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57" r:id="rId3"/>
    <p:sldId id="263"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58" r:id="rId19"/>
    <p:sldId id="275" r:id="rId20"/>
    <p:sldId id="276" r:id="rId21"/>
    <p:sldId id="277" r:id="rId22"/>
    <p:sldId id="278" r:id="rId23"/>
    <p:sldId id="281" r:id="rId24"/>
    <p:sldId id="279" r:id="rId25"/>
    <p:sldId id="280" r:id="rId26"/>
    <p:sldId id="282" r:id="rId27"/>
    <p:sldId id="283" r:id="rId28"/>
    <p:sldId id="284" r:id="rId29"/>
    <p:sldId id="285" r:id="rId30"/>
    <p:sldId id="286" r:id="rId31"/>
    <p:sldId id="259"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107" d="100"/>
          <a:sy n="107" d="100"/>
        </p:scale>
        <p:origin x="736" y="168"/>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40FC5F-E96F-904E-BD78-BEA7434E2513}" type="datetimeFigureOut">
              <a:rPr lang="en-US" smtClean="0"/>
              <a:t>3/16/24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805CEC-0BC9-2045-B977-CA5B4BE74899}" type="slidenum">
              <a:rPr lang="en-US" smtClean="0"/>
              <a:t>‹#›</a:t>
            </a:fld>
            <a:endParaRPr lang="en-US"/>
          </a:p>
        </p:txBody>
      </p:sp>
    </p:spTree>
    <p:extLst>
      <p:ext uri="{BB962C8B-B14F-4D97-AF65-F5344CB8AC3E}">
        <p14:creationId xmlns:p14="http://schemas.microsoft.com/office/powerpoint/2010/main" val="1964046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21</a:t>
            </a:fld>
            <a:endParaRPr lang="en-US"/>
          </a:p>
        </p:txBody>
      </p:sp>
    </p:spTree>
    <p:extLst>
      <p:ext uri="{BB962C8B-B14F-4D97-AF65-F5344CB8AC3E}">
        <p14:creationId xmlns:p14="http://schemas.microsoft.com/office/powerpoint/2010/main" val="4051856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22</a:t>
            </a:fld>
            <a:endParaRPr lang="en-US"/>
          </a:p>
        </p:txBody>
      </p:sp>
    </p:spTree>
    <p:extLst>
      <p:ext uri="{BB962C8B-B14F-4D97-AF65-F5344CB8AC3E}">
        <p14:creationId xmlns:p14="http://schemas.microsoft.com/office/powerpoint/2010/main" val="2224603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24</a:t>
            </a:fld>
            <a:endParaRPr lang="en-US"/>
          </a:p>
        </p:txBody>
      </p:sp>
    </p:spTree>
    <p:extLst>
      <p:ext uri="{BB962C8B-B14F-4D97-AF65-F5344CB8AC3E}">
        <p14:creationId xmlns:p14="http://schemas.microsoft.com/office/powerpoint/2010/main" val="257978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26</a:t>
            </a:fld>
            <a:endParaRPr lang="en-US"/>
          </a:p>
        </p:txBody>
      </p:sp>
    </p:spTree>
    <p:extLst>
      <p:ext uri="{BB962C8B-B14F-4D97-AF65-F5344CB8AC3E}">
        <p14:creationId xmlns:p14="http://schemas.microsoft.com/office/powerpoint/2010/main" val="1765925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27</a:t>
            </a:fld>
            <a:endParaRPr lang="en-US"/>
          </a:p>
        </p:txBody>
      </p:sp>
    </p:spTree>
    <p:extLst>
      <p:ext uri="{BB962C8B-B14F-4D97-AF65-F5344CB8AC3E}">
        <p14:creationId xmlns:p14="http://schemas.microsoft.com/office/powerpoint/2010/main" val="3543318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30</a:t>
            </a:fld>
            <a:endParaRPr lang="en-US"/>
          </a:p>
        </p:txBody>
      </p:sp>
    </p:spTree>
    <p:extLst>
      <p:ext uri="{BB962C8B-B14F-4D97-AF65-F5344CB8AC3E}">
        <p14:creationId xmlns:p14="http://schemas.microsoft.com/office/powerpoint/2010/main" val="2282043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32</a:t>
            </a:fld>
            <a:endParaRPr lang="en-US"/>
          </a:p>
        </p:txBody>
      </p:sp>
    </p:spTree>
    <p:extLst>
      <p:ext uri="{BB962C8B-B14F-4D97-AF65-F5344CB8AC3E}">
        <p14:creationId xmlns:p14="http://schemas.microsoft.com/office/powerpoint/2010/main" val="3115180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33</a:t>
            </a:fld>
            <a:endParaRPr lang="en-US"/>
          </a:p>
        </p:txBody>
      </p:sp>
    </p:spTree>
    <p:extLst>
      <p:ext uri="{BB962C8B-B14F-4D97-AF65-F5344CB8AC3E}">
        <p14:creationId xmlns:p14="http://schemas.microsoft.com/office/powerpoint/2010/main" val="563744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34</a:t>
            </a:fld>
            <a:endParaRPr lang="en-US"/>
          </a:p>
        </p:txBody>
      </p:sp>
    </p:spTree>
    <p:extLst>
      <p:ext uri="{BB962C8B-B14F-4D97-AF65-F5344CB8AC3E}">
        <p14:creationId xmlns:p14="http://schemas.microsoft.com/office/powerpoint/2010/main" val="3313295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35</a:t>
            </a:fld>
            <a:endParaRPr lang="en-US"/>
          </a:p>
        </p:txBody>
      </p:sp>
    </p:spTree>
    <p:extLst>
      <p:ext uri="{BB962C8B-B14F-4D97-AF65-F5344CB8AC3E}">
        <p14:creationId xmlns:p14="http://schemas.microsoft.com/office/powerpoint/2010/main" val="2520517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37</a:t>
            </a:fld>
            <a:endParaRPr lang="en-US"/>
          </a:p>
        </p:txBody>
      </p:sp>
    </p:spTree>
    <p:extLst>
      <p:ext uri="{BB962C8B-B14F-4D97-AF65-F5344CB8AC3E}">
        <p14:creationId xmlns:p14="http://schemas.microsoft.com/office/powerpoint/2010/main" val="1472642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38</a:t>
            </a:fld>
            <a:endParaRPr lang="en-US"/>
          </a:p>
        </p:txBody>
      </p:sp>
    </p:spTree>
    <p:extLst>
      <p:ext uri="{BB962C8B-B14F-4D97-AF65-F5344CB8AC3E}">
        <p14:creationId xmlns:p14="http://schemas.microsoft.com/office/powerpoint/2010/main" val="1846002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39</a:t>
            </a:fld>
            <a:endParaRPr lang="en-US"/>
          </a:p>
        </p:txBody>
      </p:sp>
    </p:spTree>
    <p:extLst>
      <p:ext uri="{BB962C8B-B14F-4D97-AF65-F5344CB8AC3E}">
        <p14:creationId xmlns:p14="http://schemas.microsoft.com/office/powerpoint/2010/main" val="2264484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40</a:t>
            </a:fld>
            <a:endParaRPr lang="en-US"/>
          </a:p>
        </p:txBody>
      </p:sp>
    </p:spTree>
    <p:extLst>
      <p:ext uri="{BB962C8B-B14F-4D97-AF65-F5344CB8AC3E}">
        <p14:creationId xmlns:p14="http://schemas.microsoft.com/office/powerpoint/2010/main" val="3897168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41</a:t>
            </a:fld>
            <a:endParaRPr lang="en-US"/>
          </a:p>
        </p:txBody>
      </p:sp>
    </p:spTree>
    <p:extLst>
      <p:ext uri="{BB962C8B-B14F-4D97-AF65-F5344CB8AC3E}">
        <p14:creationId xmlns:p14="http://schemas.microsoft.com/office/powerpoint/2010/main" val="4217764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05CEC-0BC9-2045-B977-CA5B4BE74899}" type="slidenum">
              <a:rPr lang="en-US" smtClean="0"/>
              <a:t>42</a:t>
            </a:fld>
            <a:endParaRPr lang="en-US"/>
          </a:p>
        </p:txBody>
      </p:sp>
    </p:spTree>
    <p:extLst>
      <p:ext uri="{BB962C8B-B14F-4D97-AF65-F5344CB8AC3E}">
        <p14:creationId xmlns:p14="http://schemas.microsoft.com/office/powerpoint/2010/main" val="1016593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975E0-E406-3B6A-D59E-FC0FD6B8A6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933E0B-3AE8-5040-3B14-B4F60E7C00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14296B9-C87B-6784-1F9B-F338340A5329}"/>
              </a:ext>
            </a:extLst>
          </p:cNvPr>
          <p:cNvSpPr>
            <a:spLocks noGrp="1"/>
          </p:cNvSpPr>
          <p:nvPr>
            <p:ph type="dt" sz="half" idx="10"/>
          </p:nvPr>
        </p:nvSpPr>
        <p:spPr/>
        <p:txBody>
          <a:bodyPr/>
          <a:lstStyle/>
          <a:p>
            <a:fld id="{1DE97776-9C8F-B041-92BF-2B38FDA11082}" type="datetimeFigureOut">
              <a:rPr lang="en-US" smtClean="0"/>
              <a:t>3/16/24</a:t>
            </a:fld>
            <a:endParaRPr lang="en-US"/>
          </a:p>
        </p:txBody>
      </p:sp>
      <p:sp>
        <p:nvSpPr>
          <p:cNvPr id="5" name="Footer Placeholder 4">
            <a:extLst>
              <a:ext uri="{FF2B5EF4-FFF2-40B4-BE49-F238E27FC236}">
                <a16:creationId xmlns:a16="http://schemas.microsoft.com/office/drawing/2014/main" id="{C1E8BA4C-1E19-92A0-9A3F-3056AEBBAA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B041D2-3B18-2F66-FF80-6E450FE801C0}"/>
              </a:ext>
            </a:extLst>
          </p:cNvPr>
          <p:cNvSpPr>
            <a:spLocks noGrp="1"/>
          </p:cNvSpPr>
          <p:nvPr>
            <p:ph type="sldNum" sz="quarter" idx="12"/>
          </p:nvPr>
        </p:nvSpPr>
        <p:spPr/>
        <p:txBody>
          <a:bodyPr/>
          <a:lstStyle/>
          <a:p>
            <a:fld id="{1F1BD535-82DD-D54C-8D66-A28D87F2ECBC}" type="slidenum">
              <a:rPr lang="en-US" smtClean="0"/>
              <a:t>‹#›</a:t>
            </a:fld>
            <a:endParaRPr lang="en-US"/>
          </a:p>
        </p:txBody>
      </p:sp>
    </p:spTree>
    <p:extLst>
      <p:ext uri="{BB962C8B-B14F-4D97-AF65-F5344CB8AC3E}">
        <p14:creationId xmlns:p14="http://schemas.microsoft.com/office/powerpoint/2010/main" val="3286555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56873-69B5-7363-2785-02EF946652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5462F5-0B83-5850-F38A-4F08571333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C03807-4745-9C54-2DEA-2B100ADA6EB0}"/>
              </a:ext>
            </a:extLst>
          </p:cNvPr>
          <p:cNvSpPr>
            <a:spLocks noGrp="1"/>
          </p:cNvSpPr>
          <p:nvPr>
            <p:ph type="dt" sz="half" idx="10"/>
          </p:nvPr>
        </p:nvSpPr>
        <p:spPr/>
        <p:txBody>
          <a:bodyPr/>
          <a:lstStyle/>
          <a:p>
            <a:fld id="{1DE97776-9C8F-B041-92BF-2B38FDA11082}" type="datetimeFigureOut">
              <a:rPr lang="en-US" smtClean="0"/>
              <a:t>3/16/24</a:t>
            </a:fld>
            <a:endParaRPr lang="en-US"/>
          </a:p>
        </p:txBody>
      </p:sp>
      <p:sp>
        <p:nvSpPr>
          <p:cNvPr id="5" name="Footer Placeholder 4">
            <a:extLst>
              <a:ext uri="{FF2B5EF4-FFF2-40B4-BE49-F238E27FC236}">
                <a16:creationId xmlns:a16="http://schemas.microsoft.com/office/drawing/2014/main" id="{60D313FA-6642-86FE-B63C-14E8354483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F596BA-849C-BAEA-2E44-3FC865364C44}"/>
              </a:ext>
            </a:extLst>
          </p:cNvPr>
          <p:cNvSpPr>
            <a:spLocks noGrp="1"/>
          </p:cNvSpPr>
          <p:nvPr>
            <p:ph type="sldNum" sz="quarter" idx="12"/>
          </p:nvPr>
        </p:nvSpPr>
        <p:spPr/>
        <p:txBody>
          <a:bodyPr/>
          <a:lstStyle/>
          <a:p>
            <a:fld id="{1F1BD535-82DD-D54C-8D66-A28D87F2ECBC}" type="slidenum">
              <a:rPr lang="en-US" smtClean="0"/>
              <a:t>‹#›</a:t>
            </a:fld>
            <a:endParaRPr lang="en-US"/>
          </a:p>
        </p:txBody>
      </p:sp>
    </p:spTree>
    <p:extLst>
      <p:ext uri="{BB962C8B-B14F-4D97-AF65-F5344CB8AC3E}">
        <p14:creationId xmlns:p14="http://schemas.microsoft.com/office/powerpoint/2010/main" val="400077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D470F-9B64-49DA-203A-B34D713E39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4F915E-5D3A-6013-91F4-FFD746FFA3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160F58-0A8B-46D7-3000-F2AC139CB00F}"/>
              </a:ext>
            </a:extLst>
          </p:cNvPr>
          <p:cNvSpPr>
            <a:spLocks noGrp="1"/>
          </p:cNvSpPr>
          <p:nvPr>
            <p:ph type="dt" sz="half" idx="10"/>
          </p:nvPr>
        </p:nvSpPr>
        <p:spPr/>
        <p:txBody>
          <a:bodyPr/>
          <a:lstStyle/>
          <a:p>
            <a:fld id="{1DE97776-9C8F-B041-92BF-2B38FDA11082}" type="datetimeFigureOut">
              <a:rPr lang="en-US" smtClean="0"/>
              <a:t>3/16/24</a:t>
            </a:fld>
            <a:endParaRPr lang="en-US"/>
          </a:p>
        </p:txBody>
      </p:sp>
      <p:sp>
        <p:nvSpPr>
          <p:cNvPr id="5" name="Footer Placeholder 4">
            <a:extLst>
              <a:ext uri="{FF2B5EF4-FFF2-40B4-BE49-F238E27FC236}">
                <a16:creationId xmlns:a16="http://schemas.microsoft.com/office/drawing/2014/main" id="{EA31363F-D5D9-EA31-AC01-4518720D29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59ECD2-9991-26A5-22F3-EB9761B7692A}"/>
              </a:ext>
            </a:extLst>
          </p:cNvPr>
          <p:cNvSpPr>
            <a:spLocks noGrp="1"/>
          </p:cNvSpPr>
          <p:nvPr>
            <p:ph type="sldNum" sz="quarter" idx="12"/>
          </p:nvPr>
        </p:nvSpPr>
        <p:spPr/>
        <p:txBody>
          <a:bodyPr/>
          <a:lstStyle/>
          <a:p>
            <a:fld id="{1F1BD535-82DD-D54C-8D66-A28D87F2ECBC}" type="slidenum">
              <a:rPr lang="en-US" smtClean="0"/>
              <a:t>‹#›</a:t>
            </a:fld>
            <a:endParaRPr lang="en-US"/>
          </a:p>
        </p:txBody>
      </p:sp>
    </p:spTree>
    <p:extLst>
      <p:ext uri="{BB962C8B-B14F-4D97-AF65-F5344CB8AC3E}">
        <p14:creationId xmlns:p14="http://schemas.microsoft.com/office/powerpoint/2010/main" val="3755505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BDA49-1671-D68B-D329-2EA5EDB440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F19BBE-DC75-CBC0-6E60-E36AD16668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C9EE7F-667A-0107-6836-29CE21518A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0B6EBA-8304-CF65-4410-33C8B004EA59}"/>
              </a:ext>
            </a:extLst>
          </p:cNvPr>
          <p:cNvSpPr>
            <a:spLocks noGrp="1"/>
          </p:cNvSpPr>
          <p:nvPr>
            <p:ph type="dt" sz="half" idx="10"/>
          </p:nvPr>
        </p:nvSpPr>
        <p:spPr/>
        <p:txBody>
          <a:bodyPr/>
          <a:lstStyle/>
          <a:p>
            <a:fld id="{1DE97776-9C8F-B041-92BF-2B38FDA11082}" type="datetimeFigureOut">
              <a:rPr lang="en-US" smtClean="0"/>
              <a:t>3/16/24</a:t>
            </a:fld>
            <a:endParaRPr lang="en-US"/>
          </a:p>
        </p:txBody>
      </p:sp>
      <p:sp>
        <p:nvSpPr>
          <p:cNvPr id="6" name="Footer Placeholder 5">
            <a:extLst>
              <a:ext uri="{FF2B5EF4-FFF2-40B4-BE49-F238E27FC236}">
                <a16:creationId xmlns:a16="http://schemas.microsoft.com/office/drawing/2014/main" id="{EECEC362-F02F-1538-DDC3-830CADBE19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79D752-DA09-C191-E087-C2B2F5CCA1D0}"/>
              </a:ext>
            </a:extLst>
          </p:cNvPr>
          <p:cNvSpPr>
            <a:spLocks noGrp="1"/>
          </p:cNvSpPr>
          <p:nvPr>
            <p:ph type="sldNum" sz="quarter" idx="12"/>
          </p:nvPr>
        </p:nvSpPr>
        <p:spPr/>
        <p:txBody>
          <a:bodyPr/>
          <a:lstStyle/>
          <a:p>
            <a:fld id="{1F1BD535-82DD-D54C-8D66-A28D87F2ECBC}" type="slidenum">
              <a:rPr lang="en-US" smtClean="0"/>
              <a:t>‹#›</a:t>
            </a:fld>
            <a:endParaRPr lang="en-US"/>
          </a:p>
        </p:txBody>
      </p:sp>
    </p:spTree>
    <p:extLst>
      <p:ext uri="{BB962C8B-B14F-4D97-AF65-F5344CB8AC3E}">
        <p14:creationId xmlns:p14="http://schemas.microsoft.com/office/powerpoint/2010/main" val="1273315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80747-EB2B-6018-E4D6-41F9284517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5C46B7-9B45-89FF-031D-DEA3925230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F8B690-3B4D-F5C0-726B-34D7FCD2C1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7AD44D-7212-EC90-DFF6-37DD8D81CA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725D45-9A4A-0B91-3569-B6C22DFC78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B09DF0-FE03-4A8F-2D10-D013BFFFA794}"/>
              </a:ext>
            </a:extLst>
          </p:cNvPr>
          <p:cNvSpPr>
            <a:spLocks noGrp="1"/>
          </p:cNvSpPr>
          <p:nvPr>
            <p:ph type="dt" sz="half" idx="10"/>
          </p:nvPr>
        </p:nvSpPr>
        <p:spPr/>
        <p:txBody>
          <a:bodyPr/>
          <a:lstStyle/>
          <a:p>
            <a:fld id="{1DE97776-9C8F-B041-92BF-2B38FDA11082}" type="datetimeFigureOut">
              <a:rPr lang="en-US" smtClean="0"/>
              <a:t>3/16/24</a:t>
            </a:fld>
            <a:endParaRPr lang="en-US"/>
          </a:p>
        </p:txBody>
      </p:sp>
      <p:sp>
        <p:nvSpPr>
          <p:cNvPr id="8" name="Footer Placeholder 7">
            <a:extLst>
              <a:ext uri="{FF2B5EF4-FFF2-40B4-BE49-F238E27FC236}">
                <a16:creationId xmlns:a16="http://schemas.microsoft.com/office/drawing/2014/main" id="{B40D5E61-264A-E25B-846A-DEF1F5A344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63BB2E-ADEA-EB9F-53BA-901201061FF0}"/>
              </a:ext>
            </a:extLst>
          </p:cNvPr>
          <p:cNvSpPr>
            <a:spLocks noGrp="1"/>
          </p:cNvSpPr>
          <p:nvPr>
            <p:ph type="sldNum" sz="quarter" idx="12"/>
          </p:nvPr>
        </p:nvSpPr>
        <p:spPr/>
        <p:txBody>
          <a:bodyPr/>
          <a:lstStyle/>
          <a:p>
            <a:fld id="{1F1BD535-82DD-D54C-8D66-A28D87F2ECBC}" type="slidenum">
              <a:rPr lang="en-US" smtClean="0"/>
              <a:t>‹#›</a:t>
            </a:fld>
            <a:endParaRPr lang="en-US"/>
          </a:p>
        </p:txBody>
      </p:sp>
    </p:spTree>
    <p:extLst>
      <p:ext uri="{BB962C8B-B14F-4D97-AF65-F5344CB8AC3E}">
        <p14:creationId xmlns:p14="http://schemas.microsoft.com/office/powerpoint/2010/main" val="770899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86561-B221-F4F6-8E3F-ABD0810333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A42F27-5907-FB96-2AA1-C0D570D0B35F}"/>
              </a:ext>
            </a:extLst>
          </p:cNvPr>
          <p:cNvSpPr>
            <a:spLocks noGrp="1"/>
          </p:cNvSpPr>
          <p:nvPr>
            <p:ph type="dt" sz="half" idx="10"/>
          </p:nvPr>
        </p:nvSpPr>
        <p:spPr/>
        <p:txBody>
          <a:bodyPr/>
          <a:lstStyle/>
          <a:p>
            <a:fld id="{1DE97776-9C8F-B041-92BF-2B38FDA11082}" type="datetimeFigureOut">
              <a:rPr lang="en-US" smtClean="0"/>
              <a:t>3/16/24</a:t>
            </a:fld>
            <a:endParaRPr lang="en-US"/>
          </a:p>
        </p:txBody>
      </p:sp>
      <p:sp>
        <p:nvSpPr>
          <p:cNvPr id="4" name="Footer Placeholder 3">
            <a:extLst>
              <a:ext uri="{FF2B5EF4-FFF2-40B4-BE49-F238E27FC236}">
                <a16:creationId xmlns:a16="http://schemas.microsoft.com/office/drawing/2014/main" id="{81EE1EC6-9E9F-6FCC-32A7-D99DE71B66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023A32-0EDC-3F4F-587A-B4C6B56BBC5C}"/>
              </a:ext>
            </a:extLst>
          </p:cNvPr>
          <p:cNvSpPr>
            <a:spLocks noGrp="1"/>
          </p:cNvSpPr>
          <p:nvPr>
            <p:ph type="sldNum" sz="quarter" idx="12"/>
          </p:nvPr>
        </p:nvSpPr>
        <p:spPr/>
        <p:txBody>
          <a:bodyPr/>
          <a:lstStyle/>
          <a:p>
            <a:fld id="{1F1BD535-82DD-D54C-8D66-A28D87F2ECBC}" type="slidenum">
              <a:rPr lang="en-US" smtClean="0"/>
              <a:t>‹#›</a:t>
            </a:fld>
            <a:endParaRPr lang="en-US"/>
          </a:p>
        </p:txBody>
      </p:sp>
    </p:spTree>
    <p:extLst>
      <p:ext uri="{BB962C8B-B14F-4D97-AF65-F5344CB8AC3E}">
        <p14:creationId xmlns:p14="http://schemas.microsoft.com/office/powerpoint/2010/main" val="2156285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1523AB-918A-8FDC-6352-638D55BF41F4}"/>
              </a:ext>
            </a:extLst>
          </p:cNvPr>
          <p:cNvSpPr>
            <a:spLocks noGrp="1"/>
          </p:cNvSpPr>
          <p:nvPr>
            <p:ph type="dt" sz="half" idx="10"/>
          </p:nvPr>
        </p:nvSpPr>
        <p:spPr/>
        <p:txBody>
          <a:bodyPr/>
          <a:lstStyle/>
          <a:p>
            <a:fld id="{1DE97776-9C8F-B041-92BF-2B38FDA11082}" type="datetimeFigureOut">
              <a:rPr lang="en-US" smtClean="0"/>
              <a:t>3/16/24</a:t>
            </a:fld>
            <a:endParaRPr lang="en-US"/>
          </a:p>
        </p:txBody>
      </p:sp>
      <p:sp>
        <p:nvSpPr>
          <p:cNvPr id="3" name="Footer Placeholder 2">
            <a:extLst>
              <a:ext uri="{FF2B5EF4-FFF2-40B4-BE49-F238E27FC236}">
                <a16:creationId xmlns:a16="http://schemas.microsoft.com/office/drawing/2014/main" id="{872471DD-BD87-71F4-F96D-F0F22C70F9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ABA6F1-338E-46AB-B26D-5B54571BCF0D}"/>
              </a:ext>
            </a:extLst>
          </p:cNvPr>
          <p:cNvSpPr>
            <a:spLocks noGrp="1"/>
          </p:cNvSpPr>
          <p:nvPr>
            <p:ph type="sldNum" sz="quarter" idx="12"/>
          </p:nvPr>
        </p:nvSpPr>
        <p:spPr/>
        <p:txBody>
          <a:bodyPr/>
          <a:lstStyle/>
          <a:p>
            <a:fld id="{1F1BD535-82DD-D54C-8D66-A28D87F2ECBC}" type="slidenum">
              <a:rPr lang="en-US" smtClean="0"/>
              <a:t>‹#›</a:t>
            </a:fld>
            <a:endParaRPr lang="en-US"/>
          </a:p>
        </p:txBody>
      </p:sp>
    </p:spTree>
    <p:extLst>
      <p:ext uri="{BB962C8B-B14F-4D97-AF65-F5344CB8AC3E}">
        <p14:creationId xmlns:p14="http://schemas.microsoft.com/office/powerpoint/2010/main" val="631661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3C65F-1D2D-5483-C579-58682B878F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6703CE-CAE5-33BF-08C2-CA6C233482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ECD13F-9893-6B6E-054E-B6477DD40E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CB5450-4A74-F2E7-2B9A-FBED28142BAE}"/>
              </a:ext>
            </a:extLst>
          </p:cNvPr>
          <p:cNvSpPr>
            <a:spLocks noGrp="1"/>
          </p:cNvSpPr>
          <p:nvPr>
            <p:ph type="dt" sz="half" idx="10"/>
          </p:nvPr>
        </p:nvSpPr>
        <p:spPr/>
        <p:txBody>
          <a:bodyPr/>
          <a:lstStyle/>
          <a:p>
            <a:fld id="{1DE97776-9C8F-B041-92BF-2B38FDA11082}" type="datetimeFigureOut">
              <a:rPr lang="en-US" smtClean="0"/>
              <a:t>3/16/24</a:t>
            </a:fld>
            <a:endParaRPr lang="en-US"/>
          </a:p>
        </p:txBody>
      </p:sp>
      <p:sp>
        <p:nvSpPr>
          <p:cNvPr id="6" name="Footer Placeholder 5">
            <a:extLst>
              <a:ext uri="{FF2B5EF4-FFF2-40B4-BE49-F238E27FC236}">
                <a16:creationId xmlns:a16="http://schemas.microsoft.com/office/drawing/2014/main" id="{9B330334-3E3F-E6A9-6FE9-3C130F495B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E792C1-3833-2670-6786-91089AE17D08}"/>
              </a:ext>
            </a:extLst>
          </p:cNvPr>
          <p:cNvSpPr>
            <a:spLocks noGrp="1"/>
          </p:cNvSpPr>
          <p:nvPr>
            <p:ph type="sldNum" sz="quarter" idx="12"/>
          </p:nvPr>
        </p:nvSpPr>
        <p:spPr/>
        <p:txBody>
          <a:bodyPr/>
          <a:lstStyle/>
          <a:p>
            <a:fld id="{1F1BD535-82DD-D54C-8D66-A28D87F2ECBC}" type="slidenum">
              <a:rPr lang="en-US" smtClean="0"/>
              <a:t>‹#›</a:t>
            </a:fld>
            <a:endParaRPr lang="en-US"/>
          </a:p>
        </p:txBody>
      </p:sp>
    </p:spTree>
    <p:extLst>
      <p:ext uri="{BB962C8B-B14F-4D97-AF65-F5344CB8AC3E}">
        <p14:creationId xmlns:p14="http://schemas.microsoft.com/office/powerpoint/2010/main" val="3580244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42EE0-E4DC-E2F9-3D88-780774FE97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3BBF0C5-5647-B092-212A-C3C2E95612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943CB6-A1F5-6AD0-3FAD-0338498D1C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8C16EF-2F63-BA2F-0307-8E71047BBFE8}"/>
              </a:ext>
            </a:extLst>
          </p:cNvPr>
          <p:cNvSpPr>
            <a:spLocks noGrp="1"/>
          </p:cNvSpPr>
          <p:nvPr>
            <p:ph type="dt" sz="half" idx="10"/>
          </p:nvPr>
        </p:nvSpPr>
        <p:spPr/>
        <p:txBody>
          <a:bodyPr/>
          <a:lstStyle/>
          <a:p>
            <a:fld id="{1DE97776-9C8F-B041-92BF-2B38FDA11082}" type="datetimeFigureOut">
              <a:rPr lang="en-US" smtClean="0"/>
              <a:t>3/16/24</a:t>
            </a:fld>
            <a:endParaRPr lang="en-US"/>
          </a:p>
        </p:txBody>
      </p:sp>
      <p:sp>
        <p:nvSpPr>
          <p:cNvPr id="6" name="Footer Placeholder 5">
            <a:extLst>
              <a:ext uri="{FF2B5EF4-FFF2-40B4-BE49-F238E27FC236}">
                <a16:creationId xmlns:a16="http://schemas.microsoft.com/office/drawing/2014/main" id="{70CD196B-6AA8-0BBF-CA93-06BCAF60DA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7B4A11-84BD-A204-8805-22FC7256C2E4}"/>
              </a:ext>
            </a:extLst>
          </p:cNvPr>
          <p:cNvSpPr>
            <a:spLocks noGrp="1"/>
          </p:cNvSpPr>
          <p:nvPr>
            <p:ph type="sldNum" sz="quarter" idx="12"/>
          </p:nvPr>
        </p:nvSpPr>
        <p:spPr/>
        <p:txBody>
          <a:bodyPr/>
          <a:lstStyle/>
          <a:p>
            <a:fld id="{1F1BD535-82DD-D54C-8D66-A28D87F2ECBC}" type="slidenum">
              <a:rPr lang="en-US" smtClean="0"/>
              <a:t>‹#›</a:t>
            </a:fld>
            <a:endParaRPr lang="en-US"/>
          </a:p>
        </p:txBody>
      </p:sp>
    </p:spTree>
    <p:extLst>
      <p:ext uri="{BB962C8B-B14F-4D97-AF65-F5344CB8AC3E}">
        <p14:creationId xmlns:p14="http://schemas.microsoft.com/office/powerpoint/2010/main" val="4003861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F0479-243C-3377-D5CD-FE3D51DAE02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3924429-D300-3914-25D7-B667BC02BD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5DDB3A-CFA2-BD2F-81E3-A83845C5C2E9}"/>
              </a:ext>
            </a:extLst>
          </p:cNvPr>
          <p:cNvSpPr>
            <a:spLocks noGrp="1"/>
          </p:cNvSpPr>
          <p:nvPr>
            <p:ph type="dt" sz="half" idx="10"/>
          </p:nvPr>
        </p:nvSpPr>
        <p:spPr/>
        <p:txBody>
          <a:bodyPr/>
          <a:lstStyle/>
          <a:p>
            <a:fld id="{1DE97776-9C8F-B041-92BF-2B38FDA11082}" type="datetimeFigureOut">
              <a:rPr lang="en-US" smtClean="0"/>
              <a:t>3/16/24</a:t>
            </a:fld>
            <a:endParaRPr lang="en-US"/>
          </a:p>
        </p:txBody>
      </p:sp>
      <p:sp>
        <p:nvSpPr>
          <p:cNvPr id="5" name="Footer Placeholder 4">
            <a:extLst>
              <a:ext uri="{FF2B5EF4-FFF2-40B4-BE49-F238E27FC236}">
                <a16:creationId xmlns:a16="http://schemas.microsoft.com/office/drawing/2014/main" id="{EADCDFCA-D0FB-0A87-9FDA-A45399E08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EE9B6D-0DFC-E92E-B8A2-AB393BE9BFE3}"/>
              </a:ext>
            </a:extLst>
          </p:cNvPr>
          <p:cNvSpPr>
            <a:spLocks noGrp="1"/>
          </p:cNvSpPr>
          <p:nvPr>
            <p:ph type="sldNum" sz="quarter" idx="12"/>
          </p:nvPr>
        </p:nvSpPr>
        <p:spPr/>
        <p:txBody>
          <a:bodyPr/>
          <a:lstStyle/>
          <a:p>
            <a:fld id="{1F1BD535-82DD-D54C-8D66-A28D87F2ECBC}" type="slidenum">
              <a:rPr lang="en-US" smtClean="0"/>
              <a:t>‹#›</a:t>
            </a:fld>
            <a:endParaRPr lang="en-US"/>
          </a:p>
        </p:txBody>
      </p:sp>
    </p:spTree>
    <p:extLst>
      <p:ext uri="{BB962C8B-B14F-4D97-AF65-F5344CB8AC3E}">
        <p14:creationId xmlns:p14="http://schemas.microsoft.com/office/powerpoint/2010/main" val="3705588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616AD7-158D-8322-99A7-A5C3C7ACD5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B070FE-B8CF-A61B-E48F-078F8243CA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6D4488-9256-96A4-15AB-7F64287967DB}"/>
              </a:ext>
            </a:extLst>
          </p:cNvPr>
          <p:cNvSpPr>
            <a:spLocks noGrp="1"/>
          </p:cNvSpPr>
          <p:nvPr>
            <p:ph type="dt" sz="half" idx="10"/>
          </p:nvPr>
        </p:nvSpPr>
        <p:spPr/>
        <p:txBody>
          <a:bodyPr/>
          <a:lstStyle/>
          <a:p>
            <a:fld id="{1DE97776-9C8F-B041-92BF-2B38FDA11082}" type="datetimeFigureOut">
              <a:rPr lang="en-US" smtClean="0"/>
              <a:t>3/16/24</a:t>
            </a:fld>
            <a:endParaRPr lang="en-US"/>
          </a:p>
        </p:txBody>
      </p:sp>
      <p:sp>
        <p:nvSpPr>
          <p:cNvPr id="5" name="Footer Placeholder 4">
            <a:extLst>
              <a:ext uri="{FF2B5EF4-FFF2-40B4-BE49-F238E27FC236}">
                <a16:creationId xmlns:a16="http://schemas.microsoft.com/office/drawing/2014/main" id="{B7317F2C-46C2-A8C8-71E3-F62DAD88C9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F5C977-F19E-0C81-A411-8AE90E1C0056}"/>
              </a:ext>
            </a:extLst>
          </p:cNvPr>
          <p:cNvSpPr>
            <a:spLocks noGrp="1"/>
          </p:cNvSpPr>
          <p:nvPr>
            <p:ph type="sldNum" sz="quarter" idx="12"/>
          </p:nvPr>
        </p:nvSpPr>
        <p:spPr/>
        <p:txBody>
          <a:bodyPr/>
          <a:lstStyle/>
          <a:p>
            <a:fld id="{1F1BD535-82DD-D54C-8D66-A28D87F2ECBC}" type="slidenum">
              <a:rPr lang="en-US" smtClean="0"/>
              <a:t>‹#›</a:t>
            </a:fld>
            <a:endParaRPr lang="en-US"/>
          </a:p>
        </p:txBody>
      </p:sp>
    </p:spTree>
    <p:extLst>
      <p:ext uri="{BB962C8B-B14F-4D97-AF65-F5344CB8AC3E}">
        <p14:creationId xmlns:p14="http://schemas.microsoft.com/office/powerpoint/2010/main" val="3190292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2818D4-6388-D954-7304-214A550DDC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457F98-5588-648C-5CF5-C2A4A4C58E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66A59C-0141-4A2D-5A56-39EAB96592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E97776-9C8F-B041-92BF-2B38FDA11082}" type="datetimeFigureOut">
              <a:rPr lang="en-US" smtClean="0"/>
              <a:t>3/16/24</a:t>
            </a:fld>
            <a:endParaRPr lang="en-US"/>
          </a:p>
        </p:txBody>
      </p:sp>
      <p:sp>
        <p:nvSpPr>
          <p:cNvPr id="5" name="Footer Placeholder 4">
            <a:extLst>
              <a:ext uri="{FF2B5EF4-FFF2-40B4-BE49-F238E27FC236}">
                <a16:creationId xmlns:a16="http://schemas.microsoft.com/office/drawing/2014/main" id="{95FF05D1-510A-595F-8DD9-4DC4E6EAD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6D1C552-09AC-290B-B5D8-159B25D888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1BD535-82DD-D54C-8D66-A28D87F2ECBC}" type="slidenum">
              <a:rPr lang="en-US" smtClean="0"/>
              <a:t>‹#›</a:t>
            </a:fld>
            <a:endParaRPr lang="en-US"/>
          </a:p>
        </p:txBody>
      </p:sp>
      <p:sp>
        <p:nvSpPr>
          <p:cNvPr id="7" name="Rectangle 6">
            <a:extLst>
              <a:ext uri="{FF2B5EF4-FFF2-40B4-BE49-F238E27FC236}">
                <a16:creationId xmlns:a16="http://schemas.microsoft.com/office/drawing/2014/main" id="{931DFF54-3A1A-7A8C-CCC1-C3FB3C083A7C}"/>
              </a:ext>
            </a:extLst>
          </p:cNvPr>
          <p:cNvSpPr/>
          <p:nvPr userDrawn="1"/>
        </p:nvSpPr>
        <p:spPr>
          <a:xfrm>
            <a:off x="308517" y="-299089"/>
            <a:ext cx="2653990" cy="2653990"/>
          </a:xfrm>
          <a:prstGeom prst="rect">
            <a:avLst/>
          </a:prstGeom>
          <a:blipFill dpi="0" rotWithShape="1">
            <a:blip r:embed="rId13">
              <a:alphaModFix amt="20000"/>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Tree>
    <p:extLst>
      <p:ext uri="{BB962C8B-B14F-4D97-AF65-F5344CB8AC3E}">
        <p14:creationId xmlns:p14="http://schemas.microsoft.com/office/powerpoint/2010/main" val="4290260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signal.nfx.com/" TargetMode="External"/><Relationship Id="rId2" Type="http://schemas.openxmlformats.org/officeDocument/2006/relationships/hyperlink" Target="https://www.crunchbase.com/"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gust.com/" TargetMode="External"/><Relationship Id="rId2" Type="http://schemas.openxmlformats.org/officeDocument/2006/relationships/hyperlink" Target="https://www.angellist.com/" TargetMode="External"/><Relationship Id="rId1" Type="http://schemas.openxmlformats.org/officeDocument/2006/relationships/slideLayout" Target="../slideLayouts/slideLayout7.xml"/><Relationship Id="rId5" Type="http://schemas.openxmlformats.org/officeDocument/2006/relationships/hyperlink" Target="https://www.linkedin.com/" TargetMode="External"/><Relationship Id="rId4" Type="http://schemas.openxmlformats.org/officeDocument/2006/relationships/hyperlink" Target="https://www.angelcapitalassociation.or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138991-520D-138A-4589-F957B47B1132}"/>
              </a:ext>
            </a:extLst>
          </p:cNvPr>
          <p:cNvSpPr txBox="1"/>
          <p:nvPr/>
        </p:nvSpPr>
        <p:spPr>
          <a:xfrm>
            <a:off x="391886" y="2848582"/>
            <a:ext cx="11162805" cy="2031325"/>
          </a:xfrm>
          <a:prstGeom prst="rect">
            <a:avLst/>
          </a:prstGeom>
          <a:noFill/>
        </p:spPr>
        <p:txBody>
          <a:bodyPr wrap="square" rtlCol="0">
            <a:spAutoFit/>
          </a:bodyPr>
          <a:lstStyle/>
          <a:p>
            <a:pPr marL="0" marR="0" algn="ctr">
              <a:spcBef>
                <a:spcPts val="0"/>
              </a:spcBef>
              <a:spcAft>
                <a:spcPts val="0"/>
              </a:spcAft>
            </a:pPr>
            <a:r>
              <a:rPr lang="en-US" sz="3600" b="1" kern="100" dirty="0">
                <a:effectLst/>
                <a:latin typeface="Calibri" panose="020F0502020204030204" pitchFamily="34" charset="0"/>
                <a:ea typeface="Calibri" panose="020F0502020204030204" pitchFamily="34" charset="0"/>
                <a:cs typeface="Times New Roman" panose="02020603050405020304" pitchFamily="18" charset="0"/>
              </a:rPr>
              <a:t>The Funding Accelerator </a:t>
            </a:r>
          </a:p>
          <a:p>
            <a:pPr marL="0" marR="0" algn="ctr">
              <a:spcBef>
                <a:spcPts val="0"/>
              </a:spcBef>
              <a:spcAft>
                <a:spcPts val="0"/>
              </a:spcAft>
            </a:pP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How to raise faster, get back to building and grow</a:t>
            </a:r>
          </a:p>
          <a:p>
            <a:endParaRPr lang="en-US" dirty="0"/>
          </a:p>
        </p:txBody>
      </p:sp>
    </p:spTree>
    <p:extLst>
      <p:ext uri="{BB962C8B-B14F-4D97-AF65-F5344CB8AC3E}">
        <p14:creationId xmlns:p14="http://schemas.microsoft.com/office/powerpoint/2010/main" val="4241209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C50ECE-053F-F1E6-352A-8E5DA9B44183}"/>
              </a:ext>
            </a:extLst>
          </p:cNvPr>
          <p:cNvSpPr txBox="1"/>
          <p:nvPr/>
        </p:nvSpPr>
        <p:spPr>
          <a:xfrm>
            <a:off x="2230581" y="748145"/>
            <a:ext cx="7730837" cy="1231106"/>
          </a:xfrm>
          <a:prstGeom prst="rect">
            <a:avLst/>
          </a:prstGeom>
          <a:noFill/>
        </p:spPr>
        <p:txBody>
          <a:bodyPr wrap="square" rtlCol="0">
            <a:spAutoFit/>
          </a:bodyPr>
          <a:lstStyle/>
          <a:p>
            <a:pPr algn="ctr"/>
            <a:r>
              <a:rPr lang="en-US" sz="2800" b="1" dirty="0"/>
              <a:t>Module One</a:t>
            </a:r>
          </a:p>
          <a:p>
            <a:pPr algn="ctr"/>
            <a:r>
              <a:rPr lang="en-US" sz="2800" b="1" dirty="0"/>
              <a:t>The Fundraising Journey</a:t>
            </a:r>
          </a:p>
          <a:p>
            <a:endParaRPr lang="en-US" dirty="0"/>
          </a:p>
        </p:txBody>
      </p:sp>
      <p:sp>
        <p:nvSpPr>
          <p:cNvPr id="4" name="TextBox 3">
            <a:extLst>
              <a:ext uri="{FF2B5EF4-FFF2-40B4-BE49-F238E27FC236}">
                <a16:creationId xmlns:a16="http://schemas.microsoft.com/office/drawing/2014/main" id="{62D4FAD4-33A8-AB27-1058-7B3922F43BCD}"/>
              </a:ext>
            </a:extLst>
          </p:cNvPr>
          <p:cNvSpPr txBox="1"/>
          <p:nvPr/>
        </p:nvSpPr>
        <p:spPr>
          <a:xfrm>
            <a:off x="1033028" y="2228850"/>
            <a:ext cx="3296085" cy="3724096"/>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itchFamily="2" charset="2"/>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Welcome</a:t>
            </a:r>
          </a:p>
          <a:p>
            <a:pPr marL="342900" marR="0" lvl="0" indent="-342900">
              <a:spcBef>
                <a:spcPts val="0"/>
              </a:spcBef>
              <a:spcAft>
                <a:spcPts val="0"/>
              </a:spcAft>
              <a:buFont typeface="Symbol" pitchFamily="2" charset="2"/>
              <a:buChar char=""/>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000" dirty="0"/>
              <a:t>About Me &amp; My Background</a:t>
            </a:r>
          </a:p>
          <a:p>
            <a:endParaRPr lang="en-US" sz="2000" dirty="0"/>
          </a:p>
          <a:p>
            <a:pPr marL="285750" indent="-285750">
              <a:buFont typeface="Arial" panose="020B0604020202020204" pitchFamily="34" charset="0"/>
              <a:buChar char="•"/>
            </a:pPr>
            <a:r>
              <a:rPr lang="en-US" sz="2000" dirty="0"/>
              <a:t>Why I created this course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 Fundraising Journey</a:t>
            </a:r>
          </a:p>
          <a:p>
            <a:pPr marL="285750" indent="-285750">
              <a:buFont typeface="Arial" panose="020B0604020202020204" pitchFamily="34" charset="0"/>
              <a:buChar char="•"/>
            </a:pPr>
            <a:endParaRPr lang="en-US" sz="2000" dirty="0"/>
          </a:p>
          <a:p>
            <a:endParaRPr lang="en-US" sz="2000" dirty="0"/>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F21C6EE9-9DC3-CB94-1019-94837726CD5C}"/>
              </a:ext>
            </a:extLst>
          </p:cNvPr>
          <p:cNvSpPr txBox="1"/>
          <p:nvPr/>
        </p:nvSpPr>
        <p:spPr>
          <a:xfrm>
            <a:off x="4714009" y="2536626"/>
            <a:ext cx="3469482" cy="3416320"/>
          </a:xfrm>
          <a:prstGeom prst="rect">
            <a:avLst/>
          </a:prstGeom>
          <a:noFill/>
        </p:spPr>
        <p:txBody>
          <a:bodyPr wrap="square" rtlCol="0">
            <a:spAutoFit/>
          </a:bodyPr>
          <a:lstStyle/>
          <a:p>
            <a:pPr marL="342900" indent="-342900">
              <a:buFont typeface="Arial" panose="020B0604020202020204" pitchFamily="34" charset="0"/>
              <a:buChar char="•"/>
            </a:pPr>
            <a:r>
              <a:rPr lang="en-US" sz="2000" dirty="0"/>
              <a:t>It’s All About The Story</a:t>
            </a: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Accelerators (Good/Bad/Maybe) </a:t>
            </a:r>
          </a:p>
          <a:p>
            <a:pPr marR="0">
              <a:spcBef>
                <a:spcPts val="0"/>
              </a:spcBef>
              <a:spcAft>
                <a:spcPts val="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Why Not Sand Hill Road? </a:t>
            </a:r>
          </a:p>
          <a:p>
            <a:pPr marL="285750" marR="0" indent="-285750">
              <a:spcBef>
                <a:spcPts val="0"/>
              </a:spcBef>
              <a:spcAft>
                <a:spcPts val="0"/>
              </a:spcAft>
              <a:buFont typeface="Arial" panose="020B0604020202020204" pitchFamily="34" charset="0"/>
              <a:buChar char="•"/>
            </a:pPr>
            <a:endParaRPr lang="en-US" sz="2000" kern="100" dirty="0">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latin typeface="Calibri" panose="020F0502020204030204" pitchFamily="34" charset="0"/>
                <a:ea typeface="Calibri" panose="020F0502020204030204" pitchFamily="34" charset="0"/>
                <a:cs typeface="Times New Roman" panose="02020603050405020304" pitchFamily="18" charset="0"/>
              </a:rPr>
              <a:t>The different types of capital</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6" name="TextBox 5">
            <a:extLst>
              <a:ext uri="{FF2B5EF4-FFF2-40B4-BE49-F238E27FC236}">
                <a16:creationId xmlns:a16="http://schemas.microsoft.com/office/drawing/2014/main" id="{39ED4DD0-9A05-2115-9B84-A8AC772B65E3}"/>
              </a:ext>
            </a:extLst>
          </p:cNvPr>
          <p:cNvSpPr txBox="1"/>
          <p:nvPr/>
        </p:nvSpPr>
        <p:spPr>
          <a:xfrm>
            <a:off x="8568387" y="2528888"/>
            <a:ext cx="2786062" cy="3477875"/>
          </a:xfrm>
          <a:prstGeom prst="rect">
            <a:avLst/>
          </a:prstGeom>
          <a:noFill/>
        </p:spPr>
        <p:txBody>
          <a:bodyPr wrap="square" rtlCol="0">
            <a:spAutoFit/>
          </a:bodyPr>
          <a:lstStyle/>
          <a:p>
            <a:pPr marL="285750" indent="-285750">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Where to find the  accredited investors? </a:t>
            </a: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Unlocking the Power of Angel Investors </a:t>
            </a: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Early-Stage Fundraising Traps </a:t>
            </a: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E</a:t>
            </a:r>
            <a:r>
              <a:rPr lang="en-US" sz="2000" kern="100" dirty="0">
                <a:latin typeface="Calibri" panose="020F0502020204030204" pitchFamily="34" charset="0"/>
                <a:ea typeface="Calibri" panose="020F0502020204030204" pitchFamily="34" charset="0"/>
                <a:cs typeface="Times New Roman" panose="02020603050405020304" pitchFamily="18" charset="0"/>
              </a:rPr>
              <a:t>asiest Money You Will Ever Raise</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38010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063F47-C4D7-172E-B1F6-88FFC768EE0A}"/>
              </a:ext>
            </a:extLst>
          </p:cNvPr>
          <p:cNvSpPr txBox="1"/>
          <p:nvPr/>
        </p:nvSpPr>
        <p:spPr>
          <a:xfrm>
            <a:off x="2218079" y="2601025"/>
            <a:ext cx="7755842" cy="1938992"/>
          </a:xfrm>
          <a:prstGeom prst="rect">
            <a:avLst/>
          </a:prstGeom>
          <a:noFill/>
        </p:spPr>
        <p:txBody>
          <a:bodyPr wrap="none" rtlCol="0">
            <a:spAutoFit/>
          </a:bodyPr>
          <a:lstStyle/>
          <a:p>
            <a:pPr algn="ctr"/>
            <a:r>
              <a:rPr lang="en-US" sz="6000" dirty="0"/>
              <a:t>Module One</a:t>
            </a:r>
          </a:p>
          <a:p>
            <a:pPr algn="ctr"/>
            <a:r>
              <a:rPr lang="en-US" sz="6000" dirty="0"/>
              <a:t>The Fundraising Journey</a:t>
            </a:r>
          </a:p>
        </p:txBody>
      </p:sp>
    </p:spTree>
    <p:extLst>
      <p:ext uri="{BB962C8B-B14F-4D97-AF65-F5344CB8AC3E}">
        <p14:creationId xmlns:p14="http://schemas.microsoft.com/office/powerpoint/2010/main" val="1113738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AAB615-0BF1-2E93-03CB-6C7C38B24A8F}"/>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50E2FE6-2E76-823F-95AC-6AD2A41EA422}"/>
              </a:ext>
            </a:extLst>
          </p:cNvPr>
          <p:cNvSpPr txBox="1"/>
          <p:nvPr/>
        </p:nvSpPr>
        <p:spPr>
          <a:xfrm>
            <a:off x="6513788" y="365125"/>
            <a:ext cx="4840010" cy="1807305"/>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dirty="0">
                <a:latin typeface="+mj-lt"/>
                <a:ea typeface="+mj-ea"/>
                <a:cs typeface="+mj-cs"/>
              </a:rPr>
              <a:t>About Me &amp; My Background</a:t>
            </a:r>
          </a:p>
          <a:p>
            <a:pPr>
              <a:lnSpc>
                <a:spcPct val="90000"/>
              </a:lnSpc>
              <a:spcBef>
                <a:spcPct val="0"/>
              </a:spcBef>
              <a:spcAft>
                <a:spcPts val="600"/>
              </a:spcAft>
            </a:pPr>
            <a:endParaRPr lang="en-US" sz="4400" dirty="0">
              <a:latin typeface="+mj-lt"/>
              <a:ea typeface="+mj-ea"/>
              <a:cs typeface="+mj-cs"/>
            </a:endParaRPr>
          </a:p>
        </p:txBody>
      </p:sp>
      <p:pic>
        <p:nvPicPr>
          <p:cNvPr id="9" name="Picture 8" descr="A person with white hair and a beard&#10;&#10;Description automatically generated">
            <a:extLst>
              <a:ext uri="{FF2B5EF4-FFF2-40B4-BE49-F238E27FC236}">
                <a16:creationId xmlns:a16="http://schemas.microsoft.com/office/drawing/2014/main" id="{1BBB47E1-602F-5CE8-B3F4-95129C79E04B}"/>
              </a:ext>
            </a:extLst>
          </p:cNvPr>
          <p:cNvPicPr>
            <a:picLocks noChangeAspect="1"/>
          </p:cNvPicPr>
          <p:nvPr/>
        </p:nvPicPr>
        <p:blipFill rotWithShape="1">
          <a:blip r:embed="rId2"/>
          <a:srcRect l="6531" r="428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5" name="TextBox 4">
            <a:extLst>
              <a:ext uri="{FF2B5EF4-FFF2-40B4-BE49-F238E27FC236}">
                <a16:creationId xmlns:a16="http://schemas.microsoft.com/office/drawing/2014/main" id="{748259CA-8A11-447F-93D6-4C619F5954D4}"/>
              </a:ext>
            </a:extLst>
          </p:cNvPr>
          <p:cNvSpPr txBox="1"/>
          <p:nvPr/>
        </p:nvSpPr>
        <p:spPr>
          <a:xfrm>
            <a:off x="6513788" y="2172430"/>
            <a:ext cx="4840010" cy="3843666"/>
          </a:xfrm>
          <a:prstGeom prst="rect">
            <a:avLst/>
          </a:prstGeom>
        </p:spPr>
        <p:txBody>
          <a:bodyPr vert="horz" lIns="91440" tIns="45720" rIns="91440" bIns="45720" rtlCol="0">
            <a:normAutofit fontScale="92500" lnSpcReduction="10000"/>
          </a:bodyPr>
          <a:lstStyle/>
          <a:p>
            <a:pPr marL="285750" indent="-228600">
              <a:lnSpc>
                <a:spcPct val="90000"/>
              </a:lnSpc>
              <a:spcAft>
                <a:spcPts val="600"/>
              </a:spcAft>
              <a:buFont typeface="Arial" panose="020B0604020202020204" pitchFamily="34" charset="0"/>
              <a:buChar char="•"/>
            </a:pPr>
            <a:r>
              <a:rPr lang="en-US" sz="2400" b="0" i="0" dirty="0">
                <a:effectLst/>
                <a:latin typeface="-apple-system"/>
              </a:rPr>
              <a:t>Over the last 25yrs, I helped two companies build business units to revenues over $1B annually.</a:t>
            </a:r>
          </a:p>
          <a:p>
            <a:pPr marL="285750" indent="-228600">
              <a:lnSpc>
                <a:spcPct val="90000"/>
              </a:lnSpc>
              <a:spcAft>
                <a:spcPts val="600"/>
              </a:spcAft>
              <a:buFont typeface="Arial" panose="020B0604020202020204" pitchFamily="34" charset="0"/>
              <a:buChar char="•"/>
            </a:pPr>
            <a:r>
              <a:rPr lang="en-US" sz="2400" b="0" i="0" dirty="0">
                <a:effectLst/>
                <a:latin typeface="-apple-system"/>
              </a:rPr>
              <a:t>Then, in 2018, I burned out.</a:t>
            </a:r>
          </a:p>
          <a:p>
            <a:pPr marL="285750" indent="-228600">
              <a:lnSpc>
                <a:spcPct val="90000"/>
              </a:lnSpc>
              <a:spcAft>
                <a:spcPts val="600"/>
              </a:spcAft>
              <a:buFont typeface="Arial" panose="020B0604020202020204" pitchFamily="34" charset="0"/>
              <a:buChar char="•"/>
            </a:pPr>
            <a:r>
              <a:rPr lang="en-US" sz="2400" b="0" i="0" dirty="0">
                <a:effectLst/>
                <a:latin typeface="-apple-system"/>
              </a:rPr>
              <a:t>So, I decided to leave the corporate executive grind to help early-stage founders.</a:t>
            </a:r>
          </a:p>
          <a:p>
            <a:pPr marL="285750" indent="-228600">
              <a:lnSpc>
                <a:spcPct val="90000"/>
              </a:lnSpc>
              <a:spcAft>
                <a:spcPts val="600"/>
              </a:spcAft>
              <a:buFont typeface="Arial" panose="020B0604020202020204" pitchFamily="34" charset="0"/>
              <a:buChar char="•"/>
            </a:pPr>
            <a:r>
              <a:rPr lang="en-US" sz="2400" b="0" i="0" dirty="0">
                <a:effectLst/>
                <a:latin typeface="-apple-system"/>
              </a:rPr>
              <a:t>So, I started building my company and brand in 2018. </a:t>
            </a:r>
          </a:p>
          <a:p>
            <a:pPr marL="285750" indent="-228600">
              <a:lnSpc>
                <a:spcPct val="90000"/>
              </a:lnSpc>
              <a:spcAft>
                <a:spcPts val="600"/>
              </a:spcAft>
              <a:buFont typeface="Arial" panose="020B0604020202020204" pitchFamily="34" charset="0"/>
              <a:buChar char="•"/>
            </a:pPr>
            <a:r>
              <a:rPr lang="en-US" sz="2400" b="0" i="0" dirty="0">
                <a:effectLst/>
                <a:latin typeface="-apple-system"/>
              </a:rPr>
              <a:t>Since that day, I've spent my time finding ways to help early-stage Founders win!</a:t>
            </a:r>
          </a:p>
          <a:p>
            <a:pPr marR="0">
              <a:lnSpc>
                <a:spcPct val="90000"/>
              </a:lnSpc>
              <a:spcBef>
                <a:spcPts val="0"/>
              </a:spcBef>
              <a:spcAft>
                <a:spcPts val="600"/>
              </a:spcAft>
            </a:pPr>
            <a:endParaRPr lang="en-US" sz="2000" dirty="0">
              <a:effectLst/>
            </a:endParaRPr>
          </a:p>
          <a:p>
            <a:pPr indent="-228600">
              <a:lnSpc>
                <a:spcPct val="90000"/>
              </a:lnSpc>
              <a:spcAft>
                <a:spcPts val="600"/>
              </a:spcAft>
              <a:buFont typeface="Arial" panose="020B0604020202020204" pitchFamily="34" charset="0"/>
              <a:buChar char="•"/>
            </a:pPr>
            <a:endParaRPr lang="en-US" sz="2000" dirty="0"/>
          </a:p>
        </p:txBody>
      </p:sp>
      <p:sp>
        <p:nvSpPr>
          <p:cNvPr id="4" name="TextBox 3">
            <a:extLst>
              <a:ext uri="{FF2B5EF4-FFF2-40B4-BE49-F238E27FC236}">
                <a16:creationId xmlns:a16="http://schemas.microsoft.com/office/drawing/2014/main" id="{D02B4B95-1290-D30A-E85F-0B6FBE32645B}"/>
              </a:ext>
            </a:extLst>
          </p:cNvPr>
          <p:cNvSpPr txBox="1"/>
          <p:nvPr/>
        </p:nvSpPr>
        <p:spPr>
          <a:xfrm>
            <a:off x="1033028" y="2228850"/>
            <a:ext cx="3296085"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15665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11630-B4B3-7C9C-130D-27DF7CBCB82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F5F2562-71AD-D273-41A3-406FEC543330}"/>
              </a:ext>
            </a:extLst>
          </p:cNvPr>
          <p:cNvSpPr txBox="1"/>
          <p:nvPr/>
        </p:nvSpPr>
        <p:spPr>
          <a:xfrm>
            <a:off x="6513788" y="365125"/>
            <a:ext cx="4840010" cy="1807305"/>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dirty="0">
                <a:latin typeface="+mj-lt"/>
                <a:ea typeface="+mj-ea"/>
                <a:cs typeface="+mj-cs"/>
              </a:rPr>
              <a:t>My Results</a:t>
            </a:r>
          </a:p>
          <a:p>
            <a:pPr>
              <a:lnSpc>
                <a:spcPct val="90000"/>
              </a:lnSpc>
              <a:spcBef>
                <a:spcPct val="0"/>
              </a:spcBef>
              <a:spcAft>
                <a:spcPts val="600"/>
              </a:spcAft>
            </a:pPr>
            <a:endParaRPr lang="en-US" sz="4400" dirty="0">
              <a:latin typeface="+mj-lt"/>
              <a:ea typeface="+mj-ea"/>
              <a:cs typeface="+mj-cs"/>
            </a:endParaRPr>
          </a:p>
        </p:txBody>
      </p:sp>
      <p:pic>
        <p:nvPicPr>
          <p:cNvPr id="9" name="Picture 8" descr="A person with white hair and a beard&#10;&#10;Description automatically generated">
            <a:extLst>
              <a:ext uri="{FF2B5EF4-FFF2-40B4-BE49-F238E27FC236}">
                <a16:creationId xmlns:a16="http://schemas.microsoft.com/office/drawing/2014/main" id="{FDAAC408-C20C-2201-73E6-82A9B0150FF4}"/>
              </a:ext>
            </a:extLst>
          </p:cNvPr>
          <p:cNvPicPr>
            <a:picLocks noChangeAspect="1"/>
          </p:cNvPicPr>
          <p:nvPr/>
        </p:nvPicPr>
        <p:blipFill rotWithShape="1">
          <a:blip r:embed="rId2"/>
          <a:srcRect l="6531" r="428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5" name="TextBox 4">
            <a:extLst>
              <a:ext uri="{FF2B5EF4-FFF2-40B4-BE49-F238E27FC236}">
                <a16:creationId xmlns:a16="http://schemas.microsoft.com/office/drawing/2014/main" id="{5F4FBE55-2B34-AD89-16B3-923722BA1832}"/>
              </a:ext>
            </a:extLst>
          </p:cNvPr>
          <p:cNvSpPr txBox="1"/>
          <p:nvPr/>
        </p:nvSpPr>
        <p:spPr>
          <a:xfrm>
            <a:off x="6513788" y="2000788"/>
            <a:ext cx="4840010" cy="3843666"/>
          </a:xfrm>
          <a:prstGeom prst="rect">
            <a:avLst/>
          </a:prstGeom>
        </p:spPr>
        <p:txBody>
          <a:bodyPr vert="horz" lIns="91440" tIns="45720" rIns="91440" bIns="45720" rtlCol="0">
            <a:normAutofit/>
          </a:bodyPr>
          <a:lstStyle/>
          <a:p>
            <a:pPr marL="342900" marR="0" lvl="0" indent="-342900">
              <a:spcBef>
                <a:spcPts val="0"/>
              </a:spcBef>
              <a:spcAft>
                <a:spcPts val="0"/>
              </a:spcAft>
              <a:buFont typeface="Symbol" pitchFamily="2"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64 companies invested in </a:t>
            </a:r>
          </a:p>
          <a:p>
            <a:pPr marL="342900" marR="0" lvl="0" indent="-342900">
              <a:spcBef>
                <a:spcPts val="0"/>
              </a:spcBef>
              <a:spcAft>
                <a:spcPts val="0"/>
              </a:spcAft>
              <a:buFont typeface="Symbol" pitchFamily="2"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35 companies have gotten to Series A</a:t>
            </a:r>
          </a:p>
          <a:p>
            <a:pPr marL="342900" marR="0" lvl="0" indent="-342900">
              <a:spcBef>
                <a:spcPts val="0"/>
              </a:spcBef>
              <a:spcAft>
                <a:spcPts val="0"/>
              </a:spcAft>
              <a:buFont typeface="Symbol" pitchFamily="2"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$1.08B+ capital raised by my  portfolio companies</a:t>
            </a:r>
          </a:p>
          <a:p>
            <a:pPr marL="342900" marR="0" lvl="0" indent="-342900">
              <a:spcBef>
                <a:spcPts val="0"/>
              </a:spcBef>
              <a:spcAft>
                <a:spcPts val="0"/>
              </a:spcAft>
              <a:buFont typeface="Symbol" pitchFamily="2"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8 exits to date</a:t>
            </a:r>
          </a:p>
          <a:p>
            <a:pPr marL="342900" marR="0" lvl="0" indent="-342900">
              <a:spcBef>
                <a:spcPts val="0"/>
              </a:spcBef>
              <a:spcAft>
                <a:spcPts val="0"/>
              </a:spcAft>
              <a:buFont typeface="Symbol" pitchFamily="2"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Consulting business working with early-stage founders across 5 continents</a:t>
            </a:r>
          </a:p>
          <a:p>
            <a:pPr marL="342900" marR="0" lvl="0" indent="-342900">
              <a:spcBef>
                <a:spcPts val="0"/>
              </a:spcBef>
              <a:spcAft>
                <a:spcPts val="0"/>
              </a:spcAft>
              <a:buFont typeface="Symbol" pitchFamily="2"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90% margins </a:t>
            </a:r>
          </a:p>
          <a:p>
            <a:pPr marR="0">
              <a:lnSpc>
                <a:spcPct val="90000"/>
              </a:lnSpc>
              <a:spcBef>
                <a:spcPts val="0"/>
              </a:spcBef>
              <a:spcAft>
                <a:spcPts val="600"/>
              </a:spcAft>
            </a:pPr>
            <a:endParaRPr lang="en-US" sz="2000" dirty="0">
              <a:effectLst/>
            </a:endParaRPr>
          </a:p>
          <a:p>
            <a:pPr indent="-228600">
              <a:lnSpc>
                <a:spcPct val="90000"/>
              </a:lnSpc>
              <a:spcAft>
                <a:spcPts val="600"/>
              </a:spcAft>
              <a:buFont typeface="Arial" panose="020B0604020202020204" pitchFamily="34" charset="0"/>
              <a:buChar char="•"/>
            </a:pPr>
            <a:endParaRPr lang="en-US" sz="2000" dirty="0"/>
          </a:p>
        </p:txBody>
      </p:sp>
      <p:sp>
        <p:nvSpPr>
          <p:cNvPr id="4" name="TextBox 3">
            <a:extLst>
              <a:ext uri="{FF2B5EF4-FFF2-40B4-BE49-F238E27FC236}">
                <a16:creationId xmlns:a16="http://schemas.microsoft.com/office/drawing/2014/main" id="{C1AC1918-4B6F-AE90-7219-8D7167229A0D}"/>
              </a:ext>
            </a:extLst>
          </p:cNvPr>
          <p:cNvSpPr txBox="1"/>
          <p:nvPr/>
        </p:nvSpPr>
        <p:spPr>
          <a:xfrm>
            <a:off x="1033028" y="2228850"/>
            <a:ext cx="3296085"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790968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FD589-C66F-D302-8C30-5BB3EC7D5E9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30F961E-98EC-EE61-F3EB-ECE50FC48E9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Why I Created This Course</a:t>
            </a:r>
          </a:p>
          <a:p>
            <a:endParaRPr lang="en-US" dirty="0"/>
          </a:p>
        </p:txBody>
      </p:sp>
      <p:sp>
        <p:nvSpPr>
          <p:cNvPr id="4" name="TextBox 3">
            <a:extLst>
              <a:ext uri="{FF2B5EF4-FFF2-40B4-BE49-F238E27FC236}">
                <a16:creationId xmlns:a16="http://schemas.microsoft.com/office/drawing/2014/main" id="{87F4E6F9-491D-4763-5FFD-5E8737713D00}"/>
              </a:ext>
            </a:extLst>
          </p:cNvPr>
          <p:cNvSpPr txBox="1"/>
          <p:nvPr/>
        </p:nvSpPr>
        <p:spPr>
          <a:xfrm>
            <a:off x="1056779" y="1548364"/>
            <a:ext cx="9191626" cy="5447645"/>
          </a:xfrm>
          <a:prstGeom prst="rect">
            <a:avLst/>
          </a:prstGeom>
          <a:noFill/>
        </p:spPr>
        <p:txBody>
          <a:bodyPr wrap="square" rtlCol="0">
            <a:spAutoFit/>
          </a:bodyPr>
          <a:lstStyle/>
          <a:p>
            <a:r>
              <a:rPr lang="en-US" sz="2400" dirty="0"/>
              <a:t>Spent 6 years chatting with over 3,000 founders and learned:</a:t>
            </a:r>
          </a:p>
          <a:p>
            <a:endParaRPr lang="en-US" sz="2400" dirty="0"/>
          </a:p>
          <a:p>
            <a:pPr marL="285750" indent="-285750">
              <a:buFont typeface="Arial" panose="020B0604020202020204" pitchFamily="34" charset="0"/>
              <a:buChar char="•"/>
            </a:pPr>
            <a:r>
              <a:rPr lang="en-US" sz="2400" dirty="0"/>
              <a:t>The fundraising process is NOT transparent</a:t>
            </a:r>
          </a:p>
          <a:p>
            <a:pPr marL="285750" indent="-285750">
              <a:buFont typeface="Arial" panose="020B0604020202020204" pitchFamily="34" charset="0"/>
              <a:buChar char="•"/>
            </a:pPr>
            <a:r>
              <a:rPr lang="en-US" sz="2400" dirty="0"/>
              <a:t>Founders don’t know where to begin, who to talk to or where to start</a:t>
            </a:r>
          </a:p>
          <a:p>
            <a:pPr marL="285750" indent="-285750">
              <a:buFont typeface="Arial" panose="020B0604020202020204" pitchFamily="34" charset="0"/>
              <a:buChar char="•"/>
            </a:pPr>
            <a:r>
              <a:rPr lang="en-US" sz="2400" dirty="0"/>
              <a:t>Founders don’t get the candid feedback they need </a:t>
            </a:r>
          </a:p>
          <a:p>
            <a:pPr marL="285750" indent="-285750">
              <a:buFont typeface="Arial" panose="020B0604020202020204" pitchFamily="34" charset="0"/>
              <a:buChar char="•"/>
            </a:pPr>
            <a:r>
              <a:rPr lang="en-US" sz="2400" dirty="0"/>
              <a:t>There is not easy way to find the right type of investors </a:t>
            </a:r>
          </a:p>
          <a:p>
            <a:pPr marL="285750" indent="-285750">
              <a:buFont typeface="Arial" panose="020B0604020202020204" pitchFamily="34" charset="0"/>
              <a:buChar char="•"/>
            </a:pPr>
            <a:r>
              <a:rPr lang="en-US" sz="2400" dirty="0"/>
              <a:t>Founders don’t always know what investors want, how to present it and the what the necessary KPI’s for success are</a:t>
            </a:r>
          </a:p>
          <a:p>
            <a:pPr marL="285750" indent="-285750">
              <a:buFont typeface="Arial" panose="020B0604020202020204" pitchFamily="34" charset="0"/>
              <a:buChar char="•"/>
            </a:pPr>
            <a:r>
              <a:rPr lang="en-US" sz="2400" kern="0" dirty="0">
                <a:effectLst/>
                <a:latin typeface="AppleSystemUIFont"/>
                <a:ea typeface="Calibri" panose="020F0502020204030204" pitchFamily="34" charset="0"/>
                <a:cs typeface="AppleSystemUIFont"/>
              </a:rPr>
              <a:t>Founders underestimate how hard, long and tedious this process is start to finish</a:t>
            </a:r>
            <a:endParaRPr lang="en-US" sz="2400" dirty="0"/>
          </a:p>
          <a:p>
            <a:pPr marL="285750" indent="-285750">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result is a fragmented, slow and challenging journey that leaves founders feeling empty and ultimately unfunded. </a:t>
            </a:r>
          </a:p>
          <a:p>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485A390D-E2DE-CF8F-08EE-9A34BF1D8200}"/>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04708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Expected Results For Founders</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8300977" cy="4339650"/>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Founders now have a firm understanding of the fundraising process end-to-end</a:t>
            </a:r>
          </a:p>
          <a:p>
            <a:pPr marL="285750" marR="0" lvl="0" indent="-285750">
              <a:spcBef>
                <a:spcPts val="0"/>
              </a:spcBef>
              <a:spcAft>
                <a:spcPts val="0"/>
              </a:spcAft>
              <a:buFont typeface="Arial" panose="020B0604020202020204" pitchFamily="34" charset="0"/>
              <a:buChar char="•"/>
            </a:pPr>
            <a:r>
              <a:rPr lang="en-US" sz="2400" dirty="0"/>
              <a:t>Founder have resources to help them find the right investors at the right time</a:t>
            </a:r>
          </a:p>
          <a:p>
            <a:pPr marL="285750" indent="-285750">
              <a:buFont typeface="Arial" panose="020B0604020202020204" pitchFamily="34" charset="0"/>
              <a:buChar char="•"/>
            </a:pPr>
            <a:r>
              <a:rPr lang="en-US" sz="2400" dirty="0"/>
              <a:t>Founders understand the different types of investors, motivation and stages</a:t>
            </a:r>
          </a:p>
          <a:p>
            <a:pPr marL="285750" marR="0" lvl="0" indent="-285750">
              <a:spcBef>
                <a:spcPts val="0"/>
              </a:spcBef>
              <a:spcAft>
                <a:spcPts val="0"/>
              </a:spcAft>
              <a:buFont typeface="Arial" panose="020B0604020202020204" pitchFamily="34" charset="0"/>
              <a:buChar char="•"/>
            </a:pPr>
            <a:r>
              <a:rPr lang="en-US" sz="2400" dirty="0"/>
              <a:t>Founders understand how to tell their story more effectively </a:t>
            </a:r>
          </a:p>
          <a:p>
            <a:pPr marL="285750" marR="0" lvl="0" indent="-285750">
              <a:spcBef>
                <a:spcPts val="0"/>
              </a:spcBef>
              <a:spcAft>
                <a:spcPts val="0"/>
              </a:spcAft>
              <a:buFont typeface="Arial" panose="020B0604020202020204" pitchFamily="34" charset="0"/>
              <a:buChar char="•"/>
            </a:pPr>
            <a:r>
              <a:rPr lang="en-US" sz="2400" dirty="0"/>
              <a:t>Founders feel equipped to successfully raise capital from the right type of investors</a:t>
            </a:r>
          </a:p>
          <a:p>
            <a:pPr marL="285750" marR="0" lvl="0" indent="-285750">
              <a:spcBef>
                <a:spcPts val="0"/>
              </a:spcBef>
              <a:spcAft>
                <a:spcPts val="0"/>
              </a:spcAft>
              <a:buFont typeface="Arial" panose="020B0604020202020204" pitchFamily="34" charset="0"/>
              <a:buChar char="•"/>
            </a:pPr>
            <a:r>
              <a:rPr lang="en-US" sz="2400" dirty="0"/>
              <a:t>Founders reduce to fundraise from 6-8 months to 3-6 </a:t>
            </a:r>
            <a:r>
              <a:rPr lang="en-US" sz="2400" dirty="0" err="1"/>
              <a:t>mths</a:t>
            </a:r>
            <a:endParaRPr lang="en-US" sz="2400" dirty="0"/>
          </a:p>
          <a:p>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1829472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41F911-0C7F-68E6-90DD-B66C87959F38}"/>
              </a:ext>
            </a:extLst>
          </p:cNvPr>
          <p:cNvSpPr txBox="1"/>
          <p:nvPr/>
        </p:nvSpPr>
        <p:spPr>
          <a:xfrm>
            <a:off x="1372650" y="1567189"/>
            <a:ext cx="3762377" cy="523220"/>
          </a:xfrm>
          <a:prstGeom prst="rect">
            <a:avLst/>
          </a:prstGeom>
          <a:noFill/>
        </p:spPr>
        <p:txBody>
          <a:bodyPr wrap="none" rtlCol="0">
            <a:spAutoFit/>
          </a:bodyPr>
          <a:lstStyle/>
          <a:p>
            <a:r>
              <a:rPr lang="en-US" sz="2800" b="1" dirty="0"/>
              <a:t>Who Is This Course for? </a:t>
            </a:r>
          </a:p>
        </p:txBody>
      </p:sp>
      <p:sp>
        <p:nvSpPr>
          <p:cNvPr id="3" name="TextBox 2">
            <a:extLst>
              <a:ext uri="{FF2B5EF4-FFF2-40B4-BE49-F238E27FC236}">
                <a16:creationId xmlns:a16="http://schemas.microsoft.com/office/drawing/2014/main" id="{93290B06-56E9-E238-5759-7AC52E4C3609}"/>
              </a:ext>
            </a:extLst>
          </p:cNvPr>
          <p:cNvSpPr txBox="1"/>
          <p:nvPr/>
        </p:nvSpPr>
        <p:spPr>
          <a:xfrm>
            <a:off x="6790830" y="1567189"/>
            <a:ext cx="4143378" cy="523220"/>
          </a:xfrm>
          <a:prstGeom prst="rect">
            <a:avLst/>
          </a:prstGeom>
          <a:noFill/>
        </p:spPr>
        <p:txBody>
          <a:bodyPr wrap="none" rtlCol="0">
            <a:spAutoFit/>
          </a:bodyPr>
          <a:lstStyle>
            <a:defPPr>
              <a:defRPr lang="en-US"/>
            </a:defPPr>
          </a:lstStyle>
          <a:p>
            <a:r>
              <a:rPr lang="en-US" sz="2800" b="1" dirty="0"/>
              <a:t>Who Isn’t This Course For?</a:t>
            </a:r>
          </a:p>
        </p:txBody>
      </p:sp>
      <p:sp>
        <p:nvSpPr>
          <p:cNvPr id="4" name="TextBox 3">
            <a:extLst>
              <a:ext uri="{FF2B5EF4-FFF2-40B4-BE49-F238E27FC236}">
                <a16:creationId xmlns:a16="http://schemas.microsoft.com/office/drawing/2014/main" id="{1400F19E-0DDE-474C-EF54-3186850DB722}"/>
              </a:ext>
            </a:extLst>
          </p:cNvPr>
          <p:cNvSpPr txBox="1"/>
          <p:nvPr/>
        </p:nvSpPr>
        <p:spPr>
          <a:xfrm>
            <a:off x="522513" y="2351314"/>
            <a:ext cx="5462649" cy="4247317"/>
          </a:xfrm>
          <a:prstGeom prst="rect">
            <a:avLst/>
          </a:prstGeom>
          <a:noFill/>
        </p:spPr>
        <p:txBody>
          <a:bodyPr wrap="square" rtlCol="0">
            <a:spAutoFit/>
          </a:bodyPr>
          <a:lstStyle/>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Early-Stage founders considering raising outside capital to fund their company. </a:t>
            </a: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Founders looking to understand the fundraising process along with the players involved </a:t>
            </a: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Founders who are looking to accelerate the capital raising process for their company.</a:t>
            </a: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Founders who are looking to nail their ICP (Ideal Customer Profile) for investors</a:t>
            </a: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Founders who are frustrated with how long and hard the fundraising process can be.</a:t>
            </a:r>
          </a:p>
          <a:p>
            <a:endParaRPr lang="en-US" dirty="0"/>
          </a:p>
        </p:txBody>
      </p:sp>
      <p:sp>
        <p:nvSpPr>
          <p:cNvPr id="6" name="TextBox 5">
            <a:extLst>
              <a:ext uri="{FF2B5EF4-FFF2-40B4-BE49-F238E27FC236}">
                <a16:creationId xmlns:a16="http://schemas.microsoft.com/office/drawing/2014/main" id="{45A334AC-C7F0-CAB7-0AC3-9F03D5351A45}"/>
              </a:ext>
            </a:extLst>
          </p:cNvPr>
          <p:cNvSpPr txBox="1"/>
          <p:nvPr/>
        </p:nvSpPr>
        <p:spPr>
          <a:xfrm>
            <a:off x="7234124" y="2351314"/>
            <a:ext cx="4647426" cy="3139321"/>
          </a:xfrm>
          <a:prstGeom prst="rect">
            <a:avLst/>
          </a:prstGeom>
          <a:noFill/>
        </p:spPr>
        <p:txBody>
          <a:bodyPr wrap="none" rtlCol="0">
            <a:spAutoFit/>
          </a:bodyPr>
          <a:lstStyle/>
          <a:p>
            <a:pPr marL="285750" marR="0" indent="-285750">
              <a:spcBef>
                <a:spcPts val="0"/>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Tire Kickers</a:t>
            </a:r>
            <a:endParaRPr lang="en-US" sz="1800" dirty="0">
              <a:effectLst/>
              <a:latin typeface="Times New Roman" panose="02020603050405020304" pitchFamily="18" charset="0"/>
              <a:ea typeface="Times New Roman" panose="02020603050405020304" pitchFamily="18" charset="0"/>
            </a:endParaRPr>
          </a:p>
          <a:p>
            <a:pPr marR="0">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R="0">
              <a:spcBef>
                <a:spcPts val="0"/>
              </a:spcBef>
              <a:spcAft>
                <a:spcPts val="0"/>
              </a:spcAft>
            </a:pPr>
            <a:endParaRPr lang="en-US" dirty="0">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err="1">
                <a:effectLst/>
                <a:latin typeface="Times New Roman" panose="02020603050405020304" pitchFamily="18" charset="0"/>
                <a:ea typeface="Times New Roman" panose="02020603050405020304" pitchFamily="18" charset="0"/>
              </a:rPr>
              <a:t>Wantrapreneurs</a:t>
            </a:r>
            <a:r>
              <a:rPr lang="en-US" sz="1800" dirty="0">
                <a:effectLst/>
                <a:latin typeface="Times New Roman" panose="02020603050405020304" pitchFamily="18" charset="0"/>
                <a:ea typeface="Times New Roman" panose="02020603050405020304" pitchFamily="18" charset="0"/>
              </a:rPr>
              <a:t> vs Entrepreneurs</a:t>
            </a:r>
          </a:p>
          <a:p>
            <a:pPr marL="285750" marR="0" indent="-285750">
              <a:spcBef>
                <a:spcPts val="0"/>
              </a:spcBef>
              <a:spcAft>
                <a:spcPts val="0"/>
              </a:spcAft>
              <a:buFont typeface="Arial" panose="020B0604020202020204" pitchFamily="34" charset="0"/>
              <a:buChar char="•"/>
            </a:pPr>
            <a:endParaRPr lang="en-US" dirty="0">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Founders </a:t>
            </a:r>
            <a:r>
              <a:rPr lang="en-US" dirty="0">
                <a:latin typeface="Times New Roman" panose="02020603050405020304" pitchFamily="18" charset="0"/>
                <a:ea typeface="Times New Roman" panose="02020603050405020304" pitchFamily="18" charset="0"/>
              </a:rPr>
              <a:t>at Series A and beyond</a:t>
            </a:r>
          </a:p>
          <a:p>
            <a:pPr marL="285750" marR="0" indent="-285750">
              <a:spcBef>
                <a:spcPts val="0"/>
              </a:spcBef>
              <a:spcAft>
                <a:spcPts val="0"/>
              </a:spcAft>
              <a:buFont typeface="Arial" panose="020B0604020202020204" pitchFamily="34" charset="0"/>
              <a:buChar char="•"/>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endParaRPr lang="en-US" dirty="0">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Founders who are not willin</a:t>
            </a:r>
            <a:r>
              <a:rPr lang="en-US" dirty="0">
                <a:latin typeface="Times New Roman" panose="02020603050405020304" pitchFamily="18" charset="0"/>
                <a:ea typeface="Times New Roman" panose="02020603050405020304" pitchFamily="18" charset="0"/>
              </a:rPr>
              <a:t>g to do the work</a:t>
            </a:r>
            <a:r>
              <a:rPr lang="en-US" sz="1800" dirty="0">
                <a:effectLst/>
                <a:latin typeface="Times New Roman" panose="02020603050405020304" pitchFamily="18" charset="0"/>
                <a:ea typeface="Times New Roman" panose="02020603050405020304" pitchFamily="18" charset="0"/>
              </a:rPr>
              <a:t> </a:t>
            </a:r>
          </a:p>
          <a:p>
            <a:endParaRPr lang="en-US" dirty="0"/>
          </a:p>
        </p:txBody>
      </p:sp>
    </p:spTree>
    <p:extLst>
      <p:ext uri="{BB962C8B-B14F-4D97-AF65-F5344CB8AC3E}">
        <p14:creationId xmlns:p14="http://schemas.microsoft.com/office/powerpoint/2010/main" val="3698876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41F911-0C7F-68E6-90DD-B66C87959F38}"/>
              </a:ext>
            </a:extLst>
          </p:cNvPr>
          <p:cNvSpPr txBox="1"/>
          <p:nvPr/>
        </p:nvSpPr>
        <p:spPr>
          <a:xfrm>
            <a:off x="1372650" y="1567189"/>
            <a:ext cx="3451201" cy="523220"/>
          </a:xfrm>
          <a:prstGeom prst="rect">
            <a:avLst/>
          </a:prstGeom>
          <a:noFill/>
        </p:spPr>
        <p:txBody>
          <a:bodyPr wrap="none" rtlCol="0">
            <a:spAutoFit/>
          </a:bodyPr>
          <a:lstStyle/>
          <a:p>
            <a:r>
              <a:rPr lang="en-US" sz="2800" b="1" dirty="0"/>
              <a:t>Two Years Ago (2022) </a:t>
            </a:r>
          </a:p>
        </p:txBody>
      </p:sp>
      <p:sp>
        <p:nvSpPr>
          <p:cNvPr id="3" name="TextBox 2">
            <a:extLst>
              <a:ext uri="{FF2B5EF4-FFF2-40B4-BE49-F238E27FC236}">
                <a16:creationId xmlns:a16="http://schemas.microsoft.com/office/drawing/2014/main" id="{93290B06-56E9-E238-5759-7AC52E4C3609}"/>
              </a:ext>
            </a:extLst>
          </p:cNvPr>
          <p:cNvSpPr txBox="1"/>
          <p:nvPr/>
        </p:nvSpPr>
        <p:spPr>
          <a:xfrm>
            <a:off x="8355905" y="1578710"/>
            <a:ext cx="1057662" cy="523220"/>
          </a:xfrm>
          <a:prstGeom prst="rect">
            <a:avLst/>
          </a:prstGeom>
          <a:noFill/>
        </p:spPr>
        <p:txBody>
          <a:bodyPr wrap="none" rtlCol="0">
            <a:spAutoFit/>
          </a:bodyPr>
          <a:lstStyle>
            <a:defPPr>
              <a:defRPr lang="en-US"/>
            </a:defPPr>
          </a:lstStyle>
          <a:p>
            <a:r>
              <a:rPr lang="en-US" sz="2800" b="1" dirty="0"/>
              <a:t>Today</a:t>
            </a:r>
          </a:p>
        </p:txBody>
      </p:sp>
      <p:sp>
        <p:nvSpPr>
          <p:cNvPr id="4" name="TextBox 3">
            <a:extLst>
              <a:ext uri="{FF2B5EF4-FFF2-40B4-BE49-F238E27FC236}">
                <a16:creationId xmlns:a16="http://schemas.microsoft.com/office/drawing/2014/main" id="{1400F19E-0DDE-474C-EF54-3186850DB722}"/>
              </a:ext>
            </a:extLst>
          </p:cNvPr>
          <p:cNvSpPr txBox="1"/>
          <p:nvPr/>
        </p:nvSpPr>
        <p:spPr>
          <a:xfrm>
            <a:off x="522513" y="2351314"/>
            <a:ext cx="5573487" cy="2862322"/>
          </a:xfrm>
          <a:prstGeom prst="rect">
            <a:avLst/>
          </a:prstGeom>
          <a:noFill/>
        </p:spPr>
        <p:txBody>
          <a:bodyPr wrap="square" rtlCol="0">
            <a:spAutoFit/>
          </a:bodyPr>
          <a:lstStyle/>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Founders could raise pre-revenue on just a deck</a:t>
            </a: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Average number of investor conversations 100-150</a:t>
            </a:r>
            <a:endParaRPr lang="en-US" sz="1800" dirty="0">
              <a:effectLst/>
              <a:latin typeface="Times New Roman" panose="02020603050405020304" pitchFamily="18" charset="0"/>
              <a:ea typeface="Times New Roman" panose="02020603050405020304" pitchFamily="18" charset="0"/>
            </a:endParaRP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Average time to raise 3-6 months</a:t>
            </a:r>
            <a:endParaRPr lang="en-US" sz="1800" dirty="0">
              <a:effectLst/>
              <a:latin typeface="Times New Roman" panose="02020603050405020304" pitchFamily="18" charset="0"/>
              <a:ea typeface="Times New Roman" panose="02020603050405020304" pitchFamily="18" charset="0"/>
            </a:endParaRP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Pre-Seed Valuations $5M-15M</a:t>
            </a: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LP’s making decisions in 1-2 calls and FOMO</a:t>
            </a:r>
          </a:p>
          <a:p>
            <a:endParaRPr lang="en-US" dirty="0"/>
          </a:p>
        </p:txBody>
      </p:sp>
      <p:sp>
        <p:nvSpPr>
          <p:cNvPr id="6" name="TextBox 5">
            <a:extLst>
              <a:ext uri="{FF2B5EF4-FFF2-40B4-BE49-F238E27FC236}">
                <a16:creationId xmlns:a16="http://schemas.microsoft.com/office/drawing/2014/main" id="{45A334AC-C7F0-CAB7-0AC3-9F03D5351A45}"/>
              </a:ext>
            </a:extLst>
          </p:cNvPr>
          <p:cNvSpPr txBox="1"/>
          <p:nvPr/>
        </p:nvSpPr>
        <p:spPr>
          <a:xfrm>
            <a:off x="6616607" y="2351314"/>
            <a:ext cx="5419561" cy="2585323"/>
          </a:xfrm>
          <a:prstGeom prst="rect">
            <a:avLst/>
          </a:prstGeom>
          <a:noFill/>
        </p:spPr>
        <p:txBody>
          <a:bodyPr wrap="none" rtlCol="0">
            <a:spAutoFit/>
          </a:bodyPr>
          <a:lstStyle/>
          <a:p>
            <a:r>
              <a:rPr lang="en-US" dirty="0"/>
              <a:t>Founders need customers and revenue ($10K-25K MRR)</a:t>
            </a:r>
          </a:p>
          <a:p>
            <a:endParaRPr lang="en-US" dirty="0"/>
          </a:p>
          <a:p>
            <a:r>
              <a:rPr lang="en-US" dirty="0"/>
              <a:t>Average number of investor conversations 200-300 </a:t>
            </a:r>
          </a:p>
          <a:p>
            <a:endParaRPr lang="en-US" dirty="0"/>
          </a:p>
          <a:p>
            <a:r>
              <a:rPr lang="en-US" dirty="0"/>
              <a:t>Average time to raise 5-8 months  </a:t>
            </a:r>
          </a:p>
          <a:p>
            <a:endParaRPr lang="en-US" dirty="0"/>
          </a:p>
          <a:p>
            <a:r>
              <a:rPr lang="en-US" dirty="0"/>
              <a:t>Pre-Seed Valuations $3M-10M</a:t>
            </a:r>
          </a:p>
          <a:p>
            <a:endParaRPr lang="en-US" dirty="0"/>
          </a:p>
          <a:p>
            <a:r>
              <a:rPr lang="en-US" dirty="0"/>
              <a:t>LP’s making decision in 4-6 calls </a:t>
            </a:r>
          </a:p>
        </p:txBody>
      </p:sp>
      <p:sp>
        <p:nvSpPr>
          <p:cNvPr id="5" name="TextBox 4">
            <a:extLst>
              <a:ext uri="{FF2B5EF4-FFF2-40B4-BE49-F238E27FC236}">
                <a16:creationId xmlns:a16="http://schemas.microsoft.com/office/drawing/2014/main" id="{7883AE3B-D93B-B4CE-CE7E-C203B4780DF7}"/>
              </a:ext>
            </a:extLst>
          </p:cNvPr>
          <p:cNvSpPr txBox="1"/>
          <p:nvPr/>
        </p:nvSpPr>
        <p:spPr>
          <a:xfrm>
            <a:off x="3737950" y="766970"/>
            <a:ext cx="3793026" cy="800219"/>
          </a:xfrm>
          <a:prstGeom prst="rect">
            <a:avLst/>
          </a:prstGeom>
          <a:noFill/>
        </p:spPr>
        <p:txBody>
          <a:bodyPr wrap="none" rtlCol="0">
            <a:spAutoFit/>
          </a:bodyPr>
          <a:lstStyle/>
          <a:p>
            <a:r>
              <a:rPr lang="en-US" sz="2800" b="1" dirty="0"/>
              <a:t>The Fundraising Journey</a:t>
            </a:r>
          </a:p>
          <a:p>
            <a:endParaRPr lang="en-US" dirty="0"/>
          </a:p>
        </p:txBody>
      </p:sp>
    </p:spTree>
    <p:extLst>
      <p:ext uri="{BB962C8B-B14F-4D97-AF65-F5344CB8AC3E}">
        <p14:creationId xmlns:p14="http://schemas.microsoft.com/office/powerpoint/2010/main" val="3277288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It’s All About The Story</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8300977" cy="4431983"/>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This is your chance to share your vision</a:t>
            </a:r>
          </a:p>
          <a:p>
            <a:pPr marL="285750" marR="0" lvl="0" indent="-285750">
              <a:spcBef>
                <a:spcPts val="0"/>
              </a:spcBef>
              <a:spcAft>
                <a:spcPts val="0"/>
              </a:spcAft>
              <a:buFont typeface="Arial" panose="020B0604020202020204" pitchFamily="34" charset="0"/>
              <a:buChar char="•"/>
            </a:pPr>
            <a:r>
              <a:rPr lang="en-US" sz="2400" dirty="0"/>
              <a:t>Can you tell your story from the customers perspective</a:t>
            </a:r>
          </a:p>
          <a:p>
            <a:pPr marL="285750" marR="0" lvl="0" indent="-285750">
              <a:spcBef>
                <a:spcPts val="0"/>
              </a:spcBef>
              <a:spcAft>
                <a:spcPts val="0"/>
              </a:spcAft>
              <a:buFont typeface="Arial" panose="020B0604020202020204" pitchFamily="34" charset="0"/>
              <a:buChar char="•"/>
            </a:pPr>
            <a:r>
              <a:rPr lang="en-US" sz="2400" dirty="0"/>
              <a:t>Use simple words, not jargon</a:t>
            </a:r>
          </a:p>
          <a:p>
            <a:pPr marL="285750" marR="0" lvl="0" indent="-285750">
              <a:spcBef>
                <a:spcPts val="0"/>
              </a:spcBef>
              <a:spcAft>
                <a:spcPts val="0"/>
              </a:spcAft>
              <a:buFont typeface="Arial" panose="020B0604020202020204" pitchFamily="34" charset="0"/>
              <a:buChar char="•"/>
            </a:pPr>
            <a:r>
              <a:rPr lang="en-US" sz="2400" dirty="0"/>
              <a:t>Explain what you do so your “nana” could understand it</a:t>
            </a:r>
          </a:p>
          <a:p>
            <a:pPr marL="342900" indent="-342900">
              <a:buFont typeface="Arial" panose="020B0604020202020204" pitchFamily="34" charset="0"/>
              <a:buChar char="•"/>
            </a:pPr>
            <a:r>
              <a:rPr lang="en-US" sz="2400" dirty="0"/>
              <a:t>Revenue solves everything</a:t>
            </a:r>
          </a:p>
          <a:p>
            <a:pPr marL="342900" indent="-342900">
              <a:buFont typeface="Arial" panose="020B0604020202020204" pitchFamily="34" charset="0"/>
              <a:buChar char="•"/>
            </a:pPr>
            <a:r>
              <a:rPr lang="en-US" sz="2400" dirty="0"/>
              <a:t>Storytelling is a “full body” experience  - Stand up, move around and point to screen</a:t>
            </a:r>
          </a:p>
          <a:p>
            <a:pPr marL="285750" indent="-285750">
              <a:buFont typeface="Arial" panose="020B0604020202020204" pitchFamily="34" charset="0"/>
              <a:buChar char="•"/>
            </a:pPr>
            <a:r>
              <a:rPr lang="en-US" sz="2400" kern="100" dirty="0">
                <a:latin typeface="Calibri" panose="020F0502020204030204" pitchFamily="34" charset="0"/>
                <a:ea typeface="Calibri" panose="020F0502020204030204" pitchFamily="34" charset="0"/>
                <a:cs typeface="Times New Roman" panose="02020603050405020304" pitchFamily="18" charset="0"/>
              </a:rPr>
              <a:t>Speak in numbers – Founders who build big companies are data driven</a:t>
            </a:r>
          </a:p>
          <a:p>
            <a:pPr marL="742950" lvl="1" indent="-285750">
              <a:buFont typeface="Arial" panose="020B0604020202020204" pitchFamily="34" charset="0"/>
              <a:buChar char="•"/>
            </a:pPr>
            <a:r>
              <a:rPr lang="en-US" sz="2400" kern="100" dirty="0">
                <a:latin typeface="Calibri" panose="020F0502020204030204" pitchFamily="34" charset="0"/>
                <a:cs typeface="Times New Roman" panose="02020603050405020304" pitchFamily="18" charset="0"/>
              </a:rPr>
              <a:t>Example: We grew 40% per month for the last 6 months and are now at $100K MRR.</a:t>
            </a: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1901504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41F911-0C7F-68E6-90DD-B66C87959F38}"/>
              </a:ext>
            </a:extLst>
          </p:cNvPr>
          <p:cNvSpPr txBox="1"/>
          <p:nvPr/>
        </p:nvSpPr>
        <p:spPr>
          <a:xfrm>
            <a:off x="1372650" y="1567189"/>
            <a:ext cx="3804952" cy="523220"/>
          </a:xfrm>
          <a:prstGeom prst="rect">
            <a:avLst/>
          </a:prstGeom>
          <a:noFill/>
        </p:spPr>
        <p:txBody>
          <a:bodyPr wrap="none" rtlCol="0">
            <a:spAutoFit/>
          </a:bodyPr>
          <a:lstStyle/>
          <a:p>
            <a:r>
              <a:rPr lang="en-US" sz="2800" b="1" dirty="0"/>
              <a:t>Benefits of Accelerators </a:t>
            </a:r>
          </a:p>
        </p:txBody>
      </p:sp>
      <p:sp>
        <p:nvSpPr>
          <p:cNvPr id="3" name="TextBox 2">
            <a:extLst>
              <a:ext uri="{FF2B5EF4-FFF2-40B4-BE49-F238E27FC236}">
                <a16:creationId xmlns:a16="http://schemas.microsoft.com/office/drawing/2014/main" id="{93290B06-56E9-E238-5759-7AC52E4C3609}"/>
              </a:ext>
            </a:extLst>
          </p:cNvPr>
          <p:cNvSpPr txBox="1"/>
          <p:nvPr/>
        </p:nvSpPr>
        <p:spPr>
          <a:xfrm>
            <a:off x="6846750" y="1567189"/>
            <a:ext cx="4122539" cy="523220"/>
          </a:xfrm>
          <a:prstGeom prst="rect">
            <a:avLst/>
          </a:prstGeom>
          <a:noFill/>
        </p:spPr>
        <p:txBody>
          <a:bodyPr wrap="none" rtlCol="0">
            <a:spAutoFit/>
          </a:bodyPr>
          <a:lstStyle>
            <a:defPPr>
              <a:defRPr lang="en-US"/>
            </a:defPPr>
          </a:lstStyle>
          <a:p>
            <a:r>
              <a:rPr lang="en-US" sz="2800" b="1" dirty="0"/>
              <a:t>Drawbacks of Accelerators</a:t>
            </a:r>
          </a:p>
        </p:txBody>
      </p:sp>
      <p:sp>
        <p:nvSpPr>
          <p:cNvPr id="4" name="TextBox 3">
            <a:extLst>
              <a:ext uri="{FF2B5EF4-FFF2-40B4-BE49-F238E27FC236}">
                <a16:creationId xmlns:a16="http://schemas.microsoft.com/office/drawing/2014/main" id="{1400F19E-0DDE-474C-EF54-3186850DB722}"/>
              </a:ext>
            </a:extLst>
          </p:cNvPr>
          <p:cNvSpPr txBox="1"/>
          <p:nvPr/>
        </p:nvSpPr>
        <p:spPr>
          <a:xfrm>
            <a:off x="522513" y="2351314"/>
            <a:ext cx="5573487" cy="3139321"/>
          </a:xfrm>
          <a:prstGeom prst="rect">
            <a:avLst/>
          </a:prstGeom>
          <a:noFill/>
        </p:spPr>
        <p:txBody>
          <a:bodyPr wrap="square" rtlCol="0">
            <a:spAutoFit/>
          </a:bodyPr>
          <a:lstStyle/>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One-on-one mentoring with industry experts</a:t>
            </a: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Access to alumni ecosystem of support</a:t>
            </a:r>
            <a:endParaRPr lang="en-US" sz="1800" dirty="0">
              <a:effectLst/>
              <a:latin typeface="Times New Roman" panose="02020603050405020304" pitchFamily="18" charset="0"/>
              <a:ea typeface="Times New Roman" panose="02020603050405020304" pitchFamily="18" charset="0"/>
            </a:endParaRP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Structured demo day to </a:t>
            </a:r>
            <a:r>
              <a:rPr lang="en-US" dirty="0">
                <a:latin typeface="Times New Roman" panose="02020603050405020304" pitchFamily="18" charset="0"/>
                <a:ea typeface="Times New Roman" panose="02020603050405020304" pitchFamily="18" charset="0"/>
              </a:rPr>
              <a:t>connect you with capital sources</a:t>
            </a:r>
            <a:r>
              <a:rPr lang="en-US" sz="1800" dirty="0">
                <a:effectLst/>
                <a:latin typeface="Times New Roman" panose="02020603050405020304" pitchFamily="18" charset="0"/>
                <a:ea typeface="Times New Roman" panose="02020603050405020304" pitchFamily="18" charset="0"/>
              </a:rPr>
              <a:t> </a:t>
            </a: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Provides credibility and signaling to investors </a:t>
            </a:r>
            <a:endParaRPr lang="en-US" sz="1800" dirty="0">
              <a:effectLst/>
              <a:latin typeface="Times New Roman" panose="02020603050405020304" pitchFamily="18" charset="0"/>
              <a:ea typeface="Times New Roman" panose="02020603050405020304" pitchFamily="18" charset="0"/>
            </a:endParaRP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Potential infusion of cash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6" name="TextBox 5">
            <a:extLst>
              <a:ext uri="{FF2B5EF4-FFF2-40B4-BE49-F238E27FC236}">
                <a16:creationId xmlns:a16="http://schemas.microsoft.com/office/drawing/2014/main" id="{45A334AC-C7F0-CAB7-0AC3-9F03D5351A45}"/>
              </a:ext>
            </a:extLst>
          </p:cNvPr>
          <p:cNvSpPr txBox="1"/>
          <p:nvPr/>
        </p:nvSpPr>
        <p:spPr>
          <a:xfrm>
            <a:off x="6616607" y="2351314"/>
            <a:ext cx="4570867" cy="2585323"/>
          </a:xfrm>
          <a:prstGeom prst="rect">
            <a:avLst/>
          </a:prstGeom>
          <a:noFill/>
        </p:spPr>
        <p:txBody>
          <a:bodyPr wrap="none" rtlCol="0">
            <a:spAutoFit/>
          </a:bodyPr>
          <a:lstStyle/>
          <a:p>
            <a:pPr marL="285750" indent="-285750">
              <a:buFont typeface="Arial" panose="020B0604020202020204" pitchFamily="34" charset="0"/>
              <a:buChar char="•"/>
            </a:pPr>
            <a:r>
              <a:rPr lang="en-US" dirty="0"/>
              <a:t>Low acceptance rate (under 2% on average)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Big time commitment (12-16 weeks)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Pressure to perform in a set period of time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Cash can be expensive ($100K for 6%)</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LP’s making decision in 4-6 calls </a:t>
            </a:r>
          </a:p>
        </p:txBody>
      </p:sp>
      <p:sp>
        <p:nvSpPr>
          <p:cNvPr id="5" name="TextBox 4">
            <a:extLst>
              <a:ext uri="{FF2B5EF4-FFF2-40B4-BE49-F238E27FC236}">
                <a16:creationId xmlns:a16="http://schemas.microsoft.com/office/drawing/2014/main" id="{7883AE3B-D93B-B4CE-CE7E-C203B4780DF7}"/>
              </a:ext>
            </a:extLst>
          </p:cNvPr>
          <p:cNvSpPr txBox="1"/>
          <p:nvPr/>
        </p:nvSpPr>
        <p:spPr>
          <a:xfrm>
            <a:off x="3737950" y="766970"/>
            <a:ext cx="5170070" cy="800219"/>
          </a:xfrm>
          <a:prstGeom prst="rect">
            <a:avLst/>
          </a:prstGeom>
          <a:noFill/>
        </p:spPr>
        <p:txBody>
          <a:bodyPr wrap="none" rtlCol="0">
            <a:spAutoFit/>
          </a:bodyPr>
          <a:lstStyle/>
          <a:p>
            <a:r>
              <a:rPr lang="en-US" sz="2800" b="1" dirty="0"/>
              <a:t>Accelerators – Good/Bad/Maybe </a:t>
            </a:r>
          </a:p>
          <a:p>
            <a:endParaRPr lang="en-US" dirty="0"/>
          </a:p>
        </p:txBody>
      </p:sp>
      <p:sp>
        <p:nvSpPr>
          <p:cNvPr id="7" name="TextBox 6">
            <a:extLst>
              <a:ext uri="{FF2B5EF4-FFF2-40B4-BE49-F238E27FC236}">
                <a16:creationId xmlns:a16="http://schemas.microsoft.com/office/drawing/2014/main" id="{227B7453-59A1-EA02-2A6A-4C4D5506FE38}"/>
              </a:ext>
            </a:extLst>
          </p:cNvPr>
          <p:cNvSpPr txBox="1"/>
          <p:nvPr/>
        </p:nvSpPr>
        <p:spPr>
          <a:xfrm>
            <a:off x="2850657" y="5558742"/>
            <a:ext cx="6490688" cy="830997"/>
          </a:xfrm>
          <a:prstGeom prst="rect">
            <a:avLst/>
          </a:prstGeom>
          <a:noFill/>
        </p:spPr>
        <p:txBody>
          <a:bodyPr wrap="none" rtlCol="0">
            <a:spAutoFit/>
          </a:bodyPr>
          <a:lstStyle/>
          <a:p>
            <a:pPr algn="ctr"/>
            <a:r>
              <a:rPr lang="en-US" sz="2400" dirty="0"/>
              <a:t>Bottom Line</a:t>
            </a:r>
          </a:p>
          <a:p>
            <a:r>
              <a:rPr lang="en-US" sz="2400" dirty="0"/>
              <a:t>Accelerators are an advantage but NOT a necessity</a:t>
            </a:r>
          </a:p>
        </p:txBody>
      </p:sp>
    </p:spTree>
    <p:extLst>
      <p:ext uri="{BB962C8B-B14F-4D97-AF65-F5344CB8AC3E}">
        <p14:creationId xmlns:p14="http://schemas.microsoft.com/office/powerpoint/2010/main" val="3195658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Why Not Sand Hill Road?</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8300977" cy="4154984"/>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Sand Hill Rd has some of the most famous VC funds </a:t>
            </a:r>
          </a:p>
          <a:p>
            <a:pPr marL="742950" lvl="1" indent="-285750">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dirty="0">
                <a:latin typeface="Calibri" panose="020F0502020204030204" pitchFamily="34" charset="0"/>
                <a:ea typeface="Calibri" panose="020F0502020204030204" pitchFamily="34" charset="0"/>
                <a:cs typeface="Times New Roman" panose="02020603050405020304" pitchFamily="18" charset="0"/>
              </a:rPr>
              <a:t>equoia Capital</a:t>
            </a:r>
          </a:p>
          <a:p>
            <a:pPr marL="742950" lvl="1" indent="-285750">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Greylock </a:t>
            </a:r>
            <a:r>
              <a:rPr lang="en-US" sz="2400" kern="100" dirty="0">
                <a:latin typeface="Calibri" panose="020F0502020204030204" pitchFamily="34" charset="0"/>
                <a:ea typeface="Calibri" panose="020F0502020204030204" pitchFamily="34" charset="0"/>
                <a:cs typeface="Times New Roman" panose="02020603050405020304" pitchFamily="18" charset="0"/>
              </a:rPr>
              <a:t>Partners</a:t>
            </a:r>
          </a:p>
          <a:p>
            <a:pPr marL="742950" lvl="1" indent="-285750">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Menlo Ventures</a:t>
            </a:r>
          </a:p>
          <a:p>
            <a:pPr marL="742950" lvl="1" indent="-285750">
              <a:buFont typeface="Arial" panose="020B0604020202020204" pitchFamily="34" charset="0"/>
              <a:buChar char="•"/>
            </a:pPr>
            <a:r>
              <a:rPr lang="en-US" sz="2400" kern="100" dirty="0">
                <a:latin typeface="Calibri" panose="020F0502020204030204" pitchFamily="34" charset="0"/>
                <a:ea typeface="Calibri" panose="020F0502020204030204" pitchFamily="34" charset="0"/>
                <a:cs typeface="Times New Roman" panose="02020603050405020304" pitchFamily="18" charset="0"/>
              </a:rPr>
              <a:t>Battery Ventures </a:t>
            </a:r>
          </a:p>
          <a:p>
            <a:pPr marL="742950" lvl="1" indent="-285750">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a:t>
            </a:r>
            <a:r>
              <a:rPr lang="en-US" sz="2400" kern="100" dirty="0">
                <a:latin typeface="Calibri" panose="020F0502020204030204" pitchFamily="34" charset="0"/>
                <a:ea typeface="Calibri" panose="020F0502020204030204" pitchFamily="34" charset="0"/>
                <a:cs typeface="Times New Roman" panose="02020603050405020304" pitchFamily="18" charset="0"/>
              </a:rPr>
              <a:t>ndreessen Horowitz</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400" dirty="0"/>
              <a:t>Most rounds are too small for these funds ($100M-$1B in size)</a:t>
            </a:r>
          </a:p>
          <a:p>
            <a:pPr marL="285750" indent="-285750">
              <a:buFont typeface="Arial" panose="020B0604020202020204" pitchFamily="34" charset="0"/>
              <a:buChar char="•"/>
            </a:pPr>
            <a:r>
              <a:rPr lang="en-US" sz="2400" dirty="0"/>
              <a:t>These funds are looking for 100X + ROI (aka Unicorns)</a:t>
            </a:r>
          </a:p>
          <a:p>
            <a:pPr marL="285750" indent="-285750">
              <a:buFont typeface="Arial" panose="020B0604020202020204" pitchFamily="34" charset="0"/>
              <a:buChar char="•"/>
            </a:pPr>
            <a:r>
              <a:rPr lang="en-US" sz="2400" dirty="0"/>
              <a:t>Massive portfolios does NOT always mean massive help</a:t>
            </a:r>
          </a:p>
          <a:p>
            <a:pPr marL="285750" indent="-285750">
              <a:buFont typeface="Arial" panose="020B0604020202020204" pitchFamily="34" charset="0"/>
              <a:buChar char="•"/>
            </a:pPr>
            <a:r>
              <a:rPr lang="en-US" sz="2400" dirty="0"/>
              <a:t>For early rounds, founders might be better off with other funding sources </a:t>
            </a:r>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687288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The Different Types of Capital</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414296" y="1848839"/>
            <a:ext cx="2458609" cy="2862322"/>
          </a:xfrm>
          <a:prstGeom prst="rect">
            <a:avLst/>
          </a:prstGeom>
          <a:noFill/>
        </p:spPr>
        <p:txBody>
          <a:bodyPr wrap="square" rtlCol="0">
            <a:spAutoFit/>
          </a:bodyPr>
          <a:lstStyle/>
          <a:p>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t>	</a:t>
            </a:r>
            <a:r>
              <a:rPr lang="en-US" b="1" dirty="0"/>
              <a:t>ANGELS </a:t>
            </a:r>
          </a:p>
          <a:p>
            <a:pPr marL="285750" indent="-285750">
              <a:buFont typeface="Arial" panose="020B0604020202020204" pitchFamily="34" charset="0"/>
              <a:buChar char="•"/>
            </a:pPr>
            <a:r>
              <a:rPr lang="en-US" dirty="0"/>
              <a:t>Accredited investors</a:t>
            </a:r>
          </a:p>
          <a:p>
            <a:pPr marL="285750" indent="-285750">
              <a:buFont typeface="Arial" panose="020B0604020202020204" pitchFamily="34" charset="0"/>
              <a:buChar char="•"/>
            </a:pPr>
            <a:r>
              <a:rPr lang="en-US" dirty="0"/>
              <a:t>High net worth</a:t>
            </a:r>
          </a:p>
          <a:p>
            <a:pPr marL="285750" indent="-285750">
              <a:buFont typeface="Arial" panose="020B0604020202020204" pitchFamily="34" charset="0"/>
              <a:buChar char="•"/>
            </a:pPr>
            <a:r>
              <a:rPr lang="en-US" dirty="0"/>
              <a:t>Operators</a:t>
            </a:r>
          </a:p>
          <a:p>
            <a:pPr marL="285750" indent="-285750">
              <a:buFont typeface="Arial" panose="020B0604020202020204" pitchFamily="34" charset="0"/>
              <a:buChar char="•"/>
            </a:pPr>
            <a:r>
              <a:rPr lang="en-US" dirty="0"/>
              <a:t>Former founders</a:t>
            </a:r>
          </a:p>
          <a:p>
            <a:pPr marL="285750" indent="-285750">
              <a:buFont typeface="Arial" panose="020B0604020202020204" pitchFamily="34" charset="0"/>
              <a:buChar char="•"/>
            </a:pPr>
            <a:r>
              <a:rPr lang="en-US" dirty="0"/>
              <a:t>Current founders</a:t>
            </a:r>
          </a:p>
          <a:p>
            <a:pPr marL="285750" indent="-285750">
              <a:buFont typeface="Arial" panose="020B0604020202020204" pitchFamily="34" charset="0"/>
              <a:buChar char="•"/>
            </a:pPr>
            <a:r>
              <a:rPr lang="en-US" dirty="0"/>
              <a:t>1-2 calls</a:t>
            </a:r>
          </a:p>
          <a:p>
            <a:pPr marL="285750" indent="-285750">
              <a:buFont typeface="Arial" panose="020B0604020202020204" pitchFamily="34" charset="0"/>
              <a:buChar char="•"/>
            </a:pPr>
            <a:r>
              <a:rPr lang="en-US" dirty="0"/>
              <a:t>Decision in days</a:t>
            </a:r>
          </a:p>
          <a:p>
            <a:pPr marL="285750" indent="-285750">
              <a:buFont typeface="Arial" panose="020B0604020202020204" pitchFamily="34" charset="0"/>
              <a:buChar char="•"/>
            </a:pPr>
            <a:r>
              <a:rPr lang="en-US" dirty="0"/>
              <a:t>$10K-100K check size</a:t>
            </a:r>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7" name="TextBox 6">
            <a:extLst>
              <a:ext uri="{FF2B5EF4-FFF2-40B4-BE49-F238E27FC236}">
                <a16:creationId xmlns:a16="http://schemas.microsoft.com/office/drawing/2014/main" id="{F4C212DF-F556-F801-EB69-D5901F14E7C6}"/>
              </a:ext>
            </a:extLst>
          </p:cNvPr>
          <p:cNvSpPr txBox="1"/>
          <p:nvPr/>
        </p:nvSpPr>
        <p:spPr>
          <a:xfrm>
            <a:off x="6284471" y="2085932"/>
            <a:ext cx="3140924" cy="2585323"/>
          </a:xfrm>
          <a:prstGeom prst="rect">
            <a:avLst/>
          </a:prstGeom>
          <a:noFill/>
        </p:spPr>
        <p:txBody>
          <a:bodyPr wrap="none" rtlCol="0">
            <a:spAutoFit/>
          </a:bodyPr>
          <a:lstStyle/>
          <a:p>
            <a:r>
              <a:rPr lang="en-US" b="1" dirty="0"/>
              <a:t>	FUNDS</a:t>
            </a:r>
          </a:p>
          <a:p>
            <a:pPr marL="285750" indent="-285750">
              <a:buFont typeface="Arial" panose="020B0604020202020204" pitchFamily="34" charset="0"/>
              <a:buChar char="•"/>
            </a:pPr>
            <a:r>
              <a:rPr lang="en-US" dirty="0"/>
              <a:t>Run by Managing Partner (s)</a:t>
            </a:r>
          </a:p>
          <a:p>
            <a:pPr marL="285750" indent="-285750">
              <a:buFont typeface="Arial" panose="020B0604020202020204" pitchFamily="34" charset="0"/>
              <a:buChar char="•"/>
            </a:pPr>
            <a:r>
              <a:rPr lang="en-US" dirty="0"/>
              <a:t>May or may not have LP’s</a:t>
            </a:r>
          </a:p>
          <a:p>
            <a:pPr marL="285750" indent="-285750">
              <a:buFont typeface="Arial" panose="020B0604020202020204" pitchFamily="34" charset="0"/>
              <a:buChar char="•"/>
            </a:pPr>
            <a:r>
              <a:rPr lang="en-US" dirty="0"/>
              <a:t>Exited founders </a:t>
            </a:r>
          </a:p>
          <a:p>
            <a:pPr marL="285750" indent="-285750">
              <a:buFont typeface="Arial" panose="020B0604020202020204" pitchFamily="34" charset="0"/>
              <a:buChar char="•"/>
            </a:pPr>
            <a:r>
              <a:rPr lang="en-US" dirty="0"/>
              <a:t>Former operators</a:t>
            </a:r>
          </a:p>
          <a:p>
            <a:pPr marL="285750" indent="-285750">
              <a:buFont typeface="Arial" panose="020B0604020202020204" pitchFamily="34" charset="0"/>
              <a:buChar char="•"/>
            </a:pPr>
            <a:r>
              <a:rPr lang="en-US" dirty="0"/>
              <a:t>2-5 calls</a:t>
            </a:r>
          </a:p>
          <a:p>
            <a:pPr marL="285750" indent="-285750">
              <a:buFont typeface="Arial" panose="020B0604020202020204" pitchFamily="34" charset="0"/>
              <a:buChar char="•"/>
            </a:pPr>
            <a:r>
              <a:rPr lang="en-US" dirty="0"/>
              <a:t>Decision in a month</a:t>
            </a:r>
          </a:p>
          <a:p>
            <a:pPr marL="285750" indent="-285750">
              <a:buFont typeface="Arial" panose="020B0604020202020204" pitchFamily="34" charset="0"/>
              <a:buChar char="•"/>
            </a:pPr>
            <a:r>
              <a:rPr lang="en-US" dirty="0"/>
              <a:t>$50K-5M check size</a:t>
            </a:r>
          </a:p>
          <a:p>
            <a:endParaRPr lang="en-US" dirty="0"/>
          </a:p>
        </p:txBody>
      </p:sp>
      <p:sp>
        <p:nvSpPr>
          <p:cNvPr id="8" name="TextBox 7">
            <a:extLst>
              <a:ext uri="{FF2B5EF4-FFF2-40B4-BE49-F238E27FC236}">
                <a16:creationId xmlns:a16="http://schemas.microsoft.com/office/drawing/2014/main" id="{B27FFFC9-597E-9398-9447-F5010BFA2E62}"/>
              </a:ext>
            </a:extLst>
          </p:cNvPr>
          <p:cNvSpPr txBox="1"/>
          <p:nvPr/>
        </p:nvSpPr>
        <p:spPr>
          <a:xfrm>
            <a:off x="9460673" y="2085932"/>
            <a:ext cx="2731327" cy="2585323"/>
          </a:xfrm>
          <a:prstGeom prst="rect">
            <a:avLst/>
          </a:prstGeom>
          <a:noFill/>
        </p:spPr>
        <p:txBody>
          <a:bodyPr wrap="square" rtlCol="0">
            <a:spAutoFit/>
          </a:bodyPr>
          <a:lstStyle/>
          <a:p>
            <a:r>
              <a:rPr lang="en-US" dirty="0"/>
              <a:t>	</a:t>
            </a:r>
            <a:r>
              <a:rPr lang="en-US" b="1" dirty="0"/>
              <a:t>VC</a:t>
            </a:r>
          </a:p>
          <a:p>
            <a:pPr marL="285750" indent="-285750">
              <a:buFont typeface="Arial" panose="020B0604020202020204" pitchFamily="34" charset="0"/>
              <a:buChar char="•"/>
            </a:pPr>
            <a:r>
              <a:rPr lang="en-US" dirty="0"/>
              <a:t>Run by a General Partner</a:t>
            </a:r>
          </a:p>
          <a:p>
            <a:pPr marL="285750" indent="-285750">
              <a:buFont typeface="Arial" panose="020B0604020202020204" pitchFamily="34" charset="0"/>
              <a:buChar char="•"/>
            </a:pPr>
            <a:r>
              <a:rPr lang="en-US" dirty="0"/>
              <a:t>Backed by LP’s</a:t>
            </a:r>
          </a:p>
          <a:p>
            <a:pPr marL="285750" indent="-285750">
              <a:buFont typeface="Arial" panose="020B0604020202020204" pitchFamily="34" charset="0"/>
              <a:buChar char="•"/>
            </a:pPr>
            <a:r>
              <a:rPr lang="en-US" dirty="0"/>
              <a:t>Formal investment committee</a:t>
            </a:r>
          </a:p>
          <a:p>
            <a:pPr marL="285750" indent="-285750">
              <a:buFont typeface="Arial" panose="020B0604020202020204" pitchFamily="34" charset="0"/>
              <a:buChar char="•"/>
            </a:pPr>
            <a:r>
              <a:rPr lang="en-US" dirty="0"/>
              <a:t>3-6 calls</a:t>
            </a:r>
          </a:p>
          <a:p>
            <a:pPr marL="285750" indent="-285750">
              <a:buFont typeface="Arial" panose="020B0604020202020204" pitchFamily="34" charset="0"/>
              <a:buChar char="•"/>
            </a:pPr>
            <a:r>
              <a:rPr lang="en-US" dirty="0"/>
              <a:t>Decision in month (s)</a:t>
            </a:r>
          </a:p>
          <a:p>
            <a:pPr marL="285750" indent="-285750">
              <a:buFont typeface="Arial" panose="020B0604020202020204" pitchFamily="34" charset="0"/>
              <a:buChar char="•"/>
            </a:pPr>
            <a:r>
              <a:rPr lang="en-US" dirty="0"/>
              <a:t>$250K-$100M</a:t>
            </a:r>
          </a:p>
        </p:txBody>
      </p:sp>
      <p:sp>
        <p:nvSpPr>
          <p:cNvPr id="9" name="TextBox 8">
            <a:extLst>
              <a:ext uri="{FF2B5EF4-FFF2-40B4-BE49-F238E27FC236}">
                <a16:creationId xmlns:a16="http://schemas.microsoft.com/office/drawing/2014/main" id="{B62475EF-3C48-4396-9E9F-65E983D6CFFC}"/>
              </a:ext>
            </a:extLst>
          </p:cNvPr>
          <p:cNvSpPr txBox="1"/>
          <p:nvPr/>
        </p:nvSpPr>
        <p:spPr>
          <a:xfrm>
            <a:off x="2872904" y="2085932"/>
            <a:ext cx="3223095" cy="2585323"/>
          </a:xfrm>
          <a:prstGeom prst="rect">
            <a:avLst/>
          </a:prstGeom>
          <a:noFill/>
        </p:spPr>
        <p:txBody>
          <a:bodyPr wrap="square" rtlCol="0">
            <a:spAutoFit/>
          </a:bodyPr>
          <a:lstStyle/>
          <a:p>
            <a:r>
              <a:rPr lang="en-US" dirty="0"/>
              <a:t>	</a:t>
            </a:r>
            <a:r>
              <a:rPr lang="en-US" b="1" dirty="0"/>
              <a:t>SYNDICATES</a:t>
            </a:r>
          </a:p>
          <a:p>
            <a:pPr marL="285750" indent="-285750">
              <a:buFont typeface="Arial" panose="020B0604020202020204" pitchFamily="34" charset="0"/>
              <a:buChar char="•"/>
            </a:pPr>
            <a:r>
              <a:rPr lang="en-US" dirty="0"/>
              <a:t>Run by a lead</a:t>
            </a:r>
          </a:p>
          <a:p>
            <a:pPr marL="285750" indent="-285750">
              <a:buFont typeface="Arial" panose="020B0604020202020204" pitchFamily="34" charset="0"/>
              <a:buChar char="•"/>
            </a:pPr>
            <a:r>
              <a:rPr lang="en-US" dirty="0"/>
              <a:t>Investors are pooled into an SPV (Special Purpose Vehicle)</a:t>
            </a:r>
          </a:p>
          <a:p>
            <a:pPr marL="285750" indent="-285750">
              <a:buFont typeface="Arial" panose="020B0604020202020204" pitchFamily="34" charset="0"/>
              <a:buChar char="•"/>
            </a:pPr>
            <a:r>
              <a:rPr lang="en-US" dirty="0"/>
              <a:t>Each investor commits $2K-100K</a:t>
            </a:r>
          </a:p>
          <a:p>
            <a:pPr marL="285750" indent="-285750">
              <a:buFont typeface="Arial" panose="020B0604020202020204" pitchFamily="34" charset="0"/>
              <a:buChar char="•"/>
            </a:pPr>
            <a:r>
              <a:rPr lang="en-US" dirty="0"/>
              <a:t>2-3 calls</a:t>
            </a:r>
          </a:p>
          <a:p>
            <a:pPr marL="285750" indent="-285750">
              <a:buFont typeface="Arial" panose="020B0604020202020204" pitchFamily="34" charset="0"/>
              <a:buChar char="•"/>
            </a:pPr>
            <a:r>
              <a:rPr lang="en-US" dirty="0"/>
              <a:t>Decision in weeks</a:t>
            </a:r>
          </a:p>
          <a:p>
            <a:pPr marL="285750" indent="-285750">
              <a:buFont typeface="Arial" panose="020B0604020202020204" pitchFamily="34" charset="0"/>
              <a:buChar char="•"/>
            </a:pPr>
            <a:r>
              <a:rPr lang="en-US" dirty="0"/>
              <a:t>$100K-500K check size</a:t>
            </a:r>
          </a:p>
        </p:txBody>
      </p:sp>
    </p:spTree>
    <p:extLst>
      <p:ext uri="{BB962C8B-B14F-4D97-AF65-F5344CB8AC3E}">
        <p14:creationId xmlns:p14="http://schemas.microsoft.com/office/powerpoint/2010/main" val="2785011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41F911-0C7F-68E6-90DD-B66C87959F38}"/>
              </a:ext>
            </a:extLst>
          </p:cNvPr>
          <p:cNvSpPr txBox="1"/>
          <p:nvPr/>
        </p:nvSpPr>
        <p:spPr>
          <a:xfrm>
            <a:off x="1372650" y="1567189"/>
            <a:ext cx="2007281" cy="523220"/>
          </a:xfrm>
          <a:prstGeom prst="rect">
            <a:avLst/>
          </a:prstGeom>
          <a:noFill/>
        </p:spPr>
        <p:txBody>
          <a:bodyPr wrap="none" rtlCol="0">
            <a:spAutoFit/>
          </a:bodyPr>
          <a:lstStyle/>
          <a:p>
            <a:r>
              <a:rPr lang="en-US" sz="2800" b="1" dirty="0"/>
              <a:t>Crunchbase </a:t>
            </a:r>
          </a:p>
        </p:txBody>
      </p:sp>
      <p:sp>
        <p:nvSpPr>
          <p:cNvPr id="3" name="TextBox 2">
            <a:extLst>
              <a:ext uri="{FF2B5EF4-FFF2-40B4-BE49-F238E27FC236}">
                <a16:creationId xmlns:a16="http://schemas.microsoft.com/office/drawing/2014/main" id="{93290B06-56E9-E238-5759-7AC52E4C3609}"/>
              </a:ext>
            </a:extLst>
          </p:cNvPr>
          <p:cNvSpPr txBox="1"/>
          <p:nvPr/>
        </p:nvSpPr>
        <p:spPr>
          <a:xfrm>
            <a:off x="8355905" y="1578710"/>
            <a:ext cx="1071127" cy="523220"/>
          </a:xfrm>
          <a:prstGeom prst="rect">
            <a:avLst/>
          </a:prstGeom>
          <a:noFill/>
        </p:spPr>
        <p:txBody>
          <a:bodyPr wrap="none" rtlCol="0">
            <a:spAutoFit/>
          </a:bodyPr>
          <a:lstStyle>
            <a:defPPr>
              <a:defRPr lang="en-US"/>
            </a:defPPr>
          </a:lstStyle>
          <a:p>
            <a:r>
              <a:rPr lang="en-US" sz="2800" b="1" dirty="0"/>
              <a:t>Signal</a:t>
            </a:r>
          </a:p>
        </p:txBody>
      </p:sp>
      <p:sp>
        <p:nvSpPr>
          <p:cNvPr id="4" name="TextBox 3">
            <a:extLst>
              <a:ext uri="{FF2B5EF4-FFF2-40B4-BE49-F238E27FC236}">
                <a16:creationId xmlns:a16="http://schemas.microsoft.com/office/drawing/2014/main" id="{1400F19E-0DDE-474C-EF54-3186850DB722}"/>
              </a:ext>
            </a:extLst>
          </p:cNvPr>
          <p:cNvSpPr txBox="1"/>
          <p:nvPr/>
        </p:nvSpPr>
        <p:spPr>
          <a:xfrm>
            <a:off x="522513" y="2351314"/>
            <a:ext cx="5573487" cy="3139321"/>
          </a:xfrm>
          <a:prstGeom prst="rect">
            <a:avLst/>
          </a:prstGeom>
          <a:noFill/>
        </p:spPr>
        <p:txBody>
          <a:bodyPr wrap="square" rtlCol="0">
            <a:spAutoFit/>
          </a:bodyPr>
          <a:lstStyle/>
          <a:p>
            <a:pPr marL="285750" marR="0" indent="-285750">
              <a:spcBef>
                <a:spcPts val="0"/>
              </a:spcBef>
              <a:spcAft>
                <a:spcPts val="0"/>
              </a:spcAft>
              <a:buFont typeface="Arial" panose="020B0604020202020204" pitchFamily="34" charset="0"/>
              <a:buChar char="•"/>
            </a:pPr>
            <a:r>
              <a:rPr lang="en-US" sz="1800" b="1" u="sng" kern="0" dirty="0">
                <a:solidFill>
                  <a:srgbClr val="0563C1"/>
                </a:solidFill>
                <a:effectLst/>
                <a:latin typeface="Times New Roman" panose="02020603050405020304" pitchFamily="18" charset="0"/>
                <a:ea typeface="Times New Roman" panose="02020603050405020304" pitchFamily="18" charset="0"/>
                <a:hlinkClick r:id="rId2"/>
              </a:rPr>
              <a:t>https://www.crunchbase.com/</a:t>
            </a:r>
            <a:r>
              <a:rPr lang="en-US" dirty="0">
                <a:effectLst/>
              </a:rPr>
              <a:t> </a:t>
            </a:r>
          </a:p>
          <a:p>
            <a:pPr marR="0">
              <a:spcBef>
                <a:spcPts val="0"/>
              </a:spcBef>
              <a:spcAft>
                <a:spcPts val="0"/>
              </a:spcAft>
            </a:pPr>
            <a:endParaRPr lang="en-US" kern="0" dirty="0">
              <a:solidFill>
                <a:srgbClr val="4D5156"/>
              </a:solidFill>
              <a:ea typeface="Times New Roman" panose="02020603050405020304" pitchFamily="18"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kern="0" dirty="0">
                <a:solidFill>
                  <a:srgbClr val="4D5156"/>
                </a:solidFill>
                <a:ea typeface="Times New Roman" panose="02020603050405020304" pitchFamily="18" charset="0"/>
                <a:cs typeface="Times New Roman" panose="02020603050405020304" pitchFamily="18" charset="0"/>
              </a:rPr>
              <a:t>L</a:t>
            </a:r>
            <a:r>
              <a:rPr lang="en-US" sz="1800" kern="0" dirty="0">
                <a:solidFill>
                  <a:srgbClr val="4D5156"/>
                </a:solidFill>
                <a:effectLst/>
                <a:ea typeface="Times New Roman" panose="02020603050405020304" pitchFamily="18" charset="0"/>
                <a:cs typeface="Times New Roman" panose="02020603050405020304" pitchFamily="18" charset="0"/>
              </a:rPr>
              <a:t>eading provider of private-company prospecting and research solutions</a:t>
            </a:r>
            <a:r>
              <a:rPr lang="en-US" dirty="0">
                <a:effectLst/>
              </a:rPr>
              <a:t> </a:t>
            </a:r>
            <a:endParaRPr lang="en-US" sz="1800" dirty="0">
              <a:effectLst/>
              <a:ea typeface="Times New Roman" panose="02020603050405020304" pitchFamily="18" charset="0"/>
            </a:endParaRPr>
          </a:p>
          <a:p>
            <a:pPr marR="0">
              <a:spcBef>
                <a:spcPts val="0"/>
              </a:spcBef>
              <a:spcAft>
                <a:spcPts val="0"/>
              </a:spcAft>
            </a:pPr>
            <a:endParaRPr lang="en-US" sz="1800" dirty="0">
              <a:effectLst/>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dirty="0">
                <a:ea typeface="Times New Roman" panose="02020603050405020304" pitchFamily="18" charset="0"/>
              </a:rPr>
              <a:t>75 Million Users</a:t>
            </a:r>
            <a:endParaRPr lang="en-US" sz="1800" dirty="0">
              <a:effectLst/>
              <a:ea typeface="Times New Roman" panose="02020603050405020304" pitchFamily="18" charset="0"/>
            </a:endParaRPr>
          </a:p>
          <a:p>
            <a:pPr marR="0">
              <a:spcBef>
                <a:spcPts val="0"/>
              </a:spcBef>
              <a:spcAft>
                <a:spcPts val="0"/>
              </a:spcAft>
            </a:pPr>
            <a:endParaRPr lang="en-US" sz="1800" dirty="0">
              <a:effectLst/>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ea typeface="Times New Roman" panose="02020603050405020304" pitchFamily="18" charset="0"/>
              </a:rPr>
              <a:t>Funding info, individuals in leadership &amp; news</a:t>
            </a:r>
          </a:p>
          <a:p>
            <a:pPr marR="0">
              <a:spcBef>
                <a:spcPts val="0"/>
              </a:spcBef>
              <a:spcAft>
                <a:spcPts val="0"/>
              </a:spcAft>
            </a:pPr>
            <a:endParaRPr lang="en-US" sz="1800" dirty="0">
              <a:effectLst/>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dirty="0">
                <a:ea typeface="Times New Roman" panose="02020603050405020304" pitchFamily="18" charset="0"/>
              </a:rPr>
              <a:t>3 Tiers (one free)</a:t>
            </a:r>
            <a:endParaRPr lang="en-US" sz="1800" dirty="0">
              <a:effectLst/>
              <a:ea typeface="Times New Roman" panose="02020603050405020304" pitchFamily="18" charset="0"/>
            </a:endParaRPr>
          </a:p>
          <a:p>
            <a:endParaRPr lang="en-US" dirty="0"/>
          </a:p>
        </p:txBody>
      </p:sp>
      <p:sp>
        <p:nvSpPr>
          <p:cNvPr id="6" name="TextBox 5">
            <a:extLst>
              <a:ext uri="{FF2B5EF4-FFF2-40B4-BE49-F238E27FC236}">
                <a16:creationId xmlns:a16="http://schemas.microsoft.com/office/drawing/2014/main" id="{45A334AC-C7F0-CAB7-0AC3-9F03D5351A45}"/>
              </a:ext>
            </a:extLst>
          </p:cNvPr>
          <p:cNvSpPr txBox="1"/>
          <p:nvPr/>
        </p:nvSpPr>
        <p:spPr>
          <a:xfrm>
            <a:off x="6379434" y="2327562"/>
            <a:ext cx="5290054" cy="2862322"/>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1800" b="1" u="sng" kern="0" dirty="0">
                <a:solidFill>
                  <a:srgbClr val="0563C1"/>
                </a:solidFill>
                <a:effectLst/>
                <a:latin typeface="Times New Roman" panose="02020603050405020304" pitchFamily="18" charset="0"/>
                <a:ea typeface="Times New Roman" panose="02020603050405020304" pitchFamily="18" charset="0"/>
                <a:hlinkClick r:id="rId3"/>
              </a:rPr>
              <a:t>https://signal.nfx.com/</a:t>
            </a:r>
            <a:r>
              <a:rPr lang="en-US" sz="1800" b="1" kern="0" dirty="0">
                <a:effectLst/>
                <a:latin typeface="Times New Roman" panose="02020603050405020304" pitchFamily="18" charset="0"/>
                <a:ea typeface="Times New Roman" panose="02020603050405020304" pitchFamily="18" charset="0"/>
              </a:rPr>
              <a:t>	</a:t>
            </a:r>
            <a:r>
              <a:rPr lang="en-US" dirty="0">
                <a:effectLst/>
              </a:rPr>
              <a:t> </a:t>
            </a:r>
          </a:p>
          <a:p>
            <a:pPr marR="0" lvl="0">
              <a:spcBef>
                <a:spcPts val="0"/>
              </a:spcBef>
              <a:spcAft>
                <a:spcPts val="0"/>
              </a:spcAft>
            </a:pPr>
            <a:endParaRPr lang="en-US" dirty="0">
              <a:ea typeface="Times New Roman" panose="02020603050405020304" pitchFamily="18" charset="0"/>
            </a:endParaRPr>
          </a:p>
          <a:p>
            <a:pPr marL="285750" marR="0" lvl="0" indent="-285750">
              <a:spcBef>
                <a:spcPts val="0"/>
              </a:spcBef>
              <a:spcAft>
                <a:spcPts val="0"/>
              </a:spcAft>
              <a:buFont typeface="Arial" panose="020B0604020202020204" pitchFamily="34" charset="0"/>
              <a:buChar char="•"/>
            </a:pPr>
            <a:r>
              <a:rPr lang="en-US" dirty="0">
                <a:ea typeface="Times New Roman" panose="02020603050405020304" pitchFamily="18" charset="0"/>
              </a:rPr>
              <a:t>F</a:t>
            </a:r>
            <a:r>
              <a:rPr lang="en-US" sz="1800" dirty="0">
                <a:effectLst/>
                <a:ea typeface="Times New Roman" panose="02020603050405020304" pitchFamily="18" charset="0"/>
              </a:rPr>
              <a:t>ree tool to make the Founder-VC network visible and actionable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Helps you get intros you need to the right VC’s. </a:t>
            </a:r>
          </a:p>
          <a:p>
            <a:pPr marL="285750" indent="-285750">
              <a:buFont typeface="Arial" panose="020B0604020202020204" pitchFamily="34" charset="0"/>
              <a:buChar char="•"/>
            </a:pPr>
            <a:endParaRPr lang="en-US" dirty="0"/>
          </a:p>
          <a:p>
            <a:pPr marL="285750" marR="0" lvl="0" indent="-285750">
              <a:spcBef>
                <a:spcPts val="0"/>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T</a:t>
            </a:r>
            <a:r>
              <a:rPr lang="en-US" sz="1800" dirty="0">
                <a:effectLst/>
                <a:latin typeface="Times New Roman" panose="02020603050405020304" pitchFamily="18" charset="0"/>
                <a:ea typeface="Times New Roman" panose="02020603050405020304" pitchFamily="18" charset="0"/>
              </a:rPr>
              <a:t>rack your progress building network &amp; lets you see the outcome of each connection made</a:t>
            </a:r>
          </a:p>
          <a:p>
            <a:endParaRPr lang="en-US" dirty="0"/>
          </a:p>
        </p:txBody>
      </p:sp>
      <p:sp>
        <p:nvSpPr>
          <p:cNvPr id="5" name="TextBox 4">
            <a:extLst>
              <a:ext uri="{FF2B5EF4-FFF2-40B4-BE49-F238E27FC236}">
                <a16:creationId xmlns:a16="http://schemas.microsoft.com/office/drawing/2014/main" id="{7883AE3B-D93B-B4CE-CE7E-C203B4780DF7}"/>
              </a:ext>
            </a:extLst>
          </p:cNvPr>
          <p:cNvSpPr txBox="1"/>
          <p:nvPr/>
        </p:nvSpPr>
        <p:spPr>
          <a:xfrm>
            <a:off x="3379931" y="413258"/>
            <a:ext cx="6228565" cy="1231106"/>
          </a:xfrm>
          <a:prstGeom prst="rect">
            <a:avLst/>
          </a:prstGeom>
          <a:noFill/>
        </p:spPr>
        <p:txBody>
          <a:bodyPr wrap="none" rtlCol="0">
            <a:spAutoFit/>
          </a:bodyPr>
          <a:lstStyle/>
          <a:p>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Where to find the  accredited investors? </a:t>
            </a:r>
          </a:p>
          <a:p>
            <a:endParaRPr lang="en-US" sz="2800" b="1" dirty="0"/>
          </a:p>
          <a:p>
            <a:endParaRPr lang="en-US" dirty="0"/>
          </a:p>
        </p:txBody>
      </p:sp>
      <p:sp>
        <p:nvSpPr>
          <p:cNvPr id="8" name="TextBox 7">
            <a:extLst>
              <a:ext uri="{FF2B5EF4-FFF2-40B4-BE49-F238E27FC236}">
                <a16:creationId xmlns:a16="http://schemas.microsoft.com/office/drawing/2014/main" id="{9727EA0B-7758-24C2-A9D3-812C44E2A05A}"/>
              </a:ext>
            </a:extLst>
          </p:cNvPr>
          <p:cNvSpPr txBox="1"/>
          <p:nvPr/>
        </p:nvSpPr>
        <p:spPr>
          <a:xfrm>
            <a:off x="3048990" y="3098861"/>
            <a:ext cx="6097978" cy="369332"/>
          </a:xfrm>
          <a:prstGeom prst="rect">
            <a:avLst/>
          </a:prstGeom>
          <a:noFill/>
        </p:spPr>
        <p:txBody>
          <a:bodyPr wrap="square">
            <a:spAutoFit/>
          </a:bodyPr>
          <a:lstStyle/>
          <a:p>
            <a:r>
              <a:rPr lang="en-US" sz="1800" b="1" u="sng" kern="0" dirty="0">
                <a:solidFill>
                  <a:srgbClr val="0563C1"/>
                </a:solidFill>
                <a:effectLst/>
                <a:latin typeface="Times New Roman" panose="02020603050405020304" pitchFamily="18" charset="0"/>
                <a:ea typeface="Times New Roman" panose="02020603050405020304" pitchFamily="18" charset="0"/>
                <a:hlinkClick r:id="rId3"/>
              </a:rPr>
              <a:t>https://signal.nfx.com/</a:t>
            </a:r>
            <a:r>
              <a:rPr lang="en-US" sz="1800" b="1" kern="0" dirty="0">
                <a:effectLst/>
                <a:latin typeface="Times New Roman" panose="02020603050405020304" pitchFamily="18" charset="0"/>
                <a:ea typeface="Times New Roman" panose="02020603050405020304" pitchFamily="18" charset="0"/>
              </a:rPr>
              <a:t>	</a:t>
            </a:r>
            <a:r>
              <a:rPr lang="en-US" dirty="0">
                <a:effectLst/>
              </a:rPr>
              <a:t> </a:t>
            </a:r>
            <a:endParaRPr lang="en-US" dirty="0"/>
          </a:p>
        </p:txBody>
      </p:sp>
    </p:spTree>
    <p:extLst>
      <p:ext uri="{BB962C8B-B14F-4D97-AF65-F5344CB8AC3E}">
        <p14:creationId xmlns:p14="http://schemas.microsoft.com/office/powerpoint/2010/main" val="2094640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Unlocking The Power Of Angel Investors</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44903" y="1548364"/>
            <a:ext cx="9737891" cy="5539978"/>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$25B annually invested in early-stage companies</a:t>
            </a:r>
          </a:p>
          <a:p>
            <a:pPr marL="285750" marR="0" lvl="0" indent="-285750">
              <a:spcBef>
                <a:spcPts val="0"/>
              </a:spcBef>
              <a:spcAft>
                <a:spcPts val="0"/>
              </a:spcAft>
              <a:buFont typeface="Arial" panose="020B0604020202020204" pitchFamily="34" charset="0"/>
              <a:buChar char="•"/>
            </a:pPr>
            <a:r>
              <a:rPr lang="en-US" sz="2400" dirty="0"/>
              <a:t>Usually Accredited Investors</a:t>
            </a:r>
          </a:p>
          <a:p>
            <a:pPr marL="742950" lvl="1" indent="-285750">
              <a:buFont typeface="Arial" panose="020B0604020202020204" pitchFamily="34" charset="0"/>
              <a:buChar char="•"/>
            </a:pPr>
            <a:r>
              <a:rPr lang="en-US" sz="2400" dirty="0"/>
              <a:t>$200K annual income</a:t>
            </a:r>
          </a:p>
          <a:p>
            <a:pPr marL="742950" lvl="1" indent="-285750">
              <a:buFont typeface="Arial" panose="020B0604020202020204" pitchFamily="34" charset="0"/>
              <a:buChar char="•"/>
            </a:pPr>
            <a:r>
              <a:rPr lang="en-US" sz="2400" dirty="0"/>
              <a:t> $1M net worth (outside of primary residence)</a:t>
            </a:r>
          </a:p>
          <a:p>
            <a:pPr marL="285750" marR="0" lvl="0" indent="-285750">
              <a:spcBef>
                <a:spcPts val="0"/>
              </a:spcBef>
              <a:spcAft>
                <a:spcPts val="0"/>
              </a:spcAft>
              <a:buFont typeface="Arial" panose="020B0604020202020204" pitchFamily="34" charset="0"/>
              <a:buChar char="•"/>
            </a:pPr>
            <a:r>
              <a:rPr lang="en-US" sz="2400" dirty="0"/>
              <a:t>What they have that VC’s don’t</a:t>
            </a:r>
          </a:p>
          <a:p>
            <a:pPr marL="742950" lvl="1" indent="-285750">
              <a:buFont typeface="Arial" panose="020B0604020202020204" pitchFamily="34" charset="0"/>
              <a:buChar char="•"/>
            </a:pPr>
            <a:r>
              <a:rPr lang="en-US" sz="2400" dirty="0"/>
              <a:t>Greater risk tolerance</a:t>
            </a:r>
          </a:p>
          <a:p>
            <a:pPr marL="742950" lvl="1" indent="-285750">
              <a:buFont typeface="Arial" panose="020B0604020202020204" pitchFamily="34" charset="0"/>
              <a:buChar char="•"/>
            </a:pPr>
            <a:r>
              <a:rPr lang="en-US" sz="2400" dirty="0"/>
              <a:t>Mentorship</a:t>
            </a:r>
          </a:p>
          <a:p>
            <a:pPr marL="742950" lvl="1" indent="-285750">
              <a:buFont typeface="Arial" panose="020B0604020202020204" pitchFamily="34" charset="0"/>
              <a:buChar char="•"/>
            </a:pPr>
            <a:r>
              <a:rPr lang="en-US" sz="2400" dirty="0"/>
              <a:t>Networking</a:t>
            </a:r>
          </a:p>
          <a:p>
            <a:pPr marL="742950" lvl="1" indent="-285750">
              <a:buFont typeface="Arial" panose="020B0604020202020204" pitchFamily="34" charset="0"/>
              <a:buChar char="•"/>
            </a:pPr>
            <a:r>
              <a:rPr lang="en-US" sz="2400" dirty="0"/>
              <a:t>Control</a:t>
            </a:r>
          </a:p>
          <a:p>
            <a:pPr marL="285750" marR="0" lvl="0" indent="-285750">
              <a:spcBef>
                <a:spcPts val="0"/>
              </a:spcBef>
              <a:spcAft>
                <a:spcPts val="0"/>
              </a:spcAft>
              <a:buFont typeface="Arial" panose="020B0604020202020204" pitchFamily="34" charset="0"/>
              <a:buChar char="•"/>
            </a:pPr>
            <a:r>
              <a:rPr lang="en-US" sz="2400" dirty="0"/>
              <a:t>Resources to locate Angels</a:t>
            </a:r>
          </a:p>
          <a:p>
            <a:pPr marL="742950" lvl="1" indent="-285750">
              <a:buFont typeface="Arial" panose="020B0604020202020204" pitchFamily="34" charset="0"/>
              <a:buChar char="•"/>
            </a:pPr>
            <a:r>
              <a:rPr lang="en-US" sz="2400" dirty="0">
                <a:hlinkClick r:id="rId2"/>
              </a:rPr>
              <a:t>https://www.angellist.com/</a:t>
            </a:r>
            <a:r>
              <a:rPr lang="en-US" sz="2400" dirty="0"/>
              <a:t>	</a:t>
            </a:r>
          </a:p>
          <a:p>
            <a:pPr marL="742950" lvl="1" indent="-285750">
              <a:buFont typeface="Arial" panose="020B0604020202020204" pitchFamily="34" charset="0"/>
              <a:buChar char="•"/>
            </a:pPr>
            <a:r>
              <a:rPr lang="en-US" sz="2400" dirty="0"/>
              <a:t> </a:t>
            </a:r>
            <a:r>
              <a:rPr lang="en-US" sz="2400" dirty="0">
                <a:hlinkClick r:id="rId3"/>
              </a:rPr>
              <a:t>https://gust.com/</a:t>
            </a:r>
            <a:r>
              <a:rPr lang="en-US" sz="2400" dirty="0"/>
              <a:t>	</a:t>
            </a:r>
          </a:p>
          <a:p>
            <a:pPr marL="742950" lvl="1" indent="-285750">
              <a:buFont typeface="Arial" panose="020B0604020202020204" pitchFamily="34" charset="0"/>
              <a:buChar char="•"/>
            </a:pPr>
            <a:r>
              <a:rPr lang="en-US" sz="2400" dirty="0">
                <a:hlinkClick r:id="rId4"/>
              </a:rPr>
              <a:t>https://www.angelcapitalassociation.org/</a:t>
            </a:r>
            <a:r>
              <a:rPr lang="en-US" sz="2400" dirty="0"/>
              <a:t>	</a:t>
            </a:r>
          </a:p>
          <a:p>
            <a:pPr marL="742950" lvl="1" indent="-285750">
              <a:buFont typeface="Arial" panose="020B0604020202020204" pitchFamily="34" charset="0"/>
              <a:buChar char="•"/>
            </a:pPr>
            <a:r>
              <a:rPr lang="en-US" sz="2400" dirty="0">
                <a:hlinkClick r:id="rId5"/>
              </a:rPr>
              <a:t>https://www.linkedin.com/</a:t>
            </a:r>
            <a:r>
              <a:rPr lang="en-US" sz="2400" dirty="0"/>
              <a:t>	</a:t>
            </a:r>
          </a:p>
          <a:p>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1116776" y="1813213"/>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906992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Early-Stage Fundraising Traps</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8300977" cy="3693319"/>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Raising more than you need</a:t>
            </a:r>
          </a:p>
          <a:p>
            <a:pPr marL="285750" marR="0" lvl="0" indent="-285750">
              <a:spcBef>
                <a:spcPts val="0"/>
              </a:spcBef>
              <a:spcAft>
                <a:spcPts val="0"/>
              </a:spcAft>
              <a:buFont typeface="Arial" panose="020B0604020202020204" pitchFamily="34" charset="0"/>
              <a:buChar char="•"/>
            </a:pPr>
            <a:r>
              <a:rPr lang="en-US" sz="2400" dirty="0"/>
              <a:t>Focusing too much on valuation</a:t>
            </a:r>
          </a:p>
          <a:p>
            <a:pPr marL="285750" marR="0" lvl="0" indent="-285750">
              <a:spcBef>
                <a:spcPts val="0"/>
              </a:spcBef>
              <a:spcAft>
                <a:spcPts val="0"/>
              </a:spcAft>
              <a:buFont typeface="Arial" panose="020B0604020202020204" pitchFamily="34" charset="0"/>
              <a:buChar char="•"/>
            </a:pPr>
            <a:r>
              <a:rPr lang="en-US" sz="2400" dirty="0"/>
              <a:t>Not focusing enough on the WHO</a:t>
            </a:r>
          </a:p>
          <a:p>
            <a:pPr marL="285750" marR="0" lvl="0" indent="-285750">
              <a:spcBef>
                <a:spcPts val="0"/>
              </a:spcBef>
              <a:spcAft>
                <a:spcPts val="0"/>
              </a:spcAft>
              <a:buFont typeface="Arial" panose="020B0604020202020204" pitchFamily="34" charset="0"/>
              <a:buChar char="•"/>
            </a:pPr>
            <a:r>
              <a:rPr lang="en-US" sz="2400" dirty="0"/>
              <a:t>Being talked into using the wrong vehicle at the wrong time</a:t>
            </a:r>
          </a:p>
          <a:p>
            <a:pPr marL="285750" marR="0" lvl="0" indent="-285750">
              <a:spcBef>
                <a:spcPts val="0"/>
              </a:spcBef>
              <a:spcAft>
                <a:spcPts val="0"/>
              </a:spcAft>
              <a:buFont typeface="Arial" panose="020B0604020202020204" pitchFamily="34" charset="0"/>
              <a:buChar char="•"/>
            </a:pPr>
            <a:r>
              <a:rPr lang="en-US" sz="2400" dirty="0"/>
              <a:t>Creating downstream cap table problems</a:t>
            </a:r>
          </a:p>
          <a:p>
            <a:pPr marL="285750" marR="0" lvl="0" indent="-285750">
              <a:spcBef>
                <a:spcPts val="0"/>
              </a:spcBef>
              <a:spcAft>
                <a:spcPts val="0"/>
              </a:spcAft>
              <a:buFont typeface="Arial" panose="020B0604020202020204" pitchFamily="34" charset="0"/>
              <a:buChar char="•"/>
            </a:pPr>
            <a:r>
              <a:rPr lang="en-US" sz="2400" dirty="0"/>
              <a:t>Relying too much on surrogates to represent the CEO</a:t>
            </a:r>
          </a:p>
          <a:p>
            <a:pPr marL="285750" marR="0" lvl="0" indent="-285750">
              <a:spcBef>
                <a:spcPts val="0"/>
              </a:spcBef>
              <a:spcAft>
                <a:spcPts val="0"/>
              </a:spcAft>
              <a:buFont typeface="Arial" panose="020B0604020202020204" pitchFamily="34" charset="0"/>
              <a:buChar char="•"/>
            </a:pPr>
            <a:r>
              <a:rPr lang="en-US" sz="2400" dirty="0"/>
              <a:t>Exaggerating levels of commitments</a:t>
            </a:r>
          </a:p>
          <a:p>
            <a:pPr marL="285750" marR="0" lvl="0" indent="-285750">
              <a:spcBef>
                <a:spcPts val="0"/>
              </a:spcBef>
              <a:spcAft>
                <a:spcPts val="0"/>
              </a:spcAft>
              <a:buFont typeface="Arial" panose="020B0604020202020204" pitchFamily="34" charset="0"/>
              <a:buChar char="•"/>
            </a:pPr>
            <a:r>
              <a:rPr lang="en-US" sz="2400" dirty="0"/>
              <a:t>Mistaking “put us on your update” as interest</a:t>
            </a:r>
          </a:p>
          <a:p>
            <a:pPr marR="0" lvl="0">
              <a:spcBef>
                <a:spcPts val="0"/>
              </a:spcBef>
              <a:spcAft>
                <a:spcPts val="0"/>
              </a:spcAft>
            </a:pPr>
            <a:endParaRPr lang="en-US" sz="2400" dirty="0"/>
          </a:p>
          <a:p>
            <a:pPr marL="285750" marR="0" lvl="0" indent="-285750">
              <a:spcBef>
                <a:spcPts val="0"/>
              </a:spcBef>
              <a:spcAft>
                <a:spcPts val="0"/>
              </a:spcAft>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485021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1231106"/>
          </a:xfrm>
          <a:prstGeom prst="rect">
            <a:avLst/>
          </a:prstGeom>
          <a:noFill/>
        </p:spPr>
        <p:txBody>
          <a:bodyPr wrap="square" rtlCol="0">
            <a:spAutoFit/>
          </a:bodyPr>
          <a:lstStyle/>
          <a:p>
            <a:pPr algn="ctr"/>
            <a:r>
              <a:rPr lang="en-US" sz="2800" b="1" dirty="0"/>
              <a:t>The Easiest Money You Will Ever Raise </a:t>
            </a:r>
          </a:p>
          <a:p>
            <a:pPr algn="ctr"/>
            <a:r>
              <a:rPr lang="en-US" sz="2800" b="1" dirty="0"/>
              <a:t>“The Friend &amp; Family Round”</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128031" y="1979251"/>
            <a:ext cx="8300977" cy="4801314"/>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Usually prior to the Pre-Seed round</a:t>
            </a:r>
          </a:p>
          <a:p>
            <a:pPr marL="285750" marR="0" lvl="0" indent="-285750">
              <a:spcBef>
                <a:spcPts val="0"/>
              </a:spcBef>
              <a:spcAft>
                <a:spcPts val="0"/>
              </a:spcAft>
              <a:buFont typeface="Arial" panose="020B0604020202020204" pitchFamily="34" charset="0"/>
              <a:buChar char="•"/>
            </a:pPr>
            <a:r>
              <a:rPr lang="en-US" sz="2400" dirty="0"/>
              <a:t>Usually $50K-500K</a:t>
            </a:r>
          </a:p>
          <a:p>
            <a:pPr marL="285750" marR="0" lvl="0" indent="-285750">
              <a:spcBef>
                <a:spcPts val="0"/>
              </a:spcBef>
              <a:spcAft>
                <a:spcPts val="0"/>
              </a:spcAft>
              <a:buFont typeface="Arial" panose="020B0604020202020204" pitchFamily="34" charset="0"/>
              <a:buChar char="•"/>
            </a:pPr>
            <a:r>
              <a:rPr lang="en-US" sz="2400" dirty="0"/>
              <a:t>Check accredited investor status</a:t>
            </a:r>
          </a:p>
          <a:p>
            <a:pPr marL="285750" marR="0" lvl="0" indent="-285750">
              <a:spcBef>
                <a:spcPts val="0"/>
              </a:spcBef>
              <a:spcAft>
                <a:spcPts val="0"/>
              </a:spcAft>
              <a:buFont typeface="Arial" panose="020B0604020202020204" pitchFamily="34" charset="0"/>
              <a:buChar char="•"/>
            </a:pPr>
            <a:r>
              <a:rPr lang="en-US" sz="2400" dirty="0"/>
              <a:t>Benefits of this round</a:t>
            </a:r>
          </a:p>
          <a:p>
            <a:pPr marL="742950" lvl="1" indent="-285750">
              <a:buFont typeface="Arial" panose="020B0604020202020204" pitchFamily="34" charset="0"/>
              <a:buChar char="•"/>
            </a:pPr>
            <a:r>
              <a:rPr lang="en-US" sz="2400" dirty="0"/>
              <a:t>Quick process (1-4 weeks)</a:t>
            </a:r>
          </a:p>
          <a:p>
            <a:pPr marL="742950" lvl="1" indent="-285750">
              <a:buFont typeface="Arial" panose="020B0604020202020204" pitchFamily="34" charset="0"/>
              <a:buChar char="•"/>
            </a:pPr>
            <a:r>
              <a:rPr lang="en-US" sz="2400" dirty="0"/>
              <a:t>Lower cost </a:t>
            </a:r>
          </a:p>
          <a:p>
            <a:pPr marL="742950" lvl="1" indent="-285750">
              <a:buFont typeface="Arial" panose="020B0604020202020204" pitchFamily="34" charset="0"/>
              <a:buChar char="•"/>
            </a:pPr>
            <a:r>
              <a:rPr lang="en-US" sz="2400" dirty="0"/>
              <a:t>Low barrier to entry</a:t>
            </a:r>
          </a:p>
          <a:p>
            <a:pPr marL="285750" marR="0" lvl="0" indent="-285750">
              <a:spcBef>
                <a:spcPts val="0"/>
              </a:spcBef>
              <a:spcAft>
                <a:spcPts val="0"/>
              </a:spcAft>
              <a:buFont typeface="Arial" panose="020B0604020202020204" pitchFamily="34" charset="0"/>
              <a:buChar char="•"/>
            </a:pPr>
            <a:r>
              <a:rPr lang="en-US" sz="2400" dirty="0"/>
              <a:t>Drawbacks</a:t>
            </a:r>
          </a:p>
          <a:p>
            <a:pPr marL="742950" lvl="1" indent="-285750">
              <a:buFont typeface="Arial" panose="020B0604020202020204" pitchFamily="34" charset="0"/>
              <a:buChar char="•"/>
            </a:pPr>
            <a:r>
              <a:rPr lang="en-US" sz="2400" dirty="0"/>
              <a:t>Not a substitute for a venture round</a:t>
            </a:r>
          </a:p>
          <a:p>
            <a:pPr marL="742950" lvl="1" indent="-285750">
              <a:buFont typeface="Arial" panose="020B0604020202020204" pitchFamily="34" charset="0"/>
              <a:buChar char="•"/>
            </a:pPr>
            <a:r>
              <a:rPr lang="en-US" sz="2400" dirty="0"/>
              <a:t>Can cause friction with friends &amp; family</a:t>
            </a:r>
          </a:p>
          <a:p>
            <a:pPr marL="742950" lvl="1" indent="-285750">
              <a:buFont typeface="Arial" panose="020B0604020202020204" pitchFamily="34" charset="0"/>
              <a:buChar char="•"/>
            </a:pPr>
            <a:r>
              <a:rPr lang="en-US" sz="2400" dirty="0"/>
              <a:t>Might not always be the “best” money</a:t>
            </a:r>
          </a:p>
          <a:p>
            <a:pPr marR="0" lvl="0">
              <a:spcBef>
                <a:spcPts val="0"/>
              </a:spcBef>
              <a:spcAft>
                <a:spcPts val="0"/>
              </a:spcAft>
            </a:pPr>
            <a:endParaRPr lang="en-US" sz="2400" dirty="0"/>
          </a:p>
          <a:p>
            <a:pPr marL="285750" marR="0" lvl="0" indent="-285750">
              <a:spcBef>
                <a:spcPts val="0"/>
              </a:spcBef>
              <a:spcAft>
                <a:spcPts val="0"/>
              </a:spcAft>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1393217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C50ECE-053F-F1E6-352A-8E5DA9B44183}"/>
              </a:ext>
            </a:extLst>
          </p:cNvPr>
          <p:cNvSpPr txBox="1"/>
          <p:nvPr/>
        </p:nvSpPr>
        <p:spPr>
          <a:xfrm>
            <a:off x="2230581" y="748145"/>
            <a:ext cx="7730837" cy="1231106"/>
          </a:xfrm>
          <a:prstGeom prst="rect">
            <a:avLst/>
          </a:prstGeom>
          <a:noFill/>
        </p:spPr>
        <p:txBody>
          <a:bodyPr wrap="square" rtlCol="0">
            <a:spAutoFit/>
          </a:bodyPr>
          <a:lstStyle/>
          <a:p>
            <a:pPr algn="ctr"/>
            <a:r>
              <a:rPr lang="en-US" sz="2800" b="1" dirty="0"/>
              <a:t>Module Two</a:t>
            </a:r>
          </a:p>
          <a:p>
            <a:pPr algn="ctr"/>
            <a:r>
              <a:rPr lang="en-US" sz="2800" b="1" dirty="0"/>
              <a:t>The Who, What &amp; How To Fundraise</a:t>
            </a:r>
          </a:p>
          <a:p>
            <a:endParaRPr lang="en-US" dirty="0"/>
          </a:p>
        </p:txBody>
      </p:sp>
      <p:sp>
        <p:nvSpPr>
          <p:cNvPr id="4" name="TextBox 3">
            <a:extLst>
              <a:ext uri="{FF2B5EF4-FFF2-40B4-BE49-F238E27FC236}">
                <a16:creationId xmlns:a16="http://schemas.microsoft.com/office/drawing/2014/main" id="{62D4FAD4-33A8-AB27-1058-7B3922F43BCD}"/>
              </a:ext>
            </a:extLst>
          </p:cNvPr>
          <p:cNvSpPr txBox="1"/>
          <p:nvPr/>
        </p:nvSpPr>
        <p:spPr>
          <a:xfrm>
            <a:off x="1033028" y="2228850"/>
            <a:ext cx="3435930" cy="4370427"/>
          </a:xfrm>
          <a:prstGeom prst="rect">
            <a:avLst/>
          </a:prstGeom>
          <a:noFill/>
        </p:spPr>
        <p:txBody>
          <a:bodyPr wrap="square" rtlCol="0">
            <a:spAutoFit/>
          </a:bodyPr>
          <a:lstStyle/>
          <a:p>
            <a:pPr marL="0" marR="0">
              <a:spcBef>
                <a:spcPts val="0"/>
              </a:spcBef>
              <a:spcAft>
                <a:spcPts val="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p>
          <a:p>
            <a:pPr marL="285750" indent="-285750">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right investors + the right founders + the right story = $$$ </a:t>
            </a:r>
          </a:p>
          <a:p>
            <a:pPr marL="285750" marR="0" indent="-285750">
              <a:spcBef>
                <a:spcPts val="0"/>
              </a:spcBef>
              <a:spcAft>
                <a:spcPts val="0"/>
              </a:spcAft>
              <a:buFont typeface="Arial" panose="020B0604020202020204" pitchFamily="34" charset="0"/>
              <a:buChar char="•"/>
            </a:pPr>
            <a:endParaRPr lang="en-US" sz="2000" kern="100" dirty="0">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Deck &amp; What Good Looks Like &amp; Audience</a:t>
            </a:r>
          </a:p>
          <a:p>
            <a:pPr marL="285750" marR="0" indent="-285750">
              <a:spcBef>
                <a:spcPts val="0"/>
              </a:spcBef>
              <a:spcAft>
                <a:spcPts val="0"/>
              </a:spcAft>
              <a:buFont typeface="Arial" panose="020B0604020202020204" pitchFamily="34" charset="0"/>
              <a:buChar char="•"/>
            </a:pPr>
            <a:endParaRPr lang="en-US" sz="2000" kern="100" dirty="0">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Data Room</a:t>
            </a: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Delaware Corp &amp; why it matters</a:t>
            </a: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F21C6EE9-9DC3-CB94-1019-94837726CD5C}"/>
              </a:ext>
            </a:extLst>
          </p:cNvPr>
          <p:cNvSpPr txBox="1"/>
          <p:nvPr/>
        </p:nvSpPr>
        <p:spPr>
          <a:xfrm>
            <a:off x="4817269" y="2528888"/>
            <a:ext cx="3045620" cy="3693319"/>
          </a:xfrm>
          <a:prstGeom prst="rect">
            <a:avLst/>
          </a:prstGeom>
          <a:noFill/>
        </p:spPr>
        <p:txBody>
          <a:bodyPr wrap="square" rtlCol="0">
            <a:spAutoFit/>
          </a:bodyPr>
          <a:lstStyle/>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Seeking a Co-founder? </a:t>
            </a: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Quick Ask (2)</a:t>
            </a: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SAFE, Notes </a:t>
            </a:r>
            <a:r>
              <a:rPr lang="en-US" sz="2000" kern="100" dirty="0">
                <a:latin typeface="Calibri" panose="020F0502020204030204" pitchFamily="34" charset="0"/>
                <a:ea typeface="Calibri" panose="020F0502020204030204" pitchFamily="34" charset="0"/>
                <a:cs typeface="Times New Roman" panose="02020603050405020304" pitchFamily="18" charset="0"/>
              </a:rPr>
              <a:t>&amp;</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Priced Rounds </a:t>
            </a: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How to run a tight process </a:t>
            </a:r>
          </a:p>
          <a:p>
            <a:pPr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6" name="TextBox 5">
            <a:extLst>
              <a:ext uri="{FF2B5EF4-FFF2-40B4-BE49-F238E27FC236}">
                <a16:creationId xmlns:a16="http://schemas.microsoft.com/office/drawing/2014/main" id="{39ED4DD0-9A05-2115-9B84-A8AC772B65E3}"/>
              </a:ext>
            </a:extLst>
          </p:cNvPr>
          <p:cNvSpPr txBox="1"/>
          <p:nvPr/>
        </p:nvSpPr>
        <p:spPr>
          <a:xfrm>
            <a:off x="8211200" y="2528888"/>
            <a:ext cx="2786062" cy="2862322"/>
          </a:xfrm>
          <a:prstGeom prst="rect">
            <a:avLst/>
          </a:prstGeom>
          <a:noFill/>
        </p:spPr>
        <p:txBody>
          <a:bodyPr wrap="square" rtlCol="0">
            <a:spAutoFit/>
          </a:bodyPr>
          <a:lstStyle/>
          <a:p>
            <a:pPr marL="342900" marR="0" indent="-34290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Raise Less Grow More </a:t>
            </a: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Fast No’s Are The Best </a:t>
            </a:r>
          </a:p>
          <a:p>
            <a:pPr marR="0">
              <a:spcBef>
                <a:spcPts val="0"/>
              </a:spcBef>
              <a:spcAft>
                <a:spcPts val="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It’s The Lies </a:t>
            </a:r>
          </a:p>
          <a:p>
            <a:pPr marL="285750" marR="0" indent="-285750">
              <a:spcBef>
                <a:spcPts val="0"/>
              </a:spcBef>
              <a:spcAft>
                <a:spcPts val="0"/>
              </a:spcAft>
              <a:buFont typeface="Arial" panose="020B0604020202020204" pitchFamily="34" charset="0"/>
              <a:buChar char="•"/>
            </a:pPr>
            <a:endParaRPr lang="en-US" sz="2000" kern="100" dirty="0">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Legal (How much </a:t>
            </a:r>
            <a:r>
              <a:rPr lang="en-US" sz="2000" kern="100" dirty="0">
                <a:latin typeface="Calibri" panose="020F0502020204030204" pitchFamily="34" charset="0"/>
                <a:ea typeface="Calibri" panose="020F0502020204030204" pitchFamily="34" charset="0"/>
                <a:cs typeface="Times New Roman" panose="02020603050405020304" pitchFamily="18" charset="0"/>
              </a:rPr>
              <a:t>is</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enough)</a:t>
            </a:r>
          </a:p>
        </p:txBody>
      </p:sp>
    </p:spTree>
    <p:extLst>
      <p:ext uri="{BB962C8B-B14F-4D97-AF65-F5344CB8AC3E}">
        <p14:creationId xmlns:p14="http://schemas.microsoft.com/office/powerpoint/2010/main" val="3358459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3595973" y="682164"/>
            <a:ext cx="5000053" cy="1661993"/>
          </a:xfrm>
          <a:prstGeom prst="rect">
            <a:avLst/>
          </a:prstGeom>
          <a:noFill/>
        </p:spPr>
        <p:txBody>
          <a:bodyPr wrap="square" rtlCol="0">
            <a:spAutoFit/>
          </a:bodyPr>
          <a:lstStyle/>
          <a:p>
            <a:pPr algn="ct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The right investors + the right founders + the right story = $$$ </a:t>
            </a:r>
          </a:p>
          <a:p>
            <a:pPr algn="ctr"/>
            <a:endParaRPr lang="en-US" sz="2800" b="1" dirty="0"/>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2151688"/>
            <a:ext cx="8300977" cy="3323987"/>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The right investors </a:t>
            </a:r>
          </a:p>
          <a:p>
            <a:pPr marL="742950" lvl="1" indent="-285750">
              <a:buFont typeface="Arial" panose="020B0604020202020204" pitchFamily="34" charset="0"/>
              <a:buChar char="•"/>
            </a:pPr>
            <a:r>
              <a:rPr lang="en-US" sz="2400" dirty="0"/>
              <a:t>For your stage, vertical, traction and vision</a:t>
            </a:r>
          </a:p>
          <a:p>
            <a:pPr marL="285750" marR="0" lvl="0" indent="-285750">
              <a:spcBef>
                <a:spcPts val="0"/>
              </a:spcBef>
              <a:spcAft>
                <a:spcPts val="0"/>
              </a:spcAft>
              <a:buFont typeface="Arial" panose="020B0604020202020204" pitchFamily="34" charset="0"/>
              <a:buChar char="•"/>
            </a:pPr>
            <a:r>
              <a:rPr lang="en-US" sz="2400" dirty="0"/>
              <a:t>The right founders</a:t>
            </a:r>
          </a:p>
          <a:p>
            <a:pPr marL="742950" lvl="1" indent="-285750">
              <a:buFont typeface="Arial" panose="020B0604020202020204" pitchFamily="34" charset="0"/>
              <a:buChar char="•"/>
            </a:pPr>
            <a:r>
              <a:rPr lang="en-US" sz="2400" dirty="0"/>
              <a:t>Are you ready for investment?</a:t>
            </a:r>
          </a:p>
          <a:p>
            <a:pPr marL="742950" lvl="1" indent="-285750">
              <a:buFont typeface="Arial" panose="020B0604020202020204" pitchFamily="34" charset="0"/>
              <a:buChar char="•"/>
            </a:pPr>
            <a:r>
              <a:rPr lang="en-US" sz="2400" dirty="0"/>
              <a:t>Is this a venture scale company?</a:t>
            </a:r>
          </a:p>
          <a:p>
            <a:pPr marL="285750" marR="0" lvl="0" indent="-285750">
              <a:spcBef>
                <a:spcPts val="0"/>
              </a:spcBef>
              <a:spcAft>
                <a:spcPts val="0"/>
              </a:spcAft>
              <a:buFont typeface="Arial" panose="020B0604020202020204" pitchFamily="34" charset="0"/>
              <a:buChar char="•"/>
            </a:pPr>
            <a:r>
              <a:rPr lang="en-US" sz="2400" dirty="0"/>
              <a:t>The right story</a:t>
            </a:r>
          </a:p>
          <a:p>
            <a:pPr marL="742950" lvl="1" indent="-285750">
              <a:buFont typeface="Arial" panose="020B0604020202020204" pitchFamily="34" charset="0"/>
              <a:buChar char="•"/>
            </a:pPr>
            <a:r>
              <a:rPr lang="en-US" sz="2400" dirty="0"/>
              <a:t>Have you packaged your offering properly?</a:t>
            </a:r>
          </a:p>
          <a:p>
            <a:pPr marL="742950" lvl="1" indent="-285750">
              <a:buFont typeface="Arial" panose="020B0604020202020204" pitchFamily="34" charset="0"/>
              <a:buChar char="•"/>
            </a:pPr>
            <a:r>
              <a:rPr lang="en-US" sz="2400" dirty="0"/>
              <a:t>Do you understand the different elements of a good story? </a:t>
            </a:r>
          </a:p>
          <a:p>
            <a:pPr marL="285750" marR="0" lvl="0" indent="-285750">
              <a:spcBef>
                <a:spcPts val="0"/>
              </a:spcBef>
              <a:spcAft>
                <a:spcPts val="0"/>
              </a:spcAft>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3" name="TextBox 2">
            <a:extLst>
              <a:ext uri="{FF2B5EF4-FFF2-40B4-BE49-F238E27FC236}">
                <a16:creationId xmlns:a16="http://schemas.microsoft.com/office/drawing/2014/main" id="{23456F95-31FE-7FBA-97B4-8C752D517C3B}"/>
              </a:ext>
            </a:extLst>
          </p:cNvPr>
          <p:cNvSpPr txBox="1"/>
          <p:nvPr/>
        </p:nvSpPr>
        <p:spPr>
          <a:xfrm>
            <a:off x="2272772" y="5668144"/>
            <a:ext cx="7646453" cy="738664"/>
          </a:xfrm>
          <a:prstGeom prst="rect">
            <a:avLst/>
          </a:prstGeom>
          <a:noFill/>
        </p:spPr>
        <p:txBody>
          <a:bodyPr wrap="none" rtlCol="0">
            <a:spAutoFit/>
          </a:bodyPr>
          <a:lstStyle/>
          <a:p>
            <a:pPr algn="ctr"/>
            <a:r>
              <a:rPr lang="en-US" sz="2400" dirty="0"/>
              <a:t>When you have ALL 3 elements is when the magic happens!</a:t>
            </a:r>
          </a:p>
          <a:p>
            <a:endParaRPr lang="en-US" dirty="0"/>
          </a:p>
        </p:txBody>
      </p:sp>
    </p:spTree>
    <p:extLst>
      <p:ext uri="{BB962C8B-B14F-4D97-AF65-F5344CB8AC3E}">
        <p14:creationId xmlns:p14="http://schemas.microsoft.com/office/powerpoint/2010/main" val="3097322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41F911-0C7F-68E6-90DD-B66C87959F38}"/>
              </a:ext>
            </a:extLst>
          </p:cNvPr>
          <p:cNvSpPr txBox="1"/>
          <p:nvPr/>
        </p:nvSpPr>
        <p:spPr>
          <a:xfrm>
            <a:off x="1381753" y="1578710"/>
            <a:ext cx="3744167" cy="523220"/>
          </a:xfrm>
          <a:prstGeom prst="rect">
            <a:avLst/>
          </a:prstGeom>
          <a:noFill/>
        </p:spPr>
        <p:txBody>
          <a:bodyPr wrap="none" rtlCol="0">
            <a:spAutoFit/>
          </a:bodyPr>
          <a:lstStyle/>
          <a:p>
            <a:r>
              <a:rPr lang="en-US" sz="2800" b="1" dirty="0"/>
              <a:t>Good Decks (What’s In) </a:t>
            </a:r>
          </a:p>
        </p:txBody>
      </p:sp>
      <p:sp>
        <p:nvSpPr>
          <p:cNvPr id="3" name="TextBox 2">
            <a:extLst>
              <a:ext uri="{FF2B5EF4-FFF2-40B4-BE49-F238E27FC236}">
                <a16:creationId xmlns:a16="http://schemas.microsoft.com/office/drawing/2014/main" id="{93290B06-56E9-E238-5759-7AC52E4C3609}"/>
              </a:ext>
            </a:extLst>
          </p:cNvPr>
          <p:cNvSpPr txBox="1"/>
          <p:nvPr/>
        </p:nvSpPr>
        <p:spPr>
          <a:xfrm>
            <a:off x="7561723" y="1567189"/>
            <a:ext cx="3699282" cy="523220"/>
          </a:xfrm>
          <a:prstGeom prst="rect">
            <a:avLst/>
          </a:prstGeom>
          <a:noFill/>
        </p:spPr>
        <p:txBody>
          <a:bodyPr wrap="none" rtlCol="0">
            <a:spAutoFit/>
          </a:bodyPr>
          <a:lstStyle>
            <a:defPPr>
              <a:defRPr lang="en-US"/>
            </a:defPPr>
          </a:lstStyle>
          <a:p>
            <a:r>
              <a:rPr lang="en-US" sz="2800" b="1" dirty="0"/>
              <a:t>Bad Decks (What’s Out)</a:t>
            </a:r>
          </a:p>
        </p:txBody>
      </p:sp>
      <p:sp>
        <p:nvSpPr>
          <p:cNvPr id="4" name="TextBox 3">
            <a:extLst>
              <a:ext uri="{FF2B5EF4-FFF2-40B4-BE49-F238E27FC236}">
                <a16:creationId xmlns:a16="http://schemas.microsoft.com/office/drawing/2014/main" id="{1400F19E-0DDE-474C-EF54-3186850DB722}"/>
              </a:ext>
            </a:extLst>
          </p:cNvPr>
          <p:cNvSpPr txBox="1"/>
          <p:nvPr/>
        </p:nvSpPr>
        <p:spPr>
          <a:xfrm>
            <a:off x="522513" y="2351314"/>
            <a:ext cx="5462649" cy="4247317"/>
          </a:xfrm>
          <a:prstGeom prst="rect">
            <a:avLst/>
          </a:prstGeom>
          <a:noFill/>
        </p:spPr>
        <p:txBody>
          <a:bodyPr wrap="square" rtlCol="0">
            <a:spAutoFit/>
          </a:bodyPr>
          <a:lstStyle/>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10-14 slides - Airbnb had10 slides to raise $600K</a:t>
            </a: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A great story</a:t>
            </a:r>
          </a:p>
          <a:p>
            <a:pPr marL="285750" marR="0" indent="-285750">
              <a:spcBef>
                <a:spcPts val="0"/>
              </a:spcBef>
              <a:spcAft>
                <a:spcPts val="0"/>
              </a:spcAft>
              <a:buFont typeface="Arial" panose="020B0604020202020204" pitchFamily="34" charset="0"/>
              <a:buChar char="•"/>
            </a:pPr>
            <a:endParaRPr lang="en-US" dirty="0">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Nails the problem, your solution and how you solve it</a:t>
            </a: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Clear, concise messaging and layout</a:t>
            </a:r>
          </a:p>
          <a:p>
            <a:pPr marL="285750" marR="0" indent="-285750">
              <a:spcBef>
                <a:spcPts val="0"/>
              </a:spcBef>
              <a:spcAft>
                <a:spcPts val="0"/>
              </a:spcAft>
              <a:buFont typeface="Arial" panose="020B0604020202020204" pitchFamily="34" charset="0"/>
              <a:buChar char="•"/>
            </a:pPr>
            <a:endParaRPr lang="en-US" dirty="0">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Traction and revenue</a:t>
            </a: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Clear understand of you, your team and who you compete with (and how)</a:t>
            </a: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A clear call to action</a:t>
            </a:r>
          </a:p>
          <a:p>
            <a:endParaRPr lang="en-US" dirty="0"/>
          </a:p>
        </p:txBody>
      </p:sp>
      <p:sp>
        <p:nvSpPr>
          <p:cNvPr id="6" name="TextBox 5">
            <a:extLst>
              <a:ext uri="{FF2B5EF4-FFF2-40B4-BE49-F238E27FC236}">
                <a16:creationId xmlns:a16="http://schemas.microsoft.com/office/drawing/2014/main" id="{45A334AC-C7F0-CAB7-0AC3-9F03D5351A45}"/>
              </a:ext>
            </a:extLst>
          </p:cNvPr>
          <p:cNvSpPr txBox="1"/>
          <p:nvPr/>
        </p:nvSpPr>
        <p:spPr>
          <a:xfrm>
            <a:off x="7234124" y="2351314"/>
            <a:ext cx="4026881" cy="4801314"/>
          </a:xfrm>
          <a:prstGeom prst="rect">
            <a:avLst/>
          </a:prstGeom>
          <a:noFill/>
        </p:spPr>
        <p:txBody>
          <a:bodyPr wrap="square" rtlCol="0">
            <a:spAutoFit/>
          </a:bodyPr>
          <a:lstStyle/>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Anything over 15 slides</a:t>
            </a:r>
            <a:endParaRPr lang="en-US" dirty="0">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Lack of storytelling</a:t>
            </a:r>
          </a:p>
          <a:p>
            <a:pPr marL="285750" marR="0" indent="-285750">
              <a:spcBef>
                <a:spcPts val="0"/>
              </a:spcBef>
              <a:spcAft>
                <a:spcPts val="0"/>
              </a:spcAft>
              <a:buFont typeface="Arial" panose="020B0604020202020204" pitchFamily="34" charset="0"/>
              <a:buChar char="•"/>
            </a:pPr>
            <a:endParaRPr lang="en-US" dirty="0">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Doesn’t articulate the problem they are solving, how and why </a:t>
            </a:r>
          </a:p>
          <a:p>
            <a:pPr marL="285750" marR="0" indent="-285750">
              <a:spcBef>
                <a:spcPts val="0"/>
              </a:spcBef>
              <a:spcAft>
                <a:spcPts val="0"/>
              </a:spcAft>
              <a:buFont typeface="Arial" panose="020B0604020202020204" pitchFamily="34" charset="0"/>
              <a:buChar char="•"/>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Too much jargon, too many words </a:t>
            </a:r>
          </a:p>
          <a:p>
            <a:pPr marL="285750" marR="0" indent="-285750">
              <a:spcBef>
                <a:spcPts val="0"/>
              </a:spcBef>
              <a:spcAft>
                <a:spcPts val="0"/>
              </a:spcAft>
              <a:buFont typeface="Arial" panose="020B0604020202020204" pitchFamily="34" charset="0"/>
              <a:buChar char="•"/>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Lack of traction</a:t>
            </a: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endParaRPr lang="en-US" dirty="0">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Ignoring competition (aka – we are the only ones doing  this!</a:t>
            </a:r>
          </a:p>
          <a:p>
            <a:pPr marL="285750" marR="0" indent="-285750">
              <a:spcBef>
                <a:spcPts val="0"/>
              </a:spcBef>
              <a:spcAft>
                <a:spcPts val="0"/>
              </a:spcAft>
              <a:buFont typeface="Arial" panose="020B0604020202020204" pitchFamily="34" charset="0"/>
              <a:buChar char="•"/>
            </a:pPr>
            <a:endParaRPr lang="en-US" dirty="0">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Unclear funding ask</a:t>
            </a: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A54B5346-FE41-F416-2E4A-B07FDD28B984}"/>
              </a:ext>
            </a:extLst>
          </p:cNvPr>
          <p:cNvSpPr txBox="1"/>
          <p:nvPr/>
        </p:nvSpPr>
        <p:spPr>
          <a:xfrm>
            <a:off x="3387362" y="676894"/>
            <a:ext cx="5195589" cy="523220"/>
          </a:xfrm>
          <a:prstGeom prst="rect">
            <a:avLst/>
          </a:prstGeom>
          <a:noFill/>
        </p:spPr>
        <p:txBody>
          <a:bodyPr wrap="none" rtlCol="0">
            <a:spAutoFit/>
          </a:bodyPr>
          <a:lstStyle/>
          <a:p>
            <a:pPr algn="ctr"/>
            <a:r>
              <a:rPr lang="en-US" sz="2800" b="1" kern="100" dirty="0">
                <a:latin typeface="Calibri" panose="020F0502020204030204" pitchFamily="34" charset="0"/>
                <a:cs typeface="Times New Roman" panose="02020603050405020304" pitchFamily="18" charset="0"/>
              </a:rPr>
              <a:t>The Deck – What Good Looks Like</a:t>
            </a:r>
            <a:endParaRPr lang="en-US" sz="2800" dirty="0"/>
          </a:p>
        </p:txBody>
      </p:sp>
    </p:spTree>
    <p:extLst>
      <p:ext uri="{BB962C8B-B14F-4D97-AF65-F5344CB8AC3E}">
        <p14:creationId xmlns:p14="http://schemas.microsoft.com/office/powerpoint/2010/main" val="591065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Data Room</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8300977" cy="5170646"/>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Usually provided after initial meeting </a:t>
            </a:r>
          </a:p>
          <a:p>
            <a:pPr marL="285750" marR="0" lvl="0" indent="-285750">
              <a:spcBef>
                <a:spcPts val="0"/>
              </a:spcBef>
              <a:spcAft>
                <a:spcPts val="0"/>
              </a:spcAft>
              <a:buFont typeface="Arial" panose="020B0604020202020204" pitchFamily="34" charset="0"/>
              <a:buChar char="•"/>
            </a:pPr>
            <a:r>
              <a:rPr lang="en-US" sz="2400" dirty="0"/>
              <a:t>Can be done in Google, One Drive or Drop Box</a:t>
            </a:r>
          </a:p>
          <a:p>
            <a:pPr marL="285750" marR="0" lvl="0" indent="-285750">
              <a:spcBef>
                <a:spcPts val="0"/>
              </a:spcBef>
              <a:spcAft>
                <a:spcPts val="0"/>
              </a:spcAft>
              <a:buFont typeface="Arial" panose="020B0604020202020204" pitchFamily="34" charset="0"/>
              <a:buChar char="•"/>
            </a:pPr>
            <a:r>
              <a:rPr lang="en-US" sz="2400" dirty="0"/>
              <a:t>Key Folders/Sections</a:t>
            </a:r>
          </a:p>
          <a:p>
            <a:pPr marL="742950" lvl="1" indent="-285750">
              <a:buFont typeface="Arial" panose="020B0604020202020204" pitchFamily="34" charset="0"/>
              <a:buChar char="•"/>
            </a:pPr>
            <a:r>
              <a:rPr lang="en-US" sz="2400" dirty="0"/>
              <a:t>Pitch Deck </a:t>
            </a:r>
          </a:p>
          <a:p>
            <a:pPr marL="742950" lvl="1" indent="-285750">
              <a:buFont typeface="Arial" panose="020B0604020202020204" pitchFamily="34" charset="0"/>
              <a:buChar char="•"/>
            </a:pPr>
            <a:r>
              <a:rPr lang="en-US" sz="2400" dirty="0"/>
              <a:t>Financials (Balance Sheet, P&amp;L and Financial Model)</a:t>
            </a:r>
          </a:p>
          <a:p>
            <a:pPr marL="742950" lvl="1" indent="-285750">
              <a:buFont typeface="Arial" panose="020B0604020202020204" pitchFamily="34" charset="0"/>
              <a:buChar char="•"/>
            </a:pPr>
            <a:r>
              <a:rPr lang="en-US" sz="2400" dirty="0"/>
              <a:t>Legal (Delaware Corp, Articles of incorporation, Stock Agreements, Board agreements, Cap Table)</a:t>
            </a:r>
          </a:p>
          <a:p>
            <a:pPr marL="742950" lvl="1" indent="-285750">
              <a:buFont typeface="Arial" panose="020B0604020202020204" pitchFamily="34" charset="0"/>
              <a:buChar char="•"/>
            </a:pPr>
            <a:r>
              <a:rPr lang="en-US" sz="2400" dirty="0"/>
              <a:t>Intellectual Property (Trademarks, Patents, API documentation)</a:t>
            </a:r>
          </a:p>
          <a:p>
            <a:pPr marL="742950" lvl="1" indent="-285750">
              <a:buFont typeface="Arial" panose="020B0604020202020204" pitchFamily="34" charset="0"/>
              <a:buChar char="•"/>
            </a:pPr>
            <a:r>
              <a:rPr lang="en-US" sz="2400" dirty="0"/>
              <a:t>Org chart</a:t>
            </a:r>
          </a:p>
          <a:p>
            <a:pPr marL="742950" lvl="1" indent="-285750">
              <a:buFont typeface="Arial" panose="020B0604020202020204" pitchFamily="34" charset="0"/>
              <a:buChar char="•"/>
            </a:pPr>
            <a:r>
              <a:rPr lang="en-US" sz="2400" dirty="0"/>
              <a:t>Detailed sales funnel (at least 90 days out)</a:t>
            </a:r>
          </a:p>
          <a:p>
            <a:pPr marL="285750" marR="0" lvl="0" indent="-285750">
              <a:spcBef>
                <a:spcPts val="0"/>
              </a:spcBef>
              <a:spcAft>
                <a:spcPts val="0"/>
              </a:spcAft>
              <a:buFont typeface="Arial" panose="020B0604020202020204" pitchFamily="34" charset="0"/>
              <a:buChar char="•"/>
            </a:pPr>
            <a:endParaRPr lang="en-US" sz="2400" dirty="0"/>
          </a:p>
          <a:p>
            <a:pPr marR="0" lvl="0">
              <a:spcBef>
                <a:spcPts val="0"/>
              </a:spcBef>
              <a:spcAft>
                <a:spcPts val="0"/>
              </a:spcAft>
            </a:pPr>
            <a:endParaRPr lang="en-US" sz="2400" dirty="0"/>
          </a:p>
          <a:p>
            <a:pPr marL="285750" marR="0" lvl="0" indent="-285750">
              <a:spcBef>
                <a:spcPts val="0"/>
              </a:spcBef>
              <a:spcAft>
                <a:spcPts val="0"/>
              </a:spcAft>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269738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Delaware Corp &amp; Why It Matters</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8300977" cy="4062651"/>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Most widely recognized structure for venture funded companies globally</a:t>
            </a:r>
          </a:p>
          <a:p>
            <a:pPr marL="285750" marR="0" lvl="0" indent="-285750">
              <a:spcBef>
                <a:spcPts val="0"/>
              </a:spcBef>
              <a:spcAft>
                <a:spcPts val="0"/>
              </a:spcAft>
              <a:buFont typeface="Arial" panose="020B0604020202020204" pitchFamily="34" charset="0"/>
              <a:buChar char="•"/>
            </a:pPr>
            <a:r>
              <a:rPr lang="en-US" sz="2400" dirty="0"/>
              <a:t>68% of Fortune 500 companies and 96% of IPO companies</a:t>
            </a:r>
          </a:p>
          <a:p>
            <a:pPr marL="285750" marR="0" lvl="0" indent="-285750">
              <a:spcBef>
                <a:spcPts val="0"/>
              </a:spcBef>
              <a:spcAft>
                <a:spcPts val="0"/>
              </a:spcAft>
              <a:buFont typeface="Arial" panose="020B0604020202020204" pitchFamily="34" charset="0"/>
              <a:buChar char="•"/>
            </a:pPr>
            <a:r>
              <a:rPr lang="en-US" sz="2400" dirty="0"/>
              <a:t>Allows for registered agent – aka you don’t have to be there! </a:t>
            </a:r>
          </a:p>
          <a:p>
            <a:pPr marL="285750" marR="0" lvl="0" indent="-285750">
              <a:spcBef>
                <a:spcPts val="0"/>
              </a:spcBef>
              <a:spcAft>
                <a:spcPts val="0"/>
              </a:spcAft>
              <a:buFont typeface="Arial" panose="020B0604020202020204" pitchFamily="34" charset="0"/>
              <a:buChar char="•"/>
            </a:pPr>
            <a:r>
              <a:rPr lang="en-US" sz="2400" dirty="0"/>
              <a:t>Tax benefit 8.7% corporate income tax rate</a:t>
            </a:r>
          </a:p>
          <a:p>
            <a:pPr marL="285750" marR="0" lvl="0" indent="-285750">
              <a:spcBef>
                <a:spcPts val="0"/>
              </a:spcBef>
              <a:spcAft>
                <a:spcPts val="0"/>
              </a:spcAft>
              <a:buFont typeface="Arial" panose="020B0604020202020204" pitchFamily="34" charset="0"/>
              <a:buChar char="•"/>
            </a:pPr>
            <a:r>
              <a:rPr lang="en-US" sz="2400" dirty="0"/>
              <a:t>Permits single member boards</a:t>
            </a:r>
          </a:p>
          <a:p>
            <a:pPr marL="285750" marR="0" lvl="0" indent="-285750">
              <a:spcBef>
                <a:spcPts val="0"/>
              </a:spcBef>
              <a:spcAft>
                <a:spcPts val="0"/>
              </a:spcAft>
              <a:buFont typeface="Arial" panose="020B0604020202020204" pitchFamily="34" charset="0"/>
              <a:buChar char="•"/>
            </a:pPr>
            <a:r>
              <a:rPr lang="en-US" sz="2400" dirty="0"/>
              <a:t>Laws are pro-management</a:t>
            </a:r>
          </a:p>
          <a:p>
            <a:pPr marL="285750" marR="0" lvl="0" indent="-285750">
              <a:spcBef>
                <a:spcPts val="0"/>
              </a:spcBef>
              <a:spcAft>
                <a:spcPts val="0"/>
              </a:spcAft>
              <a:buFont typeface="Arial" panose="020B0604020202020204" pitchFamily="34" charset="0"/>
              <a:buChar char="•"/>
            </a:pPr>
            <a:r>
              <a:rPr lang="en-US" sz="2400" dirty="0"/>
              <a:t>Court of chancery – special court dedicated to hearing corporate disputes</a:t>
            </a:r>
          </a:p>
          <a:p>
            <a:pPr marR="0" lvl="0">
              <a:spcBef>
                <a:spcPts val="0"/>
              </a:spcBef>
              <a:spcAft>
                <a:spcPts val="0"/>
              </a:spcAft>
            </a:pPr>
            <a:endParaRPr lang="en-US" sz="2400" dirty="0"/>
          </a:p>
          <a:p>
            <a:pPr marL="285750" marR="0" lvl="0" indent="-285750">
              <a:spcBef>
                <a:spcPts val="0"/>
              </a:spcBef>
              <a:spcAft>
                <a:spcPts val="0"/>
              </a:spcAft>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947111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138991-520D-138A-4589-F957B47B1132}"/>
              </a:ext>
            </a:extLst>
          </p:cNvPr>
          <p:cNvSpPr txBox="1"/>
          <p:nvPr/>
        </p:nvSpPr>
        <p:spPr>
          <a:xfrm>
            <a:off x="391886" y="2848582"/>
            <a:ext cx="11162805" cy="1477328"/>
          </a:xfrm>
          <a:prstGeom prst="rect">
            <a:avLst/>
          </a:prstGeom>
          <a:noFill/>
        </p:spPr>
        <p:txBody>
          <a:bodyPr wrap="square" rtlCol="0">
            <a:spAutoFit/>
          </a:bodyPr>
          <a:lstStyle/>
          <a:p>
            <a:pPr marL="0" marR="0" algn="ctr">
              <a:spcBef>
                <a:spcPts val="0"/>
              </a:spcBef>
              <a:spcAft>
                <a:spcPts val="0"/>
              </a:spcAft>
            </a:pPr>
            <a:r>
              <a:rPr lang="en-US" sz="3600" b="1" kern="100" dirty="0">
                <a:effectLst/>
                <a:latin typeface="Calibri" panose="020F0502020204030204" pitchFamily="34" charset="0"/>
                <a:ea typeface="Calibri" panose="020F0502020204030204" pitchFamily="34" charset="0"/>
                <a:cs typeface="Times New Roman" panose="02020603050405020304" pitchFamily="18" charset="0"/>
              </a:rPr>
              <a:t>Quick Asks</a:t>
            </a:r>
          </a:p>
          <a:p>
            <a:pPr marL="0" marR="0" algn="ctr">
              <a:spcBef>
                <a:spcPts val="0"/>
              </a:spcBef>
              <a:spcAft>
                <a:spcPts val="0"/>
              </a:spcAft>
            </a:pP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77148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Seeking A Co-Founder</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8300977" cy="5170646"/>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Provides credibility to investors</a:t>
            </a:r>
          </a:p>
          <a:p>
            <a:pPr marL="285750" marR="0" lvl="0" indent="-285750">
              <a:spcBef>
                <a:spcPts val="0"/>
              </a:spcBef>
              <a:spcAft>
                <a:spcPts val="0"/>
              </a:spcAft>
              <a:buFont typeface="Arial" panose="020B0604020202020204" pitchFamily="34" charset="0"/>
              <a:buChar char="•"/>
            </a:pPr>
            <a:r>
              <a:rPr lang="en-US" sz="2400" dirty="0"/>
              <a:t>Startups with solo founder take 3.6 times longer to scale</a:t>
            </a:r>
          </a:p>
          <a:p>
            <a:pPr marL="285750" marR="0" lvl="0" indent="-285750">
              <a:spcBef>
                <a:spcPts val="0"/>
              </a:spcBef>
              <a:spcAft>
                <a:spcPts val="0"/>
              </a:spcAft>
              <a:buFont typeface="Arial" panose="020B0604020202020204" pitchFamily="34" charset="0"/>
              <a:buChar char="•"/>
            </a:pPr>
            <a:r>
              <a:rPr lang="en-US" sz="2400" dirty="0"/>
              <a:t>Different skill sets (ops, technical, sales </a:t>
            </a:r>
            <a:r>
              <a:rPr lang="en-US" sz="2400" dirty="0" err="1"/>
              <a:t>etc</a:t>
            </a:r>
            <a:r>
              <a:rPr lang="en-US" sz="2400" dirty="0"/>
              <a:t>)</a:t>
            </a:r>
          </a:p>
          <a:p>
            <a:pPr marL="285750" marR="0" lvl="0" indent="-285750">
              <a:spcBef>
                <a:spcPts val="0"/>
              </a:spcBef>
              <a:spcAft>
                <a:spcPts val="0"/>
              </a:spcAft>
              <a:buFont typeface="Arial" panose="020B0604020202020204" pitchFamily="34" charset="0"/>
              <a:buChar char="•"/>
            </a:pPr>
            <a:r>
              <a:rPr lang="en-US" sz="2400" dirty="0"/>
              <a:t>Fit and shared passion is EVERYTHING</a:t>
            </a:r>
          </a:p>
          <a:p>
            <a:pPr marL="285750" marR="0" lvl="0" indent="-285750">
              <a:spcBef>
                <a:spcPts val="0"/>
              </a:spcBef>
              <a:spcAft>
                <a:spcPts val="0"/>
              </a:spcAft>
              <a:buFont typeface="Arial" panose="020B0604020202020204" pitchFamily="34" charset="0"/>
              <a:buChar char="•"/>
            </a:pPr>
            <a:r>
              <a:rPr lang="en-US" sz="2400" dirty="0"/>
              <a:t>Don’t take on a co-founder because that’s what u think investors want to see </a:t>
            </a:r>
          </a:p>
          <a:p>
            <a:pPr marL="742950" lvl="1" indent="-285750">
              <a:buFont typeface="Arial" panose="020B0604020202020204" pitchFamily="34" charset="0"/>
              <a:buChar char="•"/>
            </a:pPr>
            <a:r>
              <a:rPr lang="en-US" sz="2400" dirty="0"/>
              <a:t>43% of founders need to buyout co-founder due to rift</a:t>
            </a:r>
          </a:p>
          <a:p>
            <a:pPr marL="285750" marR="0" lvl="0" indent="-285750">
              <a:spcBef>
                <a:spcPts val="0"/>
              </a:spcBef>
              <a:spcAft>
                <a:spcPts val="0"/>
              </a:spcAft>
              <a:buFont typeface="Arial" panose="020B0604020202020204" pitchFamily="34" charset="0"/>
              <a:buChar char="•"/>
            </a:pPr>
            <a:r>
              <a:rPr lang="en-US" sz="2400" dirty="0"/>
              <a:t>Places to find co-founders</a:t>
            </a:r>
          </a:p>
          <a:p>
            <a:pPr marL="742950" lvl="1" indent="-285750">
              <a:buFont typeface="Arial" panose="020B0604020202020204" pitchFamily="34" charset="0"/>
              <a:buChar char="•"/>
            </a:pPr>
            <a:r>
              <a:rPr lang="en-US" sz="2400" dirty="0"/>
              <a:t>Startup community (founders know other founders)</a:t>
            </a:r>
          </a:p>
          <a:p>
            <a:pPr marL="742950" lvl="1" indent="-285750">
              <a:buFont typeface="Arial" panose="020B0604020202020204" pitchFamily="34" charset="0"/>
              <a:buChar char="•"/>
            </a:pPr>
            <a:r>
              <a:rPr lang="en-US" sz="2400" dirty="0"/>
              <a:t>LinkedIn (1</a:t>
            </a:r>
            <a:r>
              <a:rPr lang="en-US" sz="2400" baseline="30000" dirty="0"/>
              <a:t>st</a:t>
            </a:r>
            <a:r>
              <a:rPr lang="en-US" sz="2400" dirty="0"/>
              <a:t> or 2</a:t>
            </a:r>
            <a:r>
              <a:rPr lang="en-US" sz="2400" baseline="30000" dirty="0"/>
              <a:t>nd</a:t>
            </a:r>
            <a:r>
              <a:rPr lang="en-US" sz="2400" dirty="0"/>
              <a:t> level connections)</a:t>
            </a:r>
          </a:p>
          <a:p>
            <a:pPr marL="742950" lvl="1" indent="-285750">
              <a:buFont typeface="Arial" panose="020B0604020202020204" pitchFamily="34" charset="0"/>
              <a:buChar char="•"/>
            </a:pPr>
            <a:r>
              <a:rPr lang="en-US" sz="2400" dirty="0"/>
              <a:t>AngelList or Y Combinator websites</a:t>
            </a:r>
          </a:p>
          <a:p>
            <a:pPr marL="285750" marR="0" lvl="0" indent="-285750">
              <a:spcBef>
                <a:spcPts val="0"/>
              </a:spcBef>
              <a:spcAft>
                <a:spcPts val="0"/>
              </a:spcAft>
              <a:buFont typeface="Arial" panose="020B0604020202020204" pitchFamily="34" charset="0"/>
              <a:buChar char="•"/>
            </a:pPr>
            <a:endParaRPr lang="en-US" sz="2400" dirty="0"/>
          </a:p>
          <a:p>
            <a:pPr marR="0" lvl="0">
              <a:spcBef>
                <a:spcPts val="0"/>
              </a:spcBef>
              <a:spcAft>
                <a:spcPts val="0"/>
              </a:spcAft>
            </a:pPr>
            <a:endParaRPr lang="en-US" sz="2400" dirty="0"/>
          </a:p>
          <a:p>
            <a:pPr marL="285750" marR="0" lvl="0" indent="-285750">
              <a:spcBef>
                <a:spcPts val="0"/>
              </a:spcBef>
              <a:spcAft>
                <a:spcPts val="0"/>
              </a:spcAft>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810686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SAFE’s, Notes &amp; Priced Rounds</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414295" y="1848839"/>
            <a:ext cx="3140923" cy="3970318"/>
          </a:xfrm>
          <a:prstGeom prst="rect">
            <a:avLst/>
          </a:prstGeom>
          <a:noFill/>
        </p:spPr>
        <p:txBody>
          <a:bodyPr wrap="square" rtlCol="0">
            <a:spAutoFit/>
          </a:bodyPr>
          <a:lstStyle/>
          <a:p>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2000" b="1" dirty="0"/>
              <a:t>SAFE</a:t>
            </a:r>
          </a:p>
          <a:p>
            <a:pPr marL="285750" indent="-285750">
              <a:buFont typeface="Arial" panose="020B0604020202020204" pitchFamily="34" charset="0"/>
              <a:buChar char="•"/>
            </a:pPr>
            <a:r>
              <a:rPr lang="en-US" dirty="0"/>
              <a:t>Simple Agreement for Future Equity</a:t>
            </a:r>
          </a:p>
          <a:p>
            <a:pPr marL="285750" indent="-285750">
              <a:buFont typeface="Arial" panose="020B0604020202020204" pitchFamily="34" charset="0"/>
              <a:buChar char="•"/>
            </a:pPr>
            <a:r>
              <a:rPr lang="en-US" dirty="0"/>
              <a:t>Most widely used vehicle for Pre-Seed/Seed stage</a:t>
            </a:r>
          </a:p>
          <a:p>
            <a:pPr marL="285750" indent="-285750">
              <a:buFont typeface="Arial" panose="020B0604020202020204" pitchFamily="34" charset="0"/>
              <a:buChar char="•"/>
            </a:pPr>
            <a:r>
              <a:rPr lang="en-US" dirty="0"/>
              <a:t>Considered a warrant</a:t>
            </a:r>
          </a:p>
          <a:p>
            <a:pPr marL="285750" indent="-285750">
              <a:buFont typeface="Arial" panose="020B0604020202020204" pitchFamily="34" charset="0"/>
              <a:buChar char="•"/>
            </a:pPr>
            <a:r>
              <a:rPr lang="en-US" dirty="0"/>
              <a:t>Not a debt</a:t>
            </a:r>
          </a:p>
          <a:p>
            <a:pPr marL="285750" indent="-285750">
              <a:buFont typeface="Arial" panose="020B0604020202020204" pitchFamily="34" charset="0"/>
              <a:buChar char="•"/>
            </a:pPr>
            <a:r>
              <a:rPr lang="en-US" dirty="0"/>
              <a:t>No maturity date</a:t>
            </a:r>
          </a:p>
          <a:p>
            <a:pPr marL="285750" indent="-285750">
              <a:buFont typeface="Arial" panose="020B0604020202020204" pitchFamily="34" charset="0"/>
              <a:buChar char="•"/>
            </a:pPr>
            <a:r>
              <a:rPr lang="en-US" dirty="0"/>
              <a:t>No fixed interest</a:t>
            </a:r>
          </a:p>
          <a:p>
            <a:pPr marL="285750" indent="-285750">
              <a:buFont typeface="Arial" panose="020B0604020202020204" pitchFamily="34" charset="0"/>
              <a:buChar char="•"/>
            </a:pPr>
            <a:r>
              <a:rPr lang="en-US" dirty="0"/>
              <a:t>Low legal costs to close (around $5K)</a:t>
            </a:r>
          </a:p>
          <a:p>
            <a:pPr marL="285750" indent="-285750">
              <a:buFont typeface="Arial" panose="020B0604020202020204" pitchFamily="34" charset="0"/>
              <a:buChar char="•"/>
            </a:pPr>
            <a:r>
              <a:rPr lang="en-US" dirty="0"/>
              <a:t>More founder friendly</a:t>
            </a: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7" name="TextBox 6">
            <a:extLst>
              <a:ext uri="{FF2B5EF4-FFF2-40B4-BE49-F238E27FC236}">
                <a16:creationId xmlns:a16="http://schemas.microsoft.com/office/drawing/2014/main" id="{F4C212DF-F556-F801-EB69-D5901F14E7C6}"/>
              </a:ext>
            </a:extLst>
          </p:cNvPr>
          <p:cNvSpPr txBox="1"/>
          <p:nvPr/>
        </p:nvSpPr>
        <p:spPr>
          <a:xfrm>
            <a:off x="7937104" y="2136338"/>
            <a:ext cx="3777279" cy="2616101"/>
          </a:xfrm>
          <a:prstGeom prst="rect">
            <a:avLst/>
          </a:prstGeom>
          <a:noFill/>
        </p:spPr>
        <p:txBody>
          <a:bodyPr wrap="square" rtlCol="0">
            <a:spAutoFit/>
          </a:bodyPr>
          <a:lstStyle/>
          <a:p>
            <a:r>
              <a:rPr lang="en-US" dirty="0"/>
              <a:t>	</a:t>
            </a:r>
            <a:r>
              <a:rPr lang="en-US" sz="2000" b="1" dirty="0"/>
              <a:t>Priced Rounds</a:t>
            </a:r>
          </a:p>
          <a:p>
            <a:pPr marL="285750" indent="-285750">
              <a:buFont typeface="Arial" panose="020B0604020202020204" pitchFamily="34" charset="0"/>
              <a:buChar char="•"/>
            </a:pPr>
            <a:r>
              <a:rPr lang="en-US" dirty="0"/>
              <a:t>Equity financing</a:t>
            </a:r>
          </a:p>
          <a:p>
            <a:pPr marL="285750" indent="-285750">
              <a:buFont typeface="Arial" panose="020B0604020202020204" pitchFamily="34" charset="0"/>
              <a:buChar char="•"/>
            </a:pPr>
            <a:r>
              <a:rPr lang="en-US" dirty="0"/>
              <a:t>Formally provides a valuation of your startup</a:t>
            </a:r>
          </a:p>
          <a:p>
            <a:pPr marL="285750" indent="-285750">
              <a:buFont typeface="Arial" panose="020B0604020202020204" pitchFamily="34" charset="0"/>
              <a:buChar char="•"/>
            </a:pPr>
            <a:r>
              <a:rPr lang="en-US" dirty="0"/>
              <a:t>Complicated process that can take months</a:t>
            </a:r>
          </a:p>
          <a:p>
            <a:pPr marL="285750" indent="-285750">
              <a:buFont typeface="Arial" panose="020B0604020202020204" pitchFamily="34" charset="0"/>
              <a:buChar char="•"/>
            </a:pPr>
            <a:r>
              <a:rPr lang="en-US" dirty="0"/>
              <a:t>Legal costs can exceed $25-40K</a:t>
            </a:r>
          </a:p>
          <a:p>
            <a:pPr marL="285750" indent="-285750">
              <a:buFont typeface="Arial" panose="020B0604020202020204" pitchFamily="34" charset="0"/>
              <a:buChar char="•"/>
            </a:pPr>
            <a:r>
              <a:rPr lang="en-US" dirty="0"/>
              <a:t>Preferred by major VC’s </a:t>
            </a:r>
          </a:p>
          <a:p>
            <a:endParaRPr lang="en-US" dirty="0"/>
          </a:p>
        </p:txBody>
      </p:sp>
      <p:sp>
        <p:nvSpPr>
          <p:cNvPr id="9" name="TextBox 8">
            <a:extLst>
              <a:ext uri="{FF2B5EF4-FFF2-40B4-BE49-F238E27FC236}">
                <a16:creationId xmlns:a16="http://schemas.microsoft.com/office/drawing/2014/main" id="{B62475EF-3C48-4396-9E9F-65E983D6CFFC}"/>
              </a:ext>
            </a:extLst>
          </p:cNvPr>
          <p:cNvSpPr txBox="1"/>
          <p:nvPr/>
        </p:nvSpPr>
        <p:spPr>
          <a:xfrm>
            <a:off x="3882306" y="2136338"/>
            <a:ext cx="3777278" cy="2893100"/>
          </a:xfrm>
          <a:prstGeom prst="rect">
            <a:avLst/>
          </a:prstGeom>
          <a:noFill/>
        </p:spPr>
        <p:txBody>
          <a:bodyPr wrap="square" rtlCol="0">
            <a:spAutoFit/>
          </a:bodyPr>
          <a:lstStyle/>
          <a:p>
            <a:r>
              <a:rPr lang="en-US" dirty="0"/>
              <a:t>	</a:t>
            </a:r>
            <a:r>
              <a:rPr lang="en-US" sz="2000" b="1" dirty="0"/>
              <a:t>Convertible Notes</a:t>
            </a:r>
          </a:p>
          <a:p>
            <a:pPr marL="285750" indent="-285750">
              <a:buFont typeface="Arial" panose="020B0604020202020204" pitchFamily="34" charset="0"/>
              <a:buChar char="•"/>
            </a:pPr>
            <a:r>
              <a:rPr lang="en-US" dirty="0"/>
              <a:t>Form of debt that can turn into equity upon a triggering event  such as fundraising milestone or acquisition</a:t>
            </a:r>
          </a:p>
          <a:p>
            <a:pPr marL="285750" indent="-285750">
              <a:buFont typeface="Arial" panose="020B0604020202020204" pitchFamily="34" charset="0"/>
              <a:buChar char="•"/>
            </a:pPr>
            <a:r>
              <a:rPr lang="en-US" dirty="0"/>
              <a:t>Similar to a loan but but instead of paying back interest in cash, you pay it back in shares</a:t>
            </a:r>
          </a:p>
          <a:p>
            <a:pPr marL="285750" indent="-285750">
              <a:buFont typeface="Arial" panose="020B0604020202020204" pitchFamily="34" charset="0"/>
              <a:buChar char="•"/>
            </a:pPr>
            <a:r>
              <a:rPr lang="en-US" dirty="0"/>
              <a:t>Interest rate is usually 2-8%</a:t>
            </a:r>
          </a:p>
          <a:p>
            <a:pPr marL="285750" indent="-285750">
              <a:buFont typeface="Arial" panose="020B0604020202020204" pitchFamily="34" charset="0"/>
              <a:buChar char="•"/>
            </a:pPr>
            <a:r>
              <a:rPr lang="en-US" dirty="0"/>
              <a:t>More investor friendly</a:t>
            </a:r>
          </a:p>
        </p:txBody>
      </p:sp>
    </p:spTree>
    <p:extLst>
      <p:ext uri="{BB962C8B-B14F-4D97-AF65-F5344CB8AC3E}">
        <p14:creationId xmlns:p14="http://schemas.microsoft.com/office/powerpoint/2010/main" val="3595066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How To Run A Tight Process</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8300977" cy="4801314"/>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Assign one person on the team to run it</a:t>
            </a:r>
          </a:p>
          <a:p>
            <a:pPr marL="285750" marR="0" lvl="0" indent="-285750">
              <a:spcBef>
                <a:spcPts val="0"/>
              </a:spcBef>
              <a:spcAft>
                <a:spcPts val="0"/>
              </a:spcAft>
              <a:buFont typeface="Arial" panose="020B0604020202020204" pitchFamily="34" charset="0"/>
              <a:buChar char="•"/>
            </a:pPr>
            <a:r>
              <a:rPr lang="en-US" sz="2400" dirty="0"/>
              <a:t>Doing research can save you time and $$</a:t>
            </a:r>
          </a:p>
          <a:p>
            <a:pPr marL="742950" lvl="1" indent="-285750">
              <a:buFont typeface="Arial" panose="020B0604020202020204" pitchFamily="34" charset="0"/>
              <a:buChar char="•"/>
            </a:pPr>
            <a:r>
              <a:rPr lang="en-US" sz="2400" dirty="0"/>
              <a:t>Understand stage, sector, check size and specialties </a:t>
            </a:r>
          </a:p>
          <a:p>
            <a:pPr marL="285750" marR="0" lvl="0" indent="-285750">
              <a:spcBef>
                <a:spcPts val="0"/>
              </a:spcBef>
              <a:spcAft>
                <a:spcPts val="0"/>
              </a:spcAft>
              <a:buFont typeface="Arial" panose="020B0604020202020204" pitchFamily="34" charset="0"/>
              <a:buChar char="•"/>
            </a:pPr>
            <a:r>
              <a:rPr lang="en-US" sz="2400" dirty="0"/>
              <a:t>See your pitch as a product launch</a:t>
            </a:r>
          </a:p>
          <a:p>
            <a:pPr marL="285750" marR="0" lvl="0" indent="-285750">
              <a:spcBef>
                <a:spcPts val="0"/>
              </a:spcBef>
              <a:spcAft>
                <a:spcPts val="0"/>
              </a:spcAft>
              <a:buFont typeface="Arial" panose="020B0604020202020204" pitchFamily="34" charset="0"/>
              <a:buChar char="•"/>
            </a:pPr>
            <a:r>
              <a:rPr lang="en-US" sz="2400" dirty="0"/>
              <a:t>Warm intros = faster and better conversations</a:t>
            </a:r>
          </a:p>
          <a:p>
            <a:pPr marL="285750" marR="0" lvl="0" indent="-285750">
              <a:spcBef>
                <a:spcPts val="0"/>
              </a:spcBef>
              <a:spcAft>
                <a:spcPts val="0"/>
              </a:spcAft>
              <a:buFont typeface="Arial" panose="020B0604020202020204" pitchFamily="34" charset="0"/>
              <a:buChar char="•"/>
            </a:pPr>
            <a:r>
              <a:rPr lang="en-US" sz="2400" dirty="0"/>
              <a:t>Focus on learning, not just money</a:t>
            </a:r>
          </a:p>
          <a:p>
            <a:pPr marL="285750" marR="0" lvl="0" indent="-285750">
              <a:spcBef>
                <a:spcPts val="0"/>
              </a:spcBef>
              <a:spcAft>
                <a:spcPts val="0"/>
              </a:spcAft>
              <a:buFont typeface="Arial" panose="020B0604020202020204" pitchFamily="34" charset="0"/>
              <a:buChar char="•"/>
            </a:pPr>
            <a:r>
              <a:rPr lang="en-US" sz="2400" dirty="0"/>
              <a:t>Ask for money get advice – Ask for advice get money</a:t>
            </a:r>
          </a:p>
          <a:p>
            <a:pPr marL="285750" marR="0" lvl="0" indent="-285750">
              <a:spcBef>
                <a:spcPts val="0"/>
              </a:spcBef>
              <a:spcAft>
                <a:spcPts val="0"/>
              </a:spcAft>
              <a:buFont typeface="Arial" panose="020B0604020202020204" pitchFamily="34" charset="0"/>
              <a:buChar char="•"/>
            </a:pPr>
            <a:r>
              <a:rPr lang="en-US" sz="2400" dirty="0"/>
              <a:t>Never leave the conversation without understand next steps</a:t>
            </a:r>
          </a:p>
          <a:p>
            <a:pPr marL="285750" marR="0" lvl="0" indent="-285750">
              <a:spcBef>
                <a:spcPts val="0"/>
              </a:spcBef>
              <a:spcAft>
                <a:spcPts val="0"/>
              </a:spcAft>
              <a:buFont typeface="Arial" panose="020B0604020202020204" pitchFamily="34" charset="0"/>
              <a:buChar char="•"/>
            </a:pPr>
            <a:r>
              <a:rPr lang="en-US" sz="2400" dirty="0"/>
              <a:t>Have some sort of a CRM for tracking conversation and follow ups</a:t>
            </a:r>
          </a:p>
          <a:p>
            <a:pPr marL="742950" lvl="1" indent="-285750">
              <a:buFont typeface="Arial" panose="020B0604020202020204" pitchFamily="34" charset="0"/>
              <a:buChar char="•"/>
            </a:pPr>
            <a:r>
              <a:rPr lang="en-US" sz="2400" dirty="0"/>
              <a:t>Google sheet</a:t>
            </a:r>
          </a:p>
          <a:p>
            <a:pPr marL="742950" lvl="1" indent="-285750">
              <a:buFont typeface="Arial" panose="020B0604020202020204" pitchFamily="34" charset="0"/>
              <a:buChar char="•"/>
            </a:pPr>
            <a:r>
              <a:rPr lang="en-US" sz="2400" dirty="0"/>
              <a:t>Excel </a:t>
            </a:r>
          </a:p>
          <a:p>
            <a:pPr marL="285750" marR="0" lvl="0" indent="-285750">
              <a:spcBef>
                <a:spcPts val="0"/>
              </a:spcBef>
              <a:spcAft>
                <a:spcPts val="0"/>
              </a:spcAft>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866666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Raise Less Grow More</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548364"/>
            <a:ext cx="8300977" cy="5539978"/>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Raise less and retain equity</a:t>
            </a:r>
          </a:p>
          <a:p>
            <a:pPr marL="742950" lvl="1" indent="-285750">
              <a:buFont typeface="Arial" panose="020B0604020202020204" pitchFamily="34" charset="0"/>
              <a:buChar char="•"/>
            </a:pPr>
            <a:r>
              <a:rPr lang="en-US" sz="2400" dirty="0"/>
              <a:t>Do you really need office space? </a:t>
            </a:r>
          </a:p>
          <a:p>
            <a:pPr marL="742950" lvl="1" indent="-285750">
              <a:buFont typeface="Arial" panose="020B0604020202020204" pitchFamily="34" charset="0"/>
              <a:buChar char="•"/>
            </a:pPr>
            <a:r>
              <a:rPr lang="en-US" sz="2400" dirty="0"/>
              <a:t>Do you really need 3 engineers when 2 would suffice?</a:t>
            </a:r>
          </a:p>
          <a:p>
            <a:pPr marL="742950" lvl="1" indent="-285750">
              <a:buFont typeface="Arial" panose="020B0604020202020204" pitchFamily="34" charset="0"/>
              <a:buChar char="•"/>
            </a:pPr>
            <a:r>
              <a:rPr lang="en-US" sz="2400" dirty="0"/>
              <a:t>Can you do founder led sales for the first year or two?</a:t>
            </a:r>
          </a:p>
          <a:p>
            <a:pPr marL="285750" marR="0" lvl="0" indent="-285750">
              <a:spcBef>
                <a:spcPts val="0"/>
              </a:spcBef>
              <a:spcAft>
                <a:spcPts val="0"/>
              </a:spcAft>
              <a:buFont typeface="Arial" panose="020B0604020202020204" pitchFamily="34" charset="0"/>
              <a:buChar char="•"/>
            </a:pPr>
            <a:r>
              <a:rPr lang="en-US" sz="2400" dirty="0"/>
              <a:t>Consider a lower valuation</a:t>
            </a:r>
          </a:p>
          <a:p>
            <a:pPr marL="742950" lvl="1" indent="-285750">
              <a:buFont typeface="Arial" panose="020B0604020202020204" pitchFamily="34" charset="0"/>
              <a:buChar char="•"/>
            </a:pPr>
            <a:r>
              <a:rPr lang="en-US" sz="2400" dirty="0"/>
              <a:t>At the pre-seed round, time is money for you</a:t>
            </a:r>
          </a:p>
          <a:p>
            <a:pPr marL="1200150" lvl="2" indent="-285750">
              <a:buFont typeface="Arial" panose="020B0604020202020204" pitchFamily="34" charset="0"/>
              <a:buChar char="•"/>
            </a:pPr>
            <a:r>
              <a:rPr lang="en-US" sz="2400" dirty="0"/>
              <a:t>This is NOT about $4M-7M valuation</a:t>
            </a:r>
          </a:p>
          <a:p>
            <a:pPr marL="1200150" lvl="2" indent="-285750">
              <a:buFont typeface="Arial" panose="020B0604020202020204" pitchFamily="34" charset="0"/>
              <a:buChar char="•"/>
            </a:pPr>
            <a:r>
              <a:rPr lang="en-US" sz="2400" dirty="0"/>
              <a:t>It IS about raising fast, extending runway and growth</a:t>
            </a:r>
          </a:p>
          <a:p>
            <a:pPr marL="1200150" lvl="2" indent="-285750">
              <a:buFont typeface="Arial" panose="020B0604020202020204" pitchFamily="34" charset="0"/>
              <a:buChar char="•"/>
            </a:pPr>
            <a:r>
              <a:rPr lang="en-US" sz="2400" dirty="0"/>
              <a:t>It’s ALL about building progress towards your priced round (when valuation matters much more)</a:t>
            </a:r>
          </a:p>
          <a:p>
            <a:pPr marL="285750" marR="0" lvl="0" indent="-285750">
              <a:spcBef>
                <a:spcPts val="0"/>
              </a:spcBef>
              <a:spcAft>
                <a:spcPts val="0"/>
              </a:spcAft>
              <a:buFont typeface="Arial" panose="020B0604020202020204" pitchFamily="34" charset="0"/>
              <a:buChar char="•"/>
            </a:pPr>
            <a:r>
              <a:rPr lang="en-US" sz="2400" dirty="0"/>
              <a:t>Have a path to profitability (determine when and how to raise)</a:t>
            </a:r>
          </a:p>
          <a:p>
            <a:pPr marL="742950" lvl="1" indent="-285750">
              <a:buFont typeface="Arial" panose="020B0604020202020204" pitchFamily="34" charset="0"/>
              <a:buChar char="•"/>
            </a:pPr>
            <a:r>
              <a:rPr lang="en-US" sz="2400" dirty="0"/>
              <a:t>Raise when you want to, not when you have to </a:t>
            </a:r>
          </a:p>
          <a:p>
            <a:pPr marL="1200150" lvl="2" indent="-285750">
              <a:buFont typeface="Arial" panose="020B0604020202020204" pitchFamily="34" charset="0"/>
              <a:buChar char="•"/>
            </a:pPr>
            <a:endParaRPr lang="en-US" sz="2400" dirty="0"/>
          </a:p>
          <a:p>
            <a:pPr marL="742950" lvl="1" indent="-285750">
              <a:buFont typeface="Arial" panose="020B0604020202020204" pitchFamily="34" charset="0"/>
              <a:buChar char="•"/>
            </a:pPr>
            <a:endParaRPr lang="en-US" sz="2400" dirty="0"/>
          </a:p>
          <a:p>
            <a:pPr marL="285750" marR="0" lvl="0" indent="-285750">
              <a:spcBef>
                <a:spcPts val="0"/>
              </a:spcBef>
              <a:spcAft>
                <a:spcPts val="0"/>
              </a:spcAft>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40196961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41F911-0C7F-68E6-90DD-B66C87959F38}"/>
              </a:ext>
            </a:extLst>
          </p:cNvPr>
          <p:cNvSpPr txBox="1"/>
          <p:nvPr/>
        </p:nvSpPr>
        <p:spPr>
          <a:xfrm>
            <a:off x="1372650" y="1567189"/>
            <a:ext cx="1590179" cy="523220"/>
          </a:xfrm>
          <a:prstGeom prst="rect">
            <a:avLst/>
          </a:prstGeom>
          <a:noFill/>
        </p:spPr>
        <p:txBody>
          <a:bodyPr wrap="none" rtlCol="0">
            <a:spAutoFit/>
          </a:bodyPr>
          <a:lstStyle/>
          <a:p>
            <a:r>
              <a:rPr lang="en-US" sz="2800" b="1" dirty="0"/>
              <a:t>Fast No’s </a:t>
            </a:r>
          </a:p>
        </p:txBody>
      </p:sp>
      <p:sp>
        <p:nvSpPr>
          <p:cNvPr id="3" name="TextBox 2">
            <a:extLst>
              <a:ext uri="{FF2B5EF4-FFF2-40B4-BE49-F238E27FC236}">
                <a16:creationId xmlns:a16="http://schemas.microsoft.com/office/drawing/2014/main" id="{93290B06-56E9-E238-5759-7AC52E4C3609}"/>
              </a:ext>
            </a:extLst>
          </p:cNvPr>
          <p:cNvSpPr txBox="1"/>
          <p:nvPr/>
        </p:nvSpPr>
        <p:spPr>
          <a:xfrm>
            <a:off x="8355905" y="1578710"/>
            <a:ext cx="1710725" cy="523220"/>
          </a:xfrm>
          <a:prstGeom prst="rect">
            <a:avLst/>
          </a:prstGeom>
          <a:noFill/>
        </p:spPr>
        <p:txBody>
          <a:bodyPr wrap="none" rtlCol="0">
            <a:spAutoFit/>
          </a:bodyPr>
          <a:lstStyle>
            <a:defPPr>
              <a:defRPr lang="en-US"/>
            </a:defPPr>
          </a:lstStyle>
          <a:p>
            <a:r>
              <a:rPr lang="en-US" sz="2800" b="1" dirty="0"/>
              <a:t>Slow No’s </a:t>
            </a:r>
          </a:p>
        </p:txBody>
      </p:sp>
      <p:sp>
        <p:nvSpPr>
          <p:cNvPr id="4" name="TextBox 3">
            <a:extLst>
              <a:ext uri="{FF2B5EF4-FFF2-40B4-BE49-F238E27FC236}">
                <a16:creationId xmlns:a16="http://schemas.microsoft.com/office/drawing/2014/main" id="{1400F19E-0DDE-474C-EF54-3186850DB722}"/>
              </a:ext>
            </a:extLst>
          </p:cNvPr>
          <p:cNvSpPr txBox="1"/>
          <p:nvPr/>
        </p:nvSpPr>
        <p:spPr>
          <a:xfrm>
            <a:off x="522513" y="2291939"/>
            <a:ext cx="5573487" cy="3970318"/>
          </a:xfrm>
          <a:prstGeom prst="rect">
            <a:avLst/>
          </a:prstGeom>
          <a:noFill/>
        </p:spPr>
        <p:txBody>
          <a:bodyPr wrap="square" rtlCol="0">
            <a:spAutoFit/>
          </a:bodyPr>
          <a:lstStyle/>
          <a:p>
            <a:pPr marL="285750" marR="0" indent="-285750">
              <a:spcBef>
                <a:spcPts val="0"/>
              </a:spcBef>
              <a:spcAft>
                <a:spcPts val="0"/>
              </a:spcAft>
              <a:buFont typeface="Arial" panose="020B0604020202020204" pitchFamily="34" charset="0"/>
              <a:buChar char="•"/>
            </a:pPr>
            <a:r>
              <a:rPr lang="en-US" sz="2400" dirty="0">
                <a:latin typeface="Times New Roman" panose="02020603050405020304" pitchFamily="18" charset="0"/>
                <a:ea typeface="Times New Roman" panose="02020603050405020304" pitchFamily="18" charset="0"/>
              </a:rPr>
              <a:t>Allow you to have more conversations</a:t>
            </a:r>
            <a:endParaRPr lang="en-US" sz="2400" dirty="0">
              <a:effectLst/>
              <a:latin typeface="Times New Roman" panose="02020603050405020304" pitchFamily="18" charset="0"/>
              <a:ea typeface="Times New Roman" panose="02020603050405020304" pitchFamily="18" charset="0"/>
            </a:endParaRPr>
          </a:p>
          <a:p>
            <a:pPr marR="0">
              <a:spcBef>
                <a:spcPts val="0"/>
              </a:spcBef>
              <a:spcAft>
                <a:spcPts val="0"/>
              </a:spcAft>
            </a:pPr>
            <a:endParaRPr lang="en-US" sz="24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400" dirty="0">
                <a:latin typeface="Times New Roman" panose="02020603050405020304" pitchFamily="18" charset="0"/>
                <a:ea typeface="Times New Roman" panose="02020603050405020304" pitchFamily="18" charset="0"/>
              </a:rPr>
              <a:t>Are a pathway to the next YES</a:t>
            </a:r>
            <a:endParaRPr lang="en-US" sz="2400" dirty="0">
              <a:effectLst/>
              <a:latin typeface="Times New Roman" panose="02020603050405020304" pitchFamily="18" charset="0"/>
              <a:ea typeface="Times New Roman" panose="02020603050405020304" pitchFamily="18" charset="0"/>
            </a:endParaRPr>
          </a:p>
          <a:p>
            <a:pPr marR="0">
              <a:spcBef>
                <a:spcPts val="0"/>
              </a:spcBef>
              <a:spcAft>
                <a:spcPts val="0"/>
              </a:spcAft>
            </a:pPr>
            <a:endParaRPr lang="en-US" sz="24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400" dirty="0">
                <a:latin typeface="Times New Roman" panose="02020603050405020304" pitchFamily="18" charset="0"/>
                <a:ea typeface="Times New Roman" panose="02020603050405020304" pitchFamily="18" charset="0"/>
              </a:rPr>
              <a:t>Allow you to refine your pitch, process and approach</a:t>
            </a:r>
          </a:p>
          <a:p>
            <a:pPr marL="285750" marR="0" indent="-285750">
              <a:spcBef>
                <a:spcPts val="0"/>
              </a:spcBef>
              <a:spcAft>
                <a:spcPts val="0"/>
              </a:spcAft>
              <a:buFont typeface="Arial" panose="020B0604020202020204" pitchFamily="34" charset="0"/>
              <a:buChar char="•"/>
            </a:pPr>
            <a:endParaRPr lang="en-US" sz="24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400" dirty="0">
                <a:latin typeface="Times New Roman" panose="02020603050405020304" pitchFamily="18" charset="0"/>
                <a:ea typeface="Times New Roman" panose="02020603050405020304" pitchFamily="18" charset="0"/>
              </a:rPr>
              <a:t>Usually come with a more honest reason on why they are passing</a:t>
            </a:r>
            <a:endParaRPr lang="en-US" sz="2400" dirty="0">
              <a:effectLst/>
              <a:latin typeface="Times New Roman" panose="02020603050405020304" pitchFamily="18" charset="0"/>
              <a:ea typeface="Times New Roman" panose="02020603050405020304" pitchFamily="18" charset="0"/>
            </a:endParaRPr>
          </a:p>
          <a:p>
            <a:pPr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45A334AC-C7F0-CAB7-0AC3-9F03D5351A45}"/>
              </a:ext>
            </a:extLst>
          </p:cNvPr>
          <p:cNvSpPr txBox="1"/>
          <p:nvPr/>
        </p:nvSpPr>
        <p:spPr>
          <a:xfrm>
            <a:off x="6616607" y="2351314"/>
            <a:ext cx="4664951"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t>Limit the number of conversations you can have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Will lengthen your fundraising timeline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Doesn’t provide clarity on why they have not invested yet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Time kills all deals</a:t>
            </a:r>
          </a:p>
        </p:txBody>
      </p:sp>
      <p:sp>
        <p:nvSpPr>
          <p:cNvPr id="5" name="TextBox 4">
            <a:extLst>
              <a:ext uri="{FF2B5EF4-FFF2-40B4-BE49-F238E27FC236}">
                <a16:creationId xmlns:a16="http://schemas.microsoft.com/office/drawing/2014/main" id="{7883AE3B-D93B-B4CE-CE7E-C203B4780DF7}"/>
              </a:ext>
            </a:extLst>
          </p:cNvPr>
          <p:cNvSpPr txBox="1"/>
          <p:nvPr/>
        </p:nvSpPr>
        <p:spPr>
          <a:xfrm>
            <a:off x="3737950" y="766970"/>
            <a:ext cx="3475247" cy="800219"/>
          </a:xfrm>
          <a:prstGeom prst="rect">
            <a:avLst/>
          </a:prstGeom>
          <a:noFill/>
        </p:spPr>
        <p:txBody>
          <a:bodyPr wrap="none" rtlCol="0">
            <a:spAutoFit/>
          </a:bodyPr>
          <a:lstStyle/>
          <a:p>
            <a:r>
              <a:rPr lang="en-US" sz="2800" b="1" dirty="0"/>
              <a:t>Fast No’s Are The Best</a:t>
            </a:r>
          </a:p>
          <a:p>
            <a:endParaRPr lang="en-US" dirty="0"/>
          </a:p>
        </p:txBody>
      </p:sp>
    </p:spTree>
    <p:extLst>
      <p:ext uri="{BB962C8B-B14F-4D97-AF65-F5344CB8AC3E}">
        <p14:creationId xmlns:p14="http://schemas.microsoft.com/office/powerpoint/2010/main" val="446746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It’s The Lies</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8300977" cy="4062651"/>
          </a:xfrm>
          <a:prstGeom prst="rect">
            <a:avLst/>
          </a:prstGeom>
          <a:noFill/>
        </p:spPr>
        <p:txBody>
          <a:bodyPr wrap="square" rtlCol="0">
            <a:spAutoFit/>
          </a:bodyPr>
          <a:lstStyle/>
          <a:p>
            <a:pPr marR="0" lvl="0">
              <a:spcBef>
                <a:spcPts val="0"/>
              </a:spcBef>
              <a:spcAft>
                <a:spcPts val="0"/>
              </a:spcAft>
            </a:pPr>
            <a:r>
              <a:rPr lang="en-US" sz="2400" dirty="0"/>
              <a:t>	</a:t>
            </a:r>
            <a:r>
              <a:rPr lang="en-US" sz="2400" b="1" dirty="0"/>
              <a:t>Investor Lies	</a:t>
            </a:r>
          </a:p>
          <a:p>
            <a:pPr marL="285750" marR="0" lvl="0" indent="-285750">
              <a:spcBef>
                <a:spcPts val="0"/>
              </a:spcBef>
              <a:spcAft>
                <a:spcPts val="0"/>
              </a:spcAft>
              <a:buFont typeface="Arial" panose="020B0604020202020204" pitchFamily="34" charset="0"/>
              <a:buChar char="•"/>
            </a:pPr>
            <a:r>
              <a:rPr lang="en-US" sz="2400" dirty="0"/>
              <a:t>Term sheets = commitment</a:t>
            </a:r>
          </a:p>
          <a:p>
            <a:pPr marL="285750" marR="0" lvl="0" indent="-285750">
              <a:spcBef>
                <a:spcPts val="0"/>
              </a:spcBef>
              <a:spcAft>
                <a:spcPts val="0"/>
              </a:spcAft>
              <a:buFont typeface="Arial" panose="020B0604020202020204" pitchFamily="34" charset="0"/>
              <a:buChar char="•"/>
            </a:pPr>
            <a:r>
              <a:rPr lang="en-US" sz="2400" dirty="0"/>
              <a:t>Keep us on your update</a:t>
            </a:r>
          </a:p>
          <a:p>
            <a:pPr marL="285750" marR="0" lvl="0" indent="-285750">
              <a:spcBef>
                <a:spcPts val="0"/>
              </a:spcBef>
              <a:spcAft>
                <a:spcPts val="0"/>
              </a:spcAft>
              <a:buFont typeface="Arial" panose="020B0604020202020204" pitchFamily="34" charset="0"/>
              <a:buChar char="•"/>
            </a:pPr>
            <a:r>
              <a:rPr lang="en-US" sz="2400" dirty="0"/>
              <a:t>We’re very hands on </a:t>
            </a:r>
          </a:p>
          <a:p>
            <a:pPr marL="285750" marR="0" lvl="0" indent="-285750">
              <a:spcBef>
                <a:spcPts val="0"/>
              </a:spcBef>
              <a:spcAft>
                <a:spcPts val="0"/>
              </a:spcAft>
              <a:buFont typeface="Arial" panose="020B0604020202020204" pitchFamily="34" charset="0"/>
              <a:buChar char="•"/>
            </a:pPr>
            <a:r>
              <a:rPr lang="en-US" sz="2400" dirty="0"/>
              <a:t>We collaborate with other VC’s</a:t>
            </a:r>
          </a:p>
          <a:p>
            <a:pPr marL="285750" marR="0" lvl="0" indent="-285750">
              <a:spcBef>
                <a:spcPts val="0"/>
              </a:spcBef>
              <a:spcAft>
                <a:spcPts val="0"/>
              </a:spcAft>
              <a:buFont typeface="Arial" panose="020B0604020202020204" pitchFamily="34" charset="0"/>
              <a:buChar char="•"/>
            </a:pPr>
            <a:r>
              <a:rPr lang="en-US" sz="2400" dirty="0"/>
              <a:t>You need to create a board for us to invest</a:t>
            </a:r>
          </a:p>
          <a:p>
            <a:pPr marL="285750" marR="0" lvl="0" indent="-285750">
              <a:spcBef>
                <a:spcPts val="0"/>
              </a:spcBef>
              <a:spcAft>
                <a:spcPts val="0"/>
              </a:spcAft>
              <a:buFont typeface="Arial" panose="020B0604020202020204" pitchFamily="34" charset="0"/>
              <a:buChar char="•"/>
            </a:pPr>
            <a:r>
              <a:rPr lang="en-US" sz="2400" dirty="0"/>
              <a:t>We only do priced rounds</a:t>
            </a:r>
          </a:p>
          <a:p>
            <a:pPr marL="285750" marR="0" lvl="0" indent="-285750">
              <a:spcBef>
                <a:spcPts val="0"/>
              </a:spcBef>
              <a:spcAft>
                <a:spcPts val="0"/>
              </a:spcAft>
              <a:buFont typeface="Arial" panose="020B0604020202020204" pitchFamily="34" charset="0"/>
              <a:buChar char="•"/>
            </a:pPr>
            <a:r>
              <a:rPr lang="en-US" sz="2400" dirty="0"/>
              <a:t>We want to be the first check in </a:t>
            </a:r>
          </a:p>
          <a:p>
            <a:pPr marL="285750" marR="0" lvl="0" indent="-285750">
              <a:spcBef>
                <a:spcPts val="0"/>
              </a:spcBef>
              <a:spcAft>
                <a:spcPts val="0"/>
              </a:spcAft>
              <a:buFont typeface="Arial" panose="020B0604020202020204" pitchFamily="34" charset="0"/>
              <a:buChar char="•"/>
            </a:pPr>
            <a:r>
              <a:rPr lang="en-US" sz="2400" dirty="0"/>
              <a:t>It’s never too early for us</a:t>
            </a:r>
          </a:p>
          <a:p>
            <a:pPr marL="285750" marR="0" lvl="0" indent="-285750">
              <a:spcBef>
                <a:spcPts val="0"/>
              </a:spcBef>
              <a:spcAft>
                <a:spcPts val="0"/>
              </a:spcAft>
              <a:buFont typeface="Arial" panose="020B0604020202020204" pitchFamily="34" charset="0"/>
              <a:buChar char="•"/>
            </a:pPr>
            <a:r>
              <a:rPr lang="en-US" sz="2400" dirty="0"/>
              <a:t>We don’t invest in (insert vertical)</a:t>
            </a:r>
          </a:p>
          <a:p>
            <a:pPr marL="285750" marR="0" lvl="0" indent="-285750">
              <a:spcBef>
                <a:spcPts val="0"/>
              </a:spcBef>
              <a:spcAft>
                <a:spcPts val="0"/>
              </a:spcAft>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24751"/>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3" name="TextBox 2">
            <a:extLst>
              <a:ext uri="{FF2B5EF4-FFF2-40B4-BE49-F238E27FC236}">
                <a16:creationId xmlns:a16="http://schemas.microsoft.com/office/drawing/2014/main" id="{C7524F7D-9408-AA7E-83CA-F571F0D6A1AD}"/>
              </a:ext>
            </a:extLst>
          </p:cNvPr>
          <p:cNvSpPr txBox="1"/>
          <p:nvPr/>
        </p:nvSpPr>
        <p:spPr>
          <a:xfrm>
            <a:off x="6982691" y="1767046"/>
            <a:ext cx="4846155" cy="4524315"/>
          </a:xfrm>
          <a:prstGeom prst="rect">
            <a:avLst/>
          </a:prstGeom>
          <a:noFill/>
        </p:spPr>
        <p:txBody>
          <a:bodyPr wrap="square" rtlCol="0">
            <a:spAutoFit/>
          </a:bodyPr>
          <a:lstStyle/>
          <a:p>
            <a:r>
              <a:rPr lang="en-US" sz="2400" b="1" dirty="0"/>
              <a:t>	Founder Lies</a:t>
            </a:r>
          </a:p>
          <a:p>
            <a:pPr marL="285750" marR="0" lvl="0" indent="-285750">
              <a:spcBef>
                <a:spcPts val="0"/>
              </a:spcBef>
              <a:spcAft>
                <a:spcPts val="0"/>
              </a:spcAft>
              <a:buFont typeface="Arial" panose="020B0604020202020204" pitchFamily="34" charset="0"/>
              <a:buChar char="•"/>
            </a:pPr>
            <a:r>
              <a:rPr lang="en-US" sz="2400" dirty="0"/>
              <a:t>Nobody is doing what we are doing</a:t>
            </a:r>
          </a:p>
          <a:p>
            <a:pPr marL="285750" marR="0" lvl="0" indent="-285750">
              <a:spcBef>
                <a:spcPts val="0"/>
              </a:spcBef>
              <a:spcAft>
                <a:spcPts val="0"/>
              </a:spcAft>
              <a:buFont typeface="Arial" panose="020B0604020202020204" pitchFamily="34" charset="0"/>
              <a:buChar char="•"/>
            </a:pPr>
            <a:r>
              <a:rPr lang="en-US" sz="2400" dirty="0"/>
              <a:t>We’re signing a major customer </a:t>
            </a:r>
          </a:p>
          <a:p>
            <a:pPr marL="285750" marR="0" lvl="0" indent="-285750">
              <a:spcBef>
                <a:spcPts val="0"/>
              </a:spcBef>
              <a:spcAft>
                <a:spcPts val="0"/>
              </a:spcAft>
              <a:buFont typeface="Arial" panose="020B0604020202020204" pitchFamily="34" charset="0"/>
              <a:buChar char="•"/>
            </a:pPr>
            <a:r>
              <a:rPr lang="en-US" sz="2400" dirty="0"/>
              <a:t>Employees will be hired as soon as we get funded</a:t>
            </a:r>
          </a:p>
          <a:p>
            <a:pPr marL="285750" marR="0" lvl="0" indent="-285750">
              <a:spcBef>
                <a:spcPts val="0"/>
              </a:spcBef>
              <a:spcAft>
                <a:spcPts val="0"/>
              </a:spcAft>
              <a:buFont typeface="Arial" panose="020B0604020202020204" pitchFamily="34" charset="0"/>
              <a:buChar char="•"/>
            </a:pPr>
            <a:r>
              <a:rPr lang="en-US" sz="2400" dirty="0"/>
              <a:t>Nobody can copy our technology</a:t>
            </a:r>
          </a:p>
          <a:p>
            <a:pPr marL="285750" marR="0" lvl="0" indent="-285750">
              <a:spcBef>
                <a:spcPts val="0"/>
              </a:spcBef>
              <a:spcAft>
                <a:spcPts val="0"/>
              </a:spcAft>
              <a:buFont typeface="Arial" panose="020B0604020202020204" pitchFamily="34" charset="0"/>
              <a:buChar char="•"/>
            </a:pPr>
            <a:r>
              <a:rPr lang="en-US" sz="2400" dirty="0"/>
              <a:t>We are closing the round next week</a:t>
            </a:r>
          </a:p>
          <a:p>
            <a:pPr marL="285750" marR="0" lvl="0" indent="-285750">
              <a:spcBef>
                <a:spcPts val="0"/>
              </a:spcBef>
              <a:spcAft>
                <a:spcPts val="0"/>
              </a:spcAft>
              <a:buFont typeface="Arial" panose="020B0604020202020204" pitchFamily="34" charset="0"/>
              <a:buChar char="•"/>
            </a:pPr>
            <a:r>
              <a:rPr lang="en-US" sz="2400" dirty="0"/>
              <a:t>ABC Company is too big to be a threat to us</a:t>
            </a:r>
          </a:p>
          <a:p>
            <a:pPr marL="285750" marR="0" lvl="0" indent="-285750">
              <a:spcBef>
                <a:spcPts val="0"/>
              </a:spcBef>
              <a:spcAft>
                <a:spcPts val="0"/>
              </a:spcAft>
              <a:buFont typeface="Arial" panose="020B0604020202020204" pitchFamily="34" charset="0"/>
              <a:buChar char="•"/>
            </a:pPr>
            <a:r>
              <a:rPr lang="en-US" sz="2400" dirty="0"/>
              <a:t>All we have to do is get 1% of the market</a:t>
            </a:r>
          </a:p>
        </p:txBody>
      </p:sp>
    </p:spTree>
    <p:extLst>
      <p:ext uri="{BB962C8B-B14F-4D97-AF65-F5344CB8AC3E}">
        <p14:creationId xmlns:p14="http://schemas.microsoft.com/office/powerpoint/2010/main" val="914746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Legal (How Much Is Enough) </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8300977" cy="4431983"/>
          </a:xfrm>
          <a:prstGeom prst="rect">
            <a:avLst/>
          </a:prstGeom>
          <a:noFill/>
        </p:spPr>
        <p:txBody>
          <a:bodyPr wrap="square" rtlCol="0">
            <a:spAutoFit/>
          </a:bodyPr>
          <a:lstStyle/>
          <a:p>
            <a:pPr marR="0" lvl="0">
              <a:spcBef>
                <a:spcPts val="0"/>
              </a:spcBef>
              <a:spcAft>
                <a:spcPts val="0"/>
              </a:spcAft>
            </a:pPr>
            <a:r>
              <a:rPr lang="en-US" sz="2400" dirty="0"/>
              <a:t>	</a:t>
            </a:r>
            <a:r>
              <a:rPr lang="en-US" sz="2400" b="1" dirty="0"/>
              <a:t>Worth The $$</a:t>
            </a:r>
          </a:p>
          <a:p>
            <a:pPr marL="285750" marR="0" lvl="0" indent="-285750">
              <a:spcBef>
                <a:spcPts val="0"/>
              </a:spcBef>
              <a:spcAft>
                <a:spcPts val="0"/>
              </a:spcAft>
              <a:buFont typeface="Arial" panose="020B0604020202020204" pitchFamily="34" charset="0"/>
              <a:buChar char="•"/>
            </a:pPr>
            <a:r>
              <a:rPr lang="en-US" sz="2400" dirty="0"/>
              <a:t>Strategic guidance for formation</a:t>
            </a:r>
          </a:p>
          <a:p>
            <a:pPr marL="742950" lvl="1" indent="-285750">
              <a:buFont typeface="Arial" panose="020B0604020202020204" pitchFamily="34" charset="0"/>
              <a:buChar char="•"/>
            </a:pPr>
            <a:r>
              <a:rPr lang="en-US" sz="2400" dirty="0"/>
              <a:t>Delaware formation</a:t>
            </a:r>
          </a:p>
          <a:p>
            <a:pPr marL="742950" lvl="1" indent="-285750">
              <a:buFont typeface="Arial" panose="020B0604020202020204" pitchFamily="34" charset="0"/>
              <a:buChar char="•"/>
            </a:pPr>
            <a:r>
              <a:rPr lang="en-US" sz="2400" dirty="0"/>
              <a:t>Articles of incorporation </a:t>
            </a:r>
          </a:p>
          <a:p>
            <a:pPr marL="742950" lvl="1" indent="-285750">
              <a:buFont typeface="Arial" panose="020B0604020202020204" pitchFamily="34" charset="0"/>
              <a:buChar char="•"/>
            </a:pPr>
            <a:r>
              <a:rPr lang="en-US" sz="2400" dirty="0"/>
              <a:t>Initial equity grants </a:t>
            </a:r>
          </a:p>
          <a:p>
            <a:pPr marL="742950" lvl="1" indent="-285750">
              <a:buFont typeface="Arial" panose="020B0604020202020204" pitchFamily="34" charset="0"/>
              <a:buChar char="•"/>
            </a:pPr>
            <a:r>
              <a:rPr lang="en-US" sz="2400" dirty="0"/>
              <a:t>Board construction </a:t>
            </a:r>
          </a:p>
          <a:p>
            <a:pPr marL="285750" marR="0" lvl="0" indent="-285750">
              <a:spcBef>
                <a:spcPts val="0"/>
              </a:spcBef>
              <a:spcAft>
                <a:spcPts val="0"/>
              </a:spcAft>
              <a:buFont typeface="Arial" panose="020B0604020202020204" pitchFamily="34" charset="0"/>
              <a:buChar char="•"/>
            </a:pPr>
            <a:r>
              <a:rPr lang="en-US" sz="2400" dirty="0"/>
              <a:t>Strategic guidance for equity raise</a:t>
            </a:r>
          </a:p>
          <a:p>
            <a:pPr marL="742950" lvl="1" indent="-285750">
              <a:buFont typeface="Arial" panose="020B0604020202020204" pitchFamily="34" charset="0"/>
              <a:buChar char="•"/>
            </a:pPr>
            <a:r>
              <a:rPr lang="en-US" sz="2400" dirty="0"/>
              <a:t>Entity type</a:t>
            </a:r>
          </a:p>
          <a:p>
            <a:pPr marL="742950" lvl="1" indent="-285750">
              <a:buFont typeface="Arial" panose="020B0604020202020204" pitchFamily="34" charset="0"/>
              <a:buChar char="•"/>
            </a:pPr>
            <a:r>
              <a:rPr lang="en-US" sz="2400" dirty="0"/>
              <a:t>Plan for capital raise </a:t>
            </a:r>
          </a:p>
          <a:p>
            <a:pPr marL="742950" lvl="1" indent="-285750">
              <a:buFont typeface="Arial" panose="020B0604020202020204" pitchFamily="34" charset="0"/>
              <a:buChar char="•"/>
            </a:pPr>
            <a:r>
              <a:rPr lang="en-US" sz="2400" dirty="0"/>
              <a:t>Issuing the offering </a:t>
            </a:r>
          </a:p>
          <a:p>
            <a:pPr marL="742950" lvl="1" indent="-285750">
              <a:buFont typeface="Arial" panose="020B0604020202020204" pitchFamily="34" charset="0"/>
              <a:buChar char="•"/>
            </a:pPr>
            <a:r>
              <a:rPr lang="en-US" sz="2400" dirty="0"/>
              <a:t>Blue Sky filing </a:t>
            </a:r>
            <a:endParaRPr lang="en-US" dirty="0"/>
          </a:p>
          <a:p>
            <a:pPr marL="742950" lvl="1"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3" name="TextBox 2">
            <a:extLst>
              <a:ext uri="{FF2B5EF4-FFF2-40B4-BE49-F238E27FC236}">
                <a16:creationId xmlns:a16="http://schemas.microsoft.com/office/drawing/2014/main" id="{833660F3-B160-A913-0305-D1A95E12E37D}"/>
              </a:ext>
            </a:extLst>
          </p:cNvPr>
          <p:cNvSpPr txBox="1"/>
          <p:nvPr/>
        </p:nvSpPr>
        <p:spPr>
          <a:xfrm>
            <a:off x="6724795" y="1813213"/>
            <a:ext cx="4683270" cy="2677656"/>
          </a:xfrm>
          <a:prstGeom prst="rect">
            <a:avLst/>
          </a:prstGeom>
          <a:noFill/>
        </p:spPr>
        <p:txBody>
          <a:bodyPr wrap="none" rtlCol="0">
            <a:spAutoFit/>
          </a:bodyPr>
          <a:lstStyle/>
          <a:p>
            <a:r>
              <a:rPr lang="en-US" sz="2400" b="1" dirty="0"/>
              <a:t>	Not Worth The $$</a:t>
            </a:r>
          </a:p>
          <a:p>
            <a:pPr marL="342900" indent="-342900">
              <a:buFont typeface="Arial" panose="020B0604020202020204" pitchFamily="34" charset="0"/>
              <a:buChar char="•"/>
            </a:pPr>
            <a:r>
              <a:rPr lang="en-US" sz="2400" dirty="0"/>
              <a:t>LOI’s (Letter of Intent)</a:t>
            </a:r>
          </a:p>
          <a:p>
            <a:pPr marL="342900" indent="-342900">
              <a:buFont typeface="Arial" panose="020B0604020202020204" pitchFamily="34" charset="0"/>
              <a:buChar char="•"/>
            </a:pPr>
            <a:r>
              <a:rPr lang="en-US" sz="2400" dirty="0"/>
              <a:t>Customer agreements</a:t>
            </a:r>
          </a:p>
          <a:p>
            <a:pPr marL="342900" indent="-342900">
              <a:buFont typeface="Arial" panose="020B0604020202020204" pitchFamily="34" charset="0"/>
              <a:buChar char="•"/>
            </a:pPr>
            <a:r>
              <a:rPr lang="en-US" sz="2400" dirty="0"/>
              <a:t>Employee agreements</a:t>
            </a:r>
          </a:p>
          <a:p>
            <a:pPr marL="342900" indent="-342900">
              <a:buFont typeface="Arial" panose="020B0604020202020204" pitchFamily="34" charset="0"/>
              <a:buChar char="•"/>
            </a:pPr>
            <a:r>
              <a:rPr lang="en-US" sz="2400" dirty="0"/>
              <a:t>NDA (Non Disclosure Agreement)</a:t>
            </a:r>
          </a:p>
          <a:p>
            <a:pPr marL="342900" indent="-342900">
              <a:buFont typeface="Arial" panose="020B0604020202020204" pitchFamily="34" charset="0"/>
              <a:buChar char="•"/>
            </a:pPr>
            <a:r>
              <a:rPr lang="en-US" sz="2400" dirty="0"/>
              <a:t>Having them proofread emails </a:t>
            </a:r>
          </a:p>
          <a:p>
            <a:endParaRPr lang="en-US" sz="2400" dirty="0"/>
          </a:p>
        </p:txBody>
      </p:sp>
    </p:spTree>
    <p:extLst>
      <p:ext uri="{BB962C8B-B14F-4D97-AF65-F5344CB8AC3E}">
        <p14:creationId xmlns:p14="http://schemas.microsoft.com/office/powerpoint/2010/main" val="687365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C50ECE-053F-F1E6-352A-8E5DA9B44183}"/>
              </a:ext>
            </a:extLst>
          </p:cNvPr>
          <p:cNvSpPr txBox="1"/>
          <p:nvPr/>
        </p:nvSpPr>
        <p:spPr>
          <a:xfrm>
            <a:off x="2230581" y="748145"/>
            <a:ext cx="7730837" cy="1231106"/>
          </a:xfrm>
          <a:prstGeom prst="rect">
            <a:avLst/>
          </a:prstGeom>
          <a:noFill/>
        </p:spPr>
        <p:txBody>
          <a:bodyPr wrap="square" rtlCol="0">
            <a:spAutoFit/>
          </a:bodyPr>
          <a:lstStyle/>
          <a:p>
            <a:pPr algn="ctr"/>
            <a:r>
              <a:rPr lang="en-US" sz="2800" b="1" dirty="0"/>
              <a:t>Module Three</a:t>
            </a:r>
          </a:p>
          <a:p>
            <a:pPr algn="ctr"/>
            <a:r>
              <a:rPr lang="en-US" sz="2800" b="1" dirty="0"/>
              <a:t>What To Do Next After You Raise</a:t>
            </a:r>
          </a:p>
          <a:p>
            <a:endParaRPr lang="en-US" dirty="0"/>
          </a:p>
        </p:txBody>
      </p:sp>
      <p:sp>
        <p:nvSpPr>
          <p:cNvPr id="4" name="TextBox 3">
            <a:extLst>
              <a:ext uri="{FF2B5EF4-FFF2-40B4-BE49-F238E27FC236}">
                <a16:creationId xmlns:a16="http://schemas.microsoft.com/office/drawing/2014/main" id="{62D4FAD4-33A8-AB27-1058-7B3922F43BCD}"/>
              </a:ext>
            </a:extLst>
          </p:cNvPr>
          <p:cNvSpPr txBox="1"/>
          <p:nvPr/>
        </p:nvSpPr>
        <p:spPr>
          <a:xfrm>
            <a:off x="746166" y="2240777"/>
            <a:ext cx="3998769" cy="4801314"/>
          </a:xfrm>
          <a:prstGeom prst="rect">
            <a:avLst/>
          </a:prstGeom>
          <a:noFill/>
        </p:spPr>
        <p:txBody>
          <a:bodyPr wrap="square" rtlCol="0">
            <a:spAutoFit/>
          </a:bodyPr>
          <a:lstStyle/>
          <a:p>
            <a:pPr marL="285750" indent="-285750">
              <a:buFont typeface="Arial" panose="020B0604020202020204" pitchFamily="34" charset="0"/>
              <a:buChar char="•"/>
            </a:pPr>
            <a:r>
              <a:rPr lang="en-US" sz="2400" kern="100" dirty="0">
                <a:latin typeface="Calibri" panose="020F0502020204030204" pitchFamily="34" charset="0"/>
                <a:cs typeface="Times New Roman" panose="02020603050405020304" pitchFamily="18" charset="0"/>
              </a:rPr>
              <a:t> It’s All About The Network </a:t>
            </a:r>
          </a:p>
          <a:p>
            <a:pPr marL="285750" indent="-285750">
              <a:buFont typeface="Arial" panose="020B0604020202020204" pitchFamily="34" charset="0"/>
              <a:buChar char="•"/>
            </a:pPr>
            <a:endParaRPr lang="en-US" sz="2400" kern="100" dirty="0">
              <a:latin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400" kern="100" dirty="0">
                <a:latin typeface="Calibri" panose="020F0502020204030204" pitchFamily="34" charset="0"/>
                <a:cs typeface="Times New Roman" panose="02020603050405020304" pitchFamily="18" charset="0"/>
              </a:rPr>
              <a:t>Board Construction</a:t>
            </a:r>
          </a:p>
          <a:p>
            <a:pPr marL="285750" indent="-285750">
              <a:buFont typeface="Arial" panose="020B0604020202020204" pitchFamily="34" charset="0"/>
              <a:buChar char="•"/>
            </a:pPr>
            <a:endParaRPr lang="en-US" sz="2400" kern="100" dirty="0">
              <a:latin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400" kern="100" dirty="0">
                <a:latin typeface="Calibri" panose="020F0502020204030204" pitchFamily="34" charset="0"/>
                <a:cs typeface="Times New Roman" panose="02020603050405020304" pitchFamily="18" charset="0"/>
              </a:rPr>
              <a:t>Employee Pool</a:t>
            </a:r>
          </a:p>
          <a:p>
            <a:pPr marR="0">
              <a:spcBef>
                <a:spcPts val="0"/>
              </a:spcBef>
              <a:spcAft>
                <a:spcPts val="0"/>
              </a:spcAft>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400" kern="100" dirty="0">
                <a:latin typeface="Calibri" panose="020F0502020204030204" pitchFamily="34" charset="0"/>
                <a:ea typeface="Calibri" panose="020F0502020204030204" pitchFamily="34" charset="0"/>
                <a:cs typeface="Times New Roman" panose="02020603050405020304" pitchFamily="18" charset="0"/>
              </a:rPr>
              <a:t>Cap Table Management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R="0">
              <a:spcBef>
                <a:spcPts val="0"/>
              </a:spcBef>
              <a:spcAft>
                <a:spcPts val="0"/>
              </a:spcAft>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0"/>
              </a:spcAft>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F21C6EE9-9DC3-CB94-1019-94837726CD5C}"/>
              </a:ext>
            </a:extLst>
          </p:cNvPr>
          <p:cNvSpPr txBox="1"/>
          <p:nvPr/>
        </p:nvSpPr>
        <p:spPr>
          <a:xfrm>
            <a:off x="4843153" y="2264527"/>
            <a:ext cx="3998768" cy="5355312"/>
          </a:xfrm>
          <a:prstGeom prst="rect">
            <a:avLst/>
          </a:prstGeom>
          <a:noFill/>
        </p:spPr>
        <p:txBody>
          <a:bodyPr wrap="square" rtlCol="0">
            <a:spAutoFit/>
          </a:bodyPr>
          <a:lstStyle/>
          <a:p>
            <a:pPr marL="285750" indent="-285750">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KPI’s</a:t>
            </a:r>
          </a:p>
          <a:p>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What </a:t>
            </a:r>
            <a:r>
              <a:rPr lang="en-US" sz="2400" kern="100" dirty="0">
                <a:latin typeface="Calibri" panose="020F0502020204030204" pitchFamily="34" charset="0"/>
                <a:ea typeface="Calibri" panose="020F0502020204030204" pitchFamily="34" charset="0"/>
                <a:cs typeface="Times New Roman" panose="02020603050405020304" pitchFamily="18" charset="0"/>
              </a:rPr>
              <a:t>Get Measured Gets Done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Investor Updates)</a:t>
            </a:r>
          </a:p>
          <a:p>
            <a:pPr marL="285750" indent="-285750">
              <a:buFont typeface="Arial" panose="020B0604020202020204" pitchFamily="34" charset="0"/>
              <a:buChar char="•"/>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Who is Watching the Money</a:t>
            </a:r>
          </a:p>
          <a:p>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Entrepreneur Mindset</a:t>
            </a:r>
          </a:p>
          <a:p>
            <a:pPr marR="0">
              <a:spcBef>
                <a:spcPts val="0"/>
              </a:spcBef>
              <a:spcAft>
                <a:spcPts val="0"/>
              </a:spcAft>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R="0">
              <a:spcBef>
                <a:spcPts val="0"/>
              </a:spcBef>
              <a:spcAft>
                <a:spcPts val="0"/>
              </a:spcAft>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0"/>
              </a:spcAft>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6" name="TextBox 5">
            <a:extLst>
              <a:ext uri="{FF2B5EF4-FFF2-40B4-BE49-F238E27FC236}">
                <a16:creationId xmlns:a16="http://schemas.microsoft.com/office/drawing/2014/main" id="{F135E0B7-7057-E95A-0CF4-C881A8471AB3}"/>
              </a:ext>
            </a:extLst>
          </p:cNvPr>
          <p:cNvSpPr txBox="1"/>
          <p:nvPr/>
        </p:nvSpPr>
        <p:spPr>
          <a:xfrm>
            <a:off x="8940139" y="2264527"/>
            <a:ext cx="2757055" cy="3416320"/>
          </a:xfrm>
          <a:prstGeom prst="rect">
            <a:avLst/>
          </a:prstGeom>
          <a:noFill/>
        </p:spPr>
        <p:txBody>
          <a:bodyPr wrap="square" rtlCol="0">
            <a:spAutoFit/>
          </a:bodyPr>
          <a:lstStyle/>
          <a:p>
            <a:pPr marL="285750" indent="-285750">
              <a:buFont typeface="Arial" panose="020B0604020202020204" pitchFamily="34" charset="0"/>
              <a:buChar char="•"/>
            </a:pPr>
            <a:r>
              <a:rPr lang="en-US" sz="2400" kern="100" dirty="0">
                <a:latin typeface="Calibri" panose="020F0502020204030204" pitchFamily="34" charset="0"/>
                <a:ea typeface="Calibri" panose="020F0502020204030204" pitchFamily="34" charset="0"/>
                <a:cs typeface="Times New Roman" panose="02020603050405020304" pitchFamily="18" charset="0"/>
              </a:rPr>
              <a:t>Staying Motivated</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400" kern="100" dirty="0">
                <a:latin typeface="Calibri" panose="020F0502020204030204" pitchFamily="34" charset="0"/>
                <a:ea typeface="Calibri" panose="020F0502020204030204" pitchFamily="34" charset="0"/>
                <a:cs typeface="Times New Roman" panose="02020603050405020304" pitchFamily="18" charset="0"/>
              </a:rPr>
              <a:t>What’s Next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0"/>
              </a:spcAft>
            </a:pPr>
            <a:endParaRPr lang="en-US" sz="2400" kern="100" dirty="0">
              <a:latin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400" kern="100" dirty="0">
                <a:latin typeface="Calibri" panose="020F0502020204030204" pitchFamily="34" charset="0"/>
                <a:cs typeface="Times New Roman" panose="02020603050405020304" pitchFamily="18" charset="0"/>
              </a:rPr>
              <a:t>The Ten Commandments</a:t>
            </a:r>
          </a:p>
          <a:p>
            <a:pPr marR="0">
              <a:spcBef>
                <a:spcPts val="0"/>
              </a:spcBef>
              <a:spcAft>
                <a:spcPts val="0"/>
              </a:spcAft>
            </a:pPr>
            <a:endParaRPr lang="en-US" sz="2400" kern="100" dirty="0">
              <a:latin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400" kern="100" dirty="0">
                <a:latin typeface="Calibri" panose="020F0502020204030204" pitchFamily="34" charset="0"/>
                <a:cs typeface="Times New Roman" panose="02020603050405020304" pitchFamily="18" charset="0"/>
              </a:rPr>
              <a:t>Coaching: Work 1:1 With Me </a:t>
            </a:r>
          </a:p>
        </p:txBody>
      </p:sp>
    </p:spTree>
    <p:extLst>
      <p:ext uri="{BB962C8B-B14F-4D97-AF65-F5344CB8AC3E}">
        <p14:creationId xmlns:p14="http://schemas.microsoft.com/office/powerpoint/2010/main" val="2564775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It’s All About The Network</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8300977" cy="5078313"/>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The most valuable asset anyone has </a:t>
            </a:r>
          </a:p>
          <a:p>
            <a:pPr marL="285750" marR="0" lvl="0" indent="-285750">
              <a:spcBef>
                <a:spcPts val="0"/>
              </a:spcBef>
              <a:spcAft>
                <a:spcPts val="0"/>
              </a:spcAft>
              <a:buFont typeface="Arial" panose="020B0604020202020204" pitchFamily="34" charset="0"/>
              <a:buChar char="•"/>
            </a:pPr>
            <a:r>
              <a:rPr lang="en-US" sz="2400" dirty="0"/>
              <a:t>The network needs to be worked DAILY</a:t>
            </a:r>
          </a:p>
          <a:p>
            <a:pPr marL="285750" marR="0" lvl="0" indent="-285750">
              <a:spcBef>
                <a:spcPts val="0"/>
              </a:spcBef>
              <a:spcAft>
                <a:spcPts val="0"/>
              </a:spcAft>
              <a:buFont typeface="Arial" panose="020B0604020202020204" pitchFamily="34" charset="0"/>
              <a:buChar char="•"/>
            </a:pPr>
            <a:r>
              <a:rPr lang="en-US" sz="2400" dirty="0"/>
              <a:t>Social (posting, liking, commenting, reach out)</a:t>
            </a:r>
          </a:p>
          <a:p>
            <a:pPr marL="742950" lvl="1" indent="-285750">
              <a:buFont typeface="Arial" panose="020B0604020202020204" pitchFamily="34" charset="0"/>
              <a:buChar char="•"/>
            </a:pPr>
            <a:r>
              <a:rPr lang="en-US" sz="2400" dirty="0"/>
              <a:t>LinkedIn </a:t>
            </a:r>
          </a:p>
          <a:p>
            <a:pPr marL="742950" lvl="1" indent="-285750">
              <a:buFont typeface="Arial" panose="020B0604020202020204" pitchFamily="34" charset="0"/>
              <a:buChar char="•"/>
            </a:pPr>
            <a:r>
              <a:rPr lang="en-US" sz="2400" dirty="0"/>
              <a:t>Twitter</a:t>
            </a:r>
          </a:p>
          <a:p>
            <a:pPr marL="742950" lvl="1" indent="-285750">
              <a:buFont typeface="Arial" panose="020B0604020202020204" pitchFamily="34" charset="0"/>
              <a:buChar char="•"/>
            </a:pPr>
            <a:r>
              <a:rPr lang="en-US" sz="2400" dirty="0"/>
              <a:t>Community platforms</a:t>
            </a:r>
          </a:p>
          <a:p>
            <a:pPr marL="285750" marR="0" lvl="0" indent="-285750">
              <a:spcBef>
                <a:spcPts val="0"/>
              </a:spcBef>
              <a:spcAft>
                <a:spcPts val="0"/>
              </a:spcAft>
              <a:buFont typeface="Arial" panose="020B0604020202020204" pitchFamily="34" charset="0"/>
              <a:buChar char="•"/>
            </a:pPr>
            <a:r>
              <a:rPr lang="en-US" sz="2400" dirty="0"/>
              <a:t>Live events</a:t>
            </a:r>
          </a:p>
          <a:p>
            <a:pPr marL="742950" lvl="1" indent="-285750">
              <a:buFont typeface="Arial" panose="020B0604020202020204" pitchFamily="34" charset="0"/>
              <a:buChar char="•"/>
            </a:pPr>
            <a:r>
              <a:rPr lang="en-US" sz="2400" dirty="0"/>
              <a:t>Startups </a:t>
            </a:r>
          </a:p>
          <a:p>
            <a:pPr marL="742950" lvl="1" indent="-285750">
              <a:buFont typeface="Arial" panose="020B0604020202020204" pitchFamily="34" charset="0"/>
              <a:buChar char="•"/>
            </a:pPr>
            <a:r>
              <a:rPr lang="en-US" sz="2400" dirty="0"/>
              <a:t>Conferences </a:t>
            </a:r>
          </a:p>
          <a:p>
            <a:pPr marL="285750" marR="0" lvl="0" indent="-285750">
              <a:spcBef>
                <a:spcPts val="0"/>
              </a:spcBef>
              <a:spcAft>
                <a:spcPts val="0"/>
              </a:spcAft>
              <a:buFont typeface="Arial" panose="020B0604020202020204" pitchFamily="34" charset="0"/>
              <a:buChar char="•"/>
            </a:pPr>
            <a:r>
              <a:rPr lang="en-US" sz="2400" dirty="0"/>
              <a:t>Do your own curated bespoke event</a:t>
            </a:r>
          </a:p>
          <a:p>
            <a:pPr marL="742950" lvl="1" indent="-285750">
              <a:buFont typeface="Arial" panose="020B0604020202020204" pitchFamily="34" charset="0"/>
              <a:buChar char="•"/>
            </a:pPr>
            <a:r>
              <a:rPr lang="en-US" sz="2400" dirty="0"/>
              <a:t>The event outside the event</a:t>
            </a:r>
          </a:p>
          <a:p>
            <a:pPr marL="742950" lvl="1" indent="-285750">
              <a:buFont typeface="Arial" panose="020B0604020202020204" pitchFamily="34" charset="0"/>
              <a:buChar char="•"/>
            </a:pPr>
            <a:r>
              <a:rPr lang="en-US" sz="2400" dirty="0"/>
              <a:t>Find service providers to partner with</a:t>
            </a: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032218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Board Construction</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8300977" cy="4616648"/>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Initial board</a:t>
            </a:r>
          </a:p>
          <a:p>
            <a:pPr marL="742950" lvl="1" indent="-285750">
              <a:buFont typeface="Arial" panose="020B0604020202020204" pitchFamily="34" charset="0"/>
              <a:buChar char="•"/>
            </a:pPr>
            <a:r>
              <a:rPr lang="en-US" sz="2400" dirty="0"/>
              <a:t>Co-Founders only </a:t>
            </a:r>
          </a:p>
          <a:p>
            <a:pPr marL="285750" marR="0" lvl="0" indent="-285750">
              <a:spcBef>
                <a:spcPts val="0"/>
              </a:spcBef>
              <a:spcAft>
                <a:spcPts val="0"/>
              </a:spcAft>
              <a:buFont typeface="Arial" panose="020B0604020202020204" pitchFamily="34" charset="0"/>
              <a:buChar char="•"/>
            </a:pPr>
            <a:r>
              <a:rPr lang="en-US" sz="2400" dirty="0"/>
              <a:t>No reason for additional board members until first institutional round is raise (aka priced round)</a:t>
            </a:r>
          </a:p>
          <a:p>
            <a:pPr marL="285750" marR="0" lvl="0" indent="-285750">
              <a:spcBef>
                <a:spcPts val="0"/>
              </a:spcBef>
              <a:spcAft>
                <a:spcPts val="0"/>
              </a:spcAft>
              <a:buFont typeface="Arial" panose="020B0604020202020204" pitchFamily="34" charset="0"/>
              <a:buChar char="•"/>
            </a:pPr>
            <a:r>
              <a:rPr lang="en-US" sz="2400" dirty="0"/>
              <a:t>If early-investors want to be heavily involved (with $$ and intros), it’s ok to make an advisory board</a:t>
            </a:r>
          </a:p>
          <a:p>
            <a:pPr marL="742950" lvl="1" indent="-285750">
              <a:buFont typeface="Arial" panose="020B0604020202020204" pitchFamily="34" charset="0"/>
              <a:buChar char="•"/>
            </a:pPr>
            <a:r>
              <a:rPr lang="en-US" sz="2400" dirty="0"/>
              <a:t>Attends meetings </a:t>
            </a:r>
          </a:p>
          <a:p>
            <a:pPr marL="742950" lvl="1" indent="-285750">
              <a:buFont typeface="Arial" panose="020B0604020202020204" pitchFamily="34" charset="0"/>
              <a:buChar char="•"/>
            </a:pPr>
            <a:r>
              <a:rPr lang="en-US" sz="2400" dirty="0"/>
              <a:t>No voting rights</a:t>
            </a:r>
          </a:p>
          <a:p>
            <a:pPr marL="742950" lvl="1" indent="-285750">
              <a:buFont typeface="Arial" panose="020B0604020202020204" pitchFamily="34" charset="0"/>
              <a:buChar char="•"/>
            </a:pPr>
            <a:r>
              <a:rPr lang="en-US" sz="2400" dirty="0"/>
              <a:t>Provides strategic guidance</a:t>
            </a:r>
          </a:p>
          <a:p>
            <a:pPr marL="742950" lvl="1" indent="-285750">
              <a:buFont typeface="Arial" panose="020B0604020202020204" pitchFamily="34" charset="0"/>
              <a:buChar char="•"/>
            </a:pPr>
            <a:r>
              <a:rPr lang="en-US" sz="2400" dirty="0"/>
              <a:t>Typically .25-1% equity (2 </a:t>
            </a:r>
            <a:r>
              <a:rPr lang="en-US" sz="2400" dirty="0" err="1"/>
              <a:t>yr</a:t>
            </a:r>
            <a:r>
              <a:rPr lang="en-US" sz="2400" dirty="0"/>
              <a:t> monthly vesting schedule)</a:t>
            </a:r>
          </a:p>
          <a:p>
            <a:pPr marL="285750" marR="0" lvl="0" indent="-285750">
              <a:spcBef>
                <a:spcPts val="0"/>
              </a:spcBef>
              <a:spcAft>
                <a:spcPts val="0"/>
              </a:spcAft>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13317983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Employee Pool</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595021"/>
            <a:ext cx="8300977" cy="5262979"/>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t>What is it?</a:t>
            </a:r>
          </a:p>
          <a:p>
            <a:pPr marL="742950" lvl="1" indent="-285750">
              <a:buFont typeface="Arial" panose="020B0604020202020204" pitchFamily="34" charset="0"/>
              <a:buChar char="•"/>
            </a:pPr>
            <a:r>
              <a:rPr lang="en-US" sz="2400" b="0" i="0" dirty="0">
                <a:solidFill>
                  <a:srgbClr val="050C26"/>
                </a:solidFill>
                <a:effectLst/>
                <a:latin typeface="AngelList"/>
              </a:rPr>
              <a:t>An employee stock option pool is a block of shares specifically allocated for a company's employees</a:t>
            </a:r>
          </a:p>
          <a:p>
            <a:pPr marL="742950" lvl="1" indent="-285750">
              <a:buFont typeface="Arial" panose="020B0604020202020204" pitchFamily="34" charset="0"/>
              <a:buChar char="•"/>
            </a:pPr>
            <a:r>
              <a:rPr lang="en-US" sz="2400" dirty="0">
                <a:solidFill>
                  <a:srgbClr val="050C26"/>
                </a:solidFill>
                <a:latin typeface="AngelList"/>
              </a:rPr>
              <a:t>Average size for early stage companies is around 10% of the company shares</a:t>
            </a:r>
            <a:endParaRPr lang="en-US" sz="2400" b="0" i="0" dirty="0">
              <a:solidFill>
                <a:srgbClr val="050C26"/>
              </a:solidFill>
              <a:effectLst/>
              <a:latin typeface="AngelList"/>
            </a:endParaRPr>
          </a:p>
          <a:p>
            <a:pPr marL="285750" marR="0" lvl="0" indent="-285750">
              <a:spcBef>
                <a:spcPts val="0"/>
              </a:spcBef>
              <a:spcAft>
                <a:spcPts val="0"/>
              </a:spcAft>
              <a:buFont typeface="Arial" panose="020B0604020202020204" pitchFamily="34" charset="0"/>
              <a:buChar char="•"/>
            </a:pPr>
            <a:r>
              <a:rPr lang="en-US" sz="2400" dirty="0"/>
              <a:t>What is it used for ?</a:t>
            </a:r>
          </a:p>
          <a:p>
            <a:pPr marL="742950" lvl="1" indent="-285750">
              <a:buFont typeface="Arial" panose="020B0604020202020204" pitchFamily="34" charset="0"/>
              <a:buChar char="•"/>
            </a:pPr>
            <a:r>
              <a:rPr lang="en-US" sz="2400" dirty="0">
                <a:solidFill>
                  <a:srgbClr val="050C26"/>
                </a:solidFill>
                <a:latin typeface="AngelList"/>
              </a:rPr>
              <a:t>U</a:t>
            </a:r>
            <a:r>
              <a:rPr lang="en-US" sz="2400" b="0" i="0" dirty="0">
                <a:solidFill>
                  <a:srgbClr val="050C26"/>
                </a:solidFill>
                <a:effectLst/>
                <a:latin typeface="AngelList"/>
              </a:rPr>
              <a:t>sed to incentivize talent to join  a startup</a:t>
            </a:r>
          </a:p>
          <a:p>
            <a:pPr marL="742950" lvl="1" indent="-285750">
              <a:buFont typeface="Arial" panose="020B0604020202020204" pitchFamily="34" charset="0"/>
              <a:buChar char="•"/>
            </a:pPr>
            <a:r>
              <a:rPr lang="en-US" sz="2400" dirty="0">
                <a:solidFill>
                  <a:srgbClr val="050C26"/>
                </a:solidFill>
                <a:latin typeface="AngelList"/>
              </a:rPr>
              <a:t>A</a:t>
            </a:r>
            <a:r>
              <a:rPr lang="en-US" sz="2400" b="0" i="0" dirty="0">
                <a:solidFill>
                  <a:srgbClr val="050C26"/>
                </a:solidFill>
                <a:effectLst/>
                <a:latin typeface="AngelList"/>
              </a:rPr>
              <a:t>llows startups to reward employees without increasing their</a:t>
            </a:r>
            <a:r>
              <a:rPr lang="en-US" sz="2400" dirty="0">
                <a:solidFill>
                  <a:srgbClr val="050C26"/>
                </a:solidFill>
                <a:latin typeface="AngelList"/>
              </a:rPr>
              <a:t> cash burn rate</a:t>
            </a:r>
          </a:p>
          <a:p>
            <a:pPr marL="285750" marR="0" lvl="0" indent="-285750">
              <a:spcBef>
                <a:spcPts val="0"/>
              </a:spcBef>
              <a:spcAft>
                <a:spcPts val="0"/>
              </a:spcAft>
              <a:buFont typeface="Arial" panose="020B0604020202020204" pitchFamily="34" charset="0"/>
              <a:buChar char="•"/>
            </a:pPr>
            <a:r>
              <a:rPr lang="en-US" sz="2400" dirty="0"/>
              <a:t>Why is it important?</a:t>
            </a:r>
          </a:p>
          <a:p>
            <a:pPr lvl="1">
              <a:buFont typeface="Arial" panose="020B0604020202020204" pitchFamily="34" charset="0"/>
              <a:buChar char="•"/>
            </a:pPr>
            <a:r>
              <a:rPr lang="en-US" sz="2400" b="0" i="0" dirty="0">
                <a:solidFill>
                  <a:srgbClr val="050C26"/>
                </a:solidFill>
                <a:effectLst/>
                <a:latin typeface="AngelList"/>
              </a:rPr>
              <a:t>The option pool is typically carved out from the pre-money valuation, meaning the dilution comes from the founders and existing investors.</a:t>
            </a:r>
          </a:p>
          <a:p>
            <a:pPr marL="742950" lvl="1" indent="-285750">
              <a:buFont typeface="Arial" panose="020B0604020202020204" pitchFamily="34" charset="0"/>
              <a:buChar char="•"/>
            </a:pPr>
            <a:endParaRPr lang="en-US" sz="2400"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1656886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Cap Table Management </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76612" y="1604029"/>
            <a:ext cx="4179745" cy="4893647"/>
          </a:xfrm>
          <a:prstGeom prst="rect">
            <a:avLst/>
          </a:prstGeom>
          <a:noFill/>
        </p:spPr>
        <p:txBody>
          <a:bodyPr wrap="square" rtlCol="0">
            <a:spAutoFit/>
          </a:bodyPr>
          <a:lstStyle/>
          <a:p>
            <a:pPr marR="0" lvl="0" algn="ctr">
              <a:spcBef>
                <a:spcPts val="0"/>
              </a:spcBef>
              <a:spcAft>
                <a:spcPts val="0"/>
              </a:spcAft>
            </a:pPr>
            <a:r>
              <a:rPr lang="en-US" sz="2400" dirty="0"/>
              <a:t>	</a:t>
            </a:r>
            <a:r>
              <a:rPr lang="en-US" sz="2400" b="1" dirty="0"/>
              <a:t>What Is It</a:t>
            </a:r>
          </a:p>
          <a:p>
            <a:pPr marL="342900" marR="0" lvl="0" indent="-342900">
              <a:spcBef>
                <a:spcPts val="0"/>
              </a:spcBef>
              <a:spcAft>
                <a:spcPts val="0"/>
              </a:spcAft>
              <a:buFont typeface="Arial" panose="020B0604020202020204" pitchFamily="34" charset="0"/>
              <a:buChar char="•"/>
            </a:pPr>
            <a:r>
              <a:rPr lang="en-US" sz="2400" dirty="0">
                <a:solidFill>
                  <a:srgbClr val="050C26"/>
                </a:solidFill>
                <a:latin typeface="AngelList"/>
              </a:rPr>
              <a:t>B</a:t>
            </a:r>
            <a:r>
              <a:rPr lang="en-US" sz="2400" b="0" i="0" dirty="0">
                <a:solidFill>
                  <a:srgbClr val="050C26"/>
                </a:solidFill>
                <a:effectLst/>
                <a:latin typeface="AngelList"/>
              </a:rPr>
              <a:t>reaks down who owns what in a startup. </a:t>
            </a:r>
          </a:p>
          <a:p>
            <a:pPr marL="342900" marR="0" lvl="0" indent="-342900">
              <a:spcBef>
                <a:spcPts val="0"/>
              </a:spcBef>
              <a:spcAft>
                <a:spcPts val="0"/>
              </a:spcAft>
              <a:buFont typeface="Arial" panose="020B0604020202020204" pitchFamily="34" charset="0"/>
              <a:buChar char="•"/>
            </a:pPr>
            <a:r>
              <a:rPr lang="en-US" sz="2400" dirty="0">
                <a:solidFill>
                  <a:srgbClr val="050C26"/>
                </a:solidFill>
                <a:latin typeface="AngelList"/>
              </a:rPr>
              <a:t>K</a:t>
            </a:r>
            <a:r>
              <a:rPr lang="en-US" sz="2400" b="0" i="0" dirty="0">
                <a:solidFill>
                  <a:srgbClr val="050C26"/>
                </a:solidFill>
                <a:effectLst/>
                <a:latin typeface="AngelList"/>
              </a:rPr>
              <a:t>ey due diligence item as it reveals impact of a fundraise. </a:t>
            </a:r>
          </a:p>
          <a:p>
            <a:pPr marL="342900" marR="0" lvl="0" indent="-342900">
              <a:spcBef>
                <a:spcPts val="0"/>
              </a:spcBef>
              <a:spcAft>
                <a:spcPts val="0"/>
              </a:spcAft>
              <a:buFont typeface="Arial" panose="020B0604020202020204" pitchFamily="34" charset="0"/>
              <a:buChar char="•"/>
            </a:pPr>
            <a:r>
              <a:rPr lang="en-US" sz="2400" dirty="0">
                <a:solidFill>
                  <a:srgbClr val="050C26"/>
                </a:solidFill>
                <a:latin typeface="AngelList"/>
              </a:rPr>
              <a:t>Lists common &amp; preferred shares, SAFE, Convertible notes &amp; Warrants</a:t>
            </a:r>
          </a:p>
          <a:p>
            <a:pPr marL="342900" marR="0" lvl="0" indent="-342900">
              <a:spcBef>
                <a:spcPts val="0"/>
              </a:spcBef>
              <a:spcAft>
                <a:spcPts val="0"/>
              </a:spcAft>
              <a:buFont typeface="Arial" panose="020B0604020202020204" pitchFamily="34" charset="0"/>
              <a:buChar char="•"/>
            </a:pPr>
            <a:r>
              <a:rPr lang="en-US" sz="2400" dirty="0">
                <a:solidFill>
                  <a:srgbClr val="050C26"/>
                </a:solidFill>
                <a:latin typeface="AngelList"/>
              </a:rPr>
              <a:t>Shows each security type, investors, the value of their stakes, &amp; current ownership percentage.</a:t>
            </a:r>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3" name="TextBox 2">
            <a:extLst>
              <a:ext uri="{FF2B5EF4-FFF2-40B4-BE49-F238E27FC236}">
                <a16:creationId xmlns:a16="http://schemas.microsoft.com/office/drawing/2014/main" id="{833660F3-B160-A913-0305-D1A95E12E37D}"/>
              </a:ext>
            </a:extLst>
          </p:cNvPr>
          <p:cNvSpPr txBox="1"/>
          <p:nvPr/>
        </p:nvSpPr>
        <p:spPr>
          <a:xfrm>
            <a:off x="8244206" y="1604029"/>
            <a:ext cx="3428887" cy="3785652"/>
          </a:xfrm>
          <a:prstGeom prst="rect">
            <a:avLst/>
          </a:prstGeom>
          <a:noFill/>
        </p:spPr>
        <p:txBody>
          <a:bodyPr wrap="none" rtlCol="0">
            <a:spAutoFit/>
          </a:bodyPr>
          <a:lstStyle/>
          <a:p>
            <a:pPr algn="ctr"/>
            <a:r>
              <a:rPr lang="en-US" sz="2400" b="1" dirty="0"/>
              <a:t>	How to Manage It</a:t>
            </a:r>
          </a:p>
          <a:p>
            <a:pPr marL="342900" indent="-342900">
              <a:buFont typeface="Arial" panose="020B0604020202020204" pitchFamily="34" charset="0"/>
              <a:buChar char="•"/>
            </a:pPr>
            <a:r>
              <a:rPr lang="en-US" sz="2400" dirty="0"/>
              <a:t>Excel</a:t>
            </a:r>
          </a:p>
          <a:p>
            <a:pPr marL="342900" indent="-342900">
              <a:buFont typeface="Arial" panose="020B0604020202020204" pitchFamily="34" charset="0"/>
              <a:buChar char="•"/>
            </a:pPr>
            <a:r>
              <a:rPr lang="en-US" sz="2400" dirty="0"/>
              <a:t>Google sheets</a:t>
            </a:r>
          </a:p>
          <a:p>
            <a:pPr marL="342900" indent="-342900">
              <a:buFont typeface="Arial" panose="020B0604020202020204" pitchFamily="34" charset="0"/>
              <a:buChar char="•"/>
            </a:pPr>
            <a:r>
              <a:rPr lang="en-US" sz="2400" dirty="0"/>
              <a:t>Cap Table Platforms</a:t>
            </a:r>
          </a:p>
          <a:p>
            <a:pPr marL="800100" lvl="1" indent="-342900">
              <a:buFont typeface="Arial" panose="020B0604020202020204" pitchFamily="34" charset="0"/>
              <a:buChar char="•"/>
            </a:pPr>
            <a:r>
              <a:rPr lang="en-US" sz="2400" dirty="0"/>
              <a:t>Fidelity</a:t>
            </a:r>
          </a:p>
          <a:p>
            <a:pPr marL="800100" lvl="1" indent="-342900">
              <a:buFont typeface="Arial" panose="020B0604020202020204" pitchFamily="34" charset="0"/>
              <a:buChar char="•"/>
            </a:pPr>
            <a:r>
              <a:rPr lang="en-US" sz="2400" dirty="0"/>
              <a:t>Carta</a:t>
            </a:r>
          </a:p>
          <a:p>
            <a:pPr marL="800100" lvl="1" indent="-342900">
              <a:buFont typeface="Arial" panose="020B0604020202020204" pitchFamily="34" charset="0"/>
              <a:buChar char="•"/>
            </a:pPr>
            <a:r>
              <a:rPr lang="en-US" sz="2400" dirty="0"/>
              <a:t>Pully</a:t>
            </a:r>
          </a:p>
          <a:p>
            <a:pPr marL="800100" lvl="1" indent="-342900">
              <a:buFont typeface="Arial" panose="020B0604020202020204" pitchFamily="34" charset="0"/>
              <a:buChar char="•"/>
            </a:pPr>
            <a:r>
              <a:rPr lang="en-US" sz="2400" dirty="0"/>
              <a:t>AngelList</a:t>
            </a:r>
          </a:p>
          <a:p>
            <a:pPr marL="342900" indent="-342900">
              <a:buFont typeface="Arial" panose="020B0604020202020204" pitchFamily="34" charset="0"/>
              <a:buChar char="•"/>
            </a:pPr>
            <a:endParaRPr lang="en-US" sz="2400" dirty="0"/>
          </a:p>
          <a:p>
            <a:endParaRPr lang="en-US" sz="2400" dirty="0"/>
          </a:p>
        </p:txBody>
      </p:sp>
      <p:sp>
        <p:nvSpPr>
          <p:cNvPr id="6" name="TextBox 5">
            <a:extLst>
              <a:ext uri="{FF2B5EF4-FFF2-40B4-BE49-F238E27FC236}">
                <a16:creationId xmlns:a16="http://schemas.microsoft.com/office/drawing/2014/main" id="{42DDB361-44BF-E53A-A7C6-65AB078CBF17}"/>
              </a:ext>
            </a:extLst>
          </p:cNvPr>
          <p:cNvSpPr txBox="1"/>
          <p:nvPr/>
        </p:nvSpPr>
        <p:spPr>
          <a:xfrm>
            <a:off x="4790080" y="1604029"/>
            <a:ext cx="3035759" cy="4524315"/>
          </a:xfrm>
          <a:prstGeom prst="rect">
            <a:avLst/>
          </a:prstGeom>
          <a:noFill/>
        </p:spPr>
        <p:txBody>
          <a:bodyPr wrap="square" rtlCol="0">
            <a:spAutoFit/>
          </a:bodyPr>
          <a:lstStyle/>
          <a:p>
            <a:pPr algn="ctr"/>
            <a:r>
              <a:rPr lang="en-US" sz="2400" b="1" dirty="0"/>
              <a:t>Why It’s Important</a:t>
            </a:r>
          </a:p>
          <a:p>
            <a:pPr marL="342900" indent="-342900">
              <a:buFont typeface="Arial" panose="020B0604020202020204" pitchFamily="34" charset="0"/>
              <a:buChar char="•"/>
            </a:pPr>
            <a:r>
              <a:rPr lang="en-US" sz="2400" dirty="0"/>
              <a:t>Shows how incentivized the founders are</a:t>
            </a:r>
          </a:p>
          <a:p>
            <a:pPr marL="342900" indent="-342900">
              <a:buFont typeface="Arial" panose="020B0604020202020204" pitchFamily="34" charset="0"/>
              <a:buChar char="•"/>
            </a:pPr>
            <a:r>
              <a:rPr lang="en-US" sz="2400" dirty="0"/>
              <a:t>Can pinpoint future dilution</a:t>
            </a:r>
          </a:p>
          <a:p>
            <a:pPr marL="342900" indent="-342900">
              <a:buFont typeface="Arial" panose="020B0604020202020204" pitchFamily="34" charset="0"/>
              <a:buChar char="•"/>
            </a:pPr>
            <a:r>
              <a:rPr lang="en-US" sz="2400" dirty="0"/>
              <a:t>Shows who investors are and how much they own</a:t>
            </a:r>
          </a:p>
          <a:p>
            <a:pPr marL="342900" indent="-342900">
              <a:buFont typeface="Arial" panose="020B0604020202020204" pitchFamily="34" charset="0"/>
              <a:buChar char="•"/>
            </a:pPr>
            <a:r>
              <a:rPr lang="en-US" sz="2400" dirty="0"/>
              <a:t>Manage the employee pool </a:t>
            </a:r>
          </a:p>
        </p:txBody>
      </p:sp>
    </p:spTree>
    <p:extLst>
      <p:ext uri="{BB962C8B-B14F-4D97-AF65-F5344CB8AC3E}">
        <p14:creationId xmlns:p14="http://schemas.microsoft.com/office/powerpoint/2010/main" val="2378492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C50ECE-053F-F1E6-352A-8E5DA9B44183}"/>
              </a:ext>
            </a:extLst>
          </p:cNvPr>
          <p:cNvSpPr txBox="1"/>
          <p:nvPr/>
        </p:nvSpPr>
        <p:spPr>
          <a:xfrm>
            <a:off x="2230581" y="748145"/>
            <a:ext cx="7730837" cy="523220"/>
          </a:xfrm>
          <a:prstGeom prst="rect">
            <a:avLst/>
          </a:prstGeom>
          <a:noFill/>
        </p:spPr>
        <p:txBody>
          <a:bodyPr wrap="square" rtlCol="0">
            <a:spAutoFit/>
          </a:bodyPr>
          <a:lstStyle/>
          <a:p>
            <a:pPr algn="ctr"/>
            <a:r>
              <a:rPr lang="en-US" sz="2800" b="1" dirty="0"/>
              <a:t>KPI’s (Key Performance Indicators)</a:t>
            </a:r>
          </a:p>
        </p:txBody>
      </p:sp>
      <p:sp>
        <p:nvSpPr>
          <p:cNvPr id="4" name="TextBox 3">
            <a:extLst>
              <a:ext uri="{FF2B5EF4-FFF2-40B4-BE49-F238E27FC236}">
                <a16:creationId xmlns:a16="http://schemas.microsoft.com/office/drawing/2014/main" id="{62D4FAD4-33A8-AB27-1058-7B3922F43BCD}"/>
              </a:ext>
            </a:extLst>
          </p:cNvPr>
          <p:cNvSpPr txBox="1"/>
          <p:nvPr/>
        </p:nvSpPr>
        <p:spPr>
          <a:xfrm>
            <a:off x="837551" y="2453487"/>
            <a:ext cx="3296085" cy="4339650"/>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itchFamily="2" charset="2"/>
              <a:buChar char=""/>
            </a:pPr>
            <a:r>
              <a:rPr lang="en-US" sz="2000" kern="100" dirty="0">
                <a:latin typeface="Calibri" panose="020F0502020204030204" pitchFamily="34" charset="0"/>
                <a:ea typeface="Calibri" panose="020F0502020204030204" pitchFamily="34" charset="0"/>
                <a:cs typeface="Times New Roman" panose="02020603050405020304" pitchFamily="18" charset="0"/>
              </a:rPr>
              <a:t>CAC (Customer Acquisition Costs)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000" dirty="0"/>
              <a:t>LTV (Lifetime Value)</a:t>
            </a:r>
          </a:p>
          <a:p>
            <a:pPr marL="342900" marR="0" lvl="0" indent="-342900">
              <a:spcBef>
                <a:spcPts val="0"/>
              </a:spcBef>
              <a:spcAft>
                <a:spcPts val="0"/>
              </a:spcAft>
              <a:buFont typeface="Symbol" pitchFamily="2" charset="2"/>
              <a:buChar char=""/>
            </a:pPr>
            <a:endParaRPr lang="en-US" sz="2000" dirty="0"/>
          </a:p>
          <a:p>
            <a:pPr marL="342900" marR="0" lvl="0" indent="-342900">
              <a:spcBef>
                <a:spcPts val="0"/>
              </a:spcBef>
              <a:spcAft>
                <a:spcPts val="0"/>
              </a:spcAft>
              <a:buFont typeface="Symbol" pitchFamily="2" charset="2"/>
              <a:buChar char=""/>
            </a:pPr>
            <a:r>
              <a:rPr lang="en-US" sz="2000" dirty="0"/>
              <a:t>Churn</a:t>
            </a:r>
          </a:p>
          <a:p>
            <a:pPr marR="0" lvl="0">
              <a:spcBef>
                <a:spcPts val="0"/>
              </a:spcBef>
              <a:spcAft>
                <a:spcPts val="0"/>
              </a:spcAft>
            </a:pPr>
            <a:endParaRPr lang="en-US" sz="2000" dirty="0"/>
          </a:p>
          <a:p>
            <a:pPr marL="342900" marR="0" lvl="0" indent="-342900">
              <a:spcBef>
                <a:spcPts val="0"/>
              </a:spcBef>
              <a:spcAft>
                <a:spcPts val="0"/>
              </a:spcAft>
              <a:buFont typeface="Symbol" pitchFamily="2" charset="2"/>
              <a:buChar char=""/>
            </a:pPr>
            <a:r>
              <a:rPr lang="en-US" sz="2000" dirty="0"/>
              <a:t>Monthly Burn</a:t>
            </a:r>
          </a:p>
          <a:p>
            <a:pPr marL="285750" indent="-285750">
              <a:buFont typeface="Arial" panose="020B0604020202020204" pitchFamily="34" charset="0"/>
              <a:buChar char="•"/>
            </a:pPr>
            <a:endParaRPr lang="en-US" sz="2000" dirty="0"/>
          </a:p>
          <a:p>
            <a:endParaRPr lang="en-US" sz="2000" dirty="0"/>
          </a:p>
          <a:p>
            <a:pPr marL="285750" indent="-285750">
              <a:buFont typeface="Arial" panose="020B0604020202020204" pitchFamily="34" charset="0"/>
              <a:buChar char="•"/>
            </a:pPr>
            <a:endParaRPr lang="en-US" sz="2000" dirty="0"/>
          </a:p>
          <a:p>
            <a:endParaRPr lang="en-US" sz="2000" dirty="0"/>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F21C6EE9-9DC3-CB94-1019-94837726CD5C}"/>
              </a:ext>
            </a:extLst>
          </p:cNvPr>
          <p:cNvSpPr txBox="1"/>
          <p:nvPr/>
        </p:nvSpPr>
        <p:spPr>
          <a:xfrm>
            <a:off x="4709910" y="2722053"/>
            <a:ext cx="3469482" cy="3724096"/>
          </a:xfrm>
          <a:prstGeom prst="rect">
            <a:avLst/>
          </a:prstGeom>
          <a:noFill/>
        </p:spPr>
        <p:txBody>
          <a:bodyPr wrap="square" rtlCol="0">
            <a:spAutoFit/>
          </a:bodyPr>
          <a:lstStyle/>
          <a:p>
            <a:pPr marL="342900" indent="-342900">
              <a:buFont typeface="Arial" panose="020B0604020202020204" pitchFamily="34" charset="0"/>
              <a:buChar char="•"/>
            </a:pPr>
            <a:r>
              <a:rPr lang="en-US" sz="2000" dirty="0"/>
              <a:t>Runway</a:t>
            </a: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latin typeface="Calibri" panose="020F0502020204030204" pitchFamily="34" charset="0"/>
                <a:ea typeface="Calibri" panose="020F0502020204030204" pitchFamily="34" charset="0"/>
                <a:cs typeface="Times New Roman" panose="02020603050405020304" pitchFamily="18" charset="0"/>
              </a:rPr>
              <a:t>Path to Breakeven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p>
          <a:p>
            <a:pPr marL="285750" marR="0" indent="-285750">
              <a:spcBef>
                <a:spcPts val="0"/>
              </a:spcBef>
              <a:spcAft>
                <a:spcPts val="0"/>
              </a:spcAft>
              <a:buFont typeface="Arial" panose="020B0604020202020204" pitchFamily="34" charset="0"/>
              <a:buChar char="•"/>
            </a:pPr>
            <a:r>
              <a:rPr lang="en-US" sz="2000" kern="100" dirty="0">
                <a:latin typeface="Calibri" panose="020F0502020204030204" pitchFamily="34" charset="0"/>
                <a:ea typeface="Calibri" panose="020F0502020204030204" pitchFamily="34" charset="0"/>
                <a:cs typeface="Times New Roman" panose="02020603050405020304" pitchFamily="18" charset="0"/>
              </a:rPr>
              <a:t>ARPU (Avg Rev Per Unit)</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p>
          <a:p>
            <a:pPr marL="285750" marR="0" indent="-285750">
              <a:spcBef>
                <a:spcPts val="0"/>
              </a:spcBef>
              <a:spcAft>
                <a:spcPts val="0"/>
              </a:spcAft>
              <a:buFont typeface="Arial" panose="020B0604020202020204" pitchFamily="34" charset="0"/>
              <a:buChar char="•"/>
            </a:pPr>
            <a:endParaRPr lang="en-US" sz="2000" kern="100" dirty="0">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Retention Rate</a:t>
            </a:r>
          </a:p>
          <a:p>
            <a:pPr marL="285750" marR="0" indent="-285750">
              <a:spcBef>
                <a:spcPts val="0"/>
              </a:spcBef>
              <a:spcAft>
                <a:spcPts val="0"/>
              </a:spcAft>
              <a:buFont typeface="Arial" panose="020B0604020202020204" pitchFamily="34" charset="0"/>
              <a:buChar char="•"/>
            </a:pPr>
            <a:endParaRPr lang="en-US" sz="2000" kern="100" dirty="0">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Gross Margin</a:t>
            </a:r>
          </a:p>
          <a:p>
            <a:pPr marR="0">
              <a:spcBef>
                <a:spcPts val="0"/>
              </a:spcBef>
              <a:spcAft>
                <a:spcPts val="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6" name="TextBox 5">
            <a:extLst>
              <a:ext uri="{FF2B5EF4-FFF2-40B4-BE49-F238E27FC236}">
                <a16:creationId xmlns:a16="http://schemas.microsoft.com/office/drawing/2014/main" id="{39ED4DD0-9A05-2115-9B84-A8AC772B65E3}"/>
              </a:ext>
            </a:extLst>
          </p:cNvPr>
          <p:cNvSpPr txBox="1"/>
          <p:nvPr/>
        </p:nvSpPr>
        <p:spPr>
          <a:xfrm>
            <a:off x="8568387" y="2722053"/>
            <a:ext cx="2786062" cy="3170099"/>
          </a:xfrm>
          <a:prstGeom prst="rect">
            <a:avLst/>
          </a:prstGeom>
          <a:noFill/>
        </p:spPr>
        <p:txBody>
          <a:bodyPr wrap="square" rtlCol="0">
            <a:spAutoFit/>
          </a:bodyPr>
          <a:lstStyle/>
          <a:p>
            <a:pPr marL="285750" indent="-285750">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Conversion (Free to paid)</a:t>
            </a: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latin typeface="Calibri" panose="020F0502020204030204" pitchFamily="34" charset="0"/>
                <a:ea typeface="Calibri" panose="020F0502020204030204" pitchFamily="34" charset="0"/>
                <a:cs typeface="Times New Roman" panose="02020603050405020304" pitchFamily="18" charset="0"/>
              </a:rPr>
              <a:t>Sales Cycle</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latin typeface="Calibri" panose="020F0502020204030204" pitchFamily="34" charset="0"/>
                <a:ea typeface="Calibri" panose="020F0502020204030204" pitchFamily="34" charset="0"/>
                <a:cs typeface="Times New Roman" panose="02020603050405020304" pitchFamily="18" charset="0"/>
              </a:rPr>
              <a:t>MRR (Monthly Recurring Revenue)</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2000" kern="100" dirty="0">
                <a:latin typeface="Calibri" panose="020F0502020204030204" pitchFamily="34" charset="0"/>
                <a:ea typeface="Calibri" panose="020F0502020204030204" pitchFamily="34" charset="0"/>
                <a:cs typeface="Times New Roman" panose="02020603050405020304" pitchFamily="18" charset="0"/>
              </a:rPr>
              <a:t>ARR (Annual Recurring Revenue)</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E311A50D-8B1B-1E5B-4E3A-C0DB8A0C03AC}"/>
              </a:ext>
            </a:extLst>
          </p:cNvPr>
          <p:cNvSpPr txBox="1"/>
          <p:nvPr/>
        </p:nvSpPr>
        <p:spPr>
          <a:xfrm>
            <a:off x="162327" y="1521724"/>
            <a:ext cx="11867344" cy="923330"/>
          </a:xfrm>
          <a:prstGeom prst="rect">
            <a:avLst/>
          </a:prstGeom>
          <a:noFill/>
        </p:spPr>
        <p:txBody>
          <a:bodyPr wrap="square" rtlCol="0">
            <a:spAutoFit/>
          </a:bodyPr>
          <a:lstStyle/>
          <a:p>
            <a:r>
              <a:rPr lang="en-US" dirty="0">
                <a:solidFill>
                  <a:srgbClr val="4D5156"/>
                </a:solidFill>
                <a:latin typeface="Roboto" panose="02000000000000000000" pitchFamily="2" charset="0"/>
                <a:ea typeface="Times New Roman" panose="02020603050405020304" pitchFamily="18" charset="0"/>
              </a:rPr>
              <a:t>U</a:t>
            </a:r>
            <a:r>
              <a:rPr lang="en-US" sz="1800" dirty="0">
                <a:solidFill>
                  <a:srgbClr val="4D5156"/>
                </a:solidFill>
                <a:effectLst/>
                <a:latin typeface="Roboto" panose="02000000000000000000" pitchFamily="2" charset="0"/>
                <a:ea typeface="Times New Roman" panose="02020603050405020304" pitchFamily="18" charset="0"/>
              </a:rPr>
              <a:t>sed to measure growth and areas of improvement. Startups use KPI’s to increase brand awareness, boost sales and sustain finances. KPI’s also allow companies to gauge their success and estimate their future financial health</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828388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1231106"/>
          </a:xfrm>
          <a:prstGeom prst="rect">
            <a:avLst/>
          </a:prstGeom>
          <a:noFill/>
        </p:spPr>
        <p:txBody>
          <a:bodyPr wrap="square" rtlCol="0">
            <a:spAutoFit/>
          </a:bodyPr>
          <a:lstStyle/>
          <a:p>
            <a:pPr algn="ctr"/>
            <a:r>
              <a:rPr lang="en-US" sz="2800" b="1" dirty="0"/>
              <a:t>What Gets Measured Gets Done</a:t>
            </a:r>
          </a:p>
          <a:p>
            <a:pPr algn="ctr"/>
            <a:r>
              <a:rPr lang="en-US" sz="2800" b="1" dirty="0"/>
              <a:t>Investor Updates</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9108499" cy="4154984"/>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b="0" i="0" dirty="0">
                <a:solidFill>
                  <a:srgbClr val="000000"/>
                </a:solidFill>
                <a:effectLst/>
              </a:rPr>
              <a:t>An investor update includes detailed information about  company’s financials, key hires, and customer wins. Sending investor updates at regular intervals is a crucial (and underrated) way to build trust and confidence with your backers.</a:t>
            </a:r>
          </a:p>
          <a:p>
            <a:pPr marL="285750" marR="0" lvl="0" indent="-285750">
              <a:spcBef>
                <a:spcPts val="0"/>
              </a:spcBef>
              <a:spcAft>
                <a:spcPts val="0"/>
              </a:spcAft>
              <a:buFont typeface="Arial" panose="020B0604020202020204" pitchFamily="34" charset="0"/>
              <a:buChar char="•"/>
            </a:pPr>
            <a:r>
              <a:rPr lang="en-US" sz="2400" dirty="0">
                <a:solidFill>
                  <a:srgbClr val="000000"/>
                </a:solidFill>
              </a:rPr>
              <a:t>Keep metrics consistent</a:t>
            </a:r>
          </a:p>
          <a:p>
            <a:pPr marL="285750" marR="0" lvl="0" indent="-285750">
              <a:spcBef>
                <a:spcPts val="0"/>
              </a:spcBef>
              <a:spcAft>
                <a:spcPts val="0"/>
              </a:spcAft>
              <a:buFont typeface="Arial" panose="020B0604020202020204" pitchFamily="34" charset="0"/>
              <a:buChar char="•"/>
            </a:pPr>
            <a:r>
              <a:rPr lang="en-US" sz="2400" dirty="0">
                <a:solidFill>
                  <a:srgbClr val="000000"/>
                </a:solidFill>
              </a:rPr>
              <a:t>Use a consistent format</a:t>
            </a:r>
          </a:p>
          <a:p>
            <a:pPr marL="285750" marR="0" lvl="0" indent="-285750">
              <a:spcBef>
                <a:spcPts val="0"/>
              </a:spcBef>
              <a:spcAft>
                <a:spcPts val="0"/>
              </a:spcAft>
              <a:buFont typeface="Arial" panose="020B0604020202020204" pitchFamily="34" charset="0"/>
              <a:buChar char="•"/>
            </a:pPr>
            <a:r>
              <a:rPr lang="en-US" sz="2400" dirty="0">
                <a:solidFill>
                  <a:srgbClr val="000000"/>
                </a:solidFill>
              </a:rPr>
              <a:t>Commit to a cadence (monthly or quarterly)</a:t>
            </a:r>
          </a:p>
          <a:p>
            <a:pPr marL="800100" lvl="1" indent="-342900">
              <a:buFont typeface="Arial" panose="020B0604020202020204" pitchFamily="34" charset="0"/>
              <a:buChar char="•"/>
            </a:pPr>
            <a:r>
              <a:rPr lang="en-US" sz="2400" dirty="0">
                <a:solidFill>
                  <a:srgbClr val="000000"/>
                </a:solidFill>
              </a:rPr>
              <a:t>50% of startup CEO send zero investor updates </a:t>
            </a:r>
          </a:p>
          <a:p>
            <a:pPr marL="800100" lvl="1" indent="-342900">
              <a:buFont typeface="Arial" panose="020B0604020202020204" pitchFamily="34" charset="0"/>
              <a:buChar char="•"/>
            </a:pPr>
            <a:r>
              <a:rPr lang="en-US" sz="2400" dirty="0">
                <a:solidFill>
                  <a:srgbClr val="000000"/>
                </a:solidFill>
              </a:rPr>
              <a:t>25% of startup CEO’s send poorly written updates</a:t>
            </a:r>
          </a:p>
          <a:p>
            <a:pPr marL="800100" lvl="1" indent="-342900">
              <a:buFont typeface="Arial" panose="020B0604020202020204" pitchFamily="34" charset="0"/>
              <a:buChar char="•"/>
            </a:pPr>
            <a:r>
              <a:rPr lang="en-US" sz="2400" dirty="0">
                <a:solidFill>
                  <a:srgbClr val="000000"/>
                </a:solidFill>
              </a:rPr>
              <a:t>25% of startup CEO’s send great, informative, actionable updates</a:t>
            </a:r>
          </a:p>
          <a:p>
            <a:pPr marL="285750" marR="0" lvl="0" indent="-285750">
              <a:spcBef>
                <a:spcPts val="0"/>
              </a:spcBef>
              <a:spcAft>
                <a:spcPts val="0"/>
              </a:spcAft>
              <a:buFont typeface="Arial" panose="020B0604020202020204" pitchFamily="34" charset="0"/>
              <a:buChar char="•"/>
            </a:pPr>
            <a:endParaRPr lang="en-US" sz="2400"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6932136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Who Is Watching The Money</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9108499" cy="3785652"/>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solidFill>
                  <a:srgbClr val="000000"/>
                </a:solidFill>
              </a:rPr>
              <a:t>Financial acumen is a MUST post raise </a:t>
            </a:r>
          </a:p>
          <a:p>
            <a:pPr marL="285750" marR="0" lvl="0" indent="-285750">
              <a:spcBef>
                <a:spcPts val="0"/>
              </a:spcBef>
              <a:spcAft>
                <a:spcPts val="0"/>
              </a:spcAft>
              <a:buFont typeface="Arial" panose="020B0604020202020204" pitchFamily="34" charset="0"/>
              <a:buChar char="•"/>
            </a:pPr>
            <a:r>
              <a:rPr lang="en-US" sz="2400" dirty="0">
                <a:solidFill>
                  <a:srgbClr val="000000"/>
                </a:solidFill>
              </a:rPr>
              <a:t>A CEO doing </a:t>
            </a:r>
            <a:r>
              <a:rPr lang="en-US" sz="2400" dirty="0" err="1">
                <a:solidFill>
                  <a:srgbClr val="000000"/>
                </a:solidFill>
              </a:rPr>
              <a:t>Quickbooks</a:t>
            </a:r>
            <a:r>
              <a:rPr lang="en-US" sz="2400" dirty="0">
                <a:solidFill>
                  <a:srgbClr val="000000"/>
                </a:solidFill>
              </a:rPr>
              <a:t> is NOT financial acumen</a:t>
            </a:r>
          </a:p>
          <a:p>
            <a:pPr marL="285750" marR="0" lvl="0" indent="-285750">
              <a:spcBef>
                <a:spcPts val="0"/>
              </a:spcBef>
              <a:spcAft>
                <a:spcPts val="0"/>
              </a:spcAft>
              <a:buFont typeface="Arial" panose="020B0604020202020204" pitchFamily="34" charset="0"/>
              <a:buChar char="•"/>
            </a:pPr>
            <a:r>
              <a:rPr lang="en-US" sz="2400" b="0" i="0" dirty="0">
                <a:solidFill>
                  <a:srgbClr val="202124"/>
                </a:solidFill>
                <a:effectLst/>
                <a:latin typeface="Google Sans"/>
              </a:rPr>
              <a:t>Startup founders may be unfamiliar with compliance requirements like quarterly taxes and payroll</a:t>
            </a:r>
          </a:p>
          <a:p>
            <a:pPr marL="285750" marR="0" lvl="0" indent="-285750">
              <a:spcBef>
                <a:spcPts val="0"/>
              </a:spcBef>
              <a:spcAft>
                <a:spcPts val="0"/>
              </a:spcAft>
              <a:buFont typeface="Arial" panose="020B0604020202020204" pitchFamily="34" charset="0"/>
              <a:buChar char="•"/>
            </a:pPr>
            <a:r>
              <a:rPr lang="en-US" sz="2400" dirty="0">
                <a:solidFill>
                  <a:srgbClr val="202124"/>
                </a:solidFill>
                <a:latin typeface="Google Sans"/>
              </a:rPr>
              <a:t>Cost-effective factional CFO/</a:t>
            </a:r>
            <a:r>
              <a:rPr lang="en-US" sz="2400" dirty="0" err="1">
                <a:solidFill>
                  <a:srgbClr val="202124"/>
                </a:solidFill>
                <a:latin typeface="Google Sans"/>
              </a:rPr>
              <a:t>Bookeeping</a:t>
            </a:r>
            <a:r>
              <a:rPr lang="en-US" sz="2400" dirty="0">
                <a:solidFill>
                  <a:srgbClr val="202124"/>
                </a:solidFill>
                <a:latin typeface="Google Sans"/>
              </a:rPr>
              <a:t>/FP&amp;A options</a:t>
            </a:r>
          </a:p>
          <a:p>
            <a:pPr marL="742950" lvl="1" indent="-285750">
              <a:buFont typeface="Arial" panose="020B0604020202020204" pitchFamily="34" charset="0"/>
              <a:buChar char="•"/>
            </a:pPr>
            <a:r>
              <a:rPr lang="en-US" sz="2400" b="0" i="0" dirty="0">
                <a:solidFill>
                  <a:srgbClr val="202124"/>
                </a:solidFill>
                <a:effectLst/>
                <a:latin typeface="Google Sans"/>
              </a:rPr>
              <a:t>Tailor solution based on needs, budget and specialty</a:t>
            </a:r>
          </a:p>
          <a:p>
            <a:pPr marL="285750" marR="0" lvl="0" indent="-285750">
              <a:spcBef>
                <a:spcPts val="0"/>
              </a:spcBef>
              <a:spcAft>
                <a:spcPts val="0"/>
              </a:spcAft>
              <a:buFont typeface="Arial" panose="020B0604020202020204" pitchFamily="34" charset="0"/>
              <a:buChar char="•"/>
            </a:pPr>
            <a:r>
              <a:rPr lang="en-US" sz="2400" dirty="0"/>
              <a:t>Time saved for core business activities </a:t>
            </a:r>
          </a:p>
          <a:p>
            <a:pPr marL="285750" marR="0" lvl="0" indent="-285750">
              <a:spcBef>
                <a:spcPts val="0"/>
              </a:spcBef>
              <a:spcAft>
                <a:spcPts val="0"/>
              </a:spcAft>
              <a:buFont typeface="Arial" panose="020B0604020202020204" pitchFamily="34" charset="0"/>
              <a:buChar char="•"/>
            </a:pPr>
            <a:r>
              <a:rPr lang="en-US" sz="2400" dirty="0"/>
              <a:t>Dedicated people to work on LRP (Long Range Plan) to prepare for future rounds</a:t>
            </a:r>
          </a:p>
          <a:p>
            <a:pPr marL="285750" marR="0" lvl="0" indent="-285750">
              <a:spcBef>
                <a:spcPts val="0"/>
              </a:spcBef>
              <a:spcAft>
                <a:spcPts val="0"/>
              </a:spcAft>
              <a:buFont typeface="Arial" panose="020B0604020202020204" pitchFamily="34" charset="0"/>
              <a:buChar char="•"/>
            </a:pPr>
            <a:endParaRPr lang="en-US" sz="2400" dirty="0"/>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9542294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The Entrepreneur Mindset</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4928385" cy="3785652"/>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solidFill>
                  <a:srgbClr val="000000"/>
                </a:solidFill>
              </a:rPr>
              <a:t>Adaptable </a:t>
            </a:r>
          </a:p>
          <a:p>
            <a:pPr marL="285750" marR="0" lvl="0" indent="-285750">
              <a:spcBef>
                <a:spcPts val="0"/>
              </a:spcBef>
              <a:spcAft>
                <a:spcPts val="0"/>
              </a:spcAft>
              <a:buFont typeface="Arial" panose="020B0604020202020204" pitchFamily="34" charset="0"/>
              <a:buChar char="•"/>
            </a:pPr>
            <a:r>
              <a:rPr lang="en-US" sz="2400" dirty="0">
                <a:solidFill>
                  <a:srgbClr val="000000"/>
                </a:solidFill>
              </a:rPr>
              <a:t>Self motivated</a:t>
            </a:r>
          </a:p>
          <a:p>
            <a:pPr marL="285750" marR="0" lvl="0" indent="-285750">
              <a:spcBef>
                <a:spcPts val="0"/>
              </a:spcBef>
              <a:spcAft>
                <a:spcPts val="0"/>
              </a:spcAft>
              <a:buFont typeface="Arial" panose="020B0604020202020204" pitchFamily="34" charset="0"/>
              <a:buChar char="•"/>
            </a:pPr>
            <a:r>
              <a:rPr lang="en-US" sz="2400" dirty="0">
                <a:solidFill>
                  <a:srgbClr val="000000"/>
                </a:solidFill>
              </a:rPr>
              <a:t>Flexible</a:t>
            </a:r>
          </a:p>
          <a:p>
            <a:pPr marL="285750" marR="0" lvl="0" indent="-285750">
              <a:spcBef>
                <a:spcPts val="0"/>
              </a:spcBef>
              <a:spcAft>
                <a:spcPts val="0"/>
              </a:spcAft>
              <a:buFont typeface="Arial" panose="020B0604020202020204" pitchFamily="34" charset="0"/>
              <a:buChar char="•"/>
            </a:pPr>
            <a:r>
              <a:rPr lang="en-US" sz="2400" dirty="0">
                <a:solidFill>
                  <a:srgbClr val="000000"/>
                </a:solidFill>
              </a:rPr>
              <a:t>Authentic </a:t>
            </a:r>
          </a:p>
          <a:p>
            <a:pPr marL="285750" marR="0" lvl="0" indent="-285750">
              <a:spcBef>
                <a:spcPts val="0"/>
              </a:spcBef>
              <a:spcAft>
                <a:spcPts val="0"/>
              </a:spcAft>
              <a:buFont typeface="Arial" panose="020B0604020202020204" pitchFamily="34" charset="0"/>
              <a:buChar char="•"/>
            </a:pPr>
            <a:r>
              <a:rPr lang="en-US" sz="2400" dirty="0">
                <a:solidFill>
                  <a:srgbClr val="000000"/>
                </a:solidFill>
              </a:rPr>
              <a:t>Tenacity </a:t>
            </a:r>
          </a:p>
          <a:p>
            <a:pPr marL="285750" marR="0" lvl="0" indent="-285750">
              <a:spcBef>
                <a:spcPts val="0"/>
              </a:spcBef>
              <a:spcAft>
                <a:spcPts val="0"/>
              </a:spcAft>
              <a:buFont typeface="Arial" panose="020B0604020202020204" pitchFamily="34" charset="0"/>
              <a:buChar char="•"/>
            </a:pPr>
            <a:r>
              <a:rPr lang="en-US" sz="2400" dirty="0">
                <a:solidFill>
                  <a:srgbClr val="000000"/>
                </a:solidFill>
              </a:rPr>
              <a:t>Anti-Fragile</a:t>
            </a:r>
          </a:p>
          <a:p>
            <a:pPr marL="285750" marR="0" lvl="0" indent="-285750">
              <a:spcBef>
                <a:spcPts val="0"/>
              </a:spcBef>
              <a:spcAft>
                <a:spcPts val="0"/>
              </a:spcAft>
              <a:buFont typeface="Arial" panose="020B0604020202020204" pitchFamily="34" charset="0"/>
              <a:buChar char="•"/>
            </a:pPr>
            <a:r>
              <a:rPr lang="en-US" sz="2400" dirty="0">
                <a:solidFill>
                  <a:srgbClr val="000000"/>
                </a:solidFill>
              </a:rPr>
              <a:t>Resilient</a:t>
            </a:r>
          </a:p>
          <a:p>
            <a:pPr marL="285750" marR="0" lvl="0" indent="-285750">
              <a:spcBef>
                <a:spcPts val="0"/>
              </a:spcBef>
              <a:spcAft>
                <a:spcPts val="0"/>
              </a:spcAft>
              <a:buFont typeface="Arial" panose="020B0604020202020204" pitchFamily="34" charset="0"/>
              <a:buChar char="•"/>
            </a:pPr>
            <a:r>
              <a:rPr lang="en-US" sz="2400" dirty="0">
                <a:solidFill>
                  <a:srgbClr val="000000"/>
                </a:solidFill>
              </a:rPr>
              <a:t>Resourceful</a:t>
            </a:r>
          </a:p>
          <a:p>
            <a:pPr marL="285750" marR="0" lvl="0" indent="-285750">
              <a:spcBef>
                <a:spcPts val="0"/>
              </a:spcBef>
              <a:spcAft>
                <a:spcPts val="0"/>
              </a:spcAft>
              <a:buFont typeface="Arial" panose="020B0604020202020204" pitchFamily="34" charset="0"/>
              <a:buChar char="•"/>
            </a:pPr>
            <a:r>
              <a:rPr lang="en-US" sz="2400" dirty="0">
                <a:solidFill>
                  <a:srgbClr val="000000"/>
                </a:solidFill>
              </a:rPr>
              <a:t>Own their decisions (Good or Bad)</a:t>
            </a:r>
          </a:p>
          <a:p>
            <a:pPr marL="285750" marR="0" lvl="0" indent="-285750">
              <a:spcBef>
                <a:spcPts val="0"/>
              </a:spcBef>
              <a:spcAft>
                <a:spcPts val="0"/>
              </a:spcAft>
              <a:buFont typeface="Arial" panose="020B0604020202020204" pitchFamily="34" charset="0"/>
              <a:buChar char="•"/>
            </a:pPr>
            <a:r>
              <a:rPr lang="en-US" sz="2400" dirty="0">
                <a:solidFill>
                  <a:srgbClr val="000000"/>
                </a:solidFill>
              </a:rPr>
              <a:t>On to the next one mentality </a:t>
            </a:r>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6" name="TextBox 5">
            <a:extLst>
              <a:ext uri="{FF2B5EF4-FFF2-40B4-BE49-F238E27FC236}">
                <a16:creationId xmlns:a16="http://schemas.microsoft.com/office/drawing/2014/main" id="{1D003004-9228-EEC3-76D3-F838CA174910}"/>
              </a:ext>
            </a:extLst>
          </p:cNvPr>
          <p:cNvSpPr txBox="1"/>
          <p:nvPr/>
        </p:nvSpPr>
        <p:spPr>
          <a:xfrm>
            <a:off x="6194964" y="1844129"/>
            <a:ext cx="4801588" cy="4524315"/>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solidFill>
                  <a:srgbClr val="000000"/>
                </a:solidFill>
              </a:rPr>
              <a:t>Solutions oriented</a:t>
            </a:r>
          </a:p>
          <a:p>
            <a:pPr marL="285750" marR="0" lvl="0" indent="-285750">
              <a:spcBef>
                <a:spcPts val="0"/>
              </a:spcBef>
              <a:spcAft>
                <a:spcPts val="0"/>
              </a:spcAft>
              <a:buFont typeface="Arial" panose="020B0604020202020204" pitchFamily="34" charset="0"/>
              <a:buChar char="•"/>
            </a:pPr>
            <a:r>
              <a:rPr lang="en-US" sz="2400" dirty="0">
                <a:solidFill>
                  <a:srgbClr val="000000"/>
                </a:solidFill>
              </a:rPr>
              <a:t>Optimistic interpretations of adverse events</a:t>
            </a:r>
          </a:p>
          <a:p>
            <a:pPr marL="285750" marR="0" lvl="0" indent="-285750">
              <a:spcBef>
                <a:spcPts val="0"/>
              </a:spcBef>
              <a:spcAft>
                <a:spcPts val="0"/>
              </a:spcAft>
              <a:buFont typeface="Arial" panose="020B0604020202020204" pitchFamily="34" charset="0"/>
              <a:buChar char="•"/>
            </a:pPr>
            <a:r>
              <a:rPr lang="en-US" sz="2400" dirty="0">
                <a:solidFill>
                  <a:srgbClr val="000000"/>
                </a:solidFill>
              </a:rPr>
              <a:t>They solve problems for others</a:t>
            </a:r>
          </a:p>
          <a:p>
            <a:pPr marL="285750" marR="0" lvl="0" indent="-285750">
              <a:spcBef>
                <a:spcPts val="0"/>
              </a:spcBef>
              <a:spcAft>
                <a:spcPts val="0"/>
              </a:spcAft>
              <a:buFont typeface="Arial" panose="020B0604020202020204" pitchFamily="34" charset="0"/>
              <a:buChar char="•"/>
            </a:pPr>
            <a:r>
              <a:rPr lang="en-US" sz="2400" dirty="0">
                <a:solidFill>
                  <a:srgbClr val="000000"/>
                </a:solidFill>
              </a:rPr>
              <a:t>They embrace change</a:t>
            </a:r>
          </a:p>
          <a:p>
            <a:pPr marL="285750" marR="0" lvl="0" indent="-285750">
              <a:spcBef>
                <a:spcPts val="0"/>
              </a:spcBef>
              <a:spcAft>
                <a:spcPts val="0"/>
              </a:spcAft>
              <a:buFont typeface="Arial" panose="020B0604020202020204" pitchFamily="34" charset="0"/>
              <a:buChar char="•"/>
            </a:pPr>
            <a:r>
              <a:rPr lang="en-US" sz="2400" dirty="0">
                <a:solidFill>
                  <a:srgbClr val="000000"/>
                </a:solidFill>
              </a:rPr>
              <a:t>They build community</a:t>
            </a:r>
          </a:p>
          <a:p>
            <a:pPr marL="285750" marR="0" lvl="0" indent="-285750">
              <a:spcBef>
                <a:spcPts val="0"/>
              </a:spcBef>
              <a:spcAft>
                <a:spcPts val="0"/>
              </a:spcAft>
              <a:buFont typeface="Arial" panose="020B0604020202020204" pitchFamily="34" charset="0"/>
              <a:buChar char="•"/>
            </a:pPr>
            <a:r>
              <a:rPr lang="en-US" sz="2400" dirty="0">
                <a:solidFill>
                  <a:srgbClr val="000000"/>
                </a:solidFill>
              </a:rPr>
              <a:t>They understand it takes a village of talented people</a:t>
            </a:r>
          </a:p>
          <a:p>
            <a:pPr marL="285750" marR="0" lvl="0" indent="-285750">
              <a:spcBef>
                <a:spcPts val="0"/>
              </a:spcBef>
              <a:spcAft>
                <a:spcPts val="0"/>
              </a:spcAft>
              <a:buFont typeface="Arial" panose="020B0604020202020204" pitchFamily="34" charset="0"/>
              <a:buChar char="•"/>
            </a:pPr>
            <a:r>
              <a:rPr lang="en-US" sz="2400" dirty="0">
                <a:solidFill>
                  <a:srgbClr val="000000"/>
                </a:solidFill>
              </a:rPr>
              <a:t>Aren’t threatened by people smart than they are</a:t>
            </a:r>
          </a:p>
          <a:p>
            <a:pPr marL="285750" marR="0" lvl="0" indent="-285750">
              <a:spcBef>
                <a:spcPts val="0"/>
              </a:spcBef>
              <a:spcAft>
                <a:spcPts val="0"/>
              </a:spcAft>
              <a:buFont typeface="Arial" panose="020B0604020202020204" pitchFamily="34" charset="0"/>
              <a:buChar char="•"/>
            </a:pPr>
            <a:r>
              <a:rPr lang="en-US" sz="2400" dirty="0">
                <a:solidFill>
                  <a:srgbClr val="000000"/>
                </a:solidFill>
              </a:rPr>
              <a:t>Every no gets me to yes</a:t>
            </a:r>
            <a:endParaRPr lang="en-US" sz="2400" dirty="0"/>
          </a:p>
          <a:p>
            <a:pPr marL="285750" marR="0" lvl="0" indent="-285750">
              <a:spcBef>
                <a:spcPts val="0"/>
              </a:spcBef>
              <a:spcAft>
                <a:spcPts val="0"/>
              </a:spcAft>
              <a:buFont typeface="Arial" panose="020B0604020202020204" pitchFamily="34" charset="0"/>
              <a:buChar char="•"/>
            </a:pPr>
            <a:endParaRPr lang="en-US" sz="2400" dirty="0">
              <a:solidFill>
                <a:srgbClr val="000000"/>
              </a:solidFill>
            </a:endParaRPr>
          </a:p>
        </p:txBody>
      </p:sp>
    </p:spTree>
    <p:extLst>
      <p:ext uri="{BB962C8B-B14F-4D97-AF65-F5344CB8AC3E}">
        <p14:creationId xmlns:p14="http://schemas.microsoft.com/office/powerpoint/2010/main" val="14840925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Staying Motivated</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3" y="1813213"/>
            <a:ext cx="4239617" cy="5262979"/>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solidFill>
                  <a:srgbClr val="000000"/>
                </a:solidFill>
              </a:rPr>
              <a:t>Be in the right headspace</a:t>
            </a:r>
          </a:p>
          <a:p>
            <a:pPr marL="285750" marR="0" lvl="0" indent="-285750">
              <a:spcBef>
                <a:spcPts val="0"/>
              </a:spcBef>
              <a:spcAft>
                <a:spcPts val="0"/>
              </a:spcAft>
              <a:buFont typeface="Arial" panose="020B0604020202020204" pitchFamily="34" charset="0"/>
              <a:buChar char="•"/>
            </a:pPr>
            <a:r>
              <a:rPr lang="en-US" sz="2400" dirty="0">
                <a:solidFill>
                  <a:srgbClr val="000000"/>
                </a:solidFill>
              </a:rPr>
              <a:t>Surround yourself with motivated people</a:t>
            </a:r>
          </a:p>
          <a:p>
            <a:pPr marL="285750" marR="0" lvl="0" indent="-285750">
              <a:spcBef>
                <a:spcPts val="0"/>
              </a:spcBef>
              <a:spcAft>
                <a:spcPts val="0"/>
              </a:spcAft>
              <a:buFont typeface="Arial" panose="020B0604020202020204" pitchFamily="34" charset="0"/>
              <a:buChar char="•"/>
            </a:pPr>
            <a:r>
              <a:rPr lang="en-US" sz="2400" dirty="0">
                <a:solidFill>
                  <a:srgbClr val="000000"/>
                </a:solidFill>
              </a:rPr>
              <a:t>Focus on physical health</a:t>
            </a:r>
          </a:p>
          <a:p>
            <a:pPr marL="285750" marR="0" lvl="0" indent="-285750">
              <a:spcBef>
                <a:spcPts val="0"/>
              </a:spcBef>
              <a:spcAft>
                <a:spcPts val="0"/>
              </a:spcAft>
              <a:buFont typeface="Arial" panose="020B0604020202020204" pitchFamily="34" charset="0"/>
              <a:buChar char="•"/>
            </a:pPr>
            <a:r>
              <a:rPr lang="en-US" sz="2400" dirty="0">
                <a:solidFill>
                  <a:srgbClr val="000000"/>
                </a:solidFill>
              </a:rPr>
              <a:t>Be goal orientated</a:t>
            </a:r>
          </a:p>
          <a:p>
            <a:pPr marL="285750" marR="0" lvl="0" indent="-285750">
              <a:spcBef>
                <a:spcPts val="0"/>
              </a:spcBef>
              <a:spcAft>
                <a:spcPts val="0"/>
              </a:spcAft>
              <a:buFont typeface="Arial" panose="020B0604020202020204" pitchFamily="34" charset="0"/>
              <a:buChar char="•"/>
            </a:pPr>
            <a:r>
              <a:rPr lang="en-US" sz="2400" dirty="0">
                <a:solidFill>
                  <a:srgbClr val="000000"/>
                </a:solidFill>
              </a:rPr>
              <a:t>Get wired in </a:t>
            </a:r>
          </a:p>
          <a:p>
            <a:pPr marL="285750" marR="0" lvl="0" indent="-285750">
              <a:spcBef>
                <a:spcPts val="0"/>
              </a:spcBef>
              <a:spcAft>
                <a:spcPts val="0"/>
              </a:spcAft>
              <a:buFont typeface="Arial" panose="020B0604020202020204" pitchFamily="34" charset="0"/>
              <a:buChar char="•"/>
            </a:pPr>
            <a:r>
              <a:rPr lang="en-US" sz="2400" dirty="0">
                <a:solidFill>
                  <a:srgbClr val="000000"/>
                </a:solidFill>
              </a:rPr>
              <a:t>Create a motivating workspace</a:t>
            </a:r>
          </a:p>
          <a:p>
            <a:pPr marL="285750" marR="0" lvl="0" indent="-285750">
              <a:spcBef>
                <a:spcPts val="0"/>
              </a:spcBef>
              <a:spcAft>
                <a:spcPts val="0"/>
              </a:spcAft>
              <a:buFont typeface="Arial" panose="020B0604020202020204" pitchFamily="34" charset="0"/>
              <a:buChar char="•"/>
            </a:pPr>
            <a:r>
              <a:rPr lang="en-US" sz="2400" dirty="0">
                <a:solidFill>
                  <a:srgbClr val="000000"/>
                </a:solidFill>
              </a:rPr>
              <a:t>Change your environment</a:t>
            </a:r>
          </a:p>
          <a:p>
            <a:pPr marL="285750" indent="-285750">
              <a:buFont typeface="Arial" panose="020B0604020202020204" pitchFamily="34" charset="0"/>
              <a:buChar char="•"/>
            </a:pPr>
            <a:r>
              <a:rPr lang="en-US" sz="2400" dirty="0">
                <a:solidFill>
                  <a:srgbClr val="000000"/>
                </a:solidFill>
              </a:rPr>
              <a:t>Manage to do list</a:t>
            </a:r>
          </a:p>
          <a:p>
            <a:pPr marR="0" lvl="0">
              <a:spcBef>
                <a:spcPts val="0"/>
              </a:spcBef>
              <a:spcAft>
                <a:spcPts val="0"/>
              </a:spcAft>
            </a:pPr>
            <a:endParaRPr lang="en-US" sz="2400" dirty="0">
              <a:solidFill>
                <a:srgbClr val="000000"/>
              </a:solidFill>
            </a:endParaRPr>
          </a:p>
          <a:p>
            <a:pPr marL="285750" marR="0" lvl="0" indent="-285750">
              <a:spcBef>
                <a:spcPts val="0"/>
              </a:spcBef>
              <a:spcAft>
                <a:spcPts val="0"/>
              </a:spcAft>
              <a:buFont typeface="Arial" panose="020B0604020202020204" pitchFamily="34" charset="0"/>
              <a:buChar char="•"/>
            </a:pPr>
            <a:endParaRPr lang="en-US" sz="2400" dirty="0">
              <a:solidFill>
                <a:srgbClr val="000000"/>
              </a:solidFill>
            </a:endParaRPr>
          </a:p>
          <a:p>
            <a:pPr marR="0" lvl="0">
              <a:spcBef>
                <a:spcPts val="0"/>
              </a:spcBef>
              <a:spcAft>
                <a:spcPts val="0"/>
              </a:spcAft>
            </a:pPr>
            <a:endParaRPr lang="en-US" sz="2400" dirty="0">
              <a:solidFill>
                <a:srgbClr val="000000"/>
              </a:solidFill>
            </a:endParaRPr>
          </a:p>
          <a:p>
            <a:pPr marR="0" lvl="0">
              <a:spcBef>
                <a:spcPts val="0"/>
              </a:spcBef>
              <a:spcAft>
                <a:spcPts val="0"/>
              </a:spcAft>
            </a:pPr>
            <a:endParaRPr lang="en-US" sz="2400" dirty="0">
              <a:solidFill>
                <a:srgbClr val="000000"/>
              </a:solidFill>
            </a:endParaRPr>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6" name="TextBox 5">
            <a:extLst>
              <a:ext uri="{FF2B5EF4-FFF2-40B4-BE49-F238E27FC236}">
                <a16:creationId xmlns:a16="http://schemas.microsoft.com/office/drawing/2014/main" id="{1D003004-9228-EEC3-76D3-F838CA174910}"/>
              </a:ext>
            </a:extLst>
          </p:cNvPr>
          <p:cNvSpPr txBox="1"/>
          <p:nvPr/>
        </p:nvSpPr>
        <p:spPr>
          <a:xfrm>
            <a:off x="6194964" y="1844129"/>
            <a:ext cx="5062844" cy="3785652"/>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solidFill>
                  <a:srgbClr val="000000"/>
                </a:solidFill>
              </a:rPr>
              <a:t>Write down you goals &amp; track progress </a:t>
            </a:r>
          </a:p>
          <a:p>
            <a:pPr marL="285750" marR="0" lvl="0" indent="-285750">
              <a:spcBef>
                <a:spcPts val="0"/>
              </a:spcBef>
              <a:spcAft>
                <a:spcPts val="0"/>
              </a:spcAft>
              <a:buFont typeface="Arial" panose="020B0604020202020204" pitchFamily="34" charset="0"/>
              <a:buChar char="•"/>
            </a:pPr>
            <a:r>
              <a:rPr lang="en-US" sz="2400" dirty="0">
                <a:solidFill>
                  <a:srgbClr val="000000"/>
                </a:solidFill>
              </a:rPr>
              <a:t>Don’t be complacent </a:t>
            </a:r>
          </a:p>
          <a:p>
            <a:pPr marL="285750" indent="-285750">
              <a:buFont typeface="Arial" panose="020B0604020202020204" pitchFamily="34" charset="0"/>
              <a:buChar char="•"/>
            </a:pPr>
            <a:r>
              <a:rPr lang="en-US" sz="2400" dirty="0">
                <a:solidFill>
                  <a:srgbClr val="000000"/>
                </a:solidFill>
              </a:rPr>
              <a:t>Be accountable to yourself and others</a:t>
            </a:r>
          </a:p>
          <a:p>
            <a:pPr marL="285750" marR="0" lvl="0" indent="-285750">
              <a:spcBef>
                <a:spcPts val="0"/>
              </a:spcBef>
              <a:spcAft>
                <a:spcPts val="0"/>
              </a:spcAft>
              <a:buFont typeface="Arial" panose="020B0604020202020204" pitchFamily="34" charset="0"/>
              <a:buChar char="•"/>
            </a:pPr>
            <a:r>
              <a:rPr lang="en-US" sz="2400" dirty="0">
                <a:solidFill>
                  <a:srgbClr val="000000"/>
                </a:solidFill>
              </a:rPr>
              <a:t>Create a routine</a:t>
            </a:r>
          </a:p>
          <a:p>
            <a:pPr marL="285750" marR="0" lvl="0" indent="-285750">
              <a:spcBef>
                <a:spcPts val="0"/>
              </a:spcBef>
              <a:spcAft>
                <a:spcPts val="0"/>
              </a:spcAft>
              <a:buFont typeface="Arial" panose="020B0604020202020204" pitchFamily="34" charset="0"/>
              <a:buChar char="•"/>
            </a:pPr>
            <a:r>
              <a:rPr lang="en-US" sz="2400" dirty="0">
                <a:solidFill>
                  <a:srgbClr val="000000"/>
                </a:solidFill>
              </a:rPr>
              <a:t>Get enough rest</a:t>
            </a:r>
          </a:p>
          <a:p>
            <a:pPr marL="285750" marR="0" lvl="0" indent="-285750">
              <a:spcBef>
                <a:spcPts val="0"/>
              </a:spcBef>
              <a:spcAft>
                <a:spcPts val="0"/>
              </a:spcAft>
              <a:buFont typeface="Arial" panose="020B0604020202020204" pitchFamily="34" charset="0"/>
              <a:buChar char="•"/>
            </a:pPr>
            <a:r>
              <a:rPr lang="en-US" sz="2400" dirty="0">
                <a:solidFill>
                  <a:srgbClr val="000000"/>
                </a:solidFill>
              </a:rPr>
              <a:t>Eliminate fear of failure</a:t>
            </a:r>
          </a:p>
          <a:p>
            <a:pPr marL="285750" marR="0" lvl="0" indent="-285750">
              <a:spcBef>
                <a:spcPts val="0"/>
              </a:spcBef>
              <a:spcAft>
                <a:spcPts val="0"/>
              </a:spcAft>
              <a:buFont typeface="Arial" panose="020B0604020202020204" pitchFamily="34" charset="0"/>
              <a:buChar char="•"/>
            </a:pPr>
            <a:r>
              <a:rPr lang="en-US" sz="2400" dirty="0">
                <a:solidFill>
                  <a:srgbClr val="000000"/>
                </a:solidFill>
              </a:rPr>
              <a:t>Reward yourself</a:t>
            </a:r>
          </a:p>
          <a:p>
            <a:pPr marL="285750" marR="0" lvl="0" indent="-285750">
              <a:spcBef>
                <a:spcPts val="0"/>
              </a:spcBef>
              <a:spcAft>
                <a:spcPts val="0"/>
              </a:spcAft>
              <a:buFont typeface="Arial" panose="020B0604020202020204" pitchFamily="34" charset="0"/>
              <a:buChar char="•"/>
            </a:pPr>
            <a:r>
              <a:rPr lang="en-US" sz="2400" dirty="0">
                <a:solidFill>
                  <a:srgbClr val="000000"/>
                </a:solidFill>
              </a:rPr>
              <a:t>Remember why you started this</a:t>
            </a:r>
          </a:p>
        </p:txBody>
      </p:sp>
    </p:spTree>
    <p:extLst>
      <p:ext uri="{BB962C8B-B14F-4D97-AF65-F5344CB8AC3E}">
        <p14:creationId xmlns:p14="http://schemas.microsoft.com/office/powerpoint/2010/main" val="2656817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What’s Next</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4" y="1813213"/>
            <a:ext cx="9108499" cy="3046988"/>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sz="2400" dirty="0">
                <a:solidFill>
                  <a:srgbClr val="000000"/>
                </a:solidFill>
              </a:rPr>
              <a:t>Be an entrepreneur and NOT a </a:t>
            </a:r>
            <a:r>
              <a:rPr lang="en-US" sz="2400" dirty="0" err="1">
                <a:solidFill>
                  <a:srgbClr val="000000"/>
                </a:solidFill>
              </a:rPr>
              <a:t>wantrapreneur</a:t>
            </a:r>
            <a:endParaRPr lang="en-US" sz="2400" dirty="0">
              <a:solidFill>
                <a:srgbClr val="000000"/>
              </a:solidFill>
            </a:endParaRPr>
          </a:p>
          <a:p>
            <a:pPr marL="285750" marR="0" lvl="0" indent="-285750">
              <a:spcBef>
                <a:spcPts val="0"/>
              </a:spcBef>
              <a:spcAft>
                <a:spcPts val="0"/>
              </a:spcAft>
              <a:buFont typeface="Arial" panose="020B0604020202020204" pitchFamily="34" charset="0"/>
              <a:buChar char="•"/>
            </a:pPr>
            <a:r>
              <a:rPr lang="en-US" sz="2400" dirty="0">
                <a:solidFill>
                  <a:srgbClr val="000000"/>
                </a:solidFill>
              </a:rPr>
              <a:t>Create your hit list of top 250 investor targets</a:t>
            </a:r>
          </a:p>
          <a:p>
            <a:pPr marL="285750" marR="0" lvl="0" indent="-285750">
              <a:spcBef>
                <a:spcPts val="0"/>
              </a:spcBef>
              <a:spcAft>
                <a:spcPts val="0"/>
              </a:spcAft>
              <a:buFont typeface="Arial" panose="020B0604020202020204" pitchFamily="34" charset="0"/>
              <a:buChar char="•"/>
            </a:pPr>
            <a:r>
              <a:rPr lang="en-US" sz="2400" dirty="0">
                <a:solidFill>
                  <a:srgbClr val="000000"/>
                </a:solidFill>
              </a:rPr>
              <a:t>Control burn </a:t>
            </a:r>
          </a:p>
          <a:p>
            <a:pPr marL="285750" marR="0" lvl="0" indent="-285750">
              <a:spcBef>
                <a:spcPts val="0"/>
              </a:spcBef>
              <a:spcAft>
                <a:spcPts val="0"/>
              </a:spcAft>
              <a:buFont typeface="Arial" panose="020B0604020202020204" pitchFamily="34" charset="0"/>
              <a:buChar char="•"/>
            </a:pPr>
            <a:r>
              <a:rPr lang="en-US" sz="2400" dirty="0">
                <a:solidFill>
                  <a:srgbClr val="000000"/>
                </a:solidFill>
              </a:rPr>
              <a:t>Continue to bootstrap</a:t>
            </a:r>
          </a:p>
          <a:p>
            <a:pPr marL="285750" marR="0" lvl="0" indent="-285750">
              <a:spcBef>
                <a:spcPts val="0"/>
              </a:spcBef>
              <a:spcAft>
                <a:spcPts val="0"/>
              </a:spcAft>
              <a:buFont typeface="Arial" panose="020B0604020202020204" pitchFamily="34" charset="0"/>
              <a:buChar char="•"/>
            </a:pPr>
            <a:r>
              <a:rPr lang="en-US" sz="2400" dirty="0">
                <a:solidFill>
                  <a:srgbClr val="000000"/>
                </a:solidFill>
              </a:rPr>
              <a:t>Pre-Sell product </a:t>
            </a:r>
          </a:p>
          <a:p>
            <a:pPr marL="285750" marR="0" lvl="0" indent="-285750">
              <a:spcBef>
                <a:spcPts val="0"/>
              </a:spcBef>
              <a:spcAft>
                <a:spcPts val="0"/>
              </a:spcAft>
              <a:buFont typeface="Arial" panose="020B0604020202020204" pitchFamily="34" charset="0"/>
              <a:buChar char="•"/>
            </a:pPr>
            <a:r>
              <a:rPr lang="en-US" sz="2400" dirty="0">
                <a:solidFill>
                  <a:srgbClr val="000000"/>
                </a:solidFill>
              </a:rPr>
              <a:t>Continue to grow your network</a:t>
            </a:r>
          </a:p>
          <a:p>
            <a:pPr marL="285750" marR="0" lvl="0" indent="-285750">
              <a:spcBef>
                <a:spcPts val="0"/>
              </a:spcBef>
              <a:spcAft>
                <a:spcPts val="0"/>
              </a:spcAft>
              <a:buFont typeface="Arial" panose="020B0604020202020204" pitchFamily="34" charset="0"/>
              <a:buChar char="•"/>
            </a:pPr>
            <a:r>
              <a:rPr lang="en-US" sz="2400" dirty="0">
                <a:solidFill>
                  <a:srgbClr val="000000"/>
                </a:solidFill>
              </a:rPr>
              <a:t>Attend startup events to practice your pitch</a:t>
            </a:r>
          </a:p>
          <a:p>
            <a:pPr marL="285750" marR="0" lvl="0" indent="-285750">
              <a:spcBef>
                <a:spcPts val="0"/>
              </a:spcBef>
              <a:spcAft>
                <a:spcPts val="0"/>
              </a:spcAft>
              <a:buFont typeface="Arial" panose="020B0604020202020204" pitchFamily="34" charset="0"/>
              <a:buChar char="•"/>
            </a:pPr>
            <a:r>
              <a:rPr lang="en-US" sz="2400" dirty="0">
                <a:solidFill>
                  <a:srgbClr val="000000"/>
                </a:solidFill>
              </a:rPr>
              <a:t>Stop talking and start doing</a:t>
            </a:r>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1126680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1856-57BF-7BD2-F93E-F9B6ED78F3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62FEA6-C7E7-F4E7-71B2-5218C252F88A}"/>
              </a:ext>
            </a:extLst>
          </p:cNvPr>
          <p:cNvSpPr txBox="1"/>
          <p:nvPr/>
        </p:nvSpPr>
        <p:spPr>
          <a:xfrm>
            <a:off x="2230581" y="748145"/>
            <a:ext cx="7730837" cy="800219"/>
          </a:xfrm>
          <a:prstGeom prst="rect">
            <a:avLst/>
          </a:prstGeom>
          <a:noFill/>
        </p:spPr>
        <p:txBody>
          <a:bodyPr wrap="square" rtlCol="0">
            <a:spAutoFit/>
          </a:bodyPr>
          <a:lstStyle/>
          <a:p>
            <a:pPr algn="ctr"/>
            <a:r>
              <a:rPr lang="en-US" sz="2800" b="1" dirty="0"/>
              <a:t>The Ten Commandments</a:t>
            </a:r>
          </a:p>
          <a:p>
            <a:endParaRPr lang="en-US" dirty="0"/>
          </a:p>
        </p:txBody>
      </p:sp>
      <p:sp>
        <p:nvSpPr>
          <p:cNvPr id="4" name="TextBox 3">
            <a:extLst>
              <a:ext uri="{FF2B5EF4-FFF2-40B4-BE49-F238E27FC236}">
                <a16:creationId xmlns:a16="http://schemas.microsoft.com/office/drawing/2014/main" id="{0AFB722D-3A97-A175-21BE-369E79CC271F}"/>
              </a:ext>
            </a:extLst>
          </p:cNvPr>
          <p:cNvSpPr txBox="1"/>
          <p:nvPr/>
        </p:nvSpPr>
        <p:spPr>
          <a:xfrm>
            <a:off x="1068653" y="1813213"/>
            <a:ext cx="4239617" cy="4524315"/>
          </a:xfrm>
          <a:prstGeom prst="rect">
            <a:avLst/>
          </a:prstGeom>
          <a:noFill/>
        </p:spPr>
        <p:txBody>
          <a:bodyPr wrap="square" rtlCol="0">
            <a:spAutoFit/>
          </a:bodyPr>
          <a:lstStyle/>
          <a:p>
            <a:pPr marL="342900" marR="0" lvl="0" indent="-342900">
              <a:spcBef>
                <a:spcPts val="0"/>
              </a:spcBef>
              <a:spcAft>
                <a:spcPts val="0"/>
              </a:spcAft>
              <a:buFont typeface="Symbol" pitchFamily="2" charset="2"/>
              <a:buChar char=""/>
            </a:pPr>
            <a:r>
              <a:rPr lang="en-US" sz="2800" kern="0" dirty="0">
                <a:latin typeface="AppleSystemUIFont"/>
              </a:rPr>
              <a:t>Do no harm</a:t>
            </a:r>
          </a:p>
          <a:p>
            <a:pPr marL="342900" marR="0" lvl="0" indent="-342900">
              <a:spcBef>
                <a:spcPts val="0"/>
              </a:spcBef>
              <a:spcAft>
                <a:spcPts val="0"/>
              </a:spcAft>
              <a:buFont typeface="Symbol" pitchFamily="2" charset="2"/>
              <a:buChar char=""/>
            </a:pPr>
            <a:r>
              <a:rPr lang="en-US" sz="2800" kern="0" dirty="0">
                <a:latin typeface="AppleSystemUIFont"/>
              </a:rPr>
              <a:t>Don’t run out of money </a:t>
            </a:r>
          </a:p>
          <a:p>
            <a:pPr marL="342900" marR="0" lvl="0" indent="-342900">
              <a:spcBef>
                <a:spcPts val="0"/>
              </a:spcBef>
              <a:spcAft>
                <a:spcPts val="0"/>
              </a:spcAft>
              <a:buFont typeface="Symbol" pitchFamily="2" charset="2"/>
              <a:buChar char=""/>
            </a:pPr>
            <a:r>
              <a:rPr lang="en-US" sz="2800" kern="0" dirty="0">
                <a:latin typeface="AppleSystemUIFont"/>
              </a:rPr>
              <a:t>Don’t overspend on legal </a:t>
            </a:r>
          </a:p>
          <a:p>
            <a:pPr marL="342900" marR="0" lvl="0" indent="-342900">
              <a:spcBef>
                <a:spcPts val="0"/>
              </a:spcBef>
              <a:spcAft>
                <a:spcPts val="0"/>
              </a:spcAft>
              <a:buFont typeface="Symbol" pitchFamily="2" charset="2"/>
              <a:buChar char=""/>
            </a:pPr>
            <a:r>
              <a:rPr lang="en-US" sz="2800" kern="0" dirty="0">
                <a:latin typeface="AppleSystemUIFont"/>
              </a:rPr>
              <a:t>Understand your ideal investor </a:t>
            </a:r>
          </a:p>
          <a:p>
            <a:pPr marL="342900" marR="0" lvl="0" indent="-342900">
              <a:spcBef>
                <a:spcPts val="0"/>
              </a:spcBef>
              <a:spcAft>
                <a:spcPts val="0"/>
              </a:spcAft>
              <a:buFont typeface="Symbol" pitchFamily="2" charset="2"/>
              <a:buChar char=""/>
            </a:pPr>
            <a:r>
              <a:rPr lang="en-US" sz="2800" kern="0" dirty="0">
                <a:latin typeface="AppleSystemUIFont"/>
              </a:rPr>
              <a:t>Have a good story</a:t>
            </a:r>
          </a:p>
          <a:p>
            <a:pPr marR="0" lvl="0">
              <a:spcBef>
                <a:spcPts val="0"/>
              </a:spcBef>
              <a:spcAft>
                <a:spcPts val="0"/>
              </a:spcAft>
            </a:pPr>
            <a:endParaRPr lang="en-US" sz="2400" kern="0" dirty="0">
              <a:latin typeface="AppleSystemUIFont"/>
            </a:endParaRPr>
          </a:p>
          <a:p>
            <a:pPr marR="0" lvl="0">
              <a:spcBef>
                <a:spcPts val="0"/>
              </a:spcBef>
              <a:spcAft>
                <a:spcPts val="0"/>
              </a:spcAft>
            </a:pPr>
            <a:endParaRPr lang="en-US" sz="2400" dirty="0">
              <a:solidFill>
                <a:srgbClr val="000000"/>
              </a:solidFill>
            </a:endParaRPr>
          </a:p>
          <a:p>
            <a:pPr marL="285750" marR="0" lvl="0" indent="-285750">
              <a:spcBef>
                <a:spcPts val="0"/>
              </a:spcBef>
              <a:spcAft>
                <a:spcPts val="0"/>
              </a:spcAft>
              <a:buFont typeface="Arial" panose="020B0604020202020204" pitchFamily="34" charset="0"/>
              <a:buChar char="•"/>
            </a:pPr>
            <a:endParaRPr lang="en-US" sz="2400" dirty="0">
              <a:solidFill>
                <a:srgbClr val="000000"/>
              </a:solidFill>
            </a:endParaRPr>
          </a:p>
          <a:p>
            <a:pPr marR="0" lvl="0">
              <a:spcBef>
                <a:spcPts val="0"/>
              </a:spcBef>
              <a:spcAft>
                <a:spcPts val="0"/>
              </a:spcAft>
            </a:pPr>
            <a:endParaRPr lang="en-US" sz="2400" dirty="0">
              <a:solidFill>
                <a:srgbClr val="000000"/>
              </a:solidFill>
            </a:endParaRPr>
          </a:p>
          <a:p>
            <a:pPr marR="0" lvl="0">
              <a:spcBef>
                <a:spcPts val="0"/>
              </a:spcBef>
              <a:spcAft>
                <a:spcPts val="0"/>
              </a:spcAft>
            </a:pPr>
            <a:endParaRPr lang="en-US" sz="2400" dirty="0">
              <a:solidFill>
                <a:srgbClr val="000000"/>
              </a:solidFill>
            </a:endParaRPr>
          </a:p>
        </p:txBody>
      </p:sp>
      <p:sp>
        <p:nvSpPr>
          <p:cNvPr id="5" name="TextBox 4">
            <a:extLst>
              <a:ext uri="{FF2B5EF4-FFF2-40B4-BE49-F238E27FC236}">
                <a16:creationId xmlns:a16="http://schemas.microsoft.com/office/drawing/2014/main" id="{6A379BA7-CC66-9C65-5DCE-9A0A00A8103D}"/>
              </a:ext>
            </a:extLst>
          </p:cNvPr>
          <p:cNvSpPr txBox="1"/>
          <p:nvPr/>
        </p:nvSpPr>
        <p:spPr>
          <a:xfrm>
            <a:off x="4714009" y="2536626"/>
            <a:ext cx="3469482" cy="646331"/>
          </a:xfrm>
          <a:prstGeom prst="rect">
            <a:avLst/>
          </a:prstGeom>
          <a:noFill/>
        </p:spPr>
        <p:txBody>
          <a:bodyPr wrap="square" rtlCol="0">
            <a:spAutoFit/>
          </a:bodyPr>
          <a:lstStyle/>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6" name="TextBox 5">
            <a:extLst>
              <a:ext uri="{FF2B5EF4-FFF2-40B4-BE49-F238E27FC236}">
                <a16:creationId xmlns:a16="http://schemas.microsoft.com/office/drawing/2014/main" id="{1D003004-9228-EEC3-76D3-F838CA174910}"/>
              </a:ext>
            </a:extLst>
          </p:cNvPr>
          <p:cNvSpPr txBox="1"/>
          <p:nvPr/>
        </p:nvSpPr>
        <p:spPr>
          <a:xfrm>
            <a:off x="6194964" y="1844129"/>
            <a:ext cx="5312226" cy="3477875"/>
          </a:xfrm>
          <a:prstGeom prst="rect">
            <a:avLst/>
          </a:prstGeom>
          <a:noFill/>
        </p:spPr>
        <p:txBody>
          <a:bodyPr wrap="square" rtlCol="0">
            <a:spAutoFit/>
          </a:bodyPr>
          <a:lstStyle/>
          <a:p>
            <a:pPr marL="342900" marR="0" lvl="0" indent="-342900">
              <a:spcBef>
                <a:spcPts val="0"/>
              </a:spcBef>
              <a:spcAft>
                <a:spcPts val="0"/>
              </a:spcAft>
              <a:buFont typeface="Symbol" pitchFamily="2" charset="2"/>
              <a:buChar char=""/>
            </a:pPr>
            <a:r>
              <a:rPr lang="en-US" sz="2800" kern="0" dirty="0">
                <a:effectLst/>
                <a:latin typeface="AppleSystemUIFont"/>
                <a:ea typeface="Calibri" panose="020F0502020204030204" pitchFamily="34" charset="0"/>
                <a:cs typeface="AppleSystemUIFont"/>
              </a:rPr>
              <a:t>Understand funding vehicles</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kern="0" dirty="0">
                <a:effectLst/>
                <a:latin typeface="AppleSystemUIFont"/>
                <a:ea typeface="Calibri" panose="020F0502020204030204" pitchFamily="34" charset="0"/>
                <a:cs typeface="AppleSystemUIFont"/>
              </a:rPr>
              <a:t>Run a tight process</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kern="0" dirty="0">
                <a:effectLst/>
                <a:latin typeface="AppleSystemUIFont"/>
                <a:ea typeface="Calibri" panose="020F0502020204030204" pitchFamily="34" charset="0"/>
                <a:cs typeface="AppleSystemUIFont"/>
              </a:rPr>
              <a:t>Understand fast no’s are the best</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kern="0" dirty="0">
                <a:effectLst/>
                <a:latin typeface="AppleSystemUIFont"/>
                <a:ea typeface="Calibri" panose="020F0502020204030204" pitchFamily="34" charset="0"/>
                <a:cs typeface="AppleSystemUIFont"/>
              </a:rPr>
              <a:t>Know who is watching the money</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2800" kern="0" dirty="0">
                <a:effectLst/>
                <a:latin typeface="AppleSystemUIFont"/>
                <a:ea typeface="Calibri" panose="020F0502020204030204" pitchFamily="34" charset="0"/>
                <a:cs typeface="AppleSystemUIFont"/>
              </a:rPr>
              <a:t>Provide regular investor updates</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spcBef>
                <a:spcPts val="0"/>
              </a:spcBef>
              <a:spcAft>
                <a:spcPts val="0"/>
              </a:spcAft>
              <a:buFont typeface="Arial" panose="020B0604020202020204" pitchFamily="34" charset="0"/>
              <a:buChar char="•"/>
            </a:pPr>
            <a:endParaRPr lang="en-US" sz="2400" dirty="0">
              <a:solidFill>
                <a:srgbClr val="000000"/>
              </a:solidFill>
            </a:endParaRPr>
          </a:p>
        </p:txBody>
      </p:sp>
    </p:spTree>
    <p:extLst>
      <p:ext uri="{BB962C8B-B14F-4D97-AF65-F5344CB8AC3E}">
        <p14:creationId xmlns:p14="http://schemas.microsoft.com/office/powerpoint/2010/main" val="7990615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18093</TotalTime>
  <Words>3212</Words>
  <Application>Microsoft Macintosh PowerPoint</Application>
  <PresentationFormat>Widescreen</PresentationFormat>
  <Paragraphs>672</Paragraphs>
  <Slides>42</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42</vt:i4>
      </vt:variant>
    </vt:vector>
  </HeadingPairs>
  <TitlesOfParts>
    <vt:vector size="53" baseType="lpstr">
      <vt:lpstr>-apple-system</vt:lpstr>
      <vt:lpstr>AngelList</vt:lpstr>
      <vt:lpstr>AppleSystemUIFont</vt:lpstr>
      <vt:lpstr>Arial</vt:lpstr>
      <vt:lpstr>Calibri</vt:lpstr>
      <vt:lpstr>Calibri Light</vt:lpstr>
      <vt:lpstr>Google Sans</vt:lpstr>
      <vt:lpstr>Roboto</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Walsh</dc:creator>
  <cp:lastModifiedBy>Steve Walsh</cp:lastModifiedBy>
  <cp:revision>99</cp:revision>
  <dcterms:created xsi:type="dcterms:W3CDTF">2023-09-06T22:25:35Z</dcterms:created>
  <dcterms:modified xsi:type="dcterms:W3CDTF">2024-03-16T20:34:45Z</dcterms:modified>
</cp:coreProperties>
</file>