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73" r:id="rId4"/>
    <p:sldId id="274" r:id="rId5"/>
    <p:sldId id="260" r:id="rId6"/>
    <p:sldId id="261" r:id="rId7"/>
    <p:sldId id="270" r:id="rId8"/>
    <p:sldId id="272" r:id="rId9"/>
    <p:sldId id="278" r:id="rId10"/>
    <p:sldId id="268" r:id="rId11"/>
    <p:sldId id="269" r:id="rId12"/>
    <p:sldId id="280" r:id="rId13"/>
    <p:sldId id="277" r:id="rId14"/>
    <p:sldId id="279" r:id="rId15"/>
    <p:sldId id="275" r:id="rId16"/>
    <p:sldId id="276" r:id="rId17"/>
    <p:sldId id="285" r:id="rId18"/>
    <p:sldId id="286" r:id="rId19"/>
    <p:sldId id="287" r:id="rId20"/>
    <p:sldId id="288" r:id="rId21"/>
    <p:sldId id="289" r:id="rId22"/>
    <p:sldId id="290" r:id="rId2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4F8"/>
    <a:srgbClr val="F4A261"/>
    <a:srgbClr val="E9D8A6"/>
    <a:srgbClr val="9DBF9E"/>
    <a:srgbClr val="005C79"/>
    <a:srgbClr val="5C3D2E"/>
    <a:srgbClr val="3A506B"/>
    <a:srgbClr val="FFF8E6"/>
    <a:srgbClr val="9BC995"/>
    <a:srgbClr val="FFB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9F876C-35FF-41A8-A509-3B8CA309A77F}" v="3" dt="2024-03-16T17:04:43.0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0" autoAdjust="0"/>
    <p:restoredTop sz="94660"/>
  </p:normalViewPr>
  <p:slideViewPr>
    <p:cSldViewPr snapToGrid="0">
      <p:cViewPr varScale="1">
        <p:scale>
          <a:sx n="117" d="100"/>
          <a:sy n="117" d="100"/>
        </p:scale>
        <p:origin x="12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M Guill" userId="2e441cc8484154d3" providerId="LiveId" clId="{F09F876C-35FF-41A8-A509-3B8CA309A77F}"/>
    <pc:docChg chg="undo custSel addSld delSld modSld">
      <pc:chgData name="Kevin M Guill" userId="2e441cc8484154d3" providerId="LiveId" clId="{F09F876C-35FF-41A8-A509-3B8CA309A77F}" dt="2024-03-16T17:06:00.415" v="85" actId="47"/>
      <pc:docMkLst>
        <pc:docMk/>
      </pc:docMkLst>
      <pc:sldChg chg="del">
        <pc:chgData name="Kevin M Guill" userId="2e441cc8484154d3" providerId="LiveId" clId="{F09F876C-35FF-41A8-A509-3B8CA309A77F}" dt="2024-03-16T17:02:24.571" v="0" actId="47"/>
        <pc:sldMkLst>
          <pc:docMk/>
          <pc:sldMk cId="4043652114" sldId="256"/>
        </pc:sldMkLst>
      </pc:sldChg>
      <pc:sldChg chg="modSp">
        <pc:chgData name="Kevin M Guill" userId="2e441cc8484154d3" providerId="LiveId" clId="{F09F876C-35FF-41A8-A509-3B8CA309A77F}" dt="2024-03-16T17:02:57.312" v="3"/>
        <pc:sldMkLst>
          <pc:docMk/>
          <pc:sldMk cId="3003682742" sldId="259"/>
        </pc:sldMkLst>
        <pc:spChg chg="mod">
          <ac:chgData name="Kevin M Guill" userId="2e441cc8484154d3" providerId="LiveId" clId="{F09F876C-35FF-41A8-A509-3B8CA309A77F}" dt="2024-03-16T17:02:57.312" v="3"/>
          <ac:spMkLst>
            <pc:docMk/>
            <pc:sldMk cId="3003682742" sldId="259"/>
            <ac:spMk id="4" creationId="{36AADED7-1C48-4805-89DE-8C6EB6FD331F}"/>
          </ac:spMkLst>
        </pc:spChg>
      </pc:sldChg>
      <pc:sldChg chg="modSp">
        <pc:chgData name="Kevin M Guill" userId="2e441cc8484154d3" providerId="LiveId" clId="{F09F876C-35FF-41A8-A509-3B8CA309A77F}" dt="2024-03-16T17:02:57.312" v="3"/>
        <pc:sldMkLst>
          <pc:docMk/>
          <pc:sldMk cId="815816096" sldId="260"/>
        </pc:sldMkLst>
        <pc:spChg chg="mod">
          <ac:chgData name="Kevin M Guill" userId="2e441cc8484154d3" providerId="LiveId" clId="{F09F876C-35FF-41A8-A509-3B8CA309A77F}" dt="2024-03-16T17:02:57.312" v="3"/>
          <ac:spMkLst>
            <pc:docMk/>
            <pc:sldMk cId="815816096" sldId="260"/>
            <ac:spMk id="4" creationId="{36AADED7-1C48-4805-89DE-8C6EB6FD331F}"/>
          </ac:spMkLst>
        </pc:spChg>
      </pc:sldChg>
      <pc:sldChg chg="del">
        <pc:chgData name="Kevin M Guill" userId="2e441cc8484154d3" providerId="LiveId" clId="{F09F876C-35FF-41A8-A509-3B8CA309A77F}" dt="2024-03-16T17:03:46.080" v="6" actId="47"/>
        <pc:sldMkLst>
          <pc:docMk/>
          <pc:sldMk cId="351745951" sldId="262"/>
        </pc:sldMkLst>
      </pc:sldChg>
      <pc:sldChg chg="del">
        <pc:chgData name="Kevin M Guill" userId="2e441cc8484154d3" providerId="LiveId" clId="{F09F876C-35FF-41A8-A509-3B8CA309A77F}" dt="2024-03-16T17:03:48.320" v="7" actId="47"/>
        <pc:sldMkLst>
          <pc:docMk/>
          <pc:sldMk cId="1111629354" sldId="263"/>
        </pc:sldMkLst>
      </pc:sldChg>
      <pc:sldChg chg="del">
        <pc:chgData name="Kevin M Guill" userId="2e441cc8484154d3" providerId="LiveId" clId="{F09F876C-35FF-41A8-A509-3B8CA309A77F}" dt="2024-03-16T17:03:49.589" v="8" actId="47"/>
        <pc:sldMkLst>
          <pc:docMk/>
          <pc:sldMk cId="2239925616" sldId="264"/>
        </pc:sldMkLst>
      </pc:sldChg>
      <pc:sldChg chg="del">
        <pc:chgData name="Kevin M Guill" userId="2e441cc8484154d3" providerId="LiveId" clId="{F09F876C-35FF-41A8-A509-3B8CA309A77F}" dt="2024-03-16T17:03:59.548" v="10" actId="47"/>
        <pc:sldMkLst>
          <pc:docMk/>
          <pc:sldMk cId="121795797" sldId="265"/>
        </pc:sldMkLst>
      </pc:sldChg>
      <pc:sldChg chg="del">
        <pc:chgData name="Kevin M Guill" userId="2e441cc8484154d3" providerId="LiveId" clId="{F09F876C-35FF-41A8-A509-3B8CA309A77F}" dt="2024-03-16T17:04:00.502" v="11" actId="47"/>
        <pc:sldMkLst>
          <pc:docMk/>
          <pc:sldMk cId="774201626" sldId="266"/>
        </pc:sldMkLst>
      </pc:sldChg>
      <pc:sldChg chg="add del">
        <pc:chgData name="Kevin M Guill" userId="2e441cc8484154d3" providerId="LiveId" clId="{F09F876C-35FF-41A8-A509-3B8CA309A77F}" dt="2024-03-16T17:05:59.239" v="84" actId="47"/>
        <pc:sldMkLst>
          <pc:docMk/>
          <pc:sldMk cId="3370329970" sldId="267"/>
        </pc:sldMkLst>
      </pc:sldChg>
      <pc:sldChg chg="modSp">
        <pc:chgData name="Kevin M Guill" userId="2e441cc8484154d3" providerId="LiveId" clId="{F09F876C-35FF-41A8-A509-3B8CA309A77F}" dt="2024-03-16T17:02:57.312" v="3"/>
        <pc:sldMkLst>
          <pc:docMk/>
          <pc:sldMk cId="3785636393" sldId="268"/>
        </pc:sldMkLst>
        <pc:spChg chg="mod">
          <ac:chgData name="Kevin M Guill" userId="2e441cc8484154d3" providerId="LiveId" clId="{F09F876C-35FF-41A8-A509-3B8CA309A77F}" dt="2024-03-16T17:02:57.312" v="3"/>
          <ac:spMkLst>
            <pc:docMk/>
            <pc:sldMk cId="3785636393" sldId="268"/>
            <ac:spMk id="4" creationId="{F1CD0900-D7CD-46D7-A35C-F4DEE412A9D5}"/>
          </ac:spMkLst>
        </pc:spChg>
      </pc:sldChg>
      <pc:sldChg chg="modSp">
        <pc:chgData name="Kevin M Guill" userId="2e441cc8484154d3" providerId="LiveId" clId="{F09F876C-35FF-41A8-A509-3B8CA309A77F}" dt="2024-03-16T17:02:57.312" v="3"/>
        <pc:sldMkLst>
          <pc:docMk/>
          <pc:sldMk cId="1072963075" sldId="269"/>
        </pc:sldMkLst>
        <pc:spChg chg="mod">
          <ac:chgData name="Kevin M Guill" userId="2e441cc8484154d3" providerId="LiveId" clId="{F09F876C-35FF-41A8-A509-3B8CA309A77F}" dt="2024-03-16T17:02:57.312" v="3"/>
          <ac:spMkLst>
            <pc:docMk/>
            <pc:sldMk cId="1072963075" sldId="269"/>
            <ac:spMk id="2" creationId="{BFE91C71-6EFD-405B-B19A-AED13F24B6E6}"/>
          </ac:spMkLst>
        </pc:spChg>
        <pc:spChg chg="mod">
          <ac:chgData name="Kevin M Guill" userId="2e441cc8484154d3" providerId="LiveId" clId="{F09F876C-35FF-41A8-A509-3B8CA309A77F}" dt="2024-03-16T17:02:57.312" v="3"/>
          <ac:spMkLst>
            <pc:docMk/>
            <pc:sldMk cId="1072963075" sldId="269"/>
            <ac:spMk id="5" creationId="{3BE7B66A-90EB-79E5-71E8-749077B184BC}"/>
          </ac:spMkLst>
        </pc:spChg>
      </pc:sldChg>
      <pc:sldChg chg="modSp">
        <pc:chgData name="Kevin M Guill" userId="2e441cc8484154d3" providerId="LiveId" clId="{F09F876C-35FF-41A8-A509-3B8CA309A77F}" dt="2024-03-16T17:02:57.312" v="3"/>
        <pc:sldMkLst>
          <pc:docMk/>
          <pc:sldMk cId="2885597998" sldId="270"/>
        </pc:sldMkLst>
        <pc:spChg chg="mod">
          <ac:chgData name="Kevin M Guill" userId="2e441cc8484154d3" providerId="LiveId" clId="{F09F876C-35FF-41A8-A509-3B8CA309A77F}" dt="2024-03-16T17:02:57.312" v="3"/>
          <ac:spMkLst>
            <pc:docMk/>
            <pc:sldMk cId="2885597998" sldId="270"/>
            <ac:spMk id="6" creationId="{88D326D7-08EF-46C6-933E-E893DE1892A0}"/>
          </ac:spMkLst>
        </pc:spChg>
      </pc:sldChg>
      <pc:sldChg chg="modSp del mod">
        <pc:chgData name="Kevin M Guill" userId="2e441cc8484154d3" providerId="LiveId" clId="{F09F876C-35FF-41A8-A509-3B8CA309A77F}" dt="2024-03-16T17:03:39.880" v="5" actId="47"/>
        <pc:sldMkLst>
          <pc:docMk/>
          <pc:sldMk cId="2635174071" sldId="271"/>
        </pc:sldMkLst>
        <pc:spChg chg="mod">
          <ac:chgData name="Kevin M Guill" userId="2e441cc8484154d3" providerId="LiveId" clId="{F09F876C-35FF-41A8-A509-3B8CA309A77F}" dt="2024-03-16T17:03:21.587" v="4" actId="6549"/>
          <ac:spMkLst>
            <pc:docMk/>
            <pc:sldMk cId="2635174071" sldId="271"/>
            <ac:spMk id="6" creationId="{88D326D7-08EF-46C6-933E-E893DE1892A0}"/>
          </ac:spMkLst>
        </pc:spChg>
      </pc:sldChg>
      <pc:sldChg chg="modSp">
        <pc:chgData name="Kevin M Guill" userId="2e441cc8484154d3" providerId="LiveId" clId="{F09F876C-35FF-41A8-A509-3B8CA309A77F}" dt="2024-03-16T17:02:57.312" v="3"/>
        <pc:sldMkLst>
          <pc:docMk/>
          <pc:sldMk cId="3985071281" sldId="273"/>
        </pc:sldMkLst>
        <pc:spChg chg="mod">
          <ac:chgData name="Kevin M Guill" userId="2e441cc8484154d3" providerId="LiveId" clId="{F09F876C-35FF-41A8-A509-3B8CA309A77F}" dt="2024-03-16T17:02:57.312" v="3"/>
          <ac:spMkLst>
            <pc:docMk/>
            <pc:sldMk cId="3985071281" sldId="273"/>
            <ac:spMk id="4" creationId="{36AADED7-1C48-4805-89DE-8C6EB6FD331F}"/>
          </ac:spMkLst>
        </pc:spChg>
      </pc:sldChg>
      <pc:sldChg chg="modSp">
        <pc:chgData name="Kevin M Guill" userId="2e441cc8484154d3" providerId="LiveId" clId="{F09F876C-35FF-41A8-A509-3B8CA309A77F}" dt="2024-03-16T17:02:57.312" v="3"/>
        <pc:sldMkLst>
          <pc:docMk/>
          <pc:sldMk cId="2270589796" sldId="274"/>
        </pc:sldMkLst>
        <pc:spChg chg="mod">
          <ac:chgData name="Kevin M Guill" userId="2e441cc8484154d3" providerId="LiveId" clId="{F09F876C-35FF-41A8-A509-3B8CA309A77F}" dt="2024-03-16T17:02:57.312" v="3"/>
          <ac:spMkLst>
            <pc:docMk/>
            <pc:sldMk cId="2270589796" sldId="274"/>
            <ac:spMk id="4" creationId="{36AADED7-1C48-4805-89DE-8C6EB6FD331F}"/>
          </ac:spMkLst>
        </pc:spChg>
      </pc:sldChg>
      <pc:sldChg chg="modSp">
        <pc:chgData name="Kevin M Guill" userId="2e441cc8484154d3" providerId="LiveId" clId="{F09F876C-35FF-41A8-A509-3B8CA309A77F}" dt="2024-03-16T17:02:57.312" v="3"/>
        <pc:sldMkLst>
          <pc:docMk/>
          <pc:sldMk cId="2909284825" sldId="275"/>
        </pc:sldMkLst>
        <pc:spChg chg="mod">
          <ac:chgData name="Kevin M Guill" userId="2e441cc8484154d3" providerId="LiveId" clId="{F09F876C-35FF-41A8-A509-3B8CA309A77F}" dt="2024-03-16T17:02:57.312" v="3"/>
          <ac:spMkLst>
            <pc:docMk/>
            <pc:sldMk cId="2909284825" sldId="275"/>
            <ac:spMk id="5" creationId="{AC09395C-5470-31A1-F797-005B269EB569}"/>
          </ac:spMkLst>
        </pc:spChg>
      </pc:sldChg>
      <pc:sldChg chg="delSp modSp">
        <pc:chgData name="Kevin M Guill" userId="2e441cc8484154d3" providerId="LiveId" clId="{F09F876C-35FF-41A8-A509-3B8CA309A77F}" dt="2024-03-16T17:04:12.850" v="12" actId="478"/>
        <pc:sldMkLst>
          <pc:docMk/>
          <pc:sldMk cId="1993242711" sldId="277"/>
        </pc:sldMkLst>
        <pc:spChg chg="mod">
          <ac:chgData name="Kevin M Guill" userId="2e441cc8484154d3" providerId="LiveId" clId="{F09F876C-35FF-41A8-A509-3B8CA309A77F}" dt="2024-03-16T17:02:57.312" v="3"/>
          <ac:spMkLst>
            <pc:docMk/>
            <pc:sldMk cId="1993242711" sldId="277"/>
            <ac:spMk id="4" creationId="{F1CD0900-D7CD-46D7-A35C-F4DEE412A9D5}"/>
          </ac:spMkLst>
        </pc:spChg>
        <pc:picChg chg="del">
          <ac:chgData name="Kevin M Guill" userId="2e441cc8484154d3" providerId="LiveId" clId="{F09F876C-35FF-41A8-A509-3B8CA309A77F}" dt="2024-03-16T17:04:12.850" v="12" actId="478"/>
          <ac:picMkLst>
            <pc:docMk/>
            <pc:sldMk cId="1993242711" sldId="277"/>
            <ac:picMk id="2050" creationId="{43213B31-67F9-4799-B4ED-F7DEC9147D71}"/>
          </ac:picMkLst>
        </pc:picChg>
      </pc:sldChg>
      <pc:sldChg chg="addSp modSp mod">
        <pc:chgData name="Kevin M Guill" userId="2e441cc8484154d3" providerId="LiveId" clId="{F09F876C-35FF-41A8-A509-3B8CA309A77F}" dt="2024-03-16T17:05:39.618" v="83" actId="1037"/>
        <pc:sldMkLst>
          <pc:docMk/>
          <pc:sldMk cId="1034466013" sldId="278"/>
        </pc:sldMkLst>
        <pc:spChg chg="mod">
          <ac:chgData name="Kevin M Guill" userId="2e441cc8484154d3" providerId="LiveId" clId="{F09F876C-35FF-41A8-A509-3B8CA309A77F}" dt="2024-03-16T17:05:21.836" v="55" actId="1035"/>
          <ac:spMkLst>
            <pc:docMk/>
            <pc:sldMk cId="1034466013" sldId="278"/>
            <ac:spMk id="3" creationId="{60A7C65A-3174-A790-BB90-7B57814D402B}"/>
          </ac:spMkLst>
        </pc:spChg>
        <pc:spChg chg="mod">
          <ac:chgData name="Kevin M Guill" userId="2e441cc8484154d3" providerId="LiveId" clId="{F09F876C-35FF-41A8-A509-3B8CA309A77F}" dt="2024-03-16T17:05:29.766" v="81" actId="1035"/>
          <ac:spMkLst>
            <pc:docMk/>
            <pc:sldMk cId="1034466013" sldId="278"/>
            <ac:spMk id="5" creationId="{F4CDE176-CBA1-465C-A937-599D884BBFBD}"/>
          </ac:spMkLst>
        </pc:spChg>
        <pc:spChg chg="mod">
          <ac:chgData name="Kevin M Guill" userId="2e441cc8484154d3" providerId="LiveId" clId="{F09F876C-35FF-41A8-A509-3B8CA309A77F}" dt="2024-03-16T17:05:29.766" v="81" actId="1035"/>
          <ac:spMkLst>
            <pc:docMk/>
            <pc:sldMk cId="1034466013" sldId="278"/>
            <ac:spMk id="6" creationId="{94D60AE0-05C8-464F-8ED0-DAFCBCB9BD69}"/>
          </ac:spMkLst>
        </pc:spChg>
        <pc:spChg chg="mod">
          <ac:chgData name="Kevin M Guill" userId="2e441cc8484154d3" providerId="LiveId" clId="{F09F876C-35FF-41A8-A509-3B8CA309A77F}" dt="2024-03-16T17:05:21.836" v="55" actId="1035"/>
          <ac:spMkLst>
            <pc:docMk/>
            <pc:sldMk cId="1034466013" sldId="278"/>
            <ac:spMk id="7" creationId="{65853E1F-9218-4760-B264-D2BEF32855EA}"/>
          </ac:spMkLst>
        </pc:spChg>
        <pc:spChg chg="mod">
          <ac:chgData name="Kevin M Guill" userId="2e441cc8484154d3" providerId="LiveId" clId="{F09F876C-35FF-41A8-A509-3B8CA309A77F}" dt="2024-03-16T17:05:21.836" v="55" actId="1035"/>
          <ac:spMkLst>
            <pc:docMk/>
            <pc:sldMk cId="1034466013" sldId="278"/>
            <ac:spMk id="8" creationId="{B0E136A4-547C-4FFA-A266-617E50E1C2C2}"/>
          </ac:spMkLst>
        </pc:spChg>
        <pc:spChg chg="mod">
          <ac:chgData name="Kevin M Guill" userId="2e441cc8484154d3" providerId="LiveId" clId="{F09F876C-35FF-41A8-A509-3B8CA309A77F}" dt="2024-03-16T17:05:21.836" v="55" actId="1035"/>
          <ac:spMkLst>
            <pc:docMk/>
            <pc:sldMk cId="1034466013" sldId="278"/>
            <ac:spMk id="9" creationId="{4022C9D9-C319-9E16-29E9-A4C5A0271FEE}"/>
          </ac:spMkLst>
        </pc:spChg>
        <pc:spChg chg="mod">
          <ac:chgData name="Kevin M Guill" userId="2e441cc8484154d3" providerId="LiveId" clId="{F09F876C-35FF-41A8-A509-3B8CA309A77F}" dt="2024-03-16T17:05:21.836" v="55" actId="1035"/>
          <ac:spMkLst>
            <pc:docMk/>
            <pc:sldMk cId="1034466013" sldId="278"/>
            <ac:spMk id="10" creationId="{7B2D09B1-B3E1-40C4-8A84-F8DE88F977A5}"/>
          </ac:spMkLst>
        </pc:spChg>
        <pc:spChg chg="mod">
          <ac:chgData name="Kevin M Guill" userId="2e441cc8484154d3" providerId="LiveId" clId="{F09F876C-35FF-41A8-A509-3B8CA309A77F}" dt="2024-03-16T17:05:21.836" v="55" actId="1035"/>
          <ac:spMkLst>
            <pc:docMk/>
            <pc:sldMk cId="1034466013" sldId="278"/>
            <ac:spMk id="11" creationId="{76012281-E0EA-4911-A8D8-6C54AA118938}"/>
          </ac:spMkLst>
        </pc:spChg>
        <pc:spChg chg="mod">
          <ac:chgData name="Kevin M Guill" userId="2e441cc8484154d3" providerId="LiveId" clId="{F09F876C-35FF-41A8-A509-3B8CA309A77F}" dt="2024-03-16T17:05:21.836" v="55" actId="1035"/>
          <ac:spMkLst>
            <pc:docMk/>
            <pc:sldMk cId="1034466013" sldId="278"/>
            <ac:spMk id="13" creationId="{9472AE23-F1F4-4DC2-8868-B12C06A77FC5}"/>
          </ac:spMkLst>
        </pc:spChg>
        <pc:spChg chg="mod">
          <ac:chgData name="Kevin M Guill" userId="2e441cc8484154d3" providerId="LiveId" clId="{F09F876C-35FF-41A8-A509-3B8CA309A77F}" dt="2024-03-16T17:05:21.836" v="55" actId="1035"/>
          <ac:spMkLst>
            <pc:docMk/>
            <pc:sldMk cId="1034466013" sldId="278"/>
            <ac:spMk id="14" creationId="{B355ADCC-0BE1-4E5A-BA8E-11032F88D515}"/>
          </ac:spMkLst>
        </pc:spChg>
        <pc:spChg chg="mod">
          <ac:chgData name="Kevin M Guill" userId="2e441cc8484154d3" providerId="LiveId" clId="{F09F876C-35FF-41A8-A509-3B8CA309A77F}" dt="2024-03-16T17:05:29.766" v="81" actId="1035"/>
          <ac:spMkLst>
            <pc:docMk/>
            <pc:sldMk cId="1034466013" sldId="278"/>
            <ac:spMk id="15" creationId="{84EA6E6F-5662-5EB8-17EA-5409FF857F4D}"/>
          </ac:spMkLst>
        </pc:spChg>
        <pc:spChg chg="mod">
          <ac:chgData name="Kevin M Guill" userId="2e441cc8484154d3" providerId="LiveId" clId="{F09F876C-35FF-41A8-A509-3B8CA309A77F}" dt="2024-03-16T17:05:21.836" v="55" actId="1035"/>
          <ac:spMkLst>
            <pc:docMk/>
            <pc:sldMk cId="1034466013" sldId="278"/>
            <ac:spMk id="16" creationId="{8DF7D7DA-BC5E-C04F-91A2-B801656CEB4C}"/>
          </ac:spMkLst>
        </pc:spChg>
        <pc:spChg chg="mod">
          <ac:chgData name="Kevin M Guill" userId="2e441cc8484154d3" providerId="LiveId" clId="{F09F876C-35FF-41A8-A509-3B8CA309A77F}" dt="2024-03-16T17:05:21.836" v="55" actId="1035"/>
          <ac:spMkLst>
            <pc:docMk/>
            <pc:sldMk cId="1034466013" sldId="278"/>
            <ac:spMk id="17" creationId="{FDC5544C-4B08-73A9-20C7-D70FFABAB477}"/>
          </ac:spMkLst>
        </pc:spChg>
        <pc:spChg chg="add mod">
          <ac:chgData name="Kevin M Guill" userId="2e441cc8484154d3" providerId="LiveId" clId="{F09F876C-35FF-41A8-A509-3B8CA309A77F}" dt="2024-03-16T17:05:39.618" v="83" actId="1037"/>
          <ac:spMkLst>
            <pc:docMk/>
            <pc:sldMk cId="1034466013" sldId="278"/>
            <ac:spMk id="18" creationId="{5D9AE157-DE73-4A97-5B26-7FF955146E0C}"/>
          </ac:spMkLst>
        </pc:spChg>
        <pc:spChg chg="add mod">
          <ac:chgData name="Kevin M Guill" userId="2e441cc8484154d3" providerId="LiveId" clId="{F09F876C-35FF-41A8-A509-3B8CA309A77F}" dt="2024-03-16T17:05:06.531" v="16" actId="1076"/>
          <ac:spMkLst>
            <pc:docMk/>
            <pc:sldMk cId="1034466013" sldId="278"/>
            <ac:spMk id="19" creationId="{D2225709-EB32-353C-A830-436C80B05A0B}"/>
          </ac:spMkLst>
        </pc:spChg>
      </pc:sldChg>
      <pc:sldChg chg="modSp">
        <pc:chgData name="Kevin M Guill" userId="2e441cc8484154d3" providerId="LiveId" clId="{F09F876C-35FF-41A8-A509-3B8CA309A77F}" dt="2024-03-16T17:02:57.312" v="3"/>
        <pc:sldMkLst>
          <pc:docMk/>
          <pc:sldMk cId="3473153824" sldId="279"/>
        </pc:sldMkLst>
        <pc:spChg chg="mod">
          <ac:chgData name="Kevin M Guill" userId="2e441cc8484154d3" providerId="LiveId" clId="{F09F876C-35FF-41A8-A509-3B8CA309A77F}" dt="2024-03-16T17:02:57.312" v="3"/>
          <ac:spMkLst>
            <pc:docMk/>
            <pc:sldMk cId="3473153824" sldId="279"/>
            <ac:spMk id="2" creationId="{BFE91C71-6EFD-405B-B19A-AED13F24B6E6}"/>
          </ac:spMkLst>
        </pc:spChg>
      </pc:sldChg>
      <pc:sldChg chg="modSp">
        <pc:chgData name="Kevin M Guill" userId="2e441cc8484154d3" providerId="LiveId" clId="{F09F876C-35FF-41A8-A509-3B8CA309A77F}" dt="2024-03-16T17:02:57.312" v="3"/>
        <pc:sldMkLst>
          <pc:docMk/>
          <pc:sldMk cId="2388613726" sldId="280"/>
        </pc:sldMkLst>
        <pc:spChg chg="mod">
          <ac:chgData name="Kevin M Guill" userId="2e441cc8484154d3" providerId="LiveId" clId="{F09F876C-35FF-41A8-A509-3B8CA309A77F}" dt="2024-03-16T17:02:57.312" v="3"/>
          <ac:spMkLst>
            <pc:docMk/>
            <pc:sldMk cId="2388613726" sldId="280"/>
            <ac:spMk id="2" creationId="{BFE91C71-6EFD-405B-B19A-AED13F24B6E6}"/>
          </ac:spMkLst>
        </pc:spChg>
        <pc:spChg chg="mod">
          <ac:chgData name="Kevin M Guill" userId="2e441cc8484154d3" providerId="LiveId" clId="{F09F876C-35FF-41A8-A509-3B8CA309A77F}" dt="2024-03-16T17:02:57.312" v="3"/>
          <ac:spMkLst>
            <pc:docMk/>
            <pc:sldMk cId="2388613726" sldId="280"/>
            <ac:spMk id="5" creationId="{2B5FB253-B52A-3F02-512C-7AD5CB90834B}"/>
          </ac:spMkLst>
        </pc:spChg>
      </pc:sldChg>
      <pc:sldChg chg="modSp del">
        <pc:chgData name="Kevin M Guill" userId="2e441cc8484154d3" providerId="LiveId" clId="{F09F876C-35FF-41A8-A509-3B8CA309A77F}" dt="2024-03-16T17:03:58.345" v="9" actId="47"/>
        <pc:sldMkLst>
          <pc:docMk/>
          <pc:sldMk cId="3094176742" sldId="281"/>
        </pc:sldMkLst>
        <pc:spChg chg="mod">
          <ac:chgData name="Kevin M Guill" userId="2e441cc8484154d3" providerId="LiveId" clId="{F09F876C-35FF-41A8-A509-3B8CA309A77F}" dt="2024-03-16T17:02:57.312" v="3"/>
          <ac:spMkLst>
            <pc:docMk/>
            <pc:sldMk cId="3094176742" sldId="281"/>
            <ac:spMk id="3" creationId="{C74EA7D4-E63D-DE5C-9CBE-CAAFF1792208}"/>
          </ac:spMkLst>
        </pc:spChg>
      </pc:sldChg>
      <pc:sldChg chg="del">
        <pc:chgData name="Kevin M Guill" userId="2e441cc8484154d3" providerId="LiveId" clId="{F09F876C-35FF-41A8-A509-3B8CA309A77F}" dt="2024-03-16T17:02:25.825" v="1" actId="47"/>
        <pc:sldMkLst>
          <pc:docMk/>
          <pc:sldMk cId="1111534741" sldId="282"/>
        </pc:sldMkLst>
      </pc:sldChg>
      <pc:sldChg chg="del">
        <pc:chgData name="Kevin M Guill" userId="2e441cc8484154d3" providerId="LiveId" clId="{F09F876C-35FF-41A8-A509-3B8CA309A77F}" dt="2024-03-16T17:02:26.666" v="2" actId="47"/>
        <pc:sldMkLst>
          <pc:docMk/>
          <pc:sldMk cId="539716996" sldId="283"/>
        </pc:sldMkLst>
      </pc:sldChg>
      <pc:sldChg chg="del">
        <pc:chgData name="Kevin M Guill" userId="2e441cc8484154d3" providerId="LiveId" clId="{F09F876C-35FF-41A8-A509-3B8CA309A77F}" dt="2024-03-16T17:06:00.415" v="85" actId="47"/>
        <pc:sldMkLst>
          <pc:docMk/>
          <pc:sldMk cId="411560071" sldId="28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0617C-29F8-4C31-972F-FAC141FE38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7A2838-9595-4A9E-A880-D44B4F4632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05F9AE-064E-4E45-9980-6AF350CFFE96}"/>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5" name="Footer Placeholder 4">
            <a:extLst>
              <a:ext uri="{FF2B5EF4-FFF2-40B4-BE49-F238E27FC236}">
                <a16:creationId xmlns:a16="http://schemas.microsoft.com/office/drawing/2014/main" id="{F94E1A5F-4DB3-4299-AF06-52DC728F8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9E287-A939-4F51-9FD1-8927D0C81DE9}"/>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2944499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11246-2643-45FB-AE68-01C7EF9F0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EDD3AF-8351-459D-8C77-0FBAE67120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D1800-1279-433D-A329-79FE907D34FB}"/>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5" name="Footer Placeholder 4">
            <a:extLst>
              <a:ext uri="{FF2B5EF4-FFF2-40B4-BE49-F238E27FC236}">
                <a16:creationId xmlns:a16="http://schemas.microsoft.com/office/drawing/2014/main" id="{2C062A90-7A61-4E93-8AAC-585D84E332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154CF4-4AC0-4196-BA1F-B9358E9ACAAB}"/>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3718698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13DFA-F809-4A1E-BF65-5301EF5B3C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122981-E702-42CE-A160-EF301139FF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5B955B-C5A4-4B0B-8F13-66F5F1471DD6}"/>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5" name="Footer Placeholder 4">
            <a:extLst>
              <a:ext uri="{FF2B5EF4-FFF2-40B4-BE49-F238E27FC236}">
                <a16:creationId xmlns:a16="http://schemas.microsoft.com/office/drawing/2014/main" id="{CC9EEA20-BC83-446B-BDF6-A3D1621509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6F7EC3-C672-4530-8BDC-41C8CAFD25BF}"/>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3150856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8862-8F45-4190-9547-890C845F1A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33026B-B5DD-4A15-9B96-B6EF8E57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04B58A-609C-4889-AB17-EE8AA12D59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0DA349-FB62-4DE3-ABD0-157EF5B13699}"/>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6" name="Footer Placeholder 5">
            <a:extLst>
              <a:ext uri="{FF2B5EF4-FFF2-40B4-BE49-F238E27FC236}">
                <a16:creationId xmlns:a16="http://schemas.microsoft.com/office/drawing/2014/main" id="{7E5CACC2-4871-4B21-BCC7-439439A2D1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45F3F-F43E-44CE-9429-77831F54D451}"/>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3276252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442CB-5896-49E2-8C12-AC4A60D7D2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8AB136-805E-4AEA-9551-78269604B4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785A94-CDEF-4F90-90E9-980E8FBD84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FA2B94-5C4B-4074-A7FD-BDBB82871C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D8B124-AA00-4DAB-81B9-D6FCDB5514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1297FC-21BF-42EF-95C7-0E5391D9D20F}"/>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8" name="Footer Placeholder 7">
            <a:extLst>
              <a:ext uri="{FF2B5EF4-FFF2-40B4-BE49-F238E27FC236}">
                <a16:creationId xmlns:a16="http://schemas.microsoft.com/office/drawing/2014/main" id="{DF95E564-1005-4AE3-8E77-5A15700022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538A6B-AD80-4101-B5E9-54A34DC82A73}"/>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570169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C225-E672-4A28-A651-C4CD6CF168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8AC038-9B9C-47C1-AC0C-30F3AC1BBCEA}"/>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4" name="Footer Placeholder 3">
            <a:extLst>
              <a:ext uri="{FF2B5EF4-FFF2-40B4-BE49-F238E27FC236}">
                <a16:creationId xmlns:a16="http://schemas.microsoft.com/office/drawing/2014/main" id="{A05169BF-66C8-435F-90AD-C3DBFFF86C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859B1F-B8B4-410F-B999-4EDBEC421E13}"/>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3601466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8E6252-3794-498D-B709-EC42B53A726D}"/>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3" name="Footer Placeholder 2">
            <a:extLst>
              <a:ext uri="{FF2B5EF4-FFF2-40B4-BE49-F238E27FC236}">
                <a16:creationId xmlns:a16="http://schemas.microsoft.com/office/drawing/2014/main" id="{E9172516-9F94-4DCC-ABD9-A6F4F52FA5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DACF8B-909A-4E78-B709-E20166D15247}"/>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3009759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C7C76-9AC8-4D4B-BBE6-E59D78BC41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60C796-CA78-40FB-9923-53E999E4C2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34D596-BACB-44A0-8A43-53E39E75D2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346F3B-BD2D-4A2F-B8E4-AD4E11619C83}"/>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6" name="Footer Placeholder 5">
            <a:extLst>
              <a:ext uri="{FF2B5EF4-FFF2-40B4-BE49-F238E27FC236}">
                <a16:creationId xmlns:a16="http://schemas.microsoft.com/office/drawing/2014/main" id="{9901AD9A-410D-4E23-9BBD-02E31F2310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DFA8F1-F234-4DD1-8521-C33FC24FCD68}"/>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3627012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A053A-4F31-4E2F-A6E8-1AAB45706A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25159B-C03E-4A43-9F43-7BD161E9C4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E36FC19-3650-40D8-AD95-B79213C909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9CC5A1-E571-4272-8C55-A2827926A3B2}"/>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6" name="Footer Placeholder 5">
            <a:extLst>
              <a:ext uri="{FF2B5EF4-FFF2-40B4-BE49-F238E27FC236}">
                <a16:creationId xmlns:a16="http://schemas.microsoft.com/office/drawing/2014/main" id="{3DB2D3B2-DF6E-42A9-9A9F-F627B62EA7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E1DF9A-FB60-4139-B0C3-869C36E4E62F}"/>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2741648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7AE12-C191-4E11-BB2C-336E04E0FD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4E990-621F-4496-A40C-40FB6EB82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4DF80D-6482-45B9-8C04-8F8D656D5544}"/>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5" name="Footer Placeholder 4">
            <a:extLst>
              <a:ext uri="{FF2B5EF4-FFF2-40B4-BE49-F238E27FC236}">
                <a16:creationId xmlns:a16="http://schemas.microsoft.com/office/drawing/2014/main" id="{8F3DFD72-2EE6-4653-AD6F-CFB94909B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4DBC95-2D06-4DDA-9005-62E43A411D11}"/>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976642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4C75C1-0919-4CBE-9CD2-8B95262E85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48D136-3542-4DA5-AF6E-108BA246C5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C89568-5D46-49B2-BC22-A270836CA2DC}"/>
              </a:ext>
            </a:extLst>
          </p:cNvPr>
          <p:cNvSpPr>
            <a:spLocks noGrp="1"/>
          </p:cNvSpPr>
          <p:nvPr>
            <p:ph type="dt" sz="half" idx="10"/>
          </p:nvPr>
        </p:nvSpPr>
        <p:spPr/>
        <p:txBody>
          <a:bodyPr/>
          <a:lstStyle/>
          <a:p>
            <a:fld id="{A9F1B06D-357D-45C4-AD6F-7B07F43481F6}" type="datetimeFigureOut">
              <a:rPr lang="en-US" smtClean="0"/>
              <a:t>3/16/2024</a:t>
            </a:fld>
            <a:endParaRPr lang="en-US"/>
          </a:p>
        </p:txBody>
      </p:sp>
      <p:sp>
        <p:nvSpPr>
          <p:cNvPr id="5" name="Footer Placeholder 4">
            <a:extLst>
              <a:ext uri="{FF2B5EF4-FFF2-40B4-BE49-F238E27FC236}">
                <a16:creationId xmlns:a16="http://schemas.microsoft.com/office/drawing/2014/main" id="{F717338E-E26B-4AFA-AF43-8FDD2D0B52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28A6AE-025B-4562-81B8-459EA1D13C5E}"/>
              </a:ext>
            </a:extLst>
          </p:cNvPr>
          <p:cNvSpPr>
            <a:spLocks noGrp="1"/>
          </p:cNvSpPr>
          <p:nvPr>
            <p:ph type="sldNum" sz="quarter" idx="12"/>
          </p:nvPr>
        </p:nvSpPr>
        <p:spPr/>
        <p:txBody>
          <a:bodyPr/>
          <a:lstStyle/>
          <a:p>
            <a:fld id="{4F28CD9F-1256-4689-A0C5-CE03CD2F24CC}" type="slidenum">
              <a:rPr lang="en-US" smtClean="0"/>
              <a:t>‹#›</a:t>
            </a:fld>
            <a:endParaRPr lang="en-US"/>
          </a:p>
        </p:txBody>
      </p:sp>
    </p:spTree>
    <p:extLst>
      <p:ext uri="{BB962C8B-B14F-4D97-AF65-F5344CB8AC3E}">
        <p14:creationId xmlns:p14="http://schemas.microsoft.com/office/powerpoint/2010/main" val="3437254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F1251-288B-497B-9AB3-E225227B99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1616B1-40D6-4B94-9F33-2AD40189EF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8019FD-636A-4A76-9029-2A58298F02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1B06D-357D-45C4-AD6F-7B07F43481F6}" type="datetimeFigureOut">
              <a:rPr lang="en-US" smtClean="0"/>
              <a:t>3/16/2024</a:t>
            </a:fld>
            <a:endParaRPr lang="en-US"/>
          </a:p>
        </p:txBody>
      </p:sp>
      <p:sp>
        <p:nvSpPr>
          <p:cNvPr id="5" name="Footer Placeholder 4">
            <a:extLst>
              <a:ext uri="{FF2B5EF4-FFF2-40B4-BE49-F238E27FC236}">
                <a16:creationId xmlns:a16="http://schemas.microsoft.com/office/drawing/2014/main" id="{03DEF2A3-128F-4682-BF33-52F9A93E6C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B07CB3-D1D7-48B1-8054-453002C566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28CD9F-1256-4689-A0C5-CE03CD2F24CC}" type="slidenum">
              <a:rPr lang="en-US" smtClean="0"/>
              <a:t>‹#›</a:t>
            </a:fld>
            <a:endParaRPr lang="en-US"/>
          </a:p>
        </p:txBody>
      </p:sp>
    </p:spTree>
    <p:extLst>
      <p:ext uri="{BB962C8B-B14F-4D97-AF65-F5344CB8AC3E}">
        <p14:creationId xmlns:p14="http://schemas.microsoft.com/office/powerpoint/2010/main" val="1014749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02B1-5844-478F-A535-BFA460426B63}"/>
              </a:ext>
            </a:extLst>
          </p:cNvPr>
          <p:cNvSpPr>
            <a:spLocks noGrp="1"/>
          </p:cNvSpPr>
          <p:nvPr>
            <p:ph type="title"/>
          </p:nvPr>
        </p:nvSpPr>
        <p:spPr/>
        <p:txBody>
          <a:bodyPr/>
          <a:lstStyle/>
          <a:p>
            <a:r>
              <a:rPr lang="en-US" dirty="0"/>
              <a:t>Brand Style Guide</a:t>
            </a:r>
          </a:p>
        </p:txBody>
      </p:sp>
      <p:sp>
        <p:nvSpPr>
          <p:cNvPr id="4" name="Text Placeholder 3">
            <a:extLst>
              <a:ext uri="{FF2B5EF4-FFF2-40B4-BE49-F238E27FC236}">
                <a16:creationId xmlns:a16="http://schemas.microsoft.com/office/drawing/2014/main" id="{36AADED7-1C48-4805-89DE-8C6EB6FD331F}"/>
              </a:ext>
            </a:extLst>
          </p:cNvPr>
          <p:cNvSpPr>
            <a:spLocks noGrp="1"/>
          </p:cNvSpPr>
          <p:nvPr>
            <p:ph type="body" sz="half" idx="2"/>
          </p:nvPr>
        </p:nvSpPr>
        <p:spPr/>
        <p:txBody>
          <a:bodyPr/>
          <a:lstStyle/>
          <a:p>
            <a:r>
              <a:rPr lang="en-US" dirty="0"/>
              <a:t>Table of Contents</a:t>
            </a:r>
          </a:p>
        </p:txBody>
      </p:sp>
      <p:graphicFrame>
        <p:nvGraphicFramePr>
          <p:cNvPr id="5" name="Table 9">
            <a:extLst>
              <a:ext uri="{FF2B5EF4-FFF2-40B4-BE49-F238E27FC236}">
                <a16:creationId xmlns:a16="http://schemas.microsoft.com/office/drawing/2014/main" id="{1961EFCF-ABB6-4186-ABD4-D6B0B645753E}"/>
              </a:ext>
            </a:extLst>
          </p:cNvPr>
          <p:cNvGraphicFramePr>
            <a:graphicFrameLocks noGrp="1"/>
          </p:cNvGraphicFramePr>
          <p:nvPr>
            <p:ph idx="1"/>
          </p:nvPr>
        </p:nvGraphicFramePr>
        <p:xfrm>
          <a:off x="5183188" y="987425"/>
          <a:ext cx="6172200" cy="4053840"/>
        </p:xfrm>
        <a:graphic>
          <a:graphicData uri="http://schemas.openxmlformats.org/drawingml/2006/table">
            <a:tbl>
              <a:tblPr firstRow="1" bandRow="1">
                <a:tableStyleId>{2D5ABB26-0587-4C30-8999-92F81FD0307C}</a:tableStyleId>
              </a:tblPr>
              <a:tblGrid>
                <a:gridCol w="574145">
                  <a:extLst>
                    <a:ext uri="{9D8B030D-6E8A-4147-A177-3AD203B41FA5}">
                      <a16:colId xmlns:a16="http://schemas.microsoft.com/office/drawing/2014/main" val="3684766186"/>
                    </a:ext>
                  </a:extLst>
                </a:gridCol>
                <a:gridCol w="5598055">
                  <a:extLst>
                    <a:ext uri="{9D8B030D-6E8A-4147-A177-3AD203B41FA5}">
                      <a16:colId xmlns:a16="http://schemas.microsoft.com/office/drawing/2014/main" val="832335202"/>
                    </a:ext>
                  </a:extLst>
                </a:gridCol>
              </a:tblGrid>
              <a:tr h="548640">
                <a:tc>
                  <a:txBody>
                    <a:bodyPr/>
                    <a:lstStyle/>
                    <a:p>
                      <a:pPr algn="r"/>
                      <a:r>
                        <a:rPr lang="en-US" sz="1400" b="1" dirty="0">
                          <a:latin typeface="Century Gothic" panose="020B0502020202020204" pitchFamily="34" charset="0"/>
                        </a:rPr>
                        <a:t>3</a:t>
                      </a:r>
                    </a:p>
                  </a:txBody>
                  <a:tcPr marT="182880" marB="182880" anchor="b">
                    <a:noFill/>
                  </a:tcPr>
                </a:tc>
                <a:tc>
                  <a:txBody>
                    <a:bodyPr/>
                    <a:lstStyle/>
                    <a:p>
                      <a:r>
                        <a:rPr lang="en-US" sz="1200" dirty="0">
                          <a:latin typeface="Century Gothic" panose="020B0502020202020204" pitchFamily="34" charset="0"/>
                        </a:rPr>
                        <a:t>Brand Purpose &amp; Positioning</a:t>
                      </a:r>
                    </a:p>
                  </a:txBody>
                  <a:tcPr marT="182880" marB="182880" anchor="b"/>
                </a:tc>
                <a:extLst>
                  <a:ext uri="{0D108BD9-81ED-4DB2-BD59-A6C34878D82A}">
                    <a16:rowId xmlns:a16="http://schemas.microsoft.com/office/drawing/2014/main" val="120745869"/>
                  </a:ext>
                </a:extLst>
              </a:tr>
              <a:tr h="548640">
                <a:tc>
                  <a:txBody>
                    <a:bodyPr/>
                    <a:lstStyle/>
                    <a:p>
                      <a:pPr algn="r"/>
                      <a:r>
                        <a:rPr lang="en-US" sz="1400" b="1" dirty="0">
                          <a:latin typeface="Century Gothic" panose="020B0502020202020204" pitchFamily="34" charset="0"/>
                        </a:rPr>
                        <a:t>5</a:t>
                      </a:r>
                    </a:p>
                  </a:txBody>
                  <a:tcPr marT="182880" marB="182880" anchor="b">
                    <a:noFill/>
                  </a:tcPr>
                </a:tc>
                <a:tc>
                  <a:txBody>
                    <a:bodyPr/>
                    <a:lstStyle/>
                    <a:p>
                      <a:r>
                        <a:rPr lang="en-US" sz="1200" dirty="0">
                          <a:latin typeface="Century Gothic" panose="020B0502020202020204" pitchFamily="34" charset="0"/>
                        </a:rPr>
                        <a:t>Logo</a:t>
                      </a:r>
                    </a:p>
                  </a:txBody>
                  <a:tcPr marT="182880" marB="182880" anchor="b"/>
                </a:tc>
                <a:extLst>
                  <a:ext uri="{0D108BD9-81ED-4DB2-BD59-A6C34878D82A}">
                    <a16:rowId xmlns:a16="http://schemas.microsoft.com/office/drawing/2014/main" val="416357851"/>
                  </a:ext>
                </a:extLst>
              </a:tr>
              <a:tr h="548640">
                <a:tc>
                  <a:txBody>
                    <a:bodyPr/>
                    <a:lstStyle/>
                    <a:p>
                      <a:pPr algn="r"/>
                      <a:r>
                        <a:rPr lang="en-US" sz="1400" b="1" dirty="0">
                          <a:latin typeface="Century Gothic" panose="020B0502020202020204" pitchFamily="34" charset="0"/>
                        </a:rPr>
                        <a:t>8</a:t>
                      </a:r>
                    </a:p>
                  </a:txBody>
                  <a:tcPr marT="182880" marB="182880" anchor="b">
                    <a:noFill/>
                  </a:tcPr>
                </a:tc>
                <a:tc>
                  <a:txBody>
                    <a:bodyPr/>
                    <a:lstStyle/>
                    <a:p>
                      <a:r>
                        <a:rPr lang="en-US" sz="1200" dirty="0">
                          <a:latin typeface="Century Gothic" panose="020B0502020202020204" pitchFamily="34" charset="0"/>
                        </a:rPr>
                        <a:t>Color Palette</a:t>
                      </a:r>
                    </a:p>
                  </a:txBody>
                  <a:tcPr marT="182880" marB="182880" anchor="b"/>
                </a:tc>
                <a:extLst>
                  <a:ext uri="{0D108BD9-81ED-4DB2-BD59-A6C34878D82A}">
                    <a16:rowId xmlns:a16="http://schemas.microsoft.com/office/drawing/2014/main" val="3397199492"/>
                  </a:ext>
                </a:extLst>
              </a:tr>
              <a:tr h="548640">
                <a:tc>
                  <a:txBody>
                    <a:bodyPr/>
                    <a:lstStyle/>
                    <a:p>
                      <a:pPr algn="r"/>
                      <a:r>
                        <a:rPr lang="en-US" sz="1400" b="1" dirty="0">
                          <a:latin typeface="Century Gothic" panose="020B0502020202020204" pitchFamily="34" charset="0"/>
                        </a:rPr>
                        <a:t>9</a:t>
                      </a:r>
                    </a:p>
                  </a:txBody>
                  <a:tcPr marT="182880" marB="182880" anchor="b">
                    <a:noFill/>
                  </a:tcPr>
                </a:tc>
                <a:tc>
                  <a:txBody>
                    <a:bodyPr/>
                    <a:lstStyle/>
                    <a:p>
                      <a:r>
                        <a:rPr lang="en-US" sz="1200" dirty="0">
                          <a:latin typeface="Century Gothic" panose="020B0502020202020204" pitchFamily="34" charset="0"/>
                        </a:rPr>
                        <a:t>Typography</a:t>
                      </a:r>
                    </a:p>
                  </a:txBody>
                  <a:tcPr marT="182880" marB="182880" anchor="b"/>
                </a:tc>
                <a:extLst>
                  <a:ext uri="{0D108BD9-81ED-4DB2-BD59-A6C34878D82A}">
                    <a16:rowId xmlns:a16="http://schemas.microsoft.com/office/drawing/2014/main" val="3894474483"/>
                  </a:ext>
                </a:extLst>
              </a:tr>
              <a:tr h="548640">
                <a:tc>
                  <a:txBody>
                    <a:bodyPr/>
                    <a:lstStyle/>
                    <a:p>
                      <a:pPr algn="r"/>
                      <a:r>
                        <a:rPr lang="en-US" sz="1400" b="1" dirty="0">
                          <a:latin typeface="Century Gothic" panose="020B0502020202020204" pitchFamily="34" charset="0"/>
                        </a:rPr>
                        <a:t>11</a:t>
                      </a:r>
                    </a:p>
                  </a:txBody>
                  <a:tcPr marT="182880" marB="182880" anchor="b">
                    <a:noFill/>
                  </a:tcPr>
                </a:tc>
                <a:tc>
                  <a:txBody>
                    <a:bodyPr/>
                    <a:lstStyle/>
                    <a:p>
                      <a:r>
                        <a:rPr lang="en-US" sz="1200" dirty="0">
                          <a:latin typeface="Century Gothic" panose="020B0502020202020204" pitchFamily="34" charset="0"/>
                        </a:rPr>
                        <a:t>Content</a:t>
                      </a:r>
                    </a:p>
                  </a:txBody>
                  <a:tcPr marT="182880" marB="182880" anchor="b"/>
                </a:tc>
                <a:extLst>
                  <a:ext uri="{0D108BD9-81ED-4DB2-BD59-A6C34878D82A}">
                    <a16:rowId xmlns:a16="http://schemas.microsoft.com/office/drawing/2014/main" val="2915398871"/>
                  </a:ext>
                </a:extLst>
              </a:tr>
              <a:tr h="548640">
                <a:tc>
                  <a:txBody>
                    <a:bodyPr/>
                    <a:lstStyle/>
                    <a:p>
                      <a:pPr algn="r"/>
                      <a:r>
                        <a:rPr lang="en-US" sz="1400" b="1" dirty="0">
                          <a:latin typeface="Century Gothic" panose="020B0502020202020204" pitchFamily="34" charset="0"/>
                        </a:rPr>
                        <a:t>12</a:t>
                      </a:r>
                    </a:p>
                  </a:txBody>
                  <a:tcPr marT="182880" marB="182880" anchor="b">
                    <a:noFill/>
                  </a:tcPr>
                </a:tc>
                <a:tc>
                  <a:txBody>
                    <a:bodyPr/>
                    <a:lstStyle/>
                    <a:p>
                      <a:r>
                        <a:rPr lang="en-US" sz="1200" dirty="0">
                          <a:latin typeface="Century Gothic" panose="020B0502020202020204" pitchFamily="34" charset="0"/>
                        </a:rPr>
                        <a:t>Supporting Graphics</a:t>
                      </a:r>
                    </a:p>
                  </a:txBody>
                  <a:tcPr marT="182880" marB="182880" anchor="b"/>
                </a:tc>
                <a:extLst>
                  <a:ext uri="{0D108BD9-81ED-4DB2-BD59-A6C34878D82A}">
                    <a16:rowId xmlns:a16="http://schemas.microsoft.com/office/drawing/2014/main" val="3726011517"/>
                  </a:ext>
                </a:extLst>
              </a:tr>
              <a:tr h="548640">
                <a:tc>
                  <a:txBody>
                    <a:bodyPr/>
                    <a:lstStyle/>
                    <a:p>
                      <a:pPr algn="r"/>
                      <a:r>
                        <a:rPr lang="en-US" sz="1400" b="1" dirty="0">
                          <a:latin typeface="Century Gothic" panose="020B0502020202020204" pitchFamily="34" charset="0"/>
                        </a:rPr>
                        <a:t>13</a:t>
                      </a:r>
                    </a:p>
                  </a:txBody>
                  <a:tcPr marT="182880" marB="182880" anchor="b">
                    <a:noFill/>
                  </a:tcPr>
                </a:tc>
                <a:tc>
                  <a:txBody>
                    <a:bodyPr/>
                    <a:lstStyle/>
                    <a:p>
                      <a:r>
                        <a:rPr lang="en-US" sz="1200" dirty="0">
                          <a:latin typeface="Century Gothic" panose="020B0502020202020204" pitchFamily="34" charset="0"/>
                        </a:rPr>
                        <a:t>Sample Applications</a:t>
                      </a:r>
                    </a:p>
                  </a:txBody>
                  <a:tcPr marT="182880" marB="182880" anchor="b"/>
                </a:tc>
                <a:extLst>
                  <a:ext uri="{0D108BD9-81ED-4DB2-BD59-A6C34878D82A}">
                    <a16:rowId xmlns:a16="http://schemas.microsoft.com/office/drawing/2014/main" val="4050202923"/>
                  </a:ext>
                </a:extLst>
              </a:tr>
            </a:tbl>
          </a:graphicData>
        </a:graphic>
      </p:graphicFrame>
    </p:spTree>
    <p:extLst>
      <p:ext uri="{BB962C8B-B14F-4D97-AF65-F5344CB8AC3E}">
        <p14:creationId xmlns:p14="http://schemas.microsoft.com/office/powerpoint/2010/main" val="2601749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02B1-5844-478F-A535-BFA460426B63}"/>
              </a:ext>
            </a:extLst>
          </p:cNvPr>
          <p:cNvSpPr>
            <a:spLocks noGrp="1"/>
          </p:cNvSpPr>
          <p:nvPr>
            <p:ph type="title"/>
          </p:nvPr>
        </p:nvSpPr>
        <p:spPr/>
        <p:txBody>
          <a:bodyPr/>
          <a:lstStyle/>
          <a:p>
            <a:r>
              <a:rPr lang="en-US" dirty="0"/>
              <a:t>The Company</a:t>
            </a:r>
          </a:p>
        </p:txBody>
      </p:sp>
      <p:sp>
        <p:nvSpPr>
          <p:cNvPr id="4" name="Text Placeholder 3">
            <a:extLst>
              <a:ext uri="{FF2B5EF4-FFF2-40B4-BE49-F238E27FC236}">
                <a16:creationId xmlns:a16="http://schemas.microsoft.com/office/drawing/2014/main" id="{36AADED7-1C48-4805-89DE-8C6EB6FD331F}"/>
              </a:ext>
            </a:extLst>
          </p:cNvPr>
          <p:cNvSpPr>
            <a:spLocks noGrp="1"/>
          </p:cNvSpPr>
          <p:nvPr>
            <p:ph type="body" sz="half" idx="2"/>
          </p:nvPr>
        </p:nvSpPr>
        <p:spPr/>
        <p:txBody>
          <a:bodyPr/>
          <a:lstStyle/>
          <a:p>
            <a:r>
              <a:rPr lang="en-US" b="0" i="0" dirty="0" err="1">
                <a:solidFill>
                  <a:srgbClr val="0D0D0D"/>
                </a:solidFill>
                <a:effectLst/>
                <a:latin typeface="Söhne"/>
              </a:rPr>
              <a:t>Rurban</a:t>
            </a:r>
            <a:r>
              <a:rPr lang="en-US" b="0" i="0" dirty="0">
                <a:solidFill>
                  <a:srgbClr val="0D0D0D"/>
                </a:solidFill>
                <a:effectLst/>
                <a:latin typeface="Söhne"/>
              </a:rPr>
              <a:t> Land encapsulates the essence of a life balanced between the serene tranquility of the countryside and the vibrant amenities of urban living. It's where the dream of having your peaceful retreat meets the convenience of modern life. Our vision is to blend these worlds seamlessly, offering spaces where nature's beauty and city comforts coexist in harmony. </a:t>
            </a:r>
            <a:r>
              <a:rPr lang="en-US" b="0" i="0" dirty="0" err="1">
                <a:solidFill>
                  <a:srgbClr val="0D0D0D"/>
                </a:solidFill>
                <a:effectLst/>
                <a:latin typeface="Söhne"/>
              </a:rPr>
              <a:t>Rurban</a:t>
            </a:r>
            <a:r>
              <a:rPr lang="en-US" b="0" i="0" dirty="0">
                <a:solidFill>
                  <a:srgbClr val="0D0D0D"/>
                </a:solidFill>
                <a:effectLst/>
                <a:latin typeface="Söhne"/>
              </a:rPr>
              <a:t> is not just a place to live; it's a lifestyle choice for those who yearn for the rustic charm without sacrificing the ease and excitement of urbanity. With </a:t>
            </a:r>
            <a:r>
              <a:rPr lang="en-US" b="0" i="0" dirty="0" err="1">
                <a:solidFill>
                  <a:srgbClr val="0D0D0D"/>
                </a:solidFill>
                <a:effectLst/>
                <a:latin typeface="Söhne"/>
              </a:rPr>
              <a:t>Rurban</a:t>
            </a:r>
            <a:r>
              <a:rPr lang="en-US" b="0" i="0" dirty="0">
                <a:solidFill>
                  <a:srgbClr val="0D0D0D"/>
                </a:solidFill>
                <a:effectLst/>
                <a:latin typeface="Söhne"/>
              </a:rPr>
              <a:t> Land, you're not just buying land; you're investing in a future where every day is the best of both worlds.</a:t>
            </a:r>
            <a:endParaRPr lang="en-US" dirty="0"/>
          </a:p>
        </p:txBody>
      </p:sp>
      <p:sp>
        <p:nvSpPr>
          <p:cNvPr id="5" name="Content Placeholder 4">
            <a:extLst>
              <a:ext uri="{FF2B5EF4-FFF2-40B4-BE49-F238E27FC236}">
                <a16:creationId xmlns:a16="http://schemas.microsoft.com/office/drawing/2014/main" id="{4CE327E7-F0C6-A991-7176-3D06AE63C6C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003682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02B1-5844-478F-A535-BFA460426B63}"/>
              </a:ext>
            </a:extLst>
          </p:cNvPr>
          <p:cNvSpPr>
            <a:spLocks noGrp="1"/>
          </p:cNvSpPr>
          <p:nvPr>
            <p:ph type="title"/>
          </p:nvPr>
        </p:nvSpPr>
        <p:spPr/>
        <p:txBody>
          <a:bodyPr/>
          <a:lstStyle/>
          <a:p>
            <a:r>
              <a:rPr lang="en-US" dirty="0"/>
              <a:t>Brand Promise</a:t>
            </a:r>
          </a:p>
        </p:txBody>
      </p:sp>
      <p:sp>
        <p:nvSpPr>
          <p:cNvPr id="4" name="Text Placeholder 3">
            <a:extLst>
              <a:ext uri="{FF2B5EF4-FFF2-40B4-BE49-F238E27FC236}">
                <a16:creationId xmlns:a16="http://schemas.microsoft.com/office/drawing/2014/main" id="{36AADED7-1C48-4805-89DE-8C6EB6FD331F}"/>
              </a:ext>
            </a:extLst>
          </p:cNvPr>
          <p:cNvSpPr>
            <a:spLocks noGrp="1"/>
          </p:cNvSpPr>
          <p:nvPr>
            <p:ph type="body" sz="half" idx="2"/>
          </p:nvPr>
        </p:nvSpPr>
        <p:spPr/>
        <p:txBody>
          <a:bodyPr/>
          <a:lstStyle/>
          <a:p>
            <a:r>
              <a:rPr lang="en-US" b="0" i="0" dirty="0">
                <a:solidFill>
                  <a:srgbClr val="0D0D0D"/>
                </a:solidFill>
                <a:effectLst/>
                <a:latin typeface="Söhne"/>
              </a:rPr>
              <a:t>At </a:t>
            </a:r>
            <a:r>
              <a:rPr lang="en-US" b="0" i="0" dirty="0" err="1">
                <a:solidFill>
                  <a:srgbClr val="0D0D0D"/>
                </a:solidFill>
                <a:effectLst/>
                <a:latin typeface="Söhne"/>
              </a:rPr>
              <a:t>Rurban</a:t>
            </a:r>
            <a:r>
              <a:rPr lang="en-US" b="0" i="0" dirty="0">
                <a:solidFill>
                  <a:srgbClr val="0D0D0D"/>
                </a:solidFill>
                <a:effectLst/>
                <a:latin typeface="Söhne"/>
              </a:rPr>
              <a:t> Land, we promise to deliver a unique blend of pastoral beauty and modern urbanity, transforming the concept of home into a sanctuary where both worlds coalesce. We are dedicated to providing accessible, sustainable living spaces that inspire connection with both nature and community. Every </a:t>
            </a:r>
            <a:r>
              <a:rPr lang="en-US" b="0" i="0" dirty="0" err="1">
                <a:solidFill>
                  <a:srgbClr val="0D0D0D"/>
                </a:solidFill>
                <a:effectLst/>
                <a:latin typeface="Söhne"/>
              </a:rPr>
              <a:t>Rurban</a:t>
            </a:r>
            <a:r>
              <a:rPr lang="en-US" b="0" i="0" dirty="0">
                <a:solidFill>
                  <a:srgbClr val="0D0D0D"/>
                </a:solidFill>
                <a:effectLst/>
                <a:latin typeface="Söhne"/>
              </a:rPr>
              <a:t> property is a commitment to a lifestyle that celebrates the richness of rural landscapes with the pulse of city life, ensuring that your home is not just a location, but a gateway to an enriched way of living.</a:t>
            </a:r>
            <a:endParaRPr lang="en-US" dirty="0"/>
          </a:p>
        </p:txBody>
      </p:sp>
      <p:sp>
        <p:nvSpPr>
          <p:cNvPr id="6" name="Content Placeholder 5">
            <a:extLst>
              <a:ext uri="{FF2B5EF4-FFF2-40B4-BE49-F238E27FC236}">
                <a16:creationId xmlns:a16="http://schemas.microsoft.com/office/drawing/2014/main" id="{88D326D7-08EF-46C6-933E-E893DE1892A0}"/>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985071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02B1-5844-478F-A535-BFA460426B63}"/>
              </a:ext>
            </a:extLst>
          </p:cNvPr>
          <p:cNvSpPr>
            <a:spLocks noGrp="1"/>
          </p:cNvSpPr>
          <p:nvPr>
            <p:ph type="title"/>
          </p:nvPr>
        </p:nvSpPr>
        <p:spPr/>
        <p:txBody>
          <a:bodyPr/>
          <a:lstStyle/>
          <a:p>
            <a:r>
              <a:rPr lang="en-US" dirty="0"/>
              <a:t>Mission Statement</a:t>
            </a:r>
          </a:p>
        </p:txBody>
      </p:sp>
      <p:sp>
        <p:nvSpPr>
          <p:cNvPr id="4" name="Text Placeholder 3">
            <a:extLst>
              <a:ext uri="{FF2B5EF4-FFF2-40B4-BE49-F238E27FC236}">
                <a16:creationId xmlns:a16="http://schemas.microsoft.com/office/drawing/2014/main" id="{36AADED7-1C48-4805-89DE-8C6EB6FD331F}"/>
              </a:ext>
            </a:extLst>
          </p:cNvPr>
          <p:cNvSpPr>
            <a:spLocks noGrp="1"/>
          </p:cNvSpPr>
          <p:nvPr>
            <p:ph type="body" sz="half" idx="2"/>
          </p:nvPr>
        </p:nvSpPr>
        <p:spPr/>
        <p:txBody>
          <a:bodyPr>
            <a:normAutofit lnSpcReduction="10000"/>
          </a:bodyPr>
          <a:lstStyle/>
          <a:p>
            <a:r>
              <a:rPr lang="en-US" b="0" i="0" dirty="0">
                <a:solidFill>
                  <a:srgbClr val="0D0D0D"/>
                </a:solidFill>
                <a:effectLst/>
                <a:latin typeface="Söhne"/>
              </a:rPr>
              <a:t>At </a:t>
            </a:r>
            <a:r>
              <a:rPr lang="en-US" b="0" i="0" dirty="0" err="1">
                <a:solidFill>
                  <a:srgbClr val="0D0D0D"/>
                </a:solidFill>
                <a:effectLst/>
                <a:latin typeface="Söhne"/>
              </a:rPr>
              <a:t>Rurban</a:t>
            </a:r>
            <a:r>
              <a:rPr lang="en-US" b="0" i="0" dirty="0">
                <a:solidFill>
                  <a:srgbClr val="0D0D0D"/>
                </a:solidFill>
                <a:effectLst/>
                <a:latin typeface="Söhne"/>
              </a:rPr>
              <a:t> Land, our mission is to democratize the </a:t>
            </a:r>
            <a:r>
              <a:rPr lang="en-US" b="0" i="0" dirty="0" err="1">
                <a:solidFill>
                  <a:srgbClr val="0D0D0D"/>
                </a:solidFill>
                <a:effectLst/>
                <a:latin typeface="Söhne"/>
              </a:rPr>
              <a:t>Rurban</a:t>
            </a:r>
            <a:r>
              <a:rPr lang="en-US" b="0" i="0" dirty="0">
                <a:solidFill>
                  <a:srgbClr val="0D0D0D"/>
                </a:solidFill>
                <a:effectLst/>
                <a:latin typeface="Söhne"/>
              </a:rPr>
              <a:t> lifestyle, making the harmonious blend of rural tranquility and urban convenience accessible to all. We believe in creating spaces where individuals and families can thrive in an environment that offers the best of both worlds—where the peace of the countryside meets the opportunities of the city. Our commitment extends beyond selling land; it's about fostering communities where every person has the chance to experience the </a:t>
            </a:r>
            <a:r>
              <a:rPr lang="en-US" b="0" i="0" dirty="0" err="1">
                <a:solidFill>
                  <a:srgbClr val="0D0D0D"/>
                </a:solidFill>
                <a:effectLst/>
                <a:latin typeface="Söhne"/>
              </a:rPr>
              <a:t>Rurban</a:t>
            </a:r>
            <a:r>
              <a:rPr lang="en-US" b="0" i="0" dirty="0">
                <a:solidFill>
                  <a:srgbClr val="0D0D0D"/>
                </a:solidFill>
                <a:effectLst/>
                <a:latin typeface="Söhne"/>
              </a:rPr>
              <a:t> dream, regardless of their background. By breaking down barriers to access, we aim to open up a world where living amidst nature without sacrificing modern amenities is not just a privilege but a possibility for everyone.</a:t>
            </a:r>
            <a:endParaRPr lang="en-US" dirty="0"/>
          </a:p>
        </p:txBody>
      </p:sp>
    </p:spTree>
    <p:extLst>
      <p:ext uri="{BB962C8B-B14F-4D97-AF65-F5344CB8AC3E}">
        <p14:creationId xmlns:p14="http://schemas.microsoft.com/office/powerpoint/2010/main" val="2270589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02B1-5844-478F-A535-BFA460426B63}"/>
              </a:ext>
            </a:extLst>
          </p:cNvPr>
          <p:cNvSpPr>
            <a:spLocks noGrp="1"/>
          </p:cNvSpPr>
          <p:nvPr>
            <p:ph type="title"/>
          </p:nvPr>
        </p:nvSpPr>
        <p:spPr/>
        <p:txBody>
          <a:bodyPr/>
          <a:lstStyle/>
          <a:p>
            <a:r>
              <a:rPr lang="en-US" dirty="0"/>
              <a:t>Vision Statement</a:t>
            </a:r>
          </a:p>
        </p:txBody>
      </p:sp>
      <p:sp>
        <p:nvSpPr>
          <p:cNvPr id="4" name="Text Placeholder 3">
            <a:extLst>
              <a:ext uri="{FF2B5EF4-FFF2-40B4-BE49-F238E27FC236}">
                <a16:creationId xmlns:a16="http://schemas.microsoft.com/office/drawing/2014/main" id="{36AADED7-1C48-4805-89DE-8C6EB6FD331F}"/>
              </a:ext>
            </a:extLst>
          </p:cNvPr>
          <p:cNvSpPr>
            <a:spLocks noGrp="1"/>
          </p:cNvSpPr>
          <p:nvPr>
            <p:ph type="body" sz="half" idx="2"/>
          </p:nvPr>
        </p:nvSpPr>
        <p:spPr/>
        <p:txBody>
          <a:bodyPr/>
          <a:lstStyle/>
          <a:p>
            <a:r>
              <a:rPr lang="en-US" b="0" i="0" dirty="0" err="1">
                <a:solidFill>
                  <a:srgbClr val="0D0D0D"/>
                </a:solidFill>
                <a:effectLst/>
                <a:latin typeface="Söhne"/>
              </a:rPr>
              <a:t>Rurban</a:t>
            </a:r>
            <a:r>
              <a:rPr lang="en-US" b="0" i="0" dirty="0">
                <a:solidFill>
                  <a:srgbClr val="0D0D0D"/>
                </a:solidFill>
                <a:effectLst/>
                <a:latin typeface="Söhne"/>
              </a:rPr>
              <a:t> Land envisions a world where the seamless integration of rural serenity and urban convenience is not a distant dream but an accessible reality for all. Our aspiration is to pioneer the creation of communities where the joys of nature and the access to city life go hand in hand, enriching lives across the social spectrum.</a:t>
            </a:r>
            <a:endParaRPr lang="en-US" dirty="0"/>
          </a:p>
        </p:txBody>
      </p:sp>
      <p:sp>
        <p:nvSpPr>
          <p:cNvPr id="6" name="Content Placeholder 5">
            <a:extLst>
              <a:ext uri="{FF2B5EF4-FFF2-40B4-BE49-F238E27FC236}">
                <a16:creationId xmlns:a16="http://schemas.microsoft.com/office/drawing/2014/main" id="{88D326D7-08EF-46C6-933E-E893DE1892A0}"/>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815816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02B1-5844-478F-A535-BFA460426B63}"/>
              </a:ext>
            </a:extLst>
          </p:cNvPr>
          <p:cNvSpPr>
            <a:spLocks noGrp="1"/>
          </p:cNvSpPr>
          <p:nvPr>
            <p:ph type="title"/>
          </p:nvPr>
        </p:nvSpPr>
        <p:spPr/>
        <p:txBody>
          <a:bodyPr/>
          <a:lstStyle/>
          <a:p>
            <a:r>
              <a:rPr lang="en-US" dirty="0"/>
              <a:t>Our Values</a:t>
            </a:r>
          </a:p>
        </p:txBody>
      </p:sp>
      <p:sp>
        <p:nvSpPr>
          <p:cNvPr id="4" name="Text Placeholder 3">
            <a:extLst>
              <a:ext uri="{FF2B5EF4-FFF2-40B4-BE49-F238E27FC236}">
                <a16:creationId xmlns:a16="http://schemas.microsoft.com/office/drawing/2014/main" id="{36AADED7-1C48-4805-89DE-8C6EB6FD331F}"/>
              </a:ext>
            </a:extLst>
          </p:cNvPr>
          <p:cNvSpPr>
            <a:spLocks noGrp="1"/>
          </p:cNvSpPr>
          <p:nvPr>
            <p:ph type="body" sz="half" idx="2"/>
          </p:nvPr>
        </p:nvSpPr>
        <p:spPr/>
        <p:txBody>
          <a:bodyPr/>
          <a:lstStyle/>
          <a:p>
            <a:r>
              <a:rPr lang="en-US" dirty="0"/>
              <a:t>Drives Everything We Do</a:t>
            </a:r>
          </a:p>
        </p:txBody>
      </p:sp>
      <p:sp>
        <p:nvSpPr>
          <p:cNvPr id="6" name="Content Placeholder 5">
            <a:extLst>
              <a:ext uri="{FF2B5EF4-FFF2-40B4-BE49-F238E27FC236}">
                <a16:creationId xmlns:a16="http://schemas.microsoft.com/office/drawing/2014/main" id="{88D326D7-08EF-46C6-933E-E893DE1892A0}"/>
              </a:ext>
            </a:extLst>
          </p:cNvPr>
          <p:cNvSpPr>
            <a:spLocks noGrp="1"/>
          </p:cNvSpPr>
          <p:nvPr>
            <p:ph idx="1"/>
          </p:nvPr>
        </p:nvSpPr>
        <p:spPr/>
        <p:txBody>
          <a:bodyPr>
            <a:normAutofit fontScale="32500" lnSpcReduction="20000"/>
          </a:bodyPr>
          <a:lstStyle/>
          <a:p>
            <a:pPr marL="0" indent="0" algn="ctr">
              <a:buNone/>
            </a:pPr>
            <a:r>
              <a:rPr lang="en-US" sz="6400" b="1" dirty="0"/>
              <a:t>Champion Innovation</a:t>
            </a:r>
          </a:p>
          <a:p>
            <a:pPr marL="0" indent="0" algn="ctr">
              <a:buNone/>
            </a:pPr>
            <a:r>
              <a:rPr lang="en-US" sz="4000" dirty="0"/>
              <a:t>We encourage the pursuit of breakthroughs and creative solutions, fostering a culture where ingenuity thrives.</a:t>
            </a:r>
          </a:p>
          <a:p>
            <a:pPr marL="0" indent="0" algn="ctr">
              <a:buNone/>
            </a:pPr>
            <a:endParaRPr lang="en-US" sz="4000" dirty="0"/>
          </a:p>
          <a:p>
            <a:pPr marL="0" indent="0" algn="ctr">
              <a:buNone/>
            </a:pPr>
            <a:r>
              <a:rPr lang="en-US" sz="6400" b="1" dirty="0"/>
              <a:t>Embrace Sustainability</a:t>
            </a:r>
          </a:p>
          <a:p>
            <a:pPr marL="0" indent="0" algn="ctr">
              <a:buNone/>
            </a:pPr>
            <a:r>
              <a:rPr lang="en-US" sz="4000" dirty="0"/>
              <a:t>Our dedication to eco-friendly practices safeguards the environment, ensuring a greener tomorrow. </a:t>
            </a:r>
          </a:p>
          <a:p>
            <a:pPr marL="0" indent="0" algn="ctr">
              <a:buNone/>
            </a:pPr>
            <a:endParaRPr lang="en-US" sz="4000" dirty="0"/>
          </a:p>
          <a:p>
            <a:pPr marL="0" indent="0" algn="ctr">
              <a:buNone/>
            </a:pPr>
            <a:r>
              <a:rPr lang="en-US" sz="6400" b="1" dirty="0"/>
              <a:t>Nurture Community</a:t>
            </a:r>
          </a:p>
          <a:p>
            <a:pPr marL="0" indent="0" algn="ctr">
              <a:buNone/>
            </a:pPr>
            <a:r>
              <a:rPr lang="en-US" sz="4000" dirty="0"/>
              <a:t>We are committed to cultivating strong connections, building a foundation of support and shared growth. </a:t>
            </a:r>
          </a:p>
          <a:p>
            <a:pPr marL="0" indent="0" algn="ctr">
              <a:buNone/>
            </a:pPr>
            <a:endParaRPr lang="en-US" sz="4000" dirty="0"/>
          </a:p>
          <a:p>
            <a:pPr marL="0" indent="0" algn="ctr">
              <a:buNone/>
            </a:pPr>
            <a:r>
              <a:rPr lang="en-US" sz="6400" b="1" dirty="0"/>
              <a:t>Cultivate Excellence</a:t>
            </a:r>
          </a:p>
          <a:p>
            <a:pPr marL="0" indent="0" algn="ctr">
              <a:buNone/>
            </a:pPr>
            <a:r>
              <a:rPr lang="en-US" sz="4000" dirty="0"/>
              <a:t>Through relentless improvement and high standards, we strive for the highest quality in everything we do. </a:t>
            </a:r>
          </a:p>
          <a:p>
            <a:pPr marL="0" indent="0" algn="ctr">
              <a:buNone/>
            </a:pPr>
            <a:endParaRPr lang="en-US" sz="4000" dirty="0"/>
          </a:p>
          <a:p>
            <a:pPr marL="0" indent="0" algn="ctr">
              <a:buNone/>
            </a:pPr>
            <a:r>
              <a:rPr lang="en-US" sz="6400" b="1" dirty="0"/>
              <a:t>Inspire Trust</a:t>
            </a:r>
          </a:p>
          <a:p>
            <a:pPr marL="0" indent="0" algn="ctr">
              <a:buNone/>
            </a:pPr>
            <a:r>
              <a:rPr lang="en-US" sz="4000" dirty="0"/>
              <a:t>Honesty and transparency are at the heart of our relationships, creating a legacy of reliability.</a:t>
            </a:r>
          </a:p>
        </p:txBody>
      </p:sp>
    </p:spTree>
    <p:extLst>
      <p:ext uri="{BB962C8B-B14F-4D97-AF65-F5344CB8AC3E}">
        <p14:creationId xmlns:p14="http://schemas.microsoft.com/office/powerpoint/2010/main" val="2743614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02B1-5844-478F-A535-BFA460426B63}"/>
              </a:ext>
            </a:extLst>
          </p:cNvPr>
          <p:cNvSpPr>
            <a:spLocks noGrp="1"/>
          </p:cNvSpPr>
          <p:nvPr>
            <p:ph type="title"/>
          </p:nvPr>
        </p:nvSpPr>
        <p:spPr/>
        <p:txBody>
          <a:bodyPr/>
          <a:lstStyle/>
          <a:p>
            <a:r>
              <a:rPr lang="en-US" dirty="0"/>
              <a:t>Voice &amp; Tone</a:t>
            </a:r>
          </a:p>
        </p:txBody>
      </p:sp>
      <p:sp>
        <p:nvSpPr>
          <p:cNvPr id="4" name="Text Placeholder 3">
            <a:extLst>
              <a:ext uri="{FF2B5EF4-FFF2-40B4-BE49-F238E27FC236}">
                <a16:creationId xmlns:a16="http://schemas.microsoft.com/office/drawing/2014/main" id="{36AADED7-1C48-4805-89DE-8C6EB6FD331F}"/>
              </a:ext>
            </a:extLst>
          </p:cNvPr>
          <p:cNvSpPr>
            <a:spLocks noGrp="1"/>
          </p:cNvSpPr>
          <p:nvPr>
            <p:ph type="body" sz="half" idx="2"/>
          </p:nvPr>
        </p:nvSpPr>
        <p:spPr/>
        <p:txBody>
          <a:bodyPr/>
          <a:lstStyle/>
          <a:p>
            <a:br>
              <a:rPr lang="en-US" dirty="0"/>
            </a:br>
            <a:endParaRPr lang="en-US" dirty="0"/>
          </a:p>
        </p:txBody>
      </p:sp>
      <p:sp>
        <p:nvSpPr>
          <p:cNvPr id="6" name="Content Placeholder 5">
            <a:extLst>
              <a:ext uri="{FF2B5EF4-FFF2-40B4-BE49-F238E27FC236}">
                <a16:creationId xmlns:a16="http://schemas.microsoft.com/office/drawing/2014/main" id="{88D326D7-08EF-46C6-933E-E893DE1892A0}"/>
              </a:ext>
            </a:extLst>
          </p:cNvPr>
          <p:cNvSpPr>
            <a:spLocks noGrp="1"/>
          </p:cNvSpPr>
          <p:nvPr>
            <p:ph idx="1"/>
          </p:nvPr>
        </p:nvSpPr>
        <p:spPr/>
        <p:txBody>
          <a:bodyPr>
            <a:normAutofit fontScale="32500" lnSpcReduction="20000"/>
          </a:bodyPr>
          <a:lstStyle/>
          <a:p>
            <a:pPr marL="0" indent="0" algn="l">
              <a:buNone/>
            </a:pPr>
            <a:r>
              <a:rPr lang="en-US" sz="4400" b="1" i="0" dirty="0">
                <a:solidFill>
                  <a:srgbClr val="0D0D0D"/>
                </a:solidFill>
                <a:effectLst/>
                <a:latin typeface="Söhne"/>
              </a:rPr>
              <a:t>Voice:</a:t>
            </a:r>
            <a:r>
              <a:rPr lang="en-US" sz="4400" b="0" i="0" dirty="0">
                <a:solidFill>
                  <a:srgbClr val="0D0D0D"/>
                </a:solidFill>
                <a:effectLst/>
                <a:latin typeface="Söhne"/>
              </a:rPr>
              <a:t> Welcoming, Expert, and Visionary. This voice reflects </a:t>
            </a:r>
            <a:r>
              <a:rPr lang="en-US" sz="4400" b="0" i="0" dirty="0" err="1">
                <a:solidFill>
                  <a:srgbClr val="0D0D0D"/>
                </a:solidFill>
                <a:effectLst/>
                <a:latin typeface="Söhne"/>
              </a:rPr>
              <a:t>Rurban</a:t>
            </a:r>
            <a:r>
              <a:rPr lang="en-US" sz="4400" b="0" i="0" dirty="0">
                <a:solidFill>
                  <a:srgbClr val="0D0D0D"/>
                </a:solidFill>
                <a:effectLst/>
                <a:latin typeface="Söhne"/>
              </a:rPr>
              <a:t> Land as a brand that is approachable and knowledgeable, with a forward-thinking vision of blending rural serenity with urban convenience.</a:t>
            </a:r>
          </a:p>
          <a:p>
            <a:pPr algn="l">
              <a:buFont typeface="+mj-lt"/>
              <a:buAutoNum type="arabicPeriod"/>
            </a:pPr>
            <a:r>
              <a:rPr lang="en-US" sz="4400" b="1" i="0" dirty="0">
                <a:solidFill>
                  <a:srgbClr val="0D0D0D"/>
                </a:solidFill>
                <a:effectLst/>
                <a:latin typeface="Söhne"/>
              </a:rPr>
              <a:t>Simply Welcoming:</a:t>
            </a:r>
            <a:r>
              <a:rPr lang="en-US" sz="4400" b="0" i="0" dirty="0">
                <a:solidFill>
                  <a:srgbClr val="0D0D0D"/>
                </a:solidFill>
                <a:effectLst/>
                <a:latin typeface="Söhne"/>
              </a:rPr>
              <a:t> Your brand communicates in a manner that is open and inviting, making potential customers feel at ease and valued.</a:t>
            </a:r>
          </a:p>
          <a:p>
            <a:pPr algn="l">
              <a:buFont typeface="+mj-lt"/>
              <a:buAutoNum type="arabicPeriod"/>
            </a:pPr>
            <a:r>
              <a:rPr lang="en-US" sz="4400" b="1" i="0" dirty="0">
                <a:solidFill>
                  <a:srgbClr val="0D0D0D"/>
                </a:solidFill>
                <a:effectLst/>
                <a:latin typeface="Söhne"/>
              </a:rPr>
              <a:t>Comforting Expert:</a:t>
            </a:r>
            <a:r>
              <a:rPr lang="en-US" sz="4400" b="0" i="0" dirty="0">
                <a:solidFill>
                  <a:srgbClr val="0D0D0D"/>
                </a:solidFill>
                <a:effectLst/>
                <a:latin typeface="Söhne"/>
              </a:rPr>
              <a:t> With a deep understanding of the real estate market and the unique </a:t>
            </a:r>
            <a:r>
              <a:rPr lang="en-US" sz="4400" b="0" i="0" dirty="0" err="1">
                <a:solidFill>
                  <a:srgbClr val="0D0D0D"/>
                </a:solidFill>
                <a:effectLst/>
                <a:latin typeface="Söhne"/>
              </a:rPr>
              <a:t>Rurban</a:t>
            </a:r>
            <a:r>
              <a:rPr lang="en-US" sz="4400" b="0" i="0" dirty="0">
                <a:solidFill>
                  <a:srgbClr val="0D0D0D"/>
                </a:solidFill>
                <a:effectLst/>
                <a:latin typeface="Söhne"/>
              </a:rPr>
              <a:t> lifestyle, your brand exudes confidence and reliability.</a:t>
            </a:r>
          </a:p>
          <a:p>
            <a:pPr algn="l">
              <a:buFont typeface="+mj-lt"/>
              <a:buAutoNum type="arabicPeriod"/>
            </a:pPr>
            <a:r>
              <a:rPr lang="en-US" sz="4400" b="1" i="0" dirty="0">
                <a:solidFill>
                  <a:srgbClr val="0D0D0D"/>
                </a:solidFill>
                <a:effectLst/>
                <a:latin typeface="Söhne"/>
              </a:rPr>
              <a:t>Grounded Visionary:</a:t>
            </a:r>
            <a:r>
              <a:rPr lang="en-US" sz="4400" b="0" i="0" dirty="0">
                <a:solidFill>
                  <a:srgbClr val="0D0D0D"/>
                </a:solidFill>
                <a:effectLst/>
                <a:latin typeface="Söhne"/>
              </a:rPr>
              <a:t> Looking towards the future, your brand voice embodies innovation and creativity, showcasing your commitment to providing sustainable living solutions.</a:t>
            </a:r>
          </a:p>
          <a:p>
            <a:pPr marL="0" indent="0" algn="l">
              <a:buNone/>
            </a:pPr>
            <a:r>
              <a:rPr lang="en-US" sz="4400" b="1" i="0" dirty="0">
                <a:solidFill>
                  <a:srgbClr val="0D0D0D"/>
                </a:solidFill>
                <a:effectLst/>
                <a:latin typeface="Söhne"/>
              </a:rPr>
              <a:t>Tone:</a:t>
            </a:r>
            <a:r>
              <a:rPr lang="en-US" sz="4400" b="0" i="0" dirty="0">
                <a:solidFill>
                  <a:srgbClr val="0D0D0D"/>
                </a:solidFill>
                <a:effectLst/>
                <a:latin typeface="Söhne"/>
              </a:rPr>
              <a:t> The tone can vary depending on the context and audience, but generally, it should be:</a:t>
            </a:r>
          </a:p>
          <a:p>
            <a:pPr algn="l">
              <a:buFont typeface="+mj-lt"/>
              <a:buAutoNum type="arabicPeriod"/>
            </a:pPr>
            <a:r>
              <a:rPr lang="en-US" sz="4400" b="1" dirty="0">
                <a:solidFill>
                  <a:srgbClr val="0D0D0D"/>
                </a:solidFill>
                <a:latin typeface="Söhne"/>
              </a:rPr>
              <a:t>U</a:t>
            </a:r>
            <a:r>
              <a:rPr lang="en-US" sz="4400" b="1" i="0" dirty="0">
                <a:solidFill>
                  <a:srgbClr val="0D0D0D"/>
                </a:solidFill>
                <a:effectLst/>
                <a:latin typeface="Söhne"/>
              </a:rPr>
              <a:t>ntethered Inspirational:</a:t>
            </a:r>
            <a:r>
              <a:rPr lang="en-US" sz="4400" b="0" i="0" dirty="0">
                <a:solidFill>
                  <a:srgbClr val="0D0D0D"/>
                </a:solidFill>
                <a:effectLst/>
                <a:latin typeface="Söhne"/>
              </a:rPr>
              <a:t> Motivating potential customers to envision a better lifestyle through the </a:t>
            </a:r>
            <a:r>
              <a:rPr lang="en-US" sz="4400" b="0" i="0" dirty="0" err="1">
                <a:solidFill>
                  <a:srgbClr val="0D0D0D"/>
                </a:solidFill>
                <a:effectLst/>
                <a:latin typeface="Söhne"/>
              </a:rPr>
              <a:t>Rurban</a:t>
            </a:r>
            <a:r>
              <a:rPr lang="en-US" sz="4400" b="0" i="0" dirty="0">
                <a:solidFill>
                  <a:srgbClr val="0D0D0D"/>
                </a:solidFill>
                <a:effectLst/>
                <a:latin typeface="Söhne"/>
              </a:rPr>
              <a:t> concept.</a:t>
            </a:r>
          </a:p>
          <a:p>
            <a:pPr algn="l">
              <a:buFont typeface="+mj-lt"/>
              <a:buAutoNum type="arabicPeriod"/>
            </a:pPr>
            <a:r>
              <a:rPr lang="en-US" sz="4400" b="1" i="0" dirty="0">
                <a:solidFill>
                  <a:srgbClr val="0D0D0D"/>
                </a:solidFill>
                <a:effectLst/>
                <a:latin typeface="Söhne"/>
              </a:rPr>
              <a:t>Passionately Informative:</a:t>
            </a:r>
            <a:r>
              <a:rPr lang="en-US" sz="4400" b="0" i="0" dirty="0">
                <a:solidFill>
                  <a:srgbClr val="0D0D0D"/>
                </a:solidFill>
                <a:effectLst/>
                <a:latin typeface="Söhne"/>
              </a:rPr>
              <a:t> Providing valuable information in a clear, concise manner that empowers customers to make informed decisions.</a:t>
            </a:r>
          </a:p>
          <a:p>
            <a:pPr algn="l">
              <a:buFont typeface="+mj-lt"/>
              <a:buAutoNum type="arabicPeriod"/>
            </a:pPr>
            <a:r>
              <a:rPr lang="en-US" sz="4400" b="1" i="0" dirty="0">
                <a:solidFill>
                  <a:srgbClr val="0D0D0D"/>
                </a:solidFill>
                <a:effectLst/>
                <a:latin typeface="Söhne"/>
              </a:rPr>
              <a:t>Genuinely Friendly:</a:t>
            </a:r>
            <a:r>
              <a:rPr lang="en-US" sz="4400" b="0" i="0" dirty="0">
                <a:solidFill>
                  <a:srgbClr val="0D0D0D"/>
                </a:solidFill>
                <a:effectLst/>
                <a:latin typeface="Söhne"/>
              </a:rPr>
              <a:t> Maintaining a conversational and relatable tone that fosters a sense of community and belonging.</a:t>
            </a:r>
          </a:p>
        </p:txBody>
      </p:sp>
    </p:spTree>
    <p:extLst>
      <p:ext uri="{BB962C8B-B14F-4D97-AF65-F5344CB8AC3E}">
        <p14:creationId xmlns:p14="http://schemas.microsoft.com/office/powerpoint/2010/main" val="2885597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02B1-5844-478F-A535-BFA460426B63}"/>
              </a:ext>
            </a:extLst>
          </p:cNvPr>
          <p:cNvSpPr>
            <a:spLocks noGrp="1"/>
          </p:cNvSpPr>
          <p:nvPr>
            <p:ph type="title"/>
          </p:nvPr>
        </p:nvSpPr>
        <p:spPr/>
        <p:txBody>
          <a:bodyPr/>
          <a:lstStyle/>
          <a:p>
            <a:r>
              <a:rPr lang="en-US" dirty="0"/>
              <a:t>Hashtags</a:t>
            </a:r>
          </a:p>
        </p:txBody>
      </p:sp>
      <p:sp>
        <p:nvSpPr>
          <p:cNvPr id="4" name="Text Placeholder 3">
            <a:extLst>
              <a:ext uri="{FF2B5EF4-FFF2-40B4-BE49-F238E27FC236}">
                <a16:creationId xmlns:a16="http://schemas.microsoft.com/office/drawing/2014/main" id="{36AADED7-1C48-4805-89DE-8C6EB6FD331F}"/>
              </a:ext>
            </a:extLst>
          </p:cNvPr>
          <p:cNvSpPr>
            <a:spLocks noGrp="1"/>
          </p:cNvSpPr>
          <p:nvPr>
            <p:ph type="body" sz="half" idx="2"/>
          </p:nvPr>
        </p:nvSpPr>
        <p:spPr/>
        <p:txBody>
          <a:bodyPr/>
          <a:lstStyle/>
          <a:p>
            <a:br>
              <a:rPr lang="en-US" dirty="0"/>
            </a:br>
            <a:endParaRPr lang="en-US" dirty="0"/>
          </a:p>
        </p:txBody>
      </p:sp>
      <p:sp>
        <p:nvSpPr>
          <p:cNvPr id="6" name="Content Placeholder 5">
            <a:extLst>
              <a:ext uri="{FF2B5EF4-FFF2-40B4-BE49-F238E27FC236}">
                <a16:creationId xmlns:a16="http://schemas.microsoft.com/office/drawing/2014/main" id="{88D326D7-08EF-46C6-933E-E893DE1892A0}"/>
              </a:ext>
            </a:extLst>
          </p:cNvPr>
          <p:cNvSpPr>
            <a:spLocks noGrp="1"/>
          </p:cNvSpPr>
          <p:nvPr>
            <p:ph idx="1"/>
          </p:nvPr>
        </p:nvSpPr>
        <p:spPr/>
        <p:txBody>
          <a:bodyPr>
            <a:normAutofit fontScale="40000" lnSpcReduction="20000"/>
          </a:bodyPr>
          <a:lstStyle/>
          <a:p>
            <a:pPr marL="0" indent="0" algn="ctr">
              <a:buNone/>
            </a:pPr>
            <a:r>
              <a:rPr lang="en-US" sz="6400" b="1" dirty="0"/>
              <a:t>#Rurban</a:t>
            </a:r>
          </a:p>
          <a:p>
            <a:pPr marL="0" indent="0" algn="ctr">
              <a:buNone/>
            </a:pPr>
            <a:endParaRPr lang="en-US" sz="4000" dirty="0"/>
          </a:p>
          <a:p>
            <a:pPr marL="0" indent="0" algn="ctr">
              <a:buNone/>
            </a:pPr>
            <a:r>
              <a:rPr lang="en-US" sz="6400" b="1" dirty="0"/>
              <a:t>#RurbanLiving</a:t>
            </a:r>
          </a:p>
          <a:p>
            <a:pPr marL="0" indent="0" algn="ctr">
              <a:buNone/>
            </a:pPr>
            <a:endParaRPr lang="en-US" sz="4000" dirty="0"/>
          </a:p>
          <a:p>
            <a:pPr marL="0" indent="0" algn="ctr">
              <a:buNone/>
            </a:pPr>
            <a:r>
              <a:rPr lang="en-US" sz="6400" b="1" dirty="0"/>
              <a:t>#RurbanLifestyle</a:t>
            </a:r>
          </a:p>
          <a:p>
            <a:pPr marL="0" indent="0" algn="ctr">
              <a:buNone/>
            </a:pPr>
            <a:endParaRPr lang="en-US" sz="4000" dirty="0"/>
          </a:p>
          <a:p>
            <a:pPr marL="0" indent="0" algn="ctr">
              <a:buNone/>
            </a:pPr>
            <a:r>
              <a:rPr lang="en-US" sz="6400" b="1" dirty="0"/>
              <a:t>#RurbanLife</a:t>
            </a:r>
          </a:p>
          <a:p>
            <a:pPr marL="0" indent="0" algn="ctr">
              <a:buNone/>
            </a:pPr>
            <a:endParaRPr lang="en-US" sz="4000" dirty="0"/>
          </a:p>
          <a:p>
            <a:pPr marL="0" indent="0" algn="ctr">
              <a:buNone/>
            </a:pPr>
            <a:r>
              <a:rPr lang="en-US" sz="6400" b="1" dirty="0"/>
              <a:t>#LiveRurban</a:t>
            </a:r>
          </a:p>
          <a:p>
            <a:pPr marL="0" indent="0" algn="ctr">
              <a:buNone/>
            </a:pPr>
            <a:endParaRPr lang="en-US" sz="4000" dirty="0"/>
          </a:p>
          <a:p>
            <a:pPr marL="0" indent="0" algn="ctr">
              <a:buNone/>
            </a:pPr>
            <a:r>
              <a:rPr lang="en-US" sz="6400" b="1" dirty="0"/>
              <a:t>#Rurbanize</a:t>
            </a:r>
          </a:p>
          <a:p>
            <a:pPr marL="0" indent="0" algn="ctr">
              <a:buNone/>
            </a:pPr>
            <a:endParaRPr lang="en-US" sz="4000" dirty="0"/>
          </a:p>
          <a:p>
            <a:pPr marL="0" indent="0" algn="ctr">
              <a:buNone/>
            </a:pPr>
            <a:r>
              <a:rPr lang="en-US" sz="6400" b="1" dirty="0"/>
              <a:t>#LivingRurban</a:t>
            </a:r>
          </a:p>
        </p:txBody>
      </p:sp>
    </p:spTree>
    <p:extLst>
      <p:ext uri="{BB962C8B-B14F-4D97-AF65-F5344CB8AC3E}">
        <p14:creationId xmlns:p14="http://schemas.microsoft.com/office/powerpoint/2010/main" val="3238651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err="1"/>
              <a:t>Rurban</a:t>
            </a:r>
            <a:r>
              <a:rPr lang="en-US" dirty="0"/>
              <a:t> Color Palette 2</a:t>
            </a:r>
          </a:p>
        </p:txBody>
      </p:sp>
      <p:sp>
        <p:nvSpPr>
          <p:cNvPr id="4" name="Text Placeholder 3">
            <a:extLst>
              <a:ext uri="{FF2B5EF4-FFF2-40B4-BE49-F238E27FC236}">
                <a16:creationId xmlns:a16="http://schemas.microsoft.com/office/drawing/2014/main" id="{F1CD0900-D7CD-46D7-A35C-F4DEE412A9D5}"/>
              </a:ext>
            </a:extLst>
          </p:cNvPr>
          <p:cNvSpPr>
            <a:spLocks noGrp="1"/>
          </p:cNvSpPr>
          <p:nvPr>
            <p:ph type="body" sz="half" idx="2"/>
          </p:nvPr>
        </p:nvSpPr>
        <p:spPr>
          <a:xfrm>
            <a:off x="839788" y="2057399"/>
            <a:ext cx="3932237" cy="4588329"/>
          </a:xfrm>
        </p:spPr>
        <p:txBody>
          <a:bodyPr>
            <a:normAutofit fontScale="32500" lnSpcReduction="20000"/>
          </a:bodyPr>
          <a:lstStyle/>
          <a:p>
            <a:r>
              <a:rPr lang="en-US" sz="3400" dirty="0">
                <a:latin typeface="Shone"/>
              </a:rPr>
              <a:t>We keep colors simple</a:t>
            </a:r>
          </a:p>
          <a:p>
            <a:endParaRPr lang="en-US" sz="3400" dirty="0">
              <a:latin typeface="Shone"/>
            </a:endParaRPr>
          </a:p>
          <a:p>
            <a:pPr algn="l">
              <a:buFont typeface="+mj-lt"/>
              <a:buAutoNum type="arabicPeriod"/>
            </a:pPr>
            <a:r>
              <a:rPr lang="en-US" sz="3400" b="1" i="0" dirty="0">
                <a:solidFill>
                  <a:srgbClr val="0D0D0D"/>
                </a:solidFill>
                <a:effectLst/>
                <a:latin typeface="Shone"/>
              </a:rPr>
              <a:t>Dusk Blue (Hex #3A506B)</a:t>
            </a:r>
            <a:r>
              <a:rPr lang="en-US" sz="3400" b="0" i="0" dirty="0">
                <a:solidFill>
                  <a:srgbClr val="0D0D0D"/>
                </a:solidFill>
                <a:effectLst/>
                <a:latin typeface="Shone"/>
              </a:rPr>
              <a:t> - This primary color would serve as the main backdrop for the website, used in the navigation bar, footer, and for primary buttons. It conveys trust and reliability, which is essential for a real estate brand.</a:t>
            </a:r>
          </a:p>
          <a:p>
            <a:pPr algn="l">
              <a:buFont typeface="+mj-lt"/>
              <a:buAutoNum type="arabicPeriod"/>
            </a:pPr>
            <a:r>
              <a:rPr lang="en-US" sz="3400" b="1" i="0" dirty="0">
                <a:solidFill>
                  <a:srgbClr val="0D0D0D"/>
                </a:solidFill>
                <a:effectLst/>
                <a:latin typeface="Shone"/>
              </a:rPr>
              <a:t>Harvest Gold (Hex #FFB500)</a:t>
            </a:r>
            <a:r>
              <a:rPr lang="en-US" sz="3400" b="0" i="0" dirty="0">
                <a:solidFill>
                  <a:srgbClr val="0D0D0D"/>
                </a:solidFill>
                <a:effectLst/>
                <a:latin typeface="Shone"/>
              </a:rPr>
              <a:t> - As a bright and inviting secondary color, Harvest Gold can be used for secondary buttons, highlights, or to draw attention to special offers. It can also be used in graphics to break up content and add visual interest.</a:t>
            </a:r>
          </a:p>
          <a:p>
            <a:pPr algn="l">
              <a:buFont typeface="+mj-lt"/>
              <a:buAutoNum type="arabicPeriod"/>
            </a:pPr>
            <a:r>
              <a:rPr lang="en-US" sz="3400" b="1" i="0" dirty="0">
                <a:solidFill>
                  <a:srgbClr val="0D0D0D"/>
                </a:solidFill>
                <a:effectLst/>
                <a:latin typeface="Shone"/>
              </a:rPr>
              <a:t>Sage Green (Hex #9BC995)</a:t>
            </a:r>
            <a:r>
              <a:rPr lang="en-US" sz="3400" b="0" i="0" dirty="0">
                <a:solidFill>
                  <a:srgbClr val="0D0D0D"/>
                </a:solidFill>
                <a:effectLst/>
                <a:latin typeface="Shone"/>
              </a:rPr>
              <a:t> - This calming color can be used for background sections that require a subtle distinction from the main content, like testimonials or feature lists. It could also color secondary text that isn't the main focus but still important.</a:t>
            </a:r>
          </a:p>
          <a:p>
            <a:pPr algn="l">
              <a:buFont typeface="+mj-lt"/>
              <a:buAutoNum type="arabicPeriod"/>
            </a:pPr>
            <a:r>
              <a:rPr lang="en-US" sz="3400" b="1" i="0" dirty="0">
                <a:solidFill>
                  <a:srgbClr val="0D0D0D"/>
                </a:solidFill>
                <a:effectLst/>
                <a:latin typeface="Shone"/>
              </a:rPr>
              <a:t>Barnwood Brown (Hex #5C3D2E)</a:t>
            </a:r>
            <a:r>
              <a:rPr lang="en-US" sz="3400" b="0" i="0" dirty="0">
                <a:solidFill>
                  <a:srgbClr val="0D0D0D"/>
                </a:solidFill>
                <a:effectLst/>
                <a:latin typeface="Shone"/>
              </a:rPr>
              <a:t> - This deep, rich color is excellent for text to ensure readability, particularly for headings and subheadings. It provides an earthy contrast to the cooler primary color.</a:t>
            </a:r>
          </a:p>
          <a:p>
            <a:pPr algn="l">
              <a:buFont typeface="+mj-lt"/>
              <a:buAutoNum type="arabicPeriod"/>
            </a:pPr>
            <a:r>
              <a:rPr lang="en-US" sz="3400" b="1" i="0" dirty="0">
                <a:solidFill>
                  <a:srgbClr val="0D0D0D"/>
                </a:solidFill>
                <a:effectLst/>
                <a:latin typeface="Shone"/>
              </a:rPr>
              <a:t>Cream (Hex #FFF8E6)</a:t>
            </a:r>
            <a:r>
              <a:rPr lang="en-US" sz="3400" b="0" i="0" dirty="0">
                <a:solidFill>
                  <a:srgbClr val="0D0D0D"/>
                </a:solidFill>
                <a:effectLst/>
                <a:latin typeface="Shone"/>
              </a:rPr>
              <a:t> - As a light and neutral shade, Cream can be used for background areas where content needs to stand out, such as the main content area or callouts. It can provide a restful space for the eyes on a busy website.</a:t>
            </a:r>
          </a:p>
          <a:p>
            <a:pPr algn="l"/>
            <a:r>
              <a:rPr lang="en-US" sz="3400" b="0" i="0" dirty="0">
                <a:solidFill>
                  <a:srgbClr val="0D0D0D"/>
                </a:solidFill>
                <a:effectLst/>
                <a:latin typeface="Shone"/>
              </a:rPr>
              <a:t>Using this palette coherently throughout the website will ensure visual harmony and reinforce brand identity. It’s important to maintain a balance, using the colors to guide visitors' attention to key areas and actions, in line with the 60-30-10 rule from color theory which suggests 60% of the site be the primary color, 30% secondary, and 10% an accent color .</a:t>
            </a:r>
          </a:p>
          <a:p>
            <a:endParaRPr lang="en-US" dirty="0"/>
          </a:p>
        </p:txBody>
      </p:sp>
      <p:sp>
        <p:nvSpPr>
          <p:cNvPr id="5" name="Rectangle 4">
            <a:extLst>
              <a:ext uri="{FF2B5EF4-FFF2-40B4-BE49-F238E27FC236}">
                <a16:creationId xmlns:a16="http://schemas.microsoft.com/office/drawing/2014/main" id="{F4CDE176-CBA1-465C-A937-599D884BBFBD}"/>
              </a:ext>
            </a:extLst>
          </p:cNvPr>
          <p:cNvSpPr/>
          <p:nvPr/>
        </p:nvSpPr>
        <p:spPr>
          <a:xfrm>
            <a:off x="6033407" y="481696"/>
            <a:ext cx="775607" cy="775607"/>
          </a:xfrm>
          <a:prstGeom prst="rect">
            <a:avLst/>
          </a:prstGeom>
          <a:solidFill>
            <a:srgbClr val="3A506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4D60AE0-05C8-464F-8ED0-DAFCBCB9BD69}"/>
              </a:ext>
            </a:extLst>
          </p:cNvPr>
          <p:cNvSpPr txBox="1"/>
          <p:nvPr/>
        </p:nvSpPr>
        <p:spPr>
          <a:xfrm>
            <a:off x="6890657" y="518639"/>
            <a:ext cx="3086100" cy="877163"/>
          </a:xfrm>
          <a:prstGeom prst="rect">
            <a:avLst/>
          </a:prstGeom>
          <a:noFill/>
        </p:spPr>
        <p:txBody>
          <a:bodyPr wrap="square" rtlCol="0">
            <a:spAutoFit/>
          </a:bodyPr>
          <a:lstStyle/>
          <a:p>
            <a:r>
              <a:rPr lang="en-US" b="0" i="0" dirty="0">
                <a:solidFill>
                  <a:srgbClr val="0D0D0D"/>
                </a:solidFill>
                <a:effectLst/>
                <a:latin typeface="Söhne"/>
              </a:rPr>
              <a:t>Dusk Blue - Hex #3A506B</a:t>
            </a:r>
          </a:p>
          <a:p>
            <a:r>
              <a:rPr lang="en-US" sz="1100" b="0" i="0" dirty="0">
                <a:solidFill>
                  <a:srgbClr val="0D0D0D"/>
                </a:solidFill>
                <a:effectLst/>
                <a:latin typeface="Söhne"/>
              </a:rPr>
              <a:t>Conveys the brand's sophistication and reliability while echoing the transition from day to night in the rural sky.</a:t>
            </a:r>
            <a:endParaRPr lang="en-US" sz="1200" dirty="0"/>
          </a:p>
        </p:txBody>
      </p:sp>
      <p:sp>
        <p:nvSpPr>
          <p:cNvPr id="7" name="Rectangle 6">
            <a:extLst>
              <a:ext uri="{FF2B5EF4-FFF2-40B4-BE49-F238E27FC236}">
                <a16:creationId xmlns:a16="http://schemas.microsoft.com/office/drawing/2014/main" id="{65853E1F-9218-4760-B264-D2BEF32855EA}"/>
              </a:ext>
            </a:extLst>
          </p:cNvPr>
          <p:cNvSpPr/>
          <p:nvPr/>
        </p:nvSpPr>
        <p:spPr>
          <a:xfrm>
            <a:off x="6030691" y="1801598"/>
            <a:ext cx="800913" cy="775607"/>
          </a:xfrm>
          <a:prstGeom prst="rect">
            <a:avLst/>
          </a:prstGeom>
          <a:solidFill>
            <a:srgbClr val="FFB500"/>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2"/>
              </a:solidFill>
            </a:endParaRPr>
          </a:p>
        </p:txBody>
      </p:sp>
      <p:sp>
        <p:nvSpPr>
          <p:cNvPr id="8" name="TextBox 7">
            <a:extLst>
              <a:ext uri="{FF2B5EF4-FFF2-40B4-BE49-F238E27FC236}">
                <a16:creationId xmlns:a16="http://schemas.microsoft.com/office/drawing/2014/main" id="{B0E136A4-547C-4FFA-A266-617E50E1C2C2}"/>
              </a:ext>
            </a:extLst>
          </p:cNvPr>
          <p:cNvSpPr txBox="1"/>
          <p:nvPr/>
        </p:nvSpPr>
        <p:spPr>
          <a:xfrm>
            <a:off x="6887940" y="1838541"/>
            <a:ext cx="3317417" cy="707886"/>
          </a:xfrm>
          <a:prstGeom prst="rect">
            <a:avLst/>
          </a:prstGeom>
          <a:noFill/>
        </p:spPr>
        <p:txBody>
          <a:bodyPr wrap="square" rtlCol="0">
            <a:spAutoFit/>
          </a:bodyPr>
          <a:lstStyle/>
          <a:p>
            <a:r>
              <a:rPr lang="en-US" b="0" i="0" dirty="0">
                <a:solidFill>
                  <a:srgbClr val="0D0D0D"/>
                </a:solidFill>
                <a:effectLst/>
                <a:latin typeface="Söhne"/>
              </a:rPr>
              <a:t>Harvest Gold - Hex #FFB500</a:t>
            </a:r>
          </a:p>
          <a:p>
            <a:r>
              <a:rPr lang="en-US" sz="1100" b="0" i="0" dirty="0">
                <a:solidFill>
                  <a:srgbClr val="0D0D0D"/>
                </a:solidFill>
                <a:effectLst/>
                <a:latin typeface="Söhne"/>
              </a:rPr>
              <a:t>Symbolizes prosperity and the harvest of rural landscapes, adding a bright and welcoming energy.</a:t>
            </a:r>
            <a:endParaRPr lang="en-US" sz="1200" dirty="0"/>
          </a:p>
        </p:txBody>
      </p:sp>
      <p:sp>
        <p:nvSpPr>
          <p:cNvPr id="10" name="Rectangle 9">
            <a:extLst>
              <a:ext uri="{FF2B5EF4-FFF2-40B4-BE49-F238E27FC236}">
                <a16:creationId xmlns:a16="http://schemas.microsoft.com/office/drawing/2014/main" id="{7B2D09B1-B3E1-40C4-8A84-F8DE88F977A5}"/>
              </a:ext>
            </a:extLst>
          </p:cNvPr>
          <p:cNvSpPr/>
          <p:nvPr/>
        </p:nvSpPr>
        <p:spPr>
          <a:xfrm>
            <a:off x="6030691" y="3166586"/>
            <a:ext cx="800913" cy="775607"/>
          </a:xfrm>
          <a:prstGeom prst="rect">
            <a:avLst/>
          </a:prstGeom>
          <a:solidFill>
            <a:srgbClr val="9BC995"/>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2"/>
              </a:solidFill>
            </a:endParaRPr>
          </a:p>
        </p:txBody>
      </p:sp>
      <p:sp>
        <p:nvSpPr>
          <p:cNvPr id="11" name="TextBox 10">
            <a:extLst>
              <a:ext uri="{FF2B5EF4-FFF2-40B4-BE49-F238E27FC236}">
                <a16:creationId xmlns:a16="http://schemas.microsoft.com/office/drawing/2014/main" id="{76012281-E0EA-4911-A8D8-6C54AA118938}"/>
              </a:ext>
            </a:extLst>
          </p:cNvPr>
          <p:cNvSpPr txBox="1"/>
          <p:nvPr/>
        </p:nvSpPr>
        <p:spPr>
          <a:xfrm>
            <a:off x="6887941" y="3203529"/>
            <a:ext cx="3419828" cy="707886"/>
          </a:xfrm>
          <a:prstGeom prst="rect">
            <a:avLst/>
          </a:prstGeom>
          <a:noFill/>
        </p:spPr>
        <p:txBody>
          <a:bodyPr wrap="square" rtlCol="0">
            <a:spAutoFit/>
          </a:bodyPr>
          <a:lstStyle/>
          <a:p>
            <a:r>
              <a:rPr lang="en-US" b="0" i="0" dirty="0">
                <a:solidFill>
                  <a:srgbClr val="0D0D0D"/>
                </a:solidFill>
                <a:effectLst/>
                <a:latin typeface="Söhne"/>
              </a:rPr>
              <a:t>Sage Green - Hex #9BC995</a:t>
            </a:r>
          </a:p>
          <a:p>
            <a:r>
              <a:rPr lang="en-US" sz="1100" b="0" i="0" dirty="0">
                <a:solidFill>
                  <a:srgbClr val="0D0D0D"/>
                </a:solidFill>
                <a:effectLst/>
                <a:latin typeface="Söhne"/>
              </a:rPr>
              <a:t>Reflects the sustainable and organic aspect of rural life, bringing a calming and restorative presence.</a:t>
            </a:r>
          </a:p>
        </p:txBody>
      </p:sp>
      <p:sp>
        <p:nvSpPr>
          <p:cNvPr id="13" name="Rectangle 12">
            <a:extLst>
              <a:ext uri="{FF2B5EF4-FFF2-40B4-BE49-F238E27FC236}">
                <a16:creationId xmlns:a16="http://schemas.microsoft.com/office/drawing/2014/main" id="{9472AE23-F1F4-4DC2-8868-B12C06A77FC5}"/>
              </a:ext>
            </a:extLst>
          </p:cNvPr>
          <p:cNvSpPr/>
          <p:nvPr/>
        </p:nvSpPr>
        <p:spPr>
          <a:xfrm>
            <a:off x="6030691" y="4156027"/>
            <a:ext cx="800913" cy="775607"/>
          </a:xfrm>
          <a:prstGeom prst="rect">
            <a:avLst/>
          </a:prstGeom>
          <a:solidFill>
            <a:srgbClr val="5C3D2E"/>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2"/>
              </a:solidFill>
            </a:endParaRPr>
          </a:p>
        </p:txBody>
      </p:sp>
      <p:sp>
        <p:nvSpPr>
          <p:cNvPr id="14" name="TextBox 13">
            <a:extLst>
              <a:ext uri="{FF2B5EF4-FFF2-40B4-BE49-F238E27FC236}">
                <a16:creationId xmlns:a16="http://schemas.microsoft.com/office/drawing/2014/main" id="{B355ADCC-0BE1-4E5A-BA8E-11032F88D515}"/>
              </a:ext>
            </a:extLst>
          </p:cNvPr>
          <p:cNvSpPr txBox="1"/>
          <p:nvPr/>
        </p:nvSpPr>
        <p:spPr>
          <a:xfrm>
            <a:off x="6887941" y="4192970"/>
            <a:ext cx="3484668" cy="707886"/>
          </a:xfrm>
          <a:prstGeom prst="rect">
            <a:avLst/>
          </a:prstGeom>
          <a:noFill/>
        </p:spPr>
        <p:txBody>
          <a:bodyPr wrap="square" rtlCol="0">
            <a:spAutoFit/>
          </a:bodyPr>
          <a:lstStyle/>
          <a:p>
            <a:r>
              <a:rPr lang="en-US" b="0" i="0" dirty="0">
                <a:solidFill>
                  <a:srgbClr val="0D0D0D"/>
                </a:solidFill>
                <a:effectLst/>
                <a:latin typeface="Söhne"/>
              </a:rPr>
              <a:t>Barnwood Brown - Hex #5C3D2E</a:t>
            </a:r>
          </a:p>
          <a:p>
            <a:r>
              <a:rPr lang="en-US" sz="1100" b="0" i="0" dirty="0">
                <a:solidFill>
                  <a:srgbClr val="0D0D0D"/>
                </a:solidFill>
                <a:effectLst/>
                <a:latin typeface="Söhne"/>
              </a:rPr>
              <a:t>Represents the solid, earthy foundation of the rural ethos and the strength of urban architecture.</a:t>
            </a:r>
          </a:p>
        </p:txBody>
      </p:sp>
      <p:sp>
        <p:nvSpPr>
          <p:cNvPr id="3" name="Rectangle 2">
            <a:extLst>
              <a:ext uri="{FF2B5EF4-FFF2-40B4-BE49-F238E27FC236}">
                <a16:creationId xmlns:a16="http://schemas.microsoft.com/office/drawing/2014/main" id="{60A7C65A-3174-A790-BB90-7B57814D402B}"/>
              </a:ext>
            </a:extLst>
          </p:cNvPr>
          <p:cNvSpPr/>
          <p:nvPr/>
        </p:nvSpPr>
        <p:spPr>
          <a:xfrm>
            <a:off x="6030691" y="5145468"/>
            <a:ext cx="800913" cy="775607"/>
          </a:xfrm>
          <a:prstGeom prst="rect">
            <a:avLst/>
          </a:prstGeom>
          <a:solidFill>
            <a:srgbClr val="FFF8E6"/>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2"/>
              </a:solidFill>
            </a:endParaRPr>
          </a:p>
        </p:txBody>
      </p:sp>
      <p:sp>
        <p:nvSpPr>
          <p:cNvPr id="9" name="TextBox 8">
            <a:extLst>
              <a:ext uri="{FF2B5EF4-FFF2-40B4-BE49-F238E27FC236}">
                <a16:creationId xmlns:a16="http://schemas.microsoft.com/office/drawing/2014/main" id="{4022C9D9-C319-9E16-29E9-A4C5A0271FEE}"/>
              </a:ext>
            </a:extLst>
          </p:cNvPr>
          <p:cNvSpPr txBox="1"/>
          <p:nvPr/>
        </p:nvSpPr>
        <p:spPr>
          <a:xfrm>
            <a:off x="6887941" y="5141645"/>
            <a:ext cx="3484668" cy="707886"/>
          </a:xfrm>
          <a:prstGeom prst="rect">
            <a:avLst/>
          </a:prstGeom>
          <a:noFill/>
        </p:spPr>
        <p:txBody>
          <a:bodyPr wrap="square" rtlCol="0">
            <a:spAutoFit/>
          </a:bodyPr>
          <a:lstStyle/>
          <a:p>
            <a:r>
              <a:rPr lang="en-US" b="0" i="0" dirty="0">
                <a:solidFill>
                  <a:srgbClr val="0D0D0D"/>
                </a:solidFill>
                <a:effectLst/>
                <a:latin typeface="Söhne"/>
              </a:rPr>
              <a:t>Cream - Hex #FFF8E6</a:t>
            </a:r>
          </a:p>
          <a:p>
            <a:r>
              <a:rPr lang="en-US" sz="1100" b="0" i="0" dirty="0">
                <a:solidFill>
                  <a:srgbClr val="0D0D0D"/>
                </a:solidFill>
                <a:effectLst/>
                <a:latin typeface="Söhne"/>
              </a:rPr>
              <a:t>Provides a neutral backdrop that supports the primary and secondary colors, representing clarity and simplicity</a:t>
            </a:r>
          </a:p>
        </p:txBody>
      </p:sp>
      <p:sp>
        <p:nvSpPr>
          <p:cNvPr id="15" name="TextBox 14">
            <a:extLst>
              <a:ext uri="{FF2B5EF4-FFF2-40B4-BE49-F238E27FC236}">
                <a16:creationId xmlns:a16="http://schemas.microsoft.com/office/drawing/2014/main" id="{84EA6E6F-5662-5EB8-17EA-5409FF857F4D}"/>
              </a:ext>
            </a:extLst>
          </p:cNvPr>
          <p:cNvSpPr txBox="1"/>
          <p:nvPr/>
        </p:nvSpPr>
        <p:spPr>
          <a:xfrm>
            <a:off x="5831341" y="107702"/>
            <a:ext cx="6094638" cy="369332"/>
          </a:xfrm>
          <a:prstGeom prst="rect">
            <a:avLst/>
          </a:prstGeom>
          <a:noFill/>
        </p:spPr>
        <p:txBody>
          <a:bodyPr wrap="square">
            <a:spAutoFit/>
          </a:bodyPr>
          <a:lstStyle/>
          <a:p>
            <a:r>
              <a:rPr lang="en-US" dirty="0"/>
              <a:t>Primary</a:t>
            </a:r>
          </a:p>
        </p:txBody>
      </p:sp>
      <p:sp>
        <p:nvSpPr>
          <p:cNvPr id="16" name="TextBox 15">
            <a:extLst>
              <a:ext uri="{FF2B5EF4-FFF2-40B4-BE49-F238E27FC236}">
                <a16:creationId xmlns:a16="http://schemas.microsoft.com/office/drawing/2014/main" id="{8DF7D7DA-BC5E-C04F-91A2-B801656CEB4C}"/>
              </a:ext>
            </a:extLst>
          </p:cNvPr>
          <p:cNvSpPr txBox="1"/>
          <p:nvPr/>
        </p:nvSpPr>
        <p:spPr>
          <a:xfrm>
            <a:off x="5831341" y="1433664"/>
            <a:ext cx="6094638" cy="369332"/>
          </a:xfrm>
          <a:prstGeom prst="rect">
            <a:avLst/>
          </a:prstGeom>
          <a:noFill/>
        </p:spPr>
        <p:txBody>
          <a:bodyPr wrap="square">
            <a:spAutoFit/>
          </a:bodyPr>
          <a:lstStyle/>
          <a:p>
            <a:r>
              <a:rPr lang="en-US" dirty="0"/>
              <a:t>Secondary</a:t>
            </a:r>
          </a:p>
        </p:txBody>
      </p:sp>
      <p:sp>
        <p:nvSpPr>
          <p:cNvPr id="17" name="TextBox 16">
            <a:extLst>
              <a:ext uri="{FF2B5EF4-FFF2-40B4-BE49-F238E27FC236}">
                <a16:creationId xmlns:a16="http://schemas.microsoft.com/office/drawing/2014/main" id="{FDC5544C-4B08-73A9-20C7-D70FFABAB477}"/>
              </a:ext>
            </a:extLst>
          </p:cNvPr>
          <p:cNvSpPr txBox="1"/>
          <p:nvPr/>
        </p:nvSpPr>
        <p:spPr>
          <a:xfrm>
            <a:off x="5831341" y="2795385"/>
            <a:ext cx="6094638" cy="369332"/>
          </a:xfrm>
          <a:prstGeom prst="rect">
            <a:avLst/>
          </a:prstGeom>
          <a:noFill/>
        </p:spPr>
        <p:txBody>
          <a:bodyPr wrap="square">
            <a:spAutoFit/>
          </a:bodyPr>
          <a:lstStyle/>
          <a:p>
            <a:r>
              <a:rPr lang="en-US" dirty="0"/>
              <a:t>Accent</a:t>
            </a:r>
          </a:p>
        </p:txBody>
      </p:sp>
      <p:sp>
        <p:nvSpPr>
          <p:cNvPr id="18" name="Rectangle 17">
            <a:extLst>
              <a:ext uri="{FF2B5EF4-FFF2-40B4-BE49-F238E27FC236}">
                <a16:creationId xmlns:a16="http://schemas.microsoft.com/office/drawing/2014/main" id="{5D9AE157-DE73-4A97-5B26-7FF955146E0C}"/>
              </a:ext>
            </a:extLst>
          </p:cNvPr>
          <p:cNvSpPr/>
          <p:nvPr/>
        </p:nvSpPr>
        <p:spPr>
          <a:xfrm>
            <a:off x="6039669" y="5992398"/>
            <a:ext cx="775607" cy="775607"/>
          </a:xfrm>
          <a:prstGeom prst="rect">
            <a:avLst/>
          </a:prstGeom>
          <a:solidFill>
            <a:srgbClr val="F0F4F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2"/>
              </a:solidFill>
            </a:endParaRPr>
          </a:p>
        </p:txBody>
      </p:sp>
      <p:sp>
        <p:nvSpPr>
          <p:cNvPr id="19" name="TextBox 18">
            <a:extLst>
              <a:ext uri="{FF2B5EF4-FFF2-40B4-BE49-F238E27FC236}">
                <a16:creationId xmlns:a16="http://schemas.microsoft.com/office/drawing/2014/main" id="{D2225709-EB32-353C-A830-436C80B05A0B}"/>
              </a:ext>
            </a:extLst>
          </p:cNvPr>
          <p:cNvSpPr txBox="1"/>
          <p:nvPr/>
        </p:nvSpPr>
        <p:spPr>
          <a:xfrm>
            <a:off x="6913247" y="5988575"/>
            <a:ext cx="3170459" cy="707886"/>
          </a:xfrm>
          <a:prstGeom prst="rect">
            <a:avLst/>
          </a:prstGeom>
          <a:noFill/>
        </p:spPr>
        <p:txBody>
          <a:bodyPr wrap="square" rtlCol="0">
            <a:spAutoFit/>
          </a:bodyPr>
          <a:lstStyle/>
          <a:p>
            <a:r>
              <a:rPr lang="en-US" b="0" i="0" dirty="0">
                <a:solidFill>
                  <a:srgbClr val="0D0D0D"/>
                </a:solidFill>
                <a:effectLst/>
                <a:latin typeface="Söhne"/>
              </a:rPr>
              <a:t>Cloud White - #F0F4F8</a:t>
            </a:r>
          </a:p>
          <a:p>
            <a:r>
              <a:rPr lang="en-US" sz="1100" b="0" i="0" dirty="0">
                <a:solidFill>
                  <a:srgbClr val="0D0D0D"/>
                </a:solidFill>
                <a:effectLst/>
                <a:latin typeface="Söhne"/>
              </a:rPr>
              <a:t>Provides contrast and space, symbolizing clarity and modernity.</a:t>
            </a:r>
          </a:p>
        </p:txBody>
      </p:sp>
    </p:spTree>
    <p:extLst>
      <p:ext uri="{BB962C8B-B14F-4D97-AF65-F5344CB8AC3E}">
        <p14:creationId xmlns:p14="http://schemas.microsoft.com/office/powerpoint/2010/main" val="1034466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Brand Personality</a:t>
            </a:r>
          </a:p>
        </p:txBody>
      </p:sp>
      <p:sp>
        <p:nvSpPr>
          <p:cNvPr id="4" name="Text Placeholder 3">
            <a:extLst>
              <a:ext uri="{FF2B5EF4-FFF2-40B4-BE49-F238E27FC236}">
                <a16:creationId xmlns:a16="http://schemas.microsoft.com/office/drawing/2014/main" id="{F1CD0900-D7CD-46D7-A35C-F4DEE412A9D5}"/>
              </a:ext>
            </a:extLst>
          </p:cNvPr>
          <p:cNvSpPr>
            <a:spLocks noGrp="1"/>
          </p:cNvSpPr>
          <p:nvPr>
            <p:ph type="body" sz="half" idx="2"/>
          </p:nvPr>
        </p:nvSpPr>
        <p:spPr>
          <a:xfrm>
            <a:off x="839788" y="2057399"/>
            <a:ext cx="3932237" cy="3880263"/>
          </a:xfrm>
        </p:spPr>
        <p:txBody>
          <a:bodyPr>
            <a:normAutofit fontScale="70000" lnSpcReduction="20000"/>
          </a:bodyPr>
          <a:lstStyle/>
          <a:p>
            <a:pPr algn="l"/>
            <a:r>
              <a:rPr lang="en-US" b="0" i="0" dirty="0">
                <a:solidFill>
                  <a:srgbClr val="0D0D0D"/>
                </a:solidFill>
                <a:effectLst/>
                <a:latin typeface="Söhne"/>
              </a:rPr>
              <a:t>The brand personality of </a:t>
            </a:r>
            <a:r>
              <a:rPr lang="en-US" b="0" i="0" dirty="0" err="1">
                <a:solidFill>
                  <a:srgbClr val="0D0D0D"/>
                </a:solidFill>
                <a:effectLst/>
                <a:latin typeface="Söhne"/>
              </a:rPr>
              <a:t>Rurban</a:t>
            </a:r>
            <a:r>
              <a:rPr lang="en-US" b="0" i="0" dirty="0">
                <a:solidFill>
                  <a:srgbClr val="0D0D0D"/>
                </a:solidFill>
                <a:effectLst/>
                <a:latin typeface="Söhne"/>
              </a:rPr>
              <a:t> Land embodies a harmonious blend of </a:t>
            </a:r>
            <a:r>
              <a:rPr lang="en-US" b="1" i="0" dirty="0">
                <a:solidFill>
                  <a:srgbClr val="0D0D0D"/>
                </a:solidFill>
                <a:effectLst/>
                <a:latin typeface="Söhne"/>
              </a:rPr>
              <a:t>Vibrant Sincerity, Engaged Competence, and Humbled Sophistication</a:t>
            </a:r>
            <a:r>
              <a:rPr lang="en-US" b="0" i="0" dirty="0">
                <a:solidFill>
                  <a:srgbClr val="0D0D0D"/>
                </a:solidFill>
                <a:effectLst/>
                <a:latin typeface="Söhne"/>
              </a:rPr>
              <a:t>, drawing on the unique fusion of rural serenity and urban convenience that defines its core offering.</a:t>
            </a:r>
          </a:p>
          <a:p>
            <a:pPr algn="l">
              <a:buFont typeface="+mj-lt"/>
              <a:buAutoNum type="arabicPeriod"/>
            </a:pPr>
            <a:r>
              <a:rPr lang="en-US" b="1" i="0" dirty="0">
                <a:solidFill>
                  <a:srgbClr val="0D0D0D"/>
                </a:solidFill>
                <a:effectLst/>
                <a:latin typeface="Söhne"/>
              </a:rPr>
              <a:t> Vibrant Sincerity:</a:t>
            </a:r>
            <a:r>
              <a:rPr lang="en-US" b="0" i="0" dirty="0">
                <a:solidFill>
                  <a:srgbClr val="0D0D0D"/>
                </a:solidFill>
                <a:effectLst/>
                <a:latin typeface="Söhne"/>
              </a:rPr>
              <a:t> </a:t>
            </a:r>
            <a:r>
              <a:rPr lang="en-US" b="0" i="0" dirty="0" err="1">
                <a:solidFill>
                  <a:srgbClr val="0D0D0D"/>
                </a:solidFill>
                <a:effectLst/>
                <a:latin typeface="Söhne"/>
              </a:rPr>
              <a:t>Rurban</a:t>
            </a:r>
            <a:r>
              <a:rPr lang="en-US" b="0" i="0" dirty="0">
                <a:solidFill>
                  <a:srgbClr val="0D0D0D"/>
                </a:solidFill>
                <a:effectLst/>
                <a:latin typeface="Söhne"/>
              </a:rPr>
              <a:t> Land is genuine and heartfelt, reflecting an honest commitment to providing a lifestyle that values community, nature, and sustainable living. This trait reassures customers of the brand's integrity and its dedication to making the </a:t>
            </a:r>
            <a:r>
              <a:rPr lang="en-US" b="0" i="0" dirty="0" err="1">
                <a:solidFill>
                  <a:srgbClr val="0D0D0D"/>
                </a:solidFill>
                <a:effectLst/>
                <a:latin typeface="Söhne"/>
              </a:rPr>
              <a:t>Rurban</a:t>
            </a:r>
            <a:r>
              <a:rPr lang="en-US" b="0" i="0" dirty="0">
                <a:solidFill>
                  <a:srgbClr val="0D0D0D"/>
                </a:solidFill>
                <a:effectLst/>
                <a:latin typeface="Söhne"/>
              </a:rPr>
              <a:t> lifestyle accessible and enjoyable.</a:t>
            </a:r>
          </a:p>
          <a:p>
            <a:pPr algn="l">
              <a:buFont typeface="+mj-lt"/>
              <a:buAutoNum type="arabicPeriod"/>
            </a:pPr>
            <a:r>
              <a:rPr lang="en-US" b="1" i="0" dirty="0">
                <a:solidFill>
                  <a:srgbClr val="0D0D0D"/>
                </a:solidFill>
                <a:effectLst/>
                <a:latin typeface="Söhne"/>
              </a:rPr>
              <a:t> Engaged Competence:</a:t>
            </a:r>
            <a:r>
              <a:rPr lang="en-US" b="0" i="0" dirty="0">
                <a:solidFill>
                  <a:srgbClr val="0D0D0D"/>
                </a:solidFill>
                <a:effectLst/>
                <a:latin typeface="Söhne"/>
              </a:rPr>
              <a:t> Demonstrating expertise and reliability, </a:t>
            </a:r>
            <a:r>
              <a:rPr lang="en-US" b="0" i="0" dirty="0" err="1">
                <a:solidFill>
                  <a:srgbClr val="0D0D0D"/>
                </a:solidFill>
                <a:effectLst/>
                <a:latin typeface="Söhne"/>
              </a:rPr>
              <a:t>Rurban</a:t>
            </a:r>
            <a:r>
              <a:rPr lang="en-US" b="0" i="0" dirty="0">
                <a:solidFill>
                  <a:srgbClr val="0D0D0D"/>
                </a:solidFill>
                <a:effectLst/>
                <a:latin typeface="Söhne"/>
              </a:rPr>
              <a:t> Land showcases its understanding of the real estate market and innovative living solutions. This aspect of the brand personality conveys trust and reassures clients that they are making a sound investment in their future.</a:t>
            </a:r>
          </a:p>
          <a:p>
            <a:pPr algn="l">
              <a:buFont typeface="+mj-lt"/>
              <a:buAutoNum type="arabicPeriod"/>
            </a:pPr>
            <a:r>
              <a:rPr lang="en-US" b="1" i="0" dirty="0">
                <a:solidFill>
                  <a:srgbClr val="0D0D0D"/>
                </a:solidFill>
                <a:effectLst/>
                <a:latin typeface="Söhne"/>
              </a:rPr>
              <a:t> Humbled Sophistication:</a:t>
            </a:r>
            <a:r>
              <a:rPr lang="en-US" b="0" i="0" dirty="0">
                <a:solidFill>
                  <a:srgbClr val="0D0D0D"/>
                </a:solidFill>
                <a:effectLst/>
                <a:latin typeface="Söhne"/>
              </a:rPr>
              <a:t> Reflecting the urban aspect of the </a:t>
            </a:r>
            <a:r>
              <a:rPr lang="en-US" b="0" i="0" dirty="0" err="1">
                <a:solidFill>
                  <a:srgbClr val="0D0D0D"/>
                </a:solidFill>
                <a:effectLst/>
                <a:latin typeface="Söhne"/>
              </a:rPr>
              <a:t>Rurban</a:t>
            </a:r>
            <a:r>
              <a:rPr lang="en-US" b="0" i="0" dirty="0">
                <a:solidFill>
                  <a:srgbClr val="0D0D0D"/>
                </a:solidFill>
                <a:effectLst/>
                <a:latin typeface="Söhne"/>
              </a:rPr>
              <a:t> lifestyle, this characteristic highlights the brand's ability to provide a refined living experience that does not compromise on modern amenities and conveniences. It appeals to those seeking a blend of rural peace with the cultured, dynamic vibrancy of urban life.</a:t>
            </a:r>
          </a:p>
          <a:p>
            <a:pPr algn="l"/>
            <a:r>
              <a:rPr lang="en-US" b="0" i="0" dirty="0">
                <a:solidFill>
                  <a:srgbClr val="0D0D0D"/>
                </a:solidFill>
                <a:effectLst/>
                <a:latin typeface="Söhne"/>
              </a:rPr>
              <a:t>Together, these characteristics form a brand personality that is both appealing and relatable to individuals and families seeking a balanced lifestyle, cementing </a:t>
            </a:r>
            <a:r>
              <a:rPr lang="en-US" b="0" i="0" dirty="0" err="1">
                <a:solidFill>
                  <a:srgbClr val="0D0D0D"/>
                </a:solidFill>
                <a:effectLst/>
                <a:latin typeface="Söhne"/>
              </a:rPr>
              <a:t>Rurban</a:t>
            </a:r>
            <a:r>
              <a:rPr lang="en-US" b="0" i="0" dirty="0">
                <a:solidFill>
                  <a:srgbClr val="0D0D0D"/>
                </a:solidFill>
                <a:effectLst/>
                <a:latin typeface="Söhne"/>
              </a:rPr>
              <a:t> Land as a visionary leader in the real estate industry.</a:t>
            </a:r>
          </a:p>
        </p:txBody>
      </p:sp>
    </p:spTree>
    <p:extLst>
      <p:ext uri="{BB962C8B-B14F-4D97-AF65-F5344CB8AC3E}">
        <p14:creationId xmlns:p14="http://schemas.microsoft.com/office/powerpoint/2010/main" val="3785636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err="1"/>
              <a:t>Rurban</a:t>
            </a:r>
            <a:r>
              <a:rPr lang="en-US" dirty="0"/>
              <a:t> Land</a:t>
            </a:r>
          </a:p>
        </p:txBody>
      </p:sp>
      <p:sp>
        <p:nvSpPr>
          <p:cNvPr id="4" name="Text Placeholder 3">
            <a:extLst>
              <a:ext uri="{FF2B5EF4-FFF2-40B4-BE49-F238E27FC236}">
                <a16:creationId xmlns:a16="http://schemas.microsoft.com/office/drawing/2014/main" id="{F1CD0900-D7CD-46D7-A35C-F4DEE412A9D5}"/>
              </a:ext>
            </a:extLst>
          </p:cNvPr>
          <p:cNvSpPr>
            <a:spLocks noGrp="1"/>
          </p:cNvSpPr>
          <p:nvPr>
            <p:ph type="body" sz="half" idx="2"/>
          </p:nvPr>
        </p:nvSpPr>
        <p:spPr>
          <a:xfrm>
            <a:off x="839788" y="2057399"/>
            <a:ext cx="3932237" cy="3880263"/>
          </a:xfrm>
        </p:spPr>
        <p:txBody>
          <a:bodyPr>
            <a:normAutofit/>
          </a:bodyPr>
          <a:lstStyle/>
          <a:p>
            <a:r>
              <a:rPr lang="en-US" dirty="0"/>
              <a:t>Words Platform</a:t>
            </a:r>
          </a:p>
        </p:txBody>
      </p:sp>
      <p:sp>
        <p:nvSpPr>
          <p:cNvPr id="5" name="TextBox 4">
            <a:extLst>
              <a:ext uri="{FF2B5EF4-FFF2-40B4-BE49-F238E27FC236}">
                <a16:creationId xmlns:a16="http://schemas.microsoft.com/office/drawing/2014/main" id="{3BE7B66A-90EB-79E5-71E8-749077B184BC}"/>
              </a:ext>
            </a:extLst>
          </p:cNvPr>
          <p:cNvSpPr txBox="1"/>
          <p:nvPr/>
        </p:nvSpPr>
        <p:spPr>
          <a:xfrm>
            <a:off x="5257574" y="579664"/>
            <a:ext cx="6094638" cy="6017032"/>
          </a:xfrm>
          <a:prstGeom prst="rect">
            <a:avLst/>
          </a:prstGeom>
          <a:noFill/>
        </p:spPr>
        <p:txBody>
          <a:bodyPr wrap="square">
            <a:spAutoFit/>
          </a:bodyPr>
          <a:lstStyle/>
          <a:p>
            <a:pPr algn="l"/>
            <a:r>
              <a:rPr lang="en-US" sz="1100" b="0" i="0" dirty="0">
                <a:solidFill>
                  <a:srgbClr val="0D0D0D"/>
                </a:solidFill>
                <a:effectLst/>
                <a:latin typeface="Söhne"/>
              </a:rPr>
              <a:t>For </a:t>
            </a:r>
            <a:r>
              <a:rPr lang="en-US" sz="1100" b="0" i="0" dirty="0" err="1">
                <a:solidFill>
                  <a:srgbClr val="0D0D0D"/>
                </a:solidFill>
                <a:effectLst/>
                <a:latin typeface="Söhne"/>
              </a:rPr>
              <a:t>Rurban</a:t>
            </a:r>
            <a:r>
              <a:rPr lang="en-US" sz="1100" b="0" i="0" dirty="0">
                <a:solidFill>
                  <a:srgbClr val="0D0D0D"/>
                </a:solidFill>
                <a:effectLst/>
                <a:latin typeface="Söhne"/>
              </a:rPr>
              <a:t> Land, incorporating words that resonate with both the emotional and functional aspects of your brand can significantly impact your messaging. Here are 20 specific words to use in your brand language:</a:t>
            </a:r>
          </a:p>
          <a:p>
            <a:pPr algn="l"/>
            <a:endParaRPr lang="en-US" sz="1100" b="0" i="0" dirty="0">
              <a:solidFill>
                <a:srgbClr val="0D0D0D"/>
              </a:solidFill>
              <a:effectLst/>
              <a:latin typeface="Söhne"/>
            </a:endParaRPr>
          </a:p>
          <a:p>
            <a:pPr algn="l">
              <a:buFont typeface="+mj-lt"/>
              <a:buAutoNum type="arabicPeriod"/>
            </a:pPr>
            <a:r>
              <a:rPr lang="en-US" sz="1100" b="1" i="0" dirty="0">
                <a:solidFill>
                  <a:srgbClr val="0D0D0D"/>
                </a:solidFill>
                <a:effectLst/>
                <a:latin typeface="Söhne"/>
              </a:rPr>
              <a:t>Harmonious</a:t>
            </a:r>
            <a:r>
              <a:rPr lang="en-US" sz="1100" b="0" i="0" dirty="0">
                <a:solidFill>
                  <a:srgbClr val="0D0D0D"/>
                </a:solidFill>
                <a:effectLst/>
                <a:latin typeface="Söhne"/>
              </a:rPr>
              <a:t> - To convey the blend of rural and urban living.</a:t>
            </a:r>
          </a:p>
          <a:p>
            <a:pPr algn="l">
              <a:buFont typeface="+mj-lt"/>
              <a:buAutoNum type="arabicPeriod"/>
            </a:pPr>
            <a:r>
              <a:rPr lang="en-US" sz="1100" b="1" i="0" dirty="0">
                <a:solidFill>
                  <a:srgbClr val="0D0D0D"/>
                </a:solidFill>
                <a:effectLst/>
                <a:latin typeface="Söhne"/>
              </a:rPr>
              <a:t>Sustainable</a:t>
            </a:r>
            <a:r>
              <a:rPr lang="en-US" sz="1100" b="0" i="0" dirty="0">
                <a:solidFill>
                  <a:srgbClr val="0D0D0D"/>
                </a:solidFill>
                <a:effectLst/>
                <a:latin typeface="Söhne"/>
              </a:rPr>
              <a:t> - Highlighting eco-friendly and sustainable living solutions.</a:t>
            </a:r>
          </a:p>
          <a:p>
            <a:pPr algn="l">
              <a:buFont typeface="+mj-lt"/>
              <a:buAutoNum type="arabicPeriod"/>
            </a:pPr>
            <a:r>
              <a:rPr lang="en-US" sz="1100" b="1" i="0" dirty="0">
                <a:solidFill>
                  <a:srgbClr val="0D0D0D"/>
                </a:solidFill>
                <a:effectLst/>
                <a:latin typeface="Söhne"/>
              </a:rPr>
              <a:t>Community</a:t>
            </a:r>
            <a:r>
              <a:rPr lang="en-US" sz="1100" b="0" i="0" dirty="0">
                <a:solidFill>
                  <a:srgbClr val="0D0D0D"/>
                </a:solidFill>
                <a:effectLst/>
                <a:latin typeface="Söhne"/>
              </a:rPr>
              <a:t> - Emphasizing the importance of social connections and community living.</a:t>
            </a:r>
          </a:p>
          <a:p>
            <a:pPr algn="l">
              <a:buFont typeface="+mj-lt"/>
              <a:buAutoNum type="arabicPeriod"/>
            </a:pPr>
            <a:r>
              <a:rPr lang="en-US" sz="1100" b="1" i="0" dirty="0">
                <a:solidFill>
                  <a:srgbClr val="0D0D0D"/>
                </a:solidFill>
                <a:effectLst/>
                <a:latin typeface="Söhne"/>
              </a:rPr>
              <a:t>Innovative</a:t>
            </a:r>
            <a:r>
              <a:rPr lang="en-US" sz="1100" b="0" i="0" dirty="0">
                <a:solidFill>
                  <a:srgbClr val="0D0D0D"/>
                </a:solidFill>
                <a:effectLst/>
                <a:latin typeface="Söhne"/>
              </a:rPr>
              <a:t> - Showcasing the modern amenities and solutions offered.</a:t>
            </a:r>
          </a:p>
          <a:p>
            <a:pPr algn="l">
              <a:buFont typeface="+mj-lt"/>
              <a:buAutoNum type="arabicPeriod"/>
            </a:pPr>
            <a:r>
              <a:rPr lang="en-US" sz="1100" b="1" i="0" dirty="0">
                <a:solidFill>
                  <a:srgbClr val="0D0D0D"/>
                </a:solidFill>
                <a:effectLst/>
                <a:latin typeface="Söhne"/>
              </a:rPr>
              <a:t>Tranquil</a:t>
            </a:r>
            <a:r>
              <a:rPr lang="en-US" sz="1100" b="0" i="0" dirty="0">
                <a:solidFill>
                  <a:srgbClr val="0D0D0D"/>
                </a:solidFill>
                <a:effectLst/>
                <a:latin typeface="Söhne"/>
              </a:rPr>
              <a:t> - Reflecting the peaceful living environment.</a:t>
            </a:r>
          </a:p>
          <a:p>
            <a:pPr algn="l">
              <a:buFont typeface="+mj-lt"/>
              <a:buAutoNum type="arabicPeriod"/>
            </a:pPr>
            <a:r>
              <a:rPr lang="en-US" sz="1100" b="1" i="0" dirty="0">
                <a:solidFill>
                  <a:srgbClr val="0D0D0D"/>
                </a:solidFill>
                <a:effectLst/>
                <a:latin typeface="Söhne"/>
              </a:rPr>
              <a:t>Vibrant</a:t>
            </a:r>
            <a:r>
              <a:rPr lang="en-US" sz="1100" b="0" i="0" dirty="0">
                <a:solidFill>
                  <a:srgbClr val="0D0D0D"/>
                </a:solidFill>
                <a:effectLst/>
                <a:latin typeface="Söhne"/>
              </a:rPr>
              <a:t> - Capturing the dynamic and energetic aspects of urban convenience.</a:t>
            </a:r>
          </a:p>
          <a:p>
            <a:pPr algn="l">
              <a:buFont typeface="+mj-lt"/>
              <a:buAutoNum type="arabicPeriod"/>
            </a:pPr>
            <a:r>
              <a:rPr lang="en-US" sz="1100" b="1" i="0" dirty="0">
                <a:solidFill>
                  <a:srgbClr val="0D0D0D"/>
                </a:solidFill>
                <a:effectLst/>
                <a:latin typeface="Söhne"/>
              </a:rPr>
              <a:t>Nurturing</a:t>
            </a:r>
            <a:r>
              <a:rPr lang="en-US" sz="1100" b="0" i="0" dirty="0">
                <a:solidFill>
                  <a:srgbClr val="0D0D0D"/>
                </a:solidFill>
                <a:effectLst/>
                <a:latin typeface="Söhne"/>
              </a:rPr>
              <a:t> - To communicate care for residents and the environment.</a:t>
            </a:r>
          </a:p>
          <a:p>
            <a:pPr algn="l">
              <a:buFont typeface="+mj-lt"/>
              <a:buAutoNum type="arabicPeriod"/>
            </a:pPr>
            <a:r>
              <a:rPr lang="en-US" sz="1100" b="1" i="0" dirty="0">
                <a:solidFill>
                  <a:srgbClr val="0D0D0D"/>
                </a:solidFill>
                <a:effectLst/>
                <a:latin typeface="Söhne"/>
              </a:rPr>
              <a:t>Sophisticated</a:t>
            </a:r>
            <a:r>
              <a:rPr lang="en-US" sz="1100" b="0" i="0" dirty="0">
                <a:solidFill>
                  <a:srgbClr val="0D0D0D"/>
                </a:solidFill>
                <a:effectLst/>
                <a:latin typeface="Söhne"/>
              </a:rPr>
              <a:t> - Denoting a refined approach to modern living.</a:t>
            </a:r>
          </a:p>
          <a:p>
            <a:pPr algn="l">
              <a:buFont typeface="+mj-lt"/>
              <a:buAutoNum type="arabicPeriod"/>
            </a:pPr>
            <a:r>
              <a:rPr lang="en-US" sz="1100" b="1" i="0" dirty="0">
                <a:solidFill>
                  <a:srgbClr val="0D0D0D"/>
                </a:solidFill>
                <a:effectLst/>
                <a:latin typeface="Söhne"/>
              </a:rPr>
              <a:t>Welcoming</a:t>
            </a:r>
            <a:r>
              <a:rPr lang="en-US" sz="1100" b="0" i="0" dirty="0">
                <a:solidFill>
                  <a:srgbClr val="0D0D0D"/>
                </a:solidFill>
                <a:effectLst/>
                <a:latin typeface="Söhne"/>
              </a:rPr>
              <a:t> - Creating an inviting atmosphere for all.</a:t>
            </a:r>
          </a:p>
          <a:p>
            <a:pPr algn="l">
              <a:buFont typeface="+mj-lt"/>
              <a:buAutoNum type="arabicPeriod"/>
            </a:pPr>
            <a:r>
              <a:rPr lang="en-US" sz="1100" b="1" i="0" dirty="0">
                <a:solidFill>
                  <a:srgbClr val="0D0D0D"/>
                </a:solidFill>
                <a:effectLst/>
                <a:latin typeface="Söhne"/>
              </a:rPr>
              <a:t>Connected</a:t>
            </a:r>
            <a:r>
              <a:rPr lang="en-US" sz="1100" b="0" i="0" dirty="0">
                <a:solidFill>
                  <a:srgbClr val="0D0D0D"/>
                </a:solidFill>
                <a:effectLst/>
                <a:latin typeface="Söhne"/>
              </a:rPr>
              <a:t> - Stressing easy access to urban amenities and natural surroundings.</a:t>
            </a:r>
          </a:p>
          <a:p>
            <a:pPr algn="l">
              <a:buFont typeface="+mj-lt"/>
              <a:buAutoNum type="arabicPeriod"/>
            </a:pPr>
            <a:r>
              <a:rPr lang="en-US" sz="1100" b="1" i="0" dirty="0">
                <a:solidFill>
                  <a:srgbClr val="0D0D0D"/>
                </a:solidFill>
                <a:effectLst/>
                <a:latin typeface="Söhne"/>
              </a:rPr>
              <a:t>Serene</a:t>
            </a:r>
            <a:r>
              <a:rPr lang="en-US" sz="1100" b="0" i="0" dirty="0">
                <a:solidFill>
                  <a:srgbClr val="0D0D0D"/>
                </a:solidFill>
                <a:effectLst/>
                <a:latin typeface="Söhne"/>
              </a:rPr>
              <a:t> - Highlighting the calm and peacefulness of rural aspects.</a:t>
            </a:r>
          </a:p>
          <a:p>
            <a:pPr algn="l">
              <a:buFont typeface="+mj-lt"/>
              <a:buAutoNum type="arabicPeriod"/>
            </a:pPr>
            <a:r>
              <a:rPr lang="en-US" sz="1100" b="1" i="0" dirty="0">
                <a:solidFill>
                  <a:srgbClr val="0D0D0D"/>
                </a:solidFill>
                <a:effectLst/>
                <a:latin typeface="Söhne"/>
              </a:rPr>
              <a:t>Revolutionary</a:t>
            </a:r>
            <a:r>
              <a:rPr lang="en-US" sz="1100" b="0" i="0" dirty="0">
                <a:solidFill>
                  <a:srgbClr val="0D0D0D"/>
                </a:solidFill>
                <a:effectLst/>
                <a:latin typeface="Söhne"/>
              </a:rPr>
              <a:t> - For innovative approaches to living spaces.</a:t>
            </a:r>
          </a:p>
          <a:p>
            <a:pPr algn="l">
              <a:buFont typeface="+mj-lt"/>
              <a:buAutoNum type="arabicPeriod"/>
            </a:pPr>
            <a:r>
              <a:rPr lang="en-US" sz="1100" b="1" i="0" dirty="0">
                <a:solidFill>
                  <a:srgbClr val="0D0D0D"/>
                </a:solidFill>
                <a:effectLst/>
                <a:latin typeface="Söhne"/>
              </a:rPr>
              <a:t>Authentic</a:t>
            </a:r>
            <a:r>
              <a:rPr lang="en-US" sz="1100" b="0" i="0" dirty="0">
                <a:solidFill>
                  <a:srgbClr val="0D0D0D"/>
                </a:solidFill>
                <a:effectLst/>
                <a:latin typeface="Söhne"/>
              </a:rPr>
              <a:t> - Ensuring genuineness in all communications.</a:t>
            </a:r>
          </a:p>
          <a:p>
            <a:pPr algn="l">
              <a:buFont typeface="+mj-lt"/>
              <a:buAutoNum type="arabicPeriod"/>
            </a:pPr>
            <a:r>
              <a:rPr lang="en-US" sz="1100" b="1" i="0" dirty="0">
                <a:solidFill>
                  <a:srgbClr val="0D0D0D"/>
                </a:solidFill>
                <a:effectLst/>
                <a:latin typeface="Söhne"/>
              </a:rPr>
              <a:t>Inspiring</a:t>
            </a:r>
            <a:r>
              <a:rPr lang="en-US" sz="1100" b="0" i="0" dirty="0">
                <a:solidFill>
                  <a:srgbClr val="0D0D0D"/>
                </a:solidFill>
                <a:effectLst/>
                <a:latin typeface="Söhne"/>
              </a:rPr>
              <a:t> - Motivating a shift towards a balanced lifestyle.</a:t>
            </a:r>
          </a:p>
          <a:p>
            <a:pPr algn="l">
              <a:buFont typeface="+mj-lt"/>
              <a:buAutoNum type="arabicPeriod"/>
            </a:pPr>
            <a:r>
              <a:rPr lang="en-US" sz="1100" b="1" i="0" dirty="0">
                <a:solidFill>
                  <a:srgbClr val="0D0D0D"/>
                </a:solidFill>
                <a:effectLst/>
                <a:latin typeface="Söhne"/>
              </a:rPr>
              <a:t>Lush</a:t>
            </a:r>
            <a:r>
              <a:rPr lang="en-US" sz="1100" b="0" i="0" dirty="0">
                <a:solidFill>
                  <a:srgbClr val="0D0D0D"/>
                </a:solidFill>
                <a:effectLst/>
                <a:latin typeface="Söhne"/>
              </a:rPr>
              <a:t> - Describing the richness of natural environments.</a:t>
            </a:r>
          </a:p>
          <a:p>
            <a:pPr algn="l">
              <a:buFont typeface="+mj-lt"/>
              <a:buAutoNum type="arabicPeriod"/>
            </a:pPr>
            <a:r>
              <a:rPr lang="en-US" sz="1100" b="1" i="0" dirty="0">
                <a:solidFill>
                  <a:srgbClr val="0D0D0D"/>
                </a:solidFill>
                <a:effectLst/>
                <a:latin typeface="Söhne"/>
              </a:rPr>
              <a:t>Elegant</a:t>
            </a:r>
            <a:r>
              <a:rPr lang="en-US" sz="1100" b="0" i="0" dirty="0">
                <a:solidFill>
                  <a:srgbClr val="0D0D0D"/>
                </a:solidFill>
                <a:effectLst/>
                <a:latin typeface="Söhne"/>
              </a:rPr>
              <a:t> - For the sophistication of architectural designs.</a:t>
            </a:r>
          </a:p>
          <a:p>
            <a:pPr algn="l">
              <a:buFont typeface="+mj-lt"/>
              <a:buAutoNum type="arabicPeriod"/>
            </a:pPr>
            <a:r>
              <a:rPr lang="en-US" sz="1100" b="1" i="0" dirty="0">
                <a:solidFill>
                  <a:srgbClr val="0D0D0D"/>
                </a:solidFill>
                <a:effectLst/>
                <a:latin typeface="Söhne"/>
              </a:rPr>
              <a:t>Empowering</a:t>
            </a:r>
            <a:r>
              <a:rPr lang="en-US" sz="1100" b="0" i="0" dirty="0">
                <a:solidFill>
                  <a:srgbClr val="0D0D0D"/>
                </a:solidFill>
                <a:effectLst/>
                <a:latin typeface="Söhne"/>
              </a:rPr>
              <a:t> - Enabling residents to live their ideal lifestyle.</a:t>
            </a:r>
          </a:p>
          <a:p>
            <a:pPr algn="l">
              <a:buFont typeface="+mj-lt"/>
              <a:buAutoNum type="arabicPeriod"/>
            </a:pPr>
            <a:r>
              <a:rPr lang="en-US" sz="1100" b="1" i="0" dirty="0">
                <a:solidFill>
                  <a:srgbClr val="0D0D0D"/>
                </a:solidFill>
                <a:effectLst/>
                <a:latin typeface="Söhne"/>
              </a:rPr>
              <a:t>Invigorating</a:t>
            </a:r>
            <a:r>
              <a:rPr lang="en-US" sz="1100" b="0" i="0" dirty="0">
                <a:solidFill>
                  <a:srgbClr val="0D0D0D"/>
                </a:solidFill>
                <a:effectLst/>
                <a:latin typeface="Söhne"/>
              </a:rPr>
              <a:t> - To convey energy and revitalization through living spaces.</a:t>
            </a:r>
          </a:p>
          <a:p>
            <a:pPr algn="l">
              <a:buFont typeface="+mj-lt"/>
              <a:buAutoNum type="arabicPeriod"/>
            </a:pPr>
            <a:r>
              <a:rPr lang="en-US" sz="1100" b="1" i="0" dirty="0">
                <a:solidFill>
                  <a:srgbClr val="0D0D0D"/>
                </a:solidFill>
                <a:effectLst/>
                <a:latin typeface="Söhne"/>
              </a:rPr>
              <a:t>Dynamic</a:t>
            </a:r>
            <a:r>
              <a:rPr lang="en-US" sz="1100" b="0" i="0" dirty="0">
                <a:solidFill>
                  <a:srgbClr val="0D0D0D"/>
                </a:solidFill>
                <a:effectLst/>
                <a:latin typeface="Söhne"/>
              </a:rPr>
              <a:t> - Reflecting the ever-evolving and adaptable nature of the brand.</a:t>
            </a:r>
          </a:p>
          <a:p>
            <a:pPr algn="l">
              <a:buFont typeface="+mj-lt"/>
              <a:buAutoNum type="arabicPeriod"/>
            </a:pPr>
            <a:r>
              <a:rPr lang="en-US" sz="1100" b="1" i="0" dirty="0">
                <a:solidFill>
                  <a:srgbClr val="0D0D0D"/>
                </a:solidFill>
                <a:effectLst/>
                <a:latin typeface="Söhne"/>
              </a:rPr>
              <a:t>Exclusive</a:t>
            </a:r>
            <a:r>
              <a:rPr lang="en-US" sz="1100" b="0" i="0" dirty="0">
                <a:solidFill>
                  <a:srgbClr val="0D0D0D"/>
                </a:solidFill>
                <a:effectLst/>
                <a:latin typeface="Söhne"/>
              </a:rPr>
              <a:t> - Denoting uniqueness and the special nature of the </a:t>
            </a:r>
            <a:r>
              <a:rPr lang="en-US" sz="1100" b="0" i="0" dirty="0" err="1">
                <a:solidFill>
                  <a:srgbClr val="0D0D0D"/>
                </a:solidFill>
                <a:effectLst/>
                <a:latin typeface="Söhne"/>
              </a:rPr>
              <a:t>Rurban</a:t>
            </a:r>
            <a:r>
              <a:rPr lang="en-US" sz="1100" b="0" i="0" dirty="0">
                <a:solidFill>
                  <a:srgbClr val="0D0D0D"/>
                </a:solidFill>
                <a:effectLst/>
                <a:latin typeface="Söhne"/>
              </a:rPr>
              <a:t> experience.</a:t>
            </a:r>
          </a:p>
          <a:p>
            <a:pPr algn="l">
              <a:buFont typeface="+mj-lt"/>
              <a:buAutoNum type="arabicPeriod"/>
            </a:pPr>
            <a:r>
              <a:rPr lang="en-US" sz="1100" b="1" i="0" dirty="0">
                <a:solidFill>
                  <a:srgbClr val="0D0D0D"/>
                </a:solidFill>
                <a:effectLst/>
                <a:latin typeface="Söhne"/>
              </a:rPr>
              <a:t>Efficient</a:t>
            </a:r>
            <a:r>
              <a:rPr lang="en-US" sz="1100" b="0" i="0" dirty="0">
                <a:solidFill>
                  <a:srgbClr val="0D0D0D"/>
                </a:solidFill>
                <a:effectLst/>
                <a:latin typeface="Söhne"/>
              </a:rPr>
              <a:t> - Highlighting the streamlined processes that make transactions smooth and hassle-free.</a:t>
            </a:r>
          </a:p>
          <a:p>
            <a:pPr algn="l">
              <a:buFont typeface="+mj-lt"/>
              <a:buAutoNum type="arabicPeriod"/>
            </a:pPr>
            <a:r>
              <a:rPr lang="en-US" sz="1100" b="1" i="0" dirty="0">
                <a:solidFill>
                  <a:srgbClr val="0D0D0D"/>
                </a:solidFill>
                <a:effectLst/>
                <a:latin typeface="Söhne"/>
              </a:rPr>
              <a:t>Flexible</a:t>
            </a:r>
            <a:r>
              <a:rPr lang="en-US" sz="1100" b="0" i="0" dirty="0">
                <a:solidFill>
                  <a:srgbClr val="0D0D0D"/>
                </a:solidFill>
                <a:effectLst/>
                <a:latin typeface="Söhne"/>
              </a:rPr>
              <a:t> - Showcasing your adaptability to meet customer needs and preferences.</a:t>
            </a:r>
          </a:p>
          <a:p>
            <a:pPr algn="l">
              <a:buFont typeface="+mj-lt"/>
              <a:buAutoNum type="arabicPeriod"/>
            </a:pPr>
            <a:r>
              <a:rPr lang="en-US" sz="1100" b="1" i="0" dirty="0">
                <a:solidFill>
                  <a:srgbClr val="0D0D0D"/>
                </a:solidFill>
                <a:effectLst/>
                <a:latin typeface="Söhne"/>
              </a:rPr>
              <a:t>Accessible</a:t>
            </a:r>
            <a:r>
              <a:rPr lang="en-US" sz="1100" b="0" i="0" dirty="0">
                <a:solidFill>
                  <a:srgbClr val="0D0D0D"/>
                </a:solidFill>
                <a:effectLst/>
                <a:latin typeface="Söhne"/>
              </a:rPr>
              <a:t> - Emphasizing how straightforward it is to reach and communicate with your team.</a:t>
            </a:r>
          </a:p>
          <a:p>
            <a:pPr algn="l">
              <a:buFont typeface="+mj-lt"/>
              <a:buAutoNum type="arabicPeriod"/>
            </a:pPr>
            <a:r>
              <a:rPr lang="en-US" sz="1100" b="1" i="0" dirty="0">
                <a:solidFill>
                  <a:srgbClr val="0D0D0D"/>
                </a:solidFill>
                <a:effectLst/>
                <a:latin typeface="Söhne"/>
              </a:rPr>
              <a:t>Reliable</a:t>
            </a:r>
            <a:r>
              <a:rPr lang="en-US" sz="1100" b="0" i="0" dirty="0">
                <a:solidFill>
                  <a:srgbClr val="0D0D0D"/>
                </a:solidFill>
                <a:effectLst/>
                <a:latin typeface="Söhne"/>
              </a:rPr>
              <a:t> - Conveying your consistent delivery of services and trustworthiness.</a:t>
            </a:r>
          </a:p>
          <a:p>
            <a:pPr algn="l">
              <a:buFont typeface="+mj-lt"/>
              <a:buAutoNum type="arabicPeriod"/>
            </a:pPr>
            <a:r>
              <a:rPr lang="en-US" sz="1100" b="1" i="0" dirty="0">
                <a:solidFill>
                  <a:srgbClr val="0D0D0D"/>
                </a:solidFill>
                <a:effectLst/>
                <a:latin typeface="Söhne"/>
              </a:rPr>
              <a:t>Supportive</a:t>
            </a:r>
            <a:r>
              <a:rPr lang="en-US" sz="1100" b="0" i="0" dirty="0">
                <a:solidFill>
                  <a:srgbClr val="0D0D0D"/>
                </a:solidFill>
                <a:effectLst/>
                <a:latin typeface="Söhne"/>
              </a:rPr>
              <a:t> - Demonstrating your commitment to providing guidance and assistance every step of the way.</a:t>
            </a:r>
          </a:p>
          <a:p>
            <a:pPr algn="l">
              <a:buFont typeface="+mj-lt"/>
              <a:buAutoNum type="arabicPeriod"/>
            </a:pPr>
            <a:endParaRPr lang="en-US" sz="1100" b="0" i="0" dirty="0">
              <a:solidFill>
                <a:srgbClr val="0D0D0D"/>
              </a:solidFill>
              <a:effectLst/>
              <a:latin typeface="Söhne"/>
            </a:endParaRPr>
          </a:p>
          <a:p>
            <a:pPr algn="l">
              <a:buFont typeface="+mj-lt"/>
              <a:buAutoNum type="arabicPeriod"/>
            </a:pPr>
            <a:endParaRPr lang="en-US" sz="1100" b="0" i="0" dirty="0">
              <a:solidFill>
                <a:srgbClr val="0D0D0D"/>
              </a:solidFill>
              <a:effectLst/>
              <a:latin typeface="Söhne"/>
            </a:endParaRPr>
          </a:p>
          <a:p>
            <a:pPr algn="l"/>
            <a:r>
              <a:rPr lang="en-US" sz="1100" b="0" i="0" dirty="0">
                <a:solidFill>
                  <a:srgbClr val="0D0D0D"/>
                </a:solidFill>
                <a:effectLst/>
                <a:latin typeface="Söhne"/>
              </a:rPr>
              <a:t>Using these words in your brand language will help articulate the unique value proposition of </a:t>
            </a:r>
            <a:r>
              <a:rPr lang="en-US" sz="1100" b="0" i="0" dirty="0" err="1">
                <a:solidFill>
                  <a:srgbClr val="0D0D0D"/>
                </a:solidFill>
                <a:effectLst/>
                <a:latin typeface="Söhne"/>
              </a:rPr>
              <a:t>Rurban</a:t>
            </a:r>
            <a:r>
              <a:rPr lang="en-US" sz="1100" b="0" i="0" dirty="0">
                <a:solidFill>
                  <a:srgbClr val="0D0D0D"/>
                </a:solidFill>
                <a:effectLst/>
                <a:latin typeface="Söhne"/>
              </a:rPr>
              <a:t> Land, appealing directly to your target audience's desires for a lifestyle that marries the best of both worlds.</a:t>
            </a:r>
          </a:p>
        </p:txBody>
      </p:sp>
    </p:spTree>
    <p:extLst>
      <p:ext uri="{BB962C8B-B14F-4D97-AF65-F5344CB8AC3E}">
        <p14:creationId xmlns:p14="http://schemas.microsoft.com/office/powerpoint/2010/main" val="1072963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err="1"/>
              <a:t>Rurban</a:t>
            </a:r>
            <a:r>
              <a:rPr lang="en-US" dirty="0"/>
              <a:t> Land</a:t>
            </a:r>
          </a:p>
        </p:txBody>
      </p:sp>
      <p:sp>
        <p:nvSpPr>
          <p:cNvPr id="4" name="Text Placeholder 3">
            <a:extLst>
              <a:ext uri="{FF2B5EF4-FFF2-40B4-BE49-F238E27FC236}">
                <a16:creationId xmlns:a16="http://schemas.microsoft.com/office/drawing/2014/main" id="{F1CD0900-D7CD-46D7-A35C-F4DEE412A9D5}"/>
              </a:ext>
            </a:extLst>
          </p:cNvPr>
          <p:cNvSpPr>
            <a:spLocks noGrp="1"/>
          </p:cNvSpPr>
          <p:nvPr>
            <p:ph type="body" sz="half" idx="2"/>
          </p:nvPr>
        </p:nvSpPr>
        <p:spPr>
          <a:xfrm>
            <a:off x="839788" y="2057399"/>
            <a:ext cx="3932237" cy="3880263"/>
          </a:xfrm>
        </p:spPr>
        <p:txBody>
          <a:bodyPr>
            <a:normAutofit/>
          </a:bodyPr>
          <a:lstStyle/>
          <a:p>
            <a:r>
              <a:rPr lang="en-US" dirty="0"/>
              <a:t>Content Strategy</a:t>
            </a:r>
          </a:p>
        </p:txBody>
      </p:sp>
      <p:sp>
        <p:nvSpPr>
          <p:cNvPr id="5" name="TextBox 4">
            <a:extLst>
              <a:ext uri="{FF2B5EF4-FFF2-40B4-BE49-F238E27FC236}">
                <a16:creationId xmlns:a16="http://schemas.microsoft.com/office/drawing/2014/main" id="{2B5FB253-B52A-3F02-512C-7AD5CB90834B}"/>
              </a:ext>
            </a:extLst>
          </p:cNvPr>
          <p:cNvSpPr txBox="1"/>
          <p:nvPr/>
        </p:nvSpPr>
        <p:spPr>
          <a:xfrm>
            <a:off x="5544854" y="1151164"/>
            <a:ext cx="5591232" cy="5001369"/>
          </a:xfrm>
          <a:prstGeom prst="rect">
            <a:avLst/>
          </a:prstGeom>
          <a:noFill/>
        </p:spPr>
        <p:txBody>
          <a:bodyPr wrap="square">
            <a:spAutoFit/>
          </a:bodyPr>
          <a:lstStyle/>
          <a:p>
            <a:pPr algn="l"/>
            <a:r>
              <a:rPr lang="en-US" sz="1100" b="0" i="0" dirty="0">
                <a:solidFill>
                  <a:srgbClr val="0D0D0D"/>
                </a:solidFill>
                <a:effectLst/>
                <a:latin typeface="Söhne"/>
              </a:rPr>
              <a:t>The </a:t>
            </a:r>
            <a:r>
              <a:rPr lang="en-US" sz="1100" b="0" i="0" dirty="0" err="1">
                <a:solidFill>
                  <a:srgbClr val="0D0D0D"/>
                </a:solidFill>
                <a:effectLst/>
                <a:latin typeface="Söhne"/>
              </a:rPr>
              <a:t>Rurban</a:t>
            </a:r>
            <a:r>
              <a:rPr lang="en-US" sz="1100" b="0" i="0" dirty="0">
                <a:solidFill>
                  <a:srgbClr val="0D0D0D"/>
                </a:solidFill>
                <a:effectLst/>
                <a:latin typeface="Söhne"/>
              </a:rPr>
              <a:t> Land messaging platform is a comprehensive communication strategy designed to connect with both current and potential clients through targeted, engaging content that highlights the unique value proposition of the </a:t>
            </a:r>
            <a:r>
              <a:rPr lang="en-US" sz="1100" b="0" i="0" dirty="0" err="1">
                <a:solidFill>
                  <a:srgbClr val="0D0D0D"/>
                </a:solidFill>
                <a:effectLst/>
                <a:latin typeface="Söhne"/>
              </a:rPr>
              <a:t>Rurban</a:t>
            </a:r>
            <a:r>
              <a:rPr lang="en-US" sz="1100" b="0" i="0" dirty="0">
                <a:solidFill>
                  <a:srgbClr val="0D0D0D"/>
                </a:solidFill>
                <a:effectLst/>
                <a:latin typeface="Söhne"/>
              </a:rPr>
              <a:t> lifestyle. This platform encompasses various channels and techniques, each tailored to the brand's voice and audience's preferences, ensuring a consistent and impactful brand experience across all touchpoints.</a:t>
            </a:r>
          </a:p>
          <a:p>
            <a:pPr algn="l"/>
            <a:endParaRPr lang="en-US" sz="1100" b="0" i="0" dirty="0">
              <a:solidFill>
                <a:srgbClr val="0D0D0D"/>
              </a:solidFill>
              <a:effectLst/>
              <a:latin typeface="Söhne"/>
            </a:endParaRPr>
          </a:p>
          <a:p>
            <a:pPr algn="l">
              <a:buFont typeface="+mj-lt"/>
              <a:buAutoNum type="arabicPeriod"/>
            </a:pPr>
            <a:r>
              <a:rPr lang="en-US" sz="1100" b="1" i="0" dirty="0">
                <a:solidFill>
                  <a:srgbClr val="0D0D0D"/>
                </a:solidFill>
                <a:effectLst/>
                <a:latin typeface="Söhne"/>
              </a:rPr>
              <a:t>Social Media Engagement:</a:t>
            </a:r>
            <a:r>
              <a:rPr lang="en-US" sz="1100" b="0" i="0" dirty="0">
                <a:solidFill>
                  <a:srgbClr val="0D0D0D"/>
                </a:solidFill>
                <a:effectLst/>
                <a:latin typeface="Söhne"/>
              </a:rPr>
              <a:t> Utilizing platforms like Instagram and Facebook to showcase property listings, share client testimonials, and post engaging content that emphasizes the blend of rural tranquility and urban convenience that </a:t>
            </a:r>
            <a:r>
              <a:rPr lang="en-US" sz="1100" b="0" i="0" dirty="0" err="1">
                <a:solidFill>
                  <a:srgbClr val="0D0D0D"/>
                </a:solidFill>
                <a:effectLst/>
                <a:latin typeface="Söhne"/>
              </a:rPr>
              <a:t>Rurban</a:t>
            </a:r>
            <a:r>
              <a:rPr lang="en-US" sz="1100" b="0" i="0" dirty="0">
                <a:solidFill>
                  <a:srgbClr val="0D0D0D"/>
                </a:solidFill>
                <a:effectLst/>
                <a:latin typeface="Söhne"/>
              </a:rPr>
              <a:t> Land offers .</a:t>
            </a:r>
          </a:p>
          <a:p>
            <a:pPr algn="l">
              <a:buFont typeface="+mj-lt"/>
              <a:buAutoNum type="arabicPeriod"/>
            </a:pPr>
            <a:endParaRPr lang="en-US" sz="1100" b="0" i="0" dirty="0">
              <a:solidFill>
                <a:srgbClr val="0D0D0D"/>
              </a:solidFill>
              <a:effectLst/>
              <a:latin typeface="Söhne"/>
            </a:endParaRPr>
          </a:p>
          <a:p>
            <a:pPr algn="l">
              <a:buFont typeface="+mj-lt"/>
              <a:buAutoNum type="arabicPeriod"/>
            </a:pPr>
            <a:r>
              <a:rPr lang="en-US" sz="1100" b="1" i="0" dirty="0">
                <a:solidFill>
                  <a:srgbClr val="0D0D0D"/>
                </a:solidFill>
                <a:effectLst/>
                <a:latin typeface="Söhne"/>
              </a:rPr>
              <a:t>Content Marketing:</a:t>
            </a:r>
            <a:r>
              <a:rPr lang="en-US" sz="1100" b="0" i="0" dirty="0">
                <a:solidFill>
                  <a:srgbClr val="0D0D0D"/>
                </a:solidFill>
                <a:effectLst/>
                <a:latin typeface="Söhne"/>
              </a:rPr>
              <a:t> Developing informative blog posts, newsletters, and guides that provide value to the audience, such as tips for homebuyers, the benefits of living </a:t>
            </a:r>
            <a:r>
              <a:rPr lang="en-US" sz="1100" b="0" i="0" dirty="0" err="1">
                <a:solidFill>
                  <a:srgbClr val="0D0D0D"/>
                </a:solidFill>
                <a:effectLst/>
                <a:latin typeface="Söhne"/>
              </a:rPr>
              <a:t>Rurban</a:t>
            </a:r>
            <a:r>
              <a:rPr lang="en-US" sz="1100" b="0" i="0" dirty="0">
                <a:solidFill>
                  <a:srgbClr val="0D0D0D"/>
                </a:solidFill>
                <a:effectLst/>
                <a:latin typeface="Söhne"/>
              </a:rPr>
              <a:t>, and insights into sustainable living, thereby establishing </a:t>
            </a:r>
            <a:r>
              <a:rPr lang="en-US" sz="1100" b="0" i="0" dirty="0" err="1">
                <a:solidFill>
                  <a:srgbClr val="0D0D0D"/>
                </a:solidFill>
                <a:effectLst/>
                <a:latin typeface="Söhne"/>
              </a:rPr>
              <a:t>Rurban</a:t>
            </a:r>
            <a:r>
              <a:rPr lang="en-US" sz="1100" b="0" i="0" dirty="0">
                <a:solidFill>
                  <a:srgbClr val="0D0D0D"/>
                </a:solidFill>
                <a:effectLst/>
                <a:latin typeface="Söhne"/>
              </a:rPr>
              <a:t> Land as a thought leader in the real estate industry.</a:t>
            </a:r>
          </a:p>
          <a:p>
            <a:pPr algn="l">
              <a:buFont typeface="+mj-lt"/>
              <a:buAutoNum type="arabicPeriod"/>
            </a:pPr>
            <a:endParaRPr lang="en-US" sz="1100" b="0" i="0" dirty="0">
              <a:solidFill>
                <a:srgbClr val="0D0D0D"/>
              </a:solidFill>
              <a:effectLst/>
              <a:latin typeface="Söhne"/>
            </a:endParaRPr>
          </a:p>
          <a:p>
            <a:pPr algn="l">
              <a:buFont typeface="+mj-lt"/>
              <a:buAutoNum type="arabicPeriod"/>
            </a:pPr>
            <a:r>
              <a:rPr lang="en-US" sz="1100" b="1" i="0" dirty="0">
                <a:solidFill>
                  <a:srgbClr val="0D0D0D"/>
                </a:solidFill>
                <a:effectLst/>
                <a:latin typeface="Söhne"/>
              </a:rPr>
              <a:t>Personalized Email Campaigns:</a:t>
            </a:r>
            <a:r>
              <a:rPr lang="en-US" sz="1100" b="0" i="0" dirty="0">
                <a:solidFill>
                  <a:srgbClr val="0D0D0D"/>
                </a:solidFill>
                <a:effectLst/>
                <a:latin typeface="Söhne"/>
              </a:rPr>
              <a:t> Sending tailored email communications to segmented lists, offering exclusive property previews, updates on new listings, and personalized buying or selling advice, to foster strong relationships and keep the brand top of mind.</a:t>
            </a:r>
          </a:p>
          <a:p>
            <a:pPr algn="l">
              <a:buFont typeface="+mj-lt"/>
              <a:buAutoNum type="arabicPeriod"/>
            </a:pPr>
            <a:endParaRPr lang="en-US" sz="1100" b="0" i="0" dirty="0">
              <a:solidFill>
                <a:srgbClr val="0D0D0D"/>
              </a:solidFill>
              <a:effectLst/>
              <a:latin typeface="Söhne"/>
            </a:endParaRPr>
          </a:p>
          <a:p>
            <a:pPr algn="l">
              <a:buFont typeface="+mj-lt"/>
              <a:buAutoNum type="arabicPeriod"/>
            </a:pPr>
            <a:r>
              <a:rPr lang="en-US" sz="1100" b="1" i="0" dirty="0">
                <a:solidFill>
                  <a:srgbClr val="0D0D0D"/>
                </a:solidFill>
                <a:effectLst/>
                <a:latin typeface="Söhne"/>
              </a:rPr>
              <a:t>Interactive Online Presence:</a:t>
            </a:r>
            <a:r>
              <a:rPr lang="en-US" sz="1100" b="0" i="0" dirty="0">
                <a:solidFill>
                  <a:srgbClr val="0D0D0D"/>
                </a:solidFill>
                <a:effectLst/>
                <a:latin typeface="Söhne"/>
              </a:rPr>
              <a:t> Leveraging a user-friendly website and virtual tours to provide an immersive experience, enabling clients to explore properties and the </a:t>
            </a:r>
            <a:r>
              <a:rPr lang="en-US" sz="1100" b="0" i="0" dirty="0" err="1">
                <a:solidFill>
                  <a:srgbClr val="0D0D0D"/>
                </a:solidFill>
                <a:effectLst/>
                <a:latin typeface="Söhne"/>
              </a:rPr>
              <a:t>Rurban</a:t>
            </a:r>
            <a:r>
              <a:rPr lang="en-US" sz="1100" b="0" i="0" dirty="0">
                <a:solidFill>
                  <a:srgbClr val="0D0D0D"/>
                </a:solidFill>
                <a:effectLst/>
                <a:latin typeface="Söhne"/>
              </a:rPr>
              <a:t> lifestyle from the comfort of their homes.</a:t>
            </a:r>
          </a:p>
          <a:p>
            <a:pPr algn="l">
              <a:buFont typeface="+mj-lt"/>
              <a:buAutoNum type="arabicPeriod"/>
            </a:pPr>
            <a:endParaRPr lang="en-US" sz="1100" b="0" i="0" dirty="0">
              <a:solidFill>
                <a:srgbClr val="0D0D0D"/>
              </a:solidFill>
              <a:effectLst/>
              <a:latin typeface="Söhne"/>
            </a:endParaRPr>
          </a:p>
          <a:p>
            <a:pPr algn="l">
              <a:buFont typeface="+mj-lt"/>
              <a:buAutoNum type="arabicPeriod"/>
            </a:pPr>
            <a:r>
              <a:rPr lang="en-US" sz="1100" b="1" i="0" dirty="0">
                <a:solidFill>
                  <a:srgbClr val="0D0D0D"/>
                </a:solidFill>
                <a:effectLst/>
                <a:latin typeface="Söhne"/>
              </a:rPr>
              <a:t>Community Building:</a:t>
            </a:r>
            <a:r>
              <a:rPr lang="en-US" sz="1100" b="0" i="0" dirty="0">
                <a:solidFill>
                  <a:srgbClr val="0D0D0D"/>
                </a:solidFill>
                <a:effectLst/>
                <a:latin typeface="Söhne"/>
              </a:rPr>
              <a:t> Engaging with local communities and online forums to advocate for the </a:t>
            </a:r>
            <a:r>
              <a:rPr lang="en-US" sz="1100" b="0" i="0" dirty="0" err="1">
                <a:solidFill>
                  <a:srgbClr val="0D0D0D"/>
                </a:solidFill>
                <a:effectLst/>
                <a:latin typeface="Söhne"/>
              </a:rPr>
              <a:t>Rurban</a:t>
            </a:r>
            <a:r>
              <a:rPr lang="en-US" sz="1100" b="0" i="0" dirty="0">
                <a:solidFill>
                  <a:srgbClr val="0D0D0D"/>
                </a:solidFill>
                <a:effectLst/>
                <a:latin typeface="Söhne"/>
              </a:rPr>
              <a:t> lifestyle, participate in relevant discussions, and provide expert advice, reinforcing the brand's commitment to creating vibrant, sustainable communities.</a:t>
            </a:r>
          </a:p>
          <a:p>
            <a:pPr algn="l"/>
            <a:r>
              <a:rPr lang="en-US" sz="1100" b="0" i="0" dirty="0">
                <a:solidFill>
                  <a:srgbClr val="0D0D0D"/>
                </a:solidFill>
                <a:effectLst/>
                <a:latin typeface="Söhne"/>
              </a:rPr>
              <a:t>By employing a mix of these strategies, </a:t>
            </a:r>
            <a:r>
              <a:rPr lang="en-US" sz="1100" b="0" i="0" dirty="0" err="1">
                <a:solidFill>
                  <a:srgbClr val="0D0D0D"/>
                </a:solidFill>
                <a:effectLst/>
                <a:latin typeface="Söhne"/>
              </a:rPr>
              <a:t>Rurban</a:t>
            </a:r>
            <a:r>
              <a:rPr lang="en-US" sz="1100" b="0" i="0" dirty="0">
                <a:solidFill>
                  <a:srgbClr val="0D0D0D"/>
                </a:solidFill>
                <a:effectLst/>
                <a:latin typeface="Söhne"/>
              </a:rPr>
              <a:t> Land aims to effectively communicate its mission, attract and retain clients, and stand out in a competitive real estate market.</a:t>
            </a:r>
          </a:p>
        </p:txBody>
      </p:sp>
    </p:spTree>
    <p:extLst>
      <p:ext uri="{BB962C8B-B14F-4D97-AF65-F5344CB8AC3E}">
        <p14:creationId xmlns:p14="http://schemas.microsoft.com/office/powerpoint/2010/main" val="2388613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Imagery</a:t>
            </a:r>
          </a:p>
        </p:txBody>
      </p:sp>
      <p:sp>
        <p:nvSpPr>
          <p:cNvPr id="4" name="Text Placeholder 3">
            <a:extLst>
              <a:ext uri="{FF2B5EF4-FFF2-40B4-BE49-F238E27FC236}">
                <a16:creationId xmlns:a16="http://schemas.microsoft.com/office/drawing/2014/main" id="{F1CD0900-D7CD-46D7-A35C-F4DEE412A9D5}"/>
              </a:ext>
            </a:extLst>
          </p:cNvPr>
          <p:cNvSpPr>
            <a:spLocks noGrp="1"/>
          </p:cNvSpPr>
          <p:nvPr>
            <p:ph type="body" sz="half" idx="2"/>
          </p:nvPr>
        </p:nvSpPr>
        <p:spPr>
          <a:xfrm>
            <a:off x="839788" y="2057399"/>
            <a:ext cx="3932237" cy="3880263"/>
          </a:xfrm>
        </p:spPr>
        <p:txBody>
          <a:bodyPr>
            <a:normAutofit fontScale="70000" lnSpcReduction="20000"/>
          </a:bodyPr>
          <a:lstStyle/>
          <a:p>
            <a:pPr algn="l"/>
            <a:r>
              <a:rPr lang="en-US" dirty="0">
                <a:solidFill>
                  <a:srgbClr val="0D0D0D"/>
                </a:solidFill>
                <a:latin typeface="Söhne"/>
              </a:rPr>
              <a:t>I</a:t>
            </a:r>
            <a:r>
              <a:rPr lang="en-US" b="0" i="0" dirty="0">
                <a:solidFill>
                  <a:srgbClr val="0D0D0D"/>
                </a:solidFill>
                <a:effectLst/>
                <a:latin typeface="Söhne"/>
              </a:rPr>
              <a:t>magery should convey a harmonious blend of rural tranquility and urban convenience, encapsulating the essence of your brand. The imagery should aim to:</a:t>
            </a:r>
          </a:p>
          <a:p>
            <a:pPr algn="l">
              <a:buFont typeface="+mj-lt"/>
              <a:buAutoNum type="arabicPeriod"/>
            </a:pPr>
            <a:r>
              <a:rPr lang="en-US" b="1" i="0" dirty="0">
                <a:solidFill>
                  <a:srgbClr val="0D0D0D"/>
                </a:solidFill>
                <a:effectLst/>
                <a:latin typeface="Söhne"/>
              </a:rPr>
              <a:t> Visualize Serenity and Vibrancy:</a:t>
            </a:r>
            <a:r>
              <a:rPr lang="en-US" b="0" i="0" dirty="0">
                <a:solidFill>
                  <a:srgbClr val="0D0D0D"/>
                </a:solidFill>
                <a:effectLst/>
                <a:latin typeface="Söhne"/>
              </a:rPr>
              <a:t> Illustrate the peaceful, serene landscapes of rural areas alongside the vibrant, dynamic energy of urban settings. This juxtaposition highlights the unique </a:t>
            </a:r>
            <a:r>
              <a:rPr lang="en-US" b="0" i="0" dirty="0" err="1">
                <a:solidFill>
                  <a:srgbClr val="0D0D0D"/>
                </a:solidFill>
                <a:effectLst/>
                <a:latin typeface="Söhne"/>
              </a:rPr>
              <a:t>Rurban</a:t>
            </a:r>
            <a:r>
              <a:rPr lang="en-US" b="0" i="0" dirty="0">
                <a:solidFill>
                  <a:srgbClr val="0D0D0D"/>
                </a:solidFill>
                <a:effectLst/>
                <a:latin typeface="Söhne"/>
              </a:rPr>
              <a:t> living experience .</a:t>
            </a:r>
          </a:p>
          <a:p>
            <a:pPr algn="l">
              <a:buFont typeface="+mj-lt"/>
              <a:buAutoNum type="arabicPeriod"/>
            </a:pPr>
            <a:r>
              <a:rPr lang="en-US" b="1" i="0" dirty="0">
                <a:solidFill>
                  <a:srgbClr val="0D0D0D"/>
                </a:solidFill>
                <a:effectLst/>
                <a:latin typeface="Söhne"/>
              </a:rPr>
              <a:t> Evoke Sensory Experiences:</a:t>
            </a:r>
            <a:r>
              <a:rPr lang="en-US" b="0" i="0" dirty="0">
                <a:solidFill>
                  <a:srgbClr val="0D0D0D"/>
                </a:solidFill>
                <a:effectLst/>
                <a:latin typeface="Söhne"/>
              </a:rPr>
              <a:t> Use sensory imagery to engage viewers on multiple levels - the freshness of rural air (olfactory), the texture of natural materials like wood and stone (tactile), the sounds of nature interspersed with urban life (auditory), and the visual beauty of green spaces within urban designs .</a:t>
            </a:r>
          </a:p>
          <a:p>
            <a:pPr algn="l">
              <a:buFont typeface="+mj-lt"/>
              <a:buAutoNum type="arabicPeriod"/>
            </a:pPr>
            <a:r>
              <a:rPr lang="en-US" b="1" i="0" dirty="0">
                <a:solidFill>
                  <a:srgbClr val="0D0D0D"/>
                </a:solidFill>
                <a:effectLst/>
                <a:latin typeface="Söhne"/>
              </a:rPr>
              <a:t> Showcase Community and Connectivity:</a:t>
            </a:r>
            <a:r>
              <a:rPr lang="en-US" b="0" i="0" dirty="0">
                <a:solidFill>
                  <a:srgbClr val="0D0D0D"/>
                </a:solidFill>
                <a:effectLst/>
                <a:latin typeface="Söhne"/>
              </a:rPr>
              <a:t> Depict communities living harmoniously with nature, utilizing modern amenities and technologies. This demonstrates the </a:t>
            </a:r>
            <a:r>
              <a:rPr lang="en-US" b="0" i="0" dirty="0" err="1">
                <a:solidFill>
                  <a:srgbClr val="0D0D0D"/>
                </a:solidFill>
                <a:effectLst/>
                <a:latin typeface="Söhne"/>
              </a:rPr>
              <a:t>Rurban</a:t>
            </a:r>
            <a:r>
              <a:rPr lang="en-US" b="0" i="0" dirty="0">
                <a:solidFill>
                  <a:srgbClr val="0D0D0D"/>
                </a:solidFill>
                <a:effectLst/>
                <a:latin typeface="Söhne"/>
              </a:rPr>
              <a:t> commitment to fostering social connections within sustainable living environments .</a:t>
            </a:r>
          </a:p>
          <a:p>
            <a:pPr algn="l">
              <a:buFont typeface="+mj-lt"/>
              <a:buAutoNum type="arabicPeriod"/>
            </a:pPr>
            <a:r>
              <a:rPr lang="en-US" b="1" i="0" dirty="0">
                <a:solidFill>
                  <a:srgbClr val="0D0D0D"/>
                </a:solidFill>
                <a:effectLst/>
                <a:latin typeface="Söhne"/>
              </a:rPr>
              <a:t> Reflect the Brand's Tone and Values:</a:t>
            </a:r>
            <a:r>
              <a:rPr lang="en-US" b="0" i="0" dirty="0">
                <a:solidFill>
                  <a:srgbClr val="0D0D0D"/>
                </a:solidFill>
                <a:effectLst/>
                <a:latin typeface="Söhne"/>
              </a:rPr>
              <a:t> The imagery should be welcoming, expert, and visionary, reflecting </a:t>
            </a:r>
            <a:r>
              <a:rPr lang="en-US" b="0" i="0" dirty="0" err="1">
                <a:solidFill>
                  <a:srgbClr val="0D0D0D"/>
                </a:solidFill>
                <a:effectLst/>
                <a:latin typeface="Söhne"/>
              </a:rPr>
              <a:t>Rurban</a:t>
            </a:r>
            <a:r>
              <a:rPr lang="en-US" b="0" i="0" dirty="0">
                <a:solidFill>
                  <a:srgbClr val="0D0D0D"/>
                </a:solidFill>
                <a:effectLst/>
                <a:latin typeface="Söhne"/>
              </a:rPr>
              <a:t> Land' brand voice. It should communicate reliability, innovation, and a deep understanding of the needs and aspirations of those seeking a </a:t>
            </a:r>
            <a:r>
              <a:rPr lang="en-US" b="0" i="0" dirty="0" err="1">
                <a:solidFill>
                  <a:srgbClr val="0D0D0D"/>
                </a:solidFill>
                <a:effectLst/>
                <a:latin typeface="Söhne"/>
              </a:rPr>
              <a:t>Rurban</a:t>
            </a:r>
            <a:r>
              <a:rPr lang="en-US" b="0" i="0" dirty="0">
                <a:solidFill>
                  <a:srgbClr val="0D0D0D"/>
                </a:solidFill>
                <a:effectLst/>
                <a:latin typeface="Söhne"/>
              </a:rPr>
              <a:t> lifestyle .</a:t>
            </a:r>
          </a:p>
          <a:p>
            <a:pPr algn="l"/>
            <a:r>
              <a:rPr lang="en-US" b="0" i="0" dirty="0">
                <a:solidFill>
                  <a:srgbClr val="0D0D0D"/>
                </a:solidFill>
                <a:effectLst/>
                <a:latin typeface="Söhne"/>
              </a:rPr>
              <a:t>Overall, your imagery should not only represent the physical aspects of </a:t>
            </a:r>
            <a:r>
              <a:rPr lang="en-US" b="0" i="0" dirty="0" err="1">
                <a:solidFill>
                  <a:srgbClr val="0D0D0D"/>
                </a:solidFill>
                <a:effectLst/>
                <a:latin typeface="Söhne"/>
              </a:rPr>
              <a:t>Rurban</a:t>
            </a:r>
            <a:r>
              <a:rPr lang="en-US" b="0" i="0" dirty="0">
                <a:solidFill>
                  <a:srgbClr val="0D0D0D"/>
                </a:solidFill>
                <a:effectLst/>
                <a:latin typeface="Söhne"/>
              </a:rPr>
              <a:t> living but also the emotional and experiential qualities that define your brand.</a:t>
            </a:r>
          </a:p>
        </p:txBody>
      </p:sp>
    </p:spTree>
    <p:extLst>
      <p:ext uri="{BB962C8B-B14F-4D97-AF65-F5344CB8AC3E}">
        <p14:creationId xmlns:p14="http://schemas.microsoft.com/office/powerpoint/2010/main" val="1993242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err="1"/>
              <a:t>Rurban</a:t>
            </a:r>
            <a:r>
              <a:rPr lang="en-US" dirty="0"/>
              <a:t> Land</a:t>
            </a:r>
          </a:p>
        </p:txBody>
      </p:sp>
      <p:sp>
        <p:nvSpPr>
          <p:cNvPr id="4" name="Text Placeholder 3">
            <a:extLst>
              <a:ext uri="{FF2B5EF4-FFF2-40B4-BE49-F238E27FC236}">
                <a16:creationId xmlns:a16="http://schemas.microsoft.com/office/drawing/2014/main" id="{F1CD0900-D7CD-46D7-A35C-F4DEE412A9D5}"/>
              </a:ext>
            </a:extLst>
          </p:cNvPr>
          <p:cNvSpPr>
            <a:spLocks noGrp="1"/>
          </p:cNvSpPr>
          <p:nvPr>
            <p:ph type="body" sz="half" idx="2"/>
          </p:nvPr>
        </p:nvSpPr>
        <p:spPr>
          <a:xfrm>
            <a:off x="839788" y="2057399"/>
            <a:ext cx="3932237" cy="3880263"/>
          </a:xfrm>
        </p:spPr>
        <p:txBody>
          <a:bodyPr>
            <a:normAutofit/>
          </a:bodyPr>
          <a:lstStyle/>
          <a:p>
            <a:r>
              <a:rPr lang="en-US" dirty="0"/>
              <a:t>Supporting Graphics</a:t>
            </a:r>
          </a:p>
        </p:txBody>
      </p:sp>
    </p:spTree>
    <p:extLst>
      <p:ext uri="{BB962C8B-B14F-4D97-AF65-F5344CB8AC3E}">
        <p14:creationId xmlns:p14="http://schemas.microsoft.com/office/powerpoint/2010/main" val="3473153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Target Market Segments</a:t>
            </a:r>
          </a:p>
        </p:txBody>
      </p:sp>
      <p:sp>
        <p:nvSpPr>
          <p:cNvPr id="5" name="TextBox 4">
            <a:extLst>
              <a:ext uri="{FF2B5EF4-FFF2-40B4-BE49-F238E27FC236}">
                <a16:creationId xmlns:a16="http://schemas.microsoft.com/office/drawing/2014/main" id="{AC09395C-5470-31A1-F797-005B269EB569}"/>
              </a:ext>
            </a:extLst>
          </p:cNvPr>
          <p:cNvSpPr txBox="1"/>
          <p:nvPr/>
        </p:nvSpPr>
        <p:spPr>
          <a:xfrm>
            <a:off x="4688342" y="590699"/>
            <a:ext cx="6094638" cy="5001369"/>
          </a:xfrm>
          <a:prstGeom prst="rect">
            <a:avLst/>
          </a:prstGeom>
          <a:noFill/>
        </p:spPr>
        <p:txBody>
          <a:bodyPr wrap="square">
            <a:spAutoFit/>
          </a:bodyPr>
          <a:lstStyle/>
          <a:p>
            <a:pPr algn="l"/>
            <a:r>
              <a:rPr lang="en-US" sz="1100" b="0" i="0" dirty="0">
                <a:solidFill>
                  <a:srgbClr val="0D0D0D"/>
                </a:solidFill>
                <a:effectLst/>
                <a:latin typeface="Söhne"/>
              </a:rPr>
              <a:t>The ideal target market for </a:t>
            </a:r>
            <a:r>
              <a:rPr lang="en-US" sz="1100" b="0" i="0" dirty="0" err="1">
                <a:solidFill>
                  <a:srgbClr val="0D0D0D"/>
                </a:solidFill>
                <a:effectLst/>
                <a:latin typeface="Söhne"/>
              </a:rPr>
              <a:t>Rurban</a:t>
            </a:r>
            <a:r>
              <a:rPr lang="en-US" sz="1100" b="0" i="0" dirty="0">
                <a:solidFill>
                  <a:srgbClr val="0D0D0D"/>
                </a:solidFill>
                <a:effectLst/>
                <a:latin typeface="Söhne"/>
              </a:rPr>
              <a:t> Land includes individuals and families who are seeking a unique blend of rural tranquility and urban convenience. This market can be broken down into several key segments:</a:t>
            </a:r>
          </a:p>
          <a:p>
            <a:pPr algn="l"/>
            <a:endParaRPr lang="en-US" sz="1100" b="0" i="0" dirty="0">
              <a:solidFill>
                <a:srgbClr val="0D0D0D"/>
              </a:solidFill>
              <a:effectLst/>
              <a:latin typeface="Söhne"/>
            </a:endParaRPr>
          </a:p>
          <a:p>
            <a:pPr algn="l">
              <a:buFont typeface="+mj-lt"/>
              <a:buAutoNum type="arabicPeriod"/>
            </a:pPr>
            <a:r>
              <a:rPr lang="en-US" sz="1100" b="1" i="0" dirty="0">
                <a:solidFill>
                  <a:srgbClr val="0D0D0D"/>
                </a:solidFill>
                <a:effectLst/>
                <a:latin typeface="Söhne"/>
              </a:rPr>
              <a:t>Young Professionals:</a:t>
            </a:r>
            <a:r>
              <a:rPr lang="en-US" sz="1100" b="0" i="0" dirty="0">
                <a:solidFill>
                  <a:srgbClr val="0D0D0D"/>
                </a:solidFill>
                <a:effectLst/>
                <a:latin typeface="Söhne"/>
              </a:rPr>
              <a:t> Individuals or couples looking for a blend of career opportunities and a peaceful living environment. They value proximity to urban centers for work but prefer the tranquility and space offered by more rural settings .</a:t>
            </a:r>
          </a:p>
          <a:p>
            <a:pPr algn="l">
              <a:buFont typeface="+mj-lt"/>
              <a:buAutoNum type="arabicPeriod"/>
            </a:pPr>
            <a:r>
              <a:rPr lang="en-US" sz="1100" b="1" i="0" dirty="0">
                <a:solidFill>
                  <a:srgbClr val="0D0D0D"/>
                </a:solidFill>
                <a:effectLst/>
                <a:latin typeface="Söhne"/>
              </a:rPr>
              <a:t>Eco-conscious Buyers:</a:t>
            </a:r>
            <a:r>
              <a:rPr lang="en-US" sz="1100" b="0" i="0" dirty="0">
                <a:solidFill>
                  <a:srgbClr val="0D0D0D"/>
                </a:solidFill>
                <a:effectLst/>
                <a:latin typeface="Söhne"/>
              </a:rPr>
              <a:t> Those who prioritize sustainability and eco-friendly living. This group is attracted to </a:t>
            </a:r>
            <a:r>
              <a:rPr lang="en-US" sz="1100" b="0" i="0" dirty="0" err="1">
                <a:solidFill>
                  <a:srgbClr val="0D0D0D"/>
                </a:solidFill>
                <a:effectLst/>
                <a:latin typeface="Söhne"/>
              </a:rPr>
              <a:t>Rurban</a:t>
            </a:r>
            <a:r>
              <a:rPr lang="en-US" sz="1100" b="0" i="0" dirty="0">
                <a:solidFill>
                  <a:srgbClr val="0D0D0D"/>
                </a:solidFill>
                <a:effectLst/>
                <a:latin typeface="Söhne"/>
              </a:rPr>
              <a:t> Land for their commitment to green spaces, sustainable building practices, and community gardens .</a:t>
            </a:r>
          </a:p>
          <a:p>
            <a:pPr algn="l">
              <a:buFont typeface="+mj-lt"/>
              <a:buAutoNum type="arabicPeriod"/>
            </a:pPr>
            <a:r>
              <a:rPr lang="en-US" sz="1100" b="1" i="0" dirty="0">
                <a:solidFill>
                  <a:srgbClr val="0D0D0D"/>
                </a:solidFill>
                <a:effectLst/>
                <a:latin typeface="Söhne"/>
              </a:rPr>
              <a:t>Growing Families:</a:t>
            </a:r>
            <a:r>
              <a:rPr lang="en-US" sz="1100" b="0" i="0" dirty="0">
                <a:solidFill>
                  <a:srgbClr val="0D0D0D"/>
                </a:solidFill>
                <a:effectLst/>
                <a:latin typeface="Söhne"/>
              </a:rPr>
              <a:t> Families needing more space and a safe, nurturing environment for children to grow. They are drawn to the idea of having access to outdoor recreational spaces and a strong community vibe that </a:t>
            </a:r>
            <a:r>
              <a:rPr lang="en-US" sz="1100" b="0" i="0" dirty="0" err="1">
                <a:solidFill>
                  <a:srgbClr val="0D0D0D"/>
                </a:solidFill>
                <a:effectLst/>
                <a:latin typeface="Söhne"/>
              </a:rPr>
              <a:t>Rurban</a:t>
            </a:r>
            <a:r>
              <a:rPr lang="en-US" sz="1100" b="0" i="0" dirty="0">
                <a:solidFill>
                  <a:srgbClr val="0D0D0D"/>
                </a:solidFill>
                <a:effectLst/>
                <a:latin typeface="Söhne"/>
              </a:rPr>
              <a:t> Land offer .</a:t>
            </a:r>
          </a:p>
          <a:p>
            <a:pPr algn="l">
              <a:buFont typeface="+mj-lt"/>
              <a:buAutoNum type="arabicPeriod"/>
            </a:pPr>
            <a:r>
              <a:rPr lang="en-US" sz="1100" b="1" i="0" dirty="0">
                <a:solidFill>
                  <a:srgbClr val="0D0D0D"/>
                </a:solidFill>
                <a:effectLst/>
                <a:latin typeface="Söhne"/>
              </a:rPr>
              <a:t>Retirees:</a:t>
            </a:r>
            <a:r>
              <a:rPr lang="en-US" sz="1100" b="0" i="0" dirty="0">
                <a:solidFill>
                  <a:srgbClr val="0D0D0D"/>
                </a:solidFill>
                <a:effectLst/>
                <a:latin typeface="Söhne"/>
              </a:rPr>
              <a:t> Individuals or couples looking to downsize or live in a quiet, community-focused environment without losing access to essential urban amenities such as healthcare, shopping, and entertainment .</a:t>
            </a:r>
          </a:p>
          <a:p>
            <a:pPr algn="l">
              <a:buFont typeface="+mj-lt"/>
              <a:buAutoNum type="arabicPeriod"/>
            </a:pPr>
            <a:r>
              <a:rPr lang="en-US" sz="1100" b="1" i="0" dirty="0">
                <a:solidFill>
                  <a:srgbClr val="0D0D0D"/>
                </a:solidFill>
                <a:effectLst/>
                <a:latin typeface="Söhne"/>
              </a:rPr>
              <a:t>Telecommuters:</a:t>
            </a:r>
            <a:r>
              <a:rPr lang="en-US" sz="1100" b="0" i="0" dirty="0">
                <a:solidFill>
                  <a:srgbClr val="0D0D0D"/>
                </a:solidFill>
                <a:effectLst/>
                <a:latin typeface="Söhne"/>
              </a:rPr>
              <a:t> With the rise of remote work, this segment seeks the best of both worlds—living in a serene environment while having the flexibility to work from home, with reliable internet connectivity and office spaces being key amenities .</a:t>
            </a:r>
          </a:p>
          <a:p>
            <a:pPr algn="l"/>
            <a:r>
              <a:rPr lang="en-US" sz="1100" b="0" i="0" dirty="0">
                <a:solidFill>
                  <a:srgbClr val="0D0D0D"/>
                </a:solidFill>
                <a:effectLst/>
                <a:latin typeface="Söhne"/>
              </a:rPr>
              <a:t>By focusing on these segments, </a:t>
            </a:r>
            <a:r>
              <a:rPr lang="en-US" sz="1100" b="0" i="0" dirty="0" err="1">
                <a:solidFill>
                  <a:srgbClr val="0D0D0D"/>
                </a:solidFill>
                <a:effectLst/>
                <a:latin typeface="Söhne"/>
              </a:rPr>
              <a:t>Rurban</a:t>
            </a:r>
            <a:r>
              <a:rPr lang="en-US" sz="1100" b="0" i="0" dirty="0">
                <a:solidFill>
                  <a:srgbClr val="0D0D0D"/>
                </a:solidFill>
                <a:effectLst/>
                <a:latin typeface="Söhne"/>
              </a:rPr>
              <a:t> Land can tailor its marketing efforts to attract buyers who are most likely to appreciate and seek out the unique lifestyle it offers.</a:t>
            </a:r>
          </a:p>
          <a:p>
            <a:r>
              <a:rPr lang="en-US" sz="1100" b="1" dirty="0">
                <a:solidFill>
                  <a:srgbClr val="0D0D0D"/>
                </a:solidFill>
                <a:latin typeface="Söhne"/>
              </a:rPr>
              <a:t>6. </a:t>
            </a:r>
            <a:r>
              <a:rPr lang="en-US" sz="1100" b="1" i="0" dirty="0">
                <a:solidFill>
                  <a:srgbClr val="0D0D0D"/>
                </a:solidFill>
                <a:effectLst/>
                <a:latin typeface="Söhne"/>
              </a:rPr>
              <a:t>Outdoor Enthusiasts: </a:t>
            </a:r>
            <a:r>
              <a:rPr lang="en-US" sz="1100" b="0" i="0" dirty="0">
                <a:solidFill>
                  <a:srgbClr val="0D0D0D"/>
                </a:solidFill>
                <a:effectLst/>
                <a:latin typeface="Söhne"/>
              </a:rPr>
              <a:t>This segment comprises individuals who have a passion for the outdoors and engage in activities like off-roading, fishing, hunting, and hiking. They seek adventure and connection with nature and value properties that offer easy access to outdoor recreational opportunities.</a:t>
            </a:r>
          </a:p>
          <a:p>
            <a:r>
              <a:rPr lang="en-US" sz="1100" b="1" dirty="0">
                <a:solidFill>
                  <a:srgbClr val="0D0D0D"/>
                </a:solidFill>
                <a:latin typeface="Söhne"/>
              </a:rPr>
              <a:t>7. </a:t>
            </a:r>
            <a:r>
              <a:rPr lang="en-US" sz="1100" b="1" i="0" dirty="0">
                <a:solidFill>
                  <a:srgbClr val="0D0D0D"/>
                </a:solidFill>
                <a:effectLst/>
                <a:latin typeface="Söhne"/>
              </a:rPr>
              <a:t>Real Estate Investors: </a:t>
            </a:r>
            <a:r>
              <a:rPr lang="en-US" sz="1100" b="0" i="0" dirty="0">
                <a:solidFill>
                  <a:srgbClr val="0D0D0D"/>
                </a:solidFill>
                <a:effectLst/>
                <a:latin typeface="Söhne"/>
              </a:rPr>
              <a:t>This segment includes savvy investors looking for properties to add to their portfolios. They are interested in the potential for appreciation, rental income, and the strategic benefits of owning real estate in emerging or established markets.</a:t>
            </a:r>
            <a:endParaRPr lang="en-US" sz="1100" b="1" i="0" dirty="0">
              <a:solidFill>
                <a:srgbClr val="0D0D0D"/>
              </a:solidFill>
              <a:effectLst/>
              <a:latin typeface="Söhne"/>
            </a:endParaRPr>
          </a:p>
          <a:p>
            <a:endParaRPr lang="en-US" sz="1100" b="1" i="0" dirty="0">
              <a:solidFill>
                <a:srgbClr val="0D0D0D"/>
              </a:solidFill>
              <a:effectLst/>
              <a:latin typeface="Söhne"/>
            </a:endParaRPr>
          </a:p>
          <a:p>
            <a:pPr algn="l"/>
            <a:endParaRPr lang="en-US" sz="1100" b="0" i="0" dirty="0">
              <a:solidFill>
                <a:srgbClr val="0D0D0D"/>
              </a:solidFill>
              <a:effectLst/>
              <a:latin typeface="Söhne"/>
            </a:endParaRPr>
          </a:p>
        </p:txBody>
      </p:sp>
    </p:spTree>
    <p:extLst>
      <p:ext uri="{BB962C8B-B14F-4D97-AF65-F5344CB8AC3E}">
        <p14:creationId xmlns:p14="http://schemas.microsoft.com/office/powerpoint/2010/main" val="2909284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Persona 1</a:t>
            </a:r>
          </a:p>
        </p:txBody>
      </p:sp>
      <p:sp>
        <p:nvSpPr>
          <p:cNvPr id="5" name="TextBox 4">
            <a:extLst>
              <a:ext uri="{FF2B5EF4-FFF2-40B4-BE49-F238E27FC236}">
                <a16:creationId xmlns:a16="http://schemas.microsoft.com/office/drawing/2014/main" id="{463B98D7-81BC-F7ED-2609-C990EE49FC83}"/>
              </a:ext>
            </a:extLst>
          </p:cNvPr>
          <p:cNvSpPr txBox="1"/>
          <p:nvPr/>
        </p:nvSpPr>
        <p:spPr>
          <a:xfrm>
            <a:off x="839788" y="2308376"/>
            <a:ext cx="6094638" cy="3139321"/>
          </a:xfrm>
          <a:prstGeom prst="rect">
            <a:avLst/>
          </a:prstGeom>
          <a:noFill/>
        </p:spPr>
        <p:txBody>
          <a:bodyPr wrap="square">
            <a:spAutoFit/>
          </a:bodyPr>
          <a:lstStyle/>
          <a:p>
            <a:pPr algn="l"/>
            <a:r>
              <a:rPr lang="en-US" b="1" i="0" dirty="0">
                <a:solidFill>
                  <a:srgbClr val="0D0D0D"/>
                </a:solidFill>
                <a:effectLst/>
                <a:latin typeface="Söhne"/>
              </a:rPr>
              <a:t>Young Professional - "City Explorer"</a:t>
            </a:r>
          </a:p>
          <a:p>
            <a:pPr algn="l">
              <a:buFont typeface="Arial" panose="020B0604020202020204" pitchFamily="34" charset="0"/>
              <a:buChar char="•"/>
            </a:pPr>
            <a:r>
              <a:rPr lang="en-US" b="1" i="0" dirty="0">
                <a:solidFill>
                  <a:srgbClr val="0D0D0D"/>
                </a:solidFill>
                <a:effectLst/>
                <a:latin typeface="Söhne"/>
              </a:rPr>
              <a:t>Name:</a:t>
            </a:r>
            <a:r>
              <a:rPr lang="en-US" b="0" i="0" dirty="0">
                <a:solidFill>
                  <a:srgbClr val="0D0D0D"/>
                </a:solidFill>
                <a:effectLst/>
                <a:latin typeface="Söhne"/>
              </a:rPr>
              <a:t> Alex Johnson</a:t>
            </a:r>
          </a:p>
          <a:p>
            <a:pPr algn="l">
              <a:buFont typeface="Arial" panose="020B0604020202020204" pitchFamily="34" charset="0"/>
              <a:buChar char="•"/>
            </a:pPr>
            <a:r>
              <a:rPr lang="en-US" b="1" i="0" dirty="0">
                <a:solidFill>
                  <a:srgbClr val="0D0D0D"/>
                </a:solidFill>
                <a:effectLst/>
                <a:latin typeface="Söhne"/>
              </a:rPr>
              <a:t>Age:</a:t>
            </a:r>
            <a:r>
              <a:rPr lang="en-US" b="0" i="0" dirty="0">
                <a:solidFill>
                  <a:srgbClr val="0D0D0D"/>
                </a:solidFill>
                <a:effectLst/>
                <a:latin typeface="Söhne"/>
              </a:rPr>
              <a:t> 29</a:t>
            </a:r>
          </a:p>
          <a:p>
            <a:pPr algn="l">
              <a:buFont typeface="Arial" panose="020B0604020202020204" pitchFamily="34" charset="0"/>
              <a:buChar char="•"/>
            </a:pPr>
            <a:r>
              <a:rPr lang="en-US" b="1" i="0" dirty="0">
                <a:solidFill>
                  <a:srgbClr val="0D0D0D"/>
                </a:solidFill>
                <a:effectLst/>
                <a:latin typeface="Söhne"/>
              </a:rPr>
              <a:t>Occupation:</a:t>
            </a:r>
            <a:r>
              <a:rPr lang="en-US" b="0" i="0" dirty="0">
                <a:solidFill>
                  <a:srgbClr val="0D0D0D"/>
                </a:solidFill>
                <a:effectLst/>
                <a:latin typeface="Söhne"/>
              </a:rPr>
              <a:t> Software Developer</a:t>
            </a:r>
          </a:p>
          <a:p>
            <a:pPr algn="l">
              <a:buFont typeface="Arial" panose="020B0604020202020204" pitchFamily="34" charset="0"/>
              <a:buChar char="•"/>
            </a:pPr>
            <a:r>
              <a:rPr lang="en-US" b="1" i="0" dirty="0">
                <a:solidFill>
                  <a:srgbClr val="0D0D0D"/>
                </a:solidFill>
                <a:effectLst/>
                <a:latin typeface="Söhne"/>
              </a:rPr>
              <a:t>Interests:</a:t>
            </a:r>
            <a:r>
              <a:rPr lang="en-US" b="0" i="0" dirty="0">
                <a:solidFill>
                  <a:srgbClr val="0D0D0D"/>
                </a:solidFill>
                <a:effectLst/>
                <a:latin typeface="Söhne"/>
              </a:rPr>
              <a:t> Technology, urban exploration, dining out, sustainability</a:t>
            </a:r>
          </a:p>
          <a:p>
            <a:pPr algn="l">
              <a:buFont typeface="Arial" panose="020B0604020202020204" pitchFamily="34" charset="0"/>
              <a:buChar char="•"/>
            </a:pPr>
            <a:r>
              <a:rPr lang="en-US" b="1" i="0" dirty="0">
                <a:solidFill>
                  <a:srgbClr val="0D0D0D"/>
                </a:solidFill>
                <a:effectLst/>
                <a:latin typeface="Söhne"/>
              </a:rPr>
              <a:t>Goals:</a:t>
            </a:r>
            <a:r>
              <a:rPr lang="en-US" b="0" i="0" dirty="0">
                <a:solidFill>
                  <a:srgbClr val="0D0D0D"/>
                </a:solidFill>
                <a:effectLst/>
                <a:latin typeface="Söhne"/>
              </a:rPr>
              <a:t> To live in a space that balances professional ambitions with a serene lifestyle. Values proximity to urban centers for work and socializing but craves the peace of rural settings.</a:t>
            </a:r>
          </a:p>
          <a:p>
            <a:pPr algn="l">
              <a:buFont typeface="Arial" panose="020B0604020202020204" pitchFamily="34" charset="0"/>
              <a:buChar char="•"/>
            </a:pPr>
            <a:r>
              <a:rPr lang="en-US" b="1" i="0" dirty="0">
                <a:solidFill>
                  <a:srgbClr val="0D0D0D"/>
                </a:solidFill>
                <a:effectLst/>
                <a:latin typeface="Söhne"/>
              </a:rPr>
              <a:t>Challenges:</a:t>
            </a:r>
            <a:r>
              <a:rPr lang="en-US" b="0" i="0" dirty="0">
                <a:solidFill>
                  <a:srgbClr val="0D0D0D"/>
                </a:solidFill>
                <a:effectLst/>
                <a:latin typeface="Söhne"/>
              </a:rPr>
              <a:t> Finding a living space that combines modern amenities with natural surroundings.</a:t>
            </a:r>
          </a:p>
        </p:txBody>
      </p:sp>
    </p:spTree>
    <p:extLst>
      <p:ext uri="{BB962C8B-B14F-4D97-AF65-F5344CB8AC3E}">
        <p14:creationId xmlns:p14="http://schemas.microsoft.com/office/powerpoint/2010/main" val="500335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Persona 2</a:t>
            </a:r>
          </a:p>
        </p:txBody>
      </p:sp>
      <p:sp>
        <p:nvSpPr>
          <p:cNvPr id="5" name="TextBox 4">
            <a:extLst>
              <a:ext uri="{FF2B5EF4-FFF2-40B4-BE49-F238E27FC236}">
                <a16:creationId xmlns:a16="http://schemas.microsoft.com/office/drawing/2014/main" id="{463B98D7-81BC-F7ED-2609-C990EE49FC83}"/>
              </a:ext>
            </a:extLst>
          </p:cNvPr>
          <p:cNvSpPr txBox="1"/>
          <p:nvPr/>
        </p:nvSpPr>
        <p:spPr>
          <a:xfrm>
            <a:off x="839788" y="2308376"/>
            <a:ext cx="6094638" cy="3416320"/>
          </a:xfrm>
          <a:prstGeom prst="rect">
            <a:avLst/>
          </a:prstGeom>
          <a:noFill/>
        </p:spPr>
        <p:txBody>
          <a:bodyPr wrap="square">
            <a:spAutoFit/>
          </a:bodyPr>
          <a:lstStyle/>
          <a:p>
            <a:pPr algn="l"/>
            <a:r>
              <a:rPr lang="en-US" b="1" i="0" dirty="0">
                <a:solidFill>
                  <a:srgbClr val="0D0D0D"/>
                </a:solidFill>
                <a:effectLst/>
                <a:latin typeface="Söhne"/>
              </a:rPr>
              <a:t>Eco-conscious Buyer - "Green Innovator"</a:t>
            </a:r>
          </a:p>
          <a:p>
            <a:pPr algn="l">
              <a:buFont typeface="Arial" panose="020B0604020202020204" pitchFamily="34" charset="0"/>
              <a:buChar char="•"/>
            </a:pPr>
            <a:r>
              <a:rPr lang="en-US" b="1" i="0" dirty="0">
                <a:solidFill>
                  <a:srgbClr val="0D0D0D"/>
                </a:solidFill>
                <a:effectLst/>
                <a:latin typeface="Söhne"/>
              </a:rPr>
              <a:t>Name:</a:t>
            </a:r>
            <a:r>
              <a:rPr lang="en-US" b="0" i="0" dirty="0">
                <a:solidFill>
                  <a:srgbClr val="0D0D0D"/>
                </a:solidFill>
                <a:effectLst/>
                <a:latin typeface="Söhne"/>
              </a:rPr>
              <a:t> Sarah Green</a:t>
            </a:r>
          </a:p>
          <a:p>
            <a:pPr algn="l">
              <a:buFont typeface="Arial" panose="020B0604020202020204" pitchFamily="34" charset="0"/>
              <a:buChar char="•"/>
            </a:pPr>
            <a:r>
              <a:rPr lang="en-US" b="1" i="0" dirty="0">
                <a:solidFill>
                  <a:srgbClr val="0D0D0D"/>
                </a:solidFill>
                <a:effectLst/>
                <a:latin typeface="Söhne"/>
              </a:rPr>
              <a:t>Age:</a:t>
            </a:r>
            <a:r>
              <a:rPr lang="en-US" b="0" i="0" dirty="0">
                <a:solidFill>
                  <a:srgbClr val="0D0D0D"/>
                </a:solidFill>
                <a:effectLst/>
                <a:latin typeface="Söhne"/>
              </a:rPr>
              <a:t> 35</a:t>
            </a:r>
          </a:p>
          <a:p>
            <a:pPr algn="l">
              <a:buFont typeface="Arial" panose="020B0604020202020204" pitchFamily="34" charset="0"/>
              <a:buChar char="•"/>
            </a:pPr>
            <a:r>
              <a:rPr lang="en-US" b="1" i="0" dirty="0">
                <a:solidFill>
                  <a:srgbClr val="0D0D0D"/>
                </a:solidFill>
                <a:effectLst/>
                <a:latin typeface="Söhne"/>
              </a:rPr>
              <a:t>Occupation:</a:t>
            </a:r>
            <a:r>
              <a:rPr lang="en-US" b="0" i="0" dirty="0">
                <a:solidFill>
                  <a:srgbClr val="0D0D0D"/>
                </a:solidFill>
                <a:effectLst/>
                <a:latin typeface="Söhne"/>
              </a:rPr>
              <a:t> Environmental Consultant</a:t>
            </a:r>
          </a:p>
          <a:p>
            <a:pPr algn="l">
              <a:buFont typeface="Arial" panose="020B0604020202020204" pitchFamily="34" charset="0"/>
              <a:buChar char="•"/>
            </a:pPr>
            <a:r>
              <a:rPr lang="en-US" b="1" i="0" dirty="0">
                <a:solidFill>
                  <a:srgbClr val="0D0D0D"/>
                </a:solidFill>
                <a:effectLst/>
                <a:latin typeface="Söhne"/>
              </a:rPr>
              <a:t>Interests:</a:t>
            </a:r>
            <a:r>
              <a:rPr lang="en-US" b="0" i="0" dirty="0">
                <a:solidFill>
                  <a:srgbClr val="0D0D0D"/>
                </a:solidFill>
                <a:effectLst/>
                <a:latin typeface="Söhne"/>
              </a:rPr>
              <a:t> Eco-sustainability, community gardening, outdoor activities</a:t>
            </a:r>
          </a:p>
          <a:p>
            <a:pPr algn="l">
              <a:buFont typeface="Arial" panose="020B0604020202020204" pitchFamily="34" charset="0"/>
              <a:buChar char="•"/>
            </a:pPr>
            <a:r>
              <a:rPr lang="en-US" b="1" i="0" dirty="0">
                <a:solidFill>
                  <a:srgbClr val="0D0D0D"/>
                </a:solidFill>
                <a:effectLst/>
                <a:latin typeface="Söhne"/>
              </a:rPr>
              <a:t>Goals:</a:t>
            </a:r>
            <a:r>
              <a:rPr lang="en-US" b="0" i="0" dirty="0">
                <a:solidFill>
                  <a:srgbClr val="0D0D0D"/>
                </a:solidFill>
                <a:effectLst/>
                <a:latin typeface="Söhne"/>
              </a:rPr>
              <a:t> To invest in an eco-friendly home that uses sustainable materials and energy sources. Prefers communities that value green living and offer spaces like community gardens.</a:t>
            </a:r>
          </a:p>
          <a:p>
            <a:pPr algn="l">
              <a:buFont typeface="Arial" panose="020B0604020202020204" pitchFamily="34" charset="0"/>
              <a:buChar char="•"/>
            </a:pPr>
            <a:r>
              <a:rPr lang="en-US" b="1" i="0" dirty="0">
                <a:solidFill>
                  <a:srgbClr val="0D0D0D"/>
                </a:solidFill>
                <a:effectLst/>
                <a:latin typeface="Söhne"/>
              </a:rPr>
              <a:t>Challenges:</a:t>
            </a:r>
            <a:r>
              <a:rPr lang="en-US" b="0" i="0" dirty="0">
                <a:solidFill>
                  <a:srgbClr val="0D0D0D"/>
                </a:solidFill>
                <a:effectLst/>
                <a:latin typeface="Söhne"/>
              </a:rPr>
              <a:t> Seeking a home that genuinely adheres to sustainable building practices without compromising on modern comforts.</a:t>
            </a:r>
          </a:p>
        </p:txBody>
      </p:sp>
    </p:spTree>
    <p:extLst>
      <p:ext uri="{BB962C8B-B14F-4D97-AF65-F5344CB8AC3E}">
        <p14:creationId xmlns:p14="http://schemas.microsoft.com/office/powerpoint/2010/main" val="3666932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Persona 3</a:t>
            </a:r>
          </a:p>
        </p:txBody>
      </p:sp>
      <p:sp>
        <p:nvSpPr>
          <p:cNvPr id="5" name="TextBox 4">
            <a:extLst>
              <a:ext uri="{FF2B5EF4-FFF2-40B4-BE49-F238E27FC236}">
                <a16:creationId xmlns:a16="http://schemas.microsoft.com/office/drawing/2014/main" id="{463B98D7-81BC-F7ED-2609-C990EE49FC83}"/>
              </a:ext>
            </a:extLst>
          </p:cNvPr>
          <p:cNvSpPr txBox="1"/>
          <p:nvPr/>
        </p:nvSpPr>
        <p:spPr>
          <a:xfrm>
            <a:off x="839788" y="2308376"/>
            <a:ext cx="6094638" cy="3416320"/>
          </a:xfrm>
          <a:prstGeom prst="rect">
            <a:avLst/>
          </a:prstGeom>
          <a:noFill/>
        </p:spPr>
        <p:txBody>
          <a:bodyPr wrap="square">
            <a:spAutoFit/>
          </a:bodyPr>
          <a:lstStyle/>
          <a:p>
            <a:pPr algn="l"/>
            <a:r>
              <a:rPr lang="en-US" b="1" i="0" dirty="0">
                <a:solidFill>
                  <a:srgbClr val="0D0D0D"/>
                </a:solidFill>
                <a:effectLst/>
                <a:latin typeface="Söhne"/>
              </a:rPr>
              <a:t>Growing Family - "Suburban Dreamers"</a:t>
            </a:r>
          </a:p>
          <a:p>
            <a:pPr algn="l">
              <a:buFont typeface="Arial" panose="020B0604020202020204" pitchFamily="34" charset="0"/>
              <a:buChar char="•"/>
            </a:pPr>
            <a:r>
              <a:rPr lang="en-US" b="1" i="0" dirty="0">
                <a:solidFill>
                  <a:srgbClr val="0D0D0D"/>
                </a:solidFill>
                <a:effectLst/>
                <a:latin typeface="Söhne"/>
              </a:rPr>
              <a:t>Name:</a:t>
            </a:r>
            <a:r>
              <a:rPr lang="en-US" b="0" i="0" dirty="0">
                <a:solidFill>
                  <a:srgbClr val="0D0D0D"/>
                </a:solidFill>
                <a:effectLst/>
                <a:latin typeface="Söhne"/>
              </a:rPr>
              <a:t> The Rivera Family</a:t>
            </a:r>
          </a:p>
          <a:p>
            <a:pPr algn="l">
              <a:buFont typeface="Arial" panose="020B0604020202020204" pitchFamily="34" charset="0"/>
              <a:buChar char="•"/>
            </a:pPr>
            <a:r>
              <a:rPr lang="en-US" b="1" i="0" dirty="0">
                <a:solidFill>
                  <a:srgbClr val="0D0D0D"/>
                </a:solidFill>
                <a:effectLst/>
                <a:latin typeface="Söhne"/>
              </a:rPr>
              <a:t>Age:</a:t>
            </a:r>
            <a:r>
              <a:rPr lang="en-US" b="0" i="0" dirty="0">
                <a:solidFill>
                  <a:srgbClr val="0D0D0D"/>
                </a:solidFill>
                <a:effectLst/>
                <a:latin typeface="Söhne"/>
              </a:rPr>
              <a:t> David (38), Maria (36), two kids (8 &amp; 5)</a:t>
            </a:r>
          </a:p>
          <a:p>
            <a:pPr algn="l">
              <a:buFont typeface="Arial" panose="020B0604020202020204" pitchFamily="34" charset="0"/>
              <a:buChar char="•"/>
            </a:pPr>
            <a:r>
              <a:rPr lang="en-US" b="1" i="0" dirty="0">
                <a:solidFill>
                  <a:srgbClr val="0D0D0D"/>
                </a:solidFill>
                <a:effectLst/>
                <a:latin typeface="Söhne"/>
              </a:rPr>
              <a:t>Occupation:</a:t>
            </a:r>
            <a:r>
              <a:rPr lang="en-US" b="0" i="0" dirty="0">
                <a:solidFill>
                  <a:srgbClr val="0D0D0D"/>
                </a:solidFill>
                <a:effectLst/>
                <a:latin typeface="Söhne"/>
              </a:rPr>
              <a:t> David is a Teacher, Maria is a Nurse</a:t>
            </a:r>
          </a:p>
          <a:p>
            <a:pPr algn="l">
              <a:buFont typeface="Arial" panose="020B0604020202020204" pitchFamily="34" charset="0"/>
              <a:buChar char="•"/>
            </a:pPr>
            <a:r>
              <a:rPr lang="en-US" b="1" i="0" dirty="0">
                <a:solidFill>
                  <a:srgbClr val="0D0D0D"/>
                </a:solidFill>
                <a:effectLst/>
                <a:latin typeface="Söhne"/>
              </a:rPr>
              <a:t>Interests:</a:t>
            </a:r>
            <a:r>
              <a:rPr lang="en-US" b="0" i="0" dirty="0">
                <a:solidFill>
                  <a:srgbClr val="0D0D0D"/>
                </a:solidFill>
                <a:effectLst/>
                <a:latin typeface="Söhne"/>
              </a:rPr>
              <a:t> Family outings, education, safety, community activities</a:t>
            </a:r>
          </a:p>
          <a:p>
            <a:pPr algn="l">
              <a:buFont typeface="Arial" panose="020B0604020202020204" pitchFamily="34" charset="0"/>
              <a:buChar char="•"/>
            </a:pPr>
            <a:r>
              <a:rPr lang="en-US" b="1" i="0" dirty="0">
                <a:solidFill>
                  <a:srgbClr val="0D0D0D"/>
                </a:solidFill>
                <a:effectLst/>
                <a:latin typeface="Söhne"/>
              </a:rPr>
              <a:t>Goals:</a:t>
            </a:r>
            <a:r>
              <a:rPr lang="en-US" b="0" i="0" dirty="0">
                <a:solidFill>
                  <a:srgbClr val="0D0D0D"/>
                </a:solidFill>
                <a:effectLst/>
                <a:latin typeface="Söhne"/>
              </a:rPr>
              <a:t> To find a spacious, safe, and community-focused environment for their children to grow up in. Interested in good schools and family-friendly amenities.</a:t>
            </a:r>
          </a:p>
          <a:p>
            <a:pPr algn="l">
              <a:buFont typeface="Arial" panose="020B0604020202020204" pitchFamily="34" charset="0"/>
              <a:buChar char="•"/>
            </a:pPr>
            <a:r>
              <a:rPr lang="en-US" b="1" i="0" dirty="0">
                <a:solidFill>
                  <a:srgbClr val="0D0D0D"/>
                </a:solidFill>
                <a:effectLst/>
                <a:latin typeface="Söhne"/>
              </a:rPr>
              <a:t>Challenges:</a:t>
            </a:r>
            <a:r>
              <a:rPr lang="en-US" b="0" i="0" dirty="0">
                <a:solidFill>
                  <a:srgbClr val="0D0D0D"/>
                </a:solidFill>
                <a:effectLst/>
                <a:latin typeface="Söhne"/>
              </a:rPr>
              <a:t> Balancing the need for more space and a kid-friendly environment with the desire to stay connected to urban opportunities.</a:t>
            </a:r>
          </a:p>
        </p:txBody>
      </p:sp>
    </p:spTree>
    <p:extLst>
      <p:ext uri="{BB962C8B-B14F-4D97-AF65-F5344CB8AC3E}">
        <p14:creationId xmlns:p14="http://schemas.microsoft.com/office/powerpoint/2010/main" val="592125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Persona 4</a:t>
            </a:r>
          </a:p>
        </p:txBody>
      </p:sp>
      <p:sp>
        <p:nvSpPr>
          <p:cNvPr id="5" name="TextBox 4">
            <a:extLst>
              <a:ext uri="{FF2B5EF4-FFF2-40B4-BE49-F238E27FC236}">
                <a16:creationId xmlns:a16="http://schemas.microsoft.com/office/drawing/2014/main" id="{463B98D7-81BC-F7ED-2609-C990EE49FC83}"/>
              </a:ext>
            </a:extLst>
          </p:cNvPr>
          <p:cNvSpPr txBox="1"/>
          <p:nvPr/>
        </p:nvSpPr>
        <p:spPr>
          <a:xfrm>
            <a:off x="839788" y="2308376"/>
            <a:ext cx="6094638" cy="2585323"/>
          </a:xfrm>
          <a:prstGeom prst="rect">
            <a:avLst/>
          </a:prstGeom>
          <a:noFill/>
        </p:spPr>
        <p:txBody>
          <a:bodyPr wrap="square">
            <a:spAutoFit/>
          </a:bodyPr>
          <a:lstStyle/>
          <a:p>
            <a:pPr algn="l"/>
            <a:r>
              <a:rPr lang="en-US" b="1" i="0" dirty="0">
                <a:solidFill>
                  <a:srgbClr val="0D0D0D"/>
                </a:solidFill>
                <a:effectLst/>
                <a:latin typeface="Söhne"/>
              </a:rPr>
              <a:t>Retiree - "Peaceful Nester"</a:t>
            </a:r>
          </a:p>
          <a:p>
            <a:pPr algn="l">
              <a:buFont typeface="Arial" panose="020B0604020202020204" pitchFamily="34" charset="0"/>
              <a:buChar char="•"/>
            </a:pPr>
            <a:r>
              <a:rPr lang="en-US" b="1" i="0" dirty="0">
                <a:solidFill>
                  <a:srgbClr val="0D0D0D"/>
                </a:solidFill>
                <a:effectLst/>
                <a:latin typeface="Söhne"/>
              </a:rPr>
              <a:t>Name:</a:t>
            </a:r>
            <a:r>
              <a:rPr lang="en-US" b="0" i="0" dirty="0">
                <a:solidFill>
                  <a:srgbClr val="0D0D0D"/>
                </a:solidFill>
                <a:effectLst/>
                <a:latin typeface="Söhne"/>
              </a:rPr>
              <a:t> Linda Walters</a:t>
            </a:r>
          </a:p>
          <a:p>
            <a:pPr algn="l">
              <a:buFont typeface="Arial" panose="020B0604020202020204" pitchFamily="34" charset="0"/>
              <a:buChar char="•"/>
            </a:pPr>
            <a:r>
              <a:rPr lang="en-US" b="1" i="0" dirty="0">
                <a:solidFill>
                  <a:srgbClr val="0D0D0D"/>
                </a:solidFill>
                <a:effectLst/>
                <a:latin typeface="Söhne"/>
              </a:rPr>
              <a:t>Age:</a:t>
            </a:r>
            <a:r>
              <a:rPr lang="en-US" b="0" i="0" dirty="0">
                <a:solidFill>
                  <a:srgbClr val="0D0D0D"/>
                </a:solidFill>
                <a:effectLst/>
                <a:latin typeface="Söhne"/>
              </a:rPr>
              <a:t> 67</a:t>
            </a:r>
          </a:p>
          <a:p>
            <a:pPr algn="l">
              <a:buFont typeface="Arial" panose="020B0604020202020204" pitchFamily="34" charset="0"/>
              <a:buChar char="•"/>
            </a:pPr>
            <a:r>
              <a:rPr lang="en-US" b="1" i="0" dirty="0">
                <a:solidFill>
                  <a:srgbClr val="0D0D0D"/>
                </a:solidFill>
                <a:effectLst/>
                <a:latin typeface="Söhne"/>
              </a:rPr>
              <a:t>Occupation:</a:t>
            </a:r>
            <a:r>
              <a:rPr lang="en-US" b="0" i="0" dirty="0">
                <a:solidFill>
                  <a:srgbClr val="0D0D0D"/>
                </a:solidFill>
                <a:effectLst/>
                <a:latin typeface="Söhne"/>
              </a:rPr>
              <a:t> Retired School Principal</a:t>
            </a:r>
          </a:p>
          <a:p>
            <a:pPr algn="l">
              <a:buFont typeface="Arial" panose="020B0604020202020204" pitchFamily="34" charset="0"/>
              <a:buChar char="•"/>
            </a:pPr>
            <a:r>
              <a:rPr lang="en-US" b="1" i="0" dirty="0">
                <a:solidFill>
                  <a:srgbClr val="0D0D0D"/>
                </a:solidFill>
                <a:effectLst/>
                <a:latin typeface="Söhne"/>
              </a:rPr>
              <a:t>Interests:</a:t>
            </a:r>
            <a:r>
              <a:rPr lang="en-US" b="0" i="0" dirty="0">
                <a:solidFill>
                  <a:srgbClr val="0D0D0D"/>
                </a:solidFill>
                <a:effectLst/>
                <a:latin typeface="Söhne"/>
              </a:rPr>
              <a:t> Gardening, reading, volunteering, arts and culture</a:t>
            </a:r>
          </a:p>
          <a:p>
            <a:pPr algn="l">
              <a:buFont typeface="Arial" panose="020B0604020202020204" pitchFamily="34" charset="0"/>
              <a:buChar char="•"/>
            </a:pPr>
            <a:r>
              <a:rPr lang="en-US" b="1" i="0" dirty="0">
                <a:solidFill>
                  <a:srgbClr val="0D0D0D"/>
                </a:solidFill>
                <a:effectLst/>
                <a:latin typeface="Söhne"/>
              </a:rPr>
              <a:t>Goals:</a:t>
            </a:r>
            <a:r>
              <a:rPr lang="en-US" b="0" i="0" dirty="0">
                <a:solidFill>
                  <a:srgbClr val="0D0D0D"/>
                </a:solidFill>
                <a:effectLst/>
                <a:latin typeface="Söhne"/>
              </a:rPr>
              <a:t> To downsize to a peaceful, maintenance-free home with access to health care, shopping, and cultural activities.</a:t>
            </a:r>
          </a:p>
          <a:p>
            <a:pPr algn="l">
              <a:buFont typeface="Arial" panose="020B0604020202020204" pitchFamily="34" charset="0"/>
              <a:buChar char="•"/>
            </a:pPr>
            <a:r>
              <a:rPr lang="en-US" b="1" i="0" dirty="0">
                <a:solidFill>
                  <a:srgbClr val="0D0D0D"/>
                </a:solidFill>
                <a:effectLst/>
                <a:latin typeface="Söhne"/>
              </a:rPr>
              <a:t>Challenges:</a:t>
            </a:r>
            <a:r>
              <a:rPr lang="en-US" b="0" i="0" dirty="0">
                <a:solidFill>
                  <a:srgbClr val="0D0D0D"/>
                </a:solidFill>
                <a:effectLst/>
                <a:latin typeface="Söhne"/>
              </a:rPr>
              <a:t> Finding a community that offers tranquility and accessibility to urban amenities without the hustle and bustle.</a:t>
            </a:r>
          </a:p>
        </p:txBody>
      </p:sp>
    </p:spTree>
    <p:extLst>
      <p:ext uri="{BB962C8B-B14F-4D97-AF65-F5344CB8AC3E}">
        <p14:creationId xmlns:p14="http://schemas.microsoft.com/office/powerpoint/2010/main" val="3654853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Persona 5</a:t>
            </a:r>
          </a:p>
        </p:txBody>
      </p:sp>
      <p:sp>
        <p:nvSpPr>
          <p:cNvPr id="5" name="TextBox 4">
            <a:extLst>
              <a:ext uri="{FF2B5EF4-FFF2-40B4-BE49-F238E27FC236}">
                <a16:creationId xmlns:a16="http://schemas.microsoft.com/office/drawing/2014/main" id="{463B98D7-81BC-F7ED-2609-C990EE49FC83}"/>
              </a:ext>
            </a:extLst>
          </p:cNvPr>
          <p:cNvSpPr txBox="1"/>
          <p:nvPr/>
        </p:nvSpPr>
        <p:spPr>
          <a:xfrm>
            <a:off x="839788" y="2308376"/>
            <a:ext cx="6094638" cy="3416320"/>
          </a:xfrm>
          <a:prstGeom prst="rect">
            <a:avLst/>
          </a:prstGeom>
          <a:noFill/>
        </p:spPr>
        <p:txBody>
          <a:bodyPr wrap="square">
            <a:spAutoFit/>
          </a:bodyPr>
          <a:lstStyle/>
          <a:p>
            <a:pPr algn="l"/>
            <a:r>
              <a:rPr lang="en-US" b="1" i="0" dirty="0">
                <a:solidFill>
                  <a:srgbClr val="0D0D0D"/>
                </a:solidFill>
                <a:effectLst/>
                <a:latin typeface="Söhne"/>
              </a:rPr>
              <a:t>Telecommuter - "Remote Visionary"</a:t>
            </a:r>
          </a:p>
          <a:p>
            <a:pPr algn="l">
              <a:buFont typeface="Arial" panose="020B0604020202020204" pitchFamily="34" charset="0"/>
              <a:buChar char="•"/>
            </a:pPr>
            <a:r>
              <a:rPr lang="en-US" b="1" i="0" dirty="0">
                <a:solidFill>
                  <a:srgbClr val="0D0D0D"/>
                </a:solidFill>
                <a:effectLst/>
                <a:latin typeface="Söhne"/>
              </a:rPr>
              <a:t>Name:</a:t>
            </a:r>
            <a:r>
              <a:rPr lang="en-US" b="0" i="0" dirty="0">
                <a:solidFill>
                  <a:srgbClr val="0D0D0D"/>
                </a:solidFill>
                <a:effectLst/>
                <a:latin typeface="Söhne"/>
              </a:rPr>
              <a:t> Jordan Lee</a:t>
            </a:r>
          </a:p>
          <a:p>
            <a:pPr algn="l">
              <a:buFont typeface="Arial" panose="020B0604020202020204" pitchFamily="34" charset="0"/>
              <a:buChar char="•"/>
            </a:pPr>
            <a:r>
              <a:rPr lang="en-US" b="1" i="0" dirty="0">
                <a:solidFill>
                  <a:srgbClr val="0D0D0D"/>
                </a:solidFill>
                <a:effectLst/>
                <a:latin typeface="Söhne"/>
              </a:rPr>
              <a:t>Age:</a:t>
            </a:r>
            <a:r>
              <a:rPr lang="en-US" b="0" i="0" dirty="0">
                <a:solidFill>
                  <a:srgbClr val="0D0D0D"/>
                </a:solidFill>
                <a:effectLst/>
                <a:latin typeface="Söhne"/>
              </a:rPr>
              <a:t> 32</a:t>
            </a:r>
          </a:p>
          <a:p>
            <a:pPr algn="l">
              <a:buFont typeface="Arial" panose="020B0604020202020204" pitchFamily="34" charset="0"/>
              <a:buChar char="•"/>
            </a:pPr>
            <a:r>
              <a:rPr lang="en-US" b="1" i="0" dirty="0">
                <a:solidFill>
                  <a:srgbClr val="0D0D0D"/>
                </a:solidFill>
                <a:effectLst/>
                <a:latin typeface="Söhne"/>
              </a:rPr>
              <a:t>Occupation:</a:t>
            </a:r>
            <a:r>
              <a:rPr lang="en-US" b="0" i="0" dirty="0">
                <a:solidFill>
                  <a:srgbClr val="0D0D0D"/>
                </a:solidFill>
                <a:effectLst/>
                <a:latin typeface="Söhne"/>
              </a:rPr>
              <a:t> Graphic Designer (Freelancer)</a:t>
            </a:r>
          </a:p>
          <a:p>
            <a:pPr algn="l">
              <a:buFont typeface="Arial" panose="020B0604020202020204" pitchFamily="34" charset="0"/>
              <a:buChar char="•"/>
            </a:pPr>
            <a:r>
              <a:rPr lang="en-US" b="1" i="0" dirty="0">
                <a:solidFill>
                  <a:srgbClr val="0D0D0D"/>
                </a:solidFill>
                <a:effectLst/>
                <a:latin typeface="Söhne"/>
              </a:rPr>
              <a:t>Interests:</a:t>
            </a:r>
            <a:r>
              <a:rPr lang="en-US" b="0" i="0" dirty="0">
                <a:solidFill>
                  <a:srgbClr val="0D0D0D"/>
                </a:solidFill>
                <a:effectLst/>
                <a:latin typeface="Söhne"/>
              </a:rPr>
              <a:t> Digital art, coffee culture, music, remote work trends</a:t>
            </a:r>
          </a:p>
          <a:p>
            <a:pPr algn="l">
              <a:buFont typeface="Arial" panose="020B0604020202020204" pitchFamily="34" charset="0"/>
              <a:buChar char="•"/>
            </a:pPr>
            <a:r>
              <a:rPr lang="en-US" b="1" i="0" dirty="0">
                <a:solidFill>
                  <a:srgbClr val="0D0D0D"/>
                </a:solidFill>
                <a:effectLst/>
                <a:latin typeface="Söhne"/>
              </a:rPr>
              <a:t>Goals:</a:t>
            </a:r>
            <a:r>
              <a:rPr lang="en-US" b="0" i="0" dirty="0">
                <a:solidFill>
                  <a:srgbClr val="0D0D0D"/>
                </a:solidFill>
                <a:effectLst/>
                <a:latin typeface="Söhne"/>
              </a:rPr>
              <a:t> To live in a quiet, inspiring space conducive to creativity and productivity, with reliable internet and home office capabilities.</a:t>
            </a:r>
          </a:p>
          <a:p>
            <a:pPr algn="l">
              <a:buFont typeface="Arial" panose="020B0604020202020204" pitchFamily="34" charset="0"/>
              <a:buChar char="•"/>
            </a:pPr>
            <a:r>
              <a:rPr lang="en-US" b="1" i="0" dirty="0">
                <a:solidFill>
                  <a:srgbClr val="0D0D0D"/>
                </a:solidFill>
                <a:effectLst/>
                <a:latin typeface="Söhne"/>
              </a:rPr>
              <a:t>Challenges:</a:t>
            </a:r>
            <a:r>
              <a:rPr lang="en-US" b="0" i="0" dirty="0">
                <a:solidFill>
                  <a:srgbClr val="0D0D0D"/>
                </a:solidFill>
                <a:effectLst/>
                <a:latin typeface="Söhne"/>
              </a:rPr>
              <a:t> Locating a property that offers the perfect blend of isolation for focus and connectivity for both work and leisure.</a:t>
            </a:r>
          </a:p>
        </p:txBody>
      </p:sp>
    </p:spTree>
    <p:extLst>
      <p:ext uri="{BB962C8B-B14F-4D97-AF65-F5344CB8AC3E}">
        <p14:creationId xmlns:p14="http://schemas.microsoft.com/office/powerpoint/2010/main" val="1211165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Persona 6</a:t>
            </a:r>
          </a:p>
        </p:txBody>
      </p:sp>
      <p:sp>
        <p:nvSpPr>
          <p:cNvPr id="5" name="TextBox 4">
            <a:extLst>
              <a:ext uri="{FF2B5EF4-FFF2-40B4-BE49-F238E27FC236}">
                <a16:creationId xmlns:a16="http://schemas.microsoft.com/office/drawing/2014/main" id="{463B98D7-81BC-F7ED-2609-C990EE49FC83}"/>
              </a:ext>
            </a:extLst>
          </p:cNvPr>
          <p:cNvSpPr txBox="1"/>
          <p:nvPr/>
        </p:nvSpPr>
        <p:spPr>
          <a:xfrm>
            <a:off x="839788" y="2308376"/>
            <a:ext cx="6094638" cy="3139321"/>
          </a:xfrm>
          <a:prstGeom prst="rect">
            <a:avLst/>
          </a:prstGeom>
          <a:noFill/>
        </p:spPr>
        <p:txBody>
          <a:bodyPr wrap="square">
            <a:spAutoFit/>
          </a:bodyPr>
          <a:lstStyle/>
          <a:p>
            <a:r>
              <a:rPr lang="en-US" b="1" i="0" dirty="0">
                <a:solidFill>
                  <a:srgbClr val="0D0D0D"/>
                </a:solidFill>
                <a:effectLst/>
                <a:latin typeface="Söhne"/>
              </a:rPr>
              <a:t>Outdoor Enthusiasts - "Trailblazer Travis"</a:t>
            </a:r>
          </a:p>
          <a:p>
            <a:pPr algn="l">
              <a:buFont typeface="Arial" panose="020B0604020202020204" pitchFamily="34" charset="0"/>
              <a:buChar char="•"/>
            </a:pPr>
            <a:r>
              <a:rPr lang="en-US" b="1" i="0" dirty="0">
                <a:solidFill>
                  <a:srgbClr val="0D0D0D"/>
                </a:solidFill>
                <a:effectLst/>
                <a:latin typeface="Söhne"/>
              </a:rPr>
              <a:t>Name:</a:t>
            </a:r>
            <a:r>
              <a:rPr lang="en-US" b="0" i="0" dirty="0">
                <a:solidFill>
                  <a:srgbClr val="0D0D0D"/>
                </a:solidFill>
                <a:effectLst/>
                <a:latin typeface="Söhne"/>
              </a:rPr>
              <a:t> Travis Nguyen</a:t>
            </a:r>
          </a:p>
          <a:p>
            <a:pPr algn="l">
              <a:buFont typeface="Arial" panose="020B0604020202020204" pitchFamily="34" charset="0"/>
              <a:buChar char="•"/>
            </a:pPr>
            <a:r>
              <a:rPr lang="en-US" b="1" i="0" dirty="0">
                <a:solidFill>
                  <a:srgbClr val="0D0D0D"/>
                </a:solidFill>
                <a:effectLst/>
                <a:latin typeface="Söhne"/>
              </a:rPr>
              <a:t>Age:</a:t>
            </a:r>
            <a:r>
              <a:rPr lang="en-US" b="0" i="0" dirty="0">
                <a:solidFill>
                  <a:srgbClr val="0D0D0D"/>
                </a:solidFill>
                <a:effectLst/>
                <a:latin typeface="Söhne"/>
              </a:rPr>
              <a:t> 32</a:t>
            </a:r>
          </a:p>
          <a:p>
            <a:pPr algn="l">
              <a:buFont typeface="Arial" panose="020B0604020202020204" pitchFamily="34" charset="0"/>
              <a:buChar char="•"/>
            </a:pPr>
            <a:r>
              <a:rPr lang="en-US" b="1" i="0" dirty="0">
                <a:solidFill>
                  <a:srgbClr val="0D0D0D"/>
                </a:solidFill>
                <a:effectLst/>
                <a:latin typeface="Söhne"/>
              </a:rPr>
              <a:t>Occupation:</a:t>
            </a:r>
            <a:r>
              <a:rPr lang="en-US" b="0" i="0" dirty="0">
                <a:solidFill>
                  <a:srgbClr val="0D0D0D"/>
                </a:solidFill>
                <a:effectLst/>
                <a:latin typeface="Söhne"/>
              </a:rPr>
              <a:t> Environmental Scientist</a:t>
            </a:r>
          </a:p>
          <a:p>
            <a:pPr algn="l">
              <a:buFont typeface="Arial" panose="020B0604020202020204" pitchFamily="34" charset="0"/>
              <a:buChar char="•"/>
            </a:pPr>
            <a:r>
              <a:rPr lang="en-US" b="1" i="0" dirty="0">
                <a:solidFill>
                  <a:srgbClr val="0D0D0D"/>
                </a:solidFill>
                <a:effectLst/>
                <a:latin typeface="Söhne"/>
              </a:rPr>
              <a:t>Interests:</a:t>
            </a:r>
            <a:r>
              <a:rPr lang="en-US" b="0" i="0" dirty="0">
                <a:solidFill>
                  <a:srgbClr val="0D0D0D"/>
                </a:solidFill>
                <a:effectLst/>
                <a:latin typeface="Söhne"/>
              </a:rPr>
              <a:t> Off-roading, fishing, hunting, hiking, wildlife photography</a:t>
            </a:r>
          </a:p>
          <a:p>
            <a:pPr algn="l">
              <a:buFont typeface="Arial" panose="020B0604020202020204" pitchFamily="34" charset="0"/>
              <a:buChar char="•"/>
            </a:pPr>
            <a:r>
              <a:rPr lang="en-US" b="1" i="0" dirty="0">
                <a:solidFill>
                  <a:srgbClr val="0D0D0D"/>
                </a:solidFill>
                <a:effectLst/>
                <a:latin typeface="Söhne"/>
              </a:rPr>
              <a:t>Goals:</a:t>
            </a:r>
            <a:r>
              <a:rPr lang="en-US" b="0" i="0" dirty="0">
                <a:solidFill>
                  <a:srgbClr val="0D0D0D"/>
                </a:solidFill>
                <a:effectLst/>
                <a:latin typeface="Söhne"/>
              </a:rPr>
              <a:t> Travis seeks a home that serves as a launchpad for his outdoor adventures—a place with ample storage for gear and close proximity to wilderness areas.</a:t>
            </a:r>
          </a:p>
          <a:p>
            <a:pPr algn="l">
              <a:buFont typeface="Arial" panose="020B0604020202020204" pitchFamily="34" charset="0"/>
              <a:buChar char="•"/>
            </a:pPr>
            <a:r>
              <a:rPr lang="en-US" b="1" i="0" dirty="0">
                <a:solidFill>
                  <a:srgbClr val="0D0D0D"/>
                </a:solidFill>
                <a:effectLst/>
                <a:latin typeface="Söhne"/>
              </a:rPr>
              <a:t>Challenges:</a:t>
            </a:r>
            <a:r>
              <a:rPr lang="en-US" b="0" i="0" dirty="0">
                <a:solidFill>
                  <a:srgbClr val="0D0D0D"/>
                </a:solidFill>
                <a:effectLst/>
                <a:latin typeface="Söhne"/>
              </a:rPr>
              <a:t> Finding a property that balances rustic charm with modern comforts and access to a variety of natural landscapes.</a:t>
            </a:r>
          </a:p>
        </p:txBody>
      </p:sp>
    </p:spTree>
    <p:extLst>
      <p:ext uri="{BB962C8B-B14F-4D97-AF65-F5344CB8AC3E}">
        <p14:creationId xmlns:p14="http://schemas.microsoft.com/office/powerpoint/2010/main" val="3046851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1C71-6EFD-405B-B19A-AED13F24B6E6}"/>
              </a:ext>
            </a:extLst>
          </p:cNvPr>
          <p:cNvSpPr>
            <a:spLocks noGrp="1"/>
          </p:cNvSpPr>
          <p:nvPr>
            <p:ph type="title"/>
          </p:nvPr>
        </p:nvSpPr>
        <p:spPr/>
        <p:txBody>
          <a:bodyPr/>
          <a:lstStyle/>
          <a:p>
            <a:r>
              <a:rPr lang="en-US" dirty="0"/>
              <a:t>Persona 7</a:t>
            </a:r>
          </a:p>
        </p:txBody>
      </p:sp>
      <p:sp>
        <p:nvSpPr>
          <p:cNvPr id="5" name="TextBox 4">
            <a:extLst>
              <a:ext uri="{FF2B5EF4-FFF2-40B4-BE49-F238E27FC236}">
                <a16:creationId xmlns:a16="http://schemas.microsoft.com/office/drawing/2014/main" id="{463B98D7-81BC-F7ED-2609-C990EE49FC83}"/>
              </a:ext>
            </a:extLst>
          </p:cNvPr>
          <p:cNvSpPr txBox="1"/>
          <p:nvPr/>
        </p:nvSpPr>
        <p:spPr>
          <a:xfrm>
            <a:off x="839788" y="2308376"/>
            <a:ext cx="6810148" cy="3139321"/>
          </a:xfrm>
          <a:prstGeom prst="rect">
            <a:avLst/>
          </a:prstGeom>
          <a:noFill/>
        </p:spPr>
        <p:txBody>
          <a:bodyPr wrap="square">
            <a:spAutoFit/>
          </a:bodyPr>
          <a:lstStyle/>
          <a:p>
            <a:r>
              <a:rPr lang="en-US" b="1" i="0" dirty="0">
                <a:solidFill>
                  <a:srgbClr val="0D0D0D"/>
                </a:solidFill>
                <a:effectLst/>
                <a:latin typeface="Söhne"/>
              </a:rPr>
              <a:t>Real Estate Investors - "Investor Isabella"</a:t>
            </a:r>
          </a:p>
          <a:p>
            <a:pPr algn="l">
              <a:buFont typeface="Arial" panose="020B0604020202020204" pitchFamily="34" charset="0"/>
              <a:buChar char="•"/>
            </a:pPr>
            <a:r>
              <a:rPr lang="en-US" b="1" i="0" dirty="0">
                <a:solidFill>
                  <a:srgbClr val="0D0D0D"/>
                </a:solidFill>
                <a:effectLst/>
                <a:latin typeface="Söhne"/>
              </a:rPr>
              <a:t>Name:</a:t>
            </a:r>
            <a:r>
              <a:rPr lang="en-US" b="0" i="0" dirty="0">
                <a:solidFill>
                  <a:srgbClr val="0D0D0D"/>
                </a:solidFill>
                <a:effectLst/>
                <a:latin typeface="Söhne"/>
              </a:rPr>
              <a:t> Isabella Martinez</a:t>
            </a:r>
          </a:p>
          <a:p>
            <a:pPr algn="l">
              <a:buFont typeface="Arial" panose="020B0604020202020204" pitchFamily="34" charset="0"/>
              <a:buChar char="•"/>
            </a:pPr>
            <a:r>
              <a:rPr lang="en-US" b="1" i="0" dirty="0">
                <a:solidFill>
                  <a:srgbClr val="0D0D0D"/>
                </a:solidFill>
                <a:effectLst/>
                <a:latin typeface="Söhne"/>
              </a:rPr>
              <a:t>Age:</a:t>
            </a:r>
            <a:r>
              <a:rPr lang="en-US" b="0" i="0" dirty="0">
                <a:solidFill>
                  <a:srgbClr val="0D0D0D"/>
                </a:solidFill>
                <a:effectLst/>
                <a:latin typeface="Söhne"/>
              </a:rPr>
              <a:t> 45</a:t>
            </a:r>
          </a:p>
          <a:p>
            <a:pPr algn="l">
              <a:buFont typeface="Arial" panose="020B0604020202020204" pitchFamily="34" charset="0"/>
              <a:buChar char="•"/>
            </a:pPr>
            <a:r>
              <a:rPr lang="en-US" b="1" i="0" dirty="0">
                <a:solidFill>
                  <a:srgbClr val="0D0D0D"/>
                </a:solidFill>
                <a:effectLst/>
                <a:latin typeface="Söhne"/>
              </a:rPr>
              <a:t>Occupation:</a:t>
            </a:r>
            <a:r>
              <a:rPr lang="en-US" b="0" i="0" dirty="0">
                <a:solidFill>
                  <a:srgbClr val="0D0D0D"/>
                </a:solidFill>
                <a:effectLst/>
                <a:latin typeface="Söhne"/>
              </a:rPr>
              <a:t> Real Estate Developer</a:t>
            </a:r>
          </a:p>
          <a:p>
            <a:pPr algn="l">
              <a:buFont typeface="Arial" panose="020B0604020202020204" pitchFamily="34" charset="0"/>
              <a:buChar char="•"/>
            </a:pPr>
            <a:r>
              <a:rPr lang="en-US" b="1" i="0" dirty="0">
                <a:solidFill>
                  <a:srgbClr val="0D0D0D"/>
                </a:solidFill>
                <a:effectLst/>
                <a:latin typeface="Söhne"/>
              </a:rPr>
              <a:t>Interests:</a:t>
            </a:r>
            <a:r>
              <a:rPr lang="en-US" b="0" i="0" dirty="0">
                <a:solidFill>
                  <a:srgbClr val="0D0D0D"/>
                </a:solidFill>
                <a:effectLst/>
                <a:latin typeface="Söhne"/>
              </a:rPr>
              <a:t> Market trends, property renovation, community development</a:t>
            </a:r>
          </a:p>
          <a:p>
            <a:pPr algn="l">
              <a:buFont typeface="Arial" panose="020B0604020202020204" pitchFamily="34" charset="0"/>
              <a:buChar char="•"/>
            </a:pPr>
            <a:r>
              <a:rPr lang="en-US" b="1" i="0" dirty="0">
                <a:solidFill>
                  <a:srgbClr val="0D0D0D"/>
                </a:solidFill>
                <a:effectLst/>
                <a:latin typeface="Söhne"/>
              </a:rPr>
              <a:t>Goals:</a:t>
            </a:r>
            <a:r>
              <a:rPr lang="en-US" b="0" i="0" dirty="0">
                <a:solidFill>
                  <a:srgbClr val="0D0D0D"/>
                </a:solidFill>
                <a:effectLst/>
                <a:latin typeface="Söhne"/>
              </a:rPr>
              <a:t> Isabella aims to identify undervalued properties with significant upside potential, focusing on emerging markets and properties that appeal to the </a:t>
            </a:r>
            <a:r>
              <a:rPr lang="en-US" b="0" i="0" dirty="0" err="1">
                <a:solidFill>
                  <a:srgbClr val="0D0D0D"/>
                </a:solidFill>
                <a:effectLst/>
                <a:latin typeface="Söhne"/>
              </a:rPr>
              <a:t>Rurban</a:t>
            </a:r>
            <a:r>
              <a:rPr lang="en-US" b="0" i="0" dirty="0">
                <a:solidFill>
                  <a:srgbClr val="0D0D0D"/>
                </a:solidFill>
                <a:effectLst/>
                <a:latin typeface="Söhne"/>
              </a:rPr>
              <a:t> lifestyle.</a:t>
            </a:r>
          </a:p>
          <a:p>
            <a:pPr algn="l">
              <a:buFont typeface="Arial" panose="020B0604020202020204" pitchFamily="34" charset="0"/>
              <a:buChar char="•"/>
            </a:pPr>
            <a:r>
              <a:rPr lang="en-US" b="1" i="0" dirty="0">
                <a:solidFill>
                  <a:srgbClr val="0D0D0D"/>
                </a:solidFill>
                <a:effectLst/>
                <a:latin typeface="Söhne"/>
              </a:rPr>
              <a:t>Challenges:</a:t>
            </a:r>
            <a:r>
              <a:rPr lang="en-US" b="0" i="0" dirty="0">
                <a:solidFill>
                  <a:srgbClr val="0D0D0D"/>
                </a:solidFill>
                <a:effectLst/>
                <a:latin typeface="Söhne"/>
              </a:rPr>
              <a:t> Navigating market fluctuations, finding properties with high growth potential, and balancing investment risks with returns.</a:t>
            </a:r>
          </a:p>
        </p:txBody>
      </p:sp>
    </p:spTree>
    <p:extLst>
      <p:ext uri="{BB962C8B-B14F-4D97-AF65-F5344CB8AC3E}">
        <p14:creationId xmlns:p14="http://schemas.microsoft.com/office/powerpoint/2010/main" val="3838919379"/>
      </p:ext>
    </p:extLst>
  </p:cSld>
  <p:clrMapOvr>
    <a:masterClrMapping/>
  </p:clrMapOvr>
</p:sld>
</file>

<file path=ppt/theme/theme1.xml><?xml version="1.0" encoding="utf-8"?>
<a:theme xmlns:a="http://schemas.openxmlformats.org/drawingml/2006/main" name="The WholeFooder">
  <a:themeElements>
    <a:clrScheme name="The WholeFooder">
      <a:dk1>
        <a:srgbClr val="0B1603"/>
      </a:dk1>
      <a:lt1>
        <a:srgbClr val="FFFFFF"/>
      </a:lt1>
      <a:dk2>
        <a:srgbClr val="2C5912"/>
      </a:dk2>
      <a:lt2>
        <a:srgbClr val="E7E6E6"/>
      </a:lt2>
      <a:accent1>
        <a:srgbClr val="D14900"/>
      </a:accent1>
      <a:accent2>
        <a:srgbClr val="3E7E1B"/>
      </a:accent2>
      <a:accent3>
        <a:srgbClr val="0B1603"/>
      </a:accent3>
      <a:accent4>
        <a:srgbClr val="0B1603"/>
      </a:accent4>
      <a:accent5>
        <a:srgbClr val="0B1603"/>
      </a:accent5>
      <a:accent6>
        <a:srgbClr val="0B1603"/>
      </a:accent6>
      <a:hlink>
        <a:srgbClr val="2C5912"/>
      </a:hlink>
      <a:folHlink>
        <a:srgbClr val="3E7E1B"/>
      </a:folHlink>
    </a:clrScheme>
    <a:fontScheme name="The WholeFooder">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WholeFooder" id="{18640FEF-E7BF-4FA5-BFC1-8F87B9D02712}" vid="{39A942FC-A3C8-43F3-B0A1-C6E90053CD26}"/>
    </a:ext>
  </a:extLst>
</a:theme>
</file>

<file path=docProps/app.xml><?xml version="1.0" encoding="utf-8"?>
<Properties xmlns="http://schemas.openxmlformats.org/officeDocument/2006/extended-properties" xmlns:vt="http://schemas.openxmlformats.org/officeDocument/2006/docPropsVTypes">
  <Template>The WholeFooder</Template>
  <TotalTime>2390</TotalTime>
  <Words>3203</Words>
  <Application>Microsoft Office PowerPoint</Application>
  <PresentationFormat>Widescreen</PresentationFormat>
  <Paragraphs>217</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Century Gothic</vt:lpstr>
      <vt:lpstr>Shone</vt:lpstr>
      <vt:lpstr>Söhne</vt:lpstr>
      <vt:lpstr>The WholeFooder</vt:lpstr>
      <vt:lpstr>Brand Style Guide</vt:lpstr>
      <vt:lpstr>The Company</vt:lpstr>
      <vt:lpstr>Brand Promise</vt:lpstr>
      <vt:lpstr>Mission Statement</vt:lpstr>
      <vt:lpstr>Vision Statement</vt:lpstr>
      <vt:lpstr>Our Values</vt:lpstr>
      <vt:lpstr>Voice &amp; Tone</vt:lpstr>
      <vt:lpstr>Hashtags</vt:lpstr>
      <vt:lpstr>Rurban Color Palette 2</vt:lpstr>
      <vt:lpstr>Brand Personality</vt:lpstr>
      <vt:lpstr>Rurban Land</vt:lpstr>
      <vt:lpstr>Rurban Land</vt:lpstr>
      <vt:lpstr>Imagery</vt:lpstr>
      <vt:lpstr>Rurban Land</vt:lpstr>
      <vt:lpstr>Target Market Segments</vt:lpstr>
      <vt:lpstr>Persona 1</vt:lpstr>
      <vt:lpstr>Persona 2</vt:lpstr>
      <vt:lpstr>Persona 3</vt:lpstr>
      <vt:lpstr>Persona 4</vt:lpstr>
      <vt:lpstr>Persona 5</vt:lpstr>
      <vt:lpstr>Persona 6</vt:lpstr>
      <vt:lpstr>Persona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dc:creator>
  <cp:lastModifiedBy>Kevin M Guill</cp:lastModifiedBy>
  <cp:revision>14</cp:revision>
  <cp:lastPrinted>2024-03-16T15:45:46Z</cp:lastPrinted>
  <dcterms:created xsi:type="dcterms:W3CDTF">2020-03-15T21:04:51Z</dcterms:created>
  <dcterms:modified xsi:type="dcterms:W3CDTF">2024-03-16T17:06:07Z</dcterms:modified>
</cp:coreProperties>
</file>