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441"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0" autoAdjust="0"/>
    <p:restoredTop sz="94660"/>
  </p:normalViewPr>
  <p:slideViewPr>
    <p:cSldViewPr snapToGrid="0">
      <p:cViewPr varScale="1">
        <p:scale>
          <a:sx n="114" d="100"/>
          <a:sy n="114" d="100"/>
        </p:scale>
        <p:origin x="102" y="6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31CC996-9F47-43AB-B4FA-14BB27F682FB}" type="datetimeFigureOut">
              <a:rPr lang="en-US" smtClean="0"/>
              <a:t>1/29/2024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7953880-CC81-44B6-BA97-F21204DD4590}" type="slidenum">
              <a:rPr lang="en-US" smtClean="0"/>
              <a:t>‹#›</a:t>
            </a:fld>
            <a:endParaRPr lang="en-US"/>
          </a:p>
        </p:txBody>
      </p:sp>
    </p:spTree>
    <p:extLst>
      <p:ext uri="{BB962C8B-B14F-4D97-AF65-F5344CB8AC3E}">
        <p14:creationId xmlns:p14="http://schemas.microsoft.com/office/powerpoint/2010/main" val="34328309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Lisa, then Chris introduces himself</a:t>
            </a:r>
          </a:p>
        </p:txBody>
      </p:sp>
    </p:spTree>
    <p:extLst>
      <p:ext uri="{BB962C8B-B14F-4D97-AF65-F5344CB8AC3E}">
        <p14:creationId xmlns:p14="http://schemas.microsoft.com/office/powerpoint/2010/main" val="31574133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B3AA2B-498E-9F11-3409-83FD3454B68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9E6332A-DD49-36B2-19AD-DD7FE6A6191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73E43D0-5EA7-0D1E-CC28-2C4C645B04B5}"/>
              </a:ext>
            </a:extLst>
          </p:cNvPr>
          <p:cNvSpPr>
            <a:spLocks noGrp="1"/>
          </p:cNvSpPr>
          <p:nvPr>
            <p:ph type="dt" sz="half" idx="10"/>
          </p:nvPr>
        </p:nvSpPr>
        <p:spPr/>
        <p:txBody>
          <a:bodyPr/>
          <a:lstStyle/>
          <a:p>
            <a:fld id="{A7961FD2-86F3-4A6F-9AF1-BC34E7739862}" type="datetimeFigureOut">
              <a:rPr lang="en-US" smtClean="0"/>
              <a:t>1/29/2024</a:t>
            </a:fld>
            <a:endParaRPr lang="en-US"/>
          </a:p>
        </p:txBody>
      </p:sp>
      <p:sp>
        <p:nvSpPr>
          <p:cNvPr id="5" name="Footer Placeholder 4">
            <a:extLst>
              <a:ext uri="{FF2B5EF4-FFF2-40B4-BE49-F238E27FC236}">
                <a16:creationId xmlns:a16="http://schemas.microsoft.com/office/drawing/2014/main" id="{B5732D41-7D9D-D2B1-B42A-B54261DD263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7E41660-7FE4-AA65-7219-0CD40DD0619A}"/>
              </a:ext>
            </a:extLst>
          </p:cNvPr>
          <p:cNvSpPr>
            <a:spLocks noGrp="1"/>
          </p:cNvSpPr>
          <p:nvPr>
            <p:ph type="sldNum" sz="quarter" idx="12"/>
          </p:nvPr>
        </p:nvSpPr>
        <p:spPr/>
        <p:txBody>
          <a:bodyPr/>
          <a:lstStyle/>
          <a:p>
            <a:fld id="{61EE0EF6-F62B-4EE1-A1BB-6E9B415E4192}" type="slidenum">
              <a:rPr lang="en-US" smtClean="0"/>
              <a:t>‹#›</a:t>
            </a:fld>
            <a:endParaRPr lang="en-US"/>
          </a:p>
        </p:txBody>
      </p:sp>
    </p:spTree>
    <p:extLst>
      <p:ext uri="{BB962C8B-B14F-4D97-AF65-F5344CB8AC3E}">
        <p14:creationId xmlns:p14="http://schemas.microsoft.com/office/powerpoint/2010/main" val="7792183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8865B6-0DE9-3BF4-96C7-D19959828E8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772284A-3730-5B14-9BCB-6AF39793632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B09F8AA-66D7-9988-253B-E4ACBEABB13D}"/>
              </a:ext>
            </a:extLst>
          </p:cNvPr>
          <p:cNvSpPr>
            <a:spLocks noGrp="1"/>
          </p:cNvSpPr>
          <p:nvPr>
            <p:ph type="dt" sz="half" idx="10"/>
          </p:nvPr>
        </p:nvSpPr>
        <p:spPr/>
        <p:txBody>
          <a:bodyPr/>
          <a:lstStyle/>
          <a:p>
            <a:fld id="{A7961FD2-86F3-4A6F-9AF1-BC34E7739862}" type="datetimeFigureOut">
              <a:rPr lang="en-US" smtClean="0"/>
              <a:t>1/29/2024</a:t>
            </a:fld>
            <a:endParaRPr lang="en-US"/>
          </a:p>
        </p:txBody>
      </p:sp>
      <p:sp>
        <p:nvSpPr>
          <p:cNvPr id="5" name="Footer Placeholder 4">
            <a:extLst>
              <a:ext uri="{FF2B5EF4-FFF2-40B4-BE49-F238E27FC236}">
                <a16:creationId xmlns:a16="http://schemas.microsoft.com/office/drawing/2014/main" id="{8B66DF23-3193-14C0-E6FD-059094CADD5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C0B4766-6D1A-F9FE-2F21-A1EE13BC0D33}"/>
              </a:ext>
            </a:extLst>
          </p:cNvPr>
          <p:cNvSpPr>
            <a:spLocks noGrp="1"/>
          </p:cNvSpPr>
          <p:nvPr>
            <p:ph type="sldNum" sz="quarter" idx="12"/>
          </p:nvPr>
        </p:nvSpPr>
        <p:spPr/>
        <p:txBody>
          <a:bodyPr/>
          <a:lstStyle/>
          <a:p>
            <a:fld id="{61EE0EF6-F62B-4EE1-A1BB-6E9B415E4192}" type="slidenum">
              <a:rPr lang="en-US" smtClean="0"/>
              <a:t>‹#›</a:t>
            </a:fld>
            <a:endParaRPr lang="en-US"/>
          </a:p>
        </p:txBody>
      </p:sp>
    </p:spTree>
    <p:extLst>
      <p:ext uri="{BB962C8B-B14F-4D97-AF65-F5344CB8AC3E}">
        <p14:creationId xmlns:p14="http://schemas.microsoft.com/office/powerpoint/2010/main" val="26981242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D55969F-312A-3308-C9D2-53B5978CA10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6285172-0F3C-E4F2-3A0B-CF5F7A179FC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6BEEDEE-219A-3491-8C62-3CD7883D462E}"/>
              </a:ext>
            </a:extLst>
          </p:cNvPr>
          <p:cNvSpPr>
            <a:spLocks noGrp="1"/>
          </p:cNvSpPr>
          <p:nvPr>
            <p:ph type="dt" sz="half" idx="10"/>
          </p:nvPr>
        </p:nvSpPr>
        <p:spPr/>
        <p:txBody>
          <a:bodyPr/>
          <a:lstStyle/>
          <a:p>
            <a:fld id="{A7961FD2-86F3-4A6F-9AF1-BC34E7739862}" type="datetimeFigureOut">
              <a:rPr lang="en-US" smtClean="0"/>
              <a:t>1/29/2024</a:t>
            </a:fld>
            <a:endParaRPr lang="en-US"/>
          </a:p>
        </p:txBody>
      </p:sp>
      <p:sp>
        <p:nvSpPr>
          <p:cNvPr id="5" name="Footer Placeholder 4">
            <a:extLst>
              <a:ext uri="{FF2B5EF4-FFF2-40B4-BE49-F238E27FC236}">
                <a16:creationId xmlns:a16="http://schemas.microsoft.com/office/drawing/2014/main" id="{144B3CF7-97BF-4B8B-5FA0-D9ECF86C94C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E6BDF20-B4A5-F1F8-8139-E2B511EF87BF}"/>
              </a:ext>
            </a:extLst>
          </p:cNvPr>
          <p:cNvSpPr>
            <a:spLocks noGrp="1"/>
          </p:cNvSpPr>
          <p:nvPr>
            <p:ph type="sldNum" sz="quarter" idx="12"/>
          </p:nvPr>
        </p:nvSpPr>
        <p:spPr/>
        <p:txBody>
          <a:bodyPr/>
          <a:lstStyle/>
          <a:p>
            <a:fld id="{61EE0EF6-F62B-4EE1-A1BB-6E9B415E4192}" type="slidenum">
              <a:rPr lang="en-US" smtClean="0"/>
              <a:t>‹#›</a:t>
            </a:fld>
            <a:endParaRPr lang="en-US"/>
          </a:p>
        </p:txBody>
      </p:sp>
    </p:spTree>
    <p:extLst>
      <p:ext uri="{BB962C8B-B14F-4D97-AF65-F5344CB8AC3E}">
        <p14:creationId xmlns:p14="http://schemas.microsoft.com/office/powerpoint/2010/main" val="30314067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Two Circle Image Placeholder">
    <p:spTree>
      <p:nvGrpSpPr>
        <p:cNvPr id="1" name=""/>
        <p:cNvGrpSpPr/>
        <p:nvPr/>
      </p:nvGrpSpPr>
      <p:grpSpPr>
        <a:xfrm>
          <a:off x="0" y="0"/>
          <a:ext cx="0" cy="0"/>
          <a:chOff x="0" y="0"/>
          <a:chExt cx="0" cy="0"/>
        </a:xfrm>
      </p:grpSpPr>
      <p:sp>
        <p:nvSpPr>
          <p:cNvPr id="6" name="Line">
            <a:extLst>
              <a:ext uri="{FF2B5EF4-FFF2-40B4-BE49-F238E27FC236}">
                <a16:creationId xmlns:a16="http://schemas.microsoft.com/office/drawing/2014/main" id="{527D6B87-FF05-407A-9970-4F25FA5AA49A}"/>
              </a:ext>
            </a:extLst>
          </p:cNvPr>
          <p:cNvSpPr/>
          <p:nvPr userDrawn="1"/>
        </p:nvSpPr>
        <p:spPr>
          <a:xfrm>
            <a:off x="10994327" y="6540500"/>
            <a:ext cx="561403" cy="0"/>
          </a:xfrm>
          <a:prstGeom prst="line">
            <a:avLst/>
          </a:prstGeom>
          <a:ln w="25400">
            <a:solidFill>
              <a:srgbClr val="959CA8"/>
            </a:solidFill>
            <a:miter lim="400000"/>
          </a:ln>
        </p:spPr>
        <p:txBody>
          <a:bodyPr lIns="0" tIns="0" rIns="0" bIns="0" anchor="ctr"/>
          <a:lstStyle/>
          <a:p>
            <a:pPr>
              <a:defRPr sz="3200" b="0">
                <a:solidFill>
                  <a:srgbClr val="FFFFFF"/>
                </a:solidFill>
                <a:latin typeface="+mn-lt"/>
                <a:ea typeface="+mn-ea"/>
                <a:cs typeface="+mn-cs"/>
                <a:sym typeface="Helvetica Neue Medium"/>
              </a:defRPr>
            </a:pPr>
            <a:endParaRPr sz="1600"/>
          </a:p>
        </p:txBody>
      </p:sp>
      <p:sp>
        <p:nvSpPr>
          <p:cNvPr id="10" name="MEGAN">
            <a:extLst>
              <a:ext uri="{FF2B5EF4-FFF2-40B4-BE49-F238E27FC236}">
                <a16:creationId xmlns:a16="http://schemas.microsoft.com/office/drawing/2014/main" id="{84418EAB-EBC1-4326-AAE6-75BBFF115EEC}"/>
              </a:ext>
            </a:extLst>
          </p:cNvPr>
          <p:cNvSpPr txBox="1"/>
          <p:nvPr userDrawn="1"/>
        </p:nvSpPr>
        <p:spPr>
          <a:xfrm>
            <a:off x="637778" y="444004"/>
            <a:ext cx="3442932" cy="2073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0" tIns="0" rIns="0" bIns="0">
            <a:spAutoFit/>
          </a:bodyPr>
          <a:lstStyle>
            <a:lvl1pPr algn="l">
              <a:lnSpc>
                <a:spcPct val="120000"/>
              </a:lnSpc>
              <a:defRPr sz="2500" b="0">
                <a:solidFill>
                  <a:srgbClr val="2C2E3C"/>
                </a:solidFill>
                <a:latin typeface="Lato Bold"/>
                <a:ea typeface="Lato Bold"/>
                <a:cs typeface="Lato Bold"/>
                <a:sym typeface="Lato Bold"/>
              </a:defRPr>
            </a:lvl1pPr>
          </a:lstStyle>
          <a:p>
            <a:r>
              <a:rPr lang="en-US" sz="1250"/>
              <a:t>Lisa </a:t>
            </a:r>
            <a:r>
              <a:rPr lang="en-US" sz="1250" err="1"/>
              <a:t>Freudenheim</a:t>
            </a:r>
            <a:r>
              <a:rPr lang="en-US" sz="1250"/>
              <a:t> and Chris Foster  </a:t>
            </a:r>
            <a:endParaRPr sz="1250"/>
          </a:p>
        </p:txBody>
      </p:sp>
      <p:sp>
        <p:nvSpPr>
          <p:cNvPr id="11" name="Line">
            <a:extLst>
              <a:ext uri="{FF2B5EF4-FFF2-40B4-BE49-F238E27FC236}">
                <a16:creationId xmlns:a16="http://schemas.microsoft.com/office/drawing/2014/main" id="{68665617-94B0-42BA-A5EE-D5C3A8E5B8F0}"/>
              </a:ext>
            </a:extLst>
          </p:cNvPr>
          <p:cNvSpPr/>
          <p:nvPr userDrawn="1"/>
        </p:nvSpPr>
        <p:spPr>
          <a:xfrm>
            <a:off x="0" y="539254"/>
            <a:ext cx="501446" cy="0"/>
          </a:xfrm>
          <a:prstGeom prst="line">
            <a:avLst/>
          </a:prstGeom>
          <a:ln w="25400">
            <a:solidFill>
              <a:srgbClr val="959CA8"/>
            </a:solidFill>
            <a:miter lim="400000"/>
          </a:ln>
        </p:spPr>
        <p:txBody>
          <a:bodyPr lIns="0" tIns="0" rIns="0" bIns="0" anchor="ctr"/>
          <a:lstStyle/>
          <a:p>
            <a:pPr>
              <a:defRPr sz="3200" b="0">
                <a:solidFill>
                  <a:srgbClr val="FFFFFF"/>
                </a:solidFill>
                <a:latin typeface="+mn-lt"/>
                <a:ea typeface="+mn-ea"/>
                <a:cs typeface="+mn-cs"/>
                <a:sym typeface="Helvetica Neue Medium"/>
              </a:defRPr>
            </a:pPr>
            <a:endParaRPr sz="1600"/>
          </a:p>
        </p:txBody>
      </p:sp>
      <p:sp>
        <p:nvSpPr>
          <p:cNvPr id="12" name="Tw">
            <a:extLst>
              <a:ext uri="{FF2B5EF4-FFF2-40B4-BE49-F238E27FC236}">
                <a16:creationId xmlns:a16="http://schemas.microsoft.com/office/drawing/2014/main" id="{5531775F-CB53-4224-9AE0-1C3D528B22B0}"/>
              </a:ext>
            </a:extLst>
          </p:cNvPr>
          <p:cNvSpPr txBox="1"/>
          <p:nvPr userDrawn="1"/>
        </p:nvSpPr>
        <p:spPr>
          <a:xfrm rot="16200000">
            <a:off x="11712346" y="5417104"/>
            <a:ext cx="323039" cy="15388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0" tIns="0" rIns="0" bIns="0" anchor="ctr">
            <a:spAutoFit/>
          </a:bodyPr>
          <a:lstStyle>
            <a:lvl1pPr>
              <a:defRPr sz="2000" b="0">
                <a:solidFill>
                  <a:srgbClr val="747A82"/>
                </a:solidFill>
                <a:latin typeface="Lato-Light"/>
                <a:ea typeface="Lato-Light"/>
                <a:cs typeface="Lato-Light"/>
                <a:sym typeface="Lato-Light"/>
              </a:defRPr>
            </a:lvl1pPr>
          </a:lstStyle>
          <a:p>
            <a:pPr>
              <a:defRPr>
                <a:solidFill>
                  <a:srgbClr val="2C2E3C"/>
                </a:solidFill>
                <a:latin typeface="Lato Black"/>
                <a:ea typeface="Lato Black"/>
                <a:cs typeface="Lato Black"/>
                <a:sym typeface="Lato Black"/>
              </a:defRPr>
            </a:pPr>
            <a:r>
              <a:rPr sz="1000">
                <a:solidFill>
                  <a:srgbClr val="747A82"/>
                </a:solidFill>
                <a:latin typeface="Lato-Light"/>
                <a:ea typeface="Lato-Light"/>
                <a:cs typeface="Lato-Light"/>
                <a:sym typeface="Lato-Light"/>
              </a:rPr>
              <a:t>Tw</a:t>
            </a:r>
          </a:p>
        </p:txBody>
      </p:sp>
      <p:sp>
        <p:nvSpPr>
          <p:cNvPr id="13" name="Ln">
            <a:extLst>
              <a:ext uri="{FF2B5EF4-FFF2-40B4-BE49-F238E27FC236}">
                <a16:creationId xmlns:a16="http://schemas.microsoft.com/office/drawing/2014/main" id="{3CB94BF0-3620-4BC8-9809-48F73B559385}"/>
              </a:ext>
            </a:extLst>
          </p:cNvPr>
          <p:cNvSpPr txBox="1"/>
          <p:nvPr userDrawn="1"/>
        </p:nvSpPr>
        <p:spPr>
          <a:xfrm rot="16200000">
            <a:off x="11737043" y="5085269"/>
            <a:ext cx="273646" cy="15388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0" tIns="0" rIns="0" bIns="0" anchor="ctr">
            <a:spAutoFit/>
          </a:bodyPr>
          <a:lstStyle>
            <a:lvl1pPr>
              <a:defRPr sz="2000" b="0">
                <a:solidFill>
                  <a:srgbClr val="747A82"/>
                </a:solidFill>
                <a:latin typeface="Lato-Light"/>
                <a:ea typeface="Lato-Light"/>
                <a:cs typeface="Lato-Light"/>
                <a:sym typeface="Lato-Light"/>
              </a:defRPr>
            </a:lvl1pPr>
          </a:lstStyle>
          <a:p>
            <a:r>
              <a:rPr sz="1000"/>
              <a:t>Ln</a:t>
            </a:r>
          </a:p>
        </p:txBody>
      </p:sp>
      <p:sp>
        <p:nvSpPr>
          <p:cNvPr id="14" name="Fb">
            <a:extLst>
              <a:ext uri="{FF2B5EF4-FFF2-40B4-BE49-F238E27FC236}">
                <a16:creationId xmlns:a16="http://schemas.microsoft.com/office/drawing/2014/main" id="{67326E09-BF96-4522-B5DC-D0381EA25783}"/>
              </a:ext>
            </a:extLst>
          </p:cNvPr>
          <p:cNvSpPr txBox="1"/>
          <p:nvPr userDrawn="1"/>
        </p:nvSpPr>
        <p:spPr>
          <a:xfrm rot="16200000">
            <a:off x="11728914" y="5753098"/>
            <a:ext cx="289904" cy="15388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0" tIns="0" rIns="0" bIns="0" anchor="ctr">
            <a:spAutoFit/>
          </a:bodyPr>
          <a:lstStyle>
            <a:lvl1pPr>
              <a:defRPr sz="2000" b="0">
                <a:solidFill>
                  <a:srgbClr val="747A82"/>
                </a:solidFill>
                <a:latin typeface="Lato-Light"/>
                <a:ea typeface="Lato-Light"/>
                <a:cs typeface="Lato-Light"/>
                <a:sym typeface="Lato-Light"/>
              </a:defRPr>
            </a:lvl1pPr>
          </a:lstStyle>
          <a:p>
            <a:pPr>
              <a:defRPr>
                <a:solidFill>
                  <a:srgbClr val="2C2E3C"/>
                </a:solidFill>
                <a:latin typeface="Lato Black"/>
                <a:ea typeface="Lato Black"/>
                <a:cs typeface="Lato Black"/>
                <a:sym typeface="Lato Black"/>
              </a:defRPr>
            </a:pPr>
            <a:r>
              <a:rPr sz="1000">
                <a:solidFill>
                  <a:srgbClr val="747A82"/>
                </a:solidFill>
                <a:latin typeface="Lato-Light"/>
                <a:ea typeface="Lato-Light"/>
                <a:cs typeface="Lato-Light"/>
                <a:sym typeface="Lato-Light"/>
              </a:rPr>
              <a:t>Fb</a:t>
            </a:r>
          </a:p>
        </p:txBody>
      </p:sp>
      <p:sp>
        <p:nvSpPr>
          <p:cNvPr id="19" name="Slide Number">
            <a:extLst>
              <a:ext uri="{FF2B5EF4-FFF2-40B4-BE49-F238E27FC236}">
                <a16:creationId xmlns:a16="http://schemas.microsoft.com/office/drawing/2014/main" id="{A2393BC3-C042-43A7-9A4E-406693183B96}"/>
              </a:ext>
            </a:extLst>
          </p:cNvPr>
          <p:cNvSpPr txBox="1">
            <a:spLocks/>
          </p:cNvSpPr>
          <p:nvPr userDrawn="1"/>
        </p:nvSpPr>
        <p:spPr>
          <a:xfrm>
            <a:off x="11666539" y="6458397"/>
            <a:ext cx="415924" cy="153888"/>
          </a:xfrm>
          <a:prstGeom prst="rect">
            <a:avLst/>
          </a:prstGeom>
        </p:spPr>
        <p:txBody>
          <a:bodyPr wrap="square" lIns="0" tIns="0" rIns="0" bIns="0">
            <a:spAutoFit/>
          </a:bodyPr>
          <a:lstStyle>
            <a:lvl1pPr marL="0" marR="0" indent="0" algn="ctr" defTabSz="825500" rtl="0" latinLnBrk="0">
              <a:lnSpc>
                <a:spcPct val="100000"/>
              </a:lnSpc>
              <a:spcBef>
                <a:spcPts val="0"/>
              </a:spcBef>
              <a:spcAft>
                <a:spcPts val="0"/>
              </a:spcAft>
              <a:buClrTx/>
              <a:buSzTx/>
              <a:buFontTx/>
              <a:buNone/>
              <a:tabLst/>
              <a:defRPr sz="2000" b="0" i="0" u="none" strike="noStrike" cap="none" spc="0" baseline="0">
                <a:solidFill>
                  <a:srgbClr val="2C2E3C"/>
                </a:solidFill>
                <a:uFillTx/>
                <a:latin typeface="Lato Black"/>
                <a:ea typeface="Helvetica Neue"/>
                <a:cs typeface="Helvetica Neue"/>
                <a:sym typeface="Helvetica Neue"/>
              </a:defRPr>
            </a:lvl1pPr>
            <a:lvl2pPr marL="0" marR="0" indent="228600" algn="ctr" defTabSz="825500" rtl="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457200" algn="ctr" defTabSz="825500" rtl="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685800" algn="ctr" defTabSz="825500" rtl="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914400" algn="ctr" defTabSz="825500" rtl="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0" marR="0" indent="1143000" algn="ctr" defTabSz="825500" rtl="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6pPr>
            <a:lvl7pPr marL="0" marR="0" indent="1371600" algn="ctr" defTabSz="825500" rtl="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7pPr>
            <a:lvl8pPr marL="0" marR="0" indent="1600200" algn="ctr" defTabSz="825500" rtl="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8pPr>
            <a:lvl9pPr marL="0" marR="0" indent="1828800" algn="ctr" defTabSz="825500" rtl="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9pPr>
          </a:lstStyle>
          <a:p>
            <a:pPr hangingPunct="1"/>
            <a:fld id="{86CB4B4D-7CA3-9044-876B-883B54F8677D}" type="slidenum">
              <a:rPr lang="en-US" sz="1000" smtClean="0"/>
              <a:pPr hangingPunct="1"/>
              <a:t>‹#›</a:t>
            </a:fld>
            <a:endParaRPr lang="en-US" sz="1000"/>
          </a:p>
        </p:txBody>
      </p:sp>
      <p:sp>
        <p:nvSpPr>
          <p:cNvPr id="16" name="Picture Placeholder 15">
            <a:extLst>
              <a:ext uri="{FF2B5EF4-FFF2-40B4-BE49-F238E27FC236}">
                <a16:creationId xmlns:a16="http://schemas.microsoft.com/office/drawing/2014/main" id="{CB74904B-01F9-40D8-AC36-55E2AAC000A5}"/>
              </a:ext>
            </a:extLst>
          </p:cNvPr>
          <p:cNvSpPr>
            <a:spLocks noGrp="1"/>
          </p:cNvSpPr>
          <p:nvPr>
            <p:ph type="pic" sz="quarter" idx="13" hasCustomPrompt="1"/>
          </p:nvPr>
        </p:nvSpPr>
        <p:spPr>
          <a:xfrm>
            <a:off x="8422386" y="1807661"/>
            <a:ext cx="966763" cy="966763"/>
          </a:xfrm>
          <a:prstGeom prst="flowChartConnector">
            <a:avLst/>
          </a:prstGeom>
          <a:solidFill>
            <a:srgbClr val="DDE5F0"/>
          </a:solidFill>
          <a:effectLst>
            <a:outerShdw blurRad="381000" dist="381000" dir="5400000" algn="t" rotWithShape="0">
              <a:schemeClr val="accent1">
                <a:alpha val="11000"/>
              </a:schemeClr>
            </a:outerShdw>
          </a:effectLst>
        </p:spPr>
        <p:txBody>
          <a:bodyPr wrap="square" anchor="ctr">
            <a:noAutofit/>
          </a:bodyPr>
          <a:lstStyle>
            <a:lvl1pPr>
              <a:defRPr sz="400"/>
            </a:lvl1pPr>
          </a:lstStyle>
          <a:p>
            <a:r>
              <a:rPr lang="en-MN"/>
              <a:t>+</a:t>
            </a:r>
          </a:p>
        </p:txBody>
      </p:sp>
      <p:sp>
        <p:nvSpPr>
          <p:cNvPr id="15" name="Picture Placeholder 14">
            <a:extLst>
              <a:ext uri="{FF2B5EF4-FFF2-40B4-BE49-F238E27FC236}">
                <a16:creationId xmlns:a16="http://schemas.microsoft.com/office/drawing/2014/main" id="{CEDB2D15-C0FB-4E7C-AA6E-32E429FA74A0}"/>
              </a:ext>
            </a:extLst>
          </p:cNvPr>
          <p:cNvSpPr>
            <a:spLocks noGrp="1"/>
          </p:cNvSpPr>
          <p:nvPr>
            <p:ph type="pic" sz="quarter" idx="14" hasCustomPrompt="1"/>
          </p:nvPr>
        </p:nvSpPr>
        <p:spPr>
          <a:xfrm>
            <a:off x="2802851" y="1807660"/>
            <a:ext cx="966763" cy="966763"/>
          </a:xfrm>
          <a:prstGeom prst="flowChartConnector">
            <a:avLst/>
          </a:prstGeom>
          <a:solidFill>
            <a:srgbClr val="E4EBF5"/>
          </a:solidFill>
          <a:ln w="12700">
            <a:miter lim="400000"/>
          </a:ln>
          <a:effectLst>
            <a:outerShdw blurRad="381000" dist="381000" dir="5400000" algn="t" rotWithShape="0">
              <a:schemeClr val="accent1">
                <a:alpha val="11000"/>
              </a:schemeClr>
            </a:outerShdw>
          </a:effectLst>
        </p:spPr>
        <p:txBody>
          <a:bodyPr wrap="square" anchor="ctr">
            <a:noAutofit/>
          </a:bodyPr>
          <a:lstStyle>
            <a:lvl1pPr>
              <a:defRPr sz="400"/>
            </a:lvl1pPr>
          </a:lstStyle>
          <a:p>
            <a:r>
              <a:rPr lang="en-MN"/>
              <a:t>+</a:t>
            </a:r>
          </a:p>
        </p:txBody>
      </p:sp>
      <p:grpSp>
        <p:nvGrpSpPr>
          <p:cNvPr id="7" name="Group">
            <a:extLst>
              <a:ext uri="{FF2B5EF4-FFF2-40B4-BE49-F238E27FC236}">
                <a16:creationId xmlns:a16="http://schemas.microsoft.com/office/drawing/2014/main" id="{D5EC9AB1-88E7-40CF-9BC7-A6FB05D24BF5}"/>
              </a:ext>
            </a:extLst>
          </p:cNvPr>
          <p:cNvGrpSpPr/>
          <p:nvPr userDrawn="1"/>
        </p:nvGrpSpPr>
        <p:grpSpPr>
          <a:xfrm>
            <a:off x="637778" y="6477000"/>
            <a:ext cx="508001" cy="127000"/>
            <a:chOff x="0" y="0"/>
            <a:chExt cx="1016000" cy="254000"/>
          </a:xfrm>
        </p:grpSpPr>
        <p:sp>
          <p:nvSpPr>
            <p:cNvPr id="8" name="Shape">
              <a:extLst>
                <a:ext uri="{FF2B5EF4-FFF2-40B4-BE49-F238E27FC236}">
                  <a16:creationId xmlns:a16="http://schemas.microsoft.com/office/drawing/2014/main" id="{AB45166B-5F38-46CD-9D69-CAC710EC6ABD}"/>
                </a:ext>
              </a:extLst>
            </p:cNvPr>
            <p:cNvSpPr/>
            <p:nvPr/>
          </p:nvSpPr>
          <p:spPr>
            <a:xfrm>
              <a:off x="0" y="0"/>
              <a:ext cx="127000" cy="254000"/>
            </a:xfrm>
            <a:custGeom>
              <a:avLst/>
              <a:gdLst/>
              <a:ahLst/>
              <a:cxnLst>
                <a:cxn ang="0">
                  <a:pos x="wd2" y="hd2"/>
                </a:cxn>
                <a:cxn ang="5400000">
                  <a:pos x="wd2" y="hd2"/>
                </a:cxn>
                <a:cxn ang="10800000">
                  <a:pos x="wd2" y="hd2"/>
                </a:cxn>
                <a:cxn ang="16200000">
                  <a:pos x="wd2" y="hd2"/>
                </a:cxn>
              </a:cxnLst>
              <a:rect l="0" t="0" r="r" b="b"/>
              <a:pathLst>
                <a:path w="21600" h="21600" extrusionOk="0">
                  <a:moveTo>
                    <a:pt x="2567" y="10800"/>
                  </a:moveTo>
                  <a:lnTo>
                    <a:pt x="21284" y="922"/>
                  </a:lnTo>
                  <a:cubicBezTo>
                    <a:pt x="21480" y="824"/>
                    <a:pt x="21600" y="689"/>
                    <a:pt x="21600" y="540"/>
                  </a:cubicBezTo>
                  <a:cubicBezTo>
                    <a:pt x="21600" y="242"/>
                    <a:pt x="21117" y="0"/>
                    <a:pt x="20520" y="0"/>
                  </a:cubicBezTo>
                  <a:cubicBezTo>
                    <a:pt x="20222" y="0"/>
                    <a:pt x="19953" y="61"/>
                    <a:pt x="19756" y="158"/>
                  </a:cubicBezTo>
                  <a:lnTo>
                    <a:pt x="316" y="10418"/>
                  </a:lnTo>
                  <a:cubicBezTo>
                    <a:pt x="121" y="10516"/>
                    <a:pt x="0" y="10651"/>
                    <a:pt x="0" y="10800"/>
                  </a:cubicBezTo>
                  <a:cubicBezTo>
                    <a:pt x="0" y="10949"/>
                    <a:pt x="120" y="11084"/>
                    <a:pt x="316" y="11182"/>
                  </a:cubicBezTo>
                  <a:lnTo>
                    <a:pt x="19756" y="21442"/>
                  </a:lnTo>
                  <a:cubicBezTo>
                    <a:pt x="19953" y="21540"/>
                    <a:pt x="20222" y="21600"/>
                    <a:pt x="20520" y="21600"/>
                  </a:cubicBezTo>
                  <a:cubicBezTo>
                    <a:pt x="21117" y="21600"/>
                    <a:pt x="21600" y="21358"/>
                    <a:pt x="21600" y="21060"/>
                  </a:cubicBezTo>
                  <a:cubicBezTo>
                    <a:pt x="21600" y="20911"/>
                    <a:pt x="21480" y="20776"/>
                    <a:pt x="21284" y="20678"/>
                  </a:cubicBezTo>
                  <a:cubicBezTo>
                    <a:pt x="21284" y="20678"/>
                    <a:pt x="2567" y="10800"/>
                    <a:pt x="2567" y="10800"/>
                  </a:cubicBezTo>
                  <a:close/>
                </a:path>
              </a:pathLst>
            </a:custGeom>
            <a:solidFill>
              <a:srgbClr val="373C47"/>
            </a:solidFill>
            <a:ln w="12700" cap="flat">
              <a:noFill/>
              <a:miter lim="400000"/>
            </a:ln>
            <a:effectLst/>
          </p:spPr>
          <p:txBody>
            <a:bodyPr wrap="square" lIns="38100" tIns="38100" rIns="38100" bIns="38100" numCol="1" anchor="ctr">
              <a:noAutofit/>
            </a:bodyPr>
            <a:lstStyle/>
            <a:p>
              <a:pPr defTabSz="228600">
                <a:defRPr b="0">
                  <a:solidFill>
                    <a:srgbClr val="FFFFFF"/>
                  </a:solidFill>
                  <a:effectLst>
                    <a:outerShdw blurRad="38100" dist="12700" dir="5400000" rotWithShape="0">
                      <a:srgbClr val="000000">
                        <a:alpha val="50000"/>
                      </a:srgbClr>
                    </a:outerShdw>
                  </a:effectLst>
                  <a:latin typeface="Lato Regular"/>
                  <a:ea typeface="Lato Regular"/>
                  <a:cs typeface="Lato Regular"/>
                  <a:sym typeface="Lato Regular"/>
                </a:defRPr>
              </a:pPr>
              <a:endParaRPr sz="900"/>
            </a:p>
          </p:txBody>
        </p:sp>
        <p:sp>
          <p:nvSpPr>
            <p:cNvPr id="9" name="Shape">
              <a:extLst>
                <a:ext uri="{FF2B5EF4-FFF2-40B4-BE49-F238E27FC236}">
                  <a16:creationId xmlns:a16="http://schemas.microsoft.com/office/drawing/2014/main" id="{98C998F3-4B5E-4573-81AD-0E055772562B}"/>
                </a:ext>
              </a:extLst>
            </p:cNvPr>
            <p:cNvSpPr/>
            <p:nvPr/>
          </p:nvSpPr>
          <p:spPr>
            <a:xfrm>
              <a:off x="889000" y="0"/>
              <a:ext cx="127000" cy="254000"/>
            </a:xfrm>
            <a:custGeom>
              <a:avLst/>
              <a:gdLst/>
              <a:ahLst/>
              <a:cxnLst>
                <a:cxn ang="0">
                  <a:pos x="wd2" y="hd2"/>
                </a:cxn>
                <a:cxn ang="5400000">
                  <a:pos x="wd2" y="hd2"/>
                </a:cxn>
                <a:cxn ang="10800000">
                  <a:pos x="wd2" y="hd2"/>
                </a:cxn>
                <a:cxn ang="16200000">
                  <a:pos x="wd2" y="hd2"/>
                </a:cxn>
              </a:cxnLst>
              <a:rect l="0" t="0" r="r" b="b"/>
              <a:pathLst>
                <a:path w="21600" h="21600" extrusionOk="0">
                  <a:moveTo>
                    <a:pt x="21284" y="10418"/>
                  </a:moveTo>
                  <a:lnTo>
                    <a:pt x="1844" y="158"/>
                  </a:lnTo>
                  <a:cubicBezTo>
                    <a:pt x="1648" y="61"/>
                    <a:pt x="1378" y="0"/>
                    <a:pt x="1080" y="0"/>
                  </a:cubicBezTo>
                  <a:cubicBezTo>
                    <a:pt x="483" y="0"/>
                    <a:pt x="0" y="242"/>
                    <a:pt x="0" y="540"/>
                  </a:cubicBezTo>
                  <a:cubicBezTo>
                    <a:pt x="0" y="689"/>
                    <a:pt x="121" y="824"/>
                    <a:pt x="316" y="922"/>
                  </a:cubicBezTo>
                  <a:lnTo>
                    <a:pt x="19033" y="10800"/>
                  </a:lnTo>
                  <a:lnTo>
                    <a:pt x="316" y="20678"/>
                  </a:lnTo>
                  <a:cubicBezTo>
                    <a:pt x="121" y="20776"/>
                    <a:pt x="0" y="20911"/>
                    <a:pt x="0" y="21060"/>
                  </a:cubicBezTo>
                  <a:cubicBezTo>
                    <a:pt x="0" y="21358"/>
                    <a:pt x="483" y="21600"/>
                    <a:pt x="1080" y="21600"/>
                  </a:cubicBezTo>
                  <a:cubicBezTo>
                    <a:pt x="1378" y="21600"/>
                    <a:pt x="1648" y="21540"/>
                    <a:pt x="1844" y="21442"/>
                  </a:cubicBezTo>
                  <a:lnTo>
                    <a:pt x="21284" y="11182"/>
                  </a:lnTo>
                  <a:cubicBezTo>
                    <a:pt x="21479" y="11084"/>
                    <a:pt x="21600" y="10949"/>
                    <a:pt x="21600" y="10800"/>
                  </a:cubicBezTo>
                  <a:cubicBezTo>
                    <a:pt x="21600" y="10651"/>
                    <a:pt x="21479" y="10516"/>
                    <a:pt x="21284" y="10418"/>
                  </a:cubicBezTo>
                </a:path>
              </a:pathLst>
            </a:custGeom>
            <a:solidFill>
              <a:srgbClr val="373C47"/>
            </a:solidFill>
            <a:ln w="12700" cap="flat">
              <a:noFill/>
              <a:miter lim="400000"/>
            </a:ln>
            <a:effectLst/>
          </p:spPr>
          <p:txBody>
            <a:bodyPr wrap="square" lIns="38100" tIns="38100" rIns="38100" bIns="38100" numCol="1" anchor="ctr">
              <a:noAutofit/>
            </a:bodyPr>
            <a:lstStyle/>
            <a:p>
              <a:pPr defTabSz="228600">
                <a:defRPr b="0">
                  <a:solidFill>
                    <a:srgbClr val="FFFFFF"/>
                  </a:solidFill>
                  <a:effectLst>
                    <a:outerShdw blurRad="38100" dist="12700" dir="5400000" rotWithShape="0">
                      <a:srgbClr val="000000">
                        <a:alpha val="50000"/>
                      </a:srgbClr>
                    </a:outerShdw>
                  </a:effectLst>
                  <a:latin typeface="Lato Regular"/>
                  <a:ea typeface="Lato Regular"/>
                  <a:cs typeface="Lato Regular"/>
                  <a:sym typeface="Lato Regular"/>
                </a:defRPr>
              </a:pPr>
              <a:endParaRPr sz="900"/>
            </a:p>
          </p:txBody>
        </p:sp>
      </p:grpSp>
      <p:sp>
        <p:nvSpPr>
          <p:cNvPr id="20" name="Business Development Company">
            <a:extLst>
              <a:ext uri="{FF2B5EF4-FFF2-40B4-BE49-F238E27FC236}">
                <a16:creationId xmlns:a16="http://schemas.microsoft.com/office/drawing/2014/main" id="{00BBD40C-D7F7-4875-A6E3-2CFB4E016B7C}"/>
              </a:ext>
            </a:extLst>
          </p:cNvPr>
          <p:cNvSpPr txBox="1"/>
          <p:nvPr userDrawn="1"/>
        </p:nvSpPr>
        <p:spPr>
          <a:xfrm>
            <a:off x="7917181" y="6463556"/>
            <a:ext cx="2836235" cy="15388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0" tIns="0" rIns="0" bIns="0" anchor="ctr">
            <a:spAutoFit/>
          </a:bodyPr>
          <a:lstStyle>
            <a:lvl1pPr algn="r">
              <a:defRPr sz="2000" b="0">
                <a:solidFill>
                  <a:srgbClr val="747A82"/>
                </a:solidFill>
                <a:latin typeface="Lato-Light"/>
                <a:ea typeface="Lato-Light"/>
                <a:cs typeface="Lato-Light"/>
                <a:sym typeface="Lato-Light"/>
              </a:defRPr>
            </a:lvl1pPr>
          </a:lstStyle>
          <a:p>
            <a:pPr>
              <a:defRPr>
                <a:solidFill>
                  <a:srgbClr val="2C2E3C"/>
                </a:solidFill>
                <a:latin typeface="Lato Black"/>
                <a:ea typeface="Lato Black"/>
                <a:cs typeface="Lato Black"/>
                <a:sym typeface="Lato Black"/>
              </a:defRPr>
            </a:pPr>
            <a:r>
              <a:rPr lang="en-US" sz="1000">
                <a:solidFill>
                  <a:srgbClr val="747A82"/>
                </a:solidFill>
                <a:latin typeface="Lato-Light"/>
                <a:ea typeface="Lato-Light"/>
                <a:cs typeface="Lato-Light"/>
                <a:sym typeface="Lato-Light"/>
              </a:rPr>
              <a:t>Littler Mendelson P.C.</a:t>
            </a:r>
            <a:endParaRPr sz="1000">
              <a:solidFill>
                <a:srgbClr val="747A82"/>
              </a:solidFill>
              <a:latin typeface="Lato-Light"/>
              <a:ea typeface="Lato-Light"/>
              <a:cs typeface="Lato-Light"/>
              <a:sym typeface="Lato-Light"/>
            </a:endParaRPr>
          </a:p>
        </p:txBody>
      </p:sp>
    </p:spTree>
    <p:extLst>
      <p:ext uri="{BB962C8B-B14F-4D97-AF65-F5344CB8AC3E}">
        <p14:creationId xmlns:p14="http://schemas.microsoft.com/office/powerpoint/2010/main" val="326581982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decel="100000" fill="hold" grpId="0" nodeType="withEffect">
                                  <p:stCondLst>
                                    <p:cond delay="500"/>
                                  </p:stCondLst>
                                  <p:childTnLst>
                                    <p:set>
                                      <p:cBhvr>
                                        <p:cTn id="6" dur="1" fill="hold">
                                          <p:stCondLst>
                                            <p:cond delay="0"/>
                                          </p:stCondLst>
                                        </p:cTn>
                                        <p:tgtEl>
                                          <p:spTgt spid="15"/>
                                        </p:tgtEl>
                                        <p:attrNameLst>
                                          <p:attrName>style.visibility</p:attrName>
                                        </p:attrNameLst>
                                      </p:cBhvr>
                                      <p:to>
                                        <p:strVal val="visible"/>
                                      </p:to>
                                    </p:set>
                                    <p:anim calcmode="lin" valueType="num">
                                      <p:cBhvr additive="base">
                                        <p:cTn id="7" dur="1000" fill="hold"/>
                                        <p:tgtEl>
                                          <p:spTgt spid="15"/>
                                        </p:tgtEl>
                                        <p:attrNameLst>
                                          <p:attrName>ppt_x</p:attrName>
                                        </p:attrNameLst>
                                      </p:cBhvr>
                                      <p:tavLst>
                                        <p:tav tm="0">
                                          <p:val>
                                            <p:strVal val="#ppt_x"/>
                                          </p:val>
                                        </p:tav>
                                        <p:tav tm="100000">
                                          <p:val>
                                            <p:strVal val="#ppt_x"/>
                                          </p:val>
                                        </p:tav>
                                      </p:tavLst>
                                    </p:anim>
                                    <p:anim calcmode="lin" valueType="num">
                                      <p:cBhvr additive="base">
                                        <p:cTn id="8" dur="1000" fill="hold"/>
                                        <p:tgtEl>
                                          <p:spTgt spid="15"/>
                                        </p:tgtEl>
                                        <p:attrNameLst>
                                          <p:attrName>ppt_y</p:attrName>
                                        </p:attrNameLst>
                                      </p:cBhvr>
                                      <p:tavLst>
                                        <p:tav tm="0">
                                          <p:val>
                                            <p:strVal val="1+#ppt_h/2"/>
                                          </p:val>
                                        </p:tav>
                                        <p:tav tm="100000">
                                          <p:val>
                                            <p:strVal val="#ppt_y"/>
                                          </p:val>
                                        </p:tav>
                                      </p:tavLst>
                                    </p:anim>
                                  </p:childTnLst>
                                </p:cTn>
                              </p:par>
                              <p:par>
                                <p:cTn id="9" presetID="2" presetClass="entr" presetSubtype="4" decel="100000" fill="hold" grpId="0" nodeType="withEffect">
                                  <p:stCondLst>
                                    <p:cond delay="800"/>
                                  </p:stCondLst>
                                  <p:childTnLst>
                                    <p:set>
                                      <p:cBhvr>
                                        <p:cTn id="10" dur="1" fill="hold">
                                          <p:stCondLst>
                                            <p:cond delay="0"/>
                                          </p:stCondLst>
                                        </p:cTn>
                                        <p:tgtEl>
                                          <p:spTgt spid="16"/>
                                        </p:tgtEl>
                                        <p:attrNameLst>
                                          <p:attrName>style.visibility</p:attrName>
                                        </p:attrNameLst>
                                      </p:cBhvr>
                                      <p:to>
                                        <p:strVal val="visible"/>
                                      </p:to>
                                    </p:set>
                                    <p:anim calcmode="lin" valueType="num">
                                      <p:cBhvr additive="base">
                                        <p:cTn id="11" dur="1000" fill="hold"/>
                                        <p:tgtEl>
                                          <p:spTgt spid="16"/>
                                        </p:tgtEl>
                                        <p:attrNameLst>
                                          <p:attrName>ppt_x</p:attrName>
                                        </p:attrNameLst>
                                      </p:cBhvr>
                                      <p:tavLst>
                                        <p:tav tm="0">
                                          <p:val>
                                            <p:strVal val="#ppt_x"/>
                                          </p:val>
                                        </p:tav>
                                        <p:tav tm="100000">
                                          <p:val>
                                            <p:strVal val="#ppt_x"/>
                                          </p:val>
                                        </p:tav>
                                      </p:tavLst>
                                    </p:anim>
                                    <p:anim calcmode="lin" valueType="num">
                                      <p:cBhvr additive="base">
                                        <p:cTn id="12" dur="10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15" grpId="0" animBg="1"/>
    </p:bld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15CADC-209B-76AD-9F0A-B7A6344F5C1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87513CD-CE89-C343-76A4-FDFF9DCAFE8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98644A5-0A96-A6D3-F821-C63CD7AE88A1}"/>
              </a:ext>
            </a:extLst>
          </p:cNvPr>
          <p:cNvSpPr>
            <a:spLocks noGrp="1"/>
          </p:cNvSpPr>
          <p:nvPr>
            <p:ph type="dt" sz="half" idx="10"/>
          </p:nvPr>
        </p:nvSpPr>
        <p:spPr/>
        <p:txBody>
          <a:bodyPr/>
          <a:lstStyle/>
          <a:p>
            <a:fld id="{A7961FD2-86F3-4A6F-9AF1-BC34E7739862}" type="datetimeFigureOut">
              <a:rPr lang="en-US" smtClean="0"/>
              <a:t>1/29/2024</a:t>
            </a:fld>
            <a:endParaRPr lang="en-US"/>
          </a:p>
        </p:txBody>
      </p:sp>
      <p:sp>
        <p:nvSpPr>
          <p:cNvPr id="5" name="Footer Placeholder 4">
            <a:extLst>
              <a:ext uri="{FF2B5EF4-FFF2-40B4-BE49-F238E27FC236}">
                <a16:creationId xmlns:a16="http://schemas.microsoft.com/office/drawing/2014/main" id="{E1618A18-30FF-CF29-205E-04E59261142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1DD1BA1-B28C-6423-FB2C-EAA353E9E926}"/>
              </a:ext>
            </a:extLst>
          </p:cNvPr>
          <p:cNvSpPr>
            <a:spLocks noGrp="1"/>
          </p:cNvSpPr>
          <p:nvPr>
            <p:ph type="sldNum" sz="quarter" idx="12"/>
          </p:nvPr>
        </p:nvSpPr>
        <p:spPr/>
        <p:txBody>
          <a:bodyPr/>
          <a:lstStyle/>
          <a:p>
            <a:fld id="{61EE0EF6-F62B-4EE1-A1BB-6E9B415E4192}" type="slidenum">
              <a:rPr lang="en-US" smtClean="0"/>
              <a:t>‹#›</a:t>
            </a:fld>
            <a:endParaRPr lang="en-US"/>
          </a:p>
        </p:txBody>
      </p:sp>
    </p:spTree>
    <p:extLst>
      <p:ext uri="{BB962C8B-B14F-4D97-AF65-F5344CB8AC3E}">
        <p14:creationId xmlns:p14="http://schemas.microsoft.com/office/powerpoint/2010/main" val="25291178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EF7DC4-53BA-9140-FB28-74ED60C4CEE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E918C31-782C-02EA-F53E-EA93AFF925F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73515AB-697F-C3E9-68C0-AE3E51D7880D}"/>
              </a:ext>
            </a:extLst>
          </p:cNvPr>
          <p:cNvSpPr>
            <a:spLocks noGrp="1"/>
          </p:cNvSpPr>
          <p:nvPr>
            <p:ph type="dt" sz="half" idx="10"/>
          </p:nvPr>
        </p:nvSpPr>
        <p:spPr/>
        <p:txBody>
          <a:bodyPr/>
          <a:lstStyle/>
          <a:p>
            <a:fld id="{A7961FD2-86F3-4A6F-9AF1-BC34E7739862}" type="datetimeFigureOut">
              <a:rPr lang="en-US" smtClean="0"/>
              <a:t>1/29/2024</a:t>
            </a:fld>
            <a:endParaRPr lang="en-US"/>
          </a:p>
        </p:txBody>
      </p:sp>
      <p:sp>
        <p:nvSpPr>
          <p:cNvPr id="5" name="Footer Placeholder 4">
            <a:extLst>
              <a:ext uri="{FF2B5EF4-FFF2-40B4-BE49-F238E27FC236}">
                <a16:creationId xmlns:a16="http://schemas.microsoft.com/office/drawing/2014/main" id="{B1BD9B5A-45FB-5C4C-6EDB-73AFA99F24A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4B2C251-F4B3-C352-5FDB-079D56C9F092}"/>
              </a:ext>
            </a:extLst>
          </p:cNvPr>
          <p:cNvSpPr>
            <a:spLocks noGrp="1"/>
          </p:cNvSpPr>
          <p:nvPr>
            <p:ph type="sldNum" sz="quarter" idx="12"/>
          </p:nvPr>
        </p:nvSpPr>
        <p:spPr/>
        <p:txBody>
          <a:bodyPr/>
          <a:lstStyle/>
          <a:p>
            <a:fld id="{61EE0EF6-F62B-4EE1-A1BB-6E9B415E4192}" type="slidenum">
              <a:rPr lang="en-US" smtClean="0"/>
              <a:t>‹#›</a:t>
            </a:fld>
            <a:endParaRPr lang="en-US"/>
          </a:p>
        </p:txBody>
      </p:sp>
    </p:spTree>
    <p:extLst>
      <p:ext uri="{BB962C8B-B14F-4D97-AF65-F5344CB8AC3E}">
        <p14:creationId xmlns:p14="http://schemas.microsoft.com/office/powerpoint/2010/main" val="38269009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E776D2-EFBC-6A9C-C22C-C2A0BE1F0CE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C8958D9-460C-877D-0202-2BD4B5A194D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7EE0BD6-C4CE-95C2-F730-CA6553999D9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DEE1F5A-5965-63C1-28DD-FF9072E9A086}"/>
              </a:ext>
            </a:extLst>
          </p:cNvPr>
          <p:cNvSpPr>
            <a:spLocks noGrp="1"/>
          </p:cNvSpPr>
          <p:nvPr>
            <p:ph type="dt" sz="half" idx="10"/>
          </p:nvPr>
        </p:nvSpPr>
        <p:spPr/>
        <p:txBody>
          <a:bodyPr/>
          <a:lstStyle/>
          <a:p>
            <a:fld id="{A7961FD2-86F3-4A6F-9AF1-BC34E7739862}" type="datetimeFigureOut">
              <a:rPr lang="en-US" smtClean="0"/>
              <a:t>1/29/2024</a:t>
            </a:fld>
            <a:endParaRPr lang="en-US"/>
          </a:p>
        </p:txBody>
      </p:sp>
      <p:sp>
        <p:nvSpPr>
          <p:cNvPr id="6" name="Footer Placeholder 5">
            <a:extLst>
              <a:ext uri="{FF2B5EF4-FFF2-40B4-BE49-F238E27FC236}">
                <a16:creationId xmlns:a16="http://schemas.microsoft.com/office/drawing/2014/main" id="{E2A1181D-9AF8-C496-D1BF-22C5EEFD901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10ECF44-754C-B89E-1F16-F2CEB7148E6F}"/>
              </a:ext>
            </a:extLst>
          </p:cNvPr>
          <p:cNvSpPr>
            <a:spLocks noGrp="1"/>
          </p:cNvSpPr>
          <p:nvPr>
            <p:ph type="sldNum" sz="quarter" idx="12"/>
          </p:nvPr>
        </p:nvSpPr>
        <p:spPr/>
        <p:txBody>
          <a:bodyPr/>
          <a:lstStyle/>
          <a:p>
            <a:fld id="{61EE0EF6-F62B-4EE1-A1BB-6E9B415E4192}" type="slidenum">
              <a:rPr lang="en-US" smtClean="0"/>
              <a:t>‹#›</a:t>
            </a:fld>
            <a:endParaRPr lang="en-US"/>
          </a:p>
        </p:txBody>
      </p:sp>
    </p:spTree>
    <p:extLst>
      <p:ext uri="{BB962C8B-B14F-4D97-AF65-F5344CB8AC3E}">
        <p14:creationId xmlns:p14="http://schemas.microsoft.com/office/powerpoint/2010/main" val="36023990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F61C23-E2FA-5DBE-96A1-0A0FBCFC396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D922D34-B410-0B65-D59E-8DEB679996E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FE98389-FA22-5DE4-CA1D-CD13F4B10BC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32D1F6D-431C-D3E9-6B92-BFC6BBCF298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35BF873-E19B-85B3-C17A-F185A4A29F8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85B078B-27BC-8EE1-8CC8-92EFE74FF4B6}"/>
              </a:ext>
            </a:extLst>
          </p:cNvPr>
          <p:cNvSpPr>
            <a:spLocks noGrp="1"/>
          </p:cNvSpPr>
          <p:nvPr>
            <p:ph type="dt" sz="half" idx="10"/>
          </p:nvPr>
        </p:nvSpPr>
        <p:spPr/>
        <p:txBody>
          <a:bodyPr/>
          <a:lstStyle/>
          <a:p>
            <a:fld id="{A7961FD2-86F3-4A6F-9AF1-BC34E7739862}" type="datetimeFigureOut">
              <a:rPr lang="en-US" smtClean="0"/>
              <a:t>1/29/2024</a:t>
            </a:fld>
            <a:endParaRPr lang="en-US"/>
          </a:p>
        </p:txBody>
      </p:sp>
      <p:sp>
        <p:nvSpPr>
          <p:cNvPr id="8" name="Footer Placeholder 7">
            <a:extLst>
              <a:ext uri="{FF2B5EF4-FFF2-40B4-BE49-F238E27FC236}">
                <a16:creationId xmlns:a16="http://schemas.microsoft.com/office/drawing/2014/main" id="{2BA92749-C16C-0108-1C93-BDB6E17DF44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01A9D68-AF78-1292-C10E-F3667FFAB964}"/>
              </a:ext>
            </a:extLst>
          </p:cNvPr>
          <p:cNvSpPr>
            <a:spLocks noGrp="1"/>
          </p:cNvSpPr>
          <p:nvPr>
            <p:ph type="sldNum" sz="quarter" idx="12"/>
          </p:nvPr>
        </p:nvSpPr>
        <p:spPr/>
        <p:txBody>
          <a:bodyPr/>
          <a:lstStyle/>
          <a:p>
            <a:fld id="{61EE0EF6-F62B-4EE1-A1BB-6E9B415E4192}" type="slidenum">
              <a:rPr lang="en-US" smtClean="0"/>
              <a:t>‹#›</a:t>
            </a:fld>
            <a:endParaRPr lang="en-US"/>
          </a:p>
        </p:txBody>
      </p:sp>
    </p:spTree>
    <p:extLst>
      <p:ext uri="{BB962C8B-B14F-4D97-AF65-F5344CB8AC3E}">
        <p14:creationId xmlns:p14="http://schemas.microsoft.com/office/powerpoint/2010/main" val="9119513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44917A-2AF1-3E48-A6E3-16E53280C38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690038D-B8AF-6B07-08E4-8763EBC3C35A}"/>
              </a:ext>
            </a:extLst>
          </p:cNvPr>
          <p:cNvSpPr>
            <a:spLocks noGrp="1"/>
          </p:cNvSpPr>
          <p:nvPr>
            <p:ph type="dt" sz="half" idx="10"/>
          </p:nvPr>
        </p:nvSpPr>
        <p:spPr/>
        <p:txBody>
          <a:bodyPr/>
          <a:lstStyle/>
          <a:p>
            <a:fld id="{A7961FD2-86F3-4A6F-9AF1-BC34E7739862}" type="datetimeFigureOut">
              <a:rPr lang="en-US" smtClean="0"/>
              <a:t>1/29/2024</a:t>
            </a:fld>
            <a:endParaRPr lang="en-US"/>
          </a:p>
        </p:txBody>
      </p:sp>
      <p:sp>
        <p:nvSpPr>
          <p:cNvPr id="4" name="Footer Placeholder 3">
            <a:extLst>
              <a:ext uri="{FF2B5EF4-FFF2-40B4-BE49-F238E27FC236}">
                <a16:creationId xmlns:a16="http://schemas.microsoft.com/office/drawing/2014/main" id="{30929B92-1457-39E6-62D6-35996756290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0D261F2-7682-6B2D-A67D-C40AE3341428}"/>
              </a:ext>
            </a:extLst>
          </p:cNvPr>
          <p:cNvSpPr>
            <a:spLocks noGrp="1"/>
          </p:cNvSpPr>
          <p:nvPr>
            <p:ph type="sldNum" sz="quarter" idx="12"/>
          </p:nvPr>
        </p:nvSpPr>
        <p:spPr/>
        <p:txBody>
          <a:bodyPr/>
          <a:lstStyle/>
          <a:p>
            <a:fld id="{61EE0EF6-F62B-4EE1-A1BB-6E9B415E4192}" type="slidenum">
              <a:rPr lang="en-US" smtClean="0"/>
              <a:t>‹#›</a:t>
            </a:fld>
            <a:endParaRPr lang="en-US"/>
          </a:p>
        </p:txBody>
      </p:sp>
    </p:spTree>
    <p:extLst>
      <p:ext uri="{BB962C8B-B14F-4D97-AF65-F5344CB8AC3E}">
        <p14:creationId xmlns:p14="http://schemas.microsoft.com/office/powerpoint/2010/main" val="41987916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08C167D-A52C-BEF0-54B2-DE88B28C46CC}"/>
              </a:ext>
            </a:extLst>
          </p:cNvPr>
          <p:cNvSpPr>
            <a:spLocks noGrp="1"/>
          </p:cNvSpPr>
          <p:nvPr>
            <p:ph type="dt" sz="half" idx="10"/>
          </p:nvPr>
        </p:nvSpPr>
        <p:spPr/>
        <p:txBody>
          <a:bodyPr/>
          <a:lstStyle/>
          <a:p>
            <a:fld id="{A7961FD2-86F3-4A6F-9AF1-BC34E7739862}" type="datetimeFigureOut">
              <a:rPr lang="en-US" smtClean="0"/>
              <a:t>1/29/2024</a:t>
            </a:fld>
            <a:endParaRPr lang="en-US"/>
          </a:p>
        </p:txBody>
      </p:sp>
      <p:sp>
        <p:nvSpPr>
          <p:cNvPr id="3" name="Footer Placeholder 2">
            <a:extLst>
              <a:ext uri="{FF2B5EF4-FFF2-40B4-BE49-F238E27FC236}">
                <a16:creationId xmlns:a16="http://schemas.microsoft.com/office/drawing/2014/main" id="{C50FE4C8-43E8-4366-A733-20E4CF6EB58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579B449-4785-06D6-C4FA-781D82DEB232}"/>
              </a:ext>
            </a:extLst>
          </p:cNvPr>
          <p:cNvSpPr>
            <a:spLocks noGrp="1"/>
          </p:cNvSpPr>
          <p:nvPr>
            <p:ph type="sldNum" sz="quarter" idx="12"/>
          </p:nvPr>
        </p:nvSpPr>
        <p:spPr/>
        <p:txBody>
          <a:bodyPr/>
          <a:lstStyle/>
          <a:p>
            <a:fld id="{61EE0EF6-F62B-4EE1-A1BB-6E9B415E4192}" type="slidenum">
              <a:rPr lang="en-US" smtClean="0"/>
              <a:t>‹#›</a:t>
            </a:fld>
            <a:endParaRPr lang="en-US"/>
          </a:p>
        </p:txBody>
      </p:sp>
    </p:spTree>
    <p:extLst>
      <p:ext uri="{BB962C8B-B14F-4D97-AF65-F5344CB8AC3E}">
        <p14:creationId xmlns:p14="http://schemas.microsoft.com/office/powerpoint/2010/main" val="447453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28B04D-9F0C-DE17-8627-08E51EC0252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A18E14E-D8E6-D489-C2AE-33B60B6BC20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A1EE136-8B7F-B4E2-963B-0F450A4B59D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C67F9E5-39CF-11D7-CF78-D3DB94A2F387}"/>
              </a:ext>
            </a:extLst>
          </p:cNvPr>
          <p:cNvSpPr>
            <a:spLocks noGrp="1"/>
          </p:cNvSpPr>
          <p:nvPr>
            <p:ph type="dt" sz="half" idx="10"/>
          </p:nvPr>
        </p:nvSpPr>
        <p:spPr/>
        <p:txBody>
          <a:bodyPr/>
          <a:lstStyle/>
          <a:p>
            <a:fld id="{A7961FD2-86F3-4A6F-9AF1-BC34E7739862}" type="datetimeFigureOut">
              <a:rPr lang="en-US" smtClean="0"/>
              <a:t>1/29/2024</a:t>
            </a:fld>
            <a:endParaRPr lang="en-US"/>
          </a:p>
        </p:txBody>
      </p:sp>
      <p:sp>
        <p:nvSpPr>
          <p:cNvPr id="6" name="Footer Placeholder 5">
            <a:extLst>
              <a:ext uri="{FF2B5EF4-FFF2-40B4-BE49-F238E27FC236}">
                <a16:creationId xmlns:a16="http://schemas.microsoft.com/office/drawing/2014/main" id="{D42F1353-A1AB-A468-B71D-59AD367601F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C618FAF-B420-FAAE-BFD8-4360D3ED46F8}"/>
              </a:ext>
            </a:extLst>
          </p:cNvPr>
          <p:cNvSpPr>
            <a:spLocks noGrp="1"/>
          </p:cNvSpPr>
          <p:nvPr>
            <p:ph type="sldNum" sz="quarter" idx="12"/>
          </p:nvPr>
        </p:nvSpPr>
        <p:spPr/>
        <p:txBody>
          <a:bodyPr/>
          <a:lstStyle/>
          <a:p>
            <a:fld id="{61EE0EF6-F62B-4EE1-A1BB-6E9B415E4192}" type="slidenum">
              <a:rPr lang="en-US" smtClean="0"/>
              <a:t>‹#›</a:t>
            </a:fld>
            <a:endParaRPr lang="en-US"/>
          </a:p>
        </p:txBody>
      </p:sp>
    </p:spTree>
    <p:extLst>
      <p:ext uri="{BB962C8B-B14F-4D97-AF65-F5344CB8AC3E}">
        <p14:creationId xmlns:p14="http://schemas.microsoft.com/office/powerpoint/2010/main" val="14727018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F073B6-EEA1-1D08-E0DE-1FE25C2FA26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045CC8B-9ACA-91C7-8CFB-4D287D1BDDC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7FE5C10-2313-D1B7-D9F9-2076C48D676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EECC61E-3E24-27D4-0317-35208A61D702}"/>
              </a:ext>
            </a:extLst>
          </p:cNvPr>
          <p:cNvSpPr>
            <a:spLocks noGrp="1"/>
          </p:cNvSpPr>
          <p:nvPr>
            <p:ph type="dt" sz="half" idx="10"/>
          </p:nvPr>
        </p:nvSpPr>
        <p:spPr/>
        <p:txBody>
          <a:bodyPr/>
          <a:lstStyle/>
          <a:p>
            <a:fld id="{A7961FD2-86F3-4A6F-9AF1-BC34E7739862}" type="datetimeFigureOut">
              <a:rPr lang="en-US" smtClean="0"/>
              <a:t>1/29/2024</a:t>
            </a:fld>
            <a:endParaRPr lang="en-US"/>
          </a:p>
        </p:txBody>
      </p:sp>
      <p:sp>
        <p:nvSpPr>
          <p:cNvPr id="6" name="Footer Placeholder 5">
            <a:extLst>
              <a:ext uri="{FF2B5EF4-FFF2-40B4-BE49-F238E27FC236}">
                <a16:creationId xmlns:a16="http://schemas.microsoft.com/office/drawing/2014/main" id="{A7339154-045D-8DD0-7DDA-3B3178166FA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571E4A6-8EC5-4401-C53B-5A551EDF90D1}"/>
              </a:ext>
            </a:extLst>
          </p:cNvPr>
          <p:cNvSpPr>
            <a:spLocks noGrp="1"/>
          </p:cNvSpPr>
          <p:nvPr>
            <p:ph type="sldNum" sz="quarter" idx="12"/>
          </p:nvPr>
        </p:nvSpPr>
        <p:spPr/>
        <p:txBody>
          <a:bodyPr/>
          <a:lstStyle/>
          <a:p>
            <a:fld id="{61EE0EF6-F62B-4EE1-A1BB-6E9B415E4192}" type="slidenum">
              <a:rPr lang="en-US" smtClean="0"/>
              <a:t>‹#›</a:t>
            </a:fld>
            <a:endParaRPr lang="en-US"/>
          </a:p>
        </p:txBody>
      </p:sp>
    </p:spTree>
    <p:extLst>
      <p:ext uri="{BB962C8B-B14F-4D97-AF65-F5344CB8AC3E}">
        <p14:creationId xmlns:p14="http://schemas.microsoft.com/office/powerpoint/2010/main" val="85032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4796F11-C774-77BB-507E-735CE679FCF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DACAF65-8A09-053A-9017-58AD37DE744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E33D9B8-E4D7-8359-8712-7790E9DA005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7961FD2-86F3-4A6F-9AF1-BC34E7739862}" type="datetimeFigureOut">
              <a:rPr lang="en-US" smtClean="0"/>
              <a:t>1/29/2024</a:t>
            </a:fld>
            <a:endParaRPr lang="en-US"/>
          </a:p>
        </p:txBody>
      </p:sp>
      <p:sp>
        <p:nvSpPr>
          <p:cNvPr id="5" name="Footer Placeholder 4">
            <a:extLst>
              <a:ext uri="{FF2B5EF4-FFF2-40B4-BE49-F238E27FC236}">
                <a16:creationId xmlns:a16="http://schemas.microsoft.com/office/drawing/2014/main" id="{B29291B0-E2DD-EC60-CDF0-8C55A0F8CF6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302D1BD-DB2C-92D7-96E6-34B5AC993E3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1EE0EF6-F62B-4EE1-A1BB-6E9B415E4192}" type="slidenum">
              <a:rPr lang="en-US" smtClean="0"/>
              <a:t>‹#›</a:t>
            </a:fld>
            <a:endParaRPr lang="en-US"/>
          </a:p>
        </p:txBody>
      </p:sp>
    </p:spTree>
    <p:extLst>
      <p:ext uri="{BB962C8B-B14F-4D97-AF65-F5344CB8AC3E}">
        <p14:creationId xmlns:p14="http://schemas.microsoft.com/office/powerpoint/2010/main" val="6988821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 name="Welcome"/>
          <p:cNvSpPr txBox="1"/>
          <p:nvPr/>
        </p:nvSpPr>
        <p:spPr>
          <a:xfrm>
            <a:off x="4576354" y="1096969"/>
            <a:ext cx="3020058" cy="61555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0" tIns="0" rIns="0" bIns="0">
            <a:spAutoFit/>
          </a:bodyPr>
          <a:lstStyle>
            <a:lvl1pPr>
              <a:defRPr sz="14000" b="0">
                <a:solidFill>
                  <a:srgbClr val="2C2E3C"/>
                </a:solidFill>
                <a:latin typeface="Lato Black"/>
                <a:ea typeface="Lato Black"/>
                <a:cs typeface="Lato Black"/>
                <a:sym typeface="Lato Black"/>
              </a:defRPr>
            </a:lvl1pPr>
          </a:lstStyle>
          <a:p>
            <a:r>
              <a:rPr lang="en-US" sz="4000"/>
              <a:t>Who We Are</a:t>
            </a:r>
            <a:endParaRPr sz="4000"/>
          </a:p>
        </p:txBody>
      </p:sp>
      <p:sp>
        <p:nvSpPr>
          <p:cNvPr id="93" name="Line"/>
          <p:cNvSpPr/>
          <p:nvPr/>
        </p:nvSpPr>
        <p:spPr>
          <a:xfrm>
            <a:off x="5843167" y="885302"/>
            <a:ext cx="513389" cy="0"/>
          </a:xfrm>
          <a:prstGeom prst="line">
            <a:avLst/>
          </a:prstGeom>
          <a:ln w="101600">
            <a:solidFill>
              <a:schemeClr val="accent1"/>
            </a:solidFill>
            <a:miter lim="400000"/>
          </a:ln>
        </p:spPr>
        <p:txBody>
          <a:bodyPr lIns="0" tIns="0" rIns="0" bIns="0" anchor="ctr"/>
          <a:lstStyle/>
          <a:p>
            <a:pPr>
              <a:defRPr sz="3200" b="0">
                <a:solidFill>
                  <a:srgbClr val="FFFFFF"/>
                </a:solidFill>
                <a:latin typeface="+mn-lt"/>
                <a:ea typeface="+mn-ea"/>
                <a:cs typeface="+mn-cs"/>
                <a:sym typeface="Helvetica Neue Medium"/>
              </a:defRPr>
            </a:pPr>
            <a:endParaRPr sz="1600"/>
          </a:p>
        </p:txBody>
      </p:sp>
      <p:sp>
        <p:nvSpPr>
          <p:cNvPr id="3" name="A brand for a company is like a reputation…">
            <a:extLst>
              <a:ext uri="{FF2B5EF4-FFF2-40B4-BE49-F238E27FC236}">
                <a16:creationId xmlns:a16="http://schemas.microsoft.com/office/drawing/2014/main" id="{2B182F32-D5AB-433F-5ED8-C6A7C89A9D92}"/>
              </a:ext>
            </a:extLst>
          </p:cNvPr>
          <p:cNvSpPr txBox="1"/>
          <p:nvPr/>
        </p:nvSpPr>
        <p:spPr>
          <a:xfrm>
            <a:off x="681397" y="3051451"/>
            <a:ext cx="5300926" cy="398609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0" tIns="0" rIns="0" bIns="0" anchor="t">
            <a:spAutoFit/>
          </a:bodyPr>
          <a:lstStyle/>
          <a:p>
            <a:pPr algn="l">
              <a:lnSpc>
                <a:spcPct val="150000"/>
              </a:lnSpc>
              <a:defRPr sz="4000" b="0">
                <a:solidFill>
                  <a:srgbClr val="2C2E3C"/>
                </a:solidFill>
                <a:latin typeface="Lato-Light"/>
                <a:ea typeface="Lato-Light"/>
                <a:cs typeface="Lato-Light"/>
                <a:sym typeface="Lato-Light"/>
              </a:defRPr>
            </a:pPr>
            <a:r>
              <a:rPr lang="en-US" sz="1100"/>
              <a:t>Lisa </a:t>
            </a:r>
            <a:r>
              <a:rPr lang="en-US" sz="1100" err="1"/>
              <a:t>Freudenheim</a:t>
            </a:r>
            <a:r>
              <a:rPr lang="en-US" sz="1100"/>
              <a:t> is an Associate Professor and Director of the Academic Enrichment Program at Boston University School of Law. She has devoted her career in legal education to teaching and counseling students and attorneys, with a focus on developing the fundamental skills to promote success and wellbeing in law school and in the legal profession. Previously, she served as a Professor and Director of Academic Excellence, and most recently as Dean and Associate Dean at New England Law | Boston. She is a former member of the faculty at Suffolk University Law School, a  Visiting Professor at Boston College Law School, and a Teaching Fellow at Brandeis University.  She earned a Bachelor of Arts from Tufts University and a Juris Doctor from New York University Law School. After graduation, she practiced  employment law in Connecticut, New York, and Massachusetts. For the past twenty years, she has served as a consultant and advisor to major law firms and corporations nationwide in designing and presenting professional development training focusing on legal writing and analysis.</a:t>
            </a:r>
          </a:p>
          <a:p>
            <a:pPr>
              <a:lnSpc>
                <a:spcPct val="150000"/>
              </a:lnSpc>
              <a:defRPr sz="4000" b="0">
                <a:solidFill>
                  <a:srgbClr val="2C2E3C"/>
                </a:solidFill>
                <a:latin typeface="Lato-Light"/>
                <a:ea typeface="Lato-Light"/>
                <a:cs typeface="Lato-Light"/>
                <a:sym typeface="Lato-Light"/>
              </a:defRPr>
            </a:pPr>
            <a:br>
              <a:rPr lang="en-US" sz="1000"/>
            </a:br>
            <a:endParaRPr lang="en-US" sz="1000"/>
          </a:p>
        </p:txBody>
      </p:sp>
      <p:sp>
        <p:nvSpPr>
          <p:cNvPr id="5" name="Welcome">
            <a:extLst>
              <a:ext uri="{FF2B5EF4-FFF2-40B4-BE49-F238E27FC236}">
                <a16:creationId xmlns:a16="http://schemas.microsoft.com/office/drawing/2014/main" id="{45C63A79-927F-CA81-208F-F7A02B9CEE54}"/>
              </a:ext>
            </a:extLst>
          </p:cNvPr>
          <p:cNvSpPr txBox="1"/>
          <p:nvPr/>
        </p:nvSpPr>
        <p:spPr>
          <a:xfrm>
            <a:off x="2240453" y="2555811"/>
            <a:ext cx="1870124" cy="24622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0" tIns="0" rIns="0" bIns="0">
            <a:spAutoFit/>
          </a:bodyPr>
          <a:lstStyle>
            <a:lvl1pPr>
              <a:defRPr sz="14000" b="0">
                <a:solidFill>
                  <a:srgbClr val="2C2E3C"/>
                </a:solidFill>
                <a:latin typeface="Lato Black"/>
                <a:ea typeface="Lato Black"/>
                <a:cs typeface="Lato Black"/>
                <a:sym typeface="Lato Black"/>
              </a:defRPr>
            </a:lvl1pPr>
          </a:lstStyle>
          <a:p>
            <a:r>
              <a:rPr lang="en-US" sz="1600"/>
              <a:t>Lisa </a:t>
            </a:r>
            <a:r>
              <a:rPr lang="en-US" sz="1600" err="1"/>
              <a:t>Freudenheim</a:t>
            </a:r>
            <a:endParaRPr lang="en-US" sz="1600"/>
          </a:p>
        </p:txBody>
      </p:sp>
      <p:sp>
        <p:nvSpPr>
          <p:cNvPr id="7" name="A brand for a company is like a reputation…">
            <a:extLst>
              <a:ext uri="{FF2B5EF4-FFF2-40B4-BE49-F238E27FC236}">
                <a16:creationId xmlns:a16="http://schemas.microsoft.com/office/drawing/2014/main" id="{E5315713-61FC-F0CC-544F-8D198787F08A}"/>
              </a:ext>
            </a:extLst>
          </p:cNvPr>
          <p:cNvSpPr txBox="1"/>
          <p:nvPr/>
        </p:nvSpPr>
        <p:spPr>
          <a:xfrm>
            <a:off x="6489600" y="3050901"/>
            <a:ext cx="5157643" cy="326743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0" tIns="0" rIns="0" bIns="0" anchor="t">
            <a:spAutoFit/>
          </a:bodyPr>
          <a:lstStyle/>
          <a:p>
            <a:pPr algn="l">
              <a:lnSpc>
                <a:spcPct val="150000"/>
              </a:lnSpc>
              <a:defRPr sz="4000" b="0">
                <a:solidFill>
                  <a:srgbClr val="2C2E3C"/>
                </a:solidFill>
                <a:latin typeface="Lato-Light"/>
                <a:ea typeface="Lato-Light"/>
                <a:cs typeface="Lato-Light"/>
                <a:sym typeface="Lato-Light"/>
              </a:defRPr>
            </a:pPr>
            <a:r>
              <a:rPr lang="en-US" sz="1000"/>
              <a:t>C</a:t>
            </a:r>
            <a:r>
              <a:rPr lang="en-US" sz="1100"/>
              <a:t>hris Foster provides legal and business writing consulting services to businesses, business professionals, law firms, and attorneys. He earned a Bachelor of Arts, cum laude, in English from Duke University, a Master of Fine Arts in creative writing from the University of Iowa Writers’ Workshop, and a Juris Doctor, cum laude, from Harvard Law School. At the University of Iowa, Chris served as the poetry editor of The Iowa Review. At Harvard Law School, he served as treasurer and as an editor of the Harvard Law Review. Following graduation from Harvard, Chris practiced law at Hogan &amp; Hartson L.L.P. (now Hogan Lovells) in Washington, D.C., then at Shook, Hardy &amp; Bacon, L.L.P. in his hometown of Kansas City, MO. After private practice, he worked in the general counsel’s office of GE Insurance Solutions and Honeywell International. Chris was also dedicated to launching and managing with his sister and mother an ophthalmology practice in North Carolina that provides eye care services to patients at senior living facilities.</a:t>
            </a:r>
          </a:p>
        </p:txBody>
      </p:sp>
      <p:sp>
        <p:nvSpPr>
          <p:cNvPr id="8" name="Welcome">
            <a:extLst>
              <a:ext uri="{FF2B5EF4-FFF2-40B4-BE49-F238E27FC236}">
                <a16:creationId xmlns:a16="http://schemas.microsoft.com/office/drawing/2014/main" id="{34B65255-4323-9599-0679-A8CCA648BC22}"/>
              </a:ext>
            </a:extLst>
          </p:cNvPr>
          <p:cNvSpPr txBox="1"/>
          <p:nvPr/>
        </p:nvSpPr>
        <p:spPr>
          <a:xfrm>
            <a:off x="8259552" y="2555812"/>
            <a:ext cx="1227305" cy="24622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0" tIns="0" rIns="0" bIns="0">
            <a:spAutoFit/>
          </a:bodyPr>
          <a:lstStyle>
            <a:lvl1pPr>
              <a:defRPr sz="14000" b="0">
                <a:solidFill>
                  <a:srgbClr val="2C2E3C"/>
                </a:solidFill>
                <a:latin typeface="Lato Black"/>
                <a:ea typeface="Lato Black"/>
                <a:cs typeface="Lato Black"/>
                <a:sym typeface="Lato Black"/>
              </a:defRPr>
            </a:lvl1pPr>
          </a:lstStyle>
          <a:p>
            <a:r>
              <a:rPr lang="en-US" sz="1600"/>
              <a:t>Chris Foster </a:t>
            </a:r>
          </a:p>
        </p:txBody>
      </p:sp>
      <p:pic>
        <p:nvPicPr>
          <p:cNvPr id="21" name="Picture Placeholder 20" descr="A person wearing glasses smiling&#10;&#10;Description automatically generated">
            <a:extLst>
              <a:ext uri="{FF2B5EF4-FFF2-40B4-BE49-F238E27FC236}">
                <a16:creationId xmlns:a16="http://schemas.microsoft.com/office/drawing/2014/main" id="{E8EB02DD-5BFE-E2D4-093B-6F665DE814FD}"/>
              </a:ext>
            </a:extLst>
          </p:cNvPr>
          <p:cNvPicPr>
            <a:picLocks noGrp="1" noChangeAspect="1"/>
          </p:cNvPicPr>
          <p:nvPr>
            <p:ph type="pic" sz="quarter" idx="13"/>
          </p:nvPr>
        </p:nvPicPr>
        <p:blipFill>
          <a:blip r:embed="rId3">
            <a:extLst>
              <a:ext uri="{28A0092B-C50C-407E-A947-70E740481C1C}">
                <a14:useLocalDpi xmlns:a14="http://schemas.microsoft.com/office/drawing/2010/main" val="0"/>
              </a:ext>
            </a:extLst>
          </a:blip>
          <a:srcRect t="1383" b="1383"/>
          <a:stretch>
            <a:fillRect/>
          </a:stretch>
        </p:blipFill>
        <p:spPr>
          <a:xfrm>
            <a:off x="8422386" y="1235076"/>
            <a:ext cx="966763" cy="966763"/>
          </a:xfrm>
        </p:spPr>
      </p:pic>
      <p:pic>
        <p:nvPicPr>
          <p:cNvPr id="19" name="Picture Placeholder 18" descr="A person smiling at the camera&#10;&#10;Description automatically generated">
            <a:extLst>
              <a:ext uri="{FF2B5EF4-FFF2-40B4-BE49-F238E27FC236}">
                <a16:creationId xmlns:a16="http://schemas.microsoft.com/office/drawing/2014/main" id="{82137339-313A-F26E-BEF3-F2CEC0174E34}"/>
              </a:ext>
            </a:extLst>
          </p:cNvPr>
          <p:cNvPicPr>
            <a:picLocks noGrp="1" noChangeAspect="1"/>
          </p:cNvPicPr>
          <p:nvPr>
            <p:ph type="pic" sz="quarter" idx="14"/>
          </p:nvPr>
        </p:nvPicPr>
        <p:blipFill>
          <a:blip r:embed="rId4">
            <a:extLst>
              <a:ext uri="{28A0092B-C50C-407E-A947-70E740481C1C}">
                <a14:useLocalDpi xmlns:a14="http://schemas.microsoft.com/office/drawing/2010/main" val="0"/>
              </a:ext>
            </a:extLst>
          </a:blip>
          <a:srcRect/>
          <a:stretch>
            <a:fillRect/>
          </a:stretch>
        </p:blipFill>
        <p:spPr>
          <a:xfrm>
            <a:off x="2633678" y="1235076"/>
            <a:ext cx="966763" cy="966763"/>
          </a:xfrm>
        </p:spPr>
      </p:pic>
    </p:spTree>
    <p:extLst>
      <p:ext uri="{BB962C8B-B14F-4D97-AF65-F5344CB8AC3E}">
        <p14:creationId xmlns:p14="http://schemas.microsoft.com/office/powerpoint/2010/main" val="187270942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93"/>
                                        </p:tgtEl>
                                        <p:attrNameLst>
                                          <p:attrName>style.visibility</p:attrName>
                                        </p:attrNameLst>
                                      </p:cBhvr>
                                      <p:to>
                                        <p:strVal val="visible"/>
                                      </p:to>
                                    </p:set>
                                    <p:animEffect transition="in" filter="wipe(left)">
                                      <p:cBhvr>
                                        <p:cTn id="7" dur="1500"/>
                                        <p:tgtEl>
                                          <p:spTgt spid="93"/>
                                        </p:tgtEl>
                                      </p:cBhvr>
                                    </p:animEffect>
                                  </p:childTnLst>
                                </p:cTn>
                              </p:par>
                              <p:par>
                                <p:cTn id="8" presetID="22" presetClass="entr" presetSubtype="8" fill="hold" grpId="0" nodeType="withEffect">
                                  <p:stCondLst>
                                    <p:cond delay="500"/>
                                  </p:stCondLst>
                                  <p:childTnLst>
                                    <p:set>
                                      <p:cBhvr>
                                        <p:cTn id="9" dur="1" fill="hold">
                                          <p:stCondLst>
                                            <p:cond delay="0"/>
                                          </p:stCondLst>
                                        </p:cTn>
                                        <p:tgtEl>
                                          <p:spTgt spid="92"/>
                                        </p:tgtEl>
                                        <p:attrNameLst>
                                          <p:attrName>style.visibility</p:attrName>
                                        </p:attrNameLst>
                                      </p:cBhvr>
                                      <p:to>
                                        <p:strVal val="visible"/>
                                      </p:to>
                                    </p:set>
                                    <p:animEffect transition="in" filter="wipe(left)">
                                      <p:cBhvr>
                                        <p:cTn id="10" dur="1500"/>
                                        <p:tgtEl>
                                          <p:spTgt spid="92"/>
                                        </p:tgtEl>
                                      </p:cBhvr>
                                    </p:animEffect>
                                  </p:childTnLst>
                                </p:cTn>
                              </p:par>
                              <p:par>
                                <p:cTn id="11" presetID="22" presetClass="entr" presetSubtype="1" fill="hold" grpId="0" nodeType="withEffect">
                                  <p:stCondLst>
                                    <p:cond delay="1400"/>
                                  </p:stCondLst>
                                  <p:childTnLst>
                                    <p:set>
                                      <p:cBhvr>
                                        <p:cTn id="12" dur="1" fill="hold">
                                          <p:stCondLst>
                                            <p:cond delay="0"/>
                                          </p:stCondLst>
                                        </p:cTn>
                                        <p:tgtEl>
                                          <p:spTgt spid="3"/>
                                        </p:tgtEl>
                                        <p:attrNameLst>
                                          <p:attrName>style.visibility</p:attrName>
                                        </p:attrNameLst>
                                      </p:cBhvr>
                                      <p:to>
                                        <p:strVal val="visible"/>
                                      </p:to>
                                    </p:set>
                                    <p:animEffect transition="in" filter="wipe(up)">
                                      <p:cBhvr>
                                        <p:cTn id="13" dur="1250"/>
                                        <p:tgtEl>
                                          <p:spTgt spid="3"/>
                                        </p:tgtEl>
                                      </p:cBhvr>
                                    </p:animEffect>
                                  </p:childTnLst>
                                </p:cTn>
                              </p:par>
                              <p:par>
                                <p:cTn id="14" presetID="22" presetClass="entr" presetSubtype="8" fill="hold" grpId="0" nodeType="withEffect">
                                  <p:stCondLst>
                                    <p:cond delay="1000"/>
                                  </p:stCondLst>
                                  <p:childTnLst>
                                    <p:set>
                                      <p:cBhvr>
                                        <p:cTn id="15" dur="1" fill="hold">
                                          <p:stCondLst>
                                            <p:cond delay="0"/>
                                          </p:stCondLst>
                                        </p:cTn>
                                        <p:tgtEl>
                                          <p:spTgt spid="5"/>
                                        </p:tgtEl>
                                        <p:attrNameLst>
                                          <p:attrName>style.visibility</p:attrName>
                                        </p:attrNameLst>
                                      </p:cBhvr>
                                      <p:to>
                                        <p:strVal val="visible"/>
                                      </p:to>
                                    </p:set>
                                    <p:animEffect transition="in" filter="wipe(left)">
                                      <p:cBhvr>
                                        <p:cTn id="16" dur="1500"/>
                                        <p:tgtEl>
                                          <p:spTgt spid="5"/>
                                        </p:tgtEl>
                                      </p:cBhvr>
                                    </p:animEffect>
                                  </p:childTnLst>
                                </p:cTn>
                              </p:par>
                              <p:par>
                                <p:cTn id="17" presetID="22" presetClass="entr" presetSubtype="1" fill="hold" grpId="0" nodeType="withEffect">
                                  <p:stCondLst>
                                    <p:cond delay="1400"/>
                                  </p:stCondLst>
                                  <p:childTnLst>
                                    <p:set>
                                      <p:cBhvr>
                                        <p:cTn id="18" dur="1" fill="hold">
                                          <p:stCondLst>
                                            <p:cond delay="0"/>
                                          </p:stCondLst>
                                        </p:cTn>
                                        <p:tgtEl>
                                          <p:spTgt spid="7"/>
                                        </p:tgtEl>
                                        <p:attrNameLst>
                                          <p:attrName>style.visibility</p:attrName>
                                        </p:attrNameLst>
                                      </p:cBhvr>
                                      <p:to>
                                        <p:strVal val="visible"/>
                                      </p:to>
                                    </p:set>
                                    <p:animEffect transition="in" filter="wipe(up)">
                                      <p:cBhvr>
                                        <p:cTn id="19" dur="1250"/>
                                        <p:tgtEl>
                                          <p:spTgt spid="7"/>
                                        </p:tgtEl>
                                      </p:cBhvr>
                                    </p:animEffect>
                                  </p:childTnLst>
                                </p:cTn>
                              </p:par>
                              <p:par>
                                <p:cTn id="20" presetID="22" presetClass="entr" presetSubtype="8" fill="hold" grpId="0" nodeType="withEffect">
                                  <p:stCondLst>
                                    <p:cond delay="1000"/>
                                  </p:stCondLst>
                                  <p:childTnLst>
                                    <p:set>
                                      <p:cBhvr>
                                        <p:cTn id="21" dur="1" fill="hold">
                                          <p:stCondLst>
                                            <p:cond delay="0"/>
                                          </p:stCondLst>
                                        </p:cTn>
                                        <p:tgtEl>
                                          <p:spTgt spid="8"/>
                                        </p:tgtEl>
                                        <p:attrNameLst>
                                          <p:attrName>style.visibility</p:attrName>
                                        </p:attrNameLst>
                                      </p:cBhvr>
                                      <p:to>
                                        <p:strVal val="visible"/>
                                      </p:to>
                                    </p:set>
                                    <p:animEffect transition="in" filter="wipe(left)">
                                      <p:cBhvr>
                                        <p:cTn id="22" dur="1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 grpId="0" animBg="1"/>
      <p:bldP spid="93" grpId="0" animBg="1"/>
      <p:bldP spid="3" grpId="0" animBg="1"/>
      <p:bldP spid="5" grpId="0" animBg="1"/>
      <p:bldP spid="7" grpId="0" animBg="1"/>
      <p:bldP spid="8"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408</Words>
  <Application>Microsoft Office PowerPoint</Application>
  <PresentationFormat>Widescreen</PresentationFormat>
  <Paragraphs>7</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Lato-Light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Christopher Foster</dc:creator>
  <cp:lastModifiedBy>Christopher Foster</cp:lastModifiedBy>
  <cp:revision>1</cp:revision>
  <dcterms:created xsi:type="dcterms:W3CDTF">2024-01-29T16:35:38Z</dcterms:created>
  <dcterms:modified xsi:type="dcterms:W3CDTF">2024-01-29T16:36:21Z</dcterms:modified>
</cp:coreProperties>
</file>