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6" r:id="rId2"/>
    <p:sldId id="288" r:id="rId3"/>
    <p:sldId id="270" r:id="rId4"/>
    <p:sldId id="268" r:id="rId5"/>
    <p:sldId id="290" r:id="rId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600"/>
    <a:srgbClr val="E9EBEA"/>
    <a:srgbClr val="E9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08"/>
  </p:normalViewPr>
  <p:slideViewPr>
    <p:cSldViewPr snapToGrid="0">
      <p:cViewPr varScale="1">
        <p:scale>
          <a:sx n="88" d="100"/>
          <a:sy n="88" d="100"/>
        </p:scale>
        <p:origin x="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232" d="100"/>
          <a:sy n="232" d="100"/>
        </p:scale>
        <p:origin x="72" y="-17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CBA08-62D1-1648-90C0-BD8C5B7DA103}" type="datetimeFigureOut">
              <a:rPr lang="cs-CZ" smtClean="0"/>
              <a:t>04.03.2024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3FF91-91F7-6E4B-9DD3-729898CC74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4772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872854"/>
          </a:xfrm>
        </p:spPr>
        <p:txBody>
          <a:bodyPr/>
          <a:lstStyle/>
          <a:p>
            <a:r>
              <a:rPr lang="cs-CZ" sz="1000" dirty="0" err="1"/>
              <a:t>Create</a:t>
            </a:r>
            <a:r>
              <a:rPr lang="cs-CZ" sz="1000" dirty="0"/>
              <a:t> an </a:t>
            </a:r>
            <a:r>
              <a:rPr lang="cs-CZ" sz="1000" dirty="0" err="1"/>
              <a:t>animated</a:t>
            </a:r>
            <a:r>
              <a:rPr lang="cs-CZ" sz="1000" dirty="0"/>
              <a:t> </a:t>
            </a:r>
            <a:r>
              <a:rPr lang="cs-CZ" sz="1000" dirty="0" err="1"/>
              <a:t>graphic</a:t>
            </a:r>
            <a:r>
              <a:rPr lang="cs-CZ" sz="1000" dirty="0"/>
              <a:t>:</a:t>
            </a:r>
          </a:p>
          <a:p>
            <a:r>
              <a:rPr lang="cs-CZ" sz="1000" dirty="0"/>
              <a:t>An </a:t>
            </a:r>
            <a:r>
              <a:rPr lang="cs-CZ" sz="1000" dirty="0" err="1"/>
              <a:t>icon</a:t>
            </a:r>
            <a:r>
              <a:rPr lang="cs-CZ" sz="1000" dirty="0"/>
              <a:t> of an </a:t>
            </a:r>
            <a:r>
              <a:rPr lang="cs-CZ" sz="1000" dirty="0" err="1"/>
              <a:t>airplane</a:t>
            </a:r>
            <a:r>
              <a:rPr lang="cs-CZ" sz="1000" dirty="0"/>
              <a:t> </a:t>
            </a:r>
            <a:r>
              <a:rPr lang="cs-CZ" sz="1000" dirty="0" err="1"/>
              <a:t>flying</a:t>
            </a:r>
            <a:r>
              <a:rPr lang="cs-CZ" sz="1000" dirty="0"/>
              <a:t> </a:t>
            </a:r>
            <a:r>
              <a:rPr lang="cs-CZ" sz="1000" dirty="0" err="1"/>
              <a:t>over</a:t>
            </a:r>
            <a:r>
              <a:rPr lang="cs-CZ" sz="1000" dirty="0"/>
              <a:t> a globe </a:t>
            </a:r>
            <a:r>
              <a:rPr lang="cs-CZ" sz="1000" dirty="0" err="1"/>
              <a:t>from</a:t>
            </a:r>
            <a:r>
              <a:rPr lang="cs-CZ" sz="1000" dirty="0"/>
              <a:t> Manila to Tahiti.</a:t>
            </a:r>
          </a:p>
          <a:p>
            <a:r>
              <a:rPr lang="cs-CZ" sz="1000" dirty="0" err="1"/>
              <a:t>Highlight</a:t>
            </a:r>
            <a:r>
              <a:rPr lang="cs-CZ" sz="1000" dirty="0"/>
              <a:t> the </a:t>
            </a:r>
            <a:r>
              <a:rPr lang="cs-CZ" sz="1000" dirty="0" err="1"/>
              <a:t>following</a:t>
            </a:r>
            <a:r>
              <a:rPr lang="cs-CZ" sz="1000" dirty="0"/>
              <a:t> </a:t>
            </a:r>
            <a:r>
              <a:rPr lang="cs-CZ" sz="1000" dirty="0" err="1"/>
              <a:t>countries</a:t>
            </a:r>
            <a:r>
              <a:rPr lang="cs-CZ" sz="1000" dirty="0"/>
              <a:t> as </a:t>
            </a:r>
            <a:r>
              <a:rPr lang="cs-CZ" sz="1000" dirty="0" err="1"/>
              <a:t>it</a:t>
            </a:r>
            <a:r>
              <a:rPr lang="cs-CZ" sz="1000" dirty="0"/>
              <a:t> </a:t>
            </a:r>
            <a:r>
              <a:rPr lang="cs-CZ" sz="1000" dirty="0" err="1"/>
              <a:t>flies</a:t>
            </a:r>
            <a:r>
              <a:rPr lang="cs-CZ" sz="1000" dirty="0"/>
              <a:t> </a:t>
            </a:r>
            <a:r>
              <a:rPr lang="cs-CZ" sz="1000" dirty="0" err="1"/>
              <a:t>over</a:t>
            </a:r>
            <a:r>
              <a:rPr lang="cs-CZ" sz="1000" dirty="0"/>
              <a:t> </a:t>
            </a:r>
            <a:r>
              <a:rPr lang="cs-CZ" sz="1000" dirty="0" err="1"/>
              <a:t>them</a:t>
            </a:r>
            <a:r>
              <a:rPr lang="cs-CZ" sz="1000" dirty="0"/>
              <a:t>, </a:t>
            </a:r>
            <a:r>
              <a:rPr lang="cs-CZ" sz="1000" dirty="0" err="1"/>
              <a:t>without</a:t>
            </a:r>
            <a:r>
              <a:rPr lang="cs-CZ" sz="1000" dirty="0"/>
              <a:t> </a:t>
            </a:r>
            <a:r>
              <a:rPr lang="cs-CZ" sz="1000" dirty="0" err="1"/>
              <a:t>stating</a:t>
            </a:r>
            <a:r>
              <a:rPr lang="cs-CZ" sz="1000" dirty="0"/>
              <a:t> the </a:t>
            </a:r>
            <a:r>
              <a:rPr lang="cs-CZ" sz="1000" dirty="0" err="1"/>
              <a:t>names</a:t>
            </a:r>
            <a:r>
              <a:rPr lang="cs-CZ" sz="1000" dirty="0"/>
              <a:t>:</a:t>
            </a:r>
          </a:p>
          <a:p>
            <a:endParaRPr lang="cs-CZ" sz="1000" dirty="0"/>
          </a:p>
          <a:p>
            <a:r>
              <a:rPr lang="cs-CZ" sz="1000" b="1" dirty="0"/>
              <a:t>Country</a:t>
            </a:r>
          </a:p>
          <a:p>
            <a:r>
              <a:rPr lang="cs-CZ" sz="1000" dirty="0"/>
              <a:t>Czech Republic</a:t>
            </a:r>
          </a:p>
          <a:p>
            <a:r>
              <a:rPr lang="cs-CZ" sz="1000" dirty="0"/>
              <a:t>Slovakia</a:t>
            </a:r>
          </a:p>
          <a:p>
            <a:r>
              <a:rPr lang="cs-CZ" sz="1000" dirty="0" err="1"/>
              <a:t>Poland</a:t>
            </a:r>
            <a:endParaRPr lang="cs-CZ" sz="1000" dirty="0"/>
          </a:p>
          <a:p>
            <a:r>
              <a:rPr lang="cs-CZ" sz="1000" dirty="0" err="1"/>
              <a:t>Serbia</a:t>
            </a:r>
            <a:endParaRPr lang="cs-CZ" sz="1000" dirty="0"/>
          </a:p>
          <a:p>
            <a:r>
              <a:rPr lang="cs-CZ" sz="1000" dirty="0" err="1"/>
              <a:t>Croatia</a:t>
            </a:r>
            <a:endParaRPr lang="cs-CZ" sz="1000" dirty="0"/>
          </a:p>
          <a:p>
            <a:r>
              <a:rPr lang="cs-CZ" sz="1000" dirty="0" err="1"/>
              <a:t>French</a:t>
            </a:r>
            <a:r>
              <a:rPr lang="cs-CZ" sz="1000" dirty="0"/>
              <a:t> </a:t>
            </a:r>
            <a:r>
              <a:rPr lang="cs-CZ" sz="1000" dirty="0" err="1"/>
              <a:t>Polynesia</a:t>
            </a:r>
            <a:endParaRPr lang="cs-CZ" sz="1000" dirty="0"/>
          </a:p>
          <a:p>
            <a:r>
              <a:rPr lang="cs-CZ" sz="1000" dirty="0"/>
              <a:t>India</a:t>
            </a:r>
          </a:p>
          <a:p>
            <a:r>
              <a:rPr lang="cs-CZ" sz="1000" dirty="0"/>
              <a:t>Guatemala</a:t>
            </a:r>
          </a:p>
          <a:p>
            <a:r>
              <a:rPr lang="cs-CZ" sz="1000" dirty="0"/>
              <a:t>Ecuador</a:t>
            </a:r>
          </a:p>
          <a:p>
            <a:r>
              <a:rPr lang="cs-CZ" sz="1000" dirty="0" err="1"/>
              <a:t>Mexico</a:t>
            </a:r>
            <a:endParaRPr lang="cs-CZ" sz="1000" dirty="0"/>
          </a:p>
          <a:p>
            <a:r>
              <a:rPr lang="cs-CZ" sz="1000" dirty="0"/>
              <a:t>Suriname</a:t>
            </a:r>
          </a:p>
          <a:p>
            <a:r>
              <a:rPr lang="cs-CZ" sz="1000" dirty="0"/>
              <a:t>Panama</a:t>
            </a:r>
          </a:p>
          <a:p>
            <a:r>
              <a:rPr lang="cs-CZ" sz="1000" dirty="0"/>
              <a:t>Chile</a:t>
            </a:r>
          </a:p>
          <a:p>
            <a:r>
              <a:rPr lang="cs-CZ" sz="1000" dirty="0" err="1"/>
              <a:t>Costa</a:t>
            </a:r>
            <a:r>
              <a:rPr lang="cs-CZ" sz="1000" dirty="0"/>
              <a:t> </a:t>
            </a:r>
            <a:r>
              <a:rPr lang="cs-CZ" sz="1000" dirty="0" err="1"/>
              <a:t>Rica</a:t>
            </a:r>
            <a:endParaRPr lang="cs-CZ" sz="1000" dirty="0"/>
          </a:p>
          <a:p>
            <a:r>
              <a:rPr lang="cs-CZ" sz="1000" dirty="0"/>
              <a:t>Ecuador</a:t>
            </a:r>
          </a:p>
          <a:p>
            <a:r>
              <a:rPr lang="cs-CZ" sz="1000" dirty="0" err="1"/>
              <a:t>Canada</a:t>
            </a:r>
            <a:endParaRPr lang="cs-CZ" sz="1000" dirty="0"/>
          </a:p>
          <a:p>
            <a:r>
              <a:rPr lang="cs-CZ" sz="1000" dirty="0" err="1"/>
              <a:t>Philippines</a:t>
            </a:r>
            <a:endParaRPr lang="cs-CZ" sz="1000" dirty="0"/>
          </a:p>
          <a:p>
            <a:r>
              <a:rPr lang="cs-CZ" sz="1000" dirty="0" err="1"/>
              <a:t>Spain</a:t>
            </a:r>
            <a:endParaRPr lang="cs-CZ" sz="1000" dirty="0"/>
          </a:p>
          <a:p>
            <a:r>
              <a:rPr lang="cs-CZ" sz="1000" dirty="0" err="1"/>
              <a:t>Norway</a:t>
            </a:r>
            <a:endParaRPr lang="cs-CZ" sz="1000" dirty="0"/>
          </a:p>
          <a:p>
            <a:r>
              <a:rPr lang="cs-CZ" sz="1000" dirty="0"/>
              <a:t>France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228600" indent="-228600">
              <a:buFont typeface="+mj-lt"/>
              <a:buAutoNum type="arabicPeriod"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3FF91-91F7-6E4B-9DD3-729898CC74BE}" type="slidenum">
              <a:rPr lang="cs-CZ" smtClean="0"/>
              <a:t>3</a:t>
            </a:fld>
            <a:endParaRPr lang="cs-CZ" dirty="0"/>
          </a:p>
        </p:txBody>
      </p:sp>
      <p:sp>
        <p:nvSpPr>
          <p:cNvPr id="5" name="AutoShape 2" descr="Output image">
            <a:extLst>
              <a:ext uri="{FF2B5EF4-FFF2-40B4-BE49-F238E27FC236}">
                <a16:creationId xmlns:a16="http://schemas.microsoft.com/office/drawing/2014/main" id="{9AEA5373-0B4C-9161-3A08-5A5E185888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6600" y="4419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482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F8816B-1A52-F319-D59A-188BFD358B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712D70F-A58D-925E-919A-B618B22FE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9276D99-945E-DF89-1FC4-FE384CD01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E8559-662C-8C43-B352-ADB4C6DA722C}" type="datetimeFigureOut">
              <a:rPr lang="cs-CZ" smtClean="0"/>
              <a:t>04.03.2024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3D48062-02C0-D3E3-F718-E522650D0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801CDB-5039-55A8-1D92-9154E2F15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5D4A-96AE-7548-B289-E73B9E0D66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0546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741C34-3E2E-12DD-71E3-B118C0173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839B4C-CC6C-1396-FCC8-0B427116A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764384-6081-4396-FE70-887B75EAB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E8559-662C-8C43-B352-ADB4C6DA722C}" type="datetimeFigureOut">
              <a:rPr lang="cs-CZ" smtClean="0"/>
              <a:t>04.03.2024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B0F53AD-2763-A40F-E4F8-187F7C3C7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45498F4-8B89-0975-1583-321FD86B1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5D4A-96AE-7548-B289-E73B9E0D66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7535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1E487E-D133-6E75-50E0-65AF2E6DB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DA7C959-BFEF-B931-BE84-D6ED7CA6B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6D65679-076A-18A4-E696-4AD03F194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E8559-662C-8C43-B352-ADB4C6DA722C}" type="datetimeFigureOut">
              <a:rPr lang="cs-CZ" smtClean="0"/>
              <a:t>04.03.2024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FC10342-F05E-4080-6D65-B5C449889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0A8AD5-BBE4-35AD-60B4-E2425B240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5D4A-96AE-7548-B289-E73B9E0D66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5495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FB0EE8-035F-3DB6-74D5-963F9B88E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A35B2BA-A7B6-4A71-63D7-39C7DDAE93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D386CAB-8C4A-2596-69F2-363E5C4B23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3733FAE-6342-C361-DA24-7B6D78010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E8559-662C-8C43-B352-ADB4C6DA722C}" type="datetimeFigureOut">
              <a:rPr lang="cs-CZ" smtClean="0"/>
              <a:t>04.03.2024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7CD89C7-B844-322E-7ECF-943550D10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8CEF6D0-C704-9D1F-71A7-37AFB6FC9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5D4A-96AE-7548-B289-E73B9E0D66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909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871BFE-F0BC-4F8B-4AF9-9F4237AE2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3E068CF-1DD3-CBA2-F898-11DA2A0CA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D33537E-63E2-E0D8-E211-1B0E925EE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A3123D7-7500-B1E9-FD44-9061238E2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4C51E22-98E3-CF64-52DF-87F10BF7FA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A7244B6-149E-3A19-FC05-EE6BACF84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E8559-662C-8C43-B352-ADB4C6DA722C}" type="datetimeFigureOut">
              <a:rPr lang="cs-CZ" smtClean="0"/>
              <a:t>04.03.2024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65F7BB8-2375-3EC5-A303-5167DFA0A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12274BC-9E88-9D49-AD73-84A134F5F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5D4A-96AE-7548-B289-E73B9E0D66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352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858D51-95A9-7DC3-11C8-E69C043B7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020F3FE-C2A8-D4D9-8BF4-74141E351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E8559-662C-8C43-B352-ADB4C6DA722C}" type="datetimeFigureOut">
              <a:rPr lang="cs-CZ" smtClean="0"/>
              <a:t>04.03.2024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E890A0C-70FC-9F01-FA60-266D54CAF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C99048F-1079-B06A-C850-02DBA7AA8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5D4A-96AE-7548-B289-E73B9E0D66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7534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3A9ECCA-A2E4-47E2-532B-81F536508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E8559-662C-8C43-B352-ADB4C6DA722C}" type="datetimeFigureOut">
              <a:rPr lang="cs-CZ" smtClean="0"/>
              <a:t>04.03.2024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DE12B83-4516-1B9C-F899-0BC966354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790F8FF-42D9-F0F1-F69E-23A5C4BF8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5D4A-96AE-7548-B289-E73B9E0D66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6607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86DF94-201B-8703-0F17-66716EEDE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DFBFDA-AF87-4EEE-3BC9-C392F5E5A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72843D8-E85D-BC26-C98C-7B555F2779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9CF6B22-F6EA-587D-A2B1-11AA0D827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E8559-662C-8C43-B352-ADB4C6DA722C}" type="datetimeFigureOut">
              <a:rPr lang="cs-CZ" smtClean="0"/>
              <a:t>04.03.2024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2EFFBF1-682F-9F82-5469-AEA5D0CD1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4F6D217-FAE2-6A8C-37A0-2B68A9AC4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5D4A-96AE-7548-B289-E73B9E0D66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4122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6C963C-2096-642E-9174-F80F4D749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088BBA8-C89A-D8D4-559B-8E4604E30E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0D12284-DF4E-46B7-40F5-D598FDBC1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72E64FB-C8FB-9D3C-B63B-0E33D9081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E8559-662C-8C43-B352-ADB4C6DA722C}" type="datetimeFigureOut">
              <a:rPr lang="cs-CZ" smtClean="0"/>
              <a:t>04.03.2024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A2781D1-B38F-265D-A0CE-ABBD08C1D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C1242F3-5F83-48F7-C434-FE9B8BF2E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5D4A-96AE-7548-B289-E73B9E0D66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918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3C94B4-129A-1012-06CD-2B6B17060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EF6660F-7645-4F38-7249-E697EF5F6F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F28F88A-2ABD-3585-83D9-FC79FD362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E8559-662C-8C43-B352-ADB4C6DA722C}" type="datetimeFigureOut">
              <a:rPr lang="cs-CZ" smtClean="0"/>
              <a:t>04.03.2024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56BE1AD-D02D-C27B-3A40-6FF224266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9061E5-57FB-99A3-2DCB-DC58994D6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5D4A-96AE-7548-B289-E73B9E0D66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037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F632C99-CAFF-AB1E-1645-3292D673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B923462-11E6-334D-BEEE-B3680BB21D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0615786-F4B5-380D-C49D-95D2B9B52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E8559-662C-8C43-B352-ADB4C6DA722C}" type="datetimeFigureOut">
              <a:rPr lang="cs-CZ" smtClean="0"/>
              <a:t>04.03.2024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60CD6A7-086F-1FD4-77E0-00A9D569F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5D291BA-7BC3-6359-2DFA-12E378068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5D4A-96AE-7548-B289-E73B9E0D66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80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4C543DF-C4D1-540F-9010-A4ABB68B3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03667DF-501A-082C-EECB-9F88A8444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4FAEE7B-7DF2-72F6-3101-1F6628F93F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E8559-662C-8C43-B352-ADB4C6DA722C}" type="datetimeFigureOut">
              <a:rPr lang="cs-CZ" smtClean="0"/>
              <a:t>04.03.2024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F6DF4DF-DF39-A65B-DCCD-368C5053C6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58D06E-03AD-6197-07AC-B3692D856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B5D4A-96AE-7548-B289-E73B9E0D66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1647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oldensupport.eu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Písmo, Grafika, snímek obrazovky, grafický design&#10;&#10;Popis byl vytvořen automaticky">
            <a:extLst>
              <a:ext uri="{FF2B5EF4-FFF2-40B4-BE49-F238E27FC236}">
                <a16:creationId xmlns:a16="http://schemas.microsoft.com/office/drawing/2014/main" id="{68B654C5-CB07-94B7-4117-9806014AA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35" y="562207"/>
            <a:ext cx="2967821" cy="52322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C9A2A924-D816-8A80-C1EF-EECA3D0C508B}"/>
              </a:ext>
            </a:extLst>
          </p:cNvPr>
          <p:cNvSpPr txBox="1"/>
          <p:nvPr/>
        </p:nvSpPr>
        <p:spPr>
          <a:xfrm>
            <a:off x="10153858" y="377541"/>
            <a:ext cx="1184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effectLst/>
                <a:highlight>
                  <a:srgbClr val="00FF00"/>
                </a:highlight>
              </a:rPr>
              <a:t>&lt;</a:t>
            </a:r>
            <a:r>
              <a:rPr lang="cs-CZ" dirty="0" err="1">
                <a:effectLst/>
                <a:highlight>
                  <a:srgbClr val="00FF00"/>
                </a:highlight>
              </a:rPr>
              <a:t>header</a:t>
            </a:r>
            <a:r>
              <a:rPr lang="cs-CZ" dirty="0">
                <a:effectLst/>
                <a:highlight>
                  <a:srgbClr val="00FF00"/>
                </a:highlight>
              </a:rPr>
              <a:t>&gt;</a:t>
            </a:r>
            <a:endParaRPr lang="cs-CZ" dirty="0">
              <a:highlight>
                <a:srgbClr val="00FF00"/>
              </a:highlight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E9BF0C6-D568-A848-E6FB-E81C0DFB51A1}"/>
              </a:ext>
            </a:extLst>
          </p:cNvPr>
          <p:cNvSpPr txBox="1"/>
          <p:nvPr/>
        </p:nvSpPr>
        <p:spPr>
          <a:xfrm>
            <a:off x="5148105" y="5649462"/>
            <a:ext cx="6189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b="1" dirty="0" err="1">
                <a:latin typeface="Montserrat" pitchFamily="2" charset="0"/>
              </a:rPr>
              <a:t>Affordable</a:t>
            </a:r>
            <a:r>
              <a:rPr lang="cs-CZ" b="1" dirty="0">
                <a:latin typeface="Montserrat" pitchFamily="2" charset="0"/>
              </a:rPr>
              <a:t> IT </a:t>
            </a:r>
            <a:r>
              <a:rPr lang="cs-CZ" b="1" dirty="0" err="1">
                <a:latin typeface="Montserrat" pitchFamily="2" charset="0"/>
              </a:rPr>
              <a:t>Solutions</a:t>
            </a:r>
            <a:r>
              <a:rPr lang="cs-CZ" b="1" dirty="0">
                <a:latin typeface="Montserrat" pitchFamily="2" charset="0"/>
              </a:rPr>
              <a:t> </a:t>
            </a:r>
            <a:r>
              <a:rPr lang="cs-CZ" b="1" dirty="0" err="1">
                <a:latin typeface="Montserrat" pitchFamily="2" charset="0"/>
              </a:rPr>
              <a:t>That</a:t>
            </a:r>
            <a:r>
              <a:rPr lang="cs-CZ" b="1" dirty="0">
                <a:latin typeface="Montserrat" pitchFamily="2" charset="0"/>
              </a:rPr>
              <a:t> </a:t>
            </a:r>
            <a:r>
              <a:rPr lang="cs-CZ" b="1" dirty="0" err="1">
                <a:latin typeface="Montserrat" pitchFamily="2" charset="0"/>
              </a:rPr>
              <a:t>Revolutionize</a:t>
            </a:r>
            <a:r>
              <a:rPr lang="cs-CZ" b="1" dirty="0">
                <a:latin typeface="Montserrat" pitchFamily="2" charset="0"/>
              </a:rPr>
              <a:t> </a:t>
            </a:r>
            <a:r>
              <a:rPr lang="cs-CZ" b="1" dirty="0" err="1">
                <a:latin typeface="Montserrat" pitchFamily="2" charset="0"/>
              </a:rPr>
              <a:t>Tomorrow‘s</a:t>
            </a:r>
            <a:r>
              <a:rPr lang="cs-CZ" b="1" dirty="0">
                <a:latin typeface="Montserrat" pitchFamily="2" charset="0"/>
              </a:rPr>
              <a:t> Air Cargo </a:t>
            </a:r>
            <a:r>
              <a:rPr lang="cs-CZ" b="1" dirty="0" err="1">
                <a:latin typeface="Montserrat" pitchFamily="2" charset="0"/>
              </a:rPr>
              <a:t>Today</a:t>
            </a:r>
            <a:endParaRPr lang="cs-CZ" b="1" dirty="0">
              <a:latin typeface="Montserrat" pitchFamily="2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BB6E1C8-7E15-C35B-827D-B719951EE734}"/>
              </a:ext>
            </a:extLst>
          </p:cNvPr>
          <p:cNvSpPr txBox="1"/>
          <p:nvPr/>
        </p:nvSpPr>
        <p:spPr>
          <a:xfrm>
            <a:off x="1698171" y="2104571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  <a:latin typeface="Montserrat" pitchFamily="2" charset="0"/>
              </a:rPr>
              <a:t>Insert </a:t>
            </a:r>
            <a:r>
              <a:rPr lang="cs-CZ" b="1" dirty="0" err="1">
                <a:solidFill>
                  <a:srgbClr val="FF0000"/>
                </a:solidFill>
                <a:latin typeface="Montserrat" pitchFamily="2" charset="0"/>
              </a:rPr>
              <a:t>suitable</a:t>
            </a:r>
            <a:r>
              <a:rPr lang="cs-CZ" b="1" dirty="0">
                <a:solidFill>
                  <a:srgbClr val="FF0000"/>
                </a:solidFill>
                <a:latin typeface="Montserrat" pitchFamily="2" charset="0"/>
              </a:rPr>
              <a:t> </a:t>
            </a:r>
            <a:r>
              <a:rPr lang="cs-CZ" b="1" dirty="0" err="1">
                <a:solidFill>
                  <a:srgbClr val="FF0000"/>
                </a:solidFill>
                <a:latin typeface="Montserrat" pitchFamily="2" charset="0"/>
              </a:rPr>
              <a:t>pictures</a:t>
            </a:r>
            <a:r>
              <a:rPr lang="cs-CZ" b="1" dirty="0">
                <a:solidFill>
                  <a:srgbClr val="FF0000"/>
                </a:solidFill>
                <a:latin typeface="Montserrat" pitchFamily="2" charset="0"/>
              </a:rPr>
              <a:t> - </a:t>
            </a:r>
            <a:r>
              <a:rPr lang="cs-CZ" b="1" dirty="0" err="1">
                <a:solidFill>
                  <a:srgbClr val="FF0000"/>
                </a:solidFill>
                <a:latin typeface="Montserrat" pitchFamily="2" charset="0"/>
              </a:rPr>
              <a:t>ideally</a:t>
            </a:r>
            <a:r>
              <a:rPr lang="cs-CZ" b="1" dirty="0">
                <a:solidFill>
                  <a:srgbClr val="FF0000"/>
                </a:solidFill>
                <a:latin typeface="Montserrat" pitchFamily="2" charset="0"/>
              </a:rPr>
              <a:t> </a:t>
            </a:r>
            <a:r>
              <a:rPr lang="cs-CZ" b="1" dirty="0" err="1">
                <a:solidFill>
                  <a:srgbClr val="FF0000"/>
                </a:solidFill>
                <a:latin typeface="Montserrat" pitchFamily="2" charset="0"/>
              </a:rPr>
              <a:t>several</a:t>
            </a:r>
            <a:r>
              <a:rPr lang="cs-CZ" b="1" dirty="0">
                <a:solidFill>
                  <a:srgbClr val="FF0000"/>
                </a:solidFill>
                <a:latin typeface="Montserrat" pitchFamily="2" charset="0"/>
              </a:rPr>
              <a:t> </a:t>
            </a:r>
            <a:r>
              <a:rPr lang="cs-CZ" b="1" dirty="0" err="1">
                <a:solidFill>
                  <a:srgbClr val="FF0000"/>
                </a:solidFill>
                <a:latin typeface="Montserrat" pitchFamily="2" charset="0"/>
              </a:rPr>
              <a:t>changing</a:t>
            </a:r>
            <a:r>
              <a:rPr lang="cs-CZ" b="1" dirty="0">
                <a:solidFill>
                  <a:srgbClr val="FF0000"/>
                </a:solidFill>
                <a:latin typeface="Montserrat" pitchFamily="2" charset="0"/>
              </a:rPr>
              <a:t> </a:t>
            </a:r>
            <a:r>
              <a:rPr lang="cs-CZ" b="1" dirty="0" err="1">
                <a:solidFill>
                  <a:srgbClr val="FF0000"/>
                </a:solidFill>
                <a:latin typeface="Montserrat" pitchFamily="2" charset="0"/>
              </a:rPr>
              <a:t>or</a:t>
            </a:r>
            <a:r>
              <a:rPr lang="cs-CZ" b="1" dirty="0">
                <a:solidFill>
                  <a:srgbClr val="FF0000"/>
                </a:solidFill>
                <a:latin typeface="Montserrat" pitchFamily="2" charset="0"/>
              </a:rPr>
              <a:t> video background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3A88806-428C-6D6D-42E8-89D5E575E869}"/>
              </a:ext>
            </a:extLst>
          </p:cNvPr>
          <p:cNvSpPr txBox="1"/>
          <p:nvPr/>
        </p:nvSpPr>
        <p:spPr>
          <a:xfrm>
            <a:off x="7650981" y="5174512"/>
            <a:ext cx="1184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effectLst/>
                <a:highlight>
                  <a:srgbClr val="00FF00"/>
                </a:highlight>
              </a:rPr>
              <a:t>&lt;</a:t>
            </a:r>
            <a:r>
              <a:rPr lang="cs-CZ" dirty="0" err="1">
                <a:highlight>
                  <a:srgbClr val="00FF00"/>
                </a:highlight>
              </a:rPr>
              <a:t>Tagline</a:t>
            </a:r>
            <a:r>
              <a:rPr lang="cs-CZ" dirty="0">
                <a:highlight>
                  <a:srgbClr val="00FF00"/>
                </a:highlight>
              </a:rPr>
              <a:t>:</a:t>
            </a:r>
            <a:r>
              <a:rPr lang="cs-CZ" dirty="0">
                <a:effectLst/>
                <a:highlight>
                  <a:srgbClr val="00FF00"/>
                </a:highlight>
              </a:rPr>
              <a:t>&gt;</a:t>
            </a:r>
            <a:endParaRPr lang="cs-CZ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78908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DE63C6-3FFE-EECA-357D-AFA9BC11E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8729AAB0-FD11-3A0A-515B-006C6F8A250E}"/>
              </a:ext>
            </a:extLst>
          </p:cNvPr>
          <p:cNvSpPr txBox="1"/>
          <p:nvPr/>
        </p:nvSpPr>
        <p:spPr>
          <a:xfrm>
            <a:off x="477604" y="1083849"/>
            <a:ext cx="8794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bg1">
                    <a:lumMod val="50000"/>
                  </a:schemeClr>
                </a:solidFill>
              </a:rPr>
              <a:t>Web Map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  <a:hlinkClick r:id="rId2"/>
              </a:rPr>
              <a:t>https://goldensupport.eu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3" name="Obrázek 2" descr="Obsah obrázku Písmo, Grafika, snímek obrazovky, grafický design&#10;&#10;Popis byl vytvořen automaticky">
            <a:extLst>
              <a:ext uri="{FF2B5EF4-FFF2-40B4-BE49-F238E27FC236}">
                <a16:creationId xmlns:a16="http://schemas.microsoft.com/office/drawing/2014/main" id="{0867B5DD-B95C-253F-E9C1-747FC12DA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80" y="468584"/>
            <a:ext cx="2967821" cy="523220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552104F3-8F31-7E6A-6CD7-ABEC46CE7AD0}"/>
              </a:ext>
            </a:extLst>
          </p:cNvPr>
          <p:cNvSpPr/>
          <p:nvPr/>
        </p:nvSpPr>
        <p:spPr>
          <a:xfrm>
            <a:off x="4749483" y="3991518"/>
            <a:ext cx="2790092" cy="55098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HOME PAGE 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37CD908-E73C-074C-3560-461293005643}"/>
              </a:ext>
            </a:extLst>
          </p:cNvPr>
          <p:cNvSpPr/>
          <p:nvPr/>
        </p:nvSpPr>
        <p:spPr>
          <a:xfrm>
            <a:off x="656483" y="1811692"/>
            <a:ext cx="1250134" cy="550985"/>
          </a:xfrm>
          <a:prstGeom prst="rect">
            <a:avLst/>
          </a:prstGeom>
          <a:solidFill>
            <a:srgbClr val="FFC6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INDUSTRIES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8B9DC18-4443-997B-EE1C-98D96108030F}"/>
              </a:ext>
            </a:extLst>
          </p:cNvPr>
          <p:cNvSpPr/>
          <p:nvPr/>
        </p:nvSpPr>
        <p:spPr>
          <a:xfrm>
            <a:off x="2007564" y="1811692"/>
            <a:ext cx="1250134" cy="550985"/>
          </a:xfrm>
          <a:prstGeom prst="rect">
            <a:avLst/>
          </a:prstGeom>
          <a:solidFill>
            <a:srgbClr val="FFC6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SOLUTIONS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1198C65-14BA-1857-5BA4-6D89E5CBC762}"/>
              </a:ext>
            </a:extLst>
          </p:cNvPr>
          <p:cNvSpPr/>
          <p:nvPr/>
        </p:nvSpPr>
        <p:spPr>
          <a:xfrm>
            <a:off x="3378056" y="1811692"/>
            <a:ext cx="1250134" cy="550985"/>
          </a:xfrm>
          <a:prstGeom prst="rect">
            <a:avLst/>
          </a:prstGeom>
          <a:solidFill>
            <a:srgbClr val="FFC6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OPERATIONAL SUPPORT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B5D9CE03-BABC-4349-5BA1-12A48D3F3CBE}"/>
              </a:ext>
            </a:extLst>
          </p:cNvPr>
          <p:cNvSpPr/>
          <p:nvPr/>
        </p:nvSpPr>
        <p:spPr>
          <a:xfrm>
            <a:off x="4756071" y="1811692"/>
            <a:ext cx="1250135" cy="550985"/>
          </a:xfrm>
          <a:prstGeom prst="rect">
            <a:avLst/>
          </a:prstGeom>
          <a:solidFill>
            <a:srgbClr val="FFC6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CASE STUDIES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ABF77C6-441D-A362-B784-8A6362122C56}"/>
              </a:ext>
            </a:extLst>
          </p:cNvPr>
          <p:cNvSpPr/>
          <p:nvPr/>
        </p:nvSpPr>
        <p:spPr>
          <a:xfrm>
            <a:off x="6134087" y="1811692"/>
            <a:ext cx="1321788" cy="550985"/>
          </a:xfrm>
          <a:prstGeom prst="rect">
            <a:avLst/>
          </a:prstGeom>
          <a:solidFill>
            <a:srgbClr val="FFC6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TESTIMONIALS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26F9CEC0-64D5-64A6-3AFF-9A0BD4C67F29}"/>
              </a:ext>
            </a:extLst>
          </p:cNvPr>
          <p:cNvSpPr/>
          <p:nvPr/>
        </p:nvSpPr>
        <p:spPr>
          <a:xfrm>
            <a:off x="7583756" y="1802661"/>
            <a:ext cx="1250134" cy="550985"/>
          </a:xfrm>
          <a:prstGeom prst="rect">
            <a:avLst/>
          </a:prstGeom>
          <a:solidFill>
            <a:srgbClr val="FFC6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NEWS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C6A9D32-6F2C-4064-4378-19359C263840}"/>
              </a:ext>
            </a:extLst>
          </p:cNvPr>
          <p:cNvSpPr/>
          <p:nvPr/>
        </p:nvSpPr>
        <p:spPr>
          <a:xfrm>
            <a:off x="9031008" y="1811692"/>
            <a:ext cx="1364434" cy="550985"/>
          </a:xfrm>
          <a:prstGeom prst="rect">
            <a:avLst/>
          </a:prstGeom>
          <a:solidFill>
            <a:srgbClr val="FFC6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ABOUT US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C3FE8300-C158-4A46-20C9-DB7612522C41}"/>
              </a:ext>
            </a:extLst>
          </p:cNvPr>
          <p:cNvSpPr/>
          <p:nvPr/>
        </p:nvSpPr>
        <p:spPr>
          <a:xfrm>
            <a:off x="9031008" y="2450128"/>
            <a:ext cx="1364435" cy="68532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ABOUT GOLDEN SUPPORT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6CFAF921-0161-E723-A548-15DA32C09CB8}"/>
              </a:ext>
            </a:extLst>
          </p:cNvPr>
          <p:cNvSpPr/>
          <p:nvPr/>
        </p:nvSpPr>
        <p:spPr>
          <a:xfrm>
            <a:off x="9031360" y="3296492"/>
            <a:ext cx="1364435" cy="55098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OUR STORY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1DA026E8-CC00-88FA-36B9-B9D160078FB1}"/>
              </a:ext>
            </a:extLst>
          </p:cNvPr>
          <p:cNvSpPr/>
          <p:nvPr/>
        </p:nvSpPr>
        <p:spPr>
          <a:xfrm>
            <a:off x="9043083" y="4008513"/>
            <a:ext cx="1364435" cy="79083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OUR ETHOS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5E96C757-0745-71B3-58A3-45D6D532AD67}"/>
              </a:ext>
            </a:extLst>
          </p:cNvPr>
          <p:cNvSpPr/>
          <p:nvPr/>
        </p:nvSpPr>
        <p:spPr>
          <a:xfrm>
            <a:off x="9062686" y="4960384"/>
            <a:ext cx="1364435" cy="79083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SUSTAINABILITY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8A96D85C-7F01-066C-ECFD-730DAA0805E8}"/>
              </a:ext>
            </a:extLst>
          </p:cNvPr>
          <p:cNvSpPr/>
          <p:nvPr/>
        </p:nvSpPr>
        <p:spPr>
          <a:xfrm>
            <a:off x="9088157" y="5856336"/>
            <a:ext cx="1338963" cy="55098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CONTACT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5CF3FA5E-B017-BC07-2A58-DBBFA1CC37CB}"/>
              </a:ext>
            </a:extLst>
          </p:cNvPr>
          <p:cNvSpPr txBox="1"/>
          <p:nvPr/>
        </p:nvSpPr>
        <p:spPr>
          <a:xfrm>
            <a:off x="4312204" y="6550223"/>
            <a:ext cx="3896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HOEM PAGE </a:t>
            </a:r>
            <a:r>
              <a:rPr lang="cs-CZ" sz="1400" dirty="0">
                <a:solidFill>
                  <a:schemeClr val="bg1">
                    <a:lumMod val="50000"/>
                  </a:schemeClr>
                </a:solidFill>
              </a:rPr>
              <a:t>/ </a:t>
            </a:r>
            <a:r>
              <a:rPr lang="cs-CZ" sz="1400" dirty="0">
                <a:solidFill>
                  <a:srgbClr val="FFC000"/>
                </a:solidFill>
              </a:rPr>
              <a:t>NAVIGATION BAR </a:t>
            </a:r>
            <a:r>
              <a:rPr lang="cs-CZ" sz="1400" dirty="0">
                <a:solidFill>
                  <a:schemeClr val="accent1"/>
                </a:solidFill>
              </a:rPr>
              <a:t>/ </a:t>
            </a:r>
            <a:r>
              <a:rPr lang="cs-CZ" sz="1400" dirty="0">
                <a:solidFill>
                  <a:schemeClr val="bg1">
                    <a:lumMod val="50000"/>
                  </a:schemeClr>
                </a:solidFill>
              </a:rPr>
              <a:t>SUBPAGES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80B3EC5C-2888-20C8-083D-5E968DD97F0A}"/>
              </a:ext>
            </a:extLst>
          </p:cNvPr>
          <p:cNvSpPr/>
          <p:nvPr/>
        </p:nvSpPr>
        <p:spPr>
          <a:xfrm>
            <a:off x="2007564" y="4519833"/>
            <a:ext cx="1250134" cy="55098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err="1"/>
              <a:t>SKYTrucks</a:t>
            </a:r>
            <a:endParaRPr lang="cs-CZ" sz="1600" dirty="0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9EE5968D-739E-533F-32C1-63FD118C83F3}"/>
              </a:ext>
            </a:extLst>
          </p:cNvPr>
          <p:cNvSpPr/>
          <p:nvPr/>
        </p:nvSpPr>
        <p:spPr>
          <a:xfrm>
            <a:off x="2007564" y="2473573"/>
            <a:ext cx="1250134" cy="55098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err="1"/>
              <a:t>Skyline</a:t>
            </a:r>
            <a:r>
              <a:rPr lang="cs-CZ" sz="1600" dirty="0"/>
              <a:t> </a:t>
            </a:r>
            <a:r>
              <a:rPr lang="cs-CZ" sz="1600" dirty="0" err="1"/>
              <a:t>Airline</a:t>
            </a:r>
            <a:endParaRPr lang="cs-CZ" sz="1600" dirty="0"/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102151D3-E74B-D449-5FED-A4EC7806661C}"/>
              </a:ext>
            </a:extLst>
          </p:cNvPr>
          <p:cNvSpPr/>
          <p:nvPr/>
        </p:nvSpPr>
        <p:spPr>
          <a:xfrm>
            <a:off x="2007564" y="3147177"/>
            <a:ext cx="1250134" cy="55098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err="1"/>
              <a:t>Skyline</a:t>
            </a:r>
            <a:r>
              <a:rPr lang="cs-CZ" sz="1600" dirty="0"/>
              <a:t> GHA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7C6E7BB1-1EB1-BD73-7CA5-C3865C56BB97}"/>
              </a:ext>
            </a:extLst>
          </p:cNvPr>
          <p:cNvSpPr/>
          <p:nvPr/>
        </p:nvSpPr>
        <p:spPr>
          <a:xfrm>
            <a:off x="2007564" y="3833505"/>
            <a:ext cx="1250134" cy="55098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err="1"/>
              <a:t>AWBline</a:t>
            </a:r>
            <a:endParaRPr lang="cs-CZ" sz="1600" dirty="0"/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316FD857-B96A-AA85-C65A-04EF0E5D7BFD}"/>
              </a:ext>
            </a:extLst>
          </p:cNvPr>
          <p:cNvSpPr/>
          <p:nvPr/>
        </p:nvSpPr>
        <p:spPr>
          <a:xfrm>
            <a:off x="2007564" y="5158497"/>
            <a:ext cx="1250134" cy="55098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Bee-Online</a:t>
            </a:r>
          </a:p>
        </p:txBody>
      </p:sp>
    </p:spTree>
    <p:extLst>
      <p:ext uri="{BB962C8B-B14F-4D97-AF65-F5344CB8AC3E}">
        <p14:creationId xmlns:p14="http://schemas.microsoft.com/office/powerpoint/2010/main" val="3203201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055CA98C-5E3E-AF73-04DA-CC94CBF6CEB5}"/>
              </a:ext>
            </a:extLst>
          </p:cNvPr>
          <p:cNvSpPr txBox="1"/>
          <p:nvPr/>
        </p:nvSpPr>
        <p:spPr>
          <a:xfrm>
            <a:off x="614880" y="1158228"/>
            <a:ext cx="8794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bg1">
                    <a:lumMod val="50000"/>
                  </a:schemeClr>
                </a:solidFill>
              </a:rPr>
              <a:t>HOME PAGE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422C06E-9655-2ACE-D15D-627BAFBD23AD}"/>
              </a:ext>
            </a:extLst>
          </p:cNvPr>
          <p:cNvSpPr txBox="1"/>
          <p:nvPr/>
        </p:nvSpPr>
        <p:spPr>
          <a:xfrm>
            <a:off x="319708" y="3052610"/>
            <a:ext cx="104438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dirty="0" err="1">
                <a:latin typeface="Montserrat" pitchFamily="2" charset="0"/>
                <a:ea typeface="Times New Roman" panose="02020603050405020304" pitchFamily="18" charset="0"/>
              </a:rPr>
              <a:t>B</a:t>
            </a:r>
            <a:r>
              <a:rPr lang="cs-CZ" sz="1400" dirty="0" err="1">
                <a:effectLst/>
                <a:latin typeface="Montserrat" pitchFamily="2" charset="0"/>
                <a:ea typeface="Times New Roman" panose="02020603050405020304" pitchFamily="18" charset="0"/>
              </a:rPr>
              <a:t>lending</a:t>
            </a:r>
            <a:r>
              <a:rPr lang="cs-CZ" sz="1400" dirty="0">
                <a:effectLst/>
                <a:latin typeface="Montserrat" pitchFamily="2" charset="0"/>
                <a:ea typeface="Times New Roman" panose="02020603050405020304" pitchFamily="18" charset="0"/>
              </a:rPr>
              <a:t> </a:t>
            </a:r>
            <a:r>
              <a:rPr lang="cs-CZ" sz="1400" dirty="0" err="1">
                <a:effectLst/>
                <a:latin typeface="Montserrat" pitchFamily="2" charset="0"/>
                <a:ea typeface="Times New Roman" panose="02020603050405020304" pitchFamily="18" charset="0"/>
              </a:rPr>
              <a:t>decades</a:t>
            </a:r>
            <a:r>
              <a:rPr lang="cs-CZ" sz="1400" dirty="0">
                <a:effectLst/>
                <a:latin typeface="Montserrat" pitchFamily="2" charset="0"/>
                <a:ea typeface="Times New Roman" panose="02020603050405020304" pitchFamily="18" charset="0"/>
              </a:rPr>
              <a:t> of air cargo </a:t>
            </a:r>
            <a:r>
              <a:rPr lang="cs-CZ" sz="1400" dirty="0" err="1">
                <a:effectLst/>
                <a:latin typeface="Montserrat" pitchFamily="2" charset="0"/>
                <a:ea typeface="Times New Roman" panose="02020603050405020304" pitchFamily="18" charset="0"/>
              </a:rPr>
              <a:t>knowledge</a:t>
            </a:r>
            <a:r>
              <a:rPr lang="cs-CZ" sz="1400" dirty="0">
                <a:effectLst/>
                <a:latin typeface="Montserrat" pitchFamily="2" charset="0"/>
                <a:ea typeface="Times New Roman" panose="02020603050405020304" pitchFamily="18" charset="0"/>
              </a:rPr>
              <a:t> with end-to-end IT </a:t>
            </a:r>
            <a:r>
              <a:rPr lang="cs-CZ" sz="1400" dirty="0" err="1">
                <a:effectLst/>
                <a:latin typeface="Montserrat" pitchFamily="2" charset="0"/>
                <a:ea typeface="Times New Roman" panose="02020603050405020304" pitchFamily="18" charset="0"/>
              </a:rPr>
              <a:t>solutions</a:t>
            </a:r>
            <a:r>
              <a:rPr lang="cs-CZ" sz="1400" dirty="0">
                <a:effectLst/>
                <a:latin typeface="Montserrat" pitchFamily="2" charset="0"/>
                <a:ea typeface="Times New Roman" panose="02020603050405020304" pitchFamily="18" charset="0"/>
              </a:rPr>
              <a:t>.</a:t>
            </a:r>
          </a:p>
          <a:p>
            <a:pPr algn="ctr"/>
            <a:r>
              <a:rPr lang="cs-CZ" sz="1400" b="0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Whether</a:t>
            </a:r>
            <a:r>
              <a:rPr lang="cs-CZ" sz="1400" b="0" i="0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cs-CZ" sz="1400" dirty="0" err="1">
                <a:solidFill>
                  <a:srgbClr val="000000"/>
                </a:solidFill>
                <a:latin typeface="Montserrat" pitchFamily="2" charset="0"/>
              </a:rPr>
              <a:t>you</a:t>
            </a:r>
            <a:r>
              <a:rPr lang="cs-CZ" sz="1400" dirty="0">
                <a:solidFill>
                  <a:srgbClr val="000000"/>
                </a:solidFill>
                <a:latin typeface="Montserrat" pitchFamily="2" charset="0"/>
              </a:rPr>
              <a:t> are an </a:t>
            </a:r>
            <a:r>
              <a:rPr lang="cs-CZ" sz="1400" b="0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Airline</a:t>
            </a:r>
            <a:r>
              <a:rPr lang="cs-CZ" sz="1400" b="0" i="0" dirty="0">
                <a:solidFill>
                  <a:srgbClr val="000000"/>
                </a:solidFill>
                <a:effectLst/>
                <a:latin typeface="Montserrat" pitchFamily="2" charset="0"/>
              </a:rPr>
              <a:t>, GSA, GHA, </a:t>
            </a:r>
            <a:r>
              <a:rPr lang="cs-CZ" sz="1400" b="0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Forwarder</a:t>
            </a:r>
            <a:r>
              <a:rPr lang="cs-CZ" sz="1400" dirty="0">
                <a:solidFill>
                  <a:srgbClr val="000000"/>
                </a:solidFill>
                <a:latin typeface="Montserrat" pitchFamily="2" charset="0"/>
              </a:rPr>
              <a:t> </a:t>
            </a:r>
            <a:r>
              <a:rPr lang="cs-CZ" sz="1400" dirty="0" err="1">
                <a:solidFill>
                  <a:srgbClr val="000000"/>
                </a:solidFill>
                <a:latin typeface="Montserrat" pitchFamily="2" charset="0"/>
              </a:rPr>
              <a:t>or</a:t>
            </a:r>
            <a:r>
              <a:rPr lang="cs-CZ" sz="1400" dirty="0">
                <a:solidFill>
                  <a:srgbClr val="000000"/>
                </a:solidFill>
                <a:latin typeface="Montserrat" pitchFamily="2" charset="0"/>
              </a:rPr>
              <a:t> E-</a:t>
            </a:r>
            <a:r>
              <a:rPr lang="cs-CZ" sz="1400" dirty="0" err="1">
                <a:solidFill>
                  <a:srgbClr val="000000"/>
                </a:solidFill>
                <a:latin typeface="Montserrat" pitchFamily="2" charset="0"/>
              </a:rPr>
              <a:t>commerce</a:t>
            </a:r>
            <a:r>
              <a:rPr lang="cs-CZ" sz="1400" dirty="0">
                <a:solidFill>
                  <a:srgbClr val="000000"/>
                </a:solidFill>
                <a:latin typeface="Montserrat" pitchFamily="2" charset="0"/>
              </a:rPr>
              <a:t> </a:t>
            </a:r>
            <a:r>
              <a:rPr lang="cs-CZ" sz="1400" dirty="0" err="1">
                <a:solidFill>
                  <a:srgbClr val="000000"/>
                </a:solidFill>
                <a:latin typeface="Montserrat" pitchFamily="2" charset="0"/>
              </a:rPr>
              <a:t>Operator</a:t>
            </a:r>
            <a:r>
              <a:rPr lang="cs-CZ" sz="1400" dirty="0">
                <a:solidFill>
                  <a:srgbClr val="000000"/>
                </a:solidFill>
                <a:latin typeface="Montserrat" pitchFamily="2" charset="0"/>
              </a:rPr>
              <a:t>,</a:t>
            </a:r>
            <a:endParaRPr lang="cs-CZ" sz="1400" dirty="0">
              <a:latin typeface="Montserrat" pitchFamily="2" charset="0"/>
            </a:endParaRPr>
          </a:p>
          <a:p>
            <a:pPr algn="ctr"/>
            <a:r>
              <a:rPr lang="cs-CZ" sz="1400" dirty="0" err="1">
                <a:solidFill>
                  <a:srgbClr val="000000"/>
                </a:solidFill>
                <a:latin typeface="Montserrat" pitchFamily="2" charset="0"/>
              </a:rPr>
              <a:t>o</a:t>
            </a:r>
            <a:r>
              <a:rPr lang="cs-CZ" sz="1400" b="0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ur</a:t>
            </a:r>
            <a:r>
              <a:rPr lang="cs-CZ" sz="1400" b="0" i="0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expertise</a:t>
            </a:r>
            <a:r>
              <a:rPr lang="cs-CZ" sz="1400" b="0" i="0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can</a:t>
            </a:r>
            <a:r>
              <a:rPr lang="cs-CZ" sz="1400" b="0" i="0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elevate</a:t>
            </a:r>
            <a:r>
              <a:rPr lang="cs-CZ" sz="1400" b="0" i="0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your</a:t>
            </a:r>
            <a:r>
              <a:rPr lang="cs-CZ" sz="1400" b="0" i="0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daily</a:t>
            </a:r>
            <a:r>
              <a:rPr lang="cs-CZ" sz="1400" b="0" i="0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workflows</a:t>
            </a:r>
            <a:r>
              <a:rPr lang="cs-CZ" sz="1400" b="0" i="0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cs-CZ" sz="1400" b="0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cutting</a:t>
            </a:r>
            <a:r>
              <a:rPr lang="cs-CZ" sz="1400" b="0" i="0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down</a:t>
            </a:r>
            <a:r>
              <a:rPr lang="cs-CZ" sz="1400" b="0" i="0" dirty="0">
                <a:solidFill>
                  <a:srgbClr val="000000"/>
                </a:solidFill>
                <a:effectLst/>
                <a:latin typeface="Montserrat" pitchFamily="2" charset="0"/>
              </a:rPr>
              <a:t> on </a:t>
            </a:r>
            <a:r>
              <a:rPr lang="cs-CZ" sz="1400" b="0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expenses</a:t>
            </a:r>
            <a:r>
              <a:rPr lang="cs-CZ" sz="1400" b="0" i="0" dirty="0">
                <a:solidFill>
                  <a:srgbClr val="000000"/>
                </a:solidFill>
                <a:effectLst/>
                <a:latin typeface="Montserrat" pitchFamily="2" charset="0"/>
              </a:rPr>
              <a:t>, </a:t>
            </a:r>
            <a:r>
              <a:rPr lang="cs-CZ" sz="1400" b="0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time</a:t>
            </a:r>
            <a:r>
              <a:rPr lang="cs-CZ" sz="1400" b="0" i="0" dirty="0">
                <a:solidFill>
                  <a:srgbClr val="000000"/>
                </a:solidFill>
                <a:effectLst/>
                <a:latin typeface="Montserrat" pitchFamily="2" charset="0"/>
              </a:rPr>
              <a:t>, and </a:t>
            </a:r>
            <a:r>
              <a:rPr lang="cs-CZ" sz="1400" b="0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errors</a:t>
            </a:r>
            <a:r>
              <a:rPr lang="cs-CZ" sz="1400" b="0" i="0" dirty="0">
                <a:solidFill>
                  <a:srgbClr val="000000"/>
                </a:solidFill>
                <a:effectLst/>
                <a:latin typeface="Montserrat" pitchFamily="2" charset="0"/>
              </a:rPr>
              <a:t>.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593FA7C-25F6-0A67-FBC7-FBBF90A386B3}"/>
              </a:ext>
            </a:extLst>
          </p:cNvPr>
          <p:cNvSpPr txBox="1"/>
          <p:nvPr/>
        </p:nvSpPr>
        <p:spPr>
          <a:xfrm>
            <a:off x="874081" y="4704196"/>
            <a:ext cx="10443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i="0" dirty="0">
                <a:solidFill>
                  <a:srgbClr val="000000"/>
                </a:solidFill>
                <a:effectLst/>
                <a:latin typeface="Montserrat" pitchFamily="2" charset="0"/>
              </a:rPr>
              <a:t>We are not IT tech </a:t>
            </a:r>
            <a:r>
              <a:rPr lang="cs-CZ" sz="1600" b="1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experts</a:t>
            </a:r>
            <a:r>
              <a:rPr lang="cs-CZ" sz="1600" b="1" i="0" dirty="0">
                <a:solidFill>
                  <a:srgbClr val="000000"/>
                </a:solidFill>
                <a:effectLst/>
                <a:latin typeface="Montserrat" pitchFamily="2" charset="0"/>
              </a:rPr>
              <a:t> </a:t>
            </a:r>
            <a:r>
              <a:rPr lang="cs-CZ" sz="1600" b="1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attempting</a:t>
            </a:r>
            <a:r>
              <a:rPr lang="cs-CZ" sz="1600" b="1" i="0" dirty="0">
                <a:solidFill>
                  <a:srgbClr val="000000"/>
                </a:solidFill>
                <a:effectLst/>
                <a:latin typeface="Montserrat" pitchFamily="2" charset="0"/>
              </a:rPr>
              <a:t> to do cargo! We are cargo </a:t>
            </a:r>
            <a:r>
              <a:rPr lang="cs-CZ" sz="1600" b="1" i="0" dirty="0" err="1">
                <a:solidFill>
                  <a:srgbClr val="000000"/>
                </a:solidFill>
                <a:effectLst/>
                <a:latin typeface="Montserrat" pitchFamily="2" charset="0"/>
              </a:rPr>
              <a:t>experts</a:t>
            </a:r>
            <a:r>
              <a:rPr lang="cs-CZ" sz="1600" b="1" dirty="0">
                <a:solidFill>
                  <a:srgbClr val="000000"/>
                </a:solidFill>
                <a:latin typeface="Montserrat" pitchFamily="2" charset="0"/>
              </a:rPr>
              <a:t> with </a:t>
            </a:r>
            <a:r>
              <a:rPr lang="cs-CZ" sz="1600" b="1" dirty="0" err="1">
                <a:solidFill>
                  <a:srgbClr val="000000"/>
                </a:solidFill>
                <a:latin typeface="Montserrat" pitchFamily="2" charset="0"/>
              </a:rPr>
              <a:t>programming</a:t>
            </a:r>
            <a:r>
              <a:rPr lang="cs-CZ" sz="1600" b="1" dirty="0">
                <a:solidFill>
                  <a:srgbClr val="000000"/>
                </a:solidFill>
                <a:latin typeface="Montserrat" pitchFamily="2" charset="0"/>
              </a:rPr>
              <a:t> </a:t>
            </a:r>
            <a:r>
              <a:rPr lang="cs-CZ" sz="1600" b="1" dirty="0" err="1">
                <a:solidFill>
                  <a:srgbClr val="000000"/>
                </a:solidFill>
                <a:latin typeface="Montserrat" pitchFamily="2" charset="0"/>
              </a:rPr>
              <a:t>skills</a:t>
            </a:r>
            <a:r>
              <a:rPr lang="cs-CZ" sz="1600" b="1" dirty="0">
                <a:solidFill>
                  <a:srgbClr val="000000"/>
                </a:solidFill>
                <a:latin typeface="Montserrat" pitchFamily="2" charset="0"/>
              </a:rPr>
              <a:t>!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588BE51-18DE-92FB-433B-4834DEE4F9AF}"/>
              </a:ext>
            </a:extLst>
          </p:cNvPr>
          <p:cNvSpPr txBox="1"/>
          <p:nvPr/>
        </p:nvSpPr>
        <p:spPr>
          <a:xfrm>
            <a:off x="855405" y="5212886"/>
            <a:ext cx="8794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bg1">
                    <a:lumMod val="50000"/>
                  </a:schemeClr>
                </a:solidFill>
              </a:rPr>
              <a:t>FACTS: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BAB93DBC-C0C8-05E4-7748-65AD9927BBF2}"/>
              </a:ext>
            </a:extLst>
          </p:cNvPr>
          <p:cNvSpPr txBox="1"/>
          <p:nvPr/>
        </p:nvSpPr>
        <p:spPr>
          <a:xfrm>
            <a:off x="855405" y="5673128"/>
            <a:ext cx="111350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err="1">
                <a:latin typeface="Montserrat" pitchFamily="2" charset="0"/>
              </a:rPr>
              <a:t>Established</a:t>
            </a:r>
            <a:r>
              <a:rPr lang="cs-CZ" sz="1600" dirty="0">
                <a:latin typeface="Montserrat" pitchFamily="2" charset="0"/>
              </a:rPr>
              <a:t>: </a:t>
            </a:r>
            <a:r>
              <a:rPr lang="cs-CZ" sz="1600" b="1" dirty="0">
                <a:latin typeface="Montserrat" pitchFamily="2" charset="0"/>
              </a:rPr>
              <a:t>2014					</a:t>
            </a:r>
            <a:r>
              <a:rPr lang="cs-CZ" sz="1600" dirty="0" err="1">
                <a:latin typeface="Montserrat" pitchFamily="2" charset="0"/>
              </a:rPr>
              <a:t>Countries</a:t>
            </a:r>
            <a:r>
              <a:rPr lang="cs-CZ" sz="1600" dirty="0">
                <a:latin typeface="Montserrat" pitchFamily="2" charset="0"/>
              </a:rPr>
              <a:t> </a:t>
            </a:r>
            <a:r>
              <a:rPr lang="cs-CZ" sz="1600" dirty="0" err="1">
                <a:latin typeface="Montserrat" pitchFamily="2" charset="0"/>
              </a:rPr>
              <a:t>covered</a:t>
            </a:r>
            <a:r>
              <a:rPr lang="cs-CZ" sz="1600" dirty="0">
                <a:latin typeface="Montserrat" pitchFamily="2" charset="0"/>
              </a:rPr>
              <a:t>: </a:t>
            </a:r>
            <a:r>
              <a:rPr lang="cs-CZ" sz="1600" b="1" dirty="0">
                <a:latin typeface="Montserrat" pitchFamily="2" charset="0"/>
              </a:rPr>
              <a:t>18</a:t>
            </a:r>
          </a:p>
          <a:p>
            <a:r>
              <a:rPr lang="cs-CZ" sz="1600" dirty="0" err="1">
                <a:latin typeface="Montserrat" pitchFamily="2" charset="0"/>
              </a:rPr>
              <a:t>Employees</a:t>
            </a:r>
            <a:r>
              <a:rPr lang="cs-CZ" sz="1600" dirty="0">
                <a:latin typeface="Montserrat" pitchFamily="2" charset="0"/>
              </a:rPr>
              <a:t>: </a:t>
            </a:r>
            <a:r>
              <a:rPr lang="cs-CZ" sz="1600" b="1" dirty="0">
                <a:latin typeface="Montserrat" pitchFamily="2" charset="0"/>
              </a:rPr>
              <a:t>22					</a:t>
            </a:r>
            <a:r>
              <a:rPr lang="cs-CZ" sz="1600" dirty="0">
                <a:latin typeface="Montserrat" pitchFamily="2" charset="0"/>
              </a:rPr>
              <a:t>Connected </a:t>
            </a:r>
            <a:r>
              <a:rPr lang="cs-CZ" sz="1600" dirty="0" err="1">
                <a:latin typeface="Montserrat" pitchFamily="2" charset="0"/>
              </a:rPr>
              <a:t>Clients</a:t>
            </a:r>
            <a:r>
              <a:rPr lang="cs-CZ" sz="1600" dirty="0">
                <a:latin typeface="Montserrat" pitchFamily="2" charset="0"/>
              </a:rPr>
              <a:t>: </a:t>
            </a:r>
            <a:r>
              <a:rPr lang="cs-CZ" sz="1600" b="1" dirty="0">
                <a:latin typeface="Montserrat" pitchFamily="2" charset="0"/>
              </a:rPr>
              <a:t>20+</a:t>
            </a:r>
          </a:p>
          <a:p>
            <a:r>
              <a:rPr lang="cs-CZ" sz="1600" dirty="0" err="1">
                <a:latin typeface="Montserrat" pitchFamily="2" charset="0"/>
              </a:rPr>
              <a:t>Nr</a:t>
            </a:r>
            <a:r>
              <a:rPr lang="cs-CZ" sz="1600" dirty="0">
                <a:latin typeface="Montserrat" pitchFamily="2" charset="0"/>
              </a:rPr>
              <a:t>. of </a:t>
            </a:r>
            <a:r>
              <a:rPr lang="cs-CZ" sz="1600" dirty="0" err="1">
                <a:latin typeface="Montserrat" pitchFamily="2" charset="0"/>
              </a:rPr>
              <a:t>Annual</a:t>
            </a:r>
            <a:r>
              <a:rPr lang="cs-CZ" sz="1600" dirty="0">
                <a:latin typeface="Montserrat" pitchFamily="2" charset="0"/>
              </a:rPr>
              <a:t> </a:t>
            </a:r>
            <a:r>
              <a:rPr lang="cs-CZ" sz="1600" dirty="0" err="1">
                <a:latin typeface="Montserrat" pitchFamily="2" charset="0"/>
              </a:rPr>
              <a:t>Electronic</a:t>
            </a:r>
            <a:r>
              <a:rPr lang="cs-CZ" sz="1600" dirty="0">
                <a:latin typeface="Montserrat" pitchFamily="2" charset="0"/>
              </a:rPr>
              <a:t> </a:t>
            </a:r>
            <a:r>
              <a:rPr lang="cs-CZ" sz="1600" dirty="0" err="1">
                <a:latin typeface="Montserrat" pitchFamily="2" charset="0"/>
              </a:rPr>
              <a:t>Exchanges</a:t>
            </a:r>
            <a:r>
              <a:rPr lang="cs-CZ" sz="1600" dirty="0">
                <a:latin typeface="Montserrat" pitchFamily="2" charset="0"/>
              </a:rPr>
              <a:t>:	</a:t>
            </a:r>
            <a:r>
              <a:rPr lang="cs-CZ" sz="1600" b="1" dirty="0">
                <a:latin typeface="Montserrat" pitchFamily="2" charset="0"/>
              </a:rPr>
              <a:t>11,500,000 + </a:t>
            </a:r>
            <a:r>
              <a:rPr lang="cs-CZ" sz="1600" dirty="0">
                <a:latin typeface="Montserrat" pitchFamily="2" charset="0"/>
              </a:rPr>
              <a:t>	</a:t>
            </a:r>
            <a:r>
              <a:rPr lang="cs-CZ" sz="1600" dirty="0" err="1">
                <a:latin typeface="Montserrat" pitchFamily="2" charset="0"/>
              </a:rPr>
              <a:t>Nr</a:t>
            </a:r>
            <a:r>
              <a:rPr lang="cs-CZ" sz="1600" dirty="0">
                <a:latin typeface="Montserrat" pitchFamily="2" charset="0"/>
              </a:rPr>
              <a:t>. of </a:t>
            </a:r>
            <a:r>
              <a:rPr lang="cs-CZ" sz="1600" dirty="0" err="1">
                <a:latin typeface="Montserrat" pitchFamily="2" charset="0"/>
              </a:rPr>
              <a:t>Annual</a:t>
            </a:r>
            <a:r>
              <a:rPr lang="cs-CZ" sz="1600" dirty="0">
                <a:latin typeface="Montserrat" pitchFamily="2" charset="0"/>
              </a:rPr>
              <a:t> </a:t>
            </a:r>
            <a:r>
              <a:rPr lang="cs-CZ" sz="1600" dirty="0" err="1">
                <a:latin typeface="Montserrat" pitchFamily="2" charset="0"/>
              </a:rPr>
              <a:t>AWBs</a:t>
            </a:r>
            <a:r>
              <a:rPr lang="cs-CZ" sz="1600" dirty="0">
                <a:latin typeface="Montserrat" pitchFamily="2" charset="0"/>
              </a:rPr>
              <a:t>: </a:t>
            </a:r>
            <a:r>
              <a:rPr lang="cs-CZ" sz="1600" b="1" dirty="0">
                <a:latin typeface="Montserrat" pitchFamily="2" charset="0"/>
              </a:rPr>
              <a:t>350,000 +</a:t>
            </a:r>
          </a:p>
          <a:p>
            <a:r>
              <a:rPr lang="cs-CZ" sz="1600" dirty="0">
                <a:latin typeface="Montserrat" pitchFamily="2" charset="0"/>
              </a:rPr>
              <a:t>								</a:t>
            </a:r>
            <a:endParaRPr lang="cs-CZ" sz="1600" b="1" dirty="0">
              <a:latin typeface="Montserrat" pitchFamily="2" charset="0"/>
            </a:endParaRPr>
          </a:p>
        </p:txBody>
      </p:sp>
      <p:pic>
        <p:nvPicPr>
          <p:cNvPr id="2" name="Obrázek 1" descr="Obsah obrázku Písmo, Grafika, snímek obrazovky, grafický design&#10;&#10;Popis byl vytvořen automaticky">
            <a:extLst>
              <a:ext uri="{FF2B5EF4-FFF2-40B4-BE49-F238E27FC236}">
                <a16:creationId xmlns:a16="http://schemas.microsoft.com/office/drawing/2014/main" id="{9599F176-9FE4-41BF-1B31-B73AED499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80" y="468584"/>
            <a:ext cx="2967821" cy="523220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3EFAB3AE-43C1-5205-B3D8-68092F641D7C}"/>
              </a:ext>
            </a:extLst>
          </p:cNvPr>
          <p:cNvSpPr txBox="1"/>
          <p:nvPr/>
        </p:nvSpPr>
        <p:spPr>
          <a:xfrm>
            <a:off x="1732408" y="2247834"/>
            <a:ext cx="83523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 err="1">
                <a:latin typeface="Montserrat" pitchFamily="2" charset="0"/>
              </a:rPr>
              <a:t>S</a:t>
            </a:r>
            <a:r>
              <a:rPr lang="cs-CZ" sz="1800" b="1" i="0" dirty="0" err="1">
                <a:effectLst/>
                <a:latin typeface="Montserrat" pitchFamily="2" charset="0"/>
              </a:rPr>
              <a:t>eamlessly</a:t>
            </a:r>
            <a:r>
              <a:rPr lang="cs-CZ" sz="1800" b="1" i="0" dirty="0">
                <a:effectLst/>
                <a:latin typeface="Montserrat" pitchFamily="2" charset="0"/>
              </a:rPr>
              <a:t> </a:t>
            </a:r>
            <a:r>
              <a:rPr lang="cs-CZ" sz="1800" b="1" i="0" dirty="0" err="1">
                <a:effectLst/>
                <a:latin typeface="Montserrat" pitchFamily="2" charset="0"/>
              </a:rPr>
              <a:t>connecting</a:t>
            </a:r>
            <a:r>
              <a:rPr lang="cs-CZ" sz="1800" b="1" i="0" dirty="0">
                <a:effectLst/>
                <a:latin typeface="Montserrat" pitchFamily="2" charset="0"/>
              </a:rPr>
              <a:t> the air cargo </a:t>
            </a:r>
            <a:r>
              <a:rPr lang="cs-CZ" sz="1800" b="1" i="0" dirty="0" err="1">
                <a:effectLst/>
                <a:latin typeface="Montserrat" pitchFamily="2" charset="0"/>
              </a:rPr>
              <a:t>industry</a:t>
            </a:r>
            <a:r>
              <a:rPr lang="cs-CZ" sz="1800" b="1" i="0" dirty="0">
                <a:effectLst/>
                <a:latin typeface="Montserrat" pitchFamily="2" charset="0"/>
              </a:rPr>
              <a:t> </a:t>
            </a:r>
            <a:r>
              <a:rPr lang="cs-CZ" sz="1800" b="1" i="0" dirty="0" err="1">
                <a:effectLst/>
                <a:latin typeface="Montserrat" pitchFamily="2" charset="0"/>
              </a:rPr>
              <a:t>from</a:t>
            </a:r>
            <a:r>
              <a:rPr lang="cs-CZ" sz="1800" b="1" i="0" dirty="0">
                <a:effectLst/>
                <a:latin typeface="Montserrat" pitchFamily="2" charset="0"/>
              </a:rPr>
              <a:t> Manila to Tahiti </a:t>
            </a:r>
            <a:br>
              <a:rPr lang="cs-CZ" dirty="0">
                <a:cs typeface="Poppins" pitchFamily="2" charset="0"/>
              </a:rPr>
            </a:br>
            <a:endParaRPr lang="cs-CZ" dirty="0"/>
          </a:p>
        </p:txBody>
      </p:sp>
      <p:pic>
        <p:nvPicPr>
          <p:cNvPr id="17" name="Grafický objekt 16" descr="Glóbus: Severní a Jižní Amerika se souvislou výplní">
            <a:extLst>
              <a:ext uri="{FF2B5EF4-FFF2-40B4-BE49-F238E27FC236}">
                <a16:creationId xmlns:a16="http://schemas.microsoft.com/office/drawing/2014/main" id="{E243CA53-ACD6-FF6D-AC1E-A8E583297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51811" y="281248"/>
            <a:ext cx="1313543" cy="1313543"/>
          </a:xfrm>
          <a:prstGeom prst="rect">
            <a:avLst/>
          </a:prstGeom>
        </p:spPr>
      </p:pic>
      <p:grpSp>
        <p:nvGrpSpPr>
          <p:cNvPr id="19" name="Skupina 18">
            <a:extLst>
              <a:ext uri="{FF2B5EF4-FFF2-40B4-BE49-F238E27FC236}">
                <a16:creationId xmlns:a16="http://schemas.microsoft.com/office/drawing/2014/main" id="{AF393119-EEE1-B9E5-9606-57D66832E228}"/>
              </a:ext>
            </a:extLst>
          </p:cNvPr>
          <p:cNvGrpSpPr/>
          <p:nvPr/>
        </p:nvGrpSpPr>
        <p:grpSpPr>
          <a:xfrm>
            <a:off x="6523431" y="331713"/>
            <a:ext cx="3754467" cy="1160049"/>
            <a:chOff x="6523431" y="331713"/>
            <a:chExt cx="3754467" cy="1160049"/>
          </a:xfrm>
        </p:grpSpPr>
        <p:sp>
          <p:nvSpPr>
            <p:cNvPr id="15" name="Zaoblený obdélník 14">
              <a:extLst>
                <a:ext uri="{FF2B5EF4-FFF2-40B4-BE49-F238E27FC236}">
                  <a16:creationId xmlns:a16="http://schemas.microsoft.com/office/drawing/2014/main" id="{131FD553-843B-E48F-9644-7F53EB86F7E7}"/>
                </a:ext>
              </a:extLst>
            </p:cNvPr>
            <p:cNvSpPr/>
            <p:nvPr/>
          </p:nvSpPr>
          <p:spPr>
            <a:xfrm>
              <a:off x="7018504" y="331713"/>
              <a:ext cx="3259394" cy="1160049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 err="1"/>
                <a:t>See</a:t>
              </a:r>
              <a:r>
                <a:rPr lang="cs-CZ" dirty="0"/>
                <a:t> notes </a:t>
              </a:r>
              <a:r>
                <a:rPr lang="cs-CZ" dirty="0" err="1"/>
                <a:t>below</a:t>
              </a:r>
              <a:r>
                <a:rPr lang="cs-CZ" dirty="0"/>
                <a:t> </a:t>
              </a:r>
              <a:r>
                <a:rPr lang="cs-CZ" dirty="0" err="1"/>
                <a:t>for</a:t>
              </a:r>
              <a:r>
                <a:rPr lang="cs-CZ" dirty="0"/>
                <a:t> </a:t>
              </a:r>
              <a:r>
                <a:rPr lang="cs-CZ" dirty="0" err="1"/>
                <a:t>instructions</a:t>
              </a:r>
              <a:endParaRPr lang="cs-CZ" dirty="0"/>
            </a:p>
          </p:txBody>
        </p:sp>
        <p:sp>
          <p:nvSpPr>
            <p:cNvPr id="18" name="Trojúhelník 17">
              <a:extLst>
                <a:ext uri="{FF2B5EF4-FFF2-40B4-BE49-F238E27FC236}">
                  <a16:creationId xmlns:a16="http://schemas.microsoft.com/office/drawing/2014/main" id="{3614D1CA-5964-B1EA-18B7-AE0ECD08D66E}"/>
                </a:ext>
              </a:extLst>
            </p:cNvPr>
            <p:cNvSpPr/>
            <p:nvPr/>
          </p:nvSpPr>
          <p:spPr>
            <a:xfrm rot="16200000">
              <a:off x="6723479" y="474419"/>
              <a:ext cx="507282" cy="907377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20" name="Zaoblený obdélník 19">
            <a:extLst>
              <a:ext uri="{FF2B5EF4-FFF2-40B4-BE49-F238E27FC236}">
                <a16:creationId xmlns:a16="http://schemas.microsoft.com/office/drawing/2014/main" id="{BA806E31-57F1-C6B0-2C8A-E8A595322D5B}"/>
              </a:ext>
            </a:extLst>
          </p:cNvPr>
          <p:cNvSpPr/>
          <p:nvPr/>
        </p:nvSpPr>
        <p:spPr>
          <a:xfrm>
            <a:off x="4364557" y="3921442"/>
            <a:ext cx="2653947" cy="660147"/>
          </a:xfrm>
          <a:prstGeom prst="roundRect">
            <a:avLst/>
          </a:prstGeom>
          <a:solidFill>
            <a:srgbClr val="FFC6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LEARN MORE</a:t>
            </a:r>
          </a:p>
          <a:p>
            <a:pPr algn="ctr"/>
            <a:r>
              <a:rPr lang="cs-CZ" sz="1800" i="1" dirty="0"/>
              <a:t>(link to INDUSTRIES)</a:t>
            </a:r>
          </a:p>
        </p:txBody>
      </p:sp>
    </p:spTree>
    <p:extLst>
      <p:ext uri="{BB962C8B-B14F-4D97-AF65-F5344CB8AC3E}">
        <p14:creationId xmlns:p14="http://schemas.microsoft.com/office/powerpoint/2010/main" val="2570303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055CA98C-5E3E-AF73-04DA-CC94CBF6CEB5}"/>
              </a:ext>
            </a:extLst>
          </p:cNvPr>
          <p:cNvSpPr txBox="1"/>
          <p:nvPr/>
        </p:nvSpPr>
        <p:spPr>
          <a:xfrm>
            <a:off x="688619" y="1237338"/>
            <a:ext cx="8919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err="1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Navigation</a:t>
            </a:r>
            <a:r>
              <a:rPr lang="cs-CZ" sz="2800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rPr>
              <a:t> bar</a:t>
            </a:r>
            <a:r>
              <a:rPr lang="cs-CZ" sz="2800" dirty="0">
                <a:solidFill>
                  <a:schemeClr val="bg1">
                    <a:lumMod val="50000"/>
                  </a:schemeClr>
                </a:solidFill>
              </a:rPr>
              <a:t>: SOLUTIONS - SKYLINE FAMILY</a:t>
            </a:r>
          </a:p>
        </p:txBody>
      </p:sp>
      <p:pic>
        <p:nvPicPr>
          <p:cNvPr id="3" name="Obrázek 2" descr="Obsah obrázku Písmo, Grafika, snímek obrazovky, grafický design&#10;&#10;Popis byl vytvořen automaticky">
            <a:extLst>
              <a:ext uri="{FF2B5EF4-FFF2-40B4-BE49-F238E27FC236}">
                <a16:creationId xmlns:a16="http://schemas.microsoft.com/office/drawing/2014/main" id="{B85B4E42-D1AE-9417-727C-37399CCF8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880" y="468584"/>
            <a:ext cx="2967821" cy="523220"/>
          </a:xfrm>
          <a:prstGeom prst="rect">
            <a:avLst/>
          </a:prstGeom>
        </p:spPr>
      </p:pic>
      <p:sp>
        <p:nvSpPr>
          <p:cNvPr id="31" name="TextovéPole 30">
            <a:extLst>
              <a:ext uri="{FF2B5EF4-FFF2-40B4-BE49-F238E27FC236}">
                <a16:creationId xmlns:a16="http://schemas.microsoft.com/office/drawing/2014/main" id="{95A519E7-EBF8-1C60-AAE9-D831F73EB2E6}"/>
              </a:ext>
            </a:extLst>
          </p:cNvPr>
          <p:cNvSpPr txBox="1"/>
          <p:nvPr/>
        </p:nvSpPr>
        <p:spPr>
          <a:xfrm>
            <a:off x="713266" y="1871758"/>
            <a:ext cx="1056433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400" b="1" dirty="0">
                <a:latin typeface="Montserrat" pitchFamily="2" charset="0"/>
              </a:rPr>
              <a:t>VOICE YOUR ISSUES, WE WILL CRAFT THE SOLUTION</a:t>
            </a:r>
          </a:p>
          <a:p>
            <a:pPr algn="just"/>
            <a:r>
              <a:rPr lang="cs-CZ" sz="1400" b="0" i="0" dirty="0">
                <a:solidFill>
                  <a:srgbClr val="0F0F0F"/>
                </a:solidFill>
                <a:effectLst/>
                <a:latin typeface="Montserrat" pitchFamily="2" charset="0"/>
              </a:rPr>
              <a:t>We </a:t>
            </a:r>
            <a:r>
              <a:rPr lang="cs-CZ" sz="1400" b="0" i="0" dirty="0" err="1">
                <a:solidFill>
                  <a:srgbClr val="0F0F0F"/>
                </a:solidFill>
                <a:effectLst/>
                <a:latin typeface="Montserrat" pitchFamily="2" charset="0"/>
              </a:rPr>
              <a:t>cover</a:t>
            </a:r>
            <a:r>
              <a:rPr lang="cs-CZ" sz="1400" b="0" i="0" dirty="0">
                <a:solidFill>
                  <a:srgbClr val="0F0F0F"/>
                </a:solidFill>
                <a:effectLst/>
                <a:latin typeface="Montserrat" pitchFamily="2" charset="0"/>
              </a:rPr>
              <a:t> the </a:t>
            </a:r>
            <a:r>
              <a:rPr lang="cs-CZ" sz="1400" b="0" i="0" dirty="0" err="1">
                <a:solidFill>
                  <a:srgbClr val="0F0F0F"/>
                </a:solidFill>
                <a:effectLst/>
                <a:latin typeface="Montserrat" pitchFamily="2" charset="0"/>
              </a:rPr>
              <a:t>entire</a:t>
            </a:r>
            <a:r>
              <a:rPr lang="cs-CZ" sz="1400" b="0" i="0" dirty="0">
                <a:solidFill>
                  <a:srgbClr val="0F0F0F"/>
                </a:solidFill>
                <a:effectLst/>
                <a:latin typeface="Montserrat" pitchFamily="2" charset="0"/>
              </a:rPr>
              <a:t> air cargo </a:t>
            </a:r>
            <a:r>
              <a:rPr lang="cs-CZ" sz="1400" b="0" i="0" dirty="0" err="1">
                <a:solidFill>
                  <a:srgbClr val="0F0F0F"/>
                </a:solidFill>
                <a:effectLst/>
                <a:latin typeface="Montserrat" pitchFamily="2" charset="0"/>
              </a:rPr>
              <a:t>chain</a:t>
            </a:r>
            <a:r>
              <a:rPr lang="cs-CZ" sz="1400" b="0" i="0" dirty="0">
                <a:solidFill>
                  <a:srgbClr val="0F0F0F"/>
                </a:solidFill>
                <a:effectLst/>
                <a:latin typeface="Montserrat" pitchFamily="2" charset="0"/>
              </a:rPr>
              <a:t> and </a:t>
            </a:r>
            <a:r>
              <a:rPr lang="cs-CZ" sz="1400" b="0" i="0" dirty="0" err="1">
                <a:solidFill>
                  <a:srgbClr val="0F0F0F"/>
                </a:solidFill>
                <a:effectLst/>
                <a:latin typeface="Montserrat" pitchFamily="2" charset="0"/>
              </a:rPr>
              <a:t>can</a:t>
            </a:r>
            <a:r>
              <a:rPr lang="cs-CZ" sz="1400" b="0" i="0" dirty="0">
                <a:solidFill>
                  <a:srgbClr val="0F0F0F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0F0F0F"/>
                </a:solidFill>
                <a:effectLst/>
                <a:latin typeface="Montserrat" pitchFamily="2" charset="0"/>
              </a:rPr>
              <a:t>provide</a:t>
            </a:r>
            <a:r>
              <a:rPr lang="cs-CZ" sz="1400" b="0" i="0" dirty="0">
                <a:solidFill>
                  <a:srgbClr val="0F0F0F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0F0F0F"/>
                </a:solidFill>
                <a:effectLst/>
                <a:latin typeface="Montserrat" pitchFamily="2" charset="0"/>
              </a:rPr>
              <a:t>you</a:t>
            </a:r>
            <a:r>
              <a:rPr lang="cs-CZ" sz="1400" b="0" i="0" dirty="0">
                <a:solidFill>
                  <a:srgbClr val="0F0F0F"/>
                </a:solidFill>
                <a:effectLst/>
                <a:latin typeface="Montserrat" pitchFamily="2" charset="0"/>
              </a:rPr>
              <a:t> with a </a:t>
            </a:r>
            <a:r>
              <a:rPr lang="cs-CZ" sz="1400" b="0" i="0" dirty="0" err="1">
                <a:solidFill>
                  <a:srgbClr val="0F0F0F"/>
                </a:solidFill>
                <a:effectLst/>
                <a:latin typeface="Montserrat" pitchFamily="2" charset="0"/>
              </a:rPr>
              <a:t>tailored</a:t>
            </a:r>
            <a:r>
              <a:rPr lang="cs-CZ" sz="1400" b="0" i="0" dirty="0">
                <a:solidFill>
                  <a:srgbClr val="0F0F0F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0F0F0F"/>
                </a:solidFill>
                <a:effectLst/>
                <a:latin typeface="Montserrat" pitchFamily="2" charset="0"/>
              </a:rPr>
              <a:t>system</a:t>
            </a:r>
            <a:r>
              <a:rPr lang="cs-CZ" sz="1400" b="0" i="0" dirty="0">
                <a:solidFill>
                  <a:srgbClr val="0F0F0F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0F0F0F"/>
                </a:solidFill>
                <a:effectLst/>
                <a:latin typeface="Montserrat" pitchFamily="2" charset="0"/>
              </a:rPr>
              <a:t>for</a:t>
            </a:r>
            <a:r>
              <a:rPr lang="cs-CZ" sz="1400" b="0" i="0" dirty="0">
                <a:solidFill>
                  <a:srgbClr val="0F0F0F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0F0F0F"/>
                </a:solidFill>
                <a:effectLst/>
                <a:latin typeface="Montserrat" pitchFamily="2" charset="0"/>
              </a:rPr>
              <a:t>anything</a:t>
            </a:r>
            <a:r>
              <a:rPr lang="cs-CZ" sz="1400" b="0" i="0" dirty="0">
                <a:solidFill>
                  <a:srgbClr val="0F0F0F"/>
                </a:solidFill>
                <a:effectLst/>
                <a:latin typeface="Montserrat" pitchFamily="2" charset="0"/>
              </a:rPr>
              <a:t>.</a:t>
            </a:r>
            <a:endParaRPr lang="cs-CZ" sz="1400" b="1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cs-CZ" sz="1400" b="1" dirty="0">
              <a:latin typeface="Montserrat" pitchFamily="2" charset="0"/>
            </a:endParaRPr>
          </a:p>
          <a:p>
            <a:pPr algn="just"/>
            <a:r>
              <a:rPr lang="cs-CZ" sz="1400" b="1" dirty="0">
                <a:latin typeface="Montserrat" pitchFamily="2" charset="0"/>
              </a:rPr>
              <a:t>Data - Cloud - </a:t>
            </a:r>
            <a:r>
              <a:rPr lang="cs-CZ" sz="1400" b="1" dirty="0" err="1">
                <a:latin typeface="Montserrat" pitchFamily="2" charset="0"/>
              </a:rPr>
              <a:t>Connecting</a:t>
            </a:r>
            <a:r>
              <a:rPr lang="cs-CZ" sz="1400" b="1" dirty="0">
                <a:latin typeface="Montserrat" pitchFamily="2" charset="0"/>
              </a:rPr>
              <a:t> - </a:t>
            </a:r>
            <a:r>
              <a:rPr lang="cs-CZ" sz="1400" b="1" dirty="0" err="1">
                <a:latin typeface="Montserrat" pitchFamily="2" charset="0"/>
              </a:rPr>
              <a:t>Predicting</a:t>
            </a:r>
            <a:r>
              <a:rPr lang="cs-CZ" sz="1400" b="1" dirty="0">
                <a:latin typeface="Montserrat" pitchFamily="2" charset="0"/>
              </a:rPr>
              <a:t> - </a:t>
            </a:r>
            <a:r>
              <a:rPr lang="cs-CZ" sz="1400" b="1" dirty="0" err="1">
                <a:latin typeface="Montserrat" pitchFamily="2" charset="0"/>
              </a:rPr>
              <a:t>Analysing</a:t>
            </a:r>
            <a:r>
              <a:rPr lang="cs-CZ" sz="1400" b="1" dirty="0">
                <a:latin typeface="Montserrat" pitchFamily="2" charset="0"/>
              </a:rPr>
              <a:t> - </a:t>
            </a:r>
            <a:r>
              <a:rPr lang="cs-CZ" sz="1400" b="1" dirty="0" err="1">
                <a:latin typeface="Montserrat" pitchFamily="2" charset="0"/>
              </a:rPr>
              <a:t>Sharing</a:t>
            </a:r>
            <a:endParaRPr lang="cs-CZ" sz="1400" b="1" dirty="0">
              <a:latin typeface="Montserrat" pitchFamily="2" charset="0"/>
            </a:endParaRPr>
          </a:p>
          <a:p>
            <a:pPr algn="just"/>
            <a:endParaRPr lang="cs-CZ" sz="1400" dirty="0">
              <a:latin typeface="Montserrat" pitchFamily="2" charset="0"/>
            </a:endParaRPr>
          </a:p>
          <a:p>
            <a:pPr algn="just"/>
            <a:r>
              <a:rPr lang="cs-CZ" sz="1400" dirty="0">
                <a:latin typeface="Montserrat" pitchFamily="2" charset="0"/>
              </a:rPr>
              <a:t>All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Skyline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solutions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were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crafted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to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enhance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operational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efficiency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,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ease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, and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automation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in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every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aspect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of air cargo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value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chain</a:t>
            </a:r>
            <a:r>
              <a:rPr lang="cs-CZ" sz="1400" dirty="0">
                <a:solidFill>
                  <a:srgbClr val="111827"/>
                </a:solidFill>
                <a:latin typeface="Montserrat" pitchFamily="2" charset="0"/>
              </a:rPr>
              <a:t> to </a:t>
            </a:r>
            <a:r>
              <a:rPr lang="cs-CZ" sz="1400" b="0" i="0" dirty="0">
                <a:solidFill>
                  <a:srgbClr val="252525"/>
                </a:solidFill>
                <a:effectLst/>
                <a:latin typeface="Montserrat" pitchFamily="2" charset="0"/>
              </a:rPr>
              <a:t>drive </a:t>
            </a:r>
            <a:r>
              <a:rPr lang="cs-CZ" sz="1400" b="0" i="0" dirty="0" err="1">
                <a:solidFill>
                  <a:srgbClr val="252525"/>
                </a:solidFill>
                <a:effectLst/>
                <a:latin typeface="Montserrat" pitchFamily="2" charset="0"/>
              </a:rPr>
              <a:t>digital</a:t>
            </a:r>
            <a:r>
              <a:rPr lang="cs-CZ" sz="1400" b="0" i="0" dirty="0">
                <a:solidFill>
                  <a:srgbClr val="252525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252525"/>
                </a:solidFill>
                <a:effectLst/>
                <a:latin typeface="Montserrat" pitchFamily="2" charset="0"/>
              </a:rPr>
              <a:t>transformation</a:t>
            </a:r>
            <a:r>
              <a:rPr lang="cs-CZ" sz="1400" b="0" i="0" dirty="0">
                <a:solidFill>
                  <a:srgbClr val="252525"/>
                </a:solidFill>
                <a:effectLst/>
                <a:latin typeface="frank-new"/>
              </a:rPr>
              <a:t>. 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These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suite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of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solutions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were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developed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with the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expertise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of airlines,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general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sales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agents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,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handling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agents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, and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forwarders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. </a:t>
            </a:r>
          </a:p>
          <a:p>
            <a:pPr algn="just"/>
            <a:endParaRPr lang="cs-CZ" sz="1400" b="0" i="0" dirty="0">
              <a:solidFill>
                <a:srgbClr val="111827"/>
              </a:solidFill>
              <a:effectLst/>
              <a:latin typeface="Montserrat" pitchFamily="2" charset="0"/>
            </a:endParaRPr>
          </a:p>
          <a:p>
            <a:pPr algn="just"/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The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Skyline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Family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facilitates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a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distinctive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link and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interaction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among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the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various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components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of the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systems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,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while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also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enabling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communication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with the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internal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or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external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systems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of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different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clients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. </a:t>
            </a:r>
          </a:p>
          <a:p>
            <a:pPr algn="just"/>
            <a:endParaRPr lang="cs-CZ" sz="1400" dirty="0">
              <a:solidFill>
                <a:srgbClr val="111827"/>
              </a:solidFill>
              <a:latin typeface="Montserrat" pitchFamily="2" charset="0"/>
            </a:endParaRPr>
          </a:p>
          <a:p>
            <a:pPr algn="just"/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Additionally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,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Skyline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solutions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are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designed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in a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contemporary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setting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,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allowing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for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potential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future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 </a:t>
            </a:r>
            <a:r>
              <a:rPr lang="cs-CZ" sz="1400" b="0" i="0" dirty="0" err="1">
                <a:solidFill>
                  <a:srgbClr val="111827"/>
                </a:solidFill>
                <a:effectLst/>
                <a:latin typeface="Montserrat" pitchFamily="2" charset="0"/>
              </a:rPr>
              <a:t>advancements</a:t>
            </a:r>
            <a:r>
              <a:rPr lang="cs-CZ" sz="1400" b="0" i="0" dirty="0">
                <a:solidFill>
                  <a:srgbClr val="111827"/>
                </a:solidFill>
                <a:effectLst/>
                <a:latin typeface="Montserrat" pitchFamily="2" charset="0"/>
              </a:rPr>
              <a:t>.</a:t>
            </a:r>
            <a:endParaRPr lang="cs-CZ" sz="1400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434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Písmo, Grafika, snímek obrazovky, grafický design&#10;&#10;Popis byl vytvořen automaticky">
            <a:extLst>
              <a:ext uri="{FF2B5EF4-FFF2-40B4-BE49-F238E27FC236}">
                <a16:creationId xmlns:a16="http://schemas.microsoft.com/office/drawing/2014/main" id="{B85B4E42-D1AE-9417-727C-37399CCF8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880" y="468584"/>
            <a:ext cx="2967821" cy="52322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32FA57F0-9599-A03F-7E2A-41ACC8E1F661}"/>
              </a:ext>
            </a:extLst>
          </p:cNvPr>
          <p:cNvSpPr txBox="1"/>
          <p:nvPr/>
        </p:nvSpPr>
        <p:spPr>
          <a:xfrm>
            <a:off x="688619" y="1237338"/>
            <a:ext cx="8919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bg1">
                    <a:lumMod val="50000"/>
                  </a:schemeClr>
                </a:solidFill>
              </a:rPr>
              <a:t>SOLUTIONS - SKYLINE FAMILY (</a:t>
            </a:r>
            <a:r>
              <a:rPr lang="cs-CZ" sz="2800" dirty="0" err="1">
                <a:solidFill>
                  <a:schemeClr val="bg1">
                    <a:lumMod val="50000"/>
                  </a:schemeClr>
                </a:solidFill>
              </a:rPr>
              <a:t>continued</a:t>
            </a:r>
            <a:r>
              <a:rPr lang="cs-CZ" sz="28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4" name="Obrázek 3" descr="Obsah obrázku text, snímek obrazovky, multimédia, Zobrazovací zařízení&#10;&#10;Popis byl vytvořen automaticky">
            <a:extLst>
              <a:ext uri="{FF2B5EF4-FFF2-40B4-BE49-F238E27FC236}">
                <a16:creationId xmlns:a16="http://schemas.microsoft.com/office/drawing/2014/main" id="{6B9967DA-A76E-D44F-DB43-C074396BE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7708" y="468584"/>
            <a:ext cx="7772400" cy="5489661"/>
          </a:xfrm>
          <a:prstGeom prst="rect">
            <a:avLst/>
          </a:prstGeom>
        </p:spPr>
      </p:pic>
      <p:grpSp>
        <p:nvGrpSpPr>
          <p:cNvPr id="5" name="Skupina 4">
            <a:extLst>
              <a:ext uri="{FF2B5EF4-FFF2-40B4-BE49-F238E27FC236}">
                <a16:creationId xmlns:a16="http://schemas.microsoft.com/office/drawing/2014/main" id="{F32FDEEA-71B5-CDAA-796C-81ADDD63E04E}"/>
              </a:ext>
            </a:extLst>
          </p:cNvPr>
          <p:cNvGrpSpPr/>
          <p:nvPr/>
        </p:nvGrpSpPr>
        <p:grpSpPr>
          <a:xfrm>
            <a:off x="781000" y="5268895"/>
            <a:ext cx="1455151" cy="1373928"/>
            <a:chOff x="1130697" y="5263499"/>
            <a:chExt cx="1455151" cy="1373928"/>
          </a:xfrm>
        </p:grpSpPr>
        <p:sp>
          <p:nvSpPr>
            <p:cNvPr id="7" name="Zaoblený obdélník 6">
              <a:extLst>
                <a:ext uri="{FF2B5EF4-FFF2-40B4-BE49-F238E27FC236}">
                  <a16:creationId xmlns:a16="http://schemas.microsoft.com/office/drawing/2014/main" id="{26B85F99-128B-39C8-ABD0-B73F72883D79}"/>
                </a:ext>
              </a:extLst>
            </p:cNvPr>
            <p:cNvSpPr/>
            <p:nvPr/>
          </p:nvSpPr>
          <p:spPr>
            <a:xfrm>
              <a:off x="1130697" y="5263499"/>
              <a:ext cx="1455151" cy="1373928"/>
            </a:xfrm>
            <a:prstGeom prst="roundRect">
              <a:avLst/>
            </a:prstGeom>
            <a:solidFill>
              <a:srgbClr val="FFC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cs-CZ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Skyline</a:t>
              </a:r>
              <a:r>
                <a:rPr lang="cs-CZ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cs-CZ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Airline</a:t>
              </a:r>
              <a:endParaRPr lang="cs-CZ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8" name="Grafický objekt 7" descr="Letadlo obrys">
              <a:extLst>
                <a:ext uri="{FF2B5EF4-FFF2-40B4-BE49-F238E27FC236}">
                  <a16:creationId xmlns:a16="http://schemas.microsoft.com/office/drawing/2014/main" id="{E1302849-1C3A-2A9F-9DFE-1B706CCFB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1649592" y="5938593"/>
              <a:ext cx="530581" cy="530581"/>
            </a:xfrm>
            <a:prstGeom prst="rect">
              <a:avLst/>
            </a:prstGeom>
          </p:spPr>
        </p:pic>
      </p:grpSp>
      <p:grpSp>
        <p:nvGrpSpPr>
          <p:cNvPr id="9" name="Skupina 8">
            <a:extLst>
              <a:ext uri="{FF2B5EF4-FFF2-40B4-BE49-F238E27FC236}">
                <a16:creationId xmlns:a16="http://schemas.microsoft.com/office/drawing/2014/main" id="{02FAE0BD-7528-1942-3CC4-22F429618920}"/>
              </a:ext>
            </a:extLst>
          </p:cNvPr>
          <p:cNvGrpSpPr/>
          <p:nvPr/>
        </p:nvGrpSpPr>
        <p:grpSpPr>
          <a:xfrm>
            <a:off x="2971147" y="5282631"/>
            <a:ext cx="1455151" cy="1373928"/>
            <a:chOff x="2757875" y="5263499"/>
            <a:chExt cx="1455151" cy="1373928"/>
          </a:xfrm>
        </p:grpSpPr>
        <p:sp>
          <p:nvSpPr>
            <p:cNvPr id="10" name="Zaoblený obdélník 9">
              <a:extLst>
                <a:ext uri="{FF2B5EF4-FFF2-40B4-BE49-F238E27FC236}">
                  <a16:creationId xmlns:a16="http://schemas.microsoft.com/office/drawing/2014/main" id="{1A5512F5-6FDA-0EC8-1FA8-CA19137BF055}"/>
                </a:ext>
              </a:extLst>
            </p:cNvPr>
            <p:cNvSpPr/>
            <p:nvPr/>
          </p:nvSpPr>
          <p:spPr>
            <a:xfrm>
              <a:off x="2757875" y="5263499"/>
              <a:ext cx="1455151" cy="1373928"/>
            </a:xfrm>
            <a:prstGeom prst="roundRect">
              <a:avLst/>
            </a:prstGeom>
            <a:solidFill>
              <a:srgbClr val="FFC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cs-CZ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Skyline</a:t>
              </a:r>
              <a:r>
                <a:rPr lang="cs-CZ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GHA</a:t>
              </a:r>
            </a:p>
          </p:txBody>
        </p:sp>
        <p:pic>
          <p:nvPicPr>
            <p:cNvPr id="11" name="Grafický objekt 10" descr="Sklad obrys">
              <a:extLst>
                <a:ext uri="{FF2B5EF4-FFF2-40B4-BE49-F238E27FC236}">
                  <a16:creationId xmlns:a16="http://schemas.microsoft.com/office/drawing/2014/main" id="{6BD58845-6060-AE60-82C0-C90D6593E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205653" y="5790825"/>
              <a:ext cx="533400" cy="533400"/>
            </a:xfrm>
            <a:prstGeom prst="rect">
              <a:avLst/>
            </a:prstGeom>
          </p:spPr>
        </p:pic>
      </p:grp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5BC05F04-6F0D-1666-7BF4-1D65CFA32F50}"/>
              </a:ext>
            </a:extLst>
          </p:cNvPr>
          <p:cNvGrpSpPr/>
          <p:nvPr/>
        </p:nvGrpSpPr>
        <p:grpSpPr>
          <a:xfrm>
            <a:off x="7390443" y="5268895"/>
            <a:ext cx="1543447" cy="1373929"/>
            <a:chOff x="6174200" y="4576535"/>
            <a:chExt cx="1543447" cy="1373929"/>
          </a:xfrm>
        </p:grpSpPr>
        <p:sp>
          <p:nvSpPr>
            <p:cNvPr id="13" name="Zaoblený obdélník 12">
              <a:extLst>
                <a:ext uri="{FF2B5EF4-FFF2-40B4-BE49-F238E27FC236}">
                  <a16:creationId xmlns:a16="http://schemas.microsoft.com/office/drawing/2014/main" id="{9051E773-B1FE-9E50-9949-A2A9F94756F8}"/>
                </a:ext>
              </a:extLst>
            </p:cNvPr>
            <p:cNvSpPr/>
            <p:nvPr/>
          </p:nvSpPr>
          <p:spPr>
            <a:xfrm>
              <a:off x="6174200" y="4576535"/>
              <a:ext cx="1543447" cy="1373929"/>
            </a:xfrm>
            <a:prstGeom prst="roundRect">
              <a:avLst/>
            </a:prstGeom>
            <a:solidFill>
              <a:srgbClr val="FFC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cs-CZ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SKYTrucks</a:t>
              </a:r>
              <a:endParaRPr lang="cs-CZ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4" name="Grafický objekt 13" descr="Nákladní vůz obrys">
              <a:extLst>
                <a:ext uri="{FF2B5EF4-FFF2-40B4-BE49-F238E27FC236}">
                  <a16:creationId xmlns:a16="http://schemas.microsoft.com/office/drawing/2014/main" id="{3384A677-DA9F-F387-C7BA-8A055220A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658053" y="5134934"/>
              <a:ext cx="575741" cy="575741"/>
            </a:xfrm>
            <a:prstGeom prst="rect">
              <a:avLst/>
            </a:prstGeom>
          </p:spPr>
        </p:pic>
      </p:grp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D83103E0-761B-9C9A-B0F9-8C23F2CB33FA}"/>
              </a:ext>
            </a:extLst>
          </p:cNvPr>
          <p:cNvGrpSpPr/>
          <p:nvPr/>
        </p:nvGrpSpPr>
        <p:grpSpPr>
          <a:xfrm>
            <a:off x="9779577" y="5268895"/>
            <a:ext cx="1416758" cy="1373930"/>
            <a:chOff x="8667621" y="5263499"/>
            <a:chExt cx="1416758" cy="1373930"/>
          </a:xfrm>
        </p:grpSpPr>
        <p:sp>
          <p:nvSpPr>
            <p:cNvPr id="16" name="Zaoblený obdélník 15">
              <a:extLst>
                <a:ext uri="{FF2B5EF4-FFF2-40B4-BE49-F238E27FC236}">
                  <a16:creationId xmlns:a16="http://schemas.microsoft.com/office/drawing/2014/main" id="{E09C2A4A-7142-343A-0C2B-AC896BF0E794}"/>
                </a:ext>
              </a:extLst>
            </p:cNvPr>
            <p:cNvSpPr/>
            <p:nvPr/>
          </p:nvSpPr>
          <p:spPr>
            <a:xfrm>
              <a:off x="8667621" y="5263499"/>
              <a:ext cx="1416758" cy="1373930"/>
            </a:xfrm>
            <a:prstGeom prst="roundRect">
              <a:avLst/>
            </a:prstGeom>
            <a:solidFill>
              <a:srgbClr val="FFC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cs-CZ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Bee-online</a:t>
              </a:r>
            </a:p>
          </p:txBody>
        </p:sp>
        <p:pic>
          <p:nvPicPr>
            <p:cNvPr id="17" name="Grafický objekt 16" descr="E-commerce obrys">
              <a:extLst>
                <a:ext uri="{FF2B5EF4-FFF2-40B4-BE49-F238E27FC236}">
                  <a16:creationId xmlns:a16="http://schemas.microsoft.com/office/drawing/2014/main" id="{F863DEFA-42FD-A31F-1180-FEBA2A4A9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039032" y="5805883"/>
              <a:ext cx="673936" cy="673936"/>
            </a:xfrm>
            <a:prstGeom prst="rect">
              <a:avLst/>
            </a:prstGeom>
          </p:spPr>
        </p:pic>
      </p:grp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4155C0FC-55CD-F625-E217-6FA156EC083F}"/>
              </a:ext>
            </a:extLst>
          </p:cNvPr>
          <p:cNvGrpSpPr/>
          <p:nvPr/>
        </p:nvGrpSpPr>
        <p:grpSpPr>
          <a:xfrm>
            <a:off x="5161006" y="5257025"/>
            <a:ext cx="1416758" cy="1373928"/>
            <a:chOff x="5228739" y="5263501"/>
            <a:chExt cx="1416758" cy="1373928"/>
          </a:xfrm>
        </p:grpSpPr>
        <p:sp>
          <p:nvSpPr>
            <p:cNvPr id="19" name="Zaoblený obdélník 18">
              <a:extLst>
                <a:ext uri="{FF2B5EF4-FFF2-40B4-BE49-F238E27FC236}">
                  <a16:creationId xmlns:a16="http://schemas.microsoft.com/office/drawing/2014/main" id="{4B85F43B-AA44-163C-5416-5FFAF081BBB8}"/>
                </a:ext>
              </a:extLst>
            </p:cNvPr>
            <p:cNvSpPr/>
            <p:nvPr/>
          </p:nvSpPr>
          <p:spPr>
            <a:xfrm>
              <a:off x="5228739" y="5263501"/>
              <a:ext cx="1416758" cy="1373928"/>
            </a:xfrm>
            <a:prstGeom prst="roundRect">
              <a:avLst/>
            </a:prstGeom>
            <a:solidFill>
              <a:srgbClr val="FFC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cs-CZ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AWBline</a:t>
              </a:r>
              <a:endParaRPr lang="cs-CZ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20" name="Grafický objekt 19" descr="Rudl obrys">
              <a:extLst>
                <a:ext uri="{FF2B5EF4-FFF2-40B4-BE49-F238E27FC236}">
                  <a16:creationId xmlns:a16="http://schemas.microsoft.com/office/drawing/2014/main" id="{45807067-4D77-DD9B-54EC-DB942A532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572793" y="5717410"/>
              <a:ext cx="680230" cy="680230"/>
            </a:xfrm>
            <a:prstGeom prst="rect">
              <a:avLst/>
            </a:prstGeom>
          </p:spPr>
        </p:pic>
      </p:grp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B3D81098-8E3F-CA20-9793-92C023E72C08}"/>
              </a:ext>
            </a:extLst>
          </p:cNvPr>
          <p:cNvSpPr txBox="1"/>
          <p:nvPr/>
        </p:nvSpPr>
        <p:spPr>
          <a:xfrm>
            <a:off x="3952325" y="4812320"/>
            <a:ext cx="2942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highlight>
                  <a:srgbClr val="FF0000"/>
                </a:highlight>
              </a:rPr>
              <a:t>CREATE CASCADING LAYERS:</a:t>
            </a:r>
          </a:p>
        </p:txBody>
      </p:sp>
    </p:spTree>
    <p:extLst>
      <p:ext uri="{BB962C8B-B14F-4D97-AF65-F5344CB8AC3E}">
        <p14:creationId xmlns:p14="http://schemas.microsoft.com/office/powerpoint/2010/main" val="76419244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55947</TotalTime>
  <Words>430</Words>
  <Application>Microsoft Macintosh PowerPoint</Application>
  <PresentationFormat>Širokoúhlá obrazovka</PresentationFormat>
  <Paragraphs>88</Paragraphs>
  <Slides>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frank-new</vt:lpstr>
      <vt:lpstr>Montserrat</vt:lpstr>
      <vt:lpstr>Open Sans</vt:lpstr>
      <vt:lpstr>Poppins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Linda Arvanitopulu</dc:creator>
  <cp:keywords/>
  <dc:description/>
  <cp:lastModifiedBy>Linda Arvanitopulu</cp:lastModifiedBy>
  <cp:revision>113</cp:revision>
  <dcterms:created xsi:type="dcterms:W3CDTF">2023-12-28T21:47:22Z</dcterms:created>
  <dcterms:modified xsi:type="dcterms:W3CDTF">2024-03-05T10:18:48Z</dcterms:modified>
  <cp:category/>
</cp:coreProperties>
</file>