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3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01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3"/>
          <p:cNvSpPr/>
          <p:nvPr/>
        </p:nvSpPr>
        <p:spPr>
          <a:xfrm>
            <a:off x="-46140" y="85363"/>
            <a:ext cx="12054982" cy="6820680"/>
          </a:xfrm>
          <a:prstGeom prst="rect">
            <a:avLst/>
          </a:prstGeom>
          <a:solidFill>
            <a:srgbClr val="1F4E79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Isosceles Triangle 4"/>
          <p:cNvSpPr/>
          <p:nvPr/>
        </p:nvSpPr>
        <p:spPr>
          <a:xfrm>
            <a:off x="687897" y="237872"/>
            <a:ext cx="10326848" cy="15215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10778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1F4E79"/>
                </a:solidFill>
              </a:defRPr>
            </a:pPr>
            <a:endParaRPr/>
          </a:p>
        </p:txBody>
      </p:sp>
      <p:sp>
        <p:nvSpPr>
          <p:cNvPr id="96" name="Rectangle 5"/>
          <p:cNvSpPr/>
          <p:nvPr/>
        </p:nvSpPr>
        <p:spPr>
          <a:xfrm>
            <a:off x="2226834" y="1796499"/>
            <a:ext cx="7298423" cy="444618"/>
          </a:xfrm>
          <a:prstGeom prst="rect">
            <a:avLst/>
          </a:pr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00" name="Group 31"/>
          <p:cNvGrpSpPr/>
          <p:nvPr/>
        </p:nvGrpSpPr>
        <p:grpSpPr>
          <a:xfrm>
            <a:off x="2248248" y="2271847"/>
            <a:ext cx="1246466" cy="627076"/>
            <a:chOff x="0" y="0"/>
            <a:chExt cx="1246464" cy="627075"/>
          </a:xfrm>
        </p:grpSpPr>
        <p:sp>
          <p:nvSpPr>
            <p:cNvPr id="97" name="Rectangle 7"/>
            <p:cNvSpPr/>
            <p:nvPr/>
          </p:nvSpPr>
          <p:spPr>
            <a:xfrm>
              <a:off x="344648" y="460691"/>
              <a:ext cx="565558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8" name="Rectangle 6"/>
            <p:cNvSpPr/>
            <p:nvPr/>
          </p:nvSpPr>
          <p:spPr>
            <a:xfrm>
              <a:off x="-1" y="-1"/>
              <a:ext cx="1246466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" name="Rectangle 8"/>
            <p:cNvSpPr/>
            <p:nvPr/>
          </p:nvSpPr>
          <p:spPr>
            <a:xfrm>
              <a:off x="164284" y="269843"/>
              <a:ext cx="931180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04" name="Group 32"/>
          <p:cNvGrpSpPr/>
          <p:nvPr/>
        </p:nvGrpSpPr>
        <p:grpSpPr>
          <a:xfrm>
            <a:off x="4311768" y="2263458"/>
            <a:ext cx="1246466" cy="627076"/>
            <a:chOff x="0" y="0"/>
            <a:chExt cx="1246464" cy="627075"/>
          </a:xfrm>
        </p:grpSpPr>
        <p:sp>
          <p:nvSpPr>
            <p:cNvPr id="101" name="Rectangle 33"/>
            <p:cNvSpPr/>
            <p:nvPr/>
          </p:nvSpPr>
          <p:spPr>
            <a:xfrm>
              <a:off x="344648" y="460691"/>
              <a:ext cx="565558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" name="Rectangle 34"/>
            <p:cNvSpPr/>
            <p:nvPr/>
          </p:nvSpPr>
          <p:spPr>
            <a:xfrm>
              <a:off x="-1" y="-1"/>
              <a:ext cx="1246466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" name="Rectangle 35"/>
            <p:cNvSpPr/>
            <p:nvPr/>
          </p:nvSpPr>
          <p:spPr>
            <a:xfrm>
              <a:off x="164284" y="269843"/>
              <a:ext cx="931180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08" name="Group 36"/>
          <p:cNvGrpSpPr/>
          <p:nvPr/>
        </p:nvGrpSpPr>
        <p:grpSpPr>
          <a:xfrm>
            <a:off x="2262582" y="4389192"/>
            <a:ext cx="1246465" cy="627076"/>
            <a:chOff x="0" y="0"/>
            <a:chExt cx="1246464" cy="627075"/>
          </a:xfrm>
        </p:grpSpPr>
        <p:sp>
          <p:nvSpPr>
            <p:cNvPr id="105" name="Rectangle 37"/>
            <p:cNvSpPr/>
            <p:nvPr/>
          </p:nvSpPr>
          <p:spPr>
            <a:xfrm rot="10800000">
              <a:off x="336259" y="-1"/>
              <a:ext cx="565558" cy="166385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6" name="Rectangle 38"/>
            <p:cNvSpPr/>
            <p:nvPr/>
          </p:nvSpPr>
          <p:spPr>
            <a:xfrm rot="10800000">
              <a:off x="0" y="380298"/>
              <a:ext cx="1246465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7" name="Rectangle 39"/>
            <p:cNvSpPr/>
            <p:nvPr/>
          </p:nvSpPr>
          <p:spPr>
            <a:xfrm rot="10800000">
              <a:off x="151001" y="190848"/>
              <a:ext cx="931179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2" name="Group 40"/>
          <p:cNvGrpSpPr/>
          <p:nvPr/>
        </p:nvGrpSpPr>
        <p:grpSpPr>
          <a:xfrm>
            <a:off x="4315438" y="4401425"/>
            <a:ext cx="1246465" cy="627076"/>
            <a:chOff x="0" y="0"/>
            <a:chExt cx="1246464" cy="627075"/>
          </a:xfrm>
        </p:grpSpPr>
        <p:sp>
          <p:nvSpPr>
            <p:cNvPr id="109" name="Rectangle 41"/>
            <p:cNvSpPr/>
            <p:nvPr/>
          </p:nvSpPr>
          <p:spPr>
            <a:xfrm rot="10800000">
              <a:off x="336259" y="-1"/>
              <a:ext cx="565558" cy="166385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0" name="Rectangle 42"/>
            <p:cNvSpPr/>
            <p:nvPr/>
          </p:nvSpPr>
          <p:spPr>
            <a:xfrm rot="10800000">
              <a:off x="0" y="380298"/>
              <a:ext cx="1246465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1" name="Rectangle 43"/>
            <p:cNvSpPr/>
            <p:nvPr/>
          </p:nvSpPr>
          <p:spPr>
            <a:xfrm rot="10800000">
              <a:off x="151001" y="190848"/>
              <a:ext cx="931179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16" name="Group 44"/>
          <p:cNvGrpSpPr/>
          <p:nvPr/>
        </p:nvGrpSpPr>
        <p:grpSpPr>
          <a:xfrm>
            <a:off x="6347669" y="4401425"/>
            <a:ext cx="1246465" cy="627076"/>
            <a:chOff x="0" y="0"/>
            <a:chExt cx="1246464" cy="627075"/>
          </a:xfrm>
        </p:grpSpPr>
        <p:sp>
          <p:nvSpPr>
            <p:cNvPr id="113" name="Rectangle 45"/>
            <p:cNvSpPr/>
            <p:nvPr/>
          </p:nvSpPr>
          <p:spPr>
            <a:xfrm rot="10800000">
              <a:off x="336259" y="-1"/>
              <a:ext cx="565558" cy="166385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4" name="Rectangle 46"/>
            <p:cNvSpPr/>
            <p:nvPr/>
          </p:nvSpPr>
          <p:spPr>
            <a:xfrm rot="10800000">
              <a:off x="0" y="380298"/>
              <a:ext cx="1246465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5" name="Rectangle 47"/>
            <p:cNvSpPr/>
            <p:nvPr/>
          </p:nvSpPr>
          <p:spPr>
            <a:xfrm rot="10800000">
              <a:off x="151001" y="190848"/>
              <a:ext cx="931179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0" name="Group 48"/>
          <p:cNvGrpSpPr/>
          <p:nvPr/>
        </p:nvGrpSpPr>
        <p:grpSpPr>
          <a:xfrm>
            <a:off x="8301605" y="4398977"/>
            <a:ext cx="1246465" cy="627077"/>
            <a:chOff x="0" y="0"/>
            <a:chExt cx="1246464" cy="627075"/>
          </a:xfrm>
        </p:grpSpPr>
        <p:sp>
          <p:nvSpPr>
            <p:cNvPr id="117" name="Rectangle 49"/>
            <p:cNvSpPr/>
            <p:nvPr/>
          </p:nvSpPr>
          <p:spPr>
            <a:xfrm rot="10800000">
              <a:off x="336259" y="-1"/>
              <a:ext cx="565558" cy="166385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" name="Rectangle 50"/>
            <p:cNvSpPr/>
            <p:nvPr/>
          </p:nvSpPr>
          <p:spPr>
            <a:xfrm rot="10800000">
              <a:off x="0" y="380298"/>
              <a:ext cx="1246465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9" name="Rectangle 51"/>
            <p:cNvSpPr/>
            <p:nvPr/>
          </p:nvSpPr>
          <p:spPr>
            <a:xfrm rot="10800000">
              <a:off x="151001" y="190848"/>
              <a:ext cx="931179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4" name="Group 52"/>
          <p:cNvGrpSpPr/>
          <p:nvPr/>
        </p:nvGrpSpPr>
        <p:grpSpPr>
          <a:xfrm>
            <a:off x="6337182" y="2281807"/>
            <a:ext cx="1246465" cy="627076"/>
            <a:chOff x="0" y="0"/>
            <a:chExt cx="1246464" cy="627075"/>
          </a:xfrm>
        </p:grpSpPr>
        <p:sp>
          <p:nvSpPr>
            <p:cNvPr id="121" name="Rectangle 53"/>
            <p:cNvSpPr/>
            <p:nvPr/>
          </p:nvSpPr>
          <p:spPr>
            <a:xfrm>
              <a:off x="344648" y="460691"/>
              <a:ext cx="565558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2" name="Rectangle 54"/>
            <p:cNvSpPr/>
            <p:nvPr/>
          </p:nvSpPr>
          <p:spPr>
            <a:xfrm>
              <a:off x="-1" y="-1"/>
              <a:ext cx="1246466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3" name="Rectangle 55"/>
            <p:cNvSpPr/>
            <p:nvPr/>
          </p:nvSpPr>
          <p:spPr>
            <a:xfrm>
              <a:off x="164284" y="269843"/>
              <a:ext cx="931180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28" name="Group 56"/>
          <p:cNvGrpSpPr/>
          <p:nvPr/>
        </p:nvGrpSpPr>
        <p:grpSpPr>
          <a:xfrm>
            <a:off x="8291120" y="2281807"/>
            <a:ext cx="1246465" cy="627076"/>
            <a:chOff x="0" y="0"/>
            <a:chExt cx="1246464" cy="627075"/>
          </a:xfrm>
        </p:grpSpPr>
        <p:sp>
          <p:nvSpPr>
            <p:cNvPr id="125" name="Rectangle 57"/>
            <p:cNvSpPr/>
            <p:nvPr/>
          </p:nvSpPr>
          <p:spPr>
            <a:xfrm>
              <a:off x="344648" y="460691"/>
              <a:ext cx="565558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6" name="Rectangle 58"/>
            <p:cNvSpPr/>
            <p:nvPr/>
          </p:nvSpPr>
          <p:spPr>
            <a:xfrm>
              <a:off x="-1" y="-1"/>
              <a:ext cx="1246466" cy="24677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" name="Rectangle 59"/>
            <p:cNvSpPr/>
            <p:nvPr/>
          </p:nvSpPr>
          <p:spPr>
            <a:xfrm>
              <a:off x="164284" y="269843"/>
              <a:ext cx="931180" cy="16638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9" name="Rectangle 60"/>
          <p:cNvSpPr/>
          <p:nvPr/>
        </p:nvSpPr>
        <p:spPr>
          <a:xfrm>
            <a:off x="2590451" y="2921990"/>
            <a:ext cx="565559" cy="1442738"/>
          </a:xfrm>
          <a:prstGeom prst="rect">
            <a:avLst/>
          </a:pr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0" name="Rectangle 61"/>
          <p:cNvSpPr/>
          <p:nvPr/>
        </p:nvSpPr>
        <p:spPr>
          <a:xfrm>
            <a:off x="4655892" y="2934224"/>
            <a:ext cx="565559" cy="1442739"/>
          </a:xfrm>
          <a:prstGeom prst="rect">
            <a:avLst/>
          </a:pr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Rectangle 62"/>
          <p:cNvSpPr/>
          <p:nvPr/>
        </p:nvSpPr>
        <p:spPr>
          <a:xfrm>
            <a:off x="6677635" y="2938061"/>
            <a:ext cx="565559" cy="1442738"/>
          </a:xfrm>
          <a:prstGeom prst="rect">
            <a:avLst/>
          </a:pr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2" name="Rectangle 63"/>
          <p:cNvSpPr/>
          <p:nvPr/>
        </p:nvSpPr>
        <p:spPr>
          <a:xfrm>
            <a:off x="8645207" y="2933867"/>
            <a:ext cx="565559" cy="1442738"/>
          </a:xfrm>
          <a:prstGeom prst="rect">
            <a:avLst/>
          </a:prstGeom>
          <a:solidFill>
            <a:srgbClr val="FFFFFF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3" name="Rectangle 70"/>
          <p:cNvSpPr/>
          <p:nvPr/>
        </p:nvSpPr>
        <p:spPr>
          <a:xfrm>
            <a:off x="9915745" y="1327150"/>
            <a:ext cx="1158272" cy="584777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4" name="Rectangle 71"/>
          <p:cNvSpPr/>
          <p:nvPr/>
        </p:nvSpPr>
        <p:spPr>
          <a:xfrm>
            <a:off x="747924" y="1391054"/>
            <a:ext cx="995679" cy="44461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5" name="Straight Connector 73"/>
          <p:cNvSpPr/>
          <p:nvPr/>
        </p:nvSpPr>
        <p:spPr>
          <a:xfrm flipH="1" flipV="1">
            <a:off x="3682082" y="888015"/>
            <a:ext cx="2158602" cy="871402"/>
          </a:xfrm>
          <a:prstGeom prst="line">
            <a:avLst/>
          </a:prstGeom>
          <a:ln w="63500">
            <a:solidFill>
              <a:srgbClr val="1F4E7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6" name="Straight Connector 75"/>
          <p:cNvSpPr/>
          <p:nvPr/>
        </p:nvSpPr>
        <p:spPr>
          <a:xfrm flipV="1">
            <a:off x="5840684" y="882551"/>
            <a:ext cx="2170803" cy="876866"/>
          </a:xfrm>
          <a:prstGeom prst="line">
            <a:avLst/>
          </a:prstGeom>
          <a:ln w="63500">
            <a:solidFill>
              <a:srgbClr val="1F4E79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7" name="TextBox 12"/>
          <p:cNvSpPr txBox="1"/>
          <p:nvPr/>
        </p:nvSpPr>
        <p:spPr>
          <a:xfrm>
            <a:off x="5145778" y="624296"/>
            <a:ext cx="1460534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solidFill>
                  <a:srgbClr val="1F4E79"/>
                </a:solidFill>
              </a:defRPr>
            </a:lvl1pPr>
          </a:lstStyle>
          <a:p>
            <a:r>
              <a:t>Partner</a:t>
            </a:r>
          </a:p>
        </p:txBody>
      </p:sp>
      <p:sp>
        <p:nvSpPr>
          <p:cNvPr id="138" name="TextBox 13"/>
          <p:cNvSpPr txBox="1"/>
          <p:nvPr/>
        </p:nvSpPr>
        <p:spPr>
          <a:xfrm>
            <a:off x="2969801" y="1160350"/>
            <a:ext cx="1460534" cy="497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solidFill>
                  <a:srgbClr val="1F4E79"/>
                </a:solidFill>
              </a:defRPr>
            </a:lvl1pPr>
          </a:lstStyle>
          <a:p>
            <a:r>
              <a:t>Leader</a:t>
            </a:r>
          </a:p>
        </p:txBody>
      </p:sp>
      <p:sp>
        <p:nvSpPr>
          <p:cNvPr id="139" name="TextBox 14"/>
          <p:cNvSpPr txBox="1"/>
          <p:nvPr/>
        </p:nvSpPr>
        <p:spPr>
          <a:xfrm>
            <a:off x="7208457" y="1179425"/>
            <a:ext cx="2165325" cy="497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solidFill>
                  <a:srgbClr val="1F4E79"/>
                </a:solidFill>
              </a:defRPr>
            </a:lvl1pPr>
          </a:lstStyle>
          <a:p>
            <a:r>
              <a:t>Profitability</a:t>
            </a:r>
          </a:p>
        </p:txBody>
      </p:sp>
      <p:sp>
        <p:nvSpPr>
          <p:cNvPr id="140" name="TextBox 15"/>
          <p:cNvSpPr txBox="1"/>
          <p:nvPr/>
        </p:nvSpPr>
        <p:spPr>
          <a:xfrm rot="16200000">
            <a:off x="2229759" y="3333024"/>
            <a:ext cx="1214248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1F4E79"/>
                </a:solidFill>
              </a:defRPr>
            </a:lvl1pPr>
          </a:lstStyle>
          <a:p>
            <a:r>
              <a:rPr dirty="0"/>
              <a:t>People</a:t>
            </a:r>
          </a:p>
        </p:txBody>
      </p:sp>
      <p:sp>
        <p:nvSpPr>
          <p:cNvPr id="141" name="TextBox 16"/>
          <p:cNvSpPr txBox="1"/>
          <p:nvPr/>
        </p:nvSpPr>
        <p:spPr>
          <a:xfrm rot="16200000">
            <a:off x="4014735" y="3300051"/>
            <a:ext cx="1735468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1F4E79"/>
                </a:solidFill>
              </a:defRPr>
            </a:lvl1pPr>
          </a:lstStyle>
          <a:p>
            <a:r>
              <a:t>Innovation</a:t>
            </a:r>
          </a:p>
        </p:txBody>
      </p:sp>
      <p:sp>
        <p:nvSpPr>
          <p:cNvPr id="142" name="TextBox 17"/>
          <p:cNvSpPr txBox="1"/>
          <p:nvPr/>
        </p:nvSpPr>
        <p:spPr>
          <a:xfrm rot="16200000">
            <a:off x="6133448" y="3412696"/>
            <a:ext cx="1290450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1F4E79"/>
                </a:solidFill>
              </a:defRPr>
            </a:lvl1pPr>
          </a:lstStyle>
          <a:p>
            <a:r>
              <a:t>Business </a:t>
            </a:r>
          </a:p>
        </p:txBody>
      </p:sp>
      <p:sp>
        <p:nvSpPr>
          <p:cNvPr id="143" name="TextBox 18"/>
          <p:cNvSpPr txBox="1"/>
          <p:nvPr/>
        </p:nvSpPr>
        <p:spPr>
          <a:xfrm rot="16200000">
            <a:off x="6218303" y="3412254"/>
            <a:ext cx="1608931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1F4E79"/>
                </a:solidFill>
              </a:defRPr>
            </a:lvl1pPr>
          </a:lstStyle>
          <a:p>
            <a:r>
              <a:t>Intelligence</a:t>
            </a:r>
          </a:p>
        </p:txBody>
      </p:sp>
      <p:sp>
        <p:nvSpPr>
          <p:cNvPr id="144" name="TextBox 19"/>
          <p:cNvSpPr txBox="1"/>
          <p:nvPr/>
        </p:nvSpPr>
        <p:spPr>
          <a:xfrm rot="16200000">
            <a:off x="8089363" y="3183903"/>
            <a:ext cx="1848149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>
                <a:solidFill>
                  <a:srgbClr val="BF9000"/>
                </a:solidFill>
              </a:defRPr>
            </a:pPr>
            <a:r>
              <a:t> </a:t>
            </a:r>
            <a:r>
              <a:rPr>
                <a:solidFill>
                  <a:srgbClr val="1F4E79"/>
                </a:solidFill>
              </a:rPr>
              <a:t>Alliances</a:t>
            </a:r>
          </a:p>
        </p:txBody>
      </p:sp>
      <p:sp>
        <p:nvSpPr>
          <p:cNvPr id="145" name="TextBox 20"/>
          <p:cNvSpPr txBox="1"/>
          <p:nvPr/>
        </p:nvSpPr>
        <p:spPr>
          <a:xfrm rot="16200000">
            <a:off x="7840880" y="3172121"/>
            <a:ext cx="1836910" cy="392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1F4E79"/>
                </a:solidFill>
              </a:defRPr>
            </a:lvl1pPr>
          </a:lstStyle>
          <a:p>
            <a:r>
              <a:t>Strategic</a:t>
            </a:r>
          </a:p>
        </p:txBody>
      </p:sp>
      <p:sp>
        <p:nvSpPr>
          <p:cNvPr id="146" name="Fiduciary Responsibilities"/>
          <p:cNvSpPr/>
          <p:nvPr/>
        </p:nvSpPr>
        <p:spPr>
          <a:xfrm>
            <a:off x="2262777" y="5041584"/>
            <a:ext cx="7298423" cy="444618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rPr dirty="0"/>
              <a:t>                                                </a:t>
            </a:r>
            <a:endParaRPr lang="en-US" dirty="0"/>
          </a:p>
          <a:p>
            <a:r>
              <a:rPr lang="en-US" dirty="0"/>
              <a:t>		</a:t>
            </a:r>
            <a:r>
              <a:rPr dirty="0"/>
              <a:t>Fiduciary Responsibilities</a:t>
            </a:r>
            <a:endParaRPr lang="en-US" dirty="0"/>
          </a:p>
          <a:p>
            <a:endParaRPr dirty="0"/>
          </a:p>
        </p:txBody>
      </p:sp>
      <p:sp>
        <p:nvSpPr>
          <p:cNvPr id="147" name="Accurate Financials / Internal Controls / Brand Protection / Compliance…"/>
          <p:cNvSpPr/>
          <p:nvPr/>
        </p:nvSpPr>
        <p:spPr>
          <a:xfrm>
            <a:off x="2255612" y="5449491"/>
            <a:ext cx="7298423" cy="74046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endParaRPr lang="en-US" dirty="0"/>
          </a:p>
          <a:p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Accurate Financials / Internal Controls / Brand Protection / Compliance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/ </a:t>
            </a:r>
            <a:r>
              <a:rPr sz="2400" dirty="0">
                <a:solidFill>
                  <a:schemeClr val="accent1">
                    <a:lumMod val="50000"/>
                  </a:schemeClr>
                </a:solidFill>
              </a:rPr>
              <a:t>Ethics / Cost Management</a:t>
            </a:r>
          </a:p>
          <a:p>
            <a:endParaRPr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Gibeaut, James D</dc:creator>
  <cp:lastModifiedBy>Gibeaut, James D</cp:lastModifiedBy>
  <cp:revision>1</cp:revision>
  <dcterms:modified xsi:type="dcterms:W3CDTF">2024-03-02T22:50:30Z</dcterms:modified>
</cp:coreProperties>
</file>