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24" r:id="rId5"/>
    <p:sldId id="302" r:id="rId6"/>
    <p:sldId id="315" r:id="rId7"/>
    <p:sldId id="325" r:id="rId8"/>
    <p:sldId id="327" r:id="rId9"/>
    <p:sldId id="326" r:id="rId10"/>
    <p:sldId id="329" r:id="rId11"/>
    <p:sldId id="310" r:id="rId12"/>
    <p:sldId id="331" r:id="rId13"/>
    <p:sldId id="332" r:id="rId14"/>
    <p:sldId id="31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5033" autoAdjust="0"/>
  </p:normalViewPr>
  <p:slideViewPr>
    <p:cSldViewPr snapToGrid="0">
      <p:cViewPr varScale="1">
        <p:scale>
          <a:sx n="111" d="100"/>
          <a:sy n="111" d="100"/>
        </p:scale>
        <p:origin x="588" y="96"/>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93E5845D-D9E9-A44B-0D96-23E84BA8CAA1}"/>
              </a:ext>
            </a:extLst>
          </p:cNvPr>
          <p:cNvSpPr>
            <a:spLocks noGrp="1"/>
          </p:cNvSpPr>
          <p:nvPr>
            <p:ph type="ftr" sz="quarter" idx="4"/>
          </p:nvPr>
        </p:nvSpPr>
        <p:spPr/>
        <p:txBody>
          <a:bodyPr/>
          <a:lstStyle/>
          <a:p>
            <a:endParaRPr lang="en-US" noProof="0" dirty="0"/>
          </a:p>
        </p:txBody>
      </p:sp>
      <p:sp>
        <p:nvSpPr>
          <p:cNvPr id="6" name="Date Placeholder 5">
            <a:extLst>
              <a:ext uri="{FF2B5EF4-FFF2-40B4-BE49-F238E27FC236}">
                <a16:creationId xmlns:a16="http://schemas.microsoft.com/office/drawing/2014/main" id="{76BA7F7C-9C47-12F4-C24F-09AD1C64837B}"/>
              </a:ext>
            </a:extLst>
          </p:cNvPr>
          <p:cNvSpPr>
            <a:spLocks noGrp="1"/>
          </p:cNvSpPr>
          <p:nvPr>
            <p:ph type="dt" idx="1"/>
          </p:nvPr>
        </p:nvSpPr>
        <p:spPr/>
        <p:txBody>
          <a:bodyPr/>
          <a:lstStyle/>
          <a:p>
            <a:endParaRPr lang="en-US" noProof="0" dirty="0"/>
          </a:p>
        </p:txBody>
      </p:sp>
    </p:spTree>
    <p:extLst>
      <p:ext uri="{BB962C8B-B14F-4D97-AF65-F5344CB8AC3E}">
        <p14:creationId xmlns:p14="http://schemas.microsoft.com/office/powerpoint/2010/main" val="36442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7B3AB2DB-09E7-55B3-5F8E-1487483C0CDA}"/>
              </a:ext>
            </a:extLst>
          </p:cNvPr>
          <p:cNvSpPr>
            <a:spLocks noGrp="1"/>
          </p:cNvSpPr>
          <p:nvPr>
            <p:ph type="ftr" sz="quarter" idx="4"/>
          </p:nvPr>
        </p:nvSpPr>
        <p:spPr/>
        <p:txBody>
          <a:bodyPr/>
          <a:lstStyle/>
          <a:p>
            <a:endParaRPr lang="en-US" noProof="0" dirty="0"/>
          </a:p>
        </p:txBody>
      </p:sp>
      <p:sp>
        <p:nvSpPr>
          <p:cNvPr id="6" name="Date Placeholder 5">
            <a:extLst>
              <a:ext uri="{FF2B5EF4-FFF2-40B4-BE49-F238E27FC236}">
                <a16:creationId xmlns:a16="http://schemas.microsoft.com/office/drawing/2014/main" id="{C26D7EB0-810C-7A97-4E24-47B5E2CD26B5}"/>
              </a:ext>
            </a:extLst>
          </p:cNvPr>
          <p:cNvSpPr>
            <a:spLocks noGrp="1"/>
          </p:cNvSpPr>
          <p:nvPr>
            <p:ph type="dt" idx="1"/>
          </p:nvPr>
        </p:nvSpPr>
        <p:spPr/>
        <p:txBody>
          <a:bodyPr/>
          <a:lstStyle/>
          <a:p>
            <a:endParaRPr lang="en-US" noProof="0" dirty="0"/>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A803C317-B2CA-E4C8-83BE-2CF85CE4442B}"/>
              </a:ext>
            </a:extLst>
          </p:cNvPr>
          <p:cNvSpPr>
            <a:spLocks noGrp="1"/>
          </p:cNvSpPr>
          <p:nvPr>
            <p:ph type="ftr" sz="quarter" idx="4"/>
          </p:nvPr>
        </p:nvSpPr>
        <p:spPr/>
        <p:txBody>
          <a:bodyPr/>
          <a:lstStyle/>
          <a:p>
            <a:endParaRPr lang="en-US" noProof="0" dirty="0"/>
          </a:p>
        </p:txBody>
      </p:sp>
      <p:sp>
        <p:nvSpPr>
          <p:cNvPr id="6" name="Date Placeholder 5">
            <a:extLst>
              <a:ext uri="{FF2B5EF4-FFF2-40B4-BE49-F238E27FC236}">
                <a16:creationId xmlns:a16="http://schemas.microsoft.com/office/drawing/2014/main" id="{D1F3FE02-5BA3-1AD1-B18E-4444FCC4016D}"/>
              </a:ext>
            </a:extLst>
          </p:cNvPr>
          <p:cNvSpPr>
            <a:spLocks noGrp="1"/>
          </p:cNvSpPr>
          <p:nvPr>
            <p:ph type="dt" idx="1"/>
          </p:nvPr>
        </p:nvSpPr>
        <p:spPr/>
        <p:txBody>
          <a:bodyPr/>
          <a:lstStyle/>
          <a:p>
            <a:endParaRPr lang="en-US" noProof="0" dirty="0"/>
          </a:p>
        </p:txBody>
      </p:sp>
    </p:spTree>
    <p:extLst>
      <p:ext uri="{BB962C8B-B14F-4D97-AF65-F5344CB8AC3E}">
        <p14:creationId xmlns:p14="http://schemas.microsoft.com/office/powerpoint/2010/main" val="186422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BD5F78-1C10-49D6-8616-C9F20406C112}" type="datetime1">
              <a:rPr lang="en-US" sz="1100" smtClean="0">
                <a:solidFill>
                  <a:schemeClr val="accent2"/>
                </a:solidFill>
              </a:rPr>
              <a:pPr/>
              <a:t>2/6/2024</a:t>
            </a:fld>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accent2"/>
                </a:solidFill>
              </a:rPr>
              <a:t>Annual Review</a:t>
            </a: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sldNum="0"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extLst>
              <a:ext uri="{BEBA8EAE-BF5A-486C-A8C5-ECC9F3942E4B}">
                <a14:imgProps xmlns:a14="http://schemas.microsoft.com/office/drawing/2010/main">
                  <a14:imgLayer r:embed="rId4">
                    <a14:imgEffect>
                      <a14:saturation sat="0"/>
                    </a14:imgEffect>
                  </a14:imgLayer>
                </a14:imgProps>
              </a:ext>
            </a:extLst>
          </a:blip>
          <a:srcRect t="7802" b="7802"/>
          <a:stretch/>
        </p:blipFill>
        <p:spPr>
          <a:xfrm>
            <a:off x="8626" y="8626"/>
            <a:ext cx="12192000" cy="6858000"/>
          </a:xfrm>
          <a:blipFill dpi="0" rotWithShape="1">
            <a:blip r:embed="rId5">
              <a:alphaModFix amt="80000"/>
              <a:extLst>
                <a:ext uri="{28A0092B-C50C-407E-A947-70E740481C1C}">
                  <a14:useLocalDpi xmlns:a14="http://schemas.microsoft.com/office/drawing/2010/main" val="0"/>
                </a:ext>
              </a:extLst>
            </a:blip>
            <a:srcRect/>
            <a:stretch>
              <a:fillRect/>
            </a:stretch>
          </a:blipFill>
        </p:spPr>
      </p:pic>
      <p:sp>
        <p:nvSpPr>
          <p:cNvPr id="6" name="Hexagon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4019212" y="2369727"/>
            <a:ext cx="4132754" cy="2090131"/>
          </a:xfrm>
        </p:spPr>
        <p:txBody>
          <a:bodyPr/>
          <a:lstStyle/>
          <a:p>
            <a:r>
              <a:rPr lang="en-US" sz="4800" dirty="0"/>
              <a:t>Building Automation Demo</a:t>
            </a:r>
            <a:endParaRPr lang="en-US" dirty="0"/>
          </a:p>
        </p:txBody>
      </p:sp>
      <p:sp>
        <p:nvSpPr>
          <p:cNvPr id="8" name="Text Placeholder 7">
            <a:extLst>
              <a:ext uri="{FF2B5EF4-FFF2-40B4-BE49-F238E27FC236}">
                <a16:creationId xmlns:a16="http://schemas.microsoft.com/office/drawing/2014/main" id="{9FFAF4E3-C8A2-4861-A67E-040D885F84F1}"/>
              </a:ext>
            </a:extLst>
          </p:cNvPr>
          <p:cNvSpPr>
            <a:spLocks noGrp="1"/>
          </p:cNvSpPr>
          <p:nvPr>
            <p:ph type="body" sz="quarter" idx="11"/>
          </p:nvPr>
        </p:nvSpPr>
        <p:spPr/>
        <p:txBody>
          <a:bodyPr/>
          <a:lstStyle/>
          <a:p>
            <a:endParaRPr lang="en-US" dirty="0"/>
          </a:p>
        </p:txBody>
      </p:sp>
      <p:sp>
        <p:nvSpPr>
          <p:cNvPr id="11" name="Text Placeholder 10">
            <a:extLst>
              <a:ext uri="{FF2B5EF4-FFF2-40B4-BE49-F238E27FC236}">
                <a16:creationId xmlns:a16="http://schemas.microsoft.com/office/drawing/2014/main" id="{E6DF5064-7AAC-4887-9BD5-FB6BC40A6768}"/>
              </a:ext>
            </a:extLst>
          </p:cNvPr>
          <p:cNvSpPr>
            <a:spLocks noGrp="1"/>
          </p:cNvSpPr>
          <p:nvPr>
            <p:ph type="body" sz="quarter" idx="13"/>
          </p:nvPr>
        </p:nvSpPr>
        <p:spPr/>
        <p:txBody>
          <a:bodyPr/>
          <a:lstStyle/>
          <a:p>
            <a:r>
              <a:rPr lang="en-US" dirty="0"/>
              <a:t>February 6th, 2024</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201729"/>
            <a:ext cx="1985936" cy="1544128"/>
          </a:xfrm>
          <a:prstGeom prst="hexagon">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8">
            <a:extLst>
              <a:ext uri="{FF2B5EF4-FFF2-40B4-BE49-F238E27FC236}">
                <a16:creationId xmlns:a16="http://schemas.microsoft.com/office/drawing/2014/main" id="{C1E129C4-8DA5-24FF-16F4-8F7F94669F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8170" y="5599709"/>
            <a:ext cx="147478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2DE4BB1-4872-5133-0E61-1354FF3A7DBC}"/>
              </a:ext>
            </a:extLst>
          </p:cNvPr>
          <p:cNvSpPr>
            <a:spLocks noGrp="1"/>
          </p:cNvSpPr>
          <p:nvPr>
            <p:ph type="title"/>
          </p:nvPr>
        </p:nvSpPr>
        <p:spPr>
          <a:xfrm>
            <a:off x="838200" y="635000"/>
            <a:ext cx="10515600" cy="700115"/>
          </a:xfrm>
        </p:spPr>
        <p:txBody>
          <a:bodyPr/>
          <a:lstStyle/>
          <a:p>
            <a:r>
              <a:rPr lang="en-US" dirty="0"/>
              <a:t>Some of Our Key Customers</a:t>
            </a:r>
          </a:p>
        </p:txBody>
      </p:sp>
      <p:pic>
        <p:nvPicPr>
          <p:cNvPr id="3074" name="Picture 2" descr="Wolverine Worldwide Announces Initiatives to Further Drive Shareholder  Value | Business Wire">
            <a:extLst>
              <a:ext uri="{FF2B5EF4-FFF2-40B4-BE49-F238E27FC236}">
                <a16:creationId xmlns:a16="http://schemas.microsoft.com/office/drawing/2014/main" id="{3E4EF9C1-E28F-FFCA-ED77-0248EA970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58" y="1561920"/>
            <a:ext cx="2019358" cy="10518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adford White - Ross Shafer, Speaker and Change Expert">
            <a:extLst>
              <a:ext uri="{FF2B5EF4-FFF2-40B4-BE49-F238E27FC236}">
                <a16:creationId xmlns:a16="http://schemas.microsoft.com/office/drawing/2014/main" id="{C9F240D8-C9CF-93BA-2DC8-B32AB270C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108" y="1561920"/>
            <a:ext cx="2100173" cy="10500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Vos Place | IATSE 26">
            <a:extLst>
              <a:ext uri="{FF2B5EF4-FFF2-40B4-BE49-F238E27FC236}">
                <a16:creationId xmlns:a16="http://schemas.microsoft.com/office/drawing/2014/main" id="{AF1AE207-2C6F-4614-2D18-234AD24B5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774" y="1561921"/>
            <a:ext cx="1584802" cy="10546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an Andel Arena | Better Business Bureau® Profile">
            <a:extLst>
              <a:ext uri="{FF2B5EF4-FFF2-40B4-BE49-F238E27FC236}">
                <a16:creationId xmlns:a16="http://schemas.microsoft.com/office/drawing/2014/main" id="{6634154F-7539-F092-FD96-5F29E1A08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820" y="1561920"/>
            <a:ext cx="2100173" cy="10633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issell - Wikipedia">
            <a:extLst>
              <a:ext uri="{FF2B5EF4-FFF2-40B4-BE49-F238E27FC236}">
                <a16:creationId xmlns:a16="http://schemas.microsoft.com/office/drawing/2014/main" id="{B491BCC1-1507-D43B-5184-25789FEAA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7238" y="1561921"/>
            <a:ext cx="1454742" cy="10485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airlife Ultra-Filtered Milk | Lactose-Free Milk">
            <a:extLst>
              <a:ext uri="{FF2B5EF4-FFF2-40B4-BE49-F238E27FC236}">
                <a16:creationId xmlns:a16="http://schemas.microsoft.com/office/drawing/2014/main" id="{9BE95BBB-8F3F-01DB-208C-D7461DF57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4193" y="2869779"/>
            <a:ext cx="1829225" cy="15430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ona Shores Public Schools - RCP Marketing">
            <a:extLst>
              <a:ext uri="{FF2B5EF4-FFF2-40B4-BE49-F238E27FC236}">
                <a16:creationId xmlns:a16="http://schemas.microsoft.com/office/drawing/2014/main" id="{694B9755-DE26-782A-7477-57DDBD51926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169" b="18317"/>
          <a:stretch/>
        </p:blipFill>
        <p:spPr bwMode="auto">
          <a:xfrm>
            <a:off x="3412107" y="3037053"/>
            <a:ext cx="2100173" cy="119564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Muskegon Public Schools">
            <a:extLst>
              <a:ext uri="{FF2B5EF4-FFF2-40B4-BE49-F238E27FC236}">
                <a16:creationId xmlns:a16="http://schemas.microsoft.com/office/drawing/2014/main" id="{018379BE-1C68-1C3A-EF68-DD66E144876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9149" b="19869"/>
          <a:stretch/>
        </p:blipFill>
        <p:spPr bwMode="auto">
          <a:xfrm>
            <a:off x="5727081" y="3165174"/>
            <a:ext cx="2957328" cy="93940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uskegon Community College Information | About Muskegon Community College |  Find Colleges">
            <a:extLst>
              <a:ext uri="{FF2B5EF4-FFF2-40B4-BE49-F238E27FC236}">
                <a16:creationId xmlns:a16="http://schemas.microsoft.com/office/drawing/2014/main" id="{E6E6646B-609E-5D0C-C261-FA8E40C45F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695" y="3165174"/>
            <a:ext cx="2571105" cy="9522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ome - Glen Oaks Community College">
            <a:extLst>
              <a:ext uri="{FF2B5EF4-FFF2-40B4-BE49-F238E27FC236}">
                <a16:creationId xmlns:a16="http://schemas.microsoft.com/office/drawing/2014/main" id="{34282DB9-3134-45C0-76E1-54664AAC0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1774" y="4879706"/>
            <a:ext cx="2957328" cy="939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nowa Hills High School - Wikipedia">
            <a:extLst>
              <a:ext uri="{FF2B5EF4-FFF2-40B4-BE49-F238E27FC236}">
                <a16:creationId xmlns:a16="http://schemas.microsoft.com/office/drawing/2014/main" id="{E54FA873-1F9E-9BF4-A5F1-A0DC6EE902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4193" y="4524555"/>
            <a:ext cx="1829225" cy="1649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ral Registration Information – Parents – Hastings Area School System">
            <a:extLst>
              <a:ext uri="{FF2B5EF4-FFF2-40B4-BE49-F238E27FC236}">
                <a16:creationId xmlns:a16="http://schemas.microsoft.com/office/drawing/2014/main" id="{EC0353F6-5303-65E5-E6C1-E0F80B907C1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107" t="15468" r="22206" b="19723"/>
          <a:stretch/>
        </p:blipFill>
        <p:spPr bwMode="auto">
          <a:xfrm>
            <a:off x="3456499" y="4525085"/>
            <a:ext cx="2055781" cy="16497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74A7A4E-5F75-9FBF-CF71-9C34B10D283D}"/>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4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F6824-E409-4436-9F53-FF50E9FB0CC0}"/>
              </a:ext>
            </a:extLst>
          </p:cNvPr>
          <p:cNvSpPr>
            <a:spLocks noGrp="1"/>
          </p:cNvSpPr>
          <p:nvPr>
            <p:ph type="body" sz="quarter" idx="10"/>
          </p:nvPr>
        </p:nvSpPr>
        <p:spPr>
          <a:xfrm>
            <a:off x="647701" y="2042790"/>
            <a:ext cx="4143374" cy="2654301"/>
          </a:xfrm>
        </p:spPr>
        <p:txBody>
          <a:bodyPr>
            <a:normAutofit/>
          </a:bodyPr>
          <a:lstStyle/>
          <a:p>
            <a:r>
              <a:rPr lang="en-US" dirty="0"/>
              <a:t>Thank you for your time today. </a:t>
            </a:r>
          </a:p>
          <a:p>
            <a:r>
              <a:rPr lang="en-US" dirty="0"/>
              <a:t>We look forward to working together. </a:t>
            </a:r>
          </a:p>
          <a:p>
            <a:endParaRPr lang="en-US" dirty="0"/>
          </a:p>
        </p:txBody>
      </p:sp>
      <p:sp>
        <p:nvSpPr>
          <p:cNvPr id="4" name="Text Placeholder 3">
            <a:extLst>
              <a:ext uri="{FF2B5EF4-FFF2-40B4-BE49-F238E27FC236}">
                <a16:creationId xmlns:a16="http://schemas.microsoft.com/office/drawing/2014/main" id="{E1A59C11-3050-4901-B63B-0164B191B9E5}"/>
              </a:ext>
            </a:extLst>
          </p:cNvPr>
          <p:cNvSpPr>
            <a:spLocks noGrp="1"/>
          </p:cNvSpPr>
          <p:nvPr>
            <p:ph type="body" sz="quarter" idx="11"/>
          </p:nvPr>
        </p:nvSpPr>
        <p:spPr>
          <a:xfrm>
            <a:off x="647699" y="4953919"/>
            <a:ext cx="4143375" cy="759470"/>
          </a:xfrm>
        </p:spPr>
        <p:txBody>
          <a:bodyPr>
            <a:normAutofit/>
          </a:bodyPr>
          <a:lstStyle/>
          <a:p>
            <a:endParaRPr lang="en-US" sz="1900" dirty="0"/>
          </a:p>
        </p:txBody>
      </p:sp>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2"/>
          <a:srcRect l="14672" r="19399" b="-2"/>
          <a:stretch/>
        </p:blipFill>
        <p:spPr>
          <a:xfrm>
            <a:off x="5888038" y="533400"/>
            <a:ext cx="5541962" cy="5611813"/>
          </a:xfrm>
          <a:noFill/>
        </p:spPr>
      </p:pic>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660400" y="805213"/>
            <a:ext cx="4275138" cy="830997"/>
          </a:xfrm>
        </p:spPr>
        <p:txBody>
          <a:bodyPr>
            <a:normAutofit/>
          </a:bodyPr>
          <a:lstStyle/>
          <a:p>
            <a:r>
              <a:rPr lang="en-US" dirty="0"/>
              <a:t>Conclusion</a:t>
            </a:r>
          </a:p>
          <a:p>
            <a:endParaRPr lang="en-US" dirty="0"/>
          </a:p>
        </p:txBody>
      </p:sp>
      <p:pic>
        <p:nvPicPr>
          <p:cNvPr id="5" name="Picture 8">
            <a:extLst>
              <a:ext uri="{FF2B5EF4-FFF2-40B4-BE49-F238E27FC236}">
                <a16:creationId xmlns:a16="http://schemas.microsoft.com/office/drawing/2014/main" id="{B022229A-D2E1-9115-85EC-03A996AE3B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8963" y="3434438"/>
            <a:ext cx="1754637" cy="8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DF963DB-8F96-500E-6749-5CD78353BC84}"/>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5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F304F5-32C5-4869-B185-859B567855A8}"/>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B21C28F5-3CA3-4B78-B5C9-550C00BB3174}"/>
              </a:ext>
            </a:extLst>
          </p:cNvPr>
          <p:cNvSpPr>
            <a:spLocks noGrp="1"/>
          </p:cNvSpPr>
          <p:nvPr>
            <p:ph type="body" sz="quarter" idx="12"/>
          </p:nvPr>
        </p:nvSpPr>
        <p:spPr/>
        <p:txBody>
          <a:bodyPr/>
          <a:lstStyle/>
          <a:p>
            <a:r>
              <a:rPr lang="en-US" dirty="0"/>
              <a:t>Introduction</a:t>
            </a:r>
          </a:p>
          <a:p>
            <a:r>
              <a:rPr lang="en-US" dirty="0"/>
              <a:t>Control Resource Overview</a:t>
            </a:r>
          </a:p>
          <a:p>
            <a:r>
              <a:rPr lang="en-US" dirty="0"/>
              <a:t>Benefits of an Open System</a:t>
            </a:r>
          </a:p>
          <a:p>
            <a:r>
              <a:rPr lang="en-US" dirty="0"/>
              <a:t>What is Tridium</a:t>
            </a:r>
          </a:p>
          <a:p>
            <a:r>
              <a:rPr lang="en-US" dirty="0"/>
              <a:t>Site Demo</a:t>
            </a:r>
          </a:p>
          <a:p>
            <a:r>
              <a:rPr lang="en-US" dirty="0"/>
              <a:t>Closing</a:t>
            </a:r>
          </a:p>
        </p:txBody>
      </p:sp>
      <p:pic>
        <p:nvPicPr>
          <p:cNvPr id="11" name="Picture Placeholder 10" descr="close up of building">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
        <p:nvSpPr>
          <p:cNvPr id="2" name="Rectangle 1">
            <a:extLst>
              <a:ext uri="{FF2B5EF4-FFF2-40B4-BE49-F238E27FC236}">
                <a16:creationId xmlns:a16="http://schemas.microsoft.com/office/drawing/2014/main" id="{841810DA-39B1-699B-7BBD-2050CEA68548}"/>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p:txBody>
          <a:bodyPr/>
          <a:lstStyle/>
          <a:p>
            <a:r>
              <a:rPr lang="en-US" dirty="0"/>
              <a:t>Introduction</a:t>
            </a:r>
          </a:p>
        </p:txBody>
      </p:sp>
      <p:sp>
        <p:nvSpPr>
          <p:cNvPr id="8" name="Text Placeholder 7">
            <a:extLst>
              <a:ext uri="{FF2B5EF4-FFF2-40B4-BE49-F238E27FC236}">
                <a16:creationId xmlns:a16="http://schemas.microsoft.com/office/drawing/2014/main" id="{6F03AADD-A4FE-4CE8-944C-3F9C9777F0AB}"/>
              </a:ext>
            </a:extLst>
          </p:cNvPr>
          <p:cNvSpPr>
            <a:spLocks noGrp="1"/>
          </p:cNvSpPr>
          <p:nvPr>
            <p:ph type="body" sz="quarter" idx="12"/>
          </p:nvPr>
        </p:nvSpPr>
        <p:spPr>
          <a:xfrm>
            <a:off x="284672" y="1636210"/>
            <a:ext cx="6236898" cy="4543007"/>
          </a:xfrm>
        </p:spPr>
        <p:txBody>
          <a:bodyPr/>
          <a:lstStyle/>
          <a:p>
            <a:pPr marL="281136" lvl="1" indent="0">
              <a:lnSpc>
                <a:spcPct val="80000"/>
              </a:lnSpc>
              <a:buClr>
                <a:srgbClr val="003399"/>
              </a:buClr>
              <a:buNone/>
              <a:defRPr/>
            </a:pPr>
            <a:r>
              <a:rPr lang="en-US" sz="2000" kern="0" dirty="0">
                <a:solidFill>
                  <a:schemeClr val="tx2"/>
                </a:solidFill>
              </a:rPr>
              <a:t>Control Resource is a division of Hurst Mechanical, West Michigan’s largest full service mechanical contractors for over 40 years. We focus on building long term relationships with our customers by providing a next level building automation experience. Our fulltime team of engineers and electricians are trained on mechanical and controls systems to make sure your building management system is performing at its full potential. </a:t>
            </a:r>
          </a:p>
          <a:p>
            <a:pPr marL="281136" lvl="1" indent="0">
              <a:lnSpc>
                <a:spcPct val="80000"/>
              </a:lnSpc>
              <a:buClr>
                <a:srgbClr val="003399"/>
              </a:buClr>
              <a:buNone/>
              <a:defRPr/>
            </a:pPr>
            <a:endParaRPr lang="en-US" sz="2000" kern="0" dirty="0">
              <a:solidFill>
                <a:schemeClr val="tx2"/>
              </a:solidFill>
            </a:endParaRPr>
          </a:p>
          <a:p>
            <a:pPr marL="281136" lvl="1" indent="0">
              <a:lnSpc>
                <a:spcPct val="80000"/>
              </a:lnSpc>
              <a:buClr>
                <a:srgbClr val="003399"/>
              </a:buClr>
              <a:buNone/>
              <a:defRPr/>
            </a:pPr>
            <a:r>
              <a:rPr lang="en-US" sz="2000" kern="0" dirty="0">
                <a:solidFill>
                  <a:schemeClr val="tx2"/>
                </a:solidFill>
              </a:rPr>
              <a:t>Our focus is growth through commitment to service and sustainability. </a:t>
            </a:r>
          </a:p>
          <a:p>
            <a:pPr marL="281136" lvl="1" indent="0">
              <a:lnSpc>
                <a:spcPct val="80000"/>
              </a:lnSpc>
              <a:buClr>
                <a:srgbClr val="003399"/>
              </a:buClr>
              <a:buNone/>
              <a:defRPr/>
            </a:pPr>
            <a:endParaRPr lang="en-US" sz="2000" kern="0" dirty="0">
              <a:solidFill>
                <a:schemeClr val="tx2"/>
              </a:solidFill>
            </a:endParaRPr>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2"/>
          <a:srcRect l="22544" r="22544"/>
          <a:stretch>
            <a:fillRect/>
          </a:stretch>
        </p:blipFill>
        <p:spPr/>
      </p:pic>
      <p:sp>
        <p:nvSpPr>
          <p:cNvPr id="2" name="Rectangle 1">
            <a:extLst>
              <a:ext uri="{FF2B5EF4-FFF2-40B4-BE49-F238E27FC236}">
                <a16:creationId xmlns:a16="http://schemas.microsoft.com/office/drawing/2014/main" id="{F60F68B3-72C6-80DE-9F54-5B7E06534356}"/>
              </a:ext>
            </a:extLst>
          </p:cNvPr>
          <p:cNvSpPr/>
          <p:nvPr/>
        </p:nvSpPr>
        <p:spPr>
          <a:xfrm>
            <a:off x="489571" y="6299507"/>
            <a:ext cx="2115605" cy="454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7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15605" y="0"/>
            <a:ext cx="12192001" cy="6858000"/>
          </a:xfrm>
        </p:spPr>
      </p:pic>
      <p:sp>
        <p:nvSpPr>
          <p:cNvPr id="3" name="Rectangle 2">
            <a:extLst>
              <a:ext uri="{FF2B5EF4-FFF2-40B4-BE49-F238E27FC236}">
                <a16:creationId xmlns:a16="http://schemas.microsoft.com/office/drawing/2014/main" id="{47310966-9752-4035-9DD5-FFBC93FC094D}"/>
              </a:ext>
              <a:ext uri="{C183D7F6-B498-43B3-948B-1728B52AA6E4}">
                <adec:decorative xmlns:adec="http://schemas.microsoft.com/office/drawing/2017/decorative" val="1"/>
              </a:ext>
            </a:extLst>
          </p:cNvPr>
          <p:cNvSpPr/>
          <p:nvPr/>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p:txBody>
          <a:bodyPr/>
          <a:lstStyle/>
          <a:p>
            <a:pPr rtl="0" eaLnBrk="1" latinLnBrk="0" hangingPunct="1"/>
            <a:r>
              <a:rPr lang="en-US" dirty="0">
                <a:latin typeface="Calibri Light" panose="020F0302020204030204" pitchFamily="34" charset="0"/>
                <a:ea typeface="+mn-ea"/>
                <a:cs typeface="+mn-cs"/>
              </a:rPr>
              <a:t>What Does Control Resource Offer?</a:t>
            </a:r>
            <a:endParaRPr lang="en-US" dirty="0"/>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6DDC29-DFE2-4F0C-9C81-DDBC9CD8D269}"/>
              </a:ext>
            </a:extLst>
          </p:cNvPr>
          <p:cNvSpPr>
            <a:spLocks noGrp="1"/>
          </p:cNvSpPr>
          <p:nvPr>
            <p:ph type="body" sz="quarter" idx="11"/>
          </p:nvPr>
        </p:nvSpPr>
        <p:spPr/>
        <p:txBody>
          <a:bodyPr/>
          <a:lstStyle/>
          <a:p>
            <a:r>
              <a:rPr lang="en-US" dirty="0"/>
              <a:t>Let’s dive in</a:t>
            </a:r>
          </a:p>
        </p:txBody>
      </p:sp>
    </p:spTree>
    <p:extLst>
      <p:ext uri="{BB962C8B-B14F-4D97-AF65-F5344CB8AC3E}">
        <p14:creationId xmlns:p14="http://schemas.microsoft.com/office/powerpoint/2010/main" val="11102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1CB3C5-84F8-CB0D-3AE0-35BE59AB794D}"/>
              </a:ext>
            </a:extLst>
          </p:cNvPr>
          <p:cNvSpPr>
            <a:spLocks noGrp="1"/>
          </p:cNvSpPr>
          <p:nvPr>
            <p:ph type="body" sz="quarter" idx="14"/>
          </p:nvPr>
        </p:nvSpPr>
        <p:spPr>
          <a:xfrm>
            <a:off x="792191" y="2252209"/>
            <a:ext cx="5080000" cy="385308"/>
          </a:xfrm>
        </p:spPr>
        <p:txBody>
          <a:bodyPr/>
          <a:lstStyle/>
          <a:p>
            <a:r>
              <a:rPr lang="en-US" dirty="0"/>
              <a:t>Building Automation</a:t>
            </a:r>
          </a:p>
        </p:txBody>
      </p:sp>
      <p:sp>
        <p:nvSpPr>
          <p:cNvPr id="6" name="Text Placeholder 5">
            <a:extLst>
              <a:ext uri="{FF2B5EF4-FFF2-40B4-BE49-F238E27FC236}">
                <a16:creationId xmlns:a16="http://schemas.microsoft.com/office/drawing/2014/main" id="{8AA66B28-70C9-B74B-FC89-26AB365260E8}"/>
              </a:ext>
            </a:extLst>
          </p:cNvPr>
          <p:cNvSpPr>
            <a:spLocks noGrp="1"/>
          </p:cNvSpPr>
          <p:nvPr>
            <p:ph type="body" sz="quarter" idx="13"/>
          </p:nvPr>
        </p:nvSpPr>
        <p:spPr/>
        <p:txBody>
          <a:bodyPr/>
          <a:lstStyle/>
          <a:p>
            <a:r>
              <a:rPr lang="en-US" dirty="0"/>
              <a:t>Tridium Base Building Automation Systems</a:t>
            </a:r>
          </a:p>
          <a:p>
            <a:r>
              <a:rPr lang="en-US" dirty="0"/>
              <a:t>Open Unitary Controllers</a:t>
            </a:r>
          </a:p>
          <a:p>
            <a:r>
              <a:rPr lang="en-US" dirty="0"/>
              <a:t>HVAC &amp; Process Controls</a:t>
            </a:r>
          </a:p>
          <a:p>
            <a:r>
              <a:rPr lang="en-US" dirty="0"/>
              <a:t>Lighting Control </a:t>
            </a:r>
          </a:p>
          <a:p>
            <a:r>
              <a:rPr lang="en-US" dirty="0"/>
              <a:t>Card Access</a:t>
            </a:r>
          </a:p>
          <a:p>
            <a:r>
              <a:rPr lang="en-US" dirty="0"/>
              <a:t>Commercial &amp; Industrial Installation with 24/7 Service</a:t>
            </a:r>
          </a:p>
        </p:txBody>
      </p:sp>
      <p:sp>
        <p:nvSpPr>
          <p:cNvPr id="8" name="Text Placeholder 7">
            <a:extLst>
              <a:ext uri="{FF2B5EF4-FFF2-40B4-BE49-F238E27FC236}">
                <a16:creationId xmlns:a16="http://schemas.microsoft.com/office/drawing/2014/main" id="{68768216-ADC5-0604-69F2-6F6ADE5B1ACE}"/>
              </a:ext>
            </a:extLst>
          </p:cNvPr>
          <p:cNvSpPr>
            <a:spLocks noGrp="1"/>
          </p:cNvSpPr>
          <p:nvPr>
            <p:ph type="body" sz="quarter" idx="15"/>
          </p:nvPr>
        </p:nvSpPr>
        <p:spPr>
          <a:xfrm rot="10800000" flipV="1">
            <a:off x="6529238" y="2176665"/>
            <a:ext cx="5080000" cy="460852"/>
          </a:xfrm>
        </p:spPr>
        <p:txBody>
          <a:bodyPr/>
          <a:lstStyle/>
          <a:p>
            <a:r>
              <a:rPr lang="en-US" dirty="0"/>
              <a:t>Electrical</a:t>
            </a:r>
          </a:p>
        </p:txBody>
      </p:sp>
      <p:sp>
        <p:nvSpPr>
          <p:cNvPr id="9" name="Text Placeholder 8">
            <a:extLst>
              <a:ext uri="{FF2B5EF4-FFF2-40B4-BE49-F238E27FC236}">
                <a16:creationId xmlns:a16="http://schemas.microsoft.com/office/drawing/2014/main" id="{FD383BF7-CB45-DDF2-68A2-C77E4D60C001}"/>
              </a:ext>
            </a:extLst>
          </p:cNvPr>
          <p:cNvSpPr>
            <a:spLocks noGrp="1"/>
          </p:cNvSpPr>
          <p:nvPr>
            <p:ph type="body" sz="quarter" idx="16"/>
          </p:nvPr>
        </p:nvSpPr>
        <p:spPr/>
        <p:txBody>
          <a:bodyPr/>
          <a:lstStyle/>
          <a:p>
            <a:r>
              <a:rPr lang="en-US" dirty="0"/>
              <a:t>Generator Installations</a:t>
            </a:r>
          </a:p>
          <a:p>
            <a:r>
              <a:rPr lang="en-US" dirty="0"/>
              <a:t>Lighting Upgrades</a:t>
            </a:r>
          </a:p>
          <a:p>
            <a:r>
              <a:rPr lang="en-US" dirty="0"/>
              <a:t>Service Upgrades</a:t>
            </a:r>
          </a:p>
          <a:p>
            <a:r>
              <a:rPr lang="en-US" dirty="0"/>
              <a:t>Variable Frequency Drives</a:t>
            </a:r>
          </a:p>
          <a:p>
            <a:r>
              <a:rPr lang="en-US" dirty="0"/>
              <a:t>Commercial and Industrial Installation with 24/7 Service</a:t>
            </a:r>
          </a:p>
          <a:p>
            <a:endParaRPr lang="en-US" dirty="0"/>
          </a:p>
        </p:txBody>
      </p:sp>
      <p:sp>
        <p:nvSpPr>
          <p:cNvPr id="10" name="Picture Placeholder 9">
            <a:extLst>
              <a:ext uri="{FF2B5EF4-FFF2-40B4-BE49-F238E27FC236}">
                <a16:creationId xmlns:a16="http://schemas.microsoft.com/office/drawing/2014/main" id="{25321FD1-7AA4-7ABC-FD97-B45C3AB3E434}"/>
              </a:ext>
            </a:extLst>
          </p:cNvPr>
          <p:cNvSpPr>
            <a:spLocks noGrp="1"/>
          </p:cNvSpPr>
          <p:nvPr>
            <p:ph type="pic" sz="quarter" idx="17"/>
          </p:nvPr>
        </p:nvSpPr>
        <p:spPr/>
      </p:sp>
      <p:sp>
        <p:nvSpPr>
          <p:cNvPr id="5" name="Title 4">
            <a:extLst>
              <a:ext uri="{FF2B5EF4-FFF2-40B4-BE49-F238E27FC236}">
                <a16:creationId xmlns:a16="http://schemas.microsoft.com/office/drawing/2014/main" id="{B1335CDD-F97D-6A27-6722-0E75A360965F}"/>
              </a:ext>
            </a:extLst>
          </p:cNvPr>
          <p:cNvSpPr>
            <a:spLocks noGrp="1"/>
          </p:cNvSpPr>
          <p:nvPr>
            <p:ph type="title"/>
          </p:nvPr>
        </p:nvSpPr>
        <p:spPr>
          <a:xfrm>
            <a:off x="660399" y="805213"/>
            <a:ext cx="5343585" cy="830997"/>
          </a:xfrm>
        </p:spPr>
        <p:txBody>
          <a:bodyPr/>
          <a:lstStyle/>
          <a:p>
            <a:r>
              <a:rPr lang="en-US" dirty="0"/>
              <a:t>Services We Offer</a:t>
            </a:r>
          </a:p>
        </p:txBody>
      </p:sp>
      <p:sp>
        <p:nvSpPr>
          <p:cNvPr id="2" name="Rectangle 1">
            <a:extLst>
              <a:ext uri="{FF2B5EF4-FFF2-40B4-BE49-F238E27FC236}">
                <a16:creationId xmlns:a16="http://schemas.microsoft.com/office/drawing/2014/main" id="{6623141B-AB64-F908-64B4-18123FC04D75}"/>
              </a:ext>
            </a:extLst>
          </p:cNvPr>
          <p:cNvSpPr/>
          <p:nvPr/>
        </p:nvSpPr>
        <p:spPr>
          <a:xfrm>
            <a:off x="489572" y="6368518"/>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25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alphaModFix amt="80000"/>
          </a:blip>
          <a:srcRect t="6692" b="6692"/>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p:txBody>
          <a:bodyPr/>
          <a:lstStyle/>
          <a:p>
            <a:pPr rtl="0" eaLnBrk="1" latinLnBrk="0" hangingPunct="1"/>
            <a:r>
              <a:rPr lang="en-US" sz="2800" kern="1200" dirty="0">
                <a:solidFill>
                  <a:srgbClr val="FFFFFF"/>
                </a:solidFill>
                <a:effectLst/>
                <a:latin typeface="Calibri Light" panose="020F0302020204030204" pitchFamily="34" charset="0"/>
                <a:ea typeface="+mn-ea"/>
                <a:cs typeface="+mn-cs"/>
              </a:rPr>
              <a:t>What is the benefit of an open protocol system over a proprietary system?</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p:txBody>
          <a:bodyPr/>
          <a:lstStyle/>
          <a:p>
            <a:r>
              <a:rPr lang="en-US" dirty="0"/>
              <a:t>Concerned customer</a:t>
            </a:r>
          </a:p>
        </p:txBody>
      </p:sp>
    </p:spTree>
    <p:extLst>
      <p:ext uri="{BB962C8B-B14F-4D97-AF65-F5344CB8AC3E}">
        <p14:creationId xmlns:p14="http://schemas.microsoft.com/office/powerpoint/2010/main" val="410139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F211-ED25-4BED-862A-17F84B323349}"/>
              </a:ext>
            </a:extLst>
          </p:cNvPr>
          <p:cNvSpPr>
            <a:spLocks noGrp="1"/>
          </p:cNvSpPr>
          <p:nvPr>
            <p:ph type="title"/>
          </p:nvPr>
        </p:nvSpPr>
        <p:spPr/>
        <p:txBody>
          <a:bodyPr/>
          <a:lstStyle/>
          <a:p>
            <a:r>
              <a:rPr lang="en-US" dirty="0"/>
              <a:t>Benefits of an Open System</a:t>
            </a:r>
            <a:br>
              <a:rPr lang="en-US" dirty="0"/>
            </a:br>
            <a:endParaRPr lang="en-US" dirty="0"/>
          </a:p>
        </p:txBody>
      </p:sp>
      <p:sp>
        <p:nvSpPr>
          <p:cNvPr id="18" name="Hexagon 17">
            <a:extLst>
              <a:ext uri="{FF2B5EF4-FFF2-40B4-BE49-F238E27FC236}">
                <a16:creationId xmlns:a16="http://schemas.microsoft.com/office/drawing/2014/main" id="{F3A0DAD0-3E39-4BBF-88E4-5C3C306DCCBB}"/>
              </a:ext>
              <a:ext uri="{C183D7F6-B498-43B3-948B-1728B52AA6E4}">
                <adec:decorative xmlns:adec="http://schemas.microsoft.com/office/drawing/2017/decorative" val="1"/>
              </a:ext>
            </a:extLst>
          </p:cNvPr>
          <p:cNvSpPr/>
          <p:nvPr/>
        </p:nvSpPr>
        <p:spPr>
          <a:xfrm>
            <a:off x="609018"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Target Audience">
            <a:extLst>
              <a:ext uri="{FF2B5EF4-FFF2-40B4-BE49-F238E27FC236}">
                <a16:creationId xmlns:a16="http://schemas.microsoft.com/office/drawing/2014/main" id="{C4663C19-45BD-46CB-AA38-6CE7C45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513" y="2204476"/>
            <a:ext cx="548640" cy="548640"/>
          </a:xfrm>
          <a:prstGeom prst="rect">
            <a:avLst/>
          </a:prstGeom>
        </p:spPr>
      </p:pic>
      <p:sp>
        <p:nvSpPr>
          <p:cNvPr id="11" name="TextBox 10">
            <a:extLst>
              <a:ext uri="{FF2B5EF4-FFF2-40B4-BE49-F238E27FC236}">
                <a16:creationId xmlns:a16="http://schemas.microsoft.com/office/drawing/2014/main" id="{0A302878-D117-49D8-8CD3-093E34DF215B}"/>
              </a:ext>
            </a:extLst>
          </p:cNvPr>
          <p:cNvSpPr txBox="1"/>
          <p:nvPr/>
        </p:nvSpPr>
        <p:spPr>
          <a:xfrm>
            <a:off x="1748531" y="2125176"/>
            <a:ext cx="3657600" cy="11346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accent4"/>
                </a:solidFill>
                <a:latin typeface="+mj-lt"/>
                <a:cs typeface="Biome Light" panose="020B0303030204020804" pitchFamily="34" charset="0"/>
              </a:rPr>
              <a:t>Interoperability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Devices and systems from different manufacturers to communicate and work together.</a:t>
            </a:r>
          </a:p>
        </p:txBody>
      </p:sp>
      <p:sp>
        <p:nvSpPr>
          <p:cNvPr id="24" name="Hexagon 23">
            <a:extLst>
              <a:ext uri="{FF2B5EF4-FFF2-40B4-BE49-F238E27FC236}">
                <a16:creationId xmlns:a16="http://schemas.microsoft.com/office/drawing/2014/main" id="{B8F5A225-0C56-4A56-9265-DBE9001CCCDC}"/>
              </a:ext>
              <a:ext uri="{C183D7F6-B498-43B3-948B-1728B52AA6E4}">
                <adec:decorative xmlns:adec="http://schemas.microsoft.com/office/drawing/2017/decorative" val="1"/>
              </a:ext>
            </a:extLst>
          </p:cNvPr>
          <p:cNvSpPr/>
          <p:nvPr/>
        </p:nvSpPr>
        <p:spPr>
          <a:xfrm>
            <a:off x="6382827"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Fork In Road with solid fill">
            <a:extLst>
              <a:ext uri="{FF2B5EF4-FFF2-40B4-BE49-F238E27FC236}">
                <a16:creationId xmlns:a16="http://schemas.microsoft.com/office/drawing/2014/main" id="{112CEB44-CF96-4193-8126-3EF3F89B2EA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62762" y="2203745"/>
            <a:ext cx="548640" cy="548640"/>
          </a:xfrm>
          <a:prstGeom prst="rect">
            <a:avLst/>
          </a:prstGeom>
        </p:spPr>
      </p:pic>
      <p:sp>
        <p:nvSpPr>
          <p:cNvPr id="7" name="TextBox 6">
            <a:extLst>
              <a:ext uri="{FF2B5EF4-FFF2-40B4-BE49-F238E27FC236}">
                <a16:creationId xmlns:a16="http://schemas.microsoft.com/office/drawing/2014/main" id="{64DBD184-BCBE-4A38-8DF2-C0C550ADE4C4}"/>
              </a:ext>
            </a:extLst>
          </p:cNvPr>
          <p:cNvSpPr txBox="1"/>
          <p:nvPr/>
        </p:nvSpPr>
        <p:spPr>
          <a:xfrm>
            <a:off x="7504293" y="2125176"/>
            <a:ext cx="3657600" cy="9130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Flexibility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Allows for more customization and fine-tuning of system behavior.</a:t>
            </a:r>
          </a:p>
        </p:txBody>
      </p:sp>
      <p:sp>
        <p:nvSpPr>
          <p:cNvPr id="19" name="Hexagon 18">
            <a:extLst>
              <a:ext uri="{FF2B5EF4-FFF2-40B4-BE49-F238E27FC236}">
                <a16:creationId xmlns:a16="http://schemas.microsoft.com/office/drawing/2014/main" id="{A6510D74-8CDF-4500-996B-40C07942D72B}"/>
              </a:ext>
              <a:ext uri="{C183D7F6-B498-43B3-948B-1728B52AA6E4}">
                <adec:decorative xmlns:adec="http://schemas.microsoft.com/office/drawing/2017/decorative" val="1"/>
              </a:ext>
            </a:extLst>
          </p:cNvPr>
          <p:cNvSpPr/>
          <p:nvPr/>
        </p:nvSpPr>
        <p:spPr>
          <a:xfrm>
            <a:off x="609018" y="351053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Shopping bag">
            <a:extLst>
              <a:ext uri="{FF2B5EF4-FFF2-40B4-BE49-F238E27FC236}">
                <a16:creationId xmlns:a16="http://schemas.microsoft.com/office/drawing/2014/main" id="{245749D8-5A06-44F2-B96E-6718BBEB6C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93513" y="3618467"/>
            <a:ext cx="548640" cy="548640"/>
          </a:xfrm>
          <a:prstGeom prst="rect">
            <a:avLst/>
          </a:prstGeom>
        </p:spPr>
      </p:pic>
      <p:sp>
        <p:nvSpPr>
          <p:cNvPr id="13" name="TextBox 12">
            <a:extLst>
              <a:ext uri="{FF2B5EF4-FFF2-40B4-BE49-F238E27FC236}">
                <a16:creationId xmlns:a16="http://schemas.microsoft.com/office/drawing/2014/main" id="{E0A3F38B-310F-454B-9EF6-EF4B5FD017B0}"/>
              </a:ext>
            </a:extLst>
          </p:cNvPr>
          <p:cNvSpPr txBox="1"/>
          <p:nvPr/>
        </p:nvSpPr>
        <p:spPr>
          <a:xfrm>
            <a:off x="1748531" y="3531563"/>
            <a:ext cx="3657600" cy="9130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Vendor Neutrality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You're not tied to a single vendor for all your components.</a:t>
            </a:r>
          </a:p>
        </p:txBody>
      </p:sp>
      <p:sp>
        <p:nvSpPr>
          <p:cNvPr id="26" name="Hexagon 25">
            <a:extLst>
              <a:ext uri="{FF2B5EF4-FFF2-40B4-BE49-F238E27FC236}">
                <a16:creationId xmlns:a16="http://schemas.microsoft.com/office/drawing/2014/main" id="{F73E68A5-255F-4C3B-82E4-28F5CE1AA4BA}"/>
              </a:ext>
              <a:ext uri="{C183D7F6-B498-43B3-948B-1728B52AA6E4}">
                <adec:decorative xmlns:adec="http://schemas.microsoft.com/office/drawing/2017/decorative" val="1"/>
              </a:ext>
            </a:extLst>
          </p:cNvPr>
          <p:cNvSpPr/>
          <p:nvPr/>
        </p:nvSpPr>
        <p:spPr>
          <a:xfrm>
            <a:off x="6382827" y="351053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lipboard">
            <a:extLst>
              <a:ext uri="{FF2B5EF4-FFF2-40B4-BE49-F238E27FC236}">
                <a16:creationId xmlns:a16="http://schemas.microsoft.com/office/drawing/2014/main" id="{3F4B17BF-671E-4F42-AB1B-F84F52DCE25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573648" y="3606850"/>
            <a:ext cx="548640" cy="548640"/>
          </a:xfrm>
          <a:prstGeom prst="rect">
            <a:avLst/>
          </a:prstGeom>
        </p:spPr>
      </p:pic>
      <p:sp>
        <p:nvSpPr>
          <p:cNvPr id="9" name="TextBox 8">
            <a:extLst>
              <a:ext uri="{FF2B5EF4-FFF2-40B4-BE49-F238E27FC236}">
                <a16:creationId xmlns:a16="http://schemas.microsoft.com/office/drawing/2014/main" id="{BBD1A11C-0D13-40D5-A96C-6C9C65FDED12}"/>
              </a:ext>
            </a:extLst>
          </p:cNvPr>
          <p:cNvSpPr txBox="1"/>
          <p:nvPr/>
        </p:nvSpPr>
        <p:spPr>
          <a:xfrm>
            <a:off x="7504954" y="3531563"/>
            <a:ext cx="3657600" cy="9130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Ease of Integration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Easier to integrate with other building systems, such as lighting and security.</a:t>
            </a:r>
          </a:p>
        </p:txBody>
      </p:sp>
      <p:sp>
        <p:nvSpPr>
          <p:cNvPr id="20" name="Hexagon 19">
            <a:extLst>
              <a:ext uri="{FF2B5EF4-FFF2-40B4-BE49-F238E27FC236}">
                <a16:creationId xmlns:a16="http://schemas.microsoft.com/office/drawing/2014/main" id="{E3AEA7C5-E53C-47EB-B54E-E09414923CE6}"/>
              </a:ext>
              <a:ext uri="{C183D7F6-B498-43B3-948B-1728B52AA6E4}">
                <adec:decorative xmlns:adec="http://schemas.microsoft.com/office/drawing/2017/decorative" val="1"/>
              </a:ext>
            </a:extLst>
          </p:cNvPr>
          <p:cNvSpPr/>
          <p:nvPr/>
        </p:nvSpPr>
        <p:spPr>
          <a:xfrm>
            <a:off x="609017" y="4778318"/>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User network">
            <a:extLst>
              <a:ext uri="{FF2B5EF4-FFF2-40B4-BE49-F238E27FC236}">
                <a16:creationId xmlns:a16="http://schemas.microsoft.com/office/drawing/2014/main" id="{B6919A3F-A031-4557-AAC9-0C948C6E4D6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93513" y="4872722"/>
            <a:ext cx="548640" cy="548640"/>
          </a:xfrm>
          <a:prstGeom prst="rect">
            <a:avLst/>
          </a:prstGeom>
        </p:spPr>
      </p:pic>
      <p:sp>
        <p:nvSpPr>
          <p:cNvPr id="17" name="TextBox 16">
            <a:extLst>
              <a:ext uri="{FF2B5EF4-FFF2-40B4-BE49-F238E27FC236}">
                <a16:creationId xmlns:a16="http://schemas.microsoft.com/office/drawing/2014/main" id="{4B6D4D59-1662-44D5-B239-F9F86487BE32}"/>
              </a:ext>
            </a:extLst>
          </p:cNvPr>
          <p:cNvSpPr txBox="1"/>
          <p:nvPr/>
        </p:nvSpPr>
        <p:spPr>
          <a:xfrm>
            <a:off x="1748531" y="4723888"/>
            <a:ext cx="3657600" cy="9130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Scalability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More adaptable to changes in building size or functionality.</a:t>
            </a:r>
          </a:p>
        </p:txBody>
      </p:sp>
      <p:sp>
        <p:nvSpPr>
          <p:cNvPr id="28" name="Hexagon 27">
            <a:extLst>
              <a:ext uri="{FF2B5EF4-FFF2-40B4-BE49-F238E27FC236}">
                <a16:creationId xmlns:a16="http://schemas.microsoft.com/office/drawing/2014/main" id="{BC618CE4-6DEC-4D26-B202-8BAAA269727E}"/>
              </a:ext>
              <a:ext uri="{C183D7F6-B498-43B3-948B-1728B52AA6E4}">
                <adec:decorative xmlns:adec="http://schemas.microsoft.com/office/drawing/2017/decorative" val="1"/>
              </a:ext>
            </a:extLst>
          </p:cNvPr>
          <p:cNvSpPr/>
          <p:nvPr/>
        </p:nvSpPr>
        <p:spPr>
          <a:xfrm>
            <a:off x="6382826" y="4778318"/>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Money outline">
            <a:extLst>
              <a:ext uri="{FF2B5EF4-FFF2-40B4-BE49-F238E27FC236}">
                <a16:creationId xmlns:a16="http://schemas.microsoft.com/office/drawing/2014/main" id="{44B68078-72CC-45F5-9CD3-20C37D3298D8}"/>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573648" y="4861105"/>
            <a:ext cx="548640" cy="548640"/>
          </a:xfrm>
          <a:prstGeom prst="rect">
            <a:avLst/>
          </a:prstGeom>
        </p:spPr>
      </p:pic>
      <p:sp>
        <p:nvSpPr>
          <p:cNvPr id="15" name="TextBox 14">
            <a:extLst>
              <a:ext uri="{FF2B5EF4-FFF2-40B4-BE49-F238E27FC236}">
                <a16:creationId xmlns:a16="http://schemas.microsoft.com/office/drawing/2014/main" id="{802A63E6-17C3-4C42-AD30-C1D1236CE8C7}"/>
              </a:ext>
            </a:extLst>
          </p:cNvPr>
          <p:cNvSpPr txBox="1"/>
          <p:nvPr/>
        </p:nvSpPr>
        <p:spPr>
          <a:xfrm>
            <a:off x="7504954" y="4723888"/>
            <a:ext cx="3657600" cy="11346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Reduced Costs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The competition among vendors and the ability to mix and match components can lead to cost savings.</a:t>
            </a:r>
          </a:p>
        </p:txBody>
      </p:sp>
      <p:sp>
        <p:nvSpPr>
          <p:cNvPr id="3" name="Rectangle 2">
            <a:extLst>
              <a:ext uri="{FF2B5EF4-FFF2-40B4-BE49-F238E27FC236}">
                <a16:creationId xmlns:a16="http://schemas.microsoft.com/office/drawing/2014/main" id="{FB1250B9-5AD4-345A-DF68-B9BE870A5EF5}"/>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1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E6D6-C63D-4A7C-B1F1-1E8117B25D1A}"/>
              </a:ext>
            </a:extLst>
          </p:cNvPr>
          <p:cNvSpPr>
            <a:spLocks noGrp="1"/>
          </p:cNvSpPr>
          <p:nvPr>
            <p:ph type="title"/>
          </p:nvPr>
        </p:nvSpPr>
        <p:spPr/>
        <p:txBody>
          <a:bodyPr/>
          <a:lstStyle/>
          <a:p>
            <a:r>
              <a:rPr lang="en-US" dirty="0"/>
              <a:t>System Architecture</a:t>
            </a:r>
          </a:p>
          <a:p>
            <a:endParaRPr lang="en-US" dirty="0"/>
          </a:p>
        </p:txBody>
      </p:sp>
      <p:pic>
        <p:nvPicPr>
          <p:cNvPr id="25" name="Picture Placeholder 4" descr="close up of building">
            <a:extLst>
              <a:ext uri="{FF2B5EF4-FFF2-40B4-BE49-F238E27FC236}">
                <a16:creationId xmlns:a16="http://schemas.microsoft.com/office/drawing/2014/main" id="{B43125FE-4923-4B38-ADD6-3F547696AB11}"/>
              </a:ext>
            </a:extLst>
          </p:cNvPr>
          <p:cNvPicPr>
            <a:picLocks noGrp="1" noChangeAspect="1"/>
          </p:cNvPicPr>
          <p:nvPr>
            <p:ph type="pic" sz="quarter" idx="4294967295"/>
          </p:nvPr>
        </p:nvPicPr>
        <p:blipFill rotWithShape="1">
          <a:blip r:embed="rId2"/>
          <a:srcRect t="10082" b="10082"/>
          <a:stretch/>
        </p:blipFill>
        <p:spPr>
          <a:xfrm>
            <a:off x="9261475" y="0"/>
            <a:ext cx="2930525" cy="1560513"/>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pic>
      <p:pic>
        <p:nvPicPr>
          <p:cNvPr id="4" name="Picture 3">
            <a:extLst>
              <a:ext uri="{FF2B5EF4-FFF2-40B4-BE49-F238E27FC236}">
                <a16:creationId xmlns:a16="http://schemas.microsoft.com/office/drawing/2014/main" id="{4F07E283-5E35-0AAD-2ECE-45F5CF92AD36}"/>
              </a:ext>
            </a:extLst>
          </p:cNvPr>
          <p:cNvPicPr>
            <a:picLocks noChangeAspect="1"/>
          </p:cNvPicPr>
          <p:nvPr/>
        </p:nvPicPr>
        <p:blipFill>
          <a:blip r:embed="rId3"/>
          <a:stretch>
            <a:fillRect/>
          </a:stretch>
        </p:blipFill>
        <p:spPr>
          <a:xfrm>
            <a:off x="2679713" y="997757"/>
            <a:ext cx="6581762" cy="5592836"/>
          </a:xfrm>
          <a:prstGeom prst="rect">
            <a:avLst/>
          </a:prstGeom>
        </p:spPr>
      </p:pic>
      <p:sp>
        <p:nvSpPr>
          <p:cNvPr id="3" name="Rectangle 2">
            <a:extLst>
              <a:ext uri="{FF2B5EF4-FFF2-40B4-BE49-F238E27FC236}">
                <a16:creationId xmlns:a16="http://schemas.microsoft.com/office/drawing/2014/main" id="{168B4D4F-77DE-02FB-357A-DE86B9DDBACE}"/>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37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2DE4BB1-4872-5133-0E61-1354FF3A7DBC}"/>
              </a:ext>
            </a:extLst>
          </p:cNvPr>
          <p:cNvSpPr>
            <a:spLocks noGrp="1"/>
          </p:cNvSpPr>
          <p:nvPr>
            <p:ph type="title"/>
          </p:nvPr>
        </p:nvSpPr>
        <p:spPr>
          <a:xfrm>
            <a:off x="838200" y="635000"/>
            <a:ext cx="10515600" cy="700115"/>
          </a:xfrm>
        </p:spPr>
        <p:txBody>
          <a:bodyPr/>
          <a:lstStyle/>
          <a:p>
            <a:r>
              <a:rPr lang="en-US" dirty="0"/>
              <a:t>Brands we Support</a:t>
            </a:r>
          </a:p>
        </p:txBody>
      </p:sp>
      <p:pic>
        <p:nvPicPr>
          <p:cNvPr id="1026" name="Picture 2" descr="Distech Controls - Sunbelt Controls">
            <a:extLst>
              <a:ext uri="{FF2B5EF4-FFF2-40B4-BE49-F238E27FC236}">
                <a16:creationId xmlns:a16="http://schemas.microsoft.com/office/drawing/2014/main" id="{DCA9DB6C-1A07-E904-1AB9-4E603D23E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64" y="2584550"/>
            <a:ext cx="3106121" cy="1082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nson Controls acquires Hybrid Energy | PM Engineer">
            <a:extLst>
              <a:ext uri="{FF2B5EF4-FFF2-40B4-BE49-F238E27FC236}">
                <a16:creationId xmlns:a16="http://schemas.microsoft.com/office/drawing/2014/main" id="{0C6AE6B3-A028-B61A-D7F3-06C88827B4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6" b="10069"/>
          <a:stretch/>
        </p:blipFill>
        <p:spPr bwMode="auto">
          <a:xfrm>
            <a:off x="8315612" y="2329891"/>
            <a:ext cx="2907461" cy="1337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neywell Logo and symbol, meaning, history, PNG, brand">
            <a:extLst>
              <a:ext uri="{FF2B5EF4-FFF2-40B4-BE49-F238E27FC236}">
                <a16:creationId xmlns:a16="http://schemas.microsoft.com/office/drawing/2014/main" id="{DC800092-54B8-69A0-12FA-FB614EF40E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06" b="31537"/>
          <a:stretch/>
        </p:blipFill>
        <p:spPr bwMode="auto">
          <a:xfrm>
            <a:off x="4667250" y="4313967"/>
            <a:ext cx="2857500" cy="586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6ECAC7-DF37-6A30-58C2-FF79C84E0178}"/>
              </a:ext>
            </a:extLst>
          </p:cNvPr>
          <p:cNvSpPr/>
          <p:nvPr/>
        </p:nvSpPr>
        <p:spPr>
          <a:xfrm>
            <a:off x="584462" y="6325386"/>
            <a:ext cx="2045616" cy="405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203501"/>
      </p:ext>
    </p:extLst>
  </p:cSld>
  <p:clrMapOvr>
    <a:masterClrMapping/>
  </p:clrMapOvr>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A9014-ED64-4558-B1E1-D03F0EE32BEB}">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purl.org/dc/terms/"/>
    <ds:schemaRef ds:uri="http://schemas.microsoft.com/office/2006/metadata/properties"/>
    <ds:schemaRef ds:uri="http://schemas.microsoft.com/office/infopath/2007/PartnerControl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4356</TotalTime>
  <Words>290</Words>
  <Application>Microsoft Office PowerPoint</Application>
  <PresentationFormat>Widescreen</PresentationFormat>
  <Paragraphs>50</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Corbel</vt:lpstr>
      <vt:lpstr>Wingdings</vt:lpstr>
      <vt:lpstr>Office Theme</vt:lpstr>
      <vt:lpstr>Building Automation Demo</vt:lpstr>
      <vt:lpstr>Agenda</vt:lpstr>
      <vt:lpstr>Introduction</vt:lpstr>
      <vt:lpstr>What Does Control Resource Offer?</vt:lpstr>
      <vt:lpstr>Services We Offer</vt:lpstr>
      <vt:lpstr>What is the benefit of an open protocol system over a proprietary system?</vt:lpstr>
      <vt:lpstr>Benefits of an Open System </vt:lpstr>
      <vt:lpstr>System Architecture </vt:lpstr>
      <vt:lpstr>Brands we Support</vt:lpstr>
      <vt:lpstr>Some of Our Key Customers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Automation Demo</dc:title>
  <dc:creator>Justin Holmes</dc:creator>
  <cp:lastModifiedBy>jholmes</cp:lastModifiedBy>
  <cp:revision>22</cp:revision>
  <cp:lastPrinted>2023-08-24T11:57:52Z</cp:lastPrinted>
  <dcterms:created xsi:type="dcterms:W3CDTF">2023-08-08T13:07:19Z</dcterms:created>
  <dcterms:modified xsi:type="dcterms:W3CDTF">2024-02-08T16:29:43Z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