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30"/>
  </p:notesMasterIdLst>
  <p:sldIdLst>
    <p:sldId id="497" r:id="rId5"/>
    <p:sldId id="510" r:id="rId6"/>
    <p:sldId id="498" r:id="rId7"/>
    <p:sldId id="499" r:id="rId8"/>
    <p:sldId id="500" r:id="rId9"/>
    <p:sldId id="501" r:id="rId10"/>
    <p:sldId id="373" r:id="rId11"/>
    <p:sldId id="529" r:id="rId12"/>
    <p:sldId id="503" r:id="rId13"/>
    <p:sldId id="531" r:id="rId14"/>
    <p:sldId id="528" r:id="rId15"/>
    <p:sldId id="504" r:id="rId16"/>
    <p:sldId id="505" r:id="rId17"/>
    <p:sldId id="506" r:id="rId18"/>
    <p:sldId id="507" r:id="rId19"/>
    <p:sldId id="509" r:id="rId20"/>
    <p:sldId id="257" r:id="rId21"/>
    <p:sldId id="518" r:id="rId22"/>
    <p:sldId id="502" r:id="rId23"/>
    <p:sldId id="527" r:id="rId24"/>
    <p:sldId id="525" r:id="rId25"/>
    <p:sldId id="526" r:id="rId26"/>
    <p:sldId id="514" r:id="rId27"/>
    <p:sldId id="515" r:id="rId28"/>
    <p:sldId id="5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53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3CA"/>
    <a:srgbClr val="306AC7"/>
    <a:srgbClr val="1B69BF"/>
    <a:srgbClr val="30A0D0"/>
    <a:srgbClr val="5A55C8"/>
    <a:srgbClr val="215CBC"/>
    <a:srgbClr val="387CB8"/>
    <a:srgbClr val="33ADD3"/>
    <a:srgbClr val="D2EFFA"/>
    <a:srgbClr val="13A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4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>
        <p:guide orient="horz" pos="2863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A-4A44-A9BA-F667EDFBBB42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5EA-4A44-A9BA-F667EDFBBB42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A2-4176-A75A-C3D8B19C6757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A2-4176-A75A-C3D8B19C675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EA-4A44-A9BA-F667EDFBBB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EA-4A44-A9BA-F667EDFBB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Emotion</c:v>
                </c:pt>
                <c:pt idx="1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A-4A44-A9BA-F667EDFBBB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58-4A4E-9501-D473F4B9FF2B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58-4A4E-9501-D473F4B9FF2B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58-4A4E-9501-D473F4B9FF2B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58-4A4E-9501-D473F4B9FF2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8-4A4E-9501-D473F4B9FF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8-4A4E-9501-D473F4B9F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Emotion</c:v>
                </c:pt>
                <c:pt idx="1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58-4A4E-9501-D473F4B9FF2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B2-D249-B55B-D1DEB65FC79F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B2-D249-B55B-D1DEB65FC79F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B2-D249-B55B-D1DEB65FC79F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B2-D249-B55B-D1DEB65FC79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2-D249-B55B-D1DEB65FC7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B2-D249-B55B-D1DEB65FC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Emotion</c:v>
                </c:pt>
                <c:pt idx="1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B2-D249-B55B-D1DEB65FC79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63-DB43-BA02-C98D5EF0B6DB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63-DB43-BA02-C98D5EF0B6DB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63-DB43-BA02-C98D5EF0B6DB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63-DB43-BA02-C98D5EF0B6D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63-DB43-BA02-C98D5EF0B6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63-DB43-BA02-C98D5EF0B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Emotion</c:v>
                </c:pt>
                <c:pt idx="1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63-DB43-BA02-C98D5EF0B6D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B-104A-853D-53A5E17EE2A1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B-104A-853D-53A5E17EE2A1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B-104A-853D-53A5E17EE2A1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B-104A-853D-53A5E17EE2A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9B-104A-853D-53A5E17EE2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B-104A-853D-53A5E17EE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Emotion</c:v>
                </c:pt>
                <c:pt idx="1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B-104A-853D-53A5E17EE2A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6AE83-74A7-E144-8A10-9A7475C3D28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D496-F649-0846-8032-080E6FA0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8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6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0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3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74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64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78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2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04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20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9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9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8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1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2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different this is from their own process</a:t>
            </a:r>
          </a:p>
        </p:txBody>
      </p:sp>
    </p:spTree>
    <p:extLst>
      <p:ext uri="{BB962C8B-B14F-4D97-AF65-F5344CB8AC3E}">
        <p14:creationId xmlns:p14="http://schemas.microsoft.com/office/powerpoint/2010/main" val="32588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70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D496-F649-0846-8032-080E6FA003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5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4EF43-FE8F-4D82-AED6-913C8E515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192000" cy="41510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884488-91C7-4F32-8229-AA0848E30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29534" y="562534"/>
            <a:ext cx="5732932" cy="5732932"/>
          </a:xfrm>
          <a:custGeom>
            <a:avLst/>
            <a:gdLst>
              <a:gd name="connsiteX0" fmla="*/ 1497556 w 5732932"/>
              <a:gd name="connsiteY0" fmla="*/ 0 h 5732932"/>
              <a:gd name="connsiteX1" fmla="*/ 4235376 w 5732932"/>
              <a:gd name="connsiteY1" fmla="*/ 0 h 5732932"/>
              <a:gd name="connsiteX2" fmla="*/ 5732932 w 5732932"/>
              <a:gd name="connsiteY2" fmla="*/ 1497556 h 5732932"/>
              <a:gd name="connsiteX3" fmla="*/ 5732932 w 5732932"/>
              <a:gd name="connsiteY3" fmla="*/ 4235376 h 5732932"/>
              <a:gd name="connsiteX4" fmla="*/ 4235376 w 5732932"/>
              <a:gd name="connsiteY4" fmla="*/ 5732932 h 5732932"/>
              <a:gd name="connsiteX5" fmla="*/ 1497556 w 5732932"/>
              <a:gd name="connsiteY5" fmla="*/ 5732932 h 5732932"/>
              <a:gd name="connsiteX6" fmla="*/ 0 w 5732932"/>
              <a:gd name="connsiteY6" fmla="*/ 4235376 h 5732932"/>
              <a:gd name="connsiteX7" fmla="*/ 0 w 5732932"/>
              <a:gd name="connsiteY7" fmla="*/ 1497556 h 5732932"/>
              <a:gd name="connsiteX8" fmla="*/ 1497556 w 5732932"/>
              <a:gd name="connsiteY8" fmla="*/ 0 h 57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2932" h="5732932">
                <a:moveTo>
                  <a:pt x="1497556" y="0"/>
                </a:moveTo>
                <a:lnTo>
                  <a:pt x="4235376" y="0"/>
                </a:lnTo>
                <a:cubicBezTo>
                  <a:pt x="5062453" y="0"/>
                  <a:pt x="5732932" y="670479"/>
                  <a:pt x="5732932" y="1497556"/>
                </a:cubicBezTo>
                <a:lnTo>
                  <a:pt x="5732932" y="4235376"/>
                </a:lnTo>
                <a:cubicBezTo>
                  <a:pt x="5732932" y="5062453"/>
                  <a:pt x="5062453" y="5732932"/>
                  <a:pt x="4235376" y="5732932"/>
                </a:cubicBezTo>
                <a:lnTo>
                  <a:pt x="1497556" y="5732932"/>
                </a:lnTo>
                <a:cubicBezTo>
                  <a:pt x="670479" y="5732932"/>
                  <a:pt x="0" y="5062453"/>
                  <a:pt x="0" y="4235376"/>
                </a:cubicBezTo>
                <a:lnTo>
                  <a:pt x="0" y="1497556"/>
                </a:lnTo>
                <a:cubicBezTo>
                  <a:pt x="0" y="670479"/>
                  <a:pt x="670479" y="0"/>
                  <a:pt x="14975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2/15/24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D57E2-2892-723D-5B2E-44AE932DD18F}"/>
              </a:ext>
            </a:extLst>
          </p:cNvPr>
          <p:cNvSpPr/>
          <p:nvPr/>
        </p:nvSpPr>
        <p:spPr>
          <a:xfrm>
            <a:off x="1" y="0"/>
            <a:ext cx="12193290" cy="6883830"/>
          </a:xfrm>
          <a:prstGeom prst="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1D2D9-9649-565B-24B0-F93E240C0A13}"/>
              </a:ext>
            </a:extLst>
          </p:cNvPr>
          <p:cNvSpPr/>
          <p:nvPr/>
        </p:nvSpPr>
        <p:spPr>
          <a:xfrm>
            <a:off x="-63500" y="1003300"/>
            <a:ext cx="123317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1258004" y="4594746"/>
            <a:ext cx="1219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Automate your Quality Assurance and </a:t>
            </a:r>
            <a:endParaRPr lang="en-US" b="1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improve your insight by 50x</a:t>
            </a:r>
            <a:endParaRPr lang="en-US" b="1">
              <a:cs typeface="Calibri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5" y="1639995"/>
            <a:ext cx="3028035" cy="63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3C23E-A66E-C70B-041C-9A5151DF3CEE}"/>
              </a:ext>
            </a:extLst>
          </p:cNvPr>
          <p:cNvSpPr txBox="1"/>
          <p:nvPr/>
        </p:nvSpPr>
        <p:spPr>
          <a:xfrm>
            <a:off x="1260805" y="2456720"/>
            <a:ext cx="49140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Helvetica Neue"/>
                <a:cs typeface="Calibri"/>
              </a:rPr>
              <a:t>Automated Quality Assurance A.I.</a:t>
            </a:r>
            <a:endParaRPr lang="en-US"/>
          </a:p>
        </p:txBody>
      </p:sp>
      <p:pic>
        <p:nvPicPr>
          <p:cNvPr id="5" name="Picture 4" descr="A blue robot with a smile&#10;&#10;Description automatically generated">
            <a:extLst>
              <a:ext uri="{FF2B5EF4-FFF2-40B4-BE49-F238E27FC236}">
                <a16:creationId xmlns:a16="http://schemas.microsoft.com/office/drawing/2014/main" id="{4FAF31F4-7EAA-C609-D77C-2BBB554C9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178" y="-137712"/>
            <a:ext cx="7621291" cy="7634205"/>
          </a:xfrm>
          <a:prstGeom prst="rect">
            <a:avLst/>
          </a:prstGeom>
        </p:spPr>
      </p:pic>
      <p:pic>
        <p:nvPicPr>
          <p:cNvPr id="9" name="Picture 8" descr="A blue square with white text&#10;&#10;Description automatically generated">
            <a:extLst>
              <a:ext uri="{FF2B5EF4-FFF2-40B4-BE49-F238E27FC236}">
                <a16:creationId xmlns:a16="http://schemas.microsoft.com/office/drawing/2014/main" id="{7B64E508-A7F4-5A13-53E9-8ABD37D6C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352" y="1914242"/>
            <a:ext cx="1204733" cy="12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-4274" y="-14514"/>
            <a:ext cx="12193290" cy="6883830"/>
          </a:xfrm>
          <a:prstGeom prst="rect">
            <a:avLst/>
          </a:prstGeom>
          <a:solidFill>
            <a:srgbClr val="2983C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Real-time Quality Reporting</a:t>
            </a:r>
          </a:p>
        </p:txBody>
      </p:sp>
      <p:pic>
        <p:nvPicPr>
          <p:cNvPr id="6" name="Picture 5" descr="A graph of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123DEF2F-84FB-4305-7771-C00C4A06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1897011"/>
            <a:ext cx="3397420" cy="2192352"/>
          </a:xfrm>
          <a:prstGeom prst="roundRect">
            <a:avLst>
              <a:gd name="adj" fmla="val 7729"/>
            </a:avLst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FCA13977-724F-C414-EDA6-A1E067DFD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46" y="1275636"/>
            <a:ext cx="3382901" cy="2134277"/>
          </a:xfrm>
          <a:prstGeom prst="roundRect">
            <a:avLst>
              <a:gd name="adj" fmla="val 6976"/>
            </a:avLst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graph of blue and green bars&#10;&#10;Description automatically generated with medium confidence">
            <a:extLst>
              <a:ext uri="{FF2B5EF4-FFF2-40B4-BE49-F238E27FC236}">
                <a16:creationId xmlns:a16="http://schemas.microsoft.com/office/drawing/2014/main" id="{73A7A311-5248-9FDC-F24C-9375A3843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4401309"/>
            <a:ext cx="3390160" cy="2177833"/>
          </a:xfrm>
          <a:prstGeom prst="roundRect">
            <a:avLst>
              <a:gd name="adj" fmla="val 7670"/>
            </a:avLst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aph of blue bars with black text&#10;&#10;Description automatically generated">
            <a:extLst>
              <a:ext uri="{FF2B5EF4-FFF2-40B4-BE49-F238E27FC236}">
                <a16:creationId xmlns:a16="http://schemas.microsoft.com/office/drawing/2014/main" id="{1787AB0C-DCFF-6C54-8E13-DBA4A432B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27" y="3709484"/>
            <a:ext cx="3397420" cy="2185093"/>
          </a:xfrm>
          <a:prstGeom prst="roundRect">
            <a:avLst>
              <a:gd name="adj" fmla="val 6205"/>
            </a:avLst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8B2CF5-7248-2E6F-F915-DB679806D1EF}"/>
              </a:ext>
            </a:extLst>
          </p:cNvPr>
          <p:cNvSpPr/>
          <p:nvPr/>
        </p:nvSpPr>
        <p:spPr>
          <a:xfrm>
            <a:off x="1658789" y="3196232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</a:rPr>
              <a:t>Track key KPIs for quality teams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1EA4FE-F1D1-98DE-DA35-8F91EB4DCF66}"/>
              </a:ext>
            </a:extLst>
          </p:cNvPr>
          <p:cNvSpPr/>
          <p:nvPr/>
        </p:nvSpPr>
        <p:spPr>
          <a:xfrm>
            <a:off x="1658789" y="3926569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Easily id</a:t>
            </a:r>
            <a:r>
              <a:rPr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</a:rPr>
              <a:t>entify</a:t>
            </a:r>
            <a:r>
              <a:rPr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</a:rPr>
              <a:t> areas for improvement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09B2E3-9DAB-50E0-01B0-D3914F2EFAEC}"/>
              </a:ext>
            </a:extLst>
          </p:cNvPr>
          <p:cNvSpPr/>
          <p:nvPr/>
        </p:nvSpPr>
        <p:spPr>
          <a:xfrm>
            <a:off x="1658789" y="4716185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Track appeals process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0103DC-8849-03BE-4D19-92C34A6B58F0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28" y="3209334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514BC41-FD5E-77C0-9128-0B603917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5A7E1C-BB95-FC00-933E-E275509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D7E94C-4F0F-30AE-F18A-BDC95CC8E560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28" y="3945820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B209221-3FFC-362C-A788-028B043C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1022765-8086-C857-F28E-9425550B8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3582DD-3B8F-0A52-9A34-3BB7A43535A6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28" y="4724900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AE426AF-6996-4527-475C-DE25CA6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A98C4DC-A1CB-AAAE-5295-9584D7492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F8B54E8-A4B8-584A-D661-FD3FDBDFEBE7}"/>
              </a:ext>
            </a:extLst>
          </p:cNvPr>
          <p:cNvSpPr/>
          <p:nvPr/>
        </p:nvSpPr>
        <p:spPr>
          <a:xfrm>
            <a:off x="1658789" y="2439274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At-a-glance reporting for leadership and QA teams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FB314D-518C-649B-CFB0-DF8A1974EAC6}"/>
              </a:ext>
            </a:extLst>
          </p:cNvPr>
          <p:cNvGrpSpPr>
            <a:grpSpLocks noChangeAspect="1"/>
          </p:cNvGrpSpPr>
          <p:nvPr/>
        </p:nvGrpSpPr>
        <p:grpSpPr>
          <a:xfrm>
            <a:off x="1259628" y="2456339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7D12108-EF18-F351-9E58-7A1F51B2A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FAF2673-EDBE-186E-4778-10E874395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39" name="Picture 3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D7ABB0E-0EBD-E1EC-EC5D-0D6C6E464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0" y="0"/>
            <a:ext cx="12192000" cy="6877776"/>
          </a:xfrm>
          <a:prstGeom prst="rect">
            <a:avLst/>
          </a:prstGeom>
          <a:solidFill>
            <a:srgbClr val="30A0D0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91824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Emotion Scoring </a:t>
            </a:r>
            <a:endParaRPr lang="en-GB" sz="4000" b="1" u="sng" dirty="0">
              <a:solidFill>
                <a:srgbClr val="306AC7"/>
              </a:solidFill>
              <a:latin typeface="Helvetica Neue"/>
              <a:cs typeface="Calibri"/>
            </a:endParaRPr>
          </a:p>
        </p:txBody>
      </p:sp>
      <p:pic>
        <p:nvPicPr>
          <p:cNvPr id="17" name="Picture 16" descr="A blue robot with a smile&#10;&#10;Description automatically generated">
            <a:extLst>
              <a:ext uri="{FF2B5EF4-FFF2-40B4-BE49-F238E27FC236}">
                <a16:creationId xmlns:a16="http://schemas.microsoft.com/office/drawing/2014/main" id="{7C4B39FD-4B2D-AD19-9650-00A673E2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0255" r="31010" b="54972"/>
          <a:stretch/>
        </p:blipFill>
        <p:spPr>
          <a:xfrm>
            <a:off x="8305956" y="5538632"/>
            <a:ext cx="1849631" cy="1319368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1E79DB95-A559-C113-A50C-A823004FB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26" y="1388915"/>
            <a:ext cx="4600131" cy="2940050"/>
          </a:xfrm>
          <a:prstGeom prst="roundRect">
            <a:avLst>
              <a:gd name="adj" fmla="val 4449"/>
            </a:avLst>
          </a:prstGeom>
          <a:ln>
            <a:noFill/>
          </a:ln>
          <a:effectLst>
            <a:outerShdw blurRad="381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screenshot of a customer emotion&#10;&#10;Description automatically generated">
            <a:extLst>
              <a:ext uri="{FF2B5EF4-FFF2-40B4-BE49-F238E27FC236}">
                <a16:creationId xmlns:a16="http://schemas.microsoft.com/office/drawing/2014/main" id="{9539F869-014D-E1D4-CF98-82CB9F0703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8534" y="2618359"/>
            <a:ext cx="4569101" cy="2940049"/>
          </a:xfrm>
          <a:prstGeom prst="roundRect">
            <a:avLst>
              <a:gd name="adj" fmla="val 5930"/>
            </a:avLst>
          </a:prstGeom>
          <a:ln>
            <a:noFill/>
          </a:ln>
          <a:effectLst>
            <a:outerShdw blurRad="3810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355E25-7E45-070F-AA20-459A29428EA7}"/>
              </a:ext>
            </a:extLst>
          </p:cNvPr>
          <p:cNvSpPr/>
          <p:nvPr/>
        </p:nvSpPr>
        <p:spPr>
          <a:xfrm>
            <a:off x="1767649" y="2597514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</a:rPr>
              <a:t>Immediate insight to agent and </a:t>
            </a: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customer emotions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711193-A553-B207-0861-9B0A9A05630C}"/>
              </a:ext>
            </a:extLst>
          </p:cNvPr>
          <p:cNvSpPr/>
          <p:nvPr/>
        </p:nvSpPr>
        <p:spPr>
          <a:xfrm>
            <a:off x="1767649" y="3327851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</a:rPr>
              <a:t>Informed case insight – no more random selection!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DCA91-42B0-7596-533A-2700115EC2F6}"/>
              </a:ext>
            </a:extLst>
          </p:cNvPr>
          <p:cNvSpPr/>
          <p:nvPr/>
        </p:nvSpPr>
        <p:spPr>
          <a:xfrm>
            <a:off x="1767649" y="4084809"/>
            <a:ext cx="3734383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Easily identify issues for process and training improvements</a:t>
            </a:r>
          </a:p>
          <a:p>
            <a:pPr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Chatbot impact on customer emotion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6B67F8-AE23-F244-F3B4-51F6C8E54A8A}"/>
              </a:ext>
            </a:extLst>
          </p:cNvPr>
          <p:cNvGrpSpPr>
            <a:grpSpLocks noChangeAspect="1"/>
          </p:cNvGrpSpPr>
          <p:nvPr/>
        </p:nvGrpSpPr>
        <p:grpSpPr>
          <a:xfrm>
            <a:off x="1368488" y="2610616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1ED5B96-9090-4062-BAE7-D4591C5D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8CE188C-C35D-B76D-C994-40805D3D6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E5A4B4-F5C6-2C9D-1250-F4DAD7BFA1CD}"/>
              </a:ext>
            </a:extLst>
          </p:cNvPr>
          <p:cNvGrpSpPr>
            <a:grpSpLocks noChangeAspect="1"/>
          </p:cNvGrpSpPr>
          <p:nvPr/>
        </p:nvGrpSpPr>
        <p:grpSpPr>
          <a:xfrm>
            <a:off x="1368488" y="3347102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3D02F94-C3B7-C885-FFCB-1B6B00F01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AFC5A13-05BE-9AF7-34E0-4F952E988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52A60B-10AF-8CAB-92F7-250F9727A72E}"/>
              </a:ext>
            </a:extLst>
          </p:cNvPr>
          <p:cNvGrpSpPr>
            <a:grpSpLocks noChangeAspect="1"/>
          </p:cNvGrpSpPr>
          <p:nvPr/>
        </p:nvGrpSpPr>
        <p:grpSpPr>
          <a:xfrm>
            <a:off x="1368488" y="4126182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BE00389-372E-292A-20FB-8988D5012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F3F4F6F-C239-FF7A-1807-1F981780D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DB8ED67-45AA-DCBC-D024-592095339508}"/>
              </a:ext>
            </a:extLst>
          </p:cNvPr>
          <p:cNvSpPr/>
          <p:nvPr/>
        </p:nvSpPr>
        <p:spPr>
          <a:xfrm>
            <a:off x="1767649" y="1840556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Helvetica Neue Light" panose="02000403000000020004"/>
              </a:rPr>
              <a:t>Flag angry customers and prioritise cases accordingly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6C7283-5BAB-1BC1-1B9B-66AA2F1A9DD7}"/>
              </a:ext>
            </a:extLst>
          </p:cNvPr>
          <p:cNvGrpSpPr>
            <a:grpSpLocks noChangeAspect="1"/>
          </p:cNvGrpSpPr>
          <p:nvPr/>
        </p:nvGrpSpPr>
        <p:grpSpPr>
          <a:xfrm>
            <a:off x="1368488" y="1857621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2870084-524C-7CF8-B673-820C2B41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6D48B21-E836-D5E6-A7FB-8C9714500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4B735B-5C20-E941-C10D-096408471EE9}"/>
              </a:ext>
            </a:extLst>
          </p:cNvPr>
          <p:cNvGrpSpPr>
            <a:grpSpLocks noChangeAspect="1"/>
          </p:cNvGrpSpPr>
          <p:nvPr/>
        </p:nvGrpSpPr>
        <p:grpSpPr>
          <a:xfrm>
            <a:off x="1368488" y="4905681"/>
            <a:ext cx="339656" cy="356230"/>
            <a:chOff x="3867150" y="1868488"/>
            <a:chExt cx="1406525" cy="1404938"/>
          </a:xfrm>
          <a:solidFill>
            <a:schemeClr val="bg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218475A-D2A1-1DB0-28C1-DA43D31F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02EA7D8-5F57-42E9-9F8B-3078ADD4D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36" name="Picture 3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4722CEA-D703-5183-1995-3D8D48669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1" y="0"/>
            <a:ext cx="12193290" cy="6883830"/>
          </a:xfrm>
          <a:prstGeom prst="rect">
            <a:avLst/>
          </a:prstGeom>
          <a:solidFill>
            <a:srgbClr val="2983C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Coaching made </a:t>
            </a:r>
            <a:r>
              <a:rPr lang="en-GB" sz="4000" b="1" u="sng">
                <a:solidFill>
                  <a:schemeClr val="bg1"/>
                </a:solidFill>
                <a:latin typeface="Helvetica Neue"/>
                <a:cs typeface="Calibri"/>
              </a:rPr>
              <a:t>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783A0-4114-023D-85BB-A6869554D548}"/>
              </a:ext>
            </a:extLst>
          </p:cNvPr>
          <p:cNvSpPr txBox="1"/>
          <p:nvPr/>
        </p:nvSpPr>
        <p:spPr>
          <a:xfrm>
            <a:off x="222633" y="1263719"/>
            <a:ext cx="247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Quickly see individual’s real-time performance against their targets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B8645-D976-9050-12EE-9C57B8299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875" y="1275834"/>
            <a:ext cx="6792250" cy="4794529"/>
          </a:xfrm>
          <a:prstGeom prst="roundRect">
            <a:avLst>
              <a:gd name="adj" fmla="val 4180"/>
            </a:avLst>
          </a:prstGeom>
          <a:ln>
            <a:noFill/>
          </a:ln>
          <a:effectLst>
            <a:outerShdw blurRad="317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24FC9-3D5C-6422-E595-EC9E914C5450}"/>
              </a:ext>
            </a:extLst>
          </p:cNvPr>
          <p:cNvSpPr txBox="1"/>
          <p:nvPr/>
        </p:nvSpPr>
        <p:spPr>
          <a:xfrm>
            <a:off x="174775" y="3727767"/>
            <a:ext cx="244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Highlight where an agent is performing well and areas to improve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04559-7E99-5C5D-7712-F98E4F41537C}"/>
              </a:ext>
            </a:extLst>
          </p:cNvPr>
          <p:cNvSpPr txBox="1"/>
          <p:nvPr/>
        </p:nvSpPr>
        <p:spPr>
          <a:xfrm>
            <a:off x="9669146" y="2218535"/>
            <a:ext cx="2519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Auto-created coaching suggestions to help reduce time spent searching for relevant coaching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B0CDD-A7C6-0BC0-B8FE-FD3FF7ED53DE}"/>
              </a:ext>
            </a:extLst>
          </p:cNvPr>
          <p:cNvSpPr txBox="1"/>
          <p:nvPr/>
        </p:nvSpPr>
        <p:spPr>
          <a:xfrm>
            <a:off x="9669145" y="4928096"/>
            <a:ext cx="251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bg1"/>
                </a:solidFill>
                <a:latin typeface="Helvetica Neue Light" panose="02000403000000020004"/>
              </a:rPr>
              <a:t>B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ring outcome  tracking to Salesforce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2DCA67-F572-3C26-DFD5-D282A367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6">
            <a:extLst>
              <a:ext uri="{FF2B5EF4-FFF2-40B4-BE49-F238E27FC236}">
                <a16:creationId xmlns:a16="http://schemas.microsoft.com/office/drawing/2014/main" id="{70C5C2B1-8620-BCEE-8A1C-3E3330B6A5E5}"/>
              </a:ext>
            </a:extLst>
          </p:cNvPr>
          <p:cNvSpPr/>
          <p:nvPr/>
        </p:nvSpPr>
        <p:spPr>
          <a:xfrm flipH="1">
            <a:off x="9972311" y="6191395"/>
            <a:ext cx="2216198" cy="686381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>
                <a:latin typeface="Helvetica Neue"/>
                <a:cs typeface="Calibri"/>
              </a:rPr>
              <a:t>Employees, Managers and Quality Teams love </a:t>
            </a:r>
            <a:r>
              <a:rPr lang="en-GB" sz="3500" b="1">
                <a:solidFill>
                  <a:srgbClr val="2983CA"/>
                </a:solidFill>
                <a:latin typeface="Helvetica Neue"/>
                <a:cs typeface="Calibri"/>
              </a:rPr>
              <a:t>simplicity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0D756FD-FC71-060E-CDE5-F89C847FCA1C}"/>
              </a:ext>
            </a:extLst>
          </p:cNvPr>
          <p:cNvSpPr/>
          <p:nvPr/>
        </p:nvSpPr>
        <p:spPr>
          <a:xfrm>
            <a:off x="774041" y="1921598"/>
            <a:ext cx="2869965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Employees</a:t>
            </a:r>
            <a:endParaRPr lang="en-GB" dirty="0">
              <a:solidFill>
                <a:schemeClr val="bg1"/>
              </a:solidFill>
              <a:latin typeface="Helvetica Neue"/>
              <a:cs typeface="Calibri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6FF2BBC-89F4-0958-69FE-04F2EAE01674}"/>
              </a:ext>
            </a:extLst>
          </p:cNvPr>
          <p:cNvSpPr/>
          <p:nvPr/>
        </p:nvSpPr>
        <p:spPr>
          <a:xfrm>
            <a:off x="4717014" y="1921598"/>
            <a:ext cx="2783109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Managers</a:t>
            </a:r>
            <a:endParaRPr lang="en-GB">
              <a:solidFill>
                <a:schemeClr val="bg1"/>
              </a:solidFill>
              <a:latin typeface="Helvetica Neue"/>
              <a:cs typeface="Calibri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8B00F78-324E-301A-FFA4-126FC7BEBC94}"/>
              </a:ext>
            </a:extLst>
          </p:cNvPr>
          <p:cNvSpPr/>
          <p:nvPr/>
        </p:nvSpPr>
        <p:spPr>
          <a:xfrm>
            <a:off x="8609187" y="1921598"/>
            <a:ext cx="2783109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Quality</a:t>
            </a:r>
            <a:endParaRPr lang="en-GB">
              <a:solidFill>
                <a:schemeClr val="bg1"/>
              </a:solidFill>
              <a:latin typeface="Helvetica Neue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9A5C1D-398E-20AF-1CFA-DA67B7C1CDCB}"/>
              </a:ext>
            </a:extLst>
          </p:cNvPr>
          <p:cNvSpPr txBox="1"/>
          <p:nvPr/>
        </p:nvSpPr>
        <p:spPr>
          <a:xfrm>
            <a:off x="674747" y="3702960"/>
            <a:ext cx="305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Individual reporting &amp; dashboards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Real-time 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Limited access to their audits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C179C-94B4-CBFF-AC7B-FDB948F43F91}"/>
              </a:ext>
            </a:extLst>
          </p:cNvPr>
          <p:cNvSpPr txBox="1"/>
          <p:nvPr/>
        </p:nvSpPr>
        <p:spPr>
          <a:xfrm>
            <a:off x="4566920" y="3702960"/>
            <a:ext cx="305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reporting &amp; dashboards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Real-time 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 to team 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Coaching form creation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5075F-1C8D-D1BD-910F-65C247A2CC51}"/>
              </a:ext>
            </a:extLst>
          </p:cNvPr>
          <p:cNvSpPr txBox="1"/>
          <p:nvPr/>
        </p:nvSpPr>
        <p:spPr>
          <a:xfrm>
            <a:off x="8443231" y="3702960"/>
            <a:ext cx="305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Company-wide reporting/dashboards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Appeals process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Quality team KPI trackers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Coaching form creation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BA0548-0005-C3C3-442B-CA6666BFB742}"/>
              </a:ext>
            </a:extLst>
          </p:cNvPr>
          <p:cNvSpPr/>
          <p:nvPr/>
        </p:nvSpPr>
        <p:spPr>
          <a:xfrm>
            <a:off x="674747" y="2227826"/>
            <a:ext cx="3058160" cy="1114742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pitchFamily="2" charset="0"/>
              </a:rPr>
              <a:t>Employees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F4D89B-C8D4-8B93-91D2-6860ADE6CF58}"/>
              </a:ext>
            </a:extLst>
          </p:cNvPr>
          <p:cNvSpPr/>
          <p:nvPr/>
        </p:nvSpPr>
        <p:spPr>
          <a:xfrm>
            <a:off x="4566920" y="2227826"/>
            <a:ext cx="3058160" cy="1114742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pitchFamily="2" charset="0"/>
              </a:rPr>
              <a:t>Managers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218DF9-E717-AA5C-54CF-C016A7759348}"/>
              </a:ext>
            </a:extLst>
          </p:cNvPr>
          <p:cNvSpPr/>
          <p:nvPr/>
        </p:nvSpPr>
        <p:spPr>
          <a:xfrm>
            <a:off x="8471661" y="2227826"/>
            <a:ext cx="3058160" cy="1114742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pitchFamily="2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289666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1" y="0"/>
            <a:ext cx="12193290" cy="6883830"/>
          </a:xfrm>
          <a:prstGeom prst="rect">
            <a:avLst/>
          </a:prstGeom>
          <a:solidFill>
            <a:srgbClr val="30A0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91824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Real </a:t>
            </a:r>
            <a:r>
              <a:rPr lang="en-GB" sz="4000" b="1" u="sng">
                <a:solidFill>
                  <a:srgbClr val="306AC7"/>
                </a:solidFill>
                <a:latin typeface="Helvetica Neue"/>
                <a:cs typeface="Calibri"/>
              </a:rPr>
              <a:t>results</a:t>
            </a:r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 with real </a:t>
            </a:r>
            <a:r>
              <a:rPr lang="en-GB" sz="4000" b="1" u="sng">
                <a:solidFill>
                  <a:srgbClr val="306AC7"/>
                </a:solidFill>
                <a:latin typeface="Helvetica Neue"/>
                <a:cs typeface="Calibri"/>
              </a:rPr>
              <a:t>savings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C47BFA-ADB8-0329-FBF2-5E7120B6DCCB}"/>
              </a:ext>
            </a:extLst>
          </p:cNvPr>
          <p:cNvSpPr/>
          <p:nvPr/>
        </p:nvSpPr>
        <p:spPr>
          <a:xfrm>
            <a:off x="6752273" y="3098546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Doubled manual auditing efficiency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A95AD78-9AFC-F7BC-42EB-07779EC11D08}"/>
              </a:ext>
            </a:extLst>
          </p:cNvPr>
          <p:cNvSpPr/>
          <p:nvPr/>
        </p:nvSpPr>
        <p:spPr>
          <a:xfrm>
            <a:off x="2463800" y="3098546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 to 100% of cases audited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ED768E-E97C-EBB1-F1D4-2A537E52DEA5}"/>
              </a:ext>
            </a:extLst>
          </p:cNvPr>
          <p:cNvSpPr/>
          <p:nvPr/>
        </p:nvSpPr>
        <p:spPr>
          <a:xfrm>
            <a:off x="2463800" y="4451413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24% increase in Service Consistency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CF457-2D5F-AC93-13A0-F5BEDBF85B6F}"/>
              </a:ext>
            </a:extLst>
          </p:cNvPr>
          <p:cNvSpPr/>
          <p:nvPr/>
        </p:nvSpPr>
        <p:spPr>
          <a:xfrm>
            <a:off x="6752273" y="1745679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 impact on CSAT and NPS scores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1102A7-467E-1149-A99D-186C30F1C08E}"/>
              </a:ext>
            </a:extLst>
          </p:cNvPr>
          <p:cNvSpPr/>
          <p:nvPr/>
        </p:nvSpPr>
        <p:spPr>
          <a:xfrm>
            <a:off x="2463800" y="1745679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Compliance risks missed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20F7AA-71C6-3E70-3EE5-41522AB98373}"/>
              </a:ext>
            </a:extLst>
          </p:cNvPr>
          <p:cNvSpPr/>
          <p:nvPr/>
        </p:nvSpPr>
        <p:spPr>
          <a:xfrm>
            <a:off x="6752272" y="4451413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Faster &amp; more efficient coaching cycles</a:t>
            </a:r>
          </a:p>
        </p:txBody>
      </p:sp>
      <p:pic>
        <p:nvPicPr>
          <p:cNvPr id="17" name="Picture 16" descr="A blue robot with a smile&#10;&#10;Description automatically generated">
            <a:extLst>
              <a:ext uri="{FF2B5EF4-FFF2-40B4-BE49-F238E27FC236}">
                <a16:creationId xmlns:a16="http://schemas.microsoft.com/office/drawing/2014/main" id="{7C4B39FD-4B2D-AD19-9650-00A673E2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0255" r="31010" b="54972"/>
          <a:stretch/>
        </p:blipFill>
        <p:spPr>
          <a:xfrm rot="5400000">
            <a:off x="-375907" y="2493690"/>
            <a:ext cx="2622433" cy="187061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BF5F5AE-4648-52A9-E969-968F1F836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6">
            <a:extLst>
              <a:ext uri="{FF2B5EF4-FFF2-40B4-BE49-F238E27FC236}">
                <a16:creationId xmlns:a16="http://schemas.microsoft.com/office/drawing/2014/main" id="{70C5C2B1-8620-BCEE-8A1C-3E3330B6A5E5}"/>
              </a:ext>
            </a:extLst>
          </p:cNvPr>
          <p:cNvSpPr/>
          <p:nvPr/>
        </p:nvSpPr>
        <p:spPr>
          <a:xfrm flipH="1">
            <a:off x="9972311" y="6191395"/>
            <a:ext cx="2216198" cy="686381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91824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Helvetica Neue"/>
                <a:cs typeface="Calibri"/>
              </a:rPr>
              <a:t>Grow with </a:t>
            </a:r>
            <a:r>
              <a:rPr lang="en-GB" sz="4000" b="1">
                <a:solidFill>
                  <a:srgbClr val="2983CA"/>
                </a:solidFill>
                <a:latin typeface="Helvetica Neue"/>
                <a:cs typeface="Calibri"/>
              </a:rPr>
              <a:t>In-gage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C47BFA-ADB8-0329-FBF2-5E7120B6DCCB}"/>
              </a:ext>
            </a:extLst>
          </p:cNvPr>
          <p:cNvSpPr/>
          <p:nvPr/>
        </p:nvSpPr>
        <p:spPr>
          <a:xfrm>
            <a:off x="8001000" y="2365317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We’re Here to Help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CF457-2D5F-AC93-13A0-F5BEDBF85B6F}"/>
              </a:ext>
            </a:extLst>
          </p:cNvPr>
          <p:cNvSpPr/>
          <p:nvPr/>
        </p:nvSpPr>
        <p:spPr>
          <a:xfrm>
            <a:off x="4635500" y="2365317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We’re Simple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1102A7-467E-1149-A99D-186C30F1C08E}"/>
              </a:ext>
            </a:extLst>
          </p:cNvPr>
          <p:cNvSpPr/>
          <p:nvPr/>
        </p:nvSpPr>
        <p:spPr>
          <a:xfrm>
            <a:off x="1270000" y="2365317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We’re Scalable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1C207-5B55-D199-A3C5-0EA28FB5A5ED}"/>
              </a:ext>
            </a:extLst>
          </p:cNvPr>
          <p:cNvSpPr txBox="1"/>
          <p:nvPr/>
        </p:nvSpPr>
        <p:spPr>
          <a:xfrm>
            <a:off x="1270000" y="3526135"/>
            <a:ext cx="2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more auditing done with low effort and maximum results.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71A88-06B9-CEA6-A367-CB0D2F5B65AC}"/>
              </a:ext>
            </a:extLst>
          </p:cNvPr>
          <p:cNvSpPr txBox="1"/>
          <p:nvPr/>
        </p:nvSpPr>
        <p:spPr>
          <a:xfrm>
            <a:off x="4635500" y="3534370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make it easy to onboard and enable users to supercharge their quality assurance.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9D3C3-C7E4-710C-503B-3E1DA596455F}"/>
              </a:ext>
            </a:extLst>
          </p:cNvPr>
          <p:cNvSpPr txBox="1"/>
          <p:nvPr/>
        </p:nvSpPr>
        <p:spPr>
          <a:xfrm>
            <a:off x="8001000" y="3534370"/>
            <a:ext cx="2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dedicated support teams are here when you need a hand.</a:t>
            </a:r>
          </a:p>
        </p:txBody>
      </p:sp>
    </p:spTree>
    <p:extLst>
      <p:ext uri="{BB962C8B-B14F-4D97-AF65-F5344CB8AC3E}">
        <p14:creationId xmlns:p14="http://schemas.microsoft.com/office/powerpoint/2010/main" val="118703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1" y="0"/>
            <a:ext cx="12193290" cy="6883830"/>
          </a:xfrm>
          <a:prstGeom prst="rect">
            <a:avLst/>
          </a:prstGeom>
          <a:solidFill>
            <a:srgbClr val="30A0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91824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Join the QA Revolution!</a:t>
            </a:r>
            <a:endParaRPr lang="en-GB" sz="4000" b="1" dirty="0">
              <a:solidFill>
                <a:srgbClr val="306AC7"/>
              </a:solidFill>
              <a:latin typeface="Helvetica Neue"/>
              <a:cs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C47BFA-ADB8-0329-FBF2-5E7120B6DCCB}"/>
              </a:ext>
            </a:extLst>
          </p:cNvPr>
          <p:cNvSpPr/>
          <p:nvPr/>
        </p:nvSpPr>
        <p:spPr>
          <a:xfrm>
            <a:off x="4900135" y="2681520"/>
            <a:ext cx="2391727" cy="8735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 Kick-off Call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A95AD78-9AFC-F7BC-42EB-07779EC11D08}"/>
              </a:ext>
            </a:extLst>
          </p:cNvPr>
          <p:cNvSpPr/>
          <p:nvPr/>
        </p:nvSpPr>
        <p:spPr>
          <a:xfrm>
            <a:off x="4900136" y="1421677"/>
            <a:ext cx="2391727" cy="8735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Stakeholder Demo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4ED768E-E97C-EBB1-F1D4-2A537E52DEA5}"/>
              </a:ext>
            </a:extLst>
          </p:cNvPr>
          <p:cNvSpPr/>
          <p:nvPr/>
        </p:nvSpPr>
        <p:spPr>
          <a:xfrm>
            <a:off x="8403916" y="1421677"/>
            <a:ext cx="2391727" cy="8735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Technical Call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BCF457-2D5F-AC93-13A0-F5BEDBF85B6F}"/>
              </a:ext>
            </a:extLst>
          </p:cNvPr>
          <p:cNvSpPr/>
          <p:nvPr/>
        </p:nvSpPr>
        <p:spPr>
          <a:xfrm>
            <a:off x="1396357" y="2681520"/>
            <a:ext cx="2391727" cy="8735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Proposal &amp; Agreement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1102A7-467E-1149-A99D-186C30F1C08E}"/>
              </a:ext>
            </a:extLst>
          </p:cNvPr>
          <p:cNvSpPr/>
          <p:nvPr/>
        </p:nvSpPr>
        <p:spPr>
          <a:xfrm>
            <a:off x="1396357" y="1421677"/>
            <a:ext cx="2391727" cy="873500"/>
          </a:xfrm>
          <a:prstGeom prst="roundRect">
            <a:avLst/>
          </a:prstGeom>
          <a:solidFill>
            <a:srgbClr val="2983CA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Demo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20F7AA-71C6-3E70-3EE5-41522AB98373}"/>
              </a:ext>
            </a:extLst>
          </p:cNvPr>
          <p:cNvSpPr/>
          <p:nvPr/>
        </p:nvSpPr>
        <p:spPr>
          <a:xfrm>
            <a:off x="8403913" y="2681520"/>
            <a:ext cx="2391727" cy="873500"/>
          </a:xfrm>
          <a:prstGeom prst="roundRect">
            <a:avLst/>
          </a:prstGeom>
          <a:solidFill>
            <a:srgbClr val="5A55C8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6. 2-Day Implementation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EA2DAE-DEAA-C69B-E78D-2614770B99B0}"/>
              </a:ext>
            </a:extLst>
          </p:cNvPr>
          <p:cNvSpPr/>
          <p:nvPr/>
        </p:nvSpPr>
        <p:spPr>
          <a:xfrm>
            <a:off x="546100" y="3873500"/>
            <a:ext cx="10922000" cy="21844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D5C41C-210C-1FAF-F5DE-017B6877D205}"/>
              </a:ext>
            </a:extLst>
          </p:cNvPr>
          <p:cNvGrpSpPr/>
          <p:nvPr/>
        </p:nvGrpSpPr>
        <p:grpSpPr>
          <a:xfrm rot="16200000">
            <a:off x="6701191" y="4902430"/>
            <a:ext cx="1433731" cy="199966"/>
            <a:chOff x="7777167" y="4622800"/>
            <a:chExt cx="2003578" cy="279444"/>
          </a:xfrm>
          <a:solidFill>
            <a:schemeClr val="bg1">
              <a:lumMod val="50000"/>
            </a:schemeClr>
          </a:solidFill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76536FE-ED20-DE6F-827F-76C2BDF91959}"/>
                </a:ext>
              </a:extLst>
            </p:cNvPr>
            <p:cNvCxnSpPr>
              <a:cxnSpLocks/>
            </p:cNvCxnSpPr>
            <p:nvPr/>
          </p:nvCxnSpPr>
          <p:spPr>
            <a:xfrm>
              <a:off x="9780745" y="4756150"/>
              <a:ext cx="0" cy="146094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351EB5-6898-9085-54E3-7A1EAE9777A6}"/>
                </a:ext>
              </a:extLst>
            </p:cNvPr>
            <p:cNvCxnSpPr>
              <a:cxnSpLocks/>
            </p:cNvCxnSpPr>
            <p:nvPr/>
          </p:nvCxnSpPr>
          <p:spPr>
            <a:xfrm>
              <a:off x="8778956" y="4622800"/>
              <a:ext cx="0" cy="279444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603CF9-8216-66A5-F0AB-8A1592DBB2A6}"/>
                </a:ext>
              </a:extLst>
            </p:cNvPr>
            <p:cNvCxnSpPr>
              <a:cxnSpLocks/>
            </p:cNvCxnSpPr>
            <p:nvPr/>
          </p:nvCxnSpPr>
          <p:spPr>
            <a:xfrm>
              <a:off x="7777167" y="4756150"/>
              <a:ext cx="0" cy="146094"/>
            </a:xfrm>
            <a:prstGeom prst="straightConnector1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376452-B1B3-F8E3-CB75-EEFC1115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777167" y="4756150"/>
              <a:ext cx="2003578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: Rounded Corners 167">
            <a:extLst>
              <a:ext uri="{FF2B5EF4-FFF2-40B4-BE49-F238E27FC236}">
                <a16:creationId xmlns:a16="http://schemas.microsoft.com/office/drawing/2014/main" id="{86FE4FC4-5DA5-C780-4672-80EF26EEBB6A}"/>
              </a:ext>
            </a:extLst>
          </p:cNvPr>
          <p:cNvSpPr/>
          <p:nvPr/>
        </p:nvSpPr>
        <p:spPr>
          <a:xfrm rot="5400000">
            <a:off x="2015021" y="3816408"/>
            <a:ext cx="799531" cy="2372008"/>
          </a:xfrm>
          <a:prstGeom prst="roundRect">
            <a:avLst>
              <a:gd name="adj" fmla="val 3934"/>
            </a:avLst>
          </a:prstGeom>
          <a:solidFill>
            <a:srgbClr val="33AD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8CB621-07C2-3A82-3742-DB434BA34349}"/>
              </a:ext>
            </a:extLst>
          </p:cNvPr>
          <p:cNvSpPr txBox="1"/>
          <p:nvPr/>
        </p:nvSpPr>
        <p:spPr>
          <a:xfrm>
            <a:off x="1669168" y="4753793"/>
            <a:ext cx="191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 3 &amp; 6 Month </a:t>
            </a:r>
          </a:p>
          <a:p>
            <a:pPr algn="ctr">
              <a:defRPr/>
            </a:pPr>
            <a:r>
              <a:rPr lang="en-US" sz="1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Accelerator Sessions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D5AB822-A6FC-DC1C-5CD0-4EA42D086A5A}"/>
              </a:ext>
            </a:extLst>
          </p:cNvPr>
          <p:cNvGrpSpPr/>
          <p:nvPr/>
        </p:nvGrpSpPr>
        <p:grpSpPr>
          <a:xfrm rot="2700000">
            <a:off x="1509512" y="4643961"/>
            <a:ext cx="340720" cy="540457"/>
            <a:chOff x="15174913" y="7650163"/>
            <a:chExt cx="1906588" cy="2408237"/>
          </a:xfrm>
          <a:solidFill>
            <a:srgbClr val="FFFFFF"/>
          </a:solidFill>
        </p:grpSpPr>
        <p:sp>
          <p:nvSpPr>
            <p:cNvPr id="71" name="Freeform 367">
              <a:extLst>
                <a:ext uri="{FF2B5EF4-FFF2-40B4-BE49-F238E27FC236}">
                  <a16:creationId xmlns:a16="http://schemas.microsoft.com/office/drawing/2014/main" id="{B0F01693-85AE-FE9E-7890-D34A6451D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7851" y="8375650"/>
              <a:ext cx="636588" cy="895350"/>
            </a:xfrm>
            <a:custGeom>
              <a:avLst/>
              <a:gdLst>
                <a:gd name="T0" fmla="*/ 108 w 257"/>
                <a:gd name="T1" fmla="*/ 17 h 362"/>
                <a:gd name="T2" fmla="*/ 31 w 257"/>
                <a:gd name="T3" fmla="*/ 85 h 362"/>
                <a:gd name="T4" fmla="*/ 0 w 257"/>
                <a:gd name="T5" fmla="*/ 206 h 362"/>
                <a:gd name="T6" fmla="*/ 43 w 257"/>
                <a:gd name="T7" fmla="*/ 324 h 362"/>
                <a:gd name="T8" fmla="*/ 147 w 257"/>
                <a:gd name="T9" fmla="*/ 356 h 362"/>
                <a:gd name="T10" fmla="*/ 233 w 257"/>
                <a:gd name="T11" fmla="*/ 294 h 362"/>
                <a:gd name="T12" fmla="*/ 249 w 257"/>
                <a:gd name="T13" fmla="*/ 159 h 362"/>
                <a:gd name="T14" fmla="*/ 108 w 257"/>
                <a:gd name="T15" fmla="*/ 17 h 362"/>
                <a:gd name="T16" fmla="*/ 210 w 257"/>
                <a:gd name="T17" fmla="*/ 231 h 362"/>
                <a:gd name="T18" fmla="*/ 192 w 257"/>
                <a:gd name="T19" fmla="*/ 280 h 362"/>
                <a:gd name="T20" fmla="*/ 188 w 257"/>
                <a:gd name="T21" fmla="*/ 285 h 362"/>
                <a:gd name="T22" fmla="*/ 185 w 257"/>
                <a:gd name="T23" fmla="*/ 289 h 362"/>
                <a:gd name="T24" fmla="*/ 174 w 257"/>
                <a:gd name="T25" fmla="*/ 299 h 362"/>
                <a:gd name="T26" fmla="*/ 170 w 257"/>
                <a:gd name="T27" fmla="*/ 303 h 362"/>
                <a:gd name="T28" fmla="*/ 163 w 257"/>
                <a:gd name="T29" fmla="*/ 306 h 362"/>
                <a:gd name="T30" fmla="*/ 157 w 257"/>
                <a:gd name="T31" fmla="*/ 309 h 362"/>
                <a:gd name="T32" fmla="*/ 152 w 257"/>
                <a:gd name="T33" fmla="*/ 311 h 362"/>
                <a:gd name="T34" fmla="*/ 138 w 257"/>
                <a:gd name="T35" fmla="*/ 315 h 362"/>
                <a:gd name="T36" fmla="*/ 133 w 257"/>
                <a:gd name="T37" fmla="*/ 315 h 362"/>
                <a:gd name="T38" fmla="*/ 125 w 257"/>
                <a:gd name="T39" fmla="*/ 315 h 362"/>
                <a:gd name="T40" fmla="*/ 117 w 257"/>
                <a:gd name="T41" fmla="*/ 315 h 362"/>
                <a:gd name="T42" fmla="*/ 116 w 257"/>
                <a:gd name="T43" fmla="*/ 315 h 362"/>
                <a:gd name="T44" fmla="*/ 113 w 257"/>
                <a:gd name="T45" fmla="*/ 314 h 362"/>
                <a:gd name="T46" fmla="*/ 98 w 257"/>
                <a:gd name="T47" fmla="*/ 310 h 362"/>
                <a:gd name="T48" fmla="*/ 97 w 257"/>
                <a:gd name="T49" fmla="*/ 310 h 362"/>
                <a:gd name="T50" fmla="*/ 96 w 257"/>
                <a:gd name="T51" fmla="*/ 309 h 362"/>
                <a:gd name="T52" fmla="*/ 89 w 257"/>
                <a:gd name="T53" fmla="*/ 306 h 362"/>
                <a:gd name="T54" fmla="*/ 82 w 257"/>
                <a:gd name="T55" fmla="*/ 301 h 362"/>
                <a:gd name="T56" fmla="*/ 80 w 257"/>
                <a:gd name="T57" fmla="*/ 300 h 362"/>
                <a:gd name="T58" fmla="*/ 79 w 257"/>
                <a:gd name="T59" fmla="*/ 299 h 362"/>
                <a:gd name="T60" fmla="*/ 60 w 257"/>
                <a:gd name="T61" fmla="*/ 277 h 362"/>
                <a:gd name="T62" fmla="*/ 47 w 257"/>
                <a:gd name="T63" fmla="*/ 246 h 362"/>
                <a:gd name="T64" fmla="*/ 43 w 257"/>
                <a:gd name="T65" fmla="*/ 206 h 362"/>
                <a:gd name="T66" fmla="*/ 81 w 257"/>
                <a:gd name="T67" fmla="*/ 86 h 362"/>
                <a:gd name="T68" fmla="*/ 97 w 257"/>
                <a:gd name="T69" fmla="*/ 69 h 362"/>
                <a:gd name="T70" fmla="*/ 100 w 257"/>
                <a:gd name="T71" fmla="*/ 67 h 362"/>
                <a:gd name="T72" fmla="*/ 106 w 257"/>
                <a:gd name="T73" fmla="*/ 64 h 362"/>
                <a:gd name="T74" fmla="*/ 110 w 257"/>
                <a:gd name="T75" fmla="*/ 61 h 362"/>
                <a:gd name="T76" fmla="*/ 115 w 257"/>
                <a:gd name="T77" fmla="*/ 59 h 362"/>
                <a:gd name="T78" fmla="*/ 121 w 257"/>
                <a:gd name="T79" fmla="*/ 58 h 362"/>
                <a:gd name="T80" fmla="*/ 122 w 257"/>
                <a:gd name="T81" fmla="*/ 58 h 362"/>
                <a:gd name="T82" fmla="*/ 123 w 257"/>
                <a:gd name="T83" fmla="*/ 58 h 362"/>
                <a:gd name="T84" fmla="*/ 129 w 257"/>
                <a:gd name="T85" fmla="*/ 58 h 362"/>
                <a:gd name="T86" fmla="*/ 133 w 257"/>
                <a:gd name="T87" fmla="*/ 58 h 362"/>
                <a:gd name="T88" fmla="*/ 142 w 257"/>
                <a:gd name="T89" fmla="*/ 61 h 362"/>
                <a:gd name="T90" fmla="*/ 143 w 257"/>
                <a:gd name="T91" fmla="*/ 61 h 362"/>
                <a:gd name="T92" fmla="*/ 144 w 257"/>
                <a:gd name="T93" fmla="*/ 62 h 362"/>
                <a:gd name="T94" fmla="*/ 152 w 257"/>
                <a:gd name="T95" fmla="*/ 66 h 362"/>
                <a:gd name="T96" fmla="*/ 185 w 257"/>
                <a:gd name="T97" fmla="*/ 104 h 362"/>
                <a:gd name="T98" fmla="*/ 207 w 257"/>
                <a:gd name="T99" fmla="*/ 165 h 362"/>
                <a:gd name="T100" fmla="*/ 210 w 257"/>
                <a:gd name="T101" fmla="*/ 2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362">
                  <a:moveTo>
                    <a:pt x="108" y="17"/>
                  </a:moveTo>
                  <a:cubicBezTo>
                    <a:pt x="73" y="25"/>
                    <a:pt x="47" y="56"/>
                    <a:pt x="31" y="85"/>
                  </a:cubicBezTo>
                  <a:cubicBezTo>
                    <a:pt x="10" y="122"/>
                    <a:pt x="0" y="165"/>
                    <a:pt x="0" y="206"/>
                  </a:cubicBezTo>
                  <a:cubicBezTo>
                    <a:pt x="0" y="249"/>
                    <a:pt x="12" y="293"/>
                    <a:pt x="43" y="324"/>
                  </a:cubicBezTo>
                  <a:cubicBezTo>
                    <a:pt x="70" y="351"/>
                    <a:pt x="109" y="362"/>
                    <a:pt x="147" y="356"/>
                  </a:cubicBezTo>
                  <a:cubicBezTo>
                    <a:pt x="184" y="351"/>
                    <a:pt x="215" y="327"/>
                    <a:pt x="233" y="294"/>
                  </a:cubicBezTo>
                  <a:cubicBezTo>
                    <a:pt x="256" y="254"/>
                    <a:pt x="257" y="204"/>
                    <a:pt x="249" y="159"/>
                  </a:cubicBezTo>
                  <a:cubicBezTo>
                    <a:pt x="238" y="93"/>
                    <a:pt x="188" y="0"/>
                    <a:pt x="108" y="17"/>
                  </a:cubicBezTo>
                  <a:close/>
                  <a:moveTo>
                    <a:pt x="210" y="231"/>
                  </a:moveTo>
                  <a:cubicBezTo>
                    <a:pt x="208" y="249"/>
                    <a:pt x="201" y="265"/>
                    <a:pt x="192" y="280"/>
                  </a:cubicBezTo>
                  <a:cubicBezTo>
                    <a:pt x="191" y="282"/>
                    <a:pt x="189" y="284"/>
                    <a:pt x="188" y="285"/>
                  </a:cubicBezTo>
                  <a:cubicBezTo>
                    <a:pt x="190" y="282"/>
                    <a:pt x="186" y="289"/>
                    <a:pt x="185" y="289"/>
                  </a:cubicBezTo>
                  <a:cubicBezTo>
                    <a:pt x="182" y="293"/>
                    <a:pt x="178" y="296"/>
                    <a:pt x="174" y="299"/>
                  </a:cubicBezTo>
                  <a:cubicBezTo>
                    <a:pt x="175" y="299"/>
                    <a:pt x="171" y="302"/>
                    <a:pt x="170" y="303"/>
                  </a:cubicBezTo>
                  <a:cubicBezTo>
                    <a:pt x="168" y="304"/>
                    <a:pt x="166" y="305"/>
                    <a:pt x="163" y="306"/>
                  </a:cubicBezTo>
                  <a:cubicBezTo>
                    <a:pt x="161" y="308"/>
                    <a:pt x="159" y="309"/>
                    <a:pt x="157" y="309"/>
                  </a:cubicBezTo>
                  <a:cubicBezTo>
                    <a:pt x="159" y="309"/>
                    <a:pt x="153" y="311"/>
                    <a:pt x="152" y="311"/>
                  </a:cubicBezTo>
                  <a:cubicBezTo>
                    <a:pt x="148" y="313"/>
                    <a:pt x="143" y="314"/>
                    <a:pt x="138" y="315"/>
                  </a:cubicBezTo>
                  <a:cubicBezTo>
                    <a:pt x="140" y="314"/>
                    <a:pt x="134" y="315"/>
                    <a:pt x="133" y="315"/>
                  </a:cubicBezTo>
                  <a:cubicBezTo>
                    <a:pt x="130" y="315"/>
                    <a:pt x="128" y="315"/>
                    <a:pt x="125" y="315"/>
                  </a:cubicBezTo>
                  <a:cubicBezTo>
                    <a:pt x="122" y="315"/>
                    <a:pt x="120" y="315"/>
                    <a:pt x="117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5" y="314"/>
                    <a:pt x="114" y="314"/>
                    <a:pt x="113" y="314"/>
                  </a:cubicBezTo>
                  <a:cubicBezTo>
                    <a:pt x="108" y="313"/>
                    <a:pt x="103" y="312"/>
                    <a:pt x="98" y="310"/>
                  </a:cubicBezTo>
                  <a:cubicBezTo>
                    <a:pt x="97" y="310"/>
                    <a:pt x="97" y="310"/>
                    <a:pt x="97" y="310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3" y="308"/>
                    <a:pt x="91" y="307"/>
                    <a:pt x="89" y="306"/>
                  </a:cubicBezTo>
                  <a:cubicBezTo>
                    <a:pt x="86" y="304"/>
                    <a:pt x="84" y="303"/>
                    <a:pt x="82" y="301"/>
                  </a:cubicBezTo>
                  <a:cubicBezTo>
                    <a:pt x="81" y="301"/>
                    <a:pt x="81" y="300"/>
                    <a:pt x="80" y="300"/>
                  </a:cubicBezTo>
                  <a:cubicBezTo>
                    <a:pt x="79" y="300"/>
                    <a:pt x="79" y="299"/>
                    <a:pt x="79" y="299"/>
                  </a:cubicBezTo>
                  <a:cubicBezTo>
                    <a:pt x="69" y="291"/>
                    <a:pt x="65" y="285"/>
                    <a:pt x="60" y="277"/>
                  </a:cubicBezTo>
                  <a:cubicBezTo>
                    <a:pt x="53" y="266"/>
                    <a:pt x="50" y="258"/>
                    <a:pt x="47" y="246"/>
                  </a:cubicBezTo>
                  <a:cubicBezTo>
                    <a:pt x="44" y="232"/>
                    <a:pt x="43" y="221"/>
                    <a:pt x="43" y="206"/>
                  </a:cubicBezTo>
                  <a:cubicBezTo>
                    <a:pt x="43" y="163"/>
                    <a:pt x="55" y="120"/>
                    <a:pt x="81" y="86"/>
                  </a:cubicBezTo>
                  <a:cubicBezTo>
                    <a:pt x="84" y="82"/>
                    <a:pt x="92" y="74"/>
                    <a:pt x="97" y="69"/>
                  </a:cubicBezTo>
                  <a:cubicBezTo>
                    <a:pt x="96" y="70"/>
                    <a:pt x="100" y="67"/>
                    <a:pt x="100" y="67"/>
                  </a:cubicBezTo>
                  <a:cubicBezTo>
                    <a:pt x="102" y="66"/>
                    <a:pt x="104" y="65"/>
                    <a:pt x="106" y="64"/>
                  </a:cubicBezTo>
                  <a:cubicBezTo>
                    <a:pt x="107" y="63"/>
                    <a:pt x="109" y="62"/>
                    <a:pt x="110" y="61"/>
                  </a:cubicBezTo>
                  <a:cubicBezTo>
                    <a:pt x="109" y="62"/>
                    <a:pt x="115" y="60"/>
                    <a:pt x="115" y="59"/>
                  </a:cubicBezTo>
                  <a:cubicBezTo>
                    <a:pt x="117" y="59"/>
                    <a:pt x="119" y="58"/>
                    <a:pt x="121" y="58"/>
                  </a:cubicBezTo>
                  <a:cubicBezTo>
                    <a:pt x="121" y="58"/>
                    <a:pt x="121" y="58"/>
                    <a:pt x="122" y="58"/>
                  </a:cubicBezTo>
                  <a:cubicBezTo>
                    <a:pt x="122" y="58"/>
                    <a:pt x="122" y="58"/>
                    <a:pt x="123" y="58"/>
                  </a:cubicBezTo>
                  <a:cubicBezTo>
                    <a:pt x="125" y="58"/>
                    <a:pt x="127" y="58"/>
                    <a:pt x="129" y="58"/>
                  </a:cubicBezTo>
                  <a:cubicBezTo>
                    <a:pt x="129" y="58"/>
                    <a:pt x="132" y="58"/>
                    <a:pt x="133" y="58"/>
                  </a:cubicBezTo>
                  <a:cubicBezTo>
                    <a:pt x="136" y="59"/>
                    <a:pt x="139" y="60"/>
                    <a:pt x="142" y="61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43" y="61"/>
                    <a:pt x="144" y="61"/>
                    <a:pt x="144" y="62"/>
                  </a:cubicBezTo>
                  <a:cubicBezTo>
                    <a:pt x="147" y="63"/>
                    <a:pt x="149" y="64"/>
                    <a:pt x="152" y="66"/>
                  </a:cubicBezTo>
                  <a:cubicBezTo>
                    <a:pt x="165" y="74"/>
                    <a:pt x="176" y="89"/>
                    <a:pt x="185" y="104"/>
                  </a:cubicBezTo>
                  <a:cubicBezTo>
                    <a:pt x="196" y="123"/>
                    <a:pt x="202" y="143"/>
                    <a:pt x="207" y="165"/>
                  </a:cubicBezTo>
                  <a:cubicBezTo>
                    <a:pt x="212" y="186"/>
                    <a:pt x="212" y="209"/>
                    <a:pt x="210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endParaRPr>
            </a:p>
          </p:txBody>
        </p:sp>
        <p:sp>
          <p:nvSpPr>
            <p:cNvPr id="72" name="Freeform 368">
              <a:extLst>
                <a:ext uri="{FF2B5EF4-FFF2-40B4-BE49-F238E27FC236}">
                  <a16:creationId xmlns:a16="http://schemas.microsoft.com/office/drawing/2014/main" id="{5AD3F813-47C3-5E63-EC02-5BCE44752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4913" y="7650163"/>
              <a:ext cx="1906588" cy="2408237"/>
            </a:xfrm>
            <a:custGeom>
              <a:avLst/>
              <a:gdLst>
                <a:gd name="T0" fmla="*/ 597 w 769"/>
                <a:gd name="T1" fmla="*/ 358 h 973"/>
                <a:gd name="T2" fmla="*/ 430 w 769"/>
                <a:gd name="T3" fmla="*/ 21 h 973"/>
                <a:gd name="T4" fmla="*/ 329 w 769"/>
                <a:gd name="T5" fmla="*/ 33 h 973"/>
                <a:gd name="T6" fmla="*/ 174 w 769"/>
                <a:gd name="T7" fmla="*/ 400 h 973"/>
                <a:gd name="T8" fmla="*/ 53 w 769"/>
                <a:gd name="T9" fmla="*/ 733 h 973"/>
                <a:gd name="T10" fmla="*/ 37 w 769"/>
                <a:gd name="T11" fmla="*/ 961 h 973"/>
                <a:gd name="T12" fmla="*/ 158 w 769"/>
                <a:gd name="T13" fmla="*/ 850 h 973"/>
                <a:gd name="T14" fmla="*/ 171 w 769"/>
                <a:gd name="T15" fmla="*/ 840 h 973"/>
                <a:gd name="T16" fmla="*/ 229 w 769"/>
                <a:gd name="T17" fmla="*/ 838 h 973"/>
                <a:gd name="T18" fmla="*/ 255 w 769"/>
                <a:gd name="T19" fmla="*/ 940 h 973"/>
                <a:gd name="T20" fmla="*/ 373 w 769"/>
                <a:gd name="T21" fmla="*/ 971 h 973"/>
                <a:gd name="T22" fmla="*/ 518 w 769"/>
                <a:gd name="T23" fmla="*/ 940 h 973"/>
                <a:gd name="T24" fmla="*/ 542 w 769"/>
                <a:gd name="T25" fmla="*/ 841 h 973"/>
                <a:gd name="T26" fmla="*/ 601 w 769"/>
                <a:gd name="T27" fmla="*/ 841 h 973"/>
                <a:gd name="T28" fmla="*/ 675 w 769"/>
                <a:gd name="T29" fmla="*/ 913 h 973"/>
                <a:gd name="T30" fmla="*/ 753 w 769"/>
                <a:gd name="T31" fmla="*/ 821 h 973"/>
                <a:gd name="T32" fmla="*/ 50 w 769"/>
                <a:gd name="T33" fmla="*/ 877 h 973"/>
                <a:gd name="T34" fmla="*/ 59 w 769"/>
                <a:gd name="T35" fmla="*/ 833 h 973"/>
                <a:gd name="T36" fmla="*/ 77 w 769"/>
                <a:gd name="T37" fmla="*/ 782 h 973"/>
                <a:gd name="T38" fmla="*/ 128 w 769"/>
                <a:gd name="T39" fmla="*/ 696 h 973"/>
                <a:gd name="T40" fmla="*/ 174 w 769"/>
                <a:gd name="T41" fmla="*/ 721 h 973"/>
                <a:gd name="T42" fmla="*/ 329 w 769"/>
                <a:gd name="T43" fmla="*/ 100 h 973"/>
                <a:gd name="T44" fmla="*/ 340 w 769"/>
                <a:gd name="T45" fmla="*/ 85 h 973"/>
                <a:gd name="T46" fmla="*/ 374 w 769"/>
                <a:gd name="T47" fmla="*/ 49 h 973"/>
                <a:gd name="T48" fmla="*/ 388 w 769"/>
                <a:gd name="T49" fmla="*/ 43 h 973"/>
                <a:gd name="T50" fmla="*/ 419 w 769"/>
                <a:gd name="T51" fmla="*/ 70 h 973"/>
                <a:gd name="T52" fmla="*/ 436 w 769"/>
                <a:gd name="T53" fmla="*/ 91 h 973"/>
                <a:gd name="T54" fmla="*/ 437 w 769"/>
                <a:gd name="T55" fmla="*/ 147 h 973"/>
                <a:gd name="T56" fmla="*/ 360 w 769"/>
                <a:gd name="T57" fmla="*/ 154 h 973"/>
                <a:gd name="T58" fmla="*/ 337 w 769"/>
                <a:gd name="T59" fmla="*/ 148 h 973"/>
                <a:gd name="T60" fmla="*/ 323 w 769"/>
                <a:gd name="T61" fmla="*/ 137 h 973"/>
                <a:gd name="T62" fmla="*/ 272 w 769"/>
                <a:gd name="T63" fmla="*/ 911 h 973"/>
                <a:gd name="T64" fmla="*/ 500 w 769"/>
                <a:gd name="T65" fmla="*/ 901 h 973"/>
                <a:gd name="T66" fmla="*/ 384 w 769"/>
                <a:gd name="T67" fmla="*/ 930 h 973"/>
                <a:gd name="T68" fmla="*/ 272 w 769"/>
                <a:gd name="T69" fmla="*/ 901 h 973"/>
                <a:gd name="T70" fmla="*/ 500 w 769"/>
                <a:gd name="T71" fmla="*/ 860 h 973"/>
                <a:gd name="T72" fmla="*/ 528 w 769"/>
                <a:gd name="T73" fmla="*/ 795 h 973"/>
                <a:gd name="T74" fmla="*/ 513 w 769"/>
                <a:gd name="T75" fmla="*/ 807 h 973"/>
                <a:gd name="T76" fmla="*/ 383 w 769"/>
                <a:gd name="T77" fmla="*/ 834 h 973"/>
                <a:gd name="T78" fmla="*/ 283 w 769"/>
                <a:gd name="T79" fmla="*/ 819 h 973"/>
                <a:gd name="T80" fmla="*/ 230 w 769"/>
                <a:gd name="T81" fmla="*/ 776 h 973"/>
                <a:gd name="T82" fmla="*/ 217 w 769"/>
                <a:gd name="T83" fmla="*/ 731 h 973"/>
                <a:gd name="T84" fmla="*/ 217 w 769"/>
                <a:gd name="T85" fmla="*/ 412 h 973"/>
                <a:gd name="T86" fmla="*/ 221 w 769"/>
                <a:gd name="T87" fmla="*/ 326 h 973"/>
                <a:gd name="T88" fmla="*/ 290 w 769"/>
                <a:gd name="T89" fmla="*/ 163 h 973"/>
                <a:gd name="T90" fmla="*/ 482 w 769"/>
                <a:gd name="T91" fmla="*/ 163 h 973"/>
                <a:gd name="T92" fmla="*/ 525 w 769"/>
                <a:gd name="T93" fmla="*/ 250 h 973"/>
                <a:gd name="T94" fmla="*/ 553 w 769"/>
                <a:gd name="T95" fmla="*/ 338 h 973"/>
                <a:gd name="T96" fmla="*/ 555 w 769"/>
                <a:gd name="T97" fmla="*/ 714 h 973"/>
                <a:gd name="T98" fmla="*/ 586 w 769"/>
                <a:gd name="T99" fmla="*/ 781 h 973"/>
                <a:gd name="T100" fmla="*/ 634 w 769"/>
                <a:gd name="T101" fmla="*/ 685 h 973"/>
                <a:gd name="T102" fmla="*/ 656 w 769"/>
                <a:gd name="T103" fmla="*/ 713 h 973"/>
                <a:gd name="T104" fmla="*/ 704 w 769"/>
                <a:gd name="T105" fmla="*/ 807 h 973"/>
                <a:gd name="T106" fmla="*/ 722 w 769"/>
                <a:gd name="T107" fmla="*/ 87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9" h="973">
                  <a:moveTo>
                    <a:pt x="753" y="821"/>
                  </a:moveTo>
                  <a:cubicBezTo>
                    <a:pt x="741" y="774"/>
                    <a:pt x="720" y="729"/>
                    <a:pt x="691" y="689"/>
                  </a:cubicBezTo>
                  <a:cubicBezTo>
                    <a:pt x="666" y="653"/>
                    <a:pt x="634" y="622"/>
                    <a:pt x="597" y="597"/>
                  </a:cubicBezTo>
                  <a:cubicBezTo>
                    <a:pt x="597" y="358"/>
                    <a:pt x="597" y="358"/>
                    <a:pt x="597" y="358"/>
                  </a:cubicBezTo>
                  <a:cubicBezTo>
                    <a:pt x="597" y="337"/>
                    <a:pt x="592" y="315"/>
                    <a:pt x="586" y="294"/>
                  </a:cubicBezTo>
                  <a:cubicBezTo>
                    <a:pt x="576" y="260"/>
                    <a:pt x="562" y="228"/>
                    <a:pt x="547" y="196"/>
                  </a:cubicBezTo>
                  <a:cubicBezTo>
                    <a:pt x="526" y="150"/>
                    <a:pt x="500" y="106"/>
                    <a:pt x="470" y="65"/>
                  </a:cubicBezTo>
                  <a:cubicBezTo>
                    <a:pt x="458" y="49"/>
                    <a:pt x="445" y="34"/>
                    <a:pt x="430" y="21"/>
                  </a:cubicBezTo>
                  <a:cubicBezTo>
                    <a:pt x="418" y="11"/>
                    <a:pt x="405" y="2"/>
                    <a:pt x="390" y="0"/>
                  </a:cubicBezTo>
                  <a:cubicBezTo>
                    <a:pt x="388" y="0"/>
                    <a:pt x="387" y="0"/>
                    <a:pt x="386" y="0"/>
                  </a:cubicBezTo>
                  <a:cubicBezTo>
                    <a:pt x="385" y="0"/>
                    <a:pt x="383" y="0"/>
                    <a:pt x="382" y="0"/>
                  </a:cubicBezTo>
                  <a:cubicBezTo>
                    <a:pt x="361" y="2"/>
                    <a:pt x="343" y="18"/>
                    <a:pt x="329" y="33"/>
                  </a:cubicBezTo>
                  <a:cubicBezTo>
                    <a:pt x="307" y="56"/>
                    <a:pt x="289" y="82"/>
                    <a:pt x="272" y="109"/>
                  </a:cubicBezTo>
                  <a:cubicBezTo>
                    <a:pt x="235" y="168"/>
                    <a:pt x="202" y="233"/>
                    <a:pt x="184" y="301"/>
                  </a:cubicBezTo>
                  <a:cubicBezTo>
                    <a:pt x="178" y="320"/>
                    <a:pt x="174" y="340"/>
                    <a:pt x="174" y="359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53"/>
                    <a:pt x="174" y="506"/>
                    <a:pt x="174" y="560"/>
                  </a:cubicBezTo>
                  <a:cubicBezTo>
                    <a:pt x="174" y="597"/>
                    <a:pt x="174" y="597"/>
                    <a:pt x="174" y="597"/>
                  </a:cubicBezTo>
                  <a:cubicBezTo>
                    <a:pt x="170" y="600"/>
                    <a:pt x="165" y="603"/>
                    <a:pt x="161" y="607"/>
                  </a:cubicBezTo>
                  <a:cubicBezTo>
                    <a:pt x="116" y="640"/>
                    <a:pt x="79" y="684"/>
                    <a:pt x="53" y="733"/>
                  </a:cubicBezTo>
                  <a:cubicBezTo>
                    <a:pt x="32" y="773"/>
                    <a:pt x="17" y="816"/>
                    <a:pt x="10" y="860"/>
                  </a:cubicBezTo>
                  <a:cubicBezTo>
                    <a:pt x="6" y="886"/>
                    <a:pt x="0" y="923"/>
                    <a:pt x="13" y="947"/>
                  </a:cubicBezTo>
                  <a:cubicBezTo>
                    <a:pt x="17" y="953"/>
                    <a:pt x="21" y="957"/>
                    <a:pt x="27" y="959"/>
                  </a:cubicBezTo>
                  <a:cubicBezTo>
                    <a:pt x="30" y="961"/>
                    <a:pt x="33" y="961"/>
                    <a:pt x="37" y="961"/>
                  </a:cubicBezTo>
                  <a:cubicBezTo>
                    <a:pt x="40" y="961"/>
                    <a:pt x="42" y="961"/>
                    <a:pt x="45" y="960"/>
                  </a:cubicBezTo>
                  <a:cubicBezTo>
                    <a:pt x="56" y="958"/>
                    <a:pt x="65" y="949"/>
                    <a:pt x="73" y="940"/>
                  </a:cubicBezTo>
                  <a:cubicBezTo>
                    <a:pt x="85" y="927"/>
                    <a:pt x="95" y="913"/>
                    <a:pt x="107" y="900"/>
                  </a:cubicBezTo>
                  <a:cubicBezTo>
                    <a:pt x="123" y="882"/>
                    <a:pt x="140" y="865"/>
                    <a:pt x="158" y="850"/>
                  </a:cubicBezTo>
                  <a:cubicBezTo>
                    <a:pt x="160" y="849"/>
                    <a:pt x="161" y="848"/>
                    <a:pt x="162" y="847"/>
                  </a:cubicBezTo>
                  <a:cubicBezTo>
                    <a:pt x="162" y="847"/>
                    <a:pt x="162" y="846"/>
                    <a:pt x="163" y="846"/>
                  </a:cubicBezTo>
                  <a:cubicBezTo>
                    <a:pt x="163" y="846"/>
                    <a:pt x="163" y="846"/>
                    <a:pt x="163" y="846"/>
                  </a:cubicBezTo>
                  <a:cubicBezTo>
                    <a:pt x="166" y="844"/>
                    <a:pt x="169" y="842"/>
                    <a:pt x="171" y="840"/>
                  </a:cubicBezTo>
                  <a:cubicBezTo>
                    <a:pt x="178" y="836"/>
                    <a:pt x="184" y="831"/>
                    <a:pt x="190" y="827"/>
                  </a:cubicBezTo>
                  <a:cubicBezTo>
                    <a:pt x="196" y="824"/>
                    <a:pt x="202" y="821"/>
                    <a:pt x="207" y="818"/>
                  </a:cubicBezTo>
                  <a:cubicBezTo>
                    <a:pt x="212" y="823"/>
                    <a:pt x="218" y="829"/>
                    <a:pt x="224" y="834"/>
                  </a:cubicBezTo>
                  <a:cubicBezTo>
                    <a:pt x="226" y="835"/>
                    <a:pt x="227" y="837"/>
                    <a:pt x="229" y="838"/>
                  </a:cubicBezTo>
                  <a:cubicBezTo>
                    <a:pt x="229" y="913"/>
                    <a:pt x="229" y="913"/>
                    <a:pt x="229" y="913"/>
                  </a:cubicBezTo>
                  <a:cubicBezTo>
                    <a:pt x="229" y="927"/>
                    <a:pt x="238" y="936"/>
                    <a:pt x="250" y="939"/>
                  </a:cubicBezTo>
                  <a:cubicBezTo>
                    <a:pt x="251" y="939"/>
                    <a:pt x="252" y="940"/>
                    <a:pt x="253" y="940"/>
                  </a:cubicBezTo>
                  <a:cubicBezTo>
                    <a:pt x="254" y="940"/>
                    <a:pt x="255" y="940"/>
                    <a:pt x="255" y="940"/>
                  </a:cubicBezTo>
                  <a:cubicBezTo>
                    <a:pt x="258" y="941"/>
                    <a:pt x="260" y="942"/>
                    <a:pt x="262" y="943"/>
                  </a:cubicBezTo>
                  <a:cubicBezTo>
                    <a:pt x="269" y="945"/>
                    <a:pt x="276" y="947"/>
                    <a:pt x="283" y="950"/>
                  </a:cubicBezTo>
                  <a:cubicBezTo>
                    <a:pt x="301" y="956"/>
                    <a:pt x="320" y="959"/>
                    <a:pt x="338" y="963"/>
                  </a:cubicBezTo>
                  <a:cubicBezTo>
                    <a:pt x="350" y="966"/>
                    <a:pt x="362" y="968"/>
                    <a:pt x="373" y="971"/>
                  </a:cubicBezTo>
                  <a:cubicBezTo>
                    <a:pt x="381" y="973"/>
                    <a:pt x="388" y="972"/>
                    <a:pt x="395" y="971"/>
                  </a:cubicBezTo>
                  <a:cubicBezTo>
                    <a:pt x="432" y="963"/>
                    <a:pt x="469" y="957"/>
                    <a:pt x="505" y="945"/>
                  </a:cubicBezTo>
                  <a:cubicBezTo>
                    <a:pt x="509" y="943"/>
                    <a:pt x="513" y="942"/>
                    <a:pt x="517" y="940"/>
                  </a:cubicBezTo>
                  <a:cubicBezTo>
                    <a:pt x="518" y="940"/>
                    <a:pt x="518" y="940"/>
                    <a:pt x="518" y="940"/>
                  </a:cubicBezTo>
                  <a:cubicBezTo>
                    <a:pt x="519" y="940"/>
                    <a:pt x="520" y="939"/>
                    <a:pt x="521" y="939"/>
                  </a:cubicBezTo>
                  <a:cubicBezTo>
                    <a:pt x="529" y="937"/>
                    <a:pt x="535" y="933"/>
                    <a:pt x="539" y="926"/>
                  </a:cubicBezTo>
                  <a:cubicBezTo>
                    <a:pt x="544" y="918"/>
                    <a:pt x="542" y="907"/>
                    <a:pt x="542" y="898"/>
                  </a:cubicBezTo>
                  <a:cubicBezTo>
                    <a:pt x="542" y="841"/>
                    <a:pt x="542" y="841"/>
                    <a:pt x="542" y="841"/>
                  </a:cubicBezTo>
                  <a:cubicBezTo>
                    <a:pt x="542" y="840"/>
                    <a:pt x="542" y="839"/>
                    <a:pt x="542" y="838"/>
                  </a:cubicBezTo>
                  <a:cubicBezTo>
                    <a:pt x="546" y="835"/>
                    <a:pt x="550" y="832"/>
                    <a:pt x="554" y="829"/>
                  </a:cubicBezTo>
                  <a:cubicBezTo>
                    <a:pt x="557" y="826"/>
                    <a:pt x="561" y="822"/>
                    <a:pt x="564" y="818"/>
                  </a:cubicBezTo>
                  <a:cubicBezTo>
                    <a:pt x="577" y="825"/>
                    <a:pt x="589" y="832"/>
                    <a:pt x="601" y="841"/>
                  </a:cubicBezTo>
                  <a:cubicBezTo>
                    <a:pt x="604" y="843"/>
                    <a:pt x="606" y="844"/>
                    <a:pt x="608" y="846"/>
                  </a:cubicBezTo>
                  <a:cubicBezTo>
                    <a:pt x="608" y="846"/>
                    <a:pt x="613" y="850"/>
                    <a:pt x="614" y="851"/>
                  </a:cubicBezTo>
                  <a:cubicBezTo>
                    <a:pt x="619" y="855"/>
                    <a:pt x="624" y="860"/>
                    <a:pt x="629" y="864"/>
                  </a:cubicBezTo>
                  <a:cubicBezTo>
                    <a:pt x="646" y="879"/>
                    <a:pt x="661" y="896"/>
                    <a:pt x="675" y="913"/>
                  </a:cubicBezTo>
                  <a:cubicBezTo>
                    <a:pt x="685" y="925"/>
                    <a:pt x="694" y="937"/>
                    <a:pt x="705" y="947"/>
                  </a:cubicBezTo>
                  <a:cubicBezTo>
                    <a:pt x="716" y="958"/>
                    <a:pt x="733" y="967"/>
                    <a:pt x="748" y="958"/>
                  </a:cubicBezTo>
                  <a:cubicBezTo>
                    <a:pt x="760" y="950"/>
                    <a:pt x="763" y="935"/>
                    <a:pt x="765" y="922"/>
                  </a:cubicBezTo>
                  <a:cubicBezTo>
                    <a:pt x="769" y="889"/>
                    <a:pt x="762" y="853"/>
                    <a:pt x="753" y="821"/>
                  </a:cubicBezTo>
                  <a:close/>
                  <a:moveTo>
                    <a:pt x="74" y="873"/>
                  </a:moveTo>
                  <a:cubicBezTo>
                    <a:pt x="65" y="883"/>
                    <a:pt x="57" y="894"/>
                    <a:pt x="48" y="904"/>
                  </a:cubicBezTo>
                  <a:cubicBezTo>
                    <a:pt x="48" y="897"/>
                    <a:pt x="49" y="890"/>
                    <a:pt x="50" y="883"/>
                  </a:cubicBezTo>
                  <a:cubicBezTo>
                    <a:pt x="50" y="881"/>
                    <a:pt x="50" y="879"/>
                    <a:pt x="50" y="877"/>
                  </a:cubicBezTo>
                  <a:cubicBezTo>
                    <a:pt x="50" y="877"/>
                    <a:pt x="50" y="877"/>
                    <a:pt x="50" y="877"/>
                  </a:cubicBezTo>
                  <a:cubicBezTo>
                    <a:pt x="50" y="877"/>
                    <a:pt x="50" y="876"/>
                    <a:pt x="50" y="876"/>
                  </a:cubicBezTo>
                  <a:cubicBezTo>
                    <a:pt x="51" y="871"/>
                    <a:pt x="52" y="867"/>
                    <a:pt x="53" y="862"/>
                  </a:cubicBezTo>
                  <a:cubicBezTo>
                    <a:pt x="55" y="852"/>
                    <a:pt x="57" y="842"/>
                    <a:pt x="59" y="833"/>
                  </a:cubicBezTo>
                  <a:cubicBezTo>
                    <a:pt x="62" y="822"/>
                    <a:pt x="66" y="812"/>
                    <a:pt x="69" y="802"/>
                  </a:cubicBezTo>
                  <a:cubicBezTo>
                    <a:pt x="71" y="796"/>
                    <a:pt x="73" y="791"/>
                    <a:pt x="75" y="786"/>
                  </a:cubicBezTo>
                  <a:cubicBezTo>
                    <a:pt x="76" y="785"/>
                    <a:pt x="76" y="785"/>
                    <a:pt x="76" y="784"/>
                  </a:cubicBezTo>
                  <a:cubicBezTo>
                    <a:pt x="76" y="783"/>
                    <a:pt x="77" y="782"/>
                    <a:pt x="77" y="782"/>
                  </a:cubicBezTo>
                  <a:cubicBezTo>
                    <a:pt x="78" y="779"/>
                    <a:pt x="80" y="776"/>
                    <a:pt x="81" y="773"/>
                  </a:cubicBezTo>
                  <a:cubicBezTo>
                    <a:pt x="92" y="750"/>
                    <a:pt x="104" y="728"/>
                    <a:pt x="119" y="708"/>
                  </a:cubicBezTo>
                  <a:cubicBezTo>
                    <a:pt x="121" y="706"/>
                    <a:pt x="122" y="704"/>
                    <a:pt x="124" y="702"/>
                  </a:cubicBezTo>
                  <a:cubicBezTo>
                    <a:pt x="124" y="702"/>
                    <a:pt x="128" y="697"/>
                    <a:pt x="128" y="696"/>
                  </a:cubicBezTo>
                  <a:cubicBezTo>
                    <a:pt x="133" y="691"/>
                    <a:pt x="137" y="685"/>
                    <a:pt x="142" y="680"/>
                  </a:cubicBezTo>
                  <a:cubicBezTo>
                    <a:pt x="151" y="670"/>
                    <a:pt x="161" y="661"/>
                    <a:pt x="172" y="652"/>
                  </a:cubicBezTo>
                  <a:cubicBezTo>
                    <a:pt x="173" y="651"/>
                    <a:pt x="174" y="650"/>
                    <a:pt x="174" y="650"/>
                  </a:cubicBezTo>
                  <a:cubicBezTo>
                    <a:pt x="174" y="721"/>
                    <a:pt x="174" y="721"/>
                    <a:pt x="174" y="721"/>
                  </a:cubicBezTo>
                  <a:cubicBezTo>
                    <a:pt x="174" y="726"/>
                    <a:pt x="175" y="732"/>
                    <a:pt x="175" y="735"/>
                  </a:cubicBezTo>
                  <a:cubicBezTo>
                    <a:pt x="177" y="751"/>
                    <a:pt x="180" y="766"/>
                    <a:pt x="186" y="781"/>
                  </a:cubicBezTo>
                  <a:cubicBezTo>
                    <a:pt x="143" y="804"/>
                    <a:pt x="106" y="836"/>
                    <a:pt x="74" y="873"/>
                  </a:cubicBezTo>
                  <a:close/>
                  <a:moveTo>
                    <a:pt x="329" y="100"/>
                  </a:moveTo>
                  <a:cubicBezTo>
                    <a:pt x="331" y="97"/>
                    <a:pt x="333" y="94"/>
                    <a:pt x="336" y="91"/>
                  </a:cubicBezTo>
                  <a:cubicBezTo>
                    <a:pt x="337" y="90"/>
                    <a:pt x="338" y="88"/>
                    <a:pt x="339" y="87"/>
                  </a:cubicBezTo>
                  <a:cubicBezTo>
                    <a:pt x="339" y="87"/>
                    <a:pt x="339" y="86"/>
                    <a:pt x="339" y="86"/>
                  </a:cubicBezTo>
                  <a:cubicBezTo>
                    <a:pt x="340" y="86"/>
                    <a:pt x="340" y="86"/>
                    <a:pt x="340" y="85"/>
                  </a:cubicBezTo>
                  <a:cubicBezTo>
                    <a:pt x="344" y="80"/>
                    <a:pt x="349" y="74"/>
                    <a:pt x="354" y="69"/>
                  </a:cubicBezTo>
                  <a:cubicBezTo>
                    <a:pt x="358" y="64"/>
                    <a:pt x="362" y="60"/>
                    <a:pt x="366" y="56"/>
                  </a:cubicBezTo>
                  <a:cubicBezTo>
                    <a:pt x="368" y="54"/>
                    <a:pt x="370" y="52"/>
                    <a:pt x="372" y="51"/>
                  </a:cubicBezTo>
                  <a:cubicBezTo>
                    <a:pt x="373" y="50"/>
                    <a:pt x="374" y="49"/>
                    <a:pt x="374" y="49"/>
                  </a:cubicBezTo>
                  <a:cubicBezTo>
                    <a:pt x="377" y="47"/>
                    <a:pt x="380" y="45"/>
                    <a:pt x="384" y="43"/>
                  </a:cubicBezTo>
                  <a:cubicBezTo>
                    <a:pt x="384" y="43"/>
                    <a:pt x="385" y="43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7" y="43"/>
                    <a:pt x="388" y="43"/>
                    <a:pt x="388" y="43"/>
                  </a:cubicBezTo>
                  <a:cubicBezTo>
                    <a:pt x="392" y="45"/>
                    <a:pt x="395" y="47"/>
                    <a:pt x="397" y="49"/>
                  </a:cubicBezTo>
                  <a:cubicBezTo>
                    <a:pt x="398" y="49"/>
                    <a:pt x="399" y="50"/>
                    <a:pt x="400" y="51"/>
                  </a:cubicBezTo>
                  <a:cubicBezTo>
                    <a:pt x="402" y="52"/>
                    <a:pt x="404" y="54"/>
                    <a:pt x="406" y="56"/>
                  </a:cubicBezTo>
                  <a:cubicBezTo>
                    <a:pt x="410" y="60"/>
                    <a:pt x="415" y="65"/>
                    <a:pt x="419" y="70"/>
                  </a:cubicBezTo>
                  <a:cubicBezTo>
                    <a:pt x="423" y="75"/>
                    <a:pt x="428" y="80"/>
                    <a:pt x="432" y="85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2" y="86"/>
                    <a:pt x="433" y="86"/>
                    <a:pt x="433" y="87"/>
                  </a:cubicBezTo>
                  <a:cubicBezTo>
                    <a:pt x="434" y="88"/>
                    <a:pt x="435" y="90"/>
                    <a:pt x="436" y="91"/>
                  </a:cubicBezTo>
                  <a:cubicBezTo>
                    <a:pt x="439" y="95"/>
                    <a:pt x="441" y="98"/>
                    <a:pt x="444" y="102"/>
                  </a:cubicBezTo>
                  <a:cubicBezTo>
                    <a:pt x="448" y="107"/>
                    <a:pt x="452" y="113"/>
                    <a:pt x="455" y="119"/>
                  </a:cubicBezTo>
                  <a:cubicBezTo>
                    <a:pt x="455" y="124"/>
                    <a:pt x="453" y="130"/>
                    <a:pt x="450" y="135"/>
                  </a:cubicBezTo>
                  <a:cubicBezTo>
                    <a:pt x="447" y="140"/>
                    <a:pt x="443" y="143"/>
                    <a:pt x="437" y="147"/>
                  </a:cubicBezTo>
                  <a:cubicBezTo>
                    <a:pt x="431" y="150"/>
                    <a:pt x="423" y="152"/>
                    <a:pt x="414" y="154"/>
                  </a:cubicBezTo>
                  <a:cubicBezTo>
                    <a:pt x="409" y="155"/>
                    <a:pt x="409" y="154"/>
                    <a:pt x="403" y="155"/>
                  </a:cubicBezTo>
                  <a:cubicBezTo>
                    <a:pt x="397" y="155"/>
                    <a:pt x="392" y="156"/>
                    <a:pt x="386" y="156"/>
                  </a:cubicBezTo>
                  <a:cubicBezTo>
                    <a:pt x="377" y="156"/>
                    <a:pt x="365" y="155"/>
                    <a:pt x="360" y="154"/>
                  </a:cubicBezTo>
                  <a:cubicBezTo>
                    <a:pt x="356" y="153"/>
                    <a:pt x="352" y="152"/>
                    <a:pt x="347" y="151"/>
                  </a:cubicBezTo>
                  <a:cubicBezTo>
                    <a:pt x="345" y="151"/>
                    <a:pt x="343" y="150"/>
                    <a:pt x="341" y="149"/>
                  </a:cubicBezTo>
                  <a:cubicBezTo>
                    <a:pt x="340" y="149"/>
                    <a:pt x="339" y="149"/>
                    <a:pt x="339" y="149"/>
                  </a:cubicBezTo>
                  <a:cubicBezTo>
                    <a:pt x="338" y="148"/>
                    <a:pt x="338" y="148"/>
                    <a:pt x="337" y="148"/>
                  </a:cubicBezTo>
                  <a:cubicBezTo>
                    <a:pt x="335" y="147"/>
                    <a:pt x="333" y="146"/>
                    <a:pt x="332" y="145"/>
                  </a:cubicBezTo>
                  <a:cubicBezTo>
                    <a:pt x="332" y="144"/>
                    <a:pt x="329" y="143"/>
                    <a:pt x="329" y="143"/>
                  </a:cubicBezTo>
                  <a:cubicBezTo>
                    <a:pt x="328" y="142"/>
                    <a:pt x="327" y="141"/>
                    <a:pt x="326" y="140"/>
                  </a:cubicBezTo>
                  <a:cubicBezTo>
                    <a:pt x="325" y="139"/>
                    <a:pt x="324" y="138"/>
                    <a:pt x="323" y="137"/>
                  </a:cubicBezTo>
                  <a:cubicBezTo>
                    <a:pt x="323" y="137"/>
                    <a:pt x="323" y="137"/>
                    <a:pt x="323" y="137"/>
                  </a:cubicBezTo>
                  <a:cubicBezTo>
                    <a:pt x="319" y="131"/>
                    <a:pt x="317" y="125"/>
                    <a:pt x="316" y="119"/>
                  </a:cubicBezTo>
                  <a:cubicBezTo>
                    <a:pt x="321" y="113"/>
                    <a:pt x="325" y="106"/>
                    <a:pt x="329" y="100"/>
                  </a:cubicBezTo>
                  <a:close/>
                  <a:moveTo>
                    <a:pt x="272" y="911"/>
                  </a:moveTo>
                  <a:cubicBezTo>
                    <a:pt x="273" y="915"/>
                    <a:pt x="272" y="914"/>
                    <a:pt x="272" y="911"/>
                  </a:cubicBezTo>
                  <a:close/>
                  <a:moveTo>
                    <a:pt x="500" y="911"/>
                  </a:moveTo>
                  <a:cubicBezTo>
                    <a:pt x="500" y="914"/>
                    <a:pt x="499" y="915"/>
                    <a:pt x="500" y="911"/>
                  </a:cubicBezTo>
                  <a:close/>
                  <a:moveTo>
                    <a:pt x="500" y="901"/>
                  </a:moveTo>
                  <a:cubicBezTo>
                    <a:pt x="499" y="901"/>
                    <a:pt x="498" y="902"/>
                    <a:pt x="496" y="902"/>
                  </a:cubicBezTo>
                  <a:cubicBezTo>
                    <a:pt x="489" y="905"/>
                    <a:pt x="482" y="907"/>
                    <a:pt x="475" y="910"/>
                  </a:cubicBezTo>
                  <a:cubicBezTo>
                    <a:pt x="468" y="912"/>
                    <a:pt x="461" y="913"/>
                    <a:pt x="454" y="915"/>
                  </a:cubicBezTo>
                  <a:cubicBezTo>
                    <a:pt x="431" y="920"/>
                    <a:pt x="407" y="925"/>
                    <a:pt x="384" y="930"/>
                  </a:cubicBezTo>
                  <a:cubicBezTo>
                    <a:pt x="362" y="925"/>
                    <a:pt x="340" y="919"/>
                    <a:pt x="317" y="914"/>
                  </a:cubicBezTo>
                  <a:cubicBezTo>
                    <a:pt x="310" y="913"/>
                    <a:pt x="304" y="912"/>
                    <a:pt x="297" y="909"/>
                  </a:cubicBezTo>
                  <a:cubicBezTo>
                    <a:pt x="290" y="907"/>
                    <a:pt x="282" y="904"/>
                    <a:pt x="275" y="902"/>
                  </a:cubicBezTo>
                  <a:cubicBezTo>
                    <a:pt x="274" y="902"/>
                    <a:pt x="273" y="901"/>
                    <a:pt x="272" y="901"/>
                  </a:cubicBezTo>
                  <a:cubicBezTo>
                    <a:pt x="272" y="860"/>
                    <a:pt x="272" y="860"/>
                    <a:pt x="272" y="860"/>
                  </a:cubicBezTo>
                  <a:cubicBezTo>
                    <a:pt x="290" y="867"/>
                    <a:pt x="310" y="871"/>
                    <a:pt x="330" y="874"/>
                  </a:cubicBezTo>
                  <a:cubicBezTo>
                    <a:pt x="371" y="879"/>
                    <a:pt x="413" y="878"/>
                    <a:pt x="454" y="872"/>
                  </a:cubicBezTo>
                  <a:cubicBezTo>
                    <a:pt x="470" y="870"/>
                    <a:pt x="485" y="866"/>
                    <a:pt x="500" y="860"/>
                  </a:cubicBezTo>
                  <a:lnTo>
                    <a:pt x="500" y="901"/>
                  </a:lnTo>
                  <a:close/>
                  <a:moveTo>
                    <a:pt x="555" y="714"/>
                  </a:moveTo>
                  <a:cubicBezTo>
                    <a:pt x="555" y="732"/>
                    <a:pt x="554" y="741"/>
                    <a:pt x="549" y="759"/>
                  </a:cubicBezTo>
                  <a:cubicBezTo>
                    <a:pt x="545" y="772"/>
                    <a:pt x="537" y="785"/>
                    <a:pt x="528" y="795"/>
                  </a:cubicBezTo>
                  <a:cubicBezTo>
                    <a:pt x="525" y="798"/>
                    <a:pt x="522" y="800"/>
                    <a:pt x="519" y="802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8" y="803"/>
                    <a:pt x="518" y="803"/>
                    <a:pt x="517" y="804"/>
                  </a:cubicBezTo>
                  <a:cubicBezTo>
                    <a:pt x="516" y="805"/>
                    <a:pt x="514" y="806"/>
                    <a:pt x="513" y="807"/>
                  </a:cubicBezTo>
                  <a:cubicBezTo>
                    <a:pt x="509" y="809"/>
                    <a:pt x="506" y="811"/>
                    <a:pt x="503" y="813"/>
                  </a:cubicBezTo>
                  <a:cubicBezTo>
                    <a:pt x="501" y="814"/>
                    <a:pt x="499" y="815"/>
                    <a:pt x="497" y="816"/>
                  </a:cubicBezTo>
                  <a:cubicBezTo>
                    <a:pt x="497" y="816"/>
                    <a:pt x="492" y="818"/>
                    <a:pt x="492" y="818"/>
                  </a:cubicBezTo>
                  <a:cubicBezTo>
                    <a:pt x="456" y="833"/>
                    <a:pt x="422" y="835"/>
                    <a:pt x="383" y="834"/>
                  </a:cubicBezTo>
                  <a:cubicBezTo>
                    <a:pt x="364" y="834"/>
                    <a:pt x="342" y="833"/>
                    <a:pt x="327" y="831"/>
                  </a:cubicBezTo>
                  <a:cubicBezTo>
                    <a:pt x="318" y="829"/>
                    <a:pt x="309" y="827"/>
                    <a:pt x="301" y="825"/>
                  </a:cubicBezTo>
                  <a:cubicBezTo>
                    <a:pt x="297" y="824"/>
                    <a:pt x="292" y="823"/>
                    <a:pt x="288" y="821"/>
                  </a:cubicBezTo>
                  <a:cubicBezTo>
                    <a:pt x="286" y="821"/>
                    <a:pt x="284" y="820"/>
                    <a:pt x="283" y="819"/>
                  </a:cubicBezTo>
                  <a:cubicBezTo>
                    <a:pt x="281" y="819"/>
                    <a:pt x="280" y="818"/>
                    <a:pt x="279" y="818"/>
                  </a:cubicBezTo>
                  <a:cubicBezTo>
                    <a:pt x="279" y="818"/>
                    <a:pt x="279" y="818"/>
                    <a:pt x="278" y="817"/>
                  </a:cubicBezTo>
                  <a:cubicBezTo>
                    <a:pt x="262" y="810"/>
                    <a:pt x="253" y="804"/>
                    <a:pt x="242" y="792"/>
                  </a:cubicBezTo>
                  <a:cubicBezTo>
                    <a:pt x="236" y="786"/>
                    <a:pt x="235" y="785"/>
                    <a:pt x="230" y="776"/>
                  </a:cubicBezTo>
                  <a:cubicBezTo>
                    <a:pt x="225" y="768"/>
                    <a:pt x="225" y="765"/>
                    <a:pt x="222" y="755"/>
                  </a:cubicBezTo>
                  <a:cubicBezTo>
                    <a:pt x="220" y="750"/>
                    <a:pt x="219" y="746"/>
                    <a:pt x="219" y="742"/>
                  </a:cubicBezTo>
                  <a:cubicBezTo>
                    <a:pt x="219" y="742"/>
                    <a:pt x="218" y="737"/>
                    <a:pt x="218" y="737"/>
                  </a:cubicBezTo>
                  <a:cubicBezTo>
                    <a:pt x="218" y="735"/>
                    <a:pt x="218" y="733"/>
                    <a:pt x="217" y="731"/>
                  </a:cubicBezTo>
                  <a:cubicBezTo>
                    <a:pt x="217" y="729"/>
                    <a:pt x="217" y="727"/>
                    <a:pt x="217" y="725"/>
                  </a:cubicBezTo>
                  <a:cubicBezTo>
                    <a:pt x="217" y="726"/>
                    <a:pt x="217" y="726"/>
                    <a:pt x="217" y="726"/>
                  </a:cubicBezTo>
                  <a:cubicBezTo>
                    <a:pt x="217" y="712"/>
                    <a:pt x="217" y="712"/>
                    <a:pt x="217" y="712"/>
                  </a:cubicBezTo>
                  <a:cubicBezTo>
                    <a:pt x="217" y="612"/>
                    <a:pt x="217" y="512"/>
                    <a:pt x="217" y="412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17" y="351"/>
                    <a:pt x="218" y="346"/>
                    <a:pt x="218" y="342"/>
                  </a:cubicBezTo>
                  <a:cubicBezTo>
                    <a:pt x="217" y="348"/>
                    <a:pt x="219" y="338"/>
                    <a:pt x="219" y="337"/>
                  </a:cubicBezTo>
                  <a:cubicBezTo>
                    <a:pt x="220" y="333"/>
                    <a:pt x="221" y="329"/>
                    <a:pt x="221" y="326"/>
                  </a:cubicBezTo>
                  <a:cubicBezTo>
                    <a:pt x="225" y="311"/>
                    <a:pt x="229" y="296"/>
                    <a:pt x="234" y="282"/>
                  </a:cubicBezTo>
                  <a:cubicBezTo>
                    <a:pt x="237" y="274"/>
                    <a:pt x="240" y="267"/>
                    <a:pt x="243" y="259"/>
                  </a:cubicBezTo>
                  <a:cubicBezTo>
                    <a:pt x="247" y="249"/>
                    <a:pt x="248" y="247"/>
                    <a:pt x="252" y="237"/>
                  </a:cubicBezTo>
                  <a:cubicBezTo>
                    <a:pt x="264" y="212"/>
                    <a:pt x="276" y="187"/>
                    <a:pt x="290" y="163"/>
                  </a:cubicBezTo>
                  <a:cubicBezTo>
                    <a:pt x="295" y="170"/>
                    <a:pt x="302" y="176"/>
                    <a:pt x="310" y="181"/>
                  </a:cubicBezTo>
                  <a:cubicBezTo>
                    <a:pt x="332" y="196"/>
                    <a:pt x="361" y="198"/>
                    <a:pt x="386" y="198"/>
                  </a:cubicBezTo>
                  <a:cubicBezTo>
                    <a:pt x="411" y="198"/>
                    <a:pt x="437" y="195"/>
                    <a:pt x="460" y="182"/>
                  </a:cubicBezTo>
                  <a:cubicBezTo>
                    <a:pt x="469" y="177"/>
                    <a:pt x="476" y="171"/>
                    <a:pt x="482" y="163"/>
                  </a:cubicBezTo>
                  <a:cubicBezTo>
                    <a:pt x="496" y="188"/>
                    <a:pt x="510" y="214"/>
                    <a:pt x="521" y="241"/>
                  </a:cubicBezTo>
                  <a:cubicBezTo>
                    <a:pt x="522" y="243"/>
                    <a:pt x="523" y="245"/>
                    <a:pt x="524" y="247"/>
                  </a:cubicBezTo>
                  <a:cubicBezTo>
                    <a:pt x="524" y="247"/>
                    <a:pt x="524" y="248"/>
                    <a:pt x="524" y="248"/>
                  </a:cubicBezTo>
                  <a:cubicBezTo>
                    <a:pt x="524" y="248"/>
                    <a:pt x="525" y="249"/>
                    <a:pt x="525" y="250"/>
                  </a:cubicBezTo>
                  <a:cubicBezTo>
                    <a:pt x="527" y="253"/>
                    <a:pt x="528" y="257"/>
                    <a:pt x="530" y="261"/>
                  </a:cubicBezTo>
                  <a:cubicBezTo>
                    <a:pt x="533" y="269"/>
                    <a:pt x="536" y="277"/>
                    <a:pt x="539" y="286"/>
                  </a:cubicBezTo>
                  <a:cubicBezTo>
                    <a:pt x="544" y="300"/>
                    <a:pt x="548" y="314"/>
                    <a:pt x="551" y="329"/>
                  </a:cubicBezTo>
                  <a:cubicBezTo>
                    <a:pt x="552" y="332"/>
                    <a:pt x="552" y="335"/>
                    <a:pt x="553" y="338"/>
                  </a:cubicBezTo>
                  <a:cubicBezTo>
                    <a:pt x="553" y="340"/>
                    <a:pt x="553" y="341"/>
                    <a:pt x="554" y="343"/>
                  </a:cubicBezTo>
                  <a:cubicBezTo>
                    <a:pt x="554" y="343"/>
                    <a:pt x="554" y="343"/>
                    <a:pt x="554" y="343"/>
                  </a:cubicBezTo>
                  <a:cubicBezTo>
                    <a:pt x="554" y="348"/>
                    <a:pt x="555" y="352"/>
                    <a:pt x="555" y="356"/>
                  </a:cubicBezTo>
                  <a:lnTo>
                    <a:pt x="555" y="714"/>
                  </a:lnTo>
                  <a:close/>
                  <a:moveTo>
                    <a:pt x="722" y="904"/>
                  </a:moveTo>
                  <a:cubicBezTo>
                    <a:pt x="710" y="889"/>
                    <a:pt x="698" y="874"/>
                    <a:pt x="686" y="860"/>
                  </a:cubicBezTo>
                  <a:cubicBezTo>
                    <a:pt x="668" y="841"/>
                    <a:pt x="648" y="823"/>
                    <a:pt x="627" y="807"/>
                  </a:cubicBezTo>
                  <a:cubicBezTo>
                    <a:pt x="614" y="797"/>
                    <a:pt x="600" y="789"/>
                    <a:pt x="586" y="781"/>
                  </a:cubicBezTo>
                  <a:cubicBezTo>
                    <a:pt x="593" y="763"/>
                    <a:pt x="597" y="743"/>
                    <a:pt x="597" y="726"/>
                  </a:cubicBezTo>
                  <a:cubicBezTo>
                    <a:pt x="599" y="701"/>
                    <a:pt x="598" y="675"/>
                    <a:pt x="598" y="650"/>
                  </a:cubicBezTo>
                  <a:cubicBezTo>
                    <a:pt x="600" y="652"/>
                    <a:pt x="602" y="654"/>
                    <a:pt x="605" y="656"/>
                  </a:cubicBezTo>
                  <a:cubicBezTo>
                    <a:pt x="615" y="665"/>
                    <a:pt x="625" y="675"/>
                    <a:pt x="634" y="685"/>
                  </a:cubicBezTo>
                  <a:cubicBezTo>
                    <a:pt x="638" y="690"/>
                    <a:pt x="642" y="695"/>
                    <a:pt x="646" y="700"/>
                  </a:cubicBezTo>
                  <a:cubicBezTo>
                    <a:pt x="647" y="700"/>
                    <a:pt x="647" y="701"/>
                    <a:pt x="648" y="702"/>
                  </a:cubicBezTo>
                  <a:cubicBezTo>
                    <a:pt x="648" y="702"/>
                    <a:pt x="650" y="704"/>
                    <a:pt x="650" y="704"/>
                  </a:cubicBezTo>
                  <a:cubicBezTo>
                    <a:pt x="652" y="707"/>
                    <a:pt x="654" y="710"/>
                    <a:pt x="656" y="713"/>
                  </a:cubicBezTo>
                  <a:cubicBezTo>
                    <a:pt x="671" y="733"/>
                    <a:pt x="683" y="755"/>
                    <a:pt x="693" y="778"/>
                  </a:cubicBezTo>
                  <a:cubicBezTo>
                    <a:pt x="694" y="779"/>
                    <a:pt x="695" y="783"/>
                    <a:pt x="696" y="784"/>
                  </a:cubicBezTo>
                  <a:cubicBezTo>
                    <a:pt x="697" y="786"/>
                    <a:pt x="697" y="788"/>
                    <a:pt x="698" y="790"/>
                  </a:cubicBezTo>
                  <a:cubicBezTo>
                    <a:pt x="700" y="796"/>
                    <a:pt x="702" y="801"/>
                    <a:pt x="704" y="807"/>
                  </a:cubicBezTo>
                  <a:cubicBezTo>
                    <a:pt x="708" y="817"/>
                    <a:pt x="711" y="827"/>
                    <a:pt x="714" y="838"/>
                  </a:cubicBezTo>
                  <a:cubicBezTo>
                    <a:pt x="716" y="847"/>
                    <a:pt x="718" y="857"/>
                    <a:pt x="720" y="866"/>
                  </a:cubicBezTo>
                  <a:cubicBezTo>
                    <a:pt x="720" y="868"/>
                    <a:pt x="721" y="871"/>
                    <a:pt x="721" y="873"/>
                  </a:cubicBezTo>
                  <a:cubicBezTo>
                    <a:pt x="721" y="873"/>
                    <a:pt x="721" y="875"/>
                    <a:pt x="722" y="877"/>
                  </a:cubicBezTo>
                  <a:cubicBezTo>
                    <a:pt x="722" y="880"/>
                    <a:pt x="722" y="884"/>
                    <a:pt x="723" y="887"/>
                  </a:cubicBezTo>
                  <a:cubicBezTo>
                    <a:pt x="723" y="893"/>
                    <a:pt x="724" y="899"/>
                    <a:pt x="724" y="905"/>
                  </a:cubicBezTo>
                  <a:cubicBezTo>
                    <a:pt x="723" y="905"/>
                    <a:pt x="723" y="904"/>
                    <a:pt x="722" y="9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F36871-A96A-67FC-232C-0670765F3DDE}"/>
              </a:ext>
            </a:extLst>
          </p:cNvPr>
          <p:cNvGrpSpPr/>
          <p:nvPr/>
        </p:nvGrpSpPr>
        <p:grpSpPr>
          <a:xfrm>
            <a:off x="5098234" y="3966572"/>
            <a:ext cx="1995528" cy="1998255"/>
            <a:chOff x="7264475" y="2011680"/>
            <a:chExt cx="2830771" cy="283464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C40BD05-142A-6382-ABA2-80879FCCD0EF}"/>
                </a:ext>
              </a:extLst>
            </p:cNvPr>
            <p:cNvGrpSpPr/>
            <p:nvPr/>
          </p:nvGrpSpPr>
          <p:grpSpPr>
            <a:xfrm>
              <a:off x="7264475" y="2011680"/>
              <a:ext cx="2830771" cy="2834640"/>
              <a:chOff x="7054576" y="2003052"/>
              <a:chExt cx="3354057" cy="3358640"/>
            </a:xfrm>
          </p:grpSpPr>
          <p:sp>
            <p:nvSpPr>
              <p:cNvPr id="85" name="Block Arc 84">
                <a:extLst>
                  <a:ext uri="{FF2B5EF4-FFF2-40B4-BE49-F238E27FC236}">
                    <a16:creationId xmlns:a16="http://schemas.microsoft.com/office/drawing/2014/main" id="{D89E99B5-4D31-EC61-9B19-0A9D27E716F1}"/>
                  </a:ext>
                </a:extLst>
              </p:cNvPr>
              <p:cNvSpPr/>
              <p:nvPr/>
            </p:nvSpPr>
            <p:spPr>
              <a:xfrm rot="2910717">
                <a:off x="7058130" y="2030946"/>
                <a:ext cx="3327194" cy="332719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33AD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86" name="Block Arc 85">
                <a:extLst>
                  <a:ext uri="{FF2B5EF4-FFF2-40B4-BE49-F238E27FC236}">
                    <a16:creationId xmlns:a16="http://schemas.microsoft.com/office/drawing/2014/main" id="{86734921-8F40-A68D-ECCD-EB0F9281761A}"/>
                  </a:ext>
                </a:extLst>
              </p:cNvPr>
              <p:cNvSpPr/>
              <p:nvPr/>
            </p:nvSpPr>
            <p:spPr>
              <a:xfrm rot="8310717">
                <a:off x="7055838" y="2028654"/>
                <a:ext cx="3327195" cy="3327194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326D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A88B1624-C17B-6254-BFE3-5A681F8CD64A}"/>
                  </a:ext>
                </a:extLst>
              </p:cNvPr>
              <p:cNvSpPr/>
              <p:nvPr/>
            </p:nvSpPr>
            <p:spPr>
              <a:xfrm rot="13710717">
                <a:off x="7081439" y="2003051"/>
                <a:ext cx="3327194" cy="332719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357AA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840A968D-C736-9B25-F8EC-BB1154BC7E4E}"/>
                  </a:ext>
                </a:extLst>
              </p:cNvPr>
              <p:cNvSpPr/>
              <p:nvPr/>
            </p:nvSpPr>
            <p:spPr>
              <a:xfrm rot="19110717">
                <a:off x="7054576" y="2034499"/>
                <a:ext cx="3327196" cy="3327193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199CD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129">
                <a:extLst>
                  <a:ext uri="{FF2B5EF4-FFF2-40B4-BE49-F238E27FC236}">
                    <a16:creationId xmlns:a16="http://schemas.microsoft.com/office/drawing/2014/main" id="{C2C090F6-2F74-6D07-6A4D-2DEF70C10884}"/>
                  </a:ext>
                </a:extLst>
              </p:cNvPr>
              <p:cNvSpPr/>
              <p:nvPr/>
            </p:nvSpPr>
            <p:spPr>
              <a:xfrm rot="8100000">
                <a:off x="9097967" y="2548372"/>
                <a:ext cx="1271218" cy="830691"/>
              </a:xfrm>
              <a:prstGeom prst="triangle">
                <a:avLst/>
              </a:prstGeom>
              <a:solidFill>
                <a:srgbClr val="33AD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90" name="Isosceles Triangle 130">
                <a:extLst>
                  <a:ext uri="{FF2B5EF4-FFF2-40B4-BE49-F238E27FC236}">
                    <a16:creationId xmlns:a16="http://schemas.microsoft.com/office/drawing/2014/main" id="{104C3130-3DED-CF1A-813C-89616687E4EA}"/>
                  </a:ext>
                </a:extLst>
              </p:cNvPr>
              <p:cNvSpPr/>
              <p:nvPr/>
            </p:nvSpPr>
            <p:spPr>
              <a:xfrm rot="13500000">
                <a:off x="8814652" y="4288752"/>
                <a:ext cx="1271218" cy="830691"/>
              </a:xfrm>
              <a:prstGeom prst="triangle">
                <a:avLst/>
              </a:prstGeom>
              <a:solidFill>
                <a:srgbClr val="326D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91" name="Isosceles Triangle 151">
                <a:extLst>
                  <a:ext uri="{FF2B5EF4-FFF2-40B4-BE49-F238E27FC236}">
                    <a16:creationId xmlns:a16="http://schemas.microsoft.com/office/drawing/2014/main" id="{13E8134A-995A-1E49-82F9-32E4AC373231}"/>
                  </a:ext>
                </a:extLst>
              </p:cNvPr>
              <p:cNvSpPr/>
              <p:nvPr/>
            </p:nvSpPr>
            <p:spPr>
              <a:xfrm rot="18900000">
                <a:off x="7097580" y="3982129"/>
                <a:ext cx="1271218" cy="830691"/>
              </a:xfrm>
              <a:prstGeom prst="triangle">
                <a:avLst/>
              </a:prstGeom>
              <a:solidFill>
                <a:srgbClr val="357AA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  <p:sp>
            <p:nvSpPr>
              <p:cNvPr id="92" name="Isosceles Triangle 152">
                <a:extLst>
                  <a:ext uri="{FF2B5EF4-FFF2-40B4-BE49-F238E27FC236}">
                    <a16:creationId xmlns:a16="http://schemas.microsoft.com/office/drawing/2014/main" id="{74CE57DB-C61C-ED6F-D3DE-04CA24B9B69B}"/>
                  </a:ext>
                </a:extLst>
              </p:cNvPr>
              <p:cNvSpPr/>
              <p:nvPr/>
            </p:nvSpPr>
            <p:spPr>
              <a:xfrm rot="2700000">
                <a:off x="7351739" y="2270902"/>
                <a:ext cx="1271218" cy="830691"/>
              </a:xfrm>
              <a:prstGeom prst="triangle">
                <a:avLst/>
              </a:prstGeom>
              <a:solidFill>
                <a:srgbClr val="199CD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C86546-F414-9291-BA79-E5FCEEB00496}"/>
                </a:ext>
              </a:extLst>
            </p:cNvPr>
            <p:cNvSpPr txBox="1"/>
            <p:nvPr/>
          </p:nvSpPr>
          <p:spPr>
            <a:xfrm rot="1800000">
              <a:off x="8460147" y="2353072"/>
              <a:ext cx="1345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</a:rPr>
                <a:t>Feedback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5F43B0-9EB1-8A08-AB0A-C920F23CA138}"/>
                </a:ext>
              </a:extLst>
            </p:cNvPr>
            <p:cNvSpPr txBox="1"/>
            <p:nvPr/>
          </p:nvSpPr>
          <p:spPr>
            <a:xfrm>
              <a:off x="8007274" y="3143437"/>
              <a:ext cx="1345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Helvetica Light"/>
                </a:rPr>
                <a:t>Speed of Evolution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F22D67-C715-9CCA-D35A-0B91913DB6A4}"/>
                </a:ext>
              </a:extLst>
            </p:cNvPr>
            <p:cNvSpPr txBox="1"/>
            <p:nvPr/>
          </p:nvSpPr>
          <p:spPr>
            <a:xfrm rot="18000000">
              <a:off x="8944449" y="3700881"/>
              <a:ext cx="1345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</a:rPr>
                <a:t>Change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965C9F-28DF-1DCA-747C-53900521C864}"/>
                </a:ext>
              </a:extLst>
            </p:cNvPr>
            <p:cNvSpPr txBox="1"/>
            <p:nvPr/>
          </p:nvSpPr>
          <p:spPr>
            <a:xfrm rot="18000000">
              <a:off x="7074519" y="2763551"/>
              <a:ext cx="1345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</a:rPr>
                <a:t>Measure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FE6D49E-3000-228A-B4D5-7F45583544B4}"/>
                </a:ext>
              </a:extLst>
            </p:cNvPr>
            <p:cNvSpPr txBox="1"/>
            <p:nvPr/>
          </p:nvSpPr>
          <p:spPr>
            <a:xfrm rot="1800000">
              <a:off x="7570172" y="4208439"/>
              <a:ext cx="1345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</a:rPr>
                <a:t>Impact</a:t>
              </a:r>
            </a:p>
          </p:txBody>
        </p:sp>
      </p:grpSp>
      <p:sp>
        <p:nvSpPr>
          <p:cNvPr id="94" name="Arrow: Right 4">
            <a:extLst>
              <a:ext uri="{FF2B5EF4-FFF2-40B4-BE49-F238E27FC236}">
                <a16:creationId xmlns:a16="http://schemas.microsoft.com/office/drawing/2014/main" id="{74FB987D-811C-919F-EA66-FA6D3005286F}"/>
              </a:ext>
            </a:extLst>
          </p:cNvPr>
          <p:cNvSpPr/>
          <p:nvPr/>
        </p:nvSpPr>
        <p:spPr>
          <a:xfrm>
            <a:off x="4124511" y="4852009"/>
            <a:ext cx="505025" cy="366712"/>
          </a:xfrm>
          <a:prstGeom prst="rightArrow">
            <a:avLst>
              <a:gd name="adj1" fmla="val 58228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0DBC47E-4D60-4476-E887-25541BA4A641}"/>
              </a:ext>
            </a:extLst>
          </p:cNvPr>
          <p:cNvSpPr txBox="1"/>
          <p:nvPr/>
        </p:nvSpPr>
        <p:spPr>
          <a:xfrm>
            <a:off x="7538848" y="4875919"/>
            <a:ext cx="108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Helvetica Light"/>
              </a:rPr>
              <a:t>Loyalty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C438091-5DDE-2472-D541-9661BD2AEBEC}"/>
              </a:ext>
            </a:extLst>
          </p:cNvPr>
          <p:cNvSpPr txBox="1"/>
          <p:nvPr/>
        </p:nvSpPr>
        <p:spPr>
          <a:xfrm>
            <a:off x="7529667" y="4152666"/>
            <a:ext cx="108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Helvetica Light"/>
              </a:rPr>
              <a:t>Efficiency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E1767C-669C-2949-627D-EB1296886F60}"/>
              </a:ext>
            </a:extLst>
          </p:cNvPr>
          <p:cNvSpPr txBox="1"/>
          <p:nvPr/>
        </p:nvSpPr>
        <p:spPr>
          <a:xfrm>
            <a:off x="7531978" y="5599172"/>
            <a:ext cx="108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>
                    <a:lumMod val="65000"/>
                    <a:lumOff val="35000"/>
                  </a:srgbClr>
                </a:solidFill>
                <a:latin typeface="Helvetica Light"/>
              </a:rPr>
              <a:t>Advocacy</a:t>
            </a:r>
          </a:p>
        </p:txBody>
      </p:sp>
      <p:sp>
        <p:nvSpPr>
          <p:cNvPr id="118" name="Rectangle: Rounded Corners 14">
            <a:extLst>
              <a:ext uri="{FF2B5EF4-FFF2-40B4-BE49-F238E27FC236}">
                <a16:creationId xmlns:a16="http://schemas.microsoft.com/office/drawing/2014/main" id="{DDA6DD0F-976E-19DA-E01D-183A5EA32736}"/>
              </a:ext>
            </a:extLst>
          </p:cNvPr>
          <p:cNvSpPr/>
          <p:nvPr/>
        </p:nvSpPr>
        <p:spPr>
          <a:xfrm>
            <a:off x="8897447" y="4336347"/>
            <a:ext cx="1620052" cy="411668"/>
          </a:xfrm>
          <a:prstGeom prst="roundRect">
            <a:avLst>
              <a:gd name="adj" fmla="val 50000"/>
            </a:avLst>
          </a:prstGeom>
          <a:solidFill>
            <a:srgbClr val="33ADD3"/>
          </a:solidFill>
          <a:ln w="12700" cap="flat" cmpd="sng" algn="ctr">
            <a:solidFill>
              <a:srgbClr val="33ADD3"/>
            </a:solidFill>
            <a:prstDash val="solid"/>
            <a:miter lim="800000"/>
          </a:ln>
          <a:effectLst>
            <a:outerShdw blurRad="330200" dist="76200" dir="5400000" sx="90000" sy="90000" algn="t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409EB1-1935-6AD7-1256-E1F18E38F3A7}"/>
              </a:ext>
            </a:extLst>
          </p:cNvPr>
          <p:cNvSpPr txBox="1"/>
          <p:nvPr/>
        </p:nvSpPr>
        <p:spPr>
          <a:xfrm>
            <a:off x="9010065" y="4415223"/>
            <a:ext cx="1394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>
                <a:solidFill>
                  <a:srgbClr val="FFFFFF"/>
                </a:solidFill>
                <a:latin typeface="Helvetica Light"/>
              </a:rPr>
              <a:t>App Enhancements</a:t>
            </a:r>
          </a:p>
        </p:txBody>
      </p:sp>
      <p:sp>
        <p:nvSpPr>
          <p:cNvPr id="120" name="Rectangle: Rounded Corners 64">
            <a:extLst>
              <a:ext uri="{FF2B5EF4-FFF2-40B4-BE49-F238E27FC236}">
                <a16:creationId xmlns:a16="http://schemas.microsoft.com/office/drawing/2014/main" id="{8AAC010F-9530-C654-2BFE-543E7516DB6F}"/>
              </a:ext>
            </a:extLst>
          </p:cNvPr>
          <p:cNvSpPr/>
          <p:nvPr/>
        </p:nvSpPr>
        <p:spPr>
          <a:xfrm>
            <a:off x="8897447" y="5284390"/>
            <a:ext cx="1620052" cy="411668"/>
          </a:xfrm>
          <a:prstGeom prst="roundRect">
            <a:avLst>
              <a:gd name="adj" fmla="val 50000"/>
            </a:avLst>
          </a:prstGeom>
          <a:solidFill>
            <a:srgbClr val="33ADD3">
              <a:alpha val="0"/>
            </a:srgbClr>
          </a:solidFill>
          <a:ln w="12700" cap="flat" cmpd="sng" algn="ctr">
            <a:solidFill>
              <a:srgbClr val="33ADD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269B7AA-5B81-A398-2681-0DD4F461A8D7}"/>
              </a:ext>
            </a:extLst>
          </p:cNvPr>
          <p:cNvSpPr txBox="1"/>
          <p:nvPr/>
        </p:nvSpPr>
        <p:spPr>
          <a:xfrm>
            <a:off x="9010065" y="5359419"/>
            <a:ext cx="139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>
                <a:solidFill>
                  <a:srgbClr val="33ADD3"/>
                </a:solidFill>
                <a:latin typeface="Helvetica Light"/>
              </a:rPr>
              <a:t>Tech Support</a:t>
            </a:r>
          </a:p>
        </p:txBody>
      </p:sp>
      <p:pic>
        <p:nvPicPr>
          <p:cNvPr id="17" name="Picture 1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A4184D-84B1-5D75-CB2D-A1C79990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5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E962B0-AAD2-1E29-FE29-FE7F48B68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0" b="10684"/>
          <a:stretch/>
        </p:blipFill>
        <p:spPr>
          <a:xfrm>
            <a:off x="4961388" y="1077567"/>
            <a:ext cx="1610960" cy="147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CD806-93E2-A06C-EC2E-E69520BE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69" y="2559050"/>
            <a:ext cx="1943100" cy="173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1C4D5-F857-035B-6BC2-E19534EA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323" y="456785"/>
            <a:ext cx="2367337" cy="835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>
                <a:latin typeface="Nexa Extra Light" pitchFamily="2" charset="77"/>
              </a:rPr>
              <a:t> Audit 100% of cases for AI Risk &amp; Compliance checks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242A89-9506-5C9A-D124-6E7C94E461C5}"/>
              </a:ext>
            </a:extLst>
          </p:cNvPr>
          <p:cNvSpPr txBox="1">
            <a:spLocks/>
          </p:cNvSpPr>
          <p:nvPr/>
        </p:nvSpPr>
        <p:spPr>
          <a:xfrm>
            <a:off x="1981954" y="4705133"/>
            <a:ext cx="2564258" cy="83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latin typeface="Nexa Extra Light"/>
              </a:rPr>
              <a:t>AI Emotion Flagging for prioritisation and chat-bot checking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C6B9DC-B1A0-43B7-4E0B-54FEE4D4F519}"/>
              </a:ext>
            </a:extLst>
          </p:cNvPr>
          <p:cNvSpPr txBox="1">
            <a:spLocks/>
          </p:cNvSpPr>
          <p:nvPr/>
        </p:nvSpPr>
        <p:spPr>
          <a:xfrm>
            <a:off x="6795569" y="4705133"/>
            <a:ext cx="2367337" cy="83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latin typeface="Nexa Extra Light"/>
              </a:rPr>
              <a:t>Keep agents in process with next best action </a:t>
            </a:r>
            <a:r>
              <a:rPr lang="en-GB" sz="1500" dirty="0">
                <a:ea typeface="+mn-lt"/>
                <a:cs typeface="+mn-lt"/>
              </a:rPr>
              <a:t>AI suggestions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213E25-BF71-2B83-194B-4F00A74C25B0}"/>
              </a:ext>
            </a:extLst>
          </p:cNvPr>
          <p:cNvSpPr txBox="1">
            <a:spLocks/>
          </p:cNvSpPr>
          <p:nvPr/>
        </p:nvSpPr>
        <p:spPr>
          <a:xfrm>
            <a:off x="4852469" y="4075700"/>
            <a:ext cx="1717393" cy="629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latin typeface="Nexa Extra Light"/>
              </a:rPr>
              <a:t>Quality Assurance scorecards</a:t>
            </a:r>
            <a:endParaRPr lang="en-GB" sz="1600" dirty="0">
              <a:latin typeface="Nexa Extra Ligh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0B9CF6-41AD-0EB5-5C96-98796668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755" y="3429000"/>
            <a:ext cx="1409700" cy="125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AF2A11-208D-1E25-5697-D9BB71330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376" y="3473233"/>
            <a:ext cx="1333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DAFA-AC6F-E976-7BB7-7B83D7C7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0B8E-2049-742B-8696-150C661C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0DA3E65-1F00-B7DC-1984-92A5AF2BE986}"/>
              </a:ext>
            </a:extLst>
          </p:cNvPr>
          <p:cNvSpPr/>
          <p:nvPr/>
        </p:nvSpPr>
        <p:spPr>
          <a:xfrm>
            <a:off x="0" y="0"/>
            <a:ext cx="12192000" cy="3822192"/>
          </a:xfrm>
          <a:prstGeom prst="rect">
            <a:avLst/>
          </a:prstGeom>
          <a:solidFill>
            <a:srgbClr val="2983CA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367B48-43ED-CF4D-6727-7A6D87447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881362"/>
              </p:ext>
            </p:extLst>
          </p:nvPr>
        </p:nvGraphicFramePr>
        <p:xfrm>
          <a:off x="283239" y="1266515"/>
          <a:ext cx="2602124" cy="1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2202CD3-EB2A-AC56-0FB3-032F8E049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7325"/>
              </p:ext>
            </p:extLst>
          </p:nvPr>
        </p:nvGraphicFramePr>
        <p:xfrm>
          <a:off x="2461878" y="1266513"/>
          <a:ext cx="2602124" cy="1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6C8B74B-5788-6069-A010-B3367C5DA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914586"/>
              </p:ext>
            </p:extLst>
          </p:nvPr>
        </p:nvGraphicFramePr>
        <p:xfrm>
          <a:off x="4640517" y="1297358"/>
          <a:ext cx="2602124" cy="1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5F93FE7-4079-6E5F-6F35-96C550FA4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66407"/>
              </p:ext>
            </p:extLst>
          </p:nvPr>
        </p:nvGraphicFramePr>
        <p:xfrm>
          <a:off x="6819156" y="1281936"/>
          <a:ext cx="2602124" cy="1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C06AA2C7-95A9-0673-9D29-8C6194C91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88065"/>
              </p:ext>
            </p:extLst>
          </p:nvPr>
        </p:nvGraphicFramePr>
        <p:xfrm>
          <a:off x="8997795" y="1266514"/>
          <a:ext cx="2602124" cy="1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469593" y="446734"/>
            <a:ext cx="92528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Powerful service-specific AI Auditing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4A27F-03B5-2402-6F5D-5BCCEF408D39}"/>
              </a:ext>
            </a:extLst>
          </p:cNvPr>
          <p:cNvSpPr/>
          <p:nvPr/>
        </p:nvSpPr>
        <p:spPr>
          <a:xfrm>
            <a:off x="1189914" y="1858786"/>
            <a:ext cx="100823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500" b="1">
                <a:solidFill>
                  <a:schemeClr val="bg1"/>
                </a:solidFill>
                <a:latin typeface="Helvetica Neue Light" panose="02000403000000020004"/>
              </a:rPr>
              <a:t>80%</a:t>
            </a:r>
            <a:endParaRPr lang="en-GB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079F3-091C-5522-5CB9-37C6E966B888}"/>
              </a:ext>
            </a:extLst>
          </p:cNvPr>
          <p:cNvSpPr/>
          <p:nvPr/>
        </p:nvSpPr>
        <p:spPr>
          <a:xfrm>
            <a:off x="980090" y="2926130"/>
            <a:ext cx="12084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bg1"/>
                </a:solidFill>
              </a:rPr>
              <a:t>Emotion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610A9-CCE9-5A1E-7908-31D7860A4524}"/>
              </a:ext>
            </a:extLst>
          </p:cNvPr>
          <p:cNvSpPr/>
          <p:nvPr/>
        </p:nvSpPr>
        <p:spPr>
          <a:xfrm>
            <a:off x="3379139" y="1858786"/>
            <a:ext cx="100823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500" b="1">
                <a:solidFill>
                  <a:schemeClr val="bg1"/>
                </a:solidFill>
                <a:latin typeface="Helvetica Neue Light" panose="02000403000000020004"/>
              </a:rPr>
              <a:t>65%</a:t>
            </a:r>
            <a:endParaRPr lang="en-GB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4605DE-4260-A4EC-2C0D-64D278ADE8B3}"/>
              </a:ext>
            </a:extLst>
          </p:cNvPr>
          <p:cNvSpPr/>
          <p:nvPr/>
        </p:nvSpPr>
        <p:spPr>
          <a:xfrm>
            <a:off x="5542450" y="1889628"/>
            <a:ext cx="100823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500" b="1">
                <a:solidFill>
                  <a:schemeClr val="bg1"/>
                </a:solidFill>
                <a:latin typeface="Helvetica Neue Light" panose="02000403000000020004"/>
              </a:rPr>
              <a:t>92%</a:t>
            </a:r>
            <a:endParaRPr lang="en-GB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E26E5-730B-11D9-7EF5-447A14593324}"/>
              </a:ext>
            </a:extLst>
          </p:cNvPr>
          <p:cNvSpPr/>
          <p:nvPr/>
        </p:nvSpPr>
        <p:spPr>
          <a:xfrm>
            <a:off x="3158729" y="2926130"/>
            <a:ext cx="12084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bg1"/>
                </a:solidFill>
              </a:rPr>
              <a:t>Empathy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D4BE38-5998-0338-2C68-D478E768FB8C}"/>
              </a:ext>
            </a:extLst>
          </p:cNvPr>
          <p:cNvSpPr/>
          <p:nvPr/>
        </p:nvSpPr>
        <p:spPr>
          <a:xfrm>
            <a:off x="5327736" y="2926130"/>
            <a:ext cx="12084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bg1"/>
                </a:solidFill>
              </a:rPr>
              <a:t>Tone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931E8-CE3E-24EB-0127-2421179E3FBD}"/>
              </a:ext>
            </a:extLst>
          </p:cNvPr>
          <p:cNvSpPr/>
          <p:nvPr/>
        </p:nvSpPr>
        <p:spPr>
          <a:xfrm>
            <a:off x="7192203" y="2926130"/>
            <a:ext cx="185603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bg1"/>
                </a:solidFill>
              </a:rPr>
              <a:t>Compliance</a:t>
            </a:r>
            <a:endParaRPr lang="en-GB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173817-350D-B274-C0E7-C16D660E8DF9}"/>
              </a:ext>
            </a:extLst>
          </p:cNvPr>
          <p:cNvSpPr/>
          <p:nvPr/>
        </p:nvSpPr>
        <p:spPr>
          <a:xfrm>
            <a:off x="9374645" y="2927910"/>
            <a:ext cx="185603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chemeClr val="bg1"/>
                </a:solidFill>
              </a:rPr>
              <a:t>Spelling &amp;</a:t>
            </a:r>
          </a:p>
          <a:p>
            <a:pPr algn="ctr">
              <a:defRPr/>
            </a:pPr>
            <a:r>
              <a:rPr lang="en-GB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Grammar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2084B-8596-B655-471D-66B052AEB34F}"/>
              </a:ext>
            </a:extLst>
          </p:cNvPr>
          <p:cNvSpPr/>
          <p:nvPr/>
        </p:nvSpPr>
        <p:spPr>
          <a:xfrm>
            <a:off x="7715245" y="1871701"/>
            <a:ext cx="100823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500" b="1">
                <a:solidFill>
                  <a:schemeClr val="bg1"/>
                </a:solidFill>
                <a:latin typeface="Helvetica Neue Light" panose="02000403000000020004"/>
              </a:rPr>
              <a:t>23%</a:t>
            </a:r>
            <a:endParaRPr lang="en-GB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A3F05D-7FD3-F51C-F435-AAE75855C850}"/>
              </a:ext>
            </a:extLst>
          </p:cNvPr>
          <p:cNvSpPr/>
          <p:nvPr/>
        </p:nvSpPr>
        <p:spPr>
          <a:xfrm>
            <a:off x="9913835" y="1876973"/>
            <a:ext cx="100823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500" b="1">
                <a:solidFill>
                  <a:schemeClr val="bg1"/>
                </a:solidFill>
                <a:latin typeface="Helvetica Neue Light" panose="02000403000000020004"/>
              </a:rPr>
              <a:t>57%</a:t>
            </a:r>
            <a:endParaRPr lang="en-GB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CA074-7BB1-5A01-AA4D-40730190661F}"/>
              </a:ext>
            </a:extLst>
          </p:cNvPr>
          <p:cNvSpPr/>
          <p:nvPr/>
        </p:nvSpPr>
        <p:spPr>
          <a:xfrm>
            <a:off x="854537" y="416760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Automatic auditing of 100% of your cases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B93DF3-D06E-33E6-4F33-CCF96E7ECD5F}"/>
              </a:ext>
            </a:extLst>
          </p:cNvPr>
          <p:cNvGrpSpPr>
            <a:grpSpLocks noChangeAspect="1"/>
          </p:cNvGrpSpPr>
          <p:nvPr/>
        </p:nvGrpSpPr>
        <p:grpSpPr>
          <a:xfrm>
            <a:off x="472971" y="4162310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7A6BA2-4DD4-2A0D-979E-9AB297CB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C6BFD93-847D-3AB3-4D38-189566226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8E218FA-0943-5A26-5D4E-80CCAF17580E}"/>
              </a:ext>
            </a:extLst>
          </p:cNvPr>
          <p:cNvSpPr/>
          <p:nvPr/>
        </p:nvSpPr>
        <p:spPr>
          <a:xfrm>
            <a:off x="841524" y="465437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Real-time insights of customer and agent comms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2E9BF7-5B44-EC6E-1FD6-FF11B64DBC7E}"/>
              </a:ext>
            </a:extLst>
          </p:cNvPr>
          <p:cNvSpPr/>
          <p:nvPr/>
        </p:nvSpPr>
        <p:spPr>
          <a:xfrm>
            <a:off x="816943" y="514676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prstClr val="black"/>
                </a:solidFill>
                <a:latin typeface="Helvetica Neue Light" panose="02000403000000020004"/>
              </a:rPr>
              <a:t>Catch compliance risks as they occur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 panose="020004030000000200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51FA2F-244F-B487-CFC9-ED6326D49342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4" y="4645538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48842D1C-3F3C-1E11-A1EA-F4668BA94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D4A418AF-DB67-67B7-E41F-55F7185CF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C4581C-CC66-8750-38DB-E4C5E1C75AC2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4" y="5125266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13343B4F-A5DD-EB83-3003-1F11D3D7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08C062D5-B2E7-F341-9454-196ACF20A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072C833-5EB3-502A-9DB3-033C3266F1F5}"/>
              </a:ext>
            </a:extLst>
          </p:cNvPr>
          <p:cNvSpPr/>
          <p:nvPr/>
        </p:nvSpPr>
        <p:spPr>
          <a:xfrm>
            <a:off x="6856750" y="416117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prstClr val="black"/>
                </a:solidFill>
                <a:latin typeface="Helvetica Neue Light" panose="02000403000000020004"/>
              </a:rPr>
              <a:t>Inside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 Salesforce for easy, low effort access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18BBE0-8355-CA1B-0942-5D9690ACA5BE}"/>
              </a:ext>
            </a:extLst>
          </p:cNvPr>
          <p:cNvGrpSpPr>
            <a:grpSpLocks noChangeAspect="1"/>
          </p:cNvGrpSpPr>
          <p:nvPr/>
        </p:nvGrpSpPr>
        <p:grpSpPr>
          <a:xfrm>
            <a:off x="6475184" y="4155876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48EB6E0A-844D-20B9-310C-FB9E103C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5BBFE9AA-D077-26F3-F8D3-82139767D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7D3DE91-2418-FC22-2860-B4E6872A0745}"/>
              </a:ext>
            </a:extLst>
          </p:cNvPr>
          <p:cNvSpPr/>
          <p:nvPr/>
        </p:nvSpPr>
        <p:spPr>
          <a:xfrm>
            <a:off x="6843737" y="464794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prstClr val="black"/>
                </a:solidFill>
                <a:latin typeface="Helvetica Neue Light" panose="02000403000000020004"/>
              </a:rPr>
              <a:t>Highlight conversations worth reviewing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 panose="020004030000000200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0A81E3E-3FA9-336A-CBA7-0A443EE3C1F0}"/>
              </a:ext>
            </a:extLst>
          </p:cNvPr>
          <p:cNvSpPr/>
          <p:nvPr/>
        </p:nvSpPr>
        <p:spPr>
          <a:xfrm>
            <a:off x="6819156" y="514033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prstClr val="black"/>
                </a:solidFill>
                <a:latin typeface="Helvetica Neue Light" panose="02000403000000020004"/>
              </a:rPr>
              <a:t>Conversation summaries for at-a-glance reviews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 panose="020004030000000200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959B671-CFE9-5206-05C1-A8B7E7BAA522}"/>
              </a:ext>
            </a:extLst>
          </p:cNvPr>
          <p:cNvGrpSpPr>
            <a:grpSpLocks noChangeAspect="1"/>
          </p:cNvGrpSpPr>
          <p:nvPr/>
        </p:nvGrpSpPr>
        <p:grpSpPr>
          <a:xfrm>
            <a:off x="6467037" y="4639104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0D709633-1A5E-C726-A173-5BCC091A4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3EA90F1C-941E-29D7-0946-3C82D0844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047C73B-7E5C-596F-0E66-9C69A3ED7033}"/>
              </a:ext>
            </a:extLst>
          </p:cNvPr>
          <p:cNvGrpSpPr>
            <a:grpSpLocks noChangeAspect="1"/>
          </p:cNvGrpSpPr>
          <p:nvPr/>
        </p:nvGrpSpPr>
        <p:grpSpPr>
          <a:xfrm>
            <a:off x="6467037" y="5118832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FB8BF063-542B-D575-FD06-903DD86A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8FB346B4-3FCD-A768-2024-5688F131A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80" name="Picture 79" descr="A blue robot with a smile&#10;&#10;Description automatically generated">
            <a:extLst>
              <a:ext uri="{FF2B5EF4-FFF2-40B4-BE49-F238E27FC236}">
                <a16:creationId xmlns:a16="http://schemas.microsoft.com/office/drawing/2014/main" id="{92662380-CBCE-5A2B-B30E-475202EA0D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0255" r="31010" b="54972"/>
          <a:stretch/>
        </p:blipFill>
        <p:spPr>
          <a:xfrm>
            <a:off x="4196199" y="4998556"/>
            <a:ext cx="2622433" cy="18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D57E2-2892-723D-5B2E-44AE932DD18F}"/>
              </a:ext>
            </a:extLst>
          </p:cNvPr>
          <p:cNvSpPr/>
          <p:nvPr/>
        </p:nvSpPr>
        <p:spPr>
          <a:xfrm>
            <a:off x="-10885" y="-10886"/>
            <a:ext cx="12204000" cy="6912000"/>
          </a:xfrm>
          <a:prstGeom prst="rect">
            <a:avLst/>
          </a:prstGeom>
          <a:solidFill>
            <a:srgbClr val="2983CA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1D2D9-9649-565B-24B0-F93E240C0A13}"/>
              </a:ext>
            </a:extLst>
          </p:cNvPr>
          <p:cNvSpPr/>
          <p:nvPr/>
        </p:nvSpPr>
        <p:spPr>
          <a:xfrm>
            <a:off x="-30842" y="1003300"/>
            <a:ext cx="122400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545243" y="1952513"/>
            <a:ext cx="4914025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Trusted by companies across the globe to transform their customer service</a:t>
            </a:r>
          </a:p>
          <a:p>
            <a:pPr>
              <a:defRPr/>
            </a:pPr>
            <a:endParaRPr lang="en-GB" sz="2000" b="1" dirty="0"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latin typeface="Helvetica Neue Light" panose="02000403000000020004"/>
            </a:endParaRPr>
          </a:p>
          <a:p>
            <a:pPr>
              <a:defRPr/>
            </a:pPr>
            <a:r>
              <a:rPr lang="en-GB" sz="2000" b="1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Founded by contact centre leaders in 2015</a:t>
            </a:r>
          </a:p>
          <a:p>
            <a:pPr>
              <a:defRPr/>
            </a:pPr>
            <a:endParaRPr lang="en-GB" sz="2000" b="1" dirty="0"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latin typeface="Helvetica Neue Light" panose="02000403000000020004"/>
              <a:cs typeface="Calibri"/>
            </a:endParaRPr>
          </a:p>
          <a:p>
            <a:pPr>
              <a:defRPr/>
            </a:pPr>
            <a:r>
              <a:rPr lang="en-GB" sz="2000" b="1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Salesforce AppExchange Partner </a:t>
            </a:r>
          </a:p>
          <a:p>
            <a:pPr lvl="1">
              <a:defRPr/>
            </a:pPr>
            <a:r>
              <a:rPr lang="en-GB" sz="2000" b="1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5 Star-rated listing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3C23E-A66E-C70B-041C-9A5151DF3CEE}"/>
              </a:ext>
            </a:extLst>
          </p:cNvPr>
          <p:cNvSpPr txBox="1"/>
          <p:nvPr/>
        </p:nvSpPr>
        <p:spPr>
          <a:xfrm>
            <a:off x="545244" y="137828"/>
            <a:ext cx="49140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A bit about us…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blue robot with a smile&#10;&#10;Description automatically generated">
            <a:extLst>
              <a:ext uri="{FF2B5EF4-FFF2-40B4-BE49-F238E27FC236}">
                <a16:creationId xmlns:a16="http://schemas.microsoft.com/office/drawing/2014/main" id="{3C425240-6B13-713A-9B22-CCFF19DD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44" y="529255"/>
            <a:ext cx="5093283" cy="5093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C25D8-3F25-8CFE-A67C-8361E8E1951E}"/>
              </a:ext>
            </a:extLst>
          </p:cNvPr>
          <p:cNvSpPr txBox="1"/>
          <p:nvPr/>
        </p:nvSpPr>
        <p:spPr>
          <a:xfrm>
            <a:off x="1245988" y="5992270"/>
            <a:ext cx="97127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latin typeface="Helvetica Neue"/>
                <a:cs typeface="Calibri"/>
              </a:rPr>
              <a:t>We take </a:t>
            </a:r>
            <a:r>
              <a:rPr lang="en-GB" sz="4000" b="1" dirty="0">
                <a:solidFill>
                  <a:srgbClr val="5A55C8"/>
                </a:solidFill>
                <a:latin typeface="Helvetica Neue"/>
                <a:cs typeface="Calibri"/>
              </a:rPr>
              <a:t>Complexity</a:t>
            </a:r>
            <a:r>
              <a:rPr lang="en-GB" sz="4000" b="1" dirty="0">
                <a:latin typeface="Helvetica Neue"/>
                <a:cs typeface="Calibri"/>
              </a:rPr>
              <a:t> and bring </a:t>
            </a:r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Clarity</a:t>
            </a:r>
            <a:endParaRPr lang="en-US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73D5742-69D3-FBB2-070D-0F5916DCBB98}"/>
              </a:ext>
            </a:extLst>
          </p:cNvPr>
          <p:cNvSpPr/>
          <p:nvPr/>
        </p:nvSpPr>
        <p:spPr>
          <a:xfrm>
            <a:off x="6004510" y="2048005"/>
            <a:ext cx="2681770" cy="205578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2983CA"/>
                </a:solidFill>
                <a:latin typeface="Helvetica Neue"/>
                <a:cs typeface="Calibri"/>
              </a:rPr>
              <a:t>100m+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AI predictions provided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so far by</a:t>
            </a:r>
          </a:p>
          <a:p>
            <a:pPr algn="ctr"/>
            <a:r>
              <a:rPr lang="en-GB" sz="4000" b="1" dirty="0">
                <a:solidFill>
                  <a:srgbClr val="2983CA"/>
                </a:solidFill>
                <a:latin typeface="Helvetica Neue"/>
                <a:cs typeface="Calibri"/>
              </a:rPr>
              <a:t>I-VIE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Our AI Assistant!</a:t>
            </a:r>
            <a:endParaRPr lang="en-GB" dirty="0">
              <a:solidFill>
                <a:srgbClr val="2983CA"/>
              </a:solidFill>
              <a:latin typeface="Helvetica Neue"/>
              <a:cs typeface="Calibri"/>
            </a:endParaRPr>
          </a:p>
          <a:p>
            <a:pPr algn="ctr"/>
            <a:endParaRPr lang="en-GB" dirty="0">
              <a:solidFill>
                <a:srgbClr val="2983CA"/>
              </a:solidFill>
              <a:latin typeface="Helvetica Neue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C2AD5-0806-1216-1CDC-E5FD550EEE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" y="5044738"/>
            <a:ext cx="1315114" cy="751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37043C-D0B8-2EC4-D683-D7F506641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09" y="5033168"/>
            <a:ext cx="1444062" cy="774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DCA89C-2B6C-5006-FE40-726F897596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58" y="5264978"/>
            <a:ext cx="1456372" cy="496159"/>
          </a:xfrm>
          <a:prstGeom prst="rect">
            <a:avLst/>
          </a:prstGeom>
        </p:spPr>
      </p:pic>
      <p:pic>
        <p:nvPicPr>
          <p:cNvPr id="19" name="Picture 10" descr="Logo&#10;&#10;Description automatically generated">
            <a:extLst>
              <a:ext uri="{FF2B5EF4-FFF2-40B4-BE49-F238E27FC236}">
                <a16:creationId xmlns:a16="http://schemas.microsoft.com/office/drawing/2014/main" id="{F6094DA4-0E94-AB7B-098E-98BAD20E4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535" y="5148494"/>
            <a:ext cx="1557867" cy="543983"/>
          </a:xfrm>
          <a:prstGeom prst="rect">
            <a:avLst/>
          </a:prstGeom>
        </p:spPr>
      </p:pic>
      <p:pic>
        <p:nvPicPr>
          <p:cNvPr id="1032" name="Picture 8" descr="Welcome to the Foodstuffs Supplier Community">
            <a:extLst>
              <a:ext uri="{FF2B5EF4-FFF2-40B4-BE49-F238E27FC236}">
                <a16:creationId xmlns:a16="http://schemas.microsoft.com/office/drawing/2014/main" id="{671D765B-40A1-E1EF-6654-1D608AA4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80" y="5261074"/>
            <a:ext cx="2006600" cy="3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940C219-B154-3DB3-2F2A-ABCE74A4AB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83" y="157844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-4781" y="-25830"/>
            <a:ext cx="12193290" cy="68838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Single Corner Snipped 6">
            <a:extLst>
              <a:ext uri="{FF2B5EF4-FFF2-40B4-BE49-F238E27FC236}">
                <a16:creationId xmlns:a16="http://schemas.microsoft.com/office/drawing/2014/main" id="{70C5C2B1-8620-BCEE-8A1C-3E3330B6A5E5}"/>
              </a:ext>
            </a:extLst>
          </p:cNvPr>
          <p:cNvSpPr/>
          <p:nvPr/>
        </p:nvSpPr>
        <p:spPr>
          <a:xfrm>
            <a:off x="-4781" y="6168192"/>
            <a:ext cx="2216198" cy="686381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8" y="6322477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3431316" y="459720"/>
            <a:ext cx="53210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rgbClr val="30A0D0"/>
                </a:solidFill>
                <a:latin typeface="Helvetica Neue"/>
                <a:cs typeface="Calibri"/>
              </a:rPr>
              <a:t>In-gage Quality AI</a:t>
            </a:r>
            <a:endParaRPr lang="en-GB" sz="4000" b="1" u="sng">
              <a:solidFill>
                <a:srgbClr val="30A0D0"/>
              </a:solidFill>
              <a:latin typeface="Helvetica Neue"/>
              <a:cs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1102A7-467E-1149-A99D-186C30F1C08E}"/>
              </a:ext>
            </a:extLst>
          </p:cNvPr>
          <p:cNvSpPr/>
          <p:nvPr/>
        </p:nvSpPr>
        <p:spPr>
          <a:xfrm>
            <a:off x="5715345" y="1702697"/>
            <a:ext cx="5665719" cy="1937501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Employee AI</a:t>
            </a:r>
          </a:p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Audit 100% of your support cases, catch business risks, survey your customers, and provide tailor-made training.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CCC2F9E-214B-EA9E-C764-9E45932CC536}"/>
              </a:ext>
            </a:extLst>
          </p:cNvPr>
          <p:cNvSpPr/>
          <p:nvPr/>
        </p:nvSpPr>
        <p:spPr>
          <a:xfrm>
            <a:off x="5715345" y="4170864"/>
            <a:ext cx="5665719" cy="1937502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 AI</a:t>
            </a:r>
          </a:p>
          <a:p>
            <a:pPr algn="ctr"/>
            <a:endParaRPr lang="en-US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employees with all the answers, automate your processes, and track how they perform</a:t>
            </a:r>
          </a:p>
        </p:txBody>
      </p:sp>
      <p:pic>
        <p:nvPicPr>
          <p:cNvPr id="18" name="Picture 17" descr="A blue robot with a smile&#10;&#10;Description automatically generated">
            <a:extLst>
              <a:ext uri="{FF2B5EF4-FFF2-40B4-BE49-F238E27FC236}">
                <a16:creationId xmlns:a16="http://schemas.microsoft.com/office/drawing/2014/main" id="{D082D55C-7441-6034-4046-615AA24F8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7" t="19694" r="27693" b="19052"/>
          <a:stretch/>
        </p:blipFill>
        <p:spPr>
          <a:xfrm flipH="1">
            <a:off x="1250065" y="1250066"/>
            <a:ext cx="3831220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0299-86BC-386F-F19E-D2BC1352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29" y="2856285"/>
            <a:ext cx="108607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Automated Compliance Risk Monitoring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Track and manage compliance risks based on bespoke requirements for instant remediation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Comprehensive Interaction Scoring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 - Evaluate interactions based on spelling, grammar, and tone for consistent service quality.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Efficient Case Handling Reporting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Track and optimise case efficiency by agent for streamlined customer support</a:t>
            </a:r>
            <a:r>
              <a:rPr lang="en-GB" sz="18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.</a:t>
            </a:r>
            <a:endParaRPr lang="en-GB" sz="18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Automatic Emotion Analysis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 - Gain insights into the emotions of your employees and customers during service interactions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Robust Reporting on Response Times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Monitor and analyse response times to ensure timely customer engagement.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Enhanced Customer Feedback Analysis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Leverage AI to categorize and analyse customer feedback effectively.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Bespoke Quality Scorecards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Take your QA insights further with easy-to-use manual scorecards</a:t>
            </a:r>
          </a:p>
          <a:p>
            <a:endParaRPr lang="en-GB">
              <a:cs typeface="Calibri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6D4632-BF5F-5A3E-F4CF-A36EBC67193F}"/>
              </a:ext>
            </a:extLst>
          </p:cNvPr>
          <p:cNvSpPr/>
          <p:nvPr/>
        </p:nvSpPr>
        <p:spPr>
          <a:xfrm>
            <a:off x="8009965" y="1450915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Training Opportunities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C8CD0B-E94F-E771-634D-7CDAAC3E30BE}"/>
              </a:ext>
            </a:extLst>
          </p:cNvPr>
          <p:cNvSpPr/>
          <p:nvPr/>
        </p:nvSpPr>
        <p:spPr>
          <a:xfrm>
            <a:off x="4644465" y="1450915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Customer Feedback Surveys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6C8DCA-DC86-5A9F-34D9-7703F3B5E6F3}"/>
              </a:ext>
            </a:extLst>
          </p:cNvPr>
          <p:cNvSpPr/>
          <p:nvPr/>
        </p:nvSpPr>
        <p:spPr>
          <a:xfrm>
            <a:off x="1278965" y="1450915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Audit 100% of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8DFAC-8687-463B-B24D-AABFEAFAE2A2}"/>
              </a:ext>
            </a:extLst>
          </p:cNvPr>
          <p:cNvSpPr txBox="1"/>
          <p:nvPr/>
        </p:nvSpPr>
        <p:spPr>
          <a:xfrm>
            <a:off x="1396357" y="552923"/>
            <a:ext cx="9399286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>
                <a:latin typeface="Helvetica Neue"/>
                <a:cs typeface="Calibri"/>
              </a:rPr>
              <a:t>Employee</a:t>
            </a:r>
            <a:r>
              <a:rPr lang="en-GB" sz="3500" b="1">
                <a:solidFill>
                  <a:srgbClr val="2983CA"/>
                </a:solidFill>
                <a:latin typeface="Helvetica Neue"/>
                <a:cs typeface="Calibri"/>
              </a:rPr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155359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664C8882-E295-9C17-DEB6-D4C99B1F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29318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Automated Case Categorisation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Get cases to the right team the first time, reducing human error &amp; cost-to-serve</a:t>
            </a: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Intelligent Knowledge Base Recommendations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 - Provide customers with relevant recommendations based on their requests.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  <a:cs typeface="Calibri" panose="020F0502020204030204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Proactive Next Best Action Identification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Determine the most suitable next steps for agents to enhance customer experiences.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  <a:cs typeface="Calibri" panose="020F0502020204030204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Emotion Analysis for Chatbot Interactions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Analyse customer emotions in response to your chatbot interactions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  <a:cs typeface="Calibri" panose="020F0502020204030204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Streamlined Case Efficiency Tracking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Monitor and optimise case handling efficiency by process for improved customer experience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  <a:cs typeface="Calibri" panose="020F0502020204030204"/>
            </a:endParaRPr>
          </a:p>
          <a:p>
            <a:r>
              <a:rPr lang="en-GB" sz="1400" b="1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Chatbot Impact Analysis </a:t>
            </a:r>
            <a:r>
              <a:rPr lang="en-GB" sz="1400">
                <a:latin typeface="Helvetica Neue Light" panose="02000403000000020004" pitchFamily="2" charset="0"/>
                <a:ea typeface="Helvetica Neue Light" panose="02000403000000020004" pitchFamily="2" charset="0"/>
                <a:cs typeface="+mn-lt"/>
              </a:rPr>
              <a:t>- Understand how your chatbot influences overall customer satisfaction.</a:t>
            </a:r>
            <a:endParaRPr lang="en-GB" sz="1400">
              <a:latin typeface="Helvetica Neue Light" panose="02000403000000020004" pitchFamily="2" charset="0"/>
              <a:ea typeface="Helvetica Neue Light" panose="02000403000000020004" pitchFamily="2" charset="0"/>
              <a:cs typeface="Calibri" panose="020F0502020204030204"/>
            </a:endParaRPr>
          </a:p>
          <a:p>
            <a:endParaRPr lang="en-GB" sz="18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B7AA46-7E38-9333-9057-AB38C5AC8127}"/>
              </a:ext>
            </a:extLst>
          </p:cNvPr>
          <p:cNvSpPr/>
          <p:nvPr/>
        </p:nvSpPr>
        <p:spPr>
          <a:xfrm>
            <a:off x="8009965" y="1450915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Measure your</a:t>
            </a:r>
          </a:p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on Service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32258F-831A-C599-3D07-9B687388E590}"/>
              </a:ext>
            </a:extLst>
          </p:cNvPr>
          <p:cNvSpPr/>
          <p:nvPr/>
        </p:nvSpPr>
        <p:spPr>
          <a:xfrm>
            <a:off x="4644465" y="1450915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AI-Assisted </a:t>
            </a:r>
          </a:p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 Handling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9476D6-FD9D-C1FC-C04B-DA3F1B247FC1}"/>
              </a:ext>
            </a:extLst>
          </p:cNvPr>
          <p:cNvSpPr/>
          <p:nvPr/>
        </p:nvSpPr>
        <p:spPr>
          <a:xfrm>
            <a:off x="1278965" y="1450915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Bespoke Chatbots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BBF50-9BF9-4EAD-1849-0818CA38CAF6}"/>
              </a:ext>
            </a:extLst>
          </p:cNvPr>
          <p:cNvSpPr txBox="1"/>
          <p:nvPr/>
        </p:nvSpPr>
        <p:spPr>
          <a:xfrm>
            <a:off x="1396357" y="552923"/>
            <a:ext cx="9399286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>
                <a:latin typeface="Helvetica Neue"/>
                <a:cs typeface="Calibri"/>
              </a:rPr>
              <a:t>Process</a:t>
            </a:r>
            <a:r>
              <a:rPr lang="en-GB" sz="3500" b="1">
                <a:solidFill>
                  <a:srgbClr val="2983CA"/>
                </a:solidFill>
                <a:latin typeface="Helvetica Neue"/>
                <a:cs typeface="Calibri"/>
              </a:rPr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20706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0DA3E65-1F00-B7DC-1984-92A5AF2BE986}"/>
              </a:ext>
            </a:extLst>
          </p:cNvPr>
          <p:cNvSpPr/>
          <p:nvPr/>
        </p:nvSpPr>
        <p:spPr>
          <a:xfrm>
            <a:off x="-6489" y="-9939"/>
            <a:ext cx="12192000" cy="6891689"/>
          </a:xfrm>
          <a:prstGeom prst="rect">
            <a:avLst/>
          </a:prstGeom>
          <a:solidFill>
            <a:srgbClr val="30A0D0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Single Corner Snipped 6">
            <a:extLst>
              <a:ext uri="{FF2B5EF4-FFF2-40B4-BE49-F238E27FC236}">
                <a16:creationId xmlns:a16="http://schemas.microsoft.com/office/drawing/2014/main" id="{B240B17F-33E4-C442-D6BD-B0217DAC02B6}"/>
              </a:ext>
            </a:extLst>
          </p:cNvPr>
          <p:cNvSpPr/>
          <p:nvPr/>
        </p:nvSpPr>
        <p:spPr>
          <a:xfrm flipH="1">
            <a:off x="9982250" y="6201334"/>
            <a:ext cx="2216198" cy="686381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469593" y="446734"/>
            <a:ext cx="92528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Knowledge Base Assistance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DC5ED6-DC25-E873-8604-AB7DB31B1F95}"/>
              </a:ext>
            </a:extLst>
          </p:cNvPr>
          <p:cNvSpPr/>
          <p:nvPr/>
        </p:nvSpPr>
        <p:spPr>
          <a:xfrm>
            <a:off x="6752273" y="3714772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 consistency</a:t>
            </a:r>
          </a:p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B08F3C-024E-EB90-61CC-A582D6D21909}"/>
              </a:ext>
            </a:extLst>
          </p:cNvPr>
          <p:cNvSpPr/>
          <p:nvPr/>
        </p:nvSpPr>
        <p:spPr>
          <a:xfrm>
            <a:off x="2463800" y="3714772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Agents can focus on service excellence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B6346D-8698-0962-ABDE-7BA975ED111A}"/>
              </a:ext>
            </a:extLst>
          </p:cNvPr>
          <p:cNvSpPr/>
          <p:nvPr/>
        </p:nvSpPr>
        <p:spPr>
          <a:xfrm>
            <a:off x="2463800" y="5067639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Increased customer satisfaction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2B2F7A-8F0C-07DA-87BB-86341D023D02}"/>
              </a:ext>
            </a:extLst>
          </p:cNvPr>
          <p:cNvSpPr/>
          <p:nvPr/>
        </p:nvSpPr>
        <p:spPr>
          <a:xfrm>
            <a:off x="6752273" y="2361905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 impact on CSAT and NPS scores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9474D3-5EFC-0382-8634-F682CF3D7663}"/>
              </a:ext>
            </a:extLst>
          </p:cNvPr>
          <p:cNvSpPr/>
          <p:nvPr/>
        </p:nvSpPr>
        <p:spPr>
          <a:xfrm>
            <a:off x="2463800" y="2361905"/>
            <a:ext cx="2921000" cy="1066800"/>
          </a:xfrm>
          <a:prstGeom prst="round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Trained on your knowledge base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1FF14B-57E5-94B3-28DC-7664FEDF03F3}"/>
              </a:ext>
            </a:extLst>
          </p:cNvPr>
          <p:cNvSpPr/>
          <p:nvPr/>
        </p:nvSpPr>
        <p:spPr>
          <a:xfrm>
            <a:off x="6752272" y="5067639"/>
            <a:ext cx="2921000" cy="1066800"/>
          </a:xfrm>
          <a:prstGeom prst="roundRect">
            <a:avLst/>
          </a:prstGeom>
          <a:solidFill>
            <a:srgbClr val="5A5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Reduced cost-to-serve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049807-A47F-1432-5EB9-4288BF749BB7}"/>
              </a:ext>
            </a:extLst>
          </p:cNvPr>
          <p:cNvSpPr/>
          <p:nvPr/>
        </p:nvSpPr>
        <p:spPr>
          <a:xfrm>
            <a:off x="1511704" y="1320346"/>
            <a:ext cx="9168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Leverage your existing knowledge base to provide agents with automated suggestions, ensuring customers receive efficient support that solves their issues first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281E31-684F-DE60-9A81-2ED43BF3C06A}"/>
              </a:ext>
            </a:extLst>
          </p:cNvPr>
          <p:cNvSpPr/>
          <p:nvPr/>
        </p:nvSpPr>
        <p:spPr>
          <a:xfrm>
            <a:off x="4981412" y="6376902"/>
            <a:ext cx="221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Expected H1 2024</a:t>
            </a:r>
          </a:p>
        </p:txBody>
      </p:sp>
    </p:spTree>
    <p:extLst>
      <p:ext uri="{BB962C8B-B14F-4D97-AF65-F5344CB8AC3E}">
        <p14:creationId xmlns:p14="http://schemas.microsoft.com/office/powerpoint/2010/main" val="92883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1998145" y="4112231"/>
            <a:ext cx="485985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Agents can focus on complex cases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rgbClr val="2983CA"/>
                </a:solidFill>
                <a:latin typeface="Helvetica Neue"/>
                <a:cs typeface="Calibri"/>
              </a:rPr>
              <a:t>Bespoke</a:t>
            </a:r>
            <a:r>
              <a:rPr lang="en-GB" sz="4000" b="1">
                <a:latin typeface="Helvetica Neue"/>
                <a:cs typeface="Calibri"/>
              </a:rPr>
              <a:t> AI Chatbot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7CFBB-2F21-2ABC-8DB5-8D3BF9679C5A}"/>
              </a:ext>
            </a:extLst>
          </p:cNvPr>
          <p:cNvSpPr/>
          <p:nvPr/>
        </p:nvSpPr>
        <p:spPr>
          <a:xfrm>
            <a:off x="1998145" y="4709970"/>
            <a:ext cx="50089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Integrate with Salesforce and sites/portals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76845-A5DF-BCF0-25AD-E67445673636}"/>
              </a:ext>
            </a:extLst>
          </p:cNvPr>
          <p:cNvSpPr/>
          <p:nvPr/>
        </p:nvSpPr>
        <p:spPr>
          <a:xfrm>
            <a:off x="1998145" y="5312653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effectLst/>
                <a:uLnTx/>
                <a:uFillTx/>
                <a:latin typeface="Helvetica Neue Light" panose="02000403000000020004"/>
              </a:rPr>
              <a:t>Increase CSAT &amp; NPS scores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FA74BA-1CE0-5D6A-B646-B04A3D89DABA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4125333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655FE8F-DA57-390E-3C03-B36957BA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809FD20F-152D-654F-9B88-34D4FFB1F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A0F63C-12E8-A4A1-0235-44EB25AE384E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4729221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FDF654B-28EA-83E5-AA93-830775AD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FE414EF-A471-C250-0117-220BCF55C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91965B-2C63-F727-C508-29999B665314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5346602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F9DE964-D15C-1ADE-B07F-70C3B6CD0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BD72FE0-47DF-EB97-77EB-552298F6C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ue robot with a smile&#10;&#10;Description automatically generated">
            <a:extLst>
              <a:ext uri="{FF2B5EF4-FFF2-40B4-BE49-F238E27FC236}">
                <a16:creationId xmlns:a16="http://schemas.microsoft.com/office/drawing/2014/main" id="{8E2DFC78-1A96-CF2B-AD4C-77E0BAD20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2" y="1072498"/>
            <a:ext cx="6247697" cy="6247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4FC0CF-F101-F27F-B55C-8FCB587BA61D}"/>
              </a:ext>
            </a:extLst>
          </p:cNvPr>
          <p:cNvSpPr/>
          <p:nvPr/>
        </p:nvSpPr>
        <p:spPr>
          <a:xfrm>
            <a:off x="1998145" y="2393643"/>
            <a:ext cx="64372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Trained on your knowledge base for accurate support  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E38B9-F97B-8730-473B-2438D4358A89}"/>
              </a:ext>
            </a:extLst>
          </p:cNvPr>
          <p:cNvSpPr/>
          <p:nvPr/>
        </p:nvSpPr>
        <p:spPr>
          <a:xfrm>
            <a:off x="1998145" y="2938918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Elevate your self-serve offering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B365F-21E8-FBEE-EACD-CFA0EF7E6967}"/>
              </a:ext>
            </a:extLst>
          </p:cNvPr>
          <p:cNvSpPr/>
          <p:nvPr/>
        </p:nvSpPr>
        <p:spPr>
          <a:xfrm>
            <a:off x="1998145" y="3514492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Reduce wait times &amp; cost-to-serve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9643C4-FB43-1F07-3F3E-8D2AAB37B4F3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2406745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2E6B34-6A2A-5FFD-5C28-3F2DAC4DF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D462BA3-AE07-B357-14DE-7069C3EA2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BD2834-0E2E-B258-F5B4-C61FC6D70869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2958169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C841D26-B8E5-8C59-E8E1-FD0F9FC5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5292302-767E-B648-A125-F7592248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20A98-4B1C-9212-CFD8-B2B3DC01ACDE}"/>
              </a:ext>
            </a:extLst>
          </p:cNvPr>
          <p:cNvGrpSpPr>
            <a:grpSpLocks noChangeAspect="1"/>
          </p:cNvGrpSpPr>
          <p:nvPr/>
        </p:nvGrpSpPr>
        <p:grpSpPr>
          <a:xfrm>
            <a:off x="1598984" y="3555865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D2D431C-3B8B-9D61-9E02-23881CCE5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A2A57DC-6D50-182A-B44B-975A5E1F1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30994B8-3FE6-0FBE-E8E7-A4194235AD3F}"/>
              </a:ext>
            </a:extLst>
          </p:cNvPr>
          <p:cNvSpPr/>
          <p:nvPr/>
        </p:nvSpPr>
        <p:spPr>
          <a:xfrm>
            <a:off x="1198144" y="1291940"/>
            <a:ext cx="97957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On average, live chat and chatbots handle 69% of all contact centre conversations. On top of this, 31% of customer service organizations plan to start using chatbots within the next 18 months. </a:t>
            </a:r>
          </a:p>
          <a:p>
            <a:pPr algn="ctr">
              <a:spcBef>
                <a:spcPts val="600"/>
              </a:spcBef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Stay ahead of the curve with chatbots that understand your products/services and customers’ requests.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17B603-B305-C67F-FBC1-E90DC87674DB}"/>
              </a:ext>
            </a:extLst>
          </p:cNvPr>
          <p:cNvSpPr/>
          <p:nvPr/>
        </p:nvSpPr>
        <p:spPr>
          <a:xfrm>
            <a:off x="-3781930" y="6555691"/>
            <a:ext cx="9795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-GB" sz="12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Source: Salesforce &amp; Comm100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9DF63B-8B52-6CE5-2667-1A078FC5A501}"/>
              </a:ext>
            </a:extLst>
          </p:cNvPr>
          <p:cNvSpPr/>
          <p:nvPr/>
        </p:nvSpPr>
        <p:spPr>
          <a:xfrm>
            <a:off x="4987900" y="5899973"/>
            <a:ext cx="221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u="none" strike="noStrike" kern="1200" cap="none" spc="0" normalizeH="0" baseline="0" noProof="0">
                <a:ln>
                  <a:noFill/>
                </a:ln>
                <a:solidFill>
                  <a:srgbClr val="30A0D0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Expected H1 2024</a:t>
            </a:r>
          </a:p>
        </p:txBody>
      </p:sp>
    </p:spTree>
    <p:extLst>
      <p:ext uri="{BB962C8B-B14F-4D97-AF65-F5344CB8AC3E}">
        <p14:creationId xmlns:p14="http://schemas.microsoft.com/office/powerpoint/2010/main" val="31587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D57E2-2892-723D-5B2E-44AE932DD18F}"/>
              </a:ext>
            </a:extLst>
          </p:cNvPr>
          <p:cNvSpPr/>
          <p:nvPr/>
        </p:nvSpPr>
        <p:spPr>
          <a:xfrm>
            <a:off x="-33683" y="-12915"/>
            <a:ext cx="12252556" cy="6883830"/>
          </a:xfrm>
          <a:prstGeom prst="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1D2D9-9649-565B-24B0-F93E240C0A13}"/>
              </a:ext>
            </a:extLst>
          </p:cNvPr>
          <p:cNvSpPr/>
          <p:nvPr/>
        </p:nvSpPr>
        <p:spPr>
          <a:xfrm>
            <a:off x="-63500" y="1003300"/>
            <a:ext cx="123317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542389" y="2524255"/>
            <a:ext cx="8154350" cy="8694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Working with our existing clients to improve product offering and sharing the experience to grow the In-gage Family: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" y="1171877"/>
            <a:ext cx="2563820" cy="501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3C23E-A66E-C70B-041C-9A5151DF3CEE}"/>
              </a:ext>
            </a:extLst>
          </p:cNvPr>
          <p:cNvSpPr txBox="1"/>
          <p:nvPr/>
        </p:nvSpPr>
        <p:spPr>
          <a:xfrm>
            <a:off x="542389" y="1750808"/>
            <a:ext cx="64473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Helvetica Neue"/>
                <a:cs typeface="Calibri"/>
              </a:rPr>
              <a:t>Quality AI Beta Program</a:t>
            </a:r>
            <a:endParaRPr lang="en-US"/>
          </a:p>
        </p:txBody>
      </p:sp>
      <p:pic>
        <p:nvPicPr>
          <p:cNvPr id="5" name="Picture 4" descr="A blue robot with a smile&#10;&#10;Description automatically generated">
            <a:extLst>
              <a:ext uri="{FF2B5EF4-FFF2-40B4-BE49-F238E27FC236}">
                <a16:creationId xmlns:a16="http://schemas.microsoft.com/office/drawing/2014/main" id="{4FAF31F4-7EAA-C609-D77C-2BBB554C9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48" y="-375188"/>
            <a:ext cx="7621291" cy="7634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83E4C5-855C-170A-102E-95DA7F240733}"/>
              </a:ext>
            </a:extLst>
          </p:cNvPr>
          <p:cNvSpPr/>
          <p:nvPr/>
        </p:nvSpPr>
        <p:spPr>
          <a:xfrm>
            <a:off x="542389" y="3517289"/>
            <a:ext cx="8154350" cy="25314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1-year of free access to upgraded Quality 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Premium Support included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Early access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Knowledge Base Assistance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  <a:cs typeface="Calibri"/>
              </a:rPr>
              <a:t>Bespoke AI Chatbot</a:t>
            </a:r>
            <a:endParaRPr lang="en-US" b="1"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en-GB" b="1"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latin typeface="Helvetica Neue Light" panose="020004030000000200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98713-FF9E-E1DB-48F1-949230286A1A}"/>
              </a:ext>
            </a:extLst>
          </p:cNvPr>
          <p:cNvSpPr/>
          <p:nvPr/>
        </p:nvSpPr>
        <p:spPr>
          <a:xfrm>
            <a:off x="6796448" y="6402970"/>
            <a:ext cx="6192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Additional costs may apply to extra AI products</a:t>
            </a:r>
          </a:p>
        </p:txBody>
      </p:sp>
    </p:spTree>
    <p:extLst>
      <p:ext uri="{BB962C8B-B14F-4D97-AF65-F5344CB8AC3E}">
        <p14:creationId xmlns:p14="http://schemas.microsoft.com/office/powerpoint/2010/main" val="123307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949A16-D4DF-6967-88C7-1C79EB006FBF}"/>
              </a:ext>
            </a:extLst>
          </p:cNvPr>
          <p:cNvSpPr/>
          <p:nvPr/>
        </p:nvSpPr>
        <p:spPr>
          <a:xfrm>
            <a:off x="-14513" y="-14514"/>
            <a:ext cx="12240000" cy="6948000"/>
          </a:xfrm>
          <a:prstGeom prst="rect">
            <a:avLst/>
          </a:prstGeom>
          <a:solidFill>
            <a:srgbClr val="298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2655947" y="2764140"/>
            <a:ext cx="688475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Why You Need AI-Powered Quality Assurance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DCF4E84-75E9-B7B2-05EA-4D37DC25C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6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1CF4E6-6373-6C18-1D24-736DD5F8D839}"/>
              </a:ext>
            </a:extLst>
          </p:cNvPr>
          <p:cNvSpPr/>
          <p:nvPr/>
        </p:nvSpPr>
        <p:spPr>
          <a:xfrm>
            <a:off x="-28448" y="0"/>
            <a:ext cx="12222480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899819" y="2458208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On average, only 2% of all cases will be audited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2655947" y="559575"/>
            <a:ext cx="688475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Helvetica Neue"/>
                <a:cs typeface="Calibri"/>
              </a:rPr>
              <a:t>Manual QA Lacks Insight &amp; Wastes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3F145-3537-481F-D46C-2D047236BA6C}"/>
              </a:ext>
            </a:extLst>
          </p:cNvPr>
          <p:cNvSpPr/>
          <p:nvPr/>
        </p:nvSpPr>
        <p:spPr>
          <a:xfrm>
            <a:off x="899741" y="3653132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Cases are randomly selected, meaning issues can be missed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F4ED2-3AC2-350B-691E-A741E7F3986C}"/>
              </a:ext>
            </a:extLst>
          </p:cNvPr>
          <p:cNvSpPr/>
          <p:nvPr/>
        </p:nvSpPr>
        <p:spPr>
          <a:xfrm>
            <a:off x="899741" y="4862172"/>
            <a:ext cx="373438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Compliance and soft skill risks are only found on randomly selected cases, not the other 98% 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4A27F-03B5-2402-6F5D-5BCCEF408D39}"/>
              </a:ext>
            </a:extLst>
          </p:cNvPr>
          <p:cNvSpPr/>
          <p:nvPr/>
        </p:nvSpPr>
        <p:spPr>
          <a:xfrm>
            <a:off x="8154058" y="2458208"/>
            <a:ext cx="375470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QA tools are not integrated, or worse... on spreadsheets! 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3C7CF-F6E5-D40C-C33E-613B8CD4BAA2}"/>
              </a:ext>
            </a:extLst>
          </p:cNvPr>
          <p:cNvSpPr/>
          <p:nvPr/>
        </p:nvSpPr>
        <p:spPr>
          <a:xfrm>
            <a:off x="8154057" y="4886448"/>
            <a:ext cx="375470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Feedback training cycles are slow and lack impact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079F3-091C-5522-5CB9-37C6E966B888}"/>
              </a:ext>
            </a:extLst>
          </p:cNvPr>
          <p:cNvSpPr/>
          <p:nvPr/>
        </p:nvSpPr>
        <p:spPr>
          <a:xfrm>
            <a:off x="8154057" y="3646928"/>
            <a:ext cx="375470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Reporting is delayed, with no key reporting/dashboards  </a:t>
            </a:r>
            <a:endParaRPr lang="en-GB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2987D4AA-2A89-6FAD-DC06-EF2EDB3C0241}"/>
              </a:ext>
            </a:extLst>
          </p:cNvPr>
          <p:cNvSpPr/>
          <p:nvPr/>
        </p:nvSpPr>
        <p:spPr>
          <a:xfrm>
            <a:off x="359664" y="2564384"/>
            <a:ext cx="53848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B1789F0-2A2A-DF44-BC11-172144609F85}"/>
              </a:ext>
            </a:extLst>
          </p:cNvPr>
          <p:cNvSpPr/>
          <p:nvPr/>
        </p:nvSpPr>
        <p:spPr>
          <a:xfrm>
            <a:off x="359664" y="5084064"/>
            <a:ext cx="53848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9C7551D6-4A24-9506-58E9-016C58EC855E}"/>
              </a:ext>
            </a:extLst>
          </p:cNvPr>
          <p:cNvSpPr/>
          <p:nvPr/>
        </p:nvSpPr>
        <p:spPr>
          <a:xfrm>
            <a:off x="359664" y="3753104"/>
            <a:ext cx="53848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1D33DA3-C454-B09D-BF6A-1DFABEADFA90}"/>
              </a:ext>
            </a:extLst>
          </p:cNvPr>
          <p:cNvSpPr/>
          <p:nvPr/>
        </p:nvSpPr>
        <p:spPr>
          <a:xfrm>
            <a:off x="7613904" y="2564384"/>
            <a:ext cx="55880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90BF6E13-A6FD-A0DF-6127-35F886548C2A}"/>
              </a:ext>
            </a:extLst>
          </p:cNvPr>
          <p:cNvSpPr/>
          <p:nvPr/>
        </p:nvSpPr>
        <p:spPr>
          <a:xfrm>
            <a:off x="7613904" y="4992624"/>
            <a:ext cx="55880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D2BFE0B-BB17-C781-D833-0521282D7819}"/>
              </a:ext>
            </a:extLst>
          </p:cNvPr>
          <p:cNvSpPr/>
          <p:nvPr/>
        </p:nvSpPr>
        <p:spPr>
          <a:xfrm>
            <a:off x="7613904" y="3753104"/>
            <a:ext cx="558800" cy="4368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blue robot with a black background&#10;&#10;Description automatically generated">
            <a:extLst>
              <a:ext uri="{FF2B5EF4-FFF2-40B4-BE49-F238E27FC236}">
                <a16:creationId xmlns:a16="http://schemas.microsoft.com/office/drawing/2014/main" id="{2FEB4628-EE8A-0C15-842A-E037BCB0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42" y="1055910"/>
            <a:ext cx="5821680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674747" y="529095"/>
            <a:ext cx="1083699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Helvetica Neue"/>
                <a:cs typeface="Calibri"/>
              </a:rPr>
              <a:t>Resulting in a Lower NPS Score, Wasted Time &amp; Risk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D66E15-B993-0314-AF73-E049C4BEACBE}"/>
              </a:ext>
            </a:extLst>
          </p:cNvPr>
          <p:cNvSpPr/>
          <p:nvPr/>
        </p:nvSpPr>
        <p:spPr>
          <a:xfrm>
            <a:off x="862942" y="2774314"/>
            <a:ext cx="2681770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2983CA"/>
                </a:solidFill>
                <a:latin typeface="Helvetica Neue"/>
                <a:cs typeface="Calibri"/>
              </a:rPr>
              <a:t>98%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of service cases missed every day</a:t>
            </a:r>
            <a:r>
              <a:rPr lang="en-GB" dirty="0">
                <a:solidFill>
                  <a:srgbClr val="2983CA"/>
                </a:solidFill>
                <a:latin typeface="Helvetica Neue"/>
                <a:cs typeface="Calibri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ADD19-9A1C-8F02-C3B9-DC586C733E8C}"/>
              </a:ext>
            </a:extLst>
          </p:cNvPr>
          <p:cNvSpPr/>
          <p:nvPr/>
        </p:nvSpPr>
        <p:spPr>
          <a:xfrm>
            <a:off x="674747" y="2854703"/>
            <a:ext cx="3058160" cy="1566423"/>
          </a:xfrm>
          <a:prstGeom prst="rect">
            <a:avLst/>
          </a:prstGeom>
          <a:noFill/>
          <a:ln w="28575">
            <a:solidFill>
              <a:srgbClr val="2983CA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9F43BDC-4FB8-115A-F540-2DDB6247A224}"/>
              </a:ext>
            </a:extLst>
          </p:cNvPr>
          <p:cNvSpPr/>
          <p:nvPr/>
        </p:nvSpPr>
        <p:spPr>
          <a:xfrm>
            <a:off x="4755114" y="2774314"/>
            <a:ext cx="2783109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2983CA"/>
                </a:solidFill>
                <a:latin typeface="Helvetica Neue"/>
                <a:cs typeface="Calibri"/>
              </a:rPr>
              <a:t>3 Months+</a:t>
            </a:r>
          </a:p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delay in QA training for agents</a:t>
            </a:r>
            <a:endParaRPr lang="en-GB">
              <a:solidFill>
                <a:srgbClr val="2983CA"/>
              </a:solidFill>
              <a:latin typeface="Helvetica Neue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E54A1-C02D-5531-F5FD-FEA9B4D9CC5C}"/>
              </a:ext>
            </a:extLst>
          </p:cNvPr>
          <p:cNvSpPr/>
          <p:nvPr/>
        </p:nvSpPr>
        <p:spPr>
          <a:xfrm>
            <a:off x="4566920" y="2854703"/>
            <a:ext cx="3058160" cy="1566423"/>
          </a:xfrm>
          <a:prstGeom prst="rect">
            <a:avLst/>
          </a:prstGeom>
          <a:noFill/>
          <a:ln w="28575">
            <a:solidFill>
              <a:srgbClr val="2983CA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F9C003A6-7B35-EC25-AA66-CBEB081612FA}"/>
              </a:ext>
            </a:extLst>
          </p:cNvPr>
          <p:cNvSpPr/>
          <p:nvPr/>
        </p:nvSpPr>
        <p:spPr>
          <a:xfrm>
            <a:off x="8647287" y="2774314"/>
            <a:ext cx="2783109" cy="172719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2983CA"/>
                </a:solidFill>
                <a:latin typeface="Helvetica Neue"/>
                <a:cs typeface="Calibri"/>
              </a:rPr>
              <a:t>£46k+</a:t>
            </a: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Helvetica Neue"/>
                <a:cs typeface="Calibri"/>
              </a:rPr>
              <a:t>of wasted spend due to manual effort*</a:t>
            </a:r>
            <a:endParaRPr lang="en-GB" dirty="0">
              <a:solidFill>
                <a:srgbClr val="2983CA"/>
              </a:solidFill>
              <a:latin typeface="Helvetica Neue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E68F8-E37C-84E4-D069-A23C5AA5C892}"/>
              </a:ext>
            </a:extLst>
          </p:cNvPr>
          <p:cNvSpPr/>
          <p:nvPr/>
        </p:nvSpPr>
        <p:spPr>
          <a:xfrm>
            <a:off x="8459093" y="2854703"/>
            <a:ext cx="3058160" cy="1566423"/>
          </a:xfrm>
          <a:prstGeom prst="rect">
            <a:avLst/>
          </a:prstGeom>
          <a:noFill/>
          <a:ln w="28575">
            <a:solidFill>
              <a:srgbClr val="2983CA"/>
            </a:solidFill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C6EF8-5168-E4B5-2355-A0CCE9685C40}"/>
              </a:ext>
            </a:extLst>
          </p:cNvPr>
          <p:cNvSpPr txBox="1"/>
          <p:nvPr/>
        </p:nvSpPr>
        <p:spPr>
          <a:xfrm>
            <a:off x="0" y="6556646"/>
            <a:ext cx="433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*Based on the Average FTE Salary of Contact Centre Agents </a:t>
            </a:r>
          </a:p>
        </p:txBody>
      </p:sp>
      <p:pic>
        <p:nvPicPr>
          <p:cNvPr id="12" name="Picture 11" descr="A blue robot with a black background&#10;&#10;Description automatically generated">
            <a:extLst>
              <a:ext uri="{FF2B5EF4-FFF2-40B4-BE49-F238E27FC236}">
                <a16:creationId xmlns:a16="http://schemas.microsoft.com/office/drawing/2014/main" id="{3F9A7EA4-13B4-B609-33FD-CB846B0BE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21689" r="33890" b="56135"/>
          <a:stretch/>
        </p:blipFill>
        <p:spPr>
          <a:xfrm>
            <a:off x="5028110" y="5291578"/>
            <a:ext cx="2237116" cy="15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949A16-D4DF-6967-88C7-1C79EB006FBF}"/>
              </a:ext>
            </a:extLst>
          </p:cNvPr>
          <p:cNvSpPr/>
          <p:nvPr/>
        </p:nvSpPr>
        <p:spPr>
          <a:xfrm>
            <a:off x="-25746" y="-27000"/>
            <a:ext cx="12240000" cy="6912000"/>
          </a:xfrm>
          <a:prstGeom prst="rect">
            <a:avLst/>
          </a:prstGeom>
          <a:solidFill>
            <a:srgbClr val="2983CA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2064701" y="632311"/>
            <a:ext cx="859117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Helvetica Neue"/>
                <a:cs typeface="Calibri"/>
              </a:rPr>
              <a:t>We’re Supercharging Quality Assurance for Salesforce Users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8B2E3-A5D1-15F1-3F12-53F9EDD68B1E}"/>
              </a:ext>
            </a:extLst>
          </p:cNvPr>
          <p:cNvSpPr/>
          <p:nvPr/>
        </p:nvSpPr>
        <p:spPr>
          <a:xfrm>
            <a:off x="0" y="2852928"/>
            <a:ext cx="12188509" cy="175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037A3-7CC7-A337-434C-0F68D88C5CCE}"/>
              </a:ext>
            </a:extLst>
          </p:cNvPr>
          <p:cNvGrpSpPr/>
          <p:nvPr/>
        </p:nvGrpSpPr>
        <p:grpSpPr>
          <a:xfrm>
            <a:off x="2477140" y="3078925"/>
            <a:ext cx="7234228" cy="1303653"/>
            <a:chOff x="1489517" y="3078922"/>
            <a:chExt cx="7234228" cy="1303653"/>
          </a:xfrm>
        </p:grpSpPr>
        <p:pic>
          <p:nvPicPr>
            <p:cNvPr id="5" name="Picture 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16848A01-1AB6-1213-F975-B56EF3BD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517" y="3323843"/>
              <a:ext cx="3883148" cy="813816"/>
            </a:xfrm>
            <a:prstGeom prst="rect">
              <a:avLst/>
            </a:prstGeom>
          </p:spPr>
        </p:pic>
        <p:sp>
          <p:nvSpPr>
            <p:cNvPr id="10" name="Plus 9">
              <a:extLst>
                <a:ext uri="{FF2B5EF4-FFF2-40B4-BE49-F238E27FC236}">
                  <a16:creationId xmlns:a16="http://schemas.microsoft.com/office/drawing/2014/main" id="{FA05C519-3AFA-E269-128F-C6ACD5CDE24E}"/>
                </a:ext>
              </a:extLst>
            </p:cNvPr>
            <p:cNvSpPr/>
            <p:nvPr/>
          </p:nvSpPr>
          <p:spPr>
            <a:xfrm>
              <a:off x="5832703" y="3467459"/>
              <a:ext cx="526002" cy="526581"/>
            </a:xfrm>
            <a:prstGeom prst="mathPl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ue cloud with white text&#10;&#10;Description automatically generated">
              <a:extLst>
                <a:ext uri="{FF2B5EF4-FFF2-40B4-BE49-F238E27FC236}">
                  <a16:creationId xmlns:a16="http://schemas.microsoft.com/office/drawing/2014/main" id="{5ECAAD5E-5F2D-A53B-8243-CA1ECA9A2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181" y="3078922"/>
              <a:ext cx="1861564" cy="1303653"/>
            </a:xfrm>
            <a:prstGeom prst="rect">
              <a:avLst/>
            </a:prstGeom>
          </p:spPr>
        </p:pic>
      </p:grp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131BF26-0DBC-7DB1-EF0A-6B27BA2D9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2" y="6329650"/>
            <a:ext cx="1988457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6619EF-79EE-2343-95A7-A5EE9B904697}"/>
              </a:ext>
            </a:extLst>
          </p:cNvPr>
          <p:cNvGrpSpPr/>
          <p:nvPr/>
        </p:nvGrpSpPr>
        <p:grpSpPr>
          <a:xfrm>
            <a:off x="1114243" y="1444126"/>
            <a:ext cx="9944712" cy="5238166"/>
            <a:chOff x="940067" y="1476784"/>
            <a:chExt cx="9944712" cy="52381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5" b="10004"/>
            <a:stretch/>
          </p:blipFill>
          <p:spPr>
            <a:xfrm>
              <a:off x="1255251" y="1476784"/>
              <a:ext cx="9629528" cy="52381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40067" y="3615835"/>
              <a:ext cx="1396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Agent handle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cases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05130" y="4297588"/>
              <a:ext cx="15683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Score emotion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Helvetica Neue" panose="02000403000000020004" pitchFamily="50" charset="0"/>
                </a:rPr>
                <a:t>automatically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403000000020004" pitchFamily="50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28939" y="2211993"/>
              <a:ext cx="2828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Compliance risks highlighted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immediately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12332" y="3749337"/>
              <a:ext cx="1476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latin typeface="Helvetica Neue" panose="02000403000000020004" pitchFamily="50" charset="0"/>
                </a:rPr>
                <a:t>Manual QA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eue" panose="02000403000000020004" pitchFamily="50" charset="0"/>
                  <a:ea typeface="+mn-ea"/>
                  <a:cs typeface="+mn-cs"/>
                </a:rPr>
                <a:t>Salesforce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C5F4A94-6522-6D49-05B8-F9DC3CD11DE0}"/>
              </a:ext>
            </a:extLst>
          </p:cNvPr>
          <p:cNvSpPr/>
          <p:nvPr/>
        </p:nvSpPr>
        <p:spPr>
          <a:xfrm>
            <a:off x="-1205" y="0"/>
            <a:ext cx="12192000" cy="1132114"/>
          </a:xfrm>
          <a:prstGeom prst="rect">
            <a:avLst/>
          </a:prstGeom>
          <a:solidFill>
            <a:srgbClr val="2983CA"/>
          </a:solidFill>
          <a:ln>
            <a:solidFill>
              <a:srgbClr val="2983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EB333-F094-610D-4B25-024887E56E76}"/>
              </a:ext>
            </a:extLst>
          </p:cNvPr>
          <p:cNvSpPr txBox="1"/>
          <p:nvPr/>
        </p:nvSpPr>
        <p:spPr>
          <a:xfrm>
            <a:off x="1468388" y="243487"/>
            <a:ext cx="92528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Helvetica Neue"/>
                <a:cs typeface="Calibri"/>
              </a:rPr>
              <a:t>AI-Powered Compliance and Emotion Scoring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6163C-E0D9-D175-5918-51D00DB54E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r="24704" b="20294"/>
          <a:stretch/>
        </p:blipFill>
        <p:spPr>
          <a:xfrm>
            <a:off x="-78092" y="561646"/>
            <a:ext cx="2044778" cy="16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4B7F5-E297-CD6B-0042-70B6A627A06A}"/>
              </a:ext>
            </a:extLst>
          </p:cNvPr>
          <p:cNvSpPr/>
          <p:nvPr/>
        </p:nvSpPr>
        <p:spPr>
          <a:xfrm>
            <a:off x="-4274" y="-14514"/>
            <a:ext cx="12193290" cy="6883830"/>
          </a:xfrm>
          <a:prstGeom prst="rect">
            <a:avLst/>
          </a:prstGeom>
          <a:solidFill>
            <a:srgbClr val="2983C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Single Corner Snipped 6">
            <a:extLst>
              <a:ext uri="{FF2B5EF4-FFF2-40B4-BE49-F238E27FC236}">
                <a16:creationId xmlns:a16="http://schemas.microsoft.com/office/drawing/2014/main" id="{70C5C2B1-8620-BCEE-8A1C-3E3330B6A5E5}"/>
              </a:ext>
            </a:extLst>
          </p:cNvPr>
          <p:cNvSpPr/>
          <p:nvPr/>
        </p:nvSpPr>
        <p:spPr>
          <a:xfrm flipH="1">
            <a:off x="9972311" y="6191395"/>
            <a:ext cx="2216198" cy="686381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u="sng" dirty="0">
                <a:solidFill>
                  <a:schemeClr val="bg1"/>
                </a:solidFill>
                <a:latin typeface="Helvetica Neue"/>
                <a:cs typeface="Calibri"/>
              </a:rPr>
              <a:t>Immediate</a:t>
            </a:r>
            <a:r>
              <a:rPr lang="en-GB" sz="4000" b="1" dirty="0">
                <a:solidFill>
                  <a:schemeClr val="bg1"/>
                </a:solidFill>
                <a:latin typeface="Helvetica Neue"/>
                <a:cs typeface="Calibri"/>
              </a:rPr>
              <a:t> Compliance Checks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783A0-4114-023D-85BB-A6869554D548}"/>
              </a:ext>
            </a:extLst>
          </p:cNvPr>
          <p:cNvSpPr txBox="1"/>
          <p:nvPr/>
        </p:nvSpPr>
        <p:spPr>
          <a:xfrm>
            <a:off x="972398" y="4792465"/>
            <a:ext cx="247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Rest easy knowing 100% of your cases are being audited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24FC9-3D5C-6422-E595-EC9E914C5450}"/>
              </a:ext>
            </a:extLst>
          </p:cNvPr>
          <p:cNvSpPr txBox="1"/>
          <p:nvPr/>
        </p:nvSpPr>
        <p:spPr>
          <a:xfrm>
            <a:off x="3667350" y="4780259"/>
            <a:ext cx="244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Helvetica Neue Light" panose="02000403000000020004"/>
              </a:rPr>
              <a:t>Tailor-made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 checks based on your business requirements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04559-7E99-5C5D-7712-F98E4F41537C}"/>
              </a:ext>
            </a:extLst>
          </p:cNvPr>
          <p:cNvSpPr txBox="1"/>
          <p:nvPr/>
        </p:nvSpPr>
        <p:spPr>
          <a:xfrm>
            <a:off x="8879829" y="4780259"/>
            <a:ext cx="251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Helvetica Neue Light" panose="02000403000000020004"/>
              </a:rPr>
              <a:t>Improved training insights for service and process excellence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 panose="020004030000000200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B0CDD-A7C6-0BC0-B8FE-FD3FF7ED53DE}"/>
              </a:ext>
            </a:extLst>
          </p:cNvPr>
          <p:cNvSpPr txBox="1"/>
          <p:nvPr/>
        </p:nvSpPr>
        <p:spPr>
          <a:xfrm>
            <a:off x="6231987" y="4780259"/>
            <a:ext cx="251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 panose="02000403000000020004"/>
                <a:ea typeface="+mn-ea"/>
                <a:cs typeface="+mn-cs"/>
              </a:rPr>
              <a:t>Instant insights for real-time risk mitigation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754891F-E026-205E-0B9C-831F94C02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43" y="1465370"/>
            <a:ext cx="8694313" cy="2782180"/>
          </a:xfrm>
          <a:prstGeom prst="roundRect">
            <a:avLst>
              <a:gd name="adj" fmla="val 6885"/>
            </a:avLst>
          </a:prstGeom>
          <a:ln>
            <a:noFill/>
          </a:ln>
          <a:effectLst>
            <a:outerShdw blurRad="381000" algn="tl" rotWithShape="0">
              <a:srgbClr val="000000">
                <a:alpha val="6977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34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22A645-95DF-A64F-8FCD-C6DFE5919D7D}"/>
              </a:ext>
            </a:extLst>
          </p:cNvPr>
          <p:cNvSpPr/>
          <p:nvPr/>
        </p:nvSpPr>
        <p:spPr>
          <a:xfrm>
            <a:off x="2018023" y="4263017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Select and audit cases that are most relevant to your risks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62786A-AD02-3E14-501D-A32B83DE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90" y="6345680"/>
            <a:ext cx="1954443" cy="4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CC2F5-73E0-5966-5995-2781681F33B1}"/>
              </a:ext>
            </a:extLst>
          </p:cNvPr>
          <p:cNvSpPr txBox="1"/>
          <p:nvPr/>
        </p:nvSpPr>
        <p:spPr>
          <a:xfrm>
            <a:off x="1396357" y="364612"/>
            <a:ext cx="9399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latin typeface="Helvetica Neue"/>
                <a:cs typeface="Calibri"/>
              </a:rPr>
              <a:t>Manual scorecards inside Salesforce</a:t>
            </a:r>
          </a:p>
        </p:txBody>
      </p:sp>
      <p:pic>
        <p:nvPicPr>
          <p:cNvPr id="18" name="Picture 17" descr="A screenshot of a survey&#10;&#10;Description automatically generated">
            <a:extLst>
              <a:ext uri="{FF2B5EF4-FFF2-40B4-BE49-F238E27FC236}">
                <a16:creationId xmlns:a16="http://schemas.microsoft.com/office/drawing/2014/main" id="{DBA1BBB4-6997-1BC3-F00E-5DF82CD55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35" y="1560107"/>
            <a:ext cx="9179729" cy="2050201"/>
          </a:xfrm>
          <a:prstGeom prst="roundRect">
            <a:avLst>
              <a:gd name="adj" fmla="val 8172"/>
            </a:avLst>
          </a:prstGeom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276845-A5DF-BCF0-25AD-E67445673636}"/>
              </a:ext>
            </a:extLst>
          </p:cNvPr>
          <p:cNvSpPr/>
          <p:nvPr/>
        </p:nvSpPr>
        <p:spPr>
          <a:xfrm>
            <a:off x="2018023" y="5630566"/>
            <a:ext cx="373438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Linked to QA AI records, cases, users, accounts, contacts, etc.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  <a:p>
            <a:pPr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3ADD3"/>
                  </a:gs>
                  <a:gs pos="100000">
                    <a:srgbClr val="1F54BA"/>
                  </a:gs>
                </a:gsLst>
                <a:lin ang="8100000" scaled="1"/>
              </a:gradFill>
              <a:effectLst/>
              <a:uLnTx/>
              <a:uFillTx/>
              <a:latin typeface="Helvetica Neue Light" panose="0200040300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FA677-6341-3F0A-882C-C34F9EB277BF}"/>
              </a:ext>
            </a:extLst>
          </p:cNvPr>
          <p:cNvSpPr/>
          <p:nvPr/>
        </p:nvSpPr>
        <p:spPr>
          <a:xfrm>
            <a:off x="7061260" y="4263017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effectLst/>
                <a:uLnTx/>
                <a:uFillTx/>
                <a:latin typeface="Helvetica Neue Light" panose="02000403000000020004"/>
              </a:rPr>
              <a:t>Built-in </a:t>
            </a:r>
            <a:r>
              <a:rPr lang="en-GB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appeals process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80161-4F7D-C0C1-CD31-A9ADAECC0349}"/>
              </a:ext>
            </a:extLst>
          </p:cNvPr>
          <p:cNvSpPr/>
          <p:nvPr/>
        </p:nvSpPr>
        <p:spPr>
          <a:xfrm>
            <a:off x="7061260" y="4808292"/>
            <a:ext cx="373438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Provide actionable and transparent feedback to individuals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FA74BA-1CE0-5D6A-B646-B04A3D89DABA}"/>
              </a:ext>
            </a:extLst>
          </p:cNvPr>
          <p:cNvGrpSpPr>
            <a:grpSpLocks noChangeAspect="1"/>
          </p:cNvGrpSpPr>
          <p:nvPr/>
        </p:nvGrpSpPr>
        <p:grpSpPr>
          <a:xfrm>
            <a:off x="1618862" y="4276119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655FE8F-DA57-390E-3C03-B36957BA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809FD20F-152D-654F-9B88-34D4FFB1F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A0F63C-12E8-A4A1-0235-44EB25AE384E}"/>
              </a:ext>
            </a:extLst>
          </p:cNvPr>
          <p:cNvGrpSpPr>
            <a:grpSpLocks noChangeAspect="1"/>
          </p:cNvGrpSpPr>
          <p:nvPr/>
        </p:nvGrpSpPr>
        <p:grpSpPr>
          <a:xfrm>
            <a:off x="1598245" y="5033606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FDF654B-28EA-83E5-AA93-830775AD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FE414EF-A471-C250-0117-220BCF55C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91965B-2C63-F727-C508-29999B665314}"/>
              </a:ext>
            </a:extLst>
          </p:cNvPr>
          <p:cNvGrpSpPr>
            <a:grpSpLocks noChangeAspect="1"/>
          </p:cNvGrpSpPr>
          <p:nvPr/>
        </p:nvGrpSpPr>
        <p:grpSpPr>
          <a:xfrm>
            <a:off x="1598403" y="5677976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F9DE964-D15C-1ADE-B07F-70C3B6CD0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BD72FE0-47DF-EB97-77EB-552298F6C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1966C0-A34C-CB54-4C81-EC36784E5A66}"/>
              </a:ext>
            </a:extLst>
          </p:cNvPr>
          <p:cNvGrpSpPr>
            <a:grpSpLocks noChangeAspect="1"/>
          </p:cNvGrpSpPr>
          <p:nvPr/>
        </p:nvGrpSpPr>
        <p:grpSpPr>
          <a:xfrm>
            <a:off x="6670804" y="4288819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D119472-9CDE-66D8-401F-9B6E30B7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F20C338-1463-0CF7-2B91-829A58B29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4066E3-FCD3-9D97-2A6B-A7DC65537718}"/>
              </a:ext>
            </a:extLst>
          </p:cNvPr>
          <p:cNvGrpSpPr>
            <a:grpSpLocks noChangeAspect="1"/>
          </p:cNvGrpSpPr>
          <p:nvPr/>
        </p:nvGrpSpPr>
        <p:grpSpPr>
          <a:xfrm>
            <a:off x="6659918" y="4846794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C0DEBD1B-D7D6-C4E1-35C9-BD30CF63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55D3F215-C1FB-0694-2C18-67DC817E3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AAF5D13-0B76-C864-A9D7-E3117ABE5287}"/>
              </a:ext>
            </a:extLst>
          </p:cNvPr>
          <p:cNvSpPr/>
          <p:nvPr/>
        </p:nvSpPr>
        <p:spPr>
          <a:xfrm>
            <a:off x="7061260" y="5598335"/>
            <a:ext cx="373438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Weighted Scoring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B0B61B-14F4-7F61-4FA4-C9DFB4BD149C}"/>
              </a:ext>
            </a:extLst>
          </p:cNvPr>
          <p:cNvGrpSpPr>
            <a:grpSpLocks noChangeAspect="1"/>
          </p:cNvGrpSpPr>
          <p:nvPr/>
        </p:nvGrpSpPr>
        <p:grpSpPr>
          <a:xfrm>
            <a:off x="6670864" y="5606529"/>
            <a:ext cx="339656" cy="356230"/>
            <a:chOff x="3867150" y="1868488"/>
            <a:chExt cx="1406525" cy="1404938"/>
          </a:xfrm>
          <a:gradFill>
            <a:gsLst>
              <a:gs pos="100000">
                <a:srgbClr val="33ADD3"/>
              </a:gs>
              <a:gs pos="0">
                <a:srgbClr val="1E4EB8"/>
              </a:gs>
            </a:gsLst>
            <a:lin ang="2700000" scaled="1"/>
          </a:gra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831426-80FF-6C71-B265-BEBA7958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BCCC9C-B80D-39FD-5DED-345E0A28B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99FDB4-D849-ABE6-5574-509538294FE8}"/>
              </a:ext>
            </a:extLst>
          </p:cNvPr>
          <p:cNvSpPr txBox="1"/>
          <p:nvPr/>
        </p:nvSpPr>
        <p:spPr>
          <a:xfrm>
            <a:off x="2018023" y="5018358"/>
            <a:ext cx="274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gradFill>
                  <a:gsLst>
                    <a:gs pos="0">
                      <a:srgbClr val="33ADD3"/>
                    </a:gs>
                    <a:gs pos="100000">
                      <a:srgbClr val="1F54BA"/>
                    </a:gs>
                  </a:gsLst>
                  <a:lin ang="8100000" scaled="1"/>
                </a:gradFill>
                <a:latin typeface="Helvetica Neue Light" panose="02000403000000020004"/>
              </a:rPr>
              <a:t>Fully Customisable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a7ec79-0e75-43c8-8943-71743c06005e" xsi:nil="true"/>
    <lcf76f155ced4ddcb4097134ff3c332f xmlns="9acf7835-a236-4a13-b65d-fef6bb4155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DB1D579F0DD4586456EDBE69037ED" ma:contentTypeVersion="18" ma:contentTypeDescription="Create a new document." ma:contentTypeScope="" ma:versionID="19b01666b2cffc8bb2aee241459729d4">
  <xsd:schema xmlns:xsd="http://www.w3.org/2001/XMLSchema" xmlns:xs="http://www.w3.org/2001/XMLSchema" xmlns:p="http://schemas.microsoft.com/office/2006/metadata/properties" xmlns:ns2="d5a7ec79-0e75-43c8-8943-71743c06005e" xmlns:ns3="9acf7835-a236-4a13-b65d-fef6bb41552f" targetNamespace="http://schemas.microsoft.com/office/2006/metadata/properties" ma:root="true" ma:fieldsID="98cd37913f4c9426ed0f1502e3dc6a51" ns2:_="" ns3:_="">
    <xsd:import namespace="d5a7ec79-0e75-43c8-8943-71743c06005e"/>
    <xsd:import namespace="9acf7835-a236-4a13-b65d-fef6bb4155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7ec79-0e75-43c8-8943-71743c0600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98928f-e572-4aae-92ef-8413f6c48e5f}" ma:internalName="TaxCatchAll" ma:showField="CatchAllData" ma:web="d5a7ec79-0e75-43c8-8943-71743c0600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f7835-a236-4a13-b65d-fef6bb415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e93f9e-01e4-4ee2-8870-3479fc61b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B75DC-37CF-4573-BCCC-E2D7F7C19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9FB68-298F-44AD-BB65-C096D2BFF1FC}">
  <ds:schemaRefs>
    <ds:schemaRef ds:uri="http://schemas.openxmlformats.org/package/2006/metadata/core-properties"/>
    <ds:schemaRef ds:uri="http://purl.org/dc/elements/1.1/"/>
    <ds:schemaRef ds:uri="d5a7ec79-0e75-43c8-8943-71743c06005e"/>
    <ds:schemaRef ds:uri="http://purl.org/dc/dcmitype/"/>
    <ds:schemaRef ds:uri="http://purl.org/dc/terms/"/>
    <ds:schemaRef ds:uri="http://schemas.microsoft.com/office/2006/documentManagement/types"/>
    <ds:schemaRef ds:uri="9acf7835-a236-4a13-b65d-fef6bb41552f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C9BC99-CDC3-47FC-91F3-2DF950B57121}">
  <ds:schemaRefs>
    <ds:schemaRef ds:uri="9acf7835-a236-4a13-b65d-fef6bb41552f"/>
    <ds:schemaRef ds:uri="d5a7ec79-0e75-43c8-8943-71743c0600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{DC1377AF-DFC1-EA43-B0B5-086CBC1E334C}tf10001061</Template>
  <TotalTime>976</TotalTime>
  <Words>1209</Words>
  <Application>Microsoft Macintosh PowerPoint</Application>
  <PresentationFormat>Widescreen</PresentationFormat>
  <Paragraphs>224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Helvetica</vt:lpstr>
      <vt:lpstr>Helvetica Light</vt:lpstr>
      <vt:lpstr>Helvetica Neue</vt:lpstr>
      <vt:lpstr>Helvetica Neue Light</vt:lpstr>
      <vt:lpstr>Nexa Extra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Norton</dc:creator>
  <cp:lastModifiedBy>Charlie Norton</cp:lastModifiedBy>
  <cp:revision>4</cp:revision>
  <dcterms:created xsi:type="dcterms:W3CDTF">2019-01-22T14:53:36Z</dcterms:created>
  <dcterms:modified xsi:type="dcterms:W3CDTF">2024-02-16T10:25:57Z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0x010100509DB1D579F0DD4586456EDBE69037ED</vt:lpwstr>
  </property>
  <property fmtid="{D5CDD505-2E9C-101B-9397-08002B2CF9AE}" pid="3" name="MediaServiceImageTags">
    <vt:lpwstr/>
  </property>
</Properties>
</file>