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tags/tag1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1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2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2"/>
  </p:notesMasterIdLst>
  <p:sldIdLst>
    <p:sldId id="302" r:id="rId2"/>
    <p:sldId id="2134958707" r:id="rId3"/>
    <p:sldId id="2134958756" r:id="rId4"/>
    <p:sldId id="2134958720" r:id="rId5"/>
    <p:sldId id="2134958769" r:id="rId6"/>
    <p:sldId id="2134958761" r:id="rId7"/>
    <p:sldId id="2134958759" r:id="rId8"/>
    <p:sldId id="2134958755" r:id="rId9"/>
    <p:sldId id="2134958757" r:id="rId10"/>
    <p:sldId id="2134958760" r:id="rId11"/>
    <p:sldId id="2134958763" r:id="rId12"/>
    <p:sldId id="1244" r:id="rId13"/>
    <p:sldId id="2134958683" r:id="rId14"/>
    <p:sldId id="1110" r:id="rId15"/>
    <p:sldId id="1239" r:id="rId16"/>
    <p:sldId id="2134958721" r:id="rId17"/>
    <p:sldId id="1121" r:id="rId18"/>
    <p:sldId id="1222" r:id="rId19"/>
    <p:sldId id="2134958754" r:id="rId20"/>
    <p:sldId id="2134958741" r:id="rId21"/>
    <p:sldId id="2134958746" r:id="rId22"/>
    <p:sldId id="2134958758" r:id="rId23"/>
    <p:sldId id="2134958762" r:id="rId24"/>
    <p:sldId id="2134958765" r:id="rId25"/>
    <p:sldId id="2134958684" r:id="rId26"/>
    <p:sldId id="2134958704" r:id="rId27"/>
    <p:sldId id="1240" r:id="rId28"/>
    <p:sldId id="2134958766" r:id="rId29"/>
    <p:sldId id="2134958767" r:id="rId30"/>
    <p:sldId id="2134958768" r:id="rId31"/>
  </p:sldIdLst>
  <p:sldSz cx="12192000" cy="6858000"/>
  <p:notesSz cx="6858000" cy="9144000"/>
  <p:custDataLst>
    <p:tags r:id="rId33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7" userDrawn="1">
          <p15:clr>
            <a:srgbClr val="A4A3A4"/>
          </p15:clr>
        </p15:guide>
        <p15:guide id="2" pos="3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5C6661B-9643-86CB-1CEF-2F72EBD028F0}" name="Valeria Fisher" initials="VF" userId="S::fisher@trophic.eu::498d8f9d-32d0-43e5-9481-ea7945cbccd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rl Rothweiler" initials="" lastIdx="35" clrIdx="0"/>
  <p:cmAuthor id="7" name="Colin Freund" initials="CF" lastIdx="5" clrIdx="7">
    <p:extLst>
      <p:ext uri="{19B8F6BF-5375-455C-9EA6-DF929625EA0E}">
        <p15:presenceInfo xmlns:p15="http://schemas.microsoft.com/office/powerpoint/2012/main" userId="S::colin.freund@modrapharmaceuticals.com::e071a09d-cde4-4f97-90f3-719c173b369f" providerId="AD"/>
      </p:ext>
    </p:extLst>
  </p:cmAuthor>
  <p:cmAuthor id="1" name="Edwin de Wit" initials="EdW" lastIdx="9" clrIdx="1">
    <p:extLst>
      <p:ext uri="{19B8F6BF-5375-455C-9EA6-DF929625EA0E}">
        <p15:presenceInfo xmlns:p15="http://schemas.microsoft.com/office/powerpoint/2012/main" userId="72b15e1211d3d163" providerId="Windows Live"/>
      </p:ext>
    </p:extLst>
  </p:cmAuthor>
  <p:cmAuthor id="2" name="Eric van der Putten" initials="EvdP" lastIdx="4" clrIdx="2">
    <p:extLst>
      <p:ext uri="{19B8F6BF-5375-455C-9EA6-DF929625EA0E}">
        <p15:presenceInfo xmlns:p15="http://schemas.microsoft.com/office/powerpoint/2012/main" userId="S-1-5-21-4077281368-726495894-3145636049-1110" providerId="AD"/>
      </p:ext>
    </p:extLst>
  </p:cmAuthor>
  <p:cmAuthor id="3" name="Karl Rothweiler" initials="KR" lastIdx="44" clrIdx="3">
    <p:extLst>
      <p:ext uri="{19B8F6BF-5375-455C-9EA6-DF929625EA0E}">
        <p15:presenceInfo xmlns:p15="http://schemas.microsoft.com/office/powerpoint/2012/main" userId="S-1-5-21-4077281368-726495894-3145636049-1108" providerId="AD"/>
      </p:ext>
    </p:extLst>
  </p:cmAuthor>
  <p:cmAuthor id="4" name="Microsoft Office User" initials="Office" lastIdx="30" clrIdx="4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5" name="Sushila Hernandez" initials="SH" lastIdx="5" clrIdx="5">
    <p:extLst>
      <p:ext uri="{19B8F6BF-5375-455C-9EA6-DF929625EA0E}">
        <p15:presenceInfo xmlns:p15="http://schemas.microsoft.com/office/powerpoint/2012/main" userId="S::Sushila.Hernandez@kempen.com::0779d323-6430-409c-bd2f-124e446a90ed" providerId="AD"/>
      </p:ext>
    </p:extLst>
  </p:cmAuthor>
  <p:cmAuthor id="6" name="Morgan Haller" initials="MH" lastIdx="15" clrIdx="6">
    <p:extLst>
      <p:ext uri="{19B8F6BF-5375-455C-9EA6-DF929625EA0E}">
        <p15:presenceInfo xmlns:p15="http://schemas.microsoft.com/office/powerpoint/2012/main" userId="S::Morgan.Haller@kempen.com::9cc4ad9c-8e75-4810-87f6-824707dcc29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9C33C"/>
    <a:srgbClr val="BED530"/>
    <a:srgbClr val="6FC23D"/>
    <a:srgbClr val="1F6C15"/>
    <a:srgbClr val="E6AD11"/>
    <a:srgbClr val="363BC0"/>
    <a:srgbClr val="9AC23D"/>
    <a:srgbClr val="59595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48" autoAdjust="0"/>
    <p:restoredTop sz="87341" autoAdjust="0"/>
  </p:normalViewPr>
  <p:slideViewPr>
    <p:cSldViewPr snapToGrid="0" snapToObjects="1">
      <p:cViewPr varScale="1">
        <p:scale>
          <a:sx n="77" d="100"/>
          <a:sy n="77" d="100"/>
        </p:scale>
        <p:origin x="758" y="58"/>
      </p:cViewPr>
      <p:guideLst>
        <p:guide orient="horz" pos="777"/>
        <p:guide pos="347"/>
      </p:guideLst>
    </p:cSldViewPr>
  </p:slideViewPr>
  <p:outlineViewPr>
    <p:cViewPr>
      <p:scale>
        <a:sx n="33" d="100"/>
        <a:sy n="33" d="100"/>
      </p:scale>
      <p:origin x="0" y="-10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0" i="0" u="none" strike="noStrike" baseline="0" dirty="0"/>
              <a:t>On a scale of 1-10, how would you rate your level of</a:t>
            </a:r>
          </a:p>
          <a:p>
            <a:pPr>
              <a:defRPr/>
            </a:pPr>
            <a:r>
              <a:rPr lang="en-US" sz="1200" b="0" i="0" u="none" strike="noStrike" baseline="0" dirty="0"/>
              <a:t>enthusiasm for oral chemotherapy regimens for</a:t>
            </a:r>
          </a:p>
          <a:p>
            <a:pPr>
              <a:defRPr/>
            </a:pPr>
            <a:r>
              <a:rPr lang="en-US" sz="1200" b="0" i="0" u="none" strike="noStrike" baseline="0" dirty="0"/>
              <a:t>treatment of metastatic breast cancer? (n = 51)</a:t>
            </a:r>
            <a:endParaRPr lang="en-US" sz="14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Rating</c:v>
                </c:pt>
              </c:strCache>
            </c:strRef>
          </c:tx>
          <c:spPr>
            <a:solidFill>
              <a:srgbClr val="9AC23D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6</c:v>
                </c:pt>
                <c:pt idx="6">
                  <c:v>13</c:v>
                </c:pt>
                <c:pt idx="7">
                  <c:v>11</c:v>
                </c:pt>
                <c:pt idx="8">
                  <c:v>9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8B-47A4-B990-6CEFFE5C7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42922472"/>
        <c:axId val="842919192"/>
      </c:barChart>
      <c:catAx>
        <c:axId val="842922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2919192"/>
        <c:crosses val="autoZero"/>
        <c:auto val="1"/>
        <c:lblAlgn val="ctr"/>
        <c:lblOffset val="100"/>
        <c:noMultiLvlLbl val="0"/>
      </c:catAx>
      <c:valAx>
        <c:axId val="84291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2922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F0F4EFF-9CF3-4F42-8613-F88D73F25EC0}" type="datetimeFigureOut">
              <a:rPr lang="en-US"/>
              <a:pPr>
                <a:defRPr/>
              </a:pPr>
              <a:t>1/29/2024</a:t>
            </a:fld>
            <a:endParaRPr lang="en-US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  <a:endParaRPr lang="en-US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7553EAE-8ACD-46DA-B476-7D3247AEBA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2924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jdelijke aanduiding voor dia-afbeelding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dirty="0"/>
          </a:p>
        </p:txBody>
      </p:sp>
      <p:sp>
        <p:nvSpPr>
          <p:cNvPr id="17411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8F7F5A-8631-4BEE-8CDD-81E5CD9DC0B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983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VF reformatted and GS made wording edits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639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VF changed pics/spacing/formatting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365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361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219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VF reformatted and GS made wording edits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939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93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000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886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271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174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Can make color changes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20-20 vs. 30-20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4833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6452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Switched from greyed out to green box around selected dose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282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highlighted 20/20 dose and highlight the tox in 30-20 though not sure if we want to do that necessarily? The red numbers should highlight that on their own?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0118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5775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VF moved box to cover UK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6706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VF reformatted and GS made wording edits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0884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829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Improved visuals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178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53EAE-8ACD-46DA-B476-7D3247AEBAF4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441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446088" y="3086100"/>
            <a:ext cx="11263312" cy="3305175"/>
          </a:xfrm>
          <a:prstGeom prst="rect">
            <a:avLst/>
          </a:prstGeom>
          <a:solidFill>
            <a:srgbClr val="585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/>
          <a:lstStyle>
            <a:lvl1pPr>
              <a:defRPr sz="3600">
                <a:solidFill>
                  <a:srgbClr val="585859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rgbClr val="58585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ondertitelstijl van het model te bewerken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713" y="595630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025" y="5951538"/>
            <a:ext cx="691673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463" y="5956300"/>
            <a:ext cx="10160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C3AD229-ED9F-4A88-BE95-C8B2384886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9524" y="345554"/>
            <a:ext cx="10146910" cy="1013800"/>
          </a:xfrm>
        </p:spPr>
        <p:txBody>
          <a:bodyPr>
            <a:normAutofit/>
          </a:bodyPr>
          <a:lstStyle>
            <a:lvl1pPr>
              <a:defRPr sz="3200" b="0" i="0" cap="none">
                <a:solidFill>
                  <a:schemeClr val="bg2">
                    <a:lumMod val="25000"/>
                  </a:schemeClr>
                </a:solidFill>
                <a:latin typeface="+mj-lt"/>
                <a:ea typeface="Ayuthaya" pitchFamily="2" charset="-34"/>
                <a:cs typeface="Ayuthaya" pitchFamily="2" charset="-34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81025" y="6421438"/>
            <a:ext cx="1052513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srgbClr val="585859"/>
                </a:solidFill>
                <a:latin typeface="+mn-lt"/>
              </a:defRPr>
            </a:lvl1pPr>
          </a:lstStyle>
          <a:p>
            <a:pPr>
              <a:defRPr/>
            </a:pPr>
            <a:fld id="{4C864809-39DB-4231-A529-D234D19846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2F63F0-3225-534A-925E-C1E6F1B856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829" y="6038782"/>
            <a:ext cx="1749141" cy="8192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spect="1"/>
          </p:cNvSpPr>
          <p:nvPr/>
        </p:nvSpPr>
        <p:spPr>
          <a:xfrm>
            <a:off x="447675" y="5141913"/>
            <a:ext cx="11290300" cy="1258887"/>
          </a:xfrm>
          <a:prstGeom prst="rect">
            <a:avLst/>
          </a:prstGeom>
          <a:solidFill>
            <a:srgbClr val="585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/>
          <a:lstStyle>
            <a:lvl1pPr algn="l">
              <a:defRPr sz="3600" b="0" cap="all">
                <a:solidFill>
                  <a:srgbClr val="585859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rgbClr val="585859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713" y="595630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025" y="5951538"/>
            <a:ext cx="691673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463" y="5956300"/>
            <a:ext cx="1052512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52620F2-9AF4-4132-8F98-D0A8F3105C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spect="1"/>
          </p:cNvSpPr>
          <p:nvPr/>
        </p:nvSpPr>
        <p:spPr>
          <a:xfrm>
            <a:off x="446088" y="606425"/>
            <a:ext cx="11299825" cy="12588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81025" y="6053138"/>
            <a:ext cx="1052513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srgbClr val="585859"/>
                </a:solidFill>
                <a:latin typeface="+mn-lt"/>
              </a:defRPr>
            </a:lvl1pPr>
          </a:lstStyle>
          <a:p>
            <a:pPr>
              <a:defRPr/>
            </a:pPr>
            <a:fld id="{168B0F05-9BD3-4A54-848F-8B7E144F68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57A081-4903-704D-AB45-89234FC835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8902" y="6357938"/>
            <a:ext cx="1067700" cy="5000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>
            <a:spLocks noChangeAspect="1"/>
          </p:cNvSpPr>
          <p:nvPr/>
        </p:nvSpPr>
        <p:spPr>
          <a:xfrm>
            <a:off x="446088" y="606425"/>
            <a:ext cx="11299825" cy="1258888"/>
          </a:xfrm>
          <a:prstGeom prst="rect">
            <a:avLst/>
          </a:prstGeom>
          <a:solidFill>
            <a:srgbClr val="585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rgbClr val="5858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rgbClr val="5858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>
          <a:xfrm>
            <a:off x="7605713" y="595630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81025" y="5951538"/>
            <a:ext cx="691673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CONFIDENTIAL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58463" y="5956300"/>
            <a:ext cx="1052512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fld id="{E06E9924-8FDB-4DAB-BA20-DFF674BD8C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spect="1"/>
          </p:cNvSpPr>
          <p:nvPr/>
        </p:nvSpPr>
        <p:spPr>
          <a:xfrm>
            <a:off x="441325" y="606425"/>
            <a:ext cx="11299825" cy="1258888"/>
          </a:xfrm>
          <a:prstGeom prst="rect">
            <a:avLst/>
          </a:prstGeom>
          <a:solidFill>
            <a:srgbClr val="585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>
          <a:xfrm>
            <a:off x="7605713" y="595630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1025" y="5951538"/>
            <a:ext cx="691673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CONFIDENTIAL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58463" y="5956300"/>
            <a:ext cx="1052512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fld id="{B0FCF31A-01D6-4629-A215-6B412D7CEE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605713" y="595630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1025" y="5951538"/>
            <a:ext cx="691673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CONFIDENTIAL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558463" y="5956300"/>
            <a:ext cx="1052512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fld id="{B631E070-925C-4C21-99FB-D1A4C9D372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spect="1"/>
          </p:cNvSpPr>
          <p:nvPr/>
        </p:nvSpPr>
        <p:spPr>
          <a:xfrm>
            <a:off x="447675" y="5141913"/>
            <a:ext cx="11298238" cy="12747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7605713" y="595630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1025" y="5951538"/>
            <a:ext cx="691673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CONFIDENTIAL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58463" y="5956300"/>
            <a:ext cx="1052512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726BAB-7177-4D72-A428-6F31749AB6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 noProof="0" dirty="0"/>
              <a:t>Klik op het pictogram als u een afbeelding wilt toevoegen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05713" y="595630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1025" y="5951538"/>
            <a:ext cx="691673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58463" y="5956300"/>
            <a:ext cx="1052512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fld id="{D5657C5E-18FC-47A8-AFF9-80306C04DD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spect="1"/>
          </p:cNvSpPr>
          <p:nvPr/>
        </p:nvSpPr>
        <p:spPr>
          <a:xfrm>
            <a:off x="439738" y="614363"/>
            <a:ext cx="11309350" cy="11890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713" y="5956300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025" y="5951538"/>
            <a:ext cx="6916738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463" y="5956300"/>
            <a:ext cx="1052512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fld id="{82599746-BC60-4FCE-8CCF-DA9C624876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spect="1"/>
          </p:cNvSpPr>
          <p:nvPr/>
        </p:nvSpPr>
        <p:spPr>
          <a:xfrm>
            <a:off x="8839200" y="600075"/>
            <a:ext cx="2906713" cy="5816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188" y="5956300"/>
            <a:ext cx="1328737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700" y="5951538"/>
            <a:ext cx="7896225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7338" y="5956300"/>
            <a:ext cx="1163637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A2F62B-FBA0-4B3B-848E-E13C616EF9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38EAA0A1-EAA9-419A-A430-32C0D7941FD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37895399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think-cell Slide" r:id="rId5" imgW="235" imgH="235" progId="TCLayout.ActiveDocument.1">
                  <p:embed/>
                </p:oleObj>
              </mc:Choice>
              <mc:Fallback>
                <p:oleObj name="think-cell Slide" r:id="rId5" imgW="235" imgH="235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38EAA0A1-EAA9-419A-A430-32C0D7941F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6DDDE0D-73A7-4D0A-ABC3-D42B9102150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11667" cy="2116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 dirty="0">
              <a:latin typeface="Open Sans Condensed" panose="020B0604020202020204" charset="0"/>
              <a:ea typeface="+mj-ea"/>
              <a:cs typeface="+mj-cs"/>
              <a:sym typeface="Open Sans Condensed" panose="020B0604020202020204" charset="0"/>
            </a:endParaRPr>
          </a:p>
        </p:txBody>
      </p:sp>
      <p:sp>
        <p:nvSpPr>
          <p:cNvPr id="8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632452" y="1124744"/>
            <a:ext cx="10944000" cy="5040000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  <a:miter lim="800000"/>
          </a:ln>
          <a:effectLst/>
        </p:spPr>
        <p:txBody>
          <a:bodyPr lIns="144000" tIns="72000" rIns="108000"/>
          <a:lstStyle>
            <a:lvl1pPr marL="355591" indent="-355591"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2400" baseline="0">
                <a:solidFill>
                  <a:schemeClr val="tx2"/>
                </a:solidFill>
              </a:defRPr>
            </a:lvl1pPr>
            <a:lvl2pPr marL="717533" indent="-361942">
              <a:lnSpc>
                <a:spcPct val="100000"/>
              </a:lnSpc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2133" baseline="0">
                <a:solidFill>
                  <a:schemeClr val="tx2"/>
                </a:solidFill>
              </a:defRPr>
            </a:lvl2pPr>
            <a:lvl3pPr marL="1073124" indent="-355591">
              <a:lnSpc>
                <a:spcPct val="100000"/>
              </a:lnSpc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sz="1867" baseline="0">
                <a:solidFill>
                  <a:schemeClr val="tx2"/>
                </a:solidFill>
              </a:defRPr>
            </a:lvl3pPr>
            <a:lvl4pPr marL="1437181" indent="-364058">
              <a:lnSpc>
                <a:spcPct val="100000"/>
              </a:lnSpc>
              <a:buClr>
                <a:schemeClr val="accent1"/>
              </a:buClr>
              <a:buSzPct val="110000"/>
              <a:buFont typeface="Arial Rounded MT Bold" panose="020F0704030504030204" pitchFamily="34" charset="0"/>
              <a:buChar char="&gt;"/>
              <a:defRPr lang="en-US" sz="1600" baseline="0" dirty="0">
                <a:solidFill>
                  <a:schemeClr val="tx2"/>
                </a:solidFill>
                <a:latin typeface="+mn-lt"/>
              </a:defRPr>
            </a:lvl4pPr>
            <a:lvl5pPr marL="1437181" indent="-364058">
              <a:lnSpc>
                <a:spcPct val="100000"/>
              </a:lnSpc>
              <a:buClr>
                <a:schemeClr val="tx2"/>
              </a:buClr>
              <a:buSzPct val="110000"/>
              <a:buFont typeface="Arial Unicode MS" panose="020B0604020202020204" pitchFamily="34" charset="-128"/>
              <a:buNone/>
              <a:defRPr lang="sv-SE" sz="1600" baseline="0" dirty="0">
                <a:solidFill>
                  <a:srgbClr val="34632B"/>
                </a:solidFill>
                <a:latin typeface="+mn-lt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583526" y="6468806"/>
            <a:ext cx="3130713" cy="331813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9613558" y="164637"/>
            <a:ext cx="2051060" cy="5904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2827" y="275064"/>
            <a:ext cx="10190923" cy="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10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305">
          <p15:clr>
            <a:srgbClr val="FBAE40"/>
          </p15:clr>
        </p15:guide>
        <p15:guide id="2" pos="5465">
          <p15:clr>
            <a:srgbClr val="FBAE40"/>
          </p15:clr>
        </p15:guide>
        <p15:guide id="3" pos="295">
          <p15:clr>
            <a:srgbClr val="FBAE40"/>
          </p15:clr>
        </p15:guide>
        <p15:guide id="4" orient="horz" pos="2935">
          <p15:clr>
            <a:srgbClr val="FBAE40"/>
          </p15:clr>
        </p15:guide>
        <p15:guide id="5" orient="horz" pos="53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08C2CECD-74AD-495D-9193-6BE103F110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17584245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think-cell Slide" r:id="rId16" imgW="306" imgH="308" progId="TCLayout.ActiveDocument.1">
                  <p:embed/>
                </p:oleObj>
              </mc:Choice>
              <mc:Fallback>
                <p:oleObj name="think-cell Slide" r:id="rId16" imgW="306" imgH="30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025" y="86664"/>
            <a:ext cx="11029950" cy="1189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37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81025" y="2335213"/>
            <a:ext cx="1102995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088" y="1384478"/>
            <a:ext cx="3703637" cy="95250"/>
          </a:xfrm>
          <a:prstGeom prst="rect">
            <a:avLst/>
          </a:prstGeom>
          <a:solidFill>
            <a:srgbClr val="BED5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8042275" y="1381303"/>
            <a:ext cx="3703638" cy="98425"/>
          </a:xfrm>
          <a:prstGeom prst="rect">
            <a:avLst/>
          </a:prstGeom>
          <a:solidFill>
            <a:srgbClr val="6FC2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4241800" y="1384478"/>
            <a:ext cx="3703638" cy="92075"/>
          </a:xfrm>
          <a:prstGeom prst="rect">
            <a:avLst/>
          </a:prstGeom>
          <a:solidFill>
            <a:srgbClr val="9AC2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hdr="0" dt="0"/>
  <p:txStyles>
    <p:titleStyle>
      <a:lvl1pPr algn="l" defTabSz="457200" rtl="0" fontAlgn="base">
        <a:spcBef>
          <a:spcPct val="0"/>
        </a:spcBef>
        <a:spcAft>
          <a:spcPct val="0"/>
        </a:spcAft>
        <a:defRPr sz="2800" kern="1200" cap="all">
          <a:solidFill>
            <a:schemeClr val="bg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800" indent="-304800" algn="l" defTabSz="457200" rtl="0" fontAlgn="base">
        <a:spcBef>
          <a:spcPct val="20000"/>
        </a:spcBef>
        <a:spcAft>
          <a:spcPts val="600"/>
        </a:spcAft>
        <a:buClr>
          <a:srgbClr val="6F953E"/>
        </a:buClr>
        <a:buSzPct val="92000"/>
        <a:buFont typeface="Wingdings 2" pitchFamily="18" charset="2"/>
        <a:buChar char=""/>
        <a:defRPr kern="1200">
          <a:solidFill>
            <a:srgbClr val="585859"/>
          </a:solidFill>
          <a:latin typeface="+mn-lt"/>
          <a:ea typeface="+mn-ea"/>
          <a:cs typeface="+mn-cs"/>
        </a:defRPr>
      </a:lvl1pPr>
      <a:lvl2pPr marL="628650" indent="-304800" algn="l" defTabSz="457200" rtl="0" fontAlgn="base">
        <a:spcBef>
          <a:spcPct val="20000"/>
        </a:spcBef>
        <a:spcAft>
          <a:spcPts val="600"/>
        </a:spcAft>
        <a:buClr>
          <a:srgbClr val="6F953E"/>
        </a:buClr>
        <a:buSzPct val="92000"/>
        <a:buFont typeface="Wingdings 2" pitchFamily="18" charset="2"/>
        <a:buChar char=""/>
        <a:defRPr sz="1600" kern="1200">
          <a:solidFill>
            <a:srgbClr val="585859"/>
          </a:solidFill>
          <a:latin typeface="+mn-lt"/>
          <a:ea typeface="+mn-ea"/>
          <a:cs typeface="+mn-cs"/>
        </a:defRPr>
      </a:lvl2pPr>
      <a:lvl3pPr marL="898525" indent="-269875" algn="l" defTabSz="457200" rtl="0" fontAlgn="base">
        <a:spcBef>
          <a:spcPct val="20000"/>
        </a:spcBef>
        <a:spcAft>
          <a:spcPts val="600"/>
        </a:spcAft>
        <a:buClr>
          <a:srgbClr val="6F953E"/>
        </a:buClr>
        <a:buSzPct val="92000"/>
        <a:buFont typeface="Wingdings 2" pitchFamily="18" charset="2"/>
        <a:buChar char=""/>
        <a:defRPr sz="1400" kern="1200">
          <a:solidFill>
            <a:srgbClr val="585859"/>
          </a:solidFill>
          <a:latin typeface="+mn-lt"/>
          <a:ea typeface="+mn-ea"/>
          <a:cs typeface="+mn-cs"/>
        </a:defRPr>
      </a:lvl3pPr>
      <a:lvl4pPr marL="1241425" indent="-233363" algn="l" defTabSz="457200" rtl="0" fontAlgn="base">
        <a:spcBef>
          <a:spcPct val="20000"/>
        </a:spcBef>
        <a:spcAft>
          <a:spcPts val="600"/>
        </a:spcAft>
        <a:buClr>
          <a:srgbClr val="6F953E"/>
        </a:buClr>
        <a:buSzPct val="92000"/>
        <a:buFont typeface="Wingdings 2" pitchFamily="18" charset="2"/>
        <a:buChar char=""/>
        <a:defRPr sz="1200" kern="1200">
          <a:solidFill>
            <a:srgbClr val="585859"/>
          </a:solidFill>
          <a:latin typeface="+mn-lt"/>
          <a:ea typeface="+mn-ea"/>
          <a:cs typeface="+mn-cs"/>
        </a:defRPr>
      </a:lvl4pPr>
      <a:lvl5pPr marL="1601788" indent="-233363" algn="l" defTabSz="457200" rtl="0" fontAlgn="base">
        <a:spcBef>
          <a:spcPct val="20000"/>
        </a:spcBef>
        <a:spcAft>
          <a:spcPts val="600"/>
        </a:spcAft>
        <a:buClr>
          <a:srgbClr val="6F953E"/>
        </a:buClr>
        <a:buSzPct val="92000"/>
        <a:buFont typeface="Wingdings 2" pitchFamily="18" charset="2"/>
        <a:buChar char=""/>
        <a:defRPr sz="1200" kern="1200">
          <a:solidFill>
            <a:srgbClr val="585859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tiff"/><Relationship Id="rId3" Type="http://schemas.openxmlformats.org/officeDocument/2006/relationships/image" Target="../media/image2.tiff"/><Relationship Id="rId7" Type="http://schemas.openxmlformats.org/officeDocument/2006/relationships/image" Target="../media/image1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tiff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tiff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20.png"/><Relationship Id="rId4" Type="http://schemas.openxmlformats.org/officeDocument/2006/relationships/image" Target="../media/image32.sv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tags" Target="../tags/tag1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tags" Target="../tags/tag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4.emf"/><Relationship Id="rId11" Type="http://schemas.openxmlformats.org/officeDocument/2006/relationships/image" Target="../media/image29.png"/><Relationship Id="rId5" Type="http://schemas.openxmlformats.org/officeDocument/2006/relationships/oleObject" Target="../embeddings/oleObject8.bin"/><Relationship Id="rId10" Type="http://schemas.openxmlformats.org/officeDocument/2006/relationships/image" Target="../media/image28.jpe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jpg"/><Relationship Id="rId7" Type="http://schemas.openxmlformats.org/officeDocument/2006/relationships/image" Target="../media/image45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00C5AC7-9979-FC40-9F10-7C466C67C695}"/>
              </a:ext>
            </a:extLst>
          </p:cNvPr>
          <p:cNvSpPr/>
          <p:nvPr/>
        </p:nvSpPr>
        <p:spPr>
          <a:xfrm>
            <a:off x="22302" y="350729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F05CD7-D2AC-7C40-804F-6246B39C355F}"/>
              </a:ext>
            </a:extLst>
          </p:cNvPr>
          <p:cNvSpPr txBox="1"/>
          <p:nvPr/>
        </p:nvSpPr>
        <p:spPr>
          <a:xfrm>
            <a:off x="3842116" y="4161498"/>
            <a:ext cx="7925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9AC23D"/>
                </a:solidFill>
                <a:latin typeface="+mj-lt"/>
              </a:rPr>
              <a:t>Developing oral </a:t>
            </a:r>
            <a:r>
              <a:rPr lang="en-US" i="1" dirty="0" err="1" smtClean="0">
                <a:solidFill>
                  <a:srgbClr val="9AC23D"/>
                </a:solidFill>
                <a:latin typeface="+mj-lt"/>
              </a:rPr>
              <a:t>Taxanes</a:t>
            </a:r>
            <a:r>
              <a:rPr lang="en-US" i="1" dirty="0" smtClean="0">
                <a:solidFill>
                  <a:srgbClr val="9AC23D"/>
                </a:solidFill>
                <a:latin typeface="+mj-lt"/>
              </a:rPr>
              <a:t> with fewer severe side effects </a:t>
            </a:r>
            <a:r>
              <a:rPr lang="nl-NL" i="1" dirty="0" smtClean="0">
                <a:solidFill>
                  <a:srgbClr val="9AC23D"/>
                </a:solidFill>
                <a:latin typeface="+mj-lt"/>
              </a:rPr>
              <a:t>to improve cancer patient’s lives</a:t>
            </a:r>
            <a:endParaRPr lang="en-US" i="1" dirty="0">
              <a:solidFill>
                <a:srgbClr val="9AC23D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331" y="6068148"/>
            <a:ext cx="3745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Introduction to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  <a:latin typeface="+mn-lt"/>
              </a:rPr>
              <a:t>Modra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+mn-lt"/>
              </a:rPr>
              <a:t>– January 2024</a:t>
            </a:r>
            <a:endParaRPr lang="en-US" dirty="0">
              <a:solidFill>
                <a:schemeClr val="bg1">
                  <a:lumMod val="75000"/>
                </a:schemeClr>
              </a:solidFill>
              <a:latin typeface="+mn-lt"/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Non confidential Overview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9C16FC-A3A0-9D44-B112-82CD1A2B3C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1836" y="2059065"/>
            <a:ext cx="4467902" cy="209256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8383D7-AA6E-B34E-9C89-60B24C7C8294}"/>
              </a:ext>
            </a:extLst>
          </p:cNvPr>
          <p:cNvSpPr/>
          <p:nvPr/>
        </p:nvSpPr>
        <p:spPr>
          <a:xfrm>
            <a:off x="10995102" y="0"/>
            <a:ext cx="1219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2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9ED81-962E-2442-B1AF-E72EB5BDB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Modra</a:t>
            </a:r>
            <a:r>
              <a:rPr lang="en-US" dirty="0"/>
              <a:t> Snapshot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2CCF3-9CEC-8B40-8B43-FC04E6E16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524" y="1646779"/>
            <a:ext cx="5570790" cy="4495604"/>
          </a:xfrm>
        </p:spPr>
        <p:txBody>
          <a:bodyPr anchor="t"/>
          <a:lstStyle/>
          <a:p>
            <a:pPr marL="0" indent="0">
              <a:spcBef>
                <a:spcPts val="300"/>
              </a:spcBef>
              <a:buNone/>
            </a:pPr>
            <a:r>
              <a:rPr lang="en-US" b="1" dirty="0"/>
              <a:t>What we have </a:t>
            </a:r>
            <a:r>
              <a:rPr lang="en-US" b="1" dirty="0" smtClean="0"/>
              <a:t>developed</a:t>
            </a:r>
            <a:endParaRPr lang="en-US" dirty="0"/>
          </a:p>
          <a:p>
            <a:pPr>
              <a:spcBef>
                <a:spcPts val="300"/>
              </a:spcBef>
            </a:pPr>
            <a:r>
              <a:rPr lang="en-US" dirty="0"/>
              <a:t>Boosted oral </a:t>
            </a:r>
            <a:r>
              <a:rPr lang="en-US" dirty="0" err="1"/>
              <a:t>taxanes</a:t>
            </a:r>
            <a:r>
              <a:rPr lang="en-US" dirty="0"/>
              <a:t> for administration at-home</a:t>
            </a:r>
          </a:p>
          <a:p>
            <a:pPr>
              <a:spcBef>
                <a:spcPts val="300"/>
              </a:spcBef>
            </a:pPr>
            <a:r>
              <a:rPr lang="en-US" dirty="0"/>
              <a:t>Lead program, ModraDoc006/r, a boosted oral formulation of docetaxel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Phase </a:t>
            </a:r>
            <a:r>
              <a:rPr lang="en-US" dirty="0" err="1"/>
              <a:t>IIb</a:t>
            </a:r>
            <a:r>
              <a:rPr lang="en-US" dirty="0"/>
              <a:t> study completed in metastatic Castration-Resistant Prostate Cancer (</a:t>
            </a:r>
            <a:r>
              <a:rPr lang="en-US" dirty="0" err="1"/>
              <a:t>mCRPC</a:t>
            </a:r>
            <a:r>
              <a:rPr lang="en-US" dirty="0"/>
              <a:t>) patients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Same efficacy with dramatically improved </a:t>
            </a:r>
            <a:r>
              <a:rPr lang="en-US" dirty="0"/>
              <a:t>safety </a:t>
            </a:r>
            <a:r>
              <a:rPr lang="en-US" dirty="0" smtClean="0"/>
              <a:t>in </a:t>
            </a:r>
            <a:r>
              <a:rPr lang="en-US" dirty="0" err="1" smtClean="0"/>
              <a:t>mCRPC</a:t>
            </a:r>
            <a:endParaRPr lang="en-US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Phase </a:t>
            </a:r>
            <a:r>
              <a:rPr lang="en-US" dirty="0"/>
              <a:t>III </a:t>
            </a:r>
            <a:r>
              <a:rPr lang="en-US" dirty="0" err="1" smtClean="0"/>
              <a:t>mCRPC</a:t>
            </a:r>
            <a:r>
              <a:rPr lang="en-US" dirty="0" smtClean="0"/>
              <a:t> strategy </a:t>
            </a:r>
            <a:r>
              <a:rPr lang="en-US" dirty="0"/>
              <a:t>outlined and discussed with </a:t>
            </a:r>
            <a:r>
              <a:rPr lang="en-US" dirty="0" smtClean="0"/>
              <a:t>FDA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nl-NL" dirty="0" smtClean="0"/>
              <a:t>Phase IIa study completed in patients with metastatic Breast Cancer (mBC)</a:t>
            </a:r>
          </a:p>
          <a:p>
            <a:pPr>
              <a:spcBef>
                <a:spcPts val="300"/>
              </a:spcBef>
            </a:pPr>
            <a:r>
              <a:rPr lang="nl-NL" dirty="0" smtClean="0"/>
              <a:t>Second program with ModraCab/r, </a:t>
            </a:r>
            <a:r>
              <a:rPr lang="en-US" dirty="0"/>
              <a:t>a boosted oral formulation of </a:t>
            </a:r>
            <a:r>
              <a:rPr lang="en-US" dirty="0" err="1" smtClean="0"/>
              <a:t>cabazitaxel</a:t>
            </a:r>
            <a:endParaRPr lang="en-US" dirty="0"/>
          </a:p>
          <a:p>
            <a:pPr>
              <a:spcBef>
                <a:spcPts val="300"/>
              </a:spcBef>
            </a:pPr>
            <a:r>
              <a:rPr lang="en-US" dirty="0" smtClean="0"/>
              <a:t>Strong IP protection</a:t>
            </a:r>
            <a:endParaRPr lang="en-US" dirty="0"/>
          </a:p>
          <a:p>
            <a:pPr>
              <a:spcBef>
                <a:spcPts val="300"/>
              </a:spcBef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7E066-80FC-F044-9773-6BCFF0E170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1DD871A2-443C-634F-BB9A-816091954BC3}"/>
              </a:ext>
            </a:extLst>
          </p:cNvPr>
          <p:cNvSpPr/>
          <p:nvPr/>
        </p:nvSpPr>
        <p:spPr>
          <a:xfrm rot="5400000">
            <a:off x="4862010" y="3308739"/>
            <a:ext cx="2915182" cy="618573"/>
          </a:xfrm>
          <a:prstGeom prst="triangle">
            <a:avLst/>
          </a:prstGeom>
          <a:solidFill>
            <a:srgbClr val="9AC2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6666D59-F71B-9E4E-A71F-1F8FB17BFE3D}"/>
              </a:ext>
            </a:extLst>
          </p:cNvPr>
          <p:cNvSpPr txBox="1">
            <a:spLocks/>
          </p:cNvSpPr>
          <p:nvPr/>
        </p:nvSpPr>
        <p:spPr bwMode="auto">
          <a:xfrm>
            <a:off x="6628888" y="1759227"/>
            <a:ext cx="5268251" cy="452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04800" indent="-304800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1pPr>
            <a:lvl2pPr marL="628650" indent="-304800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6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2pPr>
            <a:lvl3pPr marL="898525" indent="-269875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4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3pPr>
            <a:lvl4pPr marL="1241425" indent="-233363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4pPr>
            <a:lvl5pPr marL="1601788" indent="-233363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Large Opportunity</a:t>
            </a:r>
            <a:endParaRPr lang="en-US" dirty="0"/>
          </a:p>
          <a:p>
            <a:r>
              <a:rPr lang="en-US" dirty="0" smtClean="0"/>
              <a:t>Replace </a:t>
            </a:r>
            <a:r>
              <a:rPr lang="en-US" dirty="0"/>
              <a:t>IV </a:t>
            </a:r>
            <a:r>
              <a:rPr lang="en-US" dirty="0" err="1" smtClean="0"/>
              <a:t>taxanes</a:t>
            </a:r>
            <a:endParaRPr lang="en-US" dirty="0" smtClean="0"/>
          </a:p>
          <a:p>
            <a:pPr lvl="1"/>
            <a:r>
              <a:rPr lang="en-US" dirty="0" smtClean="0"/>
              <a:t>&gt;7M </a:t>
            </a:r>
            <a:r>
              <a:rPr lang="en-US" dirty="0"/>
              <a:t>new patients in taxane-relevant tumors p.a.</a:t>
            </a:r>
          </a:p>
          <a:p>
            <a:pPr marL="304800" lvl="1"/>
            <a:r>
              <a:rPr lang="en-US" sz="1800" dirty="0"/>
              <a:t>Lead program, </a:t>
            </a:r>
            <a:r>
              <a:rPr lang="en-US" sz="1800" dirty="0" smtClean="0"/>
              <a:t>ModraDoc006/r</a:t>
            </a:r>
            <a:endParaRPr lang="en-US" sz="1800" dirty="0"/>
          </a:p>
          <a:p>
            <a:pPr lvl="1"/>
            <a:r>
              <a:rPr lang="en-US" dirty="0"/>
              <a:t>Implement superiority and maximized speed-to-market strategy for </a:t>
            </a:r>
            <a:r>
              <a:rPr lang="en-US" dirty="0" smtClean="0"/>
              <a:t>advanced ModraDoc006/r </a:t>
            </a:r>
            <a:r>
              <a:rPr lang="en-US" dirty="0"/>
              <a:t>prostate cancer lead indication </a:t>
            </a:r>
          </a:p>
          <a:p>
            <a:pPr lvl="1"/>
            <a:r>
              <a:rPr lang="en-US" dirty="0"/>
              <a:t>Drive adoption in other tumor indications and novel all-oral </a:t>
            </a:r>
            <a:r>
              <a:rPr lang="en-US" dirty="0" smtClean="0"/>
              <a:t>combinations; including </a:t>
            </a:r>
            <a:r>
              <a:rPr lang="en-US" dirty="0"/>
              <a:t>in breast, ovarian, lung and gastric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Access an open playing field based on established product strengths in positive tolerability</a:t>
            </a:r>
          </a:p>
          <a:p>
            <a:pPr>
              <a:spcBef>
                <a:spcPts val="300"/>
              </a:spcBef>
              <a:buFont typeface="Wingdings" pitchFamily="2" charset="2"/>
              <a:buChar char="§"/>
            </a:pPr>
            <a:r>
              <a:rPr lang="en-US" dirty="0" smtClean="0"/>
              <a:t>Market </a:t>
            </a:r>
            <a:r>
              <a:rPr lang="en-US" dirty="0"/>
              <a:t>potential exceeds $1B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5549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53B177-8CCF-4A40-9FF1-203EB8EA49E5}"/>
              </a:ext>
            </a:extLst>
          </p:cNvPr>
          <p:cNvSpPr/>
          <p:nvPr/>
        </p:nvSpPr>
        <p:spPr>
          <a:xfrm>
            <a:off x="245660" y="1064525"/>
            <a:ext cx="11737074" cy="627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nut 4">
            <a:extLst>
              <a:ext uri="{FF2B5EF4-FFF2-40B4-BE49-F238E27FC236}">
                <a16:creationId xmlns:a16="http://schemas.microsoft.com/office/drawing/2014/main" id="{A4385164-00EF-A24A-A6C0-2633C9F8E46B}"/>
              </a:ext>
            </a:extLst>
          </p:cNvPr>
          <p:cNvSpPr/>
          <p:nvPr/>
        </p:nvSpPr>
        <p:spPr>
          <a:xfrm>
            <a:off x="1528551" y="2402006"/>
            <a:ext cx="2129051" cy="2142698"/>
          </a:xfrm>
          <a:prstGeom prst="donut">
            <a:avLst>
              <a:gd name="adj" fmla="val 17942"/>
            </a:avLst>
          </a:prstGeom>
          <a:solidFill>
            <a:srgbClr val="9AC2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255101-339A-A347-8556-8F3219DFAF04}"/>
              </a:ext>
            </a:extLst>
          </p:cNvPr>
          <p:cNvSpPr txBox="1"/>
          <p:nvPr/>
        </p:nvSpPr>
        <p:spPr>
          <a:xfrm>
            <a:off x="2388357" y="2982405"/>
            <a:ext cx="42242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</a:t>
            </a:r>
            <a:r>
              <a:rPr lang="en-US" sz="5400" b="1" dirty="0">
                <a:solidFill>
                  <a:schemeClr val="bg1"/>
                </a:solidFill>
              </a:rPr>
              <a:t>r</a:t>
            </a:r>
            <a:r>
              <a:rPr lang="en-US" sz="5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oduction</a:t>
            </a:r>
            <a:endParaRPr lang="en-US" sz="5400" b="1" baseline="30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F05CD7-D2AC-7C40-804F-6246B39C355F}"/>
              </a:ext>
            </a:extLst>
          </p:cNvPr>
          <p:cNvSpPr txBox="1"/>
          <p:nvPr/>
        </p:nvSpPr>
        <p:spPr>
          <a:xfrm>
            <a:off x="3657602" y="3899313"/>
            <a:ext cx="8030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9AC23D"/>
                </a:solidFill>
                <a:latin typeface="+mj-lt"/>
              </a:rPr>
              <a:t>Re-inventing </a:t>
            </a:r>
            <a:r>
              <a:rPr lang="en-US" i="1" dirty="0" err="1">
                <a:solidFill>
                  <a:srgbClr val="9AC23D"/>
                </a:solidFill>
                <a:latin typeface="+mj-lt"/>
              </a:rPr>
              <a:t>Taxanes</a:t>
            </a:r>
            <a:r>
              <a:rPr lang="en-US" i="1" dirty="0">
                <a:solidFill>
                  <a:srgbClr val="9AC23D"/>
                </a:solidFill>
                <a:latin typeface="+mj-lt"/>
              </a:rPr>
              <a:t>: Some of the Most Broadly Used Chemotherapies for Treating Cancer</a:t>
            </a:r>
          </a:p>
          <a:p>
            <a:endParaRPr lang="en-US" i="1" dirty="0">
              <a:solidFill>
                <a:srgbClr val="9AC23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6714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AAA81-6D31-E241-91CF-B2C6462BD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17" y="-104095"/>
            <a:ext cx="11224652" cy="1013800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 smtClean="0"/>
              <a:t>Challenges </a:t>
            </a:r>
            <a:r>
              <a:rPr lang="en-US" dirty="0"/>
              <a:t>of I</a:t>
            </a:r>
            <a:r>
              <a:rPr lang="en-US" dirty="0" smtClean="0"/>
              <a:t>ntravenous </a:t>
            </a:r>
            <a:r>
              <a:rPr lang="en-US" dirty="0" err="1" smtClean="0"/>
              <a:t>Taxanes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16772-D398-2C4E-A847-9E6C8073D4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B664880B-21E9-B04F-BCCB-D8959C17E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821" y="1533019"/>
            <a:ext cx="3584408" cy="3328484"/>
          </a:xfr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Expensive and burdensome infusion administration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EBE32A11-F48F-C842-A0DB-72E07E1DEEE0}"/>
              </a:ext>
            </a:extLst>
          </p:cNvPr>
          <p:cNvSpPr txBox="1">
            <a:spLocks/>
          </p:cNvSpPr>
          <p:nvPr/>
        </p:nvSpPr>
        <p:spPr bwMode="auto">
          <a:xfrm>
            <a:off x="4257954" y="1538663"/>
            <a:ext cx="3584408" cy="332848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04800" indent="-304800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1pPr>
            <a:lvl2pPr marL="628650" indent="-304800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6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2pPr>
            <a:lvl3pPr marL="898525" indent="-269875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4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3pPr>
            <a:lvl4pPr marL="1241425" indent="-233363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4pPr>
            <a:lvl5pPr marL="1601788" indent="-233363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Serious toxicities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3FF75ED3-E2EA-9941-A6CE-6B6B040E492F}"/>
              </a:ext>
            </a:extLst>
          </p:cNvPr>
          <p:cNvSpPr txBox="1">
            <a:spLocks/>
          </p:cNvSpPr>
          <p:nvPr/>
        </p:nvSpPr>
        <p:spPr bwMode="auto">
          <a:xfrm>
            <a:off x="8045381" y="1544306"/>
            <a:ext cx="3584408" cy="332848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04800" indent="-304800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1pPr>
            <a:lvl2pPr marL="628650" indent="-304800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6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2pPr>
            <a:lvl3pPr marL="898525" indent="-269875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4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3pPr>
            <a:lvl4pPr marL="1241425" indent="-233363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4pPr>
            <a:lvl5pPr marL="1601788" indent="-233363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Tumors develop resistance to therapy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7F8F1635-301C-A448-BEB7-764A24E8A8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308" y="2224839"/>
            <a:ext cx="2662238" cy="266223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3A6AB2C-7A97-3642-8A93-39C3A88230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2964" y="2073860"/>
            <a:ext cx="2655627" cy="265562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6DB3442-0A54-D44C-8666-F7125262A9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5172" y="2217270"/>
            <a:ext cx="2649255" cy="2649255"/>
          </a:xfrm>
          <a:prstGeom prst="rect">
            <a:avLst/>
          </a:prstGeom>
        </p:spPr>
      </p:pic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CC2AB361-AB74-CD48-8AE2-4FFF815D64AB}"/>
              </a:ext>
            </a:extLst>
          </p:cNvPr>
          <p:cNvSpPr txBox="1">
            <a:spLocks/>
          </p:cNvSpPr>
          <p:nvPr/>
        </p:nvSpPr>
        <p:spPr bwMode="auto">
          <a:xfrm>
            <a:off x="477811" y="4944981"/>
            <a:ext cx="3584408" cy="115266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04800" indent="-304800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1pPr>
            <a:lvl2pPr marL="628650" indent="-304800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6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2pPr>
            <a:lvl3pPr marL="898525" indent="-269875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4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3pPr>
            <a:lvl4pPr marL="1241425" indent="-233363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4pPr>
            <a:lvl5pPr marL="1601788" indent="-233363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n-US" sz="2000" dirty="0">
                <a:solidFill>
                  <a:srgbClr val="002060"/>
                </a:solidFill>
              </a:rPr>
              <a:t>Costly to both patients and healthcare systems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52D92F8D-7B1D-E54C-A3EF-4C848F129578}"/>
              </a:ext>
            </a:extLst>
          </p:cNvPr>
          <p:cNvSpPr txBox="1">
            <a:spLocks/>
          </p:cNvSpPr>
          <p:nvPr/>
        </p:nvSpPr>
        <p:spPr bwMode="auto">
          <a:xfrm>
            <a:off x="4275779" y="4965033"/>
            <a:ext cx="3584408" cy="115266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04800" indent="-304800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1pPr>
            <a:lvl2pPr marL="628650" indent="-304800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6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2pPr>
            <a:lvl3pPr marL="898525" indent="-269875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4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3pPr>
            <a:lvl4pPr marL="1241425" indent="-233363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4pPr>
            <a:lvl5pPr marL="1601788" indent="-233363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n-US" sz="2000" dirty="0">
                <a:solidFill>
                  <a:srgbClr val="002060"/>
                </a:solidFill>
              </a:rPr>
              <a:t>Dose reductions, premature cessation of treatment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22B8894A-87CD-AD49-8FD1-48E9A3F9C75E}"/>
              </a:ext>
            </a:extLst>
          </p:cNvPr>
          <p:cNvSpPr txBox="1">
            <a:spLocks/>
          </p:cNvSpPr>
          <p:nvPr/>
        </p:nvSpPr>
        <p:spPr bwMode="auto">
          <a:xfrm>
            <a:off x="8053696" y="4965033"/>
            <a:ext cx="3584408" cy="115266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04800" indent="-304800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1pPr>
            <a:lvl2pPr marL="628650" indent="-304800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6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2pPr>
            <a:lvl3pPr marL="898525" indent="-269875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4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3pPr>
            <a:lvl4pPr marL="1241425" indent="-233363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4pPr>
            <a:lvl5pPr marL="1601788" indent="-233363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n-US" sz="2000" dirty="0">
                <a:solidFill>
                  <a:srgbClr val="002060"/>
                </a:solidFill>
              </a:rPr>
              <a:t>Tumors start to grow again</a:t>
            </a:r>
          </a:p>
        </p:txBody>
      </p:sp>
      <p:sp>
        <p:nvSpPr>
          <p:cNvPr id="51" name="Triangle 23">
            <a:extLst>
              <a:ext uri="{FF2B5EF4-FFF2-40B4-BE49-F238E27FC236}">
                <a16:creationId xmlns:a16="http://schemas.microsoft.com/office/drawing/2014/main" id="{38322F2E-67C6-9F44-AF6E-E24469C6B58F}"/>
              </a:ext>
            </a:extLst>
          </p:cNvPr>
          <p:cNvSpPr/>
          <p:nvPr/>
        </p:nvSpPr>
        <p:spPr>
          <a:xfrm flipV="1">
            <a:off x="1636295" y="4788570"/>
            <a:ext cx="1215189" cy="264695"/>
          </a:xfrm>
          <a:prstGeom prst="triangle">
            <a:avLst/>
          </a:prstGeom>
          <a:solidFill>
            <a:srgbClr val="9AC2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riangle 24">
            <a:extLst>
              <a:ext uri="{FF2B5EF4-FFF2-40B4-BE49-F238E27FC236}">
                <a16:creationId xmlns:a16="http://schemas.microsoft.com/office/drawing/2014/main" id="{DBC87613-A216-3942-A6BF-EDA5141AD486}"/>
              </a:ext>
            </a:extLst>
          </p:cNvPr>
          <p:cNvSpPr/>
          <p:nvPr/>
        </p:nvSpPr>
        <p:spPr>
          <a:xfrm flipV="1">
            <a:off x="5494421" y="4788570"/>
            <a:ext cx="1215189" cy="264695"/>
          </a:xfrm>
          <a:prstGeom prst="triangle">
            <a:avLst/>
          </a:prstGeom>
          <a:solidFill>
            <a:srgbClr val="9AC2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riangle 25">
            <a:extLst>
              <a:ext uri="{FF2B5EF4-FFF2-40B4-BE49-F238E27FC236}">
                <a16:creationId xmlns:a16="http://schemas.microsoft.com/office/drawing/2014/main" id="{53168111-F4CC-0F4C-A1E3-42805405ABCF}"/>
              </a:ext>
            </a:extLst>
          </p:cNvPr>
          <p:cNvSpPr/>
          <p:nvPr/>
        </p:nvSpPr>
        <p:spPr>
          <a:xfrm flipV="1">
            <a:off x="9220198" y="4788570"/>
            <a:ext cx="1215189" cy="264695"/>
          </a:xfrm>
          <a:prstGeom prst="triangle">
            <a:avLst/>
          </a:prstGeom>
          <a:solidFill>
            <a:srgbClr val="9AC2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68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AAA81-6D31-E241-91CF-B2C6462BD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17" y="-104095"/>
            <a:ext cx="11224652" cy="1013800"/>
          </a:xfrm>
        </p:spPr>
        <p:txBody>
          <a:bodyPr>
            <a:normAutofit/>
          </a:bodyPr>
          <a:lstStyle/>
          <a:p>
            <a:r>
              <a:rPr lang="en-GB" dirty="0"/>
              <a:t>Physicians are Very Receptive to the Potential of Oral </a:t>
            </a:r>
            <a:r>
              <a:rPr lang="en-GB" dirty="0" err="1"/>
              <a:t>Taxanes</a:t>
            </a:r>
            <a:endParaRPr lang="en-US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E3CC41DC-ACA0-4A89-AE09-CBEF3C4E97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886534"/>
              </p:ext>
            </p:extLst>
          </p:nvPr>
        </p:nvGraphicFramePr>
        <p:xfrm>
          <a:off x="452050" y="1657790"/>
          <a:ext cx="5400000" cy="4503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6321">
                <a:tc>
                  <a:txBody>
                    <a:bodyPr/>
                    <a:lstStyle/>
                    <a:p>
                      <a:pPr algn="ctr"/>
                      <a:r>
                        <a:rPr lang="en-US" sz="1800" b="0" baseline="0" dirty="0"/>
                        <a:t> </a:t>
                      </a:r>
                      <a:r>
                        <a:rPr lang="en-US" sz="1800" b="1" baseline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Oncologist enthusiasm for oral chemotherapy</a:t>
                      </a:r>
                      <a:endParaRPr lang="en-US" sz="1800" b="1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DDF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F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F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B2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7088">
                <a:tc>
                  <a:txBody>
                    <a:bodyPr/>
                    <a:lstStyle/>
                    <a:p>
                      <a:pPr marL="285750" indent="-285750" algn="l">
                        <a:buClr>
                          <a:srgbClr val="9AC23D"/>
                        </a:buClr>
                        <a:buFont typeface="Wingdings" charset="2"/>
                        <a:buChar char="§"/>
                      </a:pPr>
                      <a:endParaRPr lang="en-US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DDDF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F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F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71F534E2-6BC4-49DC-8425-25EC29AB23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001785"/>
              </p:ext>
            </p:extLst>
          </p:nvPr>
        </p:nvGraphicFramePr>
        <p:xfrm>
          <a:off x="6343681" y="1657790"/>
          <a:ext cx="5400000" cy="4557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6321"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Prostate cancer experts have high </a:t>
                      </a:r>
                    </a:p>
                    <a:p>
                      <a:pPr algn="ctr"/>
                      <a:r>
                        <a:rPr lang="en-US" sz="1800" b="1" baseline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opinions of oral </a:t>
                      </a:r>
                      <a:r>
                        <a:rPr lang="en-US" sz="1800" b="1" baseline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taxanes</a:t>
                      </a:r>
                      <a:endParaRPr lang="en-US" sz="1800" b="1" baseline="300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DDF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F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F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B2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7088">
                <a:tc>
                  <a:txBody>
                    <a:bodyPr/>
                    <a:lstStyle/>
                    <a:p>
                      <a:pPr marL="285750" indent="-285750" algn="l">
                        <a:buClr>
                          <a:srgbClr val="9AC23D"/>
                        </a:buClr>
                        <a:buFont typeface="Wingdings" charset="2"/>
                        <a:buChar char="§"/>
                      </a:pPr>
                      <a:endParaRPr lang="en-US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DDDF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F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F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2BD2C84D-E8D9-4A2C-A9FF-B58A97BD25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0706272"/>
              </p:ext>
            </p:extLst>
          </p:nvPr>
        </p:nvGraphicFramePr>
        <p:xfrm>
          <a:off x="613954" y="2400300"/>
          <a:ext cx="4899025" cy="300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Speech Bubble: Rectangle 27">
            <a:extLst>
              <a:ext uri="{FF2B5EF4-FFF2-40B4-BE49-F238E27FC236}">
                <a16:creationId xmlns:a16="http://schemas.microsoft.com/office/drawing/2014/main" id="{EEDC8236-E150-4C8F-876F-FA2F1EDF9F5E}"/>
              </a:ext>
            </a:extLst>
          </p:cNvPr>
          <p:cNvSpPr/>
          <p:nvPr/>
        </p:nvSpPr>
        <p:spPr>
          <a:xfrm>
            <a:off x="6846398" y="2558299"/>
            <a:ext cx="4394566" cy="1373621"/>
          </a:xfrm>
          <a:prstGeom prst="wedgeRectCallout">
            <a:avLst>
              <a:gd name="adj1" fmla="val -39104"/>
              <a:gd name="adj2" fmla="val 73383"/>
            </a:avLst>
          </a:prstGeom>
          <a:solidFill>
            <a:srgbClr val="DDD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i="1" dirty="0">
                <a:solidFill>
                  <a:srgbClr val="3B3B3B"/>
                </a:solidFill>
              </a:rPr>
              <a:t>“I think the oral </a:t>
            </a:r>
            <a:r>
              <a:rPr lang="en-US" sz="1400" i="1" dirty="0" err="1">
                <a:solidFill>
                  <a:srgbClr val="3B3B3B"/>
                </a:solidFill>
              </a:rPr>
              <a:t>taxanes</a:t>
            </a:r>
            <a:r>
              <a:rPr lang="en-US" sz="1400" i="1" dirty="0">
                <a:solidFill>
                  <a:srgbClr val="3B3B3B"/>
                </a:solidFill>
              </a:rPr>
              <a:t> are real, I think they will have real activity, and for a lot of patients they are a very appealing treatment option… Globally there’s a demand for oral medicines. If your choice was to get an oral </a:t>
            </a:r>
            <a:r>
              <a:rPr lang="en-US" sz="1400" i="1" dirty="0" err="1">
                <a:solidFill>
                  <a:srgbClr val="3B3B3B"/>
                </a:solidFill>
              </a:rPr>
              <a:t>taxane</a:t>
            </a:r>
            <a:r>
              <a:rPr lang="en-US" sz="1400" i="1" dirty="0">
                <a:solidFill>
                  <a:srgbClr val="3B3B3B"/>
                </a:solidFill>
              </a:rPr>
              <a:t> vs. IV, I’d be hard pressed to say IV based on these data…”	</a:t>
            </a:r>
            <a:r>
              <a:rPr lang="en-US" sz="1200" i="1" dirty="0">
                <a:solidFill>
                  <a:srgbClr val="3B3B3B"/>
                </a:solidFill>
              </a:rPr>
              <a:t>	</a:t>
            </a:r>
            <a:r>
              <a:rPr lang="en-US" sz="1400" i="1" dirty="0">
                <a:solidFill>
                  <a:srgbClr val="3B3B3B"/>
                </a:solidFill>
              </a:rPr>
              <a:t>KOL</a:t>
            </a:r>
            <a:endParaRPr lang="en-GB" sz="1200" dirty="0">
              <a:solidFill>
                <a:srgbClr val="3B3B3B"/>
              </a:solidFill>
            </a:endParaRPr>
          </a:p>
        </p:txBody>
      </p:sp>
      <p:sp>
        <p:nvSpPr>
          <p:cNvPr id="22" name="Speech Bubble: Rectangle 28">
            <a:extLst>
              <a:ext uri="{FF2B5EF4-FFF2-40B4-BE49-F238E27FC236}">
                <a16:creationId xmlns:a16="http://schemas.microsoft.com/office/drawing/2014/main" id="{AE5AFF7F-E1B4-4503-9D7A-C820B3E78DBF}"/>
              </a:ext>
            </a:extLst>
          </p:cNvPr>
          <p:cNvSpPr/>
          <p:nvPr/>
        </p:nvSpPr>
        <p:spPr>
          <a:xfrm>
            <a:off x="6729821" y="4398848"/>
            <a:ext cx="4511143" cy="1271861"/>
          </a:xfrm>
          <a:prstGeom prst="wedgeRectCallout">
            <a:avLst>
              <a:gd name="adj1" fmla="val 46358"/>
              <a:gd name="adj2" fmla="val 69135"/>
            </a:avLst>
          </a:prstGeom>
          <a:solidFill>
            <a:srgbClr val="DDD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i="1" dirty="0">
                <a:solidFill>
                  <a:srgbClr val="3B3B3B"/>
                </a:solidFill>
              </a:rPr>
              <a:t>“Patients want oral drugs and providers like oral drugs too... It would depend on if you were giving [in combination] with something else.  As long as the patient would just have oral </a:t>
            </a:r>
            <a:r>
              <a:rPr lang="en-US" sz="1400" i="1" dirty="0" smtClean="0">
                <a:solidFill>
                  <a:srgbClr val="3B3B3B"/>
                </a:solidFill>
              </a:rPr>
              <a:t>docetaxel </a:t>
            </a:r>
            <a:r>
              <a:rPr lang="en-US" sz="1400" i="1" dirty="0">
                <a:solidFill>
                  <a:srgbClr val="3B3B3B"/>
                </a:solidFill>
              </a:rPr>
              <a:t>and wouldn’t have to go into the office to get it, that would be great. I think patients would like that a lot.”	     KOL</a:t>
            </a:r>
            <a:endParaRPr lang="en-GB" sz="1400" i="1" dirty="0">
              <a:solidFill>
                <a:srgbClr val="3B3B3B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90BDBD-739E-E94B-ADFC-F6CAB5361447}"/>
              </a:ext>
            </a:extLst>
          </p:cNvPr>
          <p:cNvSpPr txBox="1"/>
          <p:nvPr/>
        </p:nvSpPr>
        <p:spPr>
          <a:xfrm>
            <a:off x="3417570" y="5659279"/>
            <a:ext cx="94609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Average = 7.1</a:t>
            </a:r>
          </a:p>
        </p:txBody>
      </p: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5F6CAA07-867A-4F67-B27A-6236B53C6C88}"/>
              </a:ext>
            </a:extLst>
          </p:cNvPr>
          <p:cNvSpPr txBox="1">
            <a:spLocks/>
          </p:cNvSpPr>
          <p:nvPr/>
        </p:nvSpPr>
        <p:spPr>
          <a:xfrm>
            <a:off x="452050" y="6265859"/>
            <a:ext cx="24601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chemeClr val="tx1"/>
                </a:solidFill>
                <a:latin typeface="+mn-lt"/>
              </a:rPr>
              <a:t>Source: Analyst reports 2020</a:t>
            </a:r>
            <a:endParaRPr lang="en-GB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ACE7CDB-5E3F-A74F-A51A-8136589D184C}"/>
              </a:ext>
            </a:extLst>
          </p:cNvPr>
          <p:cNvCxnSpPr/>
          <p:nvPr/>
        </p:nvCxnSpPr>
        <p:spPr>
          <a:xfrm>
            <a:off x="3851910" y="3143250"/>
            <a:ext cx="0" cy="252745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09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5C1927F6-D4D3-8444-BEA0-17B914A86E63}"/>
              </a:ext>
            </a:extLst>
          </p:cNvPr>
          <p:cNvSpPr/>
          <p:nvPr/>
        </p:nvSpPr>
        <p:spPr>
          <a:xfrm>
            <a:off x="382248" y="1726013"/>
            <a:ext cx="5673947" cy="2054095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57350" lvl="3" indent="-285750">
              <a:buFont typeface="Wingdings" pitchFamily="2" charset="2"/>
              <a:buChar char="§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657350" lvl="3" indent="-285750">
              <a:buClr>
                <a:srgbClr val="9AC23D"/>
              </a:buClr>
              <a:buFont typeface="Wingdings" pitchFamily="2" charset="2"/>
              <a:buChar char="§"/>
            </a:pP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Toxic excipients eliminated</a:t>
            </a:r>
          </a:p>
          <a:p>
            <a:pPr marL="1657350" lvl="3" indent="-285750">
              <a:buClr>
                <a:srgbClr val="9AC23D"/>
              </a:buClr>
              <a:buFont typeface="Wingdings" pitchFamily="2" charset="2"/>
              <a:buChar char="§"/>
            </a:pP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One day/week dosing</a:t>
            </a:r>
          </a:p>
          <a:p>
            <a:pPr marL="1657350" lvl="3" indent="-285750">
              <a:buClr>
                <a:srgbClr val="9AC23D"/>
              </a:buClr>
              <a:buFont typeface="Wingdings" pitchFamily="2" charset="2"/>
              <a:buChar char="§"/>
            </a:pP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Low pill burden &amp; manageable tablet size</a:t>
            </a:r>
          </a:p>
          <a:p>
            <a:pPr marL="1657350" lvl="3" indent="-285750">
              <a:buClr>
                <a:srgbClr val="9AC23D"/>
              </a:buClr>
              <a:buFont typeface="Wingdings" pitchFamily="2" charset="2"/>
              <a:buChar char="§"/>
            </a:pP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Differentiated PK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698C581B-B3BD-D54D-8845-203C8F9B4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6667" y="1562030"/>
            <a:ext cx="1693334" cy="1363906"/>
          </a:xfrm>
          <a:solidFill>
            <a:schemeClr val="bg1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/>
        </p:spPr>
        <p:txBody>
          <a:bodyPr anchor="t"/>
          <a:lstStyle/>
          <a:p>
            <a:pPr marL="0" indent="0" algn="ctr">
              <a:buNone/>
            </a:pPr>
            <a:r>
              <a:rPr lang="en-US" sz="1100" b="1" dirty="0"/>
              <a:t>Expensive and unpleasant infusion administration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0045E5-D0C7-C84F-9876-AF612EFCE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523" y="345554"/>
            <a:ext cx="11308737" cy="1013800"/>
          </a:xfrm>
        </p:spPr>
        <p:txBody>
          <a:bodyPr>
            <a:normAutofit/>
          </a:bodyPr>
          <a:lstStyle/>
          <a:p>
            <a:r>
              <a:rPr lang="en-GB" dirty="0" err="1" smtClean="0">
                <a:latin typeface="+mn-lt"/>
              </a:rPr>
              <a:t>Modra’s</a:t>
            </a:r>
            <a:r>
              <a:rPr lang="en-GB" dirty="0" smtClean="0">
                <a:latin typeface="+mn-lt"/>
              </a:rPr>
              <a:t> Oral </a:t>
            </a:r>
            <a:r>
              <a:rPr lang="en-GB" dirty="0" err="1">
                <a:latin typeface="+mn-lt"/>
              </a:rPr>
              <a:t>T</a:t>
            </a:r>
            <a:r>
              <a:rPr lang="en-GB" dirty="0" err="1" smtClean="0">
                <a:latin typeface="+mn-lt"/>
              </a:rPr>
              <a:t>axanes</a:t>
            </a:r>
            <a:r>
              <a:rPr lang="en-GB" dirty="0" smtClean="0">
                <a:latin typeface="+mn-lt"/>
              </a:rPr>
              <a:t> </a:t>
            </a:r>
            <a:r>
              <a:rPr lang="en-GB" dirty="0">
                <a:latin typeface="+mn-lt"/>
              </a:rPr>
              <a:t>A</a:t>
            </a:r>
            <a:r>
              <a:rPr lang="en-GB" dirty="0" smtClean="0">
                <a:latin typeface="+mn-lt"/>
              </a:rPr>
              <a:t>im to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eplace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ntravenous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</a:t>
            </a:r>
            <a:r>
              <a:rPr lang="en-GB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axanes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5DBBA-156D-9344-8047-244075CDFC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B5A74A5-B73B-42AB-88B0-92A82CDC24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829" y="6038782"/>
            <a:ext cx="1749141" cy="819218"/>
          </a:xfrm>
          <a:prstGeom prst="rect">
            <a:avLst/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C1927F6-D4D3-8444-BEA0-17B914A86E63}"/>
              </a:ext>
            </a:extLst>
          </p:cNvPr>
          <p:cNvSpPr/>
          <p:nvPr/>
        </p:nvSpPr>
        <p:spPr>
          <a:xfrm>
            <a:off x="502983" y="3946003"/>
            <a:ext cx="5673947" cy="2054095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57350" lvl="3" indent="-285750">
              <a:buFont typeface="Wingdings" pitchFamily="2" charset="2"/>
              <a:buChar char="§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657350" lvl="3" indent="-285750">
              <a:buClr>
                <a:srgbClr val="9AC23D"/>
              </a:buClr>
              <a:buFont typeface="Wingdings" pitchFamily="2" charset="2"/>
              <a:buChar char="§"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Boosts oral </a:t>
            </a:r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taxane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bioavailability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ensure therapeutic exposure levels</a:t>
            </a:r>
          </a:p>
          <a:p>
            <a:pPr marL="1657350" lvl="3" indent="-285750">
              <a:buClr>
                <a:srgbClr val="9AC23D"/>
              </a:buClr>
              <a:buFont typeface="Wingdings" pitchFamily="2" charset="2"/>
              <a:buChar char="§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Inhibits P-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gp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CYP3A4</a:t>
            </a:r>
          </a:p>
          <a:p>
            <a:pPr marL="1657350" lvl="3" indent="-285750">
              <a:buClr>
                <a:srgbClr val="9AC23D"/>
              </a:buClr>
              <a:buFont typeface="Wingdings" pitchFamily="2" charset="2"/>
              <a:buChar char="§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Concept, used widely in HIV/HCV, now applied to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oncology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B198F1-B8D2-BD4F-B294-77985D247F10}"/>
              </a:ext>
            </a:extLst>
          </p:cNvPr>
          <p:cNvSpPr txBox="1"/>
          <p:nvPr/>
        </p:nvSpPr>
        <p:spPr>
          <a:xfrm>
            <a:off x="1970425" y="2052402"/>
            <a:ext cx="262820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oral </a:t>
            </a:r>
            <a:r>
              <a:rPr lang="en-US" sz="20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taxane</a:t>
            </a:r>
            <a:r>
              <a:rPr lang="en-US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tablet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14AF24-EDB9-8440-A2D0-F1E1E84CAEBB}"/>
              </a:ext>
            </a:extLst>
          </p:cNvPr>
          <p:cNvSpPr txBox="1"/>
          <p:nvPr/>
        </p:nvSpPr>
        <p:spPr>
          <a:xfrm>
            <a:off x="1958271" y="4112807"/>
            <a:ext cx="2617300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ritonavir - booster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C903E2-D649-1645-ABA2-1FE1CACCAA20}"/>
              </a:ext>
            </a:extLst>
          </p:cNvPr>
          <p:cNvSpPr txBox="1"/>
          <p:nvPr/>
        </p:nvSpPr>
        <p:spPr>
          <a:xfrm>
            <a:off x="8126107" y="3209869"/>
            <a:ext cx="15504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AC23D"/>
                </a:solidFill>
                <a:latin typeface="+mn-lt"/>
              </a:rPr>
              <a:t>Best-in-class tox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US" dirty="0">
                <a:solidFill>
                  <a:srgbClr val="9AC23D"/>
                </a:solidFill>
                <a:latin typeface="+mn-lt"/>
              </a:rPr>
              <a:t>Neutropenia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US" dirty="0">
                <a:solidFill>
                  <a:srgbClr val="9AC23D"/>
                </a:solidFill>
                <a:latin typeface="+mn-lt"/>
              </a:rPr>
              <a:t>Neuropathy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US" dirty="0">
                <a:solidFill>
                  <a:srgbClr val="9AC23D"/>
                </a:solidFill>
                <a:latin typeface="+mn-lt"/>
              </a:rPr>
              <a:t>Alopecia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9BD9A0-66C1-1648-96D1-758678772DF3}"/>
              </a:ext>
            </a:extLst>
          </p:cNvPr>
          <p:cNvSpPr txBox="1"/>
          <p:nvPr/>
        </p:nvSpPr>
        <p:spPr>
          <a:xfrm>
            <a:off x="7849381" y="1914216"/>
            <a:ext cx="1342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AC23D"/>
                </a:solidFill>
                <a:latin typeface="+mn-lt"/>
              </a:rPr>
              <a:t>Oral at home</a:t>
            </a:r>
          </a:p>
          <a:p>
            <a:r>
              <a:rPr lang="en-US" dirty="0">
                <a:solidFill>
                  <a:srgbClr val="9AC23D"/>
                </a:solidFill>
                <a:latin typeface="+mn-lt"/>
              </a:rPr>
              <a:t>delivery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D2AEF4E-C3BF-B849-A809-C5590A0960B4}"/>
              </a:ext>
            </a:extLst>
          </p:cNvPr>
          <p:cNvSpPr txBox="1"/>
          <p:nvPr/>
        </p:nvSpPr>
        <p:spPr>
          <a:xfrm>
            <a:off x="7813286" y="5254943"/>
            <a:ext cx="176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AC23D"/>
                </a:solidFill>
                <a:latin typeface="+mn-lt"/>
              </a:rPr>
              <a:t>Reverse resistance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1805388-C8F7-8747-9902-44033A6E10FA}"/>
              </a:ext>
            </a:extLst>
          </p:cNvPr>
          <p:cNvGrpSpPr/>
          <p:nvPr/>
        </p:nvGrpSpPr>
        <p:grpSpPr>
          <a:xfrm>
            <a:off x="6283893" y="3040329"/>
            <a:ext cx="1794027" cy="1684836"/>
            <a:chOff x="7265467" y="3467306"/>
            <a:chExt cx="1371600" cy="914338"/>
          </a:xfrm>
          <a:solidFill>
            <a:srgbClr val="9AC23D"/>
          </a:solidFill>
        </p:grpSpPr>
        <p:sp>
          <p:nvSpPr>
            <p:cNvPr id="36" name="Right Arrow 35">
              <a:extLst>
                <a:ext uri="{FF2B5EF4-FFF2-40B4-BE49-F238E27FC236}">
                  <a16:creationId xmlns:a16="http://schemas.microsoft.com/office/drawing/2014/main" id="{5AE16414-D04C-FC4B-B3FE-A80B958EDC00}"/>
                </a:ext>
              </a:extLst>
            </p:cNvPr>
            <p:cNvSpPr/>
            <p:nvPr/>
          </p:nvSpPr>
          <p:spPr>
            <a:xfrm>
              <a:off x="7265467" y="3717595"/>
              <a:ext cx="1371600" cy="385046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ight Arrow 37">
              <a:extLst>
                <a:ext uri="{FF2B5EF4-FFF2-40B4-BE49-F238E27FC236}">
                  <a16:creationId xmlns:a16="http://schemas.microsoft.com/office/drawing/2014/main" id="{E70F83D4-7C7B-B541-AE47-9FBFC51FEDF5}"/>
                </a:ext>
              </a:extLst>
            </p:cNvPr>
            <p:cNvSpPr/>
            <p:nvPr/>
          </p:nvSpPr>
          <p:spPr>
            <a:xfrm rot="19228352">
              <a:off x="7396945" y="3467306"/>
              <a:ext cx="1140685" cy="385046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ight Arrow 39">
              <a:extLst>
                <a:ext uri="{FF2B5EF4-FFF2-40B4-BE49-F238E27FC236}">
                  <a16:creationId xmlns:a16="http://schemas.microsoft.com/office/drawing/2014/main" id="{73DC9BEB-54D9-EF42-B684-6636517B0CAD}"/>
                </a:ext>
              </a:extLst>
            </p:cNvPr>
            <p:cNvSpPr/>
            <p:nvPr/>
          </p:nvSpPr>
          <p:spPr>
            <a:xfrm rot="2638012">
              <a:off x="7378657" y="3996598"/>
              <a:ext cx="1140685" cy="385046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1CEA7815-7C46-8D46-83B7-3754B9D8DF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3681" y="1978152"/>
            <a:ext cx="1000125" cy="1000125"/>
          </a:xfrm>
          <a:prstGeom prst="rect">
            <a:avLst/>
          </a:prstGeom>
          <a:effectLst/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BE6014A6-CB04-DB43-8337-520D22E12FB3}"/>
              </a:ext>
            </a:extLst>
          </p:cNvPr>
          <p:cNvGrpSpPr/>
          <p:nvPr/>
        </p:nvGrpSpPr>
        <p:grpSpPr>
          <a:xfrm>
            <a:off x="9867076" y="3084790"/>
            <a:ext cx="1700001" cy="1450486"/>
            <a:chOff x="10307514" y="3123082"/>
            <a:chExt cx="1700001" cy="1450486"/>
          </a:xfrm>
        </p:grpSpPr>
        <p:sp>
          <p:nvSpPr>
            <p:cNvPr id="47" name="Content Placeholder 2">
              <a:extLst>
                <a:ext uri="{FF2B5EF4-FFF2-40B4-BE49-F238E27FC236}">
                  <a16:creationId xmlns:a16="http://schemas.microsoft.com/office/drawing/2014/main" id="{F8FF56A6-7F81-1E41-B960-5AED95214E8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307514" y="3123082"/>
              <a:ext cx="1693334" cy="145048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04800" indent="-304800" algn="l" defTabSz="457200" rtl="0" fontAlgn="base">
                <a:spcBef>
                  <a:spcPct val="20000"/>
                </a:spcBef>
                <a:spcAft>
                  <a:spcPts val="600"/>
                </a:spcAft>
                <a:buClr>
                  <a:srgbClr val="6F953E"/>
                </a:buClr>
                <a:buSzPct val="92000"/>
                <a:buFont typeface="Wingdings 2" pitchFamily="18" charset="2"/>
                <a:buChar char=""/>
                <a:defRPr kern="1200">
                  <a:solidFill>
                    <a:srgbClr val="585859"/>
                  </a:solidFill>
                  <a:latin typeface="+mn-lt"/>
                  <a:ea typeface="+mn-ea"/>
                  <a:cs typeface="+mn-cs"/>
                </a:defRPr>
              </a:lvl1pPr>
              <a:lvl2pPr marL="628650" indent="-304800" algn="l" defTabSz="457200" rtl="0" fontAlgn="base">
                <a:spcBef>
                  <a:spcPct val="20000"/>
                </a:spcBef>
                <a:spcAft>
                  <a:spcPts val="600"/>
                </a:spcAft>
                <a:buClr>
                  <a:srgbClr val="6F953E"/>
                </a:buClr>
                <a:buSzPct val="92000"/>
                <a:buFont typeface="Wingdings 2" pitchFamily="18" charset="2"/>
                <a:buChar char=""/>
                <a:defRPr sz="1600" kern="1200">
                  <a:solidFill>
                    <a:srgbClr val="585859"/>
                  </a:solidFill>
                  <a:latin typeface="+mn-lt"/>
                  <a:ea typeface="+mn-ea"/>
                  <a:cs typeface="+mn-cs"/>
                </a:defRPr>
              </a:lvl2pPr>
              <a:lvl3pPr marL="898525" indent="-269875" algn="l" defTabSz="457200" rtl="0" fontAlgn="base">
                <a:spcBef>
                  <a:spcPct val="20000"/>
                </a:spcBef>
                <a:spcAft>
                  <a:spcPts val="600"/>
                </a:spcAft>
                <a:buClr>
                  <a:srgbClr val="6F953E"/>
                </a:buClr>
                <a:buSzPct val="92000"/>
                <a:buFont typeface="Wingdings 2" pitchFamily="18" charset="2"/>
                <a:buChar char=""/>
                <a:defRPr sz="1400" kern="1200">
                  <a:solidFill>
                    <a:srgbClr val="585859"/>
                  </a:solidFill>
                  <a:latin typeface="+mn-lt"/>
                  <a:ea typeface="+mn-ea"/>
                  <a:cs typeface="+mn-cs"/>
                </a:defRPr>
              </a:lvl3pPr>
              <a:lvl4pPr marL="1241425" indent="-233363" algn="l" defTabSz="457200" rtl="0" fontAlgn="base">
                <a:spcBef>
                  <a:spcPct val="20000"/>
                </a:spcBef>
                <a:spcAft>
                  <a:spcPts val="600"/>
                </a:spcAft>
                <a:buClr>
                  <a:srgbClr val="6F953E"/>
                </a:buClr>
                <a:buSzPct val="92000"/>
                <a:buFont typeface="Wingdings 2" pitchFamily="18" charset="2"/>
                <a:buChar char=""/>
                <a:defRPr sz="1200" kern="1200">
                  <a:solidFill>
                    <a:srgbClr val="585859"/>
                  </a:solidFill>
                  <a:latin typeface="+mn-lt"/>
                  <a:ea typeface="+mn-ea"/>
                  <a:cs typeface="+mn-cs"/>
                </a:defRPr>
              </a:lvl4pPr>
              <a:lvl5pPr marL="1601788" indent="-233363" algn="l" defTabSz="457200" rtl="0" fontAlgn="base">
                <a:spcBef>
                  <a:spcPct val="20000"/>
                </a:spcBef>
                <a:spcAft>
                  <a:spcPts val="600"/>
                </a:spcAft>
                <a:buClr>
                  <a:srgbClr val="6F953E"/>
                </a:buClr>
                <a:buSzPct val="92000"/>
                <a:buFont typeface="Wingdings 2" pitchFamily="18" charset="2"/>
                <a:buChar char=""/>
                <a:defRPr sz="1200" kern="1200">
                  <a:solidFill>
                    <a:srgbClr val="585859"/>
                  </a:solidFill>
                  <a:latin typeface="+mn-lt"/>
                  <a:ea typeface="+mn-ea"/>
                  <a:cs typeface="+mn-cs"/>
                </a:defRPr>
              </a:lvl5pPr>
              <a:lvl6pPr marL="19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2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5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Wingdings 2" pitchFamily="18" charset="2"/>
                <a:buNone/>
              </a:pPr>
              <a:r>
                <a:rPr lang="en-US" sz="1100" b="1" dirty="0"/>
                <a:t>Serious toxicities</a:t>
              </a:r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5C6EBA34-105C-1643-AB4E-B5367CE20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20865" y="3423563"/>
              <a:ext cx="866633" cy="866633"/>
            </a:xfrm>
            <a:prstGeom prst="rect">
              <a:avLst/>
            </a:prstGeom>
          </p:spPr>
        </p:pic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2E2C18-786B-CA42-895B-D3EFD572118A}"/>
                </a:ext>
              </a:extLst>
            </p:cNvPr>
            <p:cNvCxnSpPr>
              <a:cxnSpLocks/>
            </p:cNvCxnSpPr>
            <p:nvPr/>
          </p:nvCxnSpPr>
          <p:spPr>
            <a:xfrm>
              <a:off x="10314385" y="3125593"/>
              <a:ext cx="1693130" cy="1440968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31D28D4B-D5BC-9C4E-8A21-8B71482DC5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525" y="4410198"/>
            <a:ext cx="751562" cy="1345153"/>
          </a:xfrm>
          <a:prstGeom prst="rect">
            <a:avLst/>
          </a:prstGeom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EDD702B-34FE-5D4C-AE04-54A68ED9B61D}"/>
              </a:ext>
            </a:extLst>
          </p:cNvPr>
          <p:cNvCxnSpPr>
            <a:cxnSpLocks/>
          </p:cNvCxnSpPr>
          <p:nvPr/>
        </p:nvCxnSpPr>
        <p:spPr>
          <a:xfrm>
            <a:off x="9886667" y="1562030"/>
            <a:ext cx="1656348" cy="1350702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8DEC2EB-3754-CC47-B51B-CB2F48C9C49A}"/>
              </a:ext>
            </a:extLst>
          </p:cNvPr>
          <p:cNvGrpSpPr/>
          <p:nvPr/>
        </p:nvGrpSpPr>
        <p:grpSpPr>
          <a:xfrm>
            <a:off x="9875452" y="4700256"/>
            <a:ext cx="1676582" cy="1478707"/>
            <a:chOff x="10315890" y="4740012"/>
            <a:chExt cx="1676582" cy="1478707"/>
          </a:xfrm>
        </p:grpSpPr>
        <p:sp>
          <p:nvSpPr>
            <p:cNvPr id="55" name="Content Placeholder 2">
              <a:extLst>
                <a:ext uri="{FF2B5EF4-FFF2-40B4-BE49-F238E27FC236}">
                  <a16:creationId xmlns:a16="http://schemas.microsoft.com/office/drawing/2014/main" id="{818662A8-AFB1-2443-BA02-493F4CE9664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315890" y="4740012"/>
              <a:ext cx="1676582" cy="147870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04800" indent="-304800" algn="l" defTabSz="457200" rtl="0" fontAlgn="base">
                <a:spcBef>
                  <a:spcPct val="20000"/>
                </a:spcBef>
                <a:spcAft>
                  <a:spcPts val="600"/>
                </a:spcAft>
                <a:buClr>
                  <a:srgbClr val="6F953E"/>
                </a:buClr>
                <a:buSzPct val="92000"/>
                <a:buFont typeface="Wingdings 2" pitchFamily="18" charset="2"/>
                <a:buChar char=""/>
                <a:defRPr kern="1200">
                  <a:solidFill>
                    <a:srgbClr val="585859"/>
                  </a:solidFill>
                  <a:latin typeface="+mn-lt"/>
                  <a:ea typeface="+mn-ea"/>
                  <a:cs typeface="+mn-cs"/>
                </a:defRPr>
              </a:lvl1pPr>
              <a:lvl2pPr marL="628650" indent="-304800" algn="l" defTabSz="457200" rtl="0" fontAlgn="base">
                <a:spcBef>
                  <a:spcPct val="20000"/>
                </a:spcBef>
                <a:spcAft>
                  <a:spcPts val="600"/>
                </a:spcAft>
                <a:buClr>
                  <a:srgbClr val="6F953E"/>
                </a:buClr>
                <a:buSzPct val="92000"/>
                <a:buFont typeface="Wingdings 2" pitchFamily="18" charset="2"/>
                <a:buChar char=""/>
                <a:defRPr sz="1600" kern="1200">
                  <a:solidFill>
                    <a:srgbClr val="585859"/>
                  </a:solidFill>
                  <a:latin typeface="+mn-lt"/>
                  <a:ea typeface="+mn-ea"/>
                  <a:cs typeface="+mn-cs"/>
                </a:defRPr>
              </a:lvl2pPr>
              <a:lvl3pPr marL="898525" indent="-269875" algn="l" defTabSz="457200" rtl="0" fontAlgn="base">
                <a:spcBef>
                  <a:spcPct val="20000"/>
                </a:spcBef>
                <a:spcAft>
                  <a:spcPts val="600"/>
                </a:spcAft>
                <a:buClr>
                  <a:srgbClr val="6F953E"/>
                </a:buClr>
                <a:buSzPct val="92000"/>
                <a:buFont typeface="Wingdings 2" pitchFamily="18" charset="2"/>
                <a:buChar char=""/>
                <a:defRPr sz="1400" kern="1200">
                  <a:solidFill>
                    <a:srgbClr val="585859"/>
                  </a:solidFill>
                  <a:latin typeface="+mn-lt"/>
                  <a:ea typeface="+mn-ea"/>
                  <a:cs typeface="+mn-cs"/>
                </a:defRPr>
              </a:lvl3pPr>
              <a:lvl4pPr marL="1241425" indent="-233363" algn="l" defTabSz="457200" rtl="0" fontAlgn="base">
                <a:spcBef>
                  <a:spcPct val="20000"/>
                </a:spcBef>
                <a:spcAft>
                  <a:spcPts val="600"/>
                </a:spcAft>
                <a:buClr>
                  <a:srgbClr val="6F953E"/>
                </a:buClr>
                <a:buSzPct val="92000"/>
                <a:buFont typeface="Wingdings 2" pitchFamily="18" charset="2"/>
                <a:buChar char=""/>
                <a:defRPr sz="1200" kern="1200">
                  <a:solidFill>
                    <a:srgbClr val="585859"/>
                  </a:solidFill>
                  <a:latin typeface="+mn-lt"/>
                  <a:ea typeface="+mn-ea"/>
                  <a:cs typeface="+mn-cs"/>
                </a:defRPr>
              </a:lvl4pPr>
              <a:lvl5pPr marL="1601788" indent="-233363" algn="l" defTabSz="457200" rtl="0" fontAlgn="base">
                <a:spcBef>
                  <a:spcPct val="20000"/>
                </a:spcBef>
                <a:spcAft>
                  <a:spcPts val="600"/>
                </a:spcAft>
                <a:buClr>
                  <a:srgbClr val="6F953E"/>
                </a:buClr>
                <a:buSzPct val="92000"/>
                <a:buFont typeface="Wingdings 2" pitchFamily="18" charset="2"/>
                <a:buChar char=""/>
                <a:defRPr sz="1200" kern="1200">
                  <a:solidFill>
                    <a:srgbClr val="585859"/>
                  </a:solidFill>
                  <a:latin typeface="+mn-lt"/>
                  <a:ea typeface="+mn-ea"/>
                  <a:cs typeface="+mn-cs"/>
                </a:defRPr>
              </a:lvl5pPr>
              <a:lvl6pPr marL="19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2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5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b="1" dirty="0"/>
                <a:t>Tumors develop resistance to therapy</a:t>
              </a:r>
            </a:p>
          </p:txBody>
        </p: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32719FD1-6101-7E4D-B7D4-3F81E7AB0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75061" y="5051945"/>
              <a:ext cx="958241" cy="958241"/>
            </a:xfrm>
            <a:prstGeom prst="rect">
              <a:avLst/>
            </a:prstGeom>
          </p:spPr>
        </p:pic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876FD668-8E63-CF45-B07F-A7CEBD6DA5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20138" y="5575619"/>
              <a:ext cx="842209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8" name="Picture 57">
            <a:extLst>
              <a:ext uri="{FF2B5EF4-FFF2-40B4-BE49-F238E27FC236}">
                <a16:creationId xmlns:a16="http://schemas.microsoft.com/office/drawing/2014/main" id="{D9A44DDF-F4FD-0448-922C-69B7EC9C69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198" y="2325695"/>
            <a:ext cx="1212720" cy="99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9ED81-962E-2442-B1AF-E72EB5BDB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Opportunity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2CCF3-9CEC-8B40-8B43-FC04E6E16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524" y="1517570"/>
            <a:ext cx="11308529" cy="4445908"/>
          </a:xfrm>
        </p:spPr>
        <p:txBody>
          <a:bodyPr anchor="t"/>
          <a:lstStyle/>
          <a:p>
            <a:pPr>
              <a:spcBef>
                <a:spcPts val="300"/>
              </a:spcBef>
            </a:pPr>
            <a:r>
              <a:rPr lang="en-US" sz="2800" dirty="0"/>
              <a:t>Epidemiology</a:t>
            </a:r>
          </a:p>
          <a:p>
            <a:pPr lvl="1">
              <a:spcBef>
                <a:spcPts val="300"/>
              </a:spcBef>
            </a:pPr>
            <a:r>
              <a:rPr lang="en-US" sz="2400" dirty="0"/>
              <a:t>In </a:t>
            </a:r>
            <a:r>
              <a:rPr lang="en-US" sz="2400" dirty="0" err="1"/>
              <a:t>taxane</a:t>
            </a:r>
            <a:r>
              <a:rPr lang="en-US" sz="2400" dirty="0"/>
              <a:t>-relevant tumors in 2018, 7M people diagnosed p.a., of which 4M treated with a chemotherapy1</a:t>
            </a:r>
          </a:p>
          <a:p>
            <a:pPr>
              <a:spcBef>
                <a:spcPts val="300"/>
              </a:spcBef>
            </a:pPr>
            <a:r>
              <a:rPr lang="en-US" sz="2800" dirty="0"/>
              <a:t>Overall </a:t>
            </a:r>
            <a:r>
              <a:rPr lang="en-US" sz="2800" dirty="0" err="1"/>
              <a:t>taxane</a:t>
            </a:r>
            <a:r>
              <a:rPr lang="en-US" sz="2800" dirty="0"/>
              <a:t> market dynamics</a:t>
            </a:r>
          </a:p>
          <a:p>
            <a:pPr lvl="1">
              <a:spcBef>
                <a:spcPts val="300"/>
              </a:spcBef>
            </a:pPr>
            <a:r>
              <a:rPr lang="en-US" sz="2400" dirty="0" err="1" smtClean="0"/>
              <a:t>Taxane</a:t>
            </a:r>
            <a:r>
              <a:rPr lang="en-US" sz="2400" dirty="0" smtClean="0"/>
              <a:t> </a:t>
            </a:r>
            <a:r>
              <a:rPr lang="en-US" sz="2400" dirty="0"/>
              <a:t>sales in </a:t>
            </a:r>
            <a:r>
              <a:rPr lang="en-US" sz="2400" dirty="0" smtClean="0"/>
              <a:t>2021$4B</a:t>
            </a:r>
            <a:r>
              <a:rPr lang="en-US" sz="2400" dirty="0"/>
              <a:t>, growing </a:t>
            </a:r>
            <a:r>
              <a:rPr lang="en-US" sz="2400" dirty="0" smtClean="0"/>
              <a:t>at </a:t>
            </a:r>
            <a:r>
              <a:rPr lang="en-US" sz="2400" dirty="0"/>
              <a:t>6% p.a.2 </a:t>
            </a:r>
            <a:endParaRPr lang="en-US" sz="2400" dirty="0" smtClean="0"/>
          </a:p>
          <a:p>
            <a:pPr marL="304800" lvl="1">
              <a:spcBef>
                <a:spcPts val="300"/>
              </a:spcBef>
            </a:pPr>
            <a:r>
              <a:rPr lang="en-US" sz="2800" dirty="0"/>
              <a:t>A</a:t>
            </a:r>
            <a:r>
              <a:rPr lang="en-US" sz="2800" dirty="0"/>
              <a:t>ddress </a:t>
            </a:r>
            <a:r>
              <a:rPr lang="en-US" sz="2800" dirty="0" smtClean="0"/>
              <a:t>limitations</a:t>
            </a:r>
            <a:r>
              <a:rPr lang="en-US" sz="2800" dirty="0"/>
              <a:t> </a:t>
            </a:r>
            <a:r>
              <a:rPr lang="en-US" sz="2800" dirty="0" smtClean="0"/>
              <a:t>of intravenous drug administration </a:t>
            </a:r>
          </a:p>
          <a:p>
            <a:pPr lvl="1">
              <a:spcBef>
                <a:spcPts val="300"/>
              </a:spcBef>
            </a:pPr>
            <a:r>
              <a:rPr lang="en-US" sz="2400" dirty="0"/>
              <a:t>Improved </a:t>
            </a:r>
            <a:r>
              <a:rPr lang="en-US" sz="2400" dirty="0"/>
              <a:t>health and </a:t>
            </a:r>
            <a:r>
              <a:rPr lang="en-US" sz="2400" dirty="0" err="1"/>
              <a:t>QoL</a:t>
            </a:r>
            <a:r>
              <a:rPr lang="en-US" sz="2400" dirty="0"/>
              <a:t> during treatment and safe </a:t>
            </a:r>
            <a:r>
              <a:rPr lang="en-US" sz="2400" dirty="0"/>
              <a:t>chronic treatment</a:t>
            </a:r>
          </a:p>
          <a:p>
            <a:pPr lvl="1">
              <a:spcBef>
                <a:spcPts val="300"/>
              </a:spcBef>
            </a:pPr>
            <a:r>
              <a:rPr lang="en-US" sz="2400" dirty="0"/>
              <a:t>Decreased healthcare costs, and improved access in low and middle income countries</a:t>
            </a:r>
            <a:endParaRPr lang="en-US" sz="2400" dirty="0"/>
          </a:p>
          <a:p>
            <a:pPr>
              <a:spcBef>
                <a:spcPts val="300"/>
              </a:spcBef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7E066-80FC-F044-9773-6BCFF0E170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751A80-4902-094E-95EA-428A61AA2F30}"/>
              </a:ext>
            </a:extLst>
          </p:cNvPr>
          <p:cNvSpPr txBox="1"/>
          <p:nvPr/>
        </p:nvSpPr>
        <p:spPr>
          <a:xfrm>
            <a:off x="1107281" y="6371065"/>
            <a:ext cx="96269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Estimates of global chemotherapy demands and corresponding physician workforce requirements for 2018 and 2040: a population-based study, Wilson et al, Lancet </a:t>
            </a:r>
          </a:p>
          <a:p>
            <a:pPr marL="228600" indent="-228600">
              <a:buAutoNum type="arabicPeriod"/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Global </a:t>
            </a:r>
            <a:r>
              <a:rPr lang="en-US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Taxane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Market report 2022, Data Bridge Market </a:t>
            </a:r>
            <a:r>
              <a:rPr 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Research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600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Modra’s</a:t>
            </a:r>
            <a:r>
              <a:rPr lang="en-US" dirty="0" smtClean="0"/>
              <a:t> Focus on </a:t>
            </a:r>
            <a:r>
              <a:rPr lang="en-US" dirty="0"/>
              <a:t>D</a:t>
            </a:r>
            <a:r>
              <a:rPr lang="en-US" dirty="0" smtClean="0"/>
              <a:t>eveloping </a:t>
            </a:r>
            <a:r>
              <a:rPr lang="en-US" dirty="0"/>
              <a:t>O</a:t>
            </a:r>
            <a:r>
              <a:rPr lang="en-US" dirty="0" smtClean="0"/>
              <a:t>ral </a:t>
            </a:r>
            <a:r>
              <a:rPr lang="en-US" dirty="0" err="1" smtClean="0"/>
              <a:t>Taxanes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4173012"/>
              </p:ext>
            </p:extLst>
          </p:nvPr>
        </p:nvGraphicFramePr>
        <p:xfrm>
          <a:off x="434400" y="1570384"/>
          <a:ext cx="11224201" cy="4604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0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9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5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1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36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3631">
                  <a:extLst>
                    <a:ext uri="{9D8B030D-6E8A-4147-A177-3AD203B41FA5}">
                      <a16:colId xmlns:a16="http://schemas.microsoft.com/office/drawing/2014/main" val="2161213506"/>
                    </a:ext>
                  </a:extLst>
                </a:gridCol>
              </a:tblGrid>
              <a:tr h="6661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+mn-lt"/>
                        </a:rPr>
                        <a:t>Program</a:t>
                      </a:r>
                      <a:endParaRPr lang="en-US" sz="18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+mn-lt"/>
                        </a:rPr>
                        <a:t>Indication</a:t>
                      </a:r>
                      <a:endParaRPr lang="en-US" sz="18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+mn-lt"/>
                        </a:rPr>
                        <a:t>Pre-clinical</a:t>
                      </a:r>
                      <a:endParaRPr lang="en-US" sz="18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+mn-lt"/>
                        </a:rPr>
                        <a:t>Phase 1</a:t>
                      </a:r>
                      <a:endParaRPr lang="en-US" sz="18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+mn-lt"/>
                        </a:rPr>
                        <a:t>Phase II</a:t>
                      </a:r>
                      <a:endParaRPr lang="en-US" sz="18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+mn-lt"/>
                        </a:rPr>
                        <a:t>Phase III</a:t>
                      </a:r>
                      <a:endParaRPr lang="en-US" sz="18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3720">
                <a:tc rowSpan="2"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ModraDoc006/r</a:t>
                      </a:r>
                    </a:p>
                    <a:p>
                      <a:r>
                        <a:rPr lang="en-US" sz="11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(oral docetaxel</a:t>
                      </a:r>
                      <a:r>
                        <a:rPr lang="en-US" sz="1100" b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+ ritonavir)</a:t>
                      </a:r>
                      <a:endParaRPr lang="en-US" sz="1100" b="0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lt"/>
                        </a:rPr>
                        <a:t>mCRPC</a:t>
                      </a:r>
                      <a:r>
                        <a:rPr lang="en-US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4137">
                <a:tc vMerge="1">
                  <a:txBody>
                    <a:bodyPr/>
                    <a:lstStyle/>
                    <a:p>
                      <a:endParaRPr lang="en-US" sz="16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lt"/>
                        </a:rPr>
                        <a:t>MBC</a:t>
                      </a:r>
                      <a:endParaRPr lang="en-US" sz="16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4137">
                <a:tc>
                  <a:txBody>
                    <a:bodyPr/>
                    <a:lstStyle/>
                    <a:p>
                      <a:endParaRPr lang="en-US" sz="1100" b="0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high</a:t>
                      </a:r>
                      <a:r>
                        <a:rPr lang="en-US" sz="1600" b="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risk prostate cancer,</a:t>
                      </a:r>
                      <a:endParaRPr lang="en-US" sz="1600" b="0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600" b="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+radiotherapy</a:t>
                      </a: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52772"/>
                  </a:ext>
                </a:extLst>
              </a:tr>
              <a:tr h="74420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ModraPac005/r*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(oral paclitaxel</a:t>
                      </a:r>
                      <a:r>
                        <a:rPr lang="en-US" sz="1200" b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+ ritonavir)</a:t>
                      </a:r>
                      <a:endParaRPr lang="en-US" sz="1200" b="0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lt"/>
                        </a:rPr>
                        <a:t>Solid tumors</a:t>
                      </a:r>
                      <a:endParaRPr lang="en-US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1624"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ModraCab</a:t>
                      </a:r>
                      <a:r>
                        <a:rPr lang="en-US" sz="18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/r</a:t>
                      </a:r>
                    </a:p>
                    <a:p>
                      <a:r>
                        <a:rPr lang="nl-NL" sz="11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(oral</a:t>
                      </a:r>
                      <a:r>
                        <a:rPr lang="nl-NL" sz="1100" b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cabazitaxel + ritonavir)</a:t>
                      </a:r>
                      <a:endParaRPr lang="en-US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Solid tumors</a:t>
                      </a:r>
                    </a:p>
                    <a:p>
                      <a:pPr algn="ctr"/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6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Pentagon 6"/>
          <p:cNvSpPr/>
          <p:nvPr/>
        </p:nvSpPr>
        <p:spPr>
          <a:xfrm>
            <a:off x="4937627" y="2598438"/>
            <a:ext cx="5051199" cy="316992"/>
          </a:xfrm>
          <a:prstGeom prst="homePlate">
            <a:avLst/>
          </a:prstGeom>
          <a:solidFill>
            <a:srgbClr val="6F9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entagon 7"/>
          <p:cNvSpPr/>
          <p:nvPr/>
        </p:nvSpPr>
        <p:spPr>
          <a:xfrm>
            <a:off x="4929060" y="3326470"/>
            <a:ext cx="5059766" cy="316992"/>
          </a:xfrm>
          <a:prstGeom prst="homePlate">
            <a:avLst/>
          </a:prstGeom>
          <a:solidFill>
            <a:srgbClr val="6F9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entagon 8"/>
          <p:cNvSpPr/>
          <p:nvPr/>
        </p:nvSpPr>
        <p:spPr>
          <a:xfrm>
            <a:off x="4937627" y="4813236"/>
            <a:ext cx="3361547" cy="316992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/>
          <p:cNvSpPr/>
          <p:nvPr/>
        </p:nvSpPr>
        <p:spPr>
          <a:xfrm>
            <a:off x="4929060" y="4054502"/>
            <a:ext cx="3370114" cy="316992"/>
          </a:xfrm>
          <a:prstGeom prst="homePlate">
            <a:avLst/>
          </a:prstGeom>
          <a:solidFill>
            <a:srgbClr val="6F9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49175" y="6450246"/>
            <a:ext cx="11095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* Tool compound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4937627" y="5571970"/>
            <a:ext cx="1532747" cy="316992"/>
          </a:xfrm>
          <a:prstGeom prst="homePlate">
            <a:avLst/>
          </a:prstGeom>
          <a:solidFill>
            <a:srgbClr val="6F9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41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53B177-8CCF-4A40-9FF1-203EB8EA49E5}"/>
              </a:ext>
            </a:extLst>
          </p:cNvPr>
          <p:cNvSpPr/>
          <p:nvPr/>
        </p:nvSpPr>
        <p:spPr>
          <a:xfrm>
            <a:off x="245660" y="1064525"/>
            <a:ext cx="11737074" cy="627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nut 4">
            <a:extLst>
              <a:ext uri="{FF2B5EF4-FFF2-40B4-BE49-F238E27FC236}">
                <a16:creationId xmlns:a16="http://schemas.microsoft.com/office/drawing/2014/main" id="{A4385164-00EF-A24A-A6C0-2633C9F8E46B}"/>
              </a:ext>
            </a:extLst>
          </p:cNvPr>
          <p:cNvSpPr/>
          <p:nvPr/>
        </p:nvSpPr>
        <p:spPr>
          <a:xfrm>
            <a:off x="1528551" y="2402006"/>
            <a:ext cx="2129051" cy="2142698"/>
          </a:xfrm>
          <a:prstGeom prst="donut">
            <a:avLst>
              <a:gd name="adj" fmla="val 17942"/>
            </a:avLst>
          </a:prstGeom>
          <a:solidFill>
            <a:srgbClr val="9AC2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255101-339A-A347-8556-8F3219DFAF04}"/>
              </a:ext>
            </a:extLst>
          </p:cNvPr>
          <p:cNvSpPr txBox="1"/>
          <p:nvPr/>
        </p:nvSpPr>
        <p:spPr>
          <a:xfrm>
            <a:off x="2159756" y="2982405"/>
            <a:ext cx="51860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</a:t>
            </a:r>
            <a:r>
              <a:rPr lang="en-US" sz="5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</a:t>
            </a:r>
            <a:r>
              <a:rPr lang="en-US" sz="5400" b="1" dirty="0">
                <a:solidFill>
                  <a:srgbClr val="FFFFFF"/>
                </a:solidFill>
              </a:rPr>
              <a:t>d</a:t>
            </a:r>
            <a:r>
              <a:rPr lang="en-US" sz="5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raD</a:t>
            </a:r>
            <a:r>
              <a:rPr lang="en-US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oc006/r</a:t>
            </a:r>
            <a:endParaRPr lang="en-US" sz="5400" b="1" baseline="30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F05CD7-D2AC-7C40-804F-6246B39C355F}"/>
              </a:ext>
            </a:extLst>
          </p:cNvPr>
          <p:cNvSpPr txBox="1"/>
          <p:nvPr/>
        </p:nvSpPr>
        <p:spPr>
          <a:xfrm>
            <a:off x="3470397" y="4053364"/>
            <a:ext cx="1896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solidFill>
                  <a:srgbClr val="9AC23D"/>
                </a:solidFill>
                <a:latin typeface="+mj-lt"/>
              </a:rPr>
              <a:t>Oral Docetaxel</a:t>
            </a:r>
            <a:endParaRPr lang="en-US" sz="2000" i="1" dirty="0">
              <a:solidFill>
                <a:srgbClr val="9AC23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790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9ED81-962E-2442-B1AF-E72EB5BDB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Docetaxel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7E066-80FC-F044-9773-6BCFF0E170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8" name="Table 9">
            <a:extLst>
              <a:ext uri="{FF2B5EF4-FFF2-40B4-BE49-F238E27FC236}">
                <a16:creationId xmlns:a16="http://schemas.microsoft.com/office/drawing/2014/main" id="{77409A89-1B55-284F-B291-F6694C222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425827"/>
              </p:ext>
            </p:extLst>
          </p:nvPr>
        </p:nvGraphicFramePr>
        <p:xfrm>
          <a:off x="439524" y="1848948"/>
          <a:ext cx="6202512" cy="434313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59816">
                  <a:extLst>
                    <a:ext uri="{9D8B030D-6E8A-4147-A177-3AD203B41FA5}">
                      <a16:colId xmlns:a16="http://schemas.microsoft.com/office/drawing/2014/main" val="3373894440"/>
                    </a:ext>
                  </a:extLst>
                </a:gridCol>
                <a:gridCol w="3942696">
                  <a:extLst>
                    <a:ext uri="{9D8B030D-6E8A-4147-A177-3AD203B41FA5}">
                      <a16:colId xmlns:a16="http://schemas.microsoft.com/office/drawing/2014/main" val="3094275787"/>
                    </a:ext>
                  </a:extLst>
                </a:gridCol>
              </a:tblGrid>
              <a:tr h="104543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Molecular Target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Reversibly binds tubulin, used in construction of cell cytoskeletons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403304"/>
                  </a:ext>
                </a:extLst>
              </a:tr>
              <a:tr h="104543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Mechanism of 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Cytotoxic - inhibits cell division by inhibition of mitotic spindle assembly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546704"/>
                  </a:ext>
                </a:extLst>
              </a:tr>
              <a:tr h="1206817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Regulatory Status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rgbClr val="9AC23D"/>
                        </a:buClr>
                        <a:buFont typeface="Wingdings" pitchFamily="2" charset="2"/>
                        <a:buNone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First approved in US in 1995</a:t>
                      </a:r>
                    </a:p>
                    <a:p>
                      <a:pPr marL="0" indent="0">
                        <a:buClr>
                          <a:srgbClr val="9AC23D"/>
                        </a:buClr>
                        <a:buFont typeface="Wingdings" pitchFamily="2" charset="2"/>
                        <a:buNone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Approved indications: NSCLC, HRPC (CRPC), breast cancer, gastric adenocarcinoma, SCCHN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442867"/>
                  </a:ext>
                </a:extLst>
              </a:tr>
              <a:tr h="104543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Administration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Usually once every 3 weeks</a:t>
                      </a:r>
                      <a:r>
                        <a:rPr lang="en-US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, IV </a:t>
                      </a: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infusion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3136245"/>
                  </a:ext>
                </a:extLst>
              </a:tr>
            </a:tbl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32616B15-C962-AD4B-8920-7AF80E2323FF}"/>
              </a:ext>
            </a:extLst>
          </p:cNvPr>
          <p:cNvGrpSpPr/>
          <p:nvPr/>
        </p:nvGrpSpPr>
        <p:grpSpPr>
          <a:xfrm>
            <a:off x="7056488" y="3979347"/>
            <a:ext cx="3218480" cy="2359951"/>
            <a:chOff x="2736311" y="4359709"/>
            <a:chExt cx="2918042" cy="1807976"/>
          </a:xfrm>
        </p:grpSpPr>
        <p:pic>
          <p:nvPicPr>
            <p:cNvPr id="11" name="Picture 10" descr="JEVTANA (cabazitaxel) mechanism of action: how cancer cells respond when exposed to JEVTANA">
              <a:extLst>
                <a:ext uri="{FF2B5EF4-FFF2-40B4-BE49-F238E27FC236}">
                  <a16:creationId xmlns:a16="http://schemas.microsoft.com/office/drawing/2014/main" id="{026473D4-AF27-314C-BD12-98E5BC0C7C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6311" y="4359709"/>
              <a:ext cx="2904898" cy="1807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65F6395-EBD9-EA44-B1D7-21B0B141B8F3}"/>
                </a:ext>
              </a:extLst>
            </p:cNvPr>
            <p:cNvSpPr txBox="1"/>
            <p:nvPr/>
          </p:nvSpPr>
          <p:spPr>
            <a:xfrm>
              <a:off x="3115220" y="4669856"/>
              <a:ext cx="750932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800" b="1" dirty="0">
                  <a:solidFill>
                    <a:srgbClr val="92C450"/>
                  </a:solidFill>
                  <a:latin typeface="Abadi MT Condensed Light" panose="020B0306030101010103" pitchFamily="34" charset="77"/>
                </a:rPr>
                <a:t>docetaxel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E0225A-1991-0E4E-A0D7-05E47003F941}"/>
                </a:ext>
              </a:extLst>
            </p:cNvPr>
            <p:cNvSpPr txBox="1"/>
            <p:nvPr/>
          </p:nvSpPr>
          <p:spPr>
            <a:xfrm>
              <a:off x="3812292" y="5067026"/>
              <a:ext cx="1301196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700" b="1" dirty="0">
                  <a:solidFill>
                    <a:srgbClr val="92C450"/>
                  </a:solidFill>
                  <a:latin typeface="Abadi MT Condensed Light" panose="020B0306030101010103" pitchFamily="34" charset="77"/>
                </a:rPr>
                <a:t>Cancer cells exposed to docetaxel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8CFB2A5-F3A8-6E4D-AABD-46CD86EFEB20}"/>
                </a:ext>
              </a:extLst>
            </p:cNvPr>
            <p:cNvCxnSpPr/>
            <p:nvPr/>
          </p:nvCxnSpPr>
          <p:spPr>
            <a:xfrm flipV="1">
              <a:off x="3759768" y="4985779"/>
              <a:ext cx="163468" cy="125068"/>
            </a:xfrm>
            <a:prstGeom prst="straightConnector1">
              <a:avLst/>
            </a:prstGeom>
            <a:ln>
              <a:solidFill>
                <a:srgbClr val="92C4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F246248-42B3-BA41-A05E-2BD32794F402}"/>
                </a:ext>
              </a:extLst>
            </p:cNvPr>
            <p:cNvSpPr txBox="1"/>
            <p:nvPr/>
          </p:nvSpPr>
          <p:spPr>
            <a:xfrm>
              <a:off x="3877148" y="5418418"/>
              <a:ext cx="1180147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solidFill>
                    <a:srgbClr val="0070C0"/>
                  </a:solidFill>
                  <a:latin typeface="Abadi MT Condensed Light" panose="020B0306030101010103" pitchFamily="34" charset="77"/>
                </a:rPr>
                <a:t>Cancer cells not exposed to docetaxel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70FCBA8-FDB9-B644-A5E3-45258B5C8FC6}"/>
                </a:ext>
              </a:extLst>
            </p:cNvPr>
            <p:cNvSpPr txBox="1"/>
            <p:nvPr/>
          </p:nvSpPr>
          <p:spPr>
            <a:xfrm>
              <a:off x="4903421" y="4452434"/>
              <a:ext cx="750932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" b="1" dirty="0">
                  <a:solidFill>
                    <a:srgbClr val="92C450"/>
                  </a:solidFill>
                  <a:latin typeface="Abadi MT Condensed Light" panose="020B0306030101010103" pitchFamily="34" charset="77"/>
                </a:rPr>
                <a:t>Inhibiting cell division</a:t>
              </a: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070" y="2035721"/>
            <a:ext cx="2974401" cy="177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67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64285E3-7416-4D90-B44C-F4E0ADDF2CD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name="think-cell Slide" r:id="rId5" imgW="306" imgH="308" progId="TCLayout.ActiveDocument.1">
                  <p:embed/>
                </p:oleObj>
              </mc:Choice>
              <mc:Fallback>
                <p:oleObj name="think-cell Slide" r:id="rId5" imgW="306" imgH="308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64285E3-7416-4D90-B44C-F4E0ADDF2C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66A4359-3F9D-48B4-8AA2-84749E5AB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/>
          </a:bodyPr>
          <a:lstStyle/>
          <a:p>
            <a:r>
              <a:rPr lang="en-GB" sz="3000" dirty="0" smtClean="0"/>
              <a:t>Oral Docetaxel (ModraDoc006/r) - Preclinical Development</a:t>
            </a:r>
            <a:endParaRPr lang="en-GB" sz="3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F0CF1-AD90-4F8A-88BD-2C49D96C00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F05B12-43F7-9A47-9896-4555828A4CCC}"/>
              </a:ext>
            </a:extLst>
          </p:cNvPr>
          <p:cNvSpPr txBox="1"/>
          <p:nvPr/>
        </p:nvSpPr>
        <p:spPr>
          <a:xfrm>
            <a:off x="3442253" y="1656016"/>
            <a:ext cx="1209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lt1"/>
                </a:solidFill>
                <a:latin typeface="+mn-lt"/>
              </a:rPr>
              <a:t>Patients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765083-6FC5-F84D-82FF-12AC63383A6A}"/>
              </a:ext>
            </a:extLst>
          </p:cNvPr>
          <p:cNvSpPr txBox="1"/>
          <p:nvPr/>
        </p:nvSpPr>
        <p:spPr>
          <a:xfrm>
            <a:off x="4562169" y="1656016"/>
            <a:ext cx="1209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lt1"/>
                </a:solidFill>
                <a:latin typeface="+mn-lt"/>
              </a:rPr>
              <a:t>Status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199B41-4B67-0141-9F77-7BF8F5DF6AE8}"/>
              </a:ext>
            </a:extLst>
          </p:cNvPr>
          <p:cNvSpPr txBox="1"/>
          <p:nvPr/>
        </p:nvSpPr>
        <p:spPr>
          <a:xfrm>
            <a:off x="439524" y="1647059"/>
            <a:ext cx="533201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7EB24B"/>
              </a:buClr>
              <a:buFont typeface="Wingdings" pitchFamily="2" charset="2"/>
              <a:buChar char="§"/>
            </a:pPr>
            <a:r>
              <a:rPr lang="nl-N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Role </a:t>
            </a:r>
            <a:r>
              <a:rPr lang="nl-N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of CYP3A4 in reducing docetaxel exposure in multiple </a:t>
            </a:r>
            <a:r>
              <a:rPr lang="nl-N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models</a:t>
            </a:r>
          </a:p>
          <a:p>
            <a:pPr marL="342900" indent="-342900">
              <a:spcBef>
                <a:spcPts val="600"/>
              </a:spcBef>
              <a:buClr>
                <a:srgbClr val="7EB24B"/>
              </a:buClr>
              <a:buFont typeface="Wingdings" pitchFamily="2" charset="2"/>
              <a:buChar char="§"/>
            </a:pPr>
            <a:r>
              <a:rPr lang="nl-N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Ability </a:t>
            </a:r>
            <a:r>
              <a:rPr lang="nl-N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of ritonavir to increase docetaxel systemic exposure by inhibiting </a:t>
            </a:r>
            <a:r>
              <a:rPr lang="nl-N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CYP3A4</a:t>
            </a:r>
          </a:p>
          <a:p>
            <a:pPr marL="800100" lvl="1" indent="-342900">
              <a:spcBef>
                <a:spcPts val="600"/>
              </a:spcBef>
              <a:buClr>
                <a:srgbClr val="7EB24B"/>
              </a:buClr>
              <a:buFont typeface="Wingdings" pitchFamily="2" charset="2"/>
              <a:buChar char="§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Co-administration of ritonavir increases systemic exposure to  oral docetaxel over 50-fold in wild-type and P-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gp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deficient mice</a:t>
            </a:r>
          </a:p>
          <a:p>
            <a:pPr marL="342900" indent="-342900">
              <a:spcBef>
                <a:spcPts val="600"/>
              </a:spcBef>
              <a:buClr>
                <a:srgbClr val="7EB24B"/>
              </a:buClr>
              <a:buFont typeface="Wingdings" pitchFamily="2" charset="2"/>
              <a:buChar char="§"/>
            </a:pPr>
            <a:r>
              <a:rPr lang="nl-N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Addition </a:t>
            </a:r>
            <a:r>
              <a:rPr lang="nl-N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of ritonavir to docetaxel also increases docetaxel concentrations intratumorally</a:t>
            </a:r>
          </a:p>
          <a:p>
            <a:pPr marL="342900" indent="-342900">
              <a:spcBef>
                <a:spcPts val="600"/>
              </a:spcBef>
              <a:buClr>
                <a:srgbClr val="7EB24B"/>
              </a:buClr>
              <a:buFont typeface="Wingdings" pitchFamily="2" charset="2"/>
              <a:buChar char="§"/>
            </a:pPr>
            <a:r>
              <a:rPr lang="nl-N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Co-administration </a:t>
            </a:r>
            <a:r>
              <a:rPr lang="nl-N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of ritonavir and docetaxel shown to reverse resistance to docetaxel in in-vitro prostate cancer </a:t>
            </a:r>
            <a:r>
              <a:rPr lang="nl-N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models</a:t>
            </a:r>
            <a:endParaRPr lang="nl-NL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8570" y="1963793"/>
            <a:ext cx="6058325" cy="257456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01878" y="4765077"/>
            <a:ext cx="1825207" cy="613053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128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10mg/kg docetaxel </a:t>
            </a:r>
            <a:r>
              <a:rPr lang="en-US" sz="1128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p.o.</a:t>
            </a:r>
            <a:endParaRPr lang="en-US" sz="1128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n-US" sz="1128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12.5mg/kg RTV</a:t>
            </a:r>
          </a:p>
          <a:p>
            <a:r>
              <a:rPr lang="en-US" sz="1128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N=3-7 per group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199B41-4B67-0141-9F77-7BF8F5DF6AE8}"/>
              </a:ext>
            </a:extLst>
          </p:cNvPr>
          <p:cNvSpPr txBox="1"/>
          <p:nvPr/>
        </p:nvSpPr>
        <p:spPr>
          <a:xfrm>
            <a:off x="6209785" y="5890508"/>
            <a:ext cx="4156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Bardelmeijer</a:t>
            </a:r>
            <a:r>
              <a:rPr 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HA et al. Cancer Res.  2002, “Low systemic exposure of oral docetaxel in mice resulting from extensive first-pass metabolism is boosted by ritonavir”</a:t>
            </a:r>
          </a:p>
          <a:p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 </a:t>
            </a: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9173291" y="4726759"/>
            <a:ext cx="2226892" cy="1173148"/>
            <a:chOff x="9410700" y="2819400"/>
            <a:chExt cx="2386446" cy="1173148"/>
          </a:xfrm>
        </p:grpSpPr>
        <p:sp>
          <p:nvSpPr>
            <p:cNvPr id="28" name="Oval 27"/>
            <p:cNvSpPr/>
            <p:nvPr/>
          </p:nvSpPr>
          <p:spPr>
            <a:xfrm>
              <a:off x="9546662" y="3408077"/>
              <a:ext cx="161490" cy="1253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9551304" y="3629599"/>
              <a:ext cx="161490" cy="12538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546662" y="3154656"/>
              <a:ext cx="161490" cy="15728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9542016" y="2901236"/>
              <a:ext cx="161490" cy="1572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A97991B-412B-364D-BB8F-11ACEEB688CF}"/>
                </a:ext>
              </a:extLst>
            </p:cNvPr>
            <p:cNvSpPr/>
            <p:nvPr/>
          </p:nvSpPr>
          <p:spPr>
            <a:xfrm>
              <a:off x="9410700" y="2819400"/>
              <a:ext cx="2082800" cy="1028700"/>
            </a:xfrm>
            <a:prstGeom prst="rect">
              <a:avLst/>
            </a:prstGeom>
            <a:solidFill>
              <a:schemeClr val="bg1"/>
            </a:solidFill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679E131-E2D3-4C46-A5F2-D81EF9ABE37B}"/>
                </a:ext>
              </a:extLst>
            </p:cNvPr>
            <p:cNvGrpSpPr/>
            <p:nvPr/>
          </p:nvGrpSpPr>
          <p:grpSpPr>
            <a:xfrm>
              <a:off x="9529227" y="2851990"/>
              <a:ext cx="2267919" cy="1140558"/>
              <a:chOff x="9529227" y="2851990"/>
              <a:chExt cx="2267919" cy="1140558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9704551" y="3326933"/>
                <a:ext cx="1206279" cy="2745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84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Doc, wildtype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9704554" y="3105410"/>
                <a:ext cx="2092592" cy="2745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84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Doc +RTV, P-</a:t>
                </a:r>
                <a:r>
                  <a:rPr lang="en-US" sz="1184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gp</a:t>
                </a:r>
                <a:r>
                  <a:rPr lang="en-US" sz="1184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 </a:t>
                </a:r>
                <a:r>
                  <a:rPr lang="en-US" sz="1184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deficient</a:t>
                </a:r>
                <a:r>
                  <a:rPr lang="en-US" sz="1184" baseline="30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a</a:t>
                </a:r>
                <a:endParaRPr lang="en-US" sz="118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9695262" y="2851990"/>
                <a:ext cx="1732122" cy="2745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84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Doc +RTV, wild-type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9699911" y="3535756"/>
                <a:ext cx="1624351" cy="456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84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Doc, P-</a:t>
                </a:r>
                <a:r>
                  <a:rPr lang="en-US" sz="1184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gp</a:t>
                </a:r>
                <a:r>
                  <a:rPr lang="en-US" sz="1184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 </a:t>
                </a:r>
                <a:r>
                  <a:rPr lang="en-US" sz="1184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deficient</a:t>
                </a:r>
                <a:r>
                  <a:rPr lang="en-US" sz="1184" baseline="30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a</a:t>
                </a:r>
                <a:endParaRPr lang="en-US" sz="1184" baseline="30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  <a:p>
                <a:endParaRPr lang="en-US" sz="1184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9533348" y="3409999"/>
                <a:ext cx="123567" cy="111211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9537465" y="3606476"/>
                <a:ext cx="123567" cy="111211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9533348" y="3185231"/>
                <a:ext cx="123567" cy="139502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9529227" y="2960463"/>
                <a:ext cx="123567" cy="139502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4071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64285E3-7416-4D90-B44C-F4E0ADDF2CD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think-cell Slide" r:id="rId5" imgW="306" imgH="308" progId="TCLayout.ActiveDocument.1">
                  <p:embed/>
                </p:oleObj>
              </mc:Choice>
              <mc:Fallback>
                <p:oleObj name="think-cell Slide" r:id="rId5" imgW="306" imgH="308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64285E3-7416-4D90-B44C-F4E0ADDF2C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66A4359-3F9D-48B4-8AA2-84749E5AB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/>
          </a:bodyPr>
          <a:lstStyle/>
          <a:p>
            <a:r>
              <a:rPr lang="en-GB" sz="3000" dirty="0" smtClean="0"/>
              <a:t>Oral Docetaxel (ModraDoc006/r) - Clinical Development</a:t>
            </a:r>
            <a:endParaRPr lang="en-GB" sz="3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F0CF1-AD90-4F8A-88BD-2C49D96C00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11" name="Table 6">
            <a:extLst>
              <a:ext uri="{FF2B5EF4-FFF2-40B4-BE49-F238E27FC236}">
                <a16:creationId xmlns:a16="http://schemas.microsoft.com/office/drawing/2014/main" id="{1732DBCC-2158-4056-A7F3-2665E2654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394850"/>
              </p:ext>
            </p:extLst>
          </p:nvPr>
        </p:nvGraphicFramePr>
        <p:xfrm>
          <a:off x="551709" y="1914375"/>
          <a:ext cx="6323071" cy="378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70513">
                  <a:extLst>
                    <a:ext uri="{9D8B030D-6E8A-4147-A177-3AD203B41FA5}">
                      <a16:colId xmlns:a16="http://schemas.microsoft.com/office/drawing/2014/main" val="2149270568"/>
                    </a:ext>
                  </a:extLst>
                </a:gridCol>
                <a:gridCol w="1170769">
                  <a:extLst>
                    <a:ext uri="{9D8B030D-6E8A-4147-A177-3AD203B41FA5}">
                      <a16:colId xmlns:a16="http://schemas.microsoft.com/office/drawing/2014/main" val="924157050"/>
                    </a:ext>
                  </a:extLst>
                </a:gridCol>
                <a:gridCol w="1281789">
                  <a:extLst>
                    <a:ext uri="{9D8B030D-6E8A-4147-A177-3AD203B41FA5}">
                      <a16:colId xmlns:a16="http://schemas.microsoft.com/office/drawing/2014/main" val="266467295"/>
                    </a:ext>
                  </a:extLst>
                </a:gridCol>
              </a:tblGrid>
              <a:tr h="401641">
                <a:tc gridSpan="3"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Clinical Development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33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853506"/>
                  </a:ext>
                </a:extLst>
              </a:tr>
              <a:tr h="36147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Pilot PK oral docetaxel booster study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401454"/>
                  </a:ext>
                </a:extLst>
              </a:tr>
              <a:tr h="36147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Phase I – PK/dose-finding, weekly dosing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111889"/>
                  </a:ext>
                </a:extLst>
              </a:tr>
              <a:tr h="606461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Phase I – PK/dose-finding, bi-daily weekly dosing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365352"/>
                  </a:ext>
                </a:extLst>
              </a:tr>
              <a:tr h="36147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Phase I - Food effect study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83811"/>
                  </a:ext>
                </a:extLst>
              </a:tr>
              <a:tr h="36147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Phase Ib – PK/dose-finding in mCRPC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455347"/>
                  </a:ext>
                </a:extLst>
              </a:tr>
              <a:tr h="36147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Phase IIa – HER2- breast cancer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091747"/>
                  </a:ext>
                </a:extLst>
              </a:tr>
              <a:tr h="606461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Phase 1/II with RT and ADT in early prostate cancer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Ongoing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688204"/>
                  </a:ext>
                </a:extLst>
              </a:tr>
              <a:tr h="36147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Phase IIb in mCRPC (vs IV docetaxel)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  <a:r>
                        <a:rPr lang="en-US" sz="1600" b="0" i="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6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811510"/>
                  </a:ext>
                </a:extLst>
              </a:tr>
            </a:tbl>
          </a:graphicData>
        </a:graphic>
      </p:graphicFrame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F5365DC-136E-4136-BCED-C74910C481CF}"/>
              </a:ext>
            </a:extLst>
          </p:cNvPr>
          <p:cNvSpPr txBox="1">
            <a:spLocks/>
          </p:cNvSpPr>
          <p:nvPr/>
        </p:nvSpPr>
        <p:spPr>
          <a:xfrm>
            <a:off x="945111" y="6492875"/>
            <a:ext cx="89055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228600" indent="-228600">
              <a:buFont typeface="+mj-lt"/>
              <a:buAutoNum type="arabicPeriod"/>
            </a:pPr>
            <a:r>
              <a:rPr lang="pt-BR" dirty="0">
                <a:solidFill>
                  <a:schemeClr val="tx1"/>
                </a:solidFill>
                <a:latin typeface="+mn-lt"/>
              </a:rPr>
              <a:t>Randomized 1:1 ModraDoc006/r vs IV docetaxel</a:t>
            </a:r>
            <a:endParaRPr lang="en-GB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C24AB0-D93C-1E4C-B480-7F4F29F71C5A}"/>
              </a:ext>
            </a:extLst>
          </p:cNvPr>
          <p:cNvSpPr txBox="1"/>
          <p:nvPr/>
        </p:nvSpPr>
        <p:spPr>
          <a:xfrm>
            <a:off x="7126357" y="1842409"/>
            <a:ext cx="4681330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585859"/>
                </a:solidFill>
                <a:latin typeface="+mn-lt"/>
              </a:rPr>
              <a:t>Key Findings</a:t>
            </a:r>
          </a:p>
          <a:p>
            <a:pPr marL="342900" indent="-342900">
              <a:spcBef>
                <a:spcPts val="600"/>
              </a:spcBef>
              <a:buClr>
                <a:srgbClr val="7EB24B"/>
              </a:buClr>
              <a:buFont typeface="Wingdings" pitchFamily="2" charset="2"/>
              <a:buChar char="§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Comparable systemic taxane exposure levels to IV docetaxel</a:t>
            </a:r>
          </a:p>
          <a:p>
            <a:pPr marL="342900" indent="-342900">
              <a:spcBef>
                <a:spcPts val="600"/>
              </a:spcBef>
              <a:buClr>
                <a:srgbClr val="7EB24B"/>
              </a:buClr>
              <a:buFont typeface="Wingdings" pitchFamily="2" charset="2"/>
              <a:buChar char="§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Improved PK compared to IV docetaxel (similar AUCs at much lower cMax)</a:t>
            </a:r>
          </a:p>
          <a:p>
            <a:pPr marL="342900" indent="-342900">
              <a:spcBef>
                <a:spcPts val="600"/>
              </a:spcBef>
              <a:buClr>
                <a:srgbClr val="7EB24B"/>
              </a:buClr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ModraDoc006/r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effective with unique and improved safety profile (decreased neutropenia and neuropathy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)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F05B12-43F7-9A47-9896-4555828A4CCC}"/>
              </a:ext>
            </a:extLst>
          </p:cNvPr>
          <p:cNvSpPr txBox="1"/>
          <p:nvPr/>
        </p:nvSpPr>
        <p:spPr>
          <a:xfrm>
            <a:off x="4359750" y="1944480"/>
            <a:ext cx="1209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lt1"/>
                </a:solidFill>
                <a:latin typeface="+mn-lt"/>
              </a:rPr>
              <a:t>Patients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765083-6FC5-F84D-82FF-12AC63383A6A}"/>
              </a:ext>
            </a:extLst>
          </p:cNvPr>
          <p:cNvSpPr txBox="1"/>
          <p:nvPr/>
        </p:nvSpPr>
        <p:spPr>
          <a:xfrm>
            <a:off x="5665412" y="1944480"/>
            <a:ext cx="1209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lt1"/>
                </a:solidFill>
                <a:latin typeface="+mn-lt"/>
              </a:rPr>
              <a:t>Status</a:t>
            </a:r>
          </a:p>
        </p:txBody>
      </p:sp>
    </p:spTree>
    <p:extLst>
      <p:ext uri="{BB962C8B-B14F-4D97-AF65-F5344CB8AC3E}">
        <p14:creationId xmlns:p14="http://schemas.microsoft.com/office/powerpoint/2010/main" val="134167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D2921C04-897B-4FB7-9043-77F180689C7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D2921C04-897B-4FB7-9043-77F180689C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>
                <a:solidFill>
                  <a:schemeClr val="accent1"/>
                </a:solidFill>
              </a:rPr>
              <a:pPr>
                <a:defRPr/>
              </a:pPr>
              <a:t>13</a:t>
            </a:fld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4BE5A3A-2C60-3E42-A946-D82C44DF7B3C}"/>
              </a:ext>
            </a:extLst>
          </p:cNvPr>
          <p:cNvSpPr/>
          <p:nvPr/>
        </p:nvSpPr>
        <p:spPr>
          <a:xfrm>
            <a:off x="6441069" y="1653053"/>
            <a:ext cx="3617331" cy="492333"/>
          </a:xfrm>
          <a:prstGeom prst="roundRect">
            <a:avLst/>
          </a:prstGeom>
          <a:noFill/>
          <a:ln>
            <a:solidFill>
              <a:srgbClr val="BED53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585859"/>
                </a:solidFill>
              </a:rPr>
              <a:t>Similar exposure levels </a:t>
            </a:r>
            <a:r>
              <a:rPr lang="en-US" sz="1600" dirty="0">
                <a:solidFill>
                  <a:srgbClr val="585859"/>
                </a:solidFill>
                <a:sym typeface="Wingdings" pitchFamily="2" charset="2"/>
              </a:rPr>
              <a:t> drives efficacy</a:t>
            </a:r>
            <a:endParaRPr lang="en-US" sz="1600" dirty="0">
              <a:solidFill>
                <a:srgbClr val="585859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7B1A642-4462-8E4C-ACD6-9DEC0FFF0C14}"/>
              </a:ext>
            </a:extLst>
          </p:cNvPr>
          <p:cNvSpPr/>
          <p:nvPr/>
        </p:nvSpPr>
        <p:spPr>
          <a:xfrm>
            <a:off x="7825840" y="5435270"/>
            <a:ext cx="3870003" cy="801770"/>
          </a:xfrm>
          <a:prstGeom prst="roundRect">
            <a:avLst/>
          </a:prstGeom>
          <a:solidFill>
            <a:schemeClr val="bg1"/>
          </a:solidFill>
          <a:ln>
            <a:solidFill>
              <a:srgbClr val="A5C95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585859"/>
                </a:solidFill>
              </a:rPr>
              <a:t>Lower C</a:t>
            </a:r>
            <a:r>
              <a:rPr lang="en-US" sz="1600" baseline="-25000" dirty="0">
                <a:solidFill>
                  <a:srgbClr val="585859"/>
                </a:solidFill>
              </a:rPr>
              <a:t>max</a:t>
            </a:r>
            <a:r>
              <a:rPr lang="en-US" sz="1600" dirty="0">
                <a:solidFill>
                  <a:srgbClr val="585859"/>
                </a:solidFill>
              </a:rPr>
              <a:t> at any given exposure level</a:t>
            </a:r>
          </a:p>
          <a:p>
            <a:r>
              <a:rPr lang="en-US" sz="1600" dirty="0">
                <a:solidFill>
                  <a:srgbClr val="585859"/>
                </a:solidFill>
                <a:sym typeface="Wingdings" pitchFamily="2" charset="2"/>
              </a:rPr>
              <a:t> reduction of some toxicities, esp. heme</a:t>
            </a:r>
            <a:endParaRPr lang="en-US" sz="1600" dirty="0">
              <a:solidFill>
                <a:srgbClr val="585859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722A08B-BE8C-3545-861E-752D23FF3345}"/>
              </a:ext>
            </a:extLst>
          </p:cNvPr>
          <p:cNvSpPr/>
          <p:nvPr/>
        </p:nvSpPr>
        <p:spPr>
          <a:xfrm>
            <a:off x="6452220" y="6214158"/>
            <a:ext cx="3372360" cy="63720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r>
              <a:rPr lang="en-US" sz="1100" dirty="0">
                <a:latin typeface="+mn-lt"/>
              </a:rPr>
              <a:t>ModraDoc006/r dosing nomenclature: X-Y/A-B</a:t>
            </a:r>
          </a:p>
          <a:p>
            <a:r>
              <a:rPr lang="en-US" sz="1100" dirty="0">
                <a:latin typeface="+mn-lt"/>
              </a:rPr>
              <a:t>ModraDoc006 – X a.m., Y  p.m.; ritonavir – A a.m.; B  p.m.; All in mg, fixed dose, BIDW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93D62C3B-ECF7-45A6-AA3E-4B3D209BEDEA}"/>
              </a:ext>
            </a:extLst>
          </p:cNvPr>
          <p:cNvSpPr txBox="1">
            <a:spLocks/>
          </p:cNvSpPr>
          <p:nvPr/>
        </p:nvSpPr>
        <p:spPr>
          <a:xfrm>
            <a:off x="946805" y="6069435"/>
            <a:ext cx="5505415" cy="637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228600" indent="-228600">
              <a:buFont typeface="+mj-lt"/>
              <a:buAutoNum type="arabicPeriod"/>
            </a:pPr>
            <a:r>
              <a:rPr lang="en-US" sz="1100" dirty="0">
                <a:solidFill>
                  <a:schemeClr val="tx1"/>
                </a:solidFill>
                <a:latin typeface="+mn-lt"/>
              </a:rPr>
              <a:t>AUCs for weekly regimens were multiplied by 3 to achieve 3 weekly AUC estimates (for rationale, see Baker);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100" dirty="0" err="1">
                <a:solidFill>
                  <a:schemeClr val="tx1"/>
                </a:solidFill>
                <a:latin typeface="+mn-lt"/>
              </a:rPr>
              <a:t>mCRPC</a:t>
            </a:r>
            <a:r>
              <a:rPr lang="en-US" sz="1100" dirty="0">
                <a:solidFill>
                  <a:schemeClr val="tx1"/>
                </a:solidFill>
                <a:latin typeface="+mn-lt"/>
              </a:rPr>
              <a:t> AUC and </a:t>
            </a:r>
            <a:r>
              <a:rPr lang="en-US" sz="1100" dirty="0" err="1">
                <a:solidFill>
                  <a:schemeClr val="tx1"/>
                </a:solidFill>
                <a:latin typeface="+mn-lt"/>
              </a:rPr>
              <a:t>Cmax</a:t>
            </a:r>
            <a:r>
              <a:rPr lang="en-US" sz="1100" dirty="0">
                <a:solidFill>
                  <a:schemeClr val="tx1"/>
                </a:solidFill>
                <a:latin typeface="+mn-lt"/>
              </a:rPr>
              <a:t> data takes average of cycle 1 and 2</a:t>
            </a:r>
          </a:p>
          <a:p>
            <a:pPr marL="228600" indent="-228600">
              <a:buFont typeface="+mj-lt"/>
              <a:buAutoNum type="arabicPeriod"/>
            </a:pPr>
            <a:r>
              <a:rPr lang="pt-B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 </a:t>
            </a:r>
            <a:r>
              <a:rPr lang="pt-BR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Vries</a:t>
            </a:r>
            <a:r>
              <a:rPr lang="pt-B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pt-BR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Schultink</a:t>
            </a:r>
            <a:r>
              <a:rPr lang="pt-B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et al </a:t>
            </a:r>
            <a:r>
              <a:rPr lang="pt-BR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Cancer</a:t>
            </a:r>
            <a:r>
              <a:rPr lang="pt-B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Med 8:2019</a:t>
            </a:r>
            <a:endParaRPr lang="en-US" sz="800" dirty="0">
              <a:solidFill>
                <a:schemeClr val="tx1"/>
              </a:solidFill>
              <a:latin typeface="+mn-lt"/>
            </a:endParaRPr>
          </a:p>
          <a:p>
            <a:r>
              <a:rPr lang="en-US" sz="1100" dirty="0">
                <a:solidFill>
                  <a:schemeClr val="tx1"/>
                </a:solidFill>
                <a:latin typeface="+mn-lt"/>
              </a:rPr>
              <a:t>Source: for ModraDoc006/r - Modra clinical studies; for IV - Baker et al, CCR 2004</a:t>
            </a:r>
            <a:endParaRPr lang="en-GB" sz="11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5ADCFACE-D4D6-44D3-A94C-AA9264101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523" y="345554"/>
            <a:ext cx="11315074" cy="1013800"/>
          </a:xfrm>
        </p:spPr>
        <p:txBody>
          <a:bodyPr vert="horz">
            <a:noAutofit/>
          </a:bodyPr>
          <a:lstStyle/>
          <a:p>
            <a:r>
              <a:rPr lang="en-US" sz="3000" dirty="0" smtClean="0"/>
              <a:t>PK </a:t>
            </a:r>
            <a:r>
              <a:rPr lang="en-US" sz="3000" dirty="0"/>
              <a:t>Differences vs. IV Docetaxel Drive Improved Safety Profile of ModraDoc006/r</a:t>
            </a:r>
            <a:br>
              <a:rPr lang="en-US" sz="3000" dirty="0"/>
            </a:br>
            <a:endParaRPr lang="en-US" sz="1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EF8BA6D-F7CE-E848-88A7-228A714C59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613019"/>
              </p:ext>
            </p:extLst>
          </p:nvPr>
        </p:nvGraphicFramePr>
        <p:xfrm>
          <a:off x="2878418" y="2301092"/>
          <a:ext cx="5992450" cy="31013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6875">
                  <a:extLst>
                    <a:ext uri="{9D8B030D-6E8A-4147-A177-3AD203B41FA5}">
                      <a16:colId xmlns:a16="http://schemas.microsoft.com/office/drawing/2014/main" val="4112954303"/>
                    </a:ext>
                  </a:extLst>
                </a:gridCol>
                <a:gridCol w="1163040">
                  <a:extLst>
                    <a:ext uri="{9D8B030D-6E8A-4147-A177-3AD203B41FA5}">
                      <a16:colId xmlns:a16="http://schemas.microsoft.com/office/drawing/2014/main" val="1713680544"/>
                    </a:ext>
                  </a:extLst>
                </a:gridCol>
                <a:gridCol w="1677628">
                  <a:extLst>
                    <a:ext uri="{9D8B030D-6E8A-4147-A177-3AD203B41FA5}">
                      <a16:colId xmlns:a16="http://schemas.microsoft.com/office/drawing/2014/main" val="3440694247"/>
                    </a:ext>
                  </a:extLst>
                </a:gridCol>
                <a:gridCol w="1044907">
                  <a:extLst>
                    <a:ext uri="{9D8B030D-6E8A-4147-A177-3AD203B41FA5}">
                      <a16:colId xmlns:a16="http://schemas.microsoft.com/office/drawing/2014/main" val="2479313824"/>
                    </a:ext>
                  </a:extLst>
                </a:gridCol>
              </a:tblGrid>
              <a:tr h="621541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AUC 0-inf (ng/ml*h)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 weeks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53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Cmax</a:t>
                      </a: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(ng/ml)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Ratio </a:t>
                      </a:r>
                      <a:r>
                        <a:rPr lang="en-US" sz="1400" b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Cmax</a:t>
                      </a: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/AUC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C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196929"/>
                  </a:ext>
                </a:extLst>
              </a:tr>
              <a:tr h="213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ModraDoc006/r (BIDW)</a:t>
                      </a:r>
                      <a:r>
                        <a:rPr lang="en-US" sz="14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675018"/>
                  </a:ext>
                </a:extLst>
              </a:tr>
              <a:tr h="213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30-20/100-100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4254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102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0.02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9725009"/>
                  </a:ext>
                </a:extLst>
              </a:tr>
              <a:tr h="213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20-20/100-100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2343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84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0.04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5206148"/>
                  </a:ext>
                </a:extLst>
              </a:tr>
              <a:tr h="213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30-20/100-100 (</a:t>
                      </a:r>
                      <a:r>
                        <a:rPr lang="en-US" sz="1400" u="none" strike="noStrike" dirty="0" err="1">
                          <a:effectLst/>
                          <a:latin typeface="+mn-lt"/>
                        </a:rPr>
                        <a:t>mCRPC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)</a:t>
                      </a:r>
                      <a:r>
                        <a:rPr lang="en-US" sz="1400" u="none" strike="noStrike" baseline="30000" dirty="0">
                          <a:effectLst/>
                          <a:latin typeface="+mn-lt"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1383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0.03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3375904"/>
                  </a:ext>
                </a:extLst>
              </a:tr>
              <a:tr h="213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30-20/200-100 (</a:t>
                      </a:r>
                      <a:r>
                        <a:rPr lang="en-US" sz="1400" u="none" strike="noStrike" dirty="0" err="1">
                          <a:effectLst/>
                          <a:latin typeface="+mn-lt"/>
                        </a:rPr>
                        <a:t>mCRPC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)</a:t>
                      </a:r>
                      <a:r>
                        <a:rPr lang="en-US" sz="1400" u="none" strike="noStrike" baseline="30000" dirty="0">
                          <a:effectLst/>
                          <a:latin typeface="+mn-lt"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4551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167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0.04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1391210"/>
                  </a:ext>
                </a:extLst>
              </a:tr>
              <a:tr h="213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20-20/200-100 (</a:t>
                      </a:r>
                      <a:r>
                        <a:rPr lang="en-US" sz="1400" u="none" strike="noStrike" dirty="0" err="1">
                          <a:effectLst/>
                          <a:latin typeface="+mn-lt"/>
                        </a:rPr>
                        <a:t>mCRPC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)</a:t>
                      </a:r>
                      <a:r>
                        <a:rPr lang="en-US" sz="1400" u="none" strike="noStrike" baseline="30000" dirty="0">
                          <a:effectLst/>
                          <a:latin typeface="+mn-lt"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1674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49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0.03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47855"/>
                  </a:ext>
                </a:extLst>
              </a:tr>
              <a:tr h="213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iv docetaxel</a:t>
                      </a:r>
                      <a:r>
                        <a:rPr lang="en-US" sz="14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115148"/>
                  </a:ext>
                </a:extLst>
              </a:tr>
              <a:tr h="213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35mg/m2 </a:t>
                      </a:r>
                      <a:r>
                        <a:rPr lang="en-US" sz="1400" u="none" strike="noStrike" dirty="0" err="1">
                          <a:effectLst/>
                          <a:latin typeface="+mn-lt"/>
                        </a:rPr>
                        <a:t>qw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3960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1850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1.40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3268565"/>
                  </a:ext>
                </a:extLst>
              </a:tr>
              <a:tr h="213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75mg/m2 q3w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3050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2180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0.71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0690593"/>
                  </a:ext>
                </a:extLst>
              </a:tr>
              <a:tr h="213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100mg/m2 q3w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5620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4150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0.74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7951185"/>
                  </a:ext>
                </a:extLst>
              </a:tr>
              <a:tr h="2132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75mg/m</a:t>
                      </a:r>
                      <a:r>
                        <a:rPr lang="en-US" sz="1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q3w (</a:t>
                      </a:r>
                      <a:r>
                        <a:rPr lang="en-US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mCRPC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~1820</a:t>
                      </a:r>
                      <a:r>
                        <a:rPr lang="en-US" sz="1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9444851"/>
                  </a:ext>
                </a:extLst>
              </a:tr>
            </a:tbl>
          </a:graphicData>
        </a:graphic>
      </p:graphicFrame>
      <p:sp>
        <p:nvSpPr>
          <p:cNvPr id="8" name="Bent Arrow 7">
            <a:extLst>
              <a:ext uri="{FF2B5EF4-FFF2-40B4-BE49-F238E27FC236}">
                <a16:creationId xmlns:a16="http://schemas.microsoft.com/office/drawing/2014/main" id="{1DC3A94F-7876-7348-ABA7-2C84CE3B1D98}"/>
              </a:ext>
            </a:extLst>
          </p:cNvPr>
          <p:cNvSpPr/>
          <p:nvPr/>
        </p:nvSpPr>
        <p:spPr>
          <a:xfrm>
            <a:off x="5469060" y="1755337"/>
            <a:ext cx="811165" cy="582149"/>
          </a:xfrm>
          <a:prstGeom prst="bentArrow">
            <a:avLst/>
          </a:prstGeom>
          <a:solidFill>
            <a:srgbClr val="BED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Bent Arrow 31">
            <a:extLst>
              <a:ext uri="{FF2B5EF4-FFF2-40B4-BE49-F238E27FC236}">
                <a16:creationId xmlns:a16="http://schemas.microsoft.com/office/drawing/2014/main" id="{17F81F08-BFAB-0E47-8A41-67B020D9D33F}"/>
              </a:ext>
            </a:extLst>
          </p:cNvPr>
          <p:cNvSpPr/>
          <p:nvPr/>
        </p:nvSpPr>
        <p:spPr>
          <a:xfrm flipV="1">
            <a:off x="6907658" y="5373122"/>
            <a:ext cx="811165" cy="621830"/>
          </a:xfrm>
          <a:prstGeom prst="bentArrow">
            <a:avLst/>
          </a:prstGeom>
          <a:solidFill>
            <a:srgbClr val="A5C9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62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64285E3-7416-4D90-B44C-F4E0ADDF2CD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605813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think-cell Slide" r:id="rId5" imgW="306" imgH="308" progId="TCLayout.ActiveDocument.1">
                  <p:embed/>
                </p:oleObj>
              </mc:Choice>
              <mc:Fallback>
                <p:oleObj name="think-cell Slide" r:id="rId5" imgW="306" imgH="308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64285E3-7416-4D90-B44C-F4E0ADDF2C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66A4359-3F9D-48B4-8AA2-84749E5AB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523" y="345554"/>
            <a:ext cx="11312209" cy="1013800"/>
          </a:xfrm>
        </p:spPr>
        <p:txBody>
          <a:bodyPr vert="horz">
            <a:normAutofit/>
          </a:bodyPr>
          <a:lstStyle/>
          <a:p>
            <a:r>
              <a:rPr lang="en-GB" sz="3000" dirty="0"/>
              <a:t>ModraDoc006/r Phase IIb in Patients with Metastatic Castrate Resistant Prostate Cancer (</a:t>
            </a:r>
            <a:r>
              <a:rPr lang="en-GB" sz="3000" dirty="0" err="1"/>
              <a:t>mCRPC</a:t>
            </a:r>
            <a:r>
              <a:rPr lang="en-GB" sz="3000" dirty="0"/>
              <a:t>),  Randomized vs IV Docetaxel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F0CF1-AD90-4F8A-88BD-2C49D96C00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1D062E1-883A-47DA-8A4D-4B7BBEAD5E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984630"/>
              </p:ext>
            </p:extLst>
          </p:nvPr>
        </p:nvGraphicFramePr>
        <p:xfrm>
          <a:off x="439524" y="2094483"/>
          <a:ext cx="5106140" cy="36241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82457">
                  <a:extLst>
                    <a:ext uri="{9D8B030D-6E8A-4147-A177-3AD203B41FA5}">
                      <a16:colId xmlns:a16="http://schemas.microsoft.com/office/drawing/2014/main" val="2149270568"/>
                    </a:ext>
                  </a:extLst>
                </a:gridCol>
                <a:gridCol w="3423683">
                  <a:extLst>
                    <a:ext uri="{9D8B030D-6E8A-4147-A177-3AD203B41FA5}">
                      <a16:colId xmlns:a16="http://schemas.microsoft.com/office/drawing/2014/main" val="2214462512"/>
                    </a:ext>
                  </a:extLst>
                </a:gridCol>
              </a:tblGrid>
              <a:tr h="532962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C2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Randomized, multicenter, oral ModraDoc006/r versus IV docetaxel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2853506"/>
                  </a:ext>
                </a:extLst>
              </a:tr>
              <a:tr h="319778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Dose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C2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ModraDoc006/r 30-20/200-100 BIDW (v2)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612231"/>
                  </a:ext>
                </a:extLst>
              </a:tr>
              <a:tr h="319778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Amended dose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C2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ModraDoc006/r 20-20/200-100 BIDW (v3)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599354"/>
                  </a:ext>
                </a:extLst>
              </a:tr>
              <a:tr h="746148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Primary endpoint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C23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itchFamily="2" charset="2"/>
                        <a:buChar char="§"/>
                      </a:pPr>
                      <a:r>
                        <a:rPr lang="en-US" sz="1200" dirty="0"/>
                        <a:t>Radiographic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PFS (rPFS) according to the Prostate Cancer Working Group 3 criteria</a:t>
                      </a:r>
                      <a:r>
                        <a:rPr lang="en-US" sz="120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GB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639644"/>
                  </a:ext>
                </a:extLst>
              </a:tr>
              <a:tr h="1172518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Key secondary objectives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C23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itchFamily="2" charset="2"/>
                        <a:buChar char="§"/>
                      </a:pPr>
                      <a:r>
                        <a:rPr lang="en-US" sz="1200" dirty="0"/>
                        <a:t>Efficacy: ORR, DCR, DOR, rPFS at 6 months, TTP, PSA response rate, PFS at 6 months, PSA-PFS, time to first skeletal event</a:t>
                      </a:r>
                    </a:p>
                    <a:p>
                      <a:pPr marL="171450" indent="-171450">
                        <a:buFont typeface="Wingdings" pitchFamily="2" charset="2"/>
                        <a:buChar char="§"/>
                      </a:pPr>
                      <a:r>
                        <a:rPr lang="en-US" sz="1200" dirty="0"/>
                        <a:t>Safety: AEs and SAEs according to NCI criteria</a:t>
                      </a:r>
                    </a:p>
                    <a:p>
                      <a:pPr marL="171450" indent="-171450">
                        <a:buFont typeface="Wingdings" pitchFamily="2" charset="2"/>
                        <a:buChar char="§"/>
                      </a:pPr>
                      <a:r>
                        <a:rPr lang="en-US" sz="1200" dirty="0"/>
                        <a:t>Health-related quality of life assessments</a:t>
                      </a:r>
                      <a:endParaRPr lang="en-GB" sz="1200" dirty="0"/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089873"/>
                  </a:ext>
                </a:extLst>
              </a:tr>
              <a:tr h="532962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Sites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C23D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itchFamily="2" charset="2"/>
                        <a:buChar char="§"/>
                      </a:pPr>
                      <a:r>
                        <a:rPr lang="en-GB" sz="1200" dirty="0"/>
                        <a:t>US, Germany, Poland, Czech Republic, Hungary, Russia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060503"/>
                  </a:ext>
                </a:extLst>
              </a:tr>
            </a:tbl>
          </a:graphicData>
        </a:graphic>
      </p:graphicFrame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86338178-A546-4227-90F3-944AFDB4EECA}"/>
              </a:ext>
            </a:extLst>
          </p:cNvPr>
          <p:cNvSpPr txBox="1">
            <a:spLocks/>
          </p:cNvSpPr>
          <p:nvPr/>
        </p:nvSpPr>
        <p:spPr>
          <a:xfrm>
            <a:off x="1107281" y="6392680"/>
            <a:ext cx="89055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285750" indent="-285750">
              <a:buAutoNum type="romanUcPeriod"/>
            </a:pPr>
            <a:r>
              <a:rPr lang="pt-BR" dirty="0">
                <a:solidFill>
                  <a:schemeClr val="tx1"/>
                </a:solidFill>
                <a:latin typeface="+mn-lt"/>
              </a:rPr>
              <a:t>Initially ORR, amended to radiographic PFS</a:t>
            </a:r>
          </a:p>
          <a:p>
            <a:pPr marL="285750" indent="-285750">
              <a:buAutoNum type="romanUcPeriod"/>
            </a:pPr>
            <a:r>
              <a:rPr lang="pt-BR" dirty="0">
                <a:solidFill>
                  <a:schemeClr val="tx1"/>
                </a:solidFill>
                <a:latin typeface="+mn-lt"/>
              </a:rPr>
              <a:t>Protocol version 2</a:t>
            </a:r>
            <a:endParaRPr lang="en-GB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C756A99-CB21-7F43-AA5D-81CBD3C2D52F}"/>
              </a:ext>
            </a:extLst>
          </p:cNvPr>
          <p:cNvGrpSpPr/>
          <p:nvPr/>
        </p:nvGrpSpPr>
        <p:grpSpPr>
          <a:xfrm>
            <a:off x="6022549" y="1960197"/>
            <a:ext cx="5729183" cy="3831639"/>
            <a:chOff x="6096000" y="1708407"/>
            <a:chExt cx="5729183" cy="383163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47711B-4EF8-42AE-9DE1-20F1F52C2F0C}"/>
                </a:ext>
              </a:extLst>
            </p:cNvPr>
            <p:cNvSpPr txBox="1"/>
            <p:nvPr/>
          </p:nvSpPr>
          <p:spPr>
            <a:xfrm>
              <a:off x="6868435" y="1708407"/>
              <a:ext cx="3727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585859"/>
                  </a:solidFill>
                  <a:latin typeface="+mj-lt"/>
                </a:rPr>
                <a:t>Phase IIb Trial Design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753FDD1-AEE6-1846-9051-19ED959A557D}"/>
                </a:ext>
              </a:extLst>
            </p:cNvPr>
            <p:cNvSpPr/>
            <p:nvPr/>
          </p:nvSpPr>
          <p:spPr>
            <a:xfrm>
              <a:off x="6096000" y="3599568"/>
              <a:ext cx="1306787" cy="101067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F6C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rgbClr val="1F6C15"/>
                  </a:solidFill>
                </a:rPr>
                <a:t>Patients with mCRPC suitable for treatment with a taxane 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B6E48586-FC59-9C43-BCF8-EA7B6E35FF10}"/>
                </a:ext>
              </a:extLst>
            </p:cNvPr>
            <p:cNvSpPr/>
            <p:nvPr/>
          </p:nvSpPr>
          <p:spPr>
            <a:xfrm>
              <a:off x="9931686" y="3388313"/>
              <a:ext cx="1306787" cy="1010672"/>
            </a:xfrm>
            <a:prstGeom prst="rect">
              <a:avLst/>
            </a:prstGeom>
            <a:solidFill>
              <a:srgbClr val="E6AD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/>
                <a:t>ModraDoc006/r</a:t>
              </a:r>
            </a:p>
            <a:p>
              <a:pPr algn="ctr"/>
              <a:r>
                <a:rPr lang="en-US" sz="1000" dirty="0"/>
                <a:t>20-20/200-100 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92FE4E3-5946-C94A-B69A-3B490C6DDFE9}"/>
                </a:ext>
              </a:extLst>
            </p:cNvPr>
            <p:cNvSpPr/>
            <p:nvPr/>
          </p:nvSpPr>
          <p:spPr>
            <a:xfrm>
              <a:off x="8063963" y="4398985"/>
              <a:ext cx="1306787" cy="101067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/>
                <a:t>IV docetaxel q3w </a:t>
              </a:r>
            </a:p>
            <a:p>
              <a:pPr algn="ctr"/>
              <a:r>
                <a:rPr lang="en-US" sz="1000" dirty="0"/>
                <a:t>75 mg/m</a:t>
              </a:r>
              <a:r>
                <a:rPr lang="en-US" sz="1000" baseline="30000" dirty="0"/>
                <a:t>2</a:t>
              </a:r>
              <a:r>
                <a:rPr lang="en-US" sz="1000" dirty="0"/>
                <a:t> </a:t>
              </a:r>
            </a:p>
            <a:p>
              <a:pPr algn="ctr"/>
              <a:r>
                <a:rPr lang="en-US" sz="1000" dirty="0"/>
                <a:t>+ prednisone 5mg qd</a:t>
              </a:r>
            </a:p>
            <a:p>
              <a:pPr algn="ctr"/>
              <a:r>
                <a:rPr lang="en-US" sz="1000" dirty="0"/>
                <a:t>+ dexamethasone</a:t>
              </a: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F0E01F65-7EC5-5646-9EC9-17B71821A3ED}"/>
                </a:ext>
              </a:extLst>
            </p:cNvPr>
            <p:cNvCxnSpPr>
              <a:cxnSpLocks/>
              <a:stCxn id="58" idx="3"/>
              <a:endCxn id="65" idx="1"/>
            </p:cNvCxnSpPr>
            <p:nvPr/>
          </p:nvCxnSpPr>
          <p:spPr>
            <a:xfrm flipV="1">
              <a:off x="7402787" y="3305486"/>
              <a:ext cx="675787" cy="79941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C968CFAA-083F-C742-BB3C-185ED3E4BEB0}"/>
                </a:ext>
              </a:extLst>
            </p:cNvPr>
            <p:cNvCxnSpPr>
              <a:stCxn id="58" idx="3"/>
              <a:endCxn id="60" idx="1"/>
            </p:cNvCxnSpPr>
            <p:nvPr/>
          </p:nvCxnSpPr>
          <p:spPr>
            <a:xfrm>
              <a:off x="7402787" y="4104904"/>
              <a:ext cx="661176" cy="79941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6916DDFB-9FEB-2548-A121-A3B8F8425599}"/>
                </a:ext>
              </a:extLst>
            </p:cNvPr>
            <p:cNvSpPr/>
            <p:nvPr/>
          </p:nvSpPr>
          <p:spPr>
            <a:xfrm>
              <a:off x="7639108" y="2667897"/>
              <a:ext cx="188534" cy="287214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RANDOMIZE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F780604C-F4C2-C143-9210-4B58CD89557B}"/>
                </a:ext>
              </a:extLst>
            </p:cNvPr>
            <p:cNvSpPr/>
            <p:nvPr/>
          </p:nvSpPr>
          <p:spPr>
            <a:xfrm>
              <a:off x="9931686" y="2211987"/>
              <a:ext cx="1306787" cy="1010672"/>
            </a:xfrm>
            <a:prstGeom prst="rect">
              <a:avLst/>
            </a:prstGeom>
            <a:solidFill>
              <a:srgbClr val="363B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/>
                <a:t>ModraDoc006/r</a:t>
              </a:r>
            </a:p>
            <a:p>
              <a:pPr algn="ctr"/>
              <a:r>
                <a:rPr lang="en-US" sz="1000" dirty="0"/>
                <a:t>30-20/200-100 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3637F59-0A4B-304B-A08E-C17D99D84AB3}"/>
                </a:ext>
              </a:extLst>
            </p:cNvPr>
            <p:cNvSpPr/>
            <p:nvPr/>
          </p:nvSpPr>
          <p:spPr>
            <a:xfrm>
              <a:off x="8078574" y="2800150"/>
              <a:ext cx="1306787" cy="1010672"/>
            </a:xfrm>
            <a:prstGeom prst="rect">
              <a:avLst/>
            </a:prstGeom>
            <a:solidFill>
              <a:srgbClr val="BED5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/>
                <a:t>ModraDoc006/r</a:t>
              </a:r>
            </a:p>
            <a:p>
              <a:pPr algn="ctr"/>
              <a:r>
                <a:rPr lang="en-US" sz="1000" dirty="0"/>
                <a:t>BIDW</a:t>
              </a:r>
            </a:p>
            <a:p>
              <a:pPr algn="ctr"/>
              <a:r>
                <a:rPr lang="en-US" sz="1000" dirty="0"/>
                <a:t>+ prednisone 5mg qd</a:t>
              </a: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9169BD49-01B3-4B49-8F8D-8C4E0F0AAA7C}"/>
                </a:ext>
              </a:extLst>
            </p:cNvPr>
            <p:cNvCxnSpPr>
              <a:cxnSpLocks/>
              <a:stCxn id="65" idx="3"/>
              <a:endCxn id="64" idx="1"/>
            </p:cNvCxnSpPr>
            <p:nvPr/>
          </p:nvCxnSpPr>
          <p:spPr>
            <a:xfrm flipV="1">
              <a:off x="9385361" y="2717323"/>
              <a:ext cx="546325" cy="58816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59116F59-2E92-1443-B75B-0CFE313210E7}"/>
                </a:ext>
              </a:extLst>
            </p:cNvPr>
            <p:cNvCxnSpPr>
              <a:cxnSpLocks/>
              <a:stCxn id="65" idx="3"/>
              <a:endCxn id="59" idx="1"/>
            </p:cNvCxnSpPr>
            <p:nvPr/>
          </p:nvCxnSpPr>
          <p:spPr>
            <a:xfrm>
              <a:off x="9385361" y="3305486"/>
              <a:ext cx="546325" cy="58816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1C9C8A1-99B0-C248-895C-7D2F847A51E3}"/>
                </a:ext>
              </a:extLst>
            </p:cNvPr>
            <p:cNvSpPr txBox="1"/>
            <p:nvPr/>
          </p:nvSpPr>
          <p:spPr>
            <a:xfrm>
              <a:off x="11337549" y="2594212"/>
              <a:ext cx="487634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>
                  <a:latin typeface="+mn-lt"/>
                </a:rPr>
                <a:t>N=21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86DFC2B-31DE-0E4C-B3CF-784EEF370EFB}"/>
                </a:ext>
              </a:extLst>
            </p:cNvPr>
            <p:cNvSpPr txBox="1"/>
            <p:nvPr/>
          </p:nvSpPr>
          <p:spPr>
            <a:xfrm>
              <a:off x="11337549" y="3770538"/>
              <a:ext cx="487634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>
                  <a:latin typeface="+mn-lt"/>
                </a:rPr>
                <a:t>N=31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AEB6B67-BDE0-DF4F-9357-FB7A16608948}"/>
                </a:ext>
              </a:extLst>
            </p:cNvPr>
            <p:cNvSpPr txBox="1"/>
            <p:nvPr/>
          </p:nvSpPr>
          <p:spPr>
            <a:xfrm>
              <a:off x="9399326" y="4781210"/>
              <a:ext cx="487634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>
                  <a:latin typeface="+mn-lt"/>
                </a:rPr>
                <a:t>N=49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6F386EC-53CF-4CA5-9873-D894CF18A6A0}"/>
                </a:ext>
              </a:extLst>
            </p:cNvPr>
            <p:cNvSpPr/>
            <p:nvPr/>
          </p:nvSpPr>
          <p:spPr>
            <a:xfrm rot="18753620">
              <a:off x="9281668" y="2789225"/>
              <a:ext cx="540158" cy="2557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PV2</a:t>
              </a:r>
              <a:r>
                <a:rPr lang="en-GB" sz="1200" baseline="30000" dirty="0">
                  <a:solidFill>
                    <a:schemeClr val="tx1"/>
                  </a:solidFill>
                </a:rPr>
                <a:t>2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243FB3C-36B1-490B-BDB5-F22BEB1D1AA7}"/>
                </a:ext>
              </a:extLst>
            </p:cNvPr>
            <p:cNvSpPr/>
            <p:nvPr/>
          </p:nvSpPr>
          <p:spPr>
            <a:xfrm rot="2934116">
              <a:off x="9291398" y="3554772"/>
              <a:ext cx="540158" cy="2557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PV3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71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6BA97-9B33-404A-9A8A-653CBE42E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524" y="282136"/>
            <a:ext cx="10146910" cy="1077218"/>
          </a:xfr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Positive Phase IIb Results for ModraDoc006/r in Patients with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mCRPC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EF6768-1382-2A4D-B45B-BAF69411D3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D45A54B-C7EB-0A44-BC78-B350E495CD80}"/>
              </a:ext>
            </a:extLst>
          </p:cNvPr>
          <p:cNvSpPr txBox="1">
            <a:spLocks/>
          </p:cNvSpPr>
          <p:nvPr/>
        </p:nvSpPr>
        <p:spPr bwMode="auto">
          <a:xfrm>
            <a:off x="439524" y="1904049"/>
            <a:ext cx="11029615" cy="367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04800" indent="-304800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1pPr>
            <a:lvl2pPr marL="628650" indent="-304800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6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2pPr>
            <a:lvl3pPr marL="898525" indent="-269875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4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3pPr>
            <a:lvl4pPr marL="1241425" indent="-233363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4pPr>
            <a:lvl5pPr marL="1601788" indent="-233363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6F953E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rgbClr val="585859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Results support ModraDoc006/r as an effective, convenient, and well-tolerated oral docetaxel treatment option for patients with mCRPC</a:t>
            </a:r>
          </a:p>
          <a:p>
            <a:r>
              <a:rPr lang="en-US" sz="2400" dirty="0"/>
              <a:t>Response rates compare favorably to IV docetaxel</a:t>
            </a:r>
          </a:p>
          <a:p>
            <a:r>
              <a:rPr lang="en-US" sz="2400" dirty="0"/>
              <a:t>Safety benefits compared to IV docetaxel include reduced hematological toxicities, neuropathy and alopecia</a:t>
            </a:r>
          </a:p>
          <a:p>
            <a:r>
              <a:rPr lang="en-US" sz="2400" dirty="0"/>
              <a:t>20-20/200-100 (“20-20”) dose will be lead dose moving forward (better combination of efficacy and tolerability)</a:t>
            </a:r>
          </a:p>
          <a:p>
            <a:r>
              <a:rPr lang="en-US" sz="2400" dirty="0"/>
              <a:t>Pivotal study for ModraDoc006/r in patients with mCRPC in development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9187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A7209346-7A4A-6945-99E1-868DE940D7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965616"/>
              </p:ext>
            </p:extLst>
          </p:nvPr>
        </p:nvGraphicFramePr>
        <p:xfrm>
          <a:off x="592901" y="1801590"/>
          <a:ext cx="11018073" cy="4074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2274">
                  <a:extLst>
                    <a:ext uri="{9D8B030D-6E8A-4147-A177-3AD203B41FA5}">
                      <a16:colId xmlns:a16="http://schemas.microsoft.com/office/drawing/2014/main" val="2648928418"/>
                    </a:ext>
                  </a:extLst>
                </a:gridCol>
                <a:gridCol w="2206955">
                  <a:extLst>
                    <a:ext uri="{9D8B030D-6E8A-4147-A177-3AD203B41FA5}">
                      <a16:colId xmlns:a16="http://schemas.microsoft.com/office/drawing/2014/main" val="3369128447"/>
                    </a:ext>
                  </a:extLst>
                </a:gridCol>
                <a:gridCol w="2322948">
                  <a:extLst>
                    <a:ext uri="{9D8B030D-6E8A-4147-A177-3AD203B41FA5}">
                      <a16:colId xmlns:a16="http://schemas.microsoft.com/office/drawing/2014/main" val="4248727603"/>
                    </a:ext>
                  </a:extLst>
                </a:gridCol>
                <a:gridCol w="2168036">
                  <a:extLst>
                    <a:ext uri="{9D8B030D-6E8A-4147-A177-3AD203B41FA5}">
                      <a16:colId xmlns:a16="http://schemas.microsoft.com/office/drawing/2014/main" val="2084923508"/>
                    </a:ext>
                  </a:extLst>
                </a:gridCol>
                <a:gridCol w="2477860">
                  <a:extLst>
                    <a:ext uri="{9D8B030D-6E8A-4147-A177-3AD203B41FA5}">
                      <a16:colId xmlns:a16="http://schemas.microsoft.com/office/drawing/2014/main" val="2576370793"/>
                    </a:ext>
                  </a:extLst>
                </a:gridCol>
              </a:tblGrid>
              <a:tr h="643529"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IV docetaxel</a:t>
                      </a:r>
                    </a:p>
                    <a:p>
                      <a:pPr algn="ctr"/>
                      <a:r>
                        <a:rPr lang="en-US" sz="1600" dirty="0"/>
                        <a:t>75mg/m</a:t>
                      </a:r>
                      <a:r>
                        <a:rPr lang="en-US" sz="1600" baseline="30000" dirty="0"/>
                        <a:t>2</a:t>
                      </a:r>
                      <a:endParaRPr lang="en-US" sz="1600" dirty="0"/>
                    </a:p>
                    <a:p>
                      <a:pPr algn="ctr"/>
                      <a:r>
                        <a:rPr lang="en-US" sz="1600" dirty="0"/>
                        <a:t>PV3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6C1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ModraDoc006/r </a:t>
                      </a:r>
                    </a:p>
                    <a:p>
                      <a:pPr algn="ctr"/>
                      <a:r>
                        <a:rPr lang="en-US" sz="1600" dirty="0"/>
                        <a:t>20-20</a:t>
                      </a:r>
                    </a:p>
                    <a:p>
                      <a:pPr algn="ctr"/>
                      <a:r>
                        <a:rPr lang="en-US" sz="1600" dirty="0"/>
                        <a:t>PV3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AD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IV docetaxel 75mg/m</a:t>
                      </a:r>
                      <a:r>
                        <a:rPr lang="en-US" sz="1600" baseline="30000" dirty="0"/>
                        <a:t>2</a:t>
                      </a:r>
                      <a:endParaRPr lang="en-US" sz="1600" dirty="0"/>
                    </a:p>
                    <a:p>
                      <a:pPr algn="ctr"/>
                      <a:r>
                        <a:rPr lang="en-US" sz="1600" dirty="0"/>
                        <a:t>PV2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ModraDoc006/r</a:t>
                      </a:r>
                    </a:p>
                    <a:p>
                      <a:pPr algn="ctr"/>
                      <a:r>
                        <a:rPr lang="en-US" sz="1600" dirty="0"/>
                        <a:t> 30-20</a:t>
                      </a:r>
                    </a:p>
                    <a:p>
                      <a:pPr algn="ctr"/>
                      <a:r>
                        <a:rPr lang="en-US" sz="1600" dirty="0"/>
                        <a:t>PV2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3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131736"/>
                  </a:ext>
                </a:extLst>
              </a:tr>
              <a:tr h="40643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ERR</a:t>
                      </a:r>
                      <a:r>
                        <a:rPr lang="en-US" baseline="300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ERR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ERR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ERR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0769877"/>
                  </a:ext>
                </a:extLst>
              </a:tr>
              <a:tr h="40643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N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654879"/>
                  </a:ext>
                </a:extLst>
              </a:tr>
              <a:tr h="406439">
                <a:tc>
                  <a:txBody>
                    <a:bodyPr/>
                    <a:lstStyle/>
                    <a:p>
                      <a:r>
                        <a:rPr lang="en-US" dirty="0"/>
                        <a:t>PR+CR</a:t>
                      </a:r>
                      <a:r>
                        <a:rPr lang="en-US" baseline="30000" dirty="0"/>
                        <a:t>1</a:t>
                      </a:r>
                      <a:endParaRPr lang="en-US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29%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39%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47%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50%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700382"/>
                  </a:ext>
                </a:extLst>
              </a:tr>
              <a:tr h="406439">
                <a:tc>
                  <a:txBody>
                    <a:bodyPr/>
                    <a:lstStyle/>
                    <a:p>
                      <a:r>
                        <a:rPr lang="en-US" dirty="0"/>
                        <a:t>Stable disease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71%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47%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47%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38%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393034"/>
                  </a:ext>
                </a:extLst>
              </a:tr>
              <a:tr h="406439">
                <a:tc>
                  <a:txBody>
                    <a:bodyPr/>
                    <a:lstStyle/>
                    <a:p>
                      <a:r>
                        <a:rPr lang="en-US" sz="1600" dirty="0"/>
                        <a:t>Total CR/PR+SD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86%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94%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88%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556526"/>
                  </a:ext>
                </a:extLst>
              </a:tr>
              <a:tr h="406439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FAS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FAS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FAS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FAS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743773"/>
                  </a:ext>
                </a:extLst>
              </a:tr>
              <a:tr h="40643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146442"/>
                  </a:ext>
                </a:extLst>
              </a:tr>
              <a:tr h="406439">
                <a:tc>
                  <a:txBody>
                    <a:bodyPr/>
                    <a:lstStyle/>
                    <a:p>
                      <a:r>
                        <a:rPr lang="en-US" dirty="0"/>
                        <a:t>PSA response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67%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53%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887485"/>
                  </a:ext>
                </a:extLst>
              </a:tr>
            </a:tbl>
          </a:graphicData>
        </a:graphic>
      </p:graphicFrame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D06A27C-C1E0-45FF-BFEC-816AB33DEA9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think-cell Slide" r:id="rId5" imgW="592" imgH="595" progId="TCLayout.ActiveDocument.1">
                  <p:embed/>
                </p:oleObj>
              </mc:Choice>
              <mc:Fallback>
                <p:oleObj name="think-cell Slide" r:id="rId5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D06A27C-C1E0-45FF-BFEC-816AB33D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F0B57C4-F996-254C-9FDB-6ECC2C015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41" y="333678"/>
            <a:ext cx="12270784" cy="10138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>Phase IIb: Efficacy – Broad Overlap with IV Docetaxel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218F22-365A-1245-ACCE-4984D973AA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A51BF8-F26A-E540-9F26-66A86B4462E1}"/>
              </a:ext>
            </a:extLst>
          </p:cNvPr>
          <p:cNvSpPr txBox="1"/>
          <p:nvPr/>
        </p:nvSpPr>
        <p:spPr>
          <a:xfrm>
            <a:off x="1107281" y="6385332"/>
            <a:ext cx="189667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050" dirty="0">
                <a:latin typeface="+mn-lt"/>
              </a:rPr>
              <a:t>Evaluable for response rate</a:t>
            </a:r>
          </a:p>
          <a:p>
            <a:r>
              <a:rPr lang="en-US" sz="1050" dirty="0">
                <a:latin typeface="+mn-lt"/>
              </a:rPr>
              <a:t>Source: M18MDP final data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917F3-319A-B027-0AC3-DB5122C1D863}"/>
              </a:ext>
            </a:extLst>
          </p:cNvPr>
          <p:cNvSpPr/>
          <p:nvPr/>
        </p:nvSpPr>
        <p:spPr>
          <a:xfrm>
            <a:off x="4638905" y="1797418"/>
            <a:ext cx="2330605" cy="4074472"/>
          </a:xfrm>
          <a:prstGeom prst="rect">
            <a:avLst/>
          </a:prstGeom>
          <a:solidFill>
            <a:srgbClr val="E6AD11">
              <a:alpha val="0"/>
            </a:srgbClr>
          </a:solidFill>
          <a:ln w="85725">
            <a:solidFill>
              <a:srgbClr val="9AC2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7D3DFC2-3055-4934-B6CD-18223DD219E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520870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9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FDDF9-8541-7548-B33C-A9FE56535E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3E81B1C-A752-4CE1-A742-45298860D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41" y="333678"/>
            <a:ext cx="12270784" cy="10138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>Marked Reduction in Key Toxicities vs IV Docetaxel &amp; other Oral Taxanes</a:t>
            </a:r>
            <a:br>
              <a:rPr lang="en-US" sz="3000" dirty="0"/>
            </a:br>
            <a:r>
              <a:rPr lang="en-US" sz="1800" dirty="0"/>
              <a:t>Reduction or elimination of neutropenia, major reductions in neuropathy, alopecia &amp; fatigue; predominantly mild GI tox</a:t>
            </a:r>
            <a:endParaRPr lang="en-US" sz="1800" dirty="0">
              <a:solidFill>
                <a:schemeClr val="tx1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ED3EFFA-17B8-1D49-9430-D26F679A67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483839"/>
              </p:ext>
            </p:extLst>
          </p:nvPr>
        </p:nvGraphicFramePr>
        <p:xfrm>
          <a:off x="485156" y="1516868"/>
          <a:ext cx="11221689" cy="3943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1219">
                  <a:extLst>
                    <a:ext uri="{9D8B030D-6E8A-4147-A177-3AD203B41FA5}">
                      <a16:colId xmlns:a16="http://schemas.microsoft.com/office/drawing/2014/main" val="1680206809"/>
                    </a:ext>
                  </a:extLst>
                </a:gridCol>
                <a:gridCol w="908411">
                  <a:extLst>
                    <a:ext uri="{9D8B030D-6E8A-4147-A177-3AD203B41FA5}">
                      <a16:colId xmlns:a16="http://schemas.microsoft.com/office/drawing/2014/main" val="3049910080"/>
                    </a:ext>
                  </a:extLst>
                </a:gridCol>
                <a:gridCol w="1153785">
                  <a:extLst>
                    <a:ext uri="{9D8B030D-6E8A-4147-A177-3AD203B41FA5}">
                      <a16:colId xmlns:a16="http://schemas.microsoft.com/office/drawing/2014/main" val="171817261"/>
                    </a:ext>
                  </a:extLst>
                </a:gridCol>
                <a:gridCol w="930234">
                  <a:extLst>
                    <a:ext uri="{9D8B030D-6E8A-4147-A177-3AD203B41FA5}">
                      <a16:colId xmlns:a16="http://schemas.microsoft.com/office/drawing/2014/main" val="1127000633"/>
                    </a:ext>
                  </a:extLst>
                </a:gridCol>
                <a:gridCol w="1316929">
                  <a:extLst>
                    <a:ext uri="{9D8B030D-6E8A-4147-A177-3AD203B41FA5}">
                      <a16:colId xmlns:a16="http://schemas.microsoft.com/office/drawing/2014/main" val="3443635831"/>
                    </a:ext>
                  </a:extLst>
                </a:gridCol>
                <a:gridCol w="1034287">
                  <a:extLst>
                    <a:ext uri="{9D8B030D-6E8A-4147-A177-3AD203B41FA5}">
                      <a16:colId xmlns:a16="http://schemas.microsoft.com/office/drawing/2014/main" val="4164034747"/>
                    </a:ext>
                  </a:extLst>
                </a:gridCol>
                <a:gridCol w="1175608">
                  <a:extLst>
                    <a:ext uri="{9D8B030D-6E8A-4147-A177-3AD203B41FA5}">
                      <a16:colId xmlns:a16="http://schemas.microsoft.com/office/drawing/2014/main" val="190298437"/>
                    </a:ext>
                  </a:extLst>
                </a:gridCol>
                <a:gridCol w="1175608">
                  <a:extLst>
                    <a:ext uri="{9D8B030D-6E8A-4147-A177-3AD203B41FA5}">
                      <a16:colId xmlns:a16="http://schemas.microsoft.com/office/drawing/2014/main" val="458507810"/>
                    </a:ext>
                  </a:extLst>
                </a:gridCol>
                <a:gridCol w="1175608">
                  <a:extLst>
                    <a:ext uri="{9D8B030D-6E8A-4147-A177-3AD203B41FA5}">
                      <a16:colId xmlns:a16="http://schemas.microsoft.com/office/drawing/2014/main" val="565611349"/>
                    </a:ext>
                  </a:extLst>
                </a:gridCol>
              </a:tblGrid>
              <a:tr h="857262"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Key 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treatment-related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toxicities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(SAF population)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IV docetaxel</a:t>
                      </a:r>
                    </a:p>
                    <a:p>
                      <a:pPr algn="ctr"/>
                      <a:r>
                        <a:rPr lang="en-US" sz="1600" b="1" dirty="0"/>
                        <a:t>75mg/m</a:t>
                      </a:r>
                      <a:r>
                        <a:rPr lang="en-US" sz="1600" b="1" baseline="30000" dirty="0"/>
                        <a:t>2</a:t>
                      </a:r>
                      <a:endParaRPr lang="en-US" sz="1600" b="1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6C1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ModraDoc006/r </a:t>
                      </a:r>
                    </a:p>
                    <a:p>
                      <a:pPr algn="ctr"/>
                      <a:r>
                        <a:rPr lang="en-US" sz="1600" b="1" dirty="0"/>
                        <a:t>20-20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AD1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IV docetaxel </a:t>
                      </a:r>
                    </a:p>
                    <a:p>
                      <a:pPr algn="ctr"/>
                      <a:r>
                        <a:rPr lang="en-US" sz="1600" b="1" dirty="0"/>
                        <a:t>75mg/m</a:t>
                      </a:r>
                      <a:r>
                        <a:rPr lang="en-US" sz="1600" b="1" baseline="30000" dirty="0"/>
                        <a:t>2</a:t>
                      </a:r>
                      <a:endParaRPr lang="en-US" sz="1600" b="1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B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ModraDoc006/r </a:t>
                      </a:r>
                    </a:p>
                    <a:p>
                      <a:pPr algn="ctr"/>
                      <a:r>
                        <a:rPr lang="en-US" sz="1600" b="1" dirty="0"/>
                        <a:t>30-20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3B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187331"/>
                  </a:ext>
                </a:extLst>
              </a:tr>
              <a:tr h="3429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N=31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6C1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N=31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AD1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N=18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B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N=21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3B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337451"/>
                  </a:ext>
                </a:extLst>
              </a:tr>
              <a:tr h="3429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All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Gr 3/4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All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Gr 3/4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All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Gr 3/4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All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Gr 3/4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726687"/>
                  </a:ext>
                </a:extLst>
              </a:tr>
              <a:tr h="34290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Neutropenia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26%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19%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22%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17%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14%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560036"/>
                  </a:ext>
                </a:extLst>
              </a:tr>
              <a:tr h="34290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Peripheral neuropathy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29%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10%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28%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14%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710130"/>
                  </a:ext>
                </a:extLst>
              </a:tr>
              <a:tr h="34290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Alopecia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41%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23%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44%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29%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497597"/>
                  </a:ext>
                </a:extLst>
              </a:tr>
              <a:tr h="34290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Fatigue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16%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13%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22%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24%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9746640"/>
                  </a:ext>
                </a:extLst>
              </a:tr>
              <a:tr h="34290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Nausea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13%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29%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17%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38%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080956"/>
                  </a:ext>
                </a:extLst>
              </a:tr>
              <a:tr h="34290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Diarrhea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29%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32%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3%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11%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62%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19%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331423"/>
                  </a:ext>
                </a:extLst>
              </a:tr>
              <a:tr h="34290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Stomatitis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13%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3%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3%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14%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4%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746375"/>
                  </a:ext>
                </a:extLst>
              </a:tr>
            </a:tbl>
          </a:graphicData>
        </a:graphic>
      </p:graphicFrame>
      <p:sp>
        <p:nvSpPr>
          <p:cNvPr id="2" name="Left Brace 1">
            <a:extLst>
              <a:ext uri="{FF2B5EF4-FFF2-40B4-BE49-F238E27FC236}">
                <a16:creationId xmlns:a16="http://schemas.microsoft.com/office/drawing/2014/main" id="{37C30688-5AA3-EC47-ABAD-C6BDF5457D63}"/>
              </a:ext>
            </a:extLst>
          </p:cNvPr>
          <p:cNvSpPr/>
          <p:nvPr/>
        </p:nvSpPr>
        <p:spPr>
          <a:xfrm>
            <a:off x="340242" y="3120653"/>
            <a:ext cx="85799" cy="72833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B87C0F-AE3B-824D-9B67-E463446C367F}"/>
              </a:ext>
            </a:extLst>
          </p:cNvPr>
          <p:cNvSpPr txBox="1"/>
          <p:nvPr/>
        </p:nvSpPr>
        <p:spPr>
          <a:xfrm rot="16200000">
            <a:off x="-282318" y="3361706"/>
            <a:ext cx="10246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Typical IV DLTS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C3E2FE-521B-804C-90E3-EB7A89EF9972}"/>
              </a:ext>
            </a:extLst>
          </p:cNvPr>
          <p:cNvSpPr/>
          <p:nvPr/>
        </p:nvSpPr>
        <p:spPr>
          <a:xfrm>
            <a:off x="1107281" y="6477042"/>
            <a:ext cx="166423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latin typeface="+mn-lt"/>
              </a:rPr>
              <a:t>Source: M18MDP final data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062F9D-5EA8-A28C-3757-421C5A92D9D9}"/>
              </a:ext>
            </a:extLst>
          </p:cNvPr>
          <p:cNvSpPr/>
          <p:nvPr/>
        </p:nvSpPr>
        <p:spPr>
          <a:xfrm>
            <a:off x="4858742" y="1554803"/>
            <a:ext cx="2237344" cy="3905471"/>
          </a:xfrm>
          <a:prstGeom prst="rect">
            <a:avLst/>
          </a:prstGeom>
          <a:solidFill>
            <a:schemeClr val="bg1">
              <a:alpha val="0"/>
            </a:schemeClr>
          </a:solidFill>
          <a:ln w="85725">
            <a:solidFill>
              <a:srgbClr val="9AC2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49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DA60B-636D-1648-9269-B8799E8CA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523" y="345554"/>
            <a:ext cx="11320085" cy="1013800"/>
          </a:xfrm>
        </p:spPr>
        <p:txBody>
          <a:bodyPr>
            <a:normAutofit/>
          </a:bodyPr>
          <a:lstStyle/>
          <a:p>
            <a:r>
              <a:rPr lang="en-US" dirty="0"/>
              <a:t>Planned Registration Pathway Targets Speed to Market in the U.S.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2E84C-2182-F443-8AD2-372E3982AF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644204E-B39C-3745-8A3B-2555C117D208}"/>
              </a:ext>
            </a:extLst>
          </p:cNvPr>
          <p:cNvSpPr/>
          <p:nvPr/>
        </p:nvSpPr>
        <p:spPr>
          <a:xfrm>
            <a:off x="495278" y="1744550"/>
            <a:ext cx="3678792" cy="89999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BED5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Clinical data in mCRPC showing (at least) comparable activity of ModraDoc006/r vs IV docetaxel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E2C439E-6E5E-B14F-8796-E69BDA5AEEAF}"/>
              </a:ext>
            </a:extLst>
          </p:cNvPr>
          <p:cNvSpPr/>
          <p:nvPr/>
        </p:nvSpPr>
        <p:spPr>
          <a:xfrm>
            <a:off x="495278" y="2786373"/>
            <a:ext cx="3678792" cy="11884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9AC2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Pre-clinical data showing clear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ability of docetaxel/ritonavir combination to re-sensitize resistant prostate tumors to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taxane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therapy (see next slides)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6774DFF-0398-FA44-AF29-A82561C68B96}"/>
              </a:ext>
            </a:extLst>
          </p:cNvPr>
          <p:cNvSpPr/>
          <p:nvPr/>
        </p:nvSpPr>
        <p:spPr>
          <a:xfrm>
            <a:off x="5379510" y="2644541"/>
            <a:ext cx="2094669" cy="81256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585859"/>
                </a:solidFill>
              </a:rPr>
              <a:t>Patients with mCRPC who have undergone cabazitaxel therapy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1A29EE3-45DE-0F47-AD65-D52454E28699}"/>
              </a:ext>
            </a:extLst>
          </p:cNvPr>
          <p:cNvGrpSpPr/>
          <p:nvPr/>
        </p:nvGrpSpPr>
        <p:grpSpPr>
          <a:xfrm>
            <a:off x="7474179" y="2521924"/>
            <a:ext cx="2439721" cy="1007333"/>
            <a:chOff x="6442249" y="2903828"/>
            <a:chExt cx="3568543" cy="1007333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38946F6-E891-584B-8D5A-989FBAD357B1}"/>
                </a:ext>
              </a:extLst>
            </p:cNvPr>
            <p:cNvCxnSpPr>
              <a:cxnSpLocks/>
              <a:stCxn id="27" idx="3"/>
              <a:endCxn id="35" idx="1"/>
            </p:cNvCxnSpPr>
            <p:nvPr/>
          </p:nvCxnSpPr>
          <p:spPr>
            <a:xfrm flipV="1">
              <a:off x="6442249" y="2903828"/>
              <a:ext cx="3568543" cy="528898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E078DB3-FD79-3649-9068-D2D42089118D}"/>
                </a:ext>
              </a:extLst>
            </p:cNvPr>
            <p:cNvCxnSpPr>
              <a:cxnSpLocks/>
              <a:stCxn id="27" idx="3"/>
              <a:endCxn id="36" idx="1"/>
            </p:cNvCxnSpPr>
            <p:nvPr/>
          </p:nvCxnSpPr>
          <p:spPr>
            <a:xfrm>
              <a:off x="6442249" y="3432726"/>
              <a:ext cx="3568543" cy="47843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85B8CAFD-EA35-B449-B314-A0418B1C6C30}"/>
              </a:ext>
            </a:extLst>
          </p:cNvPr>
          <p:cNvSpPr/>
          <p:nvPr/>
        </p:nvSpPr>
        <p:spPr>
          <a:xfrm>
            <a:off x="8472673" y="1786113"/>
            <a:ext cx="370436" cy="251324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85859"/>
                </a:solidFill>
              </a:rPr>
              <a:t>RANDOMIZE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AA6B278-3631-CD4A-A3F3-122DE2770CE7}"/>
              </a:ext>
            </a:extLst>
          </p:cNvPr>
          <p:cNvSpPr/>
          <p:nvPr/>
        </p:nvSpPr>
        <p:spPr>
          <a:xfrm>
            <a:off x="9913900" y="2174742"/>
            <a:ext cx="1860698" cy="694363"/>
          </a:xfrm>
          <a:prstGeom prst="rect">
            <a:avLst/>
          </a:prstGeom>
          <a:solidFill>
            <a:srgbClr val="E6AD1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ModraDoc006/r</a:t>
            </a:r>
          </a:p>
          <a:p>
            <a:pPr algn="ctr"/>
            <a:r>
              <a:rPr lang="en-US" dirty="0"/>
              <a:t>20-20/200-100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8934D0A-CCE6-B244-A1BB-39C779B9D1D8}"/>
              </a:ext>
            </a:extLst>
          </p:cNvPr>
          <p:cNvSpPr/>
          <p:nvPr/>
        </p:nvSpPr>
        <p:spPr>
          <a:xfrm>
            <a:off x="9913900" y="3069619"/>
            <a:ext cx="1860698" cy="9192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Best alternative therapy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9291193-B585-0841-B905-53138645BC23}"/>
              </a:ext>
            </a:extLst>
          </p:cNvPr>
          <p:cNvSpPr txBox="1"/>
          <p:nvPr/>
        </p:nvSpPr>
        <p:spPr>
          <a:xfrm>
            <a:off x="5471470" y="4853456"/>
            <a:ext cx="6445138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9AC23D"/>
              </a:buClr>
              <a:buFont typeface="Wingdings" pitchFamily="2" charset="2"/>
              <a:buChar char="§"/>
            </a:pPr>
            <a:r>
              <a:rPr lang="en-US" dirty="0">
                <a:solidFill>
                  <a:srgbClr val="585859"/>
                </a:solidFill>
                <a:latin typeface="+mn-lt"/>
              </a:rPr>
              <a:t>Superiority study </a:t>
            </a:r>
          </a:p>
          <a:p>
            <a:pPr marL="285750" indent="-285750">
              <a:buClr>
                <a:srgbClr val="9AC23D"/>
              </a:buClr>
              <a:buFont typeface="Wingdings" pitchFamily="2" charset="2"/>
              <a:buChar char="§"/>
            </a:pPr>
            <a:r>
              <a:rPr lang="en-US" dirty="0">
                <a:solidFill>
                  <a:srgbClr val="585859"/>
                </a:solidFill>
                <a:latin typeface="+mn-lt"/>
              </a:rPr>
              <a:t>692 patients</a:t>
            </a:r>
          </a:p>
          <a:p>
            <a:pPr marL="285750" indent="-285750">
              <a:buClr>
                <a:srgbClr val="9AC23D"/>
              </a:buClr>
              <a:buFont typeface="Wingdings" pitchFamily="2" charset="2"/>
              <a:buChar char="§"/>
            </a:pPr>
            <a:r>
              <a:rPr lang="en-US" dirty="0">
                <a:solidFill>
                  <a:srgbClr val="585859"/>
                </a:solidFill>
                <a:latin typeface="+mn-lt"/>
              </a:rPr>
              <a:t>Primary endpoint: OS</a:t>
            </a:r>
          </a:p>
          <a:p>
            <a:pPr marL="285750" indent="-285750">
              <a:buClr>
                <a:srgbClr val="9AC23D"/>
              </a:buClr>
              <a:buFont typeface="Wingdings" pitchFamily="2" charset="2"/>
              <a:buChar char="§"/>
            </a:pPr>
            <a:r>
              <a:rPr lang="en-US" dirty="0">
                <a:solidFill>
                  <a:srgbClr val="585859"/>
                </a:solidFill>
                <a:latin typeface="+mn-lt"/>
              </a:rPr>
              <a:t>Incorporated feedback from EOP2 with FDA</a:t>
            </a:r>
          </a:p>
          <a:p>
            <a:pPr marL="285750" indent="-285750">
              <a:buClr>
                <a:srgbClr val="9AC23D"/>
              </a:buClr>
              <a:buFont typeface="Wingdings" pitchFamily="2" charset="2"/>
              <a:buChar char="§"/>
            </a:pPr>
            <a:r>
              <a:rPr lang="en-US" dirty="0">
                <a:solidFill>
                  <a:srgbClr val="585859"/>
                </a:solidFill>
                <a:latin typeface="+mn-lt"/>
              </a:rPr>
              <a:t>Futility analysis after 210 patients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912B3656-1B0B-C148-ACD5-D0CFE5E28095}"/>
              </a:ext>
            </a:extLst>
          </p:cNvPr>
          <p:cNvSpPr/>
          <p:nvPr/>
        </p:nvSpPr>
        <p:spPr>
          <a:xfrm>
            <a:off x="4181971" y="1744550"/>
            <a:ext cx="1150625" cy="3206591"/>
          </a:xfrm>
          <a:prstGeom prst="rightBrace">
            <a:avLst>
              <a:gd name="adj1" fmla="val 27875"/>
              <a:gd name="adj2" fmla="val 42349"/>
            </a:avLst>
          </a:prstGeom>
          <a:ln w="349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585859"/>
              </a:solidFill>
            </a:endParaRPr>
          </a:p>
        </p:txBody>
      </p:sp>
      <p:sp>
        <p:nvSpPr>
          <p:cNvPr id="31" name="Right Brace 30">
            <a:extLst>
              <a:ext uri="{FF2B5EF4-FFF2-40B4-BE49-F238E27FC236}">
                <a16:creationId xmlns:a16="http://schemas.microsoft.com/office/drawing/2014/main" id="{ECA0CCDE-A9D9-9842-BD2E-D18FBBE4BEB2}"/>
              </a:ext>
            </a:extLst>
          </p:cNvPr>
          <p:cNvSpPr/>
          <p:nvPr/>
        </p:nvSpPr>
        <p:spPr>
          <a:xfrm rot="5400000">
            <a:off x="8346375" y="1307884"/>
            <a:ext cx="352540" cy="6380098"/>
          </a:xfrm>
          <a:prstGeom prst="rightBrace">
            <a:avLst>
              <a:gd name="adj1" fmla="val 47417"/>
              <a:gd name="adj2" fmla="val 50000"/>
            </a:avLst>
          </a:prstGeom>
          <a:ln w="349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585859"/>
              </a:solidFill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810794A-02DF-9642-841C-EAA314D2595A}"/>
              </a:ext>
            </a:extLst>
          </p:cNvPr>
          <p:cNvSpPr/>
          <p:nvPr/>
        </p:nvSpPr>
        <p:spPr>
          <a:xfrm>
            <a:off x="482921" y="4118430"/>
            <a:ext cx="3678792" cy="8327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Multiple lines of docetaxel maintain significant activity in prostate cancer (see next slides)</a:t>
            </a:r>
          </a:p>
        </p:txBody>
      </p:sp>
    </p:spTree>
    <p:extLst>
      <p:ext uri="{BB962C8B-B14F-4D97-AF65-F5344CB8AC3E}">
        <p14:creationId xmlns:p14="http://schemas.microsoft.com/office/powerpoint/2010/main" val="221334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F01B2-0C1A-ECA2-75A6-643880B32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 </a:t>
            </a:r>
            <a:r>
              <a:rPr lang="en-US" dirty="0" smtClean="0"/>
              <a:t>Design </a:t>
            </a:r>
            <a:r>
              <a:rPr lang="en-US" dirty="0" err="1" smtClean="0"/>
              <a:t>mCRPC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2528F-E07A-4E7B-C00C-5901C13D8E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5A2B80-F6FF-3358-619E-B5DEACF2DCF8}"/>
              </a:ext>
            </a:extLst>
          </p:cNvPr>
          <p:cNvSpPr/>
          <p:nvPr/>
        </p:nvSpPr>
        <p:spPr>
          <a:xfrm>
            <a:off x="305617" y="2715018"/>
            <a:ext cx="2094669" cy="81256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585859"/>
                </a:solidFill>
              </a:rPr>
              <a:t>Patients with mCRPC who have undergone cabazitaxel therapy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4155E74-0557-9B40-9260-ADE008864A2A}"/>
              </a:ext>
            </a:extLst>
          </p:cNvPr>
          <p:cNvCxnSpPr>
            <a:stCxn id="5" idx="3"/>
          </p:cNvCxnSpPr>
          <p:nvPr/>
        </p:nvCxnSpPr>
        <p:spPr>
          <a:xfrm flipV="1">
            <a:off x="2400286" y="2229634"/>
            <a:ext cx="1382576" cy="8916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3CAE20B-CC17-453C-8B38-1D83F93776DD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400286" y="3121299"/>
            <a:ext cx="1382576" cy="720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3472CA06-E978-43C8-6A42-10C97D969713}"/>
              </a:ext>
            </a:extLst>
          </p:cNvPr>
          <p:cNvSpPr/>
          <p:nvPr/>
        </p:nvSpPr>
        <p:spPr>
          <a:xfrm>
            <a:off x="2906356" y="1919794"/>
            <a:ext cx="370436" cy="251324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85859"/>
                </a:solidFill>
              </a:rPr>
              <a:t>RANDOMIZE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B6C663-166B-4ADC-DDC4-EEF4BE0ECB77}"/>
              </a:ext>
            </a:extLst>
          </p:cNvPr>
          <p:cNvSpPr/>
          <p:nvPr/>
        </p:nvSpPr>
        <p:spPr>
          <a:xfrm>
            <a:off x="3782862" y="1807296"/>
            <a:ext cx="1860698" cy="832561"/>
          </a:xfrm>
          <a:prstGeom prst="rect">
            <a:avLst/>
          </a:prstGeom>
          <a:solidFill>
            <a:srgbClr val="E6AD1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ModraDoc006/r</a:t>
            </a:r>
          </a:p>
          <a:p>
            <a:pPr algn="ctr"/>
            <a:r>
              <a:rPr lang="en-US" dirty="0"/>
              <a:t>20-20/200-100</a:t>
            </a:r>
          </a:p>
          <a:p>
            <a:pPr algn="ctr"/>
            <a:r>
              <a:rPr lang="en-US" dirty="0"/>
              <a:t>N=105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08104D-CECE-6E2B-1792-EF032EA57514}"/>
              </a:ext>
            </a:extLst>
          </p:cNvPr>
          <p:cNvSpPr/>
          <p:nvPr/>
        </p:nvSpPr>
        <p:spPr>
          <a:xfrm>
            <a:off x="3780966" y="3460824"/>
            <a:ext cx="1860698" cy="83256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Best alternative therapy</a:t>
            </a:r>
            <a:r>
              <a:rPr lang="en-US" baseline="30000" dirty="0"/>
              <a:t>2</a:t>
            </a:r>
            <a:endParaRPr lang="en-US" dirty="0"/>
          </a:p>
          <a:p>
            <a:pPr algn="ctr"/>
            <a:r>
              <a:rPr lang="en-US" dirty="0"/>
              <a:t>N=105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581AC2-4EBF-C0CA-275F-8F29E1847BF4}"/>
              </a:ext>
            </a:extLst>
          </p:cNvPr>
          <p:cNvSpPr txBox="1"/>
          <p:nvPr/>
        </p:nvSpPr>
        <p:spPr>
          <a:xfrm>
            <a:off x="3870253" y="4494715"/>
            <a:ext cx="15706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Futility analysis</a:t>
            </a:r>
          </a:p>
          <a:p>
            <a:pPr algn="ctr"/>
            <a:r>
              <a:rPr lang="en-US" dirty="0">
                <a:latin typeface="+mn-lt"/>
              </a:rPr>
              <a:t>PSA50</a:t>
            </a:r>
          </a:p>
          <a:p>
            <a:pPr algn="ctr"/>
            <a:r>
              <a:rPr lang="en-US" dirty="0">
                <a:latin typeface="+mn-lt"/>
              </a:rPr>
              <a:t>@ 3 months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C4A2C7-DBCF-8445-75EF-B8E6D7DB0844}"/>
              </a:ext>
            </a:extLst>
          </p:cNvPr>
          <p:cNvSpPr/>
          <p:nvPr/>
        </p:nvSpPr>
        <p:spPr>
          <a:xfrm>
            <a:off x="6565728" y="1807296"/>
            <a:ext cx="1860698" cy="832561"/>
          </a:xfrm>
          <a:prstGeom prst="rect">
            <a:avLst/>
          </a:prstGeom>
          <a:solidFill>
            <a:srgbClr val="E6AD1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ModraDoc006/r</a:t>
            </a:r>
          </a:p>
          <a:p>
            <a:pPr algn="ctr"/>
            <a:r>
              <a:rPr lang="en-US" dirty="0"/>
              <a:t>20-20/200-100</a:t>
            </a:r>
          </a:p>
          <a:p>
            <a:pPr algn="ctr"/>
            <a:r>
              <a:rPr lang="en-US" dirty="0"/>
              <a:t>N=241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7739C4-F49E-5877-1C8C-E0C08D78D91F}"/>
              </a:ext>
            </a:extLst>
          </p:cNvPr>
          <p:cNvSpPr/>
          <p:nvPr/>
        </p:nvSpPr>
        <p:spPr>
          <a:xfrm>
            <a:off x="6563832" y="3460824"/>
            <a:ext cx="1860698" cy="83255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Best alternative therapy </a:t>
            </a:r>
          </a:p>
          <a:p>
            <a:pPr algn="ctr"/>
            <a:r>
              <a:rPr lang="en-US" dirty="0"/>
              <a:t>N=241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7F8A051-CD13-E4B6-7254-BFC8D9899661}"/>
              </a:ext>
            </a:extLst>
          </p:cNvPr>
          <p:cNvCxnSpPr>
            <a:cxnSpLocks/>
            <a:stCxn id="12" idx="3"/>
            <a:endCxn id="16" idx="1"/>
          </p:cNvCxnSpPr>
          <p:nvPr/>
        </p:nvCxnSpPr>
        <p:spPr>
          <a:xfrm>
            <a:off x="5643560" y="2223577"/>
            <a:ext cx="922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86447BF-AA62-7AD9-5D41-3023D9AFE7FF}"/>
              </a:ext>
            </a:extLst>
          </p:cNvPr>
          <p:cNvCxnSpPr/>
          <p:nvPr/>
        </p:nvCxnSpPr>
        <p:spPr>
          <a:xfrm>
            <a:off x="5641664" y="3843692"/>
            <a:ext cx="922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DDC0286-A1CD-3DAE-DBE5-EBC07C50690F}"/>
              </a:ext>
            </a:extLst>
          </p:cNvPr>
          <p:cNvSpPr txBox="1"/>
          <p:nvPr/>
        </p:nvSpPr>
        <p:spPr>
          <a:xfrm>
            <a:off x="6588101" y="4494715"/>
            <a:ext cx="1812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Primary endpoint</a:t>
            </a:r>
          </a:p>
          <a:p>
            <a:pPr algn="ctr"/>
            <a:r>
              <a:rPr lang="en-US" dirty="0">
                <a:latin typeface="+mn-lt"/>
              </a:rPr>
              <a:t>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C99602-207A-0AD3-5DEF-B9A2D87AB4E7}"/>
              </a:ext>
            </a:extLst>
          </p:cNvPr>
          <p:cNvSpPr txBox="1"/>
          <p:nvPr/>
        </p:nvSpPr>
        <p:spPr>
          <a:xfrm>
            <a:off x="1107281" y="6309499"/>
            <a:ext cx="4439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n-lt"/>
              </a:rPr>
              <a:t>1. </a:t>
            </a:r>
            <a:r>
              <a:rPr lang="en-US" sz="1200" dirty="0" err="1">
                <a:latin typeface="+mn-lt"/>
              </a:rPr>
              <a:t>Rouyer</a:t>
            </a:r>
            <a:r>
              <a:rPr lang="en-US" sz="1200" dirty="0">
                <a:latin typeface="+mn-lt"/>
              </a:rPr>
              <a:t> 2019; De Wit 2019; Eisenberger 2017</a:t>
            </a:r>
          </a:p>
          <a:p>
            <a:r>
              <a:rPr lang="en-US" sz="1200" dirty="0">
                <a:latin typeface="+mn-lt"/>
              </a:rPr>
              <a:t>2. Best alternative therapy: non-</a:t>
            </a:r>
            <a:r>
              <a:rPr lang="en-US" sz="1200" dirty="0" err="1">
                <a:latin typeface="+mn-lt"/>
              </a:rPr>
              <a:t>taxane</a:t>
            </a:r>
            <a:r>
              <a:rPr lang="en-US" sz="1200" dirty="0">
                <a:latin typeface="+mn-lt"/>
              </a:rPr>
              <a:t> chemotherapy; 2</a:t>
            </a:r>
            <a:r>
              <a:rPr lang="en-US" sz="1200" baseline="30000" dirty="0">
                <a:latin typeface="+mn-lt"/>
              </a:rPr>
              <a:t>nd-line </a:t>
            </a:r>
            <a:r>
              <a:rPr lang="en-US" sz="1200" dirty="0">
                <a:latin typeface="+mn-lt"/>
              </a:rPr>
              <a:t>ARTAs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1D5191-945D-615C-5580-0880DF1327D1}"/>
              </a:ext>
            </a:extLst>
          </p:cNvPr>
          <p:cNvSpPr txBox="1"/>
          <p:nvPr/>
        </p:nvSpPr>
        <p:spPr>
          <a:xfrm>
            <a:off x="8768218" y="2145362"/>
            <a:ext cx="3262688" cy="206210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n-lt"/>
              </a:rPr>
              <a:t>Power 90%</a:t>
            </a:r>
          </a:p>
          <a:p>
            <a:r>
              <a:rPr lang="en-US" sz="1600" dirty="0">
                <a:latin typeface="+mn-lt"/>
              </a:rPr>
              <a:t>2-sided alpha = 0.05</a:t>
            </a:r>
          </a:p>
          <a:p>
            <a:r>
              <a:rPr lang="en-US" sz="1600" dirty="0">
                <a:latin typeface="+mn-lt"/>
              </a:rPr>
              <a:t>Assumed median OS BAT: 9 months</a:t>
            </a:r>
            <a:r>
              <a:rPr lang="en-US" sz="1600" baseline="30000" dirty="0">
                <a:latin typeface="+mn-lt"/>
              </a:rPr>
              <a:t>1</a:t>
            </a:r>
            <a:endParaRPr lang="en-US" sz="1600" dirty="0">
              <a:latin typeface="+mn-lt"/>
            </a:endParaRPr>
          </a:p>
          <a:p>
            <a:r>
              <a:rPr lang="en-US" sz="1600" dirty="0">
                <a:latin typeface="+mn-lt"/>
              </a:rPr>
              <a:t>Target HR: 0.75</a:t>
            </a:r>
          </a:p>
          <a:p>
            <a:endParaRPr lang="en-US" sz="1600" dirty="0">
              <a:latin typeface="+mn-lt"/>
            </a:endParaRPr>
          </a:p>
          <a:p>
            <a:r>
              <a:rPr lang="en-US" sz="1600" dirty="0">
                <a:latin typeface="+mn-lt"/>
              </a:rPr>
              <a:t>Assumed timelines: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latin typeface="+mn-lt"/>
              </a:rPr>
              <a:t>FPI to database lock: ~40 months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latin typeface="+mn-lt"/>
              </a:rPr>
              <a:t>130 sites</a:t>
            </a:r>
          </a:p>
        </p:txBody>
      </p:sp>
    </p:spTree>
    <p:extLst>
      <p:ext uri="{BB962C8B-B14F-4D97-AF65-F5344CB8AC3E}">
        <p14:creationId xmlns:p14="http://schemas.microsoft.com/office/powerpoint/2010/main" val="323468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DA1ED-77D8-F641-8886-D97F82C7C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Peak Sales in US and EU Could Easily Exceed $1B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58C39-F012-6549-B225-850F7B74A6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6" name="Graphic 5" descr="North America with solid fill">
            <a:extLst>
              <a:ext uri="{FF2B5EF4-FFF2-40B4-BE49-F238E27FC236}">
                <a16:creationId xmlns:a16="http://schemas.microsoft.com/office/drawing/2014/main" id="{BF461D61-9D2C-C54C-812E-72357F770B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21482" y="1379640"/>
            <a:ext cx="3881472" cy="3881472"/>
          </a:xfrm>
          <a:prstGeom prst="rect">
            <a:avLst/>
          </a:prstGeom>
        </p:spPr>
      </p:pic>
      <p:pic>
        <p:nvPicPr>
          <p:cNvPr id="8" name="Graphic 7" descr="Europe with solid fill">
            <a:extLst>
              <a:ext uri="{FF2B5EF4-FFF2-40B4-BE49-F238E27FC236}">
                <a16:creationId xmlns:a16="http://schemas.microsoft.com/office/drawing/2014/main" id="{F38ED31F-66EF-F648-B1D5-8F423D4ABE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031948" y="921024"/>
            <a:ext cx="4035287" cy="403528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1672865-AE67-054E-8AD3-4F8188E2A7F2}"/>
              </a:ext>
            </a:extLst>
          </p:cNvPr>
          <p:cNvSpPr/>
          <p:nvPr/>
        </p:nvSpPr>
        <p:spPr>
          <a:xfrm>
            <a:off x="2538152" y="2928731"/>
            <a:ext cx="2448132" cy="1955399"/>
          </a:xfrm>
          <a:prstGeom prst="rect">
            <a:avLst/>
          </a:prstGeom>
          <a:solidFill>
            <a:srgbClr val="F2F2F2">
              <a:alpha val="35686"/>
            </a:srgbClr>
          </a:solidFill>
          <a:ln>
            <a:solidFill>
              <a:srgbClr val="BED5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US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Prostate Cancer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$600M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HER2- Breast Cancer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$300M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8C82A7-9FC5-4041-9D5E-ADC0D69A578A}"/>
              </a:ext>
            </a:extLst>
          </p:cNvPr>
          <p:cNvSpPr/>
          <p:nvPr/>
        </p:nvSpPr>
        <p:spPr>
          <a:xfrm>
            <a:off x="6476837" y="2928731"/>
            <a:ext cx="2448132" cy="1955399"/>
          </a:xfrm>
          <a:prstGeom prst="rect">
            <a:avLst/>
          </a:prstGeom>
          <a:solidFill>
            <a:srgbClr val="F2F2F2">
              <a:alpha val="35686"/>
            </a:srgbClr>
          </a:solidFill>
          <a:ln>
            <a:solidFill>
              <a:srgbClr val="6FC2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EU26 + UK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Prostate Cancer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$200M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HER2- Breast Cancer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$100M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4DC7D1-78A4-EF4E-9570-E72BF7AE7C69}"/>
              </a:ext>
            </a:extLst>
          </p:cNvPr>
          <p:cNvSpPr/>
          <p:nvPr/>
        </p:nvSpPr>
        <p:spPr>
          <a:xfrm>
            <a:off x="1840604" y="5109564"/>
            <a:ext cx="8093558" cy="1079572"/>
          </a:xfrm>
          <a:prstGeom prst="roundRect">
            <a:avLst/>
          </a:prstGeom>
          <a:solidFill>
            <a:srgbClr val="99C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Rapid IV </a:t>
            </a:r>
            <a:r>
              <a:rPr lang="en-US" sz="2000" dirty="0" err="1">
                <a:solidFill>
                  <a:schemeClr val="bg1"/>
                </a:solidFill>
              </a:rPr>
              <a:t>taxane</a:t>
            </a:r>
            <a:r>
              <a:rPr lang="en-US" sz="2000" dirty="0">
                <a:solidFill>
                  <a:schemeClr val="bg1"/>
                </a:solidFill>
              </a:rPr>
              <a:t> substitution likely, given ModraDoc006/r addresses patient and physician concerns with IV </a:t>
            </a:r>
            <a:r>
              <a:rPr lang="en-US" sz="2000" dirty="0" err="1">
                <a:solidFill>
                  <a:schemeClr val="bg1"/>
                </a:solidFill>
              </a:rPr>
              <a:t>taxanes</a:t>
            </a: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Additional upside in other territories, tumor types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EE16B7-B6F3-A341-95ED-D7F7CC5E4CC5}"/>
              </a:ext>
            </a:extLst>
          </p:cNvPr>
          <p:cNvSpPr txBox="1"/>
          <p:nvPr/>
        </p:nvSpPr>
        <p:spPr>
          <a:xfrm>
            <a:off x="1107281" y="6342390"/>
            <a:ext cx="6247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n-lt"/>
              </a:rPr>
              <a:t>Source: </a:t>
            </a:r>
            <a:r>
              <a:rPr lang="en-US" sz="1200" dirty="0" err="1">
                <a:latin typeface="+mn-lt"/>
              </a:rPr>
              <a:t>Modra</a:t>
            </a:r>
            <a:r>
              <a:rPr lang="en-US" sz="1200" dirty="0">
                <a:latin typeface="+mn-lt"/>
              </a:rPr>
              <a:t> analysis based on </a:t>
            </a:r>
            <a:r>
              <a:rPr lang="en-US" sz="1200" dirty="0" err="1">
                <a:latin typeface="+mn-lt"/>
              </a:rPr>
              <a:t>GlobalData</a:t>
            </a:r>
            <a:r>
              <a:rPr lang="en-US" sz="1200" dirty="0">
                <a:latin typeface="+mn-lt"/>
              </a:rPr>
              <a:t> epidemiology &amp; treatment data, IMS pricing research</a:t>
            </a:r>
          </a:p>
          <a:p>
            <a:r>
              <a:rPr lang="en-US" sz="1200" dirty="0">
                <a:latin typeface="+mn-lt"/>
              </a:rPr>
              <a:t>Breast cancer peak sales assumes phase III study and approval in breast cancer.</a:t>
            </a:r>
          </a:p>
        </p:txBody>
      </p:sp>
    </p:spTree>
    <p:extLst>
      <p:ext uri="{BB962C8B-B14F-4D97-AF65-F5344CB8AC3E}">
        <p14:creationId xmlns:p14="http://schemas.microsoft.com/office/powerpoint/2010/main" val="83737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7F88886-6B81-8F40-0CBA-21D3825689CD}"/>
              </a:ext>
            </a:extLst>
          </p:cNvPr>
          <p:cNvSpPr/>
          <p:nvPr/>
        </p:nvSpPr>
        <p:spPr>
          <a:xfrm>
            <a:off x="1238255" y="3073400"/>
            <a:ext cx="4931954" cy="1346200"/>
          </a:xfrm>
          <a:prstGeom prst="rect">
            <a:avLst/>
          </a:prstGeom>
          <a:solidFill>
            <a:srgbClr val="1F6C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4474E6-A9B5-A8EC-4B45-05A7C6018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Development/Commercial Approach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31A9C3-F0F3-EF68-E6C1-E1009B83F9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238255" y="6421438"/>
            <a:ext cx="1052513" cy="365125"/>
          </a:xfrm>
        </p:spPr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C54A3921-6226-F0F2-A3CE-D42BF94BFEA7}"/>
              </a:ext>
            </a:extLst>
          </p:cNvPr>
          <p:cNvSpPr/>
          <p:nvPr/>
        </p:nvSpPr>
        <p:spPr>
          <a:xfrm>
            <a:off x="1546230" y="3314700"/>
            <a:ext cx="1079500" cy="876300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9AC23D"/>
                </a:solidFill>
              </a:rPr>
              <a:t>HSPC</a:t>
            </a: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263C61FD-0736-485E-E71E-3175435D0AF4}"/>
              </a:ext>
            </a:extLst>
          </p:cNvPr>
          <p:cNvSpPr/>
          <p:nvPr/>
        </p:nvSpPr>
        <p:spPr>
          <a:xfrm>
            <a:off x="2659068" y="3314700"/>
            <a:ext cx="1079500" cy="876300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B050"/>
                </a:solidFill>
              </a:rPr>
              <a:t>1L </a:t>
            </a:r>
            <a:r>
              <a:rPr lang="en-US" sz="1600" dirty="0" err="1">
                <a:solidFill>
                  <a:srgbClr val="00B050"/>
                </a:solidFill>
              </a:rPr>
              <a:t>mCRPC</a:t>
            </a:r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8153E20C-CA0E-2699-9852-A87300E8DC3B}"/>
              </a:ext>
            </a:extLst>
          </p:cNvPr>
          <p:cNvSpPr/>
          <p:nvPr/>
        </p:nvSpPr>
        <p:spPr>
          <a:xfrm>
            <a:off x="3771906" y="3314700"/>
            <a:ext cx="1079500" cy="876300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B050"/>
                </a:solidFill>
              </a:rPr>
              <a:t>2L </a:t>
            </a:r>
            <a:r>
              <a:rPr lang="en-US" sz="1600" dirty="0" err="1">
                <a:solidFill>
                  <a:srgbClr val="00B050"/>
                </a:solidFill>
              </a:rPr>
              <a:t>mCRPC</a:t>
            </a:r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34F8E392-FF38-73B5-F469-B6B0977CB822}"/>
              </a:ext>
            </a:extLst>
          </p:cNvPr>
          <p:cNvSpPr/>
          <p:nvPr/>
        </p:nvSpPr>
        <p:spPr>
          <a:xfrm>
            <a:off x="4884744" y="3314700"/>
            <a:ext cx="1079500" cy="876300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1F6C15"/>
                </a:solidFill>
              </a:rPr>
              <a:t>3L </a:t>
            </a:r>
            <a:r>
              <a:rPr lang="en-US" sz="1600" dirty="0" err="1">
                <a:solidFill>
                  <a:srgbClr val="1F6C15"/>
                </a:solidFill>
              </a:rPr>
              <a:t>mCRPC</a:t>
            </a:r>
            <a:endParaRPr lang="en-US" sz="1600" dirty="0">
              <a:solidFill>
                <a:srgbClr val="1F6C15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3B3CF8-13E5-F093-9AC3-828313A06EF8}"/>
              </a:ext>
            </a:extLst>
          </p:cNvPr>
          <p:cNvSpPr txBox="1"/>
          <p:nvPr/>
        </p:nvSpPr>
        <p:spPr>
          <a:xfrm>
            <a:off x="2475209" y="2635040"/>
            <a:ext cx="2458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n-lt"/>
              </a:rPr>
              <a:t>Prostate cancer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7BB8EAB-CCD3-19CD-F1E6-2F0D84182EC1}"/>
              </a:ext>
            </a:extLst>
          </p:cNvPr>
          <p:cNvCxnSpPr>
            <a:cxnSpLocks/>
          </p:cNvCxnSpPr>
          <p:nvPr/>
        </p:nvCxnSpPr>
        <p:spPr>
          <a:xfrm flipV="1">
            <a:off x="5475294" y="4591055"/>
            <a:ext cx="0" cy="482600"/>
          </a:xfrm>
          <a:prstGeom prst="straightConnector1">
            <a:avLst/>
          </a:prstGeom>
          <a:ln w="76200">
            <a:solidFill>
              <a:srgbClr val="1F6C1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8">
            <a:extLst>
              <a:ext uri="{FF2B5EF4-FFF2-40B4-BE49-F238E27FC236}">
                <a16:creationId xmlns:a16="http://schemas.microsoft.com/office/drawing/2014/main" id="{A69BA6C4-8787-776C-126F-1BC862B760FB}"/>
              </a:ext>
            </a:extLst>
          </p:cNvPr>
          <p:cNvSpPr/>
          <p:nvPr/>
        </p:nvSpPr>
        <p:spPr>
          <a:xfrm>
            <a:off x="1978030" y="4651633"/>
            <a:ext cx="3111501" cy="1174756"/>
          </a:xfrm>
          <a:custGeom>
            <a:avLst/>
            <a:gdLst>
              <a:gd name="connsiteX0" fmla="*/ 1943100 w 1943100"/>
              <a:gd name="connsiteY0" fmla="*/ 546100 h 718594"/>
              <a:gd name="connsiteX1" fmla="*/ 749300 w 1943100"/>
              <a:gd name="connsiteY1" fmla="*/ 685800 h 718594"/>
              <a:gd name="connsiteX2" fmla="*/ 0 w 1943100"/>
              <a:gd name="connsiteY2" fmla="*/ 0 h 71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3100" h="718594">
                <a:moveTo>
                  <a:pt x="1943100" y="546100"/>
                </a:moveTo>
                <a:cubicBezTo>
                  <a:pt x="1508125" y="661458"/>
                  <a:pt x="1073150" y="776817"/>
                  <a:pt x="749300" y="685800"/>
                </a:cubicBezTo>
                <a:cubicBezTo>
                  <a:pt x="425450" y="594783"/>
                  <a:pt x="212725" y="297391"/>
                  <a:pt x="0" y="0"/>
                </a:cubicBezTo>
              </a:path>
            </a:pathLst>
          </a:custGeom>
          <a:noFill/>
          <a:ln w="76200">
            <a:solidFill>
              <a:srgbClr val="99C33C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9EAE26-8956-176A-7B91-5238CD6DB64A}"/>
              </a:ext>
            </a:extLst>
          </p:cNvPr>
          <p:cNvSpPr txBox="1"/>
          <p:nvPr/>
        </p:nvSpPr>
        <p:spPr>
          <a:xfrm>
            <a:off x="250797" y="5497148"/>
            <a:ext cx="3430298" cy="923330"/>
          </a:xfrm>
          <a:prstGeom prst="rect">
            <a:avLst/>
          </a:prstGeom>
          <a:solidFill>
            <a:srgbClr val="FFFFFF">
              <a:alpha val="76863"/>
            </a:srgbClr>
          </a:solidFill>
          <a:ln>
            <a:solidFill>
              <a:srgbClr val="9AC23D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9C33C"/>
                </a:solidFill>
                <a:latin typeface="+mn-lt"/>
              </a:rPr>
              <a:t>3. </a:t>
            </a:r>
            <a:r>
              <a:rPr lang="en-US" b="1" dirty="0">
                <a:solidFill>
                  <a:srgbClr val="99C33C"/>
                </a:solidFill>
                <a:latin typeface="+mn-lt"/>
              </a:rPr>
              <a:t>Drive adoption in earlier PC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solidFill>
                  <a:srgbClr val="99C33C"/>
                </a:solidFill>
                <a:latin typeface="+mn-lt"/>
              </a:rPr>
              <a:t>In combination with ARTAs, RT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solidFill>
                  <a:srgbClr val="99C33C"/>
                </a:solidFill>
                <a:latin typeface="+mn-lt"/>
              </a:rPr>
              <a:t>Phase I provides POC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99124F2B-EA68-B561-16A5-E3494D8B08D8}"/>
              </a:ext>
            </a:extLst>
          </p:cNvPr>
          <p:cNvSpPr/>
          <p:nvPr/>
        </p:nvSpPr>
        <p:spPr>
          <a:xfrm>
            <a:off x="8678264" y="2477506"/>
            <a:ext cx="2628900" cy="736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Breast Cancer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DA45472-12B4-CFCA-F30C-BD5715B98298}"/>
              </a:ext>
            </a:extLst>
          </p:cNvPr>
          <p:cNvSpPr/>
          <p:nvPr/>
        </p:nvSpPr>
        <p:spPr>
          <a:xfrm>
            <a:off x="8888133" y="3303011"/>
            <a:ext cx="2628900" cy="736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NSCLC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B32B6D4C-866F-F84C-F8B1-C010B65F3780}"/>
              </a:ext>
            </a:extLst>
          </p:cNvPr>
          <p:cNvSpPr/>
          <p:nvPr/>
        </p:nvSpPr>
        <p:spPr>
          <a:xfrm>
            <a:off x="8594736" y="4114800"/>
            <a:ext cx="2628900" cy="736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Ovarian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B43517F-4CED-8581-2A0E-8DBA72C06B58}"/>
              </a:ext>
            </a:extLst>
          </p:cNvPr>
          <p:cNvSpPr txBox="1"/>
          <p:nvPr/>
        </p:nvSpPr>
        <p:spPr>
          <a:xfrm>
            <a:off x="6688466" y="1544378"/>
            <a:ext cx="4420553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38125" indent="-238125"/>
            <a:r>
              <a:rPr lang="en-US" dirty="0">
                <a:solidFill>
                  <a:schemeClr val="accent1"/>
                </a:solidFill>
                <a:latin typeface="+mn-lt"/>
              </a:rPr>
              <a:t>4. 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Targeted development and commercialization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solidFill>
                  <a:schemeClr val="accent1"/>
                </a:solidFill>
                <a:latin typeface="+mn-lt"/>
              </a:rPr>
              <a:t>in other high volume </a:t>
            </a:r>
            <a:r>
              <a:rPr lang="en-US" dirty="0" err="1">
                <a:solidFill>
                  <a:schemeClr val="accent1"/>
                </a:solidFill>
                <a:latin typeface="+mn-lt"/>
              </a:rPr>
              <a:t>taxane</a:t>
            </a:r>
            <a:r>
              <a:rPr lang="en-US" dirty="0">
                <a:solidFill>
                  <a:schemeClr val="accent1"/>
                </a:solidFill>
                <a:latin typeface="+mn-lt"/>
              </a:rPr>
              <a:t>-sensitive tumor types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933D3134-ABC5-9DDB-0CEB-B0C401942D50}"/>
              </a:ext>
            </a:extLst>
          </p:cNvPr>
          <p:cNvSpPr/>
          <p:nvPr/>
        </p:nvSpPr>
        <p:spPr>
          <a:xfrm>
            <a:off x="3386945" y="4648199"/>
            <a:ext cx="2083584" cy="1013089"/>
          </a:xfrm>
          <a:custGeom>
            <a:avLst/>
            <a:gdLst>
              <a:gd name="connsiteX0" fmla="*/ 1943100 w 1943100"/>
              <a:gd name="connsiteY0" fmla="*/ 546100 h 718594"/>
              <a:gd name="connsiteX1" fmla="*/ 749300 w 1943100"/>
              <a:gd name="connsiteY1" fmla="*/ 685800 h 718594"/>
              <a:gd name="connsiteX2" fmla="*/ 0 w 1943100"/>
              <a:gd name="connsiteY2" fmla="*/ 0 h 71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3100" h="718594">
                <a:moveTo>
                  <a:pt x="1943100" y="546100"/>
                </a:moveTo>
                <a:cubicBezTo>
                  <a:pt x="1508125" y="661458"/>
                  <a:pt x="1073150" y="776817"/>
                  <a:pt x="749300" y="685800"/>
                </a:cubicBezTo>
                <a:cubicBezTo>
                  <a:pt x="425450" y="594783"/>
                  <a:pt x="212725" y="297391"/>
                  <a:pt x="0" y="0"/>
                </a:cubicBezTo>
              </a:path>
            </a:pathLst>
          </a:custGeom>
          <a:noFill/>
          <a:ln w="762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E5FCD23-EB62-AA75-6459-E4658E2447A6}"/>
              </a:ext>
            </a:extLst>
          </p:cNvPr>
          <p:cNvCxnSpPr/>
          <p:nvPr/>
        </p:nvCxnSpPr>
        <p:spPr>
          <a:xfrm flipV="1">
            <a:off x="6613530" y="2865873"/>
            <a:ext cx="1943100" cy="87427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C8F5BD0-9679-9B63-86AE-E5EAE1DED3B0}"/>
              </a:ext>
            </a:extLst>
          </p:cNvPr>
          <p:cNvCxnSpPr>
            <a:cxnSpLocks/>
          </p:cNvCxnSpPr>
          <p:nvPr/>
        </p:nvCxnSpPr>
        <p:spPr>
          <a:xfrm>
            <a:off x="6579587" y="3762771"/>
            <a:ext cx="2115849" cy="127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4CDC3FD-3966-DC3F-54BA-318CC5E0C386}"/>
              </a:ext>
            </a:extLst>
          </p:cNvPr>
          <p:cNvCxnSpPr>
            <a:cxnSpLocks/>
          </p:cNvCxnSpPr>
          <p:nvPr/>
        </p:nvCxnSpPr>
        <p:spPr>
          <a:xfrm>
            <a:off x="6575430" y="3759658"/>
            <a:ext cx="1981200" cy="13139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D61EA77-4589-EC7F-C9D9-8C3D8386243B}"/>
              </a:ext>
            </a:extLst>
          </p:cNvPr>
          <p:cNvSpPr txBox="1"/>
          <p:nvPr/>
        </p:nvSpPr>
        <p:spPr>
          <a:xfrm>
            <a:off x="4311656" y="4868818"/>
            <a:ext cx="2364109" cy="540269"/>
          </a:xfrm>
          <a:prstGeom prst="rect">
            <a:avLst/>
          </a:prstGeom>
          <a:solidFill>
            <a:schemeClr val="bg1"/>
          </a:solidFill>
          <a:ln>
            <a:solidFill>
              <a:srgbClr val="1F6C15"/>
            </a:solidFill>
          </a:ln>
        </p:spPr>
        <p:txBody>
          <a:bodyPr wrap="none" rtlCol="0" anchor="ctr">
            <a:noAutofit/>
          </a:bodyPr>
          <a:lstStyle/>
          <a:p>
            <a:r>
              <a:rPr lang="en-US" dirty="0">
                <a:latin typeface="+mn-lt"/>
              </a:rPr>
              <a:t>1. </a:t>
            </a:r>
            <a:r>
              <a:rPr lang="en-US" b="1" dirty="0">
                <a:solidFill>
                  <a:srgbClr val="1F6C15"/>
                </a:solidFill>
                <a:latin typeface="+mn-lt"/>
              </a:rPr>
              <a:t>Launch indication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8AD97E-F0CC-0509-B3FD-9C4DD232E5D7}"/>
              </a:ext>
            </a:extLst>
          </p:cNvPr>
          <p:cNvSpPr txBox="1"/>
          <p:nvPr/>
        </p:nvSpPr>
        <p:spPr>
          <a:xfrm>
            <a:off x="4609799" y="5530449"/>
            <a:ext cx="3984937" cy="923330"/>
          </a:xfrm>
          <a:prstGeom prst="rect">
            <a:avLst/>
          </a:prstGeom>
          <a:solidFill>
            <a:srgbClr val="FFFFFF">
              <a:alpha val="76863"/>
            </a:srgbClr>
          </a:solidFill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6FC23D"/>
                </a:solidFill>
                <a:latin typeface="+mn-lt"/>
              </a:rPr>
              <a:t>2. </a:t>
            </a:r>
            <a:r>
              <a:rPr lang="en-US" b="1" dirty="0">
                <a:solidFill>
                  <a:srgbClr val="6FC23D"/>
                </a:solidFill>
                <a:latin typeface="+mn-lt"/>
              </a:rPr>
              <a:t>Drive adoption in earlier </a:t>
            </a:r>
            <a:r>
              <a:rPr lang="en-US" b="1" dirty="0" err="1">
                <a:solidFill>
                  <a:srgbClr val="6FC23D"/>
                </a:solidFill>
                <a:latin typeface="+mn-lt"/>
              </a:rPr>
              <a:t>mCRPC</a:t>
            </a:r>
            <a:endParaRPr lang="en-US" b="1" dirty="0">
              <a:solidFill>
                <a:srgbClr val="6FC23D"/>
              </a:solidFill>
              <a:latin typeface="+mn-lt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solidFill>
                  <a:srgbClr val="6FC23D"/>
                </a:solidFill>
                <a:latin typeface="+mn-lt"/>
              </a:rPr>
              <a:t>Mono or combination Lu-PSMA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solidFill>
                  <a:srgbClr val="6FC23D"/>
                </a:solidFill>
                <a:latin typeface="+mn-lt"/>
              </a:rPr>
              <a:t>Leveraging phase IIb data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C60CFC4-2047-AE25-BFE5-E89F736226C4}"/>
              </a:ext>
            </a:extLst>
          </p:cNvPr>
          <p:cNvSpPr/>
          <p:nvPr/>
        </p:nvSpPr>
        <p:spPr>
          <a:xfrm>
            <a:off x="8909375" y="4924688"/>
            <a:ext cx="2628900" cy="736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Gastric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A9479DF-A084-4AFD-A47E-ED22B87EE7E4}"/>
              </a:ext>
            </a:extLst>
          </p:cNvPr>
          <p:cNvCxnSpPr>
            <a:cxnSpLocks/>
          </p:cNvCxnSpPr>
          <p:nvPr/>
        </p:nvCxnSpPr>
        <p:spPr>
          <a:xfrm>
            <a:off x="6575430" y="3759658"/>
            <a:ext cx="1882770" cy="72344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93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53B177-8CCF-4A40-9FF1-203EB8EA49E5}"/>
              </a:ext>
            </a:extLst>
          </p:cNvPr>
          <p:cNvSpPr/>
          <p:nvPr/>
        </p:nvSpPr>
        <p:spPr>
          <a:xfrm>
            <a:off x="245660" y="1064525"/>
            <a:ext cx="11737074" cy="627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nut 4">
            <a:extLst>
              <a:ext uri="{FF2B5EF4-FFF2-40B4-BE49-F238E27FC236}">
                <a16:creationId xmlns:a16="http://schemas.microsoft.com/office/drawing/2014/main" id="{A4385164-00EF-A24A-A6C0-2633C9F8E46B}"/>
              </a:ext>
            </a:extLst>
          </p:cNvPr>
          <p:cNvSpPr/>
          <p:nvPr/>
        </p:nvSpPr>
        <p:spPr>
          <a:xfrm>
            <a:off x="1528551" y="2402006"/>
            <a:ext cx="2129051" cy="2142698"/>
          </a:xfrm>
          <a:prstGeom prst="donut">
            <a:avLst>
              <a:gd name="adj" fmla="val 17942"/>
            </a:avLst>
          </a:prstGeom>
          <a:solidFill>
            <a:srgbClr val="9AC2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255101-339A-A347-8556-8F3219DFAF04}"/>
              </a:ext>
            </a:extLst>
          </p:cNvPr>
          <p:cNvSpPr txBox="1"/>
          <p:nvPr/>
        </p:nvSpPr>
        <p:spPr>
          <a:xfrm>
            <a:off x="2159756" y="2982405"/>
            <a:ext cx="40318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</a:t>
            </a:r>
            <a:r>
              <a:rPr lang="en-US" sz="5400" b="1" dirty="0" err="1" smtClean="0">
                <a:solidFill>
                  <a:srgbClr val="FFFFFF"/>
                </a:solidFill>
              </a:rPr>
              <a:t>d</a:t>
            </a:r>
            <a:r>
              <a:rPr lang="en-US" sz="5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raCab</a:t>
            </a:r>
            <a:r>
              <a:rPr lang="en-US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/r</a:t>
            </a:r>
            <a:endParaRPr lang="en-US" sz="5400" b="1" baseline="30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05CD7-D2AC-7C40-804F-6246B39C355F}"/>
              </a:ext>
            </a:extLst>
          </p:cNvPr>
          <p:cNvSpPr txBox="1"/>
          <p:nvPr/>
        </p:nvSpPr>
        <p:spPr>
          <a:xfrm>
            <a:off x="3470397" y="4053364"/>
            <a:ext cx="1896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solidFill>
                  <a:srgbClr val="9AC23D"/>
                </a:solidFill>
                <a:latin typeface="+mj-lt"/>
              </a:rPr>
              <a:t>Oral </a:t>
            </a:r>
            <a:r>
              <a:rPr lang="en-US" sz="2000" i="1" dirty="0" err="1" smtClean="0">
                <a:solidFill>
                  <a:srgbClr val="9AC23D"/>
                </a:solidFill>
                <a:latin typeface="+mj-lt"/>
              </a:rPr>
              <a:t>Cabazitaxel</a:t>
            </a:r>
            <a:endParaRPr lang="en-US" sz="2000" i="1" dirty="0">
              <a:solidFill>
                <a:srgbClr val="9AC23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6312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9ED81-962E-2442-B1AF-E72EB5BDB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Cabazitaxel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7E066-80FC-F044-9773-6BCFF0E170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graphicFrame>
        <p:nvGraphicFramePr>
          <p:cNvPr id="17" name="Table 9">
            <a:extLst>
              <a:ext uri="{FF2B5EF4-FFF2-40B4-BE49-F238E27FC236}">
                <a16:creationId xmlns:a16="http://schemas.microsoft.com/office/drawing/2014/main" id="{77409A89-1B55-284F-B291-F6694C222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34783"/>
              </p:ext>
            </p:extLst>
          </p:nvPr>
        </p:nvGraphicFramePr>
        <p:xfrm>
          <a:off x="439524" y="1848948"/>
          <a:ext cx="5722737" cy="448641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085015">
                  <a:extLst>
                    <a:ext uri="{9D8B030D-6E8A-4147-A177-3AD203B41FA5}">
                      <a16:colId xmlns:a16="http://schemas.microsoft.com/office/drawing/2014/main" val="3373894440"/>
                    </a:ext>
                  </a:extLst>
                </a:gridCol>
                <a:gridCol w="3637722">
                  <a:extLst>
                    <a:ext uri="{9D8B030D-6E8A-4147-A177-3AD203B41FA5}">
                      <a16:colId xmlns:a16="http://schemas.microsoft.com/office/drawing/2014/main" val="3094275787"/>
                    </a:ext>
                  </a:extLst>
                </a:gridCol>
              </a:tblGrid>
              <a:tr h="1045438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Molecular Target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Primary cytostatic effect results from binding to β-tubulin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403304"/>
                  </a:ext>
                </a:extLst>
              </a:tr>
              <a:tr h="1045438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Mechanism of 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Cabazitaxel</a:t>
                      </a:r>
                      <a:r>
                        <a:rPr lang="en-US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 prevents </a:t>
                      </a:r>
                      <a:r>
                        <a:rPr lang="en-US" sz="18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depolymerization</a:t>
                      </a:r>
                      <a:r>
                        <a:rPr lang="en-US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 of microtubules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Cabazitaxel shows </a:t>
                      </a:r>
                      <a:r>
                        <a:rPr lang="en-GB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greater cell penetration than docetaxel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546704"/>
                  </a:ext>
                </a:extLst>
              </a:tr>
              <a:tr h="1206817"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chemeClr val="tx1"/>
                          </a:solidFill>
                        </a:rPr>
                        <a:t>Regulatory Status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rgbClr val="9AC23D"/>
                        </a:buClr>
                        <a:buFont typeface="Wingdings" pitchFamily="2" charset="2"/>
                        <a:buNone/>
                      </a:pPr>
                      <a:r>
                        <a:rPr lang="en-US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Metastasized castration resistant prostate cancer with progression after docetaxel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442867"/>
                  </a:ext>
                </a:extLst>
              </a:tr>
              <a:tr h="1045438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Administration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noProof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One hour infusion every 3 weeks</a:t>
                      </a:r>
                      <a:endParaRPr lang="en-US" sz="1800" noProof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3136245"/>
                  </a:ext>
                </a:extLst>
              </a:tr>
            </a:tbl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3" b="3121"/>
          <a:stretch/>
        </p:blipFill>
        <p:spPr>
          <a:xfrm>
            <a:off x="7270777" y="3883563"/>
            <a:ext cx="3761658" cy="216507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2187" y="1848948"/>
            <a:ext cx="2974401" cy="177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38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64285E3-7416-4D90-B44C-F4E0ADDF2CD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4" name="think-cell Slide" r:id="rId5" imgW="306" imgH="308" progId="TCLayout.ActiveDocument.1">
                  <p:embed/>
                </p:oleObj>
              </mc:Choice>
              <mc:Fallback>
                <p:oleObj name="think-cell Slide" r:id="rId5" imgW="306" imgH="308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64285E3-7416-4D90-B44C-F4E0ADDF2C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66A4359-3F9D-48B4-8AA2-84749E5AB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/>
          </a:bodyPr>
          <a:lstStyle/>
          <a:p>
            <a:r>
              <a:rPr lang="en-GB" sz="3000" dirty="0" smtClean="0"/>
              <a:t>Oral </a:t>
            </a:r>
            <a:r>
              <a:rPr lang="en-GB" sz="3000" dirty="0" err="1" smtClean="0"/>
              <a:t>Cabazitaxel</a:t>
            </a:r>
            <a:r>
              <a:rPr lang="en-GB" sz="3000" dirty="0" smtClean="0"/>
              <a:t> (</a:t>
            </a:r>
            <a:r>
              <a:rPr lang="en-GB" sz="3000" dirty="0" err="1" smtClean="0"/>
              <a:t>ModraCab</a:t>
            </a:r>
            <a:r>
              <a:rPr lang="en-GB" sz="3000" dirty="0" smtClean="0"/>
              <a:t>/r) - Preclinical Development</a:t>
            </a:r>
            <a:endParaRPr lang="en-GB" sz="3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F0CF1-AD90-4F8A-88BD-2C49D96C00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F05B12-43F7-9A47-9896-4555828A4CCC}"/>
              </a:ext>
            </a:extLst>
          </p:cNvPr>
          <p:cNvSpPr txBox="1"/>
          <p:nvPr/>
        </p:nvSpPr>
        <p:spPr>
          <a:xfrm>
            <a:off x="3442253" y="1656016"/>
            <a:ext cx="1209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lt1"/>
                </a:solidFill>
                <a:latin typeface="+mn-lt"/>
              </a:rPr>
              <a:t>Patients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765083-6FC5-F84D-82FF-12AC63383A6A}"/>
              </a:ext>
            </a:extLst>
          </p:cNvPr>
          <p:cNvSpPr txBox="1"/>
          <p:nvPr/>
        </p:nvSpPr>
        <p:spPr>
          <a:xfrm>
            <a:off x="4562169" y="1656016"/>
            <a:ext cx="1209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lt1"/>
                </a:solidFill>
                <a:latin typeface="+mn-lt"/>
              </a:rPr>
              <a:t>Status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199B41-4B67-0141-9F77-7BF8F5DF6AE8}"/>
              </a:ext>
            </a:extLst>
          </p:cNvPr>
          <p:cNvSpPr txBox="1"/>
          <p:nvPr/>
        </p:nvSpPr>
        <p:spPr>
          <a:xfrm>
            <a:off x="439525" y="1647059"/>
            <a:ext cx="4977302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7EB24B"/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Insights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into the effect of CYP3A and orally administered ritonavir on the PK and tissue distribution of orally administered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cabazitaxel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spcBef>
                <a:spcPts val="600"/>
              </a:spcBef>
              <a:buClr>
                <a:srgbClr val="7EB24B"/>
              </a:buClr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Ritonavir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is able to enhance the plasma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exposure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of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cabazitaxel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</a:p>
          <a:p>
            <a:pPr marL="800100" lvl="1" indent="-342900">
              <a:spcBef>
                <a:spcPts val="600"/>
              </a:spcBef>
              <a:buClr>
                <a:srgbClr val="7EB24B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Inhibition of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CYP3A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metabolism of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cabazitaxel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will slow down</a:t>
            </a:r>
          </a:p>
          <a:p>
            <a:pPr marL="342900" indent="-342900">
              <a:spcBef>
                <a:spcPts val="600"/>
              </a:spcBef>
              <a:buClr>
                <a:srgbClr val="7EB24B"/>
              </a:buClr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Species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difference between mice and human CYP3A activity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human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CYP3A more efficient and/or more abundant</a:t>
            </a:r>
          </a:p>
          <a:p>
            <a:pPr marL="342900" indent="-342900">
              <a:buClr>
                <a:srgbClr val="92D050"/>
              </a:buClr>
              <a:buFont typeface="Wingdings" pitchFamily="2" charset="2"/>
              <a:buChar char="§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9663" y="1863653"/>
            <a:ext cx="817387" cy="832036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6671" y="1863653"/>
            <a:ext cx="817387" cy="83203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5978" y="1861371"/>
            <a:ext cx="817387" cy="832036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536743" y="1617432"/>
            <a:ext cx="1645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Calibri" panose="020F0502020204030204" pitchFamily="34" charset="0"/>
                <a:cs typeface="Calibri" panose="020F0502020204030204" pitchFamily="34" charset="0"/>
              </a:rPr>
              <a:t>FVB/</a:t>
            </a:r>
            <a:r>
              <a:rPr lang="en-US" sz="1200" err="1">
                <a:latin typeface="Calibri" panose="020F0502020204030204" pitchFamily="34" charset="0"/>
                <a:cs typeface="Calibri" panose="020F0502020204030204" pitchFamily="34" charset="0"/>
              </a:rPr>
              <a:t>NRj</a:t>
            </a:r>
            <a:r>
              <a:rPr lang="en-US" sz="1200">
                <a:latin typeface="Calibri" panose="020F0502020204030204" pitchFamily="34" charset="0"/>
                <a:cs typeface="Calibri" panose="020F0502020204030204" pitchFamily="34" charset="0"/>
              </a:rPr>
              <a:t> – WT mice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76362" y="1617432"/>
            <a:ext cx="983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Calibri" panose="020F0502020204030204" pitchFamily="34" charset="0"/>
                <a:cs typeface="Calibri" panose="020F0502020204030204" pitchFamily="34" charset="0"/>
              </a:rPr>
              <a:t>Cyp3a KO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754256" y="1617432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Cyp3aXAV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391699" y="3071752"/>
            <a:ext cx="324036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Cabazitaxel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+ Ritonavir / Vehicle</a:t>
            </a:r>
          </a:p>
        </p:txBody>
      </p:sp>
      <p:cxnSp>
        <p:nvCxnSpPr>
          <p:cNvPr id="49" name="Straight Connector 48"/>
          <p:cNvCxnSpPr/>
          <p:nvPr/>
        </p:nvCxnSpPr>
        <p:spPr>
          <a:xfrm flipH="1" flipV="1">
            <a:off x="7604865" y="2738680"/>
            <a:ext cx="1407014" cy="3104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9011879" y="2755889"/>
            <a:ext cx="0" cy="3104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9011879" y="2740331"/>
            <a:ext cx="1329290" cy="3104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kstvak 11">
            <a:extLst>
              <a:ext uri="{FF2B5EF4-FFF2-40B4-BE49-F238E27FC236}">
                <a16:creationId xmlns:a16="http://schemas.microsoft.com/office/drawing/2014/main" id="{7A824D89-1D0F-C04B-94C9-A0764A02E59B}"/>
              </a:ext>
            </a:extLst>
          </p:cNvPr>
          <p:cNvSpPr txBox="1"/>
          <p:nvPr/>
        </p:nvSpPr>
        <p:spPr>
          <a:xfrm>
            <a:off x="10795087" y="2126494"/>
            <a:ext cx="1128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Human CYP3A in liver + intestine</a:t>
            </a:r>
          </a:p>
        </p:txBody>
      </p:sp>
      <p:pic>
        <p:nvPicPr>
          <p:cNvPr id="53" name="Tijdelijke aanduiding voor inhoud 5">
            <a:extLst>
              <a:ext uri="{FF2B5EF4-FFF2-40B4-BE49-F238E27FC236}">
                <a16:creationId xmlns:a16="http://schemas.microsoft.com/office/drawing/2014/main" id="{D3CD4063-4508-A74B-AA0F-27AB2974A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423" y="3673663"/>
            <a:ext cx="4332138" cy="2214563"/>
          </a:xfr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D9199B41-4B67-0141-9F77-7BF8F5DF6AE8}"/>
              </a:ext>
            </a:extLst>
          </p:cNvPr>
          <p:cNvSpPr txBox="1"/>
          <p:nvPr/>
        </p:nvSpPr>
        <p:spPr>
          <a:xfrm>
            <a:off x="6378306" y="5964034"/>
            <a:ext cx="4156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Loos NHC et al. Mol. Pharmaceutics </a:t>
            </a:r>
            <a:r>
              <a:rPr 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2023 “</a:t>
            </a: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Enhancement of the Oral Availability of </a:t>
            </a:r>
            <a:r>
              <a:rPr 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Cabazitaxel</a:t>
            </a: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Using the Cytochrome P450 3A (CYP3A) Inhibitor Ritonavir in Mice”</a:t>
            </a:r>
          </a:p>
          <a:p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 </a:t>
            </a: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544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4">
            <a:extLst>
              <a:ext uri="{FF2B5EF4-FFF2-40B4-BE49-F238E27FC236}">
                <a16:creationId xmlns:a16="http://schemas.microsoft.com/office/drawing/2014/main" id="{8AD0765F-05D4-7191-EACF-BCE7CB6639ED}"/>
              </a:ext>
            </a:extLst>
          </p:cNvPr>
          <p:cNvSpPr/>
          <p:nvPr/>
        </p:nvSpPr>
        <p:spPr>
          <a:xfrm rot="5400000">
            <a:off x="1886615" y="2748941"/>
            <a:ext cx="2854713" cy="1387242"/>
          </a:xfrm>
          <a:prstGeom prst="triangle">
            <a:avLst/>
          </a:prstGeom>
          <a:solidFill>
            <a:srgbClr val="BED530">
              <a:alpha val="4594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Pentagon 14">
            <a:extLst>
              <a:ext uri="{FF2B5EF4-FFF2-40B4-BE49-F238E27FC236}">
                <a16:creationId xmlns:a16="http://schemas.microsoft.com/office/drawing/2014/main" id="{E263B225-53AE-D646-8D45-BEC993F74C93}"/>
              </a:ext>
            </a:extLst>
          </p:cNvPr>
          <p:cNvSpPr/>
          <p:nvPr/>
        </p:nvSpPr>
        <p:spPr>
          <a:xfrm>
            <a:off x="580772" y="5351579"/>
            <a:ext cx="11186641" cy="702527"/>
          </a:xfrm>
          <a:prstGeom prst="homePlate">
            <a:avLst/>
          </a:prstGeom>
          <a:solidFill>
            <a:srgbClr val="7F7F7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74F9DE-3C0F-764C-AC15-F3B7FEBBD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585859"/>
                </a:solidFill>
              </a:rPr>
              <a:t>Exclusivity at Least Through Late 2030s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56DB7-A925-624B-B978-2A034CA59F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FFE37B63-6D95-954C-97D1-5C7FC9B7F13D}"/>
              </a:ext>
            </a:extLst>
          </p:cNvPr>
          <p:cNvSpPr/>
          <p:nvPr/>
        </p:nvSpPr>
        <p:spPr>
          <a:xfrm>
            <a:off x="135958" y="2007220"/>
            <a:ext cx="3171650" cy="2854711"/>
          </a:xfrm>
          <a:prstGeom prst="hexagon">
            <a:avLst/>
          </a:prstGeom>
          <a:solidFill>
            <a:srgbClr val="BED530"/>
          </a:solidFill>
          <a:ln>
            <a:solidFill>
              <a:srgbClr val="BED5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Issued </a:t>
            </a:r>
          </a:p>
          <a:p>
            <a:pPr algn="ctr"/>
            <a:r>
              <a:rPr lang="en-US" b="1" dirty="0"/>
              <a:t>patent</a:t>
            </a:r>
          </a:p>
          <a:p>
            <a:pPr algn="ctr"/>
            <a:r>
              <a:rPr lang="en-US" sz="1400" i="1" dirty="0"/>
              <a:t>Formulation &amp; combination with ritonavir</a:t>
            </a:r>
          </a:p>
          <a:p>
            <a:pPr algn="ctr"/>
            <a:endParaRPr lang="en-US" b="1" dirty="0"/>
          </a:p>
          <a:p>
            <a:pPr algn="ctr"/>
            <a:r>
              <a:rPr lang="en-US" dirty="0"/>
              <a:t>Issued in major markets</a:t>
            </a:r>
          </a:p>
          <a:p>
            <a:pPr algn="ctr"/>
            <a:endParaRPr lang="en-US" b="1" dirty="0"/>
          </a:p>
          <a:p>
            <a:pPr algn="ctr"/>
            <a:r>
              <a:rPr lang="en-US" dirty="0"/>
              <a:t>Exclusivity through 2028/29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ACF1924-9A55-D2AA-3462-55AF27383918}"/>
              </a:ext>
            </a:extLst>
          </p:cNvPr>
          <p:cNvGrpSpPr/>
          <p:nvPr/>
        </p:nvGrpSpPr>
        <p:grpSpPr>
          <a:xfrm>
            <a:off x="8228764" y="2007220"/>
            <a:ext cx="3843849" cy="2860172"/>
            <a:chOff x="7959824" y="2007220"/>
            <a:chExt cx="3843849" cy="2860172"/>
          </a:xfrm>
        </p:grpSpPr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15CC5881-D8CC-B84A-A324-8D92FB221E88}"/>
                </a:ext>
              </a:extLst>
            </p:cNvPr>
            <p:cNvSpPr/>
            <p:nvPr/>
          </p:nvSpPr>
          <p:spPr>
            <a:xfrm rot="5400000">
              <a:off x="9682695" y="2746415"/>
              <a:ext cx="2854713" cy="1387242"/>
            </a:xfrm>
            <a:prstGeom prst="triangle">
              <a:avLst/>
            </a:prstGeom>
            <a:solidFill>
              <a:srgbClr val="6FC23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815B6EC0-AE4E-F346-986E-AA270253E106}"/>
                </a:ext>
              </a:extLst>
            </p:cNvPr>
            <p:cNvSpPr/>
            <p:nvPr/>
          </p:nvSpPr>
          <p:spPr>
            <a:xfrm rot="5400000">
              <a:off x="9676331" y="2740960"/>
              <a:ext cx="2854712" cy="1387242"/>
            </a:xfrm>
            <a:prstGeom prst="triangle">
              <a:avLst/>
            </a:prstGeom>
            <a:solidFill>
              <a:srgbClr val="6FC23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C1CF9F44-605F-F044-ACF8-75D9A593AF8E}"/>
                </a:ext>
              </a:extLst>
            </p:cNvPr>
            <p:cNvSpPr/>
            <p:nvPr/>
          </p:nvSpPr>
          <p:spPr>
            <a:xfrm>
              <a:off x="7959824" y="2007220"/>
              <a:ext cx="3171650" cy="2854711"/>
            </a:xfrm>
            <a:prstGeom prst="hexagon">
              <a:avLst/>
            </a:prstGeom>
            <a:solidFill>
              <a:srgbClr val="6FC2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Patent </a:t>
              </a:r>
            </a:p>
            <a:p>
              <a:pPr algn="ctr"/>
              <a:r>
                <a:rPr lang="en-US" b="1" dirty="0"/>
                <a:t>application</a:t>
              </a:r>
            </a:p>
            <a:p>
              <a:pPr algn="ctr"/>
              <a:r>
                <a:rPr lang="en-US" sz="1400" i="1" dirty="0"/>
                <a:t>Reversing </a:t>
              </a:r>
            </a:p>
            <a:p>
              <a:pPr algn="ctr"/>
              <a:r>
                <a:rPr lang="en-US" sz="1400" i="1" dirty="0"/>
                <a:t>resistance</a:t>
              </a:r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Filed Jan 2022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Exclusivity through mid 2040s</a:t>
              </a:r>
            </a:p>
          </p:txBody>
        </p:sp>
      </p:grpSp>
      <p:sp>
        <p:nvSpPr>
          <p:cNvPr id="10" name="Triangle 9">
            <a:extLst>
              <a:ext uri="{FF2B5EF4-FFF2-40B4-BE49-F238E27FC236}">
                <a16:creationId xmlns:a16="http://schemas.microsoft.com/office/drawing/2014/main" id="{AB83AABC-82CD-CC4B-96CD-66FF44E6FF09}"/>
              </a:ext>
            </a:extLst>
          </p:cNvPr>
          <p:cNvSpPr/>
          <p:nvPr/>
        </p:nvSpPr>
        <p:spPr>
          <a:xfrm rot="5400000">
            <a:off x="5904428" y="2746415"/>
            <a:ext cx="2854713" cy="1387242"/>
          </a:xfrm>
          <a:prstGeom prst="triangle">
            <a:avLst/>
          </a:prstGeom>
          <a:solidFill>
            <a:srgbClr val="99C33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E3B5D3EA-8120-EB43-83F5-1911E4C23FBB}"/>
              </a:ext>
            </a:extLst>
          </p:cNvPr>
          <p:cNvSpPr/>
          <p:nvPr/>
        </p:nvSpPr>
        <p:spPr>
          <a:xfrm>
            <a:off x="4170556" y="2007220"/>
            <a:ext cx="3171650" cy="2854711"/>
          </a:xfrm>
          <a:prstGeom prst="hexagon">
            <a:avLst/>
          </a:prstGeom>
          <a:solidFill>
            <a:srgbClr val="99C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Patent </a:t>
            </a:r>
          </a:p>
          <a:p>
            <a:pPr algn="ctr"/>
            <a:r>
              <a:rPr lang="en-US" b="1" dirty="0"/>
              <a:t>application</a:t>
            </a:r>
          </a:p>
          <a:p>
            <a:pPr algn="ctr"/>
            <a:r>
              <a:rPr lang="en-US" sz="1400" i="1" dirty="0"/>
              <a:t>Extended use &amp; </a:t>
            </a:r>
          </a:p>
          <a:p>
            <a:pPr algn="ctr"/>
            <a:r>
              <a:rPr lang="en-US" sz="1400" i="1" dirty="0"/>
              <a:t>use in solid tumors</a:t>
            </a:r>
          </a:p>
          <a:p>
            <a:pPr marL="285750" indent="-285750" algn="ctr">
              <a:buFontTx/>
              <a:buChar char="-"/>
            </a:pPr>
            <a:endParaRPr lang="en-US" dirty="0"/>
          </a:p>
          <a:p>
            <a:pPr algn="ctr"/>
            <a:r>
              <a:rPr lang="en-US" dirty="0">
                <a:solidFill>
                  <a:schemeClr val="bg1"/>
                </a:solidFill>
              </a:rPr>
              <a:t>New patent allowed in US and Canada thru 12/2039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Exclusivity through early 2040s </a:t>
            </a:r>
          </a:p>
        </p:txBody>
      </p:sp>
      <p:sp>
        <p:nvSpPr>
          <p:cNvPr id="14" name="Pentagon 13">
            <a:extLst>
              <a:ext uri="{FF2B5EF4-FFF2-40B4-BE49-F238E27FC236}">
                <a16:creationId xmlns:a16="http://schemas.microsoft.com/office/drawing/2014/main" id="{7670E05A-6FB7-0C4A-B78F-3A249D62EB8E}"/>
              </a:ext>
            </a:extLst>
          </p:cNvPr>
          <p:cNvSpPr/>
          <p:nvPr/>
        </p:nvSpPr>
        <p:spPr>
          <a:xfrm>
            <a:off x="339163" y="5243783"/>
            <a:ext cx="11186641" cy="702527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Additional data &amp; marketing exclusivity periods </a:t>
            </a:r>
            <a:r>
              <a:rPr lang="en-US" i="1" dirty="0"/>
              <a:t>from initial approval </a:t>
            </a:r>
            <a:r>
              <a:rPr lang="en-US" dirty="0"/>
              <a:t>in US &amp; Europe</a:t>
            </a:r>
          </a:p>
          <a:p>
            <a:pPr marL="285750" indent="-285750" algn="ctr">
              <a:buFont typeface="Wingdings" pitchFamily="2" charset="2"/>
              <a:buChar char="§"/>
            </a:pPr>
            <a:r>
              <a:rPr lang="en-US" dirty="0"/>
              <a:t>Including 8+2 years exclusivity post approval in EU</a:t>
            </a:r>
          </a:p>
        </p:txBody>
      </p:sp>
    </p:spTree>
    <p:extLst>
      <p:ext uri="{BB962C8B-B14F-4D97-AF65-F5344CB8AC3E}">
        <p14:creationId xmlns:p14="http://schemas.microsoft.com/office/powerpoint/2010/main" val="177263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AAB06B3B-C817-4A74-AA3C-209A454ED6F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337821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6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A75DAC8-AEA9-FF45-8EDB-FD0303A12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Key Members of the </a:t>
            </a:r>
            <a:r>
              <a:rPr lang="en-US" dirty="0" err="1"/>
              <a:t>Modra</a:t>
            </a:r>
            <a:r>
              <a:rPr lang="en-US" dirty="0"/>
              <a:t> Team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D37EF-C7C8-E54A-B71F-D64823BCEB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12AC221-7644-D046-8F47-743C8795B4A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6758" b="6661"/>
          <a:stretch/>
        </p:blipFill>
        <p:spPr>
          <a:xfrm>
            <a:off x="439524" y="1564785"/>
            <a:ext cx="1358720" cy="1358720"/>
          </a:xfrm>
          <a:prstGeom prst="ellipse">
            <a:avLst/>
          </a:prstGeom>
        </p:spPr>
      </p:pic>
      <p:pic>
        <p:nvPicPr>
          <p:cNvPr id="76806" name="Picture 6">
            <a:extLst>
              <a:ext uri="{FF2B5EF4-FFF2-40B4-BE49-F238E27FC236}">
                <a16:creationId xmlns:a16="http://schemas.microsoft.com/office/drawing/2014/main" id="{3F919893-0A14-244C-88C1-820074976C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8" t="5668" r="1485" b="15193"/>
          <a:stretch/>
        </p:blipFill>
        <p:spPr bwMode="auto">
          <a:xfrm>
            <a:off x="6581950" y="4928975"/>
            <a:ext cx="1358720" cy="1358720"/>
          </a:xfrm>
          <a:prstGeom prst="ellips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550AB1A0-BE91-4640-A88E-5E8A3FE44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7" t="5879" r="4097" b="13808"/>
          <a:stretch/>
        </p:blipFill>
        <p:spPr bwMode="auto">
          <a:xfrm>
            <a:off x="445274" y="3246964"/>
            <a:ext cx="1358720" cy="13587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3776DE2-AA26-7B48-A93C-5D706090ED8C}"/>
              </a:ext>
            </a:extLst>
          </p:cNvPr>
          <p:cNvSpPr txBox="1"/>
          <p:nvPr/>
        </p:nvSpPr>
        <p:spPr>
          <a:xfrm>
            <a:off x="2261563" y="1581749"/>
            <a:ext cx="34075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585859"/>
                </a:solidFill>
              </a:rPr>
              <a:t>Colin Freund, CEO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</a:rPr>
              <a:t>18+ years oncology biotech experience 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</a:rPr>
              <a:t>QUE Oncology, Transgene, GPC Biotech, BCG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DC4D3D0-16BB-D649-83F6-DA0229EBE659}"/>
              </a:ext>
            </a:extLst>
          </p:cNvPr>
          <p:cNvSpPr txBox="1"/>
          <p:nvPr/>
        </p:nvSpPr>
        <p:spPr>
          <a:xfrm>
            <a:off x="2261563" y="3325822"/>
            <a:ext cx="34075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585859"/>
                </a:solidFill>
              </a:rPr>
              <a:t>Eric van der Putten, </a:t>
            </a:r>
            <a:r>
              <a:rPr lang="en-US" sz="1600" b="1" dirty="0" smtClean="0">
                <a:solidFill>
                  <a:srgbClr val="585859"/>
                </a:solidFill>
              </a:rPr>
              <a:t>Chief Business Officer</a:t>
            </a:r>
            <a:endParaRPr lang="en-US" sz="1600" b="1" dirty="0">
              <a:solidFill>
                <a:srgbClr val="585859"/>
              </a:solidFill>
            </a:endParaRP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</a:rPr>
              <a:t>30+ years clinical research experience in oncology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</a:rPr>
              <a:t>Partner,  Aglaia Oncology Funds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185EFD9-E670-B047-8443-75C06FCC0526}"/>
              </a:ext>
            </a:extLst>
          </p:cNvPr>
          <p:cNvSpPr txBox="1"/>
          <p:nvPr/>
        </p:nvSpPr>
        <p:spPr>
          <a:xfrm>
            <a:off x="8244244" y="5076106"/>
            <a:ext cx="35002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585859"/>
                </a:solidFill>
              </a:rPr>
              <a:t>Chris Huiskamp, CFO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</a:rPr>
              <a:t>20+ years international finance and operations experience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</a:rPr>
              <a:t>Medpace, Assign, Sourcia</a:t>
            </a:r>
          </a:p>
        </p:txBody>
      </p:sp>
      <p:pic>
        <p:nvPicPr>
          <p:cNvPr id="13" name="Picture 8">
            <a:extLst>
              <a:ext uri="{FF2B5EF4-FFF2-40B4-BE49-F238E27FC236}">
                <a16:creationId xmlns:a16="http://schemas.microsoft.com/office/drawing/2014/main" id="{F5ACAD3D-D579-4629-8FAA-1231D26E3F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1" t="4960" r="155" b="16131"/>
          <a:stretch/>
        </p:blipFill>
        <p:spPr bwMode="auto">
          <a:xfrm>
            <a:off x="6557329" y="1564785"/>
            <a:ext cx="1357368" cy="13573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2802527-2402-4CD4-A82C-83E156776EBD}"/>
              </a:ext>
            </a:extLst>
          </p:cNvPr>
          <p:cNvSpPr txBox="1"/>
          <p:nvPr/>
        </p:nvSpPr>
        <p:spPr>
          <a:xfrm>
            <a:off x="8178482" y="1581749"/>
            <a:ext cx="39477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585859"/>
                </a:solidFill>
              </a:rPr>
              <a:t>Prof. dr. Jan Schellens, MD, CMO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</a:rPr>
              <a:t>Former head of Clinical Pharmacology at the NKI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</a:rPr>
              <a:t>20+ years experience in oncology drug research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</a:rPr>
              <a:t>Co-founder, </a:t>
            </a:r>
            <a:r>
              <a:rPr lang="en-US" sz="1600" dirty="0" err="1">
                <a:solidFill>
                  <a:srgbClr val="585859"/>
                </a:solidFill>
              </a:rPr>
              <a:t>Modra</a:t>
            </a:r>
            <a:endParaRPr lang="en-US" sz="1600" dirty="0">
              <a:solidFill>
                <a:srgbClr val="585859"/>
              </a:solidFill>
            </a:endParaRPr>
          </a:p>
        </p:txBody>
      </p:sp>
      <p:pic>
        <p:nvPicPr>
          <p:cNvPr id="16" name="Picture 16" descr="Jos Beijnen Group | Anticancer drug development | Netherlands Cancer  Institute">
            <a:extLst>
              <a:ext uri="{FF2B5EF4-FFF2-40B4-BE49-F238E27FC236}">
                <a16:creationId xmlns:a16="http://schemas.microsoft.com/office/drawing/2014/main" id="{64D781ED-D76F-429F-B8A1-998CE96245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81950" y="3246964"/>
            <a:ext cx="1357200" cy="13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1094BF3-BA95-4624-9462-FFE8FEA65DDB}"/>
              </a:ext>
            </a:extLst>
          </p:cNvPr>
          <p:cNvSpPr txBox="1"/>
          <p:nvPr/>
        </p:nvSpPr>
        <p:spPr>
          <a:xfrm>
            <a:off x="8244244" y="3325822"/>
            <a:ext cx="39477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585859"/>
                </a:solidFill>
              </a:rPr>
              <a:t>Prof. dr. Jos Beijnen, CTO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</a:rPr>
              <a:t>Head of hospital pharmacy at the Netherlands Cancer Institute 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</a:rPr>
              <a:t>20+ years experience in drug formulation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</a:rPr>
              <a:t>Co-founder </a:t>
            </a:r>
            <a:r>
              <a:rPr lang="en-US" sz="1600" dirty="0" err="1">
                <a:solidFill>
                  <a:srgbClr val="585859"/>
                </a:solidFill>
              </a:rPr>
              <a:t>Modra</a:t>
            </a:r>
            <a:endParaRPr lang="en-US" sz="1600" dirty="0">
              <a:solidFill>
                <a:srgbClr val="585859"/>
              </a:solidFill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50E93E6A-6AFC-6049-89EE-253DB492C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 t="463" b="463"/>
          <a:stretch/>
        </p:blipFill>
        <p:spPr bwMode="auto">
          <a:xfrm>
            <a:off x="439524" y="4929144"/>
            <a:ext cx="1358720" cy="13587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816DA70-BDB0-974B-903C-F57C35D9A1DB}"/>
              </a:ext>
            </a:extLst>
          </p:cNvPr>
          <p:cNvSpPr txBox="1"/>
          <p:nvPr/>
        </p:nvSpPr>
        <p:spPr>
          <a:xfrm>
            <a:off x="2261563" y="5069895"/>
            <a:ext cx="37898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585859"/>
                </a:solidFill>
              </a:rPr>
              <a:t>Marianne Keessen, Clinical Operations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</a:rPr>
              <a:t>15+ years oncology nursing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</a:rPr>
              <a:t>Project management at Netherlands Cancer Institute</a:t>
            </a:r>
          </a:p>
        </p:txBody>
      </p:sp>
    </p:spTree>
    <p:extLst>
      <p:ext uri="{BB962C8B-B14F-4D97-AF65-F5344CB8AC3E}">
        <p14:creationId xmlns:p14="http://schemas.microsoft.com/office/powerpoint/2010/main" val="96774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5DAC8-AEA9-FF45-8EDB-FD0303A12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Modra Supervisory Board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D37EF-C7C8-E54A-B71F-D64823BCEB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64809-39DB-4231-A529-D234D19846B7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3E8B7759-9BE2-284F-9CE3-5980FB208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2185710" y="4356928"/>
            <a:ext cx="1358720" cy="1358720"/>
          </a:xfrm>
          <a:prstGeom prst="ellips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A1197699-1FB1-FB4C-A63D-44E7A257C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6250190" y="2409246"/>
            <a:ext cx="1358720" cy="135872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AD41E78-DCCF-074F-9ACE-AF70A13579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t="8112" b="25221"/>
          <a:stretch/>
        </p:blipFill>
        <p:spPr bwMode="auto">
          <a:xfrm>
            <a:off x="2185710" y="2410598"/>
            <a:ext cx="1357368" cy="13573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EA6ADA2-B8F8-1A4B-AA28-92FDCEA74E51}"/>
              </a:ext>
            </a:extLst>
          </p:cNvPr>
          <p:cNvSpPr txBox="1"/>
          <p:nvPr/>
        </p:nvSpPr>
        <p:spPr>
          <a:xfrm>
            <a:off x="7608910" y="2549997"/>
            <a:ext cx="24558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585859"/>
                </a:solidFill>
                <a:latin typeface="+mn-lt"/>
              </a:rPr>
              <a:t>Klaus Schollmeier, DE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  <a:latin typeface="+mn-lt"/>
              </a:rPr>
              <a:t>Suppremol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  <a:latin typeface="+mn-lt"/>
              </a:rPr>
              <a:t>Santhera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  <a:latin typeface="+mn-lt"/>
              </a:rPr>
              <a:t>Graffinity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8A7C4B-8164-6142-8A43-B3DFC7947D85}"/>
              </a:ext>
            </a:extLst>
          </p:cNvPr>
          <p:cNvSpPr txBox="1"/>
          <p:nvPr/>
        </p:nvSpPr>
        <p:spPr>
          <a:xfrm>
            <a:off x="3544430" y="4375527"/>
            <a:ext cx="19955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585859"/>
                </a:solidFill>
                <a:latin typeface="+mn-lt"/>
              </a:rPr>
              <a:t>Hemanshu Shah, US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  <a:latin typeface="+mn-lt"/>
              </a:rPr>
              <a:t>Astellas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  <a:latin typeface="+mn-lt"/>
              </a:rPr>
              <a:t>J&amp;J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  <a:latin typeface="+mn-lt"/>
              </a:rPr>
              <a:t>BMS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  <a:latin typeface="+mn-lt"/>
              </a:rPr>
              <a:t>Transgene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E4940E4-3A98-3A45-9FB4-736DC5B532F8}"/>
              </a:ext>
            </a:extLst>
          </p:cNvPr>
          <p:cNvSpPr txBox="1"/>
          <p:nvPr/>
        </p:nvSpPr>
        <p:spPr>
          <a:xfrm>
            <a:off x="3542994" y="2410598"/>
            <a:ext cx="21721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585859"/>
                </a:solidFill>
                <a:latin typeface="+mn-lt"/>
              </a:rPr>
              <a:t>Karl Rothweiler, NL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  <a:latin typeface="+mn-lt"/>
              </a:rPr>
              <a:t>Aglaia Oncology Fund</a:t>
            </a:r>
          </a:p>
        </p:txBody>
      </p:sp>
      <p:pic>
        <p:nvPicPr>
          <p:cNvPr id="24" name="Picture 16">
            <a:extLst>
              <a:ext uri="{FF2B5EF4-FFF2-40B4-BE49-F238E27FC236}">
                <a16:creationId xmlns:a16="http://schemas.microsoft.com/office/drawing/2014/main" id="{DA655293-8F3A-624F-9951-3C369336A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t="2500" b="2500"/>
          <a:stretch/>
        </p:blipFill>
        <p:spPr bwMode="auto">
          <a:xfrm>
            <a:off x="6363801" y="4499855"/>
            <a:ext cx="1357200" cy="1357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B8A3493-FFD7-E94E-960B-22FFD452BC0B}"/>
              </a:ext>
            </a:extLst>
          </p:cNvPr>
          <p:cNvSpPr txBox="1"/>
          <p:nvPr/>
        </p:nvSpPr>
        <p:spPr>
          <a:xfrm>
            <a:off x="7721001" y="4518454"/>
            <a:ext cx="3947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585859"/>
                </a:solidFill>
                <a:latin typeface="+mn-lt"/>
              </a:rPr>
              <a:t>Anton Berns, NL </a:t>
            </a:r>
          </a:p>
          <a:p>
            <a:pPr marL="285750" indent="-285750">
              <a:buClr>
                <a:srgbClr val="8DAD27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585859"/>
                </a:solidFill>
                <a:latin typeface="+mn-lt"/>
              </a:rPr>
              <a:t>NKI</a:t>
            </a:r>
          </a:p>
        </p:txBody>
      </p:sp>
    </p:spTree>
    <p:extLst>
      <p:ext uri="{BB962C8B-B14F-4D97-AF65-F5344CB8AC3E}">
        <p14:creationId xmlns:p14="http://schemas.microsoft.com/office/powerpoint/2010/main" val="76588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53B177-8CCF-4A40-9FF1-203EB8EA49E5}"/>
              </a:ext>
            </a:extLst>
          </p:cNvPr>
          <p:cNvSpPr/>
          <p:nvPr/>
        </p:nvSpPr>
        <p:spPr>
          <a:xfrm>
            <a:off x="245660" y="1064525"/>
            <a:ext cx="11737074" cy="627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255101-339A-A347-8556-8F3219DFAF04}"/>
              </a:ext>
            </a:extLst>
          </p:cNvPr>
          <p:cNvSpPr txBox="1"/>
          <p:nvPr/>
        </p:nvSpPr>
        <p:spPr>
          <a:xfrm>
            <a:off x="2159756" y="2982405"/>
            <a:ext cx="61478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Additional Images</a:t>
            </a:r>
            <a:endParaRPr lang="en-US" sz="5400" b="1" baseline="30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81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53B177-8CCF-4A40-9FF1-203EB8EA49E5}"/>
              </a:ext>
            </a:extLst>
          </p:cNvPr>
          <p:cNvSpPr/>
          <p:nvPr/>
        </p:nvSpPr>
        <p:spPr>
          <a:xfrm>
            <a:off x="245660" y="1064525"/>
            <a:ext cx="11737074" cy="627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18" y="430936"/>
            <a:ext cx="2619048" cy="28571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736" y="430579"/>
            <a:ext cx="1704975" cy="285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414" y="778348"/>
            <a:ext cx="4743210" cy="19921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00" y="4221921"/>
            <a:ext cx="3540336" cy="16875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891" y="4098060"/>
            <a:ext cx="3485234" cy="166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27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53B177-8CCF-4A40-9FF1-203EB8EA49E5}"/>
              </a:ext>
            </a:extLst>
          </p:cNvPr>
          <p:cNvSpPr/>
          <p:nvPr/>
        </p:nvSpPr>
        <p:spPr>
          <a:xfrm>
            <a:off x="245660" y="1064525"/>
            <a:ext cx="11737074" cy="627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64" y="1232137"/>
            <a:ext cx="3792738" cy="15929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202" y="1232137"/>
            <a:ext cx="3792738" cy="1592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917" y="860780"/>
            <a:ext cx="2364655" cy="24047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81" y="3841748"/>
            <a:ext cx="3030088" cy="17069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452" y="3211315"/>
            <a:ext cx="2216730" cy="22167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318" y="3306597"/>
            <a:ext cx="2133280" cy="21475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700" y="3224263"/>
            <a:ext cx="2312265" cy="231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90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2450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1&quot;&gt;&lt;elem m_fUsage=&quot;1.89999999999999991118E+00&quot;&gt;&lt;m_msothmcolidx val=&quot;0&quot;/&gt;&lt;m_rgb r=&quot;9A&quot; g=&quot;C2&quot; b=&quot;3D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iHqTkAw3YoJ4XuCzPuw6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183450</TotalTime>
  <Words>2536</Words>
  <Application>Microsoft Office PowerPoint</Application>
  <PresentationFormat>Widescreen</PresentationFormat>
  <Paragraphs>601</Paragraphs>
  <Slides>30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Abadi MT Condensed Light</vt:lpstr>
      <vt:lpstr>Arial</vt:lpstr>
      <vt:lpstr>Arial Rounded MT Bold</vt:lpstr>
      <vt:lpstr>Arial Unicode MS</vt:lpstr>
      <vt:lpstr>Ayuthaya</vt:lpstr>
      <vt:lpstr>Calibri</vt:lpstr>
      <vt:lpstr>Gill Sans MT</vt:lpstr>
      <vt:lpstr>Open Sans Condensed</vt:lpstr>
      <vt:lpstr>Wingdings</vt:lpstr>
      <vt:lpstr>Wingdings 2</vt:lpstr>
      <vt:lpstr>Dividend</vt:lpstr>
      <vt:lpstr>think-cell Slide</vt:lpstr>
      <vt:lpstr>PowerPoint Presentation</vt:lpstr>
      <vt:lpstr>Modra Snapshot</vt:lpstr>
      <vt:lpstr>PowerPoint Presentation</vt:lpstr>
      <vt:lpstr>The Challenges of Intravenous Taxanes</vt:lpstr>
      <vt:lpstr>Physicians are Very Receptive to the Potential of Oral Taxanes</vt:lpstr>
      <vt:lpstr>Modra’s Oral Taxanes Aim to Replace Intravenous Taxanes</vt:lpstr>
      <vt:lpstr>The Opportunity</vt:lpstr>
      <vt:lpstr>Modra’s Focus on Developing Oral Taxanes  </vt:lpstr>
      <vt:lpstr>PowerPoint Presentation</vt:lpstr>
      <vt:lpstr>Docetaxel</vt:lpstr>
      <vt:lpstr>Oral Docetaxel (ModraDoc006/r) - Preclinical Development</vt:lpstr>
      <vt:lpstr>Oral Docetaxel (ModraDoc006/r) - Clinical Development</vt:lpstr>
      <vt:lpstr>PK Differences vs. IV Docetaxel Drive Improved Safety Profile of ModraDoc006/r </vt:lpstr>
      <vt:lpstr>ModraDoc006/r Phase IIb in Patients with Metastatic Castrate Resistant Prostate Cancer (mCRPC),  Randomized vs IV Docetaxel</vt:lpstr>
      <vt:lpstr>Positive Phase IIb Results for ModraDoc006/r in Patients with mCRPC</vt:lpstr>
      <vt:lpstr> Phase IIb: Efficacy – Broad Overlap with IV Docetaxel</vt:lpstr>
      <vt:lpstr> Marked Reduction in Key Toxicities vs IV Docetaxel &amp; other Oral Taxanes Reduction or elimination of neutropenia, major reductions in neuropathy, alopecia &amp; fatigue; predominantly mild GI tox</vt:lpstr>
      <vt:lpstr>Planned Registration Pathway Targets Speed to Market in the U.S.</vt:lpstr>
      <vt:lpstr>Phase III Design mCRPC</vt:lpstr>
      <vt:lpstr>Peak Sales in US and EU Could Easily Exceed $1B</vt:lpstr>
      <vt:lpstr>Development/Commercial Approach</vt:lpstr>
      <vt:lpstr>PowerPoint Presentation</vt:lpstr>
      <vt:lpstr>Cabazitaxel</vt:lpstr>
      <vt:lpstr>Oral Cabazitaxel (ModraCab/r) - Preclinical Development</vt:lpstr>
      <vt:lpstr>Exclusivity at Least Through Late 2030s</vt:lpstr>
      <vt:lpstr>Key Members of the Modra Team</vt:lpstr>
      <vt:lpstr>Modra Supervisory Board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Modra Pharmaceuticals</dc:title>
  <dc:creator>Karl Rothweiler</dc:creator>
  <cp:lastModifiedBy>Eric van der Putten</cp:lastModifiedBy>
  <cp:revision>1652</cp:revision>
  <cp:lastPrinted>2023-02-04T12:48:13Z</cp:lastPrinted>
  <dcterms:modified xsi:type="dcterms:W3CDTF">2024-01-29T13:52:08Z</dcterms:modified>
</cp:coreProperties>
</file>