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EB9D4-FF21-A1EF-7644-518B5CD317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12B525-2C3F-227D-5A0E-EF65532662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44A19-1AAA-7838-80A3-44ACAD6D8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E9240B-6259-79EE-E9A4-8562B9A66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4EBE98-87F6-3638-14CC-1B176BBBB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734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FDF25-D254-DB98-9C1A-62A3DA76C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246B42-E884-050B-0B8B-FCBA3786C7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2DB906-49D1-B061-5D1E-FA6871F5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F7E11-9236-A9B8-6DB8-741091997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8EF93D-EE39-413B-2EC4-1EC485811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02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9362F16-2351-5D0A-AED6-8F956D7D70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A0773-CA55-0E9A-9663-B53F5613A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FAD1F-FC74-09CB-17A1-863DDF1A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4A62FE-E1E1-4533-215E-E518E8B7D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8E8F4-FAB8-8D35-8E5F-727C5F04E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89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FF95D1-E4EE-1CE0-1095-A4CAB9FA0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B1A5CD-0F6C-5AC5-34C7-C804F6646D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AC88A-E8E0-3E7D-C327-691BEB539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0B725-06F5-BBBE-E875-737498621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DE716D-245D-06D7-B52C-D0E0AB32D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228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4CA54-FADA-C43E-6721-F7792587A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2F0488-795E-4347-BB42-C66427A505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5E94C-6709-8366-6329-D89B5252D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814A57-5DC6-65B7-59A7-DE3FD89FE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22C3DA-5CA1-C7F8-089D-8AFD26E8AD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463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E6CAF-8670-F750-0AFA-1382E5A88F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3CB43-3E82-241F-07E3-0E38AAE9CC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B298A8-5F55-037A-6AA9-BF1C0E0325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3C81DC-9B14-9BA0-6402-8A489891E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0E1E2A-BB4C-5FC6-2523-4E1EF0118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415AC3-6CE7-0FF8-0D25-56C5452EE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95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D41E4-D29C-6CCD-C507-189E41246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25238-5968-DF5F-FFC2-05D54B5E08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DD5348-C412-911E-ABC2-7BD3DD2A1C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E0AD26-6253-9077-D66A-ECBAF97E11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BF9B2C-0A2A-4594-B038-AE99917500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DE5B592-0A1A-8877-8B41-C98A1E6D1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4A0C2-72E6-ED83-90DB-3055F549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3360DD-3187-7CA0-58FD-66214E027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57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21FFA-0BE7-812A-FE4C-9A23DDF36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6D85EB-B8C4-DF7B-21C4-07056C51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A076D6-1E8D-80B4-E2E6-D7CE6ACE1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A8B851-7946-FFBB-E2A0-751DC9290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26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9C2DA-6285-637F-1199-804E3856AB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0476EB-6E47-79F5-24D3-23CF6A0F4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42EC8-33E4-EB7A-B403-BEBD1960E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378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2DDFC-CEF3-57D0-2203-7B2C745F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1F5B83-D88E-6659-1FC1-695A915DF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88D24A-6C07-A0F0-3838-FAC1DBBD6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4E2DFC-2234-6909-584C-07E8FF977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43B962-B577-BB6B-4F17-033956D178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C888B1-02BB-E350-953C-FC7A57910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013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2C227-E16A-A884-5683-C2DBB98E8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ED31AB5-0418-2070-2884-DF6D4D5802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606C530-688C-CC85-1091-55C9A3D722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E0DDA6-9A5D-BD3D-D4EC-7B6013285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8F398B-CFBB-2213-528C-88D8D3C5F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452B6E-6641-A58F-6FF2-CBC55DEC8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486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8015E0-F9BD-8B22-F95C-D5D2A13D2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25AEA-4BFB-E590-E5D9-180242124C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466E9-5946-AEFA-BFD7-6128A16D6C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397AAC-DAF3-4131-A5CE-DBA0FD484FE2}" type="datetimeFigureOut">
              <a:rPr lang="en-US" smtClean="0"/>
              <a:t>12/29/2023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D7B00F-440E-B5B0-DD0D-281EAAFB8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B23B1-BD05-BFDA-AA46-7D0104270B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E810C6-9847-4566-89BD-39A140D236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811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ater-ripple-ripples-blue-liquid-2634082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pexels.com/photo/fire-cracker-spark-in-night-time-photography-668254/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a green and orange arrow&#10;&#10;Description automatically generated">
            <a:extLst>
              <a:ext uri="{FF2B5EF4-FFF2-40B4-BE49-F238E27FC236}">
                <a16:creationId xmlns:a16="http://schemas.microsoft.com/office/drawing/2014/main" id="{40D219EE-D165-E73C-4639-FDE4A214B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40" y="2103120"/>
            <a:ext cx="3260774" cy="2305367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D10C83-F91C-FEF7-8136-4227A4B2A980}"/>
              </a:ext>
            </a:extLst>
          </p:cNvPr>
          <p:cNvSpPr/>
          <p:nvPr/>
        </p:nvSpPr>
        <p:spPr>
          <a:xfrm>
            <a:off x="1036320" y="3799840"/>
            <a:ext cx="306832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A4E5B-F776-617C-9A67-427EB8FA9CBF}"/>
              </a:ext>
            </a:extLst>
          </p:cNvPr>
          <p:cNvSpPr txBox="1"/>
          <p:nvPr/>
        </p:nvSpPr>
        <p:spPr>
          <a:xfrm>
            <a:off x="3886200" y="2321004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2060"/>
                </a:solidFill>
                <a:latin typeface="Broadway" panose="04040905080B02020502" pitchFamily="82" charset="0"/>
                <a:ea typeface="ADLaM Display" panose="02010000000000000000" pitchFamily="2" charset="0"/>
                <a:cs typeface="ADLaM Display" panose="02010000000000000000" pitchFamily="2" charset="0"/>
              </a:rPr>
              <a:t>Catalyst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51D135-4073-5D16-9433-C065A4CF5EB7}"/>
              </a:ext>
            </a:extLst>
          </p:cNvPr>
          <p:cNvSpPr txBox="1"/>
          <p:nvPr/>
        </p:nvSpPr>
        <p:spPr>
          <a:xfrm>
            <a:off x="4221480" y="3338175"/>
            <a:ext cx="3749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Brush Script MT" panose="03060802040406070304" pitchFamily="66" charset="0"/>
              </a:rPr>
              <a:t>Financial and Insurance Solutions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41962E-7478-DDAB-6E55-21EDCD308394}"/>
              </a:ext>
            </a:extLst>
          </p:cNvPr>
          <p:cNvCxnSpPr/>
          <p:nvPr/>
        </p:nvCxnSpPr>
        <p:spPr>
          <a:xfrm>
            <a:off x="4104640" y="2321004"/>
            <a:ext cx="0" cy="1478836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63007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a green and orange arrow&#10;&#10;Description automatically generated">
            <a:extLst>
              <a:ext uri="{FF2B5EF4-FFF2-40B4-BE49-F238E27FC236}">
                <a16:creationId xmlns:a16="http://schemas.microsoft.com/office/drawing/2014/main" id="{40D219EE-D165-E73C-4639-FDE4A214B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40" y="2103120"/>
            <a:ext cx="3260774" cy="2305367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D10C83-F91C-FEF7-8136-4227A4B2A980}"/>
              </a:ext>
            </a:extLst>
          </p:cNvPr>
          <p:cNvSpPr/>
          <p:nvPr/>
        </p:nvSpPr>
        <p:spPr>
          <a:xfrm>
            <a:off x="1036320" y="3799840"/>
            <a:ext cx="306832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A4E5B-F776-617C-9A67-427EB8FA9CBF}"/>
              </a:ext>
            </a:extLst>
          </p:cNvPr>
          <p:cNvSpPr txBox="1"/>
          <p:nvPr/>
        </p:nvSpPr>
        <p:spPr>
          <a:xfrm>
            <a:off x="3886200" y="2230179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2060"/>
                </a:solidFill>
                <a:latin typeface="Broadway" panose="04040905080B02020502" pitchFamily="82" charset="0"/>
                <a:ea typeface="ADLaM Display" panose="02010000000000000000" pitchFamily="2" charset="0"/>
                <a:cs typeface="ADLaM Display" panose="02010000000000000000" pitchFamily="2" charset="0"/>
              </a:rPr>
              <a:t>Catalyst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51D135-4073-5D16-9433-C065A4CF5EB7}"/>
              </a:ext>
            </a:extLst>
          </p:cNvPr>
          <p:cNvSpPr txBox="1"/>
          <p:nvPr/>
        </p:nvSpPr>
        <p:spPr>
          <a:xfrm>
            <a:off x="4048760" y="3338175"/>
            <a:ext cx="4094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Monotype Corsiva" panose="03010101010201010101" pitchFamily="66" charset="0"/>
              </a:rPr>
              <a:t>Financial and Insurance Solutions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AA974F3-C0B5-59AA-D790-482692C15AF3}"/>
              </a:ext>
            </a:extLst>
          </p:cNvPr>
          <p:cNvCxnSpPr/>
          <p:nvPr/>
        </p:nvCxnSpPr>
        <p:spPr>
          <a:xfrm>
            <a:off x="4104640" y="2321004"/>
            <a:ext cx="0" cy="1478836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0062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logo with a green and orange arrow&#10;&#10;Description automatically generated">
            <a:extLst>
              <a:ext uri="{FF2B5EF4-FFF2-40B4-BE49-F238E27FC236}">
                <a16:creationId xmlns:a16="http://schemas.microsoft.com/office/drawing/2014/main" id="{40D219EE-D165-E73C-4639-FDE4A214BA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940" y="2103120"/>
            <a:ext cx="3260774" cy="2305367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3D10C83-F91C-FEF7-8136-4227A4B2A980}"/>
              </a:ext>
            </a:extLst>
          </p:cNvPr>
          <p:cNvSpPr/>
          <p:nvPr/>
        </p:nvSpPr>
        <p:spPr>
          <a:xfrm>
            <a:off x="1036320" y="3799840"/>
            <a:ext cx="3068320" cy="2946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46A4E5B-F776-617C-9A67-427EB8FA9CBF}"/>
              </a:ext>
            </a:extLst>
          </p:cNvPr>
          <p:cNvSpPr txBox="1"/>
          <p:nvPr/>
        </p:nvSpPr>
        <p:spPr>
          <a:xfrm>
            <a:off x="3922734" y="2320726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dirty="0">
                <a:solidFill>
                  <a:srgbClr val="002060"/>
                </a:solidFill>
                <a:latin typeface="Broadway" panose="04040905080B02020502" pitchFamily="82" charset="0"/>
                <a:ea typeface="ADLaM Display" panose="02010000000000000000" pitchFamily="2" charset="0"/>
                <a:cs typeface="ADLaM Display" panose="02010000000000000000" pitchFamily="2" charset="0"/>
              </a:rPr>
              <a:t>Catalyst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551D135-4073-5D16-9433-C065A4CF5EB7}"/>
              </a:ext>
            </a:extLst>
          </p:cNvPr>
          <p:cNvSpPr txBox="1"/>
          <p:nvPr/>
        </p:nvSpPr>
        <p:spPr>
          <a:xfrm>
            <a:off x="4141181" y="3361258"/>
            <a:ext cx="420115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100" dirty="0">
                <a:latin typeface="Bradley Hand ITC" panose="03070402050302030203" pitchFamily="66" charset="0"/>
              </a:rPr>
              <a:t>Financial</a:t>
            </a:r>
            <a:r>
              <a:rPr lang="en-US" sz="2100" dirty="0">
                <a:latin typeface="Monotype Corsiva" panose="03010101010201010101" pitchFamily="66" charset="0"/>
              </a:rPr>
              <a:t> </a:t>
            </a:r>
            <a:r>
              <a:rPr lang="en-US" sz="2100" dirty="0">
                <a:latin typeface="Bradley Hand ITC" panose="03070402050302030203" pitchFamily="66" charset="0"/>
              </a:rPr>
              <a:t>and Insurance Solutions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7AA974F3-C0B5-59AA-D790-482692C15AF3}"/>
              </a:ext>
            </a:extLst>
          </p:cNvPr>
          <p:cNvCxnSpPr/>
          <p:nvPr/>
        </p:nvCxnSpPr>
        <p:spPr>
          <a:xfrm>
            <a:off x="4104640" y="2321004"/>
            <a:ext cx="0" cy="1478836"/>
          </a:xfrm>
          <a:prstGeom prst="line">
            <a:avLst/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022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lose-up of a blue sign&#10;&#10;Description automatically generated">
            <a:extLst>
              <a:ext uri="{FF2B5EF4-FFF2-40B4-BE49-F238E27FC236}">
                <a16:creationId xmlns:a16="http://schemas.microsoft.com/office/drawing/2014/main" id="{4A466D1E-1915-9685-5D68-22DF7DFB65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314" y="643466"/>
            <a:ext cx="5285372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316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FB08B7E-3417-9D8E-96B3-F561F2A11BD1}"/>
              </a:ext>
            </a:extLst>
          </p:cNvPr>
          <p:cNvSpPr txBox="1"/>
          <p:nvPr/>
        </p:nvSpPr>
        <p:spPr>
          <a:xfrm>
            <a:off x="136634" y="147145"/>
            <a:ext cx="116349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are the spark that starts the flame. Leaders who create</a:t>
            </a:r>
          </a:p>
          <a:p>
            <a:r>
              <a:rPr lang="en-US" dirty="0"/>
              <a:t>breakthroughs in getting people to take action in the often-neglected financial essentials in life.</a:t>
            </a:r>
          </a:p>
          <a:p>
            <a:r>
              <a:rPr lang="en-US" dirty="0"/>
              <a:t>The Catalyst becomes the driving factor to the change that that person now realizes is</a:t>
            </a:r>
          </a:p>
          <a:p>
            <a:r>
              <a:rPr lang="en-US" dirty="0"/>
              <a:t>absolutely necessary as they can see clearly at that point the impact of their action or their lack</a:t>
            </a:r>
          </a:p>
          <a:p>
            <a:r>
              <a:rPr lang="en-US" dirty="0"/>
              <a:t>of action moving forward.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B098CA1-0BE5-EAD7-F4FA-4CCF324EA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3281289"/>
            <a:ext cx="4768948" cy="357671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AE838FF-2C88-5470-C95B-CB41761A40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768948" y="2998021"/>
            <a:ext cx="7387519" cy="3859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074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80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Bradley Hand ITC</vt:lpstr>
      <vt:lpstr>Broadway</vt:lpstr>
      <vt:lpstr>Brush Script MT</vt:lpstr>
      <vt:lpstr>Calibri</vt:lpstr>
      <vt:lpstr>Calibri Light</vt:lpstr>
      <vt:lpstr>Monotype Corsiva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Couse, Robert</dc:creator>
  <cp:lastModifiedBy>Robert Couse</cp:lastModifiedBy>
  <cp:revision>3</cp:revision>
  <dcterms:created xsi:type="dcterms:W3CDTF">2023-11-20T19:11:57Z</dcterms:created>
  <dcterms:modified xsi:type="dcterms:W3CDTF">2023-12-29T22:44:46Z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f1df539-6093-4ec5-baaa-eb0dcc11254e_Enabled">
    <vt:lpwstr>true</vt:lpwstr>
  </property>
  <property fmtid="{D5CDD505-2E9C-101B-9397-08002B2CF9AE}" pid="3" name="MSIP_Label_1f1df539-6093-4ec5-baaa-eb0dcc11254e_SetDate">
    <vt:lpwstr>2023-11-20T19:24:38Z</vt:lpwstr>
  </property>
  <property fmtid="{D5CDD505-2E9C-101B-9397-08002B2CF9AE}" pid="4" name="MSIP_Label_1f1df539-6093-4ec5-baaa-eb0dcc11254e_Method">
    <vt:lpwstr>Standard</vt:lpwstr>
  </property>
  <property fmtid="{D5CDD505-2E9C-101B-9397-08002B2CF9AE}" pid="5" name="MSIP_Label_1f1df539-6093-4ec5-baaa-eb0dcc11254e_Name">
    <vt:lpwstr>General</vt:lpwstr>
  </property>
  <property fmtid="{D5CDD505-2E9C-101B-9397-08002B2CF9AE}" pid="6" name="MSIP_Label_1f1df539-6093-4ec5-baaa-eb0dcc11254e_SiteId">
    <vt:lpwstr>649fc29a-ece3-4a3b-a3c1-680a2f035a6e</vt:lpwstr>
  </property>
  <property fmtid="{D5CDD505-2E9C-101B-9397-08002B2CF9AE}" pid="7" name="MSIP_Label_1f1df539-6093-4ec5-baaa-eb0dcc11254e_ActionId">
    <vt:lpwstr>17333bc0-a9f0-482f-abfc-1df22d6a944c</vt:lpwstr>
  </property>
  <property fmtid="{D5CDD505-2E9C-101B-9397-08002B2CF9AE}" pid="8" name="MSIP_Label_1f1df539-6093-4ec5-baaa-eb0dcc11254e_ContentBits">
    <vt:lpwstr>0</vt:lpwstr>
  </property>
</Properties>
</file>