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4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3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2"/>
    <p:sldMasterId id="2147483735" r:id="rId3"/>
  </p:sldMasterIdLst>
  <p:notesMasterIdLst>
    <p:notesMasterId r:id="rId56"/>
  </p:notesMasterIdLst>
  <p:handoutMasterIdLst>
    <p:handoutMasterId r:id="rId57"/>
  </p:handoutMasterIdLst>
  <p:sldIdLst>
    <p:sldId id="1112" r:id="rId4"/>
    <p:sldId id="954" r:id="rId5"/>
    <p:sldId id="977" r:id="rId6"/>
    <p:sldId id="1278" r:id="rId7"/>
    <p:sldId id="1279" r:id="rId8"/>
    <p:sldId id="1280" r:id="rId9"/>
    <p:sldId id="1239" r:id="rId10"/>
    <p:sldId id="1240" r:id="rId11"/>
    <p:sldId id="1265" r:id="rId12"/>
    <p:sldId id="1212" r:id="rId13"/>
    <p:sldId id="1208" r:id="rId14"/>
    <p:sldId id="1022" r:id="rId15"/>
    <p:sldId id="1263" r:id="rId16"/>
    <p:sldId id="1300" r:id="rId17"/>
    <p:sldId id="957" r:id="rId18"/>
    <p:sldId id="1196" r:id="rId19"/>
    <p:sldId id="1169" r:id="rId20"/>
    <p:sldId id="1284" r:id="rId21"/>
    <p:sldId id="1197" r:id="rId22"/>
    <p:sldId id="1242" r:id="rId23"/>
    <p:sldId id="1244" r:id="rId24"/>
    <p:sldId id="1245" r:id="rId25"/>
    <p:sldId id="1246" r:id="rId26"/>
    <p:sldId id="1248" r:id="rId27"/>
    <p:sldId id="1249" r:id="rId28"/>
    <p:sldId id="1250" r:id="rId29"/>
    <p:sldId id="1251" r:id="rId30"/>
    <p:sldId id="1301" r:id="rId31"/>
    <p:sldId id="1270" r:id="rId32"/>
    <p:sldId id="1290" r:id="rId33"/>
    <p:sldId id="1302" r:id="rId34"/>
    <p:sldId id="1304" r:id="rId35"/>
    <p:sldId id="1307" r:id="rId36"/>
    <p:sldId id="1254" r:id="rId37"/>
    <p:sldId id="1179" r:id="rId38"/>
    <p:sldId id="1203" r:id="rId39"/>
    <p:sldId id="1295" r:id="rId40"/>
    <p:sldId id="1296" r:id="rId41"/>
    <p:sldId id="1264" r:id="rId42"/>
    <p:sldId id="1297" r:id="rId43"/>
    <p:sldId id="1257" r:id="rId44"/>
    <p:sldId id="1201" r:id="rId45"/>
    <p:sldId id="1207" r:id="rId46"/>
    <p:sldId id="1258" r:id="rId47"/>
    <p:sldId id="1259" r:id="rId48"/>
    <p:sldId id="1183" r:id="rId49"/>
    <p:sldId id="1184" r:id="rId50"/>
    <p:sldId id="1260" r:id="rId51"/>
    <p:sldId id="1186" r:id="rId52"/>
    <p:sldId id="1187" r:id="rId53"/>
    <p:sldId id="1281" r:id="rId54"/>
    <p:sldId id="1149" r:id="rId5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7015" userDrawn="1">
          <p15:clr>
            <a:srgbClr val="A4A3A4"/>
          </p15:clr>
        </p15:guide>
        <p15:guide id="3" orient="horz" pos="245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EFEA75-E5C9-ACB3-1ED5-417EEE68A592}" name="Scott Hebdon" initials="SH" userId="e897d1b64caa3f14" providerId="Windows Live"/>
  <p188:author id="{A0A9AF98-E58E-9FE0-3CEB-6119CCBF1B72}" name="Aisha Al Felali" initials="AAF" userId="S::aisha.alfelali@daraltamleek.com::19c8e0fb-cba8-434b-ace9-43c4a0b4b1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wa.aljifri" initials="a" lastIdx="5" clrIdx="0">
    <p:extLst>
      <p:ext uri="{19B8F6BF-5375-455C-9EA6-DF929625EA0E}">
        <p15:presenceInfo xmlns:p15="http://schemas.microsoft.com/office/powerpoint/2012/main" userId="S-1-5-21-3221576422-3756860825-1848572015-14166" providerId="AD"/>
      </p:ext>
    </p:extLst>
  </p:cmAuthor>
  <p:cmAuthor id="2" name="Lamis Katoah" initials="LK" lastIdx="2" clrIdx="1">
    <p:extLst>
      <p:ext uri="{19B8F6BF-5375-455C-9EA6-DF929625EA0E}">
        <p15:presenceInfo xmlns:p15="http://schemas.microsoft.com/office/powerpoint/2012/main" userId="S-1-5-21-3221576422-3756860825-1848572015-4251" providerId="AD"/>
      </p:ext>
    </p:extLst>
  </p:cmAuthor>
  <p:cmAuthor id="3" name="Bader Al Otaibi" initials="BAO" lastIdx="1" clrIdx="2">
    <p:extLst>
      <p:ext uri="{19B8F6BF-5375-455C-9EA6-DF929625EA0E}">
        <p15:presenceInfo xmlns:p15="http://schemas.microsoft.com/office/powerpoint/2012/main" userId="S-1-5-21-3221576422-3756860825-1848572015-14241" providerId="AD"/>
      </p:ext>
    </p:extLst>
  </p:cmAuthor>
  <p:cmAuthor id="4" name="Scott Hebdon" initials="SH" lastIdx="14" clrIdx="3"/>
  <p:cmAuthor id="5" name="Omar Alsaffaf" initials="OA" lastIdx="6" clrIdx="4">
    <p:extLst>
      <p:ext uri="{19B8F6BF-5375-455C-9EA6-DF929625EA0E}">
        <p15:presenceInfo xmlns:p15="http://schemas.microsoft.com/office/powerpoint/2012/main" userId="S-1-5-21-3221576422-3756860825-1848572015-20182" providerId="AD"/>
      </p:ext>
    </p:extLst>
  </p:cmAuthor>
  <p:cmAuthor id="6" name="Ziyad AlAmoudi" initials="ZA" lastIdx="1" clrIdx="5">
    <p:extLst>
      <p:ext uri="{19B8F6BF-5375-455C-9EA6-DF929625EA0E}">
        <p15:presenceInfo xmlns:p15="http://schemas.microsoft.com/office/powerpoint/2012/main" userId="S-1-5-21-3221576422-3756860825-1848572015-52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00000"/>
    <a:srgbClr val="F3960D"/>
    <a:srgbClr val="FF9933"/>
    <a:srgbClr val="0066FF"/>
    <a:srgbClr val="F15199"/>
    <a:srgbClr val="000000"/>
    <a:srgbClr val="FFFFFF"/>
    <a:srgbClr val="DB322A"/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0" autoAdjust="0"/>
    <p:restoredTop sz="89859" autoAdjust="0"/>
  </p:normalViewPr>
  <p:slideViewPr>
    <p:cSldViewPr snapToGrid="0" snapToObjects="1">
      <p:cViewPr varScale="1">
        <p:scale>
          <a:sx n="97" d="100"/>
          <a:sy n="97" d="100"/>
        </p:scale>
        <p:origin x="966" y="78"/>
      </p:cViewPr>
      <p:guideLst>
        <p:guide pos="3840"/>
        <p:guide pos="7015"/>
        <p:guide orient="horz" pos="245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1" d="100"/>
          <a:sy n="61" d="100"/>
        </p:scale>
        <p:origin x="31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commentAuthors" Target="commentAuthors.xml"/><Relationship Id="rId74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eed.ghamdi\Desktop\Strategy%202024\Strategy%20Master%20%20-%20slide%20assignments%20-%20Scot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eed.ghamdi\Desktop\Strategy%202024\Strategy%20Master%20%20-%20slide%20assignments%20-%20Scot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eed.ghamdi\Desktop\Strategy%202024\Strategy%20Master%20%20-%20slide%20assignments%20-%20Fina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eed.ghamdi\Desktop\Strategy%202024\Strategy%20Master%20%20-%20slide%20assignments%20-%20Fina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eed.ghamdi\Desktop\SAMA-REDF%20Reports\REDF%202023\REDF%20Monthly%20Report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DAT vs. Market Historical Production</a:t>
            </a:r>
          </a:p>
        </c:rich>
      </c:tx>
      <c:layout>
        <c:manualLayout>
          <c:xMode val="edge"/>
          <c:yMode val="edge"/>
          <c:x val="0.15401087779942405"/>
          <c:y val="2.09849197739907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0" normalizeH="0" baseline="0">
              <a:solidFill>
                <a:schemeClr val="tx1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DAT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8333333333333334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2777777777777826E-2"/>
                  <c:y val="8.7962962962962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05"/>
                  <c:y val="6.9444444444444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8333333333333334E-2"/>
                  <c:y val="5.092592592592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777777777777778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00000000000001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5.5555555555555552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2777777777777882E-2"/>
                  <c:y val="-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700-4976-A8BF-147709DCFB16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Sheet1!$B$4:$B$11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Sheet1!$C$4:$C$11</c:f>
              <c:numCache>
                <c:formatCode>#,##0_);\(#,##0\)</c:formatCode>
                <c:ptCount val="8"/>
                <c:pt idx="0">
                  <c:v>3075</c:v>
                </c:pt>
                <c:pt idx="1">
                  <c:v>2381</c:v>
                </c:pt>
                <c:pt idx="2">
                  <c:v>1769</c:v>
                </c:pt>
                <c:pt idx="3">
                  <c:v>1395</c:v>
                </c:pt>
                <c:pt idx="4">
                  <c:v>1696</c:v>
                </c:pt>
                <c:pt idx="5">
                  <c:v>2406</c:v>
                </c:pt>
                <c:pt idx="6">
                  <c:v>2771</c:v>
                </c:pt>
                <c:pt idx="7">
                  <c:v>3107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8700-4976-A8BF-147709DCF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2442120"/>
        <c:axId val="542437416"/>
      </c:lineChart>
      <c:lineChart>
        <c:grouping val="standard"/>
        <c:varyColors val="0"/>
        <c:ser>
          <c:idx val="1"/>
          <c:order val="1"/>
          <c:tx>
            <c:strRef>
              <c:f>Sheet1!$D$2</c:f>
              <c:strCache>
                <c:ptCount val="1"/>
                <c:pt idx="0">
                  <c:v>Market</c:v>
                </c:pt>
              </c:strCache>
            </c:strRef>
          </c:tx>
          <c:spPr>
            <a:ln w="3810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4464620984444774E-2"/>
                  <c:y val="3.96703797857390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1111111111111165E-2"/>
                  <c:y val="-2.3148148148148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6666666666666666E-2"/>
                  <c:y val="6.01851851851851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9444444444444448E-2"/>
                  <c:y val="5.0925925925925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5555555555555552E-2"/>
                  <c:y val="6.01851851851851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1711938496079468E-2"/>
                  <c:y val="-3.9043517270836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6.1111111111111213E-2"/>
                  <c:y val="-6.9444444444444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8700-4976-A8BF-147709DCFB16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6.1111111111111109E-2"/>
                  <c:y val="-6.01851851851851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8700-4976-A8BF-147709DCFB16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Sheet1!$B$4:$B$11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Sheet1!$D$4:$D$11</c:f>
              <c:numCache>
                <c:formatCode>#,##0</c:formatCode>
                <c:ptCount val="8"/>
                <c:pt idx="0">
                  <c:v>135779</c:v>
                </c:pt>
                <c:pt idx="1">
                  <c:v>225073</c:v>
                </c:pt>
                <c:pt idx="2">
                  <c:v>201481</c:v>
                </c:pt>
                <c:pt idx="3">
                  <c:v>154392</c:v>
                </c:pt>
                <c:pt idx="4">
                  <c:v>100000</c:v>
                </c:pt>
                <c:pt idx="5">
                  <c:v>120000</c:v>
                </c:pt>
                <c:pt idx="6">
                  <c:v>130000</c:v>
                </c:pt>
                <c:pt idx="7">
                  <c:v>140000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3-8700-4976-A8BF-147709DCF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2438984"/>
        <c:axId val="542444080"/>
      </c:lineChart>
      <c:valAx>
        <c:axId val="542437416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42120"/>
        <c:crosses val="max"/>
        <c:crossBetween val="between"/>
      </c:valAx>
      <c:catAx>
        <c:axId val="542442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>
              <a:outerShdw blurRad="50800" dist="50800" dir="5400000" algn="ctr" rotWithShape="0">
                <a:schemeClr val="bg1"/>
              </a:outerShdw>
            </a:effectLst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37416"/>
        <c:crosses val="autoZero"/>
        <c:auto val="1"/>
        <c:lblAlgn val="ctr"/>
        <c:lblOffset val="100"/>
        <c:noMultiLvlLbl val="0"/>
      </c:catAx>
      <c:valAx>
        <c:axId val="54244408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38984"/>
        <c:crosses val="autoZero"/>
        <c:crossBetween val="between"/>
      </c:valAx>
      <c:catAx>
        <c:axId val="542438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24440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REDF vs. Non REDF Share</a:t>
            </a:r>
          </a:p>
        </c:rich>
      </c:tx>
      <c:layout>
        <c:manualLayout>
          <c:xMode val="edge"/>
          <c:yMode val="edge"/>
          <c:x val="0.36046354148949356"/>
          <c:y val="1.85846483696726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601150113715659E-2"/>
          <c:y val="0.10846807726029253"/>
          <c:w val="0.91983641660688165"/>
          <c:h val="0.73837915943872268"/>
        </c:manualLayout>
      </c:layout>
      <c:lineChart>
        <c:grouping val="standard"/>
        <c:varyColors val="0"/>
        <c:ser>
          <c:idx val="0"/>
          <c:order val="0"/>
          <c:tx>
            <c:strRef>
              <c:f>'REDF-Market'!$C$41</c:f>
              <c:strCache>
                <c:ptCount val="1"/>
                <c:pt idx="0">
                  <c:v>REDF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'REDF-Market'!$B$42:$B$46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'REDF-Market'!$C$42:$C$46</c:f>
              <c:numCache>
                <c:formatCode>0%</c:formatCode>
                <c:ptCount val="5"/>
                <c:pt idx="0">
                  <c:v>0.79328172986986201</c:v>
                </c:pt>
                <c:pt idx="1">
                  <c:v>0.73357532889329236</c:v>
                </c:pt>
                <c:pt idx="2">
                  <c:v>0.69453199060953641</c:v>
                </c:pt>
                <c:pt idx="3">
                  <c:v>0.6694776931447225</c:v>
                </c:pt>
                <c:pt idx="4">
                  <c:v>0.64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0DE-4E75-91CD-41F295C1931E}"/>
            </c:ext>
          </c:extLst>
        </c:ser>
        <c:ser>
          <c:idx val="1"/>
          <c:order val="1"/>
          <c:tx>
            <c:strRef>
              <c:f>'REDF-Market'!$D$41</c:f>
              <c:strCache>
                <c:ptCount val="1"/>
                <c:pt idx="0">
                  <c:v>Non REDF</c:v>
                </c:pt>
              </c:strCache>
            </c:strRef>
          </c:tx>
          <c:spPr>
            <a:ln w="3810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'REDF-Market'!$B$42:$B$46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'REDF-Market'!$D$42:$D$46</c:f>
              <c:numCache>
                <c:formatCode>0%</c:formatCode>
                <c:ptCount val="5"/>
                <c:pt idx="0">
                  <c:v>0.20671827013013799</c:v>
                </c:pt>
                <c:pt idx="1">
                  <c:v>0.26642467110670764</c:v>
                </c:pt>
                <c:pt idx="2">
                  <c:v>0.30546800939046359</c:v>
                </c:pt>
                <c:pt idx="3">
                  <c:v>0.3305223068552775</c:v>
                </c:pt>
                <c:pt idx="4">
                  <c:v>0.36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0DE-4E75-91CD-41F295C19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440552"/>
        <c:axId val="542439376"/>
      </c:lineChart>
      <c:catAx>
        <c:axId val="542440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39376"/>
        <c:crosses val="autoZero"/>
        <c:auto val="1"/>
        <c:lblAlgn val="ctr"/>
        <c:lblOffset val="100"/>
        <c:noMultiLvlLbl val="0"/>
      </c:catAx>
      <c:valAx>
        <c:axId val="54243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4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REDF Product Breakdown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 Product'!$C$16</c:f>
              <c:strCache>
                <c:ptCount val="1"/>
                <c:pt idx="0">
                  <c:v>Ready Unit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 Product'!$B$17:$B$21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 Product'!$C$17:$C$21</c:f>
              <c:numCache>
                <c:formatCode>0%</c:formatCode>
                <c:ptCount val="5"/>
                <c:pt idx="0">
                  <c:v>0.62700188467287465</c:v>
                </c:pt>
                <c:pt idx="1">
                  <c:v>0.48299900671075902</c:v>
                </c:pt>
                <c:pt idx="2">
                  <c:v>0.50499874941937328</c:v>
                </c:pt>
                <c:pt idx="3">
                  <c:v>0.59999806505292075</c:v>
                </c:pt>
                <c:pt idx="4">
                  <c:v>0.68500000000000005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C5B-42C0-8F48-B30FAF9A6387}"/>
            </c:ext>
          </c:extLst>
        </c:ser>
        <c:ser>
          <c:idx val="1"/>
          <c:order val="1"/>
          <c:tx>
            <c:strRef>
              <c:f>' Product'!$D$16</c:f>
              <c:strCache>
                <c:ptCount val="1"/>
                <c:pt idx="0">
                  <c:v>Off Plan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3.2288214379402852E-2"/>
                  <c:y val="4.42713918919088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C5B-42C0-8F48-B30FAF9A638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 Product'!$B$17:$B$21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 Product'!$D$17:$D$21</c:f>
              <c:numCache>
                <c:formatCode>0%</c:formatCode>
                <c:ptCount val="5"/>
                <c:pt idx="0">
                  <c:v>7.0002135343651073E-2</c:v>
                </c:pt>
                <c:pt idx="1">
                  <c:v>9.5997771155849509E-2</c:v>
                </c:pt>
                <c:pt idx="2">
                  <c:v>0.11799764176224675</c:v>
                </c:pt>
                <c:pt idx="3">
                  <c:v>0.11399740717091388</c:v>
                </c:pt>
                <c:pt idx="4">
                  <c:v>0.13168750000000001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C5B-42C0-8F48-B30FAF9A6387}"/>
            </c:ext>
          </c:extLst>
        </c:ser>
        <c:ser>
          <c:idx val="2"/>
          <c:order val="2"/>
          <c:tx>
            <c:strRef>
              <c:f>' Product'!$E$16</c:f>
              <c:strCache>
                <c:ptCount val="1"/>
                <c:pt idx="0">
                  <c:v>Self Construction</c:v>
                </c:pt>
              </c:strCache>
            </c:strRef>
          </c:tx>
          <c:spPr>
            <a:ln w="3810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0670166237246943E-2"/>
                  <c:y val="4.16164421248126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C5B-42C0-8F48-B30FAF9A638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 Product'!$B$17:$B$21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 Product'!$E$17:$E$21</c:f>
              <c:numCache>
                <c:formatCode>0%</c:formatCode>
                <c:ptCount val="5"/>
                <c:pt idx="0">
                  <c:v>0.30299597998347427</c:v>
                </c:pt>
                <c:pt idx="1">
                  <c:v>0.42100322213339147</c:v>
                </c:pt>
                <c:pt idx="2">
                  <c:v>0.37700360881837996</c:v>
                </c:pt>
                <c:pt idx="3">
                  <c:v>0.28600452777616531</c:v>
                </c:pt>
                <c:pt idx="4">
                  <c:v>0.18331249999999999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C5B-42C0-8F48-B30FAF9A6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438592"/>
        <c:axId val="542440944"/>
      </c:lineChart>
      <c:catAx>
        <c:axId val="542438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40944"/>
        <c:crosses val="autoZero"/>
        <c:auto val="1"/>
        <c:lblAlgn val="ctr"/>
        <c:lblOffset val="100"/>
        <c:noMultiLvlLbl val="0"/>
      </c:catAx>
      <c:valAx>
        <c:axId val="54244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43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'Market Forecast'!$H$3</c:f>
              <c:strCache>
                <c:ptCount val="1"/>
                <c:pt idx="0">
                  <c:v>2023 Run Rate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7A-4356-A2F5-B4CC2DB92A4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7A-4356-A2F5-B4CC2DB92A4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7A-4356-A2F5-B4CC2DB92A4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07A-4356-A2F5-B4CC2DB92A4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97AE1F7C-203A-4A19-971C-C36A268282E8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07A-4356-A2F5-B4CC2DB92A4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9774937521126447E-2"/>
                  <c:y val="-8.985920310095194E-3"/>
                </c:manualLayout>
              </c:layout>
              <c:tx>
                <c:rich>
                  <a:bodyPr/>
                  <a:lstStyle/>
                  <a:p>
                    <a:fld id="{C65B34CF-B1C6-459A-A6F0-1BB23527F3C6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07A-4356-A2F5-B4CC2DB92A4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5439873435257461E-2"/>
                  <c:y val="6.0050542476581328E-2"/>
                </c:manualLayout>
              </c:layout>
              <c:tx>
                <c:rich>
                  <a:bodyPr/>
                  <a:lstStyle/>
                  <a:p>
                    <a:fld id="{63DEA8D9-5B45-44EB-839D-D5D728D78B5C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07A-4356-A2F5-B4CC2DB92A4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18696837543846E-2"/>
                  <c:y val="4.1398468524957703E-2"/>
                </c:manualLayout>
              </c:layout>
              <c:tx>
                <c:rich>
                  <a:bodyPr/>
                  <a:lstStyle/>
                  <a:p>
                    <a:fld id="{468D3F6B-1D32-4819-A7F7-36438B31F56F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07A-4356-A2F5-B4CC2DB92A4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'Market Forecast'!$I$2:$L$2</c:f>
              <c:strCache>
                <c:ptCount val="4"/>
                <c:pt idx="0">
                  <c:v>Ready Unit </c:v>
                </c:pt>
                <c:pt idx="1">
                  <c:v>Off-Plan</c:v>
                </c:pt>
                <c:pt idx="2">
                  <c:v>Self-Construction</c:v>
                </c:pt>
                <c:pt idx="3">
                  <c:v>Land &amp; Loan</c:v>
                </c:pt>
              </c:strCache>
            </c:strRef>
          </c:cat>
          <c:val>
            <c:numRef>
              <c:f>'Market Forecast'!$I$3:$L$3</c:f>
              <c:numCache>
                <c:formatCode>0%</c:formatCode>
                <c:ptCount val="4"/>
                <c:pt idx="0">
                  <c:v>0.68</c:v>
                </c:pt>
                <c:pt idx="1">
                  <c:v>0.13</c:v>
                </c:pt>
                <c:pt idx="2">
                  <c:v>0.12</c:v>
                </c:pt>
                <c:pt idx="3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07A-4356-A2F5-B4CC2DB92A4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152956871567816"/>
          <c:y val="0"/>
          <c:w val="0.43407197399992242"/>
          <c:h val="0.9656273157384711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'DAT Production &amp; Portfolio Mix'!$B$61</c:f>
              <c:strCache>
                <c:ptCount val="1"/>
                <c:pt idx="0">
                  <c:v>2023 YTD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70-4154-96F3-C100EA26DB2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70-4154-96F3-C100EA26DB2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'DAT Production &amp; Portfolio Mix'!$C$60:$D$60</c:f>
              <c:strCache>
                <c:ptCount val="2"/>
                <c:pt idx="0">
                  <c:v>REDF</c:v>
                </c:pt>
                <c:pt idx="1">
                  <c:v>Non-REDF</c:v>
                </c:pt>
              </c:strCache>
            </c:strRef>
          </c:cat>
          <c:val>
            <c:numRef>
              <c:f>'DAT Production &amp; Portfolio Mix'!$C$61:$D$61</c:f>
              <c:numCache>
                <c:formatCode>_(* #,##0_);_(* \(#,##0\);_(* "-"??_);_(@_)</c:formatCode>
                <c:ptCount val="2"/>
                <c:pt idx="0">
                  <c:v>48252</c:v>
                </c:pt>
                <c:pt idx="1">
                  <c:v>27613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B70-4154-96F3-C100EA26DB2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683620678891179"/>
          <c:y val="0.31286211380378526"/>
          <c:w val="0.28220792932228811"/>
          <c:h val="0.3759244515419414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'DAT Production &amp; Portfolio Mix'!$D$81</c:f>
              <c:strCache>
                <c:ptCount val="1"/>
                <c:pt idx="0">
                  <c:v>Unit %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F5-4D0C-B3A5-777007593A6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F5-4D0C-B3A5-777007593A6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EF5-4D0C-B3A5-777007593A6E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EF5-4D0C-B3A5-777007593A6E}"/>
              </c:ext>
            </c:extLst>
          </c:dPt>
          <c:dLbls>
            <c:spPr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'DAT Production &amp; Portfolio Mix'!$C$82:$C$85</c:f>
              <c:strCache>
                <c:ptCount val="4"/>
                <c:pt idx="0">
                  <c:v>Ready Unit</c:v>
                </c:pt>
                <c:pt idx="1">
                  <c:v>Off Plan</c:v>
                </c:pt>
                <c:pt idx="2">
                  <c:v>Self-Construction</c:v>
                </c:pt>
                <c:pt idx="3">
                  <c:v>Land &amp; Loan</c:v>
                </c:pt>
              </c:strCache>
            </c:strRef>
          </c:cat>
          <c:val>
            <c:numRef>
              <c:f>'DAT Production &amp; Portfolio Mix'!$D$82:$D$85</c:f>
              <c:numCache>
                <c:formatCode>0.00%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EF5-4D0C-B3A5-777007593A6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592802600007763"/>
          <c:y val="1.9968211348240051E-2"/>
          <c:w val="0.40768123029352604"/>
          <c:h val="0.977879811961567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5238528030512"/>
          <c:y val="9.7411612384620927E-2"/>
          <c:w val="0.39069097366942718"/>
          <c:h val="0.79061245818955761"/>
        </c:manualLayout>
      </c:layout>
      <c:pieChart>
        <c:varyColors val="1"/>
        <c:ser>
          <c:idx val="0"/>
          <c:order val="0"/>
          <c:tx>
            <c:strRef>
              <c:f>'DAT Production &amp; Portfolio Mix'!$D$29</c:f>
              <c:strCache>
                <c:ptCount val="1"/>
                <c:pt idx="0">
                  <c:v>Unit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36-4685-92F2-E703F85D8E00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36-4685-92F2-E703F85D8E00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E53AA3C1-4E4D-4F86-A3CC-B3C313B07EEA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636-4685-92F2-E703F85D8E0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'DAT Production &amp; Portfolio Mix'!$C$30:$C$31</c:f>
              <c:strCache>
                <c:ptCount val="2"/>
                <c:pt idx="0">
                  <c:v>REDF</c:v>
                </c:pt>
                <c:pt idx="1">
                  <c:v>Non REDF</c:v>
                </c:pt>
              </c:strCache>
            </c:strRef>
          </c:cat>
          <c:val>
            <c:numRef>
              <c:f>'DAT Production &amp; Portfolio Mix'!$D$30:$D$31</c:f>
              <c:numCache>
                <c:formatCode>_(* #,##0_);_(* \(#,##0\);_(* "-"??_);_(@_)</c:formatCode>
                <c:ptCount val="2"/>
                <c:pt idx="0">
                  <c:v>820</c:v>
                </c:pt>
                <c:pt idx="1">
                  <c:v>203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636-4685-92F2-E703F85D8E0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228076576770311"/>
          <c:y val="0.31203777422902929"/>
          <c:w val="0.33116824109002174"/>
          <c:h val="0.375924451541941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34107394811432"/>
          <c:y val="0.19752723812460296"/>
          <c:w val="0.35839083287154055"/>
          <c:h val="0.68933785906612899"/>
        </c:manualLayout>
      </c:layout>
      <c:pieChart>
        <c:varyColors val="1"/>
        <c:ser>
          <c:idx val="0"/>
          <c:order val="0"/>
          <c:tx>
            <c:strRef>
              <c:f>'DAT Production &amp; Portfolio Mix'!$D$43</c:f>
              <c:strCache>
                <c:ptCount val="1"/>
                <c:pt idx="0">
                  <c:v>Unit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5D-4F7C-9C11-9F7989051320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5D-4F7C-9C11-9F7989051320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65D-4F7C-9C11-9F7989051320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65D-4F7C-9C11-9F7989051320}"/>
              </c:ext>
            </c:extLst>
          </c:dPt>
          <c:dLbls>
            <c:dLbl>
              <c:idx val="0"/>
              <c:layout>
                <c:manualLayout>
                  <c:x val="-0.17111669101155436"/>
                  <c:y val="-2.633453359363735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65D-4F7C-9C11-9F7989051320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'DAT Production &amp; Portfolio Mix'!$C$44:$C$47</c:f>
              <c:strCache>
                <c:ptCount val="4"/>
                <c:pt idx="0">
                  <c:v>Makkah</c:v>
                </c:pt>
                <c:pt idx="1">
                  <c:v>Riyadh</c:v>
                </c:pt>
                <c:pt idx="2">
                  <c:v>Eastern </c:v>
                </c:pt>
                <c:pt idx="3">
                  <c:v>NonMain Regions</c:v>
                </c:pt>
              </c:strCache>
            </c:strRef>
          </c:cat>
          <c:val>
            <c:numRef>
              <c:f>'DAT Production &amp; Portfolio Mix'!$D$44:$D$47</c:f>
              <c:numCache>
                <c:formatCode>_(* #,##0_);_(* \(#,##0\);_(* "-"??_);_(@_)</c:formatCode>
                <c:ptCount val="4"/>
                <c:pt idx="0">
                  <c:v>534</c:v>
                </c:pt>
                <c:pt idx="1">
                  <c:v>156</c:v>
                </c:pt>
                <c:pt idx="2">
                  <c:v>246</c:v>
                </c:pt>
                <c:pt idx="3">
                  <c:v>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65D-4F7C-9C11-9F798905132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0991184709291637"/>
          <c:y val="0.13660859765189956"/>
          <c:w val="0.35497214696953255"/>
          <c:h val="0.809345753404267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61740589274386"/>
          <c:y val="0.10971003590993543"/>
          <c:w val="0.39861499812879769"/>
          <c:h val="0.76370146111706216"/>
        </c:manualLayout>
      </c:layout>
      <c:pieChart>
        <c:varyColors val="1"/>
        <c:ser>
          <c:idx val="2"/>
          <c:order val="0"/>
          <c:tx>
            <c:strRef>
              <c:f>'Market Production Mix'!$P$22</c:f>
              <c:strCache>
                <c:ptCount val="1"/>
                <c:pt idx="0">
                  <c:v>Market Share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9F-4B7F-91D2-7FA382C2590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9F-4B7F-91D2-7FA382C2590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F9F-4B7F-91D2-7FA382C2590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F9F-4B7F-91D2-7FA382C25904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'Market Production Mix'!$O$23:$O$26</c:f>
              <c:strCache>
                <c:ptCount val="4"/>
                <c:pt idx="0">
                  <c:v>Makkah</c:v>
                </c:pt>
                <c:pt idx="1">
                  <c:v>Riyadh</c:v>
                </c:pt>
                <c:pt idx="2">
                  <c:v>Eastern</c:v>
                </c:pt>
                <c:pt idx="3">
                  <c:v>Non-Main Regions</c:v>
                </c:pt>
              </c:strCache>
              <c:extLst xmlns:c16r2="http://schemas.microsoft.com/office/drawing/2015/06/chart"/>
            </c:strRef>
          </c:cat>
          <c:val>
            <c:numRef>
              <c:f>'Market Production Mix'!$P$23:$P$26</c:f>
              <c:numCache>
                <c:formatCode>0%</c:formatCode>
                <c:ptCount val="4"/>
                <c:pt idx="0">
                  <c:v>0.24</c:v>
                </c:pt>
                <c:pt idx="1">
                  <c:v>0.25</c:v>
                </c:pt>
                <c:pt idx="2">
                  <c:v>0.16</c:v>
                </c:pt>
                <c:pt idx="3">
                  <c:v>0.35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F9F-4B7F-91D2-7FA382C25904}"/>
            </c:ext>
          </c:extLst>
        </c:ser>
        <c:ser>
          <c:idx val="3"/>
          <c:order val="1"/>
          <c:tx>
            <c:strRef>
              <c:f>'Market Production Mix'!$P$22</c:f>
              <c:strCache>
                <c:ptCount val="1"/>
                <c:pt idx="0">
                  <c:v>Market Share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3F9F-4B7F-91D2-7FA382C2590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3F9F-4B7F-91D2-7FA382C2590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3F9F-4B7F-91D2-7FA382C2590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3F9F-4B7F-91D2-7FA382C25904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'Market Production Mix'!$O$23:$O$26</c:f>
              <c:strCache>
                <c:ptCount val="4"/>
                <c:pt idx="0">
                  <c:v>Makkah</c:v>
                </c:pt>
                <c:pt idx="1">
                  <c:v>Riyadh</c:v>
                </c:pt>
                <c:pt idx="2">
                  <c:v>Eastern</c:v>
                </c:pt>
                <c:pt idx="3">
                  <c:v>Non-Main Regions</c:v>
                </c:pt>
              </c:strCache>
              <c:extLst xmlns:c16r2="http://schemas.microsoft.com/office/drawing/2015/06/chart"/>
            </c:strRef>
          </c:cat>
          <c:val>
            <c:numRef>
              <c:f>'Market Production Mix'!$P$23:$P$36</c:f>
              <c:numCache>
                <c:formatCode>0%</c:formatCode>
                <c:ptCount val="4"/>
                <c:pt idx="0">
                  <c:v>0.24</c:v>
                </c:pt>
                <c:pt idx="1">
                  <c:v>0.25</c:v>
                </c:pt>
                <c:pt idx="2">
                  <c:v>0.16</c:v>
                </c:pt>
                <c:pt idx="3">
                  <c:v>0.35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3F9F-4B7F-91D2-7FA382C25904}"/>
            </c:ext>
          </c:extLst>
        </c:ser>
        <c:ser>
          <c:idx val="1"/>
          <c:order val="2"/>
          <c:tx>
            <c:strRef>
              <c:f>'Market Production Mix'!$P$22</c:f>
              <c:strCache>
                <c:ptCount val="1"/>
                <c:pt idx="0">
                  <c:v>Market Share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3F9F-4B7F-91D2-7FA382C2590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3F9F-4B7F-91D2-7FA382C2590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3F9F-4B7F-91D2-7FA382C2590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3F9F-4B7F-91D2-7FA382C25904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'Market Production Mix'!$O$23:$O$26</c:f>
              <c:strCache>
                <c:ptCount val="4"/>
                <c:pt idx="0">
                  <c:v>Makkah</c:v>
                </c:pt>
                <c:pt idx="1">
                  <c:v>Riyadh</c:v>
                </c:pt>
                <c:pt idx="2">
                  <c:v>Eastern</c:v>
                </c:pt>
                <c:pt idx="3">
                  <c:v>Non-Main Regions</c:v>
                </c:pt>
              </c:strCache>
              <c:extLst xmlns:c16r2="http://schemas.microsoft.com/office/drawing/2015/06/chart"/>
            </c:strRef>
          </c:cat>
          <c:val>
            <c:numRef>
              <c:f>'Market Production Mix'!$P$23:$P$36</c:f>
              <c:numCache>
                <c:formatCode>0%</c:formatCode>
                <c:ptCount val="4"/>
                <c:pt idx="0">
                  <c:v>0.24</c:v>
                </c:pt>
                <c:pt idx="1">
                  <c:v>0.25</c:v>
                </c:pt>
                <c:pt idx="2">
                  <c:v>0.16</c:v>
                </c:pt>
                <c:pt idx="3">
                  <c:v>0.35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3F9F-4B7F-91D2-7FA382C25904}"/>
            </c:ext>
          </c:extLst>
        </c:ser>
        <c:ser>
          <c:idx val="0"/>
          <c:order val="3"/>
          <c:tx>
            <c:strRef>
              <c:f>'Market Production Mix'!$P$22</c:f>
              <c:strCache>
                <c:ptCount val="1"/>
                <c:pt idx="0">
                  <c:v>Market Share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3F9F-4B7F-91D2-7FA382C2590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3F9F-4B7F-91D2-7FA382C2590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3F9F-4B7F-91D2-7FA382C2590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3F9F-4B7F-91D2-7FA382C25904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'Market Production Mix'!$O$23:$O$26</c:f>
              <c:strCache>
                <c:ptCount val="4"/>
                <c:pt idx="0">
                  <c:v>Makkah</c:v>
                </c:pt>
                <c:pt idx="1">
                  <c:v>Riyadh</c:v>
                </c:pt>
                <c:pt idx="2">
                  <c:v>Eastern</c:v>
                </c:pt>
                <c:pt idx="3">
                  <c:v>Non-Main Regions</c:v>
                </c:pt>
              </c:strCache>
              <c:extLst xmlns:c16r2="http://schemas.microsoft.com/office/drawing/2015/06/chart"/>
            </c:strRef>
          </c:cat>
          <c:val>
            <c:numRef>
              <c:f>'Market Production Mix'!$P$23:$P$36</c:f>
              <c:numCache>
                <c:formatCode>0%</c:formatCode>
                <c:ptCount val="4"/>
                <c:pt idx="0">
                  <c:v>0.24</c:v>
                </c:pt>
                <c:pt idx="1">
                  <c:v>0.25</c:v>
                </c:pt>
                <c:pt idx="2">
                  <c:v>0.16</c:v>
                </c:pt>
                <c:pt idx="3">
                  <c:v>0.35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3F9F-4B7F-91D2-7FA382C2590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163698430988991"/>
          <c:y val="0.10574641326512337"/>
          <c:w val="0.35850270425236425"/>
          <c:h val="0.874154415380403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82448669914388"/>
          <c:y val="0.10409894727890372"/>
          <c:w val="0.42408119509941478"/>
          <c:h val="0.7926146100208555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93-45B0-8F77-7A2997E18E7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793-45B0-8F77-7A2997E18E7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793-45B0-8F77-7A2997E18E7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793-45B0-8F77-7A2997E18E78}"/>
              </c:ext>
            </c:extLst>
          </c:dPt>
          <c:dLbls>
            <c:spPr>
              <a:solidFill>
                <a:schemeClr val="bg2">
                  <a:lumMod val="2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'B4'!$B$77:$B$80</c:f>
              <c:strCache>
                <c:ptCount val="4"/>
                <c:pt idx="0">
                  <c:v>Up to 10K</c:v>
                </c:pt>
                <c:pt idx="1">
                  <c:v>10K - 15K</c:v>
                </c:pt>
                <c:pt idx="2">
                  <c:v>15K - 20K</c:v>
                </c:pt>
                <c:pt idx="3">
                  <c:v>20K+</c:v>
                </c:pt>
              </c:strCache>
            </c:strRef>
          </c:cat>
          <c:val>
            <c:numRef>
              <c:f>'B4'!$C$77:$C$80</c:f>
              <c:numCache>
                <c:formatCode>0%</c:formatCode>
                <c:ptCount val="4"/>
                <c:pt idx="0">
                  <c:v>0.62072336265884653</c:v>
                </c:pt>
                <c:pt idx="1">
                  <c:v>0.15542521994134897</c:v>
                </c:pt>
                <c:pt idx="2">
                  <c:v>0.10263929618768329</c:v>
                </c:pt>
                <c:pt idx="3">
                  <c:v>0.12121212121212122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793-45B0-8F77-7A2997E18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200048662089265"/>
          <c:y val="0.16687832491414606"/>
          <c:w val="0.22564729480324494"/>
          <c:h val="0.66624262490072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08934834328081"/>
          <c:y val="5.4729260935143291E-2"/>
          <c:w val="0.35448379422284521"/>
          <c:h val="0.9069600301659125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94-4C26-984C-54AF9DE73C4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94-4C26-984C-54AF9DE73C4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94-4C26-984C-54AF9DE73C4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94-4C26-984C-54AF9DE73C40}"/>
              </c:ext>
            </c:extLst>
          </c:dPt>
          <c:dLbls>
            <c:dLbl>
              <c:idx val="3"/>
              <c:layout>
                <c:manualLayout>
                  <c:x val="4.942616965631446E-2"/>
                  <c:y val="1.2998491704374051E-2"/>
                </c:manualLayout>
              </c:layout>
              <c:numFmt formatCode="0%" sourceLinked="0"/>
              <c:spPr>
                <a:solidFill>
                  <a:schemeClr val="bg2">
                    <a:lumMod val="2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B94-4C26-984C-54AF9DE73C40}"/>
                </c:ext>
                <c:ext xmlns:c15="http://schemas.microsoft.com/office/drawing/2012/chart" uri="{CE6537A1-D6FC-4f65-9D91-7224C49458BB}">
                  <c15:layout>
                    <c:manualLayout>
                      <c:w val="0.10030683421144018"/>
                      <c:h val="0.17503695324283561"/>
                    </c:manualLayout>
                  </c15:layout>
                </c:ext>
              </c:extLst>
            </c:dLbl>
            <c:numFmt formatCode="0%" sourceLinked="0"/>
            <c:spPr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'B4'!$B$70:$B$73</c:f>
              <c:strCache>
                <c:ptCount val="4"/>
                <c:pt idx="0">
                  <c:v>Up to 750K</c:v>
                </c:pt>
                <c:pt idx="1">
                  <c:v>750K - 1M</c:v>
                </c:pt>
                <c:pt idx="2">
                  <c:v>1M - 1.5M</c:v>
                </c:pt>
                <c:pt idx="3">
                  <c:v>1.5M+</c:v>
                </c:pt>
              </c:strCache>
            </c:strRef>
          </c:cat>
          <c:val>
            <c:numRef>
              <c:f>'B4'!$C$70:$C$73</c:f>
              <c:numCache>
                <c:formatCode>0%</c:formatCode>
                <c:ptCount val="4"/>
                <c:pt idx="0">
                  <c:v>0.7028347996089932</c:v>
                </c:pt>
                <c:pt idx="1">
                  <c:v>0.15835777126099707</c:v>
                </c:pt>
                <c:pt idx="2">
                  <c:v>9.9706744868035185E-2</c:v>
                </c:pt>
                <c:pt idx="3">
                  <c:v>3.9100684261974585E-2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B94-4C26-984C-54AF9DE73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17894593167131"/>
          <c:y val="0.13924550060016175"/>
          <c:w val="0.26203443139535576"/>
          <c:h val="0.66624262490072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84206228559001"/>
          <c:y val="5.7605515614723428E-2"/>
          <c:w val="0.33727960974631999"/>
          <c:h val="0.87518804950143259"/>
        </c:manualLayout>
      </c:layout>
      <c:pieChart>
        <c:varyColors val="1"/>
        <c:ser>
          <c:idx val="0"/>
          <c:order val="0"/>
          <c:tx>
            <c:strRef>
              <c:f>'DAT Production &amp; Portfolio Mix'!$D$73</c:f>
              <c:strCache>
                <c:ptCount val="1"/>
                <c:pt idx="0">
                  <c:v>Unit %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A2-4F56-84D6-100ED3CF061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A2-4F56-84D6-100ED3CF061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A2-4F56-84D6-100ED3CF0614}"/>
              </c:ext>
            </c:extLst>
          </c:dPt>
          <c:dLbls>
            <c:dLbl>
              <c:idx val="0"/>
              <c:layout>
                <c:manualLayout>
                  <c:x val="-7.3207944888191004E-2"/>
                  <c:y val="8.956838657246987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FA2-4F56-84D6-100ED3CF061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1606246812101594E-3"/>
                  <c:y val="4.118699924715688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FA2-4F56-84D6-100ED3CF0614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2">
                  <a:lumMod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'DAT Production &amp; Portfolio Mix'!$C$74:$C$76</c:f>
              <c:strCache>
                <c:ptCount val="3"/>
                <c:pt idx="0">
                  <c:v>Villa</c:v>
                </c:pt>
                <c:pt idx="1">
                  <c:v>Apartment</c:v>
                </c:pt>
                <c:pt idx="2">
                  <c:v>Land</c:v>
                </c:pt>
              </c:strCache>
            </c:strRef>
          </c:cat>
          <c:val>
            <c:numRef>
              <c:f>'DAT Production &amp; Portfolio Mix'!$D$74:$D$76</c:f>
              <c:numCache>
                <c:formatCode>0.00%</c:formatCode>
                <c:ptCount val="3"/>
                <c:pt idx="0">
                  <c:v>0.31569999999999998</c:v>
                </c:pt>
                <c:pt idx="1">
                  <c:v>0.66669999999999996</c:v>
                </c:pt>
                <c:pt idx="2">
                  <c:v>1.2699999999999999E-2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FA2-4F56-84D6-100ED3CF061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250597000895388"/>
          <c:y val="0.23958073465931856"/>
          <c:w val="0.21815647073010241"/>
          <c:h val="0.520837774703467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2023 YTD NBFI share of overall production  </a:t>
            </a:r>
          </a:p>
        </c:rich>
      </c:tx>
      <c:layout>
        <c:manualLayout>
          <c:xMode val="edge"/>
          <c:yMode val="edge"/>
          <c:x val="0.12150501322212708"/>
          <c:y val="5.89346482830123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4125596012642E-2"/>
          <c:y val="0.26081593491584376"/>
          <c:w val="0.55011378952814316"/>
          <c:h val="0.5427725148203580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42-4D97-A474-1B9B4DA13C5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42-4D97-A474-1B9B4DA13C5C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E42-4D97-A474-1B9B4DA13C5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3574296235814417E-2"/>
                  <c:y val="8.4899121230110577E-2"/>
                </c:manualLayout>
              </c:layout>
              <c:tx>
                <c:rich>
                  <a:bodyPr/>
                  <a:lstStyle/>
                  <a:p>
                    <a:r>
                      <a:rPr lang="en-US" b="0" dirty="0"/>
                      <a:t>4% - SAR</a:t>
                    </a:r>
                    <a:r>
                      <a:rPr lang="en-US" b="0" baseline="0" dirty="0"/>
                      <a:t> 3B</a:t>
                    </a:r>
                    <a:endParaRPr lang="en-US" b="0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E42-4D97-A474-1B9B4DA13C5C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ScoreCard!$L$26:$M$26</c:f>
              <c:strCache>
                <c:ptCount val="2"/>
                <c:pt idx="0">
                  <c:v>Non-NBFI REDF Share</c:v>
                </c:pt>
                <c:pt idx="1">
                  <c:v>NBFI REDF Share</c:v>
                </c:pt>
              </c:strCache>
            </c:strRef>
          </c:cat>
          <c:val>
            <c:numRef>
              <c:f>ScoreCard!$L$27:$M$27</c:f>
              <c:numCache>
                <c:formatCode>0.0%</c:formatCode>
                <c:ptCount val="2"/>
                <c:pt idx="0">
                  <c:v>0.96170106938572497</c:v>
                </c:pt>
                <c:pt idx="1">
                  <c:v>3.8298930614275056E-2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42-4D97-A474-1B9B4DA13C5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solidFill>
                  <a:schemeClr val="tx1"/>
                </a:solidFill>
              </a:rPr>
              <a:t>2023 YTD DAT share of overall production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011254690639386"/>
          <c:y val="0.25233748868141187"/>
          <c:w val="0.42621719633308958"/>
          <c:h val="0.747662511318588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7B-44A4-BE4F-F6DE4CE760A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7B-44A4-BE4F-F6DE4CE760A1}"/>
              </c:ext>
            </c:extLst>
          </c:dPt>
          <c:dLbls>
            <c:dLbl>
              <c:idx val="0"/>
              <c:layout>
                <c:manualLayout>
                  <c:x val="0.10233260513976056"/>
                  <c:y val="-0.1447510416473456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551D557-EA1B-44E5-916C-122229053646}" type="VALUE">
                      <a:rPr lang="en-US" smtClean="0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dirty="0"/>
                      <a:t> - SAR 79B</a:t>
                    </a:r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A7B-44A4-BE4F-F6DE4CE760A1}"/>
                </c:ext>
                <c:ext xmlns:c15="http://schemas.microsoft.com/office/drawing/2012/chart" uri="{CE6537A1-D6FC-4f65-9D91-7224C49458BB}">
                  <c15:layout>
                    <c:manualLayout>
                      <c:w val="0.30699781541928167"/>
                      <c:h val="0.107073422015981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3947995698143936"/>
                  <c:y val="0.2138597692272671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ED24A21-1120-4793-A8B1-E0354E7E5AE1}" type="VALUE">
                      <a:rPr lang="en-US" smtClean="0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dirty="0"/>
                      <a:t> - SAR 1.2B</a:t>
                    </a:r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A7B-44A4-BE4F-F6DE4CE760A1}"/>
                </c:ext>
                <c:ext xmlns:c15="http://schemas.microsoft.com/office/drawing/2012/chart" uri="{CE6537A1-D6FC-4f65-9D91-7224C49458BB}">
                  <c15:layout>
                    <c:manualLayout>
                      <c:w val="0.26999265802661598"/>
                      <c:h val="0.11360490075895666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Sheet1!$B$41:$B$42</c:f>
              <c:strCache>
                <c:ptCount val="2"/>
                <c:pt idx="0">
                  <c:v>Bank and NBFI Market Share</c:v>
                </c:pt>
                <c:pt idx="1">
                  <c:v>DAT Market Share</c:v>
                </c:pt>
              </c:strCache>
            </c:strRef>
          </c:cat>
          <c:val>
            <c:numRef>
              <c:f>Sheet1!$C$41:$C$42</c:f>
              <c:numCache>
                <c:formatCode>0.0%</c:formatCode>
                <c:ptCount val="2"/>
                <c:pt idx="0">
                  <c:v>0.98570000000000002</c:v>
                </c:pt>
                <c:pt idx="1">
                  <c:v>1.43E-2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7B-44A4-BE4F-F6DE4CE76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721729255133343"/>
          <c:y val="0.32930936799701882"/>
          <c:w val="0.32472401242400301"/>
          <c:h val="0.427521410468914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2023 YTD DAT share of total NBFI production </a:t>
            </a:r>
          </a:p>
        </c:rich>
      </c:tx>
      <c:layout>
        <c:manualLayout>
          <c:xMode val="edge"/>
          <c:yMode val="edge"/>
          <c:x val="0.10236510966922215"/>
          <c:y val="6.62202448845512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159187819562304"/>
          <c:y val="0.24456909261318382"/>
          <c:w val="0.3907046690070709"/>
          <c:h val="0.71831628509640399"/>
        </c:manualLayout>
      </c:layout>
      <c:pieChart>
        <c:varyColors val="1"/>
        <c:ser>
          <c:idx val="0"/>
          <c:order val="0"/>
          <c:tx>
            <c:v>Q3 DAT Share of Total NBFI Production</c:v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DC-469E-B3FE-EA7E90B7425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DC-469E-B3FE-EA7E90B74254}"/>
              </c:ext>
            </c:extLst>
          </c:dPt>
          <c:dLbls>
            <c:dLbl>
              <c:idx val="0"/>
              <c:layout>
                <c:manualLayout>
                  <c:x val="-0.18705062750846224"/>
                  <c:y val="-0.2071485710288166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87A7868-71AE-4DB6-9AC8-F114D4FC251C}" type="VALUE">
                      <a:rPr lang="en-US" b="0" smtClean="0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b="0"/>
                      <a:t> - SAR 1.2B</a:t>
                    </a:r>
                  </a:p>
                </c:rich>
              </c:tx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0DC-469E-B3FE-EA7E90B74254}"/>
                </c:ext>
                <c:ext xmlns:c15="http://schemas.microsoft.com/office/drawing/2012/chart" uri="{CE6537A1-D6FC-4f65-9D91-7224C49458BB}">
                  <c15:layout>
                    <c:manualLayout>
                      <c:w val="0.31091317831582593"/>
                      <c:h val="0.1170994663708481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3.2884931808588529E-2"/>
                  <c:y val="-6.876911599014691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E9A8924-911F-471D-8408-C2F89A3C307F}" type="VALUE">
                      <a:rPr lang="en-US" b="0" smtClean="0"/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b="0"/>
                      <a:t> - SAR 1.4B</a:t>
                    </a:r>
                  </a:p>
                </c:rich>
              </c:tx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0DC-469E-B3FE-EA7E90B74254}"/>
                </c:ext>
                <c:ext xmlns:c15="http://schemas.microsoft.com/office/drawing/2012/chart" uri="{CE6537A1-D6FC-4f65-9D91-7224C49458BB}">
                  <c15:layout>
                    <c:manualLayout>
                      <c:w val="0.28990248105846644"/>
                      <c:h val="0.12813617385160669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ScoreCard!$R$13:$T$13</c:f>
              <c:strCache>
                <c:ptCount val="2"/>
                <c:pt idx="0">
                  <c:v>DAT NBFI Share</c:v>
                </c:pt>
                <c:pt idx="1">
                  <c:v>NBFI REDF Share</c:v>
                </c:pt>
              </c:strCache>
            </c:strRef>
          </c:cat>
          <c:val>
            <c:numRef>
              <c:f>ScoreCard!$R$15:$S$15</c:f>
              <c:numCache>
                <c:formatCode>0%</c:formatCode>
                <c:ptCount val="2"/>
                <c:pt idx="0">
                  <c:v>0.47402597402597402</c:v>
                </c:pt>
                <c:pt idx="1">
                  <c:v>0.52597402597402598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0DC-469E-B3FE-EA7E90B7425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94660433070866E-2"/>
          <c:y val="0.18289461227272319"/>
          <c:w val="0.82461146653543294"/>
          <c:h val="0.6771676502726592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Sibor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</c:numCache>
            </c:numRef>
          </c:cat>
          <c:val>
            <c:numRef>
              <c:f>Sheet1!$B$2:$B$10</c:f>
              <c:numCache>
                <c:formatCode>_(* #,##0.00_);_(* \(#,##0.00\);_(* "-"??_);_(@_)</c:formatCode>
                <c:ptCount val="9"/>
                <c:pt idx="0">
                  <c:v>3.2</c:v>
                </c:pt>
                <c:pt idx="1">
                  <c:v>2.2999999999999998</c:v>
                </c:pt>
                <c:pt idx="2">
                  <c:v>1</c:v>
                </c:pt>
                <c:pt idx="3">
                  <c:v>1</c:v>
                </c:pt>
                <c:pt idx="4">
                  <c:v>6.1</c:v>
                </c:pt>
                <c:pt idx="5">
                  <c:v>6.2</c:v>
                </c:pt>
                <c:pt idx="6">
                  <c:v>6</c:v>
                </c:pt>
                <c:pt idx="7">
                  <c:v>5.5</c:v>
                </c:pt>
                <c:pt idx="8">
                  <c:v>5.2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FD2D-4BD2-B47C-7F1083453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4986656"/>
        <c:axId val="734980776"/>
      </c:lineChart>
      <c:catAx>
        <c:axId val="734986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980776"/>
        <c:crosses val="autoZero"/>
        <c:auto val="1"/>
        <c:lblAlgn val="ctr"/>
        <c:lblOffset val="100"/>
        <c:noMultiLvlLbl val="0"/>
      </c:catAx>
      <c:valAx>
        <c:axId val="73498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98665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59343626968504"/>
          <c:y val="0.93400091618864567"/>
          <c:w val="8.5968873031496057E-2"/>
          <c:h val="6.30922362115915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Quara</a:t>
            </a:r>
          </a:p>
        </c:rich>
      </c:tx>
      <c:layout>
        <c:manualLayout>
          <c:xMode val="edge"/>
          <c:yMode val="edge"/>
          <c:x val="0.36576673144270694"/>
          <c:y val="6.9375800792031289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PF</c:v>
                </c:pt>
              </c:strCache>
            </c:strRef>
          </c:tx>
          <c:spPr>
            <a:effectLst>
              <a:innerShdw blurRad="63500" dist="101600">
                <a:prstClr val="black">
                  <a:alpha val="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31000">
                    <a:schemeClr val="accent1"/>
                  </a:gs>
                  <a:gs pos="93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4B-4717-87B6-A9C17519F65D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20000">
                    <a:schemeClr val="accent2"/>
                  </a:gs>
                  <a:gs pos="83000">
                    <a:schemeClr val="accent2">
                      <a:lumMod val="69000"/>
                      <a:lumOff val="31000"/>
                    </a:schemeClr>
                  </a:gs>
                </a:gsLst>
                <a:lin ang="0" scaled="1"/>
                <a:tileRect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B4B-4717-87B6-A9C17519F65D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20000">
                    <a:schemeClr val="accent3"/>
                  </a:gs>
                  <a:gs pos="83000">
                    <a:schemeClr val="accent3">
                      <a:lumMod val="67000"/>
                      <a:lumOff val="33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B4B-4717-87B6-A9C17519F65D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20000">
                    <a:schemeClr val="accent4"/>
                  </a:gs>
                  <a:gs pos="83000">
                    <a:schemeClr val="accent4">
                      <a:lumMod val="71000"/>
                      <a:lumOff val="29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B4B-4717-87B6-A9C17519F65D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22000">
                    <a:schemeClr val="accent5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B4B-4717-87B6-A9C17519F6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aseline="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0.498</c:v>
                </c:pt>
                <c:pt idx="1">
                  <c:v>0.65900000000000003</c:v>
                </c:pt>
                <c:pt idx="2">
                  <c:v>0.71099999999999997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B4B-4717-87B6-A9C17519F6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SME</c:v>
                </c:pt>
              </c:strCache>
            </c:strRef>
          </c:tx>
          <c:spPr>
            <a:effectLst>
              <a:innerShdw blurRad="63500" dist="101600">
                <a:prstClr val="black">
                  <a:alpha val="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AB4B-4717-87B6-A9C17519F65D}"/>
              </c:ext>
            </c:extLst>
          </c:dPt>
          <c:dPt>
            <c:idx val="1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AB4B-4717-87B6-A9C17519F65D}"/>
              </c:ext>
            </c:extLst>
          </c:dPt>
          <c:dPt>
            <c:idx val="2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AB4B-4717-87B6-A9C17519F65D}"/>
              </c:ext>
            </c:extLst>
          </c:dPt>
          <c:dPt>
            <c:idx val="3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AB4B-4717-87B6-A9C17519F65D}"/>
              </c:ext>
            </c:extLst>
          </c:dPt>
          <c:dPt>
            <c:idx val="4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AB4B-4717-87B6-A9C17519F6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aseline="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Sheet1!$C$2:$C$4</c:f>
              <c:numCache>
                <c:formatCode>0.0%</c:formatCode>
                <c:ptCount val="3"/>
                <c:pt idx="0">
                  <c:v>0.502</c:v>
                </c:pt>
                <c:pt idx="1">
                  <c:v>0.34099999999999997</c:v>
                </c:pt>
                <c:pt idx="2">
                  <c:v>0.28900000000000003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AB4B-4717-87B6-A9C17519F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734971368"/>
        <c:axId val="734970976"/>
      </c:barChart>
      <c:catAx>
        <c:axId val="7349713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734970976"/>
        <c:crosses val="autoZero"/>
        <c:auto val="1"/>
        <c:lblAlgn val="ctr"/>
        <c:lblOffset val="100"/>
        <c:noMultiLvlLbl val="0"/>
      </c:catAx>
      <c:valAx>
        <c:axId val="734970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7349713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 baseline="0"/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Nayifat</a:t>
            </a:r>
          </a:p>
        </c:rich>
      </c:tx>
      <c:layout>
        <c:manualLayout>
          <c:xMode val="edge"/>
          <c:yMode val="edge"/>
          <c:x val="0.29996357785775857"/>
          <c:y val="8.3250983689034636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PF</c:v>
                </c:pt>
              </c:strCache>
            </c:strRef>
          </c:tx>
          <c:spPr>
            <a:effectLst>
              <a:innerShdw blurRad="63500" dist="101600">
                <a:prstClr val="black">
                  <a:alpha val="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31000">
                    <a:schemeClr val="accent1"/>
                  </a:gs>
                  <a:gs pos="93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C94-40A5-BEE3-7043A1A87E85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20000">
                    <a:schemeClr val="accent2"/>
                  </a:gs>
                  <a:gs pos="83000">
                    <a:schemeClr val="accent2">
                      <a:lumMod val="69000"/>
                      <a:lumOff val="31000"/>
                    </a:schemeClr>
                  </a:gs>
                </a:gsLst>
                <a:lin ang="0" scaled="1"/>
                <a:tileRect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94-40A5-BEE3-7043A1A87E85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20000">
                    <a:schemeClr val="accent3"/>
                  </a:gs>
                  <a:gs pos="83000">
                    <a:schemeClr val="accent3">
                      <a:lumMod val="67000"/>
                      <a:lumOff val="33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94-40A5-BEE3-7043A1A87E85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20000">
                    <a:schemeClr val="accent4"/>
                  </a:gs>
                  <a:gs pos="83000">
                    <a:schemeClr val="accent4">
                      <a:lumMod val="71000"/>
                      <a:lumOff val="29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C94-40A5-BEE3-7043A1A87E85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22000">
                    <a:schemeClr val="accent5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C94-40A5-BEE3-7043A1A87E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aseline="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0.877</c:v>
                </c:pt>
                <c:pt idx="1">
                  <c:v>0.80900000000000005</c:v>
                </c:pt>
                <c:pt idx="2">
                  <c:v>0.78900000000000003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C94-40A5-BEE3-7043A1A87E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SME</c:v>
                </c:pt>
              </c:strCache>
            </c:strRef>
          </c:tx>
          <c:spPr>
            <a:effectLst>
              <a:innerShdw blurRad="63500" dist="101600">
                <a:prstClr val="black">
                  <a:alpha val="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C94-40A5-BEE3-7043A1A87E85}"/>
              </c:ext>
            </c:extLst>
          </c:dPt>
          <c:dPt>
            <c:idx val="1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C94-40A5-BEE3-7043A1A87E85}"/>
              </c:ext>
            </c:extLst>
          </c:dPt>
          <c:dPt>
            <c:idx val="2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C94-40A5-BEE3-7043A1A87E85}"/>
              </c:ext>
            </c:extLst>
          </c:dPt>
          <c:dPt>
            <c:idx val="3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FC94-40A5-BEE3-7043A1A87E85}"/>
              </c:ext>
            </c:extLst>
          </c:dPt>
          <c:dPt>
            <c:idx val="4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FC94-40A5-BEE3-7043A1A87E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aseline="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Sheet1!$C$2:$C$4</c:f>
              <c:numCache>
                <c:formatCode>0.0%</c:formatCode>
                <c:ptCount val="3"/>
                <c:pt idx="0">
                  <c:v>0.123</c:v>
                </c:pt>
                <c:pt idx="1">
                  <c:v>0.19099999999999995</c:v>
                </c:pt>
                <c:pt idx="2">
                  <c:v>0.21099999999999997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FC94-40A5-BEE3-7043A1A87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734976464"/>
        <c:axId val="734971760"/>
      </c:barChart>
      <c:catAx>
        <c:axId val="7349764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734971760"/>
        <c:crosses val="autoZero"/>
        <c:auto val="1"/>
        <c:lblAlgn val="ctr"/>
        <c:lblOffset val="100"/>
        <c:noMultiLvlLbl val="0"/>
      </c:catAx>
      <c:valAx>
        <c:axId val="734971760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7349764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 baseline="0"/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MRNA</a:t>
            </a:r>
          </a:p>
        </c:rich>
      </c:tx>
      <c:layout>
        <c:manualLayout>
          <c:xMode val="edge"/>
          <c:yMode val="edge"/>
          <c:x val="0.37079970099592396"/>
          <c:y val="7.6313380871234418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PF</c:v>
                </c:pt>
              </c:strCache>
            </c:strRef>
          </c:tx>
          <c:spPr>
            <a:effectLst>
              <a:innerShdw blurRad="63500" dist="101600">
                <a:prstClr val="black">
                  <a:alpha val="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31000">
                    <a:schemeClr val="accent1"/>
                  </a:gs>
                  <a:gs pos="93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77E-4EBB-AAEA-363956853FF1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20000">
                    <a:schemeClr val="accent2"/>
                  </a:gs>
                  <a:gs pos="83000">
                    <a:schemeClr val="accent2">
                      <a:lumMod val="69000"/>
                      <a:lumOff val="31000"/>
                    </a:schemeClr>
                  </a:gs>
                </a:gsLst>
                <a:lin ang="0" scaled="1"/>
                <a:tileRect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7E-4EBB-AAEA-363956853FF1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20000">
                    <a:schemeClr val="accent3"/>
                  </a:gs>
                  <a:gs pos="83000">
                    <a:schemeClr val="accent3">
                      <a:lumMod val="67000"/>
                      <a:lumOff val="33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7E-4EBB-AAEA-363956853FF1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20000">
                    <a:schemeClr val="accent4"/>
                  </a:gs>
                  <a:gs pos="83000">
                    <a:schemeClr val="accent4">
                      <a:lumMod val="71000"/>
                      <a:lumOff val="29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77E-4EBB-AAEA-363956853FF1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22000">
                    <a:schemeClr val="accent5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1"/>
              </a:gra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77E-4EBB-AAEA-363956853F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aseline="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0.49</c:v>
                </c:pt>
                <c:pt idx="1">
                  <c:v>0.56999999999999995</c:v>
                </c:pt>
                <c:pt idx="2">
                  <c:v>0.56999999999999995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77E-4EBB-AAEA-363956853F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SME</c:v>
                </c:pt>
              </c:strCache>
            </c:strRef>
          </c:tx>
          <c:spPr>
            <a:effectLst>
              <a:innerShdw blurRad="63500" dist="101600">
                <a:prstClr val="black">
                  <a:alpha val="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77E-4EBB-AAEA-363956853FF1}"/>
              </c:ext>
            </c:extLst>
          </c:dPt>
          <c:dPt>
            <c:idx val="1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77E-4EBB-AAEA-363956853FF1}"/>
              </c:ext>
            </c:extLst>
          </c:dPt>
          <c:dPt>
            <c:idx val="2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77E-4EBB-AAEA-363956853FF1}"/>
              </c:ext>
            </c:extLst>
          </c:dPt>
          <c:dPt>
            <c:idx val="3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F77E-4EBB-AAEA-363956853FF1}"/>
              </c:ext>
            </c:extLst>
          </c:dPt>
          <c:dPt>
            <c:idx val="4"/>
            <c:invertIfNegative val="0"/>
            <c:bubble3D val="0"/>
            <c:spPr>
              <a:solidFill>
                <a:srgbClr val="C4C9CD"/>
              </a:solidFill>
              <a:effectLst>
                <a:innerShdw blurRad="63500" dist="101600">
                  <a:prstClr val="black">
                    <a:alpha val="9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F77E-4EBB-AAEA-363956853F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aseline="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Sheet1!$C$2:$C$4</c:f>
              <c:numCache>
                <c:formatCode>0.0%</c:formatCode>
                <c:ptCount val="3"/>
                <c:pt idx="0">
                  <c:v>0.51</c:v>
                </c:pt>
                <c:pt idx="1">
                  <c:v>0.43000000000000005</c:v>
                </c:pt>
                <c:pt idx="2">
                  <c:v>0.43000000000000005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F77E-4EBB-AAEA-363956853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734973328"/>
        <c:axId val="734973720"/>
      </c:barChart>
      <c:catAx>
        <c:axId val="7349733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734973720"/>
        <c:crosses val="autoZero"/>
        <c:auto val="1"/>
        <c:lblAlgn val="ctr"/>
        <c:lblOffset val="100"/>
        <c:noMultiLvlLbl val="0"/>
      </c:catAx>
      <c:valAx>
        <c:axId val="734973720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73497332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 baseline="0"/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C3CB98-28DE-4384-8B4D-5B5E335E7BE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C71F98-8DA3-40B5-8401-67A41E30FB02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400" b="1" dirty="0"/>
            <a:t>Market Share</a:t>
          </a:r>
        </a:p>
      </dgm:t>
    </dgm:pt>
    <dgm:pt modelId="{40823608-D4D2-4C57-B30E-A44404BD6A08}" type="parTrans" cxnId="{C2859796-7F82-4220-B3C4-D8F5DCE965DC}">
      <dgm:prSet/>
      <dgm:spPr/>
      <dgm:t>
        <a:bodyPr/>
        <a:lstStyle/>
        <a:p>
          <a:endParaRPr lang="en-US"/>
        </a:p>
      </dgm:t>
    </dgm:pt>
    <dgm:pt modelId="{4C88889A-4D17-4E7F-81D7-0BFC182268BC}" type="sibTrans" cxnId="{C2859796-7F82-4220-B3C4-D8F5DCE965DC}">
      <dgm:prSet/>
      <dgm:spPr/>
      <dgm:t>
        <a:bodyPr/>
        <a:lstStyle/>
        <a:p>
          <a:endParaRPr lang="en-US"/>
        </a:p>
      </dgm:t>
    </dgm:pt>
    <dgm:pt modelId="{CE64FC5D-9FB8-4E2E-9402-B245C2F23A3F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/>
            <a:t>1.7%</a:t>
          </a:r>
        </a:p>
      </dgm:t>
    </dgm:pt>
    <dgm:pt modelId="{3445233D-261C-4802-B01E-C38961580450}" type="parTrans" cxnId="{ED370D54-F04D-451C-BCDE-30519ADFD2CC}">
      <dgm:prSet/>
      <dgm:spPr/>
      <dgm:t>
        <a:bodyPr/>
        <a:lstStyle/>
        <a:p>
          <a:endParaRPr lang="en-US"/>
        </a:p>
      </dgm:t>
    </dgm:pt>
    <dgm:pt modelId="{89C01E33-29E9-46E8-8DF2-94FC5F53E72A}" type="sibTrans" cxnId="{ED370D54-F04D-451C-BCDE-30519ADFD2CC}">
      <dgm:prSet/>
      <dgm:spPr/>
      <dgm:t>
        <a:bodyPr/>
        <a:lstStyle/>
        <a:p>
          <a:endParaRPr lang="en-US"/>
        </a:p>
      </dgm:t>
    </dgm:pt>
    <dgm:pt modelId="{BD9953EE-C535-4064-8C88-51DFB5AE131C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400" b="1" dirty="0"/>
            <a:t>REDF Rank</a:t>
          </a:r>
        </a:p>
      </dgm:t>
    </dgm:pt>
    <dgm:pt modelId="{3731B4A5-FCAE-4238-9534-ADB7E5E8800B}" type="parTrans" cxnId="{DEB26629-B90F-4C23-B3FD-93FE506CDB02}">
      <dgm:prSet/>
      <dgm:spPr/>
      <dgm:t>
        <a:bodyPr/>
        <a:lstStyle/>
        <a:p>
          <a:endParaRPr lang="en-US"/>
        </a:p>
      </dgm:t>
    </dgm:pt>
    <dgm:pt modelId="{47A0D2F2-C5F4-4865-9945-7136EAD6EEC1}" type="sibTrans" cxnId="{DEB26629-B90F-4C23-B3FD-93FE506CDB02}">
      <dgm:prSet/>
      <dgm:spPr/>
      <dgm:t>
        <a:bodyPr/>
        <a:lstStyle/>
        <a:p>
          <a:endParaRPr lang="en-US"/>
        </a:p>
      </dgm:t>
    </dgm:pt>
    <dgm:pt modelId="{865D00C5-4657-41A2-BA3B-EB01ED5CA838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 smtClean="0"/>
            <a:t># 8</a:t>
          </a:r>
          <a:endParaRPr lang="en-US" sz="1800" dirty="0"/>
        </a:p>
      </dgm:t>
    </dgm:pt>
    <dgm:pt modelId="{DA50D5A1-2ECA-4106-9179-C5A35AC6F3D5}" type="parTrans" cxnId="{E72F1109-3213-4581-BADC-4C70F3AB0827}">
      <dgm:prSet/>
      <dgm:spPr/>
      <dgm:t>
        <a:bodyPr/>
        <a:lstStyle/>
        <a:p>
          <a:endParaRPr lang="en-US"/>
        </a:p>
      </dgm:t>
    </dgm:pt>
    <dgm:pt modelId="{6EEF7821-3C22-412F-A43E-77EEEC15F875}" type="sibTrans" cxnId="{E72F1109-3213-4581-BADC-4C70F3AB0827}">
      <dgm:prSet/>
      <dgm:spPr/>
      <dgm:t>
        <a:bodyPr/>
        <a:lstStyle/>
        <a:p>
          <a:endParaRPr lang="en-US"/>
        </a:p>
      </dgm:t>
    </dgm:pt>
    <dgm:pt modelId="{F02F5DAE-7F76-4188-B0AE-1CF600FC3225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400" b="1" dirty="0"/>
            <a:t>Turnaround Time</a:t>
          </a:r>
        </a:p>
      </dgm:t>
    </dgm:pt>
    <dgm:pt modelId="{BC5C12A8-94E0-433E-9BEC-88981EFE416B}" type="parTrans" cxnId="{163FD398-58FA-4109-9CEA-B94D3B3AD023}">
      <dgm:prSet/>
      <dgm:spPr/>
      <dgm:t>
        <a:bodyPr/>
        <a:lstStyle/>
        <a:p>
          <a:endParaRPr lang="en-US"/>
        </a:p>
      </dgm:t>
    </dgm:pt>
    <dgm:pt modelId="{2129D54F-88A9-4A0D-9848-06B968C18E09}" type="sibTrans" cxnId="{163FD398-58FA-4109-9CEA-B94D3B3AD023}">
      <dgm:prSet/>
      <dgm:spPr/>
      <dgm:t>
        <a:bodyPr/>
        <a:lstStyle/>
        <a:p>
          <a:endParaRPr lang="en-US"/>
        </a:p>
      </dgm:t>
    </dgm:pt>
    <dgm:pt modelId="{5FEC917E-CD72-4A7C-8FC5-3D0CED140E72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 smtClean="0"/>
            <a:t>21 days</a:t>
          </a:r>
          <a:endParaRPr lang="en-US" sz="1800" dirty="0"/>
        </a:p>
      </dgm:t>
    </dgm:pt>
    <dgm:pt modelId="{2DD18580-AE8A-486B-9C10-BF339A2CACC9}" type="parTrans" cxnId="{0CF5E89D-55CD-4AC5-ADCA-78CFDDE01C56}">
      <dgm:prSet/>
      <dgm:spPr/>
      <dgm:t>
        <a:bodyPr/>
        <a:lstStyle/>
        <a:p>
          <a:endParaRPr lang="en-US"/>
        </a:p>
      </dgm:t>
    </dgm:pt>
    <dgm:pt modelId="{CB3FD08D-1542-4DD0-9B80-F4CD118C5563}" type="sibTrans" cxnId="{0CF5E89D-55CD-4AC5-ADCA-78CFDDE01C56}">
      <dgm:prSet/>
      <dgm:spPr/>
      <dgm:t>
        <a:bodyPr/>
        <a:lstStyle/>
        <a:p>
          <a:endParaRPr lang="en-US"/>
        </a:p>
      </dgm:t>
    </dgm:pt>
    <dgm:pt modelId="{603762A5-CD8E-4333-874B-BADD94978978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800" dirty="0"/>
            <a:t>2.1%</a:t>
          </a:r>
        </a:p>
      </dgm:t>
    </dgm:pt>
    <dgm:pt modelId="{1B19C47D-BB39-4A38-B444-11BEFE2BCC0E}" type="parTrans" cxnId="{EE08DF5C-D710-4622-AB0C-E2AA1E16B155}">
      <dgm:prSet/>
      <dgm:spPr/>
      <dgm:t>
        <a:bodyPr/>
        <a:lstStyle/>
        <a:p>
          <a:endParaRPr lang="en-US"/>
        </a:p>
      </dgm:t>
    </dgm:pt>
    <dgm:pt modelId="{9A9722F0-000B-4243-8AD9-F7A2E83C8281}" type="sibTrans" cxnId="{EE08DF5C-D710-4622-AB0C-E2AA1E16B155}">
      <dgm:prSet/>
      <dgm:spPr/>
      <dgm:t>
        <a:bodyPr/>
        <a:lstStyle/>
        <a:p>
          <a:endParaRPr lang="en-US"/>
        </a:p>
      </dgm:t>
    </dgm:pt>
    <dgm:pt modelId="{40B15CF1-7842-4BF3-ADBD-3DF4D674FC6C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800" dirty="0" smtClean="0"/>
            <a:t># 7</a:t>
          </a:r>
          <a:endParaRPr lang="en-US" sz="1800" dirty="0"/>
        </a:p>
      </dgm:t>
    </dgm:pt>
    <dgm:pt modelId="{DBFC8DB1-9B15-4A61-82F2-826BAB03CBFD}" type="parTrans" cxnId="{C4586F9C-699F-40A8-9917-46435E3878CF}">
      <dgm:prSet/>
      <dgm:spPr/>
      <dgm:t>
        <a:bodyPr/>
        <a:lstStyle/>
        <a:p>
          <a:endParaRPr lang="en-US"/>
        </a:p>
      </dgm:t>
    </dgm:pt>
    <dgm:pt modelId="{46ECDD63-8168-4025-A133-C62F63012AD9}" type="sibTrans" cxnId="{C4586F9C-699F-40A8-9917-46435E3878CF}">
      <dgm:prSet/>
      <dgm:spPr/>
      <dgm:t>
        <a:bodyPr/>
        <a:lstStyle/>
        <a:p>
          <a:endParaRPr lang="en-US"/>
        </a:p>
      </dgm:t>
    </dgm:pt>
    <dgm:pt modelId="{01DF8228-3D2C-423D-955E-09C6F7DCE1AD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800" b="0" dirty="0" smtClean="0"/>
            <a:t>12 </a:t>
          </a:r>
          <a:r>
            <a:rPr lang="en-US" sz="1800" b="0" dirty="0"/>
            <a:t>days</a:t>
          </a:r>
        </a:p>
      </dgm:t>
    </dgm:pt>
    <dgm:pt modelId="{4F2813A9-748D-40E5-95F2-11E401B4D08D}" type="parTrans" cxnId="{EDA38A53-457F-4072-9C9D-F7806E262FCB}">
      <dgm:prSet/>
      <dgm:spPr/>
      <dgm:t>
        <a:bodyPr/>
        <a:lstStyle/>
        <a:p>
          <a:endParaRPr lang="en-US"/>
        </a:p>
      </dgm:t>
    </dgm:pt>
    <dgm:pt modelId="{AD506683-02F8-424F-8C95-E85E4DA88A07}" type="sibTrans" cxnId="{EDA38A53-457F-4072-9C9D-F7806E262FCB}">
      <dgm:prSet/>
      <dgm:spPr/>
      <dgm:t>
        <a:bodyPr/>
        <a:lstStyle/>
        <a:p>
          <a:endParaRPr lang="en-US"/>
        </a:p>
      </dgm:t>
    </dgm:pt>
    <dgm:pt modelId="{C97CD39A-ECD7-48A8-B20B-6878623C3DEC}">
      <dgm:prSet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dirty="0"/>
            <a:t>+ </a:t>
          </a:r>
          <a:r>
            <a:rPr lang="en-US" sz="1800" dirty="0" smtClean="0"/>
            <a:t>24%</a:t>
          </a:r>
          <a:endParaRPr lang="en-US" sz="1800" dirty="0"/>
        </a:p>
      </dgm:t>
    </dgm:pt>
    <dgm:pt modelId="{81A538D6-5612-40E1-A10B-E37BB98B031D}" type="parTrans" cxnId="{846C9A9E-50AA-4DA8-8696-466E54E09A43}">
      <dgm:prSet/>
      <dgm:spPr/>
      <dgm:t>
        <a:bodyPr/>
        <a:lstStyle/>
        <a:p>
          <a:endParaRPr lang="en-US"/>
        </a:p>
      </dgm:t>
    </dgm:pt>
    <dgm:pt modelId="{B4BD96B6-68FE-4FFB-8B56-DD69263FC4C3}" type="sibTrans" cxnId="{846C9A9E-50AA-4DA8-8696-466E54E09A43}">
      <dgm:prSet/>
      <dgm:spPr/>
      <dgm:t>
        <a:bodyPr/>
        <a:lstStyle/>
        <a:p>
          <a:endParaRPr lang="en-US"/>
        </a:p>
      </dgm:t>
    </dgm:pt>
    <dgm:pt modelId="{30B1FDA2-FC44-4FE2-A672-BBDC5F3EDF34}">
      <dgm:prSet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dirty="0" smtClean="0"/>
            <a:t>+ 43%</a:t>
          </a:r>
          <a:endParaRPr lang="en-US" sz="1800" dirty="0"/>
        </a:p>
      </dgm:t>
    </dgm:pt>
    <dgm:pt modelId="{68B1F2ED-0B28-4EF7-AB43-9BF5F61EB781}" type="parTrans" cxnId="{9A3288DE-05A1-4118-AABD-90CA296B9C1F}">
      <dgm:prSet/>
      <dgm:spPr/>
      <dgm:t>
        <a:bodyPr/>
        <a:lstStyle/>
        <a:p>
          <a:endParaRPr lang="en-US"/>
        </a:p>
      </dgm:t>
    </dgm:pt>
    <dgm:pt modelId="{A285EE87-D594-4ECD-AA8E-572527E8ADF0}" type="sibTrans" cxnId="{9A3288DE-05A1-4118-AABD-90CA296B9C1F}">
      <dgm:prSet/>
      <dgm:spPr/>
      <dgm:t>
        <a:bodyPr/>
        <a:lstStyle/>
        <a:p>
          <a:endParaRPr lang="en-US"/>
        </a:p>
      </dgm:t>
    </dgm:pt>
    <dgm:pt modelId="{6B1C4453-7FBC-4665-AD41-E9CB78F981CC}" type="pres">
      <dgm:prSet presAssocID="{AFC3CB98-28DE-4384-8B4D-5B5E335E7BE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8D0BB77-30B5-463D-8FE7-ECFAA42A5705}" type="pres">
      <dgm:prSet presAssocID="{20C71F98-8DA3-40B5-8401-67A41E30FB02}" presName="horFlow" presStyleCnt="0"/>
      <dgm:spPr/>
    </dgm:pt>
    <dgm:pt modelId="{4EF4C6E9-D141-41B0-A0FF-91DBB7DE36D7}" type="pres">
      <dgm:prSet presAssocID="{20C71F98-8DA3-40B5-8401-67A41E30FB02}" presName="bigChev" presStyleLbl="node1" presStyleIdx="0" presStyleCnt="3"/>
      <dgm:spPr/>
      <dgm:t>
        <a:bodyPr/>
        <a:lstStyle/>
        <a:p>
          <a:endParaRPr lang="en-US"/>
        </a:p>
      </dgm:t>
    </dgm:pt>
    <dgm:pt modelId="{7E1357C0-C49B-4271-8653-C8B86098AE91}" type="pres">
      <dgm:prSet presAssocID="{3445233D-261C-4802-B01E-C38961580450}" presName="parTrans" presStyleCnt="0"/>
      <dgm:spPr/>
    </dgm:pt>
    <dgm:pt modelId="{63DC693C-65B1-4DF8-BAC3-809ED930F120}" type="pres">
      <dgm:prSet presAssocID="{CE64FC5D-9FB8-4E2E-9402-B245C2F23A3F}" presName="node" presStyleLbl="align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0FD1FA-EA99-42B1-A2DA-470E2253270D}" type="pres">
      <dgm:prSet presAssocID="{89C01E33-29E9-46E8-8DF2-94FC5F53E72A}" presName="sibTrans" presStyleCnt="0"/>
      <dgm:spPr/>
    </dgm:pt>
    <dgm:pt modelId="{7809E264-16B7-44BD-8225-B56CA63D9C99}" type="pres">
      <dgm:prSet presAssocID="{603762A5-CD8E-4333-874B-BADD94978978}" presName="node" presStyleLbl="align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27A876-2A69-4DAF-9FCD-5A791F40FF96}" type="pres">
      <dgm:prSet presAssocID="{9A9722F0-000B-4243-8AD9-F7A2E83C8281}" presName="sibTrans" presStyleCnt="0"/>
      <dgm:spPr/>
    </dgm:pt>
    <dgm:pt modelId="{2B9FAA2F-F6B0-4A84-A02A-25304FD50E36}" type="pres">
      <dgm:prSet presAssocID="{C97CD39A-ECD7-48A8-B20B-6878623C3DEC}" presName="node" presStyleLbl="align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99C762-5B4F-45BB-8406-A6FC719357B6}" type="pres">
      <dgm:prSet presAssocID="{20C71F98-8DA3-40B5-8401-67A41E30FB02}" presName="vSp" presStyleCnt="0"/>
      <dgm:spPr/>
    </dgm:pt>
    <dgm:pt modelId="{A73F6D8B-A164-4A85-8B5B-596D233681DD}" type="pres">
      <dgm:prSet presAssocID="{BD9953EE-C535-4064-8C88-51DFB5AE131C}" presName="horFlow" presStyleCnt="0"/>
      <dgm:spPr/>
    </dgm:pt>
    <dgm:pt modelId="{84B4FF20-31AA-40E7-9B6C-B35AC4769EFD}" type="pres">
      <dgm:prSet presAssocID="{BD9953EE-C535-4064-8C88-51DFB5AE131C}" presName="bigChev" presStyleLbl="node1" presStyleIdx="1" presStyleCnt="3"/>
      <dgm:spPr/>
      <dgm:t>
        <a:bodyPr/>
        <a:lstStyle/>
        <a:p>
          <a:endParaRPr lang="en-US"/>
        </a:p>
      </dgm:t>
    </dgm:pt>
    <dgm:pt modelId="{27D6DF65-E16D-409F-B10C-52A771AAF9F3}" type="pres">
      <dgm:prSet presAssocID="{DA50D5A1-2ECA-4106-9179-C5A35AC6F3D5}" presName="parTrans" presStyleCnt="0"/>
      <dgm:spPr/>
    </dgm:pt>
    <dgm:pt modelId="{15CF7CA4-B08F-4495-8F06-AC8919975F59}" type="pres">
      <dgm:prSet presAssocID="{865D00C5-4657-41A2-BA3B-EB01ED5CA838}" presName="node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5263CB-5720-4651-854A-122865E506B2}" type="pres">
      <dgm:prSet presAssocID="{6EEF7821-3C22-412F-A43E-77EEEC15F875}" presName="sibTrans" presStyleCnt="0"/>
      <dgm:spPr/>
    </dgm:pt>
    <dgm:pt modelId="{AE351AB9-82EE-4B2E-9FF6-DE892650E991}" type="pres">
      <dgm:prSet presAssocID="{40B15CF1-7842-4BF3-ADBD-3DF4D674FC6C}" presName="node" presStyleLbl="align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8975FE-BF46-42CD-BFD9-9C93C4C2A90C}" type="pres">
      <dgm:prSet presAssocID="{BD9953EE-C535-4064-8C88-51DFB5AE131C}" presName="vSp" presStyleCnt="0"/>
      <dgm:spPr/>
    </dgm:pt>
    <dgm:pt modelId="{54990ACC-D488-4B86-9A66-1BCEC09B815B}" type="pres">
      <dgm:prSet presAssocID="{F02F5DAE-7F76-4188-B0AE-1CF600FC3225}" presName="horFlow" presStyleCnt="0"/>
      <dgm:spPr/>
    </dgm:pt>
    <dgm:pt modelId="{FAB48C75-6F9D-42E1-9550-BD1FDB7A5360}" type="pres">
      <dgm:prSet presAssocID="{F02F5DAE-7F76-4188-B0AE-1CF600FC3225}" presName="bigChev" presStyleLbl="node1" presStyleIdx="2" presStyleCnt="3"/>
      <dgm:spPr/>
      <dgm:t>
        <a:bodyPr/>
        <a:lstStyle/>
        <a:p>
          <a:endParaRPr lang="en-US"/>
        </a:p>
      </dgm:t>
    </dgm:pt>
    <dgm:pt modelId="{A8086521-28B0-4707-B0D7-02DDE11DF7AC}" type="pres">
      <dgm:prSet presAssocID="{2DD18580-AE8A-486B-9C10-BF339A2CACC9}" presName="parTrans" presStyleCnt="0"/>
      <dgm:spPr/>
    </dgm:pt>
    <dgm:pt modelId="{21FA62FD-5D15-4E56-9DCA-E9E7FC6274E5}" type="pres">
      <dgm:prSet presAssocID="{5FEC917E-CD72-4A7C-8FC5-3D0CED140E72}" presName="node" presStyleLbl="align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605AB6-C98B-4FD2-A343-0916483423AC}" type="pres">
      <dgm:prSet presAssocID="{CB3FD08D-1542-4DD0-9B80-F4CD118C5563}" presName="sibTrans" presStyleCnt="0"/>
      <dgm:spPr/>
    </dgm:pt>
    <dgm:pt modelId="{69BF1DF2-ABDD-45D2-8742-33FEFB8A633E}" type="pres">
      <dgm:prSet presAssocID="{01DF8228-3D2C-423D-955E-09C6F7DCE1AD}" presName="node" presStyleLbl="align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103A94-475B-45CF-9851-9A00C583348E}" type="pres">
      <dgm:prSet presAssocID="{AD506683-02F8-424F-8C95-E85E4DA88A07}" presName="sibTrans" presStyleCnt="0"/>
      <dgm:spPr/>
    </dgm:pt>
    <dgm:pt modelId="{06242FB6-D7DB-4AF0-B8EE-6A82F9560675}" type="pres">
      <dgm:prSet presAssocID="{30B1FDA2-FC44-4FE2-A672-BBDC5F3EDF34}" presName="node" presStyleLbl="align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C82627-20ED-4FE9-89A8-CEAF5B3D409A}" type="presOf" srcId="{F02F5DAE-7F76-4188-B0AE-1CF600FC3225}" destId="{FAB48C75-6F9D-42E1-9550-BD1FDB7A5360}" srcOrd="0" destOrd="0" presId="urn:microsoft.com/office/officeart/2005/8/layout/lProcess3"/>
    <dgm:cxn modelId="{EE08DF5C-D710-4622-AB0C-E2AA1E16B155}" srcId="{20C71F98-8DA3-40B5-8401-67A41E30FB02}" destId="{603762A5-CD8E-4333-874B-BADD94978978}" srcOrd="1" destOrd="0" parTransId="{1B19C47D-BB39-4A38-B444-11BEFE2BCC0E}" sibTransId="{9A9722F0-000B-4243-8AD9-F7A2E83C8281}"/>
    <dgm:cxn modelId="{E72F1109-3213-4581-BADC-4C70F3AB0827}" srcId="{BD9953EE-C535-4064-8C88-51DFB5AE131C}" destId="{865D00C5-4657-41A2-BA3B-EB01ED5CA838}" srcOrd="0" destOrd="0" parTransId="{DA50D5A1-2ECA-4106-9179-C5A35AC6F3D5}" sibTransId="{6EEF7821-3C22-412F-A43E-77EEEC15F875}"/>
    <dgm:cxn modelId="{4D708FD1-A80D-4A83-B72D-292746639076}" type="presOf" srcId="{BD9953EE-C535-4064-8C88-51DFB5AE131C}" destId="{84B4FF20-31AA-40E7-9B6C-B35AC4769EFD}" srcOrd="0" destOrd="0" presId="urn:microsoft.com/office/officeart/2005/8/layout/lProcess3"/>
    <dgm:cxn modelId="{467C8EC6-0C13-473C-805C-6BFD1732F5C3}" type="presOf" srcId="{01DF8228-3D2C-423D-955E-09C6F7DCE1AD}" destId="{69BF1DF2-ABDD-45D2-8742-33FEFB8A633E}" srcOrd="0" destOrd="0" presId="urn:microsoft.com/office/officeart/2005/8/layout/lProcess3"/>
    <dgm:cxn modelId="{DEB26629-B90F-4C23-B3FD-93FE506CDB02}" srcId="{AFC3CB98-28DE-4384-8B4D-5B5E335E7BE4}" destId="{BD9953EE-C535-4064-8C88-51DFB5AE131C}" srcOrd="1" destOrd="0" parTransId="{3731B4A5-FCAE-4238-9534-ADB7E5E8800B}" sibTransId="{47A0D2F2-C5F4-4865-9945-7136EAD6EEC1}"/>
    <dgm:cxn modelId="{06C401AE-1D0F-4F1A-987E-C17324974041}" type="presOf" srcId="{CE64FC5D-9FB8-4E2E-9402-B245C2F23A3F}" destId="{63DC693C-65B1-4DF8-BAC3-809ED930F120}" srcOrd="0" destOrd="0" presId="urn:microsoft.com/office/officeart/2005/8/layout/lProcess3"/>
    <dgm:cxn modelId="{EDA38A53-457F-4072-9C9D-F7806E262FCB}" srcId="{F02F5DAE-7F76-4188-B0AE-1CF600FC3225}" destId="{01DF8228-3D2C-423D-955E-09C6F7DCE1AD}" srcOrd="1" destOrd="0" parTransId="{4F2813A9-748D-40E5-95F2-11E401B4D08D}" sibTransId="{AD506683-02F8-424F-8C95-E85E4DA88A07}"/>
    <dgm:cxn modelId="{C4586F9C-699F-40A8-9917-46435E3878CF}" srcId="{BD9953EE-C535-4064-8C88-51DFB5AE131C}" destId="{40B15CF1-7842-4BF3-ADBD-3DF4D674FC6C}" srcOrd="1" destOrd="0" parTransId="{DBFC8DB1-9B15-4A61-82F2-826BAB03CBFD}" sibTransId="{46ECDD63-8168-4025-A133-C62F63012AD9}"/>
    <dgm:cxn modelId="{9792D07E-53C3-4539-AFA4-34AD7870D0FF}" type="presOf" srcId="{865D00C5-4657-41A2-BA3B-EB01ED5CA838}" destId="{15CF7CA4-B08F-4495-8F06-AC8919975F59}" srcOrd="0" destOrd="0" presId="urn:microsoft.com/office/officeart/2005/8/layout/lProcess3"/>
    <dgm:cxn modelId="{09023347-F35A-430A-9A20-AEFE22F45A5B}" type="presOf" srcId="{5FEC917E-CD72-4A7C-8FC5-3D0CED140E72}" destId="{21FA62FD-5D15-4E56-9DCA-E9E7FC6274E5}" srcOrd="0" destOrd="0" presId="urn:microsoft.com/office/officeart/2005/8/layout/lProcess3"/>
    <dgm:cxn modelId="{70FDEC9E-C4FD-441A-93E4-2532E1B620C0}" type="presOf" srcId="{20C71F98-8DA3-40B5-8401-67A41E30FB02}" destId="{4EF4C6E9-D141-41B0-A0FF-91DBB7DE36D7}" srcOrd="0" destOrd="0" presId="urn:microsoft.com/office/officeart/2005/8/layout/lProcess3"/>
    <dgm:cxn modelId="{9A3288DE-05A1-4118-AABD-90CA296B9C1F}" srcId="{F02F5DAE-7F76-4188-B0AE-1CF600FC3225}" destId="{30B1FDA2-FC44-4FE2-A672-BBDC5F3EDF34}" srcOrd="2" destOrd="0" parTransId="{68B1F2ED-0B28-4EF7-AB43-9BF5F61EB781}" sibTransId="{A285EE87-D594-4ECD-AA8E-572527E8ADF0}"/>
    <dgm:cxn modelId="{8DC39B9A-D23C-4B7C-B07D-596EEE1FB175}" type="presOf" srcId="{603762A5-CD8E-4333-874B-BADD94978978}" destId="{7809E264-16B7-44BD-8225-B56CA63D9C99}" srcOrd="0" destOrd="0" presId="urn:microsoft.com/office/officeart/2005/8/layout/lProcess3"/>
    <dgm:cxn modelId="{163FD398-58FA-4109-9CEA-B94D3B3AD023}" srcId="{AFC3CB98-28DE-4384-8B4D-5B5E335E7BE4}" destId="{F02F5DAE-7F76-4188-B0AE-1CF600FC3225}" srcOrd="2" destOrd="0" parTransId="{BC5C12A8-94E0-433E-9BEC-88981EFE416B}" sibTransId="{2129D54F-88A9-4A0D-9848-06B968C18E09}"/>
    <dgm:cxn modelId="{F43DB89F-244D-4C15-B746-EA089A662C50}" type="presOf" srcId="{30B1FDA2-FC44-4FE2-A672-BBDC5F3EDF34}" destId="{06242FB6-D7DB-4AF0-B8EE-6A82F9560675}" srcOrd="0" destOrd="0" presId="urn:microsoft.com/office/officeart/2005/8/layout/lProcess3"/>
    <dgm:cxn modelId="{8CA5E1D4-BA17-4CAA-895C-12E507F917EE}" type="presOf" srcId="{AFC3CB98-28DE-4384-8B4D-5B5E335E7BE4}" destId="{6B1C4453-7FBC-4665-AD41-E9CB78F981CC}" srcOrd="0" destOrd="0" presId="urn:microsoft.com/office/officeart/2005/8/layout/lProcess3"/>
    <dgm:cxn modelId="{C2859796-7F82-4220-B3C4-D8F5DCE965DC}" srcId="{AFC3CB98-28DE-4384-8B4D-5B5E335E7BE4}" destId="{20C71F98-8DA3-40B5-8401-67A41E30FB02}" srcOrd="0" destOrd="0" parTransId="{40823608-D4D2-4C57-B30E-A44404BD6A08}" sibTransId="{4C88889A-4D17-4E7F-81D7-0BFC182268BC}"/>
    <dgm:cxn modelId="{881487D4-EBDD-4053-9A55-EB43B74E2C0B}" type="presOf" srcId="{C97CD39A-ECD7-48A8-B20B-6878623C3DEC}" destId="{2B9FAA2F-F6B0-4A84-A02A-25304FD50E36}" srcOrd="0" destOrd="0" presId="urn:microsoft.com/office/officeart/2005/8/layout/lProcess3"/>
    <dgm:cxn modelId="{0CF5E89D-55CD-4AC5-ADCA-78CFDDE01C56}" srcId="{F02F5DAE-7F76-4188-B0AE-1CF600FC3225}" destId="{5FEC917E-CD72-4A7C-8FC5-3D0CED140E72}" srcOrd="0" destOrd="0" parTransId="{2DD18580-AE8A-486B-9C10-BF339A2CACC9}" sibTransId="{CB3FD08D-1542-4DD0-9B80-F4CD118C5563}"/>
    <dgm:cxn modelId="{846C9A9E-50AA-4DA8-8696-466E54E09A43}" srcId="{20C71F98-8DA3-40B5-8401-67A41E30FB02}" destId="{C97CD39A-ECD7-48A8-B20B-6878623C3DEC}" srcOrd="2" destOrd="0" parTransId="{81A538D6-5612-40E1-A10B-E37BB98B031D}" sibTransId="{B4BD96B6-68FE-4FFB-8B56-DD69263FC4C3}"/>
    <dgm:cxn modelId="{2A2AF404-B437-4C10-AFEB-38B954486B19}" type="presOf" srcId="{40B15CF1-7842-4BF3-ADBD-3DF4D674FC6C}" destId="{AE351AB9-82EE-4B2E-9FF6-DE892650E991}" srcOrd="0" destOrd="0" presId="urn:microsoft.com/office/officeart/2005/8/layout/lProcess3"/>
    <dgm:cxn modelId="{ED370D54-F04D-451C-BCDE-30519ADFD2CC}" srcId="{20C71F98-8DA3-40B5-8401-67A41E30FB02}" destId="{CE64FC5D-9FB8-4E2E-9402-B245C2F23A3F}" srcOrd="0" destOrd="0" parTransId="{3445233D-261C-4802-B01E-C38961580450}" sibTransId="{89C01E33-29E9-46E8-8DF2-94FC5F53E72A}"/>
    <dgm:cxn modelId="{64FBDE59-C857-4888-AB0A-FB7D872428F3}" type="presParOf" srcId="{6B1C4453-7FBC-4665-AD41-E9CB78F981CC}" destId="{38D0BB77-30B5-463D-8FE7-ECFAA42A5705}" srcOrd="0" destOrd="0" presId="urn:microsoft.com/office/officeart/2005/8/layout/lProcess3"/>
    <dgm:cxn modelId="{464DB9DD-1BE8-4A5E-B66E-DC1B8633094C}" type="presParOf" srcId="{38D0BB77-30B5-463D-8FE7-ECFAA42A5705}" destId="{4EF4C6E9-D141-41B0-A0FF-91DBB7DE36D7}" srcOrd="0" destOrd="0" presId="urn:microsoft.com/office/officeart/2005/8/layout/lProcess3"/>
    <dgm:cxn modelId="{81312ECD-5638-4419-9399-6C0C1EADF1A2}" type="presParOf" srcId="{38D0BB77-30B5-463D-8FE7-ECFAA42A5705}" destId="{7E1357C0-C49B-4271-8653-C8B86098AE91}" srcOrd="1" destOrd="0" presId="urn:microsoft.com/office/officeart/2005/8/layout/lProcess3"/>
    <dgm:cxn modelId="{CB45BFA9-07DE-4394-AAFB-469D9AA50EB9}" type="presParOf" srcId="{38D0BB77-30B5-463D-8FE7-ECFAA42A5705}" destId="{63DC693C-65B1-4DF8-BAC3-809ED930F120}" srcOrd="2" destOrd="0" presId="urn:microsoft.com/office/officeart/2005/8/layout/lProcess3"/>
    <dgm:cxn modelId="{C3FC1446-70DD-4092-98BE-A375E3E1FD86}" type="presParOf" srcId="{38D0BB77-30B5-463D-8FE7-ECFAA42A5705}" destId="{BF0FD1FA-EA99-42B1-A2DA-470E2253270D}" srcOrd="3" destOrd="0" presId="urn:microsoft.com/office/officeart/2005/8/layout/lProcess3"/>
    <dgm:cxn modelId="{3FC60A26-510F-4687-879D-8FFB513E1CAF}" type="presParOf" srcId="{38D0BB77-30B5-463D-8FE7-ECFAA42A5705}" destId="{7809E264-16B7-44BD-8225-B56CA63D9C99}" srcOrd="4" destOrd="0" presId="urn:microsoft.com/office/officeart/2005/8/layout/lProcess3"/>
    <dgm:cxn modelId="{FAB83E1E-A8F0-4523-A050-4EFF300D3AE0}" type="presParOf" srcId="{38D0BB77-30B5-463D-8FE7-ECFAA42A5705}" destId="{6027A876-2A69-4DAF-9FCD-5A791F40FF96}" srcOrd="5" destOrd="0" presId="urn:microsoft.com/office/officeart/2005/8/layout/lProcess3"/>
    <dgm:cxn modelId="{0CC216B2-9613-45C1-9911-35ADA8D5D4CE}" type="presParOf" srcId="{38D0BB77-30B5-463D-8FE7-ECFAA42A5705}" destId="{2B9FAA2F-F6B0-4A84-A02A-25304FD50E36}" srcOrd="6" destOrd="0" presId="urn:microsoft.com/office/officeart/2005/8/layout/lProcess3"/>
    <dgm:cxn modelId="{4441A155-AF63-4395-9EFD-9D1938ABAF3C}" type="presParOf" srcId="{6B1C4453-7FBC-4665-AD41-E9CB78F981CC}" destId="{E399C762-5B4F-45BB-8406-A6FC719357B6}" srcOrd="1" destOrd="0" presId="urn:microsoft.com/office/officeart/2005/8/layout/lProcess3"/>
    <dgm:cxn modelId="{88B3D627-98E5-46C9-96B2-D7916F08AB34}" type="presParOf" srcId="{6B1C4453-7FBC-4665-AD41-E9CB78F981CC}" destId="{A73F6D8B-A164-4A85-8B5B-596D233681DD}" srcOrd="2" destOrd="0" presId="urn:microsoft.com/office/officeart/2005/8/layout/lProcess3"/>
    <dgm:cxn modelId="{84B6920B-EF66-49C2-A745-F9942F586021}" type="presParOf" srcId="{A73F6D8B-A164-4A85-8B5B-596D233681DD}" destId="{84B4FF20-31AA-40E7-9B6C-B35AC4769EFD}" srcOrd="0" destOrd="0" presId="urn:microsoft.com/office/officeart/2005/8/layout/lProcess3"/>
    <dgm:cxn modelId="{59BAC5A0-0763-4D19-8D3D-302C11E29D3E}" type="presParOf" srcId="{A73F6D8B-A164-4A85-8B5B-596D233681DD}" destId="{27D6DF65-E16D-409F-B10C-52A771AAF9F3}" srcOrd="1" destOrd="0" presId="urn:microsoft.com/office/officeart/2005/8/layout/lProcess3"/>
    <dgm:cxn modelId="{36C0B22C-9EFE-4A69-AE36-D81E0B3BFDB6}" type="presParOf" srcId="{A73F6D8B-A164-4A85-8B5B-596D233681DD}" destId="{15CF7CA4-B08F-4495-8F06-AC8919975F59}" srcOrd="2" destOrd="0" presId="urn:microsoft.com/office/officeart/2005/8/layout/lProcess3"/>
    <dgm:cxn modelId="{A3FB392C-D9E1-487A-BB52-D19FCFE14800}" type="presParOf" srcId="{A73F6D8B-A164-4A85-8B5B-596D233681DD}" destId="{345263CB-5720-4651-854A-122865E506B2}" srcOrd="3" destOrd="0" presId="urn:microsoft.com/office/officeart/2005/8/layout/lProcess3"/>
    <dgm:cxn modelId="{D383A194-D937-4633-B1C5-02823FE10D7B}" type="presParOf" srcId="{A73F6D8B-A164-4A85-8B5B-596D233681DD}" destId="{AE351AB9-82EE-4B2E-9FF6-DE892650E991}" srcOrd="4" destOrd="0" presId="urn:microsoft.com/office/officeart/2005/8/layout/lProcess3"/>
    <dgm:cxn modelId="{E95B6514-C2CF-47BA-86EE-A169C9271E2C}" type="presParOf" srcId="{6B1C4453-7FBC-4665-AD41-E9CB78F981CC}" destId="{8B8975FE-BF46-42CD-BFD9-9C93C4C2A90C}" srcOrd="3" destOrd="0" presId="urn:microsoft.com/office/officeart/2005/8/layout/lProcess3"/>
    <dgm:cxn modelId="{7C3E7AE3-B8BC-4E39-B5EE-7789D9EF5BA5}" type="presParOf" srcId="{6B1C4453-7FBC-4665-AD41-E9CB78F981CC}" destId="{54990ACC-D488-4B86-9A66-1BCEC09B815B}" srcOrd="4" destOrd="0" presId="urn:microsoft.com/office/officeart/2005/8/layout/lProcess3"/>
    <dgm:cxn modelId="{5F597405-2DD8-4AA7-AD9A-EDC5059609A7}" type="presParOf" srcId="{54990ACC-D488-4B86-9A66-1BCEC09B815B}" destId="{FAB48C75-6F9D-42E1-9550-BD1FDB7A5360}" srcOrd="0" destOrd="0" presId="urn:microsoft.com/office/officeart/2005/8/layout/lProcess3"/>
    <dgm:cxn modelId="{5AD4CA8E-886F-4A40-8FE3-E6C68FC36E8E}" type="presParOf" srcId="{54990ACC-D488-4B86-9A66-1BCEC09B815B}" destId="{A8086521-28B0-4707-B0D7-02DDE11DF7AC}" srcOrd="1" destOrd="0" presId="urn:microsoft.com/office/officeart/2005/8/layout/lProcess3"/>
    <dgm:cxn modelId="{249E58C8-4787-4791-9C6E-BC7CBF100D29}" type="presParOf" srcId="{54990ACC-D488-4B86-9A66-1BCEC09B815B}" destId="{21FA62FD-5D15-4E56-9DCA-E9E7FC6274E5}" srcOrd="2" destOrd="0" presId="urn:microsoft.com/office/officeart/2005/8/layout/lProcess3"/>
    <dgm:cxn modelId="{C6F96C23-B891-4D77-AF83-C8E9E46F5E22}" type="presParOf" srcId="{54990ACC-D488-4B86-9A66-1BCEC09B815B}" destId="{33605AB6-C98B-4FD2-A343-0916483423AC}" srcOrd="3" destOrd="0" presId="urn:microsoft.com/office/officeart/2005/8/layout/lProcess3"/>
    <dgm:cxn modelId="{5ED79A7C-D236-4DF3-B67B-3CB838126C65}" type="presParOf" srcId="{54990ACC-D488-4B86-9A66-1BCEC09B815B}" destId="{69BF1DF2-ABDD-45D2-8742-33FEFB8A633E}" srcOrd="4" destOrd="0" presId="urn:microsoft.com/office/officeart/2005/8/layout/lProcess3"/>
    <dgm:cxn modelId="{41B598B6-ABC7-4FE1-B6EF-A55216B5F4B6}" type="presParOf" srcId="{54990ACC-D488-4B86-9A66-1BCEC09B815B}" destId="{A0103A94-475B-45CF-9851-9A00C583348E}" srcOrd="5" destOrd="0" presId="urn:microsoft.com/office/officeart/2005/8/layout/lProcess3"/>
    <dgm:cxn modelId="{D1D85F4D-AF1C-4538-8E19-6EAB533E037B}" type="presParOf" srcId="{54990ACC-D488-4B86-9A66-1BCEC09B815B}" destId="{06242FB6-D7DB-4AF0-B8EE-6A82F9560675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C3CB98-28DE-4384-8B4D-5B5E335E7BE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C71F98-8DA3-40B5-8401-67A41E30FB02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400" b="1" dirty="0" smtClean="0"/>
            <a:t>Portfolio Size</a:t>
          </a:r>
          <a:endParaRPr lang="en-US" sz="1400" b="1" dirty="0"/>
        </a:p>
      </dgm:t>
    </dgm:pt>
    <dgm:pt modelId="{40823608-D4D2-4C57-B30E-A44404BD6A08}" type="parTrans" cxnId="{C2859796-7F82-4220-B3C4-D8F5DCE965DC}">
      <dgm:prSet/>
      <dgm:spPr/>
      <dgm:t>
        <a:bodyPr/>
        <a:lstStyle/>
        <a:p>
          <a:endParaRPr lang="en-US"/>
        </a:p>
      </dgm:t>
    </dgm:pt>
    <dgm:pt modelId="{4C88889A-4D17-4E7F-81D7-0BFC182268BC}" type="sibTrans" cxnId="{C2859796-7F82-4220-B3C4-D8F5DCE965DC}">
      <dgm:prSet/>
      <dgm:spPr/>
      <dgm:t>
        <a:bodyPr/>
        <a:lstStyle/>
        <a:p>
          <a:endParaRPr lang="en-US"/>
        </a:p>
      </dgm:t>
    </dgm:pt>
    <dgm:pt modelId="{CE64FC5D-9FB8-4E2E-9402-B245C2F23A3F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15.5B</a:t>
          </a:r>
        </a:p>
      </dgm:t>
    </dgm:pt>
    <dgm:pt modelId="{3445233D-261C-4802-B01E-C38961580450}" type="parTrans" cxnId="{ED370D54-F04D-451C-BCDE-30519ADFD2CC}">
      <dgm:prSet/>
      <dgm:spPr/>
      <dgm:t>
        <a:bodyPr/>
        <a:lstStyle/>
        <a:p>
          <a:endParaRPr lang="en-US"/>
        </a:p>
      </dgm:t>
    </dgm:pt>
    <dgm:pt modelId="{89C01E33-29E9-46E8-8DF2-94FC5F53E72A}" type="sibTrans" cxnId="{ED370D54-F04D-451C-BCDE-30519ADFD2CC}">
      <dgm:prSet/>
      <dgm:spPr/>
      <dgm:t>
        <a:bodyPr/>
        <a:lstStyle/>
        <a:p>
          <a:endParaRPr lang="en-US"/>
        </a:p>
      </dgm:t>
    </dgm:pt>
    <dgm:pt modelId="{BD9953EE-C535-4064-8C88-51DFB5AE131C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400" b="1" dirty="0"/>
            <a:t>Net Income </a:t>
          </a:r>
        </a:p>
      </dgm:t>
    </dgm:pt>
    <dgm:pt modelId="{3731B4A5-FCAE-4238-9534-ADB7E5E8800B}" type="parTrans" cxnId="{DEB26629-B90F-4C23-B3FD-93FE506CDB02}">
      <dgm:prSet/>
      <dgm:spPr/>
      <dgm:t>
        <a:bodyPr/>
        <a:lstStyle/>
        <a:p>
          <a:endParaRPr lang="en-US"/>
        </a:p>
      </dgm:t>
    </dgm:pt>
    <dgm:pt modelId="{47A0D2F2-C5F4-4865-9945-7136EAD6EEC1}" type="sibTrans" cxnId="{DEB26629-B90F-4C23-B3FD-93FE506CDB02}">
      <dgm:prSet/>
      <dgm:spPr/>
      <dgm:t>
        <a:bodyPr/>
        <a:lstStyle/>
        <a:p>
          <a:endParaRPr lang="en-US"/>
        </a:p>
      </dgm:t>
    </dgm:pt>
    <dgm:pt modelId="{865D00C5-4657-41A2-BA3B-EB01ED5CA838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29.3M</a:t>
          </a:r>
          <a:endParaRPr lang="en-US" sz="1800" dirty="0">
            <a:solidFill>
              <a:schemeClr val="tx1"/>
            </a:solidFill>
          </a:endParaRPr>
        </a:p>
      </dgm:t>
    </dgm:pt>
    <dgm:pt modelId="{DA50D5A1-2ECA-4106-9179-C5A35AC6F3D5}" type="parTrans" cxnId="{E72F1109-3213-4581-BADC-4C70F3AB0827}">
      <dgm:prSet/>
      <dgm:spPr/>
      <dgm:t>
        <a:bodyPr/>
        <a:lstStyle/>
        <a:p>
          <a:endParaRPr lang="en-US"/>
        </a:p>
      </dgm:t>
    </dgm:pt>
    <dgm:pt modelId="{6EEF7821-3C22-412F-A43E-77EEEC15F875}" type="sibTrans" cxnId="{E72F1109-3213-4581-BADC-4C70F3AB0827}">
      <dgm:prSet/>
      <dgm:spPr/>
      <dgm:t>
        <a:bodyPr/>
        <a:lstStyle/>
        <a:p>
          <a:endParaRPr lang="en-US"/>
        </a:p>
      </dgm:t>
    </dgm:pt>
    <dgm:pt modelId="{F02F5DAE-7F76-4188-B0AE-1CF600FC322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600" b="1" dirty="0"/>
            <a:t>ROE</a:t>
          </a:r>
          <a:endParaRPr lang="en-US" sz="1400" b="1" dirty="0"/>
        </a:p>
      </dgm:t>
    </dgm:pt>
    <dgm:pt modelId="{BC5C12A8-94E0-433E-9BEC-88981EFE416B}" type="parTrans" cxnId="{163FD398-58FA-4109-9CEA-B94D3B3AD023}">
      <dgm:prSet/>
      <dgm:spPr/>
      <dgm:t>
        <a:bodyPr/>
        <a:lstStyle/>
        <a:p>
          <a:endParaRPr lang="en-US"/>
        </a:p>
      </dgm:t>
    </dgm:pt>
    <dgm:pt modelId="{2129D54F-88A9-4A0D-9848-06B968C18E09}" type="sibTrans" cxnId="{163FD398-58FA-4109-9CEA-B94D3B3AD023}">
      <dgm:prSet/>
      <dgm:spPr/>
      <dgm:t>
        <a:bodyPr/>
        <a:lstStyle/>
        <a:p>
          <a:endParaRPr lang="en-US"/>
        </a:p>
      </dgm:t>
    </dgm:pt>
    <dgm:pt modelId="{5FEC917E-CD72-4A7C-8FC5-3D0CED140E72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4.9%</a:t>
          </a:r>
          <a:endParaRPr lang="en-US" sz="1800" dirty="0">
            <a:solidFill>
              <a:schemeClr val="tx1"/>
            </a:solidFill>
          </a:endParaRPr>
        </a:p>
      </dgm:t>
    </dgm:pt>
    <dgm:pt modelId="{2DD18580-AE8A-486B-9C10-BF339A2CACC9}" type="parTrans" cxnId="{0CF5E89D-55CD-4AC5-ADCA-78CFDDE01C56}">
      <dgm:prSet/>
      <dgm:spPr/>
      <dgm:t>
        <a:bodyPr/>
        <a:lstStyle/>
        <a:p>
          <a:endParaRPr lang="en-US"/>
        </a:p>
      </dgm:t>
    </dgm:pt>
    <dgm:pt modelId="{CB3FD08D-1542-4DD0-9B80-F4CD118C5563}" type="sibTrans" cxnId="{0CF5E89D-55CD-4AC5-ADCA-78CFDDE01C56}">
      <dgm:prSet/>
      <dgm:spPr/>
      <dgm:t>
        <a:bodyPr/>
        <a:lstStyle/>
        <a:p>
          <a:endParaRPr lang="en-US"/>
        </a:p>
      </dgm:t>
    </dgm:pt>
    <dgm:pt modelId="{85CD4F31-C29A-4AC9-BF56-4F9CABC8705A}">
      <dgm:prSet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dirty="0" smtClean="0"/>
            <a:t>TBD</a:t>
          </a:r>
          <a:endParaRPr lang="en-US" sz="1800" dirty="0"/>
        </a:p>
      </dgm:t>
    </dgm:pt>
    <dgm:pt modelId="{3023DB75-EECF-435B-8BA2-2D549BAA05DD}" type="parTrans" cxnId="{56307578-B27F-4AD2-8536-6344BB44742B}">
      <dgm:prSet/>
      <dgm:spPr/>
      <dgm:t>
        <a:bodyPr/>
        <a:lstStyle/>
        <a:p>
          <a:endParaRPr lang="en-US"/>
        </a:p>
      </dgm:t>
    </dgm:pt>
    <dgm:pt modelId="{5A97CF1F-673C-414E-93DC-9DFC78640813}" type="sibTrans" cxnId="{56307578-B27F-4AD2-8536-6344BB44742B}">
      <dgm:prSet/>
      <dgm:spPr/>
      <dgm:t>
        <a:bodyPr/>
        <a:lstStyle/>
        <a:p>
          <a:endParaRPr lang="en-US"/>
        </a:p>
      </dgm:t>
    </dgm:pt>
    <dgm:pt modelId="{F989E4EC-F785-4D19-B1FB-B65D7E975355}">
      <dgm:prSet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50.3M</a:t>
          </a:r>
          <a:endParaRPr lang="en-US" sz="1800" dirty="0">
            <a:solidFill>
              <a:schemeClr val="tx1"/>
            </a:solidFill>
          </a:endParaRPr>
        </a:p>
      </dgm:t>
    </dgm:pt>
    <dgm:pt modelId="{E4779756-5B89-4FA2-B956-3877AB773021}" type="parTrans" cxnId="{8656BB8A-F0E6-4E20-90B6-2BF9A47C72D3}">
      <dgm:prSet/>
      <dgm:spPr/>
      <dgm:t>
        <a:bodyPr/>
        <a:lstStyle/>
        <a:p>
          <a:endParaRPr lang="en-US"/>
        </a:p>
      </dgm:t>
    </dgm:pt>
    <dgm:pt modelId="{60CECF0E-6410-40E1-BAA0-EEF6375E007E}" type="sibTrans" cxnId="{8656BB8A-F0E6-4E20-90B6-2BF9A47C72D3}">
      <dgm:prSet/>
      <dgm:spPr/>
      <dgm:t>
        <a:bodyPr/>
        <a:lstStyle/>
        <a:p>
          <a:endParaRPr lang="en-US"/>
        </a:p>
      </dgm:t>
    </dgm:pt>
    <dgm:pt modelId="{F53ED573-3689-4E7E-9AEA-B0B348CFC718}">
      <dgm:prSet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20.5B</a:t>
          </a:r>
          <a:endParaRPr lang="en-US" sz="1800" dirty="0">
            <a:solidFill>
              <a:schemeClr val="tx1"/>
            </a:solidFill>
          </a:endParaRPr>
        </a:p>
      </dgm:t>
    </dgm:pt>
    <dgm:pt modelId="{58EE92E3-34B1-47F8-8EEF-F853FF72131D}" type="parTrans" cxnId="{39EF4F3E-452C-4288-9D40-A1B343A4D220}">
      <dgm:prSet/>
      <dgm:spPr/>
      <dgm:t>
        <a:bodyPr/>
        <a:lstStyle/>
        <a:p>
          <a:endParaRPr lang="en-US"/>
        </a:p>
      </dgm:t>
    </dgm:pt>
    <dgm:pt modelId="{43BB9E5B-3E4D-44C7-8A33-31C84FAC86DB}" type="sibTrans" cxnId="{39EF4F3E-452C-4288-9D40-A1B343A4D220}">
      <dgm:prSet/>
      <dgm:spPr/>
      <dgm:t>
        <a:bodyPr/>
        <a:lstStyle/>
        <a:p>
          <a:endParaRPr lang="en-US"/>
        </a:p>
      </dgm:t>
    </dgm:pt>
    <dgm:pt modelId="{7DDD4C02-8D38-4A2A-9553-423FBA1D219F}">
      <dgm:prSet custT="1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 sz="1800" dirty="0" smtClean="0"/>
            <a:t>+ 32%</a:t>
          </a:r>
          <a:endParaRPr lang="en-US" sz="1800" dirty="0"/>
        </a:p>
      </dgm:t>
    </dgm:pt>
    <dgm:pt modelId="{87805746-D85E-4B65-994A-76FC8315DCA2}" type="parTrans" cxnId="{85A4739D-47BA-484E-98BD-41B7E949B65C}">
      <dgm:prSet/>
      <dgm:spPr/>
      <dgm:t>
        <a:bodyPr/>
        <a:lstStyle/>
        <a:p>
          <a:endParaRPr lang="en-US"/>
        </a:p>
      </dgm:t>
    </dgm:pt>
    <dgm:pt modelId="{47A4AB46-EB42-4B8E-9961-F03CD8801B6A}" type="sibTrans" cxnId="{85A4739D-47BA-484E-98BD-41B7E949B65C}">
      <dgm:prSet/>
      <dgm:spPr/>
      <dgm:t>
        <a:bodyPr/>
        <a:lstStyle/>
        <a:p>
          <a:endParaRPr lang="en-US"/>
        </a:p>
      </dgm:t>
    </dgm:pt>
    <dgm:pt modelId="{6FFBC8BF-CF48-4648-86A4-A7CB15DE7183}">
      <dgm:prSet custT="1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 sz="1800" dirty="0"/>
            <a:t>+ 72%</a:t>
          </a:r>
        </a:p>
      </dgm:t>
    </dgm:pt>
    <dgm:pt modelId="{449D2043-2AAA-42C1-8FE8-07FB30E148BB}" type="parTrans" cxnId="{F9CFBF47-165B-4FDF-B66D-558A8370AB68}">
      <dgm:prSet/>
      <dgm:spPr/>
      <dgm:t>
        <a:bodyPr/>
        <a:lstStyle/>
        <a:p>
          <a:endParaRPr lang="en-US"/>
        </a:p>
      </dgm:t>
    </dgm:pt>
    <dgm:pt modelId="{71A94383-67B6-4107-9DB4-A40A8518BD31}" type="sibTrans" cxnId="{F9CFBF47-165B-4FDF-B66D-558A8370AB68}">
      <dgm:prSet/>
      <dgm:spPr/>
      <dgm:t>
        <a:bodyPr/>
        <a:lstStyle/>
        <a:p>
          <a:endParaRPr lang="en-US"/>
        </a:p>
      </dgm:t>
    </dgm:pt>
    <dgm:pt modelId="{DF45A1E9-FC09-431C-B2DE-E0B4F143E57B}">
      <dgm:prSet custT="1"/>
      <dgm:spPr>
        <a:solidFill>
          <a:schemeClr val="accent6">
            <a:alpha val="90000"/>
          </a:schemeClr>
        </a:solidFill>
      </dgm:spPr>
      <dgm:t>
        <a:bodyPr/>
        <a:lstStyle/>
        <a:p>
          <a:endParaRPr lang="en-US" sz="1800" dirty="0"/>
        </a:p>
      </dgm:t>
    </dgm:pt>
    <dgm:pt modelId="{9AAF7B0C-85E1-4DB2-AD20-08F03ADD1DEA}" type="parTrans" cxnId="{D4E0933A-41ED-49C5-A31F-A2470BCCB3F1}">
      <dgm:prSet/>
      <dgm:spPr/>
      <dgm:t>
        <a:bodyPr/>
        <a:lstStyle/>
        <a:p>
          <a:endParaRPr lang="en-US"/>
        </a:p>
      </dgm:t>
    </dgm:pt>
    <dgm:pt modelId="{E08429D9-BE2D-4AC7-ABB5-A09000F2898F}" type="sibTrans" cxnId="{D4E0933A-41ED-49C5-A31F-A2470BCCB3F1}">
      <dgm:prSet/>
      <dgm:spPr/>
      <dgm:t>
        <a:bodyPr/>
        <a:lstStyle/>
        <a:p>
          <a:endParaRPr lang="en-US"/>
        </a:p>
      </dgm:t>
    </dgm:pt>
    <dgm:pt modelId="{4B602E18-201A-4314-9427-53B5C396B5CF}" type="pres">
      <dgm:prSet presAssocID="{AFC3CB98-28DE-4384-8B4D-5B5E335E7BE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628D8FF-1C93-479E-B595-3D878E1CB560}" type="pres">
      <dgm:prSet presAssocID="{20C71F98-8DA3-40B5-8401-67A41E30FB02}" presName="horFlow" presStyleCnt="0"/>
      <dgm:spPr/>
    </dgm:pt>
    <dgm:pt modelId="{6D5FFC5D-8447-4C94-8EDB-81C8B780CB8D}" type="pres">
      <dgm:prSet presAssocID="{20C71F98-8DA3-40B5-8401-67A41E30FB02}" presName="bigChev" presStyleLbl="node1" presStyleIdx="0" presStyleCnt="3"/>
      <dgm:spPr/>
      <dgm:t>
        <a:bodyPr/>
        <a:lstStyle/>
        <a:p>
          <a:endParaRPr lang="en-US"/>
        </a:p>
      </dgm:t>
    </dgm:pt>
    <dgm:pt modelId="{E034C73F-EEFE-4EB3-B628-AD9E5FB73B0C}" type="pres">
      <dgm:prSet presAssocID="{3445233D-261C-4802-B01E-C38961580450}" presName="parTrans" presStyleCnt="0"/>
      <dgm:spPr/>
    </dgm:pt>
    <dgm:pt modelId="{B6690DB2-B5BA-41B4-8542-8BF258A4FDD1}" type="pres">
      <dgm:prSet presAssocID="{CE64FC5D-9FB8-4E2E-9402-B245C2F23A3F}" presName="node" presStyleLbl="align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01AE9-5491-4E43-9B80-B2FB0B3AFCBC}" type="pres">
      <dgm:prSet presAssocID="{89C01E33-29E9-46E8-8DF2-94FC5F53E72A}" presName="sibTrans" presStyleCnt="0"/>
      <dgm:spPr/>
    </dgm:pt>
    <dgm:pt modelId="{274A27AA-3708-41E0-A9A0-EC225111961B}" type="pres">
      <dgm:prSet presAssocID="{F53ED573-3689-4E7E-9AEA-B0B348CFC718}" presName="node" presStyleLbl="align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3008B6-997C-42FF-B3A9-D078DFCBA5D3}" type="pres">
      <dgm:prSet presAssocID="{43BB9E5B-3E4D-44C7-8A33-31C84FAC86DB}" presName="sibTrans" presStyleCnt="0"/>
      <dgm:spPr/>
    </dgm:pt>
    <dgm:pt modelId="{51D68951-B700-4396-A993-2992502B0933}" type="pres">
      <dgm:prSet presAssocID="{7DDD4C02-8D38-4A2A-9553-423FBA1D219F}" presName="node" presStyleLbl="align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EE4EF-E34B-45FF-AB57-FC85C1EE3747}" type="pres">
      <dgm:prSet presAssocID="{20C71F98-8DA3-40B5-8401-67A41E30FB02}" presName="vSp" presStyleCnt="0"/>
      <dgm:spPr/>
    </dgm:pt>
    <dgm:pt modelId="{548356FE-919C-4E4F-938A-DB45B6D5EA95}" type="pres">
      <dgm:prSet presAssocID="{BD9953EE-C535-4064-8C88-51DFB5AE131C}" presName="horFlow" presStyleCnt="0"/>
      <dgm:spPr/>
    </dgm:pt>
    <dgm:pt modelId="{6F925C49-F7C3-4433-8846-E9B3DA915122}" type="pres">
      <dgm:prSet presAssocID="{BD9953EE-C535-4064-8C88-51DFB5AE131C}" presName="bigChev" presStyleLbl="node1" presStyleIdx="1" presStyleCnt="3"/>
      <dgm:spPr/>
      <dgm:t>
        <a:bodyPr/>
        <a:lstStyle/>
        <a:p>
          <a:endParaRPr lang="en-US"/>
        </a:p>
      </dgm:t>
    </dgm:pt>
    <dgm:pt modelId="{F7D2DBFA-5A45-400E-AB60-A46AF5FFD35B}" type="pres">
      <dgm:prSet presAssocID="{DA50D5A1-2ECA-4106-9179-C5A35AC6F3D5}" presName="parTrans" presStyleCnt="0"/>
      <dgm:spPr/>
    </dgm:pt>
    <dgm:pt modelId="{389F487B-9276-491D-A078-F99107CFD6FF}" type="pres">
      <dgm:prSet presAssocID="{865D00C5-4657-41A2-BA3B-EB01ED5CA838}" presName="node" presStyleLbl="align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907441-AC01-4817-9AE5-3A7792269675}" type="pres">
      <dgm:prSet presAssocID="{6EEF7821-3C22-412F-A43E-77EEEC15F875}" presName="sibTrans" presStyleCnt="0"/>
      <dgm:spPr/>
    </dgm:pt>
    <dgm:pt modelId="{0EF7AA57-EECA-40B5-BA86-B000E9973112}" type="pres">
      <dgm:prSet presAssocID="{F989E4EC-F785-4D19-B1FB-B65D7E975355}" presName="node" presStyleLbl="align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722BF-F55F-4FC4-B27F-463CF8F95A95}" type="pres">
      <dgm:prSet presAssocID="{60CECF0E-6410-40E1-BAA0-EEF6375E007E}" presName="sibTrans" presStyleCnt="0"/>
      <dgm:spPr/>
    </dgm:pt>
    <dgm:pt modelId="{2857F99C-3AC8-471C-A2DD-85C06A91C005}" type="pres">
      <dgm:prSet presAssocID="{6FFBC8BF-CF48-4648-86A4-A7CB15DE7183}" presName="node" presStyleLbl="align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61CD0-6694-436C-A66D-5F5B9E22F725}" type="pres">
      <dgm:prSet presAssocID="{BD9953EE-C535-4064-8C88-51DFB5AE131C}" presName="vSp" presStyleCnt="0"/>
      <dgm:spPr/>
    </dgm:pt>
    <dgm:pt modelId="{AABA6F00-C222-4D16-9C44-FE767AA30C53}" type="pres">
      <dgm:prSet presAssocID="{F02F5DAE-7F76-4188-B0AE-1CF600FC3225}" presName="horFlow" presStyleCnt="0"/>
      <dgm:spPr/>
    </dgm:pt>
    <dgm:pt modelId="{3834D82F-8A20-486A-AF5C-E9321E72C445}" type="pres">
      <dgm:prSet presAssocID="{F02F5DAE-7F76-4188-B0AE-1CF600FC3225}" presName="bigChev" presStyleLbl="node1" presStyleIdx="2" presStyleCnt="3"/>
      <dgm:spPr/>
      <dgm:t>
        <a:bodyPr/>
        <a:lstStyle/>
        <a:p>
          <a:endParaRPr lang="en-US"/>
        </a:p>
      </dgm:t>
    </dgm:pt>
    <dgm:pt modelId="{5BF678A1-4CAB-4245-920A-3BB57AC331BA}" type="pres">
      <dgm:prSet presAssocID="{2DD18580-AE8A-486B-9C10-BF339A2CACC9}" presName="parTrans" presStyleCnt="0"/>
      <dgm:spPr/>
    </dgm:pt>
    <dgm:pt modelId="{1F846899-1ABE-417D-A921-D3C004E8B14F}" type="pres">
      <dgm:prSet presAssocID="{5FEC917E-CD72-4A7C-8FC5-3D0CED140E72}" presName="node" presStyleLbl="align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785514-B454-40ED-8DE9-EE819E8E7788}" type="pres">
      <dgm:prSet presAssocID="{CB3FD08D-1542-4DD0-9B80-F4CD118C5563}" presName="sibTrans" presStyleCnt="0"/>
      <dgm:spPr/>
    </dgm:pt>
    <dgm:pt modelId="{0F263967-E5E8-462C-89F5-1DE41AAFC4EA}" type="pres">
      <dgm:prSet presAssocID="{85CD4F31-C29A-4AC9-BF56-4F9CABC8705A}" presName="node" presStyleLbl="align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DFADFC-64B4-4550-A3A3-7FBF78358C7F}" type="pres">
      <dgm:prSet presAssocID="{5A97CF1F-673C-414E-93DC-9DFC78640813}" presName="sibTrans" presStyleCnt="0"/>
      <dgm:spPr/>
    </dgm:pt>
    <dgm:pt modelId="{8E4C028B-6544-4167-B395-CD92A3D546A9}" type="pres">
      <dgm:prSet presAssocID="{DF45A1E9-FC09-431C-B2DE-E0B4F143E57B}" presName="node" presStyleLbl="align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250BB3-F7A4-4101-8DAF-E93200B15D7B}" type="presOf" srcId="{865D00C5-4657-41A2-BA3B-EB01ED5CA838}" destId="{389F487B-9276-491D-A078-F99107CFD6FF}" srcOrd="0" destOrd="0" presId="urn:microsoft.com/office/officeart/2005/8/layout/lProcess3"/>
    <dgm:cxn modelId="{C3A9CFE9-36A8-4DA2-9A14-B1F078E33DA5}" type="presOf" srcId="{85CD4F31-C29A-4AC9-BF56-4F9CABC8705A}" destId="{0F263967-E5E8-462C-89F5-1DE41AAFC4EA}" srcOrd="0" destOrd="0" presId="urn:microsoft.com/office/officeart/2005/8/layout/lProcess3"/>
    <dgm:cxn modelId="{E72F1109-3213-4581-BADC-4C70F3AB0827}" srcId="{BD9953EE-C535-4064-8C88-51DFB5AE131C}" destId="{865D00C5-4657-41A2-BA3B-EB01ED5CA838}" srcOrd="0" destOrd="0" parTransId="{DA50D5A1-2ECA-4106-9179-C5A35AC6F3D5}" sibTransId="{6EEF7821-3C22-412F-A43E-77EEEC15F875}"/>
    <dgm:cxn modelId="{DEB26629-B90F-4C23-B3FD-93FE506CDB02}" srcId="{AFC3CB98-28DE-4384-8B4D-5B5E335E7BE4}" destId="{BD9953EE-C535-4064-8C88-51DFB5AE131C}" srcOrd="1" destOrd="0" parTransId="{3731B4A5-FCAE-4238-9534-ADB7E5E8800B}" sibTransId="{47A0D2F2-C5F4-4865-9945-7136EAD6EEC1}"/>
    <dgm:cxn modelId="{20C74DDD-B9AB-4AF3-B331-B2DF52AF742D}" type="presOf" srcId="{7DDD4C02-8D38-4A2A-9553-423FBA1D219F}" destId="{51D68951-B700-4396-A993-2992502B0933}" srcOrd="0" destOrd="0" presId="urn:microsoft.com/office/officeart/2005/8/layout/lProcess3"/>
    <dgm:cxn modelId="{8656BB8A-F0E6-4E20-90B6-2BF9A47C72D3}" srcId="{BD9953EE-C535-4064-8C88-51DFB5AE131C}" destId="{F989E4EC-F785-4D19-B1FB-B65D7E975355}" srcOrd="1" destOrd="0" parTransId="{E4779756-5B89-4FA2-B956-3877AB773021}" sibTransId="{60CECF0E-6410-40E1-BAA0-EEF6375E007E}"/>
    <dgm:cxn modelId="{BF9F43D4-EB40-4945-AC12-369D96F056FB}" type="presOf" srcId="{BD9953EE-C535-4064-8C88-51DFB5AE131C}" destId="{6F925C49-F7C3-4433-8846-E9B3DA915122}" srcOrd="0" destOrd="0" presId="urn:microsoft.com/office/officeart/2005/8/layout/lProcess3"/>
    <dgm:cxn modelId="{CB82B29B-0539-4D38-B136-76A625CE0FC5}" type="presOf" srcId="{5FEC917E-CD72-4A7C-8FC5-3D0CED140E72}" destId="{1F846899-1ABE-417D-A921-D3C004E8B14F}" srcOrd="0" destOrd="0" presId="urn:microsoft.com/office/officeart/2005/8/layout/lProcess3"/>
    <dgm:cxn modelId="{E88B21D1-B71D-4C5D-AD1E-DB966776A513}" type="presOf" srcId="{AFC3CB98-28DE-4384-8B4D-5B5E335E7BE4}" destId="{4B602E18-201A-4314-9427-53B5C396B5CF}" srcOrd="0" destOrd="0" presId="urn:microsoft.com/office/officeart/2005/8/layout/lProcess3"/>
    <dgm:cxn modelId="{39EF4F3E-452C-4288-9D40-A1B343A4D220}" srcId="{20C71F98-8DA3-40B5-8401-67A41E30FB02}" destId="{F53ED573-3689-4E7E-9AEA-B0B348CFC718}" srcOrd="1" destOrd="0" parTransId="{58EE92E3-34B1-47F8-8EEF-F853FF72131D}" sibTransId="{43BB9E5B-3E4D-44C7-8A33-31C84FAC86DB}"/>
    <dgm:cxn modelId="{85A4739D-47BA-484E-98BD-41B7E949B65C}" srcId="{20C71F98-8DA3-40B5-8401-67A41E30FB02}" destId="{7DDD4C02-8D38-4A2A-9553-423FBA1D219F}" srcOrd="2" destOrd="0" parTransId="{87805746-D85E-4B65-994A-76FC8315DCA2}" sibTransId="{47A4AB46-EB42-4B8E-9961-F03CD8801B6A}"/>
    <dgm:cxn modelId="{C118FC99-8A72-4C52-A980-BD032D3BE9F9}" type="presOf" srcId="{6FFBC8BF-CF48-4648-86A4-A7CB15DE7183}" destId="{2857F99C-3AC8-471C-A2DD-85C06A91C005}" srcOrd="0" destOrd="0" presId="urn:microsoft.com/office/officeart/2005/8/layout/lProcess3"/>
    <dgm:cxn modelId="{D4E0933A-41ED-49C5-A31F-A2470BCCB3F1}" srcId="{F02F5DAE-7F76-4188-B0AE-1CF600FC3225}" destId="{DF45A1E9-FC09-431C-B2DE-E0B4F143E57B}" srcOrd="2" destOrd="0" parTransId="{9AAF7B0C-85E1-4DB2-AD20-08F03ADD1DEA}" sibTransId="{E08429D9-BE2D-4AC7-ABB5-A09000F2898F}"/>
    <dgm:cxn modelId="{1CD2FB7F-5C48-4B24-96DB-F55E39329849}" type="presOf" srcId="{CE64FC5D-9FB8-4E2E-9402-B245C2F23A3F}" destId="{B6690DB2-B5BA-41B4-8542-8BF258A4FDD1}" srcOrd="0" destOrd="0" presId="urn:microsoft.com/office/officeart/2005/8/layout/lProcess3"/>
    <dgm:cxn modelId="{163FD398-58FA-4109-9CEA-B94D3B3AD023}" srcId="{AFC3CB98-28DE-4384-8B4D-5B5E335E7BE4}" destId="{F02F5DAE-7F76-4188-B0AE-1CF600FC3225}" srcOrd="2" destOrd="0" parTransId="{BC5C12A8-94E0-433E-9BEC-88981EFE416B}" sibTransId="{2129D54F-88A9-4A0D-9848-06B968C18E09}"/>
    <dgm:cxn modelId="{FEA27638-6B84-43F5-A885-4C538698C9C1}" type="presOf" srcId="{20C71F98-8DA3-40B5-8401-67A41E30FB02}" destId="{6D5FFC5D-8447-4C94-8EDB-81C8B780CB8D}" srcOrd="0" destOrd="0" presId="urn:microsoft.com/office/officeart/2005/8/layout/lProcess3"/>
    <dgm:cxn modelId="{C2859796-7F82-4220-B3C4-D8F5DCE965DC}" srcId="{AFC3CB98-28DE-4384-8B4D-5B5E335E7BE4}" destId="{20C71F98-8DA3-40B5-8401-67A41E30FB02}" srcOrd="0" destOrd="0" parTransId="{40823608-D4D2-4C57-B30E-A44404BD6A08}" sibTransId="{4C88889A-4D17-4E7F-81D7-0BFC182268BC}"/>
    <dgm:cxn modelId="{C20A6AB7-3114-4ECE-ABF8-EF1AC7EF1B26}" type="presOf" srcId="{DF45A1E9-FC09-431C-B2DE-E0B4F143E57B}" destId="{8E4C028B-6544-4167-B395-CD92A3D546A9}" srcOrd="0" destOrd="0" presId="urn:microsoft.com/office/officeart/2005/8/layout/lProcess3"/>
    <dgm:cxn modelId="{F9CFBF47-165B-4FDF-B66D-558A8370AB68}" srcId="{BD9953EE-C535-4064-8C88-51DFB5AE131C}" destId="{6FFBC8BF-CF48-4648-86A4-A7CB15DE7183}" srcOrd="2" destOrd="0" parTransId="{449D2043-2AAA-42C1-8FE8-07FB30E148BB}" sibTransId="{71A94383-67B6-4107-9DB4-A40A8518BD31}"/>
    <dgm:cxn modelId="{56307578-B27F-4AD2-8536-6344BB44742B}" srcId="{F02F5DAE-7F76-4188-B0AE-1CF600FC3225}" destId="{85CD4F31-C29A-4AC9-BF56-4F9CABC8705A}" srcOrd="1" destOrd="0" parTransId="{3023DB75-EECF-435B-8BA2-2D549BAA05DD}" sibTransId="{5A97CF1F-673C-414E-93DC-9DFC78640813}"/>
    <dgm:cxn modelId="{D2684979-2BCB-4314-9FD2-5DE0632E40F6}" type="presOf" srcId="{F02F5DAE-7F76-4188-B0AE-1CF600FC3225}" destId="{3834D82F-8A20-486A-AF5C-E9321E72C445}" srcOrd="0" destOrd="0" presId="urn:microsoft.com/office/officeart/2005/8/layout/lProcess3"/>
    <dgm:cxn modelId="{0CF5E89D-55CD-4AC5-ADCA-78CFDDE01C56}" srcId="{F02F5DAE-7F76-4188-B0AE-1CF600FC3225}" destId="{5FEC917E-CD72-4A7C-8FC5-3D0CED140E72}" srcOrd="0" destOrd="0" parTransId="{2DD18580-AE8A-486B-9C10-BF339A2CACC9}" sibTransId="{CB3FD08D-1542-4DD0-9B80-F4CD118C5563}"/>
    <dgm:cxn modelId="{FA38F853-7A27-4AD6-81CA-0977C114EB06}" type="presOf" srcId="{F989E4EC-F785-4D19-B1FB-B65D7E975355}" destId="{0EF7AA57-EECA-40B5-BA86-B000E9973112}" srcOrd="0" destOrd="0" presId="urn:microsoft.com/office/officeart/2005/8/layout/lProcess3"/>
    <dgm:cxn modelId="{B3AFFA89-994B-4BCB-9B95-316059F5426E}" type="presOf" srcId="{F53ED573-3689-4E7E-9AEA-B0B348CFC718}" destId="{274A27AA-3708-41E0-A9A0-EC225111961B}" srcOrd="0" destOrd="0" presId="urn:microsoft.com/office/officeart/2005/8/layout/lProcess3"/>
    <dgm:cxn modelId="{ED370D54-F04D-451C-BCDE-30519ADFD2CC}" srcId="{20C71F98-8DA3-40B5-8401-67A41E30FB02}" destId="{CE64FC5D-9FB8-4E2E-9402-B245C2F23A3F}" srcOrd="0" destOrd="0" parTransId="{3445233D-261C-4802-B01E-C38961580450}" sibTransId="{89C01E33-29E9-46E8-8DF2-94FC5F53E72A}"/>
    <dgm:cxn modelId="{AD80BE0E-B3A1-48E7-A19D-CB291A5890AC}" type="presParOf" srcId="{4B602E18-201A-4314-9427-53B5C396B5CF}" destId="{F628D8FF-1C93-479E-B595-3D878E1CB560}" srcOrd="0" destOrd="0" presId="urn:microsoft.com/office/officeart/2005/8/layout/lProcess3"/>
    <dgm:cxn modelId="{930079F4-2785-40D1-BE1A-79CBB7AB7DFD}" type="presParOf" srcId="{F628D8FF-1C93-479E-B595-3D878E1CB560}" destId="{6D5FFC5D-8447-4C94-8EDB-81C8B780CB8D}" srcOrd="0" destOrd="0" presId="urn:microsoft.com/office/officeart/2005/8/layout/lProcess3"/>
    <dgm:cxn modelId="{13040FD8-8524-4D2B-9D43-3EBB139DF21E}" type="presParOf" srcId="{F628D8FF-1C93-479E-B595-3D878E1CB560}" destId="{E034C73F-EEFE-4EB3-B628-AD9E5FB73B0C}" srcOrd="1" destOrd="0" presId="urn:microsoft.com/office/officeart/2005/8/layout/lProcess3"/>
    <dgm:cxn modelId="{029B32E9-ED6E-4D24-8987-71245F83DE53}" type="presParOf" srcId="{F628D8FF-1C93-479E-B595-3D878E1CB560}" destId="{B6690DB2-B5BA-41B4-8542-8BF258A4FDD1}" srcOrd="2" destOrd="0" presId="urn:microsoft.com/office/officeart/2005/8/layout/lProcess3"/>
    <dgm:cxn modelId="{8CE73008-961E-46E1-B8BA-B261063C9D8E}" type="presParOf" srcId="{F628D8FF-1C93-479E-B595-3D878E1CB560}" destId="{E6501AE9-5491-4E43-9B80-B2FB0B3AFCBC}" srcOrd="3" destOrd="0" presId="urn:microsoft.com/office/officeart/2005/8/layout/lProcess3"/>
    <dgm:cxn modelId="{342ECAC9-85E7-4D2C-AD3D-C4935B3387A8}" type="presParOf" srcId="{F628D8FF-1C93-479E-B595-3D878E1CB560}" destId="{274A27AA-3708-41E0-A9A0-EC225111961B}" srcOrd="4" destOrd="0" presId="urn:microsoft.com/office/officeart/2005/8/layout/lProcess3"/>
    <dgm:cxn modelId="{B3F7F0EF-601D-40C7-A3D5-30401C419166}" type="presParOf" srcId="{F628D8FF-1C93-479E-B595-3D878E1CB560}" destId="{083008B6-997C-42FF-B3A9-D078DFCBA5D3}" srcOrd="5" destOrd="0" presId="urn:microsoft.com/office/officeart/2005/8/layout/lProcess3"/>
    <dgm:cxn modelId="{DC0550FD-230B-4990-9300-9A6F9FBAEDE0}" type="presParOf" srcId="{F628D8FF-1C93-479E-B595-3D878E1CB560}" destId="{51D68951-B700-4396-A993-2992502B0933}" srcOrd="6" destOrd="0" presId="urn:microsoft.com/office/officeart/2005/8/layout/lProcess3"/>
    <dgm:cxn modelId="{4D7E536B-1FFE-4136-A16D-9628B40C269E}" type="presParOf" srcId="{4B602E18-201A-4314-9427-53B5C396B5CF}" destId="{29EEE4EF-E34B-45FF-AB57-FC85C1EE3747}" srcOrd="1" destOrd="0" presId="urn:microsoft.com/office/officeart/2005/8/layout/lProcess3"/>
    <dgm:cxn modelId="{79C36DD6-98EF-4E38-95D9-7B31BAA31343}" type="presParOf" srcId="{4B602E18-201A-4314-9427-53B5C396B5CF}" destId="{548356FE-919C-4E4F-938A-DB45B6D5EA95}" srcOrd="2" destOrd="0" presId="urn:microsoft.com/office/officeart/2005/8/layout/lProcess3"/>
    <dgm:cxn modelId="{DB98503C-92A4-450D-9F19-66742E58D966}" type="presParOf" srcId="{548356FE-919C-4E4F-938A-DB45B6D5EA95}" destId="{6F925C49-F7C3-4433-8846-E9B3DA915122}" srcOrd="0" destOrd="0" presId="urn:microsoft.com/office/officeart/2005/8/layout/lProcess3"/>
    <dgm:cxn modelId="{705FE2C8-29A2-45CB-A7DC-C196E6DA20B9}" type="presParOf" srcId="{548356FE-919C-4E4F-938A-DB45B6D5EA95}" destId="{F7D2DBFA-5A45-400E-AB60-A46AF5FFD35B}" srcOrd="1" destOrd="0" presId="urn:microsoft.com/office/officeart/2005/8/layout/lProcess3"/>
    <dgm:cxn modelId="{F29EA567-D9AD-48D8-9F4C-2A26A2CA94EB}" type="presParOf" srcId="{548356FE-919C-4E4F-938A-DB45B6D5EA95}" destId="{389F487B-9276-491D-A078-F99107CFD6FF}" srcOrd="2" destOrd="0" presId="urn:microsoft.com/office/officeart/2005/8/layout/lProcess3"/>
    <dgm:cxn modelId="{94460A50-CE2F-4E2B-B8DE-2A2CA758F579}" type="presParOf" srcId="{548356FE-919C-4E4F-938A-DB45B6D5EA95}" destId="{4B907441-AC01-4817-9AE5-3A7792269675}" srcOrd="3" destOrd="0" presId="urn:microsoft.com/office/officeart/2005/8/layout/lProcess3"/>
    <dgm:cxn modelId="{6F22403A-6E58-426D-920B-164FB6D50485}" type="presParOf" srcId="{548356FE-919C-4E4F-938A-DB45B6D5EA95}" destId="{0EF7AA57-EECA-40B5-BA86-B000E9973112}" srcOrd="4" destOrd="0" presId="urn:microsoft.com/office/officeart/2005/8/layout/lProcess3"/>
    <dgm:cxn modelId="{139DA89C-9819-4D2E-90A4-E2D533E6D93F}" type="presParOf" srcId="{548356FE-919C-4E4F-938A-DB45B6D5EA95}" destId="{E59722BF-F55F-4FC4-B27F-463CF8F95A95}" srcOrd="5" destOrd="0" presId="urn:microsoft.com/office/officeart/2005/8/layout/lProcess3"/>
    <dgm:cxn modelId="{CD7D57D3-FE56-4969-9011-1A5AA22C3AB3}" type="presParOf" srcId="{548356FE-919C-4E4F-938A-DB45B6D5EA95}" destId="{2857F99C-3AC8-471C-A2DD-85C06A91C005}" srcOrd="6" destOrd="0" presId="urn:microsoft.com/office/officeart/2005/8/layout/lProcess3"/>
    <dgm:cxn modelId="{5672AF4E-8CE7-47D9-8242-FBEE4DD86D92}" type="presParOf" srcId="{4B602E18-201A-4314-9427-53B5C396B5CF}" destId="{7CD61CD0-6694-436C-A66D-5F5B9E22F725}" srcOrd="3" destOrd="0" presId="urn:microsoft.com/office/officeart/2005/8/layout/lProcess3"/>
    <dgm:cxn modelId="{FEB07652-33CF-4433-8EF6-580185E7F389}" type="presParOf" srcId="{4B602E18-201A-4314-9427-53B5C396B5CF}" destId="{AABA6F00-C222-4D16-9C44-FE767AA30C53}" srcOrd="4" destOrd="0" presId="urn:microsoft.com/office/officeart/2005/8/layout/lProcess3"/>
    <dgm:cxn modelId="{90866FDA-281B-4772-A323-562FE728A8E0}" type="presParOf" srcId="{AABA6F00-C222-4D16-9C44-FE767AA30C53}" destId="{3834D82F-8A20-486A-AF5C-E9321E72C445}" srcOrd="0" destOrd="0" presId="urn:microsoft.com/office/officeart/2005/8/layout/lProcess3"/>
    <dgm:cxn modelId="{65FB8684-7DBB-4EB7-A8BD-01ACBB764DEF}" type="presParOf" srcId="{AABA6F00-C222-4D16-9C44-FE767AA30C53}" destId="{5BF678A1-4CAB-4245-920A-3BB57AC331BA}" srcOrd="1" destOrd="0" presId="urn:microsoft.com/office/officeart/2005/8/layout/lProcess3"/>
    <dgm:cxn modelId="{21A37437-A83A-47DD-AAB3-993936329907}" type="presParOf" srcId="{AABA6F00-C222-4D16-9C44-FE767AA30C53}" destId="{1F846899-1ABE-417D-A921-D3C004E8B14F}" srcOrd="2" destOrd="0" presId="urn:microsoft.com/office/officeart/2005/8/layout/lProcess3"/>
    <dgm:cxn modelId="{DE365F03-067D-4A04-BBDC-DD48BC4C03E2}" type="presParOf" srcId="{AABA6F00-C222-4D16-9C44-FE767AA30C53}" destId="{BD785514-B454-40ED-8DE9-EE819E8E7788}" srcOrd="3" destOrd="0" presId="urn:microsoft.com/office/officeart/2005/8/layout/lProcess3"/>
    <dgm:cxn modelId="{6112D967-4E4A-43B4-ABFE-DDC64B161ACD}" type="presParOf" srcId="{AABA6F00-C222-4D16-9C44-FE767AA30C53}" destId="{0F263967-E5E8-462C-89F5-1DE41AAFC4EA}" srcOrd="4" destOrd="0" presId="urn:microsoft.com/office/officeart/2005/8/layout/lProcess3"/>
    <dgm:cxn modelId="{C71E9C25-E5E7-4563-9A90-26B52BAFFA4E}" type="presParOf" srcId="{AABA6F00-C222-4D16-9C44-FE767AA30C53}" destId="{6BDFADFC-64B4-4550-A3A3-7FBF78358C7F}" srcOrd="5" destOrd="0" presId="urn:microsoft.com/office/officeart/2005/8/layout/lProcess3"/>
    <dgm:cxn modelId="{022CCB86-6413-404B-AF7E-3591B4F475E7}" type="presParOf" srcId="{AABA6F00-C222-4D16-9C44-FE767AA30C53}" destId="{8E4C028B-6544-4167-B395-CD92A3D546A9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Residential Finance Products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Off Plan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Self </a:t>
          </a:r>
          <a:r>
            <a:rPr lang="en-US" sz="1200" b="1" dirty="0">
              <a:solidFill>
                <a:schemeClr val="tx1"/>
              </a:solidFill>
            </a:rPr>
            <a:t>Construction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Rent</a:t>
          </a:r>
        </a:p>
        <a:p>
          <a:r>
            <a:rPr lang="en-US" sz="1600" b="1" dirty="0">
              <a:solidFill>
                <a:schemeClr val="tx1"/>
              </a:solidFill>
            </a:rPr>
            <a:t>-to-</a:t>
          </a:r>
        </a:p>
        <a:p>
          <a:r>
            <a:rPr lang="en-US" sz="1600" b="1" dirty="0">
              <a:solidFill>
                <a:schemeClr val="tx1"/>
              </a:solidFill>
            </a:rPr>
            <a:t>Own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AB761FF1-C824-4F07-8365-56C03687A72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Mortgage Savings Program</a:t>
          </a:r>
        </a:p>
      </dgm:t>
    </dgm:pt>
    <dgm:pt modelId="{EA669FCB-7BA6-4191-AF67-175ADB919E82}" type="parTrans" cxnId="{2C227617-716A-4125-B0AF-08A4C64A313E}">
      <dgm:prSet/>
      <dgm:spPr/>
      <dgm:t>
        <a:bodyPr/>
        <a:lstStyle/>
        <a:p>
          <a:endParaRPr lang="en-US"/>
        </a:p>
      </dgm:t>
    </dgm:pt>
    <dgm:pt modelId="{92322C89-CA09-48E4-A465-A950E0EDA983}" type="sibTrans" cxnId="{2C227617-716A-4125-B0AF-08A4C64A313E}">
      <dgm:prSet/>
      <dgm:spPr/>
      <dgm:t>
        <a:bodyPr/>
        <a:lstStyle/>
        <a:p>
          <a:endParaRPr lang="en-US"/>
        </a:p>
      </dgm:t>
    </dgm:pt>
    <dgm:pt modelId="{8E220D9B-3CDF-4847-BB47-AF8F9D9B4A85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82B4D01-DB24-4BFA-A3D5-9324EB2BFF5B}" type="pres">
      <dgm:prSet presAssocID="{ED6C6530-A64E-4378-9577-67D7BC1A7609}" presName="vertOne" presStyleCnt="0"/>
      <dgm:spPr/>
    </dgm:pt>
    <dgm:pt modelId="{517E6069-8384-422F-AC82-A2ACDC87576D}" type="pres">
      <dgm:prSet presAssocID="{ED6C6530-A64E-4378-9577-67D7BC1A7609}" presName="txOne" presStyleLbl="node0" presStyleIdx="0" presStyleCnt="1" custScaleY="356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19E5C6-7A6F-4DE9-B1FC-70F27A125C75}" type="pres">
      <dgm:prSet presAssocID="{ED6C6530-A64E-4378-9577-67D7BC1A7609}" presName="parTransOne" presStyleCnt="0"/>
      <dgm:spPr/>
    </dgm:pt>
    <dgm:pt modelId="{9B180582-2B5F-4C9C-9B6F-81A84C8FD85C}" type="pres">
      <dgm:prSet presAssocID="{ED6C6530-A64E-4378-9577-67D7BC1A7609}" presName="horzOne" presStyleCnt="0"/>
      <dgm:spPr/>
    </dgm:pt>
    <dgm:pt modelId="{2DF1DE48-AE64-49C6-B598-1A9D6F914134}" type="pres">
      <dgm:prSet presAssocID="{FC507AA3-6CF9-423C-AA59-D87E46950068}" presName="vertTwo" presStyleCnt="0"/>
      <dgm:spPr/>
    </dgm:pt>
    <dgm:pt modelId="{80ADE301-6183-47C7-A26A-498DD6EC7370}" type="pres">
      <dgm:prSet presAssocID="{FC507AA3-6CF9-423C-AA59-D87E46950068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B2B22F-632F-474C-8410-3D6B91D2C502}" type="pres">
      <dgm:prSet presAssocID="{FC507AA3-6CF9-423C-AA59-D87E46950068}" presName="horzTwo" presStyleCnt="0"/>
      <dgm:spPr/>
    </dgm:pt>
    <dgm:pt modelId="{4AEF5E18-966B-4B00-B71C-8889AB59922D}" type="pres">
      <dgm:prSet presAssocID="{C51C9D2F-40F7-4AA8-807E-5C9252CF199C}" presName="sibSpaceTwo" presStyleCnt="0"/>
      <dgm:spPr/>
    </dgm:pt>
    <dgm:pt modelId="{64EB5B1C-3F4D-4C5A-9B71-E8E18BDE9D8C}" type="pres">
      <dgm:prSet presAssocID="{BF0C551F-E9B9-45C7-B1DD-ECBBC0BE44D0}" presName="vertTwo" presStyleCnt="0"/>
      <dgm:spPr/>
    </dgm:pt>
    <dgm:pt modelId="{45E0DE3D-CD89-4069-AE1B-02D41636C9C7}" type="pres">
      <dgm:prSet presAssocID="{BF0C551F-E9B9-45C7-B1DD-ECBBC0BE44D0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5DF6C9-2C0F-4B2A-92C7-EBABE0D9ADEF}" type="pres">
      <dgm:prSet presAssocID="{BF0C551F-E9B9-45C7-B1DD-ECBBC0BE44D0}" presName="horzTwo" presStyleCnt="0"/>
      <dgm:spPr/>
    </dgm:pt>
    <dgm:pt modelId="{072E207F-6F65-40E6-808D-207CCC990E1D}" type="pres">
      <dgm:prSet presAssocID="{5E32C497-6A21-4E69-A7B8-A1FBEAE4BD45}" presName="sibSpaceTwo" presStyleCnt="0"/>
      <dgm:spPr/>
    </dgm:pt>
    <dgm:pt modelId="{F539A6A4-596F-4F7F-A132-A5A12A375A40}" type="pres">
      <dgm:prSet presAssocID="{E74A3616-0547-4C27-87ED-E7A10D0045A2}" presName="vertTwo" presStyleCnt="0"/>
      <dgm:spPr/>
    </dgm:pt>
    <dgm:pt modelId="{57BA0D53-DC84-4C3C-A027-8C400FD4484C}" type="pres">
      <dgm:prSet presAssocID="{E74A3616-0547-4C27-87ED-E7A10D0045A2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62D6FD-DB26-40A1-ABBD-3B9C052C19BF}" type="pres">
      <dgm:prSet presAssocID="{E74A3616-0547-4C27-87ED-E7A10D0045A2}" presName="horzTwo" presStyleCnt="0"/>
      <dgm:spPr/>
    </dgm:pt>
    <dgm:pt modelId="{798CEDE6-6889-4503-833C-D8118DDBCD49}" type="pres">
      <dgm:prSet presAssocID="{E94EC44A-AF98-45B6-8AB2-925CF6B736DB}" presName="sibSpaceTwo" presStyleCnt="0"/>
      <dgm:spPr/>
    </dgm:pt>
    <dgm:pt modelId="{C82B00D9-5295-4C24-9E81-B8396E9CE46C}" type="pres">
      <dgm:prSet presAssocID="{AB761FF1-C824-4F07-8365-56C03687A72E}" presName="vertTwo" presStyleCnt="0"/>
      <dgm:spPr/>
    </dgm:pt>
    <dgm:pt modelId="{1CDC40F4-2F1D-4C49-BECC-C3608D1E7CE2}" type="pres">
      <dgm:prSet presAssocID="{AB761FF1-C824-4F07-8365-56C03687A72E}" presName="txTwo" presStyleLbl="node2" presStyleIdx="3" presStyleCnt="4" custLinFactNeighborX="69" custLinFactNeighborY="1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DA31D6-4D42-40BB-AF88-C8AFBBEBE4C3}" type="pres">
      <dgm:prSet presAssocID="{AB761FF1-C824-4F07-8365-56C03687A72E}" presName="horzTwo" presStyleCnt="0"/>
      <dgm:spPr/>
    </dgm:pt>
  </dgm:ptLst>
  <dgm:cxnLst>
    <dgm:cxn modelId="{2C227617-716A-4125-B0AF-08A4C64A313E}" srcId="{ED6C6530-A64E-4378-9577-67D7BC1A7609}" destId="{AB761FF1-C824-4F07-8365-56C03687A72E}" srcOrd="3" destOrd="0" parTransId="{EA669FCB-7BA6-4191-AF67-175ADB919E82}" sibTransId="{92322C89-CA09-48E4-A465-A950E0EDA983}"/>
    <dgm:cxn modelId="{F26C9CE1-DFA3-4532-B22E-EDF165D64B10}" type="presOf" srcId="{BF0C551F-E9B9-45C7-B1DD-ECBBC0BE44D0}" destId="{45E0DE3D-CD89-4069-AE1B-02D41636C9C7}" srcOrd="0" destOrd="0" presId="urn:microsoft.com/office/officeart/2005/8/layout/hierarchy4"/>
    <dgm:cxn modelId="{4E8806E1-201B-4AD8-AD6F-0B88F12C6679}" type="presOf" srcId="{E74A3616-0547-4C27-87ED-E7A10D0045A2}" destId="{57BA0D53-DC84-4C3C-A027-8C400FD4484C}" srcOrd="0" destOrd="0" presId="urn:microsoft.com/office/officeart/2005/8/layout/hierarchy4"/>
    <dgm:cxn modelId="{45498C1C-3EA9-4B93-BAE0-7CE6CDF86922}" type="presOf" srcId="{ED6C6530-A64E-4378-9577-67D7BC1A7609}" destId="{517E6069-8384-422F-AC82-A2ACDC87576D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F1641F93-4238-465C-BFB8-2E72DD5B5C19}" type="presOf" srcId="{AB761FF1-C824-4F07-8365-56C03687A72E}" destId="{1CDC40F4-2F1D-4C49-BECC-C3608D1E7CE2}" srcOrd="0" destOrd="0" presId="urn:microsoft.com/office/officeart/2005/8/layout/hierarchy4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299FB930-9B24-4080-9286-E07758E8F7D1}" type="presOf" srcId="{FC507AA3-6CF9-423C-AA59-D87E46950068}" destId="{80ADE301-6183-47C7-A26A-498DD6EC7370}" srcOrd="0" destOrd="0" presId="urn:microsoft.com/office/officeart/2005/8/layout/hierarchy4"/>
    <dgm:cxn modelId="{2DA757E0-A9A8-4BDC-B6F3-4227CFF2748A}" type="presOf" srcId="{594D0404-23FC-48F5-B103-D3BC08E7B196}" destId="{8E220D9B-3CDF-4847-BB47-AF8F9D9B4A85}" srcOrd="0" destOrd="0" presId="urn:microsoft.com/office/officeart/2005/8/layout/hierarchy4"/>
    <dgm:cxn modelId="{CDB8454A-242B-4672-9D53-9441C4C5F2F5}" type="presParOf" srcId="{8E220D9B-3CDF-4847-BB47-AF8F9D9B4A85}" destId="{682B4D01-DB24-4BFA-A3D5-9324EB2BFF5B}" srcOrd="0" destOrd="0" presId="urn:microsoft.com/office/officeart/2005/8/layout/hierarchy4"/>
    <dgm:cxn modelId="{9E354FAD-6DBC-40C0-9BF4-9F597AA38F60}" type="presParOf" srcId="{682B4D01-DB24-4BFA-A3D5-9324EB2BFF5B}" destId="{517E6069-8384-422F-AC82-A2ACDC87576D}" srcOrd="0" destOrd="0" presId="urn:microsoft.com/office/officeart/2005/8/layout/hierarchy4"/>
    <dgm:cxn modelId="{3D658DD9-E16F-474F-A479-3DE0C92B18EC}" type="presParOf" srcId="{682B4D01-DB24-4BFA-A3D5-9324EB2BFF5B}" destId="{D219E5C6-7A6F-4DE9-B1FC-70F27A125C75}" srcOrd="1" destOrd="0" presId="urn:microsoft.com/office/officeart/2005/8/layout/hierarchy4"/>
    <dgm:cxn modelId="{F91FD418-9232-4FEA-8D7F-DF2E3AD99D8D}" type="presParOf" srcId="{682B4D01-DB24-4BFA-A3D5-9324EB2BFF5B}" destId="{9B180582-2B5F-4C9C-9B6F-81A84C8FD85C}" srcOrd="2" destOrd="0" presId="urn:microsoft.com/office/officeart/2005/8/layout/hierarchy4"/>
    <dgm:cxn modelId="{8E43A82D-9F2A-4210-A10B-F165CE53DAD7}" type="presParOf" srcId="{9B180582-2B5F-4C9C-9B6F-81A84C8FD85C}" destId="{2DF1DE48-AE64-49C6-B598-1A9D6F914134}" srcOrd="0" destOrd="0" presId="urn:microsoft.com/office/officeart/2005/8/layout/hierarchy4"/>
    <dgm:cxn modelId="{DD42BA82-0F44-474B-82B1-6182F3011BC4}" type="presParOf" srcId="{2DF1DE48-AE64-49C6-B598-1A9D6F914134}" destId="{80ADE301-6183-47C7-A26A-498DD6EC7370}" srcOrd="0" destOrd="0" presId="urn:microsoft.com/office/officeart/2005/8/layout/hierarchy4"/>
    <dgm:cxn modelId="{33F8112F-13C5-47B7-A31B-890C4EB9582A}" type="presParOf" srcId="{2DF1DE48-AE64-49C6-B598-1A9D6F914134}" destId="{32B2B22F-632F-474C-8410-3D6B91D2C502}" srcOrd="1" destOrd="0" presId="urn:microsoft.com/office/officeart/2005/8/layout/hierarchy4"/>
    <dgm:cxn modelId="{FEFEA7D5-9470-4191-8A52-C3665DE7F8F7}" type="presParOf" srcId="{9B180582-2B5F-4C9C-9B6F-81A84C8FD85C}" destId="{4AEF5E18-966B-4B00-B71C-8889AB59922D}" srcOrd="1" destOrd="0" presId="urn:microsoft.com/office/officeart/2005/8/layout/hierarchy4"/>
    <dgm:cxn modelId="{DE093D07-C992-4C2F-984E-14D20C031DD6}" type="presParOf" srcId="{9B180582-2B5F-4C9C-9B6F-81A84C8FD85C}" destId="{64EB5B1C-3F4D-4C5A-9B71-E8E18BDE9D8C}" srcOrd="2" destOrd="0" presId="urn:microsoft.com/office/officeart/2005/8/layout/hierarchy4"/>
    <dgm:cxn modelId="{743942AD-AB77-4C53-937C-7DF1287792ED}" type="presParOf" srcId="{64EB5B1C-3F4D-4C5A-9B71-E8E18BDE9D8C}" destId="{45E0DE3D-CD89-4069-AE1B-02D41636C9C7}" srcOrd="0" destOrd="0" presId="urn:microsoft.com/office/officeart/2005/8/layout/hierarchy4"/>
    <dgm:cxn modelId="{6FA82702-1308-4DE5-BE59-13F7D1941533}" type="presParOf" srcId="{64EB5B1C-3F4D-4C5A-9B71-E8E18BDE9D8C}" destId="{255DF6C9-2C0F-4B2A-92C7-EBABE0D9ADEF}" srcOrd="1" destOrd="0" presId="urn:microsoft.com/office/officeart/2005/8/layout/hierarchy4"/>
    <dgm:cxn modelId="{31B613B5-46D8-4D4C-BE0C-27AFD53C6F75}" type="presParOf" srcId="{9B180582-2B5F-4C9C-9B6F-81A84C8FD85C}" destId="{072E207F-6F65-40E6-808D-207CCC990E1D}" srcOrd="3" destOrd="0" presId="urn:microsoft.com/office/officeart/2005/8/layout/hierarchy4"/>
    <dgm:cxn modelId="{78EF0C03-9249-48CE-9126-AF528079D158}" type="presParOf" srcId="{9B180582-2B5F-4C9C-9B6F-81A84C8FD85C}" destId="{F539A6A4-596F-4F7F-A132-A5A12A375A40}" srcOrd="4" destOrd="0" presId="urn:microsoft.com/office/officeart/2005/8/layout/hierarchy4"/>
    <dgm:cxn modelId="{DEA7767C-A3BD-453A-AEB7-A3F2592EE8B8}" type="presParOf" srcId="{F539A6A4-596F-4F7F-A132-A5A12A375A40}" destId="{57BA0D53-DC84-4C3C-A027-8C400FD4484C}" srcOrd="0" destOrd="0" presId="urn:microsoft.com/office/officeart/2005/8/layout/hierarchy4"/>
    <dgm:cxn modelId="{A92C6FB4-E4D4-45C0-9076-AADACAB96E1C}" type="presParOf" srcId="{F539A6A4-596F-4F7F-A132-A5A12A375A40}" destId="{EF62D6FD-DB26-40A1-ABBD-3B9C052C19BF}" srcOrd="1" destOrd="0" presId="urn:microsoft.com/office/officeart/2005/8/layout/hierarchy4"/>
    <dgm:cxn modelId="{4B775D68-C6B7-49F7-985E-7C44E896CA2A}" type="presParOf" srcId="{9B180582-2B5F-4C9C-9B6F-81A84C8FD85C}" destId="{798CEDE6-6889-4503-833C-D8118DDBCD49}" srcOrd="5" destOrd="0" presId="urn:microsoft.com/office/officeart/2005/8/layout/hierarchy4"/>
    <dgm:cxn modelId="{4CAF2664-A534-4040-B919-37AB8C5D53E9}" type="presParOf" srcId="{9B180582-2B5F-4C9C-9B6F-81A84C8FD85C}" destId="{C82B00D9-5295-4C24-9E81-B8396E9CE46C}" srcOrd="6" destOrd="0" presId="urn:microsoft.com/office/officeart/2005/8/layout/hierarchy4"/>
    <dgm:cxn modelId="{42D66E78-E64C-422C-A0F5-4F3667303411}" type="presParOf" srcId="{C82B00D9-5295-4C24-9E81-B8396E9CE46C}" destId="{1CDC40F4-2F1D-4C49-BECC-C3608D1E7CE2}" srcOrd="0" destOrd="0" presId="urn:microsoft.com/office/officeart/2005/8/layout/hierarchy4"/>
    <dgm:cxn modelId="{D5CA007D-863B-4295-A30A-DC8BA3EDF65A}" type="presParOf" srcId="{C82B00D9-5295-4C24-9E81-B8396E9CE46C}" destId="{71DA31D6-4D42-40BB-AF88-C8AFBBEBE4C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Partner Programs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Masakin</a:t>
          </a:r>
        </a:p>
        <a:p>
          <a:r>
            <a:rPr lang="en-US" sz="1100" b="1" dirty="0">
              <a:solidFill>
                <a:schemeClr val="tx1"/>
              </a:solidFill>
            </a:rPr>
            <a:t>Enhancements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REDF</a:t>
          </a:r>
        </a:p>
        <a:p>
          <a:r>
            <a:rPr lang="en-US" sz="1600" b="1" dirty="0">
              <a:solidFill>
                <a:schemeClr val="tx1"/>
              </a:solidFill>
            </a:rPr>
            <a:t>New programs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SRC</a:t>
          </a:r>
        </a:p>
        <a:p>
          <a:r>
            <a:rPr lang="en-US" sz="1100" b="1" dirty="0">
              <a:solidFill>
                <a:schemeClr val="tx1"/>
              </a:solidFill>
            </a:rPr>
            <a:t>Enhancements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AB761FF1-C824-4F07-8365-56C03687A72E}">
      <dgm:prSet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Banks</a:t>
          </a:r>
        </a:p>
        <a:p>
          <a:r>
            <a:rPr lang="en-US" sz="1600" b="1" dirty="0">
              <a:solidFill>
                <a:schemeClr val="tx1"/>
              </a:solidFill>
            </a:rPr>
            <a:t>New Programs</a:t>
          </a:r>
        </a:p>
      </dgm:t>
    </dgm:pt>
    <dgm:pt modelId="{EA669FCB-7BA6-4191-AF67-175ADB919E82}" type="parTrans" cxnId="{2C227617-716A-4125-B0AF-08A4C64A313E}">
      <dgm:prSet/>
      <dgm:spPr/>
      <dgm:t>
        <a:bodyPr/>
        <a:lstStyle/>
        <a:p>
          <a:endParaRPr lang="en-US"/>
        </a:p>
      </dgm:t>
    </dgm:pt>
    <dgm:pt modelId="{92322C89-CA09-48E4-A465-A950E0EDA983}" type="sibTrans" cxnId="{2C227617-716A-4125-B0AF-08A4C64A313E}">
      <dgm:prSet/>
      <dgm:spPr/>
      <dgm:t>
        <a:bodyPr/>
        <a:lstStyle/>
        <a:p>
          <a:endParaRPr lang="en-US"/>
        </a:p>
      </dgm:t>
    </dgm:pt>
    <dgm:pt modelId="{A8755DD8-2D5D-463C-AB2B-B2890EEE59DD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E00BECA-3C2E-40FD-A0CE-504CF8B74764}" type="pres">
      <dgm:prSet presAssocID="{ED6C6530-A64E-4378-9577-67D7BC1A7609}" presName="vertOne" presStyleCnt="0"/>
      <dgm:spPr/>
    </dgm:pt>
    <dgm:pt modelId="{51A94C21-2977-4638-B237-8A84FC93A95F}" type="pres">
      <dgm:prSet presAssocID="{ED6C6530-A64E-4378-9577-67D7BC1A7609}" presName="txOne" presStyleLbl="node0" presStyleIdx="0" presStyleCnt="1" custScaleY="37725" custLinFactNeighborX="16" custLinFactNeighborY="73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5DA7BB-462D-4526-82FD-A416B064D722}" type="pres">
      <dgm:prSet presAssocID="{ED6C6530-A64E-4378-9577-67D7BC1A7609}" presName="parTransOne" presStyleCnt="0"/>
      <dgm:spPr/>
    </dgm:pt>
    <dgm:pt modelId="{8E4469ED-8799-414E-8802-9D5099F39135}" type="pres">
      <dgm:prSet presAssocID="{ED6C6530-A64E-4378-9577-67D7BC1A7609}" presName="horzOne" presStyleCnt="0"/>
      <dgm:spPr/>
    </dgm:pt>
    <dgm:pt modelId="{3DF1042E-21BF-44B3-B982-88DF16A8D0C8}" type="pres">
      <dgm:prSet presAssocID="{FC507AA3-6CF9-423C-AA59-D87E46950068}" presName="vertTwo" presStyleCnt="0"/>
      <dgm:spPr/>
    </dgm:pt>
    <dgm:pt modelId="{8F91ECBD-3F96-417F-A830-5F1E83BC3F4F}" type="pres">
      <dgm:prSet presAssocID="{FC507AA3-6CF9-423C-AA59-D87E46950068}" presName="txTwo" presStyleLbl="node2" presStyleIdx="0" presStyleCnt="4" custLinFactNeighborX="0" custLinFactNeighborY="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20B257-F147-4F08-B982-A1C76AB70FFA}" type="pres">
      <dgm:prSet presAssocID="{FC507AA3-6CF9-423C-AA59-D87E46950068}" presName="horzTwo" presStyleCnt="0"/>
      <dgm:spPr/>
    </dgm:pt>
    <dgm:pt modelId="{25EC8521-A5D7-4EB5-B530-82BFA110C4B2}" type="pres">
      <dgm:prSet presAssocID="{C51C9D2F-40F7-4AA8-807E-5C9252CF199C}" presName="sibSpaceTwo" presStyleCnt="0"/>
      <dgm:spPr/>
    </dgm:pt>
    <dgm:pt modelId="{F0655DC5-9D16-4CBA-BF27-BCCA6EBB7F33}" type="pres">
      <dgm:prSet presAssocID="{BF0C551F-E9B9-45C7-B1DD-ECBBC0BE44D0}" presName="vertTwo" presStyleCnt="0"/>
      <dgm:spPr/>
    </dgm:pt>
    <dgm:pt modelId="{ADDE40CF-090B-478C-AD0F-9586492440BD}" type="pres">
      <dgm:prSet presAssocID="{BF0C551F-E9B9-45C7-B1DD-ECBBC0BE44D0}" presName="txTwo" presStyleLbl="node2" presStyleIdx="1" presStyleCnt="4" custLinFactNeighborX="0" custLinFactNeighborY="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9326C2-3DFC-4885-BEF7-7BABE3723976}" type="pres">
      <dgm:prSet presAssocID="{BF0C551F-E9B9-45C7-B1DD-ECBBC0BE44D0}" presName="horzTwo" presStyleCnt="0"/>
      <dgm:spPr/>
    </dgm:pt>
    <dgm:pt modelId="{9B276C71-9BDC-4547-A2E3-B7DD83ECD47F}" type="pres">
      <dgm:prSet presAssocID="{5E32C497-6A21-4E69-A7B8-A1FBEAE4BD45}" presName="sibSpaceTwo" presStyleCnt="0"/>
      <dgm:spPr/>
    </dgm:pt>
    <dgm:pt modelId="{6790B460-9293-4BD5-817D-2A4316879E79}" type="pres">
      <dgm:prSet presAssocID="{E74A3616-0547-4C27-87ED-E7A10D0045A2}" presName="vertTwo" presStyleCnt="0"/>
      <dgm:spPr/>
    </dgm:pt>
    <dgm:pt modelId="{5B1C6A03-565B-42DA-B258-893831108B9D}" type="pres">
      <dgm:prSet presAssocID="{E74A3616-0547-4C27-87ED-E7A10D0045A2}" presName="txTwo" presStyleLbl="node2" presStyleIdx="2" presStyleCnt="4" custLinFactNeighborX="0" custLinFactNeighborY="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732C9A-8C24-4076-B52E-4A75640DF2CB}" type="pres">
      <dgm:prSet presAssocID="{E74A3616-0547-4C27-87ED-E7A10D0045A2}" presName="horzTwo" presStyleCnt="0"/>
      <dgm:spPr/>
    </dgm:pt>
    <dgm:pt modelId="{65574BAF-FE36-4C56-A01F-1500C9FADB45}" type="pres">
      <dgm:prSet presAssocID="{E94EC44A-AF98-45B6-8AB2-925CF6B736DB}" presName="sibSpaceTwo" presStyleCnt="0"/>
      <dgm:spPr/>
    </dgm:pt>
    <dgm:pt modelId="{EED36E99-D29F-44DE-B9DA-DF9234132557}" type="pres">
      <dgm:prSet presAssocID="{AB761FF1-C824-4F07-8365-56C03687A72E}" presName="vertTwo" presStyleCnt="0"/>
      <dgm:spPr/>
    </dgm:pt>
    <dgm:pt modelId="{0D3B1268-B647-4480-B411-F137B1AC6E6D}" type="pres">
      <dgm:prSet presAssocID="{AB761FF1-C824-4F07-8365-56C03687A72E}" presName="txTwo" presStyleLbl="node2" presStyleIdx="3" presStyleCnt="4" custLinFactNeighborX="69" custLinFactNeighborY="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9181FC-E558-4177-85BF-E1A0CAC748B2}" type="pres">
      <dgm:prSet presAssocID="{AB761FF1-C824-4F07-8365-56C03687A72E}" presName="horzTwo" presStyleCnt="0"/>
      <dgm:spPr/>
    </dgm:pt>
  </dgm:ptLst>
  <dgm:cxnLst>
    <dgm:cxn modelId="{A213BB37-4E11-41B2-A0FD-8983DE78EE1F}" type="presOf" srcId="{BF0C551F-E9B9-45C7-B1DD-ECBBC0BE44D0}" destId="{ADDE40CF-090B-478C-AD0F-9586492440BD}" srcOrd="0" destOrd="0" presId="urn:microsoft.com/office/officeart/2005/8/layout/hierarchy4"/>
    <dgm:cxn modelId="{2C227617-716A-4125-B0AF-08A4C64A313E}" srcId="{ED6C6530-A64E-4378-9577-67D7BC1A7609}" destId="{AB761FF1-C824-4F07-8365-56C03687A72E}" srcOrd="3" destOrd="0" parTransId="{EA669FCB-7BA6-4191-AF67-175ADB919E82}" sibTransId="{92322C89-CA09-48E4-A465-A950E0EDA983}"/>
    <dgm:cxn modelId="{27C9E40F-C5FD-4ED5-9CA4-7955149A8054}" type="presOf" srcId="{ED6C6530-A64E-4378-9577-67D7BC1A7609}" destId="{51A94C21-2977-4638-B237-8A84FC93A95F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619B6D4A-4434-44D3-B88F-0ED727FDD0D3}" type="presOf" srcId="{594D0404-23FC-48F5-B103-D3BC08E7B196}" destId="{A8755DD8-2D5D-463C-AB2B-B2890EEE59DD}" srcOrd="0" destOrd="0" presId="urn:microsoft.com/office/officeart/2005/8/layout/hierarchy4"/>
    <dgm:cxn modelId="{0E0C7BC3-06F1-4747-BFDF-EFDEF9E51EF5}" type="presOf" srcId="{FC507AA3-6CF9-423C-AA59-D87E46950068}" destId="{8F91ECBD-3F96-417F-A830-5F1E83BC3F4F}" srcOrd="0" destOrd="0" presId="urn:microsoft.com/office/officeart/2005/8/layout/hierarchy4"/>
    <dgm:cxn modelId="{0FF88060-B3BD-4650-A1E8-57CE21F7E5D3}" type="presOf" srcId="{AB761FF1-C824-4F07-8365-56C03687A72E}" destId="{0D3B1268-B647-4480-B411-F137B1AC6E6D}" srcOrd="0" destOrd="0" presId="urn:microsoft.com/office/officeart/2005/8/layout/hierarchy4"/>
    <dgm:cxn modelId="{8A070CB2-4C6E-4D93-A1B3-41053E2B3BCA}" type="presOf" srcId="{E74A3616-0547-4C27-87ED-E7A10D0045A2}" destId="{5B1C6A03-565B-42DA-B258-893831108B9D}" srcOrd="0" destOrd="0" presId="urn:microsoft.com/office/officeart/2005/8/layout/hierarchy4"/>
    <dgm:cxn modelId="{5A8D82F4-C09B-420C-82F8-795707363B1E}" type="presParOf" srcId="{A8755DD8-2D5D-463C-AB2B-B2890EEE59DD}" destId="{AE00BECA-3C2E-40FD-A0CE-504CF8B74764}" srcOrd="0" destOrd="0" presId="urn:microsoft.com/office/officeart/2005/8/layout/hierarchy4"/>
    <dgm:cxn modelId="{A8C1F7C4-16A8-4151-8F6F-00AB5AE321B2}" type="presParOf" srcId="{AE00BECA-3C2E-40FD-A0CE-504CF8B74764}" destId="{51A94C21-2977-4638-B237-8A84FC93A95F}" srcOrd="0" destOrd="0" presId="urn:microsoft.com/office/officeart/2005/8/layout/hierarchy4"/>
    <dgm:cxn modelId="{D8310897-FC98-4E12-ADB9-0E71FE279E80}" type="presParOf" srcId="{AE00BECA-3C2E-40FD-A0CE-504CF8B74764}" destId="{C35DA7BB-462D-4526-82FD-A416B064D722}" srcOrd="1" destOrd="0" presId="urn:microsoft.com/office/officeart/2005/8/layout/hierarchy4"/>
    <dgm:cxn modelId="{8B72EC95-9C40-4F53-B6E9-02378822FC2F}" type="presParOf" srcId="{AE00BECA-3C2E-40FD-A0CE-504CF8B74764}" destId="{8E4469ED-8799-414E-8802-9D5099F39135}" srcOrd="2" destOrd="0" presId="urn:microsoft.com/office/officeart/2005/8/layout/hierarchy4"/>
    <dgm:cxn modelId="{C2767E44-6178-4870-BCAF-BBEF6BBA7D43}" type="presParOf" srcId="{8E4469ED-8799-414E-8802-9D5099F39135}" destId="{3DF1042E-21BF-44B3-B982-88DF16A8D0C8}" srcOrd="0" destOrd="0" presId="urn:microsoft.com/office/officeart/2005/8/layout/hierarchy4"/>
    <dgm:cxn modelId="{EE9171F2-46C9-4DE4-8713-EC47051FEFA7}" type="presParOf" srcId="{3DF1042E-21BF-44B3-B982-88DF16A8D0C8}" destId="{8F91ECBD-3F96-417F-A830-5F1E83BC3F4F}" srcOrd="0" destOrd="0" presId="urn:microsoft.com/office/officeart/2005/8/layout/hierarchy4"/>
    <dgm:cxn modelId="{92393E9E-7EC0-433B-A151-3CA8C6FC2399}" type="presParOf" srcId="{3DF1042E-21BF-44B3-B982-88DF16A8D0C8}" destId="{5320B257-F147-4F08-B982-A1C76AB70FFA}" srcOrd="1" destOrd="0" presId="urn:microsoft.com/office/officeart/2005/8/layout/hierarchy4"/>
    <dgm:cxn modelId="{5C1B364A-790E-4981-9F83-FB2746876107}" type="presParOf" srcId="{8E4469ED-8799-414E-8802-9D5099F39135}" destId="{25EC8521-A5D7-4EB5-B530-82BFA110C4B2}" srcOrd="1" destOrd="0" presId="urn:microsoft.com/office/officeart/2005/8/layout/hierarchy4"/>
    <dgm:cxn modelId="{B2DBE1CD-9480-4B7E-B538-5B64D433BAC7}" type="presParOf" srcId="{8E4469ED-8799-414E-8802-9D5099F39135}" destId="{F0655DC5-9D16-4CBA-BF27-BCCA6EBB7F33}" srcOrd="2" destOrd="0" presId="urn:microsoft.com/office/officeart/2005/8/layout/hierarchy4"/>
    <dgm:cxn modelId="{47BCE386-4493-4B1A-B9FE-E164794E55B5}" type="presParOf" srcId="{F0655DC5-9D16-4CBA-BF27-BCCA6EBB7F33}" destId="{ADDE40CF-090B-478C-AD0F-9586492440BD}" srcOrd="0" destOrd="0" presId="urn:microsoft.com/office/officeart/2005/8/layout/hierarchy4"/>
    <dgm:cxn modelId="{5D2744B1-A8AE-4F2D-8673-752B0B618AB9}" type="presParOf" srcId="{F0655DC5-9D16-4CBA-BF27-BCCA6EBB7F33}" destId="{889326C2-3DFC-4885-BEF7-7BABE3723976}" srcOrd="1" destOrd="0" presId="urn:microsoft.com/office/officeart/2005/8/layout/hierarchy4"/>
    <dgm:cxn modelId="{2B6906AF-EEE6-428E-B4E9-ECEEC672506F}" type="presParOf" srcId="{8E4469ED-8799-414E-8802-9D5099F39135}" destId="{9B276C71-9BDC-4547-A2E3-B7DD83ECD47F}" srcOrd="3" destOrd="0" presId="urn:microsoft.com/office/officeart/2005/8/layout/hierarchy4"/>
    <dgm:cxn modelId="{B9419EC4-03ED-49E0-92EA-5B3E2ED76458}" type="presParOf" srcId="{8E4469ED-8799-414E-8802-9D5099F39135}" destId="{6790B460-9293-4BD5-817D-2A4316879E79}" srcOrd="4" destOrd="0" presId="urn:microsoft.com/office/officeart/2005/8/layout/hierarchy4"/>
    <dgm:cxn modelId="{3C097F3A-3D5D-4F02-A37D-59EBE12B26D8}" type="presParOf" srcId="{6790B460-9293-4BD5-817D-2A4316879E79}" destId="{5B1C6A03-565B-42DA-B258-893831108B9D}" srcOrd="0" destOrd="0" presId="urn:microsoft.com/office/officeart/2005/8/layout/hierarchy4"/>
    <dgm:cxn modelId="{CA17B577-C601-403E-A22C-CBC4638581B0}" type="presParOf" srcId="{6790B460-9293-4BD5-817D-2A4316879E79}" destId="{05732C9A-8C24-4076-B52E-4A75640DF2CB}" srcOrd="1" destOrd="0" presId="urn:microsoft.com/office/officeart/2005/8/layout/hierarchy4"/>
    <dgm:cxn modelId="{2CB8BED7-34AD-436E-8210-CC890606EA70}" type="presParOf" srcId="{8E4469ED-8799-414E-8802-9D5099F39135}" destId="{65574BAF-FE36-4C56-A01F-1500C9FADB45}" srcOrd="5" destOrd="0" presId="urn:microsoft.com/office/officeart/2005/8/layout/hierarchy4"/>
    <dgm:cxn modelId="{ABE9E5D0-B3C9-4F16-82A4-0722FAC39909}" type="presParOf" srcId="{8E4469ED-8799-414E-8802-9D5099F39135}" destId="{EED36E99-D29F-44DE-B9DA-DF9234132557}" srcOrd="6" destOrd="0" presId="urn:microsoft.com/office/officeart/2005/8/layout/hierarchy4"/>
    <dgm:cxn modelId="{266D3BB7-6F05-4C94-A125-EA8B2D9E0F07}" type="presParOf" srcId="{EED36E99-D29F-44DE-B9DA-DF9234132557}" destId="{0D3B1268-B647-4480-B411-F137B1AC6E6D}" srcOrd="0" destOrd="0" presId="urn:microsoft.com/office/officeart/2005/8/layout/hierarchy4"/>
    <dgm:cxn modelId="{4EB6D7EC-14F1-4449-8730-E40E6887AFE5}" type="presParOf" srcId="{EED36E99-D29F-44DE-B9DA-DF9234132557}" destId="{EF9181FC-E558-4177-85BF-E1A0CAC748B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/>
            <a:t>Digital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Fully digitized</a:t>
          </a:r>
        </a:p>
        <a:p>
          <a:r>
            <a:rPr lang="en-US" sz="1600" b="1" dirty="0"/>
            <a:t>B2C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1" dirty="0"/>
            <a:t>Integration</a:t>
          </a:r>
          <a:r>
            <a:rPr lang="en-US" sz="1600" b="1" dirty="0"/>
            <a:t> Solution</a:t>
          </a:r>
        </a:p>
        <a:p>
          <a:r>
            <a:rPr lang="en-US" sz="1600" b="1" dirty="0"/>
            <a:t>B2B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White Label Solution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558AF3D9-875A-43FC-92E5-B2D962B92940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D2FBAF0-A5BE-4FBC-8103-257C90977250}" type="pres">
      <dgm:prSet presAssocID="{ED6C6530-A64E-4378-9577-67D7BC1A7609}" presName="vertOne" presStyleCnt="0"/>
      <dgm:spPr/>
    </dgm:pt>
    <dgm:pt modelId="{159B7C5D-DD33-4F34-92E6-84F4564F2AEE}" type="pres">
      <dgm:prSet presAssocID="{ED6C6530-A64E-4378-9577-67D7BC1A7609}" presName="txOne" presStyleLbl="node0" presStyleIdx="0" presStyleCnt="1" custScaleY="42535" custLinFactNeighborX="36" custLinFactNeighborY="-2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8930E1-A34A-4836-B4D7-F20BF8B522CC}" type="pres">
      <dgm:prSet presAssocID="{ED6C6530-A64E-4378-9577-67D7BC1A7609}" presName="parTransOne" presStyleCnt="0"/>
      <dgm:spPr/>
    </dgm:pt>
    <dgm:pt modelId="{6A072E64-64F1-4C99-AF7F-949D33DA3B4E}" type="pres">
      <dgm:prSet presAssocID="{ED6C6530-A64E-4378-9577-67D7BC1A7609}" presName="horzOne" presStyleCnt="0"/>
      <dgm:spPr/>
    </dgm:pt>
    <dgm:pt modelId="{A6393F0D-0345-4E0F-A9EA-EFE9F2C88D75}" type="pres">
      <dgm:prSet presAssocID="{FC507AA3-6CF9-423C-AA59-D87E46950068}" presName="vertTwo" presStyleCnt="0"/>
      <dgm:spPr/>
    </dgm:pt>
    <dgm:pt modelId="{E7CC516E-4E19-46D9-AA0C-A3300F9CA02B}" type="pres">
      <dgm:prSet presAssocID="{FC507AA3-6CF9-423C-AA59-D87E46950068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CD3809-F43B-4302-AD95-EA85A8AB5093}" type="pres">
      <dgm:prSet presAssocID="{FC507AA3-6CF9-423C-AA59-D87E46950068}" presName="horzTwo" presStyleCnt="0"/>
      <dgm:spPr/>
    </dgm:pt>
    <dgm:pt modelId="{B07420DE-9975-45B1-B873-601010B36ABD}" type="pres">
      <dgm:prSet presAssocID="{C51C9D2F-40F7-4AA8-807E-5C9252CF199C}" presName="sibSpaceTwo" presStyleCnt="0"/>
      <dgm:spPr/>
    </dgm:pt>
    <dgm:pt modelId="{8A1F3441-9C1C-4CEC-9869-A72F9F46C26E}" type="pres">
      <dgm:prSet presAssocID="{BF0C551F-E9B9-45C7-B1DD-ECBBC0BE44D0}" presName="vertTwo" presStyleCnt="0"/>
      <dgm:spPr/>
    </dgm:pt>
    <dgm:pt modelId="{F659406B-BCFB-4BB2-A0C0-E5A25E90795A}" type="pres">
      <dgm:prSet presAssocID="{BF0C551F-E9B9-45C7-B1DD-ECBBC0BE44D0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0D7C37-25DC-4DF1-A264-17F3E341A5FB}" type="pres">
      <dgm:prSet presAssocID="{BF0C551F-E9B9-45C7-B1DD-ECBBC0BE44D0}" presName="horzTwo" presStyleCnt="0"/>
      <dgm:spPr/>
    </dgm:pt>
    <dgm:pt modelId="{1A8ADD74-6D0B-4DDD-BA00-60D70DD7BC17}" type="pres">
      <dgm:prSet presAssocID="{5E32C497-6A21-4E69-A7B8-A1FBEAE4BD45}" presName="sibSpaceTwo" presStyleCnt="0"/>
      <dgm:spPr/>
    </dgm:pt>
    <dgm:pt modelId="{33BF8028-1F5E-43C3-97F7-F20898DA7834}" type="pres">
      <dgm:prSet presAssocID="{E74A3616-0547-4C27-87ED-E7A10D0045A2}" presName="vertTwo" presStyleCnt="0"/>
      <dgm:spPr/>
    </dgm:pt>
    <dgm:pt modelId="{BD7CDDB1-500E-45E4-87F1-82D3EC32A818}" type="pres">
      <dgm:prSet presAssocID="{E74A3616-0547-4C27-87ED-E7A10D0045A2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D6223E-FC5B-4DE9-BC58-457377D8FEDA}" type="pres">
      <dgm:prSet presAssocID="{E74A3616-0547-4C27-87ED-E7A10D0045A2}" presName="horzTwo" presStyleCnt="0"/>
      <dgm:spPr/>
    </dgm:pt>
  </dgm:ptLst>
  <dgm:cxnLst>
    <dgm:cxn modelId="{96031F68-F56D-4389-A311-498EFBA70B08}" type="presOf" srcId="{FC507AA3-6CF9-423C-AA59-D87E46950068}" destId="{E7CC516E-4E19-46D9-AA0C-A3300F9CA02B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A47D9AEF-D4A0-4D8E-AA4B-6BC76D76AA35}" type="presOf" srcId="{ED6C6530-A64E-4378-9577-67D7BC1A7609}" destId="{159B7C5D-DD33-4F34-92E6-84F4564F2AEE}" srcOrd="0" destOrd="0" presId="urn:microsoft.com/office/officeart/2005/8/layout/hierarchy4"/>
    <dgm:cxn modelId="{78FD320A-6245-4E49-902B-5A2AC0983D53}" type="presOf" srcId="{594D0404-23FC-48F5-B103-D3BC08E7B196}" destId="{558AF3D9-875A-43FC-92E5-B2D962B92940}" srcOrd="0" destOrd="0" presId="urn:microsoft.com/office/officeart/2005/8/layout/hierarchy4"/>
    <dgm:cxn modelId="{6AFE4DC5-FD29-48BA-A786-B04E3A8BCEC4}" type="presOf" srcId="{BF0C551F-E9B9-45C7-B1DD-ECBBC0BE44D0}" destId="{F659406B-BCFB-4BB2-A0C0-E5A25E90795A}" srcOrd="0" destOrd="0" presId="urn:microsoft.com/office/officeart/2005/8/layout/hierarchy4"/>
    <dgm:cxn modelId="{783D3C7E-1F09-4097-BBD7-3DF5E30F110C}" type="presOf" srcId="{E74A3616-0547-4C27-87ED-E7A10D0045A2}" destId="{BD7CDDB1-500E-45E4-87F1-82D3EC32A818}" srcOrd="0" destOrd="0" presId="urn:microsoft.com/office/officeart/2005/8/layout/hierarchy4"/>
    <dgm:cxn modelId="{1936DF0E-A7AE-44F8-BA84-30BE76839634}" type="presParOf" srcId="{558AF3D9-875A-43FC-92E5-B2D962B92940}" destId="{2D2FBAF0-A5BE-4FBC-8103-257C90977250}" srcOrd="0" destOrd="0" presId="urn:microsoft.com/office/officeart/2005/8/layout/hierarchy4"/>
    <dgm:cxn modelId="{ED225D46-BE47-46DC-A4B6-125BDC9C10F6}" type="presParOf" srcId="{2D2FBAF0-A5BE-4FBC-8103-257C90977250}" destId="{159B7C5D-DD33-4F34-92E6-84F4564F2AEE}" srcOrd="0" destOrd="0" presId="urn:microsoft.com/office/officeart/2005/8/layout/hierarchy4"/>
    <dgm:cxn modelId="{3313129C-E974-4A4E-9B3A-794E72CB66B0}" type="presParOf" srcId="{2D2FBAF0-A5BE-4FBC-8103-257C90977250}" destId="{0F8930E1-A34A-4836-B4D7-F20BF8B522CC}" srcOrd="1" destOrd="0" presId="urn:microsoft.com/office/officeart/2005/8/layout/hierarchy4"/>
    <dgm:cxn modelId="{41BBB06A-1626-4F8E-BFD5-C737BD9453F1}" type="presParOf" srcId="{2D2FBAF0-A5BE-4FBC-8103-257C90977250}" destId="{6A072E64-64F1-4C99-AF7F-949D33DA3B4E}" srcOrd="2" destOrd="0" presId="urn:microsoft.com/office/officeart/2005/8/layout/hierarchy4"/>
    <dgm:cxn modelId="{7E8C46A3-3366-451C-826F-D808B4DAA90F}" type="presParOf" srcId="{6A072E64-64F1-4C99-AF7F-949D33DA3B4E}" destId="{A6393F0D-0345-4E0F-A9EA-EFE9F2C88D75}" srcOrd="0" destOrd="0" presId="urn:microsoft.com/office/officeart/2005/8/layout/hierarchy4"/>
    <dgm:cxn modelId="{23B41F2A-255E-4C5C-B0A4-60B1C557128A}" type="presParOf" srcId="{A6393F0D-0345-4E0F-A9EA-EFE9F2C88D75}" destId="{E7CC516E-4E19-46D9-AA0C-A3300F9CA02B}" srcOrd="0" destOrd="0" presId="urn:microsoft.com/office/officeart/2005/8/layout/hierarchy4"/>
    <dgm:cxn modelId="{5CAB455D-66E4-47DC-8484-BDE8F866F722}" type="presParOf" srcId="{A6393F0D-0345-4E0F-A9EA-EFE9F2C88D75}" destId="{C0CD3809-F43B-4302-AD95-EA85A8AB5093}" srcOrd="1" destOrd="0" presId="urn:microsoft.com/office/officeart/2005/8/layout/hierarchy4"/>
    <dgm:cxn modelId="{9B6A33BF-E342-4D5A-A2C8-004439BAD3EC}" type="presParOf" srcId="{6A072E64-64F1-4C99-AF7F-949D33DA3B4E}" destId="{B07420DE-9975-45B1-B873-601010B36ABD}" srcOrd="1" destOrd="0" presId="urn:microsoft.com/office/officeart/2005/8/layout/hierarchy4"/>
    <dgm:cxn modelId="{19EEB140-B792-47ED-A1A1-DBCE992DBBB1}" type="presParOf" srcId="{6A072E64-64F1-4C99-AF7F-949D33DA3B4E}" destId="{8A1F3441-9C1C-4CEC-9869-A72F9F46C26E}" srcOrd="2" destOrd="0" presId="urn:microsoft.com/office/officeart/2005/8/layout/hierarchy4"/>
    <dgm:cxn modelId="{0DFD25E9-ECAC-4F5F-A3A2-90B5DF19BC86}" type="presParOf" srcId="{8A1F3441-9C1C-4CEC-9869-A72F9F46C26E}" destId="{F659406B-BCFB-4BB2-A0C0-E5A25E90795A}" srcOrd="0" destOrd="0" presId="urn:microsoft.com/office/officeart/2005/8/layout/hierarchy4"/>
    <dgm:cxn modelId="{DDD6874A-FCFF-4ED9-BA1E-BB00C32284FA}" type="presParOf" srcId="{8A1F3441-9C1C-4CEC-9869-A72F9F46C26E}" destId="{390D7C37-25DC-4DF1-A264-17F3E341A5FB}" srcOrd="1" destOrd="0" presId="urn:microsoft.com/office/officeart/2005/8/layout/hierarchy4"/>
    <dgm:cxn modelId="{D43834FA-F781-41C9-A7FC-97D39833FBA9}" type="presParOf" srcId="{6A072E64-64F1-4C99-AF7F-949D33DA3B4E}" destId="{1A8ADD74-6D0B-4DDD-BA00-60D70DD7BC17}" srcOrd="3" destOrd="0" presId="urn:microsoft.com/office/officeart/2005/8/layout/hierarchy4"/>
    <dgm:cxn modelId="{2D4A8A3E-F0FB-45DC-BF24-0E129D5148D3}" type="presParOf" srcId="{6A072E64-64F1-4C99-AF7F-949D33DA3B4E}" destId="{33BF8028-1F5E-43C3-97F7-F20898DA7834}" srcOrd="4" destOrd="0" presId="urn:microsoft.com/office/officeart/2005/8/layout/hierarchy4"/>
    <dgm:cxn modelId="{AC6FBFFA-465F-4DFC-9861-DB7C25DD0C22}" type="presParOf" srcId="{33BF8028-1F5E-43C3-97F7-F20898DA7834}" destId="{BD7CDDB1-500E-45E4-87F1-82D3EC32A818}" srcOrd="0" destOrd="0" presId="urn:microsoft.com/office/officeart/2005/8/layout/hierarchy4"/>
    <dgm:cxn modelId="{E63E3559-2730-4608-8221-F8A857D58191}" type="presParOf" srcId="{33BF8028-1F5E-43C3-97F7-F20898DA7834}" destId="{15D6223E-FC5B-4DE9-BC58-457377D8FED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/>
            <a:t>Branch Network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Riyadh Service Center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Asir Service Center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Najran Service Center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AB8AE27A-6987-4A8B-8E1E-B388469441A8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F7CD93A-0CCA-4B59-A7C5-29081A46DAD3}" type="pres">
      <dgm:prSet presAssocID="{ED6C6530-A64E-4378-9577-67D7BC1A7609}" presName="vertOne" presStyleCnt="0"/>
      <dgm:spPr/>
    </dgm:pt>
    <dgm:pt modelId="{759EBD84-3041-443E-93E0-01851DBD1FF0}" type="pres">
      <dgm:prSet presAssocID="{ED6C6530-A64E-4378-9577-67D7BC1A7609}" presName="txOne" presStyleLbl="node0" presStyleIdx="0" presStyleCnt="1" custScaleY="38904" custLinFactNeighborX="-36" custLinFactNeighborY="-7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920078-602C-4778-9097-BC0731BD5AFB}" type="pres">
      <dgm:prSet presAssocID="{ED6C6530-A64E-4378-9577-67D7BC1A7609}" presName="parTransOne" presStyleCnt="0"/>
      <dgm:spPr/>
    </dgm:pt>
    <dgm:pt modelId="{CF73C88F-2202-4295-966B-958C00E7137D}" type="pres">
      <dgm:prSet presAssocID="{ED6C6530-A64E-4378-9577-67D7BC1A7609}" presName="horzOne" presStyleCnt="0"/>
      <dgm:spPr/>
    </dgm:pt>
    <dgm:pt modelId="{B30DCFFA-9926-4BB7-9B8D-93385F53DF20}" type="pres">
      <dgm:prSet presAssocID="{FC507AA3-6CF9-423C-AA59-D87E46950068}" presName="vertTwo" presStyleCnt="0"/>
      <dgm:spPr/>
    </dgm:pt>
    <dgm:pt modelId="{568FD7E4-9EBB-4265-9106-E2DB8B327064}" type="pres">
      <dgm:prSet presAssocID="{FC507AA3-6CF9-423C-AA59-D87E46950068}" presName="txTwo" presStyleLbl="node2" presStyleIdx="0" presStyleCnt="3" custLinFactNeighborX="1576" custLinFactNeighborY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C5D7E6-A6E5-4E36-8508-07BBB881DC32}" type="pres">
      <dgm:prSet presAssocID="{FC507AA3-6CF9-423C-AA59-D87E46950068}" presName="horzTwo" presStyleCnt="0"/>
      <dgm:spPr/>
    </dgm:pt>
    <dgm:pt modelId="{8B02EBCD-BD6E-41D6-85BD-9C84CDFF0FEB}" type="pres">
      <dgm:prSet presAssocID="{C51C9D2F-40F7-4AA8-807E-5C9252CF199C}" presName="sibSpaceTwo" presStyleCnt="0"/>
      <dgm:spPr/>
    </dgm:pt>
    <dgm:pt modelId="{A1FA0F2E-D4D8-4AFC-A121-6ABDCFAE719B}" type="pres">
      <dgm:prSet presAssocID="{BF0C551F-E9B9-45C7-B1DD-ECBBC0BE44D0}" presName="vertTwo" presStyleCnt="0"/>
      <dgm:spPr/>
    </dgm:pt>
    <dgm:pt modelId="{17A700B1-A0D4-4132-A8C6-7D73306DF356}" type="pres">
      <dgm:prSet presAssocID="{BF0C551F-E9B9-45C7-B1DD-ECBBC0BE44D0}" presName="txTwo" presStyleLbl="node2" presStyleIdx="1" presStyleCnt="3" custLinFactNeighborX="1576" custLinFactNeighborY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06E54E-AC6B-4259-B71F-8AA99456EE60}" type="pres">
      <dgm:prSet presAssocID="{BF0C551F-E9B9-45C7-B1DD-ECBBC0BE44D0}" presName="horzTwo" presStyleCnt="0"/>
      <dgm:spPr/>
    </dgm:pt>
    <dgm:pt modelId="{13A94CDC-4952-409D-B92A-E1A760EF087B}" type="pres">
      <dgm:prSet presAssocID="{5E32C497-6A21-4E69-A7B8-A1FBEAE4BD45}" presName="sibSpaceTwo" presStyleCnt="0"/>
      <dgm:spPr/>
    </dgm:pt>
    <dgm:pt modelId="{52074446-9CB4-48CA-A120-7A14B4FE3E47}" type="pres">
      <dgm:prSet presAssocID="{E74A3616-0547-4C27-87ED-E7A10D0045A2}" presName="vertTwo" presStyleCnt="0"/>
      <dgm:spPr/>
    </dgm:pt>
    <dgm:pt modelId="{8B63FE23-A145-431E-87F8-DA86915D2AF4}" type="pres">
      <dgm:prSet presAssocID="{E74A3616-0547-4C27-87ED-E7A10D0045A2}" presName="txTwo" presStyleLbl="node2" presStyleIdx="2" presStyleCnt="3" custLinFactNeighborX="1690" custLinFactNeighborY="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79C341-32B9-4A05-8663-67C555969D06}" type="pres">
      <dgm:prSet presAssocID="{E74A3616-0547-4C27-87ED-E7A10D0045A2}" presName="horzTwo" presStyleCnt="0"/>
      <dgm:spPr/>
    </dgm:pt>
  </dgm:ptLst>
  <dgm:cxnLst>
    <dgm:cxn modelId="{1D77E4C4-2F3C-4864-82E4-B87D3EB430FB}" type="presOf" srcId="{594D0404-23FC-48F5-B103-D3BC08E7B196}" destId="{AB8AE27A-6987-4A8B-8E1E-B388469441A8}" srcOrd="0" destOrd="0" presId="urn:microsoft.com/office/officeart/2005/8/layout/hierarchy4"/>
    <dgm:cxn modelId="{95CA9BAA-586D-4C5A-9E0B-D0F09E986C9A}" type="presOf" srcId="{E74A3616-0547-4C27-87ED-E7A10D0045A2}" destId="{8B63FE23-A145-431E-87F8-DA86915D2AF4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5CC301E3-94D3-4F41-B0B7-E8D6DEA5E809}" type="presOf" srcId="{ED6C6530-A64E-4378-9577-67D7BC1A7609}" destId="{759EBD84-3041-443E-93E0-01851DBD1FF0}" srcOrd="0" destOrd="0" presId="urn:microsoft.com/office/officeart/2005/8/layout/hierarchy4"/>
    <dgm:cxn modelId="{A5019037-1FEC-471D-AD3C-344178E8C893}" type="presOf" srcId="{BF0C551F-E9B9-45C7-B1DD-ECBBC0BE44D0}" destId="{17A700B1-A0D4-4132-A8C6-7D73306DF356}" srcOrd="0" destOrd="0" presId="urn:microsoft.com/office/officeart/2005/8/layout/hierarchy4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3425FE36-9FA6-4909-9D01-C371EE1AC7B2}" type="presOf" srcId="{FC507AA3-6CF9-423C-AA59-D87E46950068}" destId="{568FD7E4-9EBB-4265-9106-E2DB8B327064}" srcOrd="0" destOrd="0" presId="urn:microsoft.com/office/officeart/2005/8/layout/hierarchy4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0F0BF3C5-33D3-4238-8BF6-4C00D54B2EA8}" type="presParOf" srcId="{AB8AE27A-6987-4A8B-8E1E-B388469441A8}" destId="{4F7CD93A-0CCA-4B59-A7C5-29081A46DAD3}" srcOrd="0" destOrd="0" presId="urn:microsoft.com/office/officeart/2005/8/layout/hierarchy4"/>
    <dgm:cxn modelId="{61D5F649-3C18-4A8A-9B79-505F476165CF}" type="presParOf" srcId="{4F7CD93A-0CCA-4B59-A7C5-29081A46DAD3}" destId="{759EBD84-3041-443E-93E0-01851DBD1FF0}" srcOrd="0" destOrd="0" presId="urn:microsoft.com/office/officeart/2005/8/layout/hierarchy4"/>
    <dgm:cxn modelId="{3C04B989-9FFE-4F1F-B345-EC7FC00E1A3F}" type="presParOf" srcId="{4F7CD93A-0CCA-4B59-A7C5-29081A46DAD3}" destId="{7B920078-602C-4778-9097-BC0731BD5AFB}" srcOrd="1" destOrd="0" presId="urn:microsoft.com/office/officeart/2005/8/layout/hierarchy4"/>
    <dgm:cxn modelId="{2151A4E0-90EB-4F60-8A6B-A0238F9BB43C}" type="presParOf" srcId="{4F7CD93A-0CCA-4B59-A7C5-29081A46DAD3}" destId="{CF73C88F-2202-4295-966B-958C00E7137D}" srcOrd="2" destOrd="0" presId="urn:microsoft.com/office/officeart/2005/8/layout/hierarchy4"/>
    <dgm:cxn modelId="{0F436E49-0A63-4E49-974D-C66BAA0A2CC4}" type="presParOf" srcId="{CF73C88F-2202-4295-966B-958C00E7137D}" destId="{B30DCFFA-9926-4BB7-9B8D-93385F53DF20}" srcOrd="0" destOrd="0" presId="urn:microsoft.com/office/officeart/2005/8/layout/hierarchy4"/>
    <dgm:cxn modelId="{A4C5F8A9-98D5-493E-B0F2-4D49C6AD3FFF}" type="presParOf" srcId="{B30DCFFA-9926-4BB7-9B8D-93385F53DF20}" destId="{568FD7E4-9EBB-4265-9106-E2DB8B327064}" srcOrd="0" destOrd="0" presId="urn:microsoft.com/office/officeart/2005/8/layout/hierarchy4"/>
    <dgm:cxn modelId="{4F490FEF-6DFC-447D-B935-219E06D8D753}" type="presParOf" srcId="{B30DCFFA-9926-4BB7-9B8D-93385F53DF20}" destId="{55C5D7E6-A6E5-4E36-8508-07BBB881DC32}" srcOrd="1" destOrd="0" presId="urn:microsoft.com/office/officeart/2005/8/layout/hierarchy4"/>
    <dgm:cxn modelId="{11308FC6-64C2-48A0-96E4-CFE9A5EF1CEC}" type="presParOf" srcId="{CF73C88F-2202-4295-966B-958C00E7137D}" destId="{8B02EBCD-BD6E-41D6-85BD-9C84CDFF0FEB}" srcOrd="1" destOrd="0" presId="urn:microsoft.com/office/officeart/2005/8/layout/hierarchy4"/>
    <dgm:cxn modelId="{16B23CBC-2B75-4435-AC56-08E5F84B9FF5}" type="presParOf" srcId="{CF73C88F-2202-4295-966B-958C00E7137D}" destId="{A1FA0F2E-D4D8-4AFC-A121-6ABDCFAE719B}" srcOrd="2" destOrd="0" presId="urn:microsoft.com/office/officeart/2005/8/layout/hierarchy4"/>
    <dgm:cxn modelId="{A517A1C2-FA4D-4121-93FC-51E1542EB93D}" type="presParOf" srcId="{A1FA0F2E-D4D8-4AFC-A121-6ABDCFAE719B}" destId="{17A700B1-A0D4-4132-A8C6-7D73306DF356}" srcOrd="0" destOrd="0" presId="urn:microsoft.com/office/officeart/2005/8/layout/hierarchy4"/>
    <dgm:cxn modelId="{37D7094B-79EF-4203-97E3-F60AB94AA582}" type="presParOf" srcId="{A1FA0F2E-D4D8-4AFC-A121-6ABDCFAE719B}" destId="{8606E54E-AC6B-4259-B71F-8AA99456EE60}" srcOrd="1" destOrd="0" presId="urn:microsoft.com/office/officeart/2005/8/layout/hierarchy4"/>
    <dgm:cxn modelId="{6842245F-00DB-4842-8518-5DED56C6984A}" type="presParOf" srcId="{CF73C88F-2202-4295-966B-958C00E7137D}" destId="{13A94CDC-4952-409D-B92A-E1A760EF087B}" srcOrd="3" destOrd="0" presId="urn:microsoft.com/office/officeart/2005/8/layout/hierarchy4"/>
    <dgm:cxn modelId="{09EC3B1C-2454-42F3-9935-FA031DB79C3E}" type="presParOf" srcId="{CF73C88F-2202-4295-966B-958C00E7137D}" destId="{52074446-9CB4-48CA-A120-7A14B4FE3E47}" srcOrd="4" destOrd="0" presId="urn:microsoft.com/office/officeart/2005/8/layout/hierarchy4"/>
    <dgm:cxn modelId="{5DBD2CE1-91B2-42D1-B9A1-D714D48300AC}" type="presParOf" srcId="{52074446-9CB4-48CA-A120-7A14B4FE3E47}" destId="{8B63FE23-A145-431E-87F8-DA86915D2AF4}" srcOrd="0" destOrd="0" presId="urn:microsoft.com/office/officeart/2005/8/layout/hierarchy4"/>
    <dgm:cxn modelId="{2062A99E-6AAF-405A-96F0-0D75F0EE5ABA}" type="presParOf" srcId="{52074446-9CB4-48CA-A120-7A14B4FE3E47}" destId="{9479C341-32B9-4A05-8663-67C555969D0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/>
            <a:t>New</a:t>
          </a:r>
          <a:r>
            <a:rPr lang="en-US" sz="3800" b="1" dirty="0"/>
            <a:t> </a:t>
          </a:r>
          <a:r>
            <a:rPr lang="en-US" sz="2000" b="1" dirty="0"/>
            <a:t>Partnerships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/>
            <a:t>Banks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/>
            <a:t>Fintechs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/>
            <a:t>Agents &amp; Brokers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7081C5A9-0DEB-4987-B948-2AA620EB8863}">
      <dgm:prSet phldrT="[Text]" custT="1"/>
      <dgm:spPr>
        <a:solidFill>
          <a:schemeClr val="accent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800" b="1" dirty="0"/>
            <a:t>Aggregators</a:t>
          </a:r>
        </a:p>
      </dgm:t>
    </dgm:pt>
    <dgm:pt modelId="{AADBF33D-D029-4E76-AC53-5DDBC231B861}" type="parTrans" cxnId="{2C04FB5D-EA49-43B0-8398-B1B0D4AB35BB}">
      <dgm:prSet/>
      <dgm:spPr/>
      <dgm:t>
        <a:bodyPr/>
        <a:lstStyle/>
        <a:p>
          <a:endParaRPr lang="en-US"/>
        </a:p>
      </dgm:t>
    </dgm:pt>
    <dgm:pt modelId="{99EDEACD-755C-47DD-8210-9C07ED7AB873}" type="sibTrans" cxnId="{2C04FB5D-EA49-43B0-8398-B1B0D4AB35BB}">
      <dgm:prSet/>
      <dgm:spPr/>
      <dgm:t>
        <a:bodyPr/>
        <a:lstStyle/>
        <a:p>
          <a:endParaRPr lang="en-US"/>
        </a:p>
      </dgm:t>
    </dgm:pt>
    <dgm:pt modelId="{F4A7A8CE-2446-445C-97EA-8090C02FAE3B}">
      <dgm:prSet phldrT="[Text]" custT="1"/>
      <dgm:spPr>
        <a:solidFill>
          <a:schemeClr val="accent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/>
            <a:t>Out of KSA </a:t>
          </a:r>
          <a:r>
            <a:rPr lang="en-US" sz="900" b="1" dirty="0"/>
            <a:t>Residential</a:t>
          </a:r>
          <a:r>
            <a:rPr lang="en-US" sz="1200" b="1" dirty="0"/>
            <a:t> </a:t>
          </a:r>
          <a:r>
            <a:rPr lang="en-US" sz="1000" b="1" dirty="0"/>
            <a:t>Finance</a:t>
          </a:r>
        </a:p>
      </dgm:t>
    </dgm:pt>
    <dgm:pt modelId="{CF4179FD-77F5-4DCA-8E90-D3BBE4E0684B}" type="parTrans" cxnId="{FCF6F143-B803-43C5-A349-7FAC42710FFA}">
      <dgm:prSet/>
      <dgm:spPr/>
      <dgm:t>
        <a:bodyPr/>
        <a:lstStyle/>
        <a:p>
          <a:endParaRPr lang="en-US"/>
        </a:p>
      </dgm:t>
    </dgm:pt>
    <dgm:pt modelId="{F673A8F7-16B2-4426-9769-A6969D9247E8}" type="sibTrans" cxnId="{FCF6F143-B803-43C5-A349-7FAC42710FFA}">
      <dgm:prSet/>
      <dgm:spPr/>
      <dgm:t>
        <a:bodyPr/>
        <a:lstStyle/>
        <a:p>
          <a:endParaRPr lang="en-US"/>
        </a:p>
      </dgm:t>
    </dgm:pt>
    <dgm:pt modelId="{0C1C4A43-BC8A-4A1B-9C29-2DAD995201DD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D1072EB-1327-448B-B274-40D0359DD2EA}" type="pres">
      <dgm:prSet presAssocID="{ED6C6530-A64E-4378-9577-67D7BC1A7609}" presName="vertOne" presStyleCnt="0"/>
      <dgm:spPr/>
    </dgm:pt>
    <dgm:pt modelId="{7DBA84B3-E2D7-46F6-BB1F-6E14B66F74F4}" type="pres">
      <dgm:prSet presAssocID="{ED6C6530-A64E-4378-9577-67D7BC1A7609}" presName="txOne" presStyleLbl="node0" presStyleIdx="0" presStyleCnt="1" custScaleY="40860" custLinFactNeighborX="40" custLinFactNeighborY="-6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D25156-31DE-47F4-AFB0-69D1935BCF55}" type="pres">
      <dgm:prSet presAssocID="{ED6C6530-A64E-4378-9577-67D7BC1A7609}" presName="parTransOne" presStyleCnt="0"/>
      <dgm:spPr/>
    </dgm:pt>
    <dgm:pt modelId="{3AC0DC43-397C-4516-AAFF-6E279947F916}" type="pres">
      <dgm:prSet presAssocID="{ED6C6530-A64E-4378-9577-67D7BC1A7609}" presName="horzOne" presStyleCnt="0"/>
      <dgm:spPr/>
    </dgm:pt>
    <dgm:pt modelId="{5FCE5E25-8080-49CB-9D72-C6C955C2AFC8}" type="pres">
      <dgm:prSet presAssocID="{FC507AA3-6CF9-423C-AA59-D87E46950068}" presName="vertTwo" presStyleCnt="0"/>
      <dgm:spPr/>
    </dgm:pt>
    <dgm:pt modelId="{B699EC94-5064-47DB-97AB-CBD720F45FF1}" type="pres">
      <dgm:prSet presAssocID="{FC507AA3-6CF9-423C-AA59-D87E46950068}" presName="txTwo" presStyleLbl="node2" presStyleIdx="0" presStyleCnt="5" custLinFactNeighborX="1789" custLinFactNeighborY="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0842A9-5745-4E4E-87D6-2E87A36F7F72}" type="pres">
      <dgm:prSet presAssocID="{FC507AA3-6CF9-423C-AA59-D87E46950068}" presName="horzTwo" presStyleCnt="0"/>
      <dgm:spPr/>
    </dgm:pt>
    <dgm:pt modelId="{C587597B-1B80-4AEC-B21E-91CEE5F519F7}" type="pres">
      <dgm:prSet presAssocID="{C51C9D2F-40F7-4AA8-807E-5C9252CF199C}" presName="sibSpaceTwo" presStyleCnt="0"/>
      <dgm:spPr/>
    </dgm:pt>
    <dgm:pt modelId="{DEEBC1C3-2D86-4CF3-B5C6-391087B8180C}" type="pres">
      <dgm:prSet presAssocID="{BF0C551F-E9B9-45C7-B1DD-ECBBC0BE44D0}" presName="vertTwo" presStyleCnt="0"/>
      <dgm:spPr/>
    </dgm:pt>
    <dgm:pt modelId="{B50F6DDE-DE2A-4749-8361-4471FD5E3862}" type="pres">
      <dgm:prSet presAssocID="{BF0C551F-E9B9-45C7-B1DD-ECBBC0BE44D0}" presName="txTwo" presStyleLbl="node2" presStyleIdx="1" presStyleCnt="5" custLinFactNeighborX="2004" custLinFactNeighborY="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44ECC7-C9DC-4805-9276-BA39A2546FE3}" type="pres">
      <dgm:prSet presAssocID="{BF0C551F-E9B9-45C7-B1DD-ECBBC0BE44D0}" presName="horzTwo" presStyleCnt="0"/>
      <dgm:spPr/>
    </dgm:pt>
    <dgm:pt modelId="{493BA451-833F-439A-B682-08033D273924}" type="pres">
      <dgm:prSet presAssocID="{5E32C497-6A21-4E69-A7B8-A1FBEAE4BD45}" presName="sibSpaceTwo" presStyleCnt="0"/>
      <dgm:spPr/>
    </dgm:pt>
    <dgm:pt modelId="{A372BD80-88B5-42CB-91D7-0612510FFABB}" type="pres">
      <dgm:prSet presAssocID="{7081C5A9-0DEB-4987-B948-2AA620EB8863}" presName="vertTwo" presStyleCnt="0"/>
      <dgm:spPr/>
    </dgm:pt>
    <dgm:pt modelId="{2573678C-8C6E-402B-B6A0-1820E8295A3F}" type="pres">
      <dgm:prSet presAssocID="{7081C5A9-0DEB-4987-B948-2AA620EB8863}" presName="txTwo" presStyleLbl="node2" presStyleIdx="2" presStyleCnt="5" custLinFactNeighborX="2004" custLinFactNeighborY="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47C7D0-6250-4998-A668-D5BB1C5068D3}" type="pres">
      <dgm:prSet presAssocID="{7081C5A9-0DEB-4987-B948-2AA620EB8863}" presName="horzTwo" presStyleCnt="0"/>
      <dgm:spPr/>
    </dgm:pt>
    <dgm:pt modelId="{7658BD4A-F96A-40D0-A091-A399BEFFA609}" type="pres">
      <dgm:prSet presAssocID="{99EDEACD-755C-47DD-8210-9C07ED7AB873}" presName="sibSpaceTwo" presStyleCnt="0"/>
      <dgm:spPr/>
    </dgm:pt>
    <dgm:pt modelId="{ED932EA8-F121-4013-B283-9EA2775230B1}" type="pres">
      <dgm:prSet presAssocID="{E74A3616-0547-4C27-87ED-E7A10D0045A2}" presName="vertTwo" presStyleCnt="0"/>
      <dgm:spPr/>
    </dgm:pt>
    <dgm:pt modelId="{3B8FB4C9-3B4A-4776-BDE5-783B9F1DDD1C}" type="pres">
      <dgm:prSet presAssocID="{E74A3616-0547-4C27-87ED-E7A10D0045A2}" presName="txTwo" presStyleLbl="node2" presStyleIdx="3" presStyleCnt="5" custLinFactNeighborX="23" custLinFactNeighborY="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70F363-09E1-4257-8AF7-2BF837192B01}" type="pres">
      <dgm:prSet presAssocID="{E74A3616-0547-4C27-87ED-E7A10D0045A2}" presName="horzTwo" presStyleCnt="0"/>
      <dgm:spPr/>
    </dgm:pt>
    <dgm:pt modelId="{F24B3EFC-FBFD-4E33-9A98-1BC55C5E2494}" type="pres">
      <dgm:prSet presAssocID="{E94EC44A-AF98-45B6-8AB2-925CF6B736DB}" presName="sibSpaceTwo" presStyleCnt="0"/>
      <dgm:spPr/>
    </dgm:pt>
    <dgm:pt modelId="{65B5EE64-EA54-43EA-A674-ABE548094CD4}" type="pres">
      <dgm:prSet presAssocID="{F4A7A8CE-2446-445C-97EA-8090C02FAE3B}" presName="vertTwo" presStyleCnt="0"/>
      <dgm:spPr/>
    </dgm:pt>
    <dgm:pt modelId="{F08E5DD0-A884-4C04-89BE-10DFA141B87D}" type="pres">
      <dgm:prSet presAssocID="{F4A7A8CE-2446-445C-97EA-8090C02FAE3B}" presName="txTwo" presStyleLbl="node2" presStyleIdx="4" presStyleCnt="5" custLinFactNeighborX="215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FD8432-4094-4F08-AB1D-74E3C0700701}" type="pres">
      <dgm:prSet presAssocID="{F4A7A8CE-2446-445C-97EA-8090C02FAE3B}" presName="horzTwo" presStyleCnt="0"/>
      <dgm:spPr/>
    </dgm:pt>
  </dgm:ptLst>
  <dgm:cxnLst>
    <dgm:cxn modelId="{C4A31843-3E1C-492B-A5EF-B2AB56BD5993}" type="presOf" srcId="{BF0C551F-E9B9-45C7-B1DD-ECBBC0BE44D0}" destId="{B50F6DDE-DE2A-4749-8361-4471FD5E3862}" srcOrd="0" destOrd="0" presId="urn:microsoft.com/office/officeart/2005/8/layout/hierarchy4"/>
    <dgm:cxn modelId="{C301ED10-32F3-49C5-A064-AC54B3A3C175}" type="presOf" srcId="{FC507AA3-6CF9-423C-AA59-D87E46950068}" destId="{B699EC94-5064-47DB-97AB-CBD720F45FF1}" srcOrd="0" destOrd="0" presId="urn:microsoft.com/office/officeart/2005/8/layout/hierarchy4"/>
    <dgm:cxn modelId="{FCF6F143-B803-43C5-A349-7FAC42710FFA}" srcId="{ED6C6530-A64E-4378-9577-67D7BC1A7609}" destId="{F4A7A8CE-2446-445C-97EA-8090C02FAE3B}" srcOrd="4" destOrd="0" parTransId="{CF4179FD-77F5-4DCA-8E90-D3BBE4E0684B}" sibTransId="{F673A8F7-16B2-4426-9769-A6969D9247E8}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6DA3FE8F-3ACD-4BBF-997B-244FD31EFA0F}" srcId="{ED6C6530-A64E-4378-9577-67D7BC1A7609}" destId="{E74A3616-0547-4C27-87ED-E7A10D0045A2}" srcOrd="3" destOrd="0" parTransId="{4FC0AAEA-B537-47A1-8080-14AE44467421}" sibTransId="{E94EC44A-AF98-45B6-8AB2-925CF6B736DB}"/>
    <dgm:cxn modelId="{DCCE50D3-ACD6-453F-9274-E4C7541EFA89}" type="presOf" srcId="{ED6C6530-A64E-4378-9577-67D7BC1A7609}" destId="{7DBA84B3-E2D7-46F6-BB1F-6E14B66F74F4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0328A4D9-6040-4116-9527-9D6B0BB37954}" type="presOf" srcId="{E74A3616-0547-4C27-87ED-E7A10D0045A2}" destId="{3B8FB4C9-3B4A-4776-BDE5-783B9F1DDD1C}" srcOrd="0" destOrd="0" presId="urn:microsoft.com/office/officeart/2005/8/layout/hierarchy4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2C04FB5D-EA49-43B0-8398-B1B0D4AB35BB}" srcId="{ED6C6530-A64E-4378-9577-67D7BC1A7609}" destId="{7081C5A9-0DEB-4987-B948-2AA620EB8863}" srcOrd="2" destOrd="0" parTransId="{AADBF33D-D029-4E76-AC53-5DDBC231B861}" sibTransId="{99EDEACD-755C-47DD-8210-9C07ED7AB873}"/>
    <dgm:cxn modelId="{E300417F-0B78-4B19-BB60-29D8C5D6AC7D}" type="presOf" srcId="{F4A7A8CE-2446-445C-97EA-8090C02FAE3B}" destId="{F08E5DD0-A884-4C04-89BE-10DFA141B87D}" srcOrd="0" destOrd="0" presId="urn:microsoft.com/office/officeart/2005/8/layout/hierarchy4"/>
    <dgm:cxn modelId="{7003545E-D5D0-42DE-909A-242BECB1B376}" type="presOf" srcId="{7081C5A9-0DEB-4987-B948-2AA620EB8863}" destId="{2573678C-8C6E-402B-B6A0-1820E8295A3F}" srcOrd="0" destOrd="0" presId="urn:microsoft.com/office/officeart/2005/8/layout/hierarchy4"/>
    <dgm:cxn modelId="{A7AB3363-4C45-4BB6-9A46-48E70E6CE808}" type="presOf" srcId="{594D0404-23FC-48F5-B103-D3BC08E7B196}" destId="{0C1C4A43-BC8A-4A1B-9C29-2DAD995201DD}" srcOrd="0" destOrd="0" presId="urn:microsoft.com/office/officeart/2005/8/layout/hierarchy4"/>
    <dgm:cxn modelId="{EB25BAD5-3D8A-409D-9C92-74E517ECFB00}" type="presParOf" srcId="{0C1C4A43-BC8A-4A1B-9C29-2DAD995201DD}" destId="{3D1072EB-1327-448B-B274-40D0359DD2EA}" srcOrd="0" destOrd="0" presId="urn:microsoft.com/office/officeart/2005/8/layout/hierarchy4"/>
    <dgm:cxn modelId="{F23ABD0C-3183-4568-BE3F-B38873041D4A}" type="presParOf" srcId="{3D1072EB-1327-448B-B274-40D0359DD2EA}" destId="{7DBA84B3-E2D7-46F6-BB1F-6E14B66F74F4}" srcOrd="0" destOrd="0" presId="urn:microsoft.com/office/officeart/2005/8/layout/hierarchy4"/>
    <dgm:cxn modelId="{20005DE3-CC60-4FEE-BA02-917799E8C183}" type="presParOf" srcId="{3D1072EB-1327-448B-B274-40D0359DD2EA}" destId="{D1D25156-31DE-47F4-AFB0-69D1935BCF55}" srcOrd="1" destOrd="0" presId="urn:microsoft.com/office/officeart/2005/8/layout/hierarchy4"/>
    <dgm:cxn modelId="{6DCC044E-FDC9-4273-9A46-2031175AA7A8}" type="presParOf" srcId="{3D1072EB-1327-448B-B274-40D0359DD2EA}" destId="{3AC0DC43-397C-4516-AAFF-6E279947F916}" srcOrd="2" destOrd="0" presId="urn:microsoft.com/office/officeart/2005/8/layout/hierarchy4"/>
    <dgm:cxn modelId="{C63FB6E8-47D8-422A-932F-B484F23B4554}" type="presParOf" srcId="{3AC0DC43-397C-4516-AAFF-6E279947F916}" destId="{5FCE5E25-8080-49CB-9D72-C6C955C2AFC8}" srcOrd="0" destOrd="0" presId="urn:microsoft.com/office/officeart/2005/8/layout/hierarchy4"/>
    <dgm:cxn modelId="{28630065-EF2E-41E3-9996-0A12CA7AE857}" type="presParOf" srcId="{5FCE5E25-8080-49CB-9D72-C6C955C2AFC8}" destId="{B699EC94-5064-47DB-97AB-CBD720F45FF1}" srcOrd="0" destOrd="0" presId="urn:microsoft.com/office/officeart/2005/8/layout/hierarchy4"/>
    <dgm:cxn modelId="{73A795C9-9FD5-4A11-90C6-6941ED750048}" type="presParOf" srcId="{5FCE5E25-8080-49CB-9D72-C6C955C2AFC8}" destId="{BF0842A9-5745-4E4E-87D6-2E87A36F7F72}" srcOrd="1" destOrd="0" presId="urn:microsoft.com/office/officeart/2005/8/layout/hierarchy4"/>
    <dgm:cxn modelId="{E5DC61C3-14B7-4DA7-92C8-58E71FA53855}" type="presParOf" srcId="{3AC0DC43-397C-4516-AAFF-6E279947F916}" destId="{C587597B-1B80-4AEC-B21E-91CEE5F519F7}" srcOrd="1" destOrd="0" presId="urn:microsoft.com/office/officeart/2005/8/layout/hierarchy4"/>
    <dgm:cxn modelId="{188D1C56-FC22-4A47-A232-F5AAD1C14150}" type="presParOf" srcId="{3AC0DC43-397C-4516-AAFF-6E279947F916}" destId="{DEEBC1C3-2D86-4CF3-B5C6-391087B8180C}" srcOrd="2" destOrd="0" presId="urn:microsoft.com/office/officeart/2005/8/layout/hierarchy4"/>
    <dgm:cxn modelId="{26FC8C8C-E599-401A-9E06-06F70BEDE966}" type="presParOf" srcId="{DEEBC1C3-2D86-4CF3-B5C6-391087B8180C}" destId="{B50F6DDE-DE2A-4749-8361-4471FD5E3862}" srcOrd="0" destOrd="0" presId="urn:microsoft.com/office/officeart/2005/8/layout/hierarchy4"/>
    <dgm:cxn modelId="{FFC32FFB-C5D1-4185-A987-403801BD4A05}" type="presParOf" srcId="{DEEBC1C3-2D86-4CF3-B5C6-391087B8180C}" destId="{2144ECC7-C9DC-4805-9276-BA39A2546FE3}" srcOrd="1" destOrd="0" presId="urn:microsoft.com/office/officeart/2005/8/layout/hierarchy4"/>
    <dgm:cxn modelId="{98AF5CA5-1E95-4DC7-8B11-EBF8EC3D92D9}" type="presParOf" srcId="{3AC0DC43-397C-4516-AAFF-6E279947F916}" destId="{493BA451-833F-439A-B682-08033D273924}" srcOrd="3" destOrd="0" presId="urn:microsoft.com/office/officeart/2005/8/layout/hierarchy4"/>
    <dgm:cxn modelId="{3212F8A5-5BC7-4DBB-8052-FA477B931229}" type="presParOf" srcId="{3AC0DC43-397C-4516-AAFF-6E279947F916}" destId="{A372BD80-88B5-42CB-91D7-0612510FFABB}" srcOrd="4" destOrd="0" presId="urn:microsoft.com/office/officeart/2005/8/layout/hierarchy4"/>
    <dgm:cxn modelId="{064B3797-3527-4C5B-8C9D-0A062938AAEC}" type="presParOf" srcId="{A372BD80-88B5-42CB-91D7-0612510FFABB}" destId="{2573678C-8C6E-402B-B6A0-1820E8295A3F}" srcOrd="0" destOrd="0" presId="urn:microsoft.com/office/officeart/2005/8/layout/hierarchy4"/>
    <dgm:cxn modelId="{AC241571-C0A0-49B9-BD48-F9EFB856E2DC}" type="presParOf" srcId="{A372BD80-88B5-42CB-91D7-0612510FFABB}" destId="{2747C7D0-6250-4998-A668-D5BB1C5068D3}" srcOrd="1" destOrd="0" presId="urn:microsoft.com/office/officeart/2005/8/layout/hierarchy4"/>
    <dgm:cxn modelId="{CBEB8892-D73F-4945-8650-1436F0880F37}" type="presParOf" srcId="{3AC0DC43-397C-4516-AAFF-6E279947F916}" destId="{7658BD4A-F96A-40D0-A091-A399BEFFA609}" srcOrd="5" destOrd="0" presId="urn:microsoft.com/office/officeart/2005/8/layout/hierarchy4"/>
    <dgm:cxn modelId="{AB9BA38B-02C1-4D33-BF4E-2CA6058934A2}" type="presParOf" srcId="{3AC0DC43-397C-4516-AAFF-6E279947F916}" destId="{ED932EA8-F121-4013-B283-9EA2775230B1}" srcOrd="6" destOrd="0" presId="urn:microsoft.com/office/officeart/2005/8/layout/hierarchy4"/>
    <dgm:cxn modelId="{BA45D507-8740-406A-BF19-2333F99DFBE3}" type="presParOf" srcId="{ED932EA8-F121-4013-B283-9EA2775230B1}" destId="{3B8FB4C9-3B4A-4776-BDE5-783B9F1DDD1C}" srcOrd="0" destOrd="0" presId="urn:microsoft.com/office/officeart/2005/8/layout/hierarchy4"/>
    <dgm:cxn modelId="{AEFBE5C6-4D88-496C-9C5B-BBD430260DA8}" type="presParOf" srcId="{ED932EA8-F121-4013-B283-9EA2775230B1}" destId="{6A70F363-09E1-4257-8AF7-2BF837192B01}" srcOrd="1" destOrd="0" presId="urn:microsoft.com/office/officeart/2005/8/layout/hierarchy4"/>
    <dgm:cxn modelId="{88B642E4-E750-409C-80F4-477B7D7BF181}" type="presParOf" srcId="{3AC0DC43-397C-4516-AAFF-6E279947F916}" destId="{F24B3EFC-FBFD-4E33-9A98-1BC55C5E2494}" srcOrd="7" destOrd="0" presId="urn:microsoft.com/office/officeart/2005/8/layout/hierarchy4"/>
    <dgm:cxn modelId="{A39A0563-FD19-499A-9E7D-FD24B5F7FDEC}" type="presParOf" srcId="{3AC0DC43-397C-4516-AAFF-6E279947F916}" destId="{65B5EE64-EA54-43EA-A674-ABE548094CD4}" srcOrd="8" destOrd="0" presId="urn:microsoft.com/office/officeart/2005/8/layout/hierarchy4"/>
    <dgm:cxn modelId="{ECD6AF53-A08D-4018-868D-C1BF919DCF1A}" type="presParOf" srcId="{65B5EE64-EA54-43EA-A674-ABE548094CD4}" destId="{F08E5DD0-A884-4C04-89BE-10DFA141B87D}" srcOrd="0" destOrd="0" presId="urn:microsoft.com/office/officeart/2005/8/layout/hierarchy4"/>
    <dgm:cxn modelId="{010334B8-DB93-47EE-9FAE-0CF083480B9F}" type="presParOf" srcId="{65B5EE64-EA54-43EA-A674-ABE548094CD4}" destId="{9DFD8432-4094-4F08-AB1D-74E3C070070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/>
            <a:t>Branch Network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Riyadh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Asir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Najran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AB8AE27A-6987-4A8B-8E1E-B388469441A8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F7CD93A-0CCA-4B59-A7C5-29081A46DAD3}" type="pres">
      <dgm:prSet presAssocID="{ED6C6530-A64E-4378-9577-67D7BC1A7609}" presName="vertOne" presStyleCnt="0"/>
      <dgm:spPr/>
    </dgm:pt>
    <dgm:pt modelId="{759EBD84-3041-443E-93E0-01851DBD1FF0}" type="pres">
      <dgm:prSet presAssocID="{ED6C6530-A64E-4378-9577-67D7BC1A7609}" presName="txOne" presStyleLbl="node0" presStyleIdx="0" presStyleCnt="1" custScaleY="38904" custLinFactNeighborX="12337" custLinFactNeighborY="-95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920078-602C-4778-9097-BC0731BD5AFB}" type="pres">
      <dgm:prSet presAssocID="{ED6C6530-A64E-4378-9577-67D7BC1A7609}" presName="parTransOne" presStyleCnt="0"/>
      <dgm:spPr/>
    </dgm:pt>
    <dgm:pt modelId="{CF73C88F-2202-4295-966B-958C00E7137D}" type="pres">
      <dgm:prSet presAssocID="{ED6C6530-A64E-4378-9577-67D7BC1A7609}" presName="horzOne" presStyleCnt="0"/>
      <dgm:spPr/>
    </dgm:pt>
    <dgm:pt modelId="{B30DCFFA-9926-4BB7-9B8D-93385F53DF20}" type="pres">
      <dgm:prSet presAssocID="{FC507AA3-6CF9-423C-AA59-D87E46950068}" presName="vertTwo" presStyleCnt="0"/>
      <dgm:spPr/>
    </dgm:pt>
    <dgm:pt modelId="{568FD7E4-9EBB-4265-9106-E2DB8B327064}" type="pres">
      <dgm:prSet presAssocID="{FC507AA3-6CF9-423C-AA59-D87E46950068}" presName="txTwo" presStyleLbl="node2" presStyleIdx="0" presStyleCnt="3" custLinFactNeighborX="1576" custLinFactNeighborY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C5D7E6-A6E5-4E36-8508-07BBB881DC32}" type="pres">
      <dgm:prSet presAssocID="{FC507AA3-6CF9-423C-AA59-D87E46950068}" presName="horzTwo" presStyleCnt="0"/>
      <dgm:spPr/>
    </dgm:pt>
    <dgm:pt modelId="{8B02EBCD-BD6E-41D6-85BD-9C84CDFF0FEB}" type="pres">
      <dgm:prSet presAssocID="{C51C9D2F-40F7-4AA8-807E-5C9252CF199C}" presName="sibSpaceTwo" presStyleCnt="0"/>
      <dgm:spPr/>
    </dgm:pt>
    <dgm:pt modelId="{A1FA0F2E-D4D8-4AFC-A121-6ABDCFAE719B}" type="pres">
      <dgm:prSet presAssocID="{BF0C551F-E9B9-45C7-B1DD-ECBBC0BE44D0}" presName="vertTwo" presStyleCnt="0"/>
      <dgm:spPr/>
    </dgm:pt>
    <dgm:pt modelId="{17A700B1-A0D4-4132-A8C6-7D73306DF356}" type="pres">
      <dgm:prSet presAssocID="{BF0C551F-E9B9-45C7-B1DD-ECBBC0BE44D0}" presName="txTwo" presStyleLbl="node2" presStyleIdx="1" presStyleCnt="3" custLinFactNeighborX="1576" custLinFactNeighborY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06E54E-AC6B-4259-B71F-8AA99456EE60}" type="pres">
      <dgm:prSet presAssocID="{BF0C551F-E9B9-45C7-B1DD-ECBBC0BE44D0}" presName="horzTwo" presStyleCnt="0"/>
      <dgm:spPr/>
    </dgm:pt>
    <dgm:pt modelId="{13A94CDC-4952-409D-B92A-E1A760EF087B}" type="pres">
      <dgm:prSet presAssocID="{5E32C497-6A21-4E69-A7B8-A1FBEAE4BD45}" presName="sibSpaceTwo" presStyleCnt="0"/>
      <dgm:spPr/>
    </dgm:pt>
    <dgm:pt modelId="{52074446-9CB4-48CA-A120-7A14B4FE3E47}" type="pres">
      <dgm:prSet presAssocID="{E74A3616-0547-4C27-87ED-E7A10D0045A2}" presName="vertTwo" presStyleCnt="0"/>
      <dgm:spPr/>
    </dgm:pt>
    <dgm:pt modelId="{8B63FE23-A145-431E-87F8-DA86915D2AF4}" type="pres">
      <dgm:prSet presAssocID="{E74A3616-0547-4C27-87ED-E7A10D0045A2}" presName="txTwo" presStyleLbl="node2" presStyleIdx="2" presStyleCnt="3" custLinFactNeighborX="1690" custLinFactNeighborY="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79C341-32B9-4A05-8663-67C555969D06}" type="pres">
      <dgm:prSet presAssocID="{E74A3616-0547-4C27-87ED-E7A10D0045A2}" presName="horzTwo" presStyleCnt="0"/>
      <dgm:spPr/>
    </dgm:pt>
  </dgm:ptLst>
  <dgm:cxnLst>
    <dgm:cxn modelId="{9D827ADC-CBBC-41DE-A139-07F8B87E1D8A}" type="presOf" srcId="{594D0404-23FC-48F5-B103-D3BC08E7B196}" destId="{AB8AE27A-6987-4A8B-8E1E-B388469441A8}" srcOrd="0" destOrd="0" presId="urn:microsoft.com/office/officeart/2005/8/layout/hierarchy4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DB33A284-E934-4592-9ADC-8EB59D4AF3B0}" type="presOf" srcId="{E74A3616-0547-4C27-87ED-E7A10D0045A2}" destId="{8B63FE23-A145-431E-87F8-DA86915D2AF4}" srcOrd="0" destOrd="0" presId="urn:microsoft.com/office/officeart/2005/8/layout/hierarchy4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ABB1C255-2EF3-40FD-9074-F68068B3875F}" type="presOf" srcId="{ED6C6530-A64E-4378-9577-67D7BC1A7609}" destId="{759EBD84-3041-443E-93E0-01851DBD1FF0}" srcOrd="0" destOrd="0" presId="urn:microsoft.com/office/officeart/2005/8/layout/hierarchy4"/>
    <dgm:cxn modelId="{CBDC97DC-EE14-423F-9458-D236619D53C8}" type="presOf" srcId="{FC507AA3-6CF9-423C-AA59-D87E46950068}" destId="{568FD7E4-9EBB-4265-9106-E2DB8B327064}" srcOrd="0" destOrd="0" presId="urn:microsoft.com/office/officeart/2005/8/layout/hierarchy4"/>
    <dgm:cxn modelId="{9D72DE7C-97E4-40C3-B31A-01B708064C62}" type="presOf" srcId="{BF0C551F-E9B9-45C7-B1DD-ECBBC0BE44D0}" destId="{17A700B1-A0D4-4132-A8C6-7D73306DF356}" srcOrd="0" destOrd="0" presId="urn:microsoft.com/office/officeart/2005/8/layout/hierarchy4"/>
    <dgm:cxn modelId="{33040DFF-9A15-40B4-87F8-E64261C7E9F6}" type="presParOf" srcId="{AB8AE27A-6987-4A8B-8E1E-B388469441A8}" destId="{4F7CD93A-0CCA-4B59-A7C5-29081A46DAD3}" srcOrd="0" destOrd="0" presId="urn:microsoft.com/office/officeart/2005/8/layout/hierarchy4"/>
    <dgm:cxn modelId="{9C6CD43C-CFDC-4620-92A6-A27CE100286C}" type="presParOf" srcId="{4F7CD93A-0CCA-4B59-A7C5-29081A46DAD3}" destId="{759EBD84-3041-443E-93E0-01851DBD1FF0}" srcOrd="0" destOrd="0" presId="urn:microsoft.com/office/officeart/2005/8/layout/hierarchy4"/>
    <dgm:cxn modelId="{0DE1CB68-A200-40DB-B8AA-72D1525B3A33}" type="presParOf" srcId="{4F7CD93A-0CCA-4B59-A7C5-29081A46DAD3}" destId="{7B920078-602C-4778-9097-BC0731BD5AFB}" srcOrd="1" destOrd="0" presId="urn:microsoft.com/office/officeart/2005/8/layout/hierarchy4"/>
    <dgm:cxn modelId="{63FD82CD-0981-48F5-9CDB-E4D198AC8FF5}" type="presParOf" srcId="{4F7CD93A-0CCA-4B59-A7C5-29081A46DAD3}" destId="{CF73C88F-2202-4295-966B-958C00E7137D}" srcOrd="2" destOrd="0" presId="urn:microsoft.com/office/officeart/2005/8/layout/hierarchy4"/>
    <dgm:cxn modelId="{AD4A767F-8984-4C8D-A192-86D063D78347}" type="presParOf" srcId="{CF73C88F-2202-4295-966B-958C00E7137D}" destId="{B30DCFFA-9926-4BB7-9B8D-93385F53DF20}" srcOrd="0" destOrd="0" presId="urn:microsoft.com/office/officeart/2005/8/layout/hierarchy4"/>
    <dgm:cxn modelId="{BFE830E3-B567-4C50-906B-57E25352A213}" type="presParOf" srcId="{B30DCFFA-9926-4BB7-9B8D-93385F53DF20}" destId="{568FD7E4-9EBB-4265-9106-E2DB8B327064}" srcOrd="0" destOrd="0" presId="urn:microsoft.com/office/officeart/2005/8/layout/hierarchy4"/>
    <dgm:cxn modelId="{D195E653-4440-4285-A9F8-64656784F7C8}" type="presParOf" srcId="{B30DCFFA-9926-4BB7-9B8D-93385F53DF20}" destId="{55C5D7E6-A6E5-4E36-8508-07BBB881DC32}" srcOrd="1" destOrd="0" presId="urn:microsoft.com/office/officeart/2005/8/layout/hierarchy4"/>
    <dgm:cxn modelId="{7C797F4C-ACCD-4863-A70B-F7D2BFEC9E03}" type="presParOf" srcId="{CF73C88F-2202-4295-966B-958C00E7137D}" destId="{8B02EBCD-BD6E-41D6-85BD-9C84CDFF0FEB}" srcOrd="1" destOrd="0" presId="urn:microsoft.com/office/officeart/2005/8/layout/hierarchy4"/>
    <dgm:cxn modelId="{D3F8B2D7-3C72-40C0-A0E0-DCE8409B0E91}" type="presParOf" srcId="{CF73C88F-2202-4295-966B-958C00E7137D}" destId="{A1FA0F2E-D4D8-4AFC-A121-6ABDCFAE719B}" srcOrd="2" destOrd="0" presId="urn:microsoft.com/office/officeart/2005/8/layout/hierarchy4"/>
    <dgm:cxn modelId="{0CEE86B8-966C-4772-94EA-8F41536E8295}" type="presParOf" srcId="{A1FA0F2E-D4D8-4AFC-A121-6ABDCFAE719B}" destId="{17A700B1-A0D4-4132-A8C6-7D73306DF356}" srcOrd="0" destOrd="0" presId="urn:microsoft.com/office/officeart/2005/8/layout/hierarchy4"/>
    <dgm:cxn modelId="{68787AB9-EB11-443E-BB2B-F790B50C463C}" type="presParOf" srcId="{A1FA0F2E-D4D8-4AFC-A121-6ABDCFAE719B}" destId="{8606E54E-AC6B-4259-B71F-8AA99456EE60}" srcOrd="1" destOrd="0" presId="urn:microsoft.com/office/officeart/2005/8/layout/hierarchy4"/>
    <dgm:cxn modelId="{B8DD9492-2794-49C1-8F76-7E7DDE0240DA}" type="presParOf" srcId="{CF73C88F-2202-4295-966B-958C00E7137D}" destId="{13A94CDC-4952-409D-B92A-E1A760EF087B}" srcOrd="3" destOrd="0" presId="urn:microsoft.com/office/officeart/2005/8/layout/hierarchy4"/>
    <dgm:cxn modelId="{BD553872-F456-43F2-9205-EE4B2FC4E553}" type="presParOf" srcId="{CF73C88F-2202-4295-966B-958C00E7137D}" destId="{52074446-9CB4-48CA-A120-7A14B4FE3E47}" srcOrd="4" destOrd="0" presId="urn:microsoft.com/office/officeart/2005/8/layout/hierarchy4"/>
    <dgm:cxn modelId="{C83AD1FC-0A2E-43E6-9A9D-49A1DBDDF39C}" type="presParOf" srcId="{52074446-9CB4-48CA-A120-7A14B4FE3E47}" destId="{8B63FE23-A145-431E-87F8-DA86915D2AF4}" srcOrd="0" destOrd="0" presId="urn:microsoft.com/office/officeart/2005/8/layout/hierarchy4"/>
    <dgm:cxn modelId="{2923D6D1-F70E-43D8-90CE-273458F040B9}" type="presParOf" srcId="{52074446-9CB4-48CA-A120-7A14B4FE3E47}" destId="{9479C341-32B9-4A05-8663-67C555969D0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/>
            <a:t>Digital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Fully digitized</a:t>
          </a:r>
        </a:p>
        <a:p>
          <a:r>
            <a:rPr lang="en-US" sz="1800" b="1" dirty="0"/>
            <a:t>B2C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Integration Solution</a:t>
          </a:r>
        </a:p>
        <a:p>
          <a:r>
            <a:rPr lang="en-US" sz="1800" b="1" dirty="0"/>
            <a:t>B2B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White Label Solution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558AF3D9-875A-43FC-92E5-B2D962B92940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D2FBAF0-A5BE-4FBC-8103-257C90977250}" type="pres">
      <dgm:prSet presAssocID="{ED6C6530-A64E-4378-9577-67D7BC1A7609}" presName="vertOne" presStyleCnt="0"/>
      <dgm:spPr/>
    </dgm:pt>
    <dgm:pt modelId="{159B7C5D-DD33-4F34-92E6-84F4564F2AEE}" type="pres">
      <dgm:prSet presAssocID="{ED6C6530-A64E-4378-9577-67D7BC1A7609}" presName="txOne" presStyleLbl="node0" presStyleIdx="0" presStyleCnt="1" custScaleY="42535" custLinFactNeighborX="36" custLinFactNeighborY="-2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8930E1-A34A-4836-B4D7-F20BF8B522CC}" type="pres">
      <dgm:prSet presAssocID="{ED6C6530-A64E-4378-9577-67D7BC1A7609}" presName="parTransOne" presStyleCnt="0"/>
      <dgm:spPr/>
    </dgm:pt>
    <dgm:pt modelId="{6A072E64-64F1-4C99-AF7F-949D33DA3B4E}" type="pres">
      <dgm:prSet presAssocID="{ED6C6530-A64E-4378-9577-67D7BC1A7609}" presName="horzOne" presStyleCnt="0"/>
      <dgm:spPr/>
    </dgm:pt>
    <dgm:pt modelId="{A6393F0D-0345-4E0F-A9EA-EFE9F2C88D75}" type="pres">
      <dgm:prSet presAssocID="{FC507AA3-6CF9-423C-AA59-D87E46950068}" presName="vertTwo" presStyleCnt="0"/>
      <dgm:spPr/>
    </dgm:pt>
    <dgm:pt modelId="{E7CC516E-4E19-46D9-AA0C-A3300F9CA02B}" type="pres">
      <dgm:prSet presAssocID="{FC507AA3-6CF9-423C-AA59-D87E46950068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CD3809-F43B-4302-AD95-EA85A8AB5093}" type="pres">
      <dgm:prSet presAssocID="{FC507AA3-6CF9-423C-AA59-D87E46950068}" presName="horzTwo" presStyleCnt="0"/>
      <dgm:spPr/>
    </dgm:pt>
    <dgm:pt modelId="{B07420DE-9975-45B1-B873-601010B36ABD}" type="pres">
      <dgm:prSet presAssocID="{C51C9D2F-40F7-4AA8-807E-5C9252CF199C}" presName="sibSpaceTwo" presStyleCnt="0"/>
      <dgm:spPr/>
    </dgm:pt>
    <dgm:pt modelId="{8A1F3441-9C1C-4CEC-9869-A72F9F46C26E}" type="pres">
      <dgm:prSet presAssocID="{BF0C551F-E9B9-45C7-B1DD-ECBBC0BE44D0}" presName="vertTwo" presStyleCnt="0"/>
      <dgm:spPr/>
    </dgm:pt>
    <dgm:pt modelId="{F659406B-BCFB-4BB2-A0C0-E5A25E90795A}" type="pres">
      <dgm:prSet presAssocID="{BF0C551F-E9B9-45C7-B1DD-ECBBC0BE44D0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0D7C37-25DC-4DF1-A264-17F3E341A5FB}" type="pres">
      <dgm:prSet presAssocID="{BF0C551F-E9B9-45C7-B1DD-ECBBC0BE44D0}" presName="horzTwo" presStyleCnt="0"/>
      <dgm:spPr/>
    </dgm:pt>
    <dgm:pt modelId="{1A8ADD74-6D0B-4DDD-BA00-60D70DD7BC17}" type="pres">
      <dgm:prSet presAssocID="{5E32C497-6A21-4E69-A7B8-A1FBEAE4BD45}" presName="sibSpaceTwo" presStyleCnt="0"/>
      <dgm:spPr/>
    </dgm:pt>
    <dgm:pt modelId="{33BF8028-1F5E-43C3-97F7-F20898DA7834}" type="pres">
      <dgm:prSet presAssocID="{E74A3616-0547-4C27-87ED-E7A10D0045A2}" presName="vertTwo" presStyleCnt="0"/>
      <dgm:spPr/>
    </dgm:pt>
    <dgm:pt modelId="{BD7CDDB1-500E-45E4-87F1-82D3EC32A818}" type="pres">
      <dgm:prSet presAssocID="{E74A3616-0547-4C27-87ED-E7A10D0045A2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D6223E-FC5B-4DE9-BC58-457377D8FEDA}" type="pres">
      <dgm:prSet presAssocID="{E74A3616-0547-4C27-87ED-E7A10D0045A2}" presName="horzTwo" presStyleCnt="0"/>
      <dgm:spPr/>
    </dgm:pt>
  </dgm:ptLst>
  <dgm:cxnLst>
    <dgm:cxn modelId="{9991BA25-BB70-45F8-966B-72531FAD7566}" type="presOf" srcId="{E74A3616-0547-4C27-87ED-E7A10D0045A2}" destId="{BD7CDDB1-500E-45E4-87F1-82D3EC32A818}" srcOrd="0" destOrd="0" presId="urn:microsoft.com/office/officeart/2005/8/layout/hierarchy4"/>
    <dgm:cxn modelId="{232EE891-F54B-4430-BD42-F31EFD44391C}" type="presOf" srcId="{FC507AA3-6CF9-423C-AA59-D87E46950068}" destId="{E7CC516E-4E19-46D9-AA0C-A3300F9CA02B}" srcOrd="0" destOrd="0" presId="urn:microsoft.com/office/officeart/2005/8/layout/hierarchy4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0F1FBCDE-F145-45DE-A00B-16643BFC6FCB}" type="presOf" srcId="{594D0404-23FC-48F5-B103-D3BC08E7B196}" destId="{558AF3D9-875A-43FC-92E5-B2D962B92940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969191D4-04E3-45C1-A56E-A9952F732FCC}" type="presOf" srcId="{ED6C6530-A64E-4378-9577-67D7BC1A7609}" destId="{159B7C5D-DD33-4F34-92E6-84F4564F2AEE}" srcOrd="0" destOrd="0" presId="urn:microsoft.com/office/officeart/2005/8/layout/hierarchy4"/>
    <dgm:cxn modelId="{ABBCABE1-AF12-4BBF-9194-C64EDC25FBD7}" type="presOf" srcId="{BF0C551F-E9B9-45C7-B1DD-ECBBC0BE44D0}" destId="{F659406B-BCFB-4BB2-A0C0-E5A25E90795A}" srcOrd="0" destOrd="0" presId="urn:microsoft.com/office/officeart/2005/8/layout/hierarchy4"/>
    <dgm:cxn modelId="{5B61BB9B-AC30-4A5C-8A35-1F43F24A65D5}" type="presParOf" srcId="{558AF3D9-875A-43FC-92E5-B2D962B92940}" destId="{2D2FBAF0-A5BE-4FBC-8103-257C90977250}" srcOrd="0" destOrd="0" presId="urn:microsoft.com/office/officeart/2005/8/layout/hierarchy4"/>
    <dgm:cxn modelId="{4A8D3092-2CEF-418A-A4EB-07026CB202C6}" type="presParOf" srcId="{2D2FBAF0-A5BE-4FBC-8103-257C90977250}" destId="{159B7C5D-DD33-4F34-92E6-84F4564F2AEE}" srcOrd="0" destOrd="0" presId="urn:microsoft.com/office/officeart/2005/8/layout/hierarchy4"/>
    <dgm:cxn modelId="{33D78F1D-D981-4674-95F9-0FF14F572424}" type="presParOf" srcId="{2D2FBAF0-A5BE-4FBC-8103-257C90977250}" destId="{0F8930E1-A34A-4836-B4D7-F20BF8B522CC}" srcOrd="1" destOrd="0" presId="urn:microsoft.com/office/officeart/2005/8/layout/hierarchy4"/>
    <dgm:cxn modelId="{E5A342ED-49A5-4961-B442-9E2473B44D5A}" type="presParOf" srcId="{2D2FBAF0-A5BE-4FBC-8103-257C90977250}" destId="{6A072E64-64F1-4C99-AF7F-949D33DA3B4E}" srcOrd="2" destOrd="0" presId="urn:microsoft.com/office/officeart/2005/8/layout/hierarchy4"/>
    <dgm:cxn modelId="{7CB0901E-E51C-4164-84F0-4DC8CDB18D3C}" type="presParOf" srcId="{6A072E64-64F1-4C99-AF7F-949D33DA3B4E}" destId="{A6393F0D-0345-4E0F-A9EA-EFE9F2C88D75}" srcOrd="0" destOrd="0" presId="urn:microsoft.com/office/officeart/2005/8/layout/hierarchy4"/>
    <dgm:cxn modelId="{63B37F06-CD30-4CBC-A20F-F13CE76DDFC7}" type="presParOf" srcId="{A6393F0D-0345-4E0F-A9EA-EFE9F2C88D75}" destId="{E7CC516E-4E19-46D9-AA0C-A3300F9CA02B}" srcOrd="0" destOrd="0" presId="urn:microsoft.com/office/officeart/2005/8/layout/hierarchy4"/>
    <dgm:cxn modelId="{7C1D9DB2-4E25-4603-8B17-DFC968EE0D36}" type="presParOf" srcId="{A6393F0D-0345-4E0F-A9EA-EFE9F2C88D75}" destId="{C0CD3809-F43B-4302-AD95-EA85A8AB5093}" srcOrd="1" destOrd="0" presId="urn:microsoft.com/office/officeart/2005/8/layout/hierarchy4"/>
    <dgm:cxn modelId="{557B1473-F710-431B-865D-06BBC418D838}" type="presParOf" srcId="{6A072E64-64F1-4C99-AF7F-949D33DA3B4E}" destId="{B07420DE-9975-45B1-B873-601010B36ABD}" srcOrd="1" destOrd="0" presId="urn:microsoft.com/office/officeart/2005/8/layout/hierarchy4"/>
    <dgm:cxn modelId="{8BE712EB-9694-4598-98DB-386218A9A380}" type="presParOf" srcId="{6A072E64-64F1-4C99-AF7F-949D33DA3B4E}" destId="{8A1F3441-9C1C-4CEC-9869-A72F9F46C26E}" srcOrd="2" destOrd="0" presId="urn:microsoft.com/office/officeart/2005/8/layout/hierarchy4"/>
    <dgm:cxn modelId="{7D102688-7945-489E-A94C-9BAACDBA9AA8}" type="presParOf" srcId="{8A1F3441-9C1C-4CEC-9869-A72F9F46C26E}" destId="{F659406B-BCFB-4BB2-A0C0-E5A25E90795A}" srcOrd="0" destOrd="0" presId="urn:microsoft.com/office/officeart/2005/8/layout/hierarchy4"/>
    <dgm:cxn modelId="{746E6036-1A8D-47C8-98E4-7FA57D6672C9}" type="presParOf" srcId="{8A1F3441-9C1C-4CEC-9869-A72F9F46C26E}" destId="{390D7C37-25DC-4DF1-A264-17F3E341A5FB}" srcOrd="1" destOrd="0" presId="urn:microsoft.com/office/officeart/2005/8/layout/hierarchy4"/>
    <dgm:cxn modelId="{848CE2F4-E613-48DB-90A1-1CD3AE564C1D}" type="presParOf" srcId="{6A072E64-64F1-4C99-AF7F-949D33DA3B4E}" destId="{1A8ADD74-6D0B-4DDD-BA00-60D70DD7BC17}" srcOrd="3" destOrd="0" presId="urn:microsoft.com/office/officeart/2005/8/layout/hierarchy4"/>
    <dgm:cxn modelId="{2B4172BE-9DC8-406F-978C-90100120D4DE}" type="presParOf" srcId="{6A072E64-64F1-4C99-AF7F-949D33DA3B4E}" destId="{33BF8028-1F5E-43C3-97F7-F20898DA7834}" srcOrd="4" destOrd="0" presId="urn:microsoft.com/office/officeart/2005/8/layout/hierarchy4"/>
    <dgm:cxn modelId="{9BBE7A49-C563-4F43-825E-7FA9F7225FC3}" type="presParOf" srcId="{33BF8028-1F5E-43C3-97F7-F20898DA7834}" destId="{BD7CDDB1-500E-45E4-87F1-82D3EC32A818}" srcOrd="0" destOrd="0" presId="urn:microsoft.com/office/officeart/2005/8/layout/hierarchy4"/>
    <dgm:cxn modelId="{A99016DC-962E-45A9-8776-6E2444AE5105}" type="presParOf" srcId="{33BF8028-1F5E-43C3-97F7-F20898DA7834}" destId="{15D6223E-FC5B-4DE9-BC58-457377D8FED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chemeClr val="accent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/>
            <a:t>Financial Services – New business lines</a:t>
          </a:r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chemeClr val="accent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Personal Finance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chemeClr val="accent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Micro Finance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chemeClr val="accent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/>
            <a:t>SME Finance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918D174E-6011-48DB-840E-8D0AE92A4B38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94760B-9917-4F8D-BAE7-601A356077C5}" type="pres">
      <dgm:prSet presAssocID="{ED6C6530-A64E-4378-9577-67D7BC1A7609}" presName="vertOne" presStyleCnt="0"/>
      <dgm:spPr/>
    </dgm:pt>
    <dgm:pt modelId="{CDFAA797-6719-480A-A72A-7CA8E11F9442}" type="pres">
      <dgm:prSet presAssocID="{ED6C6530-A64E-4378-9577-67D7BC1A7609}" presName="txOne" presStyleLbl="node0" presStyleIdx="0" presStyleCnt="1" custScaleY="41891" custLinFactNeighborX="16" custLinFactNeighborY="-3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B5B1F1-2252-48B4-A4A0-BB28B5CACE6E}" type="pres">
      <dgm:prSet presAssocID="{ED6C6530-A64E-4378-9577-67D7BC1A7609}" presName="parTransOne" presStyleCnt="0"/>
      <dgm:spPr/>
    </dgm:pt>
    <dgm:pt modelId="{3775A8BD-DD6B-4F9C-B94D-D8BB74F44B68}" type="pres">
      <dgm:prSet presAssocID="{ED6C6530-A64E-4378-9577-67D7BC1A7609}" presName="horzOne" presStyleCnt="0"/>
      <dgm:spPr/>
    </dgm:pt>
    <dgm:pt modelId="{5F69EDBC-86A7-485B-8324-6401527F2451}" type="pres">
      <dgm:prSet presAssocID="{FC507AA3-6CF9-423C-AA59-D87E46950068}" presName="vertTwo" presStyleCnt="0"/>
      <dgm:spPr/>
    </dgm:pt>
    <dgm:pt modelId="{94DABBF8-CF75-4949-A903-3D0927BA2B4E}" type="pres">
      <dgm:prSet presAssocID="{FC507AA3-6CF9-423C-AA59-D87E46950068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EFBBEF-BF69-43AB-80CE-5917AB9C3C5D}" type="pres">
      <dgm:prSet presAssocID="{FC507AA3-6CF9-423C-AA59-D87E46950068}" presName="horzTwo" presStyleCnt="0"/>
      <dgm:spPr/>
    </dgm:pt>
    <dgm:pt modelId="{BA6F08C2-50C2-4A96-A236-385C93DAA567}" type="pres">
      <dgm:prSet presAssocID="{C51C9D2F-40F7-4AA8-807E-5C9252CF199C}" presName="sibSpaceTwo" presStyleCnt="0"/>
      <dgm:spPr/>
    </dgm:pt>
    <dgm:pt modelId="{3244470E-C34F-4964-91E4-31981898904E}" type="pres">
      <dgm:prSet presAssocID="{BF0C551F-E9B9-45C7-B1DD-ECBBC0BE44D0}" presName="vertTwo" presStyleCnt="0"/>
      <dgm:spPr/>
    </dgm:pt>
    <dgm:pt modelId="{5AC023A0-B748-44A8-AC04-DF8D8315CF6A}" type="pres">
      <dgm:prSet presAssocID="{BF0C551F-E9B9-45C7-B1DD-ECBBC0BE44D0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DA61A2-851B-484F-9DB1-D198823259C3}" type="pres">
      <dgm:prSet presAssocID="{BF0C551F-E9B9-45C7-B1DD-ECBBC0BE44D0}" presName="horzTwo" presStyleCnt="0"/>
      <dgm:spPr/>
    </dgm:pt>
    <dgm:pt modelId="{B3C1D781-50CF-4C3A-A585-705501C5763F}" type="pres">
      <dgm:prSet presAssocID="{5E32C497-6A21-4E69-A7B8-A1FBEAE4BD45}" presName="sibSpaceTwo" presStyleCnt="0"/>
      <dgm:spPr/>
    </dgm:pt>
    <dgm:pt modelId="{8A3CA7C7-852D-4319-9810-C5DE41B6A618}" type="pres">
      <dgm:prSet presAssocID="{E74A3616-0547-4C27-87ED-E7A10D0045A2}" presName="vertTwo" presStyleCnt="0"/>
      <dgm:spPr/>
    </dgm:pt>
    <dgm:pt modelId="{90A0294C-30E5-40D2-A255-8F2F00D18A60}" type="pres">
      <dgm:prSet presAssocID="{E74A3616-0547-4C27-87ED-E7A10D0045A2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E75041-C897-4E42-B3B4-F28877F0F59B}" type="pres">
      <dgm:prSet presAssocID="{E74A3616-0547-4C27-87ED-E7A10D0045A2}" presName="horzTwo" presStyleCnt="0"/>
      <dgm:spPr/>
    </dgm:pt>
  </dgm:ptLst>
  <dgm:cxnLst>
    <dgm:cxn modelId="{FAD1D12E-48F3-4B01-8500-0F1BFD918F17}" type="presOf" srcId="{ED6C6530-A64E-4378-9577-67D7BC1A7609}" destId="{CDFAA797-6719-480A-A72A-7CA8E11F9442}" srcOrd="0" destOrd="0" presId="urn:microsoft.com/office/officeart/2005/8/layout/hierarchy4"/>
    <dgm:cxn modelId="{D8715217-B919-4A05-8072-3F7057D1E710}" type="presOf" srcId="{FC507AA3-6CF9-423C-AA59-D87E46950068}" destId="{94DABBF8-CF75-4949-A903-3D0927BA2B4E}" srcOrd="0" destOrd="0" presId="urn:microsoft.com/office/officeart/2005/8/layout/hierarchy4"/>
    <dgm:cxn modelId="{D2C23D22-B717-4EBD-9F89-EA0AE4E467DD}" type="presOf" srcId="{E74A3616-0547-4C27-87ED-E7A10D0045A2}" destId="{90A0294C-30E5-40D2-A255-8F2F00D18A60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A65C6659-2C3D-4CBA-A2DB-A3C7C2E99311}" type="presOf" srcId="{BF0C551F-E9B9-45C7-B1DD-ECBBC0BE44D0}" destId="{5AC023A0-B748-44A8-AC04-DF8D8315CF6A}" srcOrd="0" destOrd="0" presId="urn:microsoft.com/office/officeart/2005/8/layout/hierarchy4"/>
    <dgm:cxn modelId="{32F8210F-3F87-4D28-A1D4-E54757E50BC6}" type="presOf" srcId="{594D0404-23FC-48F5-B103-D3BC08E7B196}" destId="{918D174E-6011-48DB-840E-8D0AE92A4B38}" srcOrd="0" destOrd="0" presId="urn:microsoft.com/office/officeart/2005/8/layout/hierarchy4"/>
    <dgm:cxn modelId="{790B9191-B258-478E-B500-EDC16C521B40}" type="presParOf" srcId="{918D174E-6011-48DB-840E-8D0AE92A4B38}" destId="{4894760B-9917-4F8D-BAE7-601A356077C5}" srcOrd="0" destOrd="0" presId="urn:microsoft.com/office/officeart/2005/8/layout/hierarchy4"/>
    <dgm:cxn modelId="{C8BFB669-C64C-4E73-8726-5692DCA900D2}" type="presParOf" srcId="{4894760B-9917-4F8D-BAE7-601A356077C5}" destId="{CDFAA797-6719-480A-A72A-7CA8E11F9442}" srcOrd="0" destOrd="0" presId="urn:microsoft.com/office/officeart/2005/8/layout/hierarchy4"/>
    <dgm:cxn modelId="{4918BEAC-969D-4F3F-B8C0-29ECAEC0F2BD}" type="presParOf" srcId="{4894760B-9917-4F8D-BAE7-601A356077C5}" destId="{BEB5B1F1-2252-48B4-A4A0-BB28B5CACE6E}" srcOrd="1" destOrd="0" presId="urn:microsoft.com/office/officeart/2005/8/layout/hierarchy4"/>
    <dgm:cxn modelId="{D6101611-3C8B-4C84-A5F0-E834D944DAB0}" type="presParOf" srcId="{4894760B-9917-4F8D-BAE7-601A356077C5}" destId="{3775A8BD-DD6B-4F9C-B94D-D8BB74F44B68}" srcOrd="2" destOrd="0" presId="urn:microsoft.com/office/officeart/2005/8/layout/hierarchy4"/>
    <dgm:cxn modelId="{5C855CD1-36C0-461D-AF08-4F2A7CE05683}" type="presParOf" srcId="{3775A8BD-DD6B-4F9C-B94D-D8BB74F44B68}" destId="{5F69EDBC-86A7-485B-8324-6401527F2451}" srcOrd="0" destOrd="0" presId="urn:microsoft.com/office/officeart/2005/8/layout/hierarchy4"/>
    <dgm:cxn modelId="{97A88A37-5DB7-4F8C-8EA8-F008AAA7221F}" type="presParOf" srcId="{5F69EDBC-86A7-485B-8324-6401527F2451}" destId="{94DABBF8-CF75-4949-A903-3D0927BA2B4E}" srcOrd="0" destOrd="0" presId="urn:microsoft.com/office/officeart/2005/8/layout/hierarchy4"/>
    <dgm:cxn modelId="{46636CC3-078A-4573-8D07-D9BB31AC4D6F}" type="presParOf" srcId="{5F69EDBC-86A7-485B-8324-6401527F2451}" destId="{80EFBBEF-BF69-43AB-80CE-5917AB9C3C5D}" srcOrd="1" destOrd="0" presId="urn:microsoft.com/office/officeart/2005/8/layout/hierarchy4"/>
    <dgm:cxn modelId="{1A7B234E-AA9F-4117-A98F-3D24FB00C81B}" type="presParOf" srcId="{3775A8BD-DD6B-4F9C-B94D-D8BB74F44B68}" destId="{BA6F08C2-50C2-4A96-A236-385C93DAA567}" srcOrd="1" destOrd="0" presId="urn:microsoft.com/office/officeart/2005/8/layout/hierarchy4"/>
    <dgm:cxn modelId="{3671FBC5-D3D0-40B4-86A7-6C3C086C45A7}" type="presParOf" srcId="{3775A8BD-DD6B-4F9C-B94D-D8BB74F44B68}" destId="{3244470E-C34F-4964-91E4-31981898904E}" srcOrd="2" destOrd="0" presId="urn:microsoft.com/office/officeart/2005/8/layout/hierarchy4"/>
    <dgm:cxn modelId="{E1B57875-91EE-4593-87F5-4D2BD0996356}" type="presParOf" srcId="{3244470E-C34F-4964-91E4-31981898904E}" destId="{5AC023A0-B748-44A8-AC04-DF8D8315CF6A}" srcOrd="0" destOrd="0" presId="urn:microsoft.com/office/officeart/2005/8/layout/hierarchy4"/>
    <dgm:cxn modelId="{F76AB19B-C433-43A5-8596-768631EDF63A}" type="presParOf" srcId="{3244470E-C34F-4964-91E4-31981898904E}" destId="{6FDA61A2-851B-484F-9DB1-D198823259C3}" srcOrd="1" destOrd="0" presId="urn:microsoft.com/office/officeart/2005/8/layout/hierarchy4"/>
    <dgm:cxn modelId="{862F9D4C-F602-4C2E-A9C9-B38DB8BED6A5}" type="presParOf" srcId="{3775A8BD-DD6B-4F9C-B94D-D8BB74F44B68}" destId="{B3C1D781-50CF-4C3A-A585-705501C5763F}" srcOrd="3" destOrd="0" presId="urn:microsoft.com/office/officeart/2005/8/layout/hierarchy4"/>
    <dgm:cxn modelId="{DE647877-036E-4A73-9433-DDCADD93E8DA}" type="presParOf" srcId="{3775A8BD-DD6B-4F9C-B94D-D8BB74F44B68}" destId="{8A3CA7C7-852D-4319-9810-C5DE41B6A618}" srcOrd="4" destOrd="0" presId="urn:microsoft.com/office/officeart/2005/8/layout/hierarchy4"/>
    <dgm:cxn modelId="{50080AC1-57D1-49E1-AFD3-45D29DBB7490}" type="presParOf" srcId="{8A3CA7C7-852D-4319-9810-C5DE41B6A618}" destId="{90A0294C-30E5-40D2-A255-8F2F00D18A60}" srcOrd="0" destOrd="0" presId="urn:microsoft.com/office/officeart/2005/8/layout/hierarchy4"/>
    <dgm:cxn modelId="{D1DD3281-FB11-49B1-9D1C-EA0B7143B755}" type="presParOf" srcId="{8A3CA7C7-852D-4319-9810-C5DE41B6A618}" destId="{37E75041-C897-4E42-B3B4-F28877F0F59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8F7DCF0-F0FD-4F5F-8893-E8EE952DFC3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7CD600-4BB9-4A47-9E0E-C5B66278759D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Market Sizing</a:t>
          </a:r>
        </a:p>
      </dgm:t>
    </dgm:pt>
    <dgm:pt modelId="{BEAEA40B-320B-4F6D-8F68-7F38270FBC54}" type="parTrans" cxnId="{AA6E6B53-14F1-4133-A1AD-E31CD47DE593}">
      <dgm:prSet/>
      <dgm:spPr/>
      <dgm:t>
        <a:bodyPr/>
        <a:lstStyle/>
        <a:p>
          <a:endParaRPr lang="en-US"/>
        </a:p>
      </dgm:t>
    </dgm:pt>
    <dgm:pt modelId="{0DFD70E0-5F95-469D-BE32-F7D5CC56D557}" type="sibTrans" cxnId="{AA6E6B53-14F1-4133-A1AD-E31CD47DE593}">
      <dgm:prSet/>
      <dgm:spPr/>
      <dgm:t>
        <a:bodyPr/>
        <a:lstStyle/>
        <a:p>
          <a:endParaRPr lang="en-US"/>
        </a:p>
      </dgm:t>
    </dgm:pt>
    <dgm:pt modelId="{06CD27D9-6902-4315-9D52-77C6C46F5E48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Market Size (all) = 445B (2023)</a:t>
          </a:r>
        </a:p>
      </dgm:t>
    </dgm:pt>
    <dgm:pt modelId="{4E5B1DDB-5EFB-497F-B9EF-6C31CF64F1AF}" type="parTrans" cxnId="{88C4AE6B-8BC7-4FA0-8AF3-36F3E4F3954D}">
      <dgm:prSet/>
      <dgm:spPr/>
      <dgm:t>
        <a:bodyPr/>
        <a:lstStyle/>
        <a:p>
          <a:endParaRPr lang="en-US"/>
        </a:p>
      </dgm:t>
    </dgm:pt>
    <dgm:pt modelId="{183B6371-5B9D-47A0-AEBD-E0A20B0DC4F9}" type="sibTrans" cxnId="{88C4AE6B-8BC7-4FA0-8AF3-36F3E4F3954D}">
      <dgm:prSet/>
      <dgm:spPr/>
      <dgm:t>
        <a:bodyPr/>
        <a:lstStyle/>
        <a:p>
          <a:endParaRPr lang="en-US"/>
        </a:p>
      </dgm:t>
    </dgm:pt>
    <dgm:pt modelId="{8CEB4FE9-64F0-4FA8-AAAC-395CABAC9358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Loan Terms</a:t>
          </a:r>
        </a:p>
      </dgm:t>
    </dgm:pt>
    <dgm:pt modelId="{D85D8DA8-2EAE-4060-8242-54CD45BC4F5E}" type="parTrans" cxnId="{CE6DC2A0-C5E9-4063-9977-1C2562E92237}">
      <dgm:prSet/>
      <dgm:spPr/>
      <dgm:t>
        <a:bodyPr/>
        <a:lstStyle/>
        <a:p>
          <a:endParaRPr lang="en-US"/>
        </a:p>
      </dgm:t>
    </dgm:pt>
    <dgm:pt modelId="{E05C2EDB-6FCE-4D5E-9726-4C740B56FE3F}" type="sibTrans" cxnId="{CE6DC2A0-C5E9-4063-9977-1C2562E92237}">
      <dgm:prSet/>
      <dgm:spPr/>
      <dgm:t>
        <a:bodyPr/>
        <a:lstStyle/>
        <a:p>
          <a:endParaRPr lang="en-US"/>
        </a:p>
      </dgm:t>
    </dgm:pt>
    <dgm:pt modelId="{B1C22ACC-4AC1-4302-B6CF-3B75CFDA46BF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Average Loan Size = SAR 20-50K (up to 300K)</a:t>
          </a:r>
        </a:p>
      </dgm:t>
    </dgm:pt>
    <dgm:pt modelId="{D7C41300-2FAD-4AC6-A14B-16D8B7C1A930}" type="parTrans" cxnId="{73329F77-5861-458B-B468-85DAFA5EFF6D}">
      <dgm:prSet/>
      <dgm:spPr/>
      <dgm:t>
        <a:bodyPr/>
        <a:lstStyle/>
        <a:p>
          <a:endParaRPr lang="en-US"/>
        </a:p>
      </dgm:t>
    </dgm:pt>
    <dgm:pt modelId="{22767E61-B0EF-48F7-9572-F0763C0555E9}" type="sibTrans" cxnId="{73329F77-5861-458B-B468-85DAFA5EFF6D}">
      <dgm:prSet/>
      <dgm:spPr/>
      <dgm:t>
        <a:bodyPr/>
        <a:lstStyle/>
        <a:p>
          <a:endParaRPr lang="en-US"/>
        </a:p>
      </dgm:t>
    </dgm:pt>
    <dgm:pt modelId="{3929187D-5620-465B-B2EA-783291FFADF4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Return</a:t>
          </a:r>
        </a:p>
      </dgm:t>
    </dgm:pt>
    <dgm:pt modelId="{64440F68-FA8F-42C9-BCE5-BE555C5E6B53}" type="parTrans" cxnId="{0B8AF39B-BB25-4EB1-B674-7BB81A881512}">
      <dgm:prSet/>
      <dgm:spPr/>
      <dgm:t>
        <a:bodyPr/>
        <a:lstStyle/>
        <a:p>
          <a:endParaRPr lang="en-US"/>
        </a:p>
      </dgm:t>
    </dgm:pt>
    <dgm:pt modelId="{5BCBC270-3538-484B-9EA6-6A891C1B3817}" type="sibTrans" cxnId="{0B8AF39B-BB25-4EB1-B674-7BB81A881512}">
      <dgm:prSet/>
      <dgm:spPr/>
      <dgm:t>
        <a:bodyPr/>
        <a:lstStyle/>
        <a:p>
          <a:endParaRPr lang="en-US"/>
        </a:p>
      </dgm:t>
    </dgm:pt>
    <dgm:pt modelId="{C6E08FB4-1FF4-43C5-839B-DBE44EF5E886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Average Lending Rate = 20-25%</a:t>
          </a:r>
        </a:p>
      </dgm:t>
    </dgm:pt>
    <dgm:pt modelId="{402C2159-1D3D-4314-A81F-A06735FD28D5}" type="parTrans" cxnId="{309B7F5E-EC2D-44F4-93FD-1221AEF4CBAD}">
      <dgm:prSet/>
      <dgm:spPr/>
      <dgm:t>
        <a:bodyPr/>
        <a:lstStyle/>
        <a:p>
          <a:endParaRPr lang="en-US"/>
        </a:p>
      </dgm:t>
    </dgm:pt>
    <dgm:pt modelId="{74223EB8-3926-42C9-A847-640971AECF12}" type="sibTrans" cxnId="{309B7F5E-EC2D-44F4-93FD-1221AEF4CBAD}">
      <dgm:prSet/>
      <dgm:spPr/>
      <dgm:t>
        <a:bodyPr/>
        <a:lstStyle/>
        <a:p>
          <a:endParaRPr lang="en-US"/>
        </a:p>
      </dgm:t>
    </dgm:pt>
    <dgm:pt modelId="{ECA02154-B901-4BEF-93FE-A2EADFF0DB96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Market Size (NBFI) = 23B (2023) </a:t>
          </a:r>
        </a:p>
      </dgm:t>
    </dgm:pt>
    <dgm:pt modelId="{774A327B-52BD-494E-A354-1ED235033529}" type="parTrans" cxnId="{2D677006-312D-4A22-8BED-3F7CD3FA1554}">
      <dgm:prSet/>
      <dgm:spPr/>
      <dgm:t>
        <a:bodyPr/>
        <a:lstStyle/>
        <a:p>
          <a:endParaRPr lang="en-US"/>
        </a:p>
      </dgm:t>
    </dgm:pt>
    <dgm:pt modelId="{8866B24A-3600-4C25-B15A-B8074EB061A1}" type="sibTrans" cxnId="{2D677006-312D-4A22-8BED-3F7CD3FA1554}">
      <dgm:prSet/>
      <dgm:spPr/>
      <dgm:t>
        <a:bodyPr/>
        <a:lstStyle/>
        <a:p>
          <a:endParaRPr lang="en-US"/>
        </a:p>
      </dgm:t>
    </dgm:pt>
    <dgm:pt modelId="{E12B62B5-1BA3-4A51-B25D-762A2F4C64D4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Forecast 3 year CAGR = 8%</a:t>
          </a:r>
        </a:p>
      </dgm:t>
    </dgm:pt>
    <dgm:pt modelId="{26C4B496-4496-4B1A-ACD0-1048A7506273}" type="parTrans" cxnId="{3CD3B6B4-B5F0-4119-940A-834D5C3DB2D9}">
      <dgm:prSet/>
      <dgm:spPr/>
      <dgm:t>
        <a:bodyPr/>
        <a:lstStyle/>
        <a:p>
          <a:endParaRPr lang="en-US"/>
        </a:p>
      </dgm:t>
    </dgm:pt>
    <dgm:pt modelId="{A7B281BD-569C-4DCB-9F55-07413016D82F}" type="sibTrans" cxnId="{3CD3B6B4-B5F0-4119-940A-834D5C3DB2D9}">
      <dgm:prSet/>
      <dgm:spPr/>
      <dgm:t>
        <a:bodyPr/>
        <a:lstStyle/>
        <a:p>
          <a:endParaRPr lang="en-US"/>
        </a:p>
      </dgm:t>
    </dgm:pt>
    <dgm:pt modelId="{EBD89399-47A8-429B-A16B-7DCFE7CA1BA0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Term = 5 years</a:t>
          </a:r>
        </a:p>
      </dgm:t>
    </dgm:pt>
    <dgm:pt modelId="{175C2D29-CC75-4182-B849-9333C3C4F676}" type="parTrans" cxnId="{7E94FDB8-6D00-4747-A1B5-CD8B13F5003E}">
      <dgm:prSet/>
      <dgm:spPr/>
      <dgm:t>
        <a:bodyPr/>
        <a:lstStyle/>
        <a:p>
          <a:endParaRPr lang="en-US"/>
        </a:p>
      </dgm:t>
    </dgm:pt>
    <dgm:pt modelId="{828CAE03-0000-4D8D-A526-223E45EE430A}" type="sibTrans" cxnId="{7E94FDB8-6D00-4747-A1B5-CD8B13F5003E}">
      <dgm:prSet/>
      <dgm:spPr/>
      <dgm:t>
        <a:bodyPr/>
        <a:lstStyle/>
        <a:p>
          <a:endParaRPr lang="en-US"/>
        </a:p>
      </dgm:t>
    </dgm:pt>
    <dgm:pt modelId="{3933AB08-A36E-40BB-AF89-6E71EC8001CB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 smtClean="0"/>
            <a:t>100M annual</a:t>
          </a:r>
          <a:endParaRPr lang="en-US" sz="1400" dirty="0"/>
        </a:p>
      </dgm:t>
    </dgm:pt>
    <dgm:pt modelId="{AD5F7374-7C81-47B1-916A-B9DB92E5CCC3}" type="parTrans" cxnId="{E3B57453-2F91-4710-BB60-526CB407ECE6}">
      <dgm:prSet/>
      <dgm:spPr/>
      <dgm:t>
        <a:bodyPr/>
        <a:lstStyle/>
        <a:p>
          <a:endParaRPr lang="en-US"/>
        </a:p>
      </dgm:t>
    </dgm:pt>
    <dgm:pt modelId="{B0EB98B6-B44C-48BB-AA0D-EB99DBDF2172}" type="sibTrans" cxnId="{E3B57453-2F91-4710-BB60-526CB407ECE6}">
      <dgm:prSet/>
      <dgm:spPr/>
      <dgm:t>
        <a:bodyPr/>
        <a:lstStyle/>
        <a:p>
          <a:endParaRPr lang="en-US"/>
        </a:p>
      </dgm:t>
    </dgm:pt>
    <dgm:pt modelId="{62EB71D0-613F-41CD-8990-984F4F6963A7}">
      <dgm:prSet custT="1"/>
      <dgm:spPr>
        <a:solidFill>
          <a:schemeClr val="accent5"/>
        </a:solidFill>
      </dgm:spPr>
      <dgm:t>
        <a:bodyPr/>
        <a:lstStyle/>
        <a:p>
          <a:r>
            <a:rPr lang="en-US" sz="2400" dirty="0" smtClean="0">
              <a:solidFill>
                <a:schemeClr val="bg1"/>
              </a:solidFill>
            </a:rPr>
            <a:t>DAT Target Production</a:t>
          </a:r>
          <a:endParaRPr lang="en-US" sz="2400" dirty="0">
            <a:solidFill>
              <a:schemeClr val="bg1"/>
            </a:solidFill>
          </a:endParaRPr>
        </a:p>
      </dgm:t>
    </dgm:pt>
    <dgm:pt modelId="{E6EF8E96-B633-45C6-9356-19865E963408}" type="parTrans" cxnId="{F7653F5C-2B74-4C31-B9A0-B76101E8B14C}">
      <dgm:prSet/>
      <dgm:spPr/>
      <dgm:t>
        <a:bodyPr/>
        <a:lstStyle/>
        <a:p>
          <a:endParaRPr lang="en-US"/>
        </a:p>
      </dgm:t>
    </dgm:pt>
    <dgm:pt modelId="{51A0041B-D13B-48EB-96AF-4A341CD4F8DA}" type="sibTrans" cxnId="{F7653F5C-2B74-4C31-B9A0-B76101E8B14C}">
      <dgm:prSet/>
      <dgm:spPr/>
      <dgm:t>
        <a:bodyPr/>
        <a:lstStyle/>
        <a:p>
          <a:endParaRPr lang="en-US"/>
        </a:p>
      </dgm:t>
    </dgm:pt>
    <dgm:pt modelId="{846ED776-9595-4FC4-8261-D312CA2722BE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Borrowing cost = SIBOR + 3-4% </a:t>
          </a:r>
        </a:p>
      </dgm:t>
    </dgm:pt>
    <dgm:pt modelId="{F414120C-328F-4C4C-9BBC-78F2D834809F}" type="parTrans" cxnId="{85A453F8-7F5A-4911-B79B-E08F35C8B889}">
      <dgm:prSet/>
      <dgm:spPr/>
      <dgm:t>
        <a:bodyPr/>
        <a:lstStyle/>
        <a:p>
          <a:endParaRPr lang="en-US"/>
        </a:p>
      </dgm:t>
    </dgm:pt>
    <dgm:pt modelId="{ADD246F1-18D3-4ECA-931A-429BD6AE1244}" type="sibTrans" cxnId="{85A453F8-7F5A-4911-B79B-E08F35C8B889}">
      <dgm:prSet/>
      <dgm:spPr/>
      <dgm:t>
        <a:bodyPr/>
        <a:lstStyle/>
        <a:p>
          <a:endParaRPr lang="en-US"/>
        </a:p>
      </dgm:t>
    </dgm:pt>
    <dgm:pt modelId="{6C3AE973-B60B-4262-AE1B-D9118F5EAA77}" type="pres">
      <dgm:prSet presAssocID="{68F7DCF0-F0FD-4F5F-8893-E8EE952DFC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F93D08-0529-4F5F-B45C-6AA5D81ED1F1}" type="pres">
      <dgm:prSet presAssocID="{1B7CD600-4BB9-4A47-9E0E-C5B66278759D}" presName="linNode" presStyleCnt="0"/>
      <dgm:spPr/>
    </dgm:pt>
    <dgm:pt modelId="{85AF42C9-A0F3-4528-B3E9-6F1F75235787}" type="pres">
      <dgm:prSet presAssocID="{1B7CD600-4BB9-4A47-9E0E-C5B66278759D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81DD0-684B-4808-9528-C52BDE35A616}" type="pres">
      <dgm:prSet presAssocID="{1B7CD600-4BB9-4A47-9E0E-C5B66278759D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66E729-C77E-4799-A40A-9244AA2808DD}" type="pres">
      <dgm:prSet presAssocID="{0DFD70E0-5F95-469D-BE32-F7D5CC56D557}" presName="sp" presStyleCnt="0"/>
      <dgm:spPr/>
    </dgm:pt>
    <dgm:pt modelId="{9B63D7DC-C360-4D6C-AB6E-9010E7590CEE}" type="pres">
      <dgm:prSet presAssocID="{8CEB4FE9-64F0-4FA8-AAAC-395CABAC9358}" presName="linNode" presStyleCnt="0"/>
      <dgm:spPr/>
    </dgm:pt>
    <dgm:pt modelId="{EA71140D-64F2-406F-9359-68129A922F8E}" type="pres">
      <dgm:prSet presAssocID="{8CEB4FE9-64F0-4FA8-AAAC-395CABAC9358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33780-832E-41B2-AF16-BC458669E6B6}" type="pres">
      <dgm:prSet presAssocID="{8CEB4FE9-64F0-4FA8-AAAC-395CABAC9358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92D251-1FD0-41AC-B11F-0F2C94E9D11A}" type="pres">
      <dgm:prSet presAssocID="{E05C2EDB-6FCE-4D5E-9726-4C740B56FE3F}" presName="sp" presStyleCnt="0"/>
      <dgm:spPr/>
    </dgm:pt>
    <dgm:pt modelId="{C0A30173-0CE1-4431-A9C4-9BE75A8E130A}" type="pres">
      <dgm:prSet presAssocID="{3929187D-5620-465B-B2EA-783291FFADF4}" presName="linNode" presStyleCnt="0"/>
      <dgm:spPr/>
    </dgm:pt>
    <dgm:pt modelId="{A8EC3A30-96C1-45ED-94E6-B69FEDD13E79}" type="pres">
      <dgm:prSet presAssocID="{3929187D-5620-465B-B2EA-783291FFADF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BD81E-023D-4812-83E0-38A2A0EF4D80}" type="pres">
      <dgm:prSet presAssocID="{3929187D-5620-465B-B2EA-783291FFADF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FEC7C0-98E7-40AF-B76B-66CF314F11B0}" type="pres">
      <dgm:prSet presAssocID="{5BCBC270-3538-484B-9EA6-6A891C1B3817}" presName="sp" presStyleCnt="0"/>
      <dgm:spPr/>
    </dgm:pt>
    <dgm:pt modelId="{5670FF0F-1A45-4CCE-BC6D-13D15B80BAA9}" type="pres">
      <dgm:prSet presAssocID="{62EB71D0-613F-41CD-8990-984F4F6963A7}" presName="linNode" presStyleCnt="0"/>
      <dgm:spPr/>
    </dgm:pt>
    <dgm:pt modelId="{45EA85F0-F749-406E-BE70-14E98C361E0E}" type="pres">
      <dgm:prSet presAssocID="{62EB71D0-613F-41CD-8990-984F4F6963A7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0CA3E-4D4A-418A-90DE-F5DA06F0A68C}" type="pres">
      <dgm:prSet presAssocID="{62EB71D0-613F-41CD-8990-984F4F6963A7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771EB0-5D0F-4BD2-9E91-F2A6D1AC2025}" type="presOf" srcId="{8CEB4FE9-64F0-4FA8-AAAC-395CABAC9358}" destId="{EA71140D-64F2-406F-9359-68129A922F8E}" srcOrd="0" destOrd="0" presId="urn:microsoft.com/office/officeart/2005/8/layout/vList5"/>
    <dgm:cxn modelId="{4F3C405A-F084-4AA9-BAC0-388EB352C3F5}" type="presOf" srcId="{68F7DCF0-F0FD-4F5F-8893-E8EE952DFC3D}" destId="{6C3AE973-B60B-4262-AE1B-D9118F5EAA77}" srcOrd="0" destOrd="0" presId="urn:microsoft.com/office/officeart/2005/8/layout/vList5"/>
    <dgm:cxn modelId="{0B8AF39B-BB25-4EB1-B674-7BB81A881512}" srcId="{68F7DCF0-F0FD-4F5F-8893-E8EE952DFC3D}" destId="{3929187D-5620-465B-B2EA-783291FFADF4}" srcOrd="2" destOrd="0" parTransId="{64440F68-FA8F-42C9-BCE5-BE555C5E6B53}" sibTransId="{5BCBC270-3538-484B-9EA6-6A891C1B3817}"/>
    <dgm:cxn modelId="{C7D5665A-5A20-4E7C-914D-1DBAE48761C4}" type="presOf" srcId="{3933AB08-A36E-40BB-AF89-6E71EC8001CB}" destId="{CC90CA3E-4D4A-418A-90DE-F5DA06F0A68C}" srcOrd="0" destOrd="0" presId="urn:microsoft.com/office/officeart/2005/8/layout/vList5"/>
    <dgm:cxn modelId="{2D677006-312D-4A22-8BED-3F7CD3FA1554}" srcId="{1B7CD600-4BB9-4A47-9E0E-C5B66278759D}" destId="{ECA02154-B901-4BEF-93FE-A2EADFF0DB96}" srcOrd="1" destOrd="0" parTransId="{774A327B-52BD-494E-A354-1ED235033529}" sibTransId="{8866B24A-3600-4C25-B15A-B8074EB061A1}"/>
    <dgm:cxn modelId="{E3B57453-2F91-4710-BB60-526CB407ECE6}" srcId="{62EB71D0-613F-41CD-8990-984F4F6963A7}" destId="{3933AB08-A36E-40BB-AF89-6E71EC8001CB}" srcOrd="0" destOrd="0" parTransId="{AD5F7374-7C81-47B1-916A-B9DB92E5CCC3}" sibTransId="{B0EB98B6-B44C-48BB-AA0D-EB99DBDF2172}"/>
    <dgm:cxn modelId="{39665E73-2481-4DE9-8AB7-C119F771CCD6}" type="presOf" srcId="{ECA02154-B901-4BEF-93FE-A2EADFF0DB96}" destId="{E5981DD0-684B-4808-9528-C52BDE35A616}" srcOrd="0" destOrd="1" presId="urn:microsoft.com/office/officeart/2005/8/layout/vList5"/>
    <dgm:cxn modelId="{3CD3B6B4-B5F0-4119-940A-834D5C3DB2D9}" srcId="{1B7CD600-4BB9-4A47-9E0E-C5B66278759D}" destId="{E12B62B5-1BA3-4A51-B25D-762A2F4C64D4}" srcOrd="2" destOrd="0" parTransId="{26C4B496-4496-4B1A-ACD0-1048A7506273}" sibTransId="{A7B281BD-569C-4DCB-9F55-07413016D82F}"/>
    <dgm:cxn modelId="{F5338537-D8B6-4546-B53D-B00299AE311F}" type="presOf" srcId="{3929187D-5620-465B-B2EA-783291FFADF4}" destId="{A8EC3A30-96C1-45ED-94E6-B69FEDD13E79}" srcOrd="0" destOrd="0" presId="urn:microsoft.com/office/officeart/2005/8/layout/vList5"/>
    <dgm:cxn modelId="{88C4AE6B-8BC7-4FA0-8AF3-36F3E4F3954D}" srcId="{1B7CD600-4BB9-4A47-9E0E-C5B66278759D}" destId="{06CD27D9-6902-4315-9D52-77C6C46F5E48}" srcOrd="0" destOrd="0" parTransId="{4E5B1DDB-5EFB-497F-B9EF-6C31CF64F1AF}" sibTransId="{183B6371-5B9D-47A0-AEBD-E0A20B0DC4F9}"/>
    <dgm:cxn modelId="{85A453F8-7F5A-4911-B79B-E08F35C8B889}" srcId="{3929187D-5620-465B-B2EA-783291FFADF4}" destId="{846ED776-9595-4FC4-8261-D312CA2722BE}" srcOrd="1" destOrd="0" parTransId="{F414120C-328F-4C4C-9BBC-78F2D834809F}" sibTransId="{ADD246F1-18D3-4ECA-931A-429BD6AE1244}"/>
    <dgm:cxn modelId="{FE7573B4-9567-4060-A85A-B9D318082A6C}" type="presOf" srcId="{EBD89399-47A8-429B-A16B-7DCFE7CA1BA0}" destId="{D4333780-832E-41B2-AF16-BC458669E6B6}" srcOrd="0" destOrd="1" presId="urn:microsoft.com/office/officeart/2005/8/layout/vList5"/>
    <dgm:cxn modelId="{CE6DC2A0-C5E9-4063-9977-1C2562E92237}" srcId="{68F7DCF0-F0FD-4F5F-8893-E8EE952DFC3D}" destId="{8CEB4FE9-64F0-4FA8-AAAC-395CABAC9358}" srcOrd="1" destOrd="0" parTransId="{D85D8DA8-2EAE-4060-8242-54CD45BC4F5E}" sibTransId="{E05C2EDB-6FCE-4D5E-9726-4C740B56FE3F}"/>
    <dgm:cxn modelId="{859AAF85-717E-4ECB-9E4E-6148E5EEA367}" type="presOf" srcId="{1B7CD600-4BB9-4A47-9E0E-C5B66278759D}" destId="{85AF42C9-A0F3-4528-B3E9-6F1F75235787}" srcOrd="0" destOrd="0" presId="urn:microsoft.com/office/officeart/2005/8/layout/vList5"/>
    <dgm:cxn modelId="{AA6E6B53-14F1-4133-A1AD-E31CD47DE593}" srcId="{68F7DCF0-F0FD-4F5F-8893-E8EE952DFC3D}" destId="{1B7CD600-4BB9-4A47-9E0E-C5B66278759D}" srcOrd="0" destOrd="0" parTransId="{BEAEA40B-320B-4F6D-8F68-7F38270FBC54}" sibTransId="{0DFD70E0-5F95-469D-BE32-F7D5CC56D557}"/>
    <dgm:cxn modelId="{7FFF874C-3643-4656-9725-FED3FB67EF9B}" type="presOf" srcId="{B1C22ACC-4AC1-4302-B6CF-3B75CFDA46BF}" destId="{D4333780-832E-41B2-AF16-BC458669E6B6}" srcOrd="0" destOrd="0" presId="urn:microsoft.com/office/officeart/2005/8/layout/vList5"/>
    <dgm:cxn modelId="{73329F77-5861-458B-B468-85DAFA5EFF6D}" srcId="{8CEB4FE9-64F0-4FA8-AAAC-395CABAC9358}" destId="{B1C22ACC-4AC1-4302-B6CF-3B75CFDA46BF}" srcOrd="0" destOrd="0" parTransId="{D7C41300-2FAD-4AC6-A14B-16D8B7C1A930}" sibTransId="{22767E61-B0EF-48F7-9572-F0763C0555E9}"/>
    <dgm:cxn modelId="{F7653F5C-2B74-4C31-B9A0-B76101E8B14C}" srcId="{68F7DCF0-F0FD-4F5F-8893-E8EE952DFC3D}" destId="{62EB71D0-613F-41CD-8990-984F4F6963A7}" srcOrd="3" destOrd="0" parTransId="{E6EF8E96-B633-45C6-9356-19865E963408}" sibTransId="{51A0041B-D13B-48EB-96AF-4A341CD4F8DA}"/>
    <dgm:cxn modelId="{1265B98C-C94F-48BC-91D5-F49FDB783508}" type="presOf" srcId="{C6E08FB4-1FF4-43C5-839B-DBE44EF5E886}" destId="{79EBD81E-023D-4812-83E0-38A2A0EF4D80}" srcOrd="0" destOrd="0" presId="urn:microsoft.com/office/officeart/2005/8/layout/vList5"/>
    <dgm:cxn modelId="{309B7F5E-EC2D-44F4-93FD-1221AEF4CBAD}" srcId="{3929187D-5620-465B-B2EA-783291FFADF4}" destId="{C6E08FB4-1FF4-43C5-839B-DBE44EF5E886}" srcOrd="0" destOrd="0" parTransId="{402C2159-1D3D-4314-A81F-A06735FD28D5}" sibTransId="{74223EB8-3926-42C9-A847-640971AECF12}"/>
    <dgm:cxn modelId="{F93153BD-40A3-4776-A1C9-1A2B3C5CBA54}" type="presOf" srcId="{62EB71D0-613F-41CD-8990-984F4F6963A7}" destId="{45EA85F0-F749-406E-BE70-14E98C361E0E}" srcOrd="0" destOrd="0" presId="urn:microsoft.com/office/officeart/2005/8/layout/vList5"/>
    <dgm:cxn modelId="{7E94FDB8-6D00-4747-A1B5-CD8B13F5003E}" srcId="{8CEB4FE9-64F0-4FA8-AAAC-395CABAC9358}" destId="{EBD89399-47A8-429B-A16B-7DCFE7CA1BA0}" srcOrd="1" destOrd="0" parTransId="{175C2D29-CC75-4182-B849-9333C3C4F676}" sibTransId="{828CAE03-0000-4D8D-A526-223E45EE430A}"/>
    <dgm:cxn modelId="{5D5A3B6C-66DA-4132-A986-874BF541D61F}" type="presOf" srcId="{E12B62B5-1BA3-4A51-B25D-762A2F4C64D4}" destId="{E5981DD0-684B-4808-9528-C52BDE35A616}" srcOrd="0" destOrd="2" presId="urn:microsoft.com/office/officeart/2005/8/layout/vList5"/>
    <dgm:cxn modelId="{30B18DAC-C3FD-4608-81C8-F2BA430548D7}" type="presOf" srcId="{846ED776-9595-4FC4-8261-D312CA2722BE}" destId="{79EBD81E-023D-4812-83E0-38A2A0EF4D80}" srcOrd="0" destOrd="1" presId="urn:microsoft.com/office/officeart/2005/8/layout/vList5"/>
    <dgm:cxn modelId="{1C3EF1C7-9C51-409F-B693-61CCE12BCB91}" type="presOf" srcId="{06CD27D9-6902-4315-9D52-77C6C46F5E48}" destId="{E5981DD0-684B-4808-9528-C52BDE35A616}" srcOrd="0" destOrd="0" presId="urn:microsoft.com/office/officeart/2005/8/layout/vList5"/>
    <dgm:cxn modelId="{D2825AAC-04C9-4862-A50F-299A3516C130}" type="presParOf" srcId="{6C3AE973-B60B-4262-AE1B-D9118F5EAA77}" destId="{8EF93D08-0529-4F5F-B45C-6AA5D81ED1F1}" srcOrd="0" destOrd="0" presId="urn:microsoft.com/office/officeart/2005/8/layout/vList5"/>
    <dgm:cxn modelId="{96FE50F9-70B1-473A-AE04-90E6EC0A2DCD}" type="presParOf" srcId="{8EF93D08-0529-4F5F-B45C-6AA5D81ED1F1}" destId="{85AF42C9-A0F3-4528-B3E9-6F1F75235787}" srcOrd="0" destOrd="0" presId="urn:microsoft.com/office/officeart/2005/8/layout/vList5"/>
    <dgm:cxn modelId="{62BC184A-4BAF-440F-8333-3B1E0E6CC4A3}" type="presParOf" srcId="{8EF93D08-0529-4F5F-B45C-6AA5D81ED1F1}" destId="{E5981DD0-684B-4808-9528-C52BDE35A616}" srcOrd="1" destOrd="0" presId="urn:microsoft.com/office/officeart/2005/8/layout/vList5"/>
    <dgm:cxn modelId="{74D5415F-B698-439B-B613-270404DFF024}" type="presParOf" srcId="{6C3AE973-B60B-4262-AE1B-D9118F5EAA77}" destId="{DD66E729-C77E-4799-A40A-9244AA2808DD}" srcOrd="1" destOrd="0" presId="urn:microsoft.com/office/officeart/2005/8/layout/vList5"/>
    <dgm:cxn modelId="{9839C29B-9042-412F-90A6-FE9BDFBEDC74}" type="presParOf" srcId="{6C3AE973-B60B-4262-AE1B-D9118F5EAA77}" destId="{9B63D7DC-C360-4D6C-AB6E-9010E7590CEE}" srcOrd="2" destOrd="0" presId="urn:microsoft.com/office/officeart/2005/8/layout/vList5"/>
    <dgm:cxn modelId="{7FA78B45-67A2-4A0B-B0F3-F4718909FDBD}" type="presParOf" srcId="{9B63D7DC-C360-4D6C-AB6E-9010E7590CEE}" destId="{EA71140D-64F2-406F-9359-68129A922F8E}" srcOrd="0" destOrd="0" presId="urn:microsoft.com/office/officeart/2005/8/layout/vList5"/>
    <dgm:cxn modelId="{41682C95-BFF4-4795-9B72-C36491F54560}" type="presParOf" srcId="{9B63D7DC-C360-4D6C-AB6E-9010E7590CEE}" destId="{D4333780-832E-41B2-AF16-BC458669E6B6}" srcOrd="1" destOrd="0" presId="urn:microsoft.com/office/officeart/2005/8/layout/vList5"/>
    <dgm:cxn modelId="{9154DD15-1E5B-415E-868E-69B522B6306A}" type="presParOf" srcId="{6C3AE973-B60B-4262-AE1B-D9118F5EAA77}" destId="{D892D251-1FD0-41AC-B11F-0F2C94E9D11A}" srcOrd="3" destOrd="0" presId="urn:microsoft.com/office/officeart/2005/8/layout/vList5"/>
    <dgm:cxn modelId="{E32625C4-2569-4F4E-B8B1-E5615D404FBD}" type="presParOf" srcId="{6C3AE973-B60B-4262-AE1B-D9118F5EAA77}" destId="{C0A30173-0CE1-4431-A9C4-9BE75A8E130A}" srcOrd="4" destOrd="0" presId="urn:microsoft.com/office/officeart/2005/8/layout/vList5"/>
    <dgm:cxn modelId="{3C6542F5-F8A1-46E3-8839-214C2338ACAD}" type="presParOf" srcId="{C0A30173-0CE1-4431-A9C4-9BE75A8E130A}" destId="{A8EC3A30-96C1-45ED-94E6-B69FEDD13E79}" srcOrd="0" destOrd="0" presId="urn:microsoft.com/office/officeart/2005/8/layout/vList5"/>
    <dgm:cxn modelId="{D963F3FB-9C58-4D01-90C4-12303FAD2363}" type="presParOf" srcId="{C0A30173-0CE1-4431-A9C4-9BE75A8E130A}" destId="{79EBD81E-023D-4812-83E0-38A2A0EF4D80}" srcOrd="1" destOrd="0" presId="urn:microsoft.com/office/officeart/2005/8/layout/vList5"/>
    <dgm:cxn modelId="{6A8BF42F-59DC-44DB-8A21-A8814BFFC22F}" type="presParOf" srcId="{6C3AE973-B60B-4262-AE1B-D9118F5EAA77}" destId="{3AFEC7C0-98E7-40AF-B76B-66CF314F11B0}" srcOrd="5" destOrd="0" presId="urn:microsoft.com/office/officeart/2005/8/layout/vList5"/>
    <dgm:cxn modelId="{BB3ADD01-42B0-457A-9BA6-A4FD0A1F33C4}" type="presParOf" srcId="{6C3AE973-B60B-4262-AE1B-D9118F5EAA77}" destId="{5670FF0F-1A45-4CCE-BC6D-13D15B80BAA9}" srcOrd="6" destOrd="0" presId="urn:microsoft.com/office/officeart/2005/8/layout/vList5"/>
    <dgm:cxn modelId="{6FCBA706-1B96-4870-B678-2E6AB1DD89D7}" type="presParOf" srcId="{5670FF0F-1A45-4CCE-BC6D-13D15B80BAA9}" destId="{45EA85F0-F749-406E-BE70-14E98C361E0E}" srcOrd="0" destOrd="0" presId="urn:microsoft.com/office/officeart/2005/8/layout/vList5"/>
    <dgm:cxn modelId="{5377FB1F-3B0E-44DA-A42A-55A739FA6ACA}" type="presParOf" srcId="{5670FF0F-1A45-4CCE-BC6D-13D15B80BAA9}" destId="{CC90CA3E-4D4A-418A-90DE-F5DA06F0A6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8F7DCF0-F0FD-4F5F-8893-E8EE952DFC3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7CD600-4BB9-4A47-9E0E-C5B66278759D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400" dirty="0"/>
            <a:t>Market Sizing</a:t>
          </a:r>
        </a:p>
      </dgm:t>
    </dgm:pt>
    <dgm:pt modelId="{BEAEA40B-320B-4F6D-8F68-7F38270FBC54}" type="parTrans" cxnId="{AA6E6B53-14F1-4133-A1AD-E31CD47DE593}">
      <dgm:prSet/>
      <dgm:spPr/>
      <dgm:t>
        <a:bodyPr/>
        <a:lstStyle/>
        <a:p>
          <a:endParaRPr lang="en-US"/>
        </a:p>
      </dgm:t>
    </dgm:pt>
    <dgm:pt modelId="{0DFD70E0-5F95-469D-BE32-F7D5CC56D557}" type="sibTrans" cxnId="{AA6E6B53-14F1-4133-A1AD-E31CD47DE593}">
      <dgm:prSet/>
      <dgm:spPr/>
      <dgm:t>
        <a:bodyPr/>
        <a:lstStyle/>
        <a:p>
          <a:endParaRPr lang="en-US"/>
        </a:p>
      </dgm:t>
    </dgm:pt>
    <dgm:pt modelId="{06CD27D9-6902-4315-9D52-77C6C46F5E48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Market Size (all) = 245B (2023)</a:t>
          </a:r>
        </a:p>
      </dgm:t>
    </dgm:pt>
    <dgm:pt modelId="{4E5B1DDB-5EFB-497F-B9EF-6C31CF64F1AF}" type="parTrans" cxnId="{88C4AE6B-8BC7-4FA0-8AF3-36F3E4F3954D}">
      <dgm:prSet/>
      <dgm:spPr/>
      <dgm:t>
        <a:bodyPr/>
        <a:lstStyle/>
        <a:p>
          <a:endParaRPr lang="en-US"/>
        </a:p>
      </dgm:t>
    </dgm:pt>
    <dgm:pt modelId="{183B6371-5B9D-47A0-AEBD-E0A20B0DC4F9}" type="sibTrans" cxnId="{88C4AE6B-8BC7-4FA0-8AF3-36F3E4F3954D}">
      <dgm:prSet/>
      <dgm:spPr/>
      <dgm:t>
        <a:bodyPr/>
        <a:lstStyle/>
        <a:p>
          <a:endParaRPr lang="en-US"/>
        </a:p>
      </dgm:t>
    </dgm:pt>
    <dgm:pt modelId="{8CEB4FE9-64F0-4FA8-AAAC-395CABAC9358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400" dirty="0"/>
            <a:t>Loan Terms</a:t>
          </a:r>
        </a:p>
      </dgm:t>
    </dgm:pt>
    <dgm:pt modelId="{D85D8DA8-2EAE-4060-8242-54CD45BC4F5E}" type="parTrans" cxnId="{CE6DC2A0-C5E9-4063-9977-1C2562E92237}">
      <dgm:prSet/>
      <dgm:spPr/>
      <dgm:t>
        <a:bodyPr/>
        <a:lstStyle/>
        <a:p>
          <a:endParaRPr lang="en-US"/>
        </a:p>
      </dgm:t>
    </dgm:pt>
    <dgm:pt modelId="{E05C2EDB-6FCE-4D5E-9726-4C740B56FE3F}" type="sibTrans" cxnId="{CE6DC2A0-C5E9-4063-9977-1C2562E92237}">
      <dgm:prSet/>
      <dgm:spPr/>
      <dgm:t>
        <a:bodyPr/>
        <a:lstStyle/>
        <a:p>
          <a:endParaRPr lang="en-US"/>
        </a:p>
      </dgm:t>
    </dgm:pt>
    <dgm:pt modelId="{B1C22ACC-4AC1-4302-B6CF-3B75CFDA46BF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Average Loan Size = SAR </a:t>
          </a:r>
          <a:r>
            <a:rPr lang="en-US" sz="1400" dirty="0" smtClean="0"/>
            <a:t>1M </a:t>
          </a:r>
          <a:r>
            <a:rPr lang="en-US" sz="1400" dirty="0"/>
            <a:t>(up to 15M – Medium Enterprises)</a:t>
          </a:r>
        </a:p>
      </dgm:t>
    </dgm:pt>
    <dgm:pt modelId="{D7C41300-2FAD-4AC6-A14B-16D8B7C1A930}" type="parTrans" cxnId="{73329F77-5861-458B-B468-85DAFA5EFF6D}">
      <dgm:prSet/>
      <dgm:spPr/>
      <dgm:t>
        <a:bodyPr/>
        <a:lstStyle/>
        <a:p>
          <a:endParaRPr lang="en-US"/>
        </a:p>
      </dgm:t>
    </dgm:pt>
    <dgm:pt modelId="{22767E61-B0EF-48F7-9572-F0763C0555E9}" type="sibTrans" cxnId="{73329F77-5861-458B-B468-85DAFA5EFF6D}">
      <dgm:prSet/>
      <dgm:spPr/>
      <dgm:t>
        <a:bodyPr/>
        <a:lstStyle/>
        <a:p>
          <a:endParaRPr lang="en-US"/>
        </a:p>
      </dgm:t>
    </dgm:pt>
    <dgm:pt modelId="{3929187D-5620-465B-B2EA-783291FFADF4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400" dirty="0"/>
            <a:t>Return</a:t>
          </a:r>
        </a:p>
      </dgm:t>
    </dgm:pt>
    <dgm:pt modelId="{64440F68-FA8F-42C9-BCE5-BE555C5E6B53}" type="parTrans" cxnId="{0B8AF39B-BB25-4EB1-B674-7BB81A881512}">
      <dgm:prSet/>
      <dgm:spPr/>
      <dgm:t>
        <a:bodyPr/>
        <a:lstStyle/>
        <a:p>
          <a:endParaRPr lang="en-US"/>
        </a:p>
      </dgm:t>
    </dgm:pt>
    <dgm:pt modelId="{5BCBC270-3538-484B-9EA6-6A891C1B3817}" type="sibTrans" cxnId="{0B8AF39B-BB25-4EB1-B674-7BB81A881512}">
      <dgm:prSet/>
      <dgm:spPr/>
      <dgm:t>
        <a:bodyPr/>
        <a:lstStyle/>
        <a:p>
          <a:endParaRPr lang="en-US"/>
        </a:p>
      </dgm:t>
    </dgm:pt>
    <dgm:pt modelId="{C6E08FB4-1FF4-43C5-839B-DBE44EF5E886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Average Lending Rate = 16%</a:t>
          </a:r>
        </a:p>
      </dgm:t>
    </dgm:pt>
    <dgm:pt modelId="{402C2159-1D3D-4314-A81F-A06735FD28D5}" type="parTrans" cxnId="{309B7F5E-EC2D-44F4-93FD-1221AEF4CBAD}">
      <dgm:prSet/>
      <dgm:spPr/>
      <dgm:t>
        <a:bodyPr/>
        <a:lstStyle/>
        <a:p>
          <a:endParaRPr lang="en-US"/>
        </a:p>
      </dgm:t>
    </dgm:pt>
    <dgm:pt modelId="{74223EB8-3926-42C9-A847-640971AECF12}" type="sibTrans" cxnId="{309B7F5E-EC2D-44F4-93FD-1221AEF4CBAD}">
      <dgm:prSet/>
      <dgm:spPr/>
      <dgm:t>
        <a:bodyPr/>
        <a:lstStyle/>
        <a:p>
          <a:endParaRPr lang="en-US"/>
        </a:p>
      </dgm:t>
    </dgm:pt>
    <dgm:pt modelId="{3933AB08-A36E-40BB-AF89-6E71EC8001CB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TBD</a:t>
          </a:r>
        </a:p>
      </dgm:t>
    </dgm:pt>
    <dgm:pt modelId="{AD5F7374-7C81-47B1-916A-B9DB92E5CCC3}" type="parTrans" cxnId="{E3B57453-2F91-4710-BB60-526CB407ECE6}">
      <dgm:prSet/>
      <dgm:spPr/>
      <dgm:t>
        <a:bodyPr/>
        <a:lstStyle/>
        <a:p>
          <a:endParaRPr lang="en-US"/>
        </a:p>
      </dgm:t>
    </dgm:pt>
    <dgm:pt modelId="{B0EB98B6-B44C-48BB-AA0D-EB99DBDF2172}" type="sibTrans" cxnId="{E3B57453-2F91-4710-BB60-526CB407ECE6}">
      <dgm:prSet/>
      <dgm:spPr/>
      <dgm:t>
        <a:bodyPr/>
        <a:lstStyle/>
        <a:p>
          <a:endParaRPr lang="en-US"/>
        </a:p>
      </dgm:t>
    </dgm:pt>
    <dgm:pt modelId="{62EB71D0-613F-41CD-8990-984F4F6963A7}">
      <dgm:prSet custT="1"/>
      <dgm:spPr>
        <a:solidFill>
          <a:schemeClr val="accent5"/>
        </a:solidFill>
      </dgm:spPr>
      <dgm:t>
        <a:bodyPr/>
        <a:lstStyle/>
        <a:p>
          <a:r>
            <a:rPr lang="en-US" sz="2400" dirty="0" smtClean="0"/>
            <a:t>DAT Target Production</a:t>
          </a:r>
          <a:endParaRPr lang="en-US" sz="2400" dirty="0"/>
        </a:p>
      </dgm:t>
    </dgm:pt>
    <dgm:pt modelId="{E6EF8E96-B633-45C6-9356-19865E963408}" type="parTrans" cxnId="{F7653F5C-2B74-4C31-B9A0-B76101E8B14C}">
      <dgm:prSet/>
      <dgm:spPr/>
      <dgm:t>
        <a:bodyPr/>
        <a:lstStyle/>
        <a:p>
          <a:endParaRPr lang="en-US"/>
        </a:p>
      </dgm:t>
    </dgm:pt>
    <dgm:pt modelId="{51A0041B-D13B-48EB-96AF-4A341CD4F8DA}" type="sibTrans" cxnId="{F7653F5C-2B74-4C31-B9A0-B76101E8B14C}">
      <dgm:prSet/>
      <dgm:spPr/>
      <dgm:t>
        <a:bodyPr/>
        <a:lstStyle/>
        <a:p>
          <a:endParaRPr lang="en-US"/>
        </a:p>
      </dgm:t>
    </dgm:pt>
    <dgm:pt modelId="{846ED776-9595-4FC4-8261-D312CA2722BE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Borrowing cost = SIBOR + 3-4%</a:t>
          </a:r>
        </a:p>
      </dgm:t>
    </dgm:pt>
    <dgm:pt modelId="{F414120C-328F-4C4C-9BBC-78F2D834809F}" type="parTrans" cxnId="{85A453F8-7F5A-4911-B79B-E08F35C8B889}">
      <dgm:prSet/>
      <dgm:spPr/>
      <dgm:t>
        <a:bodyPr/>
        <a:lstStyle/>
        <a:p>
          <a:endParaRPr lang="en-US"/>
        </a:p>
      </dgm:t>
    </dgm:pt>
    <dgm:pt modelId="{ADD246F1-18D3-4ECA-931A-429BD6AE1244}" type="sibTrans" cxnId="{85A453F8-7F5A-4911-B79B-E08F35C8B889}">
      <dgm:prSet/>
      <dgm:spPr/>
      <dgm:t>
        <a:bodyPr/>
        <a:lstStyle/>
        <a:p>
          <a:endParaRPr lang="en-US"/>
        </a:p>
      </dgm:t>
    </dgm:pt>
    <dgm:pt modelId="{5D574096-21E2-4C91-9674-346F31EAB25C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Market Size (NBFI) = 17B (2023)</a:t>
          </a:r>
        </a:p>
      </dgm:t>
    </dgm:pt>
    <dgm:pt modelId="{C9409792-08B4-446F-828E-3B95B1097356}" type="parTrans" cxnId="{4804F28C-42AD-4655-8214-697287114DF8}">
      <dgm:prSet/>
      <dgm:spPr/>
      <dgm:t>
        <a:bodyPr/>
        <a:lstStyle/>
        <a:p>
          <a:endParaRPr lang="en-US"/>
        </a:p>
      </dgm:t>
    </dgm:pt>
    <dgm:pt modelId="{1B56DB3A-04E4-4481-B823-94B982E90876}" type="sibTrans" cxnId="{4804F28C-42AD-4655-8214-697287114DF8}">
      <dgm:prSet/>
      <dgm:spPr/>
      <dgm:t>
        <a:bodyPr/>
        <a:lstStyle/>
        <a:p>
          <a:endParaRPr lang="en-US"/>
        </a:p>
      </dgm:t>
    </dgm:pt>
    <dgm:pt modelId="{C6A4A7BA-D90F-4128-A600-315CF01C2E48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Forecast 3 year CAGR = </a:t>
          </a:r>
          <a:r>
            <a:rPr lang="en-US" sz="1400" dirty="0" smtClean="0"/>
            <a:t>10%</a:t>
          </a:r>
          <a:endParaRPr lang="en-US" sz="1400" dirty="0"/>
        </a:p>
      </dgm:t>
    </dgm:pt>
    <dgm:pt modelId="{642E26CC-CEA4-4195-AF99-C30D3A5B3AF5}" type="parTrans" cxnId="{D557655D-B409-4705-9C46-529DC32E60A9}">
      <dgm:prSet/>
      <dgm:spPr/>
      <dgm:t>
        <a:bodyPr/>
        <a:lstStyle/>
        <a:p>
          <a:endParaRPr lang="en-US"/>
        </a:p>
      </dgm:t>
    </dgm:pt>
    <dgm:pt modelId="{B7A3B355-4DBF-4CEA-84C3-463522ED0C2F}" type="sibTrans" cxnId="{D557655D-B409-4705-9C46-529DC32E60A9}">
      <dgm:prSet/>
      <dgm:spPr/>
      <dgm:t>
        <a:bodyPr/>
        <a:lstStyle/>
        <a:p>
          <a:endParaRPr lang="en-US"/>
        </a:p>
      </dgm:t>
    </dgm:pt>
    <dgm:pt modelId="{62A4C037-B04B-4AB0-A432-D7451A6FD239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233363" indent="-233363"/>
          <a:r>
            <a:rPr lang="en-US" sz="1400" dirty="0"/>
            <a:t>Term = 3-5 years</a:t>
          </a:r>
        </a:p>
      </dgm:t>
    </dgm:pt>
    <dgm:pt modelId="{8C41A74B-06DB-47BD-9972-2E6354050176}" type="parTrans" cxnId="{F509E83F-7482-4A29-B70C-61A95F02345D}">
      <dgm:prSet/>
      <dgm:spPr/>
      <dgm:t>
        <a:bodyPr/>
        <a:lstStyle/>
        <a:p>
          <a:endParaRPr lang="en-US"/>
        </a:p>
      </dgm:t>
    </dgm:pt>
    <dgm:pt modelId="{B1F599B4-B175-4E7A-B57D-0A64004CBDAA}" type="sibTrans" cxnId="{F509E83F-7482-4A29-B70C-61A95F02345D}">
      <dgm:prSet/>
      <dgm:spPr/>
      <dgm:t>
        <a:bodyPr/>
        <a:lstStyle/>
        <a:p>
          <a:endParaRPr lang="en-US"/>
        </a:p>
      </dgm:t>
    </dgm:pt>
    <dgm:pt modelId="{6C3AE973-B60B-4262-AE1B-D9118F5EAA77}" type="pres">
      <dgm:prSet presAssocID="{68F7DCF0-F0FD-4F5F-8893-E8EE952DFC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F93D08-0529-4F5F-B45C-6AA5D81ED1F1}" type="pres">
      <dgm:prSet presAssocID="{1B7CD600-4BB9-4A47-9E0E-C5B66278759D}" presName="linNode" presStyleCnt="0"/>
      <dgm:spPr/>
    </dgm:pt>
    <dgm:pt modelId="{85AF42C9-A0F3-4528-B3E9-6F1F75235787}" type="pres">
      <dgm:prSet presAssocID="{1B7CD600-4BB9-4A47-9E0E-C5B66278759D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81DD0-684B-4808-9528-C52BDE35A616}" type="pres">
      <dgm:prSet presAssocID="{1B7CD600-4BB9-4A47-9E0E-C5B66278759D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66E729-C77E-4799-A40A-9244AA2808DD}" type="pres">
      <dgm:prSet presAssocID="{0DFD70E0-5F95-469D-BE32-F7D5CC56D557}" presName="sp" presStyleCnt="0"/>
      <dgm:spPr/>
    </dgm:pt>
    <dgm:pt modelId="{9B63D7DC-C360-4D6C-AB6E-9010E7590CEE}" type="pres">
      <dgm:prSet presAssocID="{8CEB4FE9-64F0-4FA8-AAAC-395CABAC9358}" presName="linNode" presStyleCnt="0"/>
      <dgm:spPr/>
    </dgm:pt>
    <dgm:pt modelId="{EA71140D-64F2-406F-9359-68129A922F8E}" type="pres">
      <dgm:prSet presAssocID="{8CEB4FE9-64F0-4FA8-AAAC-395CABAC9358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33780-832E-41B2-AF16-BC458669E6B6}" type="pres">
      <dgm:prSet presAssocID="{8CEB4FE9-64F0-4FA8-AAAC-395CABAC9358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92D251-1FD0-41AC-B11F-0F2C94E9D11A}" type="pres">
      <dgm:prSet presAssocID="{E05C2EDB-6FCE-4D5E-9726-4C740B56FE3F}" presName="sp" presStyleCnt="0"/>
      <dgm:spPr/>
    </dgm:pt>
    <dgm:pt modelId="{C0A30173-0CE1-4431-A9C4-9BE75A8E130A}" type="pres">
      <dgm:prSet presAssocID="{3929187D-5620-465B-B2EA-783291FFADF4}" presName="linNode" presStyleCnt="0"/>
      <dgm:spPr/>
    </dgm:pt>
    <dgm:pt modelId="{A8EC3A30-96C1-45ED-94E6-B69FEDD13E79}" type="pres">
      <dgm:prSet presAssocID="{3929187D-5620-465B-B2EA-783291FFADF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BD81E-023D-4812-83E0-38A2A0EF4D80}" type="pres">
      <dgm:prSet presAssocID="{3929187D-5620-465B-B2EA-783291FFADF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FEC7C0-98E7-40AF-B76B-66CF314F11B0}" type="pres">
      <dgm:prSet presAssocID="{5BCBC270-3538-484B-9EA6-6A891C1B3817}" presName="sp" presStyleCnt="0"/>
      <dgm:spPr/>
    </dgm:pt>
    <dgm:pt modelId="{5670FF0F-1A45-4CCE-BC6D-13D15B80BAA9}" type="pres">
      <dgm:prSet presAssocID="{62EB71D0-613F-41CD-8990-984F4F6963A7}" presName="linNode" presStyleCnt="0"/>
      <dgm:spPr/>
    </dgm:pt>
    <dgm:pt modelId="{45EA85F0-F749-406E-BE70-14E98C361E0E}" type="pres">
      <dgm:prSet presAssocID="{62EB71D0-613F-41CD-8990-984F4F6963A7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0CA3E-4D4A-418A-90DE-F5DA06F0A68C}" type="pres">
      <dgm:prSet presAssocID="{62EB71D0-613F-41CD-8990-984F4F6963A7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771EB0-5D0F-4BD2-9E91-F2A6D1AC2025}" type="presOf" srcId="{8CEB4FE9-64F0-4FA8-AAAC-395CABAC9358}" destId="{EA71140D-64F2-406F-9359-68129A922F8E}" srcOrd="0" destOrd="0" presId="urn:microsoft.com/office/officeart/2005/8/layout/vList5"/>
    <dgm:cxn modelId="{4F3C405A-F084-4AA9-BAC0-388EB352C3F5}" type="presOf" srcId="{68F7DCF0-F0FD-4F5F-8893-E8EE952DFC3D}" destId="{6C3AE973-B60B-4262-AE1B-D9118F5EAA77}" srcOrd="0" destOrd="0" presId="urn:microsoft.com/office/officeart/2005/8/layout/vList5"/>
    <dgm:cxn modelId="{0B8AF39B-BB25-4EB1-B674-7BB81A881512}" srcId="{68F7DCF0-F0FD-4F5F-8893-E8EE952DFC3D}" destId="{3929187D-5620-465B-B2EA-783291FFADF4}" srcOrd="2" destOrd="0" parTransId="{64440F68-FA8F-42C9-BCE5-BE555C5E6B53}" sibTransId="{5BCBC270-3538-484B-9EA6-6A891C1B3817}"/>
    <dgm:cxn modelId="{C7D5665A-5A20-4E7C-914D-1DBAE48761C4}" type="presOf" srcId="{3933AB08-A36E-40BB-AF89-6E71EC8001CB}" destId="{CC90CA3E-4D4A-418A-90DE-F5DA06F0A68C}" srcOrd="0" destOrd="0" presId="urn:microsoft.com/office/officeart/2005/8/layout/vList5"/>
    <dgm:cxn modelId="{E3B57453-2F91-4710-BB60-526CB407ECE6}" srcId="{62EB71D0-613F-41CD-8990-984F4F6963A7}" destId="{3933AB08-A36E-40BB-AF89-6E71EC8001CB}" srcOrd="0" destOrd="0" parTransId="{AD5F7374-7C81-47B1-916A-B9DB92E5CCC3}" sibTransId="{B0EB98B6-B44C-48BB-AA0D-EB99DBDF2172}"/>
    <dgm:cxn modelId="{F5338537-D8B6-4546-B53D-B00299AE311F}" type="presOf" srcId="{3929187D-5620-465B-B2EA-783291FFADF4}" destId="{A8EC3A30-96C1-45ED-94E6-B69FEDD13E79}" srcOrd="0" destOrd="0" presId="urn:microsoft.com/office/officeart/2005/8/layout/vList5"/>
    <dgm:cxn modelId="{88C4AE6B-8BC7-4FA0-8AF3-36F3E4F3954D}" srcId="{1B7CD600-4BB9-4A47-9E0E-C5B66278759D}" destId="{06CD27D9-6902-4315-9D52-77C6C46F5E48}" srcOrd="0" destOrd="0" parTransId="{4E5B1DDB-5EFB-497F-B9EF-6C31CF64F1AF}" sibTransId="{183B6371-5B9D-47A0-AEBD-E0A20B0DC4F9}"/>
    <dgm:cxn modelId="{73D62C25-F4BB-4728-B634-2E562F7C3187}" type="presOf" srcId="{5D574096-21E2-4C91-9674-346F31EAB25C}" destId="{E5981DD0-684B-4808-9528-C52BDE35A616}" srcOrd="0" destOrd="1" presId="urn:microsoft.com/office/officeart/2005/8/layout/vList5"/>
    <dgm:cxn modelId="{85A453F8-7F5A-4911-B79B-E08F35C8B889}" srcId="{3929187D-5620-465B-B2EA-783291FFADF4}" destId="{846ED776-9595-4FC4-8261-D312CA2722BE}" srcOrd="1" destOrd="0" parTransId="{F414120C-328F-4C4C-9BBC-78F2D834809F}" sibTransId="{ADD246F1-18D3-4ECA-931A-429BD6AE1244}"/>
    <dgm:cxn modelId="{CE6DC2A0-C5E9-4063-9977-1C2562E92237}" srcId="{68F7DCF0-F0FD-4F5F-8893-E8EE952DFC3D}" destId="{8CEB4FE9-64F0-4FA8-AAAC-395CABAC9358}" srcOrd="1" destOrd="0" parTransId="{D85D8DA8-2EAE-4060-8242-54CD45BC4F5E}" sibTransId="{E05C2EDB-6FCE-4D5E-9726-4C740B56FE3F}"/>
    <dgm:cxn modelId="{859AAF85-717E-4ECB-9E4E-6148E5EEA367}" type="presOf" srcId="{1B7CD600-4BB9-4A47-9E0E-C5B66278759D}" destId="{85AF42C9-A0F3-4528-B3E9-6F1F75235787}" srcOrd="0" destOrd="0" presId="urn:microsoft.com/office/officeart/2005/8/layout/vList5"/>
    <dgm:cxn modelId="{AA6E6B53-14F1-4133-A1AD-E31CD47DE593}" srcId="{68F7DCF0-F0FD-4F5F-8893-E8EE952DFC3D}" destId="{1B7CD600-4BB9-4A47-9E0E-C5B66278759D}" srcOrd="0" destOrd="0" parTransId="{BEAEA40B-320B-4F6D-8F68-7F38270FBC54}" sibTransId="{0DFD70E0-5F95-469D-BE32-F7D5CC56D557}"/>
    <dgm:cxn modelId="{7FFF874C-3643-4656-9725-FED3FB67EF9B}" type="presOf" srcId="{B1C22ACC-4AC1-4302-B6CF-3B75CFDA46BF}" destId="{D4333780-832E-41B2-AF16-BC458669E6B6}" srcOrd="0" destOrd="0" presId="urn:microsoft.com/office/officeart/2005/8/layout/vList5"/>
    <dgm:cxn modelId="{1967F4D7-C0C9-42BC-88BB-4CC7E43417F3}" type="presOf" srcId="{62A4C037-B04B-4AB0-A432-D7451A6FD239}" destId="{D4333780-832E-41B2-AF16-BC458669E6B6}" srcOrd="0" destOrd="1" presId="urn:microsoft.com/office/officeart/2005/8/layout/vList5"/>
    <dgm:cxn modelId="{73329F77-5861-458B-B468-85DAFA5EFF6D}" srcId="{8CEB4FE9-64F0-4FA8-AAAC-395CABAC9358}" destId="{B1C22ACC-4AC1-4302-B6CF-3B75CFDA46BF}" srcOrd="0" destOrd="0" parTransId="{D7C41300-2FAD-4AC6-A14B-16D8B7C1A930}" sibTransId="{22767E61-B0EF-48F7-9572-F0763C0555E9}"/>
    <dgm:cxn modelId="{F7653F5C-2B74-4C31-B9A0-B76101E8B14C}" srcId="{68F7DCF0-F0FD-4F5F-8893-E8EE952DFC3D}" destId="{62EB71D0-613F-41CD-8990-984F4F6963A7}" srcOrd="3" destOrd="0" parTransId="{E6EF8E96-B633-45C6-9356-19865E963408}" sibTransId="{51A0041B-D13B-48EB-96AF-4A341CD4F8DA}"/>
    <dgm:cxn modelId="{1265B98C-C94F-48BC-91D5-F49FDB783508}" type="presOf" srcId="{C6E08FB4-1FF4-43C5-839B-DBE44EF5E886}" destId="{79EBD81E-023D-4812-83E0-38A2A0EF4D80}" srcOrd="0" destOrd="0" presId="urn:microsoft.com/office/officeart/2005/8/layout/vList5"/>
    <dgm:cxn modelId="{309B7F5E-EC2D-44F4-93FD-1221AEF4CBAD}" srcId="{3929187D-5620-465B-B2EA-783291FFADF4}" destId="{C6E08FB4-1FF4-43C5-839B-DBE44EF5E886}" srcOrd="0" destOrd="0" parTransId="{402C2159-1D3D-4314-A81F-A06735FD28D5}" sibTransId="{74223EB8-3926-42C9-A847-640971AECF12}"/>
    <dgm:cxn modelId="{F93153BD-40A3-4776-A1C9-1A2B3C5CBA54}" type="presOf" srcId="{62EB71D0-613F-41CD-8990-984F4F6963A7}" destId="{45EA85F0-F749-406E-BE70-14E98C361E0E}" srcOrd="0" destOrd="0" presId="urn:microsoft.com/office/officeart/2005/8/layout/vList5"/>
    <dgm:cxn modelId="{1378420E-EFB3-40D6-833B-C13CCFA3DECA}" type="presOf" srcId="{C6A4A7BA-D90F-4128-A600-315CF01C2E48}" destId="{E5981DD0-684B-4808-9528-C52BDE35A616}" srcOrd="0" destOrd="2" presId="urn:microsoft.com/office/officeart/2005/8/layout/vList5"/>
    <dgm:cxn modelId="{D557655D-B409-4705-9C46-529DC32E60A9}" srcId="{1B7CD600-4BB9-4A47-9E0E-C5B66278759D}" destId="{C6A4A7BA-D90F-4128-A600-315CF01C2E48}" srcOrd="2" destOrd="0" parTransId="{642E26CC-CEA4-4195-AF99-C30D3A5B3AF5}" sibTransId="{B7A3B355-4DBF-4CEA-84C3-463522ED0C2F}"/>
    <dgm:cxn modelId="{F509E83F-7482-4A29-B70C-61A95F02345D}" srcId="{8CEB4FE9-64F0-4FA8-AAAC-395CABAC9358}" destId="{62A4C037-B04B-4AB0-A432-D7451A6FD239}" srcOrd="1" destOrd="0" parTransId="{8C41A74B-06DB-47BD-9972-2E6354050176}" sibTransId="{B1F599B4-B175-4E7A-B57D-0A64004CBDAA}"/>
    <dgm:cxn modelId="{4804F28C-42AD-4655-8214-697287114DF8}" srcId="{1B7CD600-4BB9-4A47-9E0E-C5B66278759D}" destId="{5D574096-21E2-4C91-9674-346F31EAB25C}" srcOrd="1" destOrd="0" parTransId="{C9409792-08B4-446F-828E-3B95B1097356}" sibTransId="{1B56DB3A-04E4-4481-B823-94B982E90876}"/>
    <dgm:cxn modelId="{30B18DAC-C3FD-4608-81C8-F2BA430548D7}" type="presOf" srcId="{846ED776-9595-4FC4-8261-D312CA2722BE}" destId="{79EBD81E-023D-4812-83E0-38A2A0EF4D80}" srcOrd="0" destOrd="1" presId="urn:microsoft.com/office/officeart/2005/8/layout/vList5"/>
    <dgm:cxn modelId="{1C3EF1C7-9C51-409F-B693-61CCE12BCB91}" type="presOf" srcId="{06CD27D9-6902-4315-9D52-77C6C46F5E48}" destId="{E5981DD0-684B-4808-9528-C52BDE35A616}" srcOrd="0" destOrd="0" presId="urn:microsoft.com/office/officeart/2005/8/layout/vList5"/>
    <dgm:cxn modelId="{D2825AAC-04C9-4862-A50F-299A3516C130}" type="presParOf" srcId="{6C3AE973-B60B-4262-AE1B-D9118F5EAA77}" destId="{8EF93D08-0529-4F5F-B45C-6AA5D81ED1F1}" srcOrd="0" destOrd="0" presId="urn:microsoft.com/office/officeart/2005/8/layout/vList5"/>
    <dgm:cxn modelId="{96FE50F9-70B1-473A-AE04-90E6EC0A2DCD}" type="presParOf" srcId="{8EF93D08-0529-4F5F-B45C-6AA5D81ED1F1}" destId="{85AF42C9-A0F3-4528-B3E9-6F1F75235787}" srcOrd="0" destOrd="0" presId="urn:microsoft.com/office/officeart/2005/8/layout/vList5"/>
    <dgm:cxn modelId="{62BC184A-4BAF-440F-8333-3B1E0E6CC4A3}" type="presParOf" srcId="{8EF93D08-0529-4F5F-B45C-6AA5D81ED1F1}" destId="{E5981DD0-684B-4808-9528-C52BDE35A616}" srcOrd="1" destOrd="0" presId="urn:microsoft.com/office/officeart/2005/8/layout/vList5"/>
    <dgm:cxn modelId="{74D5415F-B698-439B-B613-270404DFF024}" type="presParOf" srcId="{6C3AE973-B60B-4262-AE1B-D9118F5EAA77}" destId="{DD66E729-C77E-4799-A40A-9244AA2808DD}" srcOrd="1" destOrd="0" presId="urn:microsoft.com/office/officeart/2005/8/layout/vList5"/>
    <dgm:cxn modelId="{9839C29B-9042-412F-90A6-FE9BDFBEDC74}" type="presParOf" srcId="{6C3AE973-B60B-4262-AE1B-D9118F5EAA77}" destId="{9B63D7DC-C360-4D6C-AB6E-9010E7590CEE}" srcOrd="2" destOrd="0" presId="urn:microsoft.com/office/officeart/2005/8/layout/vList5"/>
    <dgm:cxn modelId="{7FA78B45-67A2-4A0B-B0F3-F4718909FDBD}" type="presParOf" srcId="{9B63D7DC-C360-4D6C-AB6E-9010E7590CEE}" destId="{EA71140D-64F2-406F-9359-68129A922F8E}" srcOrd="0" destOrd="0" presId="urn:microsoft.com/office/officeart/2005/8/layout/vList5"/>
    <dgm:cxn modelId="{41682C95-BFF4-4795-9B72-C36491F54560}" type="presParOf" srcId="{9B63D7DC-C360-4D6C-AB6E-9010E7590CEE}" destId="{D4333780-832E-41B2-AF16-BC458669E6B6}" srcOrd="1" destOrd="0" presId="urn:microsoft.com/office/officeart/2005/8/layout/vList5"/>
    <dgm:cxn modelId="{9154DD15-1E5B-415E-868E-69B522B6306A}" type="presParOf" srcId="{6C3AE973-B60B-4262-AE1B-D9118F5EAA77}" destId="{D892D251-1FD0-41AC-B11F-0F2C94E9D11A}" srcOrd="3" destOrd="0" presId="urn:microsoft.com/office/officeart/2005/8/layout/vList5"/>
    <dgm:cxn modelId="{E32625C4-2569-4F4E-B8B1-E5615D404FBD}" type="presParOf" srcId="{6C3AE973-B60B-4262-AE1B-D9118F5EAA77}" destId="{C0A30173-0CE1-4431-A9C4-9BE75A8E130A}" srcOrd="4" destOrd="0" presId="urn:microsoft.com/office/officeart/2005/8/layout/vList5"/>
    <dgm:cxn modelId="{3C6542F5-F8A1-46E3-8839-214C2338ACAD}" type="presParOf" srcId="{C0A30173-0CE1-4431-A9C4-9BE75A8E130A}" destId="{A8EC3A30-96C1-45ED-94E6-B69FEDD13E79}" srcOrd="0" destOrd="0" presId="urn:microsoft.com/office/officeart/2005/8/layout/vList5"/>
    <dgm:cxn modelId="{D963F3FB-9C58-4D01-90C4-12303FAD2363}" type="presParOf" srcId="{C0A30173-0CE1-4431-A9C4-9BE75A8E130A}" destId="{79EBD81E-023D-4812-83E0-38A2A0EF4D80}" srcOrd="1" destOrd="0" presId="urn:microsoft.com/office/officeart/2005/8/layout/vList5"/>
    <dgm:cxn modelId="{6A8BF42F-59DC-44DB-8A21-A8814BFFC22F}" type="presParOf" srcId="{6C3AE973-B60B-4262-AE1B-D9118F5EAA77}" destId="{3AFEC7C0-98E7-40AF-B76B-66CF314F11B0}" srcOrd="5" destOrd="0" presId="urn:microsoft.com/office/officeart/2005/8/layout/vList5"/>
    <dgm:cxn modelId="{BB3ADD01-42B0-457A-9BA6-A4FD0A1F33C4}" type="presParOf" srcId="{6C3AE973-B60B-4262-AE1B-D9118F5EAA77}" destId="{5670FF0F-1A45-4CCE-BC6D-13D15B80BAA9}" srcOrd="6" destOrd="0" presId="urn:microsoft.com/office/officeart/2005/8/layout/vList5"/>
    <dgm:cxn modelId="{6FCBA706-1B96-4870-B678-2E6AB1DD89D7}" type="presParOf" srcId="{5670FF0F-1A45-4CCE-BC6D-13D15B80BAA9}" destId="{45EA85F0-F749-406E-BE70-14E98C361E0E}" srcOrd="0" destOrd="0" presId="urn:microsoft.com/office/officeart/2005/8/layout/vList5"/>
    <dgm:cxn modelId="{5377FB1F-3B0E-44DA-A42A-55A739FA6ACA}" type="presParOf" srcId="{5670FF0F-1A45-4CCE-BC6D-13D15B80BAA9}" destId="{CC90CA3E-4D4A-418A-90DE-F5DA06F0A6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507AA3-6CF9-423C-AA59-D87E46950068}">
      <dgm:prSet phldrT="[Text]" custT="1"/>
      <dgm:spPr>
        <a:solidFill>
          <a:srgbClr val="FF9933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Improved Customer Journey</a:t>
          </a:r>
        </a:p>
      </dgm:t>
    </dgm:pt>
    <dgm:pt modelId="{08BECDC4-818F-4809-A4DF-978DD26E2491}" type="parTrans" cxnId="{245411DA-1551-40FA-8B56-6B55111CEAE5}">
      <dgm:prSet/>
      <dgm:spPr/>
      <dgm:t>
        <a:bodyPr/>
        <a:lstStyle/>
        <a:p>
          <a:endParaRPr lang="en-US"/>
        </a:p>
      </dgm:t>
    </dgm:pt>
    <dgm:pt modelId="{C51C9D2F-40F7-4AA8-807E-5C9252CF199C}" type="sibTrans" cxnId="{245411DA-1551-40FA-8B56-6B55111CEAE5}">
      <dgm:prSet/>
      <dgm:spPr/>
      <dgm:t>
        <a:bodyPr/>
        <a:lstStyle/>
        <a:p>
          <a:endParaRPr lang="en-US"/>
        </a:p>
      </dgm:t>
    </dgm:pt>
    <dgm:pt modelId="{BF0C551F-E9B9-45C7-B1DD-ECBBC0BE44D0}">
      <dgm:prSet phldrT="[Text]" custT="1"/>
      <dgm:spPr>
        <a:solidFill>
          <a:srgbClr val="FF9933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Omni Channel</a:t>
          </a:r>
        </a:p>
      </dgm:t>
    </dgm:pt>
    <dgm:pt modelId="{2B97F958-28C7-413E-859C-57ED0D146570}" type="parTrans" cxnId="{251279E7-4331-4DA8-9A60-3763F95BB203}">
      <dgm:prSet/>
      <dgm:spPr/>
      <dgm:t>
        <a:bodyPr/>
        <a:lstStyle/>
        <a:p>
          <a:endParaRPr lang="en-US"/>
        </a:p>
      </dgm:t>
    </dgm:pt>
    <dgm:pt modelId="{5E32C497-6A21-4E69-A7B8-A1FBEAE4BD45}" type="sibTrans" cxnId="{251279E7-4331-4DA8-9A60-3763F95BB203}">
      <dgm:prSet/>
      <dgm:spPr/>
      <dgm:t>
        <a:bodyPr/>
        <a:lstStyle/>
        <a:p>
          <a:endParaRPr lang="en-US"/>
        </a:p>
      </dgm:t>
    </dgm:pt>
    <dgm:pt modelId="{E74A3616-0547-4C27-87ED-E7A10D0045A2}">
      <dgm:prSet phldrT="[Text]" custT="1"/>
      <dgm:spPr>
        <a:solidFill>
          <a:srgbClr val="FF9933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Empowered Customer Support</a:t>
          </a:r>
        </a:p>
      </dgm:t>
    </dgm:pt>
    <dgm:pt modelId="{4FC0AAEA-B537-47A1-8080-14AE44467421}" type="parTrans" cxnId="{6DA3FE8F-3ACD-4BBF-997B-244FD31EFA0F}">
      <dgm:prSet/>
      <dgm:spPr/>
      <dgm:t>
        <a:bodyPr/>
        <a:lstStyle/>
        <a:p>
          <a:endParaRPr lang="en-US"/>
        </a:p>
      </dgm:t>
    </dgm:pt>
    <dgm:pt modelId="{E94EC44A-AF98-45B6-8AB2-925CF6B736DB}" type="sibTrans" cxnId="{6DA3FE8F-3ACD-4BBF-997B-244FD31EFA0F}">
      <dgm:prSet/>
      <dgm:spPr/>
      <dgm:t>
        <a:bodyPr/>
        <a:lstStyle/>
        <a:p>
          <a:endParaRPr lang="en-US"/>
        </a:p>
      </dgm:t>
    </dgm:pt>
    <dgm:pt modelId="{ED6C6530-A64E-4378-9577-67D7BC1A7609}">
      <dgm:prSet phldrT="[Text]" custT="1"/>
      <dgm:spPr>
        <a:solidFill>
          <a:srgbClr val="FF9933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/>
            <a:t>Lead to Deed</a:t>
          </a:r>
        </a:p>
      </dgm:t>
    </dgm:pt>
    <dgm:pt modelId="{2065A950-0C2B-4F72-8C27-F566B0ADBC15}" type="sibTrans" cxnId="{12540692-88CF-411B-AB5B-8951241C3CEF}">
      <dgm:prSet/>
      <dgm:spPr/>
      <dgm:t>
        <a:bodyPr/>
        <a:lstStyle/>
        <a:p>
          <a:endParaRPr lang="en-US"/>
        </a:p>
      </dgm:t>
    </dgm:pt>
    <dgm:pt modelId="{4DB05FBE-4AA7-4539-86D9-15B38E944EC9}" type="parTrans" cxnId="{12540692-88CF-411B-AB5B-8951241C3CEF}">
      <dgm:prSet/>
      <dgm:spPr/>
      <dgm:t>
        <a:bodyPr/>
        <a:lstStyle/>
        <a:p>
          <a:endParaRPr lang="en-US"/>
        </a:p>
      </dgm:t>
    </dgm:pt>
    <dgm:pt modelId="{AC80B8C6-A7AB-4D51-91F2-B77E9260F48A}">
      <dgm:prSet phldrT="[Text]" custT="1"/>
      <dgm:spPr>
        <a:solidFill>
          <a:srgbClr val="FF9933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/>
            <a:t>New Performance Metrics</a:t>
          </a:r>
        </a:p>
      </dgm:t>
    </dgm:pt>
    <dgm:pt modelId="{16472294-215D-43F6-94A2-F493AE696148}" type="parTrans" cxnId="{4AE9D5BD-842B-4935-94A6-BC4C1BFCFDE1}">
      <dgm:prSet/>
      <dgm:spPr/>
      <dgm:t>
        <a:bodyPr/>
        <a:lstStyle/>
        <a:p>
          <a:endParaRPr lang="en-US"/>
        </a:p>
      </dgm:t>
    </dgm:pt>
    <dgm:pt modelId="{5EC81731-1E6B-4BB9-A2C0-EBA93BE55228}" type="sibTrans" cxnId="{4AE9D5BD-842B-4935-94A6-BC4C1BFCFDE1}">
      <dgm:prSet/>
      <dgm:spPr/>
      <dgm:t>
        <a:bodyPr/>
        <a:lstStyle/>
        <a:p>
          <a:endParaRPr lang="en-US"/>
        </a:p>
      </dgm:t>
    </dgm:pt>
    <dgm:pt modelId="{558AF3D9-875A-43FC-92E5-B2D962B92940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D2FBAF0-A5BE-4FBC-8103-257C90977250}" type="pres">
      <dgm:prSet presAssocID="{ED6C6530-A64E-4378-9577-67D7BC1A7609}" presName="vertOne" presStyleCnt="0"/>
      <dgm:spPr/>
    </dgm:pt>
    <dgm:pt modelId="{159B7C5D-DD33-4F34-92E6-84F4564F2AEE}" type="pres">
      <dgm:prSet presAssocID="{ED6C6530-A64E-4378-9577-67D7BC1A7609}" presName="txOne" presStyleLbl="node0" presStyleIdx="0" presStyleCnt="1" custScaleY="57555" custLinFactNeighborX="32" custLinFactNeighborY="452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8930E1-A34A-4836-B4D7-F20BF8B522CC}" type="pres">
      <dgm:prSet presAssocID="{ED6C6530-A64E-4378-9577-67D7BC1A7609}" presName="parTransOne" presStyleCnt="0"/>
      <dgm:spPr/>
    </dgm:pt>
    <dgm:pt modelId="{6A072E64-64F1-4C99-AF7F-949D33DA3B4E}" type="pres">
      <dgm:prSet presAssocID="{ED6C6530-A64E-4378-9577-67D7BC1A7609}" presName="horzOne" presStyleCnt="0"/>
      <dgm:spPr/>
    </dgm:pt>
    <dgm:pt modelId="{A6393F0D-0345-4E0F-A9EA-EFE9F2C88D75}" type="pres">
      <dgm:prSet presAssocID="{FC507AA3-6CF9-423C-AA59-D87E46950068}" presName="vertTwo" presStyleCnt="0"/>
      <dgm:spPr/>
    </dgm:pt>
    <dgm:pt modelId="{E7CC516E-4E19-46D9-AA0C-A3300F9CA02B}" type="pres">
      <dgm:prSet presAssocID="{FC507AA3-6CF9-423C-AA59-D87E46950068}" presName="txTwo" presStyleLbl="node2" presStyleIdx="0" presStyleCnt="4" custLinFactNeighborX="207" custLinFactNeighborY="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CD3809-F43B-4302-AD95-EA85A8AB5093}" type="pres">
      <dgm:prSet presAssocID="{FC507AA3-6CF9-423C-AA59-D87E46950068}" presName="horzTwo" presStyleCnt="0"/>
      <dgm:spPr/>
    </dgm:pt>
    <dgm:pt modelId="{B07420DE-9975-45B1-B873-601010B36ABD}" type="pres">
      <dgm:prSet presAssocID="{C51C9D2F-40F7-4AA8-807E-5C9252CF199C}" presName="sibSpaceTwo" presStyleCnt="0"/>
      <dgm:spPr/>
    </dgm:pt>
    <dgm:pt modelId="{8A1F3441-9C1C-4CEC-9869-A72F9F46C26E}" type="pres">
      <dgm:prSet presAssocID="{BF0C551F-E9B9-45C7-B1DD-ECBBC0BE44D0}" presName="vertTwo" presStyleCnt="0"/>
      <dgm:spPr/>
    </dgm:pt>
    <dgm:pt modelId="{F659406B-BCFB-4BB2-A0C0-E5A25E90795A}" type="pres">
      <dgm:prSet presAssocID="{BF0C551F-E9B9-45C7-B1DD-ECBBC0BE44D0}" presName="txTwo" presStyleLbl="node2" presStyleIdx="1" presStyleCnt="4" custLinFactNeighborX="207" custLinFactNeighborY="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0D7C37-25DC-4DF1-A264-17F3E341A5FB}" type="pres">
      <dgm:prSet presAssocID="{BF0C551F-E9B9-45C7-B1DD-ECBBC0BE44D0}" presName="horzTwo" presStyleCnt="0"/>
      <dgm:spPr/>
    </dgm:pt>
    <dgm:pt modelId="{1A8ADD74-6D0B-4DDD-BA00-60D70DD7BC17}" type="pres">
      <dgm:prSet presAssocID="{5E32C497-6A21-4E69-A7B8-A1FBEAE4BD45}" presName="sibSpaceTwo" presStyleCnt="0"/>
      <dgm:spPr/>
    </dgm:pt>
    <dgm:pt modelId="{33BF8028-1F5E-43C3-97F7-F20898DA7834}" type="pres">
      <dgm:prSet presAssocID="{E74A3616-0547-4C27-87ED-E7A10D0045A2}" presName="vertTwo" presStyleCnt="0"/>
      <dgm:spPr/>
    </dgm:pt>
    <dgm:pt modelId="{BD7CDDB1-500E-45E4-87F1-82D3EC32A818}" type="pres">
      <dgm:prSet presAssocID="{E74A3616-0547-4C27-87ED-E7A10D0045A2}" presName="txTwo" presStyleLbl="node2" presStyleIdx="2" presStyleCnt="4" custLinFactNeighborX="207" custLinFactNeighborY="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D6223E-FC5B-4DE9-BC58-457377D8FEDA}" type="pres">
      <dgm:prSet presAssocID="{E74A3616-0547-4C27-87ED-E7A10D0045A2}" presName="horzTwo" presStyleCnt="0"/>
      <dgm:spPr/>
    </dgm:pt>
    <dgm:pt modelId="{3CAE2FA9-8129-456C-A484-33517AE7A39A}" type="pres">
      <dgm:prSet presAssocID="{E94EC44A-AF98-45B6-8AB2-925CF6B736DB}" presName="sibSpaceTwo" presStyleCnt="0"/>
      <dgm:spPr/>
    </dgm:pt>
    <dgm:pt modelId="{22405B5A-974C-4C3A-B3C5-A9D3B8D2CB1D}" type="pres">
      <dgm:prSet presAssocID="{AC80B8C6-A7AB-4D51-91F2-B77E9260F48A}" presName="vertTwo" presStyleCnt="0"/>
      <dgm:spPr/>
    </dgm:pt>
    <dgm:pt modelId="{DB847A65-E998-4A0B-84E8-FE7D2453A10B}" type="pres">
      <dgm:prSet presAssocID="{AC80B8C6-A7AB-4D51-91F2-B77E9260F48A}" presName="txTwo" presStyleLbl="node2" presStyleIdx="3" presStyleCnt="4" custLinFactNeighborX="69" custLinFactNeighborY="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51DE57-7260-48D1-BAEF-86416B6D6435}" type="pres">
      <dgm:prSet presAssocID="{AC80B8C6-A7AB-4D51-91F2-B77E9260F48A}" presName="horzTwo" presStyleCnt="0"/>
      <dgm:spPr/>
    </dgm:pt>
  </dgm:ptLst>
  <dgm:cxnLst>
    <dgm:cxn modelId="{5CEBB431-C263-4FFB-B707-08B637D46EEE}" type="presOf" srcId="{FC507AA3-6CF9-423C-AA59-D87E46950068}" destId="{E7CC516E-4E19-46D9-AA0C-A3300F9CA02B}" srcOrd="0" destOrd="0" presId="urn:microsoft.com/office/officeart/2005/8/layout/hierarchy4"/>
    <dgm:cxn modelId="{A36A59BA-B5F3-47C6-8AE9-53C87C461BBC}" type="presOf" srcId="{BF0C551F-E9B9-45C7-B1DD-ECBBC0BE44D0}" destId="{F659406B-BCFB-4BB2-A0C0-E5A25E90795A}" srcOrd="0" destOrd="0" presId="urn:microsoft.com/office/officeart/2005/8/layout/hierarchy4"/>
    <dgm:cxn modelId="{251279E7-4331-4DA8-9A60-3763F95BB203}" srcId="{ED6C6530-A64E-4378-9577-67D7BC1A7609}" destId="{BF0C551F-E9B9-45C7-B1DD-ECBBC0BE44D0}" srcOrd="1" destOrd="0" parTransId="{2B97F958-28C7-413E-859C-57ED0D146570}" sibTransId="{5E32C497-6A21-4E69-A7B8-A1FBEAE4BD45}"/>
    <dgm:cxn modelId="{6DA3FE8F-3ACD-4BBF-997B-244FD31EFA0F}" srcId="{ED6C6530-A64E-4378-9577-67D7BC1A7609}" destId="{E74A3616-0547-4C27-87ED-E7A10D0045A2}" srcOrd="2" destOrd="0" parTransId="{4FC0AAEA-B537-47A1-8080-14AE44467421}" sibTransId="{E94EC44A-AF98-45B6-8AB2-925CF6B736DB}"/>
    <dgm:cxn modelId="{245411DA-1551-40FA-8B56-6B55111CEAE5}" srcId="{ED6C6530-A64E-4378-9577-67D7BC1A7609}" destId="{FC507AA3-6CF9-423C-AA59-D87E46950068}" srcOrd="0" destOrd="0" parTransId="{08BECDC4-818F-4809-A4DF-978DD26E2491}" sibTransId="{C51C9D2F-40F7-4AA8-807E-5C9252CF199C}"/>
    <dgm:cxn modelId="{3A66718A-F971-460C-84FC-BCDF7D7844B1}" type="presOf" srcId="{E74A3616-0547-4C27-87ED-E7A10D0045A2}" destId="{BD7CDDB1-500E-45E4-87F1-82D3EC32A818}" srcOrd="0" destOrd="0" presId="urn:microsoft.com/office/officeart/2005/8/layout/hierarchy4"/>
    <dgm:cxn modelId="{12540692-88CF-411B-AB5B-8951241C3CEF}" srcId="{594D0404-23FC-48F5-B103-D3BC08E7B196}" destId="{ED6C6530-A64E-4378-9577-67D7BC1A7609}" srcOrd="0" destOrd="0" parTransId="{4DB05FBE-4AA7-4539-86D9-15B38E944EC9}" sibTransId="{2065A950-0C2B-4F72-8C27-F566B0ADBC15}"/>
    <dgm:cxn modelId="{4AE9D5BD-842B-4935-94A6-BC4C1BFCFDE1}" srcId="{ED6C6530-A64E-4378-9577-67D7BC1A7609}" destId="{AC80B8C6-A7AB-4D51-91F2-B77E9260F48A}" srcOrd="3" destOrd="0" parTransId="{16472294-215D-43F6-94A2-F493AE696148}" sibTransId="{5EC81731-1E6B-4BB9-A2C0-EBA93BE55228}"/>
    <dgm:cxn modelId="{3E1AC649-A371-4E52-9792-AD15476F112F}" type="presOf" srcId="{AC80B8C6-A7AB-4D51-91F2-B77E9260F48A}" destId="{DB847A65-E998-4A0B-84E8-FE7D2453A10B}" srcOrd="0" destOrd="0" presId="urn:microsoft.com/office/officeart/2005/8/layout/hierarchy4"/>
    <dgm:cxn modelId="{D1C7A93A-CC46-44A3-9402-C8FE46D47AC6}" type="presOf" srcId="{594D0404-23FC-48F5-B103-D3BC08E7B196}" destId="{558AF3D9-875A-43FC-92E5-B2D962B92940}" srcOrd="0" destOrd="0" presId="urn:microsoft.com/office/officeart/2005/8/layout/hierarchy4"/>
    <dgm:cxn modelId="{1D5CDE62-5FB2-4C7E-8CA5-52D95F6B138A}" type="presOf" srcId="{ED6C6530-A64E-4378-9577-67D7BC1A7609}" destId="{159B7C5D-DD33-4F34-92E6-84F4564F2AEE}" srcOrd="0" destOrd="0" presId="urn:microsoft.com/office/officeart/2005/8/layout/hierarchy4"/>
    <dgm:cxn modelId="{642ACFC6-208D-49BC-A82D-53D5D618AC1A}" type="presParOf" srcId="{558AF3D9-875A-43FC-92E5-B2D962B92940}" destId="{2D2FBAF0-A5BE-4FBC-8103-257C90977250}" srcOrd="0" destOrd="0" presId="urn:microsoft.com/office/officeart/2005/8/layout/hierarchy4"/>
    <dgm:cxn modelId="{C960DDCA-8B72-40F1-868E-BE950D58520A}" type="presParOf" srcId="{2D2FBAF0-A5BE-4FBC-8103-257C90977250}" destId="{159B7C5D-DD33-4F34-92E6-84F4564F2AEE}" srcOrd="0" destOrd="0" presId="urn:microsoft.com/office/officeart/2005/8/layout/hierarchy4"/>
    <dgm:cxn modelId="{39E2F677-5B01-4AF7-8052-95A29832E572}" type="presParOf" srcId="{2D2FBAF0-A5BE-4FBC-8103-257C90977250}" destId="{0F8930E1-A34A-4836-B4D7-F20BF8B522CC}" srcOrd="1" destOrd="0" presId="urn:microsoft.com/office/officeart/2005/8/layout/hierarchy4"/>
    <dgm:cxn modelId="{7FD3D473-EDAC-45D1-9FCE-5D280E4EAEAC}" type="presParOf" srcId="{2D2FBAF0-A5BE-4FBC-8103-257C90977250}" destId="{6A072E64-64F1-4C99-AF7F-949D33DA3B4E}" srcOrd="2" destOrd="0" presId="urn:microsoft.com/office/officeart/2005/8/layout/hierarchy4"/>
    <dgm:cxn modelId="{1482BBEF-64A9-4BC6-84F4-678B97D93985}" type="presParOf" srcId="{6A072E64-64F1-4C99-AF7F-949D33DA3B4E}" destId="{A6393F0D-0345-4E0F-A9EA-EFE9F2C88D75}" srcOrd="0" destOrd="0" presId="urn:microsoft.com/office/officeart/2005/8/layout/hierarchy4"/>
    <dgm:cxn modelId="{049B66A9-3D51-4850-88F1-80BB5D25737C}" type="presParOf" srcId="{A6393F0D-0345-4E0F-A9EA-EFE9F2C88D75}" destId="{E7CC516E-4E19-46D9-AA0C-A3300F9CA02B}" srcOrd="0" destOrd="0" presId="urn:microsoft.com/office/officeart/2005/8/layout/hierarchy4"/>
    <dgm:cxn modelId="{4B84001C-0F9D-4306-9270-83A72AE3CD15}" type="presParOf" srcId="{A6393F0D-0345-4E0F-A9EA-EFE9F2C88D75}" destId="{C0CD3809-F43B-4302-AD95-EA85A8AB5093}" srcOrd="1" destOrd="0" presId="urn:microsoft.com/office/officeart/2005/8/layout/hierarchy4"/>
    <dgm:cxn modelId="{4BF9520D-6E2B-43C7-98C3-C002A1BB8E2D}" type="presParOf" srcId="{6A072E64-64F1-4C99-AF7F-949D33DA3B4E}" destId="{B07420DE-9975-45B1-B873-601010B36ABD}" srcOrd="1" destOrd="0" presId="urn:microsoft.com/office/officeart/2005/8/layout/hierarchy4"/>
    <dgm:cxn modelId="{AC21468F-7BB6-48CF-B353-DFA7B447CF87}" type="presParOf" srcId="{6A072E64-64F1-4C99-AF7F-949D33DA3B4E}" destId="{8A1F3441-9C1C-4CEC-9869-A72F9F46C26E}" srcOrd="2" destOrd="0" presId="urn:microsoft.com/office/officeart/2005/8/layout/hierarchy4"/>
    <dgm:cxn modelId="{4A3FD101-65BA-4C32-BEE3-28F418A529A6}" type="presParOf" srcId="{8A1F3441-9C1C-4CEC-9869-A72F9F46C26E}" destId="{F659406B-BCFB-4BB2-A0C0-E5A25E90795A}" srcOrd="0" destOrd="0" presId="urn:microsoft.com/office/officeart/2005/8/layout/hierarchy4"/>
    <dgm:cxn modelId="{E6EB311E-5A7C-430A-94E7-7CB53541007C}" type="presParOf" srcId="{8A1F3441-9C1C-4CEC-9869-A72F9F46C26E}" destId="{390D7C37-25DC-4DF1-A264-17F3E341A5FB}" srcOrd="1" destOrd="0" presId="urn:microsoft.com/office/officeart/2005/8/layout/hierarchy4"/>
    <dgm:cxn modelId="{B311A0FD-A32A-4DCA-B28B-28037B38553E}" type="presParOf" srcId="{6A072E64-64F1-4C99-AF7F-949D33DA3B4E}" destId="{1A8ADD74-6D0B-4DDD-BA00-60D70DD7BC17}" srcOrd="3" destOrd="0" presId="urn:microsoft.com/office/officeart/2005/8/layout/hierarchy4"/>
    <dgm:cxn modelId="{C8608CAB-CAE0-4B15-88A3-959FA8AB3464}" type="presParOf" srcId="{6A072E64-64F1-4C99-AF7F-949D33DA3B4E}" destId="{33BF8028-1F5E-43C3-97F7-F20898DA7834}" srcOrd="4" destOrd="0" presId="urn:microsoft.com/office/officeart/2005/8/layout/hierarchy4"/>
    <dgm:cxn modelId="{7B054B09-D8A4-4588-8358-83CA1CB2A3D1}" type="presParOf" srcId="{33BF8028-1F5E-43C3-97F7-F20898DA7834}" destId="{BD7CDDB1-500E-45E4-87F1-82D3EC32A818}" srcOrd="0" destOrd="0" presId="urn:microsoft.com/office/officeart/2005/8/layout/hierarchy4"/>
    <dgm:cxn modelId="{70237946-B106-459F-B662-10E19422C0DA}" type="presParOf" srcId="{33BF8028-1F5E-43C3-97F7-F20898DA7834}" destId="{15D6223E-FC5B-4DE9-BC58-457377D8FEDA}" srcOrd="1" destOrd="0" presId="urn:microsoft.com/office/officeart/2005/8/layout/hierarchy4"/>
    <dgm:cxn modelId="{F79A45FC-6671-404A-9E15-387B472A5A4F}" type="presParOf" srcId="{6A072E64-64F1-4C99-AF7F-949D33DA3B4E}" destId="{3CAE2FA9-8129-456C-A484-33517AE7A39A}" srcOrd="5" destOrd="0" presId="urn:microsoft.com/office/officeart/2005/8/layout/hierarchy4"/>
    <dgm:cxn modelId="{97745459-54AF-4890-B42A-B6626F1B8520}" type="presParOf" srcId="{6A072E64-64F1-4C99-AF7F-949D33DA3B4E}" destId="{22405B5A-974C-4C3A-B3C5-A9D3B8D2CB1D}" srcOrd="6" destOrd="0" presId="urn:microsoft.com/office/officeart/2005/8/layout/hierarchy4"/>
    <dgm:cxn modelId="{E23A90DC-EFD3-4DE6-AE9E-263559C44BEB}" type="presParOf" srcId="{22405B5A-974C-4C3A-B3C5-A9D3B8D2CB1D}" destId="{DB847A65-E998-4A0B-84E8-FE7D2453A10B}" srcOrd="0" destOrd="0" presId="urn:microsoft.com/office/officeart/2005/8/layout/hierarchy4"/>
    <dgm:cxn modelId="{E6FFB064-6587-47EC-BD23-8E170E804FF0}" type="presParOf" srcId="{22405B5A-974C-4C3A-B3C5-A9D3B8D2CB1D}" destId="{8F51DE57-7260-48D1-BAEF-86416B6D643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94D0404-23FC-48F5-B103-D3BC08E7B19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761FF1-C824-4F07-8365-56C03687A72E}">
      <dgm:prSet custT="1"/>
      <dgm:spPr>
        <a:solidFill>
          <a:schemeClr val="accent1"/>
        </a:solidFill>
        <a:ln>
          <a:solidFill>
            <a:schemeClr val="tx1"/>
          </a:solidFill>
        </a:ln>
      </dgm:spPr>
      <dgm:t>
        <a:bodyPr anchor="ctr" anchorCtr="0"/>
        <a:lstStyle/>
        <a:p>
          <a:pPr algn="ctr"/>
          <a:r>
            <a:rPr lang="en-US" sz="2400" b="1" dirty="0">
              <a:solidFill>
                <a:schemeClr val="bg1"/>
              </a:solidFill>
            </a:rPr>
            <a:t>Brand Identity</a:t>
          </a:r>
        </a:p>
      </dgm:t>
    </dgm:pt>
    <dgm:pt modelId="{EA669FCB-7BA6-4191-AF67-175ADB919E82}" type="parTrans" cxnId="{2C227617-716A-4125-B0AF-08A4C64A313E}">
      <dgm:prSet/>
      <dgm:spPr/>
      <dgm:t>
        <a:bodyPr/>
        <a:lstStyle/>
        <a:p>
          <a:endParaRPr lang="en-US"/>
        </a:p>
      </dgm:t>
    </dgm:pt>
    <dgm:pt modelId="{92322C89-CA09-48E4-A465-A950E0EDA983}" type="sibTrans" cxnId="{2C227617-716A-4125-B0AF-08A4C64A313E}">
      <dgm:prSet/>
      <dgm:spPr/>
      <dgm:t>
        <a:bodyPr/>
        <a:lstStyle/>
        <a:p>
          <a:endParaRPr lang="en-US"/>
        </a:p>
      </dgm:t>
    </dgm:pt>
    <dgm:pt modelId="{918D174E-6011-48DB-840E-8D0AE92A4B38}" type="pres">
      <dgm:prSet presAssocID="{594D0404-23FC-48F5-B103-D3BC08E7B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ACDB643-5572-44DA-8AB6-81ED5FA4C60D}" type="pres">
      <dgm:prSet presAssocID="{AB761FF1-C824-4F07-8365-56C03687A72E}" presName="vertOne" presStyleCnt="0"/>
      <dgm:spPr/>
    </dgm:pt>
    <dgm:pt modelId="{F73139C5-5349-435B-8AB9-58779DA3F25F}" type="pres">
      <dgm:prSet presAssocID="{AB761FF1-C824-4F07-8365-56C03687A72E}" presName="txOne" presStyleLbl="node0" presStyleIdx="0" presStyleCnt="1" custLinFactNeighborX="-20460" custLinFactNeighborY="-18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9E9A9C-EC62-4CF1-B37D-3BAA4ABBE8D0}" type="pres">
      <dgm:prSet presAssocID="{AB761FF1-C824-4F07-8365-56C03687A72E}" presName="horzOne" presStyleCnt="0"/>
      <dgm:spPr/>
    </dgm:pt>
  </dgm:ptLst>
  <dgm:cxnLst>
    <dgm:cxn modelId="{8B16C6A0-94C1-487A-9BCF-1F2B0184DB28}" type="presOf" srcId="{594D0404-23FC-48F5-B103-D3BC08E7B196}" destId="{918D174E-6011-48DB-840E-8D0AE92A4B38}" srcOrd="0" destOrd="0" presId="urn:microsoft.com/office/officeart/2005/8/layout/hierarchy4"/>
    <dgm:cxn modelId="{2C227617-716A-4125-B0AF-08A4C64A313E}" srcId="{594D0404-23FC-48F5-B103-D3BC08E7B196}" destId="{AB761FF1-C824-4F07-8365-56C03687A72E}" srcOrd="0" destOrd="0" parTransId="{EA669FCB-7BA6-4191-AF67-175ADB919E82}" sibTransId="{92322C89-CA09-48E4-A465-A950E0EDA983}"/>
    <dgm:cxn modelId="{54E61C24-7F87-47D3-A729-047F4B326396}" type="presOf" srcId="{AB761FF1-C824-4F07-8365-56C03687A72E}" destId="{F73139C5-5349-435B-8AB9-58779DA3F25F}" srcOrd="0" destOrd="0" presId="urn:microsoft.com/office/officeart/2005/8/layout/hierarchy4"/>
    <dgm:cxn modelId="{B41BDD59-10FB-4B6F-8C00-F03845736484}" type="presParOf" srcId="{918D174E-6011-48DB-840E-8D0AE92A4B38}" destId="{2ACDB643-5572-44DA-8AB6-81ED5FA4C60D}" srcOrd="0" destOrd="0" presId="urn:microsoft.com/office/officeart/2005/8/layout/hierarchy4"/>
    <dgm:cxn modelId="{765F9490-1E8C-433C-BD27-432C7BAEAB1D}" type="presParOf" srcId="{2ACDB643-5572-44DA-8AB6-81ED5FA4C60D}" destId="{F73139C5-5349-435B-8AB9-58779DA3F25F}" srcOrd="0" destOrd="0" presId="urn:microsoft.com/office/officeart/2005/8/layout/hierarchy4"/>
    <dgm:cxn modelId="{C4FFEA34-4430-49C2-901B-6F90EFCD31EC}" type="presParOf" srcId="{2ACDB643-5572-44DA-8AB6-81ED5FA4C60D}" destId="{519E9A9C-EC62-4CF1-B37D-3BAA4ABBE8D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4C6E9-D141-41B0-A0FF-91DBB7DE36D7}">
      <dsp:nvSpPr>
        <dsp:cNvPr id="0" name=""/>
        <dsp:cNvSpPr/>
      </dsp:nvSpPr>
      <dsp:spPr>
        <a:xfrm>
          <a:off x="3180" y="635523"/>
          <a:ext cx="1631413" cy="652565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Market Share</a:t>
          </a:r>
        </a:p>
      </dsp:txBody>
      <dsp:txXfrm>
        <a:off x="329463" y="635523"/>
        <a:ext cx="978848" cy="652565"/>
      </dsp:txXfrm>
    </dsp:sp>
    <dsp:sp modelId="{63DC693C-65B1-4DF8-BAC3-809ED930F120}">
      <dsp:nvSpPr>
        <dsp:cNvPr id="0" name=""/>
        <dsp:cNvSpPr/>
      </dsp:nvSpPr>
      <dsp:spPr>
        <a:xfrm>
          <a:off x="1422509" y="690991"/>
          <a:ext cx="1354072" cy="541629"/>
        </a:xfrm>
        <a:prstGeom prst="chevron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1.7%</a:t>
          </a:r>
        </a:p>
      </dsp:txBody>
      <dsp:txXfrm>
        <a:off x="1693324" y="690991"/>
        <a:ext cx="812443" cy="541629"/>
      </dsp:txXfrm>
    </dsp:sp>
    <dsp:sp modelId="{7809E264-16B7-44BD-8225-B56CA63D9C99}">
      <dsp:nvSpPr>
        <dsp:cNvPr id="0" name=""/>
        <dsp:cNvSpPr/>
      </dsp:nvSpPr>
      <dsp:spPr>
        <a:xfrm>
          <a:off x="2587012" y="690991"/>
          <a:ext cx="1354072" cy="541629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2.1%</a:t>
          </a:r>
        </a:p>
      </dsp:txBody>
      <dsp:txXfrm>
        <a:off x="2857827" y="690991"/>
        <a:ext cx="812443" cy="541629"/>
      </dsp:txXfrm>
    </dsp:sp>
    <dsp:sp modelId="{2B9FAA2F-F6B0-4A84-A02A-25304FD50E36}">
      <dsp:nvSpPr>
        <dsp:cNvPr id="0" name=""/>
        <dsp:cNvSpPr/>
      </dsp:nvSpPr>
      <dsp:spPr>
        <a:xfrm>
          <a:off x="3751515" y="690991"/>
          <a:ext cx="1354072" cy="541629"/>
        </a:xfrm>
        <a:prstGeom prst="chevron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+ </a:t>
          </a:r>
          <a:r>
            <a:rPr lang="en-US" sz="1800" kern="1200" dirty="0" smtClean="0"/>
            <a:t>24%</a:t>
          </a:r>
          <a:endParaRPr lang="en-US" sz="1800" kern="1200" dirty="0"/>
        </a:p>
      </dsp:txBody>
      <dsp:txXfrm>
        <a:off x="4022330" y="690991"/>
        <a:ext cx="812443" cy="541629"/>
      </dsp:txXfrm>
    </dsp:sp>
    <dsp:sp modelId="{84B4FF20-31AA-40E7-9B6C-B35AC4769EFD}">
      <dsp:nvSpPr>
        <dsp:cNvPr id="0" name=""/>
        <dsp:cNvSpPr/>
      </dsp:nvSpPr>
      <dsp:spPr>
        <a:xfrm>
          <a:off x="3180" y="1379447"/>
          <a:ext cx="1631413" cy="652565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REDF Rank</a:t>
          </a:r>
        </a:p>
      </dsp:txBody>
      <dsp:txXfrm>
        <a:off x="329463" y="1379447"/>
        <a:ext cx="978848" cy="652565"/>
      </dsp:txXfrm>
    </dsp:sp>
    <dsp:sp modelId="{15CF7CA4-B08F-4495-8F06-AC8919975F59}">
      <dsp:nvSpPr>
        <dsp:cNvPr id="0" name=""/>
        <dsp:cNvSpPr/>
      </dsp:nvSpPr>
      <dsp:spPr>
        <a:xfrm>
          <a:off x="1422509" y="1434915"/>
          <a:ext cx="1354072" cy="541629"/>
        </a:xfrm>
        <a:prstGeom prst="chevron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# 8</a:t>
          </a:r>
          <a:endParaRPr lang="en-US" sz="1800" kern="1200" dirty="0"/>
        </a:p>
      </dsp:txBody>
      <dsp:txXfrm>
        <a:off x="1693324" y="1434915"/>
        <a:ext cx="812443" cy="541629"/>
      </dsp:txXfrm>
    </dsp:sp>
    <dsp:sp modelId="{AE351AB9-82EE-4B2E-9FF6-DE892650E991}">
      <dsp:nvSpPr>
        <dsp:cNvPr id="0" name=""/>
        <dsp:cNvSpPr/>
      </dsp:nvSpPr>
      <dsp:spPr>
        <a:xfrm>
          <a:off x="2587012" y="1434915"/>
          <a:ext cx="1354072" cy="541629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# 7</a:t>
          </a:r>
          <a:endParaRPr lang="en-US" sz="1800" kern="1200" dirty="0"/>
        </a:p>
      </dsp:txBody>
      <dsp:txXfrm>
        <a:off x="2857827" y="1434915"/>
        <a:ext cx="812443" cy="541629"/>
      </dsp:txXfrm>
    </dsp:sp>
    <dsp:sp modelId="{FAB48C75-6F9D-42E1-9550-BD1FDB7A5360}">
      <dsp:nvSpPr>
        <dsp:cNvPr id="0" name=""/>
        <dsp:cNvSpPr/>
      </dsp:nvSpPr>
      <dsp:spPr>
        <a:xfrm>
          <a:off x="3180" y="2123372"/>
          <a:ext cx="1631413" cy="652565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Turnaround Time</a:t>
          </a:r>
        </a:p>
      </dsp:txBody>
      <dsp:txXfrm>
        <a:off x="329463" y="2123372"/>
        <a:ext cx="978848" cy="652565"/>
      </dsp:txXfrm>
    </dsp:sp>
    <dsp:sp modelId="{21FA62FD-5D15-4E56-9DCA-E9E7FC6274E5}">
      <dsp:nvSpPr>
        <dsp:cNvPr id="0" name=""/>
        <dsp:cNvSpPr/>
      </dsp:nvSpPr>
      <dsp:spPr>
        <a:xfrm>
          <a:off x="1422509" y="2178840"/>
          <a:ext cx="1354072" cy="541629"/>
        </a:xfrm>
        <a:prstGeom prst="chevron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21 days</a:t>
          </a:r>
          <a:endParaRPr lang="en-US" sz="1800" kern="1200" dirty="0"/>
        </a:p>
      </dsp:txBody>
      <dsp:txXfrm>
        <a:off x="1693324" y="2178840"/>
        <a:ext cx="812443" cy="541629"/>
      </dsp:txXfrm>
    </dsp:sp>
    <dsp:sp modelId="{69BF1DF2-ABDD-45D2-8742-33FEFB8A633E}">
      <dsp:nvSpPr>
        <dsp:cNvPr id="0" name=""/>
        <dsp:cNvSpPr/>
      </dsp:nvSpPr>
      <dsp:spPr>
        <a:xfrm>
          <a:off x="2587012" y="2178840"/>
          <a:ext cx="1354072" cy="541629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12 </a:t>
          </a:r>
          <a:r>
            <a:rPr lang="en-US" sz="1800" b="0" kern="1200" dirty="0"/>
            <a:t>days</a:t>
          </a:r>
        </a:p>
      </dsp:txBody>
      <dsp:txXfrm>
        <a:off x="2857827" y="2178840"/>
        <a:ext cx="812443" cy="541629"/>
      </dsp:txXfrm>
    </dsp:sp>
    <dsp:sp modelId="{06242FB6-D7DB-4AF0-B8EE-6A82F9560675}">
      <dsp:nvSpPr>
        <dsp:cNvPr id="0" name=""/>
        <dsp:cNvSpPr/>
      </dsp:nvSpPr>
      <dsp:spPr>
        <a:xfrm>
          <a:off x="3751515" y="2178840"/>
          <a:ext cx="1354072" cy="541629"/>
        </a:xfrm>
        <a:prstGeom prst="chevron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+ 43%</a:t>
          </a:r>
          <a:endParaRPr lang="en-US" sz="1800" kern="1200" dirty="0"/>
        </a:p>
      </dsp:txBody>
      <dsp:txXfrm>
        <a:off x="4022330" y="2178840"/>
        <a:ext cx="812443" cy="5416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B7C5D-DD33-4F34-92E6-84F4564F2AEE}">
      <dsp:nvSpPr>
        <dsp:cNvPr id="0" name=""/>
        <dsp:cNvSpPr/>
      </dsp:nvSpPr>
      <dsp:spPr>
        <a:xfrm>
          <a:off x="2931" y="125019"/>
          <a:ext cx="9067637" cy="568650"/>
        </a:xfrm>
        <a:prstGeom prst="roundRect">
          <a:avLst>
            <a:gd name="adj" fmla="val 10000"/>
          </a:avLst>
        </a:prstGeom>
        <a:solidFill>
          <a:srgbClr val="FF9933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Lead to Deed</a:t>
          </a:r>
        </a:p>
      </dsp:txBody>
      <dsp:txXfrm>
        <a:off x="19586" y="141674"/>
        <a:ext cx="9034327" cy="535340"/>
      </dsp:txXfrm>
    </dsp:sp>
    <dsp:sp modelId="{E7CC516E-4E19-46D9-AA0C-A3300F9CA02B}">
      <dsp:nvSpPr>
        <dsp:cNvPr id="0" name=""/>
        <dsp:cNvSpPr/>
      </dsp:nvSpPr>
      <dsp:spPr>
        <a:xfrm>
          <a:off x="5880" y="843901"/>
          <a:ext cx="2132558" cy="988012"/>
        </a:xfrm>
        <a:prstGeom prst="roundRect">
          <a:avLst>
            <a:gd name="adj" fmla="val 10000"/>
          </a:avLst>
        </a:prstGeom>
        <a:solidFill>
          <a:srgbClr val="FF9933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Improved Customer Journey</a:t>
          </a:r>
        </a:p>
      </dsp:txBody>
      <dsp:txXfrm>
        <a:off x="34818" y="872839"/>
        <a:ext cx="2074682" cy="930136"/>
      </dsp:txXfrm>
    </dsp:sp>
    <dsp:sp modelId="{F659406B-BCFB-4BB2-A0C0-E5A25E90795A}">
      <dsp:nvSpPr>
        <dsp:cNvPr id="0" name=""/>
        <dsp:cNvSpPr/>
      </dsp:nvSpPr>
      <dsp:spPr>
        <a:xfrm>
          <a:off x="2317573" y="843901"/>
          <a:ext cx="2132558" cy="988012"/>
        </a:xfrm>
        <a:prstGeom prst="roundRect">
          <a:avLst>
            <a:gd name="adj" fmla="val 10000"/>
          </a:avLst>
        </a:prstGeom>
        <a:solidFill>
          <a:srgbClr val="FF9933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Omni Channel</a:t>
          </a:r>
        </a:p>
      </dsp:txBody>
      <dsp:txXfrm>
        <a:off x="2346511" y="872839"/>
        <a:ext cx="2074682" cy="930136"/>
      </dsp:txXfrm>
    </dsp:sp>
    <dsp:sp modelId="{BD7CDDB1-500E-45E4-87F1-82D3EC32A818}">
      <dsp:nvSpPr>
        <dsp:cNvPr id="0" name=""/>
        <dsp:cNvSpPr/>
      </dsp:nvSpPr>
      <dsp:spPr>
        <a:xfrm>
          <a:off x="4629266" y="843901"/>
          <a:ext cx="2132558" cy="988012"/>
        </a:xfrm>
        <a:prstGeom prst="roundRect">
          <a:avLst>
            <a:gd name="adj" fmla="val 10000"/>
          </a:avLst>
        </a:prstGeom>
        <a:solidFill>
          <a:srgbClr val="FF9933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Empowered Customer Support</a:t>
          </a:r>
        </a:p>
      </dsp:txBody>
      <dsp:txXfrm>
        <a:off x="4658204" y="872839"/>
        <a:ext cx="2074682" cy="930136"/>
      </dsp:txXfrm>
    </dsp:sp>
    <dsp:sp modelId="{DB847A65-E998-4A0B-84E8-FE7D2453A10B}">
      <dsp:nvSpPr>
        <dsp:cNvPr id="0" name=""/>
        <dsp:cNvSpPr/>
      </dsp:nvSpPr>
      <dsp:spPr>
        <a:xfrm>
          <a:off x="6938010" y="843773"/>
          <a:ext cx="2132558" cy="988012"/>
        </a:xfrm>
        <a:prstGeom prst="roundRect">
          <a:avLst>
            <a:gd name="adj" fmla="val 10000"/>
          </a:avLst>
        </a:prstGeom>
        <a:solidFill>
          <a:srgbClr val="FF9933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New Performance Metrics</a:t>
          </a:r>
        </a:p>
      </dsp:txBody>
      <dsp:txXfrm>
        <a:off x="6966948" y="872711"/>
        <a:ext cx="2074682" cy="93013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139C5-5349-435B-8AB9-58779DA3F25F}">
      <dsp:nvSpPr>
        <dsp:cNvPr id="0" name=""/>
        <dsp:cNvSpPr/>
      </dsp:nvSpPr>
      <dsp:spPr>
        <a:xfrm>
          <a:off x="0" y="0"/>
          <a:ext cx="8993057" cy="477853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bg1"/>
              </a:solidFill>
            </a:rPr>
            <a:t>Brand Identity</a:t>
          </a:r>
        </a:p>
      </dsp:txBody>
      <dsp:txXfrm>
        <a:off x="13996" y="13996"/>
        <a:ext cx="8965065" cy="449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0.22748</cdr:x>
      <cdr:y>0.62191</cdr:y>
    </cdr:from>
    <cdr:to>
      <cdr:x>0.46963</cdr:x>
      <cdr:y>0.68055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3726" y="2975185"/>
          <a:ext cx="1143000" cy="280554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</cdr:spPr>
      <cdr:txBody>
        <a:bodyPr xmlns:a="http://schemas.openxmlformats.org/drawingml/2006/main" vertOverflow="clip" wrap="square" rtlCol="0" anchor="ctr" anchorCtr="0"/>
        <a:lstStyle xmlns:a="http://schemas.openxmlformats.org/drawingml/2006/main"/>
        <a:p xmlns:a="http://schemas.openxmlformats.org/drawingml/2006/main">
          <a:r>
            <a:rPr lang="en-US" sz="1200" b="0" dirty="0">
              <a:solidFill>
                <a:schemeClr val="bg1"/>
              </a:solidFill>
            </a:rPr>
            <a:t>96% - SAR 77B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0EAE0DEF-BF26-1247-93E1-2F8D4F6040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19" cy="481727"/>
          </a:xfrm>
          <a:prstGeom prst="rect">
            <a:avLst/>
          </a:prstGeom>
        </p:spPr>
        <p:txBody>
          <a:bodyPr vert="horz" lIns="96805" tIns="48402" rIns="96805" bIns="48402" rtlCol="0"/>
          <a:lstStyle>
            <a:lvl1pPr algn="l">
              <a:defRPr sz="1200"/>
            </a:lvl1pPr>
          </a:lstStyle>
          <a:p>
            <a:pPr algn="ctr"/>
            <a:endParaRPr lang="en-US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26446C9-C9BB-0F4B-8496-9EEB402F57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19" cy="481727"/>
          </a:xfrm>
          <a:prstGeom prst="rect">
            <a:avLst/>
          </a:prstGeom>
        </p:spPr>
        <p:txBody>
          <a:bodyPr vert="horz" lIns="96805" tIns="48402" rIns="96805" bIns="48402" rtlCol="0" anchor="b"/>
          <a:lstStyle>
            <a:lvl1pPr algn="l">
              <a:defRPr sz="1200"/>
            </a:lvl1pPr>
          </a:lstStyle>
          <a:p>
            <a:pPr algn="ctr"/>
            <a:r>
              <a:rPr lang="en-US" sz="1000" smtClean="0">
                <a:solidFill>
                  <a:srgbClr val="808080"/>
                </a:solidFill>
                <a:latin typeface="Arial" panose="020B0604020202020204" pitchFamily="34" charset="0"/>
              </a:rPr>
              <a:t>​‌Confidential‌​</a:t>
            </a:r>
            <a:endParaRPr lang="en-US" sz="1000" dirty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13BF729-0A5C-8B40-8D3E-03558C1850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19" cy="481727"/>
          </a:xfrm>
          <a:prstGeom prst="rect">
            <a:avLst/>
          </a:prstGeom>
        </p:spPr>
        <p:txBody>
          <a:bodyPr vert="horz" lIns="96805" tIns="48402" rIns="96805" bIns="48402" rtlCol="0" anchor="b"/>
          <a:lstStyle>
            <a:lvl1pPr algn="r">
              <a:defRPr sz="1200"/>
            </a:lvl1pPr>
          </a:lstStyle>
          <a:p>
            <a:fld id="{4C5A662E-56D4-034C-9643-CB3F1E13CB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6174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19" cy="481727"/>
          </a:xfrm>
          <a:prstGeom prst="rect">
            <a:avLst/>
          </a:prstGeom>
        </p:spPr>
        <p:txBody>
          <a:bodyPr vert="horz" lIns="96805" tIns="48402" rIns="96805" bIns="48402" rtlCol="0"/>
          <a:lstStyle>
            <a:lvl1pPr algn="ctr">
              <a:defRPr sz="1200" b="1" i="0" u="none">
                <a:solidFill>
                  <a:srgbClr val="FF0000"/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19" cy="481727"/>
          </a:xfrm>
          <a:prstGeom prst="rect">
            <a:avLst/>
          </a:prstGeom>
        </p:spPr>
        <p:txBody>
          <a:bodyPr vert="horz" lIns="96805" tIns="48402" rIns="96805" bIns="48402" rtlCol="0"/>
          <a:lstStyle>
            <a:lvl1pPr algn="r">
              <a:defRPr sz="1200"/>
            </a:lvl1pPr>
          </a:lstStyle>
          <a:p>
            <a:fld id="{DC90EC88-0123-FA48-BE0B-0180A070D6E7}" type="datetimeFigureOut">
              <a:rPr lang="en-US" smtClean="0"/>
              <a:t>12/21/2023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805" tIns="48402" rIns="96805" bIns="4840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2"/>
          </a:xfrm>
          <a:prstGeom prst="rect">
            <a:avLst/>
          </a:prstGeom>
        </p:spPr>
        <p:txBody>
          <a:bodyPr vert="horz" lIns="96805" tIns="48402" rIns="96805" bIns="4840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19" cy="481727"/>
          </a:xfrm>
          <a:prstGeom prst="rect">
            <a:avLst/>
          </a:prstGeom>
        </p:spPr>
        <p:txBody>
          <a:bodyPr vert="horz" lIns="96805" tIns="48402" rIns="96805" bIns="48402" rtlCol="0" anchor="b"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19" cy="481727"/>
          </a:xfrm>
          <a:prstGeom prst="rect">
            <a:avLst/>
          </a:prstGeom>
        </p:spPr>
        <p:txBody>
          <a:bodyPr vert="horz" lIns="96805" tIns="48402" rIns="96805" bIns="48402" rtlCol="0" anchor="b"/>
          <a:lstStyle>
            <a:lvl1pPr algn="r">
              <a:defRPr sz="1200"/>
            </a:lvl1pPr>
          </a:lstStyle>
          <a:p>
            <a:fld id="{F4D29317-07DE-034C-A163-BD69B333D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7879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19" cy="48172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109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495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64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799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15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66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16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358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51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134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82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87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861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16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086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957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144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26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7564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33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4811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720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296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083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141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4721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379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842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898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811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889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1429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7365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594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0065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270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750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1914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8019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5321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223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41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598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0610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8494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2973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907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3061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912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2810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9317-07DE-034C-A163-BD69B333D0D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4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93571"/>
            <a:ext cx="10363200" cy="916392"/>
          </a:xfrm>
          <a:prstGeom prst="rect">
            <a:avLst/>
          </a:prstGeom>
        </p:spPr>
        <p:txBody>
          <a:bodyPr anchor="b"/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36E41A2A-3414-D048-995F-77161F6511B0}"/>
              </a:ext>
            </a:extLst>
          </p:cNvPr>
          <p:cNvGrpSpPr/>
          <p:nvPr userDrawn="1"/>
        </p:nvGrpSpPr>
        <p:grpSpPr>
          <a:xfrm>
            <a:off x="814919" y="1413165"/>
            <a:ext cx="10562165" cy="4189613"/>
            <a:chOff x="1392794" y="2424793"/>
            <a:chExt cx="6893956" cy="213088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E52F06D6-70AB-284D-B82B-EEB2CECB3060}"/>
                </a:ext>
              </a:extLst>
            </p:cNvPr>
            <p:cNvCxnSpPr>
              <a:cxnSpLocks/>
            </p:cNvCxnSpPr>
            <p:nvPr/>
          </p:nvCxnSpPr>
          <p:spPr>
            <a:xfrm>
              <a:off x="3045279" y="2424793"/>
              <a:ext cx="5241471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F9AADC1C-8940-A54B-AC1C-54E0248D6E84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1606EEBC-8038-D94A-959C-DB91049EE34C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054773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3501"/>
            <a:ext cx="10311939" cy="4601787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AF22DAC7-3DE1-A440-BA94-07B4F71C24AE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28F73B78-98D9-5141-AD0C-CF27D53C63A3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7C0EADFC-E9E5-1E46-927F-3F003FCAF854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24775F11-967D-5D41-BD5F-DD68B006F889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4">
            <a:extLst>
              <a:ext uri="{FF2B5EF4-FFF2-40B4-BE49-F238E27FC236}">
                <a16:creationId xmlns="" xmlns:a16="http://schemas.microsoft.com/office/drawing/2014/main" id="{D70BE6AE-2525-AF48-873D-C5700E80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4059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4C21BD0B-8E27-494A-916D-6B3D41C862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18" y="2753661"/>
            <a:ext cx="10532533" cy="1182944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798D6B6E-03C3-D94D-BF1E-8A4B0722BFAE}"/>
              </a:ext>
            </a:extLst>
          </p:cNvPr>
          <p:cNvCxnSpPr>
            <a:cxnSpLocks/>
          </p:cNvCxnSpPr>
          <p:nvPr userDrawn="1"/>
        </p:nvCxnSpPr>
        <p:spPr>
          <a:xfrm>
            <a:off x="2320414" y="4527755"/>
            <a:ext cx="7551173" cy="0"/>
          </a:xfrm>
          <a:prstGeom prst="line">
            <a:avLst/>
          </a:prstGeom>
          <a:ln w="38100">
            <a:solidFill>
              <a:srgbClr val="E721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4EBC36C9-50DA-7B45-9F4A-3D6AF685E383}"/>
              </a:ext>
            </a:extLst>
          </p:cNvPr>
          <p:cNvCxnSpPr>
            <a:cxnSpLocks/>
          </p:cNvCxnSpPr>
          <p:nvPr userDrawn="1"/>
        </p:nvCxnSpPr>
        <p:spPr>
          <a:xfrm>
            <a:off x="2320414" y="2018100"/>
            <a:ext cx="7551173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="" xmlns:a16="http://schemas.microsoft.com/office/drawing/2014/main" id="{66AE00AB-1A1A-834D-9E51-867B04E5DE9A}"/>
              </a:ext>
            </a:extLst>
          </p:cNvPr>
          <p:cNvSpPr/>
          <p:nvPr userDrawn="1"/>
        </p:nvSpPr>
        <p:spPr>
          <a:xfrm>
            <a:off x="5270091" y="1442914"/>
            <a:ext cx="1651819" cy="12388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7106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4C21BD0B-8E27-494A-916D-6B3D41C862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18" y="2753661"/>
            <a:ext cx="10532533" cy="1182944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798D6B6E-03C3-D94D-BF1E-8A4B0722BFAE}"/>
              </a:ext>
            </a:extLst>
          </p:cNvPr>
          <p:cNvCxnSpPr>
            <a:cxnSpLocks/>
          </p:cNvCxnSpPr>
          <p:nvPr userDrawn="1"/>
        </p:nvCxnSpPr>
        <p:spPr>
          <a:xfrm>
            <a:off x="2320414" y="4527755"/>
            <a:ext cx="7551173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4EBC36C9-50DA-7B45-9F4A-3D6AF685E383}"/>
              </a:ext>
            </a:extLst>
          </p:cNvPr>
          <p:cNvCxnSpPr>
            <a:cxnSpLocks/>
          </p:cNvCxnSpPr>
          <p:nvPr userDrawn="1"/>
        </p:nvCxnSpPr>
        <p:spPr>
          <a:xfrm>
            <a:off x="2320414" y="2018100"/>
            <a:ext cx="7551173" cy="0"/>
          </a:xfrm>
          <a:prstGeom prst="line">
            <a:avLst/>
          </a:prstGeom>
          <a:ln w="38100">
            <a:solidFill>
              <a:srgbClr val="E721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="" xmlns:a16="http://schemas.microsoft.com/office/drawing/2014/main" id="{66AE00AB-1A1A-834D-9E51-867B04E5DE9A}"/>
              </a:ext>
            </a:extLst>
          </p:cNvPr>
          <p:cNvSpPr/>
          <p:nvPr userDrawn="1"/>
        </p:nvSpPr>
        <p:spPr>
          <a:xfrm>
            <a:off x="5270091" y="1442914"/>
            <a:ext cx="1651819" cy="1238864"/>
          </a:xfrm>
          <a:prstGeom prst="ellipse">
            <a:avLst/>
          </a:prstGeom>
          <a:solidFill>
            <a:srgbClr val="E7210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2232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="" xmlns:a16="http://schemas.microsoft.com/office/drawing/2014/main" id="{33417E0B-6C67-2845-B769-0F52EFF444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1D730DCE-1AA6-2241-B51E-5B66357B0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1"/>
            <a:ext cx="5054600" cy="4601787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42EEA62E-E190-0B40-A717-DA3A4A9EF2B2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E4C7B336-91CD-5E41-AD7E-F2B36BFF8C55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12D60A6A-C9A9-DC49-BB14-7DAE0730284C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969BBB1C-5325-074B-8D94-971746F68FEF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5EA30D79-FFF9-C54E-80A8-B13D8734AEA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07641" y="1333501"/>
            <a:ext cx="5054600" cy="4601787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5E8C697E-EDCE-5B46-A447-83C48BAF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88094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19115"/>
            <a:ext cx="5053011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7643" y="1319115"/>
            <a:ext cx="5054600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DDD2DA3F-C855-0A4A-9201-377952DBA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AB2AB10D-7652-0145-95AA-4ED2093769F3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A5235EB4-804D-4546-8259-040177EF61AB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F6F845E0-11BB-C743-9E5D-359196E77DB7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72C88802-4981-6742-95F4-74C992A24BFD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EEF72884-147B-0E4E-9416-93E444E7C4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294314"/>
            <a:ext cx="5054600" cy="3640974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="" xmlns:a16="http://schemas.microsoft.com/office/drawing/2014/main" id="{FD620132-7A8F-5841-84FE-7DF44AA9FA7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07641" y="2294314"/>
            <a:ext cx="5054600" cy="3640974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="" xmlns:a16="http://schemas.microsoft.com/office/drawing/2014/main" id="{665F8D67-A324-C245-8484-24C23193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02056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CEE3E538-D90A-2E45-9C4A-CAE4790E7A59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55B678A5-3F81-B240-8180-F16A546A3DAB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90D5034-C547-FA4E-AF07-8B9CD42761A1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AB84E4DD-94EA-BA42-9C39-1840654831CF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03217CDD-A6C8-DD4D-8A3F-308BEDFE8D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09056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84623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77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="" xmlns:a16="http://schemas.microsoft.com/office/drawing/2014/main" id="{821B3792-50D5-BA4D-A0FA-15C504D50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JS SlideHeader">
            <a:extLst>
              <a:ext uri="{FF2B5EF4-FFF2-40B4-BE49-F238E27FC236}">
                <a16:creationId xmlns="" xmlns:a16="http://schemas.microsoft.com/office/drawing/2014/main" id="{950BEA3F-DB01-744A-9CDF-3D3178E16669}"/>
              </a:ext>
            </a:extLst>
          </p:cNvPr>
          <p:cNvSpPr txBox="1">
            <a:spLocks/>
          </p:cNvSpPr>
          <p:nvPr userDrawn="1"/>
        </p:nvSpPr>
        <p:spPr>
          <a:xfrm>
            <a:off x="838201" y="263471"/>
            <a:ext cx="3933825" cy="1570096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1000" b="0" i="0" u="none" dirty="0">
                <a:solidFill>
                  <a:srgbClr val="808080"/>
                </a:solidFill>
                <a:latin typeface="Arial" panose="020B0604020202020204" pitchFamily="34" charset="0"/>
              </a:rPr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5D1CAF4-8D8C-C94C-B28D-8A208F805CB2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4FB5941D-8E7A-A04F-A5CF-545CC964AC7A}"/>
                </a:ext>
              </a:extLst>
            </p:cNvPr>
            <p:cNvCxnSpPr>
              <a:cxnSpLocks/>
            </p:cNvCxnSpPr>
            <p:nvPr/>
          </p:nvCxnSpPr>
          <p:spPr>
            <a:xfrm>
              <a:off x="3975609" y="2424793"/>
              <a:ext cx="4311141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510B449C-94FA-BE41-9DDF-3476321F0721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ACF597B4-C0FA-2743-BEC9-25B751967B00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2A850FC5-7F15-3643-8858-5E0823B32FA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120641" y="1304926"/>
            <a:ext cx="6041601" cy="4630363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0160477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04924"/>
            <a:ext cx="5989117" cy="46303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="" xmlns:a16="http://schemas.microsoft.com/office/drawing/2014/main" id="{41B9C820-0ABB-D942-9EE6-AF3167B6F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77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5373A228-5B6E-1144-B5F8-CFB85081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JS SlideHeader">
            <a:extLst>
              <a:ext uri="{FF2B5EF4-FFF2-40B4-BE49-F238E27FC236}">
                <a16:creationId xmlns="" xmlns:a16="http://schemas.microsoft.com/office/drawing/2014/main" id="{676DE67B-8A81-C84D-8E33-F84ECE4BB1E5}"/>
              </a:ext>
            </a:extLst>
          </p:cNvPr>
          <p:cNvSpPr txBox="1">
            <a:spLocks/>
          </p:cNvSpPr>
          <p:nvPr userDrawn="1"/>
        </p:nvSpPr>
        <p:spPr>
          <a:xfrm>
            <a:off x="838201" y="263471"/>
            <a:ext cx="3933825" cy="1570096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1000" b="0" i="0" u="none" dirty="0">
                <a:solidFill>
                  <a:srgbClr val="808080"/>
                </a:solidFill>
                <a:latin typeface="Arial" panose="020B0604020202020204" pitchFamily="34" charset="0"/>
              </a:rPr>
              <a:t>CLICK TO EDIT MASTER TITLE STYLE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3251C4D2-A6A9-A849-A8E7-0F72163ECF96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122F4735-F744-C64F-8FD8-72CA7FDD08D8}"/>
                </a:ext>
              </a:extLst>
            </p:cNvPr>
            <p:cNvCxnSpPr>
              <a:cxnSpLocks/>
            </p:cNvCxnSpPr>
            <p:nvPr/>
          </p:nvCxnSpPr>
          <p:spPr>
            <a:xfrm>
              <a:off x="3975609" y="2424793"/>
              <a:ext cx="4311141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8F2E80A1-D5B7-5D4E-BE57-1C7CBC340DFB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9380E796-03E5-5E48-94E6-8872BB82E26A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220898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93571"/>
            <a:ext cx="10363200" cy="916392"/>
          </a:xfrm>
          <a:prstGeom prst="rect">
            <a:avLst/>
          </a:prstGeom>
        </p:spPr>
        <p:txBody>
          <a:bodyPr anchor="b"/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36E41A2A-3414-D048-995F-77161F6511B0}"/>
              </a:ext>
            </a:extLst>
          </p:cNvPr>
          <p:cNvGrpSpPr/>
          <p:nvPr userDrawn="1"/>
        </p:nvGrpSpPr>
        <p:grpSpPr>
          <a:xfrm>
            <a:off x="814919" y="1413165"/>
            <a:ext cx="10562165" cy="4189613"/>
            <a:chOff x="1392794" y="2424793"/>
            <a:chExt cx="6893956" cy="213088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E52F06D6-70AB-284D-B82B-EEB2CECB3060}"/>
                </a:ext>
              </a:extLst>
            </p:cNvPr>
            <p:cNvCxnSpPr>
              <a:cxnSpLocks/>
            </p:cNvCxnSpPr>
            <p:nvPr/>
          </p:nvCxnSpPr>
          <p:spPr>
            <a:xfrm>
              <a:off x="3045279" y="2424793"/>
              <a:ext cx="5241471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F9AADC1C-8940-A54B-AC1C-54E0248D6E84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1606EEBC-8038-D94A-959C-DB91049EE34C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08021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3501"/>
            <a:ext cx="10311939" cy="4601787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AF22DAC7-3DE1-A440-BA94-07B4F71C24AE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28F73B78-98D9-5141-AD0C-CF27D53C63A3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7C0EADFC-E9E5-1E46-927F-3F003FCAF854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24775F11-967D-5D41-BD5F-DD68B006F889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4">
            <a:extLst>
              <a:ext uri="{FF2B5EF4-FFF2-40B4-BE49-F238E27FC236}">
                <a16:creationId xmlns="" xmlns:a16="http://schemas.microsoft.com/office/drawing/2014/main" id="{D70BE6AE-2525-AF48-873D-C5700E80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084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4C21BD0B-8E27-494A-916D-6B3D41C862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18" y="2753661"/>
            <a:ext cx="10532533" cy="1182944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798D6B6E-03C3-D94D-BF1E-8A4B0722BFAE}"/>
              </a:ext>
            </a:extLst>
          </p:cNvPr>
          <p:cNvCxnSpPr>
            <a:cxnSpLocks/>
          </p:cNvCxnSpPr>
          <p:nvPr userDrawn="1"/>
        </p:nvCxnSpPr>
        <p:spPr>
          <a:xfrm>
            <a:off x="2320414" y="4527755"/>
            <a:ext cx="7551173" cy="0"/>
          </a:xfrm>
          <a:prstGeom prst="line">
            <a:avLst/>
          </a:prstGeom>
          <a:ln w="38100">
            <a:solidFill>
              <a:srgbClr val="E721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4EBC36C9-50DA-7B45-9F4A-3D6AF685E383}"/>
              </a:ext>
            </a:extLst>
          </p:cNvPr>
          <p:cNvCxnSpPr>
            <a:cxnSpLocks/>
          </p:cNvCxnSpPr>
          <p:nvPr userDrawn="1"/>
        </p:nvCxnSpPr>
        <p:spPr>
          <a:xfrm>
            <a:off x="2320414" y="2018100"/>
            <a:ext cx="7551173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="" xmlns:a16="http://schemas.microsoft.com/office/drawing/2014/main" id="{66AE00AB-1A1A-834D-9E51-867B04E5DE9A}"/>
              </a:ext>
            </a:extLst>
          </p:cNvPr>
          <p:cNvSpPr/>
          <p:nvPr userDrawn="1"/>
        </p:nvSpPr>
        <p:spPr>
          <a:xfrm>
            <a:off x="5270091" y="1442914"/>
            <a:ext cx="1651819" cy="12388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682326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4C21BD0B-8E27-494A-916D-6B3D41C862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18" y="2753661"/>
            <a:ext cx="10532533" cy="1182944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798D6B6E-03C3-D94D-BF1E-8A4B0722BFAE}"/>
              </a:ext>
            </a:extLst>
          </p:cNvPr>
          <p:cNvCxnSpPr>
            <a:cxnSpLocks/>
          </p:cNvCxnSpPr>
          <p:nvPr userDrawn="1"/>
        </p:nvCxnSpPr>
        <p:spPr>
          <a:xfrm>
            <a:off x="2320414" y="4527755"/>
            <a:ext cx="7551173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4EBC36C9-50DA-7B45-9F4A-3D6AF685E383}"/>
              </a:ext>
            </a:extLst>
          </p:cNvPr>
          <p:cNvCxnSpPr>
            <a:cxnSpLocks/>
          </p:cNvCxnSpPr>
          <p:nvPr userDrawn="1"/>
        </p:nvCxnSpPr>
        <p:spPr>
          <a:xfrm>
            <a:off x="2320414" y="2018100"/>
            <a:ext cx="7551173" cy="0"/>
          </a:xfrm>
          <a:prstGeom prst="line">
            <a:avLst/>
          </a:prstGeom>
          <a:ln w="38100">
            <a:solidFill>
              <a:srgbClr val="E721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="" xmlns:a16="http://schemas.microsoft.com/office/drawing/2014/main" id="{66AE00AB-1A1A-834D-9E51-867B04E5DE9A}"/>
              </a:ext>
            </a:extLst>
          </p:cNvPr>
          <p:cNvSpPr/>
          <p:nvPr userDrawn="1"/>
        </p:nvSpPr>
        <p:spPr>
          <a:xfrm>
            <a:off x="5270091" y="1442914"/>
            <a:ext cx="1651819" cy="1238864"/>
          </a:xfrm>
          <a:prstGeom prst="ellipse">
            <a:avLst/>
          </a:prstGeom>
          <a:solidFill>
            <a:srgbClr val="E7210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84994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="" xmlns:a16="http://schemas.microsoft.com/office/drawing/2014/main" id="{33417E0B-6C67-2845-B769-0F52EFF444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1D730DCE-1AA6-2241-B51E-5B66357B0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1"/>
            <a:ext cx="5054600" cy="4601787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42EEA62E-E190-0B40-A717-DA3A4A9EF2B2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E4C7B336-91CD-5E41-AD7E-F2B36BFF8C55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12D60A6A-C9A9-DC49-BB14-7DAE0730284C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969BBB1C-5325-074B-8D94-971746F68FEF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5EA30D79-FFF9-C54E-80A8-B13D8734AEA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07641" y="1333501"/>
            <a:ext cx="5054600" cy="4601787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5E8C697E-EDCE-5B46-A447-83C48BAF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81895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19115"/>
            <a:ext cx="5053011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7643" y="1319115"/>
            <a:ext cx="5054600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DDD2DA3F-C855-0A4A-9201-377952DBA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AB2AB10D-7652-0145-95AA-4ED2093769F3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A5235EB4-804D-4546-8259-040177EF61AB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F6F845E0-11BB-C743-9E5D-359196E77DB7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72C88802-4981-6742-95F4-74C992A24BFD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EEF72884-147B-0E4E-9416-93E444E7C4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294314"/>
            <a:ext cx="5054600" cy="3640974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="" xmlns:a16="http://schemas.microsoft.com/office/drawing/2014/main" id="{FD620132-7A8F-5841-84FE-7DF44AA9FA7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07641" y="2294314"/>
            <a:ext cx="5054600" cy="3640974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="" xmlns:a16="http://schemas.microsoft.com/office/drawing/2014/main" id="{665F8D67-A324-C245-8484-24C23193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761099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CEE3E538-D90A-2E45-9C4A-CAE4790E7A59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55B678A5-3F81-B240-8180-F16A546A3DAB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78" y="2424793"/>
              <a:ext cx="958372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90D5034-C547-FA4E-AF07-8B9CD42761A1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AB84E4DD-94EA-BA42-9C39-1840654831CF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03217CDD-A6C8-DD4D-8A3F-308BEDFE8D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263472"/>
            <a:ext cx="9070569" cy="841429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9185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 b="0" i="0" u="none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210105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77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="" xmlns:a16="http://schemas.microsoft.com/office/drawing/2014/main" id="{821B3792-50D5-BA4D-A0FA-15C504D50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JS SlideHeader">
            <a:extLst>
              <a:ext uri="{FF2B5EF4-FFF2-40B4-BE49-F238E27FC236}">
                <a16:creationId xmlns="" xmlns:a16="http://schemas.microsoft.com/office/drawing/2014/main" id="{950BEA3F-DB01-744A-9CDF-3D3178E16669}"/>
              </a:ext>
            </a:extLst>
          </p:cNvPr>
          <p:cNvSpPr txBox="1">
            <a:spLocks/>
          </p:cNvSpPr>
          <p:nvPr userDrawn="1"/>
        </p:nvSpPr>
        <p:spPr>
          <a:xfrm>
            <a:off x="838201" y="263471"/>
            <a:ext cx="3933825" cy="1570096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1000" b="0" i="0" u="none" dirty="0">
                <a:solidFill>
                  <a:srgbClr val="808080"/>
                </a:solidFill>
                <a:latin typeface="Arial" panose="020B0604020202020204" pitchFamily="34" charset="0"/>
              </a:rPr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5D1CAF4-8D8C-C94C-B28D-8A208F805CB2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4FB5941D-8E7A-A04F-A5CF-545CC964AC7A}"/>
                </a:ext>
              </a:extLst>
            </p:cNvPr>
            <p:cNvCxnSpPr>
              <a:cxnSpLocks/>
            </p:cNvCxnSpPr>
            <p:nvPr/>
          </p:nvCxnSpPr>
          <p:spPr>
            <a:xfrm>
              <a:off x="3975609" y="2424793"/>
              <a:ext cx="4311141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510B449C-94FA-BE41-9DDF-3476321F0721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ACF597B4-C0FA-2743-BEC9-25B751967B00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2A850FC5-7F15-3643-8858-5E0823B32FA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120641" y="1304926"/>
            <a:ext cx="6041601" cy="4630363"/>
          </a:xfrm>
          <a:prstGeom prst="rect">
            <a:avLst/>
          </a:prstGeom>
        </p:spPr>
        <p:txBody>
          <a:bodyPr/>
          <a:lstStyle>
            <a:lvl1pPr>
              <a:buClr>
                <a:srgbClr val="DB322A"/>
              </a:buClr>
              <a:defRPr sz="2400"/>
            </a:lvl1pPr>
            <a:lvl2pPr>
              <a:buClr>
                <a:srgbClr val="DB322A"/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DB322A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6208997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04924"/>
            <a:ext cx="5989117" cy="46303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="" xmlns:a16="http://schemas.microsoft.com/office/drawing/2014/main" id="{41B9C820-0ABB-D942-9EE6-AF3167B6F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77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5373A228-5B6E-1144-B5F8-CFB85081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70" y="6203946"/>
            <a:ext cx="651164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DB322A"/>
                </a:solidFill>
              </a:defRPr>
            </a:lvl1pPr>
          </a:lstStyle>
          <a:p>
            <a:fld id="{F94787E9-03DB-1740-9BCB-B91BB141C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JS SlideHeader">
            <a:extLst>
              <a:ext uri="{FF2B5EF4-FFF2-40B4-BE49-F238E27FC236}">
                <a16:creationId xmlns="" xmlns:a16="http://schemas.microsoft.com/office/drawing/2014/main" id="{676DE67B-8A81-C84D-8E33-F84ECE4BB1E5}"/>
              </a:ext>
            </a:extLst>
          </p:cNvPr>
          <p:cNvSpPr txBox="1">
            <a:spLocks/>
          </p:cNvSpPr>
          <p:nvPr userDrawn="1"/>
        </p:nvSpPr>
        <p:spPr>
          <a:xfrm>
            <a:off x="838201" y="263471"/>
            <a:ext cx="3933825" cy="1570096"/>
          </a:xfrm>
          <a:prstGeom prst="rect">
            <a:avLst/>
          </a:prstGeom>
          <a:gradFill flip="none" rotWithShape="1">
            <a:gsLst>
              <a:gs pos="0">
                <a:srgbClr val="721F1B"/>
              </a:gs>
              <a:gs pos="100000">
                <a:srgbClr val="E72102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1000" b="0" i="0" u="none" dirty="0">
                <a:solidFill>
                  <a:srgbClr val="808080"/>
                </a:solidFill>
                <a:latin typeface="Arial" panose="020B0604020202020204" pitchFamily="34" charset="0"/>
              </a:rPr>
              <a:t>CLICK TO EDIT MASTER TITLE STYLE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3251C4D2-A6A9-A849-A8E7-0F72163ECF96}"/>
              </a:ext>
            </a:extLst>
          </p:cNvPr>
          <p:cNvGrpSpPr/>
          <p:nvPr userDrawn="1"/>
        </p:nvGrpSpPr>
        <p:grpSpPr>
          <a:xfrm>
            <a:off x="814919" y="628650"/>
            <a:ext cx="10562165" cy="5464176"/>
            <a:chOff x="1392794" y="2424793"/>
            <a:chExt cx="6893956" cy="213088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122F4735-F744-C64F-8FD8-72CA7FDD08D8}"/>
                </a:ext>
              </a:extLst>
            </p:cNvPr>
            <p:cNvCxnSpPr>
              <a:cxnSpLocks/>
            </p:cNvCxnSpPr>
            <p:nvPr/>
          </p:nvCxnSpPr>
          <p:spPr>
            <a:xfrm>
              <a:off x="3975609" y="2424793"/>
              <a:ext cx="4311141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8F2E80A1-D5B7-5D4E-BE57-1C7CBC340DFB}"/>
                </a:ext>
              </a:extLst>
            </p:cNvPr>
            <p:cNvCxnSpPr>
              <a:cxnSpLocks/>
            </p:cNvCxnSpPr>
            <p:nvPr/>
          </p:nvCxnSpPr>
          <p:spPr>
            <a:xfrm>
              <a:off x="1392794" y="4555671"/>
              <a:ext cx="6893956" cy="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9380E796-03E5-5E48-94E6-8872BB82E26A}"/>
                </a:ext>
              </a:extLst>
            </p:cNvPr>
            <p:cNvCxnSpPr>
              <a:cxnSpLocks/>
            </p:cNvCxnSpPr>
            <p:nvPr/>
          </p:nvCxnSpPr>
          <p:spPr>
            <a:xfrm>
              <a:off x="8286750" y="2424793"/>
              <a:ext cx="0" cy="2130880"/>
            </a:xfrm>
            <a:prstGeom prst="line">
              <a:avLst/>
            </a:prstGeom>
            <a:ln w="38100" cap="rnd">
              <a:solidFill>
                <a:srgbClr val="C0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3722044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S SlideHeader"/>
          <p:cNvSpPr txBox="1"/>
          <p:nvPr userDrawn="1"/>
        </p:nvSpPr>
        <p:spPr>
          <a:xfrm>
            <a:off x="1219200" y="63501"/>
            <a:ext cx="97536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US" sz="1200" b="1" i="0" u="non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1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38">
          <p15:clr>
            <a:srgbClr val="F26B43"/>
          </p15:clr>
        </p15:guide>
        <p15:guide id="2" orient="horz" pos="142">
          <p15:clr>
            <a:srgbClr val="F26B43"/>
          </p15:clr>
        </p15:guide>
        <p15:guide id="3" pos="385">
          <p15:clr>
            <a:srgbClr val="F26B43"/>
          </p15:clr>
        </p15:guide>
        <p15:guide id="4" pos="5375">
          <p15:clr>
            <a:srgbClr val="F26B43"/>
          </p15:clr>
        </p15:guide>
        <p15:guide id="5" orient="horz" pos="82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S SlideHeader"/>
          <p:cNvSpPr txBox="1"/>
          <p:nvPr userDrawn="1"/>
        </p:nvSpPr>
        <p:spPr>
          <a:xfrm>
            <a:off x="1219200" y="63501"/>
            <a:ext cx="97536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US" sz="1200" b="1" i="0" u="non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29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38">
          <p15:clr>
            <a:srgbClr val="F26B43"/>
          </p15:clr>
        </p15:guide>
        <p15:guide id="2" orient="horz" pos="142">
          <p15:clr>
            <a:srgbClr val="F26B43"/>
          </p15:clr>
        </p15:guide>
        <p15:guide id="3" pos="385">
          <p15:clr>
            <a:srgbClr val="F26B43"/>
          </p15:clr>
        </p15:guide>
        <p15:guide id="4" pos="5375">
          <p15:clr>
            <a:srgbClr val="F26B43"/>
          </p15:clr>
        </p15:guide>
        <p15:guide id="5" orient="horz" pos="82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4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6.xml"/><Relationship Id="rId5" Type="http://schemas.openxmlformats.org/officeDocument/2006/relationships/image" Target="../media/image2.png"/><Relationship Id="rId4" Type="http://schemas.openxmlformats.org/officeDocument/2006/relationships/chart" Target="../charts/chart5.xml"/><Relationship Id="rId9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jfif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fif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notesSlide" Target="../notesSlides/notesSlide24.xml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B8CF8B9-F337-ED42-AEC2-F51DCD93B6A6}"/>
              </a:ext>
            </a:extLst>
          </p:cNvPr>
          <p:cNvSpPr txBox="1"/>
          <p:nvPr/>
        </p:nvSpPr>
        <p:spPr>
          <a:xfrm>
            <a:off x="3008987" y="2238453"/>
            <a:ext cx="130210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prstClr val="whit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03.26.2019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257E469-9A23-2945-89E4-9726BE72C641}"/>
              </a:ext>
            </a:extLst>
          </p:cNvPr>
          <p:cNvSpPr/>
          <p:nvPr/>
        </p:nvSpPr>
        <p:spPr>
          <a:xfrm>
            <a:off x="2135188" y="1232217"/>
            <a:ext cx="1898930" cy="339797"/>
          </a:xfrm>
          <a:prstGeom prst="rect">
            <a:avLst/>
          </a:prstGeom>
          <a:gradFill>
            <a:gsLst>
              <a:gs pos="13000">
                <a:srgbClr val="DB322A"/>
              </a:gs>
              <a:gs pos="100000">
                <a:srgbClr val="721F1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ExCom Alignment </a:t>
            </a:r>
          </a:p>
          <a:p>
            <a:pPr algn="ctr"/>
            <a:r>
              <a:rPr lang="en-GB" sz="1100" b="1" dirty="0">
                <a:solidFill>
                  <a:schemeClr val="bg1"/>
                </a:solidFill>
              </a:rPr>
              <a:t>Transformation Strategy </a:t>
            </a:r>
            <a:endParaRPr lang="en-US" sz="1100" b="1" dirty="0">
              <a:ln w="0"/>
              <a:solidFill>
                <a:schemeClr val="bg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AF357D93-2FC2-5D4E-AB4B-3BF749DAF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5188" y="3245313"/>
            <a:ext cx="7772400" cy="916392"/>
          </a:xfrm>
        </p:spPr>
        <p:txBody>
          <a:bodyPr/>
          <a:lstStyle/>
          <a:p>
            <a:r>
              <a:rPr lang="en-GB" sz="4400" dirty="0">
                <a:latin typeface="+mn-lt"/>
              </a:rPr>
              <a:t>DA</a:t>
            </a:r>
            <a:r>
              <a:rPr lang="en-GB" sz="4400" dirty="0">
                <a:solidFill>
                  <a:srgbClr val="C00000"/>
                </a:solidFill>
                <a:latin typeface="+mn-lt"/>
              </a:rPr>
              <a:t>T</a:t>
            </a:r>
            <a:r>
              <a:rPr lang="en-GB" sz="4400" dirty="0">
                <a:latin typeface="+mn-lt"/>
              </a:rPr>
              <a:t>ransformation</a:t>
            </a:r>
            <a:br>
              <a:rPr lang="en-GB" sz="4400" dirty="0">
                <a:latin typeface="+mn-lt"/>
              </a:rPr>
            </a:br>
            <a:r>
              <a:rPr lang="en-GB" sz="2400" dirty="0">
                <a:latin typeface="+mn-lt"/>
              </a:rPr>
              <a:t> 2026</a:t>
            </a:r>
            <a:endParaRPr lang="en-US" dirty="0">
              <a:latin typeface="+mn-lt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27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endParaRPr lang="en-US" sz="2000" b="1" dirty="0">
              <a:ln w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ln w="0"/>
              </a:rPr>
              <a:t>Current State Evaluation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ln w="0"/>
              </a:rPr>
              <a:t>Strategy and Financial Plan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ln w="0"/>
              </a:rPr>
              <a:t>Other Initiatives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4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 Current State Evaluation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9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068509"/>
              </p:ext>
            </p:extLst>
          </p:nvPr>
        </p:nvGraphicFramePr>
        <p:xfrm>
          <a:off x="838202" y="1173273"/>
          <a:ext cx="7643090" cy="484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 vs. Market Production and Forecast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568543" y="1155507"/>
            <a:ext cx="2680704" cy="3205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765134" y="1213380"/>
            <a:ext cx="2271256" cy="239763"/>
            <a:chOff x="8320591" y="1942198"/>
            <a:chExt cx="2712701" cy="41099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721F1B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0591" y="1942198"/>
              <a:ext cx="406512" cy="41099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8716199" y="1942198"/>
              <a:ext cx="2317093" cy="379593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sz="1400" b="1" spc="225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Key Highlights 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8568543" y="1533903"/>
            <a:ext cx="2680704" cy="4480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sz="1400" b="1" dirty="0">
              <a:solidFill>
                <a:schemeClr val="tx1"/>
              </a:solidFill>
            </a:endParaRPr>
          </a:p>
          <a:p>
            <a:r>
              <a:rPr lang="en-US" sz="1400" b="1" dirty="0">
                <a:solidFill>
                  <a:schemeClr val="tx1"/>
                </a:solidFill>
              </a:rPr>
              <a:t>Historical</a:t>
            </a:r>
            <a:endParaRPr lang="en-US" sz="12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Overall mortgage production will continue to decline for the 4</a:t>
            </a:r>
            <a:r>
              <a:rPr lang="en-US" sz="1400" baseline="30000" dirty="0">
                <a:solidFill>
                  <a:schemeClr val="tx1"/>
                </a:solidFill>
              </a:rPr>
              <a:t>th</a:t>
            </a:r>
            <a:r>
              <a:rPr lang="en-US" sz="1400" dirty="0">
                <a:solidFill>
                  <a:schemeClr val="tx1"/>
                </a:solidFill>
              </a:rPr>
              <a:t> year in a row to c. 100,000 units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DAT is </a:t>
            </a:r>
            <a:r>
              <a:rPr lang="en-US" sz="1400" dirty="0" smtClean="0">
                <a:solidFill>
                  <a:schemeClr val="tx1"/>
                </a:solidFill>
              </a:rPr>
              <a:t>projected </a:t>
            </a:r>
            <a:r>
              <a:rPr lang="en-US" sz="1400" dirty="0">
                <a:solidFill>
                  <a:schemeClr val="tx1"/>
                </a:solidFill>
              </a:rPr>
              <a:t>to grow mortgage sales by </a:t>
            </a:r>
            <a:r>
              <a:rPr lang="en-US" sz="1400" dirty="0" smtClean="0">
                <a:solidFill>
                  <a:schemeClr val="tx1"/>
                </a:solidFill>
              </a:rPr>
              <a:t>+22</a:t>
            </a:r>
            <a:r>
              <a:rPr lang="en-US" sz="1400" dirty="0">
                <a:solidFill>
                  <a:schemeClr val="tx1"/>
                </a:solidFill>
              </a:rPr>
              <a:t>% in 2023 (vs. a market decline of </a:t>
            </a:r>
            <a:r>
              <a:rPr lang="en-US" sz="1400" dirty="0" smtClean="0">
                <a:solidFill>
                  <a:schemeClr val="tx1"/>
                </a:solidFill>
              </a:rPr>
              <a:t>   -35</a:t>
            </a:r>
            <a:r>
              <a:rPr lang="en-US" sz="1400" dirty="0">
                <a:solidFill>
                  <a:schemeClr val="tx1"/>
                </a:solidFill>
              </a:rPr>
              <a:t>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b="1" dirty="0">
                <a:solidFill>
                  <a:schemeClr val="tx1"/>
                </a:solidFill>
              </a:rPr>
              <a:t>Forecast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Market production is forecast to reach 150,000 units by 2026 led by growth in off plan and self construction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DAT is forecast to grow production by 83% over the next 3 years (vs. 50% for the overall market)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1592520" y="5659050"/>
            <a:ext cx="1246998" cy="240792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 Market Share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21290B3A-DC58-7CE4-460E-74ABC1D7AFF4}"/>
              </a:ext>
            </a:extLst>
          </p:cNvPr>
          <p:cNvSpPr/>
          <p:nvPr/>
        </p:nvSpPr>
        <p:spPr>
          <a:xfrm>
            <a:off x="5542560" y="1173273"/>
            <a:ext cx="2346795" cy="4111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9EB9100D-3E24-40F5-B5E5-1E10843E80D8}"/>
              </a:ext>
            </a:extLst>
          </p:cNvPr>
          <p:cNvSpPr txBox="1"/>
          <p:nvPr/>
        </p:nvSpPr>
        <p:spPr>
          <a:xfrm>
            <a:off x="6306228" y="1258029"/>
            <a:ext cx="955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Forecast</a:t>
            </a:r>
            <a:endParaRPr lang="en-US" sz="1200" b="1" dirty="0"/>
          </a:p>
        </p:txBody>
      </p:sp>
      <p:sp>
        <p:nvSpPr>
          <p:cNvPr id="14" name="TextBox 4"/>
          <p:cNvSpPr txBox="1"/>
          <p:nvPr/>
        </p:nvSpPr>
        <p:spPr>
          <a:xfrm>
            <a:off x="4799752" y="2626603"/>
            <a:ext cx="573733" cy="240792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1.7%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5632965" y="2077254"/>
            <a:ext cx="470124" cy="240792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2.0%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6306229" y="1732778"/>
            <a:ext cx="466712" cy="240792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2.1%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7240769" y="1445406"/>
            <a:ext cx="467836" cy="220671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2.2%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3137240" y="4041307"/>
            <a:ext cx="467197" cy="240792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0.9%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2362861" y="3473663"/>
            <a:ext cx="476658" cy="240792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1.1%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4"/>
          <p:cNvSpPr txBox="1"/>
          <p:nvPr/>
        </p:nvSpPr>
        <p:spPr>
          <a:xfrm>
            <a:off x="1401351" y="2045354"/>
            <a:ext cx="469983" cy="272691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2.2%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4"/>
          <p:cNvSpPr txBox="1"/>
          <p:nvPr/>
        </p:nvSpPr>
        <p:spPr>
          <a:xfrm>
            <a:off x="3932001" y="4307843"/>
            <a:ext cx="467197" cy="240792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/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0.9%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00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Production </a:t>
            </a:r>
            <a:r>
              <a:rPr lang="en-US" dirty="0" smtClean="0"/>
              <a:t>Mix – REDF Share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8764323" y="1181638"/>
            <a:ext cx="2270122" cy="35111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62" y="1210882"/>
            <a:ext cx="304884" cy="26264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219468" y="1210882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64323" y="1630675"/>
            <a:ext cx="2270122" cy="43637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Non REDF share has increased the last four years and now represents 36% of the overall mortgage </a:t>
            </a:r>
            <a:r>
              <a:rPr lang="en-US" sz="1400" dirty="0" smtClean="0">
                <a:solidFill>
                  <a:schemeClr val="tx1"/>
                </a:solidFill>
              </a:rPr>
              <a:t>market due to decline in REDF sales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94693"/>
              </p:ext>
            </p:extLst>
          </p:nvPr>
        </p:nvGraphicFramePr>
        <p:xfrm>
          <a:off x="838201" y="1181638"/>
          <a:ext cx="7848963" cy="4812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9967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Production </a:t>
            </a:r>
            <a:r>
              <a:rPr lang="en-US" dirty="0" smtClean="0"/>
              <a:t>Mix – REDF Products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8764323" y="1181638"/>
            <a:ext cx="2270122" cy="35111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62" y="1210882"/>
            <a:ext cx="304884" cy="26264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219468" y="1210882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64323" y="1630675"/>
            <a:ext cx="2270122" cy="43637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Self Construction declined in 2022 due to changes in MOMRAH regulations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Off </a:t>
            </a:r>
            <a:r>
              <a:rPr lang="en-US" sz="1400" dirty="0">
                <a:solidFill>
                  <a:schemeClr val="tx1"/>
                </a:solidFill>
              </a:rPr>
              <a:t>Plan and Self Construction make up more than 30% of REDF subsidy </a:t>
            </a:r>
            <a:r>
              <a:rPr lang="en-US" sz="1400" dirty="0" smtClean="0">
                <a:solidFill>
                  <a:schemeClr val="tx1"/>
                </a:solidFill>
              </a:rPr>
              <a:t>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Off Plan will continue to grow in accordance with new MOMRA and NHC project plans</a:t>
            </a:r>
            <a:endParaRPr 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714859"/>
              </p:ext>
            </p:extLst>
          </p:nvPr>
        </p:nvGraphicFramePr>
        <p:xfrm>
          <a:off x="838201" y="1181638"/>
          <a:ext cx="7848963" cy="4812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487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 </a:t>
            </a:r>
            <a:r>
              <a:rPr lang="en-US" dirty="0" smtClean="0"/>
              <a:t>vs. </a:t>
            </a:r>
            <a:r>
              <a:rPr lang="en-US" dirty="0"/>
              <a:t>Market Production Mix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8284" y="4570856"/>
            <a:ext cx="454486" cy="139696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REDF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2644" y="1657888"/>
            <a:ext cx="466710" cy="130374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Product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64323" y="1181638"/>
            <a:ext cx="2270122" cy="35111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9604029"/>
              </p:ext>
            </p:extLst>
          </p:nvPr>
        </p:nvGraphicFramePr>
        <p:xfrm>
          <a:off x="3816255" y="1630675"/>
          <a:ext cx="2887376" cy="131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15"/>
          <p:cNvSpPr/>
          <p:nvPr/>
        </p:nvSpPr>
        <p:spPr>
          <a:xfrm>
            <a:off x="838201" y="1181638"/>
            <a:ext cx="2883172" cy="351116"/>
          </a:xfrm>
          <a:prstGeom prst="rect">
            <a:avLst/>
          </a:prstGeom>
          <a:solidFill>
            <a:srgbClr val="C0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DAT (2023)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20459" y="1192230"/>
            <a:ext cx="2883173" cy="351116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REDF Market </a:t>
            </a:r>
            <a:r>
              <a:rPr lang="en-US" sz="2000" b="1" dirty="0">
                <a:solidFill>
                  <a:schemeClr val="bg1"/>
                </a:solidFill>
              </a:rPr>
              <a:t>(2023)</a:t>
            </a:r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453451"/>
              </p:ext>
            </p:extLst>
          </p:nvPr>
        </p:nvGraphicFramePr>
        <p:xfrm>
          <a:off x="3826887" y="4557203"/>
          <a:ext cx="2883172" cy="142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62" y="1210882"/>
            <a:ext cx="304884" cy="26264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219468" y="1210882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64323" y="1630675"/>
            <a:ext cx="2270122" cy="43637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Product:</a:t>
            </a:r>
            <a:r>
              <a:rPr lang="en-US" sz="1400" dirty="0">
                <a:solidFill>
                  <a:schemeClr val="tx1"/>
                </a:solidFill>
              </a:rPr>
              <a:t>  REDF Non Ready Unit production makes up 32% of the addressable mortgage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Region:  </a:t>
            </a:r>
            <a:r>
              <a:rPr lang="en-US" sz="1400" dirty="0">
                <a:solidFill>
                  <a:schemeClr val="tx1"/>
                </a:solidFill>
              </a:rPr>
              <a:t>Riyadh is below market average by 10%.  Non main regions make up just 9% of DAT production (vs. 35% for the overall market)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REDF:</a:t>
            </a:r>
            <a:r>
              <a:rPr lang="en-US" sz="1400" dirty="0">
                <a:solidFill>
                  <a:schemeClr val="tx1"/>
                </a:solidFill>
              </a:rPr>
              <a:t>  </a:t>
            </a:r>
            <a:r>
              <a:rPr lang="en-US" sz="1400" dirty="0" smtClean="0">
                <a:solidFill>
                  <a:schemeClr val="tx1"/>
                </a:solidFill>
              </a:rPr>
              <a:t>DAT has higher share of REDF production as we were able to grow our year-on-year bookings as compared to market</a:t>
            </a:r>
            <a:endParaRPr 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446948"/>
              </p:ext>
            </p:extLst>
          </p:nvPr>
        </p:nvGraphicFramePr>
        <p:xfrm>
          <a:off x="844869" y="1642654"/>
          <a:ext cx="2887376" cy="1303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Chart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9982470"/>
              </p:ext>
            </p:extLst>
          </p:nvPr>
        </p:nvGraphicFramePr>
        <p:xfrm>
          <a:off x="851857" y="4563472"/>
          <a:ext cx="2869516" cy="1418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71EA85E-8026-C83B-F10F-00250AA6570C}"/>
              </a:ext>
            </a:extLst>
          </p:cNvPr>
          <p:cNvSpPr/>
          <p:nvPr/>
        </p:nvSpPr>
        <p:spPr>
          <a:xfrm>
            <a:off x="6802718" y="1185495"/>
            <a:ext cx="1856090" cy="3511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DAT Opportunity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(3 year plan)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A813AEE-1F0B-10CB-FC36-397AACF26235}"/>
              </a:ext>
            </a:extLst>
          </p:cNvPr>
          <p:cNvSpPr/>
          <p:nvPr/>
        </p:nvSpPr>
        <p:spPr>
          <a:xfrm>
            <a:off x="6809146" y="1630676"/>
            <a:ext cx="1856090" cy="13157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1300" dirty="0">
                <a:solidFill>
                  <a:schemeClr val="tx1"/>
                </a:solidFill>
              </a:rPr>
              <a:t>Off </a:t>
            </a:r>
            <a:r>
              <a:rPr lang="en-US" sz="1300" dirty="0" smtClean="0">
                <a:solidFill>
                  <a:schemeClr val="tx1"/>
                </a:solidFill>
              </a:rPr>
              <a:t>Plan:  450M</a:t>
            </a:r>
            <a:endParaRPr lang="en-US" sz="1300" dirty="0">
              <a:solidFill>
                <a:schemeClr val="tx1"/>
              </a:solidFill>
            </a:endParaRPr>
          </a:p>
          <a:p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dirty="0">
                <a:solidFill>
                  <a:schemeClr val="tx1"/>
                </a:solidFill>
              </a:rPr>
              <a:t>Self </a:t>
            </a:r>
            <a:r>
              <a:rPr lang="en-US" sz="1300" dirty="0" smtClean="0">
                <a:solidFill>
                  <a:schemeClr val="tx1"/>
                </a:solidFill>
              </a:rPr>
              <a:t>Construction:  150M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E82CB42-B8F2-1FC2-948C-15C412111FFB}"/>
              </a:ext>
            </a:extLst>
          </p:cNvPr>
          <p:cNvSpPr/>
          <p:nvPr/>
        </p:nvSpPr>
        <p:spPr>
          <a:xfrm>
            <a:off x="6809146" y="3040465"/>
            <a:ext cx="1856090" cy="14490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1300" u="sng" dirty="0" smtClean="0">
                <a:solidFill>
                  <a:schemeClr val="tx1"/>
                </a:solidFill>
              </a:rPr>
              <a:t>Ready Unit</a:t>
            </a:r>
          </a:p>
          <a:p>
            <a:endParaRPr lang="en-US" sz="1300" dirty="0" smtClean="0">
              <a:solidFill>
                <a:schemeClr val="tx1"/>
              </a:solidFill>
            </a:endParaRPr>
          </a:p>
          <a:p>
            <a:r>
              <a:rPr lang="en-US" sz="1300" dirty="0" smtClean="0">
                <a:solidFill>
                  <a:schemeClr val="tx1"/>
                </a:solidFill>
              </a:rPr>
              <a:t>Riyadh:  450M</a:t>
            </a:r>
            <a:endParaRPr lang="en-US" sz="1300" dirty="0">
              <a:solidFill>
                <a:schemeClr val="tx1"/>
              </a:solidFill>
            </a:endParaRPr>
          </a:p>
          <a:p>
            <a:endParaRPr lang="en-US" sz="1300" dirty="0" smtClean="0">
              <a:solidFill>
                <a:schemeClr val="tx1"/>
              </a:solidFill>
            </a:endParaRPr>
          </a:p>
          <a:p>
            <a:r>
              <a:rPr lang="en-US" sz="1300" dirty="0" smtClean="0">
                <a:solidFill>
                  <a:schemeClr val="tx1"/>
                </a:solidFill>
              </a:rPr>
              <a:t>Non </a:t>
            </a:r>
            <a:r>
              <a:rPr lang="en-US" sz="1300" dirty="0">
                <a:solidFill>
                  <a:schemeClr val="tx1"/>
                </a:solidFill>
              </a:rPr>
              <a:t>Main </a:t>
            </a:r>
            <a:r>
              <a:rPr lang="en-US" sz="1300" dirty="0" smtClean="0">
                <a:solidFill>
                  <a:schemeClr val="tx1"/>
                </a:solidFill>
              </a:rPr>
              <a:t>Regions:  200M</a:t>
            </a:r>
            <a:endParaRPr lang="en-US" sz="1300" dirty="0">
              <a:solidFill>
                <a:schemeClr val="tx1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="" xmlns:a16="http://schemas.microsoft.com/office/drawing/2014/main" id="{E7B279BA-2946-503F-CA6D-723EC6E04E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6003251"/>
              </p:ext>
            </p:extLst>
          </p:nvPr>
        </p:nvGraphicFramePr>
        <p:xfrm>
          <a:off x="851857" y="3009975"/>
          <a:ext cx="2869516" cy="150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D689F70-6D1A-9FB3-110C-FFDF14A6AE07}"/>
              </a:ext>
            </a:extLst>
          </p:cNvPr>
          <p:cNvSpPr/>
          <p:nvPr/>
        </p:nvSpPr>
        <p:spPr>
          <a:xfrm>
            <a:off x="272644" y="3002127"/>
            <a:ext cx="466710" cy="15048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Region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="" xmlns:a16="http://schemas.microsoft.com/office/drawing/2014/main" id="{314DFC12-46FB-C830-89CB-C9B0BCBE16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4031432"/>
              </p:ext>
            </p:extLst>
          </p:nvPr>
        </p:nvGraphicFramePr>
        <p:xfrm>
          <a:off x="3826887" y="3022638"/>
          <a:ext cx="2892459" cy="1479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8094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 Production Mix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69054" y="4552507"/>
            <a:ext cx="454486" cy="1367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Loan Amount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9054" y="1626676"/>
            <a:ext cx="466710" cy="13787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Income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27706" y="1161595"/>
            <a:ext cx="4179190" cy="362092"/>
          </a:xfrm>
          <a:prstGeom prst="rect">
            <a:avLst/>
          </a:prstGeom>
          <a:solidFill>
            <a:srgbClr val="C0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DAT (2023)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777B0BC-3471-BDF0-FF51-706352A7D861}"/>
              </a:ext>
            </a:extLst>
          </p:cNvPr>
          <p:cNvGrpSpPr/>
          <p:nvPr/>
        </p:nvGrpSpPr>
        <p:grpSpPr>
          <a:xfrm>
            <a:off x="5853510" y="1161595"/>
            <a:ext cx="4055259" cy="362092"/>
            <a:chOff x="4885956" y="1178855"/>
            <a:chExt cx="4055259" cy="344832"/>
          </a:xfrm>
        </p:grpSpPr>
        <p:sp>
          <p:nvSpPr>
            <p:cNvPr id="17" name="Rectangle 16"/>
            <p:cNvSpPr/>
            <p:nvPr/>
          </p:nvSpPr>
          <p:spPr>
            <a:xfrm>
              <a:off x="4885956" y="1178855"/>
              <a:ext cx="4055259" cy="344832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721F1B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4796" y="1194928"/>
              <a:ext cx="304884" cy="262649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5462629" y="1214997"/>
              <a:ext cx="1737818" cy="242580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sz="1400" b="1" spc="225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Key Highlights 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5853511" y="1626676"/>
            <a:ext cx="4055259" cy="4293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Income and Property Type</a:t>
            </a:r>
            <a:r>
              <a:rPr lang="en-US" sz="1400" dirty="0">
                <a:solidFill>
                  <a:schemeClr val="tx1"/>
                </a:solidFill>
              </a:rPr>
              <a:t>:  Changes to the REDF subsidy table has </a:t>
            </a:r>
            <a:r>
              <a:rPr lang="en-US" sz="1400" dirty="0" smtClean="0">
                <a:solidFill>
                  <a:schemeClr val="tx1"/>
                </a:solidFill>
              </a:rPr>
              <a:t>driven production towards </a:t>
            </a:r>
            <a:r>
              <a:rPr lang="en-US" sz="1400" dirty="0">
                <a:solidFill>
                  <a:schemeClr val="tx1"/>
                </a:solidFill>
              </a:rPr>
              <a:t>beneficiaries with income </a:t>
            </a:r>
            <a:r>
              <a:rPr lang="en-US" sz="1400" dirty="0" smtClean="0">
                <a:solidFill>
                  <a:schemeClr val="tx1"/>
                </a:solidFill>
              </a:rPr>
              <a:t>below </a:t>
            </a:r>
            <a:r>
              <a:rPr lang="en-US" sz="1400" dirty="0">
                <a:solidFill>
                  <a:schemeClr val="tx1"/>
                </a:solidFill>
              </a:rPr>
              <a:t>10K and apartment units with lower loan amounts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Loan Amount</a:t>
            </a:r>
            <a:r>
              <a:rPr lang="en-US" sz="1400" dirty="0">
                <a:solidFill>
                  <a:schemeClr val="tx1"/>
                </a:solidFill>
              </a:rPr>
              <a:t>:  </a:t>
            </a:r>
            <a:r>
              <a:rPr lang="en-US" sz="1400" dirty="0" smtClean="0">
                <a:solidFill>
                  <a:schemeClr val="tx1"/>
                </a:solidFill>
              </a:rPr>
              <a:t>DAT is concentrated below SAR 750K.  We have a strategy to introduce new features and loan products to increase average </a:t>
            </a:r>
            <a:r>
              <a:rPr lang="en-US" sz="1400" dirty="0">
                <a:solidFill>
                  <a:schemeClr val="tx1"/>
                </a:solidFill>
              </a:rPr>
              <a:t>loan </a:t>
            </a:r>
            <a:r>
              <a:rPr lang="en-US" sz="1400" dirty="0" smtClean="0">
                <a:solidFill>
                  <a:schemeClr val="tx1"/>
                </a:solidFill>
              </a:rPr>
              <a:t>size.</a:t>
            </a:r>
            <a:endParaRPr 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464143"/>
              </p:ext>
            </p:extLst>
          </p:nvPr>
        </p:nvGraphicFramePr>
        <p:xfrm>
          <a:off x="1518224" y="1626672"/>
          <a:ext cx="4212725" cy="1378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976770"/>
              </p:ext>
            </p:extLst>
          </p:nvPr>
        </p:nvGraphicFramePr>
        <p:xfrm>
          <a:off x="1518224" y="4541041"/>
          <a:ext cx="4212725" cy="1378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3F405771-E431-3400-FAEB-64F60AC9FF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396284"/>
              </p:ext>
            </p:extLst>
          </p:nvPr>
        </p:nvGraphicFramePr>
        <p:xfrm>
          <a:off x="1518225" y="3108452"/>
          <a:ext cx="4212724" cy="1322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722AA46-8879-E7E0-A85F-CB36B3B0CB7A}"/>
              </a:ext>
            </a:extLst>
          </p:cNvPr>
          <p:cNvSpPr/>
          <p:nvPr/>
        </p:nvSpPr>
        <p:spPr>
          <a:xfrm>
            <a:off x="869411" y="3117592"/>
            <a:ext cx="454486" cy="132279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Property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</a:rPr>
              <a:t>Type</a:t>
            </a:r>
          </a:p>
        </p:txBody>
      </p:sp>
    </p:spTree>
    <p:extLst>
      <p:ext uri="{BB962C8B-B14F-4D97-AF65-F5344CB8AC3E}">
        <p14:creationId xmlns:p14="http://schemas.microsoft.com/office/powerpoint/2010/main" val="1881749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 and NBFI Market Share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4165600" y="6386508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8891377"/>
              </p:ext>
            </p:extLst>
          </p:nvPr>
        </p:nvGraphicFramePr>
        <p:xfrm>
          <a:off x="838201" y="1212351"/>
          <a:ext cx="4720118" cy="478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1511983"/>
              </p:ext>
            </p:extLst>
          </p:nvPr>
        </p:nvGraphicFramePr>
        <p:xfrm>
          <a:off x="5689196" y="3624107"/>
          <a:ext cx="4219574" cy="2372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6D343382-5941-75F4-BDC0-374F02E732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204611"/>
              </p:ext>
            </p:extLst>
          </p:nvPr>
        </p:nvGraphicFramePr>
        <p:xfrm>
          <a:off x="5677592" y="1212351"/>
          <a:ext cx="4231178" cy="2301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5896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REDF Production (YTD October 2023)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DD46619-1E49-BB6C-57DE-013828D8F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46" y="1104900"/>
            <a:ext cx="8258799" cy="48894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96BAB77-6BC0-528E-00B7-6153D13A5D06}"/>
              </a:ext>
            </a:extLst>
          </p:cNvPr>
          <p:cNvSpPr/>
          <p:nvPr/>
        </p:nvSpPr>
        <p:spPr>
          <a:xfrm>
            <a:off x="8764323" y="1181638"/>
            <a:ext cx="2270122" cy="35111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8A0F84B-340E-2ED5-CB17-B38EC9F87F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62" y="1210882"/>
            <a:ext cx="304884" cy="26264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B18FBB6-8513-9358-EC72-7D61D13DE7EF}"/>
              </a:ext>
            </a:extLst>
          </p:cNvPr>
          <p:cNvSpPr/>
          <p:nvPr/>
        </p:nvSpPr>
        <p:spPr>
          <a:xfrm>
            <a:off x="9219468" y="1210882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C90BF3C-F09E-255D-FC34-8FA74A9D9459}"/>
              </a:ext>
            </a:extLst>
          </p:cNvPr>
          <p:cNvSpPr/>
          <p:nvPr/>
        </p:nvSpPr>
        <p:spPr>
          <a:xfrm>
            <a:off x="8764323" y="1630675"/>
            <a:ext cx="2270122" cy="43637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DAT is currently ranked #8 in REDF </a:t>
            </a:r>
            <a:r>
              <a:rPr lang="en-US" sz="1400" dirty="0" smtClean="0">
                <a:solidFill>
                  <a:schemeClr val="tx1"/>
                </a:solidFill>
              </a:rPr>
              <a:t>production up from #10 in December 2022 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Market share has improved to 1.82% up from 1.02% in December 2022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533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="" xmlns:a16="http://schemas.microsoft.com/office/drawing/2014/main" id="{022EAC0F-57AF-4685-A20C-B3DA79B7FE98}"/>
              </a:ext>
            </a:extLst>
          </p:cNvPr>
          <p:cNvSpPr/>
          <p:nvPr/>
        </p:nvSpPr>
        <p:spPr>
          <a:xfrm>
            <a:off x="624522" y="1180288"/>
            <a:ext cx="10969943" cy="5109941"/>
          </a:xfrm>
          <a:prstGeom prst="roundRect">
            <a:avLst>
              <a:gd name="adj" fmla="val 4435"/>
            </a:avLst>
          </a:prstGeom>
          <a:solidFill>
            <a:schemeClr val="bg1">
              <a:lumMod val="9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7E212E-1BFF-4554-AAD4-4F014CC8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 SWOT Analysis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B496FDD-F8E9-461B-881F-2C79D23D2BBD}"/>
              </a:ext>
            </a:extLst>
          </p:cNvPr>
          <p:cNvSpPr txBox="1"/>
          <p:nvPr/>
        </p:nvSpPr>
        <p:spPr>
          <a:xfrm>
            <a:off x="1489970" y="1256955"/>
            <a:ext cx="158537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492F0F6-9C88-49BF-85D1-DF380DA0CC8E}"/>
              </a:ext>
            </a:extLst>
          </p:cNvPr>
          <p:cNvSpPr txBox="1"/>
          <p:nvPr/>
        </p:nvSpPr>
        <p:spPr>
          <a:xfrm>
            <a:off x="8808450" y="1256955"/>
            <a:ext cx="182902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WEAKNESSES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ABDBA37-0165-481A-9413-F1EB3B608589}"/>
              </a:ext>
            </a:extLst>
          </p:cNvPr>
          <p:cNvSpPr txBox="1"/>
          <p:nvPr/>
        </p:nvSpPr>
        <p:spPr>
          <a:xfrm>
            <a:off x="1489970" y="5665337"/>
            <a:ext cx="209672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F1C4014-5766-41F9-9970-D431BED1D6AC}"/>
              </a:ext>
            </a:extLst>
          </p:cNvPr>
          <p:cNvSpPr txBox="1"/>
          <p:nvPr/>
        </p:nvSpPr>
        <p:spPr>
          <a:xfrm>
            <a:off x="9398611" y="5792969"/>
            <a:ext cx="119603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EACF53C-63CC-452B-91DE-0136C3ED21AD}"/>
              </a:ext>
            </a:extLst>
          </p:cNvPr>
          <p:cNvSpPr txBox="1"/>
          <p:nvPr/>
        </p:nvSpPr>
        <p:spPr>
          <a:xfrm>
            <a:off x="782033" y="1757878"/>
            <a:ext cx="3537993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Mortgage specialization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Masakin program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NBFI market share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Program management expertise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Mortgage servicing capabilities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Off balance sheet loan book</a:t>
            </a:r>
          </a:p>
          <a:p>
            <a:endParaRPr lang="en-US" sz="1200" kern="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0F246FA-6865-422D-A6D8-1D6AF8210B62}"/>
              </a:ext>
            </a:extLst>
          </p:cNvPr>
          <p:cNvSpPr txBox="1"/>
          <p:nvPr/>
        </p:nvSpPr>
        <p:spPr>
          <a:xfrm>
            <a:off x="7673434" y="1529137"/>
            <a:ext cx="3368133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Mortgage only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Ready-unit only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Masakin Program concentration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Geographical reach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Revenue stream dependency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On-balance Sheet portfolio size</a:t>
            </a:r>
          </a:p>
          <a:p>
            <a:endParaRPr lang="en-US" sz="1200" kern="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660C20D-10F0-4CA9-A3A8-4F4544AB7495}"/>
              </a:ext>
            </a:extLst>
          </p:cNvPr>
          <p:cNvSpPr txBox="1"/>
          <p:nvPr/>
        </p:nvSpPr>
        <p:spPr>
          <a:xfrm>
            <a:off x="782032" y="3912549"/>
            <a:ext cx="3537993" cy="15696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Grow market share of existing products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Explore new markets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Develop new mortgage products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Digital innovation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Develop new business lines </a:t>
            </a:r>
          </a:p>
          <a:p>
            <a:endParaRPr lang="en-US" sz="1200" kern="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F3446A3D-FAFD-4253-B20F-F8BBAF12F7BA}"/>
              </a:ext>
            </a:extLst>
          </p:cNvPr>
          <p:cNvSpPr txBox="1"/>
          <p:nvPr/>
        </p:nvSpPr>
        <p:spPr>
          <a:xfrm>
            <a:off x="7673434" y="3792008"/>
            <a:ext cx="3450354" cy="193899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Masakin shift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REDF shift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MOH shift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Speed of digital transformation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Regulatory oversight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Competitive pressure from banks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Macro factors (interest rates / property values)</a:t>
            </a:r>
            <a:endParaRPr lang="en-US" sz="1200" kern="0" dirty="0"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FC8A3658-7BBF-44DB-AF69-C45B0215E9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57253" y="1180288"/>
            <a:ext cx="461111" cy="46111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79AAEEF5-75B7-4A8B-81C7-E5C287D1AC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9035" y="5588670"/>
            <a:ext cx="461111" cy="46111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="" xmlns:a16="http://schemas.microsoft.com/office/drawing/2014/main" id="{6909FFB6-C886-43A0-ACC0-087069947D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033" y="1103286"/>
            <a:ext cx="615115" cy="61511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="" xmlns:a16="http://schemas.microsoft.com/office/drawing/2014/main" id="{DF427B51-5A04-4D38-9772-10204E70C0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69927" y="5495007"/>
            <a:ext cx="648437" cy="648437"/>
          </a:xfrm>
          <a:prstGeom prst="rect">
            <a:avLst/>
          </a:prstGeom>
        </p:spPr>
      </p:pic>
      <p:sp>
        <p:nvSpPr>
          <p:cNvPr id="39" name="Block Arc 4">
            <a:extLst>
              <a:ext uri="{FF2B5EF4-FFF2-40B4-BE49-F238E27FC236}">
                <a16:creationId xmlns="" xmlns:a16="http://schemas.microsoft.com/office/drawing/2014/main" id="{CAACEE97-EF04-42B7-85B4-B4F430AA832D}"/>
              </a:ext>
            </a:extLst>
          </p:cNvPr>
          <p:cNvSpPr/>
          <p:nvPr/>
        </p:nvSpPr>
        <p:spPr>
          <a:xfrm>
            <a:off x="4636602" y="2015761"/>
            <a:ext cx="1467568" cy="1782325"/>
          </a:xfrm>
          <a:custGeom>
            <a:avLst/>
            <a:gdLst>
              <a:gd name="connsiteX0" fmla="*/ 0 w 2033587"/>
              <a:gd name="connsiteY0" fmla="*/ 1254919 h 2509837"/>
              <a:gd name="connsiteX1" fmla="*/ 1007424 w 2033587"/>
              <a:gd name="connsiteY1" fmla="*/ 53 h 2509837"/>
              <a:gd name="connsiteX2" fmla="*/ 1010247 w 2033587"/>
              <a:gd name="connsiteY2" fmla="*/ 378232 h 2509837"/>
              <a:gd name="connsiteX3" fmla="*/ 378186 w 2033587"/>
              <a:gd name="connsiteY3" fmla="*/ 1254918 h 2509837"/>
              <a:gd name="connsiteX4" fmla="*/ 0 w 2033587"/>
              <a:gd name="connsiteY4" fmla="*/ 1254919 h 2509837"/>
              <a:gd name="connsiteX0" fmla="*/ 0 w 1010247"/>
              <a:gd name="connsiteY0" fmla="*/ 1254866 h 1254866"/>
              <a:gd name="connsiteX1" fmla="*/ 1007424 w 1010247"/>
              <a:gd name="connsiteY1" fmla="*/ 0 h 1254866"/>
              <a:gd name="connsiteX2" fmla="*/ 1010247 w 1010247"/>
              <a:gd name="connsiteY2" fmla="*/ 378179 h 1254866"/>
              <a:gd name="connsiteX3" fmla="*/ 194830 w 1010247"/>
              <a:gd name="connsiteY3" fmla="*/ 1247721 h 1254866"/>
              <a:gd name="connsiteX4" fmla="*/ 0 w 1010247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21412 w 1036421"/>
              <a:gd name="connsiteY0" fmla="*/ 1254866 h 1254866"/>
              <a:gd name="connsiteX1" fmla="*/ 1028836 w 1036421"/>
              <a:gd name="connsiteY1" fmla="*/ 0 h 1254866"/>
              <a:gd name="connsiteX2" fmla="*/ 1036421 w 1036421"/>
              <a:gd name="connsiteY2" fmla="*/ 430567 h 1254866"/>
              <a:gd name="connsiteX3" fmla="*/ 216242 w 1036421"/>
              <a:gd name="connsiteY3" fmla="*/ 1247721 h 1254866"/>
              <a:gd name="connsiteX4" fmla="*/ 21412 w 1036421"/>
              <a:gd name="connsiteY4" fmla="*/ 1254866 h 1254866"/>
              <a:gd name="connsiteX0" fmla="*/ 21869 w 1024972"/>
              <a:gd name="connsiteY0" fmla="*/ 1254866 h 1254866"/>
              <a:gd name="connsiteX1" fmla="*/ 1017387 w 1024972"/>
              <a:gd name="connsiteY1" fmla="*/ 0 h 1254866"/>
              <a:gd name="connsiteX2" fmla="*/ 1024972 w 1024972"/>
              <a:gd name="connsiteY2" fmla="*/ 430567 h 1254866"/>
              <a:gd name="connsiteX3" fmla="*/ 204793 w 1024972"/>
              <a:gd name="connsiteY3" fmla="*/ 1247721 h 1254866"/>
              <a:gd name="connsiteX4" fmla="*/ 21869 w 1024972"/>
              <a:gd name="connsiteY4" fmla="*/ 1254866 h 1254866"/>
              <a:gd name="connsiteX0" fmla="*/ 26607 w 1029710"/>
              <a:gd name="connsiteY0" fmla="*/ 1254866 h 1254866"/>
              <a:gd name="connsiteX1" fmla="*/ 1022125 w 1029710"/>
              <a:gd name="connsiteY1" fmla="*/ 0 h 1254866"/>
              <a:gd name="connsiteX2" fmla="*/ 1029710 w 1029710"/>
              <a:gd name="connsiteY2" fmla="*/ 430567 h 1254866"/>
              <a:gd name="connsiteX3" fmla="*/ 209531 w 1029710"/>
              <a:gd name="connsiteY3" fmla="*/ 1247721 h 1254866"/>
              <a:gd name="connsiteX4" fmla="*/ 26607 w 1029710"/>
              <a:gd name="connsiteY4" fmla="*/ 1254866 h 1254866"/>
              <a:gd name="connsiteX0" fmla="*/ 26607 w 1029710"/>
              <a:gd name="connsiteY0" fmla="*/ 1254866 h 1257246"/>
              <a:gd name="connsiteX1" fmla="*/ 1022125 w 1029710"/>
              <a:gd name="connsiteY1" fmla="*/ 0 h 1257246"/>
              <a:gd name="connsiteX2" fmla="*/ 1029710 w 1029710"/>
              <a:gd name="connsiteY2" fmla="*/ 430567 h 1257246"/>
              <a:gd name="connsiteX3" fmla="*/ 209531 w 1029710"/>
              <a:gd name="connsiteY3" fmla="*/ 1257246 h 1257246"/>
              <a:gd name="connsiteX4" fmla="*/ 26607 w 1029710"/>
              <a:gd name="connsiteY4" fmla="*/ 1254866 h 1257246"/>
              <a:gd name="connsiteX0" fmla="*/ 26607 w 1029710"/>
              <a:gd name="connsiteY0" fmla="*/ 1264391 h 1264391"/>
              <a:gd name="connsiteX1" fmla="*/ 1022125 w 1029710"/>
              <a:gd name="connsiteY1" fmla="*/ 0 h 1264391"/>
              <a:gd name="connsiteX2" fmla="*/ 1029710 w 1029710"/>
              <a:gd name="connsiteY2" fmla="*/ 430567 h 1264391"/>
              <a:gd name="connsiteX3" fmla="*/ 209531 w 1029710"/>
              <a:gd name="connsiteY3" fmla="*/ 1257246 h 1264391"/>
              <a:gd name="connsiteX4" fmla="*/ 26607 w 1029710"/>
              <a:gd name="connsiteY4" fmla="*/ 1264391 h 1264391"/>
              <a:gd name="connsiteX0" fmla="*/ 26500 w 1031984"/>
              <a:gd name="connsiteY0" fmla="*/ 1264391 h 1264391"/>
              <a:gd name="connsiteX1" fmla="*/ 1024399 w 1031984"/>
              <a:gd name="connsiteY1" fmla="*/ 0 h 1264391"/>
              <a:gd name="connsiteX2" fmla="*/ 1031984 w 1031984"/>
              <a:gd name="connsiteY2" fmla="*/ 430567 h 1264391"/>
              <a:gd name="connsiteX3" fmla="*/ 211805 w 1031984"/>
              <a:gd name="connsiteY3" fmla="*/ 1257246 h 1264391"/>
              <a:gd name="connsiteX4" fmla="*/ 26500 w 1031984"/>
              <a:gd name="connsiteY4" fmla="*/ 1264391 h 1264391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1805 w 1031984"/>
              <a:gd name="connsiteY3" fmla="*/ 1257246 h 1257247"/>
              <a:gd name="connsiteX4" fmla="*/ 26500 w 1031984"/>
              <a:gd name="connsiteY4" fmla="*/ 1257247 h 1257247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4186 w 1031984"/>
              <a:gd name="connsiteY3" fmla="*/ 1254865 h 1257247"/>
              <a:gd name="connsiteX4" fmla="*/ 26500 w 1031984"/>
              <a:gd name="connsiteY4" fmla="*/ 1257247 h 1257247"/>
              <a:gd name="connsiteX0" fmla="*/ 26500 w 1029602"/>
              <a:gd name="connsiteY0" fmla="*/ 1257247 h 1257247"/>
              <a:gd name="connsiteX1" fmla="*/ 1024399 w 1029602"/>
              <a:gd name="connsiteY1" fmla="*/ 0 h 1257247"/>
              <a:gd name="connsiteX2" fmla="*/ 1029602 w 1029602"/>
              <a:gd name="connsiteY2" fmla="*/ 437711 h 1257247"/>
              <a:gd name="connsiteX3" fmla="*/ 214186 w 1029602"/>
              <a:gd name="connsiteY3" fmla="*/ 1254865 h 1257247"/>
              <a:gd name="connsiteX4" fmla="*/ 26500 w 1029602"/>
              <a:gd name="connsiteY4" fmla="*/ 1257247 h 1257247"/>
              <a:gd name="connsiteX0" fmla="*/ 26353 w 1029455"/>
              <a:gd name="connsiteY0" fmla="*/ 1257247 h 1257247"/>
              <a:gd name="connsiteX1" fmla="*/ 1027614 w 1029455"/>
              <a:gd name="connsiteY1" fmla="*/ 0 h 1257247"/>
              <a:gd name="connsiteX2" fmla="*/ 1029455 w 1029455"/>
              <a:gd name="connsiteY2" fmla="*/ 437711 h 1257247"/>
              <a:gd name="connsiteX3" fmla="*/ 214039 w 1029455"/>
              <a:gd name="connsiteY3" fmla="*/ 1254865 h 1257247"/>
              <a:gd name="connsiteX4" fmla="*/ 26353 w 1029455"/>
              <a:gd name="connsiteY4" fmla="*/ 1257247 h 1257247"/>
              <a:gd name="connsiteX0" fmla="*/ 26206 w 1031200"/>
              <a:gd name="connsiteY0" fmla="*/ 1257247 h 1257247"/>
              <a:gd name="connsiteX1" fmla="*/ 1030829 w 1031200"/>
              <a:gd name="connsiteY1" fmla="*/ 0 h 1257247"/>
              <a:gd name="connsiteX2" fmla="*/ 1029308 w 1031200"/>
              <a:gd name="connsiteY2" fmla="*/ 437711 h 1257247"/>
              <a:gd name="connsiteX3" fmla="*/ 213892 w 1031200"/>
              <a:gd name="connsiteY3" fmla="*/ 1254865 h 1257247"/>
              <a:gd name="connsiteX4" fmla="*/ 26206 w 1031200"/>
              <a:gd name="connsiteY4" fmla="*/ 1257247 h 1257247"/>
              <a:gd name="connsiteX0" fmla="*/ 26206 w 1031200"/>
              <a:gd name="connsiteY0" fmla="*/ 1257247 h 1258228"/>
              <a:gd name="connsiteX1" fmla="*/ 1030829 w 1031200"/>
              <a:gd name="connsiteY1" fmla="*/ 0 h 1258228"/>
              <a:gd name="connsiteX2" fmla="*/ 1029308 w 1031200"/>
              <a:gd name="connsiteY2" fmla="*/ 437711 h 1258228"/>
              <a:gd name="connsiteX3" fmla="*/ 213892 w 1031200"/>
              <a:gd name="connsiteY3" fmla="*/ 1258228 h 1258228"/>
              <a:gd name="connsiteX4" fmla="*/ 26206 w 1031200"/>
              <a:gd name="connsiteY4" fmla="*/ 1257247 h 1258228"/>
              <a:gd name="connsiteX0" fmla="*/ 26206 w 1034351"/>
              <a:gd name="connsiteY0" fmla="*/ 1257247 h 1258228"/>
              <a:gd name="connsiteX1" fmla="*/ 1030829 w 1034351"/>
              <a:gd name="connsiteY1" fmla="*/ 0 h 1258228"/>
              <a:gd name="connsiteX2" fmla="*/ 1034351 w 1034351"/>
              <a:gd name="connsiteY2" fmla="*/ 436030 h 1258228"/>
              <a:gd name="connsiteX3" fmla="*/ 213892 w 1034351"/>
              <a:gd name="connsiteY3" fmla="*/ 1258228 h 1258228"/>
              <a:gd name="connsiteX4" fmla="*/ 26206 w 1034351"/>
              <a:gd name="connsiteY4" fmla="*/ 1257247 h 1258228"/>
              <a:gd name="connsiteX0" fmla="*/ 25988 w 1036025"/>
              <a:gd name="connsiteY0" fmla="*/ 1257247 h 1258228"/>
              <a:gd name="connsiteX1" fmla="*/ 1035654 w 1036025"/>
              <a:gd name="connsiteY1" fmla="*/ 0 h 1258228"/>
              <a:gd name="connsiteX2" fmla="*/ 1034133 w 1036025"/>
              <a:gd name="connsiteY2" fmla="*/ 436030 h 1258228"/>
              <a:gd name="connsiteX3" fmla="*/ 213674 w 1036025"/>
              <a:gd name="connsiteY3" fmla="*/ 1258228 h 1258228"/>
              <a:gd name="connsiteX4" fmla="*/ 25988 w 1036025"/>
              <a:gd name="connsiteY4" fmla="*/ 1257247 h 125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025" h="1258228">
                <a:moveTo>
                  <a:pt x="25988" y="1257247"/>
                </a:moveTo>
                <a:cubicBezTo>
                  <a:pt x="-114505" y="606787"/>
                  <a:pt x="327755" y="23015"/>
                  <a:pt x="1035654" y="0"/>
                </a:cubicBezTo>
                <a:cubicBezTo>
                  <a:pt x="1037388" y="145904"/>
                  <a:pt x="1032399" y="290126"/>
                  <a:pt x="1034133" y="436030"/>
                </a:cubicBezTo>
                <a:cubicBezTo>
                  <a:pt x="610194" y="455246"/>
                  <a:pt x="213674" y="777528"/>
                  <a:pt x="213674" y="1258228"/>
                </a:cubicBezTo>
                <a:lnTo>
                  <a:pt x="25988" y="12572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0" name="Block Arc 4">
            <a:extLst>
              <a:ext uri="{FF2B5EF4-FFF2-40B4-BE49-F238E27FC236}">
                <a16:creationId xmlns="" xmlns:a16="http://schemas.microsoft.com/office/drawing/2014/main" id="{865B87FB-3164-4E63-B71B-8B0FEF5B7AA9}"/>
              </a:ext>
            </a:extLst>
          </p:cNvPr>
          <p:cNvSpPr/>
          <p:nvPr/>
        </p:nvSpPr>
        <p:spPr>
          <a:xfrm rot="5400000">
            <a:off x="6259320" y="2170552"/>
            <a:ext cx="1467568" cy="1786270"/>
          </a:xfrm>
          <a:custGeom>
            <a:avLst/>
            <a:gdLst>
              <a:gd name="connsiteX0" fmla="*/ 0 w 2033587"/>
              <a:gd name="connsiteY0" fmla="*/ 1254919 h 2509837"/>
              <a:gd name="connsiteX1" fmla="*/ 1007424 w 2033587"/>
              <a:gd name="connsiteY1" fmla="*/ 53 h 2509837"/>
              <a:gd name="connsiteX2" fmla="*/ 1010247 w 2033587"/>
              <a:gd name="connsiteY2" fmla="*/ 378232 h 2509837"/>
              <a:gd name="connsiteX3" fmla="*/ 378186 w 2033587"/>
              <a:gd name="connsiteY3" fmla="*/ 1254918 h 2509837"/>
              <a:gd name="connsiteX4" fmla="*/ 0 w 2033587"/>
              <a:gd name="connsiteY4" fmla="*/ 1254919 h 2509837"/>
              <a:gd name="connsiteX0" fmla="*/ 0 w 1010247"/>
              <a:gd name="connsiteY0" fmla="*/ 1254866 h 1254866"/>
              <a:gd name="connsiteX1" fmla="*/ 1007424 w 1010247"/>
              <a:gd name="connsiteY1" fmla="*/ 0 h 1254866"/>
              <a:gd name="connsiteX2" fmla="*/ 1010247 w 1010247"/>
              <a:gd name="connsiteY2" fmla="*/ 378179 h 1254866"/>
              <a:gd name="connsiteX3" fmla="*/ 194830 w 1010247"/>
              <a:gd name="connsiteY3" fmla="*/ 1247721 h 1254866"/>
              <a:gd name="connsiteX4" fmla="*/ 0 w 1010247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21412 w 1036421"/>
              <a:gd name="connsiteY0" fmla="*/ 1254866 h 1254866"/>
              <a:gd name="connsiteX1" fmla="*/ 1028836 w 1036421"/>
              <a:gd name="connsiteY1" fmla="*/ 0 h 1254866"/>
              <a:gd name="connsiteX2" fmla="*/ 1036421 w 1036421"/>
              <a:gd name="connsiteY2" fmla="*/ 430567 h 1254866"/>
              <a:gd name="connsiteX3" fmla="*/ 216242 w 1036421"/>
              <a:gd name="connsiteY3" fmla="*/ 1247721 h 1254866"/>
              <a:gd name="connsiteX4" fmla="*/ 21412 w 1036421"/>
              <a:gd name="connsiteY4" fmla="*/ 1254866 h 1254866"/>
              <a:gd name="connsiteX0" fmla="*/ 21869 w 1024972"/>
              <a:gd name="connsiteY0" fmla="*/ 1254866 h 1254866"/>
              <a:gd name="connsiteX1" fmla="*/ 1017387 w 1024972"/>
              <a:gd name="connsiteY1" fmla="*/ 0 h 1254866"/>
              <a:gd name="connsiteX2" fmla="*/ 1024972 w 1024972"/>
              <a:gd name="connsiteY2" fmla="*/ 430567 h 1254866"/>
              <a:gd name="connsiteX3" fmla="*/ 204793 w 1024972"/>
              <a:gd name="connsiteY3" fmla="*/ 1247721 h 1254866"/>
              <a:gd name="connsiteX4" fmla="*/ 21869 w 1024972"/>
              <a:gd name="connsiteY4" fmla="*/ 1254866 h 1254866"/>
              <a:gd name="connsiteX0" fmla="*/ 26607 w 1029710"/>
              <a:gd name="connsiteY0" fmla="*/ 1254866 h 1254866"/>
              <a:gd name="connsiteX1" fmla="*/ 1022125 w 1029710"/>
              <a:gd name="connsiteY1" fmla="*/ 0 h 1254866"/>
              <a:gd name="connsiteX2" fmla="*/ 1029710 w 1029710"/>
              <a:gd name="connsiteY2" fmla="*/ 430567 h 1254866"/>
              <a:gd name="connsiteX3" fmla="*/ 209531 w 1029710"/>
              <a:gd name="connsiteY3" fmla="*/ 1247721 h 1254866"/>
              <a:gd name="connsiteX4" fmla="*/ 26607 w 1029710"/>
              <a:gd name="connsiteY4" fmla="*/ 1254866 h 1254866"/>
              <a:gd name="connsiteX0" fmla="*/ 26607 w 1029710"/>
              <a:gd name="connsiteY0" fmla="*/ 1254866 h 1257246"/>
              <a:gd name="connsiteX1" fmla="*/ 1022125 w 1029710"/>
              <a:gd name="connsiteY1" fmla="*/ 0 h 1257246"/>
              <a:gd name="connsiteX2" fmla="*/ 1029710 w 1029710"/>
              <a:gd name="connsiteY2" fmla="*/ 430567 h 1257246"/>
              <a:gd name="connsiteX3" fmla="*/ 209531 w 1029710"/>
              <a:gd name="connsiteY3" fmla="*/ 1257246 h 1257246"/>
              <a:gd name="connsiteX4" fmla="*/ 26607 w 1029710"/>
              <a:gd name="connsiteY4" fmla="*/ 1254866 h 1257246"/>
              <a:gd name="connsiteX0" fmla="*/ 26607 w 1029710"/>
              <a:gd name="connsiteY0" fmla="*/ 1264391 h 1264391"/>
              <a:gd name="connsiteX1" fmla="*/ 1022125 w 1029710"/>
              <a:gd name="connsiteY1" fmla="*/ 0 h 1264391"/>
              <a:gd name="connsiteX2" fmla="*/ 1029710 w 1029710"/>
              <a:gd name="connsiteY2" fmla="*/ 430567 h 1264391"/>
              <a:gd name="connsiteX3" fmla="*/ 209531 w 1029710"/>
              <a:gd name="connsiteY3" fmla="*/ 1257246 h 1264391"/>
              <a:gd name="connsiteX4" fmla="*/ 26607 w 1029710"/>
              <a:gd name="connsiteY4" fmla="*/ 1264391 h 1264391"/>
              <a:gd name="connsiteX0" fmla="*/ 26500 w 1031984"/>
              <a:gd name="connsiteY0" fmla="*/ 1264391 h 1264391"/>
              <a:gd name="connsiteX1" fmla="*/ 1024399 w 1031984"/>
              <a:gd name="connsiteY1" fmla="*/ 0 h 1264391"/>
              <a:gd name="connsiteX2" fmla="*/ 1031984 w 1031984"/>
              <a:gd name="connsiteY2" fmla="*/ 430567 h 1264391"/>
              <a:gd name="connsiteX3" fmla="*/ 211805 w 1031984"/>
              <a:gd name="connsiteY3" fmla="*/ 1257246 h 1264391"/>
              <a:gd name="connsiteX4" fmla="*/ 26500 w 1031984"/>
              <a:gd name="connsiteY4" fmla="*/ 1264391 h 1264391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1805 w 1031984"/>
              <a:gd name="connsiteY3" fmla="*/ 1257246 h 1257247"/>
              <a:gd name="connsiteX4" fmla="*/ 26500 w 1031984"/>
              <a:gd name="connsiteY4" fmla="*/ 1257247 h 1257247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4186 w 1031984"/>
              <a:gd name="connsiteY3" fmla="*/ 1254865 h 1257247"/>
              <a:gd name="connsiteX4" fmla="*/ 26500 w 1031984"/>
              <a:gd name="connsiteY4" fmla="*/ 1257247 h 1257247"/>
              <a:gd name="connsiteX0" fmla="*/ 26500 w 1029602"/>
              <a:gd name="connsiteY0" fmla="*/ 1257247 h 1257247"/>
              <a:gd name="connsiteX1" fmla="*/ 1024399 w 1029602"/>
              <a:gd name="connsiteY1" fmla="*/ 0 h 1257247"/>
              <a:gd name="connsiteX2" fmla="*/ 1029602 w 1029602"/>
              <a:gd name="connsiteY2" fmla="*/ 437711 h 1257247"/>
              <a:gd name="connsiteX3" fmla="*/ 214186 w 1029602"/>
              <a:gd name="connsiteY3" fmla="*/ 1254865 h 1257247"/>
              <a:gd name="connsiteX4" fmla="*/ 26500 w 1029602"/>
              <a:gd name="connsiteY4" fmla="*/ 1257247 h 1257247"/>
              <a:gd name="connsiteX0" fmla="*/ 26353 w 1029455"/>
              <a:gd name="connsiteY0" fmla="*/ 1257247 h 1257247"/>
              <a:gd name="connsiteX1" fmla="*/ 1027614 w 1029455"/>
              <a:gd name="connsiteY1" fmla="*/ 0 h 1257247"/>
              <a:gd name="connsiteX2" fmla="*/ 1029455 w 1029455"/>
              <a:gd name="connsiteY2" fmla="*/ 437711 h 1257247"/>
              <a:gd name="connsiteX3" fmla="*/ 214039 w 1029455"/>
              <a:gd name="connsiteY3" fmla="*/ 1254865 h 1257247"/>
              <a:gd name="connsiteX4" fmla="*/ 26353 w 1029455"/>
              <a:gd name="connsiteY4" fmla="*/ 1257247 h 1257247"/>
              <a:gd name="connsiteX0" fmla="*/ 26206 w 1031200"/>
              <a:gd name="connsiteY0" fmla="*/ 1257247 h 1257247"/>
              <a:gd name="connsiteX1" fmla="*/ 1030829 w 1031200"/>
              <a:gd name="connsiteY1" fmla="*/ 0 h 1257247"/>
              <a:gd name="connsiteX2" fmla="*/ 1029308 w 1031200"/>
              <a:gd name="connsiteY2" fmla="*/ 437711 h 1257247"/>
              <a:gd name="connsiteX3" fmla="*/ 213892 w 1031200"/>
              <a:gd name="connsiteY3" fmla="*/ 1254865 h 1257247"/>
              <a:gd name="connsiteX4" fmla="*/ 26206 w 1031200"/>
              <a:gd name="connsiteY4" fmla="*/ 1257247 h 1257247"/>
              <a:gd name="connsiteX0" fmla="*/ 26206 w 1031200"/>
              <a:gd name="connsiteY0" fmla="*/ 1257247 h 1258228"/>
              <a:gd name="connsiteX1" fmla="*/ 1030829 w 1031200"/>
              <a:gd name="connsiteY1" fmla="*/ 0 h 1258228"/>
              <a:gd name="connsiteX2" fmla="*/ 1029308 w 1031200"/>
              <a:gd name="connsiteY2" fmla="*/ 437711 h 1258228"/>
              <a:gd name="connsiteX3" fmla="*/ 213892 w 1031200"/>
              <a:gd name="connsiteY3" fmla="*/ 1258228 h 1258228"/>
              <a:gd name="connsiteX4" fmla="*/ 26206 w 1031200"/>
              <a:gd name="connsiteY4" fmla="*/ 1257247 h 1258228"/>
              <a:gd name="connsiteX0" fmla="*/ 26206 w 1034351"/>
              <a:gd name="connsiteY0" fmla="*/ 1257247 h 1258228"/>
              <a:gd name="connsiteX1" fmla="*/ 1030829 w 1034351"/>
              <a:gd name="connsiteY1" fmla="*/ 0 h 1258228"/>
              <a:gd name="connsiteX2" fmla="*/ 1034351 w 1034351"/>
              <a:gd name="connsiteY2" fmla="*/ 436030 h 1258228"/>
              <a:gd name="connsiteX3" fmla="*/ 213892 w 1034351"/>
              <a:gd name="connsiteY3" fmla="*/ 1258228 h 1258228"/>
              <a:gd name="connsiteX4" fmla="*/ 26206 w 1034351"/>
              <a:gd name="connsiteY4" fmla="*/ 1257247 h 1258228"/>
              <a:gd name="connsiteX0" fmla="*/ 25988 w 1036025"/>
              <a:gd name="connsiteY0" fmla="*/ 1257247 h 1258228"/>
              <a:gd name="connsiteX1" fmla="*/ 1035654 w 1036025"/>
              <a:gd name="connsiteY1" fmla="*/ 0 h 1258228"/>
              <a:gd name="connsiteX2" fmla="*/ 1034133 w 1036025"/>
              <a:gd name="connsiteY2" fmla="*/ 436030 h 1258228"/>
              <a:gd name="connsiteX3" fmla="*/ 213674 w 1036025"/>
              <a:gd name="connsiteY3" fmla="*/ 1258228 h 1258228"/>
              <a:gd name="connsiteX4" fmla="*/ 25988 w 1036025"/>
              <a:gd name="connsiteY4" fmla="*/ 1257247 h 125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025" h="1258228">
                <a:moveTo>
                  <a:pt x="25988" y="1257247"/>
                </a:moveTo>
                <a:cubicBezTo>
                  <a:pt x="-114505" y="606787"/>
                  <a:pt x="327755" y="23015"/>
                  <a:pt x="1035654" y="0"/>
                </a:cubicBezTo>
                <a:cubicBezTo>
                  <a:pt x="1037388" y="145904"/>
                  <a:pt x="1032399" y="290126"/>
                  <a:pt x="1034133" y="436030"/>
                </a:cubicBezTo>
                <a:cubicBezTo>
                  <a:pt x="610194" y="455246"/>
                  <a:pt x="213674" y="777528"/>
                  <a:pt x="213674" y="1258228"/>
                </a:cubicBezTo>
                <a:lnTo>
                  <a:pt x="25988" y="12572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1" name="Block Arc 4">
            <a:extLst>
              <a:ext uri="{FF2B5EF4-FFF2-40B4-BE49-F238E27FC236}">
                <a16:creationId xmlns="" xmlns:a16="http://schemas.microsoft.com/office/drawing/2014/main" id="{712EB2D7-62FA-43D2-BE6B-450A9456EA4C}"/>
              </a:ext>
            </a:extLst>
          </p:cNvPr>
          <p:cNvSpPr/>
          <p:nvPr/>
        </p:nvSpPr>
        <p:spPr>
          <a:xfrm rot="10800000">
            <a:off x="6103913" y="3794315"/>
            <a:ext cx="1467568" cy="1782325"/>
          </a:xfrm>
          <a:custGeom>
            <a:avLst/>
            <a:gdLst>
              <a:gd name="connsiteX0" fmla="*/ 0 w 2033587"/>
              <a:gd name="connsiteY0" fmla="*/ 1254919 h 2509837"/>
              <a:gd name="connsiteX1" fmla="*/ 1007424 w 2033587"/>
              <a:gd name="connsiteY1" fmla="*/ 53 h 2509837"/>
              <a:gd name="connsiteX2" fmla="*/ 1010247 w 2033587"/>
              <a:gd name="connsiteY2" fmla="*/ 378232 h 2509837"/>
              <a:gd name="connsiteX3" fmla="*/ 378186 w 2033587"/>
              <a:gd name="connsiteY3" fmla="*/ 1254918 h 2509837"/>
              <a:gd name="connsiteX4" fmla="*/ 0 w 2033587"/>
              <a:gd name="connsiteY4" fmla="*/ 1254919 h 2509837"/>
              <a:gd name="connsiteX0" fmla="*/ 0 w 1010247"/>
              <a:gd name="connsiteY0" fmla="*/ 1254866 h 1254866"/>
              <a:gd name="connsiteX1" fmla="*/ 1007424 w 1010247"/>
              <a:gd name="connsiteY1" fmla="*/ 0 h 1254866"/>
              <a:gd name="connsiteX2" fmla="*/ 1010247 w 1010247"/>
              <a:gd name="connsiteY2" fmla="*/ 378179 h 1254866"/>
              <a:gd name="connsiteX3" fmla="*/ 194830 w 1010247"/>
              <a:gd name="connsiteY3" fmla="*/ 1247721 h 1254866"/>
              <a:gd name="connsiteX4" fmla="*/ 0 w 1010247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21412 w 1036421"/>
              <a:gd name="connsiteY0" fmla="*/ 1254866 h 1254866"/>
              <a:gd name="connsiteX1" fmla="*/ 1028836 w 1036421"/>
              <a:gd name="connsiteY1" fmla="*/ 0 h 1254866"/>
              <a:gd name="connsiteX2" fmla="*/ 1036421 w 1036421"/>
              <a:gd name="connsiteY2" fmla="*/ 430567 h 1254866"/>
              <a:gd name="connsiteX3" fmla="*/ 216242 w 1036421"/>
              <a:gd name="connsiteY3" fmla="*/ 1247721 h 1254866"/>
              <a:gd name="connsiteX4" fmla="*/ 21412 w 1036421"/>
              <a:gd name="connsiteY4" fmla="*/ 1254866 h 1254866"/>
              <a:gd name="connsiteX0" fmla="*/ 21869 w 1024972"/>
              <a:gd name="connsiteY0" fmla="*/ 1254866 h 1254866"/>
              <a:gd name="connsiteX1" fmla="*/ 1017387 w 1024972"/>
              <a:gd name="connsiteY1" fmla="*/ 0 h 1254866"/>
              <a:gd name="connsiteX2" fmla="*/ 1024972 w 1024972"/>
              <a:gd name="connsiteY2" fmla="*/ 430567 h 1254866"/>
              <a:gd name="connsiteX3" fmla="*/ 204793 w 1024972"/>
              <a:gd name="connsiteY3" fmla="*/ 1247721 h 1254866"/>
              <a:gd name="connsiteX4" fmla="*/ 21869 w 1024972"/>
              <a:gd name="connsiteY4" fmla="*/ 1254866 h 1254866"/>
              <a:gd name="connsiteX0" fmla="*/ 26607 w 1029710"/>
              <a:gd name="connsiteY0" fmla="*/ 1254866 h 1254866"/>
              <a:gd name="connsiteX1" fmla="*/ 1022125 w 1029710"/>
              <a:gd name="connsiteY1" fmla="*/ 0 h 1254866"/>
              <a:gd name="connsiteX2" fmla="*/ 1029710 w 1029710"/>
              <a:gd name="connsiteY2" fmla="*/ 430567 h 1254866"/>
              <a:gd name="connsiteX3" fmla="*/ 209531 w 1029710"/>
              <a:gd name="connsiteY3" fmla="*/ 1247721 h 1254866"/>
              <a:gd name="connsiteX4" fmla="*/ 26607 w 1029710"/>
              <a:gd name="connsiteY4" fmla="*/ 1254866 h 1254866"/>
              <a:gd name="connsiteX0" fmla="*/ 26607 w 1029710"/>
              <a:gd name="connsiteY0" fmla="*/ 1254866 h 1257246"/>
              <a:gd name="connsiteX1" fmla="*/ 1022125 w 1029710"/>
              <a:gd name="connsiteY1" fmla="*/ 0 h 1257246"/>
              <a:gd name="connsiteX2" fmla="*/ 1029710 w 1029710"/>
              <a:gd name="connsiteY2" fmla="*/ 430567 h 1257246"/>
              <a:gd name="connsiteX3" fmla="*/ 209531 w 1029710"/>
              <a:gd name="connsiteY3" fmla="*/ 1257246 h 1257246"/>
              <a:gd name="connsiteX4" fmla="*/ 26607 w 1029710"/>
              <a:gd name="connsiteY4" fmla="*/ 1254866 h 1257246"/>
              <a:gd name="connsiteX0" fmla="*/ 26607 w 1029710"/>
              <a:gd name="connsiteY0" fmla="*/ 1264391 h 1264391"/>
              <a:gd name="connsiteX1" fmla="*/ 1022125 w 1029710"/>
              <a:gd name="connsiteY1" fmla="*/ 0 h 1264391"/>
              <a:gd name="connsiteX2" fmla="*/ 1029710 w 1029710"/>
              <a:gd name="connsiteY2" fmla="*/ 430567 h 1264391"/>
              <a:gd name="connsiteX3" fmla="*/ 209531 w 1029710"/>
              <a:gd name="connsiteY3" fmla="*/ 1257246 h 1264391"/>
              <a:gd name="connsiteX4" fmla="*/ 26607 w 1029710"/>
              <a:gd name="connsiteY4" fmla="*/ 1264391 h 1264391"/>
              <a:gd name="connsiteX0" fmla="*/ 26500 w 1031984"/>
              <a:gd name="connsiteY0" fmla="*/ 1264391 h 1264391"/>
              <a:gd name="connsiteX1" fmla="*/ 1024399 w 1031984"/>
              <a:gd name="connsiteY1" fmla="*/ 0 h 1264391"/>
              <a:gd name="connsiteX2" fmla="*/ 1031984 w 1031984"/>
              <a:gd name="connsiteY2" fmla="*/ 430567 h 1264391"/>
              <a:gd name="connsiteX3" fmla="*/ 211805 w 1031984"/>
              <a:gd name="connsiteY3" fmla="*/ 1257246 h 1264391"/>
              <a:gd name="connsiteX4" fmla="*/ 26500 w 1031984"/>
              <a:gd name="connsiteY4" fmla="*/ 1264391 h 1264391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1805 w 1031984"/>
              <a:gd name="connsiteY3" fmla="*/ 1257246 h 1257247"/>
              <a:gd name="connsiteX4" fmla="*/ 26500 w 1031984"/>
              <a:gd name="connsiteY4" fmla="*/ 1257247 h 1257247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4186 w 1031984"/>
              <a:gd name="connsiteY3" fmla="*/ 1254865 h 1257247"/>
              <a:gd name="connsiteX4" fmla="*/ 26500 w 1031984"/>
              <a:gd name="connsiteY4" fmla="*/ 1257247 h 1257247"/>
              <a:gd name="connsiteX0" fmla="*/ 26500 w 1029602"/>
              <a:gd name="connsiteY0" fmla="*/ 1257247 h 1257247"/>
              <a:gd name="connsiteX1" fmla="*/ 1024399 w 1029602"/>
              <a:gd name="connsiteY1" fmla="*/ 0 h 1257247"/>
              <a:gd name="connsiteX2" fmla="*/ 1029602 w 1029602"/>
              <a:gd name="connsiteY2" fmla="*/ 437711 h 1257247"/>
              <a:gd name="connsiteX3" fmla="*/ 214186 w 1029602"/>
              <a:gd name="connsiteY3" fmla="*/ 1254865 h 1257247"/>
              <a:gd name="connsiteX4" fmla="*/ 26500 w 1029602"/>
              <a:gd name="connsiteY4" fmla="*/ 1257247 h 1257247"/>
              <a:gd name="connsiteX0" fmla="*/ 26353 w 1029455"/>
              <a:gd name="connsiteY0" fmla="*/ 1257247 h 1257247"/>
              <a:gd name="connsiteX1" fmla="*/ 1027614 w 1029455"/>
              <a:gd name="connsiteY1" fmla="*/ 0 h 1257247"/>
              <a:gd name="connsiteX2" fmla="*/ 1029455 w 1029455"/>
              <a:gd name="connsiteY2" fmla="*/ 437711 h 1257247"/>
              <a:gd name="connsiteX3" fmla="*/ 214039 w 1029455"/>
              <a:gd name="connsiteY3" fmla="*/ 1254865 h 1257247"/>
              <a:gd name="connsiteX4" fmla="*/ 26353 w 1029455"/>
              <a:gd name="connsiteY4" fmla="*/ 1257247 h 1257247"/>
              <a:gd name="connsiteX0" fmla="*/ 26206 w 1031200"/>
              <a:gd name="connsiteY0" fmla="*/ 1257247 h 1257247"/>
              <a:gd name="connsiteX1" fmla="*/ 1030829 w 1031200"/>
              <a:gd name="connsiteY1" fmla="*/ 0 h 1257247"/>
              <a:gd name="connsiteX2" fmla="*/ 1029308 w 1031200"/>
              <a:gd name="connsiteY2" fmla="*/ 437711 h 1257247"/>
              <a:gd name="connsiteX3" fmla="*/ 213892 w 1031200"/>
              <a:gd name="connsiteY3" fmla="*/ 1254865 h 1257247"/>
              <a:gd name="connsiteX4" fmla="*/ 26206 w 1031200"/>
              <a:gd name="connsiteY4" fmla="*/ 1257247 h 1257247"/>
              <a:gd name="connsiteX0" fmla="*/ 26206 w 1031200"/>
              <a:gd name="connsiteY0" fmla="*/ 1257247 h 1258228"/>
              <a:gd name="connsiteX1" fmla="*/ 1030829 w 1031200"/>
              <a:gd name="connsiteY1" fmla="*/ 0 h 1258228"/>
              <a:gd name="connsiteX2" fmla="*/ 1029308 w 1031200"/>
              <a:gd name="connsiteY2" fmla="*/ 437711 h 1258228"/>
              <a:gd name="connsiteX3" fmla="*/ 213892 w 1031200"/>
              <a:gd name="connsiteY3" fmla="*/ 1258228 h 1258228"/>
              <a:gd name="connsiteX4" fmla="*/ 26206 w 1031200"/>
              <a:gd name="connsiteY4" fmla="*/ 1257247 h 1258228"/>
              <a:gd name="connsiteX0" fmla="*/ 26206 w 1034351"/>
              <a:gd name="connsiteY0" fmla="*/ 1257247 h 1258228"/>
              <a:gd name="connsiteX1" fmla="*/ 1030829 w 1034351"/>
              <a:gd name="connsiteY1" fmla="*/ 0 h 1258228"/>
              <a:gd name="connsiteX2" fmla="*/ 1034351 w 1034351"/>
              <a:gd name="connsiteY2" fmla="*/ 436030 h 1258228"/>
              <a:gd name="connsiteX3" fmla="*/ 213892 w 1034351"/>
              <a:gd name="connsiteY3" fmla="*/ 1258228 h 1258228"/>
              <a:gd name="connsiteX4" fmla="*/ 26206 w 1034351"/>
              <a:gd name="connsiteY4" fmla="*/ 1257247 h 1258228"/>
              <a:gd name="connsiteX0" fmla="*/ 25988 w 1036025"/>
              <a:gd name="connsiteY0" fmla="*/ 1257247 h 1258228"/>
              <a:gd name="connsiteX1" fmla="*/ 1035654 w 1036025"/>
              <a:gd name="connsiteY1" fmla="*/ 0 h 1258228"/>
              <a:gd name="connsiteX2" fmla="*/ 1034133 w 1036025"/>
              <a:gd name="connsiteY2" fmla="*/ 436030 h 1258228"/>
              <a:gd name="connsiteX3" fmla="*/ 213674 w 1036025"/>
              <a:gd name="connsiteY3" fmla="*/ 1258228 h 1258228"/>
              <a:gd name="connsiteX4" fmla="*/ 25988 w 1036025"/>
              <a:gd name="connsiteY4" fmla="*/ 1257247 h 125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025" h="1258228">
                <a:moveTo>
                  <a:pt x="25988" y="1257247"/>
                </a:moveTo>
                <a:cubicBezTo>
                  <a:pt x="-114505" y="606787"/>
                  <a:pt x="327755" y="23015"/>
                  <a:pt x="1035654" y="0"/>
                </a:cubicBezTo>
                <a:cubicBezTo>
                  <a:pt x="1037388" y="145904"/>
                  <a:pt x="1032399" y="290126"/>
                  <a:pt x="1034133" y="436030"/>
                </a:cubicBezTo>
                <a:cubicBezTo>
                  <a:pt x="610194" y="455246"/>
                  <a:pt x="213674" y="777528"/>
                  <a:pt x="213674" y="1258228"/>
                </a:cubicBezTo>
                <a:lnTo>
                  <a:pt x="25988" y="12572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2" name="Block Arc 4">
            <a:extLst>
              <a:ext uri="{FF2B5EF4-FFF2-40B4-BE49-F238E27FC236}">
                <a16:creationId xmlns="" xmlns:a16="http://schemas.microsoft.com/office/drawing/2014/main" id="{2633D685-84C2-4B8C-BAB5-7DA3AD888DB5}"/>
              </a:ext>
            </a:extLst>
          </p:cNvPr>
          <p:cNvSpPr/>
          <p:nvPr/>
        </p:nvSpPr>
        <p:spPr>
          <a:xfrm rot="16200000">
            <a:off x="4480805" y="3633194"/>
            <a:ext cx="1468552" cy="1788826"/>
          </a:xfrm>
          <a:custGeom>
            <a:avLst/>
            <a:gdLst>
              <a:gd name="connsiteX0" fmla="*/ 0 w 2033587"/>
              <a:gd name="connsiteY0" fmla="*/ 1254919 h 2509837"/>
              <a:gd name="connsiteX1" fmla="*/ 1007424 w 2033587"/>
              <a:gd name="connsiteY1" fmla="*/ 53 h 2509837"/>
              <a:gd name="connsiteX2" fmla="*/ 1010247 w 2033587"/>
              <a:gd name="connsiteY2" fmla="*/ 378232 h 2509837"/>
              <a:gd name="connsiteX3" fmla="*/ 378186 w 2033587"/>
              <a:gd name="connsiteY3" fmla="*/ 1254918 h 2509837"/>
              <a:gd name="connsiteX4" fmla="*/ 0 w 2033587"/>
              <a:gd name="connsiteY4" fmla="*/ 1254919 h 2509837"/>
              <a:gd name="connsiteX0" fmla="*/ 0 w 1010247"/>
              <a:gd name="connsiteY0" fmla="*/ 1254866 h 1254866"/>
              <a:gd name="connsiteX1" fmla="*/ 1007424 w 1010247"/>
              <a:gd name="connsiteY1" fmla="*/ 0 h 1254866"/>
              <a:gd name="connsiteX2" fmla="*/ 1010247 w 1010247"/>
              <a:gd name="connsiteY2" fmla="*/ 378179 h 1254866"/>
              <a:gd name="connsiteX3" fmla="*/ 194830 w 1010247"/>
              <a:gd name="connsiteY3" fmla="*/ 1247721 h 1254866"/>
              <a:gd name="connsiteX4" fmla="*/ 0 w 1010247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0 w 1015009"/>
              <a:gd name="connsiteY0" fmla="*/ 1254866 h 1254866"/>
              <a:gd name="connsiteX1" fmla="*/ 1007424 w 1015009"/>
              <a:gd name="connsiteY1" fmla="*/ 0 h 1254866"/>
              <a:gd name="connsiteX2" fmla="*/ 1015009 w 1015009"/>
              <a:gd name="connsiteY2" fmla="*/ 430567 h 1254866"/>
              <a:gd name="connsiteX3" fmla="*/ 194830 w 1015009"/>
              <a:gd name="connsiteY3" fmla="*/ 1247721 h 1254866"/>
              <a:gd name="connsiteX4" fmla="*/ 0 w 1015009"/>
              <a:gd name="connsiteY4" fmla="*/ 1254866 h 1254866"/>
              <a:gd name="connsiteX0" fmla="*/ 21412 w 1036421"/>
              <a:gd name="connsiteY0" fmla="*/ 1254866 h 1254866"/>
              <a:gd name="connsiteX1" fmla="*/ 1028836 w 1036421"/>
              <a:gd name="connsiteY1" fmla="*/ 0 h 1254866"/>
              <a:gd name="connsiteX2" fmla="*/ 1036421 w 1036421"/>
              <a:gd name="connsiteY2" fmla="*/ 430567 h 1254866"/>
              <a:gd name="connsiteX3" fmla="*/ 216242 w 1036421"/>
              <a:gd name="connsiteY3" fmla="*/ 1247721 h 1254866"/>
              <a:gd name="connsiteX4" fmla="*/ 21412 w 1036421"/>
              <a:gd name="connsiteY4" fmla="*/ 1254866 h 1254866"/>
              <a:gd name="connsiteX0" fmla="*/ 21869 w 1024972"/>
              <a:gd name="connsiteY0" fmla="*/ 1254866 h 1254866"/>
              <a:gd name="connsiteX1" fmla="*/ 1017387 w 1024972"/>
              <a:gd name="connsiteY1" fmla="*/ 0 h 1254866"/>
              <a:gd name="connsiteX2" fmla="*/ 1024972 w 1024972"/>
              <a:gd name="connsiteY2" fmla="*/ 430567 h 1254866"/>
              <a:gd name="connsiteX3" fmla="*/ 204793 w 1024972"/>
              <a:gd name="connsiteY3" fmla="*/ 1247721 h 1254866"/>
              <a:gd name="connsiteX4" fmla="*/ 21869 w 1024972"/>
              <a:gd name="connsiteY4" fmla="*/ 1254866 h 1254866"/>
              <a:gd name="connsiteX0" fmla="*/ 26607 w 1029710"/>
              <a:gd name="connsiteY0" fmla="*/ 1254866 h 1254866"/>
              <a:gd name="connsiteX1" fmla="*/ 1022125 w 1029710"/>
              <a:gd name="connsiteY1" fmla="*/ 0 h 1254866"/>
              <a:gd name="connsiteX2" fmla="*/ 1029710 w 1029710"/>
              <a:gd name="connsiteY2" fmla="*/ 430567 h 1254866"/>
              <a:gd name="connsiteX3" fmla="*/ 209531 w 1029710"/>
              <a:gd name="connsiteY3" fmla="*/ 1247721 h 1254866"/>
              <a:gd name="connsiteX4" fmla="*/ 26607 w 1029710"/>
              <a:gd name="connsiteY4" fmla="*/ 1254866 h 1254866"/>
              <a:gd name="connsiteX0" fmla="*/ 26607 w 1029710"/>
              <a:gd name="connsiteY0" fmla="*/ 1254866 h 1257246"/>
              <a:gd name="connsiteX1" fmla="*/ 1022125 w 1029710"/>
              <a:gd name="connsiteY1" fmla="*/ 0 h 1257246"/>
              <a:gd name="connsiteX2" fmla="*/ 1029710 w 1029710"/>
              <a:gd name="connsiteY2" fmla="*/ 430567 h 1257246"/>
              <a:gd name="connsiteX3" fmla="*/ 209531 w 1029710"/>
              <a:gd name="connsiteY3" fmla="*/ 1257246 h 1257246"/>
              <a:gd name="connsiteX4" fmla="*/ 26607 w 1029710"/>
              <a:gd name="connsiteY4" fmla="*/ 1254866 h 1257246"/>
              <a:gd name="connsiteX0" fmla="*/ 26607 w 1029710"/>
              <a:gd name="connsiteY0" fmla="*/ 1264391 h 1264391"/>
              <a:gd name="connsiteX1" fmla="*/ 1022125 w 1029710"/>
              <a:gd name="connsiteY1" fmla="*/ 0 h 1264391"/>
              <a:gd name="connsiteX2" fmla="*/ 1029710 w 1029710"/>
              <a:gd name="connsiteY2" fmla="*/ 430567 h 1264391"/>
              <a:gd name="connsiteX3" fmla="*/ 209531 w 1029710"/>
              <a:gd name="connsiteY3" fmla="*/ 1257246 h 1264391"/>
              <a:gd name="connsiteX4" fmla="*/ 26607 w 1029710"/>
              <a:gd name="connsiteY4" fmla="*/ 1264391 h 1264391"/>
              <a:gd name="connsiteX0" fmla="*/ 26500 w 1031984"/>
              <a:gd name="connsiteY0" fmla="*/ 1264391 h 1264391"/>
              <a:gd name="connsiteX1" fmla="*/ 1024399 w 1031984"/>
              <a:gd name="connsiteY1" fmla="*/ 0 h 1264391"/>
              <a:gd name="connsiteX2" fmla="*/ 1031984 w 1031984"/>
              <a:gd name="connsiteY2" fmla="*/ 430567 h 1264391"/>
              <a:gd name="connsiteX3" fmla="*/ 211805 w 1031984"/>
              <a:gd name="connsiteY3" fmla="*/ 1257246 h 1264391"/>
              <a:gd name="connsiteX4" fmla="*/ 26500 w 1031984"/>
              <a:gd name="connsiteY4" fmla="*/ 1264391 h 1264391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1805 w 1031984"/>
              <a:gd name="connsiteY3" fmla="*/ 1257246 h 1257247"/>
              <a:gd name="connsiteX4" fmla="*/ 26500 w 1031984"/>
              <a:gd name="connsiteY4" fmla="*/ 1257247 h 1257247"/>
              <a:gd name="connsiteX0" fmla="*/ 26500 w 1031984"/>
              <a:gd name="connsiteY0" fmla="*/ 1257247 h 1257247"/>
              <a:gd name="connsiteX1" fmla="*/ 1024399 w 1031984"/>
              <a:gd name="connsiteY1" fmla="*/ 0 h 1257247"/>
              <a:gd name="connsiteX2" fmla="*/ 1031984 w 1031984"/>
              <a:gd name="connsiteY2" fmla="*/ 430567 h 1257247"/>
              <a:gd name="connsiteX3" fmla="*/ 214186 w 1031984"/>
              <a:gd name="connsiteY3" fmla="*/ 1254865 h 1257247"/>
              <a:gd name="connsiteX4" fmla="*/ 26500 w 1031984"/>
              <a:gd name="connsiteY4" fmla="*/ 1257247 h 1257247"/>
              <a:gd name="connsiteX0" fmla="*/ 26500 w 1029602"/>
              <a:gd name="connsiteY0" fmla="*/ 1257247 h 1257247"/>
              <a:gd name="connsiteX1" fmla="*/ 1024399 w 1029602"/>
              <a:gd name="connsiteY1" fmla="*/ 0 h 1257247"/>
              <a:gd name="connsiteX2" fmla="*/ 1029602 w 1029602"/>
              <a:gd name="connsiteY2" fmla="*/ 437711 h 1257247"/>
              <a:gd name="connsiteX3" fmla="*/ 214186 w 1029602"/>
              <a:gd name="connsiteY3" fmla="*/ 1254865 h 1257247"/>
              <a:gd name="connsiteX4" fmla="*/ 26500 w 1029602"/>
              <a:gd name="connsiteY4" fmla="*/ 1257247 h 1257247"/>
              <a:gd name="connsiteX0" fmla="*/ 26353 w 1029455"/>
              <a:gd name="connsiteY0" fmla="*/ 1257247 h 1257247"/>
              <a:gd name="connsiteX1" fmla="*/ 1027614 w 1029455"/>
              <a:gd name="connsiteY1" fmla="*/ 0 h 1257247"/>
              <a:gd name="connsiteX2" fmla="*/ 1029455 w 1029455"/>
              <a:gd name="connsiteY2" fmla="*/ 437711 h 1257247"/>
              <a:gd name="connsiteX3" fmla="*/ 214039 w 1029455"/>
              <a:gd name="connsiteY3" fmla="*/ 1254865 h 1257247"/>
              <a:gd name="connsiteX4" fmla="*/ 26353 w 1029455"/>
              <a:gd name="connsiteY4" fmla="*/ 1257247 h 1257247"/>
              <a:gd name="connsiteX0" fmla="*/ 26206 w 1031200"/>
              <a:gd name="connsiteY0" fmla="*/ 1257247 h 1257247"/>
              <a:gd name="connsiteX1" fmla="*/ 1030829 w 1031200"/>
              <a:gd name="connsiteY1" fmla="*/ 0 h 1257247"/>
              <a:gd name="connsiteX2" fmla="*/ 1029308 w 1031200"/>
              <a:gd name="connsiteY2" fmla="*/ 437711 h 1257247"/>
              <a:gd name="connsiteX3" fmla="*/ 213892 w 1031200"/>
              <a:gd name="connsiteY3" fmla="*/ 1254865 h 1257247"/>
              <a:gd name="connsiteX4" fmla="*/ 26206 w 1031200"/>
              <a:gd name="connsiteY4" fmla="*/ 1257247 h 1257247"/>
              <a:gd name="connsiteX0" fmla="*/ 26206 w 1031200"/>
              <a:gd name="connsiteY0" fmla="*/ 1257247 h 1258228"/>
              <a:gd name="connsiteX1" fmla="*/ 1030829 w 1031200"/>
              <a:gd name="connsiteY1" fmla="*/ 0 h 1258228"/>
              <a:gd name="connsiteX2" fmla="*/ 1029308 w 1031200"/>
              <a:gd name="connsiteY2" fmla="*/ 437711 h 1258228"/>
              <a:gd name="connsiteX3" fmla="*/ 213892 w 1031200"/>
              <a:gd name="connsiteY3" fmla="*/ 1258228 h 1258228"/>
              <a:gd name="connsiteX4" fmla="*/ 26206 w 1031200"/>
              <a:gd name="connsiteY4" fmla="*/ 1257247 h 1258228"/>
              <a:gd name="connsiteX0" fmla="*/ 26206 w 1034351"/>
              <a:gd name="connsiteY0" fmla="*/ 1257247 h 1258228"/>
              <a:gd name="connsiteX1" fmla="*/ 1030829 w 1034351"/>
              <a:gd name="connsiteY1" fmla="*/ 0 h 1258228"/>
              <a:gd name="connsiteX2" fmla="*/ 1034351 w 1034351"/>
              <a:gd name="connsiteY2" fmla="*/ 436030 h 1258228"/>
              <a:gd name="connsiteX3" fmla="*/ 213892 w 1034351"/>
              <a:gd name="connsiteY3" fmla="*/ 1258228 h 1258228"/>
              <a:gd name="connsiteX4" fmla="*/ 26206 w 1034351"/>
              <a:gd name="connsiteY4" fmla="*/ 1257247 h 1258228"/>
              <a:gd name="connsiteX0" fmla="*/ 25988 w 1036025"/>
              <a:gd name="connsiteY0" fmla="*/ 1257247 h 1258228"/>
              <a:gd name="connsiteX1" fmla="*/ 1035654 w 1036025"/>
              <a:gd name="connsiteY1" fmla="*/ 0 h 1258228"/>
              <a:gd name="connsiteX2" fmla="*/ 1034133 w 1036025"/>
              <a:gd name="connsiteY2" fmla="*/ 436030 h 1258228"/>
              <a:gd name="connsiteX3" fmla="*/ 213674 w 1036025"/>
              <a:gd name="connsiteY3" fmla="*/ 1258228 h 1258228"/>
              <a:gd name="connsiteX4" fmla="*/ 25988 w 1036025"/>
              <a:gd name="connsiteY4" fmla="*/ 1257247 h 125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025" h="1258228">
                <a:moveTo>
                  <a:pt x="25988" y="1257247"/>
                </a:moveTo>
                <a:cubicBezTo>
                  <a:pt x="-114505" y="606787"/>
                  <a:pt x="327755" y="23015"/>
                  <a:pt x="1035654" y="0"/>
                </a:cubicBezTo>
                <a:cubicBezTo>
                  <a:pt x="1037388" y="145904"/>
                  <a:pt x="1032399" y="290126"/>
                  <a:pt x="1034133" y="436030"/>
                </a:cubicBezTo>
                <a:cubicBezTo>
                  <a:pt x="610194" y="455246"/>
                  <a:pt x="213674" y="777528"/>
                  <a:pt x="213674" y="1258228"/>
                </a:cubicBezTo>
                <a:lnTo>
                  <a:pt x="25988" y="12572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683DEF40-7C1E-41C6-8AA5-631077DB0B2F}"/>
              </a:ext>
            </a:extLst>
          </p:cNvPr>
          <p:cNvSpPr txBox="1"/>
          <p:nvPr/>
        </p:nvSpPr>
        <p:spPr>
          <a:xfrm>
            <a:off x="5739094" y="2197330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8A32EB9-1D07-4E28-BC3C-8EFABEABDBEA}"/>
              </a:ext>
            </a:extLst>
          </p:cNvPr>
          <p:cNvSpPr txBox="1"/>
          <p:nvPr/>
        </p:nvSpPr>
        <p:spPr>
          <a:xfrm>
            <a:off x="7366773" y="3347309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0A29D30C-7A7C-4BBA-BD39-3B948F1C4A62}"/>
              </a:ext>
            </a:extLst>
          </p:cNvPr>
          <p:cNvSpPr txBox="1"/>
          <p:nvPr/>
        </p:nvSpPr>
        <p:spPr>
          <a:xfrm>
            <a:off x="6172944" y="5111221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6D48848-A1B3-4FF6-AD92-334BB01B24FF}"/>
              </a:ext>
            </a:extLst>
          </p:cNvPr>
          <p:cNvSpPr txBox="1"/>
          <p:nvPr/>
        </p:nvSpPr>
        <p:spPr>
          <a:xfrm>
            <a:off x="4531104" y="3832324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A73AE911-477A-433C-941E-C51D2EA5D819}"/>
              </a:ext>
            </a:extLst>
          </p:cNvPr>
          <p:cNvSpPr/>
          <p:nvPr/>
        </p:nvSpPr>
        <p:spPr>
          <a:xfrm rot="7032438">
            <a:off x="4924502" y="2623682"/>
            <a:ext cx="2342422" cy="2342422"/>
          </a:xfrm>
          <a:prstGeom prst="ellips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34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88900" dist="63500" dir="54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5FCF966-AD0B-4339-BCB9-A43BE7CE4CD5}"/>
              </a:ext>
            </a:extLst>
          </p:cNvPr>
          <p:cNvSpPr/>
          <p:nvPr/>
        </p:nvSpPr>
        <p:spPr>
          <a:xfrm rot="5400000">
            <a:off x="5438943" y="1817107"/>
            <a:ext cx="1479898" cy="164156"/>
          </a:xfrm>
          <a:custGeom>
            <a:avLst/>
            <a:gdLst>
              <a:gd name="connsiteX0" fmla="*/ 0 w 1574885"/>
              <a:gd name="connsiteY0" fmla="*/ 0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4" fmla="*/ 0 w 1574885"/>
              <a:gd name="connsiteY4" fmla="*/ 0 h 115886"/>
              <a:gd name="connsiteX0" fmla="*/ 0 w 1574885"/>
              <a:gd name="connsiteY0" fmla="*/ 115886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0" fmla="*/ 0 w 1590315"/>
              <a:gd name="connsiteY0" fmla="*/ 107481 h 107481"/>
              <a:gd name="connsiteX1" fmla="*/ 1590315 w 1590315"/>
              <a:gd name="connsiteY1" fmla="*/ 0 h 107481"/>
              <a:gd name="connsiteX2" fmla="*/ 1574885 w 1590315"/>
              <a:gd name="connsiteY2" fmla="*/ 107481 h 107481"/>
              <a:gd name="connsiteX3" fmla="*/ 0 w 1590315"/>
              <a:gd name="connsiteY3" fmla="*/ 107481 h 107481"/>
              <a:gd name="connsiteX0" fmla="*/ 0 w 1592886"/>
              <a:gd name="connsiteY0" fmla="*/ 112524 h 112524"/>
              <a:gd name="connsiteX1" fmla="*/ 1592886 w 1592886"/>
              <a:gd name="connsiteY1" fmla="*/ 0 h 112524"/>
              <a:gd name="connsiteX2" fmla="*/ 1577456 w 1592886"/>
              <a:gd name="connsiteY2" fmla="*/ 107481 h 112524"/>
              <a:gd name="connsiteX3" fmla="*/ 0 w 1592886"/>
              <a:gd name="connsiteY3" fmla="*/ 112524 h 112524"/>
              <a:gd name="connsiteX0" fmla="*/ 0 w 1592886"/>
              <a:gd name="connsiteY0" fmla="*/ 112524 h 115885"/>
              <a:gd name="connsiteX1" fmla="*/ 1592886 w 1592886"/>
              <a:gd name="connsiteY1" fmla="*/ 0 h 115885"/>
              <a:gd name="connsiteX2" fmla="*/ 1577459 w 1592886"/>
              <a:gd name="connsiteY2" fmla="*/ 115885 h 115885"/>
              <a:gd name="connsiteX3" fmla="*/ 0 w 1592886"/>
              <a:gd name="connsiteY3" fmla="*/ 112524 h 115885"/>
              <a:gd name="connsiteX0" fmla="*/ 0 w 1595457"/>
              <a:gd name="connsiteY0" fmla="*/ 100757 h 115885"/>
              <a:gd name="connsiteX1" fmla="*/ 1595457 w 1595457"/>
              <a:gd name="connsiteY1" fmla="*/ 0 h 115885"/>
              <a:gd name="connsiteX2" fmla="*/ 1580030 w 1595457"/>
              <a:gd name="connsiteY2" fmla="*/ 115885 h 115885"/>
              <a:gd name="connsiteX3" fmla="*/ 0 w 1595457"/>
              <a:gd name="connsiteY3" fmla="*/ 100757 h 115885"/>
              <a:gd name="connsiteX0" fmla="*/ 0 w 1598026"/>
              <a:gd name="connsiteY0" fmla="*/ 107481 h 115885"/>
              <a:gd name="connsiteX1" fmla="*/ 1598026 w 1598026"/>
              <a:gd name="connsiteY1" fmla="*/ 0 h 115885"/>
              <a:gd name="connsiteX2" fmla="*/ 1582599 w 1598026"/>
              <a:gd name="connsiteY2" fmla="*/ 115885 h 115885"/>
              <a:gd name="connsiteX3" fmla="*/ 0 w 1598026"/>
              <a:gd name="connsiteY3" fmla="*/ 107481 h 115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8026" h="115885">
                <a:moveTo>
                  <a:pt x="0" y="107481"/>
                </a:moveTo>
                <a:lnTo>
                  <a:pt x="1598026" y="0"/>
                </a:lnTo>
                <a:lnTo>
                  <a:pt x="1582599" y="115885"/>
                </a:lnTo>
                <a:lnTo>
                  <a:pt x="0" y="107481"/>
                </a:lnTo>
                <a:close/>
              </a:path>
            </a:pathLst>
          </a:custGeom>
          <a:gradFill>
            <a:gsLst>
              <a:gs pos="18000">
                <a:schemeClr val="bg1">
                  <a:lumMod val="95000"/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15">
            <a:extLst>
              <a:ext uri="{FF2B5EF4-FFF2-40B4-BE49-F238E27FC236}">
                <a16:creationId xmlns="" xmlns:a16="http://schemas.microsoft.com/office/drawing/2014/main" id="{DF82615C-45B0-4220-9F0E-B675A2919740}"/>
              </a:ext>
            </a:extLst>
          </p:cNvPr>
          <p:cNvSpPr/>
          <p:nvPr/>
        </p:nvSpPr>
        <p:spPr>
          <a:xfrm rot="5400000" flipH="1" flipV="1">
            <a:off x="5289653" y="5626342"/>
            <a:ext cx="1475138" cy="161786"/>
          </a:xfrm>
          <a:custGeom>
            <a:avLst/>
            <a:gdLst>
              <a:gd name="connsiteX0" fmla="*/ 0 w 1574885"/>
              <a:gd name="connsiteY0" fmla="*/ 0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4" fmla="*/ 0 w 1574885"/>
              <a:gd name="connsiteY4" fmla="*/ 0 h 115886"/>
              <a:gd name="connsiteX0" fmla="*/ 0 w 1574885"/>
              <a:gd name="connsiteY0" fmla="*/ 115886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0" fmla="*/ 0 w 1590315"/>
              <a:gd name="connsiteY0" fmla="*/ 107481 h 107481"/>
              <a:gd name="connsiteX1" fmla="*/ 1590315 w 1590315"/>
              <a:gd name="connsiteY1" fmla="*/ 0 h 107481"/>
              <a:gd name="connsiteX2" fmla="*/ 1574885 w 1590315"/>
              <a:gd name="connsiteY2" fmla="*/ 107481 h 107481"/>
              <a:gd name="connsiteX3" fmla="*/ 0 w 1590315"/>
              <a:gd name="connsiteY3" fmla="*/ 107481 h 107481"/>
              <a:gd name="connsiteX0" fmla="*/ 0 w 1592886"/>
              <a:gd name="connsiteY0" fmla="*/ 112524 h 112524"/>
              <a:gd name="connsiteX1" fmla="*/ 1592886 w 1592886"/>
              <a:gd name="connsiteY1" fmla="*/ 0 h 112524"/>
              <a:gd name="connsiteX2" fmla="*/ 1577456 w 1592886"/>
              <a:gd name="connsiteY2" fmla="*/ 107481 h 112524"/>
              <a:gd name="connsiteX3" fmla="*/ 0 w 1592886"/>
              <a:gd name="connsiteY3" fmla="*/ 112524 h 112524"/>
              <a:gd name="connsiteX0" fmla="*/ 0 w 1592886"/>
              <a:gd name="connsiteY0" fmla="*/ 112524 h 112524"/>
              <a:gd name="connsiteX1" fmla="*/ 1592886 w 1592886"/>
              <a:gd name="connsiteY1" fmla="*/ 0 h 112524"/>
              <a:gd name="connsiteX2" fmla="*/ 1577456 w 1592886"/>
              <a:gd name="connsiteY2" fmla="*/ 110844 h 112524"/>
              <a:gd name="connsiteX3" fmla="*/ 0 w 1592886"/>
              <a:gd name="connsiteY3" fmla="*/ 112524 h 112524"/>
              <a:gd name="connsiteX0" fmla="*/ 0 w 1592886"/>
              <a:gd name="connsiteY0" fmla="*/ 112524 h 112524"/>
              <a:gd name="connsiteX1" fmla="*/ 1592886 w 1592886"/>
              <a:gd name="connsiteY1" fmla="*/ 0 h 112524"/>
              <a:gd name="connsiteX2" fmla="*/ 1580028 w 1592886"/>
              <a:gd name="connsiteY2" fmla="*/ 110846 h 112524"/>
              <a:gd name="connsiteX3" fmla="*/ 0 w 1592886"/>
              <a:gd name="connsiteY3" fmla="*/ 112524 h 112524"/>
              <a:gd name="connsiteX0" fmla="*/ 0 w 1592886"/>
              <a:gd name="connsiteY0" fmla="*/ 112524 h 112524"/>
              <a:gd name="connsiteX1" fmla="*/ 1592886 w 1592886"/>
              <a:gd name="connsiteY1" fmla="*/ 0 h 112524"/>
              <a:gd name="connsiteX2" fmla="*/ 1482318 w 1592886"/>
              <a:gd name="connsiteY2" fmla="*/ 72184 h 112524"/>
              <a:gd name="connsiteX3" fmla="*/ 0 w 1592886"/>
              <a:gd name="connsiteY3" fmla="*/ 112524 h 112524"/>
              <a:gd name="connsiteX0" fmla="*/ 0 w 1592886"/>
              <a:gd name="connsiteY0" fmla="*/ 112524 h 114212"/>
              <a:gd name="connsiteX1" fmla="*/ 1592886 w 1592886"/>
              <a:gd name="connsiteY1" fmla="*/ 0 h 114212"/>
              <a:gd name="connsiteX2" fmla="*/ 1577456 w 1592886"/>
              <a:gd name="connsiteY2" fmla="*/ 114212 h 114212"/>
              <a:gd name="connsiteX3" fmla="*/ 0 w 1592886"/>
              <a:gd name="connsiteY3" fmla="*/ 112524 h 114212"/>
              <a:gd name="connsiteX0" fmla="*/ 0 w 1592886"/>
              <a:gd name="connsiteY0" fmla="*/ 112524 h 114212"/>
              <a:gd name="connsiteX1" fmla="*/ 1592886 w 1592886"/>
              <a:gd name="connsiteY1" fmla="*/ 0 h 114212"/>
              <a:gd name="connsiteX2" fmla="*/ 1580029 w 1592886"/>
              <a:gd name="connsiteY2" fmla="*/ 114212 h 114212"/>
              <a:gd name="connsiteX3" fmla="*/ 0 w 1592886"/>
              <a:gd name="connsiteY3" fmla="*/ 112524 h 114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2886" h="114212">
                <a:moveTo>
                  <a:pt x="0" y="112524"/>
                </a:moveTo>
                <a:lnTo>
                  <a:pt x="1592886" y="0"/>
                </a:lnTo>
                <a:lnTo>
                  <a:pt x="1580029" y="114212"/>
                </a:lnTo>
                <a:lnTo>
                  <a:pt x="0" y="112524"/>
                </a:lnTo>
                <a:close/>
              </a:path>
            </a:pathLst>
          </a:custGeom>
          <a:gradFill>
            <a:gsLst>
              <a:gs pos="18000">
                <a:schemeClr val="bg1">
                  <a:lumMod val="95000"/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="" xmlns:a16="http://schemas.microsoft.com/office/drawing/2014/main" id="{486B9073-DE93-485A-9EE6-7BC1F7B97EA8}"/>
              </a:ext>
            </a:extLst>
          </p:cNvPr>
          <p:cNvSpPr/>
          <p:nvPr/>
        </p:nvSpPr>
        <p:spPr>
          <a:xfrm rot="10800000" flipH="1" flipV="1">
            <a:off x="1918933" y="3640838"/>
            <a:ext cx="3031191" cy="159395"/>
          </a:xfrm>
          <a:custGeom>
            <a:avLst/>
            <a:gdLst>
              <a:gd name="connsiteX0" fmla="*/ 0 w 1574885"/>
              <a:gd name="connsiteY0" fmla="*/ 0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4" fmla="*/ 0 w 1574885"/>
              <a:gd name="connsiteY4" fmla="*/ 0 h 115886"/>
              <a:gd name="connsiteX0" fmla="*/ 0 w 1574885"/>
              <a:gd name="connsiteY0" fmla="*/ 115886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0" fmla="*/ 0 w 1590315"/>
              <a:gd name="connsiteY0" fmla="*/ 107481 h 107481"/>
              <a:gd name="connsiteX1" fmla="*/ 1590315 w 1590315"/>
              <a:gd name="connsiteY1" fmla="*/ 0 h 107481"/>
              <a:gd name="connsiteX2" fmla="*/ 1574885 w 1590315"/>
              <a:gd name="connsiteY2" fmla="*/ 107481 h 107481"/>
              <a:gd name="connsiteX3" fmla="*/ 0 w 1590315"/>
              <a:gd name="connsiteY3" fmla="*/ 107481 h 107481"/>
              <a:gd name="connsiteX0" fmla="*/ 0 w 1592886"/>
              <a:gd name="connsiteY0" fmla="*/ 112524 h 112524"/>
              <a:gd name="connsiteX1" fmla="*/ 1592886 w 1592886"/>
              <a:gd name="connsiteY1" fmla="*/ 0 h 112524"/>
              <a:gd name="connsiteX2" fmla="*/ 1577456 w 1592886"/>
              <a:gd name="connsiteY2" fmla="*/ 107481 h 112524"/>
              <a:gd name="connsiteX3" fmla="*/ 0 w 1592886"/>
              <a:gd name="connsiteY3" fmla="*/ 112524 h 11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2886" h="112524">
                <a:moveTo>
                  <a:pt x="0" y="112524"/>
                </a:moveTo>
                <a:lnTo>
                  <a:pt x="1592886" y="0"/>
                </a:lnTo>
                <a:lnTo>
                  <a:pt x="1577456" y="107481"/>
                </a:lnTo>
                <a:lnTo>
                  <a:pt x="0" y="112524"/>
                </a:lnTo>
                <a:close/>
              </a:path>
            </a:pathLst>
          </a:custGeom>
          <a:gradFill>
            <a:gsLst>
              <a:gs pos="18000">
                <a:schemeClr val="bg1">
                  <a:lumMod val="95000"/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3CC47CFB-1422-4F66-ACC3-EADF986BBE12}"/>
              </a:ext>
            </a:extLst>
          </p:cNvPr>
          <p:cNvSpPr txBox="1"/>
          <p:nvPr/>
        </p:nvSpPr>
        <p:spPr>
          <a:xfrm>
            <a:off x="5480160" y="3548673"/>
            <a:ext cx="1231106" cy="492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</a:p>
        </p:txBody>
      </p:sp>
      <p:sp>
        <p:nvSpPr>
          <p:cNvPr id="45" name="Rectangle 15">
            <a:extLst>
              <a:ext uri="{FF2B5EF4-FFF2-40B4-BE49-F238E27FC236}">
                <a16:creationId xmlns="" xmlns:a16="http://schemas.microsoft.com/office/drawing/2014/main" id="{1FE39165-6962-4D12-ACF9-F0D1681C1903}"/>
              </a:ext>
            </a:extLst>
          </p:cNvPr>
          <p:cNvSpPr/>
          <p:nvPr/>
        </p:nvSpPr>
        <p:spPr>
          <a:xfrm rot="10800000">
            <a:off x="7245218" y="3760812"/>
            <a:ext cx="3040717" cy="152251"/>
          </a:xfrm>
          <a:custGeom>
            <a:avLst/>
            <a:gdLst>
              <a:gd name="connsiteX0" fmla="*/ 0 w 1574885"/>
              <a:gd name="connsiteY0" fmla="*/ 0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4" fmla="*/ 0 w 1574885"/>
              <a:gd name="connsiteY4" fmla="*/ 0 h 115886"/>
              <a:gd name="connsiteX0" fmla="*/ 0 w 1574885"/>
              <a:gd name="connsiteY0" fmla="*/ 115886 h 115886"/>
              <a:gd name="connsiteX1" fmla="*/ 1574885 w 1574885"/>
              <a:gd name="connsiteY1" fmla="*/ 0 h 115886"/>
              <a:gd name="connsiteX2" fmla="*/ 1574885 w 1574885"/>
              <a:gd name="connsiteY2" fmla="*/ 115886 h 115886"/>
              <a:gd name="connsiteX3" fmla="*/ 0 w 1574885"/>
              <a:gd name="connsiteY3" fmla="*/ 115886 h 115886"/>
              <a:gd name="connsiteX0" fmla="*/ 0 w 1590315"/>
              <a:gd name="connsiteY0" fmla="*/ 107481 h 107481"/>
              <a:gd name="connsiteX1" fmla="*/ 1590315 w 1590315"/>
              <a:gd name="connsiteY1" fmla="*/ 0 h 107481"/>
              <a:gd name="connsiteX2" fmla="*/ 1574885 w 1590315"/>
              <a:gd name="connsiteY2" fmla="*/ 107481 h 107481"/>
              <a:gd name="connsiteX3" fmla="*/ 0 w 1590315"/>
              <a:gd name="connsiteY3" fmla="*/ 107481 h 107481"/>
              <a:gd name="connsiteX0" fmla="*/ 0 w 1592886"/>
              <a:gd name="connsiteY0" fmla="*/ 112524 h 112524"/>
              <a:gd name="connsiteX1" fmla="*/ 1592886 w 1592886"/>
              <a:gd name="connsiteY1" fmla="*/ 0 h 112524"/>
              <a:gd name="connsiteX2" fmla="*/ 1577456 w 1592886"/>
              <a:gd name="connsiteY2" fmla="*/ 107481 h 112524"/>
              <a:gd name="connsiteX3" fmla="*/ 0 w 1592886"/>
              <a:gd name="connsiteY3" fmla="*/ 112524 h 112524"/>
              <a:gd name="connsiteX0" fmla="*/ 0 w 1592886"/>
              <a:gd name="connsiteY0" fmla="*/ 99076 h 107481"/>
              <a:gd name="connsiteX1" fmla="*/ 1592886 w 1592886"/>
              <a:gd name="connsiteY1" fmla="*/ 0 h 107481"/>
              <a:gd name="connsiteX2" fmla="*/ 1577456 w 1592886"/>
              <a:gd name="connsiteY2" fmla="*/ 107481 h 107481"/>
              <a:gd name="connsiteX3" fmla="*/ 0 w 1592886"/>
              <a:gd name="connsiteY3" fmla="*/ 99076 h 107481"/>
              <a:gd name="connsiteX0" fmla="*/ 0 w 1599143"/>
              <a:gd name="connsiteY0" fmla="*/ 40240 h 107481"/>
              <a:gd name="connsiteX1" fmla="*/ 1599143 w 1599143"/>
              <a:gd name="connsiteY1" fmla="*/ 0 h 107481"/>
              <a:gd name="connsiteX2" fmla="*/ 1583713 w 1599143"/>
              <a:gd name="connsiteY2" fmla="*/ 107481 h 107481"/>
              <a:gd name="connsiteX3" fmla="*/ 0 w 1599143"/>
              <a:gd name="connsiteY3" fmla="*/ 40240 h 107481"/>
              <a:gd name="connsiteX0" fmla="*/ 0 w 1597892"/>
              <a:gd name="connsiteY0" fmla="*/ 70499 h 107481"/>
              <a:gd name="connsiteX1" fmla="*/ 1597892 w 1597892"/>
              <a:gd name="connsiteY1" fmla="*/ 0 h 107481"/>
              <a:gd name="connsiteX2" fmla="*/ 1582462 w 1597892"/>
              <a:gd name="connsiteY2" fmla="*/ 107481 h 107481"/>
              <a:gd name="connsiteX3" fmla="*/ 0 w 1597892"/>
              <a:gd name="connsiteY3" fmla="*/ 70499 h 1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7892" h="107481">
                <a:moveTo>
                  <a:pt x="0" y="70499"/>
                </a:moveTo>
                <a:lnTo>
                  <a:pt x="1597892" y="0"/>
                </a:lnTo>
                <a:lnTo>
                  <a:pt x="1582462" y="107481"/>
                </a:lnTo>
                <a:lnTo>
                  <a:pt x="0" y="70499"/>
                </a:lnTo>
                <a:close/>
              </a:path>
            </a:pathLst>
          </a:custGeom>
          <a:gradFill>
            <a:gsLst>
              <a:gs pos="18000">
                <a:schemeClr val="bg1">
                  <a:lumMod val="95000"/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27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Estate Finance companies working on diversifying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51165" y="1229857"/>
            <a:ext cx="11922723" cy="4831279"/>
            <a:chOff x="182862" y="1022812"/>
            <a:chExt cx="11922723" cy="4831279"/>
          </a:xfrm>
        </p:grpSpPr>
        <p:grpSp>
          <p:nvGrpSpPr>
            <p:cNvPr id="10" name="Group 9"/>
            <p:cNvGrpSpPr/>
            <p:nvPr/>
          </p:nvGrpSpPr>
          <p:grpSpPr>
            <a:xfrm>
              <a:off x="1447531" y="1022812"/>
              <a:ext cx="6065268" cy="4831279"/>
              <a:chOff x="1471898" y="768229"/>
              <a:chExt cx="6065268" cy="4831279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1471898" y="768229"/>
                <a:ext cx="6065268" cy="421259"/>
                <a:chOff x="3119001" y="1419223"/>
                <a:chExt cx="8576611" cy="726908"/>
              </a:xfrm>
            </p:grpSpPr>
            <p:sp>
              <p:nvSpPr>
                <p:cNvPr id="64" name="Pentagon 63"/>
                <p:cNvSpPr/>
                <p:nvPr/>
              </p:nvSpPr>
              <p:spPr>
                <a:xfrm>
                  <a:off x="3119001" y="1419223"/>
                  <a:ext cx="8576611" cy="726908"/>
                </a:xfrm>
                <a:prstGeom prst="homePlate">
                  <a:avLst/>
                </a:prstGeom>
                <a:solidFill>
                  <a:schemeClr val="bg1">
                    <a:lumMod val="6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9673764" y="1554609"/>
                  <a:ext cx="1994139" cy="477979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</a:ln>
                <a:effectLst/>
              </p:spPr>
              <p:txBody>
                <a:bodyPr rIns="365760" rtlCol="0" anchor="ctr">
                  <a:spAutoFit/>
                </a:bodyPr>
                <a:lstStyle/>
                <a:p>
                  <a:pPr marL="0" marR="0" lvl="0" indent="0" algn="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rPr>
                    <a:t>49%</a:t>
                  </a: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17230" y="1553894"/>
                  <a:ext cx="3454400" cy="430181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  <a:latin typeface="Open Sans Light"/>
                    </a:rPr>
                    <a:t>Financial Leasing</a:t>
                  </a:r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>
                <a:off x="1472000" y="2104864"/>
                <a:ext cx="4073553" cy="416028"/>
                <a:chOff x="3119002" y="2135210"/>
                <a:chExt cx="6582949" cy="732973"/>
              </a:xfrm>
            </p:grpSpPr>
            <p:sp>
              <p:nvSpPr>
                <p:cNvPr id="62" name="Pentagon 61"/>
                <p:cNvSpPr/>
                <p:nvPr/>
              </p:nvSpPr>
              <p:spPr>
                <a:xfrm>
                  <a:off x="3119002" y="2135210"/>
                  <a:ext cx="6582949" cy="732973"/>
                </a:xfrm>
                <a:prstGeom prst="homePlate">
                  <a:avLst/>
                </a:prstGeom>
                <a:solidFill>
                  <a:schemeClr val="bg1">
                    <a:lumMod val="6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7707811" y="2257682"/>
                  <a:ext cx="1994140" cy="488027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</a:ln>
                <a:effectLst/>
              </p:spPr>
              <p:txBody>
                <a:bodyPr rIns="365760" rtlCol="0" anchor="ctr">
                  <a:spAutoFit/>
                </a:bodyPr>
                <a:lstStyle/>
                <a:p>
                  <a:pPr marL="0" marR="0" lvl="0" indent="0" algn="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rPr>
                    <a:t>28%</a:t>
                  </a: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1471898" y="1239541"/>
                <a:ext cx="5307623" cy="381224"/>
                <a:chOff x="3119001" y="1468374"/>
                <a:chExt cx="8576611" cy="657826"/>
              </a:xfrm>
            </p:grpSpPr>
            <p:sp>
              <p:nvSpPr>
                <p:cNvPr id="60" name="Pentagon 59"/>
                <p:cNvSpPr/>
                <p:nvPr/>
              </p:nvSpPr>
              <p:spPr>
                <a:xfrm>
                  <a:off x="3119001" y="1468374"/>
                  <a:ext cx="8576611" cy="657826"/>
                </a:xfrm>
                <a:prstGeom prst="homePlate">
                  <a:avLst/>
                </a:prstGeom>
                <a:solidFill>
                  <a:schemeClr val="accent5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9701473" y="1546721"/>
                  <a:ext cx="1994139" cy="477979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</a:ln>
                <a:effectLst/>
              </p:spPr>
              <p:txBody>
                <a:bodyPr rIns="365760" rtlCol="0" anchor="ctr">
                  <a:spAutoFit/>
                </a:bodyPr>
                <a:lstStyle/>
                <a:p>
                  <a:pPr marL="0" marR="0" lvl="0" indent="0" algn="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rPr>
                    <a:t>47%</a:t>
                  </a:r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1695584" y="1288159"/>
                <a:ext cx="2442907" cy="249299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/>
              <a:p>
                <a:pPr defTabSz="1219170">
                  <a:lnSpc>
                    <a:spcPct val="85000"/>
                  </a:lnSpc>
                </a:pPr>
                <a:r>
                  <a:rPr lang="en-US" sz="1200" b="1" dirty="0">
                    <a:solidFill>
                      <a:srgbClr val="FFFFFF"/>
                    </a:solidFill>
                  </a:rPr>
                  <a:t>Consumer Financing</a:t>
                </a: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1471898" y="1658435"/>
                <a:ext cx="4758983" cy="416028"/>
                <a:chOff x="1472000" y="1790607"/>
                <a:chExt cx="4758983" cy="416028"/>
              </a:xfrm>
            </p:grpSpPr>
            <p:grpSp>
              <p:nvGrpSpPr>
                <p:cNvPr id="56" name="Group 55"/>
                <p:cNvGrpSpPr/>
                <p:nvPr/>
              </p:nvGrpSpPr>
              <p:grpSpPr>
                <a:xfrm>
                  <a:off x="1472000" y="1790607"/>
                  <a:ext cx="4758983" cy="416028"/>
                  <a:chOff x="3119002" y="2135209"/>
                  <a:chExt cx="6582949" cy="732973"/>
                </a:xfrm>
              </p:grpSpPr>
              <p:sp>
                <p:nvSpPr>
                  <p:cNvPr id="58" name="Pentagon 57"/>
                  <p:cNvSpPr/>
                  <p:nvPr/>
                </p:nvSpPr>
                <p:spPr>
                  <a:xfrm>
                    <a:off x="3119002" y="2135209"/>
                    <a:ext cx="6582949" cy="732973"/>
                  </a:xfrm>
                  <a:prstGeom prst="homePlate">
                    <a:avLst/>
                  </a:prstGeom>
                  <a:solidFill>
                    <a:srgbClr val="DB322A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Rectangle 58"/>
                  <p:cNvSpPr/>
                  <p:nvPr/>
                </p:nvSpPr>
                <p:spPr>
                  <a:xfrm>
                    <a:off x="7707812" y="2257683"/>
                    <a:ext cx="1994139" cy="488027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  <a:ea typeface="+mn-ea"/>
                        <a:cs typeface="+mn-cs"/>
                      </a:rPr>
                      <a:t>46%</a:t>
                    </a:r>
                  </a:p>
                </p:txBody>
              </p:sp>
            </p:grpSp>
            <p:sp>
              <p:nvSpPr>
                <p:cNvPr id="57" name="Rectangle 56"/>
                <p:cNvSpPr/>
                <p:nvPr/>
              </p:nvSpPr>
              <p:spPr>
                <a:xfrm>
                  <a:off x="1695584" y="1867954"/>
                  <a:ext cx="2442907" cy="249299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 smtClean="0">
                      <a:solidFill>
                        <a:srgbClr val="FFFFFF"/>
                      </a:solidFill>
                      <a:latin typeface="Open Sans Light"/>
                    </a:rPr>
                    <a:t>SME </a:t>
                  </a:r>
                  <a:r>
                    <a:rPr lang="en-US" sz="1200" b="1" dirty="0">
                      <a:solidFill>
                        <a:srgbClr val="FFFFFF"/>
                      </a:solidFill>
                      <a:latin typeface="Open Sans Light"/>
                    </a:rPr>
                    <a:t>Financing</a:t>
                  </a:r>
                </a:p>
              </p:txBody>
            </p:sp>
          </p:grpSp>
          <p:sp>
            <p:nvSpPr>
              <p:cNvPr id="16" name="Rectangle 15"/>
              <p:cNvSpPr/>
              <p:nvPr/>
            </p:nvSpPr>
            <p:spPr>
              <a:xfrm>
                <a:off x="1695584" y="2178823"/>
                <a:ext cx="2615988" cy="249299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/>
              <a:p>
                <a:pPr defTabSz="1219170">
                  <a:lnSpc>
                    <a:spcPct val="85000"/>
                  </a:lnSpc>
                </a:pPr>
                <a:r>
                  <a:rPr lang="en-US" sz="1200" b="1" dirty="0">
                    <a:solidFill>
                      <a:srgbClr val="FFFFFF"/>
                    </a:solidFill>
                  </a:rPr>
                  <a:t>Production Assets Financing</a:t>
                </a:r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1472000" y="2549750"/>
                <a:ext cx="3694885" cy="416028"/>
                <a:chOff x="1472000" y="2837136"/>
                <a:chExt cx="3694885" cy="416028"/>
              </a:xfrm>
            </p:grpSpPr>
            <p:grpSp>
              <p:nvGrpSpPr>
                <p:cNvPr id="52" name="Group 51"/>
                <p:cNvGrpSpPr/>
                <p:nvPr/>
              </p:nvGrpSpPr>
              <p:grpSpPr>
                <a:xfrm>
                  <a:off x="1472000" y="2837136"/>
                  <a:ext cx="3694885" cy="416028"/>
                  <a:chOff x="3119002" y="2135210"/>
                  <a:chExt cx="6582949" cy="732973"/>
                </a:xfrm>
              </p:grpSpPr>
              <p:sp>
                <p:nvSpPr>
                  <p:cNvPr id="54" name="Pentagon 53"/>
                  <p:cNvSpPr/>
                  <p:nvPr/>
                </p:nvSpPr>
                <p:spPr>
                  <a:xfrm>
                    <a:off x="3119002" y="2135210"/>
                    <a:ext cx="6582949" cy="732973"/>
                  </a:xfrm>
                  <a:prstGeom prst="homePlate">
                    <a:avLst/>
                  </a:prstGeom>
                  <a:solidFill>
                    <a:srgbClr val="00B050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Rectangle 54"/>
                  <p:cNvSpPr/>
                  <p:nvPr/>
                </p:nvSpPr>
                <p:spPr>
                  <a:xfrm>
                    <a:off x="7707813" y="2257682"/>
                    <a:ext cx="1994138" cy="488027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  <a:ea typeface="+mn-ea"/>
                        <a:cs typeface="+mn-cs"/>
                      </a:rPr>
                      <a:t>11%</a:t>
                    </a:r>
                  </a:p>
                </p:txBody>
              </p:sp>
            </p:grpSp>
            <p:sp>
              <p:nvSpPr>
                <p:cNvPr id="53" name="Rectangle 52"/>
                <p:cNvSpPr/>
                <p:nvPr/>
              </p:nvSpPr>
              <p:spPr>
                <a:xfrm>
                  <a:off x="1695584" y="2919645"/>
                  <a:ext cx="2615988" cy="249299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  <a:latin typeface="Open Sans Light"/>
                    </a:rPr>
                    <a:t>Real Estate Finance</a:t>
                  </a: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1471898" y="2989840"/>
                <a:ext cx="3694987" cy="416028"/>
                <a:chOff x="1471898" y="3342540"/>
                <a:chExt cx="3694987" cy="416028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1471898" y="3342540"/>
                  <a:ext cx="3694987" cy="416028"/>
                  <a:chOff x="3119002" y="2135210"/>
                  <a:chExt cx="6582949" cy="732973"/>
                </a:xfrm>
              </p:grpSpPr>
              <p:sp>
                <p:nvSpPr>
                  <p:cNvPr id="50" name="Pentagon 49"/>
                  <p:cNvSpPr/>
                  <p:nvPr/>
                </p:nvSpPr>
                <p:spPr>
                  <a:xfrm>
                    <a:off x="3119002" y="2135210"/>
                    <a:ext cx="6582949" cy="732973"/>
                  </a:xfrm>
                  <a:prstGeom prst="homePlat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Rectangle 50"/>
                  <p:cNvSpPr/>
                  <p:nvPr/>
                </p:nvSpPr>
                <p:spPr>
                  <a:xfrm>
                    <a:off x="7707813" y="2257682"/>
                    <a:ext cx="1994138" cy="488027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  <a:ea typeface="+mn-ea"/>
                        <a:cs typeface="+mn-cs"/>
                      </a:rPr>
                      <a:t>11%</a:t>
                    </a:r>
                  </a:p>
                </p:txBody>
              </p:sp>
            </p:grpSp>
            <p:sp>
              <p:nvSpPr>
                <p:cNvPr id="49" name="Rectangle 48"/>
                <p:cNvSpPr/>
                <p:nvPr/>
              </p:nvSpPr>
              <p:spPr>
                <a:xfrm>
                  <a:off x="1695584" y="3437805"/>
                  <a:ext cx="2615988" cy="249299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</a:rPr>
                    <a:t>Debt-Based Crowdfunding</a:t>
                  </a:r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1472000" y="3430296"/>
                <a:ext cx="3694987" cy="416028"/>
                <a:chOff x="1472000" y="3809123"/>
                <a:chExt cx="3694987" cy="416028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1472000" y="3809123"/>
                  <a:ext cx="3694987" cy="416028"/>
                  <a:chOff x="3119002" y="2135210"/>
                  <a:chExt cx="6582949" cy="732973"/>
                </a:xfrm>
              </p:grpSpPr>
              <p:sp>
                <p:nvSpPr>
                  <p:cNvPr id="46" name="Pentagon 45"/>
                  <p:cNvSpPr/>
                  <p:nvPr/>
                </p:nvSpPr>
                <p:spPr>
                  <a:xfrm>
                    <a:off x="3119002" y="2135210"/>
                    <a:ext cx="6582949" cy="732973"/>
                  </a:xfrm>
                  <a:prstGeom prst="homePlat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Rectangle 46"/>
                  <p:cNvSpPr/>
                  <p:nvPr/>
                </p:nvSpPr>
                <p:spPr>
                  <a:xfrm>
                    <a:off x="7707813" y="2257682"/>
                    <a:ext cx="1994138" cy="488027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  <a:ea typeface="+mn-ea"/>
                        <a:cs typeface="+mn-cs"/>
                      </a:rPr>
                      <a:t>11%</a:t>
                    </a:r>
                  </a:p>
                </p:txBody>
              </p:sp>
            </p:grpSp>
            <p:sp>
              <p:nvSpPr>
                <p:cNvPr id="45" name="Rectangle 44"/>
                <p:cNvSpPr/>
                <p:nvPr/>
              </p:nvSpPr>
              <p:spPr>
                <a:xfrm>
                  <a:off x="1695584" y="3876643"/>
                  <a:ext cx="2615988" cy="249299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</a:rPr>
                    <a:t>Buy Now Pay Later</a:t>
                  </a:r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1471898" y="3870427"/>
                <a:ext cx="3305623" cy="416028"/>
                <a:chOff x="1471999" y="4327876"/>
                <a:chExt cx="3305623" cy="416028"/>
              </a:xfrm>
            </p:grpSpPr>
            <p:grpSp>
              <p:nvGrpSpPr>
                <p:cNvPr id="40" name="Group 39"/>
                <p:cNvGrpSpPr/>
                <p:nvPr/>
              </p:nvGrpSpPr>
              <p:grpSpPr>
                <a:xfrm>
                  <a:off x="1471999" y="4327876"/>
                  <a:ext cx="3305623" cy="416028"/>
                  <a:chOff x="3119001" y="2835518"/>
                  <a:chExt cx="7315201" cy="732975"/>
                </a:xfrm>
              </p:grpSpPr>
              <p:sp>
                <p:nvSpPr>
                  <p:cNvPr id="42" name="Pentagon 41"/>
                  <p:cNvSpPr/>
                  <p:nvPr/>
                </p:nvSpPr>
                <p:spPr>
                  <a:xfrm>
                    <a:off x="3119001" y="2835518"/>
                    <a:ext cx="7315201" cy="732975"/>
                  </a:xfrm>
                  <a:prstGeom prst="homePlat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Rectangle 42"/>
                  <p:cNvSpPr/>
                  <p:nvPr/>
                </p:nvSpPr>
                <p:spPr>
                  <a:xfrm>
                    <a:off x="8023467" y="2940307"/>
                    <a:ext cx="2410735" cy="488028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wrap="square"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  <a:ea typeface="+mn-ea"/>
                        <a:cs typeface="+mn-cs"/>
                      </a:rPr>
                      <a:t>7%</a:t>
                    </a:r>
                  </a:p>
                </p:txBody>
              </p:sp>
            </p:grpSp>
            <p:sp>
              <p:nvSpPr>
                <p:cNvPr id="41" name="Rectangle 40"/>
                <p:cNvSpPr/>
                <p:nvPr/>
              </p:nvSpPr>
              <p:spPr>
                <a:xfrm>
                  <a:off x="1695584" y="4382107"/>
                  <a:ext cx="2615988" cy="249299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</a:rPr>
                    <a:t>Microfinance</a:t>
                  </a:r>
                </a:p>
              </p:txBody>
            </p:sp>
          </p:grpSp>
          <p:grpSp>
            <p:nvGrpSpPr>
              <p:cNvPr id="21" name="Group 20"/>
              <p:cNvGrpSpPr/>
              <p:nvPr/>
            </p:nvGrpSpPr>
            <p:grpSpPr>
              <a:xfrm>
                <a:off x="1471898" y="4315247"/>
                <a:ext cx="3113165" cy="416028"/>
                <a:chOff x="1471898" y="4863238"/>
                <a:chExt cx="3113165" cy="416028"/>
              </a:xfrm>
            </p:grpSpPr>
            <p:grpSp>
              <p:nvGrpSpPr>
                <p:cNvPr id="36" name="Group 35"/>
                <p:cNvGrpSpPr/>
                <p:nvPr/>
              </p:nvGrpSpPr>
              <p:grpSpPr>
                <a:xfrm>
                  <a:off x="1471898" y="4863238"/>
                  <a:ext cx="3113165" cy="416028"/>
                  <a:chOff x="3119001" y="3567817"/>
                  <a:chExt cx="5283201" cy="732973"/>
                </a:xfrm>
              </p:grpSpPr>
              <p:sp>
                <p:nvSpPr>
                  <p:cNvPr id="38" name="Pentagon 37"/>
                  <p:cNvSpPr/>
                  <p:nvPr/>
                </p:nvSpPr>
                <p:spPr>
                  <a:xfrm>
                    <a:off x="3119001" y="3567817"/>
                    <a:ext cx="5283199" cy="732973"/>
                  </a:xfrm>
                  <a:prstGeom prst="homePlat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Rectangle 38"/>
                  <p:cNvSpPr/>
                  <p:nvPr/>
                </p:nvSpPr>
                <p:spPr>
                  <a:xfrm>
                    <a:off x="6408063" y="3682267"/>
                    <a:ext cx="1994139" cy="488027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  <a:ea typeface="+mn-ea"/>
                        <a:cs typeface="+mn-cs"/>
                      </a:rPr>
                      <a:t>5%</a:t>
                    </a:r>
                  </a:p>
                </p:txBody>
              </p: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1682802" y="4869381"/>
                  <a:ext cx="2615988" cy="406265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</a:rPr>
                    <a:t>Consumer Microfinance Activity </a:t>
                  </a:r>
                </a:p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</a:rPr>
                    <a:t>Using Financial Technology</a:t>
                  </a: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1474031" y="4750062"/>
                <a:ext cx="2862443" cy="416028"/>
                <a:chOff x="1474031" y="5389494"/>
                <a:chExt cx="2862443" cy="416028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1474031" y="5389494"/>
                  <a:ext cx="2747266" cy="416028"/>
                  <a:chOff x="3119001" y="3559795"/>
                  <a:chExt cx="5283201" cy="732973"/>
                </a:xfrm>
              </p:grpSpPr>
              <p:sp>
                <p:nvSpPr>
                  <p:cNvPr id="34" name="Pentagon 33"/>
                  <p:cNvSpPr/>
                  <p:nvPr/>
                </p:nvSpPr>
                <p:spPr>
                  <a:xfrm>
                    <a:off x="3119001" y="3559795"/>
                    <a:ext cx="5283199" cy="732973"/>
                  </a:xfrm>
                  <a:prstGeom prst="homePlat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Rectangle 34"/>
                  <p:cNvSpPr/>
                  <p:nvPr/>
                </p:nvSpPr>
                <p:spPr>
                  <a:xfrm>
                    <a:off x="6408063" y="3682267"/>
                    <a:ext cx="1994139" cy="488027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  <a:ea typeface="+mn-ea"/>
                        <a:cs typeface="+mn-cs"/>
                      </a:rPr>
                      <a:t>4%</a:t>
                    </a:r>
                  </a:p>
                </p:txBody>
              </p:sp>
            </p:grpSp>
            <p:sp>
              <p:nvSpPr>
                <p:cNvPr id="33" name="Rectangle 32"/>
                <p:cNvSpPr/>
                <p:nvPr/>
              </p:nvSpPr>
              <p:spPr>
                <a:xfrm>
                  <a:off x="1720486" y="5469045"/>
                  <a:ext cx="2615988" cy="249299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</a:rPr>
                    <a:t>Credit Card Financing</a:t>
                  </a: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1471898" y="5177374"/>
                <a:ext cx="2407771" cy="422134"/>
                <a:chOff x="1471898" y="5908247"/>
                <a:chExt cx="2407771" cy="422134"/>
              </a:xfrm>
            </p:grpSpPr>
            <p:grpSp>
              <p:nvGrpSpPr>
                <p:cNvPr id="25" name="Group 24"/>
                <p:cNvGrpSpPr/>
                <p:nvPr/>
              </p:nvGrpSpPr>
              <p:grpSpPr>
                <a:xfrm>
                  <a:off x="1471898" y="5914353"/>
                  <a:ext cx="2407771" cy="416028"/>
                  <a:chOff x="3108192" y="3545619"/>
                  <a:chExt cx="5294010" cy="732973"/>
                </a:xfrm>
              </p:grpSpPr>
              <p:sp>
                <p:nvSpPr>
                  <p:cNvPr id="29" name="Pentagon 28"/>
                  <p:cNvSpPr/>
                  <p:nvPr/>
                </p:nvSpPr>
                <p:spPr>
                  <a:xfrm>
                    <a:off x="3108192" y="3545619"/>
                    <a:ext cx="5283201" cy="732973"/>
                  </a:xfrm>
                  <a:prstGeom prst="homePlat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" name="Rectangle 29"/>
                  <p:cNvSpPr/>
                  <p:nvPr/>
                </p:nvSpPr>
                <p:spPr>
                  <a:xfrm>
                    <a:off x="6408064" y="3682267"/>
                    <a:ext cx="1994138" cy="488027"/>
                  </a:xfrm>
                  <a:prstGeom prst="rect">
                    <a:avLst/>
                  </a:prstGeom>
                  <a:noFill/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Ins="365760" rtlCol="0" anchor="ctr">
                    <a:spAutoFit/>
                  </a:bodyPr>
                  <a:lstStyle/>
                  <a:p>
                    <a:pPr marL="0" marR="0" lvl="0" indent="0" algn="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sz="1200" b="1" kern="0" dirty="0">
                        <a:solidFill>
                          <a:prstClr val="white"/>
                        </a:solidFill>
                        <a:latin typeface="Open Sans Light"/>
                      </a:rPr>
                      <a:t>2</a:t>
                    </a: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Light"/>
                      </a:rPr>
                      <a:t>%</a:t>
                    </a:r>
                  </a:p>
                </p:txBody>
              </p:sp>
            </p:grpSp>
            <p:sp>
              <p:nvSpPr>
                <p:cNvPr id="26" name="Rectangle 25"/>
                <p:cNvSpPr/>
                <p:nvPr/>
              </p:nvSpPr>
              <p:spPr>
                <a:xfrm>
                  <a:off x="1712750" y="5908247"/>
                  <a:ext cx="1488760" cy="406265"/>
                </a:xfrm>
                <a:prstGeom prst="rect">
                  <a:avLst/>
                </a:prstGeom>
              </p:spPr>
              <p:txBody>
                <a:bodyPr wrap="square" lIns="0" rIns="0">
                  <a:spAutoFit/>
                </a:bodyPr>
                <a:lstStyle/>
                <a:p>
                  <a:pPr defTabSz="1219170">
                    <a:lnSpc>
                      <a:spcPct val="85000"/>
                    </a:lnSpc>
                  </a:pPr>
                  <a:r>
                    <a:rPr lang="en-US" sz="1200" b="1" dirty="0">
                      <a:solidFill>
                        <a:srgbClr val="FFFFFF"/>
                      </a:solidFill>
                    </a:rPr>
                    <a:t>Real Estate </a:t>
                  </a:r>
                  <a:br>
                    <a:rPr lang="en-US" sz="1200" b="1" dirty="0">
                      <a:solidFill>
                        <a:srgbClr val="FFFFFF"/>
                      </a:solidFill>
                    </a:rPr>
                  </a:br>
                  <a:r>
                    <a:rPr lang="en-US" sz="1200" b="1" dirty="0">
                      <a:solidFill>
                        <a:srgbClr val="FFFFFF"/>
                      </a:solidFill>
                    </a:rPr>
                    <a:t>Re-Finance</a:t>
                  </a:r>
                </a:p>
              </p:txBody>
            </p:sp>
          </p:grpSp>
        </p:grpSp>
        <p:sp>
          <p:nvSpPr>
            <p:cNvPr id="4" name="Rectangle 3"/>
            <p:cNvSpPr/>
            <p:nvPr/>
          </p:nvSpPr>
          <p:spPr>
            <a:xfrm>
              <a:off x="182862" y="1022812"/>
              <a:ext cx="1232375" cy="4815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>
                  <a:solidFill>
                    <a:schemeClr val="tx1"/>
                  </a:solidFill>
                </a:rPr>
                <a:t>57 Licensed Finance Companies by SAMA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247" r="-452" b="34915"/>
            <a:stretch/>
          </p:blipFill>
          <p:spPr>
            <a:xfrm>
              <a:off x="7618066" y="1119086"/>
              <a:ext cx="816667" cy="243482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1120" y="1538729"/>
              <a:ext cx="844630" cy="281326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7557" y="3010469"/>
              <a:ext cx="873018" cy="177994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3010" y="1989530"/>
              <a:ext cx="901284" cy="28916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16" b="23539"/>
            <a:stretch/>
          </p:blipFill>
          <p:spPr>
            <a:xfrm>
              <a:off x="6719331" y="1563639"/>
              <a:ext cx="842360" cy="33433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0000" y="1126037"/>
              <a:ext cx="651569" cy="243482"/>
            </a:xfrm>
            <a:prstGeom prst="rect">
              <a:avLst/>
            </a:prstGeom>
          </p:spPr>
        </p:pic>
        <p:pic>
          <p:nvPicPr>
            <p:cNvPr id="76" name="Picture 75"/>
            <p:cNvPicPr/>
            <p:nvPr/>
          </p:nvPicPr>
          <p:blipFill rotWithShape="1">
            <a:blip r:embed="rId9"/>
            <a:srcRect l="73656" t="12878" r="1876" b="46553"/>
            <a:stretch/>
          </p:blipFill>
          <p:spPr bwMode="auto">
            <a:xfrm>
              <a:off x="9242796" y="2009500"/>
              <a:ext cx="641723" cy="3499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4165" y="2748712"/>
              <a:ext cx="868362" cy="55692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4519" y="2026538"/>
              <a:ext cx="507676" cy="31610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8698" y="1604555"/>
              <a:ext cx="873018" cy="177994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5016" y="2166612"/>
              <a:ext cx="796700" cy="162434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16" b="23539"/>
            <a:stretch/>
          </p:blipFill>
          <p:spPr>
            <a:xfrm>
              <a:off x="6176691" y="1994592"/>
              <a:ext cx="780167" cy="309649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16" b="23539"/>
            <a:stretch/>
          </p:blipFill>
          <p:spPr>
            <a:xfrm>
              <a:off x="6114498" y="2879111"/>
              <a:ext cx="842360" cy="334333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5052" y="2821383"/>
              <a:ext cx="1195122" cy="383435"/>
            </a:xfrm>
            <a:prstGeom prst="rect">
              <a:avLst/>
            </a:prstGeom>
          </p:spPr>
        </p:pic>
        <p:pic>
          <p:nvPicPr>
            <p:cNvPr id="89" name="Picture 88"/>
            <p:cNvPicPr/>
            <p:nvPr/>
          </p:nvPicPr>
          <p:blipFill rotWithShape="1">
            <a:blip r:embed="rId9"/>
            <a:srcRect l="73656" t="12878" r="1876" b="46553"/>
            <a:stretch/>
          </p:blipFill>
          <p:spPr bwMode="auto">
            <a:xfrm>
              <a:off x="8576816" y="2827681"/>
              <a:ext cx="641723" cy="3499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9580" y="2821383"/>
              <a:ext cx="561589" cy="34967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581120" y="2061329"/>
              <a:ext cx="690739" cy="24628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17080" y="2055986"/>
              <a:ext cx="664767" cy="201239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644374" y="1554611"/>
              <a:ext cx="947195" cy="286736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80789" y="1514785"/>
              <a:ext cx="1002736" cy="357533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247" r="-452" b="34915"/>
            <a:stretch/>
          </p:blipFill>
          <p:spPr>
            <a:xfrm>
              <a:off x="11288918" y="1609064"/>
              <a:ext cx="816667" cy="2434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9902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Company Portfolio 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4DBD3DA-7542-1A79-C429-31E2D2E83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127" y="1140911"/>
            <a:ext cx="6908245" cy="47598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4A1330E-B1F1-FA89-4554-32DF5EBEE166}"/>
              </a:ext>
            </a:extLst>
          </p:cNvPr>
          <p:cNvSpPr/>
          <p:nvPr/>
        </p:nvSpPr>
        <p:spPr>
          <a:xfrm>
            <a:off x="8764323" y="1181638"/>
            <a:ext cx="2270122" cy="35111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76F3E2F-AF15-57B4-64CC-2710D19456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62" y="1210882"/>
            <a:ext cx="304884" cy="26264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DD95350-88E1-4CFE-95A3-3EBB9DB20467}"/>
              </a:ext>
            </a:extLst>
          </p:cNvPr>
          <p:cNvSpPr/>
          <p:nvPr/>
        </p:nvSpPr>
        <p:spPr>
          <a:xfrm>
            <a:off x="9219468" y="1210882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0480914-0255-FA30-BDA2-7064E6C8F8AA}"/>
              </a:ext>
            </a:extLst>
          </p:cNvPr>
          <p:cNvSpPr/>
          <p:nvPr/>
        </p:nvSpPr>
        <p:spPr>
          <a:xfrm>
            <a:off x="8764323" y="1630675"/>
            <a:ext cx="2270122" cy="43637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Real estate finance:</a:t>
            </a:r>
            <a:r>
              <a:rPr lang="en-US" sz="1400" dirty="0">
                <a:solidFill>
                  <a:schemeClr val="tx1"/>
                </a:solidFill>
              </a:rPr>
              <a:t> represents </a:t>
            </a:r>
            <a:r>
              <a:rPr lang="en-US" sz="1400" dirty="0" smtClean="0">
                <a:solidFill>
                  <a:schemeClr val="tx1"/>
                </a:solidFill>
              </a:rPr>
              <a:t>28</a:t>
            </a:r>
            <a:r>
              <a:rPr lang="en-US" sz="1400" dirty="0">
                <a:solidFill>
                  <a:schemeClr val="tx1"/>
                </a:solidFill>
              </a:rPr>
              <a:t>% of finance company portfolios (on and off balance sheet)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Personal finance:  </a:t>
            </a:r>
            <a:r>
              <a:rPr lang="en-US" sz="1400" dirty="0">
                <a:solidFill>
                  <a:schemeClr val="tx1"/>
                </a:solidFill>
              </a:rPr>
              <a:t> makes up 27% of </a:t>
            </a:r>
            <a:r>
              <a:rPr lang="en-US" sz="1400" dirty="0" smtClean="0">
                <a:solidFill>
                  <a:schemeClr val="tx1"/>
                </a:solidFill>
              </a:rPr>
              <a:t>total portfolios</a:t>
            </a:r>
            <a:r>
              <a:rPr lang="en-US" sz="1400" b="1" dirty="0" smtClean="0">
                <a:solidFill>
                  <a:schemeClr val="tx1"/>
                </a:solidFill>
              </a:rPr>
              <a:t>  </a:t>
            </a:r>
            <a:endParaRPr lang="en-US" sz="14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SME:  </a:t>
            </a:r>
            <a:r>
              <a:rPr lang="en-US" sz="1400" dirty="0">
                <a:solidFill>
                  <a:schemeClr val="tx1"/>
                </a:solidFill>
              </a:rPr>
              <a:t>including commercial real estate, equipment, and other totals 19</a:t>
            </a:r>
            <a:r>
              <a:rPr lang="en-US" sz="1400" dirty="0" smtClean="0">
                <a:solidFill>
                  <a:schemeClr val="tx1"/>
                </a:solidFill>
              </a:rPr>
              <a:t>% of total portfolios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64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Competitor Financial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54" name="Left Brace 53"/>
          <p:cNvSpPr/>
          <p:nvPr/>
        </p:nvSpPr>
        <p:spPr>
          <a:xfrm rot="5400000" flipH="1">
            <a:off x="7351290" y="3831535"/>
            <a:ext cx="609600" cy="2523288"/>
          </a:xfrm>
          <a:prstGeom prst="leftBrace">
            <a:avLst>
              <a:gd name="adj1" fmla="val 42543"/>
              <a:gd name="adj2" fmla="val 49043"/>
            </a:avLst>
          </a:prstGeom>
          <a:ln w="317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5" name="Left Brace 54"/>
          <p:cNvSpPr/>
          <p:nvPr/>
        </p:nvSpPr>
        <p:spPr>
          <a:xfrm rot="5400000" flipH="1">
            <a:off x="3518012" y="3449264"/>
            <a:ext cx="609600" cy="3399742"/>
          </a:xfrm>
          <a:prstGeom prst="leftBrace">
            <a:avLst>
              <a:gd name="adj1" fmla="val 42543"/>
              <a:gd name="adj2" fmla="val 49043"/>
            </a:avLst>
          </a:prstGeom>
          <a:ln w="317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6" name="Round Same Side Corner Rectangle 55"/>
          <p:cNvSpPr/>
          <p:nvPr/>
        </p:nvSpPr>
        <p:spPr>
          <a:xfrm>
            <a:off x="7006706" y="5372428"/>
            <a:ext cx="1358282" cy="452144"/>
          </a:xfrm>
          <a:prstGeom prst="round2SameRect">
            <a:avLst>
              <a:gd name="adj1" fmla="val 8078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PF &amp; SME</a:t>
            </a:r>
          </a:p>
        </p:txBody>
      </p:sp>
      <p:sp>
        <p:nvSpPr>
          <p:cNvPr id="57" name="Round Same Side Corner Rectangle 56"/>
          <p:cNvSpPr/>
          <p:nvPr/>
        </p:nvSpPr>
        <p:spPr>
          <a:xfrm>
            <a:off x="3188493" y="5404818"/>
            <a:ext cx="1358282" cy="452144"/>
          </a:xfrm>
          <a:prstGeom prst="round2SameRect">
            <a:avLst>
              <a:gd name="adj1" fmla="val 8078"/>
              <a:gd name="adj2" fmla="val 0"/>
            </a:avLst>
          </a:prstGeom>
          <a:solidFill>
            <a:srgbClr val="F39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Mainly RF</a:t>
            </a:r>
          </a:p>
        </p:txBody>
      </p:sp>
      <p:sp>
        <p:nvSpPr>
          <p:cNvPr id="58" name="Left Brace 57"/>
          <p:cNvSpPr/>
          <p:nvPr/>
        </p:nvSpPr>
        <p:spPr>
          <a:xfrm rot="5400000" flipH="1">
            <a:off x="5631399" y="4733322"/>
            <a:ext cx="609600" cy="799074"/>
          </a:xfrm>
          <a:prstGeom prst="leftBrace">
            <a:avLst>
              <a:gd name="adj1" fmla="val 42543"/>
              <a:gd name="adj2" fmla="val 49043"/>
            </a:avLst>
          </a:prstGeom>
          <a:ln w="317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9" name="Round Same Side Corner Rectangle 58"/>
          <p:cNvSpPr/>
          <p:nvPr/>
        </p:nvSpPr>
        <p:spPr>
          <a:xfrm>
            <a:off x="5275362" y="5384261"/>
            <a:ext cx="1358282" cy="452144"/>
          </a:xfrm>
          <a:prstGeom prst="round2SameRect">
            <a:avLst>
              <a:gd name="adj1" fmla="val 8078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RF &amp; SME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040684" y="1413328"/>
            <a:ext cx="2295153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065715" y="1937239"/>
            <a:ext cx="2270122" cy="385891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9010312" y="1972975"/>
            <a:ext cx="23255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RF</a:t>
            </a:r>
            <a:r>
              <a:rPr lang="en-US" sz="1400" b="1" dirty="0" smtClean="0"/>
              <a:t> c</a:t>
            </a:r>
            <a:r>
              <a:rPr lang="en-US" sz="1400" dirty="0" smtClean="0"/>
              <a:t>ompetitor’s net income impacted in 2023 by high borrowing costs and interest rate mismatch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Companies </a:t>
            </a:r>
            <a:r>
              <a:rPr lang="en-US" sz="1400" dirty="0"/>
              <a:t>who are in the </a:t>
            </a:r>
            <a:r>
              <a:rPr lang="en-US" sz="1400" dirty="0" smtClean="0"/>
              <a:t>Personal Finance </a:t>
            </a:r>
            <a:r>
              <a:rPr lang="en-US" sz="1400" dirty="0"/>
              <a:t>and SME business have the highest 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74" name="Rectangle 73"/>
          <p:cNvSpPr/>
          <p:nvPr/>
        </p:nvSpPr>
        <p:spPr>
          <a:xfrm>
            <a:off x="9575390" y="1471964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grpSp>
        <p:nvGrpSpPr>
          <p:cNvPr id="129" name="Group 128"/>
          <p:cNvGrpSpPr/>
          <p:nvPr/>
        </p:nvGrpSpPr>
        <p:grpSpPr>
          <a:xfrm>
            <a:off x="182880" y="1371600"/>
            <a:ext cx="9243815" cy="3416779"/>
            <a:chOff x="182880" y="1371600"/>
            <a:chExt cx="9243815" cy="3096641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721F1B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1811" y="1471852"/>
              <a:ext cx="304884" cy="26264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123856" y="2141565"/>
              <a:ext cx="818063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969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2880" y="2141565"/>
              <a:ext cx="1864748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Ins="274320" rtlCol="0" anchor="ctr"/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Total Assets (M)</a:t>
              </a:r>
            </a:p>
          </p:txBody>
        </p:sp>
        <p:sp>
          <p:nvSpPr>
            <p:cNvPr id="8" name="Round Same Side Corner Rectangle 7"/>
            <p:cNvSpPr/>
            <p:nvPr/>
          </p:nvSpPr>
          <p:spPr>
            <a:xfrm>
              <a:off x="2123856" y="1371600"/>
              <a:ext cx="828475" cy="344809"/>
            </a:xfrm>
            <a:prstGeom prst="round2SameRect">
              <a:avLst>
                <a:gd name="adj1" fmla="val 807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DAT</a:t>
              </a:r>
            </a:p>
          </p:txBody>
        </p:sp>
        <p:sp>
          <p:nvSpPr>
            <p:cNvPr id="9" name="Round Same Side Corner Rectangle 8"/>
            <p:cNvSpPr/>
            <p:nvPr/>
          </p:nvSpPr>
          <p:spPr>
            <a:xfrm>
              <a:off x="2975350" y="1371600"/>
              <a:ext cx="812786" cy="344809"/>
            </a:xfrm>
            <a:prstGeom prst="round2SameRect">
              <a:avLst>
                <a:gd name="adj1" fmla="val 714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Bidaya</a:t>
              </a:r>
            </a:p>
          </p:txBody>
        </p:sp>
        <p:sp>
          <p:nvSpPr>
            <p:cNvPr id="10" name="Round Same Side Corner Rectangle 9"/>
            <p:cNvSpPr/>
            <p:nvPr/>
          </p:nvSpPr>
          <p:spPr>
            <a:xfrm>
              <a:off x="5513993" y="1371600"/>
              <a:ext cx="808042" cy="339150"/>
            </a:xfrm>
            <a:prstGeom prst="round2SameRect">
              <a:avLst>
                <a:gd name="adj1" fmla="val 8896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Amlak</a:t>
              </a:r>
            </a:p>
          </p:txBody>
        </p:sp>
        <p:sp>
          <p:nvSpPr>
            <p:cNvPr id="11" name="Chevron 10"/>
            <p:cNvSpPr/>
            <p:nvPr/>
          </p:nvSpPr>
          <p:spPr>
            <a:xfrm>
              <a:off x="373270" y="1737360"/>
              <a:ext cx="88346" cy="89953"/>
            </a:xfrm>
            <a:prstGeom prst="chevr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4657296" y="1371600"/>
              <a:ext cx="823768" cy="339150"/>
            </a:xfrm>
            <a:prstGeom prst="round2SameRect">
              <a:avLst>
                <a:gd name="adj1" fmla="val 8896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SHL</a:t>
              </a:r>
            </a:p>
          </p:txBody>
        </p:sp>
        <p:sp>
          <p:nvSpPr>
            <p:cNvPr id="13" name="Round Same Side Corner Rectangle 12"/>
            <p:cNvSpPr/>
            <p:nvPr/>
          </p:nvSpPr>
          <p:spPr>
            <a:xfrm>
              <a:off x="3810945" y="1371600"/>
              <a:ext cx="810052" cy="344809"/>
            </a:xfrm>
            <a:prstGeom prst="round2SameRect">
              <a:avLst>
                <a:gd name="adj1" fmla="val 807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latin typeface="Arial" pitchFamily="34" charset="0"/>
                  <a:cs typeface="Arial" pitchFamily="34" charset="0"/>
                </a:rPr>
                <a:t>Deutsche</a:t>
              </a:r>
            </a:p>
          </p:txBody>
        </p:sp>
        <p:sp>
          <p:nvSpPr>
            <p:cNvPr id="14" name="Round Same Side Corner Rectangle 13"/>
            <p:cNvSpPr/>
            <p:nvPr/>
          </p:nvSpPr>
          <p:spPr>
            <a:xfrm>
              <a:off x="6363558" y="1371600"/>
              <a:ext cx="823389" cy="344809"/>
            </a:xfrm>
            <a:prstGeom prst="round2SameRect">
              <a:avLst>
                <a:gd name="adj1" fmla="val 7148"/>
                <a:gd name="adj2" fmla="val 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Nayifat</a:t>
              </a:r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7217864" y="1371600"/>
              <a:ext cx="826974" cy="339150"/>
            </a:xfrm>
            <a:prstGeom prst="round2SameRect">
              <a:avLst>
                <a:gd name="adj1" fmla="val 8896"/>
                <a:gd name="adj2" fmla="val 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MRNA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971950" y="2148829"/>
              <a:ext cx="813134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3,050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17073" y="2148829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3,555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82526" y="2148829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4,307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16857" y="2162861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2,324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370747" y="2156093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2,085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221344" y="2155106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1,521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23856" y="2917150"/>
              <a:ext cx="818063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36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2880" y="2917150"/>
              <a:ext cx="1874267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Ins="274320" rtlCol="0" anchor="ctr"/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Borrowings (M)</a:t>
              </a:r>
            </a:p>
          </p:txBody>
        </p:sp>
        <p:sp>
          <p:nvSpPr>
            <p:cNvPr id="24" name="Chevron 23"/>
            <p:cNvSpPr/>
            <p:nvPr/>
          </p:nvSpPr>
          <p:spPr>
            <a:xfrm>
              <a:off x="373270" y="3054782"/>
              <a:ext cx="88346" cy="8995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971950" y="2924413"/>
              <a:ext cx="813134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1,705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517073" y="2924413"/>
              <a:ext cx="824502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2,031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82526" y="2924413"/>
              <a:ext cx="824502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2,544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816857" y="2931675"/>
              <a:ext cx="824502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1,500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370747" y="2924907"/>
              <a:ext cx="824502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669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221344" y="2930691"/>
              <a:ext cx="824502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595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123856" y="1737360"/>
              <a:ext cx="818063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359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82880" y="1737360"/>
              <a:ext cx="1871067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Ins="274320" rtlCol="0" anchor="ctr"/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Paid Capital </a:t>
              </a:r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M)</a:t>
              </a:r>
            </a:p>
          </p:txBody>
        </p:sp>
        <p:sp>
          <p:nvSpPr>
            <p:cNvPr id="33" name="Chevron 32"/>
            <p:cNvSpPr/>
            <p:nvPr/>
          </p:nvSpPr>
          <p:spPr>
            <a:xfrm>
              <a:off x="373270" y="1371600"/>
              <a:ext cx="88346" cy="89953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964651" y="1737360"/>
              <a:ext cx="813134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900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509774" y="173736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906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675227" y="173736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1,000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809559" y="173736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575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363448" y="173736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1,000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214045" y="173736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714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23856" y="4106306"/>
              <a:ext cx="818063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4.9%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82880" y="4106306"/>
              <a:ext cx="1869230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Ins="274320" rtlCol="0" anchor="ctr"/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ROE </a:t>
              </a:r>
            </a:p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(annualized)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977767" y="4106306"/>
              <a:ext cx="813134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(5.4%)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522891" y="4106306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3.0%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688344" y="4106306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0.6%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822675" y="4106306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0.2%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376563" y="4106306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8.0%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218408" y="4106306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6.5%</a:t>
              </a:r>
            </a:p>
          </p:txBody>
        </p:sp>
        <p:sp>
          <p:nvSpPr>
            <p:cNvPr id="48" name="Chevron 47"/>
            <p:cNvSpPr/>
            <p:nvPr/>
          </p:nvSpPr>
          <p:spPr>
            <a:xfrm>
              <a:off x="373270" y="4232331"/>
              <a:ext cx="88346" cy="89953"/>
            </a:xfrm>
            <a:prstGeom prst="chevr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086701" y="2135921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889</a:t>
              </a:r>
            </a:p>
          </p:txBody>
        </p:sp>
        <p:sp>
          <p:nvSpPr>
            <p:cNvPr id="50" name="Round Same Side Corner Rectangle 49"/>
            <p:cNvSpPr/>
            <p:nvPr/>
          </p:nvSpPr>
          <p:spPr>
            <a:xfrm>
              <a:off x="8071922" y="1371600"/>
              <a:ext cx="834996" cy="344809"/>
            </a:xfrm>
            <a:prstGeom prst="round2SameRect">
              <a:avLst>
                <a:gd name="adj1" fmla="val 8078"/>
                <a:gd name="adj2" fmla="val 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Quara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8086701" y="2911506"/>
              <a:ext cx="824502" cy="34940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405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8079402" y="173736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092518" y="4106312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15%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123856" y="3701855"/>
              <a:ext cx="818063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29.2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2880" y="3701855"/>
              <a:ext cx="1864748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Ins="274320" rtlCol="0" anchor="ctr"/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Net Income (annualized) (M)</a:t>
              </a:r>
            </a:p>
          </p:txBody>
        </p:sp>
        <p:sp>
          <p:nvSpPr>
            <p:cNvPr id="62" name="Chevron 61"/>
            <p:cNvSpPr/>
            <p:nvPr/>
          </p:nvSpPr>
          <p:spPr>
            <a:xfrm>
              <a:off x="373270" y="3836281"/>
              <a:ext cx="88346" cy="8995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955902" y="3313612"/>
              <a:ext cx="813134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2,855</a:t>
              </a:r>
              <a:endPara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501026" y="3313612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3,246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666479" y="3313612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4,076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800809" y="3313612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2,130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354699" y="3313612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1,895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205296" y="3313612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1,019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8070653" y="3313612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725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Round Same Side Corner Rectangle 69"/>
            <p:cNvSpPr/>
            <p:nvPr/>
          </p:nvSpPr>
          <p:spPr>
            <a:xfrm>
              <a:off x="210312" y="1371600"/>
              <a:ext cx="1858309" cy="348311"/>
            </a:xfrm>
            <a:prstGeom prst="round2SameRect">
              <a:avLst>
                <a:gd name="adj1" fmla="val 8078"/>
                <a:gd name="adj2" fmla="val 0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H1 2023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134064" y="2560320"/>
              <a:ext cx="818063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589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82880" y="2560320"/>
              <a:ext cx="1864748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Ins="274320" rtlCol="0" anchor="ctr"/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Shareholder Equity (</a:t>
              </a:r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M)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Chevron 77"/>
            <p:cNvSpPr/>
            <p:nvPr/>
          </p:nvSpPr>
          <p:spPr>
            <a:xfrm>
              <a:off x="363217" y="2560320"/>
              <a:ext cx="88346" cy="89953"/>
            </a:xfrm>
            <a:prstGeom prst="chevr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966111" y="2560320"/>
              <a:ext cx="813134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892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511234" y="256032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1,182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676686" y="256032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1,663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811018" y="256032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700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364907" y="256032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1,342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215504" y="256032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882</a:t>
              </a: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080861" y="2560320"/>
              <a:ext cx="824502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366</a:t>
              </a:r>
            </a:p>
          </p:txBody>
        </p:sp>
        <p:sp>
          <p:nvSpPr>
            <p:cNvPr id="117" name="Chevron 116"/>
            <p:cNvSpPr/>
            <p:nvPr/>
          </p:nvSpPr>
          <p:spPr>
            <a:xfrm>
              <a:off x="365866" y="3840437"/>
              <a:ext cx="88346" cy="8995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116452" y="3313612"/>
              <a:ext cx="818063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10,080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182880" y="3309961"/>
              <a:ext cx="1864748" cy="3619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0" rIns="274320" rtlCol="0" anchor="ctr"/>
            <a:lstStyle/>
            <a:p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Portfolio Size On/Off B/S  (M)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Chevron 120"/>
            <p:cNvSpPr/>
            <p:nvPr/>
          </p:nvSpPr>
          <p:spPr>
            <a:xfrm>
              <a:off x="365866" y="3444387"/>
              <a:ext cx="88346" cy="89953"/>
            </a:xfrm>
            <a:prstGeom prst="chevr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2996799" y="3703320"/>
              <a:ext cx="813134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(48.8)</a:t>
              </a:r>
              <a:endPara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5541923" y="3703320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34.6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4707376" y="3703320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8.6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841706" y="3703320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2.0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6395596" y="3703320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107.4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7246193" y="3703320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57.0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8111550" y="3703320"/>
              <a:ext cx="824502" cy="3619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55.8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457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 Strategy and Financial Plan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8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 Strategy Statement 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17C4699-E1AA-6682-958D-86D9C806B305}"/>
              </a:ext>
            </a:extLst>
          </p:cNvPr>
          <p:cNvSpPr/>
          <p:nvPr/>
        </p:nvSpPr>
        <p:spPr>
          <a:xfrm>
            <a:off x="838201" y="2117326"/>
            <a:ext cx="907056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As we transform into a comprehensive financial services company, we remain committed to continue extending our range and reach of mortgage solutions.</a:t>
            </a:r>
          </a:p>
          <a:p>
            <a:pPr algn="just"/>
            <a:endParaRPr lang="en-US" sz="2000" b="1" dirty="0"/>
          </a:p>
          <a:p>
            <a:pPr algn="just"/>
            <a:r>
              <a:rPr lang="en-US" sz="2000" b="1" dirty="0"/>
              <a:t>Our strategy involves expanding our offering beyond mortgages to deliver a broader range of financial solutions to consumers and small and medium enterprises while maintaining our commitment to bespoke experience and technological advancement.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5096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and Future State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pSp>
        <p:nvGrpSpPr>
          <p:cNvPr id="103" name="Group 102"/>
          <p:cNvGrpSpPr/>
          <p:nvPr/>
        </p:nvGrpSpPr>
        <p:grpSpPr>
          <a:xfrm>
            <a:off x="1098568" y="1149863"/>
            <a:ext cx="8629576" cy="4714663"/>
            <a:chOff x="670040" y="693687"/>
            <a:chExt cx="10597344" cy="5536410"/>
          </a:xfrm>
        </p:grpSpPr>
        <p:sp>
          <p:nvSpPr>
            <p:cNvPr id="7" name="Freeform: Shape 24">
              <a:extLst>
                <a:ext uri="{FF2B5EF4-FFF2-40B4-BE49-F238E27FC236}">
                  <a16:creationId xmlns="" xmlns:a16="http://schemas.microsoft.com/office/drawing/2014/main" id="{C6F19E40-2771-41D1-8DF7-44AB5B3E1C8F}"/>
                </a:ext>
              </a:extLst>
            </p:cNvPr>
            <p:cNvSpPr/>
            <p:nvPr/>
          </p:nvSpPr>
          <p:spPr>
            <a:xfrm>
              <a:off x="670040" y="1547850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>
                <a:latin typeface="+mj-lt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7A0E825E-7681-4DB1-BE01-78F46BF24BF0}"/>
                </a:ext>
              </a:extLst>
            </p:cNvPr>
            <p:cNvCxnSpPr>
              <a:cxnSpLocks/>
            </p:cNvCxnSpPr>
            <p:nvPr/>
          </p:nvCxnSpPr>
          <p:spPr>
            <a:xfrm>
              <a:off x="5131313" y="1679438"/>
              <a:ext cx="0" cy="8288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EC1DE7E-0572-4E02-8605-B570219950D0}"/>
                </a:ext>
              </a:extLst>
            </p:cNvPr>
            <p:cNvSpPr txBox="1"/>
            <p:nvPr/>
          </p:nvSpPr>
          <p:spPr>
            <a:xfrm>
              <a:off x="1768876" y="1768972"/>
              <a:ext cx="3252690" cy="65055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/>
              <a:r>
                <a:rPr lang="en-US" b="1" dirty="0">
                  <a:ln/>
                  <a:solidFill>
                    <a:schemeClr val="bg1"/>
                  </a:solidFill>
                </a:rPr>
                <a:t>Mortgage originator &amp; </a:t>
              </a:r>
            </a:p>
            <a:p>
              <a:pPr lvl="0"/>
              <a:r>
                <a:rPr lang="en-US" b="1" dirty="0">
                  <a:ln/>
                  <a:solidFill>
                    <a:schemeClr val="bg1"/>
                  </a:solidFill>
                </a:rPr>
                <a:t>service provider</a:t>
              </a:r>
            </a:p>
          </p:txBody>
        </p:sp>
        <p:sp>
          <p:nvSpPr>
            <p:cNvPr id="28" name="Freeform: Shape 29">
              <a:extLst>
                <a:ext uri="{FF2B5EF4-FFF2-40B4-BE49-F238E27FC236}">
                  <a16:creationId xmlns="" xmlns:a16="http://schemas.microsoft.com/office/drawing/2014/main" id="{6F907F9D-DD8C-44F8-9687-1383529CB027}"/>
                </a:ext>
              </a:extLst>
            </p:cNvPr>
            <p:cNvSpPr/>
            <p:nvPr/>
          </p:nvSpPr>
          <p:spPr>
            <a:xfrm flipH="1">
              <a:off x="6114145" y="2492704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BCED1DC3-8BFA-4A90-80CA-04F310FA3DB0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17" y="2581912"/>
              <a:ext cx="0" cy="8422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54F42E0C-BE66-40C2-BCB2-95AFB2C33BAF}"/>
                </a:ext>
              </a:extLst>
            </p:cNvPr>
            <p:cNvSpPr txBox="1"/>
            <p:nvPr/>
          </p:nvSpPr>
          <p:spPr>
            <a:xfrm>
              <a:off x="6927748" y="2829025"/>
              <a:ext cx="3260004" cy="3614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defRPr/>
              </a:pPr>
              <a:r>
                <a:rPr lang="en-US" sz="2000" b="1" dirty="0">
                  <a:ln/>
                  <a:solidFill>
                    <a:schemeClr val="bg1"/>
                  </a:solidFill>
                </a:rPr>
                <a:t>Diverse finance solutions</a:t>
              </a:r>
            </a:p>
          </p:txBody>
        </p:sp>
        <p:sp>
          <p:nvSpPr>
            <p:cNvPr id="34" name="Freeform: Shape 28">
              <a:extLst>
                <a:ext uri="{FF2B5EF4-FFF2-40B4-BE49-F238E27FC236}">
                  <a16:creationId xmlns="" xmlns:a16="http://schemas.microsoft.com/office/drawing/2014/main" id="{E93E5DB9-0B62-4B03-A775-065AF1AB592D}"/>
                </a:ext>
              </a:extLst>
            </p:cNvPr>
            <p:cNvSpPr/>
            <p:nvPr/>
          </p:nvSpPr>
          <p:spPr>
            <a:xfrm flipH="1">
              <a:off x="6093704" y="1295844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B1F33D8E-7AD0-45B9-9BA8-FC60A1A65989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17" y="1388919"/>
              <a:ext cx="0" cy="8288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650C7821-AF2A-4BE4-878D-F312645C76AD}"/>
                </a:ext>
              </a:extLst>
            </p:cNvPr>
            <p:cNvSpPr txBox="1"/>
            <p:nvPr/>
          </p:nvSpPr>
          <p:spPr>
            <a:xfrm>
              <a:off x="6927748" y="1622617"/>
              <a:ext cx="3260004" cy="3614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/>
              <a:r>
                <a:rPr lang="en-US" sz="2000" b="1" dirty="0">
                  <a:ln/>
                  <a:solidFill>
                    <a:schemeClr val="bg1"/>
                  </a:solidFill>
                </a:rPr>
                <a:t>Financial Services</a:t>
              </a:r>
            </a:p>
          </p:txBody>
        </p:sp>
        <p:sp>
          <p:nvSpPr>
            <p:cNvPr id="40" name="Freeform: Shape 26">
              <a:extLst>
                <a:ext uri="{FF2B5EF4-FFF2-40B4-BE49-F238E27FC236}">
                  <a16:creationId xmlns="" xmlns:a16="http://schemas.microsoft.com/office/drawing/2014/main" id="{068765B6-C11D-42D8-B89F-CEC92E09B36F}"/>
                </a:ext>
              </a:extLst>
            </p:cNvPr>
            <p:cNvSpPr/>
            <p:nvPr/>
          </p:nvSpPr>
          <p:spPr>
            <a:xfrm>
              <a:off x="680287" y="3989629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008390D6-040E-4972-8DEE-27815BF19E91}"/>
                </a:ext>
              </a:extLst>
            </p:cNvPr>
            <p:cNvCxnSpPr>
              <a:cxnSpLocks/>
            </p:cNvCxnSpPr>
            <p:nvPr/>
          </p:nvCxnSpPr>
          <p:spPr>
            <a:xfrm>
              <a:off x="5131313" y="4092251"/>
              <a:ext cx="0" cy="8288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2B71735F-DAF1-4F24-BC60-FD5202C40CA7}"/>
                </a:ext>
              </a:extLst>
            </p:cNvPr>
            <p:cNvSpPr txBox="1"/>
            <p:nvPr/>
          </p:nvSpPr>
          <p:spPr>
            <a:xfrm>
              <a:off x="1768876" y="4344021"/>
              <a:ext cx="3252690" cy="32527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defRPr/>
              </a:pPr>
              <a:r>
                <a:rPr lang="en-US" b="1" dirty="0">
                  <a:ln/>
                  <a:solidFill>
                    <a:schemeClr val="bg1"/>
                  </a:solidFill>
                </a:rPr>
                <a:t>Limited Geographic Reach 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2" name="Freeform: Shape 25">
              <a:extLst>
                <a:ext uri="{FF2B5EF4-FFF2-40B4-BE49-F238E27FC236}">
                  <a16:creationId xmlns="" xmlns:a16="http://schemas.microsoft.com/office/drawing/2014/main" id="{3B8FDADD-7627-45F6-A2FF-9C6D66E91BC8}"/>
                </a:ext>
              </a:extLst>
            </p:cNvPr>
            <p:cNvSpPr/>
            <p:nvPr/>
          </p:nvSpPr>
          <p:spPr>
            <a:xfrm>
              <a:off x="680287" y="2783223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DEEAF77B-D7C0-45DC-B72E-8F51CADBEACC}"/>
                </a:ext>
              </a:extLst>
            </p:cNvPr>
            <p:cNvCxnSpPr>
              <a:cxnSpLocks/>
            </p:cNvCxnSpPr>
            <p:nvPr/>
          </p:nvCxnSpPr>
          <p:spPr>
            <a:xfrm>
              <a:off x="5131313" y="2872431"/>
              <a:ext cx="0" cy="8422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9D1373F2-A060-4E11-B75E-84A61E1148B8}"/>
                </a:ext>
              </a:extLst>
            </p:cNvPr>
            <p:cNvSpPr txBox="1"/>
            <p:nvPr/>
          </p:nvSpPr>
          <p:spPr>
            <a:xfrm>
              <a:off x="1768876" y="2974975"/>
              <a:ext cx="3252690" cy="65055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defRPr/>
              </a:pPr>
              <a:r>
                <a:rPr lang="en-US" b="1" dirty="0">
                  <a:ln/>
                  <a:solidFill>
                    <a:schemeClr val="bg1"/>
                  </a:solidFill>
                </a:rPr>
                <a:t>Single Program Value Proposition</a:t>
              </a:r>
            </a:p>
          </p:txBody>
        </p:sp>
        <p:sp>
          <p:nvSpPr>
            <p:cNvPr id="58" name="Freeform: Shape 30">
              <a:extLst>
                <a:ext uri="{FF2B5EF4-FFF2-40B4-BE49-F238E27FC236}">
                  <a16:creationId xmlns="" xmlns:a16="http://schemas.microsoft.com/office/drawing/2014/main" id="{AD0A3CEF-85C9-4F02-95CC-2BE556C2193C}"/>
                </a:ext>
              </a:extLst>
            </p:cNvPr>
            <p:cNvSpPr/>
            <p:nvPr/>
          </p:nvSpPr>
          <p:spPr>
            <a:xfrm flipH="1">
              <a:off x="6114145" y="3699110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F4772877-8092-4E48-AE4A-673406DC4E76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17" y="3801732"/>
              <a:ext cx="0" cy="8288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48ECAD38-6AD2-4BA7-B047-1D35C3581D18}"/>
                </a:ext>
              </a:extLst>
            </p:cNvPr>
            <p:cNvSpPr txBox="1"/>
            <p:nvPr/>
          </p:nvSpPr>
          <p:spPr>
            <a:xfrm>
              <a:off x="6927748" y="3854720"/>
              <a:ext cx="3260004" cy="72284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defRPr/>
              </a:pPr>
              <a:r>
                <a:rPr lang="en-US" sz="2000" b="1" dirty="0">
                  <a:ln/>
                  <a:solidFill>
                    <a:schemeClr val="bg1"/>
                  </a:solidFill>
                </a:rPr>
                <a:t>Expansive Geographic Reach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69" name="Freeform: Shape 27">
              <a:extLst>
                <a:ext uri="{FF2B5EF4-FFF2-40B4-BE49-F238E27FC236}">
                  <a16:creationId xmlns="" xmlns:a16="http://schemas.microsoft.com/office/drawing/2014/main" id="{561BA6FA-91ED-4F9D-A967-CBF8D549CB7B}"/>
                </a:ext>
              </a:extLst>
            </p:cNvPr>
            <p:cNvSpPr/>
            <p:nvPr/>
          </p:nvSpPr>
          <p:spPr>
            <a:xfrm>
              <a:off x="680287" y="5196035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="" xmlns:a16="http://schemas.microsoft.com/office/drawing/2014/main" id="{90743667-D631-4F94-A763-7085BA691118}"/>
                </a:ext>
              </a:extLst>
            </p:cNvPr>
            <p:cNvCxnSpPr>
              <a:cxnSpLocks/>
            </p:cNvCxnSpPr>
            <p:nvPr/>
          </p:nvCxnSpPr>
          <p:spPr>
            <a:xfrm>
              <a:off x="5131313" y="5298657"/>
              <a:ext cx="0" cy="8288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DD63CE12-9940-4BAB-962F-AD38AF82777D}"/>
                </a:ext>
              </a:extLst>
            </p:cNvPr>
            <p:cNvSpPr txBox="1"/>
            <p:nvPr/>
          </p:nvSpPr>
          <p:spPr>
            <a:xfrm>
              <a:off x="1768876" y="5574567"/>
              <a:ext cx="3252690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defRPr/>
              </a:pPr>
              <a:r>
                <a:rPr lang="en-US" b="1" dirty="0">
                  <a:ln/>
                  <a:solidFill>
                    <a:schemeClr val="bg1"/>
                  </a:solidFill>
                </a:rPr>
                <a:t>Single Source of Funding 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7" name="Freeform: Shape 31">
              <a:extLst>
                <a:ext uri="{FF2B5EF4-FFF2-40B4-BE49-F238E27FC236}">
                  <a16:creationId xmlns="" xmlns:a16="http://schemas.microsoft.com/office/drawing/2014/main" id="{3AD7BE4E-80DF-4E22-B2B3-407A7680565C}"/>
                </a:ext>
              </a:extLst>
            </p:cNvPr>
            <p:cNvSpPr/>
            <p:nvPr/>
          </p:nvSpPr>
          <p:spPr>
            <a:xfrm flipH="1">
              <a:off x="6114145" y="4905516"/>
              <a:ext cx="5153239" cy="1034062"/>
            </a:xfrm>
            <a:custGeom>
              <a:avLst/>
              <a:gdLst>
                <a:gd name="connsiteX0" fmla="*/ 538480 w 5367020"/>
                <a:gd name="connsiteY0" fmla="*/ 0 h 1076960"/>
                <a:gd name="connsiteX1" fmla="*/ 2753518 w 5367020"/>
                <a:gd name="connsiteY1" fmla="*/ 0 h 1076960"/>
                <a:gd name="connsiteX2" fmla="*/ 4828540 w 5367020"/>
                <a:gd name="connsiteY2" fmla="*/ 0 h 1076960"/>
                <a:gd name="connsiteX3" fmla="*/ 5367019 w 5367020"/>
                <a:gd name="connsiteY3" fmla="*/ 0 h 1076960"/>
                <a:gd name="connsiteX4" fmla="*/ 5367019 w 5367020"/>
                <a:gd name="connsiteY4" fmla="*/ 538471 h 1076960"/>
                <a:gd name="connsiteX5" fmla="*/ 5367020 w 5367020"/>
                <a:gd name="connsiteY5" fmla="*/ 538480 h 1076960"/>
                <a:gd name="connsiteX6" fmla="*/ 5367019 w 5367020"/>
                <a:gd name="connsiteY6" fmla="*/ 538490 h 1076960"/>
                <a:gd name="connsiteX7" fmla="*/ 5367019 w 5367020"/>
                <a:gd name="connsiteY7" fmla="*/ 1076960 h 1076960"/>
                <a:gd name="connsiteX8" fmla="*/ 4828540 w 5367020"/>
                <a:gd name="connsiteY8" fmla="*/ 1076960 h 1076960"/>
                <a:gd name="connsiteX9" fmla="*/ 2753518 w 5367020"/>
                <a:gd name="connsiteY9" fmla="*/ 1076960 h 1076960"/>
                <a:gd name="connsiteX10" fmla="*/ 538480 w 5367020"/>
                <a:gd name="connsiteY10" fmla="*/ 1076960 h 1076960"/>
                <a:gd name="connsiteX11" fmla="*/ 0 w 5367020"/>
                <a:gd name="connsiteY11" fmla="*/ 538480 h 1076960"/>
                <a:gd name="connsiteX12" fmla="*/ 538480 w 5367020"/>
                <a:gd name="connsiteY12" fmla="*/ 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67020" h="1076960">
                  <a:moveTo>
                    <a:pt x="538480" y="0"/>
                  </a:moveTo>
                  <a:lnTo>
                    <a:pt x="2753518" y="0"/>
                  </a:lnTo>
                  <a:lnTo>
                    <a:pt x="4828540" y="0"/>
                  </a:lnTo>
                  <a:lnTo>
                    <a:pt x="5367019" y="0"/>
                  </a:lnTo>
                  <a:lnTo>
                    <a:pt x="5367019" y="538471"/>
                  </a:lnTo>
                  <a:lnTo>
                    <a:pt x="5367020" y="538480"/>
                  </a:lnTo>
                  <a:lnTo>
                    <a:pt x="5367019" y="538490"/>
                  </a:lnTo>
                  <a:lnTo>
                    <a:pt x="5367019" y="1076960"/>
                  </a:lnTo>
                  <a:lnTo>
                    <a:pt x="4828540" y="1076960"/>
                  </a:lnTo>
                  <a:lnTo>
                    <a:pt x="2753518" y="1076960"/>
                  </a:lnTo>
                  <a:lnTo>
                    <a:pt x="538480" y="1076960"/>
                  </a:lnTo>
                  <a:cubicBezTo>
                    <a:pt x="241086" y="1076960"/>
                    <a:pt x="0" y="835874"/>
                    <a:pt x="0" y="538480"/>
                  </a:cubicBezTo>
                  <a:cubicBezTo>
                    <a:pt x="0" y="241086"/>
                    <a:pt x="241086" y="0"/>
                    <a:pt x="5384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="" xmlns:a16="http://schemas.microsoft.com/office/drawing/2014/main" id="{1AB03D3B-61DE-4EF7-B7D6-D0C03C5F6ABB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17" y="5008138"/>
              <a:ext cx="0" cy="8288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F822E85B-4142-4815-804E-BCC58611B589}"/>
                </a:ext>
              </a:extLst>
            </p:cNvPr>
            <p:cNvSpPr txBox="1"/>
            <p:nvPr/>
          </p:nvSpPr>
          <p:spPr>
            <a:xfrm>
              <a:off x="6927748" y="5061126"/>
              <a:ext cx="3260004" cy="72284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Multiple Sources of Funding</a:t>
              </a:r>
            </a:p>
          </p:txBody>
        </p:sp>
        <p:sp>
          <p:nvSpPr>
            <p:cNvPr id="85" name="Rectangle 11">
              <a:extLst>
                <a:ext uri="{FF2B5EF4-FFF2-40B4-BE49-F238E27FC236}">
                  <a16:creationId xmlns="" xmlns:a16="http://schemas.microsoft.com/office/drawing/2014/main" id="{86BFFC89-E73C-40D4-AB52-1ED131F0FD9E}"/>
                </a:ext>
              </a:extLst>
            </p:cNvPr>
            <p:cNvSpPr/>
            <p:nvPr/>
          </p:nvSpPr>
          <p:spPr>
            <a:xfrm>
              <a:off x="5831622" y="1286297"/>
              <a:ext cx="284428" cy="1324581"/>
            </a:xfrm>
            <a:custGeom>
              <a:avLst/>
              <a:gdLst>
                <a:gd name="connsiteX0" fmla="*/ 0 w 280618"/>
                <a:gd name="connsiteY0" fmla="*/ 0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0 w 280618"/>
                <a:gd name="connsiteY4" fmla="*/ 0 h 1324581"/>
                <a:gd name="connsiteX0" fmla="*/ 118110 w 280618"/>
                <a:gd name="connsiteY0" fmla="*/ 272415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118110 w 280618"/>
                <a:gd name="connsiteY4" fmla="*/ 27241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282523 w 282523"/>
                <a:gd name="connsiteY2" fmla="*/ 132458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189178 w 282523"/>
                <a:gd name="connsiteY2" fmla="*/ 103121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4428"/>
                <a:gd name="connsiteY0" fmla="*/ 291465 h 1324581"/>
                <a:gd name="connsiteX1" fmla="*/ 282523 w 284428"/>
                <a:gd name="connsiteY1" fmla="*/ 0 h 1324581"/>
                <a:gd name="connsiteX2" fmla="*/ 284428 w 284428"/>
                <a:gd name="connsiteY2" fmla="*/ 1033116 h 1324581"/>
                <a:gd name="connsiteX3" fmla="*/ 1905 w 284428"/>
                <a:gd name="connsiteY3" fmla="*/ 1324581 h 1324581"/>
                <a:gd name="connsiteX4" fmla="*/ 0 w 284428"/>
                <a:gd name="connsiteY4" fmla="*/ 291465 h 1324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428" h="1324581">
                  <a:moveTo>
                    <a:pt x="0" y="291465"/>
                  </a:moveTo>
                  <a:lnTo>
                    <a:pt x="282523" y="0"/>
                  </a:lnTo>
                  <a:lnTo>
                    <a:pt x="284428" y="1033116"/>
                  </a:lnTo>
                  <a:lnTo>
                    <a:pt x="1905" y="1324581"/>
                  </a:lnTo>
                  <a:lnTo>
                    <a:pt x="0" y="29146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Rectangle 11">
              <a:extLst>
                <a:ext uri="{FF2B5EF4-FFF2-40B4-BE49-F238E27FC236}">
                  <a16:creationId xmlns="" xmlns:a16="http://schemas.microsoft.com/office/drawing/2014/main" id="{EA392BB7-E52F-4642-9C04-0F5AA64CFDC7}"/>
                </a:ext>
              </a:extLst>
            </p:cNvPr>
            <p:cNvSpPr/>
            <p:nvPr/>
          </p:nvSpPr>
          <p:spPr>
            <a:xfrm>
              <a:off x="5831622" y="2492704"/>
              <a:ext cx="284428" cy="1324581"/>
            </a:xfrm>
            <a:custGeom>
              <a:avLst/>
              <a:gdLst>
                <a:gd name="connsiteX0" fmla="*/ 0 w 280618"/>
                <a:gd name="connsiteY0" fmla="*/ 0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0 w 280618"/>
                <a:gd name="connsiteY4" fmla="*/ 0 h 1324581"/>
                <a:gd name="connsiteX0" fmla="*/ 118110 w 280618"/>
                <a:gd name="connsiteY0" fmla="*/ 272415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118110 w 280618"/>
                <a:gd name="connsiteY4" fmla="*/ 27241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282523 w 282523"/>
                <a:gd name="connsiteY2" fmla="*/ 132458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189178 w 282523"/>
                <a:gd name="connsiteY2" fmla="*/ 103121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4428"/>
                <a:gd name="connsiteY0" fmla="*/ 291465 h 1324581"/>
                <a:gd name="connsiteX1" fmla="*/ 282523 w 284428"/>
                <a:gd name="connsiteY1" fmla="*/ 0 h 1324581"/>
                <a:gd name="connsiteX2" fmla="*/ 284428 w 284428"/>
                <a:gd name="connsiteY2" fmla="*/ 1033116 h 1324581"/>
                <a:gd name="connsiteX3" fmla="*/ 1905 w 284428"/>
                <a:gd name="connsiteY3" fmla="*/ 1324581 h 1324581"/>
                <a:gd name="connsiteX4" fmla="*/ 0 w 284428"/>
                <a:gd name="connsiteY4" fmla="*/ 291465 h 1324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428" h="1324581">
                  <a:moveTo>
                    <a:pt x="0" y="291465"/>
                  </a:moveTo>
                  <a:lnTo>
                    <a:pt x="282523" y="0"/>
                  </a:lnTo>
                  <a:lnTo>
                    <a:pt x="284428" y="1033116"/>
                  </a:lnTo>
                  <a:lnTo>
                    <a:pt x="1905" y="1324581"/>
                  </a:lnTo>
                  <a:lnTo>
                    <a:pt x="0" y="29146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Rectangle 11">
              <a:extLst>
                <a:ext uri="{FF2B5EF4-FFF2-40B4-BE49-F238E27FC236}">
                  <a16:creationId xmlns="" xmlns:a16="http://schemas.microsoft.com/office/drawing/2014/main" id="{CFB97297-C29A-4279-9A36-81E56346D8D4}"/>
                </a:ext>
              </a:extLst>
            </p:cNvPr>
            <p:cNvSpPr/>
            <p:nvPr/>
          </p:nvSpPr>
          <p:spPr>
            <a:xfrm>
              <a:off x="5831622" y="3699110"/>
              <a:ext cx="284428" cy="1324581"/>
            </a:xfrm>
            <a:custGeom>
              <a:avLst/>
              <a:gdLst>
                <a:gd name="connsiteX0" fmla="*/ 0 w 280618"/>
                <a:gd name="connsiteY0" fmla="*/ 0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0 w 280618"/>
                <a:gd name="connsiteY4" fmla="*/ 0 h 1324581"/>
                <a:gd name="connsiteX0" fmla="*/ 118110 w 280618"/>
                <a:gd name="connsiteY0" fmla="*/ 272415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118110 w 280618"/>
                <a:gd name="connsiteY4" fmla="*/ 27241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282523 w 282523"/>
                <a:gd name="connsiteY2" fmla="*/ 132458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189178 w 282523"/>
                <a:gd name="connsiteY2" fmla="*/ 103121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4428"/>
                <a:gd name="connsiteY0" fmla="*/ 291465 h 1324581"/>
                <a:gd name="connsiteX1" fmla="*/ 282523 w 284428"/>
                <a:gd name="connsiteY1" fmla="*/ 0 h 1324581"/>
                <a:gd name="connsiteX2" fmla="*/ 284428 w 284428"/>
                <a:gd name="connsiteY2" fmla="*/ 1033116 h 1324581"/>
                <a:gd name="connsiteX3" fmla="*/ 1905 w 284428"/>
                <a:gd name="connsiteY3" fmla="*/ 1324581 h 1324581"/>
                <a:gd name="connsiteX4" fmla="*/ 0 w 284428"/>
                <a:gd name="connsiteY4" fmla="*/ 291465 h 1324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428" h="1324581">
                  <a:moveTo>
                    <a:pt x="0" y="291465"/>
                  </a:moveTo>
                  <a:lnTo>
                    <a:pt x="282523" y="0"/>
                  </a:lnTo>
                  <a:lnTo>
                    <a:pt x="284428" y="1033116"/>
                  </a:lnTo>
                  <a:lnTo>
                    <a:pt x="1905" y="1324581"/>
                  </a:lnTo>
                  <a:lnTo>
                    <a:pt x="0" y="29146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Rectangle 11">
              <a:extLst>
                <a:ext uri="{FF2B5EF4-FFF2-40B4-BE49-F238E27FC236}">
                  <a16:creationId xmlns="" xmlns:a16="http://schemas.microsoft.com/office/drawing/2014/main" id="{5F4B0409-772A-4053-9AED-B38E767DDC1F}"/>
                </a:ext>
              </a:extLst>
            </p:cNvPr>
            <p:cNvSpPr/>
            <p:nvPr/>
          </p:nvSpPr>
          <p:spPr>
            <a:xfrm>
              <a:off x="5831622" y="4905516"/>
              <a:ext cx="284428" cy="1324581"/>
            </a:xfrm>
            <a:custGeom>
              <a:avLst/>
              <a:gdLst>
                <a:gd name="connsiteX0" fmla="*/ 0 w 280618"/>
                <a:gd name="connsiteY0" fmla="*/ 0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0 w 280618"/>
                <a:gd name="connsiteY4" fmla="*/ 0 h 1324581"/>
                <a:gd name="connsiteX0" fmla="*/ 118110 w 280618"/>
                <a:gd name="connsiteY0" fmla="*/ 272415 h 1324581"/>
                <a:gd name="connsiteX1" fmla="*/ 280618 w 280618"/>
                <a:gd name="connsiteY1" fmla="*/ 0 h 1324581"/>
                <a:gd name="connsiteX2" fmla="*/ 280618 w 280618"/>
                <a:gd name="connsiteY2" fmla="*/ 1324581 h 1324581"/>
                <a:gd name="connsiteX3" fmla="*/ 0 w 280618"/>
                <a:gd name="connsiteY3" fmla="*/ 1324581 h 1324581"/>
                <a:gd name="connsiteX4" fmla="*/ 118110 w 280618"/>
                <a:gd name="connsiteY4" fmla="*/ 27241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282523 w 282523"/>
                <a:gd name="connsiteY2" fmla="*/ 132458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2523"/>
                <a:gd name="connsiteY0" fmla="*/ 291465 h 1324581"/>
                <a:gd name="connsiteX1" fmla="*/ 282523 w 282523"/>
                <a:gd name="connsiteY1" fmla="*/ 0 h 1324581"/>
                <a:gd name="connsiteX2" fmla="*/ 189178 w 282523"/>
                <a:gd name="connsiteY2" fmla="*/ 1031211 h 1324581"/>
                <a:gd name="connsiteX3" fmla="*/ 1905 w 282523"/>
                <a:gd name="connsiteY3" fmla="*/ 1324581 h 1324581"/>
                <a:gd name="connsiteX4" fmla="*/ 0 w 282523"/>
                <a:gd name="connsiteY4" fmla="*/ 291465 h 1324581"/>
                <a:gd name="connsiteX0" fmla="*/ 0 w 284428"/>
                <a:gd name="connsiteY0" fmla="*/ 291465 h 1324581"/>
                <a:gd name="connsiteX1" fmla="*/ 282523 w 284428"/>
                <a:gd name="connsiteY1" fmla="*/ 0 h 1324581"/>
                <a:gd name="connsiteX2" fmla="*/ 284428 w 284428"/>
                <a:gd name="connsiteY2" fmla="*/ 1033116 h 1324581"/>
                <a:gd name="connsiteX3" fmla="*/ 1905 w 284428"/>
                <a:gd name="connsiteY3" fmla="*/ 1324581 h 1324581"/>
                <a:gd name="connsiteX4" fmla="*/ 0 w 284428"/>
                <a:gd name="connsiteY4" fmla="*/ 291465 h 1324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428" h="1324581">
                  <a:moveTo>
                    <a:pt x="0" y="291465"/>
                  </a:moveTo>
                  <a:lnTo>
                    <a:pt x="282523" y="0"/>
                  </a:lnTo>
                  <a:lnTo>
                    <a:pt x="284428" y="1033116"/>
                  </a:lnTo>
                  <a:lnTo>
                    <a:pt x="1905" y="1324581"/>
                  </a:lnTo>
                  <a:lnTo>
                    <a:pt x="0" y="29146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484136B9-5567-4A8A-A143-30CC55143A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6376" y="1178793"/>
              <a:ext cx="326610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90" name="TextBox 89">
              <a:extLst>
                <a:ext uri="{FF2B5EF4-FFF2-40B4-BE49-F238E27FC236}">
                  <a16:creationId xmlns="" xmlns:a16="http://schemas.microsoft.com/office/drawing/2014/main" id="{64D08A65-03B0-403C-A152-B04F6BBC4213}"/>
                </a:ext>
              </a:extLst>
            </p:cNvPr>
            <p:cNvSpPr txBox="1"/>
            <p:nvPr/>
          </p:nvSpPr>
          <p:spPr>
            <a:xfrm>
              <a:off x="1904963" y="705761"/>
              <a:ext cx="1879552" cy="46984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Current State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="" xmlns:a16="http://schemas.microsoft.com/office/drawing/2014/main" id="{FD8C0BE1-0291-41A7-BB98-2547413E8D09}"/>
                </a:ext>
              </a:extLst>
            </p:cNvPr>
            <p:cNvCxnSpPr>
              <a:cxnSpLocks/>
            </p:cNvCxnSpPr>
            <p:nvPr/>
          </p:nvCxnSpPr>
          <p:spPr>
            <a:xfrm>
              <a:off x="6737766" y="1170651"/>
              <a:ext cx="32299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92" name="TextBox 91">
              <a:extLst>
                <a:ext uri="{FF2B5EF4-FFF2-40B4-BE49-F238E27FC236}">
                  <a16:creationId xmlns="" xmlns:a16="http://schemas.microsoft.com/office/drawing/2014/main" id="{B3B9D485-938C-495A-ACCC-3F48DC98AB85}"/>
                </a:ext>
              </a:extLst>
            </p:cNvPr>
            <p:cNvSpPr txBox="1"/>
            <p:nvPr/>
          </p:nvSpPr>
          <p:spPr>
            <a:xfrm>
              <a:off x="7476396" y="693687"/>
              <a:ext cx="1752700" cy="46984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B050"/>
                  </a:solidFill>
                  <a:latin typeface="+mj-lt"/>
                </a:rPr>
                <a:t>Future State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286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086764" y="2127547"/>
            <a:ext cx="5108768" cy="3411461"/>
            <a:chOff x="6219330" y="1917947"/>
            <a:chExt cx="5108768" cy="3411461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19679018"/>
                </p:ext>
              </p:extLst>
            </p:nvPr>
          </p:nvGraphicFramePr>
          <p:xfrm>
            <a:off x="6219330" y="1917947"/>
            <a:ext cx="5108768" cy="34114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1" name="Group 10"/>
            <p:cNvGrpSpPr/>
            <p:nvPr/>
          </p:nvGrpSpPr>
          <p:grpSpPr>
            <a:xfrm>
              <a:off x="9974026" y="3335635"/>
              <a:ext cx="1354072" cy="541629"/>
              <a:chOff x="3732742" y="1744088"/>
              <a:chExt cx="1354072" cy="541629"/>
            </a:xfrm>
          </p:grpSpPr>
          <p:sp>
            <p:nvSpPr>
              <p:cNvPr id="12" name="Chevron 11"/>
              <p:cNvSpPr/>
              <p:nvPr/>
            </p:nvSpPr>
            <p:spPr>
              <a:xfrm>
                <a:off x="3732742" y="1744088"/>
                <a:ext cx="1354072" cy="541629"/>
              </a:xfrm>
              <a:prstGeom prst="chevron">
                <a:avLst/>
              </a:prstGeom>
              <a:solidFill>
                <a:schemeClr val="accent1">
                  <a:lumMod val="60000"/>
                  <a:lumOff val="40000"/>
                  <a:alpha val="90000"/>
                </a:schemeClr>
              </a:solidFill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Chevron 4"/>
              <p:cNvSpPr/>
              <p:nvPr/>
            </p:nvSpPr>
            <p:spPr>
              <a:xfrm>
                <a:off x="3978851" y="1744088"/>
                <a:ext cx="812443" cy="5416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2860" tIns="11430" rIns="0" bIns="1143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/>
                  <a:t>+ </a:t>
                </a:r>
                <a:r>
                  <a:rPr lang="en-US" dirty="0" smtClean="0"/>
                  <a:t>1 </a:t>
                </a:r>
                <a:endParaRPr lang="en-US" sz="1800" kern="1200" dirty="0"/>
              </a:p>
            </p:txBody>
          </p: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683671285"/>
              </p:ext>
            </p:extLst>
          </p:nvPr>
        </p:nvGraphicFramePr>
        <p:xfrm>
          <a:off x="654808" y="2280228"/>
          <a:ext cx="5108768" cy="3118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2261664" y="2365958"/>
            <a:ext cx="3262673" cy="376036"/>
            <a:chOff x="2822947" y="1195517"/>
            <a:chExt cx="3262673" cy="376036"/>
          </a:xfrm>
        </p:grpSpPr>
        <p:sp>
          <p:nvSpPr>
            <p:cNvPr id="23" name="TextBox 22"/>
            <p:cNvSpPr txBox="1"/>
            <p:nvPr/>
          </p:nvSpPr>
          <p:spPr>
            <a:xfrm>
              <a:off x="2822947" y="1195517"/>
              <a:ext cx="780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2023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98130" y="1195517"/>
              <a:ext cx="780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2026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38502" y="1202221"/>
              <a:ext cx="1147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 Change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Objectives and KPIs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822751" y="2365958"/>
            <a:ext cx="3230774" cy="376036"/>
            <a:chOff x="2822947" y="1195517"/>
            <a:chExt cx="3230774" cy="376036"/>
          </a:xfrm>
        </p:grpSpPr>
        <p:sp>
          <p:nvSpPr>
            <p:cNvPr id="17" name="TextBox 16"/>
            <p:cNvSpPr txBox="1"/>
            <p:nvPr/>
          </p:nvSpPr>
          <p:spPr>
            <a:xfrm>
              <a:off x="2822947" y="1195517"/>
              <a:ext cx="780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2023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36207" y="1195517"/>
              <a:ext cx="780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2026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06603" y="1202221"/>
              <a:ext cx="1147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Change</a:t>
              </a:r>
              <a:endParaRPr lang="en-US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1094575" y="1581200"/>
            <a:ext cx="4365964" cy="54634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Financial KPIs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6336925" y="1598383"/>
            <a:ext cx="4365964" cy="546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Production and Customer KPIs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54808" y="5490869"/>
            <a:ext cx="665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 Work in progress.  To be finalized prior to Board strategy session.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14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B3C82BDF-03A2-4780-BD9E-167DA1D2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DAT Transformation Pillars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="" xmlns:a16="http://schemas.microsoft.com/office/drawing/2014/main" id="{65156563-7E0E-465E-91BB-452F70926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830" y="2113614"/>
            <a:ext cx="570539" cy="57053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grpSp>
        <p:nvGrpSpPr>
          <p:cNvPr id="6" name="Group 5"/>
          <p:cNvGrpSpPr/>
          <p:nvPr/>
        </p:nvGrpSpPr>
        <p:grpSpPr>
          <a:xfrm>
            <a:off x="2481584" y="1363507"/>
            <a:ext cx="5845150" cy="4550584"/>
            <a:chOff x="2540898" y="1363507"/>
            <a:chExt cx="5845150" cy="4550584"/>
          </a:xfrm>
        </p:grpSpPr>
        <p:sp>
          <p:nvSpPr>
            <p:cNvPr id="4" name="Rectangle 3"/>
            <p:cNvSpPr/>
            <p:nvPr/>
          </p:nvSpPr>
          <p:spPr>
            <a:xfrm>
              <a:off x="2540899" y="2610894"/>
              <a:ext cx="1092425" cy="2856489"/>
            </a:xfrm>
            <a:prstGeom prst="rect">
              <a:avLst/>
            </a:prstGeom>
            <a:solidFill>
              <a:schemeClr val="accent2"/>
            </a:solidFill>
            <a:effectLst>
              <a:glow rad="38100">
                <a:schemeClr val="accent1">
                  <a:alpha val="40000"/>
                </a:schemeClr>
              </a:glo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b="1" dirty="0">
                  <a:solidFill>
                    <a:schemeClr val="bg1"/>
                  </a:solidFill>
                  <a:ea typeface="Open Sans" panose="020B0606030504020204" pitchFamily="34" charset="0"/>
                  <a:cs typeface="Segoe UI Light" panose="020B0502040204020203" pitchFamily="34" charset="0"/>
                </a:rPr>
                <a:t>Market Penetration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729080" y="2610894"/>
              <a:ext cx="1092425" cy="28564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909169" y="2610894"/>
              <a:ext cx="1092425" cy="2856489"/>
            </a:xfrm>
            <a:prstGeom prst="rect">
              <a:avLst/>
            </a:prstGeom>
            <a:solidFill>
              <a:schemeClr val="accent5"/>
            </a:solidFill>
            <a:effectLst>
              <a:glow rad="38100">
                <a:schemeClr val="accent1">
                  <a:alpha val="40000"/>
                </a:schemeClr>
              </a:glo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200" b="1" dirty="0">
                  <a:solidFill>
                    <a:schemeClr val="bg1"/>
                  </a:solidFill>
                  <a:ea typeface="Open Sans" panose="020B0606030504020204" pitchFamily="34" charset="0"/>
                  <a:cs typeface="Segoe UI Light" panose="020B0502040204020203" pitchFamily="34" charset="0"/>
                </a:rPr>
                <a:t>Market Development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105442" y="2610894"/>
              <a:ext cx="1092425" cy="2856489"/>
            </a:xfrm>
            <a:prstGeom prst="rect">
              <a:avLst/>
            </a:prstGeom>
            <a:effectLst>
              <a:glow rad="38100">
                <a:schemeClr val="accent1">
                  <a:alpha val="40000"/>
                </a:schemeClr>
              </a:glo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180" b="1" dirty="0">
                  <a:solidFill>
                    <a:schemeClr val="bg1"/>
                  </a:solidFill>
                  <a:ea typeface="Open Sans" panose="020B0606030504020204" pitchFamily="34" charset="0"/>
                  <a:cs typeface="Segoe UI Light" panose="020B0502040204020203" pitchFamily="34" charset="0"/>
                </a:rPr>
                <a:t>Diversification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285531" y="2610894"/>
              <a:ext cx="1092425" cy="2856489"/>
            </a:xfrm>
            <a:prstGeom prst="rect">
              <a:avLst/>
            </a:prstGeom>
            <a:solidFill>
              <a:schemeClr val="accent6"/>
            </a:solidFill>
            <a:effectLst>
              <a:glow rad="38100">
                <a:schemeClr val="accent1">
                  <a:alpha val="40000"/>
                </a:schemeClr>
              </a:glo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b="1" dirty="0">
                  <a:solidFill>
                    <a:schemeClr val="accent6"/>
                  </a:solidFill>
                  <a:ea typeface="Open Sans" panose="020B0606030504020204" pitchFamily="34" charset="0"/>
                  <a:cs typeface="Segoe UI Light" panose="020B0502040204020203" pitchFamily="34" charset="0"/>
                </a:rPr>
                <a:t> </a:t>
              </a:r>
              <a:r>
                <a:rPr lang="en-IN" sz="1400" b="1" dirty="0">
                  <a:solidFill>
                    <a:schemeClr val="bg1"/>
                  </a:solidFill>
                  <a:ea typeface="Open Sans" panose="020B0606030504020204" pitchFamily="34" charset="0"/>
                  <a:cs typeface="Segoe UI Light" panose="020B0502040204020203" pitchFamily="34" charset="0"/>
                </a:rPr>
                <a:t>Technology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2540898" y="2529974"/>
              <a:ext cx="5845149" cy="4571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540899" y="2454313"/>
              <a:ext cx="5845149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Isosceles Triangle 20"/>
            <p:cNvSpPr/>
            <p:nvPr/>
          </p:nvSpPr>
          <p:spPr>
            <a:xfrm>
              <a:off x="2574615" y="1363507"/>
              <a:ext cx="5777714" cy="1051559"/>
            </a:xfrm>
            <a:prstGeom prst="triangle">
              <a:avLst>
                <a:gd name="adj" fmla="val 50560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540899" y="5536596"/>
              <a:ext cx="5845149" cy="37749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DAT Transformation Pillars 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720987" y="2610893"/>
              <a:ext cx="1092425" cy="2856489"/>
            </a:xfrm>
            <a:prstGeom prst="rect">
              <a:avLst/>
            </a:prstGeom>
            <a:solidFill>
              <a:schemeClr val="accent4"/>
            </a:solidFill>
            <a:effectLst>
              <a:glow rad="38100">
                <a:schemeClr val="accent1">
                  <a:alpha val="40000"/>
                </a:schemeClr>
              </a:glo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200" b="1" dirty="0">
                  <a:solidFill>
                    <a:schemeClr val="bg1"/>
                  </a:solidFill>
                  <a:ea typeface="Open Sans" panose="020B0606030504020204" pitchFamily="34" charset="0"/>
                  <a:cs typeface="Segoe UI Light" panose="020B0502040204020203" pitchFamily="34" charset="0"/>
                </a:rPr>
                <a:t>Product Development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6" name="Freeform 33">
              <a:extLst>
                <a:ext uri="{FF2B5EF4-FFF2-40B4-BE49-F238E27FC236}">
                  <a16:creationId xmlns="" xmlns:a16="http://schemas.microsoft.com/office/drawing/2014/main" id="{7D23E018-EBBB-43A5-A65C-75A812EE15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33411" y="3506275"/>
              <a:ext cx="307400" cy="270178"/>
            </a:xfrm>
            <a:custGeom>
              <a:avLst/>
              <a:gdLst>
                <a:gd name="T0" fmla="*/ 1674 w 2382"/>
                <a:gd name="T1" fmla="*/ 0 h 2093"/>
                <a:gd name="T2" fmla="*/ 708 w 2382"/>
                <a:gd name="T3" fmla="*/ 0 h 2093"/>
                <a:gd name="T4" fmla="*/ 167 w 2382"/>
                <a:gd name="T5" fmla="*/ 1234 h 2093"/>
                <a:gd name="T6" fmla="*/ 147 w 2382"/>
                <a:gd name="T7" fmla="*/ 1601 h 2093"/>
                <a:gd name="T8" fmla="*/ 333 w 2382"/>
                <a:gd name="T9" fmla="*/ 1640 h 2093"/>
                <a:gd name="T10" fmla="*/ 535 w 2382"/>
                <a:gd name="T11" fmla="*/ 1785 h 2093"/>
                <a:gd name="T12" fmla="*/ 561 w 2382"/>
                <a:gd name="T13" fmla="*/ 1784 h 2093"/>
                <a:gd name="T14" fmla="*/ 768 w 2382"/>
                <a:gd name="T15" fmla="*/ 1951 h 2093"/>
                <a:gd name="T16" fmla="*/ 889 w 2382"/>
                <a:gd name="T17" fmla="*/ 2047 h 2093"/>
                <a:gd name="T18" fmla="*/ 1045 w 2382"/>
                <a:gd name="T19" fmla="*/ 2092 h 2093"/>
                <a:gd name="T20" fmla="*/ 1210 w 2382"/>
                <a:gd name="T21" fmla="*/ 1986 h 2093"/>
                <a:gd name="T22" fmla="*/ 1216 w 2382"/>
                <a:gd name="T23" fmla="*/ 1984 h 2093"/>
                <a:gd name="T24" fmla="*/ 1216 w 2382"/>
                <a:gd name="T25" fmla="*/ 1984 h 2093"/>
                <a:gd name="T26" fmla="*/ 1793 w 2382"/>
                <a:gd name="T27" fmla="*/ 1662 h 2093"/>
                <a:gd name="T28" fmla="*/ 2382 w 2382"/>
                <a:gd name="T29" fmla="*/ 708 h 2093"/>
                <a:gd name="T30" fmla="*/ 976 w 2382"/>
                <a:gd name="T31" fmla="*/ 1937 h 2093"/>
                <a:gd name="T32" fmla="*/ 965 w 2382"/>
                <a:gd name="T33" fmla="*/ 1835 h 2093"/>
                <a:gd name="T34" fmla="*/ 1145 w 2382"/>
                <a:gd name="T35" fmla="*/ 1652 h 2093"/>
                <a:gd name="T36" fmla="*/ 1218 w 2382"/>
                <a:gd name="T37" fmla="*/ 1716 h 2093"/>
                <a:gd name="T38" fmla="*/ 1078 w 2382"/>
                <a:gd name="T39" fmla="*/ 1925 h 2093"/>
                <a:gd name="T40" fmla="*/ 723 w 2382"/>
                <a:gd name="T41" fmla="*/ 1795 h 2093"/>
                <a:gd name="T42" fmla="*/ 836 w 2382"/>
                <a:gd name="T43" fmla="*/ 1538 h 2093"/>
                <a:gd name="T44" fmla="*/ 893 w 2382"/>
                <a:gd name="T45" fmla="*/ 1510 h 2093"/>
                <a:gd name="T46" fmla="*/ 965 w 2382"/>
                <a:gd name="T47" fmla="*/ 1575 h 2093"/>
                <a:gd name="T48" fmla="*/ 826 w 2382"/>
                <a:gd name="T49" fmla="*/ 1784 h 2093"/>
                <a:gd name="T50" fmla="*/ 234 w 2382"/>
                <a:gd name="T51" fmla="*/ 1491 h 2093"/>
                <a:gd name="T52" fmla="*/ 347 w 2382"/>
                <a:gd name="T53" fmla="*/ 1233 h 2093"/>
                <a:gd name="T54" fmla="*/ 404 w 2382"/>
                <a:gd name="T55" fmla="*/ 1206 h 2093"/>
                <a:gd name="T56" fmla="*/ 476 w 2382"/>
                <a:gd name="T57" fmla="*/ 1270 h 2093"/>
                <a:gd name="T58" fmla="*/ 337 w 2382"/>
                <a:gd name="T59" fmla="*/ 1479 h 2093"/>
                <a:gd name="T60" fmla="*/ 490 w 2382"/>
                <a:gd name="T61" fmla="*/ 1629 h 2093"/>
                <a:gd name="T62" fmla="*/ 478 w 2382"/>
                <a:gd name="T63" fmla="*/ 1527 h 2093"/>
                <a:gd name="T64" fmla="*/ 659 w 2382"/>
                <a:gd name="T65" fmla="*/ 1344 h 2093"/>
                <a:gd name="T66" fmla="*/ 716 w 2382"/>
                <a:gd name="T67" fmla="*/ 1462 h 2093"/>
                <a:gd name="T68" fmla="*/ 544 w 2382"/>
                <a:gd name="T69" fmla="*/ 1645 h 2093"/>
                <a:gd name="T70" fmla="*/ 1712 w 2382"/>
                <a:gd name="T71" fmla="*/ 1547 h 2093"/>
                <a:gd name="T72" fmla="*/ 1357 w 2382"/>
                <a:gd name="T73" fmla="*/ 1701 h 2093"/>
                <a:gd name="T74" fmla="*/ 1095 w 2382"/>
                <a:gd name="T75" fmla="*/ 1518 h 2093"/>
                <a:gd name="T76" fmla="*/ 869 w 2382"/>
                <a:gd name="T77" fmla="*/ 1371 h 2093"/>
                <a:gd name="T78" fmla="*/ 792 w 2382"/>
                <a:gd name="T79" fmla="*/ 1250 h 2093"/>
                <a:gd name="T80" fmla="*/ 537 w 2382"/>
                <a:gd name="T81" fmla="*/ 1112 h 2093"/>
                <a:gd name="T82" fmla="*/ 262 w 2382"/>
                <a:gd name="T83" fmla="*/ 1120 h 2093"/>
                <a:gd name="T84" fmla="*/ 141 w 2382"/>
                <a:gd name="T85" fmla="*/ 725 h 2093"/>
                <a:gd name="T86" fmla="*/ 708 w 2382"/>
                <a:gd name="T87" fmla="*/ 140 h 2093"/>
                <a:gd name="T88" fmla="*/ 778 w 2382"/>
                <a:gd name="T89" fmla="*/ 640 h 2093"/>
                <a:gd name="T90" fmla="*/ 963 w 2382"/>
                <a:gd name="T91" fmla="*/ 977 h 2093"/>
                <a:gd name="T92" fmla="*/ 2049 w 2382"/>
                <a:gd name="T93" fmla="*/ 1224 h 2093"/>
                <a:gd name="T94" fmla="*/ 2129 w 2382"/>
                <a:gd name="T95" fmla="*/ 1105 h 2093"/>
                <a:gd name="T96" fmla="*/ 1470 w 2382"/>
                <a:gd name="T97" fmla="*/ 545 h 2093"/>
                <a:gd name="T98" fmla="*/ 873 w 2382"/>
                <a:gd name="T99" fmla="*/ 807 h 2093"/>
                <a:gd name="T100" fmla="*/ 1243 w 2382"/>
                <a:gd name="T101" fmla="*/ 339 h 2093"/>
                <a:gd name="T102" fmla="*/ 1244 w 2382"/>
                <a:gd name="T103" fmla="*/ 337 h 2093"/>
                <a:gd name="T104" fmla="*/ 2241 w 2382"/>
                <a:gd name="T105" fmla="*/ 707 h 2093"/>
                <a:gd name="T106" fmla="*/ 2129 w 2382"/>
                <a:gd name="T107" fmla="*/ 1105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82" h="2093">
                  <a:moveTo>
                    <a:pt x="2382" y="707"/>
                  </a:moveTo>
                  <a:cubicBezTo>
                    <a:pt x="2382" y="317"/>
                    <a:pt x="2064" y="0"/>
                    <a:pt x="1674" y="0"/>
                  </a:cubicBezTo>
                  <a:cubicBezTo>
                    <a:pt x="1494" y="0"/>
                    <a:pt x="1321" y="68"/>
                    <a:pt x="1191" y="190"/>
                  </a:cubicBezTo>
                  <a:cubicBezTo>
                    <a:pt x="1061" y="68"/>
                    <a:pt x="888" y="0"/>
                    <a:pt x="708" y="0"/>
                  </a:cubicBezTo>
                  <a:cubicBezTo>
                    <a:pt x="318" y="0"/>
                    <a:pt x="0" y="317"/>
                    <a:pt x="0" y="707"/>
                  </a:cubicBezTo>
                  <a:cubicBezTo>
                    <a:pt x="0" y="888"/>
                    <a:pt x="56" y="1065"/>
                    <a:pt x="167" y="1234"/>
                  </a:cubicBezTo>
                  <a:cubicBezTo>
                    <a:pt x="113" y="1301"/>
                    <a:pt x="113" y="1301"/>
                    <a:pt x="113" y="1301"/>
                  </a:cubicBezTo>
                  <a:cubicBezTo>
                    <a:pt x="40" y="1393"/>
                    <a:pt x="55" y="1527"/>
                    <a:pt x="147" y="1601"/>
                  </a:cubicBezTo>
                  <a:cubicBezTo>
                    <a:pt x="186" y="1632"/>
                    <a:pt x="233" y="1647"/>
                    <a:pt x="280" y="1647"/>
                  </a:cubicBezTo>
                  <a:cubicBezTo>
                    <a:pt x="298" y="1647"/>
                    <a:pt x="316" y="1645"/>
                    <a:pt x="333" y="1640"/>
                  </a:cubicBezTo>
                  <a:cubicBezTo>
                    <a:pt x="346" y="1679"/>
                    <a:pt x="370" y="1713"/>
                    <a:pt x="403" y="1739"/>
                  </a:cubicBezTo>
                  <a:cubicBezTo>
                    <a:pt x="441" y="1769"/>
                    <a:pt x="487" y="1785"/>
                    <a:pt x="535" y="1785"/>
                  </a:cubicBezTo>
                  <a:cubicBezTo>
                    <a:pt x="543" y="1785"/>
                    <a:pt x="551" y="1785"/>
                    <a:pt x="559" y="1784"/>
                  </a:cubicBezTo>
                  <a:cubicBezTo>
                    <a:pt x="560" y="1784"/>
                    <a:pt x="560" y="1784"/>
                    <a:pt x="561" y="1784"/>
                  </a:cubicBezTo>
                  <a:cubicBezTo>
                    <a:pt x="571" y="1830"/>
                    <a:pt x="596" y="1873"/>
                    <a:pt x="636" y="1905"/>
                  </a:cubicBezTo>
                  <a:cubicBezTo>
                    <a:pt x="675" y="1936"/>
                    <a:pt x="722" y="1951"/>
                    <a:pt x="768" y="1951"/>
                  </a:cubicBezTo>
                  <a:cubicBezTo>
                    <a:pt x="785" y="1951"/>
                    <a:pt x="802" y="1949"/>
                    <a:pt x="819" y="1945"/>
                  </a:cubicBezTo>
                  <a:cubicBezTo>
                    <a:pt x="831" y="1984"/>
                    <a:pt x="854" y="2020"/>
                    <a:pt x="889" y="2047"/>
                  </a:cubicBezTo>
                  <a:cubicBezTo>
                    <a:pt x="927" y="2077"/>
                    <a:pt x="973" y="2093"/>
                    <a:pt x="1021" y="2093"/>
                  </a:cubicBezTo>
                  <a:cubicBezTo>
                    <a:pt x="1029" y="2093"/>
                    <a:pt x="1037" y="2093"/>
                    <a:pt x="1045" y="2092"/>
                  </a:cubicBezTo>
                  <a:cubicBezTo>
                    <a:pt x="1102" y="2086"/>
                    <a:pt x="1153" y="2057"/>
                    <a:pt x="1188" y="2013"/>
                  </a:cubicBezTo>
                  <a:cubicBezTo>
                    <a:pt x="1210" y="1986"/>
                    <a:pt x="1210" y="1986"/>
                    <a:pt x="1210" y="1986"/>
                  </a:cubicBezTo>
                  <a:cubicBezTo>
                    <a:pt x="1210" y="1986"/>
                    <a:pt x="1210" y="1986"/>
                    <a:pt x="1211" y="1986"/>
                  </a:cubicBezTo>
                  <a:cubicBezTo>
                    <a:pt x="1212" y="1985"/>
                    <a:pt x="1214" y="1985"/>
                    <a:pt x="1216" y="1984"/>
                  </a:cubicBezTo>
                  <a:cubicBezTo>
                    <a:pt x="1216" y="1984"/>
                    <a:pt x="1216" y="1984"/>
                    <a:pt x="1216" y="1984"/>
                  </a:cubicBezTo>
                  <a:cubicBezTo>
                    <a:pt x="1216" y="1984"/>
                    <a:pt x="1216" y="1984"/>
                    <a:pt x="1216" y="1984"/>
                  </a:cubicBezTo>
                  <a:cubicBezTo>
                    <a:pt x="1216" y="1984"/>
                    <a:pt x="1217" y="1984"/>
                    <a:pt x="1217" y="1984"/>
                  </a:cubicBezTo>
                  <a:cubicBezTo>
                    <a:pt x="1232" y="1978"/>
                    <a:pt x="1511" y="1869"/>
                    <a:pt x="1793" y="1662"/>
                  </a:cubicBezTo>
                  <a:cubicBezTo>
                    <a:pt x="1962" y="1538"/>
                    <a:pt x="2096" y="1405"/>
                    <a:pt x="2194" y="1266"/>
                  </a:cubicBezTo>
                  <a:cubicBezTo>
                    <a:pt x="2318" y="1088"/>
                    <a:pt x="2381" y="900"/>
                    <a:pt x="2382" y="708"/>
                  </a:cubicBezTo>
                  <a:cubicBezTo>
                    <a:pt x="2382" y="707"/>
                    <a:pt x="2382" y="707"/>
                    <a:pt x="2382" y="707"/>
                  </a:cubicBezTo>
                  <a:close/>
                  <a:moveTo>
                    <a:pt x="976" y="1937"/>
                  </a:moveTo>
                  <a:cubicBezTo>
                    <a:pt x="961" y="1925"/>
                    <a:pt x="951" y="1908"/>
                    <a:pt x="949" y="1888"/>
                  </a:cubicBezTo>
                  <a:cubicBezTo>
                    <a:pt x="947" y="1869"/>
                    <a:pt x="952" y="1850"/>
                    <a:pt x="965" y="1835"/>
                  </a:cubicBezTo>
                  <a:cubicBezTo>
                    <a:pt x="1088" y="1679"/>
                    <a:pt x="1088" y="1679"/>
                    <a:pt x="1088" y="1679"/>
                  </a:cubicBezTo>
                  <a:cubicBezTo>
                    <a:pt x="1103" y="1661"/>
                    <a:pt x="1124" y="1652"/>
                    <a:pt x="1145" y="1652"/>
                  </a:cubicBezTo>
                  <a:cubicBezTo>
                    <a:pt x="1161" y="1652"/>
                    <a:pt x="1177" y="1657"/>
                    <a:pt x="1191" y="1668"/>
                  </a:cubicBezTo>
                  <a:cubicBezTo>
                    <a:pt x="1206" y="1680"/>
                    <a:pt x="1216" y="1697"/>
                    <a:pt x="1218" y="1716"/>
                  </a:cubicBezTo>
                  <a:cubicBezTo>
                    <a:pt x="1220" y="1736"/>
                    <a:pt x="1214" y="1755"/>
                    <a:pt x="1202" y="1770"/>
                  </a:cubicBezTo>
                  <a:cubicBezTo>
                    <a:pt x="1078" y="1925"/>
                    <a:pt x="1078" y="1925"/>
                    <a:pt x="1078" y="1925"/>
                  </a:cubicBezTo>
                  <a:cubicBezTo>
                    <a:pt x="1053" y="1957"/>
                    <a:pt x="1007" y="1962"/>
                    <a:pt x="976" y="1937"/>
                  </a:cubicBezTo>
                  <a:close/>
                  <a:moveTo>
                    <a:pt x="723" y="1795"/>
                  </a:moveTo>
                  <a:cubicBezTo>
                    <a:pt x="692" y="1770"/>
                    <a:pt x="687" y="1724"/>
                    <a:pt x="712" y="1693"/>
                  </a:cubicBezTo>
                  <a:cubicBezTo>
                    <a:pt x="836" y="1538"/>
                    <a:pt x="836" y="1538"/>
                    <a:pt x="836" y="1538"/>
                  </a:cubicBezTo>
                  <a:cubicBezTo>
                    <a:pt x="848" y="1522"/>
                    <a:pt x="865" y="1513"/>
                    <a:pt x="884" y="1511"/>
                  </a:cubicBezTo>
                  <a:cubicBezTo>
                    <a:pt x="887" y="1510"/>
                    <a:pt x="890" y="1510"/>
                    <a:pt x="893" y="1510"/>
                  </a:cubicBezTo>
                  <a:cubicBezTo>
                    <a:pt x="909" y="1510"/>
                    <a:pt x="925" y="1516"/>
                    <a:pt x="938" y="1526"/>
                  </a:cubicBezTo>
                  <a:cubicBezTo>
                    <a:pt x="953" y="1538"/>
                    <a:pt x="963" y="1555"/>
                    <a:pt x="965" y="1575"/>
                  </a:cubicBezTo>
                  <a:cubicBezTo>
                    <a:pt x="967" y="1594"/>
                    <a:pt x="962" y="1613"/>
                    <a:pt x="950" y="1628"/>
                  </a:cubicBezTo>
                  <a:cubicBezTo>
                    <a:pt x="826" y="1784"/>
                    <a:pt x="826" y="1784"/>
                    <a:pt x="826" y="1784"/>
                  </a:cubicBezTo>
                  <a:cubicBezTo>
                    <a:pt x="801" y="1815"/>
                    <a:pt x="755" y="1820"/>
                    <a:pt x="723" y="1795"/>
                  </a:cubicBezTo>
                  <a:close/>
                  <a:moveTo>
                    <a:pt x="234" y="1491"/>
                  </a:moveTo>
                  <a:cubicBezTo>
                    <a:pt x="203" y="1466"/>
                    <a:pt x="198" y="1420"/>
                    <a:pt x="223" y="1389"/>
                  </a:cubicBezTo>
                  <a:cubicBezTo>
                    <a:pt x="347" y="1233"/>
                    <a:pt x="347" y="1233"/>
                    <a:pt x="347" y="1233"/>
                  </a:cubicBezTo>
                  <a:cubicBezTo>
                    <a:pt x="359" y="1218"/>
                    <a:pt x="376" y="1208"/>
                    <a:pt x="396" y="1206"/>
                  </a:cubicBezTo>
                  <a:cubicBezTo>
                    <a:pt x="398" y="1206"/>
                    <a:pt x="401" y="1206"/>
                    <a:pt x="404" y="1206"/>
                  </a:cubicBezTo>
                  <a:cubicBezTo>
                    <a:pt x="420" y="1206"/>
                    <a:pt x="436" y="1211"/>
                    <a:pt x="449" y="1222"/>
                  </a:cubicBezTo>
                  <a:cubicBezTo>
                    <a:pt x="464" y="1234"/>
                    <a:pt x="474" y="1251"/>
                    <a:pt x="476" y="1270"/>
                  </a:cubicBezTo>
                  <a:cubicBezTo>
                    <a:pt x="478" y="1290"/>
                    <a:pt x="473" y="1309"/>
                    <a:pt x="461" y="1324"/>
                  </a:cubicBezTo>
                  <a:cubicBezTo>
                    <a:pt x="337" y="1479"/>
                    <a:pt x="337" y="1479"/>
                    <a:pt x="337" y="1479"/>
                  </a:cubicBezTo>
                  <a:cubicBezTo>
                    <a:pt x="312" y="1511"/>
                    <a:pt x="266" y="1516"/>
                    <a:pt x="234" y="1491"/>
                  </a:cubicBezTo>
                  <a:close/>
                  <a:moveTo>
                    <a:pt x="490" y="1629"/>
                  </a:moveTo>
                  <a:cubicBezTo>
                    <a:pt x="475" y="1617"/>
                    <a:pt x="465" y="1600"/>
                    <a:pt x="463" y="1580"/>
                  </a:cubicBezTo>
                  <a:cubicBezTo>
                    <a:pt x="461" y="1561"/>
                    <a:pt x="466" y="1542"/>
                    <a:pt x="478" y="1527"/>
                  </a:cubicBezTo>
                  <a:cubicBezTo>
                    <a:pt x="602" y="1371"/>
                    <a:pt x="602" y="1371"/>
                    <a:pt x="602" y="1371"/>
                  </a:cubicBezTo>
                  <a:cubicBezTo>
                    <a:pt x="617" y="1353"/>
                    <a:pt x="638" y="1344"/>
                    <a:pt x="659" y="1344"/>
                  </a:cubicBezTo>
                  <a:cubicBezTo>
                    <a:pt x="675" y="1344"/>
                    <a:pt x="691" y="1349"/>
                    <a:pt x="705" y="1360"/>
                  </a:cubicBezTo>
                  <a:cubicBezTo>
                    <a:pt x="736" y="1385"/>
                    <a:pt x="741" y="1431"/>
                    <a:pt x="716" y="1462"/>
                  </a:cubicBezTo>
                  <a:cubicBezTo>
                    <a:pt x="592" y="1618"/>
                    <a:pt x="592" y="1618"/>
                    <a:pt x="592" y="1618"/>
                  </a:cubicBezTo>
                  <a:cubicBezTo>
                    <a:pt x="580" y="1633"/>
                    <a:pt x="563" y="1642"/>
                    <a:pt x="544" y="1645"/>
                  </a:cubicBezTo>
                  <a:cubicBezTo>
                    <a:pt x="524" y="1647"/>
                    <a:pt x="505" y="1641"/>
                    <a:pt x="490" y="1629"/>
                  </a:cubicBezTo>
                  <a:close/>
                  <a:moveTo>
                    <a:pt x="1712" y="1547"/>
                  </a:moveTo>
                  <a:cubicBezTo>
                    <a:pt x="1584" y="1641"/>
                    <a:pt x="1455" y="1714"/>
                    <a:pt x="1355" y="1766"/>
                  </a:cubicBezTo>
                  <a:cubicBezTo>
                    <a:pt x="1359" y="1745"/>
                    <a:pt x="1360" y="1723"/>
                    <a:pt x="1357" y="1701"/>
                  </a:cubicBezTo>
                  <a:cubicBezTo>
                    <a:pt x="1351" y="1644"/>
                    <a:pt x="1323" y="1593"/>
                    <a:pt x="1278" y="1558"/>
                  </a:cubicBezTo>
                  <a:cubicBezTo>
                    <a:pt x="1225" y="1515"/>
                    <a:pt x="1157" y="1503"/>
                    <a:pt x="1095" y="1518"/>
                  </a:cubicBezTo>
                  <a:cubicBezTo>
                    <a:pt x="1083" y="1478"/>
                    <a:pt x="1059" y="1443"/>
                    <a:pt x="1025" y="1416"/>
                  </a:cubicBezTo>
                  <a:cubicBezTo>
                    <a:pt x="981" y="1381"/>
                    <a:pt x="925" y="1365"/>
                    <a:pt x="869" y="1371"/>
                  </a:cubicBezTo>
                  <a:cubicBezTo>
                    <a:pt x="868" y="1371"/>
                    <a:pt x="868" y="1371"/>
                    <a:pt x="867" y="1371"/>
                  </a:cubicBezTo>
                  <a:cubicBezTo>
                    <a:pt x="857" y="1325"/>
                    <a:pt x="832" y="1282"/>
                    <a:pt x="792" y="1250"/>
                  </a:cubicBezTo>
                  <a:cubicBezTo>
                    <a:pt x="738" y="1207"/>
                    <a:pt x="669" y="1194"/>
                    <a:pt x="606" y="1211"/>
                  </a:cubicBezTo>
                  <a:cubicBezTo>
                    <a:pt x="593" y="1172"/>
                    <a:pt x="569" y="1138"/>
                    <a:pt x="537" y="1112"/>
                  </a:cubicBezTo>
                  <a:cubicBezTo>
                    <a:pt x="492" y="1076"/>
                    <a:pt x="437" y="1060"/>
                    <a:pt x="380" y="1067"/>
                  </a:cubicBezTo>
                  <a:cubicBezTo>
                    <a:pt x="335" y="1072"/>
                    <a:pt x="294" y="1090"/>
                    <a:pt x="262" y="1120"/>
                  </a:cubicBezTo>
                  <a:cubicBezTo>
                    <a:pt x="192" y="1002"/>
                    <a:pt x="145" y="870"/>
                    <a:pt x="141" y="726"/>
                  </a:cubicBezTo>
                  <a:cubicBezTo>
                    <a:pt x="141" y="725"/>
                    <a:pt x="141" y="725"/>
                    <a:pt x="141" y="725"/>
                  </a:cubicBezTo>
                  <a:cubicBezTo>
                    <a:pt x="141" y="719"/>
                    <a:pt x="141" y="713"/>
                    <a:pt x="141" y="707"/>
                  </a:cubicBezTo>
                  <a:cubicBezTo>
                    <a:pt x="141" y="394"/>
                    <a:pt x="395" y="140"/>
                    <a:pt x="708" y="140"/>
                  </a:cubicBezTo>
                  <a:cubicBezTo>
                    <a:pt x="852" y="140"/>
                    <a:pt x="990" y="195"/>
                    <a:pt x="1095" y="292"/>
                  </a:cubicBezTo>
                  <a:cubicBezTo>
                    <a:pt x="778" y="640"/>
                    <a:pt x="778" y="640"/>
                    <a:pt x="778" y="640"/>
                  </a:cubicBezTo>
                  <a:cubicBezTo>
                    <a:pt x="719" y="705"/>
                    <a:pt x="708" y="797"/>
                    <a:pt x="750" y="874"/>
                  </a:cubicBezTo>
                  <a:cubicBezTo>
                    <a:pt x="792" y="952"/>
                    <a:pt x="876" y="992"/>
                    <a:pt x="963" y="977"/>
                  </a:cubicBezTo>
                  <a:cubicBezTo>
                    <a:pt x="1162" y="943"/>
                    <a:pt x="1348" y="848"/>
                    <a:pt x="1518" y="693"/>
                  </a:cubicBezTo>
                  <a:cubicBezTo>
                    <a:pt x="2049" y="1224"/>
                    <a:pt x="2049" y="1224"/>
                    <a:pt x="2049" y="1224"/>
                  </a:cubicBezTo>
                  <a:cubicBezTo>
                    <a:pt x="1950" y="1354"/>
                    <a:pt x="1826" y="1463"/>
                    <a:pt x="1712" y="1547"/>
                  </a:cubicBezTo>
                  <a:close/>
                  <a:moveTo>
                    <a:pt x="2129" y="1105"/>
                  </a:moveTo>
                  <a:cubicBezTo>
                    <a:pt x="1569" y="545"/>
                    <a:pt x="1569" y="545"/>
                    <a:pt x="1569" y="545"/>
                  </a:cubicBezTo>
                  <a:cubicBezTo>
                    <a:pt x="1542" y="518"/>
                    <a:pt x="1497" y="518"/>
                    <a:pt x="1470" y="545"/>
                  </a:cubicBezTo>
                  <a:cubicBezTo>
                    <a:pt x="1307" y="708"/>
                    <a:pt x="1129" y="807"/>
                    <a:pt x="940" y="839"/>
                  </a:cubicBezTo>
                  <a:cubicBezTo>
                    <a:pt x="898" y="846"/>
                    <a:pt x="878" y="816"/>
                    <a:pt x="873" y="807"/>
                  </a:cubicBezTo>
                  <a:cubicBezTo>
                    <a:pt x="868" y="798"/>
                    <a:pt x="854" y="765"/>
                    <a:pt x="882" y="734"/>
                  </a:cubicBezTo>
                  <a:cubicBezTo>
                    <a:pt x="1243" y="339"/>
                    <a:pt x="1243" y="339"/>
                    <a:pt x="1243" y="339"/>
                  </a:cubicBezTo>
                  <a:cubicBezTo>
                    <a:pt x="1243" y="338"/>
                    <a:pt x="1243" y="338"/>
                    <a:pt x="1243" y="338"/>
                  </a:cubicBezTo>
                  <a:cubicBezTo>
                    <a:pt x="1244" y="337"/>
                    <a:pt x="1244" y="337"/>
                    <a:pt x="1244" y="337"/>
                  </a:cubicBezTo>
                  <a:cubicBezTo>
                    <a:pt x="1352" y="212"/>
                    <a:pt x="1509" y="140"/>
                    <a:pt x="1674" y="140"/>
                  </a:cubicBezTo>
                  <a:cubicBezTo>
                    <a:pt x="1987" y="140"/>
                    <a:pt x="2241" y="394"/>
                    <a:pt x="2241" y="707"/>
                  </a:cubicBezTo>
                  <a:cubicBezTo>
                    <a:pt x="2241" y="707"/>
                    <a:pt x="2241" y="707"/>
                    <a:pt x="2241" y="707"/>
                  </a:cubicBezTo>
                  <a:cubicBezTo>
                    <a:pt x="2241" y="853"/>
                    <a:pt x="2197" y="986"/>
                    <a:pt x="2129" y="110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6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="" xmlns:a16="http://schemas.microsoft.com/office/drawing/2014/main" id="{6C34A55B-50CA-4291-8407-2916310A5528}"/>
                </a:ext>
              </a:extLst>
            </p:cNvPr>
            <p:cNvGrpSpPr/>
            <p:nvPr/>
          </p:nvGrpSpPr>
          <p:grpSpPr>
            <a:xfrm>
              <a:off x="4141148" y="3506275"/>
              <a:ext cx="318756" cy="317680"/>
              <a:chOff x="5835125" y="1574800"/>
              <a:chExt cx="2347912" cy="2339975"/>
            </a:xfrm>
            <a:solidFill>
              <a:schemeClr val="tx1"/>
            </a:solidFill>
          </p:grpSpPr>
          <p:sp>
            <p:nvSpPr>
              <p:cNvPr id="130" name="Freeform 20">
                <a:extLst>
                  <a:ext uri="{FF2B5EF4-FFF2-40B4-BE49-F238E27FC236}">
                    <a16:creationId xmlns="" xmlns:a16="http://schemas.microsoft.com/office/drawing/2014/main" id="{07447AD9-0112-472C-9E33-89B19B30BB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5125" y="2159000"/>
                <a:ext cx="885825" cy="1755775"/>
              </a:xfrm>
              <a:custGeom>
                <a:avLst/>
                <a:gdLst>
                  <a:gd name="T0" fmla="*/ 558 w 775"/>
                  <a:gd name="T1" fmla="*/ 1534 h 1534"/>
                  <a:gd name="T2" fmla="*/ 217 w 775"/>
                  <a:gd name="T3" fmla="*/ 1534 h 1534"/>
                  <a:gd name="T4" fmla="*/ 174 w 775"/>
                  <a:gd name="T5" fmla="*/ 1495 h 1534"/>
                  <a:gd name="T6" fmla="*/ 127 w 775"/>
                  <a:gd name="T7" fmla="*/ 858 h 1534"/>
                  <a:gd name="T8" fmla="*/ 40 w 775"/>
                  <a:gd name="T9" fmla="*/ 815 h 1534"/>
                  <a:gd name="T10" fmla="*/ 5 w 775"/>
                  <a:gd name="T11" fmla="*/ 702 h 1534"/>
                  <a:gd name="T12" fmla="*/ 61 w 775"/>
                  <a:gd name="T13" fmla="*/ 207 h 1534"/>
                  <a:gd name="T14" fmla="*/ 279 w 775"/>
                  <a:gd name="T15" fmla="*/ 0 h 1534"/>
                  <a:gd name="T16" fmla="*/ 496 w 775"/>
                  <a:gd name="T17" fmla="*/ 0 h 1534"/>
                  <a:gd name="T18" fmla="*/ 713 w 775"/>
                  <a:gd name="T19" fmla="*/ 207 h 1534"/>
                  <a:gd name="T20" fmla="*/ 770 w 775"/>
                  <a:gd name="T21" fmla="*/ 702 h 1534"/>
                  <a:gd name="T22" fmla="*/ 735 w 775"/>
                  <a:gd name="T23" fmla="*/ 815 h 1534"/>
                  <a:gd name="T24" fmla="*/ 647 w 775"/>
                  <a:gd name="T25" fmla="*/ 858 h 1534"/>
                  <a:gd name="T26" fmla="*/ 600 w 775"/>
                  <a:gd name="T27" fmla="*/ 1495 h 1534"/>
                  <a:gd name="T28" fmla="*/ 558 w 775"/>
                  <a:gd name="T29" fmla="*/ 1534 h 1534"/>
                  <a:gd name="T30" fmla="*/ 257 w 775"/>
                  <a:gd name="T31" fmla="*/ 1449 h 1534"/>
                  <a:gd name="T32" fmla="*/ 518 w 775"/>
                  <a:gd name="T33" fmla="*/ 1449 h 1534"/>
                  <a:gd name="T34" fmla="*/ 565 w 775"/>
                  <a:gd name="T35" fmla="*/ 812 h 1534"/>
                  <a:gd name="T36" fmla="*/ 608 w 775"/>
                  <a:gd name="T37" fmla="*/ 773 h 1534"/>
                  <a:gd name="T38" fmla="*/ 640 w 775"/>
                  <a:gd name="T39" fmla="*/ 773 h 1534"/>
                  <a:gd name="T40" fmla="*/ 671 w 775"/>
                  <a:gd name="T41" fmla="*/ 758 h 1534"/>
                  <a:gd name="T42" fmla="*/ 685 w 775"/>
                  <a:gd name="T43" fmla="*/ 712 h 1534"/>
                  <a:gd name="T44" fmla="*/ 629 w 775"/>
                  <a:gd name="T45" fmla="*/ 217 h 1534"/>
                  <a:gd name="T46" fmla="*/ 496 w 775"/>
                  <a:gd name="T47" fmla="*/ 86 h 1534"/>
                  <a:gd name="T48" fmla="*/ 279 w 775"/>
                  <a:gd name="T49" fmla="*/ 86 h 1534"/>
                  <a:gd name="T50" fmla="*/ 146 w 775"/>
                  <a:gd name="T51" fmla="*/ 217 h 1534"/>
                  <a:gd name="T52" fmla="*/ 90 w 775"/>
                  <a:gd name="T53" fmla="*/ 712 h 1534"/>
                  <a:gd name="T54" fmla="*/ 104 w 775"/>
                  <a:gd name="T55" fmla="*/ 758 h 1534"/>
                  <a:gd name="T56" fmla="*/ 135 w 775"/>
                  <a:gd name="T57" fmla="*/ 773 h 1534"/>
                  <a:gd name="T58" fmla="*/ 167 w 775"/>
                  <a:gd name="T59" fmla="*/ 773 h 1534"/>
                  <a:gd name="T60" fmla="*/ 210 w 775"/>
                  <a:gd name="T61" fmla="*/ 812 h 1534"/>
                  <a:gd name="T62" fmla="*/ 257 w 775"/>
                  <a:gd name="T63" fmla="*/ 1449 h 1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75" h="1534">
                    <a:moveTo>
                      <a:pt x="558" y="1534"/>
                    </a:moveTo>
                    <a:cubicBezTo>
                      <a:pt x="217" y="1534"/>
                      <a:pt x="217" y="1534"/>
                      <a:pt x="217" y="1534"/>
                    </a:cubicBezTo>
                    <a:cubicBezTo>
                      <a:pt x="195" y="1534"/>
                      <a:pt x="176" y="1517"/>
                      <a:pt x="174" y="1495"/>
                    </a:cubicBezTo>
                    <a:cubicBezTo>
                      <a:pt x="127" y="858"/>
                      <a:pt x="127" y="858"/>
                      <a:pt x="127" y="858"/>
                    </a:cubicBezTo>
                    <a:cubicBezTo>
                      <a:pt x="94" y="856"/>
                      <a:pt x="63" y="841"/>
                      <a:pt x="40" y="815"/>
                    </a:cubicBezTo>
                    <a:cubicBezTo>
                      <a:pt x="13" y="785"/>
                      <a:pt x="0" y="744"/>
                      <a:pt x="5" y="702"/>
                    </a:cubicBezTo>
                    <a:cubicBezTo>
                      <a:pt x="61" y="207"/>
                      <a:pt x="61" y="207"/>
                      <a:pt x="61" y="207"/>
                    </a:cubicBezTo>
                    <a:cubicBezTo>
                      <a:pt x="75" y="89"/>
                      <a:pt x="168" y="0"/>
                      <a:pt x="279" y="0"/>
                    </a:cubicBezTo>
                    <a:cubicBezTo>
                      <a:pt x="496" y="0"/>
                      <a:pt x="496" y="0"/>
                      <a:pt x="496" y="0"/>
                    </a:cubicBezTo>
                    <a:cubicBezTo>
                      <a:pt x="607" y="0"/>
                      <a:pt x="700" y="89"/>
                      <a:pt x="713" y="207"/>
                    </a:cubicBezTo>
                    <a:cubicBezTo>
                      <a:pt x="770" y="702"/>
                      <a:pt x="770" y="702"/>
                      <a:pt x="770" y="702"/>
                    </a:cubicBezTo>
                    <a:cubicBezTo>
                      <a:pt x="775" y="744"/>
                      <a:pt x="762" y="785"/>
                      <a:pt x="735" y="815"/>
                    </a:cubicBezTo>
                    <a:cubicBezTo>
                      <a:pt x="712" y="841"/>
                      <a:pt x="681" y="856"/>
                      <a:pt x="647" y="858"/>
                    </a:cubicBezTo>
                    <a:cubicBezTo>
                      <a:pt x="600" y="1495"/>
                      <a:pt x="600" y="1495"/>
                      <a:pt x="600" y="1495"/>
                    </a:cubicBezTo>
                    <a:cubicBezTo>
                      <a:pt x="599" y="1517"/>
                      <a:pt x="580" y="1534"/>
                      <a:pt x="558" y="1534"/>
                    </a:cubicBezTo>
                    <a:close/>
                    <a:moveTo>
                      <a:pt x="257" y="1449"/>
                    </a:moveTo>
                    <a:cubicBezTo>
                      <a:pt x="518" y="1449"/>
                      <a:pt x="518" y="1449"/>
                      <a:pt x="518" y="1449"/>
                    </a:cubicBezTo>
                    <a:cubicBezTo>
                      <a:pt x="565" y="812"/>
                      <a:pt x="565" y="812"/>
                      <a:pt x="565" y="812"/>
                    </a:cubicBezTo>
                    <a:cubicBezTo>
                      <a:pt x="567" y="790"/>
                      <a:pt x="585" y="773"/>
                      <a:pt x="608" y="773"/>
                    </a:cubicBezTo>
                    <a:cubicBezTo>
                      <a:pt x="640" y="773"/>
                      <a:pt x="640" y="773"/>
                      <a:pt x="640" y="773"/>
                    </a:cubicBezTo>
                    <a:cubicBezTo>
                      <a:pt x="656" y="773"/>
                      <a:pt x="666" y="764"/>
                      <a:pt x="671" y="758"/>
                    </a:cubicBezTo>
                    <a:cubicBezTo>
                      <a:pt x="682" y="746"/>
                      <a:pt x="687" y="729"/>
                      <a:pt x="685" y="712"/>
                    </a:cubicBezTo>
                    <a:cubicBezTo>
                      <a:pt x="629" y="217"/>
                      <a:pt x="629" y="217"/>
                      <a:pt x="629" y="217"/>
                    </a:cubicBezTo>
                    <a:cubicBezTo>
                      <a:pt x="620" y="142"/>
                      <a:pt x="563" y="86"/>
                      <a:pt x="496" y="86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212" y="86"/>
                      <a:pt x="155" y="142"/>
                      <a:pt x="146" y="217"/>
                    </a:cubicBezTo>
                    <a:cubicBezTo>
                      <a:pt x="90" y="712"/>
                      <a:pt x="90" y="712"/>
                      <a:pt x="90" y="712"/>
                    </a:cubicBezTo>
                    <a:cubicBezTo>
                      <a:pt x="88" y="729"/>
                      <a:pt x="93" y="746"/>
                      <a:pt x="104" y="758"/>
                    </a:cubicBezTo>
                    <a:cubicBezTo>
                      <a:pt x="108" y="764"/>
                      <a:pt x="119" y="773"/>
                      <a:pt x="135" y="773"/>
                    </a:cubicBezTo>
                    <a:cubicBezTo>
                      <a:pt x="167" y="773"/>
                      <a:pt x="167" y="773"/>
                      <a:pt x="167" y="773"/>
                    </a:cubicBezTo>
                    <a:cubicBezTo>
                      <a:pt x="189" y="773"/>
                      <a:pt x="208" y="790"/>
                      <a:pt x="210" y="812"/>
                    </a:cubicBezTo>
                    <a:lnTo>
                      <a:pt x="257" y="14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131" name="Freeform 21">
                <a:extLst>
                  <a:ext uri="{FF2B5EF4-FFF2-40B4-BE49-F238E27FC236}">
                    <a16:creationId xmlns="" xmlns:a16="http://schemas.microsoft.com/office/drawing/2014/main" id="{353B01C6-CDA2-4895-8AED-548E09A1FD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3562" y="1574800"/>
                <a:ext cx="487362" cy="487363"/>
              </a:xfrm>
              <a:custGeom>
                <a:avLst/>
                <a:gdLst>
                  <a:gd name="T0" fmla="*/ 213 w 426"/>
                  <a:gd name="T1" fmla="*/ 426 h 426"/>
                  <a:gd name="T2" fmla="*/ 0 w 426"/>
                  <a:gd name="T3" fmla="*/ 213 h 426"/>
                  <a:gd name="T4" fmla="*/ 213 w 426"/>
                  <a:gd name="T5" fmla="*/ 0 h 426"/>
                  <a:gd name="T6" fmla="*/ 426 w 426"/>
                  <a:gd name="T7" fmla="*/ 213 h 426"/>
                  <a:gd name="T8" fmla="*/ 213 w 426"/>
                  <a:gd name="T9" fmla="*/ 426 h 426"/>
                  <a:gd name="T10" fmla="*/ 213 w 426"/>
                  <a:gd name="T11" fmla="*/ 85 h 426"/>
                  <a:gd name="T12" fmla="*/ 86 w 426"/>
                  <a:gd name="T13" fmla="*/ 213 h 426"/>
                  <a:gd name="T14" fmla="*/ 213 w 426"/>
                  <a:gd name="T15" fmla="*/ 341 h 426"/>
                  <a:gd name="T16" fmla="*/ 341 w 426"/>
                  <a:gd name="T17" fmla="*/ 213 h 426"/>
                  <a:gd name="T18" fmla="*/ 213 w 426"/>
                  <a:gd name="T19" fmla="*/ 85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6" h="426">
                    <a:moveTo>
                      <a:pt x="213" y="426"/>
                    </a:moveTo>
                    <a:cubicBezTo>
                      <a:pt x="96" y="426"/>
                      <a:pt x="0" y="331"/>
                      <a:pt x="0" y="213"/>
                    </a:cubicBezTo>
                    <a:cubicBezTo>
                      <a:pt x="0" y="96"/>
                      <a:pt x="96" y="0"/>
                      <a:pt x="213" y="0"/>
                    </a:cubicBezTo>
                    <a:cubicBezTo>
                      <a:pt x="331" y="0"/>
                      <a:pt x="426" y="96"/>
                      <a:pt x="426" y="213"/>
                    </a:cubicBezTo>
                    <a:cubicBezTo>
                      <a:pt x="426" y="331"/>
                      <a:pt x="331" y="426"/>
                      <a:pt x="213" y="426"/>
                    </a:cubicBezTo>
                    <a:close/>
                    <a:moveTo>
                      <a:pt x="213" y="85"/>
                    </a:moveTo>
                    <a:cubicBezTo>
                      <a:pt x="143" y="85"/>
                      <a:pt x="86" y="143"/>
                      <a:pt x="86" y="213"/>
                    </a:cubicBezTo>
                    <a:cubicBezTo>
                      <a:pt x="86" y="284"/>
                      <a:pt x="143" y="341"/>
                      <a:pt x="213" y="341"/>
                    </a:cubicBezTo>
                    <a:cubicBezTo>
                      <a:pt x="284" y="341"/>
                      <a:pt x="341" y="284"/>
                      <a:pt x="341" y="213"/>
                    </a:cubicBezTo>
                    <a:cubicBezTo>
                      <a:pt x="341" y="143"/>
                      <a:pt x="284" y="85"/>
                      <a:pt x="213" y="8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132" name="Freeform 22">
                <a:extLst>
                  <a:ext uri="{FF2B5EF4-FFF2-40B4-BE49-F238E27FC236}">
                    <a16:creationId xmlns="" xmlns:a16="http://schemas.microsoft.com/office/drawing/2014/main" id="{AF7125AC-61E3-413A-99BE-61605D6F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300" y="1662113"/>
                <a:ext cx="1582737" cy="2159000"/>
              </a:xfrm>
              <a:custGeom>
                <a:avLst/>
                <a:gdLst>
                  <a:gd name="T0" fmla="*/ 59 w 1383"/>
                  <a:gd name="T1" fmla="*/ 1878 h 1887"/>
                  <a:gd name="T2" fmla="*/ 74 w 1383"/>
                  <a:gd name="T3" fmla="*/ 1794 h 1887"/>
                  <a:gd name="T4" fmla="*/ 161 w 1383"/>
                  <a:gd name="T5" fmla="*/ 1731 h 1887"/>
                  <a:gd name="T6" fmla="*/ 467 w 1383"/>
                  <a:gd name="T7" fmla="*/ 1596 h 1887"/>
                  <a:gd name="T8" fmla="*/ 684 w 1383"/>
                  <a:gd name="T9" fmla="*/ 1786 h 1887"/>
                  <a:gd name="T10" fmla="*/ 943 w 1383"/>
                  <a:gd name="T11" fmla="*/ 1675 h 1887"/>
                  <a:gd name="T12" fmla="*/ 947 w 1383"/>
                  <a:gd name="T13" fmla="*/ 1551 h 1887"/>
                  <a:gd name="T14" fmla="*/ 985 w 1383"/>
                  <a:gd name="T15" fmla="*/ 1213 h 1887"/>
                  <a:gd name="T16" fmla="*/ 1253 w 1383"/>
                  <a:gd name="T17" fmla="*/ 1118 h 1887"/>
                  <a:gd name="T18" fmla="*/ 1298 w 1383"/>
                  <a:gd name="T19" fmla="*/ 943 h 1887"/>
                  <a:gd name="T20" fmla="*/ 1253 w 1383"/>
                  <a:gd name="T21" fmla="*/ 769 h 1887"/>
                  <a:gd name="T22" fmla="*/ 985 w 1383"/>
                  <a:gd name="T23" fmla="*/ 674 h 1887"/>
                  <a:gd name="T24" fmla="*/ 947 w 1383"/>
                  <a:gd name="T25" fmla="*/ 336 h 1887"/>
                  <a:gd name="T26" fmla="*/ 943 w 1383"/>
                  <a:gd name="T27" fmla="*/ 212 h 1887"/>
                  <a:gd name="T28" fmla="*/ 684 w 1383"/>
                  <a:gd name="T29" fmla="*/ 101 h 1887"/>
                  <a:gd name="T30" fmla="*/ 467 w 1383"/>
                  <a:gd name="T31" fmla="*/ 291 h 1887"/>
                  <a:gd name="T32" fmla="*/ 161 w 1383"/>
                  <a:gd name="T33" fmla="*/ 156 h 1887"/>
                  <a:gd name="T34" fmla="*/ 62 w 1383"/>
                  <a:gd name="T35" fmla="*/ 96 h 1887"/>
                  <a:gd name="T36" fmla="*/ 34 w 1383"/>
                  <a:gd name="T37" fmla="*/ 16 h 1887"/>
                  <a:gd name="T38" fmla="*/ 245 w 1383"/>
                  <a:gd name="T39" fmla="*/ 142 h 1887"/>
                  <a:gd name="T40" fmla="*/ 476 w 1383"/>
                  <a:gd name="T41" fmla="*/ 206 h 1887"/>
                  <a:gd name="T42" fmla="*/ 643 w 1383"/>
                  <a:gd name="T43" fmla="*/ 26 h 1887"/>
                  <a:gd name="T44" fmla="*/ 995 w 1383"/>
                  <a:gd name="T45" fmla="*/ 145 h 1887"/>
                  <a:gd name="T46" fmla="*/ 1001 w 1383"/>
                  <a:gd name="T47" fmla="*/ 401 h 1887"/>
                  <a:gd name="T48" fmla="*/ 1063 w 1383"/>
                  <a:gd name="T49" fmla="*/ 640 h 1887"/>
                  <a:gd name="T50" fmla="*/ 1296 w 1383"/>
                  <a:gd name="T51" fmla="*/ 696 h 1887"/>
                  <a:gd name="T52" fmla="*/ 1383 w 1383"/>
                  <a:gd name="T53" fmla="*/ 943 h 1887"/>
                  <a:gd name="T54" fmla="*/ 1296 w 1383"/>
                  <a:gd name="T55" fmla="*/ 1191 h 1887"/>
                  <a:gd name="T56" fmla="*/ 1063 w 1383"/>
                  <a:gd name="T57" fmla="*/ 1247 h 1887"/>
                  <a:gd name="T58" fmla="*/ 1001 w 1383"/>
                  <a:gd name="T59" fmla="*/ 1486 h 1887"/>
                  <a:gd name="T60" fmla="*/ 995 w 1383"/>
                  <a:gd name="T61" fmla="*/ 1742 h 1887"/>
                  <a:gd name="T62" fmla="*/ 643 w 1383"/>
                  <a:gd name="T63" fmla="*/ 1861 h 1887"/>
                  <a:gd name="T64" fmla="*/ 476 w 1383"/>
                  <a:gd name="T65" fmla="*/ 1681 h 1887"/>
                  <a:gd name="T66" fmla="*/ 245 w 1383"/>
                  <a:gd name="T67" fmla="*/ 1745 h 1887"/>
                  <a:gd name="T68" fmla="*/ 87 w 1383"/>
                  <a:gd name="T69" fmla="*/ 1881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83" h="1887">
                    <a:moveTo>
                      <a:pt x="87" y="1881"/>
                    </a:moveTo>
                    <a:cubicBezTo>
                      <a:pt x="78" y="1881"/>
                      <a:pt x="68" y="1880"/>
                      <a:pt x="59" y="1878"/>
                    </a:cubicBezTo>
                    <a:cubicBezTo>
                      <a:pt x="36" y="1874"/>
                      <a:pt x="20" y="1852"/>
                      <a:pt x="24" y="1829"/>
                    </a:cubicBezTo>
                    <a:cubicBezTo>
                      <a:pt x="29" y="1806"/>
                      <a:pt x="51" y="1790"/>
                      <a:pt x="74" y="1794"/>
                    </a:cubicBezTo>
                    <a:cubicBezTo>
                      <a:pt x="93" y="1798"/>
                      <a:pt x="114" y="1793"/>
                      <a:pt x="130" y="1781"/>
                    </a:cubicBezTo>
                    <a:cubicBezTo>
                      <a:pt x="147" y="1770"/>
                      <a:pt x="158" y="1752"/>
                      <a:pt x="161" y="1731"/>
                    </a:cubicBezTo>
                    <a:cubicBezTo>
                      <a:pt x="175" y="1646"/>
                      <a:pt x="253" y="1586"/>
                      <a:pt x="340" y="1596"/>
                    </a:cubicBezTo>
                    <a:cubicBezTo>
                      <a:pt x="381" y="1601"/>
                      <a:pt x="425" y="1601"/>
                      <a:pt x="467" y="1596"/>
                    </a:cubicBezTo>
                    <a:cubicBezTo>
                      <a:pt x="555" y="1586"/>
                      <a:pt x="631" y="1645"/>
                      <a:pt x="645" y="1731"/>
                    </a:cubicBezTo>
                    <a:cubicBezTo>
                      <a:pt x="649" y="1755"/>
                      <a:pt x="663" y="1775"/>
                      <a:pt x="684" y="1786"/>
                    </a:cubicBezTo>
                    <a:cubicBezTo>
                      <a:pt x="704" y="1797"/>
                      <a:pt x="728" y="1798"/>
                      <a:pt x="750" y="1789"/>
                    </a:cubicBezTo>
                    <a:cubicBezTo>
                      <a:pt x="819" y="1759"/>
                      <a:pt x="883" y="1721"/>
                      <a:pt x="943" y="1675"/>
                    </a:cubicBezTo>
                    <a:cubicBezTo>
                      <a:pt x="962" y="1660"/>
                      <a:pt x="974" y="1637"/>
                      <a:pt x="974" y="1612"/>
                    </a:cubicBezTo>
                    <a:cubicBezTo>
                      <a:pt x="975" y="1588"/>
                      <a:pt x="965" y="1566"/>
                      <a:pt x="947" y="1551"/>
                    </a:cubicBezTo>
                    <a:cubicBezTo>
                      <a:pt x="881" y="1496"/>
                      <a:pt x="870" y="1400"/>
                      <a:pt x="921" y="1327"/>
                    </a:cubicBezTo>
                    <a:cubicBezTo>
                      <a:pt x="946" y="1292"/>
                      <a:pt x="968" y="1253"/>
                      <a:pt x="985" y="1213"/>
                    </a:cubicBezTo>
                    <a:cubicBezTo>
                      <a:pt x="1021" y="1132"/>
                      <a:pt x="1110" y="1093"/>
                      <a:pt x="1189" y="1123"/>
                    </a:cubicBezTo>
                    <a:cubicBezTo>
                      <a:pt x="1211" y="1131"/>
                      <a:pt x="1233" y="1129"/>
                      <a:pt x="1253" y="1118"/>
                    </a:cubicBezTo>
                    <a:cubicBezTo>
                      <a:pt x="1274" y="1105"/>
                      <a:pt x="1287" y="1084"/>
                      <a:pt x="1291" y="1058"/>
                    </a:cubicBezTo>
                    <a:cubicBezTo>
                      <a:pt x="1296" y="1020"/>
                      <a:pt x="1298" y="981"/>
                      <a:pt x="1298" y="943"/>
                    </a:cubicBezTo>
                    <a:cubicBezTo>
                      <a:pt x="1298" y="906"/>
                      <a:pt x="1296" y="867"/>
                      <a:pt x="1291" y="828"/>
                    </a:cubicBezTo>
                    <a:cubicBezTo>
                      <a:pt x="1287" y="803"/>
                      <a:pt x="1274" y="782"/>
                      <a:pt x="1253" y="769"/>
                    </a:cubicBezTo>
                    <a:cubicBezTo>
                      <a:pt x="1233" y="757"/>
                      <a:pt x="1211" y="755"/>
                      <a:pt x="1190" y="764"/>
                    </a:cubicBezTo>
                    <a:cubicBezTo>
                      <a:pt x="1110" y="794"/>
                      <a:pt x="1021" y="755"/>
                      <a:pt x="985" y="674"/>
                    </a:cubicBezTo>
                    <a:cubicBezTo>
                      <a:pt x="968" y="634"/>
                      <a:pt x="946" y="595"/>
                      <a:pt x="921" y="559"/>
                    </a:cubicBezTo>
                    <a:cubicBezTo>
                      <a:pt x="870" y="487"/>
                      <a:pt x="881" y="391"/>
                      <a:pt x="947" y="336"/>
                    </a:cubicBezTo>
                    <a:cubicBezTo>
                      <a:pt x="965" y="321"/>
                      <a:pt x="975" y="298"/>
                      <a:pt x="974" y="274"/>
                    </a:cubicBezTo>
                    <a:cubicBezTo>
                      <a:pt x="974" y="250"/>
                      <a:pt x="962" y="227"/>
                      <a:pt x="943" y="212"/>
                    </a:cubicBezTo>
                    <a:cubicBezTo>
                      <a:pt x="884" y="166"/>
                      <a:pt x="819" y="127"/>
                      <a:pt x="750" y="98"/>
                    </a:cubicBezTo>
                    <a:cubicBezTo>
                      <a:pt x="729" y="89"/>
                      <a:pt x="704" y="89"/>
                      <a:pt x="684" y="101"/>
                    </a:cubicBezTo>
                    <a:cubicBezTo>
                      <a:pt x="663" y="112"/>
                      <a:pt x="649" y="132"/>
                      <a:pt x="645" y="156"/>
                    </a:cubicBezTo>
                    <a:cubicBezTo>
                      <a:pt x="631" y="242"/>
                      <a:pt x="555" y="300"/>
                      <a:pt x="467" y="291"/>
                    </a:cubicBezTo>
                    <a:cubicBezTo>
                      <a:pt x="425" y="286"/>
                      <a:pt x="381" y="286"/>
                      <a:pt x="340" y="291"/>
                    </a:cubicBezTo>
                    <a:cubicBezTo>
                      <a:pt x="253" y="301"/>
                      <a:pt x="175" y="241"/>
                      <a:pt x="161" y="156"/>
                    </a:cubicBezTo>
                    <a:cubicBezTo>
                      <a:pt x="157" y="133"/>
                      <a:pt x="145" y="114"/>
                      <a:pt x="126" y="103"/>
                    </a:cubicBezTo>
                    <a:cubicBezTo>
                      <a:pt x="106" y="91"/>
                      <a:pt x="83" y="89"/>
                      <a:pt x="62" y="96"/>
                    </a:cubicBezTo>
                    <a:cubicBezTo>
                      <a:pt x="40" y="104"/>
                      <a:pt x="16" y="92"/>
                      <a:pt x="8" y="70"/>
                    </a:cubicBezTo>
                    <a:cubicBezTo>
                      <a:pt x="0" y="48"/>
                      <a:pt x="12" y="23"/>
                      <a:pt x="34" y="16"/>
                    </a:cubicBezTo>
                    <a:cubicBezTo>
                      <a:pt x="80" y="0"/>
                      <a:pt x="129" y="5"/>
                      <a:pt x="169" y="30"/>
                    </a:cubicBezTo>
                    <a:cubicBezTo>
                      <a:pt x="210" y="54"/>
                      <a:pt x="237" y="95"/>
                      <a:pt x="245" y="142"/>
                    </a:cubicBezTo>
                    <a:cubicBezTo>
                      <a:pt x="252" y="183"/>
                      <a:pt x="288" y="210"/>
                      <a:pt x="331" y="206"/>
                    </a:cubicBezTo>
                    <a:cubicBezTo>
                      <a:pt x="378" y="201"/>
                      <a:pt x="428" y="201"/>
                      <a:pt x="476" y="206"/>
                    </a:cubicBezTo>
                    <a:cubicBezTo>
                      <a:pt x="518" y="211"/>
                      <a:pt x="555" y="183"/>
                      <a:pt x="561" y="142"/>
                    </a:cubicBezTo>
                    <a:cubicBezTo>
                      <a:pt x="569" y="92"/>
                      <a:pt x="599" y="50"/>
                      <a:pt x="643" y="26"/>
                    </a:cubicBezTo>
                    <a:cubicBezTo>
                      <a:pt x="686" y="2"/>
                      <a:pt x="738" y="0"/>
                      <a:pt x="784" y="20"/>
                    </a:cubicBezTo>
                    <a:cubicBezTo>
                      <a:pt x="859" y="52"/>
                      <a:pt x="930" y="94"/>
                      <a:pt x="995" y="145"/>
                    </a:cubicBezTo>
                    <a:cubicBezTo>
                      <a:pt x="1035" y="176"/>
                      <a:pt x="1058" y="222"/>
                      <a:pt x="1059" y="273"/>
                    </a:cubicBezTo>
                    <a:cubicBezTo>
                      <a:pt x="1060" y="322"/>
                      <a:pt x="1039" y="369"/>
                      <a:pt x="1001" y="401"/>
                    </a:cubicBezTo>
                    <a:cubicBezTo>
                      <a:pt x="970" y="428"/>
                      <a:pt x="965" y="474"/>
                      <a:pt x="991" y="510"/>
                    </a:cubicBezTo>
                    <a:cubicBezTo>
                      <a:pt x="1019" y="551"/>
                      <a:pt x="1043" y="594"/>
                      <a:pt x="1063" y="640"/>
                    </a:cubicBezTo>
                    <a:cubicBezTo>
                      <a:pt x="1080" y="679"/>
                      <a:pt x="1122" y="698"/>
                      <a:pt x="1158" y="684"/>
                    </a:cubicBezTo>
                    <a:cubicBezTo>
                      <a:pt x="1205" y="666"/>
                      <a:pt x="1255" y="671"/>
                      <a:pt x="1296" y="696"/>
                    </a:cubicBezTo>
                    <a:cubicBezTo>
                      <a:pt x="1340" y="722"/>
                      <a:pt x="1369" y="766"/>
                      <a:pt x="1375" y="818"/>
                    </a:cubicBezTo>
                    <a:cubicBezTo>
                      <a:pt x="1380" y="860"/>
                      <a:pt x="1383" y="902"/>
                      <a:pt x="1383" y="943"/>
                    </a:cubicBezTo>
                    <a:cubicBezTo>
                      <a:pt x="1383" y="985"/>
                      <a:pt x="1380" y="1027"/>
                      <a:pt x="1375" y="1069"/>
                    </a:cubicBezTo>
                    <a:cubicBezTo>
                      <a:pt x="1369" y="1121"/>
                      <a:pt x="1340" y="1165"/>
                      <a:pt x="1296" y="1191"/>
                    </a:cubicBezTo>
                    <a:cubicBezTo>
                      <a:pt x="1255" y="1216"/>
                      <a:pt x="1205" y="1220"/>
                      <a:pt x="1159" y="1203"/>
                    </a:cubicBezTo>
                    <a:cubicBezTo>
                      <a:pt x="1122" y="1189"/>
                      <a:pt x="1080" y="1208"/>
                      <a:pt x="1063" y="1247"/>
                    </a:cubicBezTo>
                    <a:cubicBezTo>
                      <a:pt x="1043" y="1293"/>
                      <a:pt x="1019" y="1336"/>
                      <a:pt x="991" y="1376"/>
                    </a:cubicBezTo>
                    <a:cubicBezTo>
                      <a:pt x="965" y="1412"/>
                      <a:pt x="970" y="1459"/>
                      <a:pt x="1001" y="1486"/>
                    </a:cubicBezTo>
                    <a:cubicBezTo>
                      <a:pt x="1039" y="1518"/>
                      <a:pt x="1060" y="1564"/>
                      <a:pt x="1059" y="1614"/>
                    </a:cubicBezTo>
                    <a:cubicBezTo>
                      <a:pt x="1058" y="1665"/>
                      <a:pt x="1035" y="1711"/>
                      <a:pt x="995" y="1742"/>
                    </a:cubicBezTo>
                    <a:cubicBezTo>
                      <a:pt x="930" y="1793"/>
                      <a:pt x="859" y="1835"/>
                      <a:pt x="784" y="1867"/>
                    </a:cubicBezTo>
                    <a:cubicBezTo>
                      <a:pt x="738" y="1887"/>
                      <a:pt x="686" y="1885"/>
                      <a:pt x="643" y="1861"/>
                    </a:cubicBezTo>
                    <a:cubicBezTo>
                      <a:pt x="599" y="1837"/>
                      <a:pt x="569" y="1795"/>
                      <a:pt x="561" y="1745"/>
                    </a:cubicBezTo>
                    <a:cubicBezTo>
                      <a:pt x="555" y="1704"/>
                      <a:pt x="518" y="1676"/>
                      <a:pt x="476" y="1681"/>
                    </a:cubicBezTo>
                    <a:cubicBezTo>
                      <a:pt x="428" y="1686"/>
                      <a:pt x="378" y="1686"/>
                      <a:pt x="331" y="1681"/>
                    </a:cubicBezTo>
                    <a:cubicBezTo>
                      <a:pt x="288" y="1676"/>
                      <a:pt x="252" y="1704"/>
                      <a:pt x="245" y="1745"/>
                    </a:cubicBezTo>
                    <a:cubicBezTo>
                      <a:pt x="238" y="1788"/>
                      <a:pt x="215" y="1826"/>
                      <a:pt x="179" y="1851"/>
                    </a:cubicBezTo>
                    <a:cubicBezTo>
                      <a:pt x="152" y="1870"/>
                      <a:pt x="120" y="1881"/>
                      <a:pt x="87" y="188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133" name="Freeform 23">
                <a:extLst>
                  <a:ext uri="{FF2B5EF4-FFF2-40B4-BE49-F238E27FC236}">
                    <a16:creationId xmlns="" xmlns:a16="http://schemas.microsoft.com/office/drawing/2014/main" id="{3FB74206-A32C-47EB-985E-CA7DB230E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7937" y="2257425"/>
                <a:ext cx="846137" cy="976313"/>
              </a:xfrm>
              <a:custGeom>
                <a:avLst/>
                <a:gdLst>
                  <a:gd name="T0" fmla="*/ 314 w 739"/>
                  <a:gd name="T1" fmla="*/ 852 h 852"/>
                  <a:gd name="T2" fmla="*/ 56 w 739"/>
                  <a:gd name="T3" fmla="*/ 763 h 852"/>
                  <a:gd name="T4" fmla="*/ 48 w 739"/>
                  <a:gd name="T5" fmla="*/ 703 h 852"/>
                  <a:gd name="T6" fmla="*/ 108 w 739"/>
                  <a:gd name="T7" fmla="*/ 696 h 852"/>
                  <a:gd name="T8" fmla="*/ 314 w 739"/>
                  <a:gd name="T9" fmla="*/ 766 h 852"/>
                  <a:gd name="T10" fmla="*/ 654 w 739"/>
                  <a:gd name="T11" fmla="*/ 426 h 852"/>
                  <a:gd name="T12" fmla="*/ 314 w 739"/>
                  <a:gd name="T13" fmla="*/ 85 h 852"/>
                  <a:gd name="T14" fmla="*/ 77 w 739"/>
                  <a:gd name="T15" fmla="*/ 181 h 852"/>
                  <a:gd name="T16" fmla="*/ 17 w 739"/>
                  <a:gd name="T17" fmla="*/ 180 h 852"/>
                  <a:gd name="T18" fmla="*/ 18 w 739"/>
                  <a:gd name="T19" fmla="*/ 120 h 852"/>
                  <a:gd name="T20" fmla="*/ 314 w 739"/>
                  <a:gd name="T21" fmla="*/ 0 h 852"/>
                  <a:gd name="T22" fmla="*/ 739 w 739"/>
                  <a:gd name="T23" fmla="*/ 426 h 852"/>
                  <a:gd name="T24" fmla="*/ 314 w 739"/>
                  <a:gd name="T25" fmla="*/ 852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9" h="852">
                    <a:moveTo>
                      <a:pt x="314" y="852"/>
                    </a:moveTo>
                    <a:cubicBezTo>
                      <a:pt x="221" y="852"/>
                      <a:pt x="132" y="821"/>
                      <a:pt x="56" y="763"/>
                    </a:cubicBezTo>
                    <a:cubicBezTo>
                      <a:pt x="37" y="749"/>
                      <a:pt x="34" y="722"/>
                      <a:pt x="48" y="703"/>
                    </a:cubicBezTo>
                    <a:cubicBezTo>
                      <a:pt x="62" y="685"/>
                      <a:pt x="89" y="681"/>
                      <a:pt x="108" y="696"/>
                    </a:cubicBezTo>
                    <a:cubicBezTo>
                      <a:pt x="169" y="742"/>
                      <a:pt x="240" y="766"/>
                      <a:pt x="314" y="766"/>
                    </a:cubicBezTo>
                    <a:cubicBezTo>
                      <a:pt x="501" y="766"/>
                      <a:pt x="654" y="614"/>
                      <a:pt x="654" y="426"/>
                    </a:cubicBezTo>
                    <a:cubicBezTo>
                      <a:pt x="654" y="238"/>
                      <a:pt x="501" y="85"/>
                      <a:pt x="314" y="85"/>
                    </a:cubicBezTo>
                    <a:cubicBezTo>
                      <a:pt x="225" y="85"/>
                      <a:pt x="141" y="119"/>
                      <a:pt x="77" y="181"/>
                    </a:cubicBezTo>
                    <a:cubicBezTo>
                      <a:pt x="60" y="197"/>
                      <a:pt x="33" y="197"/>
                      <a:pt x="17" y="180"/>
                    </a:cubicBezTo>
                    <a:cubicBezTo>
                      <a:pt x="0" y="163"/>
                      <a:pt x="1" y="136"/>
                      <a:pt x="18" y="120"/>
                    </a:cubicBezTo>
                    <a:cubicBezTo>
                      <a:pt x="98" y="42"/>
                      <a:pt x="203" y="0"/>
                      <a:pt x="314" y="0"/>
                    </a:cubicBezTo>
                    <a:cubicBezTo>
                      <a:pt x="548" y="0"/>
                      <a:pt x="739" y="191"/>
                      <a:pt x="739" y="426"/>
                    </a:cubicBezTo>
                    <a:cubicBezTo>
                      <a:pt x="739" y="661"/>
                      <a:pt x="548" y="852"/>
                      <a:pt x="314" y="8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="" xmlns:a16="http://schemas.microsoft.com/office/drawing/2014/main" id="{F416E761-9C3B-4569-9BD7-FCD0A8756EC2}"/>
                </a:ext>
              </a:extLst>
            </p:cNvPr>
            <p:cNvGrpSpPr/>
            <p:nvPr/>
          </p:nvGrpSpPr>
          <p:grpSpPr>
            <a:xfrm flipH="1" flipV="1">
              <a:off x="5303096" y="3518129"/>
              <a:ext cx="320753" cy="320755"/>
              <a:chOff x="-6181725" y="-147638"/>
              <a:chExt cx="7718425" cy="7718426"/>
            </a:xfrm>
            <a:solidFill>
              <a:schemeClr val="bg2">
                <a:lumMod val="10000"/>
              </a:schemeClr>
            </a:solidFill>
          </p:grpSpPr>
          <p:sp>
            <p:nvSpPr>
              <p:cNvPr id="135" name="Freeform 27">
                <a:extLst>
                  <a:ext uri="{FF2B5EF4-FFF2-40B4-BE49-F238E27FC236}">
                    <a16:creationId xmlns="" xmlns:a16="http://schemas.microsoft.com/office/drawing/2014/main" id="{E2D8BE54-E7D6-42DB-9D60-AAF7274A19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622925" y="2098675"/>
                <a:ext cx="7159625" cy="5472113"/>
              </a:xfrm>
              <a:custGeom>
                <a:avLst/>
                <a:gdLst>
                  <a:gd name="T0" fmla="*/ 1802 w 1900"/>
                  <a:gd name="T1" fmla="*/ 0 h 1452"/>
                  <a:gd name="T2" fmla="*/ 1693 w 1900"/>
                  <a:gd name="T3" fmla="*/ 50 h 1452"/>
                  <a:gd name="T4" fmla="*/ 1780 w 1900"/>
                  <a:gd name="T5" fmla="*/ 428 h 1452"/>
                  <a:gd name="T6" fmla="*/ 876 w 1900"/>
                  <a:gd name="T7" fmla="*/ 1332 h 1452"/>
                  <a:gd name="T8" fmla="*/ 366 w 1900"/>
                  <a:gd name="T9" fmla="*/ 1170 h 1452"/>
                  <a:gd name="T10" fmla="*/ 324 w 1900"/>
                  <a:gd name="T11" fmla="*/ 980 h 1452"/>
                  <a:gd name="T12" fmla="*/ 70 w 1900"/>
                  <a:gd name="T13" fmla="*/ 980 h 1452"/>
                  <a:gd name="T14" fmla="*/ 70 w 1900"/>
                  <a:gd name="T15" fmla="*/ 1234 h 1452"/>
                  <a:gd name="T16" fmla="*/ 288 w 1900"/>
                  <a:gd name="T17" fmla="*/ 1262 h 1452"/>
                  <a:gd name="T18" fmla="*/ 876 w 1900"/>
                  <a:gd name="T19" fmla="*/ 1452 h 1452"/>
                  <a:gd name="T20" fmla="*/ 1900 w 1900"/>
                  <a:gd name="T21" fmla="*/ 428 h 1452"/>
                  <a:gd name="T22" fmla="*/ 1802 w 1900"/>
                  <a:gd name="T23" fmla="*/ 0 h 1452"/>
                  <a:gd name="T24" fmla="*/ 240 w 1900"/>
                  <a:gd name="T25" fmla="*/ 1149 h 1452"/>
                  <a:gd name="T26" fmla="*/ 155 w 1900"/>
                  <a:gd name="T27" fmla="*/ 1149 h 1452"/>
                  <a:gd name="T28" fmla="*/ 155 w 1900"/>
                  <a:gd name="T29" fmla="*/ 1064 h 1452"/>
                  <a:gd name="T30" fmla="*/ 240 w 1900"/>
                  <a:gd name="T31" fmla="*/ 1064 h 1452"/>
                  <a:gd name="T32" fmla="*/ 240 w 1900"/>
                  <a:gd name="T33" fmla="*/ 1149 h 1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00" h="1452">
                    <a:moveTo>
                      <a:pt x="1802" y="0"/>
                    </a:moveTo>
                    <a:cubicBezTo>
                      <a:pt x="1693" y="50"/>
                      <a:pt x="1693" y="50"/>
                      <a:pt x="1693" y="50"/>
                    </a:cubicBezTo>
                    <a:cubicBezTo>
                      <a:pt x="1751" y="175"/>
                      <a:pt x="1780" y="302"/>
                      <a:pt x="1780" y="428"/>
                    </a:cubicBezTo>
                    <a:cubicBezTo>
                      <a:pt x="1780" y="926"/>
                      <a:pt x="1374" y="1332"/>
                      <a:pt x="876" y="1332"/>
                    </a:cubicBezTo>
                    <a:cubicBezTo>
                      <a:pt x="694" y="1332"/>
                      <a:pt x="519" y="1276"/>
                      <a:pt x="366" y="1170"/>
                    </a:cubicBezTo>
                    <a:cubicBezTo>
                      <a:pt x="390" y="1106"/>
                      <a:pt x="376" y="1031"/>
                      <a:pt x="324" y="980"/>
                    </a:cubicBezTo>
                    <a:cubicBezTo>
                      <a:pt x="254" y="909"/>
                      <a:pt x="140" y="909"/>
                      <a:pt x="70" y="980"/>
                    </a:cubicBezTo>
                    <a:cubicBezTo>
                      <a:pt x="0" y="1050"/>
                      <a:pt x="0" y="1164"/>
                      <a:pt x="70" y="1234"/>
                    </a:cubicBezTo>
                    <a:cubicBezTo>
                      <a:pt x="129" y="1293"/>
                      <a:pt x="219" y="1303"/>
                      <a:pt x="288" y="1262"/>
                    </a:cubicBezTo>
                    <a:cubicBezTo>
                      <a:pt x="464" y="1386"/>
                      <a:pt x="666" y="1452"/>
                      <a:pt x="876" y="1452"/>
                    </a:cubicBezTo>
                    <a:cubicBezTo>
                      <a:pt x="1440" y="1452"/>
                      <a:pt x="1900" y="992"/>
                      <a:pt x="1900" y="428"/>
                    </a:cubicBezTo>
                    <a:cubicBezTo>
                      <a:pt x="1900" y="284"/>
                      <a:pt x="1867" y="140"/>
                      <a:pt x="1802" y="0"/>
                    </a:cubicBezTo>
                    <a:close/>
                    <a:moveTo>
                      <a:pt x="240" y="1149"/>
                    </a:moveTo>
                    <a:cubicBezTo>
                      <a:pt x="216" y="1173"/>
                      <a:pt x="178" y="1173"/>
                      <a:pt x="155" y="1149"/>
                    </a:cubicBezTo>
                    <a:cubicBezTo>
                      <a:pt x="131" y="1126"/>
                      <a:pt x="131" y="1088"/>
                      <a:pt x="155" y="1064"/>
                    </a:cubicBezTo>
                    <a:cubicBezTo>
                      <a:pt x="178" y="1041"/>
                      <a:pt x="216" y="1041"/>
                      <a:pt x="240" y="1064"/>
                    </a:cubicBezTo>
                    <a:cubicBezTo>
                      <a:pt x="263" y="1088"/>
                      <a:pt x="263" y="1126"/>
                      <a:pt x="240" y="11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136" name="Freeform 28">
                <a:extLst>
                  <a:ext uri="{FF2B5EF4-FFF2-40B4-BE49-F238E27FC236}">
                    <a16:creationId xmlns="" xmlns:a16="http://schemas.microsoft.com/office/drawing/2014/main" id="{975E0FBD-8033-43B5-86A5-5A3C91B44F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905250" y="1676400"/>
                <a:ext cx="3165475" cy="4070351"/>
              </a:xfrm>
              <a:custGeom>
                <a:avLst/>
                <a:gdLst>
                  <a:gd name="T0" fmla="*/ 720 w 840"/>
                  <a:gd name="T1" fmla="*/ 300 h 1080"/>
                  <a:gd name="T2" fmla="*/ 720 w 840"/>
                  <a:gd name="T3" fmla="*/ 120 h 1080"/>
                  <a:gd name="T4" fmla="*/ 840 w 840"/>
                  <a:gd name="T5" fmla="*/ 120 h 1080"/>
                  <a:gd name="T6" fmla="*/ 840 w 840"/>
                  <a:gd name="T7" fmla="*/ 0 h 1080"/>
                  <a:gd name="T8" fmla="*/ 0 w 840"/>
                  <a:gd name="T9" fmla="*/ 0 h 1080"/>
                  <a:gd name="T10" fmla="*/ 0 w 840"/>
                  <a:gd name="T11" fmla="*/ 120 h 1080"/>
                  <a:gd name="T12" fmla="*/ 120 w 840"/>
                  <a:gd name="T13" fmla="*/ 120 h 1080"/>
                  <a:gd name="T14" fmla="*/ 120 w 840"/>
                  <a:gd name="T15" fmla="*/ 300 h 1080"/>
                  <a:gd name="T16" fmla="*/ 240 w 840"/>
                  <a:gd name="T17" fmla="*/ 540 h 1080"/>
                  <a:gd name="T18" fmla="*/ 120 w 840"/>
                  <a:gd name="T19" fmla="*/ 780 h 1080"/>
                  <a:gd name="T20" fmla="*/ 120 w 840"/>
                  <a:gd name="T21" fmla="*/ 960 h 1080"/>
                  <a:gd name="T22" fmla="*/ 0 w 840"/>
                  <a:gd name="T23" fmla="*/ 960 h 1080"/>
                  <a:gd name="T24" fmla="*/ 0 w 840"/>
                  <a:gd name="T25" fmla="*/ 1080 h 1080"/>
                  <a:gd name="T26" fmla="*/ 840 w 840"/>
                  <a:gd name="T27" fmla="*/ 1080 h 1080"/>
                  <a:gd name="T28" fmla="*/ 840 w 840"/>
                  <a:gd name="T29" fmla="*/ 960 h 1080"/>
                  <a:gd name="T30" fmla="*/ 720 w 840"/>
                  <a:gd name="T31" fmla="*/ 960 h 1080"/>
                  <a:gd name="T32" fmla="*/ 720 w 840"/>
                  <a:gd name="T33" fmla="*/ 780 h 1080"/>
                  <a:gd name="T34" fmla="*/ 600 w 840"/>
                  <a:gd name="T35" fmla="*/ 540 h 1080"/>
                  <a:gd name="T36" fmla="*/ 720 w 840"/>
                  <a:gd name="T37" fmla="*/ 300 h 1080"/>
                  <a:gd name="T38" fmla="*/ 600 w 840"/>
                  <a:gd name="T39" fmla="*/ 780 h 1080"/>
                  <a:gd name="T40" fmla="*/ 600 w 840"/>
                  <a:gd name="T41" fmla="*/ 960 h 1080"/>
                  <a:gd name="T42" fmla="*/ 240 w 840"/>
                  <a:gd name="T43" fmla="*/ 960 h 1080"/>
                  <a:gd name="T44" fmla="*/ 240 w 840"/>
                  <a:gd name="T45" fmla="*/ 780 h 1080"/>
                  <a:gd name="T46" fmla="*/ 420 w 840"/>
                  <a:gd name="T47" fmla="*/ 600 h 1080"/>
                  <a:gd name="T48" fmla="*/ 600 w 840"/>
                  <a:gd name="T49" fmla="*/ 780 h 1080"/>
                  <a:gd name="T50" fmla="*/ 600 w 840"/>
                  <a:gd name="T51" fmla="*/ 300 h 1080"/>
                  <a:gd name="T52" fmla="*/ 420 w 840"/>
                  <a:gd name="T53" fmla="*/ 480 h 1080"/>
                  <a:gd name="T54" fmla="*/ 240 w 840"/>
                  <a:gd name="T55" fmla="*/ 300 h 1080"/>
                  <a:gd name="T56" fmla="*/ 240 w 840"/>
                  <a:gd name="T57" fmla="*/ 120 h 1080"/>
                  <a:gd name="T58" fmla="*/ 600 w 840"/>
                  <a:gd name="T59" fmla="*/ 120 h 1080"/>
                  <a:gd name="T60" fmla="*/ 600 w 840"/>
                  <a:gd name="T61" fmla="*/ 30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40" h="1080">
                    <a:moveTo>
                      <a:pt x="720" y="300"/>
                    </a:moveTo>
                    <a:cubicBezTo>
                      <a:pt x="720" y="120"/>
                      <a:pt x="720" y="120"/>
                      <a:pt x="720" y="120"/>
                    </a:cubicBezTo>
                    <a:cubicBezTo>
                      <a:pt x="840" y="120"/>
                      <a:pt x="840" y="120"/>
                      <a:pt x="840" y="120"/>
                    </a:cubicBezTo>
                    <a:cubicBezTo>
                      <a:pt x="840" y="0"/>
                      <a:pt x="840" y="0"/>
                      <a:pt x="84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120" y="120"/>
                      <a:pt x="120" y="120"/>
                      <a:pt x="120" y="120"/>
                    </a:cubicBezTo>
                    <a:cubicBezTo>
                      <a:pt x="120" y="300"/>
                      <a:pt x="120" y="300"/>
                      <a:pt x="120" y="300"/>
                    </a:cubicBezTo>
                    <a:cubicBezTo>
                      <a:pt x="120" y="398"/>
                      <a:pt x="167" y="485"/>
                      <a:pt x="240" y="540"/>
                    </a:cubicBezTo>
                    <a:cubicBezTo>
                      <a:pt x="167" y="595"/>
                      <a:pt x="120" y="682"/>
                      <a:pt x="120" y="780"/>
                    </a:cubicBezTo>
                    <a:cubicBezTo>
                      <a:pt x="120" y="960"/>
                      <a:pt x="120" y="960"/>
                      <a:pt x="120" y="960"/>
                    </a:cubicBezTo>
                    <a:cubicBezTo>
                      <a:pt x="0" y="960"/>
                      <a:pt x="0" y="960"/>
                      <a:pt x="0" y="960"/>
                    </a:cubicBezTo>
                    <a:cubicBezTo>
                      <a:pt x="0" y="1080"/>
                      <a:pt x="0" y="1080"/>
                      <a:pt x="0" y="1080"/>
                    </a:cubicBezTo>
                    <a:cubicBezTo>
                      <a:pt x="840" y="1080"/>
                      <a:pt x="840" y="1080"/>
                      <a:pt x="840" y="1080"/>
                    </a:cubicBezTo>
                    <a:cubicBezTo>
                      <a:pt x="840" y="960"/>
                      <a:pt x="840" y="960"/>
                      <a:pt x="840" y="960"/>
                    </a:cubicBezTo>
                    <a:cubicBezTo>
                      <a:pt x="720" y="960"/>
                      <a:pt x="720" y="960"/>
                      <a:pt x="720" y="960"/>
                    </a:cubicBezTo>
                    <a:cubicBezTo>
                      <a:pt x="720" y="780"/>
                      <a:pt x="720" y="780"/>
                      <a:pt x="720" y="780"/>
                    </a:cubicBezTo>
                    <a:cubicBezTo>
                      <a:pt x="720" y="682"/>
                      <a:pt x="673" y="595"/>
                      <a:pt x="600" y="540"/>
                    </a:cubicBezTo>
                    <a:cubicBezTo>
                      <a:pt x="673" y="485"/>
                      <a:pt x="720" y="398"/>
                      <a:pt x="720" y="300"/>
                    </a:cubicBezTo>
                    <a:close/>
                    <a:moveTo>
                      <a:pt x="600" y="780"/>
                    </a:moveTo>
                    <a:cubicBezTo>
                      <a:pt x="600" y="960"/>
                      <a:pt x="600" y="960"/>
                      <a:pt x="600" y="960"/>
                    </a:cubicBezTo>
                    <a:cubicBezTo>
                      <a:pt x="240" y="960"/>
                      <a:pt x="240" y="960"/>
                      <a:pt x="240" y="960"/>
                    </a:cubicBezTo>
                    <a:cubicBezTo>
                      <a:pt x="240" y="780"/>
                      <a:pt x="240" y="780"/>
                      <a:pt x="240" y="780"/>
                    </a:cubicBezTo>
                    <a:cubicBezTo>
                      <a:pt x="240" y="681"/>
                      <a:pt x="321" y="600"/>
                      <a:pt x="420" y="600"/>
                    </a:cubicBezTo>
                    <a:cubicBezTo>
                      <a:pt x="519" y="600"/>
                      <a:pt x="600" y="681"/>
                      <a:pt x="600" y="780"/>
                    </a:cubicBezTo>
                    <a:close/>
                    <a:moveTo>
                      <a:pt x="600" y="300"/>
                    </a:moveTo>
                    <a:cubicBezTo>
                      <a:pt x="600" y="399"/>
                      <a:pt x="519" y="480"/>
                      <a:pt x="420" y="480"/>
                    </a:cubicBezTo>
                    <a:cubicBezTo>
                      <a:pt x="321" y="480"/>
                      <a:pt x="240" y="399"/>
                      <a:pt x="240" y="300"/>
                    </a:cubicBezTo>
                    <a:cubicBezTo>
                      <a:pt x="240" y="120"/>
                      <a:pt x="240" y="120"/>
                      <a:pt x="240" y="120"/>
                    </a:cubicBezTo>
                    <a:cubicBezTo>
                      <a:pt x="600" y="120"/>
                      <a:pt x="600" y="120"/>
                      <a:pt x="600" y="120"/>
                    </a:cubicBezTo>
                    <a:lnTo>
                      <a:pt x="600" y="30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137" name="Freeform 29">
                <a:extLst>
                  <a:ext uri="{FF2B5EF4-FFF2-40B4-BE49-F238E27FC236}">
                    <a16:creationId xmlns="" xmlns:a16="http://schemas.microsoft.com/office/drawing/2014/main" id="{E4F053F6-194C-432A-817E-E3D510F8AA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181725" y="-147638"/>
                <a:ext cx="7161213" cy="5472113"/>
              </a:xfrm>
              <a:custGeom>
                <a:avLst/>
                <a:gdLst>
                  <a:gd name="T0" fmla="*/ 1576 w 1900"/>
                  <a:gd name="T1" fmla="*/ 472 h 1452"/>
                  <a:gd name="T2" fmla="*/ 1830 w 1900"/>
                  <a:gd name="T3" fmla="*/ 472 h 1452"/>
                  <a:gd name="T4" fmla="*/ 1830 w 1900"/>
                  <a:gd name="T5" fmla="*/ 218 h 1452"/>
                  <a:gd name="T6" fmla="*/ 1612 w 1900"/>
                  <a:gd name="T7" fmla="*/ 190 h 1452"/>
                  <a:gd name="T8" fmla="*/ 1024 w 1900"/>
                  <a:gd name="T9" fmla="*/ 0 h 1452"/>
                  <a:gd name="T10" fmla="*/ 0 w 1900"/>
                  <a:gd name="T11" fmla="*/ 1024 h 1452"/>
                  <a:gd name="T12" fmla="*/ 98 w 1900"/>
                  <a:gd name="T13" fmla="*/ 1452 h 1452"/>
                  <a:gd name="T14" fmla="*/ 207 w 1900"/>
                  <a:gd name="T15" fmla="*/ 1402 h 1452"/>
                  <a:gd name="T16" fmla="*/ 120 w 1900"/>
                  <a:gd name="T17" fmla="*/ 1024 h 1452"/>
                  <a:gd name="T18" fmla="*/ 1024 w 1900"/>
                  <a:gd name="T19" fmla="*/ 120 h 1452"/>
                  <a:gd name="T20" fmla="*/ 1534 w 1900"/>
                  <a:gd name="T21" fmla="*/ 282 h 1452"/>
                  <a:gd name="T22" fmla="*/ 1576 w 1900"/>
                  <a:gd name="T23" fmla="*/ 472 h 1452"/>
                  <a:gd name="T24" fmla="*/ 1660 w 1900"/>
                  <a:gd name="T25" fmla="*/ 303 h 1452"/>
                  <a:gd name="T26" fmla="*/ 1745 w 1900"/>
                  <a:gd name="T27" fmla="*/ 303 h 1452"/>
                  <a:gd name="T28" fmla="*/ 1745 w 1900"/>
                  <a:gd name="T29" fmla="*/ 388 h 1452"/>
                  <a:gd name="T30" fmla="*/ 1660 w 1900"/>
                  <a:gd name="T31" fmla="*/ 388 h 1452"/>
                  <a:gd name="T32" fmla="*/ 1660 w 1900"/>
                  <a:gd name="T33" fmla="*/ 303 h 1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00" h="1452">
                    <a:moveTo>
                      <a:pt x="1576" y="472"/>
                    </a:moveTo>
                    <a:cubicBezTo>
                      <a:pt x="1646" y="543"/>
                      <a:pt x="1760" y="543"/>
                      <a:pt x="1830" y="472"/>
                    </a:cubicBezTo>
                    <a:cubicBezTo>
                      <a:pt x="1900" y="402"/>
                      <a:pt x="1900" y="288"/>
                      <a:pt x="1830" y="218"/>
                    </a:cubicBezTo>
                    <a:cubicBezTo>
                      <a:pt x="1771" y="159"/>
                      <a:pt x="1680" y="149"/>
                      <a:pt x="1612" y="190"/>
                    </a:cubicBezTo>
                    <a:cubicBezTo>
                      <a:pt x="1436" y="66"/>
                      <a:pt x="1234" y="0"/>
                      <a:pt x="1024" y="0"/>
                    </a:cubicBezTo>
                    <a:cubicBezTo>
                      <a:pt x="460" y="0"/>
                      <a:pt x="0" y="460"/>
                      <a:pt x="0" y="1024"/>
                    </a:cubicBezTo>
                    <a:cubicBezTo>
                      <a:pt x="0" y="1168"/>
                      <a:pt x="33" y="1312"/>
                      <a:pt x="98" y="1452"/>
                    </a:cubicBezTo>
                    <a:cubicBezTo>
                      <a:pt x="207" y="1402"/>
                      <a:pt x="207" y="1402"/>
                      <a:pt x="207" y="1402"/>
                    </a:cubicBezTo>
                    <a:cubicBezTo>
                      <a:pt x="149" y="1277"/>
                      <a:pt x="120" y="1150"/>
                      <a:pt x="120" y="1024"/>
                    </a:cubicBezTo>
                    <a:cubicBezTo>
                      <a:pt x="120" y="526"/>
                      <a:pt x="526" y="120"/>
                      <a:pt x="1024" y="120"/>
                    </a:cubicBezTo>
                    <a:cubicBezTo>
                      <a:pt x="1206" y="120"/>
                      <a:pt x="1381" y="176"/>
                      <a:pt x="1534" y="282"/>
                    </a:cubicBezTo>
                    <a:cubicBezTo>
                      <a:pt x="1510" y="346"/>
                      <a:pt x="1524" y="421"/>
                      <a:pt x="1576" y="472"/>
                    </a:cubicBezTo>
                    <a:close/>
                    <a:moveTo>
                      <a:pt x="1660" y="303"/>
                    </a:moveTo>
                    <a:cubicBezTo>
                      <a:pt x="1684" y="279"/>
                      <a:pt x="1722" y="279"/>
                      <a:pt x="1745" y="303"/>
                    </a:cubicBezTo>
                    <a:cubicBezTo>
                      <a:pt x="1769" y="326"/>
                      <a:pt x="1769" y="364"/>
                      <a:pt x="1745" y="388"/>
                    </a:cubicBezTo>
                    <a:cubicBezTo>
                      <a:pt x="1722" y="411"/>
                      <a:pt x="1684" y="411"/>
                      <a:pt x="1660" y="388"/>
                    </a:cubicBezTo>
                    <a:cubicBezTo>
                      <a:pt x="1637" y="364"/>
                      <a:pt x="1637" y="326"/>
                      <a:pt x="1660" y="3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</p:grpSp>
        <p:sp>
          <p:nvSpPr>
            <p:cNvPr id="138" name="Freeform 23">
              <a:extLst>
                <a:ext uri="{FF2B5EF4-FFF2-40B4-BE49-F238E27FC236}">
                  <a16:creationId xmlns="" xmlns:a16="http://schemas.microsoft.com/office/drawing/2014/main" id="{250BAFA4-B86F-4F8D-9487-3F668FDE21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193" y="3585587"/>
              <a:ext cx="200921" cy="271560"/>
            </a:xfrm>
            <a:custGeom>
              <a:avLst/>
              <a:gdLst>
                <a:gd name="T0" fmla="*/ 1063 w 1392"/>
                <a:gd name="T1" fmla="*/ 0 h 1882"/>
                <a:gd name="T2" fmla="*/ 116 w 1392"/>
                <a:gd name="T3" fmla="*/ 0 h 1882"/>
                <a:gd name="T4" fmla="*/ 0 w 1392"/>
                <a:gd name="T5" fmla="*/ 115 h 1882"/>
                <a:gd name="T6" fmla="*/ 0 w 1392"/>
                <a:gd name="T7" fmla="*/ 1767 h 1882"/>
                <a:gd name="T8" fmla="*/ 116 w 1392"/>
                <a:gd name="T9" fmla="*/ 1882 h 1882"/>
                <a:gd name="T10" fmla="*/ 1276 w 1392"/>
                <a:gd name="T11" fmla="*/ 1882 h 1882"/>
                <a:gd name="T12" fmla="*/ 1392 w 1392"/>
                <a:gd name="T13" fmla="*/ 1767 h 1882"/>
                <a:gd name="T14" fmla="*/ 1392 w 1392"/>
                <a:gd name="T15" fmla="*/ 357 h 1882"/>
                <a:gd name="T16" fmla="*/ 1063 w 1392"/>
                <a:gd name="T17" fmla="*/ 0 h 1882"/>
                <a:gd name="T18" fmla="*/ 1090 w 1392"/>
                <a:gd name="T19" fmla="*/ 173 h 1882"/>
                <a:gd name="T20" fmla="*/ 1234 w 1392"/>
                <a:gd name="T21" fmla="*/ 329 h 1882"/>
                <a:gd name="T22" fmla="*/ 1090 w 1392"/>
                <a:gd name="T23" fmla="*/ 329 h 1882"/>
                <a:gd name="T24" fmla="*/ 1090 w 1392"/>
                <a:gd name="T25" fmla="*/ 173 h 1882"/>
                <a:gd name="T26" fmla="*/ 1295 w 1392"/>
                <a:gd name="T27" fmla="*/ 1767 h 1882"/>
                <a:gd name="T28" fmla="*/ 1276 w 1392"/>
                <a:gd name="T29" fmla="*/ 1785 h 1882"/>
                <a:gd name="T30" fmla="*/ 116 w 1392"/>
                <a:gd name="T31" fmla="*/ 1785 h 1882"/>
                <a:gd name="T32" fmla="*/ 97 w 1392"/>
                <a:gd name="T33" fmla="*/ 1767 h 1882"/>
                <a:gd name="T34" fmla="*/ 97 w 1392"/>
                <a:gd name="T35" fmla="*/ 115 h 1882"/>
                <a:gd name="T36" fmla="*/ 116 w 1392"/>
                <a:gd name="T37" fmla="*/ 97 h 1882"/>
                <a:gd name="T38" fmla="*/ 993 w 1392"/>
                <a:gd name="T39" fmla="*/ 97 h 1882"/>
                <a:gd name="T40" fmla="*/ 993 w 1392"/>
                <a:gd name="T41" fmla="*/ 378 h 1882"/>
                <a:gd name="T42" fmla="*/ 1042 w 1392"/>
                <a:gd name="T43" fmla="*/ 426 h 1882"/>
                <a:gd name="T44" fmla="*/ 1295 w 1392"/>
                <a:gd name="T45" fmla="*/ 426 h 1882"/>
                <a:gd name="T46" fmla="*/ 1295 w 1392"/>
                <a:gd name="T47" fmla="*/ 1767 h 1882"/>
                <a:gd name="T48" fmla="*/ 268 w 1392"/>
                <a:gd name="T49" fmla="*/ 515 h 1882"/>
                <a:gd name="T50" fmla="*/ 1091 w 1392"/>
                <a:gd name="T51" fmla="*/ 515 h 1882"/>
                <a:gd name="T52" fmla="*/ 1128 w 1392"/>
                <a:gd name="T53" fmla="*/ 552 h 1882"/>
                <a:gd name="T54" fmla="*/ 1091 w 1392"/>
                <a:gd name="T55" fmla="*/ 588 h 1882"/>
                <a:gd name="T56" fmla="*/ 268 w 1392"/>
                <a:gd name="T57" fmla="*/ 588 h 1882"/>
                <a:gd name="T58" fmla="*/ 232 w 1392"/>
                <a:gd name="T59" fmla="*/ 552 h 1882"/>
                <a:gd name="T60" fmla="*/ 268 w 1392"/>
                <a:gd name="T61" fmla="*/ 515 h 1882"/>
                <a:gd name="T62" fmla="*/ 1128 w 1392"/>
                <a:gd name="T63" fmla="*/ 796 h 1882"/>
                <a:gd name="T64" fmla="*/ 1091 w 1392"/>
                <a:gd name="T65" fmla="*/ 832 h 1882"/>
                <a:gd name="T66" fmla="*/ 268 w 1392"/>
                <a:gd name="T67" fmla="*/ 832 h 1882"/>
                <a:gd name="T68" fmla="*/ 232 w 1392"/>
                <a:gd name="T69" fmla="*/ 796 h 1882"/>
                <a:gd name="T70" fmla="*/ 268 w 1392"/>
                <a:gd name="T71" fmla="*/ 759 h 1882"/>
                <a:gd name="T72" fmla="*/ 1091 w 1392"/>
                <a:gd name="T73" fmla="*/ 759 h 1882"/>
                <a:gd name="T74" fmla="*/ 1128 w 1392"/>
                <a:gd name="T75" fmla="*/ 796 h 1882"/>
                <a:gd name="T76" fmla="*/ 1128 w 1392"/>
                <a:gd name="T77" fmla="*/ 1032 h 1882"/>
                <a:gd name="T78" fmla="*/ 1091 w 1392"/>
                <a:gd name="T79" fmla="*/ 1068 h 1882"/>
                <a:gd name="T80" fmla="*/ 268 w 1392"/>
                <a:gd name="T81" fmla="*/ 1068 h 1882"/>
                <a:gd name="T82" fmla="*/ 232 w 1392"/>
                <a:gd name="T83" fmla="*/ 1032 h 1882"/>
                <a:gd name="T84" fmla="*/ 268 w 1392"/>
                <a:gd name="T85" fmla="*/ 995 h 1882"/>
                <a:gd name="T86" fmla="*/ 1091 w 1392"/>
                <a:gd name="T87" fmla="*/ 995 h 1882"/>
                <a:gd name="T88" fmla="*/ 1128 w 1392"/>
                <a:gd name="T89" fmla="*/ 1032 h 1882"/>
                <a:gd name="T90" fmla="*/ 1128 w 1392"/>
                <a:gd name="T91" fmla="*/ 1272 h 1882"/>
                <a:gd name="T92" fmla="*/ 1091 w 1392"/>
                <a:gd name="T93" fmla="*/ 1308 h 1882"/>
                <a:gd name="T94" fmla="*/ 268 w 1392"/>
                <a:gd name="T95" fmla="*/ 1308 h 1882"/>
                <a:gd name="T96" fmla="*/ 232 w 1392"/>
                <a:gd name="T97" fmla="*/ 1272 h 1882"/>
                <a:gd name="T98" fmla="*/ 268 w 1392"/>
                <a:gd name="T99" fmla="*/ 1236 h 1882"/>
                <a:gd name="T100" fmla="*/ 1091 w 1392"/>
                <a:gd name="T101" fmla="*/ 1236 h 1882"/>
                <a:gd name="T102" fmla="*/ 1128 w 1392"/>
                <a:gd name="T103" fmla="*/ 1272 h 1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92" h="1882">
                  <a:moveTo>
                    <a:pt x="1063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52" y="0"/>
                    <a:pt x="0" y="52"/>
                    <a:pt x="0" y="115"/>
                  </a:cubicBezTo>
                  <a:cubicBezTo>
                    <a:pt x="0" y="1767"/>
                    <a:pt x="0" y="1767"/>
                    <a:pt x="0" y="1767"/>
                  </a:cubicBezTo>
                  <a:cubicBezTo>
                    <a:pt x="0" y="1830"/>
                    <a:pt x="52" y="1882"/>
                    <a:pt x="116" y="1882"/>
                  </a:cubicBezTo>
                  <a:cubicBezTo>
                    <a:pt x="1276" y="1882"/>
                    <a:pt x="1276" y="1882"/>
                    <a:pt x="1276" y="1882"/>
                  </a:cubicBezTo>
                  <a:cubicBezTo>
                    <a:pt x="1340" y="1882"/>
                    <a:pt x="1392" y="1830"/>
                    <a:pt x="1392" y="1767"/>
                  </a:cubicBezTo>
                  <a:cubicBezTo>
                    <a:pt x="1392" y="357"/>
                    <a:pt x="1392" y="357"/>
                    <a:pt x="1392" y="357"/>
                  </a:cubicBezTo>
                  <a:lnTo>
                    <a:pt x="1063" y="0"/>
                  </a:lnTo>
                  <a:close/>
                  <a:moveTo>
                    <a:pt x="1090" y="173"/>
                  </a:moveTo>
                  <a:cubicBezTo>
                    <a:pt x="1234" y="329"/>
                    <a:pt x="1234" y="329"/>
                    <a:pt x="1234" y="329"/>
                  </a:cubicBezTo>
                  <a:cubicBezTo>
                    <a:pt x="1090" y="329"/>
                    <a:pt x="1090" y="329"/>
                    <a:pt x="1090" y="329"/>
                  </a:cubicBezTo>
                  <a:lnTo>
                    <a:pt x="1090" y="173"/>
                  </a:lnTo>
                  <a:close/>
                  <a:moveTo>
                    <a:pt x="1295" y="1767"/>
                  </a:moveTo>
                  <a:cubicBezTo>
                    <a:pt x="1295" y="1777"/>
                    <a:pt x="1286" y="1785"/>
                    <a:pt x="1276" y="1785"/>
                  </a:cubicBezTo>
                  <a:cubicBezTo>
                    <a:pt x="116" y="1785"/>
                    <a:pt x="116" y="1785"/>
                    <a:pt x="116" y="1785"/>
                  </a:cubicBezTo>
                  <a:cubicBezTo>
                    <a:pt x="106" y="1785"/>
                    <a:pt x="97" y="1777"/>
                    <a:pt x="97" y="1767"/>
                  </a:cubicBezTo>
                  <a:cubicBezTo>
                    <a:pt x="97" y="115"/>
                    <a:pt x="97" y="115"/>
                    <a:pt x="97" y="115"/>
                  </a:cubicBezTo>
                  <a:cubicBezTo>
                    <a:pt x="97" y="105"/>
                    <a:pt x="106" y="97"/>
                    <a:pt x="116" y="97"/>
                  </a:cubicBezTo>
                  <a:cubicBezTo>
                    <a:pt x="993" y="97"/>
                    <a:pt x="993" y="97"/>
                    <a:pt x="993" y="97"/>
                  </a:cubicBezTo>
                  <a:cubicBezTo>
                    <a:pt x="993" y="378"/>
                    <a:pt x="993" y="378"/>
                    <a:pt x="993" y="378"/>
                  </a:cubicBezTo>
                  <a:cubicBezTo>
                    <a:pt x="993" y="404"/>
                    <a:pt x="1015" y="426"/>
                    <a:pt x="1042" y="426"/>
                  </a:cubicBezTo>
                  <a:cubicBezTo>
                    <a:pt x="1295" y="426"/>
                    <a:pt x="1295" y="426"/>
                    <a:pt x="1295" y="426"/>
                  </a:cubicBezTo>
                  <a:lnTo>
                    <a:pt x="1295" y="1767"/>
                  </a:lnTo>
                  <a:close/>
                  <a:moveTo>
                    <a:pt x="268" y="515"/>
                  </a:moveTo>
                  <a:cubicBezTo>
                    <a:pt x="1091" y="515"/>
                    <a:pt x="1091" y="515"/>
                    <a:pt x="1091" y="515"/>
                  </a:cubicBezTo>
                  <a:cubicBezTo>
                    <a:pt x="1111" y="515"/>
                    <a:pt x="1128" y="532"/>
                    <a:pt x="1128" y="552"/>
                  </a:cubicBezTo>
                  <a:cubicBezTo>
                    <a:pt x="1128" y="572"/>
                    <a:pt x="1111" y="588"/>
                    <a:pt x="1091" y="588"/>
                  </a:cubicBezTo>
                  <a:cubicBezTo>
                    <a:pt x="268" y="588"/>
                    <a:pt x="268" y="588"/>
                    <a:pt x="268" y="588"/>
                  </a:cubicBezTo>
                  <a:cubicBezTo>
                    <a:pt x="248" y="588"/>
                    <a:pt x="232" y="572"/>
                    <a:pt x="232" y="552"/>
                  </a:cubicBezTo>
                  <a:cubicBezTo>
                    <a:pt x="232" y="532"/>
                    <a:pt x="248" y="515"/>
                    <a:pt x="268" y="515"/>
                  </a:cubicBezTo>
                  <a:close/>
                  <a:moveTo>
                    <a:pt x="1128" y="796"/>
                  </a:moveTo>
                  <a:cubicBezTo>
                    <a:pt x="1128" y="816"/>
                    <a:pt x="1111" y="832"/>
                    <a:pt x="1091" y="832"/>
                  </a:cubicBezTo>
                  <a:cubicBezTo>
                    <a:pt x="268" y="832"/>
                    <a:pt x="268" y="832"/>
                    <a:pt x="268" y="832"/>
                  </a:cubicBezTo>
                  <a:cubicBezTo>
                    <a:pt x="248" y="832"/>
                    <a:pt x="232" y="816"/>
                    <a:pt x="232" y="796"/>
                  </a:cubicBezTo>
                  <a:cubicBezTo>
                    <a:pt x="232" y="776"/>
                    <a:pt x="248" y="759"/>
                    <a:pt x="268" y="759"/>
                  </a:cubicBezTo>
                  <a:cubicBezTo>
                    <a:pt x="1091" y="759"/>
                    <a:pt x="1091" y="759"/>
                    <a:pt x="1091" y="759"/>
                  </a:cubicBezTo>
                  <a:cubicBezTo>
                    <a:pt x="1111" y="759"/>
                    <a:pt x="1128" y="776"/>
                    <a:pt x="1128" y="796"/>
                  </a:cubicBezTo>
                  <a:close/>
                  <a:moveTo>
                    <a:pt x="1128" y="1032"/>
                  </a:moveTo>
                  <a:cubicBezTo>
                    <a:pt x="1128" y="1052"/>
                    <a:pt x="1111" y="1068"/>
                    <a:pt x="1091" y="1068"/>
                  </a:cubicBezTo>
                  <a:cubicBezTo>
                    <a:pt x="268" y="1068"/>
                    <a:pt x="268" y="1068"/>
                    <a:pt x="268" y="1068"/>
                  </a:cubicBezTo>
                  <a:cubicBezTo>
                    <a:pt x="248" y="1068"/>
                    <a:pt x="232" y="1052"/>
                    <a:pt x="232" y="1032"/>
                  </a:cubicBezTo>
                  <a:cubicBezTo>
                    <a:pt x="232" y="1012"/>
                    <a:pt x="248" y="995"/>
                    <a:pt x="268" y="995"/>
                  </a:cubicBezTo>
                  <a:cubicBezTo>
                    <a:pt x="1091" y="995"/>
                    <a:pt x="1091" y="995"/>
                    <a:pt x="1091" y="995"/>
                  </a:cubicBezTo>
                  <a:cubicBezTo>
                    <a:pt x="1111" y="995"/>
                    <a:pt x="1128" y="1012"/>
                    <a:pt x="1128" y="1032"/>
                  </a:cubicBezTo>
                  <a:close/>
                  <a:moveTo>
                    <a:pt x="1128" y="1272"/>
                  </a:moveTo>
                  <a:cubicBezTo>
                    <a:pt x="1128" y="1292"/>
                    <a:pt x="1111" y="1308"/>
                    <a:pt x="1091" y="1308"/>
                  </a:cubicBezTo>
                  <a:cubicBezTo>
                    <a:pt x="268" y="1308"/>
                    <a:pt x="268" y="1308"/>
                    <a:pt x="268" y="1308"/>
                  </a:cubicBezTo>
                  <a:cubicBezTo>
                    <a:pt x="248" y="1308"/>
                    <a:pt x="232" y="1292"/>
                    <a:pt x="232" y="1272"/>
                  </a:cubicBezTo>
                  <a:cubicBezTo>
                    <a:pt x="232" y="1252"/>
                    <a:pt x="248" y="1236"/>
                    <a:pt x="268" y="1236"/>
                  </a:cubicBezTo>
                  <a:cubicBezTo>
                    <a:pt x="1091" y="1236"/>
                    <a:pt x="1091" y="1236"/>
                    <a:pt x="1091" y="1236"/>
                  </a:cubicBezTo>
                  <a:cubicBezTo>
                    <a:pt x="1111" y="1236"/>
                    <a:pt x="1128" y="1252"/>
                    <a:pt x="1128" y="127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1" name="Freeform 16">
              <a:extLst>
                <a:ext uri="{FF2B5EF4-FFF2-40B4-BE49-F238E27FC236}">
                  <a16:creationId xmlns="" xmlns:a16="http://schemas.microsoft.com/office/drawing/2014/main" id="{F3EE1E14-1E93-45C0-8BEE-DAF1A1C7ED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7395" y="3567071"/>
              <a:ext cx="337247" cy="337245"/>
            </a:xfrm>
            <a:custGeom>
              <a:avLst/>
              <a:gdLst>
                <a:gd name="T0" fmla="*/ 1641 w 2048"/>
                <a:gd name="T1" fmla="*/ 492 h 2048"/>
                <a:gd name="T2" fmla="*/ 1785 w 2048"/>
                <a:gd name="T3" fmla="*/ 517 h 2048"/>
                <a:gd name="T4" fmla="*/ 2048 w 2048"/>
                <a:gd name="T5" fmla="*/ 255 h 2048"/>
                <a:gd name="T6" fmla="*/ 1831 w 2048"/>
                <a:gd name="T7" fmla="*/ 217 h 2048"/>
                <a:gd name="T8" fmla="*/ 1793 w 2048"/>
                <a:gd name="T9" fmla="*/ 0 h 2048"/>
                <a:gd name="T10" fmla="*/ 1531 w 2048"/>
                <a:gd name="T11" fmla="*/ 263 h 2048"/>
                <a:gd name="T12" fmla="*/ 1556 w 2048"/>
                <a:gd name="T13" fmla="*/ 407 h 2048"/>
                <a:gd name="T14" fmla="*/ 1493 w 2048"/>
                <a:gd name="T15" fmla="*/ 471 h 2048"/>
                <a:gd name="T16" fmla="*/ 900 w 2048"/>
                <a:gd name="T17" fmla="*/ 248 h 2048"/>
                <a:gd name="T18" fmla="*/ 0 w 2048"/>
                <a:gd name="T19" fmla="*/ 1148 h 2048"/>
                <a:gd name="T20" fmla="*/ 900 w 2048"/>
                <a:gd name="T21" fmla="*/ 2048 h 2048"/>
                <a:gd name="T22" fmla="*/ 1800 w 2048"/>
                <a:gd name="T23" fmla="*/ 1148 h 2048"/>
                <a:gd name="T24" fmla="*/ 1577 w 2048"/>
                <a:gd name="T25" fmla="*/ 555 h 2048"/>
                <a:gd name="T26" fmla="*/ 1641 w 2048"/>
                <a:gd name="T27" fmla="*/ 492 h 2048"/>
                <a:gd name="T28" fmla="*/ 1714 w 2048"/>
                <a:gd name="T29" fmla="*/ 249 h 2048"/>
                <a:gd name="T30" fmla="*/ 1727 w 2048"/>
                <a:gd name="T31" fmla="*/ 321 h 2048"/>
                <a:gd name="T32" fmla="*/ 1799 w 2048"/>
                <a:gd name="T33" fmla="*/ 334 h 2048"/>
                <a:gd name="T34" fmla="*/ 1744 w 2048"/>
                <a:gd name="T35" fmla="*/ 388 h 2048"/>
                <a:gd name="T36" fmla="*/ 1672 w 2048"/>
                <a:gd name="T37" fmla="*/ 376 h 2048"/>
                <a:gd name="T38" fmla="*/ 1660 w 2048"/>
                <a:gd name="T39" fmla="*/ 304 h 2048"/>
                <a:gd name="T40" fmla="*/ 1714 w 2048"/>
                <a:gd name="T41" fmla="*/ 249 h 2048"/>
                <a:gd name="T42" fmla="*/ 1680 w 2048"/>
                <a:gd name="T43" fmla="*/ 1148 h 2048"/>
                <a:gd name="T44" fmla="*/ 900 w 2048"/>
                <a:gd name="T45" fmla="*/ 1928 h 2048"/>
                <a:gd name="T46" fmla="*/ 120 w 2048"/>
                <a:gd name="T47" fmla="*/ 1148 h 2048"/>
                <a:gd name="T48" fmla="*/ 900 w 2048"/>
                <a:gd name="T49" fmla="*/ 368 h 2048"/>
                <a:gd name="T50" fmla="*/ 1407 w 2048"/>
                <a:gd name="T51" fmla="*/ 556 h 2048"/>
                <a:gd name="T52" fmla="*/ 1237 w 2048"/>
                <a:gd name="T53" fmla="*/ 726 h 2048"/>
                <a:gd name="T54" fmla="*/ 900 w 2048"/>
                <a:gd name="T55" fmla="*/ 608 h 2048"/>
                <a:gd name="T56" fmla="*/ 360 w 2048"/>
                <a:gd name="T57" fmla="*/ 1148 h 2048"/>
                <a:gd name="T58" fmla="*/ 900 w 2048"/>
                <a:gd name="T59" fmla="*/ 1688 h 2048"/>
                <a:gd name="T60" fmla="*/ 1440 w 2048"/>
                <a:gd name="T61" fmla="*/ 1148 h 2048"/>
                <a:gd name="T62" fmla="*/ 1322 w 2048"/>
                <a:gd name="T63" fmla="*/ 811 h 2048"/>
                <a:gd name="T64" fmla="*/ 1492 w 2048"/>
                <a:gd name="T65" fmla="*/ 641 h 2048"/>
                <a:gd name="T66" fmla="*/ 1680 w 2048"/>
                <a:gd name="T67" fmla="*/ 1148 h 2048"/>
                <a:gd name="T68" fmla="*/ 1320 w 2048"/>
                <a:gd name="T69" fmla="*/ 1148 h 2048"/>
                <a:gd name="T70" fmla="*/ 900 w 2048"/>
                <a:gd name="T71" fmla="*/ 1568 h 2048"/>
                <a:gd name="T72" fmla="*/ 480 w 2048"/>
                <a:gd name="T73" fmla="*/ 1148 h 2048"/>
                <a:gd name="T74" fmla="*/ 900 w 2048"/>
                <a:gd name="T75" fmla="*/ 728 h 2048"/>
                <a:gd name="T76" fmla="*/ 1151 w 2048"/>
                <a:gd name="T77" fmla="*/ 812 h 2048"/>
                <a:gd name="T78" fmla="*/ 978 w 2048"/>
                <a:gd name="T79" fmla="*/ 986 h 2048"/>
                <a:gd name="T80" fmla="*/ 900 w 2048"/>
                <a:gd name="T81" fmla="*/ 968 h 2048"/>
                <a:gd name="T82" fmla="*/ 720 w 2048"/>
                <a:gd name="T83" fmla="*/ 1148 h 2048"/>
                <a:gd name="T84" fmla="*/ 900 w 2048"/>
                <a:gd name="T85" fmla="*/ 1328 h 2048"/>
                <a:gd name="T86" fmla="*/ 1080 w 2048"/>
                <a:gd name="T87" fmla="*/ 1148 h 2048"/>
                <a:gd name="T88" fmla="*/ 1062 w 2048"/>
                <a:gd name="T89" fmla="*/ 1070 h 2048"/>
                <a:gd name="T90" fmla="*/ 1236 w 2048"/>
                <a:gd name="T91" fmla="*/ 897 h 2048"/>
                <a:gd name="T92" fmla="*/ 1320 w 2048"/>
                <a:gd name="T93" fmla="*/ 1148 h 2048"/>
                <a:gd name="T94" fmla="*/ 960 w 2048"/>
                <a:gd name="T95" fmla="*/ 1148 h 2048"/>
                <a:gd name="T96" fmla="*/ 900 w 2048"/>
                <a:gd name="T97" fmla="*/ 1208 h 2048"/>
                <a:gd name="T98" fmla="*/ 840 w 2048"/>
                <a:gd name="T99" fmla="*/ 1148 h 2048"/>
                <a:gd name="T100" fmla="*/ 900 w 2048"/>
                <a:gd name="T101" fmla="*/ 1088 h 2048"/>
                <a:gd name="T102" fmla="*/ 960 w 2048"/>
                <a:gd name="T103" fmla="*/ 1148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48" h="2048">
                  <a:moveTo>
                    <a:pt x="1641" y="492"/>
                  </a:moveTo>
                  <a:cubicBezTo>
                    <a:pt x="1785" y="517"/>
                    <a:pt x="1785" y="517"/>
                    <a:pt x="1785" y="517"/>
                  </a:cubicBezTo>
                  <a:cubicBezTo>
                    <a:pt x="2048" y="255"/>
                    <a:pt x="2048" y="255"/>
                    <a:pt x="2048" y="255"/>
                  </a:cubicBezTo>
                  <a:cubicBezTo>
                    <a:pt x="1831" y="217"/>
                    <a:pt x="1831" y="217"/>
                    <a:pt x="1831" y="217"/>
                  </a:cubicBezTo>
                  <a:cubicBezTo>
                    <a:pt x="1793" y="0"/>
                    <a:pt x="1793" y="0"/>
                    <a:pt x="1793" y="0"/>
                  </a:cubicBezTo>
                  <a:cubicBezTo>
                    <a:pt x="1531" y="263"/>
                    <a:pt x="1531" y="263"/>
                    <a:pt x="1531" y="263"/>
                  </a:cubicBezTo>
                  <a:cubicBezTo>
                    <a:pt x="1556" y="407"/>
                    <a:pt x="1556" y="407"/>
                    <a:pt x="1556" y="407"/>
                  </a:cubicBezTo>
                  <a:cubicBezTo>
                    <a:pt x="1493" y="471"/>
                    <a:pt x="1493" y="471"/>
                    <a:pt x="1493" y="471"/>
                  </a:cubicBezTo>
                  <a:cubicBezTo>
                    <a:pt x="1329" y="327"/>
                    <a:pt x="1120" y="248"/>
                    <a:pt x="900" y="248"/>
                  </a:cubicBezTo>
                  <a:cubicBezTo>
                    <a:pt x="403" y="248"/>
                    <a:pt x="0" y="650"/>
                    <a:pt x="0" y="1148"/>
                  </a:cubicBezTo>
                  <a:cubicBezTo>
                    <a:pt x="0" y="1645"/>
                    <a:pt x="403" y="2048"/>
                    <a:pt x="900" y="2048"/>
                  </a:cubicBezTo>
                  <a:cubicBezTo>
                    <a:pt x="1397" y="2048"/>
                    <a:pt x="1800" y="1645"/>
                    <a:pt x="1800" y="1148"/>
                  </a:cubicBezTo>
                  <a:cubicBezTo>
                    <a:pt x="1800" y="928"/>
                    <a:pt x="1721" y="719"/>
                    <a:pt x="1577" y="555"/>
                  </a:cubicBezTo>
                  <a:lnTo>
                    <a:pt x="1641" y="492"/>
                  </a:lnTo>
                  <a:close/>
                  <a:moveTo>
                    <a:pt x="1714" y="249"/>
                  </a:moveTo>
                  <a:cubicBezTo>
                    <a:pt x="1727" y="321"/>
                    <a:pt x="1727" y="321"/>
                    <a:pt x="1727" y="321"/>
                  </a:cubicBezTo>
                  <a:cubicBezTo>
                    <a:pt x="1799" y="334"/>
                    <a:pt x="1799" y="334"/>
                    <a:pt x="1799" y="334"/>
                  </a:cubicBezTo>
                  <a:cubicBezTo>
                    <a:pt x="1744" y="388"/>
                    <a:pt x="1744" y="388"/>
                    <a:pt x="1744" y="388"/>
                  </a:cubicBezTo>
                  <a:cubicBezTo>
                    <a:pt x="1672" y="376"/>
                    <a:pt x="1672" y="376"/>
                    <a:pt x="1672" y="376"/>
                  </a:cubicBezTo>
                  <a:cubicBezTo>
                    <a:pt x="1660" y="304"/>
                    <a:pt x="1660" y="304"/>
                    <a:pt x="1660" y="304"/>
                  </a:cubicBezTo>
                  <a:lnTo>
                    <a:pt x="1714" y="249"/>
                  </a:lnTo>
                  <a:close/>
                  <a:moveTo>
                    <a:pt x="1680" y="1148"/>
                  </a:moveTo>
                  <a:cubicBezTo>
                    <a:pt x="1680" y="1578"/>
                    <a:pt x="1330" y="1928"/>
                    <a:pt x="900" y="1928"/>
                  </a:cubicBezTo>
                  <a:cubicBezTo>
                    <a:pt x="470" y="1928"/>
                    <a:pt x="120" y="1578"/>
                    <a:pt x="120" y="1148"/>
                  </a:cubicBezTo>
                  <a:cubicBezTo>
                    <a:pt x="120" y="718"/>
                    <a:pt x="470" y="368"/>
                    <a:pt x="900" y="368"/>
                  </a:cubicBezTo>
                  <a:cubicBezTo>
                    <a:pt x="1094" y="368"/>
                    <a:pt x="1271" y="439"/>
                    <a:pt x="1407" y="556"/>
                  </a:cubicBezTo>
                  <a:cubicBezTo>
                    <a:pt x="1237" y="726"/>
                    <a:pt x="1237" y="726"/>
                    <a:pt x="1237" y="726"/>
                  </a:cubicBezTo>
                  <a:cubicBezTo>
                    <a:pt x="1145" y="652"/>
                    <a:pt x="1027" y="608"/>
                    <a:pt x="900" y="608"/>
                  </a:cubicBezTo>
                  <a:cubicBezTo>
                    <a:pt x="602" y="608"/>
                    <a:pt x="360" y="850"/>
                    <a:pt x="360" y="1148"/>
                  </a:cubicBezTo>
                  <a:cubicBezTo>
                    <a:pt x="360" y="1446"/>
                    <a:pt x="602" y="1688"/>
                    <a:pt x="900" y="1688"/>
                  </a:cubicBezTo>
                  <a:cubicBezTo>
                    <a:pt x="1198" y="1688"/>
                    <a:pt x="1440" y="1446"/>
                    <a:pt x="1440" y="1148"/>
                  </a:cubicBezTo>
                  <a:cubicBezTo>
                    <a:pt x="1440" y="1021"/>
                    <a:pt x="1396" y="903"/>
                    <a:pt x="1322" y="811"/>
                  </a:cubicBezTo>
                  <a:cubicBezTo>
                    <a:pt x="1492" y="641"/>
                    <a:pt x="1492" y="641"/>
                    <a:pt x="1492" y="641"/>
                  </a:cubicBezTo>
                  <a:cubicBezTo>
                    <a:pt x="1609" y="777"/>
                    <a:pt x="1680" y="954"/>
                    <a:pt x="1680" y="1148"/>
                  </a:cubicBezTo>
                  <a:close/>
                  <a:moveTo>
                    <a:pt x="1320" y="1148"/>
                  </a:moveTo>
                  <a:cubicBezTo>
                    <a:pt x="1320" y="1380"/>
                    <a:pt x="1132" y="1568"/>
                    <a:pt x="900" y="1568"/>
                  </a:cubicBezTo>
                  <a:cubicBezTo>
                    <a:pt x="668" y="1568"/>
                    <a:pt x="480" y="1380"/>
                    <a:pt x="480" y="1148"/>
                  </a:cubicBezTo>
                  <a:cubicBezTo>
                    <a:pt x="480" y="916"/>
                    <a:pt x="668" y="728"/>
                    <a:pt x="900" y="728"/>
                  </a:cubicBezTo>
                  <a:cubicBezTo>
                    <a:pt x="994" y="728"/>
                    <a:pt x="1081" y="759"/>
                    <a:pt x="1151" y="812"/>
                  </a:cubicBezTo>
                  <a:cubicBezTo>
                    <a:pt x="978" y="986"/>
                    <a:pt x="978" y="986"/>
                    <a:pt x="978" y="986"/>
                  </a:cubicBezTo>
                  <a:cubicBezTo>
                    <a:pt x="954" y="974"/>
                    <a:pt x="928" y="968"/>
                    <a:pt x="900" y="968"/>
                  </a:cubicBezTo>
                  <a:cubicBezTo>
                    <a:pt x="801" y="968"/>
                    <a:pt x="720" y="1049"/>
                    <a:pt x="720" y="1148"/>
                  </a:cubicBezTo>
                  <a:cubicBezTo>
                    <a:pt x="720" y="1247"/>
                    <a:pt x="801" y="1328"/>
                    <a:pt x="900" y="1328"/>
                  </a:cubicBezTo>
                  <a:cubicBezTo>
                    <a:pt x="999" y="1328"/>
                    <a:pt x="1080" y="1247"/>
                    <a:pt x="1080" y="1148"/>
                  </a:cubicBezTo>
                  <a:cubicBezTo>
                    <a:pt x="1080" y="1120"/>
                    <a:pt x="1074" y="1094"/>
                    <a:pt x="1062" y="1070"/>
                  </a:cubicBezTo>
                  <a:cubicBezTo>
                    <a:pt x="1236" y="897"/>
                    <a:pt x="1236" y="897"/>
                    <a:pt x="1236" y="897"/>
                  </a:cubicBezTo>
                  <a:cubicBezTo>
                    <a:pt x="1289" y="967"/>
                    <a:pt x="1320" y="1054"/>
                    <a:pt x="1320" y="1148"/>
                  </a:cubicBezTo>
                  <a:close/>
                  <a:moveTo>
                    <a:pt x="960" y="1148"/>
                  </a:moveTo>
                  <a:cubicBezTo>
                    <a:pt x="960" y="1181"/>
                    <a:pt x="933" y="1208"/>
                    <a:pt x="900" y="1208"/>
                  </a:cubicBezTo>
                  <a:cubicBezTo>
                    <a:pt x="867" y="1208"/>
                    <a:pt x="840" y="1181"/>
                    <a:pt x="840" y="1148"/>
                  </a:cubicBezTo>
                  <a:cubicBezTo>
                    <a:pt x="840" y="1115"/>
                    <a:pt x="867" y="1088"/>
                    <a:pt x="900" y="1088"/>
                  </a:cubicBezTo>
                  <a:cubicBezTo>
                    <a:pt x="933" y="1088"/>
                    <a:pt x="960" y="1115"/>
                    <a:pt x="960" y="11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04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Pillar #1: Market Penetration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838201" y="2167846"/>
            <a:ext cx="9070569" cy="971937"/>
            <a:chOff x="3875640" y="1100634"/>
            <a:chExt cx="2171034" cy="899596"/>
          </a:xfrm>
          <a:solidFill>
            <a:srgbClr val="FF9933"/>
          </a:solidFill>
        </p:grpSpPr>
        <p:sp>
          <p:nvSpPr>
            <p:cNvPr id="6" name="Freeform 5"/>
            <p:cNvSpPr/>
            <p:nvPr/>
          </p:nvSpPr>
          <p:spPr>
            <a:xfrm>
              <a:off x="3875640" y="1100634"/>
              <a:ext cx="494394" cy="899596"/>
            </a:xfrm>
            <a:custGeom>
              <a:avLst/>
              <a:gdLst>
                <a:gd name="connsiteX0" fmla="*/ 0 w 1536090"/>
                <a:gd name="connsiteY0" fmla="*/ 89960 h 899596"/>
                <a:gd name="connsiteX1" fmla="*/ 89960 w 1536090"/>
                <a:gd name="connsiteY1" fmla="*/ 0 h 899596"/>
                <a:gd name="connsiteX2" fmla="*/ 1446130 w 1536090"/>
                <a:gd name="connsiteY2" fmla="*/ 0 h 899596"/>
                <a:gd name="connsiteX3" fmla="*/ 1536090 w 1536090"/>
                <a:gd name="connsiteY3" fmla="*/ 89960 h 899596"/>
                <a:gd name="connsiteX4" fmla="*/ 1536090 w 1536090"/>
                <a:gd name="connsiteY4" fmla="*/ 809636 h 899596"/>
                <a:gd name="connsiteX5" fmla="*/ 1446130 w 1536090"/>
                <a:gd name="connsiteY5" fmla="*/ 899596 h 899596"/>
                <a:gd name="connsiteX6" fmla="*/ 89960 w 1536090"/>
                <a:gd name="connsiteY6" fmla="*/ 899596 h 899596"/>
                <a:gd name="connsiteX7" fmla="*/ 0 w 1536090"/>
                <a:gd name="connsiteY7" fmla="*/ 809636 h 899596"/>
                <a:gd name="connsiteX8" fmla="*/ 0 w 1536090"/>
                <a:gd name="connsiteY8" fmla="*/ 89960 h 89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6090" h="899596">
                  <a:moveTo>
                    <a:pt x="0" y="89960"/>
                  </a:moveTo>
                  <a:cubicBezTo>
                    <a:pt x="0" y="40276"/>
                    <a:pt x="40276" y="0"/>
                    <a:pt x="89960" y="0"/>
                  </a:cubicBezTo>
                  <a:lnTo>
                    <a:pt x="1446130" y="0"/>
                  </a:lnTo>
                  <a:cubicBezTo>
                    <a:pt x="1495814" y="0"/>
                    <a:pt x="1536090" y="40276"/>
                    <a:pt x="1536090" y="89960"/>
                  </a:cubicBezTo>
                  <a:lnTo>
                    <a:pt x="1536090" y="809636"/>
                  </a:lnTo>
                  <a:cubicBezTo>
                    <a:pt x="1536090" y="859320"/>
                    <a:pt x="1495814" y="899596"/>
                    <a:pt x="1446130" y="899596"/>
                  </a:cubicBezTo>
                  <a:lnTo>
                    <a:pt x="89960" y="899596"/>
                  </a:lnTo>
                  <a:cubicBezTo>
                    <a:pt x="40276" y="899596"/>
                    <a:pt x="0" y="859320"/>
                    <a:pt x="0" y="809636"/>
                  </a:cubicBezTo>
                  <a:lnTo>
                    <a:pt x="0" y="899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88" tIns="79688" rIns="79688" bIns="7968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/>
                <a:t>Improve Productivity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4423968" y="1100634"/>
              <a:ext cx="498804" cy="899596"/>
            </a:xfrm>
            <a:custGeom>
              <a:avLst/>
              <a:gdLst>
                <a:gd name="connsiteX0" fmla="*/ 0 w 2274411"/>
                <a:gd name="connsiteY0" fmla="*/ 89960 h 899596"/>
                <a:gd name="connsiteX1" fmla="*/ 89960 w 2274411"/>
                <a:gd name="connsiteY1" fmla="*/ 0 h 899596"/>
                <a:gd name="connsiteX2" fmla="*/ 2184451 w 2274411"/>
                <a:gd name="connsiteY2" fmla="*/ 0 h 899596"/>
                <a:gd name="connsiteX3" fmla="*/ 2274411 w 2274411"/>
                <a:gd name="connsiteY3" fmla="*/ 89960 h 899596"/>
                <a:gd name="connsiteX4" fmla="*/ 2274411 w 2274411"/>
                <a:gd name="connsiteY4" fmla="*/ 809636 h 899596"/>
                <a:gd name="connsiteX5" fmla="*/ 2184451 w 2274411"/>
                <a:gd name="connsiteY5" fmla="*/ 899596 h 899596"/>
                <a:gd name="connsiteX6" fmla="*/ 89960 w 2274411"/>
                <a:gd name="connsiteY6" fmla="*/ 899596 h 899596"/>
                <a:gd name="connsiteX7" fmla="*/ 0 w 2274411"/>
                <a:gd name="connsiteY7" fmla="*/ 809636 h 899596"/>
                <a:gd name="connsiteX8" fmla="*/ 0 w 2274411"/>
                <a:gd name="connsiteY8" fmla="*/ 89960 h 89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11" h="899596">
                  <a:moveTo>
                    <a:pt x="0" y="89960"/>
                  </a:moveTo>
                  <a:cubicBezTo>
                    <a:pt x="0" y="40276"/>
                    <a:pt x="40276" y="0"/>
                    <a:pt x="89960" y="0"/>
                  </a:cubicBezTo>
                  <a:lnTo>
                    <a:pt x="2184451" y="0"/>
                  </a:lnTo>
                  <a:cubicBezTo>
                    <a:pt x="2234135" y="0"/>
                    <a:pt x="2274411" y="40276"/>
                    <a:pt x="2274411" y="89960"/>
                  </a:cubicBezTo>
                  <a:lnTo>
                    <a:pt x="2274411" y="809636"/>
                  </a:lnTo>
                  <a:cubicBezTo>
                    <a:pt x="2274411" y="859320"/>
                    <a:pt x="2234135" y="899596"/>
                    <a:pt x="2184451" y="899596"/>
                  </a:cubicBezTo>
                  <a:lnTo>
                    <a:pt x="89960" y="899596"/>
                  </a:lnTo>
                  <a:cubicBezTo>
                    <a:pt x="40276" y="899596"/>
                    <a:pt x="0" y="859320"/>
                    <a:pt x="0" y="809636"/>
                  </a:cubicBezTo>
                  <a:lnTo>
                    <a:pt x="0" y="899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88" tIns="79688" rIns="79688" bIns="7968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/>
                <a:t>Increase Leads &amp; conversion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4976706" y="1100634"/>
              <a:ext cx="503895" cy="899596"/>
            </a:xfrm>
            <a:custGeom>
              <a:avLst/>
              <a:gdLst>
                <a:gd name="connsiteX0" fmla="*/ 0 w 1540913"/>
                <a:gd name="connsiteY0" fmla="*/ 89960 h 899596"/>
                <a:gd name="connsiteX1" fmla="*/ 89960 w 1540913"/>
                <a:gd name="connsiteY1" fmla="*/ 0 h 899596"/>
                <a:gd name="connsiteX2" fmla="*/ 1450953 w 1540913"/>
                <a:gd name="connsiteY2" fmla="*/ 0 h 899596"/>
                <a:gd name="connsiteX3" fmla="*/ 1540913 w 1540913"/>
                <a:gd name="connsiteY3" fmla="*/ 89960 h 899596"/>
                <a:gd name="connsiteX4" fmla="*/ 1540913 w 1540913"/>
                <a:gd name="connsiteY4" fmla="*/ 809636 h 899596"/>
                <a:gd name="connsiteX5" fmla="*/ 1450953 w 1540913"/>
                <a:gd name="connsiteY5" fmla="*/ 899596 h 899596"/>
                <a:gd name="connsiteX6" fmla="*/ 89960 w 1540913"/>
                <a:gd name="connsiteY6" fmla="*/ 899596 h 899596"/>
                <a:gd name="connsiteX7" fmla="*/ 0 w 1540913"/>
                <a:gd name="connsiteY7" fmla="*/ 809636 h 899596"/>
                <a:gd name="connsiteX8" fmla="*/ 0 w 1540913"/>
                <a:gd name="connsiteY8" fmla="*/ 89960 h 89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0913" h="899596">
                  <a:moveTo>
                    <a:pt x="0" y="89960"/>
                  </a:moveTo>
                  <a:cubicBezTo>
                    <a:pt x="0" y="40276"/>
                    <a:pt x="40276" y="0"/>
                    <a:pt x="89960" y="0"/>
                  </a:cubicBezTo>
                  <a:lnTo>
                    <a:pt x="1450953" y="0"/>
                  </a:lnTo>
                  <a:cubicBezTo>
                    <a:pt x="1500637" y="0"/>
                    <a:pt x="1540913" y="40276"/>
                    <a:pt x="1540913" y="89960"/>
                  </a:cubicBezTo>
                  <a:lnTo>
                    <a:pt x="1540913" y="809636"/>
                  </a:lnTo>
                  <a:cubicBezTo>
                    <a:pt x="1540913" y="859320"/>
                    <a:pt x="1500637" y="899596"/>
                    <a:pt x="1450953" y="899596"/>
                  </a:cubicBezTo>
                  <a:lnTo>
                    <a:pt x="89960" y="899596"/>
                  </a:lnTo>
                  <a:cubicBezTo>
                    <a:pt x="40276" y="899596"/>
                    <a:pt x="0" y="859320"/>
                    <a:pt x="0" y="809636"/>
                  </a:cubicBezTo>
                  <a:lnTo>
                    <a:pt x="0" y="899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88" tIns="79688" rIns="79688" bIns="7968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/>
                <a:t>Increase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/>
                <a:t>Sales Head Count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5548235" y="1100634"/>
              <a:ext cx="498439" cy="899596"/>
            </a:xfrm>
            <a:custGeom>
              <a:avLst/>
              <a:gdLst>
                <a:gd name="connsiteX0" fmla="*/ 0 w 2274411"/>
                <a:gd name="connsiteY0" fmla="*/ 89960 h 899596"/>
                <a:gd name="connsiteX1" fmla="*/ 89960 w 2274411"/>
                <a:gd name="connsiteY1" fmla="*/ 0 h 899596"/>
                <a:gd name="connsiteX2" fmla="*/ 2184451 w 2274411"/>
                <a:gd name="connsiteY2" fmla="*/ 0 h 899596"/>
                <a:gd name="connsiteX3" fmla="*/ 2274411 w 2274411"/>
                <a:gd name="connsiteY3" fmla="*/ 89960 h 899596"/>
                <a:gd name="connsiteX4" fmla="*/ 2274411 w 2274411"/>
                <a:gd name="connsiteY4" fmla="*/ 809636 h 899596"/>
                <a:gd name="connsiteX5" fmla="*/ 2184451 w 2274411"/>
                <a:gd name="connsiteY5" fmla="*/ 899596 h 899596"/>
                <a:gd name="connsiteX6" fmla="*/ 89960 w 2274411"/>
                <a:gd name="connsiteY6" fmla="*/ 899596 h 899596"/>
                <a:gd name="connsiteX7" fmla="*/ 0 w 2274411"/>
                <a:gd name="connsiteY7" fmla="*/ 809636 h 899596"/>
                <a:gd name="connsiteX8" fmla="*/ 0 w 2274411"/>
                <a:gd name="connsiteY8" fmla="*/ 89960 h 89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4411" h="899596">
                  <a:moveTo>
                    <a:pt x="0" y="89960"/>
                  </a:moveTo>
                  <a:cubicBezTo>
                    <a:pt x="0" y="40276"/>
                    <a:pt x="40276" y="0"/>
                    <a:pt x="89960" y="0"/>
                  </a:cubicBezTo>
                  <a:lnTo>
                    <a:pt x="2184451" y="0"/>
                  </a:lnTo>
                  <a:cubicBezTo>
                    <a:pt x="2234135" y="0"/>
                    <a:pt x="2274411" y="40276"/>
                    <a:pt x="2274411" y="89960"/>
                  </a:cubicBezTo>
                  <a:lnTo>
                    <a:pt x="2274411" y="809636"/>
                  </a:lnTo>
                  <a:cubicBezTo>
                    <a:pt x="2274411" y="859320"/>
                    <a:pt x="2234135" y="899596"/>
                    <a:pt x="2184451" y="899596"/>
                  </a:cubicBezTo>
                  <a:lnTo>
                    <a:pt x="89960" y="899596"/>
                  </a:lnTo>
                  <a:cubicBezTo>
                    <a:pt x="40276" y="899596"/>
                    <a:pt x="0" y="859320"/>
                    <a:pt x="0" y="809636"/>
                  </a:cubicBezTo>
                  <a:lnTo>
                    <a:pt x="0" y="899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688" tIns="79688" rIns="79688" bIns="7968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/>
                <a:t>Implement CRM Platform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758144" y="1164262"/>
            <a:ext cx="5712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Segoe UI Light" panose="020B0502040204020203" pitchFamily="34" charset="0"/>
              </a:rPr>
              <a:t>Grow market share of residential finance in existing market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26294" y="3262623"/>
            <a:ext cx="2082476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Benefits include:</a:t>
            </a:r>
          </a:p>
          <a:p>
            <a:pPr marL="112713" indent="-112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Improved customer relationships</a:t>
            </a:r>
          </a:p>
          <a:p>
            <a:pPr marL="112713" indent="-112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Enhanced data management</a:t>
            </a:r>
          </a:p>
          <a:p>
            <a:pPr marL="112713" indent="-112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Increased efficiency in sales and marketing processes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2287" y="3262287"/>
            <a:ext cx="2051490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Increase HSF productivity across regions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Clinical focus on volatile and low performers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Revise incentive scheme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Seasonal sales Campaigns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129113" y="3262623"/>
            <a:ext cx="2084001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Revise leads assignment and utilization criteria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Continue to challenge and improve DAT marketing activities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38448" y="3262623"/>
            <a:ext cx="2105271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Increase HC in existing branches i.e  Riyadh, Dammam, Tabouk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New HC allocated for new branches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838200" y="1606870"/>
            <a:ext cx="9070569" cy="438472"/>
          </a:xfrm>
          <a:custGeom>
            <a:avLst/>
            <a:gdLst>
              <a:gd name="connsiteX0" fmla="*/ 0 w 4480935"/>
              <a:gd name="connsiteY0" fmla="*/ 43847 h 438472"/>
              <a:gd name="connsiteX1" fmla="*/ 43847 w 4480935"/>
              <a:gd name="connsiteY1" fmla="*/ 0 h 438472"/>
              <a:gd name="connsiteX2" fmla="*/ 4437088 w 4480935"/>
              <a:gd name="connsiteY2" fmla="*/ 0 h 438472"/>
              <a:gd name="connsiteX3" fmla="*/ 4480935 w 4480935"/>
              <a:gd name="connsiteY3" fmla="*/ 43847 h 438472"/>
              <a:gd name="connsiteX4" fmla="*/ 4480935 w 4480935"/>
              <a:gd name="connsiteY4" fmla="*/ 394625 h 438472"/>
              <a:gd name="connsiteX5" fmla="*/ 4437088 w 4480935"/>
              <a:gd name="connsiteY5" fmla="*/ 438472 h 438472"/>
              <a:gd name="connsiteX6" fmla="*/ 43847 w 4480935"/>
              <a:gd name="connsiteY6" fmla="*/ 438472 h 438472"/>
              <a:gd name="connsiteX7" fmla="*/ 0 w 4480935"/>
              <a:gd name="connsiteY7" fmla="*/ 394625 h 438472"/>
              <a:gd name="connsiteX8" fmla="*/ 0 w 4480935"/>
              <a:gd name="connsiteY8" fmla="*/ 43847 h 43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0935" h="438472">
                <a:moveTo>
                  <a:pt x="0" y="43847"/>
                </a:moveTo>
                <a:cubicBezTo>
                  <a:pt x="0" y="19631"/>
                  <a:pt x="19631" y="0"/>
                  <a:pt x="43847" y="0"/>
                </a:cubicBezTo>
                <a:lnTo>
                  <a:pt x="4437088" y="0"/>
                </a:lnTo>
                <a:cubicBezTo>
                  <a:pt x="4461304" y="0"/>
                  <a:pt x="4480935" y="19631"/>
                  <a:pt x="4480935" y="43847"/>
                </a:cubicBezTo>
                <a:lnTo>
                  <a:pt x="4480935" y="394625"/>
                </a:lnTo>
                <a:cubicBezTo>
                  <a:pt x="4480935" y="418841"/>
                  <a:pt x="4461304" y="438472"/>
                  <a:pt x="4437088" y="438472"/>
                </a:cubicBezTo>
                <a:lnTo>
                  <a:pt x="43847" y="438472"/>
                </a:lnTo>
                <a:cubicBezTo>
                  <a:pt x="19631" y="438472"/>
                  <a:pt x="0" y="418841"/>
                  <a:pt x="0" y="394625"/>
                </a:cubicBezTo>
                <a:lnTo>
                  <a:pt x="0" y="43847"/>
                </a:lnTo>
                <a:close/>
              </a:path>
            </a:pathLst>
          </a:cu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688" tIns="79688" rIns="79688" bIns="7968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/>
              <a:t>Market Penetration</a:t>
            </a:r>
          </a:p>
        </p:txBody>
      </p:sp>
      <p:sp>
        <p:nvSpPr>
          <p:cNvPr id="17" name="Oval 16"/>
          <p:cNvSpPr/>
          <p:nvPr/>
        </p:nvSpPr>
        <p:spPr>
          <a:xfrm>
            <a:off x="10100931" y="181161"/>
            <a:ext cx="1926038" cy="1449842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+200 </a:t>
            </a:r>
            <a:r>
              <a:rPr lang="en-US" sz="1600" dirty="0"/>
              <a:t>million production </a:t>
            </a:r>
            <a:r>
              <a:rPr lang="en-US" sz="1600" dirty="0" smtClean="0"/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2075523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Pillar #2: Product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920011716"/>
              </p:ext>
            </p:extLst>
          </p:nvPr>
        </p:nvGraphicFramePr>
        <p:xfrm>
          <a:off x="838201" y="2014761"/>
          <a:ext cx="4482384" cy="1838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Diagram 16"/>
          <p:cNvGraphicFramePr/>
          <p:nvPr/>
        </p:nvGraphicFramePr>
        <p:xfrm>
          <a:off x="5785542" y="2001260"/>
          <a:ext cx="4481715" cy="1851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Rectangle 7"/>
          <p:cNvSpPr/>
          <p:nvPr/>
        </p:nvSpPr>
        <p:spPr>
          <a:xfrm>
            <a:off x="749534" y="1169950"/>
            <a:ext cx="5874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Segoe UI Light" panose="020B0502040204020203" pitchFamily="34" charset="0"/>
              </a:rPr>
              <a:t>Develop new residential finance products for existing market</a:t>
            </a:r>
          </a:p>
        </p:txBody>
      </p:sp>
      <p:sp>
        <p:nvSpPr>
          <p:cNvPr id="10" name="Oval 9"/>
          <p:cNvSpPr/>
          <p:nvPr/>
        </p:nvSpPr>
        <p:spPr>
          <a:xfrm>
            <a:off x="10100931" y="181161"/>
            <a:ext cx="1926038" cy="1449842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+500 </a:t>
            </a:r>
            <a:r>
              <a:rPr lang="en-US" sz="1600" dirty="0"/>
              <a:t>million production </a:t>
            </a:r>
            <a:r>
              <a:rPr lang="en-US" sz="1600" dirty="0" smtClean="0"/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1631575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Pillar #2: Product Development - Residential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38200" y="2218306"/>
            <a:ext cx="9070569" cy="967201"/>
            <a:chOff x="878682" y="3693184"/>
            <a:chExt cx="4481659" cy="1231474"/>
          </a:xfrm>
        </p:grpSpPr>
        <p:sp>
          <p:nvSpPr>
            <p:cNvPr id="8" name="Freeform 7"/>
            <p:cNvSpPr/>
            <p:nvPr/>
          </p:nvSpPr>
          <p:spPr>
            <a:xfrm>
              <a:off x="878682" y="3693184"/>
              <a:ext cx="1053841" cy="1231422"/>
            </a:xfrm>
            <a:custGeom>
              <a:avLst/>
              <a:gdLst>
                <a:gd name="connsiteX0" fmla="*/ 0 w 1053841"/>
                <a:gd name="connsiteY0" fmla="*/ 105384 h 1231422"/>
                <a:gd name="connsiteX1" fmla="*/ 105384 w 1053841"/>
                <a:gd name="connsiteY1" fmla="*/ 0 h 1231422"/>
                <a:gd name="connsiteX2" fmla="*/ 948457 w 1053841"/>
                <a:gd name="connsiteY2" fmla="*/ 0 h 1231422"/>
                <a:gd name="connsiteX3" fmla="*/ 1053841 w 1053841"/>
                <a:gd name="connsiteY3" fmla="*/ 105384 h 1231422"/>
                <a:gd name="connsiteX4" fmla="*/ 1053841 w 1053841"/>
                <a:gd name="connsiteY4" fmla="*/ 1126038 h 1231422"/>
                <a:gd name="connsiteX5" fmla="*/ 948457 w 1053841"/>
                <a:gd name="connsiteY5" fmla="*/ 1231422 h 1231422"/>
                <a:gd name="connsiteX6" fmla="*/ 105384 w 1053841"/>
                <a:gd name="connsiteY6" fmla="*/ 1231422 h 1231422"/>
                <a:gd name="connsiteX7" fmla="*/ 0 w 1053841"/>
                <a:gd name="connsiteY7" fmla="*/ 1126038 h 1231422"/>
                <a:gd name="connsiteX8" fmla="*/ 0 w 1053841"/>
                <a:gd name="connsiteY8" fmla="*/ 105384 h 1231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41" h="1231422">
                  <a:moveTo>
                    <a:pt x="0" y="105384"/>
                  </a:moveTo>
                  <a:cubicBezTo>
                    <a:pt x="0" y="47182"/>
                    <a:pt x="47182" y="0"/>
                    <a:pt x="105384" y="0"/>
                  </a:cubicBezTo>
                  <a:lnTo>
                    <a:pt x="948457" y="0"/>
                  </a:lnTo>
                  <a:cubicBezTo>
                    <a:pt x="1006659" y="0"/>
                    <a:pt x="1053841" y="47182"/>
                    <a:pt x="1053841" y="105384"/>
                  </a:cubicBezTo>
                  <a:lnTo>
                    <a:pt x="1053841" y="1126038"/>
                  </a:lnTo>
                  <a:cubicBezTo>
                    <a:pt x="1053841" y="1184240"/>
                    <a:pt x="1006659" y="1231422"/>
                    <a:pt x="948457" y="1231422"/>
                  </a:cubicBezTo>
                  <a:lnTo>
                    <a:pt x="105384" y="1231422"/>
                  </a:lnTo>
                  <a:cubicBezTo>
                    <a:pt x="47182" y="1231422"/>
                    <a:pt x="0" y="1184240"/>
                    <a:pt x="0" y="1126038"/>
                  </a:cubicBezTo>
                  <a:lnTo>
                    <a:pt x="0" y="10538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826" tIns="91826" rIns="91826" bIns="9182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Off Plan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2021046" y="3693184"/>
              <a:ext cx="1053841" cy="1231422"/>
            </a:xfrm>
            <a:custGeom>
              <a:avLst/>
              <a:gdLst>
                <a:gd name="connsiteX0" fmla="*/ 0 w 1053841"/>
                <a:gd name="connsiteY0" fmla="*/ 105384 h 1231422"/>
                <a:gd name="connsiteX1" fmla="*/ 105384 w 1053841"/>
                <a:gd name="connsiteY1" fmla="*/ 0 h 1231422"/>
                <a:gd name="connsiteX2" fmla="*/ 948457 w 1053841"/>
                <a:gd name="connsiteY2" fmla="*/ 0 h 1231422"/>
                <a:gd name="connsiteX3" fmla="*/ 1053841 w 1053841"/>
                <a:gd name="connsiteY3" fmla="*/ 105384 h 1231422"/>
                <a:gd name="connsiteX4" fmla="*/ 1053841 w 1053841"/>
                <a:gd name="connsiteY4" fmla="*/ 1126038 h 1231422"/>
                <a:gd name="connsiteX5" fmla="*/ 948457 w 1053841"/>
                <a:gd name="connsiteY5" fmla="*/ 1231422 h 1231422"/>
                <a:gd name="connsiteX6" fmla="*/ 105384 w 1053841"/>
                <a:gd name="connsiteY6" fmla="*/ 1231422 h 1231422"/>
                <a:gd name="connsiteX7" fmla="*/ 0 w 1053841"/>
                <a:gd name="connsiteY7" fmla="*/ 1126038 h 1231422"/>
                <a:gd name="connsiteX8" fmla="*/ 0 w 1053841"/>
                <a:gd name="connsiteY8" fmla="*/ 105384 h 1231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41" h="1231422">
                  <a:moveTo>
                    <a:pt x="0" y="105384"/>
                  </a:moveTo>
                  <a:cubicBezTo>
                    <a:pt x="0" y="47182"/>
                    <a:pt x="47182" y="0"/>
                    <a:pt x="105384" y="0"/>
                  </a:cubicBezTo>
                  <a:lnTo>
                    <a:pt x="948457" y="0"/>
                  </a:lnTo>
                  <a:cubicBezTo>
                    <a:pt x="1006659" y="0"/>
                    <a:pt x="1053841" y="47182"/>
                    <a:pt x="1053841" y="105384"/>
                  </a:cubicBezTo>
                  <a:lnTo>
                    <a:pt x="1053841" y="1126038"/>
                  </a:lnTo>
                  <a:cubicBezTo>
                    <a:pt x="1053841" y="1184240"/>
                    <a:pt x="1006659" y="1231422"/>
                    <a:pt x="948457" y="1231422"/>
                  </a:cubicBezTo>
                  <a:lnTo>
                    <a:pt x="105384" y="1231422"/>
                  </a:lnTo>
                  <a:cubicBezTo>
                    <a:pt x="47182" y="1231422"/>
                    <a:pt x="0" y="1184240"/>
                    <a:pt x="0" y="1126038"/>
                  </a:cubicBezTo>
                  <a:lnTo>
                    <a:pt x="0" y="10538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826" tIns="91826" rIns="91826" bIns="9182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Self Construction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3163411" y="3693184"/>
              <a:ext cx="1053841" cy="1231422"/>
            </a:xfrm>
            <a:custGeom>
              <a:avLst/>
              <a:gdLst>
                <a:gd name="connsiteX0" fmla="*/ 0 w 1053841"/>
                <a:gd name="connsiteY0" fmla="*/ 105384 h 1231422"/>
                <a:gd name="connsiteX1" fmla="*/ 105384 w 1053841"/>
                <a:gd name="connsiteY1" fmla="*/ 0 h 1231422"/>
                <a:gd name="connsiteX2" fmla="*/ 948457 w 1053841"/>
                <a:gd name="connsiteY2" fmla="*/ 0 h 1231422"/>
                <a:gd name="connsiteX3" fmla="*/ 1053841 w 1053841"/>
                <a:gd name="connsiteY3" fmla="*/ 105384 h 1231422"/>
                <a:gd name="connsiteX4" fmla="*/ 1053841 w 1053841"/>
                <a:gd name="connsiteY4" fmla="*/ 1126038 h 1231422"/>
                <a:gd name="connsiteX5" fmla="*/ 948457 w 1053841"/>
                <a:gd name="connsiteY5" fmla="*/ 1231422 h 1231422"/>
                <a:gd name="connsiteX6" fmla="*/ 105384 w 1053841"/>
                <a:gd name="connsiteY6" fmla="*/ 1231422 h 1231422"/>
                <a:gd name="connsiteX7" fmla="*/ 0 w 1053841"/>
                <a:gd name="connsiteY7" fmla="*/ 1126038 h 1231422"/>
                <a:gd name="connsiteX8" fmla="*/ 0 w 1053841"/>
                <a:gd name="connsiteY8" fmla="*/ 105384 h 1231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41" h="1231422">
                  <a:moveTo>
                    <a:pt x="0" y="105384"/>
                  </a:moveTo>
                  <a:cubicBezTo>
                    <a:pt x="0" y="47182"/>
                    <a:pt x="47182" y="0"/>
                    <a:pt x="105384" y="0"/>
                  </a:cubicBezTo>
                  <a:lnTo>
                    <a:pt x="948457" y="0"/>
                  </a:lnTo>
                  <a:cubicBezTo>
                    <a:pt x="1006659" y="0"/>
                    <a:pt x="1053841" y="47182"/>
                    <a:pt x="1053841" y="105384"/>
                  </a:cubicBezTo>
                  <a:lnTo>
                    <a:pt x="1053841" y="1126038"/>
                  </a:lnTo>
                  <a:cubicBezTo>
                    <a:pt x="1053841" y="1184240"/>
                    <a:pt x="1006659" y="1231422"/>
                    <a:pt x="948457" y="1231422"/>
                  </a:cubicBezTo>
                  <a:lnTo>
                    <a:pt x="105384" y="1231422"/>
                  </a:lnTo>
                  <a:cubicBezTo>
                    <a:pt x="47182" y="1231422"/>
                    <a:pt x="0" y="1184240"/>
                    <a:pt x="0" y="1126038"/>
                  </a:cubicBezTo>
                  <a:lnTo>
                    <a:pt x="0" y="10538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826" tIns="91826" rIns="91826" bIns="9182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Rent-to-Own</a:t>
              </a:r>
            </a:p>
          </p:txBody>
        </p:sp>
        <p:sp>
          <p:nvSpPr>
            <p:cNvPr id="13" name="Freeform 12"/>
            <p:cNvSpPr/>
            <p:nvPr/>
          </p:nvSpPr>
          <p:spPr>
            <a:xfrm>
              <a:off x="4306500" y="3693236"/>
              <a:ext cx="1053841" cy="1231422"/>
            </a:xfrm>
            <a:custGeom>
              <a:avLst/>
              <a:gdLst>
                <a:gd name="connsiteX0" fmla="*/ 0 w 1053841"/>
                <a:gd name="connsiteY0" fmla="*/ 105384 h 1231422"/>
                <a:gd name="connsiteX1" fmla="*/ 105384 w 1053841"/>
                <a:gd name="connsiteY1" fmla="*/ 0 h 1231422"/>
                <a:gd name="connsiteX2" fmla="*/ 948457 w 1053841"/>
                <a:gd name="connsiteY2" fmla="*/ 0 h 1231422"/>
                <a:gd name="connsiteX3" fmla="*/ 1053841 w 1053841"/>
                <a:gd name="connsiteY3" fmla="*/ 105384 h 1231422"/>
                <a:gd name="connsiteX4" fmla="*/ 1053841 w 1053841"/>
                <a:gd name="connsiteY4" fmla="*/ 1126038 h 1231422"/>
                <a:gd name="connsiteX5" fmla="*/ 948457 w 1053841"/>
                <a:gd name="connsiteY5" fmla="*/ 1231422 h 1231422"/>
                <a:gd name="connsiteX6" fmla="*/ 105384 w 1053841"/>
                <a:gd name="connsiteY6" fmla="*/ 1231422 h 1231422"/>
                <a:gd name="connsiteX7" fmla="*/ 0 w 1053841"/>
                <a:gd name="connsiteY7" fmla="*/ 1126038 h 1231422"/>
                <a:gd name="connsiteX8" fmla="*/ 0 w 1053841"/>
                <a:gd name="connsiteY8" fmla="*/ 105384 h 1231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41" h="1231422">
                  <a:moveTo>
                    <a:pt x="0" y="105384"/>
                  </a:moveTo>
                  <a:cubicBezTo>
                    <a:pt x="0" y="47182"/>
                    <a:pt x="47182" y="0"/>
                    <a:pt x="105384" y="0"/>
                  </a:cubicBezTo>
                  <a:lnTo>
                    <a:pt x="948457" y="0"/>
                  </a:lnTo>
                  <a:cubicBezTo>
                    <a:pt x="1006659" y="0"/>
                    <a:pt x="1053841" y="47182"/>
                    <a:pt x="1053841" y="105384"/>
                  </a:cubicBezTo>
                  <a:lnTo>
                    <a:pt x="1053841" y="1126038"/>
                  </a:lnTo>
                  <a:cubicBezTo>
                    <a:pt x="1053841" y="1184240"/>
                    <a:pt x="1006659" y="1231422"/>
                    <a:pt x="948457" y="1231422"/>
                  </a:cubicBezTo>
                  <a:lnTo>
                    <a:pt x="105384" y="1231422"/>
                  </a:lnTo>
                  <a:cubicBezTo>
                    <a:pt x="47182" y="1231422"/>
                    <a:pt x="0" y="1184240"/>
                    <a:pt x="0" y="1126038"/>
                  </a:cubicBezTo>
                  <a:lnTo>
                    <a:pt x="0" y="10538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826" tIns="91826" rIns="91826" bIns="9182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Mortgage Savings Program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749534" y="1169950"/>
            <a:ext cx="5874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Segoe UI Light" panose="020B0502040204020203" pitchFamily="34" charset="0"/>
              </a:rPr>
              <a:t>Develop new residential finance products for existing market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5870" y="3293297"/>
            <a:ext cx="2145232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Pending SAMA approval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Build Key relationships with off-plan developers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Secure presence at Sakani Centers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Introduce new product  features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150266" y="3293297"/>
            <a:ext cx="2107619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Subject to required approvals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and launch Self Construction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Tie out with modern Construction providers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Include Renovation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152" y="3293297"/>
            <a:ext cx="2085266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New concept subject to SAMA approval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Replace down payment requirement with Balloon payment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Comparable concept to “lease to own” Car finance programs with adjustments relevant to housing programs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799685" y="3293297"/>
            <a:ext cx="2085266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New concept subject to SAMA approval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Promotes home ownership and savings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In line with the direction of the </a:t>
            </a:r>
            <a:r>
              <a:rPr lang="en-US" sz="1200" dirty="0">
                <a:solidFill>
                  <a:schemeClr val="tx1"/>
                </a:solidFill>
                <a:latin typeface="Roboto Condensed Light"/>
                <a:cs typeface="Arial" charset="0"/>
              </a:rPr>
              <a:t>Saudi National Savings Initiative  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838201" y="1672003"/>
            <a:ext cx="9070569" cy="438472"/>
          </a:xfrm>
          <a:custGeom>
            <a:avLst/>
            <a:gdLst>
              <a:gd name="connsiteX0" fmla="*/ 0 w 4480935"/>
              <a:gd name="connsiteY0" fmla="*/ 43847 h 438472"/>
              <a:gd name="connsiteX1" fmla="*/ 43847 w 4480935"/>
              <a:gd name="connsiteY1" fmla="*/ 0 h 438472"/>
              <a:gd name="connsiteX2" fmla="*/ 4437088 w 4480935"/>
              <a:gd name="connsiteY2" fmla="*/ 0 h 438472"/>
              <a:gd name="connsiteX3" fmla="*/ 4480935 w 4480935"/>
              <a:gd name="connsiteY3" fmla="*/ 43847 h 438472"/>
              <a:gd name="connsiteX4" fmla="*/ 4480935 w 4480935"/>
              <a:gd name="connsiteY4" fmla="*/ 394625 h 438472"/>
              <a:gd name="connsiteX5" fmla="*/ 4437088 w 4480935"/>
              <a:gd name="connsiteY5" fmla="*/ 438472 h 438472"/>
              <a:gd name="connsiteX6" fmla="*/ 43847 w 4480935"/>
              <a:gd name="connsiteY6" fmla="*/ 438472 h 438472"/>
              <a:gd name="connsiteX7" fmla="*/ 0 w 4480935"/>
              <a:gd name="connsiteY7" fmla="*/ 394625 h 438472"/>
              <a:gd name="connsiteX8" fmla="*/ 0 w 4480935"/>
              <a:gd name="connsiteY8" fmla="*/ 43847 h 43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0935" h="438472">
                <a:moveTo>
                  <a:pt x="0" y="43847"/>
                </a:moveTo>
                <a:cubicBezTo>
                  <a:pt x="0" y="19631"/>
                  <a:pt x="19631" y="0"/>
                  <a:pt x="43847" y="0"/>
                </a:cubicBezTo>
                <a:lnTo>
                  <a:pt x="4437088" y="0"/>
                </a:lnTo>
                <a:cubicBezTo>
                  <a:pt x="4461304" y="0"/>
                  <a:pt x="4480935" y="19631"/>
                  <a:pt x="4480935" y="43847"/>
                </a:cubicBezTo>
                <a:lnTo>
                  <a:pt x="4480935" y="394625"/>
                </a:lnTo>
                <a:cubicBezTo>
                  <a:pt x="4480935" y="418841"/>
                  <a:pt x="4461304" y="438472"/>
                  <a:pt x="4437088" y="438472"/>
                </a:cubicBezTo>
                <a:lnTo>
                  <a:pt x="43847" y="438472"/>
                </a:lnTo>
                <a:cubicBezTo>
                  <a:pt x="19631" y="438472"/>
                  <a:pt x="0" y="418841"/>
                  <a:pt x="0" y="394625"/>
                </a:cubicBezTo>
                <a:lnTo>
                  <a:pt x="0" y="4384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042" tIns="89042" rIns="89042" bIns="8904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>
                <a:solidFill>
                  <a:schemeClr val="tx1"/>
                </a:solidFill>
              </a:rPr>
              <a:t>Residential Finance Products</a:t>
            </a:r>
          </a:p>
        </p:txBody>
      </p:sp>
    </p:spTree>
    <p:extLst>
      <p:ext uri="{BB962C8B-B14F-4D97-AF65-F5344CB8AC3E}">
        <p14:creationId xmlns:p14="http://schemas.microsoft.com/office/powerpoint/2010/main" val="1990042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Pillar #2: Product Development - Partner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49534" y="1169950"/>
            <a:ext cx="5874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Segoe UI Light" panose="020B0502040204020203" pitchFamily="34" charset="0"/>
              </a:rPr>
              <a:t>Develop new residential finance products for existing market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33555" y="3325923"/>
            <a:ext cx="2833083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Strategically add new product opportunities i.e Self construction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Enhance value proposition and criteria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Speed up loan processing via GOSI initiative for DAT to take over full management or program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004620" y="3324107"/>
            <a:ext cx="2833085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Explore participation in the upfront subsidy program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new program management arrangements funded by REDF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075685" y="3325923"/>
            <a:ext cx="2833085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Enhance value proposition and criteria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Employ low cost credit facility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Leverage full LTFR product menu including MGS and step-up / step-down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933554" y="2220623"/>
            <a:ext cx="8975216" cy="982961"/>
            <a:chOff x="5826023" y="3701857"/>
            <a:chExt cx="3338072" cy="1222384"/>
          </a:xfrm>
        </p:grpSpPr>
        <p:sp>
          <p:nvSpPr>
            <p:cNvPr id="18" name="Freeform 17"/>
            <p:cNvSpPr/>
            <p:nvPr/>
          </p:nvSpPr>
          <p:spPr>
            <a:xfrm>
              <a:off x="5826023" y="3701857"/>
              <a:ext cx="1053684" cy="1222384"/>
            </a:xfrm>
            <a:custGeom>
              <a:avLst/>
              <a:gdLst>
                <a:gd name="connsiteX0" fmla="*/ 0 w 1053684"/>
                <a:gd name="connsiteY0" fmla="*/ 105368 h 1222384"/>
                <a:gd name="connsiteX1" fmla="*/ 105368 w 1053684"/>
                <a:gd name="connsiteY1" fmla="*/ 0 h 1222384"/>
                <a:gd name="connsiteX2" fmla="*/ 948316 w 1053684"/>
                <a:gd name="connsiteY2" fmla="*/ 0 h 1222384"/>
                <a:gd name="connsiteX3" fmla="*/ 1053684 w 1053684"/>
                <a:gd name="connsiteY3" fmla="*/ 105368 h 1222384"/>
                <a:gd name="connsiteX4" fmla="*/ 1053684 w 1053684"/>
                <a:gd name="connsiteY4" fmla="*/ 1117016 h 1222384"/>
                <a:gd name="connsiteX5" fmla="*/ 948316 w 1053684"/>
                <a:gd name="connsiteY5" fmla="*/ 1222384 h 1222384"/>
                <a:gd name="connsiteX6" fmla="*/ 105368 w 1053684"/>
                <a:gd name="connsiteY6" fmla="*/ 1222384 h 1222384"/>
                <a:gd name="connsiteX7" fmla="*/ 0 w 1053684"/>
                <a:gd name="connsiteY7" fmla="*/ 1117016 h 1222384"/>
                <a:gd name="connsiteX8" fmla="*/ 0 w 1053684"/>
                <a:gd name="connsiteY8" fmla="*/ 105368 h 12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684" h="1222384">
                  <a:moveTo>
                    <a:pt x="0" y="105368"/>
                  </a:moveTo>
                  <a:cubicBezTo>
                    <a:pt x="0" y="47175"/>
                    <a:pt x="47175" y="0"/>
                    <a:pt x="105368" y="0"/>
                  </a:cubicBezTo>
                  <a:lnTo>
                    <a:pt x="948316" y="0"/>
                  </a:lnTo>
                  <a:cubicBezTo>
                    <a:pt x="1006509" y="0"/>
                    <a:pt x="1053684" y="47175"/>
                    <a:pt x="1053684" y="105368"/>
                  </a:cubicBezTo>
                  <a:lnTo>
                    <a:pt x="1053684" y="1117016"/>
                  </a:lnTo>
                  <a:cubicBezTo>
                    <a:pt x="1053684" y="1175209"/>
                    <a:pt x="1006509" y="1222384"/>
                    <a:pt x="948316" y="1222384"/>
                  </a:cubicBezTo>
                  <a:lnTo>
                    <a:pt x="105368" y="1222384"/>
                  </a:lnTo>
                  <a:cubicBezTo>
                    <a:pt x="47175" y="1222384"/>
                    <a:pt x="0" y="1175209"/>
                    <a:pt x="0" y="1117016"/>
                  </a:cubicBezTo>
                  <a:lnTo>
                    <a:pt x="0" y="105368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821" tIns="91821" rIns="91821" bIns="9182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Masakin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Enhancements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968217" y="3701857"/>
              <a:ext cx="1053684" cy="1222384"/>
            </a:xfrm>
            <a:custGeom>
              <a:avLst/>
              <a:gdLst>
                <a:gd name="connsiteX0" fmla="*/ 0 w 1053684"/>
                <a:gd name="connsiteY0" fmla="*/ 105368 h 1222384"/>
                <a:gd name="connsiteX1" fmla="*/ 105368 w 1053684"/>
                <a:gd name="connsiteY1" fmla="*/ 0 h 1222384"/>
                <a:gd name="connsiteX2" fmla="*/ 948316 w 1053684"/>
                <a:gd name="connsiteY2" fmla="*/ 0 h 1222384"/>
                <a:gd name="connsiteX3" fmla="*/ 1053684 w 1053684"/>
                <a:gd name="connsiteY3" fmla="*/ 105368 h 1222384"/>
                <a:gd name="connsiteX4" fmla="*/ 1053684 w 1053684"/>
                <a:gd name="connsiteY4" fmla="*/ 1117016 h 1222384"/>
                <a:gd name="connsiteX5" fmla="*/ 948316 w 1053684"/>
                <a:gd name="connsiteY5" fmla="*/ 1222384 h 1222384"/>
                <a:gd name="connsiteX6" fmla="*/ 105368 w 1053684"/>
                <a:gd name="connsiteY6" fmla="*/ 1222384 h 1222384"/>
                <a:gd name="connsiteX7" fmla="*/ 0 w 1053684"/>
                <a:gd name="connsiteY7" fmla="*/ 1117016 h 1222384"/>
                <a:gd name="connsiteX8" fmla="*/ 0 w 1053684"/>
                <a:gd name="connsiteY8" fmla="*/ 105368 h 12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684" h="1222384">
                  <a:moveTo>
                    <a:pt x="0" y="105368"/>
                  </a:moveTo>
                  <a:cubicBezTo>
                    <a:pt x="0" y="47175"/>
                    <a:pt x="47175" y="0"/>
                    <a:pt x="105368" y="0"/>
                  </a:cubicBezTo>
                  <a:lnTo>
                    <a:pt x="948316" y="0"/>
                  </a:lnTo>
                  <a:cubicBezTo>
                    <a:pt x="1006509" y="0"/>
                    <a:pt x="1053684" y="47175"/>
                    <a:pt x="1053684" y="105368"/>
                  </a:cubicBezTo>
                  <a:lnTo>
                    <a:pt x="1053684" y="1117016"/>
                  </a:lnTo>
                  <a:cubicBezTo>
                    <a:pt x="1053684" y="1175209"/>
                    <a:pt x="1006509" y="1222384"/>
                    <a:pt x="948316" y="1222384"/>
                  </a:cubicBezTo>
                  <a:lnTo>
                    <a:pt x="105368" y="1222384"/>
                  </a:lnTo>
                  <a:cubicBezTo>
                    <a:pt x="47175" y="1222384"/>
                    <a:pt x="0" y="1175209"/>
                    <a:pt x="0" y="1117016"/>
                  </a:cubicBezTo>
                  <a:lnTo>
                    <a:pt x="0" y="105368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821" tIns="91821" rIns="91821" bIns="9182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REDF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New programs</a:t>
              </a:r>
            </a:p>
          </p:txBody>
        </p:sp>
        <p:sp>
          <p:nvSpPr>
            <p:cNvPr id="21" name="Freeform 20"/>
            <p:cNvSpPr/>
            <p:nvPr/>
          </p:nvSpPr>
          <p:spPr>
            <a:xfrm>
              <a:off x="8110411" y="3701857"/>
              <a:ext cx="1053684" cy="1222384"/>
            </a:xfrm>
            <a:custGeom>
              <a:avLst/>
              <a:gdLst>
                <a:gd name="connsiteX0" fmla="*/ 0 w 1053684"/>
                <a:gd name="connsiteY0" fmla="*/ 105368 h 1222384"/>
                <a:gd name="connsiteX1" fmla="*/ 105368 w 1053684"/>
                <a:gd name="connsiteY1" fmla="*/ 0 h 1222384"/>
                <a:gd name="connsiteX2" fmla="*/ 948316 w 1053684"/>
                <a:gd name="connsiteY2" fmla="*/ 0 h 1222384"/>
                <a:gd name="connsiteX3" fmla="*/ 1053684 w 1053684"/>
                <a:gd name="connsiteY3" fmla="*/ 105368 h 1222384"/>
                <a:gd name="connsiteX4" fmla="*/ 1053684 w 1053684"/>
                <a:gd name="connsiteY4" fmla="*/ 1117016 h 1222384"/>
                <a:gd name="connsiteX5" fmla="*/ 948316 w 1053684"/>
                <a:gd name="connsiteY5" fmla="*/ 1222384 h 1222384"/>
                <a:gd name="connsiteX6" fmla="*/ 105368 w 1053684"/>
                <a:gd name="connsiteY6" fmla="*/ 1222384 h 1222384"/>
                <a:gd name="connsiteX7" fmla="*/ 0 w 1053684"/>
                <a:gd name="connsiteY7" fmla="*/ 1117016 h 1222384"/>
                <a:gd name="connsiteX8" fmla="*/ 0 w 1053684"/>
                <a:gd name="connsiteY8" fmla="*/ 105368 h 12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684" h="1222384">
                  <a:moveTo>
                    <a:pt x="0" y="105368"/>
                  </a:moveTo>
                  <a:cubicBezTo>
                    <a:pt x="0" y="47175"/>
                    <a:pt x="47175" y="0"/>
                    <a:pt x="105368" y="0"/>
                  </a:cubicBezTo>
                  <a:lnTo>
                    <a:pt x="948316" y="0"/>
                  </a:lnTo>
                  <a:cubicBezTo>
                    <a:pt x="1006509" y="0"/>
                    <a:pt x="1053684" y="47175"/>
                    <a:pt x="1053684" y="105368"/>
                  </a:cubicBezTo>
                  <a:lnTo>
                    <a:pt x="1053684" y="1117016"/>
                  </a:lnTo>
                  <a:cubicBezTo>
                    <a:pt x="1053684" y="1175209"/>
                    <a:pt x="1006509" y="1222384"/>
                    <a:pt x="948316" y="1222384"/>
                  </a:cubicBezTo>
                  <a:lnTo>
                    <a:pt x="105368" y="1222384"/>
                  </a:lnTo>
                  <a:cubicBezTo>
                    <a:pt x="47175" y="1222384"/>
                    <a:pt x="0" y="1175209"/>
                    <a:pt x="0" y="1117016"/>
                  </a:cubicBezTo>
                  <a:lnTo>
                    <a:pt x="0" y="105368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821" tIns="91821" rIns="91821" bIns="9182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SRC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>
                  <a:solidFill>
                    <a:schemeClr val="tx1"/>
                  </a:solidFill>
                </a:rPr>
                <a:t>Enhancements</a:t>
              </a:r>
            </a:p>
          </p:txBody>
        </p:sp>
      </p:grpSp>
      <p:sp>
        <p:nvSpPr>
          <p:cNvPr id="28" name="Freeform 27"/>
          <p:cNvSpPr/>
          <p:nvPr/>
        </p:nvSpPr>
        <p:spPr>
          <a:xfrm>
            <a:off x="933554" y="1638956"/>
            <a:ext cx="8975216" cy="461144"/>
          </a:xfrm>
          <a:custGeom>
            <a:avLst/>
            <a:gdLst>
              <a:gd name="connsiteX0" fmla="*/ 0 w 4480266"/>
              <a:gd name="connsiteY0" fmla="*/ 46114 h 461144"/>
              <a:gd name="connsiteX1" fmla="*/ 46114 w 4480266"/>
              <a:gd name="connsiteY1" fmla="*/ 0 h 461144"/>
              <a:gd name="connsiteX2" fmla="*/ 4434152 w 4480266"/>
              <a:gd name="connsiteY2" fmla="*/ 0 h 461144"/>
              <a:gd name="connsiteX3" fmla="*/ 4480266 w 4480266"/>
              <a:gd name="connsiteY3" fmla="*/ 46114 h 461144"/>
              <a:gd name="connsiteX4" fmla="*/ 4480266 w 4480266"/>
              <a:gd name="connsiteY4" fmla="*/ 415030 h 461144"/>
              <a:gd name="connsiteX5" fmla="*/ 4434152 w 4480266"/>
              <a:gd name="connsiteY5" fmla="*/ 461144 h 461144"/>
              <a:gd name="connsiteX6" fmla="*/ 46114 w 4480266"/>
              <a:gd name="connsiteY6" fmla="*/ 461144 h 461144"/>
              <a:gd name="connsiteX7" fmla="*/ 0 w 4480266"/>
              <a:gd name="connsiteY7" fmla="*/ 415030 h 461144"/>
              <a:gd name="connsiteX8" fmla="*/ 0 w 4480266"/>
              <a:gd name="connsiteY8" fmla="*/ 46114 h 46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0266" h="461144">
                <a:moveTo>
                  <a:pt x="0" y="46114"/>
                </a:moveTo>
                <a:cubicBezTo>
                  <a:pt x="0" y="20646"/>
                  <a:pt x="20646" y="0"/>
                  <a:pt x="46114" y="0"/>
                </a:cubicBezTo>
                <a:lnTo>
                  <a:pt x="4434152" y="0"/>
                </a:lnTo>
                <a:cubicBezTo>
                  <a:pt x="4459620" y="0"/>
                  <a:pt x="4480266" y="20646"/>
                  <a:pt x="4480266" y="46114"/>
                </a:cubicBezTo>
                <a:lnTo>
                  <a:pt x="4480266" y="415030"/>
                </a:lnTo>
                <a:cubicBezTo>
                  <a:pt x="4480266" y="440498"/>
                  <a:pt x="4459620" y="461144"/>
                  <a:pt x="4434152" y="461144"/>
                </a:cubicBezTo>
                <a:lnTo>
                  <a:pt x="46114" y="461144"/>
                </a:lnTo>
                <a:cubicBezTo>
                  <a:pt x="20646" y="461144"/>
                  <a:pt x="0" y="440498"/>
                  <a:pt x="0" y="415030"/>
                </a:cubicBezTo>
                <a:lnTo>
                  <a:pt x="0" y="4611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706" tIns="89706" rIns="89706" bIns="89706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>
                <a:solidFill>
                  <a:schemeClr val="tx1"/>
                </a:solidFill>
              </a:rPr>
              <a:t>Partner Programs</a:t>
            </a:r>
          </a:p>
        </p:txBody>
      </p:sp>
    </p:spTree>
    <p:extLst>
      <p:ext uri="{BB962C8B-B14F-4D97-AF65-F5344CB8AC3E}">
        <p14:creationId xmlns:p14="http://schemas.microsoft.com/office/powerpoint/2010/main" val="2840547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24998"/>
            <a:ext cx="9070569" cy="841429"/>
          </a:xfrm>
        </p:spPr>
        <p:txBody>
          <a:bodyPr/>
          <a:lstStyle/>
          <a:p>
            <a:r>
              <a:rPr lang="en-US" dirty="0"/>
              <a:t>Pillar #3: Market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15" name="Diagram 14"/>
          <p:cNvGraphicFramePr>
            <a:graphicFrameLocks noChangeAspect="1"/>
          </p:cNvGraphicFramePr>
          <p:nvPr/>
        </p:nvGraphicFramePr>
        <p:xfrm>
          <a:off x="7792857" y="2055716"/>
          <a:ext cx="3459010" cy="1842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Diagram 15"/>
          <p:cNvGraphicFramePr>
            <a:graphicFrameLocks noChangeAspect="1"/>
          </p:cNvGraphicFramePr>
          <p:nvPr/>
        </p:nvGraphicFramePr>
        <p:xfrm>
          <a:off x="604659" y="2055716"/>
          <a:ext cx="3432121" cy="1842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7" name="Diagram 16"/>
          <p:cNvGraphicFramePr>
            <a:graphicFrameLocks noChangeAspect="1"/>
          </p:cNvGraphicFramePr>
          <p:nvPr/>
        </p:nvGraphicFramePr>
        <p:xfrm>
          <a:off x="4182276" y="2055028"/>
          <a:ext cx="3516424" cy="1843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9" name="Rectangle 8"/>
          <p:cNvSpPr/>
          <p:nvPr/>
        </p:nvSpPr>
        <p:spPr>
          <a:xfrm>
            <a:off x="749534" y="1131917"/>
            <a:ext cx="6986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ea typeface="Open Sans" panose="020B0606030504020204" pitchFamily="34" charset="0"/>
                <a:cs typeface="Segoe UI Light" panose="020B0502040204020203" pitchFamily="34" charset="0"/>
              </a:rPr>
              <a:t>Take current Residential finance products to new geographical markets</a:t>
            </a:r>
          </a:p>
        </p:txBody>
      </p:sp>
      <p:sp>
        <p:nvSpPr>
          <p:cNvPr id="11" name="Oval 10"/>
          <p:cNvSpPr/>
          <p:nvPr/>
        </p:nvSpPr>
        <p:spPr>
          <a:xfrm>
            <a:off x="10100931" y="181161"/>
            <a:ext cx="1926038" cy="1449842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+200 </a:t>
            </a:r>
            <a:r>
              <a:rPr lang="en-US" sz="1600" dirty="0"/>
              <a:t>million production </a:t>
            </a:r>
            <a:r>
              <a:rPr lang="en-US" sz="1600" dirty="0" smtClean="0"/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1666234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24998"/>
            <a:ext cx="9070569" cy="841429"/>
          </a:xfrm>
        </p:spPr>
        <p:txBody>
          <a:bodyPr/>
          <a:lstStyle/>
          <a:p>
            <a:r>
              <a:rPr lang="en-US" dirty="0"/>
              <a:t>Pillar #3: Market Development – Branch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16" name="Diagram 15"/>
          <p:cNvGraphicFramePr>
            <a:graphicFrameLocks noChangeAspect="1"/>
          </p:cNvGraphicFramePr>
          <p:nvPr/>
        </p:nvGraphicFramePr>
        <p:xfrm>
          <a:off x="838201" y="1648552"/>
          <a:ext cx="9070569" cy="1842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749534" y="1131917"/>
            <a:ext cx="6986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ea typeface="Open Sans" panose="020B0606030504020204" pitchFamily="34" charset="0"/>
                <a:cs typeface="Segoe UI Light" panose="020B0502040204020203" pitchFamily="34" charset="0"/>
              </a:rPr>
              <a:t>Take current Residential finance products to new geographical markets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8201" y="3618077"/>
            <a:ext cx="2860496" cy="22998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Operate DAT Location within NHC SAKANI Center to integrate with off plan developers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Operate new Local Service Center (LSC) to serve new developing areas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01405" y="3595554"/>
            <a:ext cx="2861732" cy="23223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Open LSC concept in Abha and Khamees Musheit instead of current branch in ABHA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Utilize future programs expansion such as self construction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47038" y="3583166"/>
            <a:ext cx="2861732" cy="23223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Open LSC in Najran and Jazan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Utilize future programs expansion such as self construction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58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24998"/>
            <a:ext cx="9070569" cy="841429"/>
          </a:xfrm>
        </p:spPr>
        <p:txBody>
          <a:bodyPr/>
          <a:lstStyle/>
          <a:p>
            <a:r>
              <a:rPr lang="en-US" dirty="0"/>
              <a:t>Pillar #3: Market Development – New Partnerships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45465" y="1626453"/>
            <a:ext cx="9063303" cy="1843458"/>
            <a:chOff x="845465" y="1626453"/>
            <a:chExt cx="9063303" cy="1843458"/>
          </a:xfrm>
        </p:grpSpPr>
        <p:sp>
          <p:nvSpPr>
            <p:cNvPr id="7" name="Freeform 6"/>
            <p:cNvSpPr/>
            <p:nvPr/>
          </p:nvSpPr>
          <p:spPr>
            <a:xfrm>
              <a:off x="845465" y="1626453"/>
              <a:ext cx="9063287" cy="447234"/>
            </a:xfrm>
            <a:custGeom>
              <a:avLst/>
              <a:gdLst>
                <a:gd name="connsiteX0" fmla="*/ 0 w 9063287"/>
                <a:gd name="connsiteY0" fmla="*/ 44723 h 447234"/>
                <a:gd name="connsiteX1" fmla="*/ 44723 w 9063287"/>
                <a:gd name="connsiteY1" fmla="*/ 0 h 447234"/>
                <a:gd name="connsiteX2" fmla="*/ 9018564 w 9063287"/>
                <a:gd name="connsiteY2" fmla="*/ 0 h 447234"/>
                <a:gd name="connsiteX3" fmla="*/ 9063287 w 9063287"/>
                <a:gd name="connsiteY3" fmla="*/ 44723 h 447234"/>
                <a:gd name="connsiteX4" fmla="*/ 9063287 w 9063287"/>
                <a:gd name="connsiteY4" fmla="*/ 402511 h 447234"/>
                <a:gd name="connsiteX5" fmla="*/ 9018564 w 9063287"/>
                <a:gd name="connsiteY5" fmla="*/ 447234 h 447234"/>
                <a:gd name="connsiteX6" fmla="*/ 44723 w 9063287"/>
                <a:gd name="connsiteY6" fmla="*/ 447234 h 447234"/>
                <a:gd name="connsiteX7" fmla="*/ 0 w 9063287"/>
                <a:gd name="connsiteY7" fmla="*/ 402511 h 447234"/>
                <a:gd name="connsiteX8" fmla="*/ 0 w 9063287"/>
                <a:gd name="connsiteY8" fmla="*/ 44723 h 44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63287" h="447234">
                  <a:moveTo>
                    <a:pt x="0" y="44723"/>
                  </a:moveTo>
                  <a:cubicBezTo>
                    <a:pt x="0" y="20023"/>
                    <a:pt x="20023" y="0"/>
                    <a:pt x="44723" y="0"/>
                  </a:cubicBezTo>
                  <a:lnTo>
                    <a:pt x="9018564" y="0"/>
                  </a:lnTo>
                  <a:cubicBezTo>
                    <a:pt x="9043264" y="0"/>
                    <a:pt x="9063287" y="20023"/>
                    <a:pt x="9063287" y="44723"/>
                  </a:cubicBezTo>
                  <a:lnTo>
                    <a:pt x="9063287" y="402511"/>
                  </a:lnTo>
                  <a:cubicBezTo>
                    <a:pt x="9063287" y="427211"/>
                    <a:pt x="9043264" y="447234"/>
                    <a:pt x="9018564" y="447234"/>
                  </a:cubicBezTo>
                  <a:lnTo>
                    <a:pt x="44723" y="447234"/>
                  </a:lnTo>
                  <a:cubicBezTo>
                    <a:pt x="20023" y="447234"/>
                    <a:pt x="0" y="427211"/>
                    <a:pt x="0" y="402511"/>
                  </a:cubicBezTo>
                  <a:lnTo>
                    <a:pt x="0" y="44723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299" tIns="89299" rIns="89299" bIns="89299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/>
                <a:t>New Partnerships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872227" y="2375358"/>
              <a:ext cx="1698517" cy="1094553"/>
            </a:xfrm>
            <a:custGeom>
              <a:avLst/>
              <a:gdLst>
                <a:gd name="connsiteX0" fmla="*/ 0 w 1698517"/>
                <a:gd name="connsiteY0" fmla="*/ 109455 h 1094553"/>
                <a:gd name="connsiteX1" fmla="*/ 109455 w 1698517"/>
                <a:gd name="connsiteY1" fmla="*/ 0 h 1094553"/>
                <a:gd name="connsiteX2" fmla="*/ 1589062 w 1698517"/>
                <a:gd name="connsiteY2" fmla="*/ 0 h 1094553"/>
                <a:gd name="connsiteX3" fmla="*/ 1698517 w 1698517"/>
                <a:gd name="connsiteY3" fmla="*/ 109455 h 1094553"/>
                <a:gd name="connsiteX4" fmla="*/ 1698517 w 1698517"/>
                <a:gd name="connsiteY4" fmla="*/ 985098 h 1094553"/>
                <a:gd name="connsiteX5" fmla="*/ 1589062 w 1698517"/>
                <a:gd name="connsiteY5" fmla="*/ 1094553 h 1094553"/>
                <a:gd name="connsiteX6" fmla="*/ 109455 w 1698517"/>
                <a:gd name="connsiteY6" fmla="*/ 1094553 h 1094553"/>
                <a:gd name="connsiteX7" fmla="*/ 0 w 1698517"/>
                <a:gd name="connsiteY7" fmla="*/ 985098 h 1094553"/>
                <a:gd name="connsiteX8" fmla="*/ 0 w 1698517"/>
                <a:gd name="connsiteY8" fmla="*/ 109455 h 109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8517" h="1094553">
                  <a:moveTo>
                    <a:pt x="0" y="109455"/>
                  </a:moveTo>
                  <a:cubicBezTo>
                    <a:pt x="0" y="49005"/>
                    <a:pt x="49005" y="0"/>
                    <a:pt x="109455" y="0"/>
                  </a:cubicBezTo>
                  <a:lnTo>
                    <a:pt x="1589062" y="0"/>
                  </a:lnTo>
                  <a:cubicBezTo>
                    <a:pt x="1649512" y="0"/>
                    <a:pt x="1698517" y="49005"/>
                    <a:pt x="1698517" y="109455"/>
                  </a:cubicBezTo>
                  <a:lnTo>
                    <a:pt x="1698517" y="985098"/>
                  </a:lnTo>
                  <a:cubicBezTo>
                    <a:pt x="1698517" y="1045548"/>
                    <a:pt x="1649512" y="1094553"/>
                    <a:pt x="1589062" y="1094553"/>
                  </a:cubicBezTo>
                  <a:lnTo>
                    <a:pt x="109455" y="1094553"/>
                  </a:lnTo>
                  <a:cubicBezTo>
                    <a:pt x="49005" y="1094553"/>
                    <a:pt x="0" y="1045548"/>
                    <a:pt x="0" y="985098"/>
                  </a:cubicBezTo>
                  <a:lnTo>
                    <a:pt x="0" y="109455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638" tIns="100638" rIns="100638" bIns="10063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Banks</a:t>
              </a:r>
            </a:p>
          </p:txBody>
        </p:sp>
        <p:sp>
          <p:nvSpPr>
            <p:cNvPr id="15" name="Freeform 14"/>
            <p:cNvSpPr/>
            <p:nvPr/>
          </p:nvSpPr>
          <p:spPr>
            <a:xfrm>
              <a:off x="2717071" y="2375358"/>
              <a:ext cx="1698517" cy="1094553"/>
            </a:xfrm>
            <a:custGeom>
              <a:avLst/>
              <a:gdLst>
                <a:gd name="connsiteX0" fmla="*/ 0 w 1698517"/>
                <a:gd name="connsiteY0" fmla="*/ 109455 h 1094553"/>
                <a:gd name="connsiteX1" fmla="*/ 109455 w 1698517"/>
                <a:gd name="connsiteY1" fmla="*/ 0 h 1094553"/>
                <a:gd name="connsiteX2" fmla="*/ 1589062 w 1698517"/>
                <a:gd name="connsiteY2" fmla="*/ 0 h 1094553"/>
                <a:gd name="connsiteX3" fmla="*/ 1698517 w 1698517"/>
                <a:gd name="connsiteY3" fmla="*/ 109455 h 1094553"/>
                <a:gd name="connsiteX4" fmla="*/ 1698517 w 1698517"/>
                <a:gd name="connsiteY4" fmla="*/ 985098 h 1094553"/>
                <a:gd name="connsiteX5" fmla="*/ 1589062 w 1698517"/>
                <a:gd name="connsiteY5" fmla="*/ 1094553 h 1094553"/>
                <a:gd name="connsiteX6" fmla="*/ 109455 w 1698517"/>
                <a:gd name="connsiteY6" fmla="*/ 1094553 h 1094553"/>
                <a:gd name="connsiteX7" fmla="*/ 0 w 1698517"/>
                <a:gd name="connsiteY7" fmla="*/ 985098 h 1094553"/>
                <a:gd name="connsiteX8" fmla="*/ 0 w 1698517"/>
                <a:gd name="connsiteY8" fmla="*/ 109455 h 109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8517" h="1094553">
                  <a:moveTo>
                    <a:pt x="0" y="109455"/>
                  </a:moveTo>
                  <a:cubicBezTo>
                    <a:pt x="0" y="49005"/>
                    <a:pt x="49005" y="0"/>
                    <a:pt x="109455" y="0"/>
                  </a:cubicBezTo>
                  <a:lnTo>
                    <a:pt x="1589062" y="0"/>
                  </a:lnTo>
                  <a:cubicBezTo>
                    <a:pt x="1649512" y="0"/>
                    <a:pt x="1698517" y="49005"/>
                    <a:pt x="1698517" y="109455"/>
                  </a:cubicBezTo>
                  <a:lnTo>
                    <a:pt x="1698517" y="985098"/>
                  </a:lnTo>
                  <a:cubicBezTo>
                    <a:pt x="1698517" y="1045548"/>
                    <a:pt x="1649512" y="1094553"/>
                    <a:pt x="1589062" y="1094553"/>
                  </a:cubicBezTo>
                  <a:lnTo>
                    <a:pt x="109455" y="1094553"/>
                  </a:lnTo>
                  <a:cubicBezTo>
                    <a:pt x="49005" y="1094553"/>
                    <a:pt x="0" y="1045548"/>
                    <a:pt x="0" y="985098"/>
                  </a:cubicBezTo>
                  <a:lnTo>
                    <a:pt x="0" y="109455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638" tIns="100638" rIns="100638" bIns="10063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Fintechs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4558264" y="2375358"/>
              <a:ext cx="1698517" cy="1094553"/>
            </a:xfrm>
            <a:custGeom>
              <a:avLst/>
              <a:gdLst>
                <a:gd name="connsiteX0" fmla="*/ 0 w 1698517"/>
                <a:gd name="connsiteY0" fmla="*/ 109455 h 1094553"/>
                <a:gd name="connsiteX1" fmla="*/ 109455 w 1698517"/>
                <a:gd name="connsiteY1" fmla="*/ 0 h 1094553"/>
                <a:gd name="connsiteX2" fmla="*/ 1589062 w 1698517"/>
                <a:gd name="connsiteY2" fmla="*/ 0 h 1094553"/>
                <a:gd name="connsiteX3" fmla="*/ 1698517 w 1698517"/>
                <a:gd name="connsiteY3" fmla="*/ 109455 h 1094553"/>
                <a:gd name="connsiteX4" fmla="*/ 1698517 w 1698517"/>
                <a:gd name="connsiteY4" fmla="*/ 985098 h 1094553"/>
                <a:gd name="connsiteX5" fmla="*/ 1589062 w 1698517"/>
                <a:gd name="connsiteY5" fmla="*/ 1094553 h 1094553"/>
                <a:gd name="connsiteX6" fmla="*/ 109455 w 1698517"/>
                <a:gd name="connsiteY6" fmla="*/ 1094553 h 1094553"/>
                <a:gd name="connsiteX7" fmla="*/ 0 w 1698517"/>
                <a:gd name="connsiteY7" fmla="*/ 985098 h 1094553"/>
                <a:gd name="connsiteX8" fmla="*/ 0 w 1698517"/>
                <a:gd name="connsiteY8" fmla="*/ 109455 h 109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8517" h="1094553">
                  <a:moveTo>
                    <a:pt x="0" y="109455"/>
                  </a:moveTo>
                  <a:cubicBezTo>
                    <a:pt x="0" y="49005"/>
                    <a:pt x="49005" y="0"/>
                    <a:pt x="109455" y="0"/>
                  </a:cubicBezTo>
                  <a:lnTo>
                    <a:pt x="1589062" y="0"/>
                  </a:lnTo>
                  <a:cubicBezTo>
                    <a:pt x="1649512" y="0"/>
                    <a:pt x="1698517" y="49005"/>
                    <a:pt x="1698517" y="109455"/>
                  </a:cubicBezTo>
                  <a:lnTo>
                    <a:pt x="1698517" y="985098"/>
                  </a:lnTo>
                  <a:cubicBezTo>
                    <a:pt x="1698517" y="1045548"/>
                    <a:pt x="1649512" y="1094553"/>
                    <a:pt x="1589062" y="1094553"/>
                  </a:cubicBezTo>
                  <a:lnTo>
                    <a:pt x="109455" y="1094553"/>
                  </a:lnTo>
                  <a:cubicBezTo>
                    <a:pt x="49005" y="1094553"/>
                    <a:pt x="0" y="1045548"/>
                    <a:pt x="0" y="985098"/>
                  </a:cubicBezTo>
                  <a:lnTo>
                    <a:pt x="0" y="109455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638" tIns="100638" rIns="100638" bIns="10063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Aggregators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6365809" y="2375358"/>
              <a:ext cx="1698517" cy="1094553"/>
            </a:xfrm>
            <a:custGeom>
              <a:avLst/>
              <a:gdLst>
                <a:gd name="connsiteX0" fmla="*/ 0 w 1698517"/>
                <a:gd name="connsiteY0" fmla="*/ 109455 h 1094553"/>
                <a:gd name="connsiteX1" fmla="*/ 109455 w 1698517"/>
                <a:gd name="connsiteY1" fmla="*/ 0 h 1094553"/>
                <a:gd name="connsiteX2" fmla="*/ 1589062 w 1698517"/>
                <a:gd name="connsiteY2" fmla="*/ 0 h 1094553"/>
                <a:gd name="connsiteX3" fmla="*/ 1698517 w 1698517"/>
                <a:gd name="connsiteY3" fmla="*/ 109455 h 1094553"/>
                <a:gd name="connsiteX4" fmla="*/ 1698517 w 1698517"/>
                <a:gd name="connsiteY4" fmla="*/ 985098 h 1094553"/>
                <a:gd name="connsiteX5" fmla="*/ 1589062 w 1698517"/>
                <a:gd name="connsiteY5" fmla="*/ 1094553 h 1094553"/>
                <a:gd name="connsiteX6" fmla="*/ 109455 w 1698517"/>
                <a:gd name="connsiteY6" fmla="*/ 1094553 h 1094553"/>
                <a:gd name="connsiteX7" fmla="*/ 0 w 1698517"/>
                <a:gd name="connsiteY7" fmla="*/ 985098 h 1094553"/>
                <a:gd name="connsiteX8" fmla="*/ 0 w 1698517"/>
                <a:gd name="connsiteY8" fmla="*/ 109455 h 109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8517" h="1094553">
                  <a:moveTo>
                    <a:pt x="0" y="109455"/>
                  </a:moveTo>
                  <a:cubicBezTo>
                    <a:pt x="0" y="49005"/>
                    <a:pt x="49005" y="0"/>
                    <a:pt x="109455" y="0"/>
                  </a:cubicBezTo>
                  <a:lnTo>
                    <a:pt x="1589062" y="0"/>
                  </a:lnTo>
                  <a:cubicBezTo>
                    <a:pt x="1649512" y="0"/>
                    <a:pt x="1698517" y="49005"/>
                    <a:pt x="1698517" y="109455"/>
                  </a:cubicBezTo>
                  <a:lnTo>
                    <a:pt x="1698517" y="985098"/>
                  </a:lnTo>
                  <a:cubicBezTo>
                    <a:pt x="1698517" y="1045548"/>
                    <a:pt x="1649512" y="1094553"/>
                    <a:pt x="1589062" y="1094553"/>
                  </a:cubicBezTo>
                  <a:lnTo>
                    <a:pt x="109455" y="1094553"/>
                  </a:lnTo>
                  <a:cubicBezTo>
                    <a:pt x="49005" y="1094553"/>
                    <a:pt x="0" y="1045548"/>
                    <a:pt x="0" y="985098"/>
                  </a:cubicBezTo>
                  <a:lnTo>
                    <a:pt x="0" y="109455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638" tIns="100638" rIns="100638" bIns="10063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Agents &amp; Brokers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8210251" y="2375321"/>
              <a:ext cx="1698517" cy="1094553"/>
            </a:xfrm>
            <a:custGeom>
              <a:avLst/>
              <a:gdLst>
                <a:gd name="connsiteX0" fmla="*/ 0 w 1698517"/>
                <a:gd name="connsiteY0" fmla="*/ 109455 h 1094553"/>
                <a:gd name="connsiteX1" fmla="*/ 109455 w 1698517"/>
                <a:gd name="connsiteY1" fmla="*/ 0 h 1094553"/>
                <a:gd name="connsiteX2" fmla="*/ 1589062 w 1698517"/>
                <a:gd name="connsiteY2" fmla="*/ 0 h 1094553"/>
                <a:gd name="connsiteX3" fmla="*/ 1698517 w 1698517"/>
                <a:gd name="connsiteY3" fmla="*/ 109455 h 1094553"/>
                <a:gd name="connsiteX4" fmla="*/ 1698517 w 1698517"/>
                <a:gd name="connsiteY4" fmla="*/ 985098 h 1094553"/>
                <a:gd name="connsiteX5" fmla="*/ 1589062 w 1698517"/>
                <a:gd name="connsiteY5" fmla="*/ 1094553 h 1094553"/>
                <a:gd name="connsiteX6" fmla="*/ 109455 w 1698517"/>
                <a:gd name="connsiteY6" fmla="*/ 1094553 h 1094553"/>
                <a:gd name="connsiteX7" fmla="*/ 0 w 1698517"/>
                <a:gd name="connsiteY7" fmla="*/ 985098 h 1094553"/>
                <a:gd name="connsiteX8" fmla="*/ 0 w 1698517"/>
                <a:gd name="connsiteY8" fmla="*/ 109455 h 109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8517" h="1094553">
                  <a:moveTo>
                    <a:pt x="0" y="109455"/>
                  </a:moveTo>
                  <a:cubicBezTo>
                    <a:pt x="0" y="49005"/>
                    <a:pt x="49005" y="0"/>
                    <a:pt x="109455" y="0"/>
                  </a:cubicBezTo>
                  <a:lnTo>
                    <a:pt x="1589062" y="0"/>
                  </a:lnTo>
                  <a:cubicBezTo>
                    <a:pt x="1649512" y="0"/>
                    <a:pt x="1698517" y="49005"/>
                    <a:pt x="1698517" y="109455"/>
                  </a:cubicBezTo>
                  <a:lnTo>
                    <a:pt x="1698517" y="985098"/>
                  </a:lnTo>
                  <a:cubicBezTo>
                    <a:pt x="1698517" y="1045548"/>
                    <a:pt x="1649512" y="1094553"/>
                    <a:pt x="1589062" y="1094553"/>
                  </a:cubicBezTo>
                  <a:lnTo>
                    <a:pt x="109455" y="1094553"/>
                  </a:lnTo>
                  <a:cubicBezTo>
                    <a:pt x="49005" y="1094553"/>
                    <a:pt x="0" y="1045548"/>
                    <a:pt x="0" y="985098"/>
                  </a:cubicBezTo>
                  <a:lnTo>
                    <a:pt x="0" y="109455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638" tIns="100638" rIns="100638" bIns="10063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Out of KSA Residential Finance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4545830" y="3609236"/>
            <a:ext cx="1700858" cy="23189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Technical Integration collaboration to cross sell RF or pass mortgage leads into our platform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Generate hot leads through online platform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Leverage open banking integration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5454" y="3615362"/>
            <a:ext cx="1620946" cy="23128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Technical Integration collaboration to cross sell RF or pass mortgage leads into our platform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Generate hot leads through online platform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02103" y="3609236"/>
            <a:ext cx="1684961" cy="23189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new agency programs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Technical Integration collaboration to cross sell RF and PF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1" y="3599838"/>
            <a:ext cx="1684961" cy="23189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new agency programs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new loan sale arrangements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Roboto Condensed Light"/>
                <a:cs typeface="Arial" charset="0"/>
              </a:rPr>
              <a:t>Include warehousing arrangements to lower our cost-of-funding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23809" y="3608818"/>
            <a:ext cx="1684961" cy="23189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Enable local affluent customers to finance residence out of KSA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534" y="1131917"/>
            <a:ext cx="6986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ea typeface="Open Sans" panose="020B0606030504020204" pitchFamily="34" charset="0"/>
                <a:cs typeface="Segoe UI Light" panose="020B0502040204020203" pitchFamily="34" charset="0"/>
              </a:rPr>
              <a:t>Take current Residential finance products to new geographical markets</a:t>
            </a:r>
          </a:p>
        </p:txBody>
      </p:sp>
    </p:spTree>
    <p:extLst>
      <p:ext uri="{BB962C8B-B14F-4D97-AF65-F5344CB8AC3E}">
        <p14:creationId xmlns:p14="http://schemas.microsoft.com/office/powerpoint/2010/main" val="246065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24998"/>
            <a:ext cx="9070569" cy="841429"/>
          </a:xfrm>
        </p:spPr>
        <p:txBody>
          <a:bodyPr/>
          <a:lstStyle/>
          <a:p>
            <a:r>
              <a:rPr lang="en-US" dirty="0"/>
              <a:t>Pillar #3: Market Development - Digital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15" name="Diagram 14"/>
          <p:cNvGraphicFramePr>
            <a:graphicFrameLocks noChangeAspect="1"/>
          </p:cNvGraphicFramePr>
          <p:nvPr/>
        </p:nvGraphicFramePr>
        <p:xfrm>
          <a:off x="838200" y="1648552"/>
          <a:ext cx="9070569" cy="1842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838199" y="3657461"/>
            <a:ext cx="2870772" cy="2301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200" u="sng" dirty="0">
                <a:solidFill>
                  <a:srgbClr val="3B3B3B"/>
                </a:solidFill>
                <a:latin typeface="Roboto Condensed Light"/>
                <a:cs typeface="Arial" charset="0"/>
              </a:rPr>
              <a:t>Business to Customer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Target individual customers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Full end to end finance platform serving DAT customers directly 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Serve customers anywhere any time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Improve customer experience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Omni channel 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49538" y="3657461"/>
            <a:ext cx="2859232" cy="2315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200" u="sng" dirty="0">
                <a:solidFill>
                  <a:srgbClr val="3B3B3B"/>
                </a:solidFill>
                <a:latin typeface="Roboto Condensed Light"/>
                <a:cs typeface="Arial" charset="0"/>
              </a:rPr>
              <a:t>New Subscription Model</a:t>
            </a:r>
          </a:p>
          <a:p>
            <a:pPr algn="ctr"/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Sell DAT LOS as a front end finance solution operated by partners coupled with DAT After sales services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Additional servicing income stream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84333" y="3657461"/>
            <a:ext cx="2796612" cy="2301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200" u="sng" dirty="0">
                <a:solidFill>
                  <a:srgbClr val="3B3B3B"/>
                </a:solidFill>
                <a:latin typeface="Roboto Condensed Light"/>
                <a:cs typeface="Arial" charset="0"/>
              </a:rPr>
              <a:t>Business to Business</a:t>
            </a:r>
          </a:p>
          <a:p>
            <a:pPr algn="ctr"/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Target corporate entities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Fully integrated digital finance solution with corporate partners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Enables reach and servicing of partners’ customers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algn="ctr"/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9534" y="1131917"/>
            <a:ext cx="6986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ea typeface="Open Sans" panose="020B0606030504020204" pitchFamily="34" charset="0"/>
                <a:cs typeface="Segoe UI Light" panose="020B0502040204020203" pitchFamily="34" charset="0"/>
              </a:rPr>
              <a:t>Take current Residential finance products to new geographical markets</a:t>
            </a:r>
          </a:p>
        </p:txBody>
      </p:sp>
    </p:spTree>
    <p:extLst>
      <p:ext uri="{BB962C8B-B14F-4D97-AF65-F5344CB8AC3E}">
        <p14:creationId xmlns:p14="http://schemas.microsoft.com/office/powerpoint/2010/main" val="2523958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 Assumptions - RF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49164" y="3076596"/>
            <a:ext cx="2196013" cy="456375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Average Loan Size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464092" y="3086005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678,508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3070009" y="3089508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838,662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273283" y="3089508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710,434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849164" y="3556565"/>
            <a:ext cx="2196013" cy="428837"/>
          </a:xfrm>
          <a:prstGeom prst="roundRect">
            <a:avLst>
              <a:gd name="adj" fmla="val 11848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Marketing Cost per Loan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5464092" y="3556565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1,400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070009" y="3560068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2,150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273283" y="3560068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1,200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49164" y="4497843"/>
            <a:ext cx="2196013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Portfolio Sale 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(M)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5464092" y="4497844"/>
            <a:ext cx="1186494" cy="423886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371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070009" y="4501346"/>
            <a:ext cx="1186494" cy="428166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86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273283" y="4501347"/>
            <a:ext cx="1186494" cy="428165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80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49164" y="4000317"/>
            <a:ext cx="2196013" cy="456375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Bank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Loans 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(M)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464092" y="4019135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138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3070009" y="4022638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40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4273283" y="4022638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63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849164" y="4953582"/>
            <a:ext cx="2196013" cy="456375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Staff Count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464092" y="4953582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183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070009" y="4957085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167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4273283" y="4957085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162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849164" y="5424451"/>
            <a:ext cx="2196013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Sales Commission %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5464092" y="5424452"/>
            <a:ext cx="1186493" cy="398308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0.5%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3070009" y="5427955"/>
            <a:ext cx="1186494" cy="398308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0.6%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4273283" y="5427955"/>
            <a:ext cx="1186494" cy="398308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0.5%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838202" y="1443161"/>
            <a:ext cx="2196013" cy="638919"/>
          </a:xfrm>
          <a:prstGeom prst="roundRect">
            <a:avLst>
              <a:gd name="adj" fmla="val 11848"/>
            </a:avLst>
          </a:prstGeom>
          <a:gradFill flip="none" rotWithShape="1">
            <a:gsLst>
              <a:gs pos="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cs typeface="Arial" pitchFamily="34" charset="0"/>
              </a:rPr>
              <a:t>Item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5461295" y="1443161"/>
            <a:ext cx="1186494" cy="638919"/>
          </a:xfrm>
          <a:prstGeom prst="roundRect">
            <a:avLst>
              <a:gd name="adj" fmla="val 11848"/>
            </a:avLst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cs typeface="Arial" pitchFamily="34" charset="0"/>
              </a:rPr>
              <a:t>2024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3060214" y="1446664"/>
            <a:ext cx="1186494" cy="638919"/>
          </a:xfrm>
          <a:prstGeom prst="roundRect">
            <a:avLst>
              <a:gd name="adj" fmla="val 11848"/>
            </a:avLst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cs typeface="Arial" pitchFamily="34" charset="0"/>
              </a:rPr>
              <a:t>2022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4266506" y="1446664"/>
            <a:ext cx="1186494" cy="638919"/>
          </a:xfrm>
          <a:prstGeom prst="roundRect">
            <a:avLst>
              <a:gd name="adj" fmla="val 11848"/>
            </a:avLst>
          </a:prstGeom>
          <a:gradFill flip="none" rotWithShape="1">
            <a:gsLst>
              <a:gs pos="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cs typeface="Arial" pitchFamily="34" charset="0"/>
              </a:rPr>
              <a:t>2023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849164" y="2137549"/>
            <a:ext cx="2196013" cy="456376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Sales Unit Count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464092" y="2137549"/>
            <a:ext cx="1186494" cy="456376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2,406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3070009" y="2141052"/>
            <a:ext cx="1186494" cy="456376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1,395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4273283" y="2141052"/>
            <a:ext cx="1186494" cy="456376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1,689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849164" y="2618633"/>
            <a:ext cx="2196013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Sales Volume 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(M)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5464092" y="2618633"/>
            <a:ext cx="1186494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1.6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3070009" y="2622136"/>
            <a:ext cx="1186494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1.17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4273283" y="2622136"/>
            <a:ext cx="1186494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1.2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247642" y="1201224"/>
            <a:ext cx="2009244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272672" y="1689623"/>
            <a:ext cx="1984213" cy="430690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87" y="1262776"/>
            <a:ext cx="304884" cy="262649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9619458" y="1273658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2" name="Rectangle 1"/>
          <p:cNvSpPr/>
          <p:nvPr/>
        </p:nvSpPr>
        <p:spPr>
          <a:xfrm>
            <a:off x="9247642" y="1826421"/>
            <a:ext cx="2009243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2.1 Billion </a:t>
            </a:r>
            <a:r>
              <a:rPr lang="en-US" sz="1400" dirty="0"/>
              <a:t>in RF production by 2026 </a:t>
            </a:r>
            <a:r>
              <a:rPr lang="en-US" sz="1200" dirty="0" smtClean="0"/>
              <a:t>(+75% </a:t>
            </a:r>
            <a:r>
              <a:rPr lang="en-US" sz="1200" dirty="0"/>
              <a:t>growth vs 2023)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Increased marketing cost from around SR1,200 in 2023  to SR1,400 per contract to support new initiatives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Portfolio sale is mainly the sale of LTFR (Long Term Fixed Rate) loans to SRC 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659845" y="3079993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684,645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863119" y="3079993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685,094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6659845" y="3550553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1,400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863119" y="3550553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1,400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659845" y="4491831"/>
            <a:ext cx="1186494" cy="428166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391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863119" y="4491832"/>
            <a:ext cx="1186494" cy="428165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419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659845" y="4013123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233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863119" y="4013123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3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49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6659845" y="4947570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192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863119" y="4947570"/>
            <a:ext cx="1186494" cy="428837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192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659845" y="5418440"/>
            <a:ext cx="1186494" cy="398308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0.5%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863119" y="5418440"/>
            <a:ext cx="1186494" cy="398308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0.5%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650050" y="1437149"/>
            <a:ext cx="1186494" cy="638919"/>
          </a:xfrm>
          <a:prstGeom prst="roundRect">
            <a:avLst>
              <a:gd name="adj" fmla="val 11848"/>
            </a:avLst>
          </a:prstGeom>
          <a:gradFill flip="none" rotWithShape="1">
            <a:gsLst>
              <a:gs pos="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cs typeface="Arial" pitchFamily="34" charset="0"/>
              </a:rPr>
              <a:t>2025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856342" y="1437149"/>
            <a:ext cx="1186494" cy="638919"/>
          </a:xfrm>
          <a:prstGeom prst="roundRect">
            <a:avLst>
              <a:gd name="adj" fmla="val 11848"/>
            </a:avLst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cs typeface="Arial" pitchFamily="34" charset="0"/>
              </a:rPr>
              <a:t>2026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659845" y="2131537"/>
            <a:ext cx="1186494" cy="456376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2,771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7863119" y="2131537"/>
            <a:ext cx="1186494" cy="456376"/>
          </a:xfrm>
          <a:prstGeom prst="roundRect">
            <a:avLst>
              <a:gd name="adj" fmla="val 11848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3,107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6659845" y="2612621"/>
            <a:ext cx="1186494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1.9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7863119" y="2612621"/>
            <a:ext cx="1186494" cy="423887"/>
          </a:xfrm>
          <a:prstGeom prst="roundRect">
            <a:avLst>
              <a:gd name="adj" fmla="val 11848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2.1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9777" y="1437149"/>
            <a:ext cx="3583059" cy="44111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86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12-Month SIBOR Tracking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32" name="Chart 31"/>
          <p:cNvGraphicFramePr/>
          <p:nvPr>
            <p:extLst>
              <p:ext uri="{D42A27DB-BD31-4B8C-83A1-F6EECF244321}">
                <p14:modId xmlns:p14="http://schemas.microsoft.com/office/powerpoint/2010/main" val="251957722"/>
              </p:ext>
            </p:extLst>
          </p:nvPr>
        </p:nvGraphicFramePr>
        <p:xfrm>
          <a:off x="380469" y="1049227"/>
          <a:ext cx="8128000" cy="4551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8487290" y="2095928"/>
            <a:ext cx="2516331" cy="29178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SIBOR Increase</a:t>
            </a:r>
            <a:r>
              <a:rPr lang="en-US" sz="1400" dirty="0">
                <a:solidFill>
                  <a:schemeClr val="tx1"/>
                </a:solidFill>
              </a:rPr>
              <a:t>:  The sudden jump in the 12-month SIBOR (5-point increase between Dec 2021 and Dec 2022) has diminished the servicing fees for ANB and SNB pools.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Lingering elevated SIBOR</a:t>
            </a:r>
            <a:r>
              <a:rPr lang="en-US" sz="1400" dirty="0">
                <a:solidFill>
                  <a:schemeClr val="tx1"/>
                </a:solidFill>
              </a:rPr>
              <a:t>: Has caused borrowing cost to increase and margins to shrink.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87289" y="1669602"/>
            <a:ext cx="2516331" cy="29735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848" y="1704307"/>
            <a:ext cx="304884" cy="2626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876546" y="1715189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39563" y="1890656"/>
            <a:ext cx="2211572" cy="343300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4808" y="5614064"/>
            <a:ext cx="665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 Forward curve to be updated prior to Board strategy session.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49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Statement Forecast </a:t>
            </a:r>
            <a:r>
              <a:rPr lang="en-US" dirty="0" smtClean="0"/>
              <a:t>- RF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838200" y="1292963"/>
          <a:ext cx="8017824" cy="345150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93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54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76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76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76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l"/>
                      <a:endParaRPr lang="en-US" sz="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0071B0"/>
                        </a:gs>
                        <a:gs pos="53000">
                          <a:srgbClr val="00609F"/>
                        </a:gs>
                        <a:gs pos="0">
                          <a:srgbClr val="002060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111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Income Statement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2023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2024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2025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2026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084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Total Operating Revenues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185.5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212.0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235.2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260.4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4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Total Operating Expense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77.5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92.1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104.1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26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Operating Income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108.1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119.9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135.1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155.9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219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Other Expenses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5.9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19.3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28.9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219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Other Revenues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7.2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10.3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11.4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12.8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219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Earning Before Zakat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39.0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45.2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55.8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2193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Net Earnings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29.3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40.7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50.3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2193"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Dividends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35.0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24.0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28.0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32.5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5538">
                <a:tc gridSpan="5"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8963565" y="1281124"/>
            <a:ext cx="2295153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88596" y="1805035"/>
            <a:ext cx="2270122" cy="385891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035" y="1342676"/>
            <a:ext cx="304884" cy="2626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443733" y="1353558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33193" y="1840771"/>
            <a:ext cx="23255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Operating Income:  </a:t>
            </a:r>
            <a:r>
              <a:rPr lang="en-US" sz="1400" dirty="0" smtClean="0"/>
              <a:t>Increased by 44% in 2026 compared to 2023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1400" b="1" dirty="0" smtClean="0"/>
              <a:t>Total Operating Expenses: </a:t>
            </a:r>
            <a:r>
              <a:rPr lang="en-US" sz="1400" dirty="0" smtClean="0"/>
              <a:t> Increased by 35% in 2026 compared to 2023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1400" b="1" dirty="0" smtClean="0"/>
              <a:t>Other </a:t>
            </a:r>
            <a:r>
              <a:rPr lang="en-US" sz="1400" b="1" dirty="0"/>
              <a:t>Expenses:</a:t>
            </a:r>
            <a:r>
              <a:rPr lang="en-US" sz="1400" dirty="0"/>
              <a:t> </a:t>
            </a:r>
            <a:r>
              <a:rPr lang="en-US" sz="1400" dirty="0" smtClean="0"/>
              <a:t>Increased almost five fold, mainly due increased </a:t>
            </a:r>
            <a:r>
              <a:rPr lang="en-US" sz="1400" dirty="0"/>
              <a:t>finance </a:t>
            </a:r>
            <a:r>
              <a:rPr lang="en-US" sz="1400" dirty="0" smtClean="0"/>
              <a:t>charges 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1400" b="1" dirty="0" smtClean="0"/>
              <a:t>Net Income</a:t>
            </a:r>
            <a:r>
              <a:rPr lang="en-US" sz="1400" dirty="0" smtClean="0"/>
              <a:t>:  Increased by 72% in 2026 compared to 2023.  19.7% CAGR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756500"/>
              </p:ext>
            </p:extLst>
          </p:nvPr>
        </p:nvGraphicFramePr>
        <p:xfrm>
          <a:off x="838200" y="4748981"/>
          <a:ext cx="8017824" cy="91622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93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54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76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76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76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5183">
                <a:tc gridSpan="5">
                  <a:txBody>
                    <a:bodyPr/>
                    <a:lstStyle/>
                    <a:p>
                      <a:pPr algn="l"/>
                      <a:endParaRPr lang="en-US" sz="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0071B0"/>
                        </a:gs>
                        <a:gs pos="53000">
                          <a:srgbClr val="00609F"/>
                        </a:gs>
                        <a:gs pos="0">
                          <a:srgbClr val="002060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193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Net </a:t>
                      </a:r>
                      <a:r>
                        <a:rPr lang="en-US" sz="11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Earnings as per prior Strategy</a:t>
                      </a:r>
                      <a:r>
                        <a:rPr lang="en-US" sz="11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Session</a:t>
                      </a:r>
                      <a:endParaRPr lang="en-US" sz="11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27.0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30.0 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35.5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40.0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5538">
                <a:tc gridSpan="5"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4508206" y="1292964"/>
            <a:ext cx="4403224" cy="43722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43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RF </a:t>
            </a:r>
            <a:r>
              <a:rPr lang="en-US" dirty="0" smtClean="0"/>
              <a:t>Income Statement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715233"/>
              </p:ext>
            </p:extLst>
          </p:nvPr>
        </p:nvGraphicFramePr>
        <p:xfrm>
          <a:off x="900339" y="1285805"/>
          <a:ext cx="6938645" cy="467229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869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02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90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683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940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67436">
                <a:tc gridSpan="5">
                  <a:txBody>
                    <a:bodyPr/>
                    <a:lstStyle/>
                    <a:p>
                      <a:pPr algn="l"/>
                      <a:endParaRPr lang="en-US" sz="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0071B0"/>
                        </a:gs>
                        <a:gs pos="53000">
                          <a:srgbClr val="00609F"/>
                        </a:gs>
                        <a:gs pos="0">
                          <a:srgbClr val="002060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585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SAR Millions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2023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2024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2025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2026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23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Diversification Cost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-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13.8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14.6 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15.9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219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Borrowing</a:t>
                      </a:r>
                      <a:r>
                        <a:rPr lang="en-US" sz="1400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Cost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2.77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7.2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13.3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23.0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219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Specialized Staffing 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2.5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2.5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2.5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2195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2.77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23.5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30.4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41.4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2195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Would</a:t>
                      </a:r>
                      <a:r>
                        <a:rPr lang="en-US" sz="12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be Net Income</a:t>
                      </a:r>
                      <a:endParaRPr lang="en-U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32.1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58.6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71.1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91.7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892">
                <a:tc gridSpan="5"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8004777" y="1281124"/>
            <a:ext cx="2516331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29808" y="1805035"/>
            <a:ext cx="2491300" cy="385891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247" y="1342676"/>
            <a:ext cx="304884" cy="2626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484945" y="1353558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3" name="Rectangle 2"/>
          <p:cNvSpPr/>
          <p:nvPr/>
        </p:nvSpPr>
        <p:spPr>
          <a:xfrm>
            <a:off x="8029808" y="1840771"/>
            <a:ext cx="24913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Diversification </a:t>
            </a:r>
            <a:r>
              <a:rPr lang="en-US" sz="1400" b="1" dirty="0"/>
              <a:t>Cost</a:t>
            </a:r>
            <a:r>
              <a:rPr lang="en-US" sz="1400" dirty="0"/>
              <a:t>:  Increased LTFR production with lower MSR</a:t>
            </a:r>
          </a:p>
          <a:p>
            <a:endParaRPr lang="en-US" sz="1400" dirty="0"/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1400" b="1" dirty="0"/>
              <a:t>Borrowing Cost</a:t>
            </a:r>
            <a:r>
              <a:rPr lang="en-US" sz="1400" dirty="0"/>
              <a:t>:  Increased borrowing to support the increased on-balance-sheet production </a:t>
            </a:r>
          </a:p>
          <a:p>
            <a:endParaRPr lang="en-US" sz="1400" dirty="0"/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1400" b="1" dirty="0"/>
              <a:t>Staffing</a:t>
            </a:r>
            <a:r>
              <a:rPr lang="en-US" sz="1400" dirty="0"/>
              <a:t>:  Five key senior-level staff to support the transformation efforts 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277031" y="1266293"/>
            <a:ext cx="3548629" cy="42945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72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2023 and 2024 Balance </a:t>
            </a:r>
            <a:r>
              <a:rPr lang="en-US" dirty="0"/>
              <a:t>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108" y="1152990"/>
            <a:ext cx="5195734" cy="489859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909499" y="5131126"/>
            <a:ext cx="2158992" cy="791209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 smtClean="0"/>
              <a:t>Note:  Balance Sheet items for 2023 and 2024 are estimates only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6714531" y="1181941"/>
            <a:ext cx="2009244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39564" y="1670343"/>
            <a:ext cx="1984213" cy="430690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76" y="1243496"/>
            <a:ext cx="304884" cy="26264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086347" y="1254378"/>
            <a:ext cx="1737818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14534" y="1807139"/>
            <a:ext cx="200924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Net investment in finance lease will see an increase of 28% due to increased on-balance-sheet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Loans and Borrowings will increase two-fold caused by increased on-balance-sheet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36048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Monthly Cash Movement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604087" y="1151490"/>
            <a:ext cx="2550795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29120" y="1639892"/>
            <a:ext cx="2525763" cy="430690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532" y="1213045"/>
            <a:ext cx="304884" cy="26264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75903" y="1223927"/>
            <a:ext cx="1737818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226" y="1175671"/>
            <a:ext cx="4057650" cy="2419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226" y="3765572"/>
            <a:ext cx="4057650" cy="218122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643421" y="1648868"/>
            <a:ext cx="242650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Cash and cash equivalents shown in the balance sheet is normally the cash that’s on hand at a point in time due to a lag between collection time from customers and remittal time to investors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True net cash inflow is around SAR 2 Million per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Cash related to </a:t>
            </a:r>
            <a:r>
              <a:rPr lang="en-US" sz="1400" dirty="0" err="1"/>
              <a:t>Masakin</a:t>
            </a:r>
            <a:r>
              <a:rPr lang="en-US" sz="1400" dirty="0"/>
              <a:t> funding and collections and investor collections are netted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4942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Pillar #4: Diversification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16" name="Diagram 15"/>
          <p:cNvGraphicFramePr/>
          <p:nvPr/>
        </p:nvGraphicFramePr>
        <p:xfrm>
          <a:off x="838200" y="1756326"/>
          <a:ext cx="9070569" cy="1787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Rectangle 14"/>
          <p:cNvSpPr/>
          <p:nvPr/>
        </p:nvSpPr>
        <p:spPr>
          <a:xfrm>
            <a:off x="838201" y="3661414"/>
            <a:ext cx="2788577" cy="22256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and launch personal finance solution to serve the following: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DAT home buyers down payment needs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12% remaining DBR through NBFIs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Full personal finance exposure (I.e. Private sector customers, expats and affluent customers)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30265" y="3690405"/>
            <a:ext cx="2778503" cy="21966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and launch SME Finance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Design tailored financing solutions to small in medium enterprises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Create an online platform for SMEs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New and sovereign SMT team independent from existing mortgage setup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84232" y="3690405"/>
            <a:ext cx="2858357" cy="21966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Develop and launch Micro personal finance solution to serve the following:</a:t>
            </a: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Low income segment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Non bankable segment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Short term loan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High profit margin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9534" y="1240406"/>
            <a:ext cx="5865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ea typeface="Open Sans" panose="020B0606030504020204" pitchFamily="34" charset="0"/>
                <a:cs typeface="Segoe UI Light" panose="020B0502040204020203" pitchFamily="34" charset="0"/>
              </a:rPr>
              <a:t>Develop new Business lines – new products in new markets</a:t>
            </a:r>
          </a:p>
        </p:txBody>
      </p:sp>
      <p:sp>
        <p:nvSpPr>
          <p:cNvPr id="3" name="Oval 2"/>
          <p:cNvSpPr/>
          <p:nvPr/>
        </p:nvSpPr>
        <p:spPr>
          <a:xfrm>
            <a:off x="10100931" y="181161"/>
            <a:ext cx="1926038" cy="1449842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+270 </a:t>
            </a:r>
            <a:r>
              <a:rPr lang="en-US" dirty="0"/>
              <a:t>million production </a:t>
            </a:r>
            <a:r>
              <a:rPr lang="en-US" dirty="0" smtClean="0"/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752419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Finance </a:t>
            </a:r>
            <a:r>
              <a:rPr lang="en-US" dirty="0"/>
              <a:t>&amp; SME Companies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082033241"/>
              </p:ext>
            </p:extLst>
          </p:nvPr>
        </p:nvGraphicFramePr>
        <p:xfrm>
          <a:off x="3005567" y="1160318"/>
          <a:ext cx="2698924" cy="354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34175874"/>
              </p:ext>
            </p:extLst>
          </p:nvPr>
        </p:nvGraphicFramePr>
        <p:xfrm>
          <a:off x="277986" y="1185990"/>
          <a:ext cx="2762877" cy="3542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5769410" y="1185989"/>
          <a:ext cx="2755287" cy="353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5" name="Group 14"/>
          <p:cNvGrpSpPr/>
          <p:nvPr/>
        </p:nvGrpSpPr>
        <p:grpSpPr>
          <a:xfrm rot="10800000">
            <a:off x="397902" y="4720030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Isosceles Triangle 15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10.6%</a:t>
              </a:r>
            </a:p>
          </p:txBody>
        </p:sp>
        <p:sp>
          <p:nvSpPr>
            <p:cNvPr id="18" name="Rectangle 17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Portfolio Return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/>
          <p:cNvGrpSpPr/>
          <p:nvPr/>
        </p:nvGrpSpPr>
        <p:grpSpPr>
          <a:xfrm rot="10800000">
            <a:off x="1280148" y="4721524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1" name="Isosceles Triangle 30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1.3B</a:t>
              </a:r>
            </a:p>
          </p:txBody>
        </p:sp>
        <p:sp>
          <p:nvSpPr>
            <p:cNvPr id="33" name="Rectangle 32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2023 Prod. Est.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1" name="Rectangle 50"/>
          <p:cNvSpPr/>
          <p:nvPr/>
        </p:nvSpPr>
        <p:spPr>
          <a:xfrm>
            <a:off x="8729183" y="1292751"/>
            <a:ext cx="2524061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754214" y="1816662"/>
            <a:ext cx="2499030" cy="385891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698811" y="1852398"/>
            <a:ext cx="25544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Portfolio Return: </a:t>
            </a:r>
            <a:r>
              <a:rPr lang="en-US" sz="1400" dirty="0"/>
              <a:t>All three companies show a good return on their on-balance-sheet portfolio.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Personal Finance </a:t>
            </a:r>
            <a:r>
              <a:rPr lang="en-US" sz="1400" dirty="0"/>
              <a:t>volumes are growing while the SME volumes are stressed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263889" y="1351387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310" y="1351275"/>
            <a:ext cx="304884" cy="262649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 rot="10800000">
            <a:off x="2160517" y="4723000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0" name="Isosceles Triangle 49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1.9B</a:t>
              </a:r>
            </a:p>
          </p:txBody>
        </p:sp>
        <p:sp>
          <p:nvSpPr>
            <p:cNvPr id="67" name="Rectangle 66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Portfolio Size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4" name="Group 83"/>
          <p:cNvGrpSpPr/>
          <p:nvPr/>
        </p:nvGrpSpPr>
        <p:grpSpPr>
          <a:xfrm rot="10800000">
            <a:off x="5925822" y="4722417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5" name="Isosceles Triangle 84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Rectangle 85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8.2%</a:t>
              </a:r>
            </a:p>
          </p:txBody>
        </p:sp>
        <p:sp>
          <p:nvSpPr>
            <p:cNvPr id="87" name="Rectangle 86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Portfolio Return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oup 88"/>
          <p:cNvGrpSpPr/>
          <p:nvPr/>
        </p:nvGrpSpPr>
        <p:grpSpPr>
          <a:xfrm rot="10800000">
            <a:off x="6808068" y="4723911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0" name="Isosceles Triangle 89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360M</a:t>
              </a:r>
            </a:p>
          </p:txBody>
        </p:sp>
        <p:sp>
          <p:nvSpPr>
            <p:cNvPr id="92" name="Rectangle 91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2023 Prod. Est.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4" name="Group 93"/>
          <p:cNvGrpSpPr/>
          <p:nvPr/>
        </p:nvGrpSpPr>
        <p:grpSpPr>
          <a:xfrm rot="10800000">
            <a:off x="7688437" y="4725387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5" name="Isosceles Triangle 94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1.0B</a:t>
              </a:r>
            </a:p>
          </p:txBody>
        </p:sp>
        <p:sp>
          <p:nvSpPr>
            <p:cNvPr id="97" name="Rectangle 96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Portfolio Size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9" name="Group 98"/>
          <p:cNvGrpSpPr/>
          <p:nvPr/>
        </p:nvGrpSpPr>
        <p:grpSpPr>
          <a:xfrm rot="10800000">
            <a:off x="3107066" y="4721509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0" name="Isosceles Triangle 99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Rectangle 100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13.4%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Portfolio Return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FF7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4" name="Group 103"/>
          <p:cNvGrpSpPr/>
          <p:nvPr/>
        </p:nvGrpSpPr>
        <p:grpSpPr>
          <a:xfrm rot="10800000">
            <a:off x="3989312" y="4723003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5" name="Isosceles Triangle 104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220M</a:t>
              </a:r>
            </a:p>
          </p:txBody>
        </p:sp>
        <p:sp>
          <p:nvSpPr>
            <p:cNvPr id="107" name="Rectangle 106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2023 Prod. Est.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9" name="Group 108"/>
          <p:cNvGrpSpPr/>
          <p:nvPr/>
        </p:nvGrpSpPr>
        <p:grpSpPr>
          <a:xfrm rot="10800000">
            <a:off x="4869681" y="4724479"/>
            <a:ext cx="870721" cy="849551"/>
            <a:chOff x="1676400" y="971549"/>
            <a:chExt cx="762000" cy="8974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0" name="Isosceles Triangle 109"/>
            <p:cNvSpPr/>
            <p:nvPr/>
          </p:nvSpPr>
          <p:spPr>
            <a:xfrm flipV="1">
              <a:off x="1969008" y="1716615"/>
              <a:ext cx="176784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 rot="10800000">
              <a:off x="1676400" y="971549"/>
              <a:ext cx="762000" cy="60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725M</a:t>
              </a:r>
            </a:p>
          </p:txBody>
        </p:sp>
        <p:sp>
          <p:nvSpPr>
            <p:cNvPr id="112" name="Rectangle 111"/>
            <p:cNvSpPr/>
            <p:nvPr/>
          </p:nvSpPr>
          <p:spPr>
            <a:xfrm rot="10800000">
              <a:off x="1676400" y="1473259"/>
              <a:ext cx="762000" cy="336492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Portfolio Size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676400" y="971550"/>
              <a:ext cx="762000" cy="36123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00783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Finance (PF) Market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5D0EF790-11A2-3A6F-44A2-9E3FFFF07D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3765514"/>
              </p:ext>
            </p:extLst>
          </p:nvPr>
        </p:nvGraphicFramePr>
        <p:xfrm>
          <a:off x="869896" y="1354368"/>
          <a:ext cx="9038874" cy="4498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5529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 Assumptions – RF &amp; PF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247642" y="1201224"/>
            <a:ext cx="2009244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272672" y="1689623"/>
            <a:ext cx="1984213" cy="430690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87" y="1262776"/>
            <a:ext cx="304884" cy="262649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9608441" y="1273658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 rot="16200000">
            <a:off x="-76576" y="2388225"/>
            <a:ext cx="485295" cy="367782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000" dirty="0"/>
              <a:t>RF</a:t>
            </a: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 rot="16200000">
            <a:off x="-62613" y="3727832"/>
            <a:ext cx="485295" cy="3677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000" dirty="0"/>
              <a:t>PF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247643" y="1826421"/>
            <a:ext cx="200924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Controlled PF expenses by utilizing and enhancing  DAT existing LOS system + external plug-ins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Heavy reliance on digitalization for PF program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Additional staff count will consist of PF collections staff</a:t>
            </a: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 rot="16200000">
            <a:off x="-515682" y="5117736"/>
            <a:ext cx="1399146" cy="36778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/>
              <a:t>Additional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5110" y="1207440"/>
            <a:ext cx="8587056" cy="4789088"/>
            <a:chOff x="-275569" y="1144131"/>
            <a:chExt cx="9449705" cy="4971801"/>
          </a:xfrm>
        </p:grpSpPr>
        <p:sp>
          <p:nvSpPr>
            <p:cNvPr id="53" name="Rounded Rectangle 52"/>
            <p:cNvSpPr/>
            <p:nvPr/>
          </p:nvSpPr>
          <p:spPr>
            <a:xfrm>
              <a:off x="117302" y="2787966"/>
              <a:ext cx="3429000" cy="433020"/>
            </a:xfrm>
            <a:prstGeom prst="roundRect">
              <a:avLst>
                <a:gd name="adj" fmla="val 118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Average Loan Size</a:t>
              </a: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3552830" y="2821828"/>
              <a:ext cx="1852670" cy="366309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678,508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5442594" y="2821828"/>
              <a:ext cx="1852670" cy="366309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684,645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7321466" y="2821828"/>
              <a:ext cx="1852670" cy="366309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685,094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117302" y="3270706"/>
              <a:ext cx="3429000" cy="402252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Sales Unit Count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3563723" y="3283571"/>
              <a:ext cx="1852670" cy="386975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626</a:t>
              </a: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5442594" y="3270708"/>
              <a:ext cx="1852670" cy="384195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5,000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7321466" y="3270708"/>
              <a:ext cx="1852670" cy="384195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7,500</a:t>
              </a: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117302" y="3702367"/>
              <a:ext cx="3429000" cy="425964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Sales Volume (SAR Million)</a:t>
              </a: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3552830" y="3752614"/>
              <a:ext cx="1852670" cy="407699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12</a:t>
              </a: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5442594" y="3752614"/>
              <a:ext cx="1852670" cy="407699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100</a:t>
              </a: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7321466" y="3752614"/>
              <a:ext cx="1852670" cy="407699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150</a:t>
              </a: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17302" y="4185106"/>
              <a:ext cx="3429000" cy="408644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Average Loan Size</a:t>
              </a: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3552830" y="4185107"/>
              <a:ext cx="1852670" cy="425346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20,000</a:t>
              </a: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5442594" y="4185107"/>
              <a:ext cx="1852670" cy="425346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20,000</a:t>
              </a: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7321466" y="4185107"/>
              <a:ext cx="1852670" cy="425346"/>
            </a:xfrm>
            <a:prstGeom prst="roundRect">
              <a:avLst>
                <a:gd name="adj" fmla="val 1184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20,000</a:t>
              </a: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117302" y="4638539"/>
              <a:ext cx="3429000" cy="429641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Bank Loans (SAR Million)</a:t>
              </a:r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3552830" y="4638538"/>
              <a:ext cx="1852670" cy="457947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12</a:t>
              </a: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5442594" y="4638538"/>
              <a:ext cx="1852670" cy="457947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100</a:t>
              </a: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7321466" y="4638538"/>
              <a:ext cx="1852670" cy="457947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150</a:t>
              </a: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17302" y="5123954"/>
              <a:ext cx="3429000" cy="429641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Staff Count*</a:t>
              </a: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3552830" y="5123953"/>
              <a:ext cx="1852670" cy="457947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</a:t>
              </a: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5442594" y="5123953"/>
              <a:ext cx="1852670" cy="457947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5</a:t>
              </a: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7321466" y="5123953"/>
              <a:ext cx="1852670" cy="457947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8</a:t>
              </a: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117302" y="5606693"/>
              <a:ext cx="3429000" cy="452661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Expenses (Marketing, …)</a:t>
              </a: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3552830" y="5606694"/>
              <a:ext cx="1852670" cy="425346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-</a:t>
              </a: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5442594" y="5606694"/>
              <a:ext cx="1852670" cy="425346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200,000</a:t>
              </a: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7321466" y="5606694"/>
              <a:ext cx="1852670" cy="425346"/>
            </a:xfrm>
            <a:prstGeom prst="roundRect">
              <a:avLst>
                <a:gd name="adj" fmla="val 1184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500,000</a:t>
              </a: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100185" y="1144131"/>
              <a:ext cx="3429000" cy="682290"/>
            </a:xfrm>
            <a:prstGeom prst="roundRect">
              <a:avLst>
                <a:gd name="adj" fmla="val 11848"/>
              </a:avLst>
            </a:prstGeom>
            <a:gradFill flip="none" rotWithShape="1">
              <a:gsLst>
                <a:gs pos="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cs typeface="Arial" pitchFamily="34" charset="0"/>
                </a:rPr>
                <a:t>Item</a:t>
              </a: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3548464" y="1144131"/>
              <a:ext cx="1852670" cy="682290"/>
            </a:xfrm>
            <a:prstGeom prst="roundRect">
              <a:avLst>
                <a:gd name="adj" fmla="val 11848"/>
              </a:avLst>
            </a:prstGeom>
            <a:gradFill flip="none" rotWithShape="1">
              <a:gsLst>
                <a:gs pos="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cs typeface="Arial" pitchFamily="34" charset="0"/>
                </a:rPr>
                <a:t>2024</a:t>
              </a:r>
            </a:p>
          </p:txBody>
        </p:sp>
        <p:sp>
          <p:nvSpPr>
            <p:cNvPr id="92" name="Rounded Rectangle 91"/>
            <p:cNvSpPr/>
            <p:nvPr/>
          </p:nvSpPr>
          <p:spPr>
            <a:xfrm>
              <a:off x="5427299" y="1144131"/>
              <a:ext cx="1852670" cy="682290"/>
            </a:xfrm>
            <a:prstGeom prst="roundRect">
              <a:avLst>
                <a:gd name="adj" fmla="val 11848"/>
              </a:avLst>
            </a:prstGeom>
            <a:gradFill flip="none" rotWithShape="1">
              <a:gsLst>
                <a:gs pos="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cs typeface="Arial" pitchFamily="34" charset="0"/>
                </a:rPr>
                <a:t>2025</a:t>
              </a:r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7310883" y="1144131"/>
              <a:ext cx="1852670" cy="682290"/>
            </a:xfrm>
            <a:prstGeom prst="roundRect">
              <a:avLst>
                <a:gd name="adj" fmla="val 11848"/>
              </a:avLst>
            </a:prstGeom>
            <a:gradFill flip="none" rotWithShape="1">
              <a:gsLst>
                <a:gs pos="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cs typeface="Arial" pitchFamily="34" charset="0"/>
                </a:rPr>
                <a:t>2026</a:t>
              </a: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17302" y="1885655"/>
              <a:ext cx="3429000" cy="487356"/>
            </a:xfrm>
            <a:prstGeom prst="roundRect">
              <a:avLst>
                <a:gd name="adj" fmla="val 118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Sales Unit Count</a:t>
              </a: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3552830" y="1885655"/>
              <a:ext cx="1852670" cy="487356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2,406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5442594" y="1885655"/>
              <a:ext cx="1852670" cy="487356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2,771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7321466" y="1885655"/>
              <a:ext cx="1852670" cy="487356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3,107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117302" y="2399396"/>
              <a:ext cx="3429000" cy="357812"/>
            </a:xfrm>
            <a:prstGeom prst="roundRect">
              <a:avLst>
                <a:gd name="adj" fmla="val 118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rtlCol="0" anchor="ctr"/>
            <a:lstStyle/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Sales Volume (SAR Billion)</a:t>
              </a: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3552830" y="2399396"/>
              <a:ext cx="1852670" cy="357812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1.6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5442594" y="2399396"/>
              <a:ext cx="1852670" cy="357812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1.9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7321466" y="2399396"/>
              <a:ext cx="1852670" cy="357812"/>
            </a:xfrm>
            <a:prstGeom prst="roundRect">
              <a:avLst>
                <a:gd name="adj" fmla="val 1184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2.1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Left Brace 46"/>
            <p:cNvSpPr/>
            <p:nvPr/>
          </p:nvSpPr>
          <p:spPr>
            <a:xfrm rot="10800000" flipH="1">
              <a:off x="-275208" y="1835297"/>
              <a:ext cx="233949" cy="1410615"/>
            </a:xfrm>
            <a:prstGeom prst="leftBrace">
              <a:avLst>
                <a:gd name="adj1" fmla="val 42543"/>
                <a:gd name="adj2" fmla="val 49043"/>
              </a:avLst>
            </a:prstGeom>
            <a:ln w="222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/>
            </a:p>
          </p:txBody>
        </p:sp>
        <p:sp>
          <p:nvSpPr>
            <p:cNvPr id="50" name="Left Brace 49"/>
            <p:cNvSpPr/>
            <p:nvPr/>
          </p:nvSpPr>
          <p:spPr>
            <a:xfrm rot="10800000" flipH="1">
              <a:off x="-273731" y="3274962"/>
              <a:ext cx="233949" cy="1410615"/>
            </a:xfrm>
            <a:prstGeom prst="leftBrace">
              <a:avLst>
                <a:gd name="adj1" fmla="val 42543"/>
                <a:gd name="adj2" fmla="val 49043"/>
              </a:avLst>
            </a:prstGeom>
            <a:ln w="222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/>
            </a:p>
          </p:txBody>
        </p:sp>
        <p:sp>
          <p:nvSpPr>
            <p:cNvPr id="55" name="Left Brace 54"/>
            <p:cNvSpPr/>
            <p:nvPr/>
          </p:nvSpPr>
          <p:spPr>
            <a:xfrm rot="10800000" flipH="1">
              <a:off x="-275569" y="4705317"/>
              <a:ext cx="233949" cy="1410615"/>
            </a:xfrm>
            <a:prstGeom prst="leftBrace">
              <a:avLst>
                <a:gd name="adj1" fmla="val 42543"/>
                <a:gd name="adj2" fmla="val 49043"/>
              </a:avLst>
            </a:prstGeom>
            <a:ln w="222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38201" y="6319562"/>
            <a:ext cx="78736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* Estimated requirements. Subject to final feasibility study.</a:t>
            </a:r>
            <a:endParaRPr lang="en-US" sz="11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597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Statement Forecast </a:t>
            </a:r>
            <a:r>
              <a:rPr lang="en-US" dirty="0" smtClean="0"/>
              <a:t>RF </a:t>
            </a:r>
            <a:r>
              <a:rPr lang="en-US" dirty="0"/>
              <a:t>+ PF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472633"/>
              </p:ext>
            </p:extLst>
          </p:nvPr>
        </p:nvGraphicFramePr>
        <p:xfrm>
          <a:off x="1032681" y="1292963"/>
          <a:ext cx="7844979" cy="437099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93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06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78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78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5941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60480">
                <a:tc gridSpan="5">
                  <a:txBody>
                    <a:bodyPr/>
                    <a:lstStyle/>
                    <a:p>
                      <a:pPr algn="l"/>
                      <a:endParaRPr lang="en-US" sz="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0071B0"/>
                        </a:gs>
                        <a:gs pos="53000">
                          <a:srgbClr val="00609F"/>
                        </a:gs>
                        <a:gs pos="0">
                          <a:srgbClr val="002060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361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Income Statement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2023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2024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2025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2026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578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Net 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Earnings ––  RF</a:t>
                      </a:r>
                      <a:endParaRPr lang="en-US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29.3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35.1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40.7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50.3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0834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Additional Revenues (PF only)</a:t>
                      </a:r>
                      <a:endParaRPr lang="en-US" sz="1400" b="0" i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0.72</a:t>
                      </a:r>
                      <a:endParaRPr 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6.0</a:t>
                      </a:r>
                      <a:endParaRPr 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9.0</a:t>
                      </a:r>
                      <a:endParaRPr lang="en-US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9676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Additional Expenses </a:t>
                      </a: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(PF only)</a:t>
                      </a:r>
                      <a:endParaRPr lang="en-US" sz="1400" b="0" i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en-US" sz="14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(0.2)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(1.0)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(1.5)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189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Earnings</a:t>
                      </a:r>
                      <a:r>
                        <a:rPr lang="en-US" sz="1400" b="1" kern="1200" baseline="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––</a:t>
                      </a:r>
                      <a:r>
                        <a:rPr lang="en-US" sz="14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400" b="1" kern="1200" baseline="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RF + PF</a:t>
                      </a:r>
                      <a:endParaRPr lang="en-US" sz="14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29.3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35.6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45.7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57.8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3198">
                <a:tc gridSpan="5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4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8963565" y="1281124"/>
            <a:ext cx="2295153" cy="3834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88596" y="1805035"/>
            <a:ext cx="2270122" cy="385891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350" b="1" dirty="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21F1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035" y="1342676"/>
            <a:ext cx="304884" cy="2626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443733" y="1353558"/>
            <a:ext cx="1737818" cy="2425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b="1" spc="225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Key Highlights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33193" y="1840771"/>
            <a:ext cx="23255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Additional Revenues from PF only projected </a:t>
            </a:r>
            <a:r>
              <a:rPr lang="en-US" sz="1400" dirty="0"/>
              <a:t>at 6% of the expected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Additional </a:t>
            </a:r>
            <a:r>
              <a:rPr lang="en-US" sz="1400" dirty="0" smtClean="0"/>
              <a:t>Expenses include </a:t>
            </a:r>
            <a:r>
              <a:rPr lang="en-US" sz="1400" dirty="0"/>
              <a:t>additional staffing cost, systems cost, and 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4954772" y="1281124"/>
            <a:ext cx="3901254" cy="439666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739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SME </a:t>
            </a:r>
            <a:r>
              <a:rPr lang="en-US" dirty="0" smtClean="0"/>
              <a:t>Market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5D0EF790-11A2-3A6F-44A2-9E3FFFF07D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311815"/>
              </p:ext>
            </p:extLst>
          </p:nvPr>
        </p:nvGraphicFramePr>
        <p:xfrm>
          <a:off x="869896" y="1354368"/>
          <a:ext cx="9038874" cy="4498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86327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Forecast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658364"/>
              </p:ext>
            </p:extLst>
          </p:nvPr>
        </p:nvGraphicFramePr>
        <p:xfrm>
          <a:off x="1352857" y="1866920"/>
          <a:ext cx="7883014" cy="252920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148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943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369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369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30637">
                <a:tc gridSpan="4">
                  <a:txBody>
                    <a:bodyPr/>
                    <a:lstStyle/>
                    <a:p>
                      <a:pPr algn="l"/>
                      <a:endParaRPr lang="en-US" sz="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0071B0"/>
                        </a:gs>
                        <a:gs pos="53000">
                          <a:srgbClr val="00609F"/>
                        </a:gs>
                        <a:gs pos="0">
                          <a:srgbClr val="002060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750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Year 2026 (SAR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Millions)</a:t>
                      </a:r>
                      <a:endParaRPr lang="en-US" sz="16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RF</a:t>
                      </a:r>
                      <a:endParaRPr lang="en-US" sz="160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RF + PF</a:t>
                      </a:r>
                      <a:endParaRPr lang="en-US" sz="160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RF +</a:t>
                      </a:r>
                      <a:r>
                        <a:rPr lang="en-US" sz="1600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PF + SME</a:t>
                      </a:r>
                      <a:endParaRPr lang="en-US" sz="160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888" marR="121888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07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Total Operating 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Revenues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260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269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TBD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54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Total Operating Expense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104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105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TBD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905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Borrowings (New)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349</a:t>
                      </a:r>
                      <a:endParaRPr lang="en-US" sz="1400" b="1" kern="1200" baseline="30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499</a:t>
                      </a:r>
                      <a:endParaRPr 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TBD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905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Net Earnings</a:t>
                      </a:r>
                    </a:p>
                  </a:txBody>
                  <a:tcPr marL="243777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50.3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57.8 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TBD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6712">
                <a:tc gridSpan="4"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888" marR="121888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3409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Pillar #5: 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38202" y="2444208"/>
            <a:ext cx="9070568" cy="1069554"/>
            <a:chOff x="2424545" y="3091600"/>
            <a:chExt cx="5519890" cy="1375348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0DAB1C82-3C9D-3C84-82A2-CF70E38C3680}"/>
                </a:ext>
              </a:extLst>
            </p:cNvPr>
            <p:cNvSpPr txBox="1"/>
            <p:nvPr/>
          </p:nvSpPr>
          <p:spPr>
            <a:xfrm>
              <a:off x="4766576" y="3181506"/>
              <a:ext cx="31778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  <a:latin typeface="Roboto Condensed Light"/>
                  <a:cs typeface="Arial" charset="0"/>
                </a:rPr>
                <a:t>Integration Hub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424545" y="3098542"/>
              <a:ext cx="1643171" cy="1368406"/>
              <a:chOff x="776" y="1150939"/>
              <a:chExt cx="1129808" cy="1023878"/>
            </a:xfrm>
            <a:solidFill>
              <a:schemeClr val="accent6"/>
            </a:solidFill>
          </p:grpSpPr>
          <p:sp>
            <p:nvSpPr>
              <p:cNvPr id="46" name="Rounded Rectangle 45"/>
              <p:cNvSpPr/>
              <p:nvPr/>
            </p:nvSpPr>
            <p:spPr>
              <a:xfrm>
                <a:off x="776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Rounded Rectangle 4"/>
              <p:cNvSpPr/>
              <p:nvPr/>
            </p:nvSpPr>
            <p:spPr>
              <a:xfrm>
                <a:off x="30764" y="1180927"/>
                <a:ext cx="1069832" cy="96390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/>
                  <a:t>Digital Backend</a:t>
                </a: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313219" y="3098542"/>
              <a:ext cx="1629525" cy="1368406"/>
              <a:chOff x="1225489" y="1150939"/>
              <a:chExt cx="1129808" cy="1023878"/>
            </a:xfrm>
            <a:solidFill>
              <a:schemeClr val="accent6"/>
            </a:solidFill>
          </p:grpSpPr>
          <p:sp>
            <p:nvSpPr>
              <p:cNvPr id="44" name="Rounded Rectangle 43"/>
              <p:cNvSpPr/>
              <p:nvPr/>
            </p:nvSpPr>
            <p:spPr>
              <a:xfrm>
                <a:off x="1225489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Rounded Rectangle 6"/>
              <p:cNvSpPr/>
              <p:nvPr/>
            </p:nvSpPr>
            <p:spPr>
              <a:xfrm>
                <a:off x="1255477" y="1180927"/>
                <a:ext cx="1069832" cy="96390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/>
                  <a:t>Integration Hub</a:t>
                </a: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6206185" y="3091600"/>
              <a:ext cx="1720380" cy="1375348"/>
              <a:chOff x="2450201" y="1150939"/>
              <a:chExt cx="1129808" cy="1023878"/>
            </a:xfrm>
            <a:solidFill>
              <a:schemeClr val="accent6"/>
            </a:solidFill>
          </p:grpSpPr>
          <p:sp>
            <p:nvSpPr>
              <p:cNvPr id="35" name="Rounded Rectangle 34"/>
              <p:cNvSpPr/>
              <p:nvPr/>
            </p:nvSpPr>
            <p:spPr>
              <a:xfrm>
                <a:off x="2450201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Rounded Rectangle 8"/>
              <p:cNvSpPr/>
              <p:nvPr/>
            </p:nvSpPr>
            <p:spPr>
              <a:xfrm>
                <a:off x="2480189" y="1180927"/>
                <a:ext cx="1069832" cy="96390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/>
                  <a:t>New LOS</a:t>
                </a: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749534" y="1224752"/>
            <a:ext cx="4100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ea typeface="Open Sans" panose="020B0606030504020204" pitchFamily="34" charset="0"/>
                <a:cs typeface="Segoe UI Light" panose="020B0502040204020203" pitchFamily="34" charset="0"/>
              </a:rPr>
              <a:t>Develop the technological infrastructure </a:t>
            </a:r>
          </a:p>
        </p:txBody>
      </p:sp>
      <p:sp>
        <p:nvSpPr>
          <p:cNvPr id="34" name="Freeform 33"/>
          <p:cNvSpPr/>
          <p:nvPr/>
        </p:nvSpPr>
        <p:spPr>
          <a:xfrm>
            <a:off x="845465" y="1761141"/>
            <a:ext cx="9063287" cy="447234"/>
          </a:xfrm>
          <a:custGeom>
            <a:avLst/>
            <a:gdLst>
              <a:gd name="connsiteX0" fmla="*/ 0 w 9063287"/>
              <a:gd name="connsiteY0" fmla="*/ 44723 h 447234"/>
              <a:gd name="connsiteX1" fmla="*/ 44723 w 9063287"/>
              <a:gd name="connsiteY1" fmla="*/ 0 h 447234"/>
              <a:gd name="connsiteX2" fmla="*/ 9018564 w 9063287"/>
              <a:gd name="connsiteY2" fmla="*/ 0 h 447234"/>
              <a:gd name="connsiteX3" fmla="*/ 9063287 w 9063287"/>
              <a:gd name="connsiteY3" fmla="*/ 44723 h 447234"/>
              <a:gd name="connsiteX4" fmla="*/ 9063287 w 9063287"/>
              <a:gd name="connsiteY4" fmla="*/ 402511 h 447234"/>
              <a:gd name="connsiteX5" fmla="*/ 9018564 w 9063287"/>
              <a:gd name="connsiteY5" fmla="*/ 447234 h 447234"/>
              <a:gd name="connsiteX6" fmla="*/ 44723 w 9063287"/>
              <a:gd name="connsiteY6" fmla="*/ 447234 h 447234"/>
              <a:gd name="connsiteX7" fmla="*/ 0 w 9063287"/>
              <a:gd name="connsiteY7" fmla="*/ 402511 h 447234"/>
              <a:gd name="connsiteX8" fmla="*/ 0 w 9063287"/>
              <a:gd name="connsiteY8" fmla="*/ 44723 h 44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3287" h="447234">
                <a:moveTo>
                  <a:pt x="0" y="44723"/>
                </a:moveTo>
                <a:cubicBezTo>
                  <a:pt x="0" y="20023"/>
                  <a:pt x="20023" y="0"/>
                  <a:pt x="44723" y="0"/>
                </a:cubicBezTo>
                <a:lnTo>
                  <a:pt x="9018564" y="0"/>
                </a:lnTo>
                <a:cubicBezTo>
                  <a:pt x="9043264" y="0"/>
                  <a:pt x="9063287" y="20023"/>
                  <a:pt x="9063287" y="44723"/>
                </a:cubicBezTo>
                <a:lnTo>
                  <a:pt x="9063287" y="402511"/>
                </a:lnTo>
                <a:cubicBezTo>
                  <a:pt x="9063287" y="427211"/>
                  <a:pt x="9043264" y="447234"/>
                  <a:pt x="9018564" y="447234"/>
                </a:cubicBezTo>
                <a:lnTo>
                  <a:pt x="44723" y="447234"/>
                </a:lnTo>
                <a:cubicBezTo>
                  <a:pt x="20023" y="447234"/>
                  <a:pt x="0" y="427211"/>
                  <a:pt x="0" y="402511"/>
                </a:cubicBezTo>
                <a:lnTo>
                  <a:pt x="0" y="44723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299" tIns="89299" rIns="89299" bIns="89299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/>
              <a:t>New Partnerships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199" y="3657461"/>
            <a:ext cx="2700146" cy="2301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</a:rPr>
              <a:t>A</a:t>
            </a:r>
            <a:r>
              <a:rPr lang="en-US" sz="1200" b="1" dirty="0" smtClean="0">
                <a:solidFill>
                  <a:srgbClr val="3B3B3B"/>
                </a:solidFill>
                <a:latin typeface="Roboto Condensed Light"/>
              </a:rPr>
              <a:t>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</a:rPr>
              <a:t>digital back end solution that is supported with CRM and </a:t>
            </a:r>
            <a:r>
              <a:rPr lang="en-US" sz="1200" dirty="0" smtClean="0">
                <a:solidFill>
                  <a:srgbClr val="3B3B3B"/>
                </a:solidFill>
                <a:latin typeface="Roboto Condensed Light"/>
              </a:rPr>
              <a:t>self-service /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</a:rPr>
              <a:t>Chabot functionalities to enable an end to end digital platform, and leading to a white label services.</a:t>
            </a: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052388" y="3657461"/>
            <a:ext cx="2859232" cy="23155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</a:rPr>
              <a:t>Extending our system’s core origination modules to enable product diversification initiatives, faster development and delivery and simplify &amp; streamline customer experience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41769" y="3657461"/>
            <a:ext cx="2677720" cy="2301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Digital Integration Hub, a middleware API platform that expands our integration capabilities with external partners for originations and cross-selling opportunities</a:t>
            </a:r>
          </a:p>
          <a:p>
            <a:pPr>
              <a:spcAft>
                <a:spcPts val="600"/>
              </a:spcAft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96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/>
          <p:cNvGrpSpPr/>
          <p:nvPr/>
        </p:nvGrpSpPr>
        <p:grpSpPr>
          <a:xfrm>
            <a:off x="9349503" y="1348194"/>
            <a:ext cx="1934481" cy="5038314"/>
            <a:chOff x="1191325" y="1390047"/>
            <a:chExt cx="1934481" cy="5038314"/>
          </a:xfrm>
        </p:grpSpPr>
        <p:sp>
          <p:nvSpPr>
            <p:cNvPr id="84" name="Rectangle 83"/>
            <p:cNvSpPr/>
            <p:nvPr/>
          </p:nvSpPr>
          <p:spPr>
            <a:xfrm>
              <a:off x="1197632" y="1390047"/>
              <a:ext cx="1928174" cy="503831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191325" y="1390047"/>
              <a:ext cx="1932916" cy="529975"/>
            </a:xfrm>
            <a:prstGeom prst="rect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0DAB1C82-3C9D-3C84-82A2-CF70E38C3680}"/>
                </a:ext>
              </a:extLst>
            </p:cNvPr>
            <p:cNvSpPr txBox="1"/>
            <p:nvPr/>
          </p:nvSpPr>
          <p:spPr>
            <a:xfrm>
              <a:off x="1268470" y="1466247"/>
              <a:ext cx="1786497" cy="307777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Technology</a:t>
              </a:r>
              <a:endParaRPr lang="en-US" sz="1400" b="1" i="1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326229" y="1355424"/>
            <a:ext cx="1934481" cy="5038314"/>
            <a:chOff x="1191325" y="1390047"/>
            <a:chExt cx="1934481" cy="5038314"/>
          </a:xfrm>
        </p:grpSpPr>
        <p:sp>
          <p:nvSpPr>
            <p:cNvPr id="80" name="Rectangle 79"/>
            <p:cNvSpPr/>
            <p:nvPr/>
          </p:nvSpPr>
          <p:spPr>
            <a:xfrm>
              <a:off x="1197632" y="1390047"/>
              <a:ext cx="1928174" cy="503831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191325" y="1390047"/>
              <a:ext cx="1932916" cy="529975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0DAB1C82-3C9D-3C84-82A2-CF70E38C3680}"/>
                </a:ext>
              </a:extLst>
            </p:cNvPr>
            <p:cNvSpPr txBox="1"/>
            <p:nvPr/>
          </p:nvSpPr>
          <p:spPr>
            <a:xfrm>
              <a:off x="1268470" y="1466247"/>
              <a:ext cx="1786497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Diversification</a:t>
              </a:r>
              <a:endParaRPr lang="en-US" sz="1400" b="1" i="1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267180" y="1352947"/>
            <a:ext cx="1934481" cy="5038314"/>
            <a:chOff x="1191325" y="1390047"/>
            <a:chExt cx="1934481" cy="5038314"/>
          </a:xfrm>
        </p:grpSpPr>
        <p:sp>
          <p:nvSpPr>
            <p:cNvPr id="76" name="Rectangle 75"/>
            <p:cNvSpPr/>
            <p:nvPr/>
          </p:nvSpPr>
          <p:spPr>
            <a:xfrm>
              <a:off x="1197632" y="1390047"/>
              <a:ext cx="1928174" cy="503831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191325" y="1390047"/>
              <a:ext cx="1932916" cy="529975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0DAB1C82-3C9D-3C84-82A2-CF70E38C3680}"/>
                </a:ext>
              </a:extLst>
            </p:cNvPr>
            <p:cNvSpPr txBox="1"/>
            <p:nvPr/>
          </p:nvSpPr>
          <p:spPr>
            <a:xfrm>
              <a:off x="1268470" y="1466247"/>
              <a:ext cx="1786497" cy="307777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Market Development</a:t>
              </a:r>
              <a:endParaRPr lang="en-US" sz="1400" b="1" i="1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224183" y="1352947"/>
            <a:ext cx="1934481" cy="5038314"/>
            <a:chOff x="1191325" y="1390047"/>
            <a:chExt cx="1934481" cy="5038314"/>
          </a:xfrm>
        </p:grpSpPr>
        <p:sp>
          <p:nvSpPr>
            <p:cNvPr id="72" name="Rectangle 71"/>
            <p:cNvSpPr/>
            <p:nvPr/>
          </p:nvSpPr>
          <p:spPr>
            <a:xfrm>
              <a:off x="1197632" y="1390047"/>
              <a:ext cx="1928174" cy="503831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191325" y="1390047"/>
              <a:ext cx="1932916" cy="529975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0DAB1C82-3C9D-3C84-82A2-CF70E38C3680}"/>
                </a:ext>
              </a:extLst>
            </p:cNvPr>
            <p:cNvSpPr txBox="1"/>
            <p:nvPr/>
          </p:nvSpPr>
          <p:spPr>
            <a:xfrm>
              <a:off x="1268470" y="1466247"/>
              <a:ext cx="1786497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Product Development</a:t>
              </a:r>
              <a:endParaRPr lang="en-US" sz="1400" b="1" i="1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sp>
        <p:nvSpPr>
          <p:cNvPr id="7" name="Pentagon 6"/>
          <p:cNvSpPr/>
          <p:nvPr/>
        </p:nvSpPr>
        <p:spPr>
          <a:xfrm rot="5400000">
            <a:off x="-1456816" y="3911234"/>
            <a:ext cx="4332012" cy="724122"/>
          </a:xfrm>
          <a:prstGeom prst="homePlate">
            <a:avLst>
              <a:gd name="adj" fmla="val 321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Transformation Roadmap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0DAB1C82-3C9D-3C84-82A2-CF70E38C3680}"/>
              </a:ext>
            </a:extLst>
          </p:cNvPr>
          <p:cNvSpPr txBox="1"/>
          <p:nvPr/>
        </p:nvSpPr>
        <p:spPr>
          <a:xfrm>
            <a:off x="408383" y="2500835"/>
            <a:ext cx="7586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B3B3B"/>
                </a:solidFill>
                <a:latin typeface="Roboto Condensed Light"/>
                <a:cs typeface="Arial" charset="0"/>
              </a:rPr>
              <a:t>2024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0DAB1C82-3C9D-3C84-82A2-CF70E38C3680}"/>
              </a:ext>
            </a:extLst>
          </p:cNvPr>
          <p:cNvSpPr txBox="1"/>
          <p:nvPr/>
        </p:nvSpPr>
        <p:spPr>
          <a:xfrm>
            <a:off x="409250" y="4113645"/>
            <a:ext cx="7586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B3B3B"/>
                </a:solidFill>
                <a:latin typeface="Roboto Condensed Light"/>
                <a:cs typeface="Arial" charset="0"/>
              </a:rPr>
              <a:t>2025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0DAB1C82-3C9D-3C84-82A2-CF70E38C3680}"/>
              </a:ext>
            </a:extLst>
          </p:cNvPr>
          <p:cNvSpPr txBox="1"/>
          <p:nvPr/>
        </p:nvSpPr>
        <p:spPr>
          <a:xfrm>
            <a:off x="408383" y="5368187"/>
            <a:ext cx="7586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B3B3B"/>
                </a:solidFill>
                <a:latin typeface="Roboto Condensed Light"/>
                <a:cs typeface="Arial" charset="0"/>
              </a:rPr>
              <a:t>2026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174137" y="1355424"/>
            <a:ext cx="1934481" cy="5038314"/>
            <a:chOff x="1191325" y="1390047"/>
            <a:chExt cx="1934481" cy="5038314"/>
          </a:xfrm>
        </p:grpSpPr>
        <p:sp>
          <p:nvSpPr>
            <p:cNvPr id="41" name="Rectangle 40"/>
            <p:cNvSpPr/>
            <p:nvPr/>
          </p:nvSpPr>
          <p:spPr>
            <a:xfrm>
              <a:off x="1197632" y="1390047"/>
              <a:ext cx="1928174" cy="503831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191325" y="1390047"/>
              <a:ext cx="1932916" cy="529975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Arial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0DAB1C82-3C9D-3C84-82A2-CF70E38C3680}"/>
                </a:ext>
              </a:extLst>
            </p:cNvPr>
            <p:cNvSpPr txBox="1"/>
            <p:nvPr/>
          </p:nvSpPr>
          <p:spPr>
            <a:xfrm>
              <a:off x="1268470" y="1466247"/>
              <a:ext cx="1786497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Roboto Condensed" panose="020F0502020204030204" pitchFamily="2" charset="0"/>
                  <a:ea typeface="Roboto Condensed" panose="020F0502020204030204" pitchFamily="2" charset="0"/>
                  <a:cs typeface="Roboto Condensed" panose="020F0502020204030204" pitchFamily="2" charset="0"/>
                </a:rPr>
                <a:t>Market Penetration</a:t>
              </a:r>
              <a:endParaRPr lang="en-US" sz="1400" b="1" i="1" dirty="0">
                <a:solidFill>
                  <a:srgbClr val="FFFFFF"/>
                </a:solidFill>
                <a:latin typeface="Roboto Condensed" panose="020F0502020204030204" pitchFamily="2" charset="0"/>
                <a:ea typeface="Roboto Condensed" panose="020F0502020204030204" pitchFamily="2" charset="0"/>
                <a:cs typeface="Roboto Condensed" panose="020F0502020204030204" pitchFamily="2" charset="0"/>
              </a:endParaRPr>
            </a:p>
          </p:txBody>
        </p:sp>
      </p:grpSp>
      <p:cxnSp>
        <p:nvCxnSpPr>
          <p:cNvPr id="63" name="Straight Connector 62"/>
          <p:cNvCxnSpPr/>
          <p:nvPr/>
        </p:nvCxnSpPr>
        <p:spPr>
          <a:xfrm>
            <a:off x="409250" y="3407402"/>
            <a:ext cx="10849282" cy="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dash"/>
          </a:ln>
          <a:effectLst/>
        </p:spPr>
      </p:cxnSp>
      <p:cxnSp>
        <p:nvCxnSpPr>
          <p:cNvPr id="64" name="Straight Connector 63"/>
          <p:cNvCxnSpPr/>
          <p:nvPr/>
        </p:nvCxnSpPr>
        <p:spPr>
          <a:xfrm>
            <a:off x="433137" y="4907171"/>
            <a:ext cx="10849282" cy="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dash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B4B0510-1610-04E9-F611-C4D53197E488}"/>
              </a:ext>
            </a:extLst>
          </p:cNvPr>
          <p:cNvSpPr txBox="1"/>
          <p:nvPr/>
        </p:nvSpPr>
        <p:spPr>
          <a:xfrm>
            <a:off x="9415472" y="3499867"/>
            <a:ext cx="1866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DAT </a:t>
            </a:r>
            <a:r>
              <a:rPr lang="en-US" sz="1200" dirty="0">
                <a:latin typeface="Roboto Condensed Light"/>
                <a:cs typeface="Arial" charset="0"/>
              </a:rPr>
              <a:t>B2B Digital Platform App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53A3F13-2973-A66C-DFDE-ADAABCA9250E}"/>
              </a:ext>
            </a:extLst>
          </p:cNvPr>
          <p:cNvSpPr txBox="1"/>
          <p:nvPr/>
        </p:nvSpPr>
        <p:spPr>
          <a:xfrm>
            <a:off x="7345569" y="2036482"/>
            <a:ext cx="145819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PF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Origination (Phase 1)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FD52323-16E8-9B85-1332-A5F9719B5725}"/>
              </a:ext>
            </a:extLst>
          </p:cNvPr>
          <p:cNvSpPr txBox="1"/>
          <p:nvPr/>
        </p:nvSpPr>
        <p:spPr>
          <a:xfrm>
            <a:off x="7352259" y="3513481"/>
            <a:ext cx="16003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PF </a:t>
            </a:r>
            <a:r>
              <a:rPr lang="en-US" sz="1200" dirty="0">
                <a:latin typeface="Roboto Condensed Light"/>
                <a:cs typeface="Arial" charset="0"/>
              </a:rPr>
              <a:t>Origination (Phase 2</a:t>
            </a:r>
            <a:r>
              <a:rPr lang="en-US" sz="1200" dirty="0" smtClean="0">
                <a:latin typeface="Roboto Condensed Light"/>
                <a:cs typeface="Arial" charset="0"/>
              </a:rPr>
              <a:t>)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SME Origination (Phase 1)</a:t>
            </a:r>
            <a:endParaRPr lang="en-US" sz="1200" dirty="0">
              <a:latin typeface="Roboto Condensed Light"/>
              <a:cs typeface="Arial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D76F57A-ECE4-736B-9707-155CDB24884C}"/>
              </a:ext>
            </a:extLst>
          </p:cNvPr>
          <p:cNvSpPr txBox="1"/>
          <p:nvPr/>
        </p:nvSpPr>
        <p:spPr>
          <a:xfrm>
            <a:off x="7376932" y="5003385"/>
            <a:ext cx="1812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SME </a:t>
            </a:r>
            <a:r>
              <a:rPr lang="en-US" sz="1200" dirty="0">
                <a:latin typeface="Roboto Condensed Light"/>
                <a:cs typeface="Arial" charset="0"/>
              </a:rPr>
              <a:t>Origination (Phase 2</a:t>
            </a:r>
            <a:r>
              <a:rPr lang="en-US" sz="1200" dirty="0" smtClean="0">
                <a:latin typeface="Roboto Condensed Light"/>
                <a:cs typeface="Arial" charset="0"/>
              </a:rPr>
              <a:t>)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Micro Finance</a:t>
            </a:r>
            <a:endParaRPr lang="en-US" sz="1200" dirty="0">
              <a:latin typeface="Roboto Condensed Light"/>
              <a:cs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8896CCE-9F1F-572E-7482-AE280B18DE1E}"/>
              </a:ext>
            </a:extLst>
          </p:cNvPr>
          <p:cNvSpPr txBox="1"/>
          <p:nvPr/>
        </p:nvSpPr>
        <p:spPr>
          <a:xfrm>
            <a:off x="1179768" y="1998845"/>
            <a:ext cx="19458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Improved productivity from existing HFS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Additional sales staff in Riyadh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CRM solution</a:t>
            </a:r>
            <a:endParaRPr lang="en-US" sz="1200" dirty="0"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000" dirty="0">
              <a:latin typeface="Roboto Condensed Light"/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1DF5E51-DBA7-72BE-3D72-455F47F2302A}"/>
              </a:ext>
            </a:extLst>
          </p:cNvPr>
          <p:cNvSpPr txBox="1"/>
          <p:nvPr/>
        </p:nvSpPr>
        <p:spPr>
          <a:xfrm>
            <a:off x="3239493" y="1974243"/>
            <a:ext cx="19371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err="1" smtClean="0">
                <a:latin typeface="Roboto Condensed Light"/>
                <a:cs typeface="Arial" charset="0"/>
              </a:rPr>
              <a:t>Masakin</a:t>
            </a:r>
            <a:r>
              <a:rPr lang="en-US" sz="1200" dirty="0" smtClean="0">
                <a:latin typeface="Roboto Condensed Light"/>
                <a:cs typeface="Arial" charset="0"/>
              </a:rPr>
              <a:t> program enhancements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SRC program enhancements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Off Plan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New RF products:  Affluent, Expat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9B0F00F-36C9-E4F9-F88B-1D29FEBF4F28}"/>
              </a:ext>
            </a:extLst>
          </p:cNvPr>
          <p:cNvSpPr txBox="1"/>
          <p:nvPr/>
        </p:nvSpPr>
        <p:spPr>
          <a:xfrm>
            <a:off x="5263262" y="1973111"/>
            <a:ext cx="197417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Riyadh expansion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err="1" smtClean="0">
                <a:latin typeface="Roboto Condensed Light"/>
                <a:cs typeface="Arial" charset="0"/>
              </a:rPr>
              <a:t>Asir</a:t>
            </a:r>
            <a:r>
              <a:rPr lang="en-US" sz="1200" dirty="0" smtClean="0">
                <a:latin typeface="Roboto Condensed Light"/>
                <a:cs typeface="Arial" charset="0"/>
              </a:rPr>
              <a:t> service center</a:t>
            </a:r>
            <a:endParaRPr lang="en-US" sz="1200" dirty="0">
              <a:latin typeface="Roboto Condensed Light"/>
              <a:cs typeface="Arial" charset="0"/>
            </a:endParaRP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Integration </a:t>
            </a:r>
            <a:r>
              <a:rPr lang="en-US" sz="1200" dirty="0">
                <a:latin typeface="Roboto Condensed Light"/>
                <a:cs typeface="Arial" charset="0"/>
              </a:rPr>
              <a:t>Hub: Fintech 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000" dirty="0">
              <a:latin typeface="Roboto Condensed Light"/>
              <a:cs typeface="Arial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3EC77EC-EE35-0091-18D8-24F1E7BF8BC6}"/>
              </a:ext>
            </a:extLst>
          </p:cNvPr>
          <p:cNvSpPr txBox="1"/>
          <p:nvPr/>
        </p:nvSpPr>
        <p:spPr>
          <a:xfrm>
            <a:off x="3230490" y="3511020"/>
            <a:ext cx="193717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Self Construction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New RF products:  Mortgage Savings, RTO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000" dirty="0">
              <a:latin typeface="Roboto Condensed Light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20473" y="3513481"/>
            <a:ext cx="1810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err="1" smtClean="0">
                <a:latin typeface="Roboto Condensed Light"/>
                <a:cs typeface="Arial" charset="0"/>
              </a:rPr>
              <a:t>Najran</a:t>
            </a:r>
            <a:r>
              <a:rPr lang="en-US" sz="1200" dirty="0" smtClean="0">
                <a:latin typeface="Roboto Condensed Light"/>
                <a:cs typeface="Arial" charset="0"/>
              </a:rPr>
              <a:t> service center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Integration Hub:  RE Aggregators</a:t>
            </a:r>
            <a:endParaRPr lang="en-US" sz="1200" dirty="0">
              <a:latin typeface="Roboto Condensed Light"/>
              <a:cs typeface="Arial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2B4B0510-1610-04E9-F611-C4D53197E488}"/>
              </a:ext>
            </a:extLst>
          </p:cNvPr>
          <p:cNvSpPr txBox="1"/>
          <p:nvPr/>
        </p:nvSpPr>
        <p:spPr>
          <a:xfrm>
            <a:off x="9391585" y="1981105"/>
            <a:ext cx="18669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Core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+ Systems: New Backend Origination </a:t>
            </a: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System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Roboto Condensed Light"/>
                <a:cs typeface="Arial" charset="0"/>
              </a:rPr>
              <a:t>DAT </a:t>
            </a:r>
            <a:r>
              <a:rPr lang="en-US" sz="1200" dirty="0">
                <a:latin typeface="Roboto Condensed Light"/>
                <a:cs typeface="Arial" charset="0"/>
              </a:rPr>
              <a:t>Digital Platform (B2C</a:t>
            </a:r>
            <a:r>
              <a:rPr lang="en-US" sz="1200" dirty="0" smtClean="0">
                <a:latin typeface="Roboto Condensed Light"/>
                <a:cs typeface="Arial" charset="0"/>
              </a:rPr>
              <a:t>)</a:t>
            </a:r>
            <a:endParaRPr lang="en-US" sz="1200" dirty="0">
              <a:latin typeface="Roboto Condensed Light"/>
              <a:cs typeface="Arial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2B4B0510-1610-04E9-F611-C4D53197E488}"/>
              </a:ext>
            </a:extLst>
          </p:cNvPr>
          <p:cNvSpPr txBox="1"/>
          <p:nvPr/>
        </p:nvSpPr>
        <p:spPr>
          <a:xfrm>
            <a:off x="9426648" y="5003385"/>
            <a:ext cx="186694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DAT Digital White-Label Platform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791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 Other Initiatives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8795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Experience Initiatives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aphicFrame>
        <p:nvGraphicFramePr>
          <p:cNvPr id="15" name="Diagram 14"/>
          <p:cNvGraphicFramePr/>
          <p:nvPr/>
        </p:nvGraphicFramePr>
        <p:xfrm>
          <a:off x="838201" y="1352156"/>
          <a:ext cx="9070569" cy="1832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Freeform 22"/>
          <p:cNvSpPr>
            <a:spLocks/>
          </p:cNvSpPr>
          <p:nvPr/>
        </p:nvSpPr>
        <p:spPr bwMode="auto">
          <a:xfrm>
            <a:off x="1472048" y="2063541"/>
            <a:ext cx="122902" cy="121904"/>
          </a:xfrm>
          <a:custGeom>
            <a:avLst/>
            <a:gdLst>
              <a:gd name="T0" fmla="*/ 405 w 1228"/>
              <a:gd name="T1" fmla="*/ 0 h 1224"/>
              <a:gd name="T2" fmla="*/ 1146 w 1228"/>
              <a:gd name="T3" fmla="*/ 0 h 1224"/>
              <a:gd name="T4" fmla="*/ 1168 w 1228"/>
              <a:gd name="T5" fmla="*/ 2 h 1224"/>
              <a:gd name="T6" fmla="*/ 1188 w 1228"/>
              <a:gd name="T7" fmla="*/ 10 h 1224"/>
              <a:gd name="T8" fmla="*/ 1205 w 1228"/>
              <a:gd name="T9" fmla="*/ 22 h 1224"/>
              <a:gd name="T10" fmla="*/ 1217 w 1228"/>
              <a:gd name="T11" fmla="*/ 37 h 1224"/>
              <a:gd name="T12" fmla="*/ 1225 w 1228"/>
              <a:gd name="T13" fmla="*/ 56 h 1224"/>
              <a:gd name="T14" fmla="*/ 1228 w 1228"/>
              <a:gd name="T15" fmla="*/ 77 h 1224"/>
              <a:gd name="T16" fmla="*/ 1228 w 1228"/>
              <a:gd name="T17" fmla="*/ 819 h 1224"/>
              <a:gd name="T18" fmla="*/ 1225 w 1228"/>
              <a:gd name="T19" fmla="*/ 839 h 1224"/>
              <a:gd name="T20" fmla="*/ 1219 w 1228"/>
              <a:gd name="T21" fmla="*/ 857 h 1224"/>
              <a:gd name="T22" fmla="*/ 1209 w 1228"/>
              <a:gd name="T23" fmla="*/ 872 h 1224"/>
              <a:gd name="T24" fmla="*/ 1195 w 1228"/>
              <a:gd name="T25" fmla="*/ 885 h 1224"/>
              <a:gd name="T26" fmla="*/ 1178 w 1228"/>
              <a:gd name="T27" fmla="*/ 894 h 1224"/>
              <a:gd name="T28" fmla="*/ 1159 w 1228"/>
              <a:gd name="T29" fmla="*/ 900 h 1224"/>
              <a:gd name="T30" fmla="*/ 1141 w 1228"/>
              <a:gd name="T31" fmla="*/ 901 h 1224"/>
              <a:gd name="T32" fmla="*/ 1122 w 1228"/>
              <a:gd name="T33" fmla="*/ 896 h 1224"/>
              <a:gd name="T34" fmla="*/ 1104 w 1228"/>
              <a:gd name="T35" fmla="*/ 889 h 1224"/>
              <a:gd name="T36" fmla="*/ 1089 w 1228"/>
              <a:gd name="T37" fmla="*/ 878 h 1224"/>
              <a:gd name="T38" fmla="*/ 914 w 1228"/>
              <a:gd name="T39" fmla="*/ 700 h 1224"/>
              <a:gd name="T40" fmla="*/ 448 w 1228"/>
              <a:gd name="T41" fmla="*/ 1167 h 1224"/>
              <a:gd name="T42" fmla="*/ 424 w 1228"/>
              <a:gd name="T43" fmla="*/ 1188 h 1224"/>
              <a:gd name="T44" fmla="*/ 397 w 1228"/>
              <a:gd name="T45" fmla="*/ 1203 h 1224"/>
              <a:gd name="T46" fmla="*/ 369 w 1228"/>
              <a:gd name="T47" fmla="*/ 1215 h 1224"/>
              <a:gd name="T48" fmla="*/ 340 w 1228"/>
              <a:gd name="T49" fmla="*/ 1222 h 1224"/>
              <a:gd name="T50" fmla="*/ 310 w 1228"/>
              <a:gd name="T51" fmla="*/ 1224 h 1224"/>
              <a:gd name="T52" fmla="*/ 281 w 1228"/>
              <a:gd name="T53" fmla="*/ 1222 h 1224"/>
              <a:gd name="T54" fmla="*/ 251 w 1228"/>
              <a:gd name="T55" fmla="*/ 1215 h 1224"/>
              <a:gd name="T56" fmla="*/ 223 w 1228"/>
              <a:gd name="T57" fmla="*/ 1203 h 1224"/>
              <a:gd name="T58" fmla="*/ 197 w 1228"/>
              <a:gd name="T59" fmla="*/ 1188 h 1224"/>
              <a:gd name="T60" fmla="*/ 173 w 1228"/>
              <a:gd name="T61" fmla="*/ 1167 h 1224"/>
              <a:gd name="T62" fmla="*/ 57 w 1228"/>
              <a:gd name="T63" fmla="*/ 1051 h 1224"/>
              <a:gd name="T64" fmla="*/ 36 w 1228"/>
              <a:gd name="T65" fmla="*/ 1028 h 1224"/>
              <a:gd name="T66" fmla="*/ 21 w 1228"/>
              <a:gd name="T67" fmla="*/ 1003 h 1224"/>
              <a:gd name="T68" fmla="*/ 10 w 1228"/>
              <a:gd name="T69" fmla="*/ 974 h 1224"/>
              <a:gd name="T70" fmla="*/ 2 w 1228"/>
              <a:gd name="T71" fmla="*/ 945 h 1224"/>
              <a:gd name="T72" fmla="*/ 0 w 1228"/>
              <a:gd name="T73" fmla="*/ 914 h 1224"/>
              <a:gd name="T74" fmla="*/ 2 w 1228"/>
              <a:gd name="T75" fmla="*/ 884 h 1224"/>
              <a:gd name="T76" fmla="*/ 10 w 1228"/>
              <a:gd name="T77" fmla="*/ 854 h 1224"/>
              <a:gd name="T78" fmla="*/ 21 w 1228"/>
              <a:gd name="T79" fmla="*/ 826 h 1224"/>
              <a:gd name="T80" fmla="*/ 36 w 1228"/>
              <a:gd name="T81" fmla="*/ 801 h 1224"/>
              <a:gd name="T82" fmla="*/ 57 w 1228"/>
              <a:gd name="T83" fmla="*/ 777 h 1224"/>
              <a:gd name="T84" fmla="*/ 524 w 1228"/>
              <a:gd name="T85" fmla="*/ 311 h 1224"/>
              <a:gd name="T86" fmla="*/ 348 w 1228"/>
              <a:gd name="T87" fmla="*/ 135 h 1224"/>
              <a:gd name="T88" fmla="*/ 336 w 1228"/>
              <a:gd name="T89" fmla="*/ 120 h 1224"/>
              <a:gd name="T90" fmla="*/ 328 w 1228"/>
              <a:gd name="T91" fmla="*/ 103 h 1224"/>
              <a:gd name="T92" fmla="*/ 323 w 1228"/>
              <a:gd name="T93" fmla="*/ 84 h 1224"/>
              <a:gd name="T94" fmla="*/ 325 w 1228"/>
              <a:gd name="T95" fmla="*/ 66 h 1224"/>
              <a:gd name="T96" fmla="*/ 330 w 1228"/>
              <a:gd name="T97" fmla="*/ 48 h 1224"/>
              <a:gd name="T98" fmla="*/ 339 w 1228"/>
              <a:gd name="T99" fmla="*/ 31 h 1224"/>
              <a:gd name="T100" fmla="*/ 352 w 1228"/>
              <a:gd name="T101" fmla="*/ 17 h 1224"/>
              <a:gd name="T102" fmla="*/ 367 w 1228"/>
              <a:gd name="T103" fmla="*/ 7 h 1224"/>
              <a:gd name="T104" fmla="*/ 385 w 1228"/>
              <a:gd name="T105" fmla="*/ 2 h 1224"/>
              <a:gd name="T106" fmla="*/ 405 w 1228"/>
              <a:gd name="T107" fmla="*/ 0 h 1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28" h="1224">
                <a:moveTo>
                  <a:pt x="405" y="0"/>
                </a:moveTo>
                <a:lnTo>
                  <a:pt x="1146" y="0"/>
                </a:lnTo>
                <a:lnTo>
                  <a:pt x="1168" y="2"/>
                </a:lnTo>
                <a:lnTo>
                  <a:pt x="1188" y="10"/>
                </a:lnTo>
                <a:lnTo>
                  <a:pt x="1205" y="22"/>
                </a:lnTo>
                <a:lnTo>
                  <a:pt x="1217" y="37"/>
                </a:lnTo>
                <a:lnTo>
                  <a:pt x="1225" y="56"/>
                </a:lnTo>
                <a:lnTo>
                  <a:pt x="1228" y="77"/>
                </a:lnTo>
                <a:lnTo>
                  <a:pt x="1228" y="819"/>
                </a:lnTo>
                <a:lnTo>
                  <a:pt x="1225" y="839"/>
                </a:lnTo>
                <a:lnTo>
                  <a:pt x="1219" y="857"/>
                </a:lnTo>
                <a:lnTo>
                  <a:pt x="1209" y="872"/>
                </a:lnTo>
                <a:lnTo>
                  <a:pt x="1195" y="885"/>
                </a:lnTo>
                <a:lnTo>
                  <a:pt x="1178" y="894"/>
                </a:lnTo>
                <a:lnTo>
                  <a:pt x="1159" y="900"/>
                </a:lnTo>
                <a:lnTo>
                  <a:pt x="1141" y="901"/>
                </a:lnTo>
                <a:lnTo>
                  <a:pt x="1122" y="896"/>
                </a:lnTo>
                <a:lnTo>
                  <a:pt x="1104" y="889"/>
                </a:lnTo>
                <a:lnTo>
                  <a:pt x="1089" y="878"/>
                </a:lnTo>
                <a:lnTo>
                  <a:pt x="914" y="700"/>
                </a:lnTo>
                <a:lnTo>
                  <a:pt x="448" y="1167"/>
                </a:lnTo>
                <a:lnTo>
                  <a:pt x="424" y="1188"/>
                </a:lnTo>
                <a:lnTo>
                  <a:pt x="397" y="1203"/>
                </a:lnTo>
                <a:lnTo>
                  <a:pt x="369" y="1215"/>
                </a:lnTo>
                <a:lnTo>
                  <a:pt x="340" y="1222"/>
                </a:lnTo>
                <a:lnTo>
                  <a:pt x="310" y="1224"/>
                </a:lnTo>
                <a:lnTo>
                  <a:pt x="281" y="1222"/>
                </a:lnTo>
                <a:lnTo>
                  <a:pt x="251" y="1215"/>
                </a:lnTo>
                <a:lnTo>
                  <a:pt x="223" y="1203"/>
                </a:lnTo>
                <a:lnTo>
                  <a:pt x="197" y="1188"/>
                </a:lnTo>
                <a:lnTo>
                  <a:pt x="173" y="1167"/>
                </a:lnTo>
                <a:lnTo>
                  <a:pt x="57" y="1051"/>
                </a:lnTo>
                <a:lnTo>
                  <a:pt x="36" y="1028"/>
                </a:lnTo>
                <a:lnTo>
                  <a:pt x="21" y="1003"/>
                </a:lnTo>
                <a:lnTo>
                  <a:pt x="10" y="974"/>
                </a:lnTo>
                <a:lnTo>
                  <a:pt x="2" y="945"/>
                </a:lnTo>
                <a:lnTo>
                  <a:pt x="0" y="914"/>
                </a:lnTo>
                <a:lnTo>
                  <a:pt x="2" y="884"/>
                </a:lnTo>
                <a:lnTo>
                  <a:pt x="10" y="854"/>
                </a:lnTo>
                <a:lnTo>
                  <a:pt x="21" y="826"/>
                </a:lnTo>
                <a:lnTo>
                  <a:pt x="36" y="801"/>
                </a:lnTo>
                <a:lnTo>
                  <a:pt x="57" y="777"/>
                </a:lnTo>
                <a:lnTo>
                  <a:pt x="524" y="311"/>
                </a:lnTo>
                <a:lnTo>
                  <a:pt x="348" y="135"/>
                </a:lnTo>
                <a:lnTo>
                  <a:pt x="336" y="120"/>
                </a:lnTo>
                <a:lnTo>
                  <a:pt x="328" y="103"/>
                </a:lnTo>
                <a:lnTo>
                  <a:pt x="323" y="84"/>
                </a:lnTo>
                <a:lnTo>
                  <a:pt x="325" y="66"/>
                </a:lnTo>
                <a:lnTo>
                  <a:pt x="330" y="48"/>
                </a:lnTo>
                <a:lnTo>
                  <a:pt x="339" y="31"/>
                </a:lnTo>
                <a:lnTo>
                  <a:pt x="352" y="17"/>
                </a:lnTo>
                <a:lnTo>
                  <a:pt x="367" y="7"/>
                </a:lnTo>
                <a:lnTo>
                  <a:pt x="385" y="2"/>
                </a:lnTo>
                <a:lnTo>
                  <a:pt x="40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Freeform 23"/>
          <p:cNvSpPr>
            <a:spLocks/>
          </p:cNvSpPr>
          <p:nvPr/>
        </p:nvSpPr>
        <p:spPr bwMode="auto">
          <a:xfrm>
            <a:off x="1722760" y="2051992"/>
            <a:ext cx="122902" cy="121904"/>
          </a:xfrm>
          <a:custGeom>
            <a:avLst/>
            <a:gdLst>
              <a:gd name="T0" fmla="*/ 80 w 1227"/>
              <a:gd name="T1" fmla="*/ 0 h 1224"/>
              <a:gd name="T2" fmla="*/ 823 w 1227"/>
              <a:gd name="T3" fmla="*/ 0 h 1224"/>
              <a:gd name="T4" fmla="*/ 841 w 1227"/>
              <a:gd name="T5" fmla="*/ 2 h 1224"/>
              <a:gd name="T6" fmla="*/ 860 w 1227"/>
              <a:gd name="T7" fmla="*/ 7 h 1224"/>
              <a:gd name="T8" fmla="*/ 875 w 1227"/>
              <a:gd name="T9" fmla="*/ 17 h 1224"/>
              <a:gd name="T10" fmla="*/ 888 w 1227"/>
              <a:gd name="T11" fmla="*/ 32 h 1224"/>
              <a:gd name="T12" fmla="*/ 897 w 1227"/>
              <a:gd name="T13" fmla="*/ 48 h 1224"/>
              <a:gd name="T14" fmla="*/ 903 w 1227"/>
              <a:gd name="T15" fmla="*/ 66 h 1224"/>
              <a:gd name="T16" fmla="*/ 903 w 1227"/>
              <a:gd name="T17" fmla="*/ 84 h 1224"/>
              <a:gd name="T18" fmla="*/ 900 w 1227"/>
              <a:gd name="T19" fmla="*/ 103 h 1224"/>
              <a:gd name="T20" fmla="*/ 892 w 1227"/>
              <a:gd name="T21" fmla="*/ 120 h 1224"/>
              <a:gd name="T22" fmla="*/ 880 w 1227"/>
              <a:gd name="T23" fmla="*/ 135 h 1224"/>
              <a:gd name="T24" fmla="*/ 704 w 1227"/>
              <a:gd name="T25" fmla="*/ 311 h 1224"/>
              <a:gd name="T26" fmla="*/ 1170 w 1227"/>
              <a:gd name="T27" fmla="*/ 776 h 1224"/>
              <a:gd name="T28" fmla="*/ 1190 w 1227"/>
              <a:gd name="T29" fmla="*/ 799 h 1224"/>
              <a:gd name="T30" fmla="*/ 1205 w 1227"/>
              <a:gd name="T31" fmla="*/ 826 h 1224"/>
              <a:gd name="T32" fmla="*/ 1218 w 1227"/>
              <a:gd name="T33" fmla="*/ 854 h 1224"/>
              <a:gd name="T34" fmla="*/ 1225 w 1227"/>
              <a:gd name="T35" fmla="*/ 884 h 1224"/>
              <a:gd name="T36" fmla="*/ 1227 w 1227"/>
              <a:gd name="T37" fmla="*/ 914 h 1224"/>
              <a:gd name="T38" fmla="*/ 1225 w 1227"/>
              <a:gd name="T39" fmla="*/ 945 h 1224"/>
              <a:gd name="T40" fmla="*/ 1218 w 1227"/>
              <a:gd name="T41" fmla="*/ 974 h 1224"/>
              <a:gd name="T42" fmla="*/ 1205 w 1227"/>
              <a:gd name="T43" fmla="*/ 1003 h 1224"/>
              <a:gd name="T44" fmla="*/ 1190 w 1227"/>
              <a:gd name="T45" fmla="*/ 1028 h 1224"/>
              <a:gd name="T46" fmla="*/ 1170 w 1227"/>
              <a:gd name="T47" fmla="*/ 1051 h 1224"/>
              <a:gd name="T48" fmla="*/ 1055 w 1227"/>
              <a:gd name="T49" fmla="*/ 1167 h 1224"/>
              <a:gd name="T50" fmla="*/ 1031 w 1227"/>
              <a:gd name="T51" fmla="*/ 1188 h 1224"/>
              <a:gd name="T52" fmla="*/ 1004 w 1227"/>
              <a:gd name="T53" fmla="*/ 1203 h 1224"/>
              <a:gd name="T54" fmla="*/ 977 w 1227"/>
              <a:gd name="T55" fmla="*/ 1215 h 1224"/>
              <a:gd name="T56" fmla="*/ 947 w 1227"/>
              <a:gd name="T57" fmla="*/ 1222 h 1224"/>
              <a:gd name="T58" fmla="*/ 917 w 1227"/>
              <a:gd name="T59" fmla="*/ 1224 h 1224"/>
              <a:gd name="T60" fmla="*/ 888 w 1227"/>
              <a:gd name="T61" fmla="*/ 1222 h 1224"/>
              <a:gd name="T62" fmla="*/ 858 w 1227"/>
              <a:gd name="T63" fmla="*/ 1215 h 1224"/>
              <a:gd name="T64" fmla="*/ 830 w 1227"/>
              <a:gd name="T65" fmla="*/ 1203 h 1224"/>
              <a:gd name="T66" fmla="*/ 804 w 1227"/>
              <a:gd name="T67" fmla="*/ 1188 h 1224"/>
              <a:gd name="T68" fmla="*/ 780 w 1227"/>
              <a:gd name="T69" fmla="*/ 1167 h 1224"/>
              <a:gd name="T70" fmla="*/ 313 w 1227"/>
              <a:gd name="T71" fmla="*/ 702 h 1224"/>
              <a:gd name="T72" fmla="*/ 137 w 1227"/>
              <a:gd name="T73" fmla="*/ 878 h 1224"/>
              <a:gd name="T74" fmla="*/ 122 w 1227"/>
              <a:gd name="T75" fmla="*/ 889 h 1224"/>
              <a:gd name="T76" fmla="*/ 105 w 1227"/>
              <a:gd name="T77" fmla="*/ 896 h 1224"/>
              <a:gd name="T78" fmla="*/ 87 w 1227"/>
              <a:gd name="T79" fmla="*/ 901 h 1224"/>
              <a:gd name="T80" fmla="*/ 68 w 1227"/>
              <a:gd name="T81" fmla="*/ 900 h 1224"/>
              <a:gd name="T82" fmla="*/ 49 w 1227"/>
              <a:gd name="T83" fmla="*/ 894 h 1224"/>
              <a:gd name="T84" fmla="*/ 33 w 1227"/>
              <a:gd name="T85" fmla="*/ 885 h 1224"/>
              <a:gd name="T86" fmla="*/ 19 w 1227"/>
              <a:gd name="T87" fmla="*/ 872 h 1224"/>
              <a:gd name="T88" fmla="*/ 9 w 1227"/>
              <a:gd name="T89" fmla="*/ 857 h 1224"/>
              <a:gd name="T90" fmla="*/ 2 w 1227"/>
              <a:gd name="T91" fmla="*/ 839 h 1224"/>
              <a:gd name="T92" fmla="*/ 0 w 1227"/>
              <a:gd name="T93" fmla="*/ 820 h 1224"/>
              <a:gd name="T94" fmla="*/ 0 w 1227"/>
              <a:gd name="T95" fmla="*/ 78 h 1224"/>
              <a:gd name="T96" fmla="*/ 2 w 1227"/>
              <a:gd name="T97" fmla="*/ 56 h 1224"/>
              <a:gd name="T98" fmla="*/ 11 w 1227"/>
              <a:gd name="T99" fmla="*/ 37 h 1224"/>
              <a:gd name="T100" fmla="*/ 23 w 1227"/>
              <a:gd name="T101" fmla="*/ 22 h 1224"/>
              <a:gd name="T102" fmla="*/ 39 w 1227"/>
              <a:gd name="T103" fmla="*/ 10 h 1224"/>
              <a:gd name="T104" fmla="*/ 59 w 1227"/>
              <a:gd name="T105" fmla="*/ 2 h 1224"/>
              <a:gd name="T106" fmla="*/ 80 w 1227"/>
              <a:gd name="T107" fmla="*/ 0 h 1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27" h="1224">
                <a:moveTo>
                  <a:pt x="80" y="0"/>
                </a:moveTo>
                <a:lnTo>
                  <a:pt x="823" y="0"/>
                </a:lnTo>
                <a:lnTo>
                  <a:pt x="841" y="2"/>
                </a:lnTo>
                <a:lnTo>
                  <a:pt x="860" y="7"/>
                </a:lnTo>
                <a:lnTo>
                  <a:pt x="875" y="17"/>
                </a:lnTo>
                <a:lnTo>
                  <a:pt x="888" y="32"/>
                </a:lnTo>
                <a:lnTo>
                  <a:pt x="897" y="48"/>
                </a:lnTo>
                <a:lnTo>
                  <a:pt x="903" y="66"/>
                </a:lnTo>
                <a:lnTo>
                  <a:pt x="903" y="84"/>
                </a:lnTo>
                <a:lnTo>
                  <a:pt x="900" y="103"/>
                </a:lnTo>
                <a:lnTo>
                  <a:pt x="892" y="120"/>
                </a:lnTo>
                <a:lnTo>
                  <a:pt x="880" y="135"/>
                </a:lnTo>
                <a:lnTo>
                  <a:pt x="704" y="311"/>
                </a:lnTo>
                <a:lnTo>
                  <a:pt x="1170" y="776"/>
                </a:lnTo>
                <a:lnTo>
                  <a:pt x="1190" y="799"/>
                </a:lnTo>
                <a:lnTo>
                  <a:pt x="1205" y="826"/>
                </a:lnTo>
                <a:lnTo>
                  <a:pt x="1218" y="854"/>
                </a:lnTo>
                <a:lnTo>
                  <a:pt x="1225" y="884"/>
                </a:lnTo>
                <a:lnTo>
                  <a:pt x="1227" y="914"/>
                </a:lnTo>
                <a:lnTo>
                  <a:pt x="1225" y="945"/>
                </a:lnTo>
                <a:lnTo>
                  <a:pt x="1218" y="974"/>
                </a:lnTo>
                <a:lnTo>
                  <a:pt x="1205" y="1003"/>
                </a:lnTo>
                <a:lnTo>
                  <a:pt x="1190" y="1028"/>
                </a:lnTo>
                <a:lnTo>
                  <a:pt x="1170" y="1051"/>
                </a:lnTo>
                <a:lnTo>
                  <a:pt x="1055" y="1167"/>
                </a:lnTo>
                <a:lnTo>
                  <a:pt x="1031" y="1188"/>
                </a:lnTo>
                <a:lnTo>
                  <a:pt x="1004" y="1203"/>
                </a:lnTo>
                <a:lnTo>
                  <a:pt x="977" y="1215"/>
                </a:lnTo>
                <a:lnTo>
                  <a:pt x="947" y="1222"/>
                </a:lnTo>
                <a:lnTo>
                  <a:pt x="917" y="1224"/>
                </a:lnTo>
                <a:lnTo>
                  <a:pt x="888" y="1222"/>
                </a:lnTo>
                <a:lnTo>
                  <a:pt x="858" y="1215"/>
                </a:lnTo>
                <a:lnTo>
                  <a:pt x="830" y="1203"/>
                </a:lnTo>
                <a:lnTo>
                  <a:pt x="804" y="1188"/>
                </a:lnTo>
                <a:lnTo>
                  <a:pt x="780" y="1167"/>
                </a:lnTo>
                <a:lnTo>
                  <a:pt x="313" y="702"/>
                </a:lnTo>
                <a:lnTo>
                  <a:pt x="137" y="878"/>
                </a:lnTo>
                <a:lnTo>
                  <a:pt x="122" y="889"/>
                </a:lnTo>
                <a:lnTo>
                  <a:pt x="105" y="896"/>
                </a:lnTo>
                <a:lnTo>
                  <a:pt x="87" y="901"/>
                </a:lnTo>
                <a:lnTo>
                  <a:pt x="68" y="900"/>
                </a:lnTo>
                <a:lnTo>
                  <a:pt x="49" y="894"/>
                </a:lnTo>
                <a:lnTo>
                  <a:pt x="33" y="885"/>
                </a:lnTo>
                <a:lnTo>
                  <a:pt x="19" y="872"/>
                </a:lnTo>
                <a:lnTo>
                  <a:pt x="9" y="857"/>
                </a:lnTo>
                <a:lnTo>
                  <a:pt x="2" y="839"/>
                </a:lnTo>
                <a:lnTo>
                  <a:pt x="0" y="820"/>
                </a:lnTo>
                <a:lnTo>
                  <a:pt x="0" y="78"/>
                </a:lnTo>
                <a:lnTo>
                  <a:pt x="2" y="56"/>
                </a:lnTo>
                <a:lnTo>
                  <a:pt x="11" y="37"/>
                </a:lnTo>
                <a:lnTo>
                  <a:pt x="23" y="22"/>
                </a:lnTo>
                <a:lnTo>
                  <a:pt x="39" y="10"/>
                </a:lnTo>
                <a:lnTo>
                  <a:pt x="59" y="2"/>
                </a:lnTo>
                <a:lnTo>
                  <a:pt x="8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26294" y="3262623"/>
            <a:ext cx="2082476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Turnaround time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Net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Promoter Score (NPS)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Sent-to-Sales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rate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Complaints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ratio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Complaints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resolution time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8201" y="3262623"/>
            <a:ext cx="2121152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Faster turnaround time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Streamlined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process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Automating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document collection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Digitization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of after sales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93047" y="3262623"/>
            <a:ext cx="2054309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Empowering the customer to choose when, where, and how they interact with DAT</a:t>
            </a: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81050" y="3262623"/>
            <a:ext cx="2111551" cy="2547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err="1">
                <a:solidFill>
                  <a:srgbClr val="3B3B3B"/>
                </a:solidFill>
                <a:latin typeface="Roboto Condensed Light"/>
                <a:cs typeface="Arial" charset="0"/>
              </a:rPr>
              <a:t>Chatbots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, AI, video calls, expanded call center hours</a:t>
            </a:r>
          </a:p>
        </p:txBody>
      </p:sp>
    </p:spTree>
    <p:extLst>
      <p:ext uri="{BB962C8B-B14F-4D97-AF65-F5344CB8AC3E}">
        <p14:creationId xmlns:p14="http://schemas.microsoft.com/office/powerpoint/2010/main" val="18108318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HR Initiatives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DAB1C82-3C9D-3C84-82A2-CF70E38C3680}"/>
              </a:ext>
            </a:extLst>
          </p:cNvPr>
          <p:cNvSpPr txBox="1">
            <a:spLocks noChangeAspect="1"/>
          </p:cNvSpPr>
          <p:nvPr/>
        </p:nvSpPr>
        <p:spPr>
          <a:xfrm>
            <a:off x="4954264" y="2104015"/>
            <a:ext cx="26912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Roboto Condensed Light"/>
                <a:cs typeface="Arial" charset="0"/>
              </a:rPr>
              <a:t>Integration Hub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24478" y="2296230"/>
            <a:ext cx="9067637" cy="1160259"/>
            <a:chOff x="2831193" y="2536145"/>
            <a:chExt cx="5069983" cy="1455239"/>
          </a:xfrm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831193" y="2543222"/>
              <a:ext cx="1597986" cy="1448161"/>
              <a:chOff x="776" y="1150939"/>
              <a:chExt cx="1129808" cy="1023878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776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Rounded Rectangle 4"/>
              <p:cNvSpPr/>
              <p:nvPr/>
            </p:nvSpPr>
            <p:spPr>
              <a:xfrm>
                <a:off x="30764" y="1180927"/>
                <a:ext cx="1069832" cy="9639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/>
                  <a:t>New HR Strategies  </a:t>
                </a:r>
              </a:p>
            </p:txBody>
          </p:sp>
        </p:grpSp>
        <p:grpSp>
          <p:nvGrpSpPr>
            <p:cNvPr id="17" name="Group 16"/>
            <p:cNvGrpSpPr>
              <a:grpSpLocks noChangeAspect="1"/>
            </p:cNvGrpSpPr>
            <p:nvPr/>
          </p:nvGrpSpPr>
          <p:grpSpPr>
            <a:xfrm>
              <a:off x="4563614" y="2542116"/>
              <a:ext cx="1590920" cy="1441757"/>
              <a:chOff x="1225489" y="1150939"/>
              <a:chExt cx="1129808" cy="1023878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1225489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Rounded Rectangle 6"/>
              <p:cNvSpPr/>
              <p:nvPr/>
            </p:nvSpPr>
            <p:spPr>
              <a:xfrm>
                <a:off x="1255477" y="1180927"/>
                <a:ext cx="1069832" cy="9639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/>
                <a:r>
                  <a:rPr lang="en-US" sz="1600" b="1" dirty="0"/>
                  <a:t>Staff Engagement Survey</a:t>
                </a:r>
              </a:p>
            </p:txBody>
          </p:sp>
        </p:grpSp>
        <p:grpSp>
          <p:nvGrpSpPr>
            <p:cNvPr id="20" name="Group 19"/>
            <p:cNvGrpSpPr>
              <a:grpSpLocks noChangeAspect="1"/>
            </p:cNvGrpSpPr>
            <p:nvPr/>
          </p:nvGrpSpPr>
          <p:grpSpPr>
            <a:xfrm>
              <a:off x="6295380" y="2536145"/>
              <a:ext cx="1605796" cy="1455239"/>
              <a:chOff x="2450201" y="1150939"/>
              <a:chExt cx="1129808" cy="1023878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2450201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Rounded Rectangle 8"/>
              <p:cNvSpPr/>
              <p:nvPr/>
            </p:nvSpPr>
            <p:spPr>
              <a:xfrm>
                <a:off x="2480189" y="1180927"/>
                <a:ext cx="1069832" cy="9639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/>
                  <a:t>Staff Engagement Program</a:t>
                </a:r>
              </a:p>
            </p:txBody>
          </p:sp>
        </p:grpSp>
      </p:grpSp>
      <p:sp>
        <p:nvSpPr>
          <p:cNvPr id="24" name="Rectangle 23"/>
          <p:cNvSpPr/>
          <p:nvPr/>
        </p:nvSpPr>
        <p:spPr>
          <a:xfrm>
            <a:off x="838201" y="3683503"/>
            <a:ext cx="2844266" cy="215221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BFBFBF"/>
            </a:solidFill>
            <a:prstDash val="solid"/>
          </a:ln>
          <a:effectLst/>
        </p:spPr>
        <p:txBody>
          <a:bodyPr rtlCol="0" anchor="t" anchorCtr="0"/>
          <a:lstStyle/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New and relevant organizational  structure</a:t>
            </a: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Updated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roles and responsibilities</a:t>
            </a: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Inspiring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objectives</a:t>
            </a: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Shared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KPIs</a:t>
            </a: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marR="0" lvl="0" indent="-119063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Talent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retention programs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98427" y="3665524"/>
            <a:ext cx="2769829" cy="217019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BFBFBF"/>
            </a:solidFill>
            <a:prstDash val="solid"/>
          </a:ln>
          <a:effectLst/>
        </p:spPr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Assess employee satisfaction and address concerns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Evaluate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areas of improvement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Understand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communication gaps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841133" y="1488227"/>
            <a:ext cx="9067637" cy="568650"/>
            <a:chOff x="2931" y="125019"/>
            <a:chExt cx="9067637" cy="568650"/>
          </a:xfrm>
          <a:solidFill>
            <a:schemeClr val="accent5">
              <a:lumMod val="75000"/>
            </a:schemeClr>
          </a:solidFill>
        </p:grpSpPr>
        <p:sp>
          <p:nvSpPr>
            <p:cNvPr id="27" name="Rounded Rectangle 26"/>
            <p:cNvSpPr/>
            <p:nvPr/>
          </p:nvSpPr>
          <p:spPr>
            <a:xfrm>
              <a:off x="2931" y="125019"/>
              <a:ext cx="9067637" cy="56865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8" name="Rounded Rectangle 4"/>
            <p:cNvSpPr/>
            <p:nvPr/>
          </p:nvSpPr>
          <p:spPr>
            <a:xfrm>
              <a:off x="19586" y="141674"/>
              <a:ext cx="9034327" cy="535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/>
                <a:t>Corporate Initiatives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7046057" y="3665523"/>
            <a:ext cx="2846058" cy="217019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BFBFBF"/>
            </a:solidFill>
            <a:prstDash val="solid"/>
          </a:ln>
          <a:effectLst/>
        </p:spPr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Foster positive work environment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Enhance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employee satisfaction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Improve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communication and engagement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Increase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employee productivity</a:t>
            </a: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 smtClean="0">
              <a:solidFill>
                <a:srgbClr val="3B3B3B"/>
              </a:solidFill>
              <a:latin typeface="Roboto Condensed Light"/>
              <a:cs typeface="Arial" charset="0"/>
            </a:endParaRPr>
          </a:p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>
                <a:solidFill>
                  <a:srgbClr val="3B3B3B"/>
                </a:solidFill>
                <a:latin typeface="Roboto Condensed Light"/>
                <a:cs typeface="Arial" charset="0"/>
              </a:rPr>
              <a:t>Improve </a:t>
            </a:r>
            <a:r>
              <a:rPr lang="en-US" sz="1200" dirty="0">
                <a:solidFill>
                  <a:srgbClr val="3B3B3B"/>
                </a:solidFill>
                <a:latin typeface="Roboto Condensed Light"/>
                <a:cs typeface="Arial" charset="0"/>
              </a:rPr>
              <a:t>Retention 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srgbClr val="3B3B3B"/>
              </a:solidFill>
              <a:latin typeface="Roboto Condensed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7899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HR Initiatives – Org Structure (Current)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783" y="1356390"/>
            <a:ext cx="8360206" cy="4241540"/>
          </a:xfrm>
          <a:prstGeom prst="rect">
            <a:avLst/>
          </a:prstGeom>
        </p:spPr>
      </p:pic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749534" y="412023"/>
            <a:ext cx="7816103" cy="1047405"/>
          </a:xfrm>
        </p:spPr>
        <p:txBody>
          <a:bodyPr/>
          <a:lstStyle/>
          <a:p>
            <a:pPr marL="457200" lvl="1" indent="0">
              <a:buNone/>
            </a:pPr>
            <a:endParaRPr lang="en-US" sz="14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sz="14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sz="1400" dirty="0">
              <a:solidFill>
                <a:prstClr val="black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DAT Structure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Approved by NRC on 29 Mar 2023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15 direct reports to CEO  </a:t>
            </a:r>
          </a:p>
        </p:txBody>
      </p:sp>
    </p:spTree>
    <p:extLst>
      <p:ext uri="{BB962C8B-B14F-4D97-AF65-F5344CB8AC3E}">
        <p14:creationId xmlns:p14="http://schemas.microsoft.com/office/powerpoint/2010/main" val="21689266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3"/>
          <a:stretch>
            <a:fillRect/>
          </a:stretch>
        </p:blipFill>
        <p:spPr>
          <a:xfrm>
            <a:off x="1137037" y="1104901"/>
            <a:ext cx="9108494" cy="46637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HR Initiatives – Org Structure (Proposed)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709576" y="3689498"/>
            <a:ext cx="0" cy="10632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5578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Branding Initiatives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165600" y="6371591"/>
            <a:ext cx="3860800" cy="365125"/>
          </a:xfrm>
        </p:spPr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839375" y="1557216"/>
            <a:ext cx="9069395" cy="1835203"/>
            <a:chOff x="2808925" y="2387523"/>
            <a:chExt cx="5256625" cy="1787237"/>
          </a:xfrm>
        </p:grpSpPr>
        <p:graphicFrame>
          <p:nvGraphicFramePr>
            <p:cNvPr id="16" name="Diagram 15"/>
            <p:cNvGraphicFramePr/>
            <p:nvPr/>
          </p:nvGraphicFramePr>
          <p:xfrm>
            <a:off x="2808925" y="2387523"/>
            <a:ext cx="5217475" cy="4653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3" name="Group 12"/>
            <p:cNvGrpSpPr/>
            <p:nvPr/>
          </p:nvGrpSpPr>
          <p:grpSpPr>
            <a:xfrm>
              <a:off x="2808925" y="3117365"/>
              <a:ext cx="1408789" cy="1057395"/>
              <a:chOff x="776" y="1150939"/>
              <a:chExt cx="1129808" cy="1023878"/>
            </a:xfrm>
            <a:solidFill>
              <a:schemeClr val="accent1"/>
            </a:solidFill>
          </p:grpSpPr>
          <p:sp>
            <p:nvSpPr>
              <p:cNvPr id="14" name="Rounded Rectangle 13"/>
              <p:cNvSpPr/>
              <p:nvPr/>
            </p:nvSpPr>
            <p:spPr>
              <a:xfrm>
                <a:off x="776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Rounded Rectangle 4"/>
              <p:cNvSpPr/>
              <p:nvPr/>
            </p:nvSpPr>
            <p:spPr>
              <a:xfrm>
                <a:off x="30764" y="1180927"/>
                <a:ext cx="1069832" cy="96390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>
                    <a:solidFill>
                      <a:schemeClr val="bg1"/>
                    </a:solidFill>
                  </a:rPr>
                  <a:t>Company Name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697600" y="3117365"/>
              <a:ext cx="1397090" cy="1057395"/>
              <a:chOff x="1225489" y="1150939"/>
              <a:chExt cx="1129808" cy="1023878"/>
            </a:xfrm>
            <a:solidFill>
              <a:schemeClr val="accent1"/>
            </a:solidFill>
          </p:grpSpPr>
          <p:sp>
            <p:nvSpPr>
              <p:cNvPr id="18" name="Rounded Rectangle 17"/>
              <p:cNvSpPr/>
              <p:nvPr/>
            </p:nvSpPr>
            <p:spPr>
              <a:xfrm>
                <a:off x="1225489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Rounded Rectangle 6"/>
              <p:cNvSpPr/>
              <p:nvPr/>
            </p:nvSpPr>
            <p:spPr>
              <a:xfrm>
                <a:off x="1255477" y="1180927"/>
                <a:ext cx="1069832" cy="96390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>
                    <a:solidFill>
                      <a:schemeClr val="bg1"/>
                    </a:solidFill>
                  </a:rPr>
                  <a:t>Logo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6590565" y="3110423"/>
              <a:ext cx="1474985" cy="1062759"/>
              <a:chOff x="2450201" y="1150939"/>
              <a:chExt cx="1129808" cy="1023878"/>
            </a:xfrm>
            <a:solidFill>
              <a:schemeClr val="accent1"/>
            </a:solidFill>
          </p:grpSpPr>
          <p:sp>
            <p:nvSpPr>
              <p:cNvPr id="21" name="Rounded Rectangle 20"/>
              <p:cNvSpPr/>
              <p:nvPr/>
            </p:nvSpPr>
            <p:spPr>
              <a:xfrm>
                <a:off x="2450201" y="1150939"/>
                <a:ext cx="1129808" cy="1023878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Rounded Rectangle 8"/>
              <p:cNvSpPr/>
              <p:nvPr/>
            </p:nvSpPr>
            <p:spPr>
              <a:xfrm>
                <a:off x="2480189" y="1180927"/>
                <a:ext cx="1069832" cy="96390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dirty="0">
                    <a:solidFill>
                      <a:schemeClr val="bg1"/>
                    </a:solidFill>
                  </a:rPr>
                  <a:t>Adaptations</a:t>
                </a:r>
                <a:endParaRPr lang="en-US" b="1" kern="12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Rectangle 24"/>
          <p:cNvSpPr/>
          <p:nvPr/>
        </p:nvSpPr>
        <p:spPr>
          <a:xfrm>
            <a:off x="839375" y="3575408"/>
            <a:ext cx="2430621" cy="2280862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BFBFBF"/>
            </a:solidFill>
            <a:prstDash val="solid"/>
          </a:ln>
          <a:effectLst/>
        </p:spPr>
        <p:txBody>
          <a:bodyPr rtlCol="0" anchor="t" anchorCtr="0"/>
          <a:lstStyle/>
          <a:p>
            <a:pPr marL="119063" marR="0" lvl="0" indent="-119063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 dirty="0">
                <a:latin typeface="Verdana"/>
                <a:cs typeface="Arial"/>
              </a:rPr>
              <a:t>Evolution of company name to reflect new direction and strategy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0" dirty="0">
              <a:latin typeface="Verdana"/>
              <a:cs typeface="Arial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77772" y="3575408"/>
            <a:ext cx="2430621" cy="2280861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BFBFBF"/>
            </a:solidFill>
            <a:prstDash val="solid"/>
          </a:ln>
          <a:effectLst/>
        </p:spPr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kern="0" dirty="0">
                <a:latin typeface="Verdana"/>
                <a:cs typeface="Arial"/>
              </a:rPr>
              <a:t>Development of new Logo for the new company name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10602" y="3575409"/>
            <a:ext cx="2498168" cy="2307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BFBFBF"/>
            </a:solidFill>
            <a:prstDash val="solid"/>
          </a:ln>
          <a:effectLst/>
        </p:spPr>
        <p:txBody>
          <a:bodyPr rtlCol="0" anchor="t" anchorCtr="0"/>
          <a:lstStyle/>
          <a:p>
            <a:pPr marL="119063" indent="-1190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kern="0" dirty="0">
                <a:latin typeface="Verdana"/>
                <a:cs typeface="Arial"/>
              </a:rPr>
              <a:t>Develop communication guidelines of relevant adaptations according to new company name and logo  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28075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companies Logo </a:t>
            </a:r>
            <a:r>
              <a:rPr lang="en-US" dirty="0" smtClean="0"/>
              <a:t>Facelift </a:t>
            </a:r>
            <a:r>
              <a:rPr lang="en-US" dirty="0"/>
              <a:t>Samples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73656" t="12878" r="1876" b="46553"/>
          <a:stretch/>
        </p:blipFill>
        <p:spPr bwMode="auto">
          <a:xfrm>
            <a:off x="5271715" y="2014967"/>
            <a:ext cx="1490032" cy="1177881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5" r="6461" b="7910"/>
          <a:stretch/>
        </p:blipFill>
        <p:spPr>
          <a:xfrm>
            <a:off x="1491570" y="2045141"/>
            <a:ext cx="1478242" cy="11728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43" y="4500108"/>
            <a:ext cx="2711133" cy="88037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564713" y="4500108"/>
            <a:ext cx="2786061" cy="990200"/>
            <a:chOff x="3921219" y="4422161"/>
            <a:chExt cx="3212343" cy="128628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8560" y="4479866"/>
              <a:ext cx="1615002" cy="1170876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1219" y="4422161"/>
              <a:ext cx="1774187" cy="1286286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8026398" y="1339970"/>
            <a:ext cx="3265563" cy="18528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BIDAYA</a:t>
            </a:r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r>
              <a:rPr lang="en-US" sz="1400" b="1" dirty="0">
                <a:solidFill>
                  <a:schemeClr val="tx1"/>
                </a:solidFill>
              </a:rPr>
              <a:t>Bidaya's Brand and logo</a:t>
            </a:r>
            <a:r>
              <a:rPr lang="en-US" sz="1400" dirty="0">
                <a:solidFill>
                  <a:schemeClr val="tx1"/>
                </a:solidFill>
              </a:rPr>
              <a:t> has undergone a minimal modification to incorporate the word </a:t>
            </a:r>
            <a:r>
              <a:rPr lang="en-US" sz="1400" b="1" dirty="0">
                <a:solidFill>
                  <a:schemeClr val="tx1"/>
                </a:solidFill>
              </a:rPr>
              <a:t>Finance</a:t>
            </a:r>
            <a:r>
              <a:rPr lang="en-US" sz="1400" dirty="0">
                <a:solidFill>
                  <a:schemeClr val="tx1"/>
                </a:solidFill>
              </a:rPr>
              <a:t> to represent Bidaya’s evolution towards offering a range of finance services beyond home loans.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26399" y="3983409"/>
            <a:ext cx="3265563" cy="17216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Deutsche Gulf Finance</a:t>
            </a:r>
          </a:p>
          <a:p>
            <a:endParaRPr lang="en-US" sz="1400" b="1" dirty="0">
              <a:solidFill>
                <a:schemeClr val="tx1"/>
              </a:solidFill>
            </a:endParaRPr>
          </a:p>
          <a:p>
            <a:r>
              <a:rPr lang="en-US" sz="1400" b="1" dirty="0">
                <a:solidFill>
                  <a:schemeClr val="tx1"/>
                </a:solidFill>
              </a:rPr>
              <a:t>Deutsche Gulf Finance </a:t>
            </a:r>
            <a:r>
              <a:rPr lang="en-US" sz="1400" dirty="0">
                <a:solidFill>
                  <a:schemeClr val="tx1"/>
                </a:solidFill>
              </a:rPr>
              <a:t>has received a new Brand and Logo becoming </a:t>
            </a:r>
            <a:r>
              <a:rPr lang="en-US" sz="1400" b="1" dirty="0">
                <a:solidFill>
                  <a:schemeClr val="tx1"/>
                </a:solidFill>
              </a:rPr>
              <a:t>Masar Finance </a:t>
            </a:r>
            <a:r>
              <a:rPr lang="en-US" sz="1400" dirty="0">
                <a:solidFill>
                  <a:schemeClr val="tx1"/>
                </a:solidFill>
              </a:rPr>
              <a:t>representing  their evolution towards offering a range of finance services beyond home loans. 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38201" y="1343721"/>
            <a:ext cx="2704105" cy="465364"/>
            <a:chOff x="0" y="0"/>
            <a:chExt cx="5212379" cy="465364"/>
          </a:xfrm>
          <a:solidFill>
            <a:schemeClr val="accent3"/>
          </a:solidFill>
        </p:grpSpPr>
        <p:sp>
          <p:nvSpPr>
            <p:cNvPr id="25" name="Rounded Rectangle 24"/>
            <p:cNvSpPr/>
            <p:nvPr/>
          </p:nvSpPr>
          <p:spPr>
            <a:xfrm>
              <a:off x="0" y="0"/>
              <a:ext cx="5212379" cy="465364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6" name="Rounded Rectangle 4"/>
            <p:cNvSpPr txBox="1"/>
            <p:nvPr/>
          </p:nvSpPr>
          <p:spPr>
            <a:xfrm>
              <a:off x="13630" y="13630"/>
              <a:ext cx="5185119" cy="43810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/>
                <a:t>Old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78854" y="1339315"/>
            <a:ext cx="2704105" cy="465364"/>
            <a:chOff x="0" y="0"/>
            <a:chExt cx="5212379" cy="465364"/>
          </a:xfrm>
          <a:solidFill>
            <a:schemeClr val="accent3"/>
          </a:solidFill>
        </p:grpSpPr>
        <p:sp>
          <p:nvSpPr>
            <p:cNvPr id="32" name="Rounded Rectangle 31"/>
            <p:cNvSpPr/>
            <p:nvPr/>
          </p:nvSpPr>
          <p:spPr>
            <a:xfrm>
              <a:off x="0" y="0"/>
              <a:ext cx="5212379" cy="465364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4" name="Rounded Rectangle 4"/>
            <p:cNvSpPr txBox="1"/>
            <p:nvPr/>
          </p:nvSpPr>
          <p:spPr>
            <a:xfrm>
              <a:off x="13630" y="13630"/>
              <a:ext cx="5185119" cy="43810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/>
                <a:t>New 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45272" y="3982970"/>
            <a:ext cx="2704105" cy="465364"/>
            <a:chOff x="0" y="0"/>
            <a:chExt cx="5212379" cy="465364"/>
          </a:xfrm>
          <a:solidFill>
            <a:schemeClr val="accent3"/>
          </a:solidFill>
        </p:grpSpPr>
        <p:sp>
          <p:nvSpPr>
            <p:cNvPr id="37" name="Rounded Rectangle 36"/>
            <p:cNvSpPr/>
            <p:nvPr/>
          </p:nvSpPr>
          <p:spPr>
            <a:xfrm>
              <a:off x="0" y="0"/>
              <a:ext cx="5212379" cy="465364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8" name="Rounded Rectangle 4"/>
            <p:cNvSpPr txBox="1"/>
            <p:nvPr/>
          </p:nvSpPr>
          <p:spPr>
            <a:xfrm>
              <a:off x="13630" y="13630"/>
              <a:ext cx="5185119" cy="43810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/>
                <a:t>Old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578855" y="3982970"/>
            <a:ext cx="2704105" cy="465364"/>
            <a:chOff x="0" y="0"/>
            <a:chExt cx="5212379" cy="465364"/>
          </a:xfrm>
          <a:solidFill>
            <a:schemeClr val="accent3"/>
          </a:solidFill>
        </p:grpSpPr>
        <p:sp>
          <p:nvSpPr>
            <p:cNvPr id="40" name="Rounded Rectangle 39"/>
            <p:cNvSpPr/>
            <p:nvPr/>
          </p:nvSpPr>
          <p:spPr>
            <a:xfrm>
              <a:off x="0" y="0"/>
              <a:ext cx="5212379" cy="465364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1" name="Rounded Rectangle 4"/>
            <p:cNvSpPr txBox="1"/>
            <p:nvPr/>
          </p:nvSpPr>
          <p:spPr>
            <a:xfrm>
              <a:off x="13630" y="13630"/>
              <a:ext cx="5185119" cy="43810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/>
                <a:t>New </a:t>
              </a: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838201" y="3625869"/>
            <a:ext cx="1037711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2806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Saudi companies Logo Facelift Samples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738180" y="3430174"/>
            <a:ext cx="103800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triped Right Arrow 23"/>
          <p:cNvSpPr/>
          <p:nvPr/>
        </p:nvSpPr>
        <p:spPr>
          <a:xfrm>
            <a:off x="1792168" y="2597613"/>
            <a:ext cx="730288" cy="1237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8060" t="17226" r="53190" b="22864"/>
          <a:stretch/>
        </p:blipFill>
        <p:spPr>
          <a:xfrm>
            <a:off x="573919" y="2126112"/>
            <a:ext cx="1084893" cy="9706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3732" t="17931" r="9951" b="23569"/>
          <a:stretch/>
        </p:blipFill>
        <p:spPr>
          <a:xfrm>
            <a:off x="2570984" y="2186010"/>
            <a:ext cx="1335540" cy="923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8140" t="16117" r="41665" b="35479"/>
          <a:stretch/>
        </p:blipFill>
        <p:spPr>
          <a:xfrm>
            <a:off x="4180918" y="2065189"/>
            <a:ext cx="1658983" cy="979715"/>
          </a:xfrm>
          <a:prstGeom prst="rect">
            <a:avLst/>
          </a:prstGeom>
        </p:spPr>
      </p:pic>
      <p:sp>
        <p:nvSpPr>
          <p:cNvPr id="15" name="Striped Right Arrow 14"/>
          <p:cNvSpPr/>
          <p:nvPr/>
        </p:nvSpPr>
        <p:spPr>
          <a:xfrm>
            <a:off x="5659535" y="2560688"/>
            <a:ext cx="730288" cy="1237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56119" t="18699" r="12487" b="32897"/>
          <a:stretch/>
        </p:blipFill>
        <p:spPr>
          <a:xfrm>
            <a:off x="6437390" y="2220564"/>
            <a:ext cx="1295725" cy="9797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4429" t="12225" r="52539" b="25848"/>
          <a:stretch/>
        </p:blipFill>
        <p:spPr>
          <a:xfrm>
            <a:off x="8219571" y="2286989"/>
            <a:ext cx="1254033" cy="653144"/>
          </a:xfrm>
          <a:prstGeom prst="rect">
            <a:avLst/>
          </a:prstGeom>
        </p:spPr>
      </p:pic>
      <p:sp>
        <p:nvSpPr>
          <p:cNvPr id="25" name="Striped Right Arrow 24"/>
          <p:cNvSpPr/>
          <p:nvPr/>
        </p:nvSpPr>
        <p:spPr>
          <a:xfrm>
            <a:off x="9473604" y="2548914"/>
            <a:ext cx="730288" cy="1237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/>
          <a:srcRect l="54632" t="7271" b="29563"/>
          <a:stretch/>
        </p:blipFill>
        <p:spPr>
          <a:xfrm>
            <a:off x="10262887" y="2313634"/>
            <a:ext cx="933825" cy="47055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3" t="18281" r="50076" b="25858"/>
          <a:stretch/>
        </p:blipFill>
        <p:spPr>
          <a:xfrm>
            <a:off x="310318" y="4293651"/>
            <a:ext cx="1598698" cy="1329255"/>
          </a:xfrm>
          <a:prstGeom prst="rect">
            <a:avLst/>
          </a:prstGeom>
        </p:spPr>
      </p:pic>
      <p:sp>
        <p:nvSpPr>
          <p:cNvPr id="30" name="Striped Right Arrow 29"/>
          <p:cNvSpPr/>
          <p:nvPr/>
        </p:nvSpPr>
        <p:spPr>
          <a:xfrm>
            <a:off x="1724913" y="4973273"/>
            <a:ext cx="730288" cy="1237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/>
          <a:srcRect l="53109" t="21763" r="7966" b="26179"/>
          <a:stretch/>
        </p:blipFill>
        <p:spPr>
          <a:xfrm>
            <a:off x="2653682" y="4407336"/>
            <a:ext cx="1397727" cy="90133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8"/>
          <a:srcRect l="13337" t="16976" r="52069" b="31827"/>
          <a:stretch/>
        </p:blipFill>
        <p:spPr>
          <a:xfrm>
            <a:off x="4263038" y="4279015"/>
            <a:ext cx="1280161" cy="105809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/>
          <a:srcRect l="60151" t="30024" r="12436" b="40902"/>
          <a:stretch/>
        </p:blipFill>
        <p:spPr>
          <a:xfrm>
            <a:off x="6243542" y="4403083"/>
            <a:ext cx="1624670" cy="962370"/>
          </a:xfrm>
          <a:prstGeom prst="rect">
            <a:avLst/>
          </a:prstGeom>
        </p:spPr>
      </p:pic>
      <p:sp>
        <p:nvSpPr>
          <p:cNvPr id="36" name="Striped Right Arrow 35"/>
          <p:cNvSpPr/>
          <p:nvPr/>
        </p:nvSpPr>
        <p:spPr>
          <a:xfrm>
            <a:off x="5486268" y="4849544"/>
            <a:ext cx="730288" cy="1237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Striped Right Arrow 36"/>
          <p:cNvSpPr/>
          <p:nvPr/>
        </p:nvSpPr>
        <p:spPr>
          <a:xfrm>
            <a:off x="9328850" y="4858004"/>
            <a:ext cx="730288" cy="1237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9"/>
          <a:srcRect r="59885"/>
          <a:stretch/>
        </p:blipFill>
        <p:spPr>
          <a:xfrm>
            <a:off x="10154094" y="4475597"/>
            <a:ext cx="1042618" cy="82075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9"/>
          <a:srcRect l="58910"/>
          <a:stretch/>
        </p:blipFill>
        <p:spPr>
          <a:xfrm>
            <a:off x="8045679" y="4413632"/>
            <a:ext cx="1229199" cy="944687"/>
          </a:xfrm>
          <a:prstGeom prst="rect">
            <a:avLst/>
          </a:prstGeom>
        </p:spPr>
      </p:pic>
      <p:cxnSp>
        <p:nvCxnSpPr>
          <p:cNvPr id="43" name="Straight Connector 42"/>
          <p:cNvCxnSpPr/>
          <p:nvPr/>
        </p:nvCxnSpPr>
        <p:spPr>
          <a:xfrm flipV="1">
            <a:off x="4051409" y="1468888"/>
            <a:ext cx="15908" cy="44224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7885142" y="1494897"/>
            <a:ext cx="15908" cy="44224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0296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 Brand and Logo Evolution Options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87E9-03DB-1740-9BCB-B91BB141C06C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391" y="1208461"/>
            <a:ext cx="2285121" cy="13274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2581" y="4546731"/>
            <a:ext cx="3089271" cy="1028423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/>
              <a:t>Same Brand name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/>
              <a:t>New Slogan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/>
              <a:t>Facelifted Logo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3428" y="4546731"/>
            <a:ext cx="3060116" cy="1061829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/>
              <a:t>New Brand name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/>
              <a:t>New Slogan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/>
              <a:t>New Logo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581" y="2799185"/>
            <a:ext cx="3089271" cy="42344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Option 1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2226193" y="3637585"/>
            <a:ext cx="699293" cy="671889"/>
          </a:xfrm>
          <a:prstGeom prst="rightArrow">
            <a:avLst>
              <a:gd name="adj1" fmla="val 37701"/>
              <a:gd name="adj2" fmla="val 41362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7" name="Right Arrow 16"/>
          <p:cNvSpPr/>
          <p:nvPr/>
        </p:nvSpPr>
        <p:spPr>
          <a:xfrm rot="5400000">
            <a:off x="7793489" y="3620585"/>
            <a:ext cx="699293" cy="671889"/>
          </a:xfrm>
          <a:prstGeom prst="rightArrow">
            <a:avLst>
              <a:gd name="adj1" fmla="val 37701"/>
              <a:gd name="adj2" fmla="val 41362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626093" y="2796884"/>
            <a:ext cx="3089271" cy="42344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Option 2</a:t>
            </a:r>
          </a:p>
        </p:txBody>
      </p:sp>
    </p:spTree>
    <p:extLst>
      <p:ext uri="{BB962C8B-B14F-4D97-AF65-F5344CB8AC3E}">
        <p14:creationId xmlns:p14="http://schemas.microsoft.com/office/powerpoint/2010/main" val="7076632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203950"/>
            <a:ext cx="650875" cy="365125"/>
          </a:xfrm>
          <a:prstGeom prst="rect">
            <a:avLst/>
          </a:prstGeom>
        </p:spPr>
        <p:txBody>
          <a:bodyPr/>
          <a:lstStyle/>
          <a:p>
            <a:fld id="{F94787E9-03DB-1740-9BCB-B91BB141C06C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40531" y="3092450"/>
            <a:ext cx="3785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Thank you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​‌Confidential‌​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0797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5a4463c7-1354-4066-a66a-55160bb16459" origin="userSelected">
  <element uid="90313bdc-3eb4-469a-bac0-1cab1d2f47c0" value=""/>
</sisl>
</file>

<file path=customXml/itemProps1.xml><?xml version="1.0" encoding="utf-8"?>
<ds:datastoreItem xmlns:ds="http://schemas.openxmlformats.org/officeDocument/2006/customXml" ds:itemID="{DB6EE52D-F55C-4D68-8AB1-B6EAD2A4A44C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34369</TotalTime>
  <Words>3804</Words>
  <Application>Microsoft Office PowerPoint</Application>
  <PresentationFormat>Widescreen</PresentationFormat>
  <Paragraphs>1215</Paragraphs>
  <Slides>52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6" baseType="lpstr">
      <vt:lpstr>Arial</vt:lpstr>
      <vt:lpstr>Calibri</vt:lpstr>
      <vt:lpstr>Calibri Light</vt:lpstr>
      <vt:lpstr>Helvetica Neue</vt:lpstr>
      <vt:lpstr>Open Sans</vt:lpstr>
      <vt:lpstr>Open Sans Light</vt:lpstr>
      <vt:lpstr>Roboto Condensed</vt:lpstr>
      <vt:lpstr>Roboto Condensed Light</vt:lpstr>
      <vt:lpstr>Segoe UI Light</vt:lpstr>
      <vt:lpstr>Times New Roman</vt:lpstr>
      <vt:lpstr>Verdana</vt:lpstr>
      <vt:lpstr>Wingdings</vt:lpstr>
      <vt:lpstr>2_Office Theme</vt:lpstr>
      <vt:lpstr>Office Theme</vt:lpstr>
      <vt:lpstr>DATransformation  2026</vt:lpstr>
      <vt:lpstr>Agenda</vt:lpstr>
      <vt:lpstr>1.  Current State Evaluation</vt:lpstr>
      <vt:lpstr>DAT vs. Market Production and Forecast</vt:lpstr>
      <vt:lpstr>Market Production Mix – REDF Share</vt:lpstr>
      <vt:lpstr>Market Production Mix – REDF Products</vt:lpstr>
      <vt:lpstr>DAT vs. Market Production Mix</vt:lpstr>
      <vt:lpstr>DAT Production Mix</vt:lpstr>
      <vt:lpstr>DAT and NBFI Market Share</vt:lpstr>
      <vt:lpstr>REDF Production (YTD October 2023)</vt:lpstr>
      <vt:lpstr>DAT SWOT Analysis</vt:lpstr>
      <vt:lpstr>Real Estate Finance companies working on diversifying</vt:lpstr>
      <vt:lpstr>Finance Company Portfolio Composition</vt:lpstr>
      <vt:lpstr>Competitor Financial Comparison</vt:lpstr>
      <vt:lpstr>2.  Strategy and Financial Plan</vt:lpstr>
      <vt:lpstr>Transformation Strategy Statement </vt:lpstr>
      <vt:lpstr>Current and Future State Comparison</vt:lpstr>
      <vt:lpstr>Financial Objectives and KPIs</vt:lpstr>
      <vt:lpstr>5 DAT Transformation Pillars</vt:lpstr>
      <vt:lpstr>Pillar #1: Market Penetration</vt:lpstr>
      <vt:lpstr>Pillar #2: Product Development</vt:lpstr>
      <vt:lpstr>Pillar #2: Product Development - Residential</vt:lpstr>
      <vt:lpstr>Pillar #2: Product Development - Partner</vt:lpstr>
      <vt:lpstr>Pillar #3: Market Development</vt:lpstr>
      <vt:lpstr>Pillar #3: Market Development – Branch Network</vt:lpstr>
      <vt:lpstr>Pillar #3: Market Development – New Partnerships</vt:lpstr>
      <vt:lpstr>Pillar #3: Market Development - Digital</vt:lpstr>
      <vt:lpstr>Forecast Assumptions - RF</vt:lpstr>
      <vt:lpstr>12-Month SIBOR Tracking</vt:lpstr>
      <vt:lpstr>Income Statement Forecast - RF</vt:lpstr>
      <vt:lpstr>Factors Affecting RF Income Statement</vt:lpstr>
      <vt:lpstr>2023 and 2024 Balance Sheet</vt:lpstr>
      <vt:lpstr>Monthly Cash Movement Analysis</vt:lpstr>
      <vt:lpstr>Pillar #4: Diversification</vt:lpstr>
      <vt:lpstr>Personal Finance &amp; SME Companies Review</vt:lpstr>
      <vt:lpstr>Personal Finance (PF) Market Overview</vt:lpstr>
      <vt:lpstr>Forecast Assumptions – RF &amp; PF</vt:lpstr>
      <vt:lpstr>Income Statement Forecast RF + PF</vt:lpstr>
      <vt:lpstr>SME Market Overview</vt:lpstr>
      <vt:lpstr>Financial Forecast Summary</vt:lpstr>
      <vt:lpstr>Pillar #5: Technology</vt:lpstr>
      <vt:lpstr>Business Transformation Roadmap</vt:lpstr>
      <vt:lpstr>3.  Other Initiatives</vt:lpstr>
      <vt:lpstr>Customer Experience Initiatives</vt:lpstr>
      <vt:lpstr>Corporate HR Initiatives</vt:lpstr>
      <vt:lpstr>Corporate HR Initiatives – Org Structure (Current)</vt:lpstr>
      <vt:lpstr>Corporate HR Initiatives – Org Structure (Proposed)</vt:lpstr>
      <vt:lpstr>Branding Initiatives</vt:lpstr>
      <vt:lpstr>Finance companies Logo Facelift Samples</vt:lpstr>
      <vt:lpstr>Leading Saudi companies Logo Facelift Samples</vt:lpstr>
      <vt:lpstr>DAT Brand and Logo Evolution Options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Elmer Tendero</dc:creator>
  <cp:keywords>[SEC=Confidential]</cp:keywords>
  <cp:lastModifiedBy>Abbas Taleb</cp:lastModifiedBy>
  <cp:revision>1237</cp:revision>
  <cp:lastPrinted>2023-11-21T06:05:04Z</cp:lastPrinted>
  <dcterms:created xsi:type="dcterms:W3CDTF">2019-04-14T06:56:12Z</dcterms:created>
  <dcterms:modified xsi:type="dcterms:W3CDTF">2023-12-21T10:31:10Z</dcterms:modified>
  <cp:category>CLASSIFICATION: CONFIDENTIAL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M_ProtectiveMarkingValue_Footer">
    <vt:lpwstr>Confidential</vt:lpwstr>
  </property>
  <property fmtid="{D5CDD505-2E9C-101B-9397-08002B2CF9AE}" pid="3" name="PM_Caveats_Count">
    <vt:lpwstr>0</vt:lpwstr>
  </property>
  <property fmtid="{D5CDD505-2E9C-101B-9397-08002B2CF9AE}" pid="4" name="PM_Originator_Hash_SHA1">
    <vt:lpwstr>97BD51126EFC0E608FE7442938139F9BC27DF13B</vt:lpwstr>
  </property>
  <property fmtid="{D5CDD505-2E9C-101B-9397-08002B2CF9AE}" pid="5" name="PM_SecurityClassification">
    <vt:lpwstr>Confidential</vt:lpwstr>
  </property>
  <property fmtid="{D5CDD505-2E9C-101B-9397-08002B2CF9AE}" pid="6" name="PM_DisplayValueSecClassificationWithQualifier">
    <vt:lpwstr>Confidential</vt:lpwstr>
  </property>
  <property fmtid="{D5CDD505-2E9C-101B-9397-08002B2CF9AE}" pid="7" name="PM_Qualifier">
    <vt:lpwstr/>
  </property>
  <property fmtid="{D5CDD505-2E9C-101B-9397-08002B2CF9AE}" pid="8" name="PM_Hash_SHA1">
    <vt:lpwstr>6C41E09291E91B6D395BF0CB6767B52ABA881277</vt:lpwstr>
  </property>
  <property fmtid="{D5CDD505-2E9C-101B-9397-08002B2CF9AE}" pid="9" name="PM_ProtectiveMarkingImage_Header">
    <vt:lpwstr>C:\Program Files (x86)\Common Files\janusNET Shared\janusSEAL\Images\DocumentSlashBlue.png</vt:lpwstr>
  </property>
  <property fmtid="{D5CDD505-2E9C-101B-9397-08002B2CF9AE}" pid="10" name="PM_InsertionValue">
    <vt:lpwstr>Confidential</vt:lpwstr>
  </property>
  <property fmtid="{D5CDD505-2E9C-101B-9397-08002B2CF9AE}" pid="11" name="PM_ProtectiveMarkingValue_Header">
    <vt:lpwstr>Confidential</vt:lpwstr>
  </property>
  <property fmtid="{D5CDD505-2E9C-101B-9397-08002B2CF9AE}" pid="12" name="PM_ProtectiveMarkingImage_Footer">
    <vt:lpwstr>C:\Program Files (x86)\Common Files\janusNET Shared\janusSEAL\Images\DocumentSlashBlue.png</vt:lpwstr>
  </property>
  <property fmtid="{D5CDD505-2E9C-101B-9397-08002B2CF9AE}" pid="13" name="PM_Namespace">
    <vt:lpwstr>2019.1.daraltamleek.com</vt:lpwstr>
  </property>
  <property fmtid="{D5CDD505-2E9C-101B-9397-08002B2CF9AE}" pid="14" name="PM_Version">
    <vt:lpwstr>2018.1</vt:lpwstr>
  </property>
  <property fmtid="{D5CDD505-2E9C-101B-9397-08002B2CF9AE}" pid="15" name="PM_Originating_FileId">
    <vt:lpwstr>AA139DCFB34442EEB1702A727337A96C</vt:lpwstr>
  </property>
  <property fmtid="{D5CDD505-2E9C-101B-9397-08002B2CF9AE}" pid="16" name="PM_Note">
    <vt:lpwstr/>
  </property>
  <property fmtid="{D5CDD505-2E9C-101B-9397-08002B2CF9AE}" pid="17" name="PM_Markers">
    <vt:lpwstr/>
  </property>
  <property fmtid="{D5CDD505-2E9C-101B-9397-08002B2CF9AE}" pid="18" name="PM_OriginationTimeStamp">
    <vt:lpwstr>2023-12-05T13:40:56Z</vt:lpwstr>
  </property>
  <property fmtid="{D5CDD505-2E9C-101B-9397-08002B2CF9AE}" pid="19" name="PM_Hash_Version">
    <vt:lpwstr>2018.0</vt:lpwstr>
  </property>
  <property fmtid="{D5CDD505-2E9C-101B-9397-08002B2CF9AE}" pid="20" name="PM_Hash_Salt_Prev">
    <vt:lpwstr>BFE4C7C2A40F00B249A1CA0C5C37F876</vt:lpwstr>
  </property>
  <property fmtid="{D5CDD505-2E9C-101B-9397-08002B2CF9AE}" pid="21" name="PM_Hash_Salt">
    <vt:lpwstr>EB5C557700F060D63C87BF854BE6F493</vt:lpwstr>
  </property>
  <property fmtid="{D5CDD505-2E9C-101B-9397-08002B2CF9AE}" pid="22" name="PM_PrintOutPlacement_PPT">
    <vt:lpwstr>HandoutFooter,NotesHandoutFooter,SlideFooter</vt:lpwstr>
  </property>
  <property fmtid="{D5CDD505-2E9C-101B-9397-08002B2CF9AE}" pid="23" name="PM_SecurityClassification_Prev">
    <vt:lpwstr>Confidential</vt:lpwstr>
  </property>
  <property fmtid="{D5CDD505-2E9C-101B-9397-08002B2CF9AE}" pid="24" name="PM_Qualifier_Prev">
    <vt:lpwstr/>
  </property>
  <property fmtid="{D5CDD505-2E9C-101B-9397-08002B2CF9AE}" pid="25" name="docIndexRef">
    <vt:lpwstr>b5819e47-ded7-4cd2-b7cc-ad03841ed15b</vt:lpwstr>
  </property>
  <property fmtid="{D5CDD505-2E9C-101B-9397-08002B2CF9AE}" pid="26" name="bjClsUserRVM">
    <vt:lpwstr>[]</vt:lpwstr>
  </property>
  <property fmtid="{D5CDD505-2E9C-101B-9397-08002B2CF9AE}" pid="27" name="bjSaver">
    <vt:lpwstr>Ke6TttlDcHW2H3PUvePYuN1B3rJlFCGZ</vt:lpwstr>
  </property>
  <property fmtid="{D5CDD505-2E9C-101B-9397-08002B2CF9AE}" pid="28" name="bjDocumentLabelXML">
    <vt:lpwstr>&lt;?xml version="1.0" encoding="us-ascii"?&gt;&lt;sisl xmlns:xsd="http://www.w3.org/2001/XMLSchema" xmlns:xsi="http://www.w3.org/2001/XMLSchema-instance" sislVersion="0" policy="5a4463c7-1354-4066-a66a-55160bb16459" origin="userSelected" xmlns="http://www.boldonj</vt:lpwstr>
  </property>
  <property fmtid="{D5CDD505-2E9C-101B-9397-08002B2CF9AE}" pid="29" name="bjDocumentLabelXML-0">
    <vt:lpwstr>ames.com/2008/01/sie/internal/label"&gt;&lt;element uid="90313bdc-3eb4-469a-bac0-1cab1d2f47c0" value="" /&gt;&lt;/sisl&gt;</vt:lpwstr>
  </property>
  <property fmtid="{D5CDD505-2E9C-101B-9397-08002B2CF9AE}" pid="30" name="bjDocumentSecurityLabel">
    <vt:lpwstr>CLASSIFICATION : CONFIDENTIAL</vt:lpwstr>
  </property>
  <property fmtid="{D5CDD505-2E9C-101B-9397-08002B2CF9AE}" pid="31" name="Tags">
    <vt:lpwstr>CLASSIFICATION: CONFIDENTIAL</vt:lpwstr>
  </property>
  <property fmtid="{D5CDD505-2E9C-101B-9397-08002B2CF9AE}" pid="32" name="PM_Display">
    <vt:lpwstr>Confidential</vt:lpwstr>
  </property>
  <property fmtid="{D5CDD505-2E9C-101B-9397-08002B2CF9AE}" pid="33" name="PMUuid">
    <vt:lpwstr>CBA6CC7F-0124-522F-8065-153C9F83C5DF</vt:lpwstr>
  </property>
  <property fmtid="{D5CDD505-2E9C-101B-9397-08002B2CF9AE}" pid="34" name="PMUuidVer">
    <vt:lpwstr>2022.1</vt:lpwstr>
  </property>
  <property fmtid="{D5CDD505-2E9C-101B-9397-08002B2CF9AE}" pid="35" name="PM_OriginatorUserAccountName_SHA256">
    <vt:lpwstr>9CBECCEE0C28F40407302A085FF45696DB2098B10F6D3DD3201F426E3591FD9C</vt:lpwstr>
  </property>
  <property fmtid="{D5CDD505-2E9C-101B-9397-08002B2CF9AE}" pid="36" name="PM_OriginatorDomainName_SHA256">
    <vt:lpwstr>8C8C110E374BD980E0A86B06A455120277DEC2585C61551B59943754988ACC3F</vt:lpwstr>
  </property>
</Properties>
</file>