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01_52701CE9.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772400" cy="10058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AF783A-B391-AA46-C8D4-91AB9A93AD49}" name="Sally Bowden" initials="SB" userId="f9f06330883fb8cc" providerId="Windows Live"/>
  <p188:author id="{015F4E72-003F-9E0A-51FA-C2E11724D62D}" name="BJ Kerns" initials="BK" userId="e425184cd9121ad0" providerId="Windows Live"/>
  <p188:author id="{7D3185EC-7BF2-4DB9-1565-E48590F71C3E}" name="John Luecke" initials="JL" userId="S::jluecke@TP3AG.com::db105f20-701f-4e1c-8cbe-d626e07c90a7"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6" d="100"/>
          <a:sy n="76" d="100"/>
        </p:scale>
        <p:origin x="21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Luecke" userId="db105f20-701f-4e1c-8cbe-d626e07c90a7" providerId="ADAL" clId="{F3970407-578A-45DE-B44E-E0290B80927C}"/>
    <pc:docChg chg="">
      <pc:chgData name="John Luecke" userId="db105f20-701f-4e1c-8cbe-d626e07c90a7" providerId="ADAL" clId="{F3970407-578A-45DE-B44E-E0290B80927C}" dt="2023-10-04T14:29:06.247" v="7"/>
      <pc:docMkLst>
        <pc:docMk/>
      </pc:docMkLst>
      <pc:sldChg chg="delCm">
        <pc:chgData name="John Luecke" userId="db105f20-701f-4e1c-8cbe-d626e07c90a7" providerId="ADAL" clId="{F3970407-578A-45DE-B44E-E0290B80927C}" dt="2023-10-04T14:29:06.247" v="7"/>
        <pc:sldMkLst>
          <pc:docMk/>
          <pc:sldMk cId="3546676188" sldId="256"/>
        </pc:sldMkLst>
        <pc:extLst>
          <p:ext xmlns:p="http://schemas.openxmlformats.org/presentationml/2006/main" uri="{D6D511B9-2390-475A-947B-AFAB55BFBCF1}">
            <pc226:cmChg xmlns:pc226="http://schemas.microsoft.com/office/powerpoint/2022/06/main/command" chg="del">
              <pc226:chgData name="John Luecke" userId="db105f20-701f-4e1c-8cbe-d626e07c90a7" providerId="ADAL" clId="{F3970407-578A-45DE-B44E-E0290B80927C}" dt="2023-10-04T14:28:55.031" v="2"/>
              <pc2:cmMkLst xmlns:pc2="http://schemas.microsoft.com/office/powerpoint/2019/9/main/command">
                <pc:docMk/>
                <pc:sldMk cId="3546676188" sldId="256"/>
                <pc2:cmMk id="{23F60C05-67DD-4551-B3F1-30F3E0779431}"/>
              </pc2:cmMkLst>
            </pc226:cmChg>
            <pc226:cmChg xmlns:pc226="http://schemas.microsoft.com/office/powerpoint/2022/06/main/command" chg="del">
              <pc226:chgData name="John Luecke" userId="db105f20-701f-4e1c-8cbe-d626e07c90a7" providerId="ADAL" clId="{F3970407-578A-45DE-B44E-E0290B80927C}" dt="2023-10-04T14:29:02.064" v="6"/>
              <pc2:cmMkLst xmlns:pc2="http://schemas.microsoft.com/office/powerpoint/2019/9/main/command">
                <pc:docMk/>
                <pc:sldMk cId="3546676188" sldId="256"/>
                <pc2:cmMk id="{AA83A111-FCCE-442D-AD4A-AAE80D29C918}"/>
              </pc2:cmMkLst>
            </pc226:cmChg>
            <pc226:cmChg xmlns:pc226="http://schemas.microsoft.com/office/powerpoint/2022/06/main/command" chg="del">
              <pc226:chgData name="John Luecke" userId="db105f20-701f-4e1c-8cbe-d626e07c90a7" providerId="ADAL" clId="{F3970407-578A-45DE-B44E-E0290B80927C}" dt="2023-10-04T14:28:53.782" v="0"/>
              <pc2:cmMkLst xmlns:pc2="http://schemas.microsoft.com/office/powerpoint/2019/9/main/command">
                <pc:docMk/>
                <pc:sldMk cId="3546676188" sldId="256"/>
                <pc2:cmMk id="{FB201722-CFD4-49FA-872F-464A1D13A6C1}"/>
              </pc2:cmMkLst>
            </pc226:cmChg>
            <pc226:cmChg xmlns:pc226="http://schemas.microsoft.com/office/powerpoint/2022/06/main/command" chg="del">
              <pc226:chgData name="John Luecke" userId="db105f20-701f-4e1c-8cbe-d626e07c90a7" providerId="ADAL" clId="{F3970407-578A-45DE-B44E-E0290B80927C}" dt="2023-10-04T14:28:54.404" v="1"/>
              <pc2:cmMkLst xmlns:pc2="http://schemas.microsoft.com/office/powerpoint/2019/9/main/command">
                <pc:docMk/>
                <pc:sldMk cId="3546676188" sldId="256"/>
                <pc2:cmMk id="{E26A2B62-EECD-4E0E-BB12-0FCE3CE7104C}"/>
              </pc2:cmMkLst>
            </pc226:cmChg>
            <pc226:cmChg xmlns:pc226="http://schemas.microsoft.com/office/powerpoint/2022/06/main/command" chg="del">
              <pc226:chgData name="John Luecke" userId="db105f20-701f-4e1c-8cbe-d626e07c90a7" providerId="ADAL" clId="{F3970407-578A-45DE-B44E-E0290B80927C}" dt="2023-10-04T14:28:58.203" v="5"/>
              <pc2:cmMkLst xmlns:pc2="http://schemas.microsoft.com/office/powerpoint/2019/9/main/command">
                <pc:docMk/>
                <pc:sldMk cId="3546676188" sldId="256"/>
                <pc2:cmMk id="{F6E68A87-FBF7-4684-92F2-4D124425D029}"/>
              </pc2:cmMkLst>
            </pc226:cmChg>
            <pc226:cmChg xmlns:pc226="http://schemas.microsoft.com/office/powerpoint/2022/06/main/command" chg="del">
              <pc226:chgData name="John Luecke" userId="db105f20-701f-4e1c-8cbe-d626e07c90a7" providerId="ADAL" clId="{F3970407-578A-45DE-B44E-E0290B80927C}" dt="2023-10-04T14:29:06.247" v="7"/>
              <pc2:cmMkLst xmlns:pc2="http://schemas.microsoft.com/office/powerpoint/2019/9/main/command">
                <pc:docMk/>
                <pc:sldMk cId="3546676188" sldId="256"/>
                <pc2:cmMk id="{022F14B3-1B6A-49A6-B5CC-47DCE80527F5}"/>
              </pc2:cmMkLst>
            </pc226:cmChg>
            <pc226:cmChg xmlns:pc226="http://schemas.microsoft.com/office/powerpoint/2022/06/main/command" chg="del">
              <pc226:chgData name="John Luecke" userId="db105f20-701f-4e1c-8cbe-d626e07c90a7" providerId="ADAL" clId="{F3970407-578A-45DE-B44E-E0290B80927C}" dt="2023-10-04T14:28:56.398" v="3"/>
              <pc2:cmMkLst xmlns:pc2="http://schemas.microsoft.com/office/powerpoint/2019/9/main/command">
                <pc:docMk/>
                <pc:sldMk cId="3546676188" sldId="256"/>
                <pc2:cmMk id="{40A4D4EA-C6FA-4B39-9DD6-81BCE020AB32}"/>
              </pc2:cmMkLst>
            </pc226:cmChg>
            <pc226:cmChg xmlns:pc226="http://schemas.microsoft.com/office/powerpoint/2022/06/main/command" chg="del">
              <pc226:chgData name="John Luecke" userId="db105f20-701f-4e1c-8cbe-d626e07c90a7" providerId="ADAL" clId="{F3970407-578A-45DE-B44E-E0290B80927C}" dt="2023-10-04T14:28:57.308" v="4"/>
              <pc2:cmMkLst xmlns:pc2="http://schemas.microsoft.com/office/powerpoint/2019/9/main/command">
                <pc:docMk/>
                <pc:sldMk cId="3546676188" sldId="256"/>
                <pc2:cmMk id="{202D43F0-6AB8-4D28-A324-B5B537277FF9}"/>
              </pc2:cmMkLst>
            </pc226:cmChg>
          </p:ext>
        </pc:extLst>
      </pc:sldChg>
    </pc:docChg>
  </pc:docChgLst>
</pc:chgInfo>
</file>

<file path=ppt/comments/modernComment_101_52701CE9.xml><?xml version="1.0" encoding="utf-8"?>
<p188:cmLst xmlns:a="http://schemas.openxmlformats.org/drawingml/2006/main" xmlns:r="http://schemas.openxmlformats.org/officeDocument/2006/relationships" xmlns:p188="http://schemas.microsoft.com/office/powerpoint/2018/8/main">
  <p188:cm id="{7B1A7BE2-7541-44B4-BEB6-21188C9AC90E}" authorId="{93AF783A-B391-AA46-C8D4-91AB9A93AD49}" created="2023-09-19T20:45:47.827">
    <ac:txMkLst xmlns:ac="http://schemas.microsoft.com/office/drawing/2013/main/command">
      <pc:docMk xmlns:pc="http://schemas.microsoft.com/office/powerpoint/2013/main/command"/>
      <pc:sldMk xmlns:pc="http://schemas.microsoft.com/office/powerpoint/2013/main/command" cId="1383079145" sldId="257"/>
      <ac:spMk id="7" creationId="{4DCC1C16-1D8D-3990-9222-342C6FE263D5}"/>
      <ac:txMk cp="361" len="54">
        <ac:context len="697" hash="2562430510"/>
      </ac:txMk>
    </ac:txMkLst>
    <p188:pos x="3401362" y="1184274"/>
    <p188:replyLst>
      <p188:reply id="{FAA7BEE6-EC46-A948-AA14-479E989347D4}" authorId="{015F4E72-003F-9E0A-51FA-C2E11724D62D}" created="2023-09-21T12:54:05.255">
        <p188:txBody>
          <a:bodyPr/>
          <a:lstStyle/>
          <a:p>
            <a:r>
              <a:rPr lang="en-US"/>
              <a:t>Let’s I’ll talk about all the things a a KOL can do</a:t>
            </a:r>
          </a:p>
        </p188:txBody>
      </p188:reply>
    </p188:replyLst>
    <p188:txBody>
      <a:bodyPr/>
      <a:lstStyle/>
      <a:p>
        <a:r>
          <a:rPr lang="en-US"/>
          <a:t>Need to wordsmith a bit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200920-AE03-7E4B-ACE7-5664CF3C3D32}" type="doc">
      <dgm:prSet loTypeId="urn:microsoft.com/office/officeart/2005/8/layout/hChevron3" loCatId="" qsTypeId="urn:microsoft.com/office/officeart/2005/8/quickstyle/simple1" qsCatId="simple" csTypeId="urn:microsoft.com/office/officeart/2005/8/colors/accent1_2" csCatId="accent1" phldr="1"/>
      <dgm:spPr/>
    </dgm:pt>
    <dgm:pt modelId="{89BE9A11-960F-1245-BC4A-F230A8D3AED2}">
      <dgm:prSet phldrT="[Text]" custT="1"/>
      <dgm:spPr/>
      <dgm:t>
        <a:bodyPr/>
        <a:lstStyle/>
        <a:p>
          <a:r>
            <a:rPr lang="en-US" sz="1400" b="1" dirty="0"/>
            <a:t>Technology and Intellectual Property</a:t>
          </a:r>
        </a:p>
      </dgm:t>
    </dgm:pt>
    <dgm:pt modelId="{8EF520EE-0456-624C-903D-6F3CABF1A397}" type="parTrans" cxnId="{84F52867-11C8-E442-B779-847203F8A173}">
      <dgm:prSet/>
      <dgm:spPr/>
      <dgm:t>
        <a:bodyPr/>
        <a:lstStyle/>
        <a:p>
          <a:endParaRPr lang="en-US" sz="1400" b="1"/>
        </a:p>
      </dgm:t>
    </dgm:pt>
    <dgm:pt modelId="{284625E4-D6F2-AD47-90EE-5B390BB3693D}" type="sibTrans" cxnId="{84F52867-11C8-E442-B779-847203F8A173}">
      <dgm:prSet/>
      <dgm:spPr/>
      <dgm:t>
        <a:bodyPr/>
        <a:lstStyle/>
        <a:p>
          <a:endParaRPr lang="en-US" sz="1400" b="1"/>
        </a:p>
      </dgm:t>
    </dgm:pt>
    <dgm:pt modelId="{FCF4CC2C-58F1-8F42-9F91-C1C5D15D5226}">
      <dgm:prSet phldrT="[Text]" custT="1"/>
      <dgm:spPr/>
      <dgm:t>
        <a:bodyPr/>
        <a:lstStyle/>
        <a:p>
          <a:r>
            <a:rPr lang="en-US" sz="1400" b="1" dirty="0"/>
            <a:t>Product Definition</a:t>
          </a:r>
        </a:p>
      </dgm:t>
    </dgm:pt>
    <dgm:pt modelId="{7C0D56DA-1552-F845-9D66-6760B1EAC747}" type="parTrans" cxnId="{6030ABC6-04CA-CC49-A06F-BA609D19E3AD}">
      <dgm:prSet/>
      <dgm:spPr/>
      <dgm:t>
        <a:bodyPr/>
        <a:lstStyle/>
        <a:p>
          <a:endParaRPr lang="en-US" sz="1400" b="1"/>
        </a:p>
      </dgm:t>
    </dgm:pt>
    <dgm:pt modelId="{768EC39F-5103-CE40-852D-5DB4685207C5}" type="sibTrans" cxnId="{6030ABC6-04CA-CC49-A06F-BA609D19E3AD}">
      <dgm:prSet/>
      <dgm:spPr/>
      <dgm:t>
        <a:bodyPr/>
        <a:lstStyle/>
        <a:p>
          <a:endParaRPr lang="en-US" sz="1400" b="1"/>
        </a:p>
      </dgm:t>
    </dgm:pt>
    <dgm:pt modelId="{BDE570E4-8AF9-B042-9904-9EADB64917EF}">
      <dgm:prSet phldrT="[Text]" custT="1"/>
      <dgm:spPr/>
      <dgm:t>
        <a:bodyPr/>
        <a:lstStyle/>
        <a:p>
          <a:r>
            <a:rPr lang="en-US" sz="1400" b="1" dirty="0"/>
            <a:t>Early Product Development</a:t>
          </a:r>
        </a:p>
      </dgm:t>
    </dgm:pt>
    <dgm:pt modelId="{013A9BC1-87DD-1E49-86D0-B8507ED1E334}" type="parTrans" cxnId="{7B0483A2-46FA-904B-92AB-050741247034}">
      <dgm:prSet/>
      <dgm:spPr/>
      <dgm:t>
        <a:bodyPr/>
        <a:lstStyle/>
        <a:p>
          <a:endParaRPr lang="en-US" sz="1400" b="1"/>
        </a:p>
      </dgm:t>
    </dgm:pt>
    <dgm:pt modelId="{E0101FB4-34CF-494E-8B6E-C12AB9CEB428}" type="sibTrans" cxnId="{7B0483A2-46FA-904B-92AB-050741247034}">
      <dgm:prSet/>
      <dgm:spPr/>
      <dgm:t>
        <a:bodyPr/>
        <a:lstStyle/>
        <a:p>
          <a:endParaRPr lang="en-US" sz="1400" b="1"/>
        </a:p>
      </dgm:t>
    </dgm:pt>
    <dgm:pt modelId="{8F9F18CB-41DC-5A42-ABA7-2E98677B20B0}">
      <dgm:prSet custT="1"/>
      <dgm:spPr/>
      <dgm:t>
        <a:bodyPr/>
        <a:lstStyle/>
        <a:p>
          <a:r>
            <a:rPr lang="en-US" sz="1400" b="1" dirty="0"/>
            <a:t>Proof of Concept</a:t>
          </a:r>
        </a:p>
      </dgm:t>
    </dgm:pt>
    <dgm:pt modelId="{6CC68A88-5A45-5A49-AE54-BD9F84FFF767}" type="parTrans" cxnId="{2205C5C0-6E7A-0D4F-B66F-0FF1EE19C7AC}">
      <dgm:prSet/>
      <dgm:spPr/>
      <dgm:t>
        <a:bodyPr/>
        <a:lstStyle/>
        <a:p>
          <a:endParaRPr lang="en-US" sz="1400" b="1"/>
        </a:p>
      </dgm:t>
    </dgm:pt>
    <dgm:pt modelId="{31A38231-6B55-2D43-939B-3547A276E539}" type="sibTrans" cxnId="{2205C5C0-6E7A-0D4F-B66F-0FF1EE19C7AC}">
      <dgm:prSet/>
      <dgm:spPr/>
      <dgm:t>
        <a:bodyPr/>
        <a:lstStyle/>
        <a:p>
          <a:endParaRPr lang="en-US" sz="1400" b="1"/>
        </a:p>
      </dgm:t>
    </dgm:pt>
    <dgm:pt modelId="{F7AFA7B5-DA3F-CA48-824C-01D673B9C656}" type="pres">
      <dgm:prSet presAssocID="{76200920-AE03-7E4B-ACE7-5664CF3C3D32}" presName="Name0" presStyleCnt="0">
        <dgm:presLayoutVars>
          <dgm:dir/>
          <dgm:resizeHandles val="exact"/>
        </dgm:presLayoutVars>
      </dgm:prSet>
      <dgm:spPr/>
    </dgm:pt>
    <dgm:pt modelId="{55022811-8042-F349-A5C6-BCBD4DEA2F26}" type="pres">
      <dgm:prSet presAssocID="{89BE9A11-960F-1245-BC4A-F230A8D3AED2}" presName="parTxOnly" presStyleLbl="node1" presStyleIdx="0" presStyleCnt="4" custLinFactNeighborY="-33768">
        <dgm:presLayoutVars>
          <dgm:bulletEnabled val="1"/>
        </dgm:presLayoutVars>
      </dgm:prSet>
      <dgm:spPr/>
    </dgm:pt>
    <dgm:pt modelId="{01AFC3EB-D1AE-624C-B59E-15B18F3EB853}" type="pres">
      <dgm:prSet presAssocID="{284625E4-D6F2-AD47-90EE-5B390BB3693D}" presName="parSpace" presStyleCnt="0"/>
      <dgm:spPr/>
    </dgm:pt>
    <dgm:pt modelId="{5DD2D995-8816-6143-96A7-CB73D2517EEF}" type="pres">
      <dgm:prSet presAssocID="{FCF4CC2C-58F1-8F42-9F91-C1C5D15D5226}" presName="parTxOnly" presStyleLbl="node1" presStyleIdx="1" presStyleCnt="4" custLinFactNeighborY="-33768">
        <dgm:presLayoutVars>
          <dgm:bulletEnabled val="1"/>
        </dgm:presLayoutVars>
      </dgm:prSet>
      <dgm:spPr/>
    </dgm:pt>
    <dgm:pt modelId="{C4C3F53E-F8CA-2740-9FF0-33B3E083777E}" type="pres">
      <dgm:prSet presAssocID="{768EC39F-5103-CE40-852D-5DB4685207C5}" presName="parSpace" presStyleCnt="0"/>
      <dgm:spPr/>
    </dgm:pt>
    <dgm:pt modelId="{919455DE-5A77-D140-948B-D20E150B4D46}" type="pres">
      <dgm:prSet presAssocID="{8F9F18CB-41DC-5A42-ABA7-2E98677B20B0}" presName="parTxOnly" presStyleLbl="node1" presStyleIdx="2" presStyleCnt="4" custLinFactNeighborX="2451" custLinFactNeighborY="-33172">
        <dgm:presLayoutVars>
          <dgm:bulletEnabled val="1"/>
        </dgm:presLayoutVars>
      </dgm:prSet>
      <dgm:spPr/>
    </dgm:pt>
    <dgm:pt modelId="{611F907C-37AA-0146-AB7C-1EF572B3E978}" type="pres">
      <dgm:prSet presAssocID="{31A38231-6B55-2D43-939B-3547A276E539}" presName="parSpace" presStyleCnt="0"/>
      <dgm:spPr/>
    </dgm:pt>
    <dgm:pt modelId="{1FCB0578-DBD0-2E47-8123-12494CE342A0}" type="pres">
      <dgm:prSet presAssocID="{BDE570E4-8AF9-B042-9904-9EADB64917EF}" presName="parTxOnly" presStyleLbl="node1" presStyleIdx="3" presStyleCnt="4" custLinFactNeighborY="-33768">
        <dgm:presLayoutVars>
          <dgm:bulletEnabled val="1"/>
        </dgm:presLayoutVars>
      </dgm:prSet>
      <dgm:spPr/>
    </dgm:pt>
  </dgm:ptLst>
  <dgm:cxnLst>
    <dgm:cxn modelId="{84F52867-11C8-E442-B779-847203F8A173}" srcId="{76200920-AE03-7E4B-ACE7-5664CF3C3D32}" destId="{89BE9A11-960F-1245-BC4A-F230A8D3AED2}" srcOrd="0" destOrd="0" parTransId="{8EF520EE-0456-624C-903D-6F3CABF1A397}" sibTransId="{284625E4-D6F2-AD47-90EE-5B390BB3693D}"/>
    <dgm:cxn modelId="{E62BD684-A512-3E43-A6F0-51700DE023A7}" type="presOf" srcId="{76200920-AE03-7E4B-ACE7-5664CF3C3D32}" destId="{F7AFA7B5-DA3F-CA48-824C-01D673B9C656}" srcOrd="0" destOrd="0" presId="urn:microsoft.com/office/officeart/2005/8/layout/hChevron3"/>
    <dgm:cxn modelId="{47456692-FBC4-204D-84A6-7AD7B1151BB9}" type="presOf" srcId="{8F9F18CB-41DC-5A42-ABA7-2E98677B20B0}" destId="{919455DE-5A77-D140-948B-D20E150B4D46}" srcOrd="0" destOrd="0" presId="urn:microsoft.com/office/officeart/2005/8/layout/hChevron3"/>
    <dgm:cxn modelId="{7B0483A2-46FA-904B-92AB-050741247034}" srcId="{76200920-AE03-7E4B-ACE7-5664CF3C3D32}" destId="{BDE570E4-8AF9-B042-9904-9EADB64917EF}" srcOrd="3" destOrd="0" parTransId="{013A9BC1-87DD-1E49-86D0-B8507ED1E334}" sibTransId="{E0101FB4-34CF-494E-8B6E-C12AB9CEB428}"/>
    <dgm:cxn modelId="{B705C8AC-A01A-7E42-B144-D93D46995EAF}" type="presOf" srcId="{FCF4CC2C-58F1-8F42-9F91-C1C5D15D5226}" destId="{5DD2D995-8816-6143-96A7-CB73D2517EEF}" srcOrd="0" destOrd="0" presId="urn:microsoft.com/office/officeart/2005/8/layout/hChevron3"/>
    <dgm:cxn modelId="{2205C5C0-6E7A-0D4F-B66F-0FF1EE19C7AC}" srcId="{76200920-AE03-7E4B-ACE7-5664CF3C3D32}" destId="{8F9F18CB-41DC-5A42-ABA7-2E98677B20B0}" srcOrd="2" destOrd="0" parTransId="{6CC68A88-5A45-5A49-AE54-BD9F84FFF767}" sibTransId="{31A38231-6B55-2D43-939B-3547A276E539}"/>
    <dgm:cxn modelId="{6030ABC6-04CA-CC49-A06F-BA609D19E3AD}" srcId="{76200920-AE03-7E4B-ACE7-5664CF3C3D32}" destId="{FCF4CC2C-58F1-8F42-9F91-C1C5D15D5226}" srcOrd="1" destOrd="0" parTransId="{7C0D56DA-1552-F845-9D66-6760B1EAC747}" sibTransId="{768EC39F-5103-CE40-852D-5DB4685207C5}"/>
    <dgm:cxn modelId="{B7A17EDC-AB83-2642-8F5D-89C52DC31857}" type="presOf" srcId="{89BE9A11-960F-1245-BC4A-F230A8D3AED2}" destId="{55022811-8042-F349-A5C6-BCBD4DEA2F26}" srcOrd="0" destOrd="0" presId="urn:microsoft.com/office/officeart/2005/8/layout/hChevron3"/>
    <dgm:cxn modelId="{9CF70DF0-6E1A-3340-B31B-45E6FFF974D3}" type="presOf" srcId="{BDE570E4-8AF9-B042-9904-9EADB64917EF}" destId="{1FCB0578-DBD0-2E47-8123-12494CE342A0}" srcOrd="0" destOrd="0" presId="urn:microsoft.com/office/officeart/2005/8/layout/hChevron3"/>
    <dgm:cxn modelId="{9F97455C-1096-E441-8F24-D0F7D08C8BE1}" type="presParOf" srcId="{F7AFA7B5-DA3F-CA48-824C-01D673B9C656}" destId="{55022811-8042-F349-A5C6-BCBD4DEA2F26}" srcOrd="0" destOrd="0" presId="urn:microsoft.com/office/officeart/2005/8/layout/hChevron3"/>
    <dgm:cxn modelId="{A0CAE42F-2A75-2744-8B8B-D85B0C3D7DF9}" type="presParOf" srcId="{F7AFA7B5-DA3F-CA48-824C-01D673B9C656}" destId="{01AFC3EB-D1AE-624C-B59E-15B18F3EB853}" srcOrd="1" destOrd="0" presId="urn:microsoft.com/office/officeart/2005/8/layout/hChevron3"/>
    <dgm:cxn modelId="{D3582FC2-FAED-BB48-AF4D-FD0CBD2DA08B}" type="presParOf" srcId="{F7AFA7B5-DA3F-CA48-824C-01D673B9C656}" destId="{5DD2D995-8816-6143-96A7-CB73D2517EEF}" srcOrd="2" destOrd="0" presId="urn:microsoft.com/office/officeart/2005/8/layout/hChevron3"/>
    <dgm:cxn modelId="{3A8BF26B-1275-D94C-92B6-76E60808A937}" type="presParOf" srcId="{F7AFA7B5-DA3F-CA48-824C-01D673B9C656}" destId="{C4C3F53E-F8CA-2740-9FF0-33B3E083777E}" srcOrd="3" destOrd="0" presId="urn:microsoft.com/office/officeart/2005/8/layout/hChevron3"/>
    <dgm:cxn modelId="{692A6F46-A135-184C-BF7B-45F0519E9132}" type="presParOf" srcId="{F7AFA7B5-DA3F-CA48-824C-01D673B9C656}" destId="{919455DE-5A77-D140-948B-D20E150B4D46}" srcOrd="4" destOrd="0" presId="urn:microsoft.com/office/officeart/2005/8/layout/hChevron3"/>
    <dgm:cxn modelId="{B4F99B56-D2DD-6447-AB28-9DC3AE255849}" type="presParOf" srcId="{F7AFA7B5-DA3F-CA48-824C-01D673B9C656}" destId="{611F907C-37AA-0146-AB7C-1EF572B3E978}" srcOrd="5" destOrd="0" presId="urn:microsoft.com/office/officeart/2005/8/layout/hChevron3"/>
    <dgm:cxn modelId="{83926591-04B4-A141-8867-62364441BAA5}" type="presParOf" srcId="{F7AFA7B5-DA3F-CA48-824C-01D673B9C656}" destId="{1FCB0578-DBD0-2E47-8123-12494CE342A0}"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022811-8042-F349-A5C6-BCBD4DEA2F26}">
      <dsp:nvSpPr>
        <dsp:cNvPr id="0" name=""/>
        <dsp:cNvSpPr/>
      </dsp:nvSpPr>
      <dsp:spPr>
        <a:xfrm>
          <a:off x="2017" y="0"/>
          <a:ext cx="2024686" cy="80441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b="1" kern="1200" dirty="0"/>
            <a:t>Technology and Intellectual Property</a:t>
          </a:r>
        </a:p>
      </dsp:txBody>
      <dsp:txXfrm>
        <a:off x="2017" y="0"/>
        <a:ext cx="1823583" cy="804411"/>
      </dsp:txXfrm>
    </dsp:sp>
    <dsp:sp modelId="{5DD2D995-8816-6143-96A7-CB73D2517EEF}">
      <dsp:nvSpPr>
        <dsp:cNvPr id="0" name=""/>
        <dsp:cNvSpPr/>
      </dsp:nvSpPr>
      <dsp:spPr>
        <a:xfrm>
          <a:off x="1621767" y="0"/>
          <a:ext cx="2024686" cy="80441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b="1" kern="1200" dirty="0"/>
            <a:t>Product Definition</a:t>
          </a:r>
        </a:p>
      </dsp:txBody>
      <dsp:txXfrm>
        <a:off x="2023973" y="0"/>
        <a:ext cx="1220275" cy="804411"/>
      </dsp:txXfrm>
    </dsp:sp>
    <dsp:sp modelId="{919455DE-5A77-D140-948B-D20E150B4D46}">
      <dsp:nvSpPr>
        <dsp:cNvPr id="0" name=""/>
        <dsp:cNvSpPr/>
      </dsp:nvSpPr>
      <dsp:spPr>
        <a:xfrm>
          <a:off x="3251441" y="0"/>
          <a:ext cx="2024686" cy="80441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b="1" kern="1200" dirty="0"/>
            <a:t>Proof of Concept</a:t>
          </a:r>
        </a:p>
      </dsp:txBody>
      <dsp:txXfrm>
        <a:off x="3653647" y="0"/>
        <a:ext cx="1220275" cy="804411"/>
      </dsp:txXfrm>
    </dsp:sp>
    <dsp:sp modelId="{1FCB0578-DBD0-2E47-8123-12494CE342A0}">
      <dsp:nvSpPr>
        <dsp:cNvPr id="0" name=""/>
        <dsp:cNvSpPr/>
      </dsp:nvSpPr>
      <dsp:spPr>
        <a:xfrm>
          <a:off x="4861265" y="0"/>
          <a:ext cx="2024686" cy="80441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b="1" kern="1200" dirty="0"/>
            <a:t>Early Product Development</a:t>
          </a:r>
        </a:p>
      </dsp:txBody>
      <dsp:txXfrm>
        <a:off x="5263471" y="0"/>
        <a:ext cx="1220275" cy="804411"/>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E57481-6FFD-40EB-ABC4-2083E1D2C190}" type="datetimeFigureOut">
              <a:rPr lang="en-US" smtClean="0"/>
              <a:t>10/4/2023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36A2A5-892F-4B3D-B225-80B329503DCF}" type="slidenum">
              <a:rPr lang="en-US" smtClean="0"/>
              <a:t>‹#›</a:t>
            </a:fld>
            <a:endParaRPr lang="en-US"/>
          </a:p>
        </p:txBody>
      </p:sp>
    </p:spTree>
    <p:extLst>
      <p:ext uri="{BB962C8B-B14F-4D97-AF65-F5344CB8AC3E}">
        <p14:creationId xmlns:p14="http://schemas.microsoft.com/office/powerpoint/2010/main" val="2150526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E57481-6FFD-40EB-ABC4-2083E1D2C190}" type="datetimeFigureOut">
              <a:rPr lang="en-US" smtClean="0"/>
              <a:t>10/4/2023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36A2A5-892F-4B3D-B225-80B329503DCF}" type="slidenum">
              <a:rPr lang="en-US" smtClean="0"/>
              <a:t>‹#›</a:t>
            </a:fld>
            <a:endParaRPr lang="en-US"/>
          </a:p>
        </p:txBody>
      </p:sp>
    </p:spTree>
    <p:extLst>
      <p:ext uri="{BB962C8B-B14F-4D97-AF65-F5344CB8AC3E}">
        <p14:creationId xmlns:p14="http://schemas.microsoft.com/office/powerpoint/2010/main" val="78381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E57481-6FFD-40EB-ABC4-2083E1D2C190}" type="datetimeFigureOut">
              <a:rPr lang="en-US" smtClean="0"/>
              <a:t>10/4/2023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36A2A5-892F-4B3D-B225-80B329503DCF}" type="slidenum">
              <a:rPr lang="en-US" smtClean="0"/>
              <a:t>‹#›</a:t>
            </a:fld>
            <a:endParaRPr lang="en-US"/>
          </a:p>
        </p:txBody>
      </p:sp>
    </p:spTree>
    <p:extLst>
      <p:ext uri="{BB962C8B-B14F-4D97-AF65-F5344CB8AC3E}">
        <p14:creationId xmlns:p14="http://schemas.microsoft.com/office/powerpoint/2010/main" val="11248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E57481-6FFD-40EB-ABC4-2083E1D2C190}" type="datetimeFigureOut">
              <a:rPr lang="en-US" smtClean="0"/>
              <a:t>10/4/2023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36A2A5-892F-4B3D-B225-80B329503DCF}" type="slidenum">
              <a:rPr lang="en-US" smtClean="0"/>
              <a:t>‹#›</a:t>
            </a:fld>
            <a:endParaRPr lang="en-US"/>
          </a:p>
        </p:txBody>
      </p:sp>
    </p:spTree>
    <p:extLst>
      <p:ext uri="{BB962C8B-B14F-4D97-AF65-F5344CB8AC3E}">
        <p14:creationId xmlns:p14="http://schemas.microsoft.com/office/powerpoint/2010/main" val="2534660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E57481-6FFD-40EB-ABC4-2083E1D2C190}" type="datetimeFigureOut">
              <a:rPr lang="en-US" smtClean="0"/>
              <a:t>10/4/2023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36A2A5-892F-4B3D-B225-80B329503DCF}" type="slidenum">
              <a:rPr lang="en-US" smtClean="0"/>
              <a:t>‹#›</a:t>
            </a:fld>
            <a:endParaRPr lang="en-US"/>
          </a:p>
        </p:txBody>
      </p:sp>
    </p:spTree>
    <p:extLst>
      <p:ext uri="{BB962C8B-B14F-4D97-AF65-F5344CB8AC3E}">
        <p14:creationId xmlns:p14="http://schemas.microsoft.com/office/powerpoint/2010/main" val="201041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E57481-6FFD-40EB-ABC4-2083E1D2C190}" type="datetimeFigureOut">
              <a:rPr lang="en-US" smtClean="0"/>
              <a:t>10/4/2023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36A2A5-892F-4B3D-B225-80B329503DCF}" type="slidenum">
              <a:rPr lang="en-US" smtClean="0"/>
              <a:t>‹#›</a:t>
            </a:fld>
            <a:endParaRPr lang="en-US"/>
          </a:p>
        </p:txBody>
      </p:sp>
    </p:spTree>
    <p:extLst>
      <p:ext uri="{BB962C8B-B14F-4D97-AF65-F5344CB8AC3E}">
        <p14:creationId xmlns:p14="http://schemas.microsoft.com/office/powerpoint/2010/main" val="305776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E57481-6FFD-40EB-ABC4-2083E1D2C190}" type="datetimeFigureOut">
              <a:rPr lang="en-US" smtClean="0"/>
              <a:t>10/4/2023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36A2A5-892F-4B3D-B225-80B329503DCF}" type="slidenum">
              <a:rPr lang="en-US" smtClean="0"/>
              <a:t>‹#›</a:t>
            </a:fld>
            <a:endParaRPr lang="en-US"/>
          </a:p>
        </p:txBody>
      </p:sp>
    </p:spTree>
    <p:extLst>
      <p:ext uri="{BB962C8B-B14F-4D97-AF65-F5344CB8AC3E}">
        <p14:creationId xmlns:p14="http://schemas.microsoft.com/office/powerpoint/2010/main" val="121200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D8E57481-6FFD-40EB-ABC4-2083E1D2C190}" type="datetimeFigureOut">
              <a:rPr lang="en-US" smtClean="0"/>
              <a:t>10/4/2023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36A2A5-892F-4B3D-B225-80B329503DCF}" type="slidenum">
              <a:rPr lang="en-US" smtClean="0"/>
              <a:t>‹#›</a:t>
            </a:fld>
            <a:endParaRPr lang="en-US"/>
          </a:p>
        </p:txBody>
      </p:sp>
    </p:spTree>
    <p:extLst>
      <p:ext uri="{BB962C8B-B14F-4D97-AF65-F5344CB8AC3E}">
        <p14:creationId xmlns:p14="http://schemas.microsoft.com/office/powerpoint/2010/main" val="4288366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D8E57481-6FFD-40EB-ABC4-2083E1D2C190}" type="datetimeFigureOut">
              <a:rPr lang="en-US" smtClean="0"/>
              <a:t>10/4/2023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36A2A5-892F-4B3D-B225-80B329503DCF}" type="slidenum">
              <a:rPr lang="en-US" smtClean="0"/>
              <a:t>‹#›</a:t>
            </a:fld>
            <a:endParaRPr lang="en-US"/>
          </a:p>
        </p:txBody>
      </p:sp>
    </p:spTree>
    <p:extLst>
      <p:ext uri="{BB962C8B-B14F-4D97-AF65-F5344CB8AC3E}">
        <p14:creationId xmlns:p14="http://schemas.microsoft.com/office/powerpoint/2010/main" val="581243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E57481-6FFD-40EB-ABC4-2083E1D2C190}" type="datetimeFigureOut">
              <a:rPr lang="en-US" smtClean="0"/>
              <a:t>10/4/2023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36A2A5-892F-4B3D-B225-80B329503DCF}" type="slidenum">
              <a:rPr lang="en-US" smtClean="0"/>
              <a:t>‹#›</a:t>
            </a:fld>
            <a:endParaRPr lang="en-US"/>
          </a:p>
        </p:txBody>
      </p:sp>
    </p:spTree>
    <p:extLst>
      <p:ext uri="{BB962C8B-B14F-4D97-AF65-F5344CB8AC3E}">
        <p14:creationId xmlns:p14="http://schemas.microsoft.com/office/powerpoint/2010/main" val="1889615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E57481-6FFD-40EB-ABC4-2083E1D2C190}" type="datetimeFigureOut">
              <a:rPr lang="en-US" smtClean="0"/>
              <a:t>10/4/2023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36A2A5-892F-4B3D-B225-80B329503DCF}" type="slidenum">
              <a:rPr lang="en-US" smtClean="0"/>
              <a:t>‹#›</a:t>
            </a:fld>
            <a:endParaRPr lang="en-US"/>
          </a:p>
        </p:txBody>
      </p:sp>
    </p:spTree>
    <p:extLst>
      <p:ext uri="{BB962C8B-B14F-4D97-AF65-F5344CB8AC3E}">
        <p14:creationId xmlns:p14="http://schemas.microsoft.com/office/powerpoint/2010/main" val="632761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D8E57481-6FFD-40EB-ABC4-2083E1D2C190}" type="datetimeFigureOut">
              <a:rPr lang="en-US" smtClean="0"/>
              <a:t>10/4/2023</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5436A2A5-892F-4B3D-B225-80B329503DCF}" type="slidenum">
              <a:rPr lang="en-US" smtClean="0"/>
              <a:t>‹#›</a:t>
            </a:fld>
            <a:endParaRPr lang="en-US"/>
          </a:p>
        </p:txBody>
      </p:sp>
    </p:spTree>
    <p:extLst>
      <p:ext uri="{BB962C8B-B14F-4D97-AF65-F5344CB8AC3E}">
        <p14:creationId xmlns:p14="http://schemas.microsoft.com/office/powerpoint/2010/main" val="2586211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01_52701C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Rounded Corners 41">
            <a:extLst>
              <a:ext uri="{FF2B5EF4-FFF2-40B4-BE49-F238E27FC236}">
                <a16:creationId xmlns:a16="http://schemas.microsoft.com/office/drawing/2014/main" id="{885A8CA5-AA74-C076-3D66-811C72D84032}"/>
              </a:ext>
            </a:extLst>
          </p:cNvPr>
          <p:cNvSpPr/>
          <p:nvPr/>
        </p:nvSpPr>
        <p:spPr>
          <a:xfrm>
            <a:off x="260490" y="7213443"/>
            <a:ext cx="7175923" cy="2282477"/>
          </a:xfrm>
          <a:prstGeom prst="roundRect">
            <a:avLst/>
          </a:prstGeom>
          <a:solidFill>
            <a:srgbClr val="E8EBF4"/>
          </a:solidFill>
          <a:ln>
            <a:noFill/>
          </a:ln>
          <a:effectLst>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for a company&#10;&#10;Description automatically generated">
            <a:extLst>
              <a:ext uri="{FF2B5EF4-FFF2-40B4-BE49-F238E27FC236}">
                <a16:creationId xmlns:a16="http://schemas.microsoft.com/office/drawing/2014/main" id="{4BE2FF51-5DB4-ADE6-EED8-2ECBF7E029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016" y="307651"/>
            <a:ext cx="1717718" cy="889936"/>
          </a:xfrm>
          <a:prstGeom prst="rect">
            <a:avLst/>
          </a:prstGeom>
        </p:spPr>
      </p:pic>
      <p:sp>
        <p:nvSpPr>
          <p:cNvPr id="8" name="TextBox 7">
            <a:extLst>
              <a:ext uri="{FF2B5EF4-FFF2-40B4-BE49-F238E27FC236}">
                <a16:creationId xmlns:a16="http://schemas.microsoft.com/office/drawing/2014/main" id="{729923A6-E54C-24DA-EC34-9939C7C40300}"/>
              </a:ext>
            </a:extLst>
          </p:cNvPr>
          <p:cNvSpPr txBox="1"/>
          <p:nvPr/>
        </p:nvSpPr>
        <p:spPr>
          <a:xfrm>
            <a:off x="2081734" y="1040334"/>
            <a:ext cx="4105093" cy="584775"/>
          </a:xfrm>
          <a:prstGeom prst="rect">
            <a:avLst/>
          </a:prstGeom>
          <a:noFill/>
        </p:spPr>
        <p:txBody>
          <a:bodyPr wrap="square" rtlCol="0">
            <a:spAutoFit/>
          </a:bodyPr>
          <a:lstStyle/>
          <a:p>
            <a:r>
              <a:rPr lang="en-US" sz="3200" b="1"/>
              <a:t>TP3AG Case Study</a:t>
            </a:r>
            <a:endParaRPr lang="en-US" sz="3200" b="1" dirty="0"/>
          </a:p>
        </p:txBody>
      </p:sp>
      <p:sp>
        <p:nvSpPr>
          <p:cNvPr id="9" name="TextBox 8">
            <a:extLst>
              <a:ext uri="{FF2B5EF4-FFF2-40B4-BE49-F238E27FC236}">
                <a16:creationId xmlns:a16="http://schemas.microsoft.com/office/drawing/2014/main" id="{5091E1A7-D403-7167-BAD8-144666BFE269}"/>
              </a:ext>
            </a:extLst>
          </p:cNvPr>
          <p:cNvSpPr txBox="1"/>
          <p:nvPr/>
        </p:nvSpPr>
        <p:spPr>
          <a:xfrm>
            <a:off x="490165" y="1528429"/>
            <a:ext cx="6837735" cy="523220"/>
          </a:xfrm>
          <a:prstGeom prst="rect">
            <a:avLst/>
          </a:prstGeom>
          <a:noFill/>
        </p:spPr>
        <p:txBody>
          <a:bodyPr wrap="square" rtlCol="0">
            <a:spAutoFit/>
          </a:bodyPr>
          <a:lstStyle/>
          <a:p>
            <a:r>
              <a:rPr lang="en-US" sz="2800"/>
              <a:t>Building an Early-stage Diagnostics Company</a:t>
            </a:r>
            <a:endParaRPr lang="en-US" sz="2800" dirty="0"/>
          </a:p>
        </p:txBody>
      </p:sp>
      <p:sp>
        <p:nvSpPr>
          <p:cNvPr id="11" name="TextBox 10">
            <a:extLst>
              <a:ext uri="{FF2B5EF4-FFF2-40B4-BE49-F238E27FC236}">
                <a16:creationId xmlns:a16="http://schemas.microsoft.com/office/drawing/2014/main" id="{D0415C95-64F1-1EFF-D67F-EE45D32065ED}"/>
              </a:ext>
            </a:extLst>
          </p:cNvPr>
          <p:cNvSpPr txBox="1"/>
          <p:nvPr/>
        </p:nvSpPr>
        <p:spPr>
          <a:xfrm>
            <a:off x="647700" y="2764675"/>
            <a:ext cx="6426200" cy="2264979"/>
          </a:xfrm>
          <a:prstGeom prst="rect">
            <a:avLst/>
          </a:prstGeom>
          <a:noFill/>
        </p:spPr>
        <p:txBody>
          <a:bodyPr wrap="square">
            <a:spAutoFit/>
          </a:bodyPr>
          <a:lstStyle/>
          <a:p>
            <a:pPr marL="0" marR="0">
              <a:lnSpc>
                <a:spcPct val="107000"/>
              </a:lnSpc>
              <a:spcBef>
                <a:spcPts val="0"/>
              </a:spcBef>
              <a:spcAft>
                <a:spcPts val="800"/>
              </a:spcAft>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The P3 Acceleration Group provides a </a:t>
            </a:r>
            <a:r>
              <a:rPr lang="en-US" sz="1200" kern="100" dirty="0">
                <a:latin typeface="Calibri" panose="020F0502020204030204" pitchFamily="34" charset="0"/>
                <a:ea typeface="Calibri" panose="020F0502020204030204" pitchFamily="34" charset="0"/>
                <a:cs typeface="Times New Roman" panose="02020603050405020304" pitchFamily="18" charset="0"/>
              </a:rPr>
              <a:t>full </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range of experience and services designed to preserve capital and accelerate growth of early-stage companies looking to convert technologies into commercial products.</a:t>
            </a:r>
          </a:p>
          <a:p>
            <a:pPr marL="0" marR="0">
              <a:lnSpc>
                <a:spcPct val="107000"/>
              </a:lnSpc>
              <a:spcBef>
                <a:spcPts val="0"/>
              </a:spcBef>
              <a:spcAft>
                <a:spcPts val="800"/>
              </a:spcAft>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This case study examines how TP3AG has provided experience to a partner in the cancer diagnostics field through our P3 Plan. This partner recently organized as a university spin-out company using initial seed funding but needed to build out a comprehensive strategy to attract the next round of investment for developing the initial set of products.</a:t>
            </a:r>
          </a:p>
          <a:p>
            <a:pPr marL="0" marR="0">
              <a:lnSpc>
                <a:spcPct val="107000"/>
              </a:lnSpc>
              <a:spcBef>
                <a:spcPts val="0"/>
              </a:spcBef>
              <a:spcAft>
                <a:spcPts val="800"/>
              </a:spcAft>
            </a:pPr>
            <a:r>
              <a:rPr lang="en-US"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By providing complementary experiences, TP3AG has been able to verify the product’s intended use as a clear unmet clinical need, establish a workable reimbursement plan, develop a key opinion leader (KOL) network and secure funding for the initial product concept </a:t>
            </a:r>
            <a:r>
              <a:rPr lang="en-US" sz="1200" kern="1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through</a:t>
            </a:r>
            <a:r>
              <a:rPr lang="en-US"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validation.</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1B7FD4F1-53A5-18EE-386F-98F85BA165E2}"/>
              </a:ext>
            </a:extLst>
          </p:cNvPr>
          <p:cNvSpPr txBox="1"/>
          <p:nvPr/>
        </p:nvSpPr>
        <p:spPr>
          <a:xfrm>
            <a:off x="223465" y="2382491"/>
            <a:ext cx="1313235" cy="338554"/>
          </a:xfrm>
          <a:prstGeom prst="rect">
            <a:avLst/>
          </a:prstGeom>
          <a:noFill/>
        </p:spPr>
        <p:txBody>
          <a:bodyPr wrap="square" rtlCol="0">
            <a:spAutoFit/>
          </a:bodyPr>
          <a:lstStyle/>
          <a:p>
            <a:r>
              <a:rPr lang="en-US" sz="1600" b="1"/>
              <a:t>Introduction</a:t>
            </a:r>
            <a:endParaRPr lang="en-US" sz="1600" b="1" dirty="0"/>
          </a:p>
        </p:txBody>
      </p:sp>
      <p:sp>
        <p:nvSpPr>
          <p:cNvPr id="13" name="TextBox 12">
            <a:extLst>
              <a:ext uri="{FF2B5EF4-FFF2-40B4-BE49-F238E27FC236}">
                <a16:creationId xmlns:a16="http://schemas.microsoft.com/office/drawing/2014/main" id="{CCC4DF47-D063-4087-5322-6432CB23AEDD}"/>
              </a:ext>
            </a:extLst>
          </p:cNvPr>
          <p:cNvSpPr txBox="1"/>
          <p:nvPr/>
        </p:nvSpPr>
        <p:spPr>
          <a:xfrm>
            <a:off x="490165" y="5806495"/>
            <a:ext cx="4424735" cy="1269322"/>
          </a:xfrm>
          <a:prstGeom prst="rect">
            <a:avLst/>
          </a:prstGeom>
          <a:noFill/>
        </p:spPr>
        <p:txBody>
          <a:bodyPr wrap="square" rtlCol="0">
            <a:spAutoFit/>
          </a:bodyPr>
          <a:lstStyle/>
          <a:p>
            <a:pPr marL="0" marR="0">
              <a:lnSpc>
                <a:spcPct val="107000"/>
              </a:lnSpc>
              <a:spcBef>
                <a:spcPts val="0"/>
              </a:spcBef>
              <a:spcAft>
                <a:spcPts val="800"/>
              </a:spcAft>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Initial interactions revolved around defining and creating requirements for the initial novel diagnostic technology, which promises to change the treatment and management of a common form of metastatic cancer. To assess the best developmental and commercial path, TP3AG was engaged to map out the following product areas.</a:t>
            </a:r>
          </a:p>
        </p:txBody>
      </p:sp>
      <p:sp>
        <p:nvSpPr>
          <p:cNvPr id="14" name="TextBox 13">
            <a:extLst>
              <a:ext uri="{FF2B5EF4-FFF2-40B4-BE49-F238E27FC236}">
                <a16:creationId xmlns:a16="http://schemas.microsoft.com/office/drawing/2014/main" id="{B837EBA5-6DBB-28C2-51D3-7CE95F1A29C4}"/>
              </a:ext>
            </a:extLst>
          </p:cNvPr>
          <p:cNvSpPr txBox="1"/>
          <p:nvPr/>
        </p:nvSpPr>
        <p:spPr>
          <a:xfrm>
            <a:off x="364016" y="5330315"/>
            <a:ext cx="2468935" cy="338554"/>
          </a:xfrm>
          <a:prstGeom prst="rect">
            <a:avLst/>
          </a:prstGeom>
          <a:noFill/>
        </p:spPr>
        <p:txBody>
          <a:bodyPr wrap="square" rtlCol="0">
            <a:spAutoFit/>
          </a:bodyPr>
          <a:lstStyle/>
          <a:p>
            <a:r>
              <a:rPr lang="en-US" sz="1600" b="1" dirty="0"/>
              <a:t>Early Product Strategy </a:t>
            </a:r>
          </a:p>
        </p:txBody>
      </p:sp>
      <p:sp>
        <p:nvSpPr>
          <p:cNvPr id="45" name="Rectangle: Rounded Corners 44">
            <a:extLst>
              <a:ext uri="{FF2B5EF4-FFF2-40B4-BE49-F238E27FC236}">
                <a16:creationId xmlns:a16="http://schemas.microsoft.com/office/drawing/2014/main" id="{3CAB7041-DF2F-A4DC-01D6-AF8A6C7C0A62}"/>
              </a:ext>
            </a:extLst>
          </p:cNvPr>
          <p:cNvSpPr/>
          <p:nvPr/>
        </p:nvSpPr>
        <p:spPr>
          <a:xfrm>
            <a:off x="4724400" y="5029200"/>
            <a:ext cx="2787364" cy="198415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P3 Plan approaches strategic planning with the end-goal as the starting point, producing a proven, tailored, and streamlined path to commercial success </a:t>
            </a:r>
          </a:p>
        </p:txBody>
      </p:sp>
      <p:sp>
        <p:nvSpPr>
          <p:cNvPr id="2" name="Rectangle 1">
            <a:extLst>
              <a:ext uri="{FF2B5EF4-FFF2-40B4-BE49-F238E27FC236}">
                <a16:creationId xmlns:a16="http://schemas.microsoft.com/office/drawing/2014/main" id="{0D754A10-4CDC-B6ED-F6A2-E09B496774B6}"/>
              </a:ext>
            </a:extLst>
          </p:cNvPr>
          <p:cNvSpPr/>
          <p:nvPr/>
        </p:nvSpPr>
        <p:spPr>
          <a:xfrm>
            <a:off x="3657600" y="8219316"/>
            <a:ext cx="1630291" cy="1137305"/>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n w="12700">
                <a:solidFill>
                  <a:schemeClr val="tx1"/>
                </a:solidFill>
              </a:ln>
            </a:endParaRPr>
          </a:p>
        </p:txBody>
      </p:sp>
      <p:sp>
        <p:nvSpPr>
          <p:cNvPr id="3" name="Rectangle 2">
            <a:extLst>
              <a:ext uri="{FF2B5EF4-FFF2-40B4-BE49-F238E27FC236}">
                <a16:creationId xmlns:a16="http://schemas.microsoft.com/office/drawing/2014/main" id="{F18FAC16-57C7-208C-DCD6-D27F98AB79B5}"/>
              </a:ext>
            </a:extLst>
          </p:cNvPr>
          <p:cNvSpPr/>
          <p:nvPr/>
        </p:nvSpPr>
        <p:spPr>
          <a:xfrm>
            <a:off x="1882906" y="8277590"/>
            <a:ext cx="1774694" cy="1079031"/>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n w="12700">
                <a:solidFill>
                  <a:schemeClr val="tx1"/>
                </a:solidFill>
              </a:ln>
            </a:endParaRPr>
          </a:p>
        </p:txBody>
      </p:sp>
      <p:sp>
        <p:nvSpPr>
          <p:cNvPr id="4" name="Rectangle 3">
            <a:extLst>
              <a:ext uri="{FF2B5EF4-FFF2-40B4-BE49-F238E27FC236}">
                <a16:creationId xmlns:a16="http://schemas.microsoft.com/office/drawing/2014/main" id="{F73B4986-ED20-D665-53E6-2E1BD4437FFB}"/>
              </a:ext>
            </a:extLst>
          </p:cNvPr>
          <p:cNvSpPr/>
          <p:nvPr/>
        </p:nvSpPr>
        <p:spPr>
          <a:xfrm>
            <a:off x="364016" y="8278139"/>
            <a:ext cx="1544595" cy="1078482"/>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n w="12700">
                <a:solidFill>
                  <a:schemeClr val="tx1"/>
                </a:solidFill>
              </a:ln>
            </a:endParaRPr>
          </a:p>
        </p:txBody>
      </p:sp>
      <p:sp>
        <p:nvSpPr>
          <p:cNvPr id="6" name="Rectangle 5">
            <a:extLst>
              <a:ext uri="{FF2B5EF4-FFF2-40B4-BE49-F238E27FC236}">
                <a16:creationId xmlns:a16="http://schemas.microsoft.com/office/drawing/2014/main" id="{2C374DEF-A61F-2E65-7D19-A3AB87EFDDAC}"/>
              </a:ext>
            </a:extLst>
          </p:cNvPr>
          <p:cNvSpPr/>
          <p:nvPr/>
        </p:nvSpPr>
        <p:spPr>
          <a:xfrm>
            <a:off x="5290592" y="8258894"/>
            <a:ext cx="1746288" cy="1097727"/>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n w="12700">
                <a:solidFill>
                  <a:schemeClr val="tx1"/>
                </a:solidFill>
              </a:ln>
            </a:endParaRPr>
          </a:p>
        </p:txBody>
      </p:sp>
      <p:graphicFrame>
        <p:nvGraphicFramePr>
          <p:cNvPr id="7" name="Content Placeholder 3">
            <a:extLst>
              <a:ext uri="{FF2B5EF4-FFF2-40B4-BE49-F238E27FC236}">
                <a16:creationId xmlns:a16="http://schemas.microsoft.com/office/drawing/2014/main" id="{BC85E0B8-B9D5-E8B3-EF98-08EEFFC52ED1}"/>
              </a:ext>
            </a:extLst>
          </p:cNvPr>
          <p:cNvGraphicFramePr>
            <a:graphicFrameLocks/>
          </p:cNvGraphicFramePr>
          <p:nvPr>
            <p:extLst>
              <p:ext uri="{D42A27DB-BD31-4B8C-83A1-F6EECF244321}">
                <p14:modId xmlns:p14="http://schemas.microsoft.com/office/powerpoint/2010/main" val="2070542838"/>
              </p:ext>
            </p:extLst>
          </p:nvPr>
        </p:nvGraphicFramePr>
        <p:xfrm>
          <a:off x="370080" y="7473728"/>
          <a:ext cx="6887970" cy="8044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B687FA30-2E98-A5BF-2EED-96FF6469B6C1}"/>
              </a:ext>
            </a:extLst>
          </p:cNvPr>
          <p:cNvSpPr txBox="1"/>
          <p:nvPr/>
        </p:nvSpPr>
        <p:spPr>
          <a:xfrm>
            <a:off x="490165" y="8235670"/>
            <a:ext cx="1732464" cy="769441"/>
          </a:xfrm>
          <a:prstGeom prst="rect">
            <a:avLst/>
          </a:prstGeom>
          <a:noFill/>
        </p:spPr>
        <p:txBody>
          <a:bodyPr wrap="square" rtlCol="0">
            <a:spAutoFit/>
          </a:bodyPr>
          <a:lstStyle/>
          <a:p>
            <a:r>
              <a:rPr lang="en-US" sz="1100" dirty="0"/>
              <a:t>Provisional Patent</a:t>
            </a:r>
          </a:p>
          <a:p>
            <a:r>
              <a:rPr lang="en-US" sz="1100" dirty="0"/>
              <a:t>Investor Engagement</a:t>
            </a:r>
          </a:p>
          <a:p>
            <a:r>
              <a:rPr lang="en-US" sz="1100" dirty="0"/>
              <a:t>Licensing agreements</a:t>
            </a:r>
          </a:p>
          <a:p>
            <a:r>
              <a:rPr lang="en-US" sz="1100" dirty="0"/>
              <a:t>Market opportunity</a:t>
            </a:r>
          </a:p>
        </p:txBody>
      </p:sp>
      <p:sp>
        <p:nvSpPr>
          <p:cNvPr id="15" name="TextBox 14">
            <a:extLst>
              <a:ext uri="{FF2B5EF4-FFF2-40B4-BE49-F238E27FC236}">
                <a16:creationId xmlns:a16="http://schemas.microsoft.com/office/drawing/2014/main" id="{80D9C837-07AC-9BAB-7426-EE50BD6D0245}"/>
              </a:ext>
            </a:extLst>
          </p:cNvPr>
          <p:cNvSpPr txBox="1"/>
          <p:nvPr/>
        </p:nvSpPr>
        <p:spPr>
          <a:xfrm>
            <a:off x="5323807" y="8258894"/>
            <a:ext cx="1621313" cy="938719"/>
          </a:xfrm>
          <a:prstGeom prst="rect">
            <a:avLst/>
          </a:prstGeom>
          <a:noFill/>
        </p:spPr>
        <p:txBody>
          <a:bodyPr wrap="square" rtlCol="0">
            <a:spAutoFit/>
          </a:bodyPr>
          <a:lstStyle/>
          <a:p>
            <a:r>
              <a:rPr lang="en-US" sz="1100" dirty="0"/>
              <a:t>Product verification plan</a:t>
            </a:r>
          </a:p>
          <a:p>
            <a:r>
              <a:rPr lang="en-US" sz="1100" dirty="0"/>
              <a:t>Product roadmap</a:t>
            </a:r>
          </a:p>
          <a:p>
            <a:r>
              <a:rPr lang="en-US" sz="1100" dirty="0"/>
              <a:t>Commercial launch plan</a:t>
            </a:r>
          </a:p>
          <a:p>
            <a:r>
              <a:rPr lang="en-US" sz="1100" dirty="0"/>
              <a:t>Pitch Deck</a:t>
            </a:r>
          </a:p>
          <a:p>
            <a:r>
              <a:rPr lang="en-US" sz="1100" dirty="0"/>
              <a:t>Fundraising</a:t>
            </a:r>
          </a:p>
        </p:txBody>
      </p:sp>
      <p:sp>
        <p:nvSpPr>
          <p:cNvPr id="16" name="TextBox 15">
            <a:extLst>
              <a:ext uri="{FF2B5EF4-FFF2-40B4-BE49-F238E27FC236}">
                <a16:creationId xmlns:a16="http://schemas.microsoft.com/office/drawing/2014/main" id="{F811573C-5A14-2C34-ED07-BE708E445B8E}"/>
              </a:ext>
            </a:extLst>
          </p:cNvPr>
          <p:cNvSpPr txBox="1"/>
          <p:nvPr/>
        </p:nvSpPr>
        <p:spPr>
          <a:xfrm>
            <a:off x="1928786" y="8235670"/>
            <a:ext cx="1774694" cy="1107996"/>
          </a:xfrm>
          <a:prstGeom prst="rect">
            <a:avLst/>
          </a:prstGeom>
          <a:noFill/>
        </p:spPr>
        <p:txBody>
          <a:bodyPr wrap="square" rtlCol="0">
            <a:spAutoFit/>
          </a:bodyPr>
          <a:lstStyle/>
          <a:p>
            <a:r>
              <a:rPr lang="en-US" sz="1100" dirty="0"/>
              <a:t>Voice of customer</a:t>
            </a:r>
          </a:p>
          <a:p>
            <a:r>
              <a:rPr lang="en-US" sz="1100" dirty="0"/>
              <a:t>User requirements</a:t>
            </a:r>
          </a:p>
          <a:p>
            <a:r>
              <a:rPr lang="en-US" sz="1100" dirty="0"/>
              <a:t>Business / Revenue model</a:t>
            </a:r>
          </a:p>
          <a:p>
            <a:r>
              <a:rPr lang="en-US" sz="1100" dirty="0"/>
              <a:t>Competitive landscape</a:t>
            </a:r>
          </a:p>
          <a:p>
            <a:r>
              <a:rPr lang="en-US" sz="1100" dirty="0"/>
              <a:t>Initial commercial plan</a:t>
            </a:r>
          </a:p>
          <a:p>
            <a:r>
              <a:rPr lang="en-US" sz="1100" dirty="0"/>
              <a:t>Quality and Regulatory Plan </a:t>
            </a:r>
          </a:p>
        </p:txBody>
      </p:sp>
      <p:sp>
        <p:nvSpPr>
          <p:cNvPr id="17" name="TextBox 16">
            <a:extLst>
              <a:ext uri="{FF2B5EF4-FFF2-40B4-BE49-F238E27FC236}">
                <a16:creationId xmlns:a16="http://schemas.microsoft.com/office/drawing/2014/main" id="{C74C0959-1147-209C-FDBE-D0E3B2BF251D}"/>
              </a:ext>
            </a:extLst>
          </p:cNvPr>
          <p:cNvSpPr txBox="1"/>
          <p:nvPr/>
        </p:nvSpPr>
        <p:spPr>
          <a:xfrm>
            <a:off x="3644348" y="8242148"/>
            <a:ext cx="2168047" cy="1107996"/>
          </a:xfrm>
          <a:prstGeom prst="rect">
            <a:avLst/>
          </a:prstGeom>
          <a:noFill/>
        </p:spPr>
        <p:txBody>
          <a:bodyPr wrap="square" rtlCol="0">
            <a:spAutoFit/>
          </a:bodyPr>
          <a:lstStyle/>
          <a:p>
            <a:r>
              <a:rPr lang="en-US" sz="1100" dirty="0"/>
              <a:t>Feasibility data</a:t>
            </a:r>
          </a:p>
          <a:p>
            <a:r>
              <a:rPr lang="en-US" sz="1100" dirty="0"/>
              <a:t>Co-development partner</a:t>
            </a:r>
          </a:p>
          <a:p>
            <a:r>
              <a:rPr lang="en-US" sz="1100" dirty="0"/>
              <a:t>SAB / KOL Recruitment</a:t>
            </a:r>
          </a:p>
          <a:p>
            <a:r>
              <a:rPr lang="en-US" sz="1100" dirty="0"/>
              <a:t>Quality system execution</a:t>
            </a:r>
          </a:p>
          <a:p>
            <a:r>
              <a:rPr lang="en-US" sz="1100" dirty="0"/>
              <a:t>Regulatory Pre-submissions</a:t>
            </a:r>
          </a:p>
          <a:p>
            <a:r>
              <a:rPr lang="en-US" sz="1100" dirty="0"/>
              <a:t>Supply chain plan</a:t>
            </a:r>
          </a:p>
        </p:txBody>
      </p:sp>
    </p:spTree>
    <p:extLst>
      <p:ext uri="{BB962C8B-B14F-4D97-AF65-F5344CB8AC3E}">
        <p14:creationId xmlns:p14="http://schemas.microsoft.com/office/powerpoint/2010/main" val="3546676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F549CAEC-4176-2E9F-55BE-18912CCADD93}"/>
              </a:ext>
            </a:extLst>
          </p:cNvPr>
          <p:cNvSpPr/>
          <p:nvPr/>
        </p:nvSpPr>
        <p:spPr>
          <a:xfrm>
            <a:off x="364015" y="8884098"/>
            <a:ext cx="7044367" cy="874086"/>
          </a:xfrm>
          <a:prstGeom prst="roundRect">
            <a:avLst/>
          </a:prstGeom>
          <a:solidFill>
            <a:schemeClr val="accent4">
              <a:lumMod val="20000"/>
              <a:lumOff val="80000"/>
            </a:schemeClr>
          </a:solidFill>
          <a:ln>
            <a:noFill/>
          </a:ln>
          <a:effectLst>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9FF61F2-8EE7-034B-B361-F6BA1BFC8334}"/>
              </a:ext>
            </a:extLst>
          </p:cNvPr>
          <p:cNvSpPr txBox="1"/>
          <p:nvPr/>
        </p:nvSpPr>
        <p:spPr>
          <a:xfrm>
            <a:off x="594332" y="1749039"/>
            <a:ext cx="6583735" cy="1269322"/>
          </a:xfrm>
          <a:prstGeom prst="rect">
            <a:avLst/>
          </a:prstGeom>
          <a:noFill/>
        </p:spPr>
        <p:txBody>
          <a:bodyPr wrap="square" rtlCol="0">
            <a:spAutoFit/>
          </a:bodyPr>
          <a:lstStyle/>
          <a:p>
            <a:pPr marL="0" marR="0">
              <a:lnSpc>
                <a:spcPct val="107000"/>
              </a:lnSpc>
              <a:spcBef>
                <a:spcPts val="0"/>
              </a:spcBef>
              <a:spcAft>
                <a:spcPts val="800"/>
              </a:spcAft>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It is common for a </a:t>
            </a:r>
            <a:r>
              <a:rPr lang="en-US" sz="12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technology or potential diagnostic</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device to have multiple potential applications. The team at TP3AG assessed the core capabilities and growth potential of the partner’s technology and mapped the potential applications against current medical guidelines and practices, identifying specific cancers types appropriate for targeting. By combining these findings with the customer’s internal technical data, the initial products were identified and a roadmap for future product innovations was built to guide short and long-term strategies. </a:t>
            </a:r>
          </a:p>
        </p:txBody>
      </p:sp>
      <p:pic>
        <p:nvPicPr>
          <p:cNvPr id="5" name="Picture 4" descr="A logo for a company&#10;&#10;Description automatically generated">
            <a:extLst>
              <a:ext uri="{FF2B5EF4-FFF2-40B4-BE49-F238E27FC236}">
                <a16:creationId xmlns:a16="http://schemas.microsoft.com/office/drawing/2014/main" id="{A0BB6D52-2CEA-545A-06D9-9F84E6BD4E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016" y="307651"/>
            <a:ext cx="1717718" cy="889936"/>
          </a:xfrm>
          <a:prstGeom prst="rect">
            <a:avLst/>
          </a:prstGeom>
        </p:spPr>
      </p:pic>
      <p:sp>
        <p:nvSpPr>
          <p:cNvPr id="6" name="TextBox 5">
            <a:extLst>
              <a:ext uri="{FF2B5EF4-FFF2-40B4-BE49-F238E27FC236}">
                <a16:creationId xmlns:a16="http://schemas.microsoft.com/office/drawing/2014/main" id="{52BB8557-363E-AC45-C7F7-7181AC85AB3B}"/>
              </a:ext>
            </a:extLst>
          </p:cNvPr>
          <p:cNvSpPr txBox="1"/>
          <p:nvPr/>
        </p:nvSpPr>
        <p:spPr>
          <a:xfrm>
            <a:off x="364016" y="1410485"/>
            <a:ext cx="2468935" cy="307777"/>
          </a:xfrm>
          <a:prstGeom prst="rect">
            <a:avLst/>
          </a:prstGeom>
          <a:noFill/>
        </p:spPr>
        <p:txBody>
          <a:bodyPr wrap="square" rtlCol="0">
            <a:spAutoFit/>
          </a:bodyPr>
          <a:lstStyle/>
          <a:p>
            <a:r>
              <a:rPr lang="en-US" sz="1400" b="1" dirty="0"/>
              <a:t>Unmet need and Intended Use</a:t>
            </a:r>
          </a:p>
        </p:txBody>
      </p:sp>
      <p:sp>
        <p:nvSpPr>
          <p:cNvPr id="7" name="TextBox 6">
            <a:extLst>
              <a:ext uri="{FF2B5EF4-FFF2-40B4-BE49-F238E27FC236}">
                <a16:creationId xmlns:a16="http://schemas.microsoft.com/office/drawing/2014/main" id="{4DCC1C16-1D8D-3990-9222-342C6FE263D5}"/>
              </a:ext>
            </a:extLst>
          </p:cNvPr>
          <p:cNvSpPr txBox="1"/>
          <p:nvPr/>
        </p:nvSpPr>
        <p:spPr>
          <a:xfrm>
            <a:off x="330197" y="3589432"/>
            <a:ext cx="4711703" cy="2360005"/>
          </a:xfrm>
          <a:prstGeom prst="rect">
            <a:avLst/>
          </a:prstGeom>
          <a:noFill/>
        </p:spPr>
        <p:txBody>
          <a:bodyPr wrap="square" rtlCol="0">
            <a:spAutoFit/>
          </a:bodyPr>
          <a:lstStyle/>
          <a:p>
            <a:pPr marL="0" marR="0">
              <a:lnSpc>
                <a:spcPct val="107000"/>
              </a:lnSpc>
              <a:spcBef>
                <a:spcPts val="0"/>
              </a:spcBef>
              <a:spcAft>
                <a:spcPts val="800"/>
              </a:spcAft>
            </a:pPr>
            <a:r>
              <a:rPr lang="en-US" sz="1200" kern="100" dirty="0">
                <a:latin typeface="Calibri" panose="020F0502020204030204" pitchFamily="34" charset="0"/>
                <a:ea typeface="Calibri" panose="020F0502020204030204" pitchFamily="34" charset="0"/>
                <a:cs typeface="Times New Roman" panose="02020603050405020304" pitchFamily="18" charset="0"/>
              </a:rPr>
              <a:t>As part of the initial execution against the roadmap, the team at TP3AG worked with the partner to build a persona for the members of the KOL network. While the initial goal of the network was to provide feedback and clinical research support, the team at TP3AG also helped the partner identify longer-term goals such as data support for regulatory filings and reimbursement strategy an ideal KOL could help support.</a:t>
            </a:r>
          </a:p>
          <a:p>
            <a:pPr marL="0" marR="0">
              <a:lnSpc>
                <a:spcPct val="107000"/>
              </a:lnSpc>
              <a:spcBef>
                <a:spcPts val="0"/>
              </a:spcBef>
              <a:spcAft>
                <a:spcPts val="800"/>
              </a:spcAft>
            </a:pPr>
            <a:r>
              <a:rPr lang="en-US" sz="1200" kern="100" dirty="0">
                <a:latin typeface="Calibri" panose="020F0502020204030204" pitchFamily="34" charset="0"/>
                <a:ea typeface="Calibri" panose="020F0502020204030204" pitchFamily="34" charset="0"/>
                <a:cs typeface="Times New Roman" panose="02020603050405020304" pitchFamily="18" charset="0"/>
              </a:rPr>
              <a:t>This allowed TP3AG to identify and engage a set of KOLs that would be able to support the long-term product development and commercialization activities for the partner, simplifying and reducing the time and resource investment normally associated with assembling these networks.</a:t>
            </a:r>
          </a:p>
        </p:txBody>
      </p:sp>
      <p:sp>
        <p:nvSpPr>
          <p:cNvPr id="8" name="TextBox 7">
            <a:extLst>
              <a:ext uri="{FF2B5EF4-FFF2-40B4-BE49-F238E27FC236}">
                <a16:creationId xmlns:a16="http://schemas.microsoft.com/office/drawing/2014/main" id="{E72F6EE3-47B1-AA5F-0C32-FF9C572A4BA5}"/>
              </a:ext>
            </a:extLst>
          </p:cNvPr>
          <p:cNvSpPr txBox="1"/>
          <p:nvPr/>
        </p:nvSpPr>
        <p:spPr>
          <a:xfrm>
            <a:off x="364016" y="3169722"/>
            <a:ext cx="2468935" cy="307777"/>
          </a:xfrm>
          <a:prstGeom prst="rect">
            <a:avLst/>
          </a:prstGeom>
          <a:noFill/>
        </p:spPr>
        <p:txBody>
          <a:bodyPr wrap="square" rtlCol="0">
            <a:spAutoFit/>
          </a:bodyPr>
          <a:lstStyle/>
          <a:p>
            <a:r>
              <a:rPr lang="en-US" sz="1400" b="1" dirty="0"/>
              <a:t>Commercial Planning</a:t>
            </a:r>
          </a:p>
        </p:txBody>
      </p:sp>
      <p:sp>
        <p:nvSpPr>
          <p:cNvPr id="9" name="TextBox 8">
            <a:extLst>
              <a:ext uri="{FF2B5EF4-FFF2-40B4-BE49-F238E27FC236}">
                <a16:creationId xmlns:a16="http://schemas.microsoft.com/office/drawing/2014/main" id="{C7CAD473-5BBB-09D6-8687-9D544EA8EBA8}"/>
              </a:ext>
            </a:extLst>
          </p:cNvPr>
          <p:cNvSpPr txBox="1"/>
          <p:nvPr/>
        </p:nvSpPr>
        <p:spPr>
          <a:xfrm>
            <a:off x="505432" y="5923442"/>
            <a:ext cx="2468935" cy="369332"/>
          </a:xfrm>
          <a:prstGeom prst="rect">
            <a:avLst/>
          </a:prstGeom>
          <a:noFill/>
        </p:spPr>
        <p:txBody>
          <a:bodyPr wrap="square" rtlCol="0">
            <a:spAutoFit/>
          </a:bodyPr>
          <a:lstStyle/>
          <a:p>
            <a:r>
              <a:rPr lang="en-US" b="1" dirty="0"/>
              <a:t>Company Growth</a:t>
            </a:r>
          </a:p>
        </p:txBody>
      </p:sp>
      <p:sp>
        <p:nvSpPr>
          <p:cNvPr id="11" name="TextBox 10">
            <a:extLst>
              <a:ext uri="{FF2B5EF4-FFF2-40B4-BE49-F238E27FC236}">
                <a16:creationId xmlns:a16="http://schemas.microsoft.com/office/drawing/2014/main" id="{49983E39-BEF1-6BF3-998B-0544E06792D4}"/>
              </a:ext>
            </a:extLst>
          </p:cNvPr>
          <p:cNvSpPr txBox="1"/>
          <p:nvPr/>
        </p:nvSpPr>
        <p:spPr>
          <a:xfrm>
            <a:off x="364016" y="6358556"/>
            <a:ext cx="6814051" cy="1071704"/>
          </a:xfrm>
          <a:prstGeom prst="rect">
            <a:avLst/>
          </a:prstGeom>
          <a:noFill/>
        </p:spPr>
        <p:txBody>
          <a:bodyPr wrap="square">
            <a:spAutoFit/>
          </a:bodyPr>
          <a:lstStyle/>
          <a:p>
            <a:pPr marL="0" marR="0">
              <a:lnSpc>
                <a:spcPct val="107000"/>
              </a:lnSpc>
              <a:spcBef>
                <a:spcPts val="0"/>
              </a:spcBef>
              <a:spcAft>
                <a:spcPts val="800"/>
              </a:spcAft>
            </a:pPr>
            <a:r>
              <a:rPr lang="en-US" sz="1200" kern="100" dirty="0">
                <a:latin typeface="Calibri" panose="020F0502020204030204" pitchFamily="34" charset="0"/>
                <a:ea typeface="Calibri" panose="020F0502020204030204" pitchFamily="34" charset="0"/>
                <a:cs typeface="Times New Roman" panose="02020603050405020304" pitchFamily="18" charset="0"/>
              </a:rPr>
              <a:t>Like many capital-limited early-stage companies, hiring the full-time experienced leadership required for rapid growth was not economically feasible. Fractional leadership by TP3AG provided ongoing support in areas such quality, regulatory, and commercial where strategy plans are needed for satisfying </a:t>
            </a:r>
            <a:r>
              <a:rPr lang="en-US" sz="1200"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potential </a:t>
            </a:r>
            <a:r>
              <a:rPr lang="en-US" sz="1200" kern="100" dirty="0">
                <a:latin typeface="Calibri" panose="020F0502020204030204" pitchFamily="34" charset="0"/>
                <a:ea typeface="Calibri" panose="020F0502020204030204" pitchFamily="34" charset="0"/>
                <a:cs typeface="Times New Roman" panose="02020603050405020304" pitchFamily="18" charset="0"/>
              </a:rPr>
              <a:t>investors. Members of the TP3AG team also bolstered fund-raising activities through review of investor pitch decks and introductions to new investment opportunities through our collective networks.</a:t>
            </a:r>
          </a:p>
        </p:txBody>
      </p:sp>
      <p:sp>
        <p:nvSpPr>
          <p:cNvPr id="27" name="TextBox 26">
            <a:extLst>
              <a:ext uri="{FF2B5EF4-FFF2-40B4-BE49-F238E27FC236}">
                <a16:creationId xmlns:a16="http://schemas.microsoft.com/office/drawing/2014/main" id="{DED91719-6F83-A6AA-895F-39541CF128D9}"/>
              </a:ext>
            </a:extLst>
          </p:cNvPr>
          <p:cNvSpPr txBox="1"/>
          <p:nvPr/>
        </p:nvSpPr>
        <p:spPr>
          <a:xfrm>
            <a:off x="594332" y="8946663"/>
            <a:ext cx="6814051" cy="769441"/>
          </a:xfrm>
          <a:prstGeom prst="rect">
            <a:avLst/>
          </a:prstGeom>
          <a:noFill/>
        </p:spPr>
        <p:txBody>
          <a:bodyPr wrap="square">
            <a:spAutoFit/>
          </a:bodyPr>
          <a:lstStyle/>
          <a:p>
            <a:r>
              <a:rPr lang="en-US" sz="1100" b="0" i="0" dirty="0">
                <a:solidFill>
                  <a:srgbClr val="191919"/>
                </a:solidFill>
                <a:effectLst/>
                <a:latin typeface="Raleway" pitchFamily="2" charset="0"/>
              </a:rPr>
              <a:t>The P3 Acceleration Group (TP3AG) is a group of experienced executives whose careers have been focused on taking innovative ideas to market by strategically navigating the buildout of best-in-class life science and diagnostic organizations. This experience makes us uniquely equipped to be involved in all aspects of your </a:t>
            </a:r>
            <a:r>
              <a:rPr lang="en-US" sz="1100" dirty="0">
                <a:solidFill>
                  <a:srgbClr val="191919"/>
                </a:solidFill>
                <a:latin typeface="Raleway" pitchFamily="2" charset="0"/>
              </a:rPr>
              <a:t>early-stage company or investment </a:t>
            </a:r>
            <a:r>
              <a:rPr lang="en-US" sz="1100" b="0" i="0" dirty="0">
                <a:solidFill>
                  <a:srgbClr val="191919"/>
                </a:solidFill>
                <a:effectLst/>
                <a:latin typeface="Raleway" pitchFamily="2" charset="0"/>
              </a:rPr>
              <a:t>due diligence</a:t>
            </a:r>
            <a:endParaRPr lang="en-US" sz="1100" dirty="0"/>
          </a:p>
        </p:txBody>
      </p:sp>
      <p:sp>
        <p:nvSpPr>
          <p:cNvPr id="30" name="TextBox 29">
            <a:extLst>
              <a:ext uri="{FF2B5EF4-FFF2-40B4-BE49-F238E27FC236}">
                <a16:creationId xmlns:a16="http://schemas.microsoft.com/office/drawing/2014/main" id="{4D3805A7-202F-0B92-EBDE-46CE12D6C353}"/>
              </a:ext>
            </a:extLst>
          </p:cNvPr>
          <p:cNvSpPr txBox="1"/>
          <p:nvPr/>
        </p:nvSpPr>
        <p:spPr>
          <a:xfrm>
            <a:off x="364015" y="8095698"/>
            <a:ext cx="7044367" cy="676467"/>
          </a:xfrm>
          <a:prstGeom prst="rect">
            <a:avLst/>
          </a:prstGeom>
          <a:noFill/>
        </p:spPr>
        <p:txBody>
          <a:bodyPr wrap="square">
            <a:spAutoFit/>
          </a:bodyPr>
          <a:lstStyle/>
          <a:p>
            <a:pPr marL="0" marR="0">
              <a:lnSpc>
                <a:spcPct val="107000"/>
              </a:lnSpc>
              <a:spcBef>
                <a:spcPts val="0"/>
              </a:spcBef>
              <a:spcAft>
                <a:spcPts val="800"/>
              </a:spcAft>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Through engagement and application of TP3AG’s broad range of capabilities, early-stage diagnostic companies may preserve capital and accelerate their product development, organizational growth, and fund-raising activities.</a:t>
            </a:r>
          </a:p>
        </p:txBody>
      </p:sp>
      <p:sp>
        <p:nvSpPr>
          <p:cNvPr id="31" name="TextBox 30">
            <a:extLst>
              <a:ext uri="{FF2B5EF4-FFF2-40B4-BE49-F238E27FC236}">
                <a16:creationId xmlns:a16="http://schemas.microsoft.com/office/drawing/2014/main" id="{255D1989-F9AF-4BD2-61C2-75B555588042}"/>
              </a:ext>
            </a:extLst>
          </p:cNvPr>
          <p:cNvSpPr txBox="1"/>
          <p:nvPr/>
        </p:nvSpPr>
        <p:spPr>
          <a:xfrm>
            <a:off x="364016" y="7633433"/>
            <a:ext cx="2468935" cy="369332"/>
          </a:xfrm>
          <a:prstGeom prst="rect">
            <a:avLst/>
          </a:prstGeom>
          <a:noFill/>
        </p:spPr>
        <p:txBody>
          <a:bodyPr wrap="square" rtlCol="0">
            <a:spAutoFit/>
          </a:bodyPr>
          <a:lstStyle/>
          <a:p>
            <a:r>
              <a:rPr lang="en-US" b="1" dirty="0"/>
              <a:t>Conclusion</a:t>
            </a:r>
          </a:p>
        </p:txBody>
      </p:sp>
      <p:sp>
        <p:nvSpPr>
          <p:cNvPr id="36" name="Speech Bubble: Rectangle with Corners Rounded 35">
            <a:extLst>
              <a:ext uri="{FF2B5EF4-FFF2-40B4-BE49-F238E27FC236}">
                <a16:creationId xmlns:a16="http://schemas.microsoft.com/office/drawing/2014/main" id="{F910D77D-ECD9-CA02-455B-904970899A4E}"/>
              </a:ext>
            </a:extLst>
          </p:cNvPr>
          <p:cNvSpPr/>
          <p:nvPr/>
        </p:nvSpPr>
        <p:spPr>
          <a:xfrm>
            <a:off x="5143500" y="3486181"/>
            <a:ext cx="2400303" cy="2093436"/>
          </a:xfrm>
          <a:prstGeom prst="wedgeRoundRectCallout">
            <a:avLst>
              <a:gd name="adj1" fmla="val -40635"/>
              <a:gd name="adj2" fmla="val 6412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a:lnSpc>
                <a:spcPct val="107000"/>
              </a:lnSpc>
              <a:spcBef>
                <a:spcPts val="0"/>
              </a:spcBef>
              <a:spcAft>
                <a:spcPts val="800"/>
              </a:spcAft>
            </a:pPr>
            <a:r>
              <a:rPr lang="en-US"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 strategic, well-structured KOL network will proactively jump-start a company’s product development and commercialization efforts</a:t>
            </a:r>
          </a:p>
        </p:txBody>
      </p:sp>
    </p:spTree>
    <p:extLst>
      <p:ext uri="{BB962C8B-B14F-4D97-AF65-F5344CB8AC3E}">
        <p14:creationId xmlns:p14="http://schemas.microsoft.com/office/powerpoint/2010/main" val="1383079145"/>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2950</TotalTime>
  <Words>675</Words>
  <Application>Microsoft Office PowerPoint</Application>
  <PresentationFormat>Custom</PresentationFormat>
  <Paragraphs>45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Raleway</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Luecke</dc:creator>
  <cp:lastModifiedBy>John Luecke</cp:lastModifiedBy>
  <cp:revision>6</cp:revision>
  <cp:lastPrinted>2023-09-19T18:22:40Z</cp:lastPrinted>
  <dcterms:created xsi:type="dcterms:W3CDTF">2023-09-13T20:06:34Z</dcterms:created>
  <dcterms:modified xsi:type="dcterms:W3CDTF">2023-10-04T14:29:09Z</dcterms:modified>
</cp:coreProperties>
</file>