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handoutMasterIdLst>
    <p:handoutMasterId r:id="rId17"/>
  </p:handoutMasterIdLst>
  <p:sldIdLst>
    <p:sldId id="4025" r:id="rId2"/>
    <p:sldId id="259" r:id="rId3"/>
    <p:sldId id="276" r:id="rId4"/>
    <p:sldId id="281" r:id="rId5"/>
    <p:sldId id="4016" r:id="rId6"/>
    <p:sldId id="4006" r:id="rId7"/>
    <p:sldId id="2147310311" r:id="rId8"/>
    <p:sldId id="4019" r:id="rId9"/>
    <p:sldId id="4018" r:id="rId10"/>
    <p:sldId id="467" r:id="rId11"/>
    <p:sldId id="4021" r:id="rId12"/>
    <p:sldId id="2147310320" r:id="rId13"/>
    <p:sldId id="2147310313" r:id="rId14"/>
    <p:sldId id="4026" r:id="rId15"/>
  </p:sldIdLst>
  <p:sldSz cx="24688800" cy="13716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792" userDrawn="1">
          <p15:clr>
            <a:srgbClr val="A4A3A4"/>
          </p15:clr>
        </p15:guide>
        <p15:guide id="3" pos="14784" userDrawn="1">
          <p15:clr>
            <a:srgbClr val="A4A3A4"/>
          </p15:clr>
        </p15:guide>
        <p15:guide id="4" orient="horz" pos="7848" userDrawn="1">
          <p15:clr>
            <a:srgbClr val="A4A3A4"/>
          </p15:clr>
        </p15:guide>
        <p15:guide id="5" pos="1128" userDrawn="1">
          <p15:clr>
            <a:srgbClr val="A4A3A4"/>
          </p15:clr>
        </p15:guide>
        <p15:guide id="6" pos="144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66"/>
    <a:srgbClr val="E1EBF7"/>
    <a:srgbClr val="CCECFF"/>
    <a:srgbClr val="F0F4F6"/>
    <a:srgbClr val="2B71E5"/>
    <a:srgbClr val="7A85AA"/>
    <a:srgbClr val="124290"/>
    <a:srgbClr val="5C6F86"/>
    <a:srgbClr val="35404D"/>
    <a:srgbClr val="022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40" d="100"/>
          <a:sy n="40" d="100"/>
        </p:scale>
        <p:origin x="528" y="54"/>
      </p:cViewPr>
      <p:guideLst>
        <p:guide orient="horz" pos="768"/>
        <p:guide pos="792"/>
        <p:guide pos="14784"/>
        <p:guide orient="horz" pos="7848"/>
        <p:guide pos="1128"/>
        <p:guide pos="14424"/>
      </p:guideLst>
    </p:cSldViewPr>
  </p:slideViewPr>
  <p:notesTextViewPr>
    <p:cViewPr>
      <p:scale>
        <a:sx n="1" d="1"/>
        <a:sy n="1" d="1"/>
      </p:scale>
      <p:origin x="0" y="0"/>
    </p:cViewPr>
  </p:notesTextViewPr>
  <p:sorterViewPr>
    <p:cViewPr>
      <p:scale>
        <a:sx n="60" d="100"/>
        <a:sy n="60" d="100"/>
      </p:scale>
      <p:origin x="0" y="-9510"/>
    </p:cViewPr>
  </p:sorterViewPr>
  <p:notesViewPr>
    <p:cSldViewPr snapToGrid="0">
      <p:cViewPr varScale="1">
        <p:scale>
          <a:sx n="108" d="100"/>
          <a:sy n="108" d="100"/>
        </p:scale>
        <p:origin x="17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4C93FE-7C11-A438-C882-798FF6F246DD}"/>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d-ID"/>
          </a:p>
        </p:txBody>
      </p:sp>
      <p:sp>
        <p:nvSpPr>
          <p:cNvPr id="3" name="Date Placeholder 2">
            <a:extLst>
              <a:ext uri="{FF2B5EF4-FFF2-40B4-BE49-F238E27FC236}">
                <a16:creationId xmlns:a16="http://schemas.microsoft.com/office/drawing/2014/main" id="{AC93E34F-A91B-9276-C1E6-96A7FA1D525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C8DCA309-0BC6-446A-990B-D91A48087662}" type="datetimeFigureOut">
              <a:rPr lang="id-ID" smtClean="0"/>
              <a:t>10/10/2023</a:t>
            </a:fld>
            <a:endParaRPr lang="id-ID"/>
          </a:p>
        </p:txBody>
      </p:sp>
      <p:sp>
        <p:nvSpPr>
          <p:cNvPr id="4" name="Footer Placeholder 3">
            <a:extLst>
              <a:ext uri="{FF2B5EF4-FFF2-40B4-BE49-F238E27FC236}">
                <a16:creationId xmlns:a16="http://schemas.microsoft.com/office/drawing/2014/main" id="{CDB4EF1C-05AF-EDDE-577B-3C2C74EE9791}"/>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a:extLst>
              <a:ext uri="{FF2B5EF4-FFF2-40B4-BE49-F238E27FC236}">
                <a16:creationId xmlns:a16="http://schemas.microsoft.com/office/drawing/2014/main" id="{AC5ACE21-5AEF-4FEA-35E6-A1E0B49A385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11D6F624-9B94-416C-86D6-BD4150C80884}" type="slidenum">
              <a:rPr lang="id-ID" smtClean="0"/>
              <a:t>‹#›</a:t>
            </a:fld>
            <a:endParaRPr lang="id-ID"/>
          </a:p>
        </p:txBody>
      </p:sp>
    </p:spTree>
    <p:extLst>
      <p:ext uri="{BB962C8B-B14F-4D97-AF65-F5344CB8AC3E}">
        <p14:creationId xmlns:p14="http://schemas.microsoft.com/office/powerpoint/2010/main" val="1893486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73562B1-6840-4201-ACB0-27A52EDF654C}" type="datetimeFigureOut">
              <a:rPr lang="id-ID" smtClean="0"/>
              <a:t>10/10/2023</a:t>
            </a:fld>
            <a:endParaRPr lang="id-ID"/>
          </a:p>
        </p:txBody>
      </p:sp>
      <p:sp>
        <p:nvSpPr>
          <p:cNvPr id="4" name="Slide Image Placeholder 3"/>
          <p:cNvSpPr>
            <a:spLocks noGrp="1" noRot="1" noChangeAspect="1"/>
          </p:cNvSpPr>
          <p:nvPr>
            <p:ph type="sldImg" idx="2"/>
          </p:nvPr>
        </p:nvSpPr>
        <p:spPr>
          <a:xfrm>
            <a:off x="2489200" y="857250"/>
            <a:ext cx="4165600" cy="231457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9EEBD28-B275-4C1C-97BB-02A09A73238A}" type="slidenum">
              <a:rPr lang="id-ID" smtClean="0"/>
              <a:t>‹#›</a:t>
            </a:fld>
            <a:endParaRPr lang="id-ID"/>
          </a:p>
        </p:txBody>
      </p:sp>
    </p:spTree>
    <p:extLst>
      <p:ext uri="{BB962C8B-B14F-4D97-AF65-F5344CB8AC3E}">
        <p14:creationId xmlns:p14="http://schemas.microsoft.com/office/powerpoint/2010/main" val="390063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le Slide">
    <p:spTree>
      <p:nvGrpSpPr>
        <p:cNvPr id="1" name=""/>
        <p:cNvGrpSpPr/>
        <p:nvPr/>
      </p:nvGrpSpPr>
      <p:grpSpPr>
        <a:xfrm>
          <a:off x="0" y="0"/>
          <a:ext cx="0" cy="0"/>
          <a:chOff x="0" y="0"/>
          <a:chExt cx="0" cy="0"/>
        </a:xfrm>
      </p:grpSpPr>
      <p:sp>
        <p:nvSpPr>
          <p:cNvPr id="22" name="Foliennummer">
            <a:extLst>
              <a:ext uri="{FF2B5EF4-FFF2-40B4-BE49-F238E27FC236}">
                <a16:creationId xmlns:a16="http://schemas.microsoft.com/office/drawing/2014/main" id="{29FE7C92-0B72-5CCB-CDC4-CCB59F03FC90}"/>
              </a:ext>
            </a:extLst>
          </p:cNvPr>
          <p:cNvSpPr txBox="1">
            <a:spLocks noGrp="1"/>
          </p:cNvSpPr>
          <p:nvPr>
            <p:ph type="sldNum" sz="quarter" idx="4"/>
          </p:nvPr>
        </p:nvSpPr>
        <p:spPr>
          <a:xfrm>
            <a:off x="23623411" y="12982484"/>
            <a:ext cx="1001083" cy="590545"/>
          </a:xfrm>
          <a:prstGeom prst="rect">
            <a:avLst/>
          </a:prstGeom>
          <a:ln w="12700">
            <a:miter lim="400000"/>
          </a:ln>
        </p:spPr>
        <p:txBody>
          <a:bodyPr wrap="square" lIns="71437" tIns="71437" rIns="71437" bIns="71437">
            <a:spAutoFit/>
          </a:bodyPr>
          <a:lstStyle>
            <a:lvl1pPr algn="l">
              <a:lnSpc>
                <a:spcPct val="100000"/>
              </a:lnSpc>
              <a:defRPr sz="2900">
                <a:solidFill>
                  <a:srgbClr val="FFFFFF"/>
                </a:solidFill>
                <a:latin typeface="Poppins" panose="00000500000000000000" pitchFamily="2" charset="0"/>
                <a:ea typeface="Helvetica Neue Light"/>
                <a:cs typeface="Helvetica Neue Light"/>
                <a:sym typeface="Helvetica Neue Light"/>
              </a:defRPr>
            </a:lvl1pPr>
          </a:lstStyle>
          <a:p>
            <a:fld id="{86CB4B4D-7CA3-9044-876B-883B54F8677D}" type="slidenum">
              <a:rPr lang="id-ID" smtClean="0"/>
              <a:pPr/>
              <a:t>‹#›</a:t>
            </a:fld>
            <a:endParaRPr lang="id-ID" dirty="0"/>
          </a:p>
        </p:txBody>
      </p:sp>
      <p:sp>
        <p:nvSpPr>
          <p:cNvPr id="26" name="Foliennummer">
            <a:extLst>
              <a:ext uri="{FF2B5EF4-FFF2-40B4-BE49-F238E27FC236}">
                <a16:creationId xmlns:a16="http://schemas.microsoft.com/office/drawing/2014/main" id="{87690660-D981-0D57-7224-E423C6577E87}"/>
              </a:ext>
            </a:extLst>
          </p:cNvPr>
          <p:cNvSpPr txBox="1">
            <a:spLocks/>
          </p:cNvSpPr>
          <p:nvPr userDrawn="1"/>
        </p:nvSpPr>
        <p:spPr>
          <a:xfrm>
            <a:off x="23623411" y="12982484"/>
            <a:ext cx="1001083" cy="590545"/>
          </a:xfrm>
          <a:prstGeom prst="rect">
            <a:avLst/>
          </a:prstGeom>
          <a:ln w="12700">
            <a:miter lim="400000"/>
          </a:ln>
        </p:spPr>
        <p:txBody>
          <a:bodyPr wrap="square" lIns="71437" tIns="71437" rIns="71437" bIns="71437">
            <a:spAutoFit/>
          </a:bodyPr>
          <a:lstStyle>
            <a:defPPr>
              <a:defRPr lang="en-US"/>
            </a:defPPr>
            <a:lvl1pPr marL="0" algn="l" defTabSz="457200" rtl="0" eaLnBrk="1" latinLnBrk="0" hangingPunct="1">
              <a:lnSpc>
                <a:spcPct val="100000"/>
              </a:lnSpc>
              <a:defRPr sz="2900" kern="1200">
                <a:solidFill>
                  <a:srgbClr val="393939"/>
                </a:solidFill>
                <a:latin typeface="+mj-lt"/>
                <a:ea typeface="Helvetica Neue Light"/>
                <a:cs typeface="Helvetica Neue Light"/>
                <a:sym typeface="Helvetica Neu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CB4B4D-7CA3-9044-876B-883B54F8677D}" type="slidenum">
              <a:rPr lang="id-ID" smtClean="0">
                <a:solidFill>
                  <a:sysClr val="windowText" lastClr="000000"/>
                </a:solidFill>
                <a:latin typeface="Poppins" panose="00000500000000000000" pitchFamily="2" charset="0"/>
              </a:rPr>
              <a:pPr/>
              <a:t>‹#›</a:t>
            </a:fld>
            <a:endParaRPr lang="id-ID" dirty="0">
              <a:solidFill>
                <a:sysClr val="windowText" lastClr="000000"/>
              </a:solidFill>
              <a:latin typeface="Poppins" panose="00000500000000000000" pitchFamily="2" charset="0"/>
            </a:endParaRPr>
          </a:p>
        </p:txBody>
      </p:sp>
    </p:spTree>
    <p:extLst>
      <p:ext uri="{BB962C8B-B14F-4D97-AF65-F5344CB8AC3E}">
        <p14:creationId xmlns:p14="http://schemas.microsoft.com/office/powerpoint/2010/main" val="405105756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ircles Image Place Holder 02">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B7D8EE5-EA5B-46B2-89A9-17199B4B8636}"/>
              </a:ext>
            </a:extLst>
          </p:cNvPr>
          <p:cNvSpPr>
            <a:spLocks noGrp="1"/>
          </p:cNvSpPr>
          <p:nvPr>
            <p:ph type="pic" sz="quarter" idx="19" hasCustomPrompt="1"/>
          </p:nvPr>
        </p:nvSpPr>
        <p:spPr>
          <a:xfrm>
            <a:off x="2519286" y="3765141"/>
            <a:ext cx="3009971" cy="2969525"/>
          </a:xfrm>
          <a:prstGeom prst="flowChartConnector">
            <a:avLst/>
          </a:prstGeom>
          <a:solidFill>
            <a:schemeClr val="tx1">
              <a:lumMod val="10000"/>
              <a:lumOff val="90000"/>
            </a:schemeClr>
          </a:solidFill>
          <a:effectLst>
            <a:outerShdw blurRad="1143000" dist="1219200" dir="2700000" sx="90000" sy="90000" algn="tl" rotWithShape="0">
              <a:srgbClr val="000000">
                <a:alpha val="21000"/>
              </a:srgbClr>
            </a:outerShdw>
          </a:effectLst>
        </p:spPr>
        <p:txBody>
          <a:bodyPr wrap="square">
            <a:noAutofit/>
          </a:bodyPr>
          <a:lstStyle>
            <a:lvl1pPr marL="0" indent="0">
              <a:buNone/>
              <a:defRPr sz="2800">
                <a:solidFill>
                  <a:schemeClr val="bg1">
                    <a:lumMod val="75000"/>
                  </a:schemeClr>
                </a:solidFill>
                <a:latin typeface="Poppins" panose="00000500000000000000" pitchFamily="2" charset="0"/>
              </a:defRPr>
            </a:lvl1pPr>
          </a:lstStyle>
          <a:p>
            <a:r>
              <a:rPr lang="en-US" dirty="0"/>
              <a:t>Image placeholder</a:t>
            </a:r>
          </a:p>
        </p:txBody>
      </p:sp>
      <p:sp>
        <p:nvSpPr>
          <p:cNvPr id="22" name="Picture Placeholder 21">
            <a:extLst>
              <a:ext uri="{FF2B5EF4-FFF2-40B4-BE49-F238E27FC236}">
                <a16:creationId xmlns:a16="http://schemas.microsoft.com/office/drawing/2014/main" id="{A3DD60CB-6595-40F0-BA2A-078B4C9D2F60}"/>
              </a:ext>
            </a:extLst>
          </p:cNvPr>
          <p:cNvSpPr>
            <a:spLocks noGrp="1"/>
          </p:cNvSpPr>
          <p:nvPr>
            <p:ph type="pic" sz="quarter" idx="21" hasCustomPrompt="1"/>
          </p:nvPr>
        </p:nvSpPr>
        <p:spPr>
          <a:xfrm>
            <a:off x="13985047" y="3627215"/>
            <a:ext cx="2083118" cy="2055126"/>
          </a:xfrm>
          <a:prstGeom prst="flowChartConnector">
            <a:avLst/>
          </a:prstGeom>
          <a:solidFill>
            <a:schemeClr val="tx1">
              <a:lumMod val="10000"/>
              <a:lumOff val="90000"/>
            </a:schemeClr>
          </a:solidFill>
          <a:effectLst>
            <a:outerShdw blurRad="1143000" dist="1219200" dir="2700000" sx="90000" sy="90000" algn="tl" rotWithShape="0">
              <a:srgbClr val="000000">
                <a:alpha val="21000"/>
              </a:srgbClr>
            </a:outerShdw>
          </a:effectLst>
        </p:spPr>
        <p:txBody>
          <a:bodyPr wrap="square">
            <a:noAutofit/>
          </a:bodyPr>
          <a:lstStyle>
            <a:lvl1pPr marL="0" indent="0">
              <a:buNone/>
              <a:defRPr sz="2800">
                <a:solidFill>
                  <a:schemeClr val="bg1">
                    <a:lumMod val="75000"/>
                  </a:schemeClr>
                </a:solidFill>
                <a:latin typeface="Poppins" panose="00000500000000000000" pitchFamily="2" charset="0"/>
              </a:defRPr>
            </a:lvl1pPr>
          </a:lstStyle>
          <a:p>
            <a:r>
              <a:rPr lang="en-US" dirty="0"/>
              <a:t>Image placeholder</a:t>
            </a:r>
          </a:p>
        </p:txBody>
      </p:sp>
      <p:sp>
        <p:nvSpPr>
          <p:cNvPr id="23" name="Picture Placeholder 22">
            <a:extLst>
              <a:ext uri="{FF2B5EF4-FFF2-40B4-BE49-F238E27FC236}">
                <a16:creationId xmlns:a16="http://schemas.microsoft.com/office/drawing/2014/main" id="{7C05DFA9-D2FC-4215-8085-6C9003777DA9}"/>
              </a:ext>
            </a:extLst>
          </p:cNvPr>
          <p:cNvSpPr>
            <a:spLocks noGrp="1"/>
          </p:cNvSpPr>
          <p:nvPr>
            <p:ph type="pic" sz="quarter" idx="22" hasCustomPrompt="1"/>
          </p:nvPr>
        </p:nvSpPr>
        <p:spPr>
          <a:xfrm>
            <a:off x="19349458" y="3627215"/>
            <a:ext cx="2083118" cy="2055126"/>
          </a:xfrm>
          <a:prstGeom prst="flowChartConnector">
            <a:avLst/>
          </a:prstGeom>
          <a:solidFill>
            <a:schemeClr val="tx1">
              <a:lumMod val="10000"/>
              <a:lumOff val="90000"/>
            </a:schemeClr>
          </a:solidFill>
          <a:effectLst>
            <a:outerShdw blurRad="1143000" dist="1219200" dir="2700000" sx="90000" sy="90000" algn="tl" rotWithShape="0">
              <a:srgbClr val="000000">
                <a:alpha val="21000"/>
              </a:srgbClr>
            </a:outerShdw>
          </a:effectLst>
        </p:spPr>
        <p:txBody>
          <a:bodyPr wrap="square">
            <a:noAutofit/>
          </a:bodyPr>
          <a:lstStyle>
            <a:lvl1pPr marL="0" indent="0">
              <a:buNone/>
              <a:defRPr sz="2800">
                <a:solidFill>
                  <a:schemeClr val="bg1">
                    <a:lumMod val="75000"/>
                  </a:schemeClr>
                </a:solidFill>
                <a:latin typeface="Poppins" panose="00000500000000000000" pitchFamily="2" charset="0"/>
              </a:defRPr>
            </a:lvl1pPr>
          </a:lstStyle>
          <a:p>
            <a:r>
              <a:rPr lang="en-US" dirty="0"/>
              <a:t>Image placeholder</a:t>
            </a:r>
          </a:p>
        </p:txBody>
      </p:sp>
      <p:sp>
        <p:nvSpPr>
          <p:cNvPr id="36" name="Picture Placeholder 35">
            <a:extLst>
              <a:ext uri="{FF2B5EF4-FFF2-40B4-BE49-F238E27FC236}">
                <a16:creationId xmlns:a16="http://schemas.microsoft.com/office/drawing/2014/main" id="{887C2D71-3636-4962-AFD2-A622A9F527DD}"/>
              </a:ext>
            </a:extLst>
          </p:cNvPr>
          <p:cNvSpPr>
            <a:spLocks noGrp="1"/>
          </p:cNvSpPr>
          <p:nvPr>
            <p:ph type="pic" sz="quarter" idx="23" hasCustomPrompt="1"/>
          </p:nvPr>
        </p:nvSpPr>
        <p:spPr>
          <a:xfrm>
            <a:off x="3256224" y="8005278"/>
            <a:ext cx="2083118" cy="2055126"/>
          </a:xfrm>
          <a:prstGeom prst="flowChartConnector">
            <a:avLst/>
          </a:prstGeom>
          <a:solidFill>
            <a:schemeClr val="tx1">
              <a:lumMod val="10000"/>
              <a:lumOff val="90000"/>
            </a:schemeClr>
          </a:solidFill>
          <a:effectLst>
            <a:outerShdw blurRad="1143000" dist="1219200" dir="2700000" sx="90000" sy="90000" algn="tl" rotWithShape="0">
              <a:srgbClr val="000000">
                <a:alpha val="21000"/>
              </a:srgbClr>
            </a:outerShdw>
          </a:effectLst>
        </p:spPr>
        <p:txBody>
          <a:bodyPr wrap="square">
            <a:noAutofit/>
          </a:bodyPr>
          <a:lstStyle>
            <a:lvl1pPr marL="0" indent="0">
              <a:buNone/>
              <a:defRPr sz="2800">
                <a:solidFill>
                  <a:schemeClr val="bg1">
                    <a:lumMod val="75000"/>
                  </a:schemeClr>
                </a:solidFill>
                <a:latin typeface="Poppins" panose="00000500000000000000" pitchFamily="2" charset="0"/>
              </a:defRPr>
            </a:lvl1pPr>
          </a:lstStyle>
          <a:p>
            <a:r>
              <a:rPr lang="en-US" dirty="0"/>
              <a:t>Image placeholder</a:t>
            </a:r>
          </a:p>
        </p:txBody>
      </p:sp>
      <p:sp>
        <p:nvSpPr>
          <p:cNvPr id="37" name="Picture Placeholder 36">
            <a:extLst>
              <a:ext uri="{FF2B5EF4-FFF2-40B4-BE49-F238E27FC236}">
                <a16:creationId xmlns:a16="http://schemas.microsoft.com/office/drawing/2014/main" id="{36524C77-79C0-4708-A158-BDFA01E9B5DE}"/>
              </a:ext>
            </a:extLst>
          </p:cNvPr>
          <p:cNvSpPr>
            <a:spLocks noGrp="1"/>
          </p:cNvSpPr>
          <p:nvPr>
            <p:ph type="pic" sz="quarter" idx="24" hasCustomPrompt="1"/>
          </p:nvPr>
        </p:nvSpPr>
        <p:spPr>
          <a:xfrm>
            <a:off x="8620635" y="8005278"/>
            <a:ext cx="2083118" cy="2055126"/>
          </a:xfrm>
          <a:prstGeom prst="flowChartConnector">
            <a:avLst/>
          </a:prstGeom>
          <a:solidFill>
            <a:schemeClr val="tx1">
              <a:lumMod val="10000"/>
              <a:lumOff val="90000"/>
            </a:schemeClr>
          </a:solidFill>
          <a:effectLst>
            <a:outerShdw blurRad="1143000" dist="1219200" dir="2700000" sx="90000" sy="90000" algn="tl" rotWithShape="0">
              <a:srgbClr val="000000">
                <a:alpha val="21000"/>
              </a:srgbClr>
            </a:outerShdw>
          </a:effectLst>
        </p:spPr>
        <p:txBody>
          <a:bodyPr wrap="square">
            <a:noAutofit/>
          </a:bodyPr>
          <a:lstStyle>
            <a:lvl1pPr marL="0" indent="0">
              <a:buNone/>
              <a:defRPr sz="2800">
                <a:solidFill>
                  <a:schemeClr val="bg1">
                    <a:lumMod val="75000"/>
                  </a:schemeClr>
                </a:solidFill>
                <a:latin typeface="Poppins" panose="00000500000000000000" pitchFamily="2" charset="0"/>
              </a:defRPr>
            </a:lvl1pPr>
          </a:lstStyle>
          <a:p>
            <a:r>
              <a:rPr lang="en-US" dirty="0"/>
              <a:t>Image placeholder</a:t>
            </a:r>
          </a:p>
        </p:txBody>
      </p:sp>
      <p:sp>
        <p:nvSpPr>
          <p:cNvPr id="38" name="Picture Placeholder 37">
            <a:extLst>
              <a:ext uri="{FF2B5EF4-FFF2-40B4-BE49-F238E27FC236}">
                <a16:creationId xmlns:a16="http://schemas.microsoft.com/office/drawing/2014/main" id="{93F28E11-6EC2-48B0-AAF6-7884E0B8558C}"/>
              </a:ext>
            </a:extLst>
          </p:cNvPr>
          <p:cNvSpPr>
            <a:spLocks noGrp="1"/>
          </p:cNvSpPr>
          <p:nvPr>
            <p:ph type="pic" sz="quarter" idx="25" hasCustomPrompt="1"/>
          </p:nvPr>
        </p:nvSpPr>
        <p:spPr>
          <a:xfrm>
            <a:off x="13985047" y="8005278"/>
            <a:ext cx="2083118" cy="2055126"/>
          </a:xfrm>
          <a:prstGeom prst="flowChartConnector">
            <a:avLst/>
          </a:prstGeom>
          <a:solidFill>
            <a:schemeClr val="tx1">
              <a:lumMod val="10000"/>
              <a:lumOff val="90000"/>
            </a:schemeClr>
          </a:solidFill>
          <a:effectLst>
            <a:outerShdw blurRad="1143000" dist="1219200" dir="2700000" sx="90000" sy="90000" algn="tl" rotWithShape="0">
              <a:srgbClr val="000000">
                <a:alpha val="21000"/>
              </a:srgbClr>
            </a:outerShdw>
          </a:effectLst>
        </p:spPr>
        <p:txBody>
          <a:bodyPr wrap="square">
            <a:noAutofit/>
          </a:bodyPr>
          <a:lstStyle>
            <a:lvl1pPr marL="0" indent="0">
              <a:buNone/>
              <a:defRPr sz="2800">
                <a:solidFill>
                  <a:schemeClr val="bg1">
                    <a:lumMod val="75000"/>
                  </a:schemeClr>
                </a:solidFill>
                <a:latin typeface="Poppins" panose="00000500000000000000" pitchFamily="2" charset="0"/>
              </a:defRPr>
            </a:lvl1pPr>
          </a:lstStyle>
          <a:p>
            <a:r>
              <a:rPr lang="en-US" dirty="0"/>
              <a:t>Image placeholder</a:t>
            </a:r>
          </a:p>
        </p:txBody>
      </p:sp>
      <p:sp>
        <p:nvSpPr>
          <p:cNvPr id="39" name="Picture Placeholder 38">
            <a:extLst>
              <a:ext uri="{FF2B5EF4-FFF2-40B4-BE49-F238E27FC236}">
                <a16:creationId xmlns:a16="http://schemas.microsoft.com/office/drawing/2014/main" id="{4EF475E4-D5E5-4C35-A94C-DFFA9923B855}"/>
              </a:ext>
            </a:extLst>
          </p:cNvPr>
          <p:cNvSpPr>
            <a:spLocks noGrp="1"/>
          </p:cNvSpPr>
          <p:nvPr>
            <p:ph type="pic" sz="quarter" idx="26" hasCustomPrompt="1"/>
          </p:nvPr>
        </p:nvSpPr>
        <p:spPr>
          <a:xfrm>
            <a:off x="19349458" y="8005278"/>
            <a:ext cx="2083118" cy="2055126"/>
          </a:xfrm>
          <a:prstGeom prst="flowChartConnector">
            <a:avLst/>
          </a:prstGeom>
          <a:solidFill>
            <a:schemeClr val="tx1">
              <a:lumMod val="10000"/>
              <a:lumOff val="90000"/>
            </a:schemeClr>
          </a:solidFill>
          <a:effectLst>
            <a:outerShdw blurRad="1143000" dist="1219200" dir="2700000" sx="90000" sy="90000" algn="tl" rotWithShape="0">
              <a:srgbClr val="000000">
                <a:alpha val="21000"/>
              </a:srgbClr>
            </a:outerShdw>
          </a:effectLst>
        </p:spPr>
        <p:txBody>
          <a:bodyPr wrap="square">
            <a:noAutofit/>
          </a:bodyPr>
          <a:lstStyle>
            <a:lvl1pPr marL="0" indent="0">
              <a:buNone/>
              <a:defRPr sz="2800">
                <a:solidFill>
                  <a:schemeClr val="bg1">
                    <a:lumMod val="75000"/>
                  </a:schemeClr>
                </a:solidFill>
                <a:latin typeface="Poppins" panose="00000500000000000000" pitchFamily="2" charset="0"/>
              </a:defRPr>
            </a:lvl1pPr>
          </a:lstStyle>
          <a:p>
            <a:r>
              <a:rPr lang="en-US" dirty="0"/>
              <a:t>Image placeholder</a:t>
            </a:r>
          </a:p>
        </p:txBody>
      </p:sp>
      <p:sp>
        <p:nvSpPr>
          <p:cNvPr id="13" name="Foliennummer">
            <a:extLst>
              <a:ext uri="{FF2B5EF4-FFF2-40B4-BE49-F238E27FC236}">
                <a16:creationId xmlns:a16="http://schemas.microsoft.com/office/drawing/2014/main" id="{29091BB9-351F-22E1-4F99-EC4E7F125431}"/>
              </a:ext>
            </a:extLst>
          </p:cNvPr>
          <p:cNvSpPr txBox="1">
            <a:spLocks noGrp="1"/>
          </p:cNvSpPr>
          <p:nvPr>
            <p:ph type="sldNum" sz="quarter" idx="4"/>
          </p:nvPr>
        </p:nvSpPr>
        <p:spPr>
          <a:xfrm>
            <a:off x="23623411" y="12982484"/>
            <a:ext cx="1001083" cy="590545"/>
          </a:xfrm>
          <a:prstGeom prst="rect">
            <a:avLst/>
          </a:prstGeom>
          <a:ln w="12700">
            <a:miter lim="400000"/>
          </a:ln>
        </p:spPr>
        <p:txBody>
          <a:bodyPr wrap="square" lIns="71437" tIns="71437" rIns="71437" bIns="71437">
            <a:spAutoFit/>
          </a:bodyPr>
          <a:lstStyle>
            <a:lvl1pPr algn="l">
              <a:lnSpc>
                <a:spcPct val="100000"/>
              </a:lnSpc>
              <a:defRPr sz="2900">
                <a:solidFill>
                  <a:srgbClr val="FFFFFF"/>
                </a:solidFill>
                <a:latin typeface="Poppins" panose="00000500000000000000" pitchFamily="2" charset="0"/>
                <a:ea typeface="Helvetica Neue Light"/>
                <a:cs typeface="Helvetica Neue Light"/>
                <a:sym typeface="Helvetica Neue Light"/>
              </a:defRPr>
            </a:lvl1pPr>
          </a:lstStyle>
          <a:p>
            <a:fld id="{86CB4B4D-7CA3-9044-876B-883B54F8677D}" type="slidenum">
              <a:rPr lang="id-ID" smtClean="0"/>
              <a:pPr/>
              <a:t>‹#›</a:t>
            </a:fld>
            <a:endParaRPr lang="id-ID" dirty="0"/>
          </a:p>
        </p:txBody>
      </p:sp>
    </p:spTree>
    <p:extLst>
      <p:ext uri="{BB962C8B-B14F-4D97-AF65-F5344CB8AC3E}">
        <p14:creationId xmlns:p14="http://schemas.microsoft.com/office/powerpoint/2010/main" val="149335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72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45856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9EBFB4-EBB9-F712-9BA4-6628172C20BA}"/>
              </a:ext>
            </a:extLst>
          </p:cNvPr>
          <p:cNvSpPr/>
          <p:nvPr userDrawn="1"/>
        </p:nvSpPr>
        <p:spPr>
          <a:xfrm>
            <a:off x="0" y="0"/>
            <a:ext cx="24688800" cy="1371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grpSp>
        <p:nvGrpSpPr>
          <p:cNvPr id="4" name="Group 3">
            <a:extLst>
              <a:ext uri="{FF2B5EF4-FFF2-40B4-BE49-F238E27FC236}">
                <a16:creationId xmlns:a16="http://schemas.microsoft.com/office/drawing/2014/main" id="{D447B4B7-5BB3-16F2-08F7-FDBEDEB26219}"/>
              </a:ext>
            </a:extLst>
          </p:cNvPr>
          <p:cNvGrpSpPr/>
          <p:nvPr userDrawn="1"/>
        </p:nvGrpSpPr>
        <p:grpSpPr>
          <a:xfrm>
            <a:off x="1076858" y="12389801"/>
            <a:ext cx="22535084" cy="548640"/>
            <a:chOff x="1076858" y="11977424"/>
            <a:chExt cx="22535084" cy="548640"/>
          </a:xfrm>
        </p:grpSpPr>
        <p:sp>
          <p:nvSpPr>
            <p:cNvPr id="5" name="Rectangle 4">
              <a:extLst>
                <a:ext uri="{FF2B5EF4-FFF2-40B4-BE49-F238E27FC236}">
                  <a16:creationId xmlns:a16="http://schemas.microsoft.com/office/drawing/2014/main" id="{A28D74FC-FB89-E19E-4AB5-782833A3D72F}"/>
                </a:ext>
              </a:extLst>
            </p:cNvPr>
            <p:cNvSpPr/>
            <p:nvPr/>
          </p:nvSpPr>
          <p:spPr>
            <a:xfrm>
              <a:off x="19300092" y="11977424"/>
              <a:ext cx="4311850" cy="5486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d-ID" sz="2800" dirty="0">
                  <a:solidFill>
                    <a:schemeClr val="bg2">
                      <a:lumMod val="25000"/>
                    </a:schemeClr>
                  </a:solidFill>
                  <a:latin typeface="Poppins" panose="00000500000000000000" pitchFamily="2" charset="0"/>
                </a:rPr>
                <a:t>nexmuv.com</a:t>
              </a:r>
            </a:p>
          </p:txBody>
        </p:sp>
        <p:sp>
          <p:nvSpPr>
            <p:cNvPr id="6" name="Google Shape;60;p14">
              <a:extLst>
                <a:ext uri="{FF2B5EF4-FFF2-40B4-BE49-F238E27FC236}">
                  <a16:creationId xmlns:a16="http://schemas.microsoft.com/office/drawing/2014/main" id="{B75DFA64-1E94-241E-DA44-4871EB82CF41}"/>
                </a:ext>
              </a:extLst>
            </p:cNvPr>
            <p:cNvSpPr txBox="1">
              <a:spLocks/>
            </p:cNvSpPr>
            <p:nvPr/>
          </p:nvSpPr>
          <p:spPr>
            <a:xfrm>
              <a:off x="1076858" y="11977424"/>
              <a:ext cx="3805410" cy="548640"/>
            </a:xfrm>
            <a:prstGeom prst="rect">
              <a:avLst/>
            </a:prstGeom>
          </p:spPr>
          <p:txBody>
            <a:bodyPr spcFirstLastPara="1" wrap="square" lIns="91425" tIns="91425" rIns="91425" bIns="91425" anchor="t"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id-ID" sz="2800" dirty="0">
                  <a:solidFill>
                    <a:schemeClr val="bg2">
                      <a:lumMod val="25000"/>
                    </a:schemeClr>
                  </a:solidFill>
                  <a:latin typeface="Poppins" panose="00000500000000000000" pitchFamily="2" charset="0"/>
                  <a:ea typeface="Open Sans" panose="020B0606030504020204" pitchFamily="34" charset="0"/>
                  <a:cs typeface="Poppins" panose="00000500000000000000" pitchFamily="2" charset="0"/>
                </a:rPr>
                <a:t>July 2023</a:t>
              </a:r>
              <a:endParaRPr lang="en-US" sz="2800" dirty="0">
                <a:solidFill>
                  <a:schemeClr val="accent2"/>
                </a:solidFill>
                <a:latin typeface="Poppins" panose="00000500000000000000" pitchFamily="2" charset="0"/>
                <a:ea typeface="Open Sans" panose="020B0606030504020204" pitchFamily="34" charset="0"/>
                <a:cs typeface="Poppins" panose="00000500000000000000" pitchFamily="2" charset="0"/>
              </a:endParaRPr>
            </a:p>
          </p:txBody>
        </p:sp>
      </p:grpSp>
    </p:spTree>
    <p:extLst>
      <p:ext uri="{BB962C8B-B14F-4D97-AF65-F5344CB8AC3E}">
        <p14:creationId xmlns:p14="http://schemas.microsoft.com/office/powerpoint/2010/main" val="220641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Place Hol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9EBFB4-EBB9-F712-9BA4-6628172C20BA}"/>
              </a:ext>
            </a:extLst>
          </p:cNvPr>
          <p:cNvSpPr/>
          <p:nvPr userDrawn="1"/>
        </p:nvSpPr>
        <p:spPr>
          <a:xfrm>
            <a:off x="0" y="0"/>
            <a:ext cx="24688800" cy="1371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grpSp>
        <p:nvGrpSpPr>
          <p:cNvPr id="4" name="Group 3">
            <a:extLst>
              <a:ext uri="{FF2B5EF4-FFF2-40B4-BE49-F238E27FC236}">
                <a16:creationId xmlns:a16="http://schemas.microsoft.com/office/drawing/2014/main" id="{D447B4B7-5BB3-16F2-08F7-FDBEDEB26219}"/>
              </a:ext>
            </a:extLst>
          </p:cNvPr>
          <p:cNvGrpSpPr/>
          <p:nvPr userDrawn="1"/>
        </p:nvGrpSpPr>
        <p:grpSpPr>
          <a:xfrm>
            <a:off x="1076858" y="12389801"/>
            <a:ext cx="22535084" cy="548640"/>
            <a:chOff x="1076858" y="11977424"/>
            <a:chExt cx="22535084" cy="548640"/>
          </a:xfrm>
        </p:grpSpPr>
        <p:sp>
          <p:nvSpPr>
            <p:cNvPr id="5" name="Rectangle 4">
              <a:extLst>
                <a:ext uri="{FF2B5EF4-FFF2-40B4-BE49-F238E27FC236}">
                  <a16:creationId xmlns:a16="http://schemas.microsoft.com/office/drawing/2014/main" id="{A28D74FC-FB89-E19E-4AB5-782833A3D72F}"/>
                </a:ext>
              </a:extLst>
            </p:cNvPr>
            <p:cNvSpPr/>
            <p:nvPr/>
          </p:nvSpPr>
          <p:spPr>
            <a:xfrm>
              <a:off x="19300092" y="11977424"/>
              <a:ext cx="4311850" cy="5486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d-ID" sz="2800" dirty="0">
                  <a:solidFill>
                    <a:schemeClr val="bg2">
                      <a:lumMod val="25000"/>
                    </a:schemeClr>
                  </a:solidFill>
                  <a:latin typeface="Poppins" panose="00000500000000000000" pitchFamily="2" charset="0"/>
                </a:rPr>
                <a:t>nexmuv.com</a:t>
              </a:r>
            </a:p>
          </p:txBody>
        </p:sp>
        <p:sp>
          <p:nvSpPr>
            <p:cNvPr id="6" name="Google Shape;60;p14">
              <a:extLst>
                <a:ext uri="{FF2B5EF4-FFF2-40B4-BE49-F238E27FC236}">
                  <a16:creationId xmlns:a16="http://schemas.microsoft.com/office/drawing/2014/main" id="{B75DFA64-1E94-241E-DA44-4871EB82CF41}"/>
                </a:ext>
              </a:extLst>
            </p:cNvPr>
            <p:cNvSpPr txBox="1">
              <a:spLocks/>
            </p:cNvSpPr>
            <p:nvPr/>
          </p:nvSpPr>
          <p:spPr>
            <a:xfrm>
              <a:off x="1076858" y="11977424"/>
              <a:ext cx="3805410" cy="548640"/>
            </a:xfrm>
            <a:prstGeom prst="rect">
              <a:avLst/>
            </a:prstGeom>
          </p:spPr>
          <p:txBody>
            <a:bodyPr spcFirstLastPara="1" wrap="square" lIns="91425" tIns="91425" rIns="91425" bIns="91425" anchor="t"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id-ID" sz="2800" dirty="0">
                  <a:solidFill>
                    <a:schemeClr val="bg2">
                      <a:lumMod val="25000"/>
                    </a:schemeClr>
                  </a:solidFill>
                  <a:latin typeface="Poppins" panose="00000500000000000000" pitchFamily="2" charset="0"/>
                  <a:ea typeface="Open Sans" panose="020B0606030504020204" pitchFamily="34" charset="0"/>
                  <a:cs typeface="Poppins" panose="00000500000000000000" pitchFamily="2" charset="0"/>
                </a:rPr>
                <a:t>July 2023</a:t>
              </a:r>
              <a:endParaRPr lang="en-US" sz="2800" dirty="0">
                <a:solidFill>
                  <a:schemeClr val="accent2"/>
                </a:solidFill>
                <a:latin typeface="Poppins" panose="00000500000000000000" pitchFamily="2" charset="0"/>
                <a:ea typeface="Open Sans" panose="020B0606030504020204" pitchFamily="34" charset="0"/>
                <a:cs typeface="Poppins" panose="00000500000000000000" pitchFamily="2" charset="0"/>
              </a:endParaRPr>
            </a:p>
          </p:txBody>
        </p:sp>
      </p:grpSp>
      <p:sp>
        <p:nvSpPr>
          <p:cNvPr id="8" name="Picture Placeholder 7">
            <a:extLst>
              <a:ext uri="{FF2B5EF4-FFF2-40B4-BE49-F238E27FC236}">
                <a16:creationId xmlns:a16="http://schemas.microsoft.com/office/drawing/2014/main" id="{74CC0ED9-1127-0613-57B2-1171F8D59A92}"/>
              </a:ext>
            </a:extLst>
          </p:cNvPr>
          <p:cNvSpPr>
            <a:spLocks noGrp="1"/>
          </p:cNvSpPr>
          <p:nvPr>
            <p:ph type="pic" sz="quarter" idx="11"/>
          </p:nvPr>
        </p:nvSpPr>
        <p:spPr>
          <a:xfrm>
            <a:off x="12474056" y="-1"/>
            <a:ext cx="12214745" cy="10200523"/>
          </a:xfrm>
          <a:custGeom>
            <a:avLst/>
            <a:gdLst>
              <a:gd name="connsiteX0" fmla="*/ 46514 w 12214745"/>
              <a:gd name="connsiteY0" fmla="*/ 0 h 10200523"/>
              <a:gd name="connsiteX1" fmla="*/ 12116333 w 12214745"/>
              <a:gd name="connsiteY1" fmla="*/ 0 h 10200523"/>
              <a:gd name="connsiteX2" fmla="*/ 12214745 w 12214745"/>
              <a:gd name="connsiteY2" fmla="*/ 98411 h 10200523"/>
              <a:gd name="connsiteX3" fmla="*/ 12214745 w 12214745"/>
              <a:gd name="connsiteY3" fmla="*/ 9733476 h 10200523"/>
              <a:gd name="connsiteX4" fmla="*/ 11760375 w 12214745"/>
              <a:gd name="connsiteY4" fmla="*/ 9870927 h 10200523"/>
              <a:gd name="connsiteX5" fmla="*/ 9297861 w 12214745"/>
              <a:gd name="connsiteY5" fmla="*/ 10200523 h 10200523"/>
              <a:gd name="connsiteX6" fmla="*/ 0 w 12214745"/>
              <a:gd name="connsiteY6" fmla="*/ 902662 h 10200523"/>
              <a:gd name="connsiteX7" fmla="*/ 15297 w 12214745"/>
              <a:gd name="connsiteY7" fmla="*/ 364816 h 102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745" h="10200523">
                <a:moveTo>
                  <a:pt x="46514" y="0"/>
                </a:moveTo>
                <a:lnTo>
                  <a:pt x="12116333" y="0"/>
                </a:lnTo>
                <a:cubicBezTo>
                  <a:pt x="12170685" y="0"/>
                  <a:pt x="12214745" y="44060"/>
                  <a:pt x="12214745" y="98411"/>
                </a:cubicBezTo>
                <a:lnTo>
                  <a:pt x="12214745" y="9733476"/>
                </a:lnTo>
                <a:lnTo>
                  <a:pt x="11760375" y="9870927"/>
                </a:lnTo>
                <a:cubicBezTo>
                  <a:pt x="10976067" y="10085791"/>
                  <a:pt x="10150363" y="10200523"/>
                  <a:pt x="9297861" y="10200523"/>
                </a:cubicBezTo>
                <a:cubicBezTo>
                  <a:pt x="4162795" y="10200523"/>
                  <a:pt x="0" y="6037728"/>
                  <a:pt x="0" y="902662"/>
                </a:cubicBezTo>
                <a:cubicBezTo>
                  <a:pt x="0" y="722132"/>
                  <a:pt x="5145" y="542804"/>
                  <a:pt x="15297" y="364816"/>
                </a:cubicBezTo>
                <a:close/>
              </a:path>
            </a:pathLst>
          </a:custGeom>
          <a:solidFill>
            <a:schemeClr val="bg1"/>
          </a:solidFill>
          <a:effectLst>
            <a:outerShdw blurRad="546100" dist="152400" dir="8280000" algn="tl" rotWithShape="0">
              <a:schemeClr val="accent1">
                <a:alpha val="30000"/>
              </a:schemeClr>
            </a:outerShdw>
          </a:effectLst>
        </p:spPr>
        <p:txBody>
          <a:bodyPr wrap="square" anchor="ctr">
            <a:noAutofit/>
          </a:bodyPr>
          <a:lstStyle>
            <a:lvl1pPr marL="0" indent="0" algn="ctr">
              <a:buNone/>
              <a:defRPr sz="3200">
                <a:solidFill>
                  <a:schemeClr val="bg1">
                    <a:lumMod val="75000"/>
                  </a:schemeClr>
                </a:solidFill>
                <a:latin typeface="Roboto Light" panose="02000000000000000000" pitchFamily="2" charset="0"/>
              </a:defRPr>
            </a:lvl1pPr>
          </a:lstStyle>
          <a:p>
            <a:endParaRPr lang="id-ID" dirty="0"/>
          </a:p>
        </p:txBody>
      </p:sp>
    </p:spTree>
    <p:extLst>
      <p:ext uri="{BB962C8B-B14F-4D97-AF65-F5344CB8AC3E}">
        <p14:creationId xmlns:p14="http://schemas.microsoft.com/office/powerpoint/2010/main" val="88278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Image Place Holder Slide">
    <p:spTree>
      <p:nvGrpSpPr>
        <p:cNvPr id="1" name=""/>
        <p:cNvGrpSpPr/>
        <p:nvPr/>
      </p:nvGrpSpPr>
      <p:grpSpPr>
        <a:xfrm>
          <a:off x="0" y="0"/>
          <a:ext cx="0" cy="0"/>
          <a:chOff x="0" y="0"/>
          <a:chExt cx="0" cy="0"/>
        </a:xfrm>
      </p:grpSpPr>
      <p:sp>
        <p:nvSpPr>
          <p:cNvPr id="2" name="Foliennummer">
            <a:extLst>
              <a:ext uri="{FF2B5EF4-FFF2-40B4-BE49-F238E27FC236}">
                <a16:creationId xmlns:a16="http://schemas.microsoft.com/office/drawing/2014/main" id="{C4AF9787-C6CF-D8CE-6C29-9A096D00683C}"/>
              </a:ext>
            </a:extLst>
          </p:cNvPr>
          <p:cNvSpPr txBox="1">
            <a:spLocks noGrp="1"/>
          </p:cNvSpPr>
          <p:nvPr>
            <p:ph type="sldNum" sz="quarter" idx="4"/>
          </p:nvPr>
        </p:nvSpPr>
        <p:spPr>
          <a:xfrm>
            <a:off x="23623411" y="12982484"/>
            <a:ext cx="1001083" cy="590545"/>
          </a:xfrm>
          <a:prstGeom prst="rect">
            <a:avLst/>
          </a:prstGeom>
          <a:ln w="12700">
            <a:miter lim="400000"/>
          </a:ln>
        </p:spPr>
        <p:txBody>
          <a:bodyPr wrap="square" lIns="71437" tIns="71437" rIns="71437" bIns="71437">
            <a:spAutoFit/>
          </a:bodyPr>
          <a:lstStyle>
            <a:lvl1pPr algn="l">
              <a:lnSpc>
                <a:spcPct val="100000"/>
              </a:lnSpc>
              <a:defRPr sz="2900">
                <a:solidFill>
                  <a:srgbClr val="FFFFFF"/>
                </a:solidFill>
                <a:latin typeface="Poppins" panose="00000500000000000000" pitchFamily="2" charset="0"/>
                <a:ea typeface="Helvetica Neue Light"/>
                <a:cs typeface="Helvetica Neue Light"/>
                <a:sym typeface="Helvetica Neue Light"/>
              </a:defRPr>
            </a:lvl1pPr>
          </a:lstStyle>
          <a:p>
            <a:fld id="{86CB4B4D-7CA3-9044-876B-883B54F8677D}" type="slidenum">
              <a:rPr lang="id-ID" smtClean="0"/>
              <a:pPr/>
              <a:t>‹#›</a:t>
            </a:fld>
            <a:endParaRPr lang="id-ID" dirty="0"/>
          </a:p>
        </p:txBody>
      </p:sp>
      <p:sp>
        <p:nvSpPr>
          <p:cNvPr id="9" name="Picture Placeholder 15">
            <a:extLst>
              <a:ext uri="{FF2B5EF4-FFF2-40B4-BE49-F238E27FC236}">
                <a16:creationId xmlns:a16="http://schemas.microsoft.com/office/drawing/2014/main" id="{03DFD45C-90AD-CE01-9FB0-0EA44BFCF66F}"/>
              </a:ext>
            </a:extLst>
          </p:cNvPr>
          <p:cNvSpPr>
            <a:spLocks noGrp="1"/>
          </p:cNvSpPr>
          <p:nvPr>
            <p:ph type="pic" sz="quarter" idx="10"/>
          </p:nvPr>
        </p:nvSpPr>
        <p:spPr>
          <a:xfrm>
            <a:off x="915450" y="1298121"/>
            <a:ext cx="5078619" cy="5039998"/>
          </a:xfrm>
          <a:prstGeom prst="roundRect">
            <a:avLst>
              <a:gd name="adj" fmla="val 891"/>
            </a:avLst>
          </a:prstGeom>
          <a:solidFill>
            <a:schemeClr val="bg1"/>
          </a:solidFill>
          <a:effectLst>
            <a:outerShdw blurRad="546100" dist="381000" dir="2700000" algn="tl" rotWithShape="0">
              <a:prstClr val="black">
                <a:alpha val="12000"/>
              </a:prstClr>
            </a:outerShdw>
          </a:effectLst>
        </p:spPr>
        <p:txBody>
          <a:bodyPr wrap="square" anchor="ctr">
            <a:noAutofit/>
          </a:bodyPr>
          <a:lstStyle>
            <a:lvl1pPr marL="0" indent="0" algn="ctr">
              <a:buNone/>
              <a:defRPr sz="3200">
                <a:solidFill>
                  <a:schemeClr val="bg1">
                    <a:lumMod val="75000"/>
                  </a:schemeClr>
                </a:solidFill>
                <a:latin typeface="Roboto Light" panose="02000000000000000000" pitchFamily="2" charset="0"/>
              </a:defRPr>
            </a:lvl1pPr>
          </a:lstStyle>
          <a:p>
            <a:endParaRPr lang="id-ID" dirty="0"/>
          </a:p>
        </p:txBody>
      </p:sp>
      <p:sp>
        <p:nvSpPr>
          <p:cNvPr id="10" name="Picture Placeholder 15">
            <a:extLst>
              <a:ext uri="{FF2B5EF4-FFF2-40B4-BE49-F238E27FC236}">
                <a16:creationId xmlns:a16="http://schemas.microsoft.com/office/drawing/2014/main" id="{6FCC1D1A-157F-FE72-6E17-0D0B9CD7DE14}"/>
              </a:ext>
            </a:extLst>
          </p:cNvPr>
          <p:cNvSpPr>
            <a:spLocks noGrp="1"/>
          </p:cNvSpPr>
          <p:nvPr>
            <p:ph type="pic" sz="quarter" idx="11"/>
          </p:nvPr>
        </p:nvSpPr>
        <p:spPr>
          <a:xfrm>
            <a:off x="5994068" y="6338119"/>
            <a:ext cx="5078619" cy="5039998"/>
          </a:xfrm>
          <a:prstGeom prst="roundRect">
            <a:avLst>
              <a:gd name="adj" fmla="val 891"/>
            </a:avLst>
          </a:prstGeom>
          <a:solidFill>
            <a:schemeClr val="bg1"/>
          </a:solidFill>
          <a:effectLst>
            <a:outerShdw blurRad="546100" dist="381000" dir="2700000" algn="tl" rotWithShape="0">
              <a:prstClr val="black">
                <a:alpha val="12000"/>
              </a:prstClr>
            </a:outerShdw>
          </a:effectLst>
        </p:spPr>
        <p:txBody>
          <a:bodyPr wrap="square" anchor="ctr">
            <a:noAutofit/>
          </a:bodyPr>
          <a:lstStyle>
            <a:lvl1pPr marL="0" indent="0" algn="ctr">
              <a:buNone/>
              <a:defRPr sz="3200">
                <a:solidFill>
                  <a:schemeClr val="bg1">
                    <a:lumMod val="75000"/>
                  </a:schemeClr>
                </a:solidFill>
                <a:latin typeface="Roboto Light" panose="02000000000000000000" pitchFamily="2" charset="0"/>
              </a:defRPr>
            </a:lvl1pPr>
          </a:lstStyle>
          <a:p>
            <a:endParaRPr lang="id-ID" dirty="0"/>
          </a:p>
        </p:txBody>
      </p:sp>
      <p:sp>
        <p:nvSpPr>
          <p:cNvPr id="11" name="Picture Placeholder 15">
            <a:extLst>
              <a:ext uri="{FF2B5EF4-FFF2-40B4-BE49-F238E27FC236}">
                <a16:creationId xmlns:a16="http://schemas.microsoft.com/office/drawing/2014/main" id="{63F9CC7C-AB11-0894-4839-5445739612D3}"/>
              </a:ext>
            </a:extLst>
          </p:cNvPr>
          <p:cNvSpPr>
            <a:spLocks noGrp="1"/>
          </p:cNvSpPr>
          <p:nvPr>
            <p:ph type="pic" sz="quarter" idx="12"/>
          </p:nvPr>
        </p:nvSpPr>
        <p:spPr>
          <a:xfrm>
            <a:off x="11072687" y="1298121"/>
            <a:ext cx="5078619" cy="5039998"/>
          </a:xfrm>
          <a:prstGeom prst="roundRect">
            <a:avLst>
              <a:gd name="adj" fmla="val 891"/>
            </a:avLst>
          </a:prstGeom>
          <a:solidFill>
            <a:schemeClr val="bg1"/>
          </a:solidFill>
          <a:effectLst>
            <a:outerShdw blurRad="546100" dist="381000" dir="2700000" algn="tl" rotWithShape="0">
              <a:prstClr val="black">
                <a:alpha val="12000"/>
              </a:prstClr>
            </a:outerShdw>
          </a:effectLst>
        </p:spPr>
        <p:txBody>
          <a:bodyPr wrap="square" anchor="ctr">
            <a:noAutofit/>
          </a:bodyPr>
          <a:lstStyle>
            <a:lvl1pPr marL="0" indent="0" algn="ctr">
              <a:buNone/>
              <a:defRPr sz="3200">
                <a:solidFill>
                  <a:schemeClr val="bg1">
                    <a:lumMod val="75000"/>
                  </a:schemeClr>
                </a:solidFill>
                <a:latin typeface="Roboto Light" panose="02000000000000000000" pitchFamily="2" charset="0"/>
              </a:defRPr>
            </a:lvl1pPr>
          </a:lstStyle>
          <a:p>
            <a:endParaRPr lang="id-ID" dirty="0"/>
          </a:p>
        </p:txBody>
      </p:sp>
    </p:spTree>
    <p:extLst>
      <p:ext uri="{BB962C8B-B14F-4D97-AF65-F5344CB8AC3E}">
        <p14:creationId xmlns:p14="http://schemas.microsoft.com/office/powerpoint/2010/main" val="387980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Image Holder Vertical">
    <p:spTree>
      <p:nvGrpSpPr>
        <p:cNvPr id="1" name=""/>
        <p:cNvGrpSpPr/>
        <p:nvPr/>
      </p:nvGrpSpPr>
      <p:grpSpPr>
        <a:xfrm>
          <a:off x="0" y="0"/>
          <a:ext cx="0" cy="0"/>
          <a:chOff x="0" y="0"/>
          <a:chExt cx="0" cy="0"/>
        </a:xfrm>
      </p:grpSpPr>
      <p:sp>
        <p:nvSpPr>
          <p:cNvPr id="2" name="Foliennummer">
            <a:extLst>
              <a:ext uri="{FF2B5EF4-FFF2-40B4-BE49-F238E27FC236}">
                <a16:creationId xmlns:a16="http://schemas.microsoft.com/office/drawing/2014/main" id="{C4AF9787-C6CF-D8CE-6C29-9A096D00683C}"/>
              </a:ext>
            </a:extLst>
          </p:cNvPr>
          <p:cNvSpPr txBox="1">
            <a:spLocks noGrp="1"/>
          </p:cNvSpPr>
          <p:nvPr>
            <p:ph type="sldNum" sz="quarter" idx="4"/>
          </p:nvPr>
        </p:nvSpPr>
        <p:spPr>
          <a:xfrm>
            <a:off x="23623411" y="12982484"/>
            <a:ext cx="1001083" cy="590545"/>
          </a:xfrm>
          <a:prstGeom prst="rect">
            <a:avLst/>
          </a:prstGeom>
          <a:ln w="12700">
            <a:miter lim="400000"/>
          </a:ln>
        </p:spPr>
        <p:txBody>
          <a:bodyPr wrap="square" lIns="71437" tIns="71437" rIns="71437" bIns="71437">
            <a:spAutoFit/>
          </a:bodyPr>
          <a:lstStyle>
            <a:lvl1pPr algn="l">
              <a:lnSpc>
                <a:spcPct val="100000"/>
              </a:lnSpc>
              <a:defRPr sz="2900">
                <a:solidFill>
                  <a:srgbClr val="FFFFFF"/>
                </a:solidFill>
                <a:latin typeface="Poppins" panose="00000500000000000000" pitchFamily="2" charset="0"/>
                <a:ea typeface="Helvetica Neue Light"/>
                <a:cs typeface="Helvetica Neue Light"/>
                <a:sym typeface="Helvetica Neue Light"/>
              </a:defRPr>
            </a:lvl1pPr>
          </a:lstStyle>
          <a:p>
            <a:fld id="{86CB4B4D-7CA3-9044-876B-883B54F8677D}" type="slidenum">
              <a:rPr lang="id-ID" smtClean="0"/>
              <a:pPr/>
              <a:t>‹#›</a:t>
            </a:fld>
            <a:endParaRPr lang="id-ID" dirty="0"/>
          </a:p>
        </p:txBody>
      </p:sp>
      <p:sp>
        <p:nvSpPr>
          <p:cNvPr id="10" name="Picture Placeholder 15">
            <a:extLst>
              <a:ext uri="{FF2B5EF4-FFF2-40B4-BE49-F238E27FC236}">
                <a16:creationId xmlns:a16="http://schemas.microsoft.com/office/drawing/2014/main" id="{6FCC1D1A-157F-FE72-6E17-0D0B9CD7DE14}"/>
              </a:ext>
            </a:extLst>
          </p:cNvPr>
          <p:cNvSpPr>
            <a:spLocks noGrp="1"/>
          </p:cNvSpPr>
          <p:nvPr>
            <p:ph type="pic" sz="quarter" idx="11"/>
          </p:nvPr>
        </p:nvSpPr>
        <p:spPr>
          <a:xfrm>
            <a:off x="15400422" y="4066673"/>
            <a:ext cx="6882064" cy="7964906"/>
          </a:xfrm>
          <a:prstGeom prst="roundRect">
            <a:avLst>
              <a:gd name="adj" fmla="val 891"/>
            </a:avLst>
          </a:prstGeom>
          <a:solidFill>
            <a:schemeClr val="bg1"/>
          </a:solidFill>
          <a:effectLst>
            <a:outerShdw blurRad="546100" dist="381000" dir="2700000" algn="tl" rotWithShape="0">
              <a:prstClr val="black">
                <a:alpha val="12000"/>
              </a:prstClr>
            </a:outerShdw>
          </a:effectLst>
        </p:spPr>
        <p:txBody>
          <a:bodyPr wrap="square" anchor="ctr">
            <a:noAutofit/>
          </a:bodyPr>
          <a:lstStyle>
            <a:lvl1pPr marL="0" indent="0" algn="ctr">
              <a:buNone/>
              <a:defRPr sz="3200">
                <a:solidFill>
                  <a:schemeClr val="bg1">
                    <a:lumMod val="75000"/>
                  </a:schemeClr>
                </a:solidFill>
                <a:latin typeface="Roboto Light" panose="02000000000000000000" pitchFamily="2" charset="0"/>
              </a:defRPr>
            </a:lvl1pPr>
          </a:lstStyle>
          <a:p>
            <a:endParaRPr lang="id-ID" dirty="0"/>
          </a:p>
        </p:txBody>
      </p:sp>
      <p:sp>
        <p:nvSpPr>
          <p:cNvPr id="11" name="Picture Placeholder 15">
            <a:extLst>
              <a:ext uri="{FF2B5EF4-FFF2-40B4-BE49-F238E27FC236}">
                <a16:creationId xmlns:a16="http://schemas.microsoft.com/office/drawing/2014/main" id="{63F9CC7C-AB11-0894-4839-5445739612D3}"/>
              </a:ext>
            </a:extLst>
          </p:cNvPr>
          <p:cNvSpPr>
            <a:spLocks noGrp="1"/>
          </p:cNvSpPr>
          <p:nvPr>
            <p:ph type="pic" sz="quarter" idx="12"/>
          </p:nvPr>
        </p:nvSpPr>
        <p:spPr>
          <a:xfrm>
            <a:off x="15400422" y="0"/>
            <a:ext cx="6882064" cy="3753853"/>
          </a:xfrm>
          <a:prstGeom prst="roundRect">
            <a:avLst>
              <a:gd name="adj" fmla="val 891"/>
            </a:avLst>
          </a:prstGeom>
          <a:solidFill>
            <a:schemeClr val="bg1"/>
          </a:solidFill>
          <a:effectLst>
            <a:outerShdw blurRad="546100" dist="381000" dir="2700000" algn="tl" rotWithShape="0">
              <a:prstClr val="black">
                <a:alpha val="12000"/>
              </a:prstClr>
            </a:outerShdw>
          </a:effectLst>
        </p:spPr>
        <p:txBody>
          <a:bodyPr wrap="square" anchor="ctr">
            <a:noAutofit/>
          </a:bodyPr>
          <a:lstStyle>
            <a:lvl1pPr marL="0" indent="0" algn="ctr">
              <a:buNone/>
              <a:defRPr sz="3200">
                <a:solidFill>
                  <a:schemeClr val="bg1">
                    <a:lumMod val="75000"/>
                  </a:schemeClr>
                </a:solidFill>
                <a:latin typeface="Roboto Light" panose="02000000000000000000" pitchFamily="2" charset="0"/>
              </a:defRPr>
            </a:lvl1pPr>
          </a:lstStyle>
          <a:p>
            <a:endParaRPr lang="id-ID" dirty="0"/>
          </a:p>
        </p:txBody>
      </p:sp>
    </p:spTree>
    <p:extLst>
      <p:ext uri="{BB962C8B-B14F-4D97-AF65-F5344CB8AC3E}">
        <p14:creationId xmlns:p14="http://schemas.microsoft.com/office/powerpoint/2010/main" val="298452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lide 02">
    <p:spTree>
      <p:nvGrpSpPr>
        <p:cNvPr id="1" name=""/>
        <p:cNvGrpSpPr/>
        <p:nvPr/>
      </p:nvGrpSpPr>
      <p:grpSpPr>
        <a:xfrm>
          <a:off x="0" y="0"/>
          <a:ext cx="0" cy="0"/>
          <a:chOff x="0" y="0"/>
          <a:chExt cx="0" cy="0"/>
        </a:xfrm>
      </p:grpSpPr>
      <p:sp>
        <p:nvSpPr>
          <p:cNvPr id="2" name="Foliennummer">
            <a:extLst>
              <a:ext uri="{FF2B5EF4-FFF2-40B4-BE49-F238E27FC236}">
                <a16:creationId xmlns:a16="http://schemas.microsoft.com/office/drawing/2014/main" id="{C4AF9787-C6CF-D8CE-6C29-9A096D00683C}"/>
              </a:ext>
            </a:extLst>
          </p:cNvPr>
          <p:cNvSpPr txBox="1">
            <a:spLocks noGrp="1"/>
          </p:cNvSpPr>
          <p:nvPr>
            <p:ph type="sldNum" sz="quarter" idx="4"/>
          </p:nvPr>
        </p:nvSpPr>
        <p:spPr>
          <a:xfrm>
            <a:off x="23623411" y="12982484"/>
            <a:ext cx="1001083" cy="590545"/>
          </a:xfrm>
          <a:prstGeom prst="rect">
            <a:avLst/>
          </a:prstGeom>
          <a:ln w="12700">
            <a:miter lim="400000"/>
          </a:ln>
        </p:spPr>
        <p:txBody>
          <a:bodyPr wrap="square" lIns="71437" tIns="71437" rIns="71437" bIns="71437">
            <a:spAutoFit/>
          </a:bodyPr>
          <a:lstStyle>
            <a:lvl1pPr algn="l">
              <a:lnSpc>
                <a:spcPct val="100000"/>
              </a:lnSpc>
              <a:defRPr sz="2900">
                <a:solidFill>
                  <a:srgbClr val="FFFFFF"/>
                </a:solidFill>
                <a:latin typeface="Poppins" panose="00000500000000000000" pitchFamily="2" charset="0"/>
                <a:ea typeface="Helvetica Neue Light"/>
                <a:cs typeface="Helvetica Neue Light"/>
                <a:sym typeface="Helvetica Neue Light"/>
              </a:defRPr>
            </a:lvl1pPr>
          </a:lstStyle>
          <a:p>
            <a:fld id="{86CB4B4D-7CA3-9044-876B-883B54F8677D}" type="slidenum">
              <a:rPr lang="id-ID" smtClean="0"/>
              <a:pPr/>
              <a:t>‹#›</a:t>
            </a:fld>
            <a:endParaRPr lang="id-ID" dirty="0"/>
          </a:p>
        </p:txBody>
      </p:sp>
    </p:spTree>
    <p:extLst>
      <p:ext uri="{BB962C8B-B14F-4D97-AF65-F5344CB8AC3E}">
        <p14:creationId xmlns:p14="http://schemas.microsoft.com/office/powerpoint/2010/main" val="335574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ngle Image Place Holder 01">
    <p:spTree>
      <p:nvGrpSpPr>
        <p:cNvPr id="1" name=""/>
        <p:cNvGrpSpPr/>
        <p:nvPr/>
      </p:nvGrpSpPr>
      <p:grpSpPr>
        <a:xfrm>
          <a:off x="0" y="0"/>
          <a:ext cx="0" cy="0"/>
          <a:chOff x="0" y="0"/>
          <a:chExt cx="0" cy="0"/>
        </a:xfrm>
      </p:grpSpPr>
      <p:sp>
        <p:nvSpPr>
          <p:cNvPr id="13" name="Picture Placeholder 15">
            <a:extLst>
              <a:ext uri="{FF2B5EF4-FFF2-40B4-BE49-F238E27FC236}">
                <a16:creationId xmlns:a16="http://schemas.microsoft.com/office/drawing/2014/main" id="{B3BE771C-7AD1-7412-1504-5BF08347A09C}"/>
              </a:ext>
            </a:extLst>
          </p:cNvPr>
          <p:cNvSpPr>
            <a:spLocks noGrp="1"/>
          </p:cNvSpPr>
          <p:nvPr>
            <p:ph type="pic" sz="quarter" idx="10"/>
          </p:nvPr>
        </p:nvSpPr>
        <p:spPr>
          <a:xfrm>
            <a:off x="2591734" y="2926760"/>
            <a:ext cx="6552266" cy="7862480"/>
          </a:xfrm>
          <a:prstGeom prst="roundRect">
            <a:avLst>
              <a:gd name="adj" fmla="val 891"/>
            </a:avLst>
          </a:prstGeom>
          <a:solidFill>
            <a:schemeClr val="bg1"/>
          </a:solidFill>
          <a:effectLst>
            <a:outerShdw blurRad="546100" dist="381000" dir="2700000" algn="tl" rotWithShape="0">
              <a:prstClr val="black">
                <a:alpha val="12000"/>
              </a:prstClr>
            </a:outerShdw>
          </a:effectLst>
        </p:spPr>
        <p:txBody>
          <a:bodyPr wrap="square" anchor="ctr">
            <a:noAutofit/>
          </a:bodyPr>
          <a:lstStyle>
            <a:lvl1pPr marL="0" indent="0" algn="ctr">
              <a:buNone/>
              <a:defRPr sz="3200">
                <a:solidFill>
                  <a:schemeClr val="bg1">
                    <a:lumMod val="75000"/>
                  </a:schemeClr>
                </a:solidFill>
                <a:latin typeface="Roboto Light" panose="02000000000000000000" pitchFamily="2" charset="0"/>
              </a:defRPr>
            </a:lvl1pPr>
          </a:lstStyle>
          <a:p>
            <a:endParaRPr lang="id-ID" dirty="0"/>
          </a:p>
        </p:txBody>
      </p:sp>
      <p:sp>
        <p:nvSpPr>
          <p:cNvPr id="2" name="Foliennummer">
            <a:extLst>
              <a:ext uri="{FF2B5EF4-FFF2-40B4-BE49-F238E27FC236}">
                <a16:creationId xmlns:a16="http://schemas.microsoft.com/office/drawing/2014/main" id="{BC612008-B120-6D0A-F0AB-77CFA5CCFE11}"/>
              </a:ext>
            </a:extLst>
          </p:cNvPr>
          <p:cNvSpPr txBox="1">
            <a:spLocks noGrp="1"/>
          </p:cNvSpPr>
          <p:nvPr>
            <p:ph type="sldNum" sz="quarter" idx="4"/>
          </p:nvPr>
        </p:nvSpPr>
        <p:spPr>
          <a:xfrm>
            <a:off x="23623411" y="12982484"/>
            <a:ext cx="1001083" cy="590545"/>
          </a:xfrm>
          <a:prstGeom prst="rect">
            <a:avLst/>
          </a:prstGeom>
          <a:ln w="12700">
            <a:miter lim="400000"/>
          </a:ln>
        </p:spPr>
        <p:txBody>
          <a:bodyPr wrap="square" lIns="71437" tIns="71437" rIns="71437" bIns="71437">
            <a:spAutoFit/>
          </a:bodyPr>
          <a:lstStyle>
            <a:lvl1pPr algn="l">
              <a:lnSpc>
                <a:spcPct val="100000"/>
              </a:lnSpc>
              <a:defRPr sz="2900">
                <a:solidFill>
                  <a:sysClr val="windowText" lastClr="000000"/>
                </a:solidFill>
                <a:latin typeface="Poppins" panose="00000500000000000000" pitchFamily="2" charset="0"/>
                <a:ea typeface="Helvetica Neue Light"/>
                <a:cs typeface="Helvetica Neue Light"/>
                <a:sym typeface="Helvetica Neue Light"/>
              </a:defRPr>
            </a:lvl1pPr>
          </a:lstStyle>
          <a:p>
            <a:fld id="{86CB4B4D-7CA3-9044-876B-883B54F8677D}" type="slidenum">
              <a:rPr lang="id-ID" smtClean="0"/>
              <a:pPr/>
              <a:t>‹#›</a:t>
            </a:fld>
            <a:endParaRPr lang="id-ID" dirty="0"/>
          </a:p>
        </p:txBody>
      </p:sp>
    </p:spTree>
    <p:extLst>
      <p:ext uri="{BB962C8B-B14F-4D97-AF65-F5344CB8AC3E}">
        <p14:creationId xmlns:p14="http://schemas.microsoft.com/office/powerpoint/2010/main" val="178748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ndscape Image Place Holder">
    <p:spTree>
      <p:nvGrpSpPr>
        <p:cNvPr id="1" name=""/>
        <p:cNvGrpSpPr/>
        <p:nvPr/>
      </p:nvGrpSpPr>
      <p:grpSpPr>
        <a:xfrm>
          <a:off x="0" y="0"/>
          <a:ext cx="0" cy="0"/>
          <a:chOff x="0" y="0"/>
          <a:chExt cx="0" cy="0"/>
        </a:xfrm>
      </p:grpSpPr>
      <p:sp>
        <p:nvSpPr>
          <p:cNvPr id="2" name="Foliennummer">
            <a:extLst>
              <a:ext uri="{FF2B5EF4-FFF2-40B4-BE49-F238E27FC236}">
                <a16:creationId xmlns:a16="http://schemas.microsoft.com/office/drawing/2014/main" id="{BC612008-B120-6D0A-F0AB-77CFA5CCFE11}"/>
              </a:ext>
            </a:extLst>
          </p:cNvPr>
          <p:cNvSpPr txBox="1">
            <a:spLocks noGrp="1"/>
          </p:cNvSpPr>
          <p:nvPr>
            <p:ph type="sldNum" sz="quarter" idx="4"/>
          </p:nvPr>
        </p:nvSpPr>
        <p:spPr>
          <a:xfrm>
            <a:off x="23623411" y="12982484"/>
            <a:ext cx="1001083" cy="590545"/>
          </a:xfrm>
          <a:prstGeom prst="rect">
            <a:avLst/>
          </a:prstGeom>
          <a:ln w="12700">
            <a:miter lim="400000"/>
          </a:ln>
        </p:spPr>
        <p:txBody>
          <a:bodyPr wrap="square" lIns="71437" tIns="71437" rIns="71437" bIns="71437">
            <a:spAutoFit/>
          </a:bodyPr>
          <a:lstStyle>
            <a:lvl1pPr algn="l">
              <a:lnSpc>
                <a:spcPct val="100000"/>
              </a:lnSpc>
              <a:defRPr sz="2900">
                <a:solidFill>
                  <a:srgbClr val="FFFFFF"/>
                </a:solidFill>
                <a:latin typeface="Poppins" panose="00000500000000000000" pitchFamily="2" charset="0"/>
                <a:ea typeface="Helvetica Neue Light"/>
                <a:cs typeface="Helvetica Neue Light"/>
                <a:sym typeface="Helvetica Neue Light"/>
              </a:defRPr>
            </a:lvl1pPr>
          </a:lstStyle>
          <a:p>
            <a:fld id="{86CB4B4D-7CA3-9044-876B-883B54F8677D}" type="slidenum">
              <a:rPr lang="id-ID" smtClean="0"/>
              <a:pPr/>
              <a:t>‹#›</a:t>
            </a:fld>
            <a:endParaRPr lang="id-ID" dirty="0"/>
          </a:p>
        </p:txBody>
      </p:sp>
      <p:sp>
        <p:nvSpPr>
          <p:cNvPr id="4" name="Picture Placeholder 15">
            <a:extLst>
              <a:ext uri="{FF2B5EF4-FFF2-40B4-BE49-F238E27FC236}">
                <a16:creationId xmlns:a16="http://schemas.microsoft.com/office/drawing/2014/main" id="{8EC06510-0864-AF07-7027-B588CC8C7592}"/>
              </a:ext>
            </a:extLst>
          </p:cNvPr>
          <p:cNvSpPr>
            <a:spLocks noGrp="1"/>
          </p:cNvSpPr>
          <p:nvPr>
            <p:ph type="pic" sz="quarter" idx="10"/>
          </p:nvPr>
        </p:nvSpPr>
        <p:spPr>
          <a:xfrm>
            <a:off x="0" y="2327564"/>
            <a:ext cx="12344398" cy="8769926"/>
          </a:xfrm>
          <a:prstGeom prst="roundRect">
            <a:avLst>
              <a:gd name="adj" fmla="val 891"/>
            </a:avLst>
          </a:prstGeom>
          <a:solidFill>
            <a:schemeClr val="bg1"/>
          </a:solidFill>
          <a:effectLst>
            <a:outerShdw blurRad="546100" dist="381000" dir="2700000" algn="tl" rotWithShape="0">
              <a:prstClr val="black">
                <a:alpha val="12000"/>
              </a:prstClr>
            </a:outerShdw>
          </a:effectLst>
        </p:spPr>
        <p:txBody>
          <a:bodyPr wrap="square" anchor="ctr">
            <a:noAutofit/>
          </a:bodyPr>
          <a:lstStyle>
            <a:lvl1pPr marL="0" indent="0" algn="ctr">
              <a:buNone/>
              <a:defRPr sz="3200">
                <a:solidFill>
                  <a:schemeClr val="bg1">
                    <a:lumMod val="75000"/>
                  </a:schemeClr>
                </a:solidFill>
                <a:latin typeface="Roboto Light" panose="02000000000000000000" pitchFamily="2" charset="0"/>
              </a:defRPr>
            </a:lvl1pPr>
          </a:lstStyle>
          <a:p>
            <a:endParaRPr lang="id-ID" dirty="0"/>
          </a:p>
        </p:txBody>
      </p:sp>
    </p:spTree>
    <p:extLst>
      <p:ext uri="{BB962C8B-B14F-4D97-AF65-F5344CB8AC3E}">
        <p14:creationId xmlns:p14="http://schemas.microsoft.com/office/powerpoint/2010/main" val="196847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trait Image Place Holder">
    <p:spTree>
      <p:nvGrpSpPr>
        <p:cNvPr id="1" name=""/>
        <p:cNvGrpSpPr/>
        <p:nvPr/>
      </p:nvGrpSpPr>
      <p:grpSpPr>
        <a:xfrm>
          <a:off x="0" y="0"/>
          <a:ext cx="0" cy="0"/>
          <a:chOff x="0" y="0"/>
          <a:chExt cx="0" cy="0"/>
        </a:xfrm>
      </p:grpSpPr>
      <p:sp>
        <p:nvSpPr>
          <p:cNvPr id="2" name="Foliennummer">
            <a:extLst>
              <a:ext uri="{FF2B5EF4-FFF2-40B4-BE49-F238E27FC236}">
                <a16:creationId xmlns:a16="http://schemas.microsoft.com/office/drawing/2014/main" id="{BC612008-B120-6D0A-F0AB-77CFA5CCFE11}"/>
              </a:ext>
            </a:extLst>
          </p:cNvPr>
          <p:cNvSpPr txBox="1">
            <a:spLocks noGrp="1"/>
          </p:cNvSpPr>
          <p:nvPr>
            <p:ph type="sldNum" sz="quarter" idx="4"/>
          </p:nvPr>
        </p:nvSpPr>
        <p:spPr>
          <a:xfrm>
            <a:off x="23623411" y="12982484"/>
            <a:ext cx="1001083" cy="590545"/>
          </a:xfrm>
          <a:prstGeom prst="rect">
            <a:avLst/>
          </a:prstGeom>
          <a:ln w="12700">
            <a:miter lim="400000"/>
          </a:ln>
        </p:spPr>
        <p:txBody>
          <a:bodyPr wrap="square" lIns="71437" tIns="71437" rIns="71437" bIns="71437">
            <a:spAutoFit/>
          </a:bodyPr>
          <a:lstStyle>
            <a:lvl1pPr algn="l">
              <a:lnSpc>
                <a:spcPct val="100000"/>
              </a:lnSpc>
              <a:defRPr sz="2900">
                <a:solidFill>
                  <a:sysClr val="windowText" lastClr="000000"/>
                </a:solidFill>
                <a:latin typeface="Poppins" panose="00000500000000000000" pitchFamily="2" charset="0"/>
                <a:ea typeface="Helvetica Neue Light"/>
                <a:cs typeface="Helvetica Neue Light"/>
                <a:sym typeface="Helvetica Neue Light"/>
              </a:defRPr>
            </a:lvl1pPr>
          </a:lstStyle>
          <a:p>
            <a:fld id="{86CB4B4D-7CA3-9044-876B-883B54F8677D}" type="slidenum">
              <a:rPr lang="id-ID" smtClean="0"/>
              <a:pPr/>
              <a:t>‹#›</a:t>
            </a:fld>
            <a:endParaRPr lang="id-ID" dirty="0"/>
          </a:p>
        </p:txBody>
      </p:sp>
      <p:sp>
        <p:nvSpPr>
          <p:cNvPr id="4" name="Picture Placeholder 15">
            <a:extLst>
              <a:ext uri="{FF2B5EF4-FFF2-40B4-BE49-F238E27FC236}">
                <a16:creationId xmlns:a16="http://schemas.microsoft.com/office/drawing/2014/main" id="{8EC06510-0864-AF07-7027-B588CC8C7592}"/>
              </a:ext>
            </a:extLst>
          </p:cNvPr>
          <p:cNvSpPr>
            <a:spLocks noGrp="1"/>
          </p:cNvSpPr>
          <p:nvPr>
            <p:ph type="pic" sz="quarter" idx="10"/>
          </p:nvPr>
        </p:nvSpPr>
        <p:spPr>
          <a:xfrm>
            <a:off x="1757978" y="1806468"/>
            <a:ext cx="8929072" cy="10118832"/>
          </a:xfrm>
          <a:prstGeom prst="roundRect">
            <a:avLst>
              <a:gd name="adj" fmla="val 0"/>
            </a:avLst>
          </a:prstGeom>
          <a:solidFill>
            <a:schemeClr val="bg1"/>
          </a:solidFill>
          <a:effectLst>
            <a:outerShdw blurRad="546100" dist="381000" dir="2700000" algn="tl" rotWithShape="0">
              <a:prstClr val="black">
                <a:alpha val="12000"/>
              </a:prstClr>
            </a:outerShdw>
          </a:effectLst>
        </p:spPr>
        <p:txBody>
          <a:bodyPr wrap="square" anchor="ctr">
            <a:noAutofit/>
          </a:bodyPr>
          <a:lstStyle>
            <a:lvl1pPr marL="0" indent="0" algn="ctr">
              <a:buNone/>
              <a:defRPr sz="3200">
                <a:solidFill>
                  <a:schemeClr val="bg1">
                    <a:lumMod val="75000"/>
                  </a:schemeClr>
                </a:solidFill>
                <a:latin typeface="Roboto Light" panose="02000000000000000000" pitchFamily="2" charset="0"/>
              </a:defRPr>
            </a:lvl1pPr>
          </a:lstStyle>
          <a:p>
            <a:endParaRPr lang="id-ID" dirty="0"/>
          </a:p>
        </p:txBody>
      </p:sp>
    </p:spTree>
    <p:extLst>
      <p:ext uri="{BB962C8B-B14F-4D97-AF65-F5344CB8AC3E}">
        <p14:creationId xmlns:p14="http://schemas.microsoft.com/office/powerpoint/2010/main" val="322902880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B4CB7F95-6753-FE5C-CD42-39A0153355ED}"/>
              </a:ext>
            </a:extLst>
          </p:cNvPr>
          <p:cNvSpPr/>
          <p:nvPr userDrawn="1"/>
        </p:nvSpPr>
        <p:spPr>
          <a:xfrm rot="5400000" flipH="1" flipV="1">
            <a:off x="13596094" y="2458069"/>
            <a:ext cx="581483" cy="21603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7" name="TextBox 6">
            <a:extLst>
              <a:ext uri="{FF2B5EF4-FFF2-40B4-BE49-F238E27FC236}">
                <a16:creationId xmlns:a16="http://schemas.microsoft.com/office/drawing/2014/main" id="{5FFE1745-B681-5BBB-AD0A-220C602615C8}"/>
              </a:ext>
            </a:extLst>
          </p:cNvPr>
          <p:cNvSpPr txBox="1"/>
          <p:nvPr/>
        </p:nvSpPr>
        <p:spPr>
          <a:xfrm>
            <a:off x="22379379" y="12998425"/>
            <a:ext cx="1136850" cy="523220"/>
          </a:xfrm>
          <a:prstGeom prst="rect">
            <a:avLst/>
          </a:prstGeom>
          <a:noFill/>
        </p:spPr>
        <p:txBody>
          <a:bodyPr wrap="none" rtlCol="0" anchor="t">
            <a:spAutoFit/>
          </a:bodyPr>
          <a:lstStyle/>
          <a:p>
            <a:r>
              <a:rPr lang="id-ID" sz="2800" b="0" dirty="0" err="1">
                <a:solidFill>
                  <a:schemeClr val="tx2"/>
                </a:solidFill>
                <a:latin typeface="Poppins" panose="00000500000000000000" pitchFamily="2" charset="0"/>
              </a:rPr>
              <a:t>page</a:t>
            </a:r>
            <a:endParaRPr lang="id-ID" sz="2800" b="0" dirty="0">
              <a:solidFill>
                <a:schemeClr val="tx2"/>
              </a:solidFill>
              <a:latin typeface="Poppins" panose="00000500000000000000" pitchFamily="2" charset="0"/>
            </a:endParaRPr>
          </a:p>
        </p:txBody>
      </p:sp>
      <p:cxnSp>
        <p:nvCxnSpPr>
          <p:cNvPr id="13" name="Straight Connector 12">
            <a:extLst>
              <a:ext uri="{FF2B5EF4-FFF2-40B4-BE49-F238E27FC236}">
                <a16:creationId xmlns:a16="http://schemas.microsoft.com/office/drawing/2014/main" id="{DFDFB881-BBBB-A3A4-145D-3ECA89823F11}"/>
              </a:ext>
            </a:extLst>
          </p:cNvPr>
          <p:cNvCxnSpPr>
            <a:cxnSpLocks/>
          </p:cNvCxnSpPr>
          <p:nvPr userDrawn="1"/>
        </p:nvCxnSpPr>
        <p:spPr>
          <a:xfrm>
            <a:off x="23484038" y="13044740"/>
            <a:ext cx="0" cy="43059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Rounded Corners 2">
            <a:extLst>
              <a:ext uri="{FF2B5EF4-FFF2-40B4-BE49-F238E27FC236}">
                <a16:creationId xmlns:a16="http://schemas.microsoft.com/office/drawing/2014/main" id="{84072C1F-1B3C-2FB8-DBD9-02485DB9439D}"/>
              </a:ext>
            </a:extLst>
          </p:cNvPr>
          <p:cNvSpPr/>
          <p:nvPr userDrawn="1"/>
        </p:nvSpPr>
        <p:spPr>
          <a:xfrm rot="5400000" flipH="1" flipV="1">
            <a:off x="-156438" y="13125732"/>
            <a:ext cx="581483" cy="2686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37" name="TextBox 36">
            <a:extLst>
              <a:ext uri="{FF2B5EF4-FFF2-40B4-BE49-F238E27FC236}">
                <a16:creationId xmlns:a16="http://schemas.microsoft.com/office/drawing/2014/main" id="{1C4AD674-3AA7-35B2-7346-9556827D9675}"/>
              </a:ext>
            </a:extLst>
          </p:cNvPr>
          <p:cNvSpPr txBox="1"/>
          <p:nvPr userDrawn="1"/>
        </p:nvSpPr>
        <p:spPr>
          <a:xfrm>
            <a:off x="11093097" y="12998425"/>
            <a:ext cx="2502608" cy="523220"/>
          </a:xfrm>
          <a:prstGeom prst="rect">
            <a:avLst/>
          </a:prstGeom>
          <a:noFill/>
        </p:spPr>
        <p:txBody>
          <a:bodyPr wrap="none" rtlCol="0" anchor="t">
            <a:spAutoFit/>
          </a:bodyPr>
          <a:lstStyle/>
          <a:p>
            <a:pPr algn="ctr"/>
            <a:r>
              <a:rPr lang="id-ID" sz="2800" b="0" dirty="0">
                <a:solidFill>
                  <a:schemeClr val="tx2"/>
                </a:solidFill>
                <a:latin typeface="Poppins" panose="00000500000000000000" pitchFamily="2" charset="0"/>
              </a:rPr>
              <a:t>nexmuv.com</a:t>
            </a:r>
          </a:p>
        </p:txBody>
      </p:sp>
      <p:grpSp>
        <p:nvGrpSpPr>
          <p:cNvPr id="18" name="Graphic 9">
            <a:extLst>
              <a:ext uri="{FF2B5EF4-FFF2-40B4-BE49-F238E27FC236}">
                <a16:creationId xmlns:a16="http://schemas.microsoft.com/office/drawing/2014/main" id="{B31A6CE7-38AE-8D3F-03F6-5CC0869D318C}"/>
              </a:ext>
            </a:extLst>
          </p:cNvPr>
          <p:cNvGrpSpPr/>
          <p:nvPr userDrawn="1"/>
        </p:nvGrpSpPr>
        <p:grpSpPr>
          <a:xfrm>
            <a:off x="319532" y="12969290"/>
            <a:ext cx="2694039" cy="581486"/>
            <a:chOff x="8177842" y="3272245"/>
            <a:chExt cx="8333892" cy="1798802"/>
          </a:xfrm>
          <a:solidFill>
            <a:schemeClr val="accent2"/>
          </a:solidFill>
        </p:grpSpPr>
        <p:sp>
          <p:nvSpPr>
            <p:cNvPr id="19" name="Freeform: Shape 18">
              <a:extLst>
                <a:ext uri="{FF2B5EF4-FFF2-40B4-BE49-F238E27FC236}">
                  <a16:creationId xmlns:a16="http://schemas.microsoft.com/office/drawing/2014/main" id="{5EF130AB-C640-36ED-F88E-1A830F6D2A80}"/>
                </a:ext>
              </a:extLst>
            </p:cNvPr>
            <p:cNvSpPr/>
            <p:nvPr/>
          </p:nvSpPr>
          <p:spPr>
            <a:xfrm>
              <a:off x="13598480" y="3584216"/>
              <a:ext cx="1132569" cy="1112823"/>
            </a:xfrm>
            <a:custGeom>
              <a:avLst/>
              <a:gdLst>
                <a:gd name="connsiteX0" fmla="*/ 18 w 1132569"/>
                <a:gd name="connsiteY0" fmla="*/ 1111323 h 1112823"/>
                <a:gd name="connsiteX1" fmla="*/ 211991 w 1132569"/>
                <a:gd name="connsiteY1" fmla="*/ 1111323 h 1112823"/>
                <a:gd name="connsiteX2" fmla="*/ 211991 w 1132569"/>
                <a:gd name="connsiteY2" fmla="*/ 469336 h 1112823"/>
                <a:gd name="connsiteX3" fmla="*/ 445568 w 1132569"/>
                <a:gd name="connsiteY3" fmla="*/ 853529 h 1112823"/>
                <a:gd name="connsiteX4" fmla="*/ 587484 w 1132569"/>
                <a:gd name="connsiteY4" fmla="*/ 978092 h 1112823"/>
                <a:gd name="connsiteX5" fmla="*/ 679482 w 1132569"/>
                <a:gd name="connsiteY5" fmla="*/ 864155 h 1112823"/>
                <a:gd name="connsiteX6" fmla="*/ 756741 w 1132569"/>
                <a:gd name="connsiteY6" fmla="*/ 735496 h 1112823"/>
                <a:gd name="connsiteX7" fmla="*/ 914543 w 1132569"/>
                <a:gd name="connsiteY7" fmla="*/ 475408 h 1112823"/>
                <a:gd name="connsiteX8" fmla="*/ 914490 w 1132569"/>
                <a:gd name="connsiteY8" fmla="*/ 1044778 h 1112823"/>
                <a:gd name="connsiteX9" fmla="*/ 1114407 w 1132569"/>
                <a:gd name="connsiteY9" fmla="*/ 1111358 h 1112823"/>
                <a:gd name="connsiteX10" fmla="*/ 1132570 w 1132569"/>
                <a:gd name="connsiteY10" fmla="*/ 1093195 h 1112823"/>
                <a:gd name="connsiteX11" fmla="*/ 1132570 w 1132569"/>
                <a:gd name="connsiteY11" fmla="*/ 21175 h 1112823"/>
                <a:gd name="connsiteX12" fmla="*/ 1114407 w 1132569"/>
                <a:gd name="connsiteY12" fmla="*/ 3012 h 1112823"/>
                <a:gd name="connsiteX13" fmla="*/ 909618 w 1132569"/>
                <a:gd name="connsiteY13" fmla="*/ 76829 h 1112823"/>
                <a:gd name="connsiteX14" fmla="*/ 589408 w 1132569"/>
                <a:gd name="connsiteY14" fmla="*/ 616651 h 1112823"/>
                <a:gd name="connsiteX15" fmla="*/ 578076 w 1132569"/>
                <a:gd name="connsiteY15" fmla="*/ 635591 h 1112823"/>
                <a:gd name="connsiteX16" fmla="*/ 563267 w 1132569"/>
                <a:gd name="connsiteY16" fmla="*/ 657108 h 1112823"/>
                <a:gd name="connsiteX17" fmla="*/ 542491 w 1132569"/>
                <a:gd name="connsiteY17" fmla="*/ 617322 h 1112823"/>
                <a:gd name="connsiteX18" fmla="*/ 272305 w 1132569"/>
                <a:gd name="connsiteY18" fmla="*/ 160707 h 1112823"/>
                <a:gd name="connsiteX19" fmla="*/ 0 w 1132569"/>
                <a:gd name="connsiteY19" fmla="*/ 2994 h 1112823"/>
                <a:gd name="connsiteX20" fmla="*/ 0 w 1132569"/>
                <a:gd name="connsiteY20" fmla="*/ 1111340 h 11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2569" h="1112823">
                  <a:moveTo>
                    <a:pt x="18" y="1111323"/>
                  </a:moveTo>
                  <a:lnTo>
                    <a:pt x="211991" y="1111323"/>
                  </a:lnTo>
                  <a:lnTo>
                    <a:pt x="211991" y="469336"/>
                  </a:lnTo>
                  <a:cubicBezTo>
                    <a:pt x="226447" y="479926"/>
                    <a:pt x="425817" y="820663"/>
                    <a:pt x="445568" y="853529"/>
                  </a:cubicBezTo>
                  <a:cubicBezTo>
                    <a:pt x="532395" y="997897"/>
                    <a:pt x="500781" y="978092"/>
                    <a:pt x="587484" y="978092"/>
                  </a:cubicBezTo>
                  <a:cubicBezTo>
                    <a:pt x="624392" y="978092"/>
                    <a:pt x="647674" y="916861"/>
                    <a:pt x="679482" y="864155"/>
                  </a:cubicBezTo>
                  <a:cubicBezTo>
                    <a:pt x="706047" y="820151"/>
                    <a:pt x="731217" y="778141"/>
                    <a:pt x="756741" y="735496"/>
                  </a:cubicBezTo>
                  <a:lnTo>
                    <a:pt x="914543" y="475408"/>
                  </a:lnTo>
                  <a:lnTo>
                    <a:pt x="914490" y="1044778"/>
                  </a:lnTo>
                  <a:cubicBezTo>
                    <a:pt x="913695" y="1128603"/>
                    <a:pt x="883882" y="1111358"/>
                    <a:pt x="1114407" y="1111358"/>
                  </a:cubicBezTo>
                  <a:cubicBezTo>
                    <a:pt x="1128369" y="1111358"/>
                    <a:pt x="1132570" y="1107139"/>
                    <a:pt x="1132570" y="1093195"/>
                  </a:cubicBezTo>
                  <a:lnTo>
                    <a:pt x="1132570" y="21175"/>
                  </a:lnTo>
                  <a:cubicBezTo>
                    <a:pt x="1132570" y="7213"/>
                    <a:pt x="1128351" y="3012"/>
                    <a:pt x="1114407" y="3012"/>
                  </a:cubicBezTo>
                  <a:cubicBezTo>
                    <a:pt x="913730" y="3012"/>
                    <a:pt x="967178" y="-18469"/>
                    <a:pt x="909618" y="76829"/>
                  </a:cubicBezTo>
                  <a:lnTo>
                    <a:pt x="589408" y="616651"/>
                  </a:lnTo>
                  <a:cubicBezTo>
                    <a:pt x="583689" y="626289"/>
                    <a:pt x="583936" y="626183"/>
                    <a:pt x="578076" y="635591"/>
                  </a:cubicBezTo>
                  <a:lnTo>
                    <a:pt x="563267" y="657108"/>
                  </a:lnTo>
                  <a:cubicBezTo>
                    <a:pt x="559295" y="642245"/>
                    <a:pt x="551281" y="631637"/>
                    <a:pt x="542491" y="617322"/>
                  </a:cubicBezTo>
                  <a:lnTo>
                    <a:pt x="272305" y="160707"/>
                  </a:lnTo>
                  <a:cubicBezTo>
                    <a:pt x="159461" y="-35132"/>
                    <a:pt x="204418" y="2994"/>
                    <a:pt x="0" y="2994"/>
                  </a:cubicBezTo>
                  <a:lnTo>
                    <a:pt x="0" y="1111340"/>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0" name="Freeform: Shape 19">
              <a:extLst>
                <a:ext uri="{FF2B5EF4-FFF2-40B4-BE49-F238E27FC236}">
                  <a16:creationId xmlns:a16="http://schemas.microsoft.com/office/drawing/2014/main" id="{9C19899F-2243-A668-3A25-DE56A83376CE}"/>
                </a:ext>
              </a:extLst>
            </p:cNvPr>
            <p:cNvSpPr/>
            <p:nvPr/>
          </p:nvSpPr>
          <p:spPr>
            <a:xfrm>
              <a:off x="10745839" y="3585281"/>
              <a:ext cx="896361" cy="1112734"/>
            </a:xfrm>
            <a:custGeom>
              <a:avLst/>
              <a:gdLst>
                <a:gd name="connsiteX0" fmla="*/ 0 w 896361"/>
                <a:gd name="connsiteY0" fmla="*/ 20075 h 1112734"/>
                <a:gd name="connsiteX1" fmla="*/ 0 w 896361"/>
                <a:gd name="connsiteY1" fmla="*/ 1092095 h 1112734"/>
                <a:gd name="connsiteX2" fmla="*/ 18163 w 896361"/>
                <a:gd name="connsiteY2" fmla="*/ 1110258 h 1112734"/>
                <a:gd name="connsiteX3" fmla="*/ 218080 w 896361"/>
                <a:gd name="connsiteY3" fmla="*/ 1043678 h 1112734"/>
                <a:gd name="connsiteX4" fmla="*/ 218027 w 896361"/>
                <a:gd name="connsiteY4" fmla="*/ 425855 h 1112734"/>
                <a:gd name="connsiteX5" fmla="*/ 281024 w 896361"/>
                <a:gd name="connsiteY5" fmla="*/ 508215 h 1112734"/>
                <a:gd name="connsiteX6" fmla="*/ 657594 w 896361"/>
                <a:gd name="connsiteY6" fmla="*/ 1034076 h 1112734"/>
                <a:gd name="connsiteX7" fmla="*/ 687760 w 896361"/>
                <a:gd name="connsiteY7" fmla="*/ 1076579 h 1112734"/>
                <a:gd name="connsiteX8" fmla="*/ 878199 w 896361"/>
                <a:gd name="connsiteY8" fmla="*/ 1110240 h 1112734"/>
                <a:gd name="connsiteX9" fmla="*/ 896362 w 896361"/>
                <a:gd name="connsiteY9" fmla="*/ 1092077 h 1112734"/>
                <a:gd name="connsiteX10" fmla="*/ 896362 w 896361"/>
                <a:gd name="connsiteY10" fmla="*/ 20057 h 1112734"/>
                <a:gd name="connsiteX11" fmla="*/ 878199 w 896361"/>
                <a:gd name="connsiteY11" fmla="*/ 1894 h 1112734"/>
                <a:gd name="connsiteX12" fmla="*/ 678281 w 896361"/>
                <a:gd name="connsiteY12" fmla="*/ 68474 h 1112734"/>
                <a:gd name="connsiteX13" fmla="*/ 678334 w 896361"/>
                <a:gd name="connsiteY13" fmla="*/ 692351 h 1112734"/>
                <a:gd name="connsiteX14" fmla="*/ 303741 w 896361"/>
                <a:gd name="connsiteY14" fmla="*/ 170568 h 1112734"/>
                <a:gd name="connsiteX15" fmla="*/ 18163 w 896361"/>
                <a:gd name="connsiteY15" fmla="*/ 1912 h 1112734"/>
                <a:gd name="connsiteX16" fmla="*/ 0 w 896361"/>
                <a:gd name="connsiteY16" fmla="*/ 20075 h 111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6361" h="1112734">
                  <a:moveTo>
                    <a:pt x="0" y="20075"/>
                  </a:moveTo>
                  <a:lnTo>
                    <a:pt x="0" y="1092095"/>
                  </a:lnTo>
                  <a:cubicBezTo>
                    <a:pt x="0" y="1106057"/>
                    <a:pt x="4219" y="1110258"/>
                    <a:pt x="18163" y="1110258"/>
                  </a:cubicBezTo>
                  <a:cubicBezTo>
                    <a:pt x="248687" y="1110258"/>
                    <a:pt x="218874" y="1127503"/>
                    <a:pt x="218080" y="1043678"/>
                  </a:cubicBezTo>
                  <a:lnTo>
                    <a:pt x="218027" y="425855"/>
                  </a:lnTo>
                  <a:cubicBezTo>
                    <a:pt x="231954" y="436057"/>
                    <a:pt x="267680" y="488887"/>
                    <a:pt x="281024" y="508215"/>
                  </a:cubicBezTo>
                  <a:lnTo>
                    <a:pt x="657594" y="1034076"/>
                  </a:lnTo>
                  <a:cubicBezTo>
                    <a:pt x="669315" y="1050279"/>
                    <a:pt x="676410" y="1060411"/>
                    <a:pt x="687760" y="1076579"/>
                  </a:cubicBezTo>
                  <a:cubicBezTo>
                    <a:pt x="722710" y="1126373"/>
                    <a:pt x="730494" y="1110240"/>
                    <a:pt x="878199" y="1110240"/>
                  </a:cubicBezTo>
                  <a:cubicBezTo>
                    <a:pt x="892161" y="1110240"/>
                    <a:pt x="896362" y="1106021"/>
                    <a:pt x="896362" y="1092077"/>
                  </a:cubicBezTo>
                  <a:lnTo>
                    <a:pt x="896362" y="20057"/>
                  </a:lnTo>
                  <a:cubicBezTo>
                    <a:pt x="896362" y="6095"/>
                    <a:pt x="892143" y="1894"/>
                    <a:pt x="878199" y="1894"/>
                  </a:cubicBezTo>
                  <a:cubicBezTo>
                    <a:pt x="647674" y="1894"/>
                    <a:pt x="677487" y="-15351"/>
                    <a:pt x="678281" y="68474"/>
                  </a:cubicBezTo>
                  <a:lnTo>
                    <a:pt x="678334" y="692351"/>
                  </a:lnTo>
                  <a:cubicBezTo>
                    <a:pt x="628629" y="635179"/>
                    <a:pt x="366032" y="254869"/>
                    <a:pt x="303741" y="170568"/>
                  </a:cubicBezTo>
                  <a:cubicBezTo>
                    <a:pt x="155242" y="-30390"/>
                    <a:pt x="230877" y="1912"/>
                    <a:pt x="18163" y="1912"/>
                  </a:cubicBezTo>
                  <a:cubicBezTo>
                    <a:pt x="4201" y="1912"/>
                    <a:pt x="0" y="6130"/>
                    <a:pt x="0" y="20075"/>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1" name="Freeform: Shape 20">
              <a:extLst>
                <a:ext uri="{FF2B5EF4-FFF2-40B4-BE49-F238E27FC236}">
                  <a16:creationId xmlns:a16="http://schemas.microsoft.com/office/drawing/2014/main" id="{C7A00734-E525-529E-4470-0F99813EDC96}"/>
                </a:ext>
              </a:extLst>
            </p:cNvPr>
            <p:cNvSpPr/>
            <p:nvPr/>
          </p:nvSpPr>
          <p:spPr>
            <a:xfrm>
              <a:off x="9516329" y="3272245"/>
              <a:ext cx="290732" cy="1798802"/>
            </a:xfrm>
            <a:custGeom>
              <a:avLst/>
              <a:gdLst>
                <a:gd name="connsiteX0" fmla="*/ 18 w 290732"/>
                <a:gd name="connsiteY0" fmla="*/ 308876 h 1798802"/>
                <a:gd name="connsiteX1" fmla="*/ 18 w 290732"/>
                <a:gd name="connsiteY1" fmla="*/ 1495964 h 1798802"/>
                <a:gd name="connsiteX2" fmla="*/ 210473 w 290732"/>
                <a:gd name="connsiteY2" fmla="*/ 1727634 h 1798802"/>
                <a:gd name="connsiteX3" fmla="*/ 290732 w 290732"/>
                <a:gd name="connsiteY3" fmla="*/ 1798803 h 1798802"/>
                <a:gd name="connsiteX4" fmla="*/ 290732 w 290732"/>
                <a:gd name="connsiteY4" fmla="*/ 0 h 1798802"/>
                <a:gd name="connsiteX5" fmla="*/ 213385 w 290732"/>
                <a:gd name="connsiteY5" fmla="*/ 68010 h 1798802"/>
                <a:gd name="connsiteX6" fmla="*/ 140821 w 290732"/>
                <a:gd name="connsiteY6" fmla="*/ 146857 h 1798802"/>
                <a:gd name="connsiteX7" fmla="*/ 0 w 290732"/>
                <a:gd name="connsiteY7" fmla="*/ 308876 h 179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732" h="1798802">
                  <a:moveTo>
                    <a:pt x="18" y="308876"/>
                  </a:moveTo>
                  <a:lnTo>
                    <a:pt x="18" y="1495964"/>
                  </a:lnTo>
                  <a:cubicBezTo>
                    <a:pt x="18" y="1512661"/>
                    <a:pt x="190968" y="1708235"/>
                    <a:pt x="210473" y="1727634"/>
                  </a:cubicBezTo>
                  <a:cubicBezTo>
                    <a:pt x="231477" y="1748515"/>
                    <a:pt x="262543" y="1791266"/>
                    <a:pt x="290732" y="1798803"/>
                  </a:cubicBezTo>
                  <a:lnTo>
                    <a:pt x="290732" y="0"/>
                  </a:lnTo>
                  <a:cubicBezTo>
                    <a:pt x="263638" y="7237"/>
                    <a:pt x="233331" y="47870"/>
                    <a:pt x="213385" y="68010"/>
                  </a:cubicBezTo>
                  <a:lnTo>
                    <a:pt x="140821" y="146857"/>
                  </a:lnTo>
                  <a:cubicBezTo>
                    <a:pt x="120858" y="166750"/>
                    <a:pt x="0" y="291313"/>
                    <a:pt x="0" y="308876"/>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2" name="Freeform: Shape 21">
              <a:extLst>
                <a:ext uri="{FF2B5EF4-FFF2-40B4-BE49-F238E27FC236}">
                  <a16:creationId xmlns:a16="http://schemas.microsoft.com/office/drawing/2014/main" id="{FDA4E71A-94C1-7EF3-B9E9-4BFDE1C54296}"/>
                </a:ext>
              </a:extLst>
            </p:cNvPr>
            <p:cNvSpPr/>
            <p:nvPr/>
          </p:nvSpPr>
          <p:spPr>
            <a:xfrm>
              <a:off x="8177842" y="3272245"/>
              <a:ext cx="278606" cy="1798802"/>
            </a:xfrm>
            <a:custGeom>
              <a:avLst/>
              <a:gdLst>
                <a:gd name="connsiteX0" fmla="*/ 0 w 278606"/>
                <a:gd name="connsiteY0" fmla="*/ 1798803 h 1798802"/>
                <a:gd name="connsiteX1" fmla="*/ 140821 w 278606"/>
                <a:gd name="connsiteY1" fmla="*/ 1654964 h 1798802"/>
                <a:gd name="connsiteX2" fmla="*/ 278606 w 278606"/>
                <a:gd name="connsiteY2" fmla="*/ 1502036 h 1798802"/>
                <a:gd name="connsiteX3" fmla="*/ 278606 w 278606"/>
                <a:gd name="connsiteY3" fmla="*/ 302839 h 1798802"/>
                <a:gd name="connsiteX4" fmla="*/ 177430 w 278606"/>
                <a:gd name="connsiteY4" fmla="*/ 185972 h 1798802"/>
                <a:gd name="connsiteX5" fmla="*/ 143892 w 278606"/>
                <a:gd name="connsiteY5" fmla="*/ 146822 h 1798802"/>
                <a:gd name="connsiteX6" fmla="*/ 0 w 278606"/>
                <a:gd name="connsiteY6" fmla="*/ 0 h 1798802"/>
                <a:gd name="connsiteX7" fmla="*/ 0 w 278606"/>
                <a:gd name="connsiteY7" fmla="*/ 1798803 h 179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606" h="1798802">
                  <a:moveTo>
                    <a:pt x="0" y="1798803"/>
                  </a:moveTo>
                  <a:cubicBezTo>
                    <a:pt x="42751" y="1770173"/>
                    <a:pt x="100329" y="1695421"/>
                    <a:pt x="140821" y="1654964"/>
                  </a:cubicBezTo>
                  <a:cubicBezTo>
                    <a:pt x="154307" y="1641479"/>
                    <a:pt x="278606" y="1519457"/>
                    <a:pt x="278606" y="1502036"/>
                  </a:cubicBezTo>
                  <a:lnTo>
                    <a:pt x="278606" y="302839"/>
                  </a:lnTo>
                  <a:cubicBezTo>
                    <a:pt x="278606" y="277210"/>
                    <a:pt x="200252" y="213278"/>
                    <a:pt x="177430" y="185972"/>
                  </a:cubicBezTo>
                  <a:cubicBezTo>
                    <a:pt x="163114" y="168850"/>
                    <a:pt x="160431" y="163167"/>
                    <a:pt x="143892" y="146822"/>
                  </a:cubicBezTo>
                  <a:cubicBezTo>
                    <a:pt x="103895" y="107283"/>
                    <a:pt x="32549" y="21799"/>
                    <a:pt x="0" y="0"/>
                  </a:cubicBezTo>
                  <a:lnTo>
                    <a:pt x="0" y="1798803"/>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3" name="Freeform: Shape 22">
              <a:extLst>
                <a:ext uri="{FF2B5EF4-FFF2-40B4-BE49-F238E27FC236}">
                  <a16:creationId xmlns:a16="http://schemas.microsoft.com/office/drawing/2014/main" id="{53231DBD-59D0-018A-54BE-ABC3AA831CB9}"/>
                </a:ext>
              </a:extLst>
            </p:cNvPr>
            <p:cNvSpPr/>
            <p:nvPr/>
          </p:nvSpPr>
          <p:spPr>
            <a:xfrm>
              <a:off x="14979401" y="3944538"/>
              <a:ext cx="654099" cy="763126"/>
            </a:xfrm>
            <a:custGeom>
              <a:avLst/>
              <a:gdLst>
                <a:gd name="connsiteX0" fmla="*/ 0 w 654099"/>
                <a:gd name="connsiteY0" fmla="*/ 393672 h 763126"/>
                <a:gd name="connsiteX1" fmla="*/ 302823 w 654099"/>
                <a:gd name="connsiteY1" fmla="*/ 763126 h 763126"/>
                <a:gd name="connsiteX2" fmla="*/ 496633 w 654099"/>
                <a:gd name="connsiteY2" fmla="*/ 666222 h 763126"/>
                <a:gd name="connsiteX3" fmla="*/ 539032 w 654099"/>
                <a:gd name="connsiteY3" fmla="*/ 751018 h 763126"/>
                <a:gd name="connsiteX4" fmla="*/ 654099 w 654099"/>
                <a:gd name="connsiteY4" fmla="*/ 751018 h 763126"/>
                <a:gd name="connsiteX5" fmla="*/ 654099 w 654099"/>
                <a:gd name="connsiteY5" fmla="*/ 0 h 763126"/>
                <a:gd name="connsiteX6" fmla="*/ 454235 w 654099"/>
                <a:gd name="connsiteY6" fmla="*/ 0 h 763126"/>
                <a:gd name="connsiteX7" fmla="*/ 454235 w 654099"/>
                <a:gd name="connsiteY7" fmla="*/ 442124 h 763126"/>
                <a:gd name="connsiteX8" fmla="*/ 351276 w 654099"/>
                <a:gd name="connsiteY8" fmla="*/ 563263 h 763126"/>
                <a:gd name="connsiteX9" fmla="*/ 232430 w 654099"/>
                <a:gd name="connsiteY9" fmla="*/ 524643 h 763126"/>
                <a:gd name="connsiteX10" fmla="*/ 205918 w 654099"/>
                <a:gd name="connsiteY10" fmla="*/ 436087 h 763126"/>
                <a:gd name="connsiteX11" fmla="*/ 205918 w 654099"/>
                <a:gd name="connsiteY11" fmla="*/ 18 h 763126"/>
                <a:gd name="connsiteX12" fmla="*/ 0 w 654099"/>
                <a:gd name="connsiteY12" fmla="*/ 18 h 763126"/>
                <a:gd name="connsiteX13" fmla="*/ 0 w 654099"/>
                <a:gd name="connsiteY13" fmla="*/ 393689 h 76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4099" h="763126">
                  <a:moveTo>
                    <a:pt x="0" y="393672"/>
                  </a:moveTo>
                  <a:cubicBezTo>
                    <a:pt x="0" y="608203"/>
                    <a:pt x="71663" y="763126"/>
                    <a:pt x="302823" y="763126"/>
                  </a:cubicBezTo>
                  <a:cubicBezTo>
                    <a:pt x="409260" y="763126"/>
                    <a:pt x="466556" y="686362"/>
                    <a:pt x="496633" y="666222"/>
                  </a:cubicBezTo>
                  <a:cubicBezTo>
                    <a:pt x="498451" y="688074"/>
                    <a:pt x="515802" y="751018"/>
                    <a:pt x="539032" y="751018"/>
                  </a:cubicBezTo>
                  <a:lnTo>
                    <a:pt x="654099" y="751018"/>
                  </a:lnTo>
                  <a:lnTo>
                    <a:pt x="654099" y="0"/>
                  </a:lnTo>
                  <a:lnTo>
                    <a:pt x="454235" y="0"/>
                  </a:lnTo>
                  <a:lnTo>
                    <a:pt x="454235" y="442124"/>
                  </a:lnTo>
                  <a:cubicBezTo>
                    <a:pt x="454235" y="498325"/>
                    <a:pt x="404053" y="563263"/>
                    <a:pt x="351276" y="563263"/>
                  </a:cubicBezTo>
                  <a:cubicBezTo>
                    <a:pt x="312567" y="563263"/>
                    <a:pt x="262243" y="568064"/>
                    <a:pt x="232430" y="524643"/>
                  </a:cubicBezTo>
                  <a:cubicBezTo>
                    <a:pt x="217445" y="502808"/>
                    <a:pt x="205918" y="470577"/>
                    <a:pt x="205918" y="436087"/>
                  </a:cubicBezTo>
                  <a:lnTo>
                    <a:pt x="205918" y="18"/>
                  </a:lnTo>
                  <a:lnTo>
                    <a:pt x="0" y="18"/>
                  </a:lnTo>
                  <a:lnTo>
                    <a:pt x="0" y="393689"/>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4" name="Freeform: Shape 23">
              <a:extLst>
                <a:ext uri="{FF2B5EF4-FFF2-40B4-BE49-F238E27FC236}">
                  <a16:creationId xmlns:a16="http://schemas.microsoft.com/office/drawing/2014/main" id="{D8365CB3-2E9A-4D46-10D3-3824DE0A8010}"/>
                </a:ext>
              </a:extLst>
            </p:cNvPr>
            <p:cNvSpPr/>
            <p:nvPr/>
          </p:nvSpPr>
          <p:spPr>
            <a:xfrm>
              <a:off x="11866317" y="3944156"/>
              <a:ext cx="690569" cy="764471"/>
            </a:xfrm>
            <a:custGeom>
              <a:avLst/>
              <a:gdLst>
                <a:gd name="connsiteX0" fmla="*/ 345222 w 690569"/>
                <a:gd name="connsiteY0" fmla="*/ 157848 h 764471"/>
                <a:gd name="connsiteX1" fmla="*/ 490579 w 690569"/>
                <a:gd name="connsiteY1" fmla="*/ 309259 h 764471"/>
                <a:gd name="connsiteX2" fmla="*/ 199864 w 690569"/>
                <a:gd name="connsiteY2" fmla="*/ 309259 h 764471"/>
                <a:gd name="connsiteX3" fmla="*/ 345222 w 690569"/>
                <a:gd name="connsiteY3" fmla="*/ 157848 h 764471"/>
                <a:gd name="connsiteX4" fmla="*/ 0 w 690569"/>
                <a:gd name="connsiteY4" fmla="*/ 345603 h 764471"/>
                <a:gd name="connsiteX5" fmla="*/ 101336 w 690569"/>
                <a:gd name="connsiteY5" fmla="*/ 656120 h 764471"/>
                <a:gd name="connsiteX6" fmla="*/ 559330 w 690569"/>
                <a:gd name="connsiteY6" fmla="*/ 717175 h 764471"/>
                <a:gd name="connsiteX7" fmla="*/ 672280 w 690569"/>
                <a:gd name="connsiteY7" fmla="*/ 612098 h 764471"/>
                <a:gd name="connsiteX8" fmla="*/ 604818 w 690569"/>
                <a:gd name="connsiteY8" fmla="*/ 564476 h 764471"/>
                <a:gd name="connsiteX9" fmla="*/ 539032 w 690569"/>
                <a:gd name="connsiteY9" fmla="*/ 515194 h 764471"/>
                <a:gd name="connsiteX10" fmla="*/ 478329 w 690569"/>
                <a:gd name="connsiteY10" fmla="*/ 563523 h 764471"/>
                <a:gd name="connsiteX11" fmla="*/ 345222 w 690569"/>
                <a:gd name="connsiteY11" fmla="*/ 587881 h 764471"/>
                <a:gd name="connsiteX12" fmla="*/ 199864 w 690569"/>
                <a:gd name="connsiteY12" fmla="*/ 436470 h 764471"/>
                <a:gd name="connsiteX13" fmla="*/ 690443 w 690569"/>
                <a:gd name="connsiteY13" fmla="*/ 436470 h 764471"/>
                <a:gd name="connsiteX14" fmla="*/ 597192 w 690569"/>
                <a:gd name="connsiteY14" fmla="*/ 105777 h 764471"/>
                <a:gd name="connsiteX15" fmla="*/ 193722 w 690569"/>
                <a:gd name="connsiteY15" fmla="*/ 30601 h 764471"/>
                <a:gd name="connsiteX16" fmla="*/ 0 w 690569"/>
                <a:gd name="connsiteY16" fmla="*/ 345638 h 76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569" h="764471">
                  <a:moveTo>
                    <a:pt x="345222" y="157848"/>
                  </a:moveTo>
                  <a:cubicBezTo>
                    <a:pt x="435031" y="157848"/>
                    <a:pt x="490579" y="231718"/>
                    <a:pt x="490579" y="309259"/>
                  </a:cubicBezTo>
                  <a:lnTo>
                    <a:pt x="199864" y="309259"/>
                  </a:lnTo>
                  <a:cubicBezTo>
                    <a:pt x="217321" y="234330"/>
                    <a:pt x="242774" y="157848"/>
                    <a:pt x="345222" y="157848"/>
                  </a:cubicBezTo>
                  <a:close/>
                  <a:moveTo>
                    <a:pt x="0" y="345603"/>
                  </a:moveTo>
                  <a:cubicBezTo>
                    <a:pt x="0" y="467660"/>
                    <a:pt x="13027" y="567512"/>
                    <a:pt x="101336" y="656120"/>
                  </a:cubicBezTo>
                  <a:cubicBezTo>
                    <a:pt x="223535" y="778725"/>
                    <a:pt x="406400" y="794663"/>
                    <a:pt x="559330" y="717175"/>
                  </a:cubicBezTo>
                  <a:cubicBezTo>
                    <a:pt x="593415" y="699895"/>
                    <a:pt x="661690" y="651778"/>
                    <a:pt x="672280" y="612098"/>
                  </a:cubicBezTo>
                  <a:cubicBezTo>
                    <a:pt x="650869" y="606379"/>
                    <a:pt x="623422" y="578350"/>
                    <a:pt x="604818" y="564476"/>
                  </a:cubicBezTo>
                  <a:cubicBezTo>
                    <a:pt x="581112" y="546807"/>
                    <a:pt x="563231" y="531398"/>
                    <a:pt x="539032" y="515194"/>
                  </a:cubicBezTo>
                  <a:cubicBezTo>
                    <a:pt x="515944" y="530656"/>
                    <a:pt x="506730" y="547001"/>
                    <a:pt x="478329" y="563523"/>
                  </a:cubicBezTo>
                  <a:cubicBezTo>
                    <a:pt x="429100" y="592170"/>
                    <a:pt x="401988" y="587881"/>
                    <a:pt x="345222" y="587881"/>
                  </a:cubicBezTo>
                  <a:cubicBezTo>
                    <a:pt x="269922" y="587881"/>
                    <a:pt x="201541" y="511505"/>
                    <a:pt x="199864" y="436470"/>
                  </a:cubicBezTo>
                  <a:lnTo>
                    <a:pt x="690443" y="436470"/>
                  </a:lnTo>
                  <a:cubicBezTo>
                    <a:pt x="690443" y="284847"/>
                    <a:pt x="697945" y="233271"/>
                    <a:pt x="597192" y="105777"/>
                  </a:cubicBezTo>
                  <a:cubicBezTo>
                    <a:pt x="511637" y="-2494"/>
                    <a:pt x="319574" y="-27824"/>
                    <a:pt x="193722" y="30601"/>
                  </a:cubicBezTo>
                  <a:cubicBezTo>
                    <a:pt x="79625" y="83572"/>
                    <a:pt x="0" y="224128"/>
                    <a:pt x="0" y="345638"/>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5" name="Freeform: Shape 24">
              <a:extLst>
                <a:ext uri="{FF2B5EF4-FFF2-40B4-BE49-F238E27FC236}">
                  <a16:creationId xmlns:a16="http://schemas.microsoft.com/office/drawing/2014/main" id="{D1A6293C-324A-458C-06AA-A5CB6CAE097E}"/>
                </a:ext>
              </a:extLst>
            </p:cNvPr>
            <p:cNvSpPr/>
            <p:nvPr/>
          </p:nvSpPr>
          <p:spPr>
            <a:xfrm>
              <a:off x="12665757" y="3944503"/>
              <a:ext cx="744985" cy="751035"/>
            </a:xfrm>
            <a:custGeom>
              <a:avLst/>
              <a:gdLst>
                <a:gd name="connsiteX0" fmla="*/ 35 w 744985"/>
                <a:gd name="connsiteY0" fmla="*/ 751035 h 751035"/>
                <a:gd name="connsiteX1" fmla="*/ 224134 w 744985"/>
                <a:gd name="connsiteY1" fmla="*/ 751035 h 751035"/>
                <a:gd name="connsiteX2" fmla="*/ 260814 w 744985"/>
                <a:gd name="connsiteY2" fmla="*/ 690810 h 751035"/>
                <a:gd name="connsiteX3" fmla="*/ 367285 w 744985"/>
                <a:gd name="connsiteY3" fmla="*/ 518694 h 751035"/>
                <a:gd name="connsiteX4" fmla="*/ 375529 w 744985"/>
                <a:gd name="connsiteY4" fmla="*/ 508774 h 751035"/>
                <a:gd name="connsiteX5" fmla="*/ 520886 w 744985"/>
                <a:gd name="connsiteY5" fmla="*/ 751035 h 751035"/>
                <a:gd name="connsiteX6" fmla="*/ 744985 w 744985"/>
                <a:gd name="connsiteY6" fmla="*/ 751035 h 751035"/>
                <a:gd name="connsiteX7" fmla="*/ 621427 w 744985"/>
                <a:gd name="connsiteY7" fmla="*/ 553591 h 751035"/>
                <a:gd name="connsiteX8" fmla="*/ 496668 w 744985"/>
                <a:gd name="connsiteY8" fmla="*/ 357346 h 751035"/>
                <a:gd name="connsiteX9" fmla="*/ 720768 w 744985"/>
                <a:gd name="connsiteY9" fmla="*/ 0 h 751035"/>
                <a:gd name="connsiteX10" fmla="*/ 496668 w 744985"/>
                <a:gd name="connsiteY10" fmla="*/ 0 h 751035"/>
                <a:gd name="connsiteX11" fmla="*/ 436407 w 744985"/>
                <a:gd name="connsiteY11" fmla="*/ 103276 h 751035"/>
                <a:gd name="connsiteX12" fmla="*/ 375529 w 744985"/>
                <a:gd name="connsiteY12" fmla="*/ 211972 h 751035"/>
                <a:gd name="connsiteX13" fmla="*/ 310819 w 744985"/>
                <a:gd name="connsiteY13" fmla="*/ 107107 h 751035"/>
                <a:gd name="connsiteX14" fmla="*/ 248334 w 744985"/>
                <a:gd name="connsiteY14" fmla="*/ 0 h 751035"/>
                <a:gd name="connsiteX15" fmla="*/ 24235 w 744985"/>
                <a:gd name="connsiteY15" fmla="*/ 0 h 751035"/>
                <a:gd name="connsiteX16" fmla="*/ 81301 w 744985"/>
                <a:gd name="connsiteY16" fmla="*/ 94345 h 751035"/>
                <a:gd name="connsiteX17" fmla="*/ 230365 w 744985"/>
                <a:gd name="connsiteY17" fmla="*/ 326933 h 751035"/>
                <a:gd name="connsiteX18" fmla="*/ 239438 w 744985"/>
                <a:gd name="connsiteY18" fmla="*/ 378033 h 751035"/>
                <a:gd name="connsiteX19" fmla="*/ 210120 w 744985"/>
                <a:gd name="connsiteY19" fmla="*/ 422072 h 751035"/>
                <a:gd name="connsiteX20" fmla="*/ 179106 w 744985"/>
                <a:gd name="connsiteY20" fmla="*/ 469801 h 751035"/>
                <a:gd name="connsiteX21" fmla="*/ 0 w 744985"/>
                <a:gd name="connsiteY21" fmla="*/ 751000 h 7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4985" h="751035">
                  <a:moveTo>
                    <a:pt x="35" y="751035"/>
                  </a:moveTo>
                  <a:lnTo>
                    <a:pt x="224134" y="751035"/>
                  </a:lnTo>
                  <a:cubicBezTo>
                    <a:pt x="235731" y="729113"/>
                    <a:pt x="247964" y="712450"/>
                    <a:pt x="260814" y="690810"/>
                  </a:cubicBezTo>
                  <a:lnTo>
                    <a:pt x="367285" y="518694"/>
                  </a:lnTo>
                  <a:cubicBezTo>
                    <a:pt x="375458" y="508104"/>
                    <a:pt x="370728" y="514317"/>
                    <a:pt x="375529" y="508774"/>
                  </a:cubicBezTo>
                  <a:lnTo>
                    <a:pt x="520886" y="751035"/>
                  </a:lnTo>
                  <a:lnTo>
                    <a:pt x="744985" y="751035"/>
                  </a:lnTo>
                  <a:cubicBezTo>
                    <a:pt x="740131" y="730189"/>
                    <a:pt x="640790" y="582609"/>
                    <a:pt x="621427" y="553591"/>
                  </a:cubicBezTo>
                  <a:cubicBezTo>
                    <a:pt x="613166" y="541235"/>
                    <a:pt x="495521" y="367478"/>
                    <a:pt x="496668" y="357346"/>
                  </a:cubicBezTo>
                  <a:cubicBezTo>
                    <a:pt x="498010" y="345555"/>
                    <a:pt x="713319" y="27871"/>
                    <a:pt x="720768" y="0"/>
                  </a:cubicBezTo>
                  <a:lnTo>
                    <a:pt x="496668" y="0"/>
                  </a:lnTo>
                  <a:cubicBezTo>
                    <a:pt x="478647" y="34067"/>
                    <a:pt x="455665" y="69845"/>
                    <a:pt x="436407" y="103276"/>
                  </a:cubicBezTo>
                  <a:cubicBezTo>
                    <a:pt x="414943" y="140573"/>
                    <a:pt x="395774" y="173704"/>
                    <a:pt x="375529" y="211972"/>
                  </a:cubicBezTo>
                  <a:cubicBezTo>
                    <a:pt x="357118" y="198486"/>
                    <a:pt x="326299" y="132877"/>
                    <a:pt x="310819" y="107107"/>
                  </a:cubicBezTo>
                  <a:cubicBezTo>
                    <a:pt x="288932" y="70693"/>
                    <a:pt x="270557" y="33184"/>
                    <a:pt x="248334" y="0"/>
                  </a:cubicBezTo>
                  <a:lnTo>
                    <a:pt x="24235" y="0"/>
                  </a:lnTo>
                  <a:cubicBezTo>
                    <a:pt x="41639" y="32884"/>
                    <a:pt x="60914" y="60914"/>
                    <a:pt x="81301" y="94345"/>
                  </a:cubicBezTo>
                  <a:lnTo>
                    <a:pt x="230365" y="326933"/>
                  </a:lnTo>
                  <a:cubicBezTo>
                    <a:pt x="244839" y="347638"/>
                    <a:pt x="255077" y="352227"/>
                    <a:pt x="239438" y="378033"/>
                  </a:cubicBezTo>
                  <a:cubicBezTo>
                    <a:pt x="229095" y="395119"/>
                    <a:pt x="221081" y="403945"/>
                    <a:pt x="210120" y="422072"/>
                  </a:cubicBezTo>
                  <a:cubicBezTo>
                    <a:pt x="198152" y="441877"/>
                    <a:pt x="191815" y="448902"/>
                    <a:pt x="179106" y="469801"/>
                  </a:cubicBezTo>
                  <a:cubicBezTo>
                    <a:pt x="153618" y="511722"/>
                    <a:pt x="6725" y="722123"/>
                    <a:pt x="0" y="751000"/>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6" name="Freeform: Shape 25">
              <a:extLst>
                <a:ext uri="{FF2B5EF4-FFF2-40B4-BE49-F238E27FC236}">
                  <a16:creationId xmlns:a16="http://schemas.microsoft.com/office/drawing/2014/main" id="{31E56407-6F00-E79E-FE17-583517A34242}"/>
                </a:ext>
              </a:extLst>
            </p:cNvPr>
            <p:cNvSpPr/>
            <p:nvPr/>
          </p:nvSpPr>
          <p:spPr>
            <a:xfrm>
              <a:off x="15784965" y="3944521"/>
              <a:ext cx="726768" cy="751035"/>
            </a:xfrm>
            <a:custGeom>
              <a:avLst/>
              <a:gdLst>
                <a:gd name="connsiteX0" fmla="*/ 290679 w 726768"/>
                <a:gd name="connsiteY0" fmla="*/ 751018 h 751035"/>
                <a:gd name="connsiteX1" fmla="*/ 436036 w 726768"/>
                <a:gd name="connsiteY1" fmla="*/ 751018 h 751035"/>
                <a:gd name="connsiteX2" fmla="*/ 471480 w 726768"/>
                <a:gd name="connsiteY2" fmla="*/ 659267 h 751035"/>
                <a:gd name="connsiteX3" fmla="*/ 726769 w 726768"/>
                <a:gd name="connsiteY3" fmla="*/ 0 h 751035"/>
                <a:gd name="connsiteX4" fmla="*/ 520850 w 726768"/>
                <a:gd name="connsiteY4" fmla="*/ 0 h 751035"/>
                <a:gd name="connsiteX5" fmla="*/ 442991 w 726768"/>
                <a:gd name="connsiteY5" fmla="*/ 212854 h 751035"/>
                <a:gd name="connsiteX6" fmla="*/ 405006 w 726768"/>
                <a:gd name="connsiteY6" fmla="*/ 320226 h 751035"/>
                <a:gd name="connsiteX7" fmla="*/ 369439 w 726768"/>
                <a:gd name="connsiteY7" fmla="*/ 430015 h 751035"/>
                <a:gd name="connsiteX8" fmla="*/ 326176 w 726768"/>
                <a:gd name="connsiteY8" fmla="*/ 327922 h 751035"/>
                <a:gd name="connsiteX9" fmla="*/ 211973 w 726768"/>
                <a:gd name="connsiteY9" fmla="*/ 0 h 751035"/>
                <a:gd name="connsiteX10" fmla="*/ 0 w 726768"/>
                <a:gd name="connsiteY10" fmla="*/ 0 h 751035"/>
                <a:gd name="connsiteX11" fmla="*/ 143610 w 726768"/>
                <a:gd name="connsiteY11" fmla="*/ 377256 h 751035"/>
                <a:gd name="connsiteX12" fmla="*/ 179424 w 726768"/>
                <a:gd name="connsiteY12" fmla="*/ 468636 h 751035"/>
                <a:gd name="connsiteX13" fmla="*/ 290714 w 726768"/>
                <a:gd name="connsiteY13" fmla="*/ 751035 h 7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6768" h="751035">
                  <a:moveTo>
                    <a:pt x="290679" y="751018"/>
                  </a:moveTo>
                  <a:lnTo>
                    <a:pt x="436036" y="751018"/>
                  </a:lnTo>
                  <a:cubicBezTo>
                    <a:pt x="442356" y="723870"/>
                    <a:pt x="461913" y="685126"/>
                    <a:pt x="471480" y="659267"/>
                  </a:cubicBezTo>
                  <a:cubicBezTo>
                    <a:pt x="495097" y="595318"/>
                    <a:pt x="723856" y="34914"/>
                    <a:pt x="726769" y="0"/>
                  </a:cubicBezTo>
                  <a:lnTo>
                    <a:pt x="520850" y="0"/>
                  </a:lnTo>
                  <a:lnTo>
                    <a:pt x="442991" y="212854"/>
                  </a:lnTo>
                  <a:cubicBezTo>
                    <a:pt x="429347" y="249251"/>
                    <a:pt x="417927" y="284482"/>
                    <a:pt x="405006" y="320226"/>
                  </a:cubicBezTo>
                  <a:lnTo>
                    <a:pt x="369439" y="430015"/>
                  </a:lnTo>
                  <a:cubicBezTo>
                    <a:pt x="346121" y="412929"/>
                    <a:pt x="337825" y="359040"/>
                    <a:pt x="326176" y="327922"/>
                  </a:cubicBezTo>
                  <a:lnTo>
                    <a:pt x="211973" y="0"/>
                  </a:lnTo>
                  <a:lnTo>
                    <a:pt x="0" y="0"/>
                  </a:lnTo>
                  <a:cubicBezTo>
                    <a:pt x="2700" y="32443"/>
                    <a:pt x="126876" y="335423"/>
                    <a:pt x="143610" y="377256"/>
                  </a:cubicBezTo>
                  <a:cubicBezTo>
                    <a:pt x="156707" y="409999"/>
                    <a:pt x="167368" y="434640"/>
                    <a:pt x="179424" y="468636"/>
                  </a:cubicBezTo>
                  <a:lnTo>
                    <a:pt x="290714" y="751035"/>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7" name="Freeform: Shape 26">
              <a:extLst>
                <a:ext uri="{FF2B5EF4-FFF2-40B4-BE49-F238E27FC236}">
                  <a16:creationId xmlns:a16="http://schemas.microsoft.com/office/drawing/2014/main" id="{D90694DD-1F4E-8F41-3779-C04B46B06A50}"/>
                </a:ext>
              </a:extLst>
            </p:cNvPr>
            <p:cNvSpPr/>
            <p:nvPr/>
          </p:nvSpPr>
          <p:spPr>
            <a:xfrm>
              <a:off x="9068166" y="3696206"/>
              <a:ext cx="284660" cy="950880"/>
            </a:xfrm>
            <a:custGeom>
              <a:avLst/>
              <a:gdLst>
                <a:gd name="connsiteX0" fmla="*/ 0 w 284660"/>
                <a:gd name="connsiteY0" fmla="*/ 296767 h 950880"/>
                <a:gd name="connsiteX1" fmla="*/ 0 w 284660"/>
                <a:gd name="connsiteY1" fmla="*/ 654113 h 950880"/>
                <a:gd name="connsiteX2" fmla="*/ 207419 w 284660"/>
                <a:gd name="connsiteY2" fmla="*/ 882765 h 950880"/>
                <a:gd name="connsiteX3" fmla="*/ 284660 w 284660"/>
                <a:gd name="connsiteY3" fmla="*/ 950881 h 950880"/>
                <a:gd name="connsiteX4" fmla="*/ 284660 w 284660"/>
                <a:gd name="connsiteY4" fmla="*/ 0 h 950880"/>
                <a:gd name="connsiteX5" fmla="*/ 243763 w 284660"/>
                <a:gd name="connsiteY5" fmla="*/ 31772 h 950880"/>
                <a:gd name="connsiteX6" fmla="*/ 207719 w 284660"/>
                <a:gd name="connsiteY6" fmla="*/ 68398 h 950880"/>
                <a:gd name="connsiteX7" fmla="*/ 174182 w 284660"/>
                <a:gd name="connsiteY7" fmla="*/ 107548 h 950880"/>
                <a:gd name="connsiteX8" fmla="*/ 137785 w 284660"/>
                <a:gd name="connsiteY8" fmla="*/ 143839 h 950880"/>
                <a:gd name="connsiteX9" fmla="*/ 0 w 284660"/>
                <a:gd name="connsiteY9" fmla="*/ 296767 h 95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60" h="950880">
                  <a:moveTo>
                    <a:pt x="0" y="296767"/>
                  </a:moveTo>
                  <a:lnTo>
                    <a:pt x="0" y="654113"/>
                  </a:lnTo>
                  <a:cubicBezTo>
                    <a:pt x="0" y="670582"/>
                    <a:pt x="188673" y="864179"/>
                    <a:pt x="207419" y="882765"/>
                  </a:cubicBezTo>
                  <a:cubicBezTo>
                    <a:pt x="227947" y="903117"/>
                    <a:pt x="256966" y="943503"/>
                    <a:pt x="284660" y="950881"/>
                  </a:cubicBezTo>
                  <a:lnTo>
                    <a:pt x="284660" y="0"/>
                  </a:lnTo>
                  <a:cubicBezTo>
                    <a:pt x="264467" y="5384"/>
                    <a:pt x="258201" y="17069"/>
                    <a:pt x="243763" y="31772"/>
                  </a:cubicBezTo>
                  <a:cubicBezTo>
                    <a:pt x="230966" y="44781"/>
                    <a:pt x="219280" y="54577"/>
                    <a:pt x="207719" y="68398"/>
                  </a:cubicBezTo>
                  <a:cubicBezTo>
                    <a:pt x="193404" y="85519"/>
                    <a:pt x="190703" y="91203"/>
                    <a:pt x="174182" y="107548"/>
                  </a:cubicBezTo>
                  <a:cubicBezTo>
                    <a:pt x="160555" y="121016"/>
                    <a:pt x="151376" y="130265"/>
                    <a:pt x="137785" y="143839"/>
                  </a:cubicBezTo>
                  <a:cubicBezTo>
                    <a:pt x="115386" y="166185"/>
                    <a:pt x="0" y="284606"/>
                    <a:pt x="0" y="296767"/>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8" name="Freeform: Shape 27">
              <a:extLst>
                <a:ext uri="{FF2B5EF4-FFF2-40B4-BE49-F238E27FC236}">
                  <a16:creationId xmlns:a16="http://schemas.microsoft.com/office/drawing/2014/main" id="{24EECB5B-D2BD-48FE-D866-81293B72B848}"/>
                </a:ext>
              </a:extLst>
            </p:cNvPr>
            <p:cNvSpPr/>
            <p:nvPr/>
          </p:nvSpPr>
          <p:spPr>
            <a:xfrm>
              <a:off x="8613914" y="3690169"/>
              <a:ext cx="284660" cy="962989"/>
            </a:xfrm>
            <a:custGeom>
              <a:avLst/>
              <a:gdLst>
                <a:gd name="connsiteX0" fmla="*/ 0 w 284660"/>
                <a:gd name="connsiteY0" fmla="*/ 962972 h 962989"/>
                <a:gd name="connsiteX1" fmla="*/ 72670 w 284660"/>
                <a:gd name="connsiteY1" fmla="*/ 890302 h 962989"/>
                <a:gd name="connsiteX2" fmla="*/ 180254 w 284660"/>
                <a:gd name="connsiteY2" fmla="*/ 779842 h 962989"/>
                <a:gd name="connsiteX3" fmla="*/ 213367 w 284660"/>
                <a:gd name="connsiteY3" fmla="*/ 740286 h 962989"/>
                <a:gd name="connsiteX4" fmla="*/ 284660 w 284660"/>
                <a:gd name="connsiteY4" fmla="*/ 660150 h 962989"/>
                <a:gd name="connsiteX5" fmla="*/ 284660 w 284660"/>
                <a:gd name="connsiteY5" fmla="*/ 308876 h 962989"/>
                <a:gd name="connsiteX6" fmla="*/ 219581 w 284660"/>
                <a:gd name="connsiteY6" fmla="*/ 228599 h 962989"/>
                <a:gd name="connsiteX7" fmla="*/ 74117 w 284660"/>
                <a:gd name="connsiteY7" fmla="*/ 77294 h 962989"/>
                <a:gd name="connsiteX8" fmla="*/ 0 w 284660"/>
                <a:gd name="connsiteY8" fmla="*/ 0 h 962989"/>
                <a:gd name="connsiteX9" fmla="*/ 0 w 284660"/>
                <a:gd name="connsiteY9" fmla="*/ 962989 h 96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60" h="962989">
                  <a:moveTo>
                    <a:pt x="0" y="962972"/>
                  </a:moveTo>
                  <a:cubicBezTo>
                    <a:pt x="24359" y="946662"/>
                    <a:pt x="54824" y="913690"/>
                    <a:pt x="72670" y="890302"/>
                  </a:cubicBezTo>
                  <a:cubicBezTo>
                    <a:pt x="100488" y="853853"/>
                    <a:pt x="147934" y="814791"/>
                    <a:pt x="180254" y="779842"/>
                  </a:cubicBezTo>
                  <a:cubicBezTo>
                    <a:pt x="194586" y="764344"/>
                    <a:pt x="197781" y="756048"/>
                    <a:pt x="213367" y="740286"/>
                  </a:cubicBezTo>
                  <a:cubicBezTo>
                    <a:pt x="228194" y="725300"/>
                    <a:pt x="284660" y="679831"/>
                    <a:pt x="284660" y="660150"/>
                  </a:cubicBezTo>
                  <a:lnTo>
                    <a:pt x="284660" y="308876"/>
                  </a:lnTo>
                  <a:cubicBezTo>
                    <a:pt x="284660" y="296132"/>
                    <a:pt x="231672" y="240549"/>
                    <a:pt x="219581" y="228599"/>
                  </a:cubicBezTo>
                  <a:lnTo>
                    <a:pt x="74117" y="77294"/>
                  </a:lnTo>
                  <a:cubicBezTo>
                    <a:pt x="53571" y="55089"/>
                    <a:pt x="32019" y="21446"/>
                    <a:pt x="0" y="0"/>
                  </a:cubicBezTo>
                  <a:lnTo>
                    <a:pt x="0" y="962989"/>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grpSp>
    </p:spTree>
    <p:extLst>
      <p:ext uri="{BB962C8B-B14F-4D97-AF65-F5344CB8AC3E}">
        <p14:creationId xmlns:p14="http://schemas.microsoft.com/office/powerpoint/2010/main" val="1553966499"/>
      </p:ext>
    </p:extLst>
  </p:cSld>
  <p:clrMap bg1="lt1" tx1="dk1" bg2="lt2" tx2="dk2" accent1="accent1" accent2="accent2" accent3="accent3" accent4="accent4" accent5="accent5" accent6="accent6" hlink="hlink" folHlink="folHlink"/>
  <p:sldLayoutIdLst>
    <p:sldLayoutId id="2147483703" r:id="rId1"/>
    <p:sldLayoutId id="2147483721" r:id="rId2"/>
    <p:sldLayoutId id="2147483724" r:id="rId3"/>
    <p:sldLayoutId id="2147483720" r:id="rId4"/>
    <p:sldLayoutId id="2147483727" r:id="rId5"/>
    <p:sldLayoutId id="2147483716" r:id="rId6"/>
    <p:sldLayoutId id="2147483712" r:id="rId7"/>
    <p:sldLayoutId id="2147483722" r:id="rId8"/>
    <p:sldLayoutId id="2147483723" r:id="rId9"/>
    <p:sldLayoutId id="2147483718" r:id="rId10"/>
    <p:sldLayoutId id="2147483728" r:id="rId11"/>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7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DF1EC1-B802-311D-7283-EAACA58B7547}"/>
              </a:ext>
            </a:extLst>
          </p:cNvPr>
          <p:cNvSpPr/>
          <p:nvPr/>
        </p:nvSpPr>
        <p:spPr>
          <a:xfrm>
            <a:off x="0" y="0"/>
            <a:ext cx="24688800" cy="13716000"/>
          </a:xfrm>
          <a:prstGeom prst="rect">
            <a:avLst/>
          </a:prstGeom>
          <a:gradFill>
            <a:gsLst>
              <a:gs pos="53000">
                <a:srgbClr val="000000">
                  <a:alpha val="88000"/>
                </a:srgbClr>
              </a:gs>
              <a:gs pos="0">
                <a:schemeClr val="tx1">
                  <a:alpha val="89000"/>
                </a:schemeClr>
              </a:gs>
              <a:gs pos="100000">
                <a:schemeClr val="tx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190DD3D-49FF-C533-E245-9A4146303E77}"/>
              </a:ext>
            </a:extLst>
          </p:cNvPr>
          <p:cNvGrpSpPr/>
          <p:nvPr/>
        </p:nvGrpSpPr>
        <p:grpSpPr>
          <a:xfrm>
            <a:off x="5432612" y="6102754"/>
            <a:ext cx="13823576" cy="3783564"/>
            <a:chOff x="5432612" y="3509112"/>
            <a:chExt cx="13823576" cy="3783564"/>
          </a:xfrm>
        </p:grpSpPr>
        <p:grpSp>
          <p:nvGrpSpPr>
            <p:cNvPr id="3" name="Group 2">
              <a:extLst>
                <a:ext uri="{FF2B5EF4-FFF2-40B4-BE49-F238E27FC236}">
                  <a16:creationId xmlns:a16="http://schemas.microsoft.com/office/drawing/2014/main" id="{6DA92A67-3618-A4ED-BE52-0449F8C54B1B}"/>
                </a:ext>
              </a:extLst>
            </p:cNvPr>
            <p:cNvGrpSpPr/>
            <p:nvPr/>
          </p:nvGrpSpPr>
          <p:grpSpPr>
            <a:xfrm>
              <a:off x="5432612" y="3509112"/>
              <a:ext cx="13823576" cy="2483948"/>
              <a:chOff x="5432613" y="5090874"/>
              <a:chExt cx="13823576" cy="2483948"/>
            </a:xfrm>
          </p:grpSpPr>
          <p:sp>
            <p:nvSpPr>
              <p:cNvPr id="14" name="Title 1">
                <a:extLst>
                  <a:ext uri="{FF2B5EF4-FFF2-40B4-BE49-F238E27FC236}">
                    <a16:creationId xmlns:a16="http://schemas.microsoft.com/office/drawing/2014/main" id="{0B65A3E5-3A2A-F116-BB9C-1995A73930A5}"/>
                  </a:ext>
                </a:extLst>
              </p:cNvPr>
              <p:cNvSpPr txBox="1">
                <a:spLocks/>
              </p:cNvSpPr>
              <p:nvPr/>
            </p:nvSpPr>
            <p:spPr>
              <a:xfrm>
                <a:off x="5432613" y="5090874"/>
                <a:ext cx="13823576" cy="2483948"/>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a:lnSpc>
                    <a:spcPct val="100000"/>
                  </a:lnSpc>
                </a:pPr>
                <a:r>
                  <a:rPr lang="en-US" sz="6400" b="1" dirty="0">
                    <a:solidFill>
                      <a:schemeClr val="bg1"/>
                    </a:solidFill>
                    <a:latin typeface="Poppins" panose="00000500000000000000" pitchFamily="2" charset="0"/>
                    <a:cs typeface="Poppins" panose="00000500000000000000" pitchFamily="2" charset="0"/>
                  </a:rPr>
                  <a:t>Moving For The Next Generation</a:t>
                </a:r>
              </a:p>
            </p:txBody>
          </p:sp>
          <p:sp>
            <p:nvSpPr>
              <p:cNvPr id="15" name="Text Placeholder 6">
                <a:extLst>
                  <a:ext uri="{FF2B5EF4-FFF2-40B4-BE49-F238E27FC236}">
                    <a16:creationId xmlns:a16="http://schemas.microsoft.com/office/drawing/2014/main" id="{D897C4FD-3206-8A36-68B0-9E167D4E90F6}"/>
                  </a:ext>
                </a:extLst>
              </p:cNvPr>
              <p:cNvSpPr txBox="1">
                <a:spLocks/>
              </p:cNvSpPr>
              <p:nvPr/>
            </p:nvSpPr>
            <p:spPr>
              <a:xfrm>
                <a:off x="7821210" y="6390490"/>
                <a:ext cx="9046383" cy="1116425"/>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en-US" sz="3600" dirty="0">
                    <a:solidFill>
                      <a:srgbClr val="7A85AA"/>
                    </a:solidFill>
                    <a:latin typeface="Segoe UI" panose="020B0502040204020203" pitchFamily="34" charset="0"/>
                    <a:cs typeface="Segoe UI" panose="020B0502040204020203" pitchFamily="34" charset="0"/>
                  </a:rPr>
                  <a:t>Prospective </a:t>
                </a:r>
                <a:r>
                  <a:rPr lang="en-US" sz="3600">
                    <a:solidFill>
                      <a:srgbClr val="7A85AA"/>
                    </a:solidFill>
                    <a:latin typeface="Segoe UI" panose="020B0502040204020203" pitchFamily="34" charset="0"/>
                    <a:cs typeface="Segoe UI" panose="020B0502040204020203" pitchFamily="34" charset="0"/>
                  </a:rPr>
                  <a:t>Alliance Presentation</a:t>
                </a:r>
                <a:endParaRPr lang="en-US" sz="3600" dirty="0">
                  <a:solidFill>
                    <a:srgbClr val="7A85AA"/>
                  </a:solidFill>
                  <a:latin typeface="Segoe UI" panose="020B0502040204020203" pitchFamily="34" charset="0"/>
                  <a:cs typeface="Segoe UI" panose="020B0502040204020203" pitchFamily="34" charset="0"/>
                </a:endParaRPr>
              </a:p>
            </p:txBody>
          </p:sp>
        </p:grpSp>
        <p:sp>
          <p:nvSpPr>
            <p:cNvPr id="8" name="Google Shape;60;p14">
              <a:extLst>
                <a:ext uri="{FF2B5EF4-FFF2-40B4-BE49-F238E27FC236}">
                  <a16:creationId xmlns:a16="http://schemas.microsoft.com/office/drawing/2014/main" id="{A397CCF2-E0BB-0102-529F-E00AF40D253C}"/>
                </a:ext>
              </a:extLst>
            </p:cNvPr>
            <p:cNvSpPr txBox="1">
              <a:spLocks/>
            </p:cNvSpPr>
            <p:nvPr/>
          </p:nvSpPr>
          <p:spPr>
            <a:xfrm>
              <a:off x="9261088" y="6536861"/>
              <a:ext cx="6166625" cy="755815"/>
            </a:xfrm>
            <a:prstGeom prst="rect">
              <a:avLst/>
            </a:prstGeom>
          </p:spPr>
          <p:txBody>
            <a:bodyPr spcFirstLastPara="1" wrap="square" lIns="91425" tIns="91425" rIns="91425" bIns="91425" anchor="t"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spcBef>
                  <a:spcPts val="0"/>
                </a:spcBef>
                <a:spcAft>
                  <a:spcPts val="1200"/>
                </a:spcAft>
                <a:buFont typeface="Arial" panose="020B0604020202020204" pitchFamily="34" charset="0"/>
                <a:buNone/>
              </a:pPr>
              <a:r>
                <a:rPr lang="en-US" sz="4000" b="1" dirty="0">
                  <a:solidFill>
                    <a:schemeClr val="bg1"/>
                  </a:solidFill>
                  <a:latin typeface="Poppins" panose="00000500000000000000" pitchFamily="2" charset="0"/>
                  <a:ea typeface="Open Sans" panose="020B0606030504020204" pitchFamily="34" charset="0"/>
                  <a:cs typeface="Poppins" panose="00000500000000000000" pitchFamily="2" charset="0"/>
                </a:rPr>
                <a:t>Robert Peterson</a:t>
              </a:r>
            </a:p>
          </p:txBody>
        </p:sp>
      </p:grpSp>
      <p:cxnSp>
        <p:nvCxnSpPr>
          <p:cNvPr id="5" name="Straight Connector 4">
            <a:extLst>
              <a:ext uri="{FF2B5EF4-FFF2-40B4-BE49-F238E27FC236}">
                <a16:creationId xmlns:a16="http://schemas.microsoft.com/office/drawing/2014/main" id="{6B9FCDB7-8557-8D64-3960-4A8DD31EA8C5}"/>
              </a:ext>
            </a:extLst>
          </p:cNvPr>
          <p:cNvCxnSpPr>
            <a:cxnSpLocks/>
          </p:cNvCxnSpPr>
          <p:nvPr/>
        </p:nvCxnSpPr>
        <p:spPr>
          <a:xfrm>
            <a:off x="9887862" y="5555411"/>
            <a:ext cx="49130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aphic 9">
            <a:extLst>
              <a:ext uri="{FF2B5EF4-FFF2-40B4-BE49-F238E27FC236}">
                <a16:creationId xmlns:a16="http://schemas.microsoft.com/office/drawing/2014/main" id="{A910D925-AAF6-9F6A-8E24-C0155EAE0059}"/>
              </a:ext>
            </a:extLst>
          </p:cNvPr>
          <p:cNvGrpSpPr/>
          <p:nvPr/>
        </p:nvGrpSpPr>
        <p:grpSpPr>
          <a:xfrm>
            <a:off x="8713455" y="3387853"/>
            <a:ext cx="7262666" cy="1567586"/>
            <a:chOff x="8177842" y="3272245"/>
            <a:chExt cx="8333892" cy="1798802"/>
          </a:xfrm>
          <a:solidFill>
            <a:schemeClr val="accent2"/>
          </a:solidFill>
        </p:grpSpPr>
        <p:sp>
          <p:nvSpPr>
            <p:cNvPr id="12" name="Freeform: Shape 11">
              <a:extLst>
                <a:ext uri="{FF2B5EF4-FFF2-40B4-BE49-F238E27FC236}">
                  <a16:creationId xmlns:a16="http://schemas.microsoft.com/office/drawing/2014/main" id="{761F4388-79A2-70DE-76DB-3ABADB9F287E}"/>
                </a:ext>
              </a:extLst>
            </p:cNvPr>
            <p:cNvSpPr/>
            <p:nvPr/>
          </p:nvSpPr>
          <p:spPr>
            <a:xfrm>
              <a:off x="13598480" y="3584216"/>
              <a:ext cx="1132569" cy="1112823"/>
            </a:xfrm>
            <a:custGeom>
              <a:avLst/>
              <a:gdLst>
                <a:gd name="connsiteX0" fmla="*/ 18 w 1132569"/>
                <a:gd name="connsiteY0" fmla="*/ 1111323 h 1112823"/>
                <a:gd name="connsiteX1" fmla="*/ 211991 w 1132569"/>
                <a:gd name="connsiteY1" fmla="*/ 1111323 h 1112823"/>
                <a:gd name="connsiteX2" fmla="*/ 211991 w 1132569"/>
                <a:gd name="connsiteY2" fmla="*/ 469336 h 1112823"/>
                <a:gd name="connsiteX3" fmla="*/ 445568 w 1132569"/>
                <a:gd name="connsiteY3" fmla="*/ 853529 h 1112823"/>
                <a:gd name="connsiteX4" fmla="*/ 587484 w 1132569"/>
                <a:gd name="connsiteY4" fmla="*/ 978092 h 1112823"/>
                <a:gd name="connsiteX5" fmla="*/ 679482 w 1132569"/>
                <a:gd name="connsiteY5" fmla="*/ 864155 h 1112823"/>
                <a:gd name="connsiteX6" fmla="*/ 756741 w 1132569"/>
                <a:gd name="connsiteY6" fmla="*/ 735496 h 1112823"/>
                <a:gd name="connsiteX7" fmla="*/ 914543 w 1132569"/>
                <a:gd name="connsiteY7" fmla="*/ 475408 h 1112823"/>
                <a:gd name="connsiteX8" fmla="*/ 914490 w 1132569"/>
                <a:gd name="connsiteY8" fmla="*/ 1044778 h 1112823"/>
                <a:gd name="connsiteX9" fmla="*/ 1114407 w 1132569"/>
                <a:gd name="connsiteY9" fmla="*/ 1111358 h 1112823"/>
                <a:gd name="connsiteX10" fmla="*/ 1132570 w 1132569"/>
                <a:gd name="connsiteY10" fmla="*/ 1093195 h 1112823"/>
                <a:gd name="connsiteX11" fmla="*/ 1132570 w 1132569"/>
                <a:gd name="connsiteY11" fmla="*/ 21175 h 1112823"/>
                <a:gd name="connsiteX12" fmla="*/ 1114407 w 1132569"/>
                <a:gd name="connsiteY12" fmla="*/ 3012 h 1112823"/>
                <a:gd name="connsiteX13" fmla="*/ 909618 w 1132569"/>
                <a:gd name="connsiteY13" fmla="*/ 76829 h 1112823"/>
                <a:gd name="connsiteX14" fmla="*/ 589408 w 1132569"/>
                <a:gd name="connsiteY14" fmla="*/ 616651 h 1112823"/>
                <a:gd name="connsiteX15" fmla="*/ 578076 w 1132569"/>
                <a:gd name="connsiteY15" fmla="*/ 635591 h 1112823"/>
                <a:gd name="connsiteX16" fmla="*/ 563267 w 1132569"/>
                <a:gd name="connsiteY16" fmla="*/ 657108 h 1112823"/>
                <a:gd name="connsiteX17" fmla="*/ 542491 w 1132569"/>
                <a:gd name="connsiteY17" fmla="*/ 617322 h 1112823"/>
                <a:gd name="connsiteX18" fmla="*/ 272305 w 1132569"/>
                <a:gd name="connsiteY18" fmla="*/ 160707 h 1112823"/>
                <a:gd name="connsiteX19" fmla="*/ 0 w 1132569"/>
                <a:gd name="connsiteY19" fmla="*/ 2994 h 1112823"/>
                <a:gd name="connsiteX20" fmla="*/ 0 w 1132569"/>
                <a:gd name="connsiteY20" fmla="*/ 1111340 h 11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2569" h="1112823">
                  <a:moveTo>
                    <a:pt x="18" y="1111323"/>
                  </a:moveTo>
                  <a:lnTo>
                    <a:pt x="211991" y="1111323"/>
                  </a:lnTo>
                  <a:lnTo>
                    <a:pt x="211991" y="469336"/>
                  </a:lnTo>
                  <a:cubicBezTo>
                    <a:pt x="226447" y="479926"/>
                    <a:pt x="425817" y="820663"/>
                    <a:pt x="445568" y="853529"/>
                  </a:cubicBezTo>
                  <a:cubicBezTo>
                    <a:pt x="532395" y="997897"/>
                    <a:pt x="500781" y="978092"/>
                    <a:pt x="587484" y="978092"/>
                  </a:cubicBezTo>
                  <a:cubicBezTo>
                    <a:pt x="624392" y="978092"/>
                    <a:pt x="647674" y="916861"/>
                    <a:pt x="679482" y="864155"/>
                  </a:cubicBezTo>
                  <a:cubicBezTo>
                    <a:pt x="706047" y="820151"/>
                    <a:pt x="731217" y="778141"/>
                    <a:pt x="756741" y="735496"/>
                  </a:cubicBezTo>
                  <a:lnTo>
                    <a:pt x="914543" y="475408"/>
                  </a:lnTo>
                  <a:lnTo>
                    <a:pt x="914490" y="1044778"/>
                  </a:lnTo>
                  <a:cubicBezTo>
                    <a:pt x="913695" y="1128603"/>
                    <a:pt x="883882" y="1111358"/>
                    <a:pt x="1114407" y="1111358"/>
                  </a:cubicBezTo>
                  <a:cubicBezTo>
                    <a:pt x="1128369" y="1111358"/>
                    <a:pt x="1132570" y="1107139"/>
                    <a:pt x="1132570" y="1093195"/>
                  </a:cubicBezTo>
                  <a:lnTo>
                    <a:pt x="1132570" y="21175"/>
                  </a:lnTo>
                  <a:cubicBezTo>
                    <a:pt x="1132570" y="7213"/>
                    <a:pt x="1128351" y="3012"/>
                    <a:pt x="1114407" y="3012"/>
                  </a:cubicBezTo>
                  <a:cubicBezTo>
                    <a:pt x="913730" y="3012"/>
                    <a:pt x="967178" y="-18469"/>
                    <a:pt x="909618" y="76829"/>
                  </a:cubicBezTo>
                  <a:lnTo>
                    <a:pt x="589408" y="616651"/>
                  </a:lnTo>
                  <a:cubicBezTo>
                    <a:pt x="583689" y="626289"/>
                    <a:pt x="583936" y="626183"/>
                    <a:pt x="578076" y="635591"/>
                  </a:cubicBezTo>
                  <a:lnTo>
                    <a:pt x="563267" y="657108"/>
                  </a:lnTo>
                  <a:cubicBezTo>
                    <a:pt x="559295" y="642245"/>
                    <a:pt x="551281" y="631637"/>
                    <a:pt x="542491" y="617322"/>
                  </a:cubicBezTo>
                  <a:lnTo>
                    <a:pt x="272305" y="160707"/>
                  </a:lnTo>
                  <a:cubicBezTo>
                    <a:pt x="159461" y="-35132"/>
                    <a:pt x="204418" y="2994"/>
                    <a:pt x="0" y="2994"/>
                  </a:cubicBezTo>
                  <a:lnTo>
                    <a:pt x="0" y="1111340"/>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3" name="Freeform: Shape 12">
              <a:extLst>
                <a:ext uri="{FF2B5EF4-FFF2-40B4-BE49-F238E27FC236}">
                  <a16:creationId xmlns:a16="http://schemas.microsoft.com/office/drawing/2014/main" id="{801F2A53-DEDF-021C-9B55-2F4FAD66FD0E}"/>
                </a:ext>
              </a:extLst>
            </p:cNvPr>
            <p:cNvSpPr/>
            <p:nvPr/>
          </p:nvSpPr>
          <p:spPr>
            <a:xfrm>
              <a:off x="10745839" y="3585281"/>
              <a:ext cx="896361" cy="1112734"/>
            </a:xfrm>
            <a:custGeom>
              <a:avLst/>
              <a:gdLst>
                <a:gd name="connsiteX0" fmla="*/ 0 w 896361"/>
                <a:gd name="connsiteY0" fmla="*/ 20075 h 1112734"/>
                <a:gd name="connsiteX1" fmla="*/ 0 w 896361"/>
                <a:gd name="connsiteY1" fmla="*/ 1092095 h 1112734"/>
                <a:gd name="connsiteX2" fmla="*/ 18163 w 896361"/>
                <a:gd name="connsiteY2" fmla="*/ 1110258 h 1112734"/>
                <a:gd name="connsiteX3" fmla="*/ 218080 w 896361"/>
                <a:gd name="connsiteY3" fmla="*/ 1043678 h 1112734"/>
                <a:gd name="connsiteX4" fmla="*/ 218027 w 896361"/>
                <a:gd name="connsiteY4" fmla="*/ 425855 h 1112734"/>
                <a:gd name="connsiteX5" fmla="*/ 281024 w 896361"/>
                <a:gd name="connsiteY5" fmla="*/ 508215 h 1112734"/>
                <a:gd name="connsiteX6" fmla="*/ 657594 w 896361"/>
                <a:gd name="connsiteY6" fmla="*/ 1034076 h 1112734"/>
                <a:gd name="connsiteX7" fmla="*/ 687760 w 896361"/>
                <a:gd name="connsiteY7" fmla="*/ 1076579 h 1112734"/>
                <a:gd name="connsiteX8" fmla="*/ 878199 w 896361"/>
                <a:gd name="connsiteY8" fmla="*/ 1110240 h 1112734"/>
                <a:gd name="connsiteX9" fmla="*/ 896362 w 896361"/>
                <a:gd name="connsiteY9" fmla="*/ 1092077 h 1112734"/>
                <a:gd name="connsiteX10" fmla="*/ 896362 w 896361"/>
                <a:gd name="connsiteY10" fmla="*/ 20057 h 1112734"/>
                <a:gd name="connsiteX11" fmla="*/ 878199 w 896361"/>
                <a:gd name="connsiteY11" fmla="*/ 1894 h 1112734"/>
                <a:gd name="connsiteX12" fmla="*/ 678281 w 896361"/>
                <a:gd name="connsiteY12" fmla="*/ 68474 h 1112734"/>
                <a:gd name="connsiteX13" fmla="*/ 678334 w 896361"/>
                <a:gd name="connsiteY13" fmla="*/ 692351 h 1112734"/>
                <a:gd name="connsiteX14" fmla="*/ 303741 w 896361"/>
                <a:gd name="connsiteY14" fmla="*/ 170568 h 1112734"/>
                <a:gd name="connsiteX15" fmla="*/ 18163 w 896361"/>
                <a:gd name="connsiteY15" fmla="*/ 1912 h 1112734"/>
                <a:gd name="connsiteX16" fmla="*/ 0 w 896361"/>
                <a:gd name="connsiteY16" fmla="*/ 20075 h 111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6361" h="1112734">
                  <a:moveTo>
                    <a:pt x="0" y="20075"/>
                  </a:moveTo>
                  <a:lnTo>
                    <a:pt x="0" y="1092095"/>
                  </a:lnTo>
                  <a:cubicBezTo>
                    <a:pt x="0" y="1106057"/>
                    <a:pt x="4219" y="1110258"/>
                    <a:pt x="18163" y="1110258"/>
                  </a:cubicBezTo>
                  <a:cubicBezTo>
                    <a:pt x="248687" y="1110258"/>
                    <a:pt x="218874" y="1127503"/>
                    <a:pt x="218080" y="1043678"/>
                  </a:cubicBezTo>
                  <a:lnTo>
                    <a:pt x="218027" y="425855"/>
                  </a:lnTo>
                  <a:cubicBezTo>
                    <a:pt x="231954" y="436057"/>
                    <a:pt x="267680" y="488887"/>
                    <a:pt x="281024" y="508215"/>
                  </a:cubicBezTo>
                  <a:lnTo>
                    <a:pt x="657594" y="1034076"/>
                  </a:lnTo>
                  <a:cubicBezTo>
                    <a:pt x="669315" y="1050279"/>
                    <a:pt x="676410" y="1060411"/>
                    <a:pt x="687760" y="1076579"/>
                  </a:cubicBezTo>
                  <a:cubicBezTo>
                    <a:pt x="722710" y="1126373"/>
                    <a:pt x="730494" y="1110240"/>
                    <a:pt x="878199" y="1110240"/>
                  </a:cubicBezTo>
                  <a:cubicBezTo>
                    <a:pt x="892161" y="1110240"/>
                    <a:pt x="896362" y="1106021"/>
                    <a:pt x="896362" y="1092077"/>
                  </a:cubicBezTo>
                  <a:lnTo>
                    <a:pt x="896362" y="20057"/>
                  </a:lnTo>
                  <a:cubicBezTo>
                    <a:pt x="896362" y="6095"/>
                    <a:pt x="892143" y="1894"/>
                    <a:pt x="878199" y="1894"/>
                  </a:cubicBezTo>
                  <a:cubicBezTo>
                    <a:pt x="647674" y="1894"/>
                    <a:pt x="677487" y="-15351"/>
                    <a:pt x="678281" y="68474"/>
                  </a:cubicBezTo>
                  <a:lnTo>
                    <a:pt x="678334" y="692351"/>
                  </a:lnTo>
                  <a:cubicBezTo>
                    <a:pt x="628629" y="635179"/>
                    <a:pt x="366032" y="254869"/>
                    <a:pt x="303741" y="170568"/>
                  </a:cubicBezTo>
                  <a:cubicBezTo>
                    <a:pt x="155242" y="-30390"/>
                    <a:pt x="230877" y="1912"/>
                    <a:pt x="18163" y="1912"/>
                  </a:cubicBezTo>
                  <a:cubicBezTo>
                    <a:pt x="4201" y="1912"/>
                    <a:pt x="0" y="6130"/>
                    <a:pt x="0" y="20075"/>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6" name="Freeform: Shape 15">
              <a:extLst>
                <a:ext uri="{FF2B5EF4-FFF2-40B4-BE49-F238E27FC236}">
                  <a16:creationId xmlns:a16="http://schemas.microsoft.com/office/drawing/2014/main" id="{9D19FE5B-5209-9BED-6888-28B02D84342D}"/>
                </a:ext>
              </a:extLst>
            </p:cNvPr>
            <p:cNvSpPr/>
            <p:nvPr/>
          </p:nvSpPr>
          <p:spPr>
            <a:xfrm>
              <a:off x="9516329" y="3272245"/>
              <a:ext cx="290732" cy="1798802"/>
            </a:xfrm>
            <a:custGeom>
              <a:avLst/>
              <a:gdLst>
                <a:gd name="connsiteX0" fmla="*/ 18 w 290732"/>
                <a:gd name="connsiteY0" fmla="*/ 308876 h 1798802"/>
                <a:gd name="connsiteX1" fmla="*/ 18 w 290732"/>
                <a:gd name="connsiteY1" fmla="*/ 1495964 h 1798802"/>
                <a:gd name="connsiteX2" fmla="*/ 210473 w 290732"/>
                <a:gd name="connsiteY2" fmla="*/ 1727634 h 1798802"/>
                <a:gd name="connsiteX3" fmla="*/ 290732 w 290732"/>
                <a:gd name="connsiteY3" fmla="*/ 1798803 h 1798802"/>
                <a:gd name="connsiteX4" fmla="*/ 290732 w 290732"/>
                <a:gd name="connsiteY4" fmla="*/ 0 h 1798802"/>
                <a:gd name="connsiteX5" fmla="*/ 213385 w 290732"/>
                <a:gd name="connsiteY5" fmla="*/ 68010 h 1798802"/>
                <a:gd name="connsiteX6" fmla="*/ 140821 w 290732"/>
                <a:gd name="connsiteY6" fmla="*/ 146857 h 1798802"/>
                <a:gd name="connsiteX7" fmla="*/ 0 w 290732"/>
                <a:gd name="connsiteY7" fmla="*/ 308876 h 179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732" h="1798802">
                  <a:moveTo>
                    <a:pt x="18" y="308876"/>
                  </a:moveTo>
                  <a:lnTo>
                    <a:pt x="18" y="1495964"/>
                  </a:lnTo>
                  <a:cubicBezTo>
                    <a:pt x="18" y="1512661"/>
                    <a:pt x="190968" y="1708235"/>
                    <a:pt x="210473" y="1727634"/>
                  </a:cubicBezTo>
                  <a:cubicBezTo>
                    <a:pt x="231477" y="1748515"/>
                    <a:pt x="262543" y="1791266"/>
                    <a:pt x="290732" y="1798803"/>
                  </a:cubicBezTo>
                  <a:lnTo>
                    <a:pt x="290732" y="0"/>
                  </a:lnTo>
                  <a:cubicBezTo>
                    <a:pt x="263638" y="7237"/>
                    <a:pt x="233331" y="47870"/>
                    <a:pt x="213385" y="68010"/>
                  </a:cubicBezTo>
                  <a:lnTo>
                    <a:pt x="140821" y="146857"/>
                  </a:lnTo>
                  <a:cubicBezTo>
                    <a:pt x="120858" y="166750"/>
                    <a:pt x="0" y="291313"/>
                    <a:pt x="0" y="308876"/>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7" name="Freeform: Shape 16">
              <a:extLst>
                <a:ext uri="{FF2B5EF4-FFF2-40B4-BE49-F238E27FC236}">
                  <a16:creationId xmlns:a16="http://schemas.microsoft.com/office/drawing/2014/main" id="{8DDD3352-29F4-545C-0B44-BA82E29C4D53}"/>
                </a:ext>
              </a:extLst>
            </p:cNvPr>
            <p:cNvSpPr/>
            <p:nvPr/>
          </p:nvSpPr>
          <p:spPr>
            <a:xfrm>
              <a:off x="8177842" y="3272245"/>
              <a:ext cx="278606" cy="1798802"/>
            </a:xfrm>
            <a:custGeom>
              <a:avLst/>
              <a:gdLst>
                <a:gd name="connsiteX0" fmla="*/ 0 w 278606"/>
                <a:gd name="connsiteY0" fmla="*/ 1798803 h 1798802"/>
                <a:gd name="connsiteX1" fmla="*/ 140821 w 278606"/>
                <a:gd name="connsiteY1" fmla="*/ 1654964 h 1798802"/>
                <a:gd name="connsiteX2" fmla="*/ 278606 w 278606"/>
                <a:gd name="connsiteY2" fmla="*/ 1502036 h 1798802"/>
                <a:gd name="connsiteX3" fmla="*/ 278606 w 278606"/>
                <a:gd name="connsiteY3" fmla="*/ 302839 h 1798802"/>
                <a:gd name="connsiteX4" fmla="*/ 177430 w 278606"/>
                <a:gd name="connsiteY4" fmla="*/ 185972 h 1798802"/>
                <a:gd name="connsiteX5" fmla="*/ 143892 w 278606"/>
                <a:gd name="connsiteY5" fmla="*/ 146822 h 1798802"/>
                <a:gd name="connsiteX6" fmla="*/ 0 w 278606"/>
                <a:gd name="connsiteY6" fmla="*/ 0 h 1798802"/>
                <a:gd name="connsiteX7" fmla="*/ 0 w 278606"/>
                <a:gd name="connsiteY7" fmla="*/ 1798803 h 179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606" h="1798802">
                  <a:moveTo>
                    <a:pt x="0" y="1798803"/>
                  </a:moveTo>
                  <a:cubicBezTo>
                    <a:pt x="42751" y="1770173"/>
                    <a:pt x="100329" y="1695421"/>
                    <a:pt x="140821" y="1654964"/>
                  </a:cubicBezTo>
                  <a:cubicBezTo>
                    <a:pt x="154307" y="1641479"/>
                    <a:pt x="278606" y="1519457"/>
                    <a:pt x="278606" y="1502036"/>
                  </a:cubicBezTo>
                  <a:lnTo>
                    <a:pt x="278606" y="302839"/>
                  </a:lnTo>
                  <a:cubicBezTo>
                    <a:pt x="278606" y="277210"/>
                    <a:pt x="200252" y="213278"/>
                    <a:pt x="177430" y="185972"/>
                  </a:cubicBezTo>
                  <a:cubicBezTo>
                    <a:pt x="163114" y="168850"/>
                    <a:pt x="160431" y="163167"/>
                    <a:pt x="143892" y="146822"/>
                  </a:cubicBezTo>
                  <a:cubicBezTo>
                    <a:pt x="103895" y="107283"/>
                    <a:pt x="32549" y="21799"/>
                    <a:pt x="0" y="0"/>
                  </a:cubicBezTo>
                  <a:lnTo>
                    <a:pt x="0" y="1798803"/>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8" name="Freeform: Shape 17">
              <a:extLst>
                <a:ext uri="{FF2B5EF4-FFF2-40B4-BE49-F238E27FC236}">
                  <a16:creationId xmlns:a16="http://schemas.microsoft.com/office/drawing/2014/main" id="{6096E8FB-E771-25CE-603B-97067EC1A78A}"/>
                </a:ext>
              </a:extLst>
            </p:cNvPr>
            <p:cNvSpPr/>
            <p:nvPr/>
          </p:nvSpPr>
          <p:spPr>
            <a:xfrm>
              <a:off x="14979401" y="3944538"/>
              <a:ext cx="654099" cy="763126"/>
            </a:xfrm>
            <a:custGeom>
              <a:avLst/>
              <a:gdLst>
                <a:gd name="connsiteX0" fmla="*/ 0 w 654099"/>
                <a:gd name="connsiteY0" fmla="*/ 393672 h 763126"/>
                <a:gd name="connsiteX1" fmla="*/ 302823 w 654099"/>
                <a:gd name="connsiteY1" fmla="*/ 763126 h 763126"/>
                <a:gd name="connsiteX2" fmla="*/ 496633 w 654099"/>
                <a:gd name="connsiteY2" fmla="*/ 666222 h 763126"/>
                <a:gd name="connsiteX3" fmla="*/ 539032 w 654099"/>
                <a:gd name="connsiteY3" fmla="*/ 751018 h 763126"/>
                <a:gd name="connsiteX4" fmla="*/ 654099 w 654099"/>
                <a:gd name="connsiteY4" fmla="*/ 751018 h 763126"/>
                <a:gd name="connsiteX5" fmla="*/ 654099 w 654099"/>
                <a:gd name="connsiteY5" fmla="*/ 0 h 763126"/>
                <a:gd name="connsiteX6" fmla="*/ 454235 w 654099"/>
                <a:gd name="connsiteY6" fmla="*/ 0 h 763126"/>
                <a:gd name="connsiteX7" fmla="*/ 454235 w 654099"/>
                <a:gd name="connsiteY7" fmla="*/ 442124 h 763126"/>
                <a:gd name="connsiteX8" fmla="*/ 351276 w 654099"/>
                <a:gd name="connsiteY8" fmla="*/ 563263 h 763126"/>
                <a:gd name="connsiteX9" fmla="*/ 232430 w 654099"/>
                <a:gd name="connsiteY9" fmla="*/ 524643 h 763126"/>
                <a:gd name="connsiteX10" fmla="*/ 205918 w 654099"/>
                <a:gd name="connsiteY10" fmla="*/ 436087 h 763126"/>
                <a:gd name="connsiteX11" fmla="*/ 205918 w 654099"/>
                <a:gd name="connsiteY11" fmla="*/ 18 h 763126"/>
                <a:gd name="connsiteX12" fmla="*/ 0 w 654099"/>
                <a:gd name="connsiteY12" fmla="*/ 18 h 763126"/>
                <a:gd name="connsiteX13" fmla="*/ 0 w 654099"/>
                <a:gd name="connsiteY13" fmla="*/ 393689 h 76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4099" h="763126">
                  <a:moveTo>
                    <a:pt x="0" y="393672"/>
                  </a:moveTo>
                  <a:cubicBezTo>
                    <a:pt x="0" y="608203"/>
                    <a:pt x="71663" y="763126"/>
                    <a:pt x="302823" y="763126"/>
                  </a:cubicBezTo>
                  <a:cubicBezTo>
                    <a:pt x="409260" y="763126"/>
                    <a:pt x="466556" y="686362"/>
                    <a:pt x="496633" y="666222"/>
                  </a:cubicBezTo>
                  <a:cubicBezTo>
                    <a:pt x="498451" y="688074"/>
                    <a:pt x="515802" y="751018"/>
                    <a:pt x="539032" y="751018"/>
                  </a:cubicBezTo>
                  <a:lnTo>
                    <a:pt x="654099" y="751018"/>
                  </a:lnTo>
                  <a:lnTo>
                    <a:pt x="654099" y="0"/>
                  </a:lnTo>
                  <a:lnTo>
                    <a:pt x="454235" y="0"/>
                  </a:lnTo>
                  <a:lnTo>
                    <a:pt x="454235" y="442124"/>
                  </a:lnTo>
                  <a:cubicBezTo>
                    <a:pt x="454235" y="498325"/>
                    <a:pt x="404053" y="563263"/>
                    <a:pt x="351276" y="563263"/>
                  </a:cubicBezTo>
                  <a:cubicBezTo>
                    <a:pt x="312567" y="563263"/>
                    <a:pt x="262243" y="568064"/>
                    <a:pt x="232430" y="524643"/>
                  </a:cubicBezTo>
                  <a:cubicBezTo>
                    <a:pt x="217445" y="502808"/>
                    <a:pt x="205918" y="470577"/>
                    <a:pt x="205918" y="436087"/>
                  </a:cubicBezTo>
                  <a:lnTo>
                    <a:pt x="205918" y="18"/>
                  </a:lnTo>
                  <a:lnTo>
                    <a:pt x="0" y="18"/>
                  </a:lnTo>
                  <a:lnTo>
                    <a:pt x="0" y="393689"/>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9" name="Freeform: Shape 18">
              <a:extLst>
                <a:ext uri="{FF2B5EF4-FFF2-40B4-BE49-F238E27FC236}">
                  <a16:creationId xmlns:a16="http://schemas.microsoft.com/office/drawing/2014/main" id="{0C2664FD-8671-DF43-A7B2-A5482A285418}"/>
                </a:ext>
              </a:extLst>
            </p:cNvPr>
            <p:cNvSpPr/>
            <p:nvPr/>
          </p:nvSpPr>
          <p:spPr>
            <a:xfrm>
              <a:off x="11866317" y="3944156"/>
              <a:ext cx="690569" cy="764471"/>
            </a:xfrm>
            <a:custGeom>
              <a:avLst/>
              <a:gdLst>
                <a:gd name="connsiteX0" fmla="*/ 345222 w 690569"/>
                <a:gd name="connsiteY0" fmla="*/ 157848 h 764471"/>
                <a:gd name="connsiteX1" fmla="*/ 490579 w 690569"/>
                <a:gd name="connsiteY1" fmla="*/ 309259 h 764471"/>
                <a:gd name="connsiteX2" fmla="*/ 199864 w 690569"/>
                <a:gd name="connsiteY2" fmla="*/ 309259 h 764471"/>
                <a:gd name="connsiteX3" fmla="*/ 345222 w 690569"/>
                <a:gd name="connsiteY3" fmla="*/ 157848 h 764471"/>
                <a:gd name="connsiteX4" fmla="*/ 0 w 690569"/>
                <a:gd name="connsiteY4" fmla="*/ 345603 h 764471"/>
                <a:gd name="connsiteX5" fmla="*/ 101336 w 690569"/>
                <a:gd name="connsiteY5" fmla="*/ 656120 h 764471"/>
                <a:gd name="connsiteX6" fmla="*/ 559330 w 690569"/>
                <a:gd name="connsiteY6" fmla="*/ 717175 h 764471"/>
                <a:gd name="connsiteX7" fmla="*/ 672280 w 690569"/>
                <a:gd name="connsiteY7" fmla="*/ 612098 h 764471"/>
                <a:gd name="connsiteX8" fmla="*/ 604818 w 690569"/>
                <a:gd name="connsiteY8" fmla="*/ 564476 h 764471"/>
                <a:gd name="connsiteX9" fmla="*/ 539032 w 690569"/>
                <a:gd name="connsiteY9" fmla="*/ 515194 h 764471"/>
                <a:gd name="connsiteX10" fmla="*/ 478329 w 690569"/>
                <a:gd name="connsiteY10" fmla="*/ 563523 h 764471"/>
                <a:gd name="connsiteX11" fmla="*/ 345222 w 690569"/>
                <a:gd name="connsiteY11" fmla="*/ 587881 h 764471"/>
                <a:gd name="connsiteX12" fmla="*/ 199864 w 690569"/>
                <a:gd name="connsiteY12" fmla="*/ 436470 h 764471"/>
                <a:gd name="connsiteX13" fmla="*/ 690443 w 690569"/>
                <a:gd name="connsiteY13" fmla="*/ 436470 h 764471"/>
                <a:gd name="connsiteX14" fmla="*/ 597192 w 690569"/>
                <a:gd name="connsiteY14" fmla="*/ 105777 h 764471"/>
                <a:gd name="connsiteX15" fmla="*/ 193722 w 690569"/>
                <a:gd name="connsiteY15" fmla="*/ 30601 h 764471"/>
                <a:gd name="connsiteX16" fmla="*/ 0 w 690569"/>
                <a:gd name="connsiteY16" fmla="*/ 345638 h 76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569" h="764471">
                  <a:moveTo>
                    <a:pt x="345222" y="157848"/>
                  </a:moveTo>
                  <a:cubicBezTo>
                    <a:pt x="435031" y="157848"/>
                    <a:pt x="490579" y="231718"/>
                    <a:pt x="490579" y="309259"/>
                  </a:cubicBezTo>
                  <a:lnTo>
                    <a:pt x="199864" y="309259"/>
                  </a:lnTo>
                  <a:cubicBezTo>
                    <a:pt x="217321" y="234330"/>
                    <a:pt x="242774" y="157848"/>
                    <a:pt x="345222" y="157848"/>
                  </a:cubicBezTo>
                  <a:close/>
                  <a:moveTo>
                    <a:pt x="0" y="345603"/>
                  </a:moveTo>
                  <a:cubicBezTo>
                    <a:pt x="0" y="467660"/>
                    <a:pt x="13027" y="567512"/>
                    <a:pt x="101336" y="656120"/>
                  </a:cubicBezTo>
                  <a:cubicBezTo>
                    <a:pt x="223535" y="778725"/>
                    <a:pt x="406400" y="794663"/>
                    <a:pt x="559330" y="717175"/>
                  </a:cubicBezTo>
                  <a:cubicBezTo>
                    <a:pt x="593415" y="699895"/>
                    <a:pt x="661690" y="651778"/>
                    <a:pt x="672280" y="612098"/>
                  </a:cubicBezTo>
                  <a:cubicBezTo>
                    <a:pt x="650869" y="606379"/>
                    <a:pt x="623422" y="578350"/>
                    <a:pt x="604818" y="564476"/>
                  </a:cubicBezTo>
                  <a:cubicBezTo>
                    <a:pt x="581112" y="546807"/>
                    <a:pt x="563231" y="531398"/>
                    <a:pt x="539032" y="515194"/>
                  </a:cubicBezTo>
                  <a:cubicBezTo>
                    <a:pt x="515944" y="530656"/>
                    <a:pt x="506730" y="547001"/>
                    <a:pt x="478329" y="563523"/>
                  </a:cubicBezTo>
                  <a:cubicBezTo>
                    <a:pt x="429100" y="592170"/>
                    <a:pt x="401988" y="587881"/>
                    <a:pt x="345222" y="587881"/>
                  </a:cubicBezTo>
                  <a:cubicBezTo>
                    <a:pt x="269922" y="587881"/>
                    <a:pt x="201541" y="511505"/>
                    <a:pt x="199864" y="436470"/>
                  </a:cubicBezTo>
                  <a:lnTo>
                    <a:pt x="690443" y="436470"/>
                  </a:lnTo>
                  <a:cubicBezTo>
                    <a:pt x="690443" y="284847"/>
                    <a:pt x="697945" y="233271"/>
                    <a:pt x="597192" y="105777"/>
                  </a:cubicBezTo>
                  <a:cubicBezTo>
                    <a:pt x="511637" y="-2494"/>
                    <a:pt x="319574" y="-27824"/>
                    <a:pt x="193722" y="30601"/>
                  </a:cubicBezTo>
                  <a:cubicBezTo>
                    <a:pt x="79625" y="83572"/>
                    <a:pt x="0" y="224128"/>
                    <a:pt x="0" y="345638"/>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0" name="Freeform: Shape 19">
              <a:extLst>
                <a:ext uri="{FF2B5EF4-FFF2-40B4-BE49-F238E27FC236}">
                  <a16:creationId xmlns:a16="http://schemas.microsoft.com/office/drawing/2014/main" id="{89D09EF8-96AB-92F0-F40D-52551C80FFB4}"/>
                </a:ext>
              </a:extLst>
            </p:cNvPr>
            <p:cNvSpPr/>
            <p:nvPr/>
          </p:nvSpPr>
          <p:spPr>
            <a:xfrm>
              <a:off x="12665757" y="3944503"/>
              <a:ext cx="744985" cy="751035"/>
            </a:xfrm>
            <a:custGeom>
              <a:avLst/>
              <a:gdLst>
                <a:gd name="connsiteX0" fmla="*/ 35 w 744985"/>
                <a:gd name="connsiteY0" fmla="*/ 751035 h 751035"/>
                <a:gd name="connsiteX1" fmla="*/ 224134 w 744985"/>
                <a:gd name="connsiteY1" fmla="*/ 751035 h 751035"/>
                <a:gd name="connsiteX2" fmla="*/ 260814 w 744985"/>
                <a:gd name="connsiteY2" fmla="*/ 690810 h 751035"/>
                <a:gd name="connsiteX3" fmla="*/ 367285 w 744985"/>
                <a:gd name="connsiteY3" fmla="*/ 518694 h 751035"/>
                <a:gd name="connsiteX4" fmla="*/ 375529 w 744985"/>
                <a:gd name="connsiteY4" fmla="*/ 508774 h 751035"/>
                <a:gd name="connsiteX5" fmla="*/ 520886 w 744985"/>
                <a:gd name="connsiteY5" fmla="*/ 751035 h 751035"/>
                <a:gd name="connsiteX6" fmla="*/ 744985 w 744985"/>
                <a:gd name="connsiteY6" fmla="*/ 751035 h 751035"/>
                <a:gd name="connsiteX7" fmla="*/ 621427 w 744985"/>
                <a:gd name="connsiteY7" fmla="*/ 553591 h 751035"/>
                <a:gd name="connsiteX8" fmla="*/ 496668 w 744985"/>
                <a:gd name="connsiteY8" fmla="*/ 357346 h 751035"/>
                <a:gd name="connsiteX9" fmla="*/ 720768 w 744985"/>
                <a:gd name="connsiteY9" fmla="*/ 0 h 751035"/>
                <a:gd name="connsiteX10" fmla="*/ 496668 w 744985"/>
                <a:gd name="connsiteY10" fmla="*/ 0 h 751035"/>
                <a:gd name="connsiteX11" fmla="*/ 436407 w 744985"/>
                <a:gd name="connsiteY11" fmla="*/ 103276 h 751035"/>
                <a:gd name="connsiteX12" fmla="*/ 375529 w 744985"/>
                <a:gd name="connsiteY12" fmla="*/ 211972 h 751035"/>
                <a:gd name="connsiteX13" fmla="*/ 310819 w 744985"/>
                <a:gd name="connsiteY13" fmla="*/ 107107 h 751035"/>
                <a:gd name="connsiteX14" fmla="*/ 248334 w 744985"/>
                <a:gd name="connsiteY14" fmla="*/ 0 h 751035"/>
                <a:gd name="connsiteX15" fmla="*/ 24235 w 744985"/>
                <a:gd name="connsiteY15" fmla="*/ 0 h 751035"/>
                <a:gd name="connsiteX16" fmla="*/ 81301 w 744985"/>
                <a:gd name="connsiteY16" fmla="*/ 94345 h 751035"/>
                <a:gd name="connsiteX17" fmla="*/ 230365 w 744985"/>
                <a:gd name="connsiteY17" fmla="*/ 326933 h 751035"/>
                <a:gd name="connsiteX18" fmla="*/ 239438 w 744985"/>
                <a:gd name="connsiteY18" fmla="*/ 378033 h 751035"/>
                <a:gd name="connsiteX19" fmla="*/ 210120 w 744985"/>
                <a:gd name="connsiteY19" fmla="*/ 422072 h 751035"/>
                <a:gd name="connsiteX20" fmla="*/ 179106 w 744985"/>
                <a:gd name="connsiteY20" fmla="*/ 469801 h 751035"/>
                <a:gd name="connsiteX21" fmla="*/ 0 w 744985"/>
                <a:gd name="connsiteY21" fmla="*/ 751000 h 7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4985" h="751035">
                  <a:moveTo>
                    <a:pt x="35" y="751035"/>
                  </a:moveTo>
                  <a:lnTo>
                    <a:pt x="224134" y="751035"/>
                  </a:lnTo>
                  <a:cubicBezTo>
                    <a:pt x="235731" y="729113"/>
                    <a:pt x="247964" y="712450"/>
                    <a:pt x="260814" y="690810"/>
                  </a:cubicBezTo>
                  <a:lnTo>
                    <a:pt x="367285" y="518694"/>
                  </a:lnTo>
                  <a:cubicBezTo>
                    <a:pt x="375458" y="508104"/>
                    <a:pt x="370728" y="514317"/>
                    <a:pt x="375529" y="508774"/>
                  </a:cubicBezTo>
                  <a:lnTo>
                    <a:pt x="520886" y="751035"/>
                  </a:lnTo>
                  <a:lnTo>
                    <a:pt x="744985" y="751035"/>
                  </a:lnTo>
                  <a:cubicBezTo>
                    <a:pt x="740131" y="730189"/>
                    <a:pt x="640790" y="582609"/>
                    <a:pt x="621427" y="553591"/>
                  </a:cubicBezTo>
                  <a:cubicBezTo>
                    <a:pt x="613166" y="541235"/>
                    <a:pt x="495521" y="367478"/>
                    <a:pt x="496668" y="357346"/>
                  </a:cubicBezTo>
                  <a:cubicBezTo>
                    <a:pt x="498010" y="345555"/>
                    <a:pt x="713319" y="27871"/>
                    <a:pt x="720768" y="0"/>
                  </a:cubicBezTo>
                  <a:lnTo>
                    <a:pt x="496668" y="0"/>
                  </a:lnTo>
                  <a:cubicBezTo>
                    <a:pt x="478647" y="34067"/>
                    <a:pt x="455665" y="69845"/>
                    <a:pt x="436407" y="103276"/>
                  </a:cubicBezTo>
                  <a:cubicBezTo>
                    <a:pt x="414943" y="140573"/>
                    <a:pt x="395774" y="173704"/>
                    <a:pt x="375529" y="211972"/>
                  </a:cubicBezTo>
                  <a:cubicBezTo>
                    <a:pt x="357118" y="198486"/>
                    <a:pt x="326299" y="132877"/>
                    <a:pt x="310819" y="107107"/>
                  </a:cubicBezTo>
                  <a:cubicBezTo>
                    <a:pt x="288932" y="70693"/>
                    <a:pt x="270557" y="33184"/>
                    <a:pt x="248334" y="0"/>
                  </a:cubicBezTo>
                  <a:lnTo>
                    <a:pt x="24235" y="0"/>
                  </a:lnTo>
                  <a:cubicBezTo>
                    <a:pt x="41639" y="32884"/>
                    <a:pt x="60914" y="60914"/>
                    <a:pt x="81301" y="94345"/>
                  </a:cubicBezTo>
                  <a:lnTo>
                    <a:pt x="230365" y="326933"/>
                  </a:lnTo>
                  <a:cubicBezTo>
                    <a:pt x="244839" y="347638"/>
                    <a:pt x="255077" y="352227"/>
                    <a:pt x="239438" y="378033"/>
                  </a:cubicBezTo>
                  <a:cubicBezTo>
                    <a:pt x="229095" y="395119"/>
                    <a:pt x="221081" y="403945"/>
                    <a:pt x="210120" y="422072"/>
                  </a:cubicBezTo>
                  <a:cubicBezTo>
                    <a:pt x="198152" y="441877"/>
                    <a:pt x="191815" y="448902"/>
                    <a:pt x="179106" y="469801"/>
                  </a:cubicBezTo>
                  <a:cubicBezTo>
                    <a:pt x="153618" y="511722"/>
                    <a:pt x="6725" y="722123"/>
                    <a:pt x="0" y="751000"/>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1" name="Freeform: Shape 20">
              <a:extLst>
                <a:ext uri="{FF2B5EF4-FFF2-40B4-BE49-F238E27FC236}">
                  <a16:creationId xmlns:a16="http://schemas.microsoft.com/office/drawing/2014/main" id="{CD5C13B9-39BA-1D21-1398-4A0C5470D9B3}"/>
                </a:ext>
              </a:extLst>
            </p:cNvPr>
            <p:cNvSpPr/>
            <p:nvPr/>
          </p:nvSpPr>
          <p:spPr>
            <a:xfrm>
              <a:off x="15784965" y="3944521"/>
              <a:ext cx="726768" cy="751035"/>
            </a:xfrm>
            <a:custGeom>
              <a:avLst/>
              <a:gdLst>
                <a:gd name="connsiteX0" fmla="*/ 290679 w 726768"/>
                <a:gd name="connsiteY0" fmla="*/ 751018 h 751035"/>
                <a:gd name="connsiteX1" fmla="*/ 436036 w 726768"/>
                <a:gd name="connsiteY1" fmla="*/ 751018 h 751035"/>
                <a:gd name="connsiteX2" fmla="*/ 471480 w 726768"/>
                <a:gd name="connsiteY2" fmla="*/ 659267 h 751035"/>
                <a:gd name="connsiteX3" fmla="*/ 726769 w 726768"/>
                <a:gd name="connsiteY3" fmla="*/ 0 h 751035"/>
                <a:gd name="connsiteX4" fmla="*/ 520850 w 726768"/>
                <a:gd name="connsiteY4" fmla="*/ 0 h 751035"/>
                <a:gd name="connsiteX5" fmla="*/ 442991 w 726768"/>
                <a:gd name="connsiteY5" fmla="*/ 212854 h 751035"/>
                <a:gd name="connsiteX6" fmla="*/ 405006 w 726768"/>
                <a:gd name="connsiteY6" fmla="*/ 320226 h 751035"/>
                <a:gd name="connsiteX7" fmla="*/ 369439 w 726768"/>
                <a:gd name="connsiteY7" fmla="*/ 430015 h 751035"/>
                <a:gd name="connsiteX8" fmla="*/ 326176 w 726768"/>
                <a:gd name="connsiteY8" fmla="*/ 327922 h 751035"/>
                <a:gd name="connsiteX9" fmla="*/ 211973 w 726768"/>
                <a:gd name="connsiteY9" fmla="*/ 0 h 751035"/>
                <a:gd name="connsiteX10" fmla="*/ 0 w 726768"/>
                <a:gd name="connsiteY10" fmla="*/ 0 h 751035"/>
                <a:gd name="connsiteX11" fmla="*/ 143610 w 726768"/>
                <a:gd name="connsiteY11" fmla="*/ 377256 h 751035"/>
                <a:gd name="connsiteX12" fmla="*/ 179424 w 726768"/>
                <a:gd name="connsiteY12" fmla="*/ 468636 h 751035"/>
                <a:gd name="connsiteX13" fmla="*/ 290714 w 726768"/>
                <a:gd name="connsiteY13" fmla="*/ 751035 h 7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6768" h="751035">
                  <a:moveTo>
                    <a:pt x="290679" y="751018"/>
                  </a:moveTo>
                  <a:lnTo>
                    <a:pt x="436036" y="751018"/>
                  </a:lnTo>
                  <a:cubicBezTo>
                    <a:pt x="442356" y="723870"/>
                    <a:pt x="461913" y="685126"/>
                    <a:pt x="471480" y="659267"/>
                  </a:cubicBezTo>
                  <a:cubicBezTo>
                    <a:pt x="495097" y="595318"/>
                    <a:pt x="723856" y="34914"/>
                    <a:pt x="726769" y="0"/>
                  </a:cubicBezTo>
                  <a:lnTo>
                    <a:pt x="520850" y="0"/>
                  </a:lnTo>
                  <a:lnTo>
                    <a:pt x="442991" y="212854"/>
                  </a:lnTo>
                  <a:cubicBezTo>
                    <a:pt x="429347" y="249251"/>
                    <a:pt x="417927" y="284482"/>
                    <a:pt x="405006" y="320226"/>
                  </a:cubicBezTo>
                  <a:lnTo>
                    <a:pt x="369439" y="430015"/>
                  </a:lnTo>
                  <a:cubicBezTo>
                    <a:pt x="346121" y="412929"/>
                    <a:pt x="337825" y="359040"/>
                    <a:pt x="326176" y="327922"/>
                  </a:cubicBezTo>
                  <a:lnTo>
                    <a:pt x="211973" y="0"/>
                  </a:lnTo>
                  <a:lnTo>
                    <a:pt x="0" y="0"/>
                  </a:lnTo>
                  <a:cubicBezTo>
                    <a:pt x="2700" y="32443"/>
                    <a:pt x="126876" y="335423"/>
                    <a:pt x="143610" y="377256"/>
                  </a:cubicBezTo>
                  <a:cubicBezTo>
                    <a:pt x="156707" y="409999"/>
                    <a:pt x="167368" y="434640"/>
                    <a:pt x="179424" y="468636"/>
                  </a:cubicBezTo>
                  <a:lnTo>
                    <a:pt x="290714" y="751035"/>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2" name="Freeform: Shape 21">
              <a:extLst>
                <a:ext uri="{FF2B5EF4-FFF2-40B4-BE49-F238E27FC236}">
                  <a16:creationId xmlns:a16="http://schemas.microsoft.com/office/drawing/2014/main" id="{B5D0CA1A-C76E-B065-7290-30E621AD052A}"/>
                </a:ext>
              </a:extLst>
            </p:cNvPr>
            <p:cNvSpPr/>
            <p:nvPr/>
          </p:nvSpPr>
          <p:spPr>
            <a:xfrm>
              <a:off x="9068166" y="3696206"/>
              <a:ext cx="284660" cy="950880"/>
            </a:xfrm>
            <a:custGeom>
              <a:avLst/>
              <a:gdLst>
                <a:gd name="connsiteX0" fmla="*/ 0 w 284660"/>
                <a:gd name="connsiteY0" fmla="*/ 296767 h 950880"/>
                <a:gd name="connsiteX1" fmla="*/ 0 w 284660"/>
                <a:gd name="connsiteY1" fmla="*/ 654113 h 950880"/>
                <a:gd name="connsiteX2" fmla="*/ 207419 w 284660"/>
                <a:gd name="connsiteY2" fmla="*/ 882765 h 950880"/>
                <a:gd name="connsiteX3" fmla="*/ 284660 w 284660"/>
                <a:gd name="connsiteY3" fmla="*/ 950881 h 950880"/>
                <a:gd name="connsiteX4" fmla="*/ 284660 w 284660"/>
                <a:gd name="connsiteY4" fmla="*/ 0 h 950880"/>
                <a:gd name="connsiteX5" fmla="*/ 243763 w 284660"/>
                <a:gd name="connsiteY5" fmla="*/ 31772 h 950880"/>
                <a:gd name="connsiteX6" fmla="*/ 207719 w 284660"/>
                <a:gd name="connsiteY6" fmla="*/ 68398 h 950880"/>
                <a:gd name="connsiteX7" fmla="*/ 174182 w 284660"/>
                <a:gd name="connsiteY7" fmla="*/ 107548 h 950880"/>
                <a:gd name="connsiteX8" fmla="*/ 137785 w 284660"/>
                <a:gd name="connsiteY8" fmla="*/ 143839 h 950880"/>
                <a:gd name="connsiteX9" fmla="*/ 0 w 284660"/>
                <a:gd name="connsiteY9" fmla="*/ 296767 h 95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60" h="950880">
                  <a:moveTo>
                    <a:pt x="0" y="296767"/>
                  </a:moveTo>
                  <a:lnTo>
                    <a:pt x="0" y="654113"/>
                  </a:lnTo>
                  <a:cubicBezTo>
                    <a:pt x="0" y="670582"/>
                    <a:pt x="188673" y="864179"/>
                    <a:pt x="207419" y="882765"/>
                  </a:cubicBezTo>
                  <a:cubicBezTo>
                    <a:pt x="227947" y="903117"/>
                    <a:pt x="256966" y="943503"/>
                    <a:pt x="284660" y="950881"/>
                  </a:cubicBezTo>
                  <a:lnTo>
                    <a:pt x="284660" y="0"/>
                  </a:lnTo>
                  <a:cubicBezTo>
                    <a:pt x="264467" y="5384"/>
                    <a:pt x="258201" y="17069"/>
                    <a:pt x="243763" y="31772"/>
                  </a:cubicBezTo>
                  <a:cubicBezTo>
                    <a:pt x="230966" y="44781"/>
                    <a:pt x="219280" y="54577"/>
                    <a:pt x="207719" y="68398"/>
                  </a:cubicBezTo>
                  <a:cubicBezTo>
                    <a:pt x="193404" y="85519"/>
                    <a:pt x="190703" y="91203"/>
                    <a:pt x="174182" y="107548"/>
                  </a:cubicBezTo>
                  <a:cubicBezTo>
                    <a:pt x="160555" y="121016"/>
                    <a:pt x="151376" y="130265"/>
                    <a:pt x="137785" y="143839"/>
                  </a:cubicBezTo>
                  <a:cubicBezTo>
                    <a:pt x="115386" y="166185"/>
                    <a:pt x="0" y="284606"/>
                    <a:pt x="0" y="296767"/>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23" name="Freeform: Shape 22">
              <a:extLst>
                <a:ext uri="{FF2B5EF4-FFF2-40B4-BE49-F238E27FC236}">
                  <a16:creationId xmlns:a16="http://schemas.microsoft.com/office/drawing/2014/main" id="{C99F4144-876F-9615-4862-6B14AD8B4E83}"/>
                </a:ext>
              </a:extLst>
            </p:cNvPr>
            <p:cNvSpPr/>
            <p:nvPr/>
          </p:nvSpPr>
          <p:spPr>
            <a:xfrm>
              <a:off x="8613914" y="3690169"/>
              <a:ext cx="284660" cy="962989"/>
            </a:xfrm>
            <a:custGeom>
              <a:avLst/>
              <a:gdLst>
                <a:gd name="connsiteX0" fmla="*/ 0 w 284660"/>
                <a:gd name="connsiteY0" fmla="*/ 962972 h 962989"/>
                <a:gd name="connsiteX1" fmla="*/ 72670 w 284660"/>
                <a:gd name="connsiteY1" fmla="*/ 890302 h 962989"/>
                <a:gd name="connsiteX2" fmla="*/ 180254 w 284660"/>
                <a:gd name="connsiteY2" fmla="*/ 779842 h 962989"/>
                <a:gd name="connsiteX3" fmla="*/ 213367 w 284660"/>
                <a:gd name="connsiteY3" fmla="*/ 740286 h 962989"/>
                <a:gd name="connsiteX4" fmla="*/ 284660 w 284660"/>
                <a:gd name="connsiteY4" fmla="*/ 660150 h 962989"/>
                <a:gd name="connsiteX5" fmla="*/ 284660 w 284660"/>
                <a:gd name="connsiteY5" fmla="*/ 308876 h 962989"/>
                <a:gd name="connsiteX6" fmla="*/ 219581 w 284660"/>
                <a:gd name="connsiteY6" fmla="*/ 228599 h 962989"/>
                <a:gd name="connsiteX7" fmla="*/ 74117 w 284660"/>
                <a:gd name="connsiteY7" fmla="*/ 77294 h 962989"/>
                <a:gd name="connsiteX8" fmla="*/ 0 w 284660"/>
                <a:gd name="connsiteY8" fmla="*/ 0 h 962989"/>
                <a:gd name="connsiteX9" fmla="*/ 0 w 284660"/>
                <a:gd name="connsiteY9" fmla="*/ 962989 h 96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60" h="962989">
                  <a:moveTo>
                    <a:pt x="0" y="962972"/>
                  </a:moveTo>
                  <a:cubicBezTo>
                    <a:pt x="24359" y="946662"/>
                    <a:pt x="54824" y="913690"/>
                    <a:pt x="72670" y="890302"/>
                  </a:cubicBezTo>
                  <a:cubicBezTo>
                    <a:pt x="100488" y="853853"/>
                    <a:pt x="147934" y="814791"/>
                    <a:pt x="180254" y="779842"/>
                  </a:cubicBezTo>
                  <a:cubicBezTo>
                    <a:pt x="194586" y="764344"/>
                    <a:pt x="197781" y="756048"/>
                    <a:pt x="213367" y="740286"/>
                  </a:cubicBezTo>
                  <a:cubicBezTo>
                    <a:pt x="228194" y="725300"/>
                    <a:pt x="284660" y="679831"/>
                    <a:pt x="284660" y="660150"/>
                  </a:cubicBezTo>
                  <a:lnTo>
                    <a:pt x="284660" y="308876"/>
                  </a:lnTo>
                  <a:cubicBezTo>
                    <a:pt x="284660" y="296132"/>
                    <a:pt x="231672" y="240549"/>
                    <a:pt x="219581" y="228599"/>
                  </a:cubicBezTo>
                  <a:lnTo>
                    <a:pt x="74117" y="77294"/>
                  </a:lnTo>
                  <a:cubicBezTo>
                    <a:pt x="53571" y="55089"/>
                    <a:pt x="32019" y="21446"/>
                    <a:pt x="0" y="0"/>
                  </a:cubicBezTo>
                  <a:lnTo>
                    <a:pt x="0" y="962989"/>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grpSp>
      <p:grpSp>
        <p:nvGrpSpPr>
          <p:cNvPr id="4" name="Group 3">
            <a:extLst>
              <a:ext uri="{FF2B5EF4-FFF2-40B4-BE49-F238E27FC236}">
                <a16:creationId xmlns:a16="http://schemas.microsoft.com/office/drawing/2014/main" id="{528069A8-26B5-6BF5-EE43-CC91E2F68FFE}"/>
              </a:ext>
            </a:extLst>
          </p:cNvPr>
          <p:cNvGrpSpPr/>
          <p:nvPr/>
        </p:nvGrpSpPr>
        <p:grpSpPr>
          <a:xfrm>
            <a:off x="1076858" y="12389801"/>
            <a:ext cx="22535084" cy="548640"/>
            <a:chOff x="1076858" y="11977424"/>
            <a:chExt cx="22535084" cy="548640"/>
          </a:xfrm>
        </p:grpSpPr>
        <p:sp>
          <p:nvSpPr>
            <p:cNvPr id="6" name="Rectangle 5">
              <a:extLst>
                <a:ext uri="{FF2B5EF4-FFF2-40B4-BE49-F238E27FC236}">
                  <a16:creationId xmlns:a16="http://schemas.microsoft.com/office/drawing/2014/main" id="{B4E5C24C-75AC-26C4-BBCE-092A74E1BC26}"/>
                </a:ext>
              </a:extLst>
            </p:cNvPr>
            <p:cNvSpPr/>
            <p:nvPr/>
          </p:nvSpPr>
          <p:spPr>
            <a:xfrm>
              <a:off x="19300092" y="11977424"/>
              <a:ext cx="4311850" cy="5486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d-ID" sz="2800" dirty="0">
                  <a:solidFill>
                    <a:schemeClr val="bg1"/>
                  </a:solidFill>
                  <a:latin typeface="Poppins" panose="00000500000000000000" pitchFamily="2" charset="0"/>
                </a:rPr>
                <a:t>nexmuv.com</a:t>
              </a:r>
            </a:p>
          </p:txBody>
        </p:sp>
        <p:sp>
          <p:nvSpPr>
            <p:cNvPr id="7" name="Google Shape;60;p14">
              <a:extLst>
                <a:ext uri="{FF2B5EF4-FFF2-40B4-BE49-F238E27FC236}">
                  <a16:creationId xmlns:a16="http://schemas.microsoft.com/office/drawing/2014/main" id="{BE6526BF-D550-93D8-0116-50956B5E5488}"/>
                </a:ext>
              </a:extLst>
            </p:cNvPr>
            <p:cNvSpPr txBox="1">
              <a:spLocks/>
            </p:cNvSpPr>
            <p:nvPr/>
          </p:nvSpPr>
          <p:spPr>
            <a:xfrm>
              <a:off x="1076858" y="11977424"/>
              <a:ext cx="3805410" cy="548640"/>
            </a:xfrm>
            <a:prstGeom prst="rect">
              <a:avLst/>
            </a:prstGeom>
          </p:spPr>
          <p:txBody>
            <a:bodyPr spcFirstLastPara="1" wrap="square" lIns="91425" tIns="91425" rIns="91425" bIns="91425" anchor="t"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id-ID" sz="2800" dirty="0">
                  <a:solidFill>
                    <a:schemeClr val="bg1"/>
                  </a:solidFill>
                  <a:latin typeface="Poppins" panose="00000500000000000000" pitchFamily="2" charset="0"/>
                  <a:ea typeface="Open Sans" panose="020B0606030504020204" pitchFamily="34" charset="0"/>
                  <a:cs typeface="Poppins" panose="00000500000000000000" pitchFamily="2" charset="0"/>
                </a:rPr>
                <a:t>July 2023</a:t>
              </a:r>
              <a:endParaRPr lang="en-US" sz="2800" dirty="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grpSp>
    </p:spTree>
    <p:extLst>
      <p:ext uri="{BB962C8B-B14F-4D97-AF65-F5344CB8AC3E}">
        <p14:creationId xmlns:p14="http://schemas.microsoft.com/office/powerpoint/2010/main" val="156151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12688BE-1595-4433-B14C-8F3AFE7D4374}"/>
              </a:ext>
            </a:extLst>
          </p:cNvPr>
          <p:cNvSpPr/>
          <p:nvPr/>
        </p:nvSpPr>
        <p:spPr>
          <a:xfrm>
            <a:off x="2005643" y="3249652"/>
            <a:ext cx="10081146" cy="4000500"/>
          </a:xfrm>
          <a:prstGeom prst="roundRect">
            <a:avLst>
              <a:gd name="adj" fmla="val 7290"/>
            </a:avLst>
          </a:prstGeom>
          <a:gradFill>
            <a:gsLst>
              <a:gs pos="99000">
                <a:schemeClr val="accent2"/>
              </a:gs>
              <a:gs pos="0">
                <a:schemeClr val="accent2"/>
              </a:gs>
            </a:gsLst>
            <a:lin ang="2700000" scaled="0"/>
          </a:gradFill>
          <a:ln>
            <a:noFill/>
          </a:ln>
          <a:effectLst>
            <a:outerShdw blurRad="254000" dist="317500" dir="3000000" algn="tl"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latin typeface="Poppins Medium" panose="00000600000000000000" pitchFamily="2" charset="0"/>
            </a:endParaRPr>
          </a:p>
        </p:txBody>
      </p:sp>
      <p:sp>
        <p:nvSpPr>
          <p:cNvPr id="20" name="Freeform: Shape 19">
            <a:extLst>
              <a:ext uri="{FF2B5EF4-FFF2-40B4-BE49-F238E27FC236}">
                <a16:creationId xmlns:a16="http://schemas.microsoft.com/office/drawing/2014/main" id="{4A16729C-D91E-4476-B10B-C3A1358D6171}"/>
              </a:ext>
            </a:extLst>
          </p:cNvPr>
          <p:cNvSpPr/>
          <p:nvPr/>
        </p:nvSpPr>
        <p:spPr>
          <a:xfrm>
            <a:off x="12602011" y="3249652"/>
            <a:ext cx="4782962" cy="4000500"/>
          </a:xfrm>
          <a:custGeom>
            <a:avLst/>
            <a:gdLst>
              <a:gd name="connsiteX0" fmla="*/ 400050 w 5924550"/>
              <a:gd name="connsiteY0" fmla="*/ 0 h 4000500"/>
              <a:gd name="connsiteX1" fmla="*/ 5524500 w 5924550"/>
              <a:gd name="connsiteY1" fmla="*/ 0 h 4000500"/>
              <a:gd name="connsiteX2" fmla="*/ 5924550 w 5924550"/>
              <a:gd name="connsiteY2" fmla="*/ 400050 h 4000500"/>
              <a:gd name="connsiteX3" fmla="*/ 5924550 w 5924550"/>
              <a:gd name="connsiteY3" fmla="*/ 3600450 h 4000500"/>
              <a:gd name="connsiteX4" fmla="*/ 5524500 w 5924550"/>
              <a:gd name="connsiteY4" fmla="*/ 4000500 h 4000500"/>
              <a:gd name="connsiteX5" fmla="*/ 400050 w 5924550"/>
              <a:gd name="connsiteY5" fmla="*/ 4000500 h 4000500"/>
              <a:gd name="connsiteX6" fmla="*/ 0 w 5924550"/>
              <a:gd name="connsiteY6" fmla="*/ 3600450 h 4000500"/>
              <a:gd name="connsiteX7" fmla="*/ 0 w 5924550"/>
              <a:gd name="connsiteY7" fmla="*/ 400050 h 4000500"/>
              <a:gd name="connsiteX8" fmla="*/ 400050 w 5924550"/>
              <a:gd name="connsiteY8"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4550" h="4000500">
                <a:moveTo>
                  <a:pt x="400050" y="0"/>
                </a:moveTo>
                <a:lnTo>
                  <a:pt x="5524500" y="0"/>
                </a:lnTo>
                <a:cubicBezTo>
                  <a:pt x="5745442" y="0"/>
                  <a:pt x="5924550" y="179108"/>
                  <a:pt x="5924550" y="400050"/>
                </a:cubicBezTo>
                <a:lnTo>
                  <a:pt x="5924550" y="3600450"/>
                </a:lnTo>
                <a:cubicBezTo>
                  <a:pt x="5924550" y="3821392"/>
                  <a:pt x="5745442" y="4000500"/>
                  <a:pt x="5524500" y="4000500"/>
                </a:cubicBezTo>
                <a:lnTo>
                  <a:pt x="400050" y="4000500"/>
                </a:lnTo>
                <a:cubicBezTo>
                  <a:pt x="179108" y="4000500"/>
                  <a:pt x="0" y="3821392"/>
                  <a:pt x="0" y="3600450"/>
                </a:cubicBezTo>
                <a:lnTo>
                  <a:pt x="0" y="400050"/>
                </a:lnTo>
                <a:cubicBezTo>
                  <a:pt x="0" y="179108"/>
                  <a:pt x="179108" y="0"/>
                  <a:pt x="400050" y="0"/>
                </a:cubicBezTo>
                <a:close/>
              </a:path>
            </a:pathLst>
          </a:custGeom>
          <a:gradFill>
            <a:gsLst>
              <a:gs pos="100000">
                <a:srgbClr val="FFFFFF"/>
              </a:gs>
              <a:gs pos="0">
                <a:srgbClr val="FFFFFF"/>
              </a:gs>
            </a:gsLst>
            <a:lin ang="0" scaled="0"/>
          </a:gradFill>
          <a:ln>
            <a:noFill/>
          </a:ln>
          <a:effectLst>
            <a:outerShdw blurRad="254000" dist="317500" dir="3000000" algn="tl"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latin typeface="Poppins Medium" panose="00000600000000000000" pitchFamily="2" charset="0"/>
            </a:endParaRPr>
          </a:p>
        </p:txBody>
      </p:sp>
      <p:sp>
        <p:nvSpPr>
          <p:cNvPr id="21" name="Freeform: Shape 20">
            <a:extLst>
              <a:ext uri="{FF2B5EF4-FFF2-40B4-BE49-F238E27FC236}">
                <a16:creationId xmlns:a16="http://schemas.microsoft.com/office/drawing/2014/main" id="{6C91FC8C-E0A6-4BE1-A9AF-3AE7B084FAEE}"/>
              </a:ext>
            </a:extLst>
          </p:cNvPr>
          <p:cNvSpPr/>
          <p:nvPr/>
        </p:nvSpPr>
        <p:spPr>
          <a:xfrm>
            <a:off x="17900195" y="3249652"/>
            <a:ext cx="4782962" cy="4000500"/>
          </a:xfrm>
          <a:custGeom>
            <a:avLst/>
            <a:gdLst>
              <a:gd name="connsiteX0" fmla="*/ 400050 w 5924550"/>
              <a:gd name="connsiteY0" fmla="*/ 0 h 4000500"/>
              <a:gd name="connsiteX1" fmla="*/ 5524500 w 5924550"/>
              <a:gd name="connsiteY1" fmla="*/ 0 h 4000500"/>
              <a:gd name="connsiteX2" fmla="*/ 5924550 w 5924550"/>
              <a:gd name="connsiteY2" fmla="*/ 400050 h 4000500"/>
              <a:gd name="connsiteX3" fmla="*/ 5924550 w 5924550"/>
              <a:gd name="connsiteY3" fmla="*/ 3600450 h 4000500"/>
              <a:gd name="connsiteX4" fmla="*/ 5524500 w 5924550"/>
              <a:gd name="connsiteY4" fmla="*/ 4000500 h 4000500"/>
              <a:gd name="connsiteX5" fmla="*/ 400050 w 5924550"/>
              <a:gd name="connsiteY5" fmla="*/ 4000500 h 4000500"/>
              <a:gd name="connsiteX6" fmla="*/ 0 w 5924550"/>
              <a:gd name="connsiteY6" fmla="*/ 3600450 h 4000500"/>
              <a:gd name="connsiteX7" fmla="*/ 0 w 5924550"/>
              <a:gd name="connsiteY7" fmla="*/ 400050 h 4000500"/>
              <a:gd name="connsiteX8" fmla="*/ 400050 w 5924550"/>
              <a:gd name="connsiteY8"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4550" h="4000500">
                <a:moveTo>
                  <a:pt x="400050" y="0"/>
                </a:moveTo>
                <a:lnTo>
                  <a:pt x="5524500" y="0"/>
                </a:lnTo>
                <a:cubicBezTo>
                  <a:pt x="5745442" y="0"/>
                  <a:pt x="5924550" y="179108"/>
                  <a:pt x="5924550" y="400050"/>
                </a:cubicBezTo>
                <a:lnTo>
                  <a:pt x="5924550" y="3600450"/>
                </a:lnTo>
                <a:cubicBezTo>
                  <a:pt x="5924550" y="3821392"/>
                  <a:pt x="5745442" y="4000500"/>
                  <a:pt x="5524500" y="4000500"/>
                </a:cubicBezTo>
                <a:lnTo>
                  <a:pt x="400050" y="4000500"/>
                </a:lnTo>
                <a:cubicBezTo>
                  <a:pt x="179108" y="4000500"/>
                  <a:pt x="0" y="3821392"/>
                  <a:pt x="0" y="3600450"/>
                </a:cubicBezTo>
                <a:lnTo>
                  <a:pt x="0" y="400050"/>
                </a:lnTo>
                <a:cubicBezTo>
                  <a:pt x="0" y="179108"/>
                  <a:pt x="179108" y="0"/>
                  <a:pt x="400050" y="0"/>
                </a:cubicBezTo>
                <a:close/>
              </a:path>
            </a:pathLst>
          </a:custGeom>
          <a:gradFill>
            <a:gsLst>
              <a:gs pos="100000">
                <a:srgbClr val="FFFFFF"/>
              </a:gs>
              <a:gs pos="0">
                <a:srgbClr val="FFFFFF"/>
              </a:gs>
            </a:gsLst>
            <a:lin ang="0" scaled="0"/>
          </a:gradFill>
          <a:ln>
            <a:noFill/>
          </a:ln>
          <a:effectLst>
            <a:outerShdw blurRad="254000" dist="317500" dir="3000000" algn="tl"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latin typeface="Poppins Medium" panose="00000600000000000000" pitchFamily="2" charset="0"/>
            </a:endParaRPr>
          </a:p>
        </p:txBody>
      </p:sp>
      <p:sp>
        <p:nvSpPr>
          <p:cNvPr id="22" name="Freeform: Shape 21">
            <a:extLst>
              <a:ext uri="{FF2B5EF4-FFF2-40B4-BE49-F238E27FC236}">
                <a16:creationId xmlns:a16="http://schemas.microsoft.com/office/drawing/2014/main" id="{0FF8825E-AD5F-4FAF-91C7-57C2F5E8B77A}"/>
              </a:ext>
            </a:extLst>
          </p:cNvPr>
          <p:cNvSpPr/>
          <p:nvPr/>
        </p:nvSpPr>
        <p:spPr>
          <a:xfrm>
            <a:off x="2005643" y="7734567"/>
            <a:ext cx="4782962" cy="4000500"/>
          </a:xfrm>
          <a:custGeom>
            <a:avLst/>
            <a:gdLst>
              <a:gd name="connsiteX0" fmla="*/ 400050 w 5924550"/>
              <a:gd name="connsiteY0" fmla="*/ 0 h 4000500"/>
              <a:gd name="connsiteX1" fmla="*/ 5524500 w 5924550"/>
              <a:gd name="connsiteY1" fmla="*/ 0 h 4000500"/>
              <a:gd name="connsiteX2" fmla="*/ 5924550 w 5924550"/>
              <a:gd name="connsiteY2" fmla="*/ 400050 h 4000500"/>
              <a:gd name="connsiteX3" fmla="*/ 5924550 w 5924550"/>
              <a:gd name="connsiteY3" fmla="*/ 3600450 h 4000500"/>
              <a:gd name="connsiteX4" fmla="*/ 5524500 w 5924550"/>
              <a:gd name="connsiteY4" fmla="*/ 4000500 h 4000500"/>
              <a:gd name="connsiteX5" fmla="*/ 400050 w 5924550"/>
              <a:gd name="connsiteY5" fmla="*/ 4000500 h 4000500"/>
              <a:gd name="connsiteX6" fmla="*/ 0 w 5924550"/>
              <a:gd name="connsiteY6" fmla="*/ 3600450 h 4000500"/>
              <a:gd name="connsiteX7" fmla="*/ 0 w 5924550"/>
              <a:gd name="connsiteY7" fmla="*/ 400050 h 4000500"/>
              <a:gd name="connsiteX8" fmla="*/ 400050 w 5924550"/>
              <a:gd name="connsiteY8"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4550" h="4000500">
                <a:moveTo>
                  <a:pt x="400050" y="0"/>
                </a:moveTo>
                <a:lnTo>
                  <a:pt x="5524500" y="0"/>
                </a:lnTo>
                <a:cubicBezTo>
                  <a:pt x="5745442" y="0"/>
                  <a:pt x="5924550" y="179108"/>
                  <a:pt x="5924550" y="400050"/>
                </a:cubicBezTo>
                <a:lnTo>
                  <a:pt x="5924550" y="3600450"/>
                </a:lnTo>
                <a:cubicBezTo>
                  <a:pt x="5924550" y="3821392"/>
                  <a:pt x="5745442" y="4000500"/>
                  <a:pt x="5524500" y="4000500"/>
                </a:cubicBezTo>
                <a:lnTo>
                  <a:pt x="400050" y="4000500"/>
                </a:lnTo>
                <a:cubicBezTo>
                  <a:pt x="179108" y="4000500"/>
                  <a:pt x="0" y="3821392"/>
                  <a:pt x="0" y="3600450"/>
                </a:cubicBezTo>
                <a:lnTo>
                  <a:pt x="0" y="400050"/>
                </a:lnTo>
                <a:cubicBezTo>
                  <a:pt x="0" y="179108"/>
                  <a:pt x="179108" y="0"/>
                  <a:pt x="400050" y="0"/>
                </a:cubicBezTo>
                <a:close/>
              </a:path>
            </a:pathLst>
          </a:custGeom>
          <a:gradFill>
            <a:gsLst>
              <a:gs pos="100000">
                <a:srgbClr val="FFFFFF"/>
              </a:gs>
              <a:gs pos="0">
                <a:srgbClr val="FFFFFF"/>
              </a:gs>
            </a:gsLst>
            <a:lin ang="0" scaled="0"/>
          </a:gradFill>
          <a:ln>
            <a:noFill/>
          </a:ln>
          <a:effectLst>
            <a:outerShdw blurRad="254000" dist="317500" dir="3000000" algn="tl"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latin typeface="Poppins Medium" panose="00000600000000000000" pitchFamily="2" charset="0"/>
            </a:endParaRPr>
          </a:p>
        </p:txBody>
      </p:sp>
      <p:sp>
        <p:nvSpPr>
          <p:cNvPr id="23" name="Freeform: Shape 22">
            <a:extLst>
              <a:ext uri="{FF2B5EF4-FFF2-40B4-BE49-F238E27FC236}">
                <a16:creationId xmlns:a16="http://schemas.microsoft.com/office/drawing/2014/main" id="{CE2E6599-3658-4FD5-8D48-D77C1C7399D1}"/>
              </a:ext>
            </a:extLst>
          </p:cNvPr>
          <p:cNvSpPr/>
          <p:nvPr/>
        </p:nvSpPr>
        <p:spPr>
          <a:xfrm>
            <a:off x="7303827" y="7734567"/>
            <a:ext cx="4782962" cy="4000500"/>
          </a:xfrm>
          <a:custGeom>
            <a:avLst/>
            <a:gdLst>
              <a:gd name="connsiteX0" fmla="*/ 400050 w 5924550"/>
              <a:gd name="connsiteY0" fmla="*/ 0 h 4000500"/>
              <a:gd name="connsiteX1" fmla="*/ 5524500 w 5924550"/>
              <a:gd name="connsiteY1" fmla="*/ 0 h 4000500"/>
              <a:gd name="connsiteX2" fmla="*/ 5924550 w 5924550"/>
              <a:gd name="connsiteY2" fmla="*/ 400050 h 4000500"/>
              <a:gd name="connsiteX3" fmla="*/ 5924550 w 5924550"/>
              <a:gd name="connsiteY3" fmla="*/ 3600450 h 4000500"/>
              <a:gd name="connsiteX4" fmla="*/ 5524500 w 5924550"/>
              <a:gd name="connsiteY4" fmla="*/ 4000500 h 4000500"/>
              <a:gd name="connsiteX5" fmla="*/ 400050 w 5924550"/>
              <a:gd name="connsiteY5" fmla="*/ 4000500 h 4000500"/>
              <a:gd name="connsiteX6" fmla="*/ 0 w 5924550"/>
              <a:gd name="connsiteY6" fmla="*/ 3600450 h 4000500"/>
              <a:gd name="connsiteX7" fmla="*/ 0 w 5924550"/>
              <a:gd name="connsiteY7" fmla="*/ 400050 h 4000500"/>
              <a:gd name="connsiteX8" fmla="*/ 400050 w 5924550"/>
              <a:gd name="connsiteY8"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4550" h="4000500">
                <a:moveTo>
                  <a:pt x="400050" y="0"/>
                </a:moveTo>
                <a:lnTo>
                  <a:pt x="5524500" y="0"/>
                </a:lnTo>
                <a:cubicBezTo>
                  <a:pt x="5745442" y="0"/>
                  <a:pt x="5924550" y="179108"/>
                  <a:pt x="5924550" y="400050"/>
                </a:cubicBezTo>
                <a:lnTo>
                  <a:pt x="5924550" y="3600450"/>
                </a:lnTo>
                <a:cubicBezTo>
                  <a:pt x="5924550" y="3821392"/>
                  <a:pt x="5745442" y="4000500"/>
                  <a:pt x="5524500" y="4000500"/>
                </a:cubicBezTo>
                <a:lnTo>
                  <a:pt x="400050" y="4000500"/>
                </a:lnTo>
                <a:cubicBezTo>
                  <a:pt x="179108" y="4000500"/>
                  <a:pt x="0" y="3821392"/>
                  <a:pt x="0" y="3600450"/>
                </a:cubicBezTo>
                <a:lnTo>
                  <a:pt x="0" y="400050"/>
                </a:lnTo>
                <a:cubicBezTo>
                  <a:pt x="0" y="179108"/>
                  <a:pt x="179108" y="0"/>
                  <a:pt x="400050" y="0"/>
                </a:cubicBezTo>
                <a:close/>
              </a:path>
            </a:pathLst>
          </a:custGeom>
          <a:gradFill>
            <a:gsLst>
              <a:gs pos="100000">
                <a:srgbClr val="FFFFFF"/>
              </a:gs>
              <a:gs pos="0">
                <a:srgbClr val="FFFFFF"/>
              </a:gs>
            </a:gsLst>
            <a:lin ang="0" scaled="0"/>
          </a:gradFill>
          <a:ln>
            <a:noFill/>
          </a:ln>
          <a:effectLst>
            <a:outerShdw blurRad="254000" dist="317500" dir="3000000" algn="tl"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latin typeface="Poppins Medium" panose="00000600000000000000" pitchFamily="2" charset="0"/>
            </a:endParaRPr>
          </a:p>
        </p:txBody>
      </p:sp>
      <p:sp>
        <p:nvSpPr>
          <p:cNvPr id="24" name="Freeform: Shape 23">
            <a:extLst>
              <a:ext uri="{FF2B5EF4-FFF2-40B4-BE49-F238E27FC236}">
                <a16:creationId xmlns:a16="http://schemas.microsoft.com/office/drawing/2014/main" id="{286386EC-CAEC-4093-B8E6-219AE50212BC}"/>
              </a:ext>
            </a:extLst>
          </p:cNvPr>
          <p:cNvSpPr/>
          <p:nvPr/>
        </p:nvSpPr>
        <p:spPr>
          <a:xfrm>
            <a:off x="12602011" y="7734567"/>
            <a:ext cx="4782962" cy="4000500"/>
          </a:xfrm>
          <a:custGeom>
            <a:avLst/>
            <a:gdLst>
              <a:gd name="connsiteX0" fmla="*/ 400050 w 5924550"/>
              <a:gd name="connsiteY0" fmla="*/ 0 h 4000500"/>
              <a:gd name="connsiteX1" fmla="*/ 5524500 w 5924550"/>
              <a:gd name="connsiteY1" fmla="*/ 0 h 4000500"/>
              <a:gd name="connsiteX2" fmla="*/ 5924550 w 5924550"/>
              <a:gd name="connsiteY2" fmla="*/ 400050 h 4000500"/>
              <a:gd name="connsiteX3" fmla="*/ 5924550 w 5924550"/>
              <a:gd name="connsiteY3" fmla="*/ 3600450 h 4000500"/>
              <a:gd name="connsiteX4" fmla="*/ 5524500 w 5924550"/>
              <a:gd name="connsiteY4" fmla="*/ 4000500 h 4000500"/>
              <a:gd name="connsiteX5" fmla="*/ 400050 w 5924550"/>
              <a:gd name="connsiteY5" fmla="*/ 4000500 h 4000500"/>
              <a:gd name="connsiteX6" fmla="*/ 0 w 5924550"/>
              <a:gd name="connsiteY6" fmla="*/ 3600450 h 4000500"/>
              <a:gd name="connsiteX7" fmla="*/ 0 w 5924550"/>
              <a:gd name="connsiteY7" fmla="*/ 400050 h 4000500"/>
              <a:gd name="connsiteX8" fmla="*/ 400050 w 5924550"/>
              <a:gd name="connsiteY8"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4550" h="4000500">
                <a:moveTo>
                  <a:pt x="400050" y="0"/>
                </a:moveTo>
                <a:lnTo>
                  <a:pt x="5524500" y="0"/>
                </a:lnTo>
                <a:cubicBezTo>
                  <a:pt x="5745442" y="0"/>
                  <a:pt x="5924550" y="179108"/>
                  <a:pt x="5924550" y="400050"/>
                </a:cubicBezTo>
                <a:lnTo>
                  <a:pt x="5924550" y="3600450"/>
                </a:lnTo>
                <a:cubicBezTo>
                  <a:pt x="5924550" y="3821392"/>
                  <a:pt x="5745442" y="4000500"/>
                  <a:pt x="5524500" y="4000500"/>
                </a:cubicBezTo>
                <a:lnTo>
                  <a:pt x="400050" y="4000500"/>
                </a:lnTo>
                <a:cubicBezTo>
                  <a:pt x="179108" y="4000500"/>
                  <a:pt x="0" y="3821392"/>
                  <a:pt x="0" y="3600450"/>
                </a:cubicBezTo>
                <a:lnTo>
                  <a:pt x="0" y="400050"/>
                </a:lnTo>
                <a:cubicBezTo>
                  <a:pt x="0" y="179108"/>
                  <a:pt x="179108" y="0"/>
                  <a:pt x="400050" y="0"/>
                </a:cubicBezTo>
                <a:close/>
              </a:path>
            </a:pathLst>
          </a:custGeom>
          <a:gradFill>
            <a:gsLst>
              <a:gs pos="100000">
                <a:srgbClr val="FFFFFF"/>
              </a:gs>
              <a:gs pos="0">
                <a:srgbClr val="FFFFFF"/>
              </a:gs>
            </a:gsLst>
            <a:lin ang="0" scaled="0"/>
          </a:gradFill>
          <a:ln>
            <a:noFill/>
          </a:ln>
          <a:effectLst>
            <a:outerShdw blurRad="254000" dist="317500" dir="3000000" algn="tl"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latin typeface="Poppins Medium" panose="00000600000000000000" pitchFamily="2" charset="0"/>
            </a:endParaRPr>
          </a:p>
        </p:txBody>
      </p:sp>
      <p:sp>
        <p:nvSpPr>
          <p:cNvPr id="25" name="Freeform: Shape 24">
            <a:extLst>
              <a:ext uri="{FF2B5EF4-FFF2-40B4-BE49-F238E27FC236}">
                <a16:creationId xmlns:a16="http://schemas.microsoft.com/office/drawing/2014/main" id="{EEDF4D8C-408B-44A0-8355-13D027CF98E3}"/>
              </a:ext>
            </a:extLst>
          </p:cNvPr>
          <p:cNvSpPr/>
          <p:nvPr/>
        </p:nvSpPr>
        <p:spPr>
          <a:xfrm>
            <a:off x="17900195" y="7734567"/>
            <a:ext cx="4782962" cy="4000500"/>
          </a:xfrm>
          <a:custGeom>
            <a:avLst/>
            <a:gdLst>
              <a:gd name="connsiteX0" fmla="*/ 400050 w 5924550"/>
              <a:gd name="connsiteY0" fmla="*/ 0 h 4000500"/>
              <a:gd name="connsiteX1" fmla="*/ 5524500 w 5924550"/>
              <a:gd name="connsiteY1" fmla="*/ 0 h 4000500"/>
              <a:gd name="connsiteX2" fmla="*/ 5924550 w 5924550"/>
              <a:gd name="connsiteY2" fmla="*/ 400050 h 4000500"/>
              <a:gd name="connsiteX3" fmla="*/ 5924550 w 5924550"/>
              <a:gd name="connsiteY3" fmla="*/ 3600450 h 4000500"/>
              <a:gd name="connsiteX4" fmla="*/ 5524500 w 5924550"/>
              <a:gd name="connsiteY4" fmla="*/ 4000500 h 4000500"/>
              <a:gd name="connsiteX5" fmla="*/ 400050 w 5924550"/>
              <a:gd name="connsiteY5" fmla="*/ 4000500 h 4000500"/>
              <a:gd name="connsiteX6" fmla="*/ 0 w 5924550"/>
              <a:gd name="connsiteY6" fmla="*/ 3600450 h 4000500"/>
              <a:gd name="connsiteX7" fmla="*/ 0 w 5924550"/>
              <a:gd name="connsiteY7" fmla="*/ 400050 h 4000500"/>
              <a:gd name="connsiteX8" fmla="*/ 400050 w 5924550"/>
              <a:gd name="connsiteY8"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4550" h="4000500">
                <a:moveTo>
                  <a:pt x="400050" y="0"/>
                </a:moveTo>
                <a:lnTo>
                  <a:pt x="5524500" y="0"/>
                </a:lnTo>
                <a:cubicBezTo>
                  <a:pt x="5745442" y="0"/>
                  <a:pt x="5924550" y="179108"/>
                  <a:pt x="5924550" y="400050"/>
                </a:cubicBezTo>
                <a:lnTo>
                  <a:pt x="5924550" y="3600450"/>
                </a:lnTo>
                <a:cubicBezTo>
                  <a:pt x="5924550" y="3821392"/>
                  <a:pt x="5745442" y="4000500"/>
                  <a:pt x="5524500" y="4000500"/>
                </a:cubicBezTo>
                <a:lnTo>
                  <a:pt x="400050" y="4000500"/>
                </a:lnTo>
                <a:cubicBezTo>
                  <a:pt x="179108" y="4000500"/>
                  <a:pt x="0" y="3821392"/>
                  <a:pt x="0" y="3600450"/>
                </a:cubicBezTo>
                <a:lnTo>
                  <a:pt x="0" y="400050"/>
                </a:lnTo>
                <a:cubicBezTo>
                  <a:pt x="0" y="179108"/>
                  <a:pt x="179108" y="0"/>
                  <a:pt x="400050" y="0"/>
                </a:cubicBezTo>
                <a:close/>
              </a:path>
            </a:pathLst>
          </a:custGeom>
          <a:gradFill>
            <a:gsLst>
              <a:gs pos="100000">
                <a:srgbClr val="FFFFFF"/>
              </a:gs>
              <a:gs pos="0">
                <a:srgbClr val="FFFFFF"/>
              </a:gs>
            </a:gsLst>
            <a:lin ang="0" scaled="0"/>
          </a:gradFill>
          <a:ln>
            <a:noFill/>
          </a:ln>
          <a:effectLst>
            <a:outerShdw blurRad="254000" dist="317500" dir="3000000" algn="tl"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latin typeface="Poppins Medium" panose="00000600000000000000" pitchFamily="2" charset="0"/>
            </a:endParaRPr>
          </a:p>
        </p:txBody>
      </p:sp>
      <p:sp>
        <p:nvSpPr>
          <p:cNvPr id="42" name="01. Wordpress Solutions…">
            <a:extLst>
              <a:ext uri="{FF2B5EF4-FFF2-40B4-BE49-F238E27FC236}">
                <a16:creationId xmlns:a16="http://schemas.microsoft.com/office/drawing/2014/main" id="{BC5CA822-D0DC-49E9-9789-EA9764C07B56}"/>
              </a:ext>
            </a:extLst>
          </p:cNvPr>
          <p:cNvSpPr txBox="1"/>
          <p:nvPr/>
        </p:nvSpPr>
        <p:spPr>
          <a:xfrm>
            <a:off x="6460400" y="4347753"/>
            <a:ext cx="4990896" cy="1678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p>
            <a:pPr algn="l">
              <a:lnSpc>
                <a:spcPct val="150000"/>
              </a:lnSpc>
              <a:defRPr b="0">
                <a:solidFill>
                  <a:srgbClr val="2C2E3C"/>
                </a:solidFill>
                <a:latin typeface="Lato Black"/>
                <a:ea typeface="Lato Black"/>
                <a:cs typeface="Lato Black"/>
                <a:sym typeface="Lato Black"/>
              </a:defRPr>
            </a:pPr>
            <a:r>
              <a:rPr lang="en-US" sz="4400" b="1" dirty="0">
                <a:solidFill>
                  <a:srgbClr val="FFFFFF"/>
                </a:solidFill>
                <a:latin typeface="Poppins" panose="00000500000000000000" pitchFamily="2" charset="0"/>
                <a:ea typeface="Tahoma" panose="020B0604030504040204" pitchFamily="34" charset="0"/>
                <a:cs typeface="Poppins Light" panose="00000400000000000000" pitchFamily="2" charset="0"/>
              </a:rPr>
              <a:t>Wes Struebing</a:t>
            </a:r>
            <a:endParaRPr sz="4400" b="1" dirty="0">
              <a:solidFill>
                <a:srgbClr val="FFFFFF"/>
              </a:solidFill>
              <a:latin typeface="Poppins" panose="00000500000000000000" pitchFamily="2" charset="0"/>
              <a:ea typeface="Tahoma" panose="020B0604030504040204" pitchFamily="34" charset="0"/>
              <a:cs typeface="Poppins Light" panose="00000400000000000000" pitchFamily="2" charset="0"/>
            </a:endParaRPr>
          </a:p>
          <a:p>
            <a:pPr>
              <a:lnSpc>
                <a:spcPct val="150000"/>
              </a:lnSpc>
              <a:defRPr sz="2000" b="0">
                <a:solidFill>
                  <a:srgbClr val="747A82"/>
                </a:solidFill>
                <a:latin typeface="Lato-Light"/>
                <a:ea typeface="Lato-Light"/>
                <a:cs typeface="Lato-Light"/>
                <a:sym typeface="Lato-Light"/>
              </a:defRPr>
            </a:pPr>
            <a:r>
              <a:rPr lang="en-US" sz="3200" dirty="0">
                <a:solidFill>
                  <a:schemeClr val="bg1"/>
                </a:solidFill>
                <a:latin typeface="Poppins" panose="00000500000000000000" pitchFamily="2" charset="0"/>
                <a:ea typeface="Tahoma" panose="020B0604030504040204" pitchFamily="34" charset="0"/>
                <a:cs typeface="Poppins Light" panose="00000400000000000000" pitchFamily="2" charset="0"/>
              </a:rPr>
              <a:t>Chief Executive Officer</a:t>
            </a:r>
            <a:endParaRPr sz="3200" dirty="0">
              <a:solidFill>
                <a:schemeClr val="bg1"/>
              </a:solidFill>
              <a:latin typeface="Poppins" panose="00000500000000000000" pitchFamily="2" charset="0"/>
              <a:ea typeface="Tahoma" panose="020B0604030504040204" pitchFamily="34" charset="0"/>
              <a:cs typeface="Poppins Light" panose="00000400000000000000" pitchFamily="2" charset="0"/>
            </a:endParaRPr>
          </a:p>
        </p:txBody>
      </p:sp>
      <p:sp>
        <p:nvSpPr>
          <p:cNvPr id="48" name="01. Wordpress Solutions…">
            <a:extLst>
              <a:ext uri="{FF2B5EF4-FFF2-40B4-BE49-F238E27FC236}">
                <a16:creationId xmlns:a16="http://schemas.microsoft.com/office/drawing/2014/main" id="{10EF058D-4283-49CE-90D2-7D05717E926C}"/>
              </a:ext>
            </a:extLst>
          </p:cNvPr>
          <p:cNvSpPr txBox="1"/>
          <p:nvPr/>
        </p:nvSpPr>
        <p:spPr>
          <a:xfrm>
            <a:off x="18228400" y="5838696"/>
            <a:ext cx="4126552" cy="1001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ctr">
              <a:lnSpc>
                <a:spcPct val="130000"/>
              </a:lnSpc>
              <a:defRPr b="0">
                <a:solidFill>
                  <a:srgbClr val="2C2E3C"/>
                </a:solidFill>
                <a:latin typeface="Lato Black"/>
                <a:ea typeface="Lato Black"/>
                <a:cs typeface="Lato Black"/>
                <a:sym typeface="Lato Black"/>
              </a:defRPr>
            </a:pPr>
            <a:r>
              <a:rPr lang="en-US" sz="2800" b="1" dirty="0">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rPr>
              <a:t>Steve </a:t>
            </a:r>
            <a:r>
              <a:rPr lang="en-US" sz="2800" b="1" dirty="0" err="1">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rPr>
              <a:t>Delane</a:t>
            </a:r>
            <a:endParaRPr sz="2800" b="1" dirty="0">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endParaRPr>
          </a:p>
          <a:p>
            <a:pPr algn="ctr">
              <a:lnSpc>
                <a:spcPct val="130000"/>
              </a:lnSpc>
              <a:defRPr sz="2000" b="0">
                <a:solidFill>
                  <a:srgbClr val="747A82"/>
                </a:solidFill>
                <a:latin typeface="Lato-Light"/>
                <a:ea typeface="Lato-Light"/>
                <a:cs typeface="Lato-Light"/>
                <a:sym typeface="Lato-Light"/>
              </a:defRPr>
            </a:pPr>
            <a:r>
              <a:rPr lang="en-US"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rPr>
              <a:t>Chief Marketing Officer</a:t>
            </a:r>
            <a:endParaRPr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endParaRPr>
          </a:p>
        </p:txBody>
      </p:sp>
      <p:sp>
        <p:nvSpPr>
          <p:cNvPr id="51" name="01. Wordpress Solutions…">
            <a:extLst>
              <a:ext uri="{FF2B5EF4-FFF2-40B4-BE49-F238E27FC236}">
                <a16:creationId xmlns:a16="http://schemas.microsoft.com/office/drawing/2014/main" id="{03C535C1-912E-483D-9983-1FD3D2C1AAD7}"/>
              </a:ext>
            </a:extLst>
          </p:cNvPr>
          <p:cNvSpPr txBox="1"/>
          <p:nvPr/>
        </p:nvSpPr>
        <p:spPr>
          <a:xfrm>
            <a:off x="12930216" y="10345482"/>
            <a:ext cx="4126552" cy="9996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ctr">
              <a:lnSpc>
                <a:spcPct val="130000"/>
              </a:lnSpc>
              <a:defRPr b="0">
                <a:solidFill>
                  <a:srgbClr val="2C2E3C"/>
                </a:solidFill>
                <a:latin typeface="Lato Black"/>
                <a:ea typeface="Lato Black"/>
                <a:cs typeface="Lato Black"/>
                <a:sym typeface="Lato Black"/>
              </a:defRPr>
            </a:pPr>
            <a:r>
              <a:rPr lang="en-US" sz="2800" b="1" dirty="0">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rPr>
              <a:t>Mario Reyes</a:t>
            </a:r>
            <a:endParaRPr sz="2800" b="1" dirty="0">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endParaRPr>
          </a:p>
          <a:p>
            <a:pPr algn="ctr">
              <a:lnSpc>
                <a:spcPct val="130000"/>
              </a:lnSpc>
              <a:defRPr sz="2000" b="0">
                <a:solidFill>
                  <a:srgbClr val="747A82"/>
                </a:solidFill>
                <a:latin typeface="Lato-Light"/>
                <a:ea typeface="Lato-Light"/>
                <a:cs typeface="Lato-Light"/>
                <a:sym typeface="Lato-Light"/>
              </a:defRPr>
            </a:pPr>
            <a:r>
              <a:rPr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rPr>
              <a:t>S</a:t>
            </a:r>
            <a:r>
              <a:rPr lang="en-US"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rPr>
              <a:t>VP B2C</a:t>
            </a:r>
            <a:endParaRPr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endParaRPr>
          </a:p>
        </p:txBody>
      </p:sp>
      <p:sp>
        <p:nvSpPr>
          <p:cNvPr id="52" name="01. Wordpress Solutions…">
            <a:extLst>
              <a:ext uri="{FF2B5EF4-FFF2-40B4-BE49-F238E27FC236}">
                <a16:creationId xmlns:a16="http://schemas.microsoft.com/office/drawing/2014/main" id="{A32BFDF0-832B-4351-8A0F-BA45EDF426FF}"/>
              </a:ext>
            </a:extLst>
          </p:cNvPr>
          <p:cNvSpPr txBox="1"/>
          <p:nvPr/>
        </p:nvSpPr>
        <p:spPr>
          <a:xfrm>
            <a:off x="18228400" y="10344584"/>
            <a:ext cx="4126552" cy="1001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ctr">
              <a:lnSpc>
                <a:spcPct val="130000"/>
              </a:lnSpc>
              <a:defRPr b="0">
                <a:solidFill>
                  <a:srgbClr val="2C2E3C"/>
                </a:solidFill>
                <a:latin typeface="Lato Black"/>
                <a:ea typeface="Lato Black"/>
                <a:cs typeface="Lato Black"/>
                <a:sym typeface="Lato Black"/>
              </a:defRPr>
            </a:pPr>
            <a:r>
              <a:rPr lang="en-US" sz="2800" b="1" dirty="0">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rPr>
              <a:t>Georgia Angell</a:t>
            </a:r>
            <a:endParaRPr sz="2800" b="1" dirty="0">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endParaRPr>
          </a:p>
          <a:p>
            <a:pPr algn="ctr">
              <a:lnSpc>
                <a:spcPct val="130000"/>
              </a:lnSpc>
              <a:defRPr sz="2000" b="0">
                <a:solidFill>
                  <a:srgbClr val="747A82"/>
                </a:solidFill>
                <a:latin typeface="Lato-Light"/>
                <a:ea typeface="Lato-Light"/>
                <a:cs typeface="Lato-Light"/>
                <a:sym typeface="Lato-Light"/>
              </a:defRPr>
            </a:pPr>
            <a:r>
              <a:rPr lang="en-US"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rPr>
              <a:t>VP B2C</a:t>
            </a:r>
            <a:endParaRPr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endParaRPr>
          </a:p>
        </p:txBody>
      </p:sp>
      <p:sp>
        <p:nvSpPr>
          <p:cNvPr id="53" name="01. Wordpress Solutions…">
            <a:extLst>
              <a:ext uri="{FF2B5EF4-FFF2-40B4-BE49-F238E27FC236}">
                <a16:creationId xmlns:a16="http://schemas.microsoft.com/office/drawing/2014/main" id="{15D463E8-C410-48DC-9FE3-34BCE25342CA}"/>
              </a:ext>
            </a:extLst>
          </p:cNvPr>
          <p:cNvSpPr txBox="1"/>
          <p:nvPr/>
        </p:nvSpPr>
        <p:spPr>
          <a:xfrm>
            <a:off x="2333848" y="10344584"/>
            <a:ext cx="4126552" cy="1001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ctr">
              <a:lnSpc>
                <a:spcPct val="130000"/>
              </a:lnSpc>
              <a:defRPr b="0">
                <a:solidFill>
                  <a:srgbClr val="2C2E3C"/>
                </a:solidFill>
                <a:latin typeface="Lato Black"/>
                <a:ea typeface="Lato Black"/>
                <a:cs typeface="Lato Black"/>
                <a:sym typeface="Lato Black"/>
              </a:defRPr>
            </a:pPr>
            <a:r>
              <a:rPr lang="en-US" sz="2800" b="1" dirty="0">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rPr>
              <a:t>Dave </a:t>
            </a:r>
            <a:r>
              <a:rPr lang="en-US" sz="2800" b="1" dirty="0" err="1">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rPr>
              <a:t>Delane</a:t>
            </a:r>
            <a:endParaRPr sz="2800" b="1" dirty="0">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endParaRPr>
          </a:p>
          <a:p>
            <a:pPr algn="ctr">
              <a:lnSpc>
                <a:spcPct val="130000"/>
              </a:lnSpc>
              <a:defRPr sz="2000" b="0">
                <a:solidFill>
                  <a:srgbClr val="747A82"/>
                </a:solidFill>
                <a:latin typeface="Lato-Light"/>
                <a:ea typeface="Lato-Light"/>
                <a:cs typeface="Lato-Light"/>
                <a:sym typeface="Lato-Light"/>
              </a:defRPr>
            </a:pPr>
            <a:r>
              <a:rPr lang="en-US"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rPr>
              <a:t>SVP B2B</a:t>
            </a:r>
            <a:endParaRPr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endParaRPr>
          </a:p>
        </p:txBody>
      </p:sp>
      <p:sp>
        <p:nvSpPr>
          <p:cNvPr id="54" name="01. Wordpress Solutions…">
            <a:extLst>
              <a:ext uri="{FF2B5EF4-FFF2-40B4-BE49-F238E27FC236}">
                <a16:creationId xmlns:a16="http://schemas.microsoft.com/office/drawing/2014/main" id="{8F0DD8DC-B1C5-4083-96B8-F0A94F0AC312}"/>
              </a:ext>
            </a:extLst>
          </p:cNvPr>
          <p:cNvSpPr txBox="1"/>
          <p:nvPr/>
        </p:nvSpPr>
        <p:spPr>
          <a:xfrm>
            <a:off x="7632032" y="10344584"/>
            <a:ext cx="4126552" cy="1001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ctr">
              <a:lnSpc>
                <a:spcPct val="130000"/>
              </a:lnSpc>
              <a:defRPr b="0">
                <a:solidFill>
                  <a:srgbClr val="2C2E3C"/>
                </a:solidFill>
                <a:latin typeface="Lato Black"/>
                <a:ea typeface="Lato Black"/>
                <a:cs typeface="Lato Black"/>
                <a:sym typeface="Lato Black"/>
              </a:defRPr>
            </a:pPr>
            <a:r>
              <a:rPr lang="en-US" sz="2800" b="1" dirty="0">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rPr>
              <a:t>Jerad Lovett</a:t>
            </a:r>
            <a:endParaRPr sz="2800" b="1" dirty="0">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endParaRPr>
          </a:p>
          <a:p>
            <a:pPr algn="ctr">
              <a:lnSpc>
                <a:spcPct val="130000"/>
              </a:lnSpc>
              <a:defRPr sz="2000" b="0">
                <a:solidFill>
                  <a:srgbClr val="747A82"/>
                </a:solidFill>
                <a:latin typeface="Lato-Light"/>
                <a:ea typeface="Lato-Light"/>
                <a:cs typeface="Lato-Light"/>
                <a:sym typeface="Lato-Light"/>
              </a:defRPr>
            </a:pPr>
            <a:r>
              <a:rPr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rPr>
              <a:t>S</a:t>
            </a:r>
            <a:r>
              <a:rPr lang="en-US"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rPr>
              <a:t>VP Operations</a:t>
            </a:r>
            <a:endParaRPr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endParaRPr>
          </a:p>
        </p:txBody>
      </p:sp>
      <p:sp>
        <p:nvSpPr>
          <p:cNvPr id="4" name="01. Wordpress Solutions…">
            <a:extLst>
              <a:ext uri="{FF2B5EF4-FFF2-40B4-BE49-F238E27FC236}">
                <a16:creationId xmlns:a16="http://schemas.microsoft.com/office/drawing/2014/main" id="{958FE30C-5F84-0CB4-2558-DB01BA39E8F7}"/>
              </a:ext>
            </a:extLst>
          </p:cNvPr>
          <p:cNvSpPr txBox="1"/>
          <p:nvPr/>
        </p:nvSpPr>
        <p:spPr>
          <a:xfrm>
            <a:off x="13082616" y="5838696"/>
            <a:ext cx="4126552" cy="1001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ctr">
              <a:lnSpc>
                <a:spcPct val="130000"/>
              </a:lnSpc>
              <a:defRPr b="0">
                <a:solidFill>
                  <a:srgbClr val="2C2E3C"/>
                </a:solidFill>
                <a:latin typeface="Lato Black"/>
                <a:ea typeface="Lato Black"/>
                <a:cs typeface="Lato Black"/>
                <a:sym typeface="Lato Black"/>
              </a:defRPr>
            </a:pPr>
            <a:r>
              <a:rPr lang="en-US" sz="2800" b="1" dirty="0">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rPr>
              <a:t>Steve Kuhn</a:t>
            </a:r>
            <a:endParaRPr sz="2800" b="1" dirty="0">
              <a:solidFill>
                <a:schemeClr val="bg2">
                  <a:lumMod val="25000"/>
                </a:schemeClr>
              </a:solidFill>
              <a:latin typeface="Poppins" panose="00000500000000000000" pitchFamily="2" charset="0"/>
              <a:ea typeface="Tahoma" panose="020B0604030504040204" pitchFamily="34" charset="0"/>
              <a:cs typeface="Poppins Light" panose="00000400000000000000" pitchFamily="2" charset="0"/>
            </a:endParaRPr>
          </a:p>
          <a:p>
            <a:pPr algn="ctr">
              <a:lnSpc>
                <a:spcPct val="130000"/>
              </a:lnSpc>
              <a:defRPr sz="2000" b="0">
                <a:solidFill>
                  <a:srgbClr val="747A82"/>
                </a:solidFill>
                <a:latin typeface="Lato-Light"/>
                <a:ea typeface="Lato-Light"/>
                <a:cs typeface="Lato-Light"/>
                <a:sym typeface="Lato-Light"/>
              </a:defRPr>
            </a:pPr>
            <a:r>
              <a:rPr lang="en-US"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rPr>
              <a:t>Chief Operations Officer</a:t>
            </a:r>
            <a:endParaRPr sz="2400" dirty="0">
              <a:solidFill>
                <a:schemeClr val="bg2">
                  <a:lumMod val="50000"/>
                </a:schemeClr>
              </a:solidFill>
              <a:latin typeface="Poppins" panose="00000500000000000000" pitchFamily="2" charset="0"/>
              <a:ea typeface="Tahoma" panose="020B0604030504040204" pitchFamily="34" charset="0"/>
              <a:cs typeface="Poppins Light" panose="00000400000000000000" pitchFamily="2" charset="0"/>
            </a:endParaRPr>
          </a:p>
        </p:txBody>
      </p:sp>
      <p:sp>
        <p:nvSpPr>
          <p:cNvPr id="6" name="Title 2">
            <a:extLst>
              <a:ext uri="{FF2B5EF4-FFF2-40B4-BE49-F238E27FC236}">
                <a16:creationId xmlns:a16="http://schemas.microsoft.com/office/drawing/2014/main" id="{0FFB7C40-2AD6-5A04-7659-172FEEAAE351}"/>
              </a:ext>
            </a:extLst>
          </p:cNvPr>
          <p:cNvSpPr txBox="1">
            <a:spLocks/>
          </p:cNvSpPr>
          <p:nvPr/>
        </p:nvSpPr>
        <p:spPr>
          <a:xfrm>
            <a:off x="8273143" y="1496043"/>
            <a:ext cx="8142514"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a:r>
              <a:rPr lang="en-US" sz="6600" b="1" dirty="0">
                <a:solidFill>
                  <a:srgbClr val="000000"/>
                </a:solidFill>
                <a:latin typeface="Poppins" panose="00000500000000000000" pitchFamily="2" charset="0"/>
              </a:rPr>
              <a:t>Leadership</a:t>
            </a:r>
            <a:r>
              <a:rPr lang="id-ID" sz="6600" b="1" dirty="0">
                <a:latin typeface="Poppins" panose="00000500000000000000" pitchFamily="2" charset="0"/>
              </a:rPr>
              <a:t> </a:t>
            </a:r>
            <a:r>
              <a:rPr lang="id-ID" sz="6600" b="1" dirty="0">
                <a:solidFill>
                  <a:schemeClr val="accent1"/>
                </a:solidFill>
                <a:latin typeface="Poppins" panose="00000500000000000000" pitchFamily="2" charset="0"/>
              </a:rPr>
              <a:t>Team</a:t>
            </a:r>
          </a:p>
        </p:txBody>
      </p:sp>
      <p:pic>
        <p:nvPicPr>
          <p:cNvPr id="7" name="Picture Placeholder 6">
            <a:extLst>
              <a:ext uri="{FF2B5EF4-FFF2-40B4-BE49-F238E27FC236}">
                <a16:creationId xmlns:a16="http://schemas.microsoft.com/office/drawing/2014/main" id="{90696E93-1FAF-78DE-3C65-CDC95903F1E8}"/>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4395" b="4395"/>
          <a:stretch/>
        </p:blipFill>
        <p:spPr/>
      </p:pic>
      <p:pic>
        <p:nvPicPr>
          <p:cNvPr id="19" name="Picture Placeholder 18">
            <a:extLst>
              <a:ext uri="{FF2B5EF4-FFF2-40B4-BE49-F238E27FC236}">
                <a16:creationId xmlns:a16="http://schemas.microsoft.com/office/drawing/2014/main" id="{CAA2E6B4-D938-C0FD-8717-0331DC9FED5F}"/>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t="16400" b="16400"/>
          <a:stretch/>
        </p:blipFill>
        <p:spPr>
          <a:xfrm>
            <a:off x="3256224" y="8005278"/>
            <a:ext cx="2083118" cy="2055126"/>
          </a:xfrm>
        </p:spPr>
      </p:pic>
      <p:pic>
        <p:nvPicPr>
          <p:cNvPr id="30" name="Picture Placeholder 29">
            <a:extLst>
              <a:ext uri="{FF2B5EF4-FFF2-40B4-BE49-F238E27FC236}">
                <a16:creationId xmlns:a16="http://schemas.microsoft.com/office/drawing/2014/main" id="{D31AE82B-7337-23F8-479C-426BC3908EED}"/>
              </a:ext>
            </a:extLst>
          </p:cNvPr>
          <p:cNvPicPr>
            <a:picLocks noGrp="1" noChangeAspect="1"/>
          </p:cNvPicPr>
          <p:nvPr>
            <p:ph type="pic" sz="quarter" idx="25"/>
          </p:nvPr>
        </p:nvPicPr>
        <p:blipFill>
          <a:blip r:embed="rId4">
            <a:extLst>
              <a:ext uri="{28A0092B-C50C-407E-A947-70E740481C1C}">
                <a14:useLocalDpi xmlns:a14="http://schemas.microsoft.com/office/drawing/2010/main" val="0"/>
              </a:ext>
            </a:extLst>
          </a:blip>
          <a:srcRect t="339" b="339"/>
          <a:stretch/>
        </p:blipFill>
        <p:spPr>
          <a:xfrm>
            <a:off x="13985047" y="8005278"/>
            <a:ext cx="2083118" cy="2055126"/>
          </a:xfrm>
        </p:spPr>
      </p:pic>
      <p:pic>
        <p:nvPicPr>
          <p:cNvPr id="32" name="Picture Placeholder 31">
            <a:extLst>
              <a:ext uri="{FF2B5EF4-FFF2-40B4-BE49-F238E27FC236}">
                <a16:creationId xmlns:a16="http://schemas.microsoft.com/office/drawing/2014/main" id="{50859F2E-DEF9-00AD-57E8-5E9EEB1E78D2}"/>
              </a:ext>
            </a:extLst>
          </p:cNvPr>
          <p:cNvPicPr>
            <a:picLocks noGrp="1" noChangeAspect="1"/>
          </p:cNvPicPr>
          <p:nvPr>
            <p:ph type="pic" sz="quarter" idx="26"/>
          </p:nvPr>
        </p:nvPicPr>
        <p:blipFill>
          <a:blip r:embed="rId5">
            <a:extLst>
              <a:ext uri="{28A0092B-C50C-407E-A947-70E740481C1C}">
                <a14:useLocalDpi xmlns:a14="http://schemas.microsoft.com/office/drawing/2010/main" val="0"/>
              </a:ext>
            </a:extLst>
          </a:blip>
          <a:srcRect t="672" b="672"/>
          <a:stretch/>
        </p:blipFill>
        <p:spPr>
          <a:xfrm>
            <a:off x="19349458" y="8005278"/>
            <a:ext cx="2083118" cy="2055126"/>
          </a:xfrm>
        </p:spPr>
      </p:pic>
      <p:pic>
        <p:nvPicPr>
          <p:cNvPr id="15" name="Picture Placeholder 14">
            <a:extLst>
              <a:ext uri="{FF2B5EF4-FFF2-40B4-BE49-F238E27FC236}">
                <a16:creationId xmlns:a16="http://schemas.microsoft.com/office/drawing/2014/main" id="{4362D096-441C-B802-788E-F260DABEA391}"/>
              </a:ext>
            </a:extLst>
          </p:cNvPr>
          <p:cNvPicPr>
            <a:picLocks noGrp="1" noChangeAspect="1"/>
          </p:cNvPicPr>
          <p:nvPr>
            <p:ph type="pic" sz="quarter" idx="22"/>
          </p:nvPr>
        </p:nvPicPr>
        <p:blipFill>
          <a:blip r:embed="rId6">
            <a:extLst>
              <a:ext uri="{28A0092B-C50C-407E-A947-70E740481C1C}">
                <a14:useLocalDpi xmlns:a14="http://schemas.microsoft.com/office/drawing/2010/main" val="0"/>
              </a:ext>
            </a:extLst>
          </a:blip>
          <a:srcRect t="10848" b="10848"/>
          <a:stretch/>
        </p:blipFill>
        <p:spPr>
          <a:xfrm>
            <a:off x="19349458" y="3651278"/>
            <a:ext cx="2083118" cy="2055126"/>
          </a:xfrm>
        </p:spPr>
      </p:pic>
      <p:pic>
        <p:nvPicPr>
          <p:cNvPr id="10" name="Picture Placeholder 9">
            <a:extLst>
              <a:ext uri="{FF2B5EF4-FFF2-40B4-BE49-F238E27FC236}">
                <a16:creationId xmlns:a16="http://schemas.microsoft.com/office/drawing/2014/main" id="{5C063EAA-D5D1-EC41-F84A-5196CEA2DBA4}"/>
              </a:ext>
            </a:extLst>
          </p:cNvPr>
          <p:cNvPicPr>
            <a:picLocks noGrp="1" noChangeAspect="1"/>
          </p:cNvPicPr>
          <p:nvPr>
            <p:ph type="pic" sz="quarter" idx="21"/>
          </p:nvPr>
        </p:nvPicPr>
        <p:blipFill>
          <a:blip r:embed="rId7">
            <a:extLst>
              <a:ext uri="{28A0092B-C50C-407E-A947-70E740481C1C}">
                <a14:useLocalDpi xmlns:a14="http://schemas.microsoft.com/office/drawing/2010/main" val="0"/>
              </a:ext>
            </a:extLst>
          </a:blip>
          <a:srcRect t="8671" b="8671"/>
          <a:stretch/>
        </p:blipFill>
        <p:spPr>
          <a:xfrm>
            <a:off x="13985047" y="3627215"/>
            <a:ext cx="2083118" cy="2055126"/>
          </a:xfrm>
        </p:spPr>
      </p:pic>
      <p:cxnSp>
        <p:nvCxnSpPr>
          <p:cNvPr id="2" name="Straight Connector 1">
            <a:extLst>
              <a:ext uri="{FF2B5EF4-FFF2-40B4-BE49-F238E27FC236}">
                <a16:creationId xmlns:a16="http://schemas.microsoft.com/office/drawing/2014/main" id="{D77D37E6-26CB-D679-C39A-940961E73FC5}"/>
              </a:ext>
            </a:extLst>
          </p:cNvPr>
          <p:cNvCxnSpPr>
            <a:cxnSpLocks/>
          </p:cNvCxnSpPr>
          <p:nvPr/>
        </p:nvCxnSpPr>
        <p:spPr>
          <a:xfrm>
            <a:off x="11795760" y="1144750"/>
            <a:ext cx="1097280" cy="0"/>
          </a:xfrm>
          <a:prstGeom prst="line">
            <a:avLst/>
          </a:prstGeom>
          <a:ln w="69850" cap="rnd">
            <a:solidFill>
              <a:schemeClr val="accent2"/>
            </a:solidFill>
            <a:round/>
            <a:headEnd type="none"/>
            <a:tailEnd type="none"/>
          </a:ln>
        </p:spPr>
        <p:style>
          <a:lnRef idx="1">
            <a:schemeClr val="accent1"/>
          </a:lnRef>
          <a:fillRef idx="0">
            <a:schemeClr val="accent1"/>
          </a:fillRef>
          <a:effectRef idx="0">
            <a:schemeClr val="accent1"/>
          </a:effectRef>
          <a:fontRef idx="minor">
            <a:schemeClr val="tx1"/>
          </a:fontRef>
        </p:style>
      </p:cxnSp>
      <p:pic>
        <p:nvPicPr>
          <p:cNvPr id="36" name="Picture Placeholder 35">
            <a:extLst>
              <a:ext uri="{FF2B5EF4-FFF2-40B4-BE49-F238E27FC236}">
                <a16:creationId xmlns:a16="http://schemas.microsoft.com/office/drawing/2014/main" id="{0DF8AE11-6763-1BA2-B1A9-C311A84A5BD0}"/>
              </a:ext>
            </a:extLst>
          </p:cNvPr>
          <p:cNvPicPr>
            <a:picLocks noGrp="1" noChangeAspect="1"/>
          </p:cNvPicPr>
          <p:nvPr>
            <p:ph type="pic" sz="quarter" idx="24"/>
          </p:nvPr>
        </p:nvPicPr>
        <p:blipFill>
          <a:blip r:embed="rId8">
            <a:extLst>
              <a:ext uri="{28A0092B-C50C-407E-A947-70E740481C1C}">
                <a14:useLocalDpi xmlns:a14="http://schemas.microsoft.com/office/drawing/2010/main" val="0"/>
              </a:ext>
            </a:extLst>
          </a:blip>
          <a:srcRect t="672" b="672"/>
          <a:stretch/>
        </p:blipFill>
        <p:spPr>
          <a:xfrm>
            <a:off x="8620635" y="8005278"/>
            <a:ext cx="2083118" cy="2055126"/>
          </a:xfrm>
        </p:spPr>
      </p:pic>
      <p:sp>
        <p:nvSpPr>
          <p:cNvPr id="5" name="Slide Number Placeholder 4">
            <a:extLst>
              <a:ext uri="{FF2B5EF4-FFF2-40B4-BE49-F238E27FC236}">
                <a16:creationId xmlns:a16="http://schemas.microsoft.com/office/drawing/2014/main" id="{41C15608-B0C1-A5B8-C894-6C081BDFF3A9}"/>
              </a:ext>
            </a:extLst>
          </p:cNvPr>
          <p:cNvSpPr>
            <a:spLocks noGrp="1"/>
          </p:cNvSpPr>
          <p:nvPr>
            <p:ph type="sldNum" sz="quarter" idx="4"/>
          </p:nvPr>
        </p:nvSpPr>
        <p:spPr/>
        <p:txBody>
          <a:bodyPr/>
          <a:lstStyle/>
          <a:p>
            <a:fld id="{86CB4B4D-7CA3-9044-876B-883B54F8677D}" type="slidenum">
              <a:rPr lang="id-ID" smtClean="0"/>
              <a:pPr/>
              <a:t>10</a:t>
            </a:fld>
            <a:endParaRPr lang="id-ID" dirty="0"/>
          </a:p>
        </p:txBody>
      </p:sp>
    </p:spTree>
    <p:extLst>
      <p:ext uri="{BB962C8B-B14F-4D97-AF65-F5344CB8AC3E}">
        <p14:creationId xmlns:p14="http://schemas.microsoft.com/office/powerpoint/2010/main" val="155361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Rounded Corners 75">
            <a:extLst>
              <a:ext uri="{FF2B5EF4-FFF2-40B4-BE49-F238E27FC236}">
                <a16:creationId xmlns:a16="http://schemas.microsoft.com/office/drawing/2014/main" id="{F48BD89E-F21B-BDEE-99F5-8397F2A92D94}"/>
              </a:ext>
            </a:extLst>
          </p:cNvPr>
          <p:cNvSpPr/>
          <p:nvPr/>
        </p:nvSpPr>
        <p:spPr>
          <a:xfrm>
            <a:off x="10160000" y="11351333"/>
            <a:ext cx="13247646" cy="1225580"/>
          </a:xfrm>
          <a:prstGeom prst="roundRect">
            <a:avLst>
              <a:gd name="adj" fmla="val 5378"/>
            </a:avLst>
          </a:prstGeom>
          <a:gradFill>
            <a:gsLst>
              <a:gs pos="0">
                <a:schemeClr val="accent2"/>
              </a:gs>
              <a:gs pos="100000">
                <a:schemeClr val="accent2">
                  <a:lumMod val="89000"/>
                </a:schemeClr>
              </a:gs>
            </a:gsLst>
            <a:lin ang="2700000" scaled="0"/>
          </a:gradFill>
          <a:ln>
            <a:noFill/>
          </a:ln>
          <a:effectLst>
            <a:outerShdw blurRad="393700" dist="203200" dir="27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3" name="Title 2">
            <a:extLst>
              <a:ext uri="{FF2B5EF4-FFF2-40B4-BE49-F238E27FC236}">
                <a16:creationId xmlns:a16="http://schemas.microsoft.com/office/drawing/2014/main" id="{259B8CD3-A34A-6F32-238B-C0A6E60C5596}"/>
              </a:ext>
            </a:extLst>
          </p:cNvPr>
          <p:cNvSpPr txBox="1">
            <a:spLocks/>
          </p:cNvSpPr>
          <p:nvPr/>
        </p:nvSpPr>
        <p:spPr>
          <a:xfrm>
            <a:off x="1099070" y="1530204"/>
            <a:ext cx="20555631"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5400" b="1" dirty="0" err="1">
                <a:solidFill>
                  <a:srgbClr val="000000"/>
                </a:solidFill>
                <a:latin typeface="Poppins" panose="00000500000000000000" pitchFamily="2" charset="0"/>
              </a:rPr>
              <a:t>NexMuv</a:t>
            </a:r>
            <a:r>
              <a:rPr lang="en-US" sz="5400" b="1" dirty="0">
                <a:solidFill>
                  <a:srgbClr val="000000"/>
                </a:solidFill>
                <a:latin typeface="Poppins" panose="00000500000000000000" pitchFamily="2" charset="0"/>
              </a:rPr>
              <a:t> Customer Service Process (Truncated)</a:t>
            </a:r>
            <a:endParaRPr lang="id-ID" sz="5400" b="1" dirty="0">
              <a:solidFill>
                <a:schemeClr val="accent2"/>
              </a:solidFill>
              <a:latin typeface="Poppins" panose="00000500000000000000" pitchFamily="2" charset="0"/>
            </a:endParaRPr>
          </a:p>
        </p:txBody>
      </p:sp>
      <p:cxnSp>
        <p:nvCxnSpPr>
          <p:cNvPr id="4" name="Straight Connector 3">
            <a:extLst>
              <a:ext uri="{FF2B5EF4-FFF2-40B4-BE49-F238E27FC236}">
                <a16:creationId xmlns:a16="http://schemas.microsoft.com/office/drawing/2014/main" id="{4FA4395C-4ED7-8688-C9C8-4EE65336754E}"/>
              </a:ext>
            </a:extLst>
          </p:cNvPr>
          <p:cNvCxnSpPr>
            <a:cxnSpLocks/>
          </p:cNvCxnSpPr>
          <p:nvPr/>
        </p:nvCxnSpPr>
        <p:spPr>
          <a:xfrm>
            <a:off x="1277465" y="1293076"/>
            <a:ext cx="1097280" cy="0"/>
          </a:xfrm>
          <a:prstGeom prst="line">
            <a:avLst/>
          </a:prstGeom>
          <a:ln w="69850" cap="rnd">
            <a:solidFill>
              <a:schemeClr val="accent1"/>
            </a:solidFill>
            <a:round/>
            <a:headEnd type="none"/>
            <a:tailEnd type="non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BA226CC7-4324-13C2-6767-CFC6F6DCD41C}"/>
              </a:ext>
            </a:extLst>
          </p:cNvPr>
          <p:cNvGrpSpPr/>
          <p:nvPr/>
        </p:nvGrpSpPr>
        <p:grpSpPr>
          <a:xfrm>
            <a:off x="1277465" y="3687577"/>
            <a:ext cx="4513735" cy="3302420"/>
            <a:chOff x="1277465" y="3372775"/>
            <a:chExt cx="4513735" cy="3302420"/>
          </a:xfrm>
        </p:grpSpPr>
        <p:sp>
          <p:nvSpPr>
            <p:cNvPr id="5" name="TextBox 4">
              <a:extLst>
                <a:ext uri="{FF2B5EF4-FFF2-40B4-BE49-F238E27FC236}">
                  <a16:creationId xmlns:a16="http://schemas.microsoft.com/office/drawing/2014/main" id="{1B0146C1-0154-E704-588E-EDAE6F303B2C}"/>
                </a:ext>
              </a:extLst>
            </p:cNvPr>
            <p:cNvSpPr txBox="1"/>
            <p:nvPr/>
          </p:nvSpPr>
          <p:spPr>
            <a:xfrm>
              <a:off x="1277465" y="3942139"/>
              <a:ext cx="4513735" cy="2733056"/>
            </a:xfrm>
            <a:prstGeom prst="rect">
              <a:avLst/>
            </a:prstGeom>
            <a:noFill/>
          </p:spPr>
          <p:txBody>
            <a:bodyPr wrap="square" rtlCol="0" anchor="t">
              <a:spAutoFit/>
            </a:bodyPr>
            <a:lstStyle/>
            <a:p>
              <a:pPr>
                <a:lnSpc>
                  <a:spcPct val="120000"/>
                </a:lnSpc>
              </a:pPr>
              <a:r>
                <a:rPr lang="en-US" dirty="0">
                  <a:solidFill>
                    <a:schemeClr val="bg2">
                      <a:lumMod val="50000"/>
                    </a:schemeClr>
                  </a:solidFill>
                  <a:latin typeface="Poppins" panose="00000500000000000000" pitchFamily="2" charset="0"/>
                </a:rPr>
                <a:t>The system gathers all relevant information about the move, including the customer's name, contact information, the date of the move, the origin and destination addresses, and a detailed list of items to be moved coming from the video survey.</a:t>
              </a:r>
            </a:p>
          </p:txBody>
        </p:sp>
        <p:sp>
          <p:nvSpPr>
            <p:cNvPr id="6" name="TextBox 5">
              <a:extLst>
                <a:ext uri="{FF2B5EF4-FFF2-40B4-BE49-F238E27FC236}">
                  <a16:creationId xmlns:a16="http://schemas.microsoft.com/office/drawing/2014/main" id="{DB3FD02C-0313-59DA-7DAC-5A73152597E4}"/>
                </a:ext>
              </a:extLst>
            </p:cNvPr>
            <p:cNvSpPr txBox="1"/>
            <p:nvPr/>
          </p:nvSpPr>
          <p:spPr>
            <a:xfrm>
              <a:off x="1277465" y="3372775"/>
              <a:ext cx="2615672" cy="501419"/>
            </a:xfrm>
            <a:prstGeom prst="rect">
              <a:avLst/>
            </a:prstGeom>
            <a:noFill/>
          </p:spPr>
          <p:txBody>
            <a:bodyPr wrap="square" rtlCol="0" anchor="ctr">
              <a:spAutoFit/>
            </a:bodyPr>
            <a:lstStyle/>
            <a:p>
              <a:pPr>
                <a:lnSpc>
                  <a:spcPct val="130000"/>
                </a:lnSpc>
              </a:pPr>
              <a:r>
                <a:rPr lang="id-ID" sz="2200" b="1" dirty="0">
                  <a:latin typeface="Poppins" panose="00000500000000000000" pitchFamily="2" charset="0"/>
                </a:rPr>
                <a:t>Info Gather</a:t>
              </a:r>
            </a:p>
          </p:txBody>
        </p:sp>
      </p:grpSp>
      <p:grpSp>
        <p:nvGrpSpPr>
          <p:cNvPr id="36" name="Group 35">
            <a:extLst>
              <a:ext uri="{FF2B5EF4-FFF2-40B4-BE49-F238E27FC236}">
                <a16:creationId xmlns:a16="http://schemas.microsoft.com/office/drawing/2014/main" id="{814CE39D-B726-F87F-373C-1ECC2081857C}"/>
              </a:ext>
            </a:extLst>
          </p:cNvPr>
          <p:cNvGrpSpPr/>
          <p:nvPr/>
        </p:nvGrpSpPr>
        <p:grpSpPr>
          <a:xfrm>
            <a:off x="1344724" y="8766166"/>
            <a:ext cx="4513735" cy="2619029"/>
            <a:chOff x="2585301" y="8083684"/>
            <a:chExt cx="4513735" cy="2619029"/>
          </a:xfrm>
        </p:grpSpPr>
        <p:sp>
          <p:nvSpPr>
            <p:cNvPr id="9" name="TextBox 8">
              <a:extLst>
                <a:ext uri="{FF2B5EF4-FFF2-40B4-BE49-F238E27FC236}">
                  <a16:creationId xmlns:a16="http://schemas.microsoft.com/office/drawing/2014/main" id="{3ED806E1-2CD8-D99B-AB28-D54FD4D619AA}"/>
                </a:ext>
              </a:extLst>
            </p:cNvPr>
            <p:cNvSpPr txBox="1"/>
            <p:nvPr/>
          </p:nvSpPr>
          <p:spPr>
            <a:xfrm>
              <a:off x="2585301" y="8634454"/>
              <a:ext cx="4513735" cy="2068259"/>
            </a:xfrm>
            <a:prstGeom prst="rect">
              <a:avLst/>
            </a:prstGeom>
            <a:noFill/>
          </p:spPr>
          <p:txBody>
            <a:bodyPr wrap="square" rtlCol="0" anchor="t">
              <a:spAutoFit/>
            </a:bodyPr>
            <a:lstStyle/>
            <a:p>
              <a:pPr>
                <a:lnSpc>
                  <a:spcPct val="120000"/>
                </a:lnSpc>
              </a:pPr>
              <a:r>
                <a:rPr lang="en-US" dirty="0">
                  <a:solidFill>
                    <a:schemeClr val="bg2">
                      <a:lumMod val="50000"/>
                    </a:schemeClr>
                  </a:solidFill>
                  <a:latin typeface="Poppins" panose="00000500000000000000" pitchFamily="2" charset="0"/>
                </a:rPr>
                <a:t>After the move is completed, the move manager follows up with the customer to ensure that they are satisfied with the service provided. They will also handle any post-move issues or complaints that may arise.</a:t>
              </a:r>
            </a:p>
          </p:txBody>
        </p:sp>
        <p:sp>
          <p:nvSpPr>
            <p:cNvPr id="10" name="TextBox 9">
              <a:extLst>
                <a:ext uri="{FF2B5EF4-FFF2-40B4-BE49-F238E27FC236}">
                  <a16:creationId xmlns:a16="http://schemas.microsoft.com/office/drawing/2014/main" id="{746ADA40-072C-7395-CFA5-634F86B6E8A8}"/>
                </a:ext>
              </a:extLst>
            </p:cNvPr>
            <p:cNvSpPr txBox="1"/>
            <p:nvPr/>
          </p:nvSpPr>
          <p:spPr>
            <a:xfrm>
              <a:off x="2585301" y="8083684"/>
              <a:ext cx="2615672" cy="464230"/>
            </a:xfrm>
            <a:prstGeom prst="rect">
              <a:avLst/>
            </a:prstGeom>
            <a:noFill/>
          </p:spPr>
          <p:txBody>
            <a:bodyPr wrap="square" rtlCol="0" anchor="ctr">
              <a:spAutoFit/>
            </a:bodyPr>
            <a:lstStyle/>
            <a:p>
              <a:pPr>
                <a:lnSpc>
                  <a:spcPct val="130000"/>
                </a:lnSpc>
              </a:pPr>
              <a:r>
                <a:rPr lang="id-ID" sz="2000" b="1" dirty="0">
                  <a:latin typeface="Poppins" panose="00000500000000000000" pitchFamily="2" charset="0"/>
                </a:rPr>
                <a:t>Follow Up</a:t>
              </a:r>
            </a:p>
          </p:txBody>
        </p:sp>
      </p:grpSp>
      <p:grpSp>
        <p:nvGrpSpPr>
          <p:cNvPr id="30" name="Group 29">
            <a:extLst>
              <a:ext uri="{FF2B5EF4-FFF2-40B4-BE49-F238E27FC236}">
                <a16:creationId xmlns:a16="http://schemas.microsoft.com/office/drawing/2014/main" id="{3E0A837E-3548-3B74-A74A-5F687CB4552B}"/>
              </a:ext>
            </a:extLst>
          </p:cNvPr>
          <p:cNvGrpSpPr/>
          <p:nvPr/>
        </p:nvGrpSpPr>
        <p:grpSpPr>
          <a:xfrm>
            <a:off x="6411778" y="3687577"/>
            <a:ext cx="4513735" cy="2637623"/>
            <a:chOff x="6651572" y="3372775"/>
            <a:chExt cx="4513735" cy="2637623"/>
          </a:xfrm>
        </p:grpSpPr>
        <p:sp>
          <p:nvSpPr>
            <p:cNvPr id="17" name="TextBox 16">
              <a:extLst>
                <a:ext uri="{FF2B5EF4-FFF2-40B4-BE49-F238E27FC236}">
                  <a16:creationId xmlns:a16="http://schemas.microsoft.com/office/drawing/2014/main" id="{C6F24F58-4366-F998-0185-4448B07EAC03}"/>
                </a:ext>
              </a:extLst>
            </p:cNvPr>
            <p:cNvSpPr txBox="1"/>
            <p:nvPr/>
          </p:nvSpPr>
          <p:spPr>
            <a:xfrm>
              <a:off x="6651572" y="3942139"/>
              <a:ext cx="4513735" cy="2068259"/>
            </a:xfrm>
            <a:prstGeom prst="rect">
              <a:avLst/>
            </a:prstGeom>
            <a:noFill/>
          </p:spPr>
          <p:txBody>
            <a:bodyPr wrap="square" rtlCol="0" anchor="t">
              <a:spAutoFit/>
            </a:bodyPr>
            <a:lstStyle/>
            <a:p>
              <a:pPr>
                <a:lnSpc>
                  <a:spcPct val="120000"/>
                </a:lnSpc>
              </a:pPr>
              <a:r>
                <a:rPr lang="en-US" dirty="0">
                  <a:solidFill>
                    <a:schemeClr val="bg2">
                      <a:lumMod val="50000"/>
                    </a:schemeClr>
                  </a:solidFill>
                  <a:latin typeface="Poppins" panose="00000500000000000000" pitchFamily="2" charset="0"/>
                </a:rPr>
                <a:t>The system assigns a move manager to act as the point of contact for the customer. Our talented team has mastered the moving process and have exceptional customer service skills.</a:t>
              </a:r>
            </a:p>
          </p:txBody>
        </p:sp>
        <p:sp>
          <p:nvSpPr>
            <p:cNvPr id="18" name="TextBox 17">
              <a:extLst>
                <a:ext uri="{FF2B5EF4-FFF2-40B4-BE49-F238E27FC236}">
                  <a16:creationId xmlns:a16="http://schemas.microsoft.com/office/drawing/2014/main" id="{C11FDBCB-BAA7-1337-F43D-0B46C30D93C5}"/>
                </a:ext>
              </a:extLst>
            </p:cNvPr>
            <p:cNvSpPr txBox="1"/>
            <p:nvPr/>
          </p:nvSpPr>
          <p:spPr>
            <a:xfrm>
              <a:off x="6651572" y="3372775"/>
              <a:ext cx="2615672" cy="501419"/>
            </a:xfrm>
            <a:prstGeom prst="rect">
              <a:avLst/>
            </a:prstGeom>
            <a:noFill/>
          </p:spPr>
          <p:txBody>
            <a:bodyPr wrap="square" rtlCol="0" anchor="ctr">
              <a:spAutoFit/>
            </a:bodyPr>
            <a:lstStyle/>
            <a:p>
              <a:pPr>
                <a:lnSpc>
                  <a:spcPct val="130000"/>
                </a:lnSpc>
              </a:pPr>
              <a:r>
                <a:rPr lang="id-ID" sz="2200" b="1" dirty="0">
                  <a:latin typeface="Poppins" panose="00000500000000000000" pitchFamily="2" charset="0"/>
                </a:rPr>
                <a:t>Move Manager</a:t>
              </a:r>
            </a:p>
          </p:txBody>
        </p:sp>
      </p:grpSp>
      <p:grpSp>
        <p:nvGrpSpPr>
          <p:cNvPr id="35" name="Group 34">
            <a:extLst>
              <a:ext uri="{FF2B5EF4-FFF2-40B4-BE49-F238E27FC236}">
                <a16:creationId xmlns:a16="http://schemas.microsoft.com/office/drawing/2014/main" id="{DE01E501-E618-7CD5-015C-39F6FD91AACE}"/>
              </a:ext>
            </a:extLst>
          </p:cNvPr>
          <p:cNvGrpSpPr/>
          <p:nvPr/>
        </p:nvGrpSpPr>
        <p:grpSpPr>
          <a:xfrm>
            <a:off x="6400946" y="8784308"/>
            <a:ext cx="4513735" cy="2300222"/>
            <a:chOff x="7959408" y="8065090"/>
            <a:chExt cx="4513735" cy="2300222"/>
          </a:xfrm>
        </p:grpSpPr>
        <p:sp>
          <p:nvSpPr>
            <p:cNvPr id="19" name="TextBox 18">
              <a:extLst>
                <a:ext uri="{FF2B5EF4-FFF2-40B4-BE49-F238E27FC236}">
                  <a16:creationId xmlns:a16="http://schemas.microsoft.com/office/drawing/2014/main" id="{8EDA8002-4708-DD66-F1C4-AF218CDC287B}"/>
                </a:ext>
              </a:extLst>
            </p:cNvPr>
            <p:cNvSpPr txBox="1"/>
            <p:nvPr/>
          </p:nvSpPr>
          <p:spPr>
            <a:xfrm>
              <a:off x="7959408" y="8634454"/>
              <a:ext cx="4513735" cy="1730858"/>
            </a:xfrm>
            <a:prstGeom prst="rect">
              <a:avLst/>
            </a:prstGeom>
            <a:noFill/>
          </p:spPr>
          <p:txBody>
            <a:bodyPr wrap="square" rtlCol="0" anchor="t">
              <a:spAutoFit/>
            </a:bodyPr>
            <a:lstStyle/>
            <a:p>
              <a:pPr>
                <a:lnSpc>
                  <a:spcPct val="120000"/>
                </a:lnSpc>
              </a:pPr>
              <a:r>
                <a:rPr lang="en-US" dirty="0">
                  <a:solidFill>
                    <a:schemeClr val="bg2">
                      <a:lumMod val="50000"/>
                    </a:schemeClr>
                  </a:solidFill>
                  <a:latin typeface="Poppins" panose="00000500000000000000" pitchFamily="2" charset="0"/>
                </a:rPr>
                <a:t>If any issues arise during the move, the customer service team should be available to help the customer resolve them and provide any necessary support.</a:t>
              </a:r>
            </a:p>
          </p:txBody>
        </p:sp>
        <p:sp>
          <p:nvSpPr>
            <p:cNvPr id="20" name="TextBox 19">
              <a:extLst>
                <a:ext uri="{FF2B5EF4-FFF2-40B4-BE49-F238E27FC236}">
                  <a16:creationId xmlns:a16="http://schemas.microsoft.com/office/drawing/2014/main" id="{635CDCEE-1FB9-8E37-2E54-17DB23A04E17}"/>
                </a:ext>
              </a:extLst>
            </p:cNvPr>
            <p:cNvSpPr txBox="1"/>
            <p:nvPr/>
          </p:nvSpPr>
          <p:spPr>
            <a:xfrm>
              <a:off x="7959408" y="8065090"/>
              <a:ext cx="2615672" cy="501419"/>
            </a:xfrm>
            <a:prstGeom prst="rect">
              <a:avLst/>
            </a:prstGeom>
            <a:noFill/>
          </p:spPr>
          <p:txBody>
            <a:bodyPr wrap="square" rtlCol="0" anchor="ctr">
              <a:spAutoFit/>
            </a:bodyPr>
            <a:lstStyle/>
            <a:p>
              <a:pPr>
                <a:lnSpc>
                  <a:spcPct val="130000"/>
                </a:lnSpc>
              </a:pPr>
              <a:r>
                <a:rPr lang="id-ID" sz="2200" b="1" dirty="0">
                  <a:latin typeface="Poppins" panose="00000500000000000000" pitchFamily="2" charset="0"/>
                </a:rPr>
                <a:t>Issue Mgmt.</a:t>
              </a:r>
            </a:p>
          </p:txBody>
        </p:sp>
      </p:grpSp>
      <p:grpSp>
        <p:nvGrpSpPr>
          <p:cNvPr id="31" name="Group 30">
            <a:extLst>
              <a:ext uri="{FF2B5EF4-FFF2-40B4-BE49-F238E27FC236}">
                <a16:creationId xmlns:a16="http://schemas.microsoft.com/office/drawing/2014/main" id="{D6E892A9-462C-7C7A-AB7D-0FB6219BADD2}"/>
              </a:ext>
            </a:extLst>
          </p:cNvPr>
          <p:cNvGrpSpPr/>
          <p:nvPr/>
        </p:nvGrpSpPr>
        <p:grpSpPr>
          <a:xfrm>
            <a:off x="11546091" y="3687577"/>
            <a:ext cx="4925275" cy="2970021"/>
            <a:chOff x="11766859" y="3372775"/>
            <a:chExt cx="4925275" cy="2970021"/>
          </a:xfrm>
        </p:grpSpPr>
        <p:sp>
          <p:nvSpPr>
            <p:cNvPr id="21" name="TextBox 20">
              <a:extLst>
                <a:ext uri="{FF2B5EF4-FFF2-40B4-BE49-F238E27FC236}">
                  <a16:creationId xmlns:a16="http://schemas.microsoft.com/office/drawing/2014/main" id="{E762767D-3FB8-4944-E9F6-A85BA020AA9C}"/>
                </a:ext>
              </a:extLst>
            </p:cNvPr>
            <p:cNvSpPr txBox="1"/>
            <p:nvPr/>
          </p:nvSpPr>
          <p:spPr>
            <a:xfrm>
              <a:off x="11766859" y="3942139"/>
              <a:ext cx="4925275" cy="2400657"/>
            </a:xfrm>
            <a:prstGeom prst="rect">
              <a:avLst/>
            </a:prstGeom>
            <a:noFill/>
          </p:spPr>
          <p:txBody>
            <a:bodyPr wrap="square" rtlCol="0" anchor="t">
              <a:spAutoFit/>
            </a:bodyPr>
            <a:lstStyle/>
            <a:p>
              <a:pPr>
                <a:lnSpc>
                  <a:spcPct val="120000"/>
                </a:lnSpc>
              </a:pPr>
              <a:r>
                <a:rPr lang="en-US" dirty="0">
                  <a:solidFill>
                    <a:schemeClr val="bg2">
                      <a:lumMod val="50000"/>
                    </a:schemeClr>
                  </a:solidFill>
                  <a:latin typeface="Poppins" panose="00000500000000000000" pitchFamily="2" charset="0"/>
                </a:rPr>
                <a:t>Based on the information gathered, the customer service team uses the system to prepare a quote for the customer, the system automatically considers the distance of the move, the size of the shipment, and any special services required.</a:t>
              </a:r>
            </a:p>
          </p:txBody>
        </p:sp>
        <p:sp>
          <p:nvSpPr>
            <p:cNvPr id="22" name="TextBox 21">
              <a:extLst>
                <a:ext uri="{FF2B5EF4-FFF2-40B4-BE49-F238E27FC236}">
                  <a16:creationId xmlns:a16="http://schemas.microsoft.com/office/drawing/2014/main" id="{CCF3775A-9CDB-701A-A54F-22088EEB4AD0}"/>
                </a:ext>
              </a:extLst>
            </p:cNvPr>
            <p:cNvSpPr txBox="1"/>
            <p:nvPr/>
          </p:nvSpPr>
          <p:spPr>
            <a:xfrm>
              <a:off x="11766859" y="3372775"/>
              <a:ext cx="2615672" cy="501419"/>
            </a:xfrm>
            <a:prstGeom prst="rect">
              <a:avLst/>
            </a:prstGeom>
            <a:noFill/>
          </p:spPr>
          <p:txBody>
            <a:bodyPr wrap="square" rtlCol="0" anchor="ctr">
              <a:spAutoFit/>
            </a:bodyPr>
            <a:lstStyle/>
            <a:p>
              <a:pPr>
                <a:lnSpc>
                  <a:spcPct val="130000"/>
                </a:lnSpc>
              </a:pPr>
              <a:r>
                <a:rPr lang="id-ID" sz="2200" b="1" dirty="0">
                  <a:latin typeface="Poppins" panose="00000500000000000000" pitchFamily="2" charset="0"/>
                </a:rPr>
                <a:t>Quote Prep</a:t>
              </a:r>
            </a:p>
          </p:txBody>
        </p:sp>
      </p:grpSp>
      <p:grpSp>
        <p:nvGrpSpPr>
          <p:cNvPr id="34" name="Group 33">
            <a:extLst>
              <a:ext uri="{FF2B5EF4-FFF2-40B4-BE49-F238E27FC236}">
                <a16:creationId xmlns:a16="http://schemas.microsoft.com/office/drawing/2014/main" id="{05063C96-F363-070C-408D-B55236CC6C3D}"/>
              </a:ext>
            </a:extLst>
          </p:cNvPr>
          <p:cNvGrpSpPr/>
          <p:nvPr/>
        </p:nvGrpSpPr>
        <p:grpSpPr>
          <a:xfrm>
            <a:off x="11464641" y="8784308"/>
            <a:ext cx="4513735" cy="2300222"/>
            <a:chOff x="13074695" y="8065090"/>
            <a:chExt cx="4513735" cy="2300222"/>
          </a:xfrm>
        </p:grpSpPr>
        <p:sp>
          <p:nvSpPr>
            <p:cNvPr id="23" name="TextBox 22">
              <a:extLst>
                <a:ext uri="{FF2B5EF4-FFF2-40B4-BE49-F238E27FC236}">
                  <a16:creationId xmlns:a16="http://schemas.microsoft.com/office/drawing/2014/main" id="{EDEBC564-E74B-7280-E9FF-07A8EFA4B9A0}"/>
                </a:ext>
              </a:extLst>
            </p:cNvPr>
            <p:cNvSpPr txBox="1"/>
            <p:nvPr/>
          </p:nvSpPr>
          <p:spPr>
            <a:xfrm>
              <a:off x="13074695" y="8634454"/>
              <a:ext cx="4513735" cy="1730858"/>
            </a:xfrm>
            <a:prstGeom prst="rect">
              <a:avLst/>
            </a:prstGeom>
            <a:noFill/>
          </p:spPr>
          <p:txBody>
            <a:bodyPr wrap="square" rtlCol="0" anchor="t">
              <a:spAutoFit/>
            </a:bodyPr>
            <a:lstStyle/>
            <a:p>
              <a:pPr>
                <a:lnSpc>
                  <a:spcPct val="120000"/>
                </a:lnSpc>
              </a:pPr>
              <a:r>
                <a:rPr lang="en-US" dirty="0">
                  <a:solidFill>
                    <a:schemeClr val="bg2">
                      <a:lumMod val="50000"/>
                    </a:schemeClr>
                  </a:solidFill>
                  <a:latin typeface="Poppins" panose="00000500000000000000" pitchFamily="2" charset="0"/>
                </a:rPr>
                <a:t>The customer service team should monitor the move, ensuring that the movers are communicating with the customer and updating them on the status of the shipment.</a:t>
              </a:r>
            </a:p>
          </p:txBody>
        </p:sp>
        <p:sp>
          <p:nvSpPr>
            <p:cNvPr id="24" name="TextBox 23">
              <a:extLst>
                <a:ext uri="{FF2B5EF4-FFF2-40B4-BE49-F238E27FC236}">
                  <a16:creationId xmlns:a16="http://schemas.microsoft.com/office/drawing/2014/main" id="{AD085D05-01F7-8486-A017-5E0053615184}"/>
                </a:ext>
              </a:extLst>
            </p:cNvPr>
            <p:cNvSpPr txBox="1"/>
            <p:nvPr/>
          </p:nvSpPr>
          <p:spPr>
            <a:xfrm>
              <a:off x="13074695" y="8065090"/>
              <a:ext cx="2615672" cy="501419"/>
            </a:xfrm>
            <a:prstGeom prst="rect">
              <a:avLst/>
            </a:prstGeom>
            <a:noFill/>
          </p:spPr>
          <p:txBody>
            <a:bodyPr wrap="square" rtlCol="0" anchor="ctr">
              <a:spAutoFit/>
            </a:bodyPr>
            <a:lstStyle/>
            <a:p>
              <a:pPr>
                <a:lnSpc>
                  <a:spcPct val="130000"/>
                </a:lnSpc>
              </a:pPr>
              <a:r>
                <a:rPr lang="id-ID" sz="2200" b="1" dirty="0">
                  <a:latin typeface="Poppins" panose="00000500000000000000" pitchFamily="2" charset="0"/>
                </a:rPr>
                <a:t>Oversight</a:t>
              </a:r>
            </a:p>
          </p:txBody>
        </p:sp>
      </p:grpSp>
      <p:grpSp>
        <p:nvGrpSpPr>
          <p:cNvPr id="32" name="Group 31">
            <a:extLst>
              <a:ext uri="{FF2B5EF4-FFF2-40B4-BE49-F238E27FC236}">
                <a16:creationId xmlns:a16="http://schemas.microsoft.com/office/drawing/2014/main" id="{66755953-F8A3-B31B-4E75-7670185B1B1C}"/>
              </a:ext>
            </a:extLst>
          </p:cNvPr>
          <p:cNvGrpSpPr/>
          <p:nvPr/>
        </p:nvGrpSpPr>
        <p:grpSpPr>
          <a:xfrm>
            <a:off x="16680403" y="3687577"/>
            <a:ext cx="4925275" cy="2305224"/>
            <a:chOff x="17140966" y="3372775"/>
            <a:chExt cx="4925275" cy="2305224"/>
          </a:xfrm>
        </p:grpSpPr>
        <p:sp>
          <p:nvSpPr>
            <p:cNvPr id="25" name="TextBox 24">
              <a:extLst>
                <a:ext uri="{FF2B5EF4-FFF2-40B4-BE49-F238E27FC236}">
                  <a16:creationId xmlns:a16="http://schemas.microsoft.com/office/drawing/2014/main" id="{D0A8AB23-9C1C-BCF9-CAF4-46D23B0F54E0}"/>
                </a:ext>
              </a:extLst>
            </p:cNvPr>
            <p:cNvSpPr txBox="1"/>
            <p:nvPr/>
          </p:nvSpPr>
          <p:spPr>
            <a:xfrm>
              <a:off x="17140966" y="3942139"/>
              <a:ext cx="4925275" cy="1735860"/>
            </a:xfrm>
            <a:prstGeom prst="rect">
              <a:avLst/>
            </a:prstGeom>
            <a:noFill/>
          </p:spPr>
          <p:txBody>
            <a:bodyPr wrap="square" rtlCol="0" anchor="t">
              <a:spAutoFit/>
            </a:bodyPr>
            <a:lstStyle/>
            <a:p>
              <a:pPr>
                <a:lnSpc>
                  <a:spcPct val="120000"/>
                </a:lnSpc>
              </a:pPr>
              <a:r>
                <a:rPr lang="en-US" dirty="0">
                  <a:solidFill>
                    <a:schemeClr val="bg2">
                      <a:lumMod val="50000"/>
                    </a:schemeClr>
                  </a:solidFill>
                  <a:latin typeface="Poppins" panose="00000500000000000000" pitchFamily="2" charset="0"/>
                </a:rPr>
                <a:t>The move manager confirms all details of the move with the customer, including the date of the move, the origin and destination addresses, and any special requests.</a:t>
              </a:r>
            </a:p>
          </p:txBody>
        </p:sp>
        <p:sp>
          <p:nvSpPr>
            <p:cNvPr id="26" name="TextBox 25">
              <a:extLst>
                <a:ext uri="{FF2B5EF4-FFF2-40B4-BE49-F238E27FC236}">
                  <a16:creationId xmlns:a16="http://schemas.microsoft.com/office/drawing/2014/main" id="{B68A4F14-B366-E1E6-8144-093C74A537B2}"/>
                </a:ext>
              </a:extLst>
            </p:cNvPr>
            <p:cNvSpPr txBox="1"/>
            <p:nvPr/>
          </p:nvSpPr>
          <p:spPr>
            <a:xfrm>
              <a:off x="17140966" y="3372775"/>
              <a:ext cx="2615672" cy="501419"/>
            </a:xfrm>
            <a:prstGeom prst="rect">
              <a:avLst/>
            </a:prstGeom>
            <a:noFill/>
          </p:spPr>
          <p:txBody>
            <a:bodyPr wrap="square" rtlCol="0" anchor="ctr">
              <a:spAutoFit/>
            </a:bodyPr>
            <a:lstStyle/>
            <a:p>
              <a:pPr>
                <a:lnSpc>
                  <a:spcPct val="130000"/>
                </a:lnSpc>
              </a:pPr>
              <a:r>
                <a:rPr lang="id-ID" sz="2200" b="1" dirty="0">
                  <a:latin typeface="Poppins" panose="00000500000000000000" pitchFamily="2" charset="0"/>
                </a:rPr>
                <a:t>Detail Review</a:t>
              </a:r>
            </a:p>
          </p:txBody>
        </p:sp>
      </p:grpSp>
      <p:grpSp>
        <p:nvGrpSpPr>
          <p:cNvPr id="33" name="Group 32">
            <a:extLst>
              <a:ext uri="{FF2B5EF4-FFF2-40B4-BE49-F238E27FC236}">
                <a16:creationId xmlns:a16="http://schemas.microsoft.com/office/drawing/2014/main" id="{37861286-CC66-D8E7-E374-F6C8EFDF9701}"/>
              </a:ext>
            </a:extLst>
          </p:cNvPr>
          <p:cNvGrpSpPr/>
          <p:nvPr/>
        </p:nvGrpSpPr>
        <p:grpSpPr>
          <a:xfrm>
            <a:off x="16528337" y="8784308"/>
            <a:ext cx="5126364" cy="2300222"/>
            <a:chOff x="18448802" y="8065090"/>
            <a:chExt cx="5126364" cy="2300222"/>
          </a:xfrm>
        </p:grpSpPr>
        <p:sp>
          <p:nvSpPr>
            <p:cNvPr id="27" name="TextBox 26">
              <a:extLst>
                <a:ext uri="{FF2B5EF4-FFF2-40B4-BE49-F238E27FC236}">
                  <a16:creationId xmlns:a16="http://schemas.microsoft.com/office/drawing/2014/main" id="{CA63AC35-B163-F6BE-282B-DE57AF528968}"/>
                </a:ext>
              </a:extLst>
            </p:cNvPr>
            <p:cNvSpPr txBox="1"/>
            <p:nvPr/>
          </p:nvSpPr>
          <p:spPr>
            <a:xfrm>
              <a:off x="18448802" y="8634454"/>
              <a:ext cx="5126364" cy="1730858"/>
            </a:xfrm>
            <a:prstGeom prst="rect">
              <a:avLst/>
            </a:prstGeom>
            <a:noFill/>
          </p:spPr>
          <p:txBody>
            <a:bodyPr wrap="square" rtlCol="0" anchor="t">
              <a:spAutoFit/>
            </a:bodyPr>
            <a:lstStyle/>
            <a:p>
              <a:pPr>
                <a:lnSpc>
                  <a:spcPct val="120000"/>
                </a:lnSpc>
              </a:pPr>
              <a:r>
                <a:rPr lang="en-US" dirty="0">
                  <a:solidFill>
                    <a:schemeClr val="bg2">
                      <a:lumMod val="50000"/>
                    </a:schemeClr>
                  </a:solidFill>
                  <a:latin typeface="Poppins" panose="00000500000000000000" pitchFamily="2" charset="0"/>
                </a:rPr>
                <a:t>The move manager provides the customer with any necessary forms and documentation, including a list of items to be moved and a detailed inventory of the shipment automatically.</a:t>
              </a:r>
            </a:p>
          </p:txBody>
        </p:sp>
        <p:sp>
          <p:nvSpPr>
            <p:cNvPr id="28" name="TextBox 27">
              <a:extLst>
                <a:ext uri="{FF2B5EF4-FFF2-40B4-BE49-F238E27FC236}">
                  <a16:creationId xmlns:a16="http://schemas.microsoft.com/office/drawing/2014/main" id="{A7FAB3C2-38F9-0B24-B285-2EBB57367DCC}"/>
                </a:ext>
              </a:extLst>
            </p:cNvPr>
            <p:cNvSpPr txBox="1"/>
            <p:nvPr/>
          </p:nvSpPr>
          <p:spPr>
            <a:xfrm>
              <a:off x="18448802" y="8065090"/>
              <a:ext cx="2615672" cy="501419"/>
            </a:xfrm>
            <a:prstGeom prst="rect">
              <a:avLst/>
            </a:prstGeom>
            <a:noFill/>
          </p:spPr>
          <p:txBody>
            <a:bodyPr wrap="square" rtlCol="0" anchor="ctr">
              <a:spAutoFit/>
            </a:bodyPr>
            <a:lstStyle/>
            <a:p>
              <a:pPr>
                <a:lnSpc>
                  <a:spcPct val="130000"/>
                </a:lnSpc>
              </a:pPr>
              <a:r>
                <a:rPr lang="id-ID" sz="2200" b="1" dirty="0">
                  <a:latin typeface="Poppins" panose="00000500000000000000" pitchFamily="2" charset="0"/>
                </a:rPr>
                <a:t>Move Prep</a:t>
              </a:r>
            </a:p>
          </p:txBody>
        </p:sp>
      </p:grpSp>
      <p:sp>
        <p:nvSpPr>
          <p:cNvPr id="41" name="TextBox 40">
            <a:extLst>
              <a:ext uri="{FF2B5EF4-FFF2-40B4-BE49-F238E27FC236}">
                <a16:creationId xmlns:a16="http://schemas.microsoft.com/office/drawing/2014/main" id="{DC2855FD-87A9-F78A-2915-E354CBD834EF}"/>
              </a:ext>
            </a:extLst>
          </p:cNvPr>
          <p:cNvSpPr txBox="1"/>
          <p:nvPr/>
        </p:nvSpPr>
        <p:spPr>
          <a:xfrm>
            <a:off x="14583905" y="6475063"/>
            <a:ext cx="7865307" cy="1735860"/>
          </a:xfrm>
          <a:prstGeom prst="rect">
            <a:avLst/>
          </a:prstGeom>
          <a:noFill/>
        </p:spPr>
        <p:txBody>
          <a:bodyPr wrap="square" rtlCol="0" anchor="t">
            <a:spAutoFit/>
          </a:bodyPr>
          <a:lstStyle/>
          <a:p>
            <a:pPr algn="r">
              <a:lnSpc>
                <a:spcPct val="120000"/>
              </a:lnSpc>
            </a:pPr>
            <a:r>
              <a:rPr lang="en-US" dirty="0">
                <a:solidFill>
                  <a:schemeClr val="bg2">
                    <a:lumMod val="50000"/>
                  </a:schemeClr>
                </a:solidFill>
                <a:latin typeface="Poppins" panose="00000500000000000000" pitchFamily="2" charset="0"/>
              </a:rPr>
              <a:t>Based on the confirmed details, the system automatically schedules the move with the movers and ensure that all necessary resources, such as trucks and equipment, are available on the scheduled date. The Move Manager confirms receipt of order and reviews plan with crew teams.</a:t>
            </a:r>
          </a:p>
        </p:txBody>
      </p:sp>
      <p:sp>
        <p:nvSpPr>
          <p:cNvPr id="42" name="TextBox 41">
            <a:extLst>
              <a:ext uri="{FF2B5EF4-FFF2-40B4-BE49-F238E27FC236}">
                <a16:creationId xmlns:a16="http://schemas.microsoft.com/office/drawing/2014/main" id="{D0898188-AE38-2A8C-FB83-46CC99569393}"/>
              </a:ext>
            </a:extLst>
          </p:cNvPr>
          <p:cNvSpPr txBox="1"/>
          <p:nvPr/>
        </p:nvSpPr>
        <p:spPr>
          <a:xfrm>
            <a:off x="19833539" y="5905699"/>
            <a:ext cx="2615672" cy="501419"/>
          </a:xfrm>
          <a:prstGeom prst="rect">
            <a:avLst/>
          </a:prstGeom>
          <a:noFill/>
        </p:spPr>
        <p:txBody>
          <a:bodyPr wrap="square" rtlCol="0" anchor="ctr">
            <a:spAutoFit/>
          </a:bodyPr>
          <a:lstStyle/>
          <a:p>
            <a:pPr algn="r">
              <a:lnSpc>
                <a:spcPct val="130000"/>
              </a:lnSpc>
            </a:pPr>
            <a:r>
              <a:rPr lang="id-ID" sz="2200" b="1" dirty="0">
                <a:latin typeface="Poppins" panose="00000500000000000000" pitchFamily="2" charset="0"/>
              </a:rPr>
              <a:t>Scheduling</a:t>
            </a:r>
          </a:p>
        </p:txBody>
      </p:sp>
      <p:cxnSp>
        <p:nvCxnSpPr>
          <p:cNvPr id="44" name="Straight Connector 43">
            <a:extLst>
              <a:ext uri="{FF2B5EF4-FFF2-40B4-BE49-F238E27FC236}">
                <a16:creationId xmlns:a16="http://schemas.microsoft.com/office/drawing/2014/main" id="{C6A0B30D-376E-9C43-700F-4C38163322E5}"/>
              </a:ext>
            </a:extLst>
          </p:cNvPr>
          <p:cNvCxnSpPr>
            <a:cxnSpLocks/>
          </p:cNvCxnSpPr>
          <p:nvPr/>
        </p:nvCxnSpPr>
        <p:spPr>
          <a:xfrm>
            <a:off x="0" y="3298634"/>
            <a:ext cx="21042072"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1E19F66-33EA-DB02-AA25-1AF58781DE19}"/>
              </a:ext>
            </a:extLst>
          </p:cNvPr>
          <p:cNvCxnSpPr>
            <a:cxnSpLocks/>
          </p:cNvCxnSpPr>
          <p:nvPr/>
        </p:nvCxnSpPr>
        <p:spPr>
          <a:xfrm flipV="1">
            <a:off x="1337251" y="8454234"/>
            <a:ext cx="19681424" cy="3091"/>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Arc 45">
            <a:extLst>
              <a:ext uri="{FF2B5EF4-FFF2-40B4-BE49-F238E27FC236}">
                <a16:creationId xmlns:a16="http://schemas.microsoft.com/office/drawing/2014/main" id="{63967EF4-4ECB-5395-7DBE-5B5DACA4AA73}"/>
              </a:ext>
            </a:extLst>
          </p:cNvPr>
          <p:cNvSpPr/>
          <p:nvPr/>
        </p:nvSpPr>
        <p:spPr>
          <a:xfrm>
            <a:off x="18097304" y="3298635"/>
            <a:ext cx="5587727" cy="5155599"/>
          </a:xfrm>
          <a:prstGeom prst="arc">
            <a:avLst>
              <a:gd name="adj1" fmla="val 16336233"/>
              <a:gd name="adj2" fmla="val 5252038"/>
            </a:avLst>
          </a:prstGeom>
          <a:ln w="444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Poppins" panose="00000500000000000000" pitchFamily="2" charset="0"/>
            </a:endParaRPr>
          </a:p>
        </p:txBody>
      </p:sp>
      <p:sp>
        <p:nvSpPr>
          <p:cNvPr id="51" name="Flowchart: Connector 50">
            <a:extLst>
              <a:ext uri="{FF2B5EF4-FFF2-40B4-BE49-F238E27FC236}">
                <a16:creationId xmlns:a16="http://schemas.microsoft.com/office/drawing/2014/main" id="{1076EFFE-C474-79F0-9FD1-757F8F1C9CEB}"/>
              </a:ext>
            </a:extLst>
          </p:cNvPr>
          <p:cNvSpPr/>
          <p:nvPr/>
        </p:nvSpPr>
        <p:spPr>
          <a:xfrm>
            <a:off x="1327835" y="3092676"/>
            <a:ext cx="412198" cy="412196"/>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52" name="Flowchart: Connector 51">
            <a:extLst>
              <a:ext uri="{FF2B5EF4-FFF2-40B4-BE49-F238E27FC236}">
                <a16:creationId xmlns:a16="http://schemas.microsoft.com/office/drawing/2014/main" id="{ACCA2464-7C8E-9F23-874C-5C910A2F92E9}"/>
              </a:ext>
            </a:extLst>
          </p:cNvPr>
          <p:cNvSpPr/>
          <p:nvPr/>
        </p:nvSpPr>
        <p:spPr>
          <a:xfrm>
            <a:off x="6385398" y="3092676"/>
            <a:ext cx="412198" cy="412196"/>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53" name="Flowchart: Connector 52">
            <a:extLst>
              <a:ext uri="{FF2B5EF4-FFF2-40B4-BE49-F238E27FC236}">
                <a16:creationId xmlns:a16="http://schemas.microsoft.com/office/drawing/2014/main" id="{E59E7492-1394-E610-36E5-6271B0C45096}"/>
              </a:ext>
            </a:extLst>
          </p:cNvPr>
          <p:cNvSpPr/>
          <p:nvPr/>
        </p:nvSpPr>
        <p:spPr>
          <a:xfrm>
            <a:off x="11541309" y="3092676"/>
            <a:ext cx="412198" cy="412196"/>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54" name="Flowchart: Connector 53">
            <a:extLst>
              <a:ext uri="{FF2B5EF4-FFF2-40B4-BE49-F238E27FC236}">
                <a16:creationId xmlns:a16="http://schemas.microsoft.com/office/drawing/2014/main" id="{409BDC0D-6EC1-AC98-99A3-7B8328749DD0}"/>
              </a:ext>
            </a:extLst>
          </p:cNvPr>
          <p:cNvSpPr/>
          <p:nvPr/>
        </p:nvSpPr>
        <p:spPr>
          <a:xfrm>
            <a:off x="16598872" y="3092676"/>
            <a:ext cx="412198" cy="412196"/>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55" name="Flowchart: Connector 54">
            <a:extLst>
              <a:ext uri="{FF2B5EF4-FFF2-40B4-BE49-F238E27FC236}">
                <a16:creationId xmlns:a16="http://schemas.microsoft.com/office/drawing/2014/main" id="{CF583382-C854-0D54-91B5-D227611DD2CF}"/>
              </a:ext>
            </a:extLst>
          </p:cNvPr>
          <p:cNvSpPr/>
          <p:nvPr/>
        </p:nvSpPr>
        <p:spPr>
          <a:xfrm>
            <a:off x="1335763" y="8212664"/>
            <a:ext cx="412198" cy="412196"/>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56" name="Flowchart: Connector 55">
            <a:extLst>
              <a:ext uri="{FF2B5EF4-FFF2-40B4-BE49-F238E27FC236}">
                <a16:creationId xmlns:a16="http://schemas.microsoft.com/office/drawing/2014/main" id="{87859193-2C10-F12C-4242-F5209257FD95}"/>
              </a:ext>
            </a:extLst>
          </p:cNvPr>
          <p:cNvSpPr/>
          <p:nvPr/>
        </p:nvSpPr>
        <p:spPr>
          <a:xfrm>
            <a:off x="6393326" y="8212664"/>
            <a:ext cx="412198" cy="412196"/>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57" name="Flowchart: Connector 56">
            <a:extLst>
              <a:ext uri="{FF2B5EF4-FFF2-40B4-BE49-F238E27FC236}">
                <a16:creationId xmlns:a16="http://schemas.microsoft.com/office/drawing/2014/main" id="{A11EC204-FE19-A492-6A92-894AB239C87D}"/>
              </a:ext>
            </a:extLst>
          </p:cNvPr>
          <p:cNvSpPr/>
          <p:nvPr/>
        </p:nvSpPr>
        <p:spPr>
          <a:xfrm>
            <a:off x="11549237" y="8212664"/>
            <a:ext cx="412198" cy="412196"/>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58" name="Flowchart: Connector 57">
            <a:extLst>
              <a:ext uri="{FF2B5EF4-FFF2-40B4-BE49-F238E27FC236}">
                <a16:creationId xmlns:a16="http://schemas.microsoft.com/office/drawing/2014/main" id="{AF49D53B-25A2-2AE3-970B-573CD60DC699}"/>
              </a:ext>
            </a:extLst>
          </p:cNvPr>
          <p:cNvSpPr/>
          <p:nvPr/>
        </p:nvSpPr>
        <p:spPr>
          <a:xfrm>
            <a:off x="16606800" y="8212664"/>
            <a:ext cx="412198" cy="412196"/>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59" name="Flowchart: Connector 58">
            <a:extLst>
              <a:ext uri="{FF2B5EF4-FFF2-40B4-BE49-F238E27FC236}">
                <a16:creationId xmlns:a16="http://schemas.microsoft.com/office/drawing/2014/main" id="{DBF67C1D-7CF4-CAA1-45B3-F334270E14BD}"/>
              </a:ext>
            </a:extLst>
          </p:cNvPr>
          <p:cNvSpPr/>
          <p:nvPr/>
        </p:nvSpPr>
        <p:spPr>
          <a:xfrm>
            <a:off x="23472251" y="5929852"/>
            <a:ext cx="412198" cy="412196"/>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60" name="Right Triangle 59">
            <a:extLst>
              <a:ext uri="{FF2B5EF4-FFF2-40B4-BE49-F238E27FC236}">
                <a16:creationId xmlns:a16="http://schemas.microsoft.com/office/drawing/2014/main" id="{6758F4DA-9AEA-3768-B3D9-65F861BAA1B1}"/>
              </a:ext>
            </a:extLst>
          </p:cNvPr>
          <p:cNvSpPr/>
          <p:nvPr/>
        </p:nvSpPr>
        <p:spPr>
          <a:xfrm rot="13500000">
            <a:off x="20393600" y="3092676"/>
            <a:ext cx="412198" cy="41219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61" name="Right Triangle 60">
            <a:extLst>
              <a:ext uri="{FF2B5EF4-FFF2-40B4-BE49-F238E27FC236}">
                <a16:creationId xmlns:a16="http://schemas.microsoft.com/office/drawing/2014/main" id="{26FA5598-F9AB-10DB-55FF-31B5D0636A14}"/>
              </a:ext>
            </a:extLst>
          </p:cNvPr>
          <p:cNvSpPr/>
          <p:nvPr/>
        </p:nvSpPr>
        <p:spPr>
          <a:xfrm rot="2700000">
            <a:off x="20546000" y="8251224"/>
            <a:ext cx="412198" cy="41219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62" name="Right Triangle 61">
            <a:extLst>
              <a:ext uri="{FF2B5EF4-FFF2-40B4-BE49-F238E27FC236}">
                <a16:creationId xmlns:a16="http://schemas.microsoft.com/office/drawing/2014/main" id="{4F28223B-394E-11F7-8FF1-EA1982DC6D80}"/>
              </a:ext>
            </a:extLst>
          </p:cNvPr>
          <p:cNvSpPr/>
          <p:nvPr/>
        </p:nvSpPr>
        <p:spPr>
          <a:xfrm rot="13500000">
            <a:off x="121817" y="3117716"/>
            <a:ext cx="412198" cy="41219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sp>
        <p:nvSpPr>
          <p:cNvPr id="64" name="Monotonectally deliver functionalized…">
            <a:extLst>
              <a:ext uri="{FF2B5EF4-FFF2-40B4-BE49-F238E27FC236}">
                <a16:creationId xmlns:a16="http://schemas.microsoft.com/office/drawing/2014/main" id="{2EC84376-1355-9FCA-AB98-7BC0790D3085}"/>
              </a:ext>
            </a:extLst>
          </p:cNvPr>
          <p:cNvSpPr txBox="1"/>
          <p:nvPr/>
        </p:nvSpPr>
        <p:spPr>
          <a:xfrm>
            <a:off x="5157824" y="3253829"/>
            <a:ext cx="438150" cy="177894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rPr>
              <a:t>1</a:t>
            </a:r>
            <a:endParaRPr lang="id-ID"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endParaRPr>
          </a:p>
        </p:txBody>
      </p:sp>
      <p:sp>
        <p:nvSpPr>
          <p:cNvPr id="65" name="Monotonectally deliver functionalized…">
            <a:extLst>
              <a:ext uri="{FF2B5EF4-FFF2-40B4-BE49-F238E27FC236}">
                <a16:creationId xmlns:a16="http://schemas.microsoft.com/office/drawing/2014/main" id="{5BAE7479-E603-1A16-5804-0BCE806A3C19}"/>
              </a:ext>
            </a:extLst>
          </p:cNvPr>
          <p:cNvSpPr txBox="1"/>
          <p:nvPr/>
        </p:nvSpPr>
        <p:spPr>
          <a:xfrm>
            <a:off x="5157824" y="8438031"/>
            <a:ext cx="438150" cy="177894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rPr>
              <a:t>9</a:t>
            </a:r>
            <a:endParaRPr lang="id-ID"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endParaRPr>
          </a:p>
        </p:txBody>
      </p:sp>
      <p:sp>
        <p:nvSpPr>
          <p:cNvPr id="66" name="Monotonectally deliver functionalized…">
            <a:extLst>
              <a:ext uri="{FF2B5EF4-FFF2-40B4-BE49-F238E27FC236}">
                <a16:creationId xmlns:a16="http://schemas.microsoft.com/office/drawing/2014/main" id="{CAD2752F-2E38-225D-13E1-16BC055FE74A}"/>
              </a:ext>
            </a:extLst>
          </p:cNvPr>
          <p:cNvSpPr txBox="1"/>
          <p:nvPr/>
        </p:nvSpPr>
        <p:spPr>
          <a:xfrm>
            <a:off x="10294987" y="3253829"/>
            <a:ext cx="438150" cy="177894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rPr>
              <a:t>2</a:t>
            </a:r>
            <a:endParaRPr lang="id-ID"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endParaRPr>
          </a:p>
        </p:txBody>
      </p:sp>
      <p:sp>
        <p:nvSpPr>
          <p:cNvPr id="67" name="Monotonectally deliver functionalized…">
            <a:extLst>
              <a:ext uri="{FF2B5EF4-FFF2-40B4-BE49-F238E27FC236}">
                <a16:creationId xmlns:a16="http://schemas.microsoft.com/office/drawing/2014/main" id="{8833500B-DA06-C4EF-8FD8-2322129C7BA8}"/>
              </a:ext>
            </a:extLst>
          </p:cNvPr>
          <p:cNvSpPr txBox="1"/>
          <p:nvPr/>
        </p:nvSpPr>
        <p:spPr>
          <a:xfrm>
            <a:off x="10294987" y="8438031"/>
            <a:ext cx="438150" cy="177894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rPr>
              <a:t>8</a:t>
            </a:r>
            <a:endParaRPr lang="id-ID"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endParaRPr>
          </a:p>
        </p:txBody>
      </p:sp>
      <p:sp>
        <p:nvSpPr>
          <p:cNvPr id="68" name="Monotonectally deliver functionalized…">
            <a:extLst>
              <a:ext uri="{FF2B5EF4-FFF2-40B4-BE49-F238E27FC236}">
                <a16:creationId xmlns:a16="http://schemas.microsoft.com/office/drawing/2014/main" id="{2D5523D2-4AD4-0F7A-8295-1307F000A2A9}"/>
              </a:ext>
            </a:extLst>
          </p:cNvPr>
          <p:cNvSpPr txBox="1"/>
          <p:nvPr/>
        </p:nvSpPr>
        <p:spPr>
          <a:xfrm>
            <a:off x="15455841" y="3253829"/>
            <a:ext cx="438150" cy="177894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rPr>
              <a:t>3</a:t>
            </a:r>
            <a:endParaRPr lang="id-ID"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endParaRPr>
          </a:p>
        </p:txBody>
      </p:sp>
      <p:sp>
        <p:nvSpPr>
          <p:cNvPr id="69" name="Monotonectally deliver functionalized…">
            <a:extLst>
              <a:ext uri="{FF2B5EF4-FFF2-40B4-BE49-F238E27FC236}">
                <a16:creationId xmlns:a16="http://schemas.microsoft.com/office/drawing/2014/main" id="{2BE3D0F6-451F-391C-74F0-A012B06208DD}"/>
              </a:ext>
            </a:extLst>
          </p:cNvPr>
          <p:cNvSpPr txBox="1"/>
          <p:nvPr/>
        </p:nvSpPr>
        <p:spPr>
          <a:xfrm>
            <a:off x="15455841" y="8438031"/>
            <a:ext cx="438150" cy="177894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rPr>
              <a:t>7</a:t>
            </a:r>
            <a:endParaRPr lang="id-ID"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endParaRPr>
          </a:p>
        </p:txBody>
      </p:sp>
      <p:sp>
        <p:nvSpPr>
          <p:cNvPr id="70" name="Monotonectally deliver functionalized…">
            <a:extLst>
              <a:ext uri="{FF2B5EF4-FFF2-40B4-BE49-F238E27FC236}">
                <a16:creationId xmlns:a16="http://schemas.microsoft.com/office/drawing/2014/main" id="{53A96D68-D961-9845-3CF2-829749468ACC}"/>
              </a:ext>
            </a:extLst>
          </p:cNvPr>
          <p:cNvSpPr txBox="1"/>
          <p:nvPr/>
        </p:nvSpPr>
        <p:spPr>
          <a:xfrm>
            <a:off x="21096854" y="3253829"/>
            <a:ext cx="438150" cy="177894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rPr>
              <a:t>4</a:t>
            </a:r>
            <a:endParaRPr lang="id-ID"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endParaRPr>
          </a:p>
        </p:txBody>
      </p:sp>
      <p:sp>
        <p:nvSpPr>
          <p:cNvPr id="71" name="Monotonectally deliver functionalized…">
            <a:extLst>
              <a:ext uri="{FF2B5EF4-FFF2-40B4-BE49-F238E27FC236}">
                <a16:creationId xmlns:a16="http://schemas.microsoft.com/office/drawing/2014/main" id="{B0E7DE83-D5E5-22A5-2842-ECDBE2D62549}"/>
              </a:ext>
            </a:extLst>
          </p:cNvPr>
          <p:cNvSpPr txBox="1"/>
          <p:nvPr/>
        </p:nvSpPr>
        <p:spPr>
          <a:xfrm>
            <a:off x="21096854" y="8438031"/>
            <a:ext cx="438150" cy="177894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rPr>
              <a:t>6</a:t>
            </a:r>
            <a:endParaRPr lang="id-ID"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endParaRPr>
          </a:p>
        </p:txBody>
      </p:sp>
      <p:sp>
        <p:nvSpPr>
          <p:cNvPr id="72" name="Monotonectally deliver functionalized…">
            <a:extLst>
              <a:ext uri="{FF2B5EF4-FFF2-40B4-BE49-F238E27FC236}">
                <a16:creationId xmlns:a16="http://schemas.microsoft.com/office/drawing/2014/main" id="{15E0FBF9-A49C-46EE-A136-735C0861D5CF}"/>
              </a:ext>
            </a:extLst>
          </p:cNvPr>
          <p:cNvSpPr txBox="1"/>
          <p:nvPr/>
        </p:nvSpPr>
        <p:spPr>
          <a:xfrm>
            <a:off x="22572475" y="5524921"/>
            <a:ext cx="438150" cy="177894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rPr>
              <a:t>5</a:t>
            </a:r>
            <a:endParaRPr lang="id-ID" sz="9600" b="1" dirty="0">
              <a:solidFill>
                <a:schemeClr val="accent2">
                  <a:alpha val="14000"/>
                </a:schemeClr>
              </a:solidFill>
              <a:latin typeface="Poppins" panose="00000500000000000000" pitchFamily="2" charset="0"/>
              <a:ea typeface="Tahoma" panose="020B0604030504040204" pitchFamily="34" charset="0"/>
              <a:cs typeface="Tahoma" panose="020B0604030504040204" pitchFamily="34" charset="0"/>
            </a:endParaRPr>
          </a:p>
        </p:txBody>
      </p:sp>
      <p:sp>
        <p:nvSpPr>
          <p:cNvPr id="73" name="TextBox 72">
            <a:extLst>
              <a:ext uri="{FF2B5EF4-FFF2-40B4-BE49-F238E27FC236}">
                <a16:creationId xmlns:a16="http://schemas.microsoft.com/office/drawing/2014/main" id="{C957BD93-B8A4-91CC-0468-297D138E0F95}"/>
              </a:ext>
            </a:extLst>
          </p:cNvPr>
          <p:cNvSpPr txBox="1"/>
          <p:nvPr/>
        </p:nvSpPr>
        <p:spPr>
          <a:xfrm>
            <a:off x="1186825" y="2364667"/>
            <a:ext cx="20555631" cy="461665"/>
          </a:xfrm>
          <a:prstGeom prst="rect">
            <a:avLst/>
          </a:prstGeom>
          <a:noFill/>
        </p:spPr>
        <p:txBody>
          <a:bodyPr wrap="square">
            <a:spAutoFit/>
          </a:bodyPr>
          <a:lstStyle/>
          <a:p>
            <a:pPr>
              <a:lnSpc>
                <a:spcPct val="100000"/>
              </a:lnSpc>
              <a:spcBef>
                <a:spcPts val="0"/>
              </a:spcBef>
            </a:pPr>
            <a:r>
              <a:rPr lang="en-US" sz="2400" b="1" spc="90" dirty="0" err="1">
                <a:solidFill>
                  <a:schemeClr val="bg2">
                    <a:lumMod val="50000"/>
                  </a:schemeClr>
                </a:solidFill>
                <a:latin typeface="Poppins" panose="00000500000000000000" pitchFamily="2" charset="0"/>
                <a:cs typeface="Arial" panose="020B0604020202020204" pitchFamily="34" charset="0"/>
              </a:rPr>
              <a:t>NexMuv</a:t>
            </a:r>
            <a:r>
              <a:rPr lang="en-US" sz="2400" b="1" spc="90" dirty="0">
                <a:solidFill>
                  <a:schemeClr val="bg2">
                    <a:lumMod val="50000"/>
                  </a:schemeClr>
                </a:solidFill>
                <a:latin typeface="Poppins" panose="00000500000000000000" pitchFamily="2" charset="0"/>
                <a:cs typeface="Arial" panose="020B0604020202020204" pitchFamily="34" charset="0"/>
              </a:rPr>
              <a:t> is a tech-driven moving company that automates the move management process.</a:t>
            </a:r>
          </a:p>
        </p:txBody>
      </p:sp>
      <p:sp>
        <p:nvSpPr>
          <p:cNvPr id="75" name="TextBox 74">
            <a:extLst>
              <a:ext uri="{FF2B5EF4-FFF2-40B4-BE49-F238E27FC236}">
                <a16:creationId xmlns:a16="http://schemas.microsoft.com/office/drawing/2014/main" id="{F444380D-FE07-48F6-899A-AFDE416258F0}"/>
              </a:ext>
            </a:extLst>
          </p:cNvPr>
          <p:cNvSpPr txBox="1"/>
          <p:nvPr/>
        </p:nvSpPr>
        <p:spPr>
          <a:xfrm>
            <a:off x="10521036" y="11480882"/>
            <a:ext cx="12677693" cy="1433726"/>
          </a:xfrm>
          <a:prstGeom prst="rect">
            <a:avLst/>
          </a:prstGeom>
          <a:noFill/>
        </p:spPr>
        <p:txBody>
          <a:bodyPr wrap="square">
            <a:spAutoFit/>
          </a:bodyPr>
          <a:lstStyle/>
          <a:p>
            <a:pPr>
              <a:lnSpc>
                <a:spcPct val="150000"/>
              </a:lnSpc>
              <a:spcBef>
                <a:spcPts val="0"/>
              </a:spcBef>
            </a:pPr>
            <a:r>
              <a:rPr lang="en-US" sz="2000" spc="90" dirty="0">
                <a:solidFill>
                  <a:schemeClr val="bg1"/>
                </a:solidFill>
                <a:latin typeface="Poppins" panose="00000500000000000000" pitchFamily="2" charset="0"/>
                <a:cs typeface="Arial" panose="020B0604020202020204" pitchFamily="34" charset="0"/>
              </a:rPr>
              <a:t>Our proprietary technology streamlines the process, offering customers a seamless experience and peace of mind. We have simplified the complex and often stressful task of moving.</a:t>
            </a:r>
          </a:p>
        </p:txBody>
      </p:sp>
    </p:spTree>
    <p:extLst>
      <p:ext uri="{BB962C8B-B14F-4D97-AF65-F5344CB8AC3E}">
        <p14:creationId xmlns:p14="http://schemas.microsoft.com/office/powerpoint/2010/main" val="320796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8405D7-0A98-B059-C2CE-AB54D3E87284}"/>
              </a:ext>
            </a:extLst>
          </p:cNvPr>
          <p:cNvSpPr txBox="1">
            <a:spLocks/>
          </p:cNvSpPr>
          <p:nvPr/>
        </p:nvSpPr>
        <p:spPr>
          <a:xfrm>
            <a:off x="7551251" y="1296614"/>
            <a:ext cx="9629846"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0" marR="0" lvl="0" indent="0" algn="ctr" defTabSz="18288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Poppins" panose="00000500000000000000" pitchFamily="2" charset="0"/>
                <a:ea typeface="+mj-ea"/>
                <a:cs typeface="+mj-cs"/>
              </a:rPr>
              <a:t>NexMuv Tech Stack</a:t>
            </a:r>
            <a:endParaRPr kumimoji="0" lang="id-ID" sz="6600" b="1" i="0" u="none" strike="noStrike" kern="1200" cap="none" spc="0" normalizeH="0" baseline="0" noProof="0" dirty="0">
              <a:ln>
                <a:noFill/>
              </a:ln>
              <a:solidFill>
                <a:prstClr val="black"/>
              </a:solidFill>
              <a:effectLst/>
              <a:uLnTx/>
              <a:uFillTx/>
              <a:latin typeface="Poppins" panose="00000500000000000000" pitchFamily="2" charset="0"/>
              <a:ea typeface="+mj-ea"/>
              <a:cs typeface="+mj-cs"/>
            </a:endParaRPr>
          </a:p>
        </p:txBody>
      </p:sp>
      <p:cxnSp>
        <p:nvCxnSpPr>
          <p:cNvPr id="4" name="Straight Connector 3">
            <a:extLst>
              <a:ext uri="{FF2B5EF4-FFF2-40B4-BE49-F238E27FC236}">
                <a16:creationId xmlns:a16="http://schemas.microsoft.com/office/drawing/2014/main" id="{FC2EA4D6-6AF6-D0E1-CBB8-554B4156A212}"/>
              </a:ext>
            </a:extLst>
          </p:cNvPr>
          <p:cNvCxnSpPr>
            <a:cxnSpLocks/>
          </p:cNvCxnSpPr>
          <p:nvPr/>
        </p:nvCxnSpPr>
        <p:spPr>
          <a:xfrm>
            <a:off x="11795760" y="1028471"/>
            <a:ext cx="1097280" cy="0"/>
          </a:xfrm>
          <a:prstGeom prst="line">
            <a:avLst/>
          </a:prstGeom>
          <a:ln w="69850" cap="rnd">
            <a:solidFill>
              <a:schemeClr val="accent2"/>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6B3D800-B132-3B59-0C5A-A86DF5A0382B}"/>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d-ID" sz="2900" b="0" i="0" u="none" strike="noStrike" kern="1200" cap="none" spc="0" normalizeH="0" baseline="0" noProof="0" smtClean="0">
                <a:ln>
                  <a:noFill/>
                </a:ln>
                <a:solidFill>
                  <a:srgbClr val="FFFFFF"/>
                </a:solidFill>
                <a:effectLst/>
                <a:uLnTx/>
                <a:uFillTx/>
                <a:latin typeface="Poppins" panose="00000500000000000000" pitchFamily="2" charset="0"/>
                <a:sym typeface="Helvetica Neue Light"/>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id-ID" sz="2900" b="0" i="0" u="none" strike="noStrike" kern="1200" cap="none" spc="0" normalizeH="0" baseline="0" noProof="0" dirty="0">
              <a:ln>
                <a:noFill/>
              </a:ln>
              <a:solidFill>
                <a:srgbClr val="FFFFFF"/>
              </a:solidFill>
              <a:effectLst/>
              <a:uLnTx/>
              <a:uFillTx/>
              <a:latin typeface="Poppins" panose="00000500000000000000" pitchFamily="2" charset="0"/>
              <a:sym typeface="Helvetica Neue Light"/>
            </a:endParaRPr>
          </a:p>
        </p:txBody>
      </p:sp>
      <p:pic>
        <p:nvPicPr>
          <p:cNvPr id="1026" name="Picture 1">
            <a:extLst>
              <a:ext uri="{FF2B5EF4-FFF2-40B4-BE49-F238E27FC236}">
                <a16:creationId xmlns:a16="http://schemas.microsoft.com/office/drawing/2014/main" id="{2B11BC15-5725-A67B-176D-37D25C5B39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87" r="289" b="372"/>
          <a:stretch/>
        </p:blipFill>
        <p:spPr bwMode="auto">
          <a:xfrm>
            <a:off x="4511444" y="2198341"/>
            <a:ext cx="19885845" cy="1063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C2086B3-A4EE-19D1-EE93-97D434C51115}"/>
              </a:ext>
            </a:extLst>
          </p:cNvPr>
          <p:cNvCxnSpPr>
            <a:cxnSpLocks/>
          </p:cNvCxnSpPr>
          <p:nvPr/>
        </p:nvCxnSpPr>
        <p:spPr>
          <a:xfrm>
            <a:off x="3200781" y="6248670"/>
            <a:ext cx="1828800" cy="0"/>
          </a:xfrm>
          <a:prstGeom prst="line">
            <a:avLst/>
          </a:prstGeom>
          <a:ln w="85725" cap="rnd">
            <a:solidFill>
              <a:schemeClr val="bg1"/>
            </a:solidFill>
            <a:round/>
            <a:headEnd type="none"/>
            <a:tailEnd type="none"/>
          </a:ln>
        </p:spPr>
        <p:style>
          <a:lnRef idx="1">
            <a:schemeClr val="accent1"/>
          </a:lnRef>
          <a:fillRef idx="0">
            <a:schemeClr val="accent1"/>
          </a:fillRef>
          <a:effectRef idx="0">
            <a:schemeClr val="accent1"/>
          </a:effectRef>
          <a:fontRef idx="minor">
            <a:schemeClr val="tx1"/>
          </a:fontRef>
        </p:style>
      </p:cxnSp>
      <p:pic>
        <p:nvPicPr>
          <p:cNvPr id="18" name="Picture 17" descr="A yellow circle with black background&#10;&#10;Description automatically generated">
            <a:extLst>
              <a:ext uri="{FF2B5EF4-FFF2-40B4-BE49-F238E27FC236}">
                <a16:creationId xmlns:a16="http://schemas.microsoft.com/office/drawing/2014/main" id="{D815F074-8214-21EF-262E-5C5353A76B74}"/>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41116"/>
          <a:stretch/>
        </p:blipFill>
        <p:spPr>
          <a:xfrm>
            <a:off x="0" y="3716767"/>
            <a:ext cx="4307481" cy="6284483"/>
          </a:xfrm>
          <a:prstGeom prst="rect">
            <a:avLst/>
          </a:prstGeom>
        </p:spPr>
      </p:pic>
      <p:sp>
        <p:nvSpPr>
          <p:cNvPr id="6" name="Title 2">
            <a:extLst>
              <a:ext uri="{FF2B5EF4-FFF2-40B4-BE49-F238E27FC236}">
                <a16:creationId xmlns:a16="http://schemas.microsoft.com/office/drawing/2014/main" id="{4C1A0A17-D922-551C-FAD4-105455A2A0A5}"/>
              </a:ext>
            </a:extLst>
          </p:cNvPr>
          <p:cNvSpPr txBox="1">
            <a:spLocks/>
          </p:cNvSpPr>
          <p:nvPr/>
        </p:nvSpPr>
        <p:spPr>
          <a:xfrm>
            <a:off x="306980" y="6427014"/>
            <a:ext cx="6780887"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Poppins" panose="00000500000000000000" pitchFamily="2" charset="0"/>
                <a:ea typeface="+mj-ea"/>
                <a:cs typeface="+mj-cs"/>
              </a:rPr>
              <a:t>Azure</a:t>
            </a:r>
          </a:p>
        </p:txBody>
      </p:sp>
      <p:cxnSp>
        <p:nvCxnSpPr>
          <p:cNvPr id="19" name="Straight Connector 18">
            <a:extLst>
              <a:ext uri="{FF2B5EF4-FFF2-40B4-BE49-F238E27FC236}">
                <a16:creationId xmlns:a16="http://schemas.microsoft.com/office/drawing/2014/main" id="{C359DF28-4AC1-F69F-7F56-C63CF4111F14}"/>
              </a:ext>
            </a:extLst>
          </p:cNvPr>
          <p:cNvCxnSpPr>
            <a:cxnSpLocks/>
          </p:cNvCxnSpPr>
          <p:nvPr/>
        </p:nvCxnSpPr>
        <p:spPr>
          <a:xfrm>
            <a:off x="1132500" y="6401070"/>
            <a:ext cx="1828800" cy="0"/>
          </a:xfrm>
          <a:prstGeom prst="line">
            <a:avLst/>
          </a:prstGeom>
          <a:ln w="85725" cap="rnd">
            <a:solidFill>
              <a:schemeClr val="accent1"/>
            </a:solidFill>
            <a:round/>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43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computer screen with text on it&#10;&#10;Description automatically generated with low confidence">
            <a:extLst>
              <a:ext uri="{FF2B5EF4-FFF2-40B4-BE49-F238E27FC236}">
                <a16:creationId xmlns:a16="http://schemas.microsoft.com/office/drawing/2014/main" id="{AA843541-A1E2-ED7D-CE41-989C353A78FC}"/>
              </a:ext>
            </a:extLst>
          </p:cNvPr>
          <p:cNvPicPr>
            <a:picLocks noChangeAspect="1"/>
          </p:cNvPicPr>
          <p:nvPr/>
        </p:nvPicPr>
        <p:blipFill rotWithShape="1">
          <a:blip r:embed="rId2">
            <a:extLst>
              <a:ext uri="{28A0092B-C50C-407E-A947-70E740481C1C}">
                <a14:useLocalDpi xmlns:a14="http://schemas.microsoft.com/office/drawing/2010/main" val="0"/>
              </a:ext>
            </a:extLst>
          </a:blip>
          <a:srcRect l="15606" t="14451" r="16280" b="-1569"/>
          <a:stretch/>
        </p:blipFill>
        <p:spPr>
          <a:xfrm>
            <a:off x="13363144" y="3291270"/>
            <a:ext cx="9649691" cy="9873524"/>
          </a:xfrm>
          <a:prstGeom prst="rect">
            <a:avLst/>
          </a:prstGeom>
        </p:spPr>
      </p:pic>
      <p:sp>
        <p:nvSpPr>
          <p:cNvPr id="6" name="Title 2">
            <a:extLst>
              <a:ext uri="{FF2B5EF4-FFF2-40B4-BE49-F238E27FC236}">
                <a16:creationId xmlns:a16="http://schemas.microsoft.com/office/drawing/2014/main" id="{01A4AC91-199B-5AAC-F4F2-8A9F15419A25}"/>
              </a:ext>
            </a:extLst>
          </p:cNvPr>
          <p:cNvSpPr txBox="1">
            <a:spLocks/>
          </p:cNvSpPr>
          <p:nvPr/>
        </p:nvSpPr>
        <p:spPr>
          <a:xfrm>
            <a:off x="1136985" y="1510232"/>
            <a:ext cx="9378615"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6600" b="1" dirty="0" err="1">
                <a:latin typeface="Poppins" panose="00000500000000000000" pitchFamily="2" charset="0"/>
              </a:rPr>
              <a:t>NexMuv</a:t>
            </a:r>
            <a:r>
              <a:rPr lang="en-US" sz="6600" b="1" dirty="0">
                <a:latin typeface="Poppins" panose="00000500000000000000" pitchFamily="2" charset="0"/>
              </a:rPr>
              <a:t> White Label</a:t>
            </a:r>
          </a:p>
        </p:txBody>
      </p:sp>
      <p:cxnSp>
        <p:nvCxnSpPr>
          <p:cNvPr id="7" name="Straight Connector 6">
            <a:extLst>
              <a:ext uri="{FF2B5EF4-FFF2-40B4-BE49-F238E27FC236}">
                <a16:creationId xmlns:a16="http://schemas.microsoft.com/office/drawing/2014/main" id="{FE3E5B59-75DC-46E8-47EA-252FF122D060}"/>
              </a:ext>
            </a:extLst>
          </p:cNvPr>
          <p:cNvCxnSpPr>
            <a:cxnSpLocks/>
          </p:cNvCxnSpPr>
          <p:nvPr/>
        </p:nvCxnSpPr>
        <p:spPr>
          <a:xfrm>
            <a:off x="1308543" y="1291227"/>
            <a:ext cx="1097280" cy="0"/>
          </a:xfrm>
          <a:prstGeom prst="line">
            <a:avLst/>
          </a:prstGeom>
          <a:ln w="69850" cap="rnd">
            <a:solidFill>
              <a:schemeClr val="accent2"/>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8B12ED-0304-A52F-A729-6D038C1ED9E6}"/>
              </a:ext>
            </a:extLst>
          </p:cNvPr>
          <p:cNvSpPr txBox="1"/>
          <p:nvPr/>
        </p:nvSpPr>
        <p:spPr>
          <a:xfrm>
            <a:off x="1726608" y="4985060"/>
            <a:ext cx="10359733" cy="4820422"/>
          </a:xfrm>
          <a:prstGeom prst="rect">
            <a:avLst/>
          </a:prstGeom>
          <a:noFill/>
        </p:spPr>
        <p:txBody>
          <a:bodyPr wrap="square" rtlCol="0">
            <a:spAutoFit/>
          </a:bodyPr>
          <a:lstStyle/>
          <a:p>
            <a:pPr>
              <a:lnSpc>
                <a:spcPct val="150000"/>
              </a:lnSpc>
            </a:pPr>
            <a:r>
              <a:rPr lang="en-US" sz="2300" dirty="0" err="1">
                <a:solidFill>
                  <a:schemeClr val="tx2"/>
                </a:solidFill>
                <a:latin typeface="Poppins" panose="00000500000000000000" pitchFamily="2" charset="0"/>
                <a:ea typeface="Lato" panose="020F0502020204030203" pitchFamily="34" charset="0"/>
                <a:cs typeface="Lato" panose="020F0502020204030203" pitchFamily="34" charset="0"/>
              </a:rPr>
              <a:t>NexMuv</a:t>
            </a:r>
            <a:r>
              <a:rPr lang="en-US" sz="2300" dirty="0">
                <a:solidFill>
                  <a:schemeClr val="tx2"/>
                </a:solidFill>
                <a:latin typeface="Poppins" panose="00000500000000000000" pitchFamily="2" charset="0"/>
                <a:ea typeface="Lato" panose="020F0502020204030203" pitchFamily="34" charset="0"/>
                <a:cs typeface="Lato" panose="020F0502020204030203" pitchFamily="34" charset="0"/>
              </a:rPr>
              <a:t> offers a white labeling solution for companies looking to capture lump sum and consumer direct moves. Our technology platform can be customized with your branding to provide a seamless integration with your existing systems and processes. This allows you to offer a top-notch moving experience to your customers, while leveraging the power of </a:t>
            </a:r>
            <a:r>
              <a:rPr lang="en-US" sz="2300" dirty="0" err="1">
                <a:solidFill>
                  <a:schemeClr val="tx2"/>
                </a:solidFill>
                <a:latin typeface="Poppins" panose="00000500000000000000" pitchFamily="2" charset="0"/>
                <a:ea typeface="Lato" panose="020F0502020204030203" pitchFamily="34" charset="0"/>
                <a:cs typeface="Lato" panose="020F0502020204030203" pitchFamily="34" charset="0"/>
              </a:rPr>
              <a:t>NexMuv's</a:t>
            </a:r>
            <a:r>
              <a:rPr lang="en-US" sz="2300" dirty="0">
                <a:solidFill>
                  <a:schemeClr val="tx2"/>
                </a:solidFill>
                <a:latin typeface="Poppins" panose="00000500000000000000" pitchFamily="2" charset="0"/>
                <a:ea typeface="Lato" panose="020F0502020204030203" pitchFamily="34" charset="0"/>
                <a:cs typeface="Lato" panose="020F0502020204030203" pitchFamily="34" charset="0"/>
              </a:rPr>
              <a:t> proven technology. With this solution, you can streamline your operations, increase customer satisfaction, and capture more business in the growing market of long-distance moves. </a:t>
            </a:r>
          </a:p>
        </p:txBody>
      </p:sp>
      <p:sp>
        <p:nvSpPr>
          <p:cNvPr id="11" name="TextBox 10">
            <a:extLst>
              <a:ext uri="{FF2B5EF4-FFF2-40B4-BE49-F238E27FC236}">
                <a16:creationId xmlns:a16="http://schemas.microsoft.com/office/drawing/2014/main" id="{01B348C3-8ACA-51FF-8580-A7DE49C4272A}"/>
              </a:ext>
            </a:extLst>
          </p:cNvPr>
          <p:cNvSpPr txBox="1"/>
          <p:nvPr/>
        </p:nvSpPr>
        <p:spPr>
          <a:xfrm>
            <a:off x="1726608" y="3327060"/>
            <a:ext cx="11141243" cy="1323952"/>
          </a:xfrm>
          <a:prstGeom prst="rect">
            <a:avLst/>
          </a:prstGeom>
          <a:noFill/>
        </p:spPr>
        <p:txBody>
          <a:bodyPr wrap="square">
            <a:spAutoFit/>
          </a:bodyPr>
          <a:lstStyle/>
          <a:p>
            <a:pPr>
              <a:lnSpc>
                <a:spcPct val="150000"/>
              </a:lnSpc>
              <a:spcBef>
                <a:spcPts val="0"/>
              </a:spcBef>
            </a:pPr>
            <a:r>
              <a:rPr lang="en-US" sz="2700" dirty="0">
                <a:solidFill>
                  <a:schemeClr val="tx2"/>
                </a:solidFill>
                <a:latin typeface="Poppins" panose="00000500000000000000" pitchFamily="2" charset="0"/>
                <a:cs typeface="Arial" panose="020B0604020202020204" pitchFamily="34" charset="0"/>
              </a:rPr>
              <a:t>Partner with </a:t>
            </a:r>
            <a:r>
              <a:rPr lang="en-US" sz="2700" b="1" dirty="0" err="1">
                <a:solidFill>
                  <a:schemeClr val="accent1"/>
                </a:solidFill>
                <a:latin typeface="Poppins" panose="00000500000000000000" pitchFamily="2" charset="0"/>
                <a:cs typeface="Arial" panose="020B0604020202020204" pitchFamily="34" charset="0"/>
              </a:rPr>
              <a:t>NexMuv</a:t>
            </a:r>
            <a:r>
              <a:rPr lang="en-US" sz="2700" dirty="0">
                <a:solidFill>
                  <a:schemeClr val="tx2"/>
                </a:solidFill>
                <a:latin typeface="Poppins" panose="00000500000000000000" pitchFamily="2" charset="0"/>
                <a:cs typeface="Arial" panose="020B0604020202020204" pitchFamily="34" charset="0"/>
              </a:rPr>
              <a:t> and take advantage of our cutting-edge technology to gain a competitive edge in the industry.</a:t>
            </a:r>
          </a:p>
        </p:txBody>
      </p:sp>
      <p:sp>
        <p:nvSpPr>
          <p:cNvPr id="12" name="Graphic 18">
            <a:extLst>
              <a:ext uri="{FF2B5EF4-FFF2-40B4-BE49-F238E27FC236}">
                <a16:creationId xmlns:a16="http://schemas.microsoft.com/office/drawing/2014/main" id="{2239B905-4BBC-F937-3E25-FA9E6D40FC41}"/>
              </a:ext>
            </a:extLst>
          </p:cNvPr>
          <p:cNvSpPr/>
          <p:nvPr/>
        </p:nvSpPr>
        <p:spPr>
          <a:xfrm flipH="1">
            <a:off x="8614611" y="10250801"/>
            <a:ext cx="3471730" cy="1123516"/>
          </a:xfrm>
          <a:prstGeom prst="roundRect">
            <a:avLst>
              <a:gd name="adj" fmla="val 50000"/>
            </a:avLst>
          </a:prstGeom>
          <a:solidFill>
            <a:schemeClr val="bg2"/>
          </a:solidFill>
          <a:ln w="9525" cap="flat">
            <a:noFill/>
            <a:prstDash val="solid"/>
            <a:miter/>
          </a:ln>
          <a:effectLst>
            <a:outerShdw blurRad="571500" dist="381000" dir="5400000" sx="85000" sy="85000" algn="t" rotWithShape="0">
              <a:schemeClr val="accent2">
                <a:alpha val="42000"/>
              </a:schemeClr>
            </a:outerShdw>
          </a:effectLst>
        </p:spPr>
        <p:txBody>
          <a:bodyPr rtlCol="0" anchor="ctr"/>
          <a:lstStyle/>
          <a:p>
            <a:pPr algn="ctr"/>
            <a:endParaRPr lang="en-US" sz="2400" b="1" dirty="0">
              <a:solidFill>
                <a:schemeClr val="bg1"/>
              </a:solidFill>
              <a:latin typeface="Celias" panose="00000500000000000000" pitchFamily="2" charset="0"/>
            </a:endParaRPr>
          </a:p>
        </p:txBody>
      </p:sp>
      <p:grpSp>
        <p:nvGrpSpPr>
          <p:cNvPr id="2" name="Graphic 9">
            <a:extLst>
              <a:ext uri="{FF2B5EF4-FFF2-40B4-BE49-F238E27FC236}">
                <a16:creationId xmlns:a16="http://schemas.microsoft.com/office/drawing/2014/main" id="{590CC77F-8B42-308C-9566-1C4C6E50E65D}"/>
              </a:ext>
            </a:extLst>
          </p:cNvPr>
          <p:cNvGrpSpPr/>
          <p:nvPr/>
        </p:nvGrpSpPr>
        <p:grpSpPr>
          <a:xfrm>
            <a:off x="9295485" y="10584849"/>
            <a:ext cx="2109982" cy="455422"/>
            <a:chOff x="8177842" y="3272245"/>
            <a:chExt cx="8333892" cy="1798802"/>
          </a:xfrm>
          <a:solidFill>
            <a:schemeClr val="accent2"/>
          </a:solidFill>
        </p:grpSpPr>
        <p:sp>
          <p:nvSpPr>
            <p:cNvPr id="4" name="Freeform: Shape 3">
              <a:extLst>
                <a:ext uri="{FF2B5EF4-FFF2-40B4-BE49-F238E27FC236}">
                  <a16:creationId xmlns:a16="http://schemas.microsoft.com/office/drawing/2014/main" id="{4E49EEC9-404E-C6F6-34F6-F8D4EF707FD2}"/>
                </a:ext>
              </a:extLst>
            </p:cNvPr>
            <p:cNvSpPr/>
            <p:nvPr/>
          </p:nvSpPr>
          <p:spPr>
            <a:xfrm>
              <a:off x="13598480" y="3584216"/>
              <a:ext cx="1132569" cy="1112823"/>
            </a:xfrm>
            <a:custGeom>
              <a:avLst/>
              <a:gdLst>
                <a:gd name="connsiteX0" fmla="*/ 18 w 1132569"/>
                <a:gd name="connsiteY0" fmla="*/ 1111323 h 1112823"/>
                <a:gd name="connsiteX1" fmla="*/ 211991 w 1132569"/>
                <a:gd name="connsiteY1" fmla="*/ 1111323 h 1112823"/>
                <a:gd name="connsiteX2" fmla="*/ 211991 w 1132569"/>
                <a:gd name="connsiteY2" fmla="*/ 469336 h 1112823"/>
                <a:gd name="connsiteX3" fmla="*/ 445568 w 1132569"/>
                <a:gd name="connsiteY3" fmla="*/ 853529 h 1112823"/>
                <a:gd name="connsiteX4" fmla="*/ 587484 w 1132569"/>
                <a:gd name="connsiteY4" fmla="*/ 978092 h 1112823"/>
                <a:gd name="connsiteX5" fmla="*/ 679482 w 1132569"/>
                <a:gd name="connsiteY5" fmla="*/ 864155 h 1112823"/>
                <a:gd name="connsiteX6" fmla="*/ 756741 w 1132569"/>
                <a:gd name="connsiteY6" fmla="*/ 735496 h 1112823"/>
                <a:gd name="connsiteX7" fmla="*/ 914543 w 1132569"/>
                <a:gd name="connsiteY7" fmla="*/ 475408 h 1112823"/>
                <a:gd name="connsiteX8" fmla="*/ 914490 w 1132569"/>
                <a:gd name="connsiteY8" fmla="*/ 1044778 h 1112823"/>
                <a:gd name="connsiteX9" fmla="*/ 1114407 w 1132569"/>
                <a:gd name="connsiteY9" fmla="*/ 1111358 h 1112823"/>
                <a:gd name="connsiteX10" fmla="*/ 1132570 w 1132569"/>
                <a:gd name="connsiteY10" fmla="*/ 1093195 h 1112823"/>
                <a:gd name="connsiteX11" fmla="*/ 1132570 w 1132569"/>
                <a:gd name="connsiteY11" fmla="*/ 21175 h 1112823"/>
                <a:gd name="connsiteX12" fmla="*/ 1114407 w 1132569"/>
                <a:gd name="connsiteY12" fmla="*/ 3012 h 1112823"/>
                <a:gd name="connsiteX13" fmla="*/ 909618 w 1132569"/>
                <a:gd name="connsiteY13" fmla="*/ 76829 h 1112823"/>
                <a:gd name="connsiteX14" fmla="*/ 589408 w 1132569"/>
                <a:gd name="connsiteY14" fmla="*/ 616651 h 1112823"/>
                <a:gd name="connsiteX15" fmla="*/ 578076 w 1132569"/>
                <a:gd name="connsiteY15" fmla="*/ 635591 h 1112823"/>
                <a:gd name="connsiteX16" fmla="*/ 563267 w 1132569"/>
                <a:gd name="connsiteY16" fmla="*/ 657108 h 1112823"/>
                <a:gd name="connsiteX17" fmla="*/ 542491 w 1132569"/>
                <a:gd name="connsiteY17" fmla="*/ 617322 h 1112823"/>
                <a:gd name="connsiteX18" fmla="*/ 272305 w 1132569"/>
                <a:gd name="connsiteY18" fmla="*/ 160707 h 1112823"/>
                <a:gd name="connsiteX19" fmla="*/ 0 w 1132569"/>
                <a:gd name="connsiteY19" fmla="*/ 2994 h 1112823"/>
                <a:gd name="connsiteX20" fmla="*/ 0 w 1132569"/>
                <a:gd name="connsiteY20" fmla="*/ 1111340 h 11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2569" h="1112823">
                  <a:moveTo>
                    <a:pt x="18" y="1111323"/>
                  </a:moveTo>
                  <a:lnTo>
                    <a:pt x="211991" y="1111323"/>
                  </a:lnTo>
                  <a:lnTo>
                    <a:pt x="211991" y="469336"/>
                  </a:lnTo>
                  <a:cubicBezTo>
                    <a:pt x="226447" y="479926"/>
                    <a:pt x="425817" y="820663"/>
                    <a:pt x="445568" y="853529"/>
                  </a:cubicBezTo>
                  <a:cubicBezTo>
                    <a:pt x="532395" y="997897"/>
                    <a:pt x="500781" y="978092"/>
                    <a:pt x="587484" y="978092"/>
                  </a:cubicBezTo>
                  <a:cubicBezTo>
                    <a:pt x="624392" y="978092"/>
                    <a:pt x="647674" y="916861"/>
                    <a:pt x="679482" y="864155"/>
                  </a:cubicBezTo>
                  <a:cubicBezTo>
                    <a:pt x="706047" y="820151"/>
                    <a:pt x="731217" y="778141"/>
                    <a:pt x="756741" y="735496"/>
                  </a:cubicBezTo>
                  <a:lnTo>
                    <a:pt x="914543" y="475408"/>
                  </a:lnTo>
                  <a:lnTo>
                    <a:pt x="914490" y="1044778"/>
                  </a:lnTo>
                  <a:cubicBezTo>
                    <a:pt x="913695" y="1128603"/>
                    <a:pt x="883882" y="1111358"/>
                    <a:pt x="1114407" y="1111358"/>
                  </a:cubicBezTo>
                  <a:cubicBezTo>
                    <a:pt x="1128369" y="1111358"/>
                    <a:pt x="1132570" y="1107139"/>
                    <a:pt x="1132570" y="1093195"/>
                  </a:cubicBezTo>
                  <a:lnTo>
                    <a:pt x="1132570" y="21175"/>
                  </a:lnTo>
                  <a:cubicBezTo>
                    <a:pt x="1132570" y="7213"/>
                    <a:pt x="1128351" y="3012"/>
                    <a:pt x="1114407" y="3012"/>
                  </a:cubicBezTo>
                  <a:cubicBezTo>
                    <a:pt x="913730" y="3012"/>
                    <a:pt x="967178" y="-18469"/>
                    <a:pt x="909618" y="76829"/>
                  </a:cubicBezTo>
                  <a:lnTo>
                    <a:pt x="589408" y="616651"/>
                  </a:lnTo>
                  <a:cubicBezTo>
                    <a:pt x="583689" y="626289"/>
                    <a:pt x="583936" y="626183"/>
                    <a:pt x="578076" y="635591"/>
                  </a:cubicBezTo>
                  <a:lnTo>
                    <a:pt x="563267" y="657108"/>
                  </a:lnTo>
                  <a:cubicBezTo>
                    <a:pt x="559295" y="642245"/>
                    <a:pt x="551281" y="631637"/>
                    <a:pt x="542491" y="617322"/>
                  </a:cubicBezTo>
                  <a:lnTo>
                    <a:pt x="272305" y="160707"/>
                  </a:lnTo>
                  <a:cubicBezTo>
                    <a:pt x="159461" y="-35132"/>
                    <a:pt x="204418" y="2994"/>
                    <a:pt x="0" y="2994"/>
                  </a:cubicBezTo>
                  <a:lnTo>
                    <a:pt x="0" y="1111340"/>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8" name="Freeform: Shape 7">
              <a:extLst>
                <a:ext uri="{FF2B5EF4-FFF2-40B4-BE49-F238E27FC236}">
                  <a16:creationId xmlns:a16="http://schemas.microsoft.com/office/drawing/2014/main" id="{47BA488B-EBB5-D63A-5623-EF67FE49C58D}"/>
                </a:ext>
              </a:extLst>
            </p:cNvPr>
            <p:cNvSpPr/>
            <p:nvPr/>
          </p:nvSpPr>
          <p:spPr>
            <a:xfrm>
              <a:off x="10745839" y="3585281"/>
              <a:ext cx="896361" cy="1112734"/>
            </a:xfrm>
            <a:custGeom>
              <a:avLst/>
              <a:gdLst>
                <a:gd name="connsiteX0" fmla="*/ 0 w 896361"/>
                <a:gd name="connsiteY0" fmla="*/ 20075 h 1112734"/>
                <a:gd name="connsiteX1" fmla="*/ 0 w 896361"/>
                <a:gd name="connsiteY1" fmla="*/ 1092095 h 1112734"/>
                <a:gd name="connsiteX2" fmla="*/ 18163 w 896361"/>
                <a:gd name="connsiteY2" fmla="*/ 1110258 h 1112734"/>
                <a:gd name="connsiteX3" fmla="*/ 218080 w 896361"/>
                <a:gd name="connsiteY3" fmla="*/ 1043678 h 1112734"/>
                <a:gd name="connsiteX4" fmla="*/ 218027 w 896361"/>
                <a:gd name="connsiteY4" fmla="*/ 425855 h 1112734"/>
                <a:gd name="connsiteX5" fmla="*/ 281024 w 896361"/>
                <a:gd name="connsiteY5" fmla="*/ 508215 h 1112734"/>
                <a:gd name="connsiteX6" fmla="*/ 657594 w 896361"/>
                <a:gd name="connsiteY6" fmla="*/ 1034076 h 1112734"/>
                <a:gd name="connsiteX7" fmla="*/ 687760 w 896361"/>
                <a:gd name="connsiteY7" fmla="*/ 1076579 h 1112734"/>
                <a:gd name="connsiteX8" fmla="*/ 878199 w 896361"/>
                <a:gd name="connsiteY8" fmla="*/ 1110240 h 1112734"/>
                <a:gd name="connsiteX9" fmla="*/ 896362 w 896361"/>
                <a:gd name="connsiteY9" fmla="*/ 1092077 h 1112734"/>
                <a:gd name="connsiteX10" fmla="*/ 896362 w 896361"/>
                <a:gd name="connsiteY10" fmla="*/ 20057 h 1112734"/>
                <a:gd name="connsiteX11" fmla="*/ 878199 w 896361"/>
                <a:gd name="connsiteY11" fmla="*/ 1894 h 1112734"/>
                <a:gd name="connsiteX12" fmla="*/ 678281 w 896361"/>
                <a:gd name="connsiteY12" fmla="*/ 68474 h 1112734"/>
                <a:gd name="connsiteX13" fmla="*/ 678334 w 896361"/>
                <a:gd name="connsiteY13" fmla="*/ 692351 h 1112734"/>
                <a:gd name="connsiteX14" fmla="*/ 303741 w 896361"/>
                <a:gd name="connsiteY14" fmla="*/ 170568 h 1112734"/>
                <a:gd name="connsiteX15" fmla="*/ 18163 w 896361"/>
                <a:gd name="connsiteY15" fmla="*/ 1912 h 1112734"/>
                <a:gd name="connsiteX16" fmla="*/ 0 w 896361"/>
                <a:gd name="connsiteY16" fmla="*/ 20075 h 111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6361" h="1112734">
                  <a:moveTo>
                    <a:pt x="0" y="20075"/>
                  </a:moveTo>
                  <a:lnTo>
                    <a:pt x="0" y="1092095"/>
                  </a:lnTo>
                  <a:cubicBezTo>
                    <a:pt x="0" y="1106057"/>
                    <a:pt x="4219" y="1110258"/>
                    <a:pt x="18163" y="1110258"/>
                  </a:cubicBezTo>
                  <a:cubicBezTo>
                    <a:pt x="248687" y="1110258"/>
                    <a:pt x="218874" y="1127503"/>
                    <a:pt x="218080" y="1043678"/>
                  </a:cubicBezTo>
                  <a:lnTo>
                    <a:pt x="218027" y="425855"/>
                  </a:lnTo>
                  <a:cubicBezTo>
                    <a:pt x="231954" y="436057"/>
                    <a:pt x="267680" y="488887"/>
                    <a:pt x="281024" y="508215"/>
                  </a:cubicBezTo>
                  <a:lnTo>
                    <a:pt x="657594" y="1034076"/>
                  </a:lnTo>
                  <a:cubicBezTo>
                    <a:pt x="669315" y="1050279"/>
                    <a:pt x="676410" y="1060411"/>
                    <a:pt x="687760" y="1076579"/>
                  </a:cubicBezTo>
                  <a:cubicBezTo>
                    <a:pt x="722710" y="1126373"/>
                    <a:pt x="730494" y="1110240"/>
                    <a:pt x="878199" y="1110240"/>
                  </a:cubicBezTo>
                  <a:cubicBezTo>
                    <a:pt x="892161" y="1110240"/>
                    <a:pt x="896362" y="1106021"/>
                    <a:pt x="896362" y="1092077"/>
                  </a:cubicBezTo>
                  <a:lnTo>
                    <a:pt x="896362" y="20057"/>
                  </a:lnTo>
                  <a:cubicBezTo>
                    <a:pt x="896362" y="6095"/>
                    <a:pt x="892143" y="1894"/>
                    <a:pt x="878199" y="1894"/>
                  </a:cubicBezTo>
                  <a:cubicBezTo>
                    <a:pt x="647674" y="1894"/>
                    <a:pt x="677487" y="-15351"/>
                    <a:pt x="678281" y="68474"/>
                  </a:cubicBezTo>
                  <a:lnTo>
                    <a:pt x="678334" y="692351"/>
                  </a:lnTo>
                  <a:cubicBezTo>
                    <a:pt x="628629" y="635179"/>
                    <a:pt x="366032" y="254869"/>
                    <a:pt x="303741" y="170568"/>
                  </a:cubicBezTo>
                  <a:cubicBezTo>
                    <a:pt x="155242" y="-30390"/>
                    <a:pt x="230877" y="1912"/>
                    <a:pt x="18163" y="1912"/>
                  </a:cubicBezTo>
                  <a:cubicBezTo>
                    <a:pt x="4201" y="1912"/>
                    <a:pt x="0" y="6130"/>
                    <a:pt x="0" y="20075"/>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9" name="Freeform: Shape 8">
              <a:extLst>
                <a:ext uri="{FF2B5EF4-FFF2-40B4-BE49-F238E27FC236}">
                  <a16:creationId xmlns:a16="http://schemas.microsoft.com/office/drawing/2014/main" id="{50323F6E-1349-8752-BE1B-20CAD28ADFA2}"/>
                </a:ext>
              </a:extLst>
            </p:cNvPr>
            <p:cNvSpPr/>
            <p:nvPr/>
          </p:nvSpPr>
          <p:spPr>
            <a:xfrm>
              <a:off x="9516329" y="3272245"/>
              <a:ext cx="290732" cy="1798802"/>
            </a:xfrm>
            <a:custGeom>
              <a:avLst/>
              <a:gdLst>
                <a:gd name="connsiteX0" fmla="*/ 18 w 290732"/>
                <a:gd name="connsiteY0" fmla="*/ 308876 h 1798802"/>
                <a:gd name="connsiteX1" fmla="*/ 18 w 290732"/>
                <a:gd name="connsiteY1" fmla="*/ 1495964 h 1798802"/>
                <a:gd name="connsiteX2" fmla="*/ 210473 w 290732"/>
                <a:gd name="connsiteY2" fmla="*/ 1727634 h 1798802"/>
                <a:gd name="connsiteX3" fmla="*/ 290732 w 290732"/>
                <a:gd name="connsiteY3" fmla="*/ 1798803 h 1798802"/>
                <a:gd name="connsiteX4" fmla="*/ 290732 w 290732"/>
                <a:gd name="connsiteY4" fmla="*/ 0 h 1798802"/>
                <a:gd name="connsiteX5" fmla="*/ 213385 w 290732"/>
                <a:gd name="connsiteY5" fmla="*/ 68010 h 1798802"/>
                <a:gd name="connsiteX6" fmla="*/ 140821 w 290732"/>
                <a:gd name="connsiteY6" fmla="*/ 146857 h 1798802"/>
                <a:gd name="connsiteX7" fmla="*/ 0 w 290732"/>
                <a:gd name="connsiteY7" fmla="*/ 308876 h 179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732" h="1798802">
                  <a:moveTo>
                    <a:pt x="18" y="308876"/>
                  </a:moveTo>
                  <a:lnTo>
                    <a:pt x="18" y="1495964"/>
                  </a:lnTo>
                  <a:cubicBezTo>
                    <a:pt x="18" y="1512661"/>
                    <a:pt x="190968" y="1708235"/>
                    <a:pt x="210473" y="1727634"/>
                  </a:cubicBezTo>
                  <a:cubicBezTo>
                    <a:pt x="231477" y="1748515"/>
                    <a:pt x="262543" y="1791266"/>
                    <a:pt x="290732" y="1798803"/>
                  </a:cubicBezTo>
                  <a:lnTo>
                    <a:pt x="290732" y="0"/>
                  </a:lnTo>
                  <a:cubicBezTo>
                    <a:pt x="263638" y="7237"/>
                    <a:pt x="233331" y="47870"/>
                    <a:pt x="213385" y="68010"/>
                  </a:cubicBezTo>
                  <a:lnTo>
                    <a:pt x="140821" y="146857"/>
                  </a:lnTo>
                  <a:cubicBezTo>
                    <a:pt x="120858" y="166750"/>
                    <a:pt x="0" y="291313"/>
                    <a:pt x="0" y="308876"/>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3" name="Freeform: Shape 12">
              <a:extLst>
                <a:ext uri="{FF2B5EF4-FFF2-40B4-BE49-F238E27FC236}">
                  <a16:creationId xmlns:a16="http://schemas.microsoft.com/office/drawing/2014/main" id="{4F38F6C1-CEF9-B311-4898-94B691621298}"/>
                </a:ext>
              </a:extLst>
            </p:cNvPr>
            <p:cNvSpPr/>
            <p:nvPr/>
          </p:nvSpPr>
          <p:spPr>
            <a:xfrm>
              <a:off x="8177842" y="3272245"/>
              <a:ext cx="278606" cy="1798802"/>
            </a:xfrm>
            <a:custGeom>
              <a:avLst/>
              <a:gdLst>
                <a:gd name="connsiteX0" fmla="*/ 0 w 278606"/>
                <a:gd name="connsiteY0" fmla="*/ 1798803 h 1798802"/>
                <a:gd name="connsiteX1" fmla="*/ 140821 w 278606"/>
                <a:gd name="connsiteY1" fmla="*/ 1654964 h 1798802"/>
                <a:gd name="connsiteX2" fmla="*/ 278606 w 278606"/>
                <a:gd name="connsiteY2" fmla="*/ 1502036 h 1798802"/>
                <a:gd name="connsiteX3" fmla="*/ 278606 w 278606"/>
                <a:gd name="connsiteY3" fmla="*/ 302839 h 1798802"/>
                <a:gd name="connsiteX4" fmla="*/ 177430 w 278606"/>
                <a:gd name="connsiteY4" fmla="*/ 185972 h 1798802"/>
                <a:gd name="connsiteX5" fmla="*/ 143892 w 278606"/>
                <a:gd name="connsiteY5" fmla="*/ 146822 h 1798802"/>
                <a:gd name="connsiteX6" fmla="*/ 0 w 278606"/>
                <a:gd name="connsiteY6" fmla="*/ 0 h 1798802"/>
                <a:gd name="connsiteX7" fmla="*/ 0 w 278606"/>
                <a:gd name="connsiteY7" fmla="*/ 1798803 h 179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606" h="1798802">
                  <a:moveTo>
                    <a:pt x="0" y="1798803"/>
                  </a:moveTo>
                  <a:cubicBezTo>
                    <a:pt x="42751" y="1770173"/>
                    <a:pt x="100329" y="1695421"/>
                    <a:pt x="140821" y="1654964"/>
                  </a:cubicBezTo>
                  <a:cubicBezTo>
                    <a:pt x="154307" y="1641479"/>
                    <a:pt x="278606" y="1519457"/>
                    <a:pt x="278606" y="1502036"/>
                  </a:cubicBezTo>
                  <a:lnTo>
                    <a:pt x="278606" y="302839"/>
                  </a:lnTo>
                  <a:cubicBezTo>
                    <a:pt x="278606" y="277210"/>
                    <a:pt x="200252" y="213278"/>
                    <a:pt x="177430" y="185972"/>
                  </a:cubicBezTo>
                  <a:cubicBezTo>
                    <a:pt x="163114" y="168850"/>
                    <a:pt x="160431" y="163167"/>
                    <a:pt x="143892" y="146822"/>
                  </a:cubicBezTo>
                  <a:cubicBezTo>
                    <a:pt x="103895" y="107283"/>
                    <a:pt x="32549" y="21799"/>
                    <a:pt x="0" y="0"/>
                  </a:cubicBezTo>
                  <a:lnTo>
                    <a:pt x="0" y="1798803"/>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4" name="Freeform: Shape 13">
              <a:extLst>
                <a:ext uri="{FF2B5EF4-FFF2-40B4-BE49-F238E27FC236}">
                  <a16:creationId xmlns:a16="http://schemas.microsoft.com/office/drawing/2014/main" id="{7F13DCAE-FA55-0C25-E863-747D07A77E1B}"/>
                </a:ext>
              </a:extLst>
            </p:cNvPr>
            <p:cNvSpPr/>
            <p:nvPr/>
          </p:nvSpPr>
          <p:spPr>
            <a:xfrm>
              <a:off x="14979401" y="3944538"/>
              <a:ext cx="654099" cy="763126"/>
            </a:xfrm>
            <a:custGeom>
              <a:avLst/>
              <a:gdLst>
                <a:gd name="connsiteX0" fmla="*/ 0 w 654099"/>
                <a:gd name="connsiteY0" fmla="*/ 393672 h 763126"/>
                <a:gd name="connsiteX1" fmla="*/ 302823 w 654099"/>
                <a:gd name="connsiteY1" fmla="*/ 763126 h 763126"/>
                <a:gd name="connsiteX2" fmla="*/ 496633 w 654099"/>
                <a:gd name="connsiteY2" fmla="*/ 666222 h 763126"/>
                <a:gd name="connsiteX3" fmla="*/ 539032 w 654099"/>
                <a:gd name="connsiteY3" fmla="*/ 751018 h 763126"/>
                <a:gd name="connsiteX4" fmla="*/ 654099 w 654099"/>
                <a:gd name="connsiteY4" fmla="*/ 751018 h 763126"/>
                <a:gd name="connsiteX5" fmla="*/ 654099 w 654099"/>
                <a:gd name="connsiteY5" fmla="*/ 0 h 763126"/>
                <a:gd name="connsiteX6" fmla="*/ 454235 w 654099"/>
                <a:gd name="connsiteY6" fmla="*/ 0 h 763126"/>
                <a:gd name="connsiteX7" fmla="*/ 454235 w 654099"/>
                <a:gd name="connsiteY7" fmla="*/ 442124 h 763126"/>
                <a:gd name="connsiteX8" fmla="*/ 351276 w 654099"/>
                <a:gd name="connsiteY8" fmla="*/ 563263 h 763126"/>
                <a:gd name="connsiteX9" fmla="*/ 232430 w 654099"/>
                <a:gd name="connsiteY9" fmla="*/ 524643 h 763126"/>
                <a:gd name="connsiteX10" fmla="*/ 205918 w 654099"/>
                <a:gd name="connsiteY10" fmla="*/ 436087 h 763126"/>
                <a:gd name="connsiteX11" fmla="*/ 205918 w 654099"/>
                <a:gd name="connsiteY11" fmla="*/ 18 h 763126"/>
                <a:gd name="connsiteX12" fmla="*/ 0 w 654099"/>
                <a:gd name="connsiteY12" fmla="*/ 18 h 763126"/>
                <a:gd name="connsiteX13" fmla="*/ 0 w 654099"/>
                <a:gd name="connsiteY13" fmla="*/ 393689 h 76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4099" h="763126">
                  <a:moveTo>
                    <a:pt x="0" y="393672"/>
                  </a:moveTo>
                  <a:cubicBezTo>
                    <a:pt x="0" y="608203"/>
                    <a:pt x="71663" y="763126"/>
                    <a:pt x="302823" y="763126"/>
                  </a:cubicBezTo>
                  <a:cubicBezTo>
                    <a:pt x="409260" y="763126"/>
                    <a:pt x="466556" y="686362"/>
                    <a:pt x="496633" y="666222"/>
                  </a:cubicBezTo>
                  <a:cubicBezTo>
                    <a:pt x="498451" y="688074"/>
                    <a:pt x="515802" y="751018"/>
                    <a:pt x="539032" y="751018"/>
                  </a:cubicBezTo>
                  <a:lnTo>
                    <a:pt x="654099" y="751018"/>
                  </a:lnTo>
                  <a:lnTo>
                    <a:pt x="654099" y="0"/>
                  </a:lnTo>
                  <a:lnTo>
                    <a:pt x="454235" y="0"/>
                  </a:lnTo>
                  <a:lnTo>
                    <a:pt x="454235" y="442124"/>
                  </a:lnTo>
                  <a:cubicBezTo>
                    <a:pt x="454235" y="498325"/>
                    <a:pt x="404053" y="563263"/>
                    <a:pt x="351276" y="563263"/>
                  </a:cubicBezTo>
                  <a:cubicBezTo>
                    <a:pt x="312567" y="563263"/>
                    <a:pt x="262243" y="568064"/>
                    <a:pt x="232430" y="524643"/>
                  </a:cubicBezTo>
                  <a:cubicBezTo>
                    <a:pt x="217445" y="502808"/>
                    <a:pt x="205918" y="470577"/>
                    <a:pt x="205918" y="436087"/>
                  </a:cubicBezTo>
                  <a:lnTo>
                    <a:pt x="205918" y="18"/>
                  </a:lnTo>
                  <a:lnTo>
                    <a:pt x="0" y="18"/>
                  </a:lnTo>
                  <a:lnTo>
                    <a:pt x="0" y="393689"/>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5" name="Freeform: Shape 14">
              <a:extLst>
                <a:ext uri="{FF2B5EF4-FFF2-40B4-BE49-F238E27FC236}">
                  <a16:creationId xmlns:a16="http://schemas.microsoft.com/office/drawing/2014/main" id="{423B2932-B621-BB28-E830-4DB8654B3B28}"/>
                </a:ext>
              </a:extLst>
            </p:cNvPr>
            <p:cNvSpPr/>
            <p:nvPr/>
          </p:nvSpPr>
          <p:spPr>
            <a:xfrm>
              <a:off x="11866317" y="3944156"/>
              <a:ext cx="690569" cy="764471"/>
            </a:xfrm>
            <a:custGeom>
              <a:avLst/>
              <a:gdLst>
                <a:gd name="connsiteX0" fmla="*/ 345222 w 690569"/>
                <a:gd name="connsiteY0" fmla="*/ 157848 h 764471"/>
                <a:gd name="connsiteX1" fmla="*/ 490579 w 690569"/>
                <a:gd name="connsiteY1" fmla="*/ 309259 h 764471"/>
                <a:gd name="connsiteX2" fmla="*/ 199864 w 690569"/>
                <a:gd name="connsiteY2" fmla="*/ 309259 h 764471"/>
                <a:gd name="connsiteX3" fmla="*/ 345222 w 690569"/>
                <a:gd name="connsiteY3" fmla="*/ 157848 h 764471"/>
                <a:gd name="connsiteX4" fmla="*/ 0 w 690569"/>
                <a:gd name="connsiteY4" fmla="*/ 345603 h 764471"/>
                <a:gd name="connsiteX5" fmla="*/ 101336 w 690569"/>
                <a:gd name="connsiteY5" fmla="*/ 656120 h 764471"/>
                <a:gd name="connsiteX6" fmla="*/ 559330 w 690569"/>
                <a:gd name="connsiteY6" fmla="*/ 717175 h 764471"/>
                <a:gd name="connsiteX7" fmla="*/ 672280 w 690569"/>
                <a:gd name="connsiteY7" fmla="*/ 612098 h 764471"/>
                <a:gd name="connsiteX8" fmla="*/ 604818 w 690569"/>
                <a:gd name="connsiteY8" fmla="*/ 564476 h 764471"/>
                <a:gd name="connsiteX9" fmla="*/ 539032 w 690569"/>
                <a:gd name="connsiteY9" fmla="*/ 515194 h 764471"/>
                <a:gd name="connsiteX10" fmla="*/ 478329 w 690569"/>
                <a:gd name="connsiteY10" fmla="*/ 563523 h 764471"/>
                <a:gd name="connsiteX11" fmla="*/ 345222 w 690569"/>
                <a:gd name="connsiteY11" fmla="*/ 587881 h 764471"/>
                <a:gd name="connsiteX12" fmla="*/ 199864 w 690569"/>
                <a:gd name="connsiteY12" fmla="*/ 436470 h 764471"/>
                <a:gd name="connsiteX13" fmla="*/ 690443 w 690569"/>
                <a:gd name="connsiteY13" fmla="*/ 436470 h 764471"/>
                <a:gd name="connsiteX14" fmla="*/ 597192 w 690569"/>
                <a:gd name="connsiteY14" fmla="*/ 105777 h 764471"/>
                <a:gd name="connsiteX15" fmla="*/ 193722 w 690569"/>
                <a:gd name="connsiteY15" fmla="*/ 30601 h 764471"/>
                <a:gd name="connsiteX16" fmla="*/ 0 w 690569"/>
                <a:gd name="connsiteY16" fmla="*/ 345638 h 76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569" h="764471">
                  <a:moveTo>
                    <a:pt x="345222" y="157848"/>
                  </a:moveTo>
                  <a:cubicBezTo>
                    <a:pt x="435031" y="157848"/>
                    <a:pt x="490579" y="231718"/>
                    <a:pt x="490579" y="309259"/>
                  </a:cubicBezTo>
                  <a:lnTo>
                    <a:pt x="199864" y="309259"/>
                  </a:lnTo>
                  <a:cubicBezTo>
                    <a:pt x="217321" y="234330"/>
                    <a:pt x="242774" y="157848"/>
                    <a:pt x="345222" y="157848"/>
                  </a:cubicBezTo>
                  <a:close/>
                  <a:moveTo>
                    <a:pt x="0" y="345603"/>
                  </a:moveTo>
                  <a:cubicBezTo>
                    <a:pt x="0" y="467660"/>
                    <a:pt x="13027" y="567512"/>
                    <a:pt x="101336" y="656120"/>
                  </a:cubicBezTo>
                  <a:cubicBezTo>
                    <a:pt x="223535" y="778725"/>
                    <a:pt x="406400" y="794663"/>
                    <a:pt x="559330" y="717175"/>
                  </a:cubicBezTo>
                  <a:cubicBezTo>
                    <a:pt x="593415" y="699895"/>
                    <a:pt x="661690" y="651778"/>
                    <a:pt x="672280" y="612098"/>
                  </a:cubicBezTo>
                  <a:cubicBezTo>
                    <a:pt x="650869" y="606379"/>
                    <a:pt x="623422" y="578350"/>
                    <a:pt x="604818" y="564476"/>
                  </a:cubicBezTo>
                  <a:cubicBezTo>
                    <a:pt x="581112" y="546807"/>
                    <a:pt x="563231" y="531398"/>
                    <a:pt x="539032" y="515194"/>
                  </a:cubicBezTo>
                  <a:cubicBezTo>
                    <a:pt x="515944" y="530656"/>
                    <a:pt x="506730" y="547001"/>
                    <a:pt x="478329" y="563523"/>
                  </a:cubicBezTo>
                  <a:cubicBezTo>
                    <a:pt x="429100" y="592170"/>
                    <a:pt x="401988" y="587881"/>
                    <a:pt x="345222" y="587881"/>
                  </a:cubicBezTo>
                  <a:cubicBezTo>
                    <a:pt x="269922" y="587881"/>
                    <a:pt x="201541" y="511505"/>
                    <a:pt x="199864" y="436470"/>
                  </a:cubicBezTo>
                  <a:lnTo>
                    <a:pt x="690443" y="436470"/>
                  </a:lnTo>
                  <a:cubicBezTo>
                    <a:pt x="690443" y="284847"/>
                    <a:pt x="697945" y="233271"/>
                    <a:pt x="597192" y="105777"/>
                  </a:cubicBezTo>
                  <a:cubicBezTo>
                    <a:pt x="511637" y="-2494"/>
                    <a:pt x="319574" y="-27824"/>
                    <a:pt x="193722" y="30601"/>
                  </a:cubicBezTo>
                  <a:cubicBezTo>
                    <a:pt x="79625" y="83572"/>
                    <a:pt x="0" y="224128"/>
                    <a:pt x="0" y="345638"/>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6" name="Freeform: Shape 15">
              <a:extLst>
                <a:ext uri="{FF2B5EF4-FFF2-40B4-BE49-F238E27FC236}">
                  <a16:creationId xmlns:a16="http://schemas.microsoft.com/office/drawing/2014/main" id="{E32B3013-94F9-D13F-6960-62DE3B736F87}"/>
                </a:ext>
              </a:extLst>
            </p:cNvPr>
            <p:cNvSpPr/>
            <p:nvPr/>
          </p:nvSpPr>
          <p:spPr>
            <a:xfrm>
              <a:off x="12665757" y="3944503"/>
              <a:ext cx="744985" cy="751035"/>
            </a:xfrm>
            <a:custGeom>
              <a:avLst/>
              <a:gdLst>
                <a:gd name="connsiteX0" fmla="*/ 35 w 744985"/>
                <a:gd name="connsiteY0" fmla="*/ 751035 h 751035"/>
                <a:gd name="connsiteX1" fmla="*/ 224134 w 744985"/>
                <a:gd name="connsiteY1" fmla="*/ 751035 h 751035"/>
                <a:gd name="connsiteX2" fmla="*/ 260814 w 744985"/>
                <a:gd name="connsiteY2" fmla="*/ 690810 h 751035"/>
                <a:gd name="connsiteX3" fmla="*/ 367285 w 744985"/>
                <a:gd name="connsiteY3" fmla="*/ 518694 h 751035"/>
                <a:gd name="connsiteX4" fmla="*/ 375529 w 744985"/>
                <a:gd name="connsiteY4" fmla="*/ 508774 h 751035"/>
                <a:gd name="connsiteX5" fmla="*/ 520886 w 744985"/>
                <a:gd name="connsiteY5" fmla="*/ 751035 h 751035"/>
                <a:gd name="connsiteX6" fmla="*/ 744985 w 744985"/>
                <a:gd name="connsiteY6" fmla="*/ 751035 h 751035"/>
                <a:gd name="connsiteX7" fmla="*/ 621427 w 744985"/>
                <a:gd name="connsiteY7" fmla="*/ 553591 h 751035"/>
                <a:gd name="connsiteX8" fmla="*/ 496668 w 744985"/>
                <a:gd name="connsiteY8" fmla="*/ 357346 h 751035"/>
                <a:gd name="connsiteX9" fmla="*/ 720768 w 744985"/>
                <a:gd name="connsiteY9" fmla="*/ 0 h 751035"/>
                <a:gd name="connsiteX10" fmla="*/ 496668 w 744985"/>
                <a:gd name="connsiteY10" fmla="*/ 0 h 751035"/>
                <a:gd name="connsiteX11" fmla="*/ 436407 w 744985"/>
                <a:gd name="connsiteY11" fmla="*/ 103276 h 751035"/>
                <a:gd name="connsiteX12" fmla="*/ 375529 w 744985"/>
                <a:gd name="connsiteY12" fmla="*/ 211972 h 751035"/>
                <a:gd name="connsiteX13" fmla="*/ 310819 w 744985"/>
                <a:gd name="connsiteY13" fmla="*/ 107107 h 751035"/>
                <a:gd name="connsiteX14" fmla="*/ 248334 w 744985"/>
                <a:gd name="connsiteY14" fmla="*/ 0 h 751035"/>
                <a:gd name="connsiteX15" fmla="*/ 24235 w 744985"/>
                <a:gd name="connsiteY15" fmla="*/ 0 h 751035"/>
                <a:gd name="connsiteX16" fmla="*/ 81301 w 744985"/>
                <a:gd name="connsiteY16" fmla="*/ 94345 h 751035"/>
                <a:gd name="connsiteX17" fmla="*/ 230365 w 744985"/>
                <a:gd name="connsiteY17" fmla="*/ 326933 h 751035"/>
                <a:gd name="connsiteX18" fmla="*/ 239438 w 744985"/>
                <a:gd name="connsiteY18" fmla="*/ 378033 h 751035"/>
                <a:gd name="connsiteX19" fmla="*/ 210120 w 744985"/>
                <a:gd name="connsiteY19" fmla="*/ 422072 h 751035"/>
                <a:gd name="connsiteX20" fmla="*/ 179106 w 744985"/>
                <a:gd name="connsiteY20" fmla="*/ 469801 h 751035"/>
                <a:gd name="connsiteX21" fmla="*/ 0 w 744985"/>
                <a:gd name="connsiteY21" fmla="*/ 751000 h 7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4985" h="751035">
                  <a:moveTo>
                    <a:pt x="35" y="751035"/>
                  </a:moveTo>
                  <a:lnTo>
                    <a:pt x="224134" y="751035"/>
                  </a:lnTo>
                  <a:cubicBezTo>
                    <a:pt x="235731" y="729113"/>
                    <a:pt x="247964" y="712450"/>
                    <a:pt x="260814" y="690810"/>
                  </a:cubicBezTo>
                  <a:lnTo>
                    <a:pt x="367285" y="518694"/>
                  </a:lnTo>
                  <a:cubicBezTo>
                    <a:pt x="375458" y="508104"/>
                    <a:pt x="370728" y="514317"/>
                    <a:pt x="375529" y="508774"/>
                  </a:cubicBezTo>
                  <a:lnTo>
                    <a:pt x="520886" y="751035"/>
                  </a:lnTo>
                  <a:lnTo>
                    <a:pt x="744985" y="751035"/>
                  </a:lnTo>
                  <a:cubicBezTo>
                    <a:pt x="740131" y="730189"/>
                    <a:pt x="640790" y="582609"/>
                    <a:pt x="621427" y="553591"/>
                  </a:cubicBezTo>
                  <a:cubicBezTo>
                    <a:pt x="613166" y="541235"/>
                    <a:pt x="495521" y="367478"/>
                    <a:pt x="496668" y="357346"/>
                  </a:cubicBezTo>
                  <a:cubicBezTo>
                    <a:pt x="498010" y="345555"/>
                    <a:pt x="713319" y="27871"/>
                    <a:pt x="720768" y="0"/>
                  </a:cubicBezTo>
                  <a:lnTo>
                    <a:pt x="496668" y="0"/>
                  </a:lnTo>
                  <a:cubicBezTo>
                    <a:pt x="478647" y="34067"/>
                    <a:pt x="455665" y="69845"/>
                    <a:pt x="436407" y="103276"/>
                  </a:cubicBezTo>
                  <a:cubicBezTo>
                    <a:pt x="414943" y="140573"/>
                    <a:pt x="395774" y="173704"/>
                    <a:pt x="375529" y="211972"/>
                  </a:cubicBezTo>
                  <a:cubicBezTo>
                    <a:pt x="357118" y="198486"/>
                    <a:pt x="326299" y="132877"/>
                    <a:pt x="310819" y="107107"/>
                  </a:cubicBezTo>
                  <a:cubicBezTo>
                    <a:pt x="288932" y="70693"/>
                    <a:pt x="270557" y="33184"/>
                    <a:pt x="248334" y="0"/>
                  </a:cubicBezTo>
                  <a:lnTo>
                    <a:pt x="24235" y="0"/>
                  </a:lnTo>
                  <a:cubicBezTo>
                    <a:pt x="41639" y="32884"/>
                    <a:pt x="60914" y="60914"/>
                    <a:pt x="81301" y="94345"/>
                  </a:cubicBezTo>
                  <a:lnTo>
                    <a:pt x="230365" y="326933"/>
                  </a:lnTo>
                  <a:cubicBezTo>
                    <a:pt x="244839" y="347638"/>
                    <a:pt x="255077" y="352227"/>
                    <a:pt x="239438" y="378033"/>
                  </a:cubicBezTo>
                  <a:cubicBezTo>
                    <a:pt x="229095" y="395119"/>
                    <a:pt x="221081" y="403945"/>
                    <a:pt x="210120" y="422072"/>
                  </a:cubicBezTo>
                  <a:cubicBezTo>
                    <a:pt x="198152" y="441877"/>
                    <a:pt x="191815" y="448902"/>
                    <a:pt x="179106" y="469801"/>
                  </a:cubicBezTo>
                  <a:cubicBezTo>
                    <a:pt x="153618" y="511722"/>
                    <a:pt x="6725" y="722123"/>
                    <a:pt x="0" y="751000"/>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7" name="Freeform: Shape 16">
              <a:extLst>
                <a:ext uri="{FF2B5EF4-FFF2-40B4-BE49-F238E27FC236}">
                  <a16:creationId xmlns:a16="http://schemas.microsoft.com/office/drawing/2014/main" id="{C6810EB7-7709-606F-A49B-7DF858A9B21A}"/>
                </a:ext>
              </a:extLst>
            </p:cNvPr>
            <p:cNvSpPr/>
            <p:nvPr/>
          </p:nvSpPr>
          <p:spPr>
            <a:xfrm>
              <a:off x="15784965" y="3944521"/>
              <a:ext cx="726768" cy="751035"/>
            </a:xfrm>
            <a:custGeom>
              <a:avLst/>
              <a:gdLst>
                <a:gd name="connsiteX0" fmla="*/ 290679 w 726768"/>
                <a:gd name="connsiteY0" fmla="*/ 751018 h 751035"/>
                <a:gd name="connsiteX1" fmla="*/ 436036 w 726768"/>
                <a:gd name="connsiteY1" fmla="*/ 751018 h 751035"/>
                <a:gd name="connsiteX2" fmla="*/ 471480 w 726768"/>
                <a:gd name="connsiteY2" fmla="*/ 659267 h 751035"/>
                <a:gd name="connsiteX3" fmla="*/ 726769 w 726768"/>
                <a:gd name="connsiteY3" fmla="*/ 0 h 751035"/>
                <a:gd name="connsiteX4" fmla="*/ 520850 w 726768"/>
                <a:gd name="connsiteY4" fmla="*/ 0 h 751035"/>
                <a:gd name="connsiteX5" fmla="*/ 442991 w 726768"/>
                <a:gd name="connsiteY5" fmla="*/ 212854 h 751035"/>
                <a:gd name="connsiteX6" fmla="*/ 405006 w 726768"/>
                <a:gd name="connsiteY6" fmla="*/ 320226 h 751035"/>
                <a:gd name="connsiteX7" fmla="*/ 369439 w 726768"/>
                <a:gd name="connsiteY7" fmla="*/ 430015 h 751035"/>
                <a:gd name="connsiteX8" fmla="*/ 326176 w 726768"/>
                <a:gd name="connsiteY8" fmla="*/ 327922 h 751035"/>
                <a:gd name="connsiteX9" fmla="*/ 211973 w 726768"/>
                <a:gd name="connsiteY9" fmla="*/ 0 h 751035"/>
                <a:gd name="connsiteX10" fmla="*/ 0 w 726768"/>
                <a:gd name="connsiteY10" fmla="*/ 0 h 751035"/>
                <a:gd name="connsiteX11" fmla="*/ 143610 w 726768"/>
                <a:gd name="connsiteY11" fmla="*/ 377256 h 751035"/>
                <a:gd name="connsiteX12" fmla="*/ 179424 w 726768"/>
                <a:gd name="connsiteY12" fmla="*/ 468636 h 751035"/>
                <a:gd name="connsiteX13" fmla="*/ 290714 w 726768"/>
                <a:gd name="connsiteY13" fmla="*/ 751035 h 7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6768" h="751035">
                  <a:moveTo>
                    <a:pt x="290679" y="751018"/>
                  </a:moveTo>
                  <a:lnTo>
                    <a:pt x="436036" y="751018"/>
                  </a:lnTo>
                  <a:cubicBezTo>
                    <a:pt x="442356" y="723870"/>
                    <a:pt x="461913" y="685126"/>
                    <a:pt x="471480" y="659267"/>
                  </a:cubicBezTo>
                  <a:cubicBezTo>
                    <a:pt x="495097" y="595318"/>
                    <a:pt x="723856" y="34914"/>
                    <a:pt x="726769" y="0"/>
                  </a:cubicBezTo>
                  <a:lnTo>
                    <a:pt x="520850" y="0"/>
                  </a:lnTo>
                  <a:lnTo>
                    <a:pt x="442991" y="212854"/>
                  </a:lnTo>
                  <a:cubicBezTo>
                    <a:pt x="429347" y="249251"/>
                    <a:pt x="417927" y="284482"/>
                    <a:pt x="405006" y="320226"/>
                  </a:cubicBezTo>
                  <a:lnTo>
                    <a:pt x="369439" y="430015"/>
                  </a:lnTo>
                  <a:cubicBezTo>
                    <a:pt x="346121" y="412929"/>
                    <a:pt x="337825" y="359040"/>
                    <a:pt x="326176" y="327922"/>
                  </a:cubicBezTo>
                  <a:lnTo>
                    <a:pt x="211973" y="0"/>
                  </a:lnTo>
                  <a:lnTo>
                    <a:pt x="0" y="0"/>
                  </a:lnTo>
                  <a:cubicBezTo>
                    <a:pt x="2700" y="32443"/>
                    <a:pt x="126876" y="335423"/>
                    <a:pt x="143610" y="377256"/>
                  </a:cubicBezTo>
                  <a:cubicBezTo>
                    <a:pt x="156707" y="409999"/>
                    <a:pt x="167368" y="434640"/>
                    <a:pt x="179424" y="468636"/>
                  </a:cubicBezTo>
                  <a:lnTo>
                    <a:pt x="290714" y="751035"/>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8" name="Freeform: Shape 17">
              <a:extLst>
                <a:ext uri="{FF2B5EF4-FFF2-40B4-BE49-F238E27FC236}">
                  <a16:creationId xmlns:a16="http://schemas.microsoft.com/office/drawing/2014/main" id="{E515190B-8F74-7924-D1E0-A92BDDA8CAC3}"/>
                </a:ext>
              </a:extLst>
            </p:cNvPr>
            <p:cNvSpPr/>
            <p:nvPr/>
          </p:nvSpPr>
          <p:spPr>
            <a:xfrm>
              <a:off x="9068166" y="3696206"/>
              <a:ext cx="284660" cy="950880"/>
            </a:xfrm>
            <a:custGeom>
              <a:avLst/>
              <a:gdLst>
                <a:gd name="connsiteX0" fmla="*/ 0 w 284660"/>
                <a:gd name="connsiteY0" fmla="*/ 296767 h 950880"/>
                <a:gd name="connsiteX1" fmla="*/ 0 w 284660"/>
                <a:gd name="connsiteY1" fmla="*/ 654113 h 950880"/>
                <a:gd name="connsiteX2" fmla="*/ 207419 w 284660"/>
                <a:gd name="connsiteY2" fmla="*/ 882765 h 950880"/>
                <a:gd name="connsiteX3" fmla="*/ 284660 w 284660"/>
                <a:gd name="connsiteY3" fmla="*/ 950881 h 950880"/>
                <a:gd name="connsiteX4" fmla="*/ 284660 w 284660"/>
                <a:gd name="connsiteY4" fmla="*/ 0 h 950880"/>
                <a:gd name="connsiteX5" fmla="*/ 243763 w 284660"/>
                <a:gd name="connsiteY5" fmla="*/ 31772 h 950880"/>
                <a:gd name="connsiteX6" fmla="*/ 207719 w 284660"/>
                <a:gd name="connsiteY6" fmla="*/ 68398 h 950880"/>
                <a:gd name="connsiteX7" fmla="*/ 174182 w 284660"/>
                <a:gd name="connsiteY7" fmla="*/ 107548 h 950880"/>
                <a:gd name="connsiteX8" fmla="*/ 137785 w 284660"/>
                <a:gd name="connsiteY8" fmla="*/ 143839 h 950880"/>
                <a:gd name="connsiteX9" fmla="*/ 0 w 284660"/>
                <a:gd name="connsiteY9" fmla="*/ 296767 h 95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60" h="950880">
                  <a:moveTo>
                    <a:pt x="0" y="296767"/>
                  </a:moveTo>
                  <a:lnTo>
                    <a:pt x="0" y="654113"/>
                  </a:lnTo>
                  <a:cubicBezTo>
                    <a:pt x="0" y="670582"/>
                    <a:pt x="188673" y="864179"/>
                    <a:pt x="207419" y="882765"/>
                  </a:cubicBezTo>
                  <a:cubicBezTo>
                    <a:pt x="227947" y="903117"/>
                    <a:pt x="256966" y="943503"/>
                    <a:pt x="284660" y="950881"/>
                  </a:cubicBezTo>
                  <a:lnTo>
                    <a:pt x="284660" y="0"/>
                  </a:lnTo>
                  <a:cubicBezTo>
                    <a:pt x="264467" y="5384"/>
                    <a:pt x="258201" y="17069"/>
                    <a:pt x="243763" y="31772"/>
                  </a:cubicBezTo>
                  <a:cubicBezTo>
                    <a:pt x="230966" y="44781"/>
                    <a:pt x="219280" y="54577"/>
                    <a:pt x="207719" y="68398"/>
                  </a:cubicBezTo>
                  <a:cubicBezTo>
                    <a:pt x="193404" y="85519"/>
                    <a:pt x="190703" y="91203"/>
                    <a:pt x="174182" y="107548"/>
                  </a:cubicBezTo>
                  <a:cubicBezTo>
                    <a:pt x="160555" y="121016"/>
                    <a:pt x="151376" y="130265"/>
                    <a:pt x="137785" y="143839"/>
                  </a:cubicBezTo>
                  <a:cubicBezTo>
                    <a:pt x="115386" y="166185"/>
                    <a:pt x="0" y="284606"/>
                    <a:pt x="0" y="296767"/>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9" name="Freeform: Shape 18">
              <a:extLst>
                <a:ext uri="{FF2B5EF4-FFF2-40B4-BE49-F238E27FC236}">
                  <a16:creationId xmlns:a16="http://schemas.microsoft.com/office/drawing/2014/main" id="{CCA881F0-5F46-4454-56D1-DB900129C009}"/>
                </a:ext>
              </a:extLst>
            </p:cNvPr>
            <p:cNvSpPr/>
            <p:nvPr/>
          </p:nvSpPr>
          <p:spPr>
            <a:xfrm>
              <a:off x="8613914" y="3690169"/>
              <a:ext cx="284660" cy="962989"/>
            </a:xfrm>
            <a:custGeom>
              <a:avLst/>
              <a:gdLst>
                <a:gd name="connsiteX0" fmla="*/ 0 w 284660"/>
                <a:gd name="connsiteY0" fmla="*/ 962972 h 962989"/>
                <a:gd name="connsiteX1" fmla="*/ 72670 w 284660"/>
                <a:gd name="connsiteY1" fmla="*/ 890302 h 962989"/>
                <a:gd name="connsiteX2" fmla="*/ 180254 w 284660"/>
                <a:gd name="connsiteY2" fmla="*/ 779842 h 962989"/>
                <a:gd name="connsiteX3" fmla="*/ 213367 w 284660"/>
                <a:gd name="connsiteY3" fmla="*/ 740286 h 962989"/>
                <a:gd name="connsiteX4" fmla="*/ 284660 w 284660"/>
                <a:gd name="connsiteY4" fmla="*/ 660150 h 962989"/>
                <a:gd name="connsiteX5" fmla="*/ 284660 w 284660"/>
                <a:gd name="connsiteY5" fmla="*/ 308876 h 962989"/>
                <a:gd name="connsiteX6" fmla="*/ 219581 w 284660"/>
                <a:gd name="connsiteY6" fmla="*/ 228599 h 962989"/>
                <a:gd name="connsiteX7" fmla="*/ 74117 w 284660"/>
                <a:gd name="connsiteY7" fmla="*/ 77294 h 962989"/>
                <a:gd name="connsiteX8" fmla="*/ 0 w 284660"/>
                <a:gd name="connsiteY8" fmla="*/ 0 h 962989"/>
                <a:gd name="connsiteX9" fmla="*/ 0 w 284660"/>
                <a:gd name="connsiteY9" fmla="*/ 962989 h 96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60" h="962989">
                  <a:moveTo>
                    <a:pt x="0" y="962972"/>
                  </a:moveTo>
                  <a:cubicBezTo>
                    <a:pt x="24359" y="946662"/>
                    <a:pt x="54824" y="913690"/>
                    <a:pt x="72670" y="890302"/>
                  </a:cubicBezTo>
                  <a:cubicBezTo>
                    <a:pt x="100488" y="853853"/>
                    <a:pt x="147934" y="814791"/>
                    <a:pt x="180254" y="779842"/>
                  </a:cubicBezTo>
                  <a:cubicBezTo>
                    <a:pt x="194586" y="764344"/>
                    <a:pt x="197781" y="756048"/>
                    <a:pt x="213367" y="740286"/>
                  </a:cubicBezTo>
                  <a:cubicBezTo>
                    <a:pt x="228194" y="725300"/>
                    <a:pt x="284660" y="679831"/>
                    <a:pt x="284660" y="660150"/>
                  </a:cubicBezTo>
                  <a:lnTo>
                    <a:pt x="284660" y="308876"/>
                  </a:lnTo>
                  <a:cubicBezTo>
                    <a:pt x="284660" y="296132"/>
                    <a:pt x="231672" y="240549"/>
                    <a:pt x="219581" y="228599"/>
                  </a:cubicBezTo>
                  <a:lnTo>
                    <a:pt x="74117" y="77294"/>
                  </a:lnTo>
                  <a:cubicBezTo>
                    <a:pt x="53571" y="55089"/>
                    <a:pt x="32019" y="21446"/>
                    <a:pt x="0" y="0"/>
                  </a:cubicBezTo>
                  <a:lnTo>
                    <a:pt x="0" y="962989"/>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grpSp>
    </p:spTree>
    <p:extLst>
      <p:ext uri="{BB962C8B-B14F-4D97-AF65-F5344CB8AC3E}">
        <p14:creationId xmlns:p14="http://schemas.microsoft.com/office/powerpoint/2010/main" val="68035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39DCF0C-E10B-807C-870D-2503DF4D146A}"/>
              </a:ext>
            </a:extLst>
          </p:cNvPr>
          <p:cNvSpPr/>
          <p:nvPr/>
        </p:nvSpPr>
        <p:spPr>
          <a:xfrm rot="5400000">
            <a:off x="14568902" y="8332228"/>
            <a:ext cx="914400" cy="914400"/>
          </a:xfrm>
          <a:prstGeom prst="rec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2A024A-03CE-95A5-1C6A-828F4BD2F122}"/>
              </a:ext>
            </a:extLst>
          </p:cNvPr>
          <p:cNvSpPr/>
          <p:nvPr/>
        </p:nvSpPr>
        <p:spPr>
          <a:xfrm rot="5400000">
            <a:off x="14728291" y="6445196"/>
            <a:ext cx="914400" cy="914400"/>
          </a:xfrm>
          <a:prstGeom prst="rec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4D0F6B-E0E0-4142-45E9-B7AED3998A4C}"/>
              </a:ext>
            </a:extLst>
          </p:cNvPr>
          <p:cNvSpPr/>
          <p:nvPr/>
        </p:nvSpPr>
        <p:spPr>
          <a:xfrm rot="5400000">
            <a:off x="14402392" y="4385210"/>
            <a:ext cx="914400" cy="914400"/>
          </a:xfrm>
          <a:prstGeom prst="rec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Top Corners Rounded 2">
            <a:extLst>
              <a:ext uri="{FF2B5EF4-FFF2-40B4-BE49-F238E27FC236}">
                <a16:creationId xmlns:a16="http://schemas.microsoft.com/office/drawing/2014/main" id="{BB5B9A5D-138C-70B6-6190-E56E215AA2D8}"/>
              </a:ext>
            </a:extLst>
          </p:cNvPr>
          <p:cNvSpPr/>
          <p:nvPr/>
        </p:nvSpPr>
        <p:spPr>
          <a:xfrm rot="5400000">
            <a:off x="3028950" y="685800"/>
            <a:ext cx="6286500" cy="123444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C14CC49E-F8AF-6BEB-4087-D0ED16997CB3}"/>
              </a:ext>
            </a:extLst>
          </p:cNvPr>
          <p:cNvSpPr txBox="1">
            <a:spLocks/>
          </p:cNvSpPr>
          <p:nvPr/>
        </p:nvSpPr>
        <p:spPr>
          <a:xfrm>
            <a:off x="3029223" y="6672703"/>
            <a:ext cx="6780887"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b="1" dirty="0">
                <a:latin typeface="Poppins" panose="00000500000000000000" pitchFamily="2" charset="0"/>
              </a:rPr>
              <a:t>Thank You</a:t>
            </a:r>
          </a:p>
        </p:txBody>
      </p:sp>
      <p:cxnSp>
        <p:nvCxnSpPr>
          <p:cNvPr id="5" name="Straight Connector 4">
            <a:extLst>
              <a:ext uri="{FF2B5EF4-FFF2-40B4-BE49-F238E27FC236}">
                <a16:creationId xmlns:a16="http://schemas.microsoft.com/office/drawing/2014/main" id="{0B35F05B-DCB2-9425-2A00-EA82D7D5A0BE}"/>
              </a:ext>
            </a:extLst>
          </p:cNvPr>
          <p:cNvCxnSpPr>
            <a:cxnSpLocks/>
          </p:cNvCxnSpPr>
          <p:nvPr/>
        </p:nvCxnSpPr>
        <p:spPr>
          <a:xfrm>
            <a:off x="3200781" y="6248670"/>
            <a:ext cx="1828800" cy="0"/>
          </a:xfrm>
          <a:prstGeom prst="line">
            <a:avLst/>
          </a:prstGeom>
          <a:ln w="85725" cap="rnd">
            <a:solidFill>
              <a:schemeClr val="bg1"/>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68E1F85-485E-092E-C106-F04A23880A63}"/>
              </a:ext>
            </a:extLst>
          </p:cNvPr>
          <p:cNvSpPr/>
          <p:nvPr/>
        </p:nvSpPr>
        <p:spPr>
          <a:xfrm>
            <a:off x="16011776" y="4235588"/>
            <a:ext cx="5522909" cy="1490920"/>
          </a:xfrm>
          <a:prstGeom prst="rect">
            <a:avLst/>
          </a:prstGeom>
        </p:spPr>
        <p:txBody>
          <a:bodyPr wrap="square" anchor="ctr">
            <a:spAutoFit/>
          </a:bodyPr>
          <a:lstStyle/>
          <a:p>
            <a:pPr>
              <a:lnSpc>
                <a:spcPct val="150000"/>
              </a:lnSpc>
              <a:defRPr/>
            </a:pPr>
            <a:r>
              <a:rPr lang="en-US" sz="3200" kern="0" dirty="0">
                <a:solidFill>
                  <a:schemeClr val="tx2">
                    <a:lumMod val="75000"/>
                  </a:schemeClr>
                </a:solidFill>
                <a:latin typeface="Poppins" panose="00000500000000000000" pitchFamily="2" charset="0"/>
                <a:cs typeface="Poppins" panose="00000500000000000000" pitchFamily="2" charset="0"/>
              </a:rPr>
              <a:t>619 W. Main Street</a:t>
            </a:r>
          </a:p>
          <a:p>
            <a:pPr>
              <a:lnSpc>
                <a:spcPct val="150000"/>
              </a:lnSpc>
              <a:defRPr/>
            </a:pPr>
            <a:r>
              <a:rPr lang="en-US" sz="3200" kern="0" dirty="0">
                <a:solidFill>
                  <a:schemeClr val="tx2">
                    <a:lumMod val="75000"/>
                  </a:schemeClr>
                </a:solidFill>
                <a:latin typeface="Poppins" panose="00000500000000000000" pitchFamily="2" charset="0"/>
                <a:cs typeface="Poppins" panose="00000500000000000000" pitchFamily="2" charset="0"/>
              </a:rPr>
              <a:t>Oklahoma City, OK 73102 </a:t>
            </a:r>
          </a:p>
        </p:txBody>
      </p:sp>
      <p:grpSp>
        <p:nvGrpSpPr>
          <p:cNvPr id="7" name="Group 6">
            <a:extLst>
              <a:ext uri="{FF2B5EF4-FFF2-40B4-BE49-F238E27FC236}">
                <a16:creationId xmlns:a16="http://schemas.microsoft.com/office/drawing/2014/main" id="{9CCE9091-F175-129A-9801-5B5F72497E94}"/>
              </a:ext>
            </a:extLst>
          </p:cNvPr>
          <p:cNvGrpSpPr/>
          <p:nvPr/>
        </p:nvGrpSpPr>
        <p:grpSpPr>
          <a:xfrm>
            <a:off x="14707811" y="4551517"/>
            <a:ext cx="606086" cy="859052"/>
            <a:chOff x="-2689225" y="1136650"/>
            <a:chExt cx="3708401" cy="5256212"/>
          </a:xfrm>
          <a:solidFill>
            <a:schemeClr val="bg2">
              <a:lumMod val="25000"/>
            </a:schemeClr>
          </a:solidFill>
        </p:grpSpPr>
        <p:sp>
          <p:nvSpPr>
            <p:cNvPr id="8" name="Freeform 5">
              <a:extLst>
                <a:ext uri="{FF2B5EF4-FFF2-40B4-BE49-F238E27FC236}">
                  <a16:creationId xmlns:a16="http://schemas.microsoft.com/office/drawing/2014/main" id="{E8A3B55C-B281-1EA9-E9D8-13DA671C30EE}"/>
                </a:ext>
              </a:extLst>
            </p:cNvPr>
            <p:cNvSpPr>
              <a:spLocks noEditPoints="1"/>
            </p:cNvSpPr>
            <p:nvPr/>
          </p:nvSpPr>
          <p:spPr bwMode="auto">
            <a:xfrm>
              <a:off x="-2689225" y="1136650"/>
              <a:ext cx="3708401" cy="5256212"/>
            </a:xfrm>
            <a:custGeom>
              <a:avLst/>
              <a:gdLst>
                <a:gd name="T0" fmla="*/ 861 w 1722"/>
                <a:gd name="T1" fmla="*/ 0 h 2448"/>
                <a:gd name="T2" fmla="*/ 0 w 1722"/>
                <a:gd name="T3" fmla="*/ 861 h 2448"/>
                <a:gd name="T4" fmla="*/ 129 w 1722"/>
                <a:gd name="T5" fmla="*/ 1313 h 2448"/>
                <a:gd name="T6" fmla="*/ 812 w 1722"/>
                <a:gd name="T7" fmla="*/ 2414 h 2448"/>
                <a:gd name="T8" fmla="*/ 873 w 1722"/>
                <a:gd name="T9" fmla="*/ 2448 h 2448"/>
                <a:gd name="T10" fmla="*/ 874 w 1722"/>
                <a:gd name="T11" fmla="*/ 2448 h 2448"/>
                <a:gd name="T12" fmla="*/ 934 w 1722"/>
                <a:gd name="T13" fmla="*/ 2413 h 2448"/>
                <a:gd name="T14" fmla="*/ 1600 w 1722"/>
                <a:gd name="T15" fmla="*/ 1302 h 2448"/>
                <a:gd name="T16" fmla="*/ 1722 w 1722"/>
                <a:gd name="T17" fmla="*/ 861 h 2448"/>
                <a:gd name="T18" fmla="*/ 861 w 1722"/>
                <a:gd name="T19" fmla="*/ 0 h 2448"/>
                <a:gd name="T20" fmla="*/ 1477 w 1722"/>
                <a:gd name="T21" fmla="*/ 1228 h 2448"/>
                <a:gd name="T22" fmla="*/ 872 w 1722"/>
                <a:gd name="T23" fmla="*/ 2239 h 2448"/>
                <a:gd name="T24" fmla="*/ 251 w 1722"/>
                <a:gd name="T25" fmla="*/ 1238 h 2448"/>
                <a:gd name="T26" fmla="*/ 143 w 1722"/>
                <a:gd name="T27" fmla="*/ 861 h 2448"/>
                <a:gd name="T28" fmla="*/ 861 w 1722"/>
                <a:gd name="T29" fmla="*/ 142 h 2448"/>
                <a:gd name="T30" fmla="*/ 1579 w 1722"/>
                <a:gd name="T31" fmla="*/ 861 h 2448"/>
                <a:gd name="T32" fmla="*/ 1477 w 1722"/>
                <a:gd name="T33" fmla="*/ 1228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2" h="2448">
                  <a:moveTo>
                    <a:pt x="861" y="0"/>
                  </a:moveTo>
                  <a:cubicBezTo>
                    <a:pt x="386" y="0"/>
                    <a:pt x="0" y="386"/>
                    <a:pt x="0" y="861"/>
                  </a:cubicBezTo>
                  <a:cubicBezTo>
                    <a:pt x="0" y="1021"/>
                    <a:pt x="45" y="1177"/>
                    <a:pt x="129" y="1313"/>
                  </a:cubicBezTo>
                  <a:cubicBezTo>
                    <a:pt x="812" y="2414"/>
                    <a:pt x="812" y="2414"/>
                    <a:pt x="812" y="2414"/>
                  </a:cubicBezTo>
                  <a:cubicBezTo>
                    <a:pt x="825" y="2435"/>
                    <a:pt x="848" y="2448"/>
                    <a:pt x="873" y="2448"/>
                  </a:cubicBezTo>
                  <a:cubicBezTo>
                    <a:pt x="873" y="2448"/>
                    <a:pt x="873" y="2448"/>
                    <a:pt x="874" y="2448"/>
                  </a:cubicBezTo>
                  <a:cubicBezTo>
                    <a:pt x="899" y="2448"/>
                    <a:pt x="922" y="2435"/>
                    <a:pt x="934" y="2413"/>
                  </a:cubicBezTo>
                  <a:cubicBezTo>
                    <a:pt x="1600" y="1302"/>
                    <a:pt x="1600" y="1302"/>
                    <a:pt x="1600" y="1302"/>
                  </a:cubicBezTo>
                  <a:cubicBezTo>
                    <a:pt x="1680" y="1169"/>
                    <a:pt x="1722" y="1016"/>
                    <a:pt x="1722" y="861"/>
                  </a:cubicBezTo>
                  <a:cubicBezTo>
                    <a:pt x="1722" y="386"/>
                    <a:pt x="1336" y="0"/>
                    <a:pt x="861" y="0"/>
                  </a:cubicBezTo>
                  <a:close/>
                  <a:moveTo>
                    <a:pt x="1477" y="1228"/>
                  </a:moveTo>
                  <a:cubicBezTo>
                    <a:pt x="872" y="2239"/>
                    <a:pt x="872" y="2239"/>
                    <a:pt x="872" y="2239"/>
                  </a:cubicBezTo>
                  <a:cubicBezTo>
                    <a:pt x="251" y="1238"/>
                    <a:pt x="251" y="1238"/>
                    <a:pt x="251" y="1238"/>
                  </a:cubicBezTo>
                  <a:cubicBezTo>
                    <a:pt x="181" y="1125"/>
                    <a:pt x="143" y="994"/>
                    <a:pt x="143" y="861"/>
                  </a:cubicBezTo>
                  <a:cubicBezTo>
                    <a:pt x="143" y="465"/>
                    <a:pt x="466" y="142"/>
                    <a:pt x="861" y="142"/>
                  </a:cubicBezTo>
                  <a:cubicBezTo>
                    <a:pt x="1256" y="142"/>
                    <a:pt x="1579" y="465"/>
                    <a:pt x="1579" y="861"/>
                  </a:cubicBezTo>
                  <a:cubicBezTo>
                    <a:pt x="1579" y="990"/>
                    <a:pt x="1543" y="1117"/>
                    <a:pt x="1477"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4000">
                <a:solidFill>
                  <a:schemeClr val="tx2">
                    <a:lumMod val="75000"/>
                  </a:schemeClr>
                </a:solidFill>
                <a:latin typeface="Poppins" panose="00000500000000000000" pitchFamily="2" charset="0"/>
                <a:cs typeface="Poppins" panose="00000500000000000000" pitchFamily="2" charset="0"/>
              </a:endParaRPr>
            </a:p>
          </p:txBody>
        </p:sp>
        <p:sp>
          <p:nvSpPr>
            <p:cNvPr id="9" name="Freeform 6">
              <a:extLst>
                <a:ext uri="{FF2B5EF4-FFF2-40B4-BE49-F238E27FC236}">
                  <a16:creationId xmlns:a16="http://schemas.microsoft.com/office/drawing/2014/main" id="{88955E3F-CC1A-D9D4-13E0-5C63EF1DCD52}"/>
                </a:ext>
              </a:extLst>
            </p:cNvPr>
            <p:cNvSpPr>
              <a:spLocks noEditPoints="1"/>
            </p:cNvSpPr>
            <p:nvPr/>
          </p:nvSpPr>
          <p:spPr bwMode="auto">
            <a:xfrm>
              <a:off x="-1760538" y="2060575"/>
              <a:ext cx="1852613" cy="1849437"/>
            </a:xfrm>
            <a:custGeom>
              <a:avLst/>
              <a:gdLst>
                <a:gd name="T0" fmla="*/ 430 w 860"/>
                <a:gd name="T1" fmla="*/ 0 h 861"/>
                <a:gd name="T2" fmla="*/ 0 w 860"/>
                <a:gd name="T3" fmla="*/ 431 h 861"/>
                <a:gd name="T4" fmla="*/ 430 w 860"/>
                <a:gd name="T5" fmla="*/ 861 h 861"/>
                <a:gd name="T6" fmla="*/ 860 w 860"/>
                <a:gd name="T7" fmla="*/ 431 h 861"/>
                <a:gd name="T8" fmla="*/ 430 w 860"/>
                <a:gd name="T9" fmla="*/ 0 h 861"/>
                <a:gd name="T10" fmla="*/ 430 w 860"/>
                <a:gd name="T11" fmla="*/ 718 h 861"/>
                <a:gd name="T12" fmla="*/ 142 w 860"/>
                <a:gd name="T13" fmla="*/ 431 h 861"/>
                <a:gd name="T14" fmla="*/ 430 w 860"/>
                <a:gd name="T15" fmla="*/ 143 h 861"/>
                <a:gd name="T16" fmla="*/ 717 w 860"/>
                <a:gd name="T17" fmla="*/ 431 h 861"/>
                <a:gd name="T18" fmla="*/ 430 w 860"/>
                <a:gd name="T19" fmla="*/ 718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0" h="861">
                  <a:moveTo>
                    <a:pt x="430" y="0"/>
                  </a:moveTo>
                  <a:cubicBezTo>
                    <a:pt x="193" y="0"/>
                    <a:pt x="0" y="193"/>
                    <a:pt x="0" y="431"/>
                  </a:cubicBezTo>
                  <a:cubicBezTo>
                    <a:pt x="0" y="666"/>
                    <a:pt x="190" y="861"/>
                    <a:pt x="430" y="861"/>
                  </a:cubicBezTo>
                  <a:cubicBezTo>
                    <a:pt x="673" y="861"/>
                    <a:pt x="860" y="664"/>
                    <a:pt x="860" y="431"/>
                  </a:cubicBezTo>
                  <a:cubicBezTo>
                    <a:pt x="860" y="193"/>
                    <a:pt x="667" y="0"/>
                    <a:pt x="430" y="0"/>
                  </a:cubicBezTo>
                  <a:close/>
                  <a:moveTo>
                    <a:pt x="430" y="718"/>
                  </a:moveTo>
                  <a:cubicBezTo>
                    <a:pt x="271" y="718"/>
                    <a:pt x="142" y="589"/>
                    <a:pt x="142" y="431"/>
                  </a:cubicBezTo>
                  <a:cubicBezTo>
                    <a:pt x="142" y="272"/>
                    <a:pt x="272" y="143"/>
                    <a:pt x="430" y="143"/>
                  </a:cubicBezTo>
                  <a:cubicBezTo>
                    <a:pt x="588" y="143"/>
                    <a:pt x="717" y="272"/>
                    <a:pt x="717" y="431"/>
                  </a:cubicBezTo>
                  <a:cubicBezTo>
                    <a:pt x="717" y="587"/>
                    <a:pt x="592" y="718"/>
                    <a:pt x="430" y="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4000">
                <a:solidFill>
                  <a:schemeClr val="tx2">
                    <a:lumMod val="75000"/>
                  </a:schemeClr>
                </a:solidFill>
                <a:latin typeface="Poppins" panose="00000500000000000000" pitchFamily="2" charset="0"/>
                <a:cs typeface="Poppins" panose="00000500000000000000" pitchFamily="2" charset="0"/>
              </a:endParaRPr>
            </a:p>
          </p:txBody>
        </p:sp>
      </p:grpSp>
      <p:sp>
        <p:nvSpPr>
          <p:cNvPr id="10" name="Rectangle 9">
            <a:extLst>
              <a:ext uri="{FF2B5EF4-FFF2-40B4-BE49-F238E27FC236}">
                <a16:creationId xmlns:a16="http://schemas.microsoft.com/office/drawing/2014/main" id="{304210A0-8766-DC79-9E15-4F8893365780}"/>
              </a:ext>
            </a:extLst>
          </p:cNvPr>
          <p:cNvSpPr/>
          <p:nvPr/>
        </p:nvSpPr>
        <p:spPr>
          <a:xfrm>
            <a:off x="15964668" y="6360994"/>
            <a:ext cx="5248513" cy="928459"/>
          </a:xfrm>
          <a:prstGeom prst="rect">
            <a:avLst/>
          </a:prstGeom>
        </p:spPr>
        <p:txBody>
          <a:bodyPr wrap="square" anchor="ctr">
            <a:spAutoFit/>
          </a:bodyPr>
          <a:lstStyle/>
          <a:p>
            <a:pPr>
              <a:lnSpc>
                <a:spcPct val="150000"/>
              </a:lnSpc>
              <a:defRPr/>
            </a:pPr>
            <a:r>
              <a:rPr lang="en-US" sz="4000" kern="0" dirty="0">
                <a:solidFill>
                  <a:schemeClr val="tx2">
                    <a:lumMod val="75000"/>
                  </a:schemeClr>
                </a:solidFill>
                <a:latin typeface="Poppins" panose="00000500000000000000" pitchFamily="2" charset="0"/>
                <a:cs typeface="Poppins" panose="00000500000000000000" pitchFamily="2" charset="0"/>
              </a:rPr>
              <a:t>(800) 338-3803</a:t>
            </a:r>
          </a:p>
        </p:txBody>
      </p:sp>
      <p:grpSp>
        <p:nvGrpSpPr>
          <p:cNvPr id="11" name="Group 10">
            <a:extLst>
              <a:ext uri="{FF2B5EF4-FFF2-40B4-BE49-F238E27FC236}">
                <a16:creationId xmlns:a16="http://schemas.microsoft.com/office/drawing/2014/main" id="{50BE283C-BDBE-1F92-07D0-919699EB0D98}"/>
              </a:ext>
            </a:extLst>
          </p:cNvPr>
          <p:cNvGrpSpPr/>
          <p:nvPr/>
        </p:nvGrpSpPr>
        <p:grpSpPr>
          <a:xfrm>
            <a:off x="14685016" y="6537416"/>
            <a:ext cx="749702" cy="745878"/>
            <a:chOff x="-4170363" y="1123951"/>
            <a:chExt cx="5295900" cy="5268911"/>
          </a:xfrm>
          <a:solidFill>
            <a:schemeClr val="bg2">
              <a:lumMod val="25000"/>
            </a:schemeClr>
          </a:solidFill>
        </p:grpSpPr>
        <p:sp>
          <p:nvSpPr>
            <p:cNvPr id="12" name="Freeform 10">
              <a:extLst>
                <a:ext uri="{FF2B5EF4-FFF2-40B4-BE49-F238E27FC236}">
                  <a16:creationId xmlns:a16="http://schemas.microsoft.com/office/drawing/2014/main" id="{818139ED-CDAD-EC77-48F5-85D7861AB5D5}"/>
                </a:ext>
              </a:extLst>
            </p:cNvPr>
            <p:cNvSpPr>
              <a:spLocks noEditPoints="1"/>
            </p:cNvSpPr>
            <p:nvPr/>
          </p:nvSpPr>
          <p:spPr bwMode="auto">
            <a:xfrm>
              <a:off x="-4170363" y="1441450"/>
              <a:ext cx="4964113" cy="4951412"/>
            </a:xfrm>
            <a:custGeom>
              <a:avLst/>
              <a:gdLst>
                <a:gd name="T0" fmla="*/ 1768 w 2306"/>
                <a:gd name="T1" fmla="*/ 1294 h 2306"/>
                <a:gd name="T2" fmla="*/ 1428 w 2306"/>
                <a:gd name="T3" fmla="*/ 1537 h 2306"/>
                <a:gd name="T4" fmla="*/ 1337 w 2306"/>
                <a:gd name="T5" fmla="*/ 1489 h 2306"/>
                <a:gd name="T6" fmla="*/ 772 w 2306"/>
                <a:gd name="T7" fmla="*/ 881 h 2306"/>
                <a:gd name="T8" fmla="*/ 936 w 2306"/>
                <a:gd name="T9" fmla="*/ 719 h 2306"/>
                <a:gd name="T10" fmla="*/ 795 w 2306"/>
                <a:gd name="T11" fmla="*/ 221 h 2306"/>
                <a:gd name="T12" fmla="*/ 649 w 2306"/>
                <a:gd name="T13" fmla="*/ 76 h 2306"/>
                <a:gd name="T14" fmla="*/ 301 w 2306"/>
                <a:gd name="T15" fmla="*/ 76 h 2306"/>
                <a:gd name="T16" fmla="*/ 124 w 2306"/>
                <a:gd name="T17" fmla="*/ 254 h 2306"/>
                <a:gd name="T18" fmla="*/ 78 w 2306"/>
                <a:gd name="T19" fmla="*/ 877 h 2306"/>
                <a:gd name="T20" fmla="*/ 1283 w 2306"/>
                <a:gd name="T21" fmla="*/ 2171 h 2306"/>
                <a:gd name="T22" fmla="*/ 1770 w 2306"/>
                <a:gd name="T23" fmla="*/ 2306 h 2306"/>
                <a:gd name="T24" fmla="*/ 2070 w 2306"/>
                <a:gd name="T25" fmla="*/ 2175 h 2306"/>
                <a:gd name="T26" fmla="*/ 2228 w 2306"/>
                <a:gd name="T27" fmla="*/ 2015 h 2306"/>
                <a:gd name="T28" fmla="*/ 2226 w 2306"/>
                <a:gd name="T29" fmla="*/ 1659 h 2306"/>
                <a:gd name="T30" fmla="*/ 2128 w 2306"/>
                <a:gd name="T31" fmla="*/ 1918 h 2306"/>
                <a:gd name="T32" fmla="*/ 2065 w 2306"/>
                <a:gd name="T33" fmla="*/ 1982 h 2306"/>
                <a:gd name="T34" fmla="*/ 1771 w 2306"/>
                <a:gd name="T35" fmla="*/ 2167 h 2306"/>
                <a:gd name="T36" fmla="*/ 1344 w 2306"/>
                <a:gd name="T37" fmla="*/ 2046 h 2306"/>
                <a:gd name="T38" fmla="*/ 209 w 2306"/>
                <a:gd name="T39" fmla="*/ 829 h 2306"/>
                <a:gd name="T40" fmla="*/ 223 w 2306"/>
                <a:gd name="T41" fmla="*/ 352 h 2306"/>
                <a:gd name="T42" fmla="*/ 477 w 2306"/>
                <a:gd name="T43" fmla="*/ 139 h 2306"/>
                <a:gd name="T44" fmla="*/ 554 w 2306"/>
                <a:gd name="T45" fmla="*/ 177 h 2306"/>
                <a:gd name="T46" fmla="*/ 696 w 2306"/>
                <a:gd name="T47" fmla="*/ 319 h 2306"/>
                <a:gd name="T48" fmla="*/ 838 w 2306"/>
                <a:gd name="T49" fmla="*/ 621 h 2306"/>
                <a:gd name="T50" fmla="*/ 663 w 2306"/>
                <a:gd name="T51" fmla="*/ 791 h 2306"/>
                <a:gd name="T52" fmla="*/ 634 w 2306"/>
                <a:gd name="T53" fmla="*/ 911 h 2306"/>
                <a:gd name="T54" fmla="*/ 802 w 2306"/>
                <a:gd name="T55" fmla="*/ 1188 h 2306"/>
                <a:gd name="T56" fmla="*/ 1262 w 2306"/>
                <a:gd name="T57" fmla="*/ 1606 h 2306"/>
                <a:gd name="T58" fmla="*/ 1376 w 2306"/>
                <a:gd name="T59" fmla="*/ 1668 h 2306"/>
                <a:gd name="T60" fmla="*/ 1434 w 2306"/>
                <a:gd name="T61" fmla="*/ 1684 h 2306"/>
                <a:gd name="T62" fmla="*/ 1689 w 2306"/>
                <a:gd name="T63" fmla="*/ 1472 h 2306"/>
                <a:gd name="T64" fmla="*/ 1841 w 2306"/>
                <a:gd name="T65" fmla="*/ 1471 h 2306"/>
                <a:gd name="T66" fmla="*/ 2127 w 2306"/>
                <a:gd name="T67" fmla="*/ 1757 h 2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6" h="2306">
                  <a:moveTo>
                    <a:pt x="1943" y="1374"/>
                  </a:moveTo>
                  <a:cubicBezTo>
                    <a:pt x="1893" y="1322"/>
                    <a:pt x="1832" y="1294"/>
                    <a:pt x="1768" y="1294"/>
                  </a:cubicBezTo>
                  <a:cubicBezTo>
                    <a:pt x="1705" y="1294"/>
                    <a:pt x="1644" y="1322"/>
                    <a:pt x="1591" y="1374"/>
                  </a:cubicBezTo>
                  <a:cubicBezTo>
                    <a:pt x="1428" y="1537"/>
                    <a:pt x="1428" y="1537"/>
                    <a:pt x="1428" y="1537"/>
                  </a:cubicBezTo>
                  <a:cubicBezTo>
                    <a:pt x="1415" y="1529"/>
                    <a:pt x="1401" y="1523"/>
                    <a:pt x="1388" y="1516"/>
                  </a:cubicBezTo>
                  <a:cubicBezTo>
                    <a:pt x="1370" y="1507"/>
                    <a:pt x="1352" y="1498"/>
                    <a:pt x="1337" y="1489"/>
                  </a:cubicBezTo>
                  <a:cubicBezTo>
                    <a:pt x="1184" y="1391"/>
                    <a:pt x="1045" y="1265"/>
                    <a:pt x="912" y="1101"/>
                  </a:cubicBezTo>
                  <a:cubicBezTo>
                    <a:pt x="847" y="1019"/>
                    <a:pt x="804" y="951"/>
                    <a:pt x="772" y="881"/>
                  </a:cubicBezTo>
                  <a:cubicBezTo>
                    <a:pt x="815" y="842"/>
                    <a:pt x="854" y="802"/>
                    <a:pt x="892" y="763"/>
                  </a:cubicBezTo>
                  <a:cubicBezTo>
                    <a:pt x="907" y="749"/>
                    <a:pt x="921" y="734"/>
                    <a:pt x="936" y="719"/>
                  </a:cubicBezTo>
                  <a:cubicBezTo>
                    <a:pt x="1044" y="611"/>
                    <a:pt x="1044" y="470"/>
                    <a:pt x="936" y="362"/>
                  </a:cubicBezTo>
                  <a:cubicBezTo>
                    <a:pt x="795" y="221"/>
                    <a:pt x="795" y="221"/>
                    <a:pt x="795" y="221"/>
                  </a:cubicBezTo>
                  <a:cubicBezTo>
                    <a:pt x="779" y="205"/>
                    <a:pt x="762" y="188"/>
                    <a:pt x="747" y="172"/>
                  </a:cubicBezTo>
                  <a:cubicBezTo>
                    <a:pt x="716" y="140"/>
                    <a:pt x="683" y="107"/>
                    <a:pt x="649" y="76"/>
                  </a:cubicBezTo>
                  <a:cubicBezTo>
                    <a:pt x="599" y="26"/>
                    <a:pt x="539" y="0"/>
                    <a:pt x="476" y="0"/>
                  </a:cubicBezTo>
                  <a:cubicBezTo>
                    <a:pt x="413" y="0"/>
                    <a:pt x="352" y="26"/>
                    <a:pt x="301" y="76"/>
                  </a:cubicBezTo>
                  <a:cubicBezTo>
                    <a:pt x="300" y="76"/>
                    <a:pt x="300" y="76"/>
                    <a:pt x="300" y="77"/>
                  </a:cubicBezTo>
                  <a:cubicBezTo>
                    <a:pt x="124" y="254"/>
                    <a:pt x="124" y="254"/>
                    <a:pt x="124" y="254"/>
                  </a:cubicBezTo>
                  <a:cubicBezTo>
                    <a:pt x="58" y="320"/>
                    <a:pt x="20" y="401"/>
                    <a:pt x="12" y="494"/>
                  </a:cubicBezTo>
                  <a:cubicBezTo>
                    <a:pt x="0" y="645"/>
                    <a:pt x="44" y="785"/>
                    <a:pt x="78" y="877"/>
                  </a:cubicBezTo>
                  <a:cubicBezTo>
                    <a:pt x="162" y="1103"/>
                    <a:pt x="287" y="1312"/>
                    <a:pt x="473" y="1537"/>
                  </a:cubicBezTo>
                  <a:cubicBezTo>
                    <a:pt x="700" y="1807"/>
                    <a:pt x="972" y="2020"/>
                    <a:pt x="1283" y="2171"/>
                  </a:cubicBezTo>
                  <a:cubicBezTo>
                    <a:pt x="1402" y="2227"/>
                    <a:pt x="1560" y="2294"/>
                    <a:pt x="1738" y="2305"/>
                  </a:cubicBezTo>
                  <a:cubicBezTo>
                    <a:pt x="1748" y="2305"/>
                    <a:pt x="1760" y="2306"/>
                    <a:pt x="1770" y="2306"/>
                  </a:cubicBezTo>
                  <a:cubicBezTo>
                    <a:pt x="1889" y="2306"/>
                    <a:pt x="1990" y="2263"/>
                    <a:pt x="2068" y="2178"/>
                  </a:cubicBezTo>
                  <a:cubicBezTo>
                    <a:pt x="2069" y="2177"/>
                    <a:pt x="2070" y="2176"/>
                    <a:pt x="2070" y="2175"/>
                  </a:cubicBezTo>
                  <a:cubicBezTo>
                    <a:pt x="2097" y="2143"/>
                    <a:pt x="2128" y="2113"/>
                    <a:pt x="2161" y="2082"/>
                  </a:cubicBezTo>
                  <a:cubicBezTo>
                    <a:pt x="2183" y="2061"/>
                    <a:pt x="2206" y="2038"/>
                    <a:pt x="2228" y="2015"/>
                  </a:cubicBezTo>
                  <a:cubicBezTo>
                    <a:pt x="2279" y="1962"/>
                    <a:pt x="2306" y="1900"/>
                    <a:pt x="2306" y="1836"/>
                  </a:cubicBezTo>
                  <a:cubicBezTo>
                    <a:pt x="2306" y="1772"/>
                    <a:pt x="2279" y="1711"/>
                    <a:pt x="2226" y="1659"/>
                  </a:cubicBezTo>
                  <a:lnTo>
                    <a:pt x="1943" y="1374"/>
                  </a:lnTo>
                  <a:close/>
                  <a:moveTo>
                    <a:pt x="2128" y="1918"/>
                  </a:moveTo>
                  <a:cubicBezTo>
                    <a:pt x="2127" y="1918"/>
                    <a:pt x="2127" y="1919"/>
                    <a:pt x="2128" y="1918"/>
                  </a:cubicBezTo>
                  <a:cubicBezTo>
                    <a:pt x="2108" y="1940"/>
                    <a:pt x="2087" y="1960"/>
                    <a:pt x="2065" y="1982"/>
                  </a:cubicBezTo>
                  <a:cubicBezTo>
                    <a:pt x="2031" y="2014"/>
                    <a:pt x="1997" y="2047"/>
                    <a:pt x="1965" y="2085"/>
                  </a:cubicBezTo>
                  <a:cubicBezTo>
                    <a:pt x="1913" y="2141"/>
                    <a:pt x="1851" y="2167"/>
                    <a:pt x="1771" y="2167"/>
                  </a:cubicBezTo>
                  <a:cubicBezTo>
                    <a:pt x="1763" y="2167"/>
                    <a:pt x="1755" y="2167"/>
                    <a:pt x="1747" y="2166"/>
                  </a:cubicBezTo>
                  <a:cubicBezTo>
                    <a:pt x="1593" y="2157"/>
                    <a:pt x="1451" y="2097"/>
                    <a:pt x="1344" y="2046"/>
                  </a:cubicBezTo>
                  <a:cubicBezTo>
                    <a:pt x="1051" y="1904"/>
                    <a:pt x="795" y="1703"/>
                    <a:pt x="581" y="1448"/>
                  </a:cubicBezTo>
                  <a:cubicBezTo>
                    <a:pt x="405" y="1236"/>
                    <a:pt x="287" y="1040"/>
                    <a:pt x="209" y="829"/>
                  </a:cubicBezTo>
                  <a:cubicBezTo>
                    <a:pt x="161" y="700"/>
                    <a:pt x="144" y="600"/>
                    <a:pt x="151" y="505"/>
                  </a:cubicBezTo>
                  <a:cubicBezTo>
                    <a:pt x="157" y="445"/>
                    <a:pt x="180" y="395"/>
                    <a:pt x="223" y="352"/>
                  </a:cubicBezTo>
                  <a:cubicBezTo>
                    <a:pt x="399" y="176"/>
                    <a:pt x="399" y="176"/>
                    <a:pt x="399" y="176"/>
                  </a:cubicBezTo>
                  <a:cubicBezTo>
                    <a:pt x="424" y="152"/>
                    <a:pt x="451" y="139"/>
                    <a:pt x="477" y="139"/>
                  </a:cubicBezTo>
                  <a:cubicBezTo>
                    <a:pt x="510" y="139"/>
                    <a:pt x="536" y="159"/>
                    <a:pt x="553" y="175"/>
                  </a:cubicBezTo>
                  <a:cubicBezTo>
                    <a:pt x="553" y="176"/>
                    <a:pt x="554" y="176"/>
                    <a:pt x="554" y="177"/>
                  </a:cubicBezTo>
                  <a:cubicBezTo>
                    <a:pt x="586" y="206"/>
                    <a:pt x="616" y="237"/>
                    <a:pt x="647" y="269"/>
                  </a:cubicBezTo>
                  <a:cubicBezTo>
                    <a:pt x="663" y="286"/>
                    <a:pt x="680" y="302"/>
                    <a:pt x="696" y="319"/>
                  </a:cubicBezTo>
                  <a:cubicBezTo>
                    <a:pt x="838" y="460"/>
                    <a:pt x="838" y="460"/>
                    <a:pt x="838" y="460"/>
                  </a:cubicBezTo>
                  <a:cubicBezTo>
                    <a:pt x="892" y="515"/>
                    <a:pt x="892" y="566"/>
                    <a:pt x="838" y="621"/>
                  </a:cubicBezTo>
                  <a:cubicBezTo>
                    <a:pt x="823" y="636"/>
                    <a:pt x="808" y="651"/>
                    <a:pt x="793" y="665"/>
                  </a:cubicBezTo>
                  <a:cubicBezTo>
                    <a:pt x="750" y="709"/>
                    <a:pt x="708" y="751"/>
                    <a:pt x="663" y="791"/>
                  </a:cubicBezTo>
                  <a:cubicBezTo>
                    <a:pt x="662" y="792"/>
                    <a:pt x="661" y="793"/>
                    <a:pt x="661" y="794"/>
                  </a:cubicBezTo>
                  <a:cubicBezTo>
                    <a:pt x="616" y="838"/>
                    <a:pt x="625" y="882"/>
                    <a:pt x="634" y="911"/>
                  </a:cubicBezTo>
                  <a:cubicBezTo>
                    <a:pt x="634" y="913"/>
                    <a:pt x="635" y="914"/>
                    <a:pt x="636" y="916"/>
                  </a:cubicBezTo>
                  <a:cubicBezTo>
                    <a:pt x="672" y="1005"/>
                    <a:pt x="724" y="1088"/>
                    <a:pt x="802" y="1188"/>
                  </a:cubicBezTo>
                  <a:cubicBezTo>
                    <a:pt x="803" y="1188"/>
                    <a:pt x="803" y="1188"/>
                    <a:pt x="803" y="1188"/>
                  </a:cubicBezTo>
                  <a:cubicBezTo>
                    <a:pt x="946" y="1364"/>
                    <a:pt x="1096" y="1501"/>
                    <a:pt x="1262" y="1606"/>
                  </a:cubicBezTo>
                  <a:cubicBezTo>
                    <a:pt x="1283" y="1619"/>
                    <a:pt x="1305" y="1630"/>
                    <a:pt x="1325" y="1641"/>
                  </a:cubicBezTo>
                  <a:cubicBezTo>
                    <a:pt x="1344" y="1650"/>
                    <a:pt x="1361" y="1659"/>
                    <a:pt x="1376" y="1668"/>
                  </a:cubicBezTo>
                  <a:cubicBezTo>
                    <a:pt x="1378" y="1669"/>
                    <a:pt x="1381" y="1670"/>
                    <a:pt x="1383" y="1672"/>
                  </a:cubicBezTo>
                  <a:cubicBezTo>
                    <a:pt x="1400" y="1680"/>
                    <a:pt x="1417" y="1684"/>
                    <a:pt x="1434" y="1684"/>
                  </a:cubicBezTo>
                  <a:cubicBezTo>
                    <a:pt x="1477" y="1684"/>
                    <a:pt x="1504" y="1658"/>
                    <a:pt x="1512" y="1649"/>
                  </a:cubicBezTo>
                  <a:cubicBezTo>
                    <a:pt x="1689" y="1472"/>
                    <a:pt x="1689" y="1472"/>
                    <a:pt x="1689" y="1472"/>
                  </a:cubicBezTo>
                  <a:cubicBezTo>
                    <a:pt x="1707" y="1455"/>
                    <a:pt x="1734" y="1433"/>
                    <a:pt x="1767" y="1433"/>
                  </a:cubicBezTo>
                  <a:cubicBezTo>
                    <a:pt x="1799" y="1433"/>
                    <a:pt x="1825" y="1453"/>
                    <a:pt x="1841" y="1471"/>
                  </a:cubicBezTo>
                  <a:cubicBezTo>
                    <a:pt x="1842" y="1472"/>
                    <a:pt x="1842" y="1472"/>
                    <a:pt x="1842" y="1472"/>
                  </a:cubicBezTo>
                  <a:cubicBezTo>
                    <a:pt x="2127" y="1757"/>
                    <a:pt x="2127" y="1757"/>
                    <a:pt x="2127" y="1757"/>
                  </a:cubicBezTo>
                  <a:cubicBezTo>
                    <a:pt x="2180" y="1809"/>
                    <a:pt x="2180" y="1864"/>
                    <a:pt x="2128" y="19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4000">
                <a:solidFill>
                  <a:schemeClr val="tx2">
                    <a:lumMod val="75000"/>
                  </a:schemeClr>
                </a:solidFill>
                <a:latin typeface="Poppins" panose="00000500000000000000" pitchFamily="2" charset="0"/>
                <a:cs typeface="Poppins" panose="00000500000000000000" pitchFamily="2" charset="0"/>
              </a:endParaRPr>
            </a:p>
          </p:txBody>
        </p:sp>
        <p:sp>
          <p:nvSpPr>
            <p:cNvPr id="13" name="Freeform 11">
              <a:extLst>
                <a:ext uri="{FF2B5EF4-FFF2-40B4-BE49-F238E27FC236}">
                  <a16:creationId xmlns:a16="http://schemas.microsoft.com/office/drawing/2014/main" id="{C3FDAC03-4495-7362-2DE3-545916D8B3DE}"/>
                </a:ext>
              </a:extLst>
            </p:cNvPr>
            <p:cNvSpPr>
              <a:spLocks/>
            </p:cNvSpPr>
            <p:nvPr/>
          </p:nvSpPr>
          <p:spPr bwMode="auto">
            <a:xfrm>
              <a:off x="-1441450" y="2079625"/>
              <a:ext cx="1612900" cy="1595437"/>
            </a:xfrm>
            <a:custGeom>
              <a:avLst/>
              <a:gdLst>
                <a:gd name="T0" fmla="*/ 63 w 749"/>
                <a:gd name="T1" fmla="*/ 143 h 743"/>
                <a:gd name="T2" fmla="*/ 419 w 749"/>
                <a:gd name="T3" fmla="*/ 328 h 743"/>
                <a:gd name="T4" fmla="*/ 604 w 749"/>
                <a:gd name="T5" fmla="*/ 685 h 743"/>
                <a:gd name="T6" fmla="*/ 673 w 749"/>
                <a:gd name="T7" fmla="*/ 743 h 743"/>
                <a:gd name="T8" fmla="*/ 685 w 749"/>
                <a:gd name="T9" fmla="*/ 742 h 743"/>
                <a:gd name="T10" fmla="*/ 742 w 749"/>
                <a:gd name="T11" fmla="*/ 661 h 743"/>
                <a:gd name="T12" fmla="*/ 519 w 749"/>
                <a:gd name="T13" fmla="*/ 230 h 743"/>
                <a:gd name="T14" fmla="*/ 87 w 749"/>
                <a:gd name="T15" fmla="*/ 6 h 743"/>
                <a:gd name="T16" fmla="*/ 7 w 749"/>
                <a:gd name="T17" fmla="*/ 63 h 743"/>
                <a:gd name="T18" fmla="*/ 63 w 749"/>
                <a:gd name="T19" fmla="*/ 1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 h="743">
                  <a:moveTo>
                    <a:pt x="63" y="143"/>
                  </a:moveTo>
                  <a:cubicBezTo>
                    <a:pt x="198" y="166"/>
                    <a:pt x="321" y="230"/>
                    <a:pt x="419" y="328"/>
                  </a:cubicBezTo>
                  <a:cubicBezTo>
                    <a:pt x="518" y="426"/>
                    <a:pt x="581" y="549"/>
                    <a:pt x="604" y="685"/>
                  </a:cubicBezTo>
                  <a:cubicBezTo>
                    <a:pt x="610" y="719"/>
                    <a:pt x="640" y="743"/>
                    <a:pt x="673" y="743"/>
                  </a:cubicBezTo>
                  <a:cubicBezTo>
                    <a:pt x="677" y="743"/>
                    <a:pt x="681" y="742"/>
                    <a:pt x="685" y="742"/>
                  </a:cubicBezTo>
                  <a:cubicBezTo>
                    <a:pt x="723" y="735"/>
                    <a:pt x="749" y="699"/>
                    <a:pt x="742" y="661"/>
                  </a:cubicBezTo>
                  <a:cubicBezTo>
                    <a:pt x="714" y="497"/>
                    <a:pt x="637" y="348"/>
                    <a:pt x="519" y="230"/>
                  </a:cubicBezTo>
                  <a:cubicBezTo>
                    <a:pt x="400" y="111"/>
                    <a:pt x="251" y="34"/>
                    <a:pt x="87" y="6"/>
                  </a:cubicBezTo>
                  <a:cubicBezTo>
                    <a:pt x="49" y="0"/>
                    <a:pt x="13" y="25"/>
                    <a:pt x="7" y="63"/>
                  </a:cubicBezTo>
                  <a:cubicBezTo>
                    <a:pt x="0" y="100"/>
                    <a:pt x="25" y="137"/>
                    <a:pt x="63"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4000">
                <a:solidFill>
                  <a:schemeClr val="tx2">
                    <a:lumMod val="75000"/>
                  </a:schemeClr>
                </a:solidFill>
                <a:latin typeface="Poppins" panose="00000500000000000000" pitchFamily="2" charset="0"/>
                <a:cs typeface="Poppins" panose="00000500000000000000" pitchFamily="2" charset="0"/>
              </a:endParaRPr>
            </a:p>
          </p:txBody>
        </p:sp>
        <p:sp>
          <p:nvSpPr>
            <p:cNvPr id="14" name="Freeform 12">
              <a:extLst>
                <a:ext uri="{FF2B5EF4-FFF2-40B4-BE49-F238E27FC236}">
                  <a16:creationId xmlns:a16="http://schemas.microsoft.com/office/drawing/2014/main" id="{0A6EA1C8-9D43-B013-F306-4FAED1EF9A18}"/>
                </a:ext>
              </a:extLst>
            </p:cNvPr>
            <p:cNvSpPr>
              <a:spLocks/>
            </p:cNvSpPr>
            <p:nvPr/>
          </p:nvSpPr>
          <p:spPr bwMode="auto">
            <a:xfrm>
              <a:off x="-1398588" y="1123951"/>
              <a:ext cx="2524125" cy="2503487"/>
            </a:xfrm>
            <a:custGeom>
              <a:avLst/>
              <a:gdLst>
                <a:gd name="T0" fmla="*/ 1165 w 1172"/>
                <a:gd name="T1" fmla="*/ 1086 h 1166"/>
                <a:gd name="T2" fmla="*/ 797 w 1172"/>
                <a:gd name="T3" fmla="*/ 375 h 1166"/>
                <a:gd name="T4" fmla="*/ 86 w 1172"/>
                <a:gd name="T5" fmla="*/ 7 h 1166"/>
                <a:gd name="T6" fmla="*/ 6 w 1172"/>
                <a:gd name="T7" fmla="*/ 64 h 1166"/>
                <a:gd name="T8" fmla="*/ 64 w 1172"/>
                <a:gd name="T9" fmla="*/ 144 h 1166"/>
                <a:gd name="T10" fmla="*/ 699 w 1172"/>
                <a:gd name="T11" fmla="*/ 474 h 1166"/>
                <a:gd name="T12" fmla="*/ 1028 w 1172"/>
                <a:gd name="T13" fmla="*/ 1109 h 1166"/>
                <a:gd name="T14" fmla="*/ 1096 w 1172"/>
                <a:gd name="T15" fmla="*/ 1166 h 1166"/>
                <a:gd name="T16" fmla="*/ 1108 w 1172"/>
                <a:gd name="T17" fmla="*/ 1165 h 1166"/>
                <a:gd name="T18" fmla="*/ 1165 w 1172"/>
                <a:gd name="T19" fmla="*/ 1086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1166">
                  <a:moveTo>
                    <a:pt x="1165" y="1086"/>
                  </a:moveTo>
                  <a:cubicBezTo>
                    <a:pt x="1119" y="816"/>
                    <a:pt x="992" y="571"/>
                    <a:pt x="797" y="375"/>
                  </a:cubicBezTo>
                  <a:cubicBezTo>
                    <a:pt x="601" y="180"/>
                    <a:pt x="356" y="53"/>
                    <a:pt x="86" y="7"/>
                  </a:cubicBezTo>
                  <a:cubicBezTo>
                    <a:pt x="49" y="0"/>
                    <a:pt x="13" y="26"/>
                    <a:pt x="6" y="64"/>
                  </a:cubicBezTo>
                  <a:cubicBezTo>
                    <a:pt x="0" y="102"/>
                    <a:pt x="25" y="138"/>
                    <a:pt x="64" y="144"/>
                  </a:cubicBezTo>
                  <a:cubicBezTo>
                    <a:pt x="304" y="185"/>
                    <a:pt x="524" y="299"/>
                    <a:pt x="699" y="474"/>
                  </a:cubicBezTo>
                  <a:cubicBezTo>
                    <a:pt x="873" y="648"/>
                    <a:pt x="987" y="868"/>
                    <a:pt x="1028" y="1109"/>
                  </a:cubicBezTo>
                  <a:cubicBezTo>
                    <a:pt x="1033" y="1143"/>
                    <a:pt x="1063" y="1166"/>
                    <a:pt x="1096" y="1166"/>
                  </a:cubicBezTo>
                  <a:cubicBezTo>
                    <a:pt x="1101" y="1166"/>
                    <a:pt x="1104" y="1166"/>
                    <a:pt x="1108" y="1165"/>
                  </a:cubicBezTo>
                  <a:cubicBezTo>
                    <a:pt x="1146" y="1160"/>
                    <a:pt x="1172" y="1124"/>
                    <a:pt x="1165" y="10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4000">
                <a:solidFill>
                  <a:schemeClr val="tx2">
                    <a:lumMod val="75000"/>
                  </a:schemeClr>
                </a:solidFill>
                <a:latin typeface="Poppins" panose="00000500000000000000" pitchFamily="2" charset="0"/>
                <a:cs typeface="Poppins" panose="00000500000000000000" pitchFamily="2" charset="0"/>
              </a:endParaRPr>
            </a:p>
          </p:txBody>
        </p:sp>
      </p:grpSp>
      <p:sp>
        <p:nvSpPr>
          <p:cNvPr id="15" name="Rectangle 14">
            <a:extLst>
              <a:ext uri="{FF2B5EF4-FFF2-40B4-BE49-F238E27FC236}">
                <a16:creationId xmlns:a16="http://schemas.microsoft.com/office/drawing/2014/main" id="{3B233589-E132-3204-9285-5BBFC34DB6F9}"/>
              </a:ext>
            </a:extLst>
          </p:cNvPr>
          <p:cNvSpPr/>
          <p:nvPr/>
        </p:nvSpPr>
        <p:spPr>
          <a:xfrm>
            <a:off x="15964668" y="7989481"/>
            <a:ext cx="5570017" cy="1490920"/>
          </a:xfrm>
          <a:prstGeom prst="rect">
            <a:avLst/>
          </a:prstGeom>
        </p:spPr>
        <p:txBody>
          <a:bodyPr wrap="square" anchor="ctr">
            <a:spAutoFit/>
          </a:bodyPr>
          <a:lstStyle/>
          <a:p>
            <a:pPr>
              <a:lnSpc>
                <a:spcPct val="150000"/>
              </a:lnSpc>
              <a:defRPr/>
            </a:pPr>
            <a:r>
              <a:rPr lang="en-US" sz="3200" b="1" kern="0" dirty="0">
                <a:solidFill>
                  <a:schemeClr val="tx2">
                    <a:lumMod val="75000"/>
                  </a:schemeClr>
                </a:solidFill>
                <a:latin typeface="Poppins" panose="00000500000000000000" pitchFamily="2" charset="0"/>
                <a:cs typeface="Poppins" panose="00000500000000000000" pitchFamily="2" charset="0"/>
              </a:rPr>
              <a:t>nexmuv.com</a:t>
            </a:r>
          </a:p>
          <a:p>
            <a:pPr>
              <a:lnSpc>
                <a:spcPct val="150000"/>
              </a:lnSpc>
              <a:defRPr/>
            </a:pPr>
            <a:r>
              <a:rPr lang="en-US" sz="3200" kern="0" dirty="0">
                <a:solidFill>
                  <a:schemeClr val="tx2">
                    <a:lumMod val="75000"/>
                  </a:schemeClr>
                </a:solidFill>
                <a:latin typeface="Poppins" panose="00000500000000000000" pitchFamily="2" charset="0"/>
                <a:cs typeface="Poppins" panose="00000500000000000000" pitchFamily="2" charset="0"/>
              </a:rPr>
              <a:t>support@nexmuv.com</a:t>
            </a:r>
          </a:p>
        </p:txBody>
      </p:sp>
      <p:sp>
        <p:nvSpPr>
          <p:cNvPr id="16" name="Freeform 16">
            <a:extLst>
              <a:ext uri="{FF2B5EF4-FFF2-40B4-BE49-F238E27FC236}">
                <a16:creationId xmlns:a16="http://schemas.microsoft.com/office/drawing/2014/main" id="{D739F749-BDDE-B75D-07AB-3B16CED6FF77}"/>
              </a:ext>
            </a:extLst>
          </p:cNvPr>
          <p:cNvSpPr>
            <a:spLocks noEditPoints="1"/>
          </p:cNvSpPr>
          <p:nvPr/>
        </p:nvSpPr>
        <p:spPr bwMode="auto">
          <a:xfrm>
            <a:off x="14675850" y="8332228"/>
            <a:ext cx="807452" cy="805418"/>
          </a:xfrm>
          <a:custGeom>
            <a:avLst/>
            <a:gdLst>
              <a:gd name="T0" fmla="*/ 1171 w 2342"/>
              <a:gd name="T1" fmla="*/ 0 h 2342"/>
              <a:gd name="T2" fmla="*/ 0 w 2342"/>
              <a:gd name="T3" fmla="*/ 1171 h 2342"/>
              <a:gd name="T4" fmla="*/ 1171 w 2342"/>
              <a:gd name="T5" fmla="*/ 2342 h 2342"/>
              <a:gd name="T6" fmla="*/ 2342 w 2342"/>
              <a:gd name="T7" fmla="*/ 1171 h 2342"/>
              <a:gd name="T8" fmla="*/ 2236 w 2342"/>
              <a:gd name="T9" fmla="*/ 1118 h 2342"/>
              <a:gd name="T10" fmla="*/ 1708 w 2342"/>
              <a:gd name="T11" fmla="*/ 609 h 2342"/>
              <a:gd name="T12" fmla="*/ 2236 w 2342"/>
              <a:gd name="T13" fmla="*/ 1118 h 2342"/>
              <a:gd name="T14" fmla="*/ 1677 w 2342"/>
              <a:gd name="T15" fmla="*/ 1224 h 2342"/>
              <a:gd name="T16" fmla="*/ 1224 w 2342"/>
              <a:gd name="T17" fmla="*/ 1608 h 2342"/>
              <a:gd name="T18" fmla="*/ 1874 w 2342"/>
              <a:gd name="T19" fmla="*/ 370 h 2342"/>
              <a:gd name="T20" fmla="*/ 1613 w 2342"/>
              <a:gd name="T21" fmla="*/ 364 h 2342"/>
              <a:gd name="T22" fmla="*/ 1874 w 2342"/>
              <a:gd name="T23" fmla="*/ 370 h 2342"/>
              <a:gd name="T24" fmla="*/ 1520 w 2342"/>
              <a:gd name="T25" fmla="*/ 411 h 2342"/>
              <a:gd name="T26" fmla="*/ 1224 w 2342"/>
              <a:gd name="T27" fmla="*/ 633 h 2342"/>
              <a:gd name="T28" fmla="*/ 1611 w 2342"/>
              <a:gd name="T29" fmla="*/ 654 h 2342"/>
              <a:gd name="T30" fmla="*/ 1224 w 2342"/>
              <a:gd name="T31" fmla="*/ 1119 h 2342"/>
              <a:gd name="T32" fmla="*/ 1611 w 2342"/>
              <a:gd name="T33" fmla="*/ 654 h 2342"/>
              <a:gd name="T34" fmla="*/ 665 w 2342"/>
              <a:gd name="T35" fmla="*/ 1118 h 2342"/>
              <a:gd name="T36" fmla="*/ 1118 w 2342"/>
              <a:gd name="T37" fmla="*/ 737 h 2342"/>
              <a:gd name="T38" fmla="*/ 1119 w 2342"/>
              <a:gd name="T39" fmla="*/ 121 h 2342"/>
              <a:gd name="T40" fmla="*/ 763 w 2342"/>
              <a:gd name="T41" fmla="*/ 553 h 2342"/>
              <a:gd name="T42" fmla="*/ 1119 w 2342"/>
              <a:gd name="T43" fmla="*/ 121 h 2342"/>
              <a:gd name="T44" fmla="*/ 729 w 2342"/>
              <a:gd name="T45" fmla="*/ 364 h 2342"/>
              <a:gd name="T46" fmla="*/ 469 w 2342"/>
              <a:gd name="T47" fmla="*/ 370 h 2342"/>
              <a:gd name="T48" fmla="*/ 393 w 2342"/>
              <a:gd name="T49" fmla="*/ 443 h 2342"/>
              <a:gd name="T50" fmla="*/ 560 w 2342"/>
              <a:gd name="T51" fmla="*/ 1118 h 2342"/>
              <a:gd name="T52" fmla="*/ 393 w 2342"/>
              <a:gd name="T53" fmla="*/ 443 h 2342"/>
              <a:gd name="T54" fmla="*/ 560 w 2342"/>
              <a:gd name="T55" fmla="*/ 1224 h 2342"/>
              <a:gd name="T56" fmla="*/ 395 w 2342"/>
              <a:gd name="T57" fmla="*/ 1901 h 2342"/>
              <a:gd name="T58" fmla="*/ 471 w 2342"/>
              <a:gd name="T59" fmla="*/ 1974 h 2342"/>
              <a:gd name="T60" fmla="*/ 729 w 2342"/>
              <a:gd name="T61" fmla="*/ 1978 h 2342"/>
              <a:gd name="T62" fmla="*/ 471 w 2342"/>
              <a:gd name="T63" fmla="*/ 1974 h 2342"/>
              <a:gd name="T64" fmla="*/ 823 w 2342"/>
              <a:gd name="T65" fmla="*/ 1931 h 2342"/>
              <a:gd name="T66" fmla="*/ 1119 w 2342"/>
              <a:gd name="T67" fmla="*/ 1713 h 2342"/>
              <a:gd name="T68" fmla="*/ 732 w 2342"/>
              <a:gd name="T69" fmla="*/ 1692 h 2342"/>
              <a:gd name="T70" fmla="*/ 1119 w 2342"/>
              <a:gd name="T71" fmla="*/ 1224 h 2342"/>
              <a:gd name="T72" fmla="*/ 732 w 2342"/>
              <a:gd name="T73" fmla="*/ 1692 h 2342"/>
              <a:gd name="T74" fmla="*/ 1224 w 2342"/>
              <a:gd name="T75" fmla="*/ 1713 h 2342"/>
              <a:gd name="T76" fmla="*/ 1520 w 2342"/>
              <a:gd name="T77" fmla="*/ 1931 h 2342"/>
              <a:gd name="T78" fmla="*/ 1460 w 2342"/>
              <a:gd name="T79" fmla="*/ 2198 h 2342"/>
              <a:gd name="T80" fmla="*/ 1674 w 2342"/>
              <a:gd name="T81" fmla="*/ 1837 h 2342"/>
              <a:gd name="T82" fmla="*/ 1460 w 2342"/>
              <a:gd name="T83" fmla="*/ 2198 h 2342"/>
              <a:gd name="T84" fmla="*/ 1708 w 2342"/>
              <a:gd name="T85" fmla="*/ 1736 h 2342"/>
              <a:gd name="T86" fmla="*/ 2237 w 2342"/>
              <a:gd name="T87" fmla="*/ 1224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2" h="2342">
                <a:moveTo>
                  <a:pt x="1999" y="343"/>
                </a:moveTo>
                <a:cubicBezTo>
                  <a:pt x="1778" y="122"/>
                  <a:pt x="1484" y="0"/>
                  <a:pt x="1171" y="0"/>
                </a:cubicBezTo>
                <a:cubicBezTo>
                  <a:pt x="858" y="0"/>
                  <a:pt x="564" y="122"/>
                  <a:pt x="343" y="343"/>
                </a:cubicBezTo>
                <a:cubicBezTo>
                  <a:pt x="122" y="564"/>
                  <a:pt x="0" y="858"/>
                  <a:pt x="0" y="1171"/>
                </a:cubicBezTo>
                <a:cubicBezTo>
                  <a:pt x="0" y="1484"/>
                  <a:pt x="122" y="1778"/>
                  <a:pt x="343" y="1999"/>
                </a:cubicBezTo>
                <a:cubicBezTo>
                  <a:pt x="564" y="2220"/>
                  <a:pt x="858" y="2342"/>
                  <a:pt x="1171" y="2342"/>
                </a:cubicBezTo>
                <a:cubicBezTo>
                  <a:pt x="1484" y="2342"/>
                  <a:pt x="1778" y="2220"/>
                  <a:pt x="1999" y="1999"/>
                </a:cubicBezTo>
                <a:cubicBezTo>
                  <a:pt x="2220" y="1778"/>
                  <a:pt x="2342" y="1484"/>
                  <a:pt x="2342" y="1171"/>
                </a:cubicBezTo>
                <a:cubicBezTo>
                  <a:pt x="2342" y="858"/>
                  <a:pt x="2220" y="564"/>
                  <a:pt x="1999" y="343"/>
                </a:cubicBezTo>
                <a:close/>
                <a:moveTo>
                  <a:pt x="2236" y="1118"/>
                </a:moveTo>
                <a:cubicBezTo>
                  <a:pt x="1782" y="1118"/>
                  <a:pt x="1782" y="1118"/>
                  <a:pt x="1782" y="1118"/>
                </a:cubicBezTo>
                <a:cubicBezTo>
                  <a:pt x="1778" y="938"/>
                  <a:pt x="1752" y="764"/>
                  <a:pt x="1708" y="609"/>
                </a:cubicBezTo>
                <a:cubicBezTo>
                  <a:pt x="1794" y="565"/>
                  <a:pt x="1875" y="509"/>
                  <a:pt x="1949" y="443"/>
                </a:cubicBezTo>
                <a:cubicBezTo>
                  <a:pt x="2117" y="622"/>
                  <a:pt x="2223" y="858"/>
                  <a:pt x="2236" y="1118"/>
                </a:cubicBezTo>
                <a:close/>
                <a:moveTo>
                  <a:pt x="1224" y="1224"/>
                </a:moveTo>
                <a:cubicBezTo>
                  <a:pt x="1677" y="1224"/>
                  <a:pt x="1677" y="1224"/>
                  <a:pt x="1677" y="1224"/>
                </a:cubicBezTo>
                <a:cubicBezTo>
                  <a:pt x="1674" y="1390"/>
                  <a:pt x="1651" y="1549"/>
                  <a:pt x="1611" y="1692"/>
                </a:cubicBezTo>
                <a:cubicBezTo>
                  <a:pt x="1488" y="1642"/>
                  <a:pt x="1358" y="1614"/>
                  <a:pt x="1224" y="1608"/>
                </a:cubicBezTo>
                <a:lnTo>
                  <a:pt x="1224" y="1224"/>
                </a:lnTo>
                <a:close/>
                <a:moveTo>
                  <a:pt x="1874" y="370"/>
                </a:moveTo>
                <a:cubicBezTo>
                  <a:pt x="1813" y="424"/>
                  <a:pt x="1746" y="470"/>
                  <a:pt x="1675" y="508"/>
                </a:cubicBezTo>
                <a:cubicBezTo>
                  <a:pt x="1657" y="457"/>
                  <a:pt x="1636" y="409"/>
                  <a:pt x="1613" y="364"/>
                </a:cubicBezTo>
                <a:cubicBezTo>
                  <a:pt x="1568" y="275"/>
                  <a:pt x="1516" y="201"/>
                  <a:pt x="1459" y="144"/>
                </a:cubicBezTo>
                <a:cubicBezTo>
                  <a:pt x="1615" y="188"/>
                  <a:pt x="1756" y="266"/>
                  <a:pt x="1874" y="370"/>
                </a:cubicBezTo>
                <a:close/>
                <a:moveTo>
                  <a:pt x="1224" y="121"/>
                </a:moveTo>
                <a:cubicBezTo>
                  <a:pt x="1333" y="145"/>
                  <a:pt x="1436" y="246"/>
                  <a:pt x="1520" y="411"/>
                </a:cubicBezTo>
                <a:cubicBezTo>
                  <a:pt x="1542" y="455"/>
                  <a:pt x="1562" y="503"/>
                  <a:pt x="1580" y="553"/>
                </a:cubicBezTo>
                <a:cubicBezTo>
                  <a:pt x="1467" y="599"/>
                  <a:pt x="1347" y="626"/>
                  <a:pt x="1224" y="633"/>
                </a:cubicBezTo>
                <a:lnTo>
                  <a:pt x="1224" y="121"/>
                </a:lnTo>
                <a:close/>
                <a:moveTo>
                  <a:pt x="1611" y="654"/>
                </a:moveTo>
                <a:cubicBezTo>
                  <a:pt x="1651" y="795"/>
                  <a:pt x="1673" y="953"/>
                  <a:pt x="1677" y="1119"/>
                </a:cubicBezTo>
                <a:cubicBezTo>
                  <a:pt x="1224" y="1119"/>
                  <a:pt x="1224" y="1119"/>
                  <a:pt x="1224" y="1119"/>
                </a:cubicBezTo>
                <a:cubicBezTo>
                  <a:pt x="1224" y="738"/>
                  <a:pt x="1224" y="738"/>
                  <a:pt x="1224" y="738"/>
                </a:cubicBezTo>
                <a:cubicBezTo>
                  <a:pt x="1358" y="732"/>
                  <a:pt x="1489" y="703"/>
                  <a:pt x="1611" y="654"/>
                </a:cubicBezTo>
                <a:close/>
                <a:moveTo>
                  <a:pt x="1118" y="1118"/>
                </a:moveTo>
                <a:cubicBezTo>
                  <a:pt x="665" y="1118"/>
                  <a:pt x="665" y="1118"/>
                  <a:pt x="665" y="1118"/>
                </a:cubicBezTo>
                <a:cubicBezTo>
                  <a:pt x="668" y="953"/>
                  <a:pt x="691" y="795"/>
                  <a:pt x="730" y="653"/>
                </a:cubicBezTo>
                <a:cubicBezTo>
                  <a:pt x="853" y="703"/>
                  <a:pt x="984" y="732"/>
                  <a:pt x="1118" y="737"/>
                </a:cubicBezTo>
                <a:cubicBezTo>
                  <a:pt x="1118" y="1118"/>
                  <a:pt x="1118" y="1118"/>
                  <a:pt x="1118" y="1118"/>
                </a:cubicBezTo>
                <a:close/>
                <a:moveTo>
                  <a:pt x="1119" y="121"/>
                </a:moveTo>
                <a:cubicBezTo>
                  <a:pt x="1119" y="633"/>
                  <a:pt x="1119" y="633"/>
                  <a:pt x="1119" y="633"/>
                </a:cubicBezTo>
                <a:cubicBezTo>
                  <a:pt x="995" y="626"/>
                  <a:pt x="875" y="599"/>
                  <a:pt x="763" y="553"/>
                </a:cubicBezTo>
                <a:cubicBezTo>
                  <a:pt x="780" y="503"/>
                  <a:pt x="800" y="455"/>
                  <a:pt x="823" y="411"/>
                </a:cubicBezTo>
                <a:cubicBezTo>
                  <a:pt x="906" y="246"/>
                  <a:pt x="1009" y="145"/>
                  <a:pt x="1119" y="121"/>
                </a:cubicBezTo>
                <a:close/>
                <a:moveTo>
                  <a:pt x="883" y="144"/>
                </a:moveTo>
                <a:cubicBezTo>
                  <a:pt x="826" y="201"/>
                  <a:pt x="775" y="275"/>
                  <a:pt x="729" y="364"/>
                </a:cubicBezTo>
                <a:cubicBezTo>
                  <a:pt x="707" y="409"/>
                  <a:pt x="686" y="457"/>
                  <a:pt x="668" y="508"/>
                </a:cubicBezTo>
                <a:cubicBezTo>
                  <a:pt x="597" y="470"/>
                  <a:pt x="530" y="424"/>
                  <a:pt x="469" y="370"/>
                </a:cubicBezTo>
                <a:cubicBezTo>
                  <a:pt x="587" y="266"/>
                  <a:pt x="728" y="188"/>
                  <a:pt x="883" y="144"/>
                </a:cubicBezTo>
                <a:close/>
                <a:moveTo>
                  <a:pt x="393" y="443"/>
                </a:moveTo>
                <a:cubicBezTo>
                  <a:pt x="467" y="509"/>
                  <a:pt x="548" y="564"/>
                  <a:pt x="635" y="609"/>
                </a:cubicBezTo>
                <a:cubicBezTo>
                  <a:pt x="590" y="764"/>
                  <a:pt x="564" y="938"/>
                  <a:pt x="560" y="1118"/>
                </a:cubicBezTo>
                <a:cubicBezTo>
                  <a:pt x="106" y="1118"/>
                  <a:pt x="106" y="1118"/>
                  <a:pt x="106" y="1118"/>
                </a:cubicBezTo>
                <a:cubicBezTo>
                  <a:pt x="119" y="858"/>
                  <a:pt x="226" y="622"/>
                  <a:pt x="393" y="443"/>
                </a:cubicBezTo>
                <a:close/>
                <a:moveTo>
                  <a:pt x="106" y="1224"/>
                </a:moveTo>
                <a:cubicBezTo>
                  <a:pt x="560" y="1224"/>
                  <a:pt x="560" y="1224"/>
                  <a:pt x="560" y="1224"/>
                </a:cubicBezTo>
                <a:cubicBezTo>
                  <a:pt x="565" y="1406"/>
                  <a:pt x="591" y="1580"/>
                  <a:pt x="636" y="1736"/>
                </a:cubicBezTo>
                <a:cubicBezTo>
                  <a:pt x="549" y="1780"/>
                  <a:pt x="469" y="1835"/>
                  <a:pt x="395" y="1901"/>
                </a:cubicBezTo>
                <a:cubicBezTo>
                  <a:pt x="226" y="1722"/>
                  <a:pt x="119" y="1485"/>
                  <a:pt x="106" y="1224"/>
                </a:cubicBezTo>
                <a:close/>
                <a:moveTo>
                  <a:pt x="471" y="1974"/>
                </a:moveTo>
                <a:cubicBezTo>
                  <a:pt x="532" y="1921"/>
                  <a:pt x="598" y="1875"/>
                  <a:pt x="668" y="1837"/>
                </a:cubicBezTo>
                <a:cubicBezTo>
                  <a:pt x="687" y="1886"/>
                  <a:pt x="707" y="1934"/>
                  <a:pt x="729" y="1978"/>
                </a:cubicBezTo>
                <a:cubicBezTo>
                  <a:pt x="775" y="2067"/>
                  <a:pt x="826" y="2141"/>
                  <a:pt x="883" y="2198"/>
                </a:cubicBezTo>
                <a:cubicBezTo>
                  <a:pt x="729" y="2154"/>
                  <a:pt x="588" y="2077"/>
                  <a:pt x="471" y="1974"/>
                </a:cubicBezTo>
                <a:close/>
                <a:moveTo>
                  <a:pt x="1119" y="2221"/>
                </a:moveTo>
                <a:cubicBezTo>
                  <a:pt x="1009" y="2197"/>
                  <a:pt x="906" y="2096"/>
                  <a:pt x="823" y="1931"/>
                </a:cubicBezTo>
                <a:cubicBezTo>
                  <a:pt x="801" y="1888"/>
                  <a:pt x="781" y="1841"/>
                  <a:pt x="764" y="1792"/>
                </a:cubicBezTo>
                <a:cubicBezTo>
                  <a:pt x="876" y="1746"/>
                  <a:pt x="996" y="1718"/>
                  <a:pt x="1119" y="1713"/>
                </a:cubicBezTo>
                <a:cubicBezTo>
                  <a:pt x="1119" y="2221"/>
                  <a:pt x="1119" y="2221"/>
                  <a:pt x="1119" y="2221"/>
                </a:cubicBezTo>
                <a:close/>
                <a:moveTo>
                  <a:pt x="732" y="1692"/>
                </a:moveTo>
                <a:cubicBezTo>
                  <a:pt x="692" y="1549"/>
                  <a:pt x="669" y="1390"/>
                  <a:pt x="665" y="1224"/>
                </a:cubicBezTo>
                <a:cubicBezTo>
                  <a:pt x="1119" y="1224"/>
                  <a:pt x="1119" y="1224"/>
                  <a:pt x="1119" y="1224"/>
                </a:cubicBezTo>
                <a:cubicBezTo>
                  <a:pt x="1119" y="1608"/>
                  <a:pt x="1119" y="1608"/>
                  <a:pt x="1119" y="1608"/>
                </a:cubicBezTo>
                <a:cubicBezTo>
                  <a:pt x="985" y="1613"/>
                  <a:pt x="854" y="1642"/>
                  <a:pt x="732" y="1692"/>
                </a:cubicBezTo>
                <a:close/>
                <a:moveTo>
                  <a:pt x="1224" y="2221"/>
                </a:moveTo>
                <a:cubicBezTo>
                  <a:pt x="1224" y="1713"/>
                  <a:pt x="1224" y="1713"/>
                  <a:pt x="1224" y="1713"/>
                </a:cubicBezTo>
                <a:cubicBezTo>
                  <a:pt x="1347" y="1719"/>
                  <a:pt x="1467" y="1746"/>
                  <a:pt x="1579" y="1792"/>
                </a:cubicBezTo>
                <a:cubicBezTo>
                  <a:pt x="1562" y="1841"/>
                  <a:pt x="1542" y="1888"/>
                  <a:pt x="1520" y="1931"/>
                </a:cubicBezTo>
                <a:cubicBezTo>
                  <a:pt x="1437" y="2096"/>
                  <a:pt x="1334" y="2197"/>
                  <a:pt x="1224" y="2221"/>
                </a:cubicBezTo>
                <a:close/>
                <a:moveTo>
                  <a:pt x="1460" y="2198"/>
                </a:moveTo>
                <a:cubicBezTo>
                  <a:pt x="1517" y="2141"/>
                  <a:pt x="1568" y="2067"/>
                  <a:pt x="1614" y="1977"/>
                </a:cubicBezTo>
                <a:cubicBezTo>
                  <a:pt x="1636" y="1933"/>
                  <a:pt x="1656" y="1886"/>
                  <a:pt x="1674" y="1837"/>
                </a:cubicBezTo>
                <a:cubicBezTo>
                  <a:pt x="1745" y="1874"/>
                  <a:pt x="1811" y="1920"/>
                  <a:pt x="1872" y="1974"/>
                </a:cubicBezTo>
                <a:cubicBezTo>
                  <a:pt x="1755" y="2077"/>
                  <a:pt x="1614" y="2154"/>
                  <a:pt x="1460" y="2198"/>
                </a:cubicBezTo>
                <a:close/>
                <a:moveTo>
                  <a:pt x="1948" y="1901"/>
                </a:moveTo>
                <a:cubicBezTo>
                  <a:pt x="1875" y="1836"/>
                  <a:pt x="1794" y="1780"/>
                  <a:pt x="1708" y="1736"/>
                </a:cubicBezTo>
                <a:cubicBezTo>
                  <a:pt x="1753" y="1580"/>
                  <a:pt x="1779" y="1405"/>
                  <a:pt x="1783" y="1224"/>
                </a:cubicBezTo>
                <a:cubicBezTo>
                  <a:pt x="2237" y="1224"/>
                  <a:pt x="2237" y="1224"/>
                  <a:pt x="2237" y="1224"/>
                </a:cubicBezTo>
                <a:cubicBezTo>
                  <a:pt x="2224" y="1485"/>
                  <a:pt x="2117" y="1722"/>
                  <a:pt x="1948" y="1901"/>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IN" sz="4000">
              <a:solidFill>
                <a:schemeClr val="tx2">
                  <a:lumMod val="75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1826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sitting on the floor with her arms raised&#10;&#10;Description automatically generated with medium confidence">
            <a:extLst>
              <a:ext uri="{FF2B5EF4-FFF2-40B4-BE49-F238E27FC236}">
                <a16:creationId xmlns:a16="http://schemas.microsoft.com/office/drawing/2014/main" id="{475DD314-40FE-B8E5-C5B6-8403501D34E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5566" t="11318" r="5434" b="15268"/>
          <a:stretch/>
        </p:blipFill>
        <p:spPr>
          <a:xfrm>
            <a:off x="2591734" y="2926760"/>
            <a:ext cx="6552266" cy="7862480"/>
          </a:xfrm>
        </p:spPr>
      </p:pic>
      <p:sp>
        <p:nvSpPr>
          <p:cNvPr id="11" name="TextBox 10">
            <a:extLst>
              <a:ext uri="{FF2B5EF4-FFF2-40B4-BE49-F238E27FC236}">
                <a16:creationId xmlns:a16="http://schemas.microsoft.com/office/drawing/2014/main" id="{467A4803-6015-5F62-9567-196DFB59F4C7}"/>
              </a:ext>
            </a:extLst>
          </p:cNvPr>
          <p:cNvSpPr txBox="1"/>
          <p:nvPr/>
        </p:nvSpPr>
        <p:spPr>
          <a:xfrm>
            <a:off x="10772414" y="5042910"/>
            <a:ext cx="11324652" cy="5009513"/>
          </a:xfrm>
          <a:prstGeom prst="rect">
            <a:avLst/>
          </a:prstGeom>
          <a:noFill/>
        </p:spPr>
        <p:txBody>
          <a:bodyPr wrap="square" rtlCol="0">
            <a:spAutoFit/>
          </a:bodyPr>
          <a:lstStyle/>
          <a:p>
            <a:pPr>
              <a:lnSpc>
                <a:spcPct val="150000"/>
              </a:lnSpc>
            </a:pPr>
            <a:r>
              <a:rPr lang="en-US" sz="2400" b="1" spc="90" dirty="0" err="1">
                <a:solidFill>
                  <a:schemeClr val="bg2">
                    <a:lumMod val="25000"/>
                  </a:schemeClr>
                </a:solidFill>
                <a:latin typeface="Segoe UI" panose="020B0502040204020203" pitchFamily="34" charset="0"/>
                <a:cs typeface="Segoe UI" panose="020B0502040204020203" pitchFamily="34" charset="0"/>
              </a:rPr>
              <a:t>NexMuv</a:t>
            </a:r>
            <a:r>
              <a:rPr lang="en-US" sz="2400" spc="90" dirty="0">
                <a:solidFill>
                  <a:schemeClr val="bg2">
                    <a:lumMod val="25000"/>
                  </a:schemeClr>
                </a:solidFill>
                <a:latin typeface="Segoe UI" panose="020B0502040204020203" pitchFamily="34" charset="0"/>
                <a:cs typeface="Segoe UI" panose="020B0502040204020203" pitchFamily="34" charset="0"/>
              </a:rPr>
              <a:t> is the next logical evolution in professional moving. Professional moving clients have battled soaring prices, acute capacity problems and deteriorating service levels. </a:t>
            </a:r>
            <a:br>
              <a:rPr lang="en-US" sz="2400" spc="90" dirty="0">
                <a:solidFill>
                  <a:schemeClr val="bg2">
                    <a:lumMod val="25000"/>
                  </a:schemeClr>
                </a:solidFill>
                <a:latin typeface="Segoe UI" panose="020B0502040204020203" pitchFamily="34" charset="0"/>
                <a:cs typeface="Segoe UI" panose="020B0502040204020203" pitchFamily="34" charset="0"/>
              </a:rPr>
            </a:br>
            <a:endParaRPr lang="en-US" sz="2400" spc="90" dirty="0">
              <a:solidFill>
                <a:schemeClr val="bg2">
                  <a:lumMod val="25000"/>
                </a:schemeClr>
              </a:solidFill>
              <a:latin typeface="Segoe UI" panose="020B0502040204020203" pitchFamily="34" charset="0"/>
              <a:cs typeface="Segoe UI" panose="020B0502040204020203" pitchFamily="34" charset="0"/>
            </a:endParaRPr>
          </a:p>
          <a:p>
            <a:pPr>
              <a:lnSpc>
                <a:spcPct val="150000"/>
              </a:lnSpc>
            </a:pPr>
            <a:r>
              <a:rPr lang="en-US" sz="2400" b="1" spc="90" dirty="0" err="1">
                <a:solidFill>
                  <a:schemeClr val="bg2">
                    <a:lumMod val="25000"/>
                  </a:schemeClr>
                </a:solidFill>
                <a:latin typeface="Segoe UI" panose="020B0502040204020203" pitchFamily="34" charset="0"/>
                <a:cs typeface="Segoe UI" panose="020B0502040204020203" pitchFamily="34" charset="0"/>
              </a:rPr>
              <a:t>NexMuv</a:t>
            </a:r>
            <a:r>
              <a:rPr lang="en-US" sz="2400" spc="90" dirty="0">
                <a:solidFill>
                  <a:schemeClr val="bg2">
                    <a:lumMod val="25000"/>
                  </a:schemeClr>
                </a:solidFill>
                <a:latin typeface="Segoe UI" panose="020B0502040204020203" pitchFamily="34" charset="0"/>
                <a:cs typeface="Segoe UI" panose="020B0502040204020203" pitchFamily="34" charset="0"/>
              </a:rPr>
              <a:t> was founded by lifelong moving professionals who have developed the answer to better moving services. Poised as THE industry disruptor, we deliver faster, offer guaranteed prices and even offer no credit check financing options. We are a technology first organization using proprietary software to deliver moving's best service experience.</a:t>
            </a:r>
          </a:p>
        </p:txBody>
      </p:sp>
      <p:sp>
        <p:nvSpPr>
          <p:cNvPr id="5" name="Title 2">
            <a:extLst>
              <a:ext uri="{FF2B5EF4-FFF2-40B4-BE49-F238E27FC236}">
                <a16:creationId xmlns:a16="http://schemas.microsoft.com/office/drawing/2014/main" id="{E57E0811-3A70-7FCE-C685-C812C59C7F59}"/>
              </a:ext>
            </a:extLst>
          </p:cNvPr>
          <p:cNvSpPr txBox="1">
            <a:spLocks/>
          </p:cNvSpPr>
          <p:nvPr/>
        </p:nvSpPr>
        <p:spPr>
          <a:xfrm>
            <a:off x="10686351" y="3329887"/>
            <a:ext cx="8375372"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6600" b="1" dirty="0">
                <a:latin typeface="Poppins" panose="00000500000000000000" pitchFamily="2" charset="0"/>
              </a:rPr>
              <a:t>About Us</a:t>
            </a:r>
          </a:p>
        </p:txBody>
      </p:sp>
      <p:cxnSp>
        <p:nvCxnSpPr>
          <p:cNvPr id="10" name="Straight Connector 9">
            <a:extLst>
              <a:ext uri="{FF2B5EF4-FFF2-40B4-BE49-F238E27FC236}">
                <a16:creationId xmlns:a16="http://schemas.microsoft.com/office/drawing/2014/main" id="{69CE0A0C-7C94-2306-DDF6-ECCCA13EF002}"/>
              </a:ext>
            </a:extLst>
          </p:cNvPr>
          <p:cNvCxnSpPr>
            <a:cxnSpLocks/>
          </p:cNvCxnSpPr>
          <p:nvPr/>
        </p:nvCxnSpPr>
        <p:spPr>
          <a:xfrm>
            <a:off x="10848221" y="2926760"/>
            <a:ext cx="1097280" cy="0"/>
          </a:xfrm>
          <a:prstGeom prst="line">
            <a:avLst/>
          </a:prstGeom>
          <a:ln w="69850" cap="rnd">
            <a:solidFill>
              <a:schemeClr val="accent1"/>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FD09614-C5D9-87B5-6916-2F26D4EC9E3E}"/>
              </a:ext>
            </a:extLst>
          </p:cNvPr>
          <p:cNvSpPr>
            <a:spLocks noGrp="1"/>
          </p:cNvSpPr>
          <p:nvPr>
            <p:ph type="sldNum" sz="quarter" idx="4"/>
          </p:nvPr>
        </p:nvSpPr>
        <p:spPr/>
        <p:txBody>
          <a:bodyPr/>
          <a:lstStyle/>
          <a:p>
            <a:fld id="{86CB4B4D-7CA3-9044-876B-883B54F8677D}" type="slidenum">
              <a:rPr lang="id-ID" smtClean="0"/>
              <a:pPr/>
              <a:t>2</a:t>
            </a:fld>
            <a:endParaRPr lang="id-ID" dirty="0"/>
          </a:p>
        </p:txBody>
      </p:sp>
    </p:spTree>
    <p:extLst>
      <p:ext uri="{BB962C8B-B14F-4D97-AF65-F5344CB8AC3E}">
        <p14:creationId xmlns:p14="http://schemas.microsoft.com/office/powerpoint/2010/main" val="202498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F58EB1D0-EC8D-07AE-251E-681E766BC646}"/>
              </a:ext>
            </a:extLst>
          </p:cNvPr>
          <p:cNvSpPr/>
          <p:nvPr/>
        </p:nvSpPr>
        <p:spPr>
          <a:xfrm>
            <a:off x="9220200" y="4494256"/>
            <a:ext cx="6248400" cy="7737229"/>
          </a:xfrm>
          <a:prstGeom prst="roundRect">
            <a:avLst>
              <a:gd name="adj" fmla="val 3376"/>
            </a:avLst>
          </a:prstGeom>
          <a:solidFill>
            <a:srgbClr val="FFFFFF"/>
          </a:solidFill>
          <a:ln>
            <a:noFill/>
          </a:ln>
          <a:effectLst>
            <a:outerShdw blurRad="685800" dist="355600" dir="2700000" algn="tl" rotWithShape="0">
              <a:schemeClr val="accent2">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22" name="TextBox 21">
            <a:extLst>
              <a:ext uri="{FF2B5EF4-FFF2-40B4-BE49-F238E27FC236}">
                <a16:creationId xmlns:a16="http://schemas.microsoft.com/office/drawing/2014/main" id="{0A91C145-5B9A-65E0-46E1-75363166E950}"/>
              </a:ext>
            </a:extLst>
          </p:cNvPr>
          <p:cNvSpPr txBox="1"/>
          <p:nvPr/>
        </p:nvSpPr>
        <p:spPr>
          <a:xfrm>
            <a:off x="2147790" y="7293709"/>
            <a:ext cx="5365880" cy="1492140"/>
          </a:xfrm>
          <a:prstGeom prst="rect">
            <a:avLst/>
          </a:prstGeom>
          <a:noFill/>
        </p:spPr>
        <p:txBody>
          <a:bodyPr wrap="square" rtlCol="0">
            <a:spAutoFit/>
          </a:bodyPr>
          <a:lstStyle/>
          <a:p>
            <a:pPr algn="ctr">
              <a:lnSpc>
                <a:spcPct val="130000"/>
              </a:lnSpc>
            </a:pPr>
            <a:r>
              <a:rPr lang="en-US" sz="2400" dirty="0">
                <a:solidFill>
                  <a:schemeClr val="tx2"/>
                </a:solidFill>
                <a:latin typeface="Poppins" panose="00000500000000000000" pitchFamily="2" charset="0"/>
                <a:ea typeface="Lato" panose="020F0502020204030203" pitchFamily="34" charset="0"/>
                <a:cs typeface="Lato" panose="020F0502020204030203" pitchFamily="34" charset="0"/>
              </a:rPr>
              <a:t>Revolutionize an $86B industry by providing great value to everyone involved</a:t>
            </a:r>
          </a:p>
        </p:txBody>
      </p:sp>
      <p:sp>
        <p:nvSpPr>
          <p:cNvPr id="23" name="TextBox 22">
            <a:extLst>
              <a:ext uri="{FF2B5EF4-FFF2-40B4-BE49-F238E27FC236}">
                <a16:creationId xmlns:a16="http://schemas.microsoft.com/office/drawing/2014/main" id="{691A1EA2-9219-06E3-1721-DBAC681AF064}"/>
              </a:ext>
            </a:extLst>
          </p:cNvPr>
          <p:cNvSpPr txBox="1"/>
          <p:nvPr/>
        </p:nvSpPr>
        <p:spPr>
          <a:xfrm>
            <a:off x="3441032" y="6215860"/>
            <a:ext cx="2779396" cy="584775"/>
          </a:xfrm>
          <a:prstGeom prst="rect">
            <a:avLst/>
          </a:prstGeom>
          <a:noFill/>
        </p:spPr>
        <p:txBody>
          <a:bodyPr wrap="square" rtlCol="0">
            <a:spAutoFit/>
          </a:bodyPr>
          <a:lstStyle/>
          <a:p>
            <a:pPr algn="ctr"/>
            <a:r>
              <a:rPr lang="id-ID" sz="3200" b="1" dirty="0">
                <a:solidFill>
                  <a:srgbClr val="16134D"/>
                </a:solidFill>
                <a:latin typeface="Poppins" panose="00000500000000000000" pitchFamily="2" charset="0"/>
                <a:ea typeface="Lato" panose="020F0502020204030203" pitchFamily="34" charset="0"/>
                <a:cs typeface="Lato" panose="020F0502020204030203" pitchFamily="34" charset="0"/>
              </a:rPr>
              <a:t>Our Vision</a:t>
            </a:r>
          </a:p>
        </p:txBody>
      </p:sp>
      <p:sp>
        <p:nvSpPr>
          <p:cNvPr id="20" name="TextBox 19">
            <a:extLst>
              <a:ext uri="{FF2B5EF4-FFF2-40B4-BE49-F238E27FC236}">
                <a16:creationId xmlns:a16="http://schemas.microsoft.com/office/drawing/2014/main" id="{28B96BD6-39AC-3903-9D90-023DF0A673BB}"/>
              </a:ext>
            </a:extLst>
          </p:cNvPr>
          <p:cNvSpPr txBox="1"/>
          <p:nvPr/>
        </p:nvSpPr>
        <p:spPr>
          <a:xfrm>
            <a:off x="9661460" y="7293709"/>
            <a:ext cx="5365880" cy="1012008"/>
          </a:xfrm>
          <a:prstGeom prst="rect">
            <a:avLst/>
          </a:prstGeom>
          <a:noFill/>
        </p:spPr>
        <p:txBody>
          <a:bodyPr wrap="square" rtlCol="0">
            <a:spAutoFit/>
          </a:bodyPr>
          <a:lstStyle/>
          <a:p>
            <a:pPr algn="ctr">
              <a:lnSpc>
                <a:spcPct val="130000"/>
              </a:lnSpc>
            </a:pPr>
            <a:r>
              <a:rPr lang="en-US" sz="2400" dirty="0">
                <a:solidFill>
                  <a:schemeClr val="tx2"/>
                </a:solidFill>
                <a:latin typeface="Poppins" panose="00000500000000000000" pitchFamily="2" charset="0"/>
                <a:ea typeface="Lato" panose="020F0502020204030203" pitchFamily="34" charset="0"/>
                <a:cs typeface="Lato" panose="020F0502020204030203" pitchFamily="34" charset="0"/>
              </a:rPr>
              <a:t>Disrupt a sleepy giant of an inefficient industry</a:t>
            </a:r>
          </a:p>
        </p:txBody>
      </p:sp>
      <p:sp>
        <p:nvSpPr>
          <p:cNvPr id="21" name="TextBox 20">
            <a:extLst>
              <a:ext uri="{FF2B5EF4-FFF2-40B4-BE49-F238E27FC236}">
                <a16:creationId xmlns:a16="http://schemas.microsoft.com/office/drawing/2014/main" id="{BF7AEC34-DE6B-3F3C-9D1F-5D89FC68AF74}"/>
              </a:ext>
            </a:extLst>
          </p:cNvPr>
          <p:cNvSpPr txBox="1"/>
          <p:nvPr/>
        </p:nvSpPr>
        <p:spPr>
          <a:xfrm>
            <a:off x="10954702" y="6215860"/>
            <a:ext cx="2779396" cy="584775"/>
          </a:xfrm>
          <a:prstGeom prst="rect">
            <a:avLst/>
          </a:prstGeom>
          <a:noFill/>
        </p:spPr>
        <p:txBody>
          <a:bodyPr wrap="square" rtlCol="0">
            <a:spAutoFit/>
          </a:bodyPr>
          <a:lstStyle/>
          <a:p>
            <a:pPr algn="ctr"/>
            <a:r>
              <a:rPr lang="id-ID" sz="3200" b="1" dirty="0">
                <a:solidFill>
                  <a:srgbClr val="16134D"/>
                </a:solidFill>
                <a:latin typeface="Poppins" panose="00000500000000000000" pitchFamily="2" charset="0"/>
                <a:ea typeface="Lato" panose="020F0502020204030203" pitchFamily="34" charset="0"/>
                <a:cs typeface="Lato" panose="020F0502020204030203" pitchFamily="34" charset="0"/>
              </a:rPr>
              <a:t>Our Mission</a:t>
            </a:r>
          </a:p>
        </p:txBody>
      </p:sp>
      <p:sp>
        <p:nvSpPr>
          <p:cNvPr id="18" name="TextBox 17">
            <a:extLst>
              <a:ext uri="{FF2B5EF4-FFF2-40B4-BE49-F238E27FC236}">
                <a16:creationId xmlns:a16="http://schemas.microsoft.com/office/drawing/2014/main" id="{063A6BC0-99C8-29B3-288D-F7A87E9C5948}"/>
              </a:ext>
            </a:extLst>
          </p:cNvPr>
          <p:cNvSpPr txBox="1"/>
          <p:nvPr/>
        </p:nvSpPr>
        <p:spPr>
          <a:xfrm>
            <a:off x="17083690" y="7293709"/>
            <a:ext cx="5365880" cy="1012008"/>
          </a:xfrm>
          <a:prstGeom prst="rect">
            <a:avLst/>
          </a:prstGeom>
          <a:noFill/>
        </p:spPr>
        <p:txBody>
          <a:bodyPr wrap="square" rtlCol="0">
            <a:spAutoFit/>
          </a:bodyPr>
          <a:lstStyle/>
          <a:p>
            <a:pPr algn="ctr">
              <a:lnSpc>
                <a:spcPct val="130000"/>
              </a:lnSpc>
            </a:pPr>
            <a:r>
              <a:rPr lang="en-US" sz="2400" dirty="0">
                <a:solidFill>
                  <a:schemeClr val="tx2"/>
                </a:solidFill>
                <a:latin typeface="Poppins" panose="00000500000000000000" pitchFamily="2" charset="0"/>
                <a:ea typeface="Lato" panose="020F0502020204030203" pitchFamily="34" charset="0"/>
                <a:cs typeface="Lato" panose="020F0502020204030203" pitchFamily="34" charset="0"/>
              </a:rPr>
              <a:t>Becoming the moving platform of choice</a:t>
            </a:r>
          </a:p>
        </p:txBody>
      </p:sp>
      <p:sp>
        <p:nvSpPr>
          <p:cNvPr id="19" name="TextBox 18">
            <a:extLst>
              <a:ext uri="{FF2B5EF4-FFF2-40B4-BE49-F238E27FC236}">
                <a16:creationId xmlns:a16="http://schemas.microsoft.com/office/drawing/2014/main" id="{2C6F7E83-9D4A-B84C-FBB0-26379D3019A9}"/>
              </a:ext>
            </a:extLst>
          </p:cNvPr>
          <p:cNvSpPr txBox="1"/>
          <p:nvPr/>
        </p:nvSpPr>
        <p:spPr>
          <a:xfrm>
            <a:off x="18148023" y="6215860"/>
            <a:ext cx="3237214" cy="584775"/>
          </a:xfrm>
          <a:prstGeom prst="rect">
            <a:avLst/>
          </a:prstGeom>
          <a:noFill/>
        </p:spPr>
        <p:txBody>
          <a:bodyPr wrap="square" rtlCol="0">
            <a:spAutoFit/>
          </a:bodyPr>
          <a:lstStyle/>
          <a:p>
            <a:pPr algn="ctr"/>
            <a:r>
              <a:rPr lang="en-US" sz="3200" b="1" dirty="0">
                <a:solidFill>
                  <a:srgbClr val="16134D"/>
                </a:solidFill>
                <a:latin typeface="Poppins" panose="00000500000000000000" pitchFamily="2" charset="0"/>
                <a:ea typeface="Lato" panose="020F0502020204030203" pitchFamily="34" charset="0"/>
                <a:cs typeface="Lato" panose="020F0502020204030203" pitchFamily="34" charset="0"/>
              </a:rPr>
              <a:t>Our Goal</a:t>
            </a:r>
          </a:p>
        </p:txBody>
      </p:sp>
      <p:cxnSp>
        <p:nvCxnSpPr>
          <p:cNvPr id="30" name="Straight Connector 29">
            <a:extLst>
              <a:ext uri="{FF2B5EF4-FFF2-40B4-BE49-F238E27FC236}">
                <a16:creationId xmlns:a16="http://schemas.microsoft.com/office/drawing/2014/main" id="{89823745-8A07-DE78-01D5-BD5806D612FF}"/>
              </a:ext>
            </a:extLst>
          </p:cNvPr>
          <p:cNvCxnSpPr>
            <a:cxnSpLocks/>
          </p:cNvCxnSpPr>
          <p:nvPr/>
        </p:nvCxnSpPr>
        <p:spPr>
          <a:xfrm>
            <a:off x="4647850" y="7006174"/>
            <a:ext cx="365760"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E0CDDD6-6515-A0EC-C34B-ABCCF6D5906E}"/>
              </a:ext>
            </a:extLst>
          </p:cNvPr>
          <p:cNvCxnSpPr>
            <a:cxnSpLocks/>
          </p:cNvCxnSpPr>
          <p:nvPr/>
        </p:nvCxnSpPr>
        <p:spPr>
          <a:xfrm>
            <a:off x="12161520" y="7006174"/>
            <a:ext cx="365760"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66D173A-5866-61FE-14C5-AD59EA3B4F3E}"/>
              </a:ext>
            </a:extLst>
          </p:cNvPr>
          <p:cNvCxnSpPr>
            <a:cxnSpLocks/>
          </p:cNvCxnSpPr>
          <p:nvPr/>
        </p:nvCxnSpPr>
        <p:spPr>
          <a:xfrm>
            <a:off x="19583750" y="7033426"/>
            <a:ext cx="365760"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D2056BAC-9C6E-E067-E521-9B9CAB224F8A}"/>
              </a:ext>
            </a:extLst>
          </p:cNvPr>
          <p:cNvSpPr txBox="1">
            <a:spLocks/>
          </p:cNvSpPr>
          <p:nvPr/>
        </p:nvSpPr>
        <p:spPr>
          <a:xfrm>
            <a:off x="8273143" y="1654994"/>
            <a:ext cx="8142514"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a:r>
              <a:rPr lang="id-ID" sz="6600" b="1" dirty="0">
                <a:latin typeface="Poppins" panose="00000500000000000000" pitchFamily="2" charset="0"/>
              </a:rPr>
              <a:t>OUR </a:t>
            </a:r>
            <a:r>
              <a:rPr lang="en-US" sz="6600" b="1" dirty="0">
                <a:solidFill>
                  <a:schemeClr val="accent2"/>
                </a:solidFill>
                <a:latin typeface="Poppins" panose="00000500000000000000" pitchFamily="2" charset="0"/>
              </a:rPr>
              <a:t>VISION</a:t>
            </a:r>
            <a:endParaRPr lang="id-ID" sz="6600" b="1" dirty="0">
              <a:solidFill>
                <a:schemeClr val="accent2"/>
              </a:solidFill>
              <a:latin typeface="Poppins" panose="00000500000000000000" pitchFamily="2" charset="0"/>
            </a:endParaRPr>
          </a:p>
        </p:txBody>
      </p:sp>
      <p:cxnSp>
        <p:nvCxnSpPr>
          <p:cNvPr id="3" name="Straight Connector 2">
            <a:extLst>
              <a:ext uri="{FF2B5EF4-FFF2-40B4-BE49-F238E27FC236}">
                <a16:creationId xmlns:a16="http://schemas.microsoft.com/office/drawing/2014/main" id="{E455543E-00ED-A82E-C8D2-BB4FC1F29460}"/>
              </a:ext>
            </a:extLst>
          </p:cNvPr>
          <p:cNvCxnSpPr>
            <a:cxnSpLocks/>
          </p:cNvCxnSpPr>
          <p:nvPr/>
        </p:nvCxnSpPr>
        <p:spPr>
          <a:xfrm>
            <a:off x="11795760" y="1270503"/>
            <a:ext cx="1097280" cy="0"/>
          </a:xfrm>
          <a:prstGeom prst="line">
            <a:avLst/>
          </a:prstGeom>
          <a:ln w="69850" cap="rnd">
            <a:solidFill>
              <a:schemeClr val="accent2"/>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5361A2-C8EB-FDDA-3DAB-42323D280380}"/>
              </a:ext>
            </a:extLst>
          </p:cNvPr>
          <p:cNvSpPr txBox="1"/>
          <p:nvPr/>
        </p:nvSpPr>
        <p:spPr>
          <a:xfrm>
            <a:off x="6172200" y="2688491"/>
            <a:ext cx="12344400" cy="1323952"/>
          </a:xfrm>
          <a:prstGeom prst="rect">
            <a:avLst/>
          </a:prstGeom>
          <a:noFill/>
        </p:spPr>
        <p:txBody>
          <a:bodyPr wrap="square">
            <a:spAutoFit/>
          </a:bodyPr>
          <a:lstStyle/>
          <a:p>
            <a:pPr algn="ctr">
              <a:lnSpc>
                <a:spcPct val="150000"/>
              </a:lnSpc>
              <a:spcBef>
                <a:spcPts val="0"/>
              </a:spcBef>
            </a:pPr>
            <a:r>
              <a:rPr lang="en-US" sz="2800" dirty="0">
                <a:solidFill>
                  <a:schemeClr val="tx1">
                    <a:lumMod val="65000"/>
                    <a:lumOff val="35000"/>
                  </a:schemeClr>
                </a:solidFill>
                <a:latin typeface="Poppins" panose="00000500000000000000" pitchFamily="2" charset="0"/>
                <a:cs typeface="Arial" panose="020B0604020202020204" pitchFamily="34" charset="0"/>
              </a:rPr>
              <a:t>The traditional moving industry is broken, outdated, inefficient, and unable to change.</a:t>
            </a:r>
          </a:p>
        </p:txBody>
      </p:sp>
      <p:sp>
        <p:nvSpPr>
          <p:cNvPr id="13" name="TextBox 12">
            <a:extLst>
              <a:ext uri="{FF2B5EF4-FFF2-40B4-BE49-F238E27FC236}">
                <a16:creationId xmlns:a16="http://schemas.microsoft.com/office/drawing/2014/main" id="{741250BE-C168-AA09-1A4B-C852842CDAD7}"/>
              </a:ext>
            </a:extLst>
          </p:cNvPr>
          <p:cNvSpPr txBox="1"/>
          <p:nvPr/>
        </p:nvSpPr>
        <p:spPr>
          <a:xfrm>
            <a:off x="2147790" y="9046131"/>
            <a:ext cx="5365880" cy="1658980"/>
          </a:xfrm>
          <a:prstGeom prst="rect">
            <a:avLst/>
          </a:prstGeom>
          <a:noFill/>
        </p:spPr>
        <p:txBody>
          <a:bodyPr wrap="square" rtlCol="0">
            <a:spAutoFit/>
          </a:bodyPr>
          <a:lstStyle/>
          <a:p>
            <a:pPr algn="ctr">
              <a:lnSpc>
                <a:spcPct val="130000"/>
              </a:lnSpc>
            </a:pPr>
            <a:r>
              <a:rPr lang="en-US" sz="2000" dirty="0" err="1">
                <a:solidFill>
                  <a:schemeClr val="tx2"/>
                </a:solidFill>
                <a:latin typeface="Open Sans Light" pitchFamily="2" charset="0"/>
                <a:ea typeface="Open Sans Light" pitchFamily="2" charset="0"/>
                <a:cs typeface="Open Sans Light" pitchFamily="2" charset="0"/>
              </a:rPr>
              <a:t>NexMuv</a:t>
            </a:r>
            <a:r>
              <a:rPr lang="en-US" sz="2000" dirty="0">
                <a:solidFill>
                  <a:schemeClr val="tx2"/>
                </a:solidFill>
                <a:latin typeface="Open Sans Light" pitchFamily="2" charset="0"/>
                <a:ea typeface="Open Sans Light" pitchFamily="2" charset="0"/>
                <a:cs typeface="Open Sans Light" pitchFamily="2" charset="0"/>
              </a:rPr>
              <a:t> Customers - Consumers, Movers, Corporate Clients, and Relocation Management Companies  all receive better value with </a:t>
            </a:r>
            <a:r>
              <a:rPr lang="en-US" sz="2000" dirty="0" err="1">
                <a:solidFill>
                  <a:schemeClr val="tx2"/>
                </a:solidFill>
                <a:latin typeface="Open Sans Light" pitchFamily="2" charset="0"/>
                <a:ea typeface="Open Sans Light" pitchFamily="2" charset="0"/>
                <a:cs typeface="Open Sans Light" pitchFamily="2" charset="0"/>
              </a:rPr>
              <a:t>NexMuv</a:t>
            </a:r>
            <a:r>
              <a:rPr lang="en-US" sz="2000" dirty="0">
                <a:solidFill>
                  <a:schemeClr val="tx2"/>
                </a:solidFill>
                <a:latin typeface="Open Sans Light" pitchFamily="2" charset="0"/>
                <a:ea typeface="Open Sans Light" pitchFamily="2" charset="0"/>
                <a:cs typeface="Open Sans Light" pitchFamily="2" charset="0"/>
              </a:rPr>
              <a:t> than anywhere else.</a:t>
            </a:r>
          </a:p>
        </p:txBody>
      </p:sp>
      <p:sp>
        <p:nvSpPr>
          <p:cNvPr id="14" name="TextBox 13">
            <a:extLst>
              <a:ext uri="{FF2B5EF4-FFF2-40B4-BE49-F238E27FC236}">
                <a16:creationId xmlns:a16="http://schemas.microsoft.com/office/drawing/2014/main" id="{607CB0E6-0B94-D3FF-2A1E-B590C6225011}"/>
              </a:ext>
            </a:extLst>
          </p:cNvPr>
          <p:cNvSpPr txBox="1"/>
          <p:nvPr/>
        </p:nvSpPr>
        <p:spPr>
          <a:xfrm>
            <a:off x="9661460" y="9046131"/>
            <a:ext cx="5365880" cy="2459199"/>
          </a:xfrm>
          <a:prstGeom prst="rect">
            <a:avLst/>
          </a:prstGeom>
          <a:noFill/>
        </p:spPr>
        <p:txBody>
          <a:bodyPr wrap="square" rtlCol="0">
            <a:spAutoFit/>
          </a:bodyPr>
          <a:lstStyle/>
          <a:p>
            <a:pPr algn="ctr">
              <a:lnSpc>
                <a:spcPct val="130000"/>
              </a:lnSpc>
            </a:pPr>
            <a:r>
              <a:rPr lang="en-US" sz="2000" dirty="0" err="1">
                <a:solidFill>
                  <a:schemeClr val="tx2"/>
                </a:solidFill>
                <a:latin typeface="Open Sans Light" pitchFamily="2" charset="0"/>
                <a:ea typeface="Open Sans Light" pitchFamily="2" charset="0"/>
                <a:cs typeface="Open Sans Light" pitchFamily="2" charset="0"/>
              </a:rPr>
              <a:t>NexMuv’s</a:t>
            </a:r>
            <a:r>
              <a:rPr lang="en-US" sz="2000" dirty="0">
                <a:solidFill>
                  <a:schemeClr val="tx2"/>
                </a:solidFill>
                <a:latin typeface="Open Sans Light" pitchFamily="2" charset="0"/>
                <a:ea typeface="Open Sans Light" pitchFamily="2" charset="0"/>
                <a:cs typeface="Open Sans Light" pitchFamily="2" charset="0"/>
              </a:rPr>
              <a:t> deep understanding of the professional moving industry, supported by extensive market research has set </a:t>
            </a:r>
            <a:r>
              <a:rPr lang="en-US" sz="2000" dirty="0" err="1">
                <a:solidFill>
                  <a:schemeClr val="tx2"/>
                </a:solidFill>
                <a:latin typeface="Open Sans Light" pitchFamily="2" charset="0"/>
                <a:ea typeface="Open Sans Light" pitchFamily="2" charset="0"/>
                <a:cs typeface="Open Sans Light" pitchFamily="2" charset="0"/>
              </a:rPr>
              <a:t>NexMuv</a:t>
            </a:r>
            <a:r>
              <a:rPr lang="en-US" sz="2000" dirty="0">
                <a:solidFill>
                  <a:schemeClr val="tx2"/>
                </a:solidFill>
                <a:latin typeface="Open Sans Light" pitchFamily="2" charset="0"/>
                <a:ea typeface="Open Sans Light" pitchFamily="2" charset="0"/>
                <a:cs typeface="Open Sans Light" pitchFamily="2" charset="0"/>
              </a:rPr>
              <a:t> up for ultimate success in disrupting this industry by creating cost-saving efficiencies throughout.</a:t>
            </a:r>
          </a:p>
        </p:txBody>
      </p:sp>
      <p:sp>
        <p:nvSpPr>
          <p:cNvPr id="15" name="TextBox 14">
            <a:extLst>
              <a:ext uri="{FF2B5EF4-FFF2-40B4-BE49-F238E27FC236}">
                <a16:creationId xmlns:a16="http://schemas.microsoft.com/office/drawing/2014/main" id="{4715BF3E-76D6-91BF-33F0-41478676C9ED}"/>
              </a:ext>
            </a:extLst>
          </p:cNvPr>
          <p:cNvSpPr txBox="1"/>
          <p:nvPr/>
        </p:nvSpPr>
        <p:spPr>
          <a:xfrm>
            <a:off x="17083690" y="9046131"/>
            <a:ext cx="5365880" cy="2059090"/>
          </a:xfrm>
          <a:prstGeom prst="rect">
            <a:avLst/>
          </a:prstGeom>
          <a:noFill/>
        </p:spPr>
        <p:txBody>
          <a:bodyPr wrap="square" rtlCol="0">
            <a:spAutoFit/>
          </a:bodyPr>
          <a:lstStyle/>
          <a:p>
            <a:pPr algn="ctr">
              <a:lnSpc>
                <a:spcPct val="130000"/>
              </a:lnSpc>
            </a:pPr>
            <a:r>
              <a:rPr lang="en-US" sz="2000" dirty="0">
                <a:solidFill>
                  <a:schemeClr val="tx2"/>
                </a:solidFill>
                <a:latin typeface="Open Sans Light" pitchFamily="2" charset="0"/>
                <a:ea typeface="Open Sans Light" pitchFamily="2" charset="0"/>
                <a:cs typeface="Open Sans Light" pitchFamily="2" charset="0"/>
              </a:rPr>
              <a:t>As </a:t>
            </a:r>
            <a:r>
              <a:rPr lang="en-US" sz="2000" dirty="0" err="1">
                <a:solidFill>
                  <a:schemeClr val="tx2"/>
                </a:solidFill>
                <a:latin typeface="Open Sans Light" pitchFamily="2" charset="0"/>
                <a:ea typeface="Open Sans Light" pitchFamily="2" charset="0"/>
                <a:cs typeface="Open Sans Light" pitchFamily="2" charset="0"/>
              </a:rPr>
              <a:t>NexMuv’s</a:t>
            </a:r>
            <a:r>
              <a:rPr lang="en-US" sz="2000" dirty="0">
                <a:solidFill>
                  <a:schemeClr val="tx2"/>
                </a:solidFill>
                <a:latin typeface="Open Sans Light" pitchFamily="2" charset="0"/>
                <a:ea typeface="Open Sans Light" pitchFamily="2" charset="0"/>
                <a:cs typeface="Open Sans Light" pitchFamily="2" charset="0"/>
              </a:rPr>
              <a:t> market share grows, the customer acquisition cost and operational cost plummets. This creates even more market penetration, more efficiencies, and exponential growth.</a:t>
            </a:r>
          </a:p>
        </p:txBody>
      </p:sp>
      <p:sp>
        <p:nvSpPr>
          <p:cNvPr id="16" name="Freeform 12">
            <a:extLst>
              <a:ext uri="{FF2B5EF4-FFF2-40B4-BE49-F238E27FC236}">
                <a16:creationId xmlns:a16="http://schemas.microsoft.com/office/drawing/2014/main" id="{54FF3B7A-7399-9C23-4AE5-DBF73B99608B}"/>
              </a:ext>
            </a:extLst>
          </p:cNvPr>
          <p:cNvSpPr>
            <a:spLocks noEditPoints="1"/>
          </p:cNvSpPr>
          <p:nvPr/>
        </p:nvSpPr>
        <p:spPr bwMode="auto">
          <a:xfrm>
            <a:off x="4324754" y="5167489"/>
            <a:ext cx="1011952" cy="823750"/>
          </a:xfrm>
          <a:custGeom>
            <a:avLst/>
            <a:gdLst>
              <a:gd name="T0" fmla="*/ 646 w 709"/>
              <a:gd name="T1" fmla="*/ 287 h 575"/>
              <a:gd name="T2" fmla="*/ 704 w 709"/>
              <a:gd name="T3" fmla="*/ 211 h 575"/>
              <a:gd name="T4" fmla="*/ 706 w 709"/>
              <a:gd name="T5" fmla="*/ 189 h 575"/>
              <a:gd name="T6" fmla="*/ 687 w 709"/>
              <a:gd name="T7" fmla="*/ 178 h 575"/>
              <a:gd name="T8" fmla="*/ 576 w 709"/>
              <a:gd name="T9" fmla="*/ 178 h 575"/>
              <a:gd name="T10" fmla="*/ 559 w 709"/>
              <a:gd name="T11" fmla="*/ 186 h 575"/>
              <a:gd name="T12" fmla="*/ 557 w 709"/>
              <a:gd name="T13" fmla="*/ 189 h 575"/>
              <a:gd name="T14" fmla="*/ 287 w 709"/>
              <a:gd name="T15" fmla="*/ 0 h 575"/>
              <a:gd name="T16" fmla="*/ 0 w 709"/>
              <a:gd name="T17" fmla="*/ 287 h 575"/>
              <a:gd name="T18" fmla="*/ 287 w 709"/>
              <a:gd name="T19" fmla="*/ 575 h 575"/>
              <a:gd name="T20" fmla="*/ 557 w 709"/>
              <a:gd name="T21" fmla="*/ 386 h 575"/>
              <a:gd name="T22" fmla="*/ 559 w 709"/>
              <a:gd name="T23" fmla="*/ 389 h 575"/>
              <a:gd name="T24" fmla="*/ 576 w 709"/>
              <a:gd name="T25" fmla="*/ 397 h 575"/>
              <a:gd name="T26" fmla="*/ 687 w 709"/>
              <a:gd name="T27" fmla="*/ 397 h 575"/>
              <a:gd name="T28" fmla="*/ 706 w 709"/>
              <a:gd name="T29" fmla="*/ 385 h 575"/>
              <a:gd name="T30" fmla="*/ 704 w 709"/>
              <a:gd name="T31" fmla="*/ 364 h 575"/>
              <a:gd name="T32" fmla="*/ 646 w 709"/>
              <a:gd name="T33" fmla="*/ 287 h 575"/>
              <a:gd name="T34" fmla="*/ 526 w 709"/>
              <a:gd name="T35" fmla="*/ 345 h 575"/>
              <a:gd name="T36" fmla="*/ 287 w 709"/>
              <a:gd name="T37" fmla="*/ 533 h 575"/>
              <a:gd name="T38" fmla="*/ 41 w 709"/>
              <a:gd name="T39" fmla="*/ 287 h 575"/>
              <a:gd name="T40" fmla="*/ 287 w 709"/>
              <a:gd name="T41" fmla="*/ 41 h 575"/>
              <a:gd name="T42" fmla="*/ 526 w 709"/>
              <a:gd name="T43" fmla="*/ 230 h 575"/>
              <a:gd name="T44" fmla="*/ 504 w 709"/>
              <a:gd name="T45" fmla="*/ 260 h 575"/>
              <a:gd name="T46" fmla="*/ 499 w 709"/>
              <a:gd name="T47" fmla="*/ 267 h 575"/>
              <a:gd name="T48" fmla="*/ 485 w 709"/>
              <a:gd name="T49" fmla="*/ 267 h 575"/>
              <a:gd name="T50" fmla="*/ 287 w 709"/>
              <a:gd name="T51" fmla="*/ 89 h 575"/>
              <a:gd name="T52" fmla="*/ 89 w 709"/>
              <a:gd name="T53" fmla="*/ 287 h 575"/>
              <a:gd name="T54" fmla="*/ 287 w 709"/>
              <a:gd name="T55" fmla="*/ 486 h 575"/>
              <a:gd name="T56" fmla="*/ 485 w 709"/>
              <a:gd name="T57" fmla="*/ 308 h 575"/>
              <a:gd name="T58" fmla="*/ 499 w 709"/>
              <a:gd name="T59" fmla="*/ 308 h 575"/>
              <a:gd name="T60" fmla="*/ 504 w 709"/>
              <a:gd name="T61" fmla="*/ 315 h 575"/>
              <a:gd name="T62" fmla="*/ 526 w 709"/>
              <a:gd name="T63" fmla="*/ 345 h 575"/>
              <a:gd name="T64" fmla="*/ 395 w 709"/>
              <a:gd name="T65" fmla="*/ 267 h 575"/>
              <a:gd name="T66" fmla="*/ 287 w 709"/>
              <a:gd name="T67" fmla="*/ 178 h 575"/>
              <a:gd name="T68" fmla="*/ 178 w 709"/>
              <a:gd name="T69" fmla="*/ 287 h 575"/>
              <a:gd name="T70" fmla="*/ 287 w 709"/>
              <a:gd name="T71" fmla="*/ 397 h 575"/>
              <a:gd name="T72" fmla="*/ 395 w 709"/>
              <a:gd name="T73" fmla="*/ 308 h 575"/>
              <a:gd name="T74" fmla="*/ 443 w 709"/>
              <a:gd name="T75" fmla="*/ 308 h 575"/>
              <a:gd name="T76" fmla="*/ 287 w 709"/>
              <a:gd name="T77" fmla="*/ 444 h 575"/>
              <a:gd name="T78" fmla="*/ 130 w 709"/>
              <a:gd name="T79" fmla="*/ 287 h 575"/>
              <a:gd name="T80" fmla="*/ 287 w 709"/>
              <a:gd name="T81" fmla="*/ 130 h 575"/>
              <a:gd name="T82" fmla="*/ 443 w 709"/>
              <a:gd name="T83" fmla="*/ 267 h 575"/>
              <a:gd name="T84" fmla="*/ 395 w 709"/>
              <a:gd name="T85" fmla="*/ 267 h 575"/>
              <a:gd name="T86" fmla="*/ 287 w 709"/>
              <a:gd name="T87" fmla="*/ 308 h 575"/>
              <a:gd name="T88" fmla="*/ 352 w 709"/>
              <a:gd name="T89" fmla="*/ 308 h 575"/>
              <a:gd name="T90" fmla="*/ 287 w 709"/>
              <a:gd name="T91" fmla="*/ 355 h 575"/>
              <a:gd name="T92" fmla="*/ 219 w 709"/>
              <a:gd name="T93" fmla="*/ 287 h 575"/>
              <a:gd name="T94" fmla="*/ 287 w 709"/>
              <a:gd name="T95" fmla="*/ 219 h 575"/>
              <a:gd name="T96" fmla="*/ 352 w 709"/>
              <a:gd name="T97" fmla="*/ 267 h 575"/>
              <a:gd name="T98" fmla="*/ 287 w 709"/>
              <a:gd name="T99" fmla="*/ 267 h 575"/>
              <a:gd name="T100" fmla="*/ 266 w 709"/>
              <a:gd name="T101" fmla="*/ 287 h 575"/>
              <a:gd name="T102" fmla="*/ 287 w 709"/>
              <a:gd name="T103" fmla="*/ 308 h 575"/>
              <a:gd name="T104" fmla="*/ 604 w 709"/>
              <a:gd name="T105" fmla="*/ 300 h 575"/>
              <a:gd name="T106" fmla="*/ 646 w 709"/>
              <a:gd name="T107" fmla="*/ 355 h 575"/>
              <a:gd name="T108" fmla="*/ 586 w 709"/>
              <a:gd name="T109" fmla="*/ 355 h 575"/>
              <a:gd name="T110" fmla="*/ 535 w 709"/>
              <a:gd name="T111" fmla="*/ 287 h 575"/>
              <a:gd name="T112" fmla="*/ 586 w 709"/>
              <a:gd name="T113" fmla="*/ 219 h 575"/>
              <a:gd name="T114" fmla="*/ 646 w 709"/>
              <a:gd name="T115" fmla="*/ 219 h 575"/>
              <a:gd name="T116" fmla="*/ 604 w 709"/>
              <a:gd name="T117" fmla="*/ 275 h 575"/>
              <a:gd name="T118" fmla="*/ 604 w 709"/>
              <a:gd name="T119" fmla="*/ 300 h 575"/>
              <a:gd name="T120" fmla="*/ 604 w 709"/>
              <a:gd name="T121" fmla="*/ 300 h 575"/>
              <a:gd name="T122" fmla="*/ 604 w 709"/>
              <a:gd name="T123" fmla="*/ 30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9" h="575">
                <a:moveTo>
                  <a:pt x="646" y="287"/>
                </a:moveTo>
                <a:cubicBezTo>
                  <a:pt x="704" y="211"/>
                  <a:pt x="704" y="211"/>
                  <a:pt x="704" y="211"/>
                </a:cubicBezTo>
                <a:cubicBezTo>
                  <a:pt x="708" y="205"/>
                  <a:pt x="709" y="196"/>
                  <a:pt x="706" y="189"/>
                </a:cubicBezTo>
                <a:cubicBezTo>
                  <a:pt x="702" y="182"/>
                  <a:pt x="695" y="178"/>
                  <a:pt x="687" y="178"/>
                </a:cubicBezTo>
                <a:cubicBezTo>
                  <a:pt x="576" y="178"/>
                  <a:pt x="576" y="178"/>
                  <a:pt x="576" y="178"/>
                </a:cubicBezTo>
                <a:cubicBezTo>
                  <a:pt x="569" y="178"/>
                  <a:pt x="563" y="181"/>
                  <a:pt x="559" y="186"/>
                </a:cubicBezTo>
                <a:cubicBezTo>
                  <a:pt x="557" y="189"/>
                  <a:pt x="557" y="189"/>
                  <a:pt x="557" y="189"/>
                </a:cubicBezTo>
                <a:cubicBezTo>
                  <a:pt x="516" y="77"/>
                  <a:pt x="409" y="0"/>
                  <a:pt x="287" y="0"/>
                </a:cubicBezTo>
                <a:cubicBezTo>
                  <a:pt x="129" y="0"/>
                  <a:pt x="0" y="129"/>
                  <a:pt x="0" y="287"/>
                </a:cubicBezTo>
                <a:cubicBezTo>
                  <a:pt x="0" y="446"/>
                  <a:pt x="129" y="575"/>
                  <a:pt x="287" y="575"/>
                </a:cubicBezTo>
                <a:cubicBezTo>
                  <a:pt x="409" y="575"/>
                  <a:pt x="516" y="497"/>
                  <a:pt x="557" y="386"/>
                </a:cubicBezTo>
                <a:cubicBezTo>
                  <a:pt x="559" y="389"/>
                  <a:pt x="559" y="389"/>
                  <a:pt x="559" y="389"/>
                </a:cubicBezTo>
                <a:cubicBezTo>
                  <a:pt x="563" y="394"/>
                  <a:pt x="569" y="397"/>
                  <a:pt x="576" y="397"/>
                </a:cubicBezTo>
                <a:cubicBezTo>
                  <a:pt x="687" y="397"/>
                  <a:pt x="687" y="397"/>
                  <a:pt x="687" y="397"/>
                </a:cubicBezTo>
                <a:cubicBezTo>
                  <a:pt x="695" y="397"/>
                  <a:pt x="702" y="393"/>
                  <a:pt x="706" y="385"/>
                </a:cubicBezTo>
                <a:cubicBezTo>
                  <a:pt x="709" y="378"/>
                  <a:pt x="708" y="370"/>
                  <a:pt x="704" y="364"/>
                </a:cubicBezTo>
                <a:lnTo>
                  <a:pt x="646" y="287"/>
                </a:lnTo>
                <a:close/>
                <a:moveTo>
                  <a:pt x="526" y="345"/>
                </a:moveTo>
                <a:cubicBezTo>
                  <a:pt x="500" y="454"/>
                  <a:pt x="401" y="533"/>
                  <a:pt x="287" y="533"/>
                </a:cubicBezTo>
                <a:cubicBezTo>
                  <a:pt x="152" y="533"/>
                  <a:pt x="41" y="423"/>
                  <a:pt x="41" y="287"/>
                </a:cubicBezTo>
                <a:cubicBezTo>
                  <a:pt x="41" y="152"/>
                  <a:pt x="152" y="41"/>
                  <a:pt x="287" y="41"/>
                </a:cubicBezTo>
                <a:cubicBezTo>
                  <a:pt x="401" y="41"/>
                  <a:pt x="500" y="120"/>
                  <a:pt x="526" y="230"/>
                </a:cubicBezTo>
                <a:cubicBezTo>
                  <a:pt x="504" y="260"/>
                  <a:pt x="504" y="260"/>
                  <a:pt x="504" y="260"/>
                </a:cubicBezTo>
                <a:cubicBezTo>
                  <a:pt x="499" y="267"/>
                  <a:pt x="499" y="267"/>
                  <a:pt x="499" y="267"/>
                </a:cubicBezTo>
                <a:cubicBezTo>
                  <a:pt x="485" y="267"/>
                  <a:pt x="485" y="267"/>
                  <a:pt x="485" y="267"/>
                </a:cubicBezTo>
                <a:cubicBezTo>
                  <a:pt x="474" y="167"/>
                  <a:pt x="390" y="89"/>
                  <a:pt x="287" y="89"/>
                </a:cubicBezTo>
                <a:cubicBezTo>
                  <a:pt x="178" y="89"/>
                  <a:pt x="89" y="178"/>
                  <a:pt x="89" y="287"/>
                </a:cubicBezTo>
                <a:cubicBezTo>
                  <a:pt x="89" y="397"/>
                  <a:pt x="178" y="486"/>
                  <a:pt x="287" y="486"/>
                </a:cubicBezTo>
                <a:cubicBezTo>
                  <a:pt x="390" y="486"/>
                  <a:pt x="474" y="408"/>
                  <a:pt x="485" y="308"/>
                </a:cubicBezTo>
                <a:cubicBezTo>
                  <a:pt x="499" y="308"/>
                  <a:pt x="499" y="308"/>
                  <a:pt x="499" y="308"/>
                </a:cubicBezTo>
                <a:cubicBezTo>
                  <a:pt x="504" y="315"/>
                  <a:pt x="504" y="315"/>
                  <a:pt x="504" y="315"/>
                </a:cubicBezTo>
                <a:lnTo>
                  <a:pt x="526" y="345"/>
                </a:lnTo>
                <a:close/>
                <a:moveTo>
                  <a:pt x="395" y="267"/>
                </a:moveTo>
                <a:cubicBezTo>
                  <a:pt x="385" y="216"/>
                  <a:pt x="340" y="178"/>
                  <a:pt x="287" y="178"/>
                </a:cubicBezTo>
                <a:cubicBezTo>
                  <a:pt x="227" y="178"/>
                  <a:pt x="178" y="227"/>
                  <a:pt x="178" y="287"/>
                </a:cubicBezTo>
                <a:cubicBezTo>
                  <a:pt x="178" y="348"/>
                  <a:pt x="227" y="397"/>
                  <a:pt x="287" y="397"/>
                </a:cubicBezTo>
                <a:cubicBezTo>
                  <a:pt x="340" y="397"/>
                  <a:pt x="385" y="359"/>
                  <a:pt x="395" y="308"/>
                </a:cubicBezTo>
                <a:cubicBezTo>
                  <a:pt x="443" y="308"/>
                  <a:pt x="443" y="308"/>
                  <a:pt x="443" y="308"/>
                </a:cubicBezTo>
                <a:cubicBezTo>
                  <a:pt x="433" y="385"/>
                  <a:pt x="367" y="444"/>
                  <a:pt x="287" y="444"/>
                </a:cubicBezTo>
                <a:cubicBezTo>
                  <a:pt x="201" y="444"/>
                  <a:pt x="130" y="374"/>
                  <a:pt x="130" y="287"/>
                </a:cubicBezTo>
                <a:cubicBezTo>
                  <a:pt x="130" y="201"/>
                  <a:pt x="201" y="130"/>
                  <a:pt x="287" y="130"/>
                </a:cubicBezTo>
                <a:cubicBezTo>
                  <a:pt x="367" y="130"/>
                  <a:pt x="433" y="190"/>
                  <a:pt x="443" y="267"/>
                </a:cubicBezTo>
                <a:lnTo>
                  <a:pt x="395" y="267"/>
                </a:lnTo>
                <a:close/>
                <a:moveTo>
                  <a:pt x="287" y="308"/>
                </a:moveTo>
                <a:cubicBezTo>
                  <a:pt x="352" y="308"/>
                  <a:pt x="352" y="308"/>
                  <a:pt x="352" y="308"/>
                </a:cubicBezTo>
                <a:cubicBezTo>
                  <a:pt x="343" y="336"/>
                  <a:pt x="317" y="355"/>
                  <a:pt x="287" y="355"/>
                </a:cubicBezTo>
                <a:cubicBezTo>
                  <a:pt x="250" y="355"/>
                  <a:pt x="219" y="325"/>
                  <a:pt x="219" y="287"/>
                </a:cubicBezTo>
                <a:cubicBezTo>
                  <a:pt x="219" y="250"/>
                  <a:pt x="250" y="219"/>
                  <a:pt x="287" y="219"/>
                </a:cubicBezTo>
                <a:cubicBezTo>
                  <a:pt x="317" y="219"/>
                  <a:pt x="343" y="239"/>
                  <a:pt x="352" y="267"/>
                </a:cubicBezTo>
                <a:cubicBezTo>
                  <a:pt x="287" y="267"/>
                  <a:pt x="287" y="267"/>
                  <a:pt x="287" y="267"/>
                </a:cubicBezTo>
                <a:cubicBezTo>
                  <a:pt x="276" y="267"/>
                  <a:pt x="266" y="276"/>
                  <a:pt x="266" y="287"/>
                </a:cubicBezTo>
                <a:cubicBezTo>
                  <a:pt x="266" y="299"/>
                  <a:pt x="276" y="308"/>
                  <a:pt x="287" y="308"/>
                </a:cubicBezTo>
                <a:close/>
                <a:moveTo>
                  <a:pt x="604" y="300"/>
                </a:moveTo>
                <a:cubicBezTo>
                  <a:pt x="646" y="355"/>
                  <a:pt x="646" y="355"/>
                  <a:pt x="646" y="355"/>
                </a:cubicBezTo>
                <a:cubicBezTo>
                  <a:pt x="586" y="355"/>
                  <a:pt x="586" y="355"/>
                  <a:pt x="586" y="355"/>
                </a:cubicBezTo>
                <a:cubicBezTo>
                  <a:pt x="535" y="287"/>
                  <a:pt x="535" y="287"/>
                  <a:pt x="535" y="287"/>
                </a:cubicBezTo>
                <a:cubicBezTo>
                  <a:pt x="586" y="219"/>
                  <a:pt x="586" y="219"/>
                  <a:pt x="586" y="219"/>
                </a:cubicBezTo>
                <a:cubicBezTo>
                  <a:pt x="646" y="219"/>
                  <a:pt x="646" y="219"/>
                  <a:pt x="646" y="219"/>
                </a:cubicBezTo>
                <a:cubicBezTo>
                  <a:pt x="604" y="275"/>
                  <a:pt x="604" y="275"/>
                  <a:pt x="604" y="275"/>
                </a:cubicBezTo>
                <a:cubicBezTo>
                  <a:pt x="598" y="282"/>
                  <a:pt x="598" y="292"/>
                  <a:pt x="604" y="300"/>
                </a:cubicBezTo>
                <a:close/>
                <a:moveTo>
                  <a:pt x="604" y="300"/>
                </a:moveTo>
                <a:cubicBezTo>
                  <a:pt x="604" y="300"/>
                  <a:pt x="604" y="300"/>
                  <a:pt x="604" y="300"/>
                </a:cubicBezTo>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2399" dirty="0">
              <a:latin typeface="Poppins" panose="00000500000000000000" pitchFamily="2" charset="0"/>
            </a:endParaRPr>
          </a:p>
        </p:txBody>
      </p:sp>
      <p:grpSp>
        <p:nvGrpSpPr>
          <p:cNvPr id="17" name="Group 16">
            <a:extLst>
              <a:ext uri="{FF2B5EF4-FFF2-40B4-BE49-F238E27FC236}">
                <a16:creationId xmlns:a16="http://schemas.microsoft.com/office/drawing/2014/main" id="{47A06D54-8CDF-867F-06A5-981128AFE2FE}"/>
              </a:ext>
            </a:extLst>
          </p:cNvPr>
          <p:cNvGrpSpPr/>
          <p:nvPr/>
        </p:nvGrpSpPr>
        <p:grpSpPr>
          <a:xfrm>
            <a:off x="11966366" y="5233161"/>
            <a:ext cx="756070" cy="758928"/>
            <a:chOff x="2659062" y="1692275"/>
            <a:chExt cx="2098675" cy="2106613"/>
          </a:xfrm>
          <a:solidFill>
            <a:schemeClr val="accent1"/>
          </a:solidFill>
        </p:grpSpPr>
        <p:sp>
          <p:nvSpPr>
            <p:cNvPr id="24" name="Freeform 13">
              <a:extLst>
                <a:ext uri="{FF2B5EF4-FFF2-40B4-BE49-F238E27FC236}">
                  <a16:creationId xmlns:a16="http://schemas.microsoft.com/office/drawing/2014/main" id="{FF2BEDD0-CB51-3409-06B7-531128CF433B}"/>
                </a:ext>
              </a:extLst>
            </p:cNvPr>
            <p:cNvSpPr>
              <a:spLocks noEditPoints="1"/>
            </p:cNvSpPr>
            <p:nvPr/>
          </p:nvSpPr>
          <p:spPr bwMode="auto">
            <a:xfrm>
              <a:off x="2752725" y="2192338"/>
              <a:ext cx="1909763" cy="1111250"/>
            </a:xfrm>
            <a:custGeom>
              <a:avLst/>
              <a:gdLst>
                <a:gd name="T0" fmla="*/ 502 w 507"/>
                <a:gd name="T1" fmla="*/ 155 h 294"/>
                <a:gd name="T2" fmla="*/ 507 w 507"/>
                <a:gd name="T3" fmla="*/ 147 h 294"/>
                <a:gd name="T4" fmla="*/ 502 w 507"/>
                <a:gd name="T5" fmla="*/ 138 h 294"/>
                <a:gd name="T6" fmla="*/ 439 w 507"/>
                <a:gd name="T7" fmla="*/ 69 h 294"/>
                <a:gd name="T8" fmla="*/ 254 w 507"/>
                <a:gd name="T9" fmla="*/ 0 h 294"/>
                <a:gd name="T10" fmla="*/ 69 w 507"/>
                <a:gd name="T11" fmla="*/ 69 h 294"/>
                <a:gd name="T12" fmla="*/ 6 w 507"/>
                <a:gd name="T13" fmla="*/ 138 h 294"/>
                <a:gd name="T14" fmla="*/ 0 w 507"/>
                <a:gd name="T15" fmla="*/ 147 h 294"/>
                <a:gd name="T16" fmla="*/ 6 w 507"/>
                <a:gd name="T17" fmla="*/ 155 h 294"/>
                <a:gd name="T18" fmla="*/ 69 w 507"/>
                <a:gd name="T19" fmla="*/ 225 h 294"/>
                <a:gd name="T20" fmla="*/ 254 w 507"/>
                <a:gd name="T21" fmla="*/ 294 h 294"/>
                <a:gd name="T22" fmla="*/ 439 w 507"/>
                <a:gd name="T23" fmla="*/ 225 h 294"/>
                <a:gd name="T24" fmla="*/ 502 w 507"/>
                <a:gd name="T25" fmla="*/ 155 h 294"/>
                <a:gd name="T26" fmla="*/ 417 w 507"/>
                <a:gd name="T27" fmla="*/ 200 h 294"/>
                <a:gd name="T28" fmla="*/ 254 w 507"/>
                <a:gd name="T29" fmla="*/ 261 h 294"/>
                <a:gd name="T30" fmla="*/ 90 w 507"/>
                <a:gd name="T31" fmla="*/ 200 h 294"/>
                <a:gd name="T32" fmla="*/ 39 w 507"/>
                <a:gd name="T33" fmla="*/ 147 h 294"/>
                <a:gd name="T34" fmla="*/ 90 w 507"/>
                <a:gd name="T35" fmla="*/ 93 h 294"/>
                <a:gd name="T36" fmla="*/ 254 w 507"/>
                <a:gd name="T37" fmla="*/ 33 h 294"/>
                <a:gd name="T38" fmla="*/ 417 w 507"/>
                <a:gd name="T39" fmla="*/ 93 h 294"/>
                <a:gd name="T40" fmla="*/ 468 w 507"/>
                <a:gd name="T41" fmla="*/ 147 h 294"/>
                <a:gd name="T42" fmla="*/ 417 w 507"/>
                <a:gd name="T43" fmla="*/ 200 h 294"/>
                <a:gd name="T44" fmla="*/ 417 w 507"/>
                <a:gd name="T45" fmla="*/ 200 h 294"/>
                <a:gd name="T46" fmla="*/ 417 w 507"/>
                <a:gd name="T47" fmla="*/ 20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7" h="294">
                  <a:moveTo>
                    <a:pt x="502" y="155"/>
                  </a:moveTo>
                  <a:cubicBezTo>
                    <a:pt x="507" y="147"/>
                    <a:pt x="507" y="147"/>
                    <a:pt x="507" y="147"/>
                  </a:cubicBezTo>
                  <a:cubicBezTo>
                    <a:pt x="502" y="138"/>
                    <a:pt x="502" y="138"/>
                    <a:pt x="502" y="138"/>
                  </a:cubicBezTo>
                  <a:cubicBezTo>
                    <a:pt x="501" y="137"/>
                    <a:pt x="480" y="103"/>
                    <a:pt x="439" y="69"/>
                  </a:cubicBezTo>
                  <a:cubicBezTo>
                    <a:pt x="385" y="24"/>
                    <a:pt x="321" y="0"/>
                    <a:pt x="254" y="0"/>
                  </a:cubicBezTo>
                  <a:cubicBezTo>
                    <a:pt x="187" y="0"/>
                    <a:pt x="123" y="24"/>
                    <a:pt x="69" y="69"/>
                  </a:cubicBezTo>
                  <a:cubicBezTo>
                    <a:pt x="28" y="103"/>
                    <a:pt x="6" y="137"/>
                    <a:pt x="6" y="138"/>
                  </a:cubicBezTo>
                  <a:cubicBezTo>
                    <a:pt x="0" y="147"/>
                    <a:pt x="0" y="147"/>
                    <a:pt x="0" y="147"/>
                  </a:cubicBezTo>
                  <a:cubicBezTo>
                    <a:pt x="6" y="155"/>
                    <a:pt x="6" y="155"/>
                    <a:pt x="6" y="155"/>
                  </a:cubicBezTo>
                  <a:cubicBezTo>
                    <a:pt x="6" y="157"/>
                    <a:pt x="28" y="191"/>
                    <a:pt x="69" y="225"/>
                  </a:cubicBezTo>
                  <a:cubicBezTo>
                    <a:pt x="123" y="270"/>
                    <a:pt x="187" y="294"/>
                    <a:pt x="254" y="294"/>
                  </a:cubicBezTo>
                  <a:cubicBezTo>
                    <a:pt x="321" y="294"/>
                    <a:pt x="385" y="270"/>
                    <a:pt x="439" y="225"/>
                  </a:cubicBezTo>
                  <a:cubicBezTo>
                    <a:pt x="480" y="191"/>
                    <a:pt x="501" y="157"/>
                    <a:pt x="502" y="155"/>
                  </a:cubicBezTo>
                  <a:close/>
                  <a:moveTo>
                    <a:pt x="417" y="200"/>
                  </a:moveTo>
                  <a:cubicBezTo>
                    <a:pt x="368" y="241"/>
                    <a:pt x="314" y="261"/>
                    <a:pt x="254" y="261"/>
                  </a:cubicBezTo>
                  <a:cubicBezTo>
                    <a:pt x="195" y="261"/>
                    <a:pt x="140" y="241"/>
                    <a:pt x="90" y="200"/>
                  </a:cubicBezTo>
                  <a:cubicBezTo>
                    <a:pt x="65" y="179"/>
                    <a:pt x="48" y="158"/>
                    <a:pt x="39" y="147"/>
                  </a:cubicBezTo>
                  <a:cubicBezTo>
                    <a:pt x="48" y="135"/>
                    <a:pt x="65" y="114"/>
                    <a:pt x="90" y="93"/>
                  </a:cubicBezTo>
                  <a:cubicBezTo>
                    <a:pt x="140" y="53"/>
                    <a:pt x="195" y="33"/>
                    <a:pt x="254" y="33"/>
                  </a:cubicBezTo>
                  <a:cubicBezTo>
                    <a:pt x="314" y="33"/>
                    <a:pt x="368" y="53"/>
                    <a:pt x="417" y="93"/>
                  </a:cubicBezTo>
                  <a:cubicBezTo>
                    <a:pt x="443" y="114"/>
                    <a:pt x="460" y="135"/>
                    <a:pt x="468" y="147"/>
                  </a:cubicBezTo>
                  <a:cubicBezTo>
                    <a:pt x="460" y="158"/>
                    <a:pt x="443" y="179"/>
                    <a:pt x="417" y="200"/>
                  </a:cubicBezTo>
                  <a:close/>
                  <a:moveTo>
                    <a:pt x="417" y="200"/>
                  </a:moveTo>
                  <a:cubicBezTo>
                    <a:pt x="417" y="200"/>
                    <a:pt x="417" y="200"/>
                    <a:pt x="417" y="2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latin typeface="Poppins" panose="00000500000000000000" pitchFamily="2" charset="0"/>
              </a:endParaRPr>
            </a:p>
          </p:txBody>
        </p:sp>
        <p:sp>
          <p:nvSpPr>
            <p:cNvPr id="26" name="Freeform 14">
              <a:extLst>
                <a:ext uri="{FF2B5EF4-FFF2-40B4-BE49-F238E27FC236}">
                  <a16:creationId xmlns:a16="http://schemas.microsoft.com/office/drawing/2014/main" id="{2152375F-87DA-AEE8-C7BE-617FC2214EA6}"/>
                </a:ext>
              </a:extLst>
            </p:cNvPr>
            <p:cNvSpPr>
              <a:spLocks noEditPoints="1"/>
            </p:cNvSpPr>
            <p:nvPr/>
          </p:nvSpPr>
          <p:spPr bwMode="auto">
            <a:xfrm>
              <a:off x="3340100" y="2376488"/>
              <a:ext cx="739775" cy="741363"/>
            </a:xfrm>
            <a:custGeom>
              <a:avLst/>
              <a:gdLst>
                <a:gd name="T0" fmla="*/ 98 w 196"/>
                <a:gd name="T1" fmla="*/ 0 h 196"/>
                <a:gd name="T2" fmla="*/ 0 w 196"/>
                <a:gd name="T3" fmla="*/ 98 h 196"/>
                <a:gd name="T4" fmla="*/ 98 w 196"/>
                <a:gd name="T5" fmla="*/ 196 h 196"/>
                <a:gd name="T6" fmla="*/ 196 w 196"/>
                <a:gd name="T7" fmla="*/ 98 h 196"/>
                <a:gd name="T8" fmla="*/ 98 w 196"/>
                <a:gd name="T9" fmla="*/ 0 h 196"/>
                <a:gd name="T10" fmla="*/ 98 w 196"/>
                <a:gd name="T11" fmla="*/ 163 h 196"/>
                <a:gd name="T12" fmla="*/ 32 w 196"/>
                <a:gd name="T13" fmla="*/ 98 h 196"/>
                <a:gd name="T14" fmla="*/ 98 w 196"/>
                <a:gd name="T15" fmla="*/ 32 h 196"/>
                <a:gd name="T16" fmla="*/ 163 w 196"/>
                <a:gd name="T17" fmla="*/ 98 h 196"/>
                <a:gd name="T18" fmla="*/ 98 w 196"/>
                <a:gd name="T19" fmla="*/ 163 h 196"/>
                <a:gd name="T20" fmla="*/ 98 w 196"/>
                <a:gd name="T21" fmla="*/ 163 h 196"/>
                <a:gd name="T22" fmla="*/ 98 w 196"/>
                <a:gd name="T23" fmla="*/ 1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98" y="163"/>
                  </a:moveTo>
                  <a:cubicBezTo>
                    <a:pt x="62" y="163"/>
                    <a:pt x="32" y="134"/>
                    <a:pt x="32" y="98"/>
                  </a:cubicBezTo>
                  <a:cubicBezTo>
                    <a:pt x="32" y="62"/>
                    <a:pt x="62" y="32"/>
                    <a:pt x="98" y="32"/>
                  </a:cubicBezTo>
                  <a:cubicBezTo>
                    <a:pt x="134" y="32"/>
                    <a:pt x="163" y="62"/>
                    <a:pt x="163" y="98"/>
                  </a:cubicBezTo>
                  <a:cubicBezTo>
                    <a:pt x="163" y="134"/>
                    <a:pt x="134" y="163"/>
                    <a:pt x="98" y="163"/>
                  </a:cubicBezTo>
                  <a:close/>
                  <a:moveTo>
                    <a:pt x="98" y="163"/>
                  </a:moveTo>
                  <a:cubicBezTo>
                    <a:pt x="98" y="163"/>
                    <a:pt x="98" y="163"/>
                    <a:pt x="98" y="1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latin typeface="Poppins" panose="00000500000000000000" pitchFamily="2" charset="0"/>
              </a:endParaRPr>
            </a:p>
          </p:txBody>
        </p:sp>
        <p:sp>
          <p:nvSpPr>
            <p:cNvPr id="27" name="Freeform 15">
              <a:extLst>
                <a:ext uri="{FF2B5EF4-FFF2-40B4-BE49-F238E27FC236}">
                  <a16:creationId xmlns:a16="http://schemas.microsoft.com/office/drawing/2014/main" id="{96FBE082-FD23-4EB1-6054-D674B31CDB02}"/>
                </a:ext>
              </a:extLst>
            </p:cNvPr>
            <p:cNvSpPr>
              <a:spLocks noEditPoints="1"/>
            </p:cNvSpPr>
            <p:nvPr/>
          </p:nvSpPr>
          <p:spPr bwMode="auto">
            <a:xfrm>
              <a:off x="2659062" y="1692275"/>
              <a:ext cx="381000" cy="377825"/>
            </a:xfrm>
            <a:custGeom>
              <a:avLst/>
              <a:gdLst>
                <a:gd name="T0" fmla="*/ 78 w 240"/>
                <a:gd name="T1" fmla="*/ 79 h 238"/>
                <a:gd name="T2" fmla="*/ 240 w 240"/>
                <a:gd name="T3" fmla="*/ 79 h 238"/>
                <a:gd name="T4" fmla="*/ 240 w 240"/>
                <a:gd name="T5" fmla="*/ 0 h 238"/>
                <a:gd name="T6" fmla="*/ 0 w 240"/>
                <a:gd name="T7" fmla="*/ 0 h 238"/>
                <a:gd name="T8" fmla="*/ 0 w 240"/>
                <a:gd name="T9" fmla="*/ 238 h 238"/>
                <a:gd name="T10" fmla="*/ 78 w 240"/>
                <a:gd name="T11" fmla="*/ 238 h 238"/>
                <a:gd name="T12" fmla="*/ 78 w 240"/>
                <a:gd name="T13" fmla="*/ 79 h 238"/>
                <a:gd name="T14" fmla="*/ 78 w 240"/>
                <a:gd name="T15" fmla="*/ 79 h 238"/>
                <a:gd name="T16" fmla="*/ 78 w 240"/>
                <a:gd name="T17" fmla="*/ 7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8">
                  <a:moveTo>
                    <a:pt x="78" y="79"/>
                  </a:moveTo>
                  <a:lnTo>
                    <a:pt x="240" y="79"/>
                  </a:lnTo>
                  <a:lnTo>
                    <a:pt x="240" y="0"/>
                  </a:lnTo>
                  <a:lnTo>
                    <a:pt x="0" y="0"/>
                  </a:lnTo>
                  <a:lnTo>
                    <a:pt x="0" y="238"/>
                  </a:lnTo>
                  <a:lnTo>
                    <a:pt x="78" y="238"/>
                  </a:lnTo>
                  <a:lnTo>
                    <a:pt x="78" y="79"/>
                  </a:lnTo>
                  <a:close/>
                  <a:moveTo>
                    <a:pt x="78" y="79"/>
                  </a:moveTo>
                  <a:lnTo>
                    <a:pt x="78"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latin typeface="Poppins" panose="00000500000000000000" pitchFamily="2" charset="0"/>
              </a:endParaRPr>
            </a:p>
          </p:txBody>
        </p:sp>
        <p:sp>
          <p:nvSpPr>
            <p:cNvPr id="28" name="Freeform 16">
              <a:extLst>
                <a:ext uri="{FF2B5EF4-FFF2-40B4-BE49-F238E27FC236}">
                  <a16:creationId xmlns:a16="http://schemas.microsoft.com/office/drawing/2014/main" id="{41980D51-B0F0-FFEA-B222-661CF5CEBAE1}"/>
                </a:ext>
              </a:extLst>
            </p:cNvPr>
            <p:cNvSpPr>
              <a:spLocks noEditPoints="1"/>
            </p:cNvSpPr>
            <p:nvPr/>
          </p:nvSpPr>
          <p:spPr bwMode="auto">
            <a:xfrm>
              <a:off x="2659062" y="1692275"/>
              <a:ext cx="381000" cy="377825"/>
            </a:xfrm>
            <a:custGeom>
              <a:avLst/>
              <a:gdLst>
                <a:gd name="T0" fmla="*/ 78 w 240"/>
                <a:gd name="T1" fmla="*/ 79 h 238"/>
                <a:gd name="T2" fmla="*/ 240 w 240"/>
                <a:gd name="T3" fmla="*/ 79 h 238"/>
                <a:gd name="T4" fmla="*/ 240 w 240"/>
                <a:gd name="T5" fmla="*/ 0 h 238"/>
                <a:gd name="T6" fmla="*/ 0 w 240"/>
                <a:gd name="T7" fmla="*/ 0 h 238"/>
                <a:gd name="T8" fmla="*/ 0 w 240"/>
                <a:gd name="T9" fmla="*/ 238 h 238"/>
                <a:gd name="T10" fmla="*/ 78 w 240"/>
                <a:gd name="T11" fmla="*/ 238 h 238"/>
                <a:gd name="T12" fmla="*/ 78 w 240"/>
                <a:gd name="T13" fmla="*/ 79 h 238"/>
                <a:gd name="T14" fmla="*/ 78 w 240"/>
                <a:gd name="T15" fmla="*/ 79 h 238"/>
                <a:gd name="T16" fmla="*/ 78 w 240"/>
                <a:gd name="T17" fmla="*/ 7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8">
                  <a:moveTo>
                    <a:pt x="78" y="79"/>
                  </a:moveTo>
                  <a:lnTo>
                    <a:pt x="240" y="79"/>
                  </a:lnTo>
                  <a:lnTo>
                    <a:pt x="240" y="0"/>
                  </a:lnTo>
                  <a:lnTo>
                    <a:pt x="0" y="0"/>
                  </a:lnTo>
                  <a:lnTo>
                    <a:pt x="0" y="238"/>
                  </a:lnTo>
                  <a:lnTo>
                    <a:pt x="78" y="238"/>
                  </a:lnTo>
                  <a:lnTo>
                    <a:pt x="78" y="79"/>
                  </a:lnTo>
                  <a:moveTo>
                    <a:pt x="78" y="79"/>
                  </a:moveTo>
                  <a:lnTo>
                    <a:pt x="78" y="7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latin typeface="Poppins" panose="00000500000000000000" pitchFamily="2" charset="0"/>
              </a:endParaRPr>
            </a:p>
          </p:txBody>
        </p:sp>
        <p:sp>
          <p:nvSpPr>
            <p:cNvPr id="29" name="Freeform 17">
              <a:extLst>
                <a:ext uri="{FF2B5EF4-FFF2-40B4-BE49-F238E27FC236}">
                  <a16:creationId xmlns:a16="http://schemas.microsoft.com/office/drawing/2014/main" id="{0756A6D4-5DA5-EF1E-D6CE-7914888BC050}"/>
                </a:ext>
              </a:extLst>
            </p:cNvPr>
            <p:cNvSpPr>
              <a:spLocks noEditPoints="1"/>
            </p:cNvSpPr>
            <p:nvPr/>
          </p:nvSpPr>
          <p:spPr bwMode="auto">
            <a:xfrm>
              <a:off x="4376737" y="1692275"/>
              <a:ext cx="381000" cy="377825"/>
            </a:xfrm>
            <a:custGeom>
              <a:avLst/>
              <a:gdLst>
                <a:gd name="T0" fmla="*/ 0 w 240"/>
                <a:gd name="T1" fmla="*/ 0 h 238"/>
                <a:gd name="T2" fmla="*/ 0 w 240"/>
                <a:gd name="T3" fmla="*/ 79 h 238"/>
                <a:gd name="T4" fmla="*/ 161 w 240"/>
                <a:gd name="T5" fmla="*/ 79 h 238"/>
                <a:gd name="T6" fmla="*/ 161 w 240"/>
                <a:gd name="T7" fmla="*/ 238 h 238"/>
                <a:gd name="T8" fmla="*/ 240 w 240"/>
                <a:gd name="T9" fmla="*/ 238 h 238"/>
                <a:gd name="T10" fmla="*/ 240 w 240"/>
                <a:gd name="T11" fmla="*/ 0 h 238"/>
                <a:gd name="T12" fmla="*/ 0 w 240"/>
                <a:gd name="T13" fmla="*/ 0 h 238"/>
                <a:gd name="T14" fmla="*/ 0 w 240"/>
                <a:gd name="T15" fmla="*/ 0 h 238"/>
                <a:gd name="T16" fmla="*/ 0 w 240"/>
                <a:gd name="T1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8">
                  <a:moveTo>
                    <a:pt x="0" y="0"/>
                  </a:moveTo>
                  <a:lnTo>
                    <a:pt x="0" y="79"/>
                  </a:lnTo>
                  <a:lnTo>
                    <a:pt x="161" y="79"/>
                  </a:lnTo>
                  <a:lnTo>
                    <a:pt x="161" y="238"/>
                  </a:lnTo>
                  <a:lnTo>
                    <a:pt x="240" y="238"/>
                  </a:lnTo>
                  <a:lnTo>
                    <a:pt x="240" y="0"/>
                  </a:lnTo>
                  <a:lnTo>
                    <a:pt x="0" y="0"/>
                  </a:lnTo>
                  <a:close/>
                  <a:moveTo>
                    <a:pt x="0" y="0"/>
                  </a:move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latin typeface="Poppins" panose="00000500000000000000" pitchFamily="2" charset="0"/>
              </a:endParaRPr>
            </a:p>
          </p:txBody>
        </p:sp>
        <p:sp>
          <p:nvSpPr>
            <p:cNvPr id="31" name="Freeform 18">
              <a:extLst>
                <a:ext uri="{FF2B5EF4-FFF2-40B4-BE49-F238E27FC236}">
                  <a16:creationId xmlns:a16="http://schemas.microsoft.com/office/drawing/2014/main" id="{C080B856-E440-2696-2029-3765F01653AC}"/>
                </a:ext>
              </a:extLst>
            </p:cNvPr>
            <p:cNvSpPr>
              <a:spLocks noEditPoints="1"/>
            </p:cNvSpPr>
            <p:nvPr/>
          </p:nvSpPr>
          <p:spPr bwMode="auto">
            <a:xfrm>
              <a:off x="4376737" y="1692275"/>
              <a:ext cx="381000" cy="377825"/>
            </a:xfrm>
            <a:custGeom>
              <a:avLst/>
              <a:gdLst>
                <a:gd name="T0" fmla="*/ 0 w 240"/>
                <a:gd name="T1" fmla="*/ 0 h 238"/>
                <a:gd name="T2" fmla="*/ 0 w 240"/>
                <a:gd name="T3" fmla="*/ 79 h 238"/>
                <a:gd name="T4" fmla="*/ 161 w 240"/>
                <a:gd name="T5" fmla="*/ 79 h 238"/>
                <a:gd name="T6" fmla="*/ 161 w 240"/>
                <a:gd name="T7" fmla="*/ 238 h 238"/>
                <a:gd name="T8" fmla="*/ 240 w 240"/>
                <a:gd name="T9" fmla="*/ 238 h 238"/>
                <a:gd name="T10" fmla="*/ 240 w 240"/>
                <a:gd name="T11" fmla="*/ 0 h 238"/>
                <a:gd name="T12" fmla="*/ 0 w 240"/>
                <a:gd name="T13" fmla="*/ 0 h 238"/>
                <a:gd name="T14" fmla="*/ 0 w 240"/>
                <a:gd name="T15" fmla="*/ 0 h 238"/>
                <a:gd name="T16" fmla="*/ 0 w 240"/>
                <a:gd name="T1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8">
                  <a:moveTo>
                    <a:pt x="0" y="0"/>
                  </a:moveTo>
                  <a:lnTo>
                    <a:pt x="0" y="79"/>
                  </a:lnTo>
                  <a:lnTo>
                    <a:pt x="161" y="79"/>
                  </a:lnTo>
                  <a:lnTo>
                    <a:pt x="161" y="238"/>
                  </a:lnTo>
                  <a:lnTo>
                    <a:pt x="240" y="238"/>
                  </a:lnTo>
                  <a:lnTo>
                    <a:pt x="240" y="0"/>
                  </a:lnTo>
                  <a:lnTo>
                    <a:pt x="0" y="0"/>
                  </a:lnTo>
                  <a:moveTo>
                    <a:pt x="0" y="0"/>
                  </a:move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latin typeface="Poppins" panose="00000500000000000000" pitchFamily="2" charset="0"/>
              </a:endParaRPr>
            </a:p>
          </p:txBody>
        </p:sp>
        <p:sp>
          <p:nvSpPr>
            <p:cNvPr id="34" name="Freeform 19">
              <a:extLst>
                <a:ext uri="{FF2B5EF4-FFF2-40B4-BE49-F238E27FC236}">
                  <a16:creationId xmlns:a16="http://schemas.microsoft.com/office/drawing/2014/main" id="{64DE4A6D-3FDD-453F-0E46-62644FE1FFF4}"/>
                </a:ext>
              </a:extLst>
            </p:cNvPr>
            <p:cNvSpPr>
              <a:spLocks noEditPoints="1"/>
            </p:cNvSpPr>
            <p:nvPr/>
          </p:nvSpPr>
          <p:spPr bwMode="auto">
            <a:xfrm>
              <a:off x="2659062" y="3424238"/>
              <a:ext cx="381000" cy="374650"/>
            </a:xfrm>
            <a:custGeom>
              <a:avLst/>
              <a:gdLst>
                <a:gd name="T0" fmla="*/ 78 w 240"/>
                <a:gd name="T1" fmla="*/ 0 h 236"/>
                <a:gd name="T2" fmla="*/ 0 w 240"/>
                <a:gd name="T3" fmla="*/ 0 h 236"/>
                <a:gd name="T4" fmla="*/ 0 w 240"/>
                <a:gd name="T5" fmla="*/ 236 h 236"/>
                <a:gd name="T6" fmla="*/ 240 w 240"/>
                <a:gd name="T7" fmla="*/ 236 h 236"/>
                <a:gd name="T8" fmla="*/ 240 w 240"/>
                <a:gd name="T9" fmla="*/ 159 h 236"/>
                <a:gd name="T10" fmla="*/ 78 w 240"/>
                <a:gd name="T11" fmla="*/ 159 h 236"/>
                <a:gd name="T12" fmla="*/ 78 w 240"/>
                <a:gd name="T13" fmla="*/ 0 h 236"/>
                <a:gd name="T14" fmla="*/ 78 w 240"/>
                <a:gd name="T15" fmla="*/ 0 h 236"/>
                <a:gd name="T16" fmla="*/ 78 w 240"/>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6">
                  <a:moveTo>
                    <a:pt x="78" y="0"/>
                  </a:moveTo>
                  <a:lnTo>
                    <a:pt x="0" y="0"/>
                  </a:lnTo>
                  <a:lnTo>
                    <a:pt x="0" y="236"/>
                  </a:lnTo>
                  <a:lnTo>
                    <a:pt x="240" y="236"/>
                  </a:lnTo>
                  <a:lnTo>
                    <a:pt x="240" y="159"/>
                  </a:lnTo>
                  <a:lnTo>
                    <a:pt x="78" y="159"/>
                  </a:lnTo>
                  <a:lnTo>
                    <a:pt x="78" y="0"/>
                  </a:lnTo>
                  <a:close/>
                  <a:moveTo>
                    <a:pt x="78" y="0"/>
                  </a:move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latin typeface="Poppins" panose="00000500000000000000" pitchFamily="2" charset="0"/>
              </a:endParaRPr>
            </a:p>
          </p:txBody>
        </p:sp>
        <p:sp>
          <p:nvSpPr>
            <p:cNvPr id="35" name="Freeform 20">
              <a:extLst>
                <a:ext uri="{FF2B5EF4-FFF2-40B4-BE49-F238E27FC236}">
                  <a16:creationId xmlns:a16="http://schemas.microsoft.com/office/drawing/2014/main" id="{57E03F94-EB4B-E524-4389-8FB3D8101235}"/>
                </a:ext>
              </a:extLst>
            </p:cNvPr>
            <p:cNvSpPr>
              <a:spLocks noEditPoints="1"/>
            </p:cNvSpPr>
            <p:nvPr/>
          </p:nvSpPr>
          <p:spPr bwMode="auto">
            <a:xfrm>
              <a:off x="2659062" y="3424238"/>
              <a:ext cx="381000" cy="374650"/>
            </a:xfrm>
            <a:custGeom>
              <a:avLst/>
              <a:gdLst>
                <a:gd name="T0" fmla="*/ 78 w 240"/>
                <a:gd name="T1" fmla="*/ 0 h 236"/>
                <a:gd name="T2" fmla="*/ 0 w 240"/>
                <a:gd name="T3" fmla="*/ 0 h 236"/>
                <a:gd name="T4" fmla="*/ 0 w 240"/>
                <a:gd name="T5" fmla="*/ 236 h 236"/>
                <a:gd name="T6" fmla="*/ 240 w 240"/>
                <a:gd name="T7" fmla="*/ 236 h 236"/>
                <a:gd name="T8" fmla="*/ 240 w 240"/>
                <a:gd name="T9" fmla="*/ 159 h 236"/>
                <a:gd name="T10" fmla="*/ 78 w 240"/>
                <a:gd name="T11" fmla="*/ 159 h 236"/>
                <a:gd name="T12" fmla="*/ 78 w 240"/>
                <a:gd name="T13" fmla="*/ 0 h 236"/>
                <a:gd name="T14" fmla="*/ 78 w 240"/>
                <a:gd name="T15" fmla="*/ 0 h 236"/>
                <a:gd name="T16" fmla="*/ 78 w 240"/>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6">
                  <a:moveTo>
                    <a:pt x="78" y="0"/>
                  </a:moveTo>
                  <a:lnTo>
                    <a:pt x="0" y="0"/>
                  </a:lnTo>
                  <a:lnTo>
                    <a:pt x="0" y="236"/>
                  </a:lnTo>
                  <a:lnTo>
                    <a:pt x="240" y="236"/>
                  </a:lnTo>
                  <a:lnTo>
                    <a:pt x="240" y="159"/>
                  </a:lnTo>
                  <a:lnTo>
                    <a:pt x="78" y="159"/>
                  </a:lnTo>
                  <a:lnTo>
                    <a:pt x="78" y="0"/>
                  </a:lnTo>
                  <a:moveTo>
                    <a:pt x="78" y="0"/>
                  </a:moveTo>
                  <a:lnTo>
                    <a:pt x="7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latin typeface="Poppins" panose="00000500000000000000" pitchFamily="2" charset="0"/>
              </a:endParaRPr>
            </a:p>
          </p:txBody>
        </p:sp>
        <p:sp>
          <p:nvSpPr>
            <p:cNvPr id="39" name="Freeform 21">
              <a:extLst>
                <a:ext uri="{FF2B5EF4-FFF2-40B4-BE49-F238E27FC236}">
                  <a16:creationId xmlns:a16="http://schemas.microsoft.com/office/drawing/2014/main" id="{AB1B6AF4-552D-9316-786B-CDBC636DA9AD}"/>
                </a:ext>
              </a:extLst>
            </p:cNvPr>
            <p:cNvSpPr>
              <a:spLocks noEditPoints="1"/>
            </p:cNvSpPr>
            <p:nvPr/>
          </p:nvSpPr>
          <p:spPr bwMode="auto">
            <a:xfrm>
              <a:off x="4376737" y="3424238"/>
              <a:ext cx="381000" cy="374650"/>
            </a:xfrm>
            <a:custGeom>
              <a:avLst/>
              <a:gdLst>
                <a:gd name="T0" fmla="*/ 161 w 240"/>
                <a:gd name="T1" fmla="*/ 159 h 236"/>
                <a:gd name="T2" fmla="*/ 0 w 240"/>
                <a:gd name="T3" fmla="*/ 159 h 236"/>
                <a:gd name="T4" fmla="*/ 0 w 240"/>
                <a:gd name="T5" fmla="*/ 236 h 236"/>
                <a:gd name="T6" fmla="*/ 240 w 240"/>
                <a:gd name="T7" fmla="*/ 236 h 236"/>
                <a:gd name="T8" fmla="*/ 240 w 240"/>
                <a:gd name="T9" fmla="*/ 0 h 236"/>
                <a:gd name="T10" fmla="*/ 161 w 240"/>
                <a:gd name="T11" fmla="*/ 0 h 236"/>
                <a:gd name="T12" fmla="*/ 161 w 240"/>
                <a:gd name="T13" fmla="*/ 159 h 236"/>
                <a:gd name="T14" fmla="*/ 161 w 240"/>
                <a:gd name="T15" fmla="*/ 159 h 236"/>
                <a:gd name="T16" fmla="*/ 161 w 240"/>
                <a:gd name="T17" fmla="*/ 15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6">
                  <a:moveTo>
                    <a:pt x="161" y="159"/>
                  </a:moveTo>
                  <a:lnTo>
                    <a:pt x="0" y="159"/>
                  </a:lnTo>
                  <a:lnTo>
                    <a:pt x="0" y="236"/>
                  </a:lnTo>
                  <a:lnTo>
                    <a:pt x="240" y="236"/>
                  </a:lnTo>
                  <a:lnTo>
                    <a:pt x="240" y="0"/>
                  </a:lnTo>
                  <a:lnTo>
                    <a:pt x="161" y="0"/>
                  </a:lnTo>
                  <a:lnTo>
                    <a:pt x="161" y="159"/>
                  </a:lnTo>
                  <a:close/>
                  <a:moveTo>
                    <a:pt x="161" y="159"/>
                  </a:moveTo>
                  <a:lnTo>
                    <a:pt x="16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latin typeface="Poppins" panose="00000500000000000000" pitchFamily="2" charset="0"/>
              </a:endParaRPr>
            </a:p>
          </p:txBody>
        </p:sp>
        <p:sp>
          <p:nvSpPr>
            <p:cNvPr id="40" name="Freeform 22">
              <a:extLst>
                <a:ext uri="{FF2B5EF4-FFF2-40B4-BE49-F238E27FC236}">
                  <a16:creationId xmlns:a16="http://schemas.microsoft.com/office/drawing/2014/main" id="{B7FD19ED-F300-246D-674D-003519410563}"/>
                </a:ext>
              </a:extLst>
            </p:cNvPr>
            <p:cNvSpPr>
              <a:spLocks noEditPoints="1"/>
            </p:cNvSpPr>
            <p:nvPr/>
          </p:nvSpPr>
          <p:spPr bwMode="auto">
            <a:xfrm>
              <a:off x="4376737" y="3424238"/>
              <a:ext cx="381000" cy="374650"/>
            </a:xfrm>
            <a:custGeom>
              <a:avLst/>
              <a:gdLst>
                <a:gd name="T0" fmla="*/ 161 w 240"/>
                <a:gd name="T1" fmla="*/ 159 h 236"/>
                <a:gd name="T2" fmla="*/ 0 w 240"/>
                <a:gd name="T3" fmla="*/ 159 h 236"/>
                <a:gd name="T4" fmla="*/ 0 w 240"/>
                <a:gd name="T5" fmla="*/ 236 h 236"/>
                <a:gd name="T6" fmla="*/ 240 w 240"/>
                <a:gd name="T7" fmla="*/ 236 h 236"/>
                <a:gd name="T8" fmla="*/ 240 w 240"/>
                <a:gd name="T9" fmla="*/ 0 h 236"/>
                <a:gd name="T10" fmla="*/ 161 w 240"/>
                <a:gd name="T11" fmla="*/ 0 h 236"/>
                <a:gd name="T12" fmla="*/ 161 w 240"/>
                <a:gd name="T13" fmla="*/ 159 h 236"/>
                <a:gd name="T14" fmla="*/ 161 w 240"/>
                <a:gd name="T15" fmla="*/ 159 h 236"/>
                <a:gd name="T16" fmla="*/ 161 w 240"/>
                <a:gd name="T17" fmla="*/ 15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36">
                  <a:moveTo>
                    <a:pt x="161" y="159"/>
                  </a:moveTo>
                  <a:lnTo>
                    <a:pt x="0" y="159"/>
                  </a:lnTo>
                  <a:lnTo>
                    <a:pt x="0" y="236"/>
                  </a:lnTo>
                  <a:lnTo>
                    <a:pt x="240" y="236"/>
                  </a:lnTo>
                  <a:lnTo>
                    <a:pt x="240" y="0"/>
                  </a:lnTo>
                  <a:lnTo>
                    <a:pt x="161" y="0"/>
                  </a:lnTo>
                  <a:lnTo>
                    <a:pt x="161" y="159"/>
                  </a:lnTo>
                  <a:moveTo>
                    <a:pt x="161" y="159"/>
                  </a:moveTo>
                  <a:lnTo>
                    <a:pt x="161" y="15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dirty="0">
                <a:latin typeface="Poppins" panose="00000500000000000000" pitchFamily="2" charset="0"/>
              </a:endParaRPr>
            </a:p>
          </p:txBody>
        </p:sp>
      </p:grpSp>
      <p:grpSp>
        <p:nvGrpSpPr>
          <p:cNvPr id="41" name="Group 40">
            <a:extLst>
              <a:ext uri="{FF2B5EF4-FFF2-40B4-BE49-F238E27FC236}">
                <a16:creationId xmlns:a16="http://schemas.microsoft.com/office/drawing/2014/main" id="{2CB401C5-5143-61D8-B1F1-2F5D1875FE9D}"/>
              </a:ext>
            </a:extLst>
          </p:cNvPr>
          <p:cNvGrpSpPr/>
          <p:nvPr/>
        </p:nvGrpSpPr>
        <p:grpSpPr>
          <a:xfrm>
            <a:off x="19310952" y="5052246"/>
            <a:ext cx="911356" cy="1008212"/>
            <a:chOff x="8870145" y="1320020"/>
            <a:chExt cx="1971675" cy="2181225"/>
          </a:xfrm>
          <a:solidFill>
            <a:schemeClr val="accent1"/>
          </a:solidFill>
        </p:grpSpPr>
        <p:sp>
          <p:nvSpPr>
            <p:cNvPr id="42" name="Freeform 23">
              <a:extLst>
                <a:ext uri="{FF2B5EF4-FFF2-40B4-BE49-F238E27FC236}">
                  <a16:creationId xmlns:a16="http://schemas.microsoft.com/office/drawing/2014/main" id="{55211AB7-F6E6-6BC4-A10F-3D2D4879040F}"/>
                </a:ext>
              </a:extLst>
            </p:cNvPr>
            <p:cNvSpPr>
              <a:spLocks noEditPoints="1"/>
            </p:cNvSpPr>
            <p:nvPr/>
          </p:nvSpPr>
          <p:spPr bwMode="auto">
            <a:xfrm>
              <a:off x="8913008" y="2442383"/>
              <a:ext cx="93663" cy="87313"/>
            </a:xfrm>
            <a:custGeom>
              <a:avLst/>
              <a:gdLst>
                <a:gd name="T0" fmla="*/ 15 w 25"/>
                <a:gd name="T1" fmla="*/ 23 h 23"/>
                <a:gd name="T2" fmla="*/ 24 w 25"/>
                <a:gd name="T3" fmla="*/ 10 h 23"/>
                <a:gd name="T4" fmla="*/ 24 w 25"/>
                <a:gd name="T5" fmla="*/ 10 h 23"/>
                <a:gd name="T6" fmla="*/ 10 w 25"/>
                <a:gd name="T7" fmla="*/ 1 h 23"/>
                <a:gd name="T8" fmla="*/ 2 w 25"/>
                <a:gd name="T9" fmla="*/ 14 h 23"/>
                <a:gd name="T10" fmla="*/ 2 w 25"/>
                <a:gd name="T11" fmla="*/ 14 h 23"/>
                <a:gd name="T12" fmla="*/ 13 w 25"/>
                <a:gd name="T13" fmla="*/ 23 h 23"/>
                <a:gd name="T14" fmla="*/ 15 w 25"/>
                <a:gd name="T15" fmla="*/ 23 h 23"/>
                <a:gd name="T16" fmla="*/ 15 w 25"/>
                <a:gd name="T17" fmla="*/ 23 h 23"/>
                <a:gd name="T18" fmla="*/ 15 w 25"/>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3">
                  <a:moveTo>
                    <a:pt x="15" y="23"/>
                  </a:moveTo>
                  <a:cubicBezTo>
                    <a:pt x="21" y="22"/>
                    <a:pt x="25" y="16"/>
                    <a:pt x="24" y="10"/>
                  </a:cubicBezTo>
                  <a:cubicBezTo>
                    <a:pt x="24" y="10"/>
                    <a:pt x="24" y="10"/>
                    <a:pt x="24" y="10"/>
                  </a:cubicBezTo>
                  <a:cubicBezTo>
                    <a:pt x="22" y="4"/>
                    <a:pt x="17" y="0"/>
                    <a:pt x="10" y="1"/>
                  </a:cubicBezTo>
                  <a:cubicBezTo>
                    <a:pt x="4" y="2"/>
                    <a:pt x="0" y="8"/>
                    <a:pt x="2" y="14"/>
                  </a:cubicBezTo>
                  <a:cubicBezTo>
                    <a:pt x="2" y="14"/>
                    <a:pt x="2" y="14"/>
                    <a:pt x="2" y="14"/>
                  </a:cubicBezTo>
                  <a:cubicBezTo>
                    <a:pt x="3" y="20"/>
                    <a:pt x="7" y="23"/>
                    <a:pt x="13" y="23"/>
                  </a:cubicBezTo>
                  <a:cubicBezTo>
                    <a:pt x="13" y="23"/>
                    <a:pt x="14" y="23"/>
                    <a:pt x="15" y="23"/>
                  </a:cubicBezTo>
                  <a:close/>
                  <a:moveTo>
                    <a:pt x="15" y="23"/>
                  </a:moveTo>
                  <a:cubicBezTo>
                    <a:pt x="15" y="23"/>
                    <a:pt x="15" y="23"/>
                    <a:pt x="15"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b="1" dirty="0">
                <a:latin typeface="Poppins" panose="00000500000000000000" pitchFamily="2" charset="0"/>
              </a:endParaRPr>
            </a:p>
          </p:txBody>
        </p:sp>
        <p:sp>
          <p:nvSpPr>
            <p:cNvPr id="43" name="Freeform 24">
              <a:extLst>
                <a:ext uri="{FF2B5EF4-FFF2-40B4-BE49-F238E27FC236}">
                  <a16:creationId xmlns:a16="http://schemas.microsoft.com/office/drawing/2014/main" id="{3F82CBFA-8DC1-C381-1E8E-1D7E72B7E6FA}"/>
                </a:ext>
              </a:extLst>
            </p:cNvPr>
            <p:cNvSpPr>
              <a:spLocks noEditPoints="1"/>
            </p:cNvSpPr>
            <p:nvPr/>
          </p:nvSpPr>
          <p:spPr bwMode="auto">
            <a:xfrm>
              <a:off x="8870145" y="1320020"/>
              <a:ext cx="1971675" cy="2181225"/>
            </a:xfrm>
            <a:custGeom>
              <a:avLst/>
              <a:gdLst>
                <a:gd name="T0" fmla="*/ 387 w 523"/>
                <a:gd name="T1" fmla="*/ 30 h 577"/>
                <a:gd name="T2" fmla="*/ 37 w 523"/>
                <a:gd name="T3" fmla="*/ 193 h 577"/>
                <a:gd name="T4" fmla="*/ 4 w 523"/>
                <a:gd name="T5" fmla="*/ 267 h 577"/>
                <a:gd name="T6" fmla="*/ 33 w 523"/>
                <a:gd name="T7" fmla="*/ 252 h 577"/>
                <a:gd name="T8" fmla="*/ 68 w 523"/>
                <a:gd name="T9" fmla="*/ 374 h 577"/>
                <a:gd name="T10" fmla="*/ 131 w 523"/>
                <a:gd name="T11" fmla="*/ 446 h 577"/>
                <a:gd name="T12" fmla="*/ 86 w 523"/>
                <a:gd name="T13" fmla="*/ 361 h 577"/>
                <a:gd name="T14" fmla="*/ 99 w 523"/>
                <a:gd name="T15" fmla="*/ 349 h 577"/>
                <a:gd name="T16" fmla="*/ 174 w 523"/>
                <a:gd name="T17" fmla="*/ 404 h 577"/>
                <a:gd name="T18" fmla="*/ 164 w 523"/>
                <a:gd name="T19" fmla="*/ 554 h 577"/>
                <a:gd name="T20" fmla="*/ 99 w 523"/>
                <a:gd name="T21" fmla="*/ 473 h 577"/>
                <a:gd name="T22" fmla="*/ 28 w 523"/>
                <a:gd name="T23" fmla="*/ 330 h 577"/>
                <a:gd name="T24" fmla="*/ 89 w 523"/>
                <a:gd name="T25" fmla="*/ 492 h 577"/>
                <a:gd name="T26" fmla="*/ 140 w 523"/>
                <a:gd name="T27" fmla="*/ 564 h 577"/>
                <a:gd name="T28" fmla="*/ 260 w 523"/>
                <a:gd name="T29" fmla="*/ 577 h 577"/>
                <a:gd name="T30" fmla="*/ 373 w 523"/>
                <a:gd name="T31" fmla="*/ 577 h 577"/>
                <a:gd name="T32" fmla="*/ 380 w 523"/>
                <a:gd name="T33" fmla="*/ 523 h 577"/>
                <a:gd name="T34" fmla="*/ 493 w 523"/>
                <a:gd name="T35" fmla="*/ 409 h 577"/>
                <a:gd name="T36" fmla="*/ 477 w 523"/>
                <a:gd name="T37" fmla="*/ 373 h 577"/>
                <a:gd name="T38" fmla="*/ 362 w 523"/>
                <a:gd name="T39" fmla="*/ 506 h 577"/>
                <a:gd name="T40" fmla="*/ 276 w 523"/>
                <a:gd name="T41" fmla="*/ 554 h 577"/>
                <a:gd name="T42" fmla="*/ 364 w 523"/>
                <a:gd name="T43" fmla="*/ 401 h 577"/>
                <a:gd name="T44" fmla="*/ 432 w 523"/>
                <a:gd name="T45" fmla="*/ 346 h 577"/>
                <a:gd name="T46" fmla="*/ 407 w 523"/>
                <a:gd name="T47" fmla="*/ 407 h 577"/>
                <a:gd name="T48" fmla="*/ 410 w 523"/>
                <a:gd name="T49" fmla="*/ 443 h 577"/>
                <a:gd name="T50" fmla="*/ 461 w 523"/>
                <a:gd name="T51" fmla="*/ 343 h 577"/>
                <a:gd name="T52" fmla="*/ 480 w 523"/>
                <a:gd name="T53" fmla="*/ 259 h 577"/>
                <a:gd name="T54" fmla="*/ 492 w 523"/>
                <a:gd name="T55" fmla="*/ 297 h 577"/>
                <a:gd name="T56" fmla="*/ 521 w 523"/>
                <a:gd name="T57" fmla="*/ 267 h 577"/>
                <a:gd name="T58" fmla="*/ 136 w 523"/>
                <a:gd name="T59" fmla="*/ 358 h 577"/>
                <a:gd name="T60" fmla="*/ 82 w 523"/>
                <a:gd name="T61" fmla="*/ 325 h 577"/>
                <a:gd name="T62" fmla="*/ 56 w 523"/>
                <a:gd name="T63" fmla="*/ 219 h 577"/>
                <a:gd name="T64" fmla="*/ 167 w 523"/>
                <a:gd name="T65" fmla="*/ 217 h 577"/>
                <a:gd name="T66" fmla="*/ 166 w 523"/>
                <a:gd name="T67" fmla="*/ 329 h 577"/>
                <a:gd name="T68" fmla="*/ 256 w 523"/>
                <a:gd name="T69" fmla="*/ 349 h 577"/>
                <a:gd name="T70" fmla="*/ 180 w 523"/>
                <a:gd name="T71" fmla="*/ 383 h 577"/>
                <a:gd name="T72" fmla="*/ 409 w 523"/>
                <a:gd name="T73" fmla="*/ 334 h 577"/>
                <a:gd name="T74" fmla="*/ 344 w 523"/>
                <a:gd name="T75" fmla="*/ 383 h 577"/>
                <a:gd name="T76" fmla="*/ 235 w 523"/>
                <a:gd name="T77" fmla="*/ 405 h 577"/>
                <a:gd name="T78" fmla="*/ 277 w 523"/>
                <a:gd name="T79" fmla="*/ 302 h 577"/>
                <a:gd name="T80" fmla="*/ 161 w 523"/>
                <a:gd name="T81" fmla="*/ 290 h 577"/>
                <a:gd name="T82" fmla="*/ 117 w 523"/>
                <a:gd name="T83" fmla="*/ 203 h 577"/>
                <a:gd name="T84" fmla="*/ 272 w 523"/>
                <a:gd name="T85" fmla="*/ 23 h 577"/>
                <a:gd name="T86" fmla="*/ 371 w 523"/>
                <a:gd name="T87" fmla="*/ 119 h 577"/>
                <a:gd name="T88" fmla="*/ 307 w 523"/>
                <a:gd name="T89" fmla="*/ 177 h 577"/>
                <a:gd name="T90" fmla="*/ 432 w 523"/>
                <a:gd name="T91" fmla="*/ 260 h 577"/>
                <a:gd name="T92" fmla="*/ 430 w 523"/>
                <a:gd name="T93" fmla="*/ 323 h 577"/>
                <a:gd name="T94" fmla="*/ 450 w 523"/>
                <a:gd name="T95" fmla="*/ 247 h 577"/>
                <a:gd name="T96" fmla="*/ 320 w 523"/>
                <a:gd name="T97" fmla="*/ 217 h 577"/>
                <a:gd name="T98" fmla="*/ 390 w 523"/>
                <a:gd name="T99" fmla="*/ 105 h 577"/>
                <a:gd name="T100" fmla="*/ 489 w 523"/>
                <a:gd name="T101" fmla="*/ 229 h 577"/>
                <a:gd name="T102" fmla="*/ 458 w 523"/>
                <a:gd name="T103" fmla="*/ 254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3" h="577">
                  <a:moveTo>
                    <a:pt x="511" y="237"/>
                  </a:moveTo>
                  <a:cubicBezTo>
                    <a:pt x="510" y="155"/>
                    <a:pt x="468" y="82"/>
                    <a:pt x="403" y="40"/>
                  </a:cubicBezTo>
                  <a:cubicBezTo>
                    <a:pt x="402" y="39"/>
                    <a:pt x="390" y="31"/>
                    <a:pt x="387" y="30"/>
                  </a:cubicBezTo>
                  <a:cubicBezTo>
                    <a:pt x="353" y="11"/>
                    <a:pt x="314" y="0"/>
                    <a:pt x="272" y="0"/>
                  </a:cubicBezTo>
                  <a:cubicBezTo>
                    <a:pt x="156" y="0"/>
                    <a:pt x="60" y="83"/>
                    <a:pt x="37" y="192"/>
                  </a:cubicBezTo>
                  <a:cubicBezTo>
                    <a:pt x="37" y="192"/>
                    <a:pt x="37" y="193"/>
                    <a:pt x="37" y="193"/>
                  </a:cubicBezTo>
                  <a:cubicBezTo>
                    <a:pt x="35" y="205"/>
                    <a:pt x="33" y="217"/>
                    <a:pt x="33" y="229"/>
                  </a:cubicBezTo>
                  <a:cubicBezTo>
                    <a:pt x="31" y="229"/>
                    <a:pt x="30" y="229"/>
                    <a:pt x="29" y="230"/>
                  </a:cubicBezTo>
                  <a:cubicBezTo>
                    <a:pt x="13" y="233"/>
                    <a:pt x="0" y="247"/>
                    <a:pt x="4" y="267"/>
                  </a:cubicBezTo>
                  <a:cubicBezTo>
                    <a:pt x="5" y="273"/>
                    <a:pt x="11" y="277"/>
                    <a:pt x="17" y="276"/>
                  </a:cubicBezTo>
                  <a:cubicBezTo>
                    <a:pt x="23" y="275"/>
                    <a:pt x="27" y="269"/>
                    <a:pt x="26" y="263"/>
                  </a:cubicBezTo>
                  <a:cubicBezTo>
                    <a:pt x="25" y="254"/>
                    <a:pt x="31" y="252"/>
                    <a:pt x="33" y="252"/>
                  </a:cubicBezTo>
                  <a:cubicBezTo>
                    <a:pt x="35" y="251"/>
                    <a:pt x="43" y="250"/>
                    <a:pt x="45" y="259"/>
                  </a:cubicBezTo>
                  <a:cubicBezTo>
                    <a:pt x="63" y="343"/>
                    <a:pt x="63" y="343"/>
                    <a:pt x="63" y="343"/>
                  </a:cubicBezTo>
                  <a:cubicBezTo>
                    <a:pt x="60" y="352"/>
                    <a:pt x="61" y="364"/>
                    <a:pt x="68" y="374"/>
                  </a:cubicBezTo>
                  <a:cubicBezTo>
                    <a:pt x="78" y="390"/>
                    <a:pt x="89" y="405"/>
                    <a:pt x="99" y="420"/>
                  </a:cubicBezTo>
                  <a:cubicBezTo>
                    <a:pt x="104" y="428"/>
                    <a:pt x="110" y="435"/>
                    <a:pt x="115" y="443"/>
                  </a:cubicBezTo>
                  <a:cubicBezTo>
                    <a:pt x="118" y="448"/>
                    <a:pt x="125" y="449"/>
                    <a:pt x="131" y="446"/>
                  </a:cubicBezTo>
                  <a:cubicBezTo>
                    <a:pt x="136" y="442"/>
                    <a:pt x="137" y="435"/>
                    <a:pt x="133" y="430"/>
                  </a:cubicBezTo>
                  <a:cubicBezTo>
                    <a:pt x="128" y="422"/>
                    <a:pt x="123" y="415"/>
                    <a:pt x="118" y="407"/>
                  </a:cubicBezTo>
                  <a:cubicBezTo>
                    <a:pt x="108" y="393"/>
                    <a:pt x="97" y="377"/>
                    <a:pt x="86" y="361"/>
                  </a:cubicBezTo>
                  <a:cubicBezTo>
                    <a:pt x="84" y="358"/>
                    <a:pt x="82" y="352"/>
                    <a:pt x="86" y="348"/>
                  </a:cubicBezTo>
                  <a:cubicBezTo>
                    <a:pt x="88" y="346"/>
                    <a:pt x="90" y="346"/>
                    <a:pt x="93" y="346"/>
                  </a:cubicBezTo>
                  <a:cubicBezTo>
                    <a:pt x="95" y="346"/>
                    <a:pt x="97" y="347"/>
                    <a:pt x="99" y="349"/>
                  </a:cubicBezTo>
                  <a:cubicBezTo>
                    <a:pt x="119" y="373"/>
                    <a:pt x="119" y="373"/>
                    <a:pt x="119" y="373"/>
                  </a:cubicBezTo>
                  <a:cubicBezTo>
                    <a:pt x="137" y="394"/>
                    <a:pt x="141" y="396"/>
                    <a:pt x="161" y="401"/>
                  </a:cubicBezTo>
                  <a:cubicBezTo>
                    <a:pt x="164" y="402"/>
                    <a:pt x="169" y="403"/>
                    <a:pt x="174" y="404"/>
                  </a:cubicBezTo>
                  <a:cubicBezTo>
                    <a:pt x="229" y="421"/>
                    <a:pt x="249" y="475"/>
                    <a:pt x="249" y="516"/>
                  </a:cubicBezTo>
                  <a:cubicBezTo>
                    <a:pt x="249" y="554"/>
                    <a:pt x="249" y="554"/>
                    <a:pt x="249" y="554"/>
                  </a:cubicBezTo>
                  <a:cubicBezTo>
                    <a:pt x="164" y="554"/>
                    <a:pt x="164" y="554"/>
                    <a:pt x="164" y="554"/>
                  </a:cubicBezTo>
                  <a:cubicBezTo>
                    <a:pt x="168" y="518"/>
                    <a:pt x="168" y="518"/>
                    <a:pt x="168" y="518"/>
                  </a:cubicBezTo>
                  <a:cubicBezTo>
                    <a:pt x="168" y="513"/>
                    <a:pt x="166" y="509"/>
                    <a:pt x="162" y="506"/>
                  </a:cubicBezTo>
                  <a:cubicBezTo>
                    <a:pt x="99" y="473"/>
                    <a:pt x="99" y="473"/>
                    <a:pt x="99" y="473"/>
                  </a:cubicBezTo>
                  <a:cubicBezTo>
                    <a:pt x="66" y="454"/>
                    <a:pt x="62" y="451"/>
                    <a:pt x="54" y="405"/>
                  </a:cubicBezTo>
                  <a:cubicBezTo>
                    <a:pt x="41" y="339"/>
                    <a:pt x="41" y="339"/>
                    <a:pt x="41" y="339"/>
                  </a:cubicBezTo>
                  <a:cubicBezTo>
                    <a:pt x="40" y="333"/>
                    <a:pt x="34" y="329"/>
                    <a:pt x="28" y="330"/>
                  </a:cubicBezTo>
                  <a:cubicBezTo>
                    <a:pt x="22" y="331"/>
                    <a:pt x="18" y="337"/>
                    <a:pt x="19" y="343"/>
                  </a:cubicBezTo>
                  <a:cubicBezTo>
                    <a:pt x="31" y="409"/>
                    <a:pt x="31" y="409"/>
                    <a:pt x="31" y="409"/>
                  </a:cubicBezTo>
                  <a:cubicBezTo>
                    <a:pt x="41" y="460"/>
                    <a:pt x="48" y="470"/>
                    <a:pt x="89" y="492"/>
                  </a:cubicBezTo>
                  <a:cubicBezTo>
                    <a:pt x="89" y="492"/>
                    <a:pt x="89" y="492"/>
                    <a:pt x="89" y="492"/>
                  </a:cubicBezTo>
                  <a:cubicBezTo>
                    <a:pt x="145" y="523"/>
                    <a:pt x="145" y="523"/>
                    <a:pt x="145" y="523"/>
                  </a:cubicBezTo>
                  <a:cubicBezTo>
                    <a:pt x="140" y="564"/>
                    <a:pt x="140" y="564"/>
                    <a:pt x="140" y="564"/>
                  </a:cubicBezTo>
                  <a:cubicBezTo>
                    <a:pt x="140" y="567"/>
                    <a:pt x="141" y="571"/>
                    <a:pt x="143" y="573"/>
                  </a:cubicBezTo>
                  <a:cubicBezTo>
                    <a:pt x="145" y="575"/>
                    <a:pt x="148" y="577"/>
                    <a:pt x="151" y="577"/>
                  </a:cubicBezTo>
                  <a:cubicBezTo>
                    <a:pt x="260" y="577"/>
                    <a:pt x="260" y="577"/>
                    <a:pt x="260" y="577"/>
                  </a:cubicBezTo>
                  <a:cubicBezTo>
                    <a:pt x="261" y="577"/>
                    <a:pt x="262" y="577"/>
                    <a:pt x="262" y="576"/>
                  </a:cubicBezTo>
                  <a:cubicBezTo>
                    <a:pt x="263" y="577"/>
                    <a:pt x="264" y="577"/>
                    <a:pt x="265" y="577"/>
                  </a:cubicBezTo>
                  <a:cubicBezTo>
                    <a:pt x="373" y="577"/>
                    <a:pt x="373" y="577"/>
                    <a:pt x="373" y="577"/>
                  </a:cubicBezTo>
                  <a:cubicBezTo>
                    <a:pt x="377" y="577"/>
                    <a:pt x="380" y="575"/>
                    <a:pt x="382" y="573"/>
                  </a:cubicBezTo>
                  <a:cubicBezTo>
                    <a:pt x="384" y="571"/>
                    <a:pt x="385" y="567"/>
                    <a:pt x="385" y="564"/>
                  </a:cubicBezTo>
                  <a:cubicBezTo>
                    <a:pt x="380" y="523"/>
                    <a:pt x="380" y="523"/>
                    <a:pt x="380" y="523"/>
                  </a:cubicBezTo>
                  <a:cubicBezTo>
                    <a:pt x="436" y="492"/>
                    <a:pt x="436" y="492"/>
                    <a:pt x="436" y="492"/>
                  </a:cubicBezTo>
                  <a:cubicBezTo>
                    <a:pt x="436" y="492"/>
                    <a:pt x="436" y="492"/>
                    <a:pt x="436" y="492"/>
                  </a:cubicBezTo>
                  <a:cubicBezTo>
                    <a:pt x="476" y="470"/>
                    <a:pt x="483" y="460"/>
                    <a:pt x="493" y="409"/>
                  </a:cubicBezTo>
                  <a:cubicBezTo>
                    <a:pt x="499" y="377"/>
                    <a:pt x="499" y="377"/>
                    <a:pt x="499" y="377"/>
                  </a:cubicBezTo>
                  <a:cubicBezTo>
                    <a:pt x="500" y="371"/>
                    <a:pt x="496" y="365"/>
                    <a:pt x="490" y="364"/>
                  </a:cubicBezTo>
                  <a:cubicBezTo>
                    <a:pt x="484" y="363"/>
                    <a:pt x="478" y="367"/>
                    <a:pt x="477" y="373"/>
                  </a:cubicBezTo>
                  <a:cubicBezTo>
                    <a:pt x="471" y="405"/>
                    <a:pt x="471" y="405"/>
                    <a:pt x="471" y="405"/>
                  </a:cubicBezTo>
                  <a:cubicBezTo>
                    <a:pt x="462" y="451"/>
                    <a:pt x="458" y="454"/>
                    <a:pt x="425" y="473"/>
                  </a:cubicBezTo>
                  <a:cubicBezTo>
                    <a:pt x="362" y="506"/>
                    <a:pt x="362" y="506"/>
                    <a:pt x="362" y="506"/>
                  </a:cubicBezTo>
                  <a:cubicBezTo>
                    <a:pt x="358" y="509"/>
                    <a:pt x="356" y="513"/>
                    <a:pt x="357" y="518"/>
                  </a:cubicBezTo>
                  <a:cubicBezTo>
                    <a:pt x="361" y="554"/>
                    <a:pt x="361" y="554"/>
                    <a:pt x="361" y="554"/>
                  </a:cubicBezTo>
                  <a:cubicBezTo>
                    <a:pt x="276" y="554"/>
                    <a:pt x="276" y="554"/>
                    <a:pt x="276" y="554"/>
                  </a:cubicBezTo>
                  <a:cubicBezTo>
                    <a:pt x="276" y="516"/>
                    <a:pt x="276" y="516"/>
                    <a:pt x="276" y="516"/>
                  </a:cubicBezTo>
                  <a:cubicBezTo>
                    <a:pt x="276" y="475"/>
                    <a:pt x="295" y="421"/>
                    <a:pt x="351" y="404"/>
                  </a:cubicBezTo>
                  <a:cubicBezTo>
                    <a:pt x="356" y="403"/>
                    <a:pt x="360" y="402"/>
                    <a:pt x="364" y="401"/>
                  </a:cubicBezTo>
                  <a:cubicBezTo>
                    <a:pt x="384" y="396"/>
                    <a:pt x="387" y="394"/>
                    <a:pt x="405" y="373"/>
                  </a:cubicBezTo>
                  <a:cubicBezTo>
                    <a:pt x="426" y="349"/>
                    <a:pt x="426" y="349"/>
                    <a:pt x="426" y="349"/>
                  </a:cubicBezTo>
                  <a:cubicBezTo>
                    <a:pt x="428" y="347"/>
                    <a:pt x="430" y="346"/>
                    <a:pt x="432" y="346"/>
                  </a:cubicBezTo>
                  <a:cubicBezTo>
                    <a:pt x="434" y="346"/>
                    <a:pt x="436" y="346"/>
                    <a:pt x="438" y="348"/>
                  </a:cubicBezTo>
                  <a:cubicBezTo>
                    <a:pt x="443" y="352"/>
                    <a:pt x="440" y="358"/>
                    <a:pt x="438" y="361"/>
                  </a:cubicBezTo>
                  <a:cubicBezTo>
                    <a:pt x="427" y="377"/>
                    <a:pt x="417" y="393"/>
                    <a:pt x="407" y="407"/>
                  </a:cubicBezTo>
                  <a:cubicBezTo>
                    <a:pt x="402" y="415"/>
                    <a:pt x="396" y="422"/>
                    <a:pt x="391" y="430"/>
                  </a:cubicBezTo>
                  <a:cubicBezTo>
                    <a:pt x="388" y="435"/>
                    <a:pt x="389" y="442"/>
                    <a:pt x="394" y="446"/>
                  </a:cubicBezTo>
                  <a:cubicBezTo>
                    <a:pt x="399" y="449"/>
                    <a:pt x="406" y="448"/>
                    <a:pt x="410" y="443"/>
                  </a:cubicBezTo>
                  <a:cubicBezTo>
                    <a:pt x="415" y="435"/>
                    <a:pt x="420" y="428"/>
                    <a:pt x="425" y="420"/>
                  </a:cubicBezTo>
                  <a:cubicBezTo>
                    <a:pt x="435" y="405"/>
                    <a:pt x="446" y="390"/>
                    <a:pt x="457" y="374"/>
                  </a:cubicBezTo>
                  <a:cubicBezTo>
                    <a:pt x="463" y="364"/>
                    <a:pt x="465" y="352"/>
                    <a:pt x="461" y="343"/>
                  </a:cubicBezTo>
                  <a:cubicBezTo>
                    <a:pt x="475" y="280"/>
                    <a:pt x="475" y="280"/>
                    <a:pt x="475" y="280"/>
                  </a:cubicBezTo>
                  <a:cubicBezTo>
                    <a:pt x="475" y="280"/>
                    <a:pt x="475" y="280"/>
                    <a:pt x="475" y="280"/>
                  </a:cubicBezTo>
                  <a:cubicBezTo>
                    <a:pt x="480" y="259"/>
                    <a:pt x="480" y="259"/>
                    <a:pt x="480" y="259"/>
                  </a:cubicBezTo>
                  <a:cubicBezTo>
                    <a:pt x="482" y="250"/>
                    <a:pt x="490" y="251"/>
                    <a:pt x="491" y="252"/>
                  </a:cubicBezTo>
                  <a:cubicBezTo>
                    <a:pt x="494" y="252"/>
                    <a:pt x="500" y="254"/>
                    <a:pt x="498" y="263"/>
                  </a:cubicBezTo>
                  <a:cubicBezTo>
                    <a:pt x="492" y="297"/>
                    <a:pt x="492" y="297"/>
                    <a:pt x="492" y="297"/>
                  </a:cubicBezTo>
                  <a:cubicBezTo>
                    <a:pt x="491" y="303"/>
                    <a:pt x="495" y="309"/>
                    <a:pt x="501" y="310"/>
                  </a:cubicBezTo>
                  <a:cubicBezTo>
                    <a:pt x="507" y="311"/>
                    <a:pt x="513" y="307"/>
                    <a:pt x="514" y="301"/>
                  </a:cubicBezTo>
                  <a:cubicBezTo>
                    <a:pt x="521" y="267"/>
                    <a:pt x="521" y="267"/>
                    <a:pt x="521" y="267"/>
                  </a:cubicBezTo>
                  <a:cubicBezTo>
                    <a:pt x="523" y="254"/>
                    <a:pt x="519" y="244"/>
                    <a:pt x="511" y="237"/>
                  </a:cubicBezTo>
                  <a:close/>
                  <a:moveTo>
                    <a:pt x="166" y="379"/>
                  </a:moveTo>
                  <a:cubicBezTo>
                    <a:pt x="151" y="375"/>
                    <a:pt x="151" y="375"/>
                    <a:pt x="136" y="358"/>
                  </a:cubicBezTo>
                  <a:cubicBezTo>
                    <a:pt x="116" y="334"/>
                    <a:pt x="116" y="334"/>
                    <a:pt x="116" y="334"/>
                  </a:cubicBezTo>
                  <a:cubicBezTo>
                    <a:pt x="110" y="328"/>
                    <a:pt x="103" y="324"/>
                    <a:pt x="94" y="323"/>
                  </a:cubicBezTo>
                  <a:cubicBezTo>
                    <a:pt x="90" y="323"/>
                    <a:pt x="86" y="324"/>
                    <a:pt x="82" y="325"/>
                  </a:cubicBezTo>
                  <a:cubicBezTo>
                    <a:pt x="67" y="254"/>
                    <a:pt x="67" y="254"/>
                    <a:pt x="67" y="254"/>
                  </a:cubicBezTo>
                  <a:cubicBezTo>
                    <a:pt x="65" y="246"/>
                    <a:pt x="61" y="240"/>
                    <a:pt x="55" y="235"/>
                  </a:cubicBezTo>
                  <a:cubicBezTo>
                    <a:pt x="55" y="230"/>
                    <a:pt x="55" y="224"/>
                    <a:pt x="56" y="219"/>
                  </a:cubicBezTo>
                  <a:cubicBezTo>
                    <a:pt x="63" y="224"/>
                    <a:pt x="71" y="228"/>
                    <a:pt x="80" y="230"/>
                  </a:cubicBezTo>
                  <a:cubicBezTo>
                    <a:pt x="98" y="234"/>
                    <a:pt x="115" y="231"/>
                    <a:pt x="129" y="222"/>
                  </a:cubicBezTo>
                  <a:cubicBezTo>
                    <a:pt x="138" y="217"/>
                    <a:pt x="159" y="205"/>
                    <a:pt x="167" y="217"/>
                  </a:cubicBezTo>
                  <a:cubicBezTo>
                    <a:pt x="173" y="226"/>
                    <a:pt x="170" y="245"/>
                    <a:pt x="159" y="253"/>
                  </a:cubicBezTo>
                  <a:cubicBezTo>
                    <a:pt x="145" y="263"/>
                    <a:pt x="138" y="277"/>
                    <a:pt x="139" y="292"/>
                  </a:cubicBezTo>
                  <a:cubicBezTo>
                    <a:pt x="140" y="308"/>
                    <a:pt x="151" y="322"/>
                    <a:pt x="166" y="329"/>
                  </a:cubicBezTo>
                  <a:cubicBezTo>
                    <a:pt x="187" y="338"/>
                    <a:pt x="213" y="334"/>
                    <a:pt x="236" y="317"/>
                  </a:cubicBezTo>
                  <a:cubicBezTo>
                    <a:pt x="242" y="313"/>
                    <a:pt x="252" y="308"/>
                    <a:pt x="260" y="316"/>
                  </a:cubicBezTo>
                  <a:cubicBezTo>
                    <a:pt x="266" y="324"/>
                    <a:pt x="267" y="338"/>
                    <a:pt x="256" y="349"/>
                  </a:cubicBezTo>
                  <a:cubicBezTo>
                    <a:pt x="251" y="354"/>
                    <a:pt x="246" y="356"/>
                    <a:pt x="242" y="359"/>
                  </a:cubicBezTo>
                  <a:cubicBezTo>
                    <a:pt x="229" y="366"/>
                    <a:pt x="219" y="373"/>
                    <a:pt x="214" y="398"/>
                  </a:cubicBezTo>
                  <a:cubicBezTo>
                    <a:pt x="204" y="392"/>
                    <a:pt x="193" y="387"/>
                    <a:pt x="180" y="383"/>
                  </a:cubicBezTo>
                  <a:cubicBezTo>
                    <a:pt x="175" y="381"/>
                    <a:pt x="170" y="380"/>
                    <a:pt x="166" y="379"/>
                  </a:cubicBezTo>
                  <a:close/>
                  <a:moveTo>
                    <a:pt x="430" y="323"/>
                  </a:moveTo>
                  <a:cubicBezTo>
                    <a:pt x="422" y="324"/>
                    <a:pt x="414" y="328"/>
                    <a:pt x="409" y="334"/>
                  </a:cubicBezTo>
                  <a:cubicBezTo>
                    <a:pt x="388" y="358"/>
                    <a:pt x="388" y="358"/>
                    <a:pt x="388" y="358"/>
                  </a:cubicBezTo>
                  <a:cubicBezTo>
                    <a:pt x="374" y="375"/>
                    <a:pt x="374" y="375"/>
                    <a:pt x="358" y="379"/>
                  </a:cubicBezTo>
                  <a:cubicBezTo>
                    <a:pt x="354" y="380"/>
                    <a:pt x="350" y="381"/>
                    <a:pt x="344" y="383"/>
                  </a:cubicBezTo>
                  <a:cubicBezTo>
                    <a:pt x="300" y="396"/>
                    <a:pt x="274" y="428"/>
                    <a:pt x="262" y="463"/>
                  </a:cubicBezTo>
                  <a:cubicBezTo>
                    <a:pt x="256" y="445"/>
                    <a:pt x="246" y="428"/>
                    <a:pt x="232" y="414"/>
                  </a:cubicBezTo>
                  <a:cubicBezTo>
                    <a:pt x="234" y="410"/>
                    <a:pt x="235" y="406"/>
                    <a:pt x="235" y="405"/>
                  </a:cubicBezTo>
                  <a:cubicBezTo>
                    <a:pt x="239" y="386"/>
                    <a:pt x="244" y="384"/>
                    <a:pt x="253" y="378"/>
                  </a:cubicBezTo>
                  <a:cubicBezTo>
                    <a:pt x="258" y="375"/>
                    <a:pt x="265" y="372"/>
                    <a:pt x="272" y="365"/>
                  </a:cubicBezTo>
                  <a:cubicBezTo>
                    <a:pt x="292" y="345"/>
                    <a:pt x="290" y="317"/>
                    <a:pt x="277" y="302"/>
                  </a:cubicBezTo>
                  <a:cubicBezTo>
                    <a:pt x="267" y="290"/>
                    <a:pt x="247" y="282"/>
                    <a:pt x="223" y="299"/>
                  </a:cubicBezTo>
                  <a:cubicBezTo>
                    <a:pt x="206" y="311"/>
                    <a:pt x="189" y="314"/>
                    <a:pt x="176" y="308"/>
                  </a:cubicBezTo>
                  <a:cubicBezTo>
                    <a:pt x="168" y="305"/>
                    <a:pt x="162" y="298"/>
                    <a:pt x="161" y="290"/>
                  </a:cubicBezTo>
                  <a:cubicBezTo>
                    <a:pt x="161" y="283"/>
                    <a:pt x="164" y="277"/>
                    <a:pt x="172" y="271"/>
                  </a:cubicBezTo>
                  <a:cubicBezTo>
                    <a:pt x="192" y="257"/>
                    <a:pt x="199" y="225"/>
                    <a:pt x="185" y="205"/>
                  </a:cubicBezTo>
                  <a:cubicBezTo>
                    <a:pt x="180" y="197"/>
                    <a:pt x="161" y="175"/>
                    <a:pt x="117" y="203"/>
                  </a:cubicBezTo>
                  <a:cubicBezTo>
                    <a:pt x="108" y="209"/>
                    <a:pt x="97" y="211"/>
                    <a:pt x="85" y="208"/>
                  </a:cubicBezTo>
                  <a:cubicBezTo>
                    <a:pt x="75" y="206"/>
                    <a:pt x="66" y="200"/>
                    <a:pt x="60" y="192"/>
                  </a:cubicBezTo>
                  <a:cubicBezTo>
                    <a:pt x="82" y="95"/>
                    <a:pt x="169" y="23"/>
                    <a:pt x="272" y="23"/>
                  </a:cubicBezTo>
                  <a:cubicBezTo>
                    <a:pt x="308" y="23"/>
                    <a:pt x="341" y="31"/>
                    <a:pt x="371" y="47"/>
                  </a:cubicBezTo>
                  <a:cubicBezTo>
                    <a:pt x="363" y="54"/>
                    <a:pt x="357" y="63"/>
                    <a:pt x="355" y="74"/>
                  </a:cubicBezTo>
                  <a:cubicBezTo>
                    <a:pt x="353" y="87"/>
                    <a:pt x="358" y="101"/>
                    <a:pt x="371" y="119"/>
                  </a:cubicBezTo>
                  <a:cubicBezTo>
                    <a:pt x="374" y="122"/>
                    <a:pt x="378" y="128"/>
                    <a:pt x="377" y="132"/>
                  </a:cubicBezTo>
                  <a:cubicBezTo>
                    <a:pt x="375" y="139"/>
                    <a:pt x="360" y="146"/>
                    <a:pt x="346" y="152"/>
                  </a:cubicBezTo>
                  <a:cubicBezTo>
                    <a:pt x="332" y="159"/>
                    <a:pt x="317" y="166"/>
                    <a:pt x="307" y="177"/>
                  </a:cubicBezTo>
                  <a:cubicBezTo>
                    <a:pt x="294" y="190"/>
                    <a:pt x="292" y="207"/>
                    <a:pt x="300" y="226"/>
                  </a:cubicBezTo>
                  <a:cubicBezTo>
                    <a:pt x="306" y="240"/>
                    <a:pt x="326" y="261"/>
                    <a:pt x="390" y="236"/>
                  </a:cubicBezTo>
                  <a:cubicBezTo>
                    <a:pt x="407" y="229"/>
                    <a:pt x="416" y="238"/>
                    <a:pt x="432" y="260"/>
                  </a:cubicBezTo>
                  <a:cubicBezTo>
                    <a:pt x="438" y="269"/>
                    <a:pt x="444" y="277"/>
                    <a:pt x="451" y="283"/>
                  </a:cubicBezTo>
                  <a:cubicBezTo>
                    <a:pt x="442" y="325"/>
                    <a:pt x="442" y="325"/>
                    <a:pt x="442" y="325"/>
                  </a:cubicBezTo>
                  <a:cubicBezTo>
                    <a:pt x="438" y="324"/>
                    <a:pt x="434" y="323"/>
                    <a:pt x="430" y="323"/>
                  </a:cubicBezTo>
                  <a:close/>
                  <a:moveTo>
                    <a:pt x="458" y="254"/>
                  </a:moveTo>
                  <a:cubicBezTo>
                    <a:pt x="457" y="257"/>
                    <a:pt x="457" y="257"/>
                    <a:pt x="457" y="257"/>
                  </a:cubicBezTo>
                  <a:cubicBezTo>
                    <a:pt x="455" y="254"/>
                    <a:pt x="452" y="250"/>
                    <a:pt x="450" y="247"/>
                  </a:cubicBezTo>
                  <a:cubicBezTo>
                    <a:pt x="443" y="237"/>
                    <a:pt x="435" y="226"/>
                    <a:pt x="425" y="219"/>
                  </a:cubicBezTo>
                  <a:cubicBezTo>
                    <a:pt x="411" y="210"/>
                    <a:pt x="397" y="209"/>
                    <a:pt x="381" y="215"/>
                  </a:cubicBezTo>
                  <a:cubicBezTo>
                    <a:pt x="349" y="228"/>
                    <a:pt x="326" y="228"/>
                    <a:pt x="320" y="217"/>
                  </a:cubicBezTo>
                  <a:cubicBezTo>
                    <a:pt x="312" y="197"/>
                    <a:pt x="322" y="189"/>
                    <a:pt x="356" y="173"/>
                  </a:cubicBezTo>
                  <a:cubicBezTo>
                    <a:pt x="375" y="164"/>
                    <a:pt x="394" y="155"/>
                    <a:pt x="398" y="137"/>
                  </a:cubicBezTo>
                  <a:cubicBezTo>
                    <a:pt x="401" y="127"/>
                    <a:pt x="398" y="116"/>
                    <a:pt x="390" y="105"/>
                  </a:cubicBezTo>
                  <a:cubicBezTo>
                    <a:pt x="380" y="93"/>
                    <a:pt x="376" y="84"/>
                    <a:pt x="377" y="77"/>
                  </a:cubicBezTo>
                  <a:cubicBezTo>
                    <a:pt x="378" y="72"/>
                    <a:pt x="383" y="66"/>
                    <a:pt x="391" y="59"/>
                  </a:cubicBezTo>
                  <a:cubicBezTo>
                    <a:pt x="447" y="96"/>
                    <a:pt x="485" y="158"/>
                    <a:pt x="489" y="229"/>
                  </a:cubicBezTo>
                  <a:cubicBezTo>
                    <a:pt x="475" y="229"/>
                    <a:pt x="462" y="237"/>
                    <a:pt x="458" y="254"/>
                  </a:cubicBezTo>
                  <a:close/>
                  <a:moveTo>
                    <a:pt x="458" y="254"/>
                  </a:moveTo>
                  <a:cubicBezTo>
                    <a:pt x="458" y="254"/>
                    <a:pt x="458" y="254"/>
                    <a:pt x="458"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b="1" dirty="0">
                <a:latin typeface="Poppins" panose="00000500000000000000" pitchFamily="2" charset="0"/>
              </a:endParaRPr>
            </a:p>
          </p:txBody>
        </p:sp>
        <p:sp>
          <p:nvSpPr>
            <p:cNvPr id="44" name="Freeform 25">
              <a:extLst>
                <a:ext uri="{FF2B5EF4-FFF2-40B4-BE49-F238E27FC236}">
                  <a16:creationId xmlns:a16="http://schemas.microsoft.com/office/drawing/2014/main" id="{A589720C-2E51-5410-E0B8-0D4DEF4C6AE3}"/>
                </a:ext>
              </a:extLst>
            </p:cNvPr>
            <p:cNvSpPr>
              <a:spLocks noEditPoints="1"/>
            </p:cNvSpPr>
            <p:nvPr/>
          </p:nvSpPr>
          <p:spPr bwMode="auto">
            <a:xfrm>
              <a:off x="10694183" y="2526520"/>
              <a:ext cx="93663" cy="87313"/>
            </a:xfrm>
            <a:custGeom>
              <a:avLst/>
              <a:gdLst>
                <a:gd name="T0" fmla="*/ 15 w 25"/>
                <a:gd name="T1" fmla="*/ 1 h 23"/>
                <a:gd name="T2" fmla="*/ 2 w 25"/>
                <a:gd name="T3" fmla="*/ 10 h 23"/>
                <a:gd name="T4" fmla="*/ 2 w 25"/>
                <a:gd name="T5" fmla="*/ 10 h 23"/>
                <a:gd name="T6" fmla="*/ 11 w 25"/>
                <a:gd name="T7" fmla="*/ 23 h 23"/>
                <a:gd name="T8" fmla="*/ 13 w 25"/>
                <a:gd name="T9" fmla="*/ 23 h 23"/>
                <a:gd name="T10" fmla="*/ 24 w 25"/>
                <a:gd name="T11" fmla="*/ 14 h 23"/>
                <a:gd name="T12" fmla="*/ 24 w 25"/>
                <a:gd name="T13" fmla="*/ 14 h 23"/>
                <a:gd name="T14" fmla="*/ 15 w 25"/>
                <a:gd name="T15" fmla="*/ 1 h 23"/>
                <a:gd name="T16" fmla="*/ 15 w 25"/>
                <a:gd name="T17" fmla="*/ 1 h 23"/>
                <a:gd name="T18" fmla="*/ 15 w 25"/>
                <a:gd name="T1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3">
                  <a:moveTo>
                    <a:pt x="15" y="1"/>
                  </a:moveTo>
                  <a:cubicBezTo>
                    <a:pt x="9" y="0"/>
                    <a:pt x="3" y="3"/>
                    <a:pt x="2" y="10"/>
                  </a:cubicBezTo>
                  <a:cubicBezTo>
                    <a:pt x="2" y="10"/>
                    <a:pt x="2" y="10"/>
                    <a:pt x="2" y="10"/>
                  </a:cubicBezTo>
                  <a:cubicBezTo>
                    <a:pt x="0" y="16"/>
                    <a:pt x="4" y="22"/>
                    <a:pt x="11" y="23"/>
                  </a:cubicBezTo>
                  <a:cubicBezTo>
                    <a:pt x="11" y="23"/>
                    <a:pt x="12" y="23"/>
                    <a:pt x="13" y="23"/>
                  </a:cubicBezTo>
                  <a:cubicBezTo>
                    <a:pt x="18" y="23"/>
                    <a:pt x="23" y="20"/>
                    <a:pt x="24" y="14"/>
                  </a:cubicBezTo>
                  <a:cubicBezTo>
                    <a:pt x="24" y="14"/>
                    <a:pt x="24" y="14"/>
                    <a:pt x="24" y="14"/>
                  </a:cubicBezTo>
                  <a:cubicBezTo>
                    <a:pt x="25" y="8"/>
                    <a:pt x="21" y="2"/>
                    <a:pt x="15" y="1"/>
                  </a:cubicBezTo>
                  <a:close/>
                  <a:moveTo>
                    <a:pt x="15" y="1"/>
                  </a:moveTo>
                  <a:cubicBezTo>
                    <a:pt x="15" y="1"/>
                    <a:pt x="15" y="1"/>
                    <a:pt x="1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b="1" dirty="0">
                <a:latin typeface="Poppins" panose="00000500000000000000" pitchFamily="2" charset="0"/>
              </a:endParaRPr>
            </a:p>
          </p:txBody>
        </p:sp>
      </p:grpSp>
    </p:spTree>
    <p:extLst>
      <p:ext uri="{BB962C8B-B14F-4D97-AF65-F5344CB8AC3E}">
        <p14:creationId xmlns:p14="http://schemas.microsoft.com/office/powerpoint/2010/main" val="84477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F56EBF3-9B49-7A18-A07B-7D76627DC5F6}"/>
              </a:ext>
            </a:extLst>
          </p:cNvPr>
          <p:cNvSpPr txBox="1">
            <a:spLocks/>
          </p:cNvSpPr>
          <p:nvPr/>
        </p:nvSpPr>
        <p:spPr>
          <a:xfrm>
            <a:off x="7514125" y="1731098"/>
            <a:ext cx="9660550"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a:r>
              <a:rPr lang="id-ID" sz="6000" b="1" dirty="0">
                <a:latin typeface="Poppins" panose="00000500000000000000" pitchFamily="2" charset="0"/>
              </a:rPr>
              <a:t>Moving’s </a:t>
            </a:r>
            <a:r>
              <a:rPr lang="id-ID" sz="6000" b="1" dirty="0">
                <a:solidFill>
                  <a:schemeClr val="accent2"/>
                </a:solidFill>
                <a:latin typeface="Poppins" panose="00000500000000000000" pitchFamily="2" charset="0"/>
              </a:rPr>
              <a:t>Problems</a:t>
            </a:r>
          </a:p>
        </p:txBody>
      </p:sp>
      <p:cxnSp>
        <p:nvCxnSpPr>
          <p:cNvPr id="3" name="Straight Connector 2">
            <a:extLst>
              <a:ext uri="{FF2B5EF4-FFF2-40B4-BE49-F238E27FC236}">
                <a16:creationId xmlns:a16="http://schemas.microsoft.com/office/drawing/2014/main" id="{3F8A94C7-A00B-63A4-8C51-77BF92C498C8}"/>
              </a:ext>
            </a:extLst>
          </p:cNvPr>
          <p:cNvCxnSpPr>
            <a:cxnSpLocks/>
          </p:cNvCxnSpPr>
          <p:nvPr/>
        </p:nvCxnSpPr>
        <p:spPr>
          <a:xfrm>
            <a:off x="11795760" y="1277780"/>
            <a:ext cx="1097280" cy="0"/>
          </a:xfrm>
          <a:prstGeom prst="line">
            <a:avLst/>
          </a:prstGeom>
          <a:ln w="69850" cap="rnd">
            <a:solidFill>
              <a:schemeClr val="accent1"/>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18" name="Graphic 18">
            <a:extLst>
              <a:ext uri="{FF2B5EF4-FFF2-40B4-BE49-F238E27FC236}">
                <a16:creationId xmlns:a16="http://schemas.microsoft.com/office/drawing/2014/main" id="{71DA576D-AA37-3FF4-93D0-56B71183193C}"/>
              </a:ext>
            </a:extLst>
          </p:cNvPr>
          <p:cNvSpPr/>
          <p:nvPr/>
        </p:nvSpPr>
        <p:spPr>
          <a:xfrm flipH="1">
            <a:off x="3146649" y="4459480"/>
            <a:ext cx="2976530" cy="3241618"/>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noFill/>
          <a:ln w="12700" cap="flat">
            <a:gradFill>
              <a:gsLst>
                <a:gs pos="0">
                  <a:schemeClr val="accent1"/>
                </a:gs>
                <a:gs pos="100000">
                  <a:schemeClr val="accent1"/>
                </a:gs>
              </a:gsLst>
              <a:lin ang="5400000" scaled="1"/>
            </a:gradFill>
            <a:prstDash val="solid"/>
            <a:miter/>
          </a:ln>
          <a:effectLst/>
        </p:spPr>
        <p:txBody>
          <a:bodyPr rtlCol="0" anchor="ctr"/>
          <a:lstStyle/>
          <a:p>
            <a:endParaRPr lang="en-US">
              <a:latin typeface="Celias" panose="00000500000000000000" pitchFamily="2" charset="0"/>
            </a:endParaRPr>
          </a:p>
        </p:txBody>
      </p:sp>
      <p:sp>
        <p:nvSpPr>
          <p:cNvPr id="19" name="Graphic 18">
            <a:extLst>
              <a:ext uri="{FF2B5EF4-FFF2-40B4-BE49-F238E27FC236}">
                <a16:creationId xmlns:a16="http://schemas.microsoft.com/office/drawing/2014/main" id="{87155B38-0B3C-3223-2068-B027DA3CD212}"/>
              </a:ext>
            </a:extLst>
          </p:cNvPr>
          <p:cNvSpPr/>
          <p:nvPr/>
        </p:nvSpPr>
        <p:spPr>
          <a:xfrm flipH="1">
            <a:off x="3471522" y="4813284"/>
            <a:ext cx="2326785" cy="2534008"/>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solidFill>
            <a:schemeClr val="bg2"/>
          </a:solidFill>
          <a:ln w="9525" cap="flat">
            <a:noFill/>
            <a:prstDash val="solid"/>
            <a:miter/>
          </a:ln>
          <a:effectLst>
            <a:outerShdw blurRad="571500" dist="381000" dir="5400000" sx="85000" sy="85000" algn="t" rotWithShape="0">
              <a:schemeClr val="accent2">
                <a:alpha val="42000"/>
              </a:schemeClr>
            </a:outerShdw>
          </a:effectLst>
        </p:spPr>
        <p:txBody>
          <a:bodyPr rtlCol="0" anchor="ctr"/>
          <a:lstStyle/>
          <a:p>
            <a:pPr algn="ctr"/>
            <a:endParaRPr lang="en-US" sz="2400" b="1" dirty="0">
              <a:solidFill>
                <a:schemeClr val="bg1"/>
              </a:solidFill>
              <a:latin typeface="Celias" panose="00000500000000000000" pitchFamily="2" charset="0"/>
            </a:endParaRPr>
          </a:p>
        </p:txBody>
      </p:sp>
      <p:sp>
        <p:nvSpPr>
          <p:cNvPr id="32" name="Monotonectally deliver functionalized…">
            <a:extLst>
              <a:ext uri="{FF2B5EF4-FFF2-40B4-BE49-F238E27FC236}">
                <a16:creationId xmlns:a16="http://schemas.microsoft.com/office/drawing/2014/main" id="{C2F6542D-315C-A366-0EB0-475931347CE0}"/>
              </a:ext>
            </a:extLst>
          </p:cNvPr>
          <p:cNvSpPr txBox="1"/>
          <p:nvPr/>
        </p:nvSpPr>
        <p:spPr>
          <a:xfrm>
            <a:off x="3251598" y="8236888"/>
            <a:ext cx="2766632" cy="444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2400"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Cost</a:t>
            </a:r>
          </a:p>
        </p:txBody>
      </p:sp>
      <p:grpSp>
        <p:nvGrpSpPr>
          <p:cNvPr id="7" name="Icon 04">
            <a:extLst>
              <a:ext uri="{FF2B5EF4-FFF2-40B4-BE49-F238E27FC236}">
                <a16:creationId xmlns:a16="http://schemas.microsoft.com/office/drawing/2014/main" id="{E3342D39-72A1-9A90-CCCB-BD10DADD42D7}"/>
              </a:ext>
            </a:extLst>
          </p:cNvPr>
          <p:cNvGrpSpPr/>
          <p:nvPr/>
        </p:nvGrpSpPr>
        <p:grpSpPr>
          <a:xfrm>
            <a:off x="4152889" y="5606628"/>
            <a:ext cx="964051" cy="964051"/>
            <a:chOff x="825522" y="4604314"/>
            <a:chExt cx="576000" cy="576000"/>
          </a:xfrm>
        </p:grpSpPr>
        <p:sp>
          <p:nvSpPr>
            <p:cNvPr id="24" name="Shape">
              <a:extLst>
                <a:ext uri="{FF2B5EF4-FFF2-40B4-BE49-F238E27FC236}">
                  <a16:creationId xmlns:a16="http://schemas.microsoft.com/office/drawing/2014/main" id="{F6997539-AECA-5D0F-055A-2C68EE18E226}"/>
                </a:ext>
              </a:extLst>
            </p:cNvPr>
            <p:cNvSpPr/>
            <p:nvPr/>
          </p:nvSpPr>
          <p:spPr>
            <a:xfrm>
              <a:off x="1010269" y="4737571"/>
              <a:ext cx="212400" cy="4571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anose="00000500000000000000" pitchFamily="2" charset="0"/>
              </a:endParaRPr>
            </a:p>
          </p:txBody>
        </p:sp>
        <p:pic>
          <p:nvPicPr>
            <p:cNvPr id="25" name="Icon">
              <a:extLst>
                <a:ext uri="{FF2B5EF4-FFF2-40B4-BE49-F238E27FC236}">
                  <a16:creationId xmlns:a16="http://schemas.microsoft.com/office/drawing/2014/main" id="{FDE9C5BC-1535-834D-D5A6-1394373221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522" y="4604314"/>
              <a:ext cx="576000" cy="576000"/>
            </a:xfrm>
            <a:prstGeom prst="rect">
              <a:avLst/>
            </a:prstGeom>
          </p:spPr>
        </p:pic>
      </p:grpSp>
      <p:sp>
        <p:nvSpPr>
          <p:cNvPr id="26" name="TextBox 25">
            <a:extLst>
              <a:ext uri="{FF2B5EF4-FFF2-40B4-BE49-F238E27FC236}">
                <a16:creationId xmlns:a16="http://schemas.microsoft.com/office/drawing/2014/main" id="{D68E2F33-2CB4-2E2B-2D16-E5AF1C61D9F1}"/>
              </a:ext>
            </a:extLst>
          </p:cNvPr>
          <p:cNvSpPr txBox="1"/>
          <p:nvPr/>
        </p:nvSpPr>
        <p:spPr>
          <a:xfrm>
            <a:off x="2374467" y="8777265"/>
            <a:ext cx="4520894" cy="1258871"/>
          </a:xfrm>
          <a:prstGeom prst="rect">
            <a:avLst/>
          </a:prstGeom>
          <a:noFill/>
        </p:spPr>
        <p:txBody>
          <a:bodyPr wrap="square" rtlCol="0">
            <a:spAutoFit/>
          </a:bodyPr>
          <a:lstStyle/>
          <a:p>
            <a:pPr algn="ctr">
              <a:lnSpc>
                <a:spcPct val="130000"/>
              </a:lnSpc>
            </a:pPr>
            <a:r>
              <a:rPr lang="en-US" sz="2000" dirty="0">
                <a:solidFill>
                  <a:schemeClr val="tx2"/>
                </a:solidFill>
                <a:latin typeface="Open Sans Light" pitchFamily="2" charset="0"/>
                <a:ea typeface="Open Sans Light" pitchFamily="2" charset="0"/>
                <a:cs typeface="Open Sans Light" pitchFamily="2" charset="0"/>
              </a:rPr>
              <a:t>Moving cost has skyrocketed over the last three years. Charges have increased 38% since 2018.</a:t>
            </a:r>
          </a:p>
        </p:txBody>
      </p:sp>
      <p:sp>
        <p:nvSpPr>
          <p:cNvPr id="34" name="Graphic 18">
            <a:extLst>
              <a:ext uri="{FF2B5EF4-FFF2-40B4-BE49-F238E27FC236}">
                <a16:creationId xmlns:a16="http://schemas.microsoft.com/office/drawing/2014/main" id="{ABFF9B26-9BA4-69F5-6A0A-9B58347C6E42}"/>
              </a:ext>
            </a:extLst>
          </p:cNvPr>
          <p:cNvSpPr/>
          <p:nvPr/>
        </p:nvSpPr>
        <p:spPr>
          <a:xfrm flipH="1">
            <a:off x="8286306" y="4459480"/>
            <a:ext cx="2976530" cy="3241618"/>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noFill/>
          <a:ln w="12700" cap="flat">
            <a:gradFill>
              <a:gsLst>
                <a:gs pos="0">
                  <a:schemeClr val="accent1"/>
                </a:gs>
                <a:gs pos="100000">
                  <a:schemeClr val="accent1"/>
                </a:gs>
              </a:gsLst>
              <a:lin ang="5400000" scaled="1"/>
            </a:gradFill>
            <a:prstDash val="solid"/>
            <a:miter/>
          </a:ln>
          <a:effectLst/>
        </p:spPr>
        <p:txBody>
          <a:bodyPr rtlCol="0" anchor="ctr"/>
          <a:lstStyle/>
          <a:p>
            <a:endParaRPr lang="en-US">
              <a:latin typeface="Celias" panose="00000500000000000000" pitchFamily="2" charset="0"/>
            </a:endParaRPr>
          </a:p>
        </p:txBody>
      </p:sp>
      <p:sp>
        <p:nvSpPr>
          <p:cNvPr id="37" name="Graphic 18">
            <a:extLst>
              <a:ext uri="{FF2B5EF4-FFF2-40B4-BE49-F238E27FC236}">
                <a16:creationId xmlns:a16="http://schemas.microsoft.com/office/drawing/2014/main" id="{B086B71B-EEF3-8064-FCD9-905E4A07C4F5}"/>
              </a:ext>
            </a:extLst>
          </p:cNvPr>
          <p:cNvSpPr/>
          <p:nvPr/>
        </p:nvSpPr>
        <p:spPr>
          <a:xfrm flipH="1">
            <a:off x="8611179" y="4813284"/>
            <a:ext cx="2326785" cy="2534008"/>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solidFill>
            <a:schemeClr val="bg2"/>
          </a:solidFill>
          <a:ln w="9525" cap="flat">
            <a:noFill/>
            <a:prstDash val="solid"/>
            <a:miter/>
          </a:ln>
          <a:effectLst>
            <a:outerShdw blurRad="571500" dist="381000" dir="5400000" sx="85000" sy="85000" algn="t" rotWithShape="0">
              <a:schemeClr val="accent2">
                <a:alpha val="42000"/>
              </a:schemeClr>
            </a:outerShdw>
          </a:effectLst>
        </p:spPr>
        <p:txBody>
          <a:bodyPr rtlCol="0" anchor="ctr"/>
          <a:lstStyle/>
          <a:p>
            <a:pPr algn="ctr"/>
            <a:endParaRPr lang="en-US" sz="2400" b="1" dirty="0">
              <a:solidFill>
                <a:schemeClr val="bg1"/>
              </a:solidFill>
              <a:latin typeface="Celias" panose="00000500000000000000" pitchFamily="2" charset="0"/>
            </a:endParaRPr>
          </a:p>
        </p:txBody>
      </p:sp>
      <p:sp>
        <p:nvSpPr>
          <p:cNvPr id="40" name="Monotonectally deliver functionalized…">
            <a:extLst>
              <a:ext uri="{FF2B5EF4-FFF2-40B4-BE49-F238E27FC236}">
                <a16:creationId xmlns:a16="http://schemas.microsoft.com/office/drawing/2014/main" id="{50B5020E-BB7B-369F-DB3F-A266FC9C213A}"/>
              </a:ext>
            </a:extLst>
          </p:cNvPr>
          <p:cNvSpPr txBox="1"/>
          <p:nvPr/>
        </p:nvSpPr>
        <p:spPr>
          <a:xfrm>
            <a:off x="8391255" y="8236888"/>
            <a:ext cx="2766632" cy="444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2400"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Capacity</a:t>
            </a:r>
          </a:p>
        </p:txBody>
      </p:sp>
      <p:sp>
        <p:nvSpPr>
          <p:cNvPr id="46" name="TextBox 45">
            <a:extLst>
              <a:ext uri="{FF2B5EF4-FFF2-40B4-BE49-F238E27FC236}">
                <a16:creationId xmlns:a16="http://schemas.microsoft.com/office/drawing/2014/main" id="{6266D431-42E1-199B-730D-F679B702166C}"/>
              </a:ext>
            </a:extLst>
          </p:cNvPr>
          <p:cNvSpPr txBox="1"/>
          <p:nvPr/>
        </p:nvSpPr>
        <p:spPr>
          <a:xfrm>
            <a:off x="7514124" y="8777265"/>
            <a:ext cx="4520894" cy="1658980"/>
          </a:xfrm>
          <a:prstGeom prst="rect">
            <a:avLst/>
          </a:prstGeom>
          <a:noFill/>
        </p:spPr>
        <p:txBody>
          <a:bodyPr wrap="square" rtlCol="0">
            <a:spAutoFit/>
          </a:bodyPr>
          <a:lstStyle/>
          <a:p>
            <a:pPr algn="ctr">
              <a:lnSpc>
                <a:spcPct val="130000"/>
              </a:lnSpc>
            </a:pPr>
            <a:r>
              <a:rPr lang="en-US" sz="2000" dirty="0">
                <a:solidFill>
                  <a:schemeClr val="tx2"/>
                </a:solidFill>
                <a:latin typeface="Open Sans Light" pitchFamily="2" charset="0"/>
                <a:ea typeface="Open Sans Light" pitchFamily="2" charset="0"/>
                <a:cs typeface="Open Sans Light" pitchFamily="2" charset="0"/>
              </a:rPr>
              <a:t>Long-haul driver shortages and limited equipment coupled with growing demand has pushed capacity to a crisis state</a:t>
            </a:r>
          </a:p>
        </p:txBody>
      </p:sp>
      <p:sp>
        <p:nvSpPr>
          <p:cNvPr id="50" name="Graphic 18">
            <a:extLst>
              <a:ext uri="{FF2B5EF4-FFF2-40B4-BE49-F238E27FC236}">
                <a16:creationId xmlns:a16="http://schemas.microsoft.com/office/drawing/2014/main" id="{613B7A94-750B-224D-0732-81011E7EB72C}"/>
              </a:ext>
            </a:extLst>
          </p:cNvPr>
          <p:cNvSpPr/>
          <p:nvPr/>
        </p:nvSpPr>
        <p:spPr>
          <a:xfrm flipH="1">
            <a:off x="13425963" y="4459480"/>
            <a:ext cx="2976530" cy="3241618"/>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noFill/>
          <a:ln w="12700" cap="flat">
            <a:gradFill>
              <a:gsLst>
                <a:gs pos="0">
                  <a:schemeClr val="accent1"/>
                </a:gs>
                <a:gs pos="100000">
                  <a:schemeClr val="accent1"/>
                </a:gs>
              </a:gsLst>
              <a:lin ang="5400000" scaled="1"/>
            </a:gradFill>
            <a:prstDash val="solid"/>
            <a:miter/>
          </a:ln>
          <a:effectLst/>
        </p:spPr>
        <p:txBody>
          <a:bodyPr rtlCol="0" anchor="ctr"/>
          <a:lstStyle/>
          <a:p>
            <a:endParaRPr lang="en-US">
              <a:latin typeface="Celias" panose="00000500000000000000" pitchFamily="2" charset="0"/>
            </a:endParaRPr>
          </a:p>
        </p:txBody>
      </p:sp>
      <p:sp>
        <p:nvSpPr>
          <p:cNvPr id="51" name="Graphic 18">
            <a:extLst>
              <a:ext uri="{FF2B5EF4-FFF2-40B4-BE49-F238E27FC236}">
                <a16:creationId xmlns:a16="http://schemas.microsoft.com/office/drawing/2014/main" id="{0803C52D-54EE-5D01-9DCE-3AFF78C98706}"/>
              </a:ext>
            </a:extLst>
          </p:cNvPr>
          <p:cNvSpPr/>
          <p:nvPr/>
        </p:nvSpPr>
        <p:spPr>
          <a:xfrm flipH="1">
            <a:off x="13750836" y="4813284"/>
            <a:ext cx="2326785" cy="2534008"/>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solidFill>
            <a:schemeClr val="bg2"/>
          </a:solidFill>
          <a:ln w="9525" cap="flat">
            <a:noFill/>
            <a:prstDash val="solid"/>
            <a:miter/>
          </a:ln>
          <a:effectLst>
            <a:outerShdw blurRad="571500" dist="381000" dir="5400000" sx="85000" sy="85000" algn="t" rotWithShape="0">
              <a:schemeClr val="accent2">
                <a:alpha val="42000"/>
              </a:schemeClr>
            </a:outerShdw>
          </a:effectLst>
        </p:spPr>
        <p:txBody>
          <a:bodyPr rtlCol="0" anchor="ctr"/>
          <a:lstStyle/>
          <a:p>
            <a:pPr algn="ctr"/>
            <a:endParaRPr lang="en-US" sz="2400" b="1" dirty="0">
              <a:solidFill>
                <a:schemeClr val="bg1"/>
              </a:solidFill>
              <a:latin typeface="Celias" panose="00000500000000000000" pitchFamily="2" charset="0"/>
            </a:endParaRPr>
          </a:p>
        </p:txBody>
      </p:sp>
      <p:sp>
        <p:nvSpPr>
          <p:cNvPr id="52" name="Monotonectally deliver functionalized…">
            <a:extLst>
              <a:ext uri="{FF2B5EF4-FFF2-40B4-BE49-F238E27FC236}">
                <a16:creationId xmlns:a16="http://schemas.microsoft.com/office/drawing/2014/main" id="{A1F1E80E-5ECA-B089-9300-328CFF12E425}"/>
              </a:ext>
            </a:extLst>
          </p:cNvPr>
          <p:cNvSpPr txBox="1"/>
          <p:nvPr/>
        </p:nvSpPr>
        <p:spPr>
          <a:xfrm>
            <a:off x="13530912" y="8236888"/>
            <a:ext cx="2766632" cy="444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2400"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Services</a:t>
            </a:r>
          </a:p>
        </p:txBody>
      </p:sp>
      <p:sp>
        <p:nvSpPr>
          <p:cNvPr id="54" name="TextBox 53">
            <a:extLst>
              <a:ext uri="{FF2B5EF4-FFF2-40B4-BE49-F238E27FC236}">
                <a16:creationId xmlns:a16="http://schemas.microsoft.com/office/drawing/2014/main" id="{D4FBA1D6-2EBC-8512-950B-D35F9C3F4844}"/>
              </a:ext>
            </a:extLst>
          </p:cNvPr>
          <p:cNvSpPr txBox="1"/>
          <p:nvPr/>
        </p:nvSpPr>
        <p:spPr>
          <a:xfrm>
            <a:off x="12653781" y="8777265"/>
            <a:ext cx="4520894" cy="1258871"/>
          </a:xfrm>
          <a:prstGeom prst="rect">
            <a:avLst/>
          </a:prstGeom>
          <a:noFill/>
        </p:spPr>
        <p:txBody>
          <a:bodyPr wrap="square" rtlCol="0">
            <a:spAutoFit/>
          </a:bodyPr>
          <a:lstStyle/>
          <a:p>
            <a:pPr algn="ctr">
              <a:lnSpc>
                <a:spcPct val="130000"/>
              </a:lnSpc>
            </a:pPr>
            <a:r>
              <a:rPr lang="en-US" sz="2000" dirty="0">
                <a:solidFill>
                  <a:schemeClr val="tx2"/>
                </a:solidFill>
                <a:latin typeface="Open Sans Light" pitchFamily="2" charset="0"/>
                <a:ea typeface="Open Sans Light" pitchFamily="2" charset="0"/>
                <a:cs typeface="Open Sans Light" pitchFamily="2" charset="0"/>
              </a:rPr>
              <a:t>Quality labor has been difficult to source and afford. Virtually all RMC’s report a decline in service quality</a:t>
            </a:r>
          </a:p>
        </p:txBody>
      </p:sp>
      <p:sp>
        <p:nvSpPr>
          <p:cNvPr id="58" name="Graphic 18">
            <a:extLst>
              <a:ext uri="{FF2B5EF4-FFF2-40B4-BE49-F238E27FC236}">
                <a16:creationId xmlns:a16="http://schemas.microsoft.com/office/drawing/2014/main" id="{3F35DA2D-2125-073B-FD08-F22FA7FC378C}"/>
              </a:ext>
            </a:extLst>
          </p:cNvPr>
          <p:cNvSpPr/>
          <p:nvPr/>
        </p:nvSpPr>
        <p:spPr>
          <a:xfrm flipH="1">
            <a:off x="18565621" y="4459480"/>
            <a:ext cx="2976530" cy="3241618"/>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noFill/>
          <a:ln w="12700" cap="flat">
            <a:gradFill>
              <a:gsLst>
                <a:gs pos="0">
                  <a:schemeClr val="accent1"/>
                </a:gs>
                <a:gs pos="100000">
                  <a:schemeClr val="accent1"/>
                </a:gs>
              </a:gsLst>
              <a:lin ang="5400000" scaled="1"/>
            </a:gradFill>
            <a:prstDash val="solid"/>
            <a:miter/>
          </a:ln>
          <a:effectLst/>
        </p:spPr>
        <p:txBody>
          <a:bodyPr rtlCol="0" anchor="ctr"/>
          <a:lstStyle/>
          <a:p>
            <a:endParaRPr lang="en-US">
              <a:latin typeface="Celias" panose="00000500000000000000" pitchFamily="2" charset="0"/>
            </a:endParaRPr>
          </a:p>
        </p:txBody>
      </p:sp>
      <p:sp>
        <p:nvSpPr>
          <p:cNvPr id="59" name="Graphic 18">
            <a:extLst>
              <a:ext uri="{FF2B5EF4-FFF2-40B4-BE49-F238E27FC236}">
                <a16:creationId xmlns:a16="http://schemas.microsoft.com/office/drawing/2014/main" id="{FD1CD5E6-EEE1-6AEA-199A-21189886C271}"/>
              </a:ext>
            </a:extLst>
          </p:cNvPr>
          <p:cNvSpPr/>
          <p:nvPr/>
        </p:nvSpPr>
        <p:spPr>
          <a:xfrm flipH="1">
            <a:off x="18890494" y="4813284"/>
            <a:ext cx="2326785" cy="2534008"/>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solidFill>
            <a:schemeClr val="bg2"/>
          </a:solidFill>
          <a:ln w="9525" cap="flat">
            <a:noFill/>
            <a:prstDash val="solid"/>
            <a:miter/>
          </a:ln>
          <a:effectLst>
            <a:outerShdw blurRad="571500" dist="381000" dir="5400000" sx="85000" sy="85000" algn="t" rotWithShape="0">
              <a:schemeClr val="accent2">
                <a:alpha val="42000"/>
              </a:schemeClr>
            </a:outerShdw>
          </a:effectLst>
        </p:spPr>
        <p:txBody>
          <a:bodyPr rtlCol="0" anchor="ctr"/>
          <a:lstStyle/>
          <a:p>
            <a:pPr algn="ctr"/>
            <a:endParaRPr lang="en-US" sz="2400" b="1" dirty="0">
              <a:solidFill>
                <a:schemeClr val="bg1"/>
              </a:solidFill>
              <a:latin typeface="Celias" panose="00000500000000000000" pitchFamily="2" charset="0"/>
            </a:endParaRPr>
          </a:p>
        </p:txBody>
      </p:sp>
      <p:sp>
        <p:nvSpPr>
          <p:cNvPr id="60" name="Monotonectally deliver functionalized…">
            <a:extLst>
              <a:ext uri="{FF2B5EF4-FFF2-40B4-BE49-F238E27FC236}">
                <a16:creationId xmlns:a16="http://schemas.microsoft.com/office/drawing/2014/main" id="{0EB42A31-4C2A-E5AC-0462-6D66098FD3D6}"/>
              </a:ext>
            </a:extLst>
          </p:cNvPr>
          <p:cNvSpPr txBox="1"/>
          <p:nvPr/>
        </p:nvSpPr>
        <p:spPr>
          <a:xfrm>
            <a:off x="18670570" y="8236888"/>
            <a:ext cx="2766632" cy="444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2400"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Transparency</a:t>
            </a:r>
          </a:p>
        </p:txBody>
      </p:sp>
      <p:sp>
        <p:nvSpPr>
          <p:cNvPr id="62" name="TextBox 61">
            <a:extLst>
              <a:ext uri="{FF2B5EF4-FFF2-40B4-BE49-F238E27FC236}">
                <a16:creationId xmlns:a16="http://schemas.microsoft.com/office/drawing/2014/main" id="{2DC0CFE2-1BA7-BD5A-8C60-359094BFD1CE}"/>
              </a:ext>
            </a:extLst>
          </p:cNvPr>
          <p:cNvSpPr txBox="1"/>
          <p:nvPr/>
        </p:nvSpPr>
        <p:spPr>
          <a:xfrm>
            <a:off x="17793439" y="8777265"/>
            <a:ext cx="4520894" cy="1658980"/>
          </a:xfrm>
          <a:prstGeom prst="rect">
            <a:avLst/>
          </a:prstGeom>
          <a:noFill/>
        </p:spPr>
        <p:txBody>
          <a:bodyPr wrap="square" rtlCol="0">
            <a:spAutoFit/>
          </a:bodyPr>
          <a:lstStyle/>
          <a:p>
            <a:pPr algn="ctr">
              <a:lnSpc>
                <a:spcPct val="130000"/>
              </a:lnSpc>
            </a:pPr>
            <a:r>
              <a:rPr lang="en-US" sz="2000" dirty="0">
                <a:solidFill>
                  <a:schemeClr val="tx2"/>
                </a:solidFill>
                <a:latin typeface="Open Sans Light" pitchFamily="2" charset="0"/>
                <a:ea typeface="Open Sans Light" pitchFamily="2" charset="0"/>
                <a:cs typeface="Open Sans Light" pitchFamily="2" charset="0"/>
              </a:rPr>
              <a:t>Too many margin layers...van line, agent, driver and help. In addition, charges are convoluted and </a:t>
            </a:r>
          </a:p>
          <a:p>
            <a:pPr algn="ctr">
              <a:lnSpc>
                <a:spcPct val="130000"/>
              </a:lnSpc>
            </a:pPr>
            <a:r>
              <a:rPr lang="en-US" sz="2000" dirty="0">
                <a:solidFill>
                  <a:schemeClr val="tx2"/>
                </a:solidFill>
                <a:latin typeface="Open Sans Light" pitchFamily="2" charset="0"/>
                <a:ea typeface="Open Sans Light" pitchFamily="2" charset="0"/>
                <a:cs typeface="Open Sans Light" pitchFamily="2" charset="0"/>
              </a:rPr>
              <a:t>confusing</a:t>
            </a:r>
          </a:p>
        </p:txBody>
      </p:sp>
      <p:grpSp>
        <p:nvGrpSpPr>
          <p:cNvPr id="77" name="Group 612">
            <a:extLst>
              <a:ext uri="{FF2B5EF4-FFF2-40B4-BE49-F238E27FC236}">
                <a16:creationId xmlns:a16="http://schemas.microsoft.com/office/drawing/2014/main" id="{74CF5034-6B1B-786D-F06A-767ADE8644C7}"/>
              </a:ext>
            </a:extLst>
          </p:cNvPr>
          <p:cNvGrpSpPr/>
          <p:nvPr/>
        </p:nvGrpSpPr>
        <p:grpSpPr>
          <a:xfrm>
            <a:off x="9292545" y="5829319"/>
            <a:ext cx="964052" cy="540566"/>
            <a:chOff x="4984750" y="2306637"/>
            <a:chExt cx="1228725" cy="688975"/>
          </a:xfrm>
          <a:solidFill>
            <a:schemeClr val="accent2"/>
          </a:solidFill>
        </p:grpSpPr>
        <p:sp>
          <p:nvSpPr>
            <p:cNvPr id="78" name="Freeform 559">
              <a:extLst>
                <a:ext uri="{FF2B5EF4-FFF2-40B4-BE49-F238E27FC236}">
                  <a16:creationId xmlns:a16="http://schemas.microsoft.com/office/drawing/2014/main" id="{EA4D957E-AE3E-746B-DE7E-5FC03AC11BFC}"/>
                </a:ext>
              </a:extLst>
            </p:cNvPr>
            <p:cNvSpPr>
              <a:spLocks noEditPoints="1"/>
            </p:cNvSpPr>
            <p:nvPr/>
          </p:nvSpPr>
          <p:spPr bwMode="auto">
            <a:xfrm>
              <a:off x="4984750" y="2349500"/>
              <a:ext cx="522287" cy="636588"/>
            </a:xfrm>
            <a:custGeom>
              <a:avLst/>
              <a:gdLst/>
              <a:ahLst/>
              <a:cxnLst>
                <a:cxn ang="0">
                  <a:pos x="160" y="251"/>
                </a:cxn>
                <a:cxn ang="0">
                  <a:pos x="147" y="253"/>
                </a:cxn>
                <a:cxn ang="0">
                  <a:pos x="135" y="258"/>
                </a:cxn>
                <a:cxn ang="0">
                  <a:pos x="125" y="265"/>
                </a:cxn>
                <a:cxn ang="0">
                  <a:pos x="118" y="276"/>
                </a:cxn>
                <a:cxn ang="0">
                  <a:pos x="113" y="286"/>
                </a:cxn>
                <a:cxn ang="0">
                  <a:pos x="111" y="299"/>
                </a:cxn>
                <a:cxn ang="0">
                  <a:pos x="112" y="312"/>
                </a:cxn>
                <a:cxn ang="0">
                  <a:pos x="116" y="324"/>
                </a:cxn>
                <a:cxn ang="0">
                  <a:pos x="123" y="335"/>
                </a:cxn>
                <a:cxn ang="0">
                  <a:pos x="134" y="343"/>
                </a:cxn>
                <a:cxn ang="0">
                  <a:pos x="146" y="348"/>
                </a:cxn>
                <a:cxn ang="0">
                  <a:pos x="159" y="350"/>
                </a:cxn>
                <a:cxn ang="0">
                  <a:pos x="172" y="348"/>
                </a:cxn>
                <a:cxn ang="0">
                  <a:pos x="183" y="343"/>
                </a:cxn>
                <a:cxn ang="0">
                  <a:pos x="193" y="336"/>
                </a:cxn>
                <a:cxn ang="0">
                  <a:pos x="201" y="325"/>
                </a:cxn>
                <a:cxn ang="0">
                  <a:pos x="206" y="314"/>
                </a:cxn>
                <a:cxn ang="0">
                  <a:pos x="208" y="301"/>
                </a:cxn>
                <a:cxn ang="0">
                  <a:pos x="207" y="288"/>
                </a:cxn>
                <a:cxn ang="0">
                  <a:pos x="202" y="276"/>
                </a:cxn>
                <a:cxn ang="0">
                  <a:pos x="194" y="266"/>
                </a:cxn>
                <a:cxn ang="0">
                  <a:pos x="185" y="258"/>
                </a:cxn>
                <a:cxn ang="0">
                  <a:pos x="173" y="253"/>
                </a:cxn>
                <a:cxn ang="0">
                  <a:pos x="160" y="251"/>
                </a:cxn>
                <a:cxn ang="0">
                  <a:pos x="156" y="51"/>
                </a:cxn>
                <a:cxn ang="0">
                  <a:pos x="87" y="145"/>
                </a:cxn>
                <a:cxn ang="0">
                  <a:pos x="276" y="146"/>
                </a:cxn>
                <a:cxn ang="0">
                  <a:pos x="278" y="53"/>
                </a:cxn>
                <a:cxn ang="0">
                  <a:pos x="156" y="51"/>
                </a:cxn>
                <a:cxn ang="0">
                  <a:pos x="131" y="0"/>
                </a:cxn>
                <a:cxn ang="0">
                  <a:pos x="329" y="3"/>
                </a:cxn>
                <a:cxn ang="0">
                  <a:pos x="326" y="325"/>
                </a:cxn>
                <a:cxn ang="0">
                  <a:pos x="256" y="324"/>
                </a:cxn>
                <a:cxn ang="0">
                  <a:pos x="251" y="342"/>
                </a:cxn>
                <a:cxn ang="0">
                  <a:pos x="241" y="358"/>
                </a:cxn>
                <a:cxn ang="0">
                  <a:pos x="229" y="372"/>
                </a:cxn>
                <a:cxn ang="0">
                  <a:pos x="214" y="384"/>
                </a:cxn>
                <a:cxn ang="0">
                  <a:pos x="196" y="394"/>
                </a:cxn>
                <a:cxn ang="0">
                  <a:pos x="178" y="399"/>
                </a:cxn>
                <a:cxn ang="0">
                  <a:pos x="158" y="401"/>
                </a:cxn>
                <a:cxn ang="0">
                  <a:pos x="138" y="398"/>
                </a:cxn>
                <a:cxn ang="0">
                  <a:pos x="119" y="392"/>
                </a:cxn>
                <a:cxn ang="0">
                  <a:pos x="101" y="383"/>
                </a:cxn>
                <a:cxn ang="0">
                  <a:pos x="87" y="371"/>
                </a:cxn>
                <a:cxn ang="0">
                  <a:pos x="75" y="356"/>
                </a:cxn>
                <a:cxn ang="0">
                  <a:pos x="67" y="339"/>
                </a:cxn>
                <a:cxn ang="0">
                  <a:pos x="61" y="322"/>
                </a:cxn>
                <a:cxn ang="0">
                  <a:pos x="0" y="322"/>
                </a:cxn>
                <a:cxn ang="0">
                  <a:pos x="1" y="229"/>
                </a:cxn>
                <a:cxn ang="0">
                  <a:pos x="28" y="229"/>
                </a:cxn>
                <a:cxn ang="0">
                  <a:pos x="29" y="136"/>
                </a:cxn>
                <a:cxn ang="0">
                  <a:pos x="131" y="0"/>
                </a:cxn>
              </a:cxnLst>
              <a:rect l="0" t="0" r="r" b="b"/>
              <a:pathLst>
                <a:path w="329" h="401">
                  <a:moveTo>
                    <a:pt x="160" y="251"/>
                  </a:moveTo>
                  <a:lnTo>
                    <a:pt x="147" y="253"/>
                  </a:lnTo>
                  <a:lnTo>
                    <a:pt x="135" y="258"/>
                  </a:lnTo>
                  <a:lnTo>
                    <a:pt x="125" y="265"/>
                  </a:lnTo>
                  <a:lnTo>
                    <a:pt x="118" y="276"/>
                  </a:lnTo>
                  <a:lnTo>
                    <a:pt x="113" y="286"/>
                  </a:lnTo>
                  <a:lnTo>
                    <a:pt x="111" y="299"/>
                  </a:lnTo>
                  <a:lnTo>
                    <a:pt x="112" y="312"/>
                  </a:lnTo>
                  <a:lnTo>
                    <a:pt x="116" y="324"/>
                  </a:lnTo>
                  <a:lnTo>
                    <a:pt x="123" y="335"/>
                  </a:lnTo>
                  <a:lnTo>
                    <a:pt x="134" y="343"/>
                  </a:lnTo>
                  <a:lnTo>
                    <a:pt x="146" y="348"/>
                  </a:lnTo>
                  <a:lnTo>
                    <a:pt x="159" y="350"/>
                  </a:lnTo>
                  <a:lnTo>
                    <a:pt x="172" y="348"/>
                  </a:lnTo>
                  <a:lnTo>
                    <a:pt x="183" y="343"/>
                  </a:lnTo>
                  <a:lnTo>
                    <a:pt x="193" y="336"/>
                  </a:lnTo>
                  <a:lnTo>
                    <a:pt x="201" y="325"/>
                  </a:lnTo>
                  <a:lnTo>
                    <a:pt x="206" y="314"/>
                  </a:lnTo>
                  <a:lnTo>
                    <a:pt x="208" y="301"/>
                  </a:lnTo>
                  <a:lnTo>
                    <a:pt x="207" y="288"/>
                  </a:lnTo>
                  <a:lnTo>
                    <a:pt x="202" y="276"/>
                  </a:lnTo>
                  <a:lnTo>
                    <a:pt x="194" y="266"/>
                  </a:lnTo>
                  <a:lnTo>
                    <a:pt x="185" y="258"/>
                  </a:lnTo>
                  <a:lnTo>
                    <a:pt x="173" y="253"/>
                  </a:lnTo>
                  <a:lnTo>
                    <a:pt x="160" y="251"/>
                  </a:lnTo>
                  <a:close/>
                  <a:moveTo>
                    <a:pt x="156" y="51"/>
                  </a:moveTo>
                  <a:lnTo>
                    <a:pt x="87" y="145"/>
                  </a:lnTo>
                  <a:lnTo>
                    <a:pt x="276" y="146"/>
                  </a:lnTo>
                  <a:lnTo>
                    <a:pt x="278" y="53"/>
                  </a:lnTo>
                  <a:lnTo>
                    <a:pt x="156" y="51"/>
                  </a:lnTo>
                  <a:close/>
                  <a:moveTo>
                    <a:pt x="131" y="0"/>
                  </a:moveTo>
                  <a:lnTo>
                    <a:pt x="329" y="3"/>
                  </a:lnTo>
                  <a:lnTo>
                    <a:pt x="326" y="325"/>
                  </a:lnTo>
                  <a:lnTo>
                    <a:pt x="256" y="324"/>
                  </a:lnTo>
                  <a:lnTo>
                    <a:pt x="251" y="342"/>
                  </a:lnTo>
                  <a:lnTo>
                    <a:pt x="241" y="358"/>
                  </a:lnTo>
                  <a:lnTo>
                    <a:pt x="229" y="372"/>
                  </a:lnTo>
                  <a:lnTo>
                    <a:pt x="214" y="384"/>
                  </a:lnTo>
                  <a:lnTo>
                    <a:pt x="196" y="394"/>
                  </a:lnTo>
                  <a:lnTo>
                    <a:pt x="178" y="399"/>
                  </a:lnTo>
                  <a:lnTo>
                    <a:pt x="158" y="401"/>
                  </a:lnTo>
                  <a:lnTo>
                    <a:pt x="138" y="398"/>
                  </a:lnTo>
                  <a:lnTo>
                    <a:pt x="119" y="392"/>
                  </a:lnTo>
                  <a:lnTo>
                    <a:pt x="101" y="383"/>
                  </a:lnTo>
                  <a:lnTo>
                    <a:pt x="87" y="371"/>
                  </a:lnTo>
                  <a:lnTo>
                    <a:pt x="75" y="356"/>
                  </a:lnTo>
                  <a:lnTo>
                    <a:pt x="67" y="339"/>
                  </a:lnTo>
                  <a:lnTo>
                    <a:pt x="61" y="322"/>
                  </a:lnTo>
                  <a:lnTo>
                    <a:pt x="0" y="322"/>
                  </a:lnTo>
                  <a:lnTo>
                    <a:pt x="1" y="229"/>
                  </a:lnTo>
                  <a:lnTo>
                    <a:pt x="28" y="229"/>
                  </a:lnTo>
                  <a:lnTo>
                    <a:pt x="29" y="136"/>
                  </a:lnTo>
                  <a:lnTo>
                    <a:pt x="1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79" name="Freeform 560">
              <a:extLst>
                <a:ext uri="{FF2B5EF4-FFF2-40B4-BE49-F238E27FC236}">
                  <a16:creationId xmlns:a16="http://schemas.microsoft.com/office/drawing/2014/main" id="{B642E05A-39FB-9768-A161-CF3D3100EFE5}"/>
                </a:ext>
              </a:extLst>
            </p:cNvPr>
            <p:cNvSpPr>
              <a:spLocks noEditPoints="1"/>
            </p:cNvSpPr>
            <p:nvPr/>
          </p:nvSpPr>
          <p:spPr bwMode="auto">
            <a:xfrm>
              <a:off x="5548313" y="2306637"/>
              <a:ext cx="665162" cy="688975"/>
            </a:xfrm>
            <a:custGeom>
              <a:avLst/>
              <a:gdLst/>
              <a:ahLst/>
              <a:cxnLst>
                <a:cxn ang="0">
                  <a:pos x="251" y="285"/>
                </a:cxn>
                <a:cxn ang="0">
                  <a:pos x="229" y="298"/>
                </a:cxn>
                <a:cxn ang="0">
                  <a:pos x="217" y="319"/>
                </a:cxn>
                <a:cxn ang="0">
                  <a:pos x="216" y="345"/>
                </a:cxn>
                <a:cxn ang="0">
                  <a:pos x="229" y="368"/>
                </a:cxn>
                <a:cxn ang="0">
                  <a:pos x="250" y="379"/>
                </a:cxn>
                <a:cxn ang="0">
                  <a:pos x="276" y="381"/>
                </a:cxn>
                <a:cxn ang="0">
                  <a:pos x="298" y="368"/>
                </a:cxn>
                <a:cxn ang="0">
                  <a:pos x="310" y="346"/>
                </a:cxn>
                <a:cxn ang="0">
                  <a:pos x="311" y="321"/>
                </a:cxn>
                <a:cxn ang="0">
                  <a:pos x="298" y="298"/>
                </a:cxn>
                <a:cxn ang="0">
                  <a:pos x="277" y="286"/>
                </a:cxn>
                <a:cxn ang="0">
                  <a:pos x="204" y="97"/>
                </a:cxn>
                <a:cxn ang="0">
                  <a:pos x="196" y="99"/>
                </a:cxn>
                <a:cxn ang="0">
                  <a:pos x="191" y="106"/>
                </a:cxn>
                <a:cxn ang="0">
                  <a:pos x="192" y="118"/>
                </a:cxn>
                <a:cxn ang="0">
                  <a:pos x="199" y="123"/>
                </a:cxn>
                <a:cxn ang="0">
                  <a:pos x="327" y="124"/>
                </a:cxn>
                <a:cxn ang="0">
                  <a:pos x="336" y="122"/>
                </a:cxn>
                <a:cxn ang="0">
                  <a:pos x="342" y="111"/>
                </a:cxn>
                <a:cxn ang="0">
                  <a:pos x="339" y="103"/>
                </a:cxn>
                <a:cxn ang="0">
                  <a:pos x="332" y="98"/>
                </a:cxn>
                <a:cxn ang="0">
                  <a:pos x="204" y="97"/>
                </a:cxn>
                <a:cxn ang="0">
                  <a:pos x="199" y="47"/>
                </a:cxn>
                <a:cxn ang="0">
                  <a:pos x="192" y="52"/>
                </a:cxn>
                <a:cxn ang="0">
                  <a:pos x="190" y="60"/>
                </a:cxn>
                <a:cxn ang="0">
                  <a:pos x="192" y="69"/>
                </a:cxn>
                <a:cxn ang="0">
                  <a:pos x="199" y="73"/>
                </a:cxn>
                <a:cxn ang="0">
                  <a:pos x="327" y="74"/>
                </a:cxn>
                <a:cxn ang="0">
                  <a:pos x="336" y="72"/>
                </a:cxn>
                <a:cxn ang="0">
                  <a:pos x="340" y="65"/>
                </a:cxn>
                <a:cxn ang="0">
                  <a:pos x="340" y="56"/>
                </a:cxn>
                <a:cxn ang="0">
                  <a:pos x="336" y="49"/>
                </a:cxn>
                <a:cxn ang="0">
                  <a:pos x="327" y="46"/>
                </a:cxn>
                <a:cxn ang="0">
                  <a:pos x="4" y="0"/>
                </a:cxn>
                <a:cxn ang="0">
                  <a:pos x="393" y="276"/>
                </a:cxn>
                <a:cxn ang="0">
                  <a:pos x="418" y="357"/>
                </a:cxn>
                <a:cxn ang="0">
                  <a:pos x="354" y="375"/>
                </a:cxn>
                <a:cxn ang="0">
                  <a:pos x="333" y="405"/>
                </a:cxn>
                <a:cxn ang="0">
                  <a:pos x="302" y="426"/>
                </a:cxn>
                <a:cxn ang="0">
                  <a:pos x="263" y="434"/>
                </a:cxn>
                <a:cxn ang="0">
                  <a:pos x="224" y="425"/>
                </a:cxn>
                <a:cxn ang="0">
                  <a:pos x="192" y="403"/>
                </a:cxn>
                <a:cxn ang="0">
                  <a:pos x="171" y="372"/>
                </a:cxn>
                <a:cxn ang="0">
                  <a:pos x="0" y="352"/>
                </a:cxn>
              </a:cxnLst>
              <a:rect l="0" t="0" r="r" b="b"/>
              <a:pathLst>
                <a:path w="419" h="434">
                  <a:moveTo>
                    <a:pt x="264" y="284"/>
                  </a:moveTo>
                  <a:lnTo>
                    <a:pt x="251" y="285"/>
                  </a:lnTo>
                  <a:lnTo>
                    <a:pt x="239" y="290"/>
                  </a:lnTo>
                  <a:lnTo>
                    <a:pt x="229" y="298"/>
                  </a:lnTo>
                  <a:lnTo>
                    <a:pt x="222" y="308"/>
                  </a:lnTo>
                  <a:lnTo>
                    <a:pt x="217" y="319"/>
                  </a:lnTo>
                  <a:lnTo>
                    <a:pt x="214" y="332"/>
                  </a:lnTo>
                  <a:lnTo>
                    <a:pt x="216" y="345"/>
                  </a:lnTo>
                  <a:lnTo>
                    <a:pt x="220" y="357"/>
                  </a:lnTo>
                  <a:lnTo>
                    <a:pt x="229" y="368"/>
                  </a:lnTo>
                  <a:lnTo>
                    <a:pt x="238" y="375"/>
                  </a:lnTo>
                  <a:lnTo>
                    <a:pt x="250" y="379"/>
                  </a:lnTo>
                  <a:lnTo>
                    <a:pt x="263" y="382"/>
                  </a:lnTo>
                  <a:lnTo>
                    <a:pt x="276" y="381"/>
                  </a:lnTo>
                  <a:lnTo>
                    <a:pt x="287" y="376"/>
                  </a:lnTo>
                  <a:lnTo>
                    <a:pt x="298" y="368"/>
                  </a:lnTo>
                  <a:lnTo>
                    <a:pt x="305" y="358"/>
                  </a:lnTo>
                  <a:lnTo>
                    <a:pt x="310" y="346"/>
                  </a:lnTo>
                  <a:lnTo>
                    <a:pt x="312" y="333"/>
                  </a:lnTo>
                  <a:lnTo>
                    <a:pt x="311" y="321"/>
                  </a:lnTo>
                  <a:lnTo>
                    <a:pt x="306" y="309"/>
                  </a:lnTo>
                  <a:lnTo>
                    <a:pt x="298" y="298"/>
                  </a:lnTo>
                  <a:lnTo>
                    <a:pt x="289" y="291"/>
                  </a:lnTo>
                  <a:lnTo>
                    <a:pt x="277" y="286"/>
                  </a:lnTo>
                  <a:lnTo>
                    <a:pt x="264" y="284"/>
                  </a:lnTo>
                  <a:close/>
                  <a:moveTo>
                    <a:pt x="204" y="97"/>
                  </a:moveTo>
                  <a:lnTo>
                    <a:pt x="199" y="98"/>
                  </a:lnTo>
                  <a:lnTo>
                    <a:pt x="196" y="99"/>
                  </a:lnTo>
                  <a:lnTo>
                    <a:pt x="192" y="103"/>
                  </a:lnTo>
                  <a:lnTo>
                    <a:pt x="191" y="106"/>
                  </a:lnTo>
                  <a:lnTo>
                    <a:pt x="190" y="111"/>
                  </a:lnTo>
                  <a:lnTo>
                    <a:pt x="192" y="118"/>
                  </a:lnTo>
                  <a:lnTo>
                    <a:pt x="196" y="122"/>
                  </a:lnTo>
                  <a:lnTo>
                    <a:pt x="199" y="123"/>
                  </a:lnTo>
                  <a:lnTo>
                    <a:pt x="204" y="124"/>
                  </a:lnTo>
                  <a:lnTo>
                    <a:pt x="327" y="124"/>
                  </a:lnTo>
                  <a:lnTo>
                    <a:pt x="332" y="123"/>
                  </a:lnTo>
                  <a:lnTo>
                    <a:pt x="336" y="122"/>
                  </a:lnTo>
                  <a:lnTo>
                    <a:pt x="339" y="118"/>
                  </a:lnTo>
                  <a:lnTo>
                    <a:pt x="342" y="111"/>
                  </a:lnTo>
                  <a:lnTo>
                    <a:pt x="340" y="106"/>
                  </a:lnTo>
                  <a:lnTo>
                    <a:pt x="339" y="103"/>
                  </a:lnTo>
                  <a:lnTo>
                    <a:pt x="336" y="99"/>
                  </a:lnTo>
                  <a:lnTo>
                    <a:pt x="332" y="98"/>
                  </a:lnTo>
                  <a:lnTo>
                    <a:pt x="327" y="97"/>
                  </a:lnTo>
                  <a:lnTo>
                    <a:pt x="204" y="97"/>
                  </a:lnTo>
                  <a:close/>
                  <a:moveTo>
                    <a:pt x="204" y="46"/>
                  </a:moveTo>
                  <a:lnTo>
                    <a:pt x="199" y="47"/>
                  </a:lnTo>
                  <a:lnTo>
                    <a:pt x="196" y="49"/>
                  </a:lnTo>
                  <a:lnTo>
                    <a:pt x="192" y="52"/>
                  </a:lnTo>
                  <a:lnTo>
                    <a:pt x="191" y="56"/>
                  </a:lnTo>
                  <a:lnTo>
                    <a:pt x="190" y="60"/>
                  </a:lnTo>
                  <a:lnTo>
                    <a:pt x="191" y="65"/>
                  </a:lnTo>
                  <a:lnTo>
                    <a:pt x="192" y="69"/>
                  </a:lnTo>
                  <a:lnTo>
                    <a:pt x="196" y="72"/>
                  </a:lnTo>
                  <a:lnTo>
                    <a:pt x="199" y="73"/>
                  </a:lnTo>
                  <a:lnTo>
                    <a:pt x="204" y="74"/>
                  </a:lnTo>
                  <a:lnTo>
                    <a:pt x="327" y="74"/>
                  </a:lnTo>
                  <a:lnTo>
                    <a:pt x="332" y="73"/>
                  </a:lnTo>
                  <a:lnTo>
                    <a:pt x="336" y="72"/>
                  </a:lnTo>
                  <a:lnTo>
                    <a:pt x="339" y="69"/>
                  </a:lnTo>
                  <a:lnTo>
                    <a:pt x="340" y="65"/>
                  </a:lnTo>
                  <a:lnTo>
                    <a:pt x="342" y="60"/>
                  </a:lnTo>
                  <a:lnTo>
                    <a:pt x="340" y="56"/>
                  </a:lnTo>
                  <a:lnTo>
                    <a:pt x="339" y="52"/>
                  </a:lnTo>
                  <a:lnTo>
                    <a:pt x="336" y="49"/>
                  </a:lnTo>
                  <a:lnTo>
                    <a:pt x="332" y="47"/>
                  </a:lnTo>
                  <a:lnTo>
                    <a:pt x="327" y="46"/>
                  </a:lnTo>
                  <a:lnTo>
                    <a:pt x="204" y="46"/>
                  </a:lnTo>
                  <a:close/>
                  <a:moveTo>
                    <a:pt x="4" y="0"/>
                  </a:moveTo>
                  <a:lnTo>
                    <a:pt x="397" y="5"/>
                  </a:lnTo>
                  <a:lnTo>
                    <a:pt x="393" y="276"/>
                  </a:lnTo>
                  <a:lnTo>
                    <a:pt x="419" y="277"/>
                  </a:lnTo>
                  <a:lnTo>
                    <a:pt x="418" y="357"/>
                  </a:lnTo>
                  <a:lnTo>
                    <a:pt x="360" y="357"/>
                  </a:lnTo>
                  <a:lnTo>
                    <a:pt x="354" y="375"/>
                  </a:lnTo>
                  <a:lnTo>
                    <a:pt x="345" y="391"/>
                  </a:lnTo>
                  <a:lnTo>
                    <a:pt x="333" y="405"/>
                  </a:lnTo>
                  <a:lnTo>
                    <a:pt x="319" y="417"/>
                  </a:lnTo>
                  <a:lnTo>
                    <a:pt x="302" y="426"/>
                  </a:lnTo>
                  <a:lnTo>
                    <a:pt x="283" y="431"/>
                  </a:lnTo>
                  <a:lnTo>
                    <a:pt x="263" y="434"/>
                  </a:lnTo>
                  <a:lnTo>
                    <a:pt x="243" y="431"/>
                  </a:lnTo>
                  <a:lnTo>
                    <a:pt x="224" y="425"/>
                  </a:lnTo>
                  <a:lnTo>
                    <a:pt x="206" y="416"/>
                  </a:lnTo>
                  <a:lnTo>
                    <a:pt x="192" y="403"/>
                  </a:lnTo>
                  <a:lnTo>
                    <a:pt x="180" y="389"/>
                  </a:lnTo>
                  <a:lnTo>
                    <a:pt x="171" y="372"/>
                  </a:lnTo>
                  <a:lnTo>
                    <a:pt x="165" y="355"/>
                  </a:lnTo>
                  <a:lnTo>
                    <a:pt x="0" y="35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grpSp>
      <p:grpSp>
        <p:nvGrpSpPr>
          <p:cNvPr id="88" name="Group 617">
            <a:extLst>
              <a:ext uri="{FF2B5EF4-FFF2-40B4-BE49-F238E27FC236}">
                <a16:creationId xmlns:a16="http://schemas.microsoft.com/office/drawing/2014/main" id="{DCA50E5C-5611-5F8F-3D58-70ECD9F2BEF9}"/>
              </a:ext>
            </a:extLst>
          </p:cNvPr>
          <p:cNvGrpSpPr/>
          <p:nvPr/>
        </p:nvGrpSpPr>
        <p:grpSpPr>
          <a:xfrm>
            <a:off x="14301040" y="5640711"/>
            <a:ext cx="1226376" cy="895884"/>
            <a:chOff x="3262313" y="3590925"/>
            <a:chExt cx="1201737" cy="877888"/>
          </a:xfrm>
          <a:solidFill>
            <a:schemeClr val="accent2"/>
          </a:solidFill>
        </p:grpSpPr>
        <p:sp>
          <p:nvSpPr>
            <p:cNvPr id="89" name="Freeform 574">
              <a:extLst>
                <a:ext uri="{FF2B5EF4-FFF2-40B4-BE49-F238E27FC236}">
                  <a16:creationId xmlns:a16="http://schemas.microsoft.com/office/drawing/2014/main" id="{8A45BF93-1083-03B7-89A3-22270471634E}"/>
                </a:ext>
              </a:extLst>
            </p:cNvPr>
            <p:cNvSpPr>
              <a:spLocks noEditPoints="1"/>
            </p:cNvSpPr>
            <p:nvPr/>
          </p:nvSpPr>
          <p:spPr bwMode="auto">
            <a:xfrm>
              <a:off x="3262313" y="3692525"/>
              <a:ext cx="1147762" cy="776288"/>
            </a:xfrm>
            <a:custGeom>
              <a:avLst/>
              <a:gdLst/>
              <a:ahLst/>
              <a:cxnLst>
                <a:cxn ang="0">
                  <a:pos x="353" y="305"/>
                </a:cxn>
                <a:cxn ang="0">
                  <a:pos x="340" y="309"/>
                </a:cxn>
                <a:cxn ang="0">
                  <a:pos x="309" y="343"/>
                </a:cxn>
                <a:cxn ang="0">
                  <a:pos x="312" y="401"/>
                </a:cxn>
                <a:cxn ang="0">
                  <a:pos x="352" y="435"/>
                </a:cxn>
                <a:cxn ang="0">
                  <a:pos x="404" y="431"/>
                </a:cxn>
                <a:cxn ang="0">
                  <a:pos x="439" y="387"/>
                </a:cxn>
                <a:cxn ang="0">
                  <a:pos x="437" y="345"/>
                </a:cxn>
                <a:cxn ang="0">
                  <a:pos x="425" y="326"/>
                </a:cxn>
                <a:cxn ang="0">
                  <a:pos x="401" y="308"/>
                </a:cxn>
                <a:cxn ang="0">
                  <a:pos x="361" y="194"/>
                </a:cxn>
                <a:cxn ang="0">
                  <a:pos x="361" y="194"/>
                </a:cxn>
                <a:cxn ang="0">
                  <a:pos x="528" y="207"/>
                </a:cxn>
                <a:cxn ang="0">
                  <a:pos x="375" y="185"/>
                </a:cxn>
                <a:cxn ang="0">
                  <a:pos x="412" y="256"/>
                </a:cxn>
                <a:cxn ang="0">
                  <a:pos x="405" y="166"/>
                </a:cxn>
                <a:cxn ang="0">
                  <a:pos x="433" y="267"/>
                </a:cxn>
                <a:cxn ang="0">
                  <a:pos x="420" y="155"/>
                </a:cxn>
                <a:cxn ang="0">
                  <a:pos x="460" y="252"/>
                </a:cxn>
                <a:cxn ang="0">
                  <a:pos x="473" y="122"/>
                </a:cxn>
                <a:cxn ang="0">
                  <a:pos x="505" y="222"/>
                </a:cxn>
                <a:cxn ang="0">
                  <a:pos x="126" y="0"/>
                </a:cxn>
                <a:cxn ang="0">
                  <a:pos x="141" y="20"/>
                </a:cxn>
                <a:cxn ang="0">
                  <a:pos x="179" y="71"/>
                </a:cxn>
                <a:cxn ang="0">
                  <a:pos x="251" y="166"/>
                </a:cxn>
                <a:cxn ang="0">
                  <a:pos x="305" y="239"/>
                </a:cxn>
                <a:cxn ang="0">
                  <a:pos x="312" y="207"/>
                </a:cxn>
                <a:cxn ang="0">
                  <a:pos x="470" y="87"/>
                </a:cxn>
                <a:cxn ang="0">
                  <a:pos x="562" y="203"/>
                </a:cxn>
                <a:cxn ang="0">
                  <a:pos x="460" y="288"/>
                </a:cxn>
                <a:cxn ang="0">
                  <a:pos x="568" y="235"/>
                </a:cxn>
                <a:cxn ang="0">
                  <a:pos x="644" y="197"/>
                </a:cxn>
                <a:cxn ang="0">
                  <a:pos x="703" y="167"/>
                </a:cxn>
                <a:cxn ang="0">
                  <a:pos x="484" y="325"/>
                </a:cxn>
                <a:cxn ang="0">
                  <a:pos x="488" y="399"/>
                </a:cxn>
                <a:cxn ang="0">
                  <a:pos x="450" y="462"/>
                </a:cxn>
                <a:cxn ang="0">
                  <a:pos x="375" y="489"/>
                </a:cxn>
                <a:cxn ang="0">
                  <a:pos x="301" y="466"/>
                </a:cxn>
                <a:cxn ang="0">
                  <a:pos x="257" y="400"/>
                </a:cxn>
                <a:cxn ang="0">
                  <a:pos x="261" y="326"/>
                </a:cxn>
                <a:cxn ang="0">
                  <a:pos x="271" y="260"/>
                </a:cxn>
                <a:cxn ang="0">
                  <a:pos x="197" y="161"/>
                </a:cxn>
                <a:cxn ang="0">
                  <a:pos x="149" y="97"/>
                </a:cxn>
                <a:cxn ang="0">
                  <a:pos x="119" y="56"/>
                </a:cxn>
                <a:cxn ang="0">
                  <a:pos x="65" y="76"/>
                </a:cxn>
                <a:cxn ang="0">
                  <a:pos x="27" y="95"/>
                </a:cxn>
                <a:cxn ang="0">
                  <a:pos x="126" y="0"/>
                </a:cxn>
              </a:cxnLst>
              <a:rect l="0" t="0" r="r" b="b"/>
              <a:pathLst>
                <a:path w="723" h="489">
                  <a:moveTo>
                    <a:pt x="373" y="301"/>
                  </a:moveTo>
                  <a:lnTo>
                    <a:pt x="364" y="302"/>
                  </a:lnTo>
                  <a:lnTo>
                    <a:pt x="353" y="305"/>
                  </a:lnTo>
                  <a:lnTo>
                    <a:pt x="348" y="306"/>
                  </a:lnTo>
                  <a:lnTo>
                    <a:pt x="345" y="307"/>
                  </a:lnTo>
                  <a:lnTo>
                    <a:pt x="340" y="309"/>
                  </a:lnTo>
                  <a:lnTo>
                    <a:pt x="328" y="316"/>
                  </a:lnTo>
                  <a:lnTo>
                    <a:pt x="320" y="326"/>
                  </a:lnTo>
                  <a:lnTo>
                    <a:pt x="309" y="343"/>
                  </a:lnTo>
                  <a:lnTo>
                    <a:pt x="304" y="362"/>
                  </a:lnTo>
                  <a:lnTo>
                    <a:pt x="305" y="382"/>
                  </a:lnTo>
                  <a:lnTo>
                    <a:pt x="312" y="401"/>
                  </a:lnTo>
                  <a:lnTo>
                    <a:pt x="322" y="416"/>
                  </a:lnTo>
                  <a:lnTo>
                    <a:pt x="335" y="428"/>
                  </a:lnTo>
                  <a:lnTo>
                    <a:pt x="352" y="435"/>
                  </a:lnTo>
                  <a:lnTo>
                    <a:pt x="368" y="439"/>
                  </a:lnTo>
                  <a:lnTo>
                    <a:pt x="386" y="436"/>
                  </a:lnTo>
                  <a:lnTo>
                    <a:pt x="404" y="431"/>
                  </a:lnTo>
                  <a:lnTo>
                    <a:pt x="420" y="419"/>
                  </a:lnTo>
                  <a:lnTo>
                    <a:pt x="432" y="405"/>
                  </a:lnTo>
                  <a:lnTo>
                    <a:pt x="439" y="387"/>
                  </a:lnTo>
                  <a:lnTo>
                    <a:pt x="441" y="367"/>
                  </a:lnTo>
                  <a:lnTo>
                    <a:pt x="438" y="348"/>
                  </a:lnTo>
                  <a:lnTo>
                    <a:pt x="437" y="345"/>
                  </a:lnTo>
                  <a:lnTo>
                    <a:pt x="435" y="342"/>
                  </a:lnTo>
                  <a:lnTo>
                    <a:pt x="433" y="339"/>
                  </a:lnTo>
                  <a:lnTo>
                    <a:pt x="425" y="326"/>
                  </a:lnTo>
                  <a:lnTo>
                    <a:pt x="415" y="316"/>
                  </a:lnTo>
                  <a:lnTo>
                    <a:pt x="414" y="316"/>
                  </a:lnTo>
                  <a:lnTo>
                    <a:pt x="401" y="308"/>
                  </a:lnTo>
                  <a:lnTo>
                    <a:pt x="388" y="303"/>
                  </a:lnTo>
                  <a:lnTo>
                    <a:pt x="373" y="301"/>
                  </a:lnTo>
                  <a:close/>
                  <a:moveTo>
                    <a:pt x="361" y="194"/>
                  </a:moveTo>
                  <a:lnTo>
                    <a:pt x="347" y="203"/>
                  </a:lnTo>
                  <a:lnTo>
                    <a:pt x="375" y="246"/>
                  </a:lnTo>
                  <a:lnTo>
                    <a:pt x="361" y="194"/>
                  </a:lnTo>
                  <a:close/>
                  <a:moveTo>
                    <a:pt x="510" y="180"/>
                  </a:moveTo>
                  <a:lnTo>
                    <a:pt x="519" y="213"/>
                  </a:lnTo>
                  <a:lnTo>
                    <a:pt x="528" y="207"/>
                  </a:lnTo>
                  <a:lnTo>
                    <a:pt x="510" y="180"/>
                  </a:lnTo>
                  <a:close/>
                  <a:moveTo>
                    <a:pt x="391" y="175"/>
                  </a:moveTo>
                  <a:lnTo>
                    <a:pt x="375" y="185"/>
                  </a:lnTo>
                  <a:lnTo>
                    <a:pt x="392" y="252"/>
                  </a:lnTo>
                  <a:lnTo>
                    <a:pt x="401" y="254"/>
                  </a:lnTo>
                  <a:lnTo>
                    <a:pt x="412" y="256"/>
                  </a:lnTo>
                  <a:lnTo>
                    <a:pt x="391" y="175"/>
                  </a:lnTo>
                  <a:close/>
                  <a:moveTo>
                    <a:pt x="420" y="155"/>
                  </a:moveTo>
                  <a:lnTo>
                    <a:pt x="405" y="166"/>
                  </a:lnTo>
                  <a:lnTo>
                    <a:pt x="430" y="265"/>
                  </a:lnTo>
                  <a:lnTo>
                    <a:pt x="432" y="266"/>
                  </a:lnTo>
                  <a:lnTo>
                    <a:pt x="433" y="267"/>
                  </a:lnTo>
                  <a:lnTo>
                    <a:pt x="435" y="267"/>
                  </a:lnTo>
                  <a:lnTo>
                    <a:pt x="446" y="260"/>
                  </a:lnTo>
                  <a:lnTo>
                    <a:pt x="420" y="155"/>
                  </a:lnTo>
                  <a:close/>
                  <a:moveTo>
                    <a:pt x="450" y="136"/>
                  </a:moveTo>
                  <a:lnTo>
                    <a:pt x="434" y="147"/>
                  </a:lnTo>
                  <a:lnTo>
                    <a:pt x="460" y="252"/>
                  </a:lnTo>
                  <a:lnTo>
                    <a:pt x="475" y="241"/>
                  </a:lnTo>
                  <a:lnTo>
                    <a:pt x="450" y="136"/>
                  </a:lnTo>
                  <a:close/>
                  <a:moveTo>
                    <a:pt x="473" y="122"/>
                  </a:moveTo>
                  <a:lnTo>
                    <a:pt x="462" y="128"/>
                  </a:lnTo>
                  <a:lnTo>
                    <a:pt x="490" y="233"/>
                  </a:lnTo>
                  <a:lnTo>
                    <a:pt x="505" y="222"/>
                  </a:lnTo>
                  <a:lnTo>
                    <a:pt x="484" y="139"/>
                  </a:lnTo>
                  <a:lnTo>
                    <a:pt x="473" y="122"/>
                  </a:lnTo>
                  <a:close/>
                  <a:moveTo>
                    <a:pt x="126" y="0"/>
                  </a:moveTo>
                  <a:lnTo>
                    <a:pt x="128" y="2"/>
                  </a:lnTo>
                  <a:lnTo>
                    <a:pt x="133" y="9"/>
                  </a:lnTo>
                  <a:lnTo>
                    <a:pt x="141" y="20"/>
                  </a:lnTo>
                  <a:lnTo>
                    <a:pt x="152" y="34"/>
                  </a:lnTo>
                  <a:lnTo>
                    <a:pt x="165" y="51"/>
                  </a:lnTo>
                  <a:lnTo>
                    <a:pt x="179" y="71"/>
                  </a:lnTo>
                  <a:lnTo>
                    <a:pt x="195" y="93"/>
                  </a:lnTo>
                  <a:lnTo>
                    <a:pt x="213" y="116"/>
                  </a:lnTo>
                  <a:lnTo>
                    <a:pt x="251" y="166"/>
                  </a:lnTo>
                  <a:lnTo>
                    <a:pt x="268" y="190"/>
                  </a:lnTo>
                  <a:lnTo>
                    <a:pt x="287" y="215"/>
                  </a:lnTo>
                  <a:lnTo>
                    <a:pt x="305" y="239"/>
                  </a:lnTo>
                  <a:lnTo>
                    <a:pt x="321" y="261"/>
                  </a:lnTo>
                  <a:lnTo>
                    <a:pt x="342" y="254"/>
                  </a:lnTo>
                  <a:lnTo>
                    <a:pt x="312" y="207"/>
                  </a:lnTo>
                  <a:lnTo>
                    <a:pt x="304" y="194"/>
                  </a:lnTo>
                  <a:lnTo>
                    <a:pt x="318" y="186"/>
                  </a:lnTo>
                  <a:lnTo>
                    <a:pt x="470" y="87"/>
                  </a:lnTo>
                  <a:lnTo>
                    <a:pt x="482" y="79"/>
                  </a:lnTo>
                  <a:lnTo>
                    <a:pt x="491" y="92"/>
                  </a:lnTo>
                  <a:lnTo>
                    <a:pt x="562" y="203"/>
                  </a:lnTo>
                  <a:lnTo>
                    <a:pt x="571" y="216"/>
                  </a:lnTo>
                  <a:lnTo>
                    <a:pt x="558" y="225"/>
                  </a:lnTo>
                  <a:lnTo>
                    <a:pt x="460" y="288"/>
                  </a:lnTo>
                  <a:lnTo>
                    <a:pt x="462" y="290"/>
                  </a:lnTo>
                  <a:lnTo>
                    <a:pt x="487" y="278"/>
                  </a:lnTo>
                  <a:lnTo>
                    <a:pt x="568" y="235"/>
                  </a:lnTo>
                  <a:lnTo>
                    <a:pt x="595" y="222"/>
                  </a:lnTo>
                  <a:lnTo>
                    <a:pt x="620" y="209"/>
                  </a:lnTo>
                  <a:lnTo>
                    <a:pt x="644" y="197"/>
                  </a:lnTo>
                  <a:lnTo>
                    <a:pt x="664" y="187"/>
                  </a:lnTo>
                  <a:lnTo>
                    <a:pt x="694" y="172"/>
                  </a:lnTo>
                  <a:lnTo>
                    <a:pt x="703" y="167"/>
                  </a:lnTo>
                  <a:lnTo>
                    <a:pt x="705" y="166"/>
                  </a:lnTo>
                  <a:lnTo>
                    <a:pt x="723" y="201"/>
                  </a:lnTo>
                  <a:lnTo>
                    <a:pt x="484" y="325"/>
                  </a:lnTo>
                  <a:lnTo>
                    <a:pt x="491" y="349"/>
                  </a:lnTo>
                  <a:lnTo>
                    <a:pt x="492" y="374"/>
                  </a:lnTo>
                  <a:lnTo>
                    <a:pt x="488" y="399"/>
                  </a:lnTo>
                  <a:lnTo>
                    <a:pt x="480" y="422"/>
                  </a:lnTo>
                  <a:lnTo>
                    <a:pt x="467" y="444"/>
                  </a:lnTo>
                  <a:lnTo>
                    <a:pt x="450" y="462"/>
                  </a:lnTo>
                  <a:lnTo>
                    <a:pt x="427" y="476"/>
                  </a:lnTo>
                  <a:lnTo>
                    <a:pt x="401" y="486"/>
                  </a:lnTo>
                  <a:lnTo>
                    <a:pt x="375" y="489"/>
                  </a:lnTo>
                  <a:lnTo>
                    <a:pt x="348" y="487"/>
                  </a:lnTo>
                  <a:lnTo>
                    <a:pt x="324" y="479"/>
                  </a:lnTo>
                  <a:lnTo>
                    <a:pt x="301" y="466"/>
                  </a:lnTo>
                  <a:lnTo>
                    <a:pt x="281" y="448"/>
                  </a:lnTo>
                  <a:lnTo>
                    <a:pt x="266" y="425"/>
                  </a:lnTo>
                  <a:lnTo>
                    <a:pt x="257" y="400"/>
                  </a:lnTo>
                  <a:lnTo>
                    <a:pt x="253" y="375"/>
                  </a:lnTo>
                  <a:lnTo>
                    <a:pt x="254" y="351"/>
                  </a:lnTo>
                  <a:lnTo>
                    <a:pt x="261" y="326"/>
                  </a:lnTo>
                  <a:lnTo>
                    <a:pt x="272" y="303"/>
                  </a:lnTo>
                  <a:lnTo>
                    <a:pt x="288" y="283"/>
                  </a:lnTo>
                  <a:lnTo>
                    <a:pt x="271" y="260"/>
                  </a:lnTo>
                  <a:lnTo>
                    <a:pt x="233" y="210"/>
                  </a:lnTo>
                  <a:lnTo>
                    <a:pt x="215" y="185"/>
                  </a:lnTo>
                  <a:lnTo>
                    <a:pt x="197" y="161"/>
                  </a:lnTo>
                  <a:lnTo>
                    <a:pt x="180" y="137"/>
                  </a:lnTo>
                  <a:lnTo>
                    <a:pt x="164" y="116"/>
                  </a:lnTo>
                  <a:lnTo>
                    <a:pt x="149" y="97"/>
                  </a:lnTo>
                  <a:lnTo>
                    <a:pt x="137" y="80"/>
                  </a:lnTo>
                  <a:lnTo>
                    <a:pt x="126" y="67"/>
                  </a:lnTo>
                  <a:lnTo>
                    <a:pt x="119" y="56"/>
                  </a:lnTo>
                  <a:lnTo>
                    <a:pt x="114" y="50"/>
                  </a:lnTo>
                  <a:lnTo>
                    <a:pt x="79" y="68"/>
                  </a:lnTo>
                  <a:lnTo>
                    <a:pt x="65" y="76"/>
                  </a:lnTo>
                  <a:lnTo>
                    <a:pt x="51" y="83"/>
                  </a:lnTo>
                  <a:lnTo>
                    <a:pt x="38" y="89"/>
                  </a:lnTo>
                  <a:lnTo>
                    <a:pt x="27" y="95"/>
                  </a:lnTo>
                  <a:lnTo>
                    <a:pt x="18" y="100"/>
                  </a:lnTo>
                  <a:lnTo>
                    <a:pt x="0" y="64"/>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90" name="Freeform 575">
              <a:extLst>
                <a:ext uri="{FF2B5EF4-FFF2-40B4-BE49-F238E27FC236}">
                  <a16:creationId xmlns:a16="http://schemas.microsoft.com/office/drawing/2014/main" id="{A6099C41-43BA-5859-8F0D-8A5151FB8BE6}"/>
                </a:ext>
              </a:extLst>
            </p:cNvPr>
            <p:cNvSpPr>
              <a:spLocks/>
            </p:cNvSpPr>
            <p:nvPr/>
          </p:nvSpPr>
          <p:spPr bwMode="auto">
            <a:xfrm>
              <a:off x="4319588" y="4056062"/>
              <a:ext cx="144462" cy="144463"/>
            </a:xfrm>
            <a:custGeom>
              <a:avLst/>
              <a:gdLst/>
              <a:ahLst/>
              <a:cxnLst>
                <a:cxn ang="0">
                  <a:pos x="39" y="0"/>
                </a:cxn>
                <a:cxn ang="0">
                  <a:pos x="53" y="0"/>
                </a:cxn>
                <a:cxn ang="0">
                  <a:pos x="66" y="4"/>
                </a:cxn>
                <a:cxn ang="0">
                  <a:pos x="78" y="12"/>
                </a:cxn>
                <a:cxn ang="0">
                  <a:pos x="86" y="24"/>
                </a:cxn>
                <a:cxn ang="0">
                  <a:pos x="91" y="38"/>
                </a:cxn>
                <a:cxn ang="0">
                  <a:pos x="91" y="52"/>
                </a:cxn>
                <a:cxn ang="0">
                  <a:pos x="87" y="65"/>
                </a:cxn>
                <a:cxn ang="0">
                  <a:pos x="79" y="77"/>
                </a:cxn>
                <a:cxn ang="0">
                  <a:pos x="67" y="86"/>
                </a:cxn>
                <a:cxn ang="0">
                  <a:pos x="53" y="91"/>
                </a:cxn>
                <a:cxn ang="0">
                  <a:pos x="39" y="90"/>
                </a:cxn>
                <a:cxn ang="0">
                  <a:pos x="26" y="86"/>
                </a:cxn>
                <a:cxn ang="0">
                  <a:pos x="14" y="78"/>
                </a:cxn>
                <a:cxn ang="0">
                  <a:pos x="5" y="66"/>
                </a:cxn>
                <a:cxn ang="0">
                  <a:pos x="0" y="52"/>
                </a:cxn>
                <a:cxn ang="0">
                  <a:pos x="0" y="38"/>
                </a:cxn>
                <a:cxn ang="0">
                  <a:pos x="5" y="25"/>
                </a:cxn>
                <a:cxn ang="0">
                  <a:pos x="13" y="13"/>
                </a:cxn>
                <a:cxn ang="0">
                  <a:pos x="25" y="5"/>
                </a:cxn>
                <a:cxn ang="0">
                  <a:pos x="39" y="0"/>
                </a:cxn>
              </a:cxnLst>
              <a:rect l="0" t="0" r="r" b="b"/>
              <a:pathLst>
                <a:path w="91" h="91">
                  <a:moveTo>
                    <a:pt x="39" y="0"/>
                  </a:moveTo>
                  <a:lnTo>
                    <a:pt x="53" y="0"/>
                  </a:lnTo>
                  <a:lnTo>
                    <a:pt x="66" y="4"/>
                  </a:lnTo>
                  <a:lnTo>
                    <a:pt x="78" y="12"/>
                  </a:lnTo>
                  <a:lnTo>
                    <a:pt x="86" y="24"/>
                  </a:lnTo>
                  <a:lnTo>
                    <a:pt x="91" y="38"/>
                  </a:lnTo>
                  <a:lnTo>
                    <a:pt x="91" y="52"/>
                  </a:lnTo>
                  <a:lnTo>
                    <a:pt x="87" y="65"/>
                  </a:lnTo>
                  <a:lnTo>
                    <a:pt x="79" y="77"/>
                  </a:lnTo>
                  <a:lnTo>
                    <a:pt x="67" y="86"/>
                  </a:lnTo>
                  <a:lnTo>
                    <a:pt x="53" y="91"/>
                  </a:lnTo>
                  <a:lnTo>
                    <a:pt x="39" y="90"/>
                  </a:lnTo>
                  <a:lnTo>
                    <a:pt x="26" y="86"/>
                  </a:lnTo>
                  <a:lnTo>
                    <a:pt x="14" y="78"/>
                  </a:lnTo>
                  <a:lnTo>
                    <a:pt x="5" y="66"/>
                  </a:lnTo>
                  <a:lnTo>
                    <a:pt x="0" y="52"/>
                  </a:lnTo>
                  <a:lnTo>
                    <a:pt x="0" y="38"/>
                  </a:lnTo>
                  <a:lnTo>
                    <a:pt x="5" y="25"/>
                  </a:lnTo>
                  <a:lnTo>
                    <a:pt x="13" y="13"/>
                  </a:lnTo>
                  <a:lnTo>
                    <a:pt x="25" y="5"/>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91" name="Freeform 576">
              <a:extLst>
                <a:ext uri="{FF2B5EF4-FFF2-40B4-BE49-F238E27FC236}">
                  <a16:creationId xmlns:a16="http://schemas.microsoft.com/office/drawing/2014/main" id="{3742893F-09F9-E94E-5460-C5652CDF63CD}"/>
                </a:ext>
              </a:extLst>
            </p:cNvPr>
            <p:cNvSpPr>
              <a:spLocks noEditPoints="1"/>
            </p:cNvSpPr>
            <p:nvPr/>
          </p:nvSpPr>
          <p:spPr bwMode="auto">
            <a:xfrm>
              <a:off x="3587750" y="3590925"/>
              <a:ext cx="422275" cy="400050"/>
            </a:xfrm>
            <a:custGeom>
              <a:avLst/>
              <a:gdLst/>
              <a:ahLst/>
              <a:cxnLst>
                <a:cxn ang="0">
                  <a:pos x="56" y="114"/>
                </a:cxn>
                <a:cxn ang="0">
                  <a:pos x="42" y="124"/>
                </a:cxn>
                <a:cxn ang="0">
                  <a:pos x="70" y="167"/>
                </a:cxn>
                <a:cxn ang="0">
                  <a:pos x="56" y="114"/>
                </a:cxn>
                <a:cxn ang="0">
                  <a:pos x="205" y="100"/>
                </a:cxn>
                <a:cxn ang="0">
                  <a:pos x="214" y="134"/>
                </a:cxn>
                <a:cxn ang="0">
                  <a:pos x="223" y="128"/>
                </a:cxn>
                <a:cxn ang="0">
                  <a:pos x="205" y="100"/>
                </a:cxn>
                <a:cxn ang="0">
                  <a:pos x="86" y="95"/>
                </a:cxn>
                <a:cxn ang="0">
                  <a:pos x="70" y="106"/>
                </a:cxn>
                <a:cxn ang="0">
                  <a:pos x="96" y="207"/>
                </a:cxn>
                <a:cxn ang="0">
                  <a:pos x="97" y="210"/>
                </a:cxn>
                <a:cxn ang="0">
                  <a:pos x="113" y="200"/>
                </a:cxn>
                <a:cxn ang="0">
                  <a:pos x="86" y="95"/>
                </a:cxn>
                <a:cxn ang="0">
                  <a:pos x="115" y="77"/>
                </a:cxn>
                <a:cxn ang="0">
                  <a:pos x="100" y="87"/>
                </a:cxn>
                <a:cxn ang="0">
                  <a:pos x="126" y="191"/>
                </a:cxn>
                <a:cxn ang="0">
                  <a:pos x="141" y="181"/>
                </a:cxn>
                <a:cxn ang="0">
                  <a:pos x="115" y="77"/>
                </a:cxn>
                <a:cxn ang="0">
                  <a:pos x="144" y="58"/>
                </a:cxn>
                <a:cxn ang="0">
                  <a:pos x="129" y="67"/>
                </a:cxn>
                <a:cxn ang="0">
                  <a:pos x="155" y="172"/>
                </a:cxn>
                <a:cxn ang="0">
                  <a:pos x="170" y="163"/>
                </a:cxn>
                <a:cxn ang="0">
                  <a:pos x="144" y="58"/>
                </a:cxn>
                <a:cxn ang="0">
                  <a:pos x="168" y="42"/>
                </a:cxn>
                <a:cxn ang="0">
                  <a:pos x="159" y="48"/>
                </a:cxn>
                <a:cxn ang="0">
                  <a:pos x="184" y="153"/>
                </a:cxn>
                <a:cxn ang="0">
                  <a:pos x="200" y="144"/>
                </a:cxn>
                <a:cxn ang="0">
                  <a:pos x="179" y="60"/>
                </a:cxn>
                <a:cxn ang="0">
                  <a:pos x="168" y="42"/>
                </a:cxn>
                <a:cxn ang="0">
                  <a:pos x="177" y="0"/>
                </a:cxn>
                <a:cxn ang="0">
                  <a:pos x="186" y="13"/>
                </a:cxn>
                <a:cxn ang="0">
                  <a:pos x="257" y="124"/>
                </a:cxn>
                <a:cxn ang="0">
                  <a:pos x="266" y="137"/>
                </a:cxn>
                <a:cxn ang="0">
                  <a:pos x="253" y="146"/>
                </a:cxn>
                <a:cxn ang="0">
                  <a:pos x="101" y="244"/>
                </a:cxn>
                <a:cxn ang="0">
                  <a:pos x="88" y="252"/>
                </a:cxn>
                <a:cxn ang="0">
                  <a:pos x="80" y="239"/>
                </a:cxn>
                <a:cxn ang="0">
                  <a:pos x="8" y="128"/>
                </a:cxn>
                <a:cxn ang="0">
                  <a:pos x="0" y="115"/>
                </a:cxn>
                <a:cxn ang="0">
                  <a:pos x="13" y="107"/>
                </a:cxn>
                <a:cxn ang="0">
                  <a:pos x="164" y="8"/>
                </a:cxn>
                <a:cxn ang="0">
                  <a:pos x="177" y="0"/>
                </a:cxn>
              </a:cxnLst>
              <a:rect l="0" t="0" r="r" b="b"/>
              <a:pathLst>
                <a:path w="266" h="252">
                  <a:moveTo>
                    <a:pt x="56" y="114"/>
                  </a:moveTo>
                  <a:lnTo>
                    <a:pt x="42" y="124"/>
                  </a:lnTo>
                  <a:lnTo>
                    <a:pt x="70" y="167"/>
                  </a:lnTo>
                  <a:lnTo>
                    <a:pt x="56" y="114"/>
                  </a:lnTo>
                  <a:close/>
                  <a:moveTo>
                    <a:pt x="205" y="100"/>
                  </a:moveTo>
                  <a:lnTo>
                    <a:pt x="214" y="134"/>
                  </a:lnTo>
                  <a:lnTo>
                    <a:pt x="223" y="128"/>
                  </a:lnTo>
                  <a:lnTo>
                    <a:pt x="205" y="100"/>
                  </a:lnTo>
                  <a:close/>
                  <a:moveTo>
                    <a:pt x="86" y="95"/>
                  </a:moveTo>
                  <a:lnTo>
                    <a:pt x="70" y="106"/>
                  </a:lnTo>
                  <a:lnTo>
                    <a:pt x="96" y="207"/>
                  </a:lnTo>
                  <a:lnTo>
                    <a:pt x="97" y="210"/>
                  </a:lnTo>
                  <a:lnTo>
                    <a:pt x="113" y="200"/>
                  </a:lnTo>
                  <a:lnTo>
                    <a:pt x="86" y="95"/>
                  </a:lnTo>
                  <a:close/>
                  <a:moveTo>
                    <a:pt x="115" y="77"/>
                  </a:moveTo>
                  <a:lnTo>
                    <a:pt x="100" y="87"/>
                  </a:lnTo>
                  <a:lnTo>
                    <a:pt x="126" y="191"/>
                  </a:lnTo>
                  <a:lnTo>
                    <a:pt x="141" y="181"/>
                  </a:lnTo>
                  <a:lnTo>
                    <a:pt x="115" y="77"/>
                  </a:lnTo>
                  <a:close/>
                  <a:moveTo>
                    <a:pt x="144" y="58"/>
                  </a:moveTo>
                  <a:lnTo>
                    <a:pt x="129" y="67"/>
                  </a:lnTo>
                  <a:lnTo>
                    <a:pt x="155" y="172"/>
                  </a:lnTo>
                  <a:lnTo>
                    <a:pt x="170" y="163"/>
                  </a:lnTo>
                  <a:lnTo>
                    <a:pt x="144" y="58"/>
                  </a:lnTo>
                  <a:close/>
                  <a:moveTo>
                    <a:pt x="168" y="42"/>
                  </a:moveTo>
                  <a:lnTo>
                    <a:pt x="159" y="48"/>
                  </a:lnTo>
                  <a:lnTo>
                    <a:pt x="184" y="153"/>
                  </a:lnTo>
                  <a:lnTo>
                    <a:pt x="200" y="144"/>
                  </a:lnTo>
                  <a:lnTo>
                    <a:pt x="179" y="60"/>
                  </a:lnTo>
                  <a:lnTo>
                    <a:pt x="168" y="42"/>
                  </a:lnTo>
                  <a:close/>
                  <a:moveTo>
                    <a:pt x="177" y="0"/>
                  </a:moveTo>
                  <a:lnTo>
                    <a:pt x="186" y="13"/>
                  </a:lnTo>
                  <a:lnTo>
                    <a:pt x="257" y="124"/>
                  </a:lnTo>
                  <a:lnTo>
                    <a:pt x="266" y="137"/>
                  </a:lnTo>
                  <a:lnTo>
                    <a:pt x="253" y="146"/>
                  </a:lnTo>
                  <a:lnTo>
                    <a:pt x="101" y="244"/>
                  </a:lnTo>
                  <a:lnTo>
                    <a:pt x="88" y="252"/>
                  </a:lnTo>
                  <a:lnTo>
                    <a:pt x="80" y="239"/>
                  </a:lnTo>
                  <a:lnTo>
                    <a:pt x="8" y="128"/>
                  </a:lnTo>
                  <a:lnTo>
                    <a:pt x="0" y="115"/>
                  </a:lnTo>
                  <a:lnTo>
                    <a:pt x="13" y="107"/>
                  </a:lnTo>
                  <a:lnTo>
                    <a:pt x="164" y="8"/>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grpSp>
      <p:grpSp>
        <p:nvGrpSpPr>
          <p:cNvPr id="92" name="Group 91">
            <a:extLst>
              <a:ext uri="{FF2B5EF4-FFF2-40B4-BE49-F238E27FC236}">
                <a16:creationId xmlns:a16="http://schemas.microsoft.com/office/drawing/2014/main" id="{13EE1B65-DEFD-4BD6-5DAE-BC36275C31CA}"/>
              </a:ext>
            </a:extLst>
          </p:cNvPr>
          <p:cNvGrpSpPr/>
          <p:nvPr/>
        </p:nvGrpSpPr>
        <p:grpSpPr>
          <a:xfrm>
            <a:off x="19628529" y="5663980"/>
            <a:ext cx="850714" cy="849345"/>
            <a:chOff x="6385519" y="5406607"/>
            <a:chExt cx="270907" cy="270471"/>
          </a:xfrm>
          <a:solidFill>
            <a:schemeClr val="accent2"/>
          </a:solidFill>
        </p:grpSpPr>
        <p:sp>
          <p:nvSpPr>
            <p:cNvPr id="93" name="Freeform 65">
              <a:extLst>
                <a:ext uri="{FF2B5EF4-FFF2-40B4-BE49-F238E27FC236}">
                  <a16:creationId xmlns:a16="http://schemas.microsoft.com/office/drawing/2014/main" id="{6ACC91A9-5DD5-7954-2DD5-BFCC69030669}"/>
                </a:ext>
              </a:extLst>
            </p:cNvPr>
            <p:cNvSpPr>
              <a:spLocks/>
            </p:cNvSpPr>
            <p:nvPr/>
          </p:nvSpPr>
          <p:spPr bwMode="auto">
            <a:xfrm>
              <a:off x="6546275" y="5567145"/>
              <a:ext cx="110151" cy="109933"/>
            </a:xfrm>
            <a:custGeom>
              <a:avLst/>
              <a:gdLst>
                <a:gd name="T0" fmla="*/ 494 w 1514"/>
                <a:gd name="T1" fmla="*/ 0 h 1512"/>
                <a:gd name="T2" fmla="*/ 519 w 1514"/>
                <a:gd name="T3" fmla="*/ 4 h 1512"/>
                <a:gd name="T4" fmla="*/ 542 w 1514"/>
                <a:gd name="T5" fmla="*/ 12 h 1512"/>
                <a:gd name="T6" fmla="*/ 564 w 1514"/>
                <a:gd name="T7" fmla="*/ 27 h 1512"/>
                <a:gd name="T8" fmla="*/ 1421 w 1514"/>
                <a:gd name="T9" fmla="*/ 752 h 1512"/>
                <a:gd name="T10" fmla="*/ 1447 w 1514"/>
                <a:gd name="T11" fmla="*/ 777 h 1512"/>
                <a:gd name="T12" fmla="*/ 1469 w 1514"/>
                <a:gd name="T13" fmla="*/ 805 h 1512"/>
                <a:gd name="T14" fmla="*/ 1487 w 1514"/>
                <a:gd name="T15" fmla="*/ 835 h 1512"/>
                <a:gd name="T16" fmla="*/ 1501 w 1514"/>
                <a:gd name="T17" fmla="*/ 868 h 1512"/>
                <a:gd name="T18" fmla="*/ 1510 w 1514"/>
                <a:gd name="T19" fmla="*/ 901 h 1512"/>
                <a:gd name="T20" fmla="*/ 1514 w 1514"/>
                <a:gd name="T21" fmla="*/ 936 h 1512"/>
                <a:gd name="T22" fmla="*/ 1514 w 1514"/>
                <a:gd name="T23" fmla="*/ 972 h 1512"/>
                <a:gd name="T24" fmla="*/ 1508 w 1514"/>
                <a:gd name="T25" fmla="*/ 1007 h 1512"/>
                <a:gd name="T26" fmla="*/ 1496 w 1514"/>
                <a:gd name="T27" fmla="*/ 1040 h 1512"/>
                <a:gd name="T28" fmla="*/ 1482 w 1514"/>
                <a:gd name="T29" fmla="*/ 1072 h 1512"/>
                <a:gd name="T30" fmla="*/ 1462 w 1514"/>
                <a:gd name="T31" fmla="*/ 1102 h 1512"/>
                <a:gd name="T32" fmla="*/ 1438 w 1514"/>
                <a:gd name="T33" fmla="*/ 1129 h 1512"/>
                <a:gd name="T34" fmla="*/ 1130 w 1514"/>
                <a:gd name="T35" fmla="*/ 1436 h 1512"/>
                <a:gd name="T36" fmla="*/ 1099 w 1514"/>
                <a:gd name="T37" fmla="*/ 1463 h 1512"/>
                <a:gd name="T38" fmla="*/ 1065 w 1514"/>
                <a:gd name="T39" fmla="*/ 1483 h 1512"/>
                <a:gd name="T40" fmla="*/ 1028 w 1514"/>
                <a:gd name="T41" fmla="*/ 1499 h 1512"/>
                <a:gd name="T42" fmla="*/ 989 w 1514"/>
                <a:gd name="T43" fmla="*/ 1509 h 1512"/>
                <a:gd name="T44" fmla="*/ 949 w 1514"/>
                <a:gd name="T45" fmla="*/ 1512 h 1512"/>
                <a:gd name="T46" fmla="*/ 912 w 1514"/>
                <a:gd name="T47" fmla="*/ 1510 h 1512"/>
                <a:gd name="T48" fmla="*/ 876 w 1514"/>
                <a:gd name="T49" fmla="*/ 1501 h 1512"/>
                <a:gd name="T50" fmla="*/ 841 w 1514"/>
                <a:gd name="T51" fmla="*/ 1488 h 1512"/>
                <a:gd name="T52" fmla="*/ 809 w 1514"/>
                <a:gd name="T53" fmla="*/ 1470 h 1512"/>
                <a:gd name="T54" fmla="*/ 779 w 1514"/>
                <a:gd name="T55" fmla="*/ 1446 h 1512"/>
                <a:gd name="T56" fmla="*/ 753 w 1514"/>
                <a:gd name="T57" fmla="*/ 1418 h 1512"/>
                <a:gd name="T58" fmla="*/ 25 w 1514"/>
                <a:gd name="T59" fmla="*/ 563 h 1512"/>
                <a:gd name="T60" fmla="*/ 13 w 1514"/>
                <a:gd name="T61" fmla="*/ 544 h 1512"/>
                <a:gd name="T62" fmla="*/ 5 w 1514"/>
                <a:gd name="T63" fmla="*/ 524 h 1512"/>
                <a:gd name="T64" fmla="*/ 0 w 1514"/>
                <a:gd name="T65" fmla="*/ 502 h 1512"/>
                <a:gd name="T66" fmla="*/ 1 w 1514"/>
                <a:gd name="T67" fmla="*/ 479 h 1512"/>
                <a:gd name="T68" fmla="*/ 6 w 1514"/>
                <a:gd name="T69" fmla="*/ 456 h 1512"/>
                <a:gd name="T70" fmla="*/ 16 w 1514"/>
                <a:gd name="T71" fmla="*/ 436 h 1512"/>
                <a:gd name="T72" fmla="*/ 30 w 1514"/>
                <a:gd name="T73" fmla="*/ 418 h 1512"/>
                <a:gd name="T74" fmla="*/ 48 w 1514"/>
                <a:gd name="T75" fmla="*/ 403 h 1512"/>
                <a:gd name="T76" fmla="*/ 116 w 1514"/>
                <a:gd name="T77" fmla="*/ 353 h 1512"/>
                <a:gd name="T78" fmla="*/ 180 w 1514"/>
                <a:gd name="T79" fmla="*/ 298 h 1512"/>
                <a:gd name="T80" fmla="*/ 240 w 1514"/>
                <a:gd name="T81" fmla="*/ 241 h 1512"/>
                <a:gd name="T82" fmla="*/ 298 w 1514"/>
                <a:gd name="T83" fmla="*/ 179 h 1512"/>
                <a:gd name="T84" fmla="*/ 352 w 1514"/>
                <a:gd name="T85" fmla="*/ 115 h 1512"/>
                <a:gd name="T86" fmla="*/ 403 w 1514"/>
                <a:gd name="T87" fmla="*/ 48 h 1512"/>
                <a:gd name="T88" fmla="*/ 417 w 1514"/>
                <a:gd name="T89" fmla="*/ 31 h 1512"/>
                <a:gd name="T90" fmla="*/ 433 w 1514"/>
                <a:gd name="T91" fmla="*/ 19 h 1512"/>
                <a:gd name="T92" fmla="*/ 453 w 1514"/>
                <a:gd name="T93" fmla="*/ 8 h 1512"/>
                <a:gd name="T94" fmla="*/ 472 w 1514"/>
                <a:gd name="T95" fmla="*/ 3 h 1512"/>
                <a:gd name="T96" fmla="*/ 494 w 1514"/>
                <a:gd name="T97"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4" h="1512">
                  <a:moveTo>
                    <a:pt x="494" y="0"/>
                  </a:moveTo>
                  <a:lnTo>
                    <a:pt x="519" y="4"/>
                  </a:lnTo>
                  <a:lnTo>
                    <a:pt x="542" y="12"/>
                  </a:lnTo>
                  <a:lnTo>
                    <a:pt x="564" y="27"/>
                  </a:lnTo>
                  <a:lnTo>
                    <a:pt x="1421" y="752"/>
                  </a:lnTo>
                  <a:lnTo>
                    <a:pt x="1447" y="777"/>
                  </a:lnTo>
                  <a:lnTo>
                    <a:pt x="1469" y="805"/>
                  </a:lnTo>
                  <a:lnTo>
                    <a:pt x="1487" y="835"/>
                  </a:lnTo>
                  <a:lnTo>
                    <a:pt x="1501" y="868"/>
                  </a:lnTo>
                  <a:lnTo>
                    <a:pt x="1510" y="901"/>
                  </a:lnTo>
                  <a:lnTo>
                    <a:pt x="1514" y="936"/>
                  </a:lnTo>
                  <a:lnTo>
                    <a:pt x="1514" y="972"/>
                  </a:lnTo>
                  <a:lnTo>
                    <a:pt x="1508" y="1007"/>
                  </a:lnTo>
                  <a:lnTo>
                    <a:pt x="1496" y="1040"/>
                  </a:lnTo>
                  <a:lnTo>
                    <a:pt x="1482" y="1072"/>
                  </a:lnTo>
                  <a:lnTo>
                    <a:pt x="1462" y="1102"/>
                  </a:lnTo>
                  <a:lnTo>
                    <a:pt x="1438" y="1129"/>
                  </a:lnTo>
                  <a:lnTo>
                    <a:pt x="1130" y="1436"/>
                  </a:lnTo>
                  <a:lnTo>
                    <a:pt x="1099" y="1463"/>
                  </a:lnTo>
                  <a:lnTo>
                    <a:pt x="1065" y="1483"/>
                  </a:lnTo>
                  <a:lnTo>
                    <a:pt x="1028" y="1499"/>
                  </a:lnTo>
                  <a:lnTo>
                    <a:pt x="989" y="1509"/>
                  </a:lnTo>
                  <a:lnTo>
                    <a:pt x="949" y="1512"/>
                  </a:lnTo>
                  <a:lnTo>
                    <a:pt x="912" y="1510"/>
                  </a:lnTo>
                  <a:lnTo>
                    <a:pt x="876" y="1501"/>
                  </a:lnTo>
                  <a:lnTo>
                    <a:pt x="841" y="1488"/>
                  </a:lnTo>
                  <a:lnTo>
                    <a:pt x="809" y="1470"/>
                  </a:lnTo>
                  <a:lnTo>
                    <a:pt x="779" y="1446"/>
                  </a:lnTo>
                  <a:lnTo>
                    <a:pt x="753" y="1418"/>
                  </a:lnTo>
                  <a:lnTo>
                    <a:pt x="25" y="563"/>
                  </a:lnTo>
                  <a:lnTo>
                    <a:pt x="13" y="544"/>
                  </a:lnTo>
                  <a:lnTo>
                    <a:pt x="5" y="524"/>
                  </a:lnTo>
                  <a:lnTo>
                    <a:pt x="0" y="502"/>
                  </a:lnTo>
                  <a:lnTo>
                    <a:pt x="1" y="479"/>
                  </a:lnTo>
                  <a:lnTo>
                    <a:pt x="6" y="456"/>
                  </a:lnTo>
                  <a:lnTo>
                    <a:pt x="16" y="436"/>
                  </a:lnTo>
                  <a:lnTo>
                    <a:pt x="30" y="418"/>
                  </a:lnTo>
                  <a:lnTo>
                    <a:pt x="48" y="403"/>
                  </a:lnTo>
                  <a:lnTo>
                    <a:pt x="116" y="353"/>
                  </a:lnTo>
                  <a:lnTo>
                    <a:pt x="180" y="298"/>
                  </a:lnTo>
                  <a:lnTo>
                    <a:pt x="240" y="241"/>
                  </a:lnTo>
                  <a:lnTo>
                    <a:pt x="298" y="179"/>
                  </a:lnTo>
                  <a:lnTo>
                    <a:pt x="352" y="115"/>
                  </a:lnTo>
                  <a:lnTo>
                    <a:pt x="403" y="48"/>
                  </a:lnTo>
                  <a:lnTo>
                    <a:pt x="417" y="31"/>
                  </a:lnTo>
                  <a:lnTo>
                    <a:pt x="433" y="19"/>
                  </a:lnTo>
                  <a:lnTo>
                    <a:pt x="453" y="8"/>
                  </a:lnTo>
                  <a:lnTo>
                    <a:pt x="472" y="3"/>
                  </a:lnTo>
                  <a:lnTo>
                    <a:pt x="4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Freeform 66">
              <a:extLst>
                <a:ext uri="{FF2B5EF4-FFF2-40B4-BE49-F238E27FC236}">
                  <a16:creationId xmlns:a16="http://schemas.microsoft.com/office/drawing/2014/main" id="{FA008FB5-EABF-CE70-2468-2761C46503DE}"/>
                </a:ext>
              </a:extLst>
            </p:cNvPr>
            <p:cNvSpPr>
              <a:spLocks noEditPoints="1"/>
            </p:cNvSpPr>
            <p:nvPr/>
          </p:nvSpPr>
          <p:spPr bwMode="auto">
            <a:xfrm>
              <a:off x="6385519" y="5406607"/>
              <a:ext cx="197836" cy="197618"/>
            </a:xfrm>
            <a:custGeom>
              <a:avLst/>
              <a:gdLst>
                <a:gd name="T0" fmla="*/ 1204 w 2722"/>
                <a:gd name="T1" fmla="*/ 454 h 2717"/>
                <a:gd name="T2" fmla="*/ 986 w 2722"/>
                <a:gd name="T3" fmla="*/ 520 h 2717"/>
                <a:gd name="T4" fmla="*/ 794 w 2722"/>
                <a:gd name="T5" fmla="*/ 636 h 2717"/>
                <a:gd name="T6" fmla="*/ 636 w 2722"/>
                <a:gd name="T7" fmla="*/ 793 h 2717"/>
                <a:gd name="T8" fmla="*/ 521 w 2722"/>
                <a:gd name="T9" fmla="*/ 984 h 2717"/>
                <a:gd name="T10" fmla="*/ 453 w 2722"/>
                <a:gd name="T11" fmla="*/ 1203 h 2717"/>
                <a:gd name="T12" fmla="*/ 444 w 2722"/>
                <a:gd name="T13" fmla="*/ 1438 h 2717"/>
                <a:gd name="T14" fmla="*/ 492 w 2722"/>
                <a:gd name="T15" fmla="*/ 1664 h 2717"/>
                <a:gd name="T16" fmla="*/ 593 w 2722"/>
                <a:gd name="T17" fmla="*/ 1864 h 2717"/>
                <a:gd name="T18" fmla="*/ 737 w 2722"/>
                <a:gd name="T19" fmla="*/ 2034 h 2717"/>
                <a:gd name="T20" fmla="*/ 918 w 2722"/>
                <a:gd name="T21" fmla="*/ 2164 h 2717"/>
                <a:gd name="T22" fmla="*/ 1128 w 2722"/>
                <a:gd name="T23" fmla="*/ 2247 h 2717"/>
                <a:gd name="T24" fmla="*/ 1360 w 2722"/>
                <a:gd name="T25" fmla="*/ 2277 h 2717"/>
                <a:gd name="T26" fmla="*/ 1576 w 2722"/>
                <a:gd name="T27" fmla="*/ 2252 h 2717"/>
                <a:gd name="T28" fmla="*/ 1777 w 2722"/>
                <a:gd name="T29" fmla="*/ 2178 h 2717"/>
                <a:gd name="T30" fmla="*/ 1957 w 2722"/>
                <a:gd name="T31" fmla="*/ 2058 h 2717"/>
                <a:gd name="T32" fmla="*/ 2106 w 2722"/>
                <a:gd name="T33" fmla="*/ 1897 h 2717"/>
                <a:gd name="T34" fmla="*/ 2211 w 2722"/>
                <a:gd name="T35" fmla="*/ 1710 h 2717"/>
                <a:gd name="T36" fmla="*/ 2269 w 2722"/>
                <a:gd name="T37" fmla="*/ 1504 h 2717"/>
                <a:gd name="T38" fmla="*/ 2277 w 2722"/>
                <a:gd name="T39" fmla="*/ 1279 h 2717"/>
                <a:gd name="T40" fmla="*/ 2228 w 2722"/>
                <a:gd name="T41" fmla="*/ 1055 h 2717"/>
                <a:gd name="T42" fmla="*/ 2129 w 2722"/>
                <a:gd name="T43" fmla="*/ 853 h 2717"/>
                <a:gd name="T44" fmla="*/ 1984 w 2722"/>
                <a:gd name="T45" fmla="*/ 684 h 2717"/>
                <a:gd name="T46" fmla="*/ 1803 w 2722"/>
                <a:gd name="T47" fmla="*/ 554 h 2717"/>
                <a:gd name="T48" fmla="*/ 1592 w 2722"/>
                <a:gd name="T49" fmla="*/ 470 h 2717"/>
                <a:gd name="T50" fmla="*/ 1360 w 2722"/>
                <a:gd name="T51" fmla="*/ 440 h 2717"/>
                <a:gd name="T52" fmla="*/ 1553 w 2722"/>
                <a:gd name="T53" fmla="*/ 14 h 2717"/>
                <a:gd name="T54" fmla="*/ 1825 w 2722"/>
                <a:gd name="T55" fmla="*/ 82 h 2717"/>
                <a:gd name="T56" fmla="*/ 2073 w 2722"/>
                <a:gd name="T57" fmla="*/ 202 h 2717"/>
                <a:gd name="T58" fmla="*/ 2290 w 2722"/>
                <a:gd name="T59" fmla="*/ 367 h 2717"/>
                <a:gd name="T60" fmla="*/ 2469 w 2722"/>
                <a:gd name="T61" fmla="*/ 571 h 2717"/>
                <a:gd name="T62" fmla="*/ 2605 w 2722"/>
                <a:gd name="T63" fmla="*/ 810 h 2717"/>
                <a:gd name="T64" fmla="*/ 2692 w 2722"/>
                <a:gd name="T65" fmla="*/ 1074 h 2717"/>
                <a:gd name="T66" fmla="*/ 2722 w 2722"/>
                <a:gd name="T67" fmla="*/ 1359 h 2717"/>
                <a:gd name="T68" fmla="*/ 2695 w 2722"/>
                <a:gd name="T69" fmla="*/ 1626 h 2717"/>
                <a:gd name="T70" fmla="*/ 2619 w 2722"/>
                <a:gd name="T71" fmla="*/ 1879 h 2717"/>
                <a:gd name="T72" fmla="*/ 2493 w 2722"/>
                <a:gd name="T73" fmla="*/ 2112 h 2717"/>
                <a:gd name="T74" fmla="*/ 2323 w 2722"/>
                <a:gd name="T75" fmla="*/ 2319 h 2717"/>
                <a:gd name="T76" fmla="*/ 2115 w 2722"/>
                <a:gd name="T77" fmla="*/ 2490 h 2717"/>
                <a:gd name="T78" fmla="*/ 1882 w 2722"/>
                <a:gd name="T79" fmla="*/ 2614 h 2717"/>
                <a:gd name="T80" fmla="*/ 1629 w 2722"/>
                <a:gd name="T81" fmla="*/ 2692 h 2717"/>
                <a:gd name="T82" fmla="*/ 1360 w 2722"/>
                <a:gd name="T83" fmla="*/ 2717 h 2717"/>
                <a:gd name="T84" fmla="*/ 1075 w 2722"/>
                <a:gd name="T85" fmla="*/ 2687 h 2717"/>
                <a:gd name="T86" fmla="*/ 810 w 2722"/>
                <a:gd name="T87" fmla="*/ 2602 h 2717"/>
                <a:gd name="T88" fmla="*/ 572 w 2722"/>
                <a:gd name="T89" fmla="*/ 2466 h 2717"/>
                <a:gd name="T90" fmla="*/ 367 w 2722"/>
                <a:gd name="T91" fmla="*/ 2286 h 2717"/>
                <a:gd name="T92" fmla="*/ 201 w 2722"/>
                <a:gd name="T93" fmla="*/ 2070 h 2717"/>
                <a:gd name="T94" fmla="*/ 81 w 2722"/>
                <a:gd name="T95" fmla="*/ 1823 h 2717"/>
                <a:gd name="T96" fmla="*/ 13 w 2722"/>
                <a:gd name="T97" fmla="*/ 1551 h 2717"/>
                <a:gd name="T98" fmla="*/ 3 w 2722"/>
                <a:gd name="T99" fmla="*/ 1262 h 2717"/>
                <a:gd name="T100" fmla="*/ 53 w 2722"/>
                <a:gd name="T101" fmla="*/ 983 h 2717"/>
                <a:gd name="T102" fmla="*/ 155 w 2722"/>
                <a:gd name="T103" fmla="*/ 726 h 2717"/>
                <a:gd name="T104" fmla="*/ 307 w 2722"/>
                <a:gd name="T105" fmla="*/ 500 h 2717"/>
                <a:gd name="T106" fmla="*/ 499 w 2722"/>
                <a:gd name="T107" fmla="*/ 307 h 2717"/>
                <a:gd name="T108" fmla="*/ 728 w 2722"/>
                <a:gd name="T109" fmla="*/ 156 h 2717"/>
                <a:gd name="T110" fmla="*/ 985 w 2722"/>
                <a:gd name="T111" fmla="*/ 53 h 2717"/>
                <a:gd name="T112" fmla="*/ 1263 w 2722"/>
                <a:gd name="T113" fmla="*/ 4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22" h="2717">
                  <a:moveTo>
                    <a:pt x="1360" y="440"/>
                  </a:moveTo>
                  <a:lnTo>
                    <a:pt x="1282" y="444"/>
                  </a:lnTo>
                  <a:lnTo>
                    <a:pt x="1204" y="454"/>
                  </a:lnTo>
                  <a:lnTo>
                    <a:pt x="1128" y="470"/>
                  </a:lnTo>
                  <a:lnTo>
                    <a:pt x="1055" y="493"/>
                  </a:lnTo>
                  <a:lnTo>
                    <a:pt x="986" y="520"/>
                  </a:lnTo>
                  <a:lnTo>
                    <a:pt x="918" y="554"/>
                  </a:lnTo>
                  <a:lnTo>
                    <a:pt x="854" y="592"/>
                  </a:lnTo>
                  <a:lnTo>
                    <a:pt x="794" y="636"/>
                  </a:lnTo>
                  <a:lnTo>
                    <a:pt x="737" y="684"/>
                  </a:lnTo>
                  <a:lnTo>
                    <a:pt x="684" y="737"/>
                  </a:lnTo>
                  <a:lnTo>
                    <a:pt x="636" y="793"/>
                  </a:lnTo>
                  <a:lnTo>
                    <a:pt x="593" y="853"/>
                  </a:lnTo>
                  <a:lnTo>
                    <a:pt x="554" y="917"/>
                  </a:lnTo>
                  <a:lnTo>
                    <a:pt x="521" y="984"/>
                  </a:lnTo>
                  <a:lnTo>
                    <a:pt x="492" y="1055"/>
                  </a:lnTo>
                  <a:lnTo>
                    <a:pt x="471" y="1128"/>
                  </a:lnTo>
                  <a:lnTo>
                    <a:pt x="453" y="1203"/>
                  </a:lnTo>
                  <a:lnTo>
                    <a:pt x="444" y="1279"/>
                  </a:lnTo>
                  <a:lnTo>
                    <a:pt x="441" y="1359"/>
                  </a:lnTo>
                  <a:lnTo>
                    <a:pt x="444" y="1438"/>
                  </a:lnTo>
                  <a:lnTo>
                    <a:pt x="453" y="1515"/>
                  </a:lnTo>
                  <a:lnTo>
                    <a:pt x="471" y="1591"/>
                  </a:lnTo>
                  <a:lnTo>
                    <a:pt x="492" y="1664"/>
                  </a:lnTo>
                  <a:lnTo>
                    <a:pt x="521" y="1733"/>
                  </a:lnTo>
                  <a:lnTo>
                    <a:pt x="554" y="1800"/>
                  </a:lnTo>
                  <a:lnTo>
                    <a:pt x="593" y="1864"/>
                  </a:lnTo>
                  <a:lnTo>
                    <a:pt x="636" y="1925"/>
                  </a:lnTo>
                  <a:lnTo>
                    <a:pt x="684" y="1982"/>
                  </a:lnTo>
                  <a:lnTo>
                    <a:pt x="737" y="2034"/>
                  </a:lnTo>
                  <a:lnTo>
                    <a:pt x="794" y="2082"/>
                  </a:lnTo>
                  <a:lnTo>
                    <a:pt x="854" y="2125"/>
                  </a:lnTo>
                  <a:lnTo>
                    <a:pt x="918" y="2164"/>
                  </a:lnTo>
                  <a:lnTo>
                    <a:pt x="986" y="2197"/>
                  </a:lnTo>
                  <a:lnTo>
                    <a:pt x="1055" y="2226"/>
                  </a:lnTo>
                  <a:lnTo>
                    <a:pt x="1128" y="2247"/>
                  </a:lnTo>
                  <a:lnTo>
                    <a:pt x="1204" y="2264"/>
                  </a:lnTo>
                  <a:lnTo>
                    <a:pt x="1282" y="2273"/>
                  </a:lnTo>
                  <a:lnTo>
                    <a:pt x="1360" y="2277"/>
                  </a:lnTo>
                  <a:lnTo>
                    <a:pt x="1433" y="2275"/>
                  </a:lnTo>
                  <a:lnTo>
                    <a:pt x="1505" y="2265"/>
                  </a:lnTo>
                  <a:lnTo>
                    <a:pt x="1576" y="2252"/>
                  </a:lnTo>
                  <a:lnTo>
                    <a:pt x="1646" y="2232"/>
                  </a:lnTo>
                  <a:lnTo>
                    <a:pt x="1712" y="2207"/>
                  </a:lnTo>
                  <a:lnTo>
                    <a:pt x="1777" y="2178"/>
                  </a:lnTo>
                  <a:lnTo>
                    <a:pt x="1840" y="2142"/>
                  </a:lnTo>
                  <a:lnTo>
                    <a:pt x="1901" y="2102"/>
                  </a:lnTo>
                  <a:lnTo>
                    <a:pt x="1957" y="2058"/>
                  </a:lnTo>
                  <a:lnTo>
                    <a:pt x="2011" y="2008"/>
                  </a:lnTo>
                  <a:lnTo>
                    <a:pt x="2060" y="1954"/>
                  </a:lnTo>
                  <a:lnTo>
                    <a:pt x="2106" y="1897"/>
                  </a:lnTo>
                  <a:lnTo>
                    <a:pt x="2146" y="1837"/>
                  </a:lnTo>
                  <a:lnTo>
                    <a:pt x="2182" y="1775"/>
                  </a:lnTo>
                  <a:lnTo>
                    <a:pt x="2211" y="1710"/>
                  </a:lnTo>
                  <a:lnTo>
                    <a:pt x="2236" y="1643"/>
                  </a:lnTo>
                  <a:lnTo>
                    <a:pt x="2256" y="1575"/>
                  </a:lnTo>
                  <a:lnTo>
                    <a:pt x="2269" y="1504"/>
                  </a:lnTo>
                  <a:lnTo>
                    <a:pt x="2277" y="1432"/>
                  </a:lnTo>
                  <a:lnTo>
                    <a:pt x="2281" y="1359"/>
                  </a:lnTo>
                  <a:lnTo>
                    <a:pt x="2277" y="1279"/>
                  </a:lnTo>
                  <a:lnTo>
                    <a:pt x="2267" y="1203"/>
                  </a:lnTo>
                  <a:lnTo>
                    <a:pt x="2251" y="1128"/>
                  </a:lnTo>
                  <a:lnTo>
                    <a:pt x="2228" y="1055"/>
                  </a:lnTo>
                  <a:lnTo>
                    <a:pt x="2201" y="984"/>
                  </a:lnTo>
                  <a:lnTo>
                    <a:pt x="2167" y="917"/>
                  </a:lnTo>
                  <a:lnTo>
                    <a:pt x="2129" y="853"/>
                  </a:lnTo>
                  <a:lnTo>
                    <a:pt x="2084" y="793"/>
                  </a:lnTo>
                  <a:lnTo>
                    <a:pt x="2036" y="737"/>
                  </a:lnTo>
                  <a:lnTo>
                    <a:pt x="1984" y="684"/>
                  </a:lnTo>
                  <a:lnTo>
                    <a:pt x="1928" y="636"/>
                  </a:lnTo>
                  <a:lnTo>
                    <a:pt x="1867" y="592"/>
                  </a:lnTo>
                  <a:lnTo>
                    <a:pt x="1803" y="554"/>
                  </a:lnTo>
                  <a:lnTo>
                    <a:pt x="1736" y="520"/>
                  </a:lnTo>
                  <a:lnTo>
                    <a:pt x="1665" y="493"/>
                  </a:lnTo>
                  <a:lnTo>
                    <a:pt x="1592" y="470"/>
                  </a:lnTo>
                  <a:lnTo>
                    <a:pt x="1517" y="454"/>
                  </a:lnTo>
                  <a:lnTo>
                    <a:pt x="1440" y="444"/>
                  </a:lnTo>
                  <a:lnTo>
                    <a:pt x="1360" y="440"/>
                  </a:lnTo>
                  <a:close/>
                  <a:moveTo>
                    <a:pt x="1360" y="0"/>
                  </a:moveTo>
                  <a:lnTo>
                    <a:pt x="1457" y="4"/>
                  </a:lnTo>
                  <a:lnTo>
                    <a:pt x="1553" y="14"/>
                  </a:lnTo>
                  <a:lnTo>
                    <a:pt x="1646" y="30"/>
                  </a:lnTo>
                  <a:lnTo>
                    <a:pt x="1737" y="53"/>
                  </a:lnTo>
                  <a:lnTo>
                    <a:pt x="1825" y="82"/>
                  </a:lnTo>
                  <a:lnTo>
                    <a:pt x="1911" y="117"/>
                  </a:lnTo>
                  <a:lnTo>
                    <a:pt x="1994" y="156"/>
                  </a:lnTo>
                  <a:lnTo>
                    <a:pt x="2073" y="202"/>
                  </a:lnTo>
                  <a:lnTo>
                    <a:pt x="2150" y="252"/>
                  </a:lnTo>
                  <a:lnTo>
                    <a:pt x="2222" y="307"/>
                  </a:lnTo>
                  <a:lnTo>
                    <a:pt x="2290" y="367"/>
                  </a:lnTo>
                  <a:lnTo>
                    <a:pt x="2354" y="431"/>
                  </a:lnTo>
                  <a:lnTo>
                    <a:pt x="2415" y="500"/>
                  </a:lnTo>
                  <a:lnTo>
                    <a:pt x="2469" y="571"/>
                  </a:lnTo>
                  <a:lnTo>
                    <a:pt x="2520" y="648"/>
                  </a:lnTo>
                  <a:lnTo>
                    <a:pt x="2565" y="726"/>
                  </a:lnTo>
                  <a:lnTo>
                    <a:pt x="2605" y="810"/>
                  </a:lnTo>
                  <a:lnTo>
                    <a:pt x="2640" y="895"/>
                  </a:lnTo>
                  <a:lnTo>
                    <a:pt x="2669" y="983"/>
                  </a:lnTo>
                  <a:lnTo>
                    <a:pt x="2692" y="1074"/>
                  </a:lnTo>
                  <a:lnTo>
                    <a:pt x="2708" y="1166"/>
                  </a:lnTo>
                  <a:lnTo>
                    <a:pt x="2718" y="1262"/>
                  </a:lnTo>
                  <a:lnTo>
                    <a:pt x="2722" y="1359"/>
                  </a:lnTo>
                  <a:lnTo>
                    <a:pt x="2718" y="1449"/>
                  </a:lnTo>
                  <a:lnTo>
                    <a:pt x="2710" y="1538"/>
                  </a:lnTo>
                  <a:lnTo>
                    <a:pt x="2695" y="1626"/>
                  </a:lnTo>
                  <a:lnTo>
                    <a:pt x="2676" y="1713"/>
                  </a:lnTo>
                  <a:lnTo>
                    <a:pt x="2650" y="1797"/>
                  </a:lnTo>
                  <a:lnTo>
                    <a:pt x="2619" y="1879"/>
                  </a:lnTo>
                  <a:lnTo>
                    <a:pt x="2582" y="1959"/>
                  </a:lnTo>
                  <a:lnTo>
                    <a:pt x="2540" y="2037"/>
                  </a:lnTo>
                  <a:lnTo>
                    <a:pt x="2493" y="2112"/>
                  </a:lnTo>
                  <a:lnTo>
                    <a:pt x="2442" y="2184"/>
                  </a:lnTo>
                  <a:lnTo>
                    <a:pt x="2385" y="2254"/>
                  </a:lnTo>
                  <a:lnTo>
                    <a:pt x="2323" y="2319"/>
                  </a:lnTo>
                  <a:lnTo>
                    <a:pt x="2257" y="2382"/>
                  </a:lnTo>
                  <a:lnTo>
                    <a:pt x="2187" y="2438"/>
                  </a:lnTo>
                  <a:lnTo>
                    <a:pt x="2115" y="2490"/>
                  </a:lnTo>
                  <a:lnTo>
                    <a:pt x="2040" y="2537"/>
                  </a:lnTo>
                  <a:lnTo>
                    <a:pt x="1962" y="2578"/>
                  </a:lnTo>
                  <a:lnTo>
                    <a:pt x="1882" y="2614"/>
                  </a:lnTo>
                  <a:lnTo>
                    <a:pt x="1799" y="2646"/>
                  </a:lnTo>
                  <a:lnTo>
                    <a:pt x="1714" y="2671"/>
                  </a:lnTo>
                  <a:lnTo>
                    <a:pt x="1629" y="2692"/>
                  </a:lnTo>
                  <a:lnTo>
                    <a:pt x="1541" y="2705"/>
                  </a:lnTo>
                  <a:lnTo>
                    <a:pt x="1451" y="2715"/>
                  </a:lnTo>
                  <a:lnTo>
                    <a:pt x="1360" y="2717"/>
                  </a:lnTo>
                  <a:lnTo>
                    <a:pt x="1263" y="2713"/>
                  </a:lnTo>
                  <a:lnTo>
                    <a:pt x="1168" y="2704"/>
                  </a:lnTo>
                  <a:lnTo>
                    <a:pt x="1075" y="2687"/>
                  </a:lnTo>
                  <a:lnTo>
                    <a:pt x="985" y="2664"/>
                  </a:lnTo>
                  <a:lnTo>
                    <a:pt x="895" y="2636"/>
                  </a:lnTo>
                  <a:lnTo>
                    <a:pt x="810" y="2602"/>
                  </a:lnTo>
                  <a:lnTo>
                    <a:pt x="728" y="2562"/>
                  </a:lnTo>
                  <a:lnTo>
                    <a:pt x="648" y="2516"/>
                  </a:lnTo>
                  <a:lnTo>
                    <a:pt x="572" y="2466"/>
                  </a:lnTo>
                  <a:lnTo>
                    <a:pt x="499" y="2410"/>
                  </a:lnTo>
                  <a:lnTo>
                    <a:pt x="432" y="2351"/>
                  </a:lnTo>
                  <a:lnTo>
                    <a:pt x="367" y="2286"/>
                  </a:lnTo>
                  <a:lnTo>
                    <a:pt x="307" y="2218"/>
                  </a:lnTo>
                  <a:lnTo>
                    <a:pt x="251" y="2146"/>
                  </a:lnTo>
                  <a:lnTo>
                    <a:pt x="201" y="2070"/>
                  </a:lnTo>
                  <a:lnTo>
                    <a:pt x="155" y="1991"/>
                  </a:lnTo>
                  <a:lnTo>
                    <a:pt x="115" y="1909"/>
                  </a:lnTo>
                  <a:lnTo>
                    <a:pt x="81" y="1823"/>
                  </a:lnTo>
                  <a:lnTo>
                    <a:pt x="53" y="1734"/>
                  </a:lnTo>
                  <a:lnTo>
                    <a:pt x="30" y="1644"/>
                  </a:lnTo>
                  <a:lnTo>
                    <a:pt x="13" y="1551"/>
                  </a:lnTo>
                  <a:lnTo>
                    <a:pt x="3" y="1456"/>
                  </a:lnTo>
                  <a:lnTo>
                    <a:pt x="0" y="1359"/>
                  </a:lnTo>
                  <a:lnTo>
                    <a:pt x="3" y="1262"/>
                  </a:lnTo>
                  <a:lnTo>
                    <a:pt x="13" y="1166"/>
                  </a:lnTo>
                  <a:lnTo>
                    <a:pt x="30" y="1074"/>
                  </a:lnTo>
                  <a:lnTo>
                    <a:pt x="53" y="983"/>
                  </a:lnTo>
                  <a:lnTo>
                    <a:pt x="81" y="895"/>
                  </a:lnTo>
                  <a:lnTo>
                    <a:pt x="115" y="810"/>
                  </a:lnTo>
                  <a:lnTo>
                    <a:pt x="155" y="726"/>
                  </a:lnTo>
                  <a:lnTo>
                    <a:pt x="201" y="648"/>
                  </a:lnTo>
                  <a:lnTo>
                    <a:pt x="251" y="571"/>
                  </a:lnTo>
                  <a:lnTo>
                    <a:pt x="307" y="500"/>
                  </a:lnTo>
                  <a:lnTo>
                    <a:pt x="367" y="431"/>
                  </a:lnTo>
                  <a:lnTo>
                    <a:pt x="432" y="367"/>
                  </a:lnTo>
                  <a:lnTo>
                    <a:pt x="499" y="307"/>
                  </a:lnTo>
                  <a:lnTo>
                    <a:pt x="572" y="252"/>
                  </a:lnTo>
                  <a:lnTo>
                    <a:pt x="648" y="202"/>
                  </a:lnTo>
                  <a:lnTo>
                    <a:pt x="728" y="156"/>
                  </a:lnTo>
                  <a:lnTo>
                    <a:pt x="810" y="117"/>
                  </a:lnTo>
                  <a:lnTo>
                    <a:pt x="895" y="82"/>
                  </a:lnTo>
                  <a:lnTo>
                    <a:pt x="985" y="53"/>
                  </a:lnTo>
                  <a:lnTo>
                    <a:pt x="1075" y="30"/>
                  </a:lnTo>
                  <a:lnTo>
                    <a:pt x="1168" y="14"/>
                  </a:lnTo>
                  <a:lnTo>
                    <a:pt x="1263" y="4"/>
                  </a:lnTo>
                  <a:lnTo>
                    <a:pt x="13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Freeform 67">
              <a:extLst>
                <a:ext uri="{FF2B5EF4-FFF2-40B4-BE49-F238E27FC236}">
                  <a16:creationId xmlns:a16="http://schemas.microsoft.com/office/drawing/2014/main" id="{F6C6788D-94B5-2C6F-864A-59A27F3D1EA2}"/>
                </a:ext>
              </a:extLst>
            </p:cNvPr>
            <p:cNvSpPr>
              <a:spLocks/>
            </p:cNvSpPr>
            <p:nvPr/>
          </p:nvSpPr>
          <p:spPr bwMode="auto">
            <a:xfrm>
              <a:off x="6426962" y="5448050"/>
              <a:ext cx="71326" cy="71326"/>
            </a:xfrm>
            <a:custGeom>
              <a:avLst/>
              <a:gdLst>
                <a:gd name="T0" fmla="*/ 824 w 981"/>
                <a:gd name="T1" fmla="*/ 4 h 981"/>
                <a:gd name="T2" fmla="*/ 886 w 981"/>
                <a:gd name="T3" fmla="*/ 26 h 981"/>
                <a:gd name="T4" fmla="*/ 937 w 981"/>
                <a:gd name="T5" fmla="*/ 69 h 981"/>
                <a:gd name="T6" fmla="*/ 970 w 981"/>
                <a:gd name="T7" fmla="*/ 126 h 981"/>
                <a:gd name="T8" fmla="*/ 981 w 981"/>
                <a:gd name="T9" fmla="*/ 192 h 981"/>
                <a:gd name="T10" fmla="*/ 970 w 981"/>
                <a:gd name="T11" fmla="*/ 259 h 981"/>
                <a:gd name="T12" fmla="*/ 937 w 981"/>
                <a:gd name="T13" fmla="*/ 316 h 981"/>
                <a:gd name="T14" fmla="*/ 886 w 981"/>
                <a:gd name="T15" fmla="*/ 358 h 981"/>
                <a:gd name="T16" fmla="*/ 824 w 981"/>
                <a:gd name="T17" fmla="*/ 381 h 981"/>
                <a:gd name="T18" fmla="*/ 739 w 981"/>
                <a:gd name="T19" fmla="*/ 387 h 981"/>
                <a:gd name="T20" fmla="*/ 643 w 981"/>
                <a:gd name="T21" fmla="*/ 411 h 981"/>
                <a:gd name="T22" fmla="*/ 559 w 981"/>
                <a:gd name="T23" fmla="*/ 456 h 981"/>
                <a:gd name="T24" fmla="*/ 487 w 981"/>
                <a:gd name="T25" fmla="*/ 520 h 981"/>
                <a:gd name="T26" fmla="*/ 432 w 981"/>
                <a:gd name="T27" fmla="*/ 599 h 981"/>
                <a:gd name="T28" fmla="*/ 396 w 981"/>
                <a:gd name="T29" fmla="*/ 689 h 981"/>
                <a:gd name="T30" fmla="*/ 384 w 981"/>
                <a:gd name="T31" fmla="*/ 789 h 981"/>
                <a:gd name="T32" fmla="*/ 372 w 981"/>
                <a:gd name="T33" fmla="*/ 855 h 981"/>
                <a:gd name="T34" fmla="*/ 339 w 981"/>
                <a:gd name="T35" fmla="*/ 912 h 981"/>
                <a:gd name="T36" fmla="*/ 289 w 981"/>
                <a:gd name="T37" fmla="*/ 954 h 981"/>
                <a:gd name="T38" fmla="*/ 226 w 981"/>
                <a:gd name="T39" fmla="*/ 977 h 981"/>
                <a:gd name="T40" fmla="*/ 158 w 981"/>
                <a:gd name="T41" fmla="*/ 977 h 981"/>
                <a:gd name="T42" fmla="*/ 95 w 981"/>
                <a:gd name="T43" fmla="*/ 954 h 981"/>
                <a:gd name="T44" fmla="*/ 45 w 981"/>
                <a:gd name="T45" fmla="*/ 912 h 981"/>
                <a:gd name="T46" fmla="*/ 12 w 981"/>
                <a:gd name="T47" fmla="*/ 855 h 981"/>
                <a:gd name="T48" fmla="*/ 0 w 981"/>
                <a:gd name="T49" fmla="*/ 789 h 981"/>
                <a:gd name="T50" fmla="*/ 14 w 981"/>
                <a:gd name="T51" fmla="*/ 639 h 981"/>
                <a:gd name="T52" fmla="*/ 55 w 981"/>
                <a:gd name="T53" fmla="*/ 498 h 981"/>
                <a:gd name="T54" fmla="*/ 120 w 981"/>
                <a:gd name="T55" fmla="*/ 371 h 981"/>
                <a:gd name="T56" fmla="*/ 207 w 981"/>
                <a:gd name="T57" fmla="*/ 258 h 981"/>
                <a:gd name="T58" fmla="*/ 312 w 981"/>
                <a:gd name="T59" fmla="*/ 161 h 981"/>
                <a:gd name="T60" fmla="*/ 433 w 981"/>
                <a:gd name="T61" fmla="*/ 86 h 981"/>
                <a:gd name="T62" fmla="*/ 568 w 981"/>
                <a:gd name="T63" fmla="*/ 32 h 981"/>
                <a:gd name="T64" fmla="*/ 714 w 981"/>
                <a:gd name="T65" fmla="*/ 4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 h="981">
                  <a:moveTo>
                    <a:pt x="789" y="0"/>
                  </a:moveTo>
                  <a:lnTo>
                    <a:pt x="824" y="4"/>
                  </a:lnTo>
                  <a:lnTo>
                    <a:pt x="857" y="13"/>
                  </a:lnTo>
                  <a:lnTo>
                    <a:pt x="886" y="26"/>
                  </a:lnTo>
                  <a:lnTo>
                    <a:pt x="914" y="46"/>
                  </a:lnTo>
                  <a:lnTo>
                    <a:pt x="937" y="69"/>
                  </a:lnTo>
                  <a:lnTo>
                    <a:pt x="955" y="96"/>
                  </a:lnTo>
                  <a:lnTo>
                    <a:pt x="970" y="126"/>
                  </a:lnTo>
                  <a:lnTo>
                    <a:pt x="979" y="158"/>
                  </a:lnTo>
                  <a:lnTo>
                    <a:pt x="981" y="192"/>
                  </a:lnTo>
                  <a:lnTo>
                    <a:pt x="979" y="227"/>
                  </a:lnTo>
                  <a:lnTo>
                    <a:pt x="970" y="259"/>
                  </a:lnTo>
                  <a:lnTo>
                    <a:pt x="955" y="289"/>
                  </a:lnTo>
                  <a:lnTo>
                    <a:pt x="937" y="316"/>
                  </a:lnTo>
                  <a:lnTo>
                    <a:pt x="914" y="339"/>
                  </a:lnTo>
                  <a:lnTo>
                    <a:pt x="886" y="358"/>
                  </a:lnTo>
                  <a:lnTo>
                    <a:pt x="857" y="372"/>
                  </a:lnTo>
                  <a:lnTo>
                    <a:pt x="824" y="381"/>
                  </a:lnTo>
                  <a:lnTo>
                    <a:pt x="789" y="384"/>
                  </a:lnTo>
                  <a:lnTo>
                    <a:pt x="739" y="387"/>
                  </a:lnTo>
                  <a:lnTo>
                    <a:pt x="690" y="396"/>
                  </a:lnTo>
                  <a:lnTo>
                    <a:pt x="643" y="411"/>
                  </a:lnTo>
                  <a:lnTo>
                    <a:pt x="599" y="431"/>
                  </a:lnTo>
                  <a:lnTo>
                    <a:pt x="559" y="456"/>
                  </a:lnTo>
                  <a:lnTo>
                    <a:pt x="521" y="486"/>
                  </a:lnTo>
                  <a:lnTo>
                    <a:pt x="487" y="520"/>
                  </a:lnTo>
                  <a:lnTo>
                    <a:pt x="457" y="558"/>
                  </a:lnTo>
                  <a:lnTo>
                    <a:pt x="432" y="599"/>
                  </a:lnTo>
                  <a:lnTo>
                    <a:pt x="411" y="642"/>
                  </a:lnTo>
                  <a:lnTo>
                    <a:pt x="396" y="689"/>
                  </a:lnTo>
                  <a:lnTo>
                    <a:pt x="387" y="738"/>
                  </a:lnTo>
                  <a:lnTo>
                    <a:pt x="384" y="789"/>
                  </a:lnTo>
                  <a:lnTo>
                    <a:pt x="380" y="823"/>
                  </a:lnTo>
                  <a:lnTo>
                    <a:pt x="372" y="855"/>
                  </a:lnTo>
                  <a:lnTo>
                    <a:pt x="358" y="886"/>
                  </a:lnTo>
                  <a:lnTo>
                    <a:pt x="339" y="912"/>
                  </a:lnTo>
                  <a:lnTo>
                    <a:pt x="315" y="935"/>
                  </a:lnTo>
                  <a:lnTo>
                    <a:pt x="289" y="954"/>
                  </a:lnTo>
                  <a:lnTo>
                    <a:pt x="259" y="968"/>
                  </a:lnTo>
                  <a:lnTo>
                    <a:pt x="226" y="977"/>
                  </a:lnTo>
                  <a:lnTo>
                    <a:pt x="192" y="981"/>
                  </a:lnTo>
                  <a:lnTo>
                    <a:pt x="158" y="977"/>
                  </a:lnTo>
                  <a:lnTo>
                    <a:pt x="125" y="968"/>
                  </a:lnTo>
                  <a:lnTo>
                    <a:pt x="95" y="954"/>
                  </a:lnTo>
                  <a:lnTo>
                    <a:pt x="69" y="935"/>
                  </a:lnTo>
                  <a:lnTo>
                    <a:pt x="45" y="912"/>
                  </a:lnTo>
                  <a:lnTo>
                    <a:pt x="26" y="886"/>
                  </a:lnTo>
                  <a:lnTo>
                    <a:pt x="12" y="855"/>
                  </a:lnTo>
                  <a:lnTo>
                    <a:pt x="2" y="823"/>
                  </a:lnTo>
                  <a:lnTo>
                    <a:pt x="0" y="789"/>
                  </a:lnTo>
                  <a:lnTo>
                    <a:pt x="4" y="713"/>
                  </a:lnTo>
                  <a:lnTo>
                    <a:pt x="14" y="639"/>
                  </a:lnTo>
                  <a:lnTo>
                    <a:pt x="31" y="568"/>
                  </a:lnTo>
                  <a:lnTo>
                    <a:pt x="55" y="498"/>
                  </a:lnTo>
                  <a:lnTo>
                    <a:pt x="85" y="433"/>
                  </a:lnTo>
                  <a:lnTo>
                    <a:pt x="120" y="371"/>
                  </a:lnTo>
                  <a:lnTo>
                    <a:pt x="161" y="313"/>
                  </a:lnTo>
                  <a:lnTo>
                    <a:pt x="207" y="258"/>
                  </a:lnTo>
                  <a:lnTo>
                    <a:pt x="257" y="207"/>
                  </a:lnTo>
                  <a:lnTo>
                    <a:pt x="312" y="161"/>
                  </a:lnTo>
                  <a:lnTo>
                    <a:pt x="371" y="121"/>
                  </a:lnTo>
                  <a:lnTo>
                    <a:pt x="433" y="86"/>
                  </a:lnTo>
                  <a:lnTo>
                    <a:pt x="499" y="56"/>
                  </a:lnTo>
                  <a:lnTo>
                    <a:pt x="568" y="32"/>
                  </a:lnTo>
                  <a:lnTo>
                    <a:pt x="640" y="15"/>
                  </a:lnTo>
                  <a:lnTo>
                    <a:pt x="714" y="4"/>
                  </a:lnTo>
                  <a:lnTo>
                    <a:pt x="7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4606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87B459C-8A1E-0351-FB74-703456FC3A9C}"/>
              </a:ext>
            </a:extLst>
          </p:cNvPr>
          <p:cNvGrpSpPr/>
          <p:nvPr/>
        </p:nvGrpSpPr>
        <p:grpSpPr>
          <a:xfrm>
            <a:off x="1373760" y="7502339"/>
            <a:ext cx="21941280" cy="201042"/>
            <a:chOff x="1373760" y="7021248"/>
            <a:chExt cx="21941280" cy="201042"/>
          </a:xfrm>
        </p:grpSpPr>
        <p:grpSp>
          <p:nvGrpSpPr>
            <p:cNvPr id="4" name="Group 3">
              <a:extLst>
                <a:ext uri="{FF2B5EF4-FFF2-40B4-BE49-F238E27FC236}">
                  <a16:creationId xmlns:a16="http://schemas.microsoft.com/office/drawing/2014/main" id="{647AF846-8941-0FF9-B235-A728C0E49E31}"/>
                </a:ext>
              </a:extLst>
            </p:cNvPr>
            <p:cNvGrpSpPr/>
            <p:nvPr/>
          </p:nvGrpSpPr>
          <p:grpSpPr>
            <a:xfrm>
              <a:off x="1564106" y="7021248"/>
              <a:ext cx="21750934" cy="201042"/>
              <a:chOff x="1564106" y="7021248"/>
              <a:chExt cx="21750934" cy="201042"/>
            </a:xfrm>
          </p:grpSpPr>
          <p:cxnSp>
            <p:nvCxnSpPr>
              <p:cNvPr id="6" name="Straight Connector 5">
                <a:extLst>
                  <a:ext uri="{FF2B5EF4-FFF2-40B4-BE49-F238E27FC236}">
                    <a16:creationId xmlns:a16="http://schemas.microsoft.com/office/drawing/2014/main" id="{13B7D2F8-4EDC-80F7-B2A9-4869F204F76A}"/>
                  </a:ext>
                </a:extLst>
              </p:cNvPr>
              <p:cNvCxnSpPr>
                <a:cxnSpLocks/>
              </p:cNvCxnSpPr>
              <p:nvPr/>
            </p:nvCxnSpPr>
            <p:spPr>
              <a:xfrm>
                <a:off x="1564106" y="7121769"/>
                <a:ext cx="21560589" cy="0"/>
              </a:xfrm>
              <a:prstGeom prst="line">
                <a:avLst/>
              </a:prstGeom>
              <a:ln w="38100">
                <a:solidFill>
                  <a:schemeClr val="tx2">
                    <a:alpha val="22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3EDA715-7400-71AC-1937-D1A98FBB9A71}"/>
                  </a:ext>
                </a:extLst>
              </p:cNvPr>
              <p:cNvSpPr/>
              <p:nvPr/>
            </p:nvSpPr>
            <p:spPr>
              <a:xfrm>
                <a:off x="23113998" y="7021248"/>
                <a:ext cx="201042" cy="201042"/>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grpSp>
        <p:sp>
          <p:nvSpPr>
            <p:cNvPr id="5" name="Oval 4">
              <a:extLst>
                <a:ext uri="{FF2B5EF4-FFF2-40B4-BE49-F238E27FC236}">
                  <a16:creationId xmlns:a16="http://schemas.microsoft.com/office/drawing/2014/main" id="{15475C91-8F31-28B0-1B77-3280781A7B15}"/>
                </a:ext>
              </a:extLst>
            </p:cNvPr>
            <p:cNvSpPr/>
            <p:nvPr/>
          </p:nvSpPr>
          <p:spPr>
            <a:xfrm>
              <a:off x="1373760" y="7021248"/>
              <a:ext cx="201042" cy="201042"/>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grpSp>
      <p:sp>
        <p:nvSpPr>
          <p:cNvPr id="32" name="Flowchart: Connector 31">
            <a:extLst>
              <a:ext uri="{FF2B5EF4-FFF2-40B4-BE49-F238E27FC236}">
                <a16:creationId xmlns:a16="http://schemas.microsoft.com/office/drawing/2014/main" id="{0A137251-383B-01E4-9FB8-9EA469E0E28E}"/>
              </a:ext>
            </a:extLst>
          </p:cNvPr>
          <p:cNvSpPr/>
          <p:nvPr/>
        </p:nvSpPr>
        <p:spPr>
          <a:xfrm>
            <a:off x="19190566" y="6380635"/>
            <a:ext cx="2444450" cy="2444450"/>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33" name="Flowchart: Connector 32">
            <a:extLst>
              <a:ext uri="{FF2B5EF4-FFF2-40B4-BE49-F238E27FC236}">
                <a16:creationId xmlns:a16="http://schemas.microsoft.com/office/drawing/2014/main" id="{9FF6E9CC-D60B-C1DB-EED6-543FD811E358}"/>
              </a:ext>
            </a:extLst>
          </p:cNvPr>
          <p:cNvSpPr/>
          <p:nvPr/>
        </p:nvSpPr>
        <p:spPr>
          <a:xfrm>
            <a:off x="19430791" y="6620861"/>
            <a:ext cx="1964000" cy="1964000"/>
          </a:xfrm>
          <a:prstGeom prst="flowChartConnector">
            <a:avLst/>
          </a:prstGeom>
          <a:gradFill>
            <a:gsLst>
              <a:gs pos="0">
                <a:schemeClr val="accent1"/>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35" name="TextBox 34">
            <a:extLst>
              <a:ext uri="{FF2B5EF4-FFF2-40B4-BE49-F238E27FC236}">
                <a16:creationId xmlns:a16="http://schemas.microsoft.com/office/drawing/2014/main" id="{90A1D369-C912-1EE9-E823-B356A13D6F3E}"/>
              </a:ext>
            </a:extLst>
          </p:cNvPr>
          <p:cNvSpPr txBox="1"/>
          <p:nvPr/>
        </p:nvSpPr>
        <p:spPr>
          <a:xfrm>
            <a:off x="19408836" y="7236141"/>
            <a:ext cx="2007910" cy="685316"/>
          </a:xfrm>
          <a:prstGeom prst="rect">
            <a:avLst/>
          </a:prstGeom>
          <a:noFill/>
        </p:spPr>
        <p:txBody>
          <a:bodyPr wrap="square" rtlCol="0" anchor="ctr">
            <a:spAutoFit/>
          </a:bodyPr>
          <a:lstStyle/>
          <a:p>
            <a:pPr algn="ctr">
              <a:lnSpc>
                <a:spcPct val="130000"/>
              </a:lnSpc>
            </a:pPr>
            <a:r>
              <a:rPr lang="en-US" sz="3200" b="1" dirty="0">
                <a:solidFill>
                  <a:schemeClr val="bg1"/>
                </a:solidFill>
                <a:latin typeface="Poppins" panose="00000500000000000000" pitchFamily="2" charset="0"/>
              </a:rPr>
              <a:t>Five</a:t>
            </a:r>
            <a:endParaRPr lang="id-ID" sz="3200" b="1" dirty="0">
              <a:solidFill>
                <a:schemeClr val="bg1"/>
              </a:solidFill>
              <a:latin typeface="Poppins" panose="00000500000000000000" pitchFamily="2" charset="0"/>
            </a:endParaRPr>
          </a:p>
        </p:txBody>
      </p:sp>
      <p:cxnSp>
        <p:nvCxnSpPr>
          <p:cNvPr id="36" name="Straight Arrow Connector 35">
            <a:extLst>
              <a:ext uri="{FF2B5EF4-FFF2-40B4-BE49-F238E27FC236}">
                <a16:creationId xmlns:a16="http://schemas.microsoft.com/office/drawing/2014/main" id="{E91757E9-446D-0E11-024F-38A2DE6F2F74}"/>
              </a:ext>
            </a:extLst>
          </p:cNvPr>
          <p:cNvCxnSpPr>
            <a:cxnSpLocks/>
          </p:cNvCxnSpPr>
          <p:nvPr/>
        </p:nvCxnSpPr>
        <p:spPr>
          <a:xfrm>
            <a:off x="20412791" y="8857219"/>
            <a:ext cx="0" cy="982926"/>
          </a:xfrm>
          <a:prstGeom prst="straightConnector1">
            <a:avLst/>
          </a:prstGeom>
          <a:ln w="38100">
            <a:prstDash val="dash"/>
            <a:headEnd type="ova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737588D-DE6D-29A0-E259-D0F9DE9C94FD}"/>
              </a:ext>
            </a:extLst>
          </p:cNvPr>
          <p:cNvSpPr txBox="1"/>
          <p:nvPr/>
        </p:nvSpPr>
        <p:spPr>
          <a:xfrm>
            <a:off x="18434432" y="11382480"/>
            <a:ext cx="3956718" cy="954107"/>
          </a:xfrm>
          <a:prstGeom prst="rect">
            <a:avLst/>
          </a:prstGeom>
          <a:noFill/>
        </p:spPr>
        <p:txBody>
          <a:bodyPr wrap="square" rtlCol="0" anchor="ctr">
            <a:spAutoFit/>
          </a:bodyPr>
          <a:lstStyle/>
          <a:p>
            <a:pPr algn="ctr"/>
            <a:r>
              <a:rPr lang="en-US" sz="2800" spc="80" dirty="0">
                <a:solidFill>
                  <a:schemeClr val="accent1">
                    <a:lumMod val="75000"/>
                  </a:schemeClr>
                </a:solidFill>
                <a:latin typeface="Poppins" panose="00000500000000000000" pitchFamily="2" charset="0"/>
              </a:rPr>
              <a:t>Break the Typical </a:t>
            </a:r>
            <a:br>
              <a:rPr lang="en-US" sz="2800" spc="80" dirty="0">
                <a:solidFill>
                  <a:schemeClr val="accent1">
                    <a:lumMod val="75000"/>
                  </a:schemeClr>
                </a:solidFill>
                <a:latin typeface="Poppins" panose="00000500000000000000" pitchFamily="2" charset="0"/>
              </a:rPr>
            </a:br>
            <a:r>
              <a:rPr lang="en-US" sz="2800" spc="80" dirty="0">
                <a:solidFill>
                  <a:schemeClr val="accent1">
                    <a:lumMod val="75000"/>
                  </a:schemeClr>
                </a:solidFill>
                <a:latin typeface="Poppins" panose="00000500000000000000" pitchFamily="2" charset="0"/>
              </a:rPr>
              <a:t>Moving Mold </a:t>
            </a:r>
            <a:endParaRPr lang="id-ID" sz="2800" spc="80" dirty="0">
              <a:solidFill>
                <a:schemeClr val="accent1">
                  <a:lumMod val="75000"/>
                </a:schemeClr>
              </a:solidFill>
              <a:latin typeface="Poppins" panose="00000500000000000000" pitchFamily="2" charset="0"/>
            </a:endParaRPr>
          </a:p>
        </p:txBody>
      </p:sp>
      <p:sp>
        <p:nvSpPr>
          <p:cNvPr id="8" name="Flowchart: Connector 7">
            <a:extLst>
              <a:ext uri="{FF2B5EF4-FFF2-40B4-BE49-F238E27FC236}">
                <a16:creationId xmlns:a16="http://schemas.microsoft.com/office/drawing/2014/main" id="{C44191C0-1018-A1F2-E6AA-D3517415AD0B}"/>
              </a:ext>
            </a:extLst>
          </p:cNvPr>
          <p:cNvSpPr/>
          <p:nvPr/>
        </p:nvSpPr>
        <p:spPr>
          <a:xfrm>
            <a:off x="3197525" y="6598908"/>
            <a:ext cx="2007904" cy="2007904"/>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9" name="Flowchart: Connector 8">
            <a:extLst>
              <a:ext uri="{FF2B5EF4-FFF2-40B4-BE49-F238E27FC236}">
                <a16:creationId xmlns:a16="http://schemas.microsoft.com/office/drawing/2014/main" id="{A4CEEE83-5D98-33D8-A408-E992E29D1BCD}"/>
              </a:ext>
            </a:extLst>
          </p:cNvPr>
          <p:cNvSpPr/>
          <p:nvPr/>
        </p:nvSpPr>
        <p:spPr>
          <a:xfrm>
            <a:off x="3394848" y="6796231"/>
            <a:ext cx="1613258" cy="1613258"/>
          </a:xfrm>
          <a:prstGeom prst="flowChartConnector">
            <a:avLst/>
          </a:prstGeom>
          <a:gradFill>
            <a:gsLst>
              <a:gs pos="0">
                <a:schemeClr val="accent2"/>
              </a:gs>
              <a:gs pos="100000">
                <a:schemeClr val="accent2">
                  <a:lumMod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11" name="TextBox 10">
            <a:extLst>
              <a:ext uri="{FF2B5EF4-FFF2-40B4-BE49-F238E27FC236}">
                <a16:creationId xmlns:a16="http://schemas.microsoft.com/office/drawing/2014/main" id="{C9809396-C6C5-4DD2-28F1-153B91CA2379}"/>
              </a:ext>
            </a:extLst>
          </p:cNvPr>
          <p:cNvSpPr txBox="1"/>
          <p:nvPr/>
        </p:nvSpPr>
        <p:spPr>
          <a:xfrm>
            <a:off x="3197522" y="7273204"/>
            <a:ext cx="2007910" cy="611193"/>
          </a:xfrm>
          <a:prstGeom prst="rect">
            <a:avLst/>
          </a:prstGeom>
          <a:noFill/>
        </p:spPr>
        <p:txBody>
          <a:bodyPr wrap="square" rtlCol="0" anchor="ctr">
            <a:spAutoFit/>
          </a:bodyPr>
          <a:lstStyle/>
          <a:p>
            <a:pPr algn="ctr">
              <a:lnSpc>
                <a:spcPct val="130000"/>
              </a:lnSpc>
            </a:pPr>
            <a:r>
              <a:rPr lang="en-US" sz="2800" b="1" dirty="0">
                <a:solidFill>
                  <a:schemeClr val="bg1"/>
                </a:solidFill>
                <a:latin typeface="Poppins" panose="00000500000000000000" pitchFamily="2" charset="0"/>
              </a:rPr>
              <a:t>One</a:t>
            </a:r>
            <a:endParaRPr lang="id-ID" sz="2800" b="1" dirty="0">
              <a:solidFill>
                <a:schemeClr val="bg1"/>
              </a:solidFill>
              <a:latin typeface="Poppins" panose="00000500000000000000" pitchFamily="2" charset="0"/>
            </a:endParaRPr>
          </a:p>
        </p:txBody>
      </p:sp>
      <p:cxnSp>
        <p:nvCxnSpPr>
          <p:cNvPr id="12" name="Straight Arrow Connector 11">
            <a:extLst>
              <a:ext uri="{FF2B5EF4-FFF2-40B4-BE49-F238E27FC236}">
                <a16:creationId xmlns:a16="http://schemas.microsoft.com/office/drawing/2014/main" id="{AD4C233B-5CA8-D055-F9BE-7563E7C0288D}"/>
              </a:ext>
            </a:extLst>
          </p:cNvPr>
          <p:cNvCxnSpPr>
            <a:cxnSpLocks/>
          </p:cNvCxnSpPr>
          <p:nvPr/>
        </p:nvCxnSpPr>
        <p:spPr>
          <a:xfrm>
            <a:off x="4201477" y="8629538"/>
            <a:ext cx="1" cy="873494"/>
          </a:xfrm>
          <a:prstGeom prst="straightConnector1">
            <a:avLst/>
          </a:prstGeom>
          <a:ln w="38100">
            <a:solidFill>
              <a:schemeClr val="bg2">
                <a:lumMod val="7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A199F9B-0B06-B7FE-1647-82DF9758456F}"/>
              </a:ext>
            </a:extLst>
          </p:cNvPr>
          <p:cNvSpPr txBox="1"/>
          <p:nvPr/>
        </p:nvSpPr>
        <p:spPr>
          <a:xfrm>
            <a:off x="2617932" y="10940859"/>
            <a:ext cx="3167090" cy="769441"/>
          </a:xfrm>
          <a:prstGeom prst="rect">
            <a:avLst/>
          </a:prstGeom>
          <a:noFill/>
        </p:spPr>
        <p:txBody>
          <a:bodyPr wrap="square" rtlCol="0" anchor="ctr">
            <a:spAutoFit/>
          </a:bodyPr>
          <a:lstStyle/>
          <a:p>
            <a:pPr algn="ctr"/>
            <a:r>
              <a:rPr lang="id-ID" sz="2200" spc="80" dirty="0">
                <a:solidFill>
                  <a:schemeClr val="tx1">
                    <a:lumMod val="75000"/>
                    <a:lumOff val="25000"/>
                  </a:schemeClr>
                </a:solidFill>
                <a:latin typeface="Poppins" panose="00000500000000000000" pitchFamily="2" charset="0"/>
              </a:rPr>
              <a:t>Eliminate Capacity Constraints</a:t>
            </a:r>
          </a:p>
        </p:txBody>
      </p:sp>
      <p:sp>
        <p:nvSpPr>
          <p:cNvPr id="14" name="Flowchart: Connector 13">
            <a:extLst>
              <a:ext uri="{FF2B5EF4-FFF2-40B4-BE49-F238E27FC236}">
                <a16:creationId xmlns:a16="http://schemas.microsoft.com/office/drawing/2014/main" id="{EDBDF31D-F9D2-EDE8-E533-CC861731ADC1}"/>
              </a:ext>
            </a:extLst>
          </p:cNvPr>
          <p:cNvSpPr/>
          <p:nvPr/>
        </p:nvSpPr>
        <p:spPr>
          <a:xfrm>
            <a:off x="7354278" y="6598908"/>
            <a:ext cx="2007904" cy="2007904"/>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15" name="Flowchart: Connector 14">
            <a:extLst>
              <a:ext uri="{FF2B5EF4-FFF2-40B4-BE49-F238E27FC236}">
                <a16:creationId xmlns:a16="http://schemas.microsoft.com/office/drawing/2014/main" id="{DEB534DE-8E0D-FDA0-B297-84FD5FED5905}"/>
              </a:ext>
            </a:extLst>
          </p:cNvPr>
          <p:cNvSpPr/>
          <p:nvPr/>
        </p:nvSpPr>
        <p:spPr>
          <a:xfrm>
            <a:off x="7551601" y="6796231"/>
            <a:ext cx="1613258" cy="1613258"/>
          </a:xfrm>
          <a:prstGeom prst="flowChartConnector">
            <a:avLst/>
          </a:prstGeom>
          <a:gradFill>
            <a:gsLst>
              <a:gs pos="0">
                <a:schemeClr val="accent2"/>
              </a:gs>
              <a:gs pos="100000">
                <a:schemeClr val="accent2">
                  <a:lumMod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16" name="TextBox 15">
            <a:extLst>
              <a:ext uri="{FF2B5EF4-FFF2-40B4-BE49-F238E27FC236}">
                <a16:creationId xmlns:a16="http://schemas.microsoft.com/office/drawing/2014/main" id="{F2D5AAE7-7FE1-4B95-BB27-736331D1E795}"/>
              </a:ext>
            </a:extLst>
          </p:cNvPr>
          <p:cNvSpPr txBox="1"/>
          <p:nvPr/>
        </p:nvSpPr>
        <p:spPr>
          <a:xfrm>
            <a:off x="7354275" y="7273204"/>
            <a:ext cx="2007910" cy="611193"/>
          </a:xfrm>
          <a:prstGeom prst="rect">
            <a:avLst/>
          </a:prstGeom>
          <a:noFill/>
        </p:spPr>
        <p:txBody>
          <a:bodyPr wrap="square" rtlCol="0" anchor="ctr">
            <a:spAutoFit/>
          </a:bodyPr>
          <a:lstStyle/>
          <a:p>
            <a:pPr algn="ctr">
              <a:lnSpc>
                <a:spcPct val="130000"/>
              </a:lnSpc>
            </a:pPr>
            <a:r>
              <a:rPr lang="en-US" sz="2800" b="1" dirty="0">
                <a:solidFill>
                  <a:schemeClr val="bg1"/>
                </a:solidFill>
                <a:latin typeface="Poppins" panose="00000500000000000000" pitchFamily="2" charset="0"/>
              </a:rPr>
              <a:t>Two</a:t>
            </a:r>
            <a:endParaRPr lang="id-ID" sz="2800" b="1" dirty="0">
              <a:solidFill>
                <a:schemeClr val="bg1"/>
              </a:solidFill>
              <a:latin typeface="Poppins" panose="00000500000000000000" pitchFamily="2" charset="0"/>
            </a:endParaRPr>
          </a:p>
        </p:txBody>
      </p:sp>
      <p:cxnSp>
        <p:nvCxnSpPr>
          <p:cNvPr id="17" name="Straight Arrow Connector 16">
            <a:extLst>
              <a:ext uri="{FF2B5EF4-FFF2-40B4-BE49-F238E27FC236}">
                <a16:creationId xmlns:a16="http://schemas.microsoft.com/office/drawing/2014/main" id="{02475975-158F-C332-BE3C-A247BA6A0488}"/>
              </a:ext>
            </a:extLst>
          </p:cNvPr>
          <p:cNvCxnSpPr>
            <a:cxnSpLocks/>
          </p:cNvCxnSpPr>
          <p:nvPr/>
        </p:nvCxnSpPr>
        <p:spPr>
          <a:xfrm flipV="1">
            <a:off x="8358230" y="5267556"/>
            <a:ext cx="0" cy="1252069"/>
          </a:xfrm>
          <a:prstGeom prst="straightConnector1">
            <a:avLst/>
          </a:prstGeom>
          <a:ln w="38100">
            <a:solidFill>
              <a:schemeClr val="bg2">
                <a:lumMod val="7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79528F-3962-1209-B84C-C77CCD111414}"/>
              </a:ext>
            </a:extLst>
          </p:cNvPr>
          <p:cNvSpPr txBox="1"/>
          <p:nvPr/>
        </p:nvSpPr>
        <p:spPr>
          <a:xfrm>
            <a:off x="7050394" y="4782882"/>
            <a:ext cx="2615672" cy="430887"/>
          </a:xfrm>
          <a:prstGeom prst="rect">
            <a:avLst/>
          </a:prstGeom>
          <a:noFill/>
        </p:spPr>
        <p:txBody>
          <a:bodyPr wrap="square" rtlCol="0" anchor="ctr">
            <a:spAutoFit/>
          </a:bodyPr>
          <a:lstStyle/>
          <a:p>
            <a:pPr algn="ctr"/>
            <a:r>
              <a:rPr lang="id-ID" sz="2200" spc="80" dirty="0">
                <a:solidFill>
                  <a:schemeClr val="tx1">
                    <a:lumMod val="75000"/>
                    <a:lumOff val="25000"/>
                  </a:schemeClr>
                </a:solidFill>
                <a:latin typeface="Poppins" panose="00000500000000000000" pitchFamily="2" charset="0"/>
              </a:rPr>
              <a:t>Reduce Costs</a:t>
            </a:r>
          </a:p>
        </p:txBody>
      </p:sp>
      <p:sp>
        <p:nvSpPr>
          <p:cNvPr id="26" name="Flowchart: Connector 25">
            <a:extLst>
              <a:ext uri="{FF2B5EF4-FFF2-40B4-BE49-F238E27FC236}">
                <a16:creationId xmlns:a16="http://schemas.microsoft.com/office/drawing/2014/main" id="{C5C737A2-BFCD-43B3-8C84-3394DB940229}"/>
              </a:ext>
            </a:extLst>
          </p:cNvPr>
          <p:cNvSpPr/>
          <p:nvPr/>
        </p:nvSpPr>
        <p:spPr>
          <a:xfrm>
            <a:off x="15181096" y="6598908"/>
            <a:ext cx="2007904" cy="2007904"/>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27" name="Flowchart: Connector 26">
            <a:extLst>
              <a:ext uri="{FF2B5EF4-FFF2-40B4-BE49-F238E27FC236}">
                <a16:creationId xmlns:a16="http://schemas.microsoft.com/office/drawing/2014/main" id="{B55D4D43-E4CD-C612-F487-DF6E8955DC48}"/>
              </a:ext>
            </a:extLst>
          </p:cNvPr>
          <p:cNvSpPr/>
          <p:nvPr/>
        </p:nvSpPr>
        <p:spPr>
          <a:xfrm>
            <a:off x="15378419" y="6796231"/>
            <a:ext cx="1613258" cy="1613258"/>
          </a:xfrm>
          <a:prstGeom prst="flowChartConnector">
            <a:avLst/>
          </a:prstGeom>
          <a:gradFill>
            <a:gsLst>
              <a:gs pos="0">
                <a:schemeClr val="accent2"/>
              </a:gs>
              <a:gs pos="100000">
                <a:schemeClr val="accent2">
                  <a:lumMod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28" name="TextBox 27">
            <a:extLst>
              <a:ext uri="{FF2B5EF4-FFF2-40B4-BE49-F238E27FC236}">
                <a16:creationId xmlns:a16="http://schemas.microsoft.com/office/drawing/2014/main" id="{E4E94AA3-76DE-6851-4DF4-6715625F7933}"/>
              </a:ext>
            </a:extLst>
          </p:cNvPr>
          <p:cNvSpPr txBox="1"/>
          <p:nvPr/>
        </p:nvSpPr>
        <p:spPr>
          <a:xfrm>
            <a:off x="15181093" y="7273204"/>
            <a:ext cx="2007910" cy="611193"/>
          </a:xfrm>
          <a:prstGeom prst="rect">
            <a:avLst/>
          </a:prstGeom>
          <a:noFill/>
        </p:spPr>
        <p:txBody>
          <a:bodyPr wrap="square" rtlCol="0" anchor="ctr">
            <a:spAutoFit/>
          </a:bodyPr>
          <a:lstStyle/>
          <a:p>
            <a:pPr algn="ctr">
              <a:lnSpc>
                <a:spcPct val="130000"/>
              </a:lnSpc>
            </a:pPr>
            <a:r>
              <a:rPr lang="en-US" sz="2800" b="1" dirty="0">
                <a:solidFill>
                  <a:schemeClr val="bg1"/>
                </a:solidFill>
                <a:latin typeface="Poppins" panose="00000500000000000000" pitchFamily="2" charset="0"/>
              </a:rPr>
              <a:t>Four</a:t>
            </a:r>
            <a:endParaRPr lang="id-ID" sz="2800" b="1" dirty="0">
              <a:solidFill>
                <a:schemeClr val="bg1"/>
              </a:solidFill>
              <a:latin typeface="Poppins" panose="00000500000000000000" pitchFamily="2" charset="0"/>
            </a:endParaRPr>
          </a:p>
        </p:txBody>
      </p:sp>
      <p:cxnSp>
        <p:nvCxnSpPr>
          <p:cNvPr id="29" name="Straight Arrow Connector 28">
            <a:extLst>
              <a:ext uri="{FF2B5EF4-FFF2-40B4-BE49-F238E27FC236}">
                <a16:creationId xmlns:a16="http://schemas.microsoft.com/office/drawing/2014/main" id="{A7827BAD-E2DB-57FF-5084-4937ABF95A50}"/>
              </a:ext>
            </a:extLst>
          </p:cNvPr>
          <p:cNvCxnSpPr>
            <a:cxnSpLocks/>
          </p:cNvCxnSpPr>
          <p:nvPr/>
        </p:nvCxnSpPr>
        <p:spPr>
          <a:xfrm flipV="1">
            <a:off x="16185048" y="5699466"/>
            <a:ext cx="0" cy="822960"/>
          </a:xfrm>
          <a:prstGeom prst="straightConnector1">
            <a:avLst/>
          </a:prstGeom>
          <a:ln w="38100">
            <a:solidFill>
              <a:schemeClr val="bg2">
                <a:lumMod val="7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838FCA6-0C7E-837C-0E66-87F96EF64BE4}"/>
              </a:ext>
            </a:extLst>
          </p:cNvPr>
          <p:cNvSpPr txBox="1"/>
          <p:nvPr/>
        </p:nvSpPr>
        <p:spPr>
          <a:xfrm>
            <a:off x="14426132" y="4782882"/>
            <a:ext cx="3517832" cy="769441"/>
          </a:xfrm>
          <a:prstGeom prst="rect">
            <a:avLst/>
          </a:prstGeom>
          <a:noFill/>
        </p:spPr>
        <p:txBody>
          <a:bodyPr wrap="square" rtlCol="0" anchor="ctr">
            <a:spAutoFit/>
          </a:bodyPr>
          <a:lstStyle/>
          <a:p>
            <a:pPr algn="ctr"/>
            <a:r>
              <a:rPr lang="id-ID" sz="2200" spc="80" dirty="0">
                <a:solidFill>
                  <a:schemeClr val="tx1">
                    <a:lumMod val="75000"/>
                    <a:lumOff val="25000"/>
                  </a:schemeClr>
                </a:solidFill>
                <a:latin typeface="Poppins" panose="00000500000000000000" pitchFamily="2" charset="0"/>
              </a:rPr>
              <a:t>Simplify the Moving Process</a:t>
            </a:r>
          </a:p>
        </p:txBody>
      </p:sp>
      <p:sp>
        <p:nvSpPr>
          <p:cNvPr id="18" name="Title 2">
            <a:extLst>
              <a:ext uri="{FF2B5EF4-FFF2-40B4-BE49-F238E27FC236}">
                <a16:creationId xmlns:a16="http://schemas.microsoft.com/office/drawing/2014/main" id="{7539EB75-BBD2-528C-18E4-9FD14E878BE5}"/>
              </a:ext>
            </a:extLst>
          </p:cNvPr>
          <p:cNvSpPr txBox="1">
            <a:spLocks/>
          </p:cNvSpPr>
          <p:nvPr/>
        </p:nvSpPr>
        <p:spPr>
          <a:xfrm>
            <a:off x="5066147" y="1731098"/>
            <a:ext cx="14556506"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a:r>
              <a:rPr lang="id-ID" sz="6000" b="1" dirty="0">
                <a:latin typeface="Poppins" panose="00000500000000000000" pitchFamily="2" charset="0"/>
              </a:rPr>
              <a:t>What NexMuv Has Accomplished</a:t>
            </a:r>
          </a:p>
        </p:txBody>
      </p:sp>
      <p:cxnSp>
        <p:nvCxnSpPr>
          <p:cNvPr id="22" name="Straight Connector 21">
            <a:extLst>
              <a:ext uri="{FF2B5EF4-FFF2-40B4-BE49-F238E27FC236}">
                <a16:creationId xmlns:a16="http://schemas.microsoft.com/office/drawing/2014/main" id="{B273DE6E-F0FD-9064-7423-3736E73ACBD9}"/>
              </a:ext>
            </a:extLst>
          </p:cNvPr>
          <p:cNvCxnSpPr>
            <a:cxnSpLocks/>
          </p:cNvCxnSpPr>
          <p:nvPr/>
        </p:nvCxnSpPr>
        <p:spPr>
          <a:xfrm>
            <a:off x="11795760" y="1277780"/>
            <a:ext cx="1097280" cy="0"/>
          </a:xfrm>
          <a:prstGeom prst="line">
            <a:avLst/>
          </a:prstGeom>
          <a:ln w="69850" cap="rnd">
            <a:solidFill>
              <a:schemeClr val="accent1"/>
            </a:solidFill>
            <a:round/>
            <a:headEnd type="none"/>
            <a:tailEnd type="none"/>
          </a:ln>
        </p:spPr>
        <p:style>
          <a:lnRef idx="1">
            <a:schemeClr val="accent1"/>
          </a:lnRef>
          <a:fillRef idx="0">
            <a:schemeClr val="accent1"/>
          </a:fillRef>
          <a:effectRef idx="0">
            <a:schemeClr val="accent1"/>
          </a:effectRef>
          <a:fontRef idx="minor">
            <a:schemeClr val="tx1"/>
          </a:fontRef>
        </p:style>
      </p:cxnSp>
      <p:grpSp>
        <p:nvGrpSpPr>
          <p:cNvPr id="42" name="Graphic 33">
            <a:extLst>
              <a:ext uri="{FF2B5EF4-FFF2-40B4-BE49-F238E27FC236}">
                <a16:creationId xmlns:a16="http://schemas.microsoft.com/office/drawing/2014/main" id="{2C27134B-6F74-4280-BE60-C6137C83D361}"/>
              </a:ext>
            </a:extLst>
          </p:cNvPr>
          <p:cNvGrpSpPr/>
          <p:nvPr/>
        </p:nvGrpSpPr>
        <p:grpSpPr>
          <a:xfrm>
            <a:off x="19935045" y="10163061"/>
            <a:ext cx="955492" cy="952300"/>
            <a:chOff x="4630678" y="75816"/>
            <a:chExt cx="955492" cy="952300"/>
          </a:xfrm>
          <a:solidFill>
            <a:schemeClr val="accent2"/>
          </a:solidFill>
        </p:grpSpPr>
        <p:sp>
          <p:nvSpPr>
            <p:cNvPr id="43" name="Freeform: Shape 42">
              <a:extLst>
                <a:ext uri="{FF2B5EF4-FFF2-40B4-BE49-F238E27FC236}">
                  <a16:creationId xmlns:a16="http://schemas.microsoft.com/office/drawing/2014/main" id="{B8BA445D-8A7D-2B88-678F-205D26801FD1}"/>
                </a:ext>
              </a:extLst>
            </p:cNvPr>
            <p:cNvSpPr/>
            <p:nvPr/>
          </p:nvSpPr>
          <p:spPr>
            <a:xfrm>
              <a:off x="4630678" y="483145"/>
              <a:ext cx="546947" cy="544971"/>
            </a:xfrm>
            <a:custGeom>
              <a:avLst/>
              <a:gdLst>
                <a:gd name="connsiteX0" fmla="*/ 188483 w 546947"/>
                <a:gd name="connsiteY0" fmla="*/ 305035 h 544971"/>
                <a:gd name="connsiteX1" fmla="*/ 200054 w 546947"/>
                <a:gd name="connsiteY1" fmla="*/ 343727 h 544971"/>
                <a:gd name="connsiteX2" fmla="*/ 251134 w 546947"/>
                <a:gd name="connsiteY2" fmla="*/ 365188 h 544971"/>
                <a:gd name="connsiteX3" fmla="*/ 218813 w 546947"/>
                <a:gd name="connsiteY3" fmla="*/ 409659 h 544971"/>
                <a:gd name="connsiteX4" fmla="*/ 162361 w 546947"/>
                <a:gd name="connsiteY4" fmla="*/ 455695 h 544971"/>
                <a:gd name="connsiteX5" fmla="*/ 114304 w 546947"/>
                <a:gd name="connsiteY5" fmla="*/ 431050 h 544971"/>
                <a:gd name="connsiteX6" fmla="*/ 89577 w 546947"/>
                <a:gd name="connsiteY6" fmla="*/ 383156 h 544971"/>
                <a:gd name="connsiteX7" fmla="*/ 154416 w 546947"/>
                <a:gd name="connsiteY7" fmla="*/ 308282 h 544971"/>
                <a:gd name="connsiteX8" fmla="*/ 166766 w 546947"/>
                <a:gd name="connsiteY8" fmla="*/ 298269 h 544971"/>
                <a:gd name="connsiteX9" fmla="*/ 188483 w 546947"/>
                <a:gd name="connsiteY9" fmla="*/ 305035 h 544971"/>
                <a:gd name="connsiteX10" fmla="*/ 164664 w 546947"/>
                <a:gd name="connsiteY10" fmla="*/ 544971 h 544971"/>
                <a:gd name="connsiteX11" fmla="*/ 147421 w 546947"/>
                <a:gd name="connsiteY11" fmla="*/ 544971 h 544971"/>
                <a:gd name="connsiteX12" fmla="*/ 90337 w 546947"/>
                <a:gd name="connsiteY12" fmla="*/ 527477 h 544971"/>
                <a:gd name="connsiteX13" fmla="*/ 16855 w 546947"/>
                <a:gd name="connsiteY13" fmla="*/ 453775 h 544971"/>
                <a:gd name="connsiteX14" fmla="*/ 0 w 546947"/>
                <a:gd name="connsiteY14" fmla="*/ 398915 h 544971"/>
                <a:gd name="connsiteX15" fmla="*/ 0 w 546947"/>
                <a:gd name="connsiteY15" fmla="*/ 380664 h 544971"/>
                <a:gd name="connsiteX16" fmla="*/ 20140 w 546947"/>
                <a:gd name="connsiteY16" fmla="*/ 319533 h 544971"/>
                <a:gd name="connsiteX17" fmla="*/ 61585 w 546947"/>
                <a:gd name="connsiteY17" fmla="*/ 280859 h 544971"/>
                <a:gd name="connsiteX18" fmla="*/ 74649 w 546947"/>
                <a:gd name="connsiteY18" fmla="*/ 292021 h 544971"/>
                <a:gd name="connsiteX19" fmla="*/ 55479 w 546947"/>
                <a:gd name="connsiteY19" fmla="*/ 321274 h 544971"/>
                <a:gd name="connsiteX20" fmla="*/ 37814 w 546947"/>
                <a:gd name="connsiteY20" fmla="*/ 348307 h 544971"/>
                <a:gd name="connsiteX21" fmla="*/ 33780 w 546947"/>
                <a:gd name="connsiteY21" fmla="*/ 420165 h 544971"/>
                <a:gd name="connsiteX22" fmla="*/ 70447 w 546947"/>
                <a:gd name="connsiteY22" fmla="*/ 472898 h 544971"/>
                <a:gd name="connsiteX23" fmla="*/ 121023 w 546947"/>
                <a:gd name="connsiteY23" fmla="*/ 509904 h 544971"/>
                <a:gd name="connsiteX24" fmla="*/ 222528 w 546947"/>
                <a:gd name="connsiteY24" fmla="*/ 491488 h 544971"/>
                <a:gd name="connsiteX25" fmla="*/ 243996 w 546947"/>
                <a:gd name="connsiteY25" fmla="*/ 470108 h 544971"/>
                <a:gd name="connsiteX26" fmla="*/ 288492 w 546947"/>
                <a:gd name="connsiteY26" fmla="*/ 425174 h 544971"/>
                <a:gd name="connsiteX27" fmla="*/ 298136 w 546947"/>
                <a:gd name="connsiteY27" fmla="*/ 312032 h 544971"/>
                <a:gd name="connsiteX28" fmla="*/ 276187 w 546947"/>
                <a:gd name="connsiteY28" fmla="*/ 334796 h 544971"/>
                <a:gd name="connsiteX29" fmla="*/ 279920 w 546947"/>
                <a:gd name="connsiteY29" fmla="*/ 357115 h 544971"/>
                <a:gd name="connsiteX30" fmla="*/ 216940 w 546947"/>
                <a:gd name="connsiteY30" fmla="*/ 454299 h 544971"/>
                <a:gd name="connsiteX31" fmla="*/ 158621 w 546947"/>
                <a:gd name="connsiteY31" fmla="*/ 485447 h 544971"/>
                <a:gd name="connsiteX32" fmla="*/ 93771 w 546947"/>
                <a:gd name="connsiteY32" fmla="*/ 451504 h 544971"/>
                <a:gd name="connsiteX33" fmla="*/ 59709 w 546947"/>
                <a:gd name="connsiteY33" fmla="*/ 392454 h 544971"/>
                <a:gd name="connsiteX34" fmla="*/ 106832 w 546947"/>
                <a:gd name="connsiteY34" fmla="*/ 312943 h 544971"/>
                <a:gd name="connsiteX35" fmla="*/ 137274 w 546947"/>
                <a:gd name="connsiteY35" fmla="*/ 283763 h 544971"/>
                <a:gd name="connsiteX36" fmla="*/ 210871 w 546947"/>
                <a:gd name="connsiteY36" fmla="*/ 269694 h 544971"/>
                <a:gd name="connsiteX37" fmla="*/ 233261 w 546947"/>
                <a:gd name="connsiteY37" fmla="*/ 247375 h 544971"/>
                <a:gd name="connsiteX38" fmla="*/ 120194 w 546947"/>
                <a:gd name="connsiteY38" fmla="*/ 257441 h 544971"/>
                <a:gd name="connsiteX39" fmla="*/ 102630 w 546947"/>
                <a:gd name="connsiteY39" fmla="*/ 267835 h 544971"/>
                <a:gd name="connsiteX40" fmla="*/ 89566 w 546947"/>
                <a:gd name="connsiteY40" fmla="*/ 249234 h 544971"/>
                <a:gd name="connsiteX41" fmla="*/ 255201 w 546947"/>
                <a:gd name="connsiteY41" fmla="*/ 226461 h 544971"/>
                <a:gd name="connsiteX42" fmla="*/ 294845 w 546947"/>
                <a:gd name="connsiteY42" fmla="*/ 187857 h 544971"/>
                <a:gd name="connsiteX43" fmla="*/ 272452 w 546947"/>
                <a:gd name="connsiteY43" fmla="*/ 117179 h 544971"/>
                <a:gd name="connsiteX44" fmla="*/ 279658 w 546947"/>
                <a:gd name="connsiteY44" fmla="*/ 75998 h 544971"/>
                <a:gd name="connsiteX45" fmla="*/ 347098 w 546947"/>
                <a:gd name="connsiteY45" fmla="*/ 0 h 544971"/>
                <a:gd name="connsiteX46" fmla="*/ 399348 w 546947"/>
                <a:gd name="connsiteY46" fmla="*/ 52079 h 544971"/>
                <a:gd name="connsiteX47" fmla="*/ 362027 w 546947"/>
                <a:gd name="connsiteY47" fmla="*/ 120899 h 544971"/>
                <a:gd name="connsiteX48" fmla="*/ 382555 w 546947"/>
                <a:gd name="connsiteY48" fmla="*/ 117179 h 544971"/>
                <a:gd name="connsiteX49" fmla="*/ 429222 w 546947"/>
                <a:gd name="connsiteY49" fmla="*/ 163677 h 544971"/>
                <a:gd name="connsiteX50" fmla="*/ 425476 w 546947"/>
                <a:gd name="connsiteY50" fmla="*/ 184137 h 544971"/>
                <a:gd name="connsiteX51" fmla="*/ 461397 w 546947"/>
                <a:gd name="connsiteY51" fmla="*/ 167870 h 544971"/>
                <a:gd name="connsiteX52" fmla="*/ 526703 w 546947"/>
                <a:gd name="connsiteY52" fmla="*/ 166931 h 544971"/>
                <a:gd name="connsiteX53" fmla="*/ 539837 w 546947"/>
                <a:gd name="connsiteY53" fmla="*/ 216289 h 544971"/>
                <a:gd name="connsiteX54" fmla="*/ 527659 w 546947"/>
                <a:gd name="connsiteY54" fmla="*/ 228311 h 544971"/>
                <a:gd name="connsiteX55" fmla="*/ 358747 w 546947"/>
                <a:gd name="connsiteY55" fmla="*/ 251549 h 544971"/>
                <a:gd name="connsiteX56" fmla="*/ 319103 w 546947"/>
                <a:gd name="connsiteY56" fmla="*/ 290157 h 544971"/>
                <a:gd name="connsiteX57" fmla="*/ 341496 w 546947"/>
                <a:gd name="connsiteY57" fmla="*/ 360832 h 544971"/>
                <a:gd name="connsiteX58" fmla="*/ 277580 w 546947"/>
                <a:gd name="connsiteY58" fmla="*/ 477545 h 544971"/>
                <a:gd name="connsiteX59" fmla="*/ 230623 w 546947"/>
                <a:gd name="connsiteY59" fmla="*/ 521882 h 544971"/>
                <a:gd name="connsiteX60" fmla="*/ 164650 w 546947"/>
                <a:gd name="connsiteY60" fmla="*/ 544969 h 544971"/>
                <a:gd name="connsiteX61" fmla="*/ 429222 w 546947"/>
                <a:gd name="connsiteY61" fmla="*/ 243658 h 544971"/>
                <a:gd name="connsiteX62" fmla="*/ 380699 w 546947"/>
                <a:gd name="connsiteY62" fmla="*/ 230638 h 544971"/>
                <a:gd name="connsiteX63" fmla="*/ 403097 w 546947"/>
                <a:gd name="connsiteY63" fmla="*/ 208319 h 544971"/>
                <a:gd name="connsiteX64" fmla="*/ 469553 w 546947"/>
                <a:gd name="connsiteY64" fmla="*/ 200151 h 544971"/>
                <a:gd name="connsiteX65" fmla="*/ 494528 w 546947"/>
                <a:gd name="connsiteY65" fmla="*/ 176700 h 544971"/>
                <a:gd name="connsiteX66" fmla="*/ 517365 w 546947"/>
                <a:gd name="connsiteY66" fmla="*/ 198576 h 544971"/>
                <a:gd name="connsiteX67" fmla="*/ 429222 w 546947"/>
                <a:gd name="connsiteY67" fmla="*/ 243658 h 544971"/>
                <a:gd name="connsiteX68" fmla="*/ 233272 w 546947"/>
                <a:gd name="connsiteY68" fmla="*/ 329215 h 544971"/>
                <a:gd name="connsiteX69" fmla="*/ 216479 w 546947"/>
                <a:gd name="connsiteY69" fmla="*/ 314336 h 544971"/>
                <a:gd name="connsiteX70" fmla="*/ 253333 w 546947"/>
                <a:gd name="connsiteY70" fmla="*/ 269234 h 544971"/>
                <a:gd name="connsiteX71" fmla="*/ 337311 w 546947"/>
                <a:gd name="connsiteY71" fmla="*/ 185536 h 544971"/>
                <a:gd name="connsiteX72" fmla="*/ 386298 w 546947"/>
                <a:gd name="connsiteY72" fmla="*/ 146942 h 544971"/>
                <a:gd name="connsiteX73" fmla="*/ 399360 w 546947"/>
                <a:gd name="connsiteY73" fmla="*/ 163680 h 544971"/>
                <a:gd name="connsiteX74" fmla="*/ 382100 w 546947"/>
                <a:gd name="connsiteY74" fmla="*/ 187394 h 544971"/>
                <a:gd name="connsiteX75" fmla="*/ 361574 w 546947"/>
                <a:gd name="connsiteY75" fmla="*/ 207851 h 544971"/>
                <a:gd name="connsiteX76" fmla="*/ 278528 w 546947"/>
                <a:gd name="connsiteY76" fmla="*/ 290622 h 544971"/>
                <a:gd name="connsiteX77" fmla="*/ 233272 w 546947"/>
                <a:gd name="connsiteY77" fmla="*/ 329215 h 544971"/>
                <a:gd name="connsiteX78" fmla="*/ 334046 w 546947"/>
                <a:gd name="connsiteY78" fmla="*/ 111601 h 544971"/>
                <a:gd name="connsiteX79" fmla="*/ 337778 w 546947"/>
                <a:gd name="connsiteY79" fmla="*/ 143220 h 544971"/>
                <a:gd name="connsiteX80" fmla="*/ 315385 w 546947"/>
                <a:gd name="connsiteY80" fmla="*/ 165544 h 544971"/>
                <a:gd name="connsiteX81" fmla="*/ 347110 w 546947"/>
                <a:gd name="connsiteY81" fmla="*/ 29766 h 544971"/>
                <a:gd name="connsiteX82" fmla="*/ 369950 w 546947"/>
                <a:gd name="connsiteY82" fmla="*/ 51642 h 544971"/>
                <a:gd name="connsiteX83" fmla="*/ 334046 w 546947"/>
                <a:gd name="connsiteY83" fmla="*/ 111603 h 54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46947" h="544971">
                  <a:moveTo>
                    <a:pt x="188483" y="305035"/>
                  </a:moveTo>
                  <a:cubicBezTo>
                    <a:pt x="188483" y="319685"/>
                    <a:pt x="188472" y="331461"/>
                    <a:pt x="200054" y="343727"/>
                  </a:cubicBezTo>
                  <a:cubicBezTo>
                    <a:pt x="228319" y="373645"/>
                    <a:pt x="254990" y="341725"/>
                    <a:pt x="251134" y="365188"/>
                  </a:cubicBezTo>
                  <a:cubicBezTo>
                    <a:pt x="247472" y="387472"/>
                    <a:pt x="237845" y="390690"/>
                    <a:pt x="218813" y="409659"/>
                  </a:cubicBezTo>
                  <a:cubicBezTo>
                    <a:pt x="205271" y="423153"/>
                    <a:pt x="177374" y="455695"/>
                    <a:pt x="162361" y="455695"/>
                  </a:cubicBezTo>
                  <a:cubicBezTo>
                    <a:pt x="133441" y="455695"/>
                    <a:pt x="133674" y="450352"/>
                    <a:pt x="114304" y="431050"/>
                  </a:cubicBezTo>
                  <a:cubicBezTo>
                    <a:pt x="94935" y="411745"/>
                    <a:pt x="89577" y="411980"/>
                    <a:pt x="89577" y="383156"/>
                  </a:cubicBezTo>
                  <a:cubicBezTo>
                    <a:pt x="89577" y="365998"/>
                    <a:pt x="140812" y="322070"/>
                    <a:pt x="154416" y="308282"/>
                  </a:cubicBezTo>
                  <a:cubicBezTo>
                    <a:pt x="158764" y="303875"/>
                    <a:pt x="160648" y="300876"/>
                    <a:pt x="166766" y="298269"/>
                  </a:cubicBezTo>
                  <a:cubicBezTo>
                    <a:pt x="197885" y="284999"/>
                    <a:pt x="188483" y="302681"/>
                    <a:pt x="188483" y="305035"/>
                  </a:cubicBezTo>
                  <a:close/>
                  <a:moveTo>
                    <a:pt x="164664" y="544971"/>
                  </a:moveTo>
                  <a:lnTo>
                    <a:pt x="147421" y="544971"/>
                  </a:lnTo>
                  <a:cubicBezTo>
                    <a:pt x="127382" y="543676"/>
                    <a:pt x="107633" y="537879"/>
                    <a:pt x="90337" y="527477"/>
                  </a:cubicBezTo>
                  <a:cubicBezTo>
                    <a:pt x="67817" y="513938"/>
                    <a:pt x="29854" y="476155"/>
                    <a:pt x="16855" y="453775"/>
                  </a:cubicBezTo>
                  <a:cubicBezTo>
                    <a:pt x="6919" y="436662"/>
                    <a:pt x="1347" y="417900"/>
                    <a:pt x="0" y="398915"/>
                  </a:cubicBezTo>
                  <a:lnTo>
                    <a:pt x="0" y="380664"/>
                  </a:lnTo>
                  <a:cubicBezTo>
                    <a:pt x="1507" y="359332"/>
                    <a:pt x="8283" y="338280"/>
                    <a:pt x="20140" y="319533"/>
                  </a:cubicBezTo>
                  <a:cubicBezTo>
                    <a:pt x="26361" y="309703"/>
                    <a:pt x="49514" y="280859"/>
                    <a:pt x="61585" y="280859"/>
                  </a:cubicBezTo>
                  <a:cubicBezTo>
                    <a:pt x="66861" y="280859"/>
                    <a:pt x="74649" y="286765"/>
                    <a:pt x="74649" y="292021"/>
                  </a:cubicBezTo>
                  <a:cubicBezTo>
                    <a:pt x="74649" y="307752"/>
                    <a:pt x="66057" y="310367"/>
                    <a:pt x="55479" y="321274"/>
                  </a:cubicBezTo>
                  <a:cubicBezTo>
                    <a:pt x="48484" y="328492"/>
                    <a:pt x="42001" y="338286"/>
                    <a:pt x="37814" y="348307"/>
                  </a:cubicBezTo>
                  <a:cubicBezTo>
                    <a:pt x="28372" y="370917"/>
                    <a:pt x="25639" y="394948"/>
                    <a:pt x="33780" y="420165"/>
                  </a:cubicBezTo>
                  <a:cubicBezTo>
                    <a:pt x="41346" y="443608"/>
                    <a:pt x="54508" y="457015"/>
                    <a:pt x="70447" y="472898"/>
                  </a:cubicBezTo>
                  <a:cubicBezTo>
                    <a:pt x="85533" y="487936"/>
                    <a:pt x="99022" y="501966"/>
                    <a:pt x="121023" y="509904"/>
                  </a:cubicBezTo>
                  <a:cubicBezTo>
                    <a:pt x="155454" y="522333"/>
                    <a:pt x="195706" y="515283"/>
                    <a:pt x="222528" y="491488"/>
                  </a:cubicBezTo>
                  <a:cubicBezTo>
                    <a:pt x="230060" y="484808"/>
                    <a:pt x="236726" y="477354"/>
                    <a:pt x="243996" y="470108"/>
                  </a:cubicBezTo>
                  <a:cubicBezTo>
                    <a:pt x="257178" y="456967"/>
                    <a:pt x="277622" y="439086"/>
                    <a:pt x="288492" y="425174"/>
                  </a:cubicBezTo>
                  <a:cubicBezTo>
                    <a:pt x="315205" y="390999"/>
                    <a:pt x="319730" y="351556"/>
                    <a:pt x="298136" y="312032"/>
                  </a:cubicBezTo>
                  <a:lnTo>
                    <a:pt x="276187" y="334796"/>
                  </a:lnTo>
                  <a:cubicBezTo>
                    <a:pt x="276941" y="343811"/>
                    <a:pt x="279920" y="346457"/>
                    <a:pt x="279920" y="357115"/>
                  </a:cubicBezTo>
                  <a:cubicBezTo>
                    <a:pt x="279920" y="402786"/>
                    <a:pt x="250600" y="420549"/>
                    <a:pt x="216940" y="454299"/>
                  </a:cubicBezTo>
                  <a:cubicBezTo>
                    <a:pt x="201336" y="469940"/>
                    <a:pt x="182954" y="485447"/>
                    <a:pt x="158621" y="485447"/>
                  </a:cubicBezTo>
                  <a:cubicBezTo>
                    <a:pt x="124126" y="485447"/>
                    <a:pt x="114048" y="471717"/>
                    <a:pt x="93771" y="451504"/>
                  </a:cubicBezTo>
                  <a:cubicBezTo>
                    <a:pt x="78814" y="436600"/>
                    <a:pt x="59709" y="421256"/>
                    <a:pt x="59709" y="392454"/>
                  </a:cubicBezTo>
                  <a:cubicBezTo>
                    <a:pt x="59709" y="352862"/>
                    <a:pt x="83218" y="336478"/>
                    <a:pt x="106832" y="312943"/>
                  </a:cubicBezTo>
                  <a:cubicBezTo>
                    <a:pt x="117212" y="302591"/>
                    <a:pt x="125481" y="292918"/>
                    <a:pt x="137274" y="283763"/>
                  </a:cubicBezTo>
                  <a:cubicBezTo>
                    <a:pt x="175864" y="253800"/>
                    <a:pt x="197036" y="269694"/>
                    <a:pt x="210871" y="269694"/>
                  </a:cubicBezTo>
                  <a:cubicBezTo>
                    <a:pt x="213751" y="269694"/>
                    <a:pt x="231140" y="250534"/>
                    <a:pt x="233261" y="247375"/>
                  </a:cubicBezTo>
                  <a:cubicBezTo>
                    <a:pt x="194524" y="226946"/>
                    <a:pt x="154273" y="230506"/>
                    <a:pt x="120194" y="257441"/>
                  </a:cubicBezTo>
                  <a:cubicBezTo>
                    <a:pt x="114307" y="262095"/>
                    <a:pt x="111886" y="267835"/>
                    <a:pt x="102630" y="267835"/>
                  </a:cubicBezTo>
                  <a:cubicBezTo>
                    <a:pt x="90877" y="267835"/>
                    <a:pt x="89566" y="257584"/>
                    <a:pt x="89566" y="249234"/>
                  </a:cubicBezTo>
                  <a:cubicBezTo>
                    <a:pt x="89566" y="237144"/>
                    <a:pt x="171420" y="172030"/>
                    <a:pt x="255201" y="226461"/>
                  </a:cubicBezTo>
                  <a:lnTo>
                    <a:pt x="294845" y="187857"/>
                  </a:lnTo>
                  <a:cubicBezTo>
                    <a:pt x="284158" y="171946"/>
                    <a:pt x="272452" y="143534"/>
                    <a:pt x="272452" y="117179"/>
                  </a:cubicBezTo>
                  <a:cubicBezTo>
                    <a:pt x="272452" y="105005"/>
                    <a:pt x="276452" y="84752"/>
                    <a:pt x="279658" y="75998"/>
                  </a:cubicBezTo>
                  <a:cubicBezTo>
                    <a:pt x="289755" y="48444"/>
                    <a:pt x="325040" y="0"/>
                    <a:pt x="347098" y="0"/>
                  </a:cubicBezTo>
                  <a:cubicBezTo>
                    <a:pt x="363993" y="0"/>
                    <a:pt x="399348" y="33632"/>
                    <a:pt x="399348" y="52079"/>
                  </a:cubicBezTo>
                  <a:cubicBezTo>
                    <a:pt x="399348" y="80071"/>
                    <a:pt x="362027" y="81952"/>
                    <a:pt x="362027" y="120899"/>
                  </a:cubicBezTo>
                  <a:cubicBezTo>
                    <a:pt x="370178" y="120220"/>
                    <a:pt x="373921" y="117179"/>
                    <a:pt x="382555" y="117179"/>
                  </a:cubicBezTo>
                  <a:cubicBezTo>
                    <a:pt x="408447" y="117179"/>
                    <a:pt x="429222" y="137869"/>
                    <a:pt x="429222" y="163677"/>
                  </a:cubicBezTo>
                  <a:cubicBezTo>
                    <a:pt x="429222" y="170763"/>
                    <a:pt x="425676" y="175217"/>
                    <a:pt x="425476" y="184137"/>
                  </a:cubicBezTo>
                  <a:cubicBezTo>
                    <a:pt x="444072" y="184137"/>
                    <a:pt x="451919" y="177463"/>
                    <a:pt x="461397" y="167870"/>
                  </a:cubicBezTo>
                  <a:cubicBezTo>
                    <a:pt x="489691" y="139326"/>
                    <a:pt x="499731" y="140021"/>
                    <a:pt x="526703" y="166931"/>
                  </a:cubicBezTo>
                  <a:cubicBezTo>
                    <a:pt x="536518" y="176689"/>
                    <a:pt x="558118" y="195960"/>
                    <a:pt x="539837" y="216289"/>
                  </a:cubicBezTo>
                  <a:cubicBezTo>
                    <a:pt x="535956" y="220631"/>
                    <a:pt x="531878" y="224093"/>
                    <a:pt x="527659" y="228311"/>
                  </a:cubicBezTo>
                  <a:cubicBezTo>
                    <a:pt x="479425" y="276360"/>
                    <a:pt x="416423" y="289024"/>
                    <a:pt x="358747" y="251549"/>
                  </a:cubicBezTo>
                  <a:lnTo>
                    <a:pt x="319103" y="290157"/>
                  </a:lnTo>
                  <a:cubicBezTo>
                    <a:pt x="329790" y="306064"/>
                    <a:pt x="341496" y="334477"/>
                    <a:pt x="341496" y="360832"/>
                  </a:cubicBezTo>
                  <a:cubicBezTo>
                    <a:pt x="341496" y="414329"/>
                    <a:pt x="312615" y="442624"/>
                    <a:pt x="277580" y="477545"/>
                  </a:cubicBezTo>
                  <a:cubicBezTo>
                    <a:pt x="261979" y="493094"/>
                    <a:pt x="248802" y="508763"/>
                    <a:pt x="230623" y="521882"/>
                  </a:cubicBezTo>
                  <a:cubicBezTo>
                    <a:pt x="211447" y="535713"/>
                    <a:pt x="188275" y="543458"/>
                    <a:pt x="164650" y="544969"/>
                  </a:cubicBezTo>
                  <a:close/>
                  <a:moveTo>
                    <a:pt x="429222" y="243658"/>
                  </a:moveTo>
                  <a:cubicBezTo>
                    <a:pt x="408430" y="243658"/>
                    <a:pt x="394885" y="238119"/>
                    <a:pt x="380699" y="230638"/>
                  </a:cubicBezTo>
                  <a:cubicBezTo>
                    <a:pt x="382822" y="227482"/>
                    <a:pt x="400212" y="208319"/>
                    <a:pt x="403097" y="208319"/>
                  </a:cubicBezTo>
                  <a:cubicBezTo>
                    <a:pt x="408382" y="208319"/>
                    <a:pt x="442160" y="221236"/>
                    <a:pt x="469553" y="200151"/>
                  </a:cubicBezTo>
                  <a:cubicBezTo>
                    <a:pt x="476219" y="195013"/>
                    <a:pt x="490337" y="182965"/>
                    <a:pt x="494528" y="176700"/>
                  </a:cubicBezTo>
                  <a:lnTo>
                    <a:pt x="517365" y="198576"/>
                  </a:lnTo>
                  <a:cubicBezTo>
                    <a:pt x="500519" y="210186"/>
                    <a:pt x="483419" y="243658"/>
                    <a:pt x="429222" y="243658"/>
                  </a:cubicBezTo>
                  <a:close/>
                  <a:moveTo>
                    <a:pt x="233272" y="329215"/>
                  </a:moveTo>
                  <a:cubicBezTo>
                    <a:pt x="225442" y="329215"/>
                    <a:pt x="216479" y="319116"/>
                    <a:pt x="216479" y="314336"/>
                  </a:cubicBezTo>
                  <a:cubicBezTo>
                    <a:pt x="216479" y="300932"/>
                    <a:pt x="239276" y="283244"/>
                    <a:pt x="253333" y="269234"/>
                  </a:cubicBezTo>
                  <a:lnTo>
                    <a:pt x="337311" y="185536"/>
                  </a:lnTo>
                  <a:cubicBezTo>
                    <a:pt x="354664" y="168240"/>
                    <a:pt x="370107" y="146942"/>
                    <a:pt x="386298" y="146942"/>
                  </a:cubicBezTo>
                  <a:cubicBezTo>
                    <a:pt x="391150" y="146942"/>
                    <a:pt x="399360" y="152605"/>
                    <a:pt x="399360" y="163680"/>
                  </a:cubicBezTo>
                  <a:cubicBezTo>
                    <a:pt x="399360" y="173779"/>
                    <a:pt x="387989" y="181530"/>
                    <a:pt x="382100" y="187394"/>
                  </a:cubicBezTo>
                  <a:cubicBezTo>
                    <a:pt x="374804" y="194665"/>
                    <a:pt x="368870" y="200580"/>
                    <a:pt x="361574" y="207851"/>
                  </a:cubicBezTo>
                  <a:lnTo>
                    <a:pt x="278528" y="290622"/>
                  </a:lnTo>
                  <a:cubicBezTo>
                    <a:pt x="270588" y="298535"/>
                    <a:pt x="244105" y="329215"/>
                    <a:pt x="233272" y="329215"/>
                  </a:cubicBezTo>
                  <a:close/>
                  <a:moveTo>
                    <a:pt x="334046" y="111601"/>
                  </a:moveTo>
                  <a:cubicBezTo>
                    <a:pt x="334046" y="137748"/>
                    <a:pt x="337778" y="135803"/>
                    <a:pt x="337778" y="143220"/>
                  </a:cubicBezTo>
                  <a:cubicBezTo>
                    <a:pt x="337778" y="146093"/>
                    <a:pt x="318552" y="163425"/>
                    <a:pt x="315385" y="165544"/>
                  </a:cubicBezTo>
                  <a:cubicBezTo>
                    <a:pt x="274036" y="87654"/>
                    <a:pt x="339153" y="41610"/>
                    <a:pt x="347110" y="29766"/>
                  </a:cubicBezTo>
                  <a:lnTo>
                    <a:pt x="369950" y="51642"/>
                  </a:lnTo>
                  <a:cubicBezTo>
                    <a:pt x="354723" y="62064"/>
                    <a:pt x="334046" y="87872"/>
                    <a:pt x="334046" y="111603"/>
                  </a:cubicBezTo>
                  <a:close/>
                </a:path>
              </a:pathLst>
            </a:custGeom>
            <a:grpFill/>
            <a:ln w="28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F389C3F-8C22-2621-31A7-C64A3BD7F9B6}"/>
                </a:ext>
              </a:extLst>
            </p:cNvPr>
            <p:cNvSpPr/>
            <p:nvPr/>
          </p:nvSpPr>
          <p:spPr>
            <a:xfrm>
              <a:off x="5038961" y="75816"/>
              <a:ext cx="547209" cy="544965"/>
            </a:xfrm>
            <a:custGeom>
              <a:avLst/>
              <a:gdLst>
                <a:gd name="connsiteX0" fmla="*/ 209432 w 547209"/>
                <a:gd name="connsiteY0" fmla="*/ 401752 h 544965"/>
                <a:gd name="connsiteX1" fmla="*/ 231819 w 547209"/>
                <a:gd name="connsiteY1" fmla="*/ 379433 h 544965"/>
                <a:gd name="connsiteX2" fmla="*/ 200094 w 547209"/>
                <a:gd name="connsiteY2" fmla="*/ 515211 h 544965"/>
                <a:gd name="connsiteX3" fmla="*/ 178101 w 547209"/>
                <a:gd name="connsiteY3" fmla="*/ 494341 h 544965"/>
                <a:gd name="connsiteX4" fmla="*/ 213144 w 547209"/>
                <a:gd name="connsiteY4" fmla="*/ 420350 h 544965"/>
                <a:gd name="connsiteX5" fmla="*/ 209432 w 547209"/>
                <a:gd name="connsiteY5" fmla="*/ 401752 h 544965"/>
                <a:gd name="connsiteX6" fmla="*/ 547209 w 547209"/>
                <a:gd name="connsiteY6" fmla="*/ 147018 h 544965"/>
                <a:gd name="connsiteX7" fmla="*/ 547209 w 547209"/>
                <a:gd name="connsiteY7" fmla="*/ 165785 h 544965"/>
                <a:gd name="connsiteX8" fmla="*/ 521616 w 547209"/>
                <a:gd name="connsiteY8" fmla="*/ 233051 h 544965"/>
                <a:gd name="connsiteX9" fmla="*/ 489357 w 547209"/>
                <a:gd name="connsiteY9" fmla="*/ 230638 h 544965"/>
                <a:gd name="connsiteX10" fmla="*/ 504882 w 547209"/>
                <a:gd name="connsiteY10" fmla="*/ 105403 h 544965"/>
                <a:gd name="connsiteX11" fmla="*/ 411789 w 547209"/>
                <a:gd name="connsiteY11" fmla="*/ 30792 h 544965"/>
                <a:gd name="connsiteX12" fmla="*/ 298531 w 547209"/>
                <a:gd name="connsiteY12" fmla="*/ 79513 h 544965"/>
                <a:gd name="connsiteX13" fmla="*/ 249059 w 547209"/>
                <a:gd name="connsiteY13" fmla="*/ 232939 h 544965"/>
                <a:gd name="connsiteX14" fmla="*/ 270997 w 547209"/>
                <a:gd name="connsiteY14" fmla="*/ 210175 h 544965"/>
                <a:gd name="connsiteX15" fmla="*/ 267284 w 547209"/>
                <a:gd name="connsiteY15" fmla="*/ 187857 h 544965"/>
                <a:gd name="connsiteX16" fmla="*/ 315321 w 547209"/>
                <a:gd name="connsiteY16" fmla="*/ 105554 h 544965"/>
                <a:gd name="connsiteX17" fmla="*/ 388586 w 547209"/>
                <a:gd name="connsiteY17" fmla="*/ 59519 h 544965"/>
                <a:gd name="connsiteX18" fmla="*/ 453413 w 547209"/>
                <a:gd name="connsiteY18" fmla="*/ 93462 h 544965"/>
                <a:gd name="connsiteX19" fmla="*/ 487472 w 547209"/>
                <a:gd name="connsiteY19" fmla="*/ 152515 h 544965"/>
                <a:gd name="connsiteX20" fmla="*/ 481285 w 547209"/>
                <a:gd name="connsiteY20" fmla="*/ 183548 h 544965"/>
                <a:gd name="connsiteX21" fmla="*/ 440363 w 547209"/>
                <a:gd name="connsiteY21" fmla="*/ 232025 h 544965"/>
                <a:gd name="connsiteX22" fmla="*/ 409904 w 547209"/>
                <a:gd name="connsiteY22" fmla="*/ 261200 h 544965"/>
                <a:gd name="connsiteX23" fmla="*/ 368055 w 547209"/>
                <a:gd name="connsiteY23" fmla="*/ 278989 h 544965"/>
                <a:gd name="connsiteX24" fmla="*/ 335880 w 547209"/>
                <a:gd name="connsiteY24" fmla="*/ 274823 h 544965"/>
                <a:gd name="connsiteX25" fmla="*/ 313915 w 547209"/>
                <a:gd name="connsiteY25" fmla="*/ 297590 h 544965"/>
                <a:gd name="connsiteX26" fmla="*/ 457632 w 547209"/>
                <a:gd name="connsiteY26" fmla="*/ 260390 h 544965"/>
                <a:gd name="connsiteX27" fmla="*/ 476279 w 547209"/>
                <a:gd name="connsiteY27" fmla="*/ 271552 h 544965"/>
                <a:gd name="connsiteX28" fmla="*/ 291978 w 547209"/>
                <a:gd name="connsiteY28" fmla="*/ 318504 h 544965"/>
                <a:gd name="connsiteX29" fmla="*/ 252350 w 547209"/>
                <a:gd name="connsiteY29" fmla="*/ 357109 h 544965"/>
                <a:gd name="connsiteX30" fmla="*/ 267509 w 547209"/>
                <a:gd name="connsiteY30" fmla="*/ 468951 h 544965"/>
                <a:gd name="connsiteX31" fmla="*/ 198238 w 547209"/>
                <a:gd name="connsiteY31" fmla="*/ 544966 h 544965"/>
                <a:gd name="connsiteX32" fmla="*/ 147838 w 547209"/>
                <a:gd name="connsiteY32" fmla="*/ 494748 h 544965"/>
                <a:gd name="connsiteX33" fmla="*/ 185160 w 547209"/>
                <a:gd name="connsiteY33" fmla="*/ 425928 h 544965"/>
                <a:gd name="connsiteX34" fmla="*/ 166485 w 547209"/>
                <a:gd name="connsiteY34" fmla="*/ 424070 h 544965"/>
                <a:gd name="connsiteX35" fmla="*/ 121710 w 547209"/>
                <a:gd name="connsiteY35" fmla="*/ 381294 h 544965"/>
                <a:gd name="connsiteX36" fmla="*/ 123567 w 547209"/>
                <a:gd name="connsiteY36" fmla="*/ 360834 h 544965"/>
                <a:gd name="connsiteX37" fmla="*/ 85795 w 547209"/>
                <a:gd name="connsiteY37" fmla="*/ 377104 h 544965"/>
                <a:gd name="connsiteX38" fmla="*/ 19533 w 547209"/>
                <a:gd name="connsiteY38" fmla="*/ 377106 h 544965"/>
                <a:gd name="connsiteX39" fmla="*/ 14870 w 547209"/>
                <a:gd name="connsiteY39" fmla="*/ 321305 h 544965"/>
                <a:gd name="connsiteX40" fmla="*/ 57136 w 547209"/>
                <a:gd name="connsiteY40" fmla="*/ 287023 h 544965"/>
                <a:gd name="connsiteX41" fmla="*/ 68921 w 547209"/>
                <a:gd name="connsiteY41" fmla="*/ 313806 h 544965"/>
                <a:gd name="connsiteX42" fmla="*/ 29855 w 547209"/>
                <a:gd name="connsiteY42" fmla="*/ 346359 h 544965"/>
                <a:gd name="connsiteX43" fmla="*/ 50808 w 547209"/>
                <a:gd name="connsiteY43" fmla="*/ 368274 h 544965"/>
                <a:gd name="connsiteX44" fmla="*/ 63352 w 547209"/>
                <a:gd name="connsiteY44" fmla="*/ 356610 h 544965"/>
                <a:gd name="connsiteX45" fmla="*/ 144098 w 547209"/>
                <a:gd name="connsiteY45" fmla="*/ 336655 h 544965"/>
                <a:gd name="connsiteX46" fmla="*/ 166485 w 547209"/>
                <a:gd name="connsiteY46" fmla="*/ 314331 h 544965"/>
                <a:gd name="connsiteX47" fmla="*/ 108661 w 547209"/>
                <a:gd name="connsiteY47" fmla="*/ 286431 h 544965"/>
                <a:gd name="connsiteX48" fmla="*/ 188422 w 547209"/>
                <a:gd name="connsiteY48" fmla="*/ 293417 h 544965"/>
                <a:gd name="connsiteX49" fmla="*/ 228078 w 547209"/>
                <a:gd name="connsiteY49" fmla="*/ 254812 h 544965"/>
                <a:gd name="connsiteX50" fmla="*/ 210219 w 547209"/>
                <a:gd name="connsiteY50" fmla="*/ 214960 h 544965"/>
                <a:gd name="connsiteX51" fmla="*/ 246275 w 547209"/>
                <a:gd name="connsiteY51" fmla="*/ 90670 h 544965"/>
                <a:gd name="connsiteX52" fmla="*/ 303171 w 547209"/>
                <a:gd name="connsiteY52" fmla="*/ 33907 h 544965"/>
                <a:gd name="connsiteX53" fmla="*/ 382989 w 547209"/>
                <a:gd name="connsiteY53" fmla="*/ 0 h 544965"/>
                <a:gd name="connsiteX54" fmla="*/ 457013 w 547209"/>
                <a:gd name="connsiteY54" fmla="*/ 17340 h 544965"/>
                <a:gd name="connsiteX55" fmla="*/ 515766 w 547209"/>
                <a:gd name="connsiteY55" fmla="*/ 70386 h 544965"/>
                <a:gd name="connsiteX56" fmla="*/ 547209 w 547209"/>
                <a:gd name="connsiteY56" fmla="*/ 147018 h 544965"/>
                <a:gd name="connsiteX57" fmla="*/ 168369 w 547209"/>
                <a:gd name="connsiteY57" fmla="*/ 394312 h 544965"/>
                <a:gd name="connsiteX58" fmla="*/ 151579 w 547209"/>
                <a:gd name="connsiteY58" fmla="*/ 377575 h 544965"/>
                <a:gd name="connsiteX59" fmla="*/ 189350 w 547209"/>
                <a:gd name="connsiteY59" fmla="*/ 333397 h 544965"/>
                <a:gd name="connsiteX60" fmla="*/ 292006 w 547209"/>
                <a:gd name="connsiteY60" fmla="*/ 231100 h 544965"/>
                <a:gd name="connsiteX61" fmla="*/ 321396 w 547209"/>
                <a:gd name="connsiteY61" fmla="*/ 213898 h 544965"/>
                <a:gd name="connsiteX62" fmla="*/ 332590 w 547209"/>
                <a:gd name="connsiteY62" fmla="*/ 230638 h 544965"/>
                <a:gd name="connsiteX63" fmla="*/ 315321 w 547209"/>
                <a:gd name="connsiteY63" fmla="*/ 254352 h 544965"/>
                <a:gd name="connsiteX64" fmla="*/ 294790 w 547209"/>
                <a:gd name="connsiteY64" fmla="*/ 274809 h 544965"/>
                <a:gd name="connsiteX65" fmla="*/ 192163 w 547209"/>
                <a:gd name="connsiteY65" fmla="*/ 377106 h 544965"/>
                <a:gd name="connsiteX66" fmla="*/ 168369 w 547209"/>
                <a:gd name="connsiteY66" fmla="*/ 394309 h 544965"/>
                <a:gd name="connsiteX67" fmla="*/ 358717 w 547209"/>
                <a:gd name="connsiteY67" fmla="*/ 251095 h 544965"/>
                <a:gd name="connsiteX68" fmla="*/ 362430 w 547209"/>
                <a:gd name="connsiteY68" fmla="*/ 228777 h 544965"/>
                <a:gd name="connsiteX69" fmla="*/ 313915 w 547209"/>
                <a:gd name="connsiteY69" fmla="*/ 184137 h 544965"/>
                <a:gd name="connsiteX70" fmla="*/ 295887 w 547209"/>
                <a:gd name="connsiteY70" fmla="*/ 184140 h 544965"/>
                <a:gd name="connsiteX71" fmla="*/ 300865 w 547209"/>
                <a:gd name="connsiteY71" fmla="*/ 163685 h 544965"/>
                <a:gd name="connsiteX72" fmla="*/ 352643 w 547209"/>
                <a:gd name="connsiteY72" fmla="*/ 111132 h 544965"/>
                <a:gd name="connsiteX73" fmla="*/ 397895 w 547209"/>
                <a:gd name="connsiteY73" fmla="*/ 89279 h 544965"/>
                <a:gd name="connsiteX74" fmla="*/ 433810 w 547209"/>
                <a:gd name="connsiteY74" fmla="*/ 114852 h 544965"/>
                <a:gd name="connsiteX75" fmla="*/ 457604 w 547209"/>
                <a:gd name="connsiteY75" fmla="*/ 161816 h 544965"/>
                <a:gd name="connsiteX76" fmla="*/ 392777 w 547209"/>
                <a:gd name="connsiteY76" fmla="*/ 236690 h 544965"/>
                <a:gd name="connsiteX77" fmla="*/ 379080 w 547209"/>
                <a:gd name="connsiteY77" fmla="*/ 247216 h 544965"/>
                <a:gd name="connsiteX78" fmla="*/ 358717 w 547209"/>
                <a:gd name="connsiteY78" fmla="*/ 251095 h 5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7209" h="544965">
                  <a:moveTo>
                    <a:pt x="209432" y="401752"/>
                  </a:moveTo>
                  <a:cubicBezTo>
                    <a:pt x="209432" y="398878"/>
                    <a:pt x="228641" y="381547"/>
                    <a:pt x="231819" y="379433"/>
                  </a:cubicBezTo>
                  <a:cubicBezTo>
                    <a:pt x="273162" y="457321"/>
                    <a:pt x="208053" y="503367"/>
                    <a:pt x="200094" y="515211"/>
                  </a:cubicBezTo>
                  <a:lnTo>
                    <a:pt x="178101" y="494341"/>
                  </a:lnTo>
                  <a:cubicBezTo>
                    <a:pt x="191629" y="473402"/>
                    <a:pt x="213144" y="472003"/>
                    <a:pt x="213144" y="420350"/>
                  </a:cubicBezTo>
                  <a:cubicBezTo>
                    <a:pt x="213144" y="410643"/>
                    <a:pt x="209432" y="409586"/>
                    <a:pt x="209432" y="401752"/>
                  </a:cubicBezTo>
                  <a:close/>
                  <a:moveTo>
                    <a:pt x="547209" y="147018"/>
                  </a:moveTo>
                  <a:lnTo>
                    <a:pt x="547209" y="165785"/>
                  </a:lnTo>
                  <a:cubicBezTo>
                    <a:pt x="545438" y="189166"/>
                    <a:pt x="537028" y="212263"/>
                    <a:pt x="521616" y="233051"/>
                  </a:cubicBezTo>
                  <a:cubicBezTo>
                    <a:pt x="503166" y="257946"/>
                    <a:pt x="489357" y="240855"/>
                    <a:pt x="489357" y="230638"/>
                  </a:cubicBezTo>
                  <a:cubicBezTo>
                    <a:pt x="489357" y="221881"/>
                    <a:pt x="543469" y="174797"/>
                    <a:pt x="504882" y="105403"/>
                  </a:cubicBezTo>
                  <a:cubicBezTo>
                    <a:pt x="491129" y="80626"/>
                    <a:pt x="447985" y="38249"/>
                    <a:pt x="411789" y="30792"/>
                  </a:cubicBezTo>
                  <a:cubicBezTo>
                    <a:pt x="355877" y="19271"/>
                    <a:pt x="327302" y="50829"/>
                    <a:pt x="298531" y="79513"/>
                  </a:cubicBezTo>
                  <a:cubicBezTo>
                    <a:pt x="262615" y="115304"/>
                    <a:pt x="208700" y="159046"/>
                    <a:pt x="249059" y="232939"/>
                  </a:cubicBezTo>
                  <a:lnTo>
                    <a:pt x="270997" y="210175"/>
                  </a:lnTo>
                  <a:cubicBezTo>
                    <a:pt x="270265" y="201155"/>
                    <a:pt x="267284" y="198514"/>
                    <a:pt x="267284" y="187857"/>
                  </a:cubicBezTo>
                  <a:cubicBezTo>
                    <a:pt x="267284" y="146023"/>
                    <a:pt x="287787" y="133011"/>
                    <a:pt x="315321" y="105554"/>
                  </a:cubicBezTo>
                  <a:cubicBezTo>
                    <a:pt x="332702" y="88242"/>
                    <a:pt x="355793" y="59519"/>
                    <a:pt x="388586" y="59519"/>
                  </a:cubicBezTo>
                  <a:cubicBezTo>
                    <a:pt x="423067" y="59519"/>
                    <a:pt x="433136" y="73254"/>
                    <a:pt x="453413" y="93462"/>
                  </a:cubicBezTo>
                  <a:cubicBezTo>
                    <a:pt x="468376" y="108366"/>
                    <a:pt x="487472" y="123710"/>
                    <a:pt x="487472" y="152515"/>
                  </a:cubicBezTo>
                  <a:cubicBezTo>
                    <a:pt x="487472" y="165577"/>
                    <a:pt x="486657" y="172151"/>
                    <a:pt x="481285" y="183548"/>
                  </a:cubicBezTo>
                  <a:cubicBezTo>
                    <a:pt x="472763" y="201763"/>
                    <a:pt x="454651" y="217797"/>
                    <a:pt x="440363" y="232025"/>
                  </a:cubicBezTo>
                  <a:cubicBezTo>
                    <a:pt x="429986" y="242377"/>
                    <a:pt x="421717" y="252048"/>
                    <a:pt x="409904" y="261200"/>
                  </a:cubicBezTo>
                  <a:cubicBezTo>
                    <a:pt x="398289" y="270235"/>
                    <a:pt x="388108" y="278989"/>
                    <a:pt x="368055" y="278989"/>
                  </a:cubicBezTo>
                  <a:cubicBezTo>
                    <a:pt x="342349" y="278989"/>
                    <a:pt x="351096" y="276744"/>
                    <a:pt x="335880" y="274823"/>
                  </a:cubicBezTo>
                  <a:lnTo>
                    <a:pt x="313915" y="297590"/>
                  </a:lnTo>
                  <a:cubicBezTo>
                    <a:pt x="400145" y="343063"/>
                    <a:pt x="446776" y="260390"/>
                    <a:pt x="457632" y="260390"/>
                  </a:cubicBezTo>
                  <a:cubicBezTo>
                    <a:pt x="464663" y="260390"/>
                    <a:pt x="476279" y="261688"/>
                    <a:pt x="476279" y="271552"/>
                  </a:cubicBezTo>
                  <a:cubicBezTo>
                    <a:pt x="476279" y="292971"/>
                    <a:pt x="386702" y="380137"/>
                    <a:pt x="291978" y="318504"/>
                  </a:cubicBezTo>
                  <a:lnTo>
                    <a:pt x="252350" y="357109"/>
                  </a:lnTo>
                  <a:cubicBezTo>
                    <a:pt x="274090" y="389474"/>
                    <a:pt x="280896" y="429093"/>
                    <a:pt x="267509" y="468951"/>
                  </a:cubicBezTo>
                  <a:cubicBezTo>
                    <a:pt x="258622" y="495457"/>
                    <a:pt x="222875" y="544966"/>
                    <a:pt x="198238" y="544966"/>
                  </a:cubicBezTo>
                  <a:cubicBezTo>
                    <a:pt x="184654" y="544966"/>
                    <a:pt x="147838" y="510325"/>
                    <a:pt x="147838" y="494748"/>
                  </a:cubicBezTo>
                  <a:cubicBezTo>
                    <a:pt x="147838" y="464424"/>
                    <a:pt x="185160" y="461388"/>
                    <a:pt x="185160" y="425928"/>
                  </a:cubicBezTo>
                  <a:cubicBezTo>
                    <a:pt x="185160" y="419470"/>
                    <a:pt x="173179" y="424070"/>
                    <a:pt x="166485" y="424070"/>
                  </a:cubicBezTo>
                  <a:cubicBezTo>
                    <a:pt x="142185" y="424070"/>
                    <a:pt x="121710" y="402164"/>
                    <a:pt x="121710" y="381294"/>
                  </a:cubicBezTo>
                  <a:cubicBezTo>
                    <a:pt x="121710" y="367814"/>
                    <a:pt x="123398" y="368969"/>
                    <a:pt x="123567" y="360834"/>
                  </a:cubicBezTo>
                  <a:cubicBezTo>
                    <a:pt x="102276" y="360834"/>
                    <a:pt x="96539" y="366298"/>
                    <a:pt x="85795" y="377104"/>
                  </a:cubicBezTo>
                  <a:cubicBezTo>
                    <a:pt x="56686" y="406318"/>
                    <a:pt x="46899" y="404361"/>
                    <a:pt x="19533" y="377106"/>
                  </a:cubicBezTo>
                  <a:cubicBezTo>
                    <a:pt x="-3149" y="354511"/>
                    <a:pt x="-7840" y="343783"/>
                    <a:pt x="14870" y="321305"/>
                  </a:cubicBezTo>
                  <a:cubicBezTo>
                    <a:pt x="26283" y="310000"/>
                    <a:pt x="41246" y="293974"/>
                    <a:pt x="57136" y="287023"/>
                  </a:cubicBezTo>
                  <a:cubicBezTo>
                    <a:pt x="75164" y="279149"/>
                    <a:pt x="89283" y="302185"/>
                    <a:pt x="68921" y="313806"/>
                  </a:cubicBezTo>
                  <a:cubicBezTo>
                    <a:pt x="46505" y="326620"/>
                    <a:pt x="42596" y="337675"/>
                    <a:pt x="29855" y="346359"/>
                  </a:cubicBezTo>
                  <a:lnTo>
                    <a:pt x="50808" y="368274"/>
                  </a:lnTo>
                  <a:cubicBezTo>
                    <a:pt x="55983" y="364804"/>
                    <a:pt x="58627" y="361160"/>
                    <a:pt x="63352" y="356610"/>
                  </a:cubicBezTo>
                  <a:cubicBezTo>
                    <a:pt x="102248" y="319141"/>
                    <a:pt x="131864" y="336655"/>
                    <a:pt x="144098" y="336655"/>
                  </a:cubicBezTo>
                  <a:cubicBezTo>
                    <a:pt x="146995" y="336655"/>
                    <a:pt x="164376" y="317493"/>
                    <a:pt x="166485" y="314331"/>
                  </a:cubicBezTo>
                  <a:cubicBezTo>
                    <a:pt x="127982" y="294014"/>
                    <a:pt x="108661" y="308539"/>
                    <a:pt x="108661" y="286431"/>
                  </a:cubicBezTo>
                  <a:cubicBezTo>
                    <a:pt x="108661" y="256413"/>
                    <a:pt x="170535" y="281702"/>
                    <a:pt x="188422" y="293417"/>
                  </a:cubicBezTo>
                  <a:lnTo>
                    <a:pt x="228078" y="254812"/>
                  </a:lnTo>
                  <a:cubicBezTo>
                    <a:pt x="220709" y="240914"/>
                    <a:pt x="214916" y="233214"/>
                    <a:pt x="210219" y="214960"/>
                  </a:cubicBezTo>
                  <a:cubicBezTo>
                    <a:pt x="198182" y="168322"/>
                    <a:pt x="214100" y="122547"/>
                    <a:pt x="246275" y="90670"/>
                  </a:cubicBezTo>
                  <a:cubicBezTo>
                    <a:pt x="265765" y="71367"/>
                    <a:pt x="283681" y="53150"/>
                    <a:pt x="303171" y="33907"/>
                  </a:cubicBezTo>
                  <a:cubicBezTo>
                    <a:pt x="318893" y="18358"/>
                    <a:pt x="352389" y="0"/>
                    <a:pt x="382989" y="0"/>
                  </a:cubicBezTo>
                  <a:cubicBezTo>
                    <a:pt x="416514" y="0"/>
                    <a:pt x="426695" y="1331"/>
                    <a:pt x="457013" y="17340"/>
                  </a:cubicBezTo>
                  <a:cubicBezTo>
                    <a:pt x="470176" y="24289"/>
                    <a:pt x="505079" y="57178"/>
                    <a:pt x="515766" y="70386"/>
                  </a:cubicBezTo>
                  <a:cubicBezTo>
                    <a:pt x="534525" y="93532"/>
                    <a:pt x="545184" y="120102"/>
                    <a:pt x="547209" y="147018"/>
                  </a:cubicBezTo>
                  <a:close/>
                  <a:moveTo>
                    <a:pt x="168369" y="394312"/>
                  </a:moveTo>
                  <a:cubicBezTo>
                    <a:pt x="156698" y="394312"/>
                    <a:pt x="151579" y="389199"/>
                    <a:pt x="151579" y="377575"/>
                  </a:cubicBezTo>
                  <a:cubicBezTo>
                    <a:pt x="151579" y="366998"/>
                    <a:pt x="178326" y="344405"/>
                    <a:pt x="189350" y="333397"/>
                  </a:cubicBezTo>
                  <a:lnTo>
                    <a:pt x="292006" y="231100"/>
                  </a:lnTo>
                  <a:cubicBezTo>
                    <a:pt x="304437" y="218685"/>
                    <a:pt x="304409" y="213898"/>
                    <a:pt x="321396" y="213898"/>
                  </a:cubicBezTo>
                  <a:cubicBezTo>
                    <a:pt x="330115" y="213898"/>
                    <a:pt x="332590" y="223431"/>
                    <a:pt x="332590" y="230638"/>
                  </a:cubicBezTo>
                  <a:cubicBezTo>
                    <a:pt x="332590" y="240735"/>
                    <a:pt x="321199" y="248483"/>
                    <a:pt x="315321" y="254352"/>
                  </a:cubicBezTo>
                  <a:cubicBezTo>
                    <a:pt x="308037" y="261624"/>
                    <a:pt x="302102" y="267533"/>
                    <a:pt x="294790" y="274809"/>
                  </a:cubicBezTo>
                  <a:lnTo>
                    <a:pt x="192163" y="377106"/>
                  </a:lnTo>
                  <a:cubicBezTo>
                    <a:pt x="186257" y="382973"/>
                    <a:pt x="178494" y="394309"/>
                    <a:pt x="168369" y="394309"/>
                  </a:cubicBezTo>
                  <a:close/>
                  <a:moveTo>
                    <a:pt x="358717" y="251095"/>
                  </a:moveTo>
                  <a:cubicBezTo>
                    <a:pt x="359590" y="240651"/>
                    <a:pt x="362430" y="244841"/>
                    <a:pt x="362430" y="228777"/>
                  </a:cubicBezTo>
                  <a:cubicBezTo>
                    <a:pt x="362430" y="202567"/>
                    <a:pt x="342630" y="184137"/>
                    <a:pt x="313915" y="184137"/>
                  </a:cubicBezTo>
                  <a:cubicBezTo>
                    <a:pt x="303452" y="184137"/>
                    <a:pt x="297687" y="191523"/>
                    <a:pt x="295887" y="184140"/>
                  </a:cubicBezTo>
                  <a:cubicBezTo>
                    <a:pt x="295099" y="180913"/>
                    <a:pt x="299290" y="166466"/>
                    <a:pt x="300865" y="163685"/>
                  </a:cubicBezTo>
                  <a:lnTo>
                    <a:pt x="352643" y="111132"/>
                  </a:lnTo>
                  <a:cubicBezTo>
                    <a:pt x="374130" y="89736"/>
                    <a:pt x="372977" y="89279"/>
                    <a:pt x="397895" y="89279"/>
                  </a:cubicBezTo>
                  <a:cubicBezTo>
                    <a:pt x="411761" y="89279"/>
                    <a:pt x="425823" y="106869"/>
                    <a:pt x="433810" y="114852"/>
                  </a:cubicBezTo>
                  <a:cubicBezTo>
                    <a:pt x="452823" y="133799"/>
                    <a:pt x="457604" y="133557"/>
                    <a:pt x="457604" y="161816"/>
                  </a:cubicBezTo>
                  <a:cubicBezTo>
                    <a:pt x="457604" y="178968"/>
                    <a:pt x="406389" y="222898"/>
                    <a:pt x="392777" y="236690"/>
                  </a:cubicBezTo>
                  <a:cubicBezTo>
                    <a:pt x="387517" y="242030"/>
                    <a:pt x="386195" y="244536"/>
                    <a:pt x="379080" y="247216"/>
                  </a:cubicBezTo>
                  <a:cubicBezTo>
                    <a:pt x="373455" y="249335"/>
                    <a:pt x="366227" y="251095"/>
                    <a:pt x="358717" y="251095"/>
                  </a:cubicBezTo>
                  <a:close/>
                </a:path>
              </a:pathLst>
            </a:custGeom>
            <a:solidFill>
              <a:schemeClr val="accent1"/>
            </a:solidFill>
            <a:ln w="28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A4C7412-0A66-8678-EBCF-1DCCF782FF2F}"/>
                </a:ext>
              </a:extLst>
            </p:cNvPr>
            <p:cNvSpPr/>
            <p:nvPr/>
          </p:nvSpPr>
          <p:spPr>
            <a:xfrm>
              <a:off x="5209186" y="791903"/>
              <a:ext cx="118610" cy="155532"/>
            </a:xfrm>
            <a:custGeom>
              <a:avLst/>
              <a:gdLst>
                <a:gd name="connsiteX0" fmla="*/ 39206 w 118610"/>
                <a:gd name="connsiteY0" fmla="*/ 126474 h 155532"/>
                <a:gd name="connsiteX1" fmla="*/ 29869 w 118610"/>
                <a:gd name="connsiteY1" fmla="*/ 126474 h 155532"/>
                <a:gd name="connsiteX2" fmla="*/ 37322 w 118610"/>
                <a:gd name="connsiteY2" fmla="*/ 31616 h 155532"/>
                <a:gd name="connsiteX3" fmla="*/ 50400 w 118610"/>
                <a:gd name="connsiteY3" fmla="*/ 52074 h 155532"/>
                <a:gd name="connsiteX4" fmla="*/ 87721 w 118610"/>
                <a:gd name="connsiteY4" fmla="*/ 115315 h 155532"/>
                <a:gd name="connsiteX5" fmla="*/ 39206 w 118610"/>
                <a:gd name="connsiteY5" fmla="*/ 126474 h 155532"/>
                <a:gd name="connsiteX6" fmla="*/ 0 w 118610"/>
                <a:gd name="connsiteY6" fmla="*/ 130194 h 155532"/>
                <a:gd name="connsiteX7" fmla="*/ 65784 w 118610"/>
                <a:gd name="connsiteY7" fmla="*/ 152969 h 155532"/>
                <a:gd name="connsiteX8" fmla="*/ 84571 w 118610"/>
                <a:gd name="connsiteY8" fmla="*/ 51476 h 155532"/>
                <a:gd name="connsiteX9" fmla="*/ 41062 w 118610"/>
                <a:gd name="connsiteY9" fmla="*/ 0 h 155532"/>
                <a:gd name="connsiteX10" fmla="*/ 3206 w 118610"/>
                <a:gd name="connsiteY10" fmla="*/ 90619 h 155532"/>
                <a:gd name="connsiteX11" fmla="*/ 0 w 118610"/>
                <a:gd name="connsiteY11" fmla="*/ 130196 h 15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610" h="155532">
                  <a:moveTo>
                    <a:pt x="39206" y="126474"/>
                  </a:moveTo>
                  <a:lnTo>
                    <a:pt x="29869" y="126474"/>
                  </a:lnTo>
                  <a:cubicBezTo>
                    <a:pt x="29869" y="93621"/>
                    <a:pt x="37322" y="63990"/>
                    <a:pt x="37322" y="31616"/>
                  </a:cubicBezTo>
                  <a:lnTo>
                    <a:pt x="50400" y="52074"/>
                  </a:lnTo>
                  <a:cubicBezTo>
                    <a:pt x="55828" y="60261"/>
                    <a:pt x="87046" y="107264"/>
                    <a:pt x="87721" y="115315"/>
                  </a:cubicBezTo>
                  <a:cubicBezTo>
                    <a:pt x="72506" y="118844"/>
                    <a:pt x="66431" y="126474"/>
                    <a:pt x="39206" y="126474"/>
                  </a:cubicBezTo>
                  <a:close/>
                  <a:moveTo>
                    <a:pt x="0" y="130194"/>
                  </a:moveTo>
                  <a:cubicBezTo>
                    <a:pt x="0" y="159921"/>
                    <a:pt x="47671" y="157151"/>
                    <a:pt x="65784" y="152969"/>
                  </a:cubicBezTo>
                  <a:cubicBezTo>
                    <a:pt x="151621" y="133131"/>
                    <a:pt x="113793" y="100402"/>
                    <a:pt x="84571" y="51476"/>
                  </a:cubicBezTo>
                  <a:cubicBezTo>
                    <a:pt x="74109" y="33912"/>
                    <a:pt x="56728" y="0"/>
                    <a:pt x="41062" y="0"/>
                  </a:cubicBezTo>
                  <a:cubicBezTo>
                    <a:pt x="-1097" y="0"/>
                    <a:pt x="10097" y="36886"/>
                    <a:pt x="3206" y="90619"/>
                  </a:cubicBezTo>
                  <a:cubicBezTo>
                    <a:pt x="1716" y="102465"/>
                    <a:pt x="0" y="115732"/>
                    <a:pt x="0" y="130196"/>
                  </a:cubicBezTo>
                  <a:close/>
                </a:path>
              </a:pathLst>
            </a:custGeom>
            <a:grpFill/>
            <a:ln w="28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8814A93-65EF-DFEE-6D49-341F4F50E243}"/>
                </a:ext>
              </a:extLst>
            </p:cNvPr>
            <p:cNvSpPr/>
            <p:nvPr/>
          </p:nvSpPr>
          <p:spPr>
            <a:xfrm>
              <a:off x="4711735" y="333267"/>
              <a:ext cx="155946" cy="118261"/>
            </a:xfrm>
            <a:custGeom>
              <a:avLst/>
              <a:gdLst>
                <a:gd name="connsiteX0" fmla="*/ 29048 w 155946"/>
                <a:gd name="connsiteY0" fmla="*/ 88501 h 118261"/>
                <a:gd name="connsiteX1" fmla="*/ 32496 w 155946"/>
                <a:gd name="connsiteY1" fmla="*/ 52885 h 118261"/>
                <a:gd name="connsiteX2" fmla="*/ 40242 w 155946"/>
                <a:gd name="connsiteY2" fmla="*/ 30841 h 118261"/>
                <a:gd name="connsiteX3" fmla="*/ 114094 w 155946"/>
                <a:gd name="connsiteY3" fmla="*/ 74415 h 118261"/>
                <a:gd name="connsiteX4" fmla="*/ 124219 w 155946"/>
                <a:gd name="connsiteY4" fmla="*/ 81064 h 118261"/>
                <a:gd name="connsiteX5" fmla="*/ 29045 w 155946"/>
                <a:gd name="connsiteY5" fmla="*/ 88501 h 118261"/>
                <a:gd name="connsiteX6" fmla="*/ 23451 w 155946"/>
                <a:gd name="connsiteY6" fmla="*/ 118262 h 118261"/>
                <a:gd name="connsiteX7" fmla="*/ 137933 w 155946"/>
                <a:gd name="connsiteY7" fmla="*/ 107747 h 118261"/>
                <a:gd name="connsiteX8" fmla="*/ 155947 w 155946"/>
                <a:gd name="connsiteY8" fmla="*/ 77345 h 118261"/>
                <a:gd name="connsiteX9" fmla="*/ 105474 w 155946"/>
                <a:gd name="connsiteY9" fmla="*/ 34650 h 118261"/>
                <a:gd name="connsiteX10" fmla="*/ 2853 w 155946"/>
                <a:gd name="connsiteY10" fmla="*/ 51236 h 118261"/>
                <a:gd name="connsiteX11" fmla="*/ 7940 w 155946"/>
                <a:gd name="connsiteY11" fmla="*/ 109541 h 118261"/>
                <a:gd name="connsiteX12" fmla="*/ 23451 w 155946"/>
                <a:gd name="connsiteY12" fmla="*/ 118262 h 11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946" h="118261">
                  <a:moveTo>
                    <a:pt x="29048" y="88501"/>
                  </a:moveTo>
                  <a:cubicBezTo>
                    <a:pt x="29048" y="75094"/>
                    <a:pt x="28950" y="65187"/>
                    <a:pt x="32496" y="52885"/>
                  </a:cubicBezTo>
                  <a:cubicBezTo>
                    <a:pt x="34712" y="45190"/>
                    <a:pt x="38627" y="37762"/>
                    <a:pt x="40242" y="30841"/>
                  </a:cubicBezTo>
                  <a:cubicBezTo>
                    <a:pt x="49419" y="31606"/>
                    <a:pt x="102232" y="67394"/>
                    <a:pt x="114094" y="74415"/>
                  </a:cubicBezTo>
                  <a:lnTo>
                    <a:pt x="124219" y="81064"/>
                  </a:lnTo>
                  <a:cubicBezTo>
                    <a:pt x="91738" y="81064"/>
                    <a:pt x="62010" y="88501"/>
                    <a:pt x="29045" y="88501"/>
                  </a:cubicBezTo>
                  <a:close/>
                  <a:moveTo>
                    <a:pt x="23451" y="118262"/>
                  </a:moveTo>
                  <a:cubicBezTo>
                    <a:pt x="36352" y="118262"/>
                    <a:pt x="129872" y="110368"/>
                    <a:pt x="137933" y="107747"/>
                  </a:cubicBezTo>
                  <a:cubicBezTo>
                    <a:pt x="153013" y="102847"/>
                    <a:pt x="155947" y="91559"/>
                    <a:pt x="155947" y="77345"/>
                  </a:cubicBezTo>
                  <a:cubicBezTo>
                    <a:pt x="155947" y="61642"/>
                    <a:pt x="122920" y="45123"/>
                    <a:pt x="105474" y="34650"/>
                  </a:cubicBezTo>
                  <a:cubicBezTo>
                    <a:pt x="53626" y="3516"/>
                    <a:pt x="23204" y="-31425"/>
                    <a:pt x="2853" y="51236"/>
                  </a:cubicBezTo>
                  <a:cubicBezTo>
                    <a:pt x="-488" y="64812"/>
                    <a:pt x="-2989" y="97555"/>
                    <a:pt x="7940" y="109541"/>
                  </a:cubicBezTo>
                  <a:cubicBezTo>
                    <a:pt x="10838" y="112720"/>
                    <a:pt x="18501" y="118262"/>
                    <a:pt x="23451" y="118262"/>
                  </a:cubicBezTo>
                  <a:close/>
                </a:path>
              </a:pathLst>
            </a:custGeom>
            <a:grpFill/>
            <a:ln w="28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F2CE419-AE36-6502-75ED-349462296794}"/>
                </a:ext>
              </a:extLst>
            </p:cNvPr>
            <p:cNvSpPr/>
            <p:nvPr/>
          </p:nvSpPr>
          <p:spPr>
            <a:xfrm>
              <a:off x="5351020" y="657984"/>
              <a:ext cx="158735" cy="115317"/>
            </a:xfrm>
            <a:custGeom>
              <a:avLst/>
              <a:gdLst>
                <a:gd name="connsiteX0" fmla="*/ 33581 w 158735"/>
                <a:gd name="connsiteY0" fmla="*/ 27899 h 115317"/>
                <a:gd name="connsiteX1" fmla="*/ 128755 w 158735"/>
                <a:gd name="connsiteY1" fmla="*/ 27899 h 115317"/>
                <a:gd name="connsiteX2" fmla="*/ 108252 w 158735"/>
                <a:gd name="connsiteY2" fmla="*/ 83701 h 115317"/>
                <a:gd name="connsiteX3" fmla="*/ 89296 w 158735"/>
                <a:gd name="connsiteY3" fmla="*/ 70950 h 115317"/>
                <a:gd name="connsiteX4" fmla="*/ 33581 w 158735"/>
                <a:gd name="connsiteY4" fmla="*/ 27899 h 115317"/>
                <a:gd name="connsiteX5" fmla="*/ 0 w 158735"/>
                <a:gd name="connsiteY5" fmla="*/ 26041 h 115317"/>
                <a:gd name="connsiteX6" fmla="*/ 48262 w 158735"/>
                <a:gd name="connsiteY6" fmla="*/ 76517 h 115317"/>
                <a:gd name="connsiteX7" fmla="*/ 108252 w 158735"/>
                <a:gd name="connsiteY7" fmla="*/ 115318 h 115317"/>
                <a:gd name="connsiteX8" fmla="*/ 132495 w 158735"/>
                <a:gd name="connsiteY8" fmla="*/ 0 h 115317"/>
                <a:gd name="connsiteX9" fmla="*/ 24272 w 158735"/>
                <a:gd name="connsiteY9" fmla="*/ 0 h 115317"/>
                <a:gd name="connsiteX10" fmla="*/ 0 w 158735"/>
                <a:gd name="connsiteY10" fmla="*/ 26041 h 11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735" h="115317">
                  <a:moveTo>
                    <a:pt x="33581" y="27899"/>
                  </a:moveTo>
                  <a:lnTo>
                    <a:pt x="128755" y="27899"/>
                  </a:lnTo>
                  <a:cubicBezTo>
                    <a:pt x="128755" y="49200"/>
                    <a:pt x="121049" y="75140"/>
                    <a:pt x="108252" y="83701"/>
                  </a:cubicBezTo>
                  <a:cubicBezTo>
                    <a:pt x="102346" y="82134"/>
                    <a:pt x="94386" y="74740"/>
                    <a:pt x="89296" y="70950"/>
                  </a:cubicBezTo>
                  <a:lnTo>
                    <a:pt x="33581" y="27899"/>
                  </a:lnTo>
                  <a:close/>
                  <a:moveTo>
                    <a:pt x="0" y="26041"/>
                  </a:moveTo>
                  <a:cubicBezTo>
                    <a:pt x="0" y="46058"/>
                    <a:pt x="26803" y="59418"/>
                    <a:pt x="48262" y="76517"/>
                  </a:cubicBezTo>
                  <a:cubicBezTo>
                    <a:pt x="59231" y="85268"/>
                    <a:pt x="95652" y="115318"/>
                    <a:pt x="108252" y="115318"/>
                  </a:cubicBezTo>
                  <a:cubicBezTo>
                    <a:pt x="149089" y="115318"/>
                    <a:pt x="185032" y="0"/>
                    <a:pt x="132495" y="0"/>
                  </a:cubicBezTo>
                  <a:lnTo>
                    <a:pt x="24272" y="0"/>
                  </a:lnTo>
                  <a:cubicBezTo>
                    <a:pt x="8915" y="0"/>
                    <a:pt x="0" y="18470"/>
                    <a:pt x="0" y="26041"/>
                  </a:cubicBezTo>
                  <a:close/>
                </a:path>
              </a:pathLst>
            </a:custGeom>
            <a:grpFill/>
            <a:ln w="28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F08AA2DB-B57E-FDB9-1826-7AC34FD58EEF}"/>
                </a:ext>
              </a:extLst>
            </p:cNvPr>
            <p:cNvSpPr/>
            <p:nvPr/>
          </p:nvSpPr>
          <p:spPr>
            <a:xfrm>
              <a:off x="4886343" y="151995"/>
              <a:ext cx="115702" cy="157884"/>
            </a:xfrm>
            <a:custGeom>
              <a:avLst/>
              <a:gdLst>
                <a:gd name="connsiteX0" fmla="*/ 31727 w 115702"/>
                <a:gd name="connsiteY0" fmla="*/ 50300 h 157884"/>
                <a:gd name="connsiteX1" fmla="*/ 55712 w 115702"/>
                <a:gd name="connsiteY1" fmla="*/ 35146 h 157884"/>
                <a:gd name="connsiteX2" fmla="*/ 87710 w 115702"/>
                <a:gd name="connsiteY2" fmla="*/ 27981 h 157884"/>
                <a:gd name="connsiteX3" fmla="*/ 87710 w 115702"/>
                <a:gd name="connsiteY3" fmla="*/ 124700 h 157884"/>
                <a:gd name="connsiteX4" fmla="*/ 31727 w 115702"/>
                <a:gd name="connsiteY4" fmla="*/ 50300 h 157884"/>
                <a:gd name="connsiteX5" fmla="*/ 0 w 115702"/>
                <a:gd name="connsiteY5" fmla="*/ 48441 h 157884"/>
                <a:gd name="connsiteX6" fmla="*/ 38109 w 115702"/>
                <a:gd name="connsiteY6" fmla="*/ 109034 h 157884"/>
                <a:gd name="connsiteX7" fmla="*/ 59185 w 115702"/>
                <a:gd name="connsiteY7" fmla="*/ 136387 h 157884"/>
                <a:gd name="connsiteX8" fmla="*/ 69848 w 115702"/>
                <a:gd name="connsiteY8" fmla="*/ 149937 h 157884"/>
                <a:gd name="connsiteX9" fmla="*/ 115702 w 115702"/>
                <a:gd name="connsiteY9" fmla="*/ 133995 h 157884"/>
                <a:gd name="connsiteX10" fmla="*/ 115702 w 115702"/>
                <a:gd name="connsiteY10" fmla="*/ 26120 h 157884"/>
                <a:gd name="connsiteX11" fmla="*/ 32312 w 115702"/>
                <a:gd name="connsiteY11" fmla="*/ 13683 h 157884"/>
                <a:gd name="connsiteX12" fmla="*/ 0 w 115702"/>
                <a:gd name="connsiteY12" fmla="*/ 48441 h 15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702" h="157884">
                  <a:moveTo>
                    <a:pt x="31727" y="50300"/>
                  </a:moveTo>
                  <a:cubicBezTo>
                    <a:pt x="36138" y="43735"/>
                    <a:pt x="47137" y="38230"/>
                    <a:pt x="55712" y="35146"/>
                  </a:cubicBezTo>
                  <a:cubicBezTo>
                    <a:pt x="74016" y="28559"/>
                    <a:pt x="81353" y="31023"/>
                    <a:pt x="87710" y="27981"/>
                  </a:cubicBezTo>
                  <a:lnTo>
                    <a:pt x="87710" y="124700"/>
                  </a:lnTo>
                  <a:cubicBezTo>
                    <a:pt x="84498" y="122354"/>
                    <a:pt x="38339" y="62844"/>
                    <a:pt x="31727" y="50300"/>
                  </a:cubicBezTo>
                  <a:close/>
                  <a:moveTo>
                    <a:pt x="0" y="48441"/>
                  </a:moveTo>
                  <a:cubicBezTo>
                    <a:pt x="0" y="64896"/>
                    <a:pt x="28358" y="96588"/>
                    <a:pt x="38109" y="109034"/>
                  </a:cubicBezTo>
                  <a:cubicBezTo>
                    <a:pt x="45745" y="118772"/>
                    <a:pt x="51769" y="126525"/>
                    <a:pt x="59185" y="136387"/>
                  </a:cubicBezTo>
                  <a:cubicBezTo>
                    <a:pt x="62223" y="140426"/>
                    <a:pt x="66327" y="146764"/>
                    <a:pt x="69848" y="149937"/>
                  </a:cubicBezTo>
                  <a:cubicBezTo>
                    <a:pt x="90927" y="168953"/>
                    <a:pt x="115702" y="149889"/>
                    <a:pt x="115702" y="133995"/>
                  </a:cubicBezTo>
                  <a:lnTo>
                    <a:pt x="115702" y="26120"/>
                  </a:lnTo>
                  <a:cubicBezTo>
                    <a:pt x="115702" y="-16011"/>
                    <a:pt x="52495" y="2938"/>
                    <a:pt x="32312" y="13683"/>
                  </a:cubicBezTo>
                  <a:cubicBezTo>
                    <a:pt x="19724" y="20377"/>
                    <a:pt x="0" y="32590"/>
                    <a:pt x="0" y="48441"/>
                  </a:cubicBezTo>
                  <a:close/>
                </a:path>
              </a:pathLst>
            </a:custGeom>
            <a:grpFill/>
            <a:ln w="28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2EE73E4-13DD-5758-6334-7BC352EA0B64}"/>
                </a:ext>
              </a:extLst>
            </p:cNvPr>
            <p:cNvSpPr/>
            <p:nvPr/>
          </p:nvSpPr>
          <p:spPr>
            <a:xfrm>
              <a:off x="5061444" y="176707"/>
              <a:ext cx="46971" cy="72089"/>
            </a:xfrm>
            <a:custGeom>
              <a:avLst/>
              <a:gdLst>
                <a:gd name="connsiteX0" fmla="*/ 13391 w 46971"/>
                <a:gd name="connsiteY0" fmla="*/ 72089 h 72089"/>
                <a:gd name="connsiteX1" fmla="*/ 33950 w 46971"/>
                <a:gd name="connsiteY1" fmla="*/ 47957 h 72089"/>
                <a:gd name="connsiteX2" fmla="*/ 46972 w 46971"/>
                <a:gd name="connsiteY2" fmla="*/ 14426 h 72089"/>
                <a:gd name="connsiteX3" fmla="*/ 17835 w 46971"/>
                <a:gd name="connsiteY3" fmla="*/ 11424 h 72089"/>
                <a:gd name="connsiteX4" fmla="*/ 13391 w 46971"/>
                <a:gd name="connsiteY4" fmla="*/ 72089 h 7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71" h="72089">
                  <a:moveTo>
                    <a:pt x="13391" y="72089"/>
                  </a:moveTo>
                  <a:cubicBezTo>
                    <a:pt x="27088" y="72089"/>
                    <a:pt x="29591" y="57942"/>
                    <a:pt x="33950" y="47957"/>
                  </a:cubicBezTo>
                  <a:cubicBezTo>
                    <a:pt x="36819" y="41432"/>
                    <a:pt x="46972" y="21426"/>
                    <a:pt x="46972" y="14426"/>
                  </a:cubicBezTo>
                  <a:cubicBezTo>
                    <a:pt x="46972" y="-298"/>
                    <a:pt x="26103" y="-7558"/>
                    <a:pt x="17835" y="11424"/>
                  </a:cubicBezTo>
                  <a:cubicBezTo>
                    <a:pt x="8694" y="32394"/>
                    <a:pt x="-14694" y="72089"/>
                    <a:pt x="13391" y="72089"/>
                  </a:cubicBezTo>
                  <a:close/>
                </a:path>
              </a:pathLst>
            </a:custGeom>
            <a:grpFill/>
            <a:ln w="28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D1D781C-8E08-111C-9D58-B1CAB610B06B}"/>
                </a:ext>
              </a:extLst>
            </p:cNvPr>
            <p:cNvSpPr/>
            <p:nvPr/>
          </p:nvSpPr>
          <p:spPr>
            <a:xfrm>
              <a:off x="5412584" y="552105"/>
              <a:ext cx="71869" cy="47056"/>
            </a:xfrm>
            <a:custGeom>
              <a:avLst/>
              <a:gdLst>
                <a:gd name="connsiteX0" fmla="*/ 0 w 71869"/>
                <a:gd name="connsiteY0" fmla="*/ 33340 h 47056"/>
                <a:gd name="connsiteX1" fmla="*/ 46406 w 71869"/>
                <a:gd name="connsiteY1" fmla="*/ 34938 h 47056"/>
                <a:gd name="connsiteX2" fmla="*/ 70227 w 71869"/>
                <a:gd name="connsiteY2" fmla="*/ 21337 h 47056"/>
                <a:gd name="connsiteX3" fmla="*/ 42300 w 71869"/>
                <a:gd name="connsiteY3" fmla="*/ 4807 h 47056"/>
                <a:gd name="connsiteX4" fmla="*/ 25509 w 71869"/>
                <a:gd name="connsiteY4" fmla="*/ 12249 h 47056"/>
                <a:gd name="connsiteX5" fmla="*/ 28 w 71869"/>
                <a:gd name="connsiteY5" fmla="*/ 33343 h 4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69" h="47056">
                  <a:moveTo>
                    <a:pt x="0" y="33340"/>
                  </a:moveTo>
                  <a:cubicBezTo>
                    <a:pt x="0" y="61009"/>
                    <a:pt x="36703" y="38924"/>
                    <a:pt x="46406" y="34938"/>
                  </a:cubicBezTo>
                  <a:cubicBezTo>
                    <a:pt x="55209" y="31319"/>
                    <a:pt x="66431" y="28143"/>
                    <a:pt x="70227" y="21337"/>
                  </a:cubicBezTo>
                  <a:cubicBezTo>
                    <a:pt x="74306" y="14099"/>
                    <a:pt x="72759" y="-10210"/>
                    <a:pt x="42300" y="4807"/>
                  </a:cubicBezTo>
                  <a:cubicBezTo>
                    <a:pt x="36140" y="7848"/>
                    <a:pt x="31865" y="9424"/>
                    <a:pt x="25509" y="12249"/>
                  </a:cubicBezTo>
                  <a:cubicBezTo>
                    <a:pt x="14794" y="17000"/>
                    <a:pt x="28" y="19529"/>
                    <a:pt x="28" y="33343"/>
                  </a:cubicBezTo>
                  <a:close/>
                </a:path>
              </a:pathLst>
            </a:custGeom>
            <a:grpFill/>
            <a:ln w="28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D376194-237C-19D7-263A-4E54A50E192C}"/>
                </a:ext>
              </a:extLst>
            </p:cNvPr>
            <p:cNvSpPr/>
            <p:nvPr/>
          </p:nvSpPr>
          <p:spPr>
            <a:xfrm>
              <a:off x="4733316" y="504155"/>
              <a:ext cx="72377" cy="46876"/>
            </a:xfrm>
            <a:custGeom>
              <a:avLst/>
              <a:gdLst>
                <a:gd name="connsiteX0" fmla="*/ 0 w 72377"/>
                <a:gd name="connsiteY0" fmla="*/ 32934 h 46876"/>
                <a:gd name="connsiteX1" fmla="*/ 20281 w 72377"/>
                <a:gd name="connsiteY1" fmla="*/ 45881 h 46876"/>
                <a:gd name="connsiteX2" fmla="*/ 59521 w 72377"/>
                <a:gd name="connsiteY2" fmla="*/ 29015 h 46876"/>
                <a:gd name="connsiteX3" fmla="*/ 42286 w 72377"/>
                <a:gd name="connsiteY3" fmla="*/ 4395 h 46876"/>
                <a:gd name="connsiteX4" fmla="*/ 25490 w 72377"/>
                <a:gd name="connsiteY4" fmla="*/ 11837 h 46876"/>
                <a:gd name="connsiteX5" fmla="*/ 0 w 72377"/>
                <a:gd name="connsiteY5" fmla="*/ 32934 h 4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77" h="46876">
                  <a:moveTo>
                    <a:pt x="0" y="32934"/>
                  </a:moveTo>
                  <a:cubicBezTo>
                    <a:pt x="0" y="43221"/>
                    <a:pt x="10238" y="49405"/>
                    <a:pt x="20281" y="45881"/>
                  </a:cubicBezTo>
                  <a:lnTo>
                    <a:pt x="59521" y="29015"/>
                  </a:lnTo>
                  <a:cubicBezTo>
                    <a:pt x="81896" y="19860"/>
                    <a:pt x="74384" y="-11426"/>
                    <a:pt x="42286" y="4395"/>
                  </a:cubicBezTo>
                  <a:cubicBezTo>
                    <a:pt x="36112" y="7436"/>
                    <a:pt x="31857" y="9017"/>
                    <a:pt x="25490" y="11837"/>
                  </a:cubicBezTo>
                  <a:cubicBezTo>
                    <a:pt x="14763" y="16583"/>
                    <a:pt x="0" y="19120"/>
                    <a:pt x="0" y="32934"/>
                  </a:cubicBezTo>
                  <a:close/>
                </a:path>
              </a:pathLst>
            </a:custGeom>
            <a:grpFill/>
            <a:ln w="28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17D8DE9-CC95-09AA-6F74-2F7C44DC03E5}"/>
                </a:ext>
              </a:extLst>
            </p:cNvPr>
            <p:cNvSpPr/>
            <p:nvPr/>
          </p:nvSpPr>
          <p:spPr>
            <a:xfrm>
              <a:off x="5109220" y="853151"/>
              <a:ext cx="47710" cy="72671"/>
            </a:xfrm>
            <a:custGeom>
              <a:avLst/>
              <a:gdLst>
                <a:gd name="connsiteX0" fmla="*/ 12274 w 47710"/>
                <a:gd name="connsiteY0" fmla="*/ 72672 h 72671"/>
                <a:gd name="connsiteX1" fmla="*/ 34717 w 47710"/>
                <a:gd name="connsiteY1" fmla="*/ 48539 h 72671"/>
                <a:gd name="connsiteX2" fmla="*/ 47711 w 47710"/>
                <a:gd name="connsiteY2" fmla="*/ 15009 h 72671"/>
                <a:gd name="connsiteX3" fmla="*/ 17533 w 47710"/>
                <a:gd name="connsiteY3" fmla="*/ 14692 h 72671"/>
                <a:gd name="connsiteX4" fmla="*/ 68 w 47710"/>
                <a:gd name="connsiteY4" fmla="*/ 56472 h 72671"/>
                <a:gd name="connsiteX5" fmla="*/ 12274 w 47710"/>
                <a:gd name="connsiteY5" fmla="*/ 72672 h 7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0" h="72671">
                  <a:moveTo>
                    <a:pt x="12274" y="72672"/>
                  </a:moveTo>
                  <a:cubicBezTo>
                    <a:pt x="28136" y="72672"/>
                    <a:pt x="29064" y="61392"/>
                    <a:pt x="34717" y="48539"/>
                  </a:cubicBezTo>
                  <a:cubicBezTo>
                    <a:pt x="37586" y="42014"/>
                    <a:pt x="47711" y="22005"/>
                    <a:pt x="47711" y="15009"/>
                  </a:cubicBezTo>
                  <a:cubicBezTo>
                    <a:pt x="47711" y="2714"/>
                    <a:pt x="28080" y="-11346"/>
                    <a:pt x="17533" y="14692"/>
                  </a:cubicBezTo>
                  <a:lnTo>
                    <a:pt x="68" y="56472"/>
                  </a:lnTo>
                  <a:cubicBezTo>
                    <a:pt x="-692" y="63189"/>
                    <a:pt x="5018" y="72672"/>
                    <a:pt x="12274" y="72672"/>
                  </a:cubicBezTo>
                  <a:close/>
                </a:path>
              </a:pathLst>
            </a:custGeom>
            <a:grpFill/>
            <a:ln w="28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7E2542A-3A38-328F-5C1B-DDA3D2E7A4D6}"/>
                </a:ext>
              </a:extLst>
            </p:cNvPr>
            <p:cNvSpPr/>
            <p:nvPr/>
          </p:nvSpPr>
          <p:spPr>
            <a:xfrm>
              <a:off x="5377618" y="819800"/>
              <a:ext cx="57406" cy="53943"/>
            </a:xfrm>
            <a:custGeom>
              <a:avLst/>
              <a:gdLst>
                <a:gd name="connsiteX0" fmla="*/ 42448 w 57406"/>
                <a:gd name="connsiteY0" fmla="*/ 53940 h 53943"/>
                <a:gd name="connsiteX1" fmla="*/ 51336 w 57406"/>
                <a:gd name="connsiteY1" fmla="*/ 26498 h 53943"/>
                <a:gd name="connsiteX2" fmla="*/ 29173 w 57406"/>
                <a:gd name="connsiteY2" fmla="*/ 7666 h 53943"/>
                <a:gd name="connsiteX3" fmla="*/ 14464 w 57406"/>
                <a:gd name="connsiteY3" fmla="*/ 0 h 53943"/>
                <a:gd name="connsiteX4" fmla="*/ 8 w 57406"/>
                <a:gd name="connsiteY4" fmla="*/ 13225 h 53943"/>
                <a:gd name="connsiteX5" fmla="*/ 42448 w 57406"/>
                <a:gd name="connsiteY5" fmla="*/ 53943 h 5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06" h="53943">
                  <a:moveTo>
                    <a:pt x="42448" y="53940"/>
                  </a:moveTo>
                  <a:cubicBezTo>
                    <a:pt x="50604" y="53940"/>
                    <a:pt x="65960" y="39639"/>
                    <a:pt x="51336" y="26498"/>
                  </a:cubicBezTo>
                  <a:lnTo>
                    <a:pt x="29173" y="7666"/>
                  </a:lnTo>
                  <a:cubicBezTo>
                    <a:pt x="24617" y="3972"/>
                    <a:pt x="22480" y="0"/>
                    <a:pt x="14464" y="0"/>
                  </a:cubicBezTo>
                  <a:cubicBezTo>
                    <a:pt x="5436" y="0"/>
                    <a:pt x="345" y="5732"/>
                    <a:pt x="8" y="13225"/>
                  </a:cubicBezTo>
                  <a:cubicBezTo>
                    <a:pt x="-639" y="27173"/>
                    <a:pt x="38623" y="53943"/>
                    <a:pt x="42448" y="53943"/>
                  </a:cubicBezTo>
                  <a:close/>
                </a:path>
              </a:pathLst>
            </a:custGeom>
            <a:grpFill/>
            <a:ln w="28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5E84EBD-A85C-2ABF-8A97-6FE111A8C19D}"/>
                </a:ext>
              </a:extLst>
            </p:cNvPr>
            <p:cNvSpPr/>
            <p:nvPr/>
          </p:nvSpPr>
          <p:spPr>
            <a:xfrm>
              <a:off x="4785569" y="226472"/>
              <a:ext cx="54280" cy="57185"/>
            </a:xfrm>
            <a:custGeom>
              <a:avLst/>
              <a:gdLst>
                <a:gd name="connsiteX0" fmla="*/ 3 w 54280"/>
                <a:gd name="connsiteY0" fmla="*/ 14882 h 57185"/>
                <a:gd name="connsiteX1" fmla="*/ 40851 w 54280"/>
                <a:gd name="connsiteY1" fmla="*/ 57178 h 57185"/>
                <a:gd name="connsiteX2" fmla="*/ 48147 w 54280"/>
                <a:gd name="connsiteY2" fmla="*/ 30131 h 57185"/>
                <a:gd name="connsiteX3" fmla="*/ 16796 w 54280"/>
                <a:gd name="connsiteY3" fmla="*/ 0 h 57185"/>
                <a:gd name="connsiteX4" fmla="*/ 0 w 54280"/>
                <a:gd name="connsiteY4" fmla="*/ 14882 h 5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0" h="57185">
                  <a:moveTo>
                    <a:pt x="3" y="14882"/>
                  </a:moveTo>
                  <a:cubicBezTo>
                    <a:pt x="3" y="18691"/>
                    <a:pt x="26856" y="57812"/>
                    <a:pt x="40851" y="57178"/>
                  </a:cubicBezTo>
                  <a:cubicBezTo>
                    <a:pt x="50650" y="56738"/>
                    <a:pt x="61304" y="45542"/>
                    <a:pt x="48147" y="30131"/>
                  </a:cubicBezTo>
                  <a:cubicBezTo>
                    <a:pt x="42421" y="23423"/>
                    <a:pt x="25014" y="0"/>
                    <a:pt x="16796" y="0"/>
                  </a:cubicBezTo>
                  <a:cubicBezTo>
                    <a:pt x="8474" y="0"/>
                    <a:pt x="0" y="7535"/>
                    <a:pt x="0" y="14882"/>
                  </a:cubicBezTo>
                  <a:close/>
                </a:path>
              </a:pathLst>
            </a:custGeom>
            <a:grpFill/>
            <a:ln w="281" cap="flat">
              <a:noFill/>
              <a:prstDash val="solid"/>
              <a:miter/>
            </a:ln>
          </p:spPr>
          <p:txBody>
            <a:bodyPr rtlCol="0" anchor="ctr"/>
            <a:lstStyle/>
            <a:p>
              <a:endParaRPr lang="en-US"/>
            </a:p>
          </p:txBody>
        </p:sp>
      </p:grpSp>
      <p:grpSp>
        <p:nvGrpSpPr>
          <p:cNvPr id="81" name="Graphic 33">
            <a:extLst>
              <a:ext uri="{FF2B5EF4-FFF2-40B4-BE49-F238E27FC236}">
                <a16:creationId xmlns:a16="http://schemas.microsoft.com/office/drawing/2014/main" id="{1FDC82F7-00BA-702B-DBED-61AB57057427}"/>
              </a:ext>
            </a:extLst>
          </p:cNvPr>
          <p:cNvGrpSpPr/>
          <p:nvPr/>
        </p:nvGrpSpPr>
        <p:grpSpPr>
          <a:xfrm>
            <a:off x="15707308" y="3660157"/>
            <a:ext cx="955480" cy="800492"/>
            <a:chOff x="5866546" y="151724"/>
            <a:chExt cx="955480" cy="800492"/>
          </a:xfrm>
          <a:solidFill>
            <a:schemeClr val="accent2"/>
          </a:solidFill>
        </p:grpSpPr>
        <p:sp>
          <p:nvSpPr>
            <p:cNvPr id="82" name="Freeform: Shape 81">
              <a:extLst>
                <a:ext uri="{FF2B5EF4-FFF2-40B4-BE49-F238E27FC236}">
                  <a16:creationId xmlns:a16="http://schemas.microsoft.com/office/drawing/2014/main" id="{4AD79D50-50C5-D107-B662-A79424A0DA04}"/>
                </a:ext>
              </a:extLst>
            </p:cNvPr>
            <p:cNvSpPr/>
            <p:nvPr/>
          </p:nvSpPr>
          <p:spPr>
            <a:xfrm>
              <a:off x="6013975" y="151741"/>
              <a:ext cx="808051" cy="800475"/>
            </a:xfrm>
            <a:custGeom>
              <a:avLst/>
              <a:gdLst>
                <a:gd name="connsiteX0" fmla="*/ 0 w 808051"/>
                <a:gd name="connsiteY0" fmla="*/ 11142 h 800475"/>
                <a:gd name="connsiteX1" fmla="*/ 29840 w 808051"/>
                <a:gd name="connsiteY1" fmla="*/ 27885 h 800475"/>
                <a:gd name="connsiteX2" fmla="*/ 223929 w 808051"/>
                <a:gd name="connsiteY2" fmla="*/ 27883 h 800475"/>
                <a:gd name="connsiteX3" fmla="*/ 303100 w 808051"/>
                <a:gd name="connsiteY3" fmla="*/ 94047 h 800475"/>
                <a:gd name="connsiteX4" fmla="*/ 338425 w 808051"/>
                <a:gd name="connsiteY4" fmla="*/ 155579 h 800475"/>
                <a:gd name="connsiteX5" fmla="*/ 409046 w 808051"/>
                <a:gd name="connsiteY5" fmla="*/ 278622 h 800475"/>
                <a:gd name="connsiteX6" fmla="*/ 460936 w 808051"/>
                <a:gd name="connsiteY6" fmla="*/ 323615 h 800475"/>
                <a:gd name="connsiteX7" fmla="*/ 585978 w 808051"/>
                <a:gd name="connsiteY7" fmla="*/ 323615 h 800475"/>
                <a:gd name="connsiteX8" fmla="*/ 600913 w 808051"/>
                <a:gd name="connsiteY8" fmla="*/ 293868 h 800475"/>
                <a:gd name="connsiteX9" fmla="*/ 600913 w 808051"/>
                <a:gd name="connsiteY9" fmla="*/ 247356 h 800475"/>
                <a:gd name="connsiteX10" fmla="*/ 612106 w 808051"/>
                <a:gd name="connsiteY10" fmla="*/ 241777 h 800475"/>
                <a:gd name="connsiteX11" fmla="*/ 634944 w 808051"/>
                <a:gd name="connsiteY11" fmla="*/ 258072 h 800475"/>
                <a:gd name="connsiteX12" fmla="*/ 677834 w 808051"/>
                <a:gd name="connsiteY12" fmla="*/ 297147 h 800475"/>
                <a:gd name="connsiteX13" fmla="*/ 689056 w 808051"/>
                <a:gd name="connsiteY13" fmla="*/ 306426 h 800475"/>
                <a:gd name="connsiteX14" fmla="*/ 742240 w 808051"/>
                <a:gd name="connsiteY14" fmla="*/ 355707 h 800475"/>
                <a:gd name="connsiteX15" fmla="*/ 780039 w 808051"/>
                <a:gd name="connsiteY15" fmla="*/ 399873 h 800475"/>
                <a:gd name="connsiteX16" fmla="*/ 743168 w 808051"/>
                <a:gd name="connsiteY16" fmla="*/ 443103 h 800475"/>
                <a:gd name="connsiteX17" fmla="*/ 657331 w 808051"/>
                <a:gd name="connsiteY17" fmla="*/ 521215 h 800475"/>
                <a:gd name="connsiteX18" fmla="*/ 647122 w 808051"/>
                <a:gd name="connsiteY18" fmla="*/ 531505 h 800475"/>
                <a:gd name="connsiteX19" fmla="*/ 635900 w 808051"/>
                <a:gd name="connsiteY19" fmla="*/ 540783 h 800475"/>
                <a:gd name="connsiteX20" fmla="*/ 610222 w 808051"/>
                <a:gd name="connsiteY20" fmla="*/ 557972 h 800475"/>
                <a:gd name="connsiteX21" fmla="*/ 600913 w 808051"/>
                <a:gd name="connsiteY21" fmla="*/ 552394 h 800475"/>
                <a:gd name="connsiteX22" fmla="*/ 600913 w 808051"/>
                <a:gd name="connsiteY22" fmla="*/ 507749 h 800475"/>
                <a:gd name="connsiteX23" fmla="*/ 585978 w 808051"/>
                <a:gd name="connsiteY23" fmla="*/ 476138 h 800475"/>
                <a:gd name="connsiteX24" fmla="*/ 460936 w 808051"/>
                <a:gd name="connsiteY24" fmla="*/ 476138 h 800475"/>
                <a:gd name="connsiteX25" fmla="*/ 435849 w 808051"/>
                <a:gd name="connsiteY25" fmla="*/ 484595 h 800475"/>
                <a:gd name="connsiteX26" fmla="*/ 393409 w 808051"/>
                <a:gd name="connsiteY26" fmla="*/ 548318 h 800475"/>
                <a:gd name="connsiteX27" fmla="*/ 290050 w 808051"/>
                <a:gd name="connsiteY27" fmla="*/ 728026 h 800475"/>
                <a:gd name="connsiteX28" fmla="*/ 260632 w 808051"/>
                <a:gd name="connsiteY28" fmla="*/ 769386 h 800475"/>
                <a:gd name="connsiteX29" fmla="*/ 205282 w 808051"/>
                <a:gd name="connsiteY29" fmla="*/ 784893 h 800475"/>
                <a:gd name="connsiteX30" fmla="*/ 257538 w 808051"/>
                <a:gd name="connsiteY30" fmla="*/ 799772 h 800475"/>
                <a:gd name="connsiteX31" fmla="*/ 296378 w 808051"/>
                <a:gd name="connsiteY31" fmla="*/ 775276 h 800475"/>
                <a:gd name="connsiteX32" fmla="*/ 307994 w 808051"/>
                <a:gd name="connsiteY32" fmla="*/ 755231 h 800475"/>
                <a:gd name="connsiteX33" fmla="*/ 411830 w 808051"/>
                <a:gd name="connsiteY33" fmla="*/ 574146 h 800475"/>
                <a:gd name="connsiteX34" fmla="*/ 434893 w 808051"/>
                <a:gd name="connsiteY34" fmla="*/ 533896 h 800475"/>
                <a:gd name="connsiteX35" fmla="*/ 468389 w 808051"/>
                <a:gd name="connsiteY35" fmla="*/ 504043 h 800475"/>
                <a:gd name="connsiteX36" fmla="*/ 571044 w 808051"/>
                <a:gd name="connsiteY36" fmla="*/ 504043 h 800475"/>
                <a:gd name="connsiteX37" fmla="*/ 594135 w 808051"/>
                <a:gd name="connsiteY37" fmla="*/ 583329 h 800475"/>
                <a:gd name="connsiteX38" fmla="*/ 643269 w 808051"/>
                <a:gd name="connsiteY38" fmla="*/ 574180 h 800475"/>
                <a:gd name="connsiteX39" fmla="*/ 768395 w 808051"/>
                <a:gd name="connsiteY39" fmla="*/ 458952 h 800475"/>
                <a:gd name="connsiteX40" fmla="*/ 808051 w 808051"/>
                <a:gd name="connsiteY40" fmla="*/ 398026 h 800475"/>
                <a:gd name="connsiteX41" fmla="*/ 769408 w 808051"/>
                <a:gd name="connsiteY41" fmla="*/ 341681 h 800475"/>
                <a:gd name="connsiteX42" fmla="*/ 645237 w 808051"/>
                <a:gd name="connsiteY42" fmla="*/ 227350 h 800475"/>
                <a:gd name="connsiteX43" fmla="*/ 571044 w 808051"/>
                <a:gd name="connsiteY43" fmla="*/ 252948 h 800475"/>
                <a:gd name="connsiteX44" fmla="*/ 571044 w 808051"/>
                <a:gd name="connsiteY44" fmla="*/ 295729 h 800475"/>
                <a:gd name="connsiteX45" fmla="*/ 468389 w 808051"/>
                <a:gd name="connsiteY45" fmla="*/ 295729 h 800475"/>
                <a:gd name="connsiteX46" fmla="*/ 434921 w 808051"/>
                <a:gd name="connsiteY46" fmla="*/ 265873 h 800475"/>
                <a:gd name="connsiteX47" fmla="*/ 307994 w 808051"/>
                <a:gd name="connsiteY47" fmla="*/ 44539 h 800475"/>
                <a:gd name="connsiteX48" fmla="*/ 257538 w 808051"/>
                <a:gd name="connsiteY48" fmla="*/ 0 h 800475"/>
                <a:gd name="connsiteX49" fmla="*/ 14934 w 808051"/>
                <a:gd name="connsiteY49" fmla="*/ 0 h 800475"/>
                <a:gd name="connsiteX50" fmla="*/ 5147 w 808051"/>
                <a:gd name="connsiteY50" fmla="*/ 3268 h 800475"/>
                <a:gd name="connsiteX51" fmla="*/ 0 w 808051"/>
                <a:gd name="connsiteY51" fmla="*/ 11159 h 80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8051" h="800475">
                  <a:moveTo>
                    <a:pt x="0" y="11142"/>
                  </a:moveTo>
                  <a:cubicBezTo>
                    <a:pt x="0" y="29180"/>
                    <a:pt x="11953" y="27967"/>
                    <a:pt x="29840" y="27885"/>
                  </a:cubicBezTo>
                  <a:lnTo>
                    <a:pt x="223929" y="27883"/>
                  </a:lnTo>
                  <a:cubicBezTo>
                    <a:pt x="277169" y="27880"/>
                    <a:pt x="263613" y="27499"/>
                    <a:pt x="303100" y="94047"/>
                  </a:cubicBezTo>
                  <a:cubicBezTo>
                    <a:pt x="315447" y="114849"/>
                    <a:pt x="326781" y="134384"/>
                    <a:pt x="338425" y="155579"/>
                  </a:cubicBezTo>
                  <a:lnTo>
                    <a:pt x="409046" y="278622"/>
                  </a:lnTo>
                  <a:cubicBezTo>
                    <a:pt x="419058" y="295208"/>
                    <a:pt x="430364" y="323615"/>
                    <a:pt x="460936" y="323615"/>
                  </a:cubicBezTo>
                  <a:lnTo>
                    <a:pt x="585978" y="323615"/>
                  </a:lnTo>
                  <a:cubicBezTo>
                    <a:pt x="601672" y="323615"/>
                    <a:pt x="600997" y="309661"/>
                    <a:pt x="600913" y="293868"/>
                  </a:cubicBezTo>
                  <a:cubicBezTo>
                    <a:pt x="600828" y="278372"/>
                    <a:pt x="600913" y="262854"/>
                    <a:pt x="600913" y="247356"/>
                  </a:cubicBezTo>
                  <a:cubicBezTo>
                    <a:pt x="606481" y="243630"/>
                    <a:pt x="604681" y="241777"/>
                    <a:pt x="612106" y="241777"/>
                  </a:cubicBezTo>
                  <a:cubicBezTo>
                    <a:pt x="622597" y="241777"/>
                    <a:pt x="628728" y="252342"/>
                    <a:pt x="634944" y="258072"/>
                  </a:cubicBezTo>
                  <a:lnTo>
                    <a:pt x="677834" y="297147"/>
                  </a:lnTo>
                  <a:cubicBezTo>
                    <a:pt x="682474" y="301708"/>
                    <a:pt x="684500" y="302406"/>
                    <a:pt x="689056" y="306426"/>
                  </a:cubicBezTo>
                  <a:lnTo>
                    <a:pt x="742240" y="355707"/>
                  </a:lnTo>
                  <a:cubicBezTo>
                    <a:pt x="751746" y="365305"/>
                    <a:pt x="780039" y="384725"/>
                    <a:pt x="780039" y="399873"/>
                  </a:cubicBezTo>
                  <a:cubicBezTo>
                    <a:pt x="780039" y="415036"/>
                    <a:pt x="752561" y="433634"/>
                    <a:pt x="743168" y="443103"/>
                  </a:cubicBezTo>
                  <a:cubicBezTo>
                    <a:pt x="721821" y="464659"/>
                    <a:pt x="681181" y="499219"/>
                    <a:pt x="657331" y="521215"/>
                  </a:cubicBezTo>
                  <a:cubicBezTo>
                    <a:pt x="653450" y="524792"/>
                    <a:pt x="650919" y="527769"/>
                    <a:pt x="647122" y="531505"/>
                  </a:cubicBezTo>
                  <a:cubicBezTo>
                    <a:pt x="642509" y="536066"/>
                    <a:pt x="640484" y="536769"/>
                    <a:pt x="635900" y="540783"/>
                  </a:cubicBezTo>
                  <a:cubicBezTo>
                    <a:pt x="627237" y="548394"/>
                    <a:pt x="623891" y="557972"/>
                    <a:pt x="610222" y="557972"/>
                  </a:cubicBezTo>
                  <a:cubicBezTo>
                    <a:pt x="605750" y="557972"/>
                    <a:pt x="604738" y="554959"/>
                    <a:pt x="600913" y="552394"/>
                  </a:cubicBezTo>
                  <a:cubicBezTo>
                    <a:pt x="600913" y="537512"/>
                    <a:pt x="600857" y="522628"/>
                    <a:pt x="600913" y="507749"/>
                  </a:cubicBezTo>
                  <a:cubicBezTo>
                    <a:pt x="600969" y="491415"/>
                    <a:pt x="602291" y="476138"/>
                    <a:pt x="585978" y="476138"/>
                  </a:cubicBezTo>
                  <a:lnTo>
                    <a:pt x="460936" y="476138"/>
                  </a:lnTo>
                  <a:cubicBezTo>
                    <a:pt x="452245" y="476138"/>
                    <a:pt x="441558" y="480701"/>
                    <a:pt x="435849" y="484595"/>
                  </a:cubicBezTo>
                  <a:cubicBezTo>
                    <a:pt x="420183" y="495250"/>
                    <a:pt x="405671" y="527973"/>
                    <a:pt x="393409" y="548318"/>
                  </a:cubicBezTo>
                  <a:cubicBezTo>
                    <a:pt x="359828" y="603988"/>
                    <a:pt x="324391" y="670170"/>
                    <a:pt x="290050" y="728026"/>
                  </a:cubicBezTo>
                  <a:cubicBezTo>
                    <a:pt x="282822" y="740203"/>
                    <a:pt x="272585" y="764223"/>
                    <a:pt x="260632" y="769386"/>
                  </a:cubicBezTo>
                  <a:cubicBezTo>
                    <a:pt x="244544" y="776330"/>
                    <a:pt x="205282" y="763236"/>
                    <a:pt x="205282" y="784893"/>
                  </a:cubicBezTo>
                  <a:cubicBezTo>
                    <a:pt x="205282" y="805387"/>
                    <a:pt x="227726" y="799772"/>
                    <a:pt x="257538" y="799772"/>
                  </a:cubicBezTo>
                  <a:cubicBezTo>
                    <a:pt x="274666" y="799772"/>
                    <a:pt x="289375" y="786124"/>
                    <a:pt x="296378" y="775276"/>
                  </a:cubicBezTo>
                  <a:cubicBezTo>
                    <a:pt x="300822" y="768442"/>
                    <a:pt x="304000" y="762179"/>
                    <a:pt x="307994" y="755231"/>
                  </a:cubicBezTo>
                  <a:lnTo>
                    <a:pt x="411830" y="574146"/>
                  </a:lnTo>
                  <a:cubicBezTo>
                    <a:pt x="419677" y="560187"/>
                    <a:pt x="427074" y="547474"/>
                    <a:pt x="434893" y="533896"/>
                  </a:cubicBezTo>
                  <a:cubicBezTo>
                    <a:pt x="442683" y="520422"/>
                    <a:pt x="447492" y="504043"/>
                    <a:pt x="468389" y="504043"/>
                  </a:cubicBezTo>
                  <a:lnTo>
                    <a:pt x="571044" y="504043"/>
                  </a:lnTo>
                  <a:cubicBezTo>
                    <a:pt x="571044" y="530546"/>
                    <a:pt x="564632" y="570454"/>
                    <a:pt x="594135" y="583329"/>
                  </a:cubicBezTo>
                  <a:cubicBezTo>
                    <a:pt x="614638" y="592280"/>
                    <a:pt x="628531" y="586671"/>
                    <a:pt x="643269" y="574180"/>
                  </a:cubicBezTo>
                  <a:lnTo>
                    <a:pt x="768395" y="458952"/>
                  </a:lnTo>
                  <a:cubicBezTo>
                    <a:pt x="791120" y="439025"/>
                    <a:pt x="808051" y="428541"/>
                    <a:pt x="808051" y="398026"/>
                  </a:cubicBezTo>
                  <a:cubicBezTo>
                    <a:pt x="808051" y="370715"/>
                    <a:pt x="785158" y="354796"/>
                    <a:pt x="769408" y="341681"/>
                  </a:cubicBezTo>
                  <a:lnTo>
                    <a:pt x="645237" y="227350"/>
                  </a:lnTo>
                  <a:cubicBezTo>
                    <a:pt x="607128" y="191966"/>
                    <a:pt x="571044" y="225200"/>
                    <a:pt x="571044" y="252948"/>
                  </a:cubicBezTo>
                  <a:lnTo>
                    <a:pt x="571044" y="295729"/>
                  </a:lnTo>
                  <a:lnTo>
                    <a:pt x="468389" y="295729"/>
                  </a:lnTo>
                  <a:cubicBezTo>
                    <a:pt x="447492" y="295729"/>
                    <a:pt x="442683" y="279350"/>
                    <a:pt x="434921" y="265873"/>
                  </a:cubicBezTo>
                  <a:lnTo>
                    <a:pt x="307994" y="44539"/>
                  </a:lnTo>
                  <a:cubicBezTo>
                    <a:pt x="298347" y="27796"/>
                    <a:pt x="285185" y="0"/>
                    <a:pt x="257538" y="0"/>
                  </a:cubicBezTo>
                  <a:lnTo>
                    <a:pt x="14934" y="0"/>
                  </a:lnTo>
                  <a:cubicBezTo>
                    <a:pt x="10350" y="0"/>
                    <a:pt x="7960" y="984"/>
                    <a:pt x="5147" y="3268"/>
                  </a:cubicBezTo>
                  <a:cubicBezTo>
                    <a:pt x="3431" y="4645"/>
                    <a:pt x="0" y="9612"/>
                    <a:pt x="0" y="11159"/>
                  </a:cubicBezTo>
                  <a:close/>
                </a:path>
              </a:pathLst>
            </a:custGeom>
            <a:grpFill/>
            <a:ln w="28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CC936DA0-3E02-7741-0445-FF7FC62F3414}"/>
                </a:ext>
              </a:extLst>
            </p:cNvPr>
            <p:cNvSpPr/>
            <p:nvPr/>
          </p:nvSpPr>
          <p:spPr>
            <a:xfrm>
              <a:off x="5866546" y="433818"/>
              <a:ext cx="492660" cy="235849"/>
            </a:xfrm>
            <a:custGeom>
              <a:avLst/>
              <a:gdLst>
                <a:gd name="connsiteX0" fmla="*/ 339634 w 492660"/>
                <a:gd name="connsiteY0" fmla="*/ 73160 h 235849"/>
                <a:gd name="connsiteX1" fmla="*/ 212735 w 492660"/>
                <a:gd name="connsiteY1" fmla="*/ 73146 h 235849"/>
                <a:gd name="connsiteX2" fmla="*/ 184751 w 492660"/>
                <a:gd name="connsiteY2" fmla="*/ 89897 h 235849"/>
                <a:gd name="connsiteX3" fmla="*/ 201542 w 492660"/>
                <a:gd name="connsiteY3" fmla="*/ 102918 h 235849"/>
                <a:gd name="connsiteX4" fmla="*/ 369502 w 492660"/>
                <a:gd name="connsiteY4" fmla="*/ 102918 h 235849"/>
                <a:gd name="connsiteX5" fmla="*/ 382159 w 492660"/>
                <a:gd name="connsiteY5" fmla="*/ 75416 h 235849"/>
                <a:gd name="connsiteX6" fmla="*/ 358309 w 492660"/>
                <a:gd name="connsiteY6" fmla="*/ 41538 h 235849"/>
                <a:gd name="connsiteX7" fmla="*/ 373243 w 492660"/>
                <a:gd name="connsiteY7" fmla="*/ 28517 h 235849"/>
                <a:gd name="connsiteX8" fmla="*/ 421280 w 492660"/>
                <a:gd name="connsiteY8" fmla="*/ 69903 h 235849"/>
                <a:gd name="connsiteX9" fmla="*/ 443695 w 492660"/>
                <a:gd name="connsiteY9" fmla="*/ 92221 h 235849"/>
                <a:gd name="connsiteX10" fmla="*/ 444623 w 492660"/>
                <a:gd name="connsiteY10" fmla="*/ 142442 h 235849"/>
                <a:gd name="connsiteX11" fmla="*/ 375099 w 492660"/>
                <a:gd name="connsiteY11" fmla="*/ 207071 h 235849"/>
                <a:gd name="connsiteX12" fmla="*/ 358309 w 492660"/>
                <a:gd name="connsiteY12" fmla="*/ 192192 h 235849"/>
                <a:gd name="connsiteX13" fmla="*/ 387502 w 492660"/>
                <a:gd name="connsiteY13" fmla="*/ 140948 h 235849"/>
                <a:gd name="connsiteX14" fmla="*/ 365846 w 492660"/>
                <a:gd name="connsiteY14" fmla="*/ 132586 h 235849"/>
                <a:gd name="connsiteX15" fmla="*/ 72787 w 492660"/>
                <a:gd name="connsiteY15" fmla="*/ 132676 h 235849"/>
                <a:gd name="connsiteX16" fmla="*/ 27984 w 492660"/>
                <a:gd name="connsiteY16" fmla="*/ 117794 h 235849"/>
                <a:gd name="connsiteX17" fmla="*/ 33271 w 492660"/>
                <a:gd name="connsiteY17" fmla="*/ 106318 h 235849"/>
                <a:gd name="connsiteX18" fmla="*/ 147430 w 492660"/>
                <a:gd name="connsiteY18" fmla="*/ 91759 h 235849"/>
                <a:gd name="connsiteX19" fmla="*/ 132495 w 492660"/>
                <a:gd name="connsiteY19" fmla="*/ 73160 h 235849"/>
                <a:gd name="connsiteX20" fmla="*/ 42918 w 492660"/>
                <a:gd name="connsiteY20" fmla="*/ 73160 h 235849"/>
                <a:gd name="connsiteX21" fmla="*/ 0 w 492660"/>
                <a:gd name="connsiteY21" fmla="*/ 114321 h 235849"/>
                <a:gd name="connsiteX22" fmla="*/ 0 w 492660"/>
                <a:gd name="connsiteY22" fmla="*/ 123843 h 235849"/>
                <a:gd name="connsiteX23" fmla="*/ 54112 w 492660"/>
                <a:gd name="connsiteY23" fmla="*/ 162448 h 235849"/>
                <a:gd name="connsiteX24" fmla="*/ 339634 w 492660"/>
                <a:gd name="connsiteY24" fmla="*/ 162434 h 235849"/>
                <a:gd name="connsiteX25" fmla="*/ 329059 w 492660"/>
                <a:gd name="connsiteY25" fmla="*/ 195166 h 235849"/>
                <a:gd name="connsiteX26" fmla="*/ 334571 w 492660"/>
                <a:gd name="connsiteY26" fmla="*/ 212122 h 235849"/>
                <a:gd name="connsiteX27" fmla="*/ 409158 w 492660"/>
                <a:gd name="connsiteY27" fmla="*/ 218709 h 235849"/>
                <a:gd name="connsiteX28" fmla="*/ 454889 w 492660"/>
                <a:gd name="connsiteY28" fmla="*/ 173130 h 235849"/>
                <a:gd name="connsiteX29" fmla="*/ 492660 w 492660"/>
                <a:gd name="connsiteY29" fmla="*/ 117797 h 235849"/>
                <a:gd name="connsiteX30" fmla="*/ 455817 w 492660"/>
                <a:gd name="connsiteY30" fmla="*/ 63397 h 235849"/>
                <a:gd name="connsiteX31" fmla="*/ 409158 w 492660"/>
                <a:gd name="connsiteY31" fmla="*/ 16896 h 235849"/>
                <a:gd name="connsiteX32" fmla="*/ 380696 w 492660"/>
                <a:gd name="connsiteY32" fmla="*/ 481 h 235849"/>
                <a:gd name="connsiteX33" fmla="*/ 339634 w 492660"/>
                <a:gd name="connsiteY33" fmla="*/ 73160 h 2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660" h="235849">
                  <a:moveTo>
                    <a:pt x="339634" y="73160"/>
                  </a:moveTo>
                  <a:lnTo>
                    <a:pt x="212735" y="73146"/>
                  </a:lnTo>
                  <a:cubicBezTo>
                    <a:pt x="193807" y="73020"/>
                    <a:pt x="184751" y="72969"/>
                    <a:pt x="184751" y="89897"/>
                  </a:cubicBezTo>
                  <a:cubicBezTo>
                    <a:pt x="184751" y="96667"/>
                    <a:pt x="193864" y="102918"/>
                    <a:pt x="201542" y="102918"/>
                  </a:cubicBezTo>
                  <a:lnTo>
                    <a:pt x="369502" y="102918"/>
                  </a:lnTo>
                  <a:cubicBezTo>
                    <a:pt x="385843" y="102918"/>
                    <a:pt x="397543" y="90511"/>
                    <a:pt x="382159" y="75416"/>
                  </a:cubicBezTo>
                  <a:cubicBezTo>
                    <a:pt x="372456" y="65880"/>
                    <a:pt x="358309" y="56638"/>
                    <a:pt x="358309" y="41538"/>
                  </a:cubicBezTo>
                  <a:cubicBezTo>
                    <a:pt x="358309" y="35388"/>
                    <a:pt x="366999" y="28517"/>
                    <a:pt x="373243" y="28517"/>
                  </a:cubicBezTo>
                  <a:cubicBezTo>
                    <a:pt x="384268" y="28517"/>
                    <a:pt x="412505" y="61137"/>
                    <a:pt x="421280" y="69903"/>
                  </a:cubicBezTo>
                  <a:cubicBezTo>
                    <a:pt x="429211" y="77796"/>
                    <a:pt x="435764" y="84330"/>
                    <a:pt x="443695" y="92221"/>
                  </a:cubicBezTo>
                  <a:cubicBezTo>
                    <a:pt x="469429" y="117884"/>
                    <a:pt x="469823" y="117326"/>
                    <a:pt x="444623" y="142442"/>
                  </a:cubicBezTo>
                  <a:cubicBezTo>
                    <a:pt x="435005" y="152026"/>
                    <a:pt x="383958" y="207071"/>
                    <a:pt x="375099" y="207071"/>
                  </a:cubicBezTo>
                  <a:cubicBezTo>
                    <a:pt x="367449" y="207071"/>
                    <a:pt x="358309" y="201787"/>
                    <a:pt x="358309" y="192192"/>
                  </a:cubicBezTo>
                  <a:cubicBezTo>
                    <a:pt x="358309" y="170083"/>
                    <a:pt x="398021" y="159984"/>
                    <a:pt x="387502" y="140948"/>
                  </a:cubicBezTo>
                  <a:cubicBezTo>
                    <a:pt x="383480" y="133671"/>
                    <a:pt x="376393" y="132628"/>
                    <a:pt x="365846" y="132586"/>
                  </a:cubicBezTo>
                  <a:lnTo>
                    <a:pt x="72787" y="132676"/>
                  </a:lnTo>
                  <a:cubicBezTo>
                    <a:pt x="59596" y="132676"/>
                    <a:pt x="27984" y="138952"/>
                    <a:pt x="27984" y="117794"/>
                  </a:cubicBezTo>
                  <a:cubicBezTo>
                    <a:pt x="27984" y="114926"/>
                    <a:pt x="31584" y="107952"/>
                    <a:pt x="33271" y="106318"/>
                  </a:cubicBezTo>
                  <a:cubicBezTo>
                    <a:pt x="45871" y="94152"/>
                    <a:pt x="147430" y="116280"/>
                    <a:pt x="147430" y="91759"/>
                  </a:cubicBezTo>
                  <a:cubicBezTo>
                    <a:pt x="147430" y="85564"/>
                    <a:pt x="148302" y="73160"/>
                    <a:pt x="132495" y="73160"/>
                  </a:cubicBezTo>
                  <a:lnTo>
                    <a:pt x="42918" y="73160"/>
                  </a:lnTo>
                  <a:cubicBezTo>
                    <a:pt x="18534" y="73160"/>
                    <a:pt x="2165" y="93219"/>
                    <a:pt x="0" y="114321"/>
                  </a:cubicBezTo>
                  <a:lnTo>
                    <a:pt x="0" y="123843"/>
                  </a:lnTo>
                  <a:cubicBezTo>
                    <a:pt x="2137" y="144093"/>
                    <a:pt x="18337" y="162652"/>
                    <a:pt x="54112" y="162448"/>
                  </a:cubicBezTo>
                  <a:lnTo>
                    <a:pt x="339634" y="162434"/>
                  </a:lnTo>
                  <a:cubicBezTo>
                    <a:pt x="334431" y="170209"/>
                    <a:pt x="327287" y="181753"/>
                    <a:pt x="329059" y="195166"/>
                  </a:cubicBezTo>
                  <a:cubicBezTo>
                    <a:pt x="329987" y="202249"/>
                    <a:pt x="331731" y="206956"/>
                    <a:pt x="334571" y="212122"/>
                  </a:cubicBezTo>
                  <a:cubicBezTo>
                    <a:pt x="349196" y="238690"/>
                    <a:pt x="382355" y="245770"/>
                    <a:pt x="409158" y="218709"/>
                  </a:cubicBezTo>
                  <a:cubicBezTo>
                    <a:pt x="424768" y="202972"/>
                    <a:pt x="439195" y="188769"/>
                    <a:pt x="454889" y="173130"/>
                  </a:cubicBezTo>
                  <a:cubicBezTo>
                    <a:pt x="468501" y="159555"/>
                    <a:pt x="492660" y="142834"/>
                    <a:pt x="492660" y="117797"/>
                  </a:cubicBezTo>
                  <a:cubicBezTo>
                    <a:pt x="492660" y="92953"/>
                    <a:pt x="469289" y="76821"/>
                    <a:pt x="455817" y="63397"/>
                  </a:cubicBezTo>
                  <a:cubicBezTo>
                    <a:pt x="439814" y="47441"/>
                    <a:pt x="425105" y="32901"/>
                    <a:pt x="409158" y="16896"/>
                  </a:cubicBezTo>
                  <a:cubicBezTo>
                    <a:pt x="400215" y="7914"/>
                    <a:pt x="396305" y="2737"/>
                    <a:pt x="380696" y="481"/>
                  </a:cubicBezTo>
                  <a:cubicBezTo>
                    <a:pt x="345512" y="-4618"/>
                    <a:pt x="311734" y="31612"/>
                    <a:pt x="339634" y="73160"/>
                  </a:cubicBezTo>
                  <a:close/>
                </a:path>
              </a:pathLst>
            </a:custGeom>
            <a:solidFill>
              <a:schemeClr val="accent1"/>
            </a:solidFill>
            <a:ln w="28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A41C2F9-E65D-29E6-3663-BB0115637E3F}"/>
                </a:ext>
              </a:extLst>
            </p:cNvPr>
            <p:cNvSpPr/>
            <p:nvPr/>
          </p:nvSpPr>
          <p:spPr>
            <a:xfrm>
              <a:off x="5866546" y="640888"/>
              <a:ext cx="360553" cy="236410"/>
            </a:xfrm>
            <a:custGeom>
              <a:avLst/>
              <a:gdLst>
                <a:gd name="connsiteX0" fmla="*/ 225813 w 360553"/>
                <a:gd name="connsiteY0" fmla="*/ 46501 h 236410"/>
                <a:gd name="connsiteX1" fmla="*/ 242604 w 360553"/>
                <a:gd name="connsiteY1" fmla="*/ 29761 h 236410"/>
                <a:gd name="connsiteX2" fmla="*/ 267325 w 360553"/>
                <a:gd name="connsiteY2" fmla="*/ 47897 h 236410"/>
                <a:gd name="connsiteX3" fmla="*/ 311172 w 360553"/>
                <a:gd name="connsiteY3" fmla="*/ 91606 h 236410"/>
                <a:gd name="connsiteX4" fmla="*/ 268253 w 360553"/>
                <a:gd name="connsiteY4" fmla="*/ 187391 h 236410"/>
                <a:gd name="connsiteX5" fmla="*/ 240748 w 360553"/>
                <a:gd name="connsiteY5" fmla="*/ 206455 h 236410"/>
                <a:gd name="connsiteX6" fmla="*/ 225813 w 360553"/>
                <a:gd name="connsiteY6" fmla="*/ 191576 h 236410"/>
                <a:gd name="connsiteX7" fmla="*/ 257538 w 360553"/>
                <a:gd name="connsiteY7" fmla="*/ 148795 h 236410"/>
                <a:gd name="connsiteX8" fmla="*/ 209023 w 360553"/>
                <a:gd name="connsiteY8" fmla="*/ 133916 h 236410"/>
                <a:gd name="connsiteX9" fmla="*/ 78383 w 360553"/>
                <a:gd name="connsiteY9" fmla="*/ 133916 h 236410"/>
                <a:gd name="connsiteX10" fmla="*/ 28490 w 360553"/>
                <a:gd name="connsiteY10" fmla="*/ 118821 h 236410"/>
                <a:gd name="connsiteX11" fmla="*/ 74643 w 360553"/>
                <a:gd name="connsiteY11" fmla="*/ 102297 h 236410"/>
                <a:gd name="connsiteX12" fmla="*/ 205282 w 360553"/>
                <a:gd name="connsiteY12" fmla="*/ 102297 h 236410"/>
                <a:gd name="connsiteX13" fmla="*/ 257538 w 360553"/>
                <a:gd name="connsiteY13" fmla="*/ 89277 h 236410"/>
                <a:gd name="connsiteX14" fmla="*/ 225813 w 360553"/>
                <a:gd name="connsiteY14" fmla="*/ 46495 h 236410"/>
                <a:gd name="connsiteX15" fmla="*/ 0 w 360553"/>
                <a:gd name="connsiteY15" fmla="*/ 121602 h 236410"/>
                <a:gd name="connsiteX16" fmla="*/ 0 w 360553"/>
                <a:gd name="connsiteY16" fmla="*/ 114079 h 236410"/>
                <a:gd name="connsiteX17" fmla="*/ 26803 w 360553"/>
                <a:gd name="connsiteY17" fmla="*/ 76923 h 236410"/>
                <a:gd name="connsiteX18" fmla="*/ 207139 w 360553"/>
                <a:gd name="connsiteY18" fmla="*/ 72539 h 236410"/>
                <a:gd name="connsiteX19" fmla="*/ 197801 w 360553"/>
                <a:gd name="connsiteY19" fmla="*/ 37200 h 236410"/>
                <a:gd name="connsiteX20" fmla="*/ 238863 w 360553"/>
                <a:gd name="connsiteY20" fmla="*/ 0 h 236410"/>
                <a:gd name="connsiteX21" fmla="*/ 310244 w 360553"/>
                <a:gd name="connsiteY21" fmla="*/ 49755 h 236410"/>
                <a:gd name="connsiteX22" fmla="*/ 338228 w 360553"/>
                <a:gd name="connsiteY22" fmla="*/ 158564 h 236410"/>
                <a:gd name="connsiteX23" fmla="*/ 279447 w 360553"/>
                <a:gd name="connsiteY23" fmla="*/ 217161 h 236410"/>
                <a:gd name="connsiteX24" fmla="*/ 197801 w 360553"/>
                <a:gd name="connsiteY24" fmla="*/ 195299 h 236410"/>
                <a:gd name="connsiteX25" fmla="*/ 207139 w 360553"/>
                <a:gd name="connsiteY25" fmla="*/ 161819 h 236410"/>
                <a:gd name="connsiteX26" fmla="*/ 82096 w 360553"/>
                <a:gd name="connsiteY26" fmla="*/ 161819 h 236410"/>
                <a:gd name="connsiteX27" fmla="*/ 24300 w 360553"/>
                <a:gd name="connsiteY27" fmla="*/ 158074 h 236410"/>
                <a:gd name="connsiteX28" fmla="*/ 0 w 360553"/>
                <a:gd name="connsiteY28" fmla="*/ 121605 h 23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553" h="236410">
                  <a:moveTo>
                    <a:pt x="225813" y="46501"/>
                  </a:moveTo>
                  <a:cubicBezTo>
                    <a:pt x="225813" y="34719"/>
                    <a:pt x="231607" y="29761"/>
                    <a:pt x="242604" y="29761"/>
                  </a:cubicBezTo>
                  <a:cubicBezTo>
                    <a:pt x="252813" y="29761"/>
                    <a:pt x="261335" y="41915"/>
                    <a:pt x="267325" y="47897"/>
                  </a:cubicBezTo>
                  <a:lnTo>
                    <a:pt x="311172" y="91606"/>
                  </a:lnTo>
                  <a:cubicBezTo>
                    <a:pt x="344050" y="124346"/>
                    <a:pt x="337806" y="118073"/>
                    <a:pt x="268253" y="187391"/>
                  </a:cubicBezTo>
                  <a:cubicBezTo>
                    <a:pt x="259872" y="195761"/>
                    <a:pt x="253600" y="206455"/>
                    <a:pt x="240748" y="206455"/>
                  </a:cubicBezTo>
                  <a:cubicBezTo>
                    <a:pt x="231888" y="206455"/>
                    <a:pt x="225813" y="198895"/>
                    <a:pt x="225813" y="191576"/>
                  </a:cubicBezTo>
                  <a:cubicBezTo>
                    <a:pt x="225813" y="177418"/>
                    <a:pt x="257538" y="160395"/>
                    <a:pt x="257538" y="148795"/>
                  </a:cubicBezTo>
                  <a:cubicBezTo>
                    <a:pt x="257538" y="128355"/>
                    <a:pt x="229976" y="133916"/>
                    <a:pt x="209023" y="133916"/>
                  </a:cubicBezTo>
                  <a:lnTo>
                    <a:pt x="78383" y="133916"/>
                  </a:lnTo>
                  <a:cubicBezTo>
                    <a:pt x="56727" y="133916"/>
                    <a:pt x="29475" y="138530"/>
                    <a:pt x="28490" y="118821"/>
                  </a:cubicBezTo>
                  <a:cubicBezTo>
                    <a:pt x="27450" y="97874"/>
                    <a:pt x="53887" y="102297"/>
                    <a:pt x="74643" y="102297"/>
                  </a:cubicBezTo>
                  <a:lnTo>
                    <a:pt x="205282" y="102297"/>
                  </a:lnTo>
                  <a:cubicBezTo>
                    <a:pt x="223844" y="102297"/>
                    <a:pt x="257538" y="107973"/>
                    <a:pt x="257538" y="89277"/>
                  </a:cubicBezTo>
                  <a:cubicBezTo>
                    <a:pt x="257538" y="74353"/>
                    <a:pt x="225813" y="57994"/>
                    <a:pt x="225813" y="46495"/>
                  </a:cubicBezTo>
                  <a:close/>
                  <a:moveTo>
                    <a:pt x="0" y="121602"/>
                  </a:moveTo>
                  <a:lnTo>
                    <a:pt x="0" y="114079"/>
                  </a:lnTo>
                  <a:cubicBezTo>
                    <a:pt x="1266" y="98176"/>
                    <a:pt x="10631" y="83163"/>
                    <a:pt x="26803" y="76923"/>
                  </a:cubicBezTo>
                  <a:cubicBezTo>
                    <a:pt x="47165" y="69058"/>
                    <a:pt x="179576" y="72539"/>
                    <a:pt x="207139" y="72539"/>
                  </a:cubicBezTo>
                  <a:cubicBezTo>
                    <a:pt x="196929" y="57329"/>
                    <a:pt x="197801" y="55502"/>
                    <a:pt x="197801" y="37200"/>
                  </a:cubicBezTo>
                  <a:cubicBezTo>
                    <a:pt x="197801" y="21318"/>
                    <a:pt x="218416" y="0"/>
                    <a:pt x="238863" y="0"/>
                  </a:cubicBezTo>
                  <a:cubicBezTo>
                    <a:pt x="268675" y="0"/>
                    <a:pt x="282935" y="22520"/>
                    <a:pt x="310244" y="49755"/>
                  </a:cubicBezTo>
                  <a:cubicBezTo>
                    <a:pt x="348128" y="87494"/>
                    <a:pt x="385843" y="111189"/>
                    <a:pt x="338228" y="158564"/>
                  </a:cubicBezTo>
                  <a:lnTo>
                    <a:pt x="279447" y="217161"/>
                  </a:lnTo>
                  <a:cubicBezTo>
                    <a:pt x="236641" y="260242"/>
                    <a:pt x="197801" y="221189"/>
                    <a:pt x="197801" y="195299"/>
                  </a:cubicBezTo>
                  <a:cubicBezTo>
                    <a:pt x="197801" y="168411"/>
                    <a:pt x="203482" y="175447"/>
                    <a:pt x="207139" y="161819"/>
                  </a:cubicBezTo>
                  <a:cubicBezTo>
                    <a:pt x="165458" y="161819"/>
                    <a:pt x="123777" y="161819"/>
                    <a:pt x="82096" y="161819"/>
                  </a:cubicBezTo>
                  <a:cubicBezTo>
                    <a:pt x="63506" y="161819"/>
                    <a:pt x="36984" y="164776"/>
                    <a:pt x="24300" y="158074"/>
                  </a:cubicBezTo>
                  <a:cubicBezTo>
                    <a:pt x="8944" y="149970"/>
                    <a:pt x="1153" y="135926"/>
                    <a:pt x="0" y="121605"/>
                  </a:cubicBezTo>
                  <a:close/>
                </a:path>
              </a:pathLst>
            </a:custGeom>
            <a:solidFill>
              <a:schemeClr val="accent1"/>
            </a:solidFill>
            <a:ln w="28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C5A5DF0-9329-98D7-D6BF-0E17292790C0}"/>
                </a:ext>
              </a:extLst>
            </p:cNvPr>
            <p:cNvSpPr/>
            <p:nvPr/>
          </p:nvSpPr>
          <p:spPr>
            <a:xfrm>
              <a:off x="5866546" y="225709"/>
              <a:ext cx="360562" cy="236620"/>
            </a:xfrm>
            <a:custGeom>
              <a:avLst/>
              <a:gdLst>
                <a:gd name="connsiteX0" fmla="*/ 225813 w 360562"/>
                <a:gd name="connsiteY0" fmla="*/ 45049 h 236620"/>
                <a:gd name="connsiteX1" fmla="*/ 242604 w 360562"/>
                <a:gd name="connsiteY1" fmla="*/ 30170 h 236620"/>
                <a:gd name="connsiteX2" fmla="*/ 289713 w 360562"/>
                <a:gd name="connsiteY2" fmla="*/ 70622 h 236620"/>
                <a:gd name="connsiteX3" fmla="*/ 268253 w 360562"/>
                <a:gd name="connsiteY3" fmla="*/ 187801 h 236620"/>
                <a:gd name="connsiteX4" fmla="*/ 229976 w 360562"/>
                <a:gd name="connsiteY4" fmla="*/ 202708 h 236620"/>
                <a:gd name="connsiteX5" fmla="*/ 257538 w 360562"/>
                <a:gd name="connsiteY5" fmla="*/ 149208 h 236620"/>
                <a:gd name="connsiteX6" fmla="*/ 208995 w 360562"/>
                <a:gd name="connsiteY6" fmla="*/ 134326 h 236620"/>
                <a:gd name="connsiteX7" fmla="*/ 78383 w 360562"/>
                <a:gd name="connsiteY7" fmla="*/ 134326 h 236620"/>
                <a:gd name="connsiteX8" fmla="*/ 28490 w 360562"/>
                <a:gd name="connsiteY8" fmla="*/ 119237 h 236620"/>
                <a:gd name="connsiteX9" fmla="*/ 74643 w 360562"/>
                <a:gd name="connsiteY9" fmla="*/ 102712 h 236620"/>
                <a:gd name="connsiteX10" fmla="*/ 205282 w 360562"/>
                <a:gd name="connsiteY10" fmla="*/ 102712 h 236620"/>
                <a:gd name="connsiteX11" fmla="*/ 257538 w 360562"/>
                <a:gd name="connsiteY11" fmla="*/ 89692 h 236620"/>
                <a:gd name="connsiteX12" fmla="*/ 225813 w 360562"/>
                <a:gd name="connsiteY12" fmla="*/ 45049 h 236620"/>
                <a:gd name="connsiteX13" fmla="*/ 0 w 360562"/>
                <a:gd name="connsiteY13" fmla="*/ 122376 h 236620"/>
                <a:gd name="connsiteX14" fmla="*/ 0 w 360562"/>
                <a:gd name="connsiteY14" fmla="*/ 115155 h 236620"/>
                <a:gd name="connsiteX15" fmla="*/ 25509 w 360562"/>
                <a:gd name="connsiteY15" fmla="*/ 77922 h 236620"/>
                <a:gd name="connsiteX16" fmla="*/ 83980 w 360562"/>
                <a:gd name="connsiteY16" fmla="*/ 74810 h 236620"/>
                <a:gd name="connsiteX17" fmla="*/ 207139 w 360562"/>
                <a:gd name="connsiteY17" fmla="*/ 74810 h 236620"/>
                <a:gd name="connsiteX18" fmla="*/ 197801 w 360562"/>
                <a:gd name="connsiteY18" fmla="*/ 41330 h 236620"/>
                <a:gd name="connsiteX19" fmla="*/ 211357 w 360562"/>
                <a:gd name="connsiteY19" fmla="*/ 12057 h 236620"/>
                <a:gd name="connsiteX20" fmla="*/ 281331 w 360562"/>
                <a:gd name="connsiteY20" fmla="*/ 21335 h 236620"/>
                <a:gd name="connsiteX21" fmla="*/ 339184 w 360562"/>
                <a:gd name="connsiteY21" fmla="*/ 78992 h 236620"/>
                <a:gd name="connsiteX22" fmla="*/ 339184 w 360562"/>
                <a:gd name="connsiteY22" fmla="*/ 158040 h 236620"/>
                <a:gd name="connsiteX23" fmla="*/ 281331 w 360562"/>
                <a:gd name="connsiteY23" fmla="*/ 215698 h 236620"/>
                <a:gd name="connsiteX24" fmla="*/ 244460 w 360562"/>
                <a:gd name="connsiteY24" fmla="*/ 236620 h 236620"/>
                <a:gd name="connsiteX25" fmla="*/ 207139 w 360562"/>
                <a:gd name="connsiteY25" fmla="*/ 164084 h 236620"/>
                <a:gd name="connsiteX26" fmla="*/ 25481 w 360562"/>
                <a:gd name="connsiteY26" fmla="*/ 159159 h 236620"/>
                <a:gd name="connsiteX27" fmla="*/ 0 w 360562"/>
                <a:gd name="connsiteY27" fmla="*/ 122373 h 23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0562" h="236620">
                  <a:moveTo>
                    <a:pt x="225813" y="45049"/>
                  </a:moveTo>
                  <a:cubicBezTo>
                    <a:pt x="225813" y="36895"/>
                    <a:pt x="231888" y="30170"/>
                    <a:pt x="242604" y="30170"/>
                  </a:cubicBezTo>
                  <a:cubicBezTo>
                    <a:pt x="253629" y="30170"/>
                    <a:pt x="281050" y="61991"/>
                    <a:pt x="289713" y="70622"/>
                  </a:cubicBezTo>
                  <a:cubicBezTo>
                    <a:pt x="346384" y="127097"/>
                    <a:pt x="347987" y="108347"/>
                    <a:pt x="268253" y="187801"/>
                  </a:cubicBezTo>
                  <a:cubicBezTo>
                    <a:pt x="265047" y="191008"/>
                    <a:pt x="243757" y="217794"/>
                    <a:pt x="229976" y="202708"/>
                  </a:cubicBezTo>
                  <a:cubicBezTo>
                    <a:pt x="212285" y="183324"/>
                    <a:pt x="257538" y="163260"/>
                    <a:pt x="257538" y="149208"/>
                  </a:cubicBezTo>
                  <a:cubicBezTo>
                    <a:pt x="257538" y="128767"/>
                    <a:pt x="229976" y="134326"/>
                    <a:pt x="208995" y="134326"/>
                  </a:cubicBezTo>
                  <a:lnTo>
                    <a:pt x="78383" y="134326"/>
                  </a:lnTo>
                  <a:cubicBezTo>
                    <a:pt x="56390" y="134326"/>
                    <a:pt x="29503" y="139330"/>
                    <a:pt x="28490" y="119237"/>
                  </a:cubicBezTo>
                  <a:cubicBezTo>
                    <a:pt x="27450" y="98816"/>
                    <a:pt x="54252" y="102712"/>
                    <a:pt x="74643" y="102712"/>
                  </a:cubicBezTo>
                  <a:lnTo>
                    <a:pt x="205282" y="102712"/>
                  </a:lnTo>
                  <a:cubicBezTo>
                    <a:pt x="223844" y="102712"/>
                    <a:pt x="257538" y="108389"/>
                    <a:pt x="257538" y="89692"/>
                  </a:cubicBezTo>
                  <a:cubicBezTo>
                    <a:pt x="257538" y="73966"/>
                    <a:pt x="225813" y="60517"/>
                    <a:pt x="225813" y="45049"/>
                  </a:cubicBezTo>
                  <a:close/>
                  <a:moveTo>
                    <a:pt x="0" y="122376"/>
                  </a:moveTo>
                  <a:lnTo>
                    <a:pt x="0" y="115155"/>
                  </a:lnTo>
                  <a:cubicBezTo>
                    <a:pt x="1153" y="100237"/>
                    <a:pt x="9422" y="85658"/>
                    <a:pt x="25509" y="77922"/>
                  </a:cubicBezTo>
                  <a:cubicBezTo>
                    <a:pt x="39206" y="71345"/>
                    <a:pt x="65784" y="74810"/>
                    <a:pt x="83980" y="74810"/>
                  </a:cubicBezTo>
                  <a:cubicBezTo>
                    <a:pt x="125042" y="74810"/>
                    <a:pt x="166104" y="74810"/>
                    <a:pt x="207139" y="74810"/>
                  </a:cubicBezTo>
                  <a:cubicBezTo>
                    <a:pt x="203510" y="61181"/>
                    <a:pt x="197801" y="68217"/>
                    <a:pt x="197801" y="41330"/>
                  </a:cubicBezTo>
                  <a:cubicBezTo>
                    <a:pt x="197801" y="30515"/>
                    <a:pt x="205423" y="17416"/>
                    <a:pt x="211357" y="12057"/>
                  </a:cubicBezTo>
                  <a:cubicBezTo>
                    <a:pt x="235966" y="-10144"/>
                    <a:pt x="261504" y="1497"/>
                    <a:pt x="281331" y="21335"/>
                  </a:cubicBezTo>
                  <a:lnTo>
                    <a:pt x="339184" y="78992"/>
                  </a:lnTo>
                  <a:cubicBezTo>
                    <a:pt x="368012" y="107640"/>
                    <a:pt x="367365" y="129981"/>
                    <a:pt x="339184" y="158040"/>
                  </a:cubicBezTo>
                  <a:lnTo>
                    <a:pt x="281331" y="215698"/>
                  </a:lnTo>
                  <a:cubicBezTo>
                    <a:pt x="272135" y="224853"/>
                    <a:pt x="261925" y="236620"/>
                    <a:pt x="244460" y="236620"/>
                  </a:cubicBezTo>
                  <a:cubicBezTo>
                    <a:pt x="203876" y="236620"/>
                    <a:pt x="184723" y="197455"/>
                    <a:pt x="207139" y="164084"/>
                  </a:cubicBezTo>
                  <a:cubicBezTo>
                    <a:pt x="179126" y="164084"/>
                    <a:pt x="46096" y="167938"/>
                    <a:pt x="25481" y="159159"/>
                  </a:cubicBezTo>
                  <a:cubicBezTo>
                    <a:pt x="9928" y="152543"/>
                    <a:pt x="1181" y="137841"/>
                    <a:pt x="0" y="122373"/>
                  </a:cubicBezTo>
                  <a:close/>
                </a:path>
              </a:pathLst>
            </a:custGeom>
            <a:solidFill>
              <a:schemeClr val="accent1"/>
            </a:solidFill>
            <a:ln w="28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B4742D4-1ECA-9D83-760F-7DA5AAD558F8}"/>
                </a:ext>
              </a:extLst>
            </p:cNvPr>
            <p:cNvSpPr/>
            <p:nvPr/>
          </p:nvSpPr>
          <p:spPr>
            <a:xfrm>
              <a:off x="5866546" y="923605"/>
              <a:ext cx="316170" cy="27899"/>
            </a:xfrm>
            <a:custGeom>
              <a:avLst/>
              <a:gdLst>
                <a:gd name="connsiteX0" fmla="*/ 0 w 316170"/>
                <a:gd name="connsiteY0" fmla="*/ 11162 h 27899"/>
                <a:gd name="connsiteX1" fmla="*/ 11194 w 316170"/>
                <a:gd name="connsiteY1" fmla="*/ 27899 h 27899"/>
                <a:gd name="connsiteX2" fmla="*/ 302312 w 316170"/>
                <a:gd name="connsiteY2" fmla="*/ 27899 h 27899"/>
                <a:gd name="connsiteX3" fmla="*/ 302312 w 316170"/>
                <a:gd name="connsiteY3" fmla="*/ 0 h 27899"/>
                <a:gd name="connsiteX4" fmla="*/ 11194 w 316170"/>
                <a:gd name="connsiteY4" fmla="*/ 0 h 27899"/>
                <a:gd name="connsiteX5" fmla="*/ 0 w 316170"/>
                <a:gd name="connsiteY5" fmla="*/ 11162 h 2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170" h="27899">
                  <a:moveTo>
                    <a:pt x="0" y="11162"/>
                  </a:moveTo>
                  <a:cubicBezTo>
                    <a:pt x="0" y="18366"/>
                    <a:pt x="2475" y="27899"/>
                    <a:pt x="11194" y="27899"/>
                  </a:cubicBezTo>
                  <a:lnTo>
                    <a:pt x="302312" y="27899"/>
                  </a:lnTo>
                  <a:cubicBezTo>
                    <a:pt x="320790" y="27899"/>
                    <a:pt x="320790" y="0"/>
                    <a:pt x="302312" y="0"/>
                  </a:cubicBezTo>
                  <a:lnTo>
                    <a:pt x="11194" y="0"/>
                  </a:lnTo>
                  <a:cubicBezTo>
                    <a:pt x="6722" y="0"/>
                    <a:pt x="0" y="6680"/>
                    <a:pt x="0" y="11162"/>
                  </a:cubicBezTo>
                  <a:close/>
                </a:path>
              </a:pathLst>
            </a:custGeom>
            <a:grpFill/>
            <a:ln w="28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976F5C3-36B7-5ADD-879E-04B8F0AD0535}"/>
                </a:ext>
              </a:extLst>
            </p:cNvPr>
            <p:cNvSpPr/>
            <p:nvPr/>
          </p:nvSpPr>
          <p:spPr>
            <a:xfrm>
              <a:off x="5866546" y="151724"/>
              <a:ext cx="111749" cy="27899"/>
            </a:xfrm>
            <a:custGeom>
              <a:avLst/>
              <a:gdLst>
                <a:gd name="connsiteX0" fmla="*/ 0 w 111749"/>
                <a:gd name="connsiteY0" fmla="*/ 11159 h 27899"/>
                <a:gd name="connsiteX1" fmla="*/ 11194 w 111749"/>
                <a:gd name="connsiteY1" fmla="*/ 27899 h 27899"/>
                <a:gd name="connsiteX2" fmla="*/ 97030 w 111749"/>
                <a:gd name="connsiteY2" fmla="*/ 27899 h 27899"/>
                <a:gd name="connsiteX3" fmla="*/ 97030 w 111749"/>
                <a:gd name="connsiteY3" fmla="*/ 0 h 27899"/>
                <a:gd name="connsiteX4" fmla="*/ 11194 w 111749"/>
                <a:gd name="connsiteY4" fmla="*/ 0 h 27899"/>
                <a:gd name="connsiteX5" fmla="*/ 0 w 111749"/>
                <a:gd name="connsiteY5" fmla="*/ 11159 h 2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49" h="27899">
                  <a:moveTo>
                    <a:pt x="0" y="11159"/>
                  </a:moveTo>
                  <a:cubicBezTo>
                    <a:pt x="0" y="18363"/>
                    <a:pt x="2475" y="27899"/>
                    <a:pt x="11194" y="27899"/>
                  </a:cubicBezTo>
                  <a:lnTo>
                    <a:pt x="97030" y="27899"/>
                  </a:lnTo>
                  <a:cubicBezTo>
                    <a:pt x="115789" y="27899"/>
                    <a:pt x="117505" y="0"/>
                    <a:pt x="97030" y="0"/>
                  </a:cubicBezTo>
                  <a:lnTo>
                    <a:pt x="11194" y="0"/>
                  </a:lnTo>
                  <a:cubicBezTo>
                    <a:pt x="6722" y="0"/>
                    <a:pt x="0" y="6677"/>
                    <a:pt x="0" y="11159"/>
                  </a:cubicBezTo>
                  <a:close/>
                </a:path>
              </a:pathLst>
            </a:custGeom>
            <a:grpFill/>
            <a:ln w="281" cap="flat">
              <a:noFill/>
              <a:prstDash val="solid"/>
              <a:miter/>
            </a:ln>
          </p:spPr>
          <p:txBody>
            <a:bodyPr rtlCol="0" anchor="ctr"/>
            <a:lstStyle/>
            <a:p>
              <a:endParaRPr lang="en-US"/>
            </a:p>
          </p:txBody>
        </p:sp>
      </p:grpSp>
      <p:sp>
        <p:nvSpPr>
          <p:cNvPr id="20" name="Flowchart: Connector 19">
            <a:extLst>
              <a:ext uri="{FF2B5EF4-FFF2-40B4-BE49-F238E27FC236}">
                <a16:creationId xmlns:a16="http://schemas.microsoft.com/office/drawing/2014/main" id="{CFF6D5EB-C28C-DE18-D321-10F4287FD846}"/>
              </a:ext>
            </a:extLst>
          </p:cNvPr>
          <p:cNvSpPr/>
          <p:nvPr/>
        </p:nvSpPr>
        <p:spPr>
          <a:xfrm>
            <a:off x="11340448" y="6598908"/>
            <a:ext cx="2007904" cy="2007904"/>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21" name="Flowchart: Connector 20">
            <a:extLst>
              <a:ext uri="{FF2B5EF4-FFF2-40B4-BE49-F238E27FC236}">
                <a16:creationId xmlns:a16="http://schemas.microsoft.com/office/drawing/2014/main" id="{FDC95CCE-8995-9E1A-5812-3DFACB8AB708}"/>
              </a:ext>
            </a:extLst>
          </p:cNvPr>
          <p:cNvSpPr/>
          <p:nvPr/>
        </p:nvSpPr>
        <p:spPr>
          <a:xfrm>
            <a:off x="11537771" y="6796231"/>
            <a:ext cx="1613258" cy="1613258"/>
          </a:xfrm>
          <a:prstGeom prst="flowChartConnector">
            <a:avLst/>
          </a:prstGeom>
          <a:gradFill>
            <a:gsLst>
              <a:gs pos="0">
                <a:schemeClr val="accent2"/>
              </a:gs>
              <a:gs pos="100000">
                <a:schemeClr val="accent2">
                  <a:lumMod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23" name="TextBox 22">
            <a:extLst>
              <a:ext uri="{FF2B5EF4-FFF2-40B4-BE49-F238E27FC236}">
                <a16:creationId xmlns:a16="http://schemas.microsoft.com/office/drawing/2014/main" id="{75F090C3-DE23-F70D-0F84-76D1134B67F6}"/>
              </a:ext>
            </a:extLst>
          </p:cNvPr>
          <p:cNvSpPr txBox="1"/>
          <p:nvPr/>
        </p:nvSpPr>
        <p:spPr>
          <a:xfrm>
            <a:off x="11340445" y="7273204"/>
            <a:ext cx="2007910" cy="611193"/>
          </a:xfrm>
          <a:prstGeom prst="rect">
            <a:avLst/>
          </a:prstGeom>
          <a:noFill/>
        </p:spPr>
        <p:txBody>
          <a:bodyPr wrap="square" rtlCol="0" anchor="ctr">
            <a:spAutoFit/>
          </a:bodyPr>
          <a:lstStyle/>
          <a:p>
            <a:pPr algn="ctr">
              <a:lnSpc>
                <a:spcPct val="130000"/>
              </a:lnSpc>
            </a:pPr>
            <a:r>
              <a:rPr lang="en-US" sz="2800" b="1" dirty="0">
                <a:solidFill>
                  <a:schemeClr val="bg1"/>
                </a:solidFill>
                <a:latin typeface="Poppins" panose="00000500000000000000" pitchFamily="2" charset="0"/>
              </a:rPr>
              <a:t>Three</a:t>
            </a:r>
            <a:endParaRPr lang="id-ID" sz="2800" b="1" dirty="0">
              <a:solidFill>
                <a:schemeClr val="bg1"/>
              </a:solidFill>
              <a:latin typeface="Poppins" panose="00000500000000000000" pitchFamily="2" charset="0"/>
            </a:endParaRPr>
          </a:p>
        </p:txBody>
      </p:sp>
      <p:cxnSp>
        <p:nvCxnSpPr>
          <p:cNvPr id="24" name="Straight Arrow Connector 23">
            <a:extLst>
              <a:ext uri="{FF2B5EF4-FFF2-40B4-BE49-F238E27FC236}">
                <a16:creationId xmlns:a16="http://schemas.microsoft.com/office/drawing/2014/main" id="{F28B4103-140F-4710-ABAA-40AD5B9C817E}"/>
              </a:ext>
            </a:extLst>
          </p:cNvPr>
          <p:cNvCxnSpPr>
            <a:cxnSpLocks/>
          </p:cNvCxnSpPr>
          <p:nvPr/>
        </p:nvCxnSpPr>
        <p:spPr>
          <a:xfrm>
            <a:off x="12344400" y="8629538"/>
            <a:ext cx="1" cy="873494"/>
          </a:xfrm>
          <a:prstGeom prst="straightConnector1">
            <a:avLst/>
          </a:prstGeom>
          <a:ln w="38100">
            <a:solidFill>
              <a:schemeClr val="bg2">
                <a:lumMod val="7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940834B-6DA3-F977-5E27-8459F52A7D7F}"/>
              </a:ext>
            </a:extLst>
          </p:cNvPr>
          <p:cNvSpPr txBox="1"/>
          <p:nvPr/>
        </p:nvSpPr>
        <p:spPr>
          <a:xfrm>
            <a:off x="11036564" y="10940859"/>
            <a:ext cx="2615672" cy="769441"/>
          </a:xfrm>
          <a:prstGeom prst="rect">
            <a:avLst/>
          </a:prstGeom>
          <a:noFill/>
        </p:spPr>
        <p:txBody>
          <a:bodyPr wrap="square" rtlCol="0" anchor="ctr">
            <a:spAutoFit/>
          </a:bodyPr>
          <a:lstStyle/>
          <a:p>
            <a:pPr algn="ctr"/>
            <a:r>
              <a:rPr lang="id-ID" sz="2200" spc="80" dirty="0">
                <a:solidFill>
                  <a:schemeClr val="tx1">
                    <a:lumMod val="75000"/>
                    <a:lumOff val="25000"/>
                  </a:schemeClr>
                </a:solidFill>
                <a:latin typeface="Poppins" panose="00000500000000000000" pitchFamily="2" charset="0"/>
              </a:rPr>
              <a:t>Improve Service Levels </a:t>
            </a:r>
          </a:p>
        </p:txBody>
      </p:sp>
      <p:grpSp>
        <p:nvGrpSpPr>
          <p:cNvPr id="88" name="Graphic 33">
            <a:extLst>
              <a:ext uri="{FF2B5EF4-FFF2-40B4-BE49-F238E27FC236}">
                <a16:creationId xmlns:a16="http://schemas.microsoft.com/office/drawing/2014/main" id="{C8C5EDDD-09B8-ED6B-AEC8-4E19675D0685}"/>
              </a:ext>
            </a:extLst>
          </p:cNvPr>
          <p:cNvGrpSpPr/>
          <p:nvPr/>
        </p:nvGrpSpPr>
        <p:grpSpPr>
          <a:xfrm>
            <a:off x="11866536" y="9635365"/>
            <a:ext cx="955728" cy="952553"/>
            <a:chOff x="2244111" y="75687"/>
            <a:chExt cx="955728" cy="952553"/>
          </a:xfrm>
          <a:solidFill>
            <a:schemeClr val="accent2"/>
          </a:solidFill>
        </p:grpSpPr>
        <p:sp>
          <p:nvSpPr>
            <p:cNvPr id="89" name="Freeform: Shape 88">
              <a:extLst>
                <a:ext uri="{FF2B5EF4-FFF2-40B4-BE49-F238E27FC236}">
                  <a16:creationId xmlns:a16="http://schemas.microsoft.com/office/drawing/2014/main" id="{DE0DA035-250E-D271-B00D-EA79667E0867}"/>
                </a:ext>
              </a:extLst>
            </p:cNvPr>
            <p:cNvSpPr/>
            <p:nvPr/>
          </p:nvSpPr>
          <p:spPr>
            <a:xfrm>
              <a:off x="2805972" y="280467"/>
              <a:ext cx="210188" cy="465421"/>
            </a:xfrm>
            <a:custGeom>
              <a:avLst/>
              <a:gdLst>
                <a:gd name="connsiteX0" fmla="*/ 0 w 210188"/>
                <a:gd name="connsiteY0" fmla="*/ 133822 h 465421"/>
                <a:gd name="connsiteX1" fmla="*/ 50399 w 210188"/>
                <a:gd name="connsiteY1" fmla="*/ 159869 h 465421"/>
                <a:gd name="connsiteX2" fmla="*/ 50399 w 210188"/>
                <a:gd name="connsiteY2" fmla="*/ 437078 h 465421"/>
                <a:gd name="connsiteX3" fmla="*/ 59366 w 210188"/>
                <a:gd name="connsiteY3" fmla="*/ 457908 h 465421"/>
                <a:gd name="connsiteX4" fmla="*/ 125065 w 210188"/>
                <a:gd name="connsiteY4" fmla="*/ 464983 h 465421"/>
                <a:gd name="connsiteX5" fmla="*/ 158666 w 210188"/>
                <a:gd name="connsiteY5" fmla="*/ 440797 h 465421"/>
                <a:gd name="connsiteX6" fmla="*/ 158666 w 210188"/>
                <a:gd name="connsiteY6" fmla="*/ 301266 h 465421"/>
                <a:gd name="connsiteX7" fmla="*/ 130667 w 210188"/>
                <a:gd name="connsiteY7" fmla="*/ 301266 h 465421"/>
                <a:gd name="connsiteX8" fmla="*/ 130667 w 210188"/>
                <a:gd name="connsiteY8" fmla="*/ 435219 h 465421"/>
                <a:gd name="connsiteX9" fmla="*/ 78400 w 210188"/>
                <a:gd name="connsiteY9" fmla="*/ 435219 h 465421"/>
                <a:gd name="connsiteX10" fmla="*/ 78400 w 210188"/>
                <a:gd name="connsiteY10" fmla="*/ 152429 h 465421"/>
                <a:gd name="connsiteX11" fmla="*/ 65410 w 210188"/>
                <a:gd name="connsiteY11" fmla="*/ 133752 h 465421"/>
                <a:gd name="connsiteX12" fmla="*/ 33603 w 210188"/>
                <a:gd name="connsiteY12" fmla="*/ 131966 h 465421"/>
                <a:gd name="connsiteX13" fmla="*/ 85870 w 210188"/>
                <a:gd name="connsiteY13" fmla="*/ 59408 h 465421"/>
                <a:gd name="connsiteX14" fmla="*/ 104534 w 210188"/>
                <a:gd name="connsiteY14" fmla="*/ 35222 h 465421"/>
                <a:gd name="connsiteX15" fmla="*/ 113885 w 210188"/>
                <a:gd name="connsiteY15" fmla="*/ 46370 h 465421"/>
                <a:gd name="connsiteX16" fmla="*/ 175464 w 210188"/>
                <a:gd name="connsiteY16" fmla="*/ 131966 h 465421"/>
                <a:gd name="connsiteX17" fmla="*/ 144944 w 210188"/>
                <a:gd name="connsiteY17" fmla="*/ 133172 h 465421"/>
                <a:gd name="connsiteX18" fmla="*/ 130667 w 210188"/>
                <a:gd name="connsiteY18" fmla="*/ 152432 h 465421"/>
                <a:gd name="connsiteX19" fmla="*/ 130667 w 210188"/>
                <a:gd name="connsiteY19" fmla="*/ 241734 h 465421"/>
                <a:gd name="connsiteX20" fmla="*/ 158666 w 210188"/>
                <a:gd name="connsiteY20" fmla="*/ 241734 h 465421"/>
                <a:gd name="connsiteX21" fmla="*/ 158666 w 210188"/>
                <a:gd name="connsiteY21" fmla="*/ 159871 h 465421"/>
                <a:gd name="connsiteX22" fmla="*/ 207839 w 210188"/>
                <a:gd name="connsiteY22" fmla="*/ 147437 h 465421"/>
                <a:gd name="connsiteX23" fmla="*/ 205305 w 210188"/>
                <a:gd name="connsiteY23" fmla="*/ 122699 h 465421"/>
                <a:gd name="connsiteX24" fmla="*/ 198988 w 210188"/>
                <a:gd name="connsiteY24" fmla="*/ 114108 h 465421"/>
                <a:gd name="connsiteX25" fmla="*/ 136270 w 210188"/>
                <a:gd name="connsiteY25" fmla="*/ 27783 h 465421"/>
                <a:gd name="connsiteX26" fmla="*/ 81593 w 210188"/>
                <a:gd name="connsiteY26" fmla="*/ 16080 h 465421"/>
                <a:gd name="connsiteX27" fmla="*/ 53341 w 210188"/>
                <a:gd name="connsiteY27" fmla="*/ 54900 h 465421"/>
                <a:gd name="connsiteX28" fmla="*/ 25872 w 210188"/>
                <a:gd name="connsiteY28" fmla="*/ 92636 h 465421"/>
                <a:gd name="connsiteX29" fmla="*/ 11725 w 210188"/>
                <a:gd name="connsiteY29" fmla="*/ 112025 h 465421"/>
                <a:gd name="connsiteX30" fmla="*/ 0 w 210188"/>
                <a:gd name="connsiteY30" fmla="*/ 133828 h 46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188" h="465421">
                  <a:moveTo>
                    <a:pt x="0" y="133822"/>
                  </a:moveTo>
                  <a:cubicBezTo>
                    <a:pt x="0" y="165119"/>
                    <a:pt x="21704" y="159869"/>
                    <a:pt x="50399" y="159869"/>
                  </a:cubicBezTo>
                  <a:lnTo>
                    <a:pt x="50399" y="437078"/>
                  </a:lnTo>
                  <a:cubicBezTo>
                    <a:pt x="50399" y="445907"/>
                    <a:pt x="54433" y="453762"/>
                    <a:pt x="59366" y="457908"/>
                  </a:cubicBezTo>
                  <a:cubicBezTo>
                    <a:pt x="71465" y="468063"/>
                    <a:pt x="106129" y="464983"/>
                    <a:pt x="125065" y="464983"/>
                  </a:cubicBezTo>
                  <a:cubicBezTo>
                    <a:pt x="141884" y="464983"/>
                    <a:pt x="158666" y="456809"/>
                    <a:pt x="158666" y="440797"/>
                  </a:cubicBezTo>
                  <a:lnTo>
                    <a:pt x="158666" y="301266"/>
                  </a:lnTo>
                  <a:cubicBezTo>
                    <a:pt x="158666" y="286435"/>
                    <a:pt x="130667" y="286435"/>
                    <a:pt x="130667" y="301266"/>
                  </a:cubicBezTo>
                  <a:lnTo>
                    <a:pt x="130667" y="435219"/>
                  </a:lnTo>
                  <a:lnTo>
                    <a:pt x="78400" y="435219"/>
                  </a:lnTo>
                  <a:lnTo>
                    <a:pt x="78400" y="152429"/>
                  </a:lnTo>
                  <a:cubicBezTo>
                    <a:pt x="78400" y="143818"/>
                    <a:pt x="71355" y="136521"/>
                    <a:pt x="65410" y="133752"/>
                  </a:cubicBezTo>
                  <a:cubicBezTo>
                    <a:pt x="58328" y="130458"/>
                    <a:pt x="43728" y="131966"/>
                    <a:pt x="33603" y="131966"/>
                  </a:cubicBezTo>
                  <a:lnTo>
                    <a:pt x="85870" y="59408"/>
                  </a:lnTo>
                  <a:cubicBezTo>
                    <a:pt x="90283" y="53588"/>
                    <a:pt x="99621" y="38810"/>
                    <a:pt x="104534" y="35222"/>
                  </a:cubicBezTo>
                  <a:cubicBezTo>
                    <a:pt x="109220" y="38351"/>
                    <a:pt x="110733" y="41827"/>
                    <a:pt x="113885" y="46370"/>
                  </a:cubicBezTo>
                  <a:lnTo>
                    <a:pt x="175464" y="131966"/>
                  </a:lnTo>
                  <a:cubicBezTo>
                    <a:pt x="166141" y="131966"/>
                    <a:pt x="152861" y="130060"/>
                    <a:pt x="144944" y="133172"/>
                  </a:cubicBezTo>
                  <a:cubicBezTo>
                    <a:pt x="138826" y="135571"/>
                    <a:pt x="130667" y="144485"/>
                    <a:pt x="130667" y="152432"/>
                  </a:cubicBezTo>
                  <a:lnTo>
                    <a:pt x="130667" y="241734"/>
                  </a:lnTo>
                  <a:cubicBezTo>
                    <a:pt x="130667" y="256562"/>
                    <a:pt x="158666" y="256562"/>
                    <a:pt x="158666" y="241734"/>
                  </a:cubicBezTo>
                  <a:lnTo>
                    <a:pt x="158666" y="159871"/>
                  </a:lnTo>
                  <a:cubicBezTo>
                    <a:pt x="178524" y="159871"/>
                    <a:pt x="200425" y="163824"/>
                    <a:pt x="207839" y="147437"/>
                  </a:cubicBezTo>
                  <a:cubicBezTo>
                    <a:pt x="212223" y="137749"/>
                    <a:pt x="209951" y="130147"/>
                    <a:pt x="205305" y="122699"/>
                  </a:cubicBezTo>
                  <a:cubicBezTo>
                    <a:pt x="203108" y="119179"/>
                    <a:pt x="201896" y="118273"/>
                    <a:pt x="198988" y="114108"/>
                  </a:cubicBezTo>
                  <a:lnTo>
                    <a:pt x="136270" y="27783"/>
                  </a:lnTo>
                  <a:cubicBezTo>
                    <a:pt x="124092" y="11727"/>
                    <a:pt x="107529" y="-18897"/>
                    <a:pt x="81593" y="16080"/>
                  </a:cubicBezTo>
                  <a:cubicBezTo>
                    <a:pt x="71611" y="29540"/>
                    <a:pt x="63283" y="41201"/>
                    <a:pt x="53341" y="54900"/>
                  </a:cubicBezTo>
                  <a:cubicBezTo>
                    <a:pt x="43807" y="68041"/>
                    <a:pt x="35454" y="79999"/>
                    <a:pt x="25872" y="92636"/>
                  </a:cubicBezTo>
                  <a:cubicBezTo>
                    <a:pt x="20770" y="99363"/>
                    <a:pt x="16917" y="105132"/>
                    <a:pt x="11725" y="112025"/>
                  </a:cubicBezTo>
                  <a:cubicBezTo>
                    <a:pt x="7878" y="117135"/>
                    <a:pt x="0" y="126615"/>
                    <a:pt x="0" y="133828"/>
                  </a:cubicBezTo>
                  <a:close/>
                </a:path>
              </a:pathLst>
            </a:custGeom>
            <a:solidFill>
              <a:schemeClr val="accent1"/>
            </a:solidFill>
            <a:ln w="281"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58C8F06D-44B2-269D-9968-688EFBA2D6E3}"/>
                </a:ext>
              </a:extLst>
            </p:cNvPr>
            <p:cNvSpPr/>
            <p:nvPr/>
          </p:nvSpPr>
          <p:spPr>
            <a:xfrm>
              <a:off x="2707396" y="602231"/>
              <a:ext cx="492442" cy="394384"/>
            </a:xfrm>
            <a:custGeom>
              <a:avLst/>
              <a:gdLst>
                <a:gd name="connsiteX0" fmla="*/ 363643 w 492442"/>
                <a:gd name="connsiteY0" fmla="*/ 76247 h 394384"/>
                <a:gd name="connsiteX1" fmla="*/ 453243 w 492442"/>
                <a:gd name="connsiteY1" fmla="*/ 29735 h 394384"/>
                <a:gd name="connsiteX2" fmla="*/ 459003 w 492442"/>
                <a:gd name="connsiteY2" fmla="*/ 81663 h 394384"/>
                <a:gd name="connsiteX3" fmla="*/ 462574 w 492442"/>
                <a:gd name="connsiteY3" fmla="*/ 132057 h 394384"/>
                <a:gd name="connsiteX4" fmla="*/ 372249 w 492442"/>
                <a:gd name="connsiteY4" fmla="*/ 88132 h 394384"/>
                <a:gd name="connsiteX5" fmla="*/ 363643 w 492442"/>
                <a:gd name="connsiteY5" fmla="*/ 76247 h 394384"/>
                <a:gd name="connsiteX6" fmla="*/ 333777 w 492442"/>
                <a:gd name="connsiteY6" fmla="*/ 81825 h 394384"/>
                <a:gd name="connsiteX7" fmla="*/ 354930 w 492442"/>
                <a:gd name="connsiteY7" fmla="*/ 110975 h 394384"/>
                <a:gd name="connsiteX8" fmla="*/ 389776 w 492442"/>
                <a:gd name="connsiteY8" fmla="*/ 128338 h 394384"/>
                <a:gd name="connsiteX9" fmla="*/ 307180 w 492442"/>
                <a:gd name="connsiteY9" fmla="*/ 245079 h 394384"/>
                <a:gd name="connsiteX10" fmla="*/ 264202 w 492442"/>
                <a:gd name="connsiteY10" fmla="*/ 282249 h 394384"/>
                <a:gd name="connsiteX11" fmla="*/ 239849 w 492442"/>
                <a:gd name="connsiteY11" fmla="*/ 298907 h 394384"/>
                <a:gd name="connsiteX12" fmla="*/ 228478 w 492442"/>
                <a:gd name="connsiteY12" fmla="*/ 306176 h 394384"/>
                <a:gd name="connsiteX13" fmla="*/ 188153 w 492442"/>
                <a:gd name="connsiteY13" fmla="*/ 327384 h 394384"/>
                <a:gd name="connsiteX14" fmla="*/ 25730 w 492442"/>
                <a:gd name="connsiteY14" fmla="*/ 364571 h 394384"/>
                <a:gd name="connsiteX15" fmla="*/ 12714 w 492442"/>
                <a:gd name="connsiteY15" fmla="*/ 394385 h 394384"/>
                <a:gd name="connsiteX16" fmla="*/ 287132 w 492442"/>
                <a:gd name="connsiteY16" fmla="*/ 301380 h 394384"/>
                <a:gd name="connsiteX17" fmla="*/ 359925 w 492442"/>
                <a:gd name="connsiteY17" fmla="*/ 230680 h 394384"/>
                <a:gd name="connsiteX18" fmla="*/ 368987 w 492442"/>
                <a:gd name="connsiteY18" fmla="*/ 219246 h 394384"/>
                <a:gd name="connsiteX19" fmla="*/ 386047 w 492442"/>
                <a:gd name="connsiteY19" fmla="*/ 195315 h 394384"/>
                <a:gd name="connsiteX20" fmla="*/ 415910 w 492442"/>
                <a:gd name="connsiteY20" fmla="*/ 143222 h 394384"/>
                <a:gd name="connsiteX21" fmla="*/ 464445 w 492442"/>
                <a:gd name="connsiteY21" fmla="*/ 159971 h 394384"/>
                <a:gd name="connsiteX22" fmla="*/ 492443 w 492442"/>
                <a:gd name="connsiteY22" fmla="*/ 132063 h 394384"/>
                <a:gd name="connsiteX23" fmla="*/ 479098 w 492442"/>
                <a:gd name="connsiteY23" fmla="*/ 16992 h 394384"/>
                <a:gd name="connsiteX24" fmla="*/ 383536 w 492442"/>
                <a:gd name="connsiteY24" fmla="*/ 32821 h 394384"/>
                <a:gd name="connsiteX25" fmla="*/ 368016 w 492442"/>
                <a:gd name="connsiteY25" fmla="*/ 41539 h 394384"/>
                <a:gd name="connsiteX26" fmla="*/ 333775 w 492442"/>
                <a:gd name="connsiteY26" fmla="*/ 81828 h 39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2442" h="394384">
                  <a:moveTo>
                    <a:pt x="363643" y="76247"/>
                  </a:moveTo>
                  <a:cubicBezTo>
                    <a:pt x="381401" y="72121"/>
                    <a:pt x="436371" y="30108"/>
                    <a:pt x="453243" y="29735"/>
                  </a:cubicBezTo>
                  <a:cubicBezTo>
                    <a:pt x="456519" y="43756"/>
                    <a:pt x="457641" y="65441"/>
                    <a:pt x="459003" y="81663"/>
                  </a:cubicBezTo>
                  <a:cubicBezTo>
                    <a:pt x="460198" y="95892"/>
                    <a:pt x="465213" y="120769"/>
                    <a:pt x="462574" y="132057"/>
                  </a:cubicBezTo>
                  <a:cubicBezTo>
                    <a:pt x="454820" y="131415"/>
                    <a:pt x="384270" y="93772"/>
                    <a:pt x="372249" y="88132"/>
                  </a:cubicBezTo>
                  <a:cubicBezTo>
                    <a:pt x="365243" y="84842"/>
                    <a:pt x="363902" y="85685"/>
                    <a:pt x="363643" y="76247"/>
                  </a:cubicBezTo>
                  <a:close/>
                  <a:moveTo>
                    <a:pt x="333777" y="81825"/>
                  </a:moveTo>
                  <a:cubicBezTo>
                    <a:pt x="333777" y="96169"/>
                    <a:pt x="343568" y="105335"/>
                    <a:pt x="354930" y="110975"/>
                  </a:cubicBezTo>
                  <a:cubicBezTo>
                    <a:pt x="365420" y="116183"/>
                    <a:pt x="378476" y="125714"/>
                    <a:pt x="389776" y="128338"/>
                  </a:cubicBezTo>
                  <a:cubicBezTo>
                    <a:pt x="382422" y="159805"/>
                    <a:pt x="331620" y="220723"/>
                    <a:pt x="307180" y="245079"/>
                  </a:cubicBezTo>
                  <a:lnTo>
                    <a:pt x="264202" y="282249"/>
                  </a:lnTo>
                  <a:cubicBezTo>
                    <a:pt x="256060" y="288264"/>
                    <a:pt x="248703" y="293719"/>
                    <a:pt x="239849" y="298907"/>
                  </a:cubicBezTo>
                  <a:cubicBezTo>
                    <a:pt x="235130" y="301674"/>
                    <a:pt x="233060" y="303429"/>
                    <a:pt x="228478" y="306176"/>
                  </a:cubicBezTo>
                  <a:lnTo>
                    <a:pt x="188153" y="327384"/>
                  </a:lnTo>
                  <a:cubicBezTo>
                    <a:pt x="140479" y="348548"/>
                    <a:pt x="78917" y="365179"/>
                    <a:pt x="25730" y="364571"/>
                  </a:cubicBezTo>
                  <a:cubicBezTo>
                    <a:pt x="-15298" y="364097"/>
                    <a:pt x="2598" y="394385"/>
                    <a:pt x="12714" y="394385"/>
                  </a:cubicBezTo>
                  <a:cubicBezTo>
                    <a:pt x="125224" y="394385"/>
                    <a:pt x="217600" y="354392"/>
                    <a:pt x="287132" y="301380"/>
                  </a:cubicBezTo>
                  <a:cubicBezTo>
                    <a:pt x="310693" y="283415"/>
                    <a:pt x="341866" y="253909"/>
                    <a:pt x="359925" y="230680"/>
                  </a:cubicBezTo>
                  <a:cubicBezTo>
                    <a:pt x="363142" y="226539"/>
                    <a:pt x="365612" y="223742"/>
                    <a:pt x="368987" y="219246"/>
                  </a:cubicBezTo>
                  <a:cubicBezTo>
                    <a:pt x="375208" y="210962"/>
                    <a:pt x="380343" y="203817"/>
                    <a:pt x="386047" y="195315"/>
                  </a:cubicBezTo>
                  <a:cubicBezTo>
                    <a:pt x="397570" y="178124"/>
                    <a:pt x="405945" y="162000"/>
                    <a:pt x="415910" y="143222"/>
                  </a:cubicBezTo>
                  <a:cubicBezTo>
                    <a:pt x="435839" y="147850"/>
                    <a:pt x="432616" y="159971"/>
                    <a:pt x="464445" y="159971"/>
                  </a:cubicBezTo>
                  <a:cubicBezTo>
                    <a:pt x="477014" y="159971"/>
                    <a:pt x="492443" y="144590"/>
                    <a:pt x="492443" y="132063"/>
                  </a:cubicBezTo>
                  <a:cubicBezTo>
                    <a:pt x="492443" y="115191"/>
                    <a:pt x="484942" y="26741"/>
                    <a:pt x="479098" y="16992"/>
                  </a:cubicBezTo>
                  <a:cubicBezTo>
                    <a:pt x="456325" y="-20987"/>
                    <a:pt x="418309" y="13889"/>
                    <a:pt x="383536" y="32821"/>
                  </a:cubicBezTo>
                  <a:cubicBezTo>
                    <a:pt x="377199" y="36269"/>
                    <a:pt x="374353" y="38091"/>
                    <a:pt x="368016" y="41539"/>
                  </a:cubicBezTo>
                  <a:cubicBezTo>
                    <a:pt x="351400" y="50585"/>
                    <a:pt x="333775" y="58142"/>
                    <a:pt x="333775" y="81828"/>
                  </a:cubicBezTo>
                  <a:close/>
                </a:path>
              </a:pathLst>
            </a:custGeom>
            <a:grpFill/>
            <a:ln w="28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AAA7C00-786D-CF06-0147-FC45CFA3A8E5}"/>
                </a:ext>
              </a:extLst>
            </p:cNvPr>
            <p:cNvSpPr/>
            <p:nvPr/>
          </p:nvSpPr>
          <p:spPr>
            <a:xfrm>
              <a:off x="2244111" y="107314"/>
              <a:ext cx="492440" cy="394260"/>
            </a:xfrm>
            <a:custGeom>
              <a:avLst/>
              <a:gdLst>
                <a:gd name="connsiteX0" fmla="*/ 29866 w 492440"/>
                <a:gd name="connsiteY0" fmla="*/ 262327 h 394260"/>
                <a:gd name="connsiteX1" fmla="*/ 81508 w 492440"/>
                <a:gd name="connsiteY1" fmla="*/ 287132 h 394260"/>
                <a:gd name="connsiteX2" fmla="*/ 107642 w 492440"/>
                <a:gd name="connsiteY2" fmla="*/ 300155 h 394260"/>
                <a:gd name="connsiteX3" fmla="*/ 128797 w 492440"/>
                <a:gd name="connsiteY3" fmla="*/ 318137 h 394260"/>
                <a:gd name="connsiteX4" fmla="*/ 106756 w 492440"/>
                <a:gd name="connsiteY4" fmla="*/ 329661 h 394260"/>
                <a:gd name="connsiteX5" fmla="*/ 53395 w 492440"/>
                <a:gd name="connsiteY5" fmla="*/ 360192 h 394260"/>
                <a:gd name="connsiteX6" fmla="*/ 39197 w 492440"/>
                <a:gd name="connsiteY6" fmla="*/ 364649 h 394260"/>
                <a:gd name="connsiteX7" fmla="*/ 29866 w 492440"/>
                <a:gd name="connsiteY7" fmla="*/ 262327 h 394260"/>
                <a:gd name="connsiteX8" fmla="*/ 76530 w 492440"/>
                <a:gd name="connsiteY8" fmla="*/ 251165 h 394260"/>
                <a:gd name="connsiteX9" fmla="*/ 27998 w 492440"/>
                <a:gd name="connsiteY9" fmla="*/ 234416 h 394260"/>
                <a:gd name="connsiteX10" fmla="*/ 0 w 492440"/>
                <a:gd name="connsiteY10" fmla="*/ 262324 h 394260"/>
                <a:gd name="connsiteX11" fmla="*/ 14074 w 492440"/>
                <a:gd name="connsiteY11" fmla="*/ 378528 h 394260"/>
                <a:gd name="connsiteX12" fmla="*/ 108905 w 492440"/>
                <a:gd name="connsiteY12" fmla="*/ 361566 h 394260"/>
                <a:gd name="connsiteX13" fmla="*/ 152349 w 492440"/>
                <a:gd name="connsiteY13" fmla="*/ 294664 h 394260"/>
                <a:gd name="connsiteX14" fmla="*/ 102661 w 492440"/>
                <a:gd name="connsiteY14" fmla="*/ 266044 h 394260"/>
                <a:gd name="connsiteX15" fmla="*/ 185260 w 492440"/>
                <a:gd name="connsiteY15" fmla="*/ 149303 h 394260"/>
                <a:gd name="connsiteX16" fmla="*/ 228238 w 492440"/>
                <a:gd name="connsiteY16" fmla="*/ 112136 h 394260"/>
                <a:gd name="connsiteX17" fmla="*/ 240247 w 492440"/>
                <a:gd name="connsiteY17" fmla="*/ 103640 h 394260"/>
                <a:gd name="connsiteX18" fmla="*/ 362893 w 492440"/>
                <a:gd name="connsiteY18" fmla="*/ 45413 h 394260"/>
                <a:gd name="connsiteX19" fmla="*/ 466710 w 492440"/>
                <a:gd name="connsiteY19" fmla="*/ 29814 h 394260"/>
                <a:gd name="connsiteX20" fmla="*/ 479726 w 492440"/>
                <a:gd name="connsiteY20" fmla="*/ 0 h 394260"/>
                <a:gd name="connsiteX21" fmla="*/ 205308 w 492440"/>
                <a:gd name="connsiteY21" fmla="*/ 93002 h 394260"/>
                <a:gd name="connsiteX22" fmla="*/ 182929 w 492440"/>
                <a:gd name="connsiteY22" fmla="*/ 111626 h 394260"/>
                <a:gd name="connsiteX23" fmla="*/ 76527 w 492440"/>
                <a:gd name="connsiteY23" fmla="*/ 251160 h 3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2440" h="394260">
                  <a:moveTo>
                    <a:pt x="29866" y="262327"/>
                  </a:moveTo>
                  <a:cubicBezTo>
                    <a:pt x="39996" y="263171"/>
                    <a:pt x="70725" y="281775"/>
                    <a:pt x="81508" y="287132"/>
                  </a:cubicBezTo>
                  <a:cubicBezTo>
                    <a:pt x="90964" y="291833"/>
                    <a:pt x="98186" y="295446"/>
                    <a:pt x="107642" y="300155"/>
                  </a:cubicBezTo>
                  <a:cubicBezTo>
                    <a:pt x="126122" y="309361"/>
                    <a:pt x="128552" y="307132"/>
                    <a:pt x="128797" y="318137"/>
                  </a:cubicBezTo>
                  <a:cubicBezTo>
                    <a:pt x="123065" y="319472"/>
                    <a:pt x="112178" y="326409"/>
                    <a:pt x="106756" y="329661"/>
                  </a:cubicBezTo>
                  <a:lnTo>
                    <a:pt x="53395" y="360192"/>
                  </a:lnTo>
                  <a:cubicBezTo>
                    <a:pt x="48394" y="363270"/>
                    <a:pt x="46515" y="364490"/>
                    <a:pt x="39197" y="364649"/>
                  </a:cubicBezTo>
                  <a:cubicBezTo>
                    <a:pt x="36616" y="353605"/>
                    <a:pt x="27858" y="270675"/>
                    <a:pt x="29866" y="262327"/>
                  </a:cubicBezTo>
                  <a:close/>
                  <a:moveTo>
                    <a:pt x="76530" y="251165"/>
                  </a:moveTo>
                  <a:cubicBezTo>
                    <a:pt x="57867" y="246831"/>
                    <a:pt x="59236" y="234416"/>
                    <a:pt x="27998" y="234416"/>
                  </a:cubicBezTo>
                  <a:cubicBezTo>
                    <a:pt x="15429" y="234416"/>
                    <a:pt x="0" y="249797"/>
                    <a:pt x="0" y="262324"/>
                  </a:cubicBezTo>
                  <a:cubicBezTo>
                    <a:pt x="0" y="278882"/>
                    <a:pt x="6502" y="366898"/>
                    <a:pt x="14074" y="378528"/>
                  </a:cubicBezTo>
                  <a:cubicBezTo>
                    <a:pt x="37403" y="414382"/>
                    <a:pt x="74477" y="380310"/>
                    <a:pt x="108905" y="361566"/>
                  </a:cubicBezTo>
                  <a:cubicBezTo>
                    <a:pt x="132324" y="348817"/>
                    <a:pt x="176449" y="330216"/>
                    <a:pt x="152349" y="294664"/>
                  </a:cubicBezTo>
                  <a:cubicBezTo>
                    <a:pt x="146204" y="285604"/>
                    <a:pt x="112299" y="268284"/>
                    <a:pt x="102661" y="266044"/>
                  </a:cubicBezTo>
                  <a:cubicBezTo>
                    <a:pt x="110015" y="234576"/>
                    <a:pt x="160823" y="173659"/>
                    <a:pt x="185260" y="149303"/>
                  </a:cubicBezTo>
                  <a:lnTo>
                    <a:pt x="228238" y="112136"/>
                  </a:lnTo>
                  <a:cubicBezTo>
                    <a:pt x="232676" y="108854"/>
                    <a:pt x="235769" y="106922"/>
                    <a:pt x="240247" y="103640"/>
                  </a:cubicBezTo>
                  <a:cubicBezTo>
                    <a:pt x="271839" y="80478"/>
                    <a:pt x="321291" y="57186"/>
                    <a:pt x="362893" y="45413"/>
                  </a:cubicBezTo>
                  <a:cubicBezTo>
                    <a:pt x="392562" y="37018"/>
                    <a:pt x="434696" y="29444"/>
                    <a:pt x="466710" y="29814"/>
                  </a:cubicBezTo>
                  <a:cubicBezTo>
                    <a:pt x="507738" y="30285"/>
                    <a:pt x="489843" y="0"/>
                    <a:pt x="479726" y="0"/>
                  </a:cubicBezTo>
                  <a:cubicBezTo>
                    <a:pt x="367216" y="0"/>
                    <a:pt x="274838" y="39989"/>
                    <a:pt x="205308" y="93002"/>
                  </a:cubicBezTo>
                  <a:cubicBezTo>
                    <a:pt x="197503" y="98950"/>
                    <a:pt x="190407" y="105919"/>
                    <a:pt x="182929" y="111626"/>
                  </a:cubicBezTo>
                  <a:cubicBezTo>
                    <a:pt x="139693" y="144619"/>
                    <a:pt x="101612" y="203919"/>
                    <a:pt x="76527" y="251160"/>
                  </a:cubicBezTo>
                  <a:close/>
                </a:path>
              </a:pathLst>
            </a:custGeom>
            <a:grpFill/>
            <a:ln w="28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DB8B7F2-FC22-D511-A449-1D05CCDB11B9}"/>
                </a:ext>
              </a:extLst>
            </p:cNvPr>
            <p:cNvSpPr/>
            <p:nvPr/>
          </p:nvSpPr>
          <p:spPr>
            <a:xfrm>
              <a:off x="2275844" y="537080"/>
              <a:ext cx="395576" cy="491159"/>
            </a:xfrm>
            <a:custGeom>
              <a:avLst/>
              <a:gdLst>
                <a:gd name="connsiteX0" fmla="*/ 263197 w 395576"/>
                <a:gd name="connsiteY0" fmla="*/ 461393 h 491159"/>
                <a:gd name="connsiteX1" fmla="*/ 307271 w 395576"/>
                <a:gd name="connsiteY1" fmla="*/ 371369 h 491159"/>
                <a:gd name="connsiteX2" fmla="*/ 319196 w 395576"/>
                <a:gd name="connsiteY2" fmla="*/ 362791 h 491159"/>
                <a:gd name="connsiteX3" fmla="*/ 342885 w 395576"/>
                <a:gd name="connsiteY3" fmla="*/ 406152 h 491159"/>
                <a:gd name="connsiteX4" fmla="*/ 365863 w 395576"/>
                <a:gd name="connsiteY4" fmla="*/ 452093 h 491159"/>
                <a:gd name="connsiteX5" fmla="*/ 263197 w 395576"/>
                <a:gd name="connsiteY5" fmla="*/ 461393 h 491159"/>
                <a:gd name="connsiteX6" fmla="*/ 0 w 395576"/>
                <a:gd name="connsiteY6" fmla="*/ 13026 h 491159"/>
                <a:gd name="connsiteX7" fmla="*/ 76159 w 395576"/>
                <a:gd name="connsiteY7" fmla="*/ 262697 h 491159"/>
                <a:gd name="connsiteX8" fmla="*/ 93312 w 395576"/>
                <a:gd name="connsiteY8" fmla="*/ 286535 h 491159"/>
                <a:gd name="connsiteX9" fmla="*/ 153339 w 395576"/>
                <a:gd name="connsiteY9" fmla="*/ 349496 h 491159"/>
                <a:gd name="connsiteX10" fmla="*/ 252000 w 395576"/>
                <a:gd name="connsiteY10" fmla="*/ 414881 h 491159"/>
                <a:gd name="connsiteX11" fmla="*/ 235201 w 395576"/>
                <a:gd name="connsiteY11" fmla="*/ 463255 h 491159"/>
                <a:gd name="connsiteX12" fmla="*/ 263200 w 395576"/>
                <a:gd name="connsiteY12" fmla="*/ 491160 h 491159"/>
                <a:gd name="connsiteX13" fmla="*/ 379791 w 395576"/>
                <a:gd name="connsiteY13" fmla="*/ 477133 h 491159"/>
                <a:gd name="connsiteX14" fmla="*/ 362775 w 395576"/>
                <a:gd name="connsiteY14" fmla="*/ 382617 h 491159"/>
                <a:gd name="connsiteX15" fmla="*/ 354028 w 395576"/>
                <a:gd name="connsiteY15" fmla="*/ 367147 h 491159"/>
                <a:gd name="connsiteX16" fmla="*/ 295647 w 395576"/>
                <a:gd name="connsiteY16" fmla="*/ 339318 h 491159"/>
                <a:gd name="connsiteX17" fmla="*/ 266934 w 395576"/>
                <a:gd name="connsiteY17" fmla="*/ 388835 h 491159"/>
                <a:gd name="connsiteX18" fmla="*/ 149801 w 395576"/>
                <a:gd name="connsiteY18" fmla="*/ 306513 h 491159"/>
                <a:gd name="connsiteX19" fmla="*/ 139496 w 395576"/>
                <a:gd name="connsiteY19" fmla="*/ 296315 h 491159"/>
                <a:gd name="connsiteX20" fmla="*/ 112513 w 395576"/>
                <a:gd name="connsiteY20" fmla="*/ 263678 h 491159"/>
                <a:gd name="connsiteX21" fmla="*/ 32279 w 395576"/>
                <a:gd name="connsiteY21" fmla="*/ 62717 h 491159"/>
                <a:gd name="connsiteX22" fmla="*/ 14934 w 395576"/>
                <a:gd name="connsiteY22" fmla="*/ 0 h 491159"/>
                <a:gd name="connsiteX23" fmla="*/ 3 w 395576"/>
                <a:gd name="connsiteY23" fmla="*/ 13023 h 49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5576" h="491159">
                  <a:moveTo>
                    <a:pt x="263197" y="461393"/>
                  </a:moveTo>
                  <a:cubicBezTo>
                    <a:pt x="263883" y="453161"/>
                    <a:pt x="298797" y="389300"/>
                    <a:pt x="307271" y="371369"/>
                  </a:cubicBezTo>
                  <a:cubicBezTo>
                    <a:pt x="310547" y="364431"/>
                    <a:pt x="309737" y="362998"/>
                    <a:pt x="319196" y="362791"/>
                  </a:cubicBezTo>
                  <a:lnTo>
                    <a:pt x="342885" y="406152"/>
                  </a:lnTo>
                  <a:cubicBezTo>
                    <a:pt x="348971" y="417001"/>
                    <a:pt x="365585" y="439756"/>
                    <a:pt x="365863" y="452093"/>
                  </a:cubicBezTo>
                  <a:cubicBezTo>
                    <a:pt x="354824" y="454655"/>
                    <a:pt x="271603" y="463344"/>
                    <a:pt x="263197" y="461393"/>
                  </a:cubicBezTo>
                  <a:close/>
                  <a:moveTo>
                    <a:pt x="0" y="13026"/>
                  </a:moveTo>
                  <a:cubicBezTo>
                    <a:pt x="0" y="117117"/>
                    <a:pt x="34157" y="199773"/>
                    <a:pt x="76159" y="262697"/>
                  </a:cubicBezTo>
                  <a:cubicBezTo>
                    <a:pt x="82000" y="271449"/>
                    <a:pt x="87240" y="278619"/>
                    <a:pt x="93312" y="286535"/>
                  </a:cubicBezTo>
                  <a:cubicBezTo>
                    <a:pt x="109152" y="307171"/>
                    <a:pt x="133024" y="333193"/>
                    <a:pt x="153339" y="349496"/>
                  </a:cubicBezTo>
                  <a:cubicBezTo>
                    <a:pt x="196198" y="383882"/>
                    <a:pt x="194977" y="384809"/>
                    <a:pt x="252000" y="414881"/>
                  </a:cubicBezTo>
                  <a:cubicBezTo>
                    <a:pt x="247652" y="433483"/>
                    <a:pt x="235201" y="432118"/>
                    <a:pt x="235201" y="463255"/>
                  </a:cubicBezTo>
                  <a:cubicBezTo>
                    <a:pt x="235201" y="475782"/>
                    <a:pt x="250631" y="491160"/>
                    <a:pt x="263200" y="491160"/>
                  </a:cubicBezTo>
                  <a:cubicBezTo>
                    <a:pt x="279813" y="491160"/>
                    <a:pt x="368122" y="484676"/>
                    <a:pt x="379791" y="477133"/>
                  </a:cubicBezTo>
                  <a:cubicBezTo>
                    <a:pt x="415765" y="453878"/>
                    <a:pt x="381579" y="416928"/>
                    <a:pt x="362775" y="382617"/>
                  </a:cubicBezTo>
                  <a:cubicBezTo>
                    <a:pt x="359316" y="376302"/>
                    <a:pt x="357488" y="373462"/>
                    <a:pt x="354028" y="367147"/>
                  </a:cubicBezTo>
                  <a:cubicBezTo>
                    <a:pt x="344263" y="349333"/>
                    <a:pt x="326685" y="318415"/>
                    <a:pt x="295647" y="339318"/>
                  </a:cubicBezTo>
                  <a:cubicBezTo>
                    <a:pt x="286363" y="345569"/>
                    <a:pt x="268524" y="382043"/>
                    <a:pt x="266934" y="388835"/>
                  </a:cubicBezTo>
                  <a:cubicBezTo>
                    <a:pt x="235359" y="381505"/>
                    <a:pt x="174241" y="330866"/>
                    <a:pt x="149801" y="306513"/>
                  </a:cubicBezTo>
                  <a:cubicBezTo>
                    <a:pt x="145956" y="302681"/>
                    <a:pt x="143264" y="300217"/>
                    <a:pt x="139496" y="296315"/>
                  </a:cubicBezTo>
                  <a:lnTo>
                    <a:pt x="112513" y="263678"/>
                  </a:lnTo>
                  <a:cubicBezTo>
                    <a:pt x="68655" y="204743"/>
                    <a:pt x="41734" y="138020"/>
                    <a:pt x="32279" y="62717"/>
                  </a:cubicBezTo>
                  <a:cubicBezTo>
                    <a:pt x="28611" y="33489"/>
                    <a:pt x="35623" y="0"/>
                    <a:pt x="14934" y="0"/>
                  </a:cubicBezTo>
                  <a:cubicBezTo>
                    <a:pt x="6469" y="0"/>
                    <a:pt x="3" y="9937"/>
                    <a:pt x="3" y="13023"/>
                  </a:cubicBezTo>
                  <a:close/>
                </a:path>
              </a:pathLst>
            </a:custGeom>
            <a:grpFill/>
            <a:ln w="28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7B239B2-AB8E-C345-3915-52C56ED7F062}"/>
                </a:ext>
              </a:extLst>
            </p:cNvPr>
            <p:cNvSpPr/>
            <p:nvPr/>
          </p:nvSpPr>
          <p:spPr>
            <a:xfrm>
              <a:off x="2772371" y="75687"/>
              <a:ext cx="395731" cy="491159"/>
            </a:xfrm>
            <a:custGeom>
              <a:avLst/>
              <a:gdLst>
                <a:gd name="connsiteX0" fmla="*/ 76536 w 395731"/>
                <a:gd name="connsiteY0" fmla="*/ 128377 h 491159"/>
                <a:gd name="connsiteX1" fmla="*/ 29868 w 395731"/>
                <a:gd name="connsiteY1" fmla="*/ 42795 h 491159"/>
                <a:gd name="connsiteX2" fmla="*/ 53080 w 395731"/>
                <a:gd name="connsiteY2" fmla="*/ 36160 h 491159"/>
                <a:gd name="connsiteX3" fmla="*/ 132532 w 395731"/>
                <a:gd name="connsiteY3" fmla="*/ 29769 h 491159"/>
                <a:gd name="connsiteX4" fmla="*/ 88461 w 395731"/>
                <a:gd name="connsiteY4" fmla="*/ 119797 h 491159"/>
                <a:gd name="connsiteX5" fmla="*/ 76536 w 395731"/>
                <a:gd name="connsiteY5" fmla="*/ 128374 h 491159"/>
                <a:gd name="connsiteX6" fmla="*/ 3 w 395731"/>
                <a:gd name="connsiteY6" fmla="*/ 39070 h 491159"/>
                <a:gd name="connsiteX7" fmla="*/ 14577 w 395731"/>
                <a:gd name="connsiteY7" fmla="*/ 76640 h 491159"/>
                <a:gd name="connsiteX8" fmla="*/ 41709 w 395731"/>
                <a:gd name="connsiteY8" fmla="*/ 124016 h 491159"/>
                <a:gd name="connsiteX9" fmla="*/ 50464 w 395731"/>
                <a:gd name="connsiteY9" fmla="*/ 139475 h 491159"/>
                <a:gd name="connsiteX10" fmla="*/ 111385 w 395731"/>
                <a:gd name="connsiteY10" fmla="*/ 137056 h 491159"/>
                <a:gd name="connsiteX11" fmla="*/ 128800 w 395731"/>
                <a:gd name="connsiteY11" fmla="*/ 102325 h 491159"/>
                <a:gd name="connsiteX12" fmla="*/ 180701 w 395731"/>
                <a:gd name="connsiteY12" fmla="*/ 130597 h 491159"/>
                <a:gd name="connsiteX13" fmla="*/ 363459 w 395731"/>
                <a:gd name="connsiteY13" fmla="*/ 428443 h 491159"/>
                <a:gd name="connsiteX14" fmla="*/ 380797 w 395731"/>
                <a:gd name="connsiteY14" fmla="*/ 491160 h 491159"/>
                <a:gd name="connsiteX15" fmla="*/ 395732 w 395731"/>
                <a:gd name="connsiteY15" fmla="*/ 478137 h 491159"/>
                <a:gd name="connsiteX16" fmla="*/ 302419 w 395731"/>
                <a:gd name="connsiteY16" fmla="*/ 204631 h 491159"/>
                <a:gd name="connsiteX17" fmla="*/ 143734 w 395731"/>
                <a:gd name="connsiteY17" fmla="*/ 76278 h 491159"/>
                <a:gd name="connsiteX18" fmla="*/ 160533 w 395731"/>
                <a:gd name="connsiteY18" fmla="*/ 27905 h 491159"/>
                <a:gd name="connsiteX19" fmla="*/ 132532 w 395731"/>
                <a:gd name="connsiteY19" fmla="*/ 0 h 491159"/>
                <a:gd name="connsiteX20" fmla="*/ 17077 w 395731"/>
                <a:gd name="connsiteY20" fmla="*/ 13304 h 491159"/>
                <a:gd name="connsiteX21" fmla="*/ 0 w 395731"/>
                <a:gd name="connsiteY21" fmla="*/ 39067 h 49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5731" h="491159">
                  <a:moveTo>
                    <a:pt x="76536" y="128377"/>
                  </a:moveTo>
                  <a:cubicBezTo>
                    <a:pt x="74314" y="118883"/>
                    <a:pt x="29868" y="49329"/>
                    <a:pt x="29868" y="42795"/>
                  </a:cubicBezTo>
                  <a:cubicBezTo>
                    <a:pt x="29868" y="34422"/>
                    <a:pt x="43374" y="37511"/>
                    <a:pt x="53080" y="36160"/>
                  </a:cubicBezTo>
                  <a:cubicBezTo>
                    <a:pt x="68399" y="34030"/>
                    <a:pt x="124322" y="27863"/>
                    <a:pt x="132532" y="29769"/>
                  </a:cubicBezTo>
                  <a:cubicBezTo>
                    <a:pt x="131849" y="38002"/>
                    <a:pt x="96935" y="101863"/>
                    <a:pt x="88461" y="119797"/>
                  </a:cubicBezTo>
                  <a:cubicBezTo>
                    <a:pt x="85181" y="126732"/>
                    <a:pt x="85991" y="128164"/>
                    <a:pt x="76536" y="128374"/>
                  </a:cubicBezTo>
                  <a:close/>
                  <a:moveTo>
                    <a:pt x="3" y="39070"/>
                  </a:moveTo>
                  <a:cubicBezTo>
                    <a:pt x="3" y="55160"/>
                    <a:pt x="5557" y="61688"/>
                    <a:pt x="14577" y="76640"/>
                  </a:cubicBezTo>
                  <a:lnTo>
                    <a:pt x="41709" y="124016"/>
                  </a:lnTo>
                  <a:cubicBezTo>
                    <a:pt x="44682" y="129440"/>
                    <a:pt x="47505" y="134572"/>
                    <a:pt x="50464" y="139475"/>
                  </a:cubicBezTo>
                  <a:cubicBezTo>
                    <a:pt x="64684" y="163024"/>
                    <a:pt x="96566" y="166707"/>
                    <a:pt x="111385" y="137056"/>
                  </a:cubicBezTo>
                  <a:cubicBezTo>
                    <a:pt x="116608" y="126600"/>
                    <a:pt x="126170" y="113591"/>
                    <a:pt x="128800" y="102325"/>
                  </a:cubicBezTo>
                  <a:cubicBezTo>
                    <a:pt x="141034" y="105162"/>
                    <a:pt x="170031" y="123497"/>
                    <a:pt x="180701" y="130597"/>
                  </a:cubicBezTo>
                  <a:cubicBezTo>
                    <a:pt x="283179" y="198808"/>
                    <a:pt x="348131" y="306288"/>
                    <a:pt x="363459" y="428443"/>
                  </a:cubicBezTo>
                  <a:cubicBezTo>
                    <a:pt x="367126" y="457671"/>
                    <a:pt x="360114" y="491160"/>
                    <a:pt x="380797" y="491160"/>
                  </a:cubicBezTo>
                  <a:cubicBezTo>
                    <a:pt x="386689" y="491160"/>
                    <a:pt x="395732" y="482467"/>
                    <a:pt x="395732" y="478137"/>
                  </a:cubicBezTo>
                  <a:cubicBezTo>
                    <a:pt x="395732" y="365998"/>
                    <a:pt x="355609" y="273929"/>
                    <a:pt x="302419" y="204631"/>
                  </a:cubicBezTo>
                  <a:cubicBezTo>
                    <a:pt x="257001" y="145457"/>
                    <a:pt x="208787" y="110589"/>
                    <a:pt x="143734" y="76278"/>
                  </a:cubicBezTo>
                  <a:cubicBezTo>
                    <a:pt x="148082" y="57677"/>
                    <a:pt x="160533" y="59042"/>
                    <a:pt x="160533" y="27905"/>
                  </a:cubicBezTo>
                  <a:cubicBezTo>
                    <a:pt x="160533" y="15381"/>
                    <a:pt x="145104" y="0"/>
                    <a:pt x="132532" y="0"/>
                  </a:cubicBezTo>
                  <a:cubicBezTo>
                    <a:pt x="115604" y="0"/>
                    <a:pt x="26859" y="7482"/>
                    <a:pt x="17077" y="13304"/>
                  </a:cubicBezTo>
                  <a:cubicBezTo>
                    <a:pt x="9928" y="17562"/>
                    <a:pt x="0" y="28668"/>
                    <a:pt x="0" y="39067"/>
                  </a:cubicBezTo>
                  <a:close/>
                </a:path>
              </a:pathLst>
            </a:custGeom>
            <a:grpFill/>
            <a:ln w="28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11F1A81-19E1-7252-6077-AC77BC2C7C3E}"/>
                </a:ext>
              </a:extLst>
            </p:cNvPr>
            <p:cNvSpPr/>
            <p:nvPr/>
          </p:nvSpPr>
          <p:spPr>
            <a:xfrm>
              <a:off x="2610724" y="389762"/>
              <a:ext cx="211265" cy="356239"/>
            </a:xfrm>
            <a:custGeom>
              <a:avLst/>
              <a:gdLst>
                <a:gd name="connsiteX0" fmla="*/ 23518 w 211265"/>
                <a:gd name="connsiteY0" fmla="*/ 160345 h 356239"/>
                <a:gd name="connsiteX1" fmla="*/ 51516 w 211265"/>
                <a:gd name="connsiteY1" fmla="*/ 160345 h 356239"/>
                <a:gd name="connsiteX2" fmla="*/ 51516 w 211265"/>
                <a:gd name="connsiteY2" fmla="*/ 327786 h 356239"/>
                <a:gd name="connsiteX3" fmla="*/ 126182 w 211265"/>
                <a:gd name="connsiteY3" fmla="*/ 355691 h 356239"/>
                <a:gd name="connsiteX4" fmla="*/ 159782 w 211265"/>
                <a:gd name="connsiteY4" fmla="*/ 270112 h 356239"/>
                <a:gd name="connsiteX5" fmla="*/ 131784 w 211265"/>
                <a:gd name="connsiteY5" fmla="*/ 270112 h 356239"/>
                <a:gd name="connsiteX6" fmla="*/ 131784 w 211265"/>
                <a:gd name="connsiteY6" fmla="*/ 325928 h 356239"/>
                <a:gd name="connsiteX7" fmla="*/ 79517 w 211265"/>
                <a:gd name="connsiteY7" fmla="*/ 325928 h 356239"/>
                <a:gd name="connsiteX8" fmla="*/ 79517 w 211265"/>
                <a:gd name="connsiteY8" fmla="*/ 152905 h 356239"/>
                <a:gd name="connsiteX9" fmla="*/ 34717 w 211265"/>
                <a:gd name="connsiteY9" fmla="*/ 130578 h 356239"/>
                <a:gd name="connsiteX10" fmla="*/ 107518 w 211265"/>
                <a:gd name="connsiteY10" fmla="*/ 33834 h 356239"/>
                <a:gd name="connsiteX11" fmla="*/ 115348 w 211265"/>
                <a:gd name="connsiteY11" fmla="*/ 46496 h 356239"/>
                <a:gd name="connsiteX12" fmla="*/ 149939 w 211265"/>
                <a:gd name="connsiteY12" fmla="*/ 93883 h 356239"/>
                <a:gd name="connsiteX13" fmla="*/ 158430 w 211265"/>
                <a:gd name="connsiteY13" fmla="*/ 105883 h 356239"/>
                <a:gd name="connsiteX14" fmla="*/ 176587 w 211265"/>
                <a:gd name="connsiteY14" fmla="*/ 130578 h 356239"/>
                <a:gd name="connsiteX15" fmla="*/ 131784 w 211265"/>
                <a:gd name="connsiteY15" fmla="*/ 208715 h 356239"/>
                <a:gd name="connsiteX16" fmla="*/ 159782 w 211265"/>
                <a:gd name="connsiteY16" fmla="*/ 204995 h 356239"/>
                <a:gd name="connsiteX17" fmla="*/ 159782 w 211265"/>
                <a:gd name="connsiteY17" fmla="*/ 160345 h 356239"/>
                <a:gd name="connsiteX18" fmla="*/ 208961 w 211265"/>
                <a:gd name="connsiteY18" fmla="*/ 146015 h 356239"/>
                <a:gd name="connsiteX19" fmla="*/ 205176 w 211265"/>
                <a:gd name="connsiteY19" fmla="*/ 120686 h 356239"/>
                <a:gd name="connsiteX20" fmla="*/ 129138 w 211265"/>
                <a:gd name="connsiteY20" fmla="*/ 16006 h 356239"/>
                <a:gd name="connsiteX21" fmla="*/ 82954 w 211265"/>
                <a:gd name="connsiteY21" fmla="*/ 14933 h 356239"/>
                <a:gd name="connsiteX22" fmla="*/ 6956 w 211265"/>
                <a:gd name="connsiteY22" fmla="*/ 119652 h 356239"/>
                <a:gd name="connsiteX23" fmla="*/ 1789 w 211265"/>
                <a:gd name="connsiteY23" fmla="*/ 144661 h 356239"/>
                <a:gd name="connsiteX24" fmla="*/ 23518 w 211265"/>
                <a:gd name="connsiteY24" fmla="*/ 160345 h 35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1265" h="356239">
                  <a:moveTo>
                    <a:pt x="23518" y="160345"/>
                  </a:moveTo>
                  <a:lnTo>
                    <a:pt x="51516" y="160345"/>
                  </a:lnTo>
                  <a:lnTo>
                    <a:pt x="51516" y="327786"/>
                  </a:lnTo>
                  <a:cubicBezTo>
                    <a:pt x="51516" y="362548"/>
                    <a:pt x="93082" y="355691"/>
                    <a:pt x="126182" y="355691"/>
                  </a:cubicBezTo>
                  <a:cubicBezTo>
                    <a:pt x="169471" y="355691"/>
                    <a:pt x="159782" y="320652"/>
                    <a:pt x="159782" y="270112"/>
                  </a:cubicBezTo>
                  <a:cubicBezTo>
                    <a:pt x="159782" y="251594"/>
                    <a:pt x="131784" y="250941"/>
                    <a:pt x="131784" y="270112"/>
                  </a:cubicBezTo>
                  <a:lnTo>
                    <a:pt x="131784" y="325928"/>
                  </a:lnTo>
                  <a:lnTo>
                    <a:pt x="79517" y="325928"/>
                  </a:lnTo>
                  <a:lnTo>
                    <a:pt x="79517" y="152905"/>
                  </a:lnTo>
                  <a:cubicBezTo>
                    <a:pt x="79517" y="127352"/>
                    <a:pt x="47531" y="130578"/>
                    <a:pt x="34717" y="130578"/>
                  </a:cubicBezTo>
                  <a:lnTo>
                    <a:pt x="107518" y="33834"/>
                  </a:lnTo>
                  <a:cubicBezTo>
                    <a:pt x="108832" y="38745"/>
                    <a:pt x="112215" y="41977"/>
                    <a:pt x="115348" y="46496"/>
                  </a:cubicBezTo>
                  <a:lnTo>
                    <a:pt x="149939" y="93883"/>
                  </a:lnTo>
                  <a:cubicBezTo>
                    <a:pt x="153252" y="98303"/>
                    <a:pt x="155122" y="101459"/>
                    <a:pt x="158430" y="105883"/>
                  </a:cubicBezTo>
                  <a:cubicBezTo>
                    <a:pt x="164679" y="114228"/>
                    <a:pt x="171063" y="122357"/>
                    <a:pt x="176587" y="130578"/>
                  </a:cubicBezTo>
                  <a:cubicBezTo>
                    <a:pt x="124120" y="130578"/>
                    <a:pt x="131784" y="137337"/>
                    <a:pt x="131784" y="208715"/>
                  </a:cubicBezTo>
                  <a:cubicBezTo>
                    <a:pt x="131784" y="221394"/>
                    <a:pt x="159782" y="226380"/>
                    <a:pt x="159782" y="204995"/>
                  </a:cubicBezTo>
                  <a:lnTo>
                    <a:pt x="159782" y="160345"/>
                  </a:lnTo>
                  <a:cubicBezTo>
                    <a:pt x="179166" y="160345"/>
                    <a:pt x="200665" y="164255"/>
                    <a:pt x="208961" y="146015"/>
                  </a:cubicBezTo>
                  <a:cubicBezTo>
                    <a:pt x="213475" y="136092"/>
                    <a:pt x="210902" y="128263"/>
                    <a:pt x="205176" y="120686"/>
                  </a:cubicBezTo>
                  <a:lnTo>
                    <a:pt x="129138" y="16006"/>
                  </a:lnTo>
                  <a:cubicBezTo>
                    <a:pt x="114527" y="-4580"/>
                    <a:pt x="97905" y="-5704"/>
                    <a:pt x="82954" y="14933"/>
                  </a:cubicBezTo>
                  <a:lnTo>
                    <a:pt x="6956" y="119652"/>
                  </a:lnTo>
                  <a:cubicBezTo>
                    <a:pt x="1350" y="127035"/>
                    <a:pt x="-2396" y="133802"/>
                    <a:pt x="1789" y="144661"/>
                  </a:cubicBezTo>
                  <a:cubicBezTo>
                    <a:pt x="4675" y="152157"/>
                    <a:pt x="14209" y="160345"/>
                    <a:pt x="23518" y="160345"/>
                  </a:cubicBezTo>
                  <a:close/>
                </a:path>
              </a:pathLst>
            </a:custGeom>
            <a:solidFill>
              <a:schemeClr val="accent1"/>
            </a:solidFill>
            <a:ln w="28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D688950-B1BA-21A1-6831-E7B2F27A3BEC}"/>
                </a:ext>
              </a:extLst>
            </p:cNvPr>
            <p:cNvSpPr/>
            <p:nvPr/>
          </p:nvSpPr>
          <p:spPr>
            <a:xfrm>
              <a:off x="2415843" y="499874"/>
              <a:ext cx="211063" cy="246082"/>
            </a:xfrm>
            <a:custGeom>
              <a:avLst/>
              <a:gdLst>
                <a:gd name="connsiteX0" fmla="*/ 106401 w 211063"/>
                <a:gd name="connsiteY0" fmla="*/ 33487 h 246082"/>
                <a:gd name="connsiteX1" fmla="*/ 159453 w 211063"/>
                <a:gd name="connsiteY1" fmla="*/ 105255 h 246082"/>
                <a:gd name="connsiteX2" fmla="*/ 177329 w 211063"/>
                <a:gd name="connsiteY2" fmla="*/ 130228 h 246082"/>
                <a:gd name="connsiteX3" fmla="*/ 146808 w 211063"/>
                <a:gd name="connsiteY3" fmla="*/ 131433 h 246082"/>
                <a:gd name="connsiteX4" fmla="*/ 132532 w 211063"/>
                <a:gd name="connsiteY4" fmla="*/ 150693 h 246082"/>
                <a:gd name="connsiteX5" fmla="*/ 132532 w 211063"/>
                <a:gd name="connsiteY5" fmla="*/ 215810 h 246082"/>
                <a:gd name="connsiteX6" fmla="*/ 80268 w 211063"/>
                <a:gd name="connsiteY6" fmla="*/ 215810 h 246082"/>
                <a:gd name="connsiteX7" fmla="*/ 80268 w 211063"/>
                <a:gd name="connsiteY7" fmla="*/ 154413 h 246082"/>
                <a:gd name="connsiteX8" fmla="*/ 35465 w 211063"/>
                <a:gd name="connsiteY8" fmla="*/ 130228 h 246082"/>
                <a:gd name="connsiteX9" fmla="*/ 52278 w 211063"/>
                <a:gd name="connsiteY9" fmla="*/ 106054 h 246082"/>
                <a:gd name="connsiteX10" fmla="*/ 61084 w 211063"/>
                <a:gd name="connsiteY10" fmla="*/ 94368 h 246082"/>
                <a:gd name="connsiteX11" fmla="*/ 70407 w 211063"/>
                <a:gd name="connsiteY11" fmla="*/ 81333 h 246082"/>
                <a:gd name="connsiteX12" fmla="*/ 106401 w 211063"/>
                <a:gd name="connsiteY12" fmla="*/ 33484 h 246082"/>
                <a:gd name="connsiteX13" fmla="*/ 0 w 211063"/>
                <a:gd name="connsiteY13" fmla="*/ 135809 h 246082"/>
                <a:gd name="connsiteX14" fmla="*/ 24266 w 211063"/>
                <a:gd name="connsiteY14" fmla="*/ 158136 h 246082"/>
                <a:gd name="connsiteX15" fmla="*/ 52264 w 211063"/>
                <a:gd name="connsiteY15" fmla="*/ 158136 h 246082"/>
                <a:gd name="connsiteX16" fmla="*/ 52264 w 211063"/>
                <a:gd name="connsiteY16" fmla="*/ 221391 h 246082"/>
                <a:gd name="connsiteX17" fmla="*/ 126932 w 211063"/>
                <a:gd name="connsiteY17" fmla="*/ 245576 h 246082"/>
                <a:gd name="connsiteX18" fmla="*/ 160533 w 211063"/>
                <a:gd name="connsiteY18" fmla="*/ 217671 h 246082"/>
                <a:gd name="connsiteX19" fmla="*/ 160533 w 211063"/>
                <a:gd name="connsiteY19" fmla="*/ 158136 h 246082"/>
                <a:gd name="connsiteX20" fmla="*/ 203837 w 211063"/>
                <a:gd name="connsiteY20" fmla="*/ 152927 h 246082"/>
                <a:gd name="connsiteX21" fmla="*/ 164636 w 211063"/>
                <a:gd name="connsiteY21" fmla="*/ 62886 h 246082"/>
                <a:gd name="connsiteX22" fmla="*/ 127765 w 211063"/>
                <a:gd name="connsiteY22" fmla="*/ 12194 h 246082"/>
                <a:gd name="connsiteX23" fmla="*/ 102664 w 211063"/>
                <a:gd name="connsiteY23" fmla="*/ 0 h 246082"/>
                <a:gd name="connsiteX24" fmla="*/ 59745 w 211063"/>
                <a:gd name="connsiteY24" fmla="*/ 46524 h 246082"/>
                <a:gd name="connsiteX25" fmla="*/ 47179 w 211063"/>
                <a:gd name="connsiteY25" fmla="*/ 63771 h 246082"/>
                <a:gd name="connsiteX26" fmla="*/ 9568 w 211063"/>
                <a:gd name="connsiteY26" fmla="*/ 115590 h 246082"/>
                <a:gd name="connsiteX27" fmla="*/ 0 w 211063"/>
                <a:gd name="connsiteY27" fmla="*/ 135814 h 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1063" h="246082">
                  <a:moveTo>
                    <a:pt x="106401" y="33487"/>
                  </a:moveTo>
                  <a:cubicBezTo>
                    <a:pt x="111318" y="37077"/>
                    <a:pt x="152214" y="95225"/>
                    <a:pt x="159453" y="105255"/>
                  </a:cubicBezTo>
                  <a:cubicBezTo>
                    <a:pt x="165989" y="114320"/>
                    <a:pt x="171299" y="121249"/>
                    <a:pt x="177329" y="130228"/>
                  </a:cubicBezTo>
                  <a:cubicBezTo>
                    <a:pt x="168009" y="130228"/>
                    <a:pt x="154731" y="128322"/>
                    <a:pt x="146808" y="131433"/>
                  </a:cubicBezTo>
                  <a:cubicBezTo>
                    <a:pt x="140691" y="133833"/>
                    <a:pt x="132532" y="142747"/>
                    <a:pt x="132532" y="150693"/>
                  </a:cubicBezTo>
                  <a:lnTo>
                    <a:pt x="132532" y="215810"/>
                  </a:lnTo>
                  <a:lnTo>
                    <a:pt x="80268" y="215810"/>
                  </a:lnTo>
                  <a:lnTo>
                    <a:pt x="80268" y="154413"/>
                  </a:lnTo>
                  <a:cubicBezTo>
                    <a:pt x="80268" y="125807"/>
                    <a:pt x="51856" y="130228"/>
                    <a:pt x="35465" y="130228"/>
                  </a:cubicBezTo>
                  <a:cubicBezTo>
                    <a:pt x="39782" y="122099"/>
                    <a:pt x="46845" y="113762"/>
                    <a:pt x="52278" y="106054"/>
                  </a:cubicBezTo>
                  <a:cubicBezTo>
                    <a:pt x="55043" y="102124"/>
                    <a:pt x="57883" y="98645"/>
                    <a:pt x="61084" y="94368"/>
                  </a:cubicBezTo>
                  <a:cubicBezTo>
                    <a:pt x="64676" y="89574"/>
                    <a:pt x="66796" y="86140"/>
                    <a:pt x="70407" y="81333"/>
                  </a:cubicBezTo>
                  <a:cubicBezTo>
                    <a:pt x="77374" y="72049"/>
                    <a:pt x="101620" y="36974"/>
                    <a:pt x="106401" y="33484"/>
                  </a:cubicBezTo>
                  <a:close/>
                  <a:moveTo>
                    <a:pt x="0" y="135809"/>
                  </a:moveTo>
                  <a:cubicBezTo>
                    <a:pt x="0" y="144255"/>
                    <a:pt x="7509" y="158136"/>
                    <a:pt x="24266" y="158136"/>
                  </a:cubicBezTo>
                  <a:lnTo>
                    <a:pt x="52264" y="158136"/>
                  </a:lnTo>
                  <a:lnTo>
                    <a:pt x="52264" y="221391"/>
                  </a:lnTo>
                  <a:cubicBezTo>
                    <a:pt x="52264" y="251695"/>
                    <a:pt x="101660" y="245576"/>
                    <a:pt x="126932" y="245576"/>
                  </a:cubicBezTo>
                  <a:cubicBezTo>
                    <a:pt x="145250" y="245576"/>
                    <a:pt x="160533" y="237458"/>
                    <a:pt x="160533" y="217671"/>
                  </a:cubicBezTo>
                  <a:lnTo>
                    <a:pt x="160533" y="158136"/>
                  </a:lnTo>
                  <a:cubicBezTo>
                    <a:pt x="176536" y="158136"/>
                    <a:pt x="194609" y="160726"/>
                    <a:pt x="203837" y="152927"/>
                  </a:cubicBezTo>
                  <a:cubicBezTo>
                    <a:pt x="227408" y="133009"/>
                    <a:pt x="187738" y="96683"/>
                    <a:pt x="164636" y="62886"/>
                  </a:cubicBezTo>
                  <a:lnTo>
                    <a:pt x="127765" y="12194"/>
                  </a:lnTo>
                  <a:cubicBezTo>
                    <a:pt x="118503" y="-274"/>
                    <a:pt x="117747" y="0"/>
                    <a:pt x="102664" y="0"/>
                  </a:cubicBezTo>
                  <a:cubicBezTo>
                    <a:pt x="89383" y="0"/>
                    <a:pt x="70475" y="31289"/>
                    <a:pt x="59745" y="46524"/>
                  </a:cubicBezTo>
                  <a:cubicBezTo>
                    <a:pt x="55439" y="52629"/>
                    <a:pt x="51879" y="57487"/>
                    <a:pt x="47179" y="63771"/>
                  </a:cubicBezTo>
                  <a:lnTo>
                    <a:pt x="9568" y="115590"/>
                  </a:lnTo>
                  <a:cubicBezTo>
                    <a:pt x="6446" y="119668"/>
                    <a:pt x="0" y="129463"/>
                    <a:pt x="0" y="135814"/>
                  </a:cubicBezTo>
                  <a:close/>
                </a:path>
              </a:pathLst>
            </a:custGeom>
            <a:solidFill>
              <a:schemeClr val="accent1"/>
            </a:solidFill>
            <a:ln w="281" cap="flat">
              <a:noFill/>
              <a:prstDash val="solid"/>
              <a:miter/>
            </a:ln>
          </p:spPr>
          <p:txBody>
            <a:bodyPr rtlCol="0" anchor="ctr"/>
            <a:lstStyle/>
            <a:p>
              <a:endParaRPr lang="en-US"/>
            </a:p>
          </p:txBody>
        </p:sp>
      </p:grpSp>
      <p:grpSp>
        <p:nvGrpSpPr>
          <p:cNvPr id="96" name="Graphic 33">
            <a:extLst>
              <a:ext uri="{FF2B5EF4-FFF2-40B4-BE49-F238E27FC236}">
                <a16:creationId xmlns:a16="http://schemas.microsoft.com/office/drawing/2014/main" id="{B02A3C19-107D-1FFF-CE0E-C92FE878C38B}"/>
              </a:ext>
            </a:extLst>
          </p:cNvPr>
          <p:cNvGrpSpPr/>
          <p:nvPr/>
        </p:nvGrpSpPr>
        <p:grpSpPr>
          <a:xfrm>
            <a:off x="8029960" y="3584253"/>
            <a:ext cx="656541" cy="952300"/>
            <a:chOff x="7102429" y="75816"/>
            <a:chExt cx="656541" cy="952300"/>
          </a:xfrm>
          <a:solidFill>
            <a:schemeClr val="accent2"/>
          </a:solidFill>
        </p:grpSpPr>
        <p:sp>
          <p:nvSpPr>
            <p:cNvPr id="97" name="Freeform: Shape 96">
              <a:extLst>
                <a:ext uri="{FF2B5EF4-FFF2-40B4-BE49-F238E27FC236}">
                  <a16:creationId xmlns:a16="http://schemas.microsoft.com/office/drawing/2014/main" id="{F603148A-339A-B839-1574-9BE7EEF88ECA}"/>
                </a:ext>
              </a:extLst>
            </p:cNvPr>
            <p:cNvSpPr/>
            <p:nvPr/>
          </p:nvSpPr>
          <p:spPr>
            <a:xfrm>
              <a:off x="7102429" y="373396"/>
              <a:ext cx="656541" cy="654720"/>
            </a:xfrm>
            <a:custGeom>
              <a:avLst/>
              <a:gdLst>
                <a:gd name="connsiteX0" fmla="*/ 0 w 656541"/>
                <a:gd name="connsiteY0" fmla="*/ 319924 h 654720"/>
                <a:gd name="connsiteX1" fmla="*/ 29869 w 656541"/>
                <a:gd name="connsiteY1" fmla="*/ 464980 h 654720"/>
                <a:gd name="connsiteX2" fmla="*/ 97030 w 656541"/>
                <a:gd name="connsiteY2" fmla="*/ 556140 h 654720"/>
                <a:gd name="connsiteX3" fmla="*/ 113821 w 656541"/>
                <a:gd name="connsiteY3" fmla="*/ 539400 h 654720"/>
                <a:gd name="connsiteX4" fmla="*/ 99449 w 656541"/>
                <a:gd name="connsiteY4" fmla="*/ 520246 h 654720"/>
                <a:gd name="connsiteX5" fmla="*/ 29841 w 656541"/>
                <a:gd name="connsiteY5" fmla="*/ 345965 h 654720"/>
                <a:gd name="connsiteX6" fmla="*/ 70987 w 656541"/>
                <a:gd name="connsiteY6" fmla="*/ 174922 h 654720"/>
                <a:gd name="connsiteX7" fmla="*/ 315363 w 656541"/>
                <a:gd name="connsiteY7" fmla="*/ 29773 h 654720"/>
                <a:gd name="connsiteX8" fmla="*/ 459586 w 656541"/>
                <a:gd name="connsiteY8" fmla="*/ 59018 h 654720"/>
                <a:gd name="connsiteX9" fmla="*/ 545367 w 656541"/>
                <a:gd name="connsiteY9" fmla="*/ 122307 h 654720"/>
                <a:gd name="connsiteX10" fmla="*/ 625269 w 656541"/>
                <a:gd name="connsiteY10" fmla="*/ 366540 h 654720"/>
                <a:gd name="connsiteX11" fmla="*/ 556560 w 656541"/>
                <a:gd name="connsiteY11" fmla="*/ 521256 h 654720"/>
                <a:gd name="connsiteX12" fmla="*/ 498651 w 656541"/>
                <a:gd name="connsiteY12" fmla="*/ 573273 h 654720"/>
                <a:gd name="connsiteX13" fmla="*/ 394900 w 656541"/>
                <a:gd name="connsiteY13" fmla="*/ 618670 h 654720"/>
                <a:gd name="connsiteX14" fmla="*/ 363147 w 656541"/>
                <a:gd name="connsiteY14" fmla="*/ 624220 h 654720"/>
                <a:gd name="connsiteX15" fmla="*/ 224183 w 656541"/>
                <a:gd name="connsiteY15" fmla="*/ 607959 h 654720"/>
                <a:gd name="connsiteX16" fmla="*/ 162701 w 656541"/>
                <a:gd name="connsiteY16" fmla="*/ 576236 h 654720"/>
                <a:gd name="connsiteX17" fmla="*/ 141805 w 656541"/>
                <a:gd name="connsiteY17" fmla="*/ 565444 h 654720"/>
                <a:gd name="connsiteX18" fmla="*/ 140680 w 656541"/>
                <a:gd name="connsiteY18" fmla="*/ 596334 h 654720"/>
                <a:gd name="connsiteX19" fmla="*/ 339634 w 656541"/>
                <a:gd name="connsiteY19" fmla="*/ 654721 h 654720"/>
                <a:gd name="connsiteX20" fmla="*/ 550935 w 656541"/>
                <a:gd name="connsiteY20" fmla="*/ 567731 h 654720"/>
                <a:gd name="connsiteX21" fmla="*/ 561960 w 656541"/>
                <a:gd name="connsiteY21" fmla="*/ 558262 h 654720"/>
                <a:gd name="connsiteX22" fmla="*/ 570538 w 656541"/>
                <a:gd name="connsiteY22" fmla="*/ 548213 h 654720"/>
                <a:gd name="connsiteX23" fmla="*/ 613372 w 656541"/>
                <a:gd name="connsiteY23" fmla="*/ 490458 h 654720"/>
                <a:gd name="connsiteX24" fmla="*/ 597144 w 656541"/>
                <a:gd name="connsiteY24" fmla="*/ 139516 h 654720"/>
                <a:gd name="connsiteX25" fmla="*/ 559373 w 656541"/>
                <a:gd name="connsiteY25" fmla="*/ 95338 h 654720"/>
                <a:gd name="connsiteX26" fmla="*/ 98436 w 656541"/>
                <a:gd name="connsiteY26" fmla="*/ 94405 h 654720"/>
                <a:gd name="connsiteX27" fmla="*/ 0 w 656541"/>
                <a:gd name="connsiteY27" fmla="*/ 319924 h 6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6541" h="654720">
                  <a:moveTo>
                    <a:pt x="0" y="319924"/>
                  </a:moveTo>
                  <a:cubicBezTo>
                    <a:pt x="0" y="379348"/>
                    <a:pt x="8831" y="417924"/>
                    <a:pt x="29869" y="464980"/>
                  </a:cubicBezTo>
                  <a:cubicBezTo>
                    <a:pt x="36703" y="480271"/>
                    <a:pt x="81506" y="556140"/>
                    <a:pt x="97030" y="556140"/>
                  </a:cubicBezTo>
                  <a:cubicBezTo>
                    <a:pt x="109658" y="556140"/>
                    <a:pt x="113821" y="551989"/>
                    <a:pt x="113821" y="539400"/>
                  </a:cubicBezTo>
                  <a:cubicBezTo>
                    <a:pt x="113821" y="534590"/>
                    <a:pt x="102684" y="524019"/>
                    <a:pt x="99449" y="520246"/>
                  </a:cubicBezTo>
                  <a:cubicBezTo>
                    <a:pt x="61987" y="476344"/>
                    <a:pt x="29841" y="405924"/>
                    <a:pt x="29841" y="345965"/>
                  </a:cubicBezTo>
                  <a:cubicBezTo>
                    <a:pt x="29841" y="274559"/>
                    <a:pt x="35184" y="237016"/>
                    <a:pt x="70987" y="174922"/>
                  </a:cubicBezTo>
                  <a:cubicBezTo>
                    <a:pt x="117533" y="94136"/>
                    <a:pt x="218923" y="29773"/>
                    <a:pt x="315363" y="29773"/>
                  </a:cubicBezTo>
                  <a:cubicBezTo>
                    <a:pt x="373412" y="29773"/>
                    <a:pt x="409749" y="35063"/>
                    <a:pt x="459586" y="59018"/>
                  </a:cubicBezTo>
                  <a:cubicBezTo>
                    <a:pt x="493195" y="75178"/>
                    <a:pt x="519407" y="96577"/>
                    <a:pt x="545367" y="122307"/>
                  </a:cubicBezTo>
                  <a:cubicBezTo>
                    <a:pt x="606228" y="182611"/>
                    <a:pt x="637587" y="279742"/>
                    <a:pt x="625269" y="366540"/>
                  </a:cubicBezTo>
                  <a:cubicBezTo>
                    <a:pt x="617225" y="423205"/>
                    <a:pt x="594079" y="479074"/>
                    <a:pt x="556560" y="521256"/>
                  </a:cubicBezTo>
                  <a:cubicBezTo>
                    <a:pt x="539517" y="540429"/>
                    <a:pt x="520364" y="558787"/>
                    <a:pt x="498651" y="573273"/>
                  </a:cubicBezTo>
                  <a:cubicBezTo>
                    <a:pt x="465239" y="595563"/>
                    <a:pt x="435652" y="609403"/>
                    <a:pt x="394900" y="618670"/>
                  </a:cubicBezTo>
                  <a:cubicBezTo>
                    <a:pt x="383874" y="621173"/>
                    <a:pt x="375072" y="622524"/>
                    <a:pt x="363147" y="624220"/>
                  </a:cubicBezTo>
                  <a:cubicBezTo>
                    <a:pt x="315278" y="631023"/>
                    <a:pt x="263979" y="622706"/>
                    <a:pt x="224183" y="607959"/>
                  </a:cubicBezTo>
                  <a:cubicBezTo>
                    <a:pt x="202892" y="600068"/>
                    <a:pt x="181602" y="588872"/>
                    <a:pt x="162701" y="576236"/>
                  </a:cubicBezTo>
                  <a:cubicBezTo>
                    <a:pt x="157274" y="572600"/>
                    <a:pt x="149118" y="565444"/>
                    <a:pt x="141805" y="565444"/>
                  </a:cubicBezTo>
                  <a:cubicBezTo>
                    <a:pt x="132243" y="565444"/>
                    <a:pt x="113483" y="578635"/>
                    <a:pt x="140680" y="596334"/>
                  </a:cubicBezTo>
                  <a:cubicBezTo>
                    <a:pt x="206745" y="639323"/>
                    <a:pt x="255007" y="654721"/>
                    <a:pt x="339634" y="654721"/>
                  </a:cubicBezTo>
                  <a:cubicBezTo>
                    <a:pt x="415627" y="654721"/>
                    <a:pt x="498651" y="619205"/>
                    <a:pt x="550935" y="567731"/>
                  </a:cubicBezTo>
                  <a:cubicBezTo>
                    <a:pt x="555238" y="563504"/>
                    <a:pt x="558585" y="561993"/>
                    <a:pt x="561960" y="558262"/>
                  </a:cubicBezTo>
                  <a:cubicBezTo>
                    <a:pt x="565251" y="554638"/>
                    <a:pt x="566348" y="552337"/>
                    <a:pt x="570538" y="548213"/>
                  </a:cubicBezTo>
                  <a:cubicBezTo>
                    <a:pt x="586879" y="532129"/>
                    <a:pt x="601447" y="510251"/>
                    <a:pt x="613372" y="490458"/>
                  </a:cubicBezTo>
                  <a:cubicBezTo>
                    <a:pt x="677806" y="383345"/>
                    <a:pt x="668243" y="239738"/>
                    <a:pt x="597144" y="139516"/>
                  </a:cubicBezTo>
                  <a:cubicBezTo>
                    <a:pt x="585360" y="122879"/>
                    <a:pt x="573913" y="109845"/>
                    <a:pt x="559373" y="95338"/>
                  </a:cubicBezTo>
                  <a:cubicBezTo>
                    <a:pt x="432080" y="-31553"/>
                    <a:pt x="224914" y="-31693"/>
                    <a:pt x="98436" y="94405"/>
                  </a:cubicBezTo>
                  <a:cubicBezTo>
                    <a:pt x="41231" y="151420"/>
                    <a:pt x="0" y="231957"/>
                    <a:pt x="0" y="319924"/>
                  </a:cubicBezTo>
                  <a:close/>
                </a:path>
              </a:pathLst>
            </a:custGeom>
            <a:grpFill/>
            <a:ln w="28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D0299F5-C5B4-8153-0EC0-E2CD78380BCB}"/>
                </a:ext>
              </a:extLst>
            </p:cNvPr>
            <p:cNvSpPr/>
            <p:nvPr/>
          </p:nvSpPr>
          <p:spPr>
            <a:xfrm>
              <a:off x="7184526" y="455844"/>
              <a:ext cx="492336" cy="490435"/>
            </a:xfrm>
            <a:custGeom>
              <a:avLst/>
              <a:gdLst>
                <a:gd name="connsiteX0" fmla="*/ 29869 w 492336"/>
                <a:gd name="connsiteY0" fmla="*/ 254222 h 490435"/>
                <a:gd name="connsiteX1" fmla="*/ 80690 w 492336"/>
                <a:gd name="connsiteY1" fmla="*/ 105872 h 490435"/>
                <a:gd name="connsiteX2" fmla="*/ 87159 w 492336"/>
                <a:gd name="connsiteY2" fmla="*/ 99288 h 490435"/>
                <a:gd name="connsiteX3" fmla="*/ 156120 w 492336"/>
                <a:gd name="connsiteY3" fmla="*/ 48989 h 490435"/>
                <a:gd name="connsiteX4" fmla="*/ 368772 w 492336"/>
                <a:gd name="connsiteY4" fmla="*/ 67097 h 490435"/>
                <a:gd name="connsiteX5" fmla="*/ 383874 w 492336"/>
                <a:gd name="connsiteY5" fmla="*/ 78066 h 490435"/>
                <a:gd name="connsiteX6" fmla="*/ 422518 w 492336"/>
                <a:gd name="connsiteY6" fmla="*/ 119543 h 490435"/>
                <a:gd name="connsiteX7" fmla="*/ 257538 w 492336"/>
                <a:gd name="connsiteY7" fmla="*/ 460677 h 490435"/>
                <a:gd name="connsiteX8" fmla="*/ 121302 w 492336"/>
                <a:gd name="connsiteY8" fmla="*/ 421613 h 490435"/>
                <a:gd name="connsiteX9" fmla="*/ 29869 w 492336"/>
                <a:gd name="connsiteY9" fmla="*/ 254222 h 490435"/>
                <a:gd name="connsiteX10" fmla="*/ 0 w 492336"/>
                <a:gd name="connsiteY10" fmla="*/ 244918 h 490435"/>
                <a:gd name="connsiteX11" fmla="*/ 21600 w 492336"/>
                <a:gd name="connsiteY11" fmla="*/ 344300 h 490435"/>
                <a:gd name="connsiteX12" fmla="*/ 248201 w 492336"/>
                <a:gd name="connsiteY12" fmla="*/ 490435 h 490435"/>
                <a:gd name="connsiteX13" fmla="*/ 460346 w 492336"/>
                <a:gd name="connsiteY13" fmla="*/ 124625 h 490435"/>
                <a:gd name="connsiteX14" fmla="*/ 447886 w 492336"/>
                <a:gd name="connsiteY14" fmla="*/ 105416 h 490435"/>
                <a:gd name="connsiteX15" fmla="*/ 411914 w 492336"/>
                <a:gd name="connsiteY15" fmla="*/ 65000 h 490435"/>
                <a:gd name="connsiteX16" fmla="*/ 347144 w 492336"/>
                <a:gd name="connsiteY16" fmla="*/ 21692 h 490435"/>
                <a:gd name="connsiteX17" fmla="*/ 275707 w 492336"/>
                <a:gd name="connsiteY17" fmla="*/ 1734 h 490435"/>
                <a:gd name="connsiteX18" fmla="*/ 232985 w 492336"/>
                <a:gd name="connsiteY18" fmla="*/ 980 h 490435"/>
                <a:gd name="connsiteX19" fmla="*/ 218586 w 492336"/>
                <a:gd name="connsiteY19" fmla="*/ 1521 h 490435"/>
                <a:gd name="connsiteX20" fmla="*/ 0 w 492336"/>
                <a:gd name="connsiteY20" fmla="*/ 244918 h 49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2336" h="490435">
                  <a:moveTo>
                    <a:pt x="29869" y="254222"/>
                  </a:moveTo>
                  <a:cubicBezTo>
                    <a:pt x="29869" y="201145"/>
                    <a:pt x="43509" y="145259"/>
                    <a:pt x="80690" y="105872"/>
                  </a:cubicBezTo>
                  <a:cubicBezTo>
                    <a:pt x="83193" y="103229"/>
                    <a:pt x="84768" y="102147"/>
                    <a:pt x="87159" y="99288"/>
                  </a:cubicBezTo>
                  <a:cubicBezTo>
                    <a:pt x="105890" y="76871"/>
                    <a:pt x="129768" y="62276"/>
                    <a:pt x="156120" y="48989"/>
                  </a:cubicBezTo>
                  <a:cubicBezTo>
                    <a:pt x="223057" y="15256"/>
                    <a:pt x="306897" y="26107"/>
                    <a:pt x="368772" y="67097"/>
                  </a:cubicBezTo>
                  <a:cubicBezTo>
                    <a:pt x="374171" y="70676"/>
                    <a:pt x="379121" y="74018"/>
                    <a:pt x="383874" y="78066"/>
                  </a:cubicBezTo>
                  <a:cubicBezTo>
                    <a:pt x="398640" y="90587"/>
                    <a:pt x="411268" y="103330"/>
                    <a:pt x="422518" y="119543"/>
                  </a:cubicBezTo>
                  <a:cubicBezTo>
                    <a:pt x="531473" y="276776"/>
                    <a:pt x="403674" y="460677"/>
                    <a:pt x="257538" y="460677"/>
                  </a:cubicBezTo>
                  <a:cubicBezTo>
                    <a:pt x="202217" y="460677"/>
                    <a:pt x="164895" y="452282"/>
                    <a:pt x="121302" y="421613"/>
                  </a:cubicBezTo>
                  <a:cubicBezTo>
                    <a:pt x="73603" y="388048"/>
                    <a:pt x="29869" y="324594"/>
                    <a:pt x="29869" y="254222"/>
                  </a:cubicBezTo>
                  <a:close/>
                  <a:moveTo>
                    <a:pt x="0" y="244918"/>
                  </a:moveTo>
                  <a:cubicBezTo>
                    <a:pt x="0" y="284420"/>
                    <a:pt x="9590" y="315686"/>
                    <a:pt x="21600" y="344300"/>
                  </a:cubicBezTo>
                  <a:cubicBezTo>
                    <a:pt x="56953" y="428654"/>
                    <a:pt x="145686" y="490435"/>
                    <a:pt x="248201" y="490435"/>
                  </a:cubicBezTo>
                  <a:cubicBezTo>
                    <a:pt x="419733" y="490435"/>
                    <a:pt x="556982" y="305342"/>
                    <a:pt x="460346" y="124625"/>
                  </a:cubicBezTo>
                  <a:cubicBezTo>
                    <a:pt x="456549" y="117517"/>
                    <a:pt x="452021" y="111650"/>
                    <a:pt x="447886" y="105416"/>
                  </a:cubicBezTo>
                  <a:lnTo>
                    <a:pt x="411914" y="65000"/>
                  </a:lnTo>
                  <a:cubicBezTo>
                    <a:pt x="391496" y="45342"/>
                    <a:pt x="373412" y="34696"/>
                    <a:pt x="347144" y="21692"/>
                  </a:cubicBezTo>
                  <a:cubicBezTo>
                    <a:pt x="328328" y="12388"/>
                    <a:pt x="298207" y="4565"/>
                    <a:pt x="275707" y="1734"/>
                  </a:cubicBezTo>
                  <a:cubicBezTo>
                    <a:pt x="260322" y="-203"/>
                    <a:pt x="247835" y="-607"/>
                    <a:pt x="232985" y="980"/>
                  </a:cubicBezTo>
                  <a:cubicBezTo>
                    <a:pt x="228091" y="1504"/>
                    <a:pt x="223507" y="1041"/>
                    <a:pt x="218586" y="1521"/>
                  </a:cubicBezTo>
                  <a:cubicBezTo>
                    <a:pt x="100040" y="13173"/>
                    <a:pt x="0" y="119526"/>
                    <a:pt x="0" y="244918"/>
                  </a:cubicBezTo>
                  <a:close/>
                </a:path>
              </a:pathLst>
            </a:custGeom>
            <a:grpFill/>
            <a:ln w="28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84CCD51-DE00-76FA-2556-2E37C4652E38}"/>
                </a:ext>
              </a:extLst>
            </p:cNvPr>
            <p:cNvSpPr/>
            <p:nvPr/>
          </p:nvSpPr>
          <p:spPr>
            <a:xfrm>
              <a:off x="7360336" y="553823"/>
              <a:ext cx="141437" cy="295958"/>
            </a:xfrm>
            <a:custGeom>
              <a:avLst/>
              <a:gdLst>
                <a:gd name="connsiteX0" fmla="*/ 83584 w 141437"/>
                <a:gd name="connsiteY0" fmla="*/ 232496 h 295958"/>
                <a:gd name="connsiteX1" fmla="*/ 83584 w 141437"/>
                <a:gd name="connsiteY1" fmla="*/ 158102 h 295958"/>
                <a:gd name="connsiteX2" fmla="*/ 102737 w 141437"/>
                <a:gd name="connsiteY2" fmla="*/ 168776 h 295958"/>
                <a:gd name="connsiteX3" fmla="*/ 83584 w 141437"/>
                <a:gd name="connsiteY3" fmla="*/ 232499 h 295958"/>
                <a:gd name="connsiteX4" fmla="*/ 35069 w 141437"/>
                <a:gd name="connsiteY4" fmla="*/ 93002 h 295958"/>
                <a:gd name="connsiteX5" fmla="*/ 53716 w 141437"/>
                <a:gd name="connsiteY5" fmla="*/ 59524 h 295958"/>
                <a:gd name="connsiteX6" fmla="*/ 53716 w 141437"/>
                <a:gd name="connsiteY6" fmla="*/ 113459 h 295958"/>
                <a:gd name="connsiteX7" fmla="*/ 35069 w 141437"/>
                <a:gd name="connsiteY7" fmla="*/ 93002 h 295958"/>
                <a:gd name="connsiteX8" fmla="*/ 53716 w 141437"/>
                <a:gd name="connsiteY8" fmla="*/ 29764 h 295958"/>
                <a:gd name="connsiteX9" fmla="*/ 20528 w 141437"/>
                <a:gd name="connsiteY9" fmla="*/ 126096 h 295958"/>
                <a:gd name="connsiteX10" fmla="*/ 53716 w 141437"/>
                <a:gd name="connsiteY10" fmla="*/ 146940 h 295958"/>
                <a:gd name="connsiteX11" fmla="*/ 53716 w 141437"/>
                <a:gd name="connsiteY11" fmla="*/ 236216 h 295958"/>
                <a:gd name="connsiteX12" fmla="*/ 33776 w 141437"/>
                <a:gd name="connsiteY12" fmla="*/ 230055 h 295958"/>
                <a:gd name="connsiteX13" fmla="*/ 14538 w 141437"/>
                <a:gd name="connsiteY13" fmla="*/ 221337 h 295958"/>
                <a:gd name="connsiteX14" fmla="*/ 53716 w 141437"/>
                <a:gd name="connsiteY14" fmla="*/ 264118 h 295958"/>
                <a:gd name="connsiteX15" fmla="*/ 82431 w 141437"/>
                <a:gd name="connsiteY15" fmla="*/ 287149 h 295958"/>
                <a:gd name="connsiteX16" fmla="*/ 83584 w 141437"/>
                <a:gd name="connsiteY16" fmla="*/ 264118 h 295958"/>
                <a:gd name="connsiteX17" fmla="*/ 106140 w 141437"/>
                <a:gd name="connsiteY17" fmla="*/ 254980 h 295958"/>
                <a:gd name="connsiteX18" fmla="*/ 123296 w 141437"/>
                <a:gd name="connsiteY18" fmla="*/ 240457 h 295958"/>
                <a:gd name="connsiteX19" fmla="*/ 123324 w 141437"/>
                <a:gd name="connsiteY19" fmla="*/ 148251 h 295958"/>
                <a:gd name="connsiteX20" fmla="*/ 83584 w 141437"/>
                <a:gd name="connsiteY20" fmla="*/ 128338 h 295958"/>
                <a:gd name="connsiteX21" fmla="*/ 83584 w 141437"/>
                <a:gd name="connsiteY21" fmla="*/ 57660 h 295958"/>
                <a:gd name="connsiteX22" fmla="*/ 133984 w 141437"/>
                <a:gd name="connsiteY22" fmla="*/ 53940 h 295958"/>
                <a:gd name="connsiteX23" fmla="*/ 83584 w 141437"/>
                <a:gd name="connsiteY23" fmla="*/ 27899 h 295958"/>
                <a:gd name="connsiteX24" fmla="*/ 68650 w 141437"/>
                <a:gd name="connsiteY24" fmla="*/ 0 h 295958"/>
                <a:gd name="connsiteX25" fmla="*/ 53716 w 141437"/>
                <a:gd name="connsiteY25" fmla="*/ 29761 h 29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437" h="295958">
                  <a:moveTo>
                    <a:pt x="83584" y="232496"/>
                  </a:moveTo>
                  <a:lnTo>
                    <a:pt x="83584" y="158102"/>
                  </a:lnTo>
                  <a:cubicBezTo>
                    <a:pt x="90784" y="161891"/>
                    <a:pt x="96718" y="162802"/>
                    <a:pt x="102737" y="168776"/>
                  </a:cubicBezTo>
                  <a:cubicBezTo>
                    <a:pt x="122087" y="188002"/>
                    <a:pt x="107631" y="230506"/>
                    <a:pt x="83584" y="232499"/>
                  </a:cubicBezTo>
                  <a:close/>
                  <a:moveTo>
                    <a:pt x="35069" y="93002"/>
                  </a:moveTo>
                  <a:cubicBezTo>
                    <a:pt x="35069" y="77066"/>
                    <a:pt x="38979" y="67306"/>
                    <a:pt x="53716" y="59524"/>
                  </a:cubicBezTo>
                  <a:lnTo>
                    <a:pt x="53716" y="113459"/>
                  </a:lnTo>
                  <a:cubicBezTo>
                    <a:pt x="45785" y="111346"/>
                    <a:pt x="35069" y="103023"/>
                    <a:pt x="35069" y="93002"/>
                  </a:cubicBezTo>
                  <a:close/>
                  <a:moveTo>
                    <a:pt x="53716" y="29764"/>
                  </a:moveTo>
                  <a:cubicBezTo>
                    <a:pt x="17379" y="32777"/>
                    <a:pt x="-14543" y="91253"/>
                    <a:pt x="20528" y="126096"/>
                  </a:cubicBezTo>
                  <a:cubicBezTo>
                    <a:pt x="30288" y="135800"/>
                    <a:pt x="41425" y="140450"/>
                    <a:pt x="53716" y="146940"/>
                  </a:cubicBezTo>
                  <a:lnTo>
                    <a:pt x="53716" y="236216"/>
                  </a:lnTo>
                  <a:cubicBezTo>
                    <a:pt x="48007" y="233486"/>
                    <a:pt x="41369" y="233626"/>
                    <a:pt x="33776" y="230055"/>
                  </a:cubicBezTo>
                  <a:cubicBezTo>
                    <a:pt x="26463" y="226596"/>
                    <a:pt x="20304" y="221337"/>
                    <a:pt x="14538" y="221337"/>
                  </a:cubicBezTo>
                  <a:cubicBezTo>
                    <a:pt x="-14430" y="221337"/>
                    <a:pt x="532" y="264118"/>
                    <a:pt x="53716" y="264118"/>
                  </a:cubicBezTo>
                  <a:cubicBezTo>
                    <a:pt x="53716" y="313616"/>
                    <a:pt x="80434" y="291844"/>
                    <a:pt x="82431" y="287149"/>
                  </a:cubicBezTo>
                  <a:cubicBezTo>
                    <a:pt x="84963" y="281161"/>
                    <a:pt x="83584" y="271272"/>
                    <a:pt x="83584" y="264118"/>
                  </a:cubicBezTo>
                  <a:cubicBezTo>
                    <a:pt x="90418" y="260853"/>
                    <a:pt x="92809" y="262616"/>
                    <a:pt x="106140" y="254980"/>
                  </a:cubicBezTo>
                  <a:cubicBezTo>
                    <a:pt x="113931" y="250523"/>
                    <a:pt x="117053" y="246843"/>
                    <a:pt x="123296" y="240457"/>
                  </a:cubicBezTo>
                  <a:cubicBezTo>
                    <a:pt x="145937" y="217275"/>
                    <a:pt x="148974" y="173858"/>
                    <a:pt x="123324" y="148251"/>
                  </a:cubicBezTo>
                  <a:cubicBezTo>
                    <a:pt x="114606" y="139545"/>
                    <a:pt x="97337" y="131534"/>
                    <a:pt x="83584" y="128338"/>
                  </a:cubicBezTo>
                  <a:lnTo>
                    <a:pt x="83584" y="57660"/>
                  </a:lnTo>
                  <a:cubicBezTo>
                    <a:pt x="101387" y="57660"/>
                    <a:pt x="133984" y="82162"/>
                    <a:pt x="133984" y="53940"/>
                  </a:cubicBezTo>
                  <a:cubicBezTo>
                    <a:pt x="133984" y="36513"/>
                    <a:pt x="98772" y="27899"/>
                    <a:pt x="83584" y="27899"/>
                  </a:cubicBezTo>
                  <a:cubicBezTo>
                    <a:pt x="83584" y="14728"/>
                    <a:pt x="85609" y="0"/>
                    <a:pt x="68650" y="0"/>
                  </a:cubicBezTo>
                  <a:cubicBezTo>
                    <a:pt x="53547" y="0"/>
                    <a:pt x="53716" y="14646"/>
                    <a:pt x="53716" y="29761"/>
                  </a:cubicBezTo>
                  <a:close/>
                </a:path>
              </a:pathLst>
            </a:custGeom>
            <a:solidFill>
              <a:schemeClr val="accent1"/>
            </a:solidFill>
            <a:ln w="28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DA347F7-5CFD-53E2-A5B4-776AF6B99AAB}"/>
                </a:ext>
              </a:extLst>
            </p:cNvPr>
            <p:cNvSpPr/>
            <p:nvPr/>
          </p:nvSpPr>
          <p:spPr>
            <a:xfrm>
              <a:off x="7380471" y="75816"/>
              <a:ext cx="171701" cy="279513"/>
            </a:xfrm>
            <a:custGeom>
              <a:avLst/>
              <a:gdLst>
                <a:gd name="connsiteX0" fmla="*/ 83980 w 171701"/>
                <a:gd name="connsiteY0" fmla="*/ 16740 h 279513"/>
                <a:gd name="connsiteX1" fmla="*/ 83980 w 171701"/>
                <a:gd name="connsiteY1" fmla="*/ 141359 h 279513"/>
                <a:gd name="connsiteX2" fmla="*/ 121302 w 171701"/>
                <a:gd name="connsiteY2" fmla="*/ 174839 h 279513"/>
                <a:gd name="connsiteX3" fmla="*/ 50399 w 171701"/>
                <a:gd name="connsiteY3" fmla="*/ 243656 h 279513"/>
                <a:gd name="connsiteX4" fmla="*/ 14934 w 171701"/>
                <a:gd name="connsiteY4" fmla="*/ 215756 h 279513"/>
                <a:gd name="connsiteX5" fmla="*/ 0 w 171701"/>
                <a:gd name="connsiteY5" fmla="*/ 228777 h 279513"/>
                <a:gd name="connsiteX6" fmla="*/ 20981 w 171701"/>
                <a:gd name="connsiteY6" fmla="*/ 256214 h 279513"/>
                <a:gd name="connsiteX7" fmla="*/ 84458 w 171701"/>
                <a:gd name="connsiteY7" fmla="*/ 251560 h 279513"/>
                <a:gd name="connsiteX8" fmla="*/ 114298 w 171701"/>
                <a:gd name="connsiteY8" fmla="*/ 221788 h 279513"/>
                <a:gd name="connsiteX9" fmla="*/ 145095 w 171701"/>
                <a:gd name="connsiteY9" fmla="*/ 192972 h 279513"/>
                <a:gd name="connsiteX10" fmla="*/ 171701 w 171701"/>
                <a:gd name="connsiteY10" fmla="*/ 156237 h 279513"/>
                <a:gd name="connsiteX11" fmla="*/ 113849 w 171701"/>
                <a:gd name="connsiteY11" fmla="*/ 145078 h 279513"/>
                <a:gd name="connsiteX12" fmla="*/ 113849 w 171701"/>
                <a:gd name="connsiteY12" fmla="*/ 14882 h 279513"/>
                <a:gd name="connsiteX13" fmla="*/ 102205 w 171701"/>
                <a:gd name="connsiteY13" fmla="*/ 0 h 279513"/>
                <a:gd name="connsiteX14" fmla="*/ 97424 w 171701"/>
                <a:gd name="connsiteY14" fmla="*/ 0 h 279513"/>
                <a:gd name="connsiteX15" fmla="*/ 83980 w 171701"/>
                <a:gd name="connsiteY15" fmla="*/ 16740 h 2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701" h="279513">
                  <a:moveTo>
                    <a:pt x="83980" y="16740"/>
                  </a:moveTo>
                  <a:lnTo>
                    <a:pt x="83980" y="141359"/>
                  </a:lnTo>
                  <a:cubicBezTo>
                    <a:pt x="83980" y="166071"/>
                    <a:pt x="96496" y="174839"/>
                    <a:pt x="121302" y="174839"/>
                  </a:cubicBezTo>
                  <a:lnTo>
                    <a:pt x="50399" y="243656"/>
                  </a:lnTo>
                  <a:cubicBezTo>
                    <a:pt x="40218" y="236866"/>
                    <a:pt x="26493" y="215756"/>
                    <a:pt x="14934" y="215756"/>
                  </a:cubicBezTo>
                  <a:cubicBezTo>
                    <a:pt x="6947" y="215756"/>
                    <a:pt x="0" y="221488"/>
                    <a:pt x="0" y="228777"/>
                  </a:cubicBezTo>
                  <a:cubicBezTo>
                    <a:pt x="0" y="239199"/>
                    <a:pt x="14681" y="249904"/>
                    <a:pt x="20981" y="256214"/>
                  </a:cubicBezTo>
                  <a:cubicBezTo>
                    <a:pt x="53521" y="288626"/>
                    <a:pt x="48543" y="287356"/>
                    <a:pt x="84458" y="251560"/>
                  </a:cubicBezTo>
                  <a:cubicBezTo>
                    <a:pt x="94864" y="241192"/>
                    <a:pt x="103949" y="232208"/>
                    <a:pt x="114298" y="221788"/>
                  </a:cubicBezTo>
                  <a:lnTo>
                    <a:pt x="145095" y="192972"/>
                  </a:lnTo>
                  <a:cubicBezTo>
                    <a:pt x="161407" y="176717"/>
                    <a:pt x="171701" y="171456"/>
                    <a:pt x="171701" y="156237"/>
                  </a:cubicBezTo>
                  <a:cubicBezTo>
                    <a:pt x="171701" y="140218"/>
                    <a:pt x="132664" y="145078"/>
                    <a:pt x="113849" y="145078"/>
                  </a:cubicBezTo>
                  <a:lnTo>
                    <a:pt x="113849" y="14882"/>
                  </a:lnTo>
                  <a:cubicBezTo>
                    <a:pt x="113849" y="5859"/>
                    <a:pt x="108421" y="978"/>
                    <a:pt x="102205" y="0"/>
                  </a:cubicBezTo>
                  <a:lnTo>
                    <a:pt x="97424" y="0"/>
                  </a:lnTo>
                  <a:cubicBezTo>
                    <a:pt x="90477" y="1074"/>
                    <a:pt x="83980" y="6758"/>
                    <a:pt x="83980" y="16740"/>
                  </a:cubicBezTo>
                  <a:close/>
                </a:path>
              </a:pathLst>
            </a:custGeom>
            <a:grpFill/>
            <a:ln w="28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001014C-B979-3CE9-10B1-6681AD64FB08}"/>
                </a:ext>
              </a:extLst>
            </p:cNvPr>
            <p:cNvSpPr/>
            <p:nvPr/>
          </p:nvSpPr>
          <p:spPr>
            <a:xfrm>
              <a:off x="7309568" y="75816"/>
              <a:ext cx="87693" cy="204599"/>
            </a:xfrm>
            <a:custGeom>
              <a:avLst/>
              <a:gdLst>
                <a:gd name="connsiteX0" fmla="*/ 57853 w 87693"/>
                <a:gd name="connsiteY0" fmla="*/ 14882 h 204599"/>
                <a:gd name="connsiteX1" fmla="*/ 57853 w 87693"/>
                <a:gd name="connsiteY1" fmla="*/ 145078 h 204599"/>
                <a:gd name="connsiteX2" fmla="*/ 0 w 87693"/>
                <a:gd name="connsiteY2" fmla="*/ 159960 h 204599"/>
                <a:gd name="connsiteX3" fmla="*/ 42919 w 87693"/>
                <a:gd name="connsiteY3" fmla="*/ 204600 h 204599"/>
                <a:gd name="connsiteX4" fmla="*/ 59709 w 87693"/>
                <a:gd name="connsiteY4" fmla="*/ 187859 h 204599"/>
                <a:gd name="connsiteX5" fmla="*/ 50372 w 87693"/>
                <a:gd name="connsiteY5" fmla="*/ 174839 h 204599"/>
                <a:gd name="connsiteX6" fmla="*/ 87693 w 87693"/>
                <a:gd name="connsiteY6" fmla="*/ 141359 h 204599"/>
                <a:gd name="connsiteX7" fmla="*/ 87693 w 87693"/>
                <a:gd name="connsiteY7" fmla="*/ 16740 h 204599"/>
                <a:gd name="connsiteX8" fmla="*/ 74249 w 87693"/>
                <a:gd name="connsiteY8" fmla="*/ 0 h 204599"/>
                <a:gd name="connsiteX9" fmla="*/ 69468 w 87693"/>
                <a:gd name="connsiteY9" fmla="*/ 0 h 204599"/>
                <a:gd name="connsiteX10" fmla="*/ 57853 w 87693"/>
                <a:gd name="connsiteY10" fmla="*/ 14882 h 20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693" h="204599">
                  <a:moveTo>
                    <a:pt x="57853" y="14882"/>
                  </a:moveTo>
                  <a:lnTo>
                    <a:pt x="57853" y="145078"/>
                  </a:lnTo>
                  <a:cubicBezTo>
                    <a:pt x="25706" y="145078"/>
                    <a:pt x="0" y="139391"/>
                    <a:pt x="0" y="159960"/>
                  </a:cubicBezTo>
                  <a:cubicBezTo>
                    <a:pt x="0" y="171966"/>
                    <a:pt x="37856" y="204600"/>
                    <a:pt x="42919" y="204600"/>
                  </a:cubicBezTo>
                  <a:cubicBezTo>
                    <a:pt x="56840" y="204600"/>
                    <a:pt x="59709" y="201724"/>
                    <a:pt x="59709" y="187859"/>
                  </a:cubicBezTo>
                  <a:cubicBezTo>
                    <a:pt x="59709" y="183125"/>
                    <a:pt x="53353" y="179285"/>
                    <a:pt x="50372" y="174839"/>
                  </a:cubicBezTo>
                  <a:cubicBezTo>
                    <a:pt x="74840" y="174839"/>
                    <a:pt x="87693" y="165690"/>
                    <a:pt x="87693" y="141359"/>
                  </a:cubicBezTo>
                  <a:lnTo>
                    <a:pt x="87693" y="16740"/>
                  </a:lnTo>
                  <a:cubicBezTo>
                    <a:pt x="87693" y="6758"/>
                    <a:pt x="81196" y="1074"/>
                    <a:pt x="74249" y="0"/>
                  </a:cubicBezTo>
                  <a:lnTo>
                    <a:pt x="69468" y="0"/>
                  </a:lnTo>
                  <a:cubicBezTo>
                    <a:pt x="63253" y="978"/>
                    <a:pt x="57853" y="5859"/>
                    <a:pt x="57853" y="14882"/>
                  </a:cubicBezTo>
                  <a:close/>
                </a:path>
              </a:pathLst>
            </a:custGeom>
            <a:grpFill/>
            <a:ln w="28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961A798-06B3-1B83-CB27-DB34699FA93D}"/>
                </a:ext>
              </a:extLst>
            </p:cNvPr>
            <p:cNvSpPr/>
            <p:nvPr/>
          </p:nvSpPr>
          <p:spPr>
            <a:xfrm>
              <a:off x="7210926" y="243212"/>
              <a:ext cx="109892" cy="146270"/>
            </a:xfrm>
            <a:custGeom>
              <a:avLst/>
              <a:gdLst>
                <a:gd name="connsiteX0" fmla="*/ 40790 w 109892"/>
                <a:gd name="connsiteY0" fmla="*/ 100439 h 146270"/>
                <a:gd name="connsiteX1" fmla="*/ 14662 w 109892"/>
                <a:gd name="connsiteY1" fmla="*/ 85560 h 146270"/>
                <a:gd name="connsiteX2" fmla="*/ 12187 w 109892"/>
                <a:gd name="connsiteY2" fmla="*/ 115909 h 146270"/>
                <a:gd name="connsiteX3" fmla="*/ 96786 w 109892"/>
                <a:gd name="connsiteY3" fmla="*/ 117196 h 146270"/>
                <a:gd name="connsiteX4" fmla="*/ 94902 w 109892"/>
                <a:gd name="connsiteY4" fmla="*/ 85560 h 146270"/>
                <a:gd name="connsiteX5" fmla="*/ 68774 w 109892"/>
                <a:gd name="connsiteY5" fmla="*/ 100439 h 146270"/>
                <a:gd name="connsiteX6" fmla="*/ 68774 w 109892"/>
                <a:gd name="connsiteY6" fmla="*/ 44642 h 146270"/>
                <a:gd name="connsiteX7" fmla="*/ 51984 w 109892"/>
                <a:gd name="connsiteY7" fmla="*/ 0 h 146270"/>
                <a:gd name="connsiteX8" fmla="*/ 40790 w 109892"/>
                <a:gd name="connsiteY8" fmla="*/ 44642 h 146270"/>
                <a:gd name="connsiteX9" fmla="*/ 40790 w 109892"/>
                <a:gd name="connsiteY9" fmla="*/ 100439 h 14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892" h="146270">
                  <a:moveTo>
                    <a:pt x="40790" y="100439"/>
                  </a:moveTo>
                  <a:cubicBezTo>
                    <a:pt x="29259" y="94364"/>
                    <a:pt x="25181" y="85560"/>
                    <a:pt x="14662" y="85560"/>
                  </a:cubicBezTo>
                  <a:cubicBezTo>
                    <a:pt x="7799" y="85560"/>
                    <a:pt x="-13154" y="95903"/>
                    <a:pt x="12187" y="115909"/>
                  </a:cubicBezTo>
                  <a:cubicBezTo>
                    <a:pt x="64218" y="156980"/>
                    <a:pt x="46809" y="155371"/>
                    <a:pt x="96786" y="117196"/>
                  </a:cubicBezTo>
                  <a:cubicBezTo>
                    <a:pt x="120636" y="98967"/>
                    <a:pt x="106939" y="85560"/>
                    <a:pt x="94902" y="85560"/>
                  </a:cubicBezTo>
                  <a:cubicBezTo>
                    <a:pt x="83258" y="85560"/>
                    <a:pt x="79489" y="97591"/>
                    <a:pt x="68774" y="100439"/>
                  </a:cubicBezTo>
                  <a:cubicBezTo>
                    <a:pt x="68774" y="81837"/>
                    <a:pt x="68774" y="63238"/>
                    <a:pt x="68774" y="44642"/>
                  </a:cubicBezTo>
                  <a:cubicBezTo>
                    <a:pt x="68774" y="17382"/>
                    <a:pt x="74849" y="0"/>
                    <a:pt x="51984" y="0"/>
                  </a:cubicBezTo>
                  <a:cubicBezTo>
                    <a:pt x="37162" y="0"/>
                    <a:pt x="40790" y="28990"/>
                    <a:pt x="40790" y="44642"/>
                  </a:cubicBezTo>
                  <a:cubicBezTo>
                    <a:pt x="40790" y="63238"/>
                    <a:pt x="40790" y="81837"/>
                    <a:pt x="40790" y="100439"/>
                  </a:cubicBezTo>
                  <a:close/>
                </a:path>
              </a:pathLst>
            </a:custGeom>
            <a:grpFill/>
            <a:ln w="28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25C17010-ED0F-D03E-586F-1FFDC5F08AA5}"/>
                </a:ext>
              </a:extLst>
            </p:cNvPr>
            <p:cNvSpPr/>
            <p:nvPr/>
          </p:nvSpPr>
          <p:spPr>
            <a:xfrm>
              <a:off x="7540859" y="243212"/>
              <a:ext cx="109746" cy="146290"/>
            </a:xfrm>
            <a:custGeom>
              <a:avLst/>
              <a:gdLst>
                <a:gd name="connsiteX0" fmla="*/ 41153 w 109746"/>
                <a:gd name="connsiteY0" fmla="*/ 100439 h 146290"/>
                <a:gd name="connsiteX1" fmla="*/ 11313 w 109746"/>
                <a:gd name="connsiteY1" fmla="*/ 85560 h 146290"/>
                <a:gd name="connsiteX2" fmla="*/ 11284 w 109746"/>
                <a:gd name="connsiteY2" fmla="*/ 115343 h 146290"/>
                <a:gd name="connsiteX3" fmla="*/ 27850 w 109746"/>
                <a:gd name="connsiteY3" fmla="*/ 128582 h 146290"/>
                <a:gd name="connsiteX4" fmla="*/ 96728 w 109746"/>
                <a:gd name="connsiteY4" fmla="*/ 116753 h 146290"/>
                <a:gd name="connsiteX5" fmla="*/ 109721 w 109746"/>
                <a:gd name="connsiteY5" fmla="*/ 100223 h 146290"/>
                <a:gd name="connsiteX6" fmla="*/ 95265 w 109746"/>
                <a:gd name="connsiteY6" fmla="*/ 85560 h 146290"/>
                <a:gd name="connsiteX7" fmla="*/ 69137 w 109746"/>
                <a:gd name="connsiteY7" fmla="*/ 100439 h 146290"/>
                <a:gd name="connsiteX8" fmla="*/ 69137 w 109746"/>
                <a:gd name="connsiteY8" fmla="*/ 44642 h 146290"/>
                <a:gd name="connsiteX9" fmla="*/ 54231 w 109746"/>
                <a:gd name="connsiteY9" fmla="*/ 0 h 146290"/>
                <a:gd name="connsiteX10" fmla="*/ 41153 w 109746"/>
                <a:gd name="connsiteY10" fmla="*/ 42781 h 146290"/>
                <a:gd name="connsiteX11" fmla="*/ 41153 w 109746"/>
                <a:gd name="connsiteY11" fmla="*/ 100439 h 14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46" h="146290">
                  <a:moveTo>
                    <a:pt x="41153" y="100439"/>
                  </a:moveTo>
                  <a:cubicBezTo>
                    <a:pt x="28047" y="96949"/>
                    <a:pt x="30128" y="85560"/>
                    <a:pt x="11313" y="85560"/>
                  </a:cubicBezTo>
                  <a:cubicBezTo>
                    <a:pt x="7628" y="85560"/>
                    <a:pt x="-12171" y="97621"/>
                    <a:pt x="11284" y="115343"/>
                  </a:cubicBezTo>
                  <a:cubicBezTo>
                    <a:pt x="16853" y="119564"/>
                    <a:pt x="22141" y="124055"/>
                    <a:pt x="27850" y="128582"/>
                  </a:cubicBezTo>
                  <a:cubicBezTo>
                    <a:pt x="59294" y="153541"/>
                    <a:pt x="50069" y="154295"/>
                    <a:pt x="96728" y="116753"/>
                  </a:cubicBezTo>
                  <a:cubicBezTo>
                    <a:pt x="102578" y="112046"/>
                    <a:pt x="109271" y="108834"/>
                    <a:pt x="109721" y="100223"/>
                  </a:cubicBezTo>
                  <a:cubicBezTo>
                    <a:pt x="110171" y="91836"/>
                    <a:pt x="104574" y="85560"/>
                    <a:pt x="95265" y="85560"/>
                  </a:cubicBezTo>
                  <a:cubicBezTo>
                    <a:pt x="82693" y="85560"/>
                    <a:pt x="79459" y="97697"/>
                    <a:pt x="69137" y="100439"/>
                  </a:cubicBezTo>
                  <a:cubicBezTo>
                    <a:pt x="69137" y="81837"/>
                    <a:pt x="69137" y="63238"/>
                    <a:pt x="69137" y="44642"/>
                  </a:cubicBezTo>
                  <a:cubicBezTo>
                    <a:pt x="69137" y="19176"/>
                    <a:pt x="73328" y="0"/>
                    <a:pt x="54231" y="0"/>
                  </a:cubicBezTo>
                  <a:cubicBezTo>
                    <a:pt x="35838" y="0"/>
                    <a:pt x="41153" y="23930"/>
                    <a:pt x="41153" y="42781"/>
                  </a:cubicBezTo>
                  <a:cubicBezTo>
                    <a:pt x="41153" y="61999"/>
                    <a:pt x="41153" y="81220"/>
                    <a:pt x="41153" y="100439"/>
                  </a:cubicBezTo>
                  <a:close/>
                </a:path>
              </a:pathLst>
            </a:custGeom>
            <a:grpFill/>
            <a:ln w="281" cap="flat">
              <a:noFill/>
              <a:prstDash val="solid"/>
              <a:miter/>
            </a:ln>
          </p:spPr>
          <p:txBody>
            <a:bodyPr rtlCol="0" anchor="ctr"/>
            <a:lstStyle/>
            <a:p>
              <a:endParaRPr lang="en-US"/>
            </a:p>
          </p:txBody>
        </p:sp>
      </p:grpSp>
      <p:grpSp>
        <p:nvGrpSpPr>
          <p:cNvPr id="104" name="Graphic 33">
            <a:extLst>
              <a:ext uri="{FF2B5EF4-FFF2-40B4-BE49-F238E27FC236}">
                <a16:creationId xmlns:a16="http://schemas.microsoft.com/office/drawing/2014/main" id="{E280EF10-F686-62C4-2DE1-FA5BBC78B23C}"/>
              </a:ext>
            </a:extLst>
          </p:cNvPr>
          <p:cNvGrpSpPr/>
          <p:nvPr/>
        </p:nvGrpSpPr>
        <p:grpSpPr>
          <a:xfrm>
            <a:off x="3766448" y="9635365"/>
            <a:ext cx="870059" cy="952303"/>
            <a:chOff x="3480236" y="75813"/>
            <a:chExt cx="870059" cy="952303"/>
          </a:xfrm>
          <a:solidFill>
            <a:schemeClr val="accent2"/>
          </a:solidFill>
        </p:grpSpPr>
        <p:sp>
          <p:nvSpPr>
            <p:cNvPr id="105" name="Freeform: Shape 104">
              <a:extLst>
                <a:ext uri="{FF2B5EF4-FFF2-40B4-BE49-F238E27FC236}">
                  <a16:creationId xmlns:a16="http://schemas.microsoft.com/office/drawing/2014/main" id="{6D438B8C-0CB1-A572-4418-7CFAFD4F3B67}"/>
                </a:ext>
              </a:extLst>
            </p:cNvPr>
            <p:cNvSpPr/>
            <p:nvPr/>
          </p:nvSpPr>
          <p:spPr>
            <a:xfrm>
              <a:off x="3480236" y="75813"/>
              <a:ext cx="870059" cy="952303"/>
            </a:xfrm>
            <a:custGeom>
              <a:avLst/>
              <a:gdLst>
                <a:gd name="connsiteX0" fmla="*/ 659146 w 870059"/>
                <a:gd name="connsiteY0" fmla="*/ 721669 h 952303"/>
                <a:gd name="connsiteX1" fmla="*/ 598970 w 870059"/>
                <a:gd name="connsiteY1" fmla="*/ 662607 h 952303"/>
                <a:gd name="connsiteX2" fmla="*/ 612515 w 870059"/>
                <a:gd name="connsiteY2" fmla="*/ 645429 h 952303"/>
                <a:gd name="connsiteX3" fmla="*/ 624819 w 870059"/>
                <a:gd name="connsiteY3" fmla="*/ 627935 h 952303"/>
                <a:gd name="connsiteX4" fmla="*/ 646737 w 870059"/>
                <a:gd name="connsiteY4" fmla="*/ 588403 h 952303"/>
                <a:gd name="connsiteX5" fmla="*/ 670339 w 870059"/>
                <a:gd name="connsiteY5" fmla="*/ 491034 h 952303"/>
                <a:gd name="connsiteX6" fmla="*/ 754320 w 870059"/>
                <a:gd name="connsiteY6" fmla="*/ 491034 h 952303"/>
                <a:gd name="connsiteX7" fmla="*/ 723394 w 870059"/>
                <a:gd name="connsiteY7" fmla="*/ 622029 h 952303"/>
                <a:gd name="connsiteX8" fmla="*/ 677224 w 870059"/>
                <a:gd name="connsiteY8" fmla="*/ 698767 h 952303"/>
                <a:gd name="connsiteX9" fmla="*/ 659143 w 870059"/>
                <a:gd name="connsiteY9" fmla="*/ 721669 h 952303"/>
                <a:gd name="connsiteX10" fmla="*/ 411212 w 870059"/>
                <a:gd name="connsiteY10" fmla="*/ 952304 h 952303"/>
                <a:gd name="connsiteX11" fmla="*/ 379743 w 870059"/>
                <a:gd name="connsiteY11" fmla="*/ 952304 h 952303"/>
                <a:gd name="connsiteX12" fmla="*/ 174894 w 870059"/>
                <a:gd name="connsiteY12" fmla="*/ 901133 h 952303"/>
                <a:gd name="connsiteX13" fmla="*/ 146058 w 870059"/>
                <a:gd name="connsiteY13" fmla="*/ 885242 h 952303"/>
                <a:gd name="connsiteX14" fmla="*/ 48912 w 870059"/>
                <a:gd name="connsiteY14" fmla="*/ 803506 h 952303"/>
                <a:gd name="connsiteX15" fmla="*/ 104900 w 870059"/>
                <a:gd name="connsiteY15" fmla="*/ 740267 h 952303"/>
                <a:gd name="connsiteX16" fmla="*/ 64209 w 870059"/>
                <a:gd name="connsiteY16" fmla="*/ 689680 h 952303"/>
                <a:gd name="connsiteX17" fmla="*/ 395 w 870059"/>
                <a:gd name="connsiteY17" fmla="*/ 483591 h 952303"/>
                <a:gd name="connsiteX18" fmla="*/ 17191 w 870059"/>
                <a:gd name="connsiteY18" fmla="*/ 435232 h 952303"/>
                <a:gd name="connsiteX19" fmla="*/ 30254 w 870059"/>
                <a:gd name="connsiteY19" fmla="*/ 472432 h 952303"/>
                <a:gd name="connsiteX20" fmla="*/ 83092 w 870059"/>
                <a:gd name="connsiteY20" fmla="*/ 665284 h 952303"/>
                <a:gd name="connsiteX21" fmla="*/ 125870 w 870059"/>
                <a:gd name="connsiteY21" fmla="*/ 720248 h 952303"/>
                <a:gd name="connsiteX22" fmla="*/ 185146 w 870059"/>
                <a:gd name="connsiteY22" fmla="*/ 662145 h 952303"/>
                <a:gd name="connsiteX23" fmla="*/ 170794 w 870059"/>
                <a:gd name="connsiteY23" fmla="*/ 644830 h 952303"/>
                <a:gd name="connsiteX24" fmla="*/ 137233 w 870059"/>
                <a:gd name="connsiteY24" fmla="*/ 588997 h 952303"/>
                <a:gd name="connsiteX25" fmla="*/ 114229 w 870059"/>
                <a:gd name="connsiteY25" fmla="*/ 459412 h 952303"/>
                <a:gd name="connsiteX26" fmla="*/ 195805 w 870059"/>
                <a:gd name="connsiteY26" fmla="*/ 278465 h 952303"/>
                <a:gd name="connsiteX27" fmla="*/ 231799 w 870059"/>
                <a:gd name="connsiteY27" fmla="*/ 249239 h 952303"/>
                <a:gd name="connsiteX28" fmla="*/ 377359 w 870059"/>
                <a:gd name="connsiteY28" fmla="*/ 199019 h 952303"/>
                <a:gd name="connsiteX29" fmla="*/ 377359 w 870059"/>
                <a:gd name="connsiteY29" fmla="*/ 115320 h 952303"/>
                <a:gd name="connsiteX30" fmla="*/ 151095 w 870059"/>
                <a:gd name="connsiteY30" fmla="*/ 206001 h 952303"/>
                <a:gd name="connsiteX31" fmla="*/ 129709 w 870059"/>
                <a:gd name="connsiteY31" fmla="*/ 225603 h 952303"/>
                <a:gd name="connsiteX32" fmla="*/ 94536 w 870059"/>
                <a:gd name="connsiteY32" fmla="*/ 268668 h 952303"/>
                <a:gd name="connsiteX33" fmla="*/ 79360 w 870059"/>
                <a:gd name="connsiteY33" fmla="*/ 292601 h 952303"/>
                <a:gd name="connsiteX34" fmla="*/ 53334 w 870059"/>
                <a:gd name="connsiteY34" fmla="*/ 346642 h 952303"/>
                <a:gd name="connsiteX35" fmla="*/ 28384 w 870059"/>
                <a:gd name="connsiteY35" fmla="*/ 399890 h 952303"/>
                <a:gd name="connsiteX36" fmla="*/ 11588 w 870059"/>
                <a:gd name="connsiteY36" fmla="*/ 386870 h 952303"/>
                <a:gd name="connsiteX37" fmla="*/ 31574 w 870059"/>
                <a:gd name="connsiteY37" fmla="*/ 323090 h 952303"/>
                <a:gd name="connsiteX38" fmla="*/ 137401 w 870059"/>
                <a:gd name="connsiteY38" fmla="*/ 179332 h 952303"/>
                <a:gd name="connsiteX39" fmla="*/ 340029 w 870059"/>
                <a:gd name="connsiteY39" fmla="*/ 89274 h 952303"/>
                <a:gd name="connsiteX40" fmla="*/ 377359 w 870059"/>
                <a:gd name="connsiteY40" fmla="*/ 85557 h 952303"/>
                <a:gd name="connsiteX41" fmla="*/ 377359 w 870059"/>
                <a:gd name="connsiteY41" fmla="*/ 14879 h 952303"/>
                <a:gd name="connsiteX42" fmla="*/ 388555 w 870059"/>
                <a:gd name="connsiteY42" fmla="*/ 0 h 952303"/>
                <a:gd name="connsiteX43" fmla="*/ 525193 w 870059"/>
                <a:gd name="connsiteY43" fmla="*/ 18192 h 952303"/>
                <a:gd name="connsiteX44" fmla="*/ 662093 w 870059"/>
                <a:gd name="connsiteY44" fmla="*/ 82622 h 952303"/>
                <a:gd name="connsiteX45" fmla="*/ 699940 w 870059"/>
                <a:gd name="connsiteY45" fmla="*/ 111858 h 952303"/>
                <a:gd name="connsiteX46" fmla="*/ 717786 w 870059"/>
                <a:gd name="connsiteY46" fmla="*/ 127550 h 952303"/>
                <a:gd name="connsiteX47" fmla="*/ 735220 w 870059"/>
                <a:gd name="connsiteY47" fmla="*/ 143660 h 952303"/>
                <a:gd name="connsiteX48" fmla="*/ 758687 w 870059"/>
                <a:gd name="connsiteY48" fmla="*/ 170489 h 952303"/>
                <a:gd name="connsiteX49" fmla="*/ 737172 w 870059"/>
                <a:gd name="connsiteY49" fmla="*/ 190071 h 952303"/>
                <a:gd name="connsiteX50" fmla="*/ 663949 w 870059"/>
                <a:gd name="connsiteY50" fmla="*/ 119831 h 952303"/>
                <a:gd name="connsiteX51" fmla="*/ 464284 w 870059"/>
                <a:gd name="connsiteY51" fmla="*/ 34263 h 952303"/>
                <a:gd name="connsiteX52" fmla="*/ 407219 w 870059"/>
                <a:gd name="connsiteY52" fmla="*/ 27897 h 952303"/>
                <a:gd name="connsiteX53" fmla="*/ 407219 w 870059"/>
                <a:gd name="connsiteY53" fmla="*/ 199013 h 952303"/>
                <a:gd name="connsiteX54" fmla="*/ 465091 w 870059"/>
                <a:gd name="connsiteY54" fmla="*/ 208291 h 952303"/>
                <a:gd name="connsiteX55" fmla="*/ 512349 w 870059"/>
                <a:gd name="connsiteY55" fmla="*/ 226290 h 952303"/>
                <a:gd name="connsiteX56" fmla="*/ 643624 w 870059"/>
                <a:gd name="connsiteY56" fmla="*/ 357706 h 952303"/>
                <a:gd name="connsiteX57" fmla="*/ 666911 w 870059"/>
                <a:gd name="connsiteY57" fmla="*/ 433076 h 952303"/>
                <a:gd name="connsiteX58" fmla="*/ 670348 w 870059"/>
                <a:gd name="connsiteY58" fmla="*/ 461265 h 952303"/>
                <a:gd name="connsiteX59" fmla="*/ 840173 w 870059"/>
                <a:gd name="connsiteY59" fmla="*/ 461265 h 952303"/>
                <a:gd name="connsiteX60" fmla="*/ 818486 w 870059"/>
                <a:gd name="connsiteY60" fmla="*/ 335945 h 952303"/>
                <a:gd name="connsiteX61" fmla="*/ 797280 w 870059"/>
                <a:gd name="connsiteY61" fmla="*/ 282681 h 952303"/>
                <a:gd name="connsiteX62" fmla="*/ 784286 w 870059"/>
                <a:gd name="connsiteY62" fmla="*/ 258431 h 952303"/>
                <a:gd name="connsiteX63" fmla="*/ 777466 w 870059"/>
                <a:gd name="connsiteY63" fmla="*/ 246630 h 952303"/>
                <a:gd name="connsiteX64" fmla="*/ 787923 w 870059"/>
                <a:gd name="connsiteY64" fmla="*/ 219467 h 952303"/>
                <a:gd name="connsiteX65" fmla="*/ 822764 w 870059"/>
                <a:gd name="connsiteY65" fmla="*/ 268441 h 952303"/>
                <a:gd name="connsiteX66" fmla="*/ 846012 w 870059"/>
                <a:gd name="connsiteY66" fmla="*/ 327107 h 952303"/>
                <a:gd name="connsiteX67" fmla="*/ 870033 w 870059"/>
                <a:gd name="connsiteY67" fmla="*/ 466843 h 952303"/>
                <a:gd name="connsiteX68" fmla="*/ 853240 w 870059"/>
                <a:gd name="connsiteY68" fmla="*/ 491025 h 952303"/>
                <a:gd name="connsiteX69" fmla="*/ 782321 w 870059"/>
                <a:gd name="connsiteY69" fmla="*/ 491025 h 952303"/>
                <a:gd name="connsiteX70" fmla="*/ 748473 w 870059"/>
                <a:gd name="connsiteY70" fmla="*/ 637704 h 952303"/>
                <a:gd name="connsiteX71" fmla="*/ 733229 w 870059"/>
                <a:gd name="connsiteY71" fmla="*/ 667148 h 952303"/>
                <a:gd name="connsiteX72" fmla="*/ 679688 w 870059"/>
                <a:gd name="connsiteY72" fmla="*/ 742120 h 952303"/>
                <a:gd name="connsiteX73" fmla="*/ 733805 w 870059"/>
                <a:gd name="connsiteY73" fmla="*/ 799775 h 952303"/>
                <a:gd name="connsiteX74" fmla="*/ 713719 w 870059"/>
                <a:gd name="connsiteY74" fmla="*/ 828117 h 952303"/>
                <a:gd name="connsiteX75" fmla="*/ 706263 w 870059"/>
                <a:gd name="connsiteY75" fmla="*/ 835565 h 952303"/>
                <a:gd name="connsiteX76" fmla="*/ 637144 w 870059"/>
                <a:gd name="connsiteY76" fmla="*/ 885710 h 952303"/>
                <a:gd name="connsiteX77" fmla="*/ 411221 w 870059"/>
                <a:gd name="connsiteY77" fmla="*/ 952293 h 952303"/>
                <a:gd name="connsiteX78" fmla="*/ 142219 w 870059"/>
                <a:gd name="connsiteY78" fmla="*/ 476152 h 952303"/>
                <a:gd name="connsiteX79" fmla="*/ 163965 w 870059"/>
                <a:gd name="connsiteY79" fmla="*/ 375071 h 952303"/>
                <a:gd name="connsiteX80" fmla="*/ 198983 w 870059"/>
                <a:gd name="connsiteY80" fmla="*/ 318838 h 952303"/>
                <a:gd name="connsiteX81" fmla="*/ 285889 w 870059"/>
                <a:gd name="connsiteY81" fmla="*/ 251073 h 952303"/>
                <a:gd name="connsiteX82" fmla="*/ 591717 w 870059"/>
                <a:gd name="connsiteY82" fmla="*/ 327606 h 952303"/>
                <a:gd name="connsiteX83" fmla="*/ 640485 w 870059"/>
                <a:gd name="connsiteY83" fmla="*/ 463134 h 952303"/>
                <a:gd name="connsiteX84" fmla="*/ 616222 w 870059"/>
                <a:gd name="connsiteY84" fmla="*/ 584036 h 952303"/>
                <a:gd name="connsiteX85" fmla="*/ 566300 w 870059"/>
                <a:gd name="connsiteY85" fmla="*/ 653318 h 952303"/>
                <a:gd name="connsiteX86" fmla="*/ 533763 w 870059"/>
                <a:gd name="connsiteY86" fmla="*/ 680401 h 952303"/>
                <a:gd name="connsiteX87" fmla="*/ 451540 w 870059"/>
                <a:gd name="connsiteY87" fmla="*/ 717495 h 952303"/>
                <a:gd name="connsiteX88" fmla="*/ 410942 w 870059"/>
                <a:gd name="connsiteY88" fmla="*/ 740270 h 952303"/>
                <a:gd name="connsiteX89" fmla="*/ 509860 w 870059"/>
                <a:gd name="connsiteY89" fmla="*/ 727258 h 952303"/>
                <a:gd name="connsiteX90" fmla="*/ 578897 w 870059"/>
                <a:gd name="connsiteY90" fmla="*/ 682613 h 952303"/>
                <a:gd name="connsiteX91" fmla="*/ 697868 w 870059"/>
                <a:gd name="connsiteY91" fmla="*/ 802110 h 952303"/>
                <a:gd name="connsiteX92" fmla="*/ 569855 w 870059"/>
                <a:gd name="connsiteY92" fmla="*/ 887496 h 952303"/>
                <a:gd name="connsiteX93" fmla="*/ 442827 w 870059"/>
                <a:gd name="connsiteY93" fmla="*/ 920847 h 952303"/>
                <a:gd name="connsiteX94" fmla="*/ 392301 w 870059"/>
                <a:gd name="connsiteY94" fmla="*/ 924514 h 952303"/>
                <a:gd name="connsiteX95" fmla="*/ 368074 w 870059"/>
                <a:gd name="connsiteY95" fmla="*/ 922490 h 952303"/>
                <a:gd name="connsiteX96" fmla="*/ 179453 w 870059"/>
                <a:gd name="connsiteY96" fmla="*/ 870554 h 952303"/>
                <a:gd name="connsiteX97" fmla="*/ 99759 w 870059"/>
                <a:gd name="connsiteY97" fmla="*/ 816064 h 952303"/>
                <a:gd name="connsiteX98" fmla="*/ 84364 w 870059"/>
                <a:gd name="connsiteY98" fmla="*/ 803511 h 952303"/>
                <a:gd name="connsiteX99" fmla="*/ 205199 w 870059"/>
                <a:gd name="connsiteY99" fmla="*/ 682153 h 952303"/>
                <a:gd name="connsiteX100" fmla="*/ 237379 w 870059"/>
                <a:gd name="connsiteY100" fmla="*/ 706801 h 952303"/>
                <a:gd name="connsiteX101" fmla="*/ 362421 w 870059"/>
                <a:gd name="connsiteY101" fmla="*/ 751432 h 952303"/>
                <a:gd name="connsiteX102" fmla="*/ 358225 w 870059"/>
                <a:gd name="connsiteY102" fmla="*/ 722134 h 952303"/>
                <a:gd name="connsiteX103" fmla="*/ 230387 w 870059"/>
                <a:gd name="connsiteY103" fmla="*/ 665407 h 952303"/>
                <a:gd name="connsiteX104" fmla="*/ 213552 w 870059"/>
                <a:gd name="connsiteY104" fmla="*/ 650568 h 952303"/>
                <a:gd name="connsiteX105" fmla="*/ 163959 w 870059"/>
                <a:gd name="connsiteY105" fmla="*/ 577241 h 952303"/>
                <a:gd name="connsiteX106" fmla="*/ 142213 w 870059"/>
                <a:gd name="connsiteY106" fmla="*/ 476155 h 95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70059" h="952303">
                  <a:moveTo>
                    <a:pt x="659146" y="721669"/>
                  </a:moveTo>
                  <a:lnTo>
                    <a:pt x="598970" y="662607"/>
                  </a:lnTo>
                  <a:cubicBezTo>
                    <a:pt x="603372" y="656278"/>
                    <a:pt x="608243" y="650968"/>
                    <a:pt x="612515" y="645429"/>
                  </a:cubicBezTo>
                  <a:cubicBezTo>
                    <a:pt x="616891" y="639750"/>
                    <a:pt x="620412" y="634509"/>
                    <a:pt x="624819" y="627935"/>
                  </a:cubicBezTo>
                  <a:cubicBezTo>
                    <a:pt x="633499" y="614993"/>
                    <a:pt x="639683" y="602903"/>
                    <a:pt x="646737" y="588403"/>
                  </a:cubicBezTo>
                  <a:cubicBezTo>
                    <a:pt x="658080" y="565084"/>
                    <a:pt x="669774" y="516407"/>
                    <a:pt x="670339" y="491034"/>
                  </a:cubicBezTo>
                  <a:lnTo>
                    <a:pt x="754320" y="491034"/>
                  </a:lnTo>
                  <a:cubicBezTo>
                    <a:pt x="754320" y="532382"/>
                    <a:pt x="738724" y="585333"/>
                    <a:pt x="723394" y="622029"/>
                  </a:cubicBezTo>
                  <a:cubicBezTo>
                    <a:pt x="712102" y="649051"/>
                    <a:pt x="695373" y="676550"/>
                    <a:pt x="677224" y="698767"/>
                  </a:cubicBezTo>
                  <a:lnTo>
                    <a:pt x="659143" y="721669"/>
                  </a:lnTo>
                  <a:close/>
                  <a:moveTo>
                    <a:pt x="411212" y="952304"/>
                  </a:moveTo>
                  <a:lnTo>
                    <a:pt x="379743" y="952304"/>
                  </a:lnTo>
                  <a:cubicBezTo>
                    <a:pt x="308835" y="950047"/>
                    <a:pt x="238217" y="932685"/>
                    <a:pt x="174894" y="901133"/>
                  </a:cubicBezTo>
                  <a:lnTo>
                    <a:pt x="146058" y="885242"/>
                  </a:lnTo>
                  <a:cubicBezTo>
                    <a:pt x="125485" y="872953"/>
                    <a:pt x="48912" y="819411"/>
                    <a:pt x="48912" y="803506"/>
                  </a:cubicBezTo>
                  <a:cubicBezTo>
                    <a:pt x="48912" y="789140"/>
                    <a:pt x="95695" y="753966"/>
                    <a:pt x="104900" y="740267"/>
                  </a:cubicBezTo>
                  <a:cubicBezTo>
                    <a:pt x="94508" y="733333"/>
                    <a:pt x="72149" y="701478"/>
                    <a:pt x="64209" y="689680"/>
                  </a:cubicBezTo>
                  <a:cubicBezTo>
                    <a:pt x="27147" y="634607"/>
                    <a:pt x="395" y="557470"/>
                    <a:pt x="395" y="483591"/>
                  </a:cubicBezTo>
                  <a:cubicBezTo>
                    <a:pt x="395" y="462876"/>
                    <a:pt x="-4091" y="435232"/>
                    <a:pt x="17191" y="435232"/>
                  </a:cubicBezTo>
                  <a:cubicBezTo>
                    <a:pt x="33405" y="435232"/>
                    <a:pt x="30257" y="456236"/>
                    <a:pt x="30254" y="472432"/>
                  </a:cubicBezTo>
                  <a:cubicBezTo>
                    <a:pt x="30232" y="548327"/>
                    <a:pt x="44789" y="600851"/>
                    <a:pt x="83092" y="665284"/>
                  </a:cubicBezTo>
                  <a:cubicBezTo>
                    <a:pt x="91057" y="678691"/>
                    <a:pt x="114392" y="712438"/>
                    <a:pt x="125870" y="720248"/>
                  </a:cubicBezTo>
                  <a:lnTo>
                    <a:pt x="185146" y="662145"/>
                  </a:lnTo>
                  <a:cubicBezTo>
                    <a:pt x="181850" y="657236"/>
                    <a:pt x="175240" y="650265"/>
                    <a:pt x="170794" y="644830"/>
                  </a:cubicBezTo>
                  <a:cubicBezTo>
                    <a:pt x="157018" y="627972"/>
                    <a:pt x="146601" y="609023"/>
                    <a:pt x="137233" y="588997"/>
                  </a:cubicBezTo>
                  <a:cubicBezTo>
                    <a:pt x="115588" y="542715"/>
                    <a:pt x="114229" y="508752"/>
                    <a:pt x="114229" y="459412"/>
                  </a:cubicBezTo>
                  <a:cubicBezTo>
                    <a:pt x="114229" y="397810"/>
                    <a:pt x="152473" y="319828"/>
                    <a:pt x="195805" y="278465"/>
                  </a:cubicBezTo>
                  <a:lnTo>
                    <a:pt x="231799" y="249239"/>
                  </a:lnTo>
                  <a:cubicBezTo>
                    <a:pt x="270628" y="221915"/>
                    <a:pt x="328427" y="199019"/>
                    <a:pt x="377359" y="199019"/>
                  </a:cubicBezTo>
                  <a:lnTo>
                    <a:pt x="377359" y="115320"/>
                  </a:lnTo>
                  <a:cubicBezTo>
                    <a:pt x="303388" y="115320"/>
                    <a:pt x="202215" y="155332"/>
                    <a:pt x="151095" y="206001"/>
                  </a:cubicBezTo>
                  <a:cubicBezTo>
                    <a:pt x="143611" y="213421"/>
                    <a:pt x="136895" y="217034"/>
                    <a:pt x="129709" y="225603"/>
                  </a:cubicBezTo>
                  <a:cubicBezTo>
                    <a:pt x="117931" y="239656"/>
                    <a:pt x="104841" y="253127"/>
                    <a:pt x="94536" y="268668"/>
                  </a:cubicBezTo>
                  <a:cubicBezTo>
                    <a:pt x="88776" y="277357"/>
                    <a:pt x="84741" y="283653"/>
                    <a:pt x="79360" y="292601"/>
                  </a:cubicBezTo>
                  <a:cubicBezTo>
                    <a:pt x="69646" y="308764"/>
                    <a:pt x="60081" y="327659"/>
                    <a:pt x="53334" y="346642"/>
                  </a:cubicBezTo>
                  <a:cubicBezTo>
                    <a:pt x="46513" y="365846"/>
                    <a:pt x="39983" y="399890"/>
                    <a:pt x="28384" y="399890"/>
                  </a:cubicBezTo>
                  <a:cubicBezTo>
                    <a:pt x="18884" y="399890"/>
                    <a:pt x="11588" y="395055"/>
                    <a:pt x="11588" y="386870"/>
                  </a:cubicBezTo>
                  <a:cubicBezTo>
                    <a:pt x="11588" y="373050"/>
                    <a:pt x="26413" y="334920"/>
                    <a:pt x="31574" y="323090"/>
                  </a:cubicBezTo>
                  <a:cubicBezTo>
                    <a:pt x="53266" y="273383"/>
                    <a:pt x="94604" y="212659"/>
                    <a:pt x="137401" y="179332"/>
                  </a:cubicBezTo>
                  <a:cubicBezTo>
                    <a:pt x="198668" y="131618"/>
                    <a:pt x="260000" y="98005"/>
                    <a:pt x="340029" y="89274"/>
                  </a:cubicBezTo>
                  <a:lnTo>
                    <a:pt x="377359" y="85557"/>
                  </a:lnTo>
                  <a:lnTo>
                    <a:pt x="377359" y="14879"/>
                  </a:lnTo>
                  <a:cubicBezTo>
                    <a:pt x="377359" y="8084"/>
                    <a:pt x="382505" y="0"/>
                    <a:pt x="388555" y="0"/>
                  </a:cubicBezTo>
                  <a:cubicBezTo>
                    <a:pt x="445111" y="0"/>
                    <a:pt x="474881" y="4213"/>
                    <a:pt x="525193" y="18192"/>
                  </a:cubicBezTo>
                  <a:cubicBezTo>
                    <a:pt x="568531" y="30232"/>
                    <a:pt x="626299" y="56620"/>
                    <a:pt x="662093" y="82622"/>
                  </a:cubicBezTo>
                  <a:lnTo>
                    <a:pt x="699940" y="111858"/>
                  </a:lnTo>
                  <a:cubicBezTo>
                    <a:pt x="706958" y="117498"/>
                    <a:pt x="710999" y="122325"/>
                    <a:pt x="717786" y="127550"/>
                  </a:cubicBezTo>
                  <a:cubicBezTo>
                    <a:pt x="724797" y="132946"/>
                    <a:pt x="729387" y="137372"/>
                    <a:pt x="735220" y="143660"/>
                  </a:cubicBezTo>
                  <a:lnTo>
                    <a:pt x="758687" y="170489"/>
                  </a:lnTo>
                  <a:cubicBezTo>
                    <a:pt x="774209" y="190946"/>
                    <a:pt x="748324" y="202682"/>
                    <a:pt x="737172" y="190071"/>
                  </a:cubicBezTo>
                  <a:lnTo>
                    <a:pt x="663949" y="119831"/>
                  </a:lnTo>
                  <a:cubicBezTo>
                    <a:pt x="605205" y="75973"/>
                    <a:pt x="538617" y="45621"/>
                    <a:pt x="464284" y="34263"/>
                  </a:cubicBezTo>
                  <a:lnTo>
                    <a:pt x="407219" y="27897"/>
                  </a:lnTo>
                  <a:lnTo>
                    <a:pt x="407219" y="199013"/>
                  </a:lnTo>
                  <a:cubicBezTo>
                    <a:pt x="425300" y="199013"/>
                    <a:pt x="450252" y="204395"/>
                    <a:pt x="465091" y="208291"/>
                  </a:cubicBezTo>
                  <a:cubicBezTo>
                    <a:pt x="482199" y="212782"/>
                    <a:pt x="497409" y="218806"/>
                    <a:pt x="512349" y="226290"/>
                  </a:cubicBezTo>
                  <a:cubicBezTo>
                    <a:pt x="572842" y="256595"/>
                    <a:pt x="613238" y="297220"/>
                    <a:pt x="643624" y="357706"/>
                  </a:cubicBezTo>
                  <a:cubicBezTo>
                    <a:pt x="654975" y="380302"/>
                    <a:pt x="662532" y="407248"/>
                    <a:pt x="666911" y="433076"/>
                  </a:cubicBezTo>
                  <a:cubicBezTo>
                    <a:pt x="667957" y="439257"/>
                    <a:pt x="670201" y="454607"/>
                    <a:pt x="670348" y="461265"/>
                  </a:cubicBezTo>
                  <a:lnTo>
                    <a:pt x="840173" y="461265"/>
                  </a:lnTo>
                  <a:cubicBezTo>
                    <a:pt x="840173" y="415672"/>
                    <a:pt x="830231" y="370906"/>
                    <a:pt x="818486" y="335945"/>
                  </a:cubicBezTo>
                  <a:cubicBezTo>
                    <a:pt x="812259" y="317411"/>
                    <a:pt x="805211" y="298728"/>
                    <a:pt x="797280" y="282681"/>
                  </a:cubicBezTo>
                  <a:cubicBezTo>
                    <a:pt x="793025" y="274078"/>
                    <a:pt x="788860" y="266341"/>
                    <a:pt x="784286" y="258431"/>
                  </a:cubicBezTo>
                  <a:cubicBezTo>
                    <a:pt x="781769" y="254086"/>
                    <a:pt x="780304" y="251258"/>
                    <a:pt x="777466" y="246630"/>
                  </a:cubicBezTo>
                  <a:cubicBezTo>
                    <a:pt x="768379" y="231843"/>
                    <a:pt x="773599" y="219467"/>
                    <a:pt x="787923" y="219467"/>
                  </a:cubicBezTo>
                  <a:cubicBezTo>
                    <a:pt x="800138" y="219467"/>
                    <a:pt x="818185" y="258571"/>
                    <a:pt x="822764" y="268441"/>
                  </a:cubicBezTo>
                  <a:cubicBezTo>
                    <a:pt x="831845" y="288004"/>
                    <a:pt x="838902" y="305921"/>
                    <a:pt x="846012" y="327107"/>
                  </a:cubicBezTo>
                  <a:cubicBezTo>
                    <a:pt x="858716" y="364975"/>
                    <a:pt x="870033" y="416162"/>
                    <a:pt x="870033" y="466843"/>
                  </a:cubicBezTo>
                  <a:cubicBezTo>
                    <a:pt x="870033" y="476519"/>
                    <a:pt x="871465" y="491025"/>
                    <a:pt x="853240" y="491025"/>
                  </a:cubicBezTo>
                  <a:lnTo>
                    <a:pt x="782321" y="491025"/>
                  </a:lnTo>
                  <a:cubicBezTo>
                    <a:pt x="782321" y="545695"/>
                    <a:pt x="768042" y="589959"/>
                    <a:pt x="748473" y="637704"/>
                  </a:cubicBezTo>
                  <a:cubicBezTo>
                    <a:pt x="744105" y="648359"/>
                    <a:pt x="738966" y="656919"/>
                    <a:pt x="733229" y="667148"/>
                  </a:cubicBezTo>
                  <a:cubicBezTo>
                    <a:pt x="711022" y="706720"/>
                    <a:pt x="683690" y="734569"/>
                    <a:pt x="679688" y="742120"/>
                  </a:cubicBezTo>
                  <a:cubicBezTo>
                    <a:pt x="686705" y="752562"/>
                    <a:pt x="733805" y="792131"/>
                    <a:pt x="733805" y="799775"/>
                  </a:cubicBezTo>
                  <a:cubicBezTo>
                    <a:pt x="733805" y="817065"/>
                    <a:pt x="723976" y="818612"/>
                    <a:pt x="713719" y="828117"/>
                  </a:cubicBezTo>
                  <a:cubicBezTo>
                    <a:pt x="710766" y="830856"/>
                    <a:pt x="709286" y="832899"/>
                    <a:pt x="706263" y="835565"/>
                  </a:cubicBezTo>
                  <a:cubicBezTo>
                    <a:pt x="686739" y="852771"/>
                    <a:pt x="658746" y="872213"/>
                    <a:pt x="637144" y="885710"/>
                  </a:cubicBezTo>
                  <a:cubicBezTo>
                    <a:pt x="569408" y="928032"/>
                    <a:pt x="490785" y="949775"/>
                    <a:pt x="411221" y="952293"/>
                  </a:cubicBezTo>
                  <a:close/>
                  <a:moveTo>
                    <a:pt x="142219" y="476152"/>
                  </a:moveTo>
                  <a:cubicBezTo>
                    <a:pt x="142219" y="440160"/>
                    <a:pt x="151981" y="399873"/>
                    <a:pt x="163965" y="375071"/>
                  </a:cubicBezTo>
                  <a:cubicBezTo>
                    <a:pt x="175870" y="350435"/>
                    <a:pt x="181968" y="340400"/>
                    <a:pt x="198983" y="318838"/>
                  </a:cubicBezTo>
                  <a:cubicBezTo>
                    <a:pt x="221924" y="289767"/>
                    <a:pt x="252606" y="267426"/>
                    <a:pt x="285889" y="251073"/>
                  </a:cubicBezTo>
                  <a:cubicBezTo>
                    <a:pt x="390740" y="199551"/>
                    <a:pt x="522462" y="235969"/>
                    <a:pt x="591717" y="327606"/>
                  </a:cubicBezTo>
                  <a:cubicBezTo>
                    <a:pt x="617394" y="361588"/>
                    <a:pt x="640485" y="416022"/>
                    <a:pt x="640485" y="463134"/>
                  </a:cubicBezTo>
                  <a:cubicBezTo>
                    <a:pt x="640485" y="512382"/>
                    <a:pt x="638055" y="540657"/>
                    <a:pt x="616222" y="584036"/>
                  </a:cubicBezTo>
                  <a:cubicBezTo>
                    <a:pt x="601032" y="614217"/>
                    <a:pt x="590229" y="629463"/>
                    <a:pt x="566300" y="653318"/>
                  </a:cubicBezTo>
                  <a:cubicBezTo>
                    <a:pt x="555225" y="664356"/>
                    <a:pt x="546922" y="671504"/>
                    <a:pt x="533763" y="680401"/>
                  </a:cubicBezTo>
                  <a:cubicBezTo>
                    <a:pt x="509010" y="697136"/>
                    <a:pt x="480883" y="710641"/>
                    <a:pt x="451540" y="717495"/>
                  </a:cubicBezTo>
                  <a:cubicBezTo>
                    <a:pt x="423413" y="724065"/>
                    <a:pt x="410942" y="718969"/>
                    <a:pt x="410942" y="740270"/>
                  </a:cubicBezTo>
                  <a:cubicBezTo>
                    <a:pt x="410942" y="769585"/>
                    <a:pt x="502595" y="730911"/>
                    <a:pt x="509860" y="727258"/>
                  </a:cubicBezTo>
                  <a:cubicBezTo>
                    <a:pt x="559019" y="702518"/>
                    <a:pt x="548196" y="703101"/>
                    <a:pt x="578897" y="682613"/>
                  </a:cubicBezTo>
                  <a:lnTo>
                    <a:pt x="697868" y="802110"/>
                  </a:lnTo>
                  <a:cubicBezTo>
                    <a:pt x="681364" y="827335"/>
                    <a:pt x="600348" y="875369"/>
                    <a:pt x="569855" y="887496"/>
                  </a:cubicBezTo>
                  <a:cubicBezTo>
                    <a:pt x="523576" y="905901"/>
                    <a:pt x="493584" y="914961"/>
                    <a:pt x="442827" y="920847"/>
                  </a:cubicBezTo>
                  <a:lnTo>
                    <a:pt x="392301" y="924514"/>
                  </a:lnTo>
                  <a:cubicBezTo>
                    <a:pt x="380947" y="924575"/>
                    <a:pt x="377733" y="922742"/>
                    <a:pt x="368074" y="922490"/>
                  </a:cubicBezTo>
                  <a:cubicBezTo>
                    <a:pt x="305506" y="920872"/>
                    <a:pt x="231357" y="900483"/>
                    <a:pt x="179453" y="870554"/>
                  </a:cubicBezTo>
                  <a:cubicBezTo>
                    <a:pt x="151680" y="854542"/>
                    <a:pt x="123122" y="838259"/>
                    <a:pt x="99759" y="816064"/>
                  </a:cubicBezTo>
                  <a:cubicBezTo>
                    <a:pt x="95903" y="812400"/>
                    <a:pt x="88363" y="806180"/>
                    <a:pt x="84364" y="803511"/>
                  </a:cubicBezTo>
                  <a:lnTo>
                    <a:pt x="205199" y="682153"/>
                  </a:lnTo>
                  <a:cubicBezTo>
                    <a:pt x="213774" y="688115"/>
                    <a:pt x="223258" y="697455"/>
                    <a:pt x="237379" y="706801"/>
                  </a:cubicBezTo>
                  <a:cubicBezTo>
                    <a:pt x="269053" y="727768"/>
                    <a:pt x="321615" y="751432"/>
                    <a:pt x="362421" y="751432"/>
                  </a:cubicBezTo>
                  <a:cubicBezTo>
                    <a:pt x="372887" y="751432"/>
                    <a:pt x="383743" y="726423"/>
                    <a:pt x="358225" y="722134"/>
                  </a:cubicBezTo>
                  <a:cubicBezTo>
                    <a:pt x="312312" y="714420"/>
                    <a:pt x="263808" y="697181"/>
                    <a:pt x="230387" y="665407"/>
                  </a:cubicBezTo>
                  <a:cubicBezTo>
                    <a:pt x="224290" y="659611"/>
                    <a:pt x="219764" y="656883"/>
                    <a:pt x="213552" y="650568"/>
                  </a:cubicBezTo>
                  <a:cubicBezTo>
                    <a:pt x="192599" y="629270"/>
                    <a:pt x="177094" y="604428"/>
                    <a:pt x="163959" y="577241"/>
                  </a:cubicBezTo>
                  <a:cubicBezTo>
                    <a:pt x="151829" y="552130"/>
                    <a:pt x="142213" y="512562"/>
                    <a:pt x="142213" y="476155"/>
                  </a:cubicBezTo>
                  <a:close/>
                </a:path>
              </a:pathLst>
            </a:custGeom>
            <a:grpFill/>
            <a:ln w="28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84604BDA-B69D-1130-310E-1A1B5DD27D84}"/>
                </a:ext>
              </a:extLst>
            </p:cNvPr>
            <p:cNvSpPr/>
            <p:nvPr/>
          </p:nvSpPr>
          <p:spPr>
            <a:xfrm>
              <a:off x="3716762" y="374218"/>
              <a:ext cx="309633" cy="319104"/>
            </a:xfrm>
            <a:custGeom>
              <a:avLst/>
              <a:gdLst>
                <a:gd name="connsiteX0" fmla="*/ 81109 w 309633"/>
                <a:gd name="connsiteY0" fmla="*/ 263303 h 319104"/>
                <a:gd name="connsiteX1" fmla="*/ 81109 w 309633"/>
                <a:gd name="connsiteY1" fmla="*/ 289344 h 319104"/>
                <a:gd name="connsiteX2" fmla="*/ 30724 w 309633"/>
                <a:gd name="connsiteY2" fmla="*/ 289344 h 319104"/>
                <a:gd name="connsiteX3" fmla="*/ 47014 w 309633"/>
                <a:gd name="connsiteY3" fmla="*/ 197702 h 319104"/>
                <a:gd name="connsiteX4" fmla="*/ 84844 w 309633"/>
                <a:gd name="connsiteY4" fmla="*/ 179608 h 319104"/>
                <a:gd name="connsiteX5" fmla="*/ 222940 w 309633"/>
                <a:gd name="connsiteY5" fmla="*/ 179608 h 319104"/>
                <a:gd name="connsiteX6" fmla="*/ 264505 w 309633"/>
                <a:gd name="connsiteY6" fmla="*/ 199560 h 319104"/>
                <a:gd name="connsiteX7" fmla="*/ 280789 w 309633"/>
                <a:gd name="connsiteY7" fmla="*/ 289344 h 319104"/>
                <a:gd name="connsiteX8" fmla="*/ 230401 w 309633"/>
                <a:gd name="connsiteY8" fmla="*/ 289344 h 319104"/>
                <a:gd name="connsiteX9" fmla="*/ 215472 w 309633"/>
                <a:gd name="connsiteY9" fmla="*/ 252147 h 319104"/>
                <a:gd name="connsiteX10" fmla="*/ 200544 w 309633"/>
                <a:gd name="connsiteY10" fmla="*/ 289344 h 319104"/>
                <a:gd name="connsiteX11" fmla="*/ 109099 w 309633"/>
                <a:gd name="connsiteY11" fmla="*/ 289344 h 319104"/>
                <a:gd name="connsiteX12" fmla="*/ 92306 w 309633"/>
                <a:gd name="connsiteY12" fmla="*/ 252147 h 319104"/>
                <a:gd name="connsiteX13" fmla="*/ 81107 w 309633"/>
                <a:gd name="connsiteY13" fmla="*/ 263306 h 319104"/>
                <a:gd name="connsiteX14" fmla="*/ 94173 w 309633"/>
                <a:gd name="connsiteY14" fmla="*/ 90331 h 319104"/>
                <a:gd name="connsiteX15" fmla="*/ 197321 w 309633"/>
                <a:gd name="connsiteY15" fmla="*/ 45187 h 319104"/>
                <a:gd name="connsiteX16" fmla="*/ 128331 w 309633"/>
                <a:gd name="connsiteY16" fmla="*/ 143703 h 319104"/>
                <a:gd name="connsiteX17" fmla="*/ 94173 w 309633"/>
                <a:gd name="connsiteY17" fmla="*/ 90331 h 319104"/>
                <a:gd name="connsiteX18" fmla="*/ 66181 w 309633"/>
                <a:gd name="connsiteY18" fmla="*/ 81030 h 319104"/>
                <a:gd name="connsiteX19" fmla="*/ 73850 w 309633"/>
                <a:gd name="connsiteY19" fmla="*/ 127318 h 319104"/>
                <a:gd name="connsiteX20" fmla="*/ 88574 w 309633"/>
                <a:gd name="connsiteY20" fmla="*/ 149847 h 319104"/>
                <a:gd name="connsiteX21" fmla="*/ 864 w 309633"/>
                <a:gd name="connsiteY21" fmla="*/ 242846 h 319104"/>
                <a:gd name="connsiteX22" fmla="*/ 25127 w 309633"/>
                <a:gd name="connsiteY22" fmla="*/ 319105 h 319104"/>
                <a:gd name="connsiteX23" fmla="*/ 284524 w 309633"/>
                <a:gd name="connsiteY23" fmla="*/ 319105 h 319104"/>
                <a:gd name="connsiteX24" fmla="*/ 308782 w 309633"/>
                <a:gd name="connsiteY24" fmla="*/ 304226 h 319104"/>
                <a:gd name="connsiteX25" fmla="*/ 282198 w 309633"/>
                <a:gd name="connsiteY25" fmla="*/ 176345 h 319104"/>
                <a:gd name="connsiteX26" fmla="*/ 222940 w 309633"/>
                <a:gd name="connsiteY26" fmla="*/ 149850 h 319104"/>
                <a:gd name="connsiteX27" fmla="*/ 245333 w 309633"/>
                <a:gd name="connsiteY27" fmla="*/ 88470 h 319104"/>
                <a:gd name="connsiteX28" fmla="*/ 176728 w 309633"/>
                <a:gd name="connsiteY28" fmla="*/ 2467 h 319104"/>
                <a:gd name="connsiteX29" fmla="*/ 66181 w 309633"/>
                <a:gd name="connsiteY29" fmla="*/ 81033 h 319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9633" h="319104">
                  <a:moveTo>
                    <a:pt x="81109" y="263303"/>
                  </a:moveTo>
                  <a:lnTo>
                    <a:pt x="81109" y="289344"/>
                  </a:lnTo>
                  <a:lnTo>
                    <a:pt x="30724" y="289344"/>
                  </a:lnTo>
                  <a:cubicBezTo>
                    <a:pt x="30724" y="251855"/>
                    <a:pt x="25116" y="221324"/>
                    <a:pt x="47014" y="197702"/>
                  </a:cubicBezTo>
                  <a:cubicBezTo>
                    <a:pt x="54073" y="190086"/>
                    <a:pt x="70945" y="179608"/>
                    <a:pt x="84844" y="179608"/>
                  </a:cubicBezTo>
                  <a:lnTo>
                    <a:pt x="222940" y="179608"/>
                  </a:lnTo>
                  <a:cubicBezTo>
                    <a:pt x="242697" y="179608"/>
                    <a:pt x="254341" y="189082"/>
                    <a:pt x="264505" y="199560"/>
                  </a:cubicBezTo>
                  <a:cubicBezTo>
                    <a:pt x="285593" y="221290"/>
                    <a:pt x="280789" y="255533"/>
                    <a:pt x="280789" y="289344"/>
                  </a:cubicBezTo>
                  <a:lnTo>
                    <a:pt x="230401" y="289344"/>
                  </a:lnTo>
                  <a:cubicBezTo>
                    <a:pt x="230401" y="271951"/>
                    <a:pt x="234178" y="252147"/>
                    <a:pt x="215472" y="252147"/>
                  </a:cubicBezTo>
                  <a:cubicBezTo>
                    <a:pt x="197245" y="252147"/>
                    <a:pt x="200544" y="272133"/>
                    <a:pt x="200544" y="289344"/>
                  </a:cubicBezTo>
                  <a:lnTo>
                    <a:pt x="109099" y="289344"/>
                  </a:lnTo>
                  <a:cubicBezTo>
                    <a:pt x="109099" y="265512"/>
                    <a:pt x="113231" y="252147"/>
                    <a:pt x="92306" y="252147"/>
                  </a:cubicBezTo>
                  <a:cubicBezTo>
                    <a:pt x="87809" y="252147"/>
                    <a:pt x="81107" y="258827"/>
                    <a:pt x="81107" y="263306"/>
                  </a:cubicBezTo>
                  <a:close/>
                  <a:moveTo>
                    <a:pt x="94173" y="90331"/>
                  </a:moveTo>
                  <a:cubicBezTo>
                    <a:pt x="94173" y="35283"/>
                    <a:pt x="158871" y="9784"/>
                    <a:pt x="197321" y="45187"/>
                  </a:cubicBezTo>
                  <a:cubicBezTo>
                    <a:pt x="244615" y="88731"/>
                    <a:pt x="195560" y="174632"/>
                    <a:pt x="128331" y="143703"/>
                  </a:cubicBezTo>
                  <a:cubicBezTo>
                    <a:pt x="110382" y="135447"/>
                    <a:pt x="94173" y="113160"/>
                    <a:pt x="94173" y="90331"/>
                  </a:cubicBezTo>
                  <a:close/>
                  <a:moveTo>
                    <a:pt x="66181" y="81030"/>
                  </a:moveTo>
                  <a:cubicBezTo>
                    <a:pt x="66181" y="102841"/>
                    <a:pt x="64988" y="106449"/>
                    <a:pt x="73850" y="127318"/>
                  </a:cubicBezTo>
                  <a:cubicBezTo>
                    <a:pt x="77661" y="136288"/>
                    <a:pt x="83461" y="142237"/>
                    <a:pt x="88574" y="149847"/>
                  </a:cubicBezTo>
                  <a:cubicBezTo>
                    <a:pt x="41130" y="150898"/>
                    <a:pt x="864" y="190899"/>
                    <a:pt x="864" y="242846"/>
                  </a:cubicBezTo>
                  <a:cubicBezTo>
                    <a:pt x="864" y="301443"/>
                    <a:pt x="-7067" y="319105"/>
                    <a:pt x="25127" y="319105"/>
                  </a:cubicBezTo>
                  <a:lnTo>
                    <a:pt x="284524" y="319105"/>
                  </a:lnTo>
                  <a:cubicBezTo>
                    <a:pt x="297206" y="319105"/>
                    <a:pt x="308782" y="316975"/>
                    <a:pt x="308782" y="304226"/>
                  </a:cubicBezTo>
                  <a:cubicBezTo>
                    <a:pt x="308782" y="246762"/>
                    <a:pt x="317028" y="211059"/>
                    <a:pt x="282198" y="176345"/>
                  </a:cubicBezTo>
                  <a:cubicBezTo>
                    <a:pt x="267318" y="161514"/>
                    <a:pt x="246179" y="150366"/>
                    <a:pt x="222940" y="149850"/>
                  </a:cubicBezTo>
                  <a:cubicBezTo>
                    <a:pt x="232409" y="132016"/>
                    <a:pt x="245333" y="122096"/>
                    <a:pt x="245333" y="88470"/>
                  </a:cubicBezTo>
                  <a:cubicBezTo>
                    <a:pt x="245333" y="46790"/>
                    <a:pt x="214646" y="11191"/>
                    <a:pt x="176728" y="2467"/>
                  </a:cubicBezTo>
                  <a:cubicBezTo>
                    <a:pt x="114420" y="-11862"/>
                    <a:pt x="66181" y="39101"/>
                    <a:pt x="66181" y="81033"/>
                  </a:cubicBezTo>
                  <a:close/>
                </a:path>
              </a:pathLst>
            </a:custGeom>
            <a:solidFill>
              <a:schemeClr val="accent1"/>
            </a:solidFill>
            <a:ln w="28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79103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B794747-6D3F-B2D1-AAE7-92922F7B4A5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7142" r="32050"/>
          <a:stretch/>
        </p:blipFill>
        <p:spPr>
          <a:xfrm>
            <a:off x="1757978" y="1806468"/>
            <a:ext cx="8929072" cy="10118832"/>
          </a:xfrm>
        </p:spPr>
      </p:pic>
      <p:sp>
        <p:nvSpPr>
          <p:cNvPr id="7" name="Title 2">
            <a:extLst>
              <a:ext uri="{FF2B5EF4-FFF2-40B4-BE49-F238E27FC236}">
                <a16:creationId xmlns:a16="http://schemas.microsoft.com/office/drawing/2014/main" id="{124C37A0-67F2-5F99-C8FB-9AD331A94E31}"/>
              </a:ext>
            </a:extLst>
          </p:cNvPr>
          <p:cNvSpPr txBox="1">
            <a:spLocks/>
          </p:cNvSpPr>
          <p:nvPr/>
        </p:nvSpPr>
        <p:spPr>
          <a:xfrm>
            <a:off x="14238779" y="2087936"/>
            <a:ext cx="9384632"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6600" b="1" dirty="0">
                <a:latin typeface="Poppins" panose="00000500000000000000" pitchFamily="2" charset="0"/>
              </a:rPr>
              <a:t>Solution</a:t>
            </a:r>
            <a:endParaRPr lang="id-ID" sz="6600" b="1" dirty="0">
              <a:latin typeface="Poppins" panose="00000500000000000000" pitchFamily="2" charset="0"/>
            </a:endParaRPr>
          </a:p>
        </p:txBody>
      </p:sp>
      <p:grpSp>
        <p:nvGrpSpPr>
          <p:cNvPr id="38" name="Group 37">
            <a:extLst>
              <a:ext uri="{FF2B5EF4-FFF2-40B4-BE49-F238E27FC236}">
                <a16:creationId xmlns:a16="http://schemas.microsoft.com/office/drawing/2014/main" id="{6E667209-028F-1C2D-5CE7-970B7ECC376B}"/>
              </a:ext>
            </a:extLst>
          </p:cNvPr>
          <p:cNvGrpSpPr/>
          <p:nvPr/>
        </p:nvGrpSpPr>
        <p:grpSpPr>
          <a:xfrm>
            <a:off x="14286905" y="3441661"/>
            <a:ext cx="8675134" cy="1300172"/>
            <a:chOff x="13594316" y="3441661"/>
            <a:chExt cx="8675134" cy="1300172"/>
          </a:xfrm>
        </p:grpSpPr>
        <p:sp>
          <p:nvSpPr>
            <p:cNvPr id="11" name="Monotonectally deliver functionalized…">
              <a:extLst>
                <a:ext uri="{FF2B5EF4-FFF2-40B4-BE49-F238E27FC236}">
                  <a16:creationId xmlns:a16="http://schemas.microsoft.com/office/drawing/2014/main" id="{A7B5DF4C-87CD-DE9D-C505-5EFC99870D9B}"/>
                </a:ext>
              </a:extLst>
            </p:cNvPr>
            <p:cNvSpPr txBox="1"/>
            <p:nvPr/>
          </p:nvSpPr>
          <p:spPr>
            <a:xfrm>
              <a:off x="13594316" y="3975405"/>
              <a:ext cx="8675134" cy="766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sz="2000" b="0">
                  <a:solidFill>
                    <a:srgbClr val="747A82"/>
                  </a:solidFill>
                  <a:latin typeface="Lato-Light"/>
                  <a:ea typeface="Lato-Light"/>
                  <a:cs typeface="Lato-Light"/>
                  <a:sym typeface="Lato-Light"/>
                </a:defRPr>
              </a:pPr>
              <a:r>
                <a:rPr lang="en-US" sz="2000" dirty="0" err="1">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NexMuv</a:t>
              </a:r>
              <a:r>
                <a:rPr lang="en-US" sz="2000" dirty="0">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 automatically audits: Compliance, Insurance, Regulatory, Bonding, Background checks, and Quality.</a:t>
              </a:r>
            </a:p>
          </p:txBody>
        </p:sp>
        <p:sp>
          <p:nvSpPr>
            <p:cNvPr id="12" name="Monotonectally deliver functionalized…">
              <a:extLst>
                <a:ext uri="{FF2B5EF4-FFF2-40B4-BE49-F238E27FC236}">
                  <a16:creationId xmlns:a16="http://schemas.microsoft.com/office/drawing/2014/main" id="{BA7BC177-9614-52C8-DD66-C4F064E51A6A}"/>
                </a:ext>
              </a:extLst>
            </p:cNvPr>
            <p:cNvSpPr txBox="1"/>
            <p:nvPr/>
          </p:nvSpPr>
          <p:spPr>
            <a:xfrm>
              <a:off x="13594316" y="3441661"/>
              <a:ext cx="2766632" cy="446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b="0">
                  <a:solidFill>
                    <a:srgbClr val="2C2E3C"/>
                  </a:solidFill>
                  <a:latin typeface="Lato Black"/>
                  <a:ea typeface="Lato Black"/>
                  <a:cs typeface="Lato Black"/>
                  <a:sym typeface="Lato Black"/>
                </a:defRPr>
              </a:pPr>
              <a:r>
                <a:rPr lang="id-ID" sz="2400" b="1"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Uberized Process</a:t>
              </a:r>
            </a:p>
          </p:txBody>
        </p:sp>
      </p:grpSp>
      <p:grpSp>
        <p:nvGrpSpPr>
          <p:cNvPr id="39" name="Group 38">
            <a:extLst>
              <a:ext uri="{FF2B5EF4-FFF2-40B4-BE49-F238E27FC236}">
                <a16:creationId xmlns:a16="http://schemas.microsoft.com/office/drawing/2014/main" id="{CFA08436-499E-5BE3-3BB9-D1396DEAE569}"/>
              </a:ext>
            </a:extLst>
          </p:cNvPr>
          <p:cNvGrpSpPr/>
          <p:nvPr/>
        </p:nvGrpSpPr>
        <p:grpSpPr>
          <a:xfrm>
            <a:off x="14286905" y="5067314"/>
            <a:ext cx="9336506" cy="1700282"/>
            <a:chOff x="13594316" y="5607339"/>
            <a:chExt cx="9336506" cy="1700282"/>
          </a:xfrm>
        </p:grpSpPr>
        <p:sp>
          <p:nvSpPr>
            <p:cNvPr id="20" name="Monotonectally deliver functionalized…">
              <a:extLst>
                <a:ext uri="{FF2B5EF4-FFF2-40B4-BE49-F238E27FC236}">
                  <a16:creationId xmlns:a16="http://schemas.microsoft.com/office/drawing/2014/main" id="{7A41223B-AA42-6EED-07E7-88299CD0B2C4}"/>
                </a:ext>
              </a:extLst>
            </p:cNvPr>
            <p:cNvSpPr txBox="1"/>
            <p:nvPr/>
          </p:nvSpPr>
          <p:spPr>
            <a:xfrm>
              <a:off x="13594316" y="6141083"/>
              <a:ext cx="9336506" cy="1166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sz="2000" b="0">
                  <a:solidFill>
                    <a:srgbClr val="747A82"/>
                  </a:solidFill>
                  <a:latin typeface="Lato-Light"/>
                  <a:ea typeface="Lato-Light"/>
                  <a:cs typeface="Lato-Light"/>
                  <a:sym typeface="Lato-Light"/>
                </a:defRPr>
              </a:pPr>
              <a:r>
                <a:rPr lang="en-US" sz="2000" dirty="0">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Today moves are sold from broker to broker until it’s finally sold to a mover. Many entities involved means a confusing line of correspondence for the customer.</a:t>
              </a:r>
            </a:p>
          </p:txBody>
        </p:sp>
        <p:sp>
          <p:nvSpPr>
            <p:cNvPr id="21" name="Monotonectally deliver functionalized…">
              <a:extLst>
                <a:ext uri="{FF2B5EF4-FFF2-40B4-BE49-F238E27FC236}">
                  <a16:creationId xmlns:a16="http://schemas.microsoft.com/office/drawing/2014/main" id="{0B1D4EC0-4C60-F907-C6E9-EF3C66865180}"/>
                </a:ext>
              </a:extLst>
            </p:cNvPr>
            <p:cNvSpPr txBox="1"/>
            <p:nvPr/>
          </p:nvSpPr>
          <p:spPr>
            <a:xfrm>
              <a:off x="13594316" y="5607339"/>
              <a:ext cx="4236484" cy="446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b="0">
                  <a:solidFill>
                    <a:srgbClr val="2C2E3C"/>
                  </a:solidFill>
                  <a:latin typeface="Lato Black"/>
                  <a:ea typeface="Lato Black"/>
                  <a:cs typeface="Lato Black"/>
                  <a:sym typeface="Lato Black"/>
                </a:defRPr>
              </a:pPr>
              <a:r>
                <a:rPr lang="id-ID" sz="2400" b="1"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One Point of Contact</a:t>
              </a:r>
            </a:p>
          </p:txBody>
        </p:sp>
      </p:grpSp>
      <p:grpSp>
        <p:nvGrpSpPr>
          <p:cNvPr id="40" name="Group 39">
            <a:extLst>
              <a:ext uri="{FF2B5EF4-FFF2-40B4-BE49-F238E27FC236}">
                <a16:creationId xmlns:a16="http://schemas.microsoft.com/office/drawing/2014/main" id="{B24FA0A7-D9A7-1C0A-6034-1B71029E950A}"/>
              </a:ext>
            </a:extLst>
          </p:cNvPr>
          <p:cNvGrpSpPr/>
          <p:nvPr/>
        </p:nvGrpSpPr>
        <p:grpSpPr>
          <a:xfrm>
            <a:off x="14286905" y="6900936"/>
            <a:ext cx="9336506" cy="1300172"/>
            <a:chOff x="13594316" y="7773017"/>
            <a:chExt cx="9336506" cy="1300172"/>
          </a:xfrm>
        </p:grpSpPr>
        <p:sp>
          <p:nvSpPr>
            <p:cNvPr id="25" name="Monotonectally deliver functionalized…">
              <a:extLst>
                <a:ext uri="{FF2B5EF4-FFF2-40B4-BE49-F238E27FC236}">
                  <a16:creationId xmlns:a16="http://schemas.microsoft.com/office/drawing/2014/main" id="{8FFCDF79-DAD4-F9E8-C3C0-6B762715D920}"/>
                </a:ext>
              </a:extLst>
            </p:cNvPr>
            <p:cNvSpPr txBox="1"/>
            <p:nvPr/>
          </p:nvSpPr>
          <p:spPr>
            <a:xfrm>
              <a:off x="13594316" y="8306761"/>
              <a:ext cx="9336506" cy="766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sz="2000" b="0">
                  <a:solidFill>
                    <a:srgbClr val="747A82"/>
                  </a:solidFill>
                  <a:latin typeface="Lato-Light"/>
                  <a:ea typeface="Lato-Light"/>
                  <a:cs typeface="Lato-Light"/>
                  <a:sym typeface="Lato-Light"/>
                </a:defRPr>
              </a:pPr>
              <a:r>
                <a:rPr lang="en-US" sz="2000" dirty="0">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Moving has a high price tag, but no one has ever offered a pay later solution. Much less a no credit check offer.</a:t>
              </a:r>
            </a:p>
          </p:txBody>
        </p:sp>
        <p:sp>
          <p:nvSpPr>
            <p:cNvPr id="26" name="Monotonectally deliver functionalized…">
              <a:extLst>
                <a:ext uri="{FF2B5EF4-FFF2-40B4-BE49-F238E27FC236}">
                  <a16:creationId xmlns:a16="http://schemas.microsoft.com/office/drawing/2014/main" id="{247513F3-2377-91EC-54A8-2A3C2D6C4AFF}"/>
                </a:ext>
              </a:extLst>
            </p:cNvPr>
            <p:cNvSpPr txBox="1"/>
            <p:nvPr/>
          </p:nvSpPr>
          <p:spPr>
            <a:xfrm>
              <a:off x="13594316" y="7773017"/>
              <a:ext cx="4827034" cy="446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b="0">
                  <a:solidFill>
                    <a:srgbClr val="2C2E3C"/>
                  </a:solidFill>
                  <a:latin typeface="Lato Black"/>
                  <a:ea typeface="Lato Black"/>
                  <a:cs typeface="Lato Black"/>
                  <a:sym typeface="Lato Black"/>
                </a:defRPr>
              </a:pPr>
              <a:r>
                <a:rPr lang="id-ID" sz="2400" b="1"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Book Now Pay Later</a:t>
              </a:r>
            </a:p>
          </p:txBody>
        </p:sp>
      </p:grpSp>
      <p:cxnSp>
        <p:nvCxnSpPr>
          <p:cNvPr id="34" name="Straight Connector 33">
            <a:extLst>
              <a:ext uri="{FF2B5EF4-FFF2-40B4-BE49-F238E27FC236}">
                <a16:creationId xmlns:a16="http://schemas.microsoft.com/office/drawing/2014/main" id="{27EDD93E-3B50-213D-1D70-DBD3982FFA8C}"/>
              </a:ext>
            </a:extLst>
          </p:cNvPr>
          <p:cNvCxnSpPr>
            <a:cxnSpLocks/>
          </p:cNvCxnSpPr>
          <p:nvPr/>
        </p:nvCxnSpPr>
        <p:spPr>
          <a:xfrm>
            <a:off x="14408644" y="1832760"/>
            <a:ext cx="1097280" cy="0"/>
          </a:xfrm>
          <a:prstGeom prst="line">
            <a:avLst/>
          </a:prstGeom>
          <a:ln w="69850" cap="rnd">
            <a:solidFill>
              <a:schemeClr val="accent2"/>
            </a:solidFill>
            <a:round/>
            <a:headEnd type="none"/>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966C11DB-9407-4ADE-3453-BB342A222F03}"/>
              </a:ext>
            </a:extLst>
          </p:cNvPr>
          <p:cNvGrpSpPr/>
          <p:nvPr/>
        </p:nvGrpSpPr>
        <p:grpSpPr>
          <a:xfrm>
            <a:off x="14286905" y="8507840"/>
            <a:ext cx="9336506" cy="1700282"/>
            <a:chOff x="13594316" y="5607339"/>
            <a:chExt cx="9336506" cy="1700282"/>
          </a:xfrm>
        </p:grpSpPr>
        <p:sp>
          <p:nvSpPr>
            <p:cNvPr id="42" name="Monotonectally deliver functionalized…">
              <a:extLst>
                <a:ext uri="{FF2B5EF4-FFF2-40B4-BE49-F238E27FC236}">
                  <a16:creationId xmlns:a16="http://schemas.microsoft.com/office/drawing/2014/main" id="{E3DE57AC-3FFA-C93D-C24F-3CD0AD434F54}"/>
                </a:ext>
              </a:extLst>
            </p:cNvPr>
            <p:cNvSpPr txBox="1"/>
            <p:nvPr/>
          </p:nvSpPr>
          <p:spPr>
            <a:xfrm>
              <a:off x="13594316" y="6141083"/>
              <a:ext cx="9336506" cy="1166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sz="2000" b="0">
                  <a:solidFill>
                    <a:srgbClr val="747A82"/>
                  </a:solidFill>
                  <a:latin typeface="Lato-Light"/>
                  <a:ea typeface="Lato-Light"/>
                  <a:cs typeface="Lato-Light"/>
                  <a:sym typeface="Lato-Light"/>
                </a:defRPr>
              </a:pPr>
              <a:r>
                <a:rPr lang="en-US" sz="2000" dirty="0">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Amazon has conditioned consumers to expect real-time tracking of goods. Only </a:t>
              </a:r>
              <a:r>
                <a:rPr lang="en-US" sz="2000" dirty="0" err="1">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NexMuv</a:t>
              </a:r>
              <a:r>
                <a:rPr lang="en-US" sz="2000" dirty="0">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 enables you to track all of your belongings door to door.</a:t>
              </a:r>
            </a:p>
          </p:txBody>
        </p:sp>
        <p:sp>
          <p:nvSpPr>
            <p:cNvPr id="43" name="Monotonectally deliver functionalized…">
              <a:extLst>
                <a:ext uri="{FF2B5EF4-FFF2-40B4-BE49-F238E27FC236}">
                  <a16:creationId xmlns:a16="http://schemas.microsoft.com/office/drawing/2014/main" id="{DEEAD907-C3BB-2C0B-F26E-9592B948A7BE}"/>
                </a:ext>
              </a:extLst>
            </p:cNvPr>
            <p:cNvSpPr txBox="1"/>
            <p:nvPr/>
          </p:nvSpPr>
          <p:spPr>
            <a:xfrm>
              <a:off x="13594316" y="5607339"/>
              <a:ext cx="4236484" cy="446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b="0">
                  <a:solidFill>
                    <a:srgbClr val="2C2E3C"/>
                  </a:solidFill>
                  <a:latin typeface="Lato Black"/>
                  <a:ea typeface="Lato Black"/>
                  <a:cs typeface="Lato Black"/>
                  <a:sym typeface="Lato Black"/>
                </a:defRPr>
              </a:pPr>
              <a:r>
                <a:rPr lang="id-ID" sz="2400" b="1"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GPS Tracking</a:t>
              </a:r>
            </a:p>
          </p:txBody>
        </p:sp>
      </p:grpSp>
      <p:grpSp>
        <p:nvGrpSpPr>
          <p:cNvPr id="44" name="Group 43">
            <a:extLst>
              <a:ext uri="{FF2B5EF4-FFF2-40B4-BE49-F238E27FC236}">
                <a16:creationId xmlns:a16="http://schemas.microsoft.com/office/drawing/2014/main" id="{919C6FAD-ADC8-C071-212C-094539193C45}"/>
              </a:ext>
            </a:extLst>
          </p:cNvPr>
          <p:cNvGrpSpPr/>
          <p:nvPr/>
        </p:nvGrpSpPr>
        <p:grpSpPr>
          <a:xfrm>
            <a:off x="14286905" y="10341462"/>
            <a:ext cx="9336506" cy="1705860"/>
            <a:chOff x="13594316" y="7773017"/>
            <a:chExt cx="9336506" cy="1705860"/>
          </a:xfrm>
        </p:grpSpPr>
        <p:sp>
          <p:nvSpPr>
            <p:cNvPr id="45" name="Monotonectally deliver functionalized…">
              <a:extLst>
                <a:ext uri="{FF2B5EF4-FFF2-40B4-BE49-F238E27FC236}">
                  <a16:creationId xmlns:a16="http://schemas.microsoft.com/office/drawing/2014/main" id="{A4652180-43D3-077F-D741-F006120F5DF1}"/>
                </a:ext>
              </a:extLst>
            </p:cNvPr>
            <p:cNvSpPr txBox="1"/>
            <p:nvPr/>
          </p:nvSpPr>
          <p:spPr>
            <a:xfrm>
              <a:off x="13594316" y="8306761"/>
              <a:ext cx="9336506" cy="1172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sz="2000" b="0">
                  <a:solidFill>
                    <a:srgbClr val="747A82"/>
                  </a:solidFill>
                  <a:latin typeface="Lato-Light"/>
                  <a:ea typeface="Lato-Light"/>
                  <a:cs typeface="Lato-Light"/>
                  <a:sym typeface="Lato-Light"/>
                </a:defRPr>
              </a:pPr>
              <a:r>
                <a:rPr lang="en-US" sz="2000" dirty="0" err="1">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NexMuv’s</a:t>
              </a:r>
              <a:r>
                <a:rPr lang="en-US" sz="2000" dirty="0">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 proprietary algorithms and data are backed up by a checks and balances process giving the first instant pricing solution that won’t change.</a:t>
              </a:r>
            </a:p>
          </p:txBody>
        </p:sp>
        <p:sp>
          <p:nvSpPr>
            <p:cNvPr id="46" name="Monotonectally deliver functionalized…">
              <a:extLst>
                <a:ext uri="{FF2B5EF4-FFF2-40B4-BE49-F238E27FC236}">
                  <a16:creationId xmlns:a16="http://schemas.microsoft.com/office/drawing/2014/main" id="{989CFE7C-E47C-83D2-1B9B-E087110633D5}"/>
                </a:ext>
              </a:extLst>
            </p:cNvPr>
            <p:cNvSpPr txBox="1"/>
            <p:nvPr/>
          </p:nvSpPr>
          <p:spPr>
            <a:xfrm>
              <a:off x="13594316" y="7773017"/>
              <a:ext cx="4827034" cy="446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b="0">
                  <a:solidFill>
                    <a:srgbClr val="2C2E3C"/>
                  </a:solidFill>
                  <a:latin typeface="Lato Black"/>
                  <a:ea typeface="Lato Black"/>
                  <a:cs typeface="Lato Black"/>
                  <a:sym typeface="Lato Black"/>
                </a:defRPr>
              </a:pPr>
              <a:r>
                <a:rPr lang="id-ID" sz="2400" b="1"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Simple Honest Pricing</a:t>
              </a:r>
            </a:p>
          </p:txBody>
        </p:sp>
      </p:grpSp>
      <p:sp>
        <p:nvSpPr>
          <p:cNvPr id="47" name="Oval 46">
            <a:extLst>
              <a:ext uri="{FF2B5EF4-FFF2-40B4-BE49-F238E27FC236}">
                <a16:creationId xmlns:a16="http://schemas.microsoft.com/office/drawing/2014/main" id="{229F2A05-E51A-77DB-97E3-D52461814F82}"/>
              </a:ext>
            </a:extLst>
          </p:cNvPr>
          <p:cNvSpPr/>
          <p:nvPr/>
        </p:nvSpPr>
        <p:spPr>
          <a:xfrm>
            <a:off x="12903560" y="3694802"/>
            <a:ext cx="1098192" cy="1098192"/>
          </a:xfrm>
          <a:prstGeom prst="ellipse">
            <a:avLst/>
          </a:prstGeom>
          <a:solidFill>
            <a:srgbClr val="065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48" name="Oval 47">
            <a:extLst>
              <a:ext uri="{FF2B5EF4-FFF2-40B4-BE49-F238E27FC236}">
                <a16:creationId xmlns:a16="http://schemas.microsoft.com/office/drawing/2014/main" id="{E0958E1D-8B4D-4809-8630-E8E14CA098B7}"/>
              </a:ext>
            </a:extLst>
          </p:cNvPr>
          <p:cNvSpPr/>
          <p:nvPr/>
        </p:nvSpPr>
        <p:spPr>
          <a:xfrm>
            <a:off x="12903560" y="5233026"/>
            <a:ext cx="1098192" cy="1098192"/>
          </a:xfrm>
          <a:prstGeom prst="ellipse">
            <a:avLst/>
          </a:prstGeom>
          <a:solidFill>
            <a:srgbClr val="065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59" name="Oval 58">
            <a:extLst>
              <a:ext uri="{FF2B5EF4-FFF2-40B4-BE49-F238E27FC236}">
                <a16:creationId xmlns:a16="http://schemas.microsoft.com/office/drawing/2014/main" id="{C333B1DC-9509-D4AB-913F-1D543C37CA7A}"/>
              </a:ext>
            </a:extLst>
          </p:cNvPr>
          <p:cNvSpPr/>
          <p:nvPr/>
        </p:nvSpPr>
        <p:spPr>
          <a:xfrm>
            <a:off x="12903560" y="7100982"/>
            <a:ext cx="1098192" cy="1098192"/>
          </a:xfrm>
          <a:prstGeom prst="ellipse">
            <a:avLst/>
          </a:prstGeom>
          <a:solidFill>
            <a:srgbClr val="065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60" name="Oval 59">
            <a:extLst>
              <a:ext uri="{FF2B5EF4-FFF2-40B4-BE49-F238E27FC236}">
                <a16:creationId xmlns:a16="http://schemas.microsoft.com/office/drawing/2014/main" id="{A6F0F48C-D7C3-A574-243B-78DE93AE716B}"/>
              </a:ext>
            </a:extLst>
          </p:cNvPr>
          <p:cNvSpPr/>
          <p:nvPr/>
        </p:nvSpPr>
        <p:spPr>
          <a:xfrm>
            <a:off x="12903560" y="8666030"/>
            <a:ext cx="1098192" cy="1098192"/>
          </a:xfrm>
          <a:prstGeom prst="ellipse">
            <a:avLst/>
          </a:prstGeom>
          <a:solidFill>
            <a:srgbClr val="065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sp>
        <p:nvSpPr>
          <p:cNvPr id="75" name="Oval 74">
            <a:extLst>
              <a:ext uri="{FF2B5EF4-FFF2-40B4-BE49-F238E27FC236}">
                <a16:creationId xmlns:a16="http://schemas.microsoft.com/office/drawing/2014/main" id="{3F34AF99-9590-EC1B-F444-62914FC063F1}"/>
              </a:ext>
            </a:extLst>
          </p:cNvPr>
          <p:cNvSpPr/>
          <p:nvPr/>
        </p:nvSpPr>
        <p:spPr>
          <a:xfrm>
            <a:off x="12903560" y="10543442"/>
            <a:ext cx="1098192" cy="1098192"/>
          </a:xfrm>
          <a:prstGeom prst="ellipse">
            <a:avLst/>
          </a:prstGeom>
          <a:solidFill>
            <a:srgbClr val="065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Segoe UI"/>
              <a:ea typeface="+mn-ea"/>
              <a:cs typeface="+mn-cs"/>
            </a:endParaRPr>
          </a:p>
        </p:txBody>
      </p:sp>
      <p:grpSp>
        <p:nvGrpSpPr>
          <p:cNvPr id="78" name="Graphic 11">
            <a:extLst>
              <a:ext uri="{FF2B5EF4-FFF2-40B4-BE49-F238E27FC236}">
                <a16:creationId xmlns:a16="http://schemas.microsoft.com/office/drawing/2014/main" id="{A281724E-1A13-EFFC-9665-4F1E0F4B79C3}"/>
              </a:ext>
            </a:extLst>
          </p:cNvPr>
          <p:cNvGrpSpPr/>
          <p:nvPr/>
        </p:nvGrpSpPr>
        <p:grpSpPr>
          <a:xfrm>
            <a:off x="13144943" y="3938907"/>
            <a:ext cx="643320" cy="581942"/>
            <a:chOff x="7822604" y="3892551"/>
            <a:chExt cx="1658500" cy="1500259"/>
          </a:xfrm>
          <a:solidFill>
            <a:schemeClr val="accent4"/>
          </a:solidFill>
        </p:grpSpPr>
        <p:sp>
          <p:nvSpPr>
            <p:cNvPr id="79" name="Freeform: Shape 78">
              <a:extLst>
                <a:ext uri="{FF2B5EF4-FFF2-40B4-BE49-F238E27FC236}">
                  <a16:creationId xmlns:a16="http://schemas.microsoft.com/office/drawing/2014/main" id="{68CA2150-58A9-D0B3-3C1D-D4242D5F44EF}"/>
                </a:ext>
              </a:extLst>
            </p:cNvPr>
            <p:cNvSpPr/>
            <p:nvPr/>
          </p:nvSpPr>
          <p:spPr>
            <a:xfrm>
              <a:off x="7822604" y="3892551"/>
              <a:ext cx="1658500" cy="1500259"/>
            </a:xfrm>
            <a:custGeom>
              <a:avLst/>
              <a:gdLst>
                <a:gd name="connsiteX0" fmla="*/ 0 w 1658500"/>
                <a:gd name="connsiteY0" fmla="*/ 150929 h 1500259"/>
                <a:gd name="connsiteX1" fmla="*/ 33341 w 1658500"/>
                <a:gd name="connsiteY1" fmla="*/ 75039 h 1500259"/>
                <a:gd name="connsiteX2" fmla="*/ 187920 w 1658500"/>
                <a:gd name="connsiteY2" fmla="*/ 1 h 1500259"/>
                <a:gd name="connsiteX3" fmla="*/ 1020359 w 1658500"/>
                <a:gd name="connsiteY3" fmla="*/ 203 h 1500259"/>
                <a:gd name="connsiteX4" fmla="*/ 1470588 w 1658500"/>
                <a:gd name="connsiteY4" fmla="*/ 82 h 1500259"/>
                <a:gd name="connsiteX5" fmla="*/ 1601114 w 1658500"/>
                <a:gd name="connsiteY5" fmla="*/ 46849 h 1500259"/>
                <a:gd name="connsiteX6" fmla="*/ 1658062 w 1658500"/>
                <a:gd name="connsiteY6" fmla="*/ 169384 h 1500259"/>
                <a:gd name="connsiteX7" fmla="*/ 1658144 w 1658500"/>
                <a:gd name="connsiteY7" fmla="*/ 1011639 h 1500259"/>
                <a:gd name="connsiteX8" fmla="*/ 1488963 w 1658500"/>
                <a:gd name="connsiteY8" fmla="*/ 1180698 h 1500259"/>
                <a:gd name="connsiteX9" fmla="*/ 1080835 w 1658500"/>
                <a:gd name="connsiteY9" fmla="*/ 1181022 h 1500259"/>
                <a:gd name="connsiteX10" fmla="*/ 1060109 w 1658500"/>
                <a:gd name="connsiteY10" fmla="*/ 1181022 h 1500259"/>
                <a:gd name="connsiteX11" fmla="*/ 1085906 w 1658500"/>
                <a:gd name="connsiteY11" fmla="*/ 1312198 h 1500259"/>
                <a:gd name="connsiteX12" fmla="*/ 1107606 w 1658500"/>
                <a:gd name="connsiteY12" fmla="*/ 1421510 h 1500259"/>
                <a:gd name="connsiteX13" fmla="*/ 1125696 w 1658500"/>
                <a:gd name="connsiteY13" fmla="*/ 1436112 h 1500259"/>
                <a:gd name="connsiteX14" fmla="*/ 1263361 w 1658500"/>
                <a:gd name="connsiteY14" fmla="*/ 1435909 h 1500259"/>
                <a:gd name="connsiteX15" fmla="*/ 1284291 w 1658500"/>
                <a:gd name="connsiteY15" fmla="*/ 1437572 h 1500259"/>
                <a:gd name="connsiteX16" fmla="*/ 1307654 w 1658500"/>
                <a:gd name="connsiteY16" fmla="*/ 1468723 h 1500259"/>
                <a:gd name="connsiteX17" fmla="*/ 1284250 w 1658500"/>
                <a:gd name="connsiteY17" fmla="*/ 1498171 h 1500259"/>
                <a:gd name="connsiteX18" fmla="*/ 1261779 w 1658500"/>
                <a:gd name="connsiteY18" fmla="*/ 1500199 h 1500259"/>
                <a:gd name="connsiteX19" fmla="*/ 396973 w 1658500"/>
                <a:gd name="connsiteY19" fmla="*/ 1500199 h 1500259"/>
                <a:gd name="connsiteX20" fmla="*/ 374502 w 1658500"/>
                <a:gd name="connsiteY20" fmla="*/ 1498212 h 1500259"/>
                <a:gd name="connsiteX21" fmla="*/ 350733 w 1658500"/>
                <a:gd name="connsiteY21" fmla="*/ 1467263 h 1500259"/>
                <a:gd name="connsiteX22" fmla="*/ 375800 w 1658500"/>
                <a:gd name="connsiteY22" fmla="*/ 1437491 h 1500259"/>
                <a:gd name="connsiteX23" fmla="*/ 421026 w 1658500"/>
                <a:gd name="connsiteY23" fmla="*/ 1435869 h 1500259"/>
                <a:gd name="connsiteX24" fmla="*/ 534394 w 1658500"/>
                <a:gd name="connsiteY24" fmla="*/ 1435869 h 1500259"/>
                <a:gd name="connsiteX25" fmla="*/ 549929 w 1658500"/>
                <a:gd name="connsiteY25" fmla="*/ 1426337 h 1500259"/>
                <a:gd name="connsiteX26" fmla="*/ 597386 w 1658500"/>
                <a:gd name="connsiteY26" fmla="*/ 1183862 h 1500259"/>
                <a:gd name="connsiteX27" fmla="*/ 596859 w 1658500"/>
                <a:gd name="connsiteY27" fmla="*/ 1180982 h 1500259"/>
                <a:gd name="connsiteX28" fmla="*/ 579539 w 1658500"/>
                <a:gd name="connsiteY28" fmla="*/ 1180982 h 1500259"/>
                <a:gd name="connsiteX29" fmla="*/ 186014 w 1658500"/>
                <a:gd name="connsiteY29" fmla="*/ 1181671 h 1500259"/>
                <a:gd name="connsiteX30" fmla="*/ 2799 w 1658500"/>
                <a:gd name="connsiteY30" fmla="*/ 1035854 h 1500259"/>
                <a:gd name="connsiteX31" fmla="*/ 162 w 1658500"/>
                <a:gd name="connsiteY31" fmla="*/ 1032041 h 1500259"/>
                <a:gd name="connsiteX32" fmla="*/ 0 w 1658500"/>
                <a:gd name="connsiteY32" fmla="*/ 150929 h 1500259"/>
                <a:gd name="connsiteX33" fmla="*/ 64979 w 1658500"/>
                <a:gd name="connsiteY33" fmla="*/ 860021 h 1500259"/>
                <a:gd name="connsiteX34" fmla="*/ 1594016 w 1658500"/>
                <a:gd name="connsiteY34" fmla="*/ 860021 h 1500259"/>
                <a:gd name="connsiteX35" fmla="*/ 1594016 w 1658500"/>
                <a:gd name="connsiteY35" fmla="*/ 846149 h 1500259"/>
                <a:gd name="connsiteX36" fmla="*/ 1593935 w 1658500"/>
                <a:gd name="connsiteY36" fmla="*/ 180458 h 1500259"/>
                <a:gd name="connsiteX37" fmla="*/ 1591704 w 1658500"/>
                <a:gd name="connsiteY37" fmla="*/ 154742 h 1500259"/>
                <a:gd name="connsiteX38" fmla="*/ 1470872 w 1658500"/>
                <a:gd name="connsiteY38" fmla="*/ 64412 h 1500259"/>
                <a:gd name="connsiteX39" fmla="*/ 188245 w 1658500"/>
                <a:gd name="connsiteY39" fmla="*/ 64858 h 1500259"/>
                <a:gd name="connsiteX40" fmla="*/ 148251 w 1658500"/>
                <a:gd name="connsiteY40" fmla="*/ 68955 h 1500259"/>
                <a:gd name="connsiteX41" fmla="*/ 64452 w 1658500"/>
                <a:gd name="connsiteY41" fmla="*/ 181309 h 1500259"/>
                <a:gd name="connsiteX42" fmla="*/ 64411 w 1658500"/>
                <a:gd name="connsiteY42" fmla="*/ 719070 h 1500259"/>
                <a:gd name="connsiteX43" fmla="*/ 65425 w 1658500"/>
                <a:gd name="connsiteY43" fmla="*/ 734159 h 1500259"/>
                <a:gd name="connsiteX44" fmla="*/ 84002 w 1658500"/>
                <a:gd name="connsiteY44" fmla="*/ 734159 h 1500259"/>
                <a:gd name="connsiteX45" fmla="*/ 249168 w 1658500"/>
                <a:gd name="connsiteY45" fmla="*/ 734078 h 1500259"/>
                <a:gd name="connsiteX46" fmla="*/ 284456 w 1658500"/>
                <a:gd name="connsiteY46" fmla="*/ 754521 h 1500259"/>
                <a:gd name="connsiteX47" fmla="*/ 249087 w 1658500"/>
                <a:gd name="connsiteY47" fmla="*/ 798489 h 1500259"/>
                <a:gd name="connsiteX48" fmla="*/ 82299 w 1658500"/>
                <a:gd name="connsiteY48" fmla="*/ 798570 h 1500259"/>
                <a:gd name="connsiteX49" fmla="*/ 64979 w 1658500"/>
                <a:gd name="connsiteY49" fmla="*/ 798570 h 1500259"/>
                <a:gd name="connsiteX50" fmla="*/ 64979 w 1658500"/>
                <a:gd name="connsiteY50" fmla="*/ 860021 h 1500259"/>
                <a:gd name="connsiteX51" fmla="*/ 1593164 w 1658500"/>
                <a:gd name="connsiteY51" fmla="*/ 926825 h 1500259"/>
                <a:gd name="connsiteX52" fmla="*/ 65263 w 1658500"/>
                <a:gd name="connsiteY52" fmla="*/ 926825 h 1500259"/>
                <a:gd name="connsiteX53" fmla="*/ 65790 w 1658500"/>
                <a:gd name="connsiteY53" fmla="*/ 1020035 h 1500259"/>
                <a:gd name="connsiteX54" fmla="*/ 183905 w 1658500"/>
                <a:gd name="connsiteY54" fmla="*/ 1116611 h 1500259"/>
                <a:gd name="connsiteX55" fmla="*/ 1474523 w 1658500"/>
                <a:gd name="connsiteY55" fmla="*/ 1116611 h 1500259"/>
                <a:gd name="connsiteX56" fmla="*/ 1489084 w 1658500"/>
                <a:gd name="connsiteY56" fmla="*/ 1116368 h 1500259"/>
                <a:gd name="connsiteX57" fmla="*/ 1592637 w 1658500"/>
                <a:gd name="connsiteY57" fmla="*/ 1020035 h 1500259"/>
                <a:gd name="connsiteX58" fmla="*/ 1593164 w 1658500"/>
                <a:gd name="connsiteY58" fmla="*/ 926825 h 1500259"/>
                <a:gd name="connsiteX59" fmla="*/ 994237 w 1658500"/>
                <a:gd name="connsiteY59" fmla="*/ 1181753 h 1500259"/>
                <a:gd name="connsiteX60" fmla="*/ 664109 w 1658500"/>
                <a:gd name="connsiteY60" fmla="*/ 1181753 h 1500259"/>
                <a:gd name="connsiteX61" fmla="*/ 613692 w 1658500"/>
                <a:gd name="connsiteY61" fmla="*/ 1434571 h 1500259"/>
                <a:gd name="connsiteX62" fmla="*/ 1044776 w 1658500"/>
                <a:gd name="connsiteY62" fmla="*/ 1434571 h 1500259"/>
                <a:gd name="connsiteX63" fmla="*/ 994237 w 1658500"/>
                <a:gd name="connsiteY63" fmla="*/ 1181753 h 15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658500" h="1500259">
                  <a:moveTo>
                    <a:pt x="0" y="150929"/>
                  </a:moveTo>
                  <a:cubicBezTo>
                    <a:pt x="10870" y="125456"/>
                    <a:pt x="18050" y="97469"/>
                    <a:pt x="33341" y="75039"/>
                  </a:cubicBezTo>
                  <a:cubicBezTo>
                    <a:pt x="69846" y="21539"/>
                    <a:pt x="123509" y="-121"/>
                    <a:pt x="187920" y="1"/>
                  </a:cubicBezTo>
                  <a:cubicBezTo>
                    <a:pt x="465400" y="528"/>
                    <a:pt x="742879" y="203"/>
                    <a:pt x="1020359" y="203"/>
                  </a:cubicBezTo>
                  <a:cubicBezTo>
                    <a:pt x="1170435" y="203"/>
                    <a:pt x="1320512" y="447"/>
                    <a:pt x="1470588" y="82"/>
                  </a:cubicBezTo>
                  <a:cubicBezTo>
                    <a:pt x="1519992" y="-40"/>
                    <a:pt x="1564285" y="12534"/>
                    <a:pt x="1601114" y="46849"/>
                  </a:cubicBezTo>
                  <a:cubicBezTo>
                    <a:pt x="1636687" y="80028"/>
                    <a:pt x="1657981" y="120549"/>
                    <a:pt x="1658062" y="169384"/>
                  </a:cubicBezTo>
                  <a:cubicBezTo>
                    <a:pt x="1658590" y="450149"/>
                    <a:pt x="1658671" y="730914"/>
                    <a:pt x="1658144" y="1011639"/>
                  </a:cubicBezTo>
                  <a:cubicBezTo>
                    <a:pt x="1657981" y="1101279"/>
                    <a:pt x="1578968" y="1180130"/>
                    <a:pt x="1488963" y="1180698"/>
                  </a:cubicBezTo>
                  <a:cubicBezTo>
                    <a:pt x="1352920" y="1181550"/>
                    <a:pt x="1216878" y="1180982"/>
                    <a:pt x="1080835" y="1181022"/>
                  </a:cubicBezTo>
                  <a:cubicBezTo>
                    <a:pt x="1074427" y="1181022"/>
                    <a:pt x="1068018" y="1181022"/>
                    <a:pt x="1060109" y="1181022"/>
                  </a:cubicBezTo>
                  <a:cubicBezTo>
                    <a:pt x="1068910" y="1225762"/>
                    <a:pt x="1077347" y="1269000"/>
                    <a:pt x="1085906" y="1312198"/>
                  </a:cubicBezTo>
                  <a:cubicBezTo>
                    <a:pt x="1093125" y="1348622"/>
                    <a:pt x="1100832" y="1385005"/>
                    <a:pt x="1107606" y="1421510"/>
                  </a:cubicBezTo>
                  <a:cubicBezTo>
                    <a:pt x="1109674" y="1432583"/>
                    <a:pt x="1114177" y="1436315"/>
                    <a:pt x="1125696" y="1436112"/>
                  </a:cubicBezTo>
                  <a:cubicBezTo>
                    <a:pt x="1171571" y="1435423"/>
                    <a:pt x="1217446" y="1435747"/>
                    <a:pt x="1263361" y="1435909"/>
                  </a:cubicBezTo>
                  <a:cubicBezTo>
                    <a:pt x="1270338" y="1435950"/>
                    <a:pt x="1277476" y="1436112"/>
                    <a:pt x="1284291" y="1437572"/>
                  </a:cubicBezTo>
                  <a:cubicBezTo>
                    <a:pt x="1297554" y="1440412"/>
                    <a:pt x="1309033" y="1455379"/>
                    <a:pt x="1307654" y="1468723"/>
                  </a:cubicBezTo>
                  <a:cubicBezTo>
                    <a:pt x="1306194" y="1483082"/>
                    <a:pt x="1299379" y="1494602"/>
                    <a:pt x="1284250" y="1498171"/>
                  </a:cubicBezTo>
                  <a:cubicBezTo>
                    <a:pt x="1276990" y="1499874"/>
                    <a:pt x="1269283" y="1500199"/>
                    <a:pt x="1261779" y="1500199"/>
                  </a:cubicBezTo>
                  <a:cubicBezTo>
                    <a:pt x="973510" y="1500280"/>
                    <a:pt x="685242" y="1500280"/>
                    <a:pt x="396973" y="1500199"/>
                  </a:cubicBezTo>
                  <a:cubicBezTo>
                    <a:pt x="389469" y="1500199"/>
                    <a:pt x="381803" y="1499793"/>
                    <a:pt x="374502" y="1498212"/>
                  </a:cubicBezTo>
                  <a:cubicBezTo>
                    <a:pt x="360954" y="1495332"/>
                    <a:pt x="350327" y="1480892"/>
                    <a:pt x="350733" y="1467263"/>
                  </a:cubicBezTo>
                  <a:cubicBezTo>
                    <a:pt x="351139" y="1453148"/>
                    <a:pt x="361806" y="1439154"/>
                    <a:pt x="375800" y="1437491"/>
                  </a:cubicBezTo>
                  <a:cubicBezTo>
                    <a:pt x="390726" y="1435747"/>
                    <a:pt x="405937" y="1435950"/>
                    <a:pt x="421026" y="1435869"/>
                  </a:cubicBezTo>
                  <a:cubicBezTo>
                    <a:pt x="458829" y="1435666"/>
                    <a:pt x="496591" y="1435707"/>
                    <a:pt x="534394" y="1435869"/>
                  </a:cubicBezTo>
                  <a:cubicBezTo>
                    <a:pt x="541817" y="1435909"/>
                    <a:pt x="548063" y="1435909"/>
                    <a:pt x="549929" y="1426337"/>
                  </a:cubicBezTo>
                  <a:cubicBezTo>
                    <a:pt x="565627" y="1345498"/>
                    <a:pt x="581567" y="1264660"/>
                    <a:pt x="597386" y="1183862"/>
                  </a:cubicBezTo>
                  <a:cubicBezTo>
                    <a:pt x="597467" y="1183375"/>
                    <a:pt x="597224" y="1182848"/>
                    <a:pt x="596859" y="1180982"/>
                  </a:cubicBezTo>
                  <a:cubicBezTo>
                    <a:pt x="591261" y="1180982"/>
                    <a:pt x="585420" y="1180982"/>
                    <a:pt x="579539" y="1180982"/>
                  </a:cubicBezTo>
                  <a:cubicBezTo>
                    <a:pt x="448364" y="1180982"/>
                    <a:pt x="317148" y="1178994"/>
                    <a:pt x="186014" y="1181671"/>
                  </a:cubicBezTo>
                  <a:cubicBezTo>
                    <a:pt x="94751" y="1183537"/>
                    <a:pt x="15616" y="1118071"/>
                    <a:pt x="2799" y="1035854"/>
                  </a:cubicBezTo>
                  <a:cubicBezTo>
                    <a:pt x="2596" y="1034475"/>
                    <a:pt x="1055" y="1033339"/>
                    <a:pt x="162" y="1032041"/>
                  </a:cubicBezTo>
                  <a:cubicBezTo>
                    <a:pt x="0" y="738378"/>
                    <a:pt x="0" y="444673"/>
                    <a:pt x="0" y="150929"/>
                  </a:cubicBezTo>
                  <a:close/>
                  <a:moveTo>
                    <a:pt x="64979" y="860021"/>
                  </a:moveTo>
                  <a:cubicBezTo>
                    <a:pt x="575402" y="860021"/>
                    <a:pt x="1084121" y="860021"/>
                    <a:pt x="1594016" y="860021"/>
                  </a:cubicBezTo>
                  <a:cubicBezTo>
                    <a:pt x="1594016" y="854626"/>
                    <a:pt x="1594016" y="850367"/>
                    <a:pt x="1594016" y="846149"/>
                  </a:cubicBezTo>
                  <a:cubicBezTo>
                    <a:pt x="1594016" y="624238"/>
                    <a:pt x="1594057" y="402328"/>
                    <a:pt x="1593935" y="180458"/>
                  </a:cubicBezTo>
                  <a:cubicBezTo>
                    <a:pt x="1593935" y="171859"/>
                    <a:pt x="1593327" y="163138"/>
                    <a:pt x="1591704" y="154742"/>
                  </a:cubicBezTo>
                  <a:cubicBezTo>
                    <a:pt x="1583268" y="110327"/>
                    <a:pt x="1545302" y="64290"/>
                    <a:pt x="1470872" y="64412"/>
                  </a:cubicBezTo>
                  <a:cubicBezTo>
                    <a:pt x="1043316" y="65020"/>
                    <a:pt x="615801" y="64655"/>
                    <a:pt x="188245" y="64858"/>
                  </a:cubicBezTo>
                  <a:cubicBezTo>
                    <a:pt x="174900" y="64858"/>
                    <a:pt x="161028" y="65507"/>
                    <a:pt x="148251" y="68955"/>
                  </a:cubicBezTo>
                  <a:cubicBezTo>
                    <a:pt x="95157" y="83232"/>
                    <a:pt x="64492" y="124645"/>
                    <a:pt x="64452" y="181309"/>
                  </a:cubicBezTo>
                  <a:cubicBezTo>
                    <a:pt x="64290" y="360549"/>
                    <a:pt x="64371" y="539790"/>
                    <a:pt x="64411" y="719070"/>
                  </a:cubicBezTo>
                  <a:cubicBezTo>
                    <a:pt x="64411" y="723735"/>
                    <a:pt x="65020" y="728399"/>
                    <a:pt x="65425" y="734159"/>
                  </a:cubicBezTo>
                  <a:cubicBezTo>
                    <a:pt x="72321" y="734159"/>
                    <a:pt x="78162" y="734159"/>
                    <a:pt x="84002" y="734159"/>
                  </a:cubicBezTo>
                  <a:cubicBezTo>
                    <a:pt x="139044" y="734159"/>
                    <a:pt x="194126" y="734321"/>
                    <a:pt x="249168" y="734078"/>
                  </a:cubicBezTo>
                  <a:cubicBezTo>
                    <a:pt x="265230" y="733997"/>
                    <a:pt x="278047" y="739108"/>
                    <a:pt x="284456" y="754521"/>
                  </a:cubicBezTo>
                  <a:cubicBezTo>
                    <a:pt x="293866" y="777235"/>
                    <a:pt x="277033" y="798368"/>
                    <a:pt x="249087" y="798489"/>
                  </a:cubicBezTo>
                  <a:cubicBezTo>
                    <a:pt x="193477" y="798814"/>
                    <a:pt x="137868" y="798570"/>
                    <a:pt x="82299" y="798570"/>
                  </a:cubicBezTo>
                  <a:cubicBezTo>
                    <a:pt x="76620" y="798570"/>
                    <a:pt x="70942" y="798570"/>
                    <a:pt x="64979" y="798570"/>
                  </a:cubicBezTo>
                  <a:cubicBezTo>
                    <a:pt x="64979" y="820311"/>
                    <a:pt x="64979" y="839578"/>
                    <a:pt x="64979" y="860021"/>
                  </a:cubicBezTo>
                  <a:close/>
                  <a:moveTo>
                    <a:pt x="1593164" y="926825"/>
                  </a:moveTo>
                  <a:cubicBezTo>
                    <a:pt x="1082904" y="926825"/>
                    <a:pt x="574226" y="926825"/>
                    <a:pt x="65263" y="926825"/>
                  </a:cubicBezTo>
                  <a:cubicBezTo>
                    <a:pt x="65263" y="958706"/>
                    <a:pt x="62748" y="989655"/>
                    <a:pt x="65790" y="1020035"/>
                  </a:cubicBezTo>
                  <a:cubicBezTo>
                    <a:pt x="71631" y="1077956"/>
                    <a:pt x="120467" y="1116611"/>
                    <a:pt x="183905" y="1116611"/>
                  </a:cubicBezTo>
                  <a:cubicBezTo>
                    <a:pt x="614097" y="1116652"/>
                    <a:pt x="1044330" y="1116652"/>
                    <a:pt x="1474523" y="1116611"/>
                  </a:cubicBezTo>
                  <a:cubicBezTo>
                    <a:pt x="1479390" y="1116611"/>
                    <a:pt x="1484257" y="1116652"/>
                    <a:pt x="1489084" y="1116368"/>
                  </a:cubicBezTo>
                  <a:cubicBezTo>
                    <a:pt x="1542179" y="1113285"/>
                    <a:pt x="1587567" y="1072643"/>
                    <a:pt x="1592637" y="1020035"/>
                  </a:cubicBezTo>
                  <a:cubicBezTo>
                    <a:pt x="1595558" y="989573"/>
                    <a:pt x="1593164" y="958666"/>
                    <a:pt x="1593164" y="926825"/>
                  </a:cubicBezTo>
                  <a:close/>
                  <a:moveTo>
                    <a:pt x="994237" y="1181753"/>
                  </a:moveTo>
                  <a:cubicBezTo>
                    <a:pt x="883546" y="1181753"/>
                    <a:pt x="774152" y="1181753"/>
                    <a:pt x="664109" y="1181753"/>
                  </a:cubicBezTo>
                  <a:cubicBezTo>
                    <a:pt x="647276" y="1266079"/>
                    <a:pt x="630565" y="1349838"/>
                    <a:pt x="613692" y="1434571"/>
                  </a:cubicBezTo>
                  <a:cubicBezTo>
                    <a:pt x="758333" y="1434571"/>
                    <a:pt x="900419" y="1434571"/>
                    <a:pt x="1044776" y="1434571"/>
                  </a:cubicBezTo>
                  <a:cubicBezTo>
                    <a:pt x="1027700" y="1349271"/>
                    <a:pt x="1010989" y="1265593"/>
                    <a:pt x="994237" y="1181753"/>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80" name="Freeform: Shape 79">
              <a:extLst>
                <a:ext uri="{FF2B5EF4-FFF2-40B4-BE49-F238E27FC236}">
                  <a16:creationId xmlns:a16="http://schemas.microsoft.com/office/drawing/2014/main" id="{0DA02440-BF1C-B5D8-4449-526A9CC8AC2A}"/>
                </a:ext>
              </a:extLst>
            </p:cNvPr>
            <p:cNvSpPr/>
            <p:nvPr/>
          </p:nvSpPr>
          <p:spPr>
            <a:xfrm>
              <a:off x="8555016" y="4258677"/>
              <a:ext cx="367335" cy="367735"/>
            </a:xfrm>
            <a:custGeom>
              <a:avLst/>
              <a:gdLst>
                <a:gd name="connsiteX0" fmla="*/ 289609 w 367335"/>
                <a:gd name="connsiteY0" fmla="*/ 177396 h 367735"/>
                <a:gd name="connsiteX1" fmla="*/ 352519 w 367335"/>
                <a:gd name="connsiteY1" fmla="*/ 239779 h 367735"/>
                <a:gd name="connsiteX2" fmla="*/ 353128 w 367335"/>
                <a:gd name="connsiteY2" fmla="*/ 295632 h 367735"/>
                <a:gd name="connsiteX3" fmla="*/ 295855 w 367335"/>
                <a:gd name="connsiteY3" fmla="*/ 352864 h 367735"/>
                <a:gd name="connsiteX4" fmla="*/ 238826 w 367335"/>
                <a:gd name="connsiteY4" fmla="*/ 352215 h 367735"/>
                <a:gd name="connsiteX5" fmla="*/ 178309 w 367335"/>
                <a:gd name="connsiteY5" fmla="*/ 290359 h 367735"/>
                <a:gd name="connsiteX6" fmla="*/ 129635 w 367335"/>
                <a:gd name="connsiteY6" fmla="*/ 339154 h 367735"/>
                <a:gd name="connsiteX7" fmla="*/ 89966 w 367335"/>
                <a:gd name="connsiteY7" fmla="*/ 354892 h 367735"/>
                <a:gd name="connsiteX8" fmla="*/ 64616 w 367335"/>
                <a:gd name="connsiteY8" fmla="*/ 320699 h 367735"/>
                <a:gd name="connsiteX9" fmla="*/ 2111 w 367335"/>
                <a:gd name="connsiteY9" fmla="*/ 48492 h 367735"/>
                <a:gd name="connsiteX10" fmla="*/ 46971 w 367335"/>
                <a:gd name="connsiteY10" fmla="*/ 1968 h 367735"/>
                <a:gd name="connsiteX11" fmla="*/ 325303 w 367335"/>
                <a:gd name="connsiteY11" fmla="*/ 66461 h 367735"/>
                <a:gd name="connsiteX12" fmla="*/ 342136 w 367335"/>
                <a:gd name="connsiteY12" fmla="*/ 126370 h 367735"/>
                <a:gd name="connsiteX13" fmla="*/ 289609 w 367335"/>
                <a:gd name="connsiteY13" fmla="*/ 177396 h 367735"/>
                <a:gd name="connsiteX14" fmla="*/ 259918 w 367335"/>
                <a:gd name="connsiteY14" fmla="*/ 121299 h 367735"/>
                <a:gd name="connsiteX15" fmla="*/ 256632 w 367335"/>
                <a:gd name="connsiteY15" fmla="*/ 116189 h 367735"/>
                <a:gd name="connsiteX16" fmla="*/ 73823 w 367335"/>
                <a:gd name="connsiteY16" fmla="*/ 74329 h 367735"/>
                <a:gd name="connsiteX17" fmla="*/ 117183 w 367335"/>
                <a:gd name="connsiteY17" fmla="*/ 261073 h 367735"/>
                <a:gd name="connsiteX18" fmla="*/ 148942 w 367335"/>
                <a:gd name="connsiteY18" fmla="*/ 228503 h 367735"/>
                <a:gd name="connsiteX19" fmla="*/ 205931 w 367335"/>
                <a:gd name="connsiteY19" fmla="*/ 228503 h 367735"/>
                <a:gd name="connsiteX20" fmla="*/ 265394 w 367335"/>
                <a:gd name="connsiteY20" fmla="*/ 288615 h 367735"/>
                <a:gd name="connsiteX21" fmla="*/ 288554 w 367335"/>
                <a:gd name="connsiteY21" fmla="*/ 265941 h 367735"/>
                <a:gd name="connsiteX22" fmla="*/ 226901 w 367335"/>
                <a:gd name="connsiteY22" fmla="*/ 204693 h 367735"/>
                <a:gd name="connsiteX23" fmla="*/ 226495 w 367335"/>
                <a:gd name="connsiteY23" fmla="*/ 151234 h 367735"/>
                <a:gd name="connsiteX24" fmla="*/ 259918 w 367335"/>
                <a:gd name="connsiteY24" fmla="*/ 121299 h 36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7335" h="367735">
                  <a:moveTo>
                    <a:pt x="289609" y="177396"/>
                  </a:moveTo>
                  <a:cubicBezTo>
                    <a:pt x="311917" y="199502"/>
                    <a:pt x="332360" y="219498"/>
                    <a:pt x="352519" y="239779"/>
                  </a:cubicBezTo>
                  <a:cubicBezTo>
                    <a:pt x="372070" y="259451"/>
                    <a:pt x="372273" y="276122"/>
                    <a:pt x="353128" y="295632"/>
                  </a:cubicBezTo>
                  <a:cubicBezTo>
                    <a:pt x="334226" y="314898"/>
                    <a:pt x="315122" y="333962"/>
                    <a:pt x="295855" y="352864"/>
                  </a:cubicBezTo>
                  <a:cubicBezTo>
                    <a:pt x="275493" y="372860"/>
                    <a:pt x="259391" y="372739"/>
                    <a:pt x="238826" y="352215"/>
                  </a:cubicBezTo>
                  <a:cubicBezTo>
                    <a:pt x="218992" y="332421"/>
                    <a:pt x="199603" y="312181"/>
                    <a:pt x="178309" y="290359"/>
                  </a:cubicBezTo>
                  <a:cubicBezTo>
                    <a:pt x="161232" y="307435"/>
                    <a:pt x="145211" y="323051"/>
                    <a:pt x="129635" y="339154"/>
                  </a:cubicBezTo>
                  <a:cubicBezTo>
                    <a:pt x="118643" y="350511"/>
                    <a:pt x="107043" y="359597"/>
                    <a:pt x="89966" y="354892"/>
                  </a:cubicBezTo>
                  <a:cubicBezTo>
                    <a:pt x="72728" y="350146"/>
                    <a:pt x="68104" y="336031"/>
                    <a:pt x="64616" y="320699"/>
                  </a:cubicBezTo>
                  <a:cubicBezTo>
                    <a:pt x="43889" y="229922"/>
                    <a:pt x="23000" y="139227"/>
                    <a:pt x="2111" y="48492"/>
                  </a:cubicBezTo>
                  <a:cubicBezTo>
                    <a:pt x="-6326" y="11946"/>
                    <a:pt x="10912" y="-6306"/>
                    <a:pt x="46971" y="1968"/>
                  </a:cubicBezTo>
                  <a:cubicBezTo>
                    <a:pt x="139816" y="23263"/>
                    <a:pt x="232580" y="44679"/>
                    <a:pt x="325303" y="66461"/>
                  </a:cubicBezTo>
                  <a:cubicBezTo>
                    <a:pt x="358725" y="74329"/>
                    <a:pt x="366351" y="101749"/>
                    <a:pt x="342136" y="126370"/>
                  </a:cubicBezTo>
                  <a:cubicBezTo>
                    <a:pt x="325424" y="143243"/>
                    <a:pt x="308064" y="159468"/>
                    <a:pt x="289609" y="177396"/>
                  </a:cubicBezTo>
                  <a:close/>
                  <a:moveTo>
                    <a:pt x="259918" y="121299"/>
                  </a:moveTo>
                  <a:cubicBezTo>
                    <a:pt x="258823" y="119596"/>
                    <a:pt x="257728" y="117892"/>
                    <a:pt x="256632" y="116189"/>
                  </a:cubicBezTo>
                  <a:cubicBezTo>
                    <a:pt x="196358" y="102398"/>
                    <a:pt x="136044" y="88607"/>
                    <a:pt x="73823" y="74329"/>
                  </a:cubicBezTo>
                  <a:cubicBezTo>
                    <a:pt x="88587" y="137889"/>
                    <a:pt x="102500" y="197757"/>
                    <a:pt x="117183" y="261073"/>
                  </a:cubicBezTo>
                  <a:cubicBezTo>
                    <a:pt x="129473" y="248459"/>
                    <a:pt x="139005" y="238278"/>
                    <a:pt x="148942" y="228503"/>
                  </a:cubicBezTo>
                  <a:cubicBezTo>
                    <a:pt x="169507" y="208263"/>
                    <a:pt x="185488" y="208222"/>
                    <a:pt x="205931" y="228503"/>
                  </a:cubicBezTo>
                  <a:cubicBezTo>
                    <a:pt x="226212" y="248662"/>
                    <a:pt x="246127" y="269145"/>
                    <a:pt x="265394" y="288615"/>
                  </a:cubicBezTo>
                  <a:cubicBezTo>
                    <a:pt x="273303" y="280867"/>
                    <a:pt x="280401" y="273931"/>
                    <a:pt x="288554" y="265941"/>
                  </a:cubicBezTo>
                  <a:cubicBezTo>
                    <a:pt x="268152" y="245701"/>
                    <a:pt x="247303" y="225420"/>
                    <a:pt x="226901" y="204693"/>
                  </a:cubicBezTo>
                  <a:cubicBezTo>
                    <a:pt x="208405" y="185913"/>
                    <a:pt x="208162" y="169892"/>
                    <a:pt x="226495" y="151234"/>
                  </a:cubicBezTo>
                  <a:cubicBezTo>
                    <a:pt x="236920" y="140647"/>
                    <a:pt x="248723" y="131277"/>
                    <a:pt x="259918" y="121299"/>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81" name="Freeform: Shape 80">
              <a:extLst>
                <a:ext uri="{FF2B5EF4-FFF2-40B4-BE49-F238E27FC236}">
                  <a16:creationId xmlns:a16="http://schemas.microsoft.com/office/drawing/2014/main" id="{0B14CFF9-381E-AD0D-55C1-61977DD5A718}"/>
                </a:ext>
              </a:extLst>
            </p:cNvPr>
            <p:cNvSpPr/>
            <p:nvPr/>
          </p:nvSpPr>
          <p:spPr>
            <a:xfrm>
              <a:off x="8561147" y="4085594"/>
              <a:ext cx="64649" cy="108347"/>
            </a:xfrm>
            <a:custGeom>
              <a:avLst/>
              <a:gdLst>
                <a:gd name="connsiteX0" fmla="*/ 64447 w 64649"/>
                <a:gd name="connsiteY0" fmla="*/ 55152 h 108347"/>
                <a:gd name="connsiteX1" fmla="*/ 64325 w 64649"/>
                <a:gd name="connsiteY1" fmla="*/ 77785 h 108347"/>
                <a:gd name="connsiteX2" fmla="*/ 34188 w 64649"/>
                <a:gd name="connsiteY2" fmla="*/ 108287 h 108347"/>
                <a:gd name="connsiteX3" fmla="*/ 1334 w 64649"/>
                <a:gd name="connsiteY3" fmla="*/ 81193 h 108347"/>
                <a:gd name="connsiteX4" fmla="*/ 1496 w 64649"/>
                <a:gd name="connsiteY4" fmla="*/ 26394 h 108347"/>
                <a:gd name="connsiteX5" fmla="*/ 34756 w 64649"/>
                <a:gd name="connsiteY5" fmla="*/ 70 h 108347"/>
                <a:gd name="connsiteX6" fmla="*/ 64204 w 64649"/>
                <a:gd name="connsiteY6" fmla="*/ 29274 h 108347"/>
                <a:gd name="connsiteX7" fmla="*/ 64366 w 64649"/>
                <a:gd name="connsiteY7" fmla="*/ 55152 h 108347"/>
                <a:gd name="connsiteX8" fmla="*/ 64447 w 64649"/>
                <a:gd name="connsiteY8" fmla="*/ 55152 h 10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49" h="108347">
                  <a:moveTo>
                    <a:pt x="64447" y="55152"/>
                  </a:moveTo>
                  <a:cubicBezTo>
                    <a:pt x="64447" y="62697"/>
                    <a:pt x="64974" y="70322"/>
                    <a:pt x="64325" y="77785"/>
                  </a:cubicBezTo>
                  <a:cubicBezTo>
                    <a:pt x="62825" y="95064"/>
                    <a:pt x="50453" y="107273"/>
                    <a:pt x="34188" y="108287"/>
                  </a:cubicBezTo>
                  <a:cubicBezTo>
                    <a:pt x="18167" y="109261"/>
                    <a:pt x="2997" y="98309"/>
                    <a:pt x="1334" y="81193"/>
                  </a:cubicBezTo>
                  <a:cubicBezTo>
                    <a:pt x="-451" y="63062"/>
                    <a:pt x="-491" y="44485"/>
                    <a:pt x="1496" y="26394"/>
                  </a:cubicBezTo>
                  <a:cubicBezTo>
                    <a:pt x="3362" y="9115"/>
                    <a:pt x="18045" y="-944"/>
                    <a:pt x="34756" y="70"/>
                  </a:cubicBezTo>
                  <a:cubicBezTo>
                    <a:pt x="50251" y="1003"/>
                    <a:pt x="62541" y="12725"/>
                    <a:pt x="64204" y="29274"/>
                  </a:cubicBezTo>
                  <a:cubicBezTo>
                    <a:pt x="65055" y="37833"/>
                    <a:pt x="64366" y="46513"/>
                    <a:pt x="64366" y="55152"/>
                  </a:cubicBezTo>
                  <a:cubicBezTo>
                    <a:pt x="64407" y="55152"/>
                    <a:pt x="64447" y="55152"/>
                    <a:pt x="64447" y="55152"/>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82" name="Freeform: Shape 81">
              <a:extLst>
                <a:ext uri="{FF2B5EF4-FFF2-40B4-BE49-F238E27FC236}">
                  <a16:creationId xmlns:a16="http://schemas.microsoft.com/office/drawing/2014/main" id="{A2FAB1DB-CF99-0804-8A12-6E8B288A2644}"/>
                </a:ext>
              </a:extLst>
            </p:cNvPr>
            <p:cNvSpPr/>
            <p:nvPr/>
          </p:nvSpPr>
          <p:spPr>
            <a:xfrm>
              <a:off x="8657400" y="4137307"/>
              <a:ext cx="98679" cy="97378"/>
            </a:xfrm>
            <a:custGeom>
              <a:avLst/>
              <a:gdLst>
                <a:gd name="connsiteX0" fmla="*/ 95881 w 98679"/>
                <a:gd name="connsiteY0" fmla="*/ 32359 h 97378"/>
                <a:gd name="connsiteX1" fmla="*/ 92149 w 98679"/>
                <a:gd name="connsiteY1" fmla="*/ 46028 h 97378"/>
                <a:gd name="connsiteX2" fmla="*/ 45544 w 98679"/>
                <a:gd name="connsiteY2" fmla="*/ 92511 h 97378"/>
                <a:gd name="connsiteX3" fmla="*/ 8958 w 98679"/>
                <a:gd name="connsiteY3" fmla="*/ 86305 h 97378"/>
                <a:gd name="connsiteX4" fmla="*/ 5713 w 98679"/>
                <a:gd name="connsiteY4" fmla="*/ 47813 h 97378"/>
                <a:gd name="connsiteX5" fmla="*/ 46639 w 98679"/>
                <a:gd name="connsiteY5" fmla="*/ 6684 h 97378"/>
                <a:gd name="connsiteX6" fmla="*/ 78237 w 98679"/>
                <a:gd name="connsiteY6" fmla="*/ 5102 h 97378"/>
                <a:gd name="connsiteX7" fmla="*/ 98680 w 98679"/>
                <a:gd name="connsiteY7" fmla="*/ 29398 h 97378"/>
                <a:gd name="connsiteX8" fmla="*/ 95881 w 98679"/>
                <a:gd name="connsiteY8" fmla="*/ 32359 h 9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79" h="97378">
                  <a:moveTo>
                    <a:pt x="95881" y="32359"/>
                  </a:moveTo>
                  <a:cubicBezTo>
                    <a:pt x="94705" y="36983"/>
                    <a:pt x="94988" y="42945"/>
                    <a:pt x="92149" y="46028"/>
                  </a:cubicBezTo>
                  <a:cubicBezTo>
                    <a:pt x="77182" y="62090"/>
                    <a:pt x="62661" y="78964"/>
                    <a:pt x="45544" y="92511"/>
                  </a:cubicBezTo>
                  <a:cubicBezTo>
                    <a:pt x="33741" y="101840"/>
                    <a:pt x="19545" y="96649"/>
                    <a:pt x="8958" y="86305"/>
                  </a:cubicBezTo>
                  <a:cubicBezTo>
                    <a:pt x="-1020" y="76530"/>
                    <a:pt x="-3454" y="58683"/>
                    <a:pt x="5713" y="47813"/>
                  </a:cubicBezTo>
                  <a:cubicBezTo>
                    <a:pt x="18125" y="33048"/>
                    <a:pt x="32159" y="19460"/>
                    <a:pt x="46639" y="6684"/>
                  </a:cubicBezTo>
                  <a:cubicBezTo>
                    <a:pt x="55847" y="-1469"/>
                    <a:pt x="68502" y="-2362"/>
                    <a:pt x="78237" y="5102"/>
                  </a:cubicBezTo>
                  <a:cubicBezTo>
                    <a:pt x="86430" y="11389"/>
                    <a:pt x="91987" y="21164"/>
                    <a:pt x="98680" y="29398"/>
                  </a:cubicBezTo>
                  <a:cubicBezTo>
                    <a:pt x="97747" y="30371"/>
                    <a:pt x="96814" y="31345"/>
                    <a:pt x="95881" y="32359"/>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83" name="Freeform: Shape 82">
              <a:extLst>
                <a:ext uri="{FF2B5EF4-FFF2-40B4-BE49-F238E27FC236}">
                  <a16:creationId xmlns:a16="http://schemas.microsoft.com/office/drawing/2014/main" id="{14DD0BB9-1BF3-8A3A-569E-95B25868777D}"/>
                </a:ext>
              </a:extLst>
            </p:cNvPr>
            <p:cNvSpPr/>
            <p:nvPr/>
          </p:nvSpPr>
          <p:spPr>
            <a:xfrm>
              <a:off x="8381294" y="4266207"/>
              <a:ext cx="108572" cy="63838"/>
            </a:xfrm>
            <a:custGeom>
              <a:avLst/>
              <a:gdLst>
                <a:gd name="connsiteX0" fmla="*/ 55123 w 108572"/>
                <a:gd name="connsiteY0" fmla="*/ 63838 h 63838"/>
                <a:gd name="connsiteX1" fmla="*/ 26041 w 108572"/>
                <a:gd name="connsiteY1" fmla="*/ 62094 h 63838"/>
                <a:gd name="connsiteX2" fmla="*/ 0 w 108572"/>
                <a:gd name="connsiteY2" fmla="*/ 31552 h 63838"/>
                <a:gd name="connsiteX3" fmla="*/ 24175 w 108572"/>
                <a:gd name="connsiteY3" fmla="*/ 1374 h 63838"/>
                <a:gd name="connsiteX4" fmla="*/ 85220 w 108572"/>
                <a:gd name="connsiteY4" fmla="*/ 1455 h 63838"/>
                <a:gd name="connsiteX5" fmla="*/ 108502 w 108572"/>
                <a:gd name="connsiteY5" fmla="*/ 33580 h 63838"/>
                <a:gd name="connsiteX6" fmla="*/ 82502 w 108572"/>
                <a:gd name="connsiteY6" fmla="*/ 62135 h 63838"/>
                <a:gd name="connsiteX7" fmla="*/ 55123 w 108572"/>
                <a:gd name="connsiteY7" fmla="*/ 63838 h 6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72" h="63838">
                  <a:moveTo>
                    <a:pt x="55123" y="63838"/>
                  </a:moveTo>
                  <a:cubicBezTo>
                    <a:pt x="45348" y="63311"/>
                    <a:pt x="35573" y="63473"/>
                    <a:pt x="26041" y="62094"/>
                  </a:cubicBezTo>
                  <a:cubicBezTo>
                    <a:pt x="11236" y="59944"/>
                    <a:pt x="82" y="46235"/>
                    <a:pt x="0" y="31552"/>
                  </a:cubicBezTo>
                  <a:cubicBezTo>
                    <a:pt x="-81" y="17355"/>
                    <a:pt x="9857" y="2631"/>
                    <a:pt x="24175" y="1374"/>
                  </a:cubicBezTo>
                  <a:cubicBezTo>
                    <a:pt x="44415" y="-411"/>
                    <a:pt x="65061" y="-532"/>
                    <a:pt x="85220" y="1455"/>
                  </a:cubicBezTo>
                  <a:cubicBezTo>
                    <a:pt x="100390" y="2956"/>
                    <a:pt x="109475" y="17882"/>
                    <a:pt x="108502" y="33580"/>
                  </a:cubicBezTo>
                  <a:cubicBezTo>
                    <a:pt x="107609" y="48303"/>
                    <a:pt x="97469" y="59985"/>
                    <a:pt x="82502" y="62135"/>
                  </a:cubicBezTo>
                  <a:cubicBezTo>
                    <a:pt x="73457" y="63473"/>
                    <a:pt x="64249" y="63352"/>
                    <a:pt x="55123" y="63838"/>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84" name="Freeform: Shape 83">
              <a:extLst>
                <a:ext uri="{FF2B5EF4-FFF2-40B4-BE49-F238E27FC236}">
                  <a16:creationId xmlns:a16="http://schemas.microsoft.com/office/drawing/2014/main" id="{87F71269-84CC-9D6B-BF28-E97A7B07AC91}"/>
                </a:ext>
              </a:extLst>
            </p:cNvPr>
            <p:cNvSpPr/>
            <p:nvPr/>
          </p:nvSpPr>
          <p:spPr>
            <a:xfrm>
              <a:off x="8434111" y="4363584"/>
              <a:ext cx="97543" cy="93643"/>
            </a:xfrm>
            <a:custGeom>
              <a:avLst/>
              <a:gdLst>
                <a:gd name="connsiteX0" fmla="*/ 97544 w 97543"/>
                <a:gd name="connsiteY0" fmla="*/ 25762 h 93643"/>
                <a:gd name="connsiteX1" fmla="*/ 91135 w 97543"/>
                <a:gd name="connsiteY1" fmla="*/ 44947 h 93643"/>
                <a:gd name="connsiteX2" fmla="*/ 47897 w 97543"/>
                <a:gd name="connsiteY2" fmla="*/ 88145 h 93643"/>
                <a:gd name="connsiteX3" fmla="*/ 8471 w 97543"/>
                <a:gd name="connsiteY3" fmla="*/ 82953 h 93643"/>
                <a:gd name="connsiteX4" fmla="*/ 5997 w 97543"/>
                <a:gd name="connsiteY4" fmla="*/ 44339 h 93643"/>
                <a:gd name="connsiteX5" fmla="*/ 47451 w 97543"/>
                <a:gd name="connsiteY5" fmla="*/ 3981 h 93643"/>
                <a:gd name="connsiteX6" fmla="*/ 78561 w 97543"/>
                <a:gd name="connsiteY6" fmla="*/ 2885 h 93643"/>
                <a:gd name="connsiteX7" fmla="*/ 97544 w 97543"/>
                <a:gd name="connsiteY7" fmla="*/ 25762 h 9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543" h="93643">
                  <a:moveTo>
                    <a:pt x="97544" y="25762"/>
                  </a:moveTo>
                  <a:cubicBezTo>
                    <a:pt x="94583" y="35091"/>
                    <a:pt x="94380" y="41419"/>
                    <a:pt x="91135" y="44947"/>
                  </a:cubicBezTo>
                  <a:cubicBezTo>
                    <a:pt x="77304" y="59955"/>
                    <a:pt x="63594" y="75287"/>
                    <a:pt x="47897" y="88145"/>
                  </a:cubicBezTo>
                  <a:cubicBezTo>
                    <a:pt x="36134" y="97799"/>
                    <a:pt x="18490" y="93905"/>
                    <a:pt x="8471" y="82953"/>
                  </a:cubicBezTo>
                  <a:cubicBezTo>
                    <a:pt x="-1060" y="72488"/>
                    <a:pt x="-3454" y="55453"/>
                    <a:pt x="5997" y="44339"/>
                  </a:cubicBezTo>
                  <a:cubicBezTo>
                    <a:pt x="18490" y="29656"/>
                    <a:pt x="31835" y="14932"/>
                    <a:pt x="47451" y="3981"/>
                  </a:cubicBezTo>
                  <a:cubicBezTo>
                    <a:pt x="54833" y="-1171"/>
                    <a:pt x="69881" y="-1090"/>
                    <a:pt x="78561" y="2885"/>
                  </a:cubicBezTo>
                  <a:cubicBezTo>
                    <a:pt x="87160" y="6860"/>
                    <a:pt x="92068" y="18745"/>
                    <a:pt x="97544" y="25762"/>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85" name="Freeform: Shape 84">
              <a:extLst>
                <a:ext uri="{FF2B5EF4-FFF2-40B4-BE49-F238E27FC236}">
                  <a16:creationId xmlns:a16="http://schemas.microsoft.com/office/drawing/2014/main" id="{10690140-71B2-3830-AA06-891082EC054C}"/>
                </a:ext>
              </a:extLst>
            </p:cNvPr>
            <p:cNvSpPr/>
            <p:nvPr/>
          </p:nvSpPr>
          <p:spPr>
            <a:xfrm>
              <a:off x="8431103" y="4137322"/>
              <a:ext cx="99085" cy="97612"/>
            </a:xfrm>
            <a:custGeom>
              <a:avLst/>
              <a:gdLst>
                <a:gd name="connsiteX0" fmla="*/ 0 w 99085"/>
                <a:gd name="connsiteY0" fmla="*/ 30317 h 97612"/>
                <a:gd name="connsiteX1" fmla="*/ 19834 w 99085"/>
                <a:gd name="connsiteY1" fmla="*/ 5574 h 97612"/>
                <a:gd name="connsiteX2" fmla="*/ 52770 w 99085"/>
                <a:gd name="connsiteY2" fmla="*/ 7035 h 97612"/>
                <a:gd name="connsiteX3" fmla="*/ 92601 w 99085"/>
                <a:gd name="connsiteY3" fmla="*/ 47028 h 97612"/>
                <a:gd name="connsiteX4" fmla="*/ 91303 w 99085"/>
                <a:gd name="connsiteY4" fmla="*/ 84304 h 97612"/>
                <a:gd name="connsiteX5" fmla="*/ 57151 w 99085"/>
                <a:gd name="connsiteY5" fmla="*/ 93795 h 97612"/>
                <a:gd name="connsiteX6" fmla="*/ 5354 w 99085"/>
                <a:gd name="connsiteY6" fmla="*/ 44026 h 97612"/>
                <a:gd name="connsiteX7" fmla="*/ 3204 w 99085"/>
                <a:gd name="connsiteY7" fmla="*/ 33115 h 97612"/>
                <a:gd name="connsiteX8" fmla="*/ 0 w 99085"/>
                <a:gd name="connsiteY8" fmla="*/ 30317 h 9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85" h="97612">
                  <a:moveTo>
                    <a:pt x="0" y="30317"/>
                  </a:moveTo>
                  <a:cubicBezTo>
                    <a:pt x="6490" y="21920"/>
                    <a:pt x="11763" y="12024"/>
                    <a:pt x="19834" y="5574"/>
                  </a:cubicBezTo>
                  <a:cubicBezTo>
                    <a:pt x="30056" y="-2619"/>
                    <a:pt x="43076" y="-1483"/>
                    <a:pt x="52770" y="7035"/>
                  </a:cubicBezTo>
                  <a:cubicBezTo>
                    <a:pt x="66926" y="19406"/>
                    <a:pt x="80717" y="32548"/>
                    <a:pt x="92601" y="47028"/>
                  </a:cubicBezTo>
                  <a:cubicBezTo>
                    <a:pt x="102011" y="58507"/>
                    <a:pt x="100835" y="72622"/>
                    <a:pt x="91303" y="84304"/>
                  </a:cubicBezTo>
                  <a:cubicBezTo>
                    <a:pt x="82420" y="95174"/>
                    <a:pt x="68548" y="102435"/>
                    <a:pt x="57151" y="93795"/>
                  </a:cubicBezTo>
                  <a:cubicBezTo>
                    <a:pt x="38209" y="79436"/>
                    <a:pt x="22146" y="61143"/>
                    <a:pt x="5354" y="44026"/>
                  </a:cubicBezTo>
                  <a:cubicBezTo>
                    <a:pt x="3164" y="41836"/>
                    <a:pt x="3853" y="36847"/>
                    <a:pt x="3204" y="33115"/>
                  </a:cubicBezTo>
                  <a:cubicBezTo>
                    <a:pt x="2150" y="32182"/>
                    <a:pt x="1095" y="31250"/>
                    <a:pt x="0" y="30317"/>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86" name="Freeform: Shape 85">
              <a:extLst>
                <a:ext uri="{FF2B5EF4-FFF2-40B4-BE49-F238E27FC236}">
                  <a16:creationId xmlns:a16="http://schemas.microsoft.com/office/drawing/2014/main" id="{DD45C538-09F6-C8A8-D862-837C8B77CE00}"/>
                </a:ext>
              </a:extLst>
            </p:cNvPr>
            <p:cNvSpPr/>
            <p:nvPr/>
          </p:nvSpPr>
          <p:spPr>
            <a:xfrm>
              <a:off x="8141168" y="4626954"/>
              <a:ext cx="63847" cy="64057"/>
            </a:xfrm>
            <a:custGeom>
              <a:avLst/>
              <a:gdLst>
                <a:gd name="connsiteX0" fmla="*/ 63847 w 63847"/>
                <a:gd name="connsiteY0" fmla="*/ 31476 h 64057"/>
                <a:gd name="connsiteX1" fmla="*/ 33021 w 63847"/>
                <a:gd name="connsiteY1" fmla="*/ 64046 h 64057"/>
                <a:gd name="connsiteX2" fmla="*/ 4 w 63847"/>
                <a:gd name="connsiteY2" fmla="*/ 31354 h 64057"/>
                <a:gd name="connsiteX3" fmla="*/ 32331 w 63847"/>
                <a:gd name="connsiteY3" fmla="*/ 0 h 64057"/>
                <a:gd name="connsiteX4" fmla="*/ 63847 w 63847"/>
                <a:gd name="connsiteY4" fmla="*/ 31476 h 6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47" h="64057">
                  <a:moveTo>
                    <a:pt x="63847" y="31476"/>
                  </a:moveTo>
                  <a:cubicBezTo>
                    <a:pt x="63969" y="49282"/>
                    <a:pt x="50462" y="63600"/>
                    <a:pt x="33021" y="64046"/>
                  </a:cubicBezTo>
                  <a:cubicBezTo>
                    <a:pt x="15660" y="64533"/>
                    <a:pt x="-280" y="48714"/>
                    <a:pt x="4" y="31354"/>
                  </a:cubicBezTo>
                  <a:cubicBezTo>
                    <a:pt x="288" y="14278"/>
                    <a:pt x="15052" y="-40"/>
                    <a:pt x="32331" y="0"/>
                  </a:cubicBezTo>
                  <a:cubicBezTo>
                    <a:pt x="50219" y="81"/>
                    <a:pt x="63725" y="13548"/>
                    <a:pt x="63847" y="31476"/>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87" name="Freeform: Shape 86">
              <a:extLst>
                <a:ext uri="{FF2B5EF4-FFF2-40B4-BE49-F238E27FC236}">
                  <a16:creationId xmlns:a16="http://schemas.microsoft.com/office/drawing/2014/main" id="{19B9D37D-391F-776C-CD02-69A1A34DE815}"/>
                </a:ext>
              </a:extLst>
            </p:cNvPr>
            <p:cNvSpPr/>
            <p:nvPr/>
          </p:nvSpPr>
          <p:spPr>
            <a:xfrm>
              <a:off x="8587628" y="4850243"/>
              <a:ext cx="128417" cy="127362"/>
            </a:xfrm>
            <a:custGeom>
              <a:avLst/>
              <a:gdLst>
                <a:gd name="connsiteX0" fmla="*/ 64371 w 128417"/>
                <a:gd name="connsiteY0" fmla="*/ 0 h 127362"/>
                <a:gd name="connsiteX1" fmla="*/ 128418 w 128417"/>
                <a:gd name="connsiteY1" fmla="*/ 63843 h 127362"/>
                <a:gd name="connsiteX2" fmla="*/ 64047 w 128417"/>
                <a:gd name="connsiteY2" fmla="*/ 127362 h 127362"/>
                <a:gd name="connsiteX3" fmla="*/ 1 w 128417"/>
                <a:gd name="connsiteY3" fmla="*/ 63478 h 127362"/>
                <a:gd name="connsiteX4" fmla="*/ 64371 w 128417"/>
                <a:gd name="connsiteY4" fmla="*/ 0 h 1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17" h="127362">
                  <a:moveTo>
                    <a:pt x="64371" y="0"/>
                  </a:moveTo>
                  <a:cubicBezTo>
                    <a:pt x="99457" y="81"/>
                    <a:pt x="128539" y="29042"/>
                    <a:pt x="128418" y="63843"/>
                  </a:cubicBezTo>
                  <a:cubicBezTo>
                    <a:pt x="128296" y="98645"/>
                    <a:pt x="99092" y="127484"/>
                    <a:pt x="64047" y="127362"/>
                  </a:cubicBezTo>
                  <a:cubicBezTo>
                    <a:pt x="28961" y="127241"/>
                    <a:pt x="-162" y="98199"/>
                    <a:pt x="1" y="63478"/>
                  </a:cubicBezTo>
                  <a:cubicBezTo>
                    <a:pt x="122" y="28636"/>
                    <a:pt x="29245" y="-41"/>
                    <a:pt x="64371" y="0"/>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88" name="Graphic 11">
            <a:extLst>
              <a:ext uri="{FF2B5EF4-FFF2-40B4-BE49-F238E27FC236}">
                <a16:creationId xmlns:a16="http://schemas.microsoft.com/office/drawing/2014/main" id="{A3D26724-6949-CCB4-C68C-78286A90628A}"/>
              </a:ext>
            </a:extLst>
          </p:cNvPr>
          <p:cNvGrpSpPr/>
          <p:nvPr/>
        </p:nvGrpSpPr>
        <p:grpSpPr>
          <a:xfrm>
            <a:off x="13265634" y="8854321"/>
            <a:ext cx="342695" cy="641262"/>
            <a:chOff x="9554679" y="3789040"/>
            <a:chExt cx="883475" cy="1653195"/>
          </a:xfrm>
          <a:solidFill>
            <a:schemeClr val="accent4"/>
          </a:solidFill>
        </p:grpSpPr>
        <p:sp>
          <p:nvSpPr>
            <p:cNvPr id="89" name="Freeform: Shape 88">
              <a:extLst>
                <a:ext uri="{FF2B5EF4-FFF2-40B4-BE49-F238E27FC236}">
                  <a16:creationId xmlns:a16="http://schemas.microsoft.com/office/drawing/2014/main" id="{44B2F83F-B19C-9974-6312-0E87F2021347}"/>
                </a:ext>
              </a:extLst>
            </p:cNvPr>
            <p:cNvSpPr/>
            <p:nvPr/>
          </p:nvSpPr>
          <p:spPr>
            <a:xfrm>
              <a:off x="9554679" y="3789040"/>
              <a:ext cx="883475" cy="1653195"/>
            </a:xfrm>
            <a:custGeom>
              <a:avLst/>
              <a:gdLst>
                <a:gd name="connsiteX0" fmla="*/ 118734 w 883475"/>
                <a:gd name="connsiteY0" fmla="*/ 1653195 h 1653195"/>
                <a:gd name="connsiteX1" fmla="*/ 31608 w 883475"/>
                <a:gd name="connsiteY1" fmla="*/ 1602048 h 1653195"/>
                <a:gd name="connsiteX2" fmla="*/ 173 w 883475"/>
                <a:gd name="connsiteY2" fmla="*/ 1507702 h 1653195"/>
                <a:gd name="connsiteX3" fmla="*/ 255 w 883475"/>
                <a:gd name="connsiteY3" fmla="*/ 145169 h 1653195"/>
                <a:gd name="connsiteX4" fmla="*/ 147046 w 883475"/>
                <a:gd name="connsiteY4" fmla="*/ 41 h 1653195"/>
                <a:gd name="connsiteX5" fmla="*/ 739645 w 883475"/>
                <a:gd name="connsiteY5" fmla="*/ 81 h 1653195"/>
                <a:gd name="connsiteX6" fmla="*/ 878203 w 883475"/>
                <a:gd name="connsiteY6" fmla="*/ 105378 h 1653195"/>
                <a:gd name="connsiteX7" fmla="*/ 883151 w 883475"/>
                <a:gd name="connsiteY7" fmla="*/ 148373 h 1653195"/>
                <a:gd name="connsiteX8" fmla="*/ 883476 w 883475"/>
                <a:gd name="connsiteY8" fmla="*/ 1504457 h 1653195"/>
                <a:gd name="connsiteX9" fmla="*/ 768850 w 883475"/>
                <a:gd name="connsiteY9" fmla="*/ 1650924 h 1653195"/>
                <a:gd name="connsiteX10" fmla="*/ 764672 w 883475"/>
                <a:gd name="connsiteY10" fmla="*/ 1653155 h 1653195"/>
                <a:gd name="connsiteX11" fmla="*/ 118734 w 883475"/>
                <a:gd name="connsiteY11" fmla="*/ 1653195 h 1653195"/>
                <a:gd name="connsiteX12" fmla="*/ 825554 w 883475"/>
                <a:gd name="connsiteY12" fmla="*/ 1376284 h 1653195"/>
                <a:gd name="connsiteX13" fmla="*/ 825554 w 883475"/>
                <a:gd name="connsiteY13" fmla="*/ 304250 h 1653195"/>
                <a:gd name="connsiteX14" fmla="*/ 57811 w 883475"/>
                <a:gd name="connsiteY14" fmla="*/ 304250 h 1653195"/>
                <a:gd name="connsiteX15" fmla="*/ 57811 w 883475"/>
                <a:gd name="connsiteY15" fmla="*/ 1376284 h 1653195"/>
                <a:gd name="connsiteX16" fmla="*/ 825554 w 883475"/>
                <a:gd name="connsiteY16" fmla="*/ 1376284 h 1653195"/>
                <a:gd name="connsiteX17" fmla="*/ 57446 w 883475"/>
                <a:gd name="connsiteY17" fmla="*/ 246977 h 1653195"/>
                <a:gd name="connsiteX18" fmla="*/ 825919 w 883475"/>
                <a:gd name="connsiteY18" fmla="*/ 246977 h 1653195"/>
                <a:gd name="connsiteX19" fmla="*/ 825838 w 883475"/>
                <a:gd name="connsiteY19" fmla="*/ 123590 h 1653195"/>
                <a:gd name="connsiteX20" fmla="*/ 824216 w 883475"/>
                <a:gd name="connsiteY20" fmla="*/ 117384 h 1653195"/>
                <a:gd name="connsiteX21" fmla="*/ 735549 w 883475"/>
                <a:gd name="connsiteY21" fmla="*/ 55001 h 1653195"/>
                <a:gd name="connsiteX22" fmla="*/ 214134 w 883475"/>
                <a:gd name="connsiteY22" fmla="*/ 54960 h 1653195"/>
                <a:gd name="connsiteX23" fmla="*/ 143111 w 883475"/>
                <a:gd name="connsiteY23" fmla="*/ 55042 h 1653195"/>
                <a:gd name="connsiteX24" fmla="*/ 58135 w 883475"/>
                <a:gd name="connsiteY24" fmla="*/ 123428 h 1653195"/>
                <a:gd name="connsiteX25" fmla="*/ 57446 w 883475"/>
                <a:gd name="connsiteY25" fmla="*/ 246977 h 1653195"/>
                <a:gd name="connsiteX26" fmla="*/ 56594 w 883475"/>
                <a:gd name="connsiteY26" fmla="*/ 1433921 h 1653195"/>
                <a:gd name="connsiteX27" fmla="*/ 56391 w 883475"/>
                <a:gd name="connsiteY27" fmla="*/ 1506323 h 1653195"/>
                <a:gd name="connsiteX28" fmla="*/ 148668 w 883475"/>
                <a:gd name="connsiteY28" fmla="*/ 1598357 h 1653195"/>
                <a:gd name="connsiteX29" fmla="*/ 314807 w 883475"/>
                <a:gd name="connsiteY29" fmla="*/ 1598154 h 1653195"/>
                <a:gd name="connsiteX30" fmla="*/ 330707 w 883475"/>
                <a:gd name="connsiteY30" fmla="*/ 1597383 h 1653195"/>
                <a:gd name="connsiteX31" fmla="*/ 330139 w 883475"/>
                <a:gd name="connsiteY31" fmla="*/ 1433921 h 1653195"/>
                <a:gd name="connsiteX32" fmla="*/ 56594 w 883475"/>
                <a:gd name="connsiteY32" fmla="*/ 1433921 h 1653195"/>
                <a:gd name="connsiteX33" fmla="*/ 552577 w 883475"/>
                <a:gd name="connsiteY33" fmla="*/ 1597343 h 1653195"/>
                <a:gd name="connsiteX34" fmla="*/ 751287 w 883475"/>
                <a:gd name="connsiteY34" fmla="*/ 1596694 h 1653195"/>
                <a:gd name="connsiteX35" fmla="*/ 822999 w 883475"/>
                <a:gd name="connsiteY35" fmla="*/ 1536055 h 1653195"/>
                <a:gd name="connsiteX36" fmla="*/ 824094 w 883475"/>
                <a:gd name="connsiteY36" fmla="*/ 1434124 h 1653195"/>
                <a:gd name="connsiteX37" fmla="*/ 553348 w 883475"/>
                <a:gd name="connsiteY37" fmla="*/ 1434124 h 1653195"/>
                <a:gd name="connsiteX38" fmla="*/ 552577 w 883475"/>
                <a:gd name="connsiteY38" fmla="*/ 1597343 h 1653195"/>
                <a:gd name="connsiteX39" fmla="*/ 359871 w 883475"/>
                <a:gd name="connsiteY39" fmla="*/ 1516058 h 1653195"/>
                <a:gd name="connsiteX40" fmla="*/ 441926 w 883475"/>
                <a:gd name="connsiteY40" fmla="*/ 1597951 h 1653195"/>
                <a:gd name="connsiteX41" fmla="*/ 523495 w 883475"/>
                <a:gd name="connsiteY41" fmla="*/ 1515612 h 1653195"/>
                <a:gd name="connsiteX42" fmla="*/ 440668 w 883475"/>
                <a:gd name="connsiteY42" fmla="*/ 1433394 h 1653195"/>
                <a:gd name="connsiteX43" fmla="*/ 359871 w 883475"/>
                <a:gd name="connsiteY43" fmla="*/ 1516058 h 165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83475" h="1653195">
                  <a:moveTo>
                    <a:pt x="118734" y="1653195"/>
                  </a:moveTo>
                  <a:cubicBezTo>
                    <a:pt x="84906" y="1644272"/>
                    <a:pt x="54323" y="1630360"/>
                    <a:pt x="31608" y="1602048"/>
                  </a:cubicBezTo>
                  <a:cubicBezTo>
                    <a:pt x="9340" y="1574304"/>
                    <a:pt x="173" y="1542342"/>
                    <a:pt x="173" y="1507702"/>
                  </a:cubicBezTo>
                  <a:cubicBezTo>
                    <a:pt x="11" y="1053538"/>
                    <a:pt x="-151" y="599333"/>
                    <a:pt x="255" y="145169"/>
                  </a:cubicBezTo>
                  <a:cubicBezTo>
                    <a:pt x="336" y="58124"/>
                    <a:pt x="60082" y="81"/>
                    <a:pt x="147046" y="41"/>
                  </a:cubicBezTo>
                  <a:cubicBezTo>
                    <a:pt x="344579" y="0"/>
                    <a:pt x="542112" y="-41"/>
                    <a:pt x="739645" y="81"/>
                  </a:cubicBezTo>
                  <a:cubicBezTo>
                    <a:pt x="808884" y="122"/>
                    <a:pt x="860153" y="38858"/>
                    <a:pt x="878203" y="105378"/>
                  </a:cubicBezTo>
                  <a:cubicBezTo>
                    <a:pt x="881934" y="119169"/>
                    <a:pt x="883151" y="134014"/>
                    <a:pt x="883151" y="148373"/>
                  </a:cubicBezTo>
                  <a:cubicBezTo>
                    <a:pt x="883395" y="600388"/>
                    <a:pt x="883232" y="1052443"/>
                    <a:pt x="883476" y="1504457"/>
                  </a:cubicBezTo>
                  <a:cubicBezTo>
                    <a:pt x="883516" y="1583755"/>
                    <a:pt x="835086" y="1638553"/>
                    <a:pt x="768850" y="1650924"/>
                  </a:cubicBezTo>
                  <a:cubicBezTo>
                    <a:pt x="767349" y="1651208"/>
                    <a:pt x="766051" y="1652384"/>
                    <a:pt x="764672" y="1653155"/>
                  </a:cubicBezTo>
                  <a:cubicBezTo>
                    <a:pt x="549332" y="1653195"/>
                    <a:pt x="334033" y="1653195"/>
                    <a:pt x="118734" y="1653195"/>
                  </a:cubicBezTo>
                  <a:close/>
                  <a:moveTo>
                    <a:pt x="825554" y="1376284"/>
                  </a:moveTo>
                  <a:cubicBezTo>
                    <a:pt x="825554" y="1018290"/>
                    <a:pt x="825554" y="661351"/>
                    <a:pt x="825554" y="304250"/>
                  </a:cubicBezTo>
                  <a:cubicBezTo>
                    <a:pt x="568923" y="304250"/>
                    <a:pt x="313509" y="304250"/>
                    <a:pt x="57811" y="304250"/>
                  </a:cubicBezTo>
                  <a:cubicBezTo>
                    <a:pt x="57811" y="662081"/>
                    <a:pt x="57811" y="1018980"/>
                    <a:pt x="57811" y="1376284"/>
                  </a:cubicBezTo>
                  <a:cubicBezTo>
                    <a:pt x="314483" y="1376284"/>
                    <a:pt x="569897" y="1376284"/>
                    <a:pt x="825554" y="1376284"/>
                  </a:cubicBezTo>
                  <a:close/>
                  <a:moveTo>
                    <a:pt x="57446" y="246977"/>
                  </a:moveTo>
                  <a:cubicBezTo>
                    <a:pt x="314604" y="246977"/>
                    <a:pt x="569897" y="246977"/>
                    <a:pt x="825919" y="246977"/>
                  </a:cubicBezTo>
                  <a:cubicBezTo>
                    <a:pt x="825919" y="205118"/>
                    <a:pt x="825960" y="164354"/>
                    <a:pt x="825838" y="123590"/>
                  </a:cubicBezTo>
                  <a:cubicBezTo>
                    <a:pt x="825838" y="121522"/>
                    <a:pt x="824783" y="119453"/>
                    <a:pt x="824216" y="117384"/>
                  </a:cubicBezTo>
                  <a:cubicBezTo>
                    <a:pt x="813305" y="77472"/>
                    <a:pt x="781748" y="55042"/>
                    <a:pt x="735549" y="55001"/>
                  </a:cubicBezTo>
                  <a:cubicBezTo>
                    <a:pt x="561744" y="54920"/>
                    <a:pt x="387939" y="54960"/>
                    <a:pt x="214134" y="54960"/>
                  </a:cubicBezTo>
                  <a:cubicBezTo>
                    <a:pt x="190446" y="54960"/>
                    <a:pt x="166759" y="54595"/>
                    <a:pt x="143111" y="55042"/>
                  </a:cubicBezTo>
                  <a:cubicBezTo>
                    <a:pt x="98535" y="55934"/>
                    <a:pt x="61137" y="83840"/>
                    <a:pt x="58135" y="123428"/>
                  </a:cubicBezTo>
                  <a:cubicBezTo>
                    <a:pt x="55053" y="164030"/>
                    <a:pt x="57446" y="204997"/>
                    <a:pt x="57446" y="246977"/>
                  </a:cubicBezTo>
                  <a:close/>
                  <a:moveTo>
                    <a:pt x="56594" y="1433921"/>
                  </a:moveTo>
                  <a:cubicBezTo>
                    <a:pt x="56594" y="1459150"/>
                    <a:pt x="57689" y="1482798"/>
                    <a:pt x="56391" y="1506323"/>
                  </a:cubicBezTo>
                  <a:cubicBezTo>
                    <a:pt x="53430" y="1559945"/>
                    <a:pt x="91720" y="1599249"/>
                    <a:pt x="148668" y="1598357"/>
                  </a:cubicBezTo>
                  <a:cubicBezTo>
                    <a:pt x="204034" y="1597505"/>
                    <a:pt x="259441" y="1598194"/>
                    <a:pt x="314807" y="1598154"/>
                  </a:cubicBezTo>
                  <a:cubicBezTo>
                    <a:pt x="319431" y="1598154"/>
                    <a:pt x="324014" y="1597708"/>
                    <a:pt x="330707" y="1597383"/>
                  </a:cubicBezTo>
                  <a:cubicBezTo>
                    <a:pt x="294932" y="1542666"/>
                    <a:pt x="295175" y="1488720"/>
                    <a:pt x="330139" y="1433921"/>
                  </a:cubicBezTo>
                  <a:cubicBezTo>
                    <a:pt x="238025" y="1433921"/>
                    <a:pt x="148465" y="1433921"/>
                    <a:pt x="56594" y="1433921"/>
                  </a:cubicBezTo>
                  <a:close/>
                  <a:moveTo>
                    <a:pt x="552577" y="1597343"/>
                  </a:moveTo>
                  <a:cubicBezTo>
                    <a:pt x="620477" y="1597343"/>
                    <a:pt x="685942" y="1599006"/>
                    <a:pt x="751287" y="1596694"/>
                  </a:cubicBezTo>
                  <a:cubicBezTo>
                    <a:pt x="788644" y="1595355"/>
                    <a:pt x="817077" y="1573249"/>
                    <a:pt x="822999" y="1536055"/>
                  </a:cubicBezTo>
                  <a:cubicBezTo>
                    <a:pt x="828312" y="1502916"/>
                    <a:pt x="824094" y="1468236"/>
                    <a:pt x="824094" y="1434124"/>
                  </a:cubicBezTo>
                  <a:cubicBezTo>
                    <a:pt x="734657" y="1434124"/>
                    <a:pt x="645138" y="1434124"/>
                    <a:pt x="553348" y="1434124"/>
                  </a:cubicBezTo>
                  <a:cubicBezTo>
                    <a:pt x="587946" y="1488679"/>
                    <a:pt x="588595" y="1542098"/>
                    <a:pt x="552577" y="1597343"/>
                  </a:cubicBezTo>
                  <a:close/>
                  <a:moveTo>
                    <a:pt x="359871" y="1516058"/>
                  </a:moveTo>
                  <a:cubicBezTo>
                    <a:pt x="360195" y="1561284"/>
                    <a:pt x="397187" y="1598194"/>
                    <a:pt x="441926" y="1597951"/>
                  </a:cubicBezTo>
                  <a:cubicBezTo>
                    <a:pt x="486908" y="1597708"/>
                    <a:pt x="523414" y="1560838"/>
                    <a:pt x="523495" y="1515612"/>
                  </a:cubicBezTo>
                  <a:cubicBezTo>
                    <a:pt x="523576" y="1469412"/>
                    <a:pt x="486868" y="1432988"/>
                    <a:pt x="440668" y="1433394"/>
                  </a:cubicBezTo>
                  <a:cubicBezTo>
                    <a:pt x="395483" y="1433759"/>
                    <a:pt x="359546" y="1470548"/>
                    <a:pt x="359871" y="1516058"/>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90" name="Freeform: Shape 89">
              <a:extLst>
                <a:ext uri="{FF2B5EF4-FFF2-40B4-BE49-F238E27FC236}">
                  <a16:creationId xmlns:a16="http://schemas.microsoft.com/office/drawing/2014/main" id="{294B4A63-9FEE-0B60-DD97-789AF62F47FD}"/>
                </a:ext>
              </a:extLst>
            </p:cNvPr>
            <p:cNvSpPr/>
            <p:nvPr/>
          </p:nvSpPr>
          <p:spPr>
            <a:xfrm>
              <a:off x="9692421" y="4670580"/>
              <a:ext cx="277767" cy="276524"/>
            </a:xfrm>
            <a:custGeom>
              <a:avLst/>
              <a:gdLst>
                <a:gd name="connsiteX0" fmla="*/ 139424 w 277767"/>
                <a:gd name="connsiteY0" fmla="*/ 18 h 276524"/>
                <a:gd name="connsiteX1" fmla="*/ 186191 w 277767"/>
                <a:gd name="connsiteY1" fmla="*/ 18 h 276524"/>
                <a:gd name="connsiteX2" fmla="*/ 275669 w 277767"/>
                <a:gd name="connsiteY2" fmla="*/ 79153 h 276524"/>
                <a:gd name="connsiteX3" fmla="*/ 275386 w 277767"/>
                <a:gd name="connsiteY3" fmla="*/ 198322 h 276524"/>
                <a:gd name="connsiteX4" fmla="*/ 197346 w 277767"/>
                <a:gd name="connsiteY4" fmla="*/ 274902 h 276524"/>
                <a:gd name="connsiteX5" fmla="*/ 74932 w 277767"/>
                <a:gd name="connsiteY5" fmla="*/ 274293 h 276524"/>
                <a:gd name="connsiteX6" fmla="*/ 867 w 277767"/>
                <a:gd name="connsiteY6" fmla="*/ 196781 h 276524"/>
                <a:gd name="connsiteX7" fmla="*/ 867 w 277767"/>
                <a:gd name="connsiteY7" fmla="*/ 79072 h 276524"/>
                <a:gd name="connsiteX8" fmla="*/ 81259 w 277767"/>
                <a:gd name="connsiteY8" fmla="*/ 261 h 276524"/>
                <a:gd name="connsiteX9" fmla="*/ 139343 w 277767"/>
                <a:gd name="connsiteY9" fmla="*/ 180 h 276524"/>
                <a:gd name="connsiteX10" fmla="*/ 139424 w 277767"/>
                <a:gd name="connsiteY10" fmla="*/ 18 h 276524"/>
                <a:gd name="connsiteX11" fmla="*/ 220587 w 277767"/>
                <a:gd name="connsiteY11" fmla="*/ 137723 h 276524"/>
                <a:gd name="connsiteX12" fmla="*/ 220547 w 277767"/>
                <a:gd name="connsiteY12" fmla="*/ 87711 h 276524"/>
                <a:gd name="connsiteX13" fmla="*/ 189193 w 277767"/>
                <a:gd name="connsiteY13" fmla="*/ 55344 h 276524"/>
                <a:gd name="connsiteX14" fmla="*/ 87546 w 277767"/>
                <a:gd name="connsiteY14" fmla="*/ 55344 h 276524"/>
                <a:gd name="connsiteX15" fmla="*/ 56233 w 277767"/>
                <a:gd name="connsiteY15" fmla="*/ 84832 h 276524"/>
                <a:gd name="connsiteX16" fmla="*/ 56274 w 277767"/>
                <a:gd name="connsiteY16" fmla="*/ 191264 h 276524"/>
                <a:gd name="connsiteX17" fmla="*/ 86289 w 277767"/>
                <a:gd name="connsiteY17" fmla="*/ 219819 h 276524"/>
                <a:gd name="connsiteX18" fmla="*/ 191180 w 277767"/>
                <a:gd name="connsiteY18" fmla="*/ 219819 h 276524"/>
                <a:gd name="connsiteX19" fmla="*/ 220425 w 277767"/>
                <a:gd name="connsiteY19" fmla="*/ 190940 h 276524"/>
                <a:gd name="connsiteX20" fmla="*/ 220587 w 277767"/>
                <a:gd name="connsiteY20" fmla="*/ 137723 h 27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7767" h="276524">
                  <a:moveTo>
                    <a:pt x="139424" y="18"/>
                  </a:moveTo>
                  <a:cubicBezTo>
                    <a:pt x="155000" y="18"/>
                    <a:pt x="170616" y="-23"/>
                    <a:pt x="186191" y="18"/>
                  </a:cubicBezTo>
                  <a:cubicBezTo>
                    <a:pt x="238191" y="180"/>
                    <a:pt x="271816" y="27884"/>
                    <a:pt x="275669" y="79153"/>
                  </a:cubicBezTo>
                  <a:cubicBezTo>
                    <a:pt x="278630" y="118660"/>
                    <a:pt x="278387" y="158775"/>
                    <a:pt x="275386" y="198322"/>
                  </a:cubicBezTo>
                  <a:cubicBezTo>
                    <a:pt x="271857" y="244684"/>
                    <a:pt x="243951" y="272022"/>
                    <a:pt x="197346" y="274902"/>
                  </a:cubicBezTo>
                  <a:cubicBezTo>
                    <a:pt x="156703" y="277416"/>
                    <a:pt x="115615" y="276849"/>
                    <a:pt x="74932" y="274293"/>
                  </a:cubicBezTo>
                  <a:cubicBezTo>
                    <a:pt x="32951" y="271657"/>
                    <a:pt x="2084" y="238315"/>
                    <a:pt x="867" y="196781"/>
                  </a:cubicBezTo>
                  <a:cubicBezTo>
                    <a:pt x="-269" y="157558"/>
                    <a:pt x="-309" y="118254"/>
                    <a:pt x="867" y="79072"/>
                  </a:cubicBezTo>
                  <a:cubicBezTo>
                    <a:pt x="2206" y="35631"/>
                    <a:pt x="37818" y="1438"/>
                    <a:pt x="81259" y="261"/>
                  </a:cubicBezTo>
                  <a:cubicBezTo>
                    <a:pt x="100607" y="-266"/>
                    <a:pt x="119955" y="180"/>
                    <a:pt x="139343" y="180"/>
                  </a:cubicBezTo>
                  <a:cubicBezTo>
                    <a:pt x="139424" y="99"/>
                    <a:pt x="139424" y="59"/>
                    <a:pt x="139424" y="18"/>
                  </a:cubicBezTo>
                  <a:close/>
                  <a:moveTo>
                    <a:pt x="220587" y="137723"/>
                  </a:moveTo>
                  <a:cubicBezTo>
                    <a:pt x="220587" y="121053"/>
                    <a:pt x="220790" y="104382"/>
                    <a:pt x="220547" y="87711"/>
                  </a:cubicBezTo>
                  <a:cubicBezTo>
                    <a:pt x="220222" y="66336"/>
                    <a:pt x="210650" y="55790"/>
                    <a:pt x="189193" y="55344"/>
                  </a:cubicBezTo>
                  <a:cubicBezTo>
                    <a:pt x="155324" y="54654"/>
                    <a:pt x="121415" y="54695"/>
                    <a:pt x="87546" y="55344"/>
                  </a:cubicBezTo>
                  <a:cubicBezTo>
                    <a:pt x="67590" y="55749"/>
                    <a:pt x="56760" y="65484"/>
                    <a:pt x="56233" y="84832"/>
                  </a:cubicBezTo>
                  <a:cubicBezTo>
                    <a:pt x="55260" y="120282"/>
                    <a:pt x="55260" y="155814"/>
                    <a:pt x="56274" y="191264"/>
                  </a:cubicBezTo>
                  <a:cubicBezTo>
                    <a:pt x="56842" y="210328"/>
                    <a:pt x="67590" y="219617"/>
                    <a:pt x="86289" y="219819"/>
                  </a:cubicBezTo>
                  <a:cubicBezTo>
                    <a:pt x="121253" y="220144"/>
                    <a:pt x="156217" y="220184"/>
                    <a:pt x="191180" y="219819"/>
                  </a:cubicBezTo>
                  <a:cubicBezTo>
                    <a:pt x="210082" y="219617"/>
                    <a:pt x="219979" y="209720"/>
                    <a:pt x="220425" y="190940"/>
                  </a:cubicBezTo>
                  <a:cubicBezTo>
                    <a:pt x="220912" y="173215"/>
                    <a:pt x="220547" y="155449"/>
                    <a:pt x="220587" y="137723"/>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91" name="Freeform: Shape 90">
              <a:extLst>
                <a:ext uri="{FF2B5EF4-FFF2-40B4-BE49-F238E27FC236}">
                  <a16:creationId xmlns:a16="http://schemas.microsoft.com/office/drawing/2014/main" id="{692912AF-565F-CA85-AFB3-A42E871526AB}"/>
                </a:ext>
              </a:extLst>
            </p:cNvPr>
            <p:cNvSpPr/>
            <p:nvPr/>
          </p:nvSpPr>
          <p:spPr>
            <a:xfrm>
              <a:off x="10022945" y="4670535"/>
              <a:ext cx="277235" cy="276692"/>
            </a:xfrm>
            <a:custGeom>
              <a:avLst/>
              <a:gdLst>
                <a:gd name="connsiteX0" fmla="*/ 139190 w 277235"/>
                <a:gd name="connsiteY0" fmla="*/ 184 h 276692"/>
                <a:gd name="connsiteX1" fmla="*/ 195652 w 277235"/>
                <a:gd name="connsiteY1" fmla="*/ 265 h 276692"/>
                <a:gd name="connsiteX2" fmla="*/ 276531 w 277235"/>
                <a:gd name="connsiteY2" fmla="*/ 80333 h 276692"/>
                <a:gd name="connsiteX3" fmla="*/ 276571 w 277235"/>
                <a:gd name="connsiteY3" fmla="*/ 194838 h 276692"/>
                <a:gd name="connsiteX4" fmla="*/ 202750 w 277235"/>
                <a:gd name="connsiteY4" fmla="*/ 274338 h 276692"/>
                <a:gd name="connsiteX5" fmla="*/ 81959 w 277235"/>
                <a:gd name="connsiteY5" fmla="*/ 275271 h 276692"/>
                <a:gd name="connsiteX6" fmla="*/ 1485 w 277235"/>
                <a:gd name="connsiteY6" fmla="*/ 195568 h 276692"/>
                <a:gd name="connsiteX7" fmla="*/ 2743 w 277235"/>
                <a:gd name="connsiteY7" fmla="*/ 71613 h 276692"/>
                <a:gd name="connsiteX8" fmla="*/ 81107 w 277235"/>
                <a:gd name="connsiteY8" fmla="*/ 306 h 276692"/>
                <a:gd name="connsiteX9" fmla="*/ 139190 w 277235"/>
                <a:gd name="connsiteY9" fmla="*/ 184 h 276692"/>
                <a:gd name="connsiteX10" fmla="*/ 138663 w 277235"/>
                <a:gd name="connsiteY10" fmla="*/ 220026 h 276692"/>
                <a:gd name="connsiteX11" fmla="*/ 187053 w 277235"/>
                <a:gd name="connsiteY11" fmla="*/ 220026 h 276692"/>
                <a:gd name="connsiteX12" fmla="*/ 188675 w 277235"/>
                <a:gd name="connsiteY12" fmla="*/ 220026 h 276692"/>
                <a:gd name="connsiteX13" fmla="*/ 221165 w 277235"/>
                <a:gd name="connsiteY13" fmla="*/ 190498 h 276692"/>
                <a:gd name="connsiteX14" fmla="*/ 221165 w 277235"/>
                <a:gd name="connsiteY14" fmla="*/ 85647 h 276692"/>
                <a:gd name="connsiteX15" fmla="*/ 192163 w 277235"/>
                <a:gd name="connsiteY15" fmla="*/ 55591 h 276692"/>
                <a:gd name="connsiteX16" fmla="*/ 85690 w 277235"/>
                <a:gd name="connsiteY16" fmla="*/ 55591 h 276692"/>
                <a:gd name="connsiteX17" fmla="*/ 56932 w 277235"/>
                <a:gd name="connsiteY17" fmla="*/ 85404 h 276692"/>
                <a:gd name="connsiteX18" fmla="*/ 56932 w 277235"/>
                <a:gd name="connsiteY18" fmla="*/ 190254 h 276692"/>
                <a:gd name="connsiteX19" fmla="*/ 87069 w 277235"/>
                <a:gd name="connsiteY19" fmla="*/ 219945 h 276692"/>
                <a:gd name="connsiteX20" fmla="*/ 138663 w 277235"/>
                <a:gd name="connsiteY20" fmla="*/ 220026 h 27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7235" h="276692">
                  <a:moveTo>
                    <a:pt x="139190" y="184"/>
                  </a:moveTo>
                  <a:cubicBezTo>
                    <a:pt x="158011" y="184"/>
                    <a:pt x="176831" y="-262"/>
                    <a:pt x="195652" y="265"/>
                  </a:cubicBezTo>
                  <a:cubicBezTo>
                    <a:pt x="239863" y="1442"/>
                    <a:pt x="275395" y="36041"/>
                    <a:pt x="276531" y="80333"/>
                  </a:cubicBezTo>
                  <a:cubicBezTo>
                    <a:pt x="277504" y="118461"/>
                    <a:pt x="277423" y="156670"/>
                    <a:pt x="276571" y="194838"/>
                  </a:cubicBezTo>
                  <a:cubicBezTo>
                    <a:pt x="275639" y="237346"/>
                    <a:pt x="245055" y="271580"/>
                    <a:pt x="202750" y="274338"/>
                  </a:cubicBezTo>
                  <a:cubicBezTo>
                    <a:pt x="162594" y="276934"/>
                    <a:pt x="122074" y="277583"/>
                    <a:pt x="81959" y="275271"/>
                  </a:cubicBezTo>
                  <a:cubicBezTo>
                    <a:pt x="33164" y="272472"/>
                    <a:pt x="4487" y="244404"/>
                    <a:pt x="1485" y="195568"/>
                  </a:cubicBezTo>
                  <a:cubicBezTo>
                    <a:pt x="-1030" y="154398"/>
                    <a:pt x="-178" y="112782"/>
                    <a:pt x="2743" y="71613"/>
                  </a:cubicBezTo>
                  <a:cubicBezTo>
                    <a:pt x="5622" y="31173"/>
                    <a:pt x="40302" y="1482"/>
                    <a:pt x="81107" y="306"/>
                  </a:cubicBezTo>
                  <a:cubicBezTo>
                    <a:pt x="100455" y="-302"/>
                    <a:pt x="119843" y="184"/>
                    <a:pt x="139190" y="184"/>
                  </a:cubicBezTo>
                  <a:close/>
                  <a:moveTo>
                    <a:pt x="138663" y="220026"/>
                  </a:moveTo>
                  <a:cubicBezTo>
                    <a:pt x="154807" y="220026"/>
                    <a:pt x="170950" y="220026"/>
                    <a:pt x="187053" y="220026"/>
                  </a:cubicBezTo>
                  <a:cubicBezTo>
                    <a:pt x="187580" y="220026"/>
                    <a:pt x="188148" y="220026"/>
                    <a:pt x="188675" y="220026"/>
                  </a:cubicBezTo>
                  <a:cubicBezTo>
                    <a:pt x="209686" y="219621"/>
                    <a:pt x="220597" y="210859"/>
                    <a:pt x="221165" y="190498"/>
                  </a:cubicBezTo>
                  <a:cubicBezTo>
                    <a:pt x="222138" y="155574"/>
                    <a:pt x="222017" y="120570"/>
                    <a:pt x="221165" y="85647"/>
                  </a:cubicBezTo>
                  <a:cubicBezTo>
                    <a:pt x="220678" y="66543"/>
                    <a:pt x="210822" y="56118"/>
                    <a:pt x="192163" y="55591"/>
                  </a:cubicBezTo>
                  <a:cubicBezTo>
                    <a:pt x="156713" y="54618"/>
                    <a:pt x="121141" y="54618"/>
                    <a:pt x="85690" y="55591"/>
                  </a:cubicBezTo>
                  <a:cubicBezTo>
                    <a:pt x="66667" y="56118"/>
                    <a:pt x="57135" y="66867"/>
                    <a:pt x="56932" y="85404"/>
                  </a:cubicBezTo>
                  <a:cubicBezTo>
                    <a:pt x="56567" y="120367"/>
                    <a:pt x="56527" y="155331"/>
                    <a:pt x="56932" y="190254"/>
                  </a:cubicBezTo>
                  <a:cubicBezTo>
                    <a:pt x="57135" y="209967"/>
                    <a:pt x="67113" y="219540"/>
                    <a:pt x="87069" y="219945"/>
                  </a:cubicBezTo>
                  <a:cubicBezTo>
                    <a:pt x="104227" y="220270"/>
                    <a:pt x="121465" y="219986"/>
                    <a:pt x="138663" y="220026"/>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92" name="Freeform: Shape 91">
              <a:extLst>
                <a:ext uri="{FF2B5EF4-FFF2-40B4-BE49-F238E27FC236}">
                  <a16:creationId xmlns:a16="http://schemas.microsoft.com/office/drawing/2014/main" id="{9987DF22-E61C-0B3D-71F8-7083315C880F}"/>
                </a:ext>
              </a:extLst>
            </p:cNvPr>
            <p:cNvSpPr/>
            <p:nvPr/>
          </p:nvSpPr>
          <p:spPr>
            <a:xfrm>
              <a:off x="9692578" y="4339352"/>
              <a:ext cx="277021" cy="276278"/>
            </a:xfrm>
            <a:custGeom>
              <a:avLst/>
              <a:gdLst>
                <a:gd name="connsiteX0" fmla="*/ 138943 w 277021"/>
                <a:gd name="connsiteY0" fmla="*/ 276164 h 276278"/>
                <a:gd name="connsiteX1" fmla="*/ 82482 w 277021"/>
                <a:gd name="connsiteY1" fmla="*/ 276123 h 276278"/>
                <a:gd name="connsiteX2" fmla="*/ 629 w 277021"/>
                <a:gd name="connsiteY2" fmla="*/ 195447 h 276278"/>
                <a:gd name="connsiteX3" fmla="*/ 589 w 277021"/>
                <a:gd name="connsiteY3" fmla="*/ 82565 h 276278"/>
                <a:gd name="connsiteX4" fmla="*/ 76722 w 277021"/>
                <a:gd name="connsiteY4" fmla="*/ 1848 h 276278"/>
                <a:gd name="connsiteX5" fmla="*/ 194390 w 277021"/>
                <a:gd name="connsiteY5" fmla="*/ 1118 h 276278"/>
                <a:gd name="connsiteX6" fmla="*/ 275269 w 277021"/>
                <a:gd name="connsiteY6" fmla="*/ 78428 h 276278"/>
                <a:gd name="connsiteX7" fmla="*/ 274377 w 277021"/>
                <a:gd name="connsiteY7" fmla="*/ 205547 h 276278"/>
                <a:gd name="connsiteX8" fmla="*/ 197027 w 277021"/>
                <a:gd name="connsiteY8" fmla="*/ 276002 h 276278"/>
                <a:gd name="connsiteX9" fmla="*/ 138943 w 277021"/>
                <a:gd name="connsiteY9" fmla="*/ 276083 h 276278"/>
                <a:gd name="connsiteX10" fmla="*/ 138943 w 277021"/>
                <a:gd name="connsiteY10" fmla="*/ 276164 h 276278"/>
                <a:gd name="connsiteX11" fmla="*/ 138740 w 277021"/>
                <a:gd name="connsiteY11" fmla="*/ 56362 h 276278"/>
                <a:gd name="connsiteX12" fmla="*/ 88728 w 277021"/>
                <a:gd name="connsiteY12" fmla="*/ 56403 h 276278"/>
                <a:gd name="connsiteX13" fmla="*/ 55995 w 277021"/>
                <a:gd name="connsiteY13" fmla="*/ 87432 h 276278"/>
                <a:gd name="connsiteX14" fmla="*/ 56076 w 277021"/>
                <a:gd name="connsiteY14" fmla="*/ 190661 h 276278"/>
                <a:gd name="connsiteX15" fmla="*/ 84956 w 277021"/>
                <a:gd name="connsiteY15" fmla="*/ 220879 h 276278"/>
                <a:gd name="connsiteX16" fmla="*/ 191429 w 277021"/>
                <a:gd name="connsiteY16" fmla="*/ 220919 h 276278"/>
                <a:gd name="connsiteX17" fmla="*/ 220430 w 277021"/>
                <a:gd name="connsiteY17" fmla="*/ 189606 h 276278"/>
                <a:gd name="connsiteX18" fmla="*/ 220390 w 277021"/>
                <a:gd name="connsiteY18" fmla="*/ 86378 h 276278"/>
                <a:gd name="connsiteX19" fmla="*/ 190456 w 277021"/>
                <a:gd name="connsiteY19" fmla="*/ 56444 h 276278"/>
                <a:gd name="connsiteX20" fmla="*/ 138740 w 277021"/>
                <a:gd name="connsiteY20" fmla="*/ 56362 h 27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7021" h="276278">
                  <a:moveTo>
                    <a:pt x="138943" y="276164"/>
                  </a:moveTo>
                  <a:cubicBezTo>
                    <a:pt x="120123" y="276164"/>
                    <a:pt x="101302" y="276448"/>
                    <a:pt x="82482" y="276123"/>
                  </a:cubicBezTo>
                  <a:cubicBezTo>
                    <a:pt x="37378" y="275312"/>
                    <a:pt x="1684" y="240713"/>
                    <a:pt x="629" y="195447"/>
                  </a:cubicBezTo>
                  <a:cubicBezTo>
                    <a:pt x="-263" y="157847"/>
                    <a:pt x="-142" y="120165"/>
                    <a:pt x="589" y="82565"/>
                  </a:cubicBezTo>
                  <a:cubicBezTo>
                    <a:pt x="1440" y="38556"/>
                    <a:pt x="32754" y="4322"/>
                    <a:pt x="76722" y="1848"/>
                  </a:cubicBezTo>
                  <a:cubicBezTo>
                    <a:pt x="115823" y="-342"/>
                    <a:pt x="155208" y="-586"/>
                    <a:pt x="194390" y="1118"/>
                  </a:cubicBezTo>
                  <a:cubicBezTo>
                    <a:pt x="241968" y="3227"/>
                    <a:pt x="272024" y="30931"/>
                    <a:pt x="275269" y="78428"/>
                  </a:cubicBezTo>
                  <a:cubicBezTo>
                    <a:pt x="278149" y="120611"/>
                    <a:pt x="277216" y="163322"/>
                    <a:pt x="274377" y="205547"/>
                  </a:cubicBezTo>
                  <a:cubicBezTo>
                    <a:pt x="271741" y="245053"/>
                    <a:pt x="236696" y="274906"/>
                    <a:pt x="197027" y="276002"/>
                  </a:cubicBezTo>
                  <a:cubicBezTo>
                    <a:pt x="177679" y="276529"/>
                    <a:pt x="158331" y="276083"/>
                    <a:pt x="138943" y="276083"/>
                  </a:cubicBezTo>
                  <a:cubicBezTo>
                    <a:pt x="138943" y="276123"/>
                    <a:pt x="138943" y="276164"/>
                    <a:pt x="138943" y="276164"/>
                  </a:cubicBezTo>
                  <a:close/>
                  <a:moveTo>
                    <a:pt x="138740" y="56362"/>
                  </a:moveTo>
                  <a:cubicBezTo>
                    <a:pt x="122069" y="56362"/>
                    <a:pt x="105399" y="56200"/>
                    <a:pt x="88728" y="56403"/>
                  </a:cubicBezTo>
                  <a:cubicBezTo>
                    <a:pt x="67190" y="56646"/>
                    <a:pt x="56441" y="65975"/>
                    <a:pt x="55995" y="87432"/>
                  </a:cubicBezTo>
                  <a:cubicBezTo>
                    <a:pt x="55225" y="121828"/>
                    <a:pt x="55225" y="156265"/>
                    <a:pt x="56076" y="190661"/>
                  </a:cubicBezTo>
                  <a:cubicBezTo>
                    <a:pt x="56563" y="209846"/>
                    <a:pt x="66460" y="220392"/>
                    <a:pt x="84956" y="220879"/>
                  </a:cubicBezTo>
                  <a:cubicBezTo>
                    <a:pt x="120447" y="221812"/>
                    <a:pt x="155979" y="221812"/>
                    <a:pt x="191429" y="220919"/>
                  </a:cubicBezTo>
                  <a:cubicBezTo>
                    <a:pt x="210899" y="220433"/>
                    <a:pt x="220268" y="209441"/>
                    <a:pt x="220430" y="189606"/>
                  </a:cubicBezTo>
                  <a:cubicBezTo>
                    <a:pt x="220714" y="155210"/>
                    <a:pt x="220755" y="120774"/>
                    <a:pt x="220390" y="86378"/>
                  </a:cubicBezTo>
                  <a:cubicBezTo>
                    <a:pt x="220187" y="66584"/>
                    <a:pt x="210209" y="56849"/>
                    <a:pt x="190456" y="56444"/>
                  </a:cubicBezTo>
                  <a:cubicBezTo>
                    <a:pt x="173136" y="56078"/>
                    <a:pt x="155938" y="56362"/>
                    <a:pt x="138740" y="56362"/>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93" name="Freeform: Shape 92">
              <a:extLst>
                <a:ext uri="{FF2B5EF4-FFF2-40B4-BE49-F238E27FC236}">
                  <a16:creationId xmlns:a16="http://schemas.microsoft.com/office/drawing/2014/main" id="{F7FD0F3E-9739-C695-EBD8-9030AD891921}"/>
                </a:ext>
              </a:extLst>
            </p:cNvPr>
            <p:cNvSpPr/>
            <p:nvPr/>
          </p:nvSpPr>
          <p:spPr>
            <a:xfrm>
              <a:off x="10022903" y="4339927"/>
              <a:ext cx="277394" cy="275716"/>
            </a:xfrm>
            <a:custGeom>
              <a:avLst/>
              <a:gdLst>
                <a:gd name="connsiteX0" fmla="*/ 138178 w 277394"/>
                <a:gd name="connsiteY0" fmla="*/ 275629 h 275716"/>
                <a:gd name="connsiteX1" fmla="*/ 91410 w 277394"/>
                <a:gd name="connsiteY1" fmla="*/ 275629 h 275716"/>
                <a:gd name="connsiteX2" fmla="*/ 1486 w 277394"/>
                <a:gd name="connsiteY2" fmla="*/ 195277 h 275716"/>
                <a:gd name="connsiteX3" fmla="*/ 2825 w 277394"/>
                <a:gd name="connsiteY3" fmla="*/ 71322 h 275716"/>
                <a:gd name="connsiteX4" fmla="*/ 75024 w 277394"/>
                <a:gd name="connsiteY4" fmla="*/ 1476 h 275716"/>
                <a:gd name="connsiteX5" fmla="*/ 202305 w 277394"/>
                <a:gd name="connsiteY5" fmla="*/ 1476 h 275716"/>
                <a:gd name="connsiteX6" fmla="*/ 276491 w 277394"/>
                <a:gd name="connsiteY6" fmla="*/ 78907 h 275716"/>
                <a:gd name="connsiteX7" fmla="*/ 276532 w 277394"/>
                <a:gd name="connsiteY7" fmla="*/ 196616 h 275716"/>
                <a:gd name="connsiteX8" fmla="*/ 194679 w 277394"/>
                <a:gd name="connsiteY8" fmla="*/ 275548 h 275716"/>
                <a:gd name="connsiteX9" fmla="*/ 138178 w 277394"/>
                <a:gd name="connsiteY9" fmla="*/ 275629 h 275716"/>
                <a:gd name="connsiteX10" fmla="*/ 56852 w 277394"/>
                <a:gd name="connsiteY10" fmla="*/ 137153 h 275716"/>
                <a:gd name="connsiteX11" fmla="*/ 56893 w 277394"/>
                <a:gd name="connsiteY11" fmla="*/ 188788 h 275716"/>
                <a:gd name="connsiteX12" fmla="*/ 87232 w 277394"/>
                <a:gd name="connsiteY12" fmla="*/ 220466 h 275716"/>
                <a:gd name="connsiteX13" fmla="*/ 190501 w 277394"/>
                <a:gd name="connsiteY13" fmla="*/ 220466 h 275716"/>
                <a:gd name="connsiteX14" fmla="*/ 221004 w 277394"/>
                <a:gd name="connsiteY14" fmla="*/ 191951 h 275716"/>
                <a:gd name="connsiteX15" fmla="*/ 221004 w 277394"/>
                <a:gd name="connsiteY15" fmla="*/ 83896 h 275716"/>
                <a:gd name="connsiteX16" fmla="*/ 192043 w 277394"/>
                <a:gd name="connsiteY16" fmla="*/ 55950 h 275716"/>
                <a:gd name="connsiteX17" fmla="*/ 85570 w 277394"/>
                <a:gd name="connsiteY17" fmla="*/ 55950 h 275716"/>
                <a:gd name="connsiteX18" fmla="*/ 56933 w 277394"/>
                <a:gd name="connsiteY18" fmla="*/ 85519 h 275716"/>
                <a:gd name="connsiteX19" fmla="*/ 56852 w 277394"/>
                <a:gd name="connsiteY19" fmla="*/ 137153 h 27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394" h="275716">
                  <a:moveTo>
                    <a:pt x="138178" y="275629"/>
                  </a:moveTo>
                  <a:cubicBezTo>
                    <a:pt x="122602" y="275629"/>
                    <a:pt x="106986" y="275670"/>
                    <a:pt x="91410" y="275629"/>
                  </a:cubicBezTo>
                  <a:cubicBezTo>
                    <a:pt x="38519" y="275548"/>
                    <a:pt x="4853" y="247520"/>
                    <a:pt x="1486" y="195277"/>
                  </a:cubicBezTo>
                  <a:cubicBezTo>
                    <a:pt x="-1150" y="154148"/>
                    <a:pt x="-15" y="112492"/>
                    <a:pt x="2825" y="71322"/>
                  </a:cubicBezTo>
                  <a:cubicBezTo>
                    <a:pt x="5421" y="33073"/>
                    <a:pt x="36693" y="3179"/>
                    <a:pt x="75024" y="1476"/>
                  </a:cubicBezTo>
                  <a:cubicBezTo>
                    <a:pt x="117370" y="-431"/>
                    <a:pt x="159959" y="-552"/>
                    <a:pt x="202305" y="1476"/>
                  </a:cubicBezTo>
                  <a:cubicBezTo>
                    <a:pt x="243393" y="3423"/>
                    <a:pt x="275234" y="37494"/>
                    <a:pt x="276491" y="78907"/>
                  </a:cubicBezTo>
                  <a:cubicBezTo>
                    <a:pt x="277668" y="118130"/>
                    <a:pt x="277708" y="157434"/>
                    <a:pt x="276532" y="196616"/>
                  </a:cubicBezTo>
                  <a:cubicBezTo>
                    <a:pt x="275193" y="240868"/>
                    <a:pt x="239216" y="274777"/>
                    <a:pt x="194679" y="275548"/>
                  </a:cubicBezTo>
                  <a:cubicBezTo>
                    <a:pt x="175818" y="275873"/>
                    <a:pt x="156998" y="275629"/>
                    <a:pt x="138178" y="275629"/>
                  </a:cubicBezTo>
                  <a:close/>
                  <a:moveTo>
                    <a:pt x="56852" y="137153"/>
                  </a:moveTo>
                  <a:cubicBezTo>
                    <a:pt x="56852" y="154351"/>
                    <a:pt x="56609" y="171590"/>
                    <a:pt x="56893" y="188788"/>
                  </a:cubicBezTo>
                  <a:cubicBezTo>
                    <a:pt x="57217" y="209312"/>
                    <a:pt x="66790" y="220060"/>
                    <a:pt x="87232" y="220466"/>
                  </a:cubicBezTo>
                  <a:cubicBezTo>
                    <a:pt x="121629" y="221196"/>
                    <a:pt x="156065" y="221155"/>
                    <a:pt x="190501" y="220466"/>
                  </a:cubicBezTo>
                  <a:cubicBezTo>
                    <a:pt x="209565" y="220101"/>
                    <a:pt x="220476" y="210528"/>
                    <a:pt x="221004" y="191951"/>
                  </a:cubicBezTo>
                  <a:cubicBezTo>
                    <a:pt x="222099" y="155974"/>
                    <a:pt x="222099" y="119874"/>
                    <a:pt x="221004" y="83896"/>
                  </a:cubicBezTo>
                  <a:cubicBezTo>
                    <a:pt x="220436" y="65563"/>
                    <a:pt x="209727" y="56152"/>
                    <a:pt x="192043" y="55950"/>
                  </a:cubicBezTo>
                  <a:cubicBezTo>
                    <a:pt x="156552" y="55544"/>
                    <a:pt x="121061" y="55503"/>
                    <a:pt x="85570" y="55950"/>
                  </a:cubicBezTo>
                  <a:cubicBezTo>
                    <a:pt x="66992" y="56193"/>
                    <a:pt x="57379" y="66455"/>
                    <a:pt x="56933" y="85519"/>
                  </a:cubicBezTo>
                  <a:cubicBezTo>
                    <a:pt x="56528" y="102717"/>
                    <a:pt x="56852" y="119955"/>
                    <a:pt x="56852" y="137153"/>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94" name="Freeform: Shape 93">
              <a:extLst>
                <a:ext uri="{FF2B5EF4-FFF2-40B4-BE49-F238E27FC236}">
                  <a16:creationId xmlns:a16="http://schemas.microsoft.com/office/drawing/2014/main" id="{5BB9C457-2D39-E7F7-01F7-A4EBD9E549F1}"/>
                </a:ext>
              </a:extLst>
            </p:cNvPr>
            <p:cNvSpPr/>
            <p:nvPr/>
          </p:nvSpPr>
          <p:spPr>
            <a:xfrm>
              <a:off x="9664777" y="4147246"/>
              <a:ext cx="138274" cy="137901"/>
            </a:xfrm>
            <a:custGeom>
              <a:avLst/>
              <a:gdLst>
                <a:gd name="connsiteX0" fmla="*/ 56620 w 138274"/>
                <a:gd name="connsiteY0" fmla="*/ 57262 h 137901"/>
                <a:gd name="connsiteX1" fmla="*/ 56579 w 138274"/>
                <a:gd name="connsiteY1" fmla="*/ 103705 h 137901"/>
                <a:gd name="connsiteX2" fmla="*/ 28145 w 138274"/>
                <a:gd name="connsiteY2" fmla="*/ 137898 h 137901"/>
                <a:gd name="connsiteX3" fmla="*/ 483 w 138274"/>
                <a:gd name="connsiteY3" fmla="*/ 104678 h 137901"/>
                <a:gd name="connsiteX4" fmla="*/ 523 w 138274"/>
                <a:gd name="connsiteY4" fmla="*/ 32195 h 137901"/>
                <a:gd name="connsiteX5" fmla="*/ 33865 w 138274"/>
                <a:gd name="connsiteY5" fmla="*/ 152 h 137901"/>
                <a:gd name="connsiteX6" fmla="*/ 106388 w 138274"/>
                <a:gd name="connsiteY6" fmla="*/ 152 h 137901"/>
                <a:gd name="connsiteX7" fmla="*/ 138269 w 138274"/>
                <a:gd name="connsiteY7" fmla="*/ 28099 h 137901"/>
                <a:gd name="connsiteX8" fmla="*/ 106956 w 138274"/>
                <a:gd name="connsiteY8" fmla="*/ 55031 h 137901"/>
                <a:gd name="connsiteX9" fmla="*/ 60270 w 138274"/>
                <a:gd name="connsiteY9" fmla="*/ 55478 h 137901"/>
                <a:gd name="connsiteX10" fmla="*/ 56620 w 138274"/>
                <a:gd name="connsiteY10" fmla="*/ 57262 h 13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274" h="137901">
                  <a:moveTo>
                    <a:pt x="56620" y="57262"/>
                  </a:moveTo>
                  <a:cubicBezTo>
                    <a:pt x="56620" y="72676"/>
                    <a:pt x="56863" y="88211"/>
                    <a:pt x="56579" y="103705"/>
                  </a:cubicBezTo>
                  <a:cubicBezTo>
                    <a:pt x="56173" y="124837"/>
                    <a:pt x="44938" y="138141"/>
                    <a:pt x="28145" y="137898"/>
                  </a:cubicBezTo>
                  <a:cubicBezTo>
                    <a:pt x="11962" y="137655"/>
                    <a:pt x="1010" y="125202"/>
                    <a:pt x="483" y="104678"/>
                  </a:cubicBezTo>
                  <a:cubicBezTo>
                    <a:pt x="-85" y="80544"/>
                    <a:pt x="-247" y="56329"/>
                    <a:pt x="523" y="32195"/>
                  </a:cubicBezTo>
                  <a:cubicBezTo>
                    <a:pt x="1253" y="9684"/>
                    <a:pt x="11475" y="355"/>
                    <a:pt x="33865" y="152"/>
                  </a:cubicBezTo>
                  <a:cubicBezTo>
                    <a:pt x="58039" y="-51"/>
                    <a:pt x="82214" y="-51"/>
                    <a:pt x="106388" y="152"/>
                  </a:cubicBezTo>
                  <a:cubicBezTo>
                    <a:pt x="127034" y="355"/>
                    <a:pt x="138553" y="10657"/>
                    <a:pt x="138269" y="28099"/>
                  </a:cubicBezTo>
                  <a:cubicBezTo>
                    <a:pt x="137985" y="44729"/>
                    <a:pt x="126506" y="54707"/>
                    <a:pt x="106956" y="55031"/>
                  </a:cubicBezTo>
                  <a:cubicBezTo>
                    <a:pt x="91381" y="55275"/>
                    <a:pt x="75805" y="55315"/>
                    <a:pt x="60270" y="55478"/>
                  </a:cubicBezTo>
                  <a:cubicBezTo>
                    <a:pt x="59783" y="55437"/>
                    <a:pt x="59337" y="55883"/>
                    <a:pt x="56620" y="57262"/>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95" name="Freeform: Shape 94">
              <a:extLst>
                <a:ext uri="{FF2B5EF4-FFF2-40B4-BE49-F238E27FC236}">
                  <a16:creationId xmlns:a16="http://schemas.microsoft.com/office/drawing/2014/main" id="{006A7441-E893-9EB7-523B-5872E35711CD}"/>
                </a:ext>
              </a:extLst>
            </p:cNvPr>
            <p:cNvSpPr/>
            <p:nvPr/>
          </p:nvSpPr>
          <p:spPr>
            <a:xfrm>
              <a:off x="9858290" y="4147155"/>
              <a:ext cx="110417" cy="55185"/>
            </a:xfrm>
            <a:custGeom>
              <a:avLst/>
              <a:gdLst>
                <a:gd name="connsiteX0" fmla="*/ 55935 w 110417"/>
                <a:gd name="connsiteY0" fmla="*/ 55001 h 55185"/>
                <a:gd name="connsiteX1" fmla="*/ 26893 w 110417"/>
                <a:gd name="connsiteY1" fmla="*/ 54879 h 55185"/>
                <a:gd name="connsiteX2" fmla="*/ 1 w 110417"/>
                <a:gd name="connsiteY2" fmla="*/ 27784 h 55185"/>
                <a:gd name="connsiteX3" fmla="*/ 26569 w 110417"/>
                <a:gd name="connsiteY3" fmla="*/ 527 h 55185"/>
                <a:gd name="connsiteX4" fmla="*/ 84693 w 110417"/>
                <a:gd name="connsiteY4" fmla="*/ 568 h 55185"/>
                <a:gd name="connsiteX5" fmla="*/ 110409 w 110417"/>
                <a:gd name="connsiteY5" fmla="*/ 28271 h 55185"/>
                <a:gd name="connsiteX6" fmla="*/ 84977 w 110417"/>
                <a:gd name="connsiteY6" fmla="*/ 54798 h 55185"/>
                <a:gd name="connsiteX7" fmla="*/ 55935 w 110417"/>
                <a:gd name="connsiteY7" fmla="*/ 54920 h 55185"/>
                <a:gd name="connsiteX8" fmla="*/ 55935 w 110417"/>
                <a:gd name="connsiteY8" fmla="*/ 55001 h 5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17" h="55185">
                  <a:moveTo>
                    <a:pt x="55935" y="55001"/>
                  </a:moveTo>
                  <a:cubicBezTo>
                    <a:pt x="46241" y="55001"/>
                    <a:pt x="36547" y="55488"/>
                    <a:pt x="26893" y="54879"/>
                  </a:cubicBezTo>
                  <a:cubicBezTo>
                    <a:pt x="11764" y="53987"/>
                    <a:pt x="123" y="41859"/>
                    <a:pt x="1" y="27784"/>
                  </a:cubicBezTo>
                  <a:cubicBezTo>
                    <a:pt x="-121" y="13750"/>
                    <a:pt x="11520" y="1055"/>
                    <a:pt x="26569" y="527"/>
                  </a:cubicBezTo>
                  <a:cubicBezTo>
                    <a:pt x="45916" y="-162"/>
                    <a:pt x="65345" y="-203"/>
                    <a:pt x="84693" y="568"/>
                  </a:cubicBezTo>
                  <a:cubicBezTo>
                    <a:pt x="99944" y="1176"/>
                    <a:pt x="110774" y="13750"/>
                    <a:pt x="110409" y="28271"/>
                  </a:cubicBezTo>
                  <a:cubicBezTo>
                    <a:pt x="110044" y="42265"/>
                    <a:pt x="99579" y="53703"/>
                    <a:pt x="84977" y="54798"/>
                  </a:cubicBezTo>
                  <a:cubicBezTo>
                    <a:pt x="75364" y="55528"/>
                    <a:pt x="65629" y="54920"/>
                    <a:pt x="55935" y="54920"/>
                  </a:cubicBezTo>
                  <a:cubicBezTo>
                    <a:pt x="55935" y="54960"/>
                    <a:pt x="55935" y="54960"/>
                    <a:pt x="55935" y="55001"/>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96" name="Freeform: Shape 95">
              <a:extLst>
                <a:ext uri="{FF2B5EF4-FFF2-40B4-BE49-F238E27FC236}">
                  <a16:creationId xmlns:a16="http://schemas.microsoft.com/office/drawing/2014/main" id="{98204D08-6038-6524-6266-DF7246A09006}"/>
                </a:ext>
              </a:extLst>
            </p:cNvPr>
            <p:cNvSpPr/>
            <p:nvPr/>
          </p:nvSpPr>
          <p:spPr>
            <a:xfrm>
              <a:off x="9803817" y="3927597"/>
              <a:ext cx="274843" cy="53824"/>
            </a:xfrm>
            <a:custGeom>
              <a:avLst/>
              <a:gdLst>
                <a:gd name="connsiteX0" fmla="*/ 0 w 274843"/>
                <a:gd name="connsiteY0" fmla="*/ 53825 h 53824"/>
                <a:gd name="connsiteX1" fmla="*/ 0 w 274843"/>
                <a:gd name="connsiteY1" fmla="*/ 0 h 53824"/>
                <a:gd name="connsiteX2" fmla="*/ 274843 w 274843"/>
                <a:gd name="connsiteY2" fmla="*/ 0 h 53824"/>
                <a:gd name="connsiteX3" fmla="*/ 274843 w 274843"/>
                <a:gd name="connsiteY3" fmla="*/ 53825 h 53824"/>
                <a:gd name="connsiteX4" fmla="*/ 0 w 274843"/>
                <a:gd name="connsiteY4" fmla="*/ 53825 h 5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43" h="53824">
                  <a:moveTo>
                    <a:pt x="0" y="53825"/>
                  </a:moveTo>
                  <a:cubicBezTo>
                    <a:pt x="0" y="35085"/>
                    <a:pt x="0" y="18090"/>
                    <a:pt x="0" y="0"/>
                  </a:cubicBezTo>
                  <a:cubicBezTo>
                    <a:pt x="91831" y="0"/>
                    <a:pt x="182769" y="0"/>
                    <a:pt x="274843" y="0"/>
                  </a:cubicBezTo>
                  <a:cubicBezTo>
                    <a:pt x="274843" y="18090"/>
                    <a:pt x="274843" y="35451"/>
                    <a:pt x="274843" y="53825"/>
                  </a:cubicBezTo>
                  <a:cubicBezTo>
                    <a:pt x="183134" y="53825"/>
                    <a:pt x="92196" y="53825"/>
                    <a:pt x="0" y="53825"/>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sp>
          <p:nvSpPr>
            <p:cNvPr id="97" name="Freeform: Shape 96">
              <a:extLst>
                <a:ext uri="{FF2B5EF4-FFF2-40B4-BE49-F238E27FC236}">
                  <a16:creationId xmlns:a16="http://schemas.microsoft.com/office/drawing/2014/main" id="{DB1C61A8-62C6-C5E9-D77D-F7D67A239A4A}"/>
                </a:ext>
              </a:extLst>
            </p:cNvPr>
            <p:cNvSpPr/>
            <p:nvPr/>
          </p:nvSpPr>
          <p:spPr>
            <a:xfrm>
              <a:off x="10135203" y="3927759"/>
              <a:ext cx="52648" cy="53946"/>
            </a:xfrm>
            <a:custGeom>
              <a:avLst/>
              <a:gdLst>
                <a:gd name="connsiteX0" fmla="*/ 52648 w 52648"/>
                <a:gd name="connsiteY0" fmla="*/ 53946 h 53946"/>
                <a:gd name="connsiteX1" fmla="*/ 0 w 52648"/>
                <a:gd name="connsiteY1" fmla="*/ 53946 h 53946"/>
                <a:gd name="connsiteX2" fmla="*/ 0 w 52648"/>
                <a:gd name="connsiteY2" fmla="*/ 0 h 53946"/>
                <a:gd name="connsiteX3" fmla="*/ 52648 w 52648"/>
                <a:gd name="connsiteY3" fmla="*/ 0 h 53946"/>
                <a:gd name="connsiteX4" fmla="*/ 52648 w 52648"/>
                <a:gd name="connsiteY4" fmla="*/ 53946 h 5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8" h="53946">
                  <a:moveTo>
                    <a:pt x="52648" y="53946"/>
                  </a:moveTo>
                  <a:cubicBezTo>
                    <a:pt x="35248" y="53946"/>
                    <a:pt x="18293" y="53946"/>
                    <a:pt x="0" y="53946"/>
                  </a:cubicBezTo>
                  <a:cubicBezTo>
                    <a:pt x="0" y="35978"/>
                    <a:pt x="0" y="18658"/>
                    <a:pt x="0" y="0"/>
                  </a:cubicBezTo>
                  <a:cubicBezTo>
                    <a:pt x="16955" y="0"/>
                    <a:pt x="33828" y="0"/>
                    <a:pt x="52648" y="0"/>
                  </a:cubicBezTo>
                  <a:cubicBezTo>
                    <a:pt x="52648" y="16995"/>
                    <a:pt x="52648" y="34599"/>
                    <a:pt x="52648" y="53946"/>
                  </a:cubicBezTo>
                  <a:close/>
                </a:path>
              </a:pathLst>
            </a:custGeom>
            <a:grpFill/>
            <a:ln w="4046"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Segoe UI"/>
                <a:ea typeface="+mn-ea"/>
                <a:cs typeface="+mn-cs"/>
              </a:endParaRPr>
            </a:p>
          </p:txBody>
        </p:sp>
      </p:grpSp>
      <p:pic>
        <p:nvPicPr>
          <p:cNvPr id="98" name="Picture 97">
            <a:extLst>
              <a:ext uri="{FF2B5EF4-FFF2-40B4-BE49-F238E27FC236}">
                <a16:creationId xmlns:a16="http://schemas.microsoft.com/office/drawing/2014/main" id="{D31325EB-6922-E2FB-5218-60543082B71B}"/>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2979362" y="7207646"/>
            <a:ext cx="915236" cy="909821"/>
          </a:xfrm>
          <a:prstGeom prst="rect">
            <a:avLst/>
          </a:prstGeom>
        </p:spPr>
      </p:pic>
      <p:grpSp>
        <p:nvGrpSpPr>
          <p:cNvPr id="99" name="Group 98">
            <a:extLst>
              <a:ext uri="{FF2B5EF4-FFF2-40B4-BE49-F238E27FC236}">
                <a16:creationId xmlns:a16="http://schemas.microsoft.com/office/drawing/2014/main" id="{59B79B9D-2340-5ABC-D3BD-0E90F874FA50}"/>
              </a:ext>
            </a:extLst>
          </p:cNvPr>
          <p:cNvGrpSpPr/>
          <p:nvPr/>
        </p:nvGrpSpPr>
        <p:grpSpPr>
          <a:xfrm>
            <a:off x="13029549" y="5359015"/>
            <a:ext cx="846212" cy="846212"/>
            <a:chOff x="2782888" y="1743075"/>
            <a:chExt cx="1023938" cy="1023938"/>
          </a:xfrm>
          <a:solidFill>
            <a:srgbClr val="DBDBD1"/>
          </a:solidFill>
        </p:grpSpPr>
        <p:sp>
          <p:nvSpPr>
            <p:cNvPr id="100" name="Freeform 7">
              <a:extLst>
                <a:ext uri="{FF2B5EF4-FFF2-40B4-BE49-F238E27FC236}">
                  <a16:creationId xmlns:a16="http://schemas.microsoft.com/office/drawing/2014/main" id="{B0068729-8919-61DC-1CC6-4958B6ED11BD}"/>
                </a:ext>
              </a:extLst>
            </p:cNvPr>
            <p:cNvSpPr>
              <a:spLocks noEditPoints="1"/>
            </p:cNvSpPr>
            <p:nvPr/>
          </p:nvSpPr>
          <p:spPr bwMode="auto">
            <a:xfrm>
              <a:off x="2878138" y="1838325"/>
              <a:ext cx="833438" cy="833438"/>
            </a:xfrm>
            <a:custGeom>
              <a:avLst/>
              <a:gdLst>
                <a:gd name="T0" fmla="*/ 207 w 525"/>
                <a:gd name="T1" fmla="*/ 125 h 525"/>
                <a:gd name="T2" fmla="*/ 157 w 525"/>
                <a:gd name="T3" fmla="*/ 190 h 525"/>
                <a:gd name="T4" fmla="*/ 164 w 525"/>
                <a:gd name="T5" fmla="*/ 269 h 525"/>
                <a:gd name="T6" fmla="*/ 206 w 525"/>
                <a:gd name="T7" fmla="*/ 314 h 525"/>
                <a:gd name="T8" fmla="*/ 207 w 525"/>
                <a:gd name="T9" fmla="*/ 315 h 525"/>
                <a:gd name="T10" fmla="*/ 122 w 525"/>
                <a:gd name="T11" fmla="*/ 380 h 525"/>
                <a:gd name="T12" fmla="*/ 129 w 525"/>
                <a:gd name="T13" fmla="*/ 475 h 525"/>
                <a:gd name="T14" fmla="*/ 262 w 525"/>
                <a:gd name="T15" fmla="*/ 512 h 525"/>
                <a:gd name="T16" fmla="*/ 394 w 525"/>
                <a:gd name="T17" fmla="*/ 475 h 525"/>
                <a:gd name="T18" fmla="*/ 403 w 525"/>
                <a:gd name="T19" fmla="*/ 380 h 525"/>
                <a:gd name="T20" fmla="*/ 318 w 525"/>
                <a:gd name="T21" fmla="*/ 315 h 525"/>
                <a:gd name="T22" fmla="*/ 319 w 525"/>
                <a:gd name="T23" fmla="*/ 314 h 525"/>
                <a:gd name="T24" fmla="*/ 361 w 525"/>
                <a:gd name="T25" fmla="*/ 269 h 525"/>
                <a:gd name="T26" fmla="*/ 368 w 525"/>
                <a:gd name="T27" fmla="*/ 190 h 525"/>
                <a:gd name="T28" fmla="*/ 318 w 525"/>
                <a:gd name="T29" fmla="*/ 125 h 525"/>
                <a:gd name="T30" fmla="*/ 262 w 525"/>
                <a:gd name="T31" fmla="*/ 12 h 525"/>
                <a:gd name="T32" fmla="*/ 137 w 525"/>
                <a:gd name="T33" fmla="*/ 46 h 525"/>
                <a:gd name="T34" fmla="*/ 46 w 525"/>
                <a:gd name="T35" fmla="*/ 137 h 525"/>
                <a:gd name="T36" fmla="*/ 12 w 525"/>
                <a:gd name="T37" fmla="*/ 262 h 525"/>
                <a:gd name="T38" fmla="*/ 39 w 525"/>
                <a:gd name="T39" fmla="*/ 376 h 525"/>
                <a:gd name="T40" fmla="*/ 94 w 525"/>
                <a:gd name="T41" fmla="*/ 406 h 525"/>
                <a:gd name="T42" fmla="*/ 154 w 525"/>
                <a:gd name="T43" fmla="*/ 328 h 525"/>
                <a:gd name="T44" fmla="*/ 151 w 525"/>
                <a:gd name="T45" fmla="*/ 271 h 525"/>
                <a:gd name="T46" fmla="*/ 145 w 525"/>
                <a:gd name="T47" fmla="*/ 187 h 525"/>
                <a:gd name="T48" fmla="*/ 201 w 525"/>
                <a:gd name="T49" fmla="*/ 114 h 525"/>
                <a:gd name="T50" fmla="*/ 295 w 525"/>
                <a:gd name="T51" fmla="*/ 102 h 525"/>
                <a:gd name="T52" fmla="*/ 368 w 525"/>
                <a:gd name="T53" fmla="*/ 159 h 525"/>
                <a:gd name="T54" fmla="*/ 381 w 525"/>
                <a:gd name="T55" fmla="*/ 246 h 525"/>
                <a:gd name="T56" fmla="*/ 342 w 525"/>
                <a:gd name="T57" fmla="*/ 312 h 525"/>
                <a:gd name="T58" fmla="*/ 416 w 525"/>
                <a:gd name="T59" fmla="*/ 376 h 525"/>
                <a:gd name="T60" fmla="*/ 466 w 525"/>
                <a:gd name="T61" fmla="*/ 409 h 525"/>
                <a:gd name="T62" fmla="*/ 509 w 525"/>
                <a:gd name="T63" fmla="*/ 302 h 525"/>
                <a:gd name="T64" fmla="*/ 496 w 525"/>
                <a:gd name="T65" fmla="*/ 176 h 525"/>
                <a:gd name="T66" fmla="*/ 423 w 525"/>
                <a:gd name="T67" fmla="*/ 71 h 525"/>
                <a:gd name="T68" fmla="*/ 308 w 525"/>
                <a:gd name="T69" fmla="*/ 16 h 525"/>
                <a:gd name="T70" fmla="*/ 309 w 525"/>
                <a:gd name="T71" fmla="*/ 5 h 525"/>
                <a:gd name="T72" fmla="*/ 431 w 525"/>
                <a:gd name="T73" fmla="*/ 62 h 525"/>
                <a:gd name="T74" fmla="*/ 507 w 525"/>
                <a:gd name="T75" fmla="*/ 171 h 525"/>
                <a:gd name="T76" fmla="*/ 520 w 525"/>
                <a:gd name="T77" fmla="*/ 309 h 525"/>
                <a:gd name="T78" fmla="*/ 463 w 525"/>
                <a:gd name="T79" fmla="*/ 432 h 525"/>
                <a:gd name="T80" fmla="*/ 354 w 525"/>
                <a:gd name="T81" fmla="*/ 508 h 525"/>
                <a:gd name="T82" fmla="*/ 216 w 525"/>
                <a:gd name="T83" fmla="*/ 521 h 525"/>
                <a:gd name="T84" fmla="*/ 94 w 525"/>
                <a:gd name="T85" fmla="*/ 463 h 525"/>
                <a:gd name="T86" fmla="*/ 16 w 525"/>
                <a:gd name="T87" fmla="*/ 354 h 525"/>
                <a:gd name="T88" fmla="*/ 4 w 525"/>
                <a:gd name="T89" fmla="*/ 216 h 525"/>
                <a:gd name="T90" fmla="*/ 62 w 525"/>
                <a:gd name="T91" fmla="*/ 94 h 525"/>
                <a:gd name="T92" fmla="*/ 171 w 525"/>
                <a:gd name="T93" fmla="*/ 1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5" h="525">
                  <a:moveTo>
                    <a:pt x="262" y="110"/>
                  </a:moveTo>
                  <a:lnTo>
                    <a:pt x="233" y="114"/>
                  </a:lnTo>
                  <a:lnTo>
                    <a:pt x="207" y="125"/>
                  </a:lnTo>
                  <a:lnTo>
                    <a:pt x="184" y="143"/>
                  </a:lnTo>
                  <a:lnTo>
                    <a:pt x="167" y="164"/>
                  </a:lnTo>
                  <a:lnTo>
                    <a:pt x="157" y="190"/>
                  </a:lnTo>
                  <a:lnTo>
                    <a:pt x="152" y="220"/>
                  </a:lnTo>
                  <a:lnTo>
                    <a:pt x="155" y="246"/>
                  </a:lnTo>
                  <a:lnTo>
                    <a:pt x="164" y="269"/>
                  </a:lnTo>
                  <a:lnTo>
                    <a:pt x="178" y="289"/>
                  </a:lnTo>
                  <a:lnTo>
                    <a:pt x="196" y="307"/>
                  </a:lnTo>
                  <a:lnTo>
                    <a:pt x="206" y="314"/>
                  </a:lnTo>
                  <a:lnTo>
                    <a:pt x="207" y="315"/>
                  </a:lnTo>
                  <a:lnTo>
                    <a:pt x="207" y="315"/>
                  </a:lnTo>
                  <a:lnTo>
                    <a:pt x="207" y="315"/>
                  </a:lnTo>
                  <a:lnTo>
                    <a:pt x="174" y="330"/>
                  </a:lnTo>
                  <a:lnTo>
                    <a:pt x="145" y="353"/>
                  </a:lnTo>
                  <a:lnTo>
                    <a:pt x="122" y="380"/>
                  </a:lnTo>
                  <a:lnTo>
                    <a:pt x="105" y="412"/>
                  </a:lnTo>
                  <a:lnTo>
                    <a:pt x="94" y="447"/>
                  </a:lnTo>
                  <a:lnTo>
                    <a:pt x="129" y="475"/>
                  </a:lnTo>
                  <a:lnTo>
                    <a:pt x="171" y="495"/>
                  </a:lnTo>
                  <a:lnTo>
                    <a:pt x="214" y="508"/>
                  </a:lnTo>
                  <a:lnTo>
                    <a:pt x="262" y="512"/>
                  </a:lnTo>
                  <a:lnTo>
                    <a:pt x="309" y="508"/>
                  </a:lnTo>
                  <a:lnTo>
                    <a:pt x="354" y="495"/>
                  </a:lnTo>
                  <a:lnTo>
                    <a:pt x="394" y="475"/>
                  </a:lnTo>
                  <a:lnTo>
                    <a:pt x="430" y="447"/>
                  </a:lnTo>
                  <a:lnTo>
                    <a:pt x="420" y="412"/>
                  </a:lnTo>
                  <a:lnTo>
                    <a:pt x="403" y="380"/>
                  </a:lnTo>
                  <a:lnTo>
                    <a:pt x="380" y="353"/>
                  </a:lnTo>
                  <a:lnTo>
                    <a:pt x="351" y="330"/>
                  </a:lnTo>
                  <a:lnTo>
                    <a:pt x="318" y="315"/>
                  </a:lnTo>
                  <a:lnTo>
                    <a:pt x="318" y="315"/>
                  </a:lnTo>
                  <a:lnTo>
                    <a:pt x="318" y="315"/>
                  </a:lnTo>
                  <a:lnTo>
                    <a:pt x="319" y="314"/>
                  </a:lnTo>
                  <a:lnTo>
                    <a:pt x="329" y="307"/>
                  </a:lnTo>
                  <a:lnTo>
                    <a:pt x="347" y="289"/>
                  </a:lnTo>
                  <a:lnTo>
                    <a:pt x="361" y="269"/>
                  </a:lnTo>
                  <a:lnTo>
                    <a:pt x="370" y="246"/>
                  </a:lnTo>
                  <a:lnTo>
                    <a:pt x="372" y="220"/>
                  </a:lnTo>
                  <a:lnTo>
                    <a:pt x="368" y="190"/>
                  </a:lnTo>
                  <a:lnTo>
                    <a:pt x="357" y="164"/>
                  </a:lnTo>
                  <a:lnTo>
                    <a:pt x="339" y="143"/>
                  </a:lnTo>
                  <a:lnTo>
                    <a:pt x="318" y="125"/>
                  </a:lnTo>
                  <a:lnTo>
                    <a:pt x="292" y="114"/>
                  </a:lnTo>
                  <a:lnTo>
                    <a:pt x="262" y="110"/>
                  </a:lnTo>
                  <a:close/>
                  <a:moveTo>
                    <a:pt x="262" y="12"/>
                  </a:moveTo>
                  <a:lnTo>
                    <a:pt x="217" y="16"/>
                  </a:lnTo>
                  <a:lnTo>
                    <a:pt x="175" y="28"/>
                  </a:lnTo>
                  <a:lnTo>
                    <a:pt x="137" y="46"/>
                  </a:lnTo>
                  <a:lnTo>
                    <a:pt x="101" y="71"/>
                  </a:lnTo>
                  <a:lnTo>
                    <a:pt x="71" y="101"/>
                  </a:lnTo>
                  <a:lnTo>
                    <a:pt x="46" y="137"/>
                  </a:lnTo>
                  <a:lnTo>
                    <a:pt x="27" y="176"/>
                  </a:lnTo>
                  <a:lnTo>
                    <a:pt x="16" y="217"/>
                  </a:lnTo>
                  <a:lnTo>
                    <a:pt x="12" y="262"/>
                  </a:lnTo>
                  <a:lnTo>
                    <a:pt x="16" y="302"/>
                  </a:lnTo>
                  <a:lnTo>
                    <a:pt x="25" y="341"/>
                  </a:lnTo>
                  <a:lnTo>
                    <a:pt x="39" y="376"/>
                  </a:lnTo>
                  <a:lnTo>
                    <a:pt x="59" y="409"/>
                  </a:lnTo>
                  <a:lnTo>
                    <a:pt x="84" y="437"/>
                  </a:lnTo>
                  <a:lnTo>
                    <a:pt x="94" y="406"/>
                  </a:lnTo>
                  <a:lnTo>
                    <a:pt x="109" y="376"/>
                  </a:lnTo>
                  <a:lnTo>
                    <a:pt x="129" y="351"/>
                  </a:lnTo>
                  <a:lnTo>
                    <a:pt x="154" y="328"/>
                  </a:lnTo>
                  <a:lnTo>
                    <a:pt x="183" y="312"/>
                  </a:lnTo>
                  <a:lnTo>
                    <a:pt x="165" y="294"/>
                  </a:lnTo>
                  <a:lnTo>
                    <a:pt x="151" y="271"/>
                  </a:lnTo>
                  <a:lnTo>
                    <a:pt x="144" y="246"/>
                  </a:lnTo>
                  <a:lnTo>
                    <a:pt x="141" y="220"/>
                  </a:lnTo>
                  <a:lnTo>
                    <a:pt x="145" y="187"/>
                  </a:lnTo>
                  <a:lnTo>
                    <a:pt x="157" y="159"/>
                  </a:lnTo>
                  <a:lnTo>
                    <a:pt x="175" y="134"/>
                  </a:lnTo>
                  <a:lnTo>
                    <a:pt x="201" y="114"/>
                  </a:lnTo>
                  <a:lnTo>
                    <a:pt x="230" y="102"/>
                  </a:lnTo>
                  <a:lnTo>
                    <a:pt x="262" y="98"/>
                  </a:lnTo>
                  <a:lnTo>
                    <a:pt x="295" y="102"/>
                  </a:lnTo>
                  <a:lnTo>
                    <a:pt x="324" y="114"/>
                  </a:lnTo>
                  <a:lnTo>
                    <a:pt x="348" y="134"/>
                  </a:lnTo>
                  <a:lnTo>
                    <a:pt x="368" y="159"/>
                  </a:lnTo>
                  <a:lnTo>
                    <a:pt x="380" y="187"/>
                  </a:lnTo>
                  <a:lnTo>
                    <a:pt x="384" y="220"/>
                  </a:lnTo>
                  <a:lnTo>
                    <a:pt x="381" y="246"/>
                  </a:lnTo>
                  <a:lnTo>
                    <a:pt x="372" y="271"/>
                  </a:lnTo>
                  <a:lnTo>
                    <a:pt x="359" y="294"/>
                  </a:lnTo>
                  <a:lnTo>
                    <a:pt x="342" y="312"/>
                  </a:lnTo>
                  <a:lnTo>
                    <a:pt x="371" y="328"/>
                  </a:lnTo>
                  <a:lnTo>
                    <a:pt x="395" y="351"/>
                  </a:lnTo>
                  <a:lnTo>
                    <a:pt x="416" y="376"/>
                  </a:lnTo>
                  <a:lnTo>
                    <a:pt x="431" y="406"/>
                  </a:lnTo>
                  <a:lnTo>
                    <a:pt x="441" y="437"/>
                  </a:lnTo>
                  <a:lnTo>
                    <a:pt x="466" y="409"/>
                  </a:lnTo>
                  <a:lnTo>
                    <a:pt x="485" y="376"/>
                  </a:lnTo>
                  <a:lnTo>
                    <a:pt x="500" y="341"/>
                  </a:lnTo>
                  <a:lnTo>
                    <a:pt x="509" y="302"/>
                  </a:lnTo>
                  <a:lnTo>
                    <a:pt x="512" y="262"/>
                  </a:lnTo>
                  <a:lnTo>
                    <a:pt x="509" y="217"/>
                  </a:lnTo>
                  <a:lnTo>
                    <a:pt x="496" y="176"/>
                  </a:lnTo>
                  <a:lnTo>
                    <a:pt x="479" y="137"/>
                  </a:lnTo>
                  <a:lnTo>
                    <a:pt x="453" y="101"/>
                  </a:lnTo>
                  <a:lnTo>
                    <a:pt x="423" y="71"/>
                  </a:lnTo>
                  <a:lnTo>
                    <a:pt x="388" y="46"/>
                  </a:lnTo>
                  <a:lnTo>
                    <a:pt x="349" y="28"/>
                  </a:lnTo>
                  <a:lnTo>
                    <a:pt x="308" y="16"/>
                  </a:lnTo>
                  <a:lnTo>
                    <a:pt x="262" y="12"/>
                  </a:lnTo>
                  <a:close/>
                  <a:moveTo>
                    <a:pt x="262" y="0"/>
                  </a:moveTo>
                  <a:lnTo>
                    <a:pt x="309" y="5"/>
                  </a:lnTo>
                  <a:lnTo>
                    <a:pt x="354" y="16"/>
                  </a:lnTo>
                  <a:lnTo>
                    <a:pt x="394" y="36"/>
                  </a:lnTo>
                  <a:lnTo>
                    <a:pt x="431" y="62"/>
                  </a:lnTo>
                  <a:lnTo>
                    <a:pt x="463" y="94"/>
                  </a:lnTo>
                  <a:lnTo>
                    <a:pt x="489" y="130"/>
                  </a:lnTo>
                  <a:lnTo>
                    <a:pt x="507" y="171"/>
                  </a:lnTo>
                  <a:lnTo>
                    <a:pt x="520" y="216"/>
                  </a:lnTo>
                  <a:lnTo>
                    <a:pt x="525" y="262"/>
                  </a:lnTo>
                  <a:lnTo>
                    <a:pt x="520" y="309"/>
                  </a:lnTo>
                  <a:lnTo>
                    <a:pt x="507" y="354"/>
                  </a:lnTo>
                  <a:lnTo>
                    <a:pt x="489" y="394"/>
                  </a:lnTo>
                  <a:lnTo>
                    <a:pt x="463" y="432"/>
                  </a:lnTo>
                  <a:lnTo>
                    <a:pt x="431" y="463"/>
                  </a:lnTo>
                  <a:lnTo>
                    <a:pt x="394" y="489"/>
                  </a:lnTo>
                  <a:lnTo>
                    <a:pt x="354" y="508"/>
                  </a:lnTo>
                  <a:lnTo>
                    <a:pt x="309" y="521"/>
                  </a:lnTo>
                  <a:lnTo>
                    <a:pt x="262" y="525"/>
                  </a:lnTo>
                  <a:lnTo>
                    <a:pt x="216" y="521"/>
                  </a:lnTo>
                  <a:lnTo>
                    <a:pt x="171" y="508"/>
                  </a:lnTo>
                  <a:lnTo>
                    <a:pt x="129" y="489"/>
                  </a:lnTo>
                  <a:lnTo>
                    <a:pt x="94" y="463"/>
                  </a:lnTo>
                  <a:lnTo>
                    <a:pt x="62" y="432"/>
                  </a:lnTo>
                  <a:lnTo>
                    <a:pt x="36" y="394"/>
                  </a:lnTo>
                  <a:lnTo>
                    <a:pt x="16" y="354"/>
                  </a:lnTo>
                  <a:lnTo>
                    <a:pt x="4" y="309"/>
                  </a:lnTo>
                  <a:lnTo>
                    <a:pt x="0" y="262"/>
                  </a:lnTo>
                  <a:lnTo>
                    <a:pt x="4" y="216"/>
                  </a:lnTo>
                  <a:lnTo>
                    <a:pt x="16" y="171"/>
                  </a:lnTo>
                  <a:lnTo>
                    <a:pt x="36" y="130"/>
                  </a:lnTo>
                  <a:lnTo>
                    <a:pt x="62" y="94"/>
                  </a:lnTo>
                  <a:lnTo>
                    <a:pt x="94" y="62"/>
                  </a:lnTo>
                  <a:lnTo>
                    <a:pt x="129" y="36"/>
                  </a:lnTo>
                  <a:lnTo>
                    <a:pt x="171" y="16"/>
                  </a:lnTo>
                  <a:lnTo>
                    <a:pt x="216" y="5"/>
                  </a:lnTo>
                  <a:lnTo>
                    <a:pt x="2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sp>
          <p:nvSpPr>
            <p:cNvPr id="101" name="Freeform 8">
              <a:extLst>
                <a:ext uri="{FF2B5EF4-FFF2-40B4-BE49-F238E27FC236}">
                  <a16:creationId xmlns:a16="http://schemas.microsoft.com/office/drawing/2014/main" id="{DF5054E9-145F-A87D-3D7C-9941B699FAC2}"/>
                </a:ext>
              </a:extLst>
            </p:cNvPr>
            <p:cNvSpPr>
              <a:spLocks noEditPoints="1"/>
            </p:cNvSpPr>
            <p:nvPr/>
          </p:nvSpPr>
          <p:spPr bwMode="auto">
            <a:xfrm>
              <a:off x="2782888" y="1743075"/>
              <a:ext cx="1023938" cy="1023938"/>
            </a:xfrm>
            <a:custGeom>
              <a:avLst/>
              <a:gdLst>
                <a:gd name="T0" fmla="*/ 274 w 645"/>
                <a:gd name="T1" fmla="*/ 27 h 645"/>
                <a:gd name="T2" fmla="*/ 185 w 645"/>
                <a:gd name="T3" fmla="*/ 58 h 645"/>
                <a:gd name="T4" fmla="*/ 110 w 645"/>
                <a:gd name="T5" fmla="*/ 111 h 645"/>
                <a:gd name="T6" fmla="*/ 57 w 645"/>
                <a:gd name="T7" fmla="*/ 185 h 645"/>
                <a:gd name="T8" fmla="*/ 27 w 645"/>
                <a:gd name="T9" fmla="*/ 275 h 645"/>
                <a:gd name="T10" fmla="*/ 27 w 645"/>
                <a:gd name="T11" fmla="*/ 371 h 645"/>
                <a:gd name="T12" fmla="*/ 57 w 645"/>
                <a:gd name="T13" fmla="*/ 460 h 645"/>
                <a:gd name="T14" fmla="*/ 110 w 645"/>
                <a:gd name="T15" fmla="*/ 533 h 645"/>
                <a:gd name="T16" fmla="*/ 185 w 645"/>
                <a:gd name="T17" fmla="*/ 588 h 645"/>
                <a:gd name="T18" fmla="*/ 274 w 645"/>
                <a:gd name="T19" fmla="*/ 618 h 645"/>
                <a:gd name="T20" fmla="*/ 371 w 645"/>
                <a:gd name="T21" fmla="*/ 618 h 645"/>
                <a:gd name="T22" fmla="*/ 460 w 645"/>
                <a:gd name="T23" fmla="*/ 588 h 645"/>
                <a:gd name="T24" fmla="*/ 533 w 645"/>
                <a:gd name="T25" fmla="*/ 533 h 645"/>
                <a:gd name="T26" fmla="*/ 588 w 645"/>
                <a:gd name="T27" fmla="*/ 460 h 645"/>
                <a:gd name="T28" fmla="*/ 618 w 645"/>
                <a:gd name="T29" fmla="*/ 371 h 645"/>
                <a:gd name="T30" fmla="*/ 618 w 645"/>
                <a:gd name="T31" fmla="*/ 275 h 645"/>
                <a:gd name="T32" fmla="*/ 588 w 645"/>
                <a:gd name="T33" fmla="*/ 185 h 645"/>
                <a:gd name="T34" fmla="*/ 533 w 645"/>
                <a:gd name="T35" fmla="*/ 111 h 645"/>
                <a:gd name="T36" fmla="*/ 460 w 645"/>
                <a:gd name="T37" fmla="*/ 58 h 645"/>
                <a:gd name="T38" fmla="*/ 371 w 645"/>
                <a:gd name="T39" fmla="*/ 27 h 645"/>
                <a:gd name="T40" fmla="*/ 322 w 645"/>
                <a:gd name="T41" fmla="*/ 0 h 645"/>
                <a:gd name="T42" fmla="*/ 424 w 645"/>
                <a:gd name="T43" fmla="*/ 16 h 645"/>
                <a:gd name="T44" fmla="*/ 513 w 645"/>
                <a:gd name="T45" fmla="*/ 62 h 645"/>
                <a:gd name="T46" fmla="*/ 583 w 645"/>
                <a:gd name="T47" fmla="*/ 132 h 645"/>
                <a:gd name="T48" fmla="*/ 629 w 645"/>
                <a:gd name="T49" fmla="*/ 220 h 645"/>
                <a:gd name="T50" fmla="*/ 645 w 645"/>
                <a:gd name="T51" fmla="*/ 322 h 645"/>
                <a:gd name="T52" fmla="*/ 629 w 645"/>
                <a:gd name="T53" fmla="*/ 424 h 645"/>
                <a:gd name="T54" fmla="*/ 583 w 645"/>
                <a:gd name="T55" fmla="*/ 513 h 645"/>
                <a:gd name="T56" fmla="*/ 513 w 645"/>
                <a:gd name="T57" fmla="*/ 584 h 645"/>
                <a:gd name="T58" fmla="*/ 424 w 645"/>
                <a:gd name="T59" fmla="*/ 630 h 645"/>
                <a:gd name="T60" fmla="*/ 322 w 645"/>
                <a:gd name="T61" fmla="*/ 645 h 645"/>
                <a:gd name="T62" fmla="*/ 220 w 645"/>
                <a:gd name="T63" fmla="*/ 630 h 645"/>
                <a:gd name="T64" fmla="*/ 132 w 645"/>
                <a:gd name="T65" fmla="*/ 584 h 645"/>
                <a:gd name="T66" fmla="*/ 62 w 645"/>
                <a:gd name="T67" fmla="*/ 513 h 645"/>
                <a:gd name="T68" fmla="*/ 16 w 645"/>
                <a:gd name="T69" fmla="*/ 424 h 645"/>
                <a:gd name="T70" fmla="*/ 0 w 645"/>
                <a:gd name="T71" fmla="*/ 322 h 645"/>
                <a:gd name="T72" fmla="*/ 16 w 645"/>
                <a:gd name="T73" fmla="*/ 220 h 645"/>
                <a:gd name="T74" fmla="*/ 62 w 645"/>
                <a:gd name="T75" fmla="*/ 132 h 645"/>
                <a:gd name="T76" fmla="*/ 132 w 645"/>
                <a:gd name="T77" fmla="*/ 62 h 645"/>
                <a:gd name="T78" fmla="*/ 220 w 645"/>
                <a:gd name="T79" fmla="*/ 16 h 645"/>
                <a:gd name="T80" fmla="*/ 322 w 645"/>
                <a:gd name="T81"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5" h="645">
                  <a:moveTo>
                    <a:pt x="322" y="24"/>
                  </a:moveTo>
                  <a:lnTo>
                    <a:pt x="274" y="27"/>
                  </a:lnTo>
                  <a:lnTo>
                    <a:pt x="228" y="39"/>
                  </a:lnTo>
                  <a:lnTo>
                    <a:pt x="185" y="58"/>
                  </a:lnTo>
                  <a:lnTo>
                    <a:pt x="146" y="82"/>
                  </a:lnTo>
                  <a:lnTo>
                    <a:pt x="110" y="111"/>
                  </a:lnTo>
                  <a:lnTo>
                    <a:pt x="82" y="147"/>
                  </a:lnTo>
                  <a:lnTo>
                    <a:pt x="57" y="185"/>
                  </a:lnTo>
                  <a:lnTo>
                    <a:pt x="39" y="229"/>
                  </a:lnTo>
                  <a:lnTo>
                    <a:pt x="27" y="275"/>
                  </a:lnTo>
                  <a:lnTo>
                    <a:pt x="24" y="322"/>
                  </a:lnTo>
                  <a:lnTo>
                    <a:pt x="27" y="371"/>
                  </a:lnTo>
                  <a:lnTo>
                    <a:pt x="39" y="417"/>
                  </a:lnTo>
                  <a:lnTo>
                    <a:pt x="57" y="460"/>
                  </a:lnTo>
                  <a:lnTo>
                    <a:pt x="82" y="499"/>
                  </a:lnTo>
                  <a:lnTo>
                    <a:pt x="110" y="533"/>
                  </a:lnTo>
                  <a:lnTo>
                    <a:pt x="146" y="564"/>
                  </a:lnTo>
                  <a:lnTo>
                    <a:pt x="185" y="588"/>
                  </a:lnTo>
                  <a:lnTo>
                    <a:pt x="228" y="607"/>
                  </a:lnTo>
                  <a:lnTo>
                    <a:pt x="274" y="618"/>
                  </a:lnTo>
                  <a:lnTo>
                    <a:pt x="322" y="621"/>
                  </a:lnTo>
                  <a:lnTo>
                    <a:pt x="371" y="618"/>
                  </a:lnTo>
                  <a:lnTo>
                    <a:pt x="417" y="607"/>
                  </a:lnTo>
                  <a:lnTo>
                    <a:pt x="460" y="588"/>
                  </a:lnTo>
                  <a:lnTo>
                    <a:pt x="499" y="564"/>
                  </a:lnTo>
                  <a:lnTo>
                    <a:pt x="533" y="533"/>
                  </a:lnTo>
                  <a:lnTo>
                    <a:pt x="563" y="499"/>
                  </a:lnTo>
                  <a:lnTo>
                    <a:pt x="588" y="460"/>
                  </a:lnTo>
                  <a:lnTo>
                    <a:pt x="606" y="417"/>
                  </a:lnTo>
                  <a:lnTo>
                    <a:pt x="618" y="371"/>
                  </a:lnTo>
                  <a:lnTo>
                    <a:pt x="621" y="322"/>
                  </a:lnTo>
                  <a:lnTo>
                    <a:pt x="618" y="275"/>
                  </a:lnTo>
                  <a:lnTo>
                    <a:pt x="606" y="229"/>
                  </a:lnTo>
                  <a:lnTo>
                    <a:pt x="588" y="185"/>
                  </a:lnTo>
                  <a:lnTo>
                    <a:pt x="563" y="147"/>
                  </a:lnTo>
                  <a:lnTo>
                    <a:pt x="533" y="111"/>
                  </a:lnTo>
                  <a:lnTo>
                    <a:pt x="499" y="82"/>
                  </a:lnTo>
                  <a:lnTo>
                    <a:pt x="460" y="58"/>
                  </a:lnTo>
                  <a:lnTo>
                    <a:pt x="417" y="39"/>
                  </a:lnTo>
                  <a:lnTo>
                    <a:pt x="371" y="27"/>
                  </a:lnTo>
                  <a:lnTo>
                    <a:pt x="322" y="24"/>
                  </a:lnTo>
                  <a:close/>
                  <a:moveTo>
                    <a:pt x="322" y="0"/>
                  </a:moveTo>
                  <a:lnTo>
                    <a:pt x="375" y="4"/>
                  </a:lnTo>
                  <a:lnTo>
                    <a:pt x="424" y="16"/>
                  </a:lnTo>
                  <a:lnTo>
                    <a:pt x="471" y="36"/>
                  </a:lnTo>
                  <a:lnTo>
                    <a:pt x="513" y="62"/>
                  </a:lnTo>
                  <a:lnTo>
                    <a:pt x="550" y="93"/>
                  </a:lnTo>
                  <a:lnTo>
                    <a:pt x="583" y="132"/>
                  </a:lnTo>
                  <a:lnTo>
                    <a:pt x="609" y="174"/>
                  </a:lnTo>
                  <a:lnTo>
                    <a:pt x="629" y="220"/>
                  </a:lnTo>
                  <a:lnTo>
                    <a:pt x="641" y="270"/>
                  </a:lnTo>
                  <a:lnTo>
                    <a:pt x="645" y="322"/>
                  </a:lnTo>
                  <a:lnTo>
                    <a:pt x="641" y="375"/>
                  </a:lnTo>
                  <a:lnTo>
                    <a:pt x="629" y="424"/>
                  </a:lnTo>
                  <a:lnTo>
                    <a:pt x="609" y="472"/>
                  </a:lnTo>
                  <a:lnTo>
                    <a:pt x="583" y="513"/>
                  </a:lnTo>
                  <a:lnTo>
                    <a:pt x="550" y="551"/>
                  </a:lnTo>
                  <a:lnTo>
                    <a:pt x="513" y="584"/>
                  </a:lnTo>
                  <a:lnTo>
                    <a:pt x="471" y="610"/>
                  </a:lnTo>
                  <a:lnTo>
                    <a:pt x="424" y="630"/>
                  </a:lnTo>
                  <a:lnTo>
                    <a:pt x="375" y="641"/>
                  </a:lnTo>
                  <a:lnTo>
                    <a:pt x="322" y="645"/>
                  </a:lnTo>
                  <a:lnTo>
                    <a:pt x="270" y="641"/>
                  </a:lnTo>
                  <a:lnTo>
                    <a:pt x="220" y="630"/>
                  </a:lnTo>
                  <a:lnTo>
                    <a:pt x="174" y="610"/>
                  </a:lnTo>
                  <a:lnTo>
                    <a:pt x="132" y="584"/>
                  </a:lnTo>
                  <a:lnTo>
                    <a:pt x="93" y="551"/>
                  </a:lnTo>
                  <a:lnTo>
                    <a:pt x="62" y="513"/>
                  </a:lnTo>
                  <a:lnTo>
                    <a:pt x="36" y="472"/>
                  </a:lnTo>
                  <a:lnTo>
                    <a:pt x="16" y="424"/>
                  </a:lnTo>
                  <a:lnTo>
                    <a:pt x="4" y="375"/>
                  </a:lnTo>
                  <a:lnTo>
                    <a:pt x="0" y="322"/>
                  </a:lnTo>
                  <a:lnTo>
                    <a:pt x="4" y="270"/>
                  </a:lnTo>
                  <a:lnTo>
                    <a:pt x="16" y="220"/>
                  </a:lnTo>
                  <a:lnTo>
                    <a:pt x="36" y="174"/>
                  </a:lnTo>
                  <a:lnTo>
                    <a:pt x="62" y="132"/>
                  </a:lnTo>
                  <a:lnTo>
                    <a:pt x="93" y="93"/>
                  </a:lnTo>
                  <a:lnTo>
                    <a:pt x="132" y="62"/>
                  </a:lnTo>
                  <a:lnTo>
                    <a:pt x="174" y="36"/>
                  </a:lnTo>
                  <a:lnTo>
                    <a:pt x="220" y="16"/>
                  </a:lnTo>
                  <a:lnTo>
                    <a:pt x="270" y="4"/>
                  </a:lnTo>
                  <a:lnTo>
                    <a:pt x="3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grpSp>
      <p:pic>
        <p:nvPicPr>
          <p:cNvPr id="102" name="Picture 101">
            <a:extLst>
              <a:ext uri="{FF2B5EF4-FFF2-40B4-BE49-F238E27FC236}">
                <a16:creationId xmlns:a16="http://schemas.microsoft.com/office/drawing/2014/main" id="{5A0D89D1-9189-5CBD-9391-57A833AE63C9}"/>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3144943" y="10764576"/>
            <a:ext cx="677283" cy="624875"/>
          </a:xfrm>
          <a:prstGeom prst="rect">
            <a:avLst/>
          </a:prstGeom>
        </p:spPr>
      </p:pic>
      <p:sp>
        <p:nvSpPr>
          <p:cNvPr id="2" name="Slide Number Placeholder 1">
            <a:extLst>
              <a:ext uri="{FF2B5EF4-FFF2-40B4-BE49-F238E27FC236}">
                <a16:creationId xmlns:a16="http://schemas.microsoft.com/office/drawing/2014/main" id="{9982E8D8-895E-28C9-6A86-1A176AC299FE}"/>
              </a:ext>
            </a:extLst>
          </p:cNvPr>
          <p:cNvSpPr>
            <a:spLocks noGrp="1"/>
          </p:cNvSpPr>
          <p:nvPr>
            <p:ph type="sldNum" sz="quarter" idx="4"/>
          </p:nvPr>
        </p:nvSpPr>
        <p:spPr/>
        <p:txBody>
          <a:bodyPr/>
          <a:lstStyle/>
          <a:p>
            <a:fld id="{86CB4B4D-7CA3-9044-876B-883B54F8677D}" type="slidenum">
              <a:rPr lang="id-ID" smtClean="0"/>
              <a:pPr/>
              <a:t>6</a:t>
            </a:fld>
            <a:endParaRPr lang="id-ID" dirty="0"/>
          </a:p>
        </p:txBody>
      </p:sp>
    </p:spTree>
    <p:extLst>
      <p:ext uri="{BB962C8B-B14F-4D97-AF65-F5344CB8AC3E}">
        <p14:creationId xmlns:p14="http://schemas.microsoft.com/office/powerpoint/2010/main" val="98017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10E0-4BC7-2F49-3F7C-4F1CC3369FB5}"/>
              </a:ext>
            </a:extLst>
          </p:cNvPr>
          <p:cNvSpPr>
            <a:spLocks noGrp="1"/>
          </p:cNvSpPr>
          <p:nvPr>
            <p:ph type="title"/>
          </p:nvPr>
        </p:nvSpPr>
        <p:spPr>
          <a:xfrm>
            <a:off x="1374459" y="549279"/>
            <a:ext cx="21939886" cy="1422162"/>
          </a:xfrm>
        </p:spPr>
        <p:txBody>
          <a:bodyPr/>
          <a:lstStyle/>
          <a:p>
            <a:r>
              <a:rPr lang="en-US" sz="5400" b="1" dirty="0" err="1">
                <a:solidFill>
                  <a:srgbClr val="000000"/>
                </a:solidFill>
                <a:latin typeface="Poppins" panose="00000500000000000000"/>
              </a:rPr>
              <a:t>NexMuv</a:t>
            </a:r>
            <a:r>
              <a:rPr lang="en-US" sz="5400" b="1" dirty="0">
                <a:solidFill>
                  <a:srgbClr val="000000"/>
                </a:solidFill>
                <a:latin typeface="Poppins" panose="00000500000000000000"/>
              </a:rPr>
              <a:t> Low-Cost Competitive Strategy</a:t>
            </a:r>
            <a:endParaRPr lang="en-US" sz="5400" b="1" dirty="0">
              <a:latin typeface="Poppins" panose="00000500000000000000"/>
            </a:endParaRPr>
          </a:p>
        </p:txBody>
      </p:sp>
      <p:sp>
        <p:nvSpPr>
          <p:cNvPr id="292" name="Oval 291">
            <a:extLst>
              <a:ext uri="{FF2B5EF4-FFF2-40B4-BE49-F238E27FC236}">
                <a16:creationId xmlns:a16="http://schemas.microsoft.com/office/drawing/2014/main" id="{B4B6D0E6-0096-C554-1E23-CC61C3416D4E}"/>
              </a:ext>
            </a:extLst>
          </p:cNvPr>
          <p:cNvSpPr/>
          <p:nvPr/>
        </p:nvSpPr>
        <p:spPr>
          <a:xfrm>
            <a:off x="8355986" y="8050304"/>
            <a:ext cx="2763621" cy="276362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a:extLst>
              <a:ext uri="{FF2B5EF4-FFF2-40B4-BE49-F238E27FC236}">
                <a16:creationId xmlns:a16="http://schemas.microsoft.com/office/drawing/2014/main" id="{7E4EB4C7-E6F9-1266-D624-929E0C20D735}"/>
              </a:ext>
            </a:extLst>
          </p:cNvPr>
          <p:cNvGrpSpPr/>
          <p:nvPr/>
        </p:nvGrpSpPr>
        <p:grpSpPr>
          <a:xfrm>
            <a:off x="19204540" y="7097066"/>
            <a:ext cx="5302423" cy="5542359"/>
            <a:chOff x="19204540" y="7097066"/>
            <a:chExt cx="5302423" cy="5542359"/>
          </a:xfrm>
        </p:grpSpPr>
        <p:sp>
          <p:nvSpPr>
            <p:cNvPr id="283" name="Rectangle: Rounded Corners 282">
              <a:extLst>
                <a:ext uri="{FF2B5EF4-FFF2-40B4-BE49-F238E27FC236}">
                  <a16:creationId xmlns:a16="http://schemas.microsoft.com/office/drawing/2014/main" id="{8CB51864-D5D5-A0DD-14B1-396321A93E69}"/>
                </a:ext>
              </a:extLst>
            </p:cNvPr>
            <p:cNvSpPr/>
            <p:nvPr/>
          </p:nvSpPr>
          <p:spPr>
            <a:xfrm>
              <a:off x="19204540" y="7097066"/>
              <a:ext cx="5302423" cy="5542359"/>
            </a:xfrm>
            <a:prstGeom prst="roundRect">
              <a:avLst>
                <a:gd name="adj" fmla="val 2438"/>
              </a:avLst>
            </a:prstGeom>
            <a:gradFill>
              <a:gsLst>
                <a:gs pos="0">
                  <a:schemeClr val="accent1"/>
                </a:gs>
                <a:gs pos="100000">
                  <a:schemeClr val="accent1">
                    <a:lumMod val="95000"/>
                  </a:schemeClr>
                </a:gs>
              </a:gsLst>
              <a:lin ang="2700000" scaled="0"/>
            </a:gradFill>
            <a:ln>
              <a:noFill/>
            </a:ln>
            <a:effectLst>
              <a:outerShdw blurRad="558800" dist="927100" dir="1800000" sx="91000" sy="91000" algn="tl" rotWithShape="0">
                <a:schemeClr val="tx2">
                  <a:lumMod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284" name="TextBox 283">
              <a:extLst>
                <a:ext uri="{FF2B5EF4-FFF2-40B4-BE49-F238E27FC236}">
                  <a16:creationId xmlns:a16="http://schemas.microsoft.com/office/drawing/2014/main" id="{BB566C22-8B24-8588-C0F1-1D4783E3CEF8}"/>
                </a:ext>
              </a:extLst>
            </p:cNvPr>
            <p:cNvSpPr txBox="1"/>
            <p:nvPr/>
          </p:nvSpPr>
          <p:spPr>
            <a:xfrm>
              <a:off x="19398411" y="8020568"/>
              <a:ext cx="5060426" cy="4467057"/>
            </a:xfrm>
            <a:prstGeom prst="rect">
              <a:avLst/>
            </a:prstGeom>
            <a:noFill/>
          </p:spPr>
          <p:txBody>
            <a:bodyPr wrap="square" rtlCol="0">
              <a:spAutoFit/>
            </a:bodyPr>
            <a:lstStyle/>
            <a:p>
              <a:pPr marL="342900" indent="-342900">
                <a:lnSpc>
                  <a:spcPct val="150000"/>
                </a:lnSpc>
                <a:buSzPct val="120000"/>
                <a:buBlip>
                  <a:blip r:embed="rId2">
                    <a:extLst>
                      <a:ext uri="{96DAC541-7B7A-43D3-8B79-37D633B846F1}">
                        <asvg:svgBlip xmlns:asvg="http://schemas.microsoft.com/office/drawing/2016/SVG/main" r:embed="rId3"/>
                      </a:ext>
                    </a:extLst>
                  </a:blip>
                </a:buBlip>
              </a:pPr>
              <a:r>
                <a:rPr lang="en-US" sz="2400" dirty="0">
                  <a:solidFill>
                    <a:schemeClr val="accent2">
                      <a:lumMod val="75000"/>
                    </a:schemeClr>
                  </a:solidFill>
                  <a:latin typeface="Poppins" panose="00000500000000000000" pitchFamily="2" charset="0"/>
                </a:rPr>
                <a:t>The traditional van line model is no</a:t>
              </a:r>
              <a:br>
                <a:rPr lang="en-US" sz="2400" dirty="0">
                  <a:solidFill>
                    <a:schemeClr val="accent2">
                      <a:lumMod val="75000"/>
                    </a:schemeClr>
                  </a:solidFill>
                  <a:latin typeface="Poppins" panose="00000500000000000000" pitchFamily="2" charset="0"/>
                </a:rPr>
              </a:br>
              <a:r>
                <a:rPr lang="en-US" sz="2400" dirty="0">
                  <a:solidFill>
                    <a:schemeClr val="accent2">
                      <a:lumMod val="75000"/>
                    </a:schemeClr>
                  </a:solidFill>
                  <a:latin typeface="Poppins" panose="00000500000000000000" pitchFamily="2" charset="0"/>
                </a:rPr>
                <a:t> longer viable. </a:t>
              </a:r>
              <a:endParaRPr lang="en-US" sz="1600" dirty="0">
                <a:solidFill>
                  <a:schemeClr val="accent2">
                    <a:lumMod val="75000"/>
                  </a:schemeClr>
                </a:solidFill>
                <a:latin typeface="Poppins" panose="00000500000000000000" pitchFamily="2" charset="0"/>
              </a:endParaRPr>
            </a:p>
            <a:p>
              <a:pPr marL="342900" indent="-342900">
                <a:lnSpc>
                  <a:spcPct val="150000"/>
                </a:lnSpc>
                <a:buSzPct val="120000"/>
                <a:buBlip>
                  <a:blip r:embed="rId2">
                    <a:extLst>
                      <a:ext uri="{96DAC541-7B7A-43D3-8B79-37D633B846F1}">
                        <asvg:svgBlip xmlns:asvg="http://schemas.microsoft.com/office/drawing/2016/SVG/main" r:embed="rId3"/>
                      </a:ext>
                    </a:extLst>
                  </a:blip>
                </a:buBlip>
              </a:pPr>
              <a:r>
                <a:rPr lang="en-US" sz="2400" dirty="0">
                  <a:solidFill>
                    <a:schemeClr val="accent2">
                      <a:lumMod val="75000"/>
                    </a:schemeClr>
                  </a:solidFill>
                  <a:latin typeface="Poppins" panose="00000500000000000000" pitchFamily="2" charset="0"/>
                </a:rPr>
                <a:t>Van lines have added too much additional cost with diminishing value. </a:t>
              </a:r>
            </a:p>
            <a:p>
              <a:pPr marL="342900" indent="-342900">
                <a:lnSpc>
                  <a:spcPct val="150000"/>
                </a:lnSpc>
                <a:buSzPct val="120000"/>
                <a:buBlip>
                  <a:blip r:embed="rId2">
                    <a:extLst>
                      <a:ext uri="{96DAC541-7B7A-43D3-8B79-37D633B846F1}">
                        <asvg:svgBlip xmlns:asvg="http://schemas.microsoft.com/office/drawing/2016/SVG/main" r:embed="rId3"/>
                      </a:ext>
                    </a:extLst>
                  </a:blip>
                </a:buBlip>
              </a:pPr>
              <a:r>
                <a:rPr lang="en-US" sz="2400" dirty="0">
                  <a:solidFill>
                    <a:schemeClr val="accent2">
                      <a:lumMod val="75000"/>
                    </a:schemeClr>
                  </a:solidFill>
                  <a:latin typeface="Poppins" panose="00000500000000000000" pitchFamily="2" charset="0"/>
                </a:rPr>
                <a:t>Movers have morphed into brokers adding a significant markup </a:t>
              </a:r>
            </a:p>
            <a:p>
              <a:pPr marL="342900" indent="-342900">
                <a:lnSpc>
                  <a:spcPct val="150000"/>
                </a:lnSpc>
                <a:buSzPct val="120000"/>
                <a:buBlip>
                  <a:blip r:embed="rId2">
                    <a:extLst>
                      <a:ext uri="{96DAC541-7B7A-43D3-8B79-37D633B846F1}">
                        <asvg:svgBlip xmlns:asvg="http://schemas.microsoft.com/office/drawing/2016/SVG/main" r:embed="rId3"/>
                      </a:ext>
                    </a:extLst>
                  </a:blip>
                </a:buBlip>
              </a:pPr>
              <a:r>
                <a:rPr lang="en-US" sz="2400" dirty="0">
                  <a:solidFill>
                    <a:schemeClr val="accent2">
                      <a:lumMod val="75000"/>
                    </a:schemeClr>
                  </a:solidFill>
                  <a:latin typeface="Poppins" panose="00000500000000000000" pitchFamily="2" charset="0"/>
                </a:rPr>
                <a:t>All on the back of trucks and labor</a:t>
              </a:r>
            </a:p>
          </p:txBody>
        </p:sp>
        <p:sp>
          <p:nvSpPr>
            <p:cNvPr id="285" name="TextBox 284">
              <a:extLst>
                <a:ext uri="{FF2B5EF4-FFF2-40B4-BE49-F238E27FC236}">
                  <a16:creationId xmlns:a16="http://schemas.microsoft.com/office/drawing/2014/main" id="{25CA0DC2-8D6A-9155-7721-5C7566EB46DB}"/>
                </a:ext>
              </a:extLst>
            </p:cNvPr>
            <p:cNvSpPr txBox="1"/>
            <p:nvPr/>
          </p:nvSpPr>
          <p:spPr>
            <a:xfrm>
              <a:off x="19350286" y="7111372"/>
              <a:ext cx="4278978" cy="584775"/>
            </a:xfrm>
            <a:prstGeom prst="rect">
              <a:avLst/>
            </a:prstGeom>
            <a:noFill/>
          </p:spPr>
          <p:txBody>
            <a:bodyPr wrap="square" rtlCol="0">
              <a:spAutoFit/>
            </a:bodyPr>
            <a:lstStyle/>
            <a:p>
              <a:r>
                <a:rPr lang="en-US" sz="3200" b="1" dirty="0">
                  <a:solidFill>
                    <a:schemeClr val="tx2"/>
                  </a:solidFill>
                  <a:latin typeface="Poppins" panose="00000500000000000000" pitchFamily="2" charset="0"/>
                  <a:ea typeface="Lato" panose="020F0502020204030203" pitchFamily="34" charset="0"/>
                  <a:cs typeface="Lato" panose="020F0502020204030203" pitchFamily="34" charset="0"/>
                </a:rPr>
                <a:t>Van Lines</a:t>
              </a:r>
            </a:p>
          </p:txBody>
        </p:sp>
        <p:cxnSp>
          <p:nvCxnSpPr>
            <p:cNvPr id="286" name="Straight Connector 285">
              <a:extLst>
                <a:ext uri="{FF2B5EF4-FFF2-40B4-BE49-F238E27FC236}">
                  <a16:creationId xmlns:a16="http://schemas.microsoft.com/office/drawing/2014/main" id="{4FE0D350-59BE-1C0D-ACAD-38776FBB9130}"/>
                </a:ext>
              </a:extLst>
            </p:cNvPr>
            <p:cNvCxnSpPr>
              <a:cxnSpLocks/>
            </p:cNvCxnSpPr>
            <p:nvPr/>
          </p:nvCxnSpPr>
          <p:spPr>
            <a:xfrm>
              <a:off x="19470601" y="7947952"/>
              <a:ext cx="1059878"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289" name="Group 288">
            <a:extLst>
              <a:ext uri="{FF2B5EF4-FFF2-40B4-BE49-F238E27FC236}">
                <a16:creationId xmlns:a16="http://schemas.microsoft.com/office/drawing/2014/main" id="{A4B39725-1468-B537-AD33-93397EDA7D89}"/>
              </a:ext>
            </a:extLst>
          </p:cNvPr>
          <p:cNvGrpSpPr/>
          <p:nvPr/>
        </p:nvGrpSpPr>
        <p:grpSpPr>
          <a:xfrm>
            <a:off x="312824" y="523059"/>
            <a:ext cx="21832185" cy="10662954"/>
            <a:chOff x="986588" y="523059"/>
            <a:chExt cx="21832185" cy="10662954"/>
          </a:xfrm>
        </p:grpSpPr>
        <p:cxnSp>
          <p:nvCxnSpPr>
            <p:cNvPr id="245" name="Straight Arrow Connector 244">
              <a:extLst>
                <a:ext uri="{FF2B5EF4-FFF2-40B4-BE49-F238E27FC236}">
                  <a16:creationId xmlns:a16="http://schemas.microsoft.com/office/drawing/2014/main" id="{35D5D7CC-C0BA-0269-A25D-79F7BD2ADCA6}"/>
                </a:ext>
              </a:extLst>
            </p:cNvPr>
            <p:cNvCxnSpPr>
              <a:cxnSpLocks/>
              <a:stCxn id="122" idx="2"/>
            </p:cNvCxnSpPr>
            <p:nvPr/>
          </p:nvCxnSpPr>
          <p:spPr>
            <a:xfrm flipV="1">
              <a:off x="8352288" y="9529870"/>
              <a:ext cx="7582185" cy="1656143"/>
            </a:xfrm>
            <a:prstGeom prst="straightConnector1">
              <a:avLst/>
            </a:prstGeom>
            <a:ln w="28575" cap="flat" cmpd="sng" algn="ctr">
              <a:solidFill>
                <a:schemeClr val="accent2"/>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49" name="Freeform: Shape 48">
              <a:extLst>
                <a:ext uri="{FF2B5EF4-FFF2-40B4-BE49-F238E27FC236}">
                  <a16:creationId xmlns:a16="http://schemas.microsoft.com/office/drawing/2014/main" id="{A8FB84E9-3AAE-8F72-3930-DDF23D7A2F7A}"/>
                </a:ext>
              </a:extLst>
            </p:cNvPr>
            <p:cNvSpPr/>
            <p:nvPr/>
          </p:nvSpPr>
          <p:spPr>
            <a:xfrm>
              <a:off x="986588" y="2186960"/>
              <a:ext cx="21832185" cy="3216452"/>
            </a:xfrm>
            <a:custGeom>
              <a:avLst/>
              <a:gdLst>
                <a:gd name="connsiteX0" fmla="*/ 0 w 9937104"/>
                <a:gd name="connsiteY0" fmla="*/ 0 h 3024336"/>
                <a:gd name="connsiteX1" fmla="*/ 9937104 w 9937104"/>
                <a:gd name="connsiteY1" fmla="*/ 0 h 3024336"/>
                <a:gd name="connsiteX2" fmla="*/ 9937104 w 9937104"/>
                <a:gd name="connsiteY2" fmla="*/ 3024336 h 3024336"/>
                <a:gd name="connsiteX3" fmla="*/ 9289032 w 9937104"/>
                <a:gd name="connsiteY3" fmla="*/ 3024336 h 3024336"/>
                <a:gd name="connsiteX4" fmla="*/ 9289032 w 9937104"/>
                <a:gd name="connsiteY4" fmla="*/ 2774445 h 3024336"/>
                <a:gd name="connsiteX5" fmla="*/ 648072 w 9937104"/>
                <a:gd name="connsiteY5" fmla="*/ 2774445 h 3024336"/>
                <a:gd name="connsiteX6" fmla="*/ 648072 w 9937104"/>
                <a:gd name="connsiteY6" fmla="*/ 3024336 h 3024336"/>
                <a:gd name="connsiteX7" fmla="*/ 0 w 9937104"/>
                <a:gd name="connsiteY7" fmla="*/ 3024336 h 3024336"/>
                <a:gd name="connsiteX8" fmla="*/ 0 w 9937104"/>
                <a:gd name="connsiteY8" fmla="*/ 0 h 3024336"/>
                <a:gd name="connsiteX0" fmla="*/ 648072 w 9937104"/>
                <a:gd name="connsiteY0" fmla="*/ 2774445 h 3024336"/>
                <a:gd name="connsiteX1" fmla="*/ 648072 w 9937104"/>
                <a:gd name="connsiteY1" fmla="*/ 3024336 h 3024336"/>
                <a:gd name="connsiteX2" fmla="*/ 0 w 9937104"/>
                <a:gd name="connsiteY2" fmla="*/ 3024336 h 3024336"/>
                <a:gd name="connsiteX3" fmla="*/ 0 w 9937104"/>
                <a:gd name="connsiteY3" fmla="*/ 0 h 3024336"/>
                <a:gd name="connsiteX4" fmla="*/ 9937104 w 9937104"/>
                <a:gd name="connsiteY4" fmla="*/ 0 h 3024336"/>
                <a:gd name="connsiteX5" fmla="*/ 9937104 w 9937104"/>
                <a:gd name="connsiteY5" fmla="*/ 3024336 h 3024336"/>
                <a:gd name="connsiteX6" fmla="*/ 9289032 w 9937104"/>
                <a:gd name="connsiteY6" fmla="*/ 3024336 h 3024336"/>
                <a:gd name="connsiteX7" fmla="*/ 9289032 w 9937104"/>
                <a:gd name="connsiteY7" fmla="*/ 2774445 h 3024336"/>
                <a:gd name="connsiteX8" fmla="*/ 739512 w 9937104"/>
                <a:gd name="connsiteY8" fmla="*/ 2865885 h 3024336"/>
                <a:gd name="connsiteX0" fmla="*/ 648072 w 9937104"/>
                <a:gd name="connsiteY0" fmla="*/ 2774445 h 3024336"/>
                <a:gd name="connsiteX1" fmla="*/ 648072 w 9937104"/>
                <a:gd name="connsiteY1" fmla="*/ 3024336 h 3024336"/>
                <a:gd name="connsiteX2" fmla="*/ 0 w 9937104"/>
                <a:gd name="connsiteY2" fmla="*/ 3024336 h 3024336"/>
                <a:gd name="connsiteX3" fmla="*/ 0 w 9937104"/>
                <a:gd name="connsiteY3" fmla="*/ 0 h 3024336"/>
                <a:gd name="connsiteX4" fmla="*/ 9937104 w 9937104"/>
                <a:gd name="connsiteY4" fmla="*/ 0 h 3024336"/>
                <a:gd name="connsiteX5" fmla="*/ 9937104 w 9937104"/>
                <a:gd name="connsiteY5" fmla="*/ 3024336 h 3024336"/>
                <a:gd name="connsiteX6" fmla="*/ 9289032 w 9937104"/>
                <a:gd name="connsiteY6" fmla="*/ 3024336 h 3024336"/>
                <a:gd name="connsiteX7" fmla="*/ 9289032 w 9937104"/>
                <a:gd name="connsiteY7" fmla="*/ 2774445 h 3024336"/>
                <a:gd name="connsiteX0" fmla="*/ 648072 w 9937104"/>
                <a:gd name="connsiteY0" fmla="*/ 3024336 h 3024336"/>
                <a:gd name="connsiteX1" fmla="*/ 0 w 9937104"/>
                <a:gd name="connsiteY1" fmla="*/ 3024336 h 3024336"/>
                <a:gd name="connsiteX2" fmla="*/ 0 w 9937104"/>
                <a:gd name="connsiteY2" fmla="*/ 0 h 3024336"/>
                <a:gd name="connsiteX3" fmla="*/ 9937104 w 9937104"/>
                <a:gd name="connsiteY3" fmla="*/ 0 h 3024336"/>
                <a:gd name="connsiteX4" fmla="*/ 9937104 w 9937104"/>
                <a:gd name="connsiteY4" fmla="*/ 3024336 h 3024336"/>
                <a:gd name="connsiteX5" fmla="*/ 9289032 w 9937104"/>
                <a:gd name="connsiteY5" fmla="*/ 3024336 h 3024336"/>
                <a:gd name="connsiteX6" fmla="*/ 9289032 w 9937104"/>
                <a:gd name="connsiteY6" fmla="*/ 2774445 h 3024336"/>
                <a:gd name="connsiteX0" fmla="*/ 648072 w 9937104"/>
                <a:gd name="connsiteY0" fmla="*/ 3024336 h 3024336"/>
                <a:gd name="connsiteX1" fmla="*/ 0 w 9937104"/>
                <a:gd name="connsiteY1" fmla="*/ 3024336 h 3024336"/>
                <a:gd name="connsiteX2" fmla="*/ 0 w 9937104"/>
                <a:gd name="connsiteY2" fmla="*/ 0 h 3024336"/>
                <a:gd name="connsiteX3" fmla="*/ 9937104 w 9937104"/>
                <a:gd name="connsiteY3" fmla="*/ 0 h 3024336"/>
                <a:gd name="connsiteX4" fmla="*/ 9937104 w 9937104"/>
                <a:gd name="connsiteY4" fmla="*/ 3024336 h 3024336"/>
                <a:gd name="connsiteX5" fmla="*/ 9289032 w 9937104"/>
                <a:gd name="connsiteY5" fmla="*/ 3024336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104" h="3024336">
                  <a:moveTo>
                    <a:pt x="648072" y="3024336"/>
                  </a:moveTo>
                  <a:lnTo>
                    <a:pt x="0" y="3024336"/>
                  </a:lnTo>
                  <a:lnTo>
                    <a:pt x="0" y="0"/>
                  </a:lnTo>
                  <a:lnTo>
                    <a:pt x="9937104" y="0"/>
                  </a:lnTo>
                  <a:lnTo>
                    <a:pt x="9937104" y="3024336"/>
                  </a:lnTo>
                  <a:lnTo>
                    <a:pt x="9289032" y="3024336"/>
                  </a:lnTo>
                </a:path>
              </a:pathLst>
            </a:cu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p>
          </p:txBody>
        </p:sp>
        <p:sp>
          <p:nvSpPr>
            <p:cNvPr id="9" name="Freeform: Shape 8">
              <a:extLst>
                <a:ext uri="{FF2B5EF4-FFF2-40B4-BE49-F238E27FC236}">
                  <a16:creationId xmlns:a16="http://schemas.microsoft.com/office/drawing/2014/main" id="{1D9A1777-31FE-1F67-D687-14F0B20F4CB5}"/>
                </a:ext>
              </a:extLst>
            </p:cNvPr>
            <p:cNvSpPr/>
            <p:nvPr/>
          </p:nvSpPr>
          <p:spPr>
            <a:xfrm>
              <a:off x="5621028" y="5939277"/>
              <a:ext cx="2599089" cy="868436"/>
            </a:xfrm>
            <a:custGeom>
              <a:avLst/>
              <a:gdLst>
                <a:gd name="connsiteX0" fmla="*/ 2138825 w 2138825"/>
                <a:gd name="connsiteY0" fmla="*/ 0 h 714648"/>
                <a:gd name="connsiteX1" fmla="*/ 1069413 w 2138825"/>
                <a:gd name="connsiteY1" fmla="*/ 714648 h 714648"/>
                <a:gd name="connsiteX2" fmla="*/ 0 w 2138825"/>
                <a:gd name="connsiteY2" fmla="*/ 0 h 714648"/>
              </a:gdLst>
              <a:ahLst/>
              <a:cxnLst>
                <a:cxn ang="0">
                  <a:pos x="connsiteX0" y="connsiteY0"/>
                </a:cxn>
                <a:cxn ang="0">
                  <a:pos x="connsiteX1" y="connsiteY1"/>
                </a:cxn>
                <a:cxn ang="0">
                  <a:pos x="connsiteX2" y="connsiteY2"/>
                </a:cxn>
              </a:cxnLst>
              <a:rect l="l" t="t" r="r" b="b"/>
              <a:pathLst>
                <a:path w="2138825" h="714648">
                  <a:moveTo>
                    <a:pt x="2138825" y="0"/>
                  </a:moveTo>
                  <a:cubicBezTo>
                    <a:pt x="1965058" y="419511"/>
                    <a:pt x="1551721" y="714648"/>
                    <a:pt x="1069413" y="714648"/>
                  </a:cubicBezTo>
                  <a:cubicBezTo>
                    <a:pt x="587105" y="714648"/>
                    <a:pt x="173686" y="419511"/>
                    <a:pt x="0" y="0"/>
                  </a:cubicBezTo>
                </a:path>
              </a:pathLst>
            </a:custGeom>
            <a:noFill/>
            <a:ln w="25400" cap="flat">
              <a:solidFill>
                <a:schemeClr val="tx2">
                  <a:lumMod val="60000"/>
                  <a:lumOff val="40000"/>
                </a:schemeClr>
              </a:solidFill>
              <a:prstDash val="solid"/>
              <a:miter/>
            </a:ln>
          </p:spPr>
          <p:txBody>
            <a:bodyPr rtlCol="0" anchor="ctr"/>
            <a:lstStyle/>
            <a:p>
              <a:endParaRPr lang="en-US" sz="3600">
                <a:solidFill>
                  <a:schemeClr val="tx1">
                    <a:lumMod val="85000"/>
                    <a:lumOff val="15000"/>
                  </a:schemeClr>
                </a:solidFill>
              </a:endParaRPr>
            </a:p>
          </p:txBody>
        </p:sp>
        <p:sp>
          <p:nvSpPr>
            <p:cNvPr id="10" name="Freeform: Shape 9">
              <a:extLst>
                <a:ext uri="{FF2B5EF4-FFF2-40B4-BE49-F238E27FC236}">
                  <a16:creationId xmlns:a16="http://schemas.microsoft.com/office/drawing/2014/main" id="{A5F68B7B-F6EA-4926-2A93-904638C1A430}"/>
                </a:ext>
              </a:extLst>
            </p:cNvPr>
            <p:cNvSpPr/>
            <p:nvPr/>
          </p:nvSpPr>
          <p:spPr>
            <a:xfrm>
              <a:off x="5623083" y="4096182"/>
              <a:ext cx="2706199" cy="1405963"/>
            </a:xfrm>
            <a:custGeom>
              <a:avLst/>
              <a:gdLst>
                <a:gd name="connsiteX0" fmla="*/ 0 w 2226968"/>
                <a:gd name="connsiteY0" fmla="*/ 715948 h 1156987"/>
                <a:gd name="connsiteX1" fmla="*/ 1069981 w 2226968"/>
                <a:gd name="connsiteY1" fmla="*/ 0 h 1156987"/>
                <a:gd name="connsiteX2" fmla="*/ 2226969 w 2226968"/>
                <a:gd name="connsiteY2" fmla="*/ 1156987 h 1156987"/>
              </a:gdLst>
              <a:ahLst/>
              <a:cxnLst>
                <a:cxn ang="0">
                  <a:pos x="connsiteX0" y="connsiteY0"/>
                </a:cxn>
                <a:cxn ang="0">
                  <a:pos x="connsiteX1" y="connsiteY1"/>
                </a:cxn>
                <a:cxn ang="0">
                  <a:pos x="connsiteX2" y="connsiteY2"/>
                </a:cxn>
              </a:cxnLst>
              <a:rect l="l" t="t" r="r" b="b"/>
              <a:pathLst>
                <a:path w="2226968" h="1156987">
                  <a:moveTo>
                    <a:pt x="0" y="715948"/>
                  </a:moveTo>
                  <a:cubicBezTo>
                    <a:pt x="173361" y="295705"/>
                    <a:pt x="587105" y="0"/>
                    <a:pt x="1069981" y="0"/>
                  </a:cubicBezTo>
                  <a:cubicBezTo>
                    <a:pt x="1708997" y="0"/>
                    <a:pt x="2226969" y="518053"/>
                    <a:pt x="2226969" y="1156987"/>
                  </a:cubicBezTo>
                </a:path>
              </a:pathLst>
            </a:custGeom>
            <a:noFill/>
            <a:ln w="25400" cap="flat">
              <a:solidFill>
                <a:schemeClr val="tx2">
                  <a:lumMod val="60000"/>
                  <a:lumOff val="40000"/>
                </a:schemeClr>
              </a:solidFill>
              <a:prstDash val="solid"/>
              <a:miter/>
            </a:ln>
          </p:spPr>
          <p:txBody>
            <a:bodyPr rtlCol="0" anchor="ctr"/>
            <a:lstStyle/>
            <a:p>
              <a:endParaRPr lang="en-US" sz="3600">
                <a:solidFill>
                  <a:schemeClr val="tx1">
                    <a:lumMod val="85000"/>
                    <a:lumOff val="15000"/>
                  </a:schemeClr>
                </a:solidFill>
              </a:endParaRPr>
            </a:p>
          </p:txBody>
        </p:sp>
        <p:sp>
          <p:nvSpPr>
            <p:cNvPr id="11" name="Freeform: Shape 10">
              <a:extLst>
                <a:ext uri="{FF2B5EF4-FFF2-40B4-BE49-F238E27FC236}">
                  <a16:creationId xmlns:a16="http://schemas.microsoft.com/office/drawing/2014/main" id="{0D399BD2-DA27-2EF1-CA4D-619195978773}"/>
                </a:ext>
              </a:extLst>
            </p:cNvPr>
            <p:cNvSpPr/>
            <p:nvPr/>
          </p:nvSpPr>
          <p:spPr>
            <a:xfrm>
              <a:off x="8327120" y="4987427"/>
              <a:ext cx="748789" cy="1071996"/>
            </a:xfrm>
            <a:custGeom>
              <a:avLst/>
              <a:gdLst>
                <a:gd name="connsiteX0" fmla="*/ 616188 w 616188"/>
                <a:gd name="connsiteY0" fmla="*/ 102928 h 882160"/>
                <a:gd name="connsiteX1" fmla="*/ 566389 w 616188"/>
                <a:gd name="connsiteY1" fmla="*/ 439740 h 882160"/>
                <a:gd name="connsiteX2" fmla="*/ 566389 w 616188"/>
                <a:gd name="connsiteY2" fmla="*/ 796861 h 882160"/>
                <a:gd name="connsiteX3" fmla="*/ 481090 w 616188"/>
                <a:gd name="connsiteY3" fmla="*/ 882160 h 882160"/>
                <a:gd name="connsiteX4" fmla="*/ 474997 w 616188"/>
                <a:gd name="connsiteY4" fmla="*/ 882160 h 882160"/>
                <a:gd name="connsiteX5" fmla="*/ 377593 w 616188"/>
                <a:gd name="connsiteY5" fmla="*/ 784756 h 882160"/>
                <a:gd name="connsiteX6" fmla="*/ 377593 w 616188"/>
                <a:gd name="connsiteY6" fmla="*/ 90661 h 882160"/>
                <a:gd name="connsiteX7" fmla="*/ 286932 w 616188"/>
                <a:gd name="connsiteY7" fmla="*/ 0 h 882160"/>
                <a:gd name="connsiteX8" fmla="*/ 283276 w 616188"/>
                <a:gd name="connsiteY8" fmla="*/ 0 h 882160"/>
                <a:gd name="connsiteX9" fmla="*/ 188797 w 616188"/>
                <a:gd name="connsiteY9" fmla="*/ 94479 h 882160"/>
                <a:gd name="connsiteX10" fmla="*/ 188797 w 616188"/>
                <a:gd name="connsiteY10" fmla="*/ 788574 h 882160"/>
                <a:gd name="connsiteX11" fmla="*/ 95211 w 616188"/>
                <a:gd name="connsiteY11" fmla="*/ 882160 h 882160"/>
                <a:gd name="connsiteX12" fmla="*/ 94642 w 616188"/>
                <a:gd name="connsiteY12" fmla="*/ 882160 h 882160"/>
                <a:gd name="connsiteX13" fmla="*/ 0 w 616188"/>
                <a:gd name="connsiteY13" fmla="*/ 787518 h 882160"/>
                <a:gd name="connsiteX14" fmla="*/ 0 w 616188"/>
                <a:gd name="connsiteY14" fmla="*/ 439740 h 88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6188" h="882160">
                  <a:moveTo>
                    <a:pt x="616188" y="102928"/>
                  </a:moveTo>
                  <a:cubicBezTo>
                    <a:pt x="583855" y="209512"/>
                    <a:pt x="566389" y="322595"/>
                    <a:pt x="566389" y="439740"/>
                  </a:cubicBezTo>
                  <a:lnTo>
                    <a:pt x="566389" y="796861"/>
                  </a:lnTo>
                  <a:cubicBezTo>
                    <a:pt x="566389" y="843978"/>
                    <a:pt x="528208" y="882160"/>
                    <a:pt x="481090" y="882160"/>
                  </a:cubicBezTo>
                  <a:lnTo>
                    <a:pt x="474997" y="882160"/>
                  </a:lnTo>
                  <a:cubicBezTo>
                    <a:pt x="421218" y="882160"/>
                    <a:pt x="377593" y="838536"/>
                    <a:pt x="377593" y="784756"/>
                  </a:cubicBezTo>
                  <a:lnTo>
                    <a:pt x="377593" y="90661"/>
                  </a:lnTo>
                  <a:cubicBezTo>
                    <a:pt x="377593" y="40619"/>
                    <a:pt x="336974" y="0"/>
                    <a:pt x="286932" y="0"/>
                  </a:cubicBezTo>
                  <a:lnTo>
                    <a:pt x="283276" y="0"/>
                  </a:lnTo>
                  <a:cubicBezTo>
                    <a:pt x="231121" y="0"/>
                    <a:pt x="188797" y="42325"/>
                    <a:pt x="188797" y="94479"/>
                  </a:cubicBezTo>
                  <a:lnTo>
                    <a:pt x="188797" y="788574"/>
                  </a:lnTo>
                  <a:cubicBezTo>
                    <a:pt x="188797" y="840242"/>
                    <a:pt x="146878" y="882160"/>
                    <a:pt x="95211" y="882160"/>
                  </a:cubicBezTo>
                  <a:lnTo>
                    <a:pt x="94642" y="882160"/>
                  </a:lnTo>
                  <a:cubicBezTo>
                    <a:pt x="42406" y="882160"/>
                    <a:pt x="0" y="839835"/>
                    <a:pt x="0" y="787518"/>
                  </a:cubicBezTo>
                  <a:lnTo>
                    <a:pt x="0" y="439740"/>
                  </a:lnTo>
                </a:path>
              </a:pathLst>
            </a:custGeom>
            <a:noFill/>
            <a:ln w="25400" cap="flat">
              <a:solidFill>
                <a:schemeClr val="tx2">
                  <a:lumMod val="60000"/>
                  <a:lumOff val="40000"/>
                </a:schemeClr>
              </a:solidFill>
              <a:prstDash val="solid"/>
              <a:miter/>
              <a:headEnd type="oval"/>
            </a:ln>
          </p:spPr>
          <p:txBody>
            <a:bodyPr rtlCol="0" anchor="ctr"/>
            <a:lstStyle/>
            <a:p>
              <a:endParaRPr lang="en-US" sz="3600">
                <a:solidFill>
                  <a:schemeClr val="tx1">
                    <a:lumMod val="85000"/>
                    <a:lumOff val="15000"/>
                  </a:schemeClr>
                </a:solidFill>
              </a:endParaRPr>
            </a:p>
          </p:txBody>
        </p:sp>
        <p:sp>
          <p:nvSpPr>
            <p:cNvPr id="13" name="Freeform: Shape 12">
              <a:extLst>
                <a:ext uri="{FF2B5EF4-FFF2-40B4-BE49-F238E27FC236}">
                  <a16:creationId xmlns:a16="http://schemas.microsoft.com/office/drawing/2014/main" id="{113AD809-2952-530E-43D4-BA9A9DF6A339}"/>
                </a:ext>
              </a:extLst>
            </p:cNvPr>
            <p:cNvSpPr/>
            <p:nvPr/>
          </p:nvSpPr>
          <p:spPr>
            <a:xfrm>
              <a:off x="9127271" y="4096181"/>
              <a:ext cx="2706100" cy="1405963"/>
            </a:xfrm>
            <a:custGeom>
              <a:avLst/>
              <a:gdLst>
                <a:gd name="connsiteX0" fmla="*/ 0 w 2226887"/>
                <a:gd name="connsiteY0" fmla="*/ 715948 h 1156987"/>
                <a:gd name="connsiteX1" fmla="*/ 1069900 w 2226887"/>
                <a:gd name="connsiteY1" fmla="*/ 0 h 1156987"/>
                <a:gd name="connsiteX2" fmla="*/ 2226887 w 2226887"/>
                <a:gd name="connsiteY2" fmla="*/ 1156987 h 1156987"/>
              </a:gdLst>
              <a:ahLst/>
              <a:cxnLst>
                <a:cxn ang="0">
                  <a:pos x="connsiteX0" y="connsiteY0"/>
                </a:cxn>
                <a:cxn ang="0">
                  <a:pos x="connsiteX1" y="connsiteY1"/>
                </a:cxn>
                <a:cxn ang="0">
                  <a:pos x="connsiteX2" y="connsiteY2"/>
                </a:cxn>
              </a:cxnLst>
              <a:rect l="l" t="t" r="r" b="b"/>
              <a:pathLst>
                <a:path w="2226887" h="1156987">
                  <a:moveTo>
                    <a:pt x="0" y="715948"/>
                  </a:moveTo>
                  <a:cubicBezTo>
                    <a:pt x="173361" y="295705"/>
                    <a:pt x="587105" y="0"/>
                    <a:pt x="1069900" y="0"/>
                  </a:cubicBezTo>
                  <a:cubicBezTo>
                    <a:pt x="1708916" y="0"/>
                    <a:pt x="2226887" y="518053"/>
                    <a:pt x="2226887" y="1156987"/>
                  </a:cubicBezTo>
                </a:path>
              </a:pathLst>
            </a:custGeom>
            <a:noFill/>
            <a:ln w="25400" cap="flat">
              <a:solidFill>
                <a:schemeClr val="tx2">
                  <a:lumMod val="60000"/>
                  <a:lumOff val="40000"/>
                </a:schemeClr>
              </a:solidFill>
              <a:prstDash val="solid"/>
              <a:miter/>
            </a:ln>
          </p:spPr>
          <p:txBody>
            <a:bodyPr rtlCol="0" anchor="ctr"/>
            <a:lstStyle/>
            <a:p>
              <a:endParaRPr lang="en-US" sz="3600">
                <a:solidFill>
                  <a:schemeClr val="tx1">
                    <a:lumMod val="85000"/>
                    <a:lumOff val="15000"/>
                  </a:schemeClr>
                </a:solidFill>
              </a:endParaRPr>
            </a:p>
          </p:txBody>
        </p:sp>
        <p:sp>
          <p:nvSpPr>
            <p:cNvPr id="14" name="Freeform: Shape 13">
              <a:extLst>
                <a:ext uri="{FF2B5EF4-FFF2-40B4-BE49-F238E27FC236}">
                  <a16:creationId xmlns:a16="http://schemas.microsoft.com/office/drawing/2014/main" id="{C0ADA07E-13A8-3F65-E01E-338321DBDE19}"/>
                </a:ext>
              </a:extLst>
            </p:cNvPr>
            <p:cNvSpPr/>
            <p:nvPr/>
          </p:nvSpPr>
          <p:spPr>
            <a:xfrm>
              <a:off x="11835490" y="4999210"/>
              <a:ext cx="748789" cy="1071996"/>
            </a:xfrm>
            <a:custGeom>
              <a:avLst/>
              <a:gdLst>
                <a:gd name="connsiteX0" fmla="*/ 616188 w 616188"/>
                <a:gd name="connsiteY0" fmla="*/ 102928 h 882160"/>
                <a:gd name="connsiteX1" fmla="*/ 566389 w 616188"/>
                <a:gd name="connsiteY1" fmla="*/ 439740 h 882160"/>
                <a:gd name="connsiteX2" fmla="*/ 566389 w 616188"/>
                <a:gd name="connsiteY2" fmla="*/ 796861 h 882160"/>
                <a:gd name="connsiteX3" fmla="*/ 481090 w 616188"/>
                <a:gd name="connsiteY3" fmla="*/ 882160 h 882160"/>
                <a:gd name="connsiteX4" fmla="*/ 474997 w 616188"/>
                <a:gd name="connsiteY4" fmla="*/ 882160 h 882160"/>
                <a:gd name="connsiteX5" fmla="*/ 377593 w 616188"/>
                <a:gd name="connsiteY5" fmla="*/ 784756 h 882160"/>
                <a:gd name="connsiteX6" fmla="*/ 377593 w 616188"/>
                <a:gd name="connsiteY6" fmla="*/ 90661 h 882160"/>
                <a:gd name="connsiteX7" fmla="*/ 286932 w 616188"/>
                <a:gd name="connsiteY7" fmla="*/ 0 h 882160"/>
                <a:gd name="connsiteX8" fmla="*/ 283276 w 616188"/>
                <a:gd name="connsiteY8" fmla="*/ 0 h 882160"/>
                <a:gd name="connsiteX9" fmla="*/ 188796 w 616188"/>
                <a:gd name="connsiteY9" fmla="*/ 94479 h 882160"/>
                <a:gd name="connsiteX10" fmla="*/ 188796 w 616188"/>
                <a:gd name="connsiteY10" fmla="*/ 788574 h 882160"/>
                <a:gd name="connsiteX11" fmla="*/ 95211 w 616188"/>
                <a:gd name="connsiteY11" fmla="*/ 882160 h 882160"/>
                <a:gd name="connsiteX12" fmla="*/ 94642 w 616188"/>
                <a:gd name="connsiteY12" fmla="*/ 882160 h 882160"/>
                <a:gd name="connsiteX13" fmla="*/ 0 w 616188"/>
                <a:gd name="connsiteY13" fmla="*/ 787518 h 882160"/>
                <a:gd name="connsiteX14" fmla="*/ 0 w 616188"/>
                <a:gd name="connsiteY14" fmla="*/ 439740 h 88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6188" h="882160">
                  <a:moveTo>
                    <a:pt x="616188" y="102928"/>
                  </a:moveTo>
                  <a:cubicBezTo>
                    <a:pt x="583856" y="209512"/>
                    <a:pt x="566389" y="322595"/>
                    <a:pt x="566389" y="439740"/>
                  </a:cubicBezTo>
                  <a:lnTo>
                    <a:pt x="566389" y="796861"/>
                  </a:lnTo>
                  <a:cubicBezTo>
                    <a:pt x="566389" y="843978"/>
                    <a:pt x="528207" y="882160"/>
                    <a:pt x="481090" y="882160"/>
                  </a:cubicBezTo>
                  <a:lnTo>
                    <a:pt x="474997" y="882160"/>
                  </a:lnTo>
                  <a:cubicBezTo>
                    <a:pt x="421218" y="882160"/>
                    <a:pt x="377593" y="838536"/>
                    <a:pt x="377593" y="784756"/>
                  </a:cubicBezTo>
                  <a:lnTo>
                    <a:pt x="377593" y="90661"/>
                  </a:lnTo>
                  <a:cubicBezTo>
                    <a:pt x="377593" y="40619"/>
                    <a:pt x="336974" y="0"/>
                    <a:pt x="286932" y="0"/>
                  </a:cubicBezTo>
                  <a:lnTo>
                    <a:pt x="283276" y="0"/>
                  </a:lnTo>
                  <a:cubicBezTo>
                    <a:pt x="231121" y="0"/>
                    <a:pt x="188796" y="42325"/>
                    <a:pt x="188796" y="94479"/>
                  </a:cubicBezTo>
                  <a:lnTo>
                    <a:pt x="188796" y="788574"/>
                  </a:lnTo>
                  <a:cubicBezTo>
                    <a:pt x="188796" y="840242"/>
                    <a:pt x="146878" y="882160"/>
                    <a:pt x="95211" y="882160"/>
                  </a:cubicBezTo>
                  <a:lnTo>
                    <a:pt x="94642" y="882160"/>
                  </a:lnTo>
                  <a:cubicBezTo>
                    <a:pt x="42406" y="882160"/>
                    <a:pt x="0" y="839835"/>
                    <a:pt x="0" y="787518"/>
                  </a:cubicBezTo>
                  <a:lnTo>
                    <a:pt x="0" y="439740"/>
                  </a:lnTo>
                </a:path>
              </a:pathLst>
            </a:custGeom>
            <a:noFill/>
            <a:ln w="25400" cap="flat">
              <a:solidFill>
                <a:schemeClr val="tx2">
                  <a:lumMod val="60000"/>
                  <a:lumOff val="40000"/>
                </a:schemeClr>
              </a:solidFill>
              <a:prstDash val="solid"/>
              <a:miter/>
              <a:headEnd type="oval"/>
            </a:ln>
          </p:spPr>
          <p:txBody>
            <a:bodyPr rtlCol="0" anchor="ctr"/>
            <a:lstStyle/>
            <a:p>
              <a:endParaRPr lang="en-US" sz="3600">
                <a:solidFill>
                  <a:schemeClr val="tx1">
                    <a:lumMod val="85000"/>
                    <a:lumOff val="15000"/>
                  </a:schemeClr>
                </a:solidFill>
              </a:endParaRPr>
            </a:p>
          </p:txBody>
        </p:sp>
        <p:sp>
          <p:nvSpPr>
            <p:cNvPr id="15" name="Freeform: Shape 14">
              <a:extLst>
                <a:ext uri="{FF2B5EF4-FFF2-40B4-BE49-F238E27FC236}">
                  <a16:creationId xmlns:a16="http://schemas.microsoft.com/office/drawing/2014/main" id="{4E55A478-0248-4D05-5F72-E05CA445AE23}"/>
                </a:ext>
              </a:extLst>
            </p:cNvPr>
            <p:cNvSpPr/>
            <p:nvPr/>
          </p:nvSpPr>
          <p:spPr>
            <a:xfrm>
              <a:off x="2036136" y="4043109"/>
              <a:ext cx="3560507" cy="2812028"/>
            </a:xfrm>
            <a:custGeom>
              <a:avLst/>
              <a:gdLst>
                <a:gd name="connsiteX0" fmla="*/ 2929988 w 2929988"/>
                <a:gd name="connsiteY0" fmla="*/ 820207 h 2314057"/>
                <a:gd name="connsiteX1" fmla="*/ 2880190 w 2929988"/>
                <a:gd name="connsiteY1" fmla="*/ 1157018 h 2314057"/>
                <a:gd name="connsiteX2" fmla="*/ 2880190 w 2929988"/>
                <a:gd name="connsiteY2" fmla="*/ 1517145 h 2314057"/>
                <a:gd name="connsiteX3" fmla="*/ 2797977 w 2929988"/>
                <a:gd name="connsiteY3" fmla="*/ 1599358 h 2314057"/>
                <a:gd name="connsiteX4" fmla="*/ 2784329 w 2929988"/>
                <a:gd name="connsiteY4" fmla="*/ 1599358 h 2314057"/>
                <a:gd name="connsiteX5" fmla="*/ 2691475 w 2929988"/>
                <a:gd name="connsiteY5" fmla="*/ 1506503 h 2314057"/>
                <a:gd name="connsiteX6" fmla="*/ 2691475 w 2929988"/>
                <a:gd name="connsiteY6" fmla="*/ 809646 h 2314057"/>
                <a:gd name="connsiteX7" fmla="*/ 2599026 w 2929988"/>
                <a:gd name="connsiteY7" fmla="*/ 717197 h 2314057"/>
                <a:gd name="connsiteX8" fmla="*/ 2596751 w 2929988"/>
                <a:gd name="connsiteY8" fmla="*/ 717197 h 2314057"/>
                <a:gd name="connsiteX9" fmla="*/ 2502678 w 2929988"/>
                <a:gd name="connsiteY9" fmla="*/ 811271 h 2314057"/>
                <a:gd name="connsiteX10" fmla="*/ 2502678 w 2929988"/>
                <a:gd name="connsiteY10" fmla="*/ 1505366 h 2314057"/>
                <a:gd name="connsiteX11" fmla="*/ 2408686 w 2929988"/>
                <a:gd name="connsiteY11" fmla="*/ 1599358 h 2314057"/>
                <a:gd name="connsiteX12" fmla="*/ 2408686 w 2929988"/>
                <a:gd name="connsiteY12" fmla="*/ 1599358 h 2314057"/>
                <a:gd name="connsiteX13" fmla="*/ 2313963 w 2929988"/>
                <a:gd name="connsiteY13" fmla="*/ 1504634 h 2314057"/>
                <a:gd name="connsiteX14" fmla="*/ 2313963 w 2929988"/>
                <a:gd name="connsiteY14" fmla="*/ 1167823 h 2314057"/>
                <a:gd name="connsiteX15" fmla="*/ 1189065 w 2929988"/>
                <a:gd name="connsiteY15" fmla="*/ 437 h 2314057"/>
                <a:gd name="connsiteX16" fmla="*/ 639 w 2929988"/>
                <a:gd name="connsiteY16" fmla="*/ 1118024 h 2314057"/>
                <a:gd name="connsiteX17" fmla="*/ 1168187 w 2929988"/>
                <a:gd name="connsiteY17" fmla="*/ 2314006 h 2314057"/>
                <a:gd name="connsiteX18" fmla="*/ 2226470 w 2929988"/>
                <a:gd name="connsiteY18" fmla="*/ 1599439 h 231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9988" h="2314057">
                  <a:moveTo>
                    <a:pt x="2929988" y="820207"/>
                  </a:moveTo>
                  <a:cubicBezTo>
                    <a:pt x="2897656" y="926791"/>
                    <a:pt x="2880190" y="1039874"/>
                    <a:pt x="2880190" y="1157018"/>
                  </a:cubicBezTo>
                  <a:lnTo>
                    <a:pt x="2880190" y="1517145"/>
                  </a:lnTo>
                  <a:cubicBezTo>
                    <a:pt x="2880190" y="1562557"/>
                    <a:pt x="2843389" y="1599358"/>
                    <a:pt x="2797977" y="1599358"/>
                  </a:cubicBezTo>
                  <a:lnTo>
                    <a:pt x="2784329" y="1599358"/>
                  </a:lnTo>
                  <a:cubicBezTo>
                    <a:pt x="2733068" y="1599358"/>
                    <a:pt x="2691475" y="1557764"/>
                    <a:pt x="2691475" y="1506503"/>
                  </a:cubicBezTo>
                  <a:lnTo>
                    <a:pt x="2691475" y="809646"/>
                  </a:lnTo>
                  <a:cubicBezTo>
                    <a:pt x="2691475" y="758629"/>
                    <a:pt x="2650125" y="717197"/>
                    <a:pt x="2599026" y="717197"/>
                  </a:cubicBezTo>
                  <a:lnTo>
                    <a:pt x="2596751" y="717197"/>
                  </a:lnTo>
                  <a:cubicBezTo>
                    <a:pt x="2544841" y="717197"/>
                    <a:pt x="2502678" y="759279"/>
                    <a:pt x="2502678" y="811271"/>
                  </a:cubicBezTo>
                  <a:lnTo>
                    <a:pt x="2502678" y="1505366"/>
                  </a:lnTo>
                  <a:cubicBezTo>
                    <a:pt x="2502678" y="1557276"/>
                    <a:pt x="2460597" y="1599358"/>
                    <a:pt x="2408686" y="1599358"/>
                  </a:cubicBezTo>
                  <a:lnTo>
                    <a:pt x="2408686" y="1599358"/>
                  </a:lnTo>
                  <a:cubicBezTo>
                    <a:pt x="2356369" y="1599358"/>
                    <a:pt x="2313963" y="1556952"/>
                    <a:pt x="2313963" y="1504634"/>
                  </a:cubicBezTo>
                  <a:lnTo>
                    <a:pt x="2313963" y="1167823"/>
                  </a:lnTo>
                  <a:cubicBezTo>
                    <a:pt x="2313963" y="539531"/>
                    <a:pt x="1817195" y="17416"/>
                    <a:pt x="1189065" y="437"/>
                  </a:cubicBezTo>
                  <a:cubicBezTo>
                    <a:pt x="548587" y="-16948"/>
                    <a:pt x="21517" y="486401"/>
                    <a:pt x="639" y="1118024"/>
                  </a:cubicBezTo>
                  <a:cubicBezTo>
                    <a:pt x="-21052" y="1773531"/>
                    <a:pt x="512355" y="2320180"/>
                    <a:pt x="1168187" y="2314006"/>
                  </a:cubicBezTo>
                  <a:cubicBezTo>
                    <a:pt x="1645702" y="2309456"/>
                    <a:pt x="2054002" y="2015701"/>
                    <a:pt x="2226470" y="1599439"/>
                  </a:cubicBezTo>
                </a:path>
              </a:pathLst>
            </a:custGeom>
            <a:noFill/>
            <a:ln w="25400" cap="flat">
              <a:solidFill>
                <a:schemeClr val="accent1"/>
              </a:solidFill>
              <a:prstDash val="solid"/>
              <a:miter/>
              <a:headEnd type="oval"/>
            </a:ln>
          </p:spPr>
          <p:txBody>
            <a:bodyPr rtlCol="0" anchor="ctr"/>
            <a:lstStyle/>
            <a:p>
              <a:endParaRPr lang="en-US" sz="3600">
                <a:solidFill>
                  <a:schemeClr val="tx1">
                    <a:lumMod val="85000"/>
                    <a:lumOff val="15000"/>
                  </a:schemeClr>
                </a:solidFill>
              </a:endParaRPr>
            </a:p>
          </p:txBody>
        </p:sp>
        <p:sp>
          <p:nvSpPr>
            <p:cNvPr id="16" name="Freeform: Shape 15">
              <a:extLst>
                <a:ext uri="{FF2B5EF4-FFF2-40B4-BE49-F238E27FC236}">
                  <a16:creationId xmlns:a16="http://schemas.microsoft.com/office/drawing/2014/main" id="{9DD55C1B-C030-E014-9491-513487B2D1E1}"/>
                </a:ext>
              </a:extLst>
            </p:cNvPr>
            <p:cNvSpPr/>
            <p:nvPr/>
          </p:nvSpPr>
          <p:spPr>
            <a:xfrm>
              <a:off x="19668273" y="4068294"/>
              <a:ext cx="2705594" cy="2812028"/>
            </a:xfrm>
            <a:custGeom>
              <a:avLst/>
              <a:gdLst>
                <a:gd name="connsiteX0" fmla="*/ 6417 w 2226469"/>
                <a:gd name="connsiteY0" fmla="*/ 707043 h 2314057"/>
                <a:gd name="connsiteX1" fmla="*/ 1037323 w 2226469"/>
                <a:gd name="connsiteY1" fmla="*/ 437 h 2314057"/>
                <a:gd name="connsiteX2" fmla="*/ 2225831 w 2226469"/>
                <a:gd name="connsiteY2" fmla="*/ 1118024 h 2314057"/>
                <a:gd name="connsiteX3" fmla="*/ 1058282 w 2226469"/>
                <a:gd name="connsiteY3" fmla="*/ 2314006 h 2314057"/>
                <a:gd name="connsiteX4" fmla="*/ 0 w 2226469"/>
                <a:gd name="connsiteY4" fmla="*/ 1599439 h 23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9" h="2314057">
                  <a:moveTo>
                    <a:pt x="6417" y="707043"/>
                  </a:moveTo>
                  <a:cubicBezTo>
                    <a:pt x="179128" y="302560"/>
                    <a:pt x="572238" y="13110"/>
                    <a:pt x="1037323" y="437"/>
                  </a:cubicBezTo>
                  <a:cubicBezTo>
                    <a:pt x="1677882" y="-16948"/>
                    <a:pt x="2204952" y="486482"/>
                    <a:pt x="2225831" y="1118024"/>
                  </a:cubicBezTo>
                  <a:cubicBezTo>
                    <a:pt x="2247521" y="1773531"/>
                    <a:pt x="1714115" y="2320180"/>
                    <a:pt x="1058282" y="2314006"/>
                  </a:cubicBezTo>
                  <a:cubicBezTo>
                    <a:pt x="580768" y="2309456"/>
                    <a:pt x="172467" y="2015701"/>
                    <a:pt x="0" y="1599439"/>
                  </a:cubicBezTo>
                </a:path>
              </a:pathLst>
            </a:custGeom>
            <a:noFill/>
            <a:ln w="25400" cap="flat">
              <a:solidFill>
                <a:schemeClr val="tx2">
                  <a:lumMod val="60000"/>
                  <a:lumOff val="40000"/>
                </a:schemeClr>
              </a:solidFill>
              <a:prstDash val="solid"/>
              <a:miter/>
            </a:ln>
          </p:spPr>
          <p:txBody>
            <a:bodyPr rtlCol="0" anchor="ctr"/>
            <a:lstStyle/>
            <a:p>
              <a:endParaRPr lang="en-US" sz="3600">
                <a:solidFill>
                  <a:schemeClr val="tx1">
                    <a:lumMod val="85000"/>
                    <a:lumOff val="15000"/>
                  </a:schemeClr>
                </a:solidFill>
              </a:endParaRPr>
            </a:p>
          </p:txBody>
        </p:sp>
        <p:sp>
          <p:nvSpPr>
            <p:cNvPr id="18" name="Oval 17">
              <a:extLst>
                <a:ext uri="{FF2B5EF4-FFF2-40B4-BE49-F238E27FC236}">
                  <a16:creationId xmlns:a16="http://schemas.microsoft.com/office/drawing/2014/main" id="{22B0B265-4652-0FC5-E27D-630293D73782}"/>
                </a:ext>
              </a:extLst>
            </p:cNvPr>
            <p:cNvSpPr/>
            <p:nvPr/>
          </p:nvSpPr>
          <p:spPr>
            <a:xfrm>
              <a:off x="2327224" y="4363813"/>
              <a:ext cx="2227264" cy="22272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nvGrpSpPr>
            <p:cNvPr id="19" name="Group 18">
              <a:extLst>
                <a:ext uri="{FF2B5EF4-FFF2-40B4-BE49-F238E27FC236}">
                  <a16:creationId xmlns:a16="http://schemas.microsoft.com/office/drawing/2014/main" id="{C7100E5D-DC3C-DCC9-F532-557569F7A44A}"/>
                </a:ext>
              </a:extLst>
            </p:cNvPr>
            <p:cNvGrpSpPr/>
            <p:nvPr/>
          </p:nvGrpSpPr>
          <p:grpSpPr>
            <a:xfrm>
              <a:off x="1838370" y="2470930"/>
              <a:ext cx="3211007" cy="1448932"/>
              <a:chOff x="3210745" y="2493442"/>
              <a:chExt cx="2614023" cy="553552"/>
            </a:xfrm>
          </p:grpSpPr>
          <p:sp>
            <p:nvSpPr>
              <p:cNvPr id="20" name="TextBox 19">
                <a:extLst>
                  <a:ext uri="{FF2B5EF4-FFF2-40B4-BE49-F238E27FC236}">
                    <a16:creationId xmlns:a16="http://schemas.microsoft.com/office/drawing/2014/main" id="{62409DEC-EFD9-C13D-5C22-73555048CC82}"/>
                  </a:ext>
                </a:extLst>
              </p:cNvPr>
              <p:cNvSpPr txBox="1"/>
              <p:nvPr/>
            </p:nvSpPr>
            <p:spPr>
              <a:xfrm>
                <a:off x="3218950" y="2831679"/>
                <a:ext cx="2597613" cy="215315"/>
              </a:xfrm>
              <a:prstGeom prst="rect">
                <a:avLst/>
              </a:prstGeom>
              <a:noFill/>
            </p:spPr>
            <p:txBody>
              <a:bodyPr wrap="square" lIns="0" tIns="0" rIns="0" bIns="0" anchor="t">
                <a:noAutofit/>
              </a:bodyPr>
              <a:lstStyle/>
              <a:p>
                <a:pPr algn="ctr">
                  <a:lnSpc>
                    <a:spcPct val="110000"/>
                  </a:lnSpc>
                </a:pPr>
                <a:r>
                  <a:rPr lang="en-IN" sz="2400" dirty="0">
                    <a:solidFill>
                      <a:schemeClr val="tx1">
                        <a:lumMod val="85000"/>
                        <a:lumOff val="15000"/>
                      </a:schemeClr>
                    </a:solidFill>
                    <a:ea typeface="Open Sans" panose="020B0606030504020204" pitchFamily="34" charset="0"/>
                    <a:cs typeface="Open Sans" panose="020B0606030504020204" pitchFamily="34" charset="0"/>
                  </a:rPr>
                  <a:t>Unaware </a:t>
                </a:r>
              </a:p>
            </p:txBody>
          </p:sp>
          <p:sp>
            <p:nvSpPr>
              <p:cNvPr id="21" name="TextBox 20">
                <a:extLst>
                  <a:ext uri="{FF2B5EF4-FFF2-40B4-BE49-F238E27FC236}">
                    <a16:creationId xmlns:a16="http://schemas.microsoft.com/office/drawing/2014/main" id="{0FCDB841-E3FB-C466-75A6-0F39B80B0D55}"/>
                  </a:ext>
                </a:extLst>
              </p:cNvPr>
              <p:cNvSpPr txBox="1"/>
              <p:nvPr/>
            </p:nvSpPr>
            <p:spPr>
              <a:xfrm>
                <a:off x="3210745" y="2493442"/>
                <a:ext cx="2614023" cy="237625"/>
              </a:xfrm>
              <a:prstGeom prst="rect">
                <a:avLst/>
              </a:prstGeom>
              <a:noFill/>
            </p:spPr>
            <p:txBody>
              <a:bodyPr wrap="square" lIns="0" tIns="0" rIns="0" bIns="0" anchor="b">
                <a:noAutofit/>
              </a:bodyPr>
              <a:lstStyle/>
              <a:p>
                <a:pPr algn="ctr"/>
                <a:r>
                  <a:rPr lang="en-IN" sz="3200" b="1" dirty="0">
                    <a:solidFill>
                      <a:schemeClr val="tx1">
                        <a:lumMod val="85000"/>
                        <a:lumOff val="15000"/>
                      </a:schemeClr>
                    </a:solidFill>
                  </a:rPr>
                  <a:t>Customer</a:t>
                </a:r>
              </a:p>
            </p:txBody>
          </p:sp>
        </p:grpSp>
        <p:grpSp>
          <p:nvGrpSpPr>
            <p:cNvPr id="22" name="Group 21">
              <a:extLst>
                <a:ext uri="{FF2B5EF4-FFF2-40B4-BE49-F238E27FC236}">
                  <a16:creationId xmlns:a16="http://schemas.microsoft.com/office/drawing/2014/main" id="{620458B8-CA7D-9070-9D06-80F49D369DD6}"/>
                </a:ext>
              </a:extLst>
            </p:cNvPr>
            <p:cNvGrpSpPr/>
            <p:nvPr/>
          </p:nvGrpSpPr>
          <p:grpSpPr>
            <a:xfrm>
              <a:off x="5366081" y="2520085"/>
              <a:ext cx="3211007" cy="1376345"/>
              <a:chOff x="3210745" y="2493442"/>
              <a:chExt cx="2614023" cy="525821"/>
            </a:xfrm>
          </p:grpSpPr>
          <p:sp>
            <p:nvSpPr>
              <p:cNvPr id="23" name="TextBox 22">
                <a:extLst>
                  <a:ext uri="{FF2B5EF4-FFF2-40B4-BE49-F238E27FC236}">
                    <a16:creationId xmlns:a16="http://schemas.microsoft.com/office/drawing/2014/main" id="{7AAF6840-7EE6-B39C-5751-1943EBE6D2FE}"/>
                  </a:ext>
                </a:extLst>
              </p:cNvPr>
              <p:cNvSpPr txBox="1"/>
              <p:nvPr/>
            </p:nvSpPr>
            <p:spPr>
              <a:xfrm>
                <a:off x="3218950" y="2831679"/>
                <a:ext cx="2597613" cy="187584"/>
              </a:xfrm>
              <a:prstGeom prst="rect">
                <a:avLst/>
              </a:prstGeom>
              <a:noFill/>
            </p:spPr>
            <p:txBody>
              <a:bodyPr wrap="square" lIns="0" tIns="0" rIns="0" bIns="0" anchor="t">
                <a:noAutofit/>
              </a:bodyPr>
              <a:lstStyle/>
              <a:p>
                <a:pPr algn="ctr">
                  <a:lnSpc>
                    <a:spcPct val="110000"/>
                  </a:lnSpc>
                </a:pPr>
                <a:r>
                  <a:rPr lang="en-IN" sz="2400" dirty="0">
                    <a:solidFill>
                      <a:schemeClr val="tx1">
                        <a:lumMod val="85000"/>
                        <a:lumOff val="15000"/>
                      </a:schemeClr>
                    </a:solidFill>
                    <a:ea typeface="Open Sans" panose="020B0606030504020204" pitchFamily="34" charset="0"/>
                    <a:cs typeface="Open Sans" panose="020B0606030504020204" pitchFamily="34" charset="0"/>
                  </a:rPr>
                  <a:t>Adds Cost Not Value</a:t>
                </a:r>
              </a:p>
            </p:txBody>
          </p:sp>
          <p:sp>
            <p:nvSpPr>
              <p:cNvPr id="24" name="TextBox 23">
                <a:extLst>
                  <a:ext uri="{FF2B5EF4-FFF2-40B4-BE49-F238E27FC236}">
                    <a16:creationId xmlns:a16="http://schemas.microsoft.com/office/drawing/2014/main" id="{A1988675-4F24-F78B-E2A2-7CE63E55304E}"/>
                  </a:ext>
                </a:extLst>
              </p:cNvPr>
              <p:cNvSpPr txBox="1"/>
              <p:nvPr/>
            </p:nvSpPr>
            <p:spPr>
              <a:xfrm>
                <a:off x="3210745" y="2493442"/>
                <a:ext cx="2614023" cy="237625"/>
              </a:xfrm>
              <a:prstGeom prst="rect">
                <a:avLst/>
              </a:prstGeom>
              <a:noFill/>
            </p:spPr>
            <p:txBody>
              <a:bodyPr wrap="square" lIns="0" tIns="0" rIns="0" bIns="0" anchor="b">
                <a:noAutofit/>
              </a:bodyPr>
              <a:lstStyle/>
              <a:p>
                <a:pPr algn="ctr"/>
                <a:r>
                  <a:rPr lang="en-IN" sz="3200" b="1" dirty="0">
                    <a:solidFill>
                      <a:schemeClr val="tx1">
                        <a:lumMod val="85000"/>
                        <a:lumOff val="15000"/>
                      </a:schemeClr>
                    </a:solidFill>
                  </a:rPr>
                  <a:t>Broker</a:t>
                </a:r>
              </a:p>
            </p:txBody>
          </p:sp>
        </p:grpSp>
        <p:grpSp>
          <p:nvGrpSpPr>
            <p:cNvPr id="25" name="Group 24">
              <a:extLst>
                <a:ext uri="{FF2B5EF4-FFF2-40B4-BE49-F238E27FC236}">
                  <a16:creationId xmlns:a16="http://schemas.microsoft.com/office/drawing/2014/main" id="{EE5109E8-CCE7-CC79-B1F5-51FD375759DE}"/>
                </a:ext>
              </a:extLst>
            </p:cNvPr>
            <p:cNvGrpSpPr/>
            <p:nvPr/>
          </p:nvGrpSpPr>
          <p:grpSpPr>
            <a:xfrm>
              <a:off x="8415883" y="2567169"/>
              <a:ext cx="3625359" cy="973245"/>
              <a:chOff x="2887579" y="2493442"/>
              <a:chExt cx="3198658" cy="371821"/>
            </a:xfrm>
          </p:grpSpPr>
          <p:sp>
            <p:nvSpPr>
              <p:cNvPr id="26" name="TextBox 25">
                <a:extLst>
                  <a:ext uri="{FF2B5EF4-FFF2-40B4-BE49-F238E27FC236}">
                    <a16:creationId xmlns:a16="http://schemas.microsoft.com/office/drawing/2014/main" id="{2D641E95-8A14-86E3-EB5F-B3358FC1560D}"/>
                  </a:ext>
                </a:extLst>
              </p:cNvPr>
              <p:cNvSpPr txBox="1"/>
              <p:nvPr/>
            </p:nvSpPr>
            <p:spPr>
              <a:xfrm>
                <a:off x="2887579" y="2698759"/>
                <a:ext cx="3198658" cy="166504"/>
              </a:xfrm>
              <a:prstGeom prst="rect">
                <a:avLst/>
              </a:prstGeom>
              <a:noFill/>
            </p:spPr>
            <p:txBody>
              <a:bodyPr wrap="square" lIns="0" tIns="0" rIns="0" bIns="0" anchor="t">
                <a:noAutofit/>
              </a:bodyPr>
              <a:lstStyle/>
              <a:p>
                <a:pPr algn="ctr">
                  <a:lnSpc>
                    <a:spcPct val="110000"/>
                  </a:lnSpc>
                </a:pPr>
                <a:r>
                  <a:rPr lang="en-IN" sz="2400" dirty="0">
                    <a:solidFill>
                      <a:schemeClr val="tx1">
                        <a:lumMod val="85000"/>
                        <a:lumOff val="15000"/>
                      </a:schemeClr>
                    </a:solidFill>
                    <a:ea typeface="Open Sans" panose="020B0606030504020204" pitchFamily="34" charset="0"/>
                    <a:cs typeface="Open Sans" panose="020B0606030504020204" pitchFamily="34" charset="0"/>
                  </a:rPr>
                  <a:t>Corporate Maintains Significant Margin</a:t>
                </a:r>
              </a:p>
            </p:txBody>
          </p:sp>
          <p:sp>
            <p:nvSpPr>
              <p:cNvPr id="27" name="TextBox 26">
                <a:extLst>
                  <a:ext uri="{FF2B5EF4-FFF2-40B4-BE49-F238E27FC236}">
                    <a16:creationId xmlns:a16="http://schemas.microsoft.com/office/drawing/2014/main" id="{A709AE2B-B75C-B474-6709-D82EC67FB5F6}"/>
                  </a:ext>
                </a:extLst>
              </p:cNvPr>
              <p:cNvSpPr txBox="1"/>
              <p:nvPr/>
            </p:nvSpPr>
            <p:spPr>
              <a:xfrm>
                <a:off x="3210745" y="2493442"/>
                <a:ext cx="2614023" cy="237625"/>
              </a:xfrm>
              <a:prstGeom prst="rect">
                <a:avLst/>
              </a:prstGeom>
              <a:noFill/>
            </p:spPr>
            <p:txBody>
              <a:bodyPr wrap="square" lIns="0" tIns="0" rIns="0" bIns="0" anchor="b">
                <a:noAutofit/>
              </a:bodyPr>
              <a:lstStyle/>
              <a:p>
                <a:pPr algn="ctr"/>
                <a:r>
                  <a:rPr lang="en-IN" sz="3200" b="1" dirty="0">
                    <a:solidFill>
                      <a:schemeClr val="tx1">
                        <a:lumMod val="85000"/>
                        <a:lumOff val="15000"/>
                      </a:schemeClr>
                    </a:solidFill>
                  </a:rPr>
                  <a:t>Van Line</a:t>
                </a:r>
              </a:p>
            </p:txBody>
          </p:sp>
        </p:grpSp>
        <p:sp>
          <p:nvSpPr>
            <p:cNvPr id="31" name="Oval 30">
              <a:extLst>
                <a:ext uri="{FF2B5EF4-FFF2-40B4-BE49-F238E27FC236}">
                  <a16:creationId xmlns:a16="http://schemas.microsoft.com/office/drawing/2014/main" id="{89CB549E-30C6-CCF5-7BF8-0A6688B529BF}"/>
                </a:ext>
              </a:extLst>
            </p:cNvPr>
            <p:cNvSpPr/>
            <p:nvPr/>
          </p:nvSpPr>
          <p:spPr>
            <a:xfrm>
              <a:off x="5841740" y="4363813"/>
              <a:ext cx="2227264" cy="2227264"/>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2" name="Oval 31">
              <a:extLst>
                <a:ext uri="{FF2B5EF4-FFF2-40B4-BE49-F238E27FC236}">
                  <a16:creationId xmlns:a16="http://schemas.microsoft.com/office/drawing/2014/main" id="{F8CC3131-8573-9418-E40A-95E4B9A1EF20}"/>
                </a:ext>
              </a:extLst>
            </p:cNvPr>
            <p:cNvSpPr/>
            <p:nvPr/>
          </p:nvSpPr>
          <p:spPr>
            <a:xfrm>
              <a:off x="9343057" y="4339750"/>
              <a:ext cx="2227264" cy="2227264"/>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4" name="Rectangle 33">
              <a:extLst>
                <a:ext uri="{FF2B5EF4-FFF2-40B4-BE49-F238E27FC236}">
                  <a16:creationId xmlns:a16="http://schemas.microsoft.com/office/drawing/2014/main" id="{8C3A2055-6902-4F15-EC32-B96D46F6286B}"/>
                </a:ext>
              </a:extLst>
            </p:cNvPr>
            <p:cNvSpPr/>
            <p:nvPr/>
          </p:nvSpPr>
          <p:spPr>
            <a:xfrm>
              <a:off x="1585270" y="1782000"/>
              <a:ext cx="20516689" cy="78691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TextBox 2">
              <a:extLst>
                <a:ext uri="{FF2B5EF4-FFF2-40B4-BE49-F238E27FC236}">
                  <a16:creationId xmlns:a16="http://schemas.microsoft.com/office/drawing/2014/main" id="{2AD06774-B19D-9763-0B1D-5371DABB56B2}"/>
                </a:ext>
              </a:extLst>
            </p:cNvPr>
            <p:cNvSpPr txBox="1"/>
            <p:nvPr/>
          </p:nvSpPr>
          <p:spPr>
            <a:xfrm>
              <a:off x="1705372" y="1946216"/>
              <a:ext cx="20223454" cy="458480"/>
            </a:xfrm>
            <a:prstGeom prst="rect">
              <a:avLst/>
            </a:prstGeom>
            <a:solidFill>
              <a:schemeClr val="accent1"/>
            </a:solidFill>
          </p:spPr>
          <p:txBody>
            <a:bodyPr wrap="square" lIns="0" tIns="0" rIns="0" bIns="0" rtlCol="0" anchor="ctr">
              <a:noAutofit/>
            </a:bodyPr>
            <a:lstStyle/>
            <a:p>
              <a:pPr algn="ctr"/>
              <a:r>
                <a:rPr lang="en-US" sz="3200" b="1" dirty="0">
                  <a:solidFill>
                    <a:schemeClr val="tx2">
                      <a:lumMod val="60000"/>
                      <a:lumOff val="40000"/>
                    </a:schemeClr>
                  </a:solidFill>
                </a:rPr>
                <a:t>PROFESSIONAL MOVING’S BLOATED MARGIN MODEL</a:t>
              </a:r>
            </a:p>
          </p:txBody>
        </p:sp>
        <p:sp>
          <p:nvSpPr>
            <p:cNvPr id="45" name="Freeform: Shape 44">
              <a:extLst>
                <a:ext uri="{FF2B5EF4-FFF2-40B4-BE49-F238E27FC236}">
                  <a16:creationId xmlns:a16="http://schemas.microsoft.com/office/drawing/2014/main" id="{9E6937A2-8105-D909-77A4-A0113CBD3E35}"/>
                </a:ext>
              </a:extLst>
            </p:cNvPr>
            <p:cNvSpPr/>
            <p:nvPr/>
          </p:nvSpPr>
          <p:spPr>
            <a:xfrm>
              <a:off x="9142264" y="5971362"/>
              <a:ext cx="2599089" cy="868436"/>
            </a:xfrm>
            <a:custGeom>
              <a:avLst/>
              <a:gdLst>
                <a:gd name="connsiteX0" fmla="*/ 2138825 w 2138825"/>
                <a:gd name="connsiteY0" fmla="*/ 0 h 714648"/>
                <a:gd name="connsiteX1" fmla="*/ 1069413 w 2138825"/>
                <a:gd name="connsiteY1" fmla="*/ 714648 h 714648"/>
                <a:gd name="connsiteX2" fmla="*/ 0 w 2138825"/>
                <a:gd name="connsiteY2" fmla="*/ 0 h 714648"/>
              </a:gdLst>
              <a:ahLst/>
              <a:cxnLst>
                <a:cxn ang="0">
                  <a:pos x="connsiteX0" y="connsiteY0"/>
                </a:cxn>
                <a:cxn ang="0">
                  <a:pos x="connsiteX1" y="connsiteY1"/>
                </a:cxn>
                <a:cxn ang="0">
                  <a:pos x="connsiteX2" y="connsiteY2"/>
                </a:cxn>
              </a:cxnLst>
              <a:rect l="l" t="t" r="r" b="b"/>
              <a:pathLst>
                <a:path w="2138825" h="714648">
                  <a:moveTo>
                    <a:pt x="2138825" y="0"/>
                  </a:moveTo>
                  <a:cubicBezTo>
                    <a:pt x="1965058" y="419511"/>
                    <a:pt x="1551721" y="714648"/>
                    <a:pt x="1069413" y="714648"/>
                  </a:cubicBezTo>
                  <a:cubicBezTo>
                    <a:pt x="587105" y="714648"/>
                    <a:pt x="173686" y="419511"/>
                    <a:pt x="0" y="0"/>
                  </a:cubicBezTo>
                </a:path>
              </a:pathLst>
            </a:custGeom>
            <a:noFill/>
            <a:ln w="25400" cap="flat">
              <a:solidFill>
                <a:schemeClr val="tx2">
                  <a:lumMod val="60000"/>
                  <a:lumOff val="40000"/>
                </a:schemeClr>
              </a:solidFill>
              <a:prstDash val="solid"/>
              <a:miter/>
            </a:ln>
          </p:spPr>
          <p:txBody>
            <a:bodyPr rtlCol="0" anchor="ctr"/>
            <a:lstStyle/>
            <a:p>
              <a:endParaRPr lang="en-US" sz="3600">
                <a:solidFill>
                  <a:schemeClr val="tx1">
                    <a:lumMod val="85000"/>
                    <a:lumOff val="15000"/>
                  </a:schemeClr>
                </a:solidFill>
              </a:endParaRPr>
            </a:p>
          </p:txBody>
        </p:sp>
        <p:sp>
          <p:nvSpPr>
            <p:cNvPr id="46" name="Freeform: Shape 45">
              <a:extLst>
                <a:ext uri="{FF2B5EF4-FFF2-40B4-BE49-F238E27FC236}">
                  <a16:creationId xmlns:a16="http://schemas.microsoft.com/office/drawing/2014/main" id="{1A8D7F21-14CA-00C5-9523-E990FE367F66}"/>
                </a:ext>
              </a:extLst>
            </p:cNvPr>
            <p:cNvSpPr/>
            <p:nvPr/>
          </p:nvSpPr>
          <p:spPr>
            <a:xfrm>
              <a:off x="12607362" y="5899173"/>
              <a:ext cx="2599089" cy="868436"/>
            </a:xfrm>
            <a:custGeom>
              <a:avLst/>
              <a:gdLst>
                <a:gd name="connsiteX0" fmla="*/ 2138825 w 2138825"/>
                <a:gd name="connsiteY0" fmla="*/ 0 h 714648"/>
                <a:gd name="connsiteX1" fmla="*/ 1069413 w 2138825"/>
                <a:gd name="connsiteY1" fmla="*/ 714648 h 714648"/>
                <a:gd name="connsiteX2" fmla="*/ 0 w 2138825"/>
                <a:gd name="connsiteY2" fmla="*/ 0 h 714648"/>
              </a:gdLst>
              <a:ahLst/>
              <a:cxnLst>
                <a:cxn ang="0">
                  <a:pos x="connsiteX0" y="connsiteY0"/>
                </a:cxn>
                <a:cxn ang="0">
                  <a:pos x="connsiteX1" y="connsiteY1"/>
                </a:cxn>
                <a:cxn ang="0">
                  <a:pos x="connsiteX2" y="connsiteY2"/>
                </a:cxn>
              </a:cxnLst>
              <a:rect l="l" t="t" r="r" b="b"/>
              <a:pathLst>
                <a:path w="2138825" h="714648">
                  <a:moveTo>
                    <a:pt x="2138825" y="0"/>
                  </a:moveTo>
                  <a:cubicBezTo>
                    <a:pt x="1965058" y="419511"/>
                    <a:pt x="1551721" y="714648"/>
                    <a:pt x="1069413" y="714648"/>
                  </a:cubicBezTo>
                  <a:cubicBezTo>
                    <a:pt x="587105" y="714648"/>
                    <a:pt x="173686" y="419511"/>
                    <a:pt x="0" y="0"/>
                  </a:cubicBezTo>
                </a:path>
              </a:pathLst>
            </a:custGeom>
            <a:noFill/>
            <a:ln w="25400" cap="flat">
              <a:solidFill>
                <a:schemeClr val="tx2">
                  <a:lumMod val="60000"/>
                  <a:lumOff val="40000"/>
                </a:schemeClr>
              </a:solidFill>
              <a:prstDash val="solid"/>
              <a:miter/>
            </a:ln>
          </p:spPr>
          <p:txBody>
            <a:bodyPr rtlCol="0" anchor="ctr"/>
            <a:lstStyle/>
            <a:p>
              <a:endParaRPr lang="en-US" sz="3600">
                <a:solidFill>
                  <a:schemeClr val="tx1">
                    <a:lumMod val="85000"/>
                    <a:lumOff val="15000"/>
                  </a:schemeClr>
                </a:solidFill>
              </a:endParaRPr>
            </a:p>
          </p:txBody>
        </p:sp>
        <p:sp>
          <p:nvSpPr>
            <p:cNvPr id="48" name="Freeform: Shape 47">
              <a:extLst>
                <a:ext uri="{FF2B5EF4-FFF2-40B4-BE49-F238E27FC236}">
                  <a16:creationId xmlns:a16="http://schemas.microsoft.com/office/drawing/2014/main" id="{B0C6451A-C9AB-87C2-B061-EE132D0BC58E}"/>
                </a:ext>
              </a:extLst>
            </p:cNvPr>
            <p:cNvSpPr/>
            <p:nvPr/>
          </p:nvSpPr>
          <p:spPr>
            <a:xfrm>
              <a:off x="12609417" y="4056078"/>
              <a:ext cx="2706199" cy="1405963"/>
            </a:xfrm>
            <a:custGeom>
              <a:avLst/>
              <a:gdLst>
                <a:gd name="connsiteX0" fmla="*/ 0 w 2226968"/>
                <a:gd name="connsiteY0" fmla="*/ 715948 h 1156987"/>
                <a:gd name="connsiteX1" fmla="*/ 1069981 w 2226968"/>
                <a:gd name="connsiteY1" fmla="*/ 0 h 1156987"/>
                <a:gd name="connsiteX2" fmla="*/ 2226969 w 2226968"/>
                <a:gd name="connsiteY2" fmla="*/ 1156987 h 1156987"/>
              </a:gdLst>
              <a:ahLst/>
              <a:cxnLst>
                <a:cxn ang="0">
                  <a:pos x="connsiteX0" y="connsiteY0"/>
                </a:cxn>
                <a:cxn ang="0">
                  <a:pos x="connsiteX1" y="connsiteY1"/>
                </a:cxn>
                <a:cxn ang="0">
                  <a:pos x="connsiteX2" y="connsiteY2"/>
                </a:cxn>
              </a:cxnLst>
              <a:rect l="l" t="t" r="r" b="b"/>
              <a:pathLst>
                <a:path w="2226968" h="1156987">
                  <a:moveTo>
                    <a:pt x="0" y="715948"/>
                  </a:moveTo>
                  <a:cubicBezTo>
                    <a:pt x="173361" y="295705"/>
                    <a:pt x="587105" y="0"/>
                    <a:pt x="1069981" y="0"/>
                  </a:cubicBezTo>
                  <a:cubicBezTo>
                    <a:pt x="1708997" y="0"/>
                    <a:pt x="2226969" y="518053"/>
                    <a:pt x="2226969" y="1156987"/>
                  </a:cubicBezTo>
                </a:path>
              </a:pathLst>
            </a:custGeom>
            <a:noFill/>
            <a:ln w="25400" cap="flat">
              <a:solidFill>
                <a:schemeClr val="tx2">
                  <a:lumMod val="60000"/>
                  <a:lumOff val="40000"/>
                </a:schemeClr>
              </a:solidFill>
              <a:prstDash val="solid"/>
              <a:miter/>
            </a:ln>
          </p:spPr>
          <p:txBody>
            <a:bodyPr rtlCol="0" anchor="ctr"/>
            <a:lstStyle/>
            <a:p>
              <a:endParaRPr lang="en-US" sz="3600">
                <a:solidFill>
                  <a:schemeClr val="tx1">
                    <a:lumMod val="85000"/>
                    <a:lumOff val="15000"/>
                  </a:schemeClr>
                </a:solidFill>
              </a:endParaRPr>
            </a:p>
          </p:txBody>
        </p:sp>
        <p:sp>
          <p:nvSpPr>
            <p:cNvPr id="50" name="Freeform: Shape 49">
              <a:extLst>
                <a:ext uri="{FF2B5EF4-FFF2-40B4-BE49-F238E27FC236}">
                  <a16:creationId xmlns:a16="http://schemas.microsoft.com/office/drawing/2014/main" id="{B91A2A9D-8748-9590-5355-D8217A0DC46B}"/>
                </a:ext>
              </a:extLst>
            </p:cNvPr>
            <p:cNvSpPr/>
            <p:nvPr/>
          </p:nvSpPr>
          <p:spPr>
            <a:xfrm>
              <a:off x="15313454" y="4957956"/>
              <a:ext cx="748789" cy="1071996"/>
            </a:xfrm>
            <a:custGeom>
              <a:avLst/>
              <a:gdLst>
                <a:gd name="connsiteX0" fmla="*/ 616188 w 616188"/>
                <a:gd name="connsiteY0" fmla="*/ 102928 h 882160"/>
                <a:gd name="connsiteX1" fmla="*/ 566389 w 616188"/>
                <a:gd name="connsiteY1" fmla="*/ 439740 h 882160"/>
                <a:gd name="connsiteX2" fmla="*/ 566389 w 616188"/>
                <a:gd name="connsiteY2" fmla="*/ 796861 h 882160"/>
                <a:gd name="connsiteX3" fmla="*/ 481090 w 616188"/>
                <a:gd name="connsiteY3" fmla="*/ 882160 h 882160"/>
                <a:gd name="connsiteX4" fmla="*/ 474997 w 616188"/>
                <a:gd name="connsiteY4" fmla="*/ 882160 h 882160"/>
                <a:gd name="connsiteX5" fmla="*/ 377593 w 616188"/>
                <a:gd name="connsiteY5" fmla="*/ 784756 h 882160"/>
                <a:gd name="connsiteX6" fmla="*/ 377593 w 616188"/>
                <a:gd name="connsiteY6" fmla="*/ 90661 h 882160"/>
                <a:gd name="connsiteX7" fmla="*/ 286932 w 616188"/>
                <a:gd name="connsiteY7" fmla="*/ 0 h 882160"/>
                <a:gd name="connsiteX8" fmla="*/ 283276 w 616188"/>
                <a:gd name="connsiteY8" fmla="*/ 0 h 882160"/>
                <a:gd name="connsiteX9" fmla="*/ 188797 w 616188"/>
                <a:gd name="connsiteY9" fmla="*/ 94479 h 882160"/>
                <a:gd name="connsiteX10" fmla="*/ 188797 w 616188"/>
                <a:gd name="connsiteY10" fmla="*/ 788574 h 882160"/>
                <a:gd name="connsiteX11" fmla="*/ 95211 w 616188"/>
                <a:gd name="connsiteY11" fmla="*/ 882160 h 882160"/>
                <a:gd name="connsiteX12" fmla="*/ 94642 w 616188"/>
                <a:gd name="connsiteY12" fmla="*/ 882160 h 882160"/>
                <a:gd name="connsiteX13" fmla="*/ 0 w 616188"/>
                <a:gd name="connsiteY13" fmla="*/ 787518 h 882160"/>
                <a:gd name="connsiteX14" fmla="*/ 0 w 616188"/>
                <a:gd name="connsiteY14" fmla="*/ 439740 h 88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6188" h="882160">
                  <a:moveTo>
                    <a:pt x="616188" y="102928"/>
                  </a:moveTo>
                  <a:cubicBezTo>
                    <a:pt x="583855" y="209512"/>
                    <a:pt x="566389" y="322595"/>
                    <a:pt x="566389" y="439740"/>
                  </a:cubicBezTo>
                  <a:lnTo>
                    <a:pt x="566389" y="796861"/>
                  </a:lnTo>
                  <a:cubicBezTo>
                    <a:pt x="566389" y="843978"/>
                    <a:pt x="528208" y="882160"/>
                    <a:pt x="481090" y="882160"/>
                  </a:cubicBezTo>
                  <a:lnTo>
                    <a:pt x="474997" y="882160"/>
                  </a:lnTo>
                  <a:cubicBezTo>
                    <a:pt x="421218" y="882160"/>
                    <a:pt x="377593" y="838536"/>
                    <a:pt x="377593" y="784756"/>
                  </a:cubicBezTo>
                  <a:lnTo>
                    <a:pt x="377593" y="90661"/>
                  </a:lnTo>
                  <a:cubicBezTo>
                    <a:pt x="377593" y="40619"/>
                    <a:pt x="336974" y="0"/>
                    <a:pt x="286932" y="0"/>
                  </a:cubicBezTo>
                  <a:lnTo>
                    <a:pt x="283276" y="0"/>
                  </a:lnTo>
                  <a:cubicBezTo>
                    <a:pt x="231121" y="0"/>
                    <a:pt x="188797" y="42325"/>
                    <a:pt x="188797" y="94479"/>
                  </a:cubicBezTo>
                  <a:lnTo>
                    <a:pt x="188797" y="788574"/>
                  </a:lnTo>
                  <a:cubicBezTo>
                    <a:pt x="188797" y="840242"/>
                    <a:pt x="146878" y="882160"/>
                    <a:pt x="95211" y="882160"/>
                  </a:cubicBezTo>
                  <a:lnTo>
                    <a:pt x="94642" y="882160"/>
                  </a:lnTo>
                  <a:cubicBezTo>
                    <a:pt x="42406" y="882160"/>
                    <a:pt x="0" y="839835"/>
                    <a:pt x="0" y="787518"/>
                  </a:cubicBezTo>
                  <a:lnTo>
                    <a:pt x="0" y="439740"/>
                  </a:lnTo>
                </a:path>
              </a:pathLst>
            </a:custGeom>
            <a:noFill/>
            <a:ln w="25400" cap="flat">
              <a:solidFill>
                <a:schemeClr val="tx2">
                  <a:lumMod val="60000"/>
                  <a:lumOff val="40000"/>
                </a:schemeClr>
              </a:solidFill>
              <a:prstDash val="solid"/>
              <a:miter/>
              <a:headEnd type="oval"/>
            </a:ln>
          </p:spPr>
          <p:txBody>
            <a:bodyPr rtlCol="0" anchor="ctr"/>
            <a:lstStyle/>
            <a:p>
              <a:endParaRPr lang="en-US" sz="3600">
                <a:solidFill>
                  <a:schemeClr val="tx1">
                    <a:lumMod val="85000"/>
                    <a:lumOff val="15000"/>
                  </a:schemeClr>
                </a:solidFill>
              </a:endParaRPr>
            </a:p>
          </p:txBody>
        </p:sp>
        <p:sp>
          <p:nvSpPr>
            <p:cNvPr id="53" name="Freeform: Shape 52">
              <a:extLst>
                <a:ext uri="{FF2B5EF4-FFF2-40B4-BE49-F238E27FC236}">
                  <a16:creationId xmlns:a16="http://schemas.microsoft.com/office/drawing/2014/main" id="{65C5C4BE-4171-1CA3-8427-6674D64C85BC}"/>
                </a:ext>
              </a:extLst>
            </p:cNvPr>
            <p:cNvSpPr/>
            <p:nvPr/>
          </p:nvSpPr>
          <p:spPr>
            <a:xfrm>
              <a:off x="16113605" y="4056077"/>
              <a:ext cx="2706100" cy="1405963"/>
            </a:xfrm>
            <a:custGeom>
              <a:avLst/>
              <a:gdLst>
                <a:gd name="connsiteX0" fmla="*/ 0 w 2226887"/>
                <a:gd name="connsiteY0" fmla="*/ 715948 h 1156987"/>
                <a:gd name="connsiteX1" fmla="*/ 1069900 w 2226887"/>
                <a:gd name="connsiteY1" fmla="*/ 0 h 1156987"/>
                <a:gd name="connsiteX2" fmla="*/ 2226887 w 2226887"/>
                <a:gd name="connsiteY2" fmla="*/ 1156987 h 1156987"/>
              </a:gdLst>
              <a:ahLst/>
              <a:cxnLst>
                <a:cxn ang="0">
                  <a:pos x="connsiteX0" y="connsiteY0"/>
                </a:cxn>
                <a:cxn ang="0">
                  <a:pos x="connsiteX1" y="connsiteY1"/>
                </a:cxn>
                <a:cxn ang="0">
                  <a:pos x="connsiteX2" y="connsiteY2"/>
                </a:cxn>
              </a:cxnLst>
              <a:rect l="l" t="t" r="r" b="b"/>
              <a:pathLst>
                <a:path w="2226887" h="1156987">
                  <a:moveTo>
                    <a:pt x="0" y="715948"/>
                  </a:moveTo>
                  <a:cubicBezTo>
                    <a:pt x="173361" y="295705"/>
                    <a:pt x="587105" y="0"/>
                    <a:pt x="1069900" y="0"/>
                  </a:cubicBezTo>
                  <a:cubicBezTo>
                    <a:pt x="1708916" y="0"/>
                    <a:pt x="2226887" y="518053"/>
                    <a:pt x="2226887" y="1156987"/>
                  </a:cubicBezTo>
                </a:path>
              </a:pathLst>
            </a:custGeom>
            <a:noFill/>
            <a:ln w="25400" cap="flat">
              <a:solidFill>
                <a:schemeClr val="tx2">
                  <a:lumMod val="60000"/>
                  <a:lumOff val="40000"/>
                </a:schemeClr>
              </a:solidFill>
              <a:prstDash val="solid"/>
              <a:miter/>
            </a:ln>
          </p:spPr>
          <p:txBody>
            <a:bodyPr rtlCol="0" anchor="ctr"/>
            <a:lstStyle/>
            <a:p>
              <a:endParaRPr lang="en-US" sz="3600">
                <a:solidFill>
                  <a:schemeClr val="tx1">
                    <a:lumMod val="85000"/>
                    <a:lumOff val="15000"/>
                  </a:schemeClr>
                </a:solidFill>
              </a:endParaRPr>
            </a:p>
          </p:txBody>
        </p:sp>
        <p:sp>
          <p:nvSpPr>
            <p:cNvPr id="56" name="Freeform: Shape 55">
              <a:extLst>
                <a:ext uri="{FF2B5EF4-FFF2-40B4-BE49-F238E27FC236}">
                  <a16:creationId xmlns:a16="http://schemas.microsoft.com/office/drawing/2014/main" id="{C689EDF5-F596-4DD3-8867-EAD553F39261}"/>
                </a:ext>
              </a:extLst>
            </p:cNvPr>
            <p:cNvSpPr/>
            <p:nvPr/>
          </p:nvSpPr>
          <p:spPr>
            <a:xfrm>
              <a:off x="18821824" y="4959106"/>
              <a:ext cx="748789" cy="1071996"/>
            </a:xfrm>
            <a:custGeom>
              <a:avLst/>
              <a:gdLst>
                <a:gd name="connsiteX0" fmla="*/ 616188 w 616188"/>
                <a:gd name="connsiteY0" fmla="*/ 102928 h 882160"/>
                <a:gd name="connsiteX1" fmla="*/ 566389 w 616188"/>
                <a:gd name="connsiteY1" fmla="*/ 439740 h 882160"/>
                <a:gd name="connsiteX2" fmla="*/ 566389 w 616188"/>
                <a:gd name="connsiteY2" fmla="*/ 796861 h 882160"/>
                <a:gd name="connsiteX3" fmla="*/ 481090 w 616188"/>
                <a:gd name="connsiteY3" fmla="*/ 882160 h 882160"/>
                <a:gd name="connsiteX4" fmla="*/ 474997 w 616188"/>
                <a:gd name="connsiteY4" fmla="*/ 882160 h 882160"/>
                <a:gd name="connsiteX5" fmla="*/ 377593 w 616188"/>
                <a:gd name="connsiteY5" fmla="*/ 784756 h 882160"/>
                <a:gd name="connsiteX6" fmla="*/ 377593 w 616188"/>
                <a:gd name="connsiteY6" fmla="*/ 90661 h 882160"/>
                <a:gd name="connsiteX7" fmla="*/ 286932 w 616188"/>
                <a:gd name="connsiteY7" fmla="*/ 0 h 882160"/>
                <a:gd name="connsiteX8" fmla="*/ 283276 w 616188"/>
                <a:gd name="connsiteY8" fmla="*/ 0 h 882160"/>
                <a:gd name="connsiteX9" fmla="*/ 188796 w 616188"/>
                <a:gd name="connsiteY9" fmla="*/ 94479 h 882160"/>
                <a:gd name="connsiteX10" fmla="*/ 188796 w 616188"/>
                <a:gd name="connsiteY10" fmla="*/ 788574 h 882160"/>
                <a:gd name="connsiteX11" fmla="*/ 95211 w 616188"/>
                <a:gd name="connsiteY11" fmla="*/ 882160 h 882160"/>
                <a:gd name="connsiteX12" fmla="*/ 94642 w 616188"/>
                <a:gd name="connsiteY12" fmla="*/ 882160 h 882160"/>
                <a:gd name="connsiteX13" fmla="*/ 0 w 616188"/>
                <a:gd name="connsiteY13" fmla="*/ 787518 h 882160"/>
                <a:gd name="connsiteX14" fmla="*/ 0 w 616188"/>
                <a:gd name="connsiteY14" fmla="*/ 439740 h 88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6188" h="882160">
                  <a:moveTo>
                    <a:pt x="616188" y="102928"/>
                  </a:moveTo>
                  <a:cubicBezTo>
                    <a:pt x="583856" y="209512"/>
                    <a:pt x="566389" y="322595"/>
                    <a:pt x="566389" y="439740"/>
                  </a:cubicBezTo>
                  <a:lnTo>
                    <a:pt x="566389" y="796861"/>
                  </a:lnTo>
                  <a:cubicBezTo>
                    <a:pt x="566389" y="843978"/>
                    <a:pt x="528207" y="882160"/>
                    <a:pt x="481090" y="882160"/>
                  </a:cubicBezTo>
                  <a:lnTo>
                    <a:pt x="474997" y="882160"/>
                  </a:lnTo>
                  <a:cubicBezTo>
                    <a:pt x="421218" y="882160"/>
                    <a:pt x="377593" y="838536"/>
                    <a:pt x="377593" y="784756"/>
                  </a:cubicBezTo>
                  <a:lnTo>
                    <a:pt x="377593" y="90661"/>
                  </a:lnTo>
                  <a:cubicBezTo>
                    <a:pt x="377593" y="40619"/>
                    <a:pt x="336974" y="0"/>
                    <a:pt x="286932" y="0"/>
                  </a:cubicBezTo>
                  <a:lnTo>
                    <a:pt x="283276" y="0"/>
                  </a:lnTo>
                  <a:cubicBezTo>
                    <a:pt x="231121" y="0"/>
                    <a:pt x="188796" y="42325"/>
                    <a:pt x="188796" y="94479"/>
                  </a:cubicBezTo>
                  <a:lnTo>
                    <a:pt x="188796" y="788574"/>
                  </a:lnTo>
                  <a:cubicBezTo>
                    <a:pt x="188796" y="840242"/>
                    <a:pt x="146878" y="882160"/>
                    <a:pt x="95211" y="882160"/>
                  </a:cubicBezTo>
                  <a:lnTo>
                    <a:pt x="94642" y="882160"/>
                  </a:lnTo>
                  <a:cubicBezTo>
                    <a:pt x="42406" y="882160"/>
                    <a:pt x="0" y="839835"/>
                    <a:pt x="0" y="787518"/>
                  </a:cubicBezTo>
                  <a:lnTo>
                    <a:pt x="0" y="439740"/>
                  </a:lnTo>
                </a:path>
              </a:pathLst>
            </a:custGeom>
            <a:noFill/>
            <a:ln w="25400" cap="flat">
              <a:solidFill>
                <a:schemeClr val="tx2">
                  <a:lumMod val="60000"/>
                  <a:lumOff val="40000"/>
                </a:schemeClr>
              </a:solidFill>
              <a:prstDash val="solid"/>
              <a:miter/>
              <a:headEnd type="oval"/>
            </a:ln>
          </p:spPr>
          <p:txBody>
            <a:bodyPr rtlCol="0" anchor="ctr"/>
            <a:lstStyle/>
            <a:p>
              <a:endParaRPr lang="en-US" sz="3600">
                <a:solidFill>
                  <a:schemeClr val="tx1">
                    <a:lumMod val="85000"/>
                    <a:lumOff val="15000"/>
                  </a:schemeClr>
                </a:solidFill>
              </a:endParaRPr>
            </a:p>
          </p:txBody>
        </p:sp>
        <p:sp>
          <p:nvSpPr>
            <p:cNvPr id="57" name="Oval 56">
              <a:extLst>
                <a:ext uri="{FF2B5EF4-FFF2-40B4-BE49-F238E27FC236}">
                  <a16:creationId xmlns:a16="http://schemas.microsoft.com/office/drawing/2014/main" id="{3388D7DE-71C8-6AE4-05CA-1771A8A6A7D6}"/>
                </a:ext>
              </a:extLst>
            </p:cNvPr>
            <p:cNvSpPr/>
            <p:nvPr/>
          </p:nvSpPr>
          <p:spPr>
            <a:xfrm>
              <a:off x="12828074" y="4323709"/>
              <a:ext cx="2227264" cy="2227264"/>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8" name="Oval 57">
              <a:extLst>
                <a:ext uri="{FF2B5EF4-FFF2-40B4-BE49-F238E27FC236}">
                  <a16:creationId xmlns:a16="http://schemas.microsoft.com/office/drawing/2014/main" id="{27C319B7-4905-0846-344B-07748BCBF055}"/>
                </a:ext>
              </a:extLst>
            </p:cNvPr>
            <p:cNvSpPr/>
            <p:nvPr/>
          </p:nvSpPr>
          <p:spPr>
            <a:xfrm>
              <a:off x="16329391" y="4299646"/>
              <a:ext cx="2227264" cy="2227264"/>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1" name="Freeform: Shape 60">
              <a:extLst>
                <a:ext uri="{FF2B5EF4-FFF2-40B4-BE49-F238E27FC236}">
                  <a16:creationId xmlns:a16="http://schemas.microsoft.com/office/drawing/2014/main" id="{AB52FEE2-9408-DDE7-99E2-005E5727FC13}"/>
                </a:ext>
              </a:extLst>
            </p:cNvPr>
            <p:cNvSpPr/>
            <p:nvPr/>
          </p:nvSpPr>
          <p:spPr>
            <a:xfrm>
              <a:off x="16128598" y="5931258"/>
              <a:ext cx="2599089" cy="868436"/>
            </a:xfrm>
            <a:custGeom>
              <a:avLst/>
              <a:gdLst>
                <a:gd name="connsiteX0" fmla="*/ 2138825 w 2138825"/>
                <a:gd name="connsiteY0" fmla="*/ 0 h 714648"/>
                <a:gd name="connsiteX1" fmla="*/ 1069413 w 2138825"/>
                <a:gd name="connsiteY1" fmla="*/ 714648 h 714648"/>
                <a:gd name="connsiteX2" fmla="*/ 0 w 2138825"/>
                <a:gd name="connsiteY2" fmla="*/ 0 h 714648"/>
              </a:gdLst>
              <a:ahLst/>
              <a:cxnLst>
                <a:cxn ang="0">
                  <a:pos x="connsiteX0" y="connsiteY0"/>
                </a:cxn>
                <a:cxn ang="0">
                  <a:pos x="connsiteX1" y="connsiteY1"/>
                </a:cxn>
                <a:cxn ang="0">
                  <a:pos x="connsiteX2" y="connsiteY2"/>
                </a:cxn>
              </a:cxnLst>
              <a:rect l="l" t="t" r="r" b="b"/>
              <a:pathLst>
                <a:path w="2138825" h="714648">
                  <a:moveTo>
                    <a:pt x="2138825" y="0"/>
                  </a:moveTo>
                  <a:cubicBezTo>
                    <a:pt x="1965058" y="419511"/>
                    <a:pt x="1551721" y="714648"/>
                    <a:pt x="1069413" y="714648"/>
                  </a:cubicBezTo>
                  <a:cubicBezTo>
                    <a:pt x="587105" y="714648"/>
                    <a:pt x="173686" y="419511"/>
                    <a:pt x="0" y="0"/>
                  </a:cubicBezTo>
                </a:path>
              </a:pathLst>
            </a:custGeom>
            <a:noFill/>
            <a:ln w="25400" cap="flat">
              <a:solidFill>
                <a:schemeClr val="tx2">
                  <a:lumMod val="60000"/>
                  <a:lumOff val="40000"/>
                </a:schemeClr>
              </a:solidFill>
              <a:prstDash val="solid"/>
              <a:miter/>
            </a:ln>
          </p:spPr>
          <p:txBody>
            <a:bodyPr rtlCol="0" anchor="ctr"/>
            <a:lstStyle/>
            <a:p>
              <a:endParaRPr lang="en-US" sz="3600">
                <a:solidFill>
                  <a:schemeClr val="tx1">
                    <a:lumMod val="85000"/>
                    <a:lumOff val="15000"/>
                  </a:schemeClr>
                </a:solidFill>
              </a:endParaRPr>
            </a:p>
          </p:txBody>
        </p:sp>
        <p:cxnSp>
          <p:nvCxnSpPr>
            <p:cNvPr id="68" name="Straight Connector 67">
              <a:extLst>
                <a:ext uri="{FF2B5EF4-FFF2-40B4-BE49-F238E27FC236}">
                  <a16:creationId xmlns:a16="http://schemas.microsoft.com/office/drawing/2014/main" id="{E3403464-CF12-4F9F-6852-94957014539B}"/>
                </a:ext>
              </a:extLst>
            </p:cNvPr>
            <p:cNvCxnSpPr>
              <a:cxnSpLocks/>
            </p:cNvCxnSpPr>
            <p:nvPr/>
          </p:nvCxnSpPr>
          <p:spPr>
            <a:xfrm>
              <a:off x="1466688" y="523059"/>
              <a:ext cx="1097280" cy="0"/>
            </a:xfrm>
            <a:prstGeom prst="line">
              <a:avLst/>
            </a:prstGeom>
            <a:ln w="69850" cap="rnd">
              <a:solidFill>
                <a:schemeClr val="accent1"/>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8F4EA344-A2AE-0CE6-30EE-AE229E2C0AAB}"/>
                </a:ext>
              </a:extLst>
            </p:cNvPr>
            <p:cNvSpPr/>
            <p:nvPr/>
          </p:nvSpPr>
          <p:spPr>
            <a:xfrm>
              <a:off x="19874696" y="4331731"/>
              <a:ext cx="2227264" cy="2227264"/>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71" name="Group 70">
              <a:extLst>
                <a:ext uri="{FF2B5EF4-FFF2-40B4-BE49-F238E27FC236}">
                  <a16:creationId xmlns:a16="http://schemas.microsoft.com/office/drawing/2014/main" id="{CB69AF5C-893E-E7D1-53F2-E23FD805FB04}"/>
                </a:ext>
              </a:extLst>
            </p:cNvPr>
            <p:cNvGrpSpPr/>
            <p:nvPr/>
          </p:nvGrpSpPr>
          <p:grpSpPr>
            <a:xfrm>
              <a:off x="12289801" y="2569174"/>
              <a:ext cx="3211007" cy="1087987"/>
              <a:chOff x="3210745" y="2493442"/>
              <a:chExt cx="2614023" cy="415657"/>
            </a:xfrm>
          </p:grpSpPr>
          <p:sp>
            <p:nvSpPr>
              <p:cNvPr id="72" name="TextBox 71">
                <a:extLst>
                  <a:ext uri="{FF2B5EF4-FFF2-40B4-BE49-F238E27FC236}">
                    <a16:creationId xmlns:a16="http://schemas.microsoft.com/office/drawing/2014/main" id="{D2A63F53-38EB-C7ED-0893-3D08DB9B920E}"/>
                  </a:ext>
                </a:extLst>
              </p:cNvPr>
              <p:cNvSpPr txBox="1"/>
              <p:nvPr/>
            </p:nvSpPr>
            <p:spPr>
              <a:xfrm>
                <a:off x="3218950" y="2693784"/>
                <a:ext cx="2597613" cy="215315"/>
              </a:xfrm>
              <a:prstGeom prst="rect">
                <a:avLst/>
              </a:prstGeom>
              <a:noFill/>
            </p:spPr>
            <p:txBody>
              <a:bodyPr wrap="square" lIns="0" tIns="0" rIns="0" bIns="0" anchor="t">
                <a:noAutofit/>
              </a:bodyPr>
              <a:lstStyle/>
              <a:p>
                <a:pPr algn="ctr">
                  <a:lnSpc>
                    <a:spcPct val="110000"/>
                  </a:lnSpc>
                </a:pPr>
                <a:r>
                  <a:rPr lang="en-IN" sz="2400" dirty="0">
                    <a:solidFill>
                      <a:schemeClr val="tx1">
                        <a:lumMod val="85000"/>
                        <a:lumOff val="15000"/>
                      </a:schemeClr>
                    </a:solidFill>
                    <a:ea typeface="Open Sans" panose="020B0606030504020204" pitchFamily="34" charset="0"/>
                    <a:cs typeface="Open Sans" panose="020B0606030504020204" pitchFamily="34" charset="0"/>
                  </a:rPr>
                  <a:t>Recruits Contractors For Profit. </a:t>
                </a:r>
              </a:p>
            </p:txBody>
          </p:sp>
          <p:sp>
            <p:nvSpPr>
              <p:cNvPr id="73" name="TextBox 72">
                <a:extLst>
                  <a:ext uri="{FF2B5EF4-FFF2-40B4-BE49-F238E27FC236}">
                    <a16:creationId xmlns:a16="http://schemas.microsoft.com/office/drawing/2014/main" id="{E122D470-6837-D7B9-A2ED-AA3C48EA06D7}"/>
                  </a:ext>
                </a:extLst>
              </p:cNvPr>
              <p:cNvSpPr txBox="1"/>
              <p:nvPr/>
            </p:nvSpPr>
            <p:spPr>
              <a:xfrm>
                <a:off x="3210745" y="2493442"/>
                <a:ext cx="2614023" cy="237625"/>
              </a:xfrm>
              <a:prstGeom prst="rect">
                <a:avLst/>
              </a:prstGeom>
              <a:noFill/>
            </p:spPr>
            <p:txBody>
              <a:bodyPr wrap="square" lIns="0" tIns="0" rIns="0" bIns="0" anchor="b">
                <a:noAutofit/>
              </a:bodyPr>
              <a:lstStyle/>
              <a:p>
                <a:pPr algn="ctr"/>
                <a:r>
                  <a:rPr lang="en-IN" sz="3200" b="1" dirty="0">
                    <a:solidFill>
                      <a:schemeClr val="tx1">
                        <a:lumMod val="85000"/>
                        <a:lumOff val="15000"/>
                      </a:schemeClr>
                    </a:solidFill>
                  </a:rPr>
                  <a:t>Van Line Agent</a:t>
                </a:r>
              </a:p>
            </p:txBody>
          </p:sp>
        </p:grpSp>
        <p:grpSp>
          <p:nvGrpSpPr>
            <p:cNvPr id="74" name="Group 73">
              <a:extLst>
                <a:ext uri="{FF2B5EF4-FFF2-40B4-BE49-F238E27FC236}">
                  <a16:creationId xmlns:a16="http://schemas.microsoft.com/office/drawing/2014/main" id="{FBEEAB21-24F5-2D17-522D-17D0FD67FAD1}"/>
                </a:ext>
              </a:extLst>
            </p:cNvPr>
            <p:cNvGrpSpPr/>
            <p:nvPr/>
          </p:nvGrpSpPr>
          <p:grpSpPr>
            <a:xfrm>
              <a:off x="15817512" y="2561188"/>
              <a:ext cx="3211007" cy="1030439"/>
              <a:chOff x="3210745" y="2515276"/>
              <a:chExt cx="2614023" cy="393671"/>
            </a:xfrm>
          </p:grpSpPr>
          <p:sp>
            <p:nvSpPr>
              <p:cNvPr id="75" name="TextBox 74">
                <a:extLst>
                  <a:ext uri="{FF2B5EF4-FFF2-40B4-BE49-F238E27FC236}">
                    <a16:creationId xmlns:a16="http://schemas.microsoft.com/office/drawing/2014/main" id="{8C8E5C5D-81F4-3724-769C-B2A7784F4411}"/>
                  </a:ext>
                </a:extLst>
              </p:cNvPr>
              <p:cNvSpPr txBox="1"/>
              <p:nvPr/>
            </p:nvSpPr>
            <p:spPr>
              <a:xfrm>
                <a:off x="3218950" y="2721363"/>
                <a:ext cx="2597613" cy="187584"/>
              </a:xfrm>
              <a:prstGeom prst="rect">
                <a:avLst/>
              </a:prstGeom>
              <a:noFill/>
            </p:spPr>
            <p:txBody>
              <a:bodyPr wrap="square" lIns="0" tIns="0" rIns="0" bIns="0" anchor="t">
                <a:noAutofit/>
              </a:bodyPr>
              <a:lstStyle/>
              <a:p>
                <a:pPr algn="ctr">
                  <a:lnSpc>
                    <a:spcPct val="110000"/>
                  </a:lnSpc>
                </a:pPr>
                <a:r>
                  <a:rPr lang="en-IN" sz="2400" dirty="0">
                    <a:solidFill>
                      <a:schemeClr val="tx1">
                        <a:lumMod val="85000"/>
                        <a:lumOff val="15000"/>
                      </a:schemeClr>
                    </a:solidFill>
                    <a:ea typeface="Open Sans" panose="020B0606030504020204" pitchFamily="34" charset="0"/>
                    <a:cs typeface="Open Sans" panose="020B0606030504020204" pitchFamily="34" charset="0"/>
                  </a:rPr>
                  <a:t>Move Production Labor Coordination </a:t>
                </a:r>
              </a:p>
            </p:txBody>
          </p:sp>
          <p:sp>
            <p:nvSpPr>
              <p:cNvPr id="76" name="TextBox 75">
                <a:extLst>
                  <a:ext uri="{FF2B5EF4-FFF2-40B4-BE49-F238E27FC236}">
                    <a16:creationId xmlns:a16="http://schemas.microsoft.com/office/drawing/2014/main" id="{5718777E-6414-FF23-CE10-1C6EFD8E407C}"/>
                  </a:ext>
                </a:extLst>
              </p:cNvPr>
              <p:cNvSpPr txBox="1"/>
              <p:nvPr/>
            </p:nvSpPr>
            <p:spPr>
              <a:xfrm>
                <a:off x="3210745" y="2515276"/>
                <a:ext cx="2614023" cy="237625"/>
              </a:xfrm>
              <a:prstGeom prst="rect">
                <a:avLst/>
              </a:prstGeom>
              <a:noFill/>
            </p:spPr>
            <p:txBody>
              <a:bodyPr wrap="square" lIns="0" tIns="0" rIns="0" bIns="0" anchor="b">
                <a:noAutofit/>
              </a:bodyPr>
              <a:lstStyle/>
              <a:p>
                <a:pPr algn="ctr"/>
                <a:r>
                  <a:rPr lang="en-IN" sz="3200" b="1" dirty="0">
                    <a:solidFill>
                      <a:schemeClr val="tx1">
                        <a:lumMod val="85000"/>
                        <a:lumOff val="15000"/>
                      </a:schemeClr>
                    </a:solidFill>
                  </a:rPr>
                  <a:t>Contractor</a:t>
                </a:r>
              </a:p>
            </p:txBody>
          </p:sp>
        </p:grpSp>
        <p:grpSp>
          <p:nvGrpSpPr>
            <p:cNvPr id="77" name="Group 76">
              <a:extLst>
                <a:ext uri="{FF2B5EF4-FFF2-40B4-BE49-F238E27FC236}">
                  <a16:creationId xmlns:a16="http://schemas.microsoft.com/office/drawing/2014/main" id="{1B3F4733-F9A1-D8F7-C2D9-DEE8568DE0F1}"/>
                </a:ext>
              </a:extLst>
            </p:cNvPr>
            <p:cNvGrpSpPr/>
            <p:nvPr/>
          </p:nvGrpSpPr>
          <p:grpSpPr>
            <a:xfrm>
              <a:off x="19266306" y="2551131"/>
              <a:ext cx="3211007" cy="1021371"/>
              <a:chOff x="3210745" y="2493442"/>
              <a:chExt cx="2614023" cy="390207"/>
            </a:xfrm>
          </p:grpSpPr>
          <p:sp>
            <p:nvSpPr>
              <p:cNvPr id="78" name="TextBox 77">
                <a:extLst>
                  <a:ext uri="{FF2B5EF4-FFF2-40B4-BE49-F238E27FC236}">
                    <a16:creationId xmlns:a16="http://schemas.microsoft.com/office/drawing/2014/main" id="{C4928B8B-5DC2-05B8-E1F4-CE8071F7C6C1}"/>
                  </a:ext>
                </a:extLst>
              </p:cNvPr>
              <p:cNvSpPr txBox="1"/>
              <p:nvPr/>
            </p:nvSpPr>
            <p:spPr>
              <a:xfrm>
                <a:off x="3218950" y="2721363"/>
                <a:ext cx="2597613" cy="162286"/>
              </a:xfrm>
              <a:prstGeom prst="rect">
                <a:avLst/>
              </a:prstGeom>
              <a:noFill/>
            </p:spPr>
            <p:txBody>
              <a:bodyPr wrap="square" lIns="0" tIns="0" rIns="0" bIns="0" anchor="t">
                <a:noAutofit/>
              </a:bodyPr>
              <a:lstStyle/>
              <a:p>
                <a:pPr algn="ctr">
                  <a:lnSpc>
                    <a:spcPct val="110000"/>
                  </a:lnSpc>
                </a:pPr>
                <a:r>
                  <a:rPr lang="en-IN" sz="2400" dirty="0">
                    <a:solidFill>
                      <a:schemeClr val="tx1">
                        <a:lumMod val="85000"/>
                        <a:lumOff val="15000"/>
                      </a:schemeClr>
                    </a:solidFill>
                    <a:ea typeface="Open Sans" panose="020B0606030504020204" pitchFamily="34" charset="0"/>
                    <a:cs typeface="Open Sans" panose="020B0606030504020204" pitchFamily="34" charset="0"/>
                  </a:rPr>
                  <a:t>Hired By Driver At A Profit</a:t>
                </a:r>
              </a:p>
            </p:txBody>
          </p:sp>
          <p:sp>
            <p:nvSpPr>
              <p:cNvPr id="79" name="TextBox 78">
                <a:extLst>
                  <a:ext uri="{FF2B5EF4-FFF2-40B4-BE49-F238E27FC236}">
                    <a16:creationId xmlns:a16="http://schemas.microsoft.com/office/drawing/2014/main" id="{14FCB69E-089F-378E-93F9-F289B834F6CC}"/>
                  </a:ext>
                </a:extLst>
              </p:cNvPr>
              <p:cNvSpPr txBox="1"/>
              <p:nvPr/>
            </p:nvSpPr>
            <p:spPr>
              <a:xfrm>
                <a:off x="3210745" y="2493442"/>
                <a:ext cx="2614023" cy="237625"/>
              </a:xfrm>
              <a:prstGeom prst="rect">
                <a:avLst/>
              </a:prstGeom>
              <a:noFill/>
            </p:spPr>
            <p:txBody>
              <a:bodyPr wrap="square" lIns="0" tIns="0" rIns="0" bIns="0" anchor="b">
                <a:noAutofit/>
              </a:bodyPr>
              <a:lstStyle/>
              <a:p>
                <a:pPr algn="ctr"/>
                <a:r>
                  <a:rPr lang="en-IN" sz="3200" b="1" dirty="0">
                    <a:solidFill>
                      <a:schemeClr val="tx1">
                        <a:lumMod val="85000"/>
                        <a:lumOff val="15000"/>
                      </a:schemeClr>
                    </a:solidFill>
                  </a:rPr>
                  <a:t>Labor</a:t>
                </a:r>
              </a:p>
            </p:txBody>
          </p:sp>
        </p:grpSp>
        <p:grpSp>
          <p:nvGrpSpPr>
            <p:cNvPr id="80" name="Group 13">
              <a:extLst>
                <a:ext uri="{FF2B5EF4-FFF2-40B4-BE49-F238E27FC236}">
                  <a16:creationId xmlns:a16="http://schemas.microsoft.com/office/drawing/2014/main" id="{F4DC1CDF-AB09-F3F1-6938-8A101A68C9FA}"/>
                </a:ext>
              </a:extLst>
            </p:cNvPr>
            <p:cNvGrpSpPr>
              <a:grpSpLocks noChangeAspect="1"/>
            </p:cNvGrpSpPr>
            <p:nvPr/>
          </p:nvGrpSpPr>
          <p:grpSpPr bwMode="auto">
            <a:xfrm>
              <a:off x="2846937" y="4707500"/>
              <a:ext cx="1251118" cy="1426267"/>
              <a:chOff x="2038" y="243"/>
              <a:chExt cx="200" cy="228"/>
            </a:xfrm>
            <a:solidFill>
              <a:schemeClr val="tx2">
                <a:lumMod val="75000"/>
              </a:schemeClr>
            </a:solidFill>
          </p:grpSpPr>
          <p:sp>
            <p:nvSpPr>
              <p:cNvPr id="81" name="Freeform 15">
                <a:extLst>
                  <a:ext uri="{FF2B5EF4-FFF2-40B4-BE49-F238E27FC236}">
                    <a16:creationId xmlns:a16="http://schemas.microsoft.com/office/drawing/2014/main" id="{DA9511FD-2FB6-D0CA-C3C4-DFBB33F8FC58}"/>
                  </a:ext>
                </a:extLst>
              </p:cNvPr>
              <p:cNvSpPr>
                <a:spLocks/>
              </p:cNvSpPr>
              <p:nvPr/>
            </p:nvSpPr>
            <p:spPr bwMode="auto">
              <a:xfrm>
                <a:off x="2038" y="379"/>
                <a:ext cx="200" cy="92"/>
              </a:xfrm>
              <a:custGeom>
                <a:avLst/>
                <a:gdLst>
                  <a:gd name="T0" fmla="*/ 1293 w 2995"/>
                  <a:gd name="T1" fmla="*/ 1013 h 1383"/>
                  <a:gd name="T2" fmla="*/ 1364 w 2995"/>
                  <a:gd name="T3" fmla="*/ 572 h 1383"/>
                  <a:gd name="T4" fmla="*/ 1315 w 2995"/>
                  <a:gd name="T5" fmla="*/ 468 h 1383"/>
                  <a:gd name="T6" fmla="*/ 1297 w 2995"/>
                  <a:gd name="T7" fmla="*/ 388 h 1383"/>
                  <a:gd name="T8" fmla="*/ 1307 w 2995"/>
                  <a:gd name="T9" fmla="*/ 328 h 1383"/>
                  <a:gd name="T10" fmla="*/ 1334 w 2995"/>
                  <a:gd name="T11" fmla="*/ 286 h 1383"/>
                  <a:gd name="T12" fmla="*/ 1372 w 2995"/>
                  <a:gd name="T13" fmla="*/ 258 h 1383"/>
                  <a:gd name="T14" fmla="*/ 1416 w 2995"/>
                  <a:gd name="T15" fmla="*/ 242 h 1383"/>
                  <a:gd name="T16" fmla="*/ 1457 w 2995"/>
                  <a:gd name="T17" fmla="*/ 233 h 1383"/>
                  <a:gd name="T18" fmla="*/ 1488 w 2995"/>
                  <a:gd name="T19" fmla="*/ 231 h 1383"/>
                  <a:gd name="T20" fmla="*/ 1505 w 2995"/>
                  <a:gd name="T21" fmla="*/ 231 h 1383"/>
                  <a:gd name="T22" fmla="*/ 1537 w 2995"/>
                  <a:gd name="T23" fmla="*/ 233 h 1383"/>
                  <a:gd name="T24" fmla="*/ 1578 w 2995"/>
                  <a:gd name="T25" fmla="*/ 242 h 1383"/>
                  <a:gd name="T26" fmla="*/ 1621 w 2995"/>
                  <a:gd name="T27" fmla="*/ 257 h 1383"/>
                  <a:gd name="T28" fmla="*/ 1660 w 2995"/>
                  <a:gd name="T29" fmla="*/ 286 h 1383"/>
                  <a:gd name="T30" fmla="*/ 1688 w 2995"/>
                  <a:gd name="T31" fmla="*/ 328 h 1383"/>
                  <a:gd name="T32" fmla="*/ 1696 w 2995"/>
                  <a:gd name="T33" fmla="*/ 388 h 1383"/>
                  <a:gd name="T34" fmla="*/ 1680 w 2995"/>
                  <a:gd name="T35" fmla="*/ 468 h 1383"/>
                  <a:gd name="T36" fmla="*/ 1630 w 2995"/>
                  <a:gd name="T37" fmla="*/ 572 h 1383"/>
                  <a:gd name="T38" fmla="*/ 1701 w 2995"/>
                  <a:gd name="T39" fmla="*/ 1013 h 1383"/>
                  <a:gd name="T40" fmla="*/ 2024 w 2995"/>
                  <a:gd name="T41" fmla="*/ 2 h 1383"/>
                  <a:gd name="T42" fmla="*/ 2057 w 2995"/>
                  <a:gd name="T43" fmla="*/ 22 h 1383"/>
                  <a:gd name="T44" fmla="*/ 2128 w 2995"/>
                  <a:gd name="T45" fmla="*/ 63 h 1383"/>
                  <a:gd name="T46" fmla="*/ 2234 w 2995"/>
                  <a:gd name="T47" fmla="*/ 119 h 1383"/>
                  <a:gd name="T48" fmla="*/ 2374 w 2995"/>
                  <a:gd name="T49" fmla="*/ 186 h 1383"/>
                  <a:gd name="T50" fmla="*/ 2544 w 2995"/>
                  <a:gd name="T51" fmla="*/ 258 h 1383"/>
                  <a:gd name="T52" fmla="*/ 2710 w 2995"/>
                  <a:gd name="T53" fmla="*/ 330 h 1383"/>
                  <a:gd name="T54" fmla="*/ 2828 w 2995"/>
                  <a:gd name="T55" fmla="*/ 421 h 1383"/>
                  <a:gd name="T56" fmla="*/ 2906 w 2995"/>
                  <a:gd name="T57" fmla="*/ 536 h 1383"/>
                  <a:gd name="T58" fmla="*/ 2954 w 2995"/>
                  <a:gd name="T59" fmla="*/ 681 h 1383"/>
                  <a:gd name="T60" fmla="*/ 2979 w 2995"/>
                  <a:gd name="T61" fmla="*/ 854 h 1383"/>
                  <a:gd name="T62" fmla="*/ 2990 w 2995"/>
                  <a:gd name="T63" fmla="*/ 1058 h 1383"/>
                  <a:gd name="T64" fmla="*/ 2994 w 2995"/>
                  <a:gd name="T65" fmla="*/ 1295 h 1383"/>
                  <a:gd name="T66" fmla="*/ 1 w 2995"/>
                  <a:gd name="T67" fmla="*/ 1299 h 1383"/>
                  <a:gd name="T68" fmla="*/ 4 w 2995"/>
                  <a:gd name="T69" fmla="*/ 1071 h 1383"/>
                  <a:gd name="T70" fmla="*/ 14 w 2995"/>
                  <a:gd name="T71" fmla="*/ 874 h 1383"/>
                  <a:gd name="T72" fmla="*/ 34 w 2995"/>
                  <a:gd name="T73" fmla="*/ 705 h 1383"/>
                  <a:gd name="T74" fmla="*/ 75 w 2995"/>
                  <a:gd name="T75" fmla="*/ 562 h 1383"/>
                  <a:gd name="T76" fmla="*/ 144 w 2995"/>
                  <a:gd name="T77" fmla="*/ 446 h 1383"/>
                  <a:gd name="T78" fmla="*/ 245 w 2995"/>
                  <a:gd name="T79" fmla="*/ 353 h 1383"/>
                  <a:gd name="T80" fmla="*/ 388 w 2995"/>
                  <a:gd name="T81" fmla="*/ 283 h 1383"/>
                  <a:gd name="T82" fmla="*/ 567 w 2995"/>
                  <a:gd name="T83" fmla="*/ 210 h 1383"/>
                  <a:gd name="T84" fmla="*/ 717 w 2995"/>
                  <a:gd name="T85" fmla="*/ 141 h 1383"/>
                  <a:gd name="T86" fmla="*/ 835 w 2995"/>
                  <a:gd name="T87" fmla="*/ 80 h 1383"/>
                  <a:gd name="T88" fmla="*/ 917 w 2995"/>
                  <a:gd name="T89" fmla="*/ 34 h 1383"/>
                  <a:gd name="T90" fmla="*/ 964 w 2995"/>
                  <a:gd name="T91" fmla="*/ 7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95" h="1383">
                    <a:moveTo>
                      <a:pt x="972" y="0"/>
                    </a:moveTo>
                    <a:lnTo>
                      <a:pt x="1255" y="892"/>
                    </a:lnTo>
                    <a:lnTo>
                      <a:pt x="1293" y="1013"/>
                    </a:lnTo>
                    <a:lnTo>
                      <a:pt x="1419" y="655"/>
                    </a:lnTo>
                    <a:lnTo>
                      <a:pt x="1390" y="612"/>
                    </a:lnTo>
                    <a:lnTo>
                      <a:pt x="1364" y="572"/>
                    </a:lnTo>
                    <a:lnTo>
                      <a:pt x="1344" y="534"/>
                    </a:lnTo>
                    <a:lnTo>
                      <a:pt x="1328" y="500"/>
                    </a:lnTo>
                    <a:lnTo>
                      <a:pt x="1315" y="468"/>
                    </a:lnTo>
                    <a:lnTo>
                      <a:pt x="1306" y="439"/>
                    </a:lnTo>
                    <a:lnTo>
                      <a:pt x="1300" y="413"/>
                    </a:lnTo>
                    <a:lnTo>
                      <a:pt x="1297" y="388"/>
                    </a:lnTo>
                    <a:lnTo>
                      <a:pt x="1298" y="366"/>
                    </a:lnTo>
                    <a:lnTo>
                      <a:pt x="1301" y="346"/>
                    </a:lnTo>
                    <a:lnTo>
                      <a:pt x="1307" y="328"/>
                    </a:lnTo>
                    <a:lnTo>
                      <a:pt x="1314" y="313"/>
                    </a:lnTo>
                    <a:lnTo>
                      <a:pt x="1323" y="298"/>
                    </a:lnTo>
                    <a:lnTo>
                      <a:pt x="1334" y="286"/>
                    </a:lnTo>
                    <a:lnTo>
                      <a:pt x="1345" y="275"/>
                    </a:lnTo>
                    <a:lnTo>
                      <a:pt x="1359" y="266"/>
                    </a:lnTo>
                    <a:lnTo>
                      <a:pt x="1372" y="258"/>
                    </a:lnTo>
                    <a:lnTo>
                      <a:pt x="1387" y="251"/>
                    </a:lnTo>
                    <a:lnTo>
                      <a:pt x="1401" y="246"/>
                    </a:lnTo>
                    <a:lnTo>
                      <a:pt x="1416" y="242"/>
                    </a:lnTo>
                    <a:lnTo>
                      <a:pt x="1431" y="239"/>
                    </a:lnTo>
                    <a:lnTo>
                      <a:pt x="1444" y="236"/>
                    </a:lnTo>
                    <a:lnTo>
                      <a:pt x="1457" y="233"/>
                    </a:lnTo>
                    <a:lnTo>
                      <a:pt x="1469" y="232"/>
                    </a:lnTo>
                    <a:lnTo>
                      <a:pt x="1480" y="231"/>
                    </a:lnTo>
                    <a:lnTo>
                      <a:pt x="1488" y="231"/>
                    </a:lnTo>
                    <a:lnTo>
                      <a:pt x="1495" y="231"/>
                    </a:lnTo>
                    <a:lnTo>
                      <a:pt x="1498" y="231"/>
                    </a:lnTo>
                    <a:lnTo>
                      <a:pt x="1505" y="231"/>
                    </a:lnTo>
                    <a:lnTo>
                      <a:pt x="1514" y="231"/>
                    </a:lnTo>
                    <a:lnTo>
                      <a:pt x="1524" y="232"/>
                    </a:lnTo>
                    <a:lnTo>
                      <a:pt x="1537" y="233"/>
                    </a:lnTo>
                    <a:lnTo>
                      <a:pt x="1549" y="236"/>
                    </a:lnTo>
                    <a:lnTo>
                      <a:pt x="1563" y="238"/>
                    </a:lnTo>
                    <a:lnTo>
                      <a:pt x="1578" y="242"/>
                    </a:lnTo>
                    <a:lnTo>
                      <a:pt x="1592" y="246"/>
                    </a:lnTo>
                    <a:lnTo>
                      <a:pt x="1607" y="251"/>
                    </a:lnTo>
                    <a:lnTo>
                      <a:pt x="1621" y="257"/>
                    </a:lnTo>
                    <a:lnTo>
                      <a:pt x="1635" y="266"/>
                    </a:lnTo>
                    <a:lnTo>
                      <a:pt x="1648" y="275"/>
                    </a:lnTo>
                    <a:lnTo>
                      <a:pt x="1660" y="286"/>
                    </a:lnTo>
                    <a:lnTo>
                      <a:pt x="1671" y="298"/>
                    </a:lnTo>
                    <a:lnTo>
                      <a:pt x="1680" y="312"/>
                    </a:lnTo>
                    <a:lnTo>
                      <a:pt x="1688" y="328"/>
                    </a:lnTo>
                    <a:lnTo>
                      <a:pt x="1693" y="346"/>
                    </a:lnTo>
                    <a:lnTo>
                      <a:pt x="1696" y="366"/>
                    </a:lnTo>
                    <a:lnTo>
                      <a:pt x="1696" y="388"/>
                    </a:lnTo>
                    <a:lnTo>
                      <a:pt x="1694" y="411"/>
                    </a:lnTo>
                    <a:lnTo>
                      <a:pt x="1688" y="439"/>
                    </a:lnTo>
                    <a:lnTo>
                      <a:pt x="1680" y="468"/>
                    </a:lnTo>
                    <a:lnTo>
                      <a:pt x="1667" y="500"/>
                    </a:lnTo>
                    <a:lnTo>
                      <a:pt x="1651" y="534"/>
                    </a:lnTo>
                    <a:lnTo>
                      <a:pt x="1630" y="572"/>
                    </a:lnTo>
                    <a:lnTo>
                      <a:pt x="1605" y="612"/>
                    </a:lnTo>
                    <a:lnTo>
                      <a:pt x="1574" y="655"/>
                    </a:lnTo>
                    <a:lnTo>
                      <a:pt x="1701" y="1013"/>
                    </a:lnTo>
                    <a:lnTo>
                      <a:pt x="1739" y="892"/>
                    </a:lnTo>
                    <a:lnTo>
                      <a:pt x="2021" y="0"/>
                    </a:lnTo>
                    <a:lnTo>
                      <a:pt x="2024" y="2"/>
                    </a:lnTo>
                    <a:lnTo>
                      <a:pt x="2031" y="7"/>
                    </a:lnTo>
                    <a:lnTo>
                      <a:pt x="2041" y="13"/>
                    </a:lnTo>
                    <a:lnTo>
                      <a:pt x="2057" y="22"/>
                    </a:lnTo>
                    <a:lnTo>
                      <a:pt x="2077" y="34"/>
                    </a:lnTo>
                    <a:lnTo>
                      <a:pt x="2101" y="47"/>
                    </a:lnTo>
                    <a:lnTo>
                      <a:pt x="2128" y="63"/>
                    </a:lnTo>
                    <a:lnTo>
                      <a:pt x="2159" y="80"/>
                    </a:lnTo>
                    <a:lnTo>
                      <a:pt x="2196" y="99"/>
                    </a:lnTo>
                    <a:lnTo>
                      <a:pt x="2234" y="119"/>
                    </a:lnTo>
                    <a:lnTo>
                      <a:pt x="2277" y="141"/>
                    </a:lnTo>
                    <a:lnTo>
                      <a:pt x="2324" y="163"/>
                    </a:lnTo>
                    <a:lnTo>
                      <a:pt x="2374" y="186"/>
                    </a:lnTo>
                    <a:lnTo>
                      <a:pt x="2427" y="210"/>
                    </a:lnTo>
                    <a:lnTo>
                      <a:pt x="2484" y="233"/>
                    </a:lnTo>
                    <a:lnTo>
                      <a:pt x="2544" y="258"/>
                    </a:lnTo>
                    <a:lnTo>
                      <a:pt x="2607" y="283"/>
                    </a:lnTo>
                    <a:lnTo>
                      <a:pt x="2661" y="305"/>
                    </a:lnTo>
                    <a:lnTo>
                      <a:pt x="2710" y="330"/>
                    </a:lnTo>
                    <a:lnTo>
                      <a:pt x="2755" y="357"/>
                    </a:lnTo>
                    <a:lnTo>
                      <a:pt x="2794" y="388"/>
                    </a:lnTo>
                    <a:lnTo>
                      <a:pt x="2828" y="421"/>
                    </a:lnTo>
                    <a:lnTo>
                      <a:pt x="2858" y="456"/>
                    </a:lnTo>
                    <a:lnTo>
                      <a:pt x="2884" y="495"/>
                    </a:lnTo>
                    <a:lnTo>
                      <a:pt x="2906" y="536"/>
                    </a:lnTo>
                    <a:lnTo>
                      <a:pt x="2926" y="581"/>
                    </a:lnTo>
                    <a:lnTo>
                      <a:pt x="2942" y="629"/>
                    </a:lnTo>
                    <a:lnTo>
                      <a:pt x="2954" y="681"/>
                    </a:lnTo>
                    <a:lnTo>
                      <a:pt x="2965" y="735"/>
                    </a:lnTo>
                    <a:lnTo>
                      <a:pt x="2973" y="792"/>
                    </a:lnTo>
                    <a:lnTo>
                      <a:pt x="2979" y="854"/>
                    </a:lnTo>
                    <a:lnTo>
                      <a:pt x="2984" y="918"/>
                    </a:lnTo>
                    <a:lnTo>
                      <a:pt x="2987" y="986"/>
                    </a:lnTo>
                    <a:lnTo>
                      <a:pt x="2990" y="1058"/>
                    </a:lnTo>
                    <a:lnTo>
                      <a:pt x="2992" y="1134"/>
                    </a:lnTo>
                    <a:lnTo>
                      <a:pt x="2993" y="1213"/>
                    </a:lnTo>
                    <a:lnTo>
                      <a:pt x="2994" y="1295"/>
                    </a:lnTo>
                    <a:lnTo>
                      <a:pt x="2995" y="1383"/>
                    </a:lnTo>
                    <a:lnTo>
                      <a:pt x="0" y="1383"/>
                    </a:lnTo>
                    <a:lnTo>
                      <a:pt x="1" y="1299"/>
                    </a:lnTo>
                    <a:lnTo>
                      <a:pt x="2" y="1220"/>
                    </a:lnTo>
                    <a:lnTo>
                      <a:pt x="3" y="1144"/>
                    </a:lnTo>
                    <a:lnTo>
                      <a:pt x="4" y="1071"/>
                    </a:lnTo>
                    <a:lnTo>
                      <a:pt x="6" y="1003"/>
                    </a:lnTo>
                    <a:lnTo>
                      <a:pt x="9" y="936"/>
                    </a:lnTo>
                    <a:lnTo>
                      <a:pt x="14" y="874"/>
                    </a:lnTo>
                    <a:lnTo>
                      <a:pt x="19" y="814"/>
                    </a:lnTo>
                    <a:lnTo>
                      <a:pt x="26" y="758"/>
                    </a:lnTo>
                    <a:lnTo>
                      <a:pt x="34" y="705"/>
                    </a:lnTo>
                    <a:lnTo>
                      <a:pt x="46" y="655"/>
                    </a:lnTo>
                    <a:lnTo>
                      <a:pt x="59" y="607"/>
                    </a:lnTo>
                    <a:lnTo>
                      <a:pt x="75" y="562"/>
                    </a:lnTo>
                    <a:lnTo>
                      <a:pt x="95" y="521"/>
                    </a:lnTo>
                    <a:lnTo>
                      <a:pt x="118" y="482"/>
                    </a:lnTo>
                    <a:lnTo>
                      <a:pt x="144" y="446"/>
                    </a:lnTo>
                    <a:lnTo>
                      <a:pt x="173" y="413"/>
                    </a:lnTo>
                    <a:lnTo>
                      <a:pt x="206" y="382"/>
                    </a:lnTo>
                    <a:lnTo>
                      <a:pt x="245" y="353"/>
                    </a:lnTo>
                    <a:lnTo>
                      <a:pt x="288" y="327"/>
                    </a:lnTo>
                    <a:lnTo>
                      <a:pt x="334" y="304"/>
                    </a:lnTo>
                    <a:lnTo>
                      <a:pt x="388" y="283"/>
                    </a:lnTo>
                    <a:lnTo>
                      <a:pt x="450" y="258"/>
                    </a:lnTo>
                    <a:lnTo>
                      <a:pt x="511" y="233"/>
                    </a:lnTo>
                    <a:lnTo>
                      <a:pt x="567" y="210"/>
                    </a:lnTo>
                    <a:lnTo>
                      <a:pt x="620" y="186"/>
                    </a:lnTo>
                    <a:lnTo>
                      <a:pt x="670" y="163"/>
                    </a:lnTo>
                    <a:lnTo>
                      <a:pt x="717" y="141"/>
                    </a:lnTo>
                    <a:lnTo>
                      <a:pt x="760" y="119"/>
                    </a:lnTo>
                    <a:lnTo>
                      <a:pt x="799" y="99"/>
                    </a:lnTo>
                    <a:lnTo>
                      <a:pt x="835" y="80"/>
                    </a:lnTo>
                    <a:lnTo>
                      <a:pt x="866" y="63"/>
                    </a:lnTo>
                    <a:lnTo>
                      <a:pt x="894" y="47"/>
                    </a:lnTo>
                    <a:lnTo>
                      <a:pt x="917" y="34"/>
                    </a:lnTo>
                    <a:lnTo>
                      <a:pt x="937" y="22"/>
                    </a:lnTo>
                    <a:lnTo>
                      <a:pt x="952" y="13"/>
                    </a:lnTo>
                    <a:lnTo>
                      <a:pt x="964" y="7"/>
                    </a:lnTo>
                    <a:lnTo>
                      <a:pt x="970" y="2"/>
                    </a:lnTo>
                    <a:lnTo>
                      <a:pt x="972"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82" name="Freeform 16">
                <a:extLst>
                  <a:ext uri="{FF2B5EF4-FFF2-40B4-BE49-F238E27FC236}">
                    <a16:creationId xmlns:a16="http://schemas.microsoft.com/office/drawing/2014/main" id="{167B4450-1033-D0E0-0091-C3E9381F6B4A}"/>
                  </a:ext>
                </a:extLst>
              </p:cNvPr>
              <p:cNvSpPr>
                <a:spLocks noEditPoints="1"/>
              </p:cNvSpPr>
              <p:nvPr/>
            </p:nvSpPr>
            <p:spPr bwMode="auto">
              <a:xfrm>
                <a:off x="2073" y="243"/>
                <a:ext cx="128" cy="128"/>
              </a:xfrm>
              <a:custGeom>
                <a:avLst/>
                <a:gdLst>
                  <a:gd name="T0" fmla="*/ 716 w 1918"/>
                  <a:gd name="T1" fmla="*/ 757 h 1914"/>
                  <a:gd name="T2" fmla="*/ 697 w 1918"/>
                  <a:gd name="T3" fmla="*/ 796 h 1914"/>
                  <a:gd name="T4" fmla="*/ 740 w 1918"/>
                  <a:gd name="T5" fmla="*/ 828 h 1914"/>
                  <a:gd name="T6" fmla="*/ 807 w 1918"/>
                  <a:gd name="T7" fmla="*/ 842 h 1914"/>
                  <a:gd name="T8" fmla="*/ 829 w 1918"/>
                  <a:gd name="T9" fmla="*/ 894 h 1914"/>
                  <a:gd name="T10" fmla="*/ 762 w 1918"/>
                  <a:gd name="T11" fmla="*/ 1289 h 1914"/>
                  <a:gd name="T12" fmla="*/ 765 w 1918"/>
                  <a:gd name="T13" fmla="*/ 1452 h 1914"/>
                  <a:gd name="T14" fmla="*/ 837 w 1918"/>
                  <a:gd name="T15" fmla="*/ 1527 h 1914"/>
                  <a:gd name="T16" fmla="*/ 956 w 1918"/>
                  <a:gd name="T17" fmla="*/ 1549 h 1914"/>
                  <a:gd name="T18" fmla="*/ 1106 w 1918"/>
                  <a:gd name="T19" fmla="*/ 1524 h 1914"/>
                  <a:gd name="T20" fmla="*/ 1209 w 1918"/>
                  <a:gd name="T21" fmla="*/ 1445 h 1914"/>
                  <a:gd name="T22" fmla="*/ 1219 w 1918"/>
                  <a:gd name="T23" fmla="*/ 1396 h 1914"/>
                  <a:gd name="T24" fmla="*/ 1172 w 1918"/>
                  <a:gd name="T25" fmla="*/ 1396 h 1914"/>
                  <a:gd name="T26" fmla="*/ 1084 w 1918"/>
                  <a:gd name="T27" fmla="*/ 1427 h 1914"/>
                  <a:gd name="T28" fmla="*/ 1041 w 1918"/>
                  <a:gd name="T29" fmla="*/ 1406 h 1914"/>
                  <a:gd name="T30" fmla="*/ 1032 w 1918"/>
                  <a:gd name="T31" fmla="*/ 1340 h 1914"/>
                  <a:gd name="T32" fmla="*/ 1112 w 1918"/>
                  <a:gd name="T33" fmla="*/ 894 h 1914"/>
                  <a:gd name="T34" fmla="*/ 1120 w 1918"/>
                  <a:gd name="T35" fmla="*/ 787 h 1914"/>
                  <a:gd name="T36" fmla="*/ 1080 w 1918"/>
                  <a:gd name="T37" fmla="*/ 751 h 1914"/>
                  <a:gd name="T38" fmla="*/ 967 w 1918"/>
                  <a:gd name="T39" fmla="*/ 369 h 1914"/>
                  <a:gd name="T40" fmla="*/ 869 w 1918"/>
                  <a:gd name="T41" fmla="*/ 434 h 1914"/>
                  <a:gd name="T42" fmla="*/ 846 w 1918"/>
                  <a:gd name="T43" fmla="*/ 554 h 1914"/>
                  <a:gd name="T44" fmla="*/ 911 w 1918"/>
                  <a:gd name="T45" fmla="*/ 653 h 1914"/>
                  <a:gd name="T46" fmla="*/ 1030 w 1918"/>
                  <a:gd name="T47" fmla="*/ 677 h 1914"/>
                  <a:gd name="T48" fmla="*/ 1127 w 1918"/>
                  <a:gd name="T49" fmla="*/ 611 h 1914"/>
                  <a:gd name="T50" fmla="*/ 1151 w 1918"/>
                  <a:gd name="T51" fmla="*/ 491 h 1914"/>
                  <a:gd name="T52" fmla="*/ 1086 w 1918"/>
                  <a:gd name="T53" fmla="*/ 393 h 1914"/>
                  <a:gd name="T54" fmla="*/ 925 w 1918"/>
                  <a:gd name="T55" fmla="*/ 0 h 1914"/>
                  <a:gd name="T56" fmla="*/ 1203 w 1918"/>
                  <a:gd name="T57" fmla="*/ 30 h 1914"/>
                  <a:gd name="T58" fmla="*/ 1464 w 1918"/>
                  <a:gd name="T59" fmla="*/ 143 h 1914"/>
                  <a:gd name="T60" fmla="*/ 1689 w 1918"/>
                  <a:gd name="T61" fmla="*/ 334 h 1914"/>
                  <a:gd name="T62" fmla="*/ 1842 w 1918"/>
                  <a:gd name="T63" fmla="*/ 580 h 1914"/>
                  <a:gd name="T64" fmla="*/ 1913 w 1918"/>
                  <a:gd name="T65" fmla="*/ 852 h 1914"/>
                  <a:gd name="T66" fmla="*/ 1903 w 1918"/>
                  <a:gd name="T67" fmla="*/ 1132 h 1914"/>
                  <a:gd name="T68" fmla="*/ 1811 w 1918"/>
                  <a:gd name="T69" fmla="*/ 1398 h 1914"/>
                  <a:gd name="T70" fmla="*/ 1637 w 1918"/>
                  <a:gd name="T71" fmla="*/ 1634 h 1914"/>
                  <a:gd name="T72" fmla="*/ 1406 w 1918"/>
                  <a:gd name="T73" fmla="*/ 1805 h 1914"/>
                  <a:gd name="T74" fmla="*/ 1144 w 1918"/>
                  <a:gd name="T75" fmla="*/ 1897 h 1914"/>
                  <a:gd name="T76" fmla="*/ 868 w 1918"/>
                  <a:gd name="T77" fmla="*/ 1910 h 1914"/>
                  <a:gd name="T78" fmla="*/ 601 w 1918"/>
                  <a:gd name="T79" fmla="*/ 1845 h 1914"/>
                  <a:gd name="T80" fmla="*/ 423 w 1918"/>
                  <a:gd name="T81" fmla="*/ 1814 h 1914"/>
                  <a:gd name="T82" fmla="*/ 231 w 1918"/>
                  <a:gd name="T83" fmla="*/ 1888 h 1914"/>
                  <a:gd name="T84" fmla="*/ 64 w 1918"/>
                  <a:gd name="T85" fmla="*/ 1892 h 1914"/>
                  <a:gd name="T86" fmla="*/ 34 w 1918"/>
                  <a:gd name="T87" fmla="*/ 1861 h 1914"/>
                  <a:gd name="T88" fmla="*/ 54 w 1918"/>
                  <a:gd name="T89" fmla="*/ 1822 h 1914"/>
                  <a:gd name="T90" fmla="*/ 175 w 1918"/>
                  <a:gd name="T91" fmla="*/ 1722 h 1914"/>
                  <a:gd name="T92" fmla="*/ 251 w 1918"/>
                  <a:gd name="T93" fmla="*/ 1599 h 1914"/>
                  <a:gd name="T94" fmla="*/ 119 w 1918"/>
                  <a:gd name="T95" fmla="*/ 1419 h 1914"/>
                  <a:gd name="T96" fmla="*/ 23 w 1918"/>
                  <a:gd name="T97" fmla="*/ 1164 h 1914"/>
                  <a:gd name="T98" fmla="*/ 3 w 1918"/>
                  <a:gd name="T99" fmla="*/ 896 h 1914"/>
                  <a:gd name="T100" fmla="*/ 58 w 1918"/>
                  <a:gd name="T101" fmla="*/ 632 h 1914"/>
                  <a:gd name="T102" fmla="*/ 188 w 1918"/>
                  <a:gd name="T103" fmla="*/ 388 h 1914"/>
                  <a:gd name="T104" fmla="*/ 394 w 1918"/>
                  <a:gd name="T105" fmla="*/ 183 h 1914"/>
                  <a:gd name="T106" fmla="*/ 649 w 1918"/>
                  <a:gd name="T107" fmla="*/ 51 h 1914"/>
                  <a:gd name="T108" fmla="*/ 925 w 1918"/>
                  <a:gd name="T109" fmla="*/ 0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8" h="1914">
                    <a:moveTo>
                      <a:pt x="766" y="750"/>
                    </a:moveTo>
                    <a:lnTo>
                      <a:pt x="749" y="751"/>
                    </a:lnTo>
                    <a:lnTo>
                      <a:pt x="731" y="753"/>
                    </a:lnTo>
                    <a:lnTo>
                      <a:pt x="716" y="757"/>
                    </a:lnTo>
                    <a:lnTo>
                      <a:pt x="706" y="764"/>
                    </a:lnTo>
                    <a:lnTo>
                      <a:pt x="699" y="773"/>
                    </a:lnTo>
                    <a:lnTo>
                      <a:pt x="695" y="785"/>
                    </a:lnTo>
                    <a:lnTo>
                      <a:pt x="697" y="796"/>
                    </a:lnTo>
                    <a:lnTo>
                      <a:pt x="702" y="807"/>
                    </a:lnTo>
                    <a:lnTo>
                      <a:pt x="710" y="816"/>
                    </a:lnTo>
                    <a:lnTo>
                      <a:pt x="724" y="823"/>
                    </a:lnTo>
                    <a:lnTo>
                      <a:pt x="740" y="828"/>
                    </a:lnTo>
                    <a:lnTo>
                      <a:pt x="758" y="831"/>
                    </a:lnTo>
                    <a:lnTo>
                      <a:pt x="775" y="833"/>
                    </a:lnTo>
                    <a:lnTo>
                      <a:pt x="793" y="837"/>
                    </a:lnTo>
                    <a:lnTo>
                      <a:pt x="807" y="842"/>
                    </a:lnTo>
                    <a:lnTo>
                      <a:pt x="817" y="851"/>
                    </a:lnTo>
                    <a:lnTo>
                      <a:pt x="824" y="861"/>
                    </a:lnTo>
                    <a:lnTo>
                      <a:pt x="828" y="875"/>
                    </a:lnTo>
                    <a:lnTo>
                      <a:pt x="829" y="894"/>
                    </a:lnTo>
                    <a:lnTo>
                      <a:pt x="828" y="904"/>
                    </a:lnTo>
                    <a:lnTo>
                      <a:pt x="827" y="913"/>
                    </a:lnTo>
                    <a:lnTo>
                      <a:pt x="776" y="1205"/>
                    </a:lnTo>
                    <a:lnTo>
                      <a:pt x="762" y="1289"/>
                    </a:lnTo>
                    <a:lnTo>
                      <a:pt x="750" y="1373"/>
                    </a:lnTo>
                    <a:lnTo>
                      <a:pt x="750" y="1401"/>
                    </a:lnTo>
                    <a:lnTo>
                      <a:pt x="755" y="1427"/>
                    </a:lnTo>
                    <a:lnTo>
                      <a:pt x="765" y="1452"/>
                    </a:lnTo>
                    <a:lnTo>
                      <a:pt x="779" y="1475"/>
                    </a:lnTo>
                    <a:lnTo>
                      <a:pt x="797" y="1496"/>
                    </a:lnTo>
                    <a:lnTo>
                      <a:pt x="816" y="1513"/>
                    </a:lnTo>
                    <a:lnTo>
                      <a:pt x="837" y="1527"/>
                    </a:lnTo>
                    <a:lnTo>
                      <a:pt x="859" y="1536"/>
                    </a:lnTo>
                    <a:lnTo>
                      <a:pt x="880" y="1543"/>
                    </a:lnTo>
                    <a:lnTo>
                      <a:pt x="918" y="1547"/>
                    </a:lnTo>
                    <a:lnTo>
                      <a:pt x="956" y="1549"/>
                    </a:lnTo>
                    <a:lnTo>
                      <a:pt x="995" y="1549"/>
                    </a:lnTo>
                    <a:lnTo>
                      <a:pt x="1034" y="1546"/>
                    </a:lnTo>
                    <a:lnTo>
                      <a:pt x="1072" y="1538"/>
                    </a:lnTo>
                    <a:lnTo>
                      <a:pt x="1106" y="1524"/>
                    </a:lnTo>
                    <a:lnTo>
                      <a:pt x="1139" y="1505"/>
                    </a:lnTo>
                    <a:lnTo>
                      <a:pt x="1171" y="1483"/>
                    </a:lnTo>
                    <a:lnTo>
                      <a:pt x="1201" y="1456"/>
                    </a:lnTo>
                    <a:lnTo>
                      <a:pt x="1209" y="1445"/>
                    </a:lnTo>
                    <a:lnTo>
                      <a:pt x="1218" y="1432"/>
                    </a:lnTo>
                    <a:lnTo>
                      <a:pt x="1222" y="1419"/>
                    </a:lnTo>
                    <a:lnTo>
                      <a:pt x="1223" y="1406"/>
                    </a:lnTo>
                    <a:lnTo>
                      <a:pt x="1219" y="1396"/>
                    </a:lnTo>
                    <a:lnTo>
                      <a:pt x="1210" y="1389"/>
                    </a:lnTo>
                    <a:lnTo>
                      <a:pt x="1199" y="1387"/>
                    </a:lnTo>
                    <a:lnTo>
                      <a:pt x="1186" y="1389"/>
                    </a:lnTo>
                    <a:lnTo>
                      <a:pt x="1172" y="1396"/>
                    </a:lnTo>
                    <a:lnTo>
                      <a:pt x="1157" y="1404"/>
                    </a:lnTo>
                    <a:lnTo>
                      <a:pt x="1142" y="1412"/>
                    </a:lnTo>
                    <a:lnTo>
                      <a:pt x="1113" y="1421"/>
                    </a:lnTo>
                    <a:lnTo>
                      <a:pt x="1084" y="1427"/>
                    </a:lnTo>
                    <a:lnTo>
                      <a:pt x="1071" y="1427"/>
                    </a:lnTo>
                    <a:lnTo>
                      <a:pt x="1059" y="1423"/>
                    </a:lnTo>
                    <a:lnTo>
                      <a:pt x="1049" y="1417"/>
                    </a:lnTo>
                    <a:lnTo>
                      <a:pt x="1041" y="1406"/>
                    </a:lnTo>
                    <a:lnTo>
                      <a:pt x="1037" y="1394"/>
                    </a:lnTo>
                    <a:lnTo>
                      <a:pt x="1033" y="1376"/>
                    </a:lnTo>
                    <a:lnTo>
                      <a:pt x="1031" y="1357"/>
                    </a:lnTo>
                    <a:lnTo>
                      <a:pt x="1032" y="1340"/>
                    </a:lnTo>
                    <a:lnTo>
                      <a:pt x="1040" y="1285"/>
                    </a:lnTo>
                    <a:lnTo>
                      <a:pt x="1051" y="1229"/>
                    </a:lnTo>
                    <a:lnTo>
                      <a:pt x="1082" y="1062"/>
                    </a:lnTo>
                    <a:lnTo>
                      <a:pt x="1112" y="894"/>
                    </a:lnTo>
                    <a:lnTo>
                      <a:pt x="1117" y="864"/>
                    </a:lnTo>
                    <a:lnTo>
                      <a:pt x="1121" y="834"/>
                    </a:lnTo>
                    <a:lnTo>
                      <a:pt x="1122" y="804"/>
                    </a:lnTo>
                    <a:lnTo>
                      <a:pt x="1120" y="787"/>
                    </a:lnTo>
                    <a:lnTo>
                      <a:pt x="1114" y="773"/>
                    </a:lnTo>
                    <a:lnTo>
                      <a:pt x="1106" y="763"/>
                    </a:lnTo>
                    <a:lnTo>
                      <a:pt x="1095" y="756"/>
                    </a:lnTo>
                    <a:lnTo>
                      <a:pt x="1080" y="751"/>
                    </a:lnTo>
                    <a:lnTo>
                      <a:pt x="1063" y="750"/>
                    </a:lnTo>
                    <a:lnTo>
                      <a:pt x="766" y="750"/>
                    </a:lnTo>
                    <a:close/>
                    <a:moveTo>
                      <a:pt x="1000" y="365"/>
                    </a:moveTo>
                    <a:lnTo>
                      <a:pt x="967" y="369"/>
                    </a:lnTo>
                    <a:lnTo>
                      <a:pt x="939" y="378"/>
                    </a:lnTo>
                    <a:lnTo>
                      <a:pt x="912" y="391"/>
                    </a:lnTo>
                    <a:lnTo>
                      <a:pt x="889" y="410"/>
                    </a:lnTo>
                    <a:lnTo>
                      <a:pt x="869" y="434"/>
                    </a:lnTo>
                    <a:lnTo>
                      <a:pt x="855" y="460"/>
                    </a:lnTo>
                    <a:lnTo>
                      <a:pt x="846" y="489"/>
                    </a:lnTo>
                    <a:lnTo>
                      <a:pt x="842" y="522"/>
                    </a:lnTo>
                    <a:lnTo>
                      <a:pt x="846" y="554"/>
                    </a:lnTo>
                    <a:lnTo>
                      <a:pt x="855" y="583"/>
                    </a:lnTo>
                    <a:lnTo>
                      <a:pt x="868" y="610"/>
                    </a:lnTo>
                    <a:lnTo>
                      <a:pt x="888" y="633"/>
                    </a:lnTo>
                    <a:lnTo>
                      <a:pt x="911" y="653"/>
                    </a:lnTo>
                    <a:lnTo>
                      <a:pt x="937" y="667"/>
                    </a:lnTo>
                    <a:lnTo>
                      <a:pt x="967" y="677"/>
                    </a:lnTo>
                    <a:lnTo>
                      <a:pt x="999" y="680"/>
                    </a:lnTo>
                    <a:lnTo>
                      <a:pt x="1030" y="677"/>
                    </a:lnTo>
                    <a:lnTo>
                      <a:pt x="1059" y="668"/>
                    </a:lnTo>
                    <a:lnTo>
                      <a:pt x="1085" y="654"/>
                    </a:lnTo>
                    <a:lnTo>
                      <a:pt x="1108" y="635"/>
                    </a:lnTo>
                    <a:lnTo>
                      <a:pt x="1127" y="611"/>
                    </a:lnTo>
                    <a:lnTo>
                      <a:pt x="1141" y="585"/>
                    </a:lnTo>
                    <a:lnTo>
                      <a:pt x="1151" y="555"/>
                    </a:lnTo>
                    <a:lnTo>
                      <a:pt x="1154" y="524"/>
                    </a:lnTo>
                    <a:lnTo>
                      <a:pt x="1151" y="491"/>
                    </a:lnTo>
                    <a:lnTo>
                      <a:pt x="1142" y="462"/>
                    </a:lnTo>
                    <a:lnTo>
                      <a:pt x="1128" y="435"/>
                    </a:lnTo>
                    <a:lnTo>
                      <a:pt x="1109" y="412"/>
                    </a:lnTo>
                    <a:lnTo>
                      <a:pt x="1086" y="393"/>
                    </a:lnTo>
                    <a:lnTo>
                      <a:pt x="1060" y="378"/>
                    </a:lnTo>
                    <a:lnTo>
                      <a:pt x="1031" y="369"/>
                    </a:lnTo>
                    <a:lnTo>
                      <a:pt x="1000" y="365"/>
                    </a:lnTo>
                    <a:close/>
                    <a:moveTo>
                      <a:pt x="925" y="0"/>
                    </a:moveTo>
                    <a:lnTo>
                      <a:pt x="995" y="0"/>
                    </a:lnTo>
                    <a:lnTo>
                      <a:pt x="1064" y="5"/>
                    </a:lnTo>
                    <a:lnTo>
                      <a:pt x="1134" y="15"/>
                    </a:lnTo>
                    <a:lnTo>
                      <a:pt x="1203" y="30"/>
                    </a:lnTo>
                    <a:lnTo>
                      <a:pt x="1271" y="51"/>
                    </a:lnTo>
                    <a:lnTo>
                      <a:pt x="1336" y="76"/>
                    </a:lnTo>
                    <a:lnTo>
                      <a:pt x="1402" y="106"/>
                    </a:lnTo>
                    <a:lnTo>
                      <a:pt x="1464" y="143"/>
                    </a:lnTo>
                    <a:lnTo>
                      <a:pt x="1525" y="183"/>
                    </a:lnTo>
                    <a:lnTo>
                      <a:pt x="1582" y="229"/>
                    </a:lnTo>
                    <a:lnTo>
                      <a:pt x="1637" y="280"/>
                    </a:lnTo>
                    <a:lnTo>
                      <a:pt x="1689" y="334"/>
                    </a:lnTo>
                    <a:lnTo>
                      <a:pt x="1734" y="393"/>
                    </a:lnTo>
                    <a:lnTo>
                      <a:pt x="1775" y="453"/>
                    </a:lnTo>
                    <a:lnTo>
                      <a:pt x="1811" y="515"/>
                    </a:lnTo>
                    <a:lnTo>
                      <a:pt x="1842" y="580"/>
                    </a:lnTo>
                    <a:lnTo>
                      <a:pt x="1867" y="646"/>
                    </a:lnTo>
                    <a:lnTo>
                      <a:pt x="1888" y="714"/>
                    </a:lnTo>
                    <a:lnTo>
                      <a:pt x="1903" y="783"/>
                    </a:lnTo>
                    <a:lnTo>
                      <a:pt x="1913" y="852"/>
                    </a:lnTo>
                    <a:lnTo>
                      <a:pt x="1918" y="921"/>
                    </a:lnTo>
                    <a:lnTo>
                      <a:pt x="1918" y="992"/>
                    </a:lnTo>
                    <a:lnTo>
                      <a:pt x="1913" y="1062"/>
                    </a:lnTo>
                    <a:lnTo>
                      <a:pt x="1903" y="1132"/>
                    </a:lnTo>
                    <a:lnTo>
                      <a:pt x="1888" y="1199"/>
                    </a:lnTo>
                    <a:lnTo>
                      <a:pt x="1867" y="1267"/>
                    </a:lnTo>
                    <a:lnTo>
                      <a:pt x="1842" y="1333"/>
                    </a:lnTo>
                    <a:lnTo>
                      <a:pt x="1811" y="1398"/>
                    </a:lnTo>
                    <a:lnTo>
                      <a:pt x="1775" y="1460"/>
                    </a:lnTo>
                    <a:lnTo>
                      <a:pt x="1734" y="1521"/>
                    </a:lnTo>
                    <a:lnTo>
                      <a:pt x="1689" y="1579"/>
                    </a:lnTo>
                    <a:lnTo>
                      <a:pt x="1637" y="1634"/>
                    </a:lnTo>
                    <a:lnTo>
                      <a:pt x="1583" y="1684"/>
                    </a:lnTo>
                    <a:lnTo>
                      <a:pt x="1527" y="1729"/>
                    </a:lnTo>
                    <a:lnTo>
                      <a:pt x="1468" y="1770"/>
                    </a:lnTo>
                    <a:lnTo>
                      <a:pt x="1406" y="1805"/>
                    </a:lnTo>
                    <a:lnTo>
                      <a:pt x="1343" y="1835"/>
                    </a:lnTo>
                    <a:lnTo>
                      <a:pt x="1277" y="1860"/>
                    </a:lnTo>
                    <a:lnTo>
                      <a:pt x="1211" y="1881"/>
                    </a:lnTo>
                    <a:lnTo>
                      <a:pt x="1144" y="1897"/>
                    </a:lnTo>
                    <a:lnTo>
                      <a:pt x="1075" y="1907"/>
                    </a:lnTo>
                    <a:lnTo>
                      <a:pt x="1006" y="1913"/>
                    </a:lnTo>
                    <a:lnTo>
                      <a:pt x="937" y="1914"/>
                    </a:lnTo>
                    <a:lnTo>
                      <a:pt x="868" y="1910"/>
                    </a:lnTo>
                    <a:lnTo>
                      <a:pt x="801" y="1901"/>
                    </a:lnTo>
                    <a:lnTo>
                      <a:pt x="733" y="1887"/>
                    </a:lnTo>
                    <a:lnTo>
                      <a:pt x="666" y="1869"/>
                    </a:lnTo>
                    <a:lnTo>
                      <a:pt x="601" y="1845"/>
                    </a:lnTo>
                    <a:lnTo>
                      <a:pt x="536" y="1815"/>
                    </a:lnTo>
                    <a:lnTo>
                      <a:pt x="475" y="1782"/>
                    </a:lnTo>
                    <a:lnTo>
                      <a:pt x="472" y="1781"/>
                    </a:lnTo>
                    <a:lnTo>
                      <a:pt x="423" y="1814"/>
                    </a:lnTo>
                    <a:lnTo>
                      <a:pt x="375" y="1840"/>
                    </a:lnTo>
                    <a:lnTo>
                      <a:pt x="326" y="1862"/>
                    </a:lnTo>
                    <a:lnTo>
                      <a:pt x="278" y="1878"/>
                    </a:lnTo>
                    <a:lnTo>
                      <a:pt x="231" y="1888"/>
                    </a:lnTo>
                    <a:lnTo>
                      <a:pt x="186" y="1895"/>
                    </a:lnTo>
                    <a:lnTo>
                      <a:pt x="142" y="1898"/>
                    </a:lnTo>
                    <a:lnTo>
                      <a:pt x="102" y="1897"/>
                    </a:lnTo>
                    <a:lnTo>
                      <a:pt x="64" y="1892"/>
                    </a:lnTo>
                    <a:lnTo>
                      <a:pt x="53" y="1888"/>
                    </a:lnTo>
                    <a:lnTo>
                      <a:pt x="43" y="1881"/>
                    </a:lnTo>
                    <a:lnTo>
                      <a:pt x="37" y="1872"/>
                    </a:lnTo>
                    <a:lnTo>
                      <a:pt x="34" y="1861"/>
                    </a:lnTo>
                    <a:lnTo>
                      <a:pt x="34" y="1850"/>
                    </a:lnTo>
                    <a:lnTo>
                      <a:pt x="37" y="1839"/>
                    </a:lnTo>
                    <a:lnTo>
                      <a:pt x="43" y="1829"/>
                    </a:lnTo>
                    <a:lnTo>
                      <a:pt x="54" y="1822"/>
                    </a:lnTo>
                    <a:lnTo>
                      <a:pt x="89" y="1802"/>
                    </a:lnTo>
                    <a:lnTo>
                      <a:pt x="121" y="1778"/>
                    </a:lnTo>
                    <a:lnTo>
                      <a:pt x="150" y="1751"/>
                    </a:lnTo>
                    <a:lnTo>
                      <a:pt x="175" y="1722"/>
                    </a:lnTo>
                    <a:lnTo>
                      <a:pt x="198" y="1692"/>
                    </a:lnTo>
                    <a:lnTo>
                      <a:pt x="218" y="1660"/>
                    </a:lnTo>
                    <a:lnTo>
                      <a:pt x="236" y="1629"/>
                    </a:lnTo>
                    <a:lnTo>
                      <a:pt x="251" y="1599"/>
                    </a:lnTo>
                    <a:lnTo>
                      <a:pt x="241" y="1592"/>
                    </a:lnTo>
                    <a:lnTo>
                      <a:pt x="195" y="1536"/>
                    </a:lnTo>
                    <a:lnTo>
                      <a:pt x="156" y="1479"/>
                    </a:lnTo>
                    <a:lnTo>
                      <a:pt x="119" y="1419"/>
                    </a:lnTo>
                    <a:lnTo>
                      <a:pt x="88" y="1357"/>
                    </a:lnTo>
                    <a:lnTo>
                      <a:pt x="62" y="1294"/>
                    </a:lnTo>
                    <a:lnTo>
                      <a:pt x="40" y="1229"/>
                    </a:lnTo>
                    <a:lnTo>
                      <a:pt x="23" y="1164"/>
                    </a:lnTo>
                    <a:lnTo>
                      <a:pt x="11" y="1097"/>
                    </a:lnTo>
                    <a:lnTo>
                      <a:pt x="4" y="1031"/>
                    </a:lnTo>
                    <a:lnTo>
                      <a:pt x="0" y="963"/>
                    </a:lnTo>
                    <a:lnTo>
                      <a:pt x="3" y="896"/>
                    </a:lnTo>
                    <a:lnTo>
                      <a:pt x="10" y="829"/>
                    </a:lnTo>
                    <a:lnTo>
                      <a:pt x="20" y="762"/>
                    </a:lnTo>
                    <a:lnTo>
                      <a:pt x="37" y="696"/>
                    </a:lnTo>
                    <a:lnTo>
                      <a:pt x="58" y="632"/>
                    </a:lnTo>
                    <a:lnTo>
                      <a:pt x="83" y="568"/>
                    </a:lnTo>
                    <a:lnTo>
                      <a:pt x="113" y="506"/>
                    </a:lnTo>
                    <a:lnTo>
                      <a:pt x="148" y="447"/>
                    </a:lnTo>
                    <a:lnTo>
                      <a:pt x="188" y="388"/>
                    </a:lnTo>
                    <a:lnTo>
                      <a:pt x="233" y="333"/>
                    </a:lnTo>
                    <a:lnTo>
                      <a:pt x="282" y="280"/>
                    </a:lnTo>
                    <a:lnTo>
                      <a:pt x="337" y="229"/>
                    </a:lnTo>
                    <a:lnTo>
                      <a:pt x="394" y="183"/>
                    </a:lnTo>
                    <a:lnTo>
                      <a:pt x="455" y="143"/>
                    </a:lnTo>
                    <a:lnTo>
                      <a:pt x="518" y="106"/>
                    </a:lnTo>
                    <a:lnTo>
                      <a:pt x="583" y="76"/>
                    </a:lnTo>
                    <a:lnTo>
                      <a:pt x="649" y="51"/>
                    </a:lnTo>
                    <a:lnTo>
                      <a:pt x="716" y="30"/>
                    </a:lnTo>
                    <a:lnTo>
                      <a:pt x="785" y="15"/>
                    </a:lnTo>
                    <a:lnTo>
                      <a:pt x="855" y="5"/>
                    </a:lnTo>
                    <a:lnTo>
                      <a:pt x="925"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grpSp>
        <p:grpSp>
          <p:nvGrpSpPr>
            <p:cNvPr id="83" name="Group 136">
              <a:extLst>
                <a:ext uri="{FF2B5EF4-FFF2-40B4-BE49-F238E27FC236}">
                  <a16:creationId xmlns:a16="http://schemas.microsoft.com/office/drawing/2014/main" id="{364491FB-A2DB-7E06-4E29-69936CC693C8}"/>
                </a:ext>
              </a:extLst>
            </p:cNvPr>
            <p:cNvGrpSpPr>
              <a:grpSpLocks noChangeAspect="1"/>
            </p:cNvGrpSpPr>
            <p:nvPr/>
          </p:nvGrpSpPr>
          <p:grpSpPr bwMode="auto">
            <a:xfrm>
              <a:off x="6224008" y="4718794"/>
              <a:ext cx="1461643" cy="1396391"/>
              <a:chOff x="3002" y="2187"/>
              <a:chExt cx="784" cy="749"/>
            </a:xfrm>
            <a:solidFill>
              <a:schemeClr val="tx2">
                <a:lumMod val="60000"/>
                <a:lumOff val="40000"/>
              </a:schemeClr>
            </a:solidFill>
          </p:grpSpPr>
          <p:sp>
            <p:nvSpPr>
              <p:cNvPr id="84" name="Freeform 138">
                <a:extLst>
                  <a:ext uri="{FF2B5EF4-FFF2-40B4-BE49-F238E27FC236}">
                    <a16:creationId xmlns:a16="http://schemas.microsoft.com/office/drawing/2014/main" id="{1E19022B-F9C6-FF04-B008-259F4822F83E}"/>
                  </a:ext>
                </a:extLst>
              </p:cNvPr>
              <p:cNvSpPr>
                <a:spLocks/>
              </p:cNvSpPr>
              <p:nvPr/>
            </p:nvSpPr>
            <p:spPr bwMode="auto">
              <a:xfrm>
                <a:off x="3101" y="2187"/>
                <a:ext cx="176" cy="176"/>
              </a:xfrm>
              <a:custGeom>
                <a:avLst/>
                <a:gdLst>
                  <a:gd name="T0" fmla="*/ 440 w 879"/>
                  <a:gd name="T1" fmla="*/ 0 h 879"/>
                  <a:gd name="T2" fmla="*/ 494 w 879"/>
                  <a:gd name="T3" fmla="*/ 2 h 879"/>
                  <a:gd name="T4" fmla="*/ 548 w 879"/>
                  <a:gd name="T5" fmla="*/ 13 h 879"/>
                  <a:gd name="T6" fmla="*/ 598 w 879"/>
                  <a:gd name="T7" fmla="*/ 28 h 879"/>
                  <a:gd name="T8" fmla="*/ 646 w 879"/>
                  <a:gd name="T9" fmla="*/ 51 h 879"/>
                  <a:gd name="T10" fmla="*/ 691 w 879"/>
                  <a:gd name="T11" fmla="*/ 78 h 879"/>
                  <a:gd name="T12" fmla="*/ 731 w 879"/>
                  <a:gd name="T13" fmla="*/ 111 h 879"/>
                  <a:gd name="T14" fmla="*/ 768 w 879"/>
                  <a:gd name="T15" fmla="*/ 148 h 879"/>
                  <a:gd name="T16" fmla="*/ 801 w 879"/>
                  <a:gd name="T17" fmla="*/ 188 h 879"/>
                  <a:gd name="T18" fmla="*/ 828 w 879"/>
                  <a:gd name="T19" fmla="*/ 232 h 879"/>
                  <a:gd name="T20" fmla="*/ 849 w 879"/>
                  <a:gd name="T21" fmla="*/ 280 h 879"/>
                  <a:gd name="T22" fmla="*/ 866 w 879"/>
                  <a:gd name="T23" fmla="*/ 331 h 879"/>
                  <a:gd name="T24" fmla="*/ 876 w 879"/>
                  <a:gd name="T25" fmla="*/ 383 h 879"/>
                  <a:gd name="T26" fmla="*/ 879 w 879"/>
                  <a:gd name="T27" fmla="*/ 439 h 879"/>
                  <a:gd name="T28" fmla="*/ 876 w 879"/>
                  <a:gd name="T29" fmla="*/ 494 h 879"/>
                  <a:gd name="T30" fmla="*/ 866 w 879"/>
                  <a:gd name="T31" fmla="*/ 548 h 879"/>
                  <a:gd name="T32" fmla="*/ 849 w 879"/>
                  <a:gd name="T33" fmla="*/ 598 h 879"/>
                  <a:gd name="T34" fmla="*/ 828 w 879"/>
                  <a:gd name="T35" fmla="*/ 646 h 879"/>
                  <a:gd name="T36" fmla="*/ 801 w 879"/>
                  <a:gd name="T37" fmla="*/ 691 h 879"/>
                  <a:gd name="T38" fmla="*/ 768 w 879"/>
                  <a:gd name="T39" fmla="*/ 731 h 879"/>
                  <a:gd name="T40" fmla="*/ 731 w 879"/>
                  <a:gd name="T41" fmla="*/ 768 h 879"/>
                  <a:gd name="T42" fmla="*/ 691 w 879"/>
                  <a:gd name="T43" fmla="*/ 800 h 879"/>
                  <a:gd name="T44" fmla="*/ 646 w 879"/>
                  <a:gd name="T45" fmla="*/ 828 h 879"/>
                  <a:gd name="T46" fmla="*/ 598 w 879"/>
                  <a:gd name="T47" fmla="*/ 849 h 879"/>
                  <a:gd name="T48" fmla="*/ 548 w 879"/>
                  <a:gd name="T49" fmla="*/ 866 h 879"/>
                  <a:gd name="T50" fmla="*/ 494 w 879"/>
                  <a:gd name="T51" fmla="*/ 875 h 879"/>
                  <a:gd name="T52" fmla="*/ 440 w 879"/>
                  <a:gd name="T53" fmla="*/ 879 h 879"/>
                  <a:gd name="T54" fmla="*/ 385 w 879"/>
                  <a:gd name="T55" fmla="*/ 875 h 879"/>
                  <a:gd name="T56" fmla="*/ 331 w 879"/>
                  <a:gd name="T57" fmla="*/ 866 h 879"/>
                  <a:gd name="T58" fmla="*/ 280 w 879"/>
                  <a:gd name="T59" fmla="*/ 849 h 879"/>
                  <a:gd name="T60" fmla="*/ 232 w 879"/>
                  <a:gd name="T61" fmla="*/ 828 h 879"/>
                  <a:gd name="T62" fmla="*/ 188 w 879"/>
                  <a:gd name="T63" fmla="*/ 800 h 879"/>
                  <a:gd name="T64" fmla="*/ 148 w 879"/>
                  <a:gd name="T65" fmla="*/ 768 h 879"/>
                  <a:gd name="T66" fmla="*/ 111 w 879"/>
                  <a:gd name="T67" fmla="*/ 731 h 879"/>
                  <a:gd name="T68" fmla="*/ 79 w 879"/>
                  <a:gd name="T69" fmla="*/ 691 h 879"/>
                  <a:gd name="T70" fmla="*/ 51 w 879"/>
                  <a:gd name="T71" fmla="*/ 646 h 879"/>
                  <a:gd name="T72" fmla="*/ 29 w 879"/>
                  <a:gd name="T73" fmla="*/ 598 h 879"/>
                  <a:gd name="T74" fmla="*/ 13 w 879"/>
                  <a:gd name="T75" fmla="*/ 548 h 879"/>
                  <a:gd name="T76" fmla="*/ 3 w 879"/>
                  <a:gd name="T77" fmla="*/ 494 h 879"/>
                  <a:gd name="T78" fmla="*/ 0 w 879"/>
                  <a:gd name="T79" fmla="*/ 439 h 879"/>
                  <a:gd name="T80" fmla="*/ 3 w 879"/>
                  <a:gd name="T81" fmla="*/ 383 h 879"/>
                  <a:gd name="T82" fmla="*/ 13 w 879"/>
                  <a:gd name="T83" fmla="*/ 331 h 879"/>
                  <a:gd name="T84" fmla="*/ 29 w 879"/>
                  <a:gd name="T85" fmla="*/ 280 h 879"/>
                  <a:gd name="T86" fmla="*/ 51 w 879"/>
                  <a:gd name="T87" fmla="*/ 232 h 879"/>
                  <a:gd name="T88" fmla="*/ 79 w 879"/>
                  <a:gd name="T89" fmla="*/ 188 h 879"/>
                  <a:gd name="T90" fmla="*/ 111 w 879"/>
                  <a:gd name="T91" fmla="*/ 148 h 879"/>
                  <a:gd name="T92" fmla="*/ 148 w 879"/>
                  <a:gd name="T93" fmla="*/ 111 h 879"/>
                  <a:gd name="T94" fmla="*/ 188 w 879"/>
                  <a:gd name="T95" fmla="*/ 78 h 879"/>
                  <a:gd name="T96" fmla="*/ 232 w 879"/>
                  <a:gd name="T97" fmla="*/ 51 h 879"/>
                  <a:gd name="T98" fmla="*/ 280 w 879"/>
                  <a:gd name="T99" fmla="*/ 28 h 879"/>
                  <a:gd name="T100" fmla="*/ 331 w 879"/>
                  <a:gd name="T101" fmla="*/ 13 h 879"/>
                  <a:gd name="T102" fmla="*/ 385 w 879"/>
                  <a:gd name="T103" fmla="*/ 2 h 879"/>
                  <a:gd name="T104" fmla="*/ 440 w 879"/>
                  <a:gd name="T10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9" h="879">
                    <a:moveTo>
                      <a:pt x="440" y="0"/>
                    </a:moveTo>
                    <a:lnTo>
                      <a:pt x="494" y="2"/>
                    </a:lnTo>
                    <a:lnTo>
                      <a:pt x="548" y="13"/>
                    </a:lnTo>
                    <a:lnTo>
                      <a:pt x="598" y="28"/>
                    </a:lnTo>
                    <a:lnTo>
                      <a:pt x="646" y="51"/>
                    </a:lnTo>
                    <a:lnTo>
                      <a:pt x="691" y="78"/>
                    </a:lnTo>
                    <a:lnTo>
                      <a:pt x="731" y="111"/>
                    </a:lnTo>
                    <a:lnTo>
                      <a:pt x="768" y="148"/>
                    </a:lnTo>
                    <a:lnTo>
                      <a:pt x="801" y="188"/>
                    </a:lnTo>
                    <a:lnTo>
                      <a:pt x="828" y="232"/>
                    </a:lnTo>
                    <a:lnTo>
                      <a:pt x="849" y="280"/>
                    </a:lnTo>
                    <a:lnTo>
                      <a:pt x="866" y="331"/>
                    </a:lnTo>
                    <a:lnTo>
                      <a:pt x="876" y="383"/>
                    </a:lnTo>
                    <a:lnTo>
                      <a:pt x="879" y="439"/>
                    </a:lnTo>
                    <a:lnTo>
                      <a:pt x="876" y="494"/>
                    </a:lnTo>
                    <a:lnTo>
                      <a:pt x="866" y="548"/>
                    </a:lnTo>
                    <a:lnTo>
                      <a:pt x="849" y="598"/>
                    </a:lnTo>
                    <a:lnTo>
                      <a:pt x="828" y="646"/>
                    </a:lnTo>
                    <a:lnTo>
                      <a:pt x="801" y="691"/>
                    </a:lnTo>
                    <a:lnTo>
                      <a:pt x="768" y="731"/>
                    </a:lnTo>
                    <a:lnTo>
                      <a:pt x="731" y="768"/>
                    </a:lnTo>
                    <a:lnTo>
                      <a:pt x="691" y="800"/>
                    </a:lnTo>
                    <a:lnTo>
                      <a:pt x="646" y="828"/>
                    </a:lnTo>
                    <a:lnTo>
                      <a:pt x="598" y="849"/>
                    </a:lnTo>
                    <a:lnTo>
                      <a:pt x="548" y="866"/>
                    </a:lnTo>
                    <a:lnTo>
                      <a:pt x="494" y="875"/>
                    </a:lnTo>
                    <a:lnTo>
                      <a:pt x="440" y="879"/>
                    </a:lnTo>
                    <a:lnTo>
                      <a:pt x="385" y="875"/>
                    </a:lnTo>
                    <a:lnTo>
                      <a:pt x="331" y="866"/>
                    </a:lnTo>
                    <a:lnTo>
                      <a:pt x="280" y="849"/>
                    </a:lnTo>
                    <a:lnTo>
                      <a:pt x="232" y="828"/>
                    </a:lnTo>
                    <a:lnTo>
                      <a:pt x="188" y="800"/>
                    </a:lnTo>
                    <a:lnTo>
                      <a:pt x="148" y="768"/>
                    </a:lnTo>
                    <a:lnTo>
                      <a:pt x="111" y="731"/>
                    </a:lnTo>
                    <a:lnTo>
                      <a:pt x="79" y="691"/>
                    </a:lnTo>
                    <a:lnTo>
                      <a:pt x="51" y="646"/>
                    </a:lnTo>
                    <a:lnTo>
                      <a:pt x="29" y="598"/>
                    </a:lnTo>
                    <a:lnTo>
                      <a:pt x="13" y="548"/>
                    </a:lnTo>
                    <a:lnTo>
                      <a:pt x="3" y="494"/>
                    </a:lnTo>
                    <a:lnTo>
                      <a:pt x="0" y="439"/>
                    </a:lnTo>
                    <a:lnTo>
                      <a:pt x="3" y="383"/>
                    </a:lnTo>
                    <a:lnTo>
                      <a:pt x="13" y="331"/>
                    </a:lnTo>
                    <a:lnTo>
                      <a:pt x="29" y="280"/>
                    </a:lnTo>
                    <a:lnTo>
                      <a:pt x="51" y="232"/>
                    </a:lnTo>
                    <a:lnTo>
                      <a:pt x="79" y="188"/>
                    </a:lnTo>
                    <a:lnTo>
                      <a:pt x="111" y="148"/>
                    </a:lnTo>
                    <a:lnTo>
                      <a:pt x="148" y="111"/>
                    </a:lnTo>
                    <a:lnTo>
                      <a:pt x="188" y="78"/>
                    </a:lnTo>
                    <a:lnTo>
                      <a:pt x="232" y="51"/>
                    </a:lnTo>
                    <a:lnTo>
                      <a:pt x="280" y="28"/>
                    </a:lnTo>
                    <a:lnTo>
                      <a:pt x="331" y="13"/>
                    </a:lnTo>
                    <a:lnTo>
                      <a:pt x="385" y="2"/>
                    </a:lnTo>
                    <a:lnTo>
                      <a:pt x="440"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85" name="Freeform 139">
                <a:extLst>
                  <a:ext uri="{FF2B5EF4-FFF2-40B4-BE49-F238E27FC236}">
                    <a16:creationId xmlns:a16="http://schemas.microsoft.com/office/drawing/2014/main" id="{EC1709AA-8B39-C6E7-0D94-3F0F8E4D798D}"/>
                  </a:ext>
                </a:extLst>
              </p:cNvPr>
              <p:cNvSpPr>
                <a:spLocks/>
              </p:cNvSpPr>
              <p:nvPr/>
            </p:nvSpPr>
            <p:spPr bwMode="auto">
              <a:xfrm>
                <a:off x="3088" y="2365"/>
                <a:ext cx="342" cy="568"/>
              </a:xfrm>
              <a:custGeom>
                <a:avLst/>
                <a:gdLst>
                  <a:gd name="T0" fmla="*/ 448 w 1709"/>
                  <a:gd name="T1" fmla="*/ 3 h 2837"/>
                  <a:gd name="T2" fmla="*/ 492 w 1709"/>
                  <a:gd name="T3" fmla="*/ 11 h 2837"/>
                  <a:gd name="T4" fmla="*/ 544 w 1709"/>
                  <a:gd name="T5" fmla="*/ 25 h 2837"/>
                  <a:gd name="T6" fmla="*/ 665 w 1709"/>
                  <a:gd name="T7" fmla="*/ 90 h 2837"/>
                  <a:gd name="T8" fmla="*/ 760 w 1709"/>
                  <a:gd name="T9" fmla="*/ 189 h 2837"/>
                  <a:gd name="T10" fmla="*/ 846 w 1709"/>
                  <a:gd name="T11" fmla="*/ 305 h 2837"/>
                  <a:gd name="T12" fmla="*/ 953 w 1709"/>
                  <a:gd name="T13" fmla="*/ 440 h 2837"/>
                  <a:gd name="T14" fmla="*/ 1045 w 1709"/>
                  <a:gd name="T15" fmla="*/ 533 h 2837"/>
                  <a:gd name="T16" fmla="*/ 1133 w 1709"/>
                  <a:gd name="T17" fmla="*/ 588 h 2837"/>
                  <a:gd name="T18" fmla="*/ 1228 w 1709"/>
                  <a:gd name="T19" fmla="*/ 607 h 2837"/>
                  <a:gd name="T20" fmla="*/ 1339 w 1709"/>
                  <a:gd name="T21" fmla="*/ 592 h 2837"/>
                  <a:gd name="T22" fmla="*/ 1477 w 1709"/>
                  <a:gd name="T23" fmla="*/ 547 h 2837"/>
                  <a:gd name="T24" fmla="*/ 1566 w 1709"/>
                  <a:gd name="T25" fmla="*/ 538 h 2837"/>
                  <a:gd name="T26" fmla="*/ 1645 w 1709"/>
                  <a:gd name="T27" fmla="*/ 573 h 2837"/>
                  <a:gd name="T28" fmla="*/ 1697 w 1709"/>
                  <a:gd name="T29" fmla="*/ 645 h 2837"/>
                  <a:gd name="T30" fmla="*/ 1707 w 1709"/>
                  <a:gd name="T31" fmla="*/ 734 h 2837"/>
                  <a:gd name="T32" fmla="*/ 1671 w 1709"/>
                  <a:gd name="T33" fmla="*/ 813 h 2837"/>
                  <a:gd name="T34" fmla="*/ 1600 w 1709"/>
                  <a:gd name="T35" fmla="*/ 866 h 2837"/>
                  <a:gd name="T36" fmla="*/ 1402 w 1709"/>
                  <a:gd name="T37" fmla="*/ 926 h 2837"/>
                  <a:gd name="T38" fmla="*/ 1230 w 1709"/>
                  <a:gd name="T39" fmla="*/ 944 h 2837"/>
                  <a:gd name="T40" fmla="*/ 1071 w 1709"/>
                  <a:gd name="T41" fmla="*/ 924 h 2837"/>
                  <a:gd name="T42" fmla="*/ 931 w 1709"/>
                  <a:gd name="T43" fmla="*/ 865 h 2837"/>
                  <a:gd name="T44" fmla="*/ 808 w 1709"/>
                  <a:gd name="T45" fmla="*/ 777 h 2837"/>
                  <a:gd name="T46" fmla="*/ 1158 w 1709"/>
                  <a:gd name="T47" fmla="*/ 1257 h 2837"/>
                  <a:gd name="T48" fmla="*/ 1262 w 1709"/>
                  <a:gd name="T49" fmla="*/ 1287 h 2837"/>
                  <a:gd name="T50" fmla="*/ 1336 w 1709"/>
                  <a:gd name="T51" fmla="*/ 1364 h 2837"/>
                  <a:gd name="T52" fmla="*/ 1495 w 1709"/>
                  <a:gd name="T53" fmla="*/ 2612 h 2837"/>
                  <a:gd name="T54" fmla="*/ 1478 w 1709"/>
                  <a:gd name="T55" fmla="*/ 2715 h 2837"/>
                  <a:gd name="T56" fmla="*/ 1415 w 1709"/>
                  <a:gd name="T57" fmla="*/ 2796 h 2837"/>
                  <a:gd name="T58" fmla="*/ 1317 w 1709"/>
                  <a:gd name="T59" fmla="*/ 2836 h 2837"/>
                  <a:gd name="T60" fmla="*/ 1229 w 1709"/>
                  <a:gd name="T61" fmla="*/ 2826 h 2837"/>
                  <a:gd name="T62" fmla="*/ 1148 w 1709"/>
                  <a:gd name="T63" fmla="*/ 2775 h 2837"/>
                  <a:gd name="T64" fmla="*/ 1101 w 1709"/>
                  <a:gd name="T65" fmla="*/ 2692 h 2837"/>
                  <a:gd name="T66" fmla="*/ 436 w 1709"/>
                  <a:gd name="T67" fmla="*/ 1661 h 2837"/>
                  <a:gd name="T68" fmla="*/ 320 w 1709"/>
                  <a:gd name="T69" fmla="*/ 1655 h 2837"/>
                  <a:gd name="T70" fmla="*/ 200 w 1709"/>
                  <a:gd name="T71" fmla="*/ 1616 h 2837"/>
                  <a:gd name="T72" fmla="*/ 98 w 1709"/>
                  <a:gd name="T73" fmla="*/ 1544 h 2837"/>
                  <a:gd name="T74" fmla="*/ 28 w 1709"/>
                  <a:gd name="T75" fmla="*/ 1445 h 2837"/>
                  <a:gd name="T76" fmla="*/ 0 w 1709"/>
                  <a:gd name="T77" fmla="*/ 1322 h 2837"/>
                  <a:gd name="T78" fmla="*/ 13 w 1709"/>
                  <a:gd name="T79" fmla="*/ 265 h 2837"/>
                  <a:gd name="T80" fmla="*/ 70 w 1709"/>
                  <a:gd name="T81" fmla="*/ 158 h 2837"/>
                  <a:gd name="T82" fmla="*/ 161 w 1709"/>
                  <a:gd name="T83" fmla="*/ 77 h 2837"/>
                  <a:gd name="T84" fmla="*/ 269 w 1709"/>
                  <a:gd name="T85" fmla="*/ 23 h 2837"/>
                  <a:gd name="T86" fmla="*/ 310 w 1709"/>
                  <a:gd name="T87" fmla="*/ 12 h 2837"/>
                  <a:gd name="T88" fmla="*/ 348 w 1709"/>
                  <a:gd name="T89" fmla="*/ 5 h 2837"/>
                  <a:gd name="T90" fmla="*/ 407 w 1709"/>
                  <a:gd name="T91" fmla="*/ 0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9" h="2837">
                    <a:moveTo>
                      <a:pt x="407" y="0"/>
                    </a:moveTo>
                    <a:lnTo>
                      <a:pt x="428" y="0"/>
                    </a:lnTo>
                    <a:lnTo>
                      <a:pt x="448" y="3"/>
                    </a:lnTo>
                    <a:lnTo>
                      <a:pt x="466" y="5"/>
                    </a:lnTo>
                    <a:lnTo>
                      <a:pt x="480" y="8"/>
                    </a:lnTo>
                    <a:lnTo>
                      <a:pt x="492" y="11"/>
                    </a:lnTo>
                    <a:lnTo>
                      <a:pt x="500" y="12"/>
                    </a:lnTo>
                    <a:lnTo>
                      <a:pt x="503" y="13"/>
                    </a:lnTo>
                    <a:lnTo>
                      <a:pt x="544" y="25"/>
                    </a:lnTo>
                    <a:lnTo>
                      <a:pt x="586" y="43"/>
                    </a:lnTo>
                    <a:lnTo>
                      <a:pt x="627" y="63"/>
                    </a:lnTo>
                    <a:lnTo>
                      <a:pt x="665" y="90"/>
                    </a:lnTo>
                    <a:lnTo>
                      <a:pt x="700" y="118"/>
                    </a:lnTo>
                    <a:lnTo>
                      <a:pt x="733" y="152"/>
                    </a:lnTo>
                    <a:lnTo>
                      <a:pt x="760" y="189"/>
                    </a:lnTo>
                    <a:lnTo>
                      <a:pt x="761" y="191"/>
                    </a:lnTo>
                    <a:lnTo>
                      <a:pt x="805" y="251"/>
                    </a:lnTo>
                    <a:lnTo>
                      <a:pt x="846" y="305"/>
                    </a:lnTo>
                    <a:lnTo>
                      <a:pt x="884" y="355"/>
                    </a:lnTo>
                    <a:lnTo>
                      <a:pt x="919" y="399"/>
                    </a:lnTo>
                    <a:lnTo>
                      <a:pt x="953" y="440"/>
                    </a:lnTo>
                    <a:lnTo>
                      <a:pt x="985" y="476"/>
                    </a:lnTo>
                    <a:lnTo>
                      <a:pt x="1015" y="507"/>
                    </a:lnTo>
                    <a:lnTo>
                      <a:pt x="1045" y="533"/>
                    </a:lnTo>
                    <a:lnTo>
                      <a:pt x="1074" y="556"/>
                    </a:lnTo>
                    <a:lnTo>
                      <a:pt x="1104" y="573"/>
                    </a:lnTo>
                    <a:lnTo>
                      <a:pt x="1133" y="588"/>
                    </a:lnTo>
                    <a:lnTo>
                      <a:pt x="1164" y="598"/>
                    </a:lnTo>
                    <a:lnTo>
                      <a:pt x="1195" y="604"/>
                    </a:lnTo>
                    <a:lnTo>
                      <a:pt x="1228" y="607"/>
                    </a:lnTo>
                    <a:lnTo>
                      <a:pt x="1262" y="606"/>
                    </a:lnTo>
                    <a:lnTo>
                      <a:pt x="1299" y="601"/>
                    </a:lnTo>
                    <a:lnTo>
                      <a:pt x="1339" y="592"/>
                    </a:lnTo>
                    <a:lnTo>
                      <a:pt x="1382" y="581"/>
                    </a:lnTo>
                    <a:lnTo>
                      <a:pt x="1427" y="565"/>
                    </a:lnTo>
                    <a:lnTo>
                      <a:pt x="1477" y="547"/>
                    </a:lnTo>
                    <a:lnTo>
                      <a:pt x="1507" y="539"/>
                    </a:lnTo>
                    <a:lnTo>
                      <a:pt x="1536" y="535"/>
                    </a:lnTo>
                    <a:lnTo>
                      <a:pt x="1566" y="538"/>
                    </a:lnTo>
                    <a:lnTo>
                      <a:pt x="1594" y="545"/>
                    </a:lnTo>
                    <a:lnTo>
                      <a:pt x="1621" y="557"/>
                    </a:lnTo>
                    <a:lnTo>
                      <a:pt x="1645" y="573"/>
                    </a:lnTo>
                    <a:lnTo>
                      <a:pt x="1666" y="594"/>
                    </a:lnTo>
                    <a:lnTo>
                      <a:pt x="1684" y="617"/>
                    </a:lnTo>
                    <a:lnTo>
                      <a:pt x="1697" y="645"/>
                    </a:lnTo>
                    <a:lnTo>
                      <a:pt x="1705" y="675"/>
                    </a:lnTo>
                    <a:lnTo>
                      <a:pt x="1709" y="704"/>
                    </a:lnTo>
                    <a:lnTo>
                      <a:pt x="1707" y="734"/>
                    </a:lnTo>
                    <a:lnTo>
                      <a:pt x="1700" y="763"/>
                    </a:lnTo>
                    <a:lnTo>
                      <a:pt x="1688" y="789"/>
                    </a:lnTo>
                    <a:lnTo>
                      <a:pt x="1671" y="813"/>
                    </a:lnTo>
                    <a:lnTo>
                      <a:pt x="1651" y="834"/>
                    </a:lnTo>
                    <a:lnTo>
                      <a:pt x="1627" y="852"/>
                    </a:lnTo>
                    <a:lnTo>
                      <a:pt x="1600" y="866"/>
                    </a:lnTo>
                    <a:lnTo>
                      <a:pt x="1530" y="890"/>
                    </a:lnTo>
                    <a:lnTo>
                      <a:pt x="1464" y="911"/>
                    </a:lnTo>
                    <a:lnTo>
                      <a:pt x="1402" y="926"/>
                    </a:lnTo>
                    <a:lnTo>
                      <a:pt x="1342" y="936"/>
                    </a:lnTo>
                    <a:lnTo>
                      <a:pt x="1285" y="943"/>
                    </a:lnTo>
                    <a:lnTo>
                      <a:pt x="1230" y="944"/>
                    </a:lnTo>
                    <a:lnTo>
                      <a:pt x="1174" y="942"/>
                    </a:lnTo>
                    <a:lnTo>
                      <a:pt x="1121" y="936"/>
                    </a:lnTo>
                    <a:lnTo>
                      <a:pt x="1071" y="924"/>
                    </a:lnTo>
                    <a:lnTo>
                      <a:pt x="1022" y="908"/>
                    </a:lnTo>
                    <a:lnTo>
                      <a:pt x="975" y="889"/>
                    </a:lnTo>
                    <a:lnTo>
                      <a:pt x="931" y="865"/>
                    </a:lnTo>
                    <a:lnTo>
                      <a:pt x="889" y="839"/>
                    </a:lnTo>
                    <a:lnTo>
                      <a:pt x="847" y="809"/>
                    </a:lnTo>
                    <a:lnTo>
                      <a:pt x="808" y="777"/>
                    </a:lnTo>
                    <a:lnTo>
                      <a:pt x="808" y="1257"/>
                    </a:lnTo>
                    <a:lnTo>
                      <a:pt x="1158" y="1257"/>
                    </a:lnTo>
                    <a:lnTo>
                      <a:pt x="1158" y="1257"/>
                    </a:lnTo>
                    <a:lnTo>
                      <a:pt x="1195" y="1261"/>
                    </a:lnTo>
                    <a:lnTo>
                      <a:pt x="1230" y="1270"/>
                    </a:lnTo>
                    <a:lnTo>
                      <a:pt x="1262" y="1287"/>
                    </a:lnTo>
                    <a:lnTo>
                      <a:pt x="1291" y="1308"/>
                    </a:lnTo>
                    <a:lnTo>
                      <a:pt x="1316" y="1335"/>
                    </a:lnTo>
                    <a:lnTo>
                      <a:pt x="1336" y="1364"/>
                    </a:lnTo>
                    <a:lnTo>
                      <a:pt x="1351" y="1399"/>
                    </a:lnTo>
                    <a:lnTo>
                      <a:pt x="1358" y="1436"/>
                    </a:lnTo>
                    <a:lnTo>
                      <a:pt x="1495" y="2612"/>
                    </a:lnTo>
                    <a:lnTo>
                      <a:pt x="1495" y="2648"/>
                    </a:lnTo>
                    <a:lnTo>
                      <a:pt x="1490" y="2683"/>
                    </a:lnTo>
                    <a:lnTo>
                      <a:pt x="1478" y="2715"/>
                    </a:lnTo>
                    <a:lnTo>
                      <a:pt x="1463" y="2746"/>
                    </a:lnTo>
                    <a:lnTo>
                      <a:pt x="1441" y="2773"/>
                    </a:lnTo>
                    <a:lnTo>
                      <a:pt x="1415" y="2796"/>
                    </a:lnTo>
                    <a:lnTo>
                      <a:pt x="1385" y="2814"/>
                    </a:lnTo>
                    <a:lnTo>
                      <a:pt x="1353" y="2827"/>
                    </a:lnTo>
                    <a:lnTo>
                      <a:pt x="1317" y="2836"/>
                    </a:lnTo>
                    <a:lnTo>
                      <a:pt x="1293" y="2837"/>
                    </a:lnTo>
                    <a:lnTo>
                      <a:pt x="1260" y="2835"/>
                    </a:lnTo>
                    <a:lnTo>
                      <a:pt x="1229" y="2826"/>
                    </a:lnTo>
                    <a:lnTo>
                      <a:pt x="1199" y="2813"/>
                    </a:lnTo>
                    <a:lnTo>
                      <a:pt x="1172" y="2796"/>
                    </a:lnTo>
                    <a:lnTo>
                      <a:pt x="1148" y="2775"/>
                    </a:lnTo>
                    <a:lnTo>
                      <a:pt x="1128" y="2750"/>
                    </a:lnTo>
                    <a:lnTo>
                      <a:pt x="1111" y="2723"/>
                    </a:lnTo>
                    <a:lnTo>
                      <a:pt x="1101" y="2692"/>
                    </a:lnTo>
                    <a:lnTo>
                      <a:pt x="1093" y="2658"/>
                    </a:lnTo>
                    <a:lnTo>
                      <a:pt x="978" y="1661"/>
                    </a:lnTo>
                    <a:lnTo>
                      <a:pt x="436" y="1661"/>
                    </a:lnTo>
                    <a:lnTo>
                      <a:pt x="404" y="1664"/>
                    </a:lnTo>
                    <a:lnTo>
                      <a:pt x="362" y="1661"/>
                    </a:lnTo>
                    <a:lnTo>
                      <a:pt x="320" y="1655"/>
                    </a:lnTo>
                    <a:lnTo>
                      <a:pt x="280" y="1646"/>
                    </a:lnTo>
                    <a:lnTo>
                      <a:pt x="239" y="1633"/>
                    </a:lnTo>
                    <a:lnTo>
                      <a:pt x="200" y="1616"/>
                    </a:lnTo>
                    <a:lnTo>
                      <a:pt x="163" y="1596"/>
                    </a:lnTo>
                    <a:lnTo>
                      <a:pt x="130" y="1572"/>
                    </a:lnTo>
                    <a:lnTo>
                      <a:pt x="98" y="1544"/>
                    </a:lnTo>
                    <a:lnTo>
                      <a:pt x="70" y="1515"/>
                    </a:lnTo>
                    <a:lnTo>
                      <a:pt x="47" y="1481"/>
                    </a:lnTo>
                    <a:lnTo>
                      <a:pt x="28" y="1445"/>
                    </a:lnTo>
                    <a:lnTo>
                      <a:pt x="13" y="1407"/>
                    </a:lnTo>
                    <a:lnTo>
                      <a:pt x="4" y="1366"/>
                    </a:lnTo>
                    <a:lnTo>
                      <a:pt x="0" y="1322"/>
                    </a:lnTo>
                    <a:lnTo>
                      <a:pt x="0" y="351"/>
                    </a:lnTo>
                    <a:lnTo>
                      <a:pt x="4" y="307"/>
                    </a:lnTo>
                    <a:lnTo>
                      <a:pt x="13" y="265"/>
                    </a:lnTo>
                    <a:lnTo>
                      <a:pt x="28" y="227"/>
                    </a:lnTo>
                    <a:lnTo>
                      <a:pt x="47" y="191"/>
                    </a:lnTo>
                    <a:lnTo>
                      <a:pt x="70" y="158"/>
                    </a:lnTo>
                    <a:lnTo>
                      <a:pt x="98" y="128"/>
                    </a:lnTo>
                    <a:lnTo>
                      <a:pt x="128" y="100"/>
                    </a:lnTo>
                    <a:lnTo>
                      <a:pt x="161" y="77"/>
                    </a:lnTo>
                    <a:lnTo>
                      <a:pt x="195" y="55"/>
                    </a:lnTo>
                    <a:lnTo>
                      <a:pt x="232" y="37"/>
                    </a:lnTo>
                    <a:lnTo>
                      <a:pt x="269" y="23"/>
                    </a:lnTo>
                    <a:lnTo>
                      <a:pt x="306" y="12"/>
                    </a:lnTo>
                    <a:lnTo>
                      <a:pt x="307" y="12"/>
                    </a:lnTo>
                    <a:lnTo>
                      <a:pt x="310" y="12"/>
                    </a:lnTo>
                    <a:lnTo>
                      <a:pt x="319" y="10"/>
                    </a:lnTo>
                    <a:lnTo>
                      <a:pt x="331" y="9"/>
                    </a:lnTo>
                    <a:lnTo>
                      <a:pt x="348" y="5"/>
                    </a:lnTo>
                    <a:lnTo>
                      <a:pt x="367" y="4"/>
                    </a:lnTo>
                    <a:lnTo>
                      <a:pt x="387" y="2"/>
                    </a:lnTo>
                    <a:lnTo>
                      <a:pt x="407"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86" name="Freeform 140">
                <a:extLst>
                  <a:ext uri="{FF2B5EF4-FFF2-40B4-BE49-F238E27FC236}">
                    <a16:creationId xmlns:a16="http://schemas.microsoft.com/office/drawing/2014/main" id="{DEABEB91-C800-5723-2E8E-EC34155B9016}"/>
                  </a:ext>
                </a:extLst>
              </p:cNvPr>
              <p:cNvSpPr>
                <a:spLocks/>
              </p:cNvSpPr>
              <p:nvPr/>
            </p:nvSpPr>
            <p:spPr bwMode="auto">
              <a:xfrm>
                <a:off x="3002" y="2404"/>
                <a:ext cx="271" cy="532"/>
              </a:xfrm>
              <a:custGeom>
                <a:avLst/>
                <a:gdLst>
                  <a:gd name="T0" fmla="*/ 205 w 1355"/>
                  <a:gd name="T1" fmla="*/ 4 h 2661"/>
                  <a:gd name="T2" fmla="*/ 267 w 1355"/>
                  <a:gd name="T3" fmla="*/ 30 h 2661"/>
                  <a:gd name="T4" fmla="*/ 312 w 1355"/>
                  <a:gd name="T5" fmla="*/ 77 h 2661"/>
                  <a:gd name="T6" fmla="*/ 338 w 1355"/>
                  <a:gd name="T7" fmla="*/ 137 h 2661"/>
                  <a:gd name="T8" fmla="*/ 342 w 1355"/>
                  <a:gd name="T9" fmla="*/ 1527 h 2661"/>
                  <a:gd name="T10" fmla="*/ 1219 w 1355"/>
                  <a:gd name="T11" fmla="*/ 1530 h 2661"/>
                  <a:gd name="T12" fmla="*/ 1280 w 1355"/>
                  <a:gd name="T13" fmla="*/ 1555 h 2661"/>
                  <a:gd name="T14" fmla="*/ 1327 w 1355"/>
                  <a:gd name="T15" fmla="*/ 1602 h 2661"/>
                  <a:gd name="T16" fmla="*/ 1352 w 1355"/>
                  <a:gd name="T17" fmla="*/ 1662 h 2661"/>
                  <a:gd name="T18" fmla="*/ 1353 w 1355"/>
                  <a:gd name="T19" fmla="*/ 1729 h 2661"/>
                  <a:gd name="T20" fmla="*/ 1331 w 1355"/>
                  <a:gd name="T21" fmla="*/ 1785 h 2661"/>
                  <a:gd name="T22" fmla="*/ 1291 w 1355"/>
                  <a:gd name="T23" fmla="*/ 1830 h 2661"/>
                  <a:gd name="T24" fmla="*/ 1287 w 1355"/>
                  <a:gd name="T25" fmla="*/ 1891 h 2661"/>
                  <a:gd name="T26" fmla="*/ 1312 w 1355"/>
                  <a:gd name="T27" fmla="*/ 1989 h 2661"/>
                  <a:gd name="T28" fmla="*/ 1316 w 1355"/>
                  <a:gd name="T29" fmla="*/ 2518 h 2661"/>
                  <a:gd name="T30" fmla="*/ 1304 w 1355"/>
                  <a:gd name="T31" fmla="*/ 2573 h 2661"/>
                  <a:gd name="T32" fmla="*/ 1274 w 1355"/>
                  <a:gd name="T33" fmla="*/ 2619 h 2661"/>
                  <a:gd name="T34" fmla="*/ 1229 w 1355"/>
                  <a:gd name="T35" fmla="*/ 2649 h 2661"/>
                  <a:gd name="T36" fmla="*/ 1173 w 1355"/>
                  <a:gd name="T37" fmla="*/ 2661 h 2661"/>
                  <a:gd name="T38" fmla="*/ 1117 w 1355"/>
                  <a:gd name="T39" fmla="*/ 2649 h 2661"/>
                  <a:gd name="T40" fmla="*/ 1072 w 1355"/>
                  <a:gd name="T41" fmla="*/ 2619 h 2661"/>
                  <a:gd name="T42" fmla="*/ 1041 w 1355"/>
                  <a:gd name="T43" fmla="*/ 2573 h 2661"/>
                  <a:gd name="T44" fmla="*/ 1030 w 1355"/>
                  <a:gd name="T45" fmla="*/ 2518 h 2661"/>
                  <a:gd name="T46" fmla="*/ 1027 w 1355"/>
                  <a:gd name="T47" fmla="*/ 2013 h 2661"/>
                  <a:gd name="T48" fmla="*/ 1004 w 1355"/>
                  <a:gd name="T49" fmla="*/ 1967 h 2661"/>
                  <a:gd name="T50" fmla="*/ 965 w 1355"/>
                  <a:gd name="T51" fmla="*/ 1935 h 2661"/>
                  <a:gd name="T52" fmla="*/ 913 w 1355"/>
                  <a:gd name="T53" fmla="*/ 1923 h 2661"/>
                  <a:gd name="T54" fmla="*/ 408 w 1355"/>
                  <a:gd name="T55" fmla="*/ 1926 h 2661"/>
                  <a:gd name="T56" fmla="*/ 362 w 1355"/>
                  <a:gd name="T57" fmla="*/ 1948 h 2661"/>
                  <a:gd name="T58" fmla="*/ 331 w 1355"/>
                  <a:gd name="T59" fmla="*/ 1989 h 2661"/>
                  <a:gd name="T60" fmla="*/ 319 w 1355"/>
                  <a:gd name="T61" fmla="*/ 2040 h 2661"/>
                  <a:gd name="T62" fmla="*/ 316 w 1355"/>
                  <a:gd name="T63" fmla="*/ 2546 h 2661"/>
                  <a:gd name="T64" fmla="*/ 294 w 1355"/>
                  <a:gd name="T65" fmla="*/ 2598 h 2661"/>
                  <a:gd name="T66" fmla="*/ 256 w 1355"/>
                  <a:gd name="T67" fmla="*/ 2636 h 2661"/>
                  <a:gd name="T68" fmla="*/ 205 w 1355"/>
                  <a:gd name="T69" fmla="*/ 2657 h 2661"/>
                  <a:gd name="T70" fmla="*/ 146 w 1355"/>
                  <a:gd name="T71" fmla="*/ 2657 h 2661"/>
                  <a:gd name="T72" fmla="*/ 95 w 1355"/>
                  <a:gd name="T73" fmla="*/ 2636 h 2661"/>
                  <a:gd name="T74" fmla="*/ 57 w 1355"/>
                  <a:gd name="T75" fmla="*/ 2598 h 2661"/>
                  <a:gd name="T76" fmla="*/ 36 w 1355"/>
                  <a:gd name="T77" fmla="*/ 2546 h 2661"/>
                  <a:gd name="T78" fmla="*/ 32 w 1355"/>
                  <a:gd name="T79" fmla="*/ 2040 h 2661"/>
                  <a:gd name="T80" fmla="*/ 46 w 1355"/>
                  <a:gd name="T81" fmla="*/ 1938 h 2661"/>
                  <a:gd name="T82" fmla="*/ 83 w 1355"/>
                  <a:gd name="T83" fmla="*/ 1843 h 2661"/>
                  <a:gd name="T84" fmla="*/ 39 w 1355"/>
                  <a:gd name="T85" fmla="*/ 1806 h 2661"/>
                  <a:gd name="T86" fmla="*/ 11 w 1355"/>
                  <a:gd name="T87" fmla="*/ 1756 h 2661"/>
                  <a:gd name="T88" fmla="*/ 0 w 1355"/>
                  <a:gd name="T89" fmla="*/ 1697 h 2661"/>
                  <a:gd name="T90" fmla="*/ 4 w 1355"/>
                  <a:gd name="T91" fmla="*/ 137 h 2661"/>
                  <a:gd name="T92" fmla="*/ 29 w 1355"/>
                  <a:gd name="T93" fmla="*/ 77 h 2661"/>
                  <a:gd name="T94" fmla="*/ 75 w 1355"/>
                  <a:gd name="T95" fmla="*/ 30 h 2661"/>
                  <a:gd name="T96" fmla="*/ 136 w 1355"/>
                  <a:gd name="T97" fmla="*/ 4 h 2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2661">
                    <a:moveTo>
                      <a:pt x="170" y="0"/>
                    </a:moveTo>
                    <a:lnTo>
                      <a:pt x="205" y="4"/>
                    </a:lnTo>
                    <a:lnTo>
                      <a:pt x="237" y="15"/>
                    </a:lnTo>
                    <a:lnTo>
                      <a:pt x="267" y="30"/>
                    </a:lnTo>
                    <a:lnTo>
                      <a:pt x="292" y="50"/>
                    </a:lnTo>
                    <a:lnTo>
                      <a:pt x="312" y="77"/>
                    </a:lnTo>
                    <a:lnTo>
                      <a:pt x="328" y="105"/>
                    </a:lnTo>
                    <a:lnTo>
                      <a:pt x="338" y="137"/>
                    </a:lnTo>
                    <a:lnTo>
                      <a:pt x="342" y="172"/>
                    </a:lnTo>
                    <a:lnTo>
                      <a:pt x="342" y="1527"/>
                    </a:lnTo>
                    <a:lnTo>
                      <a:pt x="1185" y="1527"/>
                    </a:lnTo>
                    <a:lnTo>
                      <a:pt x="1219" y="1530"/>
                    </a:lnTo>
                    <a:lnTo>
                      <a:pt x="1252" y="1540"/>
                    </a:lnTo>
                    <a:lnTo>
                      <a:pt x="1280" y="1555"/>
                    </a:lnTo>
                    <a:lnTo>
                      <a:pt x="1305" y="1577"/>
                    </a:lnTo>
                    <a:lnTo>
                      <a:pt x="1327" y="1602"/>
                    </a:lnTo>
                    <a:lnTo>
                      <a:pt x="1342" y="1630"/>
                    </a:lnTo>
                    <a:lnTo>
                      <a:pt x="1352" y="1662"/>
                    </a:lnTo>
                    <a:lnTo>
                      <a:pt x="1355" y="1697"/>
                    </a:lnTo>
                    <a:lnTo>
                      <a:pt x="1353" y="1729"/>
                    </a:lnTo>
                    <a:lnTo>
                      <a:pt x="1345" y="1759"/>
                    </a:lnTo>
                    <a:lnTo>
                      <a:pt x="1331" y="1785"/>
                    </a:lnTo>
                    <a:lnTo>
                      <a:pt x="1314" y="1810"/>
                    </a:lnTo>
                    <a:lnTo>
                      <a:pt x="1291" y="1830"/>
                    </a:lnTo>
                    <a:lnTo>
                      <a:pt x="1266" y="1847"/>
                    </a:lnTo>
                    <a:lnTo>
                      <a:pt x="1287" y="1891"/>
                    </a:lnTo>
                    <a:lnTo>
                      <a:pt x="1303" y="1939"/>
                    </a:lnTo>
                    <a:lnTo>
                      <a:pt x="1312" y="1989"/>
                    </a:lnTo>
                    <a:lnTo>
                      <a:pt x="1316" y="2040"/>
                    </a:lnTo>
                    <a:lnTo>
                      <a:pt x="1316" y="2518"/>
                    </a:lnTo>
                    <a:lnTo>
                      <a:pt x="1312" y="2546"/>
                    </a:lnTo>
                    <a:lnTo>
                      <a:pt x="1304" y="2573"/>
                    </a:lnTo>
                    <a:lnTo>
                      <a:pt x="1291" y="2598"/>
                    </a:lnTo>
                    <a:lnTo>
                      <a:pt x="1274" y="2619"/>
                    </a:lnTo>
                    <a:lnTo>
                      <a:pt x="1253" y="2636"/>
                    </a:lnTo>
                    <a:lnTo>
                      <a:pt x="1229" y="2649"/>
                    </a:lnTo>
                    <a:lnTo>
                      <a:pt x="1202" y="2657"/>
                    </a:lnTo>
                    <a:lnTo>
                      <a:pt x="1173" y="2661"/>
                    </a:lnTo>
                    <a:lnTo>
                      <a:pt x="1144" y="2657"/>
                    </a:lnTo>
                    <a:lnTo>
                      <a:pt x="1117" y="2649"/>
                    </a:lnTo>
                    <a:lnTo>
                      <a:pt x="1093" y="2636"/>
                    </a:lnTo>
                    <a:lnTo>
                      <a:pt x="1072" y="2619"/>
                    </a:lnTo>
                    <a:lnTo>
                      <a:pt x="1054" y="2598"/>
                    </a:lnTo>
                    <a:lnTo>
                      <a:pt x="1041" y="2573"/>
                    </a:lnTo>
                    <a:lnTo>
                      <a:pt x="1033" y="2546"/>
                    </a:lnTo>
                    <a:lnTo>
                      <a:pt x="1030" y="2518"/>
                    </a:lnTo>
                    <a:lnTo>
                      <a:pt x="1030" y="2040"/>
                    </a:lnTo>
                    <a:lnTo>
                      <a:pt x="1027" y="2013"/>
                    </a:lnTo>
                    <a:lnTo>
                      <a:pt x="1018" y="1989"/>
                    </a:lnTo>
                    <a:lnTo>
                      <a:pt x="1004" y="1967"/>
                    </a:lnTo>
                    <a:lnTo>
                      <a:pt x="986" y="1948"/>
                    </a:lnTo>
                    <a:lnTo>
                      <a:pt x="965" y="1935"/>
                    </a:lnTo>
                    <a:lnTo>
                      <a:pt x="940" y="1926"/>
                    </a:lnTo>
                    <a:lnTo>
                      <a:pt x="913" y="1923"/>
                    </a:lnTo>
                    <a:lnTo>
                      <a:pt x="436" y="1923"/>
                    </a:lnTo>
                    <a:lnTo>
                      <a:pt x="408" y="1926"/>
                    </a:lnTo>
                    <a:lnTo>
                      <a:pt x="385" y="1935"/>
                    </a:lnTo>
                    <a:lnTo>
                      <a:pt x="362" y="1948"/>
                    </a:lnTo>
                    <a:lnTo>
                      <a:pt x="344" y="1967"/>
                    </a:lnTo>
                    <a:lnTo>
                      <a:pt x="331" y="1989"/>
                    </a:lnTo>
                    <a:lnTo>
                      <a:pt x="322" y="2013"/>
                    </a:lnTo>
                    <a:lnTo>
                      <a:pt x="319" y="2040"/>
                    </a:lnTo>
                    <a:lnTo>
                      <a:pt x="319" y="2518"/>
                    </a:lnTo>
                    <a:lnTo>
                      <a:pt x="316" y="2546"/>
                    </a:lnTo>
                    <a:lnTo>
                      <a:pt x="307" y="2573"/>
                    </a:lnTo>
                    <a:lnTo>
                      <a:pt x="294" y="2598"/>
                    </a:lnTo>
                    <a:lnTo>
                      <a:pt x="276" y="2619"/>
                    </a:lnTo>
                    <a:lnTo>
                      <a:pt x="256" y="2636"/>
                    </a:lnTo>
                    <a:lnTo>
                      <a:pt x="231" y="2649"/>
                    </a:lnTo>
                    <a:lnTo>
                      <a:pt x="205" y="2657"/>
                    </a:lnTo>
                    <a:lnTo>
                      <a:pt x="175" y="2661"/>
                    </a:lnTo>
                    <a:lnTo>
                      <a:pt x="146" y="2657"/>
                    </a:lnTo>
                    <a:lnTo>
                      <a:pt x="120" y="2649"/>
                    </a:lnTo>
                    <a:lnTo>
                      <a:pt x="95" y="2636"/>
                    </a:lnTo>
                    <a:lnTo>
                      <a:pt x="75" y="2619"/>
                    </a:lnTo>
                    <a:lnTo>
                      <a:pt x="57" y="2598"/>
                    </a:lnTo>
                    <a:lnTo>
                      <a:pt x="44" y="2573"/>
                    </a:lnTo>
                    <a:lnTo>
                      <a:pt x="36" y="2546"/>
                    </a:lnTo>
                    <a:lnTo>
                      <a:pt x="32" y="2518"/>
                    </a:lnTo>
                    <a:lnTo>
                      <a:pt x="32" y="2040"/>
                    </a:lnTo>
                    <a:lnTo>
                      <a:pt x="36" y="1988"/>
                    </a:lnTo>
                    <a:lnTo>
                      <a:pt x="46" y="1938"/>
                    </a:lnTo>
                    <a:lnTo>
                      <a:pt x="62" y="1889"/>
                    </a:lnTo>
                    <a:lnTo>
                      <a:pt x="83" y="1843"/>
                    </a:lnTo>
                    <a:lnTo>
                      <a:pt x="61" y="1827"/>
                    </a:lnTo>
                    <a:lnTo>
                      <a:pt x="39" y="1806"/>
                    </a:lnTo>
                    <a:lnTo>
                      <a:pt x="23" y="1783"/>
                    </a:lnTo>
                    <a:lnTo>
                      <a:pt x="11" y="1756"/>
                    </a:lnTo>
                    <a:lnTo>
                      <a:pt x="2" y="1728"/>
                    </a:lnTo>
                    <a:lnTo>
                      <a:pt x="0" y="1697"/>
                    </a:lnTo>
                    <a:lnTo>
                      <a:pt x="0" y="172"/>
                    </a:lnTo>
                    <a:lnTo>
                      <a:pt x="4" y="137"/>
                    </a:lnTo>
                    <a:lnTo>
                      <a:pt x="13" y="105"/>
                    </a:lnTo>
                    <a:lnTo>
                      <a:pt x="29" y="77"/>
                    </a:lnTo>
                    <a:lnTo>
                      <a:pt x="50" y="50"/>
                    </a:lnTo>
                    <a:lnTo>
                      <a:pt x="75" y="30"/>
                    </a:lnTo>
                    <a:lnTo>
                      <a:pt x="105" y="15"/>
                    </a:lnTo>
                    <a:lnTo>
                      <a:pt x="136" y="4"/>
                    </a:lnTo>
                    <a:lnTo>
                      <a:pt x="170"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87" name="Freeform 141">
                <a:extLst>
                  <a:ext uri="{FF2B5EF4-FFF2-40B4-BE49-F238E27FC236}">
                    <a16:creationId xmlns:a16="http://schemas.microsoft.com/office/drawing/2014/main" id="{3C216F79-E461-015F-2E10-38F45FBB2B27}"/>
                  </a:ext>
                </a:extLst>
              </p:cNvPr>
              <p:cNvSpPr>
                <a:spLocks/>
              </p:cNvSpPr>
              <p:nvPr/>
            </p:nvSpPr>
            <p:spPr bwMode="auto">
              <a:xfrm>
                <a:off x="3341" y="2561"/>
                <a:ext cx="445" cy="357"/>
              </a:xfrm>
              <a:custGeom>
                <a:avLst/>
                <a:gdLst>
                  <a:gd name="T0" fmla="*/ 163 w 2225"/>
                  <a:gd name="T1" fmla="*/ 0 h 1781"/>
                  <a:gd name="T2" fmla="*/ 2062 w 2225"/>
                  <a:gd name="T3" fmla="*/ 0 h 1781"/>
                  <a:gd name="T4" fmla="*/ 2094 w 2225"/>
                  <a:gd name="T5" fmla="*/ 3 h 1781"/>
                  <a:gd name="T6" fmla="*/ 2125 w 2225"/>
                  <a:gd name="T7" fmla="*/ 13 h 1781"/>
                  <a:gd name="T8" fmla="*/ 2153 w 2225"/>
                  <a:gd name="T9" fmla="*/ 28 h 1781"/>
                  <a:gd name="T10" fmla="*/ 2177 w 2225"/>
                  <a:gd name="T11" fmla="*/ 47 h 1781"/>
                  <a:gd name="T12" fmla="*/ 2197 w 2225"/>
                  <a:gd name="T13" fmla="*/ 72 h 1781"/>
                  <a:gd name="T14" fmla="*/ 2212 w 2225"/>
                  <a:gd name="T15" fmla="*/ 100 h 1781"/>
                  <a:gd name="T16" fmla="*/ 2221 w 2225"/>
                  <a:gd name="T17" fmla="*/ 131 h 1781"/>
                  <a:gd name="T18" fmla="*/ 2225 w 2225"/>
                  <a:gd name="T19" fmla="*/ 163 h 1781"/>
                  <a:gd name="T20" fmla="*/ 2221 w 2225"/>
                  <a:gd name="T21" fmla="*/ 196 h 1781"/>
                  <a:gd name="T22" fmla="*/ 2212 w 2225"/>
                  <a:gd name="T23" fmla="*/ 227 h 1781"/>
                  <a:gd name="T24" fmla="*/ 2197 w 2225"/>
                  <a:gd name="T25" fmla="*/ 255 h 1781"/>
                  <a:gd name="T26" fmla="*/ 2177 w 2225"/>
                  <a:gd name="T27" fmla="*/ 280 h 1781"/>
                  <a:gd name="T28" fmla="*/ 2153 w 2225"/>
                  <a:gd name="T29" fmla="*/ 299 h 1781"/>
                  <a:gd name="T30" fmla="*/ 2125 w 2225"/>
                  <a:gd name="T31" fmla="*/ 314 h 1781"/>
                  <a:gd name="T32" fmla="*/ 2094 w 2225"/>
                  <a:gd name="T33" fmla="*/ 324 h 1781"/>
                  <a:gd name="T34" fmla="*/ 2062 w 2225"/>
                  <a:gd name="T35" fmla="*/ 327 h 1781"/>
                  <a:gd name="T36" fmla="*/ 1836 w 2225"/>
                  <a:gd name="T37" fmla="*/ 327 h 1781"/>
                  <a:gd name="T38" fmla="*/ 1836 w 2225"/>
                  <a:gd name="T39" fmla="*/ 1781 h 1781"/>
                  <a:gd name="T40" fmla="*/ 388 w 2225"/>
                  <a:gd name="T41" fmla="*/ 1781 h 1781"/>
                  <a:gd name="T42" fmla="*/ 388 w 2225"/>
                  <a:gd name="T43" fmla="*/ 327 h 1781"/>
                  <a:gd name="T44" fmla="*/ 163 w 2225"/>
                  <a:gd name="T45" fmla="*/ 327 h 1781"/>
                  <a:gd name="T46" fmla="*/ 131 w 2225"/>
                  <a:gd name="T47" fmla="*/ 324 h 1781"/>
                  <a:gd name="T48" fmla="*/ 100 w 2225"/>
                  <a:gd name="T49" fmla="*/ 314 h 1781"/>
                  <a:gd name="T50" fmla="*/ 73 w 2225"/>
                  <a:gd name="T51" fmla="*/ 299 h 1781"/>
                  <a:gd name="T52" fmla="*/ 48 w 2225"/>
                  <a:gd name="T53" fmla="*/ 280 h 1781"/>
                  <a:gd name="T54" fmla="*/ 27 w 2225"/>
                  <a:gd name="T55" fmla="*/ 255 h 1781"/>
                  <a:gd name="T56" fmla="*/ 13 w 2225"/>
                  <a:gd name="T57" fmla="*/ 227 h 1781"/>
                  <a:gd name="T58" fmla="*/ 4 w 2225"/>
                  <a:gd name="T59" fmla="*/ 196 h 1781"/>
                  <a:gd name="T60" fmla="*/ 0 w 2225"/>
                  <a:gd name="T61" fmla="*/ 163 h 1781"/>
                  <a:gd name="T62" fmla="*/ 4 w 2225"/>
                  <a:gd name="T63" fmla="*/ 131 h 1781"/>
                  <a:gd name="T64" fmla="*/ 13 w 2225"/>
                  <a:gd name="T65" fmla="*/ 100 h 1781"/>
                  <a:gd name="T66" fmla="*/ 27 w 2225"/>
                  <a:gd name="T67" fmla="*/ 72 h 1781"/>
                  <a:gd name="T68" fmla="*/ 48 w 2225"/>
                  <a:gd name="T69" fmla="*/ 47 h 1781"/>
                  <a:gd name="T70" fmla="*/ 73 w 2225"/>
                  <a:gd name="T71" fmla="*/ 28 h 1781"/>
                  <a:gd name="T72" fmla="*/ 100 w 2225"/>
                  <a:gd name="T73" fmla="*/ 13 h 1781"/>
                  <a:gd name="T74" fmla="*/ 131 w 2225"/>
                  <a:gd name="T75" fmla="*/ 3 h 1781"/>
                  <a:gd name="T76" fmla="*/ 163 w 2225"/>
                  <a:gd name="T77"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25" h="1781">
                    <a:moveTo>
                      <a:pt x="163" y="0"/>
                    </a:moveTo>
                    <a:lnTo>
                      <a:pt x="2062" y="0"/>
                    </a:lnTo>
                    <a:lnTo>
                      <a:pt x="2094" y="3"/>
                    </a:lnTo>
                    <a:lnTo>
                      <a:pt x="2125" y="13"/>
                    </a:lnTo>
                    <a:lnTo>
                      <a:pt x="2153" y="28"/>
                    </a:lnTo>
                    <a:lnTo>
                      <a:pt x="2177" y="47"/>
                    </a:lnTo>
                    <a:lnTo>
                      <a:pt x="2197" y="72"/>
                    </a:lnTo>
                    <a:lnTo>
                      <a:pt x="2212" y="100"/>
                    </a:lnTo>
                    <a:lnTo>
                      <a:pt x="2221" y="131"/>
                    </a:lnTo>
                    <a:lnTo>
                      <a:pt x="2225" y="163"/>
                    </a:lnTo>
                    <a:lnTo>
                      <a:pt x="2221" y="196"/>
                    </a:lnTo>
                    <a:lnTo>
                      <a:pt x="2212" y="227"/>
                    </a:lnTo>
                    <a:lnTo>
                      <a:pt x="2197" y="255"/>
                    </a:lnTo>
                    <a:lnTo>
                      <a:pt x="2177" y="280"/>
                    </a:lnTo>
                    <a:lnTo>
                      <a:pt x="2153" y="299"/>
                    </a:lnTo>
                    <a:lnTo>
                      <a:pt x="2125" y="314"/>
                    </a:lnTo>
                    <a:lnTo>
                      <a:pt x="2094" y="324"/>
                    </a:lnTo>
                    <a:lnTo>
                      <a:pt x="2062" y="327"/>
                    </a:lnTo>
                    <a:lnTo>
                      <a:pt x="1836" y="327"/>
                    </a:lnTo>
                    <a:lnTo>
                      <a:pt x="1836" y="1781"/>
                    </a:lnTo>
                    <a:lnTo>
                      <a:pt x="388" y="1781"/>
                    </a:lnTo>
                    <a:lnTo>
                      <a:pt x="388" y="327"/>
                    </a:lnTo>
                    <a:lnTo>
                      <a:pt x="163" y="327"/>
                    </a:lnTo>
                    <a:lnTo>
                      <a:pt x="131" y="324"/>
                    </a:lnTo>
                    <a:lnTo>
                      <a:pt x="100" y="314"/>
                    </a:lnTo>
                    <a:lnTo>
                      <a:pt x="73" y="299"/>
                    </a:lnTo>
                    <a:lnTo>
                      <a:pt x="48" y="280"/>
                    </a:lnTo>
                    <a:lnTo>
                      <a:pt x="27" y="255"/>
                    </a:lnTo>
                    <a:lnTo>
                      <a:pt x="13" y="227"/>
                    </a:lnTo>
                    <a:lnTo>
                      <a:pt x="4" y="196"/>
                    </a:lnTo>
                    <a:lnTo>
                      <a:pt x="0" y="163"/>
                    </a:lnTo>
                    <a:lnTo>
                      <a:pt x="4" y="131"/>
                    </a:lnTo>
                    <a:lnTo>
                      <a:pt x="13" y="100"/>
                    </a:lnTo>
                    <a:lnTo>
                      <a:pt x="27" y="72"/>
                    </a:lnTo>
                    <a:lnTo>
                      <a:pt x="48" y="47"/>
                    </a:lnTo>
                    <a:lnTo>
                      <a:pt x="73" y="28"/>
                    </a:lnTo>
                    <a:lnTo>
                      <a:pt x="100" y="13"/>
                    </a:lnTo>
                    <a:lnTo>
                      <a:pt x="131" y="3"/>
                    </a:lnTo>
                    <a:lnTo>
                      <a:pt x="163"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88" name="Freeform 142">
                <a:extLst>
                  <a:ext uri="{FF2B5EF4-FFF2-40B4-BE49-F238E27FC236}">
                    <a16:creationId xmlns:a16="http://schemas.microsoft.com/office/drawing/2014/main" id="{E33921D9-CBC6-DEAF-259B-60D73877DAD2}"/>
                  </a:ext>
                </a:extLst>
              </p:cNvPr>
              <p:cNvSpPr>
                <a:spLocks noEditPoints="1"/>
              </p:cNvSpPr>
              <p:nvPr/>
            </p:nvSpPr>
            <p:spPr bwMode="auto">
              <a:xfrm>
                <a:off x="3456" y="2309"/>
                <a:ext cx="306" cy="242"/>
              </a:xfrm>
              <a:custGeom>
                <a:avLst/>
                <a:gdLst>
                  <a:gd name="T0" fmla="*/ 824 w 1530"/>
                  <a:gd name="T1" fmla="*/ 449 h 1209"/>
                  <a:gd name="T2" fmla="*/ 900 w 1530"/>
                  <a:gd name="T3" fmla="*/ 456 h 1209"/>
                  <a:gd name="T4" fmla="*/ 888 w 1530"/>
                  <a:gd name="T5" fmla="*/ 411 h 1209"/>
                  <a:gd name="T6" fmla="*/ 856 w 1530"/>
                  <a:gd name="T7" fmla="*/ 375 h 1209"/>
                  <a:gd name="T8" fmla="*/ 1126 w 1530"/>
                  <a:gd name="T9" fmla="*/ 297 h 1209"/>
                  <a:gd name="T10" fmla="*/ 1079 w 1530"/>
                  <a:gd name="T11" fmla="*/ 315 h 1209"/>
                  <a:gd name="T12" fmla="*/ 1042 w 1530"/>
                  <a:gd name="T13" fmla="*/ 350 h 1209"/>
                  <a:gd name="T14" fmla="*/ 1020 w 1530"/>
                  <a:gd name="T15" fmla="*/ 398 h 1209"/>
                  <a:gd name="T16" fmla="*/ 1020 w 1530"/>
                  <a:gd name="T17" fmla="*/ 449 h 1209"/>
                  <a:gd name="T18" fmla="*/ 1038 w 1530"/>
                  <a:gd name="T19" fmla="*/ 497 h 1209"/>
                  <a:gd name="T20" fmla="*/ 1073 w 1530"/>
                  <a:gd name="T21" fmla="*/ 534 h 1209"/>
                  <a:gd name="T22" fmla="*/ 1124 w 1530"/>
                  <a:gd name="T23" fmla="*/ 555 h 1209"/>
                  <a:gd name="T24" fmla="*/ 1179 w 1530"/>
                  <a:gd name="T25" fmla="*/ 554 h 1209"/>
                  <a:gd name="T26" fmla="*/ 1228 w 1530"/>
                  <a:gd name="T27" fmla="*/ 531 h 1209"/>
                  <a:gd name="T28" fmla="*/ 1280 w 1530"/>
                  <a:gd name="T29" fmla="*/ 411 h 1209"/>
                  <a:gd name="T30" fmla="*/ 1263 w 1530"/>
                  <a:gd name="T31" fmla="*/ 360 h 1209"/>
                  <a:gd name="T32" fmla="*/ 1226 w 1530"/>
                  <a:gd name="T33" fmla="*/ 319 h 1209"/>
                  <a:gd name="T34" fmla="*/ 1177 w 1530"/>
                  <a:gd name="T35" fmla="*/ 298 h 1209"/>
                  <a:gd name="T36" fmla="*/ 946 w 1530"/>
                  <a:gd name="T37" fmla="*/ 170 h 1209"/>
                  <a:gd name="T38" fmla="*/ 938 w 1530"/>
                  <a:gd name="T39" fmla="*/ 247 h 1209"/>
                  <a:gd name="T40" fmla="*/ 985 w 1530"/>
                  <a:gd name="T41" fmla="*/ 235 h 1209"/>
                  <a:gd name="T42" fmla="*/ 1019 w 1530"/>
                  <a:gd name="T43" fmla="*/ 203 h 1209"/>
                  <a:gd name="T44" fmla="*/ 1461 w 1530"/>
                  <a:gd name="T45" fmla="*/ 0 h 1209"/>
                  <a:gd name="T46" fmla="*/ 1498 w 1530"/>
                  <a:gd name="T47" fmla="*/ 12 h 1209"/>
                  <a:gd name="T48" fmla="*/ 1522 w 1530"/>
                  <a:gd name="T49" fmla="*/ 38 h 1209"/>
                  <a:gd name="T50" fmla="*/ 1530 w 1530"/>
                  <a:gd name="T51" fmla="*/ 74 h 1209"/>
                  <a:gd name="T52" fmla="*/ 1195 w 1530"/>
                  <a:gd name="T53" fmla="*/ 1159 h 1209"/>
                  <a:gd name="T54" fmla="*/ 1176 w 1530"/>
                  <a:gd name="T55" fmla="*/ 1189 h 1209"/>
                  <a:gd name="T56" fmla="*/ 1145 w 1530"/>
                  <a:gd name="T57" fmla="*/ 1207 h 1209"/>
                  <a:gd name="T58" fmla="*/ 71 w 1530"/>
                  <a:gd name="T59" fmla="*/ 1209 h 1209"/>
                  <a:gd name="T60" fmla="*/ 28 w 1530"/>
                  <a:gd name="T61" fmla="*/ 1195 h 1209"/>
                  <a:gd name="T62" fmla="*/ 3 w 1530"/>
                  <a:gd name="T63" fmla="*/ 1160 h 1209"/>
                  <a:gd name="T64" fmla="*/ 3 w 1530"/>
                  <a:gd name="T65" fmla="*/ 1115 h 1209"/>
                  <a:gd name="T66" fmla="*/ 28 w 1530"/>
                  <a:gd name="T67" fmla="*/ 1081 h 1209"/>
                  <a:gd name="T68" fmla="*/ 71 w 1530"/>
                  <a:gd name="T69" fmla="*/ 1067 h 1209"/>
                  <a:gd name="T70" fmla="*/ 1205 w 1530"/>
                  <a:gd name="T71" fmla="*/ 650 h 1209"/>
                  <a:gd name="T72" fmla="*/ 930 w 1530"/>
                  <a:gd name="T73" fmla="*/ 130 h 1209"/>
                  <a:gd name="T74" fmla="*/ 1392 w 1530"/>
                  <a:gd name="T75" fmla="*/ 50 h 1209"/>
                  <a:gd name="T76" fmla="*/ 1411 w 1530"/>
                  <a:gd name="T77" fmla="*/ 19 h 1209"/>
                  <a:gd name="T78" fmla="*/ 1443 w 1530"/>
                  <a:gd name="T79" fmla="*/ 2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0" h="1209">
                    <a:moveTo>
                      <a:pt x="856" y="375"/>
                    </a:moveTo>
                    <a:lnTo>
                      <a:pt x="824" y="449"/>
                    </a:lnTo>
                    <a:lnTo>
                      <a:pt x="896" y="481"/>
                    </a:lnTo>
                    <a:lnTo>
                      <a:pt x="900" y="456"/>
                    </a:lnTo>
                    <a:lnTo>
                      <a:pt x="896" y="434"/>
                    </a:lnTo>
                    <a:lnTo>
                      <a:pt x="888" y="411"/>
                    </a:lnTo>
                    <a:lnTo>
                      <a:pt x="875" y="392"/>
                    </a:lnTo>
                    <a:lnTo>
                      <a:pt x="856" y="375"/>
                    </a:lnTo>
                    <a:close/>
                    <a:moveTo>
                      <a:pt x="1151" y="294"/>
                    </a:moveTo>
                    <a:lnTo>
                      <a:pt x="1126" y="297"/>
                    </a:lnTo>
                    <a:lnTo>
                      <a:pt x="1101" y="304"/>
                    </a:lnTo>
                    <a:lnTo>
                      <a:pt x="1079" y="315"/>
                    </a:lnTo>
                    <a:lnTo>
                      <a:pt x="1060" y="330"/>
                    </a:lnTo>
                    <a:lnTo>
                      <a:pt x="1042" y="350"/>
                    </a:lnTo>
                    <a:lnTo>
                      <a:pt x="1029" y="373"/>
                    </a:lnTo>
                    <a:lnTo>
                      <a:pt x="1020" y="398"/>
                    </a:lnTo>
                    <a:lnTo>
                      <a:pt x="1018" y="424"/>
                    </a:lnTo>
                    <a:lnTo>
                      <a:pt x="1020" y="449"/>
                    </a:lnTo>
                    <a:lnTo>
                      <a:pt x="1026" y="474"/>
                    </a:lnTo>
                    <a:lnTo>
                      <a:pt x="1038" y="497"/>
                    </a:lnTo>
                    <a:lnTo>
                      <a:pt x="1054" y="516"/>
                    </a:lnTo>
                    <a:lnTo>
                      <a:pt x="1073" y="534"/>
                    </a:lnTo>
                    <a:lnTo>
                      <a:pt x="1097" y="547"/>
                    </a:lnTo>
                    <a:lnTo>
                      <a:pt x="1124" y="555"/>
                    </a:lnTo>
                    <a:lnTo>
                      <a:pt x="1151" y="558"/>
                    </a:lnTo>
                    <a:lnTo>
                      <a:pt x="1179" y="554"/>
                    </a:lnTo>
                    <a:lnTo>
                      <a:pt x="1204" y="546"/>
                    </a:lnTo>
                    <a:lnTo>
                      <a:pt x="1228" y="531"/>
                    </a:lnTo>
                    <a:lnTo>
                      <a:pt x="1248" y="512"/>
                    </a:lnTo>
                    <a:lnTo>
                      <a:pt x="1280" y="411"/>
                    </a:lnTo>
                    <a:lnTo>
                      <a:pt x="1274" y="385"/>
                    </a:lnTo>
                    <a:lnTo>
                      <a:pt x="1263" y="360"/>
                    </a:lnTo>
                    <a:lnTo>
                      <a:pt x="1247" y="338"/>
                    </a:lnTo>
                    <a:lnTo>
                      <a:pt x="1226" y="319"/>
                    </a:lnTo>
                    <a:lnTo>
                      <a:pt x="1203" y="305"/>
                    </a:lnTo>
                    <a:lnTo>
                      <a:pt x="1177" y="298"/>
                    </a:lnTo>
                    <a:lnTo>
                      <a:pt x="1151" y="294"/>
                    </a:lnTo>
                    <a:close/>
                    <a:moveTo>
                      <a:pt x="946" y="170"/>
                    </a:moveTo>
                    <a:lnTo>
                      <a:pt x="914" y="243"/>
                    </a:lnTo>
                    <a:lnTo>
                      <a:pt x="938" y="247"/>
                    </a:lnTo>
                    <a:lnTo>
                      <a:pt x="962" y="243"/>
                    </a:lnTo>
                    <a:lnTo>
                      <a:pt x="985" y="235"/>
                    </a:lnTo>
                    <a:lnTo>
                      <a:pt x="1004" y="222"/>
                    </a:lnTo>
                    <a:lnTo>
                      <a:pt x="1019" y="203"/>
                    </a:lnTo>
                    <a:lnTo>
                      <a:pt x="946" y="170"/>
                    </a:lnTo>
                    <a:close/>
                    <a:moveTo>
                      <a:pt x="1461" y="0"/>
                    </a:moveTo>
                    <a:lnTo>
                      <a:pt x="1480" y="4"/>
                    </a:lnTo>
                    <a:lnTo>
                      <a:pt x="1498" y="12"/>
                    </a:lnTo>
                    <a:lnTo>
                      <a:pt x="1512" y="24"/>
                    </a:lnTo>
                    <a:lnTo>
                      <a:pt x="1522" y="38"/>
                    </a:lnTo>
                    <a:lnTo>
                      <a:pt x="1529" y="55"/>
                    </a:lnTo>
                    <a:lnTo>
                      <a:pt x="1530" y="74"/>
                    </a:lnTo>
                    <a:lnTo>
                      <a:pt x="1528" y="93"/>
                    </a:lnTo>
                    <a:lnTo>
                      <a:pt x="1195" y="1159"/>
                    </a:lnTo>
                    <a:lnTo>
                      <a:pt x="1188" y="1176"/>
                    </a:lnTo>
                    <a:lnTo>
                      <a:pt x="1176" y="1189"/>
                    </a:lnTo>
                    <a:lnTo>
                      <a:pt x="1162" y="1200"/>
                    </a:lnTo>
                    <a:lnTo>
                      <a:pt x="1145" y="1207"/>
                    </a:lnTo>
                    <a:lnTo>
                      <a:pt x="1127" y="1209"/>
                    </a:lnTo>
                    <a:lnTo>
                      <a:pt x="71" y="1209"/>
                    </a:lnTo>
                    <a:lnTo>
                      <a:pt x="49" y="1206"/>
                    </a:lnTo>
                    <a:lnTo>
                      <a:pt x="28" y="1195"/>
                    </a:lnTo>
                    <a:lnTo>
                      <a:pt x="13" y="1181"/>
                    </a:lnTo>
                    <a:lnTo>
                      <a:pt x="3" y="1160"/>
                    </a:lnTo>
                    <a:lnTo>
                      <a:pt x="0" y="1138"/>
                    </a:lnTo>
                    <a:lnTo>
                      <a:pt x="3" y="1115"/>
                    </a:lnTo>
                    <a:lnTo>
                      <a:pt x="13" y="1096"/>
                    </a:lnTo>
                    <a:lnTo>
                      <a:pt x="28" y="1081"/>
                    </a:lnTo>
                    <a:lnTo>
                      <a:pt x="49" y="1071"/>
                    </a:lnTo>
                    <a:lnTo>
                      <a:pt x="71" y="1067"/>
                    </a:lnTo>
                    <a:lnTo>
                      <a:pt x="1075" y="1067"/>
                    </a:lnTo>
                    <a:lnTo>
                      <a:pt x="1205" y="650"/>
                    </a:lnTo>
                    <a:lnTo>
                      <a:pt x="783" y="465"/>
                    </a:lnTo>
                    <a:lnTo>
                      <a:pt x="930" y="130"/>
                    </a:lnTo>
                    <a:lnTo>
                      <a:pt x="1314" y="298"/>
                    </a:lnTo>
                    <a:lnTo>
                      <a:pt x="1392" y="50"/>
                    </a:lnTo>
                    <a:lnTo>
                      <a:pt x="1399" y="33"/>
                    </a:lnTo>
                    <a:lnTo>
                      <a:pt x="1411" y="19"/>
                    </a:lnTo>
                    <a:lnTo>
                      <a:pt x="1426" y="8"/>
                    </a:lnTo>
                    <a:lnTo>
                      <a:pt x="1443" y="2"/>
                    </a:lnTo>
                    <a:lnTo>
                      <a:pt x="1461"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89" name="Freeform 143">
                <a:extLst>
                  <a:ext uri="{FF2B5EF4-FFF2-40B4-BE49-F238E27FC236}">
                    <a16:creationId xmlns:a16="http://schemas.microsoft.com/office/drawing/2014/main" id="{88A4196E-8C99-C63F-6612-67AF36817740}"/>
                  </a:ext>
                </a:extLst>
              </p:cNvPr>
              <p:cNvSpPr>
                <a:spLocks noEditPoints="1"/>
              </p:cNvSpPr>
              <p:nvPr/>
            </p:nvSpPr>
            <p:spPr bwMode="auto">
              <a:xfrm>
                <a:off x="3670" y="2375"/>
                <a:ext cx="32" cy="38"/>
              </a:xfrm>
              <a:custGeom>
                <a:avLst/>
                <a:gdLst>
                  <a:gd name="T0" fmla="*/ 71 w 159"/>
                  <a:gd name="T1" fmla="*/ 143 h 192"/>
                  <a:gd name="T2" fmla="*/ 79 w 159"/>
                  <a:gd name="T3" fmla="*/ 143 h 192"/>
                  <a:gd name="T4" fmla="*/ 85 w 159"/>
                  <a:gd name="T5" fmla="*/ 141 h 192"/>
                  <a:gd name="T6" fmla="*/ 87 w 159"/>
                  <a:gd name="T7" fmla="*/ 138 h 192"/>
                  <a:gd name="T8" fmla="*/ 90 w 159"/>
                  <a:gd name="T9" fmla="*/ 136 h 192"/>
                  <a:gd name="T10" fmla="*/ 90 w 159"/>
                  <a:gd name="T11" fmla="*/ 129 h 192"/>
                  <a:gd name="T12" fmla="*/ 87 w 159"/>
                  <a:gd name="T13" fmla="*/ 123 h 192"/>
                  <a:gd name="T14" fmla="*/ 82 w 159"/>
                  <a:gd name="T15" fmla="*/ 116 h 192"/>
                  <a:gd name="T16" fmla="*/ 82 w 159"/>
                  <a:gd name="T17" fmla="*/ 44 h 192"/>
                  <a:gd name="T18" fmla="*/ 77 w 159"/>
                  <a:gd name="T19" fmla="*/ 46 h 192"/>
                  <a:gd name="T20" fmla="*/ 73 w 159"/>
                  <a:gd name="T21" fmla="*/ 51 h 192"/>
                  <a:gd name="T22" fmla="*/ 72 w 159"/>
                  <a:gd name="T23" fmla="*/ 57 h 192"/>
                  <a:gd name="T24" fmla="*/ 74 w 159"/>
                  <a:gd name="T25" fmla="*/ 63 h 192"/>
                  <a:gd name="T26" fmla="*/ 79 w 159"/>
                  <a:gd name="T27" fmla="*/ 70 h 192"/>
                  <a:gd name="T28" fmla="*/ 86 w 159"/>
                  <a:gd name="T29" fmla="*/ 44 h 192"/>
                  <a:gd name="T30" fmla="*/ 129 w 159"/>
                  <a:gd name="T31" fmla="*/ 10 h 192"/>
                  <a:gd name="T32" fmla="*/ 140 w 159"/>
                  <a:gd name="T33" fmla="*/ 38 h 192"/>
                  <a:gd name="T34" fmla="*/ 159 w 159"/>
                  <a:gd name="T35" fmla="*/ 55 h 192"/>
                  <a:gd name="T36" fmla="*/ 136 w 159"/>
                  <a:gd name="T37" fmla="*/ 73 h 192"/>
                  <a:gd name="T38" fmla="*/ 110 w 159"/>
                  <a:gd name="T39" fmla="*/ 52 h 192"/>
                  <a:gd name="T40" fmla="*/ 100 w 159"/>
                  <a:gd name="T41" fmla="*/ 91 h 192"/>
                  <a:gd name="T42" fmla="*/ 117 w 159"/>
                  <a:gd name="T43" fmla="*/ 112 h 192"/>
                  <a:gd name="T44" fmla="*/ 123 w 159"/>
                  <a:gd name="T45" fmla="*/ 133 h 192"/>
                  <a:gd name="T46" fmla="*/ 115 w 159"/>
                  <a:gd name="T47" fmla="*/ 157 h 192"/>
                  <a:gd name="T48" fmla="*/ 96 w 159"/>
                  <a:gd name="T49" fmla="*/ 169 h 192"/>
                  <a:gd name="T50" fmla="*/ 59 w 159"/>
                  <a:gd name="T51" fmla="*/ 168 h 192"/>
                  <a:gd name="T52" fmla="*/ 29 w 159"/>
                  <a:gd name="T53" fmla="*/ 182 h 192"/>
                  <a:gd name="T54" fmla="*/ 17 w 159"/>
                  <a:gd name="T55" fmla="*/ 148 h 192"/>
                  <a:gd name="T56" fmla="*/ 0 w 159"/>
                  <a:gd name="T57" fmla="*/ 132 h 192"/>
                  <a:gd name="T58" fmla="*/ 16 w 159"/>
                  <a:gd name="T59" fmla="*/ 107 h 192"/>
                  <a:gd name="T60" fmla="*/ 32 w 159"/>
                  <a:gd name="T61" fmla="*/ 124 h 192"/>
                  <a:gd name="T62" fmla="*/ 50 w 159"/>
                  <a:gd name="T63" fmla="*/ 136 h 192"/>
                  <a:gd name="T64" fmla="*/ 60 w 159"/>
                  <a:gd name="T65" fmla="*/ 94 h 192"/>
                  <a:gd name="T66" fmla="*/ 41 w 159"/>
                  <a:gd name="T67" fmla="*/ 67 h 192"/>
                  <a:gd name="T68" fmla="*/ 43 w 159"/>
                  <a:gd name="T69" fmla="*/ 38 h 192"/>
                  <a:gd name="T70" fmla="*/ 56 w 159"/>
                  <a:gd name="T71" fmla="*/ 21 h 192"/>
                  <a:gd name="T72" fmla="*/ 82 w 159"/>
                  <a:gd name="T73" fmla="*/ 15 h 192"/>
                  <a:gd name="T74" fmla="*/ 110 w 159"/>
                  <a:gd name="T7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92">
                    <a:moveTo>
                      <a:pt x="82" y="116"/>
                    </a:moveTo>
                    <a:lnTo>
                      <a:pt x="71" y="143"/>
                    </a:lnTo>
                    <a:lnTo>
                      <a:pt x="75" y="143"/>
                    </a:lnTo>
                    <a:lnTo>
                      <a:pt x="79" y="143"/>
                    </a:lnTo>
                    <a:lnTo>
                      <a:pt x="82" y="142"/>
                    </a:lnTo>
                    <a:lnTo>
                      <a:pt x="85" y="141"/>
                    </a:lnTo>
                    <a:lnTo>
                      <a:pt x="86" y="139"/>
                    </a:lnTo>
                    <a:lnTo>
                      <a:pt x="87" y="138"/>
                    </a:lnTo>
                    <a:lnTo>
                      <a:pt x="88" y="137"/>
                    </a:lnTo>
                    <a:lnTo>
                      <a:pt x="90" y="136"/>
                    </a:lnTo>
                    <a:lnTo>
                      <a:pt x="90" y="132"/>
                    </a:lnTo>
                    <a:lnTo>
                      <a:pt x="90" y="129"/>
                    </a:lnTo>
                    <a:lnTo>
                      <a:pt x="90" y="126"/>
                    </a:lnTo>
                    <a:lnTo>
                      <a:pt x="87" y="123"/>
                    </a:lnTo>
                    <a:lnTo>
                      <a:pt x="85" y="119"/>
                    </a:lnTo>
                    <a:lnTo>
                      <a:pt x="82" y="116"/>
                    </a:lnTo>
                    <a:close/>
                    <a:moveTo>
                      <a:pt x="86" y="44"/>
                    </a:moveTo>
                    <a:lnTo>
                      <a:pt x="82" y="44"/>
                    </a:lnTo>
                    <a:lnTo>
                      <a:pt x="80" y="44"/>
                    </a:lnTo>
                    <a:lnTo>
                      <a:pt x="77" y="46"/>
                    </a:lnTo>
                    <a:lnTo>
                      <a:pt x="74" y="48"/>
                    </a:lnTo>
                    <a:lnTo>
                      <a:pt x="73" y="51"/>
                    </a:lnTo>
                    <a:lnTo>
                      <a:pt x="72" y="54"/>
                    </a:lnTo>
                    <a:lnTo>
                      <a:pt x="72" y="57"/>
                    </a:lnTo>
                    <a:lnTo>
                      <a:pt x="72" y="61"/>
                    </a:lnTo>
                    <a:lnTo>
                      <a:pt x="74" y="63"/>
                    </a:lnTo>
                    <a:lnTo>
                      <a:pt x="75" y="67"/>
                    </a:lnTo>
                    <a:lnTo>
                      <a:pt x="79" y="70"/>
                    </a:lnTo>
                    <a:lnTo>
                      <a:pt x="90" y="44"/>
                    </a:lnTo>
                    <a:lnTo>
                      <a:pt x="86" y="44"/>
                    </a:lnTo>
                    <a:close/>
                    <a:moveTo>
                      <a:pt x="110" y="0"/>
                    </a:moveTo>
                    <a:lnTo>
                      <a:pt x="129" y="10"/>
                    </a:lnTo>
                    <a:lnTo>
                      <a:pt x="121" y="26"/>
                    </a:lnTo>
                    <a:lnTo>
                      <a:pt x="140" y="38"/>
                    </a:lnTo>
                    <a:lnTo>
                      <a:pt x="156" y="52"/>
                    </a:lnTo>
                    <a:lnTo>
                      <a:pt x="159" y="55"/>
                    </a:lnTo>
                    <a:lnTo>
                      <a:pt x="138" y="75"/>
                    </a:lnTo>
                    <a:lnTo>
                      <a:pt x="136" y="73"/>
                    </a:lnTo>
                    <a:lnTo>
                      <a:pt x="123" y="61"/>
                    </a:lnTo>
                    <a:lnTo>
                      <a:pt x="110" y="52"/>
                    </a:lnTo>
                    <a:lnTo>
                      <a:pt x="96" y="86"/>
                    </a:lnTo>
                    <a:lnTo>
                      <a:pt x="100" y="91"/>
                    </a:lnTo>
                    <a:lnTo>
                      <a:pt x="110" y="102"/>
                    </a:lnTo>
                    <a:lnTo>
                      <a:pt x="117" y="112"/>
                    </a:lnTo>
                    <a:lnTo>
                      <a:pt x="122" y="120"/>
                    </a:lnTo>
                    <a:lnTo>
                      <a:pt x="123" y="133"/>
                    </a:lnTo>
                    <a:lnTo>
                      <a:pt x="119" y="148"/>
                    </a:lnTo>
                    <a:lnTo>
                      <a:pt x="115" y="157"/>
                    </a:lnTo>
                    <a:lnTo>
                      <a:pt x="106" y="164"/>
                    </a:lnTo>
                    <a:lnTo>
                      <a:pt x="96" y="169"/>
                    </a:lnTo>
                    <a:lnTo>
                      <a:pt x="79" y="172"/>
                    </a:lnTo>
                    <a:lnTo>
                      <a:pt x="59" y="168"/>
                    </a:lnTo>
                    <a:lnTo>
                      <a:pt x="49" y="192"/>
                    </a:lnTo>
                    <a:lnTo>
                      <a:pt x="29" y="182"/>
                    </a:lnTo>
                    <a:lnTo>
                      <a:pt x="40" y="161"/>
                    </a:lnTo>
                    <a:lnTo>
                      <a:pt x="17" y="148"/>
                    </a:lnTo>
                    <a:lnTo>
                      <a:pt x="2" y="133"/>
                    </a:lnTo>
                    <a:lnTo>
                      <a:pt x="0" y="132"/>
                    </a:lnTo>
                    <a:lnTo>
                      <a:pt x="12" y="104"/>
                    </a:lnTo>
                    <a:lnTo>
                      <a:pt x="16" y="107"/>
                    </a:lnTo>
                    <a:lnTo>
                      <a:pt x="23" y="116"/>
                    </a:lnTo>
                    <a:lnTo>
                      <a:pt x="32" y="124"/>
                    </a:lnTo>
                    <a:lnTo>
                      <a:pt x="42" y="130"/>
                    </a:lnTo>
                    <a:lnTo>
                      <a:pt x="50" y="136"/>
                    </a:lnTo>
                    <a:lnTo>
                      <a:pt x="66" y="100"/>
                    </a:lnTo>
                    <a:lnTo>
                      <a:pt x="60" y="94"/>
                    </a:lnTo>
                    <a:lnTo>
                      <a:pt x="48" y="80"/>
                    </a:lnTo>
                    <a:lnTo>
                      <a:pt x="41" y="67"/>
                    </a:lnTo>
                    <a:lnTo>
                      <a:pt x="38" y="52"/>
                    </a:lnTo>
                    <a:lnTo>
                      <a:pt x="43" y="38"/>
                    </a:lnTo>
                    <a:lnTo>
                      <a:pt x="48" y="29"/>
                    </a:lnTo>
                    <a:lnTo>
                      <a:pt x="56" y="21"/>
                    </a:lnTo>
                    <a:lnTo>
                      <a:pt x="67" y="17"/>
                    </a:lnTo>
                    <a:lnTo>
                      <a:pt x="82" y="15"/>
                    </a:lnTo>
                    <a:lnTo>
                      <a:pt x="102" y="19"/>
                    </a:lnTo>
                    <a:lnTo>
                      <a:pt x="110"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90" name="Freeform 144">
                <a:extLst>
                  <a:ext uri="{FF2B5EF4-FFF2-40B4-BE49-F238E27FC236}">
                    <a16:creationId xmlns:a16="http://schemas.microsoft.com/office/drawing/2014/main" id="{00E9F338-F515-7136-DB4E-CAA70B2A707C}"/>
                  </a:ext>
                </a:extLst>
              </p:cNvPr>
              <p:cNvSpPr>
                <a:spLocks noEditPoints="1"/>
              </p:cNvSpPr>
              <p:nvPr/>
            </p:nvSpPr>
            <p:spPr bwMode="auto">
              <a:xfrm>
                <a:off x="3560" y="2250"/>
                <a:ext cx="164" cy="87"/>
              </a:xfrm>
              <a:custGeom>
                <a:avLst/>
                <a:gdLst>
                  <a:gd name="T0" fmla="*/ 663 w 820"/>
                  <a:gd name="T1" fmla="*/ 331 h 432"/>
                  <a:gd name="T2" fmla="*/ 613 w 820"/>
                  <a:gd name="T3" fmla="*/ 350 h 432"/>
                  <a:gd name="T4" fmla="*/ 576 w 820"/>
                  <a:gd name="T5" fmla="*/ 386 h 432"/>
                  <a:gd name="T6" fmla="*/ 692 w 820"/>
                  <a:gd name="T7" fmla="*/ 330 h 432"/>
                  <a:gd name="T8" fmla="*/ 44 w 820"/>
                  <a:gd name="T9" fmla="*/ 299 h 432"/>
                  <a:gd name="T10" fmla="*/ 131 w 820"/>
                  <a:gd name="T11" fmla="*/ 295 h 432"/>
                  <a:gd name="T12" fmla="*/ 120 w 820"/>
                  <a:gd name="T13" fmla="*/ 262 h 432"/>
                  <a:gd name="T14" fmla="*/ 94 w 820"/>
                  <a:gd name="T15" fmla="*/ 237 h 432"/>
                  <a:gd name="T16" fmla="*/ 691 w 820"/>
                  <a:gd name="T17" fmla="*/ 119 h 432"/>
                  <a:gd name="T18" fmla="*/ 692 w 820"/>
                  <a:gd name="T19" fmla="*/ 155 h 432"/>
                  <a:gd name="T20" fmla="*/ 711 w 820"/>
                  <a:gd name="T21" fmla="*/ 183 h 432"/>
                  <a:gd name="T22" fmla="*/ 745 w 820"/>
                  <a:gd name="T23" fmla="*/ 202 h 432"/>
                  <a:gd name="T24" fmla="*/ 691 w 820"/>
                  <a:gd name="T25" fmla="*/ 119 h 432"/>
                  <a:gd name="T26" fmla="*/ 401 w 820"/>
                  <a:gd name="T27" fmla="*/ 101 h 432"/>
                  <a:gd name="T28" fmla="*/ 345 w 820"/>
                  <a:gd name="T29" fmla="*/ 118 h 432"/>
                  <a:gd name="T30" fmla="*/ 300 w 820"/>
                  <a:gd name="T31" fmla="*/ 150 h 432"/>
                  <a:gd name="T32" fmla="*/ 269 w 820"/>
                  <a:gd name="T33" fmla="*/ 193 h 432"/>
                  <a:gd name="T34" fmla="*/ 262 w 820"/>
                  <a:gd name="T35" fmla="*/ 239 h 432"/>
                  <a:gd name="T36" fmla="*/ 276 w 820"/>
                  <a:gd name="T37" fmla="*/ 281 h 432"/>
                  <a:gd name="T38" fmla="*/ 310 w 820"/>
                  <a:gd name="T39" fmla="*/ 313 h 432"/>
                  <a:gd name="T40" fmla="*/ 361 w 820"/>
                  <a:gd name="T41" fmla="*/ 331 h 432"/>
                  <a:gd name="T42" fmla="*/ 419 w 820"/>
                  <a:gd name="T43" fmla="*/ 331 h 432"/>
                  <a:gd name="T44" fmla="*/ 475 w 820"/>
                  <a:gd name="T45" fmla="*/ 313 h 432"/>
                  <a:gd name="T46" fmla="*/ 520 w 820"/>
                  <a:gd name="T47" fmla="*/ 282 h 432"/>
                  <a:gd name="T48" fmla="*/ 550 w 820"/>
                  <a:gd name="T49" fmla="*/ 238 h 432"/>
                  <a:gd name="T50" fmla="*/ 558 w 820"/>
                  <a:gd name="T51" fmla="*/ 192 h 432"/>
                  <a:gd name="T52" fmla="*/ 544 w 820"/>
                  <a:gd name="T53" fmla="*/ 151 h 432"/>
                  <a:gd name="T54" fmla="*/ 511 w 820"/>
                  <a:gd name="T55" fmla="*/ 119 h 432"/>
                  <a:gd name="T56" fmla="*/ 460 w 820"/>
                  <a:gd name="T57" fmla="*/ 101 h 432"/>
                  <a:gd name="T58" fmla="*/ 158 w 820"/>
                  <a:gd name="T59" fmla="*/ 32 h 432"/>
                  <a:gd name="T60" fmla="*/ 156 w 820"/>
                  <a:gd name="T61" fmla="*/ 101 h 432"/>
                  <a:gd name="T62" fmla="*/ 207 w 820"/>
                  <a:gd name="T63" fmla="*/ 82 h 432"/>
                  <a:gd name="T64" fmla="*/ 244 w 820"/>
                  <a:gd name="T65" fmla="*/ 46 h 432"/>
                  <a:gd name="T66" fmla="*/ 137 w 820"/>
                  <a:gd name="T67" fmla="*/ 0 h 432"/>
                  <a:gd name="T68" fmla="*/ 682 w 820"/>
                  <a:gd name="T69" fmla="*/ 432 h 432"/>
                  <a:gd name="T70" fmla="*/ 137 w 820"/>
                  <a:gd name="T7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0" h="432">
                    <a:moveTo>
                      <a:pt x="692" y="330"/>
                    </a:moveTo>
                    <a:lnTo>
                      <a:pt x="663" y="331"/>
                    </a:lnTo>
                    <a:lnTo>
                      <a:pt x="637" y="338"/>
                    </a:lnTo>
                    <a:lnTo>
                      <a:pt x="613" y="350"/>
                    </a:lnTo>
                    <a:lnTo>
                      <a:pt x="592" y="365"/>
                    </a:lnTo>
                    <a:lnTo>
                      <a:pt x="576" y="386"/>
                    </a:lnTo>
                    <a:lnTo>
                      <a:pt x="661" y="399"/>
                    </a:lnTo>
                    <a:lnTo>
                      <a:pt x="692" y="330"/>
                    </a:lnTo>
                    <a:close/>
                    <a:moveTo>
                      <a:pt x="75" y="230"/>
                    </a:moveTo>
                    <a:lnTo>
                      <a:pt x="44" y="299"/>
                    </a:lnTo>
                    <a:lnTo>
                      <a:pt x="130" y="313"/>
                    </a:lnTo>
                    <a:lnTo>
                      <a:pt x="131" y="295"/>
                    </a:lnTo>
                    <a:lnTo>
                      <a:pt x="129" y="277"/>
                    </a:lnTo>
                    <a:lnTo>
                      <a:pt x="120" y="262"/>
                    </a:lnTo>
                    <a:lnTo>
                      <a:pt x="109" y="249"/>
                    </a:lnTo>
                    <a:lnTo>
                      <a:pt x="94" y="237"/>
                    </a:lnTo>
                    <a:lnTo>
                      <a:pt x="75" y="230"/>
                    </a:lnTo>
                    <a:close/>
                    <a:moveTo>
                      <a:pt x="691" y="119"/>
                    </a:moveTo>
                    <a:lnTo>
                      <a:pt x="689" y="137"/>
                    </a:lnTo>
                    <a:lnTo>
                      <a:pt x="692" y="155"/>
                    </a:lnTo>
                    <a:lnTo>
                      <a:pt x="699" y="170"/>
                    </a:lnTo>
                    <a:lnTo>
                      <a:pt x="711" y="183"/>
                    </a:lnTo>
                    <a:lnTo>
                      <a:pt x="726" y="194"/>
                    </a:lnTo>
                    <a:lnTo>
                      <a:pt x="745" y="202"/>
                    </a:lnTo>
                    <a:lnTo>
                      <a:pt x="776" y="133"/>
                    </a:lnTo>
                    <a:lnTo>
                      <a:pt x="691" y="119"/>
                    </a:lnTo>
                    <a:close/>
                    <a:moveTo>
                      <a:pt x="430" y="99"/>
                    </a:moveTo>
                    <a:lnTo>
                      <a:pt x="401" y="101"/>
                    </a:lnTo>
                    <a:lnTo>
                      <a:pt x="373" y="107"/>
                    </a:lnTo>
                    <a:lnTo>
                      <a:pt x="345" y="118"/>
                    </a:lnTo>
                    <a:lnTo>
                      <a:pt x="321" y="132"/>
                    </a:lnTo>
                    <a:lnTo>
                      <a:pt x="300" y="150"/>
                    </a:lnTo>
                    <a:lnTo>
                      <a:pt x="282" y="170"/>
                    </a:lnTo>
                    <a:lnTo>
                      <a:pt x="269" y="193"/>
                    </a:lnTo>
                    <a:lnTo>
                      <a:pt x="263" y="217"/>
                    </a:lnTo>
                    <a:lnTo>
                      <a:pt x="262" y="239"/>
                    </a:lnTo>
                    <a:lnTo>
                      <a:pt x="265" y="262"/>
                    </a:lnTo>
                    <a:lnTo>
                      <a:pt x="276" y="281"/>
                    </a:lnTo>
                    <a:lnTo>
                      <a:pt x="291" y="299"/>
                    </a:lnTo>
                    <a:lnTo>
                      <a:pt x="310" y="313"/>
                    </a:lnTo>
                    <a:lnTo>
                      <a:pt x="333" y="324"/>
                    </a:lnTo>
                    <a:lnTo>
                      <a:pt x="361" y="331"/>
                    </a:lnTo>
                    <a:lnTo>
                      <a:pt x="391" y="333"/>
                    </a:lnTo>
                    <a:lnTo>
                      <a:pt x="419" y="331"/>
                    </a:lnTo>
                    <a:lnTo>
                      <a:pt x="448" y="324"/>
                    </a:lnTo>
                    <a:lnTo>
                      <a:pt x="475" y="313"/>
                    </a:lnTo>
                    <a:lnTo>
                      <a:pt x="499" y="299"/>
                    </a:lnTo>
                    <a:lnTo>
                      <a:pt x="520" y="282"/>
                    </a:lnTo>
                    <a:lnTo>
                      <a:pt x="538" y="262"/>
                    </a:lnTo>
                    <a:lnTo>
                      <a:pt x="550" y="238"/>
                    </a:lnTo>
                    <a:lnTo>
                      <a:pt x="557" y="215"/>
                    </a:lnTo>
                    <a:lnTo>
                      <a:pt x="558" y="192"/>
                    </a:lnTo>
                    <a:lnTo>
                      <a:pt x="554" y="170"/>
                    </a:lnTo>
                    <a:lnTo>
                      <a:pt x="544" y="151"/>
                    </a:lnTo>
                    <a:lnTo>
                      <a:pt x="530" y="133"/>
                    </a:lnTo>
                    <a:lnTo>
                      <a:pt x="511" y="119"/>
                    </a:lnTo>
                    <a:lnTo>
                      <a:pt x="487" y="108"/>
                    </a:lnTo>
                    <a:lnTo>
                      <a:pt x="460" y="101"/>
                    </a:lnTo>
                    <a:lnTo>
                      <a:pt x="430" y="99"/>
                    </a:lnTo>
                    <a:close/>
                    <a:moveTo>
                      <a:pt x="158" y="32"/>
                    </a:moveTo>
                    <a:lnTo>
                      <a:pt x="129" y="102"/>
                    </a:lnTo>
                    <a:lnTo>
                      <a:pt x="156" y="101"/>
                    </a:lnTo>
                    <a:lnTo>
                      <a:pt x="183" y="94"/>
                    </a:lnTo>
                    <a:lnTo>
                      <a:pt x="207" y="82"/>
                    </a:lnTo>
                    <a:lnTo>
                      <a:pt x="229" y="65"/>
                    </a:lnTo>
                    <a:lnTo>
                      <a:pt x="244" y="46"/>
                    </a:lnTo>
                    <a:lnTo>
                      <a:pt x="158" y="32"/>
                    </a:lnTo>
                    <a:close/>
                    <a:moveTo>
                      <a:pt x="137" y="0"/>
                    </a:moveTo>
                    <a:lnTo>
                      <a:pt x="820" y="111"/>
                    </a:lnTo>
                    <a:lnTo>
                      <a:pt x="682" y="432"/>
                    </a:lnTo>
                    <a:lnTo>
                      <a:pt x="0" y="321"/>
                    </a:lnTo>
                    <a:lnTo>
                      <a:pt x="137"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91" name="Freeform 145">
                <a:extLst>
                  <a:ext uri="{FF2B5EF4-FFF2-40B4-BE49-F238E27FC236}">
                    <a16:creationId xmlns:a16="http://schemas.microsoft.com/office/drawing/2014/main" id="{2D5FD516-DD1C-53BA-C037-E40E32E64C8B}"/>
                  </a:ext>
                </a:extLst>
              </p:cNvPr>
              <p:cNvSpPr>
                <a:spLocks noEditPoints="1"/>
              </p:cNvSpPr>
              <p:nvPr/>
            </p:nvSpPr>
            <p:spPr bwMode="auto">
              <a:xfrm>
                <a:off x="3624" y="2276"/>
                <a:ext cx="35" cy="35"/>
              </a:xfrm>
              <a:custGeom>
                <a:avLst/>
                <a:gdLst>
                  <a:gd name="T0" fmla="*/ 80 w 171"/>
                  <a:gd name="T1" fmla="*/ 131 h 178"/>
                  <a:gd name="T2" fmla="*/ 96 w 171"/>
                  <a:gd name="T3" fmla="*/ 128 h 178"/>
                  <a:gd name="T4" fmla="*/ 101 w 171"/>
                  <a:gd name="T5" fmla="*/ 122 h 178"/>
                  <a:gd name="T6" fmla="*/ 101 w 171"/>
                  <a:gd name="T7" fmla="*/ 116 h 178"/>
                  <a:gd name="T8" fmla="*/ 98 w 171"/>
                  <a:gd name="T9" fmla="*/ 111 h 178"/>
                  <a:gd name="T10" fmla="*/ 90 w 171"/>
                  <a:gd name="T11" fmla="*/ 105 h 178"/>
                  <a:gd name="T12" fmla="*/ 88 w 171"/>
                  <a:gd name="T13" fmla="*/ 42 h 178"/>
                  <a:gd name="T14" fmla="*/ 80 w 171"/>
                  <a:gd name="T15" fmla="*/ 45 h 178"/>
                  <a:gd name="T16" fmla="*/ 75 w 171"/>
                  <a:gd name="T17" fmla="*/ 50 h 178"/>
                  <a:gd name="T18" fmla="*/ 74 w 171"/>
                  <a:gd name="T19" fmla="*/ 56 h 178"/>
                  <a:gd name="T20" fmla="*/ 77 w 171"/>
                  <a:gd name="T21" fmla="*/ 62 h 178"/>
                  <a:gd name="T22" fmla="*/ 83 w 171"/>
                  <a:gd name="T23" fmla="*/ 67 h 178"/>
                  <a:gd name="T24" fmla="*/ 112 w 171"/>
                  <a:gd name="T25" fmla="*/ 0 h 178"/>
                  <a:gd name="T26" fmla="*/ 127 w 171"/>
                  <a:gd name="T27" fmla="*/ 20 h 178"/>
                  <a:gd name="T28" fmla="*/ 169 w 171"/>
                  <a:gd name="T29" fmla="*/ 36 h 178"/>
                  <a:gd name="T30" fmla="*/ 151 w 171"/>
                  <a:gd name="T31" fmla="*/ 59 h 178"/>
                  <a:gd name="T32" fmla="*/ 133 w 171"/>
                  <a:gd name="T33" fmla="*/ 50 h 178"/>
                  <a:gd name="T34" fmla="*/ 103 w 171"/>
                  <a:gd name="T35" fmla="*/ 78 h 178"/>
                  <a:gd name="T36" fmla="*/ 126 w 171"/>
                  <a:gd name="T37" fmla="*/ 92 h 178"/>
                  <a:gd name="T38" fmla="*/ 139 w 171"/>
                  <a:gd name="T39" fmla="*/ 113 h 178"/>
                  <a:gd name="T40" fmla="*/ 131 w 171"/>
                  <a:gd name="T41" fmla="*/ 135 h 178"/>
                  <a:gd name="T42" fmla="*/ 112 w 171"/>
                  <a:gd name="T43" fmla="*/ 149 h 178"/>
                  <a:gd name="T44" fmla="*/ 69 w 171"/>
                  <a:gd name="T45" fmla="*/ 155 h 178"/>
                  <a:gd name="T46" fmla="*/ 37 w 171"/>
                  <a:gd name="T47" fmla="*/ 174 h 178"/>
                  <a:gd name="T48" fmla="*/ 21 w 171"/>
                  <a:gd name="T49" fmla="*/ 146 h 178"/>
                  <a:gd name="T50" fmla="*/ 0 w 171"/>
                  <a:gd name="T51" fmla="*/ 136 h 178"/>
                  <a:gd name="T52" fmla="*/ 15 w 171"/>
                  <a:gd name="T53" fmla="*/ 111 h 178"/>
                  <a:gd name="T54" fmla="*/ 37 w 171"/>
                  <a:gd name="T55" fmla="*/ 123 h 178"/>
                  <a:gd name="T56" fmla="*/ 57 w 171"/>
                  <a:gd name="T57" fmla="*/ 129 h 178"/>
                  <a:gd name="T58" fmla="*/ 64 w 171"/>
                  <a:gd name="T59" fmla="*/ 91 h 178"/>
                  <a:gd name="T60" fmla="*/ 40 w 171"/>
                  <a:gd name="T61" fmla="*/ 70 h 178"/>
                  <a:gd name="T62" fmla="*/ 40 w 171"/>
                  <a:gd name="T63" fmla="*/ 45 h 178"/>
                  <a:gd name="T64" fmla="*/ 53 w 171"/>
                  <a:gd name="T65" fmla="*/ 29 h 178"/>
                  <a:gd name="T66" fmla="*/ 83 w 171"/>
                  <a:gd name="T67" fmla="*/ 18 h 178"/>
                  <a:gd name="T68" fmla="*/ 112 w 171"/>
                  <a:gd name="T6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178">
                    <a:moveTo>
                      <a:pt x="90" y="105"/>
                    </a:moveTo>
                    <a:lnTo>
                      <a:pt x="80" y="131"/>
                    </a:lnTo>
                    <a:lnTo>
                      <a:pt x="90" y="130"/>
                    </a:lnTo>
                    <a:lnTo>
                      <a:pt x="96" y="128"/>
                    </a:lnTo>
                    <a:lnTo>
                      <a:pt x="99" y="124"/>
                    </a:lnTo>
                    <a:lnTo>
                      <a:pt x="101" y="122"/>
                    </a:lnTo>
                    <a:lnTo>
                      <a:pt x="101" y="118"/>
                    </a:lnTo>
                    <a:lnTo>
                      <a:pt x="101" y="116"/>
                    </a:lnTo>
                    <a:lnTo>
                      <a:pt x="100" y="113"/>
                    </a:lnTo>
                    <a:lnTo>
                      <a:pt x="98" y="111"/>
                    </a:lnTo>
                    <a:lnTo>
                      <a:pt x="95" y="109"/>
                    </a:lnTo>
                    <a:lnTo>
                      <a:pt x="90" y="105"/>
                    </a:lnTo>
                    <a:close/>
                    <a:moveTo>
                      <a:pt x="94" y="42"/>
                    </a:moveTo>
                    <a:lnTo>
                      <a:pt x="88" y="42"/>
                    </a:lnTo>
                    <a:lnTo>
                      <a:pt x="82" y="44"/>
                    </a:lnTo>
                    <a:lnTo>
                      <a:pt x="80" y="45"/>
                    </a:lnTo>
                    <a:lnTo>
                      <a:pt x="77" y="48"/>
                    </a:lnTo>
                    <a:lnTo>
                      <a:pt x="75" y="50"/>
                    </a:lnTo>
                    <a:lnTo>
                      <a:pt x="74" y="54"/>
                    </a:lnTo>
                    <a:lnTo>
                      <a:pt x="74" y="56"/>
                    </a:lnTo>
                    <a:lnTo>
                      <a:pt x="75" y="60"/>
                    </a:lnTo>
                    <a:lnTo>
                      <a:pt x="77" y="62"/>
                    </a:lnTo>
                    <a:lnTo>
                      <a:pt x="80" y="65"/>
                    </a:lnTo>
                    <a:lnTo>
                      <a:pt x="83" y="67"/>
                    </a:lnTo>
                    <a:lnTo>
                      <a:pt x="94" y="42"/>
                    </a:lnTo>
                    <a:close/>
                    <a:moveTo>
                      <a:pt x="112" y="0"/>
                    </a:moveTo>
                    <a:lnTo>
                      <a:pt x="134" y="4"/>
                    </a:lnTo>
                    <a:lnTo>
                      <a:pt x="127" y="20"/>
                    </a:lnTo>
                    <a:lnTo>
                      <a:pt x="150" y="26"/>
                    </a:lnTo>
                    <a:lnTo>
                      <a:pt x="169" y="36"/>
                    </a:lnTo>
                    <a:lnTo>
                      <a:pt x="171" y="37"/>
                    </a:lnTo>
                    <a:lnTo>
                      <a:pt x="151" y="59"/>
                    </a:lnTo>
                    <a:lnTo>
                      <a:pt x="149" y="57"/>
                    </a:lnTo>
                    <a:lnTo>
                      <a:pt x="133" y="50"/>
                    </a:lnTo>
                    <a:lnTo>
                      <a:pt x="117" y="44"/>
                    </a:lnTo>
                    <a:lnTo>
                      <a:pt x="103" y="78"/>
                    </a:lnTo>
                    <a:lnTo>
                      <a:pt x="109" y="80"/>
                    </a:lnTo>
                    <a:lnTo>
                      <a:pt x="126" y="92"/>
                    </a:lnTo>
                    <a:lnTo>
                      <a:pt x="136" y="103"/>
                    </a:lnTo>
                    <a:lnTo>
                      <a:pt x="139" y="113"/>
                    </a:lnTo>
                    <a:lnTo>
                      <a:pt x="137" y="125"/>
                    </a:lnTo>
                    <a:lnTo>
                      <a:pt x="131" y="135"/>
                    </a:lnTo>
                    <a:lnTo>
                      <a:pt x="123" y="143"/>
                    </a:lnTo>
                    <a:lnTo>
                      <a:pt x="112" y="149"/>
                    </a:lnTo>
                    <a:lnTo>
                      <a:pt x="93" y="155"/>
                    </a:lnTo>
                    <a:lnTo>
                      <a:pt x="69" y="155"/>
                    </a:lnTo>
                    <a:lnTo>
                      <a:pt x="59" y="178"/>
                    </a:lnTo>
                    <a:lnTo>
                      <a:pt x="37" y="174"/>
                    </a:lnTo>
                    <a:lnTo>
                      <a:pt x="46" y="153"/>
                    </a:lnTo>
                    <a:lnTo>
                      <a:pt x="21" y="146"/>
                    </a:lnTo>
                    <a:lnTo>
                      <a:pt x="1" y="137"/>
                    </a:lnTo>
                    <a:lnTo>
                      <a:pt x="0" y="136"/>
                    </a:lnTo>
                    <a:lnTo>
                      <a:pt x="12" y="109"/>
                    </a:lnTo>
                    <a:lnTo>
                      <a:pt x="15" y="111"/>
                    </a:lnTo>
                    <a:lnTo>
                      <a:pt x="25" y="117"/>
                    </a:lnTo>
                    <a:lnTo>
                      <a:pt x="37" y="123"/>
                    </a:lnTo>
                    <a:lnTo>
                      <a:pt x="46" y="126"/>
                    </a:lnTo>
                    <a:lnTo>
                      <a:pt x="57" y="129"/>
                    </a:lnTo>
                    <a:lnTo>
                      <a:pt x="71" y="96"/>
                    </a:lnTo>
                    <a:lnTo>
                      <a:pt x="64" y="91"/>
                    </a:lnTo>
                    <a:lnTo>
                      <a:pt x="49" y="81"/>
                    </a:lnTo>
                    <a:lnTo>
                      <a:pt x="40" y="70"/>
                    </a:lnTo>
                    <a:lnTo>
                      <a:pt x="37" y="59"/>
                    </a:lnTo>
                    <a:lnTo>
                      <a:pt x="40" y="45"/>
                    </a:lnTo>
                    <a:lnTo>
                      <a:pt x="45" y="36"/>
                    </a:lnTo>
                    <a:lnTo>
                      <a:pt x="53" y="29"/>
                    </a:lnTo>
                    <a:lnTo>
                      <a:pt x="65" y="23"/>
                    </a:lnTo>
                    <a:lnTo>
                      <a:pt x="83" y="18"/>
                    </a:lnTo>
                    <a:lnTo>
                      <a:pt x="105" y="17"/>
                    </a:lnTo>
                    <a:lnTo>
                      <a:pt x="112"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92" name="Freeform 146">
                <a:extLst>
                  <a:ext uri="{FF2B5EF4-FFF2-40B4-BE49-F238E27FC236}">
                    <a16:creationId xmlns:a16="http://schemas.microsoft.com/office/drawing/2014/main" id="{89B8E04B-64EF-8277-50E9-CB98848D0B74}"/>
                  </a:ext>
                </a:extLst>
              </p:cNvPr>
              <p:cNvSpPr>
                <a:spLocks noEditPoints="1"/>
              </p:cNvSpPr>
              <p:nvPr/>
            </p:nvSpPr>
            <p:spPr bwMode="auto">
              <a:xfrm>
                <a:off x="3449" y="2286"/>
                <a:ext cx="146" cy="168"/>
              </a:xfrm>
              <a:custGeom>
                <a:avLst/>
                <a:gdLst>
                  <a:gd name="T0" fmla="*/ 534 w 730"/>
                  <a:gd name="T1" fmla="*/ 696 h 840"/>
                  <a:gd name="T2" fmla="*/ 501 w 730"/>
                  <a:gd name="T3" fmla="*/ 711 h 840"/>
                  <a:gd name="T4" fmla="*/ 559 w 730"/>
                  <a:gd name="T5" fmla="*/ 787 h 840"/>
                  <a:gd name="T6" fmla="*/ 573 w 730"/>
                  <a:gd name="T7" fmla="*/ 700 h 840"/>
                  <a:gd name="T8" fmla="*/ 617 w 730"/>
                  <a:gd name="T9" fmla="*/ 433 h 840"/>
                  <a:gd name="T10" fmla="*/ 616 w 730"/>
                  <a:gd name="T11" fmla="*/ 490 h 840"/>
                  <a:gd name="T12" fmla="*/ 637 w 730"/>
                  <a:gd name="T13" fmla="*/ 546 h 840"/>
                  <a:gd name="T14" fmla="*/ 689 w 730"/>
                  <a:gd name="T15" fmla="*/ 493 h 840"/>
                  <a:gd name="T16" fmla="*/ 77 w 730"/>
                  <a:gd name="T17" fmla="*/ 271 h 840"/>
                  <a:gd name="T18" fmla="*/ 113 w 730"/>
                  <a:gd name="T19" fmla="*/ 409 h 840"/>
                  <a:gd name="T20" fmla="*/ 115 w 730"/>
                  <a:gd name="T21" fmla="*/ 352 h 840"/>
                  <a:gd name="T22" fmla="*/ 94 w 730"/>
                  <a:gd name="T23" fmla="*/ 296 h 840"/>
                  <a:gd name="T24" fmla="*/ 333 w 730"/>
                  <a:gd name="T25" fmla="*/ 259 h 840"/>
                  <a:gd name="T26" fmla="*/ 292 w 730"/>
                  <a:gd name="T27" fmla="*/ 271 h 840"/>
                  <a:gd name="T28" fmla="*/ 260 w 730"/>
                  <a:gd name="T29" fmla="*/ 299 h 840"/>
                  <a:gd name="T30" fmla="*/ 239 w 730"/>
                  <a:gd name="T31" fmla="*/ 348 h 840"/>
                  <a:gd name="T32" fmla="*/ 236 w 730"/>
                  <a:gd name="T33" fmla="*/ 409 h 840"/>
                  <a:gd name="T34" fmla="*/ 253 w 730"/>
                  <a:gd name="T35" fmla="*/ 470 h 840"/>
                  <a:gd name="T36" fmla="*/ 286 w 730"/>
                  <a:gd name="T37" fmla="*/ 524 h 840"/>
                  <a:gd name="T38" fmla="*/ 331 w 730"/>
                  <a:gd name="T39" fmla="*/ 564 h 840"/>
                  <a:gd name="T40" fmla="*/ 377 w 730"/>
                  <a:gd name="T41" fmla="*/ 580 h 840"/>
                  <a:gd name="T42" fmla="*/ 420 w 730"/>
                  <a:gd name="T43" fmla="*/ 579 h 840"/>
                  <a:gd name="T44" fmla="*/ 456 w 730"/>
                  <a:gd name="T45" fmla="*/ 559 h 840"/>
                  <a:gd name="T46" fmla="*/ 483 w 730"/>
                  <a:gd name="T47" fmla="*/ 521 h 840"/>
                  <a:gd name="T48" fmla="*/ 496 w 730"/>
                  <a:gd name="T49" fmla="*/ 464 h 840"/>
                  <a:gd name="T50" fmla="*/ 489 w 730"/>
                  <a:gd name="T51" fmla="*/ 402 h 840"/>
                  <a:gd name="T52" fmla="*/ 464 w 730"/>
                  <a:gd name="T53" fmla="*/ 342 h 840"/>
                  <a:gd name="T54" fmla="*/ 422 w 730"/>
                  <a:gd name="T55" fmla="*/ 293 h 840"/>
                  <a:gd name="T56" fmla="*/ 377 w 730"/>
                  <a:gd name="T57" fmla="*/ 267 h 840"/>
                  <a:gd name="T58" fmla="*/ 333 w 730"/>
                  <a:gd name="T59" fmla="*/ 259 h 840"/>
                  <a:gd name="T60" fmla="*/ 138 w 730"/>
                  <a:gd name="T61" fmla="*/ 131 h 840"/>
                  <a:gd name="T62" fmla="*/ 178 w 730"/>
                  <a:gd name="T63" fmla="*/ 146 h 840"/>
                  <a:gd name="T64" fmla="*/ 215 w 730"/>
                  <a:gd name="T65" fmla="*/ 140 h 840"/>
                  <a:gd name="T66" fmla="*/ 243 w 730"/>
                  <a:gd name="T67" fmla="*/ 115 h 840"/>
                  <a:gd name="T68" fmla="*/ 158 w 730"/>
                  <a:gd name="T69" fmla="*/ 0 h 840"/>
                  <a:gd name="T70" fmla="*/ 573 w 730"/>
                  <a:gd name="T71" fmla="*/ 840 h 840"/>
                  <a:gd name="T72" fmla="*/ 158 w 73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0" h="840">
                    <a:moveTo>
                      <a:pt x="553" y="696"/>
                    </a:moveTo>
                    <a:lnTo>
                      <a:pt x="534" y="696"/>
                    </a:lnTo>
                    <a:lnTo>
                      <a:pt x="516" y="701"/>
                    </a:lnTo>
                    <a:lnTo>
                      <a:pt x="501" y="711"/>
                    </a:lnTo>
                    <a:lnTo>
                      <a:pt x="487" y="726"/>
                    </a:lnTo>
                    <a:lnTo>
                      <a:pt x="559" y="787"/>
                    </a:lnTo>
                    <a:lnTo>
                      <a:pt x="593" y="710"/>
                    </a:lnTo>
                    <a:lnTo>
                      <a:pt x="573" y="700"/>
                    </a:lnTo>
                    <a:lnTo>
                      <a:pt x="553" y="696"/>
                    </a:lnTo>
                    <a:close/>
                    <a:moveTo>
                      <a:pt x="617" y="433"/>
                    </a:moveTo>
                    <a:lnTo>
                      <a:pt x="614" y="460"/>
                    </a:lnTo>
                    <a:lnTo>
                      <a:pt x="616" y="490"/>
                    </a:lnTo>
                    <a:lnTo>
                      <a:pt x="624" y="518"/>
                    </a:lnTo>
                    <a:lnTo>
                      <a:pt x="637" y="546"/>
                    </a:lnTo>
                    <a:lnTo>
                      <a:pt x="655" y="570"/>
                    </a:lnTo>
                    <a:lnTo>
                      <a:pt x="689" y="493"/>
                    </a:lnTo>
                    <a:lnTo>
                      <a:pt x="617" y="433"/>
                    </a:lnTo>
                    <a:close/>
                    <a:moveTo>
                      <a:pt x="77" y="271"/>
                    </a:moveTo>
                    <a:lnTo>
                      <a:pt x="42" y="348"/>
                    </a:lnTo>
                    <a:lnTo>
                      <a:pt x="113" y="409"/>
                    </a:lnTo>
                    <a:lnTo>
                      <a:pt x="117" y="380"/>
                    </a:lnTo>
                    <a:lnTo>
                      <a:pt x="115" y="352"/>
                    </a:lnTo>
                    <a:lnTo>
                      <a:pt x="108" y="323"/>
                    </a:lnTo>
                    <a:lnTo>
                      <a:pt x="94" y="296"/>
                    </a:lnTo>
                    <a:lnTo>
                      <a:pt x="77" y="271"/>
                    </a:lnTo>
                    <a:close/>
                    <a:moveTo>
                      <a:pt x="333" y="259"/>
                    </a:moveTo>
                    <a:lnTo>
                      <a:pt x="311" y="262"/>
                    </a:lnTo>
                    <a:lnTo>
                      <a:pt x="292" y="271"/>
                    </a:lnTo>
                    <a:lnTo>
                      <a:pt x="274" y="283"/>
                    </a:lnTo>
                    <a:lnTo>
                      <a:pt x="260" y="299"/>
                    </a:lnTo>
                    <a:lnTo>
                      <a:pt x="248" y="321"/>
                    </a:lnTo>
                    <a:lnTo>
                      <a:pt x="239" y="348"/>
                    </a:lnTo>
                    <a:lnTo>
                      <a:pt x="235" y="378"/>
                    </a:lnTo>
                    <a:lnTo>
                      <a:pt x="236" y="409"/>
                    </a:lnTo>
                    <a:lnTo>
                      <a:pt x="242" y="440"/>
                    </a:lnTo>
                    <a:lnTo>
                      <a:pt x="253" y="470"/>
                    </a:lnTo>
                    <a:lnTo>
                      <a:pt x="268" y="498"/>
                    </a:lnTo>
                    <a:lnTo>
                      <a:pt x="286" y="524"/>
                    </a:lnTo>
                    <a:lnTo>
                      <a:pt x="309" y="547"/>
                    </a:lnTo>
                    <a:lnTo>
                      <a:pt x="331" y="564"/>
                    </a:lnTo>
                    <a:lnTo>
                      <a:pt x="354" y="574"/>
                    </a:lnTo>
                    <a:lnTo>
                      <a:pt x="377" y="580"/>
                    </a:lnTo>
                    <a:lnTo>
                      <a:pt x="398" y="582"/>
                    </a:lnTo>
                    <a:lnTo>
                      <a:pt x="420" y="579"/>
                    </a:lnTo>
                    <a:lnTo>
                      <a:pt x="439" y="571"/>
                    </a:lnTo>
                    <a:lnTo>
                      <a:pt x="456" y="559"/>
                    </a:lnTo>
                    <a:lnTo>
                      <a:pt x="471" y="541"/>
                    </a:lnTo>
                    <a:lnTo>
                      <a:pt x="483" y="521"/>
                    </a:lnTo>
                    <a:lnTo>
                      <a:pt x="492" y="492"/>
                    </a:lnTo>
                    <a:lnTo>
                      <a:pt x="496" y="464"/>
                    </a:lnTo>
                    <a:lnTo>
                      <a:pt x="495" y="433"/>
                    </a:lnTo>
                    <a:lnTo>
                      <a:pt x="489" y="402"/>
                    </a:lnTo>
                    <a:lnTo>
                      <a:pt x="478" y="371"/>
                    </a:lnTo>
                    <a:lnTo>
                      <a:pt x="464" y="342"/>
                    </a:lnTo>
                    <a:lnTo>
                      <a:pt x="445" y="316"/>
                    </a:lnTo>
                    <a:lnTo>
                      <a:pt x="422" y="293"/>
                    </a:lnTo>
                    <a:lnTo>
                      <a:pt x="399" y="278"/>
                    </a:lnTo>
                    <a:lnTo>
                      <a:pt x="377" y="267"/>
                    </a:lnTo>
                    <a:lnTo>
                      <a:pt x="355" y="260"/>
                    </a:lnTo>
                    <a:lnTo>
                      <a:pt x="333" y="259"/>
                    </a:lnTo>
                    <a:close/>
                    <a:moveTo>
                      <a:pt x="172" y="54"/>
                    </a:moveTo>
                    <a:lnTo>
                      <a:pt x="138" y="131"/>
                    </a:lnTo>
                    <a:lnTo>
                      <a:pt x="158" y="141"/>
                    </a:lnTo>
                    <a:lnTo>
                      <a:pt x="178" y="146"/>
                    </a:lnTo>
                    <a:lnTo>
                      <a:pt x="197" y="146"/>
                    </a:lnTo>
                    <a:lnTo>
                      <a:pt x="215" y="140"/>
                    </a:lnTo>
                    <a:lnTo>
                      <a:pt x="230" y="130"/>
                    </a:lnTo>
                    <a:lnTo>
                      <a:pt x="243" y="115"/>
                    </a:lnTo>
                    <a:lnTo>
                      <a:pt x="172" y="54"/>
                    </a:lnTo>
                    <a:close/>
                    <a:moveTo>
                      <a:pt x="158" y="0"/>
                    </a:moveTo>
                    <a:lnTo>
                      <a:pt x="730" y="486"/>
                    </a:lnTo>
                    <a:lnTo>
                      <a:pt x="573" y="840"/>
                    </a:lnTo>
                    <a:lnTo>
                      <a:pt x="0" y="354"/>
                    </a:lnTo>
                    <a:lnTo>
                      <a:pt x="158"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93" name="Freeform 147">
                <a:extLst>
                  <a:ext uri="{FF2B5EF4-FFF2-40B4-BE49-F238E27FC236}">
                    <a16:creationId xmlns:a16="http://schemas.microsoft.com/office/drawing/2014/main" id="{C3E8148D-1CF5-9B24-2C6A-D71464AC0FF0}"/>
                  </a:ext>
                </a:extLst>
              </p:cNvPr>
              <p:cNvSpPr>
                <a:spLocks noEditPoints="1"/>
              </p:cNvSpPr>
              <p:nvPr/>
            </p:nvSpPr>
            <p:spPr bwMode="auto">
              <a:xfrm>
                <a:off x="3506" y="2349"/>
                <a:ext cx="32" cy="41"/>
              </a:xfrm>
              <a:custGeom>
                <a:avLst/>
                <a:gdLst>
                  <a:gd name="T0" fmla="*/ 69 w 159"/>
                  <a:gd name="T1" fmla="*/ 157 h 208"/>
                  <a:gd name="T2" fmla="*/ 81 w 159"/>
                  <a:gd name="T3" fmla="*/ 161 h 208"/>
                  <a:gd name="T4" fmla="*/ 87 w 159"/>
                  <a:gd name="T5" fmla="*/ 156 h 208"/>
                  <a:gd name="T6" fmla="*/ 89 w 159"/>
                  <a:gd name="T7" fmla="*/ 151 h 208"/>
                  <a:gd name="T8" fmla="*/ 88 w 159"/>
                  <a:gd name="T9" fmla="*/ 143 h 208"/>
                  <a:gd name="T10" fmla="*/ 85 w 159"/>
                  <a:gd name="T11" fmla="*/ 135 h 208"/>
                  <a:gd name="T12" fmla="*/ 81 w 159"/>
                  <a:gd name="T13" fmla="*/ 44 h 208"/>
                  <a:gd name="T14" fmla="*/ 76 w 159"/>
                  <a:gd name="T15" fmla="*/ 46 h 208"/>
                  <a:gd name="T16" fmla="*/ 73 w 159"/>
                  <a:gd name="T17" fmla="*/ 55 h 208"/>
                  <a:gd name="T18" fmla="*/ 75 w 159"/>
                  <a:gd name="T19" fmla="*/ 64 h 208"/>
                  <a:gd name="T20" fmla="*/ 80 w 159"/>
                  <a:gd name="T21" fmla="*/ 74 h 208"/>
                  <a:gd name="T22" fmla="*/ 88 w 159"/>
                  <a:gd name="T23" fmla="*/ 45 h 208"/>
                  <a:gd name="T24" fmla="*/ 81 w 159"/>
                  <a:gd name="T25" fmla="*/ 44 h 208"/>
                  <a:gd name="T26" fmla="*/ 131 w 159"/>
                  <a:gd name="T27" fmla="*/ 17 h 208"/>
                  <a:gd name="T28" fmla="*/ 142 w 159"/>
                  <a:gd name="T29" fmla="*/ 55 h 208"/>
                  <a:gd name="T30" fmla="*/ 159 w 159"/>
                  <a:gd name="T31" fmla="*/ 80 h 208"/>
                  <a:gd name="T32" fmla="*/ 136 w 159"/>
                  <a:gd name="T33" fmla="*/ 94 h 208"/>
                  <a:gd name="T34" fmla="*/ 111 w 159"/>
                  <a:gd name="T35" fmla="*/ 62 h 208"/>
                  <a:gd name="T36" fmla="*/ 100 w 159"/>
                  <a:gd name="T37" fmla="*/ 105 h 208"/>
                  <a:gd name="T38" fmla="*/ 117 w 159"/>
                  <a:gd name="T39" fmla="*/ 135 h 208"/>
                  <a:gd name="T40" fmla="*/ 122 w 159"/>
                  <a:gd name="T41" fmla="*/ 163 h 208"/>
                  <a:gd name="T42" fmla="*/ 112 w 159"/>
                  <a:gd name="T43" fmla="*/ 188 h 208"/>
                  <a:gd name="T44" fmla="*/ 93 w 159"/>
                  <a:gd name="T45" fmla="*/ 197 h 208"/>
                  <a:gd name="T46" fmla="*/ 70 w 159"/>
                  <a:gd name="T47" fmla="*/ 192 h 208"/>
                  <a:gd name="T48" fmla="*/ 47 w 159"/>
                  <a:gd name="T49" fmla="*/ 208 h 208"/>
                  <a:gd name="T50" fmla="*/ 38 w 159"/>
                  <a:gd name="T51" fmla="*/ 169 h 208"/>
                  <a:gd name="T52" fmla="*/ 1 w 159"/>
                  <a:gd name="T53" fmla="*/ 125 h 208"/>
                  <a:gd name="T54" fmla="*/ 13 w 159"/>
                  <a:gd name="T55" fmla="*/ 94 h 208"/>
                  <a:gd name="T56" fmla="*/ 32 w 159"/>
                  <a:gd name="T57" fmla="*/ 124 h 208"/>
                  <a:gd name="T58" fmla="*/ 49 w 159"/>
                  <a:gd name="T59" fmla="*/ 142 h 208"/>
                  <a:gd name="T60" fmla="*/ 60 w 159"/>
                  <a:gd name="T61" fmla="*/ 96 h 208"/>
                  <a:gd name="T62" fmla="*/ 42 w 159"/>
                  <a:gd name="T63" fmla="*/ 57 h 208"/>
                  <a:gd name="T64" fmla="*/ 45 w 159"/>
                  <a:gd name="T65" fmla="*/ 24 h 208"/>
                  <a:gd name="T66" fmla="*/ 59 w 159"/>
                  <a:gd name="T67" fmla="*/ 9 h 208"/>
                  <a:gd name="T68" fmla="*/ 86 w 159"/>
                  <a:gd name="T69" fmla="*/ 9 h 208"/>
                  <a:gd name="T70" fmla="*/ 112 w 159"/>
                  <a:gd name="T7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208">
                    <a:moveTo>
                      <a:pt x="81" y="129"/>
                    </a:moveTo>
                    <a:lnTo>
                      <a:pt x="69" y="157"/>
                    </a:lnTo>
                    <a:lnTo>
                      <a:pt x="76" y="160"/>
                    </a:lnTo>
                    <a:lnTo>
                      <a:pt x="81" y="161"/>
                    </a:lnTo>
                    <a:lnTo>
                      <a:pt x="85" y="158"/>
                    </a:lnTo>
                    <a:lnTo>
                      <a:pt x="87" y="156"/>
                    </a:lnTo>
                    <a:lnTo>
                      <a:pt x="88" y="155"/>
                    </a:lnTo>
                    <a:lnTo>
                      <a:pt x="89" y="151"/>
                    </a:lnTo>
                    <a:lnTo>
                      <a:pt x="89" y="146"/>
                    </a:lnTo>
                    <a:lnTo>
                      <a:pt x="88" y="143"/>
                    </a:lnTo>
                    <a:lnTo>
                      <a:pt x="87" y="139"/>
                    </a:lnTo>
                    <a:lnTo>
                      <a:pt x="85" y="135"/>
                    </a:lnTo>
                    <a:lnTo>
                      <a:pt x="81" y="129"/>
                    </a:lnTo>
                    <a:close/>
                    <a:moveTo>
                      <a:pt x="81" y="44"/>
                    </a:moveTo>
                    <a:lnTo>
                      <a:pt x="79" y="44"/>
                    </a:lnTo>
                    <a:lnTo>
                      <a:pt x="76" y="46"/>
                    </a:lnTo>
                    <a:lnTo>
                      <a:pt x="75" y="49"/>
                    </a:lnTo>
                    <a:lnTo>
                      <a:pt x="73" y="55"/>
                    </a:lnTo>
                    <a:lnTo>
                      <a:pt x="74" y="60"/>
                    </a:lnTo>
                    <a:lnTo>
                      <a:pt x="75" y="64"/>
                    </a:lnTo>
                    <a:lnTo>
                      <a:pt x="76" y="68"/>
                    </a:lnTo>
                    <a:lnTo>
                      <a:pt x="80" y="74"/>
                    </a:lnTo>
                    <a:lnTo>
                      <a:pt x="92" y="46"/>
                    </a:lnTo>
                    <a:lnTo>
                      <a:pt x="88" y="45"/>
                    </a:lnTo>
                    <a:lnTo>
                      <a:pt x="85" y="44"/>
                    </a:lnTo>
                    <a:lnTo>
                      <a:pt x="81" y="44"/>
                    </a:lnTo>
                    <a:close/>
                    <a:moveTo>
                      <a:pt x="112" y="0"/>
                    </a:moveTo>
                    <a:lnTo>
                      <a:pt x="131" y="17"/>
                    </a:lnTo>
                    <a:lnTo>
                      <a:pt x="123" y="35"/>
                    </a:lnTo>
                    <a:lnTo>
                      <a:pt x="142" y="55"/>
                    </a:lnTo>
                    <a:lnTo>
                      <a:pt x="157" y="76"/>
                    </a:lnTo>
                    <a:lnTo>
                      <a:pt x="159" y="80"/>
                    </a:lnTo>
                    <a:lnTo>
                      <a:pt x="138" y="98"/>
                    </a:lnTo>
                    <a:lnTo>
                      <a:pt x="136" y="94"/>
                    </a:lnTo>
                    <a:lnTo>
                      <a:pt x="124" y="76"/>
                    </a:lnTo>
                    <a:lnTo>
                      <a:pt x="111" y="62"/>
                    </a:lnTo>
                    <a:lnTo>
                      <a:pt x="95" y="98"/>
                    </a:lnTo>
                    <a:lnTo>
                      <a:pt x="100" y="105"/>
                    </a:lnTo>
                    <a:lnTo>
                      <a:pt x="110" y="121"/>
                    </a:lnTo>
                    <a:lnTo>
                      <a:pt x="117" y="135"/>
                    </a:lnTo>
                    <a:lnTo>
                      <a:pt x="120" y="146"/>
                    </a:lnTo>
                    <a:lnTo>
                      <a:pt x="122" y="163"/>
                    </a:lnTo>
                    <a:lnTo>
                      <a:pt x="118" y="177"/>
                    </a:lnTo>
                    <a:lnTo>
                      <a:pt x="112" y="188"/>
                    </a:lnTo>
                    <a:lnTo>
                      <a:pt x="104" y="194"/>
                    </a:lnTo>
                    <a:lnTo>
                      <a:pt x="93" y="197"/>
                    </a:lnTo>
                    <a:lnTo>
                      <a:pt x="82" y="195"/>
                    </a:lnTo>
                    <a:lnTo>
                      <a:pt x="70" y="192"/>
                    </a:lnTo>
                    <a:lnTo>
                      <a:pt x="57" y="183"/>
                    </a:lnTo>
                    <a:lnTo>
                      <a:pt x="47" y="208"/>
                    </a:lnTo>
                    <a:lnTo>
                      <a:pt x="28" y="192"/>
                    </a:lnTo>
                    <a:lnTo>
                      <a:pt x="38" y="169"/>
                    </a:lnTo>
                    <a:lnTo>
                      <a:pt x="17" y="148"/>
                    </a:lnTo>
                    <a:lnTo>
                      <a:pt x="1" y="125"/>
                    </a:lnTo>
                    <a:lnTo>
                      <a:pt x="0" y="124"/>
                    </a:lnTo>
                    <a:lnTo>
                      <a:pt x="13" y="94"/>
                    </a:lnTo>
                    <a:lnTo>
                      <a:pt x="16" y="99"/>
                    </a:lnTo>
                    <a:lnTo>
                      <a:pt x="32" y="124"/>
                    </a:lnTo>
                    <a:lnTo>
                      <a:pt x="42" y="133"/>
                    </a:lnTo>
                    <a:lnTo>
                      <a:pt x="49" y="142"/>
                    </a:lnTo>
                    <a:lnTo>
                      <a:pt x="66" y="105"/>
                    </a:lnTo>
                    <a:lnTo>
                      <a:pt x="60" y="96"/>
                    </a:lnTo>
                    <a:lnTo>
                      <a:pt x="48" y="76"/>
                    </a:lnTo>
                    <a:lnTo>
                      <a:pt x="42" y="57"/>
                    </a:lnTo>
                    <a:lnTo>
                      <a:pt x="41" y="40"/>
                    </a:lnTo>
                    <a:lnTo>
                      <a:pt x="45" y="24"/>
                    </a:lnTo>
                    <a:lnTo>
                      <a:pt x="51" y="14"/>
                    </a:lnTo>
                    <a:lnTo>
                      <a:pt x="59" y="9"/>
                    </a:lnTo>
                    <a:lnTo>
                      <a:pt x="69" y="7"/>
                    </a:lnTo>
                    <a:lnTo>
                      <a:pt x="86" y="9"/>
                    </a:lnTo>
                    <a:lnTo>
                      <a:pt x="104" y="19"/>
                    </a:lnTo>
                    <a:lnTo>
                      <a:pt x="112"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grpSp>
        <p:grpSp>
          <p:nvGrpSpPr>
            <p:cNvPr id="94" name="Group 272">
              <a:extLst>
                <a:ext uri="{FF2B5EF4-FFF2-40B4-BE49-F238E27FC236}">
                  <a16:creationId xmlns:a16="http://schemas.microsoft.com/office/drawing/2014/main" id="{4F8F60B9-5B15-C410-9572-854200AA142B}"/>
                </a:ext>
              </a:extLst>
            </p:cNvPr>
            <p:cNvGrpSpPr>
              <a:grpSpLocks noChangeAspect="1"/>
            </p:cNvGrpSpPr>
            <p:nvPr/>
          </p:nvGrpSpPr>
          <p:grpSpPr bwMode="auto">
            <a:xfrm>
              <a:off x="9644882" y="4646431"/>
              <a:ext cx="1606922" cy="1567787"/>
              <a:chOff x="247" y="2734"/>
              <a:chExt cx="1478" cy="1442"/>
            </a:xfrm>
            <a:solidFill>
              <a:schemeClr val="tx2">
                <a:lumMod val="60000"/>
                <a:lumOff val="40000"/>
              </a:schemeClr>
            </a:solidFill>
          </p:grpSpPr>
          <p:sp>
            <p:nvSpPr>
              <p:cNvPr id="95" name="Freeform 274">
                <a:extLst>
                  <a:ext uri="{FF2B5EF4-FFF2-40B4-BE49-F238E27FC236}">
                    <a16:creationId xmlns:a16="http://schemas.microsoft.com/office/drawing/2014/main" id="{DA1F1BDB-EF82-AE40-D710-264384D0B533}"/>
                  </a:ext>
                </a:extLst>
              </p:cNvPr>
              <p:cNvSpPr>
                <a:spLocks noEditPoints="1"/>
              </p:cNvSpPr>
              <p:nvPr/>
            </p:nvSpPr>
            <p:spPr bwMode="auto">
              <a:xfrm>
                <a:off x="569" y="2734"/>
                <a:ext cx="837" cy="773"/>
              </a:xfrm>
              <a:custGeom>
                <a:avLst/>
                <a:gdLst>
                  <a:gd name="T0" fmla="*/ 808 w 2511"/>
                  <a:gd name="T1" fmla="*/ 1185 h 2321"/>
                  <a:gd name="T2" fmla="*/ 821 w 2511"/>
                  <a:gd name="T3" fmla="*/ 1460 h 2321"/>
                  <a:gd name="T4" fmla="*/ 831 w 2511"/>
                  <a:gd name="T5" fmla="*/ 991 h 2321"/>
                  <a:gd name="T6" fmla="*/ 1892 w 2511"/>
                  <a:gd name="T7" fmla="*/ 1255 h 2321"/>
                  <a:gd name="T8" fmla="*/ 2152 w 2511"/>
                  <a:gd name="T9" fmla="*/ 1520 h 2321"/>
                  <a:gd name="T10" fmla="*/ 2189 w 2511"/>
                  <a:gd name="T11" fmla="*/ 1255 h 2321"/>
                  <a:gd name="T12" fmla="*/ 2152 w 2511"/>
                  <a:gd name="T13" fmla="*/ 990 h 2321"/>
                  <a:gd name="T14" fmla="*/ 1678 w 2511"/>
                  <a:gd name="T15" fmla="*/ 1520 h 2321"/>
                  <a:gd name="T16" fmla="*/ 1704 w 2511"/>
                  <a:gd name="T17" fmla="*/ 1255 h 2321"/>
                  <a:gd name="T18" fmla="*/ 1678 w 2511"/>
                  <a:gd name="T19" fmla="*/ 990 h 2321"/>
                  <a:gd name="T20" fmla="*/ 328 w 2511"/>
                  <a:gd name="T21" fmla="*/ 1119 h 2321"/>
                  <a:gd name="T22" fmla="*/ 328 w 2511"/>
                  <a:gd name="T23" fmla="*/ 1391 h 2321"/>
                  <a:gd name="T24" fmla="*/ 627 w 2511"/>
                  <a:gd name="T25" fmla="*/ 1437 h 2321"/>
                  <a:gd name="T26" fmla="*/ 627 w 2511"/>
                  <a:gd name="T27" fmla="*/ 1075 h 2321"/>
                  <a:gd name="T28" fmla="*/ 815 w 2511"/>
                  <a:gd name="T29" fmla="*/ 430 h 2321"/>
                  <a:gd name="T30" fmla="*/ 572 w 2511"/>
                  <a:gd name="T31" fmla="*/ 616 h 2321"/>
                  <a:gd name="T32" fmla="*/ 683 w 2511"/>
                  <a:gd name="T33" fmla="*/ 803 h 2321"/>
                  <a:gd name="T34" fmla="*/ 810 w 2511"/>
                  <a:gd name="T35" fmla="*/ 512 h 2321"/>
                  <a:gd name="T36" fmla="*/ 1664 w 2511"/>
                  <a:gd name="T37" fmla="*/ 450 h 2321"/>
                  <a:gd name="T38" fmla="*/ 1799 w 2511"/>
                  <a:gd name="T39" fmla="*/ 722 h 2321"/>
                  <a:gd name="T40" fmla="*/ 1988 w 2511"/>
                  <a:gd name="T41" fmla="*/ 674 h 2321"/>
                  <a:gd name="T42" fmla="*/ 1762 w 2511"/>
                  <a:gd name="T43" fmla="*/ 468 h 2321"/>
                  <a:gd name="T44" fmla="*/ 1349 w 2511"/>
                  <a:gd name="T45" fmla="*/ 803 h 2321"/>
                  <a:gd name="T46" fmla="*/ 1530 w 2511"/>
                  <a:gd name="T47" fmla="*/ 597 h 2321"/>
                  <a:gd name="T48" fmla="*/ 1384 w 2511"/>
                  <a:gd name="T49" fmla="*/ 398 h 2321"/>
                  <a:gd name="T50" fmla="*/ 1089 w 2511"/>
                  <a:gd name="T51" fmla="*/ 437 h 2321"/>
                  <a:gd name="T52" fmla="*/ 944 w 2511"/>
                  <a:gd name="T53" fmla="*/ 659 h 2321"/>
                  <a:gd name="T54" fmla="*/ 1161 w 2511"/>
                  <a:gd name="T55" fmla="*/ 359 h 2321"/>
                  <a:gd name="T56" fmla="*/ 1556 w 2511"/>
                  <a:gd name="T57" fmla="*/ 36 h 2321"/>
                  <a:gd name="T58" fmla="*/ 1916 w 2511"/>
                  <a:gd name="T59" fmla="*/ 188 h 2321"/>
                  <a:gd name="T60" fmla="*/ 2208 w 2511"/>
                  <a:gd name="T61" fmla="*/ 440 h 2321"/>
                  <a:gd name="T62" fmla="*/ 2411 w 2511"/>
                  <a:gd name="T63" fmla="*/ 768 h 2321"/>
                  <a:gd name="T64" fmla="*/ 2505 w 2511"/>
                  <a:gd name="T65" fmla="*/ 1153 h 2321"/>
                  <a:gd name="T66" fmla="*/ 2474 w 2511"/>
                  <a:gd name="T67" fmla="*/ 1554 h 2321"/>
                  <a:gd name="T68" fmla="*/ 2326 w 2511"/>
                  <a:gd name="T69" fmla="*/ 1909 h 2321"/>
                  <a:gd name="T70" fmla="*/ 2082 w 2511"/>
                  <a:gd name="T71" fmla="*/ 2200 h 2321"/>
                  <a:gd name="T72" fmla="*/ 1906 w 2511"/>
                  <a:gd name="T73" fmla="*/ 2218 h 2321"/>
                  <a:gd name="T74" fmla="*/ 1820 w 2511"/>
                  <a:gd name="T75" fmla="*/ 2076 h 2321"/>
                  <a:gd name="T76" fmla="*/ 1889 w 2511"/>
                  <a:gd name="T77" fmla="*/ 1943 h 2321"/>
                  <a:gd name="T78" fmla="*/ 2072 w 2511"/>
                  <a:gd name="T79" fmla="*/ 1709 h 2321"/>
                  <a:gd name="T80" fmla="*/ 1740 w 2511"/>
                  <a:gd name="T81" fmla="*/ 1925 h 2321"/>
                  <a:gd name="T82" fmla="*/ 1612 w 2511"/>
                  <a:gd name="T83" fmla="*/ 1908 h 2321"/>
                  <a:gd name="T84" fmla="*/ 1582 w 2511"/>
                  <a:gd name="T85" fmla="*/ 1822 h 2321"/>
                  <a:gd name="T86" fmla="*/ 1349 w 2511"/>
                  <a:gd name="T87" fmla="*/ 1807 h 2321"/>
                  <a:gd name="T88" fmla="*/ 1186 w 2511"/>
                  <a:gd name="T89" fmla="*/ 1805 h 2321"/>
                  <a:gd name="T90" fmla="*/ 907 w 2511"/>
                  <a:gd name="T91" fmla="*/ 1768 h 2321"/>
                  <a:gd name="T92" fmla="*/ 854 w 2511"/>
                  <a:gd name="T93" fmla="*/ 1947 h 2321"/>
                  <a:gd name="T94" fmla="*/ 710 w 2511"/>
                  <a:gd name="T95" fmla="*/ 1785 h 2321"/>
                  <a:gd name="T96" fmla="*/ 523 w 2511"/>
                  <a:gd name="T97" fmla="*/ 1836 h 2321"/>
                  <a:gd name="T98" fmla="*/ 749 w 2511"/>
                  <a:gd name="T99" fmla="*/ 2042 h 2321"/>
                  <a:gd name="T100" fmla="*/ 611 w 2511"/>
                  <a:gd name="T101" fmla="*/ 2260 h 2321"/>
                  <a:gd name="T102" fmla="*/ 366 w 2511"/>
                  <a:gd name="T103" fmla="*/ 2142 h 2321"/>
                  <a:gd name="T104" fmla="*/ 140 w 2511"/>
                  <a:gd name="T105" fmla="*/ 1831 h 2321"/>
                  <a:gd name="T106" fmla="*/ 17 w 2511"/>
                  <a:gd name="T107" fmla="*/ 1458 h 2321"/>
                  <a:gd name="T108" fmla="*/ 17 w 2511"/>
                  <a:gd name="T109" fmla="*/ 1052 h 2321"/>
                  <a:gd name="T110" fmla="*/ 140 w 2511"/>
                  <a:gd name="T111" fmla="*/ 679 h 2321"/>
                  <a:gd name="T112" fmla="*/ 367 w 2511"/>
                  <a:gd name="T113" fmla="*/ 368 h 2321"/>
                  <a:gd name="T114" fmla="*/ 679 w 2511"/>
                  <a:gd name="T115" fmla="*/ 141 h 2321"/>
                  <a:gd name="T116" fmla="*/ 1052 w 2511"/>
                  <a:gd name="T117" fmla="*/ 17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1" h="2321">
                    <a:moveTo>
                      <a:pt x="831" y="991"/>
                    </a:moveTo>
                    <a:lnTo>
                      <a:pt x="821" y="1053"/>
                    </a:lnTo>
                    <a:lnTo>
                      <a:pt x="812" y="1118"/>
                    </a:lnTo>
                    <a:lnTo>
                      <a:pt x="808" y="1185"/>
                    </a:lnTo>
                    <a:lnTo>
                      <a:pt x="806" y="1256"/>
                    </a:lnTo>
                    <a:lnTo>
                      <a:pt x="808" y="1326"/>
                    </a:lnTo>
                    <a:lnTo>
                      <a:pt x="812" y="1394"/>
                    </a:lnTo>
                    <a:lnTo>
                      <a:pt x="821" y="1460"/>
                    </a:lnTo>
                    <a:lnTo>
                      <a:pt x="831" y="1521"/>
                    </a:lnTo>
                    <a:lnTo>
                      <a:pt x="1161" y="1521"/>
                    </a:lnTo>
                    <a:lnTo>
                      <a:pt x="1161" y="991"/>
                    </a:lnTo>
                    <a:lnTo>
                      <a:pt x="831" y="991"/>
                    </a:lnTo>
                    <a:close/>
                    <a:moveTo>
                      <a:pt x="1871" y="990"/>
                    </a:moveTo>
                    <a:lnTo>
                      <a:pt x="1881" y="1075"/>
                    </a:lnTo>
                    <a:lnTo>
                      <a:pt x="1889" y="1162"/>
                    </a:lnTo>
                    <a:lnTo>
                      <a:pt x="1892" y="1255"/>
                    </a:lnTo>
                    <a:lnTo>
                      <a:pt x="1889" y="1348"/>
                    </a:lnTo>
                    <a:lnTo>
                      <a:pt x="1881" y="1435"/>
                    </a:lnTo>
                    <a:lnTo>
                      <a:pt x="1871" y="1520"/>
                    </a:lnTo>
                    <a:lnTo>
                      <a:pt x="2152" y="1520"/>
                    </a:lnTo>
                    <a:lnTo>
                      <a:pt x="2168" y="1457"/>
                    </a:lnTo>
                    <a:lnTo>
                      <a:pt x="2180" y="1391"/>
                    </a:lnTo>
                    <a:lnTo>
                      <a:pt x="2187" y="1324"/>
                    </a:lnTo>
                    <a:lnTo>
                      <a:pt x="2189" y="1255"/>
                    </a:lnTo>
                    <a:lnTo>
                      <a:pt x="2187" y="1186"/>
                    </a:lnTo>
                    <a:lnTo>
                      <a:pt x="2180" y="1119"/>
                    </a:lnTo>
                    <a:lnTo>
                      <a:pt x="2168" y="1055"/>
                    </a:lnTo>
                    <a:lnTo>
                      <a:pt x="2152" y="990"/>
                    </a:lnTo>
                    <a:lnTo>
                      <a:pt x="1871" y="990"/>
                    </a:lnTo>
                    <a:close/>
                    <a:moveTo>
                      <a:pt x="1349" y="990"/>
                    </a:moveTo>
                    <a:lnTo>
                      <a:pt x="1349" y="1520"/>
                    </a:lnTo>
                    <a:lnTo>
                      <a:pt x="1678" y="1520"/>
                    </a:lnTo>
                    <a:lnTo>
                      <a:pt x="1689" y="1458"/>
                    </a:lnTo>
                    <a:lnTo>
                      <a:pt x="1697" y="1394"/>
                    </a:lnTo>
                    <a:lnTo>
                      <a:pt x="1701" y="1325"/>
                    </a:lnTo>
                    <a:lnTo>
                      <a:pt x="1704" y="1255"/>
                    </a:lnTo>
                    <a:lnTo>
                      <a:pt x="1701" y="1185"/>
                    </a:lnTo>
                    <a:lnTo>
                      <a:pt x="1697" y="1118"/>
                    </a:lnTo>
                    <a:lnTo>
                      <a:pt x="1689" y="1052"/>
                    </a:lnTo>
                    <a:lnTo>
                      <a:pt x="1678" y="990"/>
                    </a:lnTo>
                    <a:lnTo>
                      <a:pt x="1349" y="990"/>
                    </a:lnTo>
                    <a:close/>
                    <a:moveTo>
                      <a:pt x="358" y="990"/>
                    </a:moveTo>
                    <a:lnTo>
                      <a:pt x="341" y="1055"/>
                    </a:lnTo>
                    <a:lnTo>
                      <a:pt x="328" y="1119"/>
                    </a:lnTo>
                    <a:lnTo>
                      <a:pt x="322" y="1186"/>
                    </a:lnTo>
                    <a:lnTo>
                      <a:pt x="319" y="1255"/>
                    </a:lnTo>
                    <a:lnTo>
                      <a:pt x="322" y="1324"/>
                    </a:lnTo>
                    <a:lnTo>
                      <a:pt x="328" y="1391"/>
                    </a:lnTo>
                    <a:lnTo>
                      <a:pt x="341" y="1457"/>
                    </a:lnTo>
                    <a:lnTo>
                      <a:pt x="358" y="1520"/>
                    </a:lnTo>
                    <a:lnTo>
                      <a:pt x="639" y="1520"/>
                    </a:lnTo>
                    <a:lnTo>
                      <a:pt x="627" y="1437"/>
                    </a:lnTo>
                    <a:lnTo>
                      <a:pt x="619" y="1348"/>
                    </a:lnTo>
                    <a:lnTo>
                      <a:pt x="616" y="1255"/>
                    </a:lnTo>
                    <a:lnTo>
                      <a:pt x="619" y="1162"/>
                    </a:lnTo>
                    <a:lnTo>
                      <a:pt x="627" y="1075"/>
                    </a:lnTo>
                    <a:lnTo>
                      <a:pt x="639" y="990"/>
                    </a:lnTo>
                    <a:lnTo>
                      <a:pt x="358" y="990"/>
                    </a:lnTo>
                    <a:close/>
                    <a:moveTo>
                      <a:pt x="884" y="397"/>
                    </a:moveTo>
                    <a:lnTo>
                      <a:pt x="815" y="430"/>
                    </a:lnTo>
                    <a:lnTo>
                      <a:pt x="748" y="469"/>
                    </a:lnTo>
                    <a:lnTo>
                      <a:pt x="686" y="514"/>
                    </a:lnTo>
                    <a:lnTo>
                      <a:pt x="627" y="562"/>
                    </a:lnTo>
                    <a:lnTo>
                      <a:pt x="572" y="616"/>
                    </a:lnTo>
                    <a:lnTo>
                      <a:pt x="522" y="675"/>
                    </a:lnTo>
                    <a:lnTo>
                      <a:pt x="476" y="737"/>
                    </a:lnTo>
                    <a:lnTo>
                      <a:pt x="436" y="803"/>
                    </a:lnTo>
                    <a:lnTo>
                      <a:pt x="683" y="803"/>
                    </a:lnTo>
                    <a:lnTo>
                      <a:pt x="710" y="722"/>
                    </a:lnTo>
                    <a:lnTo>
                      <a:pt x="741" y="648"/>
                    </a:lnTo>
                    <a:lnTo>
                      <a:pt x="775" y="577"/>
                    </a:lnTo>
                    <a:lnTo>
                      <a:pt x="810" y="512"/>
                    </a:lnTo>
                    <a:lnTo>
                      <a:pt x="846" y="452"/>
                    </a:lnTo>
                    <a:lnTo>
                      <a:pt x="884" y="397"/>
                    </a:lnTo>
                    <a:close/>
                    <a:moveTo>
                      <a:pt x="1626" y="395"/>
                    </a:moveTo>
                    <a:lnTo>
                      <a:pt x="1664" y="450"/>
                    </a:lnTo>
                    <a:lnTo>
                      <a:pt x="1700" y="511"/>
                    </a:lnTo>
                    <a:lnTo>
                      <a:pt x="1735" y="577"/>
                    </a:lnTo>
                    <a:lnTo>
                      <a:pt x="1768" y="647"/>
                    </a:lnTo>
                    <a:lnTo>
                      <a:pt x="1799" y="722"/>
                    </a:lnTo>
                    <a:lnTo>
                      <a:pt x="1826" y="802"/>
                    </a:lnTo>
                    <a:lnTo>
                      <a:pt x="2074" y="802"/>
                    </a:lnTo>
                    <a:lnTo>
                      <a:pt x="2033" y="736"/>
                    </a:lnTo>
                    <a:lnTo>
                      <a:pt x="1988" y="674"/>
                    </a:lnTo>
                    <a:lnTo>
                      <a:pt x="1938" y="616"/>
                    </a:lnTo>
                    <a:lnTo>
                      <a:pt x="1883" y="562"/>
                    </a:lnTo>
                    <a:lnTo>
                      <a:pt x="1824" y="514"/>
                    </a:lnTo>
                    <a:lnTo>
                      <a:pt x="1762" y="468"/>
                    </a:lnTo>
                    <a:lnTo>
                      <a:pt x="1695" y="429"/>
                    </a:lnTo>
                    <a:lnTo>
                      <a:pt x="1626" y="395"/>
                    </a:lnTo>
                    <a:close/>
                    <a:moveTo>
                      <a:pt x="1349" y="360"/>
                    </a:moveTo>
                    <a:lnTo>
                      <a:pt x="1349" y="803"/>
                    </a:lnTo>
                    <a:lnTo>
                      <a:pt x="1627" y="803"/>
                    </a:lnTo>
                    <a:lnTo>
                      <a:pt x="1598" y="729"/>
                    </a:lnTo>
                    <a:lnTo>
                      <a:pt x="1565" y="660"/>
                    </a:lnTo>
                    <a:lnTo>
                      <a:pt x="1530" y="597"/>
                    </a:lnTo>
                    <a:lnTo>
                      <a:pt x="1494" y="539"/>
                    </a:lnTo>
                    <a:lnTo>
                      <a:pt x="1457" y="487"/>
                    </a:lnTo>
                    <a:lnTo>
                      <a:pt x="1420" y="440"/>
                    </a:lnTo>
                    <a:lnTo>
                      <a:pt x="1384" y="398"/>
                    </a:lnTo>
                    <a:lnTo>
                      <a:pt x="1349" y="360"/>
                    </a:lnTo>
                    <a:close/>
                    <a:moveTo>
                      <a:pt x="1161" y="359"/>
                    </a:moveTo>
                    <a:lnTo>
                      <a:pt x="1126" y="395"/>
                    </a:lnTo>
                    <a:lnTo>
                      <a:pt x="1089" y="437"/>
                    </a:lnTo>
                    <a:lnTo>
                      <a:pt x="1052" y="485"/>
                    </a:lnTo>
                    <a:lnTo>
                      <a:pt x="1016" y="538"/>
                    </a:lnTo>
                    <a:lnTo>
                      <a:pt x="978" y="596"/>
                    </a:lnTo>
                    <a:lnTo>
                      <a:pt x="944" y="659"/>
                    </a:lnTo>
                    <a:lnTo>
                      <a:pt x="911" y="728"/>
                    </a:lnTo>
                    <a:lnTo>
                      <a:pt x="881" y="802"/>
                    </a:lnTo>
                    <a:lnTo>
                      <a:pt x="1161" y="802"/>
                    </a:lnTo>
                    <a:lnTo>
                      <a:pt x="1161" y="359"/>
                    </a:lnTo>
                    <a:close/>
                    <a:moveTo>
                      <a:pt x="1255" y="0"/>
                    </a:moveTo>
                    <a:lnTo>
                      <a:pt x="1358" y="4"/>
                    </a:lnTo>
                    <a:lnTo>
                      <a:pt x="1458" y="17"/>
                    </a:lnTo>
                    <a:lnTo>
                      <a:pt x="1556" y="36"/>
                    </a:lnTo>
                    <a:lnTo>
                      <a:pt x="1651" y="64"/>
                    </a:lnTo>
                    <a:lnTo>
                      <a:pt x="1743" y="99"/>
                    </a:lnTo>
                    <a:lnTo>
                      <a:pt x="1832" y="141"/>
                    </a:lnTo>
                    <a:lnTo>
                      <a:pt x="1916" y="188"/>
                    </a:lnTo>
                    <a:lnTo>
                      <a:pt x="1996" y="243"/>
                    </a:lnTo>
                    <a:lnTo>
                      <a:pt x="2071" y="302"/>
                    </a:lnTo>
                    <a:lnTo>
                      <a:pt x="2142" y="368"/>
                    </a:lnTo>
                    <a:lnTo>
                      <a:pt x="2208" y="440"/>
                    </a:lnTo>
                    <a:lnTo>
                      <a:pt x="2267" y="515"/>
                    </a:lnTo>
                    <a:lnTo>
                      <a:pt x="2322" y="596"/>
                    </a:lnTo>
                    <a:lnTo>
                      <a:pt x="2369" y="679"/>
                    </a:lnTo>
                    <a:lnTo>
                      <a:pt x="2411" y="768"/>
                    </a:lnTo>
                    <a:lnTo>
                      <a:pt x="2446" y="859"/>
                    </a:lnTo>
                    <a:lnTo>
                      <a:pt x="2473" y="955"/>
                    </a:lnTo>
                    <a:lnTo>
                      <a:pt x="2493" y="1053"/>
                    </a:lnTo>
                    <a:lnTo>
                      <a:pt x="2505" y="1153"/>
                    </a:lnTo>
                    <a:lnTo>
                      <a:pt x="2511" y="1256"/>
                    </a:lnTo>
                    <a:lnTo>
                      <a:pt x="2505" y="1357"/>
                    </a:lnTo>
                    <a:lnTo>
                      <a:pt x="2495" y="1457"/>
                    </a:lnTo>
                    <a:lnTo>
                      <a:pt x="2474" y="1554"/>
                    </a:lnTo>
                    <a:lnTo>
                      <a:pt x="2447" y="1647"/>
                    </a:lnTo>
                    <a:lnTo>
                      <a:pt x="2414" y="1738"/>
                    </a:lnTo>
                    <a:lnTo>
                      <a:pt x="2374" y="1826"/>
                    </a:lnTo>
                    <a:lnTo>
                      <a:pt x="2326" y="1909"/>
                    </a:lnTo>
                    <a:lnTo>
                      <a:pt x="2274" y="1988"/>
                    </a:lnTo>
                    <a:lnTo>
                      <a:pt x="2215" y="2064"/>
                    </a:lnTo>
                    <a:lnTo>
                      <a:pt x="2152" y="2134"/>
                    </a:lnTo>
                    <a:lnTo>
                      <a:pt x="2082" y="2200"/>
                    </a:lnTo>
                    <a:lnTo>
                      <a:pt x="2009" y="2259"/>
                    </a:lnTo>
                    <a:lnTo>
                      <a:pt x="1930" y="2314"/>
                    </a:lnTo>
                    <a:lnTo>
                      <a:pt x="1919" y="2264"/>
                    </a:lnTo>
                    <a:lnTo>
                      <a:pt x="1906" y="2218"/>
                    </a:lnTo>
                    <a:lnTo>
                      <a:pt x="1888" y="2175"/>
                    </a:lnTo>
                    <a:lnTo>
                      <a:pt x="1867" y="2136"/>
                    </a:lnTo>
                    <a:lnTo>
                      <a:pt x="1842" y="2101"/>
                    </a:lnTo>
                    <a:lnTo>
                      <a:pt x="1820" y="2076"/>
                    </a:lnTo>
                    <a:lnTo>
                      <a:pt x="1797" y="2053"/>
                    </a:lnTo>
                    <a:lnTo>
                      <a:pt x="1771" y="2034"/>
                    </a:lnTo>
                    <a:lnTo>
                      <a:pt x="1832" y="1990"/>
                    </a:lnTo>
                    <a:lnTo>
                      <a:pt x="1889" y="1943"/>
                    </a:lnTo>
                    <a:lnTo>
                      <a:pt x="1942" y="1890"/>
                    </a:lnTo>
                    <a:lnTo>
                      <a:pt x="1990" y="1834"/>
                    </a:lnTo>
                    <a:lnTo>
                      <a:pt x="2033" y="1773"/>
                    </a:lnTo>
                    <a:lnTo>
                      <a:pt x="2072" y="1709"/>
                    </a:lnTo>
                    <a:lnTo>
                      <a:pt x="1825" y="1709"/>
                    </a:lnTo>
                    <a:lnTo>
                      <a:pt x="1799" y="1785"/>
                    </a:lnTo>
                    <a:lnTo>
                      <a:pt x="1771" y="1857"/>
                    </a:lnTo>
                    <a:lnTo>
                      <a:pt x="1740" y="1925"/>
                    </a:lnTo>
                    <a:lnTo>
                      <a:pt x="1707" y="1987"/>
                    </a:lnTo>
                    <a:lnTo>
                      <a:pt x="1681" y="1961"/>
                    </a:lnTo>
                    <a:lnTo>
                      <a:pt x="1649" y="1935"/>
                    </a:lnTo>
                    <a:lnTo>
                      <a:pt x="1612" y="1908"/>
                    </a:lnTo>
                    <a:lnTo>
                      <a:pt x="1571" y="1881"/>
                    </a:lnTo>
                    <a:lnTo>
                      <a:pt x="1563" y="1877"/>
                    </a:lnTo>
                    <a:lnTo>
                      <a:pt x="1555" y="1873"/>
                    </a:lnTo>
                    <a:lnTo>
                      <a:pt x="1582" y="1822"/>
                    </a:lnTo>
                    <a:lnTo>
                      <a:pt x="1606" y="1768"/>
                    </a:lnTo>
                    <a:lnTo>
                      <a:pt x="1629" y="1710"/>
                    </a:lnTo>
                    <a:lnTo>
                      <a:pt x="1349" y="1710"/>
                    </a:lnTo>
                    <a:lnTo>
                      <a:pt x="1349" y="1807"/>
                    </a:lnTo>
                    <a:lnTo>
                      <a:pt x="1309" y="1803"/>
                    </a:lnTo>
                    <a:lnTo>
                      <a:pt x="1267" y="1801"/>
                    </a:lnTo>
                    <a:lnTo>
                      <a:pt x="1210" y="1804"/>
                    </a:lnTo>
                    <a:lnTo>
                      <a:pt x="1186" y="1805"/>
                    </a:lnTo>
                    <a:lnTo>
                      <a:pt x="1161" y="1808"/>
                    </a:lnTo>
                    <a:lnTo>
                      <a:pt x="1161" y="1709"/>
                    </a:lnTo>
                    <a:lnTo>
                      <a:pt x="882" y="1709"/>
                    </a:lnTo>
                    <a:lnTo>
                      <a:pt x="907" y="1768"/>
                    </a:lnTo>
                    <a:lnTo>
                      <a:pt x="932" y="1824"/>
                    </a:lnTo>
                    <a:lnTo>
                      <a:pt x="959" y="1877"/>
                    </a:lnTo>
                    <a:lnTo>
                      <a:pt x="907" y="1910"/>
                    </a:lnTo>
                    <a:lnTo>
                      <a:pt x="854" y="1947"/>
                    </a:lnTo>
                    <a:lnTo>
                      <a:pt x="804" y="1988"/>
                    </a:lnTo>
                    <a:lnTo>
                      <a:pt x="771" y="1925"/>
                    </a:lnTo>
                    <a:lnTo>
                      <a:pt x="740" y="1858"/>
                    </a:lnTo>
                    <a:lnTo>
                      <a:pt x="710" y="1785"/>
                    </a:lnTo>
                    <a:lnTo>
                      <a:pt x="685" y="1709"/>
                    </a:lnTo>
                    <a:lnTo>
                      <a:pt x="437" y="1709"/>
                    </a:lnTo>
                    <a:lnTo>
                      <a:pt x="478" y="1774"/>
                    </a:lnTo>
                    <a:lnTo>
                      <a:pt x="523" y="1836"/>
                    </a:lnTo>
                    <a:lnTo>
                      <a:pt x="573" y="1894"/>
                    </a:lnTo>
                    <a:lnTo>
                      <a:pt x="628" y="1948"/>
                    </a:lnTo>
                    <a:lnTo>
                      <a:pt x="687" y="1998"/>
                    </a:lnTo>
                    <a:lnTo>
                      <a:pt x="749" y="2042"/>
                    </a:lnTo>
                    <a:lnTo>
                      <a:pt x="706" y="2093"/>
                    </a:lnTo>
                    <a:lnTo>
                      <a:pt x="669" y="2147"/>
                    </a:lnTo>
                    <a:lnTo>
                      <a:pt x="636" y="2202"/>
                    </a:lnTo>
                    <a:lnTo>
                      <a:pt x="611" y="2260"/>
                    </a:lnTo>
                    <a:lnTo>
                      <a:pt x="592" y="2321"/>
                    </a:lnTo>
                    <a:lnTo>
                      <a:pt x="513" y="2267"/>
                    </a:lnTo>
                    <a:lnTo>
                      <a:pt x="437" y="2206"/>
                    </a:lnTo>
                    <a:lnTo>
                      <a:pt x="366" y="2142"/>
                    </a:lnTo>
                    <a:lnTo>
                      <a:pt x="302" y="2070"/>
                    </a:lnTo>
                    <a:lnTo>
                      <a:pt x="241" y="1995"/>
                    </a:lnTo>
                    <a:lnTo>
                      <a:pt x="187" y="1916"/>
                    </a:lnTo>
                    <a:lnTo>
                      <a:pt x="140" y="1831"/>
                    </a:lnTo>
                    <a:lnTo>
                      <a:pt x="99" y="1744"/>
                    </a:lnTo>
                    <a:lnTo>
                      <a:pt x="64" y="1651"/>
                    </a:lnTo>
                    <a:lnTo>
                      <a:pt x="37" y="1556"/>
                    </a:lnTo>
                    <a:lnTo>
                      <a:pt x="17" y="1458"/>
                    </a:lnTo>
                    <a:lnTo>
                      <a:pt x="4" y="1359"/>
                    </a:lnTo>
                    <a:lnTo>
                      <a:pt x="0" y="1256"/>
                    </a:lnTo>
                    <a:lnTo>
                      <a:pt x="4" y="1153"/>
                    </a:lnTo>
                    <a:lnTo>
                      <a:pt x="17" y="1052"/>
                    </a:lnTo>
                    <a:lnTo>
                      <a:pt x="37" y="955"/>
                    </a:lnTo>
                    <a:lnTo>
                      <a:pt x="64" y="859"/>
                    </a:lnTo>
                    <a:lnTo>
                      <a:pt x="99" y="768"/>
                    </a:lnTo>
                    <a:lnTo>
                      <a:pt x="140" y="679"/>
                    </a:lnTo>
                    <a:lnTo>
                      <a:pt x="189" y="594"/>
                    </a:lnTo>
                    <a:lnTo>
                      <a:pt x="242" y="515"/>
                    </a:lnTo>
                    <a:lnTo>
                      <a:pt x="303" y="438"/>
                    </a:lnTo>
                    <a:lnTo>
                      <a:pt x="367" y="368"/>
                    </a:lnTo>
                    <a:lnTo>
                      <a:pt x="439" y="302"/>
                    </a:lnTo>
                    <a:lnTo>
                      <a:pt x="514" y="243"/>
                    </a:lnTo>
                    <a:lnTo>
                      <a:pt x="595" y="188"/>
                    </a:lnTo>
                    <a:lnTo>
                      <a:pt x="679" y="141"/>
                    </a:lnTo>
                    <a:lnTo>
                      <a:pt x="767" y="99"/>
                    </a:lnTo>
                    <a:lnTo>
                      <a:pt x="858" y="64"/>
                    </a:lnTo>
                    <a:lnTo>
                      <a:pt x="954" y="36"/>
                    </a:lnTo>
                    <a:lnTo>
                      <a:pt x="1052" y="17"/>
                    </a:lnTo>
                    <a:lnTo>
                      <a:pt x="1153" y="4"/>
                    </a:lnTo>
                    <a:lnTo>
                      <a:pt x="1255"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96" name="Freeform 275">
                <a:extLst>
                  <a:ext uri="{FF2B5EF4-FFF2-40B4-BE49-F238E27FC236}">
                    <a16:creationId xmlns:a16="http://schemas.microsoft.com/office/drawing/2014/main" id="{97565354-15B4-747A-1E0B-EAD01F4CE559}"/>
                  </a:ext>
                </a:extLst>
              </p:cNvPr>
              <p:cNvSpPr>
                <a:spLocks/>
              </p:cNvSpPr>
              <p:nvPr/>
            </p:nvSpPr>
            <p:spPr bwMode="auto">
              <a:xfrm>
                <a:off x="247" y="3862"/>
                <a:ext cx="1478" cy="314"/>
              </a:xfrm>
              <a:custGeom>
                <a:avLst/>
                <a:gdLst>
                  <a:gd name="T0" fmla="*/ 2165 w 4433"/>
                  <a:gd name="T1" fmla="*/ 446 h 941"/>
                  <a:gd name="T2" fmla="*/ 2091 w 4433"/>
                  <a:gd name="T3" fmla="*/ 310 h 941"/>
                  <a:gd name="T4" fmla="*/ 2087 w 4433"/>
                  <a:gd name="T5" fmla="*/ 225 h 941"/>
                  <a:gd name="T6" fmla="*/ 2126 w 4433"/>
                  <a:gd name="T7" fmla="*/ 179 h 941"/>
                  <a:gd name="T8" fmla="*/ 2178 w 4433"/>
                  <a:gd name="T9" fmla="*/ 161 h 941"/>
                  <a:gd name="T10" fmla="*/ 2216 w 4433"/>
                  <a:gd name="T11" fmla="*/ 158 h 941"/>
                  <a:gd name="T12" fmla="*/ 2247 w 4433"/>
                  <a:gd name="T13" fmla="*/ 159 h 941"/>
                  <a:gd name="T14" fmla="*/ 2298 w 4433"/>
                  <a:gd name="T15" fmla="*/ 173 h 941"/>
                  <a:gd name="T16" fmla="*/ 2342 w 4433"/>
                  <a:gd name="T17" fmla="*/ 210 h 941"/>
                  <a:gd name="T18" fmla="*/ 2352 w 4433"/>
                  <a:gd name="T19" fmla="*/ 284 h 941"/>
                  <a:gd name="T20" fmla="*/ 2298 w 4433"/>
                  <a:gd name="T21" fmla="*/ 407 h 941"/>
                  <a:gd name="T22" fmla="*/ 2576 w 4433"/>
                  <a:gd name="T23" fmla="*/ 0 h 941"/>
                  <a:gd name="T24" fmla="*/ 2623 w 4433"/>
                  <a:gd name="T25" fmla="*/ 29 h 941"/>
                  <a:gd name="T26" fmla="*/ 2760 w 4433"/>
                  <a:gd name="T27" fmla="*/ 101 h 941"/>
                  <a:gd name="T28" fmla="*/ 2973 w 4433"/>
                  <a:gd name="T29" fmla="*/ 193 h 941"/>
                  <a:gd name="T30" fmla="*/ 3126 w 4433"/>
                  <a:gd name="T31" fmla="*/ 235 h 941"/>
                  <a:gd name="T32" fmla="*/ 3240 w 4433"/>
                  <a:gd name="T33" fmla="*/ 175 h 941"/>
                  <a:gd name="T34" fmla="*/ 3281 w 4433"/>
                  <a:gd name="T35" fmla="*/ 151 h 941"/>
                  <a:gd name="T36" fmla="*/ 3512 w 4433"/>
                  <a:gd name="T37" fmla="*/ 489 h 941"/>
                  <a:gd name="T38" fmla="*/ 3468 w 4433"/>
                  <a:gd name="T39" fmla="*/ 379 h 941"/>
                  <a:gd name="T40" fmla="*/ 3484 w 4433"/>
                  <a:gd name="T41" fmla="*/ 317 h 941"/>
                  <a:gd name="T42" fmla="*/ 3531 w 4433"/>
                  <a:gd name="T43" fmla="*/ 290 h 941"/>
                  <a:gd name="T44" fmla="*/ 3574 w 4433"/>
                  <a:gd name="T45" fmla="*/ 283 h 941"/>
                  <a:gd name="T46" fmla="*/ 3598 w 4433"/>
                  <a:gd name="T47" fmla="*/ 283 h 941"/>
                  <a:gd name="T48" fmla="*/ 3645 w 4433"/>
                  <a:gd name="T49" fmla="*/ 294 h 941"/>
                  <a:gd name="T50" fmla="*/ 3687 w 4433"/>
                  <a:gd name="T51" fmla="*/ 329 h 941"/>
                  <a:gd name="T52" fmla="*/ 3692 w 4433"/>
                  <a:gd name="T53" fmla="*/ 401 h 941"/>
                  <a:gd name="T54" fmla="*/ 3628 w 4433"/>
                  <a:gd name="T55" fmla="*/ 525 h 941"/>
                  <a:gd name="T56" fmla="*/ 3884 w 4433"/>
                  <a:gd name="T57" fmla="*/ 152 h 941"/>
                  <a:gd name="T58" fmla="*/ 3956 w 4433"/>
                  <a:gd name="T59" fmla="*/ 193 h 941"/>
                  <a:gd name="T60" fmla="*/ 4110 w 4433"/>
                  <a:gd name="T61" fmla="*/ 268 h 941"/>
                  <a:gd name="T62" fmla="*/ 4300 w 4433"/>
                  <a:gd name="T63" fmla="*/ 354 h 941"/>
                  <a:gd name="T64" fmla="*/ 4398 w 4433"/>
                  <a:gd name="T65" fmla="*/ 482 h 941"/>
                  <a:gd name="T66" fmla="*/ 4429 w 4433"/>
                  <a:gd name="T67" fmla="*/ 676 h 941"/>
                  <a:gd name="T68" fmla="*/ 4433 w 4433"/>
                  <a:gd name="T69" fmla="*/ 941 h 941"/>
                  <a:gd name="T70" fmla="*/ 3 w 4433"/>
                  <a:gd name="T71" fmla="*/ 735 h 941"/>
                  <a:gd name="T72" fmla="*/ 26 w 4433"/>
                  <a:gd name="T73" fmla="*/ 525 h 941"/>
                  <a:gd name="T74" fmla="*/ 104 w 4433"/>
                  <a:gd name="T75" fmla="*/ 381 h 941"/>
                  <a:gd name="T76" fmla="*/ 276 w 4433"/>
                  <a:gd name="T77" fmla="*/ 291 h 941"/>
                  <a:gd name="T78" fmla="*/ 449 w 4433"/>
                  <a:gd name="T79" fmla="*/ 210 h 941"/>
                  <a:gd name="T80" fmla="*/ 542 w 4433"/>
                  <a:gd name="T81" fmla="*/ 158 h 941"/>
                  <a:gd name="T82" fmla="*/ 737 w 4433"/>
                  <a:gd name="T83" fmla="*/ 730 h 941"/>
                  <a:gd name="T84" fmla="*/ 753 w 4433"/>
                  <a:gd name="T85" fmla="*/ 427 h 941"/>
                  <a:gd name="T86" fmla="*/ 744 w 4433"/>
                  <a:gd name="T87" fmla="*/ 344 h 941"/>
                  <a:gd name="T88" fmla="*/ 778 w 4433"/>
                  <a:gd name="T89" fmla="*/ 301 h 941"/>
                  <a:gd name="T90" fmla="*/ 827 w 4433"/>
                  <a:gd name="T91" fmla="*/ 284 h 941"/>
                  <a:gd name="T92" fmla="*/ 856 w 4433"/>
                  <a:gd name="T93" fmla="*/ 283 h 941"/>
                  <a:gd name="T94" fmla="*/ 894 w 4433"/>
                  <a:gd name="T95" fmla="*/ 287 h 941"/>
                  <a:gd name="T96" fmla="*/ 943 w 4433"/>
                  <a:gd name="T97" fmla="*/ 307 h 941"/>
                  <a:gd name="T98" fmla="*/ 969 w 4433"/>
                  <a:gd name="T99" fmla="*/ 360 h 941"/>
                  <a:gd name="T100" fmla="*/ 944 w 4433"/>
                  <a:gd name="T101" fmla="*/ 457 h 941"/>
                  <a:gd name="T102" fmla="*/ 994 w 4433"/>
                  <a:gd name="T103" fmla="*/ 661 h 941"/>
                  <a:gd name="T104" fmla="*/ 1178 w 4433"/>
                  <a:gd name="T105" fmla="*/ 165 h 941"/>
                  <a:gd name="T106" fmla="*/ 1275 w 4433"/>
                  <a:gd name="T107" fmla="*/ 218 h 941"/>
                  <a:gd name="T108" fmla="*/ 1420 w 4433"/>
                  <a:gd name="T109" fmla="*/ 210 h 941"/>
                  <a:gd name="T110" fmla="*/ 1630 w 4433"/>
                  <a:gd name="T111" fmla="*/ 123 h 941"/>
                  <a:gd name="T112" fmla="*/ 1786 w 4433"/>
                  <a:gd name="T113" fmla="*/ 44 h 941"/>
                  <a:gd name="T114" fmla="*/ 1857 w 4433"/>
                  <a:gd name="T115" fmla="*/ 3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33" h="941">
                    <a:moveTo>
                      <a:pt x="1861" y="0"/>
                    </a:moveTo>
                    <a:lnTo>
                      <a:pt x="2052" y="607"/>
                    </a:lnTo>
                    <a:lnTo>
                      <a:pt x="2079" y="689"/>
                    </a:lnTo>
                    <a:lnTo>
                      <a:pt x="2165" y="446"/>
                    </a:lnTo>
                    <a:lnTo>
                      <a:pt x="2138" y="407"/>
                    </a:lnTo>
                    <a:lnTo>
                      <a:pt x="2116" y="370"/>
                    </a:lnTo>
                    <a:lnTo>
                      <a:pt x="2102" y="340"/>
                    </a:lnTo>
                    <a:lnTo>
                      <a:pt x="2091" y="310"/>
                    </a:lnTo>
                    <a:lnTo>
                      <a:pt x="2084" y="284"/>
                    </a:lnTo>
                    <a:lnTo>
                      <a:pt x="2081" y="263"/>
                    </a:lnTo>
                    <a:lnTo>
                      <a:pt x="2083" y="243"/>
                    </a:lnTo>
                    <a:lnTo>
                      <a:pt x="2087" y="225"/>
                    </a:lnTo>
                    <a:lnTo>
                      <a:pt x="2093" y="210"/>
                    </a:lnTo>
                    <a:lnTo>
                      <a:pt x="2103" y="198"/>
                    </a:lnTo>
                    <a:lnTo>
                      <a:pt x="2114" y="187"/>
                    </a:lnTo>
                    <a:lnTo>
                      <a:pt x="2126" y="179"/>
                    </a:lnTo>
                    <a:lnTo>
                      <a:pt x="2138" y="173"/>
                    </a:lnTo>
                    <a:lnTo>
                      <a:pt x="2151" y="167"/>
                    </a:lnTo>
                    <a:lnTo>
                      <a:pt x="2165" y="163"/>
                    </a:lnTo>
                    <a:lnTo>
                      <a:pt x="2178" y="161"/>
                    </a:lnTo>
                    <a:lnTo>
                      <a:pt x="2190" y="159"/>
                    </a:lnTo>
                    <a:lnTo>
                      <a:pt x="2201" y="158"/>
                    </a:lnTo>
                    <a:lnTo>
                      <a:pt x="2209" y="158"/>
                    </a:lnTo>
                    <a:lnTo>
                      <a:pt x="2216" y="158"/>
                    </a:lnTo>
                    <a:lnTo>
                      <a:pt x="2220" y="158"/>
                    </a:lnTo>
                    <a:lnTo>
                      <a:pt x="2227" y="158"/>
                    </a:lnTo>
                    <a:lnTo>
                      <a:pt x="2236" y="158"/>
                    </a:lnTo>
                    <a:lnTo>
                      <a:pt x="2247" y="159"/>
                    </a:lnTo>
                    <a:lnTo>
                      <a:pt x="2259" y="161"/>
                    </a:lnTo>
                    <a:lnTo>
                      <a:pt x="2271" y="163"/>
                    </a:lnTo>
                    <a:lnTo>
                      <a:pt x="2284" y="167"/>
                    </a:lnTo>
                    <a:lnTo>
                      <a:pt x="2298" y="173"/>
                    </a:lnTo>
                    <a:lnTo>
                      <a:pt x="2311" y="179"/>
                    </a:lnTo>
                    <a:lnTo>
                      <a:pt x="2323" y="187"/>
                    </a:lnTo>
                    <a:lnTo>
                      <a:pt x="2334" y="198"/>
                    </a:lnTo>
                    <a:lnTo>
                      <a:pt x="2342" y="210"/>
                    </a:lnTo>
                    <a:lnTo>
                      <a:pt x="2349" y="225"/>
                    </a:lnTo>
                    <a:lnTo>
                      <a:pt x="2354" y="243"/>
                    </a:lnTo>
                    <a:lnTo>
                      <a:pt x="2354" y="263"/>
                    </a:lnTo>
                    <a:lnTo>
                      <a:pt x="2352" y="284"/>
                    </a:lnTo>
                    <a:lnTo>
                      <a:pt x="2346" y="310"/>
                    </a:lnTo>
                    <a:lnTo>
                      <a:pt x="2335" y="340"/>
                    </a:lnTo>
                    <a:lnTo>
                      <a:pt x="2319" y="370"/>
                    </a:lnTo>
                    <a:lnTo>
                      <a:pt x="2298" y="407"/>
                    </a:lnTo>
                    <a:lnTo>
                      <a:pt x="2272" y="446"/>
                    </a:lnTo>
                    <a:lnTo>
                      <a:pt x="2357" y="689"/>
                    </a:lnTo>
                    <a:lnTo>
                      <a:pt x="2384" y="607"/>
                    </a:lnTo>
                    <a:lnTo>
                      <a:pt x="2576" y="0"/>
                    </a:lnTo>
                    <a:lnTo>
                      <a:pt x="2579" y="3"/>
                    </a:lnTo>
                    <a:lnTo>
                      <a:pt x="2588" y="9"/>
                    </a:lnTo>
                    <a:lnTo>
                      <a:pt x="2603" y="18"/>
                    </a:lnTo>
                    <a:lnTo>
                      <a:pt x="2623" y="29"/>
                    </a:lnTo>
                    <a:lnTo>
                      <a:pt x="2650" y="44"/>
                    </a:lnTo>
                    <a:lnTo>
                      <a:pt x="2681" y="61"/>
                    </a:lnTo>
                    <a:lnTo>
                      <a:pt x="2719" y="80"/>
                    </a:lnTo>
                    <a:lnTo>
                      <a:pt x="2760" y="101"/>
                    </a:lnTo>
                    <a:lnTo>
                      <a:pt x="2806" y="123"/>
                    </a:lnTo>
                    <a:lnTo>
                      <a:pt x="2857" y="146"/>
                    </a:lnTo>
                    <a:lnTo>
                      <a:pt x="2914" y="169"/>
                    </a:lnTo>
                    <a:lnTo>
                      <a:pt x="2973" y="193"/>
                    </a:lnTo>
                    <a:lnTo>
                      <a:pt x="3016" y="212"/>
                    </a:lnTo>
                    <a:lnTo>
                      <a:pt x="3053" y="232"/>
                    </a:lnTo>
                    <a:lnTo>
                      <a:pt x="3087" y="253"/>
                    </a:lnTo>
                    <a:lnTo>
                      <a:pt x="3126" y="235"/>
                    </a:lnTo>
                    <a:lnTo>
                      <a:pt x="3161" y="217"/>
                    </a:lnTo>
                    <a:lnTo>
                      <a:pt x="3192" y="202"/>
                    </a:lnTo>
                    <a:lnTo>
                      <a:pt x="3219" y="187"/>
                    </a:lnTo>
                    <a:lnTo>
                      <a:pt x="3240" y="175"/>
                    </a:lnTo>
                    <a:lnTo>
                      <a:pt x="3258" y="165"/>
                    </a:lnTo>
                    <a:lnTo>
                      <a:pt x="3271" y="158"/>
                    </a:lnTo>
                    <a:lnTo>
                      <a:pt x="3278" y="152"/>
                    </a:lnTo>
                    <a:lnTo>
                      <a:pt x="3281" y="151"/>
                    </a:lnTo>
                    <a:lnTo>
                      <a:pt x="3442" y="661"/>
                    </a:lnTo>
                    <a:lnTo>
                      <a:pt x="3464" y="730"/>
                    </a:lnTo>
                    <a:lnTo>
                      <a:pt x="3536" y="525"/>
                    </a:lnTo>
                    <a:lnTo>
                      <a:pt x="3512" y="489"/>
                    </a:lnTo>
                    <a:lnTo>
                      <a:pt x="3493" y="457"/>
                    </a:lnTo>
                    <a:lnTo>
                      <a:pt x="3480" y="427"/>
                    </a:lnTo>
                    <a:lnTo>
                      <a:pt x="3472" y="401"/>
                    </a:lnTo>
                    <a:lnTo>
                      <a:pt x="3468" y="379"/>
                    </a:lnTo>
                    <a:lnTo>
                      <a:pt x="3466" y="360"/>
                    </a:lnTo>
                    <a:lnTo>
                      <a:pt x="3470" y="344"/>
                    </a:lnTo>
                    <a:lnTo>
                      <a:pt x="3476" y="329"/>
                    </a:lnTo>
                    <a:lnTo>
                      <a:pt x="3484" y="317"/>
                    </a:lnTo>
                    <a:lnTo>
                      <a:pt x="3494" y="307"/>
                    </a:lnTo>
                    <a:lnTo>
                      <a:pt x="3505" y="301"/>
                    </a:lnTo>
                    <a:lnTo>
                      <a:pt x="3517" y="294"/>
                    </a:lnTo>
                    <a:lnTo>
                      <a:pt x="3531" y="290"/>
                    </a:lnTo>
                    <a:lnTo>
                      <a:pt x="3543" y="287"/>
                    </a:lnTo>
                    <a:lnTo>
                      <a:pt x="3554" y="284"/>
                    </a:lnTo>
                    <a:lnTo>
                      <a:pt x="3564" y="283"/>
                    </a:lnTo>
                    <a:lnTo>
                      <a:pt x="3574" y="283"/>
                    </a:lnTo>
                    <a:lnTo>
                      <a:pt x="3579" y="283"/>
                    </a:lnTo>
                    <a:lnTo>
                      <a:pt x="3583" y="283"/>
                    </a:lnTo>
                    <a:lnTo>
                      <a:pt x="3590" y="283"/>
                    </a:lnTo>
                    <a:lnTo>
                      <a:pt x="3598" y="283"/>
                    </a:lnTo>
                    <a:lnTo>
                      <a:pt x="3609" y="284"/>
                    </a:lnTo>
                    <a:lnTo>
                      <a:pt x="3621" y="287"/>
                    </a:lnTo>
                    <a:lnTo>
                      <a:pt x="3633" y="290"/>
                    </a:lnTo>
                    <a:lnTo>
                      <a:pt x="3645" y="294"/>
                    </a:lnTo>
                    <a:lnTo>
                      <a:pt x="3657" y="301"/>
                    </a:lnTo>
                    <a:lnTo>
                      <a:pt x="3669" y="307"/>
                    </a:lnTo>
                    <a:lnTo>
                      <a:pt x="3679" y="317"/>
                    </a:lnTo>
                    <a:lnTo>
                      <a:pt x="3687" y="329"/>
                    </a:lnTo>
                    <a:lnTo>
                      <a:pt x="3693" y="344"/>
                    </a:lnTo>
                    <a:lnTo>
                      <a:pt x="3696" y="360"/>
                    </a:lnTo>
                    <a:lnTo>
                      <a:pt x="3696" y="379"/>
                    </a:lnTo>
                    <a:lnTo>
                      <a:pt x="3692" y="401"/>
                    </a:lnTo>
                    <a:lnTo>
                      <a:pt x="3684" y="427"/>
                    </a:lnTo>
                    <a:lnTo>
                      <a:pt x="3671" y="457"/>
                    </a:lnTo>
                    <a:lnTo>
                      <a:pt x="3652" y="489"/>
                    </a:lnTo>
                    <a:lnTo>
                      <a:pt x="3628" y="525"/>
                    </a:lnTo>
                    <a:lnTo>
                      <a:pt x="3699" y="730"/>
                    </a:lnTo>
                    <a:lnTo>
                      <a:pt x="3720" y="661"/>
                    </a:lnTo>
                    <a:lnTo>
                      <a:pt x="3882" y="151"/>
                    </a:lnTo>
                    <a:lnTo>
                      <a:pt x="3884" y="152"/>
                    </a:lnTo>
                    <a:lnTo>
                      <a:pt x="3894" y="158"/>
                    </a:lnTo>
                    <a:lnTo>
                      <a:pt x="3909" y="167"/>
                    </a:lnTo>
                    <a:lnTo>
                      <a:pt x="3929" y="179"/>
                    </a:lnTo>
                    <a:lnTo>
                      <a:pt x="3956" y="193"/>
                    </a:lnTo>
                    <a:lnTo>
                      <a:pt x="3987" y="210"/>
                    </a:lnTo>
                    <a:lnTo>
                      <a:pt x="4023" y="228"/>
                    </a:lnTo>
                    <a:lnTo>
                      <a:pt x="4065" y="248"/>
                    </a:lnTo>
                    <a:lnTo>
                      <a:pt x="4110" y="268"/>
                    </a:lnTo>
                    <a:lnTo>
                      <a:pt x="4161" y="290"/>
                    </a:lnTo>
                    <a:lnTo>
                      <a:pt x="4215" y="313"/>
                    </a:lnTo>
                    <a:lnTo>
                      <a:pt x="4261" y="331"/>
                    </a:lnTo>
                    <a:lnTo>
                      <a:pt x="4300" y="354"/>
                    </a:lnTo>
                    <a:lnTo>
                      <a:pt x="4332" y="381"/>
                    </a:lnTo>
                    <a:lnTo>
                      <a:pt x="4359" y="411"/>
                    </a:lnTo>
                    <a:lnTo>
                      <a:pt x="4381" y="444"/>
                    </a:lnTo>
                    <a:lnTo>
                      <a:pt x="4398" y="482"/>
                    </a:lnTo>
                    <a:lnTo>
                      <a:pt x="4410" y="525"/>
                    </a:lnTo>
                    <a:lnTo>
                      <a:pt x="4420" y="571"/>
                    </a:lnTo>
                    <a:lnTo>
                      <a:pt x="4425" y="621"/>
                    </a:lnTo>
                    <a:lnTo>
                      <a:pt x="4429" y="676"/>
                    </a:lnTo>
                    <a:lnTo>
                      <a:pt x="4432" y="735"/>
                    </a:lnTo>
                    <a:lnTo>
                      <a:pt x="4432" y="798"/>
                    </a:lnTo>
                    <a:lnTo>
                      <a:pt x="4433" y="867"/>
                    </a:lnTo>
                    <a:lnTo>
                      <a:pt x="4433" y="941"/>
                    </a:lnTo>
                    <a:lnTo>
                      <a:pt x="0" y="941"/>
                    </a:lnTo>
                    <a:lnTo>
                      <a:pt x="1" y="867"/>
                    </a:lnTo>
                    <a:lnTo>
                      <a:pt x="1" y="798"/>
                    </a:lnTo>
                    <a:lnTo>
                      <a:pt x="3" y="735"/>
                    </a:lnTo>
                    <a:lnTo>
                      <a:pt x="5" y="676"/>
                    </a:lnTo>
                    <a:lnTo>
                      <a:pt x="9" y="621"/>
                    </a:lnTo>
                    <a:lnTo>
                      <a:pt x="16" y="571"/>
                    </a:lnTo>
                    <a:lnTo>
                      <a:pt x="26" y="525"/>
                    </a:lnTo>
                    <a:lnTo>
                      <a:pt x="39" y="482"/>
                    </a:lnTo>
                    <a:lnTo>
                      <a:pt x="55" y="444"/>
                    </a:lnTo>
                    <a:lnTo>
                      <a:pt x="77" y="411"/>
                    </a:lnTo>
                    <a:lnTo>
                      <a:pt x="104" y="381"/>
                    </a:lnTo>
                    <a:lnTo>
                      <a:pt x="136" y="354"/>
                    </a:lnTo>
                    <a:lnTo>
                      <a:pt x="175" y="331"/>
                    </a:lnTo>
                    <a:lnTo>
                      <a:pt x="221" y="313"/>
                    </a:lnTo>
                    <a:lnTo>
                      <a:pt x="276" y="291"/>
                    </a:lnTo>
                    <a:lnTo>
                      <a:pt x="325" y="270"/>
                    </a:lnTo>
                    <a:lnTo>
                      <a:pt x="371" y="248"/>
                    </a:lnTo>
                    <a:lnTo>
                      <a:pt x="413" y="229"/>
                    </a:lnTo>
                    <a:lnTo>
                      <a:pt x="449" y="210"/>
                    </a:lnTo>
                    <a:lnTo>
                      <a:pt x="480" y="194"/>
                    </a:lnTo>
                    <a:lnTo>
                      <a:pt x="507" y="179"/>
                    </a:lnTo>
                    <a:lnTo>
                      <a:pt x="527" y="167"/>
                    </a:lnTo>
                    <a:lnTo>
                      <a:pt x="542" y="158"/>
                    </a:lnTo>
                    <a:lnTo>
                      <a:pt x="551" y="152"/>
                    </a:lnTo>
                    <a:lnTo>
                      <a:pt x="554" y="151"/>
                    </a:lnTo>
                    <a:lnTo>
                      <a:pt x="715" y="661"/>
                    </a:lnTo>
                    <a:lnTo>
                      <a:pt x="737" y="730"/>
                    </a:lnTo>
                    <a:lnTo>
                      <a:pt x="809" y="525"/>
                    </a:lnTo>
                    <a:lnTo>
                      <a:pt x="785" y="489"/>
                    </a:lnTo>
                    <a:lnTo>
                      <a:pt x="766" y="457"/>
                    </a:lnTo>
                    <a:lnTo>
                      <a:pt x="753" y="427"/>
                    </a:lnTo>
                    <a:lnTo>
                      <a:pt x="745" y="401"/>
                    </a:lnTo>
                    <a:lnTo>
                      <a:pt x="741" y="379"/>
                    </a:lnTo>
                    <a:lnTo>
                      <a:pt x="740" y="360"/>
                    </a:lnTo>
                    <a:lnTo>
                      <a:pt x="744" y="344"/>
                    </a:lnTo>
                    <a:lnTo>
                      <a:pt x="749" y="329"/>
                    </a:lnTo>
                    <a:lnTo>
                      <a:pt x="757" y="317"/>
                    </a:lnTo>
                    <a:lnTo>
                      <a:pt x="768" y="307"/>
                    </a:lnTo>
                    <a:lnTo>
                      <a:pt x="778" y="301"/>
                    </a:lnTo>
                    <a:lnTo>
                      <a:pt x="791" y="294"/>
                    </a:lnTo>
                    <a:lnTo>
                      <a:pt x="804" y="290"/>
                    </a:lnTo>
                    <a:lnTo>
                      <a:pt x="816" y="287"/>
                    </a:lnTo>
                    <a:lnTo>
                      <a:pt x="827" y="284"/>
                    </a:lnTo>
                    <a:lnTo>
                      <a:pt x="838" y="283"/>
                    </a:lnTo>
                    <a:lnTo>
                      <a:pt x="846" y="283"/>
                    </a:lnTo>
                    <a:lnTo>
                      <a:pt x="852" y="283"/>
                    </a:lnTo>
                    <a:lnTo>
                      <a:pt x="856" y="283"/>
                    </a:lnTo>
                    <a:lnTo>
                      <a:pt x="863" y="283"/>
                    </a:lnTo>
                    <a:lnTo>
                      <a:pt x="871" y="283"/>
                    </a:lnTo>
                    <a:lnTo>
                      <a:pt x="882" y="284"/>
                    </a:lnTo>
                    <a:lnTo>
                      <a:pt x="894" y="287"/>
                    </a:lnTo>
                    <a:lnTo>
                      <a:pt x="906" y="290"/>
                    </a:lnTo>
                    <a:lnTo>
                      <a:pt x="918" y="294"/>
                    </a:lnTo>
                    <a:lnTo>
                      <a:pt x="930" y="301"/>
                    </a:lnTo>
                    <a:lnTo>
                      <a:pt x="943" y="307"/>
                    </a:lnTo>
                    <a:lnTo>
                      <a:pt x="952" y="317"/>
                    </a:lnTo>
                    <a:lnTo>
                      <a:pt x="960" y="329"/>
                    </a:lnTo>
                    <a:lnTo>
                      <a:pt x="967" y="344"/>
                    </a:lnTo>
                    <a:lnTo>
                      <a:pt x="969" y="360"/>
                    </a:lnTo>
                    <a:lnTo>
                      <a:pt x="969" y="379"/>
                    </a:lnTo>
                    <a:lnTo>
                      <a:pt x="965" y="401"/>
                    </a:lnTo>
                    <a:lnTo>
                      <a:pt x="956" y="427"/>
                    </a:lnTo>
                    <a:lnTo>
                      <a:pt x="944" y="457"/>
                    </a:lnTo>
                    <a:lnTo>
                      <a:pt x="925" y="489"/>
                    </a:lnTo>
                    <a:lnTo>
                      <a:pt x="900" y="525"/>
                    </a:lnTo>
                    <a:lnTo>
                      <a:pt x="972" y="730"/>
                    </a:lnTo>
                    <a:lnTo>
                      <a:pt x="994" y="661"/>
                    </a:lnTo>
                    <a:lnTo>
                      <a:pt x="1155" y="151"/>
                    </a:lnTo>
                    <a:lnTo>
                      <a:pt x="1158" y="152"/>
                    </a:lnTo>
                    <a:lnTo>
                      <a:pt x="1166" y="158"/>
                    </a:lnTo>
                    <a:lnTo>
                      <a:pt x="1178" y="165"/>
                    </a:lnTo>
                    <a:lnTo>
                      <a:pt x="1195" y="175"/>
                    </a:lnTo>
                    <a:lnTo>
                      <a:pt x="1217" y="187"/>
                    </a:lnTo>
                    <a:lnTo>
                      <a:pt x="1244" y="202"/>
                    </a:lnTo>
                    <a:lnTo>
                      <a:pt x="1275" y="218"/>
                    </a:lnTo>
                    <a:lnTo>
                      <a:pt x="1310" y="236"/>
                    </a:lnTo>
                    <a:lnTo>
                      <a:pt x="1349" y="253"/>
                    </a:lnTo>
                    <a:lnTo>
                      <a:pt x="1382" y="231"/>
                    </a:lnTo>
                    <a:lnTo>
                      <a:pt x="1420" y="210"/>
                    </a:lnTo>
                    <a:lnTo>
                      <a:pt x="1463" y="193"/>
                    </a:lnTo>
                    <a:lnTo>
                      <a:pt x="1522" y="169"/>
                    </a:lnTo>
                    <a:lnTo>
                      <a:pt x="1578" y="146"/>
                    </a:lnTo>
                    <a:lnTo>
                      <a:pt x="1630" y="123"/>
                    </a:lnTo>
                    <a:lnTo>
                      <a:pt x="1677" y="101"/>
                    </a:lnTo>
                    <a:lnTo>
                      <a:pt x="1718" y="80"/>
                    </a:lnTo>
                    <a:lnTo>
                      <a:pt x="1755" y="61"/>
                    </a:lnTo>
                    <a:lnTo>
                      <a:pt x="1786" y="44"/>
                    </a:lnTo>
                    <a:lnTo>
                      <a:pt x="1812" y="29"/>
                    </a:lnTo>
                    <a:lnTo>
                      <a:pt x="1833" y="18"/>
                    </a:lnTo>
                    <a:lnTo>
                      <a:pt x="1849" y="9"/>
                    </a:lnTo>
                    <a:lnTo>
                      <a:pt x="1857" y="3"/>
                    </a:lnTo>
                    <a:lnTo>
                      <a:pt x="1861"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97" name="Freeform 276">
                <a:extLst>
                  <a:ext uri="{FF2B5EF4-FFF2-40B4-BE49-F238E27FC236}">
                    <a16:creationId xmlns:a16="http://schemas.microsoft.com/office/drawing/2014/main" id="{2CE7EBFB-9B13-CC86-0721-1FE1552EF272}"/>
                  </a:ext>
                </a:extLst>
              </p:cNvPr>
              <p:cNvSpPr>
                <a:spLocks/>
              </p:cNvSpPr>
              <p:nvPr/>
            </p:nvSpPr>
            <p:spPr bwMode="auto">
              <a:xfrm>
                <a:off x="1291" y="3519"/>
                <a:ext cx="300" cy="400"/>
              </a:xfrm>
              <a:custGeom>
                <a:avLst/>
                <a:gdLst>
                  <a:gd name="T0" fmla="*/ 510 w 900"/>
                  <a:gd name="T1" fmla="*/ 4 h 1198"/>
                  <a:gd name="T2" fmla="*/ 581 w 900"/>
                  <a:gd name="T3" fmla="*/ 20 h 1198"/>
                  <a:gd name="T4" fmla="*/ 640 w 900"/>
                  <a:gd name="T5" fmla="*/ 47 h 1198"/>
                  <a:gd name="T6" fmla="*/ 694 w 900"/>
                  <a:gd name="T7" fmla="*/ 86 h 1198"/>
                  <a:gd name="T8" fmla="*/ 728 w 900"/>
                  <a:gd name="T9" fmla="*/ 121 h 1198"/>
                  <a:gd name="T10" fmla="*/ 744 w 900"/>
                  <a:gd name="T11" fmla="*/ 143 h 1198"/>
                  <a:gd name="T12" fmla="*/ 747 w 900"/>
                  <a:gd name="T13" fmla="*/ 147 h 1198"/>
                  <a:gd name="T14" fmla="*/ 757 w 900"/>
                  <a:gd name="T15" fmla="*/ 148 h 1198"/>
                  <a:gd name="T16" fmla="*/ 778 w 900"/>
                  <a:gd name="T17" fmla="*/ 156 h 1198"/>
                  <a:gd name="T18" fmla="*/ 800 w 900"/>
                  <a:gd name="T19" fmla="*/ 171 h 1198"/>
                  <a:gd name="T20" fmla="*/ 826 w 900"/>
                  <a:gd name="T21" fmla="*/ 197 h 1198"/>
                  <a:gd name="T22" fmla="*/ 849 w 900"/>
                  <a:gd name="T23" fmla="*/ 236 h 1198"/>
                  <a:gd name="T24" fmla="*/ 865 w 900"/>
                  <a:gd name="T25" fmla="*/ 291 h 1198"/>
                  <a:gd name="T26" fmla="*/ 874 w 900"/>
                  <a:gd name="T27" fmla="*/ 363 h 1198"/>
                  <a:gd name="T28" fmla="*/ 869 w 900"/>
                  <a:gd name="T29" fmla="*/ 459 h 1198"/>
                  <a:gd name="T30" fmla="*/ 856 w 900"/>
                  <a:gd name="T31" fmla="*/ 542 h 1198"/>
                  <a:gd name="T32" fmla="*/ 856 w 900"/>
                  <a:gd name="T33" fmla="*/ 571 h 1198"/>
                  <a:gd name="T34" fmla="*/ 874 w 900"/>
                  <a:gd name="T35" fmla="*/ 576 h 1198"/>
                  <a:gd name="T36" fmla="*/ 889 w 900"/>
                  <a:gd name="T37" fmla="*/ 591 h 1198"/>
                  <a:gd name="T38" fmla="*/ 899 w 900"/>
                  <a:gd name="T39" fmla="*/ 618 h 1198"/>
                  <a:gd name="T40" fmla="*/ 897 w 900"/>
                  <a:gd name="T41" fmla="*/ 662 h 1198"/>
                  <a:gd name="T42" fmla="*/ 884 w 900"/>
                  <a:gd name="T43" fmla="*/ 727 h 1198"/>
                  <a:gd name="T44" fmla="*/ 860 w 900"/>
                  <a:gd name="T45" fmla="*/ 795 h 1198"/>
                  <a:gd name="T46" fmla="*/ 838 w 900"/>
                  <a:gd name="T47" fmla="*/ 836 h 1198"/>
                  <a:gd name="T48" fmla="*/ 818 w 900"/>
                  <a:gd name="T49" fmla="*/ 855 h 1198"/>
                  <a:gd name="T50" fmla="*/ 802 w 900"/>
                  <a:gd name="T51" fmla="*/ 894 h 1198"/>
                  <a:gd name="T52" fmla="*/ 772 w 900"/>
                  <a:gd name="T53" fmla="*/ 969 h 1198"/>
                  <a:gd name="T54" fmla="*/ 727 w 900"/>
                  <a:gd name="T55" fmla="*/ 1044 h 1198"/>
                  <a:gd name="T56" fmla="*/ 665 w 900"/>
                  <a:gd name="T57" fmla="*/ 1110 h 1198"/>
                  <a:gd name="T58" fmla="*/ 589 w 900"/>
                  <a:gd name="T59" fmla="*/ 1163 h 1198"/>
                  <a:gd name="T60" fmla="*/ 498 w 900"/>
                  <a:gd name="T61" fmla="*/ 1194 h 1198"/>
                  <a:gd name="T62" fmla="*/ 401 w 900"/>
                  <a:gd name="T63" fmla="*/ 1194 h 1198"/>
                  <a:gd name="T64" fmla="*/ 310 w 900"/>
                  <a:gd name="T65" fmla="*/ 1163 h 1198"/>
                  <a:gd name="T66" fmla="*/ 233 w 900"/>
                  <a:gd name="T67" fmla="*/ 1112 h 1198"/>
                  <a:gd name="T68" fmla="*/ 173 w 900"/>
                  <a:gd name="T69" fmla="*/ 1044 h 1198"/>
                  <a:gd name="T70" fmla="*/ 127 w 900"/>
                  <a:gd name="T71" fmla="*/ 970 h 1198"/>
                  <a:gd name="T72" fmla="*/ 99 w 900"/>
                  <a:gd name="T73" fmla="*/ 894 h 1198"/>
                  <a:gd name="T74" fmla="*/ 82 w 900"/>
                  <a:gd name="T75" fmla="*/ 855 h 1198"/>
                  <a:gd name="T76" fmla="*/ 62 w 900"/>
                  <a:gd name="T77" fmla="*/ 837 h 1198"/>
                  <a:gd name="T78" fmla="*/ 39 w 900"/>
                  <a:gd name="T79" fmla="*/ 797 h 1198"/>
                  <a:gd name="T80" fmla="*/ 17 w 900"/>
                  <a:gd name="T81" fmla="*/ 727 h 1198"/>
                  <a:gd name="T82" fmla="*/ 2 w 900"/>
                  <a:gd name="T83" fmla="*/ 662 h 1198"/>
                  <a:gd name="T84" fmla="*/ 2 w 900"/>
                  <a:gd name="T85" fmla="*/ 618 h 1198"/>
                  <a:gd name="T86" fmla="*/ 10 w 900"/>
                  <a:gd name="T87" fmla="*/ 591 h 1198"/>
                  <a:gd name="T88" fmla="*/ 25 w 900"/>
                  <a:gd name="T89" fmla="*/ 576 h 1198"/>
                  <a:gd name="T90" fmla="*/ 43 w 900"/>
                  <a:gd name="T91" fmla="*/ 571 h 1198"/>
                  <a:gd name="T92" fmla="*/ 45 w 900"/>
                  <a:gd name="T93" fmla="*/ 544 h 1198"/>
                  <a:gd name="T94" fmla="*/ 30 w 900"/>
                  <a:gd name="T95" fmla="*/ 468 h 1198"/>
                  <a:gd name="T96" fmla="*/ 29 w 900"/>
                  <a:gd name="T97" fmla="*/ 377 h 1198"/>
                  <a:gd name="T98" fmla="*/ 50 w 900"/>
                  <a:gd name="T99" fmla="*/ 289 h 1198"/>
                  <a:gd name="T100" fmla="*/ 91 w 900"/>
                  <a:gd name="T101" fmla="*/ 211 h 1198"/>
                  <a:gd name="T102" fmla="*/ 143 w 900"/>
                  <a:gd name="T103" fmla="*/ 148 h 1198"/>
                  <a:gd name="T104" fmla="*/ 206 w 900"/>
                  <a:gd name="T105" fmla="*/ 92 h 1198"/>
                  <a:gd name="T106" fmla="*/ 271 w 900"/>
                  <a:gd name="T107" fmla="*/ 47 h 1198"/>
                  <a:gd name="T108" fmla="*/ 337 w 900"/>
                  <a:gd name="T109" fmla="*/ 18 h 1198"/>
                  <a:gd name="T110" fmla="*/ 423 w 900"/>
                  <a:gd name="T111" fmla="*/ 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0" h="1198">
                    <a:moveTo>
                      <a:pt x="468" y="0"/>
                    </a:moveTo>
                    <a:lnTo>
                      <a:pt x="510" y="4"/>
                    </a:lnTo>
                    <a:lnTo>
                      <a:pt x="548" y="11"/>
                    </a:lnTo>
                    <a:lnTo>
                      <a:pt x="581" y="20"/>
                    </a:lnTo>
                    <a:lnTo>
                      <a:pt x="612" y="34"/>
                    </a:lnTo>
                    <a:lnTo>
                      <a:pt x="640" y="47"/>
                    </a:lnTo>
                    <a:lnTo>
                      <a:pt x="670" y="66"/>
                    </a:lnTo>
                    <a:lnTo>
                      <a:pt x="694" y="86"/>
                    </a:lnTo>
                    <a:lnTo>
                      <a:pt x="713" y="105"/>
                    </a:lnTo>
                    <a:lnTo>
                      <a:pt x="728" y="121"/>
                    </a:lnTo>
                    <a:lnTo>
                      <a:pt x="737" y="135"/>
                    </a:lnTo>
                    <a:lnTo>
                      <a:pt x="744" y="143"/>
                    </a:lnTo>
                    <a:lnTo>
                      <a:pt x="745" y="145"/>
                    </a:lnTo>
                    <a:lnTo>
                      <a:pt x="747" y="147"/>
                    </a:lnTo>
                    <a:lnTo>
                      <a:pt x="751" y="147"/>
                    </a:lnTo>
                    <a:lnTo>
                      <a:pt x="757" y="148"/>
                    </a:lnTo>
                    <a:lnTo>
                      <a:pt x="767" y="152"/>
                    </a:lnTo>
                    <a:lnTo>
                      <a:pt x="778" y="156"/>
                    </a:lnTo>
                    <a:lnTo>
                      <a:pt x="788" y="163"/>
                    </a:lnTo>
                    <a:lnTo>
                      <a:pt x="800" y="171"/>
                    </a:lnTo>
                    <a:lnTo>
                      <a:pt x="814" y="182"/>
                    </a:lnTo>
                    <a:lnTo>
                      <a:pt x="826" y="197"/>
                    </a:lnTo>
                    <a:lnTo>
                      <a:pt x="838" y="214"/>
                    </a:lnTo>
                    <a:lnTo>
                      <a:pt x="849" y="236"/>
                    </a:lnTo>
                    <a:lnTo>
                      <a:pt x="858" y="261"/>
                    </a:lnTo>
                    <a:lnTo>
                      <a:pt x="865" y="291"/>
                    </a:lnTo>
                    <a:lnTo>
                      <a:pt x="870" y="324"/>
                    </a:lnTo>
                    <a:lnTo>
                      <a:pt x="874" y="363"/>
                    </a:lnTo>
                    <a:lnTo>
                      <a:pt x="873" y="408"/>
                    </a:lnTo>
                    <a:lnTo>
                      <a:pt x="869" y="459"/>
                    </a:lnTo>
                    <a:lnTo>
                      <a:pt x="862" y="515"/>
                    </a:lnTo>
                    <a:lnTo>
                      <a:pt x="856" y="542"/>
                    </a:lnTo>
                    <a:lnTo>
                      <a:pt x="846" y="572"/>
                    </a:lnTo>
                    <a:lnTo>
                      <a:pt x="856" y="571"/>
                    </a:lnTo>
                    <a:lnTo>
                      <a:pt x="865" y="572"/>
                    </a:lnTo>
                    <a:lnTo>
                      <a:pt x="874" y="576"/>
                    </a:lnTo>
                    <a:lnTo>
                      <a:pt x="882" y="581"/>
                    </a:lnTo>
                    <a:lnTo>
                      <a:pt x="889" y="591"/>
                    </a:lnTo>
                    <a:lnTo>
                      <a:pt x="895" y="603"/>
                    </a:lnTo>
                    <a:lnTo>
                      <a:pt x="899" y="618"/>
                    </a:lnTo>
                    <a:lnTo>
                      <a:pt x="900" y="638"/>
                    </a:lnTo>
                    <a:lnTo>
                      <a:pt x="897" y="662"/>
                    </a:lnTo>
                    <a:lnTo>
                      <a:pt x="892" y="692"/>
                    </a:lnTo>
                    <a:lnTo>
                      <a:pt x="884" y="727"/>
                    </a:lnTo>
                    <a:lnTo>
                      <a:pt x="872" y="764"/>
                    </a:lnTo>
                    <a:lnTo>
                      <a:pt x="860" y="795"/>
                    </a:lnTo>
                    <a:lnTo>
                      <a:pt x="849" y="820"/>
                    </a:lnTo>
                    <a:lnTo>
                      <a:pt x="838" y="836"/>
                    </a:lnTo>
                    <a:lnTo>
                      <a:pt x="827" y="848"/>
                    </a:lnTo>
                    <a:lnTo>
                      <a:pt x="818" y="855"/>
                    </a:lnTo>
                    <a:lnTo>
                      <a:pt x="809" y="856"/>
                    </a:lnTo>
                    <a:lnTo>
                      <a:pt x="802" y="894"/>
                    </a:lnTo>
                    <a:lnTo>
                      <a:pt x="790" y="931"/>
                    </a:lnTo>
                    <a:lnTo>
                      <a:pt x="772" y="969"/>
                    </a:lnTo>
                    <a:lnTo>
                      <a:pt x="752" y="1007"/>
                    </a:lnTo>
                    <a:lnTo>
                      <a:pt x="727" y="1044"/>
                    </a:lnTo>
                    <a:lnTo>
                      <a:pt x="698" y="1078"/>
                    </a:lnTo>
                    <a:lnTo>
                      <a:pt x="665" y="1110"/>
                    </a:lnTo>
                    <a:lnTo>
                      <a:pt x="628" y="1138"/>
                    </a:lnTo>
                    <a:lnTo>
                      <a:pt x="589" y="1163"/>
                    </a:lnTo>
                    <a:lnTo>
                      <a:pt x="546" y="1181"/>
                    </a:lnTo>
                    <a:lnTo>
                      <a:pt x="498" y="1194"/>
                    </a:lnTo>
                    <a:lnTo>
                      <a:pt x="450" y="1198"/>
                    </a:lnTo>
                    <a:lnTo>
                      <a:pt x="401" y="1194"/>
                    </a:lnTo>
                    <a:lnTo>
                      <a:pt x="353" y="1181"/>
                    </a:lnTo>
                    <a:lnTo>
                      <a:pt x="310" y="1163"/>
                    </a:lnTo>
                    <a:lnTo>
                      <a:pt x="269" y="1140"/>
                    </a:lnTo>
                    <a:lnTo>
                      <a:pt x="233" y="1112"/>
                    </a:lnTo>
                    <a:lnTo>
                      <a:pt x="201" y="1079"/>
                    </a:lnTo>
                    <a:lnTo>
                      <a:pt x="173" y="1044"/>
                    </a:lnTo>
                    <a:lnTo>
                      <a:pt x="147" y="1008"/>
                    </a:lnTo>
                    <a:lnTo>
                      <a:pt x="127" y="970"/>
                    </a:lnTo>
                    <a:lnTo>
                      <a:pt x="111" y="931"/>
                    </a:lnTo>
                    <a:lnTo>
                      <a:pt x="99" y="894"/>
                    </a:lnTo>
                    <a:lnTo>
                      <a:pt x="91" y="856"/>
                    </a:lnTo>
                    <a:lnTo>
                      <a:pt x="82" y="855"/>
                    </a:lnTo>
                    <a:lnTo>
                      <a:pt x="72" y="848"/>
                    </a:lnTo>
                    <a:lnTo>
                      <a:pt x="62" y="837"/>
                    </a:lnTo>
                    <a:lnTo>
                      <a:pt x="52" y="820"/>
                    </a:lnTo>
                    <a:lnTo>
                      <a:pt x="39" y="797"/>
                    </a:lnTo>
                    <a:lnTo>
                      <a:pt x="29" y="766"/>
                    </a:lnTo>
                    <a:lnTo>
                      <a:pt x="17" y="727"/>
                    </a:lnTo>
                    <a:lnTo>
                      <a:pt x="7" y="692"/>
                    </a:lnTo>
                    <a:lnTo>
                      <a:pt x="2" y="662"/>
                    </a:lnTo>
                    <a:lnTo>
                      <a:pt x="0" y="638"/>
                    </a:lnTo>
                    <a:lnTo>
                      <a:pt x="2" y="618"/>
                    </a:lnTo>
                    <a:lnTo>
                      <a:pt x="4" y="603"/>
                    </a:lnTo>
                    <a:lnTo>
                      <a:pt x="10" y="591"/>
                    </a:lnTo>
                    <a:lnTo>
                      <a:pt x="17" y="581"/>
                    </a:lnTo>
                    <a:lnTo>
                      <a:pt x="25" y="576"/>
                    </a:lnTo>
                    <a:lnTo>
                      <a:pt x="34" y="572"/>
                    </a:lnTo>
                    <a:lnTo>
                      <a:pt x="43" y="571"/>
                    </a:lnTo>
                    <a:lnTo>
                      <a:pt x="54" y="572"/>
                    </a:lnTo>
                    <a:lnTo>
                      <a:pt x="45" y="544"/>
                    </a:lnTo>
                    <a:lnTo>
                      <a:pt x="38" y="515"/>
                    </a:lnTo>
                    <a:lnTo>
                      <a:pt x="30" y="468"/>
                    </a:lnTo>
                    <a:lnTo>
                      <a:pt x="27" y="423"/>
                    </a:lnTo>
                    <a:lnTo>
                      <a:pt x="29" y="377"/>
                    </a:lnTo>
                    <a:lnTo>
                      <a:pt x="37" y="334"/>
                    </a:lnTo>
                    <a:lnTo>
                      <a:pt x="50" y="289"/>
                    </a:lnTo>
                    <a:lnTo>
                      <a:pt x="69" y="249"/>
                    </a:lnTo>
                    <a:lnTo>
                      <a:pt x="91" y="211"/>
                    </a:lnTo>
                    <a:lnTo>
                      <a:pt x="116" y="178"/>
                    </a:lnTo>
                    <a:lnTo>
                      <a:pt x="143" y="148"/>
                    </a:lnTo>
                    <a:lnTo>
                      <a:pt x="174" y="118"/>
                    </a:lnTo>
                    <a:lnTo>
                      <a:pt x="206" y="92"/>
                    </a:lnTo>
                    <a:lnTo>
                      <a:pt x="241" y="67"/>
                    </a:lnTo>
                    <a:lnTo>
                      <a:pt x="271" y="47"/>
                    </a:lnTo>
                    <a:lnTo>
                      <a:pt x="303" y="31"/>
                    </a:lnTo>
                    <a:lnTo>
                      <a:pt x="337" y="18"/>
                    </a:lnTo>
                    <a:lnTo>
                      <a:pt x="378" y="5"/>
                    </a:lnTo>
                    <a:lnTo>
                      <a:pt x="423" y="3"/>
                    </a:lnTo>
                    <a:lnTo>
                      <a:pt x="468"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98" name="Freeform 277">
                <a:extLst>
                  <a:ext uri="{FF2B5EF4-FFF2-40B4-BE49-F238E27FC236}">
                    <a16:creationId xmlns:a16="http://schemas.microsoft.com/office/drawing/2014/main" id="{B77D4B02-39FF-3B26-B83E-5DDEB6969784}"/>
                  </a:ext>
                </a:extLst>
              </p:cNvPr>
              <p:cNvSpPr>
                <a:spLocks/>
              </p:cNvSpPr>
              <p:nvPr/>
            </p:nvSpPr>
            <p:spPr bwMode="auto">
              <a:xfrm>
                <a:off x="383" y="3519"/>
                <a:ext cx="300" cy="400"/>
              </a:xfrm>
              <a:custGeom>
                <a:avLst/>
                <a:gdLst>
                  <a:gd name="T0" fmla="*/ 508 w 898"/>
                  <a:gd name="T1" fmla="*/ 4 h 1198"/>
                  <a:gd name="T2" fmla="*/ 581 w 898"/>
                  <a:gd name="T3" fmla="*/ 20 h 1198"/>
                  <a:gd name="T4" fmla="*/ 638 w 898"/>
                  <a:gd name="T5" fmla="*/ 47 h 1198"/>
                  <a:gd name="T6" fmla="*/ 694 w 898"/>
                  <a:gd name="T7" fmla="*/ 86 h 1198"/>
                  <a:gd name="T8" fmla="*/ 727 w 898"/>
                  <a:gd name="T9" fmla="*/ 121 h 1198"/>
                  <a:gd name="T10" fmla="*/ 742 w 898"/>
                  <a:gd name="T11" fmla="*/ 143 h 1198"/>
                  <a:gd name="T12" fmla="*/ 746 w 898"/>
                  <a:gd name="T13" fmla="*/ 147 h 1198"/>
                  <a:gd name="T14" fmla="*/ 757 w 898"/>
                  <a:gd name="T15" fmla="*/ 148 h 1198"/>
                  <a:gd name="T16" fmla="*/ 776 w 898"/>
                  <a:gd name="T17" fmla="*/ 156 h 1198"/>
                  <a:gd name="T18" fmla="*/ 800 w 898"/>
                  <a:gd name="T19" fmla="*/ 171 h 1198"/>
                  <a:gd name="T20" fmla="*/ 824 w 898"/>
                  <a:gd name="T21" fmla="*/ 197 h 1198"/>
                  <a:gd name="T22" fmla="*/ 847 w 898"/>
                  <a:gd name="T23" fmla="*/ 236 h 1198"/>
                  <a:gd name="T24" fmla="*/ 864 w 898"/>
                  <a:gd name="T25" fmla="*/ 291 h 1198"/>
                  <a:gd name="T26" fmla="*/ 872 w 898"/>
                  <a:gd name="T27" fmla="*/ 363 h 1198"/>
                  <a:gd name="T28" fmla="*/ 868 w 898"/>
                  <a:gd name="T29" fmla="*/ 459 h 1198"/>
                  <a:gd name="T30" fmla="*/ 854 w 898"/>
                  <a:gd name="T31" fmla="*/ 542 h 1198"/>
                  <a:gd name="T32" fmla="*/ 855 w 898"/>
                  <a:gd name="T33" fmla="*/ 571 h 1198"/>
                  <a:gd name="T34" fmla="*/ 874 w 898"/>
                  <a:gd name="T35" fmla="*/ 576 h 1198"/>
                  <a:gd name="T36" fmla="*/ 888 w 898"/>
                  <a:gd name="T37" fmla="*/ 591 h 1198"/>
                  <a:gd name="T38" fmla="*/ 898 w 898"/>
                  <a:gd name="T39" fmla="*/ 618 h 1198"/>
                  <a:gd name="T40" fmla="*/ 897 w 898"/>
                  <a:gd name="T41" fmla="*/ 662 h 1198"/>
                  <a:gd name="T42" fmla="*/ 883 w 898"/>
                  <a:gd name="T43" fmla="*/ 727 h 1198"/>
                  <a:gd name="T44" fmla="*/ 859 w 898"/>
                  <a:gd name="T45" fmla="*/ 795 h 1198"/>
                  <a:gd name="T46" fmla="*/ 837 w 898"/>
                  <a:gd name="T47" fmla="*/ 836 h 1198"/>
                  <a:gd name="T48" fmla="*/ 817 w 898"/>
                  <a:gd name="T49" fmla="*/ 855 h 1198"/>
                  <a:gd name="T50" fmla="*/ 800 w 898"/>
                  <a:gd name="T51" fmla="*/ 894 h 1198"/>
                  <a:gd name="T52" fmla="*/ 772 w 898"/>
                  <a:gd name="T53" fmla="*/ 969 h 1198"/>
                  <a:gd name="T54" fmla="*/ 726 w 898"/>
                  <a:gd name="T55" fmla="*/ 1044 h 1198"/>
                  <a:gd name="T56" fmla="*/ 664 w 898"/>
                  <a:gd name="T57" fmla="*/ 1110 h 1198"/>
                  <a:gd name="T58" fmla="*/ 589 w 898"/>
                  <a:gd name="T59" fmla="*/ 1163 h 1198"/>
                  <a:gd name="T60" fmla="*/ 497 w 898"/>
                  <a:gd name="T61" fmla="*/ 1194 h 1198"/>
                  <a:gd name="T62" fmla="*/ 399 w 898"/>
                  <a:gd name="T63" fmla="*/ 1194 h 1198"/>
                  <a:gd name="T64" fmla="*/ 309 w 898"/>
                  <a:gd name="T65" fmla="*/ 1163 h 1198"/>
                  <a:gd name="T66" fmla="*/ 232 w 898"/>
                  <a:gd name="T67" fmla="*/ 1112 h 1198"/>
                  <a:gd name="T68" fmla="*/ 170 w 898"/>
                  <a:gd name="T69" fmla="*/ 1044 h 1198"/>
                  <a:gd name="T70" fmla="*/ 126 w 898"/>
                  <a:gd name="T71" fmla="*/ 970 h 1198"/>
                  <a:gd name="T72" fmla="*/ 98 w 898"/>
                  <a:gd name="T73" fmla="*/ 894 h 1198"/>
                  <a:gd name="T74" fmla="*/ 80 w 898"/>
                  <a:gd name="T75" fmla="*/ 855 h 1198"/>
                  <a:gd name="T76" fmla="*/ 60 w 898"/>
                  <a:gd name="T77" fmla="*/ 836 h 1198"/>
                  <a:gd name="T78" fmla="*/ 39 w 898"/>
                  <a:gd name="T79" fmla="*/ 795 h 1198"/>
                  <a:gd name="T80" fmla="*/ 15 w 898"/>
                  <a:gd name="T81" fmla="*/ 727 h 1198"/>
                  <a:gd name="T82" fmla="*/ 1 w 898"/>
                  <a:gd name="T83" fmla="*/ 663 h 1198"/>
                  <a:gd name="T84" fmla="*/ 0 w 898"/>
                  <a:gd name="T85" fmla="*/ 619 h 1198"/>
                  <a:gd name="T86" fmla="*/ 9 w 898"/>
                  <a:gd name="T87" fmla="*/ 591 h 1198"/>
                  <a:gd name="T88" fmla="*/ 24 w 898"/>
                  <a:gd name="T89" fmla="*/ 577 h 1198"/>
                  <a:gd name="T90" fmla="*/ 43 w 898"/>
                  <a:gd name="T91" fmla="*/ 572 h 1198"/>
                  <a:gd name="T92" fmla="*/ 43 w 898"/>
                  <a:gd name="T93" fmla="*/ 544 h 1198"/>
                  <a:gd name="T94" fmla="*/ 29 w 898"/>
                  <a:gd name="T95" fmla="*/ 468 h 1198"/>
                  <a:gd name="T96" fmla="*/ 28 w 898"/>
                  <a:gd name="T97" fmla="*/ 378 h 1198"/>
                  <a:gd name="T98" fmla="*/ 49 w 898"/>
                  <a:gd name="T99" fmla="*/ 291 h 1198"/>
                  <a:gd name="T100" fmla="*/ 90 w 898"/>
                  <a:gd name="T101" fmla="*/ 213 h 1198"/>
                  <a:gd name="T102" fmla="*/ 142 w 898"/>
                  <a:gd name="T103" fmla="*/ 149 h 1198"/>
                  <a:gd name="T104" fmla="*/ 205 w 898"/>
                  <a:gd name="T105" fmla="*/ 92 h 1198"/>
                  <a:gd name="T106" fmla="*/ 270 w 898"/>
                  <a:gd name="T107" fmla="*/ 49 h 1198"/>
                  <a:gd name="T108" fmla="*/ 335 w 898"/>
                  <a:gd name="T109" fmla="*/ 19 h 1198"/>
                  <a:gd name="T110" fmla="*/ 421 w 898"/>
                  <a:gd name="T111" fmla="*/ 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1198">
                    <a:moveTo>
                      <a:pt x="466" y="0"/>
                    </a:moveTo>
                    <a:lnTo>
                      <a:pt x="508" y="4"/>
                    </a:lnTo>
                    <a:lnTo>
                      <a:pt x="546" y="11"/>
                    </a:lnTo>
                    <a:lnTo>
                      <a:pt x="581" y="20"/>
                    </a:lnTo>
                    <a:lnTo>
                      <a:pt x="612" y="34"/>
                    </a:lnTo>
                    <a:lnTo>
                      <a:pt x="638" y="47"/>
                    </a:lnTo>
                    <a:lnTo>
                      <a:pt x="668" y="66"/>
                    </a:lnTo>
                    <a:lnTo>
                      <a:pt x="694" y="86"/>
                    </a:lnTo>
                    <a:lnTo>
                      <a:pt x="712" y="105"/>
                    </a:lnTo>
                    <a:lnTo>
                      <a:pt x="727" y="121"/>
                    </a:lnTo>
                    <a:lnTo>
                      <a:pt x="737" y="135"/>
                    </a:lnTo>
                    <a:lnTo>
                      <a:pt x="742" y="143"/>
                    </a:lnTo>
                    <a:lnTo>
                      <a:pt x="745" y="145"/>
                    </a:lnTo>
                    <a:lnTo>
                      <a:pt x="746" y="147"/>
                    </a:lnTo>
                    <a:lnTo>
                      <a:pt x="750" y="147"/>
                    </a:lnTo>
                    <a:lnTo>
                      <a:pt x="757" y="148"/>
                    </a:lnTo>
                    <a:lnTo>
                      <a:pt x="766" y="152"/>
                    </a:lnTo>
                    <a:lnTo>
                      <a:pt x="776" y="156"/>
                    </a:lnTo>
                    <a:lnTo>
                      <a:pt x="788" y="163"/>
                    </a:lnTo>
                    <a:lnTo>
                      <a:pt x="800" y="171"/>
                    </a:lnTo>
                    <a:lnTo>
                      <a:pt x="812" y="182"/>
                    </a:lnTo>
                    <a:lnTo>
                      <a:pt x="824" y="197"/>
                    </a:lnTo>
                    <a:lnTo>
                      <a:pt x="836" y="214"/>
                    </a:lnTo>
                    <a:lnTo>
                      <a:pt x="847" y="236"/>
                    </a:lnTo>
                    <a:lnTo>
                      <a:pt x="856" y="261"/>
                    </a:lnTo>
                    <a:lnTo>
                      <a:pt x="864" y="291"/>
                    </a:lnTo>
                    <a:lnTo>
                      <a:pt x="870" y="324"/>
                    </a:lnTo>
                    <a:lnTo>
                      <a:pt x="872" y="363"/>
                    </a:lnTo>
                    <a:lnTo>
                      <a:pt x="872" y="408"/>
                    </a:lnTo>
                    <a:lnTo>
                      <a:pt x="868" y="459"/>
                    </a:lnTo>
                    <a:lnTo>
                      <a:pt x="860" y="515"/>
                    </a:lnTo>
                    <a:lnTo>
                      <a:pt x="854" y="542"/>
                    </a:lnTo>
                    <a:lnTo>
                      <a:pt x="845" y="572"/>
                    </a:lnTo>
                    <a:lnTo>
                      <a:pt x="855" y="571"/>
                    </a:lnTo>
                    <a:lnTo>
                      <a:pt x="864" y="572"/>
                    </a:lnTo>
                    <a:lnTo>
                      <a:pt x="874" y="576"/>
                    </a:lnTo>
                    <a:lnTo>
                      <a:pt x="882" y="581"/>
                    </a:lnTo>
                    <a:lnTo>
                      <a:pt x="888" y="591"/>
                    </a:lnTo>
                    <a:lnTo>
                      <a:pt x="894" y="603"/>
                    </a:lnTo>
                    <a:lnTo>
                      <a:pt x="898" y="618"/>
                    </a:lnTo>
                    <a:lnTo>
                      <a:pt x="898" y="638"/>
                    </a:lnTo>
                    <a:lnTo>
                      <a:pt x="897" y="662"/>
                    </a:lnTo>
                    <a:lnTo>
                      <a:pt x="891" y="692"/>
                    </a:lnTo>
                    <a:lnTo>
                      <a:pt x="883" y="727"/>
                    </a:lnTo>
                    <a:lnTo>
                      <a:pt x="871" y="764"/>
                    </a:lnTo>
                    <a:lnTo>
                      <a:pt x="859" y="795"/>
                    </a:lnTo>
                    <a:lnTo>
                      <a:pt x="848" y="820"/>
                    </a:lnTo>
                    <a:lnTo>
                      <a:pt x="837" y="836"/>
                    </a:lnTo>
                    <a:lnTo>
                      <a:pt x="827" y="848"/>
                    </a:lnTo>
                    <a:lnTo>
                      <a:pt x="817" y="855"/>
                    </a:lnTo>
                    <a:lnTo>
                      <a:pt x="808" y="856"/>
                    </a:lnTo>
                    <a:lnTo>
                      <a:pt x="800" y="894"/>
                    </a:lnTo>
                    <a:lnTo>
                      <a:pt x="788" y="931"/>
                    </a:lnTo>
                    <a:lnTo>
                      <a:pt x="772" y="969"/>
                    </a:lnTo>
                    <a:lnTo>
                      <a:pt x="750" y="1007"/>
                    </a:lnTo>
                    <a:lnTo>
                      <a:pt x="726" y="1044"/>
                    </a:lnTo>
                    <a:lnTo>
                      <a:pt x="696" y="1078"/>
                    </a:lnTo>
                    <a:lnTo>
                      <a:pt x="664" y="1110"/>
                    </a:lnTo>
                    <a:lnTo>
                      <a:pt x="628" y="1138"/>
                    </a:lnTo>
                    <a:lnTo>
                      <a:pt x="589" y="1163"/>
                    </a:lnTo>
                    <a:lnTo>
                      <a:pt x="544" y="1181"/>
                    </a:lnTo>
                    <a:lnTo>
                      <a:pt x="497" y="1194"/>
                    </a:lnTo>
                    <a:lnTo>
                      <a:pt x="447" y="1198"/>
                    </a:lnTo>
                    <a:lnTo>
                      <a:pt x="399" y="1194"/>
                    </a:lnTo>
                    <a:lnTo>
                      <a:pt x="352" y="1181"/>
                    </a:lnTo>
                    <a:lnTo>
                      <a:pt x="309" y="1163"/>
                    </a:lnTo>
                    <a:lnTo>
                      <a:pt x="269" y="1140"/>
                    </a:lnTo>
                    <a:lnTo>
                      <a:pt x="232" y="1112"/>
                    </a:lnTo>
                    <a:lnTo>
                      <a:pt x="200" y="1079"/>
                    </a:lnTo>
                    <a:lnTo>
                      <a:pt x="170" y="1044"/>
                    </a:lnTo>
                    <a:lnTo>
                      <a:pt x="146" y="1008"/>
                    </a:lnTo>
                    <a:lnTo>
                      <a:pt x="126" y="970"/>
                    </a:lnTo>
                    <a:lnTo>
                      <a:pt x="110" y="931"/>
                    </a:lnTo>
                    <a:lnTo>
                      <a:pt x="98" y="894"/>
                    </a:lnTo>
                    <a:lnTo>
                      <a:pt x="90" y="856"/>
                    </a:lnTo>
                    <a:lnTo>
                      <a:pt x="80" y="855"/>
                    </a:lnTo>
                    <a:lnTo>
                      <a:pt x="71" y="848"/>
                    </a:lnTo>
                    <a:lnTo>
                      <a:pt x="60" y="836"/>
                    </a:lnTo>
                    <a:lnTo>
                      <a:pt x="49" y="820"/>
                    </a:lnTo>
                    <a:lnTo>
                      <a:pt x="39" y="795"/>
                    </a:lnTo>
                    <a:lnTo>
                      <a:pt x="27" y="766"/>
                    </a:lnTo>
                    <a:lnTo>
                      <a:pt x="15" y="727"/>
                    </a:lnTo>
                    <a:lnTo>
                      <a:pt x="6" y="693"/>
                    </a:lnTo>
                    <a:lnTo>
                      <a:pt x="1" y="663"/>
                    </a:lnTo>
                    <a:lnTo>
                      <a:pt x="0" y="639"/>
                    </a:lnTo>
                    <a:lnTo>
                      <a:pt x="0" y="619"/>
                    </a:lnTo>
                    <a:lnTo>
                      <a:pt x="4" y="603"/>
                    </a:lnTo>
                    <a:lnTo>
                      <a:pt x="9" y="591"/>
                    </a:lnTo>
                    <a:lnTo>
                      <a:pt x="16" y="583"/>
                    </a:lnTo>
                    <a:lnTo>
                      <a:pt x="24" y="577"/>
                    </a:lnTo>
                    <a:lnTo>
                      <a:pt x="33" y="573"/>
                    </a:lnTo>
                    <a:lnTo>
                      <a:pt x="43" y="572"/>
                    </a:lnTo>
                    <a:lnTo>
                      <a:pt x="52" y="572"/>
                    </a:lnTo>
                    <a:lnTo>
                      <a:pt x="43" y="544"/>
                    </a:lnTo>
                    <a:lnTo>
                      <a:pt x="37" y="515"/>
                    </a:lnTo>
                    <a:lnTo>
                      <a:pt x="29" y="468"/>
                    </a:lnTo>
                    <a:lnTo>
                      <a:pt x="25" y="423"/>
                    </a:lnTo>
                    <a:lnTo>
                      <a:pt x="28" y="378"/>
                    </a:lnTo>
                    <a:lnTo>
                      <a:pt x="36" y="335"/>
                    </a:lnTo>
                    <a:lnTo>
                      <a:pt x="49" y="291"/>
                    </a:lnTo>
                    <a:lnTo>
                      <a:pt x="67" y="250"/>
                    </a:lnTo>
                    <a:lnTo>
                      <a:pt x="90" y="213"/>
                    </a:lnTo>
                    <a:lnTo>
                      <a:pt x="114" y="179"/>
                    </a:lnTo>
                    <a:lnTo>
                      <a:pt x="142" y="149"/>
                    </a:lnTo>
                    <a:lnTo>
                      <a:pt x="173" y="118"/>
                    </a:lnTo>
                    <a:lnTo>
                      <a:pt x="205" y="92"/>
                    </a:lnTo>
                    <a:lnTo>
                      <a:pt x="240" y="67"/>
                    </a:lnTo>
                    <a:lnTo>
                      <a:pt x="270" y="49"/>
                    </a:lnTo>
                    <a:lnTo>
                      <a:pt x="301" y="32"/>
                    </a:lnTo>
                    <a:lnTo>
                      <a:pt x="335" y="19"/>
                    </a:lnTo>
                    <a:lnTo>
                      <a:pt x="376" y="8"/>
                    </a:lnTo>
                    <a:lnTo>
                      <a:pt x="421" y="3"/>
                    </a:lnTo>
                    <a:lnTo>
                      <a:pt x="466"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99" name="Freeform 278">
                <a:extLst>
                  <a:ext uri="{FF2B5EF4-FFF2-40B4-BE49-F238E27FC236}">
                    <a16:creationId xmlns:a16="http://schemas.microsoft.com/office/drawing/2014/main" id="{40EA8A77-CC21-47CB-8FE4-B2154DA30115}"/>
                  </a:ext>
                </a:extLst>
              </p:cNvPr>
              <p:cNvSpPr>
                <a:spLocks/>
              </p:cNvSpPr>
              <p:nvPr/>
            </p:nvSpPr>
            <p:spPr bwMode="auto">
              <a:xfrm>
                <a:off x="809" y="3394"/>
                <a:ext cx="356" cy="476"/>
              </a:xfrm>
              <a:custGeom>
                <a:avLst/>
                <a:gdLst>
                  <a:gd name="T0" fmla="*/ 591 w 1070"/>
                  <a:gd name="T1" fmla="*/ 2 h 1428"/>
                  <a:gd name="T2" fmla="*/ 668 w 1070"/>
                  <a:gd name="T3" fmla="*/ 16 h 1428"/>
                  <a:gd name="T4" fmla="*/ 732 w 1070"/>
                  <a:gd name="T5" fmla="*/ 42 h 1428"/>
                  <a:gd name="T6" fmla="*/ 792 w 1070"/>
                  <a:gd name="T7" fmla="*/ 77 h 1428"/>
                  <a:gd name="T8" fmla="*/ 840 w 1070"/>
                  <a:gd name="T9" fmla="*/ 116 h 1428"/>
                  <a:gd name="T10" fmla="*/ 871 w 1070"/>
                  <a:gd name="T11" fmla="*/ 151 h 1428"/>
                  <a:gd name="T12" fmla="*/ 884 w 1070"/>
                  <a:gd name="T13" fmla="*/ 171 h 1428"/>
                  <a:gd name="T14" fmla="*/ 887 w 1070"/>
                  <a:gd name="T15" fmla="*/ 174 h 1428"/>
                  <a:gd name="T16" fmla="*/ 899 w 1070"/>
                  <a:gd name="T17" fmla="*/ 177 h 1428"/>
                  <a:gd name="T18" fmla="*/ 918 w 1070"/>
                  <a:gd name="T19" fmla="*/ 182 h 1428"/>
                  <a:gd name="T20" fmla="*/ 942 w 1070"/>
                  <a:gd name="T21" fmla="*/ 197 h 1428"/>
                  <a:gd name="T22" fmla="*/ 969 w 1070"/>
                  <a:gd name="T23" fmla="*/ 220 h 1428"/>
                  <a:gd name="T24" fmla="*/ 995 w 1070"/>
                  <a:gd name="T25" fmla="*/ 253 h 1428"/>
                  <a:gd name="T26" fmla="*/ 1018 w 1070"/>
                  <a:gd name="T27" fmla="*/ 302 h 1428"/>
                  <a:gd name="T28" fmla="*/ 1032 w 1070"/>
                  <a:gd name="T29" fmla="*/ 365 h 1428"/>
                  <a:gd name="T30" fmla="*/ 1039 w 1070"/>
                  <a:gd name="T31" fmla="*/ 448 h 1428"/>
                  <a:gd name="T32" fmla="*/ 1034 w 1070"/>
                  <a:gd name="T33" fmla="*/ 552 h 1428"/>
                  <a:gd name="T34" fmla="*/ 1016 w 1070"/>
                  <a:gd name="T35" fmla="*/ 646 h 1428"/>
                  <a:gd name="T36" fmla="*/ 1018 w 1070"/>
                  <a:gd name="T37" fmla="*/ 680 h 1428"/>
                  <a:gd name="T38" fmla="*/ 1038 w 1070"/>
                  <a:gd name="T39" fmla="*/ 684 h 1428"/>
                  <a:gd name="T40" fmla="*/ 1055 w 1070"/>
                  <a:gd name="T41" fmla="*/ 699 h 1428"/>
                  <a:gd name="T42" fmla="*/ 1066 w 1070"/>
                  <a:gd name="T43" fmla="*/ 724 h 1428"/>
                  <a:gd name="T44" fmla="*/ 1070 w 1070"/>
                  <a:gd name="T45" fmla="*/ 766 h 1428"/>
                  <a:gd name="T46" fmla="*/ 1061 w 1070"/>
                  <a:gd name="T47" fmla="*/ 827 h 1428"/>
                  <a:gd name="T48" fmla="*/ 1039 w 1070"/>
                  <a:gd name="T49" fmla="*/ 906 h 1428"/>
                  <a:gd name="T50" fmla="*/ 1014 w 1070"/>
                  <a:gd name="T51" fmla="*/ 966 h 1428"/>
                  <a:gd name="T52" fmla="*/ 992 w 1070"/>
                  <a:gd name="T53" fmla="*/ 1001 h 1428"/>
                  <a:gd name="T54" fmla="*/ 970 w 1070"/>
                  <a:gd name="T55" fmla="*/ 1018 h 1428"/>
                  <a:gd name="T56" fmla="*/ 953 w 1070"/>
                  <a:gd name="T57" fmla="*/ 1061 h 1428"/>
                  <a:gd name="T58" fmla="*/ 923 w 1070"/>
                  <a:gd name="T59" fmla="*/ 1143 h 1428"/>
                  <a:gd name="T60" fmla="*/ 878 w 1070"/>
                  <a:gd name="T61" fmla="*/ 1223 h 1428"/>
                  <a:gd name="T62" fmla="*/ 816 w 1070"/>
                  <a:gd name="T63" fmla="*/ 1299 h 1428"/>
                  <a:gd name="T64" fmla="*/ 739 w 1070"/>
                  <a:gd name="T65" fmla="*/ 1362 h 1428"/>
                  <a:gd name="T66" fmla="*/ 649 w 1070"/>
                  <a:gd name="T67" fmla="*/ 1408 h 1428"/>
                  <a:gd name="T68" fmla="*/ 558 w 1070"/>
                  <a:gd name="T69" fmla="*/ 1427 h 1428"/>
                  <a:gd name="T70" fmla="*/ 465 w 1070"/>
                  <a:gd name="T71" fmla="*/ 1421 h 1428"/>
                  <a:gd name="T72" fmla="*/ 372 w 1070"/>
                  <a:gd name="T73" fmla="*/ 1389 h 1428"/>
                  <a:gd name="T74" fmla="*/ 287 w 1070"/>
                  <a:gd name="T75" fmla="*/ 1334 h 1428"/>
                  <a:gd name="T76" fmla="*/ 219 w 1070"/>
                  <a:gd name="T77" fmla="*/ 1264 h 1428"/>
                  <a:gd name="T78" fmla="*/ 165 w 1070"/>
                  <a:gd name="T79" fmla="*/ 1184 h 1428"/>
                  <a:gd name="T80" fmla="*/ 127 w 1070"/>
                  <a:gd name="T81" fmla="*/ 1102 h 1428"/>
                  <a:gd name="T82" fmla="*/ 107 w 1070"/>
                  <a:gd name="T83" fmla="*/ 1022 h 1428"/>
                  <a:gd name="T84" fmla="*/ 88 w 1070"/>
                  <a:gd name="T85" fmla="*/ 1012 h 1428"/>
                  <a:gd name="T86" fmla="*/ 66 w 1070"/>
                  <a:gd name="T87" fmla="*/ 988 h 1428"/>
                  <a:gd name="T88" fmla="*/ 43 w 1070"/>
                  <a:gd name="T89" fmla="*/ 941 h 1428"/>
                  <a:gd name="T90" fmla="*/ 19 w 1070"/>
                  <a:gd name="T91" fmla="*/ 866 h 1428"/>
                  <a:gd name="T92" fmla="*/ 2 w 1070"/>
                  <a:gd name="T93" fmla="*/ 794 h 1428"/>
                  <a:gd name="T94" fmla="*/ 0 w 1070"/>
                  <a:gd name="T95" fmla="*/ 744 h 1428"/>
                  <a:gd name="T96" fmla="*/ 8 w 1070"/>
                  <a:gd name="T97" fmla="*/ 711 h 1428"/>
                  <a:gd name="T98" fmla="*/ 23 w 1070"/>
                  <a:gd name="T99" fmla="*/ 691 h 1428"/>
                  <a:gd name="T100" fmla="*/ 41 w 1070"/>
                  <a:gd name="T101" fmla="*/ 683 h 1428"/>
                  <a:gd name="T102" fmla="*/ 63 w 1070"/>
                  <a:gd name="T103" fmla="*/ 681 h 1428"/>
                  <a:gd name="T104" fmla="*/ 45 w 1070"/>
                  <a:gd name="T105" fmla="*/ 614 h 1428"/>
                  <a:gd name="T106" fmla="*/ 32 w 1070"/>
                  <a:gd name="T107" fmla="*/ 504 h 1428"/>
                  <a:gd name="T108" fmla="*/ 44 w 1070"/>
                  <a:gd name="T109" fmla="*/ 399 h 1428"/>
                  <a:gd name="T110" fmla="*/ 74 w 1070"/>
                  <a:gd name="T111" fmla="*/ 313 h 1428"/>
                  <a:gd name="T112" fmla="*/ 117 w 1070"/>
                  <a:gd name="T113" fmla="*/ 238 h 1428"/>
                  <a:gd name="T114" fmla="*/ 170 w 1070"/>
                  <a:gd name="T115" fmla="*/ 177 h 1428"/>
                  <a:gd name="T116" fmla="*/ 246 w 1070"/>
                  <a:gd name="T117" fmla="*/ 109 h 1428"/>
                  <a:gd name="T118" fmla="*/ 321 w 1070"/>
                  <a:gd name="T119" fmla="*/ 58 h 1428"/>
                  <a:gd name="T120" fmla="*/ 399 w 1070"/>
                  <a:gd name="T121" fmla="*/ 22 h 1428"/>
                  <a:gd name="T122" fmla="*/ 466 w 1070"/>
                  <a:gd name="T123" fmla="*/ 6 h 1428"/>
                  <a:gd name="T124" fmla="*/ 548 w 1070"/>
                  <a:gd name="T125" fmla="*/ 0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0" h="1428">
                    <a:moveTo>
                      <a:pt x="548" y="0"/>
                    </a:moveTo>
                    <a:lnTo>
                      <a:pt x="591" y="2"/>
                    </a:lnTo>
                    <a:lnTo>
                      <a:pt x="632" y="8"/>
                    </a:lnTo>
                    <a:lnTo>
                      <a:pt x="668" y="16"/>
                    </a:lnTo>
                    <a:lnTo>
                      <a:pt x="703" y="29"/>
                    </a:lnTo>
                    <a:lnTo>
                      <a:pt x="732" y="42"/>
                    </a:lnTo>
                    <a:lnTo>
                      <a:pt x="761" y="57"/>
                    </a:lnTo>
                    <a:lnTo>
                      <a:pt x="792" y="77"/>
                    </a:lnTo>
                    <a:lnTo>
                      <a:pt x="819" y="97"/>
                    </a:lnTo>
                    <a:lnTo>
                      <a:pt x="840" y="116"/>
                    </a:lnTo>
                    <a:lnTo>
                      <a:pt x="858" y="135"/>
                    </a:lnTo>
                    <a:lnTo>
                      <a:pt x="871" y="151"/>
                    </a:lnTo>
                    <a:lnTo>
                      <a:pt x="879" y="163"/>
                    </a:lnTo>
                    <a:lnTo>
                      <a:pt x="884" y="171"/>
                    </a:lnTo>
                    <a:lnTo>
                      <a:pt x="886" y="174"/>
                    </a:lnTo>
                    <a:lnTo>
                      <a:pt x="887" y="174"/>
                    </a:lnTo>
                    <a:lnTo>
                      <a:pt x="892" y="175"/>
                    </a:lnTo>
                    <a:lnTo>
                      <a:pt x="899" y="177"/>
                    </a:lnTo>
                    <a:lnTo>
                      <a:pt x="907" y="179"/>
                    </a:lnTo>
                    <a:lnTo>
                      <a:pt x="918" y="182"/>
                    </a:lnTo>
                    <a:lnTo>
                      <a:pt x="930" y="189"/>
                    </a:lnTo>
                    <a:lnTo>
                      <a:pt x="942" y="197"/>
                    </a:lnTo>
                    <a:lnTo>
                      <a:pt x="956" y="206"/>
                    </a:lnTo>
                    <a:lnTo>
                      <a:pt x="969" y="220"/>
                    </a:lnTo>
                    <a:lnTo>
                      <a:pt x="983" y="234"/>
                    </a:lnTo>
                    <a:lnTo>
                      <a:pt x="995" y="253"/>
                    </a:lnTo>
                    <a:lnTo>
                      <a:pt x="1007" y="275"/>
                    </a:lnTo>
                    <a:lnTo>
                      <a:pt x="1018" y="302"/>
                    </a:lnTo>
                    <a:lnTo>
                      <a:pt x="1026" y="331"/>
                    </a:lnTo>
                    <a:lnTo>
                      <a:pt x="1032" y="365"/>
                    </a:lnTo>
                    <a:lnTo>
                      <a:pt x="1038" y="404"/>
                    </a:lnTo>
                    <a:lnTo>
                      <a:pt x="1039" y="448"/>
                    </a:lnTo>
                    <a:lnTo>
                      <a:pt x="1038" y="498"/>
                    </a:lnTo>
                    <a:lnTo>
                      <a:pt x="1034" y="552"/>
                    </a:lnTo>
                    <a:lnTo>
                      <a:pt x="1024" y="614"/>
                    </a:lnTo>
                    <a:lnTo>
                      <a:pt x="1016" y="646"/>
                    </a:lnTo>
                    <a:lnTo>
                      <a:pt x="1007" y="681"/>
                    </a:lnTo>
                    <a:lnTo>
                      <a:pt x="1018" y="680"/>
                    </a:lnTo>
                    <a:lnTo>
                      <a:pt x="1027" y="681"/>
                    </a:lnTo>
                    <a:lnTo>
                      <a:pt x="1038" y="684"/>
                    </a:lnTo>
                    <a:lnTo>
                      <a:pt x="1047" y="689"/>
                    </a:lnTo>
                    <a:lnTo>
                      <a:pt x="1055" y="699"/>
                    </a:lnTo>
                    <a:lnTo>
                      <a:pt x="1062" y="709"/>
                    </a:lnTo>
                    <a:lnTo>
                      <a:pt x="1066" y="724"/>
                    </a:lnTo>
                    <a:lnTo>
                      <a:pt x="1069" y="743"/>
                    </a:lnTo>
                    <a:lnTo>
                      <a:pt x="1070" y="766"/>
                    </a:lnTo>
                    <a:lnTo>
                      <a:pt x="1067" y="794"/>
                    </a:lnTo>
                    <a:lnTo>
                      <a:pt x="1061" y="827"/>
                    </a:lnTo>
                    <a:lnTo>
                      <a:pt x="1051" y="864"/>
                    </a:lnTo>
                    <a:lnTo>
                      <a:pt x="1039" y="906"/>
                    </a:lnTo>
                    <a:lnTo>
                      <a:pt x="1026" y="940"/>
                    </a:lnTo>
                    <a:lnTo>
                      <a:pt x="1014" y="966"/>
                    </a:lnTo>
                    <a:lnTo>
                      <a:pt x="1003" y="987"/>
                    </a:lnTo>
                    <a:lnTo>
                      <a:pt x="992" y="1001"/>
                    </a:lnTo>
                    <a:lnTo>
                      <a:pt x="981" y="1012"/>
                    </a:lnTo>
                    <a:lnTo>
                      <a:pt x="970" y="1018"/>
                    </a:lnTo>
                    <a:lnTo>
                      <a:pt x="962" y="1020"/>
                    </a:lnTo>
                    <a:lnTo>
                      <a:pt x="953" y="1061"/>
                    </a:lnTo>
                    <a:lnTo>
                      <a:pt x="941" y="1101"/>
                    </a:lnTo>
                    <a:lnTo>
                      <a:pt x="923" y="1143"/>
                    </a:lnTo>
                    <a:lnTo>
                      <a:pt x="903" y="1183"/>
                    </a:lnTo>
                    <a:lnTo>
                      <a:pt x="878" y="1223"/>
                    </a:lnTo>
                    <a:lnTo>
                      <a:pt x="848" y="1262"/>
                    </a:lnTo>
                    <a:lnTo>
                      <a:pt x="816" y="1299"/>
                    </a:lnTo>
                    <a:lnTo>
                      <a:pt x="780" y="1332"/>
                    </a:lnTo>
                    <a:lnTo>
                      <a:pt x="739" y="1362"/>
                    </a:lnTo>
                    <a:lnTo>
                      <a:pt x="695" y="1388"/>
                    </a:lnTo>
                    <a:lnTo>
                      <a:pt x="649" y="1408"/>
                    </a:lnTo>
                    <a:lnTo>
                      <a:pt x="603" y="1421"/>
                    </a:lnTo>
                    <a:lnTo>
                      <a:pt x="558" y="1427"/>
                    </a:lnTo>
                    <a:lnTo>
                      <a:pt x="511" y="1428"/>
                    </a:lnTo>
                    <a:lnTo>
                      <a:pt x="465" y="1421"/>
                    </a:lnTo>
                    <a:lnTo>
                      <a:pt x="419" y="1408"/>
                    </a:lnTo>
                    <a:lnTo>
                      <a:pt x="372" y="1389"/>
                    </a:lnTo>
                    <a:lnTo>
                      <a:pt x="328" y="1363"/>
                    </a:lnTo>
                    <a:lnTo>
                      <a:pt x="287" y="1334"/>
                    </a:lnTo>
                    <a:lnTo>
                      <a:pt x="251" y="1300"/>
                    </a:lnTo>
                    <a:lnTo>
                      <a:pt x="219" y="1264"/>
                    </a:lnTo>
                    <a:lnTo>
                      <a:pt x="189" y="1225"/>
                    </a:lnTo>
                    <a:lnTo>
                      <a:pt x="165" y="1184"/>
                    </a:lnTo>
                    <a:lnTo>
                      <a:pt x="145" y="1144"/>
                    </a:lnTo>
                    <a:lnTo>
                      <a:pt x="127" y="1102"/>
                    </a:lnTo>
                    <a:lnTo>
                      <a:pt x="115" y="1061"/>
                    </a:lnTo>
                    <a:lnTo>
                      <a:pt x="107" y="1022"/>
                    </a:lnTo>
                    <a:lnTo>
                      <a:pt x="98" y="1019"/>
                    </a:lnTo>
                    <a:lnTo>
                      <a:pt x="88" y="1012"/>
                    </a:lnTo>
                    <a:lnTo>
                      <a:pt x="78" y="1003"/>
                    </a:lnTo>
                    <a:lnTo>
                      <a:pt x="66" y="988"/>
                    </a:lnTo>
                    <a:lnTo>
                      <a:pt x="55" y="966"/>
                    </a:lnTo>
                    <a:lnTo>
                      <a:pt x="43" y="941"/>
                    </a:lnTo>
                    <a:lnTo>
                      <a:pt x="31" y="907"/>
                    </a:lnTo>
                    <a:lnTo>
                      <a:pt x="19" y="866"/>
                    </a:lnTo>
                    <a:lnTo>
                      <a:pt x="8" y="828"/>
                    </a:lnTo>
                    <a:lnTo>
                      <a:pt x="2" y="794"/>
                    </a:lnTo>
                    <a:lnTo>
                      <a:pt x="0" y="767"/>
                    </a:lnTo>
                    <a:lnTo>
                      <a:pt x="0" y="744"/>
                    </a:lnTo>
                    <a:lnTo>
                      <a:pt x="2" y="726"/>
                    </a:lnTo>
                    <a:lnTo>
                      <a:pt x="8" y="711"/>
                    </a:lnTo>
                    <a:lnTo>
                      <a:pt x="15" y="700"/>
                    </a:lnTo>
                    <a:lnTo>
                      <a:pt x="23" y="691"/>
                    </a:lnTo>
                    <a:lnTo>
                      <a:pt x="32" y="685"/>
                    </a:lnTo>
                    <a:lnTo>
                      <a:pt x="41" y="683"/>
                    </a:lnTo>
                    <a:lnTo>
                      <a:pt x="52" y="681"/>
                    </a:lnTo>
                    <a:lnTo>
                      <a:pt x="63" y="681"/>
                    </a:lnTo>
                    <a:lnTo>
                      <a:pt x="52" y="648"/>
                    </a:lnTo>
                    <a:lnTo>
                      <a:pt x="45" y="614"/>
                    </a:lnTo>
                    <a:lnTo>
                      <a:pt x="36" y="557"/>
                    </a:lnTo>
                    <a:lnTo>
                      <a:pt x="32" y="504"/>
                    </a:lnTo>
                    <a:lnTo>
                      <a:pt x="35" y="450"/>
                    </a:lnTo>
                    <a:lnTo>
                      <a:pt x="44" y="399"/>
                    </a:lnTo>
                    <a:lnTo>
                      <a:pt x="58" y="354"/>
                    </a:lnTo>
                    <a:lnTo>
                      <a:pt x="74" y="313"/>
                    </a:lnTo>
                    <a:lnTo>
                      <a:pt x="94" y="275"/>
                    </a:lnTo>
                    <a:lnTo>
                      <a:pt x="117" y="238"/>
                    </a:lnTo>
                    <a:lnTo>
                      <a:pt x="142" y="206"/>
                    </a:lnTo>
                    <a:lnTo>
                      <a:pt x="170" y="177"/>
                    </a:lnTo>
                    <a:lnTo>
                      <a:pt x="207" y="142"/>
                    </a:lnTo>
                    <a:lnTo>
                      <a:pt x="246" y="109"/>
                    </a:lnTo>
                    <a:lnTo>
                      <a:pt x="286" y="81"/>
                    </a:lnTo>
                    <a:lnTo>
                      <a:pt x="321" y="58"/>
                    </a:lnTo>
                    <a:lnTo>
                      <a:pt x="359" y="38"/>
                    </a:lnTo>
                    <a:lnTo>
                      <a:pt x="399" y="22"/>
                    </a:lnTo>
                    <a:lnTo>
                      <a:pt x="431" y="12"/>
                    </a:lnTo>
                    <a:lnTo>
                      <a:pt x="466" y="6"/>
                    </a:lnTo>
                    <a:lnTo>
                      <a:pt x="503" y="2"/>
                    </a:lnTo>
                    <a:lnTo>
                      <a:pt x="548"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grpSp>
        <p:grpSp>
          <p:nvGrpSpPr>
            <p:cNvPr id="100" name="Group 281">
              <a:extLst>
                <a:ext uri="{FF2B5EF4-FFF2-40B4-BE49-F238E27FC236}">
                  <a16:creationId xmlns:a16="http://schemas.microsoft.com/office/drawing/2014/main" id="{A0B4E43D-9655-B561-CAD8-310208ECA896}"/>
                </a:ext>
              </a:extLst>
            </p:cNvPr>
            <p:cNvGrpSpPr>
              <a:grpSpLocks noChangeAspect="1"/>
            </p:cNvGrpSpPr>
            <p:nvPr/>
          </p:nvGrpSpPr>
          <p:grpSpPr bwMode="auto">
            <a:xfrm>
              <a:off x="13205156" y="4939319"/>
              <a:ext cx="1469804" cy="879940"/>
              <a:chOff x="502" y="1554"/>
              <a:chExt cx="907" cy="543"/>
            </a:xfrm>
            <a:solidFill>
              <a:schemeClr val="tx2">
                <a:lumMod val="60000"/>
                <a:lumOff val="40000"/>
              </a:schemeClr>
            </a:solidFill>
          </p:grpSpPr>
          <p:sp>
            <p:nvSpPr>
              <p:cNvPr id="101" name="Freeform 283">
                <a:extLst>
                  <a:ext uri="{FF2B5EF4-FFF2-40B4-BE49-F238E27FC236}">
                    <a16:creationId xmlns:a16="http://schemas.microsoft.com/office/drawing/2014/main" id="{86F6E4D8-353E-4383-67A6-80A4D4464DAC}"/>
                  </a:ext>
                </a:extLst>
              </p:cNvPr>
              <p:cNvSpPr>
                <a:spLocks/>
              </p:cNvSpPr>
              <p:nvPr/>
            </p:nvSpPr>
            <p:spPr bwMode="auto">
              <a:xfrm>
                <a:off x="852" y="1554"/>
                <a:ext cx="207" cy="266"/>
              </a:xfrm>
              <a:custGeom>
                <a:avLst/>
                <a:gdLst>
                  <a:gd name="T0" fmla="*/ 414 w 828"/>
                  <a:gd name="T1" fmla="*/ 0 h 1062"/>
                  <a:gd name="T2" fmla="*/ 429 w 828"/>
                  <a:gd name="T3" fmla="*/ 0 h 1062"/>
                  <a:gd name="T4" fmla="*/ 458 w 828"/>
                  <a:gd name="T5" fmla="*/ 2 h 1062"/>
                  <a:gd name="T6" fmla="*/ 495 w 828"/>
                  <a:gd name="T7" fmla="*/ 7 h 1062"/>
                  <a:gd name="T8" fmla="*/ 539 w 828"/>
                  <a:gd name="T9" fmla="*/ 16 h 1062"/>
                  <a:gd name="T10" fmla="*/ 588 w 828"/>
                  <a:gd name="T11" fmla="*/ 32 h 1062"/>
                  <a:gd name="T12" fmla="*/ 637 w 828"/>
                  <a:gd name="T13" fmla="*/ 58 h 1062"/>
                  <a:gd name="T14" fmla="*/ 686 w 828"/>
                  <a:gd name="T15" fmla="*/ 93 h 1062"/>
                  <a:gd name="T16" fmla="*/ 731 w 828"/>
                  <a:gd name="T17" fmla="*/ 139 h 1062"/>
                  <a:gd name="T18" fmla="*/ 770 w 828"/>
                  <a:gd name="T19" fmla="*/ 200 h 1062"/>
                  <a:gd name="T20" fmla="*/ 800 w 828"/>
                  <a:gd name="T21" fmla="*/ 275 h 1062"/>
                  <a:gd name="T22" fmla="*/ 820 w 828"/>
                  <a:gd name="T23" fmla="*/ 367 h 1062"/>
                  <a:gd name="T24" fmla="*/ 824 w 828"/>
                  <a:gd name="T25" fmla="*/ 423 h 1062"/>
                  <a:gd name="T26" fmla="*/ 826 w 828"/>
                  <a:gd name="T27" fmla="*/ 440 h 1062"/>
                  <a:gd name="T28" fmla="*/ 827 w 828"/>
                  <a:gd name="T29" fmla="*/ 471 h 1062"/>
                  <a:gd name="T30" fmla="*/ 828 w 828"/>
                  <a:gd name="T31" fmla="*/ 514 h 1062"/>
                  <a:gd name="T32" fmla="*/ 826 w 828"/>
                  <a:gd name="T33" fmla="*/ 567 h 1062"/>
                  <a:gd name="T34" fmla="*/ 820 w 828"/>
                  <a:gd name="T35" fmla="*/ 626 h 1062"/>
                  <a:gd name="T36" fmla="*/ 810 w 828"/>
                  <a:gd name="T37" fmla="*/ 690 h 1062"/>
                  <a:gd name="T38" fmla="*/ 795 w 828"/>
                  <a:gd name="T39" fmla="*/ 756 h 1062"/>
                  <a:gd name="T40" fmla="*/ 772 w 828"/>
                  <a:gd name="T41" fmla="*/ 821 h 1062"/>
                  <a:gd name="T42" fmla="*/ 740 w 828"/>
                  <a:gd name="T43" fmla="*/ 884 h 1062"/>
                  <a:gd name="T44" fmla="*/ 699 w 828"/>
                  <a:gd name="T45" fmla="*/ 941 h 1062"/>
                  <a:gd name="T46" fmla="*/ 647 w 828"/>
                  <a:gd name="T47" fmla="*/ 989 h 1062"/>
                  <a:gd name="T48" fmla="*/ 584 w 828"/>
                  <a:gd name="T49" fmla="*/ 1028 h 1062"/>
                  <a:gd name="T50" fmla="*/ 507 w 828"/>
                  <a:gd name="T51" fmla="*/ 1052 h 1062"/>
                  <a:gd name="T52" fmla="*/ 417 w 828"/>
                  <a:gd name="T53" fmla="*/ 1062 h 1062"/>
                  <a:gd name="T54" fmla="*/ 363 w 828"/>
                  <a:gd name="T55" fmla="*/ 1060 h 1062"/>
                  <a:gd name="T56" fmla="*/ 280 w 828"/>
                  <a:gd name="T57" fmla="*/ 1042 h 1062"/>
                  <a:gd name="T58" fmla="*/ 210 w 828"/>
                  <a:gd name="T59" fmla="*/ 1010 h 1062"/>
                  <a:gd name="T60" fmla="*/ 152 w 828"/>
                  <a:gd name="T61" fmla="*/ 966 h 1062"/>
                  <a:gd name="T62" fmla="*/ 107 w 828"/>
                  <a:gd name="T63" fmla="*/ 913 h 1062"/>
                  <a:gd name="T64" fmla="*/ 71 w 828"/>
                  <a:gd name="T65" fmla="*/ 854 h 1062"/>
                  <a:gd name="T66" fmla="*/ 44 w 828"/>
                  <a:gd name="T67" fmla="*/ 789 h 1062"/>
                  <a:gd name="T68" fmla="*/ 24 w 828"/>
                  <a:gd name="T69" fmla="*/ 724 h 1062"/>
                  <a:gd name="T70" fmla="*/ 11 w 828"/>
                  <a:gd name="T71" fmla="*/ 658 h 1062"/>
                  <a:gd name="T72" fmla="*/ 4 w 828"/>
                  <a:gd name="T73" fmla="*/ 596 h 1062"/>
                  <a:gd name="T74" fmla="*/ 0 w 828"/>
                  <a:gd name="T75" fmla="*/ 540 h 1062"/>
                  <a:gd name="T76" fmla="*/ 0 w 828"/>
                  <a:gd name="T77" fmla="*/ 492 h 1062"/>
                  <a:gd name="T78" fmla="*/ 1 w 828"/>
                  <a:gd name="T79" fmla="*/ 454 h 1062"/>
                  <a:gd name="T80" fmla="*/ 2 w 828"/>
                  <a:gd name="T81" fmla="*/ 430 h 1062"/>
                  <a:gd name="T82" fmla="*/ 3 w 828"/>
                  <a:gd name="T83" fmla="*/ 421 h 1062"/>
                  <a:gd name="T84" fmla="*/ 15 w 828"/>
                  <a:gd name="T85" fmla="*/ 319 h 1062"/>
                  <a:gd name="T86" fmla="*/ 41 w 828"/>
                  <a:gd name="T87" fmla="*/ 235 h 1062"/>
                  <a:gd name="T88" fmla="*/ 76 w 828"/>
                  <a:gd name="T89" fmla="*/ 168 h 1062"/>
                  <a:gd name="T90" fmla="*/ 119 w 828"/>
                  <a:gd name="T91" fmla="*/ 114 h 1062"/>
                  <a:gd name="T92" fmla="*/ 166 w 828"/>
                  <a:gd name="T93" fmla="*/ 74 h 1062"/>
                  <a:gd name="T94" fmla="*/ 216 w 828"/>
                  <a:gd name="T95" fmla="*/ 44 h 1062"/>
                  <a:gd name="T96" fmla="*/ 265 w 828"/>
                  <a:gd name="T97" fmla="*/ 24 h 1062"/>
                  <a:gd name="T98" fmla="*/ 312 w 828"/>
                  <a:gd name="T99" fmla="*/ 10 h 1062"/>
                  <a:gd name="T100" fmla="*/ 352 w 828"/>
                  <a:gd name="T101" fmla="*/ 4 h 1062"/>
                  <a:gd name="T102" fmla="*/ 385 w 828"/>
                  <a:gd name="T103" fmla="*/ 0 h 1062"/>
                  <a:gd name="T104" fmla="*/ 407 w 828"/>
                  <a:gd name="T105"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8" h="1062">
                    <a:moveTo>
                      <a:pt x="407" y="0"/>
                    </a:moveTo>
                    <a:lnTo>
                      <a:pt x="414" y="0"/>
                    </a:lnTo>
                    <a:lnTo>
                      <a:pt x="421" y="0"/>
                    </a:lnTo>
                    <a:lnTo>
                      <a:pt x="429" y="0"/>
                    </a:lnTo>
                    <a:lnTo>
                      <a:pt x="443" y="0"/>
                    </a:lnTo>
                    <a:lnTo>
                      <a:pt x="458" y="2"/>
                    </a:lnTo>
                    <a:lnTo>
                      <a:pt x="476" y="4"/>
                    </a:lnTo>
                    <a:lnTo>
                      <a:pt x="495" y="7"/>
                    </a:lnTo>
                    <a:lnTo>
                      <a:pt x="516" y="10"/>
                    </a:lnTo>
                    <a:lnTo>
                      <a:pt x="539" y="16"/>
                    </a:lnTo>
                    <a:lnTo>
                      <a:pt x="562" y="24"/>
                    </a:lnTo>
                    <a:lnTo>
                      <a:pt x="588" y="32"/>
                    </a:lnTo>
                    <a:lnTo>
                      <a:pt x="612" y="44"/>
                    </a:lnTo>
                    <a:lnTo>
                      <a:pt x="637" y="58"/>
                    </a:lnTo>
                    <a:lnTo>
                      <a:pt x="662" y="74"/>
                    </a:lnTo>
                    <a:lnTo>
                      <a:pt x="686" y="93"/>
                    </a:lnTo>
                    <a:lnTo>
                      <a:pt x="709" y="114"/>
                    </a:lnTo>
                    <a:lnTo>
                      <a:pt x="731" y="139"/>
                    </a:lnTo>
                    <a:lnTo>
                      <a:pt x="752" y="168"/>
                    </a:lnTo>
                    <a:lnTo>
                      <a:pt x="770" y="200"/>
                    </a:lnTo>
                    <a:lnTo>
                      <a:pt x="787" y="235"/>
                    </a:lnTo>
                    <a:lnTo>
                      <a:pt x="800" y="275"/>
                    </a:lnTo>
                    <a:lnTo>
                      <a:pt x="811" y="319"/>
                    </a:lnTo>
                    <a:lnTo>
                      <a:pt x="820" y="367"/>
                    </a:lnTo>
                    <a:lnTo>
                      <a:pt x="824" y="421"/>
                    </a:lnTo>
                    <a:lnTo>
                      <a:pt x="824" y="423"/>
                    </a:lnTo>
                    <a:lnTo>
                      <a:pt x="824" y="429"/>
                    </a:lnTo>
                    <a:lnTo>
                      <a:pt x="826" y="440"/>
                    </a:lnTo>
                    <a:lnTo>
                      <a:pt x="827" y="453"/>
                    </a:lnTo>
                    <a:lnTo>
                      <a:pt x="827" y="471"/>
                    </a:lnTo>
                    <a:lnTo>
                      <a:pt x="828" y="492"/>
                    </a:lnTo>
                    <a:lnTo>
                      <a:pt x="828" y="514"/>
                    </a:lnTo>
                    <a:lnTo>
                      <a:pt x="827" y="539"/>
                    </a:lnTo>
                    <a:lnTo>
                      <a:pt x="826" y="567"/>
                    </a:lnTo>
                    <a:lnTo>
                      <a:pt x="823" y="596"/>
                    </a:lnTo>
                    <a:lnTo>
                      <a:pt x="820" y="626"/>
                    </a:lnTo>
                    <a:lnTo>
                      <a:pt x="816" y="658"/>
                    </a:lnTo>
                    <a:lnTo>
                      <a:pt x="810" y="690"/>
                    </a:lnTo>
                    <a:lnTo>
                      <a:pt x="804" y="723"/>
                    </a:lnTo>
                    <a:lnTo>
                      <a:pt x="795" y="756"/>
                    </a:lnTo>
                    <a:lnTo>
                      <a:pt x="784" y="789"/>
                    </a:lnTo>
                    <a:lnTo>
                      <a:pt x="772" y="821"/>
                    </a:lnTo>
                    <a:lnTo>
                      <a:pt x="757" y="853"/>
                    </a:lnTo>
                    <a:lnTo>
                      <a:pt x="740" y="884"/>
                    </a:lnTo>
                    <a:lnTo>
                      <a:pt x="721" y="913"/>
                    </a:lnTo>
                    <a:lnTo>
                      <a:pt x="699" y="941"/>
                    </a:lnTo>
                    <a:lnTo>
                      <a:pt x="675" y="966"/>
                    </a:lnTo>
                    <a:lnTo>
                      <a:pt x="647" y="989"/>
                    </a:lnTo>
                    <a:lnTo>
                      <a:pt x="618" y="1010"/>
                    </a:lnTo>
                    <a:lnTo>
                      <a:pt x="584" y="1028"/>
                    </a:lnTo>
                    <a:lnTo>
                      <a:pt x="548" y="1042"/>
                    </a:lnTo>
                    <a:lnTo>
                      <a:pt x="507" y="1052"/>
                    </a:lnTo>
                    <a:lnTo>
                      <a:pt x="465" y="1060"/>
                    </a:lnTo>
                    <a:lnTo>
                      <a:pt x="417" y="1062"/>
                    </a:lnTo>
                    <a:lnTo>
                      <a:pt x="411" y="1062"/>
                    </a:lnTo>
                    <a:lnTo>
                      <a:pt x="363" y="1060"/>
                    </a:lnTo>
                    <a:lnTo>
                      <a:pt x="319" y="1053"/>
                    </a:lnTo>
                    <a:lnTo>
                      <a:pt x="280" y="1042"/>
                    </a:lnTo>
                    <a:lnTo>
                      <a:pt x="243" y="1028"/>
                    </a:lnTo>
                    <a:lnTo>
                      <a:pt x="210" y="1010"/>
                    </a:lnTo>
                    <a:lnTo>
                      <a:pt x="179" y="989"/>
                    </a:lnTo>
                    <a:lnTo>
                      <a:pt x="152" y="966"/>
                    </a:lnTo>
                    <a:lnTo>
                      <a:pt x="128" y="941"/>
                    </a:lnTo>
                    <a:lnTo>
                      <a:pt x="107" y="913"/>
                    </a:lnTo>
                    <a:lnTo>
                      <a:pt x="87" y="884"/>
                    </a:lnTo>
                    <a:lnTo>
                      <a:pt x="71" y="854"/>
                    </a:lnTo>
                    <a:lnTo>
                      <a:pt x="56" y="822"/>
                    </a:lnTo>
                    <a:lnTo>
                      <a:pt x="44" y="789"/>
                    </a:lnTo>
                    <a:lnTo>
                      <a:pt x="33" y="757"/>
                    </a:lnTo>
                    <a:lnTo>
                      <a:pt x="24" y="724"/>
                    </a:lnTo>
                    <a:lnTo>
                      <a:pt x="18" y="691"/>
                    </a:lnTo>
                    <a:lnTo>
                      <a:pt x="11" y="658"/>
                    </a:lnTo>
                    <a:lnTo>
                      <a:pt x="7" y="627"/>
                    </a:lnTo>
                    <a:lnTo>
                      <a:pt x="4" y="596"/>
                    </a:lnTo>
                    <a:lnTo>
                      <a:pt x="2" y="568"/>
                    </a:lnTo>
                    <a:lnTo>
                      <a:pt x="0" y="540"/>
                    </a:lnTo>
                    <a:lnTo>
                      <a:pt x="0" y="515"/>
                    </a:lnTo>
                    <a:lnTo>
                      <a:pt x="0" y="492"/>
                    </a:lnTo>
                    <a:lnTo>
                      <a:pt x="0" y="471"/>
                    </a:lnTo>
                    <a:lnTo>
                      <a:pt x="1" y="454"/>
                    </a:lnTo>
                    <a:lnTo>
                      <a:pt x="2" y="440"/>
                    </a:lnTo>
                    <a:lnTo>
                      <a:pt x="2" y="430"/>
                    </a:lnTo>
                    <a:lnTo>
                      <a:pt x="3" y="423"/>
                    </a:lnTo>
                    <a:lnTo>
                      <a:pt x="3" y="421"/>
                    </a:lnTo>
                    <a:lnTo>
                      <a:pt x="8" y="367"/>
                    </a:lnTo>
                    <a:lnTo>
                      <a:pt x="15" y="319"/>
                    </a:lnTo>
                    <a:lnTo>
                      <a:pt x="26" y="275"/>
                    </a:lnTo>
                    <a:lnTo>
                      <a:pt x="41" y="235"/>
                    </a:lnTo>
                    <a:lnTo>
                      <a:pt x="57" y="200"/>
                    </a:lnTo>
                    <a:lnTo>
                      <a:pt x="76" y="168"/>
                    </a:lnTo>
                    <a:lnTo>
                      <a:pt x="97" y="139"/>
                    </a:lnTo>
                    <a:lnTo>
                      <a:pt x="119" y="114"/>
                    </a:lnTo>
                    <a:lnTo>
                      <a:pt x="142" y="93"/>
                    </a:lnTo>
                    <a:lnTo>
                      <a:pt x="166" y="74"/>
                    </a:lnTo>
                    <a:lnTo>
                      <a:pt x="190" y="58"/>
                    </a:lnTo>
                    <a:lnTo>
                      <a:pt x="216" y="44"/>
                    </a:lnTo>
                    <a:lnTo>
                      <a:pt x="240" y="32"/>
                    </a:lnTo>
                    <a:lnTo>
                      <a:pt x="265" y="24"/>
                    </a:lnTo>
                    <a:lnTo>
                      <a:pt x="288" y="16"/>
                    </a:lnTo>
                    <a:lnTo>
                      <a:pt x="312" y="10"/>
                    </a:lnTo>
                    <a:lnTo>
                      <a:pt x="332" y="7"/>
                    </a:lnTo>
                    <a:lnTo>
                      <a:pt x="352" y="4"/>
                    </a:lnTo>
                    <a:lnTo>
                      <a:pt x="370" y="2"/>
                    </a:lnTo>
                    <a:lnTo>
                      <a:pt x="385" y="0"/>
                    </a:lnTo>
                    <a:lnTo>
                      <a:pt x="397" y="0"/>
                    </a:lnTo>
                    <a:lnTo>
                      <a:pt x="407"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102" name="Freeform 284">
                <a:extLst>
                  <a:ext uri="{FF2B5EF4-FFF2-40B4-BE49-F238E27FC236}">
                    <a16:creationId xmlns:a16="http://schemas.microsoft.com/office/drawing/2014/main" id="{4E719C60-264F-EED1-DAF5-634734D2FB62}"/>
                  </a:ext>
                </a:extLst>
              </p:cNvPr>
              <p:cNvSpPr>
                <a:spLocks/>
              </p:cNvSpPr>
              <p:nvPr/>
            </p:nvSpPr>
            <p:spPr bwMode="auto">
              <a:xfrm>
                <a:off x="1151" y="1660"/>
                <a:ext cx="166" cy="214"/>
              </a:xfrm>
              <a:custGeom>
                <a:avLst/>
                <a:gdLst>
                  <a:gd name="T0" fmla="*/ 333 w 665"/>
                  <a:gd name="T1" fmla="*/ 2 h 855"/>
                  <a:gd name="T2" fmla="*/ 347 w 665"/>
                  <a:gd name="T3" fmla="*/ 2 h 855"/>
                  <a:gd name="T4" fmla="*/ 373 w 665"/>
                  <a:gd name="T5" fmla="*/ 3 h 855"/>
                  <a:gd name="T6" fmla="*/ 408 w 665"/>
                  <a:gd name="T7" fmla="*/ 8 h 855"/>
                  <a:gd name="T8" fmla="*/ 448 w 665"/>
                  <a:gd name="T9" fmla="*/ 18 h 855"/>
                  <a:gd name="T10" fmla="*/ 491 w 665"/>
                  <a:gd name="T11" fmla="*/ 36 h 855"/>
                  <a:gd name="T12" fmla="*/ 535 w 665"/>
                  <a:gd name="T13" fmla="*/ 62 h 855"/>
                  <a:gd name="T14" fmla="*/ 576 w 665"/>
                  <a:gd name="T15" fmla="*/ 100 h 855"/>
                  <a:gd name="T16" fmla="*/ 612 w 665"/>
                  <a:gd name="T17" fmla="*/ 149 h 855"/>
                  <a:gd name="T18" fmla="*/ 641 w 665"/>
                  <a:gd name="T19" fmla="*/ 213 h 855"/>
                  <a:gd name="T20" fmla="*/ 658 w 665"/>
                  <a:gd name="T21" fmla="*/ 293 h 855"/>
                  <a:gd name="T22" fmla="*/ 663 w 665"/>
                  <a:gd name="T23" fmla="*/ 342 h 855"/>
                  <a:gd name="T24" fmla="*/ 664 w 665"/>
                  <a:gd name="T25" fmla="*/ 358 h 855"/>
                  <a:gd name="T26" fmla="*/ 665 w 665"/>
                  <a:gd name="T27" fmla="*/ 389 h 855"/>
                  <a:gd name="T28" fmla="*/ 665 w 665"/>
                  <a:gd name="T29" fmla="*/ 431 h 855"/>
                  <a:gd name="T30" fmla="*/ 662 w 665"/>
                  <a:gd name="T31" fmla="*/ 482 h 855"/>
                  <a:gd name="T32" fmla="*/ 655 w 665"/>
                  <a:gd name="T33" fmla="*/ 537 h 855"/>
                  <a:gd name="T34" fmla="*/ 642 w 665"/>
                  <a:gd name="T35" fmla="*/ 596 h 855"/>
                  <a:gd name="T36" fmla="*/ 623 w 665"/>
                  <a:gd name="T37" fmla="*/ 655 h 855"/>
                  <a:gd name="T38" fmla="*/ 596 w 665"/>
                  <a:gd name="T39" fmla="*/ 711 h 855"/>
                  <a:gd name="T40" fmla="*/ 558 w 665"/>
                  <a:gd name="T41" fmla="*/ 761 h 855"/>
                  <a:gd name="T42" fmla="*/ 511 w 665"/>
                  <a:gd name="T43" fmla="*/ 804 h 855"/>
                  <a:gd name="T44" fmla="*/ 450 w 665"/>
                  <a:gd name="T45" fmla="*/ 835 h 855"/>
                  <a:gd name="T46" fmla="*/ 377 w 665"/>
                  <a:gd name="T47" fmla="*/ 853 h 855"/>
                  <a:gd name="T48" fmla="*/ 331 w 665"/>
                  <a:gd name="T49" fmla="*/ 855 h 855"/>
                  <a:gd name="T50" fmla="*/ 249 w 665"/>
                  <a:gd name="T51" fmla="*/ 846 h 855"/>
                  <a:gd name="T52" fmla="*/ 183 w 665"/>
                  <a:gd name="T53" fmla="*/ 821 h 855"/>
                  <a:gd name="T54" fmla="*/ 129 w 665"/>
                  <a:gd name="T55" fmla="*/ 785 h 855"/>
                  <a:gd name="T56" fmla="*/ 87 w 665"/>
                  <a:gd name="T57" fmla="*/ 737 h 855"/>
                  <a:gd name="T58" fmla="*/ 54 w 665"/>
                  <a:gd name="T59" fmla="*/ 683 h 855"/>
                  <a:gd name="T60" fmla="*/ 31 w 665"/>
                  <a:gd name="T61" fmla="*/ 626 h 855"/>
                  <a:gd name="T62" fmla="*/ 16 w 665"/>
                  <a:gd name="T63" fmla="*/ 567 h 855"/>
                  <a:gd name="T64" fmla="*/ 6 w 665"/>
                  <a:gd name="T65" fmla="*/ 509 h 855"/>
                  <a:gd name="T66" fmla="*/ 1 w 665"/>
                  <a:gd name="T67" fmla="*/ 455 h 855"/>
                  <a:gd name="T68" fmla="*/ 0 w 665"/>
                  <a:gd name="T69" fmla="*/ 409 h 855"/>
                  <a:gd name="T70" fmla="*/ 0 w 665"/>
                  <a:gd name="T71" fmla="*/ 373 h 855"/>
                  <a:gd name="T72" fmla="*/ 1 w 665"/>
                  <a:gd name="T73" fmla="*/ 348 h 855"/>
                  <a:gd name="T74" fmla="*/ 3 w 665"/>
                  <a:gd name="T75" fmla="*/ 340 h 855"/>
                  <a:gd name="T76" fmla="*/ 14 w 665"/>
                  <a:gd name="T77" fmla="*/ 250 h 855"/>
                  <a:gd name="T78" fmla="*/ 38 w 665"/>
                  <a:gd name="T79" fmla="*/ 179 h 855"/>
                  <a:gd name="T80" fmla="*/ 70 w 665"/>
                  <a:gd name="T81" fmla="*/ 123 h 855"/>
                  <a:gd name="T82" fmla="*/ 109 w 665"/>
                  <a:gd name="T83" fmla="*/ 80 h 855"/>
                  <a:gd name="T84" fmla="*/ 152 w 665"/>
                  <a:gd name="T85" fmla="*/ 48 h 855"/>
                  <a:gd name="T86" fmla="*/ 196 w 665"/>
                  <a:gd name="T87" fmla="*/ 26 h 855"/>
                  <a:gd name="T88" fmla="*/ 238 w 665"/>
                  <a:gd name="T89" fmla="*/ 13 h 855"/>
                  <a:gd name="T90" fmla="*/ 275 w 665"/>
                  <a:gd name="T91" fmla="*/ 5 h 855"/>
                  <a:gd name="T92" fmla="*/ 306 w 665"/>
                  <a:gd name="T93" fmla="*/ 2 h 855"/>
                  <a:gd name="T94" fmla="*/ 327 w 665"/>
                  <a:gd name="T95"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5" h="855">
                    <a:moveTo>
                      <a:pt x="327" y="0"/>
                    </a:moveTo>
                    <a:lnTo>
                      <a:pt x="333" y="2"/>
                    </a:lnTo>
                    <a:lnTo>
                      <a:pt x="338" y="2"/>
                    </a:lnTo>
                    <a:lnTo>
                      <a:pt x="347" y="2"/>
                    </a:lnTo>
                    <a:lnTo>
                      <a:pt x="359" y="2"/>
                    </a:lnTo>
                    <a:lnTo>
                      <a:pt x="373" y="3"/>
                    </a:lnTo>
                    <a:lnTo>
                      <a:pt x="390" y="5"/>
                    </a:lnTo>
                    <a:lnTo>
                      <a:pt x="408" y="8"/>
                    </a:lnTo>
                    <a:lnTo>
                      <a:pt x="427" y="13"/>
                    </a:lnTo>
                    <a:lnTo>
                      <a:pt x="448" y="18"/>
                    </a:lnTo>
                    <a:lnTo>
                      <a:pt x="469" y="26"/>
                    </a:lnTo>
                    <a:lnTo>
                      <a:pt x="491" y="36"/>
                    </a:lnTo>
                    <a:lnTo>
                      <a:pt x="513" y="48"/>
                    </a:lnTo>
                    <a:lnTo>
                      <a:pt x="535" y="62"/>
                    </a:lnTo>
                    <a:lnTo>
                      <a:pt x="556" y="80"/>
                    </a:lnTo>
                    <a:lnTo>
                      <a:pt x="576" y="100"/>
                    </a:lnTo>
                    <a:lnTo>
                      <a:pt x="596" y="123"/>
                    </a:lnTo>
                    <a:lnTo>
                      <a:pt x="612" y="149"/>
                    </a:lnTo>
                    <a:lnTo>
                      <a:pt x="628" y="179"/>
                    </a:lnTo>
                    <a:lnTo>
                      <a:pt x="641" y="213"/>
                    </a:lnTo>
                    <a:lnTo>
                      <a:pt x="651" y="250"/>
                    </a:lnTo>
                    <a:lnTo>
                      <a:pt x="658" y="293"/>
                    </a:lnTo>
                    <a:lnTo>
                      <a:pt x="663" y="340"/>
                    </a:lnTo>
                    <a:lnTo>
                      <a:pt x="663" y="342"/>
                    </a:lnTo>
                    <a:lnTo>
                      <a:pt x="663" y="348"/>
                    </a:lnTo>
                    <a:lnTo>
                      <a:pt x="664" y="358"/>
                    </a:lnTo>
                    <a:lnTo>
                      <a:pt x="665" y="372"/>
                    </a:lnTo>
                    <a:lnTo>
                      <a:pt x="665" y="389"/>
                    </a:lnTo>
                    <a:lnTo>
                      <a:pt x="665" y="409"/>
                    </a:lnTo>
                    <a:lnTo>
                      <a:pt x="665" y="431"/>
                    </a:lnTo>
                    <a:lnTo>
                      <a:pt x="664" y="455"/>
                    </a:lnTo>
                    <a:lnTo>
                      <a:pt x="662" y="482"/>
                    </a:lnTo>
                    <a:lnTo>
                      <a:pt x="658" y="508"/>
                    </a:lnTo>
                    <a:lnTo>
                      <a:pt x="655" y="537"/>
                    </a:lnTo>
                    <a:lnTo>
                      <a:pt x="650" y="567"/>
                    </a:lnTo>
                    <a:lnTo>
                      <a:pt x="642" y="596"/>
                    </a:lnTo>
                    <a:lnTo>
                      <a:pt x="633" y="626"/>
                    </a:lnTo>
                    <a:lnTo>
                      <a:pt x="623" y="655"/>
                    </a:lnTo>
                    <a:lnTo>
                      <a:pt x="610" y="683"/>
                    </a:lnTo>
                    <a:lnTo>
                      <a:pt x="596" y="711"/>
                    </a:lnTo>
                    <a:lnTo>
                      <a:pt x="578" y="737"/>
                    </a:lnTo>
                    <a:lnTo>
                      <a:pt x="558" y="761"/>
                    </a:lnTo>
                    <a:lnTo>
                      <a:pt x="536" y="785"/>
                    </a:lnTo>
                    <a:lnTo>
                      <a:pt x="511" y="804"/>
                    </a:lnTo>
                    <a:lnTo>
                      <a:pt x="482" y="821"/>
                    </a:lnTo>
                    <a:lnTo>
                      <a:pt x="450" y="835"/>
                    </a:lnTo>
                    <a:lnTo>
                      <a:pt x="415" y="846"/>
                    </a:lnTo>
                    <a:lnTo>
                      <a:pt x="377" y="853"/>
                    </a:lnTo>
                    <a:lnTo>
                      <a:pt x="335" y="855"/>
                    </a:lnTo>
                    <a:lnTo>
                      <a:pt x="331" y="855"/>
                    </a:lnTo>
                    <a:lnTo>
                      <a:pt x="288" y="853"/>
                    </a:lnTo>
                    <a:lnTo>
                      <a:pt x="249" y="846"/>
                    </a:lnTo>
                    <a:lnTo>
                      <a:pt x="215" y="835"/>
                    </a:lnTo>
                    <a:lnTo>
                      <a:pt x="183" y="821"/>
                    </a:lnTo>
                    <a:lnTo>
                      <a:pt x="154" y="804"/>
                    </a:lnTo>
                    <a:lnTo>
                      <a:pt x="129" y="785"/>
                    </a:lnTo>
                    <a:lnTo>
                      <a:pt x="107" y="761"/>
                    </a:lnTo>
                    <a:lnTo>
                      <a:pt x="87" y="737"/>
                    </a:lnTo>
                    <a:lnTo>
                      <a:pt x="70" y="711"/>
                    </a:lnTo>
                    <a:lnTo>
                      <a:pt x="54" y="683"/>
                    </a:lnTo>
                    <a:lnTo>
                      <a:pt x="42" y="655"/>
                    </a:lnTo>
                    <a:lnTo>
                      <a:pt x="31" y="626"/>
                    </a:lnTo>
                    <a:lnTo>
                      <a:pt x="22" y="596"/>
                    </a:lnTo>
                    <a:lnTo>
                      <a:pt x="16" y="567"/>
                    </a:lnTo>
                    <a:lnTo>
                      <a:pt x="10" y="538"/>
                    </a:lnTo>
                    <a:lnTo>
                      <a:pt x="6" y="509"/>
                    </a:lnTo>
                    <a:lnTo>
                      <a:pt x="4" y="482"/>
                    </a:lnTo>
                    <a:lnTo>
                      <a:pt x="1" y="455"/>
                    </a:lnTo>
                    <a:lnTo>
                      <a:pt x="0" y="431"/>
                    </a:lnTo>
                    <a:lnTo>
                      <a:pt x="0" y="409"/>
                    </a:lnTo>
                    <a:lnTo>
                      <a:pt x="0" y="389"/>
                    </a:lnTo>
                    <a:lnTo>
                      <a:pt x="0" y="373"/>
                    </a:lnTo>
                    <a:lnTo>
                      <a:pt x="1" y="358"/>
                    </a:lnTo>
                    <a:lnTo>
                      <a:pt x="1" y="348"/>
                    </a:lnTo>
                    <a:lnTo>
                      <a:pt x="3" y="342"/>
                    </a:lnTo>
                    <a:lnTo>
                      <a:pt x="3" y="340"/>
                    </a:lnTo>
                    <a:lnTo>
                      <a:pt x="7" y="293"/>
                    </a:lnTo>
                    <a:lnTo>
                      <a:pt x="14" y="250"/>
                    </a:lnTo>
                    <a:lnTo>
                      <a:pt x="25" y="213"/>
                    </a:lnTo>
                    <a:lnTo>
                      <a:pt x="38" y="179"/>
                    </a:lnTo>
                    <a:lnTo>
                      <a:pt x="53" y="149"/>
                    </a:lnTo>
                    <a:lnTo>
                      <a:pt x="70" y="123"/>
                    </a:lnTo>
                    <a:lnTo>
                      <a:pt x="88" y="100"/>
                    </a:lnTo>
                    <a:lnTo>
                      <a:pt x="109" y="80"/>
                    </a:lnTo>
                    <a:lnTo>
                      <a:pt x="130" y="62"/>
                    </a:lnTo>
                    <a:lnTo>
                      <a:pt x="152" y="48"/>
                    </a:lnTo>
                    <a:lnTo>
                      <a:pt x="174" y="36"/>
                    </a:lnTo>
                    <a:lnTo>
                      <a:pt x="196" y="26"/>
                    </a:lnTo>
                    <a:lnTo>
                      <a:pt x="217" y="18"/>
                    </a:lnTo>
                    <a:lnTo>
                      <a:pt x="238" y="13"/>
                    </a:lnTo>
                    <a:lnTo>
                      <a:pt x="258" y="8"/>
                    </a:lnTo>
                    <a:lnTo>
                      <a:pt x="275" y="5"/>
                    </a:lnTo>
                    <a:lnTo>
                      <a:pt x="292" y="3"/>
                    </a:lnTo>
                    <a:lnTo>
                      <a:pt x="306" y="2"/>
                    </a:lnTo>
                    <a:lnTo>
                      <a:pt x="318" y="0"/>
                    </a:lnTo>
                    <a:lnTo>
                      <a:pt x="327"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103" name="Freeform 285">
                <a:extLst>
                  <a:ext uri="{FF2B5EF4-FFF2-40B4-BE49-F238E27FC236}">
                    <a16:creationId xmlns:a16="http://schemas.microsoft.com/office/drawing/2014/main" id="{0F3ED835-267E-A1A2-8F24-1D858AF81877}"/>
                  </a:ext>
                </a:extLst>
              </p:cNvPr>
              <p:cNvSpPr>
                <a:spLocks/>
              </p:cNvSpPr>
              <p:nvPr/>
            </p:nvSpPr>
            <p:spPr bwMode="auto">
              <a:xfrm>
                <a:off x="502" y="1846"/>
                <a:ext cx="907" cy="251"/>
              </a:xfrm>
              <a:custGeom>
                <a:avLst/>
                <a:gdLst>
                  <a:gd name="T0" fmla="*/ 1830 w 3630"/>
                  <a:gd name="T1" fmla="*/ 0 h 1001"/>
                  <a:gd name="T2" fmla="*/ 1872 w 3630"/>
                  <a:gd name="T3" fmla="*/ 9 h 1001"/>
                  <a:gd name="T4" fmla="*/ 1914 w 3630"/>
                  <a:gd name="T5" fmla="*/ 36 h 1001"/>
                  <a:gd name="T6" fmla="*/ 1932 w 3630"/>
                  <a:gd name="T7" fmla="*/ 91 h 1001"/>
                  <a:gd name="T8" fmla="*/ 1902 w 3630"/>
                  <a:gd name="T9" fmla="*/ 184 h 1001"/>
                  <a:gd name="T10" fmla="*/ 2122 w 3630"/>
                  <a:gd name="T11" fmla="*/ 0 h 1001"/>
                  <a:gd name="T12" fmla="*/ 2163 w 3630"/>
                  <a:gd name="T13" fmla="*/ 21 h 1001"/>
                  <a:gd name="T14" fmla="*/ 2265 w 3630"/>
                  <a:gd name="T15" fmla="*/ 74 h 1001"/>
                  <a:gd name="T16" fmla="*/ 2404 w 3630"/>
                  <a:gd name="T17" fmla="*/ 151 h 1001"/>
                  <a:gd name="T18" fmla="*/ 2542 w 3630"/>
                  <a:gd name="T19" fmla="*/ 237 h 1001"/>
                  <a:gd name="T20" fmla="*/ 2640 w 3630"/>
                  <a:gd name="T21" fmla="*/ 217 h 1001"/>
                  <a:gd name="T22" fmla="*/ 2682 w 3630"/>
                  <a:gd name="T23" fmla="*/ 197 h 1001"/>
                  <a:gd name="T24" fmla="*/ 2857 w 3630"/>
                  <a:gd name="T25" fmla="*/ 340 h 1001"/>
                  <a:gd name="T26" fmla="*/ 2835 w 3630"/>
                  <a:gd name="T27" fmla="*/ 261 h 1001"/>
                  <a:gd name="T28" fmla="*/ 2857 w 3630"/>
                  <a:gd name="T29" fmla="*/ 218 h 1001"/>
                  <a:gd name="T30" fmla="*/ 2897 w 3630"/>
                  <a:gd name="T31" fmla="*/ 200 h 1001"/>
                  <a:gd name="T32" fmla="*/ 2928 w 3630"/>
                  <a:gd name="T33" fmla="*/ 197 h 1001"/>
                  <a:gd name="T34" fmla="*/ 2951 w 3630"/>
                  <a:gd name="T35" fmla="*/ 199 h 1001"/>
                  <a:gd name="T36" fmla="*/ 2990 w 3630"/>
                  <a:gd name="T37" fmla="*/ 211 h 1001"/>
                  <a:gd name="T38" fmla="*/ 3020 w 3630"/>
                  <a:gd name="T39" fmla="*/ 248 h 1001"/>
                  <a:gd name="T40" fmla="*/ 3011 w 3630"/>
                  <a:gd name="T41" fmla="*/ 317 h 1001"/>
                  <a:gd name="T42" fmla="*/ 3042 w 3630"/>
                  <a:gd name="T43" fmla="*/ 619 h 1001"/>
                  <a:gd name="T44" fmla="*/ 3196 w 3630"/>
                  <a:gd name="T45" fmla="*/ 208 h 1001"/>
                  <a:gd name="T46" fmla="*/ 3278 w 3630"/>
                  <a:gd name="T47" fmla="*/ 250 h 1001"/>
                  <a:gd name="T48" fmla="*/ 3395 w 3630"/>
                  <a:gd name="T49" fmla="*/ 315 h 1001"/>
                  <a:gd name="T50" fmla="*/ 3526 w 3630"/>
                  <a:gd name="T51" fmla="*/ 396 h 1001"/>
                  <a:gd name="T52" fmla="*/ 3608 w 3630"/>
                  <a:gd name="T53" fmla="*/ 500 h 1001"/>
                  <a:gd name="T54" fmla="*/ 3629 w 3630"/>
                  <a:gd name="T55" fmla="*/ 630 h 1001"/>
                  <a:gd name="T56" fmla="*/ 2 w 3630"/>
                  <a:gd name="T57" fmla="*/ 594 h 1001"/>
                  <a:gd name="T58" fmla="*/ 34 w 3630"/>
                  <a:gd name="T59" fmla="*/ 471 h 1001"/>
                  <a:gd name="T60" fmla="*/ 136 w 3630"/>
                  <a:gd name="T61" fmla="*/ 371 h 1001"/>
                  <a:gd name="T62" fmla="*/ 265 w 3630"/>
                  <a:gd name="T63" fmla="*/ 296 h 1001"/>
                  <a:gd name="T64" fmla="*/ 375 w 3630"/>
                  <a:gd name="T65" fmla="*/ 236 h 1001"/>
                  <a:gd name="T66" fmla="*/ 444 w 3630"/>
                  <a:gd name="T67" fmla="*/ 201 h 1001"/>
                  <a:gd name="T68" fmla="*/ 664 w 3630"/>
                  <a:gd name="T69" fmla="*/ 398 h 1001"/>
                  <a:gd name="T70" fmla="*/ 610 w 3630"/>
                  <a:gd name="T71" fmla="*/ 295 h 1001"/>
                  <a:gd name="T72" fmla="*/ 614 w 3630"/>
                  <a:gd name="T73" fmla="*/ 236 h 1001"/>
                  <a:gd name="T74" fmla="*/ 648 w 3630"/>
                  <a:gd name="T75" fmla="*/ 207 h 1001"/>
                  <a:gd name="T76" fmla="*/ 687 w 3630"/>
                  <a:gd name="T77" fmla="*/ 198 h 1001"/>
                  <a:gd name="T78" fmla="*/ 707 w 3630"/>
                  <a:gd name="T79" fmla="*/ 197 h 1001"/>
                  <a:gd name="T80" fmla="*/ 742 w 3630"/>
                  <a:gd name="T81" fmla="*/ 204 h 1001"/>
                  <a:gd name="T82" fmla="*/ 779 w 3630"/>
                  <a:gd name="T83" fmla="*/ 226 h 1001"/>
                  <a:gd name="T84" fmla="*/ 794 w 3630"/>
                  <a:gd name="T85" fmla="*/ 277 h 1001"/>
                  <a:gd name="T86" fmla="*/ 756 w 3630"/>
                  <a:gd name="T87" fmla="*/ 368 h 1001"/>
                  <a:gd name="T88" fmla="*/ 950 w 3630"/>
                  <a:gd name="T89" fmla="*/ 198 h 1001"/>
                  <a:gd name="T90" fmla="*/ 1010 w 3630"/>
                  <a:gd name="T91" fmla="*/ 229 h 1001"/>
                  <a:gd name="T92" fmla="*/ 1115 w 3630"/>
                  <a:gd name="T93" fmla="*/ 218 h 1001"/>
                  <a:gd name="T94" fmla="*/ 1265 w 3630"/>
                  <a:gd name="T95" fmla="*/ 130 h 1001"/>
                  <a:gd name="T96" fmla="*/ 1397 w 3630"/>
                  <a:gd name="T97" fmla="*/ 58 h 1001"/>
                  <a:gd name="T98" fmla="*/ 1486 w 3630"/>
                  <a:gd name="T99" fmla="*/ 12 h 1001"/>
                  <a:gd name="T100" fmla="*/ 1674 w 3630"/>
                  <a:gd name="T101" fmla="*/ 523 h 1001"/>
                  <a:gd name="T102" fmla="*/ 1716 w 3630"/>
                  <a:gd name="T103" fmla="*/ 156 h 1001"/>
                  <a:gd name="T104" fmla="*/ 1699 w 3630"/>
                  <a:gd name="T105" fmla="*/ 74 h 1001"/>
                  <a:gd name="T106" fmla="*/ 1726 w 3630"/>
                  <a:gd name="T107" fmla="*/ 26 h 1001"/>
                  <a:gd name="T108" fmla="*/ 1770 w 3630"/>
                  <a:gd name="T109" fmla="*/ 5 h 1001"/>
                  <a:gd name="T110" fmla="*/ 1808 w 3630"/>
                  <a:gd name="T111" fmla="*/ 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30" h="1001">
                    <a:moveTo>
                      <a:pt x="1815" y="0"/>
                    </a:moveTo>
                    <a:lnTo>
                      <a:pt x="1816" y="0"/>
                    </a:lnTo>
                    <a:lnTo>
                      <a:pt x="1823" y="0"/>
                    </a:lnTo>
                    <a:lnTo>
                      <a:pt x="1830" y="0"/>
                    </a:lnTo>
                    <a:lnTo>
                      <a:pt x="1839" y="1"/>
                    </a:lnTo>
                    <a:lnTo>
                      <a:pt x="1850" y="3"/>
                    </a:lnTo>
                    <a:lnTo>
                      <a:pt x="1861" y="5"/>
                    </a:lnTo>
                    <a:lnTo>
                      <a:pt x="1872" y="9"/>
                    </a:lnTo>
                    <a:lnTo>
                      <a:pt x="1884" y="14"/>
                    </a:lnTo>
                    <a:lnTo>
                      <a:pt x="1895" y="20"/>
                    </a:lnTo>
                    <a:lnTo>
                      <a:pt x="1905" y="26"/>
                    </a:lnTo>
                    <a:lnTo>
                      <a:pt x="1914" y="36"/>
                    </a:lnTo>
                    <a:lnTo>
                      <a:pt x="1922" y="46"/>
                    </a:lnTo>
                    <a:lnTo>
                      <a:pt x="1927" y="59"/>
                    </a:lnTo>
                    <a:lnTo>
                      <a:pt x="1932" y="74"/>
                    </a:lnTo>
                    <a:lnTo>
                      <a:pt x="1932" y="91"/>
                    </a:lnTo>
                    <a:lnTo>
                      <a:pt x="1929" y="110"/>
                    </a:lnTo>
                    <a:lnTo>
                      <a:pt x="1924" y="132"/>
                    </a:lnTo>
                    <a:lnTo>
                      <a:pt x="1915" y="156"/>
                    </a:lnTo>
                    <a:lnTo>
                      <a:pt x="1902" y="184"/>
                    </a:lnTo>
                    <a:lnTo>
                      <a:pt x="1883" y="215"/>
                    </a:lnTo>
                    <a:lnTo>
                      <a:pt x="1861" y="249"/>
                    </a:lnTo>
                    <a:lnTo>
                      <a:pt x="1957" y="523"/>
                    </a:lnTo>
                    <a:lnTo>
                      <a:pt x="2122" y="0"/>
                    </a:lnTo>
                    <a:lnTo>
                      <a:pt x="2125" y="2"/>
                    </a:lnTo>
                    <a:lnTo>
                      <a:pt x="2133" y="5"/>
                    </a:lnTo>
                    <a:lnTo>
                      <a:pt x="2145" y="12"/>
                    </a:lnTo>
                    <a:lnTo>
                      <a:pt x="2163" y="21"/>
                    </a:lnTo>
                    <a:lnTo>
                      <a:pt x="2183" y="31"/>
                    </a:lnTo>
                    <a:lnTo>
                      <a:pt x="2207" y="44"/>
                    </a:lnTo>
                    <a:lnTo>
                      <a:pt x="2234" y="58"/>
                    </a:lnTo>
                    <a:lnTo>
                      <a:pt x="2265" y="74"/>
                    </a:lnTo>
                    <a:lnTo>
                      <a:pt x="2297" y="91"/>
                    </a:lnTo>
                    <a:lnTo>
                      <a:pt x="2331" y="110"/>
                    </a:lnTo>
                    <a:lnTo>
                      <a:pt x="2366" y="130"/>
                    </a:lnTo>
                    <a:lnTo>
                      <a:pt x="2404" y="151"/>
                    </a:lnTo>
                    <a:lnTo>
                      <a:pt x="2440" y="173"/>
                    </a:lnTo>
                    <a:lnTo>
                      <a:pt x="2479" y="195"/>
                    </a:lnTo>
                    <a:lnTo>
                      <a:pt x="2516" y="218"/>
                    </a:lnTo>
                    <a:lnTo>
                      <a:pt x="2542" y="237"/>
                    </a:lnTo>
                    <a:lnTo>
                      <a:pt x="2568" y="255"/>
                    </a:lnTo>
                    <a:lnTo>
                      <a:pt x="2595" y="241"/>
                    </a:lnTo>
                    <a:lnTo>
                      <a:pt x="2619" y="228"/>
                    </a:lnTo>
                    <a:lnTo>
                      <a:pt x="2640" y="217"/>
                    </a:lnTo>
                    <a:lnTo>
                      <a:pt x="2658" y="208"/>
                    </a:lnTo>
                    <a:lnTo>
                      <a:pt x="2671" y="203"/>
                    </a:lnTo>
                    <a:lnTo>
                      <a:pt x="2679" y="198"/>
                    </a:lnTo>
                    <a:lnTo>
                      <a:pt x="2682" y="197"/>
                    </a:lnTo>
                    <a:lnTo>
                      <a:pt x="2815" y="618"/>
                    </a:lnTo>
                    <a:lnTo>
                      <a:pt x="2892" y="398"/>
                    </a:lnTo>
                    <a:lnTo>
                      <a:pt x="2873" y="368"/>
                    </a:lnTo>
                    <a:lnTo>
                      <a:pt x="2857" y="340"/>
                    </a:lnTo>
                    <a:lnTo>
                      <a:pt x="2846" y="317"/>
                    </a:lnTo>
                    <a:lnTo>
                      <a:pt x="2838" y="295"/>
                    </a:lnTo>
                    <a:lnTo>
                      <a:pt x="2835" y="277"/>
                    </a:lnTo>
                    <a:lnTo>
                      <a:pt x="2835" y="261"/>
                    </a:lnTo>
                    <a:lnTo>
                      <a:pt x="2837" y="248"/>
                    </a:lnTo>
                    <a:lnTo>
                      <a:pt x="2843" y="236"/>
                    </a:lnTo>
                    <a:lnTo>
                      <a:pt x="2849" y="226"/>
                    </a:lnTo>
                    <a:lnTo>
                      <a:pt x="2857" y="218"/>
                    </a:lnTo>
                    <a:lnTo>
                      <a:pt x="2867" y="211"/>
                    </a:lnTo>
                    <a:lnTo>
                      <a:pt x="2877" y="207"/>
                    </a:lnTo>
                    <a:lnTo>
                      <a:pt x="2887" y="204"/>
                    </a:lnTo>
                    <a:lnTo>
                      <a:pt x="2897" y="200"/>
                    </a:lnTo>
                    <a:lnTo>
                      <a:pt x="2907" y="199"/>
                    </a:lnTo>
                    <a:lnTo>
                      <a:pt x="2916" y="198"/>
                    </a:lnTo>
                    <a:lnTo>
                      <a:pt x="2922" y="197"/>
                    </a:lnTo>
                    <a:lnTo>
                      <a:pt x="2928" y="197"/>
                    </a:lnTo>
                    <a:lnTo>
                      <a:pt x="2930" y="197"/>
                    </a:lnTo>
                    <a:lnTo>
                      <a:pt x="2934" y="197"/>
                    </a:lnTo>
                    <a:lnTo>
                      <a:pt x="2942" y="198"/>
                    </a:lnTo>
                    <a:lnTo>
                      <a:pt x="2951" y="199"/>
                    </a:lnTo>
                    <a:lnTo>
                      <a:pt x="2960" y="200"/>
                    </a:lnTo>
                    <a:lnTo>
                      <a:pt x="2971" y="204"/>
                    </a:lnTo>
                    <a:lnTo>
                      <a:pt x="2980" y="207"/>
                    </a:lnTo>
                    <a:lnTo>
                      <a:pt x="2990" y="211"/>
                    </a:lnTo>
                    <a:lnTo>
                      <a:pt x="3000" y="218"/>
                    </a:lnTo>
                    <a:lnTo>
                      <a:pt x="3008" y="226"/>
                    </a:lnTo>
                    <a:lnTo>
                      <a:pt x="3015" y="236"/>
                    </a:lnTo>
                    <a:lnTo>
                      <a:pt x="3020" y="248"/>
                    </a:lnTo>
                    <a:lnTo>
                      <a:pt x="3022" y="261"/>
                    </a:lnTo>
                    <a:lnTo>
                      <a:pt x="3022" y="277"/>
                    </a:lnTo>
                    <a:lnTo>
                      <a:pt x="3018" y="295"/>
                    </a:lnTo>
                    <a:lnTo>
                      <a:pt x="3011" y="317"/>
                    </a:lnTo>
                    <a:lnTo>
                      <a:pt x="3000" y="340"/>
                    </a:lnTo>
                    <a:lnTo>
                      <a:pt x="2985" y="368"/>
                    </a:lnTo>
                    <a:lnTo>
                      <a:pt x="2965" y="398"/>
                    </a:lnTo>
                    <a:lnTo>
                      <a:pt x="3042" y="619"/>
                    </a:lnTo>
                    <a:lnTo>
                      <a:pt x="3175" y="197"/>
                    </a:lnTo>
                    <a:lnTo>
                      <a:pt x="3177" y="198"/>
                    </a:lnTo>
                    <a:lnTo>
                      <a:pt x="3185" y="203"/>
                    </a:lnTo>
                    <a:lnTo>
                      <a:pt x="3196" y="208"/>
                    </a:lnTo>
                    <a:lnTo>
                      <a:pt x="3212" y="216"/>
                    </a:lnTo>
                    <a:lnTo>
                      <a:pt x="3231" y="226"/>
                    </a:lnTo>
                    <a:lnTo>
                      <a:pt x="3253" y="237"/>
                    </a:lnTo>
                    <a:lnTo>
                      <a:pt x="3278" y="250"/>
                    </a:lnTo>
                    <a:lnTo>
                      <a:pt x="3305" y="264"/>
                    </a:lnTo>
                    <a:lnTo>
                      <a:pt x="3334" y="280"/>
                    </a:lnTo>
                    <a:lnTo>
                      <a:pt x="3363" y="296"/>
                    </a:lnTo>
                    <a:lnTo>
                      <a:pt x="3395" y="315"/>
                    </a:lnTo>
                    <a:lnTo>
                      <a:pt x="3427" y="333"/>
                    </a:lnTo>
                    <a:lnTo>
                      <a:pt x="3459" y="352"/>
                    </a:lnTo>
                    <a:lnTo>
                      <a:pt x="3492" y="372"/>
                    </a:lnTo>
                    <a:lnTo>
                      <a:pt x="3526" y="396"/>
                    </a:lnTo>
                    <a:lnTo>
                      <a:pt x="3554" y="421"/>
                    </a:lnTo>
                    <a:lnTo>
                      <a:pt x="3577" y="446"/>
                    </a:lnTo>
                    <a:lnTo>
                      <a:pt x="3595" y="472"/>
                    </a:lnTo>
                    <a:lnTo>
                      <a:pt x="3608" y="500"/>
                    </a:lnTo>
                    <a:lnTo>
                      <a:pt x="3617" y="530"/>
                    </a:lnTo>
                    <a:lnTo>
                      <a:pt x="3623" y="561"/>
                    </a:lnTo>
                    <a:lnTo>
                      <a:pt x="3626" y="594"/>
                    </a:lnTo>
                    <a:lnTo>
                      <a:pt x="3629" y="630"/>
                    </a:lnTo>
                    <a:lnTo>
                      <a:pt x="3630" y="1001"/>
                    </a:lnTo>
                    <a:lnTo>
                      <a:pt x="0" y="1001"/>
                    </a:lnTo>
                    <a:lnTo>
                      <a:pt x="0" y="629"/>
                    </a:lnTo>
                    <a:lnTo>
                      <a:pt x="2" y="594"/>
                    </a:lnTo>
                    <a:lnTo>
                      <a:pt x="6" y="561"/>
                    </a:lnTo>
                    <a:lnTo>
                      <a:pt x="12" y="529"/>
                    </a:lnTo>
                    <a:lnTo>
                      <a:pt x="21" y="500"/>
                    </a:lnTo>
                    <a:lnTo>
                      <a:pt x="34" y="471"/>
                    </a:lnTo>
                    <a:lnTo>
                      <a:pt x="52" y="445"/>
                    </a:lnTo>
                    <a:lnTo>
                      <a:pt x="74" y="420"/>
                    </a:lnTo>
                    <a:lnTo>
                      <a:pt x="102" y="395"/>
                    </a:lnTo>
                    <a:lnTo>
                      <a:pt x="136" y="371"/>
                    </a:lnTo>
                    <a:lnTo>
                      <a:pt x="168" y="351"/>
                    </a:lnTo>
                    <a:lnTo>
                      <a:pt x="201" y="333"/>
                    </a:lnTo>
                    <a:lnTo>
                      <a:pt x="233" y="314"/>
                    </a:lnTo>
                    <a:lnTo>
                      <a:pt x="265" y="296"/>
                    </a:lnTo>
                    <a:lnTo>
                      <a:pt x="295" y="279"/>
                    </a:lnTo>
                    <a:lnTo>
                      <a:pt x="324" y="263"/>
                    </a:lnTo>
                    <a:lnTo>
                      <a:pt x="351" y="249"/>
                    </a:lnTo>
                    <a:lnTo>
                      <a:pt x="375" y="236"/>
                    </a:lnTo>
                    <a:lnTo>
                      <a:pt x="397" y="225"/>
                    </a:lnTo>
                    <a:lnTo>
                      <a:pt x="417" y="215"/>
                    </a:lnTo>
                    <a:lnTo>
                      <a:pt x="433" y="207"/>
                    </a:lnTo>
                    <a:lnTo>
                      <a:pt x="444" y="201"/>
                    </a:lnTo>
                    <a:lnTo>
                      <a:pt x="451" y="198"/>
                    </a:lnTo>
                    <a:lnTo>
                      <a:pt x="453" y="197"/>
                    </a:lnTo>
                    <a:lnTo>
                      <a:pt x="587" y="618"/>
                    </a:lnTo>
                    <a:lnTo>
                      <a:pt x="664" y="398"/>
                    </a:lnTo>
                    <a:lnTo>
                      <a:pt x="644" y="368"/>
                    </a:lnTo>
                    <a:lnTo>
                      <a:pt x="628" y="340"/>
                    </a:lnTo>
                    <a:lnTo>
                      <a:pt x="617" y="317"/>
                    </a:lnTo>
                    <a:lnTo>
                      <a:pt x="610" y="295"/>
                    </a:lnTo>
                    <a:lnTo>
                      <a:pt x="606" y="277"/>
                    </a:lnTo>
                    <a:lnTo>
                      <a:pt x="606" y="261"/>
                    </a:lnTo>
                    <a:lnTo>
                      <a:pt x="609" y="248"/>
                    </a:lnTo>
                    <a:lnTo>
                      <a:pt x="614" y="236"/>
                    </a:lnTo>
                    <a:lnTo>
                      <a:pt x="621" y="226"/>
                    </a:lnTo>
                    <a:lnTo>
                      <a:pt x="628" y="218"/>
                    </a:lnTo>
                    <a:lnTo>
                      <a:pt x="638" y="211"/>
                    </a:lnTo>
                    <a:lnTo>
                      <a:pt x="648" y="207"/>
                    </a:lnTo>
                    <a:lnTo>
                      <a:pt x="658" y="204"/>
                    </a:lnTo>
                    <a:lnTo>
                      <a:pt x="669" y="200"/>
                    </a:lnTo>
                    <a:lnTo>
                      <a:pt x="678" y="199"/>
                    </a:lnTo>
                    <a:lnTo>
                      <a:pt x="687" y="198"/>
                    </a:lnTo>
                    <a:lnTo>
                      <a:pt x="693" y="197"/>
                    </a:lnTo>
                    <a:lnTo>
                      <a:pt x="699" y="197"/>
                    </a:lnTo>
                    <a:lnTo>
                      <a:pt x="701" y="197"/>
                    </a:lnTo>
                    <a:lnTo>
                      <a:pt x="707" y="197"/>
                    </a:lnTo>
                    <a:lnTo>
                      <a:pt x="713" y="198"/>
                    </a:lnTo>
                    <a:lnTo>
                      <a:pt x="722" y="199"/>
                    </a:lnTo>
                    <a:lnTo>
                      <a:pt x="732" y="200"/>
                    </a:lnTo>
                    <a:lnTo>
                      <a:pt x="742" y="204"/>
                    </a:lnTo>
                    <a:lnTo>
                      <a:pt x="752" y="207"/>
                    </a:lnTo>
                    <a:lnTo>
                      <a:pt x="762" y="211"/>
                    </a:lnTo>
                    <a:lnTo>
                      <a:pt x="772" y="218"/>
                    </a:lnTo>
                    <a:lnTo>
                      <a:pt x="779" y="226"/>
                    </a:lnTo>
                    <a:lnTo>
                      <a:pt x="786" y="236"/>
                    </a:lnTo>
                    <a:lnTo>
                      <a:pt x="791" y="248"/>
                    </a:lnTo>
                    <a:lnTo>
                      <a:pt x="794" y="261"/>
                    </a:lnTo>
                    <a:lnTo>
                      <a:pt x="794" y="277"/>
                    </a:lnTo>
                    <a:lnTo>
                      <a:pt x="790" y="295"/>
                    </a:lnTo>
                    <a:lnTo>
                      <a:pt x="783" y="317"/>
                    </a:lnTo>
                    <a:lnTo>
                      <a:pt x="772" y="340"/>
                    </a:lnTo>
                    <a:lnTo>
                      <a:pt x="756" y="368"/>
                    </a:lnTo>
                    <a:lnTo>
                      <a:pt x="736" y="398"/>
                    </a:lnTo>
                    <a:lnTo>
                      <a:pt x="813" y="618"/>
                    </a:lnTo>
                    <a:lnTo>
                      <a:pt x="947" y="197"/>
                    </a:lnTo>
                    <a:lnTo>
                      <a:pt x="950" y="198"/>
                    </a:lnTo>
                    <a:lnTo>
                      <a:pt x="958" y="203"/>
                    </a:lnTo>
                    <a:lnTo>
                      <a:pt x="971" y="209"/>
                    </a:lnTo>
                    <a:lnTo>
                      <a:pt x="988" y="218"/>
                    </a:lnTo>
                    <a:lnTo>
                      <a:pt x="1010" y="229"/>
                    </a:lnTo>
                    <a:lnTo>
                      <a:pt x="1035" y="241"/>
                    </a:lnTo>
                    <a:lnTo>
                      <a:pt x="1063" y="257"/>
                    </a:lnTo>
                    <a:lnTo>
                      <a:pt x="1087" y="237"/>
                    </a:lnTo>
                    <a:lnTo>
                      <a:pt x="1115" y="218"/>
                    </a:lnTo>
                    <a:lnTo>
                      <a:pt x="1152" y="195"/>
                    </a:lnTo>
                    <a:lnTo>
                      <a:pt x="1191" y="173"/>
                    </a:lnTo>
                    <a:lnTo>
                      <a:pt x="1227" y="151"/>
                    </a:lnTo>
                    <a:lnTo>
                      <a:pt x="1265" y="130"/>
                    </a:lnTo>
                    <a:lnTo>
                      <a:pt x="1300" y="110"/>
                    </a:lnTo>
                    <a:lnTo>
                      <a:pt x="1334" y="91"/>
                    </a:lnTo>
                    <a:lnTo>
                      <a:pt x="1366" y="74"/>
                    </a:lnTo>
                    <a:lnTo>
                      <a:pt x="1397" y="58"/>
                    </a:lnTo>
                    <a:lnTo>
                      <a:pt x="1424" y="44"/>
                    </a:lnTo>
                    <a:lnTo>
                      <a:pt x="1448" y="31"/>
                    </a:lnTo>
                    <a:lnTo>
                      <a:pt x="1468" y="21"/>
                    </a:lnTo>
                    <a:lnTo>
                      <a:pt x="1486" y="12"/>
                    </a:lnTo>
                    <a:lnTo>
                      <a:pt x="1498" y="5"/>
                    </a:lnTo>
                    <a:lnTo>
                      <a:pt x="1506" y="2"/>
                    </a:lnTo>
                    <a:lnTo>
                      <a:pt x="1509" y="0"/>
                    </a:lnTo>
                    <a:lnTo>
                      <a:pt x="1674" y="523"/>
                    </a:lnTo>
                    <a:lnTo>
                      <a:pt x="1770" y="249"/>
                    </a:lnTo>
                    <a:lnTo>
                      <a:pt x="1748" y="215"/>
                    </a:lnTo>
                    <a:lnTo>
                      <a:pt x="1729" y="184"/>
                    </a:lnTo>
                    <a:lnTo>
                      <a:pt x="1716" y="156"/>
                    </a:lnTo>
                    <a:lnTo>
                      <a:pt x="1707" y="132"/>
                    </a:lnTo>
                    <a:lnTo>
                      <a:pt x="1702" y="110"/>
                    </a:lnTo>
                    <a:lnTo>
                      <a:pt x="1699" y="90"/>
                    </a:lnTo>
                    <a:lnTo>
                      <a:pt x="1699" y="74"/>
                    </a:lnTo>
                    <a:lnTo>
                      <a:pt x="1704" y="58"/>
                    </a:lnTo>
                    <a:lnTo>
                      <a:pt x="1709" y="46"/>
                    </a:lnTo>
                    <a:lnTo>
                      <a:pt x="1717" y="35"/>
                    </a:lnTo>
                    <a:lnTo>
                      <a:pt x="1726" y="26"/>
                    </a:lnTo>
                    <a:lnTo>
                      <a:pt x="1736" y="19"/>
                    </a:lnTo>
                    <a:lnTo>
                      <a:pt x="1747" y="13"/>
                    </a:lnTo>
                    <a:lnTo>
                      <a:pt x="1759" y="9"/>
                    </a:lnTo>
                    <a:lnTo>
                      <a:pt x="1770" y="5"/>
                    </a:lnTo>
                    <a:lnTo>
                      <a:pt x="1781" y="3"/>
                    </a:lnTo>
                    <a:lnTo>
                      <a:pt x="1792" y="1"/>
                    </a:lnTo>
                    <a:lnTo>
                      <a:pt x="1801" y="0"/>
                    </a:lnTo>
                    <a:lnTo>
                      <a:pt x="1808" y="0"/>
                    </a:lnTo>
                    <a:lnTo>
                      <a:pt x="1815"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104" name="Freeform 286">
                <a:extLst>
                  <a:ext uri="{FF2B5EF4-FFF2-40B4-BE49-F238E27FC236}">
                    <a16:creationId xmlns:a16="http://schemas.microsoft.com/office/drawing/2014/main" id="{5D5C8383-E25B-3C14-35AE-3D3528376A32}"/>
                  </a:ext>
                </a:extLst>
              </p:cNvPr>
              <p:cNvSpPr>
                <a:spLocks/>
              </p:cNvSpPr>
              <p:nvPr/>
            </p:nvSpPr>
            <p:spPr bwMode="auto">
              <a:xfrm>
                <a:off x="593" y="1660"/>
                <a:ext cx="167" cy="214"/>
              </a:xfrm>
              <a:custGeom>
                <a:avLst/>
                <a:gdLst>
                  <a:gd name="T0" fmla="*/ 333 w 665"/>
                  <a:gd name="T1" fmla="*/ 2 h 855"/>
                  <a:gd name="T2" fmla="*/ 347 w 665"/>
                  <a:gd name="T3" fmla="*/ 2 h 855"/>
                  <a:gd name="T4" fmla="*/ 374 w 665"/>
                  <a:gd name="T5" fmla="*/ 3 h 855"/>
                  <a:gd name="T6" fmla="*/ 408 w 665"/>
                  <a:gd name="T7" fmla="*/ 8 h 855"/>
                  <a:gd name="T8" fmla="*/ 448 w 665"/>
                  <a:gd name="T9" fmla="*/ 18 h 855"/>
                  <a:gd name="T10" fmla="*/ 491 w 665"/>
                  <a:gd name="T11" fmla="*/ 36 h 855"/>
                  <a:gd name="T12" fmla="*/ 535 w 665"/>
                  <a:gd name="T13" fmla="*/ 62 h 855"/>
                  <a:gd name="T14" fmla="*/ 576 w 665"/>
                  <a:gd name="T15" fmla="*/ 100 h 855"/>
                  <a:gd name="T16" fmla="*/ 612 w 665"/>
                  <a:gd name="T17" fmla="*/ 149 h 855"/>
                  <a:gd name="T18" fmla="*/ 641 w 665"/>
                  <a:gd name="T19" fmla="*/ 213 h 855"/>
                  <a:gd name="T20" fmla="*/ 659 w 665"/>
                  <a:gd name="T21" fmla="*/ 293 h 855"/>
                  <a:gd name="T22" fmla="*/ 663 w 665"/>
                  <a:gd name="T23" fmla="*/ 342 h 855"/>
                  <a:gd name="T24" fmla="*/ 664 w 665"/>
                  <a:gd name="T25" fmla="*/ 358 h 855"/>
                  <a:gd name="T26" fmla="*/ 665 w 665"/>
                  <a:gd name="T27" fmla="*/ 389 h 855"/>
                  <a:gd name="T28" fmla="*/ 665 w 665"/>
                  <a:gd name="T29" fmla="*/ 431 h 855"/>
                  <a:gd name="T30" fmla="*/ 662 w 665"/>
                  <a:gd name="T31" fmla="*/ 482 h 855"/>
                  <a:gd name="T32" fmla="*/ 655 w 665"/>
                  <a:gd name="T33" fmla="*/ 537 h 855"/>
                  <a:gd name="T34" fmla="*/ 643 w 665"/>
                  <a:gd name="T35" fmla="*/ 596 h 855"/>
                  <a:gd name="T36" fmla="*/ 623 w 665"/>
                  <a:gd name="T37" fmla="*/ 655 h 855"/>
                  <a:gd name="T38" fmla="*/ 596 w 665"/>
                  <a:gd name="T39" fmla="*/ 711 h 855"/>
                  <a:gd name="T40" fmla="*/ 558 w 665"/>
                  <a:gd name="T41" fmla="*/ 761 h 855"/>
                  <a:gd name="T42" fmla="*/ 511 w 665"/>
                  <a:gd name="T43" fmla="*/ 804 h 855"/>
                  <a:gd name="T44" fmla="*/ 451 w 665"/>
                  <a:gd name="T45" fmla="*/ 835 h 855"/>
                  <a:gd name="T46" fmla="*/ 377 w 665"/>
                  <a:gd name="T47" fmla="*/ 853 h 855"/>
                  <a:gd name="T48" fmla="*/ 331 w 665"/>
                  <a:gd name="T49" fmla="*/ 855 h 855"/>
                  <a:gd name="T50" fmla="*/ 250 w 665"/>
                  <a:gd name="T51" fmla="*/ 846 h 855"/>
                  <a:gd name="T52" fmla="*/ 183 w 665"/>
                  <a:gd name="T53" fmla="*/ 821 h 855"/>
                  <a:gd name="T54" fmla="*/ 129 w 665"/>
                  <a:gd name="T55" fmla="*/ 785 h 855"/>
                  <a:gd name="T56" fmla="*/ 87 w 665"/>
                  <a:gd name="T57" fmla="*/ 737 h 855"/>
                  <a:gd name="T58" fmla="*/ 55 w 665"/>
                  <a:gd name="T59" fmla="*/ 683 h 855"/>
                  <a:gd name="T60" fmla="*/ 32 w 665"/>
                  <a:gd name="T61" fmla="*/ 626 h 855"/>
                  <a:gd name="T62" fmla="*/ 16 w 665"/>
                  <a:gd name="T63" fmla="*/ 567 h 855"/>
                  <a:gd name="T64" fmla="*/ 7 w 665"/>
                  <a:gd name="T65" fmla="*/ 509 h 855"/>
                  <a:gd name="T66" fmla="*/ 2 w 665"/>
                  <a:gd name="T67" fmla="*/ 455 h 855"/>
                  <a:gd name="T68" fmla="*/ 0 w 665"/>
                  <a:gd name="T69" fmla="*/ 409 h 855"/>
                  <a:gd name="T70" fmla="*/ 0 w 665"/>
                  <a:gd name="T71" fmla="*/ 373 h 855"/>
                  <a:gd name="T72" fmla="*/ 3 w 665"/>
                  <a:gd name="T73" fmla="*/ 348 h 855"/>
                  <a:gd name="T74" fmla="*/ 3 w 665"/>
                  <a:gd name="T75" fmla="*/ 340 h 855"/>
                  <a:gd name="T76" fmla="*/ 15 w 665"/>
                  <a:gd name="T77" fmla="*/ 250 h 855"/>
                  <a:gd name="T78" fmla="*/ 38 w 665"/>
                  <a:gd name="T79" fmla="*/ 179 h 855"/>
                  <a:gd name="T80" fmla="*/ 70 w 665"/>
                  <a:gd name="T81" fmla="*/ 123 h 855"/>
                  <a:gd name="T82" fmla="*/ 109 w 665"/>
                  <a:gd name="T83" fmla="*/ 80 h 855"/>
                  <a:gd name="T84" fmla="*/ 152 w 665"/>
                  <a:gd name="T85" fmla="*/ 48 h 855"/>
                  <a:gd name="T86" fmla="*/ 196 w 665"/>
                  <a:gd name="T87" fmla="*/ 26 h 855"/>
                  <a:gd name="T88" fmla="*/ 238 w 665"/>
                  <a:gd name="T89" fmla="*/ 13 h 855"/>
                  <a:gd name="T90" fmla="*/ 276 w 665"/>
                  <a:gd name="T91" fmla="*/ 5 h 855"/>
                  <a:gd name="T92" fmla="*/ 306 w 665"/>
                  <a:gd name="T93" fmla="*/ 2 h 855"/>
                  <a:gd name="T94" fmla="*/ 327 w 665"/>
                  <a:gd name="T95"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5" h="855">
                    <a:moveTo>
                      <a:pt x="327" y="0"/>
                    </a:moveTo>
                    <a:lnTo>
                      <a:pt x="333" y="2"/>
                    </a:lnTo>
                    <a:lnTo>
                      <a:pt x="338" y="2"/>
                    </a:lnTo>
                    <a:lnTo>
                      <a:pt x="347" y="2"/>
                    </a:lnTo>
                    <a:lnTo>
                      <a:pt x="359" y="2"/>
                    </a:lnTo>
                    <a:lnTo>
                      <a:pt x="374" y="3"/>
                    </a:lnTo>
                    <a:lnTo>
                      <a:pt x="390" y="5"/>
                    </a:lnTo>
                    <a:lnTo>
                      <a:pt x="408" y="8"/>
                    </a:lnTo>
                    <a:lnTo>
                      <a:pt x="427" y="13"/>
                    </a:lnTo>
                    <a:lnTo>
                      <a:pt x="448" y="18"/>
                    </a:lnTo>
                    <a:lnTo>
                      <a:pt x="469" y="26"/>
                    </a:lnTo>
                    <a:lnTo>
                      <a:pt x="491" y="36"/>
                    </a:lnTo>
                    <a:lnTo>
                      <a:pt x="513" y="48"/>
                    </a:lnTo>
                    <a:lnTo>
                      <a:pt x="535" y="62"/>
                    </a:lnTo>
                    <a:lnTo>
                      <a:pt x="556" y="80"/>
                    </a:lnTo>
                    <a:lnTo>
                      <a:pt x="576" y="100"/>
                    </a:lnTo>
                    <a:lnTo>
                      <a:pt x="596" y="123"/>
                    </a:lnTo>
                    <a:lnTo>
                      <a:pt x="612" y="149"/>
                    </a:lnTo>
                    <a:lnTo>
                      <a:pt x="628" y="179"/>
                    </a:lnTo>
                    <a:lnTo>
                      <a:pt x="641" y="213"/>
                    </a:lnTo>
                    <a:lnTo>
                      <a:pt x="651" y="250"/>
                    </a:lnTo>
                    <a:lnTo>
                      <a:pt x="659" y="293"/>
                    </a:lnTo>
                    <a:lnTo>
                      <a:pt x="663" y="340"/>
                    </a:lnTo>
                    <a:lnTo>
                      <a:pt x="663" y="342"/>
                    </a:lnTo>
                    <a:lnTo>
                      <a:pt x="663" y="348"/>
                    </a:lnTo>
                    <a:lnTo>
                      <a:pt x="664" y="358"/>
                    </a:lnTo>
                    <a:lnTo>
                      <a:pt x="665" y="372"/>
                    </a:lnTo>
                    <a:lnTo>
                      <a:pt x="665" y="389"/>
                    </a:lnTo>
                    <a:lnTo>
                      <a:pt x="665" y="409"/>
                    </a:lnTo>
                    <a:lnTo>
                      <a:pt x="665" y="431"/>
                    </a:lnTo>
                    <a:lnTo>
                      <a:pt x="664" y="455"/>
                    </a:lnTo>
                    <a:lnTo>
                      <a:pt x="662" y="482"/>
                    </a:lnTo>
                    <a:lnTo>
                      <a:pt x="660" y="508"/>
                    </a:lnTo>
                    <a:lnTo>
                      <a:pt x="655" y="537"/>
                    </a:lnTo>
                    <a:lnTo>
                      <a:pt x="650" y="567"/>
                    </a:lnTo>
                    <a:lnTo>
                      <a:pt x="643" y="596"/>
                    </a:lnTo>
                    <a:lnTo>
                      <a:pt x="634" y="626"/>
                    </a:lnTo>
                    <a:lnTo>
                      <a:pt x="623" y="655"/>
                    </a:lnTo>
                    <a:lnTo>
                      <a:pt x="611" y="683"/>
                    </a:lnTo>
                    <a:lnTo>
                      <a:pt x="596" y="711"/>
                    </a:lnTo>
                    <a:lnTo>
                      <a:pt x="578" y="737"/>
                    </a:lnTo>
                    <a:lnTo>
                      <a:pt x="558" y="761"/>
                    </a:lnTo>
                    <a:lnTo>
                      <a:pt x="536" y="785"/>
                    </a:lnTo>
                    <a:lnTo>
                      <a:pt x="511" y="804"/>
                    </a:lnTo>
                    <a:lnTo>
                      <a:pt x="482" y="821"/>
                    </a:lnTo>
                    <a:lnTo>
                      <a:pt x="451" y="835"/>
                    </a:lnTo>
                    <a:lnTo>
                      <a:pt x="416" y="846"/>
                    </a:lnTo>
                    <a:lnTo>
                      <a:pt x="377" y="853"/>
                    </a:lnTo>
                    <a:lnTo>
                      <a:pt x="335" y="855"/>
                    </a:lnTo>
                    <a:lnTo>
                      <a:pt x="331" y="855"/>
                    </a:lnTo>
                    <a:lnTo>
                      <a:pt x="289" y="853"/>
                    </a:lnTo>
                    <a:lnTo>
                      <a:pt x="250" y="846"/>
                    </a:lnTo>
                    <a:lnTo>
                      <a:pt x="215" y="835"/>
                    </a:lnTo>
                    <a:lnTo>
                      <a:pt x="183" y="821"/>
                    </a:lnTo>
                    <a:lnTo>
                      <a:pt x="154" y="804"/>
                    </a:lnTo>
                    <a:lnTo>
                      <a:pt x="129" y="785"/>
                    </a:lnTo>
                    <a:lnTo>
                      <a:pt x="107" y="761"/>
                    </a:lnTo>
                    <a:lnTo>
                      <a:pt x="87" y="737"/>
                    </a:lnTo>
                    <a:lnTo>
                      <a:pt x="70" y="711"/>
                    </a:lnTo>
                    <a:lnTo>
                      <a:pt x="55" y="683"/>
                    </a:lnTo>
                    <a:lnTo>
                      <a:pt x="42" y="655"/>
                    </a:lnTo>
                    <a:lnTo>
                      <a:pt x="32" y="626"/>
                    </a:lnTo>
                    <a:lnTo>
                      <a:pt x="24" y="596"/>
                    </a:lnTo>
                    <a:lnTo>
                      <a:pt x="16" y="567"/>
                    </a:lnTo>
                    <a:lnTo>
                      <a:pt x="10" y="538"/>
                    </a:lnTo>
                    <a:lnTo>
                      <a:pt x="7" y="509"/>
                    </a:lnTo>
                    <a:lnTo>
                      <a:pt x="4" y="482"/>
                    </a:lnTo>
                    <a:lnTo>
                      <a:pt x="2" y="455"/>
                    </a:lnTo>
                    <a:lnTo>
                      <a:pt x="0" y="431"/>
                    </a:lnTo>
                    <a:lnTo>
                      <a:pt x="0" y="409"/>
                    </a:lnTo>
                    <a:lnTo>
                      <a:pt x="0" y="389"/>
                    </a:lnTo>
                    <a:lnTo>
                      <a:pt x="0" y="373"/>
                    </a:lnTo>
                    <a:lnTo>
                      <a:pt x="2" y="358"/>
                    </a:lnTo>
                    <a:lnTo>
                      <a:pt x="3" y="348"/>
                    </a:lnTo>
                    <a:lnTo>
                      <a:pt x="3" y="342"/>
                    </a:lnTo>
                    <a:lnTo>
                      <a:pt x="3" y="340"/>
                    </a:lnTo>
                    <a:lnTo>
                      <a:pt x="7" y="293"/>
                    </a:lnTo>
                    <a:lnTo>
                      <a:pt x="15" y="250"/>
                    </a:lnTo>
                    <a:lnTo>
                      <a:pt x="25" y="213"/>
                    </a:lnTo>
                    <a:lnTo>
                      <a:pt x="38" y="179"/>
                    </a:lnTo>
                    <a:lnTo>
                      <a:pt x="53" y="149"/>
                    </a:lnTo>
                    <a:lnTo>
                      <a:pt x="70" y="123"/>
                    </a:lnTo>
                    <a:lnTo>
                      <a:pt x="90" y="100"/>
                    </a:lnTo>
                    <a:lnTo>
                      <a:pt x="109" y="80"/>
                    </a:lnTo>
                    <a:lnTo>
                      <a:pt x="130" y="62"/>
                    </a:lnTo>
                    <a:lnTo>
                      <a:pt x="152" y="48"/>
                    </a:lnTo>
                    <a:lnTo>
                      <a:pt x="174" y="36"/>
                    </a:lnTo>
                    <a:lnTo>
                      <a:pt x="196" y="26"/>
                    </a:lnTo>
                    <a:lnTo>
                      <a:pt x="217" y="18"/>
                    </a:lnTo>
                    <a:lnTo>
                      <a:pt x="238" y="13"/>
                    </a:lnTo>
                    <a:lnTo>
                      <a:pt x="258" y="8"/>
                    </a:lnTo>
                    <a:lnTo>
                      <a:pt x="276" y="5"/>
                    </a:lnTo>
                    <a:lnTo>
                      <a:pt x="292" y="3"/>
                    </a:lnTo>
                    <a:lnTo>
                      <a:pt x="306" y="2"/>
                    </a:lnTo>
                    <a:lnTo>
                      <a:pt x="318" y="0"/>
                    </a:lnTo>
                    <a:lnTo>
                      <a:pt x="327"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grpSp>
        <p:grpSp>
          <p:nvGrpSpPr>
            <p:cNvPr id="109" name="Group 377">
              <a:extLst>
                <a:ext uri="{FF2B5EF4-FFF2-40B4-BE49-F238E27FC236}">
                  <a16:creationId xmlns:a16="http://schemas.microsoft.com/office/drawing/2014/main" id="{258CC26F-7B2A-6E28-4646-5193427DEC6D}"/>
                </a:ext>
              </a:extLst>
            </p:cNvPr>
            <p:cNvGrpSpPr>
              <a:grpSpLocks noChangeAspect="1"/>
            </p:cNvGrpSpPr>
            <p:nvPr/>
          </p:nvGrpSpPr>
          <p:grpSpPr bwMode="auto">
            <a:xfrm>
              <a:off x="20286238" y="4790972"/>
              <a:ext cx="1404179" cy="1405963"/>
              <a:chOff x="2649" y="3117"/>
              <a:chExt cx="785" cy="786"/>
            </a:xfrm>
            <a:solidFill>
              <a:schemeClr val="tx2">
                <a:lumMod val="60000"/>
                <a:lumOff val="40000"/>
              </a:schemeClr>
            </a:solidFill>
          </p:grpSpPr>
          <p:sp>
            <p:nvSpPr>
              <p:cNvPr id="110" name="Freeform 379">
                <a:extLst>
                  <a:ext uri="{FF2B5EF4-FFF2-40B4-BE49-F238E27FC236}">
                    <a16:creationId xmlns:a16="http://schemas.microsoft.com/office/drawing/2014/main" id="{DE741EAE-E7B2-FD8E-5609-5719B22B1E44}"/>
                  </a:ext>
                </a:extLst>
              </p:cNvPr>
              <p:cNvSpPr>
                <a:spLocks/>
              </p:cNvSpPr>
              <p:nvPr/>
            </p:nvSpPr>
            <p:spPr bwMode="auto">
              <a:xfrm>
                <a:off x="2696" y="3117"/>
                <a:ext cx="155" cy="155"/>
              </a:xfrm>
              <a:custGeom>
                <a:avLst/>
                <a:gdLst>
                  <a:gd name="T0" fmla="*/ 388 w 776"/>
                  <a:gd name="T1" fmla="*/ 0 h 776"/>
                  <a:gd name="T2" fmla="*/ 441 w 776"/>
                  <a:gd name="T3" fmla="*/ 4 h 776"/>
                  <a:gd name="T4" fmla="*/ 491 w 776"/>
                  <a:gd name="T5" fmla="*/ 13 h 776"/>
                  <a:gd name="T6" fmla="*/ 539 w 776"/>
                  <a:gd name="T7" fmla="*/ 30 h 776"/>
                  <a:gd name="T8" fmla="*/ 584 w 776"/>
                  <a:gd name="T9" fmla="*/ 53 h 776"/>
                  <a:gd name="T10" fmla="*/ 624 w 776"/>
                  <a:gd name="T11" fmla="*/ 81 h 776"/>
                  <a:gd name="T12" fmla="*/ 662 w 776"/>
                  <a:gd name="T13" fmla="*/ 113 h 776"/>
                  <a:gd name="T14" fmla="*/ 694 w 776"/>
                  <a:gd name="T15" fmla="*/ 150 h 776"/>
                  <a:gd name="T16" fmla="*/ 723 w 776"/>
                  <a:gd name="T17" fmla="*/ 191 h 776"/>
                  <a:gd name="T18" fmla="*/ 744 w 776"/>
                  <a:gd name="T19" fmla="*/ 237 h 776"/>
                  <a:gd name="T20" fmla="*/ 761 w 776"/>
                  <a:gd name="T21" fmla="*/ 285 h 776"/>
                  <a:gd name="T22" fmla="*/ 772 w 776"/>
                  <a:gd name="T23" fmla="*/ 336 h 776"/>
                  <a:gd name="T24" fmla="*/ 776 w 776"/>
                  <a:gd name="T25" fmla="*/ 387 h 776"/>
                  <a:gd name="T26" fmla="*/ 772 w 776"/>
                  <a:gd name="T27" fmla="*/ 440 h 776"/>
                  <a:gd name="T28" fmla="*/ 761 w 776"/>
                  <a:gd name="T29" fmla="*/ 491 h 776"/>
                  <a:gd name="T30" fmla="*/ 744 w 776"/>
                  <a:gd name="T31" fmla="*/ 539 h 776"/>
                  <a:gd name="T32" fmla="*/ 723 w 776"/>
                  <a:gd name="T33" fmla="*/ 584 h 776"/>
                  <a:gd name="T34" fmla="*/ 694 w 776"/>
                  <a:gd name="T35" fmla="*/ 626 h 776"/>
                  <a:gd name="T36" fmla="*/ 662 w 776"/>
                  <a:gd name="T37" fmla="*/ 662 h 776"/>
                  <a:gd name="T38" fmla="*/ 624 w 776"/>
                  <a:gd name="T39" fmla="*/ 696 h 776"/>
                  <a:gd name="T40" fmla="*/ 584 w 776"/>
                  <a:gd name="T41" fmla="*/ 723 h 776"/>
                  <a:gd name="T42" fmla="*/ 539 w 776"/>
                  <a:gd name="T43" fmla="*/ 746 h 776"/>
                  <a:gd name="T44" fmla="*/ 491 w 776"/>
                  <a:gd name="T45" fmla="*/ 762 h 776"/>
                  <a:gd name="T46" fmla="*/ 441 w 776"/>
                  <a:gd name="T47" fmla="*/ 773 h 776"/>
                  <a:gd name="T48" fmla="*/ 388 w 776"/>
                  <a:gd name="T49" fmla="*/ 776 h 776"/>
                  <a:gd name="T50" fmla="*/ 335 w 776"/>
                  <a:gd name="T51" fmla="*/ 773 h 776"/>
                  <a:gd name="T52" fmla="*/ 285 w 776"/>
                  <a:gd name="T53" fmla="*/ 762 h 776"/>
                  <a:gd name="T54" fmla="*/ 237 w 776"/>
                  <a:gd name="T55" fmla="*/ 746 h 776"/>
                  <a:gd name="T56" fmla="*/ 192 w 776"/>
                  <a:gd name="T57" fmla="*/ 723 h 776"/>
                  <a:gd name="T58" fmla="*/ 152 w 776"/>
                  <a:gd name="T59" fmla="*/ 696 h 776"/>
                  <a:gd name="T60" fmla="*/ 114 w 776"/>
                  <a:gd name="T61" fmla="*/ 662 h 776"/>
                  <a:gd name="T62" fmla="*/ 82 w 776"/>
                  <a:gd name="T63" fmla="*/ 626 h 776"/>
                  <a:gd name="T64" fmla="*/ 53 w 776"/>
                  <a:gd name="T65" fmla="*/ 584 h 776"/>
                  <a:gd name="T66" fmla="*/ 31 w 776"/>
                  <a:gd name="T67" fmla="*/ 539 h 776"/>
                  <a:gd name="T68" fmla="*/ 15 w 776"/>
                  <a:gd name="T69" fmla="*/ 491 h 776"/>
                  <a:gd name="T70" fmla="*/ 4 w 776"/>
                  <a:gd name="T71" fmla="*/ 440 h 776"/>
                  <a:gd name="T72" fmla="*/ 0 w 776"/>
                  <a:gd name="T73" fmla="*/ 387 h 776"/>
                  <a:gd name="T74" fmla="*/ 4 w 776"/>
                  <a:gd name="T75" fmla="*/ 336 h 776"/>
                  <a:gd name="T76" fmla="*/ 15 w 776"/>
                  <a:gd name="T77" fmla="*/ 285 h 776"/>
                  <a:gd name="T78" fmla="*/ 31 w 776"/>
                  <a:gd name="T79" fmla="*/ 237 h 776"/>
                  <a:gd name="T80" fmla="*/ 53 w 776"/>
                  <a:gd name="T81" fmla="*/ 191 h 776"/>
                  <a:gd name="T82" fmla="*/ 82 w 776"/>
                  <a:gd name="T83" fmla="*/ 150 h 776"/>
                  <a:gd name="T84" fmla="*/ 114 w 776"/>
                  <a:gd name="T85" fmla="*/ 113 h 776"/>
                  <a:gd name="T86" fmla="*/ 152 w 776"/>
                  <a:gd name="T87" fmla="*/ 81 h 776"/>
                  <a:gd name="T88" fmla="*/ 192 w 776"/>
                  <a:gd name="T89" fmla="*/ 53 h 776"/>
                  <a:gd name="T90" fmla="*/ 237 w 776"/>
                  <a:gd name="T91" fmla="*/ 30 h 776"/>
                  <a:gd name="T92" fmla="*/ 285 w 776"/>
                  <a:gd name="T93" fmla="*/ 13 h 776"/>
                  <a:gd name="T94" fmla="*/ 335 w 776"/>
                  <a:gd name="T95" fmla="*/ 4 h 776"/>
                  <a:gd name="T96" fmla="*/ 388 w 776"/>
                  <a:gd name="T97"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6" h="776">
                    <a:moveTo>
                      <a:pt x="388" y="0"/>
                    </a:moveTo>
                    <a:lnTo>
                      <a:pt x="441" y="4"/>
                    </a:lnTo>
                    <a:lnTo>
                      <a:pt x="491" y="13"/>
                    </a:lnTo>
                    <a:lnTo>
                      <a:pt x="539" y="30"/>
                    </a:lnTo>
                    <a:lnTo>
                      <a:pt x="584" y="53"/>
                    </a:lnTo>
                    <a:lnTo>
                      <a:pt x="624" y="81"/>
                    </a:lnTo>
                    <a:lnTo>
                      <a:pt x="662" y="113"/>
                    </a:lnTo>
                    <a:lnTo>
                      <a:pt x="694" y="150"/>
                    </a:lnTo>
                    <a:lnTo>
                      <a:pt x="723" y="191"/>
                    </a:lnTo>
                    <a:lnTo>
                      <a:pt x="744" y="237"/>
                    </a:lnTo>
                    <a:lnTo>
                      <a:pt x="761" y="285"/>
                    </a:lnTo>
                    <a:lnTo>
                      <a:pt x="772" y="336"/>
                    </a:lnTo>
                    <a:lnTo>
                      <a:pt x="776" y="387"/>
                    </a:lnTo>
                    <a:lnTo>
                      <a:pt x="772" y="440"/>
                    </a:lnTo>
                    <a:lnTo>
                      <a:pt x="761" y="491"/>
                    </a:lnTo>
                    <a:lnTo>
                      <a:pt x="744" y="539"/>
                    </a:lnTo>
                    <a:lnTo>
                      <a:pt x="723" y="584"/>
                    </a:lnTo>
                    <a:lnTo>
                      <a:pt x="694" y="626"/>
                    </a:lnTo>
                    <a:lnTo>
                      <a:pt x="662" y="662"/>
                    </a:lnTo>
                    <a:lnTo>
                      <a:pt x="624" y="696"/>
                    </a:lnTo>
                    <a:lnTo>
                      <a:pt x="584" y="723"/>
                    </a:lnTo>
                    <a:lnTo>
                      <a:pt x="539" y="746"/>
                    </a:lnTo>
                    <a:lnTo>
                      <a:pt x="491" y="762"/>
                    </a:lnTo>
                    <a:lnTo>
                      <a:pt x="441" y="773"/>
                    </a:lnTo>
                    <a:lnTo>
                      <a:pt x="388" y="776"/>
                    </a:lnTo>
                    <a:lnTo>
                      <a:pt x="335" y="773"/>
                    </a:lnTo>
                    <a:lnTo>
                      <a:pt x="285" y="762"/>
                    </a:lnTo>
                    <a:lnTo>
                      <a:pt x="237" y="746"/>
                    </a:lnTo>
                    <a:lnTo>
                      <a:pt x="192" y="723"/>
                    </a:lnTo>
                    <a:lnTo>
                      <a:pt x="152" y="696"/>
                    </a:lnTo>
                    <a:lnTo>
                      <a:pt x="114" y="662"/>
                    </a:lnTo>
                    <a:lnTo>
                      <a:pt x="82" y="626"/>
                    </a:lnTo>
                    <a:lnTo>
                      <a:pt x="53" y="584"/>
                    </a:lnTo>
                    <a:lnTo>
                      <a:pt x="31" y="539"/>
                    </a:lnTo>
                    <a:lnTo>
                      <a:pt x="15" y="491"/>
                    </a:lnTo>
                    <a:lnTo>
                      <a:pt x="4" y="440"/>
                    </a:lnTo>
                    <a:lnTo>
                      <a:pt x="0" y="387"/>
                    </a:lnTo>
                    <a:lnTo>
                      <a:pt x="4" y="336"/>
                    </a:lnTo>
                    <a:lnTo>
                      <a:pt x="15" y="285"/>
                    </a:lnTo>
                    <a:lnTo>
                      <a:pt x="31" y="237"/>
                    </a:lnTo>
                    <a:lnTo>
                      <a:pt x="53" y="191"/>
                    </a:lnTo>
                    <a:lnTo>
                      <a:pt x="82" y="150"/>
                    </a:lnTo>
                    <a:lnTo>
                      <a:pt x="114" y="113"/>
                    </a:lnTo>
                    <a:lnTo>
                      <a:pt x="152" y="81"/>
                    </a:lnTo>
                    <a:lnTo>
                      <a:pt x="192" y="53"/>
                    </a:lnTo>
                    <a:lnTo>
                      <a:pt x="237" y="30"/>
                    </a:lnTo>
                    <a:lnTo>
                      <a:pt x="285" y="13"/>
                    </a:lnTo>
                    <a:lnTo>
                      <a:pt x="335" y="4"/>
                    </a:lnTo>
                    <a:lnTo>
                      <a:pt x="388"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111" name="Freeform 380">
                <a:extLst>
                  <a:ext uri="{FF2B5EF4-FFF2-40B4-BE49-F238E27FC236}">
                    <a16:creationId xmlns:a16="http://schemas.microsoft.com/office/drawing/2014/main" id="{3F5FDF1B-70D3-6F4D-3E3C-9AE26CCFAC87}"/>
                  </a:ext>
                </a:extLst>
              </p:cNvPr>
              <p:cNvSpPr>
                <a:spLocks/>
              </p:cNvSpPr>
              <p:nvPr/>
            </p:nvSpPr>
            <p:spPr bwMode="auto">
              <a:xfrm>
                <a:off x="2649" y="3301"/>
                <a:ext cx="249" cy="436"/>
              </a:xfrm>
              <a:custGeom>
                <a:avLst/>
                <a:gdLst>
                  <a:gd name="T0" fmla="*/ 1056 w 1248"/>
                  <a:gd name="T1" fmla="*/ 0 h 2179"/>
                  <a:gd name="T2" fmla="*/ 1123 w 1248"/>
                  <a:gd name="T3" fmla="*/ 12 h 2179"/>
                  <a:gd name="T4" fmla="*/ 1180 w 1248"/>
                  <a:gd name="T5" fmla="*/ 45 h 2179"/>
                  <a:gd name="T6" fmla="*/ 1222 w 1248"/>
                  <a:gd name="T7" fmla="*/ 95 h 2179"/>
                  <a:gd name="T8" fmla="*/ 1245 w 1248"/>
                  <a:gd name="T9" fmla="*/ 157 h 2179"/>
                  <a:gd name="T10" fmla="*/ 1248 w 1248"/>
                  <a:gd name="T11" fmla="*/ 269 h 2179"/>
                  <a:gd name="T12" fmla="*/ 1153 w 1248"/>
                  <a:gd name="T13" fmla="*/ 324 h 2179"/>
                  <a:gd name="T14" fmla="*/ 1073 w 1248"/>
                  <a:gd name="T15" fmla="*/ 399 h 2179"/>
                  <a:gd name="T16" fmla="*/ 1013 w 1248"/>
                  <a:gd name="T17" fmla="*/ 490 h 2179"/>
                  <a:gd name="T18" fmla="*/ 973 w 1248"/>
                  <a:gd name="T19" fmla="*/ 595 h 2179"/>
                  <a:gd name="T20" fmla="*/ 960 w 1248"/>
                  <a:gd name="T21" fmla="*/ 708 h 2179"/>
                  <a:gd name="T22" fmla="*/ 962 w 1248"/>
                  <a:gd name="T23" fmla="*/ 1764 h 2179"/>
                  <a:gd name="T24" fmla="*/ 982 w 1248"/>
                  <a:gd name="T25" fmla="*/ 1856 h 2179"/>
                  <a:gd name="T26" fmla="*/ 1018 w 1248"/>
                  <a:gd name="T27" fmla="*/ 1940 h 2179"/>
                  <a:gd name="T28" fmla="*/ 1014 w 1248"/>
                  <a:gd name="T29" fmla="*/ 2020 h 2179"/>
                  <a:gd name="T30" fmla="*/ 991 w 1248"/>
                  <a:gd name="T31" fmla="*/ 2082 h 2179"/>
                  <a:gd name="T32" fmla="*/ 949 w 1248"/>
                  <a:gd name="T33" fmla="*/ 2133 h 2179"/>
                  <a:gd name="T34" fmla="*/ 893 w 1248"/>
                  <a:gd name="T35" fmla="*/ 2167 h 2179"/>
                  <a:gd name="T36" fmla="*/ 826 w 1248"/>
                  <a:gd name="T37" fmla="*/ 2179 h 2179"/>
                  <a:gd name="T38" fmla="*/ 388 w 1248"/>
                  <a:gd name="T39" fmla="*/ 2175 h 2179"/>
                  <a:gd name="T40" fmla="*/ 325 w 1248"/>
                  <a:gd name="T41" fmla="*/ 2152 h 2179"/>
                  <a:gd name="T42" fmla="*/ 276 w 1248"/>
                  <a:gd name="T43" fmla="*/ 2110 h 2179"/>
                  <a:gd name="T44" fmla="*/ 242 w 1248"/>
                  <a:gd name="T45" fmla="*/ 2052 h 2179"/>
                  <a:gd name="T46" fmla="*/ 230 w 1248"/>
                  <a:gd name="T47" fmla="*/ 1986 h 2179"/>
                  <a:gd name="T48" fmla="*/ 192 w 1248"/>
                  <a:gd name="T49" fmla="*/ 1216 h 2179"/>
                  <a:gd name="T50" fmla="*/ 123 w 1248"/>
                  <a:gd name="T51" fmla="*/ 1204 h 2179"/>
                  <a:gd name="T52" fmla="*/ 67 w 1248"/>
                  <a:gd name="T53" fmla="*/ 1170 h 2179"/>
                  <a:gd name="T54" fmla="*/ 25 w 1248"/>
                  <a:gd name="T55" fmla="*/ 1120 h 2179"/>
                  <a:gd name="T56" fmla="*/ 2 w 1248"/>
                  <a:gd name="T57" fmla="*/ 1057 h 2179"/>
                  <a:gd name="T58" fmla="*/ 0 w 1248"/>
                  <a:gd name="T59" fmla="*/ 192 h 2179"/>
                  <a:gd name="T60" fmla="*/ 12 w 1248"/>
                  <a:gd name="T61" fmla="*/ 125 h 2179"/>
                  <a:gd name="T62" fmla="*/ 45 w 1248"/>
                  <a:gd name="T63" fmla="*/ 68 h 2179"/>
                  <a:gd name="T64" fmla="*/ 95 w 1248"/>
                  <a:gd name="T65" fmla="*/ 26 h 2179"/>
                  <a:gd name="T66" fmla="*/ 157 w 1248"/>
                  <a:gd name="T67" fmla="*/ 3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8" h="2179">
                    <a:moveTo>
                      <a:pt x="192" y="0"/>
                    </a:moveTo>
                    <a:lnTo>
                      <a:pt x="1056" y="0"/>
                    </a:lnTo>
                    <a:lnTo>
                      <a:pt x="1091" y="3"/>
                    </a:lnTo>
                    <a:lnTo>
                      <a:pt x="1123" y="12"/>
                    </a:lnTo>
                    <a:lnTo>
                      <a:pt x="1153" y="26"/>
                    </a:lnTo>
                    <a:lnTo>
                      <a:pt x="1180" y="45"/>
                    </a:lnTo>
                    <a:lnTo>
                      <a:pt x="1203" y="68"/>
                    </a:lnTo>
                    <a:lnTo>
                      <a:pt x="1222" y="95"/>
                    </a:lnTo>
                    <a:lnTo>
                      <a:pt x="1236" y="125"/>
                    </a:lnTo>
                    <a:lnTo>
                      <a:pt x="1245" y="157"/>
                    </a:lnTo>
                    <a:lnTo>
                      <a:pt x="1248" y="192"/>
                    </a:lnTo>
                    <a:lnTo>
                      <a:pt x="1248" y="269"/>
                    </a:lnTo>
                    <a:lnTo>
                      <a:pt x="1199" y="294"/>
                    </a:lnTo>
                    <a:lnTo>
                      <a:pt x="1153" y="324"/>
                    </a:lnTo>
                    <a:lnTo>
                      <a:pt x="1111" y="359"/>
                    </a:lnTo>
                    <a:lnTo>
                      <a:pt x="1073" y="399"/>
                    </a:lnTo>
                    <a:lnTo>
                      <a:pt x="1041" y="444"/>
                    </a:lnTo>
                    <a:lnTo>
                      <a:pt x="1013" y="490"/>
                    </a:lnTo>
                    <a:lnTo>
                      <a:pt x="990" y="541"/>
                    </a:lnTo>
                    <a:lnTo>
                      <a:pt x="973" y="595"/>
                    </a:lnTo>
                    <a:lnTo>
                      <a:pt x="964" y="651"/>
                    </a:lnTo>
                    <a:lnTo>
                      <a:pt x="960" y="708"/>
                    </a:lnTo>
                    <a:lnTo>
                      <a:pt x="960" y="1717"/>
                    </a:lnTo>
                    <a:lnTo>
                      <a:pt x="962" y="1764"/>
                    </a:lnTo>
                    <a:lnTo>
                      <a:pt x="970" y="1811"/>
                    </a:lnTo>
                    <a:lnTo>
                      <a:pt x="982" y="1856"/>
                    </a:lnTo>
                    <a:lnTo>
                      <a:pt x="999" y="1900"/>
                    </a:lnTo>
                    <a:lnTo>
                      <a:pt x="1018" y="1940"/>
                    </a:lnTo>
                    <a:lnTo>
                      <a:pt x="1018" y="1986"/>
                    </a:lnTo>
                    <a:lnTo>
                      <a:pt x="1014" y="2020"/>
                    </a:lnTo>
                    <a:lnTo>
                      <a:pt x="1006" y="2052"/>
                    </a:lnTo>
                    <a:lnTo>
                      <a:pt x="991" y="2082"/>
                    </a:lnTo>
                    <a:lnTo>
                      <a:pt x="972" y="2110"/>
                    </a:lnTo>
                    <a:lnTo>
                      <a:pt x="949" y="2133"/>
                    </a:lnTo>
                    <a:lnTo>
                      <a:pt x="923" y="2152"/>
                    </a:lnTo>
                    <a:lnTo>
                      <a:pt x="893" y="2167"/>
                    </a:lnTo>
                    <a:lnTo>
                      <a:pt x="860" y="2175"/>
                    </a:lnTo>
                    <a:lnTo>
                      <a:pt x="826" y="2179"/>
                    </a:lnTo>
                    <a:lnTo>
                      <a:pt x="422" y="2179"/>
                    </a:lnTo>
                    <a:lnTo>
                      <a:pt x="388" y="2175"/>
                    </a:lnTo>
                    <a:lnTo>
                      <a:pt x="355" y="2167"/>
                    </a:lnTo>
                    <a:lnTo>
                      <a:pt x="325" y="2152"/>
                    </a:lnTo>
                    <a:lnTo>
                      <a:pt x="299" y="2133"/>
                    </a:lnTo>
                    <a:lnTo>
                      <a:pt x="276" y="2110"/>
                    </a:lnTo>
                    <a:lnTo>
                      <a:pt x="257" y="2082"/>
                    </a:lnTo>
                    <a:lnTo>
                      <a:pt x="242" y="2052"/>
                    </a:lnTo>
                    <a:lnTo>
                      <a:pt x="234" y="2020"/>
                    </a:lnTo>
                    <a:lnTo>
                      <a:pt x="230" y="1986"/>
                    </a:lnTo>
                    <a:lnTo>
                      <a:pt x="230" y="1216"/>
                    </a:lnTo>
                    <a:lnTo>
                      <a:pt x="192" y="1216"/>
                    </a:lnTo>
                    <a:lnTo>
                      <a:pt x="157" y="1212"/>
                    </a:lnTo>
                    <a:lnTo>
                      <a:pt x="123" y="1204"/>
                    </a:lnTo>
                    <a:lnTo>
                      <a:pt x="93" y="1190"/>
                    </a:lnTo>
                    <a:lnTo>
                      <a:pt x="67" y="1170"/>
                    </a:lnTo>
                    <a:lnTo>
                      <a:pt x="44" y="1147"/>
                    </a:lnTo>
                    <a:lnTo>
                      <a:pt x="25" y="1120"/>
                    </a:lnTo>
                    <a:lnTo>
                      <a:pt x="12" y="1090"/>
                    </a:lnTo>
                    <a:lnTo>
                      <a:pt x="2" y="1057"/>
                    </a:lnTo>
                    <a:lnTo>
                      <a:pt x="0" y="1024"/>
                    </a:lnTo>
                    <a:lnTo>
                      <a:pt x="0" y="192"/>
                    </a:lnTo>
                    <a:lnTo>
                      <a:pt x="3" y="157"/>
                    </a:lnTo>
                    <a:lnTo>
                      <a:pt x="12" y="125"/>
                    </a:lnTo>
                    <a:lnTo>
                      <a:pt x="26" y="95"/>
                    </a:lnTo>
                    <a:lnTo>
                      <a:pt x="45" y="68"/>
                    </a:lnTo>
                    <a:lnTo>
                      <a:pt x="68" y="45"/>
                    </a:lnTo>
                    <a:lnTo>
                      <a:pt x="95" y="26"/>
                    </a:lnTo>
                    <a:lnTo>
                      <a:pt x="125" y="12"/>
                    </a:lnTo>
                    <a:lnTo>
                      <a:pt x="157" y="3"/>
                    </a:lnTo>
                    <a:lnTo>
                      <a:pt x="192"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112" name="Freeform 381">
                <a:extLst>
                  <a:ext uri="{FF2B5EF4-FFF2-40B4-BE49-F238E27FC236}">
                    <a16:creationId xmlns:a16="http://schemas.microsoft.com/office/drawing/2014/main" id="{9C2078AE-FE03-2E87-C4B5-BE0DAF3438DC}"/>
                  </a:ext>
                </a:extLst>
              </p:cNvPr>
              <p:cNvSpPr>
                <a:spLocks/>
              </p:cNvSpPr>
              <p:nvPr/>
            </p:nvSpPr>
            <p:spPr bwMode="auto">
              <a:xfrm>
                <a:off x="3233" y="3117"/>
                <a:ext cx="154" cy="155"/>
              </a:xfrm>
              <a:custGeom>
                <a:avLst/>
                <a:gdLst>
                  <a:gd name="T0" fmla="*/ 388 w 774"/>
                  <a:gd name="T1" fmla="*/ 0 h 776"/>
                  <a:gd name="T2" fmla="*/ 439 w 774"/>
                  <a:gd name="T3" fmla="*/ 4 h 776"/>
                  <a:gd name="T4" fmla="*/ 490 w 774"/>
                  <a:gd name="T5" fmla="*/ 13 h 776"/>
                  <a:gd name="T6" fmla="*/ 538 w 774"/>
                  <a:gd name="T7" fmla="*/ 30 h 776"/>
                  <a:gd name="T8" fmla="*/ 583 w 774"/>
                  <a:gd name="T9" fmla="*/ 53 h 776"/>
                  <a:gd name="T10" fmla="*/ 624 w 774"/>
                  <a:gd name="T11" fmla="*/ 81 h 776"/>
                  <a:gd name="T12" fmla="*/ 661 w 774"/>
                  <a:gd name="T13" fmla="*/ 113 h 776"/>
                  <a:gd name="T14" fmla="*/ 694 w 774"/>
                  <a:gd name="T15" fmla="*/ 150 h 776"/>
                  <a:gd name="T16" fmla="*/ 722 w 774"/>
                  <a:gd name="T17" fmla="*/ 191 h 776"/>
                  <a:gd name="T18" fmla="*/ 744 w 774"/>
                  <a:gd name="T19" fmla="*/ 237 h 776"/>
                  <a:gd name="T20" fmla="*/ 761 w 774"/>
                  <a:gd name="T21" fmla="*/ 285 h 776"/>
                  <a:gd name="T22" fmla="*/ 771 w 774"/>
                  <a:gd name="T23" fmla="*/ 336 h 776"/>
                  <a:gd name="T24" fmla="*/ 774 w 774"/>
                  <a:gd name="T25" fmla="*/ 387 h 776"/>
                  <a:gd name="T26" fmla="*/ 771 w 774"/>
                  <a:gd name="T27" fmla="*/ 440 h 776"/>
                  <a:gd name="T28" fmla="*/ 761 w 774"/>
                  <a:gd name="T29" fmla="*/ 491 h 776"/>
                  <a:gd name="T30" fmla="*/ 744 w 774"/>
                  <a:gd name="T31" fmla="*/ 539 h 776"/>
                  <a:gd name="T32" fmla="*/ 722 w 774"/>
                  <a:gd name="T33" fmla="*/ 584 h 776"/>
                  <a:gd name="T34" fmla="*/ 694 w 774"/>
                  <a:gd name="T35" fmla="*/ 626 h 776"/>
                  <a:gd name="T36" fmla="*/ 661 w 774"/>
                  <a:gd name="T37" fmla="*/ 662 h 776"/>
                  <a:gd name="T38" fmla="*/ 624 w 774"/>
                  <a:gd name="T39" fmla="*/ 696 h 776"/>
                  <a:gd name="T40" fmla="*/ 583 w 774"/>
                  <a:gd name="T41" fmla="*/ 723 h 776"/>
                  <a:gd name="T42" fmla="*/ 538 w 774"/>
                  <a:gd name="T43" fmla="*/ 746 h 776"/>
                  <a:gd name="T44" fmla="*/ 490 w 774"/>
                  <a:gd name="T45" fmla="*/ 762 h 776"/>
                  <a:gd name="T46" fmla="*/ 439 w 774"/>
                  <a:gd name="T47" fmla="*/ 773 h 776"/>
                  <a:gd name="T48" fmla="*/ 388 w 774"/>
                  <a:gd name="T49" fmla="*/ 776 h 776"/>
                  <a:gd name="T50" fmla="*/ 335 w 774"/>
                  <a:gd name="T51" fmla="*/ 773 h 776"/>
                  <a:gd name="T52" fmla="*/ 285 w 774"/>
                  <a:gd name="T53" fmla="*/ 762 h 776"/>
                  <a:gd name="T54" fmla="*/ 237 w 774"/>
                  <a:gd name="T55" fmla="*/ 746 h 776"/>
                  <a:gd name="T56" fmla="*/ 192 w 774"/>
                  <a:gd name="T57" fmla="*/ 723 h 776"/>
                  <a:gd name="T58" fmla="*/ 151 w 774"/>
                  <a:gd name="T59" fmla="*/ 696 h 776"/>
                  <a:gd name="T60" fmla="*/ 114 w 774"/>
                  <a:gd name="T61" fmla="*/ 662 h 776"/>
                  <a:gd name="T62" fmla="*/ 81 w 774"/>
                  <a:gd name="T63" fmla="*/ 626 h 776"/>
                  <a:gd name="T64" fmla="*/ 53 w 774"/>
                  <a:gd name="T65" fmla="*/ 584 h 776"/>
                  <a:gd name="T66" fmla="*/ 30 w 774"/>
                  <a:gd name="T67" fmla="*/ 539 h 776"/>
                  <a:gd name="T68" fmla="*/ 14 w 774"/>
                  <a:gd name="T69" fmla="*/ 491 h 776"/>
                  <a:gd name="T70" fmla="*/ 4 w 774"/>
                  <a:gd name="T71" fmla="*/ 440 h 776"/>
                  <a:gd name="T72" fmla="*/ 0 w 774"/>
                  <a:gd name="T73" fmla="*/ 387 h 776"/>
                  <a:gd name="T74" fmla="*/ 4 w 774"/>
                  <a:gd name="T75" fmla="*/ 336 h 776"/>
                  <a:gd name="T76" fmla="*/ 14 w 774"/>
                  <a:gd name="T77" fmla="*/ 285 h 776"/>
                  <a:gd name="T78" fmla="*/ 30 w 774"/>
                  <a:gd name="T79" fmla="*/ 237 h 776"/>
                  <a:gd name="T80" fmla="*/ 53 w 774"/>
                  <a:gd name="T81" fmla="*/ 191 h 776"/>
                  <a:gd name="T82" fmla="*/ 81 w 774"/>
                  <a:gd name="T83" fmla="*/ 150 h 776"/>
                  <a:gd name="T84" fmla="*/ 114 w 774"/>
                  <a:gd name="T85" fmla="*/ 113 h 776"/>
                  <a:gd name="T86" fmla="*/ 151 w 774"/>
                  <a:gd name="T87" fmla="*/ 81 h 776"/>
                  <a:gd name="T88" fmla="*/ 192 w 774"/>
                  <a:gd name="T89" fmla="*/ 53 h 776"/>
                  <a:gd name="T90" fmla="*/ 237 w 774"/>
                  <a:gd name="T91" fmla="*/ 30 h 776"/>
                  <a:gd name="T92" fmla="*/ 285 w 774"/>
                  <a:gd name="T93" fmla="*/ 13 h 776"/>
                  <a:gd name="T94" fmla="*/ 335 w 774"/>
                  <a:gd name="T95" fmla="*/ 4 h 776"/>
                  <a:gd name="T96" fmla="*/ 388 w 774"/>
                  <a:gd name="T97"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4" h="776">
                    <a:moveTo>
                      <a:pt x="388" y="0"/>
                    </a:moveTo>
                    <a:lnTo>
                      <a:pt x="439" y="4"/>
                    </a:lnTo>
                    <a:lnTo>
                      <a:pt x="490" y="13"/>
                    </a:lnTo>
                    <a:lnTo>
                      <a:pt x="538" y="30"/>
                    </a:lnTo>
                    <a:lnTo>
                      <a:pt x="583" y="53"/>
                    </a:lnTo>
                    <a:lnTo>
                      <a:pt x="624" y="81"/>
                    </a:lnTo>
                    <a:lnTo>
                      <a:pt x="661" y="113"/>
                    </a:lnTo>
                    <a:lnTo>
                      <a:pt x="694" y="150"/>
                    </a:lnTo>
                    <a:lnTo>
                      <a:pt x="722" y="191"/>
                    </a:lnTo>
                    <a:lnTo>
                      <a:pt x="744" y="237"/>
                    </a:lnTo>
                    <a:lnTo>
                      <a:pt x="761" y="285"/>
                    </a:lnTo>
                    <a:lnTo>
                      <a:pt x="771" y="336"/>
                    </a:lnTo>
                    <a:lnTo>
                      <a:pt x="774" y="387"/>
                    </a:lnTo>
                    <a:lnTo>
                      <a:pt x="771" y="440"/>
                    </a:lnTo>
                    <a:lnTo>
                      <a:pt x="761" y="491"/>
                    </a:lnTo>
                    <a:lnTo>
                      <a:pt x="744" y="539"/>
                    </a:lnTo>
                    <a:lnTo>
                      <a:pt x="722" y="584"/>
                    </a:lnTo>
                    <a:lnTo>
                      <a:pt x="694" y="626"/>
                    </a:lnTo>
                    <a:lnTo>
                      <a:pt x="661" y="662"/>
                    </a:lnTo>
                    <a:lnTo>
                      <a:pt x="624" y="696"/>
                    </a:lnTo>
                    <a:lnTo>
                      <a:pt x="583" y="723"/>
                    </a:lnTo>
                    <a:lnTo>
                      <a:pt x="538" y="746"/>
                    </a:lnTo>
                    <a:lnTo>
                      <a:pt x="490" y="762"/>
                    </a:lnTo>
                    <a:lnTo>
                      <a:pt x="439" y="773"/>
                    </a:lnTo>
                    <a:lnTo>
                      <a:pt x="388" y="776"/>
                    </a:lnTo>
                    <a:lnTo>
                      <a:pt x="335" y="773"/>
                    </a:lnTo>
                    <a:lnTo>
                      <a:pt x="285" y="762"/>
                    </a:lnTo>
                    <a:lnTo>
                      <a:pt x="237" y="746"/>
                    </a:lnTo>
                    <a:lnTo>
                      <a:pt x="192" y="723"/>
                    </a:lnTo>
                    <a:lnTo>
                      <a:pt x="151" y="696"/>
                    </a:lnTo>
                    <a:lnTo>
                      <a:pt x="114" y="662"/>
                    </a:lnTo>
                    <a:lnTo>
                      <a:pt x="81" y="626"/>
                    </a:lnTo>
                    <a:lnTo>
                      <a:pt x="53" y="584"/>
                    </a:lnTo>
                    <a:lnTo>
                      <a:pt x="30" y="539"/>
                    </a:lnTo>
                    <a:lnTo>
                      <a:pt x="14" y="491"/>
                    </a:lnTo>
                    <a:lnTo>
                      <a:pt x="4" y="440"/>
                    </a:lnTo>
                    <a:lnTo>
                      <a:pt x="0" y="387"/>
                    </a:lnTo>
                    <a:lnTo>
                      <a:pt x="4" y="336"/>
                    </a:lnTo>
                    <a:lnTo>
                      <a:pt x="14" y="285"/>
                    </a:lnTo>
                    <a:lnTo>
                      <a:pt x="30" y="237"/>
                    </a:lnTo>
                    <a:lnTo>
                      <a:pt x="53" y="191"/>
                    </a:lnTo>
                    <a:lnTo>
                      <a:pt x="81" y="150"/>
                    </a:lnTo>
                    <a:lnTo>
                      <a:pt x="114" y="113"/>
                    </a:lnTo>
                    <a:lnTo>
                      <a:pt x="151" y="81"/>
                    </a:lnTo>
                    <a:lnTo>
                      <a:pt x="192" y="53"/>
                    </a:lnTo>
                    <a:lnTo>
                      <a:pt x="237" y="30"/>
                    </a:lnTo>
                    <a:lnTo>
                      <a:pt x="285" y="13"/>
                    </a:lnTo>
                    <a:lnTo>
                      <a:pt x="335" y="4"/>
                    </a:lnTo>
                    <a:lnTo>
                      <a:pt x="388"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113" name="Freeform 382">
                <a:extLst>
                  <a:ext uri="{FF2B5EF4-FFF2-40B4-BE49-F238E27FC236}">
                    <a16:creationId xmlns:a16="http://schemas.microsoft.com/office/drawing/2014/main" id="{207722CD-0D57-597D-5F13-4812E8CA25B5}"/>
                  </a:ext>
                </a:extLst>
              </p:cNvPr>
              <p:cNvSpPr>
                <a:spLocks/>
              </p:cNvSpPr>
              <p:nvPr/>
            </p:nvSpPr>
            <p:spPr bwMode="auto">
              <a:xfrm>
                <a:off x="3185" y="3300"/>
                <a:ext cx="249" cy="435"/>
              </a:xfrm>
              <a:custGeom>
                <a:avLst/>
                <a:gdLst>
                  <a:gd name="T0" fmla="*/ 1056 w 1248"/>
                  <a:gd name="T1" fmla="*/ 0 h 2175"/>
                  <a:gd name="T2" fmla="*/ 1124 w 1248"/>
                  <a:gd name="T3" fmla="*/ 12 h 2175"/>
                  <a:gd name="T4" fmla="*/ 1180 w 1248"/>
                  <a:gd name="T5" fmla="*/ 46 h 2175"/>
                  <a:gd name="T6" fmla="*/ 1222 w 1248"/>
                  <a:gd name="T7" fmla="*/ 96 h 2175"/>
                  <a:gd name="T8" fmla="*/ 1245 w 1248"/>
                  <a:gd name="T9" fmla="*/ 159 h 2175"/>
                  <a:gd name="T10" fmla="*/ 1248 w 1248"/>
                  <a:gd name="T11" fmla="*/ 1020 h 2175"/>
                  <a:gd name="T12" fmla="*/ 1236 w 1248"/>
                  <a:gd name="T13" fmla="*/ 1088 h 2175"/>
                  <a:gd name="T14" fmla="*/ 1203 w 1248"/>
                  <a:gd name="T15" fmla="*/ 1144 h 2175"/>
                  <a:gd name="T16" fmla="*/ 1154 w 1248"/>
                  <a:gd name="T17" fmla="*/ 1186 h 2175"/>
                  <a:gd name="T18" fmla="*/ 1091 w 1248"/>
                  <a:gd name="T19" fmla="*/ 1210 h 2175"/>
                  <a:gd name="T20" fmla="*/ 1018 w 1248"/>
                  <a:gd name="T21" fmla="*/ 1213 h 2175"/>
                  <a:gd name="T22" fmla="*/ 1014 w 1248"/>
                  <a:gd name="T23" fmla="*/ 2018 h 2175"/>
                  <a:gd name="T24" fmla="*/ 992 w 1248"/>
                  <a:gd name="T25" fmla="*/ 2080 h 2175"/>
                  <a:gd name="T26" fmla="*/ 949 w 1248"/>
                  <a:gd name="T27" fmla="*/ 2131 h 2175"/>
                  <a:gd name="T28" fmla="*/ 893 w 1248"/>
                  <a:gd name="T29" fmla="*/ 2163 h 2175"/>
                  <a:gd name="T30" fmla="*/ 826 w 1248"/>
                  <a:gd name="T31" fmla="*/ 2175 h 2175"/>
                  <a:gd name="T32" fmla="*/ 388 w 1248"/>
                  <a:gd name="T33" fmla="*/ 2173 h 2175"/>
                  <a:gd name="T34" fmla="*/ 325 w 1248"/>
                  <a:gd name="T35" fmla="*/ 2149 h 2175"/>
                  <a:gd name="T36" fmla="*/ 276 w 1248"/>
                  <a:gd name="T37" fmla="*/ 2107 h 2175"/>
                  <a:gd name="T38" fmla="*/ 242 w 1248"/>
                  <a:gd name="T39" fmla="*/ 2050 h 2175"/>
                  <a:gd name="T40" fmla="*/ 230 w 1248"/>
                  <a:gd name="T41" fmla="*/ 1983 h 2175"/>
                  <a:gd name="T42" fmla="*/ 251 w 1248"/>
                  <a:gd name="T43" fmla="*/ 1896 h 2175"/>
                  <a:gd name="T44" fmla="*/ 278 w 1248"/>
                  <a:gd name="T45" fmla="*/ 1808 h 2175"/>
                  <a:gd name="T46" fmla="*/ 288 w 1248"/>
                  <a:gd name="T47" fmla="*/ 1713 h 2175"/>
                  <a:gd name="T48" fmla="*/ 284 w 1248"/>
                  <a:gd name="T49" fmla="*/ 652 h 2175"/>
                  <a:gd name="T50" fmla="*/ 258 w 1248"/>
                  <a:gd name="T51" fmla="*/ 543 h 2175"/>
                  <a:gd name="T52" fmla="*/ 208 w 1248"/>
                  <a:gd name="T53" fmla="*/ 444 h 2175"/>
                  <a:gd name="T54" fmla="*/ 137 w 1248"/>
                  <a:gd name="T55" fmla="*/ 361 h 2175"/>
                  <a:gd name="T56" fmla="*/ 49 w 1248"/>
                  <a:gd name="T57" fmla="*/ 295 h 2175"/>
                  <a:gd name="T58" fmla="*/ 0 w 1248"/>
                  <a:gd name="T59" fmla="*/ 192 h 2175"/>
                  <a:gd name="T60" fmla="*/ 12 w 1248"/>
                  <a:gd name="T61" fmla="*/ 126 h 2175"/>
                  <a:gd name="T62" fmla="*/ 46 w 1248"/>
                  <a:gd name="T63" fmla="*/ 69 h 2175"/>
                  <a:gd name="T64" fmla="*/ 95 w 1248"/>
                  <a:gd name="T65" fmla="*/ 26 h 2175"/>
                  <a:gd name="T66" fmla="*/ 157 w 1248"/>
                  <a:gd name="T67" fmla="*/ 4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8" h="2175">
                    <a:moveTo>
                      <a:pt x="192" y="0"/>
                    </a:moveTo>
                    <a:lnTo>
                      <a:pt x="1056" y="0"/>
                    </a:lnTo>
                    <a:lnTo>
                      <a:pt x="1091" y="4"/>
                    </a:lnTo>
                    <a:lnTo>
                      <a:pt x="1124" y="12"/>
                    </a:lnTo>
                    <a:lnTo>
                      <a:pt x="1154" y="26"/>
                    </a:lnTo>
                    <a:lnTo>
                      <a:pt x="1180" y="46"/>
                    </a:lnTo>
                    <a:lnTo>
                      <a:pt x="1203" y="69"/>
                    </a:lnTo>
                    <a:lnTo>
                      <a:pt x="1222" y="96"/>
                    </a:lnTo>
                    <a:lnTo>
                      <a:pt x="1236" y="126"/>
                    </a:lnTo>
                    <a:lnTo>
                      <a:pt x="1245" y="159"/>
                    </a:lnTo>
                    <a:lnTo>
                      <a:pt x="1248" y="192"/>
                    </a:lnTo>
                    <a:lnTo>
                      <a:pt x="1248" y="1020"/>
                    </a:lnTo>
                    <a:lnTo>
                      <a:pt x="1245" y="1055"/>
                    </a:lnTo>
                    <a:lnTo>
                      <a:pt x="1236" y="1088"/>
                    </a:lnTo>
                    <a:lnTo>
                      <a:pt x="1222" y="1118"/>
                    </a:lnTo>
                    <a:lnTo>
                      <a:pt x="1203" y="1144"/>
                    </a:lnTo>
                    <a:lnTo>
                      <a:pt x="1180" y="1168"/>
                    </a:lnTo>
                    <a:lnTo>
                      <a:pt x="1154" y="1186"/>
                    </a:lnTo>
                    <a:lnTo>
                      <a:pt x="1124" y="1201"/>
                    </a:lnTo>
                    <a:lnTo>
                      <a:pt x="1091" y="1210"/>
                    </a:lnTo>
                    <a:lnTo>
                      <a:pt x="1056" y="1213"/>
                    </a:lnTo>
                    <a:lnTo>
                      <a:pt x="1018" y="1213"/>
                    </a:lnTo>
                    <a:lnTo>
                      <a:pt x="1018" y="1983"/>
                    </a:lnTo>
                    <a:lnTo>
                      <a:pt x="1014" y="2018"/>
                    </a:lnTo>
                    <a:lnTo>
                      <a:pt x="1006" y="2050"/>
                    </a:lnTo>
                    <a:lnTo>
                      <a:pt x="992" y="2080"/>
                    </a:lnTo>
                    <a:lnTo>
                      <a:pt x="972" y="2107"/>
                    </a:lnTo>
                    <a:lnTo>
                      <a:pt x="949" y="2131"/>
                    </a:lnTo>
                    <a:lnTo>
                      <a:pt x="923" y="2149"/>
                    </a:lnTo>
                    <a:lnTo>
                      <a:pt x="893" y="2163"/>
                    </a:lnTo>
                    <a:lnTo>
                      <a:pt x="861" y="2173"/>
                    </a:lnTo>
                    <a:lnTo>
                      <a:pt x="826" y="2175"/>
                    </a:lnTo>
                    <a:lnTo>
                      <a:pt x="423" y="2175"/>
                    </a:lnTo>
                    <a:lnTo>
                      <a:pt x="388" y="2173"/>
                    </a:lnTo>
                    <a:lnTo>
                      <a:pt x="355" y="2163"/>
                    </a:lnTo>
                    <a:lnTo>
                      <a:pt x="325" y="2149"/>
                    </a:lnTo>
                    <a:lnTo>
                      <a:pt x="299" y="2131"/>
                    </a:lnTo>
                    <a:lnTo>
                      <a:pt x="276" y="2107"/>
                    </a:lnTo>
                    <a:lnTo>
                      <a:pt x="257" y="2080"/>
                    </a:lnTo>
                    <a:lnTo>
                      <a:pt x="242" y="2050"/>
                    </a:lnTo>
                    <a:lnTo>
                      <a:pt x="234" y="2018"/>
                    </a:lnTo>
                    <a:lnTo>
                      <a:pt x="230" y="1983"/>
                    </a:lnTo>
                    <a:lnTo>
                      <a:pt x="230" y="1938"/>
                    </a:lnTo>
                    <a:lnTo>
                      <a:pt x="251" y="1896"/>
                    </a:lnTo>
                    <a:lnTo>
                      <a:pt x="268" y="1853"/>
                    </a:lnTo>
                    <a:lnTo>
                      <a:pt x="278" y="1808"/>
                    </a:lnTo>
                    <a:lnTo>
                      <a:pt x="286" y="1762"/>
                    </a:lnTo>
                    <a:lnTo>
                      <a:pt x="288" y="1713"/>
                    </a:lnTo>
                    <a:lnTo>
                      <a:pt x="288" y="710"/>
                    </a:lnTo>
                    <a:lnTo>
                      <a:pt x="284" y="652"/>
                    </a:lnTo>
                    <a:lnTo>
                      <a:pt x="275" y="596"/>
                    </a:lnTo>
                    <a:lnTo>
                      <a:pt x="258" y="543"/>
                    </a:lnTo>
                    <a:lnTo>
                      <a:pt x="235" y="491"/>
                    </a:lnTo>
                    <a:lnTo>
                      <a:pt x="208" y="444"/>
                    </a:lnTo>
                    <a:lnTo>
                      <a:pt x="175" y="401"/>
                    </a:lnTo>
                    <a:lnTo>
                      <a:pt x="137" y="361"/>
                    </a:lnTo>
                    <a:lnTo>
                      <a:pt x="95" y="325"/>
                    </a:lnTo>
                    <a:lnTo>
                      <a:pt x="49" y="295"/>
                    </a:lnTo>
                    <a:lnTo>
                      <a:pt x="0" y="269"/>
                    </a:lnTo>
                    <a:lnTo>
                      <a:pt x="0" y="192"/>
                    </a:lnTo>
                    <a:lnTo>
                      <a:pt x="4" y="159"/>
                    </a:lnTo>
                    <a:lnTo>
                      <a:pt x="12" y="126"/>
                    </a:lnTo>
                    <a:lnTo>
                      <a:pt x="26" y="96"/>
                    </a:lnTo>
                    <a:lnTo>
                      <a:pt x="46" y="69"/>
                    </a:lnTo>
                    <a:lnTo>
                      <a:pt x="68" y="46"/>
                    </a:lnTo>
                    <a:lnTo>
                      <a:pt x="95" y="26"/>
                    </a:lnTo>
                    <a:lnTo>
                      <a:pt x="125" y="12"/>
                    </a:lnTo>
                    <a:lnTo>
                      <a:pt x="157" y="4"/>
                    </a:lnTo>
                    <a:lnTo>
                      <a:pt x="192"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114" name="Freeform 383">
                <a:extLst>
                  <a:ext uri="{FF2B5EF4-FFF2-40B4-BE49-F238E27FC236}">
                    <a16:creationId xmlns:a16="http://schemas.microsoft.com/office/drawing/2014/main" id="{951DDD2B-DB5F-1C02-5B7F-237ED07788FC}"/>
                  </a:ext>
                </a:extLst>
              </p:cNvPr>
              <p:cNvSpPr>
                <a:spLocks/>
              </p:cNvSpPr>
              <p:nvPr/>
            </p:nvSpPr>
            <p:spPr bwMode="auto">
              <a:xfrm>
                <a:off x="2899" y="3404"/>
                <a:ext cx="286" cy="499"/>
              </a:xfrm>
              <a:custGeom>
                <a:avLst/>
                <a:gdLst>
                  <a:gd name="T0" fmla="*/ 192 w 1431"/>
                  <a:gd name="T1" fmla="*/ 0 h 2493"/>
                  <a:gd name="T2" fmla="*/ 1239 w 1431"/>
                  <a:gd name="T3" fmla="*/ 0 h 2493"/>
                  <a:gd name="T4" fmla="*/ 1272 w 1431"/>
                  <a:gd name="T5" fmla="*/ 3 h 2493"/>
                  <a:gd name="T6" fmla="*/ 1305 w 1431"/>
                  <a:gd name="T7" fmla="*/ 12 h 2493"/>
                  <a:gd name="T8" fmla="*/ 1335 w 1431"/>
                  <a:gd name="T9" fmla="*/ 26 h 2493"/>
                  <a:gd name="T10" fmla="*/ 1362 w 1431"/>
                  <a:gd name="T11" fmla="*/ 45 h 2493"/>
                  <a:gd name="T12" fmla="*/ 1385 w 1431"/>
                  <a:gd name="T13" fmla="*/ 68 h 2493"/>
                  <a:gd name="T14" fmla="*/ 1404 w 1431"/>
                  <a:gd name="T15" fmla="*/ 96 h 2493"/>
                  <a:gd name="T16" fmla="*/ 1419 w 1431"/>
                  <a:gd name="T17" fmla="*/ 126 h 2493"/>
                  <a:gd name="T18" fmla="*/ 1427 w 1431"/>
                  <a:gd name="T19" fmla="*/ 159 h 2493"/>
                  <a:gd name="T20" fmla="*/ 1431 w 1431"/>
                  <a:gd name="T21" fmla="*/ 192 h 2493"/>
                  <a:gd name="T22" fmla="*/ 1431 w 1431"/>
                  <a:gd name="T23" fmla="*/ 1197 h 2493"/>
                  <a:gd name="T24" fmla="*/ 1427 w 1431"/>
                  <a:gd name="T25" fmla="*/ 1232 h 2493"/>
                  <a:gd name="T26" fmla="*/ 1419 w 1431"/>
                  <a:gd name="T27" fmla="*/ 1264 h 2493"/>
                  <a:gd name="T28" fmla="*/ 1404 w 1431"/>
                  <a:gd name="T29" fmla="*/ 1295 h 2493"/>
                  <a:gd name="T30" fmla="*/ 1385 w 1431"/>
                  <a:gd name="T31" fmla="*/ 1321 h 2493"/>
                  <a:gd name="T32" fmla="*/ 1362 w 1431"/>
                  <a:gd name="T33" fmla="*/ 1344 h 2493"/>
                  <a:gd name="T34" fmla="*/ 1335 w 1431"/>
                  <a:gd name="T35" fmla="*/ 1363 h 2493"/>
                  <a:gd name="T36" fmla="*/ 1305 w 1431"/>
                  <a:gd name="T37" fmla="*/ 1378 h 2493"/>
                  <a:gd name="T38" fmla="*/ 1272 w 1431"/>
                  <a:gd name="T39" fmla="*/ 1386 h 2493"/>
                  <a:gd name="T40" fmla="*/ 1239 w 1431"/>
                  <a:gd name="T41" fmla="*/ 1390 h 2493"/>
                  <a:gd name="T42" fmla="*/ 1164 w 1431"/>
                  <a:gd name="T43" fmla="*/ 1390 h 2493"/>
                  <a:gd name="T44" fmla="*/ 1164 w 1431"/>
                  <a:gd name="T45" fmla="*/ 2300 h 2493"/>
                  <a:gd name="T46" fmla="*/ 1162 w 1431"/>
                  <a:gd name="T47" fmla="*/ 2335 h 2493"/>
                  <a:gd name="T48" fmla="*/ 1152 w 1431"/>
                  <a:gd name="T49" fmla="*/ 2368 h 2493"/>
                  <a:gd name="T50" fmla="*/ 1138 w 1431"/>
                  <a:gd name="T51" fmla="*/ 2398 h 2493"/>
                  <a:gd name="T52" fmla="*/ 1120 w 1431"/>
                  <a:gd name="T53" fmla="*/ 2424 h 2493"/>
                  <a:gd name="T54" fmla="*/ 1096 w 1431"/>
                  <a:gd name="T55" fmla="*/ 2448 h 2493"/>
                  <a:gd name="T56" fmla="*/ 1069 w 1431"/>
                  <a:gd name="T57" fmla="*/ 2467 h 2493"/>
                  <a:gd name="T58" fmla="*/ 1039 w 1431"/>
                  <a:gd name="T59" fmla="*/ 2481 h 2493"/>
                  <a:gd name="T60" fmla="*/ 1007 w 1431"/>
                  <a:gd name="T61" fmla="*/ 2491 h 2493"/>
                  <a:gd name="T62" fmla="*/ 972 w 1431"/>
                  <a:gd name="T63" fmla="*/ 2493 h 2493"/>
                  <a:gd name="T64" fmla="*/ 457 w 1431"/>
                  <a:gd name="T65" fmla="*/ 2493 h 2493"/>
                  <a:gd name="T66" fmla="*/ 422 w 1431"/>
                  <a:gd name="T67" fmla="*/ 2491 h 2493"/>
                  <a:gd name="T68" fmla="*/ 390 w 1431"/>
                  <a:gd name="T69" fmla="*/ 2481 h 2493"/>
                  <a:gd name="T70" fmla="*/ 360 w 1431"/>
                  <a:gd name="T71" fmla="*/ 2467 h 2493"/>
                  <a:gd name="T72" fmla="*/ 333 w 1431"/>
                  <a:gd name="T73" fmla="*/ 2448 h 2493"/>
                  <a:gd name="T74" fmla="*/ 311 w 1431"/>
                  <a:gd name="T75" fmla="*/ 2424 h 2493"/>
                  <a:gd name="T76" fmla="*/ 291 w 1431"/>
                  <a:gd name="T77" fmla="*/ 2398 h 2493"/>
                  <a:gd name="T78" fmla="*/ 277 w 1431"/>
                  <a:gd name="T79" fmla="*/ 2368 h 2493"/>
                  <a:gd name="T80" fmla="*/ 269 w 1431"/>
                  <a:gd name="T81" fmla="*/ 2335 h 2493"/>
                  <a:gd name="T82" fmla="*/ 265 w 1431"/>
                  <a:gd name="T83" fmla="*/ 2300 h 2493"/>
                  <a:gd name="T84" fmla="*/ 265 w 1431"/>
                  <a:gd name="T85" fmla="*/ 1393 h 2493"/>
                  <a:gd name="T86" fmla="*/ 192 w 1431"/>
                  <a:gd name="T87" fmla="*/ 1393 h 2493"/>
                  <a:gd name="T88" fmla="*/ 157 w 1431"/>
                  <a:gd name="T89" fmla="*/ 1390 h 2493"/>
                  <a:gd name="T90" fmla="*/ 125 w 1431"/>
                  <a:gd name="T91" fmla="*/ 1381 h 2493"/>
                  <a:gd name="T92" fmla="*/ 95 w 1431"/>
                  <a:gd name="T93" fmla="*/ 1367 h 2493"/>
                  <a:gd name="T94" fmla="*/ 68 w 1431"/>
                  <a:gd name="T95" fmla="*/ 1347 h 2493"/>
                  <a:gd name="T96" fmla="*/ 44 w 1431"/>
                  <a:gd name="T97" fmla="*/ 1325 h 2493"/>
                  <a:gd name="T98" fmla="*/ 26 w 1431"/>
                  <a:gd name="T99" fmla="*/ 1297 h 2493"/>
                  <a:gd name="T100" fmla="*/ 12 w 1431"/>
                  <a:gd name="T101" fmla="*/ 1267 h 2493"/>
                  <a:gd name="T102" fmla="*/ 2 w 1431"/>
                  <a:gd name="T103" fmla="*/ 1234 h 2493"/>
                  <a:gd name="T104" fmla="*/ 0 w 1431"/>
                  <a:gd name="T105" fmla="*/ 1201 h 2493"/>
                  <a:gd name="T106" fmla="*/ 0 w 1431"/>
                  <a:gd name="T107" fmla="*/ 192 h 2493"/>
                  <a:gd name="T108" fmla="*/ 2 w 1431"/>
                  <a:gd name="T109" fmla="*/ 159 h 2493"/>
                  <a:gd name="T110" fmla="*/ 11 w 1431"/>
                  <a:gd name="T111" fmla="*/ 126 h 2493"/>
                  <a:gd name="T112" fmla="*/ 25 w 1431"/>
                  <a:gd name="T113" fmla="*/ 96 h 2493"/>
                  <a:gd name="T114" fmla="*/ 44 w 1431"/>
                  <a:gd name="T115" fmla="*/ 68 h 2493"/>
                  <a:gd name="T116" fmla="*/ 67 w 1431"/>
                  <a:gd name="T117" fmla="*/ 45 h 2493"/>
                  <a:gd name="T118" fmla="*/ 93 w 1431"/>
                  <a:gd name="T119" fmla="*/ 26 h 2493"/>
                  <a:gd name="T120" fmla="*/ 123 w 1431"/>
                  <a:gd name="T121" fmla="*/ 12 h 2493"/>
                  <a:gd name="T122" fmla="*/ 156 w 1431"/>
                  <a:gd name="T123" fmla="*/ 3 h 2493"/>
                  <a:gd name="T124" fmla="*/ 192 w 1431"/>
                  <a:gd name="T125" fmla="*/ 0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1" h="2493">
                    <a:moveTo>
                      <a:pt x="192" y="0"/>
                    </a:moveTo>
                    <a:lnTo>
                      <a:pt x="1239" y="0"/>
                    </a:lnTo>
                    <a:lnTo>
                      <a:pt x="1272" y="3"/>
                    </a:lnTo>
                    <a:lnTo>
                      <a:pt x="1305" y="12"/>
                    </a:lnTo>
                    <a:lnTo>
                      <a:pt x="1335" y="26"/>
                    </a:lnTo>
                    <a:lnTo>
                      <a:pt x="1362" y="45"/>
                    </a:lnTo>
                    <a:lnTo>
                      <a:pt x="1385" y="68"/>
                    </a:lnTo>
                    <a:lnTo>
                      <a:pt x="1404" y="96"/>
                    </a:lnTo>
                    <a:lnTo>
                      <a:pt x="1419" y="126"/>
                    </a:lnTo>
                    <a:lnTo>
                      <a:pt x="1427" y="159"/>
                    </a:lnTo>
                    <a:lnTo>
                      <a:pt x="1431" y="192"/>
                    </a:lnTo>
                    <a:lnTo>
                      <a:pt x="1431" y="1197"/>
                    </a:lnTo>
                    <a:lnTo>
                      <a:pt x="1427" y="1232"/>
                    </a:lnTo>
                    <a:lnTo>
                      <a:pt x="1419" y="1264"/>
                    </a:lnTo>
                    <a:lnTo>
                      <a:pt x="1404" y="1295"/>
                    </a:lnTo>
                    <a:lnTo>
                      <a:pt x="1385" y="1321"/>
                    </a:lnTo>
                    <a:lnTo>
                      <a:pt x="1362" y="1344"/>
                    </a:lnTo>
                    <a:lnTo>
                      <a:pt x="1335" y="1363"/>
                    </a:lnTo>
                    <a:lnTo>
                      <a:pt x="1305" y="1378"/>
                    </a:lnTo>
                    <a:lnTo>
                      <a:pt x="1272" y="1386"/>
                    </a:lnTo>
                    <a:lnTo>
                      <a:pt x="1239" y="1390"/>
                    </a:lnTo>
                    <a:lnTo>
                      <a:pt x="1164" y="1390"/>
                    </a:lnTo>
                    <a:lnTo>
                      <a:pt x="1164" y="2300"/>
                    </a:lnTo>
                    <a:lnTo>
                      <a:pt x="1162" y="2335"/>
                    </a:lnTo>
                    <a:lnTo>
                      <a:pt x="1152" y="2368"/>
                    </a:lnTo>
                    <a:lnTo>
                      <a:pt x="1138" y="2398"/>
                    </a:lnTo>
                    <a:lnTo>
                      <a:pt x="1120" y="2424"/>
                    </a:lnTo>
                    <a:lnTo>
                      <a:pt x="1096" y="2448"/>
                    </a:lnTo>
                    <a:lnTo>
                      <a:pt x="1069" y="2467"/>
                    </a:lnTo>
                    <a:lnTo>
                      <a:pt x="1039" y="2481"/>
                    </a:lnTo>
                    <a:lnTo>
                      <a:pt x="1007" y="2491"/>
                    </a:lnTo>
                    <a:lnTo>
                      <a:pt x="972" y="2493"/>
                    </a:lnTo>
                    <a:lnTo>
                      <a:pt x="457" y="2493"/>
                    </a:lnTo>
                    <a:lnTo>
                      <a:pt x="422" y="2491"/>
                    </a:lnTo>
                    <a:lnTo>
                      <a:pt x="390" y="2481"/>
                    </a:lnTo>
                    <a:lnTo>
                      <a:pt x="360" y="2467"/>
                    </a:lnTo>
                    <a:lnTo>
                      <a:pt x="333" y="2448"/>
                    </a:lnTo>
                    <a:lnTo>
                      <a:pt x="311" y="2424"/>
                    </a:lnTo>
                    <a:lnTo>
                      <a:pt x="291" y="2398"/>
                    </a:lnTo>
                    <a:lnTo>
                      <a:pt x="277" y="2368"/>
                    </a:lnTo>
                    <a:lnTo>
                      <a:pt x="269" y="2335"/>
                    </a:lnTo>
                    <a:lnTo>
                      <a:pt x="265" y="2300"/>
                    </a:lnTo>
                    <a:lnTo>
                      <a:pt x="265" y="1393"/>
                    </a:lnTo>
                    <a:lnTo>
                      <a:pt x="192" y="1393"/>
                    </a:lnTo>
                    <a:lnTo>
                      <a:pt x="157" y="1390"/>
                    </a:lnTo>
                    <a:lnTo>
                      <a:pt x="125" y="1381"/>
                    </a:lnTo>
                    <a:lnTo>
                      <a:pt x="95" y="1367"/>
                    </a:lnTo>
                    <a:lnTo>
                      <a:pt x="68" y="1347"/>
                    </a:lnTo>
                    <a:lnTo>
                      <a:pt x="44" y="1325"/>
                    </a:lnTo>
                    <a:lnTo>
                      <a:pt x="26" y="1297"/>
                    </a:lnTo>
                    <a:lnTo>
                      <a:pt x="12" y="1267"/>
                    </a:lnTo>
                    <a:lnTo>
                      <a:pt x="2" y="1234"/>
                    </a:lnTo>
                    <a:lnTo>
                      <a:pt x="0" y="1201"/>
                    </a:lnTo>
                    <a:lnTo>
                      <a:pt x="0" y="192"/>
                    </a:lnTo>
                    <a:lnTo>
                      <a:pt x="2" y="159"/>
                    </a:lnTo>
                    <a:lnTo>
                      <a:pt x="11" y="126"/>
                    </a:lnTo>
                    <a:lnTo>
                      <a:pt x="25" y="96"/>
                    </a:lnTo>
                    <a:lnTo>
                      <a:pt x="44" y="68"/>
                    </a:lnTo>
                    <a:lnTo>
                      <a:pt x="67" y="45"/>
                    </a:lnTo>
                    <a:lnTo>
                      <a:pt x="93" y="26"/>
                    </a:lnTo>
                    <a:lnTo>
                      <a:pt x="123" y="12"/>
                    </a:lnTo>
                    <a:lnTo>
                      <a:pt x="156" y="3"/>
                    </a:lnTo>
                    <a:lnTo>
                      <a:pt x="192"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115" name="Freeform 384">
                <a:extLst>
                  <a:ext uri="{FF2B5EF4-FFF2-40B4-BE49-F238E27FC236}">
                    <a16:creationId xmlns:a16="http://schemas.microsoft.com/office/drawing/2014/main" id="{F9DB04B3-717A-880B-4B10-EA05B8331BE9}"/>
                  </a:ext>
                </a:extLst>
              </p:cNvPr>
              <p:cNvSpPr>
                <a:spLocks/>
              </p:cNvSpPr>
              <p:nvPr/>
            </p:nvSpPr>
            <p:spPr bwMode="auto">
              <a:xfrm>
                <a:off x="2953" y="3194"/>
                <a:ext cx="178" cy="178"/>
              </a:xfrm>
              <a:custGeom>
                <a:avLst/>
                <a:gdLst>
                  <a:gd name="T0" fmla="*/ 444 w 889"/>
                  <a:gd name="T1" fmla="*/ 0 h 892"/>
                  <a:gd name="T2" fmla="*/ 500 w 889"/>
                  <a:gd name="T3" fmla="*/ 4 h 892"/>
                  <a:gd name="T4" fmla="*/ 554 w 889"/>
                  <a:gd name="T5" fmla="*/ 13 h 892"/>
                  <a:gd name="T6" fmla="*/ 605 w 889"/>
                  <a:gd name="T7" fmla="*/ 30 h 892"/>
                  <a:gd name="T8" fmla="*/ 654 w 889"/>
                  <a:gd name="T9" fmla="*/ 52 h 892"/>
                  <a:gd name="T10" fmla="*/ 698 w 889"/>
                  <a:gd name="T11" fmla="*/ 79 h 892"/>
                  <a:gd name="T12" fmla="*/ 739 w 889"/>
                  <a:gd name="T13" fmla="*/ 112 h 892"/>
                  <a:gd name="T14" fmla="*/ 776 w 889"/>
                  <a:gd name="T15" fmla="*/ 149 h 892"/>
                  <a:gd name="T16" fmla="*/ 810 w 889"/>
                  <a:gd name="T17" fmla="*/ 191 h 892"/>
                  <a:gd name="T18" fmla="*/ 838 w 889"/>
                  <a:gd name="T19" fmla="*/ 236 h 892"/>
                  <a:gd name="T20" fmla="*/ 859 w 889"/>
                  <a:gd name="T21" fmla="*/ 284 h 892"/>
                  <a:gd name="T22" fmla="*/ 876 w 889"/>
                  <a:gd name="T23" fmla="*/ 336 h 892"/>
                  <a:gd name="T24" fmla="*/ 886 w 889"/>
                  <a:gd name="T25" fmla="*/ 390 h 892"/>
                  <a:gd name="T26" fmla="*/ 889 w 889"/>
                  <a:gd name="T27" fmla="*/ 445 h 892"/>
                  <a:gd name="T28" fmla="*/ 886 w 889"/>
                  <a:gd name="T29" fmla="*/ 502 h 892"/>
                  <a:gd name="T30" fmla="*/ 876 w 889"/>
                  <a:gd name="T31" fmla="*/ 556 h 892"/>
                  <a:gd name="T32" fmla="*/ 859 w 889"/>
                  <a:gd name="T33" fmla="*/ 607 h 892"/>
                  <a:gd name="T34" fmla="*/ 838 w 889"/>
                  <a:gd name="T35" fmla="*/ 656 h 892"/>
                  <a:gd name="T36" fmla="*/ 810 w 889"/>
                  <a:gd name="T37" fmla="*/ 700 h 892"/>
                  <a:gd name="T38" fmla="*/ 776 w 889"/>
                  <a:gd name="T39" fmla="*/ 742 h 892"/>
                  <a:gd name="T40" fmla="*/ 739 w 889"/>
                  <a:gd name="T41" fmla="*/ 779 h 892"/>
                  <a:gd name="T42" fmla="*/ 698 w 889"/>
                  <a:gd name="T43" fmla="*/ 812 h 892"/>
                  <a:gd name="T44" fmla="*/ 654 w 889"/>
                  <a:gd name="T45" fmla="*/ 840 h 892"/>
                  <a:gd name="T46" fmla="*/ 605 w 889"/>
                  <a:gd name="T47" fmla="*/ 862 h 892"/>
                  <a:gd name="T48" fmla="*/ 554 w 889"/>
                  <a:gd name="T49" fmla="*/ 878 h 892"/>
                  <a:gd name="T50" fmla="*/ 500 w 889"/>
                  <a:gd name="T51" fmla="*/ 888 h 892"/>
                  <a:gd name="T52" fmla="*/ 444 w 889"/>
                  <a:gd name="T53" fmla="*/ 892 h 892"/>
                  <a:gd name="T54" fmla="*/ 389 w 889"/>
                  <a:gd name="T55" fmla="*/ 888 h 892"/>
                  <a:gd name="T56" fmla="*/ 335 w 889"/>
                  <a:gd name="T57" fmla="*/ 878 h 892"/>
                  <a:gd name="T58" fmla="*/ 283 w 889"/>
                  <a:gd name="T59" fmla="*/ 862 h 892"/>
                  <a:gd name="T60" fmla="*/ 235 w 889"/>
                  <a:gd name="T61" fmla="*/ 840 h 892"/>
                  <a:gd name="T62" fmla="*/ 191 w 889"/>
                  <a:gd name="T63" fmla="*/ 812 h 892"/>
                  <a:gd name="T64" fmla="*/ 149 w 889"/>
                  <a:gd name="T65" fmla="*/ 779 h 892"/>
                  <a:gd name="T66" fmla="*/ 111 w 889"/>
                  <a:gd name="T67" fmla="*/ 742 h 892"/>
                  <a:gd name="T68" fmla="*/ 79 w 889"/>
                  <a:gd name="T69" fmla="*/ 700 h 892"/>
                  <a:gd name="T70" fmla="*/ 51 w 889"/>
                  <a:gd name="T71" fmla="*/ 656 h 892"/>
                  <a:gd name="T72" fmla="*/ 30 w 889"/>
                  <a:gd name="T73" fmla="*/ 607 h 892"/>
                  <a:gd name="T74" fmla="*/ 13 w 889"/>
                  <a:gd name="T75" fmla="*/ 556 h 892"/>
                  <a:gd name="T76" fmla="*/ 3 w 889"/>
                  <a:gd name="T77" fmla="*/ 502 h 892"/>
                  <a:gd name="T78" fmla="*/ 0 w 889"/>
                  <a:gd name="T79" fmla="*/ 445 h 892"/>
                  <a:gd name="T80" fmla="*/ 3 w 889"/>
                  <a:gd name="T81" fmla="*/ 390 h 892"/>
                  <a:gd name="T82" fmla="*/ 13 w 889"/>
                  <a:gd name="T83" fmla="*/ 336 h 892"/>
                  <a:gd name="T84" fmla="*/ 30 w 889"/>
                  <a:gd name="T85" fmla="*/ 284 h 892"/>
                  <a:gd name="T86" fmla="*/ 51 w 889"/>
                  <a:gd name="T87" fmla="*/ 236 h 892"/>
                  <a:gd name="T88" fmla="*/ 79 w 889"/>
                  <a:gd name="T89" fmla="*/ 191 h 892"/>
                  <a:gd name="T90" fmla="*/ 111 w 889"/>
                  <a:gd name="T91" fmla="*/ 149 h 892"/>
                  <a:gd name="T92" fmla="*/ 149 w 889"/>
                  <a:gd name="T93" fmla="*/ 112 h 892"/>
                  <a:gd name="T94" fmla="*/ 191 w 889"/>
                  <a:gd name="T95" fmla="*/ 79 h 892"/>
                  <a:gd name="T96" fmla="*/ 235 w 889"/>
                  <a:gd name="T97" fmla="*/ 52 h 892"/>
                  <a:gd name="T98" fmla="*/ 283 w 889"/>
                  <a:gd name="T99" fmla="*/ 30 h 892"/>
                  <a:gd name="T100" fmla="*/ 335 w 889"/>
                  <a:gd name="T101" fmla="*/ 13 h 892"/>
                  <a:gd name="T102" fmla="*/ 389 w 889"/>
                  <a:gd name="T103" fmla="*/ 4 h 892"/>
                  <a:gd name="T104" fmla="*/ 444 w 889"/>
                  <a:gd name="T105"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9" h="892">
                    <a:moveTo>
                      <a:pt x="444" y="0"/>
                    </a:moveTo>
                    <a:lnTo>
                      <a:pt x="500" y="4"/>
                    </a:lnTo>
                    <a:lnTo>
                      <a:pt x="554" y="13"/>
                    </a:lnTo>
                    <a:lnTo>
                      <a:pt x="605" y="30"/>
                    </a:lnTo>
                    <a:lnTo>
                      <a:pt x="654" y="52"/>
                    </a:lnTo>
                    <a:lnTo>
                      <a:pt x="698" y="79"/>
                    </a:lnTo>
                    <a:lnTo>
                      <a:pt x="739" y="112"/>
                    </a:lnTo>
                    <a:lnTo>
                      <a:pt x="776" y="149"/>
                    </a:lnTo>
                    <a:lnTo>
                      <a:pt x="810" y="191"/>
                    </a:lnTo>
                    <a:lnTo>
                      <a:pt x="838" y="236"/>
                    </a:lnTo>
                    <a:lnTo>
                      <a:pt x="859" y="284"/>
                    </a:lnTo>
                    <a:lnTo>
                      <a:pt x="876" y="336"/>
                    </a:lnTo>
                    <a:lnTo>
                      <a:pt x="886" y="390"/>
                    </a:lnTo>
                    <a:lnTo>
                      <a:pt x="889" y="445"/>
                    </a:lnTo>
                    <a:lnTo>
                      <a:pt x="886" y="502"/>
                    </a:lnTo>
                    <a:lnTo>
                      <a:pt x="876" y="556"/>
                    </a:lnTo>
                    <a:lnTo>
                      <a:pt x="859" y="607"/>
                    </a:lnTo>
                    <a:lnTo>
                      <a:pt x="838" y="656"/>
                    </a:lnTo>
                    <a:lnTo>
                      <a:pt x="810" y="700"/>
                    </a:lnTo>
                    <a:lnTo>
                      <a:pt x="776" y="742"/>
                    </a:lnTo>
                    <a:lnTo>
                      <a:pt x="739" y="779"/>
                    </a:lnTo>
                    <a:lnTo>
                      <a:pt x="698" y="812"/>
                    </a:lnTo>
                    <a:lnTo>
                      <a:pt x="654" y="840"/>
                    </a:lnTo>
                    <a:lnTo>
                      <a:pt x="605" y="862"/>
                    </a:lnTo>
                    <a:lnTo>
                      <a:pt x="554" y="878"/>
                    </a:lnTo>
                    <a:lnTo>
                      <a:pt x="500" y="888"/>
                    </a:lnTo>
                    <a:lnTo>
                      <a:pt x="444" y="892"/>
                    </a:lnTo>
                    <a:lnTo>
                      <a:pt x="389" y="888"/>
                    </a:lnTo>
                    <a:lnTo>
                      <a:pt x="335" y="878"/>
                    </a:lnTo>
                    <a:lnTo>
                      <a:pt x="283" y="862"/>
                    </a:lnTo>
                    <a:lnTo>
                      <a:pt x="235" y="840"/>
                    </a:lnTo>
                    <a:lnTo>
                      <a:pt x="191" y="812"/>
                    </a:lnTo>
                    <a:lnTo>
                      <a:pt x="149" y="779"/>
                    </a:lnTo>
                    <a:lnTo>
                      <a:pt x="111" y="742"/>
                    </a:lnTo>
                    <a:lnTo>
                      <a:pt x="79" y="700"/>
                    </a:lnTo>
                    <a:lnTo>
                      <a:pt x="51" y="656"/>
                    </a:lnTo>
                    <a:lnTo>
                      <a:pt x="30" y="607"/>
                    </a:lnTo>
                    <a:lnTo>
                      <a:pt x="13" y="556"/>
                    </a:lnTo>
                    <a:lnTo>
                      <a:pt x="3" y="502"/>
                    </a:lnTo>
                    <a:lnTo>
                      <a:pt x="0" y="445"/>
                    </a:lnTo>
                    <a:lnTo>
                      <a:pt x="3" y="390"/>
                    </a:lnTo>
                    <a:lnTo>
                      <a:pt x="13" y="336"/>
                    </a:lnTo>
                    <a:lnTo>
                      <a:pt x="30" y="284"/>
                    </a:lnTo>
                    <a:lnTo>
                      <a:pt x="51" y="236"/>
                    </a:lnTo>
                    <a:lnTo>
                      <a:pt x="79" y="191"/>
                    </a:lnTo>
                    <a:lnTo>
                      <a:pt x="111" y="149"/>
                    </a:lnTo>
                    <a:lnTo>
                      <a:pt x="149" y="112"/>
                    </a:lnTo>
                    <a:lnTo>
                      <a:pt x="191" y="79"/>
                    </a:lnTo>
                    <a:lnTo>
                      <a:pt x="235" y="52"/>
                    </a:lnTo>
                    <a:lnTo>
                      <a:pt x="283" y="30"/>
                    </a:lnTo>
                    <a:lnTo>
                      <a:pt x="335" y="13"/>
                    </a:lnTo>
                    <a:lnTo>
                      <a:pt x="389" y="4"/>
                    </a:lnTo>
                    <a:lnTo>
                      <a:pt x="444"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grpSp>
        <p:cxnSp>
          <p:nvCxnSpPr>
            <p:cNvPr id="186" name="Straight Arrow Connector 185">
              <a:extLst>
                <a:ext uri="{FF2B5EF4-FFF2-40B4-BE49-F238E27FC236}">
                  <a16:creationId xmlns:a16="http://schemas.microsoft.com/office/drawing/2014/main" id="{831DFE5A-6610-43E2-831F-DAC342BA3308}"/>
                </a:ext>
              </a:extLst>
            </p:cNvPr>
            <p:cNvCxnSpPr>
              <a:cxnSpLocks/>
              <a:stCxn id="122" idx="2"/>
              <a:endCxn id="292" idx="2"/>
            </p:cNvCxnSpPr>
            <p:nvPr/>
          </p:nvCxnSpPr>
          <p:spPr>
            <a:xfrm flipV="1">
              <a:off x="8352288" y="9432115"/>
              <a:ext cx="677462" cy="1753898"/>
            </a:xfrm>
            <a:prstGeom prst="straightConnector1">
              <a:avLst/>
            </a:prstGeom>
            <a:ln w="28575" cap="flat" cmpd="sng" algn="ctr">
              <a:solidFill>
                <a:schemeClr val="accent2"/>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grpSp>
          <p:nvGrpSpPr>
            <p:cNvPr id="258" name="Group 257">
              <a:extLst>
                <a:ext uri="{FF2B5EF4-FFF2-40B4-BE49-F238E27FC236}">
                  <a16:creationId xmlns:a16="http://schemas.microsoft.com/office/drawing/2014/main" id="{D0603FF6-7A10-23C1-CF3A-BD86E60F90B9}"/>
                </a:ext>
              </a:extLst>
            </p:cNvPr>
            <p:cNvGrpSpPr/>
            <p:nvPr/>
          </p:nvGrpSpPr>
          <p:grpSpPr>
            <a:xfrm>
              <a:off x="16937856" y="4625171"/>
              <a:ext cx="1052916" cy="1566709"/>
              <a:chOff x="2524333" y="1257515"/>
              <a:chExt cx="854460" cy="1271412"/>
            </a:xfrm>
            <a:solidFill>
              <a:schemeClr val="tx2">
                <a:lumMod val="60000"/>
                <a:lumOff val="40000"/>
              </a:schemeClr>
            </a:solidFill>
          </p:grpSpPr>
          <p:sp>
            <p:nvSpPr>
              <p:cNvPr id="259" name="Freeform 76">
                <a:extLst>
                  <a:ext uri="{FF2B5EF4-FFF2-40B4-BE49-F238E27FC236}">
                    <a16:creationId xmlns:a16="http://schemas.microsoft.com/office/drawing/2014/main" id="{E64A4ADF-4BE6-06B1-685B-222696ACA31F}"/>
                  </a:ext>
                </a:extLst>
              </p:cNvPr>
              <p:cNvSpPr>
                <a:spLocks/>
              </p:cNvSpPr>
              <p:nvPr/>
            </p:nvSpPr>
            <p:spPr bwMode="auto">
              <a:xfrm>
                <a:off x="2619763" y="1257515"/>
                <a:ext cx="258393" cy="258393"/>
              </a:xfrm>
              <a:custGeom>
                <a:avLst/>
                <a:gdLst/>
                <a:ahLst/>
                <a:cxnLst>
                  <a:cxn ang="0">
                    <a:pos x="89" y="0"/>
                  </a:cxn>
                  <a:cxn ang="0">
                    <a:pos x="116" y="5"/>
                  </a:cxn>
                  <a:cxn ang="0">
                    <a:pos x="141" y="17"/>
                  </a:cxn>
                  <a:cxn ang="0">
                    <a:pos x="159" y="37"/>
                  </a:cxn>
                  <a:cxn ang="0">
                    <a:pos x="171" y="60"/>
                  </a:cxn>
                  <a:cxn ang="0">
                    <a:pos x="176" y="87"/>
                  </a:cxn>
                  <a:cxn ang="0">
                    <a:pos x="171" y="115"/>
                  </a:cxn>
                  <a:cxn ang="0">
                    <a:pos x="159" y="139"/>
                  </a:cxn>
                  <a:cxn ang="0">
                    <a:pos x="141" y="159"/>
                  </a:cxn>
                  <a:cxn ang="0">
                    <a:pos x="116" y="171"/>
                  </a:cxn>
                  <a:cxn ang="0">
                    <a:pos x="89" y="176"/>
                  </a:cxn>
                  <a:cxn ang="0">
                    <a:pos x="61" y="171"/>
                  </a:cxn>
                  <a:cxn ang="0">
                    <a:pos x="37" y="159"/>
                  </a:cxn>
                  <a:cxn ang="0">
                    <a:pos x="17" y="139"/>
                  </a:cxn>
                  <a:cxn ang="0">
                    <a:pos x="5" y="115"/>
                  </a:cxn>
                  <a:cxn ang="0">
                    <a:pos x="0" y="87"/>
                  </a:cxn>
                  <a:cxn ang="0">
                    <a:pos x="5" y="60"/>
                  </a:cxn>
                  <a:cxn ang="0">
                    <a:pos x="17" y="37"/>
                  </a:cxn>
                  <a:cxn ang="0">
                    <a:pos x="37" y="17"/>
                  </a:cxn>
                  <a:cxn ang="0">
                    <a:pos x="61" y="5"/>
                  </a:cxn>
                  <a:cxn ang="0">
                    <a:pos x="89" y="0"/>
                  </a:cxn>
                </a:cxnLst>
                <a:rect l="0" t="0" r="r" b="b"/>
                <a:pathLst>
                  <a:path w="176" h="176">
                    <a:moveTo>
                      <a:pt x="89" y="0"/>
                    </a:moveTo>
                    <a:lnTo>
                      <a:pt x="116" y="5"/>
                    </a:lnTo>
                    <a:lnTo>
                      <a:pt x="141" y="17"/>
                    </a:lnTo>
                    <a:lnTo>
                      <a:pt x="159" y="37"/>
                    </a:lnTo>
                    <a:lnTo>
                      <a:pt x="171" y="60"/>
                    </a:lnTo>
                    <a:lnTo>
                      <a:pt x="176" y="87"/>
                    </a:lnTo>
                    <a:lnTo>
                      <a:pt x="171" y="115"/>
                    </a:lnTo>
                    <a:lnTo>
                      <a:pt x="159" y="139"/>
                    </a:lnTo>
                    <a:lnTo>
                      <a:pt x="141" y="159"/>
                    </a:lnTo>
                    <a:lnTo>
                      <a:pt x="116" y="171"/>
                    </a:lnTo>
                    <a:lnTo>
                      <a:pt x="89" y="176"/>
                    </a:lnTo>
                    <a:lnTo>
                      <a:pt x="61" y="171"/>
                    </a:lnTo>
                    <a:lnTo>
                      <a:pt x="37" y="159"/>
                    </a:lnTo>
                    <a:lnTo>
                      <a:pt x="17" y="139"/>
                    </a:lnTo>
                    <a:lnTo>
                      <a:pt x="5" y="115"/>
                    </a:lnTo>
                    <a:lnTo>
                      <a:pt x="0" y="87"/>
                    </a:lnTo>
                    <a:lnTo>
                      <a:pt x="5" y="60"/>
                    </a:lnTo>
                    <a:lnTo>
                      <a:pt x="17" y="37"/>
                    </a:lnTo>
                    <a:lnTo>
                      <a:pt x="37" y="17"/>
                    </a:lnTo>
                    <a:lnTo>
                      <a:pt x="61" y="5"/>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77">
                <a:extLst>
                  <a:ext uri="{FF2B5EF4-FFF2-40B4-BE49-F238E27FC236}">
                    <a16:creationId xmlns:a16="http://schemas.microsoft.com/office/drawing/2014/main" id="{99131214-5B74-F28A-FACF-DA159476FB37}"/>
                  </a:ext>
                </a:extLst>
              </p:cNvPr>
              <p:cNvSpPr>
                <a:spLocks/>
              </p:cNvSpPr>
              <p:nvPr/>
            </p:nvSpPr>
            <p:spPr bwMode="auto">
              <a:xfrm>
                <a:off x="2734278" y="1546740"/>
                <a:ext cx="277480" cy="321524"/>
              </a:xfrm>
              <a:custGeom>
                <a:avLst/>
                <a:gdLst/>
                <a:ahLst/>
                <a:cxnLst>
                  <a:cxn ang="0">
                    <a:pos x="50" y="0"/>
                  </a:cxn>
                  <a:cxn ang="0">
                    <a:pos x="66" y="6"/>
                  </a:cxn>
                  <a:cxn ang="0">
                    <a:pos x="79" y="17"/>
                  </a:cxn>
                  <a:cxn ang="0">
                    <a:pos x="180" y="145"/>
                  </a:cxn>
                  <a:cxn ang="0">
                    <a:pos x="188" y="162"/>
                  </a:cxn>
                  <a:cxn ang="0">
                    <a:pos x="189" y="179"/>
                  </a:cxn>
                  <a:cxn ang="0">
                    <a:pos x="185" y="196"/>
                  </a:cxn>
                  <a:cxn ang="0">
                    <a:pos x="172" y="209"/>
                  </a:cxn>
                  <a:cxn ang="0">
                    <a:pos x="157" y="217"/>
                  </a:cxn>
                  <a:cxn ang="0">
                    <a:pos x="139" y="219"/>
                  </a:cxn>
                  <a:cxn ang="0">
                    <a:pos x="124" y="214"/>
                  </a:cxn>
                  <a:cxn ang="0">
                    <a:pos x="110" y="202"/>
                  </a:cxn>
                  <a:cxn ang="0">
                    <a:pos x="9" y="73"/>
                  </a:cxn>
                  <a:cxn ang="0">
                    <a:pos x="2" y="57"/>
                  </a:cxn>
                  <a:cxn ang="0">
                    <a:pos x="0" y="40"/>
                  </a:cxn>
                  <a:cxn ang="0">
                    <a:pos x="5" y="23"/>
                  </a:cxn>
                  <a:cxn ang="0">
                    <a:pos x="17" y="9"/>
                  </a:cxn>
                  <a:cxn ang="0">
                    <a:pos x="32" y="2"/>
                  </a:cxn>
                  <a:cxn ang="0">
                    <a:pos x="50" y="0"/>
                  </a:cxn>
                </a:cxnLst>
                <a:rect l="0" t="0" r="r" b="b"/>
                <a:pathLst>
                  <a:path w="189" h="219">
                    <a:moveTo>
                      <a:pt x="50" y="0"/>
                    </a:moveTo>
                    <a:lnTo>
                      <a:pt x="66" y="6"/>
                    </a:lnTo>
                    <a:lnTo>
                      <a:pt x="79" y="17"/>
                    </a:lnTo>
                    <a:lnTo>
                      <a:pt x="180" y="145"/>
                    </a:lnTo>
                    <a:lnTo>
                      <a:pt x="188" y="162"/>
                    </a:lnTo>
                    <a:lnTo>
                      <a:pt x="189" y="179"/>
                    </a:lnTo>
                    <a:lnTo>
                      <a:pt x="185" y="196"/>
                    </a:lnTo>
                    <a:lnTo>
                      <a:pt x="172" y="209"/>
                    </a:lnTo>
                    <a:lnTo>
                      <a:pt x="157" y="217"/>
                    </a:lnTo>
                    <a:lnTo>
                      <a:pt x="139" y="219"/>
                    </a:lnTo>
                    <a:lnTo>
                      <a:pt x="124" y="214"/>
                    </a:lnTo>
                    <a:lnTo>
                      <a:pt x="110" y="202"/>
                    </a:lnTo>
                    <a:lnTo>
                      <a:pt x="9" y="73"/>
                    </a:lnTo>
                    <a:lnTo>
                      <a:pt x="2" y="57"/>
                    </a:lnTo>
                    <a:lnTo>
                      <a:pt x="0" y="40"/>
                    </a:lnTo>
                    <a:lnTo>
                      <a:pt x="5" y="23"/>
                    </a:lnTo>
                    <a:lnTo>
                      <a:pt x="17" y="9"/>
                    </a:lnTo>
                    <a:lnTo>
                      <a:pt x="32" y="2"/>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78">
                <a:extLst>
                  <a:ext uri="{FF2B5EF4-FFF2-40B4-BE49-F238E27FC236}">
                    <a16:creationId xmlns:a16="http://schemas.microsoft.com/office/drawing/2014/main" id="{0F94C327-0134-A917-7D8F-64E0E8ED2CA4}"/>
                  </a:ext>
                </a:extLst>
              </p:cNvPr>
              <p:cNvSpPr>
                <a:spLocks/>
              </p:cNvSpPr>
              <p:nvPr/>
            </p:nvSpPr>
            <p:spPr bwMode="auto">
              <a:xfrm>
                <a:off x="2713724" y="1928457"/>
                <a:ext cx="271607" cy="327396"/>
              </a:xfrm>
              <a:custGeom>
                <a:avLst/>
                <a:gdLst/>
                <a:ahLst/>
                <a:cxnLst>
                  <a:cxn ang="0">
                    <a:pos x="54" y="0"/>
                  </a:cxn>
                  <a:cxn ang="0">
                    <a:pos x="69" y="7"/>
                  </a:cxn>
                  <a:cxn ang="0">
                    <a:pos x="83" y="20"/>
                  </a:cxn>
                  <a:cxn ang="0">
                    <a:pos x="177" y="151"/>
                  </a:cxn>
                  <a:cxn ang="0">
                    <a:pos x="185" y="168"/>
                  </a:cxn>
                  <a:cxn ang="0">
                    <a:pos x="185" y="185"/>
                  </a:cxn>
                  <a:cxn ang="0">
                    <a:pos x="179" y="202"/>
                  </a:cxn>
                  <a:cxn ang="0">
                    <a:pos x="167" y="214"/>
                  </a:cxn>
                  <a:cxn ang="0">
                    <a:pos x="151" y="221"/>
                  </a:cxn>
                  <a:cxn ang="0">
                    <a:pos x="133" y="223"/>
                  </a:cxn>
                  <a:cxn ang="0">
                    <a:pos x="118" y="217"/>
                  </a:cxn>
                  <a:cxn ang="0">
                    <a:pos x="104" y="205"/>
                  </a:cxn>
                  <a:cxn ang="0">
                    <a:pos x="10" y="72"/>
                  </a:cxn>
                  <a:cxn ang="0">
                    <a:pos x="2" y="55"/>
                  </a:cxn>
                  <a:cxn ang="0">
                    <a:pos x="0" y="38"/>
                  </a:cxn>
                  <a:cxn ang="0">
                    <a:pos x="8" y="21"/>
                  </a:cxn>
                  <a:cxn ang="0">
                    <a:pos x="20" y="9"/>
                  </a:cxn>
                  <a:cxn ang="0">
                    <a:pos x="35" y="1"/>
                  </a:cxn>
                  <a:cxn ang="0">
                    <a:pos x="54" y="0"/>
                  </a:cxn>
                </a:cxnLst>
                <a:rect l="0" t="0" r="r" b="b"/>
                <a:pathLst>
                  <a:path w="185" h="223">
                    <a:moveTo>
                      <a:pt x="54" y="0"/>
                    </a:moveTo>
                    <a:lnTo>
                      <a:pt x="69" y="7"/>
                    </a:lnTo>
                    <a:lnTo>
                      <a:pt x="83" y="20"/>
                    </a:lnTo>
                    <a:lnTo>
                      <a:pt x="177" y="151"/>
                    </a:lnTo>
                    <a:lnTo>
                      <a:pt x="185" y="168"/>
                    </a:lnTo>
                    <a:lnTo>
                      <a:pt x="185" y="185"/>
                    </a:lnTo>
                    <a:lnTo>
                      <a:pt x="179" y="202"/>
                    </a:lnTo>
                    <a:lnTo>
                      <a:pt x="167" y="214"/>
                    </a:lnTo>
                    <a:lnTo>
                      <a:pt x="151" y="221"/>
                    </a:lnTo>
                    <a:lnTo>
                      <a:pt x="133" y="223"/>
                    </a:lnTo>
                    <a:lnTo>
                      <a:pt x="118" y="217"/>
                    </a:lnTo>
                    <a:lnTo>
                      <a:pt x="104" y="205"/>
                    </a:lnTo>
                    <a:lnTo>
                      <a:pt x="10" y="72"/>
                    </a:lnTo>
                    <a:lnTo>
                      <a:pt x="2" y="55"/>
                    </a:lnTo>
                    <a:lnTo>
                      <a:pt x="0" y="38"/>
                    </a:lnTo>
                    <a:lnTo>
                      <a:pt x="8" y="21"/>
                    </a:lnTo>
                    <a:lnTo>
                      <a:pt x="20" y="9"/>
                    </a:lnTo>
                    <a:lnTo>
                      <a:pt x="35" y="1"/>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79">
                <a:extLst>
                  <a:ext uri="{FF2B5EF4-FFF2-40B4-BE49-F238E27FC236}">
                    <a16:creationId xmlns:a16="http://schemas.microsoft.com/office/drawing/2014/main" id="{530D7182-824E-E6C1-31CC-16420138C918}"/>
                  </a:ext>
                </a:extLst>
              </p:cNvPr>
              <p:cNvSpPr>
                <a:spLocks/>
              </p:cNvSpPr>
              <p:nvPr/>
            </p:nvSpPr>
            <p:spPr bwMode="auto">
              <a:xfrm>
                <a:off x="2850261" y="2128124"/>
                <a:ext cx="157092" cy="369972"/>
              </a:xfrm>
              <a:custGeom>
                <a:avLst/>
                <a:gdLst/>
                <a:ahLst/>
                <a:cxnLst>
                  <a:cxn ang="0">
                    <a:pos x="42" y="0"/>
                  </a:cxn>
                  <a:cxn ang="0">
                    <a:pos x="58" y="1"/>
                  </a:cxn>
                  <a:cxn ang="0">
                    <a:pos x="74" y="9"/>
                  </a:cxn>
                  <a:cxn ang="0">
                    <a:pos x="84" y="23"/>
                  </a:cxn>
                  <a:cxn ang="0">
                    <a:pos x="90" y="40"/>
                  </a:cxn>
                  <a:cxn ang="0">
                    <a:pos x="107" y="202"/>
                  </a:cxn>
                  <a:cxn ang="0">
                    <a:pos x="106" y="220"/>
                  </a:cxn>
                  <a:cxn ang="0">
                    <a:pos x="98" y="235"/>
                  </a:cxn>
                  <a:cxn ang="0">
                    <a:pos x="84" y="246"/>
                  </a:cxn>
                  <a:cxn ang="0">
                    <a:pos x="67" y="252"/>
                  </a:cxn>
                  <a:cxn ang="0">
                    <a:pos x="49" y="250"/>
                  </a:cxn>
                  <a:cxn ang="0">
                    <a:pos x="34" y="241"/>
                  </a:cxn>
                  <a:cxn ang="0">
                    <a:pos x="23" y="229"/>
                  </a:cxn>
                  <a:cxn ang="0">
                    <a:pos x="17" y="211"/>
                  </a:cxn>
                  <a:cxn ang="0">
                    <a:pos x="0" y="49"/>
                  </a:cxn>
                  <a:cxn ang="0">
                    <a:pos x="2" y="32"/>
                  </a:cxn>
                  <a:cxn ang="0">
                    <a:pos x="11" y="17"/>
                  </a:cxn>
                  <a:cxn ang="0">
                    <a:pos x="23" y="6"/>
                  </a:cxn>
                  <a:cxn ang="0">
                    <a:pos x="42" y="0"/>
                  </a:cxn>
                </a:cxnLst>
                <a:rect l="0" t="0" r="r" b="b"/>
                <a:pathLst>
                  <a:path w="107" h="252">
                    <a:moveTo>
                      <a:pt x="42" y="0"/>
                    </a:moveTo>
                    <a:lnTo>
                      <a:pt x="58" y="1"/>
                    </a:lnTo>
                    <a:lnTo>
                      <a:pt x="74" y="9"/>
                    </a:lnTo>
                    <a:lnTo>
                      <a:pt x="84" y="23"/>
                    </a:lnTo>
                    <a:lnTo>
                      <a:pt x="90" y="40"/>
                    </a:lnTo>
                    <a:lnTo>
                      <a:pt x="107" y="202"/>
                    </a:lnTo>
                    <a:lnTo>
                      <a:pt x="106" y="220"/>
                    </a:lnTo>
                    <a:lnTo>
                      <a:pt x="98" y="235"/>
                    </a:lnTo>
                    <a:lnTo>
                      <a:pt x="84" y="246"/>
                    </a:lnTo>
                    <a:lnTo>
                      <a:pt x="67" y="252"/>
                    </a:lnTo>
                    <a:lnTo>
                      <a:pt x="49" y="250"/>
                    </a:lnTo>
                    <a:lnTo>
                      <a:pt x="34" y="241"/>
                    </a:lnTo>
                    <a:lnTo>
                      <a:pt x="23" y="229"/>
                    </a:lnTo>
                    <a:lnTo>
                      <a:pt x="17" y="211"/>
                    </a:lnTo>
                    <a:lnTo>
                      <a:pt x="0" y="49"/>
                    </a:lnTo>
                    <a:lnTo>
                      <a:pt x="2" y="32"/>
                    </a:lnTo>
                    <a:lnTo>
                      <a:pt x="11" y="17"/>
                    </a:lnTo>
                    <a:lnTo>
                      <a:pt x="23" y="6"/>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80">
                <a:extLst>
                  <a:ext uri="{FF2B5EF4-FFF2-40B4-BE49-F238E27FC236}">
                    <a16:creationId xmlns:a16="http://schemas.microsoft.com/office/drawing/2014/main" id="{5297177E-73DC-558B-B0D6-4C97811A310C}"/>
                  </a:ext>
                </a:extLst>
              </p:cNvPr>
              <p:cNvSpPr>
                <a:spLocks/>
              </p:cNvSpPr>
              <p:nvPr/>
            </p:nvSpPr>
            <p:spPr bwMode="auto">
              <a:xfrm>
                <a:off x="2875220" y="1681809"/>
                <a:ext cx="362632" cy="183518"/>
              </a:xfrm>
              <a:custGeom>
                <a:avLst/>
                <a:gdLst/>
                <a:ahLst/>
                <a:cxnLst>
                  <a:cxn ang="0">
                    <a:pos x="194" y="0"/>
                  </a:cxn>
                  <a:cxn ang="0">
                    <a:pos x="212" y="0"/>
                  </a:cxn>
                  <a:cxn ang="0">
                    <a:pos x="227" y="6"/>
                  </a:cxn>
                  <a:cxn ang="0">
                    <a:pos x="239" y="18"/>
                  </a:cxn>
                  <a:cxn ang="0">
                    <a:pos x="247" y="33"/>
                  </a:cxn>
                  <a:cxn ang="0">
                    <a:pos x="247" y="52"/>
                  </a:cxn>
                  <a:cxn ang="0">
                    <a:pos x="241" y="67"/>
                  </a:cxn>
                  <a:cxn ang="0">
                    <a:pos x="230" y="81"/>
                  </a:cxn>
                  <a:cxn ang="0">
                    <a:pos x="214" y="88"/>
                  </a:cxn>
                  <a:cxn ang="0">
                    <a:pos x="55" y="125"/>
                  </a:cxn>
                  <a:cxn ang="0">
                    <a:pos x="37" y="125"/>
                  </a:cxn>
                  <a:cxn ang="0">
                    <a:pos x="21" y="119"/>
                  </a:cxn>
                  <a:cxn ang="0">
                    <a:pos x="9" y="108"/>
                  </a:cxn>
                  <a:cxn ang="0">
                    <a:pos x="2" y="91"/>
                  </a:cxn>
                  <a:cxn ang="0">
                    <a:pos x="0" y="73"/>
                  </a:cxn>
                  <a:cxn ang="0">
                    <a:pos x="6" y="58"/>
                  </a:cxn>
                  <a:cxn ang="0">
                    <a:pos x="18" y="46"/>
                  </a:cxn>
                  <a:cxn ang="0">
                    <a:pos x="35" y="38"/>
                  </a:cxn>
                  <a:cxn ang="0">
                    <a:pos x="194" y="0"/>
                  </a:cxn>
                </a:cxnLst>
                <a:rect l="0" t="0" r="r" b="b"/>
                <a:pathLst>
                  <a:path w="247" h="125">
                    <a:moveTo>
                      <a:pt x="194" y="0"/>
                    </a:moveTo>
                    <a:lnTo>
                      <a:pt x="212" y="0"/>
                    </a:lnTo>
                    <a:lnTo>
                      <a:pt x="227" y="6"/>
                    </a:lnTo>
                    <a:lnTo>
                      <a:pt x="239" y="18"/>
                    </a:lnTo>
                    <a:lnTo>
                      <a:pt x="247" y="33"/>
                    </a:lnTo>
                    <a:lnTo>
                      <a:pt x="247" y="52"/>
                    </a:lnTo>
                    <a:lnTo>
                      <a:pt x="241" y="67"/>
                    </a:lnTo>
                    <a:lnTo>
                      <a:pt x="230" y="81"/>
                    </a:lnTo>
                    <a:lnTo>
                      <a:pt x="214" y="88"/>
                    </a:lnTo>
                    <a:lnTo>
                      <a:pt x="55" y="125"/>
                    </a:lnTo>
                    <a:lnTo>
                      <a:pt x="37" y="125"/>
                    </a:lnTo>
                    <a:lnTo>
                      <a:pt x="21" y="119"/>
                    </a:lnTo>
                    <a:lnTo>
                      <a:pt x="9" y="108"/>
                    </a:lnTo>
                    <a:lnTo>
                      <a:pt x="2" y="91"/>
                    </a:lnTo>
                    <a:lnTo>
                      <a:pt x="0" y="73"/>
                    </a:lnTo>
                    <a:lnTo>
                      <a:pt x="6" y="58"/>
                    </a:lnTo>
                    <a:lnTo>
                      <a:pt x="18" y="46"/>
                    </a:lnTo>
                    <a:lnTo>
                      <a:pt x="35" y="38"/>
                    </a:lnTo>
                    <a:lnTo>
                      <a:pt x="1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81">
                <a:extLst>
                  <a:ext uri="{FF2B5EF4-FFF2-40B4-BE49-F238E27FC236}">
                    <a16:creationId xmlns:a16="http://schemas.microsoft.com/office/drawing/2014/main" id="{8D13F2BB-5C54-251E-50DA-22BFACEF493E}"/>
                  </a:ext>
                </a:extLst>
              </p:cNvPr>
              <p:cNvSpPr>
                <a:spLocks/>
              </p:cNvSpPr>
              <p:nvPr/>
            </p:nvSpPr>
            <p:spPr bwMode="auto">
              <a:xfrm>
                <a:off x="2675552" y="1526186"/>
                <a:ext cx="202604" cy="559363"/>
              </a:xfrm>
              <a:custGeom>
                <a:avLst/>
                <a:gdLst/>
                <a:ahLst/>
                <a:cxnLst>
                  <a:cxn ang="0">
                    <a:pos x="72" y="0"/>
                  </a:cxn>
                  <a:cxn ang="0">
                    <a:pos x="93" y="5"/>
                  </a:cxn>
                  <a:cxn ang="0">
                    <a:pos x="112" y="14"/>
                  </a:cxn>
                  <a:cxn ang="0">
                    <a:pos x="125" y="29"/>
                  </a:cxn>
                  <a:cxn ang="0">
                    <a:pos x="135" y="48"/>
                  </a:cxn>
                  <a:cxn ang="0">
                    <a:pos x="138" y="69"/>
                  </a:cxn>
                  <a:cxn ang="0">
                    <a:pos x="135" y="314"/>
                  </a:cxn>
                  <a:cxn ang="0">
                    <a:pos x="132" y="335"/>
                  </a:cxn>
                  <a:cxn ang="0">
                    <a:pos x="121" y="353"/>
                  </a:cxn>
                  <a:cxn ang="0">
                    <a:pos x="107" y="367"/>
                  </a:cxn>
                  <a:cxn ang="0">
                    <a:pos x="89" y="378"/>
                  </a:cxn>
                  <a:cxn ang="0">
                    <a:pos x="68" y="381"/>
                  </a:cxn>
                  <a:cxn ang="0">
                    <a:pos x="46" y="376"/>
                  </a:cxn>
                  <a:cxn ang="0">
                    <a:pos x="28" y="367"/>
                  </a:cxn>
                  <a:cxn ang="0">
                    <a:pos x="13" y="352"/>
                  </a:cxn>
                  <a:cxn ang="0">
                    <a:pos x="4" y="333"/>
                  </a:cxn>
                  <a:cxn ang="0">
                    <a:pos x="0" y="312"/>
                  </a:cxn>
                  <a:cxn ang="0">
                    <a:pos x="4" y="68"/>
                  </a:cxn>
                  <a:cxn ang="0">
                    <a:pos x="7" y="46"/>
                  </a:cxn>
                  <a:cxn ang="0">
                    <a:pos x="17" y="28"/>
                  </a:cxn>
                  <a:cxn ang="0">
                    <a:pos x="31" y="14"/>
                  </a:cxn>
                  <a:cxn ang="0">
                    <a:pos x="51" y="3"/>
                  </a:cxn>
                  <a:cxn ang="0">
                    <a:pos x="72" y="0"/>
                  </a:cxn>
                </a:cxnLst>
                <a:rect l="0" t="0" r="r" b="b"/>
                <a:pathLst>
                  <a:path w="138" h="381">
                    <a:moveTo>
                      <a:pt x="72" y="0"/>
                    </a:moveTo>
                    <a:lnTo>
                      <a:pt x="93" y="5"/>
                    </a:lnTo>
                    <a:lnTo>
                      <a:pt x="112" y="14"/>
                    </a:lnTo>
                    <a:lnTo>
                      <a:pt x="125" y="29"/>
                    </a:lnTo>
                    <a:lnTo>
                      <a:pt x="135" y="48"/>
                    </a:lnTo>
                    <a:lnTo>
                      <a:pt x="138" y="69"/>
                    </a:lnTo>
                    <a:lnTo>
                      <a:pt x="135" y="314"/>
                    </a:lnTo>
                    <a:lnTo>
                      <a:pt x="132" y="335"/>
                    </a:lnTo>
                    <a:lnTo>
                      <a:pt x="121" y="353"/>
                    </a:lnTo>
                    <a:lnTo>
                      <a:pt x="107" y="367"/>
                    </a:lnTo>
                    <a:lnTo>
                      <a:pt x="89" y="378"/>
                    </a:lnTo>
                    <a:lnTo>
                      <a:pt x="68" y="381"/>
                    </a:lnTo>
                    <a:lnTo>
                      <a:pt x="46" y="376"/>
                    </a:lnTo>
                    <a:lnTo>
                      <a:pt x="28" y="367"/>
                    </a:lnTo>
                    <a:lnTo>
                      <a:pt x="13" y="352"/>
                    </a:lnTo>
                    <a:lnTo>
                      <a:pt x="4" y="333"/>
                    </a:lnTo>
                    <a:lnTo>
                      <a:pt x="0" y="312"/>
                    </a:lnTo>
                    <a:lnTo>
                      <a:pt x="4" y="68"/>
                    </a:lnTo>
                    <a:lnTo>
                      <a:pt x="7" y="46"/>
                    </a:lnTo>
                    <a:lnTo>
                      <a:pt x="17" y="28"/>
                    </a:lnTo>
                    <a:lnTo>
                      <a:pt x="31" y="14"/>
                    </a:lnTo>
                    <a:lnTo>
                      <a:pt x="51"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82">
                <a:extLst>
                  <a:ext uri="{FF2B5EF4-FFF2-40B4-BE49-F238E27FC236}">
                    <a16:creationId xmlns:a16="http://schemas.microsoft.com/office/drawing/2014/main" id="{0EA521D4-79AF-2FC6-7B0A-EAE30AD332C0}"/>
                  </a:ext>
                </a:extLst>
              </p:cNvPr>
              <p:cNvSpPr>
                <a:spLocks/>
              </p:cNvSpPr>
              <p:nvPr/>
            </p:nvSpPr>
            <p:spPr bwMode="auto">
              <a:xfrm>
                <a:off x="2853197" y="1338263"/>
                <a:ext cx="525596" cy="525595"/>
              </a:xfrm>
              <a:custGeom>
                <a:avLst/>
                <a:gdLst/>
                <a:ahLst/>
                <a:cxnLst>
                  <a:cxn ang="0">
                    <a:pos x="218" y="0"/>
                  </a:cxn>
                  <a:cxn ang="0">
                    <a:pos x="358" y="212"/>
                  </a:cxn>
                  <a:cxn ang="0">
                    <a:pos x="140" y="358"/>
                  </a:cxn>
                  <a:cxn ang="0">
                    <a:pos x="0" y="145"/>
                  </a:cxn>
                  <a:cxn ang="0">
                    <a:pos x="218" y="0"/>
                  </a:cxn>
                </a:cxnLst>
                <a:rect l="0" t="0" r="r" b="b"/>
                <a:pathLst>
                  <a:path w="358" h="358">
                    <a:moveTo>
                      <a:pt x="218" y="0"/>
                    </a:moveTo>
                    <a:lnTo>
                      <a:pt x="358" y="212"/>
                    </a:lnTo>
                    <a:lnTo>
                      <a:pt x="140" y="358"/>
                    </a:lnTo>
                    <a:lnTo>
                      <a:pt x="0" y="145"/>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83">
                <a:extLst>
                  <a:ext uri="{FF2B5EF4-FFF2-40B4-BE49-F238E27FC236}">
                    <a16:creationId xmlns:a16="http://schemas.microsoft.com/office/drawing/2014/main" id="{10762E6F-6186-0598-0B5B-5603CADE684C}"/>
                  </a:ext>
                </a:extLst>
              </p:cNvPr>
              <p:cNvSpPr>
                <a:spLocks/>
              </p:cNvSpPr>
              <p:nvPr/>
            </p:nvSpPr>
            <p:spPr bwMode="auto">
              <a:xfrm>
                <a:off x="2524333" y="1868263"/>
                <a:ext cx="324460" cy="660664"/>
              </a:xfrm>
              <a:custGeom>
                <a:avLst/>
                <a:gdLst/>
                <a:ahLst/>
                <a:cxnLst>
                  <a:cxn ang="0">
                    <a:pos x="168" y="0"/>
                  </a:cxn>
                  <a:cxn ang="0">
                    <a:pos x="187" y="3"/>
                  </a:cxn>
                  <a:cxn ang="0">
                    <a:pos x="204" y="13"/>
                  </a:cxn>
                  <a:cxn ang="0">
                    <a:pos x="216" y="27"/>
                  </a:cxn>
                  <a:cxn ang="0">
                    <a:pos x="221" y="45"/>
                  </a:cxn>
                  <a:cxn ang="0">
                    <a:pos x="218" y="65"/>
                  </a:cxn>
                  <a:cxn ang="0">
                    <a:pos x="96" y="417"/>
                  </a:cxn>
                  <a:cxn ang="0">
                    <a:pos x="85" y="434"/>
                  </a:cxn>
                  <a:cxn ang="0">
                    <a:pos x="71" y="446"/>
                  </a:cxn>
                  <a:cxn ang="0">
                    <a:pos x="53" y="450"/>
                  </a:cxn>
                  <a:cxn ang="0">
                    <a:pos x="33" y="447"/>
                  </a:cxn>
                  <a:cxn ang="0">
                    <a:pos x="17" y="437"/>
                  </a:cxn>
                  <a:cxn ang="0">
                    <a:pos x="4" y="423"/>
                  </a:cxn>
                  <a:cxn ang="0">
                    <a:pos x="0" y="405"/>
                  </a:cxn>
                  <a:cxn ang="0">
                    <a:pos x="3" y="385"/>
                  </a:cxn>
                  <a:cxn ang="0">
                    <a:pos x="125" y="33"/>
                  </a:cxn>
                  <a:cxn ang="0">
                    <a:pos x="136" y="16"/>
                  </a:cxn>
                  <a:cxn ang="0">
                    <a:pos x="149" y="4"/>
                  </a:cxn>
                  <a:cxn ang="0">
                    <a:pos x="168" y="0"/>
                  </a:cxn>
                </a:cxnLst>
                <a:rect l="0" t="0" r="r" b="b"/>
                <a:pathLst>
                  <a:path w="221" h="450">
                    <a:moveTo>
                      <a:pt x="168" y="0"/>
                    </a:moveTo>
                    <a:lnTo>
                      <a:pt x="187" y="3"/>
                    </a:lnTo>
                    <a:lnTo>
                      <a:pt x="204" y="13"/>
                    </a:lnTo>
                    <a:lnTo>
                      <a:pt x="216" y="27"/>
                    </a:lnTo>
                    <a:lnTo>
                      <a:pt x="221" y="45"/>
                    </a:lnTo>
                    <a:lnTo>
                      <a:pt x="218" y="65"/>
                    </a:lnTo>
                    <a:lnTo>
                      <a:pt x="96" y="417"/>
                    </a:lnTo>
                    <a:lnTo>
                      <a:pt x="85" y="434"/>
                    </a:lnTo>
                    <a:lnTo>
                      <a:pt x="71" y="446"/>
                    </a:lnTo>
                    <a:lnTo>
                      <a:pt x="53" y="450"/>
                    </a:lnTo>
                    <a:lnTo>
                      <a:pt x="33" y="447"/>
                    </a:lnTo>
                    <a:lnTo>
                      <a:pt x="17" y="437"/>
                    </a:lnTo>
                    <a:lnTo>
                      <a:pt x="4" y="423"/>
                    </a:lnTo>
                    <a:lnTo>
                      <a:pt x="0" y="405"/>
                    </a:lnTo>
                    <a:lnTo>
                      <a:pt x="3" y="385"/>
                    </a:lnTo>
                    <a:lnTo>
                      <a:pt x="125" y="33"/>
                    </a:lnTo>
                    <a:lnTo>
                      <a:pt x="136" y="16"/>
                    </a:lnTo>
                    <a:lnTo>
                      <a:pt x="149" y="4"/>
                    </a:lnTo>
                    <a:lnTo>
                      <a:pt x="1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94" name="Group 293">
            <a:extLst>
              <a:ext uri="{FF2B5EF4-FFF2-40B4-BE49-F238E27FC236}">
                <a16:creationId xmlns:a16="http://schemas.microsoft.com/office/drawing/2014/main" id="{DCB910D0-9AF8-B52E-D710-70C476FDA446}"/>
              </a:ext>
            </a:extLst>
          </p:cNvPr>
          <p:cNvGrpSpPr/>
          <p:nvPr/>
        </p:nvGrpSpPr>
        <p:grpSpPr>
          <a:xfrm>
            <a:off x="465225" y="7083915"/>
            <a:ext cx="18165630" cy="5797292"/>
            <a:chOff x="465225" y="7083915"/>
            <a:chExt cx="18165630" cy="5797292"/>
          </a:xfrm>
        </p:grpSpPr>
        <p:grpSp>
          <p:nvGrpSpPr>
            <p:cNvPr id="290" name="Group 289">
              <a:extLst>
                <a:ext uri="{FF2B5EF4-FFF2-40B4-BE49-F238E27FC236}">
                  <a16:creationId xmlns:a16="http://schemas.microsoft.com/office/drawing/2014/main" id="{1C9DDDBD-0BB6-57C3-4DD8-4ABB60AB1B4C}"/>
                </a:ext>
              </a:extLst>
            </p:cNvPr>
            <p:cNvGrpSpPr/>
            <p:nvPr/>
          </p:nvGrpSpPr>
          <p:grpSpPr>
            <a:xfrm>
              <a:off x="465225" y="7083915"/>
              <a:ext cx="18165630" cy="5797292"/>
              <a:chOff x="1138989" y="7083915"/>
              <a:chExt cx="18165630" cy="5797292"/>
            </a:xfrm>
          </p:grpSpPr>
          <p:sp>
            <p:nvSpPr>
              <p:cNvPr id="121" name="Freeform: Shape 120">
                <a:extLst>
                  <a:ext uri="{FF2B5EF4-FFF2-40B4-BE49-F238E27FC236}">
                    <a16:creationId xmlns:a16="http://schemas.microsoft.com/office/drawing/2014/main" id="{3FF6926A-9089-9A26-695E-E15227B3E0EC}"/>
                  </a:ext>
                </a:extLst>
              </p:cNvPr>
              <p:cNvSpPr/>
              <p:nvPr/>
            </p:nvSpPr>
            <p:spPr>
              <a:xfrm>
                <a:off x="2044158" y="9802212"/>
                <a:ext cx="3560507" cy="2812028"/>
              </a:xfrm>
              <a:custGeom>
                <a:avLst/>
                <a:gdLst>
                  <a:gd name="connsiteX0" fmla="*/ 2929988 w 2929988"/>
                  <a:gd name="connsiteY0" fmla="*/ 820207 h 2314057"/>
                  <a:gd name="connsiteX1" fmla="*/ 2880190 w 2929988"/>
                  <a:gd name="connsiteY1" fmla="*/ 1157018 h 2314057"/>
                  <a:gd name="connsiteX2" fmla="*/ 2880190 w 2929988"/>
                  <a:gd name="connsiteY2" fmla="*/ 1517145 h 2314057"/>
                  <a:gd name="connsiteX3" fmla="*/ 2797977 w 2929988"/>
                  <a:gd name="connsiteY3" fmla="*/ 1599358 h 2314057"/>
                  <a:gd name="connsiteX4" fmla="*/ 2784329 w 2929988"/>
                  <a:gd name="connsiteY4" fmla="*/ 1599358 h 2314057"/>
                  <a:gd name="connsiteX5" fmla="*/ 2691475 w 2929988"/>
                  <a:gd name="connsiteY5" fmla="*/ 1506503 h 2314057"/>
                  <a:gd name="connsiteX6" fmla="*/ 2691475 w 2929988"/>
                  <a:gd name="connsiteY6" fmla="*/ 809646 h 2314057"/>
                  <a:gd name="connsiteX7" fmla="*/ 2599026 w 2929988"/>
                  <a:gd name="connsiteY7" fmla="*/ 717197 h 2314057"/>
                  <a:gd name="connsiteX8" fmla="*/ 2596751 w 2929988"/>
                  <a:gd name="connsiteY8" fmla="*/ 717197 h 2314057"/>
                  <a:gd name="connsiteX9" fmla="*/ 2502678 w 2929988"/>
                  <a:gd name="connsiteY9" fmla="*/ 811271 h 2314057"/>
                  <a:gd name="connsiteX10" fmla="*/ 2502678 w 2929988"/>
                  <a:gd name="connsiteY10" fmla="*/ 1505366 h 2314057"/>
                  <a:gd name="connsiteX11" fmla="*/ 2408686 w 2929988"/>
                  <a:gd name="connsiteY11" fmla="*/ 1599358 h 2314057"/>
                  <a:gd name="connsiteX12" fmla="*/ 2408686 w 2929988"/>
                  <a:gd name="connsiteY12" fmla="*/ 1599358 h 2314057"/>
                  <a:gd name="connsiteX13" fmla="*/ 2313963 w 2929988"/>
                  <a:gd name="connsiteY13" fmla="*/ 1504634 h 2314057"/>
                  <a:gd name="connsiteX14" fmla="*/ 2313963 w 2929988"/>
                  <a:gd name="connsiteY14" fmla="*/ 1167823 h 2314057"/>
                  <a:gd name="connsiteX15" fmla="*/ 1189065 w 2929988"/>
                  <a:gd name="connsiteY15" fmla="*/ 437 h 2314057"/>
                  <a:gd name="connsiteX16" fmla="*/ 639 w 2929988"/>
                  <a:gd name="connsiteY16" fmla="*/ 1118024 h 2314057"/>
                  <a:gd name="connsiteX17" fmla="*/ 1168187 w 2929988"/>
                  <a:gd name="connsiteY17" fmla="*/ 2314006 h 2314057"/>
                  <a:gd name="connsiteX18" fmla="*/ 2226470 w 2929988"/>
                  <a:gd name="connsiteY18" fmla="*/ 1599439 h 231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9988" h="2314057">
                    <a:moveTo>
                      <a:pt x="2929988" y="820207"/>
                    </a:moveTo>
                    <a:cubicBezTo>
                      <a:pt x="2897656" y="926791"/>
                      <a:pt x="2880190" y="1039874"/>
                      <a:pt x="2880190" y="1157018"/>
                    </a:cubicBezTo>
                    <a:lnTo>
                      <a:pt x="2880190" y="1517145"/>
                    </a:lnTo>
                    <a:cubicBezTo>
                      <a:pt x="2880190" y="1562557"/>
                      <a:pt x="2843389" y="1599358"/>
                      <a:pt x="2797977" y="1599358"/>
                    </a:cubicBezTo>
                    <a:lnTo>
                      <a:pt x="2784329" y="1599358"/>
                    </a:lnTo>
                    <a:cubicBezTo>
                      <a:pt x="2733068" y="1599358"/>
                      <a:pt x="2691475" y="1557764"/>
                      <a:pt x="2691475" y="1506503"/>
                    </a:cubicBezTo>
                    <a:lnTo>
                      <a:pt x="2691475" y="809646"/>
                    </a:lnTo>
                    <a:cubicBezTo>
                      <a:pt x="2691475" y="758629"/>
                      <a:pt x="2650125" y="717197"/>
                      <a:pt x="2599026" y="717197"/>
                    </a:cubicBezTo>
                    <a:lnTo>
                      <a:pt x="2596751" y="717197"/>
                    </a:lnTo>
                    <a:cubicBezTo>
                      <a:pt x="2544841" y="717197"/>
                      <a:pt x="2502678" y="759279"/>
                      <a:pt x="2502678" y="811271"/>
                    </a:cubicBezTo>
                    <a:lnTo>
                      <a:pt x="2502678" y="1505366"/>
                    </a:lnTo>
                    <a:cubicBezTo>
                      <a:pt x="2502678" y="1557276"/>
                      <a:pt x="2460597" y="1599358"/>
                      <a:pt x="2408686" y="1599358"/>
                    </a:cubicBezTo>
                    <a:lnTo>
                      <a:pt x="2408686" y="1599358"/>
                    </a:lnTo>
                    <a:cubicBezTo>
                      <a:pt x="2356369" y="1599358"/>
                      <a:pt x="2313963" y="1556952"/>
                      <a:pt x="2313963" y="1504634"/>
                    </a:cubicBezTo>
                    <a:lnTo>
                      <a:pt x="2313963" y="1167823"/>
                    </a:lnTo>
                    <a:cubicBezTo>
                      <a:pt x="2313963" y="539531"/>
                      <a:pt x="1817195" y="17416"/>
                      <a:pt x="1189065" y="437"/>
                    </a:cubicBezTo>
                    <a:cubicBezTo>
                      <a:pt x="548587" y="-16948"/>
                      <a:pt x="21517" y="486401"/>
                      <a:pt x="639" y="1118024"/>
                    </a:cubicBezTo>
                    <a:cubicBezTo>
                      <a:pt x="-21052" y="1773531"/>
                      <a:pt x="512355" y="2320180"/>
                      <a:pt x="1168187" y="2314006"/>
                    </a:cubicBezTo>
                    <a:cubicBezTo>
                      <a:pt x="1645702" y="2309456"/>
                      <a:pt x="2054002" y="2015701"/>
                      <a:pt x="2226470" y="1599439"/>
                    </a:cubicBezTo>
                  </a:path>
                </a:pathLst>
              </a:custGeom>
              <a:noFill/>
              <a:ln w="25400" cap="flat">
                <a:solidFill>
                  <a:schemeClr val="accent1"/>
                </a:solidFill>
                <a:prstDash val="solid"/>
                <a:miter/>
                <a:headEnd type="oval"/>
              </a:ln>
            </p:spPr>
            <p:txBody>
              <a:bodyPr rtlCol="0" anchor="ctr"/>
              <a:lstStyle/>
              <a:p>
                <a:endParaRPr lang="en-US" sz="3600">
                  <a:solidFill>
                    <a:schemeClr val="tx1">
                      <a:lumMod val="85000"/>
                      <a:lumOff val="15000"/>
                    </a:schemeClr>
                  </a:solidFill>
                </a:endParaRPr>
              </a:p>
            </p:txBody>
          </p:sp>
          <p:sp>
            <p:nvSpPr>
              <p:cNvPr id="122" name="Freeform: Shape 121">
                <a:extLst>
                  <a:ext uri="{FF2B5EF4-FFF2-40B4-BE49-F238E27FC236}">
                    <a16:creationId xmlns:a16="http://schemas.microsoft.com/office/drawing/2014/main" id="{A9DD69A0-B13F-9F05-DF4D-F8D948BE34DB}"/>
                  </a:ext>
                </a:extLst>
              </p:cNvPr>
              <p:cNvSpPr/>
              <p:nvPr/>
            </p:nvSpPr>
            <p:spPr>
              <a:xfrm>
                <a:off x="5647469" y="9827397"/>
                <a:ext cx="2705594" cy="2812028"/>
              </a:xfrm>
              <a:custGeom>
                <a:avLst/>
                <a:gdLst>
                  <a:gd name="connsiteX0" fmla="*/ 6417 w 2226469"/>
                  <a:gd name="connsiteY0" fmla="*/ 707043 h 2314057"/>
                  <a:gd name="connsiteX1" fmla="*/ 1037323 w 2226469"/>
                  <a:gd name="connsiteY1" fmla="*/ 437 h 2314057"/>
                  <a:gd name="connsiteX2" fmla="*/ 2225831 w 2226469"/>
                  <a:gd name="connsiteY2" fmla="*/ 1118024 h 2314057"/>
                  <a:gd name="connsiteX3" fmla="*/ 1058282 w 2226469"/>
                  <a:gd name="connsiteY3" fmla="*/ 2314006 h 2314057"/>
                  <a:gd name="connsiteX4" fmla="*/ 0 w 2226469"/>
                  <a:gd name="connsiteY4" fmla="*/ 1599439 h 23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9" h="2314057">
                    <a:moveTo>
                      <a:pt x="6417" y="707043"/>
                    </a:moveTo>
                    <a:cubicBezTo>
                      <a:pt x="179128" y="302560"/>
                      <a:pt x="572238" y="13110"/>
                      <a:pt x="1037323" y="437"/>
                    </a:cubicBezTo>
                    <a:cubicBezTo>
                      <a:pt x="1677882" y="-16948"/>
                      <a:pt x="2204952" y="486482"/>
                      <a:pt x="2225831" y="1118024"/>
                    </a:cubicBezTo>
                    <a:cubicBezTo>
                      <a:pt x="2247521" y="1773531"/>
                      <a:pt x="1714115" y="2320180"/>
                      <a:pt x="1058282" y="2314006"/>
                    </a:cubicBezTo>
                    <a:cubicBezTo>
                      <a:pt x="580768" y="2309456"/>
                      <a:pt x="172467" y="2015701"/>
                      <a:pt x="0" y="1599439"/>
                    </a:cubicBezTo>
                  </a:path>
                </a:pathLst>
              </a:custGeom>
              <a:noFill/>
              <a:ln w="25400" cap="flat">
                <a:solidFill>
                  <a:schemeClr val="accent2"/>
                </a:solidFill>
                <a:prstDash val="solid"/>
                <a:miter/>
              </a:ln>
            </p:spPr>
            <p:txBody>
              <a:bodyPr rtlCol="0" anchor="ctr"/>
              <a:lstStyle/>
              <a:p>
                <a:endParaRPr lang="en-US" sz="3600">
                  <a:solidFill>
                    <a:schemeClr val="tx1">
                      <a:lumMod val="85000"/>
                      <a:lumOff val="15000"/>
                    </a:schemeClr>
                  </a:solidFill>
                </a:endParaRPr>
              </a:p>
            </p:txBody>
          </p:sp>
          <p:sp>
            <p:nvSpPr>
              <p:cNvPr id="123" name="Oval 122">
                <a:extLst>
                  <a:ext uri="{FF2B5EF4-FFF2-40B4-BE49-F238E27FC236}">
                    <a16:creationId xmlns:a16="http://schemas.microsoft.com/office/drawing/2014/main" id="{A607109D-E536-5C02-E4AA-E6F7A0E6A291}"/>
                  </a:ext>
                </a:extLst>
              </p:cNvPr>
              <p:cNvSpPr/>
              <p:nvPr/>
            </p:nvSpPr>
            <p:spPr>
              <a:xfrm>
                <a:off x="2335246" y="10122916"/>
                <a:ext cx="2227264" cy="22272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24" name="Oval 123">
                <a:extLst>
                  <a:ext uri="{FF2B5EF4-FFF2-40B4-BE49-F238E27FC236}">
                    <a16:creationId xmlns:a16="http://schemas.microsoft.com/office/drawing/2014/main" id="{8E43C686-C21A-689A-E173-E825DFFA1C48}"/>
                  </a:ext>
                </a:extLst>
              </p:cNvPr>
              <p:cNvSpPr/>
              <p:nvPr/>
            </p:nvSpPr>
            <p:spPr>
              <a:xfrm>
                <a:off x="5853892" y="10138960"/>
                <a:ext cx="2227264" cy="2227264"/>
              </a:xfrm>
              <a:prstGeom prst="ellipse">
                <a:avLst/>
              </a:prstGeom>
              <a:solidFill>
                <a:srgbClr val="E1EBF7"/>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nvGrpSpPr>
              <p:cNvPr id="132" name="Group 13">
                <a:extLst>
                  <a:ext uri="{FF2B5EF4-FFF2-40B4-BE49-F238E27FC236}">
                    <a16:creationId xmlns:a16="http://schemas.microsoft.com/office/drawing/2014/main" id="{DF6D987D-D879-FB53-C3C5-C451746A3230}"/>
                  </a:ext>
                </a:extLst>
              </p:cNvPr>
              <p:cNvGrpSpPr>
                <a:grpSpLocks noChangeAspect="1"/>
              </p:cNvGrpSpPr>
              <p:nvPr/>
            </p:nvGrpSpPr>
            <p:grpSpPr bwMode="auto">
              <a:xfrm>
                <a:off x="2830896" y="10442542"/>
                <a:ext cx="1251118" cy="1426267"/>
                <a:chOff x="2038" y="243"/>
                <a:chExt cx="200" cy="228"/>
              </a:xfrm>
              <a:solidFill>
                <a:schemeClr val="tx2">
                  <a:lumMod val="75000"/>
                </a:schemeClr>
              </a:solidFill>
            </p:grpSpPr>
            <p:sp>
              <p:nvSpPr>
                <p:cNvPr id="133" name="Freeform 15">
                  <a:extLst>
                    <a:ext uri="{FF2B5EF4-FFF2-40B4-BE49-F238E27FC236}">
                      <a16:creationId xmlns:a16="http://schemas.microsoft.com/office/drawing/2014/main" id="{F9CEE07C-D9FE-C9B1-A5F9-D4632E506CF6}"/>
                    </a:ext>
                  </a:extLst>
                </p:cNvPr>
                <p:cNvSpPr>
                  <a:spLocks/>
                </p:cNvSpPr>
                <p:nvPr/>
              </p:nvSpPr>
              <p:spPr bwMode="auto">
                <a:xfrm>
                  <a:off x="2038" y="379"/>
                  <a:ext cx="200" cy="92"/>
                </a:xfrm>
                <a:custGeom>
                  <a:avLst/>
                  <a:gdLst>
                    <a:gd name="T0" fmla="*/ 1293 w 2995"/>
                    <a:gd name="T1" fmla="*/ 1013 h 1383"/>
                    <a:gd name="T2" fmla="*/ 1364 w 2995"/>
                    <a:gd name="T3" fmla="*/ 572 h 1383"/>
                    <a:gd name="T4" fmla="*/ 1315 w 2995"/>
                    <a:gd name="T5" fmla="*/ 468 h 1383"/>
                    <a:gd name="T6" fmla="*/ 1297 w 2995"/>
                    <a:gd name="T7" fmla="*/ 388 h 1383"/>
                    <a:gd name="T8" fmla="*/ 1307 w 2995"/>
                    <a:gd name="T9" fmla="*/ 328 h 1383"/>
                    <a:gd name="T10" fmla="*/ 1334 w 2995"/>
                    <a:gd name="T11" fmla="*/ 286 h 1383"/>
                    <a:gd name="T12" fmla="*/ 1372 w 2995"/>
                    <a:gd name="T13" fmla="*/ 258 h 1383"/>
                    <a:gd name="T14" fmla="*/ 1416 w 2995"/>
                    <a:gd name="T15" fmla="*/ 242 h 1383"/>
                    <a:gd name="T16" fmla="*/ 1457 w 2995"/>
                    <a:gd name="T17" fmla="*/ 233 h 1383"/>
                    <a:gd name="T18" fmla="*/ 1488 w 2995"/>
                    <a:gd name="T19" fmla="*/ 231 h 1383"/>
                    <a:gd name="T20" fmla="*/ 1505 w 2995"/>
                    <a:gd name="T21" fmla="*/ 231 h 1383"/>
                    <a:gd name="T22" fmla="*/ 1537 w 2995"/>
                    <a:gd name="T23" fmla="*/ 233 h 1383"/>
                    <a:gd name="T24" fmla="*/ 1578 w 2995"/>
                    <a:gd name="T25" fmla="*/ 242 h 1383"/>
                    <a:gd name="T26" fmla="*/ 1621 w 2995"/>
                    <a:gd name="T27" fmla="*/ 257 h 1383"/>
                    <a:gd name="T28" fmla="*/ 1660 w 2995"/>
                    <a:gd name="T29" fmla="*/ 286 h 1383"/>
                    <a:gd name="T30" fmla="*/ 1688 w 2995"/>
                    <a:gd name="T31" fmla="*/ 328 h 1383"/>
                    <a:gd name="T32" fmla="*/ 1696 w 2995"/>
                    <a:gd name="T33" fmla="*/ 388 h 1383"/>
                    <a:gd name="T34" fmla="*/ 1680 w 2995"/>
                    <a:gd name="T35" fmla="*/ 468 h 1383"/>
                    <a:gd name="T36" fmla="*/ 1630 w 2995"/>
                    <a:gd name="T37" fmla="*/ 572 h 1383"/>
                    <a:gd name="T38" fmla="*/ 1701 w 2995"/>
                    <a:gd name="T39" fmla="*/ 1013 h 1383"/>
                    <a:gd name="T40" fmla="*/ 2024 w 2995"/>
                    <a:gd name="T41" fmla="*/ 2 h 1383"/>
                    <a:gd name="T42" fmla="*/ 2057 w 2995"/>
                    <a:gd name="T43" fmla="*/ 22 h 1383"/>
                    <a:gd name="T44" fmla="*/ 2128 w 2995"/>
                    <a:gd name="T45" fmla="*/ 63 h 1383"/>
                    <a:gd name="T46" fmla="*/ 2234 w 2995"/>
                    <a:gd name="T47" fmla="*/ 119 h 1383"/>
                    <a:gd name="T48" fmla="*/ 2374 w 2995"/>
                    <a:gd name="T49" fmla="*/ 186 h 1383"/>
                    <a:gd name="T50" fmla="*/ 2544 w 2995"/>
                    <a:gd name="T51" fmla="*/ 258 h 1383"/>
                    <a:gd name="T52" fmla="*/ 2710 w 2995"/>
                    <a:gd name="T53" fmla="*/ 330 h 1383"/>
                    <a:gd name="T54" fmla="*/ 2828 w 2995"/>
                    <a:gd name="T55" fmla="*/ 421 h 1383"/>
                    <a:gd name="T56" fmla="*/ 2906 w 2995"/>
                    <a:gd name="T57" fmla="*/ 536 h 1383"/>
                    <a:gd name="T58" fmla="*/ 2954 w 2995"/>
                    <a:gd name="T59" fmla="*/ 681 h 1383"/>
                    <a:gd name="T60" fmla="*/ 2979 w 2995"/>
                    <a:gd name="T61" fmla="*/ 854 h 1383"/>
                    <a:gd name="T62" fmla="*/ 2990 w 2995"/>
                    <a:gd name="T63" fmla="*/ 1058 h 1383"/>
                    <a:gd name="T64" fmla="*/ 2994 w 2995"/>
                    <a:gd name="T65" fmla="*/ 1295 h 1383"/>
                    <a:gd name="T66" fmla="*/ 1 w 2995"/>
                    <a:gd name="T67" fmla="*/ 1299 h 1383"/>
                    <a:gd name="T68" fmla="*/ 4 w 2995"/>
                    <a:gd name="T69" fmla="*/ 1071 h 1383"/>
                    <a:gd name="T70" fmla="*/ 14 w 2995"/>
                    <a:gd name="T71" fmla="*/ 874 h 1383"/>
                    <a:gd name="T72" fmla="*/ 34 w 2995"/>
                    <a:gd name="T73" fmla="*/ 705 h 1383"/>
                    <a:gd name="T74" fmla="*/ 75 w 2995"/>
                    <a:gd name="T75" fmla="*/ 562 h 1383"/>
                    <a:gd name="T76" fmla="*/ 144 w 2995"/>
                    <a:gd name="T77" fmla="*/ 446 h 1383"/>
                    <a:gd name="T78" fmla="*/ 245 w 2995"/>
                    <a:gd name="T79" fmla="*/ 353 h 1383"/>
                    <a:gd name="T80" fmla="*/ 388 w 2995"/>
                    <a:gd name="T81" fmla="*/ 283 h 1383"/>
                    <a:gd name="T82" fmla="*/ 567 w 2995"/>
                    <a:gd name="T83" fmla="*/ 210 h 1383"/>
                    <a:gd name="T84" fmla="*/ 717 w 2995"/>
                    <a:gd name="T85" fmla="*/ 141 h 1383"/>
                    <a:gd name="T86" fmla="*/ 835 w 2995"/>
                    <a:gd name="T87" fmla="*/ 80 h 1383"/>
                    <a:gd name="T88" fmla="*/ 917 w 2995"/>
                    <a:gd name="T89" fmla="*/ 34 h 1383"/>
                    <a:gd name="T90" fmla="*/ 964 w 2995"/>
                    <a:gd name="T91" fmla="*/ 7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95" h="1383">
                      <a:moveTo>
                        <a:pt x="972" y="0"/>
                      </a:moveTo>
                      <a:lnTo>
                        <a:pt x="1255" y="892"/>
                      </a:lnTo>
                      <a:lnTo>
                        <a:pt x="1293" y="1013"/>
                      </a:lnTo>
                      <a:lnTo>
                        <a:pt x="1419" y="655"/>
                      </a:lnTo>
                      <a:lnTo>
                        <a:pt x="1390" y="612"/>
                      </a:lnTo>
                      <a:lnTo>
                        <a:pt x="1364" y="572"/>
                      </a:lnTo>
                      <a:lnTo>
                        <a:pt x="1344" y="534"/>
                      </a:lnTo>
                      <a:lnTo>
                        <a:pt x="1328" y="500"/>
                      </a:lnTo>
                      <a:lnTo>
                        <a:pt x="1315" y="468"/>
                      </a:lnTo>
                      <a:lnTo>
                        <a:pt x="1306" y="439"/>
                      </a:lnTo>
                      <a:lnTo>
                        <a:pt x="1300" y="413"/>
                      </a:lnTo>
                      <a:lnTo>
                        <a:pt x="1297" y="388"/>
                      </a:lnTo>
                      <a:lnTo>
                        <a:pt x="1298" y="366"/>
                      </a:lnTo>
                      <a:lnTo>
                        <a:pt x="1301" y="346"/>
                      </a:lnTo>
                      <a:lnTo>
                        <a:pt x="1307" y="328"/>
                      </a:lnTo>
                      <a:lnTo>
                        <a:pt x="1314" y="313"/>
                      </a:lnTo>
                      <a:lnTo>
                        <a:pt x="1323" y="298"/>
                      </a:lnTo>
                      <a:lnTo>
                        <a:pt x="1334" y="286"/>
                      </a:lnTo>
                      <a:lnTo>
                        <a:pt x="1345" y="275"/>
                      </a:lnTo>
                      <a:lnTo>
                        <a:pt x="1359" y="266"/>
                      </a:lnTo>
                      <a:lnTo>
                        <a:pt x="1372" y="258"/>
                      </a:lnTo>
                      <a:lnTo>
                        <a:pt x="1387" y="251"/>
                      </a:lnTo>
                      <a:lnTo>
                        <a:pt x="1401" y="246"/>
                      </a:lnTo>
                      <a:lnTo>
                        <a:pt x="1416" y="242"/>
                      </a:lnTo>
                      <a:lnTo>
                        <a:pt x="1431" y="239"/>
                      </a:lnTo>
                      <a:lnTo>
                        <a:pt x="1444" y="236"/>
                      </a:lnTo>
                      <a:lnTo>
                        <a:pt x="1457" y="233"/>
                      </a:lnTo>
                      <a:lnTo>
                        <a:pt x="1469" y="232"/>
                      </a:lnTo>
                      <a:lnTo>
                        <a:pt x="1480" y="231"/>
                      </a:lnTo>
                      <a:lnTo>
                        <a:pt x="1488" y="231"/>
                      </a:lnTo>
                      <a:lnTo>
                        <a:pt x="1495" y="231"/>
                      </a:lnTo>
                      <a:lnTo>
                        <a:pt x="1498" y="231"/>
                      </a:lnTo>
                      <a:lnTo>
                        <a:pt x="1505" y="231"/>
                      </a:lnTo>
                      <a:lnTo>
                        <a:pt x="1514" y="231"/>
                      </a:lnTo>
                      <a:lnTo>
                        <a:pt x="1524" y="232"/>
                      </a:lnTo>
                      <a:lnTo>
                        <a:pt x="1537" y="233"/>
                      </a:lnTo>
                      <a:lnTo>
                        <a:pt x="1549" y="236"/>
                      </a:lnTo>
                      <a:lnTo>
                        <a:pt x="1563" y="238"/>
                      </a:lnTo>
                      <a:lnTo>
                        <a:pt x="1578" y="242"/>
                      </a:lnTo>
                      <a:lnTo>
                        <a:pt x="1592" y="246"/>
                      </a:lnTo>
                      <a:lnTo>
                        <a:pt x="1607" y="251"/>
                      </a:lnTo>
                      <a:lnTo>
                        <a:pt x="1621" y="257"/>
                      </a:lnTo>
                      <a:lnTo>
                        <a:pt x="1635" y="266"/>
                      </a:lnTo>
                      <a:lnTo>
                        <a:pt x="1648" y="275"/>
                      </a:lnTo>
                      <a:lnTo>
                        <a:pt x="1660" y="286"/>
                      </a:lnTo>
                      <a:lnTo>
                        <a:pt x="1671" y="298"/>
                      </a:lnTo>
                      <a:lnTo>
                        <a:pt x="1680" y="312"/>
                      </a:lnTo>
                      <a:lnTo>
                        <a:pt x="1688" y="328"/>
                      </a:lnTo>
                      <a:lnTo>
                        <a:pt x="1693" y="346"/>
                      </a:lnTo>
                      <a:lnTo>
                        <a:pt x="1696" y="366"/>
                      </a:lnTo>
                      <a:lnTo>
                        <a:pt x="1696" y="388"/>
                      </a:lnTo>
                      <a:lnTo>
                        <a:pt x="1694" y="411"/>
                      </a:lnTo>
                      <a:lnTo>
                        <a:pt x="1688" y="439"/>
                      </a:lnTo>
                      <a:lnTo>
                        <a:pt x="1680" y="468"/>
                      </a:lnTo>
                      <a:lnTo>
                        <a:pt x="1667" y="500"/>
                      </a:lnTo>
                      <a:lnTo>
                        <a:pt x="1651" y="534"/>
                      </a:lnTo>
                      <a:lnTo>
                        <a:pt x="1630" y="572"/>
                      </a:lnTo>
                      <a:lnTo>
                        <a:pt x="1605" y="612"/>
                      </a:lnTo>
                      <a:lnTo>
                        <a:pt x="1574" y="655"/>
                      </a:lnTo>
                      <a:lnTo>
                        <a:pt x="1701" y="1013"/>
                      </a:lnTo>
                      <a:lnTo>
                        <a:pt x="1739" y="892"/>
                      </a:lnTo>
                      <a:lnTo>
                        <a:pt x="2021" y="0"/>
                      </a:lnTo>
                      <a:lnTo>
                        <a:pt x="2024" y="2"/>
                      </a:lnTo>
                      <a:lnTo>
                        <a:pt x="2031" y="7"/>
                      </a:lnTo>
                      <a:lnTo>
                        <a:pt x="2041" y="13"/>
                      </a:lnTo>
                      <a:lnTo>
                        <a:pt x="2057" y="22"/>
                      </a:lnTo>
                      <a:lnTo>
                        <a:pt x="2077" y="34"/>
                      </a:lnTo>
                      <a:lnTo>
                        <a:pt x="2101" y="47"/>
                      </a:lnTo>
                      <a:lnTo>
                        <a:pt x="2128" y="63"/>
                      </a:lnTo>
                      <a:lnTo>
                        <a:pt x="2159" y="80"/>
                      </a:lnTo>
                      <a:lnTo>
                        <a:pt x="2196" y="99"/>
                      </a:lnTo>
                      <a:lnTo>
                        <a:pt x="2234" y="119"/>
                      </a:lnTo>
                      <a:lnTo>
                        <a:pt x="2277" y="141"/>
                      </a:lnTo>
                      <a:lnTo>
                        <a:pt x="2324" y="163"/>
                      </a:lnTo>
                      <a:lnTo>
                        <a:pt x="2374" y="186"/>
                      </a:lnTo>
                      <a:lnTo>
                        <a:pt x="2427" y="210"/>
                      </a:lnTo>
                      <a:lnTo>
                        <a:pt x="2484" y="233"/>
                      </a:lnTo>
                      <a:lnTo>
                        <a:pt x="2544" y="258"/>
                      </a:lnTo>
                      <a:lnTo>
                        <a:pt x="2607" y="283"/>
                      </a:lnTo>
                      <a:lnTo>
                        <a:pt x="2661" y="305"/>
                      </a:lnTo>
                      <a:lnTo>
                        <a:pt x="2710" y="330"/>
                      </a:lnTo>
                      <a:lnTo>
                        <a:pt x="2755" y="357"/>
                      </a:lnTo>
                      <a:lnTo>
                        <a:pt x="2794" y="388"/>
                      </a:lnTo>
                      <a:lnTo>
                        <a:pt x="2828" y="421"/>
                      </a:lnTo>
                      <a:lnTo>
                        <a:pt x="2858" y="456"/>
                      </a:lnTo>
                      <a:lnTo>
                        <a:pt x="2884" y="495"/>
                      </a:lnTo>
                      <a:lnTo>
                        <a:pt x="2906" y="536"/>
                      </a:lnTo>
                      <a:lnTo>
                        <a:pt x="2926" y="581"/>
                      </a:lnTo>
                      <a:lnTo>
                        <a:pt x="2942" y="629"/>
                      </a:lnTo>
                      <a:lnTo>
                        <a:pt x="2954" y="681"/>
                      </a:lnTo>
                      <a:lnTo>
                        <a:pt x="2965" y="735"/>
                      </a:lnTo>
                      <a:lnTo>
                        <a:pt x="2973" y="792"/>
                      </a:lnTo>
                      <a:lnTo>
                        <a:pt x="2979" y="854"/>
                      </a:lnTo>
                      <a:lnTo>
                        <a:pt x="2984" y="918"/>
                      </a:lnTo>
                      <a:lnTo>
                        <a:pt x="2987" y="986"/>
                      </a:lnTo>
                      <a:lnTo>
                        <a:pt x="2990" y="1058"/>
                      </a:lnTo>
                      <a:lnTo>
                        <a:pt x="2992" y="1134"/>
                      </a:lnTo>
                      <a:lnTo>
                        <a:pt x="2993" y="1213"/>
                      </a:lnTo>
                      <a:lnTo>
                        <a:pt x="2994" y="1295"/>
                      </a:lnTo>
                      <a:lnTo>
                        <a:pt x="2995" y="1383"/>
                      </a:lnTo>
                      <a:lnTo>
                        <a:pt x="0" y="1383"/>
                      </a:lnTo>
                      <a:lnTo>
                        <a:pt x="1" y="1299"/>
                      </a:lnTo>
                      <a:lnTo>
                        <a:pt x="2" y="1220"/>
                      </a:lnTo>
                      <a:lnTo>
                        <a:pt x="3" y="1144"/>
                      </a:lnTo>
                      <a:lnTo>
                        <a:pt x="4" y="1071"/>
                      </a:lnTo>
                      <a:lnTo>
                        <a:pt x="6" y="1003"/>
                      </a:lnTo>
                      <a:lnTo>
                        <a:pt x="9" y="936"/>
                      </a:lnTo>
                      <a:lnTo>
                        <a:pt x="14" y="874"/>
                      </a:lnTo>
                      <a:lnTo>
                        <a:pt x="19" y="814"/>
                      </a:lnTo>
                      <a:lnTo>
                        <a:pt x="26" y="758"/>
                      </a:lnTo>
                      <a:lnTo>
                        <a:pt x="34" y="705"/>
                      </a:lnTo>
                      <a:lnTo>
                        <a:pt x="46" y="655"/>
                      </a:lnTo>
                      <a:lnTo>
                        <a:pt x="59" y="607"/>
                      </a:lnTo>
                      <a:lnTo>
                        <a:pt x="75" y="562"/>
                      </a:lnTo>
                      <a:lnTo>
                        <a:pt x="95" y="521"/>
                      </a:lnTo>
                      <a:lnTo>
                        <a:pt x="118" y="482"/>
                      </a:lnTo>
                      <a:lnTo>
                        <a:pt x="144" y="446"/>
                      </a:lnTo>
                      <a:lnTo>
                        <a:pt x="173" y="413"/>
                      </a:lnTo>
                      <a:lnTo>
                        <a:pt x="206" y="382"/>
                      </a:lnTo>
                      <a:lnTo>
                        <a:pt x="245" y="353"/>
                      </a:lnTo>
                      <a:lnTo>
                        <a:pt x="288" y="327"/>
                      </a:lnTo>
                      <a:lnTo>
                        <a:pt x="334" y="304"/>
                      </a:lnTo>
                      <a:lnTo>
                        <a:pt x="388" y="283"/>
                      </a:lnTo>
                      <a:lnTo>
                        <a:pt x="450" y="258"/>
                      </a:lnTo>
                      <a:lnTo>
                        <a:pt x="511" y="233"/>
                      </a:lnTo>
                      <a:lnTo>
                        <a:pt x="567" y="210"/>
                      </a:lnTo>
                      <a:lnTo>
                        <a:pt x="620" y="186"/>
                      </a:lnTo>
                      <a:lnTo>
                        <a:pt x="670" y="163"/>
                      </a:lnTo>
                      <a:lnTo>
                        <a:pt x="717" y="141"/>
                      </a:lnTo>
                      <a:lnTo>
                        <a:pt x="760" y="119"/>
                      </a:lnTo>
                      <a:lnTo>
                        <a:pt x="799" y="99"/>
                      </a:lnTo>
                      <a:lnTo>
                        <a:pt x="835" y="80"/>
                      </a:lnTo>
                      <a:lnTo>
                        <a:pt x="866" y="63"/>
                      </a:lnTo>
                      <a:lnTo>
                        <a:pt x="894" y="47"/>
                      </a:lnTo>
                      <a:lnTo>
                        <a:pt x="917" y="34"/>
                      </a:lnTo>
                      <a:lnTo>
                        <a:pt x="937" y="22"/>
                      </a:lnTo>
                      <a:lnTo>
                        <a:pt x="952" y="13"/>
                      </a:lnTo>
                      <a:lnTo>
                        <a:pt x="964" y="7"/>
                      </a:lnTo>
                      <a:lnTo>
                        <a:pt x="970" y="2"/>
                      </a:lnTo>
                      <a:lnTo>
                        <a:pt x="972"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134" name="Freeform 16">
                  <a:extLst>
                    <a:ext uri="{FF2B5EF4-FFF2-40B4-BE49-F238E27FC236}">
                      <a16:creationId xmlns:a16="http://schemas.microsoft.com/office/drawing/2014/main" id="{47312D57-1C73-0F60-85BD-B40001B276EA}"/>
                    </a:ext>
                  </a:extLst>
                </p:cNvPr>
                <p:cNvSpPr>
                  <a:spLocks noEditPoints="1"/>
                </p:cNvSpPr>
                <p:nvPr/>
              </p:nvSpPr>
              <p:spPr bwMode="auto">
                <a:xfrm>
                  <a:off x="2073" y="243"/>
                  <a:ext cx="128" cy="128"/>
                </a:xfrm>
                <a:custGeom>
                  <a:avLst/>
                  <a:gdLst>
                    <a:gd name="T0" fmla="*/ 716 w 1918"/>
                    <a:gd name="T1" fmla="*/ 757 h 1914"/>
                    <a:gd name="T2" fmla="*/ 697 w 1918"/>
                    <a:gd name="T3" fmla="*/ 796 h 1914"/>
                    <a:gd name="T4" fmla="*/ 740 w 1918"/>
                    <a:gd name="T5" fmla="*/ 828 h 1914"/>
                    <a:gd name="T6" fmla="*/ 807 w 1918"/>
                    <a:gd name="T7" fmla="*/ 842 h 1914"/>
                    <a:gd name="T8" fmla="*/ 829 w 1918"/>
                    <a:gd name="T9" fmla="*/ 894 h 1914"/>
                    <a:gd name="T10" fmla="*/ 762 w 1918"/>
                    <a:gd name="T11" fmla="*/ 1289 h 1914"/>
                    <a:gd name="T12" fmla="*/ 765 w 1918"/>
                    <a:gd name="T13" fmla="*/ 1452 h 1914"/>
                    <a:gd name="T14" fmla="*/ 837 w 1918"/>
                    <a:gd name="T15" fmla="*/ 1527 h 1914"/>
                    <a:gd name="T16" fmla="*/ 956 w 1918"/>
                    <a:gd name="T17" fmla="*/ 1549 h 1914"/>
                    <a:gd name="T18" fmla="*/ 1106 w 1918"/>
                    <a:gd name="T19" fmla="*/ 1524 h 1914"/>
                    <a:gd name="T20" fmla="*/ 1209 w 1918"/>
                    <a:gd name="T21" fmla="*/ 1445 h 1914"/>
                    <a:gd name="T22" fmla="*/ 1219 w 1918"/>
                    <a:gd name="T23" fmla="*/ 1396 h 1914"/>
                    <a:gd name="T24" fmla="*/ 1172 w 1918"/>
                    <a:gd name="T25" fmla="*/ 1396 h 1914"/>
                    <a:gd name="T26" fmla="*/ 1084 w 1918"/>
                    <a:gd name="T27" fmla="*/ 1427 h 1914"/>
                    <a:gd name="T28" fmla="*/ 1041 w 1918"/>
                    <a:gd name="T29" fmla="*/ 1406 h 1914"/>
                    <a:gd name="T30" fmla="*/ 1032 w 1918"/>
                    <a:gd name="T31" fmla="*/ 1340 h 1914"/>
                    <a:gd name="T32" fmla="*/ 1112 w 1918"/>
                    <a:gd name="T33" fmla="*/ 894 h 1914"/>
                    <a:gd name="T34" fmla="*/ 1120 w 1918"/>
                    <a:gd name="T35" fmla="*/ 787 h 1914"/>
                    <a:gd name="T36" fmla="*/ 1080 w 1918"/>
                    <a:gd name="T37" fmla="*/ 751 h 1914"/>
                    <a:gd name="T38" fmla="*/ 967 w 1918"/>
                    <a:gd name="T39" fmla="*/ 369 h 1914"/>
                    <a:gd name="T40" fmla="*/ 869 w 1918"/>
                    <a:gd name="T41" fmla="*/ 434 h 1914"/>
                    <a:gd name="T42" fmla="*/ 846 w 1918"/>
                    <a:gd name="T43" fmla="*/ 554 h 1914"/>
                    <a:gd name="T44" fmla="*/ 911 w 1918"/>
                    <a:gd name="T45" fmla="*/ 653 h 1914"/>
                    <a:gd name="T46" fmla="*/ 1030 w 1918"/>
                    <a:gd name="T47" fmla="*/ 677 h 1914"/>
                    <a:gd name="T48" fmla="*/ 1127 w 1918"/>
                    <a:gd name="T49" fmla="*/ 611 h 1914"/>
                    <a:gd name="T50" fmla="*/ 1151 w 1918"/>
                    <a:gd name="T51" fmla="*/ 491 h 1914"/>
                    <a:gd name="T52" fmla="*/ 1086 w 1918"/>
                    <a:gd name="T53" fmla="*/ 393 h 1914"/>
                    <a:gd name="T54" fmla="*/ 925 w 1918"/>
                    <a:gd name="T55" fmla="*/ 0 h 1914"/>
                    <a:gd name="T56" fmla="*/ 1203 w 1918"/>
                    <a:gd name="T57" fmla="*/ 30 h 1914"/>
                    <a:gd name="T58" fmla="*/ 1464 w 1918"/>
                    <a:gd name="T59" fmla="*/ 143 h 1914"/>
                    <a:gd name="T60" fmla="*/ 1689 w 1918"/>
                    <a:gd name="T61" fmla="*/ 334 h 1914"/>
                    <a:gd name="T62" fmla="*/ 1842 w 1918"/>
                    <a:gd name="T63" fmla="*/ 580 h 1914"/>
                    <a:gd name="T64" fmla="*/ 1913 w 1918"/>
                    <a:gd name="T65" fmla="*/ 852 h 1914"/>
                    <a:gd name="T66" fmla="*/ 1903 w 1918"/>
                    <a:gd name="T67" fmla="*/ 1132 h 1914"/>
                    <a:gd name="T68" fmla="*/ 1811 w 1918"/>
                    <a:gd name="T69" fmla="*/ 1398 h 1914"/>
                    <a:gd name="T70" fmla="*/ 1637 w 1918"/>
                    <a:gd name="T71" fmla="*/ 1634 h 1914"/>
                    <a:gd name="T72" fmla="*/ 1406 w 1918"/>
                    <a:gd name="T73" fmla="*/ 1805 h 1914"/>
                    <a:gd name="T74" fmla="*/ 1144 w 1918"/>
                    <a:gd name="T75" fmla="*/ 1897 h 1914"/>
                    <a:gd name="T76" fmla="*/ 868 w 1918"/>
                    <a:gd name="T77" fmla="*/ 1910 h 1914"/>
                    <a:gd name="T78" fmla="*/ 601 w 1918"/>
                    <a:gd name="T79" fmla="*/ 1845 h 1914"/>
                    <a:gd name="T80" fmla="*/ 423 w 1918"/>
                    <a:gd name="T81" fmla="*/ 1814 h 1914"/>
                    <a:gd name="T82" fmla="*/ 231 w 1918"/>
                    <a:gd name="T83" fmla="*/ 1888 h 1914"/>
                    <a:gd name="T84" fmla="*/ 64 w 1918"/>
                    <a:gd name="T85" fmla="*/ 1892 h 1914"/>
                    <a:gd name="T86" fmla="*/ 34 w 1918"/>
                    <a:gd name="T87" fmla="*/ 1861 h 1914"/>
                    <a:gd name="T88" fmla="*/ 54 w 1918"/>
                    <a:gd name="T89" fmla="*/ 1822 h 1914"/>
                    <a:gd name="T90" fmla="*/ 175 w 1918"/>
                    <a:gd name="T91" fmla="*/ 1722 h 1914"/>
                    <a:gd name="T92" fmla="*/ 251 w 1918"/>
                    <a:gd name="T93" fmla="*/ 1599 h 1914"/>
                    <a:gd name="T94" fmla="*/ 119 w 1918"/>
                    <a:gd name="T95" fmla="*/ 1419 h 1914"/>
                    <a:gd name="T96" fmla="*/ 23 w 1918"/>
                    <a:gd name="T97" fmla="*/ 1164 h 1914"/>
                    <a:gd name="T98" fmla="*/ 3 w 1918"/>
                    <a:gd name="T99" fmla="*/ 896 h 1914"/>
                    <a:gd name="T100" fmla="*/ 58 w 1918"/>
                    <a:gd name="T101" fmla="*/ 632 h 1914"/>
                    <a:gd name="T102" fmla="*/ 188 w 1918"/>
                    <a:gd name="T103" fmla="*/ 388 h 1914"/>
                    <a:gd name="T104" fmla="*/ 394 w 1918"/>
                    <a:gd name="T105" fmla="*/ 183 h 1914"/>
                    <a:gd name="T106" fmla="*/ 649 w 1918"/>
                    <a:gd name="T107" fmla="*/ 51 h 1914"/>
                    <a:gd name="T108" fmla="*/ 925 w 1918"/>
                    <a:gd name="T109" fmla="*/ 0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8" h="1914">
                      <a:moveTo>
                        <a:pt x="766" y="750"/>
                      </a:moveTo>
                      <a:lnTo>
                        <a:pt x="749" y="751"/>
                      </a:lnTo>
                      <a:lnTo>
                        <a:pt x="731" y="753"/>
                      </a:lnTo>
                      <a:lnTo>
                        <a:pt x="716" y="757"/>
                      </a:lnTo>
                      <a:lnTo>
                        <a:pt x="706" y="764"/>
                      </a:lnTo>
                      <a:lnTo>
                        <a:pt x="699" y="773"/>
                      </a:lnTo>
                      <a:lnTo>
                        <a:pt x="695" y="785"/>
                      </a:lnTo>
                      <a:lnTo>
                        <a:pt x="697" y="796"/>
                      </a:lnTo>
                      <a:lnTo>
                        <a:pt x="702" y="807"/>
                      </a:lnTo>
                      <a:lnTo>
                        <a:pt x="710" y="816"/>
                      </a:lnTo>
                      <a:lnTo>
                        <a:pt x="724" y="823"/>
                      </a:lnTo>
                      <a:lnTo>
                        <a:pt x="740" y="828"/>
                      </a:lnTo>
                      <a:lnTo>
                        <a:pt x="758" y="831"/>
                      </a:lnTo>
                      <a:lnTo>
                        <a:pt x="775" y="833"/>
                      </a:lnTo>
                      <a:lnTo>
                        <a:pt x="793" y="837"/>
                      </a:lnTo>
                      <a:lnTo>
                        <a:pt x="807" y="842"/>
                      </a:lnTo>
                      <a:lnTo>
                        <a:pt x="817" y="851"/>
                      </a:lnTo>
                      <a:lnTo>
                        <a:pt x="824" y="861"/>
                      </a:lnTo>
                      <a:lnTo>
                        <a:pt x="828" y="875"/>
                      </a:lnTo>
                      <a:lnTo>
                        <a:pt x="829" y="894"/>
                      </a:lnTo>
                      <a:lnTo>
                        <a:pt x="828" y="904"/>
                      </a:lnTo>
                      <a:lnTo>
                        <a:pt x="827" y="913"/>
                      </a:lnTo>
                      <a:lnTo>
                        <a:pt x="776" y="1205"/>
                      </a:lnTo>
                      <a:lnTo>
                        <a:pt x="762" y="1289"/>
                      </a:lnTo>
                      <a:lnTo>
                        <a:pt x="750" y="1373"/>
                      </a:lnTo>
                      <a:lnTo>
                        <a:pt x="750" y="1401"/>
                      </a:lnTo>
                      <a:lnTo>
                        <a:pt x="755" y="1427"/>
                      </a:lnTo>
                      <a:lnTo>
                        <a:pt x="765" y="1452"/>
                      </a:lnTo>
                      <a:lnTo>
                        <a:pt x="779" y="1475"/>
                      </a:lnTo>
                      <a:lnTo>
                        <a:pt x="797" y="1496"/>
                      </a:lnTo>
                      <a:lnTo>
                        <a:pt x="816" y="1513"/>
                      </a:lnTo>
                      <a:lnTo>
                        <a:pt x="837" y="1527"/>
                      </a:lnTo>
                      <a:lnTo>
                        <a:pt x="859" y="1536"/>
                      </a:lnTo>
                      <a:lnTo>
                        <a:pt x="880" y="1543"/>
                      </a:lnTo>
                      <a:lnTo>
                        <a:pt x="918" y="1547"/>
                      </a:lnTo>
                      <a:lnTo>
                        <a:pt x="956" y="1549"/>
                      </a:lnTo>
                      <a:lnTo>
                        <a:pt x="995" y="1549"/>
                      </a:lnTo>
                      <a:lnTo>
                        <a:pt x="1034" y="1546"/>
                      </a:lnTo>
                      <a:lnTo>
                        <a:pt x="1072" y="1538"/>
                      </a:lnTo>
                      <a:lnTo>
                        <a:pt x="1106" y="1524"/>
                      </a:lnTo>
                      <a:lnTo>
                        <a:pt x="1139" y="1505"/>
                      </a:lnTo>
                      <a:lnTo>
                        <a:pt x="1171" y="1483"/>
                      </a:lnTo>
                      <a:lnTo>
                        <a:pt x="1201" y="1456"/>
                      </a:lnTo>
                      <a:lnTo>
                        <a:pt x="1209" y="1445"/>
                      </a:lnTo>
                      <a:lnTo>
                        <a:pt x="1218" y="1432"/>
                      </a:lnTo>
                      <a:lnTo>
                        <a:pt x="1222" y="1419"/>
                      </a:lnTo>
                      <a:lnTo>
                        <a:pt x="1223" y="1406"/>
                      </a:lnTo>
                      <a:lnTo>
                        <a:pt x="1219" y="1396"/>
                      </a:lnTo>
                      <a:lnTo>
                        <a:pt x="1210" y="1389"/>
                      </a:lnTo>
                      <a:lnTo>
                        <a:pt x="1199" y="1387"/>
                      </a:lnTo>
                      <a:lnTo>
                        <a:pt x="1186" y="1389"/>
                      </a:lnTo>
                      <a:lnTo>
                        <a:pt x="1172" y="1396"/>
                      </a:lnTo>
                      <a:lnTo>
                        <a:pt x="1157" y="1404"/>
                      </a:lnTo>
                      <a:lnTo>
                        <a:pt x="1142" y="1412"/>
                      </a:lnTo>
                      <a:lnTo>
                        <a:pt x="1113" y="1421"/>
                      </a:lnTo>
                      <a:lnTo>
                        <a:pt x="1084" y="1427"/>
                      </a:lnTo>
                      <a:lnTo>
                        <a:pt x="1071" y="1427"/>
                      </a:lnTo>
                      <a:lnTo>
                        <a:pt x="1059" y="1423"/>
                      </a:lnTo>
                      <a:lnTo>
                        <a:pt x="1049" y="1417"/>
                      </a:lnTo>
                      <a:lnTo>
                        <a:pt x="1041" y="1406"/>
                      </a:lnTo>
                      <a:lnTo>
                        <a:pt x="1037" y="1394"/>
                      </a:lnTo>
                      <a:lnTo>
                        <a:pt x="1033" y="1376"/>
                      </a:lnTo>
                      <a:lnTo>
                        <a:pt x="1031" y="1357"/>
                      </a:lnTo>
                      <a:lnTo>
                        <a:pt x="1032" y="1340"/>
                      </a:lnTo>
                      <a:lnTo>
                        <a:pt x="1040" y="1285"/>
                      </a:lnTo>
                      <a:lnTo>
                        <a:pt x="1051" y="1229"/>
                      </a:lnTo>
                      <a:lnTo>
                        <a:pt x="1082" y="1062"/>
                      </a:lnTo>
                      <a:lnTo>
                        <a:pt x="1112" y="894"/>
                      </a:lnTo>
                      <a:lnTo>
                        <a:pt x="1117" y="864"/>
                      </a:lnTo>
                      <a:lnTo>
                        <a:pt x="1121" y="834"/>
                      </a:lnTo>
                      <a:lnTo>
                        <a:pt x="1122" y="804"/>
                      </a:lnTo>
                      <a:lnTo>
                        <a:pt x="1120" y="787"/>
                      </a:lnTo>
                      <a:lnTo>
                        <a:pt x="1114" y="773"/>
                      </a:lnTo>
                      <a:lnTo>
                        <a:pt x="1106" y="763"/>
                      </a:lnTo>
                      <a:lnTo>
                        <a:pt x="1095" y="756"/>
                      </a:lnTo>
                      <a:lnTo>
                        <a:pt x="1080" y="751"/>
                      </a:lnTo>
                      <a:lnTo>
                        <a:pt x="1063" y="750"/>
                      </a:lnTo>
                      <a:lnTo>
                        <a:pt x="766" y="750"/>
                      </a:lnTo>
                      <a:close/>
                      <a:moveTo>
                        <a:pt x="1000" y="365"/>
                      </a:moveTo>
                      <a:lnTo>
                        <a:pt x="967" y="369"/>
                      </a:lnTo>
                      <a:lnTo>
                        <a:pt x="939" y="378"/>
                      </a:lnTo>
                      <a:lnTo>
                        <a:pt x="912" y="391"/>
                      </a:lnTo>
                      <a:lnTo>
                        <a:pt x="889" y="410"/>
                      </a:lnTo>
                      <a:lnTo>
                        <a:pt x="869" y="434"/>
                      </a:lnTo>
                      <a:lnTo>
                        <a:pt x="855" y="460"/>
                      </a:lnTo>
                      <a:lnTo>
                        <a:pt x="846" y="489"/>
                      </a:lnTo>
                      <a:lnTo>
                        <a:pt x="842" y="522"/>
                      </a:lnTo>
                      <a:lnTo>
                        <a:pt x="846" y="554"/>
                      </a:lnTo>
                      <a:lnTo>
                        <a:pt x="855" y="583"/>
                      </a:lnTo>
                      <a:lnTo>
                        <a:pt x="868" y="610"/>
                      </a:lnTo>
                      <a:lnTo>
                        <a:pt x="888" y="633"/>
                      </a:lnTo>
                      <a:lnTo>
                        <a:pt x="911" y="653"/>
                      </a:lnTo>
                      <a:lnTo>
                        <a:pt x="937" y="667"/>
                      </a:lnTo>
                      <a:lnTo>
                        <a:pt x="967" y="677"/>
                      </a:lnTo>
                      <a:lnTo>
                        <a:pt x="999" y="680"/>
                      </a:lnTo>
                      <a:lnTo>
                        <a:pt x="1030" y="677"/>
                      </a:lnTo>
                      <a:lnTo>
                        <a:pt x="1059" y="668"/>
                      </a:lnTo>
                      <a:lnTo>
                        <a:pt x="1085" y="654"/>
                      </a:lnTo>
                      <a:lnTo>
                        <a:pt x="1108" y="635"/>
                      </a:lnTo>
                      <a:lnTo>
                        <a:pt x="1127" y="611"/>
                      </a:lnTo>
                      <a:lnTo>
                        <a:pt x="1141" y="585"/>
                      </a:lnTo>
                      <a:lnTo>
                        <a:pt x="1151" y="555"/>
                      </a:lnTo>
                      <a:lnTo>
                        <a:pt x="1154" y="524"/>
                      </a:lnTo>
                      <a:lnTo>
                        <a:pt x="1151" y="491"/>
                      </a:lnTo>
                      <a:lnTo>
                        <a:pt x="1142" y="462"/>
                      </a:lnTo>
                      <a:lnTo>
                        <a:pt x="1128" y="435"/>
                      </a:lnTo>
                      <a:lnTo>
                        <a:pt x="1109" y="412"/>
                      </a:lnTo>
                      <a:lnTo>
                        <a:pt x="1086" y="393"/>
                      </a:lnTo>
                      <a:lnTo>
                        <a:pt x="1060" y="378"/>
                      </a:lnTo>
                      <a:lnTo>
                        <a:pt x="1031" y="369"/>
                      </a:lnTo>
                      <a:lnTo>
                        <a:pt x="1000" y="365"/>
                      </a:lnTo>
                      <a:close/>
                      <a:moveTo>
                        <a:pt x="925" y="0"/>
                      </a:moveTo>
                      <a:lnTo>
                        <a:pt x="995" y="0"/>
                      </a:lnTo>
                      <a:lnTo>
                        <a:pt x="1064" y="5"/>
                      </a:lnTo>
                      <a:lnTo>
                        <a:pt x="1134" y="15"/>
                      </a:lnTo>
                      <a:lnTo>
                        <a:pt x="1203" y="30"/>
                      </a:lnTo>
                      <a:lnTo>
                        <a:pt x="1271" y="51"/>
                      </a:lnTo>
                      <a:lnTo>
                        <a:pt x="1336" y="76"/>
                      </a:lnTo>
                      <a:lnTo>
                        <a:pt x="1402" y="106"/>
                      </a:lnTo>
                      <a:lnTo>
                        <a:pt x="1464" y="143"/>
                      </a:lnTo>
                      <a:lnTo>
                        <a:pt x="1525" y="183"/>
                      </a:lnTo>
                      <a:lnTo>
                        <a:pt x="1582" y="229"/>
                      </a:lnTo>
                      <a:lnTo>
                        <a:pt x="1637" y="280"/>
                      </a:lnTo>
                      <a:lnTo>
                        <a:pt x="1689" y="334"/>
                      </a:lnTo>
                      <a:lnTo>
                        <a:pt x="1734" y="393"/>
                      </a:lnTo>
                      <a:lnTo>
                        <a:pt x="1775" y="453"/>
                      </a:lnTo>
                      <a:lnTo>
                        <a:pt x="1811" y="515"/>
                      </a:lnTo>
                      <a:lnTo>
                        <a:pt x="1842" y="580"/>
                      </a:lnTo>
                      <a:lnTo>
                        <a:pt x="1867" y="646"/>
                      </a:lnTo>
                      <a:lnTo>
                        <a:pt x="1888" y="714"/>
                      </a:lnTo>
                      <a:lnTo>
                        <a:pt x="1903" y="783"/>
                      </a:lnTo>
                      <a:lnTo>
                        <a:pt x="1913" y="852"/>
                      </a:lnTo>
                      <a:lnTo>
                        <a:pt x="1918" y="921"/>
                      </a:lnTo>
                      <a:lnTo>
                        <a:pt x="1918" y="992"/>
                      </a:lnTo>
                      <a:lnTo>
                        <a:pt x="1913" y="1062"/>
                      </a:lnTo>
                      <a:lnTo>
                        <a:pt x="1903" y="1132"/>
                      </a:lnTo>
                      <a:lnTo>
                        <a:pt x="1888" y="1199"/>
                      </a:lnTo>
                      <a:lnTo>
                        <a:pt x="1867" y="1267"/>
                      </a:lnTo>
                      <a:lnTo>
                        <a:pt x="1842" y="1333"/>
                      </a:lnTo>
                      <a:lnTo>
                        <a:pt x="1811" y="1398"/>
                      </a:lnTo>
                      <a:lnTo>
                        <a:pt x="1775" y="1460"/>
                      </a:lnTo>
                      <a:lnTo>
                        <a:pt x="1734" y="1521"/>
                      </a:lnTo>
                      <a:lnTo>
                        <a:pt x="1689" y="1579"/>
                      </a:lnTo>
                      <a:lnTo>
                        <a:pt x="1637" y="1634"/>
                      </a:lnTo>
                      <a:lnTo>
                        <a:pt x="1583" y="1684"/>
                      </a:lnTo>
                      <a:lnTo>
                        <a:pt x="1527" y="1729"/>
                      </a:lnTo>
                      <a:lnTo>
                        <a:pt x="1468" y="1770"/>
                      </a:lnTo>
                      <a:lnTo>
                        <a:pt x="1406" y="1805"/>
                      </a:lnTo>
                      <a:lnTo>
                        <a:pt x="1343" y="1835"/>
                      </a:lnTo>
                      <a:lnTo>
                        <a:pt x="1277" y="1860"/>
                      </a:lnTo>
                      <a:lnTo>
                        <a:pt x="1211" y="1881"/>
                      </a:lnTo>
                      <a:lnTo>
                        <a:pt x="1144" y="1897"/>
                      </a:lnTo>
                      <a:lnTo>
                        <a:pt x="1075" y="1907"/>
                      </a:lnTo>
                      <a:lnTo>
                        <a:pt x="1006" y="1913"/>
                      </a:lnTo>
                      <a:lnTo>
                        <a:pt x="937" y="1914"/>
                      </a:lnTo>
                      <a:lnTo>
                        <a:pt x="868" y="1910"/>
                      </a:lnTo>
                      <a:lnTo>
                        <a:pt x="801" y="1901"/>
                      </a:lnTo>
                      <a:lnTo>
                        <a:pt x="733" y="1887"/>
                      </a:lnTo>
                      <a:lnTo>
                        <a:pt x="666" y="1869"/>
                      </a:lnTo>
                      <a:lnTo>
                        <a:pt x="601" y="1845"/>
                      </a:lnTo>
                      <a:lnTo>
                        <a:pt x="536" y="1815"/>
                      </a:lnTo>
                      <a:lnTo>
                        <a:pt x="475" y="1782"/>
                      </a:lnTo>
                      <a:lnTo>
                        <a:pt x="472" y="1781"/>
                      </a:lnTo>
                      <a:lnTo>
                        <a:pt x="423" y="1814"/>
                      </a:lnTo>
                      <a:lnTo>
                        <a:pt x="375" y="1840"/>
                      </a:lnTo>
                      <a:lnTo>
                        <a:pt x="326" y="1862"/>
                      </a:lnTo>
                      <a:lnTo>
                        <a:pt x="278" y="1878"/>
                      </a:lnTo>
                      <a:lnTo>
                        <a:pt x="231" y="1888"/>
                      </a:lnTo>
                      <a:lnTo>
                        <a:pt x="186" y="1895"/>
                      </a:lnTo>
                      <a:lnTo>
                        <a:pt x="142" y="1898"/>
                      </a:lnTo>
                      <a:lnTo>
                        <a:pt x="102" y="1897"/>
                      </a:lnTo>
                      <a:lnTo>
                        <a:pt x="64" y="1892"/>
                      </a:lnTo>
                      <a:lnTo>
                        <a:pt x="53" y="1888"/>
                      </a:lnTo>
                      <a:lnTo>
                        <a:pt x="43" y="1881"/>
                      </a:lnTo>
                      <a:lnTo>
                        <a:pt x="37" y="1872"/>
                      </a:lnTo>
                      <a:lnTo>
                        <a:pt x="34" y="1861"/>
                      </a:lnTo>
                      <a:lnTo>
                        <a:pt x="34" y="1850"/>
                      </a:lnTo>
                      <a:lnTo>
                        <a:pt x="37" y="1839"/>
                      </a:lnTo>
                      <a:lnTo>
                        <a:pt x="43" y="1829"/>
                      </a:lnTo>
                      <a:lnTo>
                        <a:pt x="54" y="1822"/>
                      </a:lnTo>
                      <a:lnTo>
                        <a:pt x="89" y="1802"/>
                      </a:lnTo>
                      <a:lnTo>
                        <a:pt x="121" y="1778"/>
                      </a:lnTo>
                      <a:lnTo>
                        <a:pt x="150" y="1751"/>
                      </a:lnTo>
                      <a:lnTo>
                        <a:pt x="175" y="1722"/>
                      </a:lnTo>
                      <a:lnTo>
                        <a:pt x="198" y="1692"/>
                      </a:lnTo>
                      <a:lnTo>
                        <a:pt x="218" y="1660"/>
                      </a:lnTo>
                      <a:lnTo>
                        <a:pt x="236" y="1629"/>
                      </a:lnTo>
                      <a:lnTo>
                        <a:pt x="251" y="1599"/>
                      </a:lnTo>
                      <a:lnTo>
                        <a:pt x="241" y="1592"/>
                      </a:lnTo>
                      <a:lnTo>
                        <a:pt x="195" y="1536"/>
                      </a:lnTo>
                      <a:lnTo>
                        <a:pt x="156" y="1479"/>
                      </a:lnTo>
                      <a:lnTo>
                        <a:pt x="119" y="1419"/>
                      </a:lnTo>
                      <a:lnTo>
                        <a:pt x="88" y="1357"/>
                      </a:lnTo>
                      <a:lnTo>
                        <a:pt x="62" y="1294"/>
                      </a:lnTo>
                      <a:lnTo>
                        <a:pt x="40" y="1229"/>
                      </a:lnTo>
                      <a:lnTo>
                        <a:pt x="23" y="1164"/>
                      </a:lnTo>
                      <a:lnTo>
                        <a:pt x="11" y="1097"/>
                      </a:lnTo>
                      <a:lnTo>
                        <a:pt x="4" y="1031"/>
                      </a:lnTo>
                      <a:lnTo>
                        <a:pt x="0" y="963"/>
                      </a:lnTo>
                      <a:lnTo>
                        <a:pt x="3" y="896"/>
                      </a:lnTo>
                      <a:lnTo>
                        <a:pt x="10" y="829"/>
                      </a:lnTo>
                      <a:lnTo>
                        <a:pt x="20" y="762"/>
                      </a:lnTo>
                      <a:lnTo>
                        <a:pt x="37" y="696"/>
                      </a:lnTo>
                      <a:lnTo>
                        <a:pt x="58" y="632"/>
                      </a:lnTo>
                      <a:lnTo>
                        <a:pt x="83" y="568"/>
                      </a:lnTo>
                      <a:lnTo>
                        <a:pt x="113" y="506"/>
                      </a:lnTo>
                      <a:lnTo>
                        <a:pt x="148" y="447"/>
                      </a:lnTo>
                      <a:lnTo>
                        <a:pt x="188" y="388"/>
                      </a:lnTo>
                      <a:lnTo>
                        <a:pt x="233" y="333"/>
                      </a:lnTo>
                      <a:lnTo>
                        <a:pt x="282" y="280"/>
                      </a:lnTo>
                      <a:lnTo>
                        <a:pt x="337" y="229"/>
                      </a:lnTo>
                      <a:lnTo>
                        <a:pt x="394" y="183"/>
                      </a:lnTo>
                      <a:lnTo>
                        <a:pt x="455" y="143"/>
                      </a:lnTo>
                      <a:lnTo>
                        <a:pt x="518" y="106"/>
                      </a:lnTo>
                      <a:lnTo>
                        <a:pt x="583" y="76"/>
                      </a:lnTo>
                      <a:lnTo>
                        <a:pt x="649" y="51"/>
                      </a:lnTo>
                      <a:lnTo>
                        <a:pt x="716" y="30"/>
                      </a:lnTo>
                      <a:lnTo>
                        <a:pt x="785" y="15"/>
                      </a:lnTo>
                      <a:lnTo>
                        <a:pt x="855" y="5"/>
                      </a:lnTo>
                      <a:lnTo>
                        <a:pt x="925"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grpSp>
          <p:grpSp>
            <p:nvGrpSpPr>
              <p:cNvPr id="157" name="Group 156">
                <a:extLst>
                  <a:ext uri="{FF2B5EF4-FFF2-40B4-BE49-F238E27FC236}">
                    <a16:creationId xmlns:a16="http://schemas.microsoft.com/office/drawing/2014/main" id="{4544F234-F437-24FE-F7E1-AC98DBB0F112}"/>
                  </a:ext>
                </a:extLst>
              </p:cNvPr>
              <p:cNvGrpSpPr/>
              <p:nvPr/>
            </p:nvGrpSpPr>
            <p:grpSpPr>
              <a:xfrm>
                <a:off x="6473845" y="10385388"/>
                <a:ext cx="934173" cy="1031410"/>
                <a:chOff x="9487598" y="10923923"/>
                <a:chExt cx="526666" cy="581486"/>
              </a:xfrm>
            </p:grpSpPr>
            <p:sp>
              <p:nvSpPr>
                <p:cNvPr id="138" name="Freeform: Shape 137">
                  <a:extLst>
                    <a:ext uri="{FF2B5EF4-FFF2-40B4-BE49-F238E27FC236}">
                      <a16:creationId xmlns:a16="http://schemas.microsoft.com/office/drawing/2014/main" id="{08225883-7969-B9A2-9C3D-3AA3F23D0735}"/>
                    </a:ext>
                  </a:extLst>
                </p:cNvPr>
                <p:cNvSpPr/>
                <p:nvPr/>
              </p:nvSpPr>
              <p:spPr>
                <a:xfrm>
                  <a:off x="9920281" y="10923923"/>
                  <a:ext cx="93983" cy="581486"/>
                </a:xfrm>
                <a:custGeom>
                  <a:avLst/>
                  <a:gdLst>
                    <a:gd name="connsiteX0" fmla="*/ 18 w 290732"/>
                    <a:gd name="connsiteY0" fmla="*/ 308876 h 1798802"/>
                    <a:gd name="connsiteX1" fmla="*/ 18 w 290732"/>
                    <a:gd name="connsiteY1" fmla="*/ 1495964 h 1798802"/>
                    <a:gd name="connsiteX2" fmla="*/ 210473 w 290732"/>
                    <a:gd name="connsiteY2" fmla="*/ 1727634 h 1798802"/>
                    <a:gd name="connsiteX3" fmla="*/ 290732 w 290732"/>
                    <a:gd name="connsiteY3" fmla="*/ 1798803 h 1798802"/>
                    <a:gd name="connsiteX4" fmla="*/ 290732 w 290732"/>
                    <a:gd name="connsiteY4" fmla="*/ 0 h 1798802"/>
                    <a:gd name="connsiteX5" fmla="*/ 213385 w 290732"/>
                    <a:gd name="connsiteY5" fmla="*/ 68010 h 1798802"/>
                    <a:gd name="connsiteX6" fmla="*/ 140821 w 290732"/>
                    <a:gd name="connsiteY6" fmla="*/ 146857 h 1798802"/>
                    <a:gd name="connsiteX7" fmla="*/ 0 w 290732"/>
                    <a:gd name="connsiteY7" fmla="*/ 308876 h 179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732" h="1798802">
                      <a:moveTo>
                        <a:pt x="18" y="308876"/>
                      </a:moveTo>
                      <a:lnTo>
                        <a:pt x="18" y="1495964"/>
                      </a:lnTo>
                      <a:cubicBezTo>
                        <a:pt x="18" y="1512661"/>
                        <a:pt x="190968" y="1708235"/>
                        <a:pt x="210473" y="1727634"/>
                      </a:cubicBezTo>
                      <a:cubicBezTo>
                        <a:pt x="231477" y="1748515"/>
                        <a:pt x="262543" y="1791266"/>
                        <a:pt x="290732" y="1798803"/>
                      </a:cubicBezTo>
                      <a:lnTo>
                        <a:pt x="290732" y="0"/>
                      </a:lnTo>
                      <a:cubicBezTo>
                        <a:pt x="263638" y="7237"/>
                        <a:pt x="233331" y="47870"/>
                        <a:pt x="213385" y="68010"/>
                      </a:cubicBezTo>
                      <a:lnTo>
                        <a:pt x="140821" y="146857"/>
                      </a:lnTo>
                      <a:cubicBezTo>
                        <a:pt x="120858" y="166750"/>
                        <a:pt x="0" y="291313"/>
                        <a:pt x="0" y="308876"/>
                      </a:cubicBez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139" name="Freeform: Shape 138">
                  <a:extLst>
                    <a:ext uri="{FF2B5EF4-FFF2-40B4-BE49-F238E27FC236}">
                      <a16:creationId xmlns:a16="http://schemas.microsoft.com/office/drawing/2014/main" id="{3177EE87-D492-B653-90EB-F6C344960E9D}"/>
                    </a:ext>
                  </a:extLst>
                </p:cNvPr>
                <p:cNvSpPr/>
                <p:nvPr/>
              </p:nvSpPr>
              <p:spPr>
                <a:xfrm>
                  <a:off x="9487598" y="10923923"/>
                  <a:ext cx="90063" cy="581486"/>
                </a:xfrm>
                <a:custGeom>
                  <a:avLst/>
                  <a:gdLst>
                    <a:gd name="connsiteX0" fmla="*/ 0 w 278606"/>
                    <a:gd name="connsiteY0" fmla="*/ 1798803 h 1798802"/>
                    <a:gd name="connsiteX1" fmla="*/ 140821 w 278606"/>
                    <a:gd name="connsiteY1" fmla="*/ 1654964 h 1798802"/>
                    <a:gd name="connsiteX2" fmla="*/ 278606 w 278606"/>
                    <a:gd name="connsiteY2" fmla="*/ 1502036 h 1798802"/>
                    <a:gd name="connsiteX3" fmla="*/ 278606 w 278606"/>
                    <a:gd name="connsiteY3" fmla="*/ 302839 h 1798802"/>
                    <a:gd name="connsiteX4" fmla="*/ 177430 w 278606"/>
                    <a:gd name="connsiteY4" fmla="*/ 185972 h 1798802"/>
                    <a:gd name="connsiteX5" fmla="*/ 143892 w 278606"/>
                    <a:gd name="connsiteY5" fmla="*/ 146822 h 1798802"/>
                    <a:gd name="connsiteX6" fmla="*/ 0 w 278606"/>
                    <a:gd name="connsiteY6" fmla="*/ 0 h 1798802"/>
                    <a:gd name="connsiteX7" fmla="*/ 0 w 278606"/>
                    <a:gd name="connsiteY7" fmla="*/ 1798803 h 179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606" h="1798802">
                      <a:moveTo>
                        <a:pt x="0" y="1798803"/>
                      </a:moveTo>
                      <a:cubicBezTo>
                        <a:pt x="42751" y="1770173"/>
                        <a:pt x="100329" y="1695421"/>
                        <a:pt x="140821" y="1654964"/>
                      </a:cubicBezTo>
                      <a:cubicBezTo>
                        <a:pt x="154307" y="1641479"/>
                        <a:pt x="278606" y="1519457"/>
                        <a:pt x="278606" y="1502036"/>
                      </a:cubicBezTo>
                      <a:lnTo>
                        <a:pt x="278606" y="302839"/>
                      </a:lnTo>
                      <a:cubicBezTo>
                        <a:pt x="278606" y="277210"/>
                        <a:pt x="200252" y="213278"/>
                        <a:pt x="177430" y="185972"/>
                      </a:cubicBezTo>
                      <a:cubicBezTo>
                        <a:pt x="163114" y="168850"/>
                        <a:pt x="160431" y="163167"/>
                        <a:pt x="143892" y="146822"/>
                      </a:cubicBezTo>
                      <a:cubicBezTo>
                        <a:pt x="103895" y="107283"/>
                        <a:pt x="32549" y="21799"/>
                        <a:pt x="0" y="0"/>
                      </a:cubicBezTo>
                      <a:lnTo>
                        <a:pt x="0" y="1798803"/>
                      </a:ln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144" name="Freeform: Shape 143">
                  <a:extLst>
                    <a:ext uri="{FF2B5EF4-FFF2-40B4-BE49-F238E27FC236}">
                      <a16:creationId xmlns:a16="http://schemas.microsoft.com/office/drawing/2014/main" id="{4B2BCFA9-45FD-5077-8742-1EC0D5B456ED}"/>
                    </a:ext>
                  </a:extLst>
                </p:cNvPr>
                <p:cNvSpPr/>
                <p:nvPr/>
              </p:nvSpPr>
              <p:spPr>
                <a:xfrm>
                  <a:off x="9775407" y="11060974"/>
                  <a:ext cx="92020" cy="307384"/>
                </a:xfrm>
                <a:custGeom>
                  <a:avLst/>
                  <a:gdLst>
                    <a:gd name="connsiteX0" fmla="*/ 0 w 284660"/>
                    <a:gd name="connsiteY0" fmla="*/ 296767 h 950880"/>
                    <a:gd name="connsiteX1" fmla="*/ 0 w 284660"/>
                    <a:gd name="connsiteY1" fmla="*/ 654113 h 950880"/>
                    <a:gd name="connsiteX2" fmla="*/ 207419 w 284660"/>
                    <a:gd name="connsiteY2" fmla="*/ 882765 h 950880"/>
                    <a:gd name="connsiteX3" fmla="*/ 284660 w 284660"/>
                    <a:gd name="connsiteY3" fmla="*/ 950881 h 950880"/>
                    <a:gd name="connsiteX4" fmla="*/ 284660 w 284660"/>
                    <a:gd name="connsiteY4" fmla="*/ 0 h 950880"/>
                    <a:gd name="connsiteX5" fmla="*/ 243763 w 284660"/>
                    <a:gd name="connsiteY5" fmla="*/ 31772 h 950880"/>
                    <a:gd name="connsiteX6" fmla="*/ 207719 w 284660"/>
                    <a:gd name="connsiteY6" fmla="*/ 68398 h 950880"/>
                    <a:gd name="connsiteX7" fmla="*/ 174182 w 284660"/>
                    <a:gd name="connsiteY7" fmla="*/ 107548 h 950880"/>
                    <a:gd name="connsiteX8" fmla="*/ 137785 w 284660"/>
                    <a:gd name="connsiteY8" fmla="*/ 143839 h 950880"/>
                    <a:gd name="connsiteX9" fmla="*/ 0 w 284660"/>
                    <a:gd name="connsiteY9" fmla="*/ 296767 h 95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60" h="950880">
                      <a:moveTo>
                        <a:pt x="0" y="296767"/>
                      </a:moveTo>
                      <a:lnTo>
                        <a:pt x="0" y="654113"/>
                      </a:lnTo>
                      <a:cubicBezTo>
                        <a:pt x="0" y="670582"/>
                        <a:pt x="188673" y="864179"/>
                        <a:pt x="207419" y="882765"/>
                      </a:cubicBezTo>
                      <a:cubicBezTo>
                        <a:pt x="227947" y="903117"/>
                        <a:pt x="256966" y="943503"/>
                        <a:pt x="284660" y="950881"/>
                      </a:cubicBezTo>
                      <a:lnTo>
                        <a:pt x="284660" y="0"/>
                      </a:lnTo>
                      <a:cubicBezTo>
                        <a:pt x="264467" y="5384"/>
                        <a:pt x="258201" y="17069"/>
                        <a:pt x="243763" y="31772"/>
                      </a:cubicBezTo>
                      <a:cubicBezTo>
                        <a:pt x="230966" y="44781"/>
                        <a:pt x="219280" y="54577"/>
                        <a:pt x="207719" y="68398"/>
                      </a:cubicBezTo>
                      <a:cubicBezTo>
                        <a:pt x="193404" y="85519"/>
                        <a:pt x="190703" y="91203"/>
                        <a:pt x="174182" y="107548"/>
                      </a:cubicBezTo>
                      <a:cubicBezTo>
                        <a:pt x="160555" y="121016"/>
                        <a:pt x="151376" y="130265"/>
                        <a:pt x="137785" y="143839"/>
                      </a:cubicBezTo>
                      <a:cubicBezTo>
                        <a:pt x="115386" y="166185"/>
                        <a:pt x="0" y="284606"/>
                        <a:pt x="0" y="296767"/>
                      </a:cubicBez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145" name="Freeform: Shape 144">
                  <a:extLst>
                    <a:ext uri="{FF2B5EF4-FFF2-40B4-BE49-F238E27FC236}">
                      <a16:creationId xmlns:a16="http://schemas.microsoft.com/office/drawing/2014/main" id="{75B09980-6D0B-945E-5060-CEBCFA935BE0}"/>
                    </a:ext>
                  </a:extLst>
                </p:cNvPr>
                <p:cNvSpPr/>
                <p:nvPr/>
              </p:nvSpPr>
              <p:spPr>
                <a:xfrm>
                  <a:off x="9628564" y="11059022"/>
                  <a:ext cx="92020" cy="311299"/>
                </a:xfrm>
                <a:custGeom>
                  <a:avLst/>
                  <a:gdLst>
                    <a:gd name="connsiteX0" fmla="*/ 0 w 284660"/>
                    <a:gd name="connsiteY0" fmla="*/ 962972 h 962989"/>
                    <a:gd name="connsiteX1" fmla="*/ 72670 w 284660"/>
                    <a:gd name="connsiteY1" fmla="*/ 890302 h 962989"/>
                    <a:gd name="connsiteX2" fmla="*/ 180254 w 284660"/>
                    <a:gd name="connsiteY2" fmla="*/ 779842 h 962989"/>
                    <a:gd name="connsiteX3" fmla="*/ 213367 w 284660"/>
                    <a:gd name="connsiteY3" fmla="*/ 740286 h 962989"/>
                    <a:gd name="connsiteX4" fmla="*/ 284660 w 284660"/>
                    <a:gd name="connsiteY4" fmla="*/ 660150 h 962989"/>
                    <a:gd name="connsiteX5" fmla="*/ 284660 w 284660"/>
                    <a:gd name="connsiteY5" fmla="*/ 308876 h 962989"/>
                    <a:gd name="connsiteX6" fmla="*/ 219581 w 284660"/>
                    <a:gd name="connsiteY6" fmla="*/ 228599 h 962989"/>
                    <a:gd name="connsiteX7" fmla="*/ 74117 w 284660"/>
                    <a:gd name="connsiteY7" fmla="*/ 77294 h 962989"/>
                    <a:gd name="connsiteX8" fmla="*/ 0 w 284660"/>
                    <a:gd name="connsiteY8" fmla="*/ 0 h 962989"/>
                    <a:gd name="connsiteX9" fmla="*/ 0 w 284660"/>
                    <a:gd name="connsiteY9" fmla="*/ 962989 h 96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60" h="962989">
                      <a:moveTo>
                        <a:pt x="0" y="962972"/>
                      </a:moveTo>
                      <a:cubicBezTo>
                        <a:pt x="24359" y="946662"/>
                        <a:pt x="54824" y="913690"/>
                        <a:pt x="72670" y="890302"/>
                      </a:cubicBezTo>
                      <a:cubicBezTo>
                        <a:pt x="100488" y="853853"/>
                        <a:pt x="147934" y="814791"/>
                        <a:pt x="180254" y="779842"/>
                      </a:cubicBezTo>
                      <a:cubicBezTo>
                        <a:pt x="194586" y="764344"/>
                        <a:pt x="197781" y="756048"/>
                        <a:pt x="213367" y="740286"/>
                      </a:cubicBezTo>
                      <a:cubicBezTo>
                        <a:pt x="228194" y="725300"/>
                        <a:pt x="284660" y="679831"/>
                        <a:pt x="284660" y="660150"/>
                      </a:cubicBezTo>
                      <a:lnTo>
                        <a:pt x="284660" y="308876"/>
                      </a:lnTo>
                      <a:cubicBezTo>
                        <a:pt x="284660" y="296132"/>
                        <a:pt x="231672" y="240549"/>
                        <a:pt x="219581" y="228599"/>
                      </a:cubicBezTo>
                      <a:lnTo>
                        <a:pt x="74117" y="77294"/>
                      </a:lnTo>
                      <a:cubicBezTo>
                        <a:pt x="53571" y="55089"/>
                        <a:pt x="32019" y="21446"/>
                        <a:pt x="0" y="0"/>
                      </a:cubicBezTo>
                      <a:lnTo>
                        <a:pt x="0" y="962989"/>
                      </a:ln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grpSp>
          <p:grpSp>
            <p:nvGrpSpPr>
              <p:cNvPr id="158" name="Group 157">
                <a:extLst>
                  <a:ext uri="{FF2B5EF4-FFF2-40B4-BE49-F238E27FC236}">
                    <a16:creationId xmlns:a16="http://schemas.microsoft.com/office/drawing/2014/main" id="{1176C3C2-4B4C-6079-3DAA-E3D9A7F769AA}"/>
                  </a:ext>
                </a:extLst>
              </p:cNvPr>
              <p:cNvGrpSpPr/>
              <p:nvPr/>
            </p:nvGrpSpPr>
            <p:grpSpPr>
              <a:xfrm>
                <a:off x="6039464" y="11515434"/>
                <a:ext cx="1863900" cy="363480"/>
                <a:chOff x="13542208" y="10591635"/>
                <a:chExt cx="1863900" cy="363480"/>
              </a:xfrm>
            </p:grpSpPr>
            <p:sp>
              <p:nvSpPr>
                <p:cNvPr id="147" name="Freeform: Shape 146">
                  <a:extLst>
                    <a:ext uri="{FF2B5EF4-FFF2-40B4-BE49-F238E27FC236}">
                      <a16:creationId xmlns:a16="http://schemas.microsoft.com/office/drawing/2014/main" id="{C4DC04E0-FE12-7D68-78C6-1E3CBE035E35}"/>
                    </a:ext>
                  </a:extLst>
                </p:cNvPr>
                <p:cNvSpPr/>
                <p:nvPr/>
              </p:nvSpPr>
              <p:spPr>
                <a:xfrm>
                  <a:off x="14464361" y="10591635"/>
                  <a:ext cx="366118" cy="359734"/>
                </a:xfrm>
                <a:custGeom>
                  <a:avLst/>
                  <a:gdLst>
                    <a:gd name="connsiteX0" fmla="*/ 18 w 1132569"/>
                    <a:gd name="connsiteY0" fmla="*/ 1111323 h 1112823"/>
                    <a:gd name="connsiteX1" fmla="*/ 211991 w 1132569"/>
                    <a:gd name="connsiteY1" fmla="*/ 1111323 h 1112823"/>
                    <a:gd name="connsiteX2" fmla="*/ 211991 w 1132569"/>
                    <a:gd name="connsiteY2" fmla="*/ 469336 h 1112823"/>
                    <a:gd name="connsiteX3" fmla="*/ 445568 w 1132569"/>
                    <a:gd name="connsiteY3" fmla="*/ 853529 h 1112823"/>
                    <a:gd name="connsiteX4" fmla="*/ 587484 w 1132569"/>
                    <a:gd name="connsiteY4" fmla="*/ 978092 h 1112823"/>
                    <a:gd name="connsiteX5" fmla="*/ 679482 w 1132569"/>
                    <a:gd name="connsiteY5" fmla="*/ 864155 h 1112823"/>
                    <a:gd name="connsiteX6" fmla="*/ 756741 w 1132569"/>
                    <a:gd name="connsiteY6" fmla="*/ 735496 h 1112823"/>
                    <a:gd name="connsiteX7" fmla="*/ 914543 w 1132569"/>
                    <a:gd name="connsiteY7" fmla="*/ 475408 h 1112823"/>
                    <a:gd name="connsiteX8" fmla="*/ 914490 w 1132569"/>
                    <a:gd name="connsiteY8" fmla="*/ 1044778 h 1112823"/>
                    <a:gd name="connsiteX9" fmla="*/ 1114407 w 1132569"/>
                    <a:gd name="connsiteY9" fmla="*/ 1111358 h 1112823"/>
                    <a:gd name="connsiteX10" fmla="*/ 1132570 w 1132569"/>
                    <a:gd name="connsiteY10" fmla="*/ 1093195 h 1112823"/>
                    <a:gd name="connsiteX11" fmla="*/ 1132570 w 1132569"/>
                    <a:gd name="connsiteY11" fmla="*/ 21175 h 1112823"/>
                    <a:gd name="connsiteX12" fmla="*/ 1114407 w 1132569"/>
                    <a:gd name="connsiteY12" fmla="*/ 3012 h 1112823"/>
                    <a:gd name="connsiteX13" fmla="*/ 909618 w 1132569"/>
                    <a:gd name="connsiteY13" fmla="*/ 76829 h 1112823"/>
                    <a:gd name="connsiteX14" fmla="*/ 589408 w 1132569"/>
                    <a:gd name="connsiteY14" fmla="*/ 616651 h 1112823"/>
                    <a:gd name="connsiteX15" fmla="*/ 578076 w 1132569"/>
                    <a:gd name="connsiteY15" fmla="*/ 635591 h 1112823"/>
                    <a:gd name="connsiteX16" fmla="*/ 563267 w 1132569"/>
                    <a:gd name="connsiteY16" fmla="*/ 657108 h 1112823"/>
                    <a:gd name="connsiteX17" fmla="*/ 542491 w 1132569"/>
                    <a:gd name="connsiteY17" fmla="*/ 617322 h 1112823"/>
                    <a:gd name="connsiteX18" fmla="*/ 272305 w 1132569"/>
                    <a:gd name="connsiteY18" fmla="*/ 160707 h 1112823"/>
                    <a:gd name="connsiteX19" fmla="*/ 0 w 1132569"/>
                    <a:gd name="connsiteY19" fmla="*/ 2994 h 1112823"/>
                    <a:gd name="connsiteX20" fmla="*/ 0 w 1132569"/>
                    <a:gd name="connsiteY20" fmla="*/ 1111340 h 11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2569" h="1112823">
                      <a:moveTo>
                        <a:pt x="18" y="1111323"/>
                      </a:moveTo>
                      <a:lnTo>
                        <a:pt x="211991" y="1111323"/>
                      </a:lnTo>
                      <a:lnTo>
                        <a:pt x="211991" y="469336"/>
                      </a:lnTo>
                      <a:cubicBezTo>
                        <a:pt x="226447" y="479926"/>
                        <a:pt x="425817" y="820663"/>
                        <a:pt x="445568" y="853529"/>
                      </a:cubicBezTo>
                      <a:cubicBezTo>
                        <a:pt x="532395" y="997897"/>
                        <a:pt x="500781" y="978092"/>
                        <a:pt x="587484" y="978092"/>
                      </a:cubicBezTo>
                      <a:cubicBezTo>
                        <a:pt x="624392" y="978092"/>
                        <a:pt x="647674" y="916861"/>
                        <a:pt x="679482" y="864155"/>
                      </a:cubicBezTo>
                      <a:cubicBezTo>
                        <a:pt x="706047" y="820151"/>
                        <a:pt x="731217" y="778141"/>
                        <a:pt x="756741" y="735496"/>
                      </a:cubicBezTo>
                      <a:lnTo>
                        <a:pt x="914543" y="475408"/>
                      </a:lnTo>
                      <a:lnTo>
                        <a:pt x="914490" y="1044778"/>
                      </a:lnTo>
                      <a:cubicBezTo>
                        <a:pt x="913695" y="1128603"/>
                        <a:pt x="883882" y="1111358"/>
                        <a:pt x="1114407" y="1111358"/>
                      </a:cubicBezTo>
                      <a:cubicBezTo>
                        <a:pt x="1128369" y="1111358"/>
                        <a:pt x="1132570" y="1107139"/>
                        <a:pt x="1132570" y="1093195"/>
                      </a:cubicBezTo>
                      <a:lnTo>
                        <a:pt x="1132570" y="21175"/>
                      </a:lnTo>
                      <a:cubicBezTo>
                        <a:pt x="1132570" y="7213"/>
                        <a:pt x="1128351" y="3012"/>
                        <a:pt x="1114407" y="3012"/>
                      </a:cubicBezTo>
                      <a:cubicBezTo>
                        <a:pt x="913730" y="3012"/>
                        <a:pt x="967178" y="-18469"/>
                        <a:pt x="909618" y="76829"/>
                      </a:cubicBezTo>
                      <a:lnTo>
                        <a:pt x="589408" y="616651"/>
                      </a:lnTo>
                      <a:cubicBezTo>
                        <a:pt x="583689" y="626289"/>
                        <a:pt x="583936" y="626183"/>
                        <a:pt x="578076" y="635591"/>
                      </a:cubicBezTo>
                      <a:lnTo>
                        <a:pt x="563267" y="657108"/>
                      </a:lnTo>
                      <a:cubicBezTo>
                        <a:pt x="559295" y="642245"/>
                        <a:pt x="551281" y="631637"/>
                        <a:pt x="542491" y="617322"/>
                      </a:cubicBezTo>
                      <a:lnTo>
                        <a:pt x="272305" y="160707"/>
                      </a:lnTo>
                      <a:cubicBezTo>
                        <a:pt x="159461" y="-35132"/>
                        <a:pt x="204418" y="2994"/>
                        <a:pt x="0" y="2994"/>
                      </a:cubicBezTo>
                      <a:lnTo>
                        <a:pt x="0" y="1111340"/>
                      </a:ln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148" name="Freeform: Shape 147">
                  <a:extLst>
                    <a:ext uri="{FF2B5EF4-FFF2-40B4-BE49-F238E27FC236}">
                      <a16:creationId xmlns:a16="http://schemas.microsoft.com/office/drawing/2014/main" id="{64E305FF-33A2-8FC9-3F5C-03B980338203}"/>
                    </a:ext>
                  </a:extLst>
                </p:cNvPr>
                <p:cNvSpPr/>
                <p:nvPr/>
              </p:nvSpPr>
              <p:spPr>
                <a:xfrm>
                  <a:off x="13542208" y="10591979"/>
                  <a:ext cx="289760" cy="359705"/>
                </a:xfrm>
                <a:custGeom>
                  <a:avLst/>
                  <a:gdLst>
                    <a:gd name="connsiteX0" fmla="*/ 0 w 896361"/>
                    <a:gd name="connsiteY0" fmla="*/ 20075 h 1112734"/>
                    <a:gd name="connsiteX1" fmla="*/ 0 w 896361"/>
                    <a:gd name="connsiteY1" fmla="*/ 1092095 h 1112734"/>
                    <a:gd name="connsiteX2" fmla="*/ 18163 w 896361"/>
                    <a:gd name="connsiteY2" fmla="*/ 1110258 h 1112734"/>
                    <a:gd name="connsiteX3" fmla="*/ 218080 w 896361"/>
                    <a:gd name="connsiteY3" fmla="*/ 1043678 h 1112734"/>
                    <a:gd name="connsiteX4" fmla="*/ 218027 w 896361"/>
                    <a:gd name="connsiteY4" fmla="*/ 425855 h 1112734"/>
                    <a:gd name="connsiteX5" fmla="*/ 281024 w 896361"/>
                    <a:gd name="connsiteY5" fmla="*/ 508215 h 1112734"/>
                    <a:gd name="connsiteX6" fmla="*/ 657594 w 896361"/>
                    <a:gd name="connsiteY6" fmla="*/ 1034076 h 1112734"/>
                    <a:gd name="connsiteX7" fmla="*/ 687760 w 896361"/>
                    <a:gd name="connsiteY7" fmla="*/ 1076579 h 1112734"/>
                    <a:gd name="connsiteX8" fmla="*/ 878199 w 896361"/>
                    <a:gd name="connsiteY8" fmla="*/ 1110240 h 1112734"/>
                    <a:gd name="connsiteX9" fmla="*/ 896362 w 896361"/>
                    <a:gd name="connsiteY9" fmla="*/ 1092077 h 1112734"/>
                    <a:gd name="connsiteX10" fmla="*/ 896362 w 896361"/>
                    <a:gd name="connsiteY10" fmla="*/ 20057 h 1112734"/>
                    <a:gd name="connsiteX11" fmla="*/ 878199 w 896361"/>
                    <a:gd name="connsiteY11" fmla="*/ 1894 h 1112734"/>
                    <a:gd name="connsiteX12" fmla="*/ 678281 w 896361"/>
                    <a:gd name="connsiteY12" fmla="*/ 68474 h 1112734"/>
                    <a:gd name="connsiteX13" fmla="*/ 678334 w 896361"/>
                    <a:gd name="connsiteY13" fmla="*/ 692351 h 1112734"/>
                    <a:gd name="connsiteX14" fmla="*/ 303741 w 896361"/>
                    <a:gd name="connsiteY14" fmla="*/ 170568 h 1112734"/>
                    <a:gd name="connsiteX15" fmla="*/ 18163 w 896361"/>
                    <a:gd name="connsiteY15" fmla="*/ 1912 h 1112734"/>
                    <a:gd name="connsiteX16" fmla="*/ 0 w 896361"/>
                    <a:gd name="connsiteY16" fmla="*/ 20075 h 111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6361" h="1112734">
                      <a:moveTo>
                        <a:pt x="0" y="20075"/>
                      </a:moveTo>
                      <a:lnTo>
                        <a:pt x="0" y="1092095"/>
                      </a:lnTo>
                      <a:cubicBezTo>
                        <a:pt x="0" y="1106057"/>
                        <a:pt x="4219" y="1110258"/>
                        <a:pt x="18163" y="1110258"/>
                      </a:cubicBezTo>
                      <a:cubicBezTo>
                        <a:pt x="248687" y="1110258"/>
                        <a:pt x="218874" y="1127503"/>
                        <a:pt x="218080" y="1043678"/>
                      </a:cubicBezTo>
                      <a:lnTo>
                        <a:pt x="218027" y="425855"/>
                      </a:lnTo>
                      <a:cubicBezTo>
                        <a:pt x="231954" y="436057"/>
                        <a:pt x="267680" y="488887"/>
                        <a:pt x="281024" y="508215"/>
                      </a:cubicBezTo>
                      <a:lnTo>
                        <a:pt x="657594" y="1034076"/>
                      </a:lnTo>
                      <a:cubicBezTo>
                        <a:pt x="669315" y="1050279"/>
                        <a:pt x="676410" y="1060411"/>
                        <a:pt x="687760" y="1076579"/>
                      </a:cubicBezTo>
                      <a:cubicBezTo>
                        <a:pt x="722710" y="1126373"/>
                        <a:pt x="730494" y="1110240"/>
                        <a:pt x="878199" y="1110240"/>
                      </a:cubicBezTo>
                      <a:cubicBezTo>
                        <a:pt x="892161" y="1110240"/>
                        <a:pt x="896362" y="1106021"/>
                        <a:pt x="896362" y="1092077"/>
                      </a:cubicBezTo>
                      <a:lnTo>
                        <a:pt x="896362" y="20057"/>
                      </a:lnTo>
                      <a:cubicBezTo>
                        <a:pt x="896362" y="6095"/>
                        <a:pt x="892143" y="1894"/>
                        <a:pt x="878199" y="1894"/>
                      </a:cubicBezTo>
                      <a:cubicBezTo>
                        <a:pt x="647674" y="1894"/>
                        <a:pt x="677487" y="-15351"/>
                        <a:pt x="678281" y="68474"/>
                      </a:cubicBezTo>
                      <a:lnTo>
                        <a:pt x="678334" y="692351"/>
                      </a:lnTo>
                      <a:cubicBezTo>
                        <a:pt x="628629" y="635179"/>
                        <a:pt x="366032" y="254869"/>
                        <a:pt x="303741" y="170568"/>
                      </a:cubicBezTo>
                      <a:cubicBezTo>
                        <a:pt x="155242" y="-30390"/>
                        <a:pt x="230877" y="1912"/>
                        <a:pt x="18163" y="1912"/>
                      </a:cubicBezTo>
                      <a:cubicBezTo>
                        <a:pt x="4201" y="1912"/>
                        <a:pt x="0" y="6130"/>
                        <a:pt x="0" y="20075"/>
                      </a:cubicBez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151" name="Freeform: Shape 150">
                  <a:extLst>
                    <a:ext uri="{FF2B5EF4-FFF2-40B4-BE49-F238E27FC236}">
                      <a16:creationId xmlns:a16="http://schemas.microsoft.com/office/drawing/2014/main" id="{FD9D926B-84C5-F1CB-A172-A4EBCBD13FD3}"/>
                    </a:ext>
                  </a:extLst>
                </p:cNvPr>
                <p:cNvSpPr/>
                <p:nvPr/>
              </p:nvSpPr>
              <p:spPr>
                <a:xfrm>
                  <a:off x="14910762" y="10708114"/>
                  <a:ext cx="211446" cy="246690"/>
                </a:xfrm>
                <a:custGeom>
                  <a:avLst/>
                  <a:gdLst>
                    <a:gd name="connsiteX0" fmla="*/ 0 w 654099"/>
                    <a:gd name="connsiteY0" fmla="*/ 393672 h 763126"/>
                    <a:gd name="connsiteX1" fmla="*/ 302823 w 654099"/>
                    <a:gd name="connsiteY1" fmla="*/ 763126 h 763126"/>
                    <a:gd name="connsiteX2" fmla="*/ 496633 w 654099"/>
                    <a:gd name="connsiteY2" fmla="*/ 666222 h 763126"/>
                    <a:gd name="connsiteX3" fmla="*/ 539032 w 654099"/>
                    <a:gd name="connsiteY3" fmla="*/ 751018 h 763126"/>
                    <a:gd name="connsiteX4" fmla="*/ 654099 w 654099"/>
                    <a:gd name="connsiteY4" fmla="*/ 751018 h 763126"/>
                    <a:gd name="connsiteX5" fmla="*/ 654099 w 654099"/>
                    <a:gd name="connsiteY5" fmla="*/ 0 h 763126"/>
                    <a:gd name="connsiteX6" fmla="*/ 454235 w 654099"/>
                    <a:gd name="connsiteY6" fmla="*/ 0 h 763126"/>
                    <a:gd name="connsiteX7" fmla="*/ 454235 w 654099"/>
                    <a:gd name="connsiteY7" fmla="*/ 442124 h 763126"/>
                    <a:gd name="connsiteX8" fmla="*/ 351276 w 654099"/>
                    <a:gd name="connsiteY8" fmla="*/ 563263 h 763126"/>
                    <a:gd name="connsiteX9" fmla="*/ 232430 w 654099"/>
                    <a:gd name="connsiteY9" fmla="*/ 524643 h 763126"/>
                    <a:gd name="connsiteX10" fmla="*/ 205918 w 654099"/>
                    <a:gd name="connsiteY10" fmla="*/ 436087 h 763126"/>
                    <a:gd name="connsiteX11" fmla="*/ 205918 w 654099"/>
                    <a:gd name="connsiteY11" fmla="*/ 18 h 763126"/>
                    <a:gd name="connsiteX12" fmla="*/ 0 w 654099"/>
                    <a:gd name="connsiteY12" fmla="*/ 18 h 763126"/>
                    <a:gd name="connsiteX13" fmla="*/ 0 w 654099"/>
                    <a:gd name="connsiteY13" fmla="*/ 393689 h 76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4099" h="763126">
                      <a:moveTo>
                        <a:pt x="0" y="393672"/>
                      </a:moveTo>
                      <a:cubicBezTo>
                        <a:pt x="0" y="608203"/>
                        <a:pt x="71663" y="763126"/>
                        <a:pt x="302823" y="763126"/>
                      </a:cubicBezTo>
                      <a:cubicBezTo>
                        <a:pt x="409260" y="763126"/>
                        <a:pt x="466556" y="686362"/>
                        <a:pt x="496633" y="666222"/>
                      </a:cubicBezTo>
                      <a:cubicBezTo>
                        <a:pt x="498451" y="688074"/>
                        <a:pt x="515802" y="751018"/>
                        <a:pt x="539032" y="751018"/>
                      </a:cubicBezTo>
                      <a:lnTo>
                        <a:pt x="654099" y="751018"/>
                      </a:lnTo>
                      <a:lnTo>
                        <a:pt x="654099" y="0"/>
                      </a:lnTo>
                      <a:lnTo>
                        <a:pt x="454235" y="0"/>
                      </a:lnTo>
                      <a:lnTo>
                        <a:pt x="454235" y="442124"/>
                      </a:lnTo>
                      <a:cubicBezTo>
                        <a:pt x="454235" y="498325"/>
                        <a:pt x="404053" y="563263"/>
                        <a:pt x="351276" y="563263"/>
                      </a:cubicBezTo>
                      <a:cubicBezTo>
                        <a:pt x="312567" y="563263"/>
                        <a:pt x="262243" y="568064"/>
                        <a:pt x="232430" y="524643"/>
                      </a:cubicBezTo>
                      <a:cubicBezTo>
                        <a:pt x="217445" y="502808"/>
                        <a:pt x="205918" y="470577"/>
                        <a:pt x="205918" y="436087"/>
                      </a:cubicBezTo>
                      <a:lnTo>
                        <a:pt x="205918" y="18"/>
                      </a:lnTo>
                      <a:lnTo>
                        <a:pt x="0" y="18"/>
                      </a:lnTo>
                      <a:lnTo>
                        <a:pt x="0" y="393689"/>
                      </a:ln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152" name="Freeform: Shape 151">
                  <a:extLst>
                    <a:ext uri="{FF2B5EF4-FFF2-40B4-BE49-F238E27FC236}">
                      <a16:creationId xmlns:a16="http://schemas.microsoft.com/office/drawing/2014/main" id="{43A1466A-31D5-09D2-B510-764A5D595AB5}"/>
                    </a:ext>
                  </a:extLst>
                </p:cNvPr>
                <p:cNvSpPr/>
                <p:nvPr/>
              </p:nvSpPr>
              <p:spPr>
                <a:xfrm>
                  <a:off x="13904417" y="10707990"/>
                  <a:ext cx="223235" cy="247125"/>
                </a:xfrm>
                <a:custGeom>
                  <a:avLst/>
                  <a:gdLst>
                    <a:gd name="connsiteX0" fmla="*/ 345222 w 690569"/>
                    <a:gd name="connsiteY0" fmla="*/ 157848 h 764471"/>
                    <a:gd name="connsiteX1" fmla="*/ 490579 w 690569"/>
                    <a:gd name="connsiteY1" fmla="*/ 309259 h 764471"/>
                    <a:gd name="connsiteX2" fmla="*/ 199864 w 690569"/>
                    <a:gd name="connsiteY2" fmla="*/ 309259 h 764471"/>
                    <a:gd name="connsiteX3" fmla="*/ 345222 w 690569"/>
                    <a:gd name="connsiteY3" fmla="*/ 157848 h 764471"/>
                    <a:gd name="connsiteX4" fmla="*/ 0 w 690569"/>
                    <a:gd name="connsiteY4" fmla="*/ 345603 h 764471"/>
                    <a:gd name="connsiteX5" fmla="*/ 101336 w 690569"/>
                    <a:gd name="connsiteY5" fmla="*/ 656120 h 764471"/>
                    <a:gd name="connsiteX6" fmla="*/ 559330 w 690569"/>
                    <a:gd name="connsiteY6" fmla="*/ 717175 h 764471"/>
                    <a:gd name="connsiteX7" fmla="*/ 672280 w 690569"/>
                    <a:gd name="connsiteY7" fmla="*/ 612098 h 764471"/>
                    <a:gd name="connsiteX8" fmla="*/ 604818 w 690569"/>
                    <a:gd name="connsiteY8" fmla="*/ 564476 h 764471"/>
                    <a:gd name="connsiteX9" fmla="*/ 539032 w 690569"/>
                    <a:gd name="connsiteY9" fmla="*/ 515194 h 764471"/>
                    <a:gd name="connsiteX10" fmla="*/ 478329 w 690569"/>
                    <a:gd name="connsiteY10" fmla="*/ 563523 h 764471"/>
                    <a:gd name="connsiteX11" fmla="*/ 345222 w 690569"/>
                    <a:gd name="connsiteY11" fmla="*/ 587881 h 764471"/>
                    <a:gd name="connsiteX12" fmla="*/ 199864 w 690569"/>
                    <a:gd name="connsiteY12" fmla="*/ 436470 h 764471"/>
                    <a:gd name="connsiteX13" fmla="*/ 690443 w 690569"/>
                    <a:gd name="connsiteY13" fmla="*/ 436470 h 764471"/>
                    <a:gd name="connsiteX14" fmla="*/ 597192 w 690569"/>
                    <a:gd name="connsiteY14" fmla="*/ 105777 h 764471"/>
                    <a:gd name="connsiteX15" fmla="*/ 193722 w 690569"/>
                    <a:gd name="connsiteY15" fmla="*/ 30601 h 764471"/>
                    <a:gd name="connsiteX16" fmla="*/ 0 w 690569"/>
                    <a:gd name="connsiteY16" fmla="*/ 345638 h 76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569" h="764471">
                      <a:moveTo>
                        <a:pt x="345222" y="157848"/>
                      </a:moveTo>
                      <a:cubicBezTo>
                        <a:pt x="435031" y="157848"/>
                        <a:pt x="490579" y="231718"/>
                        <a:pt x="490579" y="309259"/>
                      </a:cubicBezTo>
                      <a:lnTo>
                        <a:pt x="199864" y="309259"/>
                      </a:lnTo>
                      <a:cubicBezTo>
                        <a:pt x="217321" y="234330"/>
                        <a:pt x="242774" y="157848"/>
                        <a:pt x="345222" y="157848"/>
                      </a:cubicBezTo>
                      <a:close/>
                      <a:moveTo>
                        <a:pt x="0" y="345603"/>
                      </a:moveTo>
                      <a:cubicBezTo>
                        <a:pt x="0" y="467660"/>
                        <a:pt x="13027" y="567512"/>
                        <a:pt x="101336" y="656120"/>
                      </a:cubicBezTo>
                      <a:cubicBezTo>
                        <a:pt x="223535" y="778725"/>
                        <a:pt x="406400" y="794663"/>
                        <a:pt x="559330" y="717175"/>
                      </a:cubicBezTo>
                      <a:cubicBezTo>
                        <a:pt x="593415" y="699895"/>
                        <a:pt x="661690" y="651778"/>
                        <a:pt x="672280" y="612098"/>
                      </a:cubicBezTo>
                      <a:cubicBezTo>
                        <a:pt x="650869" y="606379"/>
                        <a:pt x="623422" y="578350"/>
                        <a:pt x="604818" y="564476"/>
                      </a:cubicBezTo>
                      <a:cubicBezTo>
                        <a:pt x="581112" y="546807"/>
                        <a:pt x="563231" y="531398"/>
                        <a:pt x="539032" y="515194"/>
                      </a:cubicBezTo>
                      <a:cubicBezTo>
                        <a:pt x="515944" y="530656"/>
                        <a:pt x="506730" y="547001"/>
                        <a:pt x="478329" y="563523"/>
                      </a:cubicBezTo>
                      <a:cubicBezTo>
                        <a:pt x="429100" y="592170"/>
                        <a:pt x="401988" y="587881"/>
                        <a:pt x="345222" y="587881"/>
                      </a:cubicBezTo>
                      <a:cubicBezTo>
                        <a:pt x="269922" y="587881"/>
                        <a:pt x="201541" y="511505"/>
                        <a:pt x="199864" y="436470"/>
                      </a:cubicBezTo>
                      <a:lnTo>
                        <a:pt x="690443" y="436470"/>
                      </a:lnTo>
                      <a:cubicBezTo>
                        <a:pt x="690443" y="284847"/>
                        <a:pt x="697945" y="233271"/>
                        <a:pt x="597192" y="105777"/>
                      </a:cubicBezTo>
                      <a:cubicBezTo>
                        <a:pt x="511637" y="-2494"/>
                        <a:pt x="319574" y="-27824"/>
                        <a:pt x="193722" y="30601"/>
                      </a:cubicBezTo>
                      <a:cubicBezTo>
                        <a:pt x="79625" y="83572"/>
                        <a:pt x="0" y="224128"/>
                        <a:pt x="0" y="345638"/>
                      </a:cubicBez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153" name="Freeform: Shape 152">
                  <a:extLst>
                    <a:ext uri="{FF2B5EF4-FFF2-40B4-BE49-F238E27FC236}">
                      <a16:creationId xmlns:a16="http://schemas.microsoft.com/office/drawing/2014/main" id="{087F4C9E-DA00-87C4-3990-5244D486507E}"/>
                    </a:ext>
                  </a:extLst>
                </p:cNvPr>
                <p:cNvSpPr/>
                <p:nvPr/>
              </p:nvSpPr>
              <p:spPr>
                <a:xfrm>
                  <a:off x="14162846" y="10708102"/>
                  <a:ext cx="240826" cy="242782"/>
                </a:xfrm>
                <a:custGeom>
                  <a:avLst/>
                  <a:gdLst>
                    <a:gd name="connsiteX0" fmla="*/ 35 w 744985"/>
                    <a:gd name="connsiteY0" fmla="*/ 751035 h 751035"/>
                    <a:gd name="connsiteX1" fmla="*/ 224134 w 744985"/>
                    <a:gd name="connsiteY1" fmla="*/ 751035 h 751035"/>
                    <a:gd name="connsiteX2" fmla="*/ 260814 w 744985"/>
                    <a:gd name="connsiteY2" fmla="*/ 690810 h 751035"/>
                    <a:gd name="connsiteX3" fmla="*/ 367285 w 744985"/>
                    <a:gd name="connsiteY3" fmla="*/ 518694 h 751035"/>
                    <a:gd name="connsiteX4" fmla="*/ 375529 w 744985"/>
                    <a:gd name="connsiteY4" fmla="*/ 508774 h 751035"/>
                    <a:gd name="connsiteX5" fmla="*/ 520886 w 744985"/>
                    <a:gd name="connsiteY5" fmla="*/ 751035 h 751035"/>
                    <a:gd name="connsiteX6" fmla="*/ 744985 w 744985"/>
                    <a:gd name="connsiteY6" fmla="*/ 751035 h 751035"/>
                    <a:gd name="connsiteX7" fmla="*/ 621427 w 744985"/>
                    <a:gd name="connsiteY7" fmla="*/ 553591 h 751035"/>
                    <a:gd name="connsiteX8" fmla="*/ 496668 w 744985"/>
                    <a:gd name="connsiteY8" fmla="*/ 357346 h 751035"/>
                    <a:gd name="connsiteX9" fmla="*/ 720768 w 744985"/>
                    <a:gd name="connsiteY9" fmla="*/ 0 h 751035"/>
                    <a:gd name="connsiteX10" fmla="*/ 496668 w 744985"/>
                    <a:gd name="connsiteY10" fmla="*/ 0 h 751035"/>
                    <a:gd name="connsiteX11" fmla="*/ 436407 w 744985"/>
                    <a:gd name="connsiteY11" fmla="*/ 103276 h 751035"/>
                    <a:gd name="connsiteX12" fmla="*/ 375529 w 744985"/>
                    <a:gd name="connsiteY12" fmla="*/ 211972 h 751035"/>
                    <a:gd name="connsiteX13" fmla="*/ 310819 w 744985"/>
                    <a:gd name="connsiteY13" fmla="*/ 107107 h 751035"/>
                    <a:gd name="connsiteX14" fmla="*/ 248334 w 744985"/>
                    <a:gd name="connsiteY14" fmla="*/ 0 h 751035"/>
                    <a:gd name="connsiteX15" fmla="*/ 24235 w 744985"/>
                    <a:gd name="connsiteY15" fmla="*/ 0 h 751035"/>
                    <a:gd name="connsiteX16" fmla="*/ 81301 w 744985"/>
                    <a:gd name="connsiteY16" fmla="*/ 94345 h 751035"/>
                    <a:gd name="connsiteX17" fmla="*/ 230365 w 744985"/>
                    <a:gd name="connsiteY17" fmla="*/ 326933 h 751035"/>
                    <a:gd name="connsiteX18" fmla="*/ 239438 w 744985"/>
                    <a:gd name="connsiteY18" fmla="*/ 378033 h 751035"/>
                    <a:gd name="connsiteX19" fmla="*/ 210120 w 744985"/>
                    <a:gd name="connsiteY19" fmla="*/ 422072 h 751035"/>
                    <a:gd name="connsiteX20" fmla="*/ 179106 w 744985"/>
                    <a:gd name="connsiteY20" fmla="*/ 469801 h 751035"/>
                    <a:gd name="connsiteX21" fmla="*/ 0 w 744985"/>
                    <a:gd name="connsiteY21" fmla="*/ 751000 h 7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4985" h="751035">
                      <a:moveTo>
                        <a:pt x="35" y="751035"/>
                      </a:moveTo>
                      <a:lnTo>
                        <a:pt x="224134" y="751035"/>
                      </a:lnTo>
                      <a:cubicBezTo>
                        <a:pt x="235731" y="729113"/>
                        <a:pt x="247964" y="712450"/>
                        <a:pt x="260814" y="690810"/>
                      </a:cubicBezTo>
                      <a:lnTo>
                        <a:pt x="367285" y="518694"/>
                      </a:lnTo>
                      <a:cubicBezTo>
                        <a:pt x="375458" y="508104"/>
                        <a:pt x="370728" y="514317"/>
                        <a:pt x="375529" y="508774"/>
                      </a:cubicBezTo>
                      <a:lnTo>
                        <a:pt x="520886" y="751035"/>
                      </a:lnTo>
                      <a:lnTo>
                        <a:pt x="744985" y="751035"/>
                      </a:lnTo>
                      <a:cubicBezTo>
                        <a:pt x="740131" y="730189"/>
                        <a:pt x="640790" y="582609"/>
                        <a:pt x="621427" y="553591"/>
                      </a:cubicBezTo>
                      <a:cubicBezTo>
                        <a:pt x="613166" y="541235"/>
                        <a:pt x="495521" y="367478"/>
                        <a:pt x="496668" y="357346"/>
                      </a:cubicBezTo>
                      <a:cubicBezTo>
                        <a:pt x="498010" y="345555"/>
                        <a:pt x="713319" y="27871"/>
                        <a:pt x="720768" y="0"/>
                      </a:cubicBezTo>
                      <a:lnTo>
                        <a:pt x="496668" y="0"/>
                      </a:lnTo>
                      <a:cubicBezTo>
                        <a:pt x="478647" y="34067"/>
                        <a:pt x="455665" y="69845"/>
                        <a:pt x="436407" y="103276"/>
                      </a:cubicBezTo>
                      <a:cubicBezTo>
                        <a:pt x="414943" y="140573"/>
                        <a:pt x="395774" y="173704"/>
                        <a:pt x="375529" y="211972"/>
                      </a:cubicBezTo>
                      <a:cubicBezTo>
                        <a:pt x="357118" y="198486"/>
                        <a:pt x="326299" y="132877"/>
                        <a:pt x="310819" y="107107"/>
                      </a:cubicBezTo>
                      <a:cubicBezTo>
                        <a:pt x="288932" y="70693"/>
                        <a:pt x="270557" y="33184"/>
                        <a:pt x="248334" y="0"/>
                      </a:cubicBezTo>
                      <a:lnTo>
                        <a:pt x="24235" y="0"/>
                      </a:lnTo>
                      <a:cubicBezTo>
                        <a:pt x="41639" y="32884"/>
                        <a:pt x="60914" y="60914"/>
                        <a:pt x="81301" y="94345"/>
                      </a:cubicBezTo>
                      <a:lnTo>
                        <a:pt x="230365" y="326933"/>
                      </a:lnTo>
                      <a:cubicBezTo>
                        <a:pt x="244839" y="347638"/>
                        <a:pt x="255077" y="352227"/>
                        <a:pt x="239438" y="378033"/>
                      </a:cubicBezTo>
                      <a:cubicBezTo>
                        <a:pt x="229095" y="395119"/>
                        <a:pt x="221081" y="403945"/>
                        <a:pt x="210120" y="422072"/>
                      </a:cubicBezTo>
                      <a:cubicBezTo>
                        <a:pt x="198152" y="441877"/>
                        <a:pt x="191815" y="448902"/>
                        <a:pt x="179106" y="469801"/>
                      </a:cubicBezTo>
                      <a:cubicBezTo>
                        <a:pt x="153618" y="511722"/>
                        <a:pt x="6725" y="722123"/>
                        <a:pt x="0" y="751000"/>
                      </a:cubicBez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154" name="Freeform: Shape 153">
                  <a:extLst>
                    <a:ext uri="{FF2B5EF4-FFF2-40B4-BE49-F238E27FC236}">
                      <a16:creationId xmlns:a16="http://schemas.microsoft.com/office/drawing/2014/main" id="{32A7CFF8-87F5-3F98-4C0E-8A9A22F0D8CA}"/>
                    </a:ext>
                  </a:extLst>
                </p:cNvPr>
                <p:cNvSpPr/>
                <p:nvPr/>
              </p:nvSpPr>
              <p:spPr>
                <a:xfrm>
                  <a:off x="15171171" y="10708108"/>
                  <a:ext cx="234937" cy="242782"/>
                </a:xfrm>
                <a:custGeom>
                  <a:avLst/>
                  <a:gdLst>
                    <a:gd name="connsiteX0" fmla="*/ 290679 w 726768"/>
                    <a:gd name="connsiteY0" fmla="*/ 751018 h 751035"/>
                    <a:gd name="connsiteX1" fmla="*/ 436036 w 726768"/>
                    <a:gd name="connsiteY1" fmla="*/ 751018 h 751035"/>
                    <a:gd name="connsiteX2" fmla="*/ 471480 w 726768"/>
                    <a:gd name="connsiteY2" fmla="*/ 659267 h 751035"/>
                    <a:gd name="connsiteX3" fmla="*/ 726769 w 726768"/>
                    <a:gd name="connsiteY3" fmla="*/ 0 h 751035"/>
                    <a:gd name="connsiteX4" fmla="*/ 520850 w 726768"/>
                    <a:gd name="connsiteY4" fmla="*/ 0 h 751035"/>
                    <a:gd name="connsiteX5" fmla="*/ 442991 w 726768"/>
                    <a:gd name="connsiteY5" fmla="*/ 212854 h 751035"/>
                    <a:gd name="connsiteX6" fmla="*/ 405006 w 726768"/>
                    <a:gd name="connsiteY6" fmla="*/ 320226 h 751035"/>
                    <a:gd name="connsiteX7" fmla="*/ 369439 w 726768"/>
                    <a:gd name="connsiteY7" fmla="*/ 430015 h 751035"/>
                    <a:gd name="connsiteX8" fmla="*/ 326176 w 726768"/>
                    <a:gd name="connsiteY8" fmla="*/ 327922 h 751035"/>
                    <a:gd name="connsiteX9" fmla="*/ 211973 w 726768"/>
                    <a:gd name="connsiteY9" fmla="*/ 0 h 751035"/>
                    <a:gd name="connsiteX10" fmla="*/ 0 w 726768"/>
                    <a:gd name="connsiteY10" fmla="*/ 0 h 751035"/>
                    <a:gd name="connsiteX11" fmla="*/ 143610 w 726768"/>
                    <a:gd name="connsiteY11" fmla="*/ 377256 h 751035"/>
                    <a:gd name="connsiteX12" fmla="*/ 179424 w 726768"/>
                    <a:gd name="connsiteY12" fmla="*/ 468636 h 751035"/>
                    <a:gd name="connsiteX13" fmla="*/ 290714 w 726768"/>
                    <a:gd name="connsiteY13" fmla="*/ 751035 h 7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6768" h="751035">
                      <a:moveTo>
                        <a:pt x="290679" y="751018"/>
                      </a:moveTo>
                      <a:lnTo>
                        <a:pt x="436036" y="751018"/>
                      </a:lnTo>
                      <a:cubicBezTo>
                        <a:pt x="442356" y="723870"/>
                        <a:pt x="461913" y="685126"/>
                        <a:pt x="471480" y="659267"/>
                      </a:cubicBezTo>
                      <a:cubicBezTo>
                        <a:pt x="495097" y="595318"/>
                        <a:pt x="723856" y="34914"/>
                        <a:pt x="726769" y="0"/>
                      </a:cubicBezTo>
                      <a:lnTo>
                        <a:pt x="520850" y="0"/>
                      </a:lnTo>
                      <a:lnTo>
                        <a:pt x="442991" y="212854"/>
                      </a:lnTo>
                      <a:cubicBezTo>
                        <a:pt x="429347" y="249251"/>
                        <a:pt x="417927" y="284482"/>
                        <a:pt x="405006" y="320226"/>
                      </a:cubicBezTo>
                      <a:lnTo>
                        <a:pt x="369439" y="430015"/>
                      </a:lnTo>
                      <a:cubicBezTo>
                        <a:pt x="346121" y="412929"/>
                        <a:pt x="337825" y="359040"/>
                        <a:pt x="326176" y="327922"/>
                      </a:cubicBezTo>
                      <a:lnTo>
                        <a:pt x="211973" y="0"/>
                      </a:lnTo>
                      <a:lnTo>
                        <a:pt x="0" y="0"/>
                      </a:lnTo>
                      <a:cubicBezTo>
                        <a:pt x="2700" y="32443"/>
                        <a:pt x="126876" y="335423"/>
                        <a:pt x="143610" y="377256"/>
                      </a:cubicBezTo>
                      <a:cubicBezTo>
                        <a:pt x="156707" y="409999"/>
                        <a:pt x="167368" y="434640"/>
                        <a:pt x="179424" y="468636"/>
                      </a:cubicBezTo>
                      <a:lnTo>
                        <a:pt x="290714" y="751035"/>
                      </a:ln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grpSp>
          <p:sp>
            <p:nvSpPr>
              <p:cNvPr id="168" name="Freeform: Shape 167">
                <a:extLst>
                  <a:ext uri="{FF2B5EF4-FFF2-40B4-BE49-F238E27FC236}">
                    <a16:creationId xmlns:a16="http://schemas.microsoft.com/office/drawing/2014/main" id="{DF4EDD81-97F7-2B15-5CB4-E32D49A0EE41}"/>
                  </a:ext>
                </a:extLst>
              </p:cNvPr>
              <p:cNvSpPr/>
              <p:nvPr/>
            </p:nvSpPr>
            <p:spPr>
              <a:xfrm>
                <a:off x="12754114" y="10069179"/>
                <a:ext cx="2705594" cy="2812028"/>
              </a:xfrm>
              <a:custGeom>
                <a:avLst/>
                <a:gdLst>
                  <a:gd name="connsiteX0" fmla="*/ 6417 w 2226469"/>
                  <a:gd name="connsiteY0" fmla="*/ 707043 h 2314057"/>
                  <a:gd name="connsiteX1" fmla="*/ 1037323 w 2226469"/>
                  <a:gd name="connsiteY1" fmla="*/ 437 h 2314057"/>
                  <a:gd name="connsiteX2" fmla="*/ 2225831 w 2226469"/>
                  <a:gd name="connsiteY2" fmla="*/ 1118024 h 2314057"/>
                  <a:gd name="connsiteX3" fmla="*/ 1058282 w 2226469"/>
                  <a:gd name="connsiteY3" fmla="*/ 2314006 h 2314057"/>
                  <a:gd name="connsiteX4" fmla="*/ 0 w 2226469"/>
                  <a:gd name="connsiteY4" fmla="*/ 1599439 h 23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9" h="2314057">
                    <a:moveTo>
                      <a:pt x="6417" y="707043"/>
                    </a:moveTo>
                    <a:cubicBezTo>
                      <a:pt x="179128" y="302560"/>
                      <a:pt x="572238" y="13110"/>
                      <a:pt x="1037323" y="437"/>
                    </a:cubicBezTo>
                    <a:cubicBezTo>
                      <a:pt x="1677882" y="-16948"/>
                      <a:pt x="2204952" y="486482"/>
                      <a:pt x="2225831" y="1118024"/>
                    </a:cubicBezTo>
                    <a:cubicBezTo>
                      <a:pt x="2247521" y="1773531"/>
                      <a:pt x="1714115" y="2320180"/>
                      <a:pt x="1058282" y="2314006"/>
                    </a:cubicBezTo>
                    <a:cubicBezTo>
                      <a:pt x="580768" y="2309456"/>
                      <a:pt x="172467" y="2015701"/>
                      <a:pt x="0" y="1599439"/>
                    </a:cubicBezTo>
                  </a:path>
                </a:pathLst>
              </a:custGeom>
              <a:noFill/>
              <a:ln w="25400" cap="flat">
                <a:solidFill>
                  <a:schemeClr val="tx2">
                    <a:lumMod val="60000"/>
                    <a:lumOff val="40000"/>
                  </a:schemeClr>
                </a:solidFill>
                <a:prstDash val="solid"/>
                <a:miter/>
              </a:ln>
            </p:spPr>
            <p:txBody>
              <a:bodyPr rtlCol="0" anchor="ctr"/>
              <a:lstStyle/>
              <a:p>
                <a:endParaRPr lang="en-US" sz="3600">
                  <a:solidFill>
                    <a:schemeClr val="tx1">
                      <a:lumMod val="85000"/>
                      <a:lumOff val="15000"/>
                    </a:schemeClr>
                  </a:solidFill>
                </a:endParaRPr>
              </a:p>
            </p:txBody>
          </p:sp>
          <p:sp>
            <p:nvSpPr>
              <p:cNvPr id="169" name="Oval 168">
                <a:extLst>
                  <a:ext uri="{FF2B5EF4-FFF2-40B4-BE49-F238E27FC236}">
                    <a16:creationId xmlns:a16="http://schemas.microsoft.com/office/drawing/2014/main" id="{F2B76669-5EC9-2D0A-D74B-AA73B4833FEB}"/>
                  </a:ext>
                </a:extLst>
              </p:cNvPr>
              <p:cNvSpPr/>
              <p:nvPr/>
            </p:nvSpPr>
            <p:spPr>
              <a:xfrm>
                <a:off x="12960537" y="10332616"/>
                <a:ext cx="2227264" cy="2227264"/>
              </a:xfrm>
              <a:prstGeom prst="ellipse">
                <a:avLst/>
              </a:prstGeom>
              <a:solidFill>
                <a:srgbClr val="E1EBF7"/>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4" name="Freeform: Shape 193">
                <a:extLst>
                  <a:ext uri="{FF2B5EF4-FFF2-40B4-BE49-F238E27FC236}">
                    <a16:creationId xmlns:a16="http://schemas.microsoft.com/office/drawing/2014/main" id="{04C63445-117E-F942-3293-6B7E2B437AB3}"/>
                  </a:ext>
                </a:extLst>
              </p:cNvPr>
              <p:cNvSpPr/>
              <p:nvPr/>
            </p:nvSpPr>
            <p:spPr>
              <a:xfrm>
                <a:off x="16141283" y="8021521"/>
                <a:ext cx="2705594" cy="2812028"/>
              </a:xfrm>
              <a:custGeom>
                <a:avLst/>
                <a:gdLst>
                  <a:gd name="connsiteX0" fmla="*/ 6417 w 2226469"/>
                  <a:gd name="connsiteY0" fmla="*/ 707043 h 2314057"/>
                  <a:gd name="connsiteX1" fmla="*/ 1037323 w 2226469"/>
                  <a:gd name="connsiteY1" fmla="*/ 437 h 2314057"/>
                  <a:gd name="connsiteX2" fmla="*/ 2225831 w 2226469"/>
                  <a:gd name="connsiteY2" fmla="*/ 1118024 h 2314057"/>
                  <a:gd name="connsiteX3" fmla="*/ 1058282 w 2226469"/>
                  <a:gd name="connsiteY3" fmla="*/ 2314006 h 2314057"/>
                  <a:gd name="connsiteX4" fmla="*/ 0 w 2226469"/>
                  <a:gd name="connsiteY4" fmla="*/ 1599439 h 23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9" h="2314057">
                    <a:moveTo>
                      <a:pt x="6417" y="707043"/>
                    </a:moveTo>
                    <a:cubicBezTo>
                      <a:pt x="179128" y="302560"/>
                      <a:pt x="572238" y="13110"/>
                      <a:pt x="1037323" y="437"/>
                    </a:cubicBezTo>
                    <a:cubicBezTo>
                      <a:pt x="1677882" y="-16948"/>
                      <a:pt x="2204952" y="486482"/>
                      <a:pt x="2225831" y="1118024"/>
                    </a:cubicBezTo>
                    <a:cubicBezTo>
                      <a:pt x="2247521" y="1773531"/>
                      <a:pt x="1714115" y="2320180"/>
                      <a:pt x="1058282" y="2314006"/>
                    </a:cubicBezTo>
                    <a:cubicBezTo>
                      <a:pt x="580768" y="2309456"/>
                      <a:pt x="172467" y="2015701"/>
                      <a:pt x="0" y="1599439"/>
                    </a:cubicBezTo>
                  </a:path>
                </a:pathLst>
              </a:custGeom>
              <a:noFill/>
              <a:ln w="25400" cap="flat">
                <a:solidFill>
                  <a:schemeClr val="tx2">
                    <a:lumMod val="60000"/>
                    <a:lumOff val="40000"/>
                  </a:schemeClr>
                </a:solidFill>
                <a:prstDash val="solid"/>
                <a:miter/>
              </a:ln>
            </p:spPr>
            <p:txBody>
              <a:bodyPr rtlCol="0" anchor="ctr"/>
              <a:lstStyle/>
              <a:p>
                <a:endParaRPr lang="en-US" sz="3600">
                  <a:solidFill>
                    <a:schemeClr val="tx1">
                      <a:lumMod val="85000"/>
                      <a:lumOff val="15000"/>
                    </a:schemeClr>
                  </a:solidFill>
                </a:endParaRPr>
              </a:p>
            </p:txBody>
          </p:sp>
          <p:sp>
            <p:nvSpPr>
              <p:cNvPr id="195" name="Oval 194">
                <a:extLst>
                  <a:ext uri="{FF2B5EF4-FFF2-40B4-BE49-F238E27FC236}">
                    <a16:creationId xmlns:a16="http://schemas.microsoft.com/office/drawing/2014/main" id="{700E877F-A66E-09C1-5396-9E8150085EB4}"/>
                  </a:ext>
                </a:extLst>
              </p:cNvPr>
              <p:cNvSpPr/>
              <p:nvPr/>
            </p:nvSpPr>
            <p:spPr>
              <a:xfrm>
                <a:off x="16347706" y="8284958"/>
                <a:ext cx="2227264" cy="2227264"/>
              </a:xfrm>
              <a:prstGeom prst="ellipse">
                <a:avLst/>
              </a:prstGeom>
              <a:solidFill>
                <a:srgbClr val="E1EBF7"/>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196" name="Group 377">
                <a:extLst>
                  <a:ext uri="{FF2B5EF4-FFF2-40B4-BE49-F238E27FC236}">
                    <a16:creationId xmlns:a16="http://schemas.microsoft.com/office/drawing/2014/main" id="{B8122A9C-D873-FFDC-04D0-B6CA0084F859}"/>
                  </a:ext>
                </a:extLst>
              </p:cNvPr>
              <p:cNvGrpSpPr>
                <a:grpSpLocks noChangeAspect="1"/>
              </p:cNvGrpSpPr>
              <p:nvPr/>
            </p:nvGrpSpPr>
            <p:grpSpPr bwMode="auto">
              <a:xfrm>
                <a:off x="16759248" y="8744199"/>
                <a:ext cx="1404179" cy="1405963"/>
                <a:chOff x="2649" y="3117"/>
                <a:chExt cx="785" cy="786"/>
              </a:xfrm>
              <a:solidFill>
                <a:schemeClr val="accent2"/>
              </a:solidFill>
            </p:grpSpPr>
            <p:sp>
              <p:nvSpPr>
                <p:cNvPr id="197" name="Freeform 379">
                  <a:extLst>
                    <a:ext uri="{FF2B5EF4-FFF2-40B4-BE49-F238E27FC236}">
                      <a16:creationId xmlns:a16="http://schemas.microsoft.com/office/drawing/2014/main" id="{7426293B-D838-859B-9588-466CD3737914}"/>
                    </a:ext>
                  </a:extLst>
                </p:cNvPr>
                <p:cNvSpPr>
                  <a:spLocks/>
                </p:cNvSpPr>
                <p:nvPr/>
              </p:nvSpPr>
              <p:spPr bwMode="auto">
                <a:xfrm>
                  <a:off x="2696" y="3117"/>
                  <a:ext cx="155" cy="155"/>
                </a:xfrm>
                <a:custGeom>
                  <a:avLst/>
                  <a:gdLst>
                    <a:gd name="T0" fmla="*/ 388 w 776"/>
                    <a:gd name="T1" fmla="*/ 0 h 776"/>
                    <a:gd name="T2" fmla="*/ 441 w 776"/>
                    <a:gd name="T3" fmla="*/ 4 h 776"/>
                    <a:gd name="T4" fmla="*/ 491 w 776"/>
                    <a:gd name="T5" fmla="*/ 13 h 776"/>
                    <a:gd name="T6" fmla="*/ 539 w 776"/>
                    <a:gd name="T7" fmla="*/ 30 h 776"/>
                    <a:gd name="T8" fmla="*/ 584 w 776"/>
                    <a:gd name="T9" fmla="*/ 53 h 776"/>
                    <a:gd name="T10" fmla="*/ 624 w 776"/>
                    <a:gd name="T11" fmla="*/ 81 h 776"/>
                    <a:gd name="T12" fmla="*/ 662 w 776"/>
                    <a:gd name="T13" fmla="*/ 113 h 776"/>
                    <a:gd name="T14" fmla="*/ 694 w 776"/>
                    <a:gd name="T15" fmla="*/ 150 h 776"/>
                    <a:gd name="T16" fmla="*/ 723 w 776"/>
                    <a:gd name="T17" fmla="*/ 191 h 776"/>
                    <a:gd name="T18" fmla="*/ 744 w 776"/>
                    <a:gd name="T19" fmla="*/ 237 h 776"/>
                    <a:gd name="T20" fmla="*/ 761 w 776"/>
                    <a:gd name="T21" fmla="*/ 285 h 776"/>
                    <a:gd name="T22" fmla="*/ 772 w 776"/>
                    <a:gd name="T23" fmla="*/ 336 h 776"/>
                    <a:gd name="T24" fmla="*/ 776 w 776"/>
                    <a:gd name="T25" fmla="*/ 387 h 776"/>
                    <a:gd name="T26" fmla="*/ 772 w 776"/>
                    <a:gd name="T27" fmla="*/ 440 h 776"/>
                    <a:gd name="T28" fmla="*/ 761 w 776"/>
                    <a:gd name="T29" fmla="*/ 491 h 776"/>
                    <a:gd name="T30" fmla="*/ 744 w 776"/>
                    <a:gd name="T31" fmla="*/ 539 h 776"/>
                    <a:gd name="T32" fmla="*/ 723 w 776"/>
                    <a:gd name="T33" fmla="*/ 584 h 776"/>
                    <a:gd name="T34" fmla="*/ 694 w 776"/>
                    <a:gd name="T35" fmla="*/ 626 h 776"/>
                    <a:gd name="T36" fmla="*/ 662 w 776"/>
                    <a:gd name="T37" fmla="*/ 662 h 776"/>
                    <a:gd name="T38" fmla="*/ 624 w 776"/>
                    <a:gd name="T39" fmla="*/ 696 h 776"/>
                    <a:gd name="T40" fmla="*/ 584 w 776"/>
                    <a:gd name="T41" fmla="*/ 723 h 776"/>
                    <a:gd name="T42" fmla="*/ 539 w 776"/>
                    <a:gd name="T43" fmla="*/ 746 h 776"/>
                    <a:gd name="T44" fmla="*/ 491 w 776"/>
                    <a:gd name="T45" fmla="*/ 762 h 776"/>
                    <a:gd name="T46" fmla="*/ 441 w 776"/>
                    <a:gd name="T47" fmla="*/ 773 h 776"/>
                    <a:gd name="T48" fmla="*/ 388 w 776"/>
                    <a:gd name="T49" fmla="*/ 776 h 776"/>
                    <a:gd name="T50" fmla="*/ 335 w 776"/>
                    <a:gd name="T51" fmla="*/ 773 h 776"/>
                    <a:gd name="T52" fmla="*/ 285 w 776"/>
                    <a:gd name="T53" fmla="*/ 762 h 776"/>
                    <a:gd name="T54" fmla="*/ 237 w 776"/>
                    <a:gd name="T55" fmla="*/ 746 h 776"/>
                    <a:gd name="T56" fmla="*/ 192 w 776"/>
                    <a:gd name="T57" fmla="*/ 723 h 776"/>
                    <a:gd name="T58" fmla="*/ 152 w 776"/>
                    <a:gd name="T59" fmla="*/ 696 h 776"/>
                    <a:gd name="T60" fmla="*/ 114 w 776"/>
                    <a:gd name="T61" fmla="*/ 662 h 776"/>
                    <a:gd name="T62" fmla="*/ 82 w 776"/>
                    <a:gd name="T63" fmla="*/ 626 h 776"/>
                    <a:gd name="T64" fmla="*/ 53 w 776"/>
                    <a:gd name="T65" fmla="*/ 584 h 776"/>
                    <a:gd name="T66" fmla="*/ 31 w 776"/>
                    <a:gd name="T67" fmla="*/ 539 h 776"/>
                    <a:gd name="T68" fmla="*/ 15 w 776"/>
                    <a:gd name="T69" fmla="*/ 491 h 776"/>
                    <a:gd name="T70" fmla="*/ 4 w 776"/>
                    <a:gd name="T71" fmla="*/ 440 h 776"/>
                    <a:gd name="T72" fmla="*/ 0 w 776"/>
                    <a:gd name="T73" fmla="*/ 387 h 776"/>
                    <a:gd name="T74" fmla="*/ 4 w 776"/>
                    <a:gd name="T75" fmla="*/ 336 h 776"/>
                    <a:gd name="T76" fmla="*/ 15 w 776"/>
                    <a:gd name="T77" fmla="*/ 285 h 776"/>
                    <a:gd name="T78" fmla="*/ 31 w 776"/>
                    <a:gd name="T79" fmla="*/ 237 h 776"/>
                    <a:gd name="T80" fmla="*/ 53 w 776"/>
                    <a:gd name="T81" fmla="*/ 191 h 776"/>
                    <a:gd name="T82" fmla="*/ 82 w 776"/>
                    <a:gd name="T83" fmla="*/ 150 h 776"/>
                    <a:gd name="T84" fmla="*/ 114 w 776"/>
                    <a:gd name="T85" fmla="*/ 113 h 776"/>
                    <a:gd name="T86" fmla="*/ 152 w 776"/>
                    <a:gd name="T87" fmla="*/ 81 h 776"/>
                    <a:gd name="T88" fmla="*/ 192 w 776"/>
                    <a:gd name="T89" fmla="*/ 53 h 776"/>
                    <a:gd name="T90" fmla="*/ 237 w 776"/>
                    <a:gd name="T91" fmla="*/ 30 h 776"/>
                    <a:gd name="T92" fmla="*/ 285 w 776"/>
                    <a:gd name="T93" fmla="*/ 13 h 776"/>
                    <a:gd name="T94" fmla="*/ 335 w 776"/>
                    <a:gd name="T95" fmla="*/ 4 h 776"/>
                    <a:gd name="T96" fmla="*/ 388 w 776"/>
                    <a:gd name="T97"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6" h="776">
                      <a:moveTo>
                        <a:pt x="388" y="0"/>
                      </a:moveTo>
                      <a:lnTo>
                        <a:pt x="441" y="4"/>
                      </a:lnTo>
                      <a:lnTo>
                        <a:pt x="491" y="13"/>
                      </a:lnTo>
                      <a:lnTo>
                        <a:pt x="539" y="30"/>
                      </a:lnTo>
                      <a:lnTo>
                        <a:pt x="584" y="53"/>
                      </a:lnTo>
                      <a:lnTo>
                        <a:pt x="624" y="81"/>
                      </a:lnTo>
                      <a:lnTo>
                        <a:pt x="662" y="113"/>
                      </a:lnTo>
                      <a:lnTo>
                        <a:pt x="694" y="150"/>
                      </a:lnTo>
                      <a:lnTo>
                        <a:pt x="723" y="191"/>
                      </a:lnTo>
                      <a:lnTo>
                        <a:pt x="744" y="237"/>
                      </a:lnTo>
                      <a:lnTo>
                        <a:pt x="761" y="285"/>
                      </a:lnTo>
                      <a:lnTo>
                        <a:pt x="772" y="336"/>
                      </a:lnTo>
                      <a:lnTo>
                        <a:pt x="776" y="387"/>
                      </a:lnTo>
                      <a:lnTo>
                        <a:pt x="772" y="440"/>
                      </a:lnTo>
                      <a:lnTo>
                        <a:pt x="761" y="491"/>
                      </a:lnTo>
                      <a:lnTo>
                        <a:pt x="744" y="539"/>
                      </a:lnTo>
                      <a:lnTo>
                        <a:pt x="723" y="584"/>
                      </a:lnTo>
                      <a:lnTo>
                        <a:pt x="694" y="626"/>
                      </a:lnTo>
                      <a:lnTo>
                        <a:pt x="662" y="662"/>
                      </a:lnTo>
                      <a:lnTo>
                        <a:pt x="624" y="696"/>
                      </a:lnTo>
                      <a:lnTo>
                        <a:pt x="584" y="723"/>
                      </a:lnTo>
                      <a:lnTo>
                        <a:pt x="539" y="746"/>
                      </a:lnTo>
                      <a:lnTo>
                        <a:pt x="491" y="762"/>
                      </a:lnTo>
                      <a:lnTo>
                        <a:pt x="441" y="773"/>
                      </a:lnTo>
                      <a:lnTo>
                        <a:pt x="388" y="776"/>
                      </a:lnTo>
                      <a:lnTo>
                        <a:pt x="335" y="773"/>
                      </a:lnTo>
                      <a:lnTo>
                        <a:pt x="285" y="762"/>
                      </a:lnTo>
                      <a:lnTo>
                        <a:pt x="237" y="746"/>
                      </a:lnTo>
                      <a:lnTo>
                        <a:pt x="192" y="723"/>
                      </a:lnTo>
                      <a:lnTo>
                        <a:pt x="152" y="696"/>
                      </a:lnTo>
                      <a:lnTo>
                        <a:pt x="114" y="662"/>
                      </a:lnTo>
                      <a:lnTo>
                        <a:pt x="82" y="626"/>
                      </a:lnTo>
                      <a:lnTo>
                        <a:pt x="53" y="584"/>
                      </a:lnTo>
                      <a:lnTo>
                        <a:pt x="31" y="539"/>
                      </a:lnTo>
                      <a:lnTo>
                        <a:pt x="15" y="491"/>
                      </a:lnTo>
                      <a:lnTo>
                        <a:pt x="4" y="440"/>
                      </a:lnTo>
                      <a:lnTo>
                        <a:pt x="0" y="387"/>
                      </a:lnTo>
                      <a:lnTo>
                        <a:pt x="4" y="336"/>
                      </a:lnTo>
                      <a:lnTo>
                        <a:pt x="15" y="285"/>
                      </a:lnTo>
                      <a:lnTo>
                        <a:pt x="31" y="237"/>
                      </a:lnTo>
                      <a:lnTo>
                        <a:pt x="53" y="191"/>
                      </a:lnTo>
                      <a:lnTo>
                        <a:pt x="82" y="150"/>
                      </a:lnTo>
                      <a:lnTo>
                        <a:pt x="114" y="113"/>
                      </a:lnTo>
                      <a:lnTo>
                        <a:pt x="152" y="81"/>
                      </a:lnTo>
                      <a:lnTo>
                        <a:pt x="192" y="53"/>
                      </a:lnTo>
                      <a:lnTo>
                        <a:pt x="237" y="30"/>
                      </a:lnTo>
                      <a:lnTo>
                        <a:pt x="285" y="13"/>
                      </a:lnTo>
                      <a:lnTo>
                        <a:pt x="335" y="4"/>
                      </a:lnTo>
                      <a:lnTo>
                        <a:pt x="388"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198" name="Freeform 380">
                  <a:extLst>
                    <a:ext uri="{FF2B5EF4-FFF2-40B4-BE49-F238E27FC236}">
                      <a16:creationId xmlns:a16="http://schemas.microsoft.com/office/drawing/2014/main" id="{02214432-4CDD-4669-1A52-201976980235}"/>
                    </a:ext>
                  </a:extLst>
                </p:cNvPr>
                <p:cNvSpPr>
                  <a:spLocks/>
                </p:cNvSpPr>
                <p:nvPr/>
              </p:nvSpPr>
              <p:spPr bwMode="auto">
                <a:xfrm>
                  <a:off x="2649" y="3301"/>
                  <a:ext cx="249" cy="436"/>
                </a:xfrm>
                <a:custGeom>
                  <a:avLst/>
                  <a:gdLst>
                    <a:gd name="T0" fmla="*/ 1056 w 1248"/>
                    <a:gd name="T1" fmla="*/ 0 h 2179"/>
                    <a:gd name="T2" fmla="*/ 1123 w 1248"/>
                    <a:gd name="T3" fmla="*/ 12 h 2179"/>
                    <a:gd name="T4" fmla="*/ 1180 w 1248"/>
                    <a:gd name="T5" fmla="*/ 45 h 2179"/>
                    <a:gd name="T6" fmla="*/ 1222 w 1248"/>
                    <a:gd name="T7" fmla="*/ 95 h 2179"/>
                    <a:gd name="T8" fmla="*/ 1245 w 1248"/>
                    <a:gd name="T9" fmla="*/ 157 h 2179"/>
                    <a:gd name="T10" fmla="*/ 1248 w 1248"/>
                    <a:gd name="T11" fmla="*/ 269 h 2179"/>
                    <a:gd name="T12" fmla="*/ 1153 w 1248"/>
                    <a:gd name="T13" fmla="*/ 324 h 2179"/>
                    <a:gd name="T14" fmla="*/ 1073 w 1248"/>
                    <a:gd name="T15" fmla="*/ 399 h 2179"/>
                    <a:gd name="T16" fmla="*/ 1013 w 1248"/>
                    <a:gd name="T17" fmla="*/ 490 h 2179"/>
                    <a:gd name="T18" fmla="*/ 973 w 1248"/>
                    <a:gd name="T19" fmla="*/ 595 h 2179"/>
                    <a:gd name="T20" fmla="*/ 960 w 1248"/>
                    <a:gd name="T21" fmla="*/ 708 h 2179"/>
                    <a:gd name="T22" fmla="*/ 962 w 1248"/>
                    <a:gd name="T23" fmla="*/ 1764 h 2179"/>
                    <a:gd name="T24" fmla="*/ 982 w 1248"/>
                    <a:gd name="T25" fmla="*/ 1856 h 2179"/>
                    <a:gd name="T26" fmla="*/ 1018 w 1248"/>
                    <a:gd name="T27" fmla="*/ 1940 h 2179"/>
                    <a:gd name="T28" fmla="*/ 1014 w 1248"/>
                    <a:gd name="T29" fmla="*/ 2020 h 2179"/>
                    <a:gd name="T30" fmla="*/ 991 w 1248"/>
                    <a:gd name="T31" fmla="*/ 2082 h 2179"/>
                    <a:gd name="T32" fmla="*/ 949 w 1248"/>
                    <a:gd name="T33" fmla="*/ 2133 h 2179"/>
                    <a:gd name="T34" fmla="*/ 893 w 1248"/>
                    <a:gd name="T35" fmla="*/ 2167 h 2179"/>
                    <a:gd name="T36" fmla="*/ 826 w 1248"/>
                    <a:gd name="T37" fmla="*/ 2179 h 2179"/>
                    <a:gd name="T38" fmla="*/ 388 w 1248"/>
                    <a:gd name="T39" fmla="*/ 2175 h 2179"/>
                    <a:gd name="T40" fmla="*/ 325 w 1248"/>
                    <a:gd name="T41" fmla="*/ 2152 h 2179"/>
                    <a:gd name="T42" fmla="*/ 276 w 1248"/>
                    <a:gd name="T43" fmla="*/ 2110 h 2179"/>
                    <a:gd name="T44" fmla="*/ 242 w 1248"/>
                    <a:gd name="T45" fmla="*/ 2052 h 2179"/>
                    <a:gd name="T46" fmla="*/ 230 w 1248"/>
                    <a:gd name="T47" fmla="*/ 1986 h 2179"/>
                    <a:gd name="T48" fmla="*/ 192 w 1248"/>
                    <a:gd name="T49" fmla="*/ 1216 h 2179"/>
                    <a:gd name="T50" fmla="*/ 123 w 1248"/>
                    <a:gd name="T51" fmla="*/ 1204 h 2179"/>
                    <a:gd name="T52" fmla="*/ 67 w 1248"/>
                    <a:gd name="T53" fmla="*/ 1170 h 2179"/>
                    <a:gd name="T54" fmla="*/ 25 w 1248"/>
                    <a:gd name="T55" fmla="*/ 1120 h 2179"/>
                    <a:gd name="T56" fmla="*/ 2 w 1248"/>
                    <a:gd name="T57" fmla="*/ 1057 h 2179"/>
                    <a:gd name="T58" fmla="*/ 0 w 1248"/>
                    <a:gd name="T59" fmla="*/ 192 h 2179"/>
                    <a:gd name="T60" fmla="*/ 12 w 1248"/>
                    <a:gd name="T61" fmla="*/ 125 h 2179"/>
                    <a:gd name="T62" fmla="*/ 45 w 1248"/>
                    <a:gd name="T63" fmla="*/ 68 h 2179"/>
                    <a:gd name="T64" fmla="*/ 95 w 1248"/>
                    <a:gd name="T65" fmla="*/ 26 h 2179"/>
                    <a:gd name="T66" fmla="*/ 157 w 1248"/>
                    <a:gd name="T67" fmla="*/ 3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8" h="2179">
                      <a:moveTo>
                        <a:pt x="192" y="0"/>
                      </a:moveTo>
                      <a:lnTo>
                        <a:pt x="1056" y="0"/>
                      </a:lnTo>
                      <a:lnTo>
                        <a:pt x="1091" y="3"/>
                      </a:lnTo>
                      <a:lnTo>
                        <a:pt x="1123" y="12"/>
                      </a:lnTo>
                      <a:lnTo>
                        <a:pt x="1153" y="26"/>
                      </a:lnTo>
                      <a:lnTo>
                        <a:pt x="1180" y="45"/>
                      </a:lnTo>
                      <a:lnTo>
                        <a:pt x="1203" y="68"/>
                      </a:lnTo>
                      <a:lnTo>
                        <a:pt x="1222" y="95"/>
                      </a:lnTo>
                      <a:lnTo>
                        <a:pt x="1236" y="125"/>
                      </a:lnTo>
                      <a:lnTo>
                        <a:pt x="1245" y="157"/>
                      </a:lnTo>
                      <a:lnTo>
                        <a:pt x="1248" y="192"/>
                      </a:lnTo>
                      <a:lnTo>
                        <a:pt x="1248" y="269"/>
                      </a:lnTo>
                      <a:lnTo>
                        <a:pt x="1199" y="294"/>
                      </a:lnTo>
                      <a:lnTo>
                        <a:pt x="1153" y="324"/>
                      </a:lnTo>
                      <a:lnTo>
                        <a:pt x="1111" y="359"/>
                      </a:lnTo>
                      <a:lnTo>
                        <a:pt x="1073" y="399"/>
                      </a:lnTo>
                      <a:lnTo>
                        <a:pt x="1041" y="444"/>
                      </a:lnTo>
                      <a:lnTo>
                        <a:pt x="1013" y="490"/>
                      </a:lnTo>
                      <a:lnTo>
                        <a:pt x="990" y="541"/>
                      </a:lnTo>
                      <a:lnTo>
                        <a:pt x="973" y="595"/>
                      </a:lnTo>
                      <a:lnTo>
                        <a:pt x="964" y="651"/>
                      </a:lnTo>
                      <a:lnTo>
                        <a:pt x="960" y="708"/>
                      </a:lnTo>
                      <a:lnTo>
                        <a:pt x="960" y="1717"/>
                      </a:lnTo>
                      <a:lnTo>
                        <a:pt x="962" y="1764"/>
                      </a:lnTo>
                      <a:lnTo>
                        <a:pt x="970" y="1811"/>
                      </a:lnTo>
                      <a:lnTo>
                        <a:pt x="982" y="1856"/>
                      </a:lnTo>
                      <a:lnTo>
                        <a:pt x="999" y="1900"/>
                      </a:lnTo>
                      <a:lnTo>
                        <a:pt x="1018" y="1940"/>
                      </a:lnTo>
                      <a:lnTo>
                        <a:pt x="1018" y="1986"/>
                      </a:lnTo>
                      <a:lnTo>
                        <a:pt x="1014" y="2020"/>
                      </a:lnTo>
                      <a:lnTo>
                        <a:pt x="1006" y="2052"/>
                      </a:lnTo>
                      <a:lnTo>
                        <a:pt x="991" y="2082"/>
                      </a:lnTo>
                      <a:lnTo>
                        <a:pt x="972" y="2110"/>
                      </a:lnTo>
                      <a:lnTo>
                        <a:pt x="949" y="2133"/>
                      </a:lnTo>
                      <a:lnTo>
                        <a:pt x="923" y="2152"/>
                      </a:lnTo>
                      <a:lnTo>
                        <a:pt x="893" y="2167"/>
                      </a:lnTo>
                      <a:lnTo>
                        <a:pt x="860" y="2175"/>
                      </a:lnTo>
                      <a:lnTo>
                        <a:pt x="826" y="2179"/>
                      </a:lnTo>
                      <a:lnTo>
                        <a:pt x="422" y="2179"/>
                      </a:lnTo>
                      <a:lnTo>
                        <a:pt x="388" y="2175"/>
                      </a:lnTo>
                      <a:lnTo>
                        <a:pt x="355" y="2167"/>
                      </a:lnTo>
                      <a:lnTo>
                        <a:pt x="325" y="2152"/>
                      </a:lnTo>
                      <a:lnTo>
                        <a:pt x="299" y="2133"/>
                      </a:lnTo>
                      <a:lnTo>
                        <a:pt x="276" y="2110"/>
                      </a:lnTo>
                      <a:lnTo>
                        <a:pt x="257" y="2082"/>
                      </a:lnTo>
                      <a:lnTo>
                        <a:pt x="242" y="2052"/>
                      </a:lnTo>
                      <a:lnTo>
                        <a:pt x="234" y="2020"/>
                      </a:lnTo>
                      <a:lnTo>
                        <a:pt x="230" y="1986"/>
                      </a:lnTo>
                      <a:lnTo>
                        <a:pt x="230" y="1216"/>
                      </a:lnTo>
                      <a:lnTo>
                        <a:pt x="192" y="1216"/>
                      </a:lnTo>
                      <a:lnTo>
                        <a:pt x="157" y="1212"/>
                      </a:lnTo>
                      <a:lnTo>
                        <a:pt x="123" y="1204"/>
                      </a:lnTo>
                      <a:lnTo>
                        <a:pt x="93" y="1190"/>
                      </a:lnTo>
                      <a:lnTo>
                        <a:pt x="67" y="1170"/>
                      </a:lnTo>
                      <a:lnTo>
                        <a:pt x="44" y="1147"/>
                      </a:lnTo>
                      <a:lnTo>
                        <a:pt x="25" y="1120"/>
                      </a:lnTo>
                      <a:lnTo>
                        <a:pt x="12" y="1090"/>
                      </a:lnTo>
                      <a:lnTo>
                        <a:pt x="2" y="1057"/>
                      </a:lnTo>
                      <a:lnTo>
                        <a:pt x="0" y="1024"/>
                      </a:lnTo>
                      <a:lnTo>
                        <a:pt x="0" y="192"/>
                      </a:lnTo>
                      <a:lnTo>
                        <a:pt x="3" y="157"/>
                      </a:lnTo>
                      <a:lnTo>
                        <a:pt x="12" y="125"/>
                      </a:lnTo>
                      <a:lnTo>
                        <a:pt x="26" y="95"/>
                      </a:lnTo>
                      <a:lnTo>
                        <a:pt x="45" y="68"/>
                      </a:lnTo>
                      <a:lnTo>
                        <a:pt x="68" y="45"/>
                      </a:lnTo>
                      <a:lnTo>
                        <a:pt x="95" y="26"/>
                      </a:lnTo>
                      <a:lnTo>
                        <a:pt x="125" y="12"/>
                      </a:lnTo>
                      <a:lnTo>
                        <a:pt x="157" y="3"/>
                      </a:lnTo>
                      <a:lnTo>
                        <a:pt x="192"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199" name="Freeform 381">
                  <a:extLst>
                    <a:ext uri="{FF2B5EF4-FFF2-40B4-BE49-F238E27FC236}">
                      <a16:creationId xmlns:a16="http://schemas.microsoft.com/office/drawing/2014/main" id="{73B2016F-F484-45B4-5558-F0F09CEFDA34}"/>
                    </a:ext>
                  </a:extLst>
                </p:cNvPr>
                <p:cNvSpPr>
                  <a:spLocks/>
                </p:cNvSpPr>
                <p:nvPr/>
              </p:nvSpPr>
              <p:spPr bwMode="auto">
                <a:xfrm>
                  <a:off x="3233" y="3117"/>
                  <a:ext cx="154" cy="155"/>
                </a:xfrm>
                <a:custGeom>
                  <a:avLst/>
                  <a:gdLst>
                    <a:gd name="T0" fmla="*/ 388 w 774"/>
                    <a:gd name="T1" fmla="*/ 0 h 776"/>
                    <a:gd name="T2" fmla="*/ 439 w 774"/>
                    <a:gd name="T3" fmla="*/ 4 h 776"/>
                    <a:gd name="T4" fmla="*/ 490 w 774"/>
                    <a:gd name="T5" fmla="*/ 13 h 776"/>
                    <a:gd name="T6" fmla="*/ 538 w 774"/>
                    <a:gd name="T7" fmla="*/ 30 h 776"/>
                    <a:gd name="T8" fmla="*/ 583 w 774"/>
                    <a:gd name="T9" fmla="*/ 53 h 776"/>
                    <a:gd name="T10" fmla="*/ 624 w 774"/>
                    <a:gd name="T11" fmla="*/ 81 h 776"/>
                    <a:gd name="T12" fmla="*/ 661 w 774"/>
                    <a:gd name="T13" fmla="*/ 113 h 776"/>
                    <a:gd name="T14" fmla="*/ 694 w 774"/>
                    <a:gd name="T15" fmla="*/ 150 h 776"/>
                    <a:gd name="T16" fmla="*/ 722 w 774"/>
                    <a:gd name="T17" fmla="*/ 191 h 776"/>
                    <a:gd name="T18" fmla="*/ 744 w 774"/>
                    <a:gd name="T19" fmla="*/ 237 h 776"/>
                    <a:gd name="T20" fmla="*/ 761 w 774"/>
                    <a:gd name="T21" fmla="*/ 285 h 776"/>
                    <a:gd name="T22" fmla="*/ 771 w 774"/>
                    <a:gd name="T23" fmla="*/ 336 h 776"/>
                    <a:gd name="T24" fmla="*/ 774 w 774"/>
                    <a:gd name="T25" fmla="*/ 387 h 776"/>
                    <a:gd name="T26" fmla="*/ 771 w 774"/>
                    <a:gd name="T27" fmla="*/ 440 h 776"/>
                    <a:gd name="T28" fmla="*/ 761 w 774"/>
                    <a:gd name="T29" fmla="*/ 491 h 776"/>
                    <a:gd name="T30" fmla="*/ 744 w 774"/>
                    <a:gd name="T31" fmla="*/ 539 h 776"/>
                    <a:gd name="T32" fmla="*/ 722 w 774"/>
                    <a:gd name="T33" fmla="*/ 584 h 776"/>
                    <a:gd name="T34" fmla="*/ 694 w 774"/>
                    <a:gd name="T35" fmla="*/ 626 h 776"/>
                    <a:gd name="T36" fmla="*/ 661 w 774"/>
                    <a:gd name="T37" fmla="*/ 662 h 776"/>
                    <a:gd name="T38" fmla="*/ 624 w 774"/>
                    <a:gd name="T39" fmla="*/ 696 h 776"/>
                    <a:gd name="T40" fmla="*/ 583 w 774"/>
                    <a:gd name="T41" fmla="*/ 723 h 776"/>
                    <a:gd name="T42" fmla="*/ 538 w 774"/>
                    <a:gd name="T43" fmla="*/ 746 h 776"/>
                    <a:gd name="T44" fmla="*/ 490 w 774"/>
                    <a:gd name="T45" fmla="*/ 762 h 776"/>
                    <a:gd name="T46" fmla="*/ 439 w 774"/>
                    <a:gd name="T47" fmla="*/ 773 h 776"/>
                    <a:gd name="T48" fmla="*/ 388 w 774"/>
                    <a:gd name="T49" fmla="*/ 776 h 776"/>
                    <a:gd name="T50" fmla="*/ 335 w 774"/>
                    <a:gd name="T51" fmla="*/ 773 h 776"/>
                    <a:gd name="T52" fmla="*/ 285 w 774"/>
                    <a:gd name="T53" fmla="*/ 762 h 776"/>
                    <a:gd name="T54" fmla="*/ 237 w 774"/>
                    <a:gd name="T55" fmla="*/ 746 h 776"/>
                    <a:gd name="T56" fmla="*/ 192 w 774"/>
                    <a:gd name="T57" fmla="*/ 723 h 776"/>
                    <a:gd name="T58" fmla="*/ 151 w 774"/>
                    <a:gd name="T59" fmla="*/ 696 h 776"/>
                    <a:gd name="T60" fmla="*/ 114 w 774"/>
                    <a:gd name="T61" fmla="*/ 662 h 776"/>
                    <a:gd name="T62" fmla="*/ 81 w 774"/>
                    <a:gd name="T63" fmla="*/ 626 h 776"/>
                    <a:gd name="T64" fmla="*/ 53 w 774"/>
                    <a:gd name="T65" fmla="*/ 584 h 776"/>
                    <a:gd name="T66" fmla="*/ 30 w 774"/>
                    <a:gd name="T67" fmla="*/ 539 h 776"/>
                    <a:gd name="T68" fmla="*/ 14 w 774"/>
                    <a:gd name="T69" fmla="*/ 491 h 776"/>
                    <a:gd name="T70" fmla="*/ 4 w 774"/>
                    <a:gd name="T71" fmla="*/ 440 h 776"/>
                    <a:gd name="T72" fmla="*/ 0 w 774"/>
                    <a:gd name="T73" fmla="*/ 387 h 776"/>
                    <a:gd name="T74" fmla="*/ 4 w 774"/>
                    <a:gd name="T75" fmla="*/ 336 h 776"/>
                    <a:gd name="T76" fmla="*/ 14 w 774"/>
                    <a:gd name="T77" fmla="*/ 285 h 776"/>
                    <a:gd name="T78" fmla="*/ 30 w 774"/>
                    <a:gd name="T79" fmla="*/ 237 h 776"/>
                    <a:gd name="T80" fmla="*/ 53 w 774"/>
                    <a:gd name="T81" fmla="*/ 191 h 776"/>
                    <a:gd name="T82" fmla="*/ 81 w 774"/>
                    <a:gd name="T83" fmla="*/ 150 h 776"/>
                    <a:gd name="T84" fmla="*/ 114 w 774"/>
                    <a:gd name="T85" fmla="*/ 113 h 776"/>
                    <a:gd name="T86" fmla="*/ 151 w 774"/>
                    <a:gd name="T87" fmla="*/ 81 h 776"/>
                    <a:gd name="T88" fmla="*/ 192 w 774"/>
                    <a:gd name="T89" fmla="*/ 53 h 776"/>
                    <a:gd name="T90" fmla="*/ 237 w 774"/>
                    <a:gd name="T91" fmla="*/ 30 h 776"/>
                    <a:gd name="T92" fmla="*/ 285 w 774"/>
                    <a:gd name="T93" fmla="*/ 13 h 776"/>
                    <a:gd name="T94" fmla="*/ 335 w 774"/>
                    <a:gd name="T95" fmla="*/ 4 h 776"/>
                    <a:gd name="T96" fmla="*/ 388 w 774"/>
                    <a:gd name="T97"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4" h="776">
                      <a:moveTo>
                        <a:pt x="388" y="0"/>
                      </a:moveTo>
                      <a:lnTo>
                        <a:pt x="439" y="4"/>
                      </a:lnTo>
                      <a:lnTo>
                        <a:pt x="490" y="13"/>
                      </a:lnTo>
                      <a:lnTo>
                        <a:pt x="538" y="30"/>
                      </a:lnTo>
                      <a:lnTo>
                        <a:pt x="583" y="53"/>
                      </a:lnTo>
                      <a:lnTo>
                        <a:pt x="624" y="81"/>
                      </a:lnTo>
                      <a:lnTo>
                        <a:pt x="661" y="113"/>
                      </a:lnTo>
                      <a:lnTo>
                        <a:pt x="694" y="150"/>
                      </a:lnTo>
                      <a:lnTo>
                        <a:pt x="722" y="191"/>
                      </a:lnTo>
                      <a:lnTo>
                        <a:pt x="744" y="237"/>
                      </a:lnTo>
                      <a:lnTo>
                        <a:pt x="761" y="285"/>
                      </a:lnTo>
                      <a:lnTo>
                        <a:pt x="771" y="336"/>
                      </a:lnTo>
                      <a:lnTo>
                        <a:pt x="774" y="387"/>
                      </a:lnTo>
                      <a:lnTo>
                        <a:pt x="771" y="440"/>
                      </a:lnTo>
                      <a:lnTo>
                        <a:pt x="761" y="491"/>
                      </a:lnTo>
                      <a:lnTo>
                        <a:pt x="744" y="539"/>
                      </a:lnTo>
                      <a:lnTo>
                        <a:pt x="722" y="584"/>
                      </a:lnTo>
                      <a:lnTo>
                        <a:pt x="694" y="626"/>
                      </a:lnTo>
                      <a:lnTo>
                        <a:pt x="661" y="662"/>
                      </a:lnTo>
                      <a:lnTo>
                        <a:pt x="624" y="696"/>
                      </a:lnTo>
                      <a:lnTo>
                        <a:pt x="583" y="723"/>
                      </a:lnTo>
                      <a:lnTo>
                        <a:pt x="538" y="746"/>
                      </a:lnTo>
                      <a:lnTo>
                        <a:pt x="490" y="762"/>
                      </a:lnTo>
                      <a:lnTo>
                        <a:pt x="439" y="773"/>
                      </a:lnTo>
                      <a:lnTo>
                        <a:pt x="388" y="776"/>
                      </a:lnTo>
                      <a:lnTo>
                        <a:pt x="335" y="773"/>
                      </a:lnTo>
                      <a:lnTo>
                        <a:pt x="285" y="762"/>
                      </a:lnTo>
                      <a:lnTo>
                        <a:pt x="237" y="746"/>
                      </a:lnTo>
                      <a:lnTo>
                        <a:pt x="192" y="723"/>
                      </a:lnTo>
                      <a:lnTo>
                        <a:pt x="151" y="696"/>
                      </a:lnTo>
                      <a:lnTo>
                        <a:pt x="114" y="662"/>
                      </a:lnTo>
                      <a:lnTo>
                        <a:pt x="81" y="626"/>
                      </a:lnTo>
                      <a:lnTo>
                        <a:pt x="53" y="584"/>
                      </a:lnTo>
                      <a:lnTo>
                        <a:pt x="30" y="539"/>
                      </a:lnTo>
                      <a:lnTo>
                        <a:pt x="14" y="491"/>
                      </a:lnTo>
                      <a:lnTo>
                        <a:pt x="4" y="440"/>
                      </a:lnTo>
                      <a:lnTo>
                        <a:pt x="0" y="387"/>
                      </a:lnTo>
                      <a:lnTo>
                        <a:pt x="4" y="336"/>
                      </a:lnTo>
                      <a:lnTo>
                        <a:pt x="14" y="285"/>
                      </a:lnTo>
                      <a:lnTo>
                        <a:pt x="30" y="237"/>
                      </a:lnTo>
                      <a:lnTo>
                        <a:pt x="53" y="191"/>
                      </a:lnTo>
                      <a:lnTo>
                        <a:pt x="81" y="150"/>
                      </a:lnTo>
                      <a:lnTo>
                        <a:pt x="114" y="113"/>
                      </a:lnTo>
                      <a:lnTo>
                        <a:pt x="151" y="81"/>
                      </a:lnTo>
                      <a:lnTo>
                        <a:pt x="192" y="53"/>
                      </a:lnTo>
                      <a:lnTo>
                        <a:pt x="237" y="30"/>
                      </a:lnTo>
                      <a:lnTo>
                        <a:pt x="285" y="13"/>
                      </a:lnTo>
                      <a:lnTo>
                        <a:pt x="335" y="4"/>
                      </a:lnTo>
                      <a:lnTo>
                        <a:pt x="388"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200" name="Freeform 382">
                  <a:extLst>
                    <a:ext uri="{FF2B5EF4-FFF2-40B4-BE49-F238E27FC236}">
                      <a16:creationId xmlns:a16="http://schemas.microsoft.com/office/drawing/2014/main" id="{88223D04-B4FD-FAD1-9871-38FAB3297C02}"/>
                    </a:ext>
                  </a:extLst>
                </p:cNvPr>
                <p:cNvSpPr>
                  <a:spLocks/>
                </p:cNvSpPr>
                <p:nvPr/>
              </p:nvSpPr>
              <p:spPr bwMode="auto">
                <a:xfrm>
                  <a:off x="3185" y="3300"/>
                  <a:ext cx="249" cy="435"/>
                </a:xfrm>
                <a:custGeom>
                  <a:avLst/>
                  <a:gdLst>
                    <a:gd name="T0" fmla="*/ 1056 w 1248"/>
                    <a:gd name="T1" fmla="*/ 0 h 2175"/>
                    <a:gd name="T2" fmla="*/ 1124 w 1248"/>
                    <a:gd name="T3" fmla="*/ 12 h 2175"/>
                    <a:gd name="T4" fmla="*/ 1180 w 1248"/>
                    <a:gd name="T5" fmla="*/ 46 h 2175"/>
                    <a:gd name="T6" fmla="*/ 1222 w 1248"/>
                    <a:gd name="T7" fmla="*/ 96 h 2175"/>
                    <a:gd name="T8" fmla="*/ 1245 w 1248"/>
                    <a:gd name="T9" fmla="*/ 159 h 2175"/>
                    <a:gd name="T10" fmla="*/ 1248 w 1248"/>
                    <a:gd name="T11" fmla="*/ 1020 h 2175"/>
                    <a:gd name="T12" fmla="*/ 1236 w 1248"/>
                    <a:gd name="T13" fmla="*/ 1088 h 2175"/>
                    <a:gd name="T14" fmla="*/ 1203 w 1248"/>
                    <a:gd name="T15" fmla="*/ 1144 h 2175"/>
                    <a:gd name="T16" fmla="*/ 1154 w 1248"/>
                    <a:gd name="T17" fmla="*/ 1186 h 2175"/>
                    <a:gd name="T18" fmla="*/ 1091 w 1248"/>
                    <a:gd name="T19" fmla="*/ 1210 h 2175"/>
                    <a:gd name="T20" fmla="*/ 1018 w 1248"/>
                    <a:gd name="T21" fmla="*/ 1213 h 2175"/>
                    <a:gd name="T22" fmla="*/ 1014 w 1248"/>
                    <a:gd name="T23" fmla="*/ 2018 h 2175"/>
                    <a:gd name="T24" fmla="*/ 992 w 1248"/>
                    <a:gd name="T25" fmla="*/ 2080 h 2175"/>
                    <a:gd name="T26" fmla="*/ 949 w 1248"/>
                    <a:gd name="T27" fmla="*/ 2131 h 2175"/>
                    <a:gd name="T28" fmla="*/ 893 w 1248"/>
                    <a:gd name="T29" fmla="*/ 2163 h 2175"/>
                    <a:gd name="T30" fmla="*/ 826 w 1248"/>
                    <a:gd name="T31" fmla="*/ 2175 h 2175"/>
                    <a:gd name="T32" fmla="*/ 388 w 1248"/>
                    <a:gd name="T33" fmla="*/ 2173 h 2175"/>
                    <a:gd name="T34" fmla="*/ 325 w 1248"/>
                    <a:gd name="T35" fmla="*/ 2149 h 2175"/>
                    <a:gd name="T36" fmla="*/ 276 w 1248"/>
                    <a:gd name="T37" fmla="*/ 2107 h 2175"/>
                    <a:gd name="T38" fmla="*/ 242 w 1248"/>
                    <a:gd name="T39" fmla="*/ 2050 h 2175"/>
                    <a:gd name="T40" fmla="*/ 230 w 1248"/>
                    <a:gd name="T41" fmla="*/ 1983 h 2175"/>
                    <a:gd name="T42" fmla="*/ 251 w 1248"/>
                    <a:gd name="T43" fmla="*/ 1896 h 2175"/>
                    <a:gd name="T44" fmla="*/ 278 w 1248"/>
                    <a:gd name="T45" fmla="*/ 1808 h 2175"/>
                    <a:gd name="T46" fmla="*/ 288 w 1248"/>
                    <a:gd name="T47" fmla="*/ 1713 h 2175"/>
                    <a:gd name="T48" fmla="*/ 284 w 1248"/>
                    <a:gd name="T49" fmla="*/ 652 h 2175"/>
                    <a:gd name="T50" fmla="*/ 258 w 1248"/>
                    <a:gd name="T51" fmla="*/ 543 h 2175"/>
                    <a:gd name="T52" fmla="*/ 208 w 1248"/>
                    <a:gd name="T53" fmla="*/ 444 h 2175"/>
                    <a:gd name="T54" fmla="*/ 137 w 1248"/>
                    <a:gd name="T55" fmla="*/ 361 h 2175"/>
                    <a:gd name="T56" fmla="*/ 49 w 1248"/>
                    <a:gd name="T57" fmla="*/ 295 h 2175"/>
                    <a:gd name="T58" fmla="*/ 0 w 1248"/>
                    <a:gd name="T59" fmla="*/ 192 h 2175"/>
                    <a:gd name="T60" fmla="*/ 12 w 1248"/>
                    <a:gd name="T61" fmla="*/ 126 h 2175"/>
                    <a:gd name="T62" fmla="*/ 46 w 1248"/>
                    <a:gd name="T63" fmla="*/ 69 h 2175"/>
                    <a:gd name="T64" fmla="*/ 95 w 1248"/>
                    <a:gd name="T65" fmla="*/ 26 h 2175"/>
                    <a:gd name="T66" fmla="*/ 157 w 1248"/>
                    <a:gd name="T67" fmla="*/ 4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8" h="2175">
                      <a:moveTo>
                        <a:pt x="192" y="0"/>
                      </a:moveTo>
                      <a:lnTo>
                        <a:pt x="1056" y="0"/>
                      </a:lnTo>
                      <a:lnTo>
                        <a:pt x="1091" y="4"/>
                      </a:lnTo>
                      <a:lnTo>
                        <a:pt x="1124" y="12"/>
                      </a:lnTo>
                      <a:lnTo>
                        <a:pt x="1154" y="26"/>
                      </a:lnTo>
                      <a:lnTo>
                        <a:pt x="1180" y="46"/>
                      </a:lnTo>
                      <a:lnTo>
                        <a:pt x="1203" y="69"/>
                      </a:lnTo>
                      <a:lnTo>
                        <a:pt x="1222" y="96"/>
                      </a:lnTo>
                      <a:lnTo>
                        <a:pt x="1236" y="126"/>
                      </a:lnTo>
                      <a:lnTo>
                        <a:pt x="1245" y="159"/>
                      </a:lnTo>
                      <a:lnTo>
                        <a:pt x="1248" y="192"/>
                      </a:lnTo>
                      <a:lnTo>
                        <a:pt x="1248" y="1020"/>
                      </a:lnTo>
                      <a:lnTo>
                        <a:pt x="1245" y="1055"/>
                      </a:lnTo>
                      <a:lnTo>
                        <a:pt x="1236" y="1088"/>
                      </a:lnTo>
                      <a:lnTo>
                        <a:pt x="1222" y="1118"/>
                      </a:lnTo>
                      <a:lnTo>
                        <a:pt x="1203" y="1144"/>
                      </a:lnTo>
                      <a:lnTo>
                        <a:pt x="1180" y="1168"/>
                      </a:lnTo>
                      <a:lnTo>
                        <a:pt x="1154" y="1186"/>
                      </a:lnTo>
                      <a:lnTo>
                        <a:pt x="1124" y="1201"/>
                      </a:lnTo>
                      <a:lnTo>
                        <a:pt x="1091" y="1210"/>
                      </a:lnTo>
                      <a:lnTo>
                        <a:pt x="1056" y="1213"/>
                      </a:lnTo>
                      <a:lnTo>
                        <a:pt x="1018" y="1213"/>
                      </a:lnTo>
                      <a:lnTo>
                        <a:pt x="1018" y="1983"/>
                      </a:lnTo>
                      <a:lnTo>
                        <a:pt x="1014" y="2018"/>
                      </a:lnTo>
                      <a:lnTo>
                        <a:pt x="1006" y="2050"/>
                      </a:lnTo>
                      <a:lnTo>
                        <a:pt x="992" y="2080"/>
                      </a:lnTo>
                      <a:lnTo>
                        <a:pt x="972" y="2107"/>
                      </a:lnTo>
                      <a:lnTo>
                        <a:pt x="949" y="2131"/>
                      </a:lnTo>
                      <a:lnTo>
                        <a:pt x="923" y="2149"/>
                      </a:lnTo>
                      <a:lnTo>
                        <a:pt x="893" y="2163"/>
                      </a:lnTo>
                      <a:lnTo>
                        <a:pt x="861" y="2173"/>
                      </a:lnTo>
                      <a:lnTo>
                        <a:pt x="826" y="2175"/>
                      </a:lnTo>
                      <a:lnTo>
                        <a:pt x="423" y="2175"/>
                      </a:lnTo>
                      <a:lnTo>
                        <a:pt x="388" y="2173"/>
                      </a:lnTo>
                      <a:lnTo>
                        <a:pt x="355" y="2163"/>
                      </a:lnTo>
                      <a:lnTo>
                        <a:pt x="325" y="2149"/>
                      </a:lnTo>
                      <a:lnTo>
                        <a:pt x="299" y="2131"/>
                      </a:lnTo>
                      <a:lnTo>
                        <a:pt x="276" y="2107"/>
                      </a:lnTo>
                      <a:lnTo>
                        <a:pt x="257" y="2080"/>
                      </a:lnTo>
                      <a:lnTo>
                        <a:pt x="242" y="2050"/>
                      </a:lnTo>
                      <a:lnTo>
                        <a:pt x="234" y="2018"/>
                      </a:lnTo>
                      <a:lnTo>
                        <a:pt x="230" y="1983"/>
                      </a:lnTo>
                      <a:lnTo>
                        <a:pt x="230" y="1938"/>
                      </a:lnTo>
                      <a:lnTo>
                        <a:pt x="251" y="1896"/>
                      </a:lnTo>
                      <a:lnTo>
                        <a:pt x="268" y="1853"/>
                      </a:lnTo>
                      <a:lnTo>
                        <a:pt x="278" y="1808"/>
                      </a:lnTo>
                      <a:lnTo>
                        <a:pt x="286" y="1762"/>
                      </a:lnTo>
                      <a:lnTo>
                        <a:pt x="288" y="1713"/>
                      </a:lnTo>
                      <a:lnTo>
                        <a:pt x="288" y="710"/>
                      </a:lnTo>
                      <a:lnTo>
                        <a:pt x="284" y="652"/>
                      </a:lnTo>
                      <a:lnTo>
                        <a:pt x="275" y="596"/>
                      </a:lnTo>
                      <a:lnTo>
                        <a:pt x="258" y="543"/>
                      </a:lnTo>
                      <a:lnTo>
                        <a:pt x="235" y="491"/>
                      </a:lnTo>
                      <a:lnTo>
                        <a:pt x="208" y="444"/>
                      </a:lnTo>
                      <a:lnTo>
                        <a:pt x="175" y="401"/>
                      </a:lnTo>
                      <a:lnTo>
                        <a:pt x="137" y="361"/>
                      </a:lnTo>
                      <a:lnTo>
                        <a:pt x="95" y="325"/>
                      </a:lnTo>
                      <a:lnTo>
                        <a:pt x="49" y="295"/>
                      </a:lnTo>
                      <a:lnTo>
                        <a:pt x="0" y="269"/>
                      </a:lnTo>
                      <a:lnTo>
                        <a:pt x="0" y="192"/>
                      </a:lnTo>
                      <a:lnTo>
                        <a:pt x="4" y="159"/>
                      </a:lnTo>
                      <a:lnTo>
                        <a:pt x="12" y="126"/>
                      </a:lnTo>
                      <a:lnTo>
                        <a:pt x="26" y="96"/>
                      </a:lnTo>
                      <a:lnTo>
                        <a:pt x="46" y="69"/>
                      </a:lnTo>
                      <a:lnTo>
                        <a:pt x="68" y="46"/>
                      </a:lnTo>
                      <a:lnTo>
                        <a:pt x="95" y="26"/>
                      </a:lnTo>
                      <a:lnTo>
                        <a:pt x="125" y="12"/>
                      </a:lnTo>
                      <a:lnTo>
                        <a:pt x="157" y="4"/>
                      </a:lnTo>
                      <a:lnTo>
                        <a:pt x="192"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201" name="Freeform 383">
                  <a:extLst>
                    <a:ext uri="{FF2B5EF4-FFF2-40B4-BE49-F238E27FC236}">
                      <a16:creationId xmlns:a16="http://schemas.microsoft.com/office/drawing/2014/main" id="{7FC4E2DC-A8A9-E310-DBAA-DFAFEABD411D}"/>
                    </a:ext>
                  </a:extLst>
                </p:cNvPr>
                <p:cNvSpPr>
                  <a:spLocks/>
                </p:cNvSpPr>
                <p:nvPr/>
              </p:nvSpPr>
              <p:spPr bwMode="auto">
                <a:xfrm>
                  <a:off x="2899" y="3404"/>
                  <a:ext cx="286" cy="499"/>
                </a:xfrm>
                <a:custGeom>
                  <a:avLst/>
                  <a:gdLst>
                    <a:gd name="T0" fmla="*/ 192 w 1431"/>
                    <a:gd name="T1" fmla="*/ 0 h 2493"/>
                    <a:gd name="T2" fmla="*/ 1239 w 1431"/>
                    <a:gd name="T3" fmla="*/ 0 h 2493"/>
                    <a:gd name="T4" fmla="*/ 1272 w 1431"/>
                    <a:gd name="T5" fmla="*/ 3 h 2493"/>
                    <a:gd name="T6" fmla="*/ 1305 w 1431"/>
                    <a:gd name="T7" fmla="*/ 12 h 2493"/>
                    <a:gd name="T8" fmla="*/ 1335 w 1431"/>
                    <a:gd name="T9" fmla="*/ 26 h 2493"/>
                    <a:gd name="T10" fmla="*/ 1362 w 1431"/>
                    <a:gd name="T11" fmla="*/ 45 h 2493"/>
                    <a:gd name="T12" fmla="*/ 1385 w 1431"/>
                    <a:gd name="T13" fmla="*/ 68 h 2493"/>
                    <a:gd name="T14" fmla="*/ 1404 w 1431"/>
                    <a:gd name="T15" fmla="*/ 96 h 2493"/>
                    <a:gd name="T16" fmla="*/ 1419 w 1431"/>
                    <a:gd name="T17" fmla="*/ 126 h 2493"/>
                    <a:gd name="T18" fmla="*/ 1427 w 1431"/>
                    <a:gd name="T19" fmla="*/ 159 h 2493"/>
                    <a:gd name="T20" fmla="*/ 1431 w 1431"/>
                    <a:gd name="T21" fmla="*/ 192 h 2493"/>
                    <a:gd name="T22" fmla="*/ 1431 w 1431"/>
                    <a:gd name="T23" fmla="*/ 1197 h 2493"/>
                    <a:gd name="T24" fmla="*/ 1427 w 1431"/>
                    <a:gd name="T25" fmla="*/ 1232 h 2493"/>
                    <a:gd name="T26" fmla="*/ 1419 w 1431"/>
                    <a:gd name="T27" fmla="*/ 1264 h 2493"/>
                    <a:gd name="T28" fmla="*/ 1404 w 1431"/>
                    <a:gd name="T29" fmla="*/ 1295 h 2493"/>
                    <a:gd name="T30" fmla="*/ 1385 w 1431"/>
                    <a:gd name="T31" fmla="*/ 1321 h 2493"/>
                    <a:gd name="T32" fmla="*/ 1362 w 1431"/>
                    <a:gd name="T33" fmla="*/ 1344 h 2493"/>
                    <a:gd name="T34" fmla="*/ 1335 w 1431"/>
                    <a:gd name="T35" fmla="*/ 1363 h 2493"/>
                    <a:gd name="T36" fmla="*/ 1305 w 1431"/>
                    <a:gd name="T37" fmla="*/ 1378 h 2493"/>
                    <a:gd name="T38" fmla="*/ 1272 w 1431"/>
                    <a:gd name="T39" fmla="*/ 1386 h 2493"/>
                    <a:gd name="T40" fmla="*/ 1239 w 1431"/>
                    <a:gd name="T41" fmla="*/ 1390 h 2493"/>
                    <a:gd name="T42" fmla="*/ 1164 w 1431"/>
                    <a:gd name="T43" fmla="*/ 1390 h 2493"/>
                    <a:gd name="T44" fmla="*/ 1164 w 1431"/>
                    <a:gd name="T45" fmla="*/ 2300 h 2493"/>
                    <a:gd name="T46" fmla="*/ 1162 w 1431"/>
                    <a:gd name="T47" fmla="*/ 2335 h 2493"/>
                    <a:gd name="T48" fmla="*/ 1152 w 1431"/>
                    <a:gd name="T49" fmla="*/ 2368 h 2493"/>
                    <a:gd name="T50" fmla="*/ 1138 w 1431"/>
                    <a:gd name="T51" fmla="*/ 2398 h 2493"/>
                    <a:gd name="T52" fmla="*/ 1120 w 1431"/>
                    <a:gd name="T53" fmla="*/ 2424 h 2493"/>
                    <a:gd name="T54" fmla="*/ 1096 w 1431"/>
                    <a:gd name="T55" fmla="*/ 2448 h 2493"/>
                    <a:gd name="T56" fmla="*/ 1069 w 1431"/>
                    <a:gd name="T57" fmla="*/ 2467 h 2493"/>
                    <a:gd name="T58" fmla="*/ 1039 w 1431"/>
                    <a:gd name="T59" fmla="*/ 2481 h 2493"/>
                    <a:gd name="T60" fmla="*/ 1007 w 1431"/>
                    <a:gd name="T61" fmla="*/ 2491 h 2493"/>
                    <a:gd name="T62" fmla="*/ 972 w 1431"/>
                    <a:gd name="T63" fmla="*/ 2493 h 2493"/>
                    <a:gd name="T64" fmla="*/ 457 w 1431"/>
                    <a:gd name="T65" fmla="*/ 2493 h 2493"/>
                    <a:gd name="T66" fmla="*/ 422 w 1431"/>
                    <a:gd name="T67" fmla="*/ 2491 h 2493"/>
                    <a:gd name="T68" fmla="*/ 390 w 1431"/>
                    <a:gd name="T69" fmla="*/ 2481 h 2493"/>
                    <a:gd name="T70" fmla="*/ 360 w 1431"/>
                    <a:gd name="T71" fmla="*/ 2467 h 2493"/>
                    <a:gd name="T72" fmla="*/ 333 w 1431"/>
                    <a:gd name="T73" fmla="*/ 2448 h 2493"/>
                    <a:gd name="T74" fmla="*/ 311 w 1431"/>
                    <a:gd name="T75" fmla="*/ 2424 h 2493"/>
                    <a:gd name="T76" fmla="*/ 291 w 1431"/>
                    <a:gd name="T77" fmla="*/ 2398 h 2493"/>
                    <a:gd name="T78" fmla="*/ 277 w 1431"/>
                    <a:gd name="T79" fmla="*/ 2368 h 2493"/>
                    <a:gd name="T80" fmla="*/ 269 w 1431"/>
                    <a:gd name="T81" fmla="*/ 2335 h 2493"/>
                    <a:gd name="T82" fmla="*/ 265 w 1431"/>
                    <a:gd name="T83" fmla="*/ 2300 h 2493"/>
                    <a:gd name="T84" fmla="*/ 265 w 1431"/>
                    <a:gd name="T85" fmla="*/ 1393 h 2493"/>
                    <a:gd name="T86" fmla="*/ 192 w 1431"/>
                    <a:gd name="T87" fmla="*/ 1393 h 2493"/>
                    <a:gd name="T88" fmla="*/ 157 w 1431"/>
                    <a:gd name="T89" fmla="*/ 1390 h 2493"/>
                    <a:gd name="T90" fmla="*/ 125 w 1431"/>
                    <a:gd name="T91" fmla="*/ 1381 h 2493"/>
                    <a:gd name="T92" fmla="*/ 95 w 1431"/>
                    <a:gd name="T93" fmla="*/ 1367 h 2493"/>
                    <a:gd name="T94" fmla="*/ 68 w 1431"/>
                    <a:gd name="T95" fmla="*/ 1347 h 2493"/>
                    <a:gd name="T96" fmla="*/ 44 w 1431"/>
                    <a:gd name="T97" fmla="*/ 1325 h 2493"/>
                    <a:gd name="T98" fmla="*/ 26 w 1431"/>
                    <a:gd name="T99" fmla="*/ 1297 h 2493"/>
                    <a:gd name="T100" fmla="*/ 12 w 1431"/>
                    <a:gd name="T101" fmla="*/ 1267 h 2493"/>
                    <a:gd name="T102" fmla="*/ 2 w 1431"/>
                    <a:gd name="T103" fmla="*/ 1234 h 2493"/>
                    <a:gd name="T104" fmla="*/ 0 w 1431"/>
                    <a:gd name="T105" fmla="*/ 1201 h 2493"/>
                    <a:gd name="T106" fmla="*/ 0 w 1431"/>
                    <a:gd name="T107" fmla="*/ 192 h 2493"/>
                    <a:gd name="T108" fmla="*/ 2 w 1431"/>
                    <a:gd name="T109" fmla="*/ 159 h 2493"/>
                    <a:gd name="T110" fmla="*/ 11 w 1431"/>
                    <a:gd name="T111" fmla="*/ 126 h 2493"/>
                    <a:gd name="T112" fmla="*/ 25 w 1431"/>
                    <a:gd name="T113" fmla="*/ 96 h 2493"/>
                    <a:gd name="T114" fmla="*/ 44 w 1431"/>
                    <a:gd name="T115" fmla="*/ 68 h 2493"/>
                    <a:gd name="T116" fmla="*/ 67 w 1431"/>
                    <a:gd name="T117" fmla="*/ 45 h 2493"/>
                    <a:gd name="T118" fmla="*/ 93 w 1431"/>
                    <a:gd name="T119" fmla="*/ 26 h 2493"/>
                    <a:gd name="T120" fmla="*/ 123 w 1431"/>
                    <a:gd name="T121" fmla="*/ 12 h 2493"/>
                    <a:gd name="T122" fmla="*/ 156 w 1431"/>
                    <a:gd name="T123" fmla="*/ 3 h 2493"/>
                    <a:gd name="T124" fmla="*/ 192 w 1431"/>
                    <a:gd name="T125" fmla="*/ 0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1" h="2493">
                      <a:moveTo>
                        <a:pt x="192" y="0"/>
                      </a:moveTo>
                      <a:lnTo>
                        <a:pt x="1239" y="0"/>
                      </a:lnTo>
                      <a:lnTo>
                        <a:pt x="1272" y="3"/>
                      </a:lnTo>
                      <a:lnTo>
                        <a:pt x="1305" y="12"/>
                      </a:lnTo>
                      <a:lnTo>
                        <a:pt x="1335" y="26"/>
                      </a:lnTo>
                      <a:lnTo>
                        <a:pt x="1362" y="45"/>
                      </a:lnTo>
                      <a:lnTo>
                        <a:pt x="1385" y="68"/>
                      </a:lnTo>
                      <a:lnTo>
                        <a:pt x="1404" y="96"/>
                      </a:lnTo>
                      <a:lnTo>
                        <a:pt x="1419" y="126"/>
                      </a:lnTo>
                      <a:lnTo>
                        <a:pt x="1427" y="159"/>
                      </a:lnTo>
                      <a:lnTo>
                        <a:pt x="1431" y="192"/>
                      </a:lnTo>
                      <a:lnTo>
                        <a:pt x="1431" y="1197"/>
                      </a:lnTo>
                      <a:lnTo>
                        <a:pt x="1427" y="1232"/>
                      </a:lnTo>
                      <a:lnTo>
                        <a:pt x="1419" y="1264"/>
                      </a:lnTo>
                      <a:lnTo>
                        <a:pt x="1404" y="1295"/>
                      </a:lnTo>
                      <a:lnTo>
                        <a:pt x="1385" y="1321"/>
                      </a:lnTo>
                      <a:lnTo>
                        <a:pt x="1362" y="1344"/>
                      </a:lnTo>
                      <a:lnTo>
                        <a:pt x="1335" y="1363"/>
                      </a:lnTo>
                      <a:lnTo>
                        <a:pt x="1305" y="1378"/>
                      </a:lnTo>
                      <a:lnTo>
                        <a:pt x="1272" y="1386"/>
                      </a:lnTo>
                      <a:lnTo>
                        <a:pt x="1239" y="1390"/>
                      </a:lnTo>
                      <a:lnTo>
                        <a:pt x="1164" y="1390"/>
                      </a:lnTo>
                      <a:lnTo>
                        <a:pt x="1164" y="2300"/>
                      </a:lnTo>
                      <a:lnTo>
                        <a:pt x="1162" y="2335"/>
                      </a:lnTo>
                      <a:lnTo>
                        <a:pt x="1152" y="2368"/>
                      </a:lnTo>
                      <a:lnTo>
                        <a:pt x="1138" y="2398"/>
                      </a:lnTo>
                      <a:lnTo>
                        <a:pt x="1120" y="2424"/>
                      </a:lnTo>
                      <a:lnTo>
                        <a:pt x="1096" y="2448"/>
                      </a:lnTo>
                      <a:lnTo>
                        <a:pt x="1069" y="2467"/>
                      </a:lnTo>
                      <a:lnTo>
                        <a:pt x="1039" y="2481"/>
                      </a:lnTo>
                      <a:lnTo>
                        <a:pt x="1007" y="2491"/>
                      </a:lnTo>
                      <a:lnTo>
                        <a:pt x="972" y="2493"/>
                      </a:lnTo>
                      <a:lnTo>
                        <a:pt x="457" y="2493"/>
                      </a:lnTo>
                      <a:lnTo>
                        <a:pt x="422" y="2491"/>
                      </a:lnTo>
                      <a:lnTo>
                        <a:pt x="390" y="2481"/>
                      </a:lnTo>
                      <a:lnTo>
                        <a:pt x="360" y="2467"/>
                      </a:lnTo>
                      <a:lnTo>
                        <a:pt x="333" y="2448"/>
                      </a:lnTo>
                      <a:lnTo>
                        <a:pt x="311" y="2424"/>
                      </a:lnTo>
                      <a:lnTo>
                        <a:pt x="291" y="2398"/>
                      </a:lnTo>
                      <a:lnTo>
                        <a:pt x="277" y="2368"/>
                      </a:lnTo>
                      <a:lnTo>
                        <a:pt x="269" y="2335"/>
                      </a:lnTo>
                      <a:lnTo>
                        <a:pt x="265" y="2300"/>
                      </a:lnTo>
                      <a:lnTo>
                        <a:pt x="265" y="1393"/>
                      </a:lnTo>
                      <a:lnTo>
                        <a:pt x="192" y="1393"/>
                      </a:lnTo>
                      <a:lnTo>
                        <a:pt x="157" y="1390"/>
                      </a:lnTo>
                      <a:lnTo>
                        <a:pt x="125" y="1381"/>
                      </a:lnTo>
                      <a:lnTo>
                        <a:pt x="95" y="1367"/>
                      </a:lnTo>
                      <a:lnTo>
                        <a:pt x="68" y="1347"/>
                      </a:lnTo>
                      <a:lnTo>
                        <a:pt x="44" y="1325"/>
                      </a:lnTo>
                      <a:lnTo>
                        <a:pt x="26" y="1297"/>
                      </a:lnTo>
                      <a:lnTo>
                        <a:pt x="12" y="1267"/>
                      </a:lnTo>
                      <a:lnTo>
                        <a:pt x="2" y="1234"/>
                      </a:lnTo>
                      <a:lnTo>
                        <a:pt x="0" y="1201"/>
                      </a:lnTo>
                      <a:lnTo>
                        <a:pt x="0" y="192"/>
                      </a:lnTo>
                      <a:lnTo>
                        <a:pt x="2" y="159"/>
                      </a:lnTo>
                      <a:lnTo>
                        <a:pt x="11" y="126"/>
                      </a:lnTo>
                      <a:lnTo>
                        <a:pt x="25" y="96"/>
                      </a:lnTo>
                      <a:lnTo>
                        <a:pt x="44" y="68"/>
                      </a:lnTo>
                      <a:lnTo>
                        <a:pt x="67" y="45"/>
                      </a:lnTo>
                      <a:lnTo>
                        <a:pt x="93" y="26"/>
                      </a:lnTo>
                      <a:lnTo>
                        <a:pt x="123" y="12"/>
                      </a:lnTo>
                      <a:lnTo>
                        <a:pt x="156" y="3"/>
                      </a:lnTo>
                      <a:lnTo>
                        <a:pt x="192"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sp>
              <p:nvSpPr>
                <p:cNvPr id="202" name="Freeform 384">
                  <a:extLst>
                    <a:ext uri="{FF2B5EF4-FFF2-40B4-BE49-F238E27FC236}">
                      <a16:creationId xmlns:a16="http://schemas.microsoft.com/office/drawing/2014/main" id="{6CFC5527-1D49-BBFB-DF3B-78D47FFB37B2}"/>
                    </a:ext>
                  </a:extLst>
                </p:cNvPr>
                <p:cNvSpPr>
                  <a:spLocks/>
                </p:cNvSpPr>
                <p:nvPr/>
              </p:nvSpPr>
              <p:spPr bwMode="auto">
                <a:xfrm>
                  <a:off x="2953" y="3194"/>
                  <a:ext cx="178" cy="178"/>
                </a:xfrm>
                <a:custGeom>
                  <a:avLst/>
                  <a:gdLst>
                    <a:gd name="T0" fmla="*/ 444 w 889"/>
                    <a:gd name="T1" fmla="*/ 0 h 892"/>
                    <a:gd name="T2" fmla="*/ 500 w 889"/>
                    <a:gd name="T3" fmla="*/ 4 h 892"/>
                    <a:gd name="T4" fmla="*/ 554 w 889"/>
                    <a:gd name="T5" fmla="*/ 13 h 892"/>
                    <a:gd name="T6" fmla="*/ 605 w 889"/>
                    <a:gd name="T7" fmla="*/ 30 h 892"/>
                    <a:gd name="T8" fmla="*/ 654 w 889"/>
                    <a:gd name="T9" fmla="*/ 52 h 892"/>
                    <a:gd name="T10" fmla="*/ 698 w 889"/>
                    <a:gd name="T11" fmla="*/ 79 h 892"/>
                    <a:gd name="T12" fmla="*/ 739 w 889"/>
                    <a:gd name="T13" fmla="*/ 112 h 892"/>
                    <a:gd name="T14" fmla="*/ 776 w 889"/>
                    <a:gd name="T15" fmla="*/ 149 h 892"/>
                    <a:gd name="T16" fmla="*/ 810 w 889"/>
                    <a:gd name="T17" fmla="*/ 191 h 892"/>
                    <a:gd name="T18" fmla="*/ 838 w 889"/>
                    <a:gd name="T19" fmla="*/ 236 h 892"/>
                    <a:gd name="T20" fmla="*/ 859 w 889"/>
                    <a:gd name="T21" fmla="*/ 284 h 892"/>
                    <a:gd name="T22" fmla="*/ 876 w 889"/>
                    <a:gd name="T23" fmla="*/ 336 h 892"/>
                    <a:gd name="T24" fmla="*/ 886 w 889"/>
                    <a:gd name="T25" fmla="*/ 390 h 892"/>
                    <a:gd name="T26" fmla="*/ 889 w 889"/>
                    <a:gd name="T27" fmla="*/ 445 h 892"/>
                    <a:gd name="T28" fmla="*/ 886 w 889"/>
                    <a:gd name="T29" fmla="*/ 502 h 892"/>
                    <a:gd name="T30" fmla="*/ 876 w 889"/>
                    <a:gd name="T31" fmla="*/ 556 h 892"/>
                    <a:gd name="T32" fmla="*/ 859 w 889"/>
                    <a:gd name="T33" fmla="*/ 607 h 892"/>
                    <a:gd name="T34" fmla="*/ 838 w 889"/>
                    <a:gd name="T35" fmla="*/ 656 h 892"/>
                    <a:gd name="T36" fmla="*/ 810 w 889"/>
                    <a:gd name="T37" fmla="*/ 700 h 892"/>
                    <a:gd name="T38" fmla="*/ 776 w 889"/>
                    <a:gd name="T39" fmla="*/ 742 h 892"/>
                    <a:gd name="T40" fmla="*/ 739 w 889"/>
                    <a:gd name="T41" fmla="*/ 779 h 892"/>
                    <a:gd name="T42" fmla="*/ 698 w 889"/>
                    <a:gd name="T43" fmla="*/ 812 h 892"/>
                    <a:gd name="T44" fmla="*/ 654 w 889"/>
                    <a:gd name="T45" fmla="*/ 840 h 892"/>
                    <a:gd name="T46" fmla="*/ 605 w 889"/>
                    <a:gd name="T47" fmla="*/ 862 h 892"/>
                    <a:gd name="T48" fmla="*/ 554 w 889"/>
                    <a:gd name="T49" fmla="*/ 878 h 892"/>
                    <a:gd name="T50" fmla="*/ 500 w 889"/>
                    <a:gd name="T51" fmla="*/ 888 h 892"/>
                    <a:gd name="T52" fmla="*/ 444 w 889"/>
                    <a:gd name="T53" fmla="*/ 892 h 892"/>
                    <a:gd name="T54" fmla="*/ 389 w 889"/>
                    <a:gd name="T55" fmla="*/ 888 h 892"/>
                    <a:gd name="T56" fmla="*/ 335 w 889"/>
                    <a:gd name="T57" fmla="*/ 878 h 892"/>
                    <a:gd name="T58" fmla="*/ 283 w 889"/>
                    <a:gd name="T59" fmla="*/ 862 h 892"/>
                    <a:gd name="T60" fmla="*/ 235 w 889"/>
                    <a:gd name="T61" fmla="*/ 840 h 892"/>
                    <a:gd name="T62" fmla="*/ 191 w 889"/>
                    <a:gd name="T63" fmla="*/ 812 h 892"/>
                    <a:gd name="T64" fmla="*/ 149 w 889"/>
                    <a:gd name="T65" fmla="*/ 779 h 892"/>
                    <a:gd name="T66" fmla="*/ 111 w 889"/>
                    <a:gd name="T67" fmla="*/ 742 h 892"/>
                    <a:gd name="T68" fmla="*/ 79 w 889"/>
                    <a:gd name="T69" fmla="*/ 700 h 892"/>
                    <a:gd name="T70" fmla="*/ 51 w 889"/>
                    <a:gd name="T71" fmla="*/ 656 h 892"/>
                    <a:gd name="T72" fmla="*/ 30 w 889"/>
                    <a:gd name="T73" fmla="*/ 607 h 892"/>
                    <a:gd name="T74" fmla="*/ 13 w 889"/>
                    <a:gd name="T75" fmla="*/ 556 h 892"/>
                    <a:gd name="T76" fmla="*/ 3 w 889"/>
                    <a:gd name="T77" fmla="*/ 502 h 892"/>
                    <a:gd name="T78" fmla="*/ 0 w 889"/>
                    <a:gd name="T79" fmla="*/ 445 h 892"/>
                    <a:gd name="T80" fmla="*/ 3 w 889"/>
                    <a:gd name="T81" fmla="*/ 390 h 892"/>
                    <a:gd name="T82" fmla="*/ 13 w 889"/>
                    <a:gd name="T83" fmla="*/ 336 h 892"/>
                    <a:gd name="T84" fmla="*/ 30 w 889"/>
                    <a:gd name="T85" fmla="*/ 284 h 892"/>
                    <a:gd name="T86" fmla="*/ 51 w 889"/>
                    <a:gd name="T87" fmla="*/ 236 h 892"/>
                    <a:gd name="T88" fmla="*/ 79 w 889"/>
                    <a:gd name="T89" fmla="*/ 191 h 892"/>
                    <a:gd name="T90" fmla="*/ 111 w 889"/>
                    <a:gd name="T91" fmla="*/ 149 h 892"/>
                    <a:gd name="T92" fmla="*/ 149 w 889"/>
                    <a:gd name="T93" fmla="*/ 112 h 892"/>
                    <a:gd name="T94" fmla="*/ 191 w 889"/>
                    <a:gd name="T95" fmla="*/ 79 h 892"/>
                    <a:gd name="T96" fmla="*/ 235 w 889"/>
                    <a:gd name="T97" fmla="*/ 52 h 892"/>
                    <a:gd name="T98" fmla="*/ 283 w 889"/>
                    <a:gd name="T99" fmla="*/ 30 h 892"/>
                    <a:gd name="T100" fmla="*/ 335 w 889"/>
                    <a:gd name="T101" fmla="*/ 13 h 892"/>
                    <a:gd name="T102" fmla="*/ 389 w 889"/>
                    <a:gd name="T103" fmla="*/ 4 h 892"/>
                    <a:gd name="T104" fmla="*/ 444 w 889"/>
                    <a:gd name="T105"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9" h="892">
                      <a:moveTo>
                        <a:pt x="444" y="0"/>
                      </a:moveTo>
                      <a:lnTo>
                        <a:pt x="500" y="4"/>
                      </a:lnTo>
                      <a:lnTo>
                        <a:pt x="554" y="13"/>
                      </a:lnTo>
                      <a:lnTo>
                        <a:pt x="605" y="30"/>
                      </a:lnTo>
                      <a:lnTo>
                        <a:pt x="654" y="52"/>
                      </a:lnTo>
                      <a:lnTo>
                        <a:pt x="698" y="79"/>
                      </a:lnTo>
                      <a:lnTo>
                        <a:pt x="739" y="112"/>
                      </a:lnTo>
                      <a:lnTo>
                        <a:pt x="776" y="149"/>
                      </a:lnTo>
                      <a:lnTo>
                        <a:pt x="810" y="191"/>
                      </a:lnTo>
                      <a:lnTo>
                        <a:pt x="838" y="236"/>
                      </a:lnTo>
                      <a:lnTo>
                        <a:pt x="859" y="284"/>
                      </a:lnTo>
                      <a:lnTo>
                        <a:pt x="876" y="336"/>
                      </a:lnTo>
                      <a:lnTo>
                        <a:pt x="886" y="390"/>
                      </a:lnTo>
                      <a:lnTo>
                        <a:pt x="889" y="445"/>
                      </a:lnTo>
                      <a:lnTo>
                        <a:pt x="886" y="502"/>
                      </a:lnTo>
                      <a:lnTo>
                        <a:pt x="876" y="556"/>
                      </a:lnTo>
                      <a:lnTo>
                        <a:pt x="859" y="607"/>
                      </a:lnTo>
                      <a:lnTo>
                        <a:pt x="838" y="656"/>
                      </a:lnTo>
                      <a:lnTo>
                        <a:pt x="810" y="700"/>
                      </a:lnTo>
                      <a:lnTo>
                        <a:pt x="776" y="742"/>
                      </a:lnTo>
                      <a:lnTo>
                        <a:pt x="739" y="779"/>
                      </a:lnTo>
                      <a:lnTo>
                        <a:pt x="698" y="812"/>
                      </a:lnTo>
                      <a:lnTo>
                        <a:pt x="654" y="840"/>
                      </a:lnTo>
                      <a:lnTo>
                        <a:pt x="605" y="862"/>
                      </a:lnTo>
                      <a:lnTo>
                        <a:pt x="554" y="878"/>
                      </a:lnTo>
                      <a:lnTo>
                        <a:pt x="500" y="888"/>
                      </a:lnTo>
                      <a:lnTo>
                        <a:pt x="444" y="892"/>
                      </a:lnTo>
                      <a:lnTo>
                        <a:pt x="389" y="888"/>
                      </a:lnTo>
                      <a:lnTo>
                        <a:pt x="335" y="878"/>
                      </a:lnTo>
                      <a:lnTo>
                        <a:pt x="283" y="862"/>
                      </a:lnTo>
                      <a:lnTo>
                        <a:pt x="235" y="840"/>
                      </a:lnTo>
                      <a:lnTo>
                        <a:pt x="191" y="812"/>
                      </a:lnTo>
                      <a:lnTo>
                        <a:pt x="149" y="779"/>
                      </a:lnTo>
                      <a:lnTo>
                        <a:pt x="111" y="742"/>
                      </a:lnTo>
                      <a:lnTo>
                        <a:pt x="79" y="700"/>
                      </a:lnTo>
                      <a:lnTo>
                        <a:pt x="51" y="656"/>
                      </a:lnTo>
                      <a:lnTo>
                        <a:pt x="30" y="607"/>
                      </a:lnTo>
                      <a:lnTo>
                        <a:pt x="13" y="556"/>
                      </a:lnTo>
                      <a:lnTo>
                        <a:pt x="3" y="502"/>
                      </a:lnTo>
                      <a:lnTo>
                        <a:pt x="0" y="445"/>
                      </a:lnTo>
                      <a:lnTo>
                        <a:pt x="3" y="390"/>
                      </a:lnTo>
                      <a:lnTo>
                        <a:pt x="13" y="336"/>
                      </a:lnTo>
                      <a:lnTo>
                        <a:pt x="30" y="284"/>
                      </a:lnTo>
                      <a:lnTo>
                        <a:pt x="51" y="236"/>
                      </a:lnTo>
                      <a:lnTo>
                        <a:pt x="79" y="191"/>
                      </a:lnTo>
                      <a:lnTo>
                        <a:pt x="111" y="149"/>
                      </a:lnTo>
                      <a:lnTo>
                        <a:pt x="149" y="112"/>
                      </a:lnTo>
                      <a:lnTo>
                        <a:pt x="191" y="79"/>
                      </a:lnTo>
                      <a:lnTo>
                        <a:pt x="235" y="52"/>
                      </a:lnTo>
                      <a:lnTo>
                        <a:pt x="283" y="30"/>
                      </a:lnTo>
                      <a:lnTo>
                        <a:pt x="335" y="13"/>
                      </a:lnTo>
                      <a:lnTo>
                        <a:pt x="389" y="4"/>
                      </a:lnTo>
                      <a:lnTo>
                        <a:pt x="444"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US" sz="2702" dirty="0">
                    <a:latin typeface="Poppins" panose="00000500000000000000" pitchFamily="2" charset="0"/>
                  </a:endParaRPr>
                </a:p>
              </p:txBody>
            </p:sp>
          </p:grpSp>
          <p:grpSp>
            <p:nvGrpSpPr>
              <p:cNvPr id="206" name="Group 205">
                <a:extLst>
                  <a:ext uri="{FF2B5EF4-FFF2-40B4-BE49-F238E27FC236}">
                    <a16:creationId xmlns:a16="http://schemas.microsoft.com/office/drawing/2014/main" id="{59FE3640-B752-E0F6-0858-409EE3868A80}"/>
                  </a:ext>
                </a:extLst>
              </p:cNvPr>
              <p:cNvGrpSpPr/>
              <p:nvPr/>
            </p:nvGrpSpPr>
            <p:grpSpPr>
              <a:xfrm>
                <a:off x="12410286" y="8370160"/>
                <a:ext cx="3211007" cy="1319195"/>
                <a:chOff x="3210745" y="2515276"/>
                <a:chExt cx="2614023" cy="503987"/>
              </a:xfrm>
            </p:grpSpPr>
            <p:sp>
              <p:nvSpPr>
                <p:cNvPr id="207" name="TextBox 206">
                  <a:extLst>
                    <a:ext uri="{FF2B5EF4-FFF2-40B4-BE49-F238E27FC236}">
                      <a16:creationId xmlns:a16="http://schemas.microsoft.com/office/drawing/2014/main" id="{2A039131-221D-F6F3-6F5A-E463D85158A9}"/>
                    </a:ext>
                  </a:extLst>
                </p:cNvPr>
                <p:cNvSpPr txBox="1"/>
                <p:nvPr/>
              </p:nvSpPr>
              <p:spPr>
                <a:xfrm>
                  <a:off x="3218950" y="2831679"/>
                  <a:ext cx="2597613" cy="187584"/>
                </a:xfrm>
                <a:prstGeom prst="rect">
                  <a:avLst/>
                </a:prstGeom>
                <a:noFill/>
              </p:spPr>
              <p:txBody>
                <a:bodyPr wrap="square" lIns="0" tIns="0" rIns="0" bIns="0" anchor="t">
                  <a:noAutofit/>
                </a:bodyPr>
                <a:lstStyle/>
                <a:p>
                  <a:pPr algn="ctr">
                    <a:lnSpc>
                      <a:spcPct val="110000"/>
                    </a:lnSpc>
                  </a:pPr>
                  <a:r>
                    <a:rPr lang="en-IN" sz="2400" dirty="0">
                      <a:solidFill>
                        <a:schemeClr val="tx1">
                          <a:lumMod val="85000"/>
                          <a:lumOff val="15000"/>
                        </a:schemeClr>
                      </a:solidFill>
                      <a:ea typeface="Open Sans" panose="020B0606030504020204" pitchFamily="34" charset="0"/>
                      <a:cs typeface="Open Sans" panose="020B0606030504020204" pitchFamily="34" charset="0"/>
                    </a:rPr>
                    <a:t>On-site Move Manager</a:t>
                  </a:r>
                </a:p>
              </p:txBody>
            </p:sp>
            <p:sp>
              <p:nvSpPr>
                <p:cNvPr id="208" name="TextBox 207">
                  <a:extLst>
                    <a:ext uri="{FF2B5EF4-FFF2-40B4-BE49-F238E27FC236}">
                      <a16:creationId xmlns:a16="http://schemas.microsoft.com/office/drawing/2014/main" id="{D034D672-19E7-7859-EC61-493077ED091A}"/>
                    </a:ext>
                  </a:extLst>
                </p:cNvPr>
                <p:cNvSpPr txBox="1"/>
                <p:nvPr/>
              </p:nvSpPr>
              <p:spPr>
                <a:xfrm>
                  <a:off x="3210745" y="2515276"/>
                  <a:ext cx="2614023" cy="237625"/>
                </a:xfrm>
                <a:prstGeom prst="rect">
                  <a:avLst/>
                </a:prstGeom>
                <a:noFill/>
              </p:spPr>
              <p:txBody>
                <a:bodyPr wrap="square" lIns="0" tIns="0" rIns="0" bIns="0" anchor="b">
                  <a:noAutofit/>
                </a:bodyPr>
                <a:lstStyle/>
                <a:p>
                  <a:pPr algn="ctr"/>
                  <a:r>
                    <a:rPr lang="en-IN" sz="3200" b="1" dirty="0">
                      <a:solidFill>
                        <a:schemeClr val="accent2"/>
                      </a:solidFill>
                    </a:rPr>
                    <a:t>Contractor(s)</a:t>
                  </a:r>
                </a:p>
              </p:txBody>
            </p:sp>
          </p:grpSp>
          <p:grpSp>
            <p:nvGrpSpPr>
              <p:cNvPr id="209" name="Group 208">
                <a:extLst>
                  <a:ext uri="{FF2B5EF4-FFF2-40B4-BE49-F238E27FC236}">
                    <a16:creationId xmlns:a16="http://schemas.microsoft.com/office/drawing/2014/main" id="{6DAD3C79-9B1C-E80C-11DA-210BF9AE4221}"/>
                  </a:ext>
                </a:extLst>
              </p:cNvPr>
              <p:cNvGrpSpPr/>
              <p:nvPr/>
            </p:nvGrpSpPr>
            <p:grpSpPr>
              <a:xfrm>
                <a:off x="15924394" y="10938293"/>
                <a:ext cx="3211007" cy="1310127"/>
                <a:chOff x="3210745" y="2493442"/>
                <a:chExt cx="2614023" cy="500523"/>
              </a:xfrm>
            </p:grpSpPr>
            <p:sp>
              <p:nvSpPr>
                <p:cNvPr id="210" name="TextBox 209">
                  <a:extLst>
                    <a:ext uri="{FF2B5EF4-FFF2-40B4-BE49-F238E27FC236}">
                      <a16:creationId xmlns:a16="http://schemas.microsoft.com/office/drawing/2014/main" id="{2167D67B-3C9E-0B1C-F781-222315E52715}"/>
                    </a:ext>
                  </a:extLst>
                </p:cNvPr>
                <p:cNvSpPr txBox="1"/>
                <p:nvPr/>
              </p:nvSpPr>
              <p:spPr>
                <a:xfrm>
                  <a:off x="3218950" y="2831679"/>
                  <a:ext cx="2597613" cy="162286"/>
                </a:xfrm>
                <a:prstGeom prst="rect">
                  <a:avLst/>
                </a:prstGeom>
                <a:noFill/>
              </p:spPr>
              <p:txBody>
                <a:bodyPr wrap="square" lIns="0" tIns="0" rIns="0" bIns="0" anchor="t">
                  <a:noAutofit/>
                </a:bodyPr>
                <a:lstStyle/>
                <a:p>
                  <a:pPr algn="ctr">
                    <a:lnSpc>
                      <a:spcPct val="110000"/>
                    </a:lnSpc>
                  </a:pPr>
                  <a:r>
                    <a:rPr lang="en-IN" sz="2400" dirty="0">
                      <a:solidFill>
                        <a:schemeClr val="tx1">
                          <a:lumMod val="85000"/>
                          <a:lumOff val="15000"/>
                        </a:schemeClr>
                      </a:solidFill>
                      <a:ea typeface="Open Sans" panose="020B0606030504020204" pitchFamily="34" charset="0"/>
                      <a:cs typeface="Open Sans" panose="020B0606030504020204" pitchFamily="34" charset="0"/>
                    </a:rPr>
                    <a:t>Professional Movers </a:t>
                  </a:r>
                </a:p>
              </p:txBody>
            </p:sp>
            <p:sp>
              <p:nvSpPr>
                <p:cNvPr id="211" name="TextBox 210">
                  <a:extLst>
                    <a:ext uri="{FF2B5EF4-FFF2-40B4-BE49-F238E27FC236}">
                      <a16:creationId xmlns:a16="http://schemas.microsoft.com/office/drawing/2014/main" id="{7AE1A663-7908-6E03-DD8F-5263FC87E2AD}"/>
                    </a:ext>
                  </a:extLst>
                </p:cNvPr>
                <p:cNvSpPr txBox="1"/>
                <p:nvPr/>
              </p:nvSpPr>
              <p:spPr>
                <a:xfrm>
                  <a:off x="3210745" y="2493442"/>
                  <a:ext cx="2614023" cy="237625"/>
                </a:xfrm>
                <a:prstGeom prst="rect">
                  <a:avLst/>
                </a:prstGeom>
                <a:noFill/>
              </p:spPr>
              <p:txBody>
                <a:bodyPr wrap="square" lIns="0" tIns="0" rIns="0" bIns="0" anchor="b">
                  <a:noAutofit/>
                </a:bodyPr>
                <a:lstStyle/>
                <a:p>
                  <a:pPr algn="ctr"/>
                  <a:r>
                    <a:rPr lang="en-IN" sz="3200" b="1" dirty="0">
                      <a:solidFill>
                        <a:schemeClr val="accent2"/>
                      </a:solidFill>
                    </a:rPr>
                    <a:t>Labor</a:t>
                  </a:r>
                </a:p>
              </p:txBody>
            </p:sp>
          </p:grpSp>
          <p:sp>
            <p:nvSpPr>
              <p:cNvPr id="220" name="Freeform: Shape 219">
                <a:extLst>
                  <a:ext uri="{FF2B5EF4-FFF2-40B4-BE49-F238E27FC236}">
                    <a16:creationId xmlns:a16="http://schemas.microsoft.com/office/drawing/2014/main" id="{638828F9-BBA3-6576-16E2-A151E5E0C872}"/>
                  </a:ext>
                </a:extLst>
              </p:cNvPr>
              <p:cNvSpPr/>
              <p:nvPr/>
            </p:nvSpPr>
            <p:spPr>
              <a:xfrm>
                <a:off x="1138989" y="7488875"/>
                <a:ext cx="18165630" cy="3216452"/>
              </a:xfrm>
              <a:custGeom>
                <a:avLst/>
                <a:gdLst>
                  <a:gd name="connsiteX0" fmla="*/ 0 w 9937104"/>
                  <a:gd name="connsiteY0" fmla="*/ 0 h 3024336"/>
                  <a:gd name="connsiteX1" fmla="*/ 9937104 w 9937104"/>
                  <a:gd name="connsiteY1" fmla="*/ 0 h 3024336"/>
                  <a:gd name="connsiteX2" fmla="*/ 9937104 w 9937104"/>
                  <a:gd name="connsiteY2" fmla="*/ 3024336 h 3024336"/>
                  <a:gd name="connsiteX3" fmla="*/ 9289032 w 9937104"/>
                  <a:gd name="connsiteY3" fmla="*/ 3024336 h 3024336"/>
                  <a:gd name="connsiteX4" fmla="*/ 9289032 w 9937104"/>
                  <a:gd name="connsiteY4" fmla="*/ 2774445 h 3024336"/>
                  <a:gd name="connsiteX5" fmla="*/ 648072 w 9937104"/>
                  <a:gd name="connsiteY5" fmla="*/ 2774445 h 3024336"/>
                  <a:gd name="connsiteX6" fmla="*/ 648072 w 9937104"/>
                  <a:gd name="connsiteY6" fmla="*/ 3024336 h 3024336"/>
                  <a:gd name="connsiteX7" fmla="*/ 0 w 9937104"/>
                  <a:gd name="connsiteY7" fmla="*/ 3024336 h 3024336"/>
                  <a:gd name="connsiteX8" fmla="*/ 0 w 9937104"/>
                  <a:gd name="connsiteY8" fmla="*/ 0 h 3024336"/>
                  <a:gd name="connsiteX0" fmla="*/ 648072 w 9937104"/>
                  <a:gd name="connsiteY0" fmla="*/ 2774445 h 3024336"/>
                  <a:gd name="connsiteX1" fmla="*/ 648072 w 9937104"/>
                  <a:gd name="connsiteY1" fmla="*/ 3024336 h 3024336"/>
                  <a:gd name="connsiteX2" fmla="*/ 0 w 9937104"/>
                  <a:gd name="connsiteY2" fmla="*/ 3024336 h 3024336"/>
                  <a:gd name="connsiteX3" fmla="*/ 0 w 9937104"/>
                  <a:gd name="connsiteY3" fmla="*/ 0 h 3024336"/>
                  <a:gd name="connsiteX4" fmla="*/ 9937104 w 9937104"/>
                  <a:gd name="connsiteY4" fmla="*/ 0 h 3024336"/>
                  <a:gd name="connsiteX5" fmla="*/ 9937104 w 9937104"/>
                  <a:gd name="connsiteY5" fmla="*/ 3024336 h 3024336"/>
                  <a:gd name="connsiteX6" fmla="*/ 9289032 w 9937104"/>
                  <a:gd name="connsiteY6" fmla="*/ 3024336 h 3024336"/>
                  <a:gd name="connsiteX7" fmla="*/ 9289032 w 9937104"/>
                  <a:gd name="connsiteY7" fmla="*/ 2774445 h 3024336"/>
                  <a:gd name="connsiteX8" fmla="*/ 739512 w 9937104"/>
                  <a:gd name="connsiteY8" fmla="*/ 2865885 h 3024336"/>
                  <a:gd name="connsiteX0" fmla="*/ 648072 w 9937104"/>
                  <a:gd name="connsiteY0" fmla="*/ 2774445 h 3024336"/>
                  <a:gd name="connsiteX1" fmla="*/ 648072 w 9937104"/>
                  <a:gd name="connsiteY1" fmla="*/ 3024336 h 3024336"/>
                  <a:gd name="connsiteX2" fmla="*/ 0 w 9937104"/>
                  <a:gd name="connsiteY2" fmla="*/ 3024336 h 3024336"/>
                  <a:gd name="connsiteX3" fmla="*/ 0 w 9937104"/>
                  <a:gd name="connsiteY3" fmla="*/ 0 h 3024336"/>
                  <a:gd name="connsiteX4" fmla="*/ 9937104 w 9937104"/>
                  <a:gd name="connsiteY4" fmla="*/ 0 h 3024336"/>
                  <a:gd name="connsiteX5" fmla="*/ 9937104 w 9937104"/>
                  <a:gd name="connsiteY5" fmla="*/ 3024336 h 3024336"/>
                  <a:gd name="connsiteX6" fmla="*/ 9289032 w 9937104"/>
                  <a:gd name="connsiteY6" fmla="*/ 3024336 h 3024336"/>
                  <a:gd name="connsiteX7" fmla="*/ 9289032 w 9937104"/>
                  <a:gd name="connsiteY7" fmla="*/ 2774445 h 3024336"/>
                  <a:gd name="connsiteX0" fmla="*/ 648072 w 9937104"/>
                  <a:gd name="connsiteY0" fmla="*/ 3024336 h 3024336"/>
                  <a:gd name="connsiteX1" fmla="*/ 0 w 9937104"/>
                  <a:gd name="connsiteY1" fmla="*/ 3024336 h 3024336"/>
                  <a:gd name="connsiteX2" fmla="*/ 0 w 9937104"/>
                  <a:gd name="connsiteY2" fmla="*/ 0 h 3024336"/>
                  <a:gd name="connsiteX3" fmla="*/ 9937104 w 9937104"/>
                  <a:gd name="connsiteY3" fmla="*/ 0 h 3024336"/>
                  <a:gd name="connsiteX4" fmla="*/ 9937104 w 9937104"/>
                  <a:gd name="connsiteY4" fmla="*/ 3024336 h 3024336"/>
                  <a:gd name="connsiteX5" fmla="*/ 9289032 w 9937104"/>
                  <a:gd name="connsiteY5" fmla="*/ 3024336 h 3024336"/>
                  <a:gd name="connsiteX6" fmla="*/ 9289032 w 9937104"/>
                  <a:gd name="connsiteY6" fmla="*/ 2774445 h 3024336"/>
                  <a:gd name="connsiteX0" fmla="*/ 648072 w 9937104"/>
                  <a:gd name="connsiteY0" fmla="*/ 3024336 h 3024336"/>
                  <a:gd name="connsiteX1" fmla="*/ 0 w 9937104"/>
                  <a:gd name="connsiteY1" fmla="*/ 3024336 h 3024336"/>
                  <a:gd name="connsiteX2" fmla="*/ 0 w 9937104"/>
                  <a:gd name="connsiteY2" fmla="*/ 0 h 3024336"/>
                  <a:gd name="connsiteX3" fmla="*/ 9937104 w 9937104"/>
                  <a:gd name="connsiteY3" fmla="*/ 0 h 3024336"/>
                  <a:gd name="connsiteX4" fmla="*/ 9937104 w 9937104"/>
                  <a:gd name="connsiteY4" fmla="*/ 3024336 h 3024336"/>
                  <a:gd name="connsiteX5" fmla="*/ 9289032 w 9937104"/>
                  <a:gd name="connsiteY5" fmla="*/ 3024336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104" h="3024336">
                    <a:moveTo>
                      <a:pt x="648072" y="3024336"/>
                    </a:moveTo>
                    <a:lnTo>
                      <a:pt x="0" y="3024336"/>
                    </a:lnTo>
                    <a:lnTo>
                      <a:pt x="0" y="0"/>
                    </a:lnTo>
                    <a:lnTo>
                      <a:pt x="9937104" y="0"/>
                    </a:lnTo>
                    <a:lnTo>
                      <a:pt x="9937104" y="3024336"/>
                    </a:lnTo>
                    <a:lnTo>
                      <a:pt x="9289032" y="3024336"/>
                    </a:lnTo>
                  </a:path>
                </a:pathLst>
              </a:cu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p>
            </p:txBody>
          </p:sp>
          <p:sp>
            <p:nvSpPr>
              <p:cNvPr id="221" name="Rectangle 220">
                <a:extLst>
                  <a:ext uri="{FF2B5EF4-FFF2-40B4-BE49-F238E27FC236}">
                    <a16:creationId xmlns:a16="http://schemas.microsoft.com/office/drawing/2014/main" id="{3F5A95F9-6847-9FD2-51A0-2A70FA9360F7}"/>
                  </a:ext>
                </a:extLst>
              </p:cNvPr>
              <p:cNvSpPr/>
              <p:nvPr/>
            </p:nvSpPr>
            <p:spPr>
              <a:xfrm>
                <a:off x="1737670" y="7083915"/>
                <a:ext cx="17082035" cy="7869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22" name="TextBox 221">
                <a:extLst>
                  <a:ext uri="{FF2B5EF4-FFF2-40B4-BE49-F238E27FC236}">
                    <a16:creationId xmlns:a16="http://schemas.microsoft.com/office/drawing/2014/main" id="{D7CE0477-3220-8883-46CA-09E89C52E373}"/>
                  </a:ext>
                </a:extLst>
              </p:cNvPr>
              <p:cNvSpPr txBox="1"/>
              <p:nvPr/>
            </p:nvSpPr>
            <p:spPr>
              <a:xfrm>
                <a:off x="1857772" y="7248131"/>
                <a:ext cx="16837890" cy="458480"/>
              </a:xfrm>
              <a:prstGeom prst="rect">
                <a:avLst/>
              </a:prstGeom>
              <a:noFill/>
            </p:spPr>
            <p:txBody>
              <a:bodyPr wrap="square" lIns="0" tIns="0" rIns="0" bIns="0" rtlCol="0" anchor="ctr">
                <a:noAutofit/>
              </a:bodyPr>
              <a:lstStyle/>
              <a:p>
                <a:pPr algn="ctr"/>
                <a:r>
                  <a:rPr lang="en-US" sz="3200" b="1" dirty="0">
                    <a:solidFill>
                      <a:srgbClr val="F0F4F6"/>
                    </a:solidFill>
                  </a:rPr>
                  <a:t>NEXMUV’ MODEL</a:t>
                </a:r>
              </a:p>
            </p:txBody>
          </p:sp>
          <p:grpSp>
            <p:nvGrpSpPr>
              <p:cNvPr id="223" name="Group 222">
                <a:extLst>
                  <a:ext uri="{FF2B5EF4-FFF2-40B4-BE49-F238E27FC236}">
                    <a16:creationId xmlns:a16="http://schemas.microsoft.com/office/drawing/2014/main" id="{FB3D72FE-6932-E71E-6C8E-4E5875FD8F86}"/>
                  </a:ext>
                </a:extLst>
              </p:cNvPr>
              <p:cNvGrpSpPr/>
              <p:nvPr/>
            </p:nvGrpSpPr>
            <p:grpSpPr>
              <a:xfrm>
                <a:off x="1846392" y="8278171"/>
                <a:ext cx="3211007" cy="1448932"/>
                <a:chOff x="3210745" y="2493442"/>
                <a:chExt cx="2614023" cy="553552"/>
              </a:xfrm>
            </p:grpSpPr>
            <p:sp>
              <p:nvSpPr>
                <p:cNvPr id="224" name="TextBox 223">
                  <a:extLst>
                    <a:ext uri="{FF2B5EF4-FFF2-40B4-BE49-F238E27FC236}">
                      <a16:creationId xmlns:a16="http://schemas.microsoft.com/office/drawing/2014/main" id="{86EA24F4-FB52-2570-1672-8B5041A7EA53}"/>
                    </a:ext>
                  </a:extLst>
                </p:cNvPr>
                <p:cNvSpPr txBox="1"/>
                <p:nvPr/>
              </p:nvSpPr>
              <p:spPr>
                <a:xfrm>
                  <a:off x="3218950" y="2831679"/>
                  <a:ext cx="2597613" cy="215315"/>
                </a:xfrm>
                <a:prstGeom prst="rect">
                  <a:avLst/>
                </a:prstGeom>
                <a:noFill/>
              </p:spPr>
              <p:txBody>
                <a:bodyPr wrap="square" lIns="0" tIns="0" rIns="0" bIns="0" anchor="t">
                  <a:noAutofit/>
                </a:bodyPr>
                <a:lstStyle/>
                <a:p>
                  <a:pPr algn="ctr">
                    <a:lnSpc>
                      <a:spcPct val="110000"/>
                    </a:lnSpc>
                  </a:pPr>
                  <a:r>
                    <a:rPr lang="en-IN" sz="2400" dirty="0">
                      <a:solidFill>
                        <a:schemeClr val="tx1">
                          <a:lumMod val="85000"/>
                          <a:lumOff val="15000"/>
                        </a:schemeClr>
                      </a:solidFill>
                      <a:ea typeface="Open Sans" panose="020B0606030504020204" pitchFamily="34" charset="0"/>
                      <a:cs typeface="Open Sans" panose="020B0606030504020204" pitchFamily="34" charset="0"/>
                    </a:rPr>
                    <a:t>Informed </a:t>
                  </a:r>
                </a:p>
              </p:txBody>
            </p:sp>
            <p:sp>
              <p:nvSpPr>
                <p:cNvPr id="225" name="TextBox 224">
                  <a:extLst>
                    <a:ext uri="{FF2B5EF4-FFF2-40B4-BE49-F238E27FC236}">
                      <a16:creationId xmlns:a16="http://schemas.microsoft.com/office/drawing/2014/main" id="{90008F99-BC82-8B8D-1A84-72A36342FA30}"/>
                    </a:ext>
                  </a:extLst>
                </p:cNvPr>
                <p:cNvSpPr txBox="1"/>
                <p:nvPr/>
              </p:nvSpPr>
              <p:spPr>
                <a:xfrm>
                  <a:off x="3210745" y="2493442"/>
                  <a:ext cx="2614023" cy="237625"/>
                </a:xfrm>
                <a:prstGeom prst="rect">
                  <a:avLst/>
                </a:prstGeom>
                <a:noFill/>
              </p:spPr>
              <p:txBody>
                <a:bodyPr wrap="square" lIns="0" tIns="0" rIns="0" bIns="0" anchor="b">
                  <a:noAutofit/>
                </a:bodyPr>
                <a:lstStyle/>
                <a:p>
                  <a:pPr algn="ctr"/>
                  <a:r>
                    <a:rPr lang="en-IN" sz="3200" b="1" dirty="0">
                      <a:solidFill>
                        <a:schemeClr val="tx1">
                          <a:lumMod val="85000"/>
                          <a:lumOff val="15000"/>
                        </a:schemeClr>
                      </a:solidFill>
                    </a:rPr>
                    <a:t>Customer</a:t>
                  </a:r>
                </a:p>
              </p:txBody>
            </p:sp>
          </p:grpSp>
          <p:grpSp>
            <p:nvGrpSpPr>
              <p:cNvPr id="226" name="Group 225">
                <a:extLst>
                  <a:ext uri="{FF2B5EF4-FFF2-40B4-BE49-F238E27FC236}">
                    <a16:creationId xmlns:a16="http://schemas.microsoft.com/office/drawing/2014/main" id="{EA8A16B1-AA6F-B6D3-A9D6-5DAA56009142}"/>
                  </a:ext>
                </a:extLst>
              </p:cNvPr>
              <p:cNvGrpSpPr/>
              <p:nvPr/>
            </p:nvGrpSpPr>
            <p:grpSpPr>
              <a:xfrm>
                <a:off x="5315924" y="8327326"/>
                <a:ext cx="3351235" cy="1376345"/>
                <a:chOff x="3163382" y="2493442"/>
                <a:chExt cx="2728180" cy="525821"/>
              </a:xfrm>
            </p:grpSpPr>
            <p:sp>
              <p:nvSpPr>
                <p:cNvPr id="227" name="TextBox 226">
                  <a:extLst>
                    <a:ext uri="{FF2B5EF4-FFF2-40B4-BE49-F238E27FC236}">
                      <a16:creationId xmlns:a16="http://schemas.microsoft.com/office/drawing/2014/main" id="{A64FC159-99F6-711A-6ECC-1DF0AA98BDB7}"/>
                    </a:ext>
                  </a:extLst>
                </p:cNvPr>
                <p:cNvSpPr txBox="1"/>
                <p:nvPr/>
              </p:nvSpPr>
              <p:spPr>
                <a:xfrm>
                  <a:off x="3163382" y="2831679"/>
                  <a:ext cx="2728180" cy="187584"/>
                </a:xfrm>
                <a:prstGeom prst="rect">
                  <a:avLst/>
                </a:prstGeom>
                <a:noFill/>
              </p:spPr>
              <p:txBody>
                <a:bodyPr wrap="square" lIns="0" tIns="0" rIns="0" bIns="0" anchor="t">
                  <a:noAutofit/>
                </a:bodyPr>
                <a:lstStyle/>
                <a:p>
                  <a:pPr algn="ctr">
                    <a:lnSpc>
                      <a:spcPct val="110000"/>
                    </a:lnSpc>
                  </a:pPr>
                  <a:r>
                    <a:rPr lang="en-IN" sz="2400" dirty="0">
                      <a:solidFill>
                        <a:schemeClr val="tx1">
                          <a:lumMod val="85000"/>
                          <a:lumOff val="15000"/>
                        </a:schemeClr>
                      </a:solidFill>
                      <a:ea typeface="Open Sans" panose="020B0606030504020204" pitchFamily="34" charset="0"/>
                      <a:cs typeface="Open Sans" panose="020B0606030504020204" pitchFamily="34" charset="0"/>
                    </a:rPr>
                    <a:t>Direct Contract Network</a:t>
                  </a:r>
                </a:p>
              </p:txBody>
            </p:sp>
            <p:sp>
              <p:nvSpPr>
                <p:cNvPr id="228" name="TextBox 227">
                  <a:extLst>
                    <a:ext uri="{FF2B5EF4-FFF2-40B4-BE49-F238E27FC236}">
                      <a16:creationId xmlns:a16="http://schemas.microsoft.com/office/drawing/2014/main" id="{0C72EE6C-97D3-5F77-DC66-46B4365D3611}"/>
                    </a:ext>
                  </a:extLst>
                </p:cNvPr>
                <p:cNvSpPr txBox="1"/>
                <p:nvPr/>
              </p:nvSpPr>
              <p:spPr>
                <a:xfrm>
                  <a:off x="3210745" y="2493442"/>
                  <a:ext cx="2614023" cy="237625"/>
                </a:xfrm>
                <a:prstGeom prst="rect">
                  <a:avLst/>
                </a:prstGeom>
                <a:noFill/>
              </p:spPr>
              <p:txBody>
                <a:bodyPr wrap="square" lIns="0" tIns="0" rIns="0" bIns="0" anchor="b">
                  <a:noAutofit/>
                </a:bodyPr>
                <a:lstStyle/>
                <a:p>
                  <a:pPr algn="ctr"/>
                  <a:endParaRPr lang="en-IN" sz="3200" b="1" dirty="0">
                    <a:solidFill>
                      <a:schemeClr val="tx1">
                        <a:lumMod val="85000"/>
                        <a:lumOff val="15000"/>
                      </a:schemeClr>
                    </a:solidFill>
                  </a:endParaRPr>
                </a:p>
              </p:txBody>
            </p:sp>
          </p:grpSp>
          <p:grpSp>
            <p:nvGrpSpPr>
              <p:cNvPr id="229" name="Group 228">
                <a:extLst>
                  <a:ext uri="{FF2B5EF4-FFF2-40B4-BE49-F238E27FC236}">
                    <a16:creationId xmlns:a16="http://schemas.microsoft.com/office/drawing/2014/main" id="{A613ED64-8DDB-1FA5-BF6A-2C51AFB74287}"/>
                  </a:ext>
                </a:extLst>
              </p:cNvPr>
              <p:cNvGrpSpPr/>
              <p:nvPr/>
            </p:nvGrpSpPr>
            <p:grpSpPr>
              <a:xfrm>
                <a:off x="6028579" y="8500093"/>
                <a:ext cx="1863900" cy="363480"/>
                <a:chOff x="13542208" y="10591635"/>
                <a:chExt cx="1863900" cy="363480"/>
              </a:xfrm>
            </p:grpSpPr>
            <p:sp>
              <p:nvSpPr>
                <p:cNvPr id="230" name="Freeform: Shape 229">
                  <a:extLst>
                    <a:ext uri="{FF2B5EF4-FFF2-40B4-BE49-F238E27FC236}">
                      <a16:creationId xmlns:a16="http://schemas.microsoft.com/office/drawing/2014/main" id="{E3B36E4B-ADC3-B694-21EF-1840C4A45918}"/>
                    </a:ext>
                  </a:extLst>
                </p:cNvPr>
                <p:cNvSpPr/>
                <p:nvPr/>
              </p:nvSpPr>
              <p:spPr>
                <a:xfrm>
                  <a:off x="14464361" y="10591635"/>
                  <a:ext cx="366118" cy="359734"/>
                </a:xfrm>
                <a:custGeom>
                  <a:avLst/>
                  <a:gdLst>
                    <a:gd name="connsiteX0" fmla="*/ 18 w 1132569"/>
                    <a:gd name="connsiteY0" fmla="*/ 1111323 h 1112823"/>
                    <a:gd name="connsiteX1" fmla="*/ 211991 w 1132569"/>
                    <a:gd name="connsiteY1" fmla="*/ 1111323 h 1112823"/>
                    <a:gd name="connsiteX2" fmla="*/ 211991 w 1132569"/>
                    <a:gd name="connsiteY2" fmla="*/ 469336 h 1112823"/>
                    <a:gd name="connsiteX3" fmla="*/ 445568 w 1132569"/>
                    <a:gd name="connsiteY3" fmla="*/ 853529 h 1112823"/>
                    <a:gd name="connsiteX4" fmla="*/ 587484 w 1132569"/>
                    <a:gd name="connsiteY4" fmla="*/ 978092 h 1112823"/>
                    <a:gd name="connsiteX5" fmla="*/ 679482 w 1132569"/>
                    <a:gd name="connsiteY5" fmla="*/ 864155 h 1112823"/>
                    <a:gd name="connsiteX6" fmla="*/ 756741 w 1132569"/>
                    <a:gd name="connsiteY6" fmla="*/ 735496 h 1112823"/>
                    <a:gd name="connsiteX7" fmla="*/ 914543 w 1132569"/>
                    <a:gd name="connsiteY7" fmla="*/ 475408 h 1112823"/>
                    <a:gd name="connsiteX8" fmla="*/ 914490 w 1132569"/>
                    <a:gd name="connsiteY8" fmla="*/ 1044778 h 1112823"/>
                    <a:gd name="connsiteX9" fmla="*/ 1114407 w 1132569"/>
                    <a:gd name="connsiteY9" fmla="*/ 1111358 h 1112823"/>
                    <a:gd name="connsiteX10" fmla="*/ 1132570 w 1132569"/>
                    <a:gd name="connsiteY10" fmla="*/ 1093195 h 1112823"/>
                    <a:gd name="connsiteX11" fmla="*/ 1132570 w 1132569"/>
                    <a:gd name="connsiteY11" fmla="*/ 21175 h 1112823"/>
                    <a:gd name="connsiteX12" fmla="*/ 1114407 w 1132569"/>
                    <a:gd name="connsiteY12" fmla="*/ 3012 h 1112823"/>
                    <a:gd name="connsiteX13" fmla="*/ 909618 w 1132569"/>
                    <a:gd name="connsiteY13" fmla="*/ 76829 h 1112823"/>
                    <a:gd name="connsiteX14" fmla="*/ 589408 w 1132569"/>
                    <a:gd name="connsiteY14" fmla="*/ 616651 h 1112823"/>
                    <a:gd name="connsiteX15" fmla="*/ 578076 w 1132569"/>
                    <a:gd name="connsiteY15" fmla="*/ 635591 h 1112823"/>
                    <a:gd name="connsiteX16" fmla="*/ 563267 w 1132569"/>
                    <a:gd name="connsiteY16" fmla="*/ 657108 h 1112823"/>
                    <a:gd name="connsiteX17" fmla="*/ 542491 w 1132569"/>
                    <a:gd name="connsiteY17" fmla="*/ 617322 h 1112823"/>
                    <a:gd name="connsiteX18" fmla="*/ 272305 w 1132569"/>
                    <a:gd name="connsiteY18" fmla="*/ 160707 h 1112823"/>
                    <a:gd name="connsiteX19" fmla="*/ 0 w 1132569"/>
                    <a:gd name="connsiteY19" fmla="*/ 2994 h 1112823"/>
                    <a:gd name="connsiteX20" fmla="*/ 0 w 1132569"/>
                    <a:gd name="connsiteY20" fmla="*/ 1111340 h 11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2569" h="1112823">
                      <a:moveTo>
                        <a:pt x="18" y="1111323"/>
                      </a:moveTo>
                      <a:lnTo>
                        <a:pt x="211991" y="1111323"/>
                      </a:lnTo>
                      <a:lnTo>
                        <a:pt x="211991" y="469336"/>
                      </a:lnTo>
                      <a:cubicBezTo>
                        <a:pt x="226447" y="479926"/>
                        <a:pt x="425817" y="820663"/>
                        <a:pt x="445568" y="853529"/>
                      </a:cubicBezTo>
                      <a:cubicBezTo>
                        <a:pt x="532395" y="997897"/>
                        <a:pt x="500781" y="978092"/>
                        <a:pt x="587484" y="978092"/>
                      </a:cubicBezTo>
                      <a:cubicBezTo>
                        <a:pt x="624392" y="978092"/>
                        <a:pt x="647674" y="916861"/>
                        <a:pt x="679482" y="864155"/>
                      </a:cubicBezTo>
                      <a:cubicBezTo>
                        <a:pt x="706047" y="820151"/>
                        <a:pt x="731217" y="778141"/>
                        <a:pt x="756741" y="735496"/>
                      </a:cubicBezTo>
                      <a:lnTo>
                        <a:pt x="914543" y="475408"/>
                      </a:lnTo>
                      <a:lnTo>
                        <a:pt x="914490" y="1044778"/>
                      </a:lnTo>
                      <a:cubicBezTo>
                        <a:pt x="913695" y="1128603"/>
                        <a:pt x="883882" y="1111358"/>
                        <a:pt x="1114407" y="1111358"/>
                      </a:cubicBezTo>
                      <a:cubicBezTo>
                        <a:pt x="1128369" y="1111358"/>
                        <a:pt x="1132570" y="1107139"/>
                        <a:pt x="1132570" y="1093195"/>
                      </a:cubicBezTo>
                      <a:lnTo>
                        <a:pt x="1132570" y="21175"/>
                      </a:lnTo>
                      <a:cubicBezTo>
                        <a:pt x="1132570" y="7213"/>
                        <a:pt x="1128351" y="3012"/>
                        <a:pt x="1114407" y="3012"/>
                      </a:cubicBezTo>
                      <a:cubicBezTo>
                        <a:pt x="913730" y="3012"/>
                        <a:pt x="967178" y="-18469"/>
                        <a:pt x="909618" y="76829"/>
                      </a:cubicBezTo>
                      <a:lnTo>
                        <a:pt x="589408" y="616651"/>
                      </a:lnTo>
                      <a:cubicBezTo>
                        <a:pt x="583689" y="626289"/>
                        <a:pt x="583936" y="626183"/>
                        <a:pt x="578076" y="635591"/>
                      </a:cubicBezTo>
                      <a:lnTo>
                        <a:pt x="563267" y="657108"/>
                      </a:lnTo>
                      <a:cubicBezTo>
                        <a:pt x="559295" y="642245"/>
                        <a:pt x="551281" y="631637"/>
                        <a:pt x="542491" y="617322"/>
                      </a:cubicBezTo>
                      <a:lnTo>
                        <a:pt x="272305" y="160707"/>
                      </a:lnTo>
                      <a:cubicBezTo>
                        <a:pt x="159461" y="-35132"/>
                        <a:pt x="204418" y="2994"/>
                        <a:pt x="0" y="2994"/>
                      </a:cubicBezTo>
                      <a:lnTo>
                        <a:pt x="0" y="1111340"/>
                      </a:ln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231" name="Freeform: Shape 230">
                  <a:extLst>
                    <a:ext uri="{FF2B5EF4-FFF2-40B4-BE49-F238E27FC236}">
                      <a16:creationId xmlns:a16="http://schemas.microsoft.com/office/drawing/2014/main" id="{6EE72EF7-AB38-6875-6C42-8649A90A5C69}"/>
                    </a:ext>
                  </a:extLst>
                </p:cNvPr>
                <p:cNvSpPr/>
                <p:nvPr/>
              </p:nvSpPr>
              <p:spPr>
                <a:xfrm>
                  <a:off x="13542208" y="10591979"/>
                  <a:ext cx="289760" cy="359705"/>
                </a:xfrm>
                <a:custGeom>
                  <a:avLst/>
                  <a:gdLst>
                    <a:gd name="connsiteX0" fmla="*/ 0 w 896361"/>
                    <a:gd name="connsiteY0" fmla="*/ 20075 h 1112734"/>
                    <a:gd name="connsiteX1" fmla="*/ 0 w 896361"/>
                    <a:gd name="connsiteY1" fmla="*/ 1092095 h 1112734"/>
                    <a:gd name="connsiteX2" fmla="*/ 18163 w 896361"/>
                    <a:gd name="connsiteY2" fmla="*/ 1110258 h 1112734"/>
                    <a:gd name="connsiteX3" fmla="*/ 218080 w 896361"/>
                    <a:gd name="connsiteY3" fmla="*/ 1043678 h 1112734"/>
                    <a:gd name="connsiteX4" fmla="*/ 218027 w 896361"/>
                    <a:gd name="connsiteY4" fmla="*/ 425855 h 1112734"/>
                    <a:gd name="connsiteX5" fmla="*/ 281024 w 896361"/>
                    <a:gd name="connsiteY5" fmla="*/ 508215 h 1112734"/>
                    <a:gd name="connsiteX6" fmla="*/ 657594 w 896361"/>
                    <a:gd name="connsiteY6" fmla="*/ 1034076 h 1112734"/>
                    <a:gd name="connsiteX7" fmla="*/ 687760 w 896361"/>
                    <a:gd name="connsiteY7" fmla="*/ 1076579 h 1112734"/>
                    <a:gd name="connsiteX8" fmla="*/ 878199 w 896361"/>
                    <a:gd name="connsiteY8" fmla="*/ 1110240 h 1112734"/>
                    <a:gd name="connsiteX9" fmla="*/ 896362 w 896361"/>
                    <a:gd name="connsiteY9" fmla="*/ 1092077 h 1112734"/>
                    <a:gd name="connsiteX10" fmla="*/ 896362 w 896361"/>
                    <a:gd name="connsiteY10" fmla="*/ 20057 h 1112734"/>
                    <a:gd name="connsiteX11" fmla="*/ 878199 w 896361"/>
                    <a:gd name="connsiteY11" fmla="*/ 1894 h 1112734"/>
                    <a:gd name="connsiteX12" fmla="*/ 678281 w 896361"/>
                    <a:gd name="connsiteY12" fmla="*/ 68474 h 1112734"/>
                    <a:gd name="connsiteX13" fmla="*/ 678334 w 896361"/>
                    <a:gd name="connsiteY13" fmla="*/ 692351 h 1112734"/>
                    <a:gd name="connsiteX14" fmla="*/ 303741 w 896361"/>
                    <a:gd name="connsiteY14" fmla="*/ 170568 h 1112734"/>
                    <a:gd name="connsiteX15" fmla="*/ 18163 w 896361"/>
                    <a:gd name="connsiteY15" fmla="*/ 1912 h 1112734"/>
                    <a:gd name="connsiteX16" fmla="*/ 0 w 896361"/>
                    <a:gd name="connsiteY16" fmla="*/ 20075 h 111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6361" h="1112734">
                      <a:moveTo>
                        <a:pt x="0" y="20075"/>
                      </a:moveTo>
                      <a:lnTo>
                        <a:pt x="0" y="1092095"/>
                      </a:lnTo>
                      <a:cubicBezTo>
                        <a:pt x="0" y="1106057"/>
                        <a:pt x="4219" y="1110258"/>
                        <a:pt x="18163" y="1110258"/>
                      </a:cubicBezTo>
                      <a:cubicBezTo>
                        <a:pt x="248687" y="1110258"/>
                        <a:pt x="218874" y="1127503"/>
                        <a:pt x="218080" y="1043678"/>
                      </a:cubicBezTo>
                      <a:lnTo>
                        <a:pt x="218027" y="425855"/>
                      </a:lnTo>
                      <a:cubicBezTo>
                        <a:pt x="231954" y="436057"/>
                        <a:pt x="267680" y="488887"/>
                        <a:pt x="281024" y="508215"/>
                      </a:cubicBezTo>
                      <a:lnTo>
                        <a:pt x="657594" y="1034076"/>
                      </a:lnTo>
                      <a:cubicBezTo>
                        <a:pt x="669315" y="1050279"/>
                        <a:pt x="676410" y="1060411"/>
                        <a:pt x="687760" y="1076579"/>
                      </a:cubicBezTo>
                      <a:cubicBezTo>
                        <a:pt x="722710" y="1126373"/>
                        <a:pt x="730494" y="1110240"/>
                        <a:pt x="878199" y="1110240"/>
                      </a:cubicBezTo>
                      <a:cubicBezTo>
                        <a:pt x="892161" y="1110240"/>
                        <a:pt x="896362" y="1106021"/>
                        <a:pt x="896362" y="1092077"/>
                      </a:cubicBezTo>
                      <a:lnTo>
                        <a:pt x="896362" y="20057"/>
                      </a:lnTo>
                      <a:cubicBezTo>
                        <a:pt x="896362" y="6095"/>
                        <a:pt x="892143" y="1894"/>
                        <a:pt x="878199" y="1894"/>
                      </a:cubicBezTo>
                      <a:cubicBezTo>
                        <a:pt x="647674" y="1894"/>
                        <a:pt x="677487" y="-15351"/>
                        <a:pt x="678281" y="68474"/>
                      </a:cubicBezTo>
                      <a:lnTo>
                        <a:pt x="678334" y="692351"/>
                      </a:lnTo>
                      <a:cubicBezTo>
                        <a:pt x="628629" y="635179"/>
                        <a:pt x="366032" y="254869"/>
                        <a:pt x="303741" y="170568"/>
                      </a:cubicBezTo>
                      <a:cubicBezTo>
                        <a:pt x="155242" y="-30390"/>
                        <a:pt x="230877" y="1912"/>
                        <a:pt x="18163" y="1912"/>
                      </a:cubicBezTo>
                      <a:cubicBezTo>
                        <a:pt x="4201" y="1912"/>
                        <a:pt x="0" y="6130"/>
                        <a:pt x="0" y="20075"/>
                      </a:cubicBez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232" name="Freeform: Shape 231">
                  <a:extLst>
                    <a:ext uri="{FF2B5EF4-FFF2-40B4-BE49-F238E27FC236}">
                      <a16:creationId xmlns:a16="http://schemas.microsoft.com/office/drawing/2014/main" id="{87F5820E-D7DB-1B73-DB1B-6FCA6D58D39C}"/>
                    </a:ext>
                  </a:extLst>
                </p:cNvPr>
                <p:cNvSpPr/>
                <p:nvPr/>
              </p:nvSpPr>
              <p:spPr>
                <a:xfrm>
                  <a:off x="14910762" y="10708114"/>
                  <a:ext cx="211446" cy="246690"/>
                </a:xfrm>
                <a:custGeom>
                  <a:avLst/>
                  <a:gdLst>
                    <a:gd name="connsiteX0" fmla="*/ 0 w 654099"/>
                    <a:gd name="connsiteY0" fmla="*/ 393672 h 763126"/>
                    <a:gd name="connsiteX1" fmla="*/ 302823 w 654099"/>
                    <a:gd name="connsiteY1" fmla="*/ 763126 h 763126"/>
                    <a:gd name="connsiteX2" fmla="*/ 496633 w 654099"/>
                    <a:gd name="connsiteY2" fmla="*/ 666222 h 763126"/>
                    <a:gd name="connsiteX3" fmla="*/ 539032 w 654099"/>
                    <a:gd name="connsiteY3" fmla="*/ 751018 h 763126"/>
                    <a:gd name="connsiteX4" fmla="*/ 654099 w 654099"/>
                    <a:gd name="connsiteY4" fmla="*/ 751018 h 763126"/>
                    <a:gd name="connsiteX5" fmla="*/ 654099 w 654099"/>
                    <a:gd name="connsiteY5" fmla="*/ 0 h 763126"/>
                    <a:gd name="connsiteX6" fmla="*/ 454235 w 654099"/>
                    <a:gd name="connsiteY6" fmla="*/ 0 h 763126"/>
                    <a:gd name="connsiteX7" fmla="*/ 454235 w 654099"/>
                    <a:gd name="connsiteY7" fmla="*/ 442124 h 763126"/>
                    <a:gd name="connsiteX8" fmla="*/ 351276 w 654099"/>
                    <a:gd name="connsiteY8" fmla="*/ 563263 h 763126"/>
                    <a:gd name="connsiteX9" fmla="*/ 232430 w 654099"/>
                    <a:gd name="connsiteY9" fmla="*/ 524643 h 763126"/>
                    <a:gd name="connsiteX10" fmla="*/ 205918 w 654099"/>
                    <a:gd name="connsiteY10" fmla="*/ 436087 h 763126"/>
                    <a:gd name="connsiteX11" fmla="*/ 205918 w 654099"/>
                    <a:gd name="connsiteY11" fmla="*/ 18 h 763126"/>
                    <a:gd name="connsiteX12" fmla="*/ 0 w 654099"/>
                    <a:gd name="connsiteY12" fmla="*/ 18 h 763126"/>
                    <a:gd name="connsiteX13" fmla="*/ 0 w 654099"/>
                    <a:gd name="connsiteY13" fmla="*/ 393689 h 76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4099" h="763126">
                      <a:moveTo>
                        <a:pt x="0" y="393672"/>
                      </a:moveTo>
                      <a:cubicBezTo>
                        <a:pt x="0" y="608203"/>
                        <a:pt x="71663" y="763126"/>
                        <a:pt x="302823" y="763126"/>
                      </a:cubicBezTo>
                      <a:cubicBezTo>
                        <a:pt x="409260" y="763126"/>
                        <a:pt x="466556" y="686362"/>
                        <a:pt x="496633" y="666222"/>
                      </a:cubicBezTo>
                      <a:cubicBezTo>
                        <a:pt x="498451" y="688074"/>
                        <a:pt x="515802" y="751018"/>
                        <a:pt x="539032" y="751018"/>
                      </a:cubicBezTo>
                      <a:lnTo>
                        <a:pt x="654099" y="751018"/>
                      </a:lnTo>
                      <a:lnTo>
                        <a:pt x="654099" y="0"/>
                      </a:lnTo>
                      <a:lnTo>
                        <a:pt x="454235" y="0"/>
                      </a:lnTo>
                      <a:lnTo>
                        <a:pt x="454235" y="442124"/>
                      </a:lnTo>
                      <a:cubicBezTo>
                        <a:pt x="454235" y="498325"/>
                        <a:pt x="404053" y="563263"/>
                        <a:pt x="351276" y="563263"/>
                      </a:cubicBezTo>
                      <a:cubicBezTo>
                        <a:pt x="312567" y="563263"/>
                        <a:pt x="262243" y="568064"/>
                        <a:pt x="232430" y="524643"/>
                      </a:cubicBezTo>
                      <a:cubicBezTo>
                        <a:pt x="217445" y="502808"/>
                        <a:pt x="205918" y="470577"/>
                        <a:pt x="205918" y="436087"/>
                      </a:cubicBezTo>
                      <a:lnTo>
                        <a:pt x="205918" y="18"/>
                      </a:lnTo>
                      <a:lnTo>
                        <a:pt x="0" y="18"/>
                      </a:lnTo>
                      <a:lnTo>
                        <a:pt x="0" y="393689"/>
                      </a:ln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233" name="Freeform: Shape 232">
                  <a:extLst>
                    <a:ext uri="{FF2B5EF4-FFF2-40B4-BE49-F238E27FC236}">
                      <a16:creationId xmlns:a16="http://schemas.microsoft.com/office/drawing/2014/main" id="{179FF456-79C3-DE02-87B4-A6C73922C567}"/>
                    </a:ext>
                  </a:extLst>
                </p:cNvPr>
                <p:cNvSpPr/>
                <p:nvPr/>
              </p:nvSpPr>
              <p:spPr>
                <a:xfrm>
                  <a:off x="13904417" y="10707990"/>
                  <a:ext cx="223235" cy="247125"/>
                </a:xfrm>
                <a:custGeom>
                  <a:avLst/>
                  <a:gdLst>
                    <a:gd name="connsiteX0" fmla="*/ 345222 w 690569"/>
                    <a:gd name="connsiteY0" fmla="*/ 157848 h 764471"/>
                    <a:gd name="connsiteX1" fmla="*/ 490579 w 690569"/>
                    <a:gd name="connsiteY1" fmla="*/ 309259 h 764471"/>
                    <a:gd name="connsiteX2" fmla="*/ 199864 w 690569"/>
                    <a:gd name="connsiteY2" fmla="*/ 309259 h 764471"/>
                    <a:gd name="connsiteX3" fmla="*/ 345222 w 690569"/>
                    <a:gd name="connsiteY3" fmla="*/ 157848 h 764471"/>
                    <a:gd name="connsiteX4" fmla="*/ 0 w 690569"/>
                    <a:gd name="connsiteY4" fmla="*/ 345603 h 764471"/>
                    <a:gd name="connsiteX5" fmla="*/ 101336 w 690569"/>
                    <a:gd name="connsiteY5" fmla="*/ 656120 h 764471"/>
                    <a:gd name="connsiteX6" fmla="*/ 559330 w 690569"/>
                    <a:gd name="connsiteY6" fmla="*/ 717175 h 764471"/>
                    <a:gd name="connsiteX7" fmla="*/ 672280 w 690569"/>
                    <a:gd name="connsiteY7" fmla="*/ 612098 h 764471"/>
                    <a:gd name="connsiteX8" fmla="*/ 604818 w 690569"/>
                    <a:gd name="connsiteY8" fmla="*/ 564476 h 764471"/>
                    <a:gd name="connsiteX9" fmla="*/ 539032 w 690569"/>
                    <a:gd name="connsiteY9" fmla="*/ 515194 h 764471"/>
                    <a:gd name="connsiteX10" fmla="*/ 478329 w 690569"/>
                    <a:gd name="connsiteY10" fmla="*/ 563523 h 764471"/>
                    <a:gd name="connsiteX11" fmla="*/ 345222 w 690569"/>
                    <a:gd name="connsiteY11" fmla="*/ 587881 h 764471"/>
                    <a:gd name="connsiteX12" fmla="*/ 199864 w 690569"/>
                    <a:gd name="connsiteY12" fmla="*/ 436470 h 764471"/>
                    <a:gd name="connsiteX13" fmla="*/ 690443 w 690569"/>
                    <a:gd name="connsiteY13" fmla="*/ 436470 h 764471"/>
                    <a:gd name="connsiteX14" fmla="*/ 597192 w 690569"/>
                    <a:gd name="connsiteY14" fmla="*/ 105777 h 764471"/>
                    <a:gd name="connsiteX15" fmla="*/ 193722 w 690569"/>
                    <a:gd name="connsiteY15" fmla="*/ 30601 h 764471"/>
                    <a:gd name="connsiteX16" fmla="*/ 0 w 690569"/>
                    <a:gd name="connsiteY16" fmla="*/ 345638 h 76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569" h="764471">
                      <a:moveTo>
                        <a:pt x="345222" y="157848"/>
                      </a:moveTo>
                      <a:cubicBezTo>
                        <a:pt x="435031" y="157848"/>
                        <a:pt x="490579" y="231718"/>
                        <a:pt x="490579" y="309259"/>
                      </a:cubicBezTo>
                      <a:lnTo>
                        <a:pt x="199864" y="309259"/>
                      </a:lnTo>
                      <a:cubicBezTo>
                        <a:pt x="217321" y="234330"/>
                        <a:pt x="242774" y="157848"/>
                        <a:pt x="345222" y="157848"/>
                      </a:cubicBezTo>
                      <a:close/>
                      <a:moveTo>
                        <a:pt x="0" y="345603"/>
                      </a:moveTo>
                      <a:cubicBezTo>
                        <a:pt x="0" y="467660"/>
                        <a:pt x="13027" y="567512"/>
                        <a:pt x="101336" y="656120"/>
                      </a:cubicBezTo>
                      <a:cubicBezTo>
                        <a:pt x="223535" y="778725"/>
                        <a:pt x="406400" y="794663"/>
                        <a:pt x="559330" y="717175"/>
                      </a:cubicBezTo>
                      <a:cubicBezTo>
                        <a:pt x="593415" y="699895"/>
                        <a:pt x="661690" y="651778"/>
                        <a:pt x="672280" y="612098"/>
                      </a:cubicBezTo>
                      <a:cubicBezTo>
                        <a:pt x="650869" y="606379"/>
                        <a:pt x="623422" y="578350"/>
                        <a:pt x="604818" y="564476"/>
                      </a:cubicBezTo>
                      <a:cubicBezTo>
                        <a:pt x="581112" y="546807"/>
                        <a:pt x="563231" y="531398"/>
                        <a:pt x="539032" y="515194"/>
                      </a:cubicBezTo>
                      <a:cubicBezTo>
                        <a:pt x="515944" y="530656"/>
                        <a:pt x="506730" y="547001"/>
                        <a:pt x="478329" y="563523"/>
                      </a:cubicBezTo>
                      <a:cubicBezTo>
                        <a:pt x="429100" y="592170"/>
                        <a:pt x="401988" y="587881"/>
                        <a:pt x="345222" y="587881"/>
                      </a:cubicBezTo>
                      <a:cubicBezTo>
                        <a:pt x="269922" y="587881"/>
                        <a:pt x="201541" y="511505"/>
                        <a:pt x="199864" y="436470"/>
                      </a:cubicBezTo>
                      <a:lnTo>
                        <a:pt x="690443" y="436470"/>
                      </a:lnTo>
                      <a:cubicBezTo>
                        <a:pt x="690443" y="284847"/>
                        <a:pt x="697945" y="233271"/>
                        <a:pt x="597192" y="105777"/>
                      </a:cubicBezTo>
                      <a:cubicBezTo>
                        <a:pt x="511637" y="-2494"/>
                        <a:pt x="319574" y="-27824"/>
                        <a:pt x="193722" y="30601"/>
                      </a:cubicBezTo>
                      <a:cubicBezTo>
                        <a:pt x="79625" y="83572"/>
                        <a:pt x="0" y="224128"/>
                        <a:pt x="0" y="345638"/>
                      </a:cubicBez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234" name="Freeform: Shape 233">
                  <a:extLst>
                    <a:ext uri="{FF2B5EF4-FFF2-40B4-BE49-F238E27FC236}">
                      <a16:creationId xmlns:a16="http://schemas.microsoft.com/office/drawing/2014/main" id="{DB342FC8-2817-8F1F-C771-1A763865D6F9}"/>
                    </a:ext>
                  </a:extLst>
                </p:cNvPr>
                <p:cNvSpPr/>
                <p:nvPr/>
              </p:nvSpPr>
              <p:spPr>
                <a:xfrm>
                  <a:off x="14162846" y="10708102"/>
                  <a:ext cx="240826" cy="242782"/>
                </a:xfrm>
                <a:custGeom>
                  <a:avLst/>
                  <a:gdLst>
                    <a:gd name="connsiteX0" fmla="*/ 35 w 744985"/>
                    <a:gd name="connsiteY0" fmla="*/ 751035 h 751035"/>
                    <a:gd name="connsiteX1" fmla="*/ 224134 w 744985"/>
                    <a:gd name="connsiteY1" fmla="*/ 751035 h 751035"/>
                    <a:gd name="connsiteX2" fmla="*/ 260814 w 744985"/>
                    <a:gd name="connsiteY2" fmla="*/ 690810 h 751035"/>
                    <a:gd name="connsiteX3" fmla="*/ 367285 w 744985"/>
                    <a:gd name="connsiteY3" fmla="*/ 518694 h 751035"/>
                    <a:gd name="connsiteX4" fmla="*/ 375529 w 744985"/>
                    <a:gd name="connsiteY4" fmla="*/ 508774 h 751035"/>
                    <a:gd name="connsiteX5" fmla="*/ 520886 w 744985"/>
                    <a:gd name="connsiteY5" fmla="*/ 751035 h 751035"/>
                    <a:gd name="connsiteX6" fmla="*/ 744985 w 744985"/>
                    <a:gd name="connsiteY6" fmla="*/ 751035 h 751035"/>
                    <a:gd name="connsiteX7" fmla="*/ 621427 w 744985"/>
                    <a:gd name="connsiteY7" fmla="*/ 553591 h 751035"/>
                    <a:gd name="connsiteX8" fmla="*/ 496668 w 744985"/>
                    <a:gd name="connsiteY8" fmla="*/ 357346 h 751035"/>
                    <a:gd name="connsiteX9" fmla="*/ 720768 w 744985"/>
                    <a:gd name="connsiteY9" fmla="*/ 0 h 751035"/>
                    <a:gd name="connsiteX10" fmla="*/ 496668 w 744985"/>
                    <a:gd name="connsiteY10" fmla="*/ 0 h 751035"/>
                    <a:gd name="connsiteX11" fmla="*/ 436407 w 744985"/>
                    <a:gd name="connsiteY11" fmla="*/ 103276 h 751035"/>
                    <a:gd name="connsiteX12" fmla="*/ 375529 w 744985"/>
                    <a:gd name="connsiteY12" fmla="*/ 211972 h 751035"/>
                    <a:gd name="connsiteX13" fmla="*/ 310819 w 744985"/>
                    <a:gd name="connsiteY13" fmla="*/ 107107 h 751035"/>
                    <a:gd name="connsiteX14" fmla="*/ 248334 w 744985"/>
                    <a:gd name="connsiteY14" fmla="*/ 0 h 751035"/>
                    <a:gd name="connsiteX15" fmla="*/ 24235 w 744985"/>
                    <a:gd name="connsiteY15" fmla="*/ 0 h 751035"/>
                    <a:gd name="connsiteX16" fmla="*/ 81301 w 744985"/>
                    <a:gd name="connsiteY16" fmla="*/ 94345 h 751035"/>
                    <a:gd name="connsiteX17" fmla="*/ 230365 w 744985"/>
                    <a:gd name="connsiteY17" fmla="*/ 326933 h 751035"/>
                    <a:gd name="connsiteX18" fmla="*/ 239438 w 744985"/>
                    <a:gd name="connsiteY18" fmla="*/ 378033 h 751035"/>
                    <a:gd name="connsiteX19" fmla="*/ 210120 w 744985"/>
                    <a:gd name="connsiteY19" fmla="*/ 422072 h 751035"/>
                    <a:gd name="connsiteX20" fmla="*/ 179106 w 744985"/>
                    <a:gd name="connsiteY20" fmla="*/ 469801 h 751035"/>
                    <a:gd name="connsiteX21" fmla="*/ 0 w 744985"/>
                    <a:gd name="connsiteY21" fmla="*/ 751000 h 7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4985" h="751035">
                      <a:moveTo>
                        <a:pt x="35" y="751035"/>
                      </a:moveTo>
                      <a:lnTo>
                        <a:pt x="224134" y="751035"/>
                      </a:lnTo>
                      <a:cubicBezTo>
                        <a:pt x="235731" y="729113"/>
                        <a:pt x="247964" y="712450"/>
                        <a:pt x="260814" y="690810"/>
                      </a:cubicBezTo>
                      <a:lnTo>
                        <a:pt x="367285" y="518694"/>
                      </a:lnTo>
                      <a:cubicBezTo>
                        <a:pt x="375458" y="508104"/>
                        <a:pt x="370728" y="514317"/>
                        <a:pt x="375529" y="508774"/>
                      </a:cubicBezTo>
                      <a:lnTo>
                        <a:pt x="520886" y="751035"/>
                      </a:lnTo>
                      <a:lnTo>
                        <a:pt x="744985" y="751035"/>
                      </a:lnTo>
                      <a:cubicBezTo>
                        <a:pt x="740131" y="730189"/>
                        <a:pt x="640790" y="582609"/>
                        <a:pt x="621427" y="553591"/>
                      </a:cubicBezTo>
                      <a:cubicBezTo>
                        <a:pt x="613166" y="541235"/>
                        <a:pt x="495521" y="367478"/>
                        <a:pt x="496668" y="357346"/>
                      </a:cubicBezTo>
                      <a:cubicBezTo>
                        <a:pt x="498010" y="345555"/>
                        <a:pt x="713319" y="27871"/>
                        <a:pt x="720768" y="0"/>
                      </a:cubicBezTo>
                      <a:lnTo>
                        <a:pt x="496668" y="0"/>
                      </a:lnTo>
                      <a:cubicBezTo>
                        <a:pt x="478647" y="34067"/>
                        <a:pt x="455665" y="69845"/>
                        <a:pt x="436407" y="103276"/>
                      </a:cubicBezTo>
                      <a:cubicBezTo>
                        <a:pt x="414943" y="140573"/>
                        <a:pt x="395774" y="173704"/>
                        <a:pt x="375529" y="211972"/>
                      </a:cubicBezTo>
                      <a:cubicBezTo>
                        <a:pt x="357118" y="198486"/>
                        <a:pt x="326299" y="132877"/>
                        <a:pt x="310819" y="107107"/>
                      </a:cubicBezTo>
                      <a:cubicBezTo>
                        <a:pt x="288932" y="70693"/>
                        <a:pt x="270557" y="33184"/>
                        <a:pt x="248334" y="0"/>
                      </a:cubicBezTo>
                      <a:lnTo>
                        <a:pt x="24235" y="0"/>
                      </a:lnTo>
                      <a:cubicBezTo>
                        <a:pt x="41639" y="32884"/>
                        <a:pt x="60914" y="60914"/>
                        <a:pt x="81301" y="94345"/>
                      </a:cubicBezTo>
                      <a:lnTo>
                        <a:pt x="230365" y="326933"/>
                      </a:lnTo>
                      <a:cubicBezTo>
                        <a:pt x="244839" y="347638"/>
                        <a:pt x="255077" y="352227"/>
                        <a:pt x="239438" y="378033"/>
                      </a:cubicBezTo>
                      <a:cubicBezTo>
                        <a:pt x="229095" y="395119"/>
                        <a:pt x="221081" y="403945"/>
                        <a:pt x="210120" y="422072"/>
                      </a:cubicBezTo>
                      <a:cubicBezTo>
                        <a:pt x="198152" y="441877"/>
                        <a:pt x="191815" y="448902"/>
                        <a:pt x="179106" y="469801"/>
                      </a:cubicBezTo>
                      <a:cubicBezTo>
                        <a:pt x="153618" y="511722"/>
                        <a:pt x="6725" y="722123"/>
                        <a:pt x="0" y="751000"/>
                      </a:cubicBez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sp>
              <p:nvSpPr>
                <p:cNvPr id="235" name="Freeform: Shape 234">
                  <a:extLst>
                    <a:ext uri="{FF2B5EF4-FFF2-40B4-BE49-F238E27FC236}">
                      <a16:creationId xmlns:a16="http://schemas.microsoft.com/office/drawing/2014/main" id="{770D4331-1BB4-F423-202D-12A47731A9FA}"/>
                    </a:ext>
                  </a:extLst>
                </p:cNvPr>
                <p:cNvSpPr/>
                <p:nvPr/>
              </p:nvSpPr>
              <p:spPr>
                <a:xfrm>
                  <a:off x="15171171" y="10708108"/>
                  <a:ext cx="234937" cy="242782"/>
                </a:xfrm>
                <a:custGeom>
                  <a:avLst/>
                  <a:gdLst>
                    <a:gd name="connsiteX0" fmla="*/ 290679 w 726768"/>
                    <a:gd name="connsiteY0" fmla="*/ 751018 h 751035"/>
                    <a:gd name="connsiteX1" fmla="*/ 436036 w 726768"/>
                    <a:gd name="connsiteY1" fmla="*/ 751018 h 751035"/>
                    <a:gd name="connsiteX2" fmla="*/ 471480 w 726768"/>
                    <a:gd name="connsiteY2" fmla="*/ 659267 h 751035"/>
                    <a:gd name="connsiteX3" fmla="*/ 726769 w 726768"/>
                    <a:gd name="connsiteY3" fmla="*/ 0 h 751035"/>
                    <a:gd name="connsiteX4" fmla="*/ 520850 w 726768"/>
                    <a:gd name="connsiteY4" fmla="*/ 0 h 751035"/>
                    <a:gd name="connsiteX5" fmla="*/ 442991 w 726768"/>
                    <a:gd name="connsiteY5" fmla="*/ 212854 h 751035"/>
                    <a:gd name="connsiteX6" fmla="*/ 405006 w 726768"/>
                    <a:gd name="connsiteY6" fmla="*/ 320226 h 751035"/>
                    <a:gd name="connsiteX7" fmla="*/ 369439 w 726768"/>
                    <a:gd name="connsiteY7" fmla="*/ 430015 h 751035"/>
                    <a:gd name="connsiteX8" fmla="*/ 326176 w 726768"/>
                    <a:gd name="connsiteY8" fmla="*/ 327922 h 751035"/>
                    <a:gd name="connsiteX9" fmla="*/ 211973 w 726768"/>
                    <a:gd name="connsiteY9" fmla="*/ 0 h 751035"/>
                    <a:gd name="connsiteX10" fmla="*/ 0 w 726768"/>
                    <a:gd name="connsiteY10" fmla="*/ 0 h 751035"/>
                    <a:gd name="connsiteX11" fmla="*/ 143610 w 726768"/>
                    <a:gd name="connsiteY11" fmla="*/ 377256 h 751035"/>
                    <a:gd name="connsiteX12" fmla="*/ 179424 w 726768"/>
                    <a:gd name="connsiteY12" fmla="*/ 468636 h 751035"/>
                    <a:gd name="connsiteX13" fmla="*/ 290714 w 726768"/>
                    <a:gd name="connsiteY13" fmla="*/ 751035 h 7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6768" h="751035">
                      <a:moveTo>
                        <a:pt x="290679" y="751018"/>
                      </a:moveTo>
                      <a:lnTo>
                        <a:pt x="436036" y="751018"/>
                      </a:lnTo>
                      <a:cubicBezTo>
                        <a:pt x="442356" y="723870"/>
                        <a:pt x="461913" y="685126"/>
                        <a:pt x="471480" y="659267"/>
                      </a:cubicBezTo>
                      <a:cubicBezTo>
                        <a:pt x="495097" y="595318"/>
                        <a:pt x="723856" y="34914"/>
                        <a:pt x="726769" y="0"/>
                      </a:cubicBezTo>
                      <a:lnTo>
                        <a:pt x="520850" y="0"/>
                      </a:lnTo>
                      <a:lnTo>
                        <a:pt x="442991" y="212854"/>
                      </a:lnTo>
                      <a:cubicBezTo>
                        <a:pt x="429347" y="249251"/>
                        <a:pt x="417927" y="284482"/>
                        <a:pt x="405006" y="320226"/>
                      </a:cubicBezTo>
                      <a:lnTo>
                        <a:pt x="369439" y="430015"/>
                      </a:lnTo>
                      <a:cubicBezTo>
                        <a:pt x="346121" y="412929"/>
                        <a:pt x="337825" y="359040"/>
                        <a:pt x="326176" y="327922"/>
                      </a:cubicBezTo>
                      <a:lnTo>
                        <a:pt x="211973" y="0"/>
                      </a:lnTo>
                      <a:lnTo>
                        <a:pt x="0" y="0"/>
                      </a:lnTo>
                      <a:cubicBezTo>
                        <a:pt x="2700" y="32443"/>
                        <a:pt x="126876" y="335423"/>
                        <a:pt x="143610" y="377256"/>
                      </a:cubicBezTo>
                      <a:cubicBezTo>
                        <a:pt x="156707" y="409999"/>
                        <a:pt x="167368" y="434640"/>
                        <a:pt x="179424" y="468636"/>
                      </a:cubicBezTo>
                      <a:lnTo>
                        <a:pt x="290714" y="751035"/>
                      </a:lnTo>
                      <a:close/>
                    </a:path>
                  </a:pathLst>
                </a:custGeom>
                <a:solidFill>
                  <a:schemeClr val="accent2"/>
                </a:solidFill>
                <a:ln w="1763" cap="flat">
                  <a:noFill/>
                  <a:prstDash val="solid"/>
                  <a:miter/>
                </a:ln>
              </p:spPr>
              <p:txBody>
                <a:bodyPr rtlCol="0" anchor="ctr"/>
                <a:lstStyle/>
                <a:p>
                  <a:endParaRPr lang="en-US" dirty="0">
                    <a:latin typeface="Poppins" panose="00000500000000000000" pitchFamily="2" charset="0"/>
                  </a:endParaRPr>
                </a:p>
              </p:txBody>
            </p:sp>
          </p:grpSp>
          <p:cxnSp>
            <p:nvCxnSpPr>
              <p:cNvPr id="241" name="Straight Arrow Connector 240">
                <a:extLst>
                  <a:ext uri="{FF2B5EF4-FFF2-40B4-BE49-F238E27FC236}">
                    <a16:creationId xmlns:a16="http://schemas.microsoft.com/office/drawing/2014/main" id="{3A0B3753-144A-C6D8-7314-6414EB7CF9D6}"/>
                  </a:ext>
                </a:extLst>
              </p:cNvPr>
              <p:cNvCxnSpPr>
                <a:cxnSpLocks/>
                <a:stCxn id="122" idx="2"/>
              </p:cNvCxnSpPr>
              <p:nvPr/>
            </p:nvCxnSpPr>
            <p:spPr>
              <a:xfrm>
                <a:off x="8352288" y="11186013"/>
                <a:ext cx="4336342" cy="329421"/>
              </a:xfrm>
              <a:prstGeom prst="straightConnector1">
                <a:avLst/>
              </a:prstGeom>
              <a:ln w="28575" cap="flat" cmpd="sng" algn="ctr">
                <a:solidFill>
                  <a:schemeClr val="accent2"/>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159" name="Freeform: Shape 158">
                <a:extLst>
                  <a:ext uri="{FF2B5EF4-FFF2-40B4-BE49-F238E27FC236}">
                    <a16:creationId xmlns:a16="http://schemas.microsoft.com/office/drawing/2014/main" id="{8508C816-26EA-F77A-0C67-33471AFF5799}"/>
                  </a:ext>
                </a:extLst>
              </p:cNvPr>
              <p:cNvSpPr/>
              <p:nvPr/>
            </p:nvSpPr>
            <p:spPr>
              <a:xfrm>
                <a:off x="9112561" y="8026104"/>
                <a:ext cx="2705594" cy="2812028"/>
              </a:xfrm>
              <a:custGeom>
                <a:avLst/>
                <a:gdLst>
                  <a:gd name="connsiteX0" fmla="*/ 6417 w 2226469"/>
                  <a:gd name="connsiteY0" fmla="*/ 707043 h 2314057"/>
                  <a:gd name="connsiteX1" fmla="*/ 1037323 w 2226469"/>
                  <a:gd name="connsiteY1" fmla="*/ 437 h 2314057"/>
                  <a:gd name="connsiteX2" fmla="*/ 2225831 w 2226469"/>
                  <a:gd name="connsiteY2" fmla="*/ 1118024 h 2314057"/>
                  <a:gd name="connsiteX3" fmla="*/ 1058282 w 2226469"/>
                  <a:gd name="connsiteY3" fmla="*/ 2314006 h 2314057"/>
                  <a:gd name="connsiteX4" fmla="*/ 0 w 2226469"/>
                  <a:gd name="connsiteY4" fmla="*/ 1599439 h 23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69" h="2314057">
                    <a:moveTo>
                      <a:pt x="6417" y="707043"/>
                    </a:moveTo>
                    <a:cubicBezTo>
                      <a:pt x="179128" y="302560"/>
                      <a:pt x="572238" y="13110"/>
                      <a:pt x="1037323" y="437"/>
                    </a:cubicBezTo>
                    <a:cubicBezTo>
                      <a:pt x="1677882" y="-16948"/>
                      <a:pt x="2204952" y="486482"/>
                      <a:pt x="2225831" y="1118024"/>
                    </a:cubicBezTo>
                    <a:cubicBezTo>
                      <a:pt x="2247521" y="1773531"/>
                      <a:pt x="1714115" y="2320180"/>
                      <a:pt x="1058282" y="2314006"/>
                    </a:cubicBezTo>
                    <a:cubicBezTo>
                      <a:pt x="580768" y="2309456"/>
                      <a:pt x="172467" y="2015701"/>
                      <a:pt x="0" y="1599439"/>
                    </a:cubicBezTo>
                  </a:path>
                </a:pathLst>
              </a:custGeom>
              <a:noFill/>
              <a:ln w="25400" cap="flat">
                <a:solidFill>
                  <a:schemeClr val="accent2"/>
                </a:solidFill>
                <a:prstDash val="solid"/>
                <a:miter/>
              </a:ln>
            </p:spPr>
            <p:txBody>
              <a:bodyPr rtlCol="0" anchor="ctr"/>
              <a:lstStyle/>
              <a:p>
                <a:endParaRPr lang="en-US" sz="3600">
                  <a:solidFill>
                    <a:schemeClr val="tx1">
                      <a:lumMod val="85000"/>
                      <a:lumOff val="15000"/>
                    </a:schemeClr>
                  </a:solidFill>
                </a:endParaRPr>
              </a:p>
            </p:txBody>
          </p:sp>
          <p:sp>
            <p:nvSpPr>
              <p:cNvPr id="219" name="Oval 218">
                <a:extLst>
                  <a:ext uri="{FF2B5EF4-FFF2-40B4-BE49-F238E27FC236}">
                    <a16:creationId xmlns:a16="http://schemas.microsoft.com/office/drawing/2014/main" id="{C29D4E37-9650-1D1A-5072-7F80B726F065}"/>
                  </a:ext>
                </a:extLst>
              </p:cNvPr>
              <p:cNvSpPr/>
              <p:nvPr/>
            </p:nvSpPr>
            <p:spPr>
              <a:xfrm>
                <a:off x="9228947" y="8351512"/>
                <a:ext cx="2425513" cy="245732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a:extLst>
                  <a:ext uri="{FF2B5EF4-FFF2-40B4-BE49-F238E27FC236}">
                    <a16:creationId xmlns:a16="http://schemas.microsoft.com/office/drawing/2014/main" id="{DE1E079A-9599-BC9D-ABBB-CA7D7DDCCEC5}"/>
                  </a:ext>
                </a:extLst>
              </p:cNvPr>
              <p:cNvSpPr/>
              <p:nvPr/>
            </p:nvSpPr>
            <p:spPr>
              <a:xfrm>
                <a:off x="9318984" y="8289541"/>
                <a:ext cx="2227264" cy="2227264"/>
              </a:xfrm>
              <a:prstGeom prst="ellipse">
                <a:avLst/>
              </a:prstGeom>
              <a:solidFill>
                <a:srgbClr val="E1EBF7"/>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212" name="Group 211">
                <a:extLst>
                  <a:ext uri="{FF2B5EF4-FFF2-40B4-BE49-F238E27FC236}">
                    <a16:creationId xmlns:a16="http://schemas.microsoft.com/office/drawing/2014/main" id="{A024562E-75A9-ABC1-7E30-1A3EA5CCF5C7}"/>
                  </a:ext>
                </a:extLst>
              </p:cNvPr>
              <p:cNvGrpSpPr/>
              <p:nvPr/>
            </p:nvGrpSpPr>
            <p:grpSpPr>
              <a:xfrm>
                <a:off x="9587587" y="9095300"/>
                <a:ext cx="1763242" cy="807479"/>
                <a:chOff x="227012" y="2667000"/>
                <a:chExt cx="1763242" cy="807479"/>
              </a:xfrm>
            </p:grpSpPr>
            <p:sp>
              <p:nvSpPr>
                <p:cNvPr id="213" name="Rectangle 25">
                  <a:extLst>
                    <a:ext uri="{FF2B5EF4-FFF2-40B4-BE49-F238E27FC236}">
                      <a16:creationId xmlns:a16="http://schemas.microsoft.com/office/drawing/2014/main" id="{3D57F9B9-F697-652C-B1E0-ABB55BB0665E}"/>
                    </a:ext>
                  </a:extLst>
                </p:cNvPr>
                <p:cNvSpPr>
                  <a:spLocks noChangeArrowheads="1"/>
                </p:cNvSpPr>
                <p:nvPr/>
              </p:nvSpPr>
              <p:spPr bwMode="auto">
                <a:xfrm>
                  <a:off x="246098" y="2667000"/>
                  <a:ext cx="1178920" cy="540277"/>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26">
                  <a:extLst>
                    <a:ext uri="{FF2B5EF4-FFF2-40B4-BE49-F238E27FC236}">
                      <a16:creationId xmlns:a16="http://schemas.microsoft.com/office/drawing/2014/main" id="{4B2C00FD-5818-BA15-691B-59849D703AF8}"/>
                    </a:ext>
                  </a:extLst>
                </p:cNvPr>
                <p:cNvSpPr>
                  <a:spLocks/>
                </p:cNvSpPr>
                <p:nvPr/>
              </p:nvSpPr>
              <p:spPr bwMode="auto">
                <a:xfrm>
                  <a:off x="1520448" y="2709577"/>
                  <a:ext cx="469806" cy="599003"/>
                </a:xfrm>
                <a:custGeom>
                  <a:avLst/>
                  <a:gdLst/>
                  <a:ahLst/>
                  <a:cxnLst>
                    <a:cxn ang="0">
                      <a:pos x="0" y="0"/>
                    </a:cxn>
                    <a:cxn ang="0">
                      <a:pos x="277" y="0"/>
                    </a:cxn>
                    <a:cxn ang="0">
                      <a:pos x="320" y="274"/>
                    </a:cxn>
                    <a:cxn ang="0">
                      <a:pos x="320" y="408"/>
                    </a:cxn>
                    <a:cxn ang="0">
                      <a:pos x="0" y="408"/>
                    </a:cxn>
                    <a:cxn ang="0">
                      <a:pos x="0" y="0"/>
                    </a:cxn>
                  </a:cxnLst>
                  <a:rect l="0" t="0" r="r" b="b"/>
                  <a:pathLst>
                    <a:path w="320" h="408">
                      <a:moveTo>
                        <a:pt x="0" y="0"/>
                      </a:moveTo>
                      <a:lnTo>
                        <a:pt x="277" y="0"/>
                      </a:lnTo>
                      <a:lnTo>
                        <a:pt x="320" y="274"/>
                      </a:lnTo>
                      <a:lnTo>
                        <a:pt x="320" y="408"/>
                      </a:lnTo>
                      <a:lnTo>
                        <a:pt x="0" y="408"/>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27">
                  <a:extLst>
                    <a:ext uri="{FF2B5EF4-FFF2-40B4-BE49-F238E27FC236}">
                      <a16:creationId xmlns:a16="http://schemas.microsoft.com/office/drawing/2014/main" id="{4C05B346-A9B5-E2B7-69B1-30BE5F9A5611}"/>
                    </a:ext>
                  </a:extLst>
                </p:cNvPr>
                <p:cNvSpPr>
                  <a:spLocks/>
                </p:cNvSpPr>
                <p:nvPr/>
              </p:nvSpPr>
              <p:spPr bwMode="auto">
                <a:xfrm>
                  <a:off x="1571832" y="2763897"/>
                  <a:ext cx="361164" cy="337673"/>
                </a:xfrm>
                <a:custGeom>
                  <a:avLst/>
                  <a:gdLst/>
                  <a:ahLst/>
                  <a:cxnLst>
                    <a:cxn ang="0">
                      <a:pos x="0" y="0"/>
                    </a:cxn>
                    <a:cxn ang="0">
                      <a:pos x="211" y="0"/>
                    </a:cxn>
                    <a:cxn ang="0">
                      <a:pos x="246" y="230"/>
                    </a:cxn>
                    <a:cxn ang="0">
                      <a:pos x="0" y="230"/>
                    </a:cxn>
                    <a:cxn ang="0">
                      <a:pos x="0" y="0"/>
                    </a:cxn>
                  </a:cxnLst>
                  <a:rect l="0" t="0" r="r" b="b"/>
                  <a:pathLst>
                    <a:path w="246" h="230">
                      <a:moveTo>
                        <a:pt x="0" y="0"/>
                      </a:moveTo>
                      <a:lnTo>
                        <a:pt x="211" y="0"/>
                      </a:lnTo>
                      <a:lnTo>
                        <a:pt x="246" y="230"/>
                      </a:lnTo>
                      <a:lnTo>
                        <a:pt x="0" y="230"/>
                      </a:lnTo>
                      <a:lnTo>
                        <a:pt x="0" y="0"/>
                      </a:lnTo>
                      <a:close/>
                    </a:path>
                  </a:pathLst>
                </a:custGeom>
                <a:solidFill>
                  <a:srgbClr val="E1EB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28">
                  <a:extLst>
                    <a:ext uri="{FF2B5EF4-FFF2-40B4-BE49-F238E27FC236}">
                      <a16:creationId xmlns:a16="http://schemas.microsoft.com/office/drawing/2014/main" id="{09580A7F-37C4-45FF-E907-63CD45B4192D}"/>
                    </a:ext>
                  </a:extLst>
                </p:cNvPr>
                <p:cNvSpPr>
                  <a:spLocks noEditPoints="1"/>
                </p:cNvSpPr>
                <p:nvPr/>
              </p:nvSpPr>
              <p:spPr bwMode="auto">
                <a:xfrm>
                  <a:off x="1624686" y="3236640"/>
                  <a:ext cx="234903" cy="237839"/>
                </a:xfrm>
                <a:custGeom>
                  <a:avLst/>
                  <a:gdLst/>
                  <a:ahLst/>
                  <a:cxnLst>
                    <a:cxn ang="0">
                      <a:pos x="79" y="41"/>
                    </a:cxn>
                    <a:cxn ang="0">
                      <a:pos x="64" y="44"/>
                    </a:cxn>
                    <a:cxn ang="0">
                      <a:pos x="52" y="54"/>
                    </a:cxn>
                    <a:cxn ang="0">
                      <a:pos x="44" y="66"/>
                    </a:cxn>
                    <a:cxn ang="0">
                      <a:pos x="41" y="81"/>
                    </a:cxn>
                    <a:cxn ang="0">
                      <a:pos x="44" y="96"/>
                    </a:cxn>
                    <a:cxn ang="0">
                      <a:pos x="52" y="109"/>
                    </a:cxn>
                    <a:cxn ang="0">
                      <a:pos x="64" y="118"/>
                    </a:cxn>
                    <a:cxn ang="0">
                      <a:pos x="79" y="121"/>
                    </a:cxn>
                    <a:cxn ang="0">
                      <a:pos x="95" y="118"/>
                    </a:cxn>
                    <a:cxn ang="0">
                      <a:pos x="107" y="109"/>
                    </a:cxn>
                    <a:cxn ang="0">
                      <a:pos x="116" y="96"/>
                    </a:cxn>
                    <a:cxn ang="0">
                      <a:pos x="119" y="81"/>
                    </a:cxn>
                    <a:cxn ang="0">
                      <a:pos x="116" y="66"/>
                    </a:cxn>
                    <a:cxn ang="0">
                      <a:pos x="107" y="54"/>
                    </a:cxn>
                    <a:cxn ang="0">
                      <a:pos x="95" y="44"/>
                    </a:cxn>
                    <a:cxn ang="0">
                      <a:pos x="79" y="41"/>
                    </a:cxn>
                    <a:cxn ang="0">
                      <a:pos x="79" y="0"/>
                    </a:cxn>
                    <a:cxn ang="0">
                      <a:pos x="105" y="5"/>
                    </a:cxn>
                    <a:cxn ang="0">
                      <a:pos x="127" y="15"/>
                    </a:cxn>
                    <a:cxn ang="0">
                      <a:pos x="145" y="34"/>
                    </a:cxn>
                    <a:cxn ang="0">
                      <a:pos x="156" y="55"/>
                    </a:cxn>
                    <a:cxn ang="0">
                      <a:pos x="160" y="81"/>
                    </a:cxn>
                    <a:cxn ang="0">
                      <a:pos x="156" y="107"/>
                    </a:cxn>
                    <a:cxn ang="0">
                      <a:pos x="145" y="129"/>
                    </a:cxn>
                    <a:cxn ang="0">
                      <a:pos x="127" y="147"/>
                    </a:cxn>
                    <a:cxn ang="0">
                      <a:pos x="105" y="158"/>
                    </a:cxn>
                    <a:cxn ang="0">
                      <a:pos x="79" y="162"/>
                    </a:cxn>
                    <a:cxn ang="0">
                      <a:pos x="53" y="158"/>
                    </a:cxn>
                    <a:cxn ang="0">
                      <a:pos x="32" y="147"/>
                    </a:cxn>
                    <a:cxn ang="0">
                      <a:pos x="15" y="129"/>
                    </a:cxn>
                    <a:cxn ang="0">
                      <a:pos x="5" y="107"/>
                    </a:cxn>
                    <a:cxn ang="0">
                      <a:pos x="0" y="81"/>
                    </a:cxn>
                    <a:cxn ang="0">
                      <a:pos x="5" y="55"/>
                    </a:cxn>
                    <a:cxn ang="0">
                      <a:pos x="15" y="34"/>
                    </a:cxn>
                    <a:cxn ang="0">
                      <a:pos x="32" y="15"/>
                    </a:cxn>
                    <a:cxn ang="0">
                      <a:pos x="53" y="5"/>
                    </a:cxn>
                    <a:cxn ang="0">
                      <a:pos x="79" y="0"/>
                    </a:cxn>
                  </a:cxnLst>
                  <a:rect l="0" t="0" r="r" b="b"/>
                  <a:pathLst>
                    <a:path w="160" h="162">
                      <a:moveTo>
                        <a:pt x="79" y="41"/>
                      </a:moveTo>
                      <a:lnTo>
                        <a:pt x="64" y="44"/>
                      </a:lnTo>
                      <a:lnTo>
                        <a:pt x="52" y="54"/>
                      </a:lnTo>
                      <a:lnTo>
                        <a:pt x="44" y="66"/>
                      </a:lnTo>
                      <a:lnTo>
                        <a:pt x="41" y="81"/>
                      </a:lnTo>
                      <a:lnTo>
                        <a:pt x="44" y="96"/>
                      </a:lnTo>
                      <a:lnTo>
                        <a:pt x="52" y="109"/>
                      </a:lnTo>
                      <a:lnTo>
                        <a:pt x="64" y="118"/>
                      </a:lnTo>
                      <a:lnTo>
                        <a:pt x="79" y="121"/>
                      </a:lnTo>
                      <a:lnTo>
                        <a:pt x="95" y="118"/>
                      </a:lnTo>
                      <a:lnTo>
                        <a:pt x="107" y="109"/>
                      </a:lnTo>
                      <a:lnTo>
                        <a:pt x="116" y="96"/>
                      </a:lnTo>
                      <a:lnTo>
                        <a:pt x="119" y="81"/>
                      </a:lnTo>
                      <a:lnTo>
                        <a:pt x="116" y="66"/>
                      </a:lnTo>
                      <a:lnTo>
                        <a:pt x="107" y="54"/>
                      </a:lnTo>
                      <a:lnTo>
                        <a:pt x="95" y="44"/>
                      </a:lnTo>
                      <a:lnTo>
                        <a:pt x="79" y="41"/>
                      </a:lnTo>
                      <a:close/>
                      <a:moveTo>
                        <a:pt x="79" y="0"/>
                      </a:moveTo>
                      <a:lnTo>
                        <a:pt x="105" y="5"/>
                      </a:lnTo>
                      <a:lnTo>
                        <a:pt x="127" y="15"/>
                      </a:lnTo>
                      <a:lnTo>
                        <a:pt x="145" y="34"/>
                      </a:lnTo>
                      <a:lnTo>
                        <a:pt x="156" y="55"/>
                      </a:lnTo>
                      <a:lnTo>
                        <a:pt x="160" y="81"/>
                      </a:lnTo>
                      <a:lnTo>
                        <a:pt x="156" y="107"/>
                      </a:lnTo>
                      <a:lnTo>
                        <a:pt x="145" y="129"/>
                      </a:lnTo>
                      <a:lnTo>
                        <a:pt x="127" y="147"/>
                      </a:lnTo>
                      <a:lnTo>
                        <a:pt x="105" y="158"/>
                      </a:lnTo>
                      <a:lnTo>
                        <a:pt x="79" y="162"/>
                      </a:lnTo>
                      <a:lnTo>
                        <a:pt x="53" y="158"/>
                      </a:lnTo>
                      <a:lnTo>
                        <a:pt x="32" y="147"/>
                      </a:lnTo>
                      <a:lnTo>
                        <a:pt x="15" y="129"/>
                      </a:lnTo>
                      <a:lnTo>
                        <a:pt x="5" y="107"/>
                      </a:lnTo>
                      <a:lnTo>
                        <a:pt x="0" y="81"/>
                      </a:lnTo>
                      <a:lnTo>
                        <a:pt x="5" y="55"/>
                      </a:lnTo>
                      <a:lnTo>
                        <a:pt x="15" y="34"/>
                      </a:lnTo>
                      <a:lnTo>
                        <a:pt x="32" y="15"/>
                      </a:lnTo>
                      <a:lnTo>
                        <a:pt x="53" y="5"/>
                      </a:lnTo>
                      <a:lnTo>
                        <a:pt x="7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29">
                  <a:extLst>
                    <a:ext uri="{FF2B5EF4-FFF2-40B4-BE49-F238E27FC236}">
                      <a16:creationId xmlns:a16="http://schemas.microsoft.com/office/drawing/2014/main" id="{01873A6E-3BA5-5F65-D046-0BC4C643C274}"/>
                    </a:ext>
                  </a:extLst>
                </p:cNvPr>
                <p:cNvSpPr>
                  <a:spLocks noEditPoints="1"/>
                </p:cNvSpPr>
                <p:nvPr/>
              </p:nvSpPr>
              <p:spPr bwMode="auto">
                <a:xfrm>
                  <a:off x="676264" y="3236640"/>
                  <a:ext cx="234903" cy="237839"/>
                </a:xfrm>
                <a:custGeom>
                  <a:avLst/>
                  <a:gdLst/>
                  <a:ahLst/>
                  <a:cxnLst>
                    <a:cxn ang="0">
                      <a:pos x="79" y="41"/>
                    </a:cxn>
                    <a:cxn ang="0">
                      <a:pos x="64" y="44"/>
                    </a:cxn>
                    <a:cxn ang="0">
                      <a:pos x="52" y="54"/>
                    </a:cxn>
                    <a:cxn ang="0">
                      <a:pos x="44" y="66"/>
                    </a:cxn>
                    <a:cxn ang="0">
                      <a:pos x="41" y="81"/>
                    </a:cxn>
                    <a:cxn ang="0">
                      <a:pos x="44" y="96"/>
                    </a:cxn>
                    <a:cxn ang="0">
                      <a:pos x="52" y="109"/>
                    </a:cxn>
                    <a:cxn ang="0">
                      <a:pos x="64" y="118"/>
                    </a:cxn>
                    <a:cxn ang="0">
                      <a:pos x="79" y="121"/>
                    </a:cxn>
                    <a:cxn ang="0">
                      <a:pos x="94" y="118"/>
                    </a:cxn>
                    <a:cxn ang="0">
                      <a:pos x="107" y="109"/>
                    </a:cxn>
                    <a:cxn ang="0">
                      <a:pos x="116" y="96"/>
                    </a:cxn>
                    <a:cxn ang="0">
                      <a:pos x="119" y="81"/>
                    </a:cxn>
                    <a:cxn ang="0">
                      <a:pos x="116" y="66"/>
                    </a:cxn>
                    <a:cxn ang="0">
                      <a:pos x="107" y="54"/>
                    </a:cxn>
                    <a:cxn ang="0">
                      <a:pos x="94" y="44"/>
                    </a:cxn>
                    <a:cxn ang="0">
                      <a:pos x="79" y="41"/>
                    </a:cxn>
                    <a:cxn ang="0">
                      <a:pos x="79" y="0"/>
                    </a:cxn>
                    <a:cxn ang="0">
                      <a:pos x="105" y="5"/>
                    </a:cxn>
                    <a:cxn ang="0">
                      <a:pos x="126" y="15"/>
                    </a:cxn>
                    <a:cxn ang="0">
                      <a:pos x="145" y="34"/>
                    </a:cxn>
                    <a:cxn ang="0">
                      <a:pos x="155" y="55"/>
                    </a:cxn>
                    <a:cxn ang="0">
                      <a:pos x="160" y="81"/>
                    </a:cxn>
                    <a:cxn ang="0">
                      <a:pos x="155" y="107"/>
                    </a:cxn>
                    <a:cxn ang="0">
                      <a:pos x="145" y="129"/>
                    </a:cxn>
                    <a:cxn ang="0">
                      <a:pos x="126" y="147"/>
                    </a:cxn>
                    <a:cxn ang="0">
                      <a:pos x="105" y="158"/>
                    </a:cxn>
                    <a:cxn ang="0">
                      <a:pos x="79" y="162"/>
                    </a:cxn>
                    <a:cxn ang="0">
                      <a:pos x="53" y="158"/>
                    </a:cxn>
                    <a:cxn ang="0">
                      <a:pos x="32" y="147"/>
                    </a:cxn>
                    <a:cxn ang="0">
                      <a:pos x="15" y="129"/>
                    </a:cxn>
                    <a:cxn ang="0">
                      <a:pos x="4" y="107"/>
                    </a:cxn>
                    <a:cxn ang="0">
                      <a:pos x="0" y="81"/>
                    </a:cxn>
                    <a:cxn ang="0">
                      <a:pos x="4" y="55"/>
                    </a:cxn>
                    <a:cxn ang="0">
                      <a:pos x="15" y="34"/>
                    </a:cxn>
                    <a:cxn ang="0">
                      <a:pos x="32" y="15"/>
                    </a:cxn>
                    <a:cxn ang="0">
                      <a:pos x="53" y="5"/>
                    </a:cxn>
                    <a:cxn ang="0">
                      <a:pos x="79" y="0"/>
                    </a:cxn>
                  </a:cxnLst>
                  <a:rect l="0" t="0" r="r" b="b"/>
                  <a:pathLst>
                    <a:path w="160" h="162">
                      <a:moveTo>
                        <a:pt x="79" y="41"/>
                      </a:moveTo>
                      <a:lnTo>
                        <a:pt x="64" y="44"/>
                      </a:lnTo>
                      <a:lnTo>
                        <a:pt x="52" y="54"/>
                      </a:lnTo>
                      <a:lnTo>
                        <a:pt x="44" y="66"/>
                      </a:lnTo>
                      <a:lnTo>
                        <a:pt x="41" y="81"/>
                      </a:lnTo>
                      <a:lnTo>
                        <a:pt x="44" y="96"/>
                      </a:lnTo>
                      <a:lnTo>
                        <a:pt x="52" y="109"/>
                      </a:lnTo>
                      <a:lnTo>
                        <a:pt x="64" y="118"/>
                      </a:lnTo>
                      <a:lnTo>
                        <a:pt x="79" y="121"/>
                      </a:lnTo>
                      <a:lnTo>
                        <a:pt x="94" y="118"/>
                      </a:lnTo>
                      <a:lnTo>
                        <a:pt x="107" y="109"/>
                      </a:lnTo>
                      <a:lnTo>
                        <a:pt x="116" y="96"/>
                      </a:lnTo>
                      <a:lnTo>
                        <a:pt x="119" y="81"/>
                      </a:lnTo>
                      <a:lnTo>
                        <a:pt x="116" y="66"/>
                      </a:lnTo>
                      <a:lnTo>
                        <a:pt x="107" y="54"/>
                      </a:lnTo>
                      <a:lnTo>
                        <a:pt x="94" y="44"/>
                      </a:lnTo>
                      <a:lnTo>
                        <a:pt x="79" y="41"/>
                      </a:lnTo>
                      <a:close/>
                      <a:moveTo>
                        <a:pt x="79" y="0"/>
                      </a:moveTo>
                      <a:lnTo>
                        <a:pt x="105" y="5"/>
                      </a:lnTo>
                      <a:lnTo>
                        <a:pt x="126" y="15"/>
                      </a:lnTo>
                      <a:lnTo>
                        <a:pt x="145" y="34"/>
                      </a:lnTo>
                      <a:lnTo>
                        <a:pt x="155" y="55"/>
                      </a:lnTo>
                      <a:lnTo>
                        <a:pt x="160" y="81"/>
                      </a:lnTo>
                      <a:lnTo>
                        <a:pt x="155" y="107"/>
                      </a:lnTo>
                      <a:lnTo>
                        <a:pt x="145" y="129"/>
                      </a:lnTo>
                      <a:lnTo>
                        <a:pt x="126" y="147"/>
                      </a:lnTo>
                      <a:lnTo>
                        <a:pt x="105" y="158"/>
                      </a:lnTo>
                      <a:lnTo>
                        <a:pt x="79" y="162"/>
                      </a:lnTo>
                      <a:lnTo>
                        <a:pt x="53" y="158"/>
                      </a:lnTo>
                      <a:lnTo>
                        <a:pt x="32" y="147"/>
                      </a:lnTo>
                      <a:lnTo>
                        <a:pt x="15" y="129"/>
                      </a:lnTo>
                      <a:lnTo>
                        <a:pt x="4" y="107"/>
                      </a:lnTo>
                      <a:lnTo>
                        <a:pt x="0" y="81"/>
                      </a:lnTo>
                      <a:lnTo>
                        <a:pt x="4" y="55"/>
                      </a:lnTo>
                      <a:lnTo>
                        <a:pt x="15" y="34"/>
                      </a:lnTo>
                      <a:lnTo>
                        <a:pt x="32" y="15"/>
                      </a:lnTo>
                      <a:lnTo>
                        <a:pt x="53" y="5"/>
                      </a:lnTo>
                      <a:lnTo>
                        <a:pt x="7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Rectangle 32">
                  <a:extLst>
                    <a:ext uri="{FF2B5EF4-FFF2-40B4-BE49-F238E27FC236}">
                      <a16:creationId xmlns:a16="http://schemas.microsoft.com/office/drawing/2014/main" id="{C90B031A-9825-CD8A-8D5F-EB6229F8E2FE}"/>
                    </a:ext>
                  </a:extLst>
                </p:cNvPr>
                <p:cNvSpPr>
                  <a:spLocks noChangeArrowheads="1"/>
                </p:cNvSpPr>
                <p:nvPr/>
              </p:nvSpPr>
              <p:spPr bwMode="auto">
                <a:xfrm>
                  <a:off x="227012" y="3202873"/>
                  <a:ext cx="1244987" cy="105706"/>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5" name="Group 254">
                <a:extLst>
                  <a:ext uri="{FF2B5EF4-FFF2-40B4-BE49-F238E27FC236}">
                    <a16:creationId xmlns:a16="http://schemas.microsoft.com/office/drawing/2014/main" id="{FFDD2114-0B90-6D11-CB41-B71913C6A779}"/>
                  </a:ext>
                </a:extLst>
              </p:cNvPr>
              <p:cNvGrpSpPr/>
              <p:nvPr/>
            </p:nvGrpSpPr>
            <p:grpSpPr>
              <a:xfrm>
                <a:off x="8966859" y="11485590"/>
                <a:ext cx="3211007" cy="1319195"/>
                <a:chOff x="3210745" y="2515276"/>
                <a:chExt cx="2614023" cy="503987"/>
              </a:xfrm>
            </p:grpSpPr>
            <p:sp>
              <p:nvSpPr>
                <p:cNvPr id="256" name="TextBox 255">
                  <a:extLst>
                    <a:ext uri="{FF2B5EF4-FFF2-40B4-BE49-F238E27FC236}">
                      <a16:creationId xmlns:a16="http://schemas.microsoft.com/office/drawing/2014/main" id="{5A1D2BE4-A726-D2E7-6DBD-F9D0065F0B6F}"/>
                    </a:ext>
                  </a:extLst>
                </p:cNvPr>
                <p:cNvSpPr txBox="1"/>
                <p:nvPr/>
              </p:nvSpPr>
              <p:spPr>
                <a:xfrm>
                  <a:off x="3218950" y="2831679"/>
                  <a:ext cx="2597613" cy="187584"/>
                </a:xfrm>
                <a:prstGeom prst="rect">
                  <a:avLst/>
                </a:prstGeom>
                <a:noFill/>
              </p:spPr>
              <p:txBody>
                <a:bodyPr wrap="square" lIns="0" tIns="0" rIns="0" bIns="0" anchor="t">
                  <a:noAutofit/>
                </a:bodyPr>
                <a:lstStyle/>
                <a:p>
                  <a:pPr algn="ctr">
                    <a:lnSpc>
                      <a:spcPct val="110000"/>
                    </a:lnSpc>
                  </a:pPr>
                  <a:r>
                    <a:rPr lang="en-IN" sz="2400" dirty="0">
                      <a:solidFill>
                        <a:schemeClr val="tx1">
                          <a:lumMod val="85000"/>
                          <a:lumOff val="15000"/>
                        </a:schemeClr>
                      </a:solidFill>
                      <a:ea typeface="Open Sans" panose="020B0606030504020204" pitchFamily="34" charset="0"/>
                      <a:cs typeface="Open Sans" panose="020B0606030504020204" pitchFamily="34" charset="0"/>
                    </a:rPr>
                    <a:t>Common Carrier Pup(s) </a:t>
                  </a:r>
                </a:p>
              </p:txBody>
            </p:sp>
            <p:sp>
              <p:nvSpPr>
                <p:cNvPr id="257" name="TextBox 256">
                  <a:extLst>
                    <a:ext uri="{FF2B5EF4-FFF2-40B4-BE49-F238E27FC236}">
                      <a16:creationId xmlns:a16="http://schemas.microsoft.com/office/drawing/2014/main" id="{8B417AE4-DB2C-9A09-B009-D8BC3E47E6F1}"/>
                    </a:ext>
                  </a:extLst>
                </p:cNvPr>
                <p:cNvSpPr txBox="1"/>
                <p:nvPr/>
              </p:nvSpPr>
              <p:spPr>
                <a:xfrm>
                  <a:off x="3210745" y="2515276"/>
                  <a:ext cx="2614023" cy="237625"/>
                </a:xfrm>
                <a:prstGeom prst="rect">
                  <a:avLst/>
                </a:prstGeom>
                <a:noFill/>
              </p:spPr>
              <p:txBody>
                <a:bodyPr wrap="square" lIns="0" tIns="0" rIns="0" bIns="0" anchor="b">
                  <a:noAutofit/>
                </a:bodyPr>
                <a:lstStyle/>
                <a:p>
                  <a:pPr algn="ctr"/>
                  <a:r>
                    <a:rPr lang="en-IN" sz="3200" b="1" dirty="0">
                      <a:solidFill>
                        <a:schemeClr val="accent2"/>
                      </a:solidFill>
                    </a:rPr>
                    <a:t>Linehaul</a:t>
                  </a:r>
                </a:p>
              </p:txBody>
            </p:sp>
          </p:grpSp>
          <p:grpSp>
            <p:nvGrpSpPr>
              <p:cNvPr id="267" name="Group 266">
                <a:extLst>
                  <a:ext uri="{FF2B5EF4-FFF2-40B4-BE49-F238E27FC236}">
                    <a16:creationId xmlns:a16="http://schemas.microsoft.com/office/drawing/2014/main" id="{F366B571-2FE0-E42C-9684-17D8F8DB5CC1}"/>
                  </a:ext>
                </a:extLst>
              </p:cNvPr>
              <p:cNvGrpSpPr/>
              <p:nvPr/>
            </p:nvGrpSpPr>
            <p:grpSpPr>
              <a:xfrm>
                <a:off x="13697351" y="10697105"/>
                <a:ext cx="1052916" cy="1566709"/>
                <a:chOff x="2524333" y="1257515"/>
                <a:chExt cx="854460" cy="1271412"/>
              </a:xfrm>
              <a:solidFill>
                <a:schemeClr val="accent2"/>
              </a:solidFill>
            </p:grpSpPr>
            <p:sp>
              <p:nvSpPr>
                <p:cNvPr id="268" name="Freeform 76">
                  <a:extLst>
                    <a:ext uri="{FF2B5EF4-FFF2-40B4-BE49-F238E27FC236}">
                      <a16:creationId xmlns:a16="http://schemas.microsoft.com/office/drawing/2014/main" id="{85FD613C-CCF9-7C63-3ECD-301865C78A75}"/>
                    </a:ext>
                  </a:extLst>
                </p:cNvPr>
                <p:cNvSpPr>
                  <a:spLocks/>
                </p:cNvSpPr>
                <p:nvPr/>
              </p:nvSpPr>
              <p:spPr bwMode="auto">
                <a:xfrm>
                  <a:off x="2619763" y="1257515"/>
                  <a:ext cx="258393" cy="258393"/>
                </a:xfrm>
                <a:custGeom>
                  <a:avLst/>
                  <a:gdLst/>
                  <a:ahLst/>
                  <a:cxnLst>
                    <a:cxn ang="0">
                      <a:pos x="89" y="0"/>
                    </a:cxn>
                    <a:cxn ang="0">
                      <a:pos x="116" y="5"/>
                    </a:cxn>
                    <a:cxn ang="0">
                      <a:pos x="141" y="17"/>
                    </a:cxn>
                    <a:cxn ang="0">
                      <a:pos x="159" y="37"/>
                    </a:cxn>
                    <a:cxn ang="0">
                      <a:pos x="171" y="60"/>
                    </a:cxn>
                    <a:cxn ang="0">
                      <a:pos x="176" y="87"/>
                    </a:cxn>
                    <a:cxn ang="0">
                      <a:pos x="171" y="115"/>
                    </a:cxn>
                    <a:cxn ang="0">
                      <a:pos x="159" y="139"/>
                    </a:cxn>
                    <a:cxn ang="0">
                      <a:pos x="141" y="159"/>
                    </a:cxn>
                    <a:cxn ang="0">
                      <a:pos x="116" y="171"/>
                    </a:cxn>
                    <a:cxn ang="0">
                      <a:pos x="89" y="176"/>
                    </a:cxn>
                    <a:cxn ang="0">
                      <a:pos x="61" y="171"/>
                    </a:cxn>
                    <a:cxn ang="0">
                      <a:pos x="37" y="159"/>
                    </a:cxn>
                    <a:cxn ang="0">
                      <a:pos x="17" y="139"/>
                    </a:cxn>
                    <a:cxn ang="0">
                      <a:pos x="5" y="115"/>
                    </a:cxn>
                    <a:cxn ang="0">
                      <a:pos x="0" y="87"/>
                    </a:cxn>
                    <a:cxn ang="0">
                      <a:pos x="5" y="60"/>
                    </a:cxn>
                    <a:cxn ang="0">
                      <a:pos x="17" y="37"/>
                    </a:cxn>
                    <a:cxn ang="0">
                      <a:pos x="37" y="17"/>
                    </a:cxn>
                    <a:cxn ang="0">
                      <a:pos x="61" y="5"/>
                    </a:cxn>
                    <a:cxn ang="0">
                      <a:pos x="89" y="0"/>
                    </a:cxn>
                  </a:cxnLst>
                  <a:rect l="0" t="0" r="r" b="b"/>
                  <a:pathLst>
                    <a:path w="176" h="176">
                      <a:moveTo>
                        <a:pt x="89" y="0"/>
                      </a:moveTo>
                      <a:lnTo>
                        <a:pt x="116" y="5"/>
                      </a:lnTo>
                      <a:lnTo>
                        <a:pt x="141" y="17"/>
                      </a:lnTo>
                      <a:lnTo>
                        <a:pt x="159" y="37"/>
                      </a:lnTo>
                      <a:lnTo>
                        <a:pt x="171" y="60"/>
                      </a:lnTo>
                      <a:lnTo>
                        <a:pt x="176" y="87"/>
                      </a:lnTo>
                      <a:lnTo>
                        <a:pt x="171" y="115"/>
                      </a:lnTo>
                      <a:lnTo>
                        <a:pt x="159" y="139"/>
                      </a:lnTo>
                      <a:lnTo>
                        <a:pt x="141" y="159"/>
                      </a:lnTo>
                      <a:lnTo>
                        <a:pt x="116" y="171"/>
                      </a:lnTo>
                      <a:lnTo>
                        <a:pt x="89" y="176"/>
                      </a:lnTo>
                      <a:lnTo>
                        <a:pt x="61" y="171"/>
                      </a:lnTo>
                      <a:lnTo>
                        <a:pt x="37" y="159"/>
                      </a:lnTo>
                      <a:lnTo>
                        <a:pt x="17" y="139"/>
                      </a:lnTo>
                      <a:lnTo>
                        <a:pt x="5" y="115"/>
                      </a:lnTo>
                      <a:lnTo>
                        <a:pt x="0" y="87"/>
                      </a:lnTo>
                      <a:lnTo>
                        <a:pt x="5" y="60"/>
                      </a:lnTo>
                      <a:lnTo>
                        <a:pt x="17" y="37"/>
                      </a:lnTo>
                      <a:lnTo>
                        <a:pt x="37" y="17"/>
                      </a:lnTo>
                      <a:lnTo>
                        <a:pt x="61" y="5"/>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77">
                  <a:extLst>
                    <a:ext uri="{FF2B5EF4-FFF2-40B4-BE49-F238E27FC236}">
                      <a16:creationId xmlns:a16="http://schemas.microsoft.com/office/drawing/2014/main" id="{ADAE7D95-24E4-7C7F-569D-3F9ADBC9771D}"/>
                    </a:ext>
                  </a:extLst>
                </p:cNvPr>
                <p:cNvSpPr>
                  <a:spLocks/>
                </p:cNvSpPr>
                <p:nvPr/>
              </p:nvSpPr>
              <p:spPr bwMode="auto">
                <a:xfrm>
                  <a:off x="2734278" y="1546740"/>
                  <a:ext cx="277480" cy="321524"/>
                </a:xfrm>
                <a:custGeom>
                  <a:avLst/>
                  <a:gdLst/>
                  <a:ahLst/>
                  <a:cxnLst>
                    <a:cxn ang="0">
                      <a:pos x="50" y="0"/>
                    </a:cxn>
                    <a:cxn ang="0">
                      <a:pos x="66" y="6"/>
                    </a:cxn>
                    <a:cxn ang="0">
                      <a:pos x="79" y="17"/>
                    </a:cxn>
                    <a:cxn ang="0">
                      <a:pos x="180" y="145"/>
                    </a:cxn>
                    <a:cxn ang="0">
                      <a:pos x="188" y="162"/>
                    </a:cxn>
                    <a:cxn ang="0">
                      <a:pos x="189" y="179"/>
                    </a:cxn>
                    <a:cxn ang="0">
                      <a:pos x="185" y="196"/>
                    </a:cxn>
                    <a:cxn ang="0">
                      <a:pos x="172" y="209"/>
                    </a:cxn>
                    <a:cxn ang="0">
                      <a:pos x="157" y="217"/>
                    </a:cxn>
                    <a:cxn ang="0">
                      <a:pos x="139" y="219"/>
                    </a:cxn>
                    <a:cxn ang="0">
                      <a:pos x="124" y="214"/>
                    </a:cxn>
                    <a:cxn ang="0">
                      <a:pos x="110" y="202"/>
                    </a:cxn>
                    <a:cxn ang="0">
                      <a:pos x="9" y="73"/>
                    </a:cxn>
                    <a:cxn ang="0">
                      <a:pos x="2" y="57"/>
                    </a:cxn>
                    <a:cxn ang="0">
                      <a:pos x="0" y="40"/>
                    </a:cxn>
                    <a:cxn ang="0">
                      <a:pos x="5" y="23"/>
                    </a:cxn>
                    <a:cxn ang="0">
                      <a:pos x="17" y="9"/>
                    </a:cxn>
                    <a:cxn ang="0">
                      <a:pos x="32" y="2"/>
                    </a:cxn>
                    <a:cxn ang="0">
                      <a:pos x="50" y="0"/>
                    </a:cxn>
                  </a:cxnLst>
                  <a:rect l="0" t="0" r="r" b="b"/>
                  <a:pathLst>
                    <a:path w="189" h="219">
                      <a:moveTo>
                        <a:pt x="50" y="0"/>
                      </a:moveTo>
                      <a:lnTo>
                        <a:pt x="66" y="6"/>
                      </a:lnTo>
                      <a:lnTo>
                        <a:pt x="79" y="17"/>
                      </a:lnTo>
                      <a:lnTo>
                        <a:pt x="180" y="145"/>
                      </a:lnTo>
                      <a:lnTo>
                        <a:pt x="188" y="162"/>
                      </a:lnTo>
                      <a:lnTo>
                        <a:pt x="189" y="179"/>
                      </a:lnTo>
                      <a:lnTo>
                        <a:pt x="185" y="196"/>
                      </a:lnTo>
                      <a:lnTo>
                        <a:pt x="172" y="209"/>
                      </a:lnTo>
                      <a:lnTo>
                        <a:pt x="157" y="217"/>
                      </a:lnTo>
                      <a:lnTo>
                        <a:pt x="139" y="219"/>
                      </a:lnTo>
                      <a:lnTo>
                        <a:pt x="124" y="214"/>
                      </a:lnTo>
                      <a:lnTo>
                        <a:pt x="110" y="202"/>
                      </a:lnTo>
                      <a:lnTo>
                        <a:pt x="9" y="73"/>
                      </a:lnTo>
                      <a:lnTo>
                        <a:pt x="2" y="57"/>
                      </a:lnTo>
                      <a:lnTo>
                        <a:pt x="0" y="40"/>
                      </a:lnTo>
                      <a:lnTo>
                        <a:pt x="5" y="23"/>
                      </a:lnTo>
                      <a:lnTo>
                        <a:pt x="17" y="9"/>
                      </a:lnTo>
                      <a:lnTo>
                        <a:pt x="32" y="2"/>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78">
                  <a:extLst>
                    <a:ext uri="{FF2B5EF4-FFF2-40B4-BE49-F238E27FC236}">
                      <a16:creationId xmlns:a16="http://schemas.microsoft.com/office/drawing/2014/main" id="{63ADA03F-596F-2C9F-7154-CF8E17C8A117}"/>
                    </a:ext>
                  </a:extLst>
                </p:cNvPr>
                <p:cNvSpPr>
                  <a:spLocks/>
                </p:cNvSpPr>
                <p:nvPr/>
              </p:nvSpPr>
              <p:spPr bwMode="auto">
                <a:xfrm>
                  <a:off x="2713724" y="1928457"/>
                  <a:ext cx="271607" cy="327396"/>
                </a:xfrm>
                <a:custGeom>
                  <a:avLst/>
                  <a:gdLst/>
                  <a:ahLst/>
                  <a:cxnLst>
                    <a:cxn ang="0">
                      <a:pos x="54" y="0"/>
                    </a:cxn>
                    <a:cxn ang="0">
                      <a:pos x="69" y="7"/>
                    </a:cxn>
                    <a:cxn ang="0">
                      <a:pos x="83" y="20"/>
                    </a:cxn>
                    <a:cxn ang="0">
                      <a:pos x="177" y="151"/>
                    </a:cxn>
                    <a:cxn ang="0">
                      <a:pos x="185" y="168"/>
                    </a:cxn>
                    <a:cxn ang="0">
                      <a:pos x="185" y="185"/>
                    </a:cxn>
                    <a:cxn ang="0">
                      <a:pos x="179" y="202"/>
                    </a:cxn>
                    <a:cxn ang="0">
                      <a:pos x="167" y="214"/>
                    </a:cxn>
                    <a:cxn ang="0">
                      <a:pos x="151" y="221"/>
                    </a:cxn>
                    <a:cxn ang="0">
                      <a:pos x="133" y="223"/>
                    </a:cxn>
                    <a:cxn ang="0">
                      <a:pos x="118" y="217"/>
                    </a:cxn>
                    <a:cxn ang="0">
                      <a:pos x="104" y="205"/>
                    </a:cxn>
                    <a:cxn ang="0">
                      <a:pos x="10" y="72"/>
                    </a:cxn>
                    <a:cxn ang="0">
                      <a:pos x="2" y="55"/>
                    </a:cxn>
                    <a:cxn ang="0">
                      <a:pos x="0" y="38"/>
                    </a:cxn>
                    <a:cxn ang="0">
                      <a:pos x="8" y="21"/>
                    </a:cxn>
                    <a:cxn ang="0">
                      <a:pos x="20" y="9"/>
                    </a:cxn>
                    <a:cxn ang="0">
                      <a:pos x="35" y="1"/>
                    </a:cxn>
                    <a:cxn ang="0">
                      <a:pos x="54" y="0"/>
                    </a:cxn>
                  </a:cxnLst>
                  <a:rect l="0" t="0" r="r" b="b"/>
                  <a:pathLst>
                    <a:path w="185" h="223">
                      <a:moveTo>
                        <a:pt x="54" y="0"/>
                      </a:moveTo>
                      <a:lnTo>
                        <a:pt x="69" y="7"/>
                      </a:lnTo>
                      <a:lnTo>
                        <a:pt x="83" y="20"/>
                      </a:lnTo>
                      <a:lnTo>
                        <a:pt x="177" y="151"/>
                      </a:lnTo>
                      <a:lnTo>
                        <a:pt x="185" y="168"/>
                      </a:lnTo>
                      <a:lnTo>
                        <a:pt x="185" y="185"/>
                      </a:lnTo>
                      <a:lnTo>
                        <a:pt x="179" y="202"/>
                      </a:lnTo>
                      <a:lnTo>
                        <a:pt x="167" y="214"/>
                      </a:lnTo>
                      <a:lnTo>
                        <a:pt x="151" y="221"/>
                      </a:lnTo>
                      <a:lnTo>
                        <a:pt x="133" y="223"/>
                      </a:lnTo>
                      <a:lnTo>
                        <a:pt x="118" y="217"/>
                      </a:lnTo>
                      <a:lnTo>
                        <a:pt x="104" y="205"/>
                      </a:lnTo>
                      <a:lnTo>
                        <a:pt x="10" y="72"/>
                      </a:lnTo>
                      <a:lnTo>
                        <a:pt x="2" y="55"/>
                      </a:lnTo>
                      <a:lnTo>
                        <a:pt x="0" y="38"/>
                      </a:lnTo>
                      <a:lnTo>
                        <a:pt x="8" y="21"/>
                      </a:lnTo>
                      <a:lnTo>
                        <a:pt x="20" y="9"/>
                      </a:lnTo>
                      <a:lnTo>
                        <a:pt x="35" y="1"/>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79">
                  <a:extLst>
                    <a:ext uri="{FF2B5EF4-FFF2-40B4-BE49-F238E27FC236}">
                      <a16:creationId xmlns:a16="http://schemas.microsoft.com/office/drawing/2014/main" id="{FC400409-4CC2-A8D6-3CE4-FCCFA60D9C7A}"/>
                    </a:ext>
                  </a:extLst>
                </p:cNvPr>
                <p:cNvSpPr>
                  <a:spLocks/>
                </p:cNvSpPr>
                <p:nvPr/>
              </p:nvSpPr>
              <p:spPr bwMode="auto">
                <a:xfrm>
                  <a:off x="2850261" y="2128124"/>
                  <a:ext cx="157092" cy="369972"/>
                </a:xfrm>
                <a:custGeom>
                  <a:avLst/>
                  <a:gdLst/>
                  <a:ahLst/>
                  <a:cxnLst>
                    <a:cxn ang="0">
                      <a:pos x="42" y="0"/>
                    </a:cxn>
                    <a:cxn ang="0">
                      <a:pos x="58" y="1"/>
                    </a:cxn>
                    <a:cxn ang="0">
                      <a:pos x="74" y="9"/>
                    </a:cxn>
                    <a:cxn ang="0">
                      <a:pos x="84" y="23"/>
                    </a:cxn>
                    <a:cxn ang="0">
                      <a:pos x="90" y="40"/>
                    </a:cxn>
                    <a:cxn ang="0">
                      <a:pos x="107" y="202"/>
                    </a:cxn>
                    <a:cxn ang="0">
                      <a:pos x="106" y="220"/>
                    </a:cxn>
                    <a:cxn ang="0">
                      <a:pos x="98" y="235"/>
                    </a:cxn>
                    <a:cxn ang="0">
                      <a:pos x="84" y="246"/>
                    </a:cxn>
                    <a:cxn ang="0">
                      <a:pos x="67" y="252"/>
                    </a:cxn>
                    <a:cxn ang="0">
                      <a:pos x="49" y="250"/>
                    </a:cxn>
                    <a:cxn ang="0">
                      <a:pos x="34" y="241"/>
                    </a:cxn>
                    <a:cxn ang="0">
                      <a:pos x="23" y="229"/>
                    </a:cxn>
                    <a:cxn ang="0">
                      <a:pos x="17" y="211"/>
                    </a:cxn>
                    <a:cxn ang="0">
                      <a:pos x="0" y="49"/>
                    </a:cxn>
                    <a:cxn ang="0">
                      <a:pos x="2" y="32"/>
                    </a:cxn>
                    <a:cxn ang="0">
                      <a:pos x="11" y="17"/>
                    </a:cxn>
                    <a:cxn ang="0">
                      <a:pos x="23" y="6"/>
                    </a:cxn>
                    <a:cxn ang="0">
                      <a:pos x="42" y="0"/>
                    </a:cxn>
                  </a:cxnLst>
                  <a:rect l="0" t="0" r="r" b="b"/>
                  <a:pathLst>
                    <a:path w="107" h="252">
                      <a:moveTo>
                        <a:pt x="42" y="0"/>
                      </a:moveTo>
                      <a:lnTo>
                        <a:pt x="58" y="1"/>
                      </a:lnTo>
                      <a:lnTo>
                        <a:pt x="74" y="9"/>
                      </a:lnTo>
                      <a:lnTo>
                        <a:pt x="84" y="23"/>
                      </a:lnTo>
                      <a:lnTo>
                        <a:pt x="90" y="40"/>
                      </a:lnTo>
                      <a:lnTo>
                        <a:pt x="107" y="202"/>
                      </a:lnTo>
                      <a:lnTo>
                        <a:pt x="106" y="220"/>
                      </a:lnTo>
                      <a:lnTo>
                        <a:pt x="98" y="235"/>
                      </a:lnTo>
                      <a:lnTo>
                        <a:pt x="84" y="246"/>
                      </a:lnTo>
                      <a:lnTo>
                        <a:pt x="67" y="252"/>
                      </a:lnTo>
                      <a:lnTo>
                        <a:pt x="49" y="250"/>
                      </a:lnTo>
                      <a:lnTo>
                        <a:pt x="34" y="241"/>
                      </a:lnTo>
                      <a:lnTo>
                        <a:pt x="23" y="229"/>
                      </a:lnTo>
                      <a:lnTo>
                        <a:pt x="17" y="211"/>
                      </a:lnTo>
                      <a:lnTo>
                        <a:pt x="0" y="49"/>
                      </a:lnTo>
                      <a:lnTo>
                        <a:pt x="2" y="32"/>
                      </a:lnTo>
                      <a:lnTo>
                        <a:pt x="11" y="17"/>
                      </a:lnTo>
                      <a:lnTo>
                        <a:pt x="23" y="6"/>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80">
                  <a:extLst>
                    <a:ext uri="{FF2B5EF4-FFF2-40B4-BE49-F238E27FC236}">
                      <a16:creationId xmlns:a16="http://schemas.microsoft.com/office/drawing/2014/main" id="{CD92B80B-35F7-5233-FB91-6A9B05579B36}"/>
                    </a:ext>
                  </a:extLst>
                </p:cNvPr>
                <p:cNvSpPr>
                  <a:spLocks/>
                </p:cNvSpPr>
                <p:nvPr/>
              </p:nvSpPr>
              <p:spPr bwMode="auto">
                <a:xfrm>
                  <a:off x="2875220" y="1681809"/>
                  <a:ext cx="362632" cy="183518"/>
                </a:xfrm>
                <a:custGeom>
                  <a:avLst/>
                  <a:gdLst/>
                  <a:ahLst/>
                  <a:cxnLst>
                    <a:cxn ang="0">
                      <a:pos x="194" y="0"/>
                    </a:cxn>
                    <a:cxn ang="0">
                      <a:pos x="212" y="0"/>
                    </a:cxn>
                    <a:cxn ang="0">
                      <a:pos x="227" y="6"/>
                    </a:cxn>
                    <a:cxn ang="0">
                      <a:pos x="239" y="18"/>
                    </a:cxn>
                    <a:cxn ang="0">
                      <a:pos x="247" y="33"/>
                    </a:cxn>
                    <a:cxn ang="0">
                      <a:pos x="247" y="52"/>
                    </a:cxn>
                    <a:cxn ang="0">
                      <a:pos x="241" y="67"/>
                    </a:cxn>
                    <a:cxn ang="0">
                      <a:pos x="230" y="81"/>
                    </a:cxn>
                    <a:cxn ang="0">
                      <a:pos x="214" y="88"/>
                    </a:cxn>
                    <a:cxn ang="0">
                      <a:pos x="55" y="125"/>
                    </a:cxn>
                    <a:cxn ang="0">
                      <a:pos x="37" y="125"/>
                    </a:cxn>
                    <a:cxn ang="0">
                      <a:pos x="21" y="119"/>
                    </a:cxn>
                    <a:cxn ang="0">
                      <a:pos x="9" y="108"/>
                    </a:cxn>
                    <a:cxn ang="0">
                      <a:pos x="2" y="91"/>
                    </a:cxn>
                    <a:cxn ang="0">
                      <a:pos x="0" y="73"/>
                    </a:cxn>
                    <a:cxn ang="0">
                      <a:pos x="6" y="58"/>
                    </a:cxn>
                    <a:cxn ang="0">
                      <a:pos x="18" y="46"/>
                    </a:cxn>
                    <a:cxn ang="0">
                      <a:pos x="35" y="38"/>
                    </a:cxn>
                    <a:cxn ang="0">
                      <a:pos x="194" y="0"/>
                    </a:cxn>
                  </a:cxnLst>
                  <a:rect l="0" t="0" r="r" b="b"/>
                  <a:pathLst>
                    <a:path w="247" h="125">
                      <a:moveTo>
                        <a:pt x="194" y="0"/>
                      </a:moveTo>
                      <a:lnTo>
                        <a:pt x="212" y="0"/>
                      </a:lnTo>
                      <a:lnTo>
                        <a:pt x="227" y="6"/>
                      </a:lnTo>
                      <a:lnTo>
                        <a:pt x="239" y="18"/>
                      </a:lnTo>
                      <a:lnTo>
                        <a:pt x="247" y="33"/>
                      </a:lnTo>
                      <a:lnTo>
                        <a:pt x="247" y="52"/>
                      </a:lnTo>
                      <a:lnTo>
                        <a:pt x="241" y="67"/>
                      </a:lnTo>
                      <a:lnTo>
                        <a:pt x="230" y="81"/>
                      </a:lnTo>
                      <a:lnTo>
                        <a:pt x="214" y="88"/>
                      </a:lnTo>
                      <a:lnTo>
                        <a:pt x="55" y="125"/>
                      </a:lnTo>
                      <a:lnTo>
                        <a:pt x="37" y="125"/>
                      </a:lnTo>
                      <a:lnTo>
                        <a:pt x="21" y="119"/>
                      </a:lnTo>
                      <a:lnTo>
                        <a:pt x="9" y="108"/>
                      </a:lnTo>
                      <a:lnTo>
                        <a:pt x="2" y="91"/>
                      </a:lnTo>
                      <a:lnTo>
                        <a:pt x="0" y="73"/>
                      </a:lnTo>
                      <a:lnTo>
                        <a:pt x="6" y="58"/>
                      </a:lnTo>
                      <a:lnTo>
                        <a:pt x="18" y="46"/>
                      </a:lnTo>
                      <a:lnTo>
                        <a:pt x="35" y="38"/>
                      </a:lnTo>
                      <a:lnTo>
                        <a:pt x="1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81">
                  <a:extLst>
                    <a:ext uri="{FF2B5EF4-FFF2-40B4-BE49-F238E27FC236}">
                      <a16:creationId xmlns:a16="http://schemas.microsoft.com/office/drawing/2014/main" id="{E8032278-1C1F-9229-5B63-9551142A8CD1}"/>
                    </a:ext>
                  </a:extLst>
                </p:cNvPr>
                <p:cNvSpPr>
                  <a:spLocks/>
                </p:cNvSpPr>
                <p:nvPr/>
              </p:nvSpPr>
              <p:spPr bwMode="auto">
                <a:xfrm>
                  <a:off x="2675552" y="1526186"/>
                  <a:ext cx="202604" cy="559363"/>
                </a:xfrm>
                <a:custGeom>
                  <a:avLst/>
                  <a:gdLst/>
                  <a:ahLst/>
                  <a:cxnLst>
                    <a:cxn ang="0">
                      <a:pos x="72" y="0"/>
                    </a:cxn>
                    <a:cxn ang="0">
                      <a:pos x="93" y="5"/>
                    </a:cxn>
                    <a:cxn ang="0">
                      <a:pos x="112" y="14"/>
                    </a:cxn>
                    <a:cxn ang="0">
                      <a:pos x="125" y="29"/>
                    </a:cxn>
                    <a:cxn ang="0">
                      <a:pos x="135" y="48"/>
                    </a:cxn>
                    <a:cxn ang="0">
                      <a:pos x="138" y="69"/>
                    </a:cxn>
                    <a:cxn ang="0">
                      <a:pos x="135" y="314"/>
                    </a:cxn>
                    <a:cxn ang="0">
                      <a:pos x="132" y="335"/>
                    </a:cxn>
                    <a:cxn ang="0">
                      <a:pos x="121" y="353"/>
                    </a:cxn>
                    <a:cxn ang="0">
                      <a:pos x="107" y="367"/>
                    </a:cxn>
                    <a:cxn ang="0">
                      <a:pos x="89" y="378"/>
                    </a:cxn>
                    <a:cxn ang="0">
                      <a:pos x="68" y="381"/>
                    </a:cxn>
                    <a:cxn ang="0">
                      <a:pos x="46" y="376"/>
                    </a:cxn>
                    <a:cxn ang="0">
                      <a:pos x="28" y="367"/>
                    </a:cxn>
                    <a:cxn ang="0">
                      <a:pos x="13" y="352"/>
                    </a:cxn>
                    <a:cxn ang="0">
                      <a:pos x="4" y="333"/>
                    </a:cxn>
                    <a:cxn ang="0">
                      <a:pos x="0" y="312"/>
                    </a:cxn>
                    <a:cxn ang="0">
                      <a:pos x="4" y="68"/>
                    </a:cxn>
                    <a:cxn ang="0">
                      <a:pos x="7" y="46"/>
                    </a:cxn>
                    <a:cxn ang="0">
                      <a:pos x="17" y="28"/>
                    </a:cxn>
                    <a:cxn ang="0">
                      <a:pos x="31" y="14"/>
                    </a:cxn>
                    <a:cxn ang="0">
                      <a:pos x="51" y="3"/>
                    </a:cxn>
                    <a:cxn ang="0">
                      <a:pos x="72" y="0"/>
                    </a:cxn>
                  </a:cxnLst>
                  <a:rect l="0" t="0" r="r" b="b"/>
                  <a:pathLst>
                    <a:path w="138" h="381">
                      <a:moveTo>
                        <a:pt x="72" y="0"/>
                      </a:moveTo>
                      <a:lnTo>
                        <a:pt x="93" y="5"/>
                      </a:lnTo>
                      <a:lnTo>
                        <a:pt x="112" y="14"/>
                      </a:lnTo>
                      <a:lnTo>
                        <a:pt x="125" y="29"/>
                      </a:lnTo>
                      <a:lnTo>
                        <a:pt x="135" y="48"/>
                      </a:lnTo>
                      <a:lnTo>
                        <a:pt x="138" y="69"/>
                      </a:lnTo>
                      <a:lnTo>
                        <a:pt x="135" y="314"/>
                      </a:lnTo>
                      <a:lnTo>
                        <a:pt x="132" y="335"/>
                      </a:lnTo>
                      <a:lnTo>
                        <a:pt x="121" y="353"/>
                      </a:lnTo>
                      <a:lnTo>
                        <a:pt x="107" y="367"/>
                      </a:lnTo>
                      <a:lnTo>
                        <a:pt x="89" y="378"/>
                      </a:lnTo>
                      <a:lnTo>
                        <a:pt x="68" y="381"/>
                      </a:lnTo>
                      <a:lnTo>
                        <a:pt x="46" y="376"/>
                      </a:lnTo>
                      <a:lnTo>
                        <a:pt x="28" y="367"/>
                      </a:lnTo>
                      <a:lnTo>
                        <a:pt x="13" y="352"/>
                      </a:lnTo>
                      <a:lnTo>
                        <a:pt x="4" y="333"/>
                      </a:lnTo>
                      <a:lnTo>
                        <a:pt x="0" y="312"/>
                      </a:lnTo>
                      <a:lnTo>
                        <a:pt x="4" y="68"/>
                      </a:lnTo>
                      <a:lnTo>
                        <a:pt x="7" y="46"/>
                      </a:lnTo>
                      <a:lnTo>
                        <a:pt x="17" y="28"/>
                      </a:lnTo>
                      <a:lnTo>
                        <a:pt x="31" y="14"/>
                      </a:lnTo>
                      <a:lnTo>
                        <a:pt x="51"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82">
                  <a:extLst>
                    <a:ext uri="{FF2B5EF4-FFF2-40B4-BE49-F238E27FC236}">
                      <a16:creationId xmlns:a16="http://schemas.microsoft.com/office/drawing/2014/main" id="{D98A0C4A-5315-5102-3E09-0C454B5A956E}"/>
                    </a:ext>
                  </a:extLst>
                </p:cNvPr>
                <p:cNvSpPr>
                  <a:spLocks/>
                </p:cNvSpPr>
                <p:nvPr/>
              </p:nvSpPr>
              <p:spPr bwMode="auto">
                <a:xfrm>
                  <a:off x="2853197" y="1338263"/>
                  <a:ext cx="525596" cy="525595"/>
                </a:xfrm>
                <a:custGeom>
                  <a:avLst/>
                  <a:gdLst/>
                  <a:ahLst/>
                  <a:cxnLst>
                    <a:cxn ang="0">
                      <a:pos x="218" y="0"/>
                    </a:cxn>
                    <a:cxn ang="0">
                      <a:pos x="358" y="212"/>
                    </a:cxn>
                    <a:cxn ang="0">
                      <a:pos x="140" y="358"/>
                    </a:cxn>
                    <a:cxn ang="0">
                      <a:pos x="0" y="145"/>
                    </a:cxn>
                    <a:cxn ang="0">
                      <a:pos x="218" y="0"/>
                    </a:cxn>
                  </a:cxnLst>
                  <a:rect l="0" t="0" r="r" b="b"/>
                  <a:pathLst>
                    <a:path w="358" h="358">
                      <a:moveTo>
                        <a:pt x="218" y="0"/>
                      </a:moveTo>
                      <a:lnTo>
                        <a:pt x="358" y="212"/>
                      </a:lnTo>
                      <a:lnTo>
                        <a:pt x="140" y="358"/>
                      </a:lnTo>
                      <a:lnTo>
                        <a:pt x="0" y="145"/>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83">
                  <a:extLst>
                    <a:ext uri="{FF2B5EF4-FFF2-40B4-BE49-F238E27FC236}">
                      <a16:creationId xmlns:a16="http://schemas.microsoft.com/office/drawing/2014/main" id="{36956AEE-D0DD-48CD-2397-D960E55EBA9D}"/>
                    </a:ext>
                  </a:extLst>
                </p:cNvPr>
                <p:cNvSpPr>
                  <a:spLocks/>
                </p:cNvSpPr>
                <p:nvPr/>
              </p:nvSpPr>
              <p:spPr bwMode="auto">
                <a:xfrm>
                  <a:off x="2524333" y="1868263"/>
                  <a:ext cx="324460" cy="660664"/>
                </a:xfrm>
                <a:custGeom>
                  <a:avLst/>
                  <a:gdLst/>
                  <a:ahLst/>
                  <a:cxnLst>
                    <a:cxn ang="0">
                      <a:pos x="168" y="0"/>
                    </a:cxn>
                    <a:cxn ang="0">
                      <a:pos x="187" y="3"/>
                    </a:cxn>
                    <a:cxn ang="0">
                      <a:pos x="204" y="13"/>
                    </a:cxn>
                    <a:cxn ang="0">
                      <a:pos x="216" y="27"/>
                    </a:cxn>
                    <a:cxn ang="0">
                      <a:pos x="221" y="45"/>
                    </a:cxn>
                    <a:cxn ang="0">
                      <a:pos x="218" y="65"/>
                    </a:cxn>
                    <a:cxn ang="0">
                      <a:pos x="96" y="417"/>
                    </a:cxn>
                    <a:cxn ang="0">
                      <a:pos x="85" y="434"/>
                    </a:cxn>
                    <a:cxn ang="0">
                      <a:pos x="71" y="446"/>
                    </a:cxn>
                    <a:cxn ang="0">
                      <a:pos x="53" y="450"/>
                    </a:cxn>
                    <a:cxn ang="0">
                      <a:pos x="33" y="447"/>
                    </a:cxn>
                    <a:cxn ang="0">
                      <a:pos x="17" y="437"/>
                    </a:cxn>
                    <a:cxn ang="0">
                      <a:pos x="4" y="423"/>
                    </a:cxn>
                    <a:cxn ang="0">
                      <a:pos x="0" y="405"/>
                    </a:cxn>
                    <a:cxn ang="0">
                      <a:pos x="3" y="385"/>
                    </a:cxn>
                    <a:cxn ang="0">
                      <a:pos x="125" y="33"/>
                    </a:cxn>
                    <a:cxn ang="0">
                      <a:pos x="136" y="16"/>
                    </a:cxn>
                    <a:cxn ang="0">
                      <a:pos x="149" y="4"/>
                    </a:cxn>
                    <a:cxn ang="0">
                      <a:pos x="168" y="0"/>
                    </a:cxn>
                  </a:cxnLst>
                  <a:rect l="0" t="0" r="r" b="b"/>
                  <a:pathLst>
                    <a:path w="221" h="450">
                      <a:moveTo>
                        <a:pt x="168" y="0"/>
                      </a:moveTo>
                      <a:lnTo>
                        <a:pt x="187" y="3"/>
                      </a:lnTo>
                      <a:lnTo>
                        <a:pt x="204" y="13"/>
                      </a:lnTo>
                      <a:lnTo>
                        <a:pt x="216" y="27"/>
                      </a:lnTo>
                      <a:lnTo>
                        <a:pt x="221" y="45"/>
                      </a:lnTo>
                      <a:lnTo>
                        <a:pt x="218" y="65"/>
                      </a:lnTo>
                      <a:lnTo>
                        <a:pt x="96" y="417"/>
                      </a:lnTo>
                      <a:lnTo>
                        <a:pt x="85" y="434"/>
                      </a:lnTo>
                      <a:lnTo>
                        <a:pt x="71" y="446"/>
                      </a:lnTo>
                      <a:lnTo>
                        <a:pt x="53" y="450"/>
                      </a:lnTo>
                      <a:lnTo>
                        <a:pt x="33" y="447"/>
                      </a:lnTo>
                      <a:lnTo>
                        <a:pt x="17" y="437"/>
                      </a:lnTo>
                      <a:lnTo>
                        <a:pt x="4" y="423"/>
                      </a:lnTo>
                      <a:lnTo>
                        <a:pt x="0" y="405"/>
                      </a:lnTo>
                      <a:lnTo>
                        <a:pt x="3" y="385"/>
                      </a:lnTo>
                      <a:lnTo>
                        <a:pt x="125" y="33"/>
                      </a:lnTo>
                      <a:lnTo>
                        <a:pt x="136" y="16"/>
                      </a:lnTo>
                      <a:lnTo>
                        <a:pt x="149" y="4"/>
                      </a:lnTo>
                      <a:lnTo>
                        <a:pt x="1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93" name="Rectangle: Rounded Corners 292">
              <a:extLst>
                <a:ext uri="{FF2B5EF4-FFF2-40B4-BE49-F238E27FC236}">
                  <a16:creationId xmlns:a16="http://schemas.microsoft.com/office/drawing/2014/main" id="{158573CF-1AB9-A7A8-CDCB-DBFFFD7161F2}"/>
                </a:ext>
              </a:extLst>
            </p:cNvPr>
            <p:cNvSpPr/>
            <p:nvPr/>
          </p:nvSpPr>
          <p:spPr>
            <a:xfrm rot="20843073">
              <a:off x="9186815" y="10492083"/>
              <a:ext cx="1614492" cy="45719"/>
            </a:xfrm>
            <a:prstGeom prst="roundRect">
              <a:avLst/>
            </a:prstGeom>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686416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computer screen with text on it&#10;&#10;Description automatically generated with low confidence">
            <a:extLst>
              <a:ext uri="{FF2B5EF4-FFF2-40B4-BE49-F238E27FC236}">
                <a16:creationId xmlns:a16="http://schemas.microsoft.com/office/drawing/2014/main" id="{AA843541-A1E2-ED7D-CE41-989C353A78FC}"/>
              </a:ext>
            </a:extLst>
          </p:cNvPr>
          <p:cNvPicPr>
            <a:picLocks noChangeAspect="1"/>
          </p:cNvPicPr>
          <p:nvPr/>
        </p:nvPicPr>
        <p:blipFill rotWithShape="1">
          <a:blip r:embed="rId2">
            <a:extLst>
              <a:ext uri="{28A0092B-C50C-407E-A947-70E740481C1C}">
                <a14:useLocalDpi xmlns:a14="http://schemas.microsoft.com/office/drawing/2010/main" val="0"/>
              </a:ext>
            </a:extLst>
          </a:blip>
          <a:srcRect l="15606" t="14451" r="16280" b="-1569"/>
          <a:stretch/>
        </p:blipFill>
        <p:spPr>
          <a:xfrm>
            <a:off x="13363144" y="3291270"/>
            <a:ext cx="9649691" cy="9873524"/>
          </a:xfrm>
          <a:prstGeom prst="rect">
            <a:avLst/>
          </a:prstGeom>
        </p:spPr>
      </p:pic>
      <p:sp>
        <p:nvSpPr>
          <p:cNvPr id="6" name="Title 2">
            <a:extLst>
              <a:ext uri="{FF2B5EF4-FFF2-40B4-BE49-F238E27FC236}">
                <a16:creationId xmlns:a16="http://schemas.microsoft.com/office/drawing/2014/main" id="{01A4AC91-199B-5AAC-F4F2-8A9F15419A25}"/>
              </a:ext>
            </a:extLst>
          </p:cNvPr>
          <p:cNvSpPr txBox="1">
            <a:spLocks/>
          </p:cNvSpPr>
          <p:nvPr/>
        </p:nvSpPr>
        <p:spPr>
          <a:xfrm>
            <a:off x="1136985" y="1510232"/>
            <a:ext cx="10774278"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6600" b="1" dirty="0">
                <a:latin typeface="Poppins" panose="00000500000000000000" pitchFamily="2" charset="0"/>
              </a:rPr>
              <a:t>Another </a:t>
            </a:r>
            <a:r>
              <a:rPr lang="en-US" sz="6600" b="1" dirty="0" err="1">
                <a:latin typeface="Poppins" panose="00000500000000000000" pitchFamily="2" charset="0"/>
              </a:rPr>
              <a:t>NexMuv</a:t>
            </a:r>
            <a:r>
              <a:rPr lang="en-US" sz="6600" b="1" dirty="0">
                <a:latin typeface="Poppins" panose="00000500000000000000" pitchFamily="2" charset="0"/>
              </a:rPr>
              <a:t> Advantage</a:t>
            </a:r>
          </a:p>
        </p:txBody>
      </p:sp>
      <p:cxnSp>
        <p:nvCxnSpPr>
          <p:cNvPr id="7" name="Straight Connector 6">
            <a:extLst>
              <a:ext uri="{FF2B5EF4-FFF2-40B4-BE49-F238E27FC236}">
                <a16:creationId xmlns:a16="http://schemas.microsoft.com/office/drawing/2014/main" id="{FE3E5B59-75DC-46E8-47EA-252FF122D060}"/>
              </a:ext>
            </a:extLst>
          </p:cNvPr>
          <p:cNvCxnSpPr>
            <a:cxnSpLocks/>
          </p:cNvCxnSpPr>
          <p:nvPr/>
        </p:nvCxnSpPr>
        <p:spPr>
          <a:xfrm>
            <a:off x="1308543" y="1291227"/>
            <a:ext cx="1097280" cy="0"/>
          </a:xfrm>
          <a:prstGeom prst="line">
            <a:avLst/>
          </a:prstGeom>
          <a:ln w="69850" cap="rnd">
            <a:solidFill>
              <a:schemeClr val="accent2"/>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8B12ED-0304-A52F-A729-6D038C1ED9E6}"/>
              </a:ext>
            </a:extLst>
          </p:cNvPr>
          <p:cNvSpPr txBox="1"/>
          <p:nvPr/>
        </p:nvSpPr>
        <p:spPr>
          <a:xfrm>
            <a:off x="1726608" y="4985060"/>
            <a:ext cx="10359733" cy="4820422"/>
          </a:xfrm>
          <a:prstGeom prst="rect">
            <a:avLst/>
          </a:prstGeom>
          <a:noFill/>
        </p:spPr>
        <p:txBody>
          <a:bodyPr wrap="square" rtlCol="0">
            <a:spAutoFit/>
          </a:bodyPr>
          <a:lstStyle/>
          <a:p>
            <a:pPr>
              <a:lnSpc>
                <a:spcPct val="150000"/>
              </a:lnSpc>
            </a:pPr>
            <a:r>
              <a:rPr lang="en-US" sz="2300" dirty="0" err="1">
                <a:solidFill>
                  <a:schemeClr val="tx2"/>
                </a:solidFill>
                <a:latin typeface="Poppins" panose="00000500000000000000" pitchFamily="2" charset="0"/>
                <a:ea typeface="Lato" panose="020F0502020204030203" pitchFamily="34" charset="0"/>
                <a:cs typeface="Lato" panose="020F0502020204030203" pitchFamily="34" charset="0"/>
              </a:rPr>
              <a:t>NexMuv</a:t>
            </a:r>
            <a:r>
              <a:rPr lang="en-US" sz="2300" dirty="0">
                <a:solidFill>
                  <a:schemeClr val="tx2"/>
                </a:solidFill>
                <a:latin typeface="Poppins" panose="00000500000000000000" pitchFamily="2" charset="0"/>
                <a:ea typeface="Lato" panose="020F0502020204030203" pitchFamily="34" charset="0"/>
                <a:cs typeface="Lato" panose="020F0502020204030203" pitchFamily="34" charset="0"/>
              </a:rPr>
              <a:t> offers a white labeling solution for companies looking to capture lump sum and consumer direct moves. Our technology platform can be customized with your branding to provide a seamless integration with your existing systems and processes. This allows you to offer a top-notch moving experience to your customers, while leveraging the power of </a:t>
            </a:r>
            <a:r>
              <a:rPr lang="en-US" sz="2300" dirty="0" err="1">
                <a:solidFill>
                  <a:schemeClr val="tx2"/>
                </a:solidFill>
                <a:latin typeface="Poppins" panose="00000500000000000000" pitchFamily="2" charset="0"/>
                <a:ea typeface="Lato" panose="020F0502020204030203" pitchFamily="34" charset="0"/>
                <a:cs typeface="Lato" panose="020F0502020204030203" pitchFamily="34" charset="0"/>
              </a:rPr>
              <a:t>NexMuv's</a:t>
            </a:r>
            <a:r>
              <a:rPr lang="en-US" sz="2300" dirty="0">
                <a:solidFill>
                  <a:schemeClr val="tx2"/>
                </a:solidFill>
                <a:latin typeface="Poppins" panose="00000500000000000000" pitchFamily="2" charset="0"/>
                <a:ea typeface="Lato" panose="020F0502020204030203" pitchFamily="34" charset="0"/>
                <a:cs typeface="Lato" panose="020F0502020204030203" pitchFamily="34" charset="0"/>
              </a:rPr>
              <a:t> proven technology. With this solution, you can streamline your operations, increase customer satisfaction, and capture more business in the growing market of long-distance moves. </a:t>
            </a:r>
          </a:p>
        </p:txBody>
      </p:sp>
      <p:sp>
        <p:nvSpPr>
          <p:cNvPr id="11" name="TextBox 10">
            <a:extLst>
              <a:ext uri="{FF2B5EF4-FFF2-40B4-BE49-F238E27FC236}">
                <a16:creationId xmlns:a16="http://schemas.microsoft.com/office/drawing/2014/main" id="{01B348C3-8ACA-51FF-8580-A7DE49C4272A}"/>
              </a:ext>
            </a:extLst>
          </p:cNvPr>
          <p:cNvSpPr txBox="1"/>
          <p:nvPr/>
        </p:nvSpPr>
        <p:spPr>
          <a:xfrm>
            <a:off x="1726608" y="3327060"/>
            <a:ext cx="11141243" cy="1323952"/>
          </a:xfrm>
          <a:prstGeom prst="rect">
            <a:avLst/>
          </a:prstGeom>
          <a:noFill/>
        </p:spPr>
        <p:txBody>
          <a:bodyPr wrap="square">
            <a:spAutoFit/>
          </a:bodyPr>
          <a:lstStyle/>
          <a:p>
            <a:pPr>
              <a:lnSpc>
                <a:spcPct val="150000"/>
              </a:lnSpc>
              <a:spcBef>
                <a:spcPts val="0"/>
              </a:spcBef>
            </a:pPr>
            <a:r>
              <a:rPr lang="en-US" sz="2700" dirty="0">
                <a:solidFill>
                  <a:schemeClr val="tx2"/>
                </a:solidFill>
                <a:latin typeface="Poppins" panose="00000500000000000000" pitchFamily="2" charset="0"/>
                <a:cs typeface="Arial" panose="020B0604020202020204" pitchFamily="34" charset="0"/>
              </a:rPr>
              <a:t>Partner with </a:t>
            </a:r>
            <a:r>
              <a:rPr lang="en-US" sz="2700" b="1" dirty="0" err="1">
                <a:solidFill>
                  <a:schemeClr val="accent1"/>
                </a:solidFill>
                <a:latin typeface="Poppins" panose="00000500000000000000" pitchFamily="2" charset="0"/>
                <a:cs typeface="Arial" panose="020B0604020202020204" pitchFamily="34" charset="0"/>
              </a:rPr>
              <a:t>NexMuv</a:t>
            </a:r>
            <a:r>
              <a:rPr lang="en-US" sz="2700" dirty="0">
                <a:solidFill>
                  <a:schemeClr val="tx2"/>
                </a:solidFill>
                <a:latin typeface="Poppins" panose="00000500000000000000" pitchFamily="2" charset="0"/>
                <a:cs typeface="Arial" panose="020B0604020202020204" pitchFamily="34" charset="0"/>
              </a:rPr>
              <a:t> and take advantage of our cutting-edge technology to gain a competitive edge in the industry.</a:t>
            </a:r>
          </a:p>
        </p:txBody>
      </p:sp>
      <p:sp>
        <p:nvSpPr>
          <p:cNvPr id="12" name="Graphic 18">
            <a:extLst>
              <a:ext uri="{FF2B5EF4-FFF2-40B4-BE49-F238E27FC236}">
                <a16:creationId xmlns:a16="http://schemas.microsoft.com/office/drawing/2014/main" id="{2239B905-4BBC-F937-3E25-FA9E6D40FC41}"/>
              </a:ext>
            </a:extLst>
          </p:cNvPr>
          <p:cNvSpPr/>
          <p:nvPr/>
        </p:nvSpPr>
        <p:spPr>
          <a:xfrm flipH="1">
            <a:off x="8614611" y="10250801"/>
            <a:ext cx="3471730" cy="1123516"/>
          </a:xfrm>
          <a:prstGeom prst="roundRect">
            <a:avLst>
              <a:gd name="adj" fmla="val 50000"/>
            </a:avLst>
          </a:prstGeom>
          <a:solidFill>
            <a:schemeClr val="bg2"/>
          </a:solidFill>
          <a:ln w="9525" cap="flat">
            <a:noFill/>
            <a:prstDash val="solid"/>
            <a:miter/>
          </a:ln>
          <a:effectLst>
            <a:outerShdw blurRad="571500" dist="381000" dir="5400000" sx="85000" sy="85000" algn="t" rotWithShape="0">
              <a:schemeClr val="accent2">
                <a:alpha val="42000"/>
              </a:schemeClr>
            </a:outerShdw>
          </a:effectLst>
        </p:spPr>
        <p:txBody>
          <a:bodyPr rtlCol="0" anchor="ctr"/>
          <a:lstStyle/>
          <a:p>
            <a:pPr algn="ctr"/>
            <a:endParaRPr lang="en-US" sz="2400" b="1" dirty="0">
              <a:solidFill>
                <a:schemeClr val="bg1"/>
              </a:solidFill>
              <a:latin typeface="Celias" panose="00000500000000000000" pitchFamily="2" charset="0"/>
            </a:endParaRPr>
          </a:p>
        </p:txBody>
      </p:sp>
      <p:grpSp>
        <p:nvGrpSpPr>
          <p:cNvPr id="2" name="Graphic 9">
            <a:extLst>
              <a:ext uri="{FF2B5EF4-FFF2-40B4-BE49-F238E27FC236}">
                <a16:creationId xmlns:a16="http://schemas.microsoft.com/office/drawing/2014/main" id="{590CC77F-8B42-308C-9566-1C4C6E50E65D}"/>
              </a:ext>
            </a:extLst>
          </p:cNvPr>
          <p:cNvGrpSpPr/>
          <p:nvPr/>
        </p:nvGrpSpPr>
        <p:grpSpPr>
          <a:xfrm>
            <a:off x="9295485" y="10584849"/>
            <a:ext cx="2109982" cy="455422"/>
            <a:chOff x="8177842" y="3272245"/>
            <a:chExt cx="8333892" cy="1798802"/>
          </a:xfrm>
          <a:solidFill>
            <a:schemeClr val="accent2"/>
          </a:solidFill>
        </p:grpSpPr>
        <p:sp>
          <p:nvSpPr>
            <p:cNvPr id="4" name="Freeform: Shape 3">
              <a:extLst>
                <a:ext uri="{FF2B5EF4-FFF2-40B4-BE49-F238E27FC236}">
                  <a16:creationId xmlns:a16="http://schemas.microsoft.com/office/drawing/2014/main" id="{4E49EEC9-404E-C6F6-34F6-F8D4EF707FD2}"/>
                </a:ext>
              </a:extLst>
            </p:cNvPr>
            <p:cNvSpPr/>
            <p:nvPr/>
          </p:nvSpPr>
          <p:spPr>
            <a:xfrm>
              <a:off x="13598480" y="3584216"/>
              <a:ext cx="1132569" cy="1112823"/>
            </a:xfrm>
            <a:custGeom>
              <a:avLst/>
              <a:gdLst>
                <a:gd name="connsiteX0" fmla="*/ 18 w 1132569"/>
                <a:gd name="connsiteY0" fmla="*/ 1111323 h 1112823"/>
                <a:gd name="connsiteX1" fmla="*/ 211991 w 1132569"/>
                <a:gd name="connsiteY1" fmla="*/ 1111323 h 1112823"/>
                <a:gd name="connsiteX2" fmla="*/ 211991 w 1132569"/>
                <a:gd name="connsiteY2" fmla="*/ 469336 h 1112823"/>
                <a:gd name="connsiteX3" fmla="*/ 445568 w 1132569"/>
                <a:gd name="connsiteY3" fmla="*/ 853529 h 1112823"/>
                <a:gd name="connsiteX4" fmla="*/ 587484 w 1132569"/>
                <a:gd name="connsiteY4" fmla="*/ 978092 h 1112823"/>
                <a:gd name="connsiteX5" fmla="*/ 679482 w 1132569"/>
                <a:gd name="connsiteY5" fmla="*/ 864155 h 1112823"/>
                <a:gd name="connsiteX6" fmla="*/ 756741 w 1132569"/>
                <a:gd name="connsiteY6" fmla="*/ 735496 h 1112823"/>
                <a:gd name="connsiteX7" fmla="*/ 914543 w 1132569"/>
                <a:gd name="connsiteY7" fmla="*/ 475408 h 1112823"/>
                <a:gd name="connsiteX8" fmla="*/ 914490 w 1132569"/>
                <a:gd name="connsiteY8" fmla="*/ 1044778 h 1112823"/>
                <a:gd name="connsiteX9" fmla="*/ 1114407 w 1132569"/>
                <a:gd name="connsiteY9" fmla="*/ 1111358 h 1112823"/>
                <a:gd name="connsiteX10" fmla="*/ 1132570 w 1132569"/>
                <a:gd name="connsiteY10" fmla="*/ 1093195 h 1112823"/>
                <a:gd name="connsiteX11" fmla="*/ 1132570 w 1132569"/>
                <a:gd name="connsiteY11" fmla="*/ 21175 h 1112823"/>
                <a:gd name="connsiteX12" fmla="*/ 1114407 w 1132569"/>
                <a:gd name="connsiteY12" fmla="*/ 3012 h 1112823"/>
                <a:gd name="connsiteX13" fmla="*/ 909618 w 1132569"/>
                <a:gd name="connsiteY13" fmla="*/ 76829 h 1112823"/>
                <a:gd name="connsiteX14" fmla="*/ 589408 w 1132569"/>
                <a:gd name="connsiteY14" fmla="*/ 616651 h 1112823"/>
                <a:gd name="connsiteX15" fmla="*/ 578076 w 1132569"/>
                <a:gd name="connsiteY15" fmla="*/ 635591 h 1112823"/>
                <a:gd name="connsiteX16" fmla="*/ 563267 w 1132569"/>
                <a:gd name="connsiteY16" fmla="*/ 657108 h 1112823"/>
                <a:gd name="connsiteX17" fmla="*/ 542491 w 1132569"/>
                <a:gd name="connsiteY17" fmla="*/ 617322 h 1112823"/>
                <a:gd name="connsiteX18" fmla="*/ 272305 w 1132569"/>
                <a:gd name="connsiteY18" fmla="*/ 160707 h 1112823"/>
                <a:gd name="connsiteX19" fmla="*/ 0 w 1132569"/>
                <a:gd name="connsiteY19" fmla="*/ 2994 h 1112823"/>
                <a:gd name="connsiteX20" fmla="*/ 0 w 1132569"/>
                <a:gd name="connsiteY20" fmla="*/ 1111340 h 11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2569" h="1112823">
                  <a:moveTo>
                    <a:pt x="18" y="1111323"/>
                  </a:moveTo>
                  <a:lnTo>
                    <a:pt x="211991" y="1111323"/>
                  </a:lnTo>
                  <a:lnTo>
                    <a:pt x="211991" y="469336"/>
                  </a:lnTo>
                  <a:cubicBezTo>
                    <a:pt x="226447" y="479926"/>
                    <a:pt x="425817" y="820663"/>
                    <a:pt x="445568" y="853529"/>
                  </a:cubicBezTo>
                  <a:cubicBezTo>
                    <a:pt x="532395" y="997897"/>
                    <a:pt x="500781" y="978092"/>
                    <a:pt x="587484" y="978092"/>
                  </a:cubicBezTo>
                  <a:cubicBezTo>
                    <a:pt x="624392" y="978092"/>
                    <a:pt x="647674" y="916861"/>
                    <a:pt x="679482" y="864155"/>
                  </a:cubicBezTo>
                  <a:cubicBezTo>
                    <a:pt x="706047" y="820151"/>
                    <a:pt x="731217" y="778141"/>
                    <a:pt x="756741" y="735496"/>
                  </a:cubicBezTo>
                  <a:lnTo>
                    <a:pt x="914543" y="475408"/>
                  </a:lnTo>
                  <a:lnTo>
                    <a:pt x="914490" y="1044778"/>
                  </a:lnTo>
                  <a:cubicBezTo>
                    <a:pt x="913695" y="1128603"/>
                    <a:pt x="883882" y="1111358"/>
                    <a:pt x="1114407" y="1111358"/>
                  </a:cubicBezTo>
                  <a:cubicBezTo>
                    <a:pt x="1128369" y="1111358"/>
                    <a:pt x="1132570" y="1107139"/>
                    <a:pt x="1132570" y="1093195"/>
                  </a:cubicBezTo>
                  <a:lnTo>
                    <a:pt x="1132570" y="21175"/>
                  </a:lnTo>
                  <a:cubicBezTo>
                    <a:pt x="1132570" y="7213"/>
                    <a:pt x="1128351" y="3012"/>
                    <a:pt x="1114407" y="3012"/>
                  </a:cubicBezTo>
                  <a:cubicBezTo>
                    <a:pt x="913730" y="3012"/>
                    <a:pt x="967178" y="-18469"/>
                    <a:pt x="909618" y="76829"/>
                  </a:cubicBezTo>
                  <a:lnTo>
                    <a:pt x="589408" y="616651"/>
                  </a:lnTo>
                  <a:cubicBezTo>
                    <a:pt x="583689" y="626289"/>
                    <a:pt x="583936" y="626183"/>
                    <a:pt x="578076" y="635591"/>
                  </a:cubicBezTo>
                  <a:lnTo>
                    <a:pt x="563267" y="657108"/>
                  </a:lnTo>
                  <a:cubicBezTo>
                    <a:pt x="559295" y="642245"/>
                    <a:pt x="551281" y="631637"/>
                    <a:pt x="542491" y="617322"/>
                  </a:cubicBezTo>
                  <a:lnTo>
                    <a:pt x="272305" y="160707"/>
                  </a:lnTo>
                  <a:cubicBezTo>
                    <a:pt x="159461" y="-35132"/>
                    <a:pt x="204418" y="2994"/>
                    <a:pt x="0" y="2994"/>
                  </a:cubicBezTo>
                  <a:lnTo>
                    <a:pt x="0" y="1111340"/>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8" name="Freeform: Shape 7">
              <a:extLst>
                <a:ext uri="{FF2B5EF4-FFF2-40B4-BE49-F238E27FC236}">
                  <a16:creationId xmlns:a16="http://schemas.microsoft.com/office/drawing/2014/main" id="{47BA488B-EBB5-D63A-5623-EF67FE49C58D}"/>
                </a:ext>
              </a:extLst>
            </p:cNvPr>
            <p:cNvSpPr/>
            <p:nvPr/>
          </p:nvSpPr>
          <p:spPr>
            <a:xfrm>
              <a:off x="10745839" y="3585281"/>
              <a:ext cx="896361" cy="1112734"/>
            </a:xfrm>
            <a:custGeom>
              <a:avLst/>
              <a:gdLst>
                <a:gd name="connsiteX0" fmla="*/ 0 w 896361"/>
                <a:gd name="connsiteY0" fmla="*/ 20075 h 1112734"/>
                <a:gd name="connsiteX1" fmla="*/ 0 w 896361"/>
                <a:gd name="connsiteY1" fmla="*/ 1092095 h 1112734"/>
                <a:gd name="connsiteX2" fmla="*/ 18163 w 896361"/>
                <a:gd name="connsiteY2" fmla="*/ 1110258 h 1112734"/>
                <a:gd name="connsiteX3" fmla="*/ 218080 w 896361"/>
                <a:gd name="connsiteY3" fmla="*/ 1043678 h 1112734"/>
                <a:gd name="connsiteX4" fmla="*/ 218027 w 896361"/>
                <a:gd name="connsiteY4" fmla="*/ 425855 h 1112734"/>
                <a:gd name="connsiteX5" fmla="*/ 281024 w 896361"/>
                <a:gd name="connsiteY5" fmla="*/ 508215 h 1112734"/>
                <a:gd name="connsiteX6" fmla="*/ 657594 w 896361"/>
                <a:gd name="connsiteY6" fmla="*/ 1034076 h 1112734"/>
                <a:gd name="connsiteX7" fmla="*/ 687760 w 896361"/>
                <a:gd name="connsiteY7" fmla="*/ 1076579 h 1112734"/>
                <a:gd name="connsiteX8" fmla="*/ 878199 w 896361"/>
                <a:gd name="connsiteY8" fmla="*/ 1110240 h 1112734"/>
                <a:gd name="connsiteX9" fmla="*/ 896362 w 896361"/>
                <a:gd name="connsiteY9" fmla="*/ 1092077 h 1112734"/>
                <a:gd name="connsiteX10" fmla="*/ 896362 w 896361"/>
                <a:gd name="connsiteY10" fmla="*/ 20057 h 1112734"/>
                <a:gd name="connsiteX11" fmla="*/ 878199 w 896361"/>
                <a:gd name="connsiteY11" fmla="*/ 1894 h 1112734"/>
                <a:gd name="connsiteX12" fmla="*/ 678281 w 896361"/>
                <a:gd name="connsiteY12" fmla="*/ 68474 h 1112734"/>
                <a:gd name="connsiteX13" fmla="*/ 678334 w 896361"/>
                <a:gd name="connsiteY13" fmla="*/ 692351 h 1112734"/>
                <a:gd name="connsiteX14" fmla="*/ 303741 w 896361"/>
                <a:gd name="connsiteY14" fmla="*/ 170568 h 1112734"/>
                <a:gd name="connsiteX15" fmla="*/ 18163 w 896361"/>
                <a:gd name="connsiteY15" fmla="*/ 1912 h 1112734"/>
                <a:gd name="connsiteX16" fmla="*/ 0 w 896361"/>
                <a:gd name="connsiteY16" fmla="*/ 20075 h 111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6361" h="1112734">
                  <a:moveTo>
                    <a:pt x="0" y="20075"/>
                  </a:moveTo>
                  <a:lnTo>
                    <a:pt x="0" y="1092095"/>
                  </a:lnTo>
                  <a:cubicBezTo>
                    <a:pt x="0" y="1106057"/>
                    <a:pt x="4219" y="1110258"/>
                    <a:pt x="18163" y="1110258"/>
                  </a:cubicBezTo>
                  <a:cubicBezTo>
                    <a:pt x="248687" y="1110258"/>
                    <a:pt x="218874" y="1127503"/>
                    <a:pt x="218080" y="1043678"/>
                  </a:cubicBezTo>
                  <a:lnTo>
                    <a:pt x="218027" y="425855"/>
                  </a:lnTo>
                  <a:cubicBezTo>
                    <a:pt x="231954" y="436057"/>
                    <a:pt x="267680" y="488887"/>
                    <a:pt x="281024" y="508215"/>
                  </a:cubicBezTo>
                  <a:lnTo>
                    <a:pt x="657594" y="1034076"/>
                  </a:lnTo>
                  <a:cubicBezTo>
                    <a:pt x="669315" y="1050279"/>
                    <a:pt x="676410" y="1060411"/>
                    <a:pt x="687760" y="1076579"/>
                  </a:cubicBezTo>
                  <a:cubicBezTo>
                    <a:pt x="722710" y="1126373"/>
                    <a:pt x="730494" y="1110240"/>
                    <a:pt x="878199" y="1110240"/>
                  </a:cubicBezTo>
                  <a:cubicBezTo>
                    <a:pt x="892161" y="1110240"/>
                    <a:pt x="896362" y="1106021"/>
                    <a:pt x="896362" y="1092077"/>
                  </a:cubicBezTo>
                  <a:lnTo>
                    <a:pt x="896362" y="20057"/>
                  </a:lnTo>
                  <a:cubicBezTo>
                    <a:pt x="896362" y="6095"/>
                    <a:pt x="892143" y="1894"/>
                    <a:pt x="878199" y="1894"/>
                  </a:cubicBezTo>
                  <a:cubicBezTo>
                    <a:pt x="647674" y="1894"/>
                    <a:pt x="677487" y="-15351"/>
                    <a:pt x="678281" y="68474"/>
                  </a:cubicBezTo>
                  <a:lnTo>
                    <a:pt x="678334" y="692351"/>
                  </a:lnTo>
                  <a:cubicBezTo>
                    <a:pt x="628629" y="635179"/>
                    <a:pt x="366032" y="254869"/>
                    <a:pt x="303741" y="170568"/>
                  </a:cubicBezTo>
                  <a:cubicBezTo>
                    <a:pt x="155242" y="-30390"/>
                    <a:pt x="230877" y="1912"/>
                    <a:pt x="18163" y="1912"/>
                  </a:cubicBezTo>
                  <a:cubicBezTo>
                    <a:pt x="4201" y="1912"/>
                    <a:pt x="0" y="6130"/>
                    <a:pt x="0" y="20075"/>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9" name="Freeform: Shape 8">
              <a:extLst>
                <a:ext uri="{FF2B5EF4-FFF2-40B4-BE49-F238E27FC236}">
                  <a16:creationId xmlns:a16="http://schemas.microsoft.com/office/drawing/2014/main" id="{50323F6E-1349-8752-BE1B-20CAD28ADFA2}"/>
                </a:ext>
              </a:extLst>
            </p:cNvPr>
            <p:cNvSpPr/>
            <p:nvPr/>
          </p:nvSpPr>
          <p:spPr>
            <a:xfrm>
              <a:off x="9516329" y="3272245"/>
              <a:ext cx="290732" cy="1798802"/>
            </a:xfrm>
            <a:custGeom>
              <a:avLst/>
              <a:gdLst>
                <a:gd name="connsiteX0" fmla="*/ 18 w 290732"/>
                <a:gd name="connsiteY0" fmla="*/ 308876 h 1798802"/>
                <a:gd name="connsiteX1" fmla="*/ 18 w 290732"/>
                <a:gd name="connsiteY1" fmla="*/ 1495964 h 1798802"/>
                <a:gd name="connsiteX2" fmla="*/ 210473 w 290732"/>
                <a:gd name="connsiteY2" fmla="*/ 1727634 h 1798802"/>
                <a:gd name="connsiteX3" fmla="*/ 290732 w 290732"/>
                <a:gd name="connsiteY3" fmla="*/ 1798803 h 1798802"/>
                <a:gd name="connsiteX4" fmla="*/ 290732 w 290732"/>
                <a:gd name="connsiteY4" fmla="*/ 0 h 1798802"/>
                <a:gd name="connsiteX5" fmla="*/ 213385 w 290732"/>
                <a:gd name="connsiteY5" fmla="*/ 68010 h 1798802"/>
                <a:gd name="connsiteX6" fmla="*/ 140821 w 290732"/>
                <a:gd name="connsiteY6" fmla="*/ 146857 h 1798802"/>
                <a:gd name="connsiteX7" fmla="*/ 0 w 290732"/>
                <a:gd name="connsiteY7" fmla="*/ 308876 h 179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732" h="1798802">
                  <a:moveTo>
                    <a:pt x="18" y="308876"/>
                  </a:moveTo>
                  <a:lnTo>
                    <a:pt x="18" y="1495964"/>
                  </a:lnTo>
                  <a:cubicBezTo>
                    <a:pt x="18" y="1512661"/>
                    <a:pt x="190968" y="1708235"/>
                    <a:pt x="210473" y="1727634"/>
                  </a:cubicBezTo>
                  <a:cubicBezTo>
                    <a:pt x="231477" y="1748515"/>
                    <a:pt x="262543" y="1791266"/>
                    <a:pt x="290732" y="1798803"/>
                  </a:cubicBezTo>
                  <a:lnTo>
                    <a:pt x="290732" y="0"/>
                  </a:lnTo>
                  <a:cubicBezTo>
                    <a:pt x="263638" y="7237"/>
                    <a:pt x="233331" y="47870"/>
                    <a:pt x="213385" y="68010"/>
                  </a:cubicBezTo>
                  <a:lnTo>
                    <a:pt x="140821" y="146857"/>
                  </a:lnTo>
                  <a:cubicBezTo>
                    <a:pt x="120858" y="166750"/>
                    <a:pt x="0" y="291313"/>
                    <a:pt x="0" y="308876"/>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3" name="Freeform: Shape 12">
              <a:extLst>
                <a:ext uri="{FF2B5EF4-FFF2-40B4-BE49-F238E27FC236}">
                  <a16:creationId xmlns:a16="http://schemas.microsoft.com/office/drawing/2014/main" id="{4F38F6C1-CEF9-B311-4898-94B691621298}"/>
                </a:ext>
              </a:extLst>
            </p:cNvPr>
            <p:cNvSpPr/>
            <p:nvPr/>
          </p:nvSpPr>
          <p:spPr>
            <a:xfrm>
              <a:off x="8177842" y="3272245"/>
              <a:ext cx="278606" cy="1798802"/>
            </a:xfrm>
            <a:custGeom>
              <a:avLst/>
              <a:gdLst>
                <a:gd name="connsiteX0" fmla="*/ 0 w 278606"/>
                <a:gd name="connsiteY0" fmla="*/ 1798803 h 1798802"/>
                <a:gd name="connsiteX1" fmla="*/ 140821 w 278606"/>
                <a:gd name="connsiteY1" fmla="*/ 1654964 h 1798802"/>
                <a:gd name="connsiteX2" fmla="*/ 278606 w 278606"/>
                <a:gd name="connsiteY2" fmla="*/ 1502036 h 1798802"/>
                <a:gd name="connsiteX3" fmla="*/ 278606 w 278606"/>
                <a:gd name="connsiteY3" fmla="*/ 302839 h 1798802"/>
                <a:gd name="connsiteX4" fmla="*/ 177430 w 278606"/>
                <a:gd name="connsiteY4" fmla="*/ 185972 h 1798802"/>
                <a:gd name="connsiteX5" fmla="*/ 143892 w 278606"/>
                <a:gd name="connsiteY5" fmla="*/ 146822 h 1798802"/>
                <a:gd name="connsiteX6" fmla="*/ 0 w 278606"/>
                <a:gd name="connsiteY6" fmla="*/ 0 h 1798802"/>
                <a:gd name="connsiteX7" fmla="*/ 0 w 278606"/>
                <a:gd name="connsiteY7" fmla="*/ 1798803 h 179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606" h="1798802">
                  <a:moveTo>
                    <a:pt x="0" y="1798803"/>
                  </a:moveTo>
                  <a:cubicBezTo>
                    <a:pt x="42751" y="1770173"/>
                    <a:pt x="100329" y="1695421"/>
                    <a:pt x="140821" y="1654964"/>
                  </a:cubicBezTo>
                  <a:cubicBezTo>
                    <a:pt x="154307" y="1641479"/>
                    <a:pt x="278606" y="1519457"/>
                    <a:pt x="278606" y="1502036"/>
                  </a:cubicBezTo>
                  <a:lnTo>
                    <a:pt x="278606" y="302839"/>
                  </a:lnTo>
                  <a:cubicBezTo>
                    <a:pt x="278606" y="277210"/>
                    <a:pt x="200252" y="213278"/>
                    <a:pt x="177430" y="185972"/>
                  </a:cubicBezTo>
                  <a:cubicBezTo>
                    <a:pt x="163114" y="168850"/>
                    <a:pt x="160431" y="163167"/>
                    <a:pt x="143892" y="146822"/>
                  </a:cubicBezTo>
                  <a:cubicBezTo>
                    <a:pt x="103895" y="107283"/>
                    <a:pt x="32549" y="21799"/>
                    <a:pt x="0" y="0"/>
                  </a:cubicBezTo>
                  <a:lnTo>
                    <a:pt x="0" y="1798803"/>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4" name="Freeform: Shape 13">
              <a:extLst>
                <a:ext uri="{FF2B5EF4-FFF2-40B4-BE49-F238E27FC236}">
                  <a16:creationId xmlns:a16="http://schemas.microsoft.com/office/drawing/2014/main" id="{7F13DCAE-FA55-0C25-E863-747D07A77E1B}"/>
                </a:ext>
              </a:extLst>
            </p:cNvPr>
            <p:cNvSpPr/>
            <p:nvPr/>
          </p:nvSpPr>
          <p:spPr>
            <a:xfrm>
              <a:off x="14979401" y="3944538"/>
              <a:ext cx="654099" cy="763126"/>
            </a:xfrm>
            <a:custGeom>
              <a:avLst/>
              <a:gdLst>
                <a:gd name="connsiteX0" fmla="*/ 0 w 654099"/>
                <a:gd name="connsiteY0" fmla="*/ 393672 h 763126"/>
                <a:gd name="connsiteX1" fmla="*/ 302823 w 654099"/>
                <a:gd name="connsiteY1" fmla="*/ 763126 h 763126"/>
                <a:gd name="connsiteX2" fmla="*/ 496633 w 654099"/>
                <a:gd name="connsiteY2" fmla="*/ 666222 h 763126"/>
                <a:gd name="connsiteX3" fmla="*/ 539032 w 654099"/>
                <a:gd name="connsiteY3" fmla="*/ 751018 h 763126"/>
                <a:gd name="connsiteX4" fmla="*/ 654099 w 654099"/>
                <a:gd name="connsiteY4" fmla="*/ 751018 h 763126"/>
                <a:gd name="connsiteX5" fmla="*/ 654099 w 654099"/>
                <a:gd name="connsiteY5" fmla="*/ 0 h 763126"/>
                <a:gd name="connsiteX6" fmla="*/ 454235 w 654099"/>
                <a:gd name="connsiteY6" fmla="*/ 0 h 763126"/>
                <a:gd name="connsiteX7" fmla="*/ 454235 w 654099"/>
                <a:gd name="connsiteY7" fmla="*/ 442124 h 763126"/>
                <a:gd name="connsiteX8" fmla="*/ 351276 w 654099"/>
                <a:gd name="connsiteY8" fmla="*/ 563263 h 763126"/>
                <a:gd name="connsiteX9" fmla="*/ 232430 w 654099"/>
                <a:gd name="connsiteY9" fmla="*/ 524643 h 763126"/>
                <a:gd name="connsiteX10" fmla="*/ 205918 w 654099"/>
                <a:gd name="connsiteY10" fmla="*/ 436087 h 763126"/>
                <a:gd name="connsiteX11" fmla="*/ 205918 w 654099"/>
                <a:gd name="connsiteY11" fmla="*/ 18 h 763126"/>
                <a:gd name="connsiteX12" fmla="*/ 0 w 654099"/>
                <a:gd name="connsiteY12" fmla="*/ 18 h 763126"/>
                <a:gd name="connsiteX13" fmla="*/ 0 w 654099"/>
                <a:gd name="connsiteY13" fmla="*/ 393689 h 76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4099" h="763126">
                  <a:moveTo>
                    <a:pt x="0" y="393672"/>
                  </a:moveTo>
                  <a:cubicBezTo>
                    <a:pt x="0" y="608203"/>
                    <a:pt x="71663" y="763126"/>
                    <a:pt x="302823" y="763126"/>
                  </a:cubicBezTo>
                  <a:cubicBezTo>
                    <a:pt x="409260" y="763126"/>
                    <a:pt x="466556" y="686362"/>
                    <a:pt x="496633" y="666222"/>
                  </a:cubicBezTo>
                  <a:cubicBezTo>
                    <a:pt x="498451" y="688074"/>
                    <a:pt x="515802" y="751018"/>
                    <a:pt x="539032" y="751018"/>
                  </a:cubicBezTo>
                  <a:lnTo>
                    <a:pt x="654099" y="751018"/>
                  </a:lnTo>
                  <a:lnTo>
                    <a:pt x="654099" y="0"/>
                  </a:lnTo>
                  <a:lnTo>
                    <a:pt x="454235" y="0"/>
                  </a:lnTo>
                  <a:lnTo>
                    <a:pt x="454235" y="442124"/>
                  </a:lnTo>
                  <a:cubicBezTo>
                    <a:pt x="454235" y="498325"/>
                    <a:pt x="404053" y="563263"/>
                    <a:pt x="351276" y="563263"/>
                  </a:cubicBezTo>
                  <a:cubicBezTo>
                    <a:pt x="312567" y="563263"/>
                    <a:pt x="262243" y="568064"/>
                    <a:pt x="232430" y="524643"/>
                  </a:cubicBezTo>
                  <a:cubicBezTo>
                    <a:pt x="217445" y="502808"/>
                    <a:pt x="205918" y="470577"/>
                    <a:pt x="205918" y="436087"/>
                  </a:cubicBezTo>
                  <a:lnTo>
                    <a:pt x="205918" y="18"/>
                  </a:lnTo>
                  <a:lnTo>
                    <a:pt x="0" y="18"/>
                  </a:lnTo>
                  <a:lnTo>
                    <a:pt x="0" y="393689"/>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5" name="Freeform: Shape 14">
              <a:extLst>
                <a:ext uri="{FF2B5EF4-FFF2-40B4-BE49-F238E27FC236}">
                  <a16:creationId xmlns:a16="http://schemas.microsoft.com/office/drawing/2014/main" id="{423B2932-B621-BB28-E830-4DB8654B3B28}"/>
                </a:ext>
              </a:extLst>
            </p:cNvPr>
            <p:cNvSpPr/>
            <p:nvPr/>
          </p:nvSpPr>
          <p:spPr>
            <a:xfrm>
              <a:off x="11866317" y="3944156"/>
              <a:ext cx="690569" cy="764471"/>
            </a:xfrm>
            <a:custGeom>
              <a:avLst/>
              <a:gdLst>
                <a:gd name="connsiteX0" fmla="*/ 345222 w 690569"/>
                <a:gd name="connsiteY0" fmla="*/ 157848 h 764471"/>
                <a:gd name="connsiteX1" fmla="*/ 490579 w 690569"/>
                <a:gd name="connsiteY1" fmla="*/ 309259 h 764471"/>
                <a:gd name="connsiteX2" fmla="*/ 199864 w 690569"/>
                <a:gd name="connsiteY2" fmla="*/ 309259 h 764471"/>
                <a:gd name="connsiteX3" fmla="*/ 345222 w 690569"/>
                <a:gd name="connsiteY3" fmla="*/ 157848 h 764471"/>
                <a:gd name="connsiteX4" fmla="*/ 0 w 690569"/>
                <a:gd name="connsiteY4" fmla="*/ 345603 h 764471"/>
                <a:gd name="connsiteX5" fmla="*/ 101336 w 690569"/>
                <a:gd name="connsiteY5" fmla="*/ 656120 h 764471"/>
                <a:gd name="connsiteX6" fmla="*/ 559330 w 690569"/>
                <a:gd name="connsiteY6" fmla="*/ 717175 h 764471"/>
                <a:gd name="connsiteX7" fmla="*/ 672280 w 690569"/>
                <a:gd name="connsiteY7" fmla="*/ 612098 h 764471"/>
                <a:gd name="connsiteX8" fmla="*/ 604818 w 690569"/>
                <a:gd name="connsiteY8" fmla="*/ 564476 h 764471"/>
                <a:gd name="connsiteX9" fmla="*/ 539032 w 690569"/>
                <a:gd name="connsiteY9" fmla="*/ 515194 h 764471"/>
                <a:gd name="connsiteX10" fmla="*/ 478329 w 690569"/>
                <a:gd name="connsiteY10" fmla="*/ 563523 h 764471"/>
                <a:gd name="connsiteX11" fmla="*/ 345222 w 690569"/>
                <a:gd name="connsiteY11" fmla="*/ 587881 h 764471"/>
                <a:gd name="connsiteX12" fmla="*/ 199864 w 690569"/>
                <a:gd name="connsiteY12" fmla="*/ 436470 h 764471"/>
                <a:gd name="connsiteX13" fmla="*/ 690443 w 690569"/>
                <a:gd name="connsiteY13" fmla="*/ 436470 h 764471"/>
                <a:gd name="connsiteX14" fmla="*/ 597192 w 690569"/>
                <a:gd name="connsiteY14" fmla="*/ 105777 h 764471"/>
                <a:gd name="connsiteX15" fmla="*/ 193722 w 690569"/>
                <a:gd name="connsiteY15" fmla="*/ 30601 h 764471"/>
                <a:gd name="connsiteX16" fmla="*/ 0 w 690569"/>
                <a:gd name="connsiteY16" fmla="*/ 345638 h 76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569" h="764471">
                  <a:moveTo>
                    <a:pt x="345222" y="157848"/>
                  </a:moveTo>
                  <a:cubicBezTo>
                    <a:pt x="435031" y="157848"/>
                    <a:pt x="490579" y="231718"/>
                    <a:pt x="490579" y="309259"/>
                  </a:cubicBezTo>
                  <a:lnTo>
                    <a:pt x="199864" y="309259"/>
                  </a:lnTo>
                  <a:cubicBezTo>
                    <a:pt x="217321" y="234330"/>
                    <a:pt x="242774" y="157848"/>
                    <a:pt x="345222" y="157848"/>
                  </a:cubicBezTo>
                  <a:close/>
                  <a:moveTo>
                    <a:pt x="0" y="345603"/>
                  </a:moveTo>
                  <a:cubicBezTo>
                    <a:pt x="0" y="467660"/>
                    <a:pt x="13027" y="567512"/>
                    <a:pt x="101336" y="656120"/>
                  </a:cubicBezTo>
                  <a:cubicBezTo>
                    <a:pt x="223535" y="778725"/>
                    <a:pt x="406400" y="794663"/>
                    <a:pt x="559330" y="717175"/>
                  </a:cubicBezTo>
                  <a:cubicBezTo>
                    <a:pt x="593415" y="699895"/>
                    <a:pt x="661690" y="651778"/>
                    <a:pt x="672280" y="612098"/>
                  </a:cubicBezTo>
                  <a:cubicBezTo>
                    <a:pt x="650869" y="606379"/>
                    <a:pt x="623422" y="578350"/>
                    <a:pt x="604818" y="564476"/>
                  </a:cubicBezTo>
                  <a:cubicBezTo>
                    <a:pt x="581112" y="546807"/>
                    <a:pt x="563231" y="531398"/>
                    <a:pt x="539032" y="515194"/>
                  </a:cubicBezTo>
                  <a:cubicBezTo>
                    <a:pt x="515944" y="530656"/>
                    <a:pt x="506730" y="547001"/>
                    <a:pt x="478329" y="563523"/>
                  </a:cubicBezTo>
                  <a:cubicBezTo>
                    <a:pt x="429100" y="592170"/>
                    <a:pt x="401988" y="587881"/>
                    <a:pt x="345222" y="587881"/>
                  </a:cubicBezTo>
                  <a:cubicBezTo>
                    <a:pt x="269922" y="587881"/>
                    <a:pt x="201541" y="511505"/>
                    <a:pt x="199864" y="436470"/>
                  </a:cubicBezTo>
                  <a:lnTo>
                    <a:pt x="690443" y="436470"/>
                  </a:lnTo>
                  <a:cubicBezTo>
                    <a:pt x="690443" y="284847"/>
                    <a:pt x="697945" y="233271"/>
                    <a:pt x="597192" y="105777"/>
                  </a:cubicBezTo>
                  <a:cubicBezTo>
                    <a:pt x="511637" y="-2494"/>
                    <a:pt x="319574" y="-27824"/>
                    <a:pt x="193722" y="30601"/>
                  </a:cubicBezTo>
                  <a:cubicBezTo>
                    <a:pt x="79625" y="83572"/>
                    <a:pt x="0" y="224128"/>
                    <a:pt x="0" y="345638"/>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6" name="Freeform: Shape 15">
              <a:extLst>
                <a:ext uri="{FF2B5EF4-FFF2-40B4-BE49-F238E27FC236}">
                  <a16:creationId xmlns:a16="http://schemas.microsoft.com/office/drawing/2014/main" id="{E32B3013-94F9-D13F-6960-62DE3B736F87}"/>
                </a:ext>
              </a:extLst>
            </p:cNvPr>
            <p:cNvSpPr/>
            <p:nvPr/>
          </p:nvSpPr>
          <p:spPr>
            <a:xfrm>
              <a:off x="12665757" y="3944503"/>
              <a:ext cx="744985" cy="751035"/>
            </a:xfrm>
            <a:custGeom>
              <a:avLst/>
              <a:gdLst>
                <a:gd name="connsiteX0" fmla="*/ 35 w 744985"/>
                <a:gd name="connsiteY0" fmla="*/ 751035 h 751035"/>
                <a:gd name="connsiteX1" fmla="*/ 224134 w 744985"/>
                <a:gd name="connsiteY1" fmla="*/ 751035 h 751035"/>
                <a:gd name="connsiteX2" fmla="*/ 260814 w 744985"/>
                <a:gd name="connsiteY2" fmla="*/ 690810 h 751035"/>
                <a:gd name="connsiteX3" fmla="*/ 367285 w 744985"/>
                <a:gd name="connsiteY3" fmla="*/ 518694 h 751035"/>
                <a:gd name="connsiteX4" fmla="*/ 375529 w 744985"/>
                <a:gd name="connsiteY4" fmla="*/ 508774 h 751035"/>
                <a:gd name="connsiteX5" fmla="*/ 520886 w 744985"/>
                <a:gd name="connsiteY5" fmla="*/ 751035 h 751035"/>
                <a:gd name="connsiteX6" fmla="*/ 744985 w 744985"/>
                <a:gd name="connsiteY6" fmla="*/ 751035 h 751035"/>
                <a:gd name="connsiteX7" fmla="*/ 621427 w 744985"/>
                <a:gd name="connsiteY7" fmla="*/ 553591 h 751035"/>
                <a:gd name="connsiteX8" fmla="*/ 496668 w 744985"/>
                <a:gd name="connsiteY8" fmla="*/ 357346 h 751035"/>
                <a:gd name="connsiteX9" fmla="*/ 720768 w 744985"/>
                <a:gd name="connsiteY9" fmla="*/ 0 h 751035"/>
                <a:gd name="connsiteX10" fmla="*/ 496668 w 744985"/>
                <a:gd name="connsiteY10" fmla="*/ 0 h 751035"/>
                <a:gd name="connsiteX11" fmla="*/ 436407 w 744985"/>
                <a:gd name="connsiteY11" fmla="*/ 103276 h 751035"/>
                <a:gd name="connsiteX12" fmla="*/ 375529 w 744985"/>
                <a:gd name="connsiteY12" fmla="*/ 211972 h 751035"/>
                <a:gd name="connsiteX13" fmla="*/ 310819 w 744985"/>
                <a:gd name="connsiteY13" fmla="*/ 107107 h 751035"/>
                <a:gd name="connsiteX14" fmla="*/ 248334 w 744985"/>
                <a:gd name="connsiteY14" fmla="*/ 0 h 751035"/>
                <a:gd name="connsiteX15" fmla="*/ 24235 w 744985"/>
                <a:gd name="connsiteY15" fmla="*/ 0 h 751035"/>
                <a:gd name="connsiteX16" fmla="*/ 81301 w 744985"/>
                <a:gd name="connsiteY16" fmla="*/ 94345 h 751035"/>
                <a:gd name="connsiteX17" fmla="*/ 230365 w 744985"/>
                <a:gd name="connsiteY17" fmla="*/ 326933 h 751035"/>
                <a:gd name="connsiteX18" fmla="*/ 239438 w 744985"/>
                <a:gd name="connsiteY18" fmla="*/ 378033 h 751035"/>
                <a:gd name="connsiteX19" fmla="*/ 210120 w 744985"/>
                <a:gd name="connsiteY19" fmla="*/ 422072 h 751035"/>
                <a:gd name="connsiteX20" fmla="*/ 179106 w 744985"/>
                <a:gd name="connsiteY20" fmla="*/ 469801 h 751035"/>
                <a:gd name="connsiteX21" fmla="*/ 0 w 744985"/>
                <a:gd name="connsiteY21" fmla="*/ 751000 h 7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4985" h="751035">
                  <a:moveTo>
                    <a:pt x="35" y="751035"/>
                  </a:moveTo>
                  <a:lnTo>
                    <a:pt x="224134" y="751035"/>
                  </a:lnTo>
                  <a:cubicBezTo>
                    <a:pt x="235731" y="729113"/>
                    <a:pt x="247964" y="712450"/>
                    <a:pt x="260814" y="690810"/>
                  </a:cubicBezTo>
                  <a:lnTo>
                    <a:pt x="367285" y="518694"/>
                  </a:lnTo>
                  <a:cubicBezTo>
                    <a:pt x="375458" y="508104"/>
                    <a:pt x="370728" y="514317"/>
                    <a:pt x="375529" y="508774"/>
                  </a:cubicBezTo>
                  <a:lnTo>
                    <a:pt x="520886" y="751035"/>
                  </a:lnTo>
                  <a:lnTo>
                    <a:pt x="744985" y="751035"/>
                  </a:lnTo>
                  <a:cubicBezTo>
                    <a:pt x="740131" y="730189"/>
                    <a:pt x="640790" y="582609"/>
                    <a:pt x="621427" y="553591"/>
                  </a:cubicBezTo>
                  <a:cubicBezTo>
                    <a:pt x="613166" y="541235"/>
                    <a:pt x="495521" y="367478"/>
                    <a:pt x="496668" y="357346"/>
                  </a:cubicBezTo>
                  <a:cubicBezTo>
                    <a:pt x="498010" y="345555"/>
                    <a:pt x="713319" y="27871"/>
                    <a:pt x="720768" y="0"/>
                  </a:cubicBezTo>
                  <a:lnTo>
                    <a:pt x="496668" y="0"/>
                  </a:lnTo>
                  <a:cubicBezTo>
                    <a:pt x="478647" y="34067"/>
                    <a:pt x="455665" y="69845"/>
                    <a:pt x="436407" y="103276"/>
                  </a:cubicBezTo>
                  <a:cubicBezTo>
                    <a:pt x="414943" y="140573"/>
                    <a:pt x="395774" y="173704"/>
                    <a:pt x="375529" y="211972"/>
                  </a:cubicBezTo>
                  <a:cubicBezTo>
                    <a:pt x="357118" y="198486"/>
                    <a:pt x="326299" y="132877"/>
                    <a:pt x="310819" y="107107"/>
                  </a:cubicBezTo>
                  <a:cubicBezTo>
                    <a:pt x="288932" y="70693"/>
                    <a:pt x="270557" y="33184"/>
                    <a:pt x="248334" y="0"/>
                  </a:cubicBezTo>
                  <a:lnTo>
                    <a:pt x="24235" y="0"/>
                  </a:lnTo>
                  <a:cubicBezTo>
                    <a:pt x="41639" y="32884"/>
                    <a:pt x="60914" y="60914"/>
                    <a:pt x="81301" y="94345"/>
                  </a:cubicBezTo>
                  <a:lnTo>
                    <a:pt x="230365" y="326933"/>
                  </a:lnTo>
                  <a:cubicBezTo>
                    <a:pt x="244839" y="347638"/>
                    <a:pt x="255077" y="352227"/>
                    <a:pt x="239438" y="378033"/>
                  </a:cubicBezTo>
                  <a:cubicBezTo>
                    <a:pt x="229095" y="395119"/>
                    <a:pt x="221081" y="403945"/>
                    <a:pt x="210120" y="422072"/>
                  </a:cubicBezTo>
                  <a:cubicBezTo>
                    <a:pt x="198152" y="441877"/>
                    <a:pt x="191815" y="448902"/>
                    <a:pt x="179106" y="469801"/>
                  </a:cubicBezTo>
                  <a:cubicBezTo>
                    <a:pt x="153618" y="511722"/>
                    <a:pt x="6725" y="722123"/>
                    <a:pt x="0" y="751000"/>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7" name="Freeform: Shape 16">
              <a:extLst>
                <a:ext uri="{FF2B5EF4-FFF2-40B4-BE49-F238E27FC236}">
                  <a16:creationId xmlns:a16="http://schemas.microsoft.com/office/drawing/2014/main" id="{C6810EB7-7709-606F-A49B-7DF858A9B21A}"/>
                </a:ext>
              </a:extLst>
            </p:cNvPr>
            <p:cNvSpPr/>
            <p:nvPr/>
          </p:nvSpPr>
          <p:spPr>
            <a:xfrm>
              <a:off x="15784965" y="3944521"/>
              <a:ext cx="726768" cy="751035"/>
            </a:xfrm>
            <a:custGeom>
              <a:avLst/>
              <a:gdLst>
                <a:gd name="connsiteX0" fmla="*/ 290679 w 726768"/>
                <a:gd name="connsiteY0" fmla="*/ 751018 h 751035"/>
                <a:gd name="connsiteX1" fmla="*/ 436036 w 726768"/>
                <a:gd name="connsiteY1" fmla="*/ 751018 h 751035"/>
                <a:gd name="connsiteX2" fmla="*/ 471480 w 726768"/>
                <a:gd name="connsiteY2" fmla="*/ 659267 h 751035"/>
                <a:gd name="connsiteX3" fmla="*/ 726769 w 726768"/>
                <a:gd name="connsiteY3" fmla="*/ 0 h 751035"/>
                <a:gd name="connsiteX4" fmla="*/ 520850 w 726768"/>
                <a:gd name="connsiteY4" fmla="*/ 0 h 751035"/>
                <a:gd name="connsiteX5" fmla="*/ 442991 w 726768"/>
                <a:gd name="connsiteY5" fmla="*/ 212854 h 751035"/>
                <a:gd name="connsiteX6" fmla="*/ 405006 w 726768"/>
                <a:gd name="connsiteY6" fmla="*/ 320226 h 751035"/>
                <a:gd name="connsiteX7" fmla="*/ 369439 w 726768"/>
                <a:gd name="connsiteY7" fmla="*/ 430015 h 751035"/>
                <a:gd name="connsiteX8" fmla="*/ 326176 w 726768"/>
                <a:gd name="connsiteY8" fmla="*/ 327922 h 751035"/>
                <a:gd name="connsiteX9" fmla="*/ 211973 w 726768"/>
                <a:gd name="connsiteY9" fmla="*/ 0 h 751035"/>
                <a:gd name="connsiteX10" fmla="*/ 0 w 726768"/>
                <a:gd name="connsiteY10" fmla="*/ 0 h 751035"/>
                <a:gd name="connsiteX11" fmla="*/ 143610 w 726768"/>
                <a:gd name="connsiteY11" fmla="*/ 377256 h 751035"/>
                <a:gd name="connsiteX12" fmla="*/ 179424 w 726768"/>
                <a:gd name="connsiteY12" fmla="*/ 468636 h 751035"/>
                <a:gd name="connsiteX13" fmla="*/ 290714 w 726768"/>
                <a:gd name="connsiteY13" fmla="*/ 751035 h 75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6768" h="751035">
                  <a:moveTo>
                    <a:pt x="290679" y="751018"/>
                  </a:moveTo>
                  <a:lnTo>
                    <a:pt x="436036" y="751018"/>
                  </a:lnTo>
                  <a:cubicBezTo>
                    <a:pt x="442356" y="723870"/>
                    <a:pt x="461913" y="685126"/>
                    <a:pt x="471480" y="659267"/>
                  </a:cubicBezTo>
                  <a:cubicBezTo>
                    <a:pt x="495097" y="595318"/>
                    <a:pt x="723856" y="34914"/>
                    <a:pt x="726769" y="0"/>
                  </a:cubicBezTo>
                  <a:lnTo>
                    <a:pt x="520850" y="0"/>
                  </a:lnTo>
                  <a:lnTo>
                    <a:pt x="442991" y="212854"/>
                  </a:lnTo>
                  <a:cubicBezTo>
                    <a:pt x="429347" y="249251"/>
                    <a:pt x="417927" y="284482"/>
                    <a:pt x="405006" y="320226"/>
                  </a:cubicBezTo>
                  <a:lnTo>
                    <a:pt x="369439" y="430015"/>
                  </a:lnTo>
                  <a:cubicBezTo>
                    <a:pt x="346121" y="412929"/>
                    <a:pt x="337825" y="359040"/>
                    <a:pt x="326176" y="327922"/>
                  </a:cubicBezTo>
                  <a:lnTo>
                    <a:pt x="211973" y="0"/>
                  </a:lnTo>
                  <a:lnTo>
                    <a:pt x="0" y="0"/>
                  </a:lnTo>
                  <a:cubicBezTo>
                    <a:pt x="2700" y="32443"/>
                    <a:pt x="126876" y="335423"/>
                    <a:pt x="143610" y="377256"/>
                  </a:cubicBezTo>
                  <a:cubicBezTo>
                    <a:pt x="156707" y="409999"/>
                    <a:pt x="167368" y="434640"/>
                    <a:pt x="179424" y="468636"/>
                  </a:cubicBezTo>
                  <a:lnTo>
                    <a:pt x="290714" y="751035"/>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8" name="Freeform: Shape 17">
              <a:extLst>
                <a:ext uri="{FF2B5EF4-FFF2-40B4-BE49-F238E27FC236}">
                  <a16:creationId xmlns:a16="http://schemas.microsoft.com/office/drawing/2014/main" id="{E515190B-8F74-7924-D1E0-A92BDDA8CAC3}"/>
                </a:ext>
              </a:extLst>
            </p:cNvPr>
            <p:cNvSpPr/>
            <p:nvPr/>
          </p:nvSpPr>
          <p:spPr>
            <a:xfrm>
              <a:off x="9068166" y="3696206"/>
              <a:ext cx="284660" cy="950880"/>
            </a:xfrm>
            <a:custGeom>
              <a:avLst/>
              <a:gdLst>
                <a:gd name="connsiteX0" fmla="*/ 0 w 284660"/>
                <a:gd name="connsiteY0" fmla="*/ 296767 h 950880"/>
                <a:gd name="connsiteX1" fmla="*/ 0 w 284660"/>
                <a:gd name="connsiteY1" fmla="*/ 654113 h 950880"/>
                <a:gd name="connsiteX2" fmla="*/ 207419 w 284660"/>
                <a:gd name="connsiteY2" fmla="*/ 882765 h 950880"/>
                <a:gd name="connsiteX3" fmla="*/ 284660 w 284660"/>
                <a:gd name="connsiteY3" fmla="*/ 950881 h 950880"/>
                <a:gd name="connsiteX4" fmla="*/ 284660 w 284660"/>
                <a:gd name="connsiteY4" fmla="*/ 0 h 950880"/>
                <a:gd name="connsiteX5" fmla="*/ 243763 w 284660"/>
                <a:gd name="connsiteY5" fmla="*/ 31772 h 950880"/>
                <a:gd name="connsiteX6" fmla="*/ 207719 w 284660"/>
                <a:gd name="connsiteY6" fmla="*/ 68398 h 950880"/>
                <a:gd name="connsiteX7" fmla="*/ 174182 w 284660"/>
                <a:gd name="connsiteY7" fmla="*/ 107548 h 950880"/>
                <a:gd name="connsiteX8" fmla="*/ 137785 w 284660"/>
                <a:gd name="connsiteY8" fmla="*/ 143839 h 950880"/>
                <a:gd name="connsiteX9" fmla="*/ 0 w 284660"/>
                <a:gd name="connsiteY9" fmla="*/ 296767 h 95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60" h="950880">
                  <a:moveTo>
                    <a:pt x="0" y="296767"/>
                  </a:moveTo>
                  <a:lnTo>
                    <a:pt x="0" y="654113"/>
                  </a:lnTo>
                  <a:cubicBezTo>
                    <a:pt x="0" y="670582"/>
                    <a:pt x="188673" y="864179"/>
                    <a:pt x="207419" y="882765"/>
                  </a:cubicBezTo>
                  <a:cubicBezTo>
                    <a:pt x="227947" y="903117"/>
                    <a:pt x="256966" y="943503"/>
                    <a:pt x="284660" y="950881"/>
                  </a:cubicBezTo>
                  <a:lnTo>
                    <a:pt x="284660" y="0"/>
                  </a:lnTo>
                  <a:cubicBezTo>
                    <a:pt x="264467" y="5384"/>
                    <a:pt x="258201" y="17069"/>
                    <a:pt x="243763" y="31772"/>
                  </a:cubicBezTo>
                  <a:cubicBezTo>
                    <a:pt x="230966" y="44781"/>
                    <a:pt x="219280" y="54577"/>
                    <a:pt x="207719" y="68398"/>
                  </a:cubicBezTo>
                  <a:cubicBezTo>
                    <a:pt x="193404" y="85519"/>
                    <a:pt x="190703" y="91203"/>
                    <a:pt x="174182" y="107548"/>
                  </a:cubicBezTo>
                  <a:cubicBezTo>
                    <a:pt x="160555" y="121016"/>
                    <a:pt x="151376" y="130265"/>
                    <a:pt x="137785" y="143839"/>
                  </a:cubicBezTo>
                  <a:cubicBezTo>
                    <a:pt x="115386" y="166185"/>
                    <a:pt x="0" y="284606"/>
                    <a:pt x="0" y="296767"/>
                  </a:cubicBez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sp>
          <p:nvSpPr>
            <p:cNvPr id="19" name="Freeform: Shape 18">
              <a:extLst>
                <a:ext uri="{FF2B5EF4-FFF2-40B4-BE49-F238E27FC236}">
                  <a16:creationId xmlns:a16="http://schemas.microsoft.com/office/drawing/2014/main" id="{CCA881F0-5F46-4454-56D1-DB900129C009}"/>
                </a:ext>
              </a:extLst>
            </p:cNvPr>
            <p:cNvSpPr/>
            <p:nvPr/>
          </p:nvSpPr>
          <p:spPr>
            <a:xfrm>
              <a:off x="8613914" y="3690169"/>
              <a:ext cx="284660" cy="962989"/>
            </a:xfrm>
            <a:custGeom>
              <a:avLst/>
              <a:gdLst>
                <a:gd name="connsiteX0" fmla="*/ 0 w 284660"/>
                <a:gd name="connsiteY0" fmla="*/ 962972 h 962989"/>
                <a:gd name="connsiteX1" fmla="*/ 72670 w 284660"/>
                <a:gd name="connsiteY1" fmla="*/ 890302 h 962989"/>
                <a:gd name="connsiteX2" fmla="*/ 180254 w 284660"/>
                <a:gd name="connsiteY2" fmla="*/ 779842 h 962989"/>
                <a:gd name="connsiteX3" fmla="*/ 213367 w 284660"/>
                <a:gd name="connsiteY3" fmla="*/ 740286 h 962989"/>
                <a:gd name="connsiteX4" fmla="*/ 284660 w 284660"/>
                <a:gd name="connsiteY4" fmla="*/ 660150 h 962989"/>
                <a:gd name="connsiteX5" fmla="*/ 284660 w 284660"/>
                <a:gd name="connsiteY5" fmla="*/ 308876 h 962989"/>
                <a:gd name="connsiteX6" fmla="*/ 219581 w 284660"/>
                <a:gd name="connsiteY6" fmla="*/ 228599 h 962989"/>
                <a:gd name="connsiteX7" fmla="*/ 74117 w 284660"/>
                <a:gd name="connsiteY7" fmla="*/ 77294 h 962989"/>
                <a:gd name="connsiteX8" fmla="*/ 0 w 284660"/>
                <a:gd name="connsiteY8" fmla="*/ 0 h 962989"/>
                <a:gd name="connsiteX9" fmla="*/ 0 w 284660"/>
                <a:gd name="connsiteY9" fmla="*/ 962989 h 96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60" h="962989">
                  <a:moveTo>
                    <a:pt x="0" y="962972"/>
                  </a:moveTo>
                  <a:cubicBezTo>
                    <a:pt x="24359" y="946662"/>
                    <a:pt x="54824" y="913690"/>
                    <a:pt x="72670" y="890302"/>
                  </a:cubicBezTo>
                  <a:cubicBezTo>
                    <a:pt x="100488" y="853853"/>
                    <a:pt x="147934" y="814791"/>
                    <a:pt x="180254" y="779842"/>
                  </a:cubicBezTo>
                  <a:cubicBezTo>
                    <a:pt x="194586" y="764344"/>
                    <a:pt x="197781" y="756048"/>
                    <a:pt x="213367" y="740286"/>
                  </a:cubicBezTo>
                  <a:cubicBezTo>
                    <a:pt x="228194" y="725300"/>
                    <a:pt x="284660" y="679831"/>
                    <a:pt x="284660" y="660150"/>
                  </a:cubicBezTo>
                  <a:lnTo>
                    <a:pt x="284660" y="308876"/>
                  </a:lnTo>
                  <a:cubicBezTo>
                    <a:pt x="284660" y="296132"/>
                    <a:pt x="231672" y="240549"/>
                    <a:pt x="219581" y="228599"/>
                  </a:cubicBezTo>
                  <a:lnTo>
                    <a:pt x="74117" y="77294"/>
                  </a:lnTo>
                  <a:cubicBezTo>
                    <a:pt x="53571" y="55089"/>
                    <a:pt x="32019" y="21446"/>
                    <a:pt x="0" y="0"/>
                  </a:cubicBezTo>
                  <a:lnTo>
                    <a:pt x="0" y="962989"/>
                  </a:lnTo>
                  <a:close/>
                </a:path>
              </a:pathLst>
            </a:custGeom>
            <a:grpFill/>
            <a:ln w="1763" cap="flat">
              <a:noFill/>
              <a:prstDash val="solid"/>
              <a:miter/>
            </a:ln>
          </p:spPr>
          <p:txBody>
            <a:bodyPr rtlCol="0" anchor="ctr"/>
            <a:lstStyle/>
            <a:p>
              <a:endParaRPr lang="en-US" dirty="0">
                <a:latin typeface="Poppins" panose="00000500000000000000" pitchFamily="2" charset="0"/>
              </a:endParaRPr>
            </a:p>
          </p:txBody>
        </p:sp>
      </p:grpSp>
      <p:pic>
        <p:nvPicPr>
          <p:cNvPr id="4098" name="Picture 2">
            <a:extLst>
              <a:ext uri="{FF2B5EF4-FFF2-40B4-BE49-F238E27FC236}">
                <a16:creationId xmlns:a16="http://schemas.microsoft.com/office/drawing/2014/main" id="{13BC2A75-343C-BDC3-791C-4DB7A93580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855"/>
          <a:stretch/>
        </p:blipFill>
        <p:spPr bwMode="auto">
          <a:xfrm>
            <a:off x="13809283" y="3689925"/>
            <a:ext cx="8757412" cy="516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0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lowchart: Connector 73">
            <a:extLst>
              <a:ext uri="{FF2B5EF4-FFF2-40B4-BE49-F238E27FC236}">
                <a16:creationId xmlns:a16="http://schemas.microsoft.com/office/drawing/2014/main" id="{413F9E3B-28B0-8002-E76E-55EEDE157FF8}"/>
              </a:ext>
            </a:extLst>
          </p:cNvPr>
          <p:cNvSpPr/>
          <p:nvPr/>
        </p:nvSpPr>
        <p:spPr>
          <a:xfrm>
            <a:off x="1536909" y="3775555"/>
            <a:ext cx="7683244" cy="7683242"/>
          </a:xfrm>
          <a:prstGeom prst="flowChartConnector">
            <a:avLst/>
          </a:prstGeom>
          <a:gradFill flip="none" rotWithShape="1">
            <a:gsLst>
              <a:gs pos="0">
                <a:schemeClr val="accent2"/>
              </a:gs>
              <a:gs pos="82000">
                <a:schemeClr val="accent2">
                  <a:lumMod val="75000"/>
                </a:schemeClr>
              </a:gs>
            </a:gsLst>
            <a:path path="circle">
              <a:fillToRect l="100000" t="100000"/>
            </a:path>
            <a:tileRect r="-100000" b="-100000"/>
          </a:gradFill>
          <a:ln>
            <a:noFill/>
          </a:ln>
          <a:effectLst>
            <a:outerShdw blurRad="901700" dist="1308100" dir="2700000" sx="94000" sy="94000" algn="tl" rotWithShape="0">
              <a:schemeClr val="tx2">
                <a:lumMod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3" name="Oval 2">
            <a:extLst>
              <a:ext uri="{FF2B5EF4-FFF2-40B4-BE49-F238E27FC236}">
                <a16:creationId xmlns:a16="http://schemas.microsoft.com/office/drawing/2014/main" id="{75541122-0E69-61E0-5F92-DEBEF5664B44}"/>
              </a:ext>
            </a:extLst>
          </p:cNvPr>
          <p:cNvSpPr/>
          <p:nvPr/>
        </p:nvSpPr>
        <p:spPr>
          <a:xfrm>
            <a:off x="2197983" y="4452427"/>
            <a:ext cx="6311209" cy="6311208"/>
          </a:xfrm>
          <a:prstGeom prst="ellipse">
            <a:avLst/>
          </a:prstGeom>
          <a:solidFill>
            <a:schemeClr val="bg1"/>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Poppins" panose="00000500000000000000" pitchFamily="2" charset="0"/>
            </a:endParaRPr>
          </a:p>
        </p:txBody>
      </p:sp>
      <p:grpSp>
        <p:nvGrpSpPr>
          <p:cNvPr id="7" name="Group 6">
            <a:extLst>
              <a:ext uri="{FF2B5EF4-FFF2-40B4-BE49-F238E27FC236}">
                <a16:creationId xmlns:a16="http://schemas.microsoft.com/office/drawing/2014/main" id="{66BE7838-7762-3DCE-8035-7E5AA835ABF1}"/>
              </a:ext>
            </a:extLst>
          </p:cNvPr>
          <p:cNvGrpSpPr/>
          <p:nvPr/>
        </p:nvGrpSpPr>
        <p:grpSpPr>
          <a:xfrm>
            <a:off x="2111474" y="5227251"/>
            <a:ext cx="2201913" cy="1008372"/>
            <a:chOff x="3814763" y="4179888"/>
            <a:chExt cx="1906588" cy="873125"/>
          </a:xfrm>
          <a:solidFill>
            <a:schemeClr val="accent1"/>
          </a:solidFill>
        </p:grpSpPr>
        <p:sp>
          <p:nvSpPr>
            <p:cNvPr id="8" name="Rectangle 25">
              <a:extLst>
                <a:ext uri="{FF2B5EF4-FFF2-40B4-BE49-F238E27FC236}">
                  <a16:creationId xmlns:a16="http://schemas.microsoft.com/office/drawing/2014/main" id="{33F0CB10-1DEB-3A74-EE90-FBA38B7E1BBF}"/>
                </a:ext>
              </a:extLst>
            </p:cNvPr>
            <p:cNvSpPr>
              <a:spLocks noChangeArrowheads="1"/>
            </p:cNvSpPr>
            <p:nvPr/>
          </p:nvSpPr>
          <p:spPr bwMode="auto">
            <a:xfrm>
              <a:off x="3835401" y="4179888"/>
              <a:ext cx="1274763" cy="584200"/>
            </a:xfrm>
            <a:prstGeom prst="rect">
              <a:avLst/>
            </a:prstGeom>
            <a:grpFill/>
            <a:ln w="0">
              <a:solidFill>
                <a:srgbClr val="C49F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9" name="Freeform 26">
              <a:extLst>
                <a:ext uri="{FF2B5EF4-FFF2-40B4-BE49-F238E27FC236}">
                  <a16:creationId xmlns:a16="http://schemas.microsoft.com/office/drawing/2014/main" id="{881D2681-0D4F-9159-236A-017E19370EC4}"/>
                </a:ext>
              </a:extLst>
            </p:cNvPr>
            <p:cNvSpPr>
              <a:spLocks/>
            </p:cNvSpPr>
            <p:nvPr/>
          </p:nvSpPr>
          <p:spPr bwMode="auto">
            <a:xfrm>
              <a:off x="5213351" y="4225926"/>
              <a:ext cx="508000" cy="647700"/>
            </a:xfrm>
            <a:custGeom>
              <a:avLst/>
              <a:gdLst/>
              <a:ahLst/>
              <a:cxnLst>
                <a:cxn ang="0">
                  <a:pos x="0" y="0"/>
                </a:cxn>
                <a:cxn ang="0">
                  <a:pos x="277" y="0"/>
                </a:cxn>
                <a:cxn ang="0">
                  <a:pos x="320" y="274"/>
                </a:cxn>
                <a:cxn ang="0">
                  <a:pos x="320" y="408"/>
                </a:cxn>
                <a:cxn ang="0">
                  <a:pos x="0" y="408"/>
                </a:cxn>
                <a:cxn ang="0">
                  <a:pos x="0" y="0"/>
                </a:cxn>
              </a:cxnLst>
              <a:rect l="0" t="0" r="r" b="b"/>
              <a:pathLst>
                <a:path w="320" h="408">
                  <a:moveTo>
                    <a:pt x="0" y="0"/>
                  </a:moveTo>
                  <a:lnTo>
                    <a:pt x="277" y="0"/>
                  </a:lnTo>
                  <a:lnTo>
                    <a:pt x="320" y="274"/>
                  </a:lnTo>
                  <a:lnTo>
                    <a:pt x="320" y="408"/>
                  </a:lnTo>
                  <a:lnTo>
                    <a:pt x="0" y="408"/>
                  </a:lnTo>
                  <a:lnTo>
                    <a:pt x="0" y="0"/>
                  </a:lnTo>
                  <a:close/>
                </a:path>
              </a:pathLst>
            </a:custGeom>
            <a:grpFill/>
            <a:ln w="0">
              <a:solidFill>
                <a:srgbClr val="C49F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0" name="Freeform 27">
              <a:extLst>
                <a:ext uri="{FF2B5EF4-FFF2-40B4-BE49-F238E27FC236}">
                  <a16:creationId xmlns:a16="http://schemas.microsoft.com/office/drawing/2014/main" id="{EEDDDC52-A696-D9F1-EE4B-2D8F51A74277}"/>
                </a:ext>
              </a:extLst>
            </p:cNvPr>
            <p:cNvSpPr>
              <a:spLocks/>
            </p:cNvSpPr>
            <p:nvPr/>
          </p:nvSpPr>
          <p:spPr bwMode="auto">
            <a:xfrm>
              <a:off x="5268913" y="4284663"/>
              <a:ext cx="390526" cy="365125"/>
            </a:xfrm>
            <a:custGeom>
              <a:avLst/>
              <a:gdLst/>
              <a:ahLst/>
              <a:cxnLst>
                <a:cxn ang="0">
                  <a:pos x="0" y="0"/>
                </a:cxn>
                <a:cxn ang="0">
                  <a:pos x="211" y="0"/>
                </a:cxn>
                <a:cxn ang="0">
                  <a:pos x="246" y="230"/>
                </a:cxn>
                <a:cxn ang="0">
                  <a:pos x="0" y="230"/>
                </a:cxn>
                <a:cxn ang="0">
                  <a:pos x="0" y="0"/>
                </a:cxn>
              </a:cxnLst>
              <a:rect l="0" t="0" r="r" b="b"/>
              <a:pathLst>
                <a:path w="246" h="230">
                  <a:moveTo>
                    <a:pt x="0" y="0"/>
                  </a:moveTo>
                  <a:lnTo>
                    <a:pt x="211" y="0"/>
                  </a:lnTo>
                  <a:lnTo>
                    <a:pt x="246" y="230"/>
                  </a:lnTo>
                  <a:lnTo>
                    <a:pt x="0" y="230"/>
                  </a:lnTo>
                  <a:lnTo>
                    <a:pt x="0" y="0"/>
                  </a:lnTo>
                  <a:close/>
                </a:path>
              </a:pathLst>
            </a:custGeom>
            <a:solidFill>
              <a:schemeClr val="bg1"/>
            </a:solidFill>
            <a:ln w="0">
              <a:solidFill>
                <a:srgbClr val="C49F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1" name="Freeform 28">
              <a:extLst>
                <a:ext uri="{FF2B5EF4-FFF2-40B4-BE49-F238E27FC236}">
                  <a16:creationId xmlns:a16="http://schemas.microsoft.com/office/drawing/2014/main" id="{03A7924B-A643-C83A-D06A-E90AEBF2C8AE}"/>
                </a:ext>
              </a:extLst>
            </p:cNvPr>
            <p:cNvSpPr>
              <a:spLocks noEditPoints="1"/>
            </p:cNvSpPr>
            <p:nvPr/>
          </p:nvSpPr>
          <p:spPr bwMode="auto">
            <a:xfrm>
              <a:off x="5326063" y="4795838"/>
              <a:ext cx="254000" cy="257175"/>
            </a:xfrm>
            <a:custGeom>
              <a:avLst/>
              <a:gdLst/>
              <a:ahLst/>
              <a:cxnLst>
                <a:cxn ang="0">
                  <a:pos x="79" y="41"/>
                </a:cxn>
                <a:cxn ang="0">
                  <a:pos x="64" y="44"/>
                </a:cxn>
                <a:cxn ang="0">
                  <a:pos x="52" y="54"/>
                </a:cxn>
                <a:cxn ang="0">
                  <a:pos x="44" y="66"/>
                </a:cxn>
                <a:cxn ang="0">
                  <a:pos x="41" y="81"/>
                </a:cxn>
                <a:cxn ang="0">
                  <a:pos x="44" y="96"/>
                </a:cxn>
                <a:cxn ang="0">
                  <a:pos x="52" y="109"/>
                </a:cxn>
                <a:cxn ang="0">
                  <a:pos x="64" y="118"/>
                </a:cxn>
                <a:cxn ang="0">
                  <a:pos x="79" y="121"/>
                </a:cxn>
                <a:cxn ang="0">
                  <a:pos x="95" y="118"/>
                </a:cxn>
                <a:cxn ang="0">
                  <a:pos x="107" y="109"/>
                </a:cxn>
                <a:cxn ang="0">
                  <a:pos x="116" y="96"/>
                </a:cxn>
                <a:cxn ang="0">
                  <a:pos x="119" y="81"/>
                </a:cxn>
                <a:cxn ang="0">
                  <a:pos x="116" y="66"/>
                </a:cxn>
                <a:cxn ang="0">
                  <a:pos x="107" y="54"/>
                </a:cxn>
                <a:cxn ang="0">
                  <a:pos x="95" y="44"/>
                </a:cxn>
                <a:cxn ang="0">
                  <a:pos x="79" y="41"/>
                </a:cxn>
                <a:cxn ang="0">
                  <a:pos x="79" y="0"/>
                </a:cxn>
                <a:cxn ang="0">
                  <a:pos x="105" y="5"/>
                </a:cxn>
                <a:cxn ang="0">
                  <a:pos x="127" y="15"/>
                </a:cxn>
                <a:cxn ang="0">
                  <a:pos x="145" y="34"/>
                </a:cxn>
                <a:cxn ang="0">
                  <a:pos x="156" y="55"/>
                </a:cxn>
                <a:cxn ang="0">
                  <a:pos x="160" y="81"/>
                </a:cxn>
                <a:cxn ang="0">
                  <a:pos x="156" y="107"/>
                </a:cxn>
                <a:cxn ang="0">
                  <a:pos x="145" y="129"/>
                </a:cxn>
                <a:cxn ang="0">
                  <a:pos x="127" y="147"/>
                </a:cxn>
                <a:cxn ang="0">
                  <a:pos x="105" y="158"/>
                </a:cxn>
                <a:cxn ang="0">
                  <a:pos x="79" y="162"/>
                </a:cxn>
                <a:cxn ang="0">
                  <a:pos x="53" y="158"/>
                </a:cxn>
                <a:cxn ang="0">
                  <a:pos x="32" y="147"/>
                </a:cxn>
                <a:cxn ang="0">
                  <a:pos x="15" y="129"/>
                </a:cxn>
                <a:cxn ang="0">
                  <a:pos x="5" y="107"/>
                </a:cxn>
                <a:cxn ang="0">
                  <a:pos x="0" y="81"/>
                </a:cxn>
                <a:cxn ang="0">
                  <a:pos x="5" y="55"/>
                </a:cxn>
                <a:cxn ang="0">
                  <a:pos x="15" y="34"/>
                </a:cxn>
                <a:cxn ang="0">
                  <a:pos x="32" y="15"/>
                </a:cxn>
                <a:cxn ang="0">
                  <a:pos x="53" y="5"/>
                </a:cxn>
                <a:cxn ang="0">
                  <a:pos x="79" y="0"/>
                </a:cxn>
              </a:cxnLst>
              <a:rect l="0" t="0" r="r" b="b"/>
              <a:pathLst>
                <a:path w="160" h="162">
                  <a:moveTo>
                    <a:pt x="79" y="41"/>
                  </a:moveTo>
                  <a:lnTo>
                    <a:pt x="64" y="44"/>
                  </a:lnTo>
                  <a:lnTo>
                    <a:pt x="52" y="54"/>
                  </a:lnTo>
                  <a:lnTo>
                    <a:pt x="44" y="66"/>
                  </a:lnTo>
                  <a:lnTo>
                    <a:pt x="41" y="81"/>
                  </a:lnTo>
                  <a:lnTo>
                    <a:pt x="44" y="96"/>
                  </a:lnTo>
                  <a:lnTo>
                    <a:pt x="52" y="109"/>
                  </a:lnTo>
                  <a:lnTo>
                    <a:pt x="64" y="118"/>
                  </a:lnTo>
                  <a:lnTo>
                    <a:pt x="79" y="121"/>
                  </a:lnTo>
                  <a:lnTo>
                    <a:pt x="95" y="118"/>
                  </a:lnTo>
                  <a:lnTo>
                    <a:pt x="107" y="109"/>
                  </a:lnTo>
                  <a:lnTo>
                    <a:pt x="116" y="96"/>
                  </a:lnTo>
                  <a:lnTo>
                    <a:pt x="119" y="81"/>
                  </a:lnTo>
                  <a:lnTo>
                    <a:pt x="116" y="66"/>
                  </a:lnTo>
                  <a:lnTo>
                    <a:pt x="107" y="54"/>
                  </a:lnTo>
                  <a:lnTo>
                    <a:pt x="95" y="44"/>
                  </a:lnTo>
                  <a:lnTo>
                    <a:pt x="79" y="41"/>
                  </a:lnTo>
                  <a:close/>
                  <a:moveTo>
                    <a:pt x="79" y="0"/>
                  </a:moveTo>
                  <a:lnTo>
                    <a:pt x="105" y="5"/>
                  </a:lnTo>
                  <a:lnTo>
                    <a:pt x="127" y="15"/>
                  </a:lnTo>
                  <a:lnTo>
                    <a:pt x="145" y="34"/>
                  </a:lnTo>
                  <a:lnTo>
                    <a:pt x="156" y="55"/>
                  </a:lnTo>
                  <a:lnTo>
                    <a:pt x="160" y="81"/>
                  </a:lnTo>
                  <a:lnTo>
                    <a:pt x="156" y="107"/>
                  </a:lnTo>
                  <a:lnTo>
                    <a:pt x="145" y="129"/>
                  </a:lnTo>
                  <a:lnTo>
                    <a:pt x="127" y="147"/>
                  </a:lnTo>
                  <a:lnTo>
                    <a:pt x="105" y="158"/>
                  </a:lnTo>
                  <a:lnTo>
                    <a:pt x="79" y="162"/>
                  </a:lnTo>
                  <a:lnTo>
                    <a:pt x="53" y="158"/>
                  </a:lnTo>
                  <a:lnTo>
                    <a:pt x="32" y="147"/>
                  </a:lnTo>
                  <a:lnTo>
                    <a:pt x="15" y="129"/>
                  </a:lnTo>
                  <a:lnTo>
                    <a:pt x="5" y="107"/>
                  </a:lnTo>
                  <a:lnTo>
                    <a:pt x="0" y="81"/>
                  </a:lnTo>
                  <a:lnTo>
                    <a:pt x="5" y="55"/>
                  </a:lnTo>
                  <a:lnTo>
                    <a:pt x="15" y="34"/>
                  </a:lnTo>
                  <a:lnTo>
                    <a:pt x="32" y="15"/>
                  </a:lnTo>
                  <a:lnTo>
                    <a:pt x="53" y="5"/>
                  </a:lnTo>
                  <a:lnTo>
                    <a:pt x="79" y="0"/>
                  </a:lnTo>
                  <a:close/>
                </a:path>
              </a:pathLst>
            </a:custGeom>
            <a:grpFill/>
            <a:ln w="0">
              <a:solidFill>
                <a:srgbClr val="C49F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2" name="Freeform 29">
              <a:extLst>
                <a:ext uri="{FF2B5EF4-FFF2-40B4-BE49-F238E27FC236}">
                  <a16:creationId xmlns:a16="http://schemas.microsoft.com/office/drawing/2014/main" id="{FEDB9820-3E4D-818E-326B-BC306FB55C76}"/>
                </a:ext>
              </a:extLst>
            </p:cNvPr>
            <p:cNvSpPr>
              <a:spLocks noEditPoints="1"/>
            </p:cNvSpPr>
            <p:nvPr/>
          </p:nvSpPr>
          <p:spPr bwMode="auto">
            <a:xfrm>
              <a:off x="4300538" y="4795838"/>
              <a:ext cx="254000" cy="257175"/>
            </a:xfrm>
            <a:custGeom>
              <a:avLst/>
              <a:gdLst/>
              <a:ahLst/>
              <a:cxnLst>
                <a:cxn ang="0">
                  <a:pos x="79" y="41"/>
                </a:cxn>
                <a:cxn ang="0">
                  <a:pos x="64" y="44"/>
                </a:cxn>
                <a:cxn ang="0">
                  <a:pos x="52" y="54"/>
                </a:cxn>
                <a:cxn ang="0">
                  <a:pos x="44" y="66"/>
                </a:cxn>
                <a:cxn ang="0">
                  <a:pos x="41" y="81"/>
                </a:cxn>
                <a:cxn ang="0">
                  <a:pos x="44" y="96"/>
                </a:cxn>
                <a:cxn ang="0">
                  <a:pos x="52" y="109"/>
                </a:cxn>
                <a:cxn ang="0">
                  <a:pos x="64" y="118"/>
                </a:cxn>
                <a:cxn ang="0">
                  <a:pos x="79" y="121"/>
                </a:cxn>
                <a:cxn ang="0">
                  <a:pos x="94" y="118"/>
                </a:cxn>
                <a:cxn ang="0">
                  <a:pos x="107" y="109"/>
                </a:cxn>
                <a:cxn ang="0">
                  <a:pos x="116" y="96"/>
                </a:cxn>
                <a:cxn ang="0">
                  <a:pos x="119" y="81"/>
                </a:cxn>
                <a:cxn ang="0">
                  <a:pos x="116" y="66"/>
                </a:cxn>
                <a:cxn ang="0">
                  <a:pos x="107" y="54"/>
                </a:cxn>
                <a:cxn ang="0">
                  <a:pos x="94" y="44"/>
                </a:cxn>
                <a:cxn ang="0">
                  <a:pos x="79" y="41"/>
                </a:cxn>
                <a:cxn ang="0">
                  <a:pos x="79" y="0"/>
                </a:cxn>
                <a:cxn ang="0">
                  <a:pos x="105" y="5"/>
                </a:cxn>
                <a:cxn ang="0">
                  <a:pos x="126" y="15"/>
                </a:cxn>
                <a:cxn ang="0">
                  <a:pos x="145" y="34"/>
                </a:cxn>
                <a:cxn ang="0">
                  <a:pos x="155" y="55"/>
                </a:cxn>
                <a:cxn ang="0">
                  <a:pos x="160" y="81"/>
                </a:cxn>
                <a:cxn ang="0">
                  <a:pos x="155" y="107"/>
                </a:cxn>
                <a:cxn ang="0">
                  <a:pos x="145" y="129"/>
                </a:cxn>
                <a:cxn ang="0">
                  <a:pos x="126" y="147"/>
                </a:cxn>
                <a:cxn ang="0">
                  <a:pos x="105" y="158"/>
                </a:cxn>
                <a:cxn ang="0">
                  <a:pos x="79" y="162"/>
                </a:cxn>
                <a:cxn ang="0">
                  <a:pos x="53" y="158"/>
                </a:cxn>
                <a:cxn ang="0">
                  <a:pos x="32" y="147"/>
                </a:cxn>
                <a:cxn ang="0">
                  <a:pos x="15" y="129"/>
                </a:cxn>
                <a:cxn ang="0">
                  <a:pos x="4" y="107"/>
                </a:cxn>
                <a:cxn ang="0">
                  <a:pos x="0" y="81"/>
                </a:cxn>
                <a:cxn ang="0">
                  <a:pos x="4" y="55"/>
                </a:cxn>
                <a:cxn ang="0">
                  <a:pos x="15" y="34"/>
                </a:cxn>
                <a:cxn ang="0">
                  <a:pos x="32" y="15"/>
                </a:cxn>
                <a:cxn ang="0">
                  <a:pos x="53" y="5"/>
                </a:cxn>
                <a:cxn ang="0">
                  <a:pos x="79" y="0"/>
                </a:cxn>
              </a:cxnLst>
              <a:rect l="0" t="0" r="r" b="b"/>
              <a:pathLst>
                <a:path w="160" h="162">
                  <a:moveTo>
                    <a:pt x="79" y="41"/>
                  </a:moveTo>
                  <a:lnTo>
                    <a:pt x="64" y="44"/>
                  </a:lnTo>
                  <a:lnTo>
                    <a:pt x="52" y="54"/>
                  </a:lnTo>
                  <a:lnTo>
                    <a:pt x="44" y="66"/>
                  </a:lnTo>
                  <a:lnTo>
                    <a:pt x="41" y="81"/>
                  </a:lnTo>
                  <a:lnTo>
                    <a:pt x="44" y="96"/>
                  </a:lnTo>
                  <a:lnTo>
                    <a:pt x="52" y="109"/>
                  </a:lnTo>
                  <a:lnTo>
                    <a:pt x="64" y="118"/>
                  </a:lnTo>
                  <a:lnTo>
                    <a:pt x="79" y="121"/>
                  </a:lnTo>
                  <a:lnTo>
                    <a:pt x="94" y="118"/>
                  </a:lnTo>
                  <a:lnTo>
                    <a:pt x="107" y="109"/>
                  </a:lnTo>
                  <a:lnTo>
                    <a:pt x="116" y="96"/>
                  </a:lnTo>
                  <a:lnTo>
                    <a:pt x="119" y="81"/>
                  </a:lnTo>
                  <a:lnTo>
                    <a:pt x="116" y="66"/>
                  </a:lnTo>
                  <a:lnTo>
                    <a:pt x="107" y="54"/>
                  </a:lnTo>
                  <a:lnTo>
                    <a:pt x="94" y="44"/>
                  </a:lnTo>
                  <a:lnTo>
                    <a:pt x="79" y="41"/>
                  </a:lnTo>
                  <a:close/>
                  <a:moveTo>
                    <a:pt x="79" y="0"/>
                  </a:moveTo>
                  <a:lnTo>
                    <a:pt x="105" y="5"/>
                  </a:lnTo>
                  <a:lnTo>
                    <a:pt x="126" y="15"/>
                  </a:lnTo>
                  <a:lnTo>
                    <a:pt x="145" y="34"/>
                  </a:lnTo>
                  <a:lnTo>
                    <a:pt x="155" y="55"/>
                  </a:lnTo>
                  <a:lnTo>
                    <a:pt x="160" y="81"/>
                  </a:lnTo>
                  <a:lnTo>
                    <a:pt x="155" y="107"/>
                  </a:lnTo>
                  <a:lnTo>
                    <a:pt x="145" y="129"/>
                  </a:lnTo>
                  <a:lnTo>
                    <a:pt x="126" y="147"/>
                  </a:lnTo>
                  <a:lnTo>
                    <a:pt x="105" y="158"/>
                  </a:lnTo>
                  <a:lnTo>
                    <a:pt x="79" y="162"/>
                  </a:lnTo>
                  <a:lnTo>
                    <a:pt x="53" y="158"/>
                  </a:lnTo>
                  <a:lnTo>
                    <a:pt x="32" y="147"/>
                  </a:lnTo>
                  <a:lnTo>
                    <a:pt x="15" y="129"/>
                  </a:lnTo>
                  <a:lnTo>
                    <a:pt x="4" y="107"/>
                  </a:lnTo>
                  <a:lnTo>
                    <a:pt x="0" y="81"/>
                  </a:lnTo>
                  <a:lnTo>
                    <a:pt x="4" y="55"/>
                  </a:lnTo>
                  <a:lnTo>
                    <a:pt x="15" y="34"/>
                  </a:lnTo>
                  <a:lnTo>
                    <a:pt x="32" y="15"/>
                  </a:lnTo>
                  <a:lnTo>
                    <a:pt x="53" y="5"/>
                  </a:lnTo>
                  <a:lnTo>
                    <a:pt x="79" y="0"/>
                  </a:lnTo>
                  <a:close/>
                </a:path>
              </a:pathLst>
            </a:custGeom>
            <a:grpFill/>
            <a:ln w="0">
              <a:solidFill>
                <a:srgbClr val="C49F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3" name="Freeform 30">
              <a:extLst>
                <a:ext uri="{FF2B5EF4-FFF2-40B4-BE49-F238E27FC236}">
                  <a16:creationId xmlns:a16="http://schemas.microsoft.com/office/drawing/2014/main" id="{4BB75749-0D4D-09DF-7399-B68B0108BA16}"/>
                </a:ext>
              </a:extLst>
            </p:cNvPr>
            <p:cNvSpPr>
              <a:spLocks noEditPoints="1"/>
            </p:cNvSpPr>
            <p:nvPr/>
          </p:nvSpPr>
          <p:spPr bwMode="auto">
            <a:xfrm>
              <a:off x="3983038" y="4795838"/>
              <a:ext cx="254000" cy="257175"/>
            </a:xfrm>
            <a:custGeom>
              <a:avLst/>
              <a:gdLst/>
              <a:ahLst/>
              <a:cxnLst>
                <a:cxn ang="0">
                  <a:pos x="80" y="41"/>
                </a:cxn>
                <a:cxn ang="0">
                  <a:pos x="64" y="44"/>
                </a:cxn>
                <a:cxn ang="0">
                  <a:pos x="52" y="54"/>
                </a:cxn>
                <a:cxn ang="0">
                  <a:pos x="44" y="66"/>
                </a:cxn>
                <a:cxn ang="0">
                  <a:pos x="41" y="81"/>
                </a:cxn>
                <a:cxn ang="0">
                  <a:pos x="44" y="96"/>
                </a:cxn>
                <a:cxn ang="0">
                  <a:pos x="52" y="109"/>
                </a:cxn>
                <a:cxn ang="0">
                  <a:pos x="64" y="118"/>
                </a:cxn>
                <a:cxn ang="0">
                  <a:pos x="80" y="121"/>
                </a:cxn>
                <a:cxn ang="0">
                  <a:pos x="95" y="118"/>
                </a:cxn>
                <a:cxn ang="0">
                  <a:pos x="107" y="109"/>
                </a:cxn>
                <a:cxn ang="0">
                  <a:pos x="116" y="96"/>
                </a:cxn>
                <a:cxn ang="0">
                  <a:pos x="119" y="81"/>
                </a:cxn>
                <a:cxn ang="0">
                  <a:pos x="116" y="66"/>
                </a:cxn>
                <a:cxn ang="0">
                  <a:pos x="107" y="54"/>
                </a:cxn>
                <a:cxn ang="0">
                  <a:pos x="95" y="44"/>
                </a:cxn>
                <a:cxn ang="0">
                  <a:pos x="80" y="41"/>
                </a:cxn>
                <a:cxn ang="0">
                  <a:pos x="80" y="0"/>
                </a:cxn>
                <a:cxn ang="0">
                  <a:pos x="105" y="5"/>
                </a:cxn>
                <a:cxn ang="0">
                  <a:pos x="127" y="15"/>
                </a:cxn>
                <a:cxn ang="0">
                  <a:pos x="145" y="34"/>
                </a:cxn>
                <a:cxn ang="0">
                  <a:pos x="156" y="55"/>
                </a:cxn>
                <a:cxn ang="0">
                  <a:pos x="160" y="81"/>
                </a:cxn>
                <a:cxn ang="0">
                  <a:pos x="156" y="107"/>
                </a:cxn>
                <a:cxn ang="0">
                  <a:pos x="145" y="129"/>
                </a:cxn>
                <a:cxn ang="0">
                  <a:pos x="127" y="147"/>
                </a:cxn>
                <a:cxn ang="0">
                  <a:pos x="105" y="158"/>
                </a:cxn>
                <a:cxn ang="0">
                  <a:pos x="80" y="162"/>
                </a:cxn>
                <a:cxn ang="0">
                  <a:pos x="54" y="158"/>
                </a:cxn>
                <a:cxn ang="0">
                  <a:pos x="32" y="147"/>
                </a:cxn>
                <a:cxn ang="0">
                  <a:pos x="15" y="129"/>
                </a:cxn>
                <a:cxn ang="0">
                  <a:pos x="5" y="107"/>
                </a:cxn>
                <a:cxn ang="0">
                  <a:pos x="0" y="81"/>
                </a:cxn>
                <a:cxn ang="0">
                  <a:pos x="5" y="55"/>
                </a:cxn>
                <a:cxn ang="0">
                  <a:pos x="15" y="34"/>
                </a:cxn>
                <a:cxn ang="0">
                  <a:pos x="32" y="15"/>
                </a:cxn>
                <a:cxn ang="0">
                  <a:pos x="54" y="5"/>
                </a:cxn>
                <a:cxn ang="0">
                  <a:pos x="80" y="0"/>
                </a:cxn>
              </a:cxnLst>
              <a:rect l="0" t="0" r="r" b="b"/>
              <a:pathLst>
                <a:path w="160" h="162">
                  <a:moveTo>
                    <a:pt x="80" y="41"/>
                  </a:moveTo>
                  <a:lnTo>
                    <a:pt x="64" y="44"/>
                  </a:lnTo>
                  <a:lnTo>
                    <a:pt x="52" y="54"/>
                  </a:lnTo>
                  <a:lnTo>
                    <a:pt x="44" y="66"/>
                  </a:lnTo>
                  <a:lnTo>
                    <a:pt x="41" y="81"/>
                  </a:lnTo>
                  <a:lnTo>
                    <a:pt x="44" y="96"/>
                  </a:lnTo>
                  <a:lnTo>
                    <a:pt x="52" y="109"/>
                  </a:lnTo>
                  <a:lnTo>
                    <a:pt x="64" y="118"/>
                  </a:lnTo>
                  <a:lnTo>
                    <a:pt x="80" y="121"/>
                  </a:lnTo>
                  <a:lnTo>
                    <a:pt x="95" y="118"/>
                  </a:lnTo>
                  <a:lnTo>
                    <a:pt x="107" y="109"/>
                  </a:lnTo>
                  <a:lnTo>
                    <a:pt x="116" y="96"/>
                  </a:lnTo>
                  <a:lnTo>
                    <a:pt x="119" y="81"/>
                  </a:lnTo>
                  <a:lnTo>
                    <a:pt x="116" y="66"/>
                  </a:lnTo>
                  <a:lnTo>
                    <a:pt x="107" y="54"/>
                  </a:lnTo>
                  <a:lnTo>
                    <a:pt x="95" y="44"/>
                  </a:lnTo>
                  <a:lnTo>
                    <a:pt x="80" y="41"/>
                  </a:lnTo>
                  <a:close/>
                  <a:moveTo>
                    <a:pt x="80" y="0"/>
                  </a:moveTo>
                  <a:lnTo>
                    <a:pt x="105" y="5"/>
                  </a:lnTo>
                  <a:lnTo>
                    <a:pt x="127" y="15"/>
                  </a:lnTo>
                  <a:lnTo>
                    <a:pt x="145" y="34"/>
                  </a:lnTo>
                  <a:lnTo>
                    <a:pt x="156" y="55"/>
                  </a:lnTo>
                  <a:lnTo>
                    <a:pt x="160" y="81"/>
                  </a:lnTo>
                  <a:lnTo>
                    <a:pt x="156" y="107"/>
                  </a:lnTo>
                  <a:lnTo>
                    <a:pt x="145" y="129"/>
                  </a:lnTo>
                  <a:lnTo>
                    <a:pt x="127" y="147"/>
                  </a:lnTo>
                  <a:lnTo>
                    <a:pt x="105" y="158"/>
                  </a:lnTo>
                  <a:lnTo>
                    <a:pt x="80" y="162"/>
                  </a:lnTo>
                  <a:lnTo>
                    <a:pt x="54" y="158"/>
                  </a:lnTo>
                  <a:lnTo>
                    <a:pt x="32" y="147"/>
                  </a:lnTo>
                  <a:lnTo>
                    <a:pt x="15" y="129"/>
                  </a:lnTo>
                  <a:lnTo>
                    <a:pt x="5" y="107"/>
                  </a:lnTo>
                  <a:lnTo>
                    <a:pt x="0" y="81"/>
                  </a:lnTo>
                  <a:lnTo>
                    <a:pt x="5" y="55"/>
                  </a:lnTo>
                  <a:lnTo>
                    <a:pt x="15" y="34"/>
                  </a:lnTo>
                  <a:lnTo>
                    <a:pt x="32" y="15"/>
                  </a:lnTo>
                  <a:lnTo>
                    <a:pt x="54" y="5"/>
                  </a:lnTo>
                  <a:lnTo>
                    <a:pt x="80" y="0"/>
                  </a:lnTo>
                  <a:close/>
                </a:path>
              </a:pathLst>
            </a:custGeom>
            <a:grpFill/>
            <a:ln w="0">
              <a:solidFill>
                <a:srgbClr val="C49F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4" name="Rectangle 31">
              <a:extLst>
                <a:ext uri="{FF2B5EF4-FFF2-40B4-BE49-F238E27FC236}">
                  <a16:creationId xmlns:a16="http://schemas.microsoft.com/office/drawing/2014/main" id="{5CD424B1-B757-9A40-8AC5-1DF62F3A6D04}"/>
                </a:ext>
              </a:extLst>
            </p:cNvPr>
            <p:cNvSpPr>
              <a:spLocks noChangeArrowheads="1"/>
            </p:cNvSpPr>
            <p:nvPr/>
          </p:nvSpPr>
          <p:spPr bwMode="auto">
            <a:xfrm>
              <a:off x="5141913" y="4179888"/>
              <a:ext cx="41275" cy="693738"/>
            </a:xfrm>
            <a:prstGeom prst="rect">
              <a:avLst/>
            </a:prstGeom>
            <a:grpFill/>
            <a:ln w="0">
              <a:solidFill>
                <a:srgbClr val="C49F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5" name="Rectangle 32">
              <a:extLst>
                <a:ext uri="{FF2B5EF4-FFF2-40B4-BE49-F238E27FC236}">
                  <a16:creationId xmlns:a16="http://schemas.microsoft.com/office/drawing/2014/main" id="{7E81DFAE-585E-901E-8B2D-6F61100655E5}"/>
                </a:ext>
              </a:extLst>
            </p:cNvPr>
            <p:cNvSpPr>
              <a:spLocks noChangeArrowheads="1"/>
            </p:cNvSpPr>
            <p:nvPr/>
          </p:nvSpPr>
          <p:spPr bwMode="auto">
            <a:xfrm>
              <a:off x="3814763" y="4759326"/>
              <a:ext cx="1346200" cy="114300"/>
            </a:xfrm>
            <a:prstGeom prst="rect">
              <a:avLst/>
            </a:prstGeom>
            <a:grpFill/>
            <a:ln w="0">
              <a:solidFill>
                <a:srgbClr val="C49F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grpSp>
      <p:grpSp>
        <p:nvGrpSpPr>
          <p:cNvPr id="18" name="Group 17">
            <a:extLst>
              <a:ext uri="{FF2B5EF4-FFF2-40B4-BE49-F238E27FC236}">
                <a16:creationId xmlns:a16="http://schemas.microsoft.com/office/drawing/2014/main" id="{482E0E76-7D08-5CE2-FFD5-8A7407B4B1B6}"/>
              </a:ext>
            </a:extLst>
          </p:cNvPr>
          <p:cNvGrpSpPr/>
          <p:nvPr/>
        </p:nvGrpSpPr>
        <p:grpSpPr>
          <a:xfrm>
            <a:off x="2068724" y="5510609"/>
            <a:ext cx="6842599" cy="2368067"/>
            <a:chOff x="4460240" y="3154898"/>
            <a:chExt cx="2885440" cy="998588"/>
          </a:xfrm>
        </p:grpSpPr>
        <p:sp>
          <p:nvSpPr>
            <p:cNvPr id="19" name="Oval 18">
              <a:extLst>
                <a:ext uri="{FF2B5EF4-FFF2-40B4-BE49-F238E27FC236}">
                  <a16:creationId xmlns:a16="http://schemas.microsoft.com/office/drawing/2014/main" id="{CC703366-D115-9AED-B0EE-5F40FF981244}"/>
                </a:ext>
              </a:extLst>
            </p:cNvPr>
            <p:cNvSpPr>
              <a:spLocks noChangeArrowheads="1"/>
            </p:cNvSpPr>
            <p:nvPr/>
          </p:nvSpPr>
          <p:spPr bwMode="auto">
            <a:xfrm>
              <a:off x="5551898" y="4101435"/>
              <a:ext cx="844698" cy="52051"/>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20" name="Freeform 6">
              <a:extLst>
                <a:ext uri="{FF2B5EF4-FFF2-40B4-BE49-F238E27FC236}">
                  <a16:creationId xmlns:a16="http://schemas.microsoft.com/office/drawing/2014/main" id="{C7EBC94C-27E5-01F6-1F5D-FA02307FCBB1}"/>
                </a:ext>
              </a:extLst>
            </p:cNvPr>
            <p:cNvSpPr>
              <a:spLocks/>
            </p:cNvSpPr>
            <p:nvPr/>
          </p:nvSpPr>
          <p:spPr bwMode="auto">
            <a:xfrm>
              <a:off x="5018658" y="3534531"/>
              <a:ext cx="1790104" cy="449789"/>
            </a:xfrm>
            <a:custGeom>
              <a:avLst/>
              <a:gdLst>
                <a:gd name="T0" fmla="*/ 1628 w 3164"/>
                <a:gd name="T1" fmla="*/ 595 h 795"/>
                <a:gd name="T2" fmla="*/ 29 w 3164"/>
                <a:gd name="T3" fmla="*/ 795 h 795"/>
                <a:gd name="T4" fmla="*/ 0 w 3164"/>
                <a:gd name="T5" fmla="*/ 664 h 795"/>
                <a:gd name="T6" fmla="*/ 3135 w 3164"/>
                <a:gd name="T7" fmla="*/ 0 h 795"/>
                <a:gd name="T8" fmla="*/ 3164 w 3164"/>
                <a:gd name="T9" fmla="*/ 133 h 795"/>
                <a:gd name="T10" fmla="*/ 1628 w 3164"/>
                <a:gd name="T11" fmla="*/ 595 h 795"/>
              </a:gdLst>
              <a:ahLst/>
              <a:cxnLst>
                <a:cxn ang="0">
                  <a:pos x="T0" y="T1"/>
                </a:cxn>
                <a:cxn ang="0">
                  <a:pos x="T2" y="T3"/>
                </a:cxn>
                <a:cxn ang="0">
                  <a:pos x="T4" y="T5"/>
                </a:cxn>
                <a:cxn ang="0">
                  <a:pos x="T6" y="T7"/>
                </a:cxn>
                <a:cxn ang="0">
                  <a:pos x="T8" y="T9"/>
                </a:cxn>
                <a:cxn ang="0">
                  <a:pos x="T10" y="T11"/>
                </a:cxn>
              </a:cxnLst>
              <a:rect l="0" t="0" r="r" b="b"/>
              <a:pathLst>
                <a:path w="3164" h="795">
                  <a:moveTo>
                    <a:pt x="1628" y="595"/>
                  </a:moveTo>
                  <a:lnTo>
                    <a:pt x="29" y="795"/>
                  </a:lnTo>
                  <a:lnTo>
                    <a:pt x="0" y="664"/>
                  </a:lnTo>
                  <a:lnTo>
                    <a:pt x="3135" y="0"/>
                  </a:lnTo>
                  <a:lnTo>
                    <a:pt x="3164" y="133"/>
                  </a:lnTo>
                  <a:lnTo>
                    <a:pt x="1628" y="595"/>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21" name="Freeform 7">
              <a:extLst>
                <a:ext uri="{FF2B5EF4-FFF2-40B4-BE49-F238E27FC236}">
                  <a16:creationId xmlns:a16="http://schemas.microsoft.com/office/drawing/2014/main" id="{31D96648-EC21-8642-43AB-2F211E6DA8AD}"/>
                </a:ext>
              </a:extLst>
            </p:cNvPr>
            <p:cNvSpPr>
              <a:spLocks/>
            </p:cNvSpPr>
            <p:nvPr/>
          </p:nvSpPr>
          <p:spPr bwMode="auto">
            <a:xfrm>
              <a:off x="5938604" y="3698605"/>
              <a:ext cx="110326" cy="164640"/>
            </a:xfrm>
            <a:custGeom>
              <a:avLst/>
              <a:gdLst>
                <a:gd name="T0" fmla="*/ 135 w 195"/>
                <a:gd name="T1" fmla="*/ 0 h 291"/>
                <a:gd name="T2" fmla="*/ 0 w 195"/>
                <a:gd name="T3" fmla="*/ 29 h 291"/>
                <a:gd name="T4" fmla="*/ 52 w 195"/>
                <a:gd name="T5" fmla="*/ 291 h 291"/>
                <a:gd name="T6" fmla="*/ 195 w 195"/>
                <a:gd name="T7" fmla="*/ 248 h 291"/>
                <a:gd name="T8" fmla="*/ 135 w 195"/>
                <a:gd name="T9" fmla="*/ 0 h 291"/>
              </a:gdLst>
              <a:ahLst/>
              <a:cxnLst>
                <a:cxn ang="0">
                  <a:pos x="T0" y="T1"/>
                </a:cxn>
                <a:cxn ang="0">
                  <a:pos x="T2" y="T3"/>
                </a:cxn>
                <a:cxn ang="0">
                  <a:pos x="T4" y="T5"/>
                </a:cxn>
                <a:cxn ang="0">
                  <a:pos x="T6" y="T7"/>
                </a:cxn>
                <a:cxn ang="0">
                  <a:pos x="T8" y="T9"/>
                </a:cxn>
              </a:cxnLst>
              <a:rect l="0" t="0" r="r" b="b"/>
              <a:pathLst>
                <a:path w="195" h="291">
                  <a:moveTo>
                    <a:pt x="135" y="0"/>
                  </a:moveTo>
                  <a:lnTo>
                    <a:pt x="0" y="29"/>
                  </a:lnTo>
                  <a:lnTo>
                    <a:pt x="52" y="291"/>
                  </a:lnTo>
                  <a:lnTo>
                    <a:pt x="195" y="248"/>
                  </a:lnTo>
                  <a:lnTo>
                    <a:pt x="135" y="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22" name="Rectangle 21">
              <a:extLst>
                <a:ext uri="{FF2B5EF4-FFF2-40B4-BE49-F238E27FC236}">
                  <a16:creationId xmlns:a16="http://schemas.microsoft.com/office/drawing/2014/main" id="{E84C796D-59CE-52D7-4B5D-B1E12C5189E3}"/>
                </a:ext>
              </a:extLst>
            </p:cNvPr>
            <p:cNvSpPr>
              <a:spLocks noChangeArrowheads="1"/>
            </p:cNvSpPr>
            <p:nvPr/>
          </p:nvSpPr>
          <p:spPr bwMode="auto">
            <a:xfrm>
              <a:off x="5017526" y="3778379"/>
              <a:ext cx="79208" cy="154456"/>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23" name="Rectangle 22">
              <a:extLst>
                <a:ext uri="{FF2B5EF4-FFF2-40B4-BE49-F238E27FC236}">
                  <a16:creationId xmlns:a16="http://schemas.microsoft.com/office/drawing/2014/main" id="{946E4137-D3C1-7B58-21D3-9C1B1B806353}"/>
                </a:ext>
              </a:extLst>
            </p:cNvPr>
            <p:cNvSpPr>
              <a:spLocks noChangeArrowheads="1"/>
            </p:cNvSpPr>
            <p:nvPr/>
          </p:nvSpPr>
          <p:spPr bwMode="auto">
            <a:xfrm>
              <a:off x="6741435" y="3430995"/>
              <a:ext cx="79208" cy="154456"/>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24" name="Freeform 10">
              <a:extLst>
                <a:ext uri="{FF2B5EF4-FFF2-40B4-BE49-F238E27FC236}">
                  <a16:creationId xmlns:a16="http://schemas.microsoft.com/office/drawing/2014/main" id="{E38FB33F-6E31-05BE-31BF-DAA665B4770B}"/>
                </a:ext>
              </a:extLst>
            </p:cNvPr>
            <p:cNvSpPr>
              <a:spLocks/>
            </p:cNvSpPr>
            <p:nvPr/>
          </p:nvSpPr>
          <p:spPr bwMode="auto">
            <a:xfrm>
              <a:off x="4499278" y="3546412"/>
              <a:ext cx="1114572" cy="277794"/>
            </a:xfrm>
            <a:custGeom>
              <a:avLst/>
              <a:gdLst>
                <a:gd name="T0" fmla="*/ 804 w 830"/>
                <a:gd name="T1" fmla="*/ 11 h 206"/>
                <a:gd name="T2" fmla="*/ 804 w 830"/>
                <a:gd name="T3" fmla="*/ 3 h 206"/>
                <a:gd name="T4" fmla="*/ 804 w 830"/>
                <a:gd name="T5" fmla="*/ 0 h 206"/>
                <a:gd name="T6" fmla="*/ 27 w 830"/>
                <a:gd name="T7" fmla="*/ 0 h 206"/>
                <a:gd name="T8" fmla="*/ 27 w 830"/>
                <a:gd name="T9" fmla="*/ 0 h 206"/>
                <a:gd name="T10" fmla="*/ 3 w 830"/>
                <a:gd name="T11" fmla="*/ 0 h 206"/>
                <a:gd name="T12" fmla="*/ 0 w 830"/>
                <a:gd name="T13" fmla="*/ 22 h 206"/>
                <a:gd name="T14" fmla="*/ 34 w 830"/>
                <a:gd name="T15" fmla="*/ 42 h 206"/>
                <a:gd name="T16" fmla="*/ 34 w 830"/>
                <a:gd name="T17" fmla="*/ 42 h 206"/>
                <a:gd name="T18" fmla="*/ 415 w 830"/>
                <a:gd name="T19" fmla="*/ 206 h 206"/>
                <a:gd name="T20" fmla="*/ 797 w 830"/>
                <a:gd name="T21" fmla="*/ 43 h 206"/>
                <a:gd name="T22" fmla="*/ 797 w 830"/>
                <a:gd name="T23" fmla="*/ 43 h 206"/>
                <a:gd name="T24" fmla="*/ 830 w 830"/>
                <a:gd name="T25" fmla="*/ 22 h 206"/>
                <a:gd name="T26" fmla="*/ 830 w 830"/>
                <a:gd name="T27" fmla="*/ 11 h 206"/>
                <a:gd name="T28" fmla="*/ 804 w 830"/>
                <a:gd name="T29" fmla="*/ 1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0" h="206">
                  <a:moveTo>
                    <a:pt x="804" y="11"/>
                  </a:moveTo>
                  <a:cubicBezTo>
                    <a:pt x="804" y="8"/>
                    <a:pt x="804" y="6"/>
                    <a:pt x="804" y="3"/>
                  </a:cubicBezTo>
                  <a:cubicBezTo>
                    <a:pt x="804" y="2"/>
                    <a:pt x="804" y="1"/>
                    <a:pt x="804" y="0"/>
                  </a:cubicBezTo>
                  <a:cubicBezTo>
                    <a:pt x="27" y="0"/>
                    <a:pt x="27" y="0"/>
                    <a:pt x="27" y="0"/>
                  </a:cubicBezTo>
                  <a:cubicBezTo>
                    <a:pt x="27" y="0"/>
                    <a:pt x="27" y="0"/>
                    <a:pt x="27" y="0"/>
                  </a:cubicBezTo>
                  <a:cubicBezTo>
                    <a:pt x="3" y="0"/>
                    <a:pt x="3" y="0"/>
                    <a:pt x="3" y="0"/>
                  </a:cubicBezTo>
                  <a:cubicBezTo>
                    <a:pt x="0" y="22"/>
                    <a:pt x="0" y="22"/>
                    <a:pt x="0" y="22"/>
                  </a:cubicBezTo>
                  <a:cubicBezTo>
                    <a:pt x="27" y="23"/>
                    <a:pt x="34" y="42"/>
                    <a:pt x="34" y="42"/>
                  </a:cubicBezTo>
                  <a:cubicBezTo>
                    <a:pt x="34" y="42"/>
                    <a:pt x="34" y="42"/>
                    <a:pt x="34" y="42"/>
                  </a:cubicBezTo>
                  <a:cubicBezTo>
                    <a:pt x="68" y="135"/>
                    <a:pt x="226" y="206"/>
                    <a:pt x="415" y="206"/>
                  </a:cubicBezTo>
                  <a:cubicBezTo>
                    <a:pt x="604" y="206"/>
                    <a:pt x="762" y="136"/>
                    <a:pt x="797" y="43"/>
                  </a:cubicBezTo>
                  <a:cubicBezTo>
                    <a:pt x="797" y="43"/>
                    <a:pt x="797" y="43"/>
                    <a:pt x="797" y="43"/>
                  </a:cubicBezTo>
                  <a:cubicBezTo>
                    <a:pt x="807" y="22"/>
                    <a:pt x="830" y="22"/>
                    <a:pt x="830" y="22"/>
                  </a:cubicBezTo>
                  <a:cubicBezTo>
                    <a:pt x="830" y="11"/>
                    <a:pt x="830" y="11"/>
                    <a:pt x="830" y="11"/>
                  </a:cubicBezTo>
                  <a:lnTo>
                    <a:pt x="804" y="11"/>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25" name="Freeform 11">
              <a:extLst>
                <a:ext uri="{FF2B5EF4-FFF2-40B4-BE49-F238E27FC236}">
                  <a16:creationId xmlns:a16="http://schemas.microsoft.com/office/drawing/2014/main" id="{035A886F-6148-27A6-F5F6-40DD441C280A}"/>
                </a:ext>
              </a:extLst>
            </p:cNvPr>
            <p:cNvSpPr>
              <a:spLocks/>
            </p:cNvSpPr>
            <p:nvPr/>
          </p:nvSpPr>
          <p:spPr bwMode="auto">
            <a:xfrm>
              <a:off x="4499278" y="3546412"/>
              <a:ext cx="1114572" cy="277794"/>
            </a:xfrm>
            <a:custGeom>
              <a:avLst/>
              <a:gdLst>
                <a:gd name="T0" fmla="*/ 804 w 830"/>
                <a:gd name="T1" fmla="*/ 11 h 206"/>
                <a:gd name="T2" fmla="*/ 804 w 830"/>
                <a:gd name="T3" fmla="*/ 3 h 206"/>
                <a:gd name="T4" fmla="*/ 804 w 830"/>
                <a:gd name="T5" fmla="*/ 0 h 206"/>
                <a:gd name="T6" fmla="*/ 27 w 830"/>
                <a:gd name="T7" fmla="*/ 0 h 206"/>
                <a:gd name="T8" fmla="*/ 27 w 830"/>
                <a:gd name="T9" fmla="*/ 0 h 206"/>
                <a:gd name="T10" fmla="*/ 3 w 830"/>
                <a:gd name="T11" fmla="*/ 0 h 206"/>
                <a:gd name="T12" fmla="*/ 0 w 830"/>
                <a:gd name="T13" fmla="*/ 22 h 206"/>
                <a:gd name="T14" fmla="*/ 34 w 830"/>
                <a:gd name="T15" fmla="*/ 42 h 206"/>
                <a:gd name="T16" fmla="*/ 34 w 830"/>
                <a:gd name="T17" fmla="*/ 42 h 206"/>
                <a:gd name="T18" fmla="*/ 34 w 830"/>
                <a:gd name="T19" fmla="*/ 43 h 206"/>
                <a:gd name="T20" fmla="*/ 709 w 830"/>
                <a:gd name="T21" fmla="*/ 43 h 206"/>
                <a:gd name="T22" fmla="*/ 384 w 830"/>
                <a:gd name="T23" fmla="*/ 205 h 206"/>
                <a:gd name="T24" fmla="*/ 415 w 830"/>
                <a:gd name="T25" fmla="*/ 206 h 206"/>
                <a:gd name="T26" fmla="*/ 797 w 830"/>
                <a:gd name="T27" fmla="*/ 43 h 206"/>
                <a:gd name="T28" fmla="*/ 797 w 830"/>
                <a:gd name="T29" fmla="*/ 43 h 206"/>
                <a:gd name="T30" fmla="*/ 830 w 830"/>
                <a:gd name="T31" fmla="*/ 22 h 206"/>
                <a:gd name="T32" fmla="*/ 830 w 830"/>
                <a:gd name="T33" fmla="*/ 11 h 206"/>
                <a:gd name="T34" fmla="*/ 804 w 830"/>
                <a:gd name="T35" fmla="*/ 1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0" h="206">
                  <a:moveTo>
                    <a:pt x="804" y="11"/>
                  </a:moveTo>
                  <a:cubicBezTo>
                    <a:pt x="804" y="8"/>
                    <a:pt x="804" y="6"/>
                    <a:pt x="804" y="3"/>
                  </a:cubicBezTo>
                  <a:cubicBezTo>
                    <a:pt x="804" y="2"/>
                    <a:pt x="804" y="1"/>
                    <a:pt x="804" y="0"/>
                  </a:cubicBezTo>
                  <a:cubicBezTo>
                    <a:pt x="27" y="0"/>
                    <a:pt x="27" y="0"/>
                    <a:pt x="27" y="0"/>
                  </a:cubicBezTo>
                  <a:cubicBezTo>
                    <a:pt x="27" y="0"/>
                    <a:pt x="27" y="0"/>
                    <a:pt x="27" y="0"/>
                  </a:cubicBezTo>
                  <a:cubicBezTo>
                    <a:pt x="3" y="0"/>
                    <a:pt x="3" y="0"/>
                    <a:pt x="3" y="0"/>
                  </a:cubicBezTo>
                  <a:cubicBezTo>
                    <a:pt x="0" y="22"/>
                    <a:pt x="0" y="22"/>
                    <a:pt x="0" y="22"/>
                  </a:cubicBezTo>
                  <a:cubicBezTo>
                    <a:pt x="27" y="23"/>
                    <a:pt x="34" y="42"/>
                    <a:pt x="34" y="42"/>
                  </a:cubicBezTo>
                  <a:cubicBezTo>
                    <a:pt x="34" y="42"/>
                    <a:pt x="34" y="42"/>
                    <a:pt x="34" y="42"/>
                  </a:cubicBezTo>
                  <a:cubicBezTo>
                    <a:pt x="34" y="42"/>
                    <a:pt x="34" y="42"/>
                    <a:pt x="34" y="43"/>
                  </a:cubicBezTo>
                  <a:cubicBezTo>
                    <a:pt x="709" y="43"/>
                    <a:pt x="709" y="43"/>
                    <a:pt x="709" y="43"/>
                  </a:cubicBezTo>
                  <a:cubicBezTo>
                    <a:pt x="636" y="165"/>
                    <a:pt x="484" y="198"/>
                    <a:pt x="384" y="205"/>
                  </a:cubicBezTo>
                  <a:cubicBezTo>
                    <a:pt x="394" y="206"/>
                    <a:pt x="405" y="206"/>
                    <a:pt x="415" y="206"/>
                  </a:cubicBezTo>
                  <a:cubicBezTo>
                    <a:pt x="604" y="206"/>
                    <a:pt x="762" y="136"/>
                    <a:pt x="797" y="43"/>
                  </a:cubicBezTo>
                  <a:cubicBezTo>
                    <a:pt x="797" y="43"/>
                    <a:pt x="797" y="43"/>
                    <a:pt x="797" y="43"/>
                  </a:cubicBezTo>
                  <a:cubicBezTo>
                    <a:pt x="807" y="22"/>
                    <a:pt x="830" y="22"/>
                    <a:pt x="830" y="22"/>
                  </a:cubicBezTo>
                  <a:cubicBezTo>
                    <a:pt x="830" y="11"/>
                    <a:pt x="830" y="11"/>
                    <a:pt x="830" y="11"/>
                  </a:cubicBezTo>
                  <a:lnTo>
                    <a:pt x="804" y="11"/>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26" name="Freeform 12">
              <a:extLst>
                <a:ext uri="{FF2B5EF4-FFF2-40B4-BE49-F238E27FC236}">
                  <a16:creationId xmlns:a16="http://schemas.microsoft.com/office/drawing/2014/main" id="{165FF8F4-AB6F-F496-4199-16A32E83A5E2}"/>
                </a:ext>
              </a:extLst>
            </p:cNvPr>
            <p:cNvSpPr>
              <a:spLocks/>
            </p:cNvSpPr>
            <p:nvPr/>
          </p:nvSpPr>
          <p:spPr bwMode="auto">
            <a:xfrm>
              <a:off x="4460240" y="3515861"/>
              <a:ext cx="1193780" cy="60538"/>
            </a:xfrm>
            <a:custGeom>
              <a:avLst/>
              <a:gdLst>
                <a:gd name="T0" fmla="*/ 889 w 889"/>
                <a:gd name="T1" fmla="*/ 23 h 45"/>
                <a:gd name="T2" fmla="*/ 866 w 889"/>
                <a:gd name="T3" fmla="*/ 45 h 45"/>
                <a:gd name="T4" fmla="*/ 32 w 889"/>
                <a:gd name="T5" fmla="*/ 45 h 45"/>
                <a:gd name="T6" fmla="*/ 22 w 889"/>
                <a:gd name="T7" fmla="*/ 45 h 45"/>
                <a:gd name="T8" fmla="*/ 0 w 889"/>
                <a:gd name="T9" fmla="*/ 23 h 45"/>
                <a:gd name="T10" fmla="*/ 0 w 889"/>
                <a:gd name="T11" fmla="*/ 23 h 45"/>
                <a:gd name="T12" fmla="*/ 22 w 889"/>
                <a:gd name="T13" fmla="*/ 0 h 45"/>
                <a:gd name="T14" fmla="*/ 866 w 889"/>
                <a:gd name="T15" fmla="*/ 0 h 45"/>
                <a:gd name="T16" fmla="*/ 889 w 889"/>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45">
                  <a:moveTo>
                    <a:pt x="889" y="23"/>
                  </a:moveTo>
                  <a:cubicBezTo>
                    <a:pt x="889" y="35"/>
                    <a:pt x="879" y="45"/>
                    <a:pt x="866" y="45"/>
                  </a:cubicBezTo>
                  <a:cubicBezTo>
                    <a:pt x="32" y="45"/>
                    <a:pt x="32" y="45"/>
                    <a:pt x="32" y="45"/>
                  </a:cubicBezTo>
                  <a:cubicBezTo>
                    <a:pt x="22" y="45"/>
                    <a:pt x="22" y="45"/>
                    <a:pt x="22" y="45"/>
                  </a:cubicBezTo>
                  <a:cubicBezTo>
                    <a:pt x="10" y="45"/>
                    <a:pt x="0" y="35"/>
                    <a:pt x="0" y="23"/>
                  </a:cubicBezTo>
                  <a:cubicBezTo>
                    <a:pt x="0" y="23"/>
                    <a:pt x="0" y="23"/>
                    <a:pt x="0" y="23"/>
                  </a:cubicBezTo>
                  <a:cubicBezTo>
                    <a:pt x="0" y="10"/>
                    <a:pt x="10" y="0"/>
                    <a:pt x="22" y="0"/>
                  </a:cubicBezTo>
                  <a:cubicBezTo>
                    <a:pt x="866" y="0"/>
                    <a:pt x="866" y="0"/>
                    <a:pt x="866" y="0"/>
                  </a:cubicBezTo>
                  <a:cubicBezTo>
                    <a:pt x="879" y="0"/>
                    <a:pt x="889" y="10"/>
                    <a:pt x="889" y="23"/>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27" name="Freeform 13">
              <a:extLst>
                <a:ext uri="{FF2B5EF4-FFF2-40B4-BE49-F238E27FC236}">
                  <a16:creationId xmlns:a16="http://schemas.microsoft.com/office/drawing/2014/main" id="{0499223C-4589-E0EB-6EC2-78A626462004}"/>
                </a:ext>
              </a:extLst>
            </p:cNvPr>
            <p:cNvSpPr>
              <a:spLocks/>
            </p:cNvSpPr>
            <p:nvPr/>
          </p:nvSpPr>
          <p:spPr bwMode="auto">
            <a:xfrm>
              <a:off x="5663072" y="3596200"/>
              <a:ext cx="521077" cy="527866"/>
            </a:xfrm>
            <a:custGeom>
              <a:avLst/>
              <a:gdLst>
                <a:gd name="T0" fmla="*/ 324 w 388"/>
                <a:gd name="T1" fmla="*/ 323 h 392"/>
                <a:gd name="T2" fmla="*/ 323 w 388"/>
                <a:gd name="T3" fmla="*/ 323 h 392"/>
                <a:gd name="T4" fmla="*/ 291 w 388"/>
                <a:gd name="T5" fmla="*/ 302 h 392"/>
                <a:gd name="T6" fmla="*/ 290 w 388"/>
                <a:gd name="T7" fmla="*/ 294 h 392"/>
                <a:gd name="T8" fmla="*/ 234 w 388"/>
                <a:gd name="T9" fmla="*/ 53 h 392"/>
                <a:gd name="T10" fmla="*/ 154 w 388"/>
                <a:gd name="T11" fmla="*/ 53 h 392"/>
                <a:gd name="T12" fmla="*/ 99 w 388"/>
                <a:gd name="T13" fmla="*/ 294 h 392"/>
                <a:gd name="T14" fmla="*/ 98 w 388"/>
                <a:gd name="T15" fmla="*/ 300 h 392"/>
                <a:gd name="T16" fmla="*/ 98 w 388"/>
                <a:gd name="T17" fmla="*/ 300 h 392"/>
                <a:gd name="T18" fmla="*/ 65 w 388"/>
                <a:gd name="T19" fmla="*/ 323 h 392"/>
                <a:gd name="T20" fmla="*/ 64 w 388"/>
                <a:gd name="T21" fmla="*/ 323 h 392"/>
                <a:gd name="T22" fmla="*/ 0 w 388"/>
                <a:gd name="T23" fmla="*/ 392 h 392"/>
                <a:gd name="T24" fmla="*/ 388 w 388"/>
                <a:gd name="T25" fmla="*/ 392 h 392"/>
                <a:gd name="T26" fmla="*/ 324 w 388"/>
                <a:gd name="T27" fmla="*/ 3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8" h="392">
                  <a:moveTo>
                    <a:pt x="324" y="323"/>
                  </a:moveTo>
                  <a:cubicBezTo>
                    <a:pt x="323" y="323"/>
                    <a:pt x="323" y="323"/>
                    <a:pt x="323" y="323"/>
                  </a:cubicBezTo>
                  <a:cubicBezTo>
                    <a:pt x="303" y="321"/>
                    <a:pt x="294" y="307"/>
                    <a:pt x="291" y="302"/>
                  </a:cubicBezTo>
                  <a:cubicBezTo>
                    <a:pt x="291" y="299"/>
                    <a:pt x="290" y="297"/>
                    <a:pt x="290" y="294"/>
                  </a:cubicBezTo>
                  <a:cubicBezTo>
                    <a:pt x="234" y="53"/>
                    <a:pt x="234" y="53"/>
                    <a:pt x="234" y="53"/>
                  </a:cubicBezTo>
                  <a:cubicBezTo>
                    <a:pt x="228" y="0"/>
                    <a:pt x="166" y="2"/>
                    <a:pt x="154" y="53"/>
                  </a:cubicBezTo>
                  <a:cubicBezTo>
                    <a:pt x="99" y="294"/>
                    <a:pt x="99" y="294"/>
                    <a:pt x="99" y="294"/>
                  </a:cubicBezTo>
                  <a:cubicBezTo>
                    <a:pt x="98" y="296"/>
                    <a:pt x="98" y="298"/>
                    <a:pt x="98" y="300"/>
                  </a:cubicBezTo>
                  <a:cubicBezTo>
                    <a:pt x="98" y="300"/>
                    <a:pt x="98" y="300"/>
                    <a:pt x="98" y="300"/>
                  </a:cubicBezTo>
                  <a:cubicBezTo>
                    <a:pt x="98" y="300"/>
                    <a:pt x="89" y="320"/>
                    <a:pt x="65" y="323"/>
                  </a:cubicBezTo>
                  <a:cubicBezTo>
                    <a:pt x="65" y="323"/>
                    <a:pt x="64" y="323"/>
                    <a:pt x="64" y="323"/>
                  </a:cubicBezTo>
                  <a:cubicBezTo>
                    <a:pt x="28" y="326"/>
                    <a:pt x="0" y="356"/>
                    <a:pt x="0" y="392"/>
                  </a:cubicBezTo>
                  <a:cubicBezTo>
                    <a:pt x="388" y="392"/>
                    <a:pt x="388" y="392"/>
                    <a:pt x="388" y="392"/>
                  </a:cubicBezTo>
                  <a:cubicBezTo>
                    <a:pt x="388" y="355"/>
                    <a:pt x="360" y="325"/>
                    <a:pt x="324" y="323"/>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28" name="Freeform 14">
              <a:extLst>
                <a:ext uri="{FF2B5EF4-FFF2-40B4-BE49-F238E27FC236}">
                  <a16:creationId xmlns:a16="http://schemas.microsoft.com/office/drawing/2014/main" id="{580D2119-5B08-B415-4150-6687B9696A3E}"/>
                </a:ext>
              </a:extLst>
            </p:cNvPr>
            <p:cNvSpPr>
              <a:spLocks/>
            </p:cNvSpPr>
            <p:nvPr/>
          </p:nvSpPr>
          <p:spPr bwMode="auto">
            <a:xfrm>
              <a:off x="5663072" y="4077107"/>
              <a:ext cx="521077" cy="46959"/>
            </a:xfrm>
            <a:custGeom>
              <a:avLst/>
              <a:gdLst>
                <a:gd name="T0" fmla="*/ 9 w 388"/>
                <a:gd name="T1" fmla="*/ 0 h 35"/>
                <a:gd name="T2" fmla="*/ 0 w 388"/>
                <a:gd name="T3" fmla="*/ 35 h 35"/>
                <a:gd name="T4" fmla="*/ 388 w 388"/>
                <a:gd name="T5" fmla="*/ 35 h 35"/>
                <a:gd name="T6" fmla="*/ 379 w 388"/>
                <a:gd name="T7" fmla="*/ 0 h 35"/>
                <a:gd name="T8" fmla="*/ 9 w 388"/>
                <a:gd name="T9" fmla="*/ 0 h 35"/>
              </a:gdLst>
              <a:ahLst/>
              <a:cxnLst>
                <a:cxn ang="0">
                  <a:pos x="T0" y="T1"/>
                </a:cxn>
                <a:cxn ang="0">
                  <a:pos x="T2" y="T3"/>
                </a:cxn>
                <a:cxn ang="0">
                  <a:pos x="T4" y="T5"/>
                </a:cxn>
                <a:cxn ang="0">
                  <a:pos x="T6" y="T7"/>
                </a:cxn>
                <a:cxn ang="0">
                  <a:pos x="T8" y="T9"/>
                </a:cxn>
              </a:cxnLst>
              <a:rect l="0" t="0" r="r" b="b"/>
              <a:pathLst>
                <a:path w="388" h="35">
                  <a:moveTo>
                    <a:pt x="9" y="0"/>
                  </a:moveTo>
                  <a:cubicBezTo>
                    <a:pt x="4" y="11"/>
                    <a:pt x="0" y="23"/>
                    <a:pt x="0" y="35"/>
                  </a:cubicBezTo>
                  <a:cubicBezTo>
                    <a:pt x="388" y="35"/>
                    <a:pt x="388" y="35"/>
                    <a:pt x="388" y="35"/>
                  </a:cubicBezTo>
                  <a:cubicBezTo>
                    <a:pt x="388" y="23"/>
                    <a:pt x="385" y="11"/>
                    <a:pt x="379" y="0"/>
                  </a:cubicBezTo>
                  <a:lnTo>
                    <a:pt x="9" y="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29" name="Freeform 15">
              <a:extLst>
                <a:ext uri="{FF2B5EF4-FFF2-40B4-BE49-F238E27FC236}">
                  <a16:creationId xmlns:a16="http://schemas.microsoft.com/office/drawing/2014/main" id="{E859C360-FB5B-6C37-812C-6D2C3B175ABA}"/>
                </a:ext>
              </a:extLst>
            </p:cNvPr>
            <p:cNvSpPr>
              <a:spLocks/>
            </p:cNvSpPr>
            <p:nvPr/>
          </p:nvSpPr>
          <p:spPr bwMode="auto">
            <a:xfrm>
              <a:off x="6192635" y="3184318"/>
              <a:ext cx="1114006" cy="278926"/>
            </a:xfrm>
            <a:custGeom>
              <a:avLst/>
              <a:gdLst>
                <a:gd name="T0" fmla="*/ 803 w 830"/>
                <a:gd name="T1" fmla="*/ 12 h 207"/>
                <a:gd name="T2" fmla="*/ 804 w 830"/>
                <a:gd name="T3" fmla="*/ 4 h 207"/>
                <a:gd name="T4" fmla="*/ 804 w 830"/>
                <a:gd name="T5" fmla="*/ 0 h 207"/>
                <a:gd name="T6" fmla="*/ 26 w 830"/>
                <a:gd name="T7" fmla="*/ 0 h 207"/>
                <a:gd name="T8" fmla="*/ 26 w 830"/>
                <a:gd name="T9" fmla="*/ 1 h 207"/>
                <a:gd name="T10" fmla="*/ 2 w 830"/>
                <a:gd name="T11" fmla="*/ 0 h 207"/>
                <a:gd name="T12" fmla="*/ 0 w 830"/>
                <a:gd name="T13" fmla="*/ 23 h 207"/>
                <a:gd name="T14" fmla="*/ 33 w 830"/>
                <a:gd name="T15" fmla="*/ 43 h 207"/>
                <a:gd name="T16" fmla="*/ 33 w 830"/>
                <a:gd name="T17" fmla="*/ 43 h 207"/>
                <a:gd name="T18" fmla="*/ 415 w 830"/>
                <a:gd name="T19" fmla="*/ 207 h 207"/>
                <a:gd name="T20" fmla="*/ 796 w 830"/>
                <a:gd name="T21" fmla="*/ 44 h 207"/>
                <a:gd name="T22" fmla="*/ 796 w 830"/>
                <a:gd name="T23" fmla="*/ 43 h 207"/>
                <a:gd name="T24" fmla="*/ 830 w 830"/>
                <a:gd name="T25" fmla="*/ 23 h 207"/>
                <a:gd name="T26" fmla="*/ 830 w 830"/>
                <a:gd name="T27" fmla="*/ 12 h 207"/>
                <a:gd name="T28" fmla="*/ 803 w 830"/>
                <a:gd name="T29" fmla="*/ 1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0" h="207">
                  <a:moveTo>
                    <a:pt x="803" y="12"/>
                  </a:moveTo>
                  <a:cubicBezTo>
                    <a:pt x="804" y="9"/>
                    <a:pt x="804" y="7"/>
                    <a:pt x="804" y="4"/>
                  </a:cubicBezTo>
                  <a:cubicBezTo>
                    <a:pt x="804" y="3"/>
                    <a:pt x="804" y="2"/>
                    <a:pt x="804" y="0"/>
                  </a:cubicBezTo>
                  <a:cubicBezTo>
                    <a:pt x="26" y="0"/>
                    <a:pt x="26" y="0"/>
                    <a:pt x="26" y="0"/>
                  </a:cubicBezTo>
                  <a:cubicBezTo>
                    <a:pt x="26" y="1"/>
                    <a:pt x="26" y="1"/>
                    <a:pt x="26" y="1"/>
                  </a:cubicBezTo>
                  <a:cubicBezTo>
                    <a:pt x="2" y="0"/>
                    <a:pt x="2" y="0"/>
                    <a:pt x="2" y="0"/>
                  </a:cubicBezTo>
                  <a:cubicBezTo>
                    <a:pt x="0" y="23"/>
                    <a:pt x="0" y="23"/>
                    <a:pt x="0" y="23"/>
                  </a:cubicBezTo>
                  <a:cubicBezTo>
                    <a:pt x="27" y="24"/>
                    <a:pt x="33" y="43"/>
                    <a:pt x="33" y="43"/>
                  </a:cubicBezTo>
                  <a:cubicBezTo>
                    <a:pt x="33" y="43"/>
                    <a:pt x="33" y="43"/>
                    <a:pt x="33" y="43"/>
                  </a:cubicBezTo>
                  <a:cubicBezTo>
                    <a:pt x="68" y="136"/>
                    <a:pt x="226" y="207"/>
                    <a:pt x="415" y="207"/>
                  </a:cubicBezTo>
                  <a:cubicBezTo>
                    <a:pt x="604" y="207"/>
                    <a:pt x="761" y="137"/>
                    <a:pt x="796" y="44"/>
                  </a:cubicBezTo>
                  <a:cubicBezTo>
                    <a:pt x="796" y="43"/>
                    <a:pt x="796" y="43"/>
                    <a:pt x="796" y="43"/>
                  </a:cubicBezTo>
                  <a:cubicBezTo>
                    <a:pt x="806" y="23"/>
                    <a:pt x="830" y="23"/>
                    <a:pt x="830" y="23"/>
                  </a:cubicBezTo>
                  <a:cubicBezTo>
                    <a:pt x="830" y="12"/>
                    <a:pt x="830" y="12"/>
                    <a:pt x="830" y="12"/>
                  </a:cubicBezTo>
                  <a:lnTo>
                    <a:pt x="803" y="1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30" name="Freeform 16">
              <a:extLst>
                <a:ext uri="{FF2B5EF4-FFF2-40B4-BE49-F238E27FC236}">
                  <a16:creationId xmlns:a16="http://schemas.microsoft.com/office/drawing/2014/main" id="{DB1A1408-1726-F64A-49AE-4641431B6467}"/>
                </a:ext>
              </a:extLst>
            </p:cNvPr>
            <p:cNvSpPr>
              <a:spLocks/>
            </p:cNvSpPr>
            <p:nvPr/>
          </p:nvSpPr>
          <p:spPr bwMode="auto">
            <a:xfrm>
              <a:off x="6192635" y="3184318"/>
              <a:ext cx="1114006" cy="278926"/>
            </a:xfrm>
            <a:custGeom>
              <a:avLst/>
              <a:gdLst>
                <a:gd name="T0" fmla="*/ 803 w 830"/>
                <a:gd name="T1" fmla="*/ 12 h 207"/>
                <a:gd name="T2" fmla="*/ 804 w 830"/>
                <a:gd name="T3" fmla="*/ 4 h 207"/>
                <a:gd name="T4" fmla="*/ 804 w 830"/>
                <a:gd name="T5" fmla="*/ 0 h 207"/>
                <a:gd name="T6" fmla="*/ 26 w 830"/>
                <a:gd name="T7" fmla="*/ 0 h 207"/>
                <a:gd name="T8" fmla="*/ 26 w 830"/>
                <a:gd name="T9" fmla="*/ 1 h 207"/>
                <a:gd name="T10" fmla="*/ 2 w 830"/>
                <a:gd name="T11" fmla="*/ 0 h 207"/>
                <a:gd name="T12" fmla="*/ 0 w 830"/>
                <a:gd name="T13" fmla="*/ 23 h 207"/>
                <a:gd name="T14" fmla="*/ 33 w 830"/>
                <a:gd name="T15" fmla="*/ 43 h 207"/>
                <a:gd name="T16" fmla="*/ 33 w 830"/>
                <a:gd name="T17" fmla="*/ 43 h 207"/>
                <a:gd name="T18" fmla="*/ 33 w 830"/>
                <a:gd name="T19" fmla="*/ 43 h 207"/>
                <a:gd name="T20" fmla="*/ 709 w 830"/>
                <a:gd name="T21" fmla="*/ 43 h 207"/>
                <a:gd name="T22" fmla="*/ 384 w 830"/>
                <a:gd name="T23" fmla="*/ 206 h 207"/>
                <a:gd name="T24" fmla="*/ 415 w 830"/>
                <a:gd name="T25" fmla="*/ 207 h 207"/>
                <a:gd name="T26" fmla="*/ 796 w 830"/>
                <a:gd name="T27" fmla="*/ 44 h 207"/>
                <a:gd name="T28" fmla="*/ 796 w 830"/>
                <a:gd name="T29" fmla="*/ 43 h 207"/>
                <a:gd name="T30" fmla="*/ 830 w 830"/>
                <a:gd name="T31" fmla="*/ 23 h 207"/>
                <a:gd name="T32" fmla="*/ 830 w 830"/>
                <a:gd name="T33" fmla="*/ 12 h 207"/>
                <a:gd name="T34" fmla="*/ 803 w 830"/>
                <a:gd name="T35" fmla="*/ 1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0" h="207">
                  <a:moveTo>
                    <a:pt x="803" y="12"/>
                  </a:moveTo>
                  <a:cubicBezTo>
                    <a:pt x="804" y="9"/>
                    <a:pt x="804" y="7"/>
                    <a:pt x="804" y="4"/>
                  </a:cubicBezTo>
                  <a:cubicBezTo>
                    <a:pt x="804" y="3"/>
                    <a:pt x="804" y="2"/>
                    <a:pt x="804" y="0"/>
                  </a:cubicBezTo>
                  <a:cubicBezTo>
                    <a:pt x="26" y="0"/>
                    <a:pt x="26" y="0"/>
                    <a:pt x="26" y="0"/>
                  </a:cubicBezTo>
                  <a:cubicBezTo>
                    <a:pt x="26" y="1"/>
                    <a:pt x="26" y="1"/>
                    <a:pt x="26" y="1"/>
                  </a:cubicBezTo>
                  <a:cubicBezTo>
                    <a:pt x="2" y="0"/>
                    <a:pt x="2" y="0"/>
                    <a:pt x="2" y="0"/>
                  </a:cubicBezTo>
                  <a:cubicBezTo>
                    <a:pt x="0" y="23"/>
                    <a:pt x="0" y="23"/>
                    <a:pt x="0" y="23"/>
                  </a:cubicBezTo>
                  <a:cubicBezTo>
                    <a:pt x="27" y="24"/>
                    <a:pt x="33" y="43"/>
                    <a:pt x="33" y="43"/>
                  </a:cubicBezTo>
                  <a:cubicBezTo>
                    <a:pt x="33" y="43"/>
                    <a:pt x="33" y="43"/>
                    <a:pt x="33" y="43"/>
                  </a:cubicBezTo>
                  <a:cubicBezTo>
                    <a:pt x="33" y="43"/>
                    <a:pt x="33" y="43"/>
                    <a:pt x="33" y="43"/>
                  </a:cubicBezTo>
                  <a:cubicBezTo>
                    <a:pt x="709" y="43"/>
                    <a:pt x="709" y="43"/>
                    <a:pt x="709" y="43"/>
                  </a:cubicBezTo>
                  <a:cubicBezTo>
                    <a:pt x="636" y="166"/>
                    <a:pt x="483" y="199"/>
                    <a:pt x="384" y="206"/>
                  </a:cubicBezTo>
                  <a:cubicBezTo>
                    <a:pt x="394" y="206"/>
                    <a:pt x="404" y="207"/>
                    <a:pt x="415" y="207"/>
                  </a:cubicBezTo>
                  <a:cubicBezTo>
                    <a:pt x="604" y="207"/>
                    <a:pt x="761" y="137"/>
                    <a:pt x="796" y="44"/>
                  </a:cubicBezTo>
                  <a:cubicBezTo>
                    <a:pt x="796" y="43"/>
                    <a:pt x="796" y="43"/>
                    <a:pt x="796" y="43"/>
                  </a:cubicBezTo>
                  <a:cubicBezTo>
                    <a:pt x="806" y="23"/>
                    <a:pt x="830" y="23"/>
                    <a:pt x="830" y="23"/>
                  </a:cubicBezTo>
                  <a:cubicBezTo>
                    <a:pt x="830" y="12"/>
                    <a:pt x="830" y="12"/>
                    <a:pt x="830" y="12"/>
                  </a:cubicBezTo>
                  <a:lnTo>
                    <a:pt x="803" y="12"/>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31" name="Freeform 17">
              <a:extLst>
                <a:ext uri="{FF2B5EF4-FFF2-40B4-BE49-F238E27FC236}">
                  <a16:creationId xmlns:a16="http://schemas.microsoft.com/office/drawing/2014/main" id="{EB6C5679-4AC0-0E46-EF74-A2FAFA31EC86}"/>
                </a:ext>
              </a:extLst>
            </p:cNvPr>
            <p:cNvSpPr>
              <a:spLocks/>
            </p:cNvSpPr>
            <p:nvPr/>
          </p:nvSpPr>
          <p:spPr bwMode="auto">
            <a:xfrm>
              <a:off x="6153597" y="3154898"/>
              <a:ext cx="1192083" cy="60538"/>
            </a:xfrm>
            <a:custGeom>
              <a:avLst/>
              <a:gdLst>
                <a:gd name="T0" fmla="*/ 888 w 888"/>
                <a:gd name="T1" fmla="*/ 22 h 45"/>
                <a:gd name="T2" fmla="*/ 866 w 888"/>
                <a:gd name="T3" fmla="*/ 45 h 45"/>
                <a:gd name="T4" fmla="*/ 32 w 888"/>
                <a:gd name="T5" fmla="*/ 45 h 45"/>
                <a:gd name="T6" fmla="*/ 22 w 888"/>
                <a:gd name="T7" fmla="*/ 45 h 45"/>
                <a:gd name="T8" fmla="*/ 0 w 888"/>
                <a:gd name="T9" fmla="*/ 22 h 45"/>
                <a:gd name="T10" fmla="*/ 0 w 888"/>
                <a:gd name="T11" fmla="*/ 22 h 45"/>
                <a:gd name="T12" fmla="*/ 22 w 888"/>
                <a:gd name="T13" fmla="*/ 0 h 45"/>
                <a:gd name="T14" fmla="*/ 866 w 888"/>
                <a:gd name="T15" fmla="*/ 0 h 45"/>
                <a:gd name="T16" fmla="*/ 888 w 888"/>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45">
                  <a:moveTo>
                    <a:pt x="888" y="22"/>
                  </a:moveTo>
                  <a:cubicBezTo>
                    <a:pt x="888" y="35"/>
                    <a:pt x="878" y="45"/>
                    <a:pt x="866" y="45"/>
                  </a:cubicBezTo>
                  <a:cubicBezTo>
                    <a:pt x="32" y="45"/>
                    <a:pt x="32" y="45"/>
                    <a:pt x="32" y="45"/>
                  </a:cubicBezTo>
                  <a:cubicBezTo>
                    <a:pt x="22" y="45"/>
                    <a:pt x="22" y="45"/>
                    <a:pt x="22" y="45"/>
                  </a:cubicBezTo>
                  <a:cubicBezTo>
                    <a:pt x="10" y="45"/>
                    <a:pt x="0" y="35"/>
                    <a:pt x="0" y="22"/>
                  </a:cubicBezTo>
                  <a:cubicBezTo>
                    <a:pt x="0" y="22"/>
                    <a:pt x="0" y="22"/>
                    <a:pt x="0" y="22"/>
                  </a:cubicBezTo>
                  <a:cubicBezTo>
                    <a:pt x="0" y="10"/>
                    <a:pt x="10" y="0"/>
                    <a:pt x="22" y="0"/>
                  </a:cubicBezTo>
                  <a:cubicBezTo>
                    <a:pt x="866" y="0"/>
                    <a:pt x="866" y="0"/>
                    <a:pt x="866" y="0"/>
                  </a:cubicBezTo>
                  <a:cubicBezTo>
                    <a:pt x="878" y="0"/>
                    <a:pt x="888" y="10"/>
                    <a:pt x="888" y="22"/>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32" name="Oval 31">
              <a:extLst>
                <a:ext uri="{FF2B5EF4-FFF2-40B4-BE49-F238E27FC236}">
                  <a16:creationId xmlns:a16="http://schemas.microsoft.com/office/drawing/2014/main" id="{88EB8A0E-CC29-5EFA-8468-186038C52C08}"/>
                </a:ext>
              </a:extLst>
            </p:cNvPr>
            <p:cNvSpPr>
              <a:spLocks noChangeArrowheads="1"/>
            </p:cNvSpPr>
            <p:nvPr/>
          </p:nvSpPr>
          <p:spPr bwMode="auto">
            <a:xfrm>
              <a:off x="4985277" y="3865508"/>
              <a:ext cx="143706" cy="144272"/>
            </a:xfrm>
            <a:prstGeom prst="ellipse">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33" name="Oval 32">
              <a:extLst>
                <a:ext uri="{FF2B5EF4-FFF2-40B4-BE49-F238E27FC236}">
                  <a16:creationId xmlns:a16="http://schemas.microsoft.com/office/drawing/2014/main" id="{B0084864-1AFC-28F4-191D-BC80EECBE536}"/>
                </a:ext>
              </a:extLst>
            </p:cNvPr>
            <p:cNvSpPr>
              <a:spLocks noChangeArrowheads="1"/>
            </p:cNvSpPr>
            <p:nvPr/>
          </p:nvSpPr>
          <p:spPr bwMode="auto">
            <a:xfrm>
              <a:off x="5011868" y="3892665"/>
              <a:ext cx="89958" cy="89958"/>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34" name="Oval 33">
              <a:extLst>
                <a:ext uri="{FF2B5EF4-FFF2-40B4-BE49-F238E27FC236}">
                  <a16:creationId xmlns:a16="http://schemas.microsoft.com/office/drawing/2014/main" id="{09C5DCCF-9308-78B5-A309-9A978197BFF1}"/>
                </a:ext>
              </a:extLst>
            </p:cNvPr>
            <p:cNvSpPr>
              <a:spLocks noChangeArrowheads="1"/>
            </p:cNvSpPr>
            <p:nvPr/>
          </p:nvSpPr>
          <p:spPr bwMode="auto">
            <a:xfrm>
              <a:off x="6709186" y="3505111"/>
              <a:ext cx="142575" cy="142575"/>
            </a:xfrm>
            <a:prstGeom prst="ellipse">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35" name="Oval 34">
              <a:extLst>
                <a:ext uri="{FF2B5EF4-FFF2-40B4-BE49-F238E27FC236}">
                  <a16:creationId xmlns:a16="http://schemas.microsoft.com/office/drawing/2014/main" id="{796DA1EC-4C0D-F2D6-4855-51C6E1AC8BDA}"/>
                </a:ext>
              </a:extLst>
            </p:cNvPr>
            <p:cNvSpPr>
              <a:spLocks noChangeArrowheads="1"/>
            </p:cNvSpPr>
            <p:nvPr/>
          </p:nvSpPr>
          <p:spPr bwMode="auto">
            <a:xfrm>
              <a:off x="6736343" y="3531702"/>
              <a:ext cx="89958" cy="88826"/>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sp>
          <p:nvSpPr>
            <p:cNvPr id="36" name="Oval 35">
              <a:extLst>
                <a:ext uri="{FF2B5EF4-FFF2-40B4-BE49-F238E27FC236}">
                  <a16:creationId xmlns:a16="http://schemas.microsoft.com/office/drawing/2014/main" id="{58518EF3-C6F5-7E41-3CCC-3C699F614AF9}"/>
                </a:ext>
              </a:extLst>
            </p:cNvPr>
            <p:cNvSpPr>
              <a:spLocks noChangeArrowheads="1"/>
            </p:cNvSpPr>
            <p:nvPr/>
          </p:nvSpPr>
          <p:spPr bwMode="auto">
            <a:xfrm>
              <a:off x="5896737" y="3767629"/>
              <a:ext cx="55446" cy="54880"/>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IN" dirty="0">
                <a:latin typeface="Poppins" panose="00000500000000000000" pitchFamily="2" charset="0"/>
              </a:endParaRPr>
            </a:p>
          </p:txBody>
        </p:sp>
      </p:grpSp>
      <p:sp>
        <p:nvSpPr>
          <p:cNvPr id="39" name="Monotonectally deliver functionalized…">
            <a:extLst>
              <a:ext uri="{FF2B5EF4-FFF2-40B4-BE49-F238E27FC236}">
                <a16:creationId xmlns:a16="http://schemas.microsoft.com/office/drawing/2014/main" id="{DF76DB54-8044-CA83-F7B2-3BE384452FB6}"/>
              </a:ext>
            </a:extLst>
          </p:cNvPr>
          <p:cNvSpPr txBox="1"/>
          <p:nvPr/>
        </p:nvSpPr>
        <p:spPr>
          <a:xfrm>
            <a:off x="2921852" y="8097308"/>
            <a:ext cx="5106828" cy="1870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50000"/>
              </a:lnSpc>
              <a:defRPr sz="2000" b="0">
                <a:solidFill>
                  <a:srgbClr val="747A82"/>
                </a:solidFill>
                <a:latin typeface="Lato-Light"/>
                <a:ea typeface="Lato-Light"/>
                <a:cs typeface="Lato-Light"/>
                <a:sym typeface="Lato-Light"/>
              </a:defRPr>
            </a:pPr>
            <a:r>
              <a:rPr lang="en-US" sz="2800" dirty="0">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Independent groups working together to mitigate risk and error</a:t>
            </a:r>
          </a:p>
        </p:txBody>
      </p:sp>
      <p:sp>
        <p:nvSpPr>
          <p:cNvPr id="48" name="Rectangle: Rounded Corners 47">
            <a:extLst>
              <a:ext uri="{FF2B5EF4-FFF2-40B4-BE49-F238E27FC236}">
                <a16:creationId xmlns:a16="http://schemas.microsoft.com/office/drawing/2014/main" id="{C30D728D-E7F8-C632-023C-6D5287E0093E}"/>
              </a:ext>
            </a:extLst>
          </p:cNvPr>
          <p:cNvSpPr/>
          <p:nvPr/>
        </p:nvSpPr>
        <p:spPr>
          <a:xfrm>
            <a:off x="10026246" y="3024740"/>
            <a:ext cx="6073240" cy="4061488"/>
          </a:xfrm>
          <a:prstGeom prst="roundRect">
            <a:avLst>
              <a:gd name="adj" fmla="val 5378"/>
            </a:avLst>
          </a:prstGeom>
          <a:solidFill>
            <a:srgbClr val="FFFFFF"/>
          </a:solidFill>
          <a:ln>
            <a:noFill/>
          </a:ln>
          <a:effectLst>
            <a:outerShdw blurRad="393700" dist="203200" dir="27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49" name="Monotonectally deliver functionalized…">
            <a:extLst>
              <a:ext uri="{FF2B5EF4-FFF2-40B4-BE49-F238E27FC236}">
                <a16:creationId xmlns:a16="http://schemas.microsoft.com/office/drawing/2014/main" id="{1A28D82D-63E3-84C8-1C2D-9F0F92497B09}"/>
              </a:ext>
            </a:extLst>
          </p:cNvPr>
          <p:cNvSpPr txBox="1"/>
          <p:nvPr/>
        </p:nvSpPr>
        <p:spPr>
          <a:xfrm>
            <a:off x="15140470" y="2984027"/>
            <a:ext cx="438150" cy="1778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1">
                    <a:alpha val="56000"/>
                  </a:schemeClr>
                </a:solidFill>
                <a:effectLst>
                  <a:innerShdw blurRad="63500" dist="50800" dir="13500000">
                    <a:schemeClr val="bg2">
                      <a:lumMod val="25000"/>
                      <a:alpha val="33000"/>
                    </a:schemeClr>
                  </a:innerShdw>
                </a:effectLst>
                <a:latin typeface="Poppins" panose="00000500000000000000" pitchFamily="2" charset="0"/>
                <a:ea typeface="Tahoma" panose="020B0604030504040204" pitchFamily="34" charset="0"/>
                <a:cs typeface="Tahoma" panose="020B0604030504040204" pitchFamily="34" charset="0"/>
              </a:rPr>
              <a:t>1</a:t>
            </a:r>
            <a:endParaRPr lang="id-ID" sz="9600" b="1" dirty="0">
              <a:solidFill>
                <a:schemeClr val="accent1">
                  <a:alpha val="56000"/>
                </a:schemeClr>
              </a:solidFill>
              <a:effectLst>
                <a:innerShdw blurRad="63500" dist="50800" dir="13500000">
                  <a:schemeClr val="bg2">
                    <a:lumMod val="25000"/>
                    <a:alpha val="33000"/>
                  </a:schemeClr>
                </a:innerShdw>
              </a:effectLst>
              <a:latin typeface="Poppins" panose="00000500000000000000" pitchFamily="2" charset="0"/>
              <a:ea typeface="Tahoma" panose="020B0604030504040204" pitchFamily="34" charset="0"/>
              <a:cs typeface="Tahoma" panose="020B0604030504040204" pitchFamily="34" charset="0"/>
            </a:endParaRPr>
          </a:p>
        </p:txBody>
      </p:sp>
      <p:sp>
        <p:nvSpPr>
          <p:cNvPr id="46" name="Monotonectally deliver functionalized…">
            <a:extLst>
              <a:ext uri="{FF2B5EF4-FFF2-40B4-BE49-F238E27FC236}">
                <a16:creationId xmlns:a16="http://schemas.microsoft.com/office/drawing/2014/main" id="{C80CDCB2-4C2C-32EC-B89A-77F3F13B6572}"/>
              </a:ext>
            </a:extLst>
          </p:cNvPr>
          <p:cNvSpPr txBox="1"/>
          <p:nvPr/>
        </p:nvSpPr>
        <p:spPr>
          <a:xfrm>
            <a:off x="10586797" y="4661240"/>
            <a:ext cx="4909107" cy="1723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sz="2000" b="0">
                <a:solidFill>
                  <a:srgbClr val="747A82"/>
                </a:solidFill>
                <a:latin typeface="Lato-Light"/>
                <a:ea typeface="Lato-Light"/>
                <a:cs typeface="Lato-Light"/>
                <a:sym typeface="Lato-Light"/>
              </a:defRPr>
            </a:pPr>
            <a:r>
              <a:rPr lang="en-US" sz="2200" dirty="0" err="1">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NexMuv</a:t>
            </a:r>
            <a:r>
              <a:rPr lang="en-US" sz="2200" dirty="0">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 automatically audits: Compliance, Insurance, Regulatory, Bonding, Background checks, and Quality.</a:t>
            </a:r>
          </a:p>
        </p:txBody>
      </p:sp>
      <p:sp>
        <p:nvSpPr>
          <p:cNvPr id="47" name="Monotonectally deliver functionalized…">
            <a:extLst>
              <a:ext uri="{FF2B5EF4-FFF2-40B4-BE49-F238E27FC236}">
                <a16:creationId xmlns:a16="http://schemas.microsoft.com/office/drawing/2014/main" id="{379FCE8B-7E3A-CCBD-2401-D0FE7BAD72FC}"/>
              </a:ext>
            </a:extLst>
          </p:cNvPr>
          <p:cNvSpPr txBox="1"/>
          <p:nvPr/>
        </p:nvSpPr>
        <p:spPr>
          <a:xfrm>
            <a:off x="10586796" y="3533122"/>
            <a:ext cx="4553674" cy="919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b="0">
                <a:solidFill>
                  <a:srgbClr val="2C2E3C"/>
                </a:solidFill>
                <a:latin typeface="Lato Black"/>
                <a:ea typeface="Lato Black"/>
                <a:cs typeface="Lato Black"/>
                <a:sym typeface="Lato Black"/>
              </a:defRPr>
            </a:pPr>
            <a:r>
              <a:rPr lang="id-ID" sz="2400" b="1"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Independent Survey</a:t>
            </a:r>
            <a:r>
              <a:rPr lang="en-US" sz="2400" b="1"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 </a:t>
            </a:r>
            <a:r>
              <a:rPr lang="id-ID" sz="2400" b="1"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Company</a:t>
            </a:r>
          </a:p>
        </p:txBody>
      </p:sp>
      <p:sp>
        <p:nvSpPr>
          <p:cNvPr id="52" name="Rectangle: Rounded Corners 51">
            <a:extLst>
              <a:ext uri="{FF2B5EF4-FFF2-40B4-BE49-F238E27FC236}">
                <a16:creationId xmlns:a16="http://schemas.microsoft.com/office/drawing/2014/main" id="{FC59A5A3-7217-231D-E9FC-1784CFFD97CF}"/>
              </a:ext>
            </a:extLst>
          </p:cNvPr>
          <p:cNvSpPr/>
          <p:nvPr/>
        </p:nvSpPr>
        <p:spPr>
          <a:xfrm>
            <a:off x="16905579" y="3065453"/>
            <a:ext cx="6073240" cy="4061488"/>
          </a:xfrm>
          <a:prstGeom prst="roundRect">
            <a:avLst>
              <a:gd name="adj" fmla="val 5378"/>
            </a:avLst>
          </a:prstGeom>
          <a:solidFill>
            <a:srgbClr val="FFFFFF"/>
          </a:solidFill>
          <a:ln>
            <a:noFill/>
          </a:ln>
          <a:effectLst>
            <a:outerShdw blurRad="393700" dist="203200" dir="27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53" name="Monotonectally deliver functionalized…">
            <a:extLst>
              <a:ext uri="{FF2B5EF4-FFF2-40B4-BE49-F238E27FC236}">
                <a16:creationId xmlns:a16="http://schemas.microsoft.com/office/drawing/2014/main" id="{0BD9A58C-A0D5-D421-C816-F5A0C4A35C83}"/>
              </a:ext>
            </a:extLst>
          </p:cNvPr>
          <p:cNvSpPr txBox="1"/>
          <p:nvPr/>
        </p:nvSpPr>
        <p:spPr>
          <a:xfrm>
            <a:off x="22019803" y="3024740"/>
            <a:ext cx="438150" cy="1778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1">
                    <a:alpha val="56000"/>
                  </a:schemeClr>
                </a:solidFill>
                <a:effectLst>
                  <a:innerShdw blurRad="63500" dist="50800" dir="13500000">
                    <a:schemeClr val="bg2">
                      <a:lumMod val="25000"/>
                      <a:alpha val="33000"/>
                    </a:schemeClr>
                  </a:innerShdw>
                </a:effectLst>
                <a:latin typeface="Poppins" panose="00000500000000000000" pitchFamily="2" charset="0"/>
                <a:ea typeface="Tahoma" panose="020B0604030504040204" pitchFamily="34" charset="0"/>
                <a:cs typeface="Tahoma" panose="020B0604030504040204" pitchFamily="34" charset="0"/>
              </a:rPr>
              <a:t>2</a:t>
            </a:r>
            <a:endParaRPr lang="id-ID" sz="9600" b="1" dirty="0">
              <a:solidFill>
                <a:schemeClr val="accent1">
                  <a:alpha val="56000"/>
                </a:schemeClr>
              </a:solidFill>
              <a:effectLst>
                <a:innerShdw blurRad="63500" dist="50800" dir="13500000">
                  <a:schemeClr val="bg2">
                    <a:lumMod val="25000"/>
                    <a:alpha val="33000"/>
                  </a:schemeClr>
                </a:innerShdw>
              </a:effectLst>
              <a:latin typeface="Poppins" panose="00000500000000000000" pitchFamily="2" charset="0"/>
              <a:ea typeface="Tahoma" panose="020B0604030504040204" pitchFamily="34" charset="0"/>
              <a:cs typeface="Tahoma" panose="020B0604030504040204" pitchFamily="34" charset="0"/>
            </a:endParaRPr>
          </a:p>
        </p:txBody>
      </p:sp>
      <p:sp>
        <p:nvSpPr>
          <p:cNvPr id="55" name="Monotonectally deliver functionalized…">
            <a:extLst>
              <a:ext uri="{FF2B5EF4-FFF2-40B4-BE49-F238E27FC236}">
                <a16:creationId xmlns:a16="http://schemas.microsoft.com/office/drawing/2014/main" id="{5EA53C6F-D0FD-37DE-CFD0-B0AB30640836}"/>
              </a:ext>
            </a:extLst>
          </p:cNvPr>
          <p:cNvSpPr txBox="1"/>
          <p:nvPr/>
        </p:nvSpPr>
        <p:spPr>
          <a:xfrm>
            <a:off x="17466130" y="4701953"/>
            <a:ext cx="4909107" cy="12831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sz="2000" b="0">
                <a:solidFill>
                  <a:srgbClr val="747A82"/>
                </a:solidFill>
                <a:latin typeface="Lato-Light"/>
                <a:ea typeface="Lato-Light"/>
                <a:cs typeface="Lato-Light"/>
                <a:sym typeface="Lato-Light"/>
              </a:defRPr>
            </a:pPr>
            <a:r>
              <a:rPr lang="en-US" sz="2200" dirty="0">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With several professional teams engaged there are a series of checks and cross checks.</a:t>
            </a:r>
          </a:p>
        </p:txBody>
      </p:sp>
      <p:sp>
        <p:nvSpPr>
          <p:cNvPr id="56" name="Monotonectally deliver functionalized…">
            <a:extLst>
              <a:ext uri="{FF2B5EF4-FFF2-40B4-BE49-F238E27FC236}">
                <a16:creationId xmlns:a16="http://schemas.microsoft.com/office/drawing/2014/main" id="{34398BE3-C628-CCCE-5217-43AB2BDC7118}"/>
              </a:ext>
            </a:extLst>
          </p:cNvPr>
          <p:cNvSpPr txBox="1"/>
          <p:nvPr/>
        </p:nvSpPr>
        <p:spPr>
          <a:xfrm>
            <a:off x="17466129" y="3573835"/>
            <a:ext cx="4909108" cy="919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b="0">
                <a:solidFill>
                  <a:srgbClr val="2C2E3C"/>
                </a:solidFill>
                <a:latin typeface="Lato Black"/>
                <a:ea typeface="Lato Black"/>
                <a:cs typeface="Lato Black"/>
                <a:sym typeface="Lato Black"/>
              </a:defRPr>
            </a:pPr>
            <a:r>
              <a:rPr lang="id-ID" sz="2400" b="1"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Multiple Network Service Providers</a:t>
            </a:r>
          </a:p>
        </p:txBody>
      </p:sp>
      <p:sp>
        <p:nvSpPr>
          <p:cNvPr id="60" name="Rectangle: Rounded Corners 59">
            <a:extLst>
              <a:ext uri="{FF2B5EF4-FFF2-40B4-BE49-F238E27FC236}">
                <a16:creationId xmlns:a16="http://schemas.microsoft.com/office/drawing/2014/main" id="{0543856A-5618-3DFF-C728-0234FC5586EF}"/>
              </a:ext>
            </a:extLst>
          </p:cNvPr>
          <p:cNvSpPr/>
          <p:nvPr/>
        </p:nvSpPr>
        <p:spPr>
          <a:xfrm>
            <a:off x="10026246" y="7808909"/>
            <a:ext cx="6073240" cy="4061488"/>
          </a:xfrm>
          <a:prstGeom prst="roundRect">
            <a:avLst>
              <a:gd name="adj" fmla="val 5378"/>
            </a:avLst>
          </a:prstGeom>
          <a:solidFill>
            <a:srgbClr val="FFFFFF"/>
          </a:solidFill>
          <a:ln>
            <a:noFill/>
          </a:ln>
          <a:effectLst>
            <a:outerShdw blurRad="393700" dist="203200" dir="27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61" name="Monotonectally deliver functionalized…">
            <a:extLst>
              <a:ext uri="{FF2B5EF4-FFF2-40B4-BE49-F238E27FC236}">
                <a16:creationId xmlns:a16="http://schemas.microsoft.com/office/drawing/2014/main" id="{F091E133-A2F9-FC7E-9378-A1DD8F0CA659}"/>
              </a:ext>
            </a:extLst>
          </p:cNvPr>
          <p:cNvSpPr txBox="1"/>
          <p:nvPr/>
        </p:nvSpPr>
        <p:spPr>
          <a:xfrm>
            <a:off x="15140470" y="7768196"/>
            <a:ext cx="438150" cy="1778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1">
                    <a:alpha val="56000"/>
                  </a:schemeClr>
                </a:solidFill>
                <a:effectLst>
                  <a:innerShdw blurRad="63500" dist="50800" dir="13500000">
                    <a:schemeClr val="bg2">
                      <a:lumMod val="25000"/>
                      <a:alpha val="33000"/>
                    </a:schemeClr>
                  </a:innerShdw>
                </a:effectLst>
                <a:latin typeface="Poppins" panose="00000500000000000000" pitchFamily="2" charset="0"/>
                <a:ea typeface="Tahoma" panose="020B0604030504040204" pitchFamily="34" charset="0"/>
                <a:cs typeface="Tahoma" panose="020B0604030504040204" pitchFamily="34" charset="0"/>
              </a:rPr>
              <a:t>3</a:t>
            </a:r>
            <a:endParaRPr lang="id-ID" sz="9600" b="1" dirty="0">
              <a:solidFill>
                <a:schemeClr val="accent1">
                  <a:alpha val="56000"/>
                </a:schemeClr>
              </a:solidFill>
              <a:effectLst>
                <a:innerShdw blurRad="63500" dist="50800" dir="13500000">
                  <a:schemeClr val="bg2">
                    <a:lumMod val="25000"/>
                    <a:alpha val="33000"/>
                  </a:schemeClr>
                </a:innerShdw>
              </a:effectLst>
              <a:latin typeface="Poppins" panose="00000500000000000000" pitchFamily="2" charset="0"/>
              <a:ea typeface="Tahoma" panose="020B0604030504040204" pitchFamily="34" charset="0"/>
              <a:cs typeface="Tahoma" panose="020B0604030504040204" pitchFamily="34" charset="0"/>
            </a:endParaRPr>
          </a:p>
        </p:txBody>
      </p:sp>
      <p:sp>
        <p:nvSpPr>
          <p:cNvPr id="62" name="Monotonectally deliver functionalized…">
            <a:extLst>
              <a:ext uri="{FF2B5EF4-FFF2-40B4-BE49-F238E27FC236}">
                <a16:creationId xmlns:a16="http://schemas.microsoft.com/office/drawing/2014/main" id="{EE173F46-E8FB-222D-6D47-D12FCF5B38EC}"/>
              </a:ext>
            </a:extLst>
          </p:cNvPr>
          <p:cNvSpPr txBox="1"/>
          <p:nvPr/>
        </p:nvSpPr>
        <p:spPr>
          <a:xfrm>
            <a:off x="10586797" y="9445409"/>
            <a:ext cx="4909107" cy="1723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sz="2000" b="0">
                <a:solidFill>
                  <a:srgbClr val="747A82"/>
                </a:solidFill>
                <a:latin typeface="Lato-Light"/>
                <a:ea typeface="Lato-Light"/>
                <a:cs typeface="Lato-Light"/>
                <a:sym typeface="Lato-Light"/>
              </a:defRPr>
            </a:pPr>
            <a:r>
              <a:rPr lang="en-US" sz="2200" dirty="0">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Proven, proactive process operated by our award-winning team of experienced customer service professionals.</a:t>
            </a:r>
          </a:p>
        </p:txBody>
      </p:sp>
      <p:sp>
        <p:nvSpPr>
          <p:cNvPr id="63" name="Monotonectally deliver functionalized…">
            <a:extLst>
              <a:ext uri="{FF2B5EF4-FFF2-40B4-BE49-F238E27FC236}">
                <a16:creationId xmlns:a16="http://schemas.microsoft.com/office/drawing/2014/main" id="{36D1BB01-1140-1895-5294-F931FDF0DD17}"/>
              </a:ext>
            </a:extLst>
          </p:cNvPr>
          <p:cNvSpPr txBox="1"/>
          <p:nvPr/>
        </p:nvSpPr>
        <p:spPr>
          <a:xfrm>
            <a:off x="10586796" y="8317291"/>
            <a:ext cx="2556108" cy="919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b="0">
                <a:solidFill>
                  <a:srgbClr val="2C2E3C"/>
                </a:solidFill>
                <a:latin typeface="Lato Black"/>
                <a:ea typeface="Lato Black"/>
                <a:cs typeface="Lato Black"/>
                <a:sym typeface="Lato Black"/>
              </a:defRPr>
            </a:pPr>
            <a:r>
              <a:rPr lang="id-ID" sz="2400" b="1"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Concierge Service</a:t>
            </a:r>
          </a:p>
        </p:txBody>
      </p:sp>
      <p:sp>
        <p:nvSpPr>
          <p:cNvPr id="64" name="Rectangle: Rounded Corners 63">
            <a:extLst>
              <a:ext uri="{FF2B5EF4-FFF2-40B4-BE49-F238E27FC236}">
                <a16:creationId xmlns:a16="http://schemas.microsoft.com/office/drawing/2014/main" id="{B29219AC-7429-2240-60D6-322B2ED80209}"/>
              </a:ext>
            </a:extLst>
          </p:cNvPr>
          <p:cNvSpPr/>
          <p:nvPr/>
        </p:nvSpPr>
        <p:spPr>
          <a:xfrm>
            <a:off x="16905579" y="7849622"/>
            <a:ext cx="6073240" cy="4061488"/>
          </a:xfrm>
          <a:prstGeom prst="roundRect">
            <a:avLst>
              <a:gd name="adj" fmla="val 5378"/>
            </a:avLst>
          </a:prstGeom>
          <a:solidFill>
            <a:srgbClr val="FFFFFF"/>
          </a:solidFill>
          <a:ln>
            <a:noFill/>
          </a:ln>
          <a:effectLst>
            <a:outerShdw blurRad="393700" dist="203200" dir="27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Poppins" panose="00000500000000000000" pitchFamily="2" charset="0"/>
            </a:endParaRPr>
          </a:p>
        </p:txBody>
      </p:sp>
      <p:sp>
        <p:nvSpPr>
          <p:cNvPr id="65" name="Monotonectally deliver functionalized…">
            <a:extLst>
              <a:ext uri="{FF2B5EF4-FFF2-40B4-BE49-F238E27FC236}">
                <a16:creationId xmlns:a16="http://schemas.microsoft.com/office/drawing/2014/main" id="{8C0FEB85-84FF-A060-6458-CAE0648F6AC1}"/>
              </a:ext>
            </a:extLst>
          </p:cNvPr>
          <p:cNvSpPr txBox="1"/>
          <p:nvPr/>
        </p:nvSpPr>
        <p:spPr>
          <a:xfrm>
            <a:off x="22019803" y="7808909"/>
            <a:ext cx="438150" cy="1778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b="0">
                <a:solidFill>
                  <a:srgbClr val="2C2E3C"/>
                </a:solidFill>
                <a:latin typeface="Lato Black"/>
                <a:ea typeface="Lato Black"/>
                <a:cs typeface="Lato Black"/>
                <a:sym typeface="Lato Black"/>
              </a:defRPr>
            </a:pPr>
            <a:r>
              <a:rPr lang="en-US" sz="9600" b="1" dirty="0">
                <a:solidFill>
                  <a:schemeClr val="accent1">
                    <a:alpha val="56000"/>
                  </a:schemeClr>
                </a:solidFill>
                <a:effectLst>
                  <a:innerShdw blurRad="63500" dist="50800" dir="13500000">
                    <a:schemeClr val="bg2">
                      <a:lumMod val="25000"/>
                      <a:alpha val="33000"/>
                    </a:schemeClr>
                  </a:innerShdw>
                </a:effectLst>
                <a:latin typeface="Poppins" panose="00000500000000000000" pitchFamily="2" charset="0"/>
                <a:ea typeface="Tahoma" panose="020B0604030504040204" pitchFamily="34" charset="0"/>
                <a:cs typeface="Tahoma" panose="020B0604030504040204" pitchFamily="34" charset="0"/>
              </a:rPr>
              <a:t>4</a:t>
            </a:r>
            <a:endParaRPr lang="id-ID" sz="9600" b="1" dirty="0">
              <a:solidFill>
                <a:schemeClr val="accent1">
                  <a:alpha val="56000"/>
                </a:schemeClr>
              </a:solidFill>
              <a:effectLst>
                <a:innerShdw blurRad="63500" dist="50800" dir="13500000">
                  <a:schemeClr val="bg2">
                    <a:lumMod val="25000"/>
                    <a:alpha val="33000"/>
                  </a:schemeClr>
                </a:innerShdw>
              </a:effectLst>
              <a:latin typeface="Poppins" panose="00000500000000000000" pitchFamily="2" charset="0"/>
              <a:ea typeface="Tahoma" panose="020B0604030504040204" pitchFamily="34" charset="0"/>
              <a:cs typeface="Tahoma" panose="020B0604030504040204" pitchFamily="34" charset="0"/>
            </a:endParaRPr>
          </a:p>
        </p:txBody>
      </p:sp>
      <p:sp>
        <p:nvSpPr>
          <p:cNvPr id="66" name="Monotonectally deliver functionalized…">
            <a:extLst>
              <a:ext uri="{FF2B5EF4-FFF2-40B4-BE49-F238E27FC236}">
                <a16:creationId xmlns:a16="http://schemas.microsoft.com/office/drawing/2014/main" id="{2CB01FE9-730F-8CB8-5592-A375F2A24027}"/>
              </a:ext>
            </a:extLst>
          </p:cNvPr>
          <p:cNvSpPr txBox="1"/>
          <p:nvPr/>
        </p:nvSpPr>
        <p:spPr>
          <a:xfrm>
            <a:off x="17466130" y="9486122"/>
            <a:ext cx="4909107" cy="843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sz="2000" b="0">
                <a:solidFill>
                  <a:srgbClr val="747A82"/>
                </a:solidFill>
                <a:latin typeface="Lato-Light"/>
                <a:ea typeface="Lato-Light"/>
                <a:cs typeface="Lato-Light"/>
                <a:sym typeface="Lato-Light"/>
              </a:defRPr>
            </a:pPr>
            <a:r>
              <a:rPr lang="en-US" sz="2200" dirty="0">
                <a:solidFill>
                  <a:schemeClr val="bg2">
                    <a:lumMod val="50000"/>
                  </a:schemeClr>
                </a:solidFill>
                <a:latin typeface="Poppins" panose="00000500000000000000" pitchFamily="2" charset="0"/>
                <a:ea typeface="Tahoma" panose="020B0604030504040204" pitchFamily="34" charset="0"/>
                <a:cs typeface="Tahoma" panose="020B0604030504040204" pitchFamily="34" charset="0"/>
              </a:rPr>
              <a:t>Virtually limitless capacity even during peak moving days.</a:t>
            </a:r>
          </a:p>
        </p:txBody>
      </p:sp>
      <p:sp>
        <p:nvSpPr>
          <p:cNvPr id="67" name="Monotonectally deliver functionalized…">
            <a:extLst>
              <a:ext uri="{FF2B5EF4-FFF2-40B4-BE49-F238E27FC236}">
                <a16:creationId xmlns:a16="http://schemas.microsoft.com/office/drawing/2014/main" id="{DFB74530-FC75-35CE-F476-E08A54BFA6B2}"/>
              </a:ext>
            </a:extLst>
          </p:cNvPr>
          <p:cNvSpPr txBox="1"/>
          <p:nvPr/>
        </p:nvSpPr>
        <p:spPr>
          <a:xfrm>
            <a:off x="17466129" y="8358004"/>
            <a:ext cx="4303527" cy="1399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defRPr b="0">
                <a:solidFill>
                  <a:srgbClr val="2C2E3C"/>
                </a:solidFill>
                <a:latin typeface="Lato Black"/>
                <a:ea typeface="Lato Black"/>
                <a:cs typeface="Lato Black"/>
                <a:sym typeface="Lato Black"/>
              </a:defRPr>
            </a:pPr>
            <a:r>
              <a:rPr lang="id-ID" sz="2400" b="1"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rPr>
              <a:t>Immediate Capacity Secured</a:t>
            </a:r>
          </a:p>
          <a:p>
            <a:pPr>
              <a:lnSpc>
                <a:spcPct val="130000"/>
              </a:lnSpc>
              <a:defRPr b="0">
                <a:solidFill>
                  <a:srgbClr val="2C2E3C"/>
                </a:solidFill>
                <a:latin typeface="Lato Black"/>
                <a:ea typeface="Lato Black"/>
                <a:cs typeface="Lato Black"/>
                <a:sym typeface="Lato Black"/>
              </a:defRPr>
            </a:pPr>
            <a:endParaRPr lang="id-ID" sz="2400" b="1" dirty="0">
              <a:solidFill>
                <a:schemeClr val="tx1">
                  <a:lumMod val="75000"/>
                  <a:lumOff val="25000"/>
                </a:schemeClr>
              </a:solidFill>
              <a:latin typeface="Poppins" panose="00000500000000000000" pitchFamily="2" charset="0"/>
              <a:ea typeface="Tahoma" panose="020B0604030504040204" pitchFamily="34" charset="0"/>
              <a:cs typeface="Tahoma" panose="020B0604030504040204" pitchFamily="34" charset="0"/>
            </a:endParaRPr>
          </a:p>
        </p:txBody>
      </p:sp>
      <p:sp>
        <p:nvSpPr>
          <p:cNvPr id="76" name="Title 2">
            <a:extLst>
              <a:ext uri="{FF2B5EF4-FFF2-40B4-BE49-F238E27FC236}">
                <a16:creationId xmlns:a16="http://schemas.microsoft.com/office/drawing/2014/main" id="{4D3096AE-2715-0BB7-B743-96F152DB1B56}"/>
              </a:ext>
            </a:extLst>
          </p:cNvPr>
          <p:cNvSpPr txBox="1">
            <a:spLocks/>
          </p:cNvSpPr>
          <p:nvPr/>
        </p:nvSpPr>
        <p:spPr>
          <a:xfrm>
            <a:off x="1136985" y="1489450"/>
            <a:ext cx="19316700" cy="1098550"/>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5400" b="1" dirty="0" err="1">
                <a:latin typeface="Poppins" panose="00000500000000000000" pitchFamily="2" charset="0"/>
              </a:rPr>
              <a:t>NexMuv</a:t>
            </a:r>
            <a:r>
              <a:rPr lang="en-US" sz="5400" b="1" dirty="0">
                <a:latin typeface="Poppins" panose="00000500000000000000" pitchFamily="2" charset="0"/>
              </a:rPr>
              <a:t> Built-in Checks and Balances</a:t>
            </a:r>
          </a:p>
        </p:txBody>
      </p:sp>
      <p:cxnSp>
        <p:nvCxnSpPr>
          <p:cNvPr id="77" name="Straight Connector 76">
            <a:extLst>
              <a:ext uri="{FF2B5EF4-FFF2-40B4-BE49-F238E27FC236}">
                <a16:creationId xmlns:a16="http://schemas.microsoft.com/office/drawing/2014/main" id="{9A19CB3E-9E44-DB22-3554-26AEE6D96170}"/>
              </a:ext>
            </a:extLst>
          </p:cNvPr>
          <p:cNvCxnSpPr>
            <a:cxnSpLocks/>
          </p:cNvCxnSpPr>
          <p:nvPr/>
        </p:nvCxnSpPr>
        <p:spPr>
          <a:xfrm>
            <a:off x="1308543" y="1270445"/>
            <a:ext cx="1097280" cy="0"/>
          </a:xfrm>
          <a:prstGeom prst="line">
            <a:avLst/>
          </a:prstGeom>
          <a:ln w="69850" cap="rnd">
            <a:solidFill>
              <a:schemeClr val="accent2"/>
            </a:solidFill>
            <a:round/>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C6AFD88-6334-FE4F-D003-476260B3CB6B}"/>
              </a:ext>
            </a:extLst>
          </p:cNvPr>
          <p:cNvGrpSpPr/>
          <p:nvPr/>
        </p:nvGrpSpPr>
        <p:grpSpPr>
          <a:xfrm>
            <a:off x="6324696" y="4436668"/>
            <a:ext cx="2201913" cy="1008372"/>
            <a:chOff x="3814763" y="4179888"/>
            <a:chExt cx="1906588" cy="873125"/>
          </a:xfrm>
          <a:solidFill>
            <a:schemeClr val="accent1"/>
          </a:solidFill>
        </p:grpSpPr>
        <p:sp>
          <p:nvSpPr>
            <p:cNvPr id="4" name="Rectangle 25">
              <a:extLst>
                <a:ext uri="{FF2B5EF4-FFF2-40B4-BE49-F238E27FC236}">
                  <a16:creationId xmlns:a16="http://schemas.microsoft.com/office/drawing/2014/main" id="{B85674D7-E0C4-C36B-EEEA-142C8AF35BCC}"/>
                </a:ext>
              </a:extLst>
            </p:cNvPr>
            <p:cNvSpPr>
              <a:spLocks noChangeArrowheads="1"/>
            </p:cNvSpPr>
            <p:nvPr/>
          </p:nvSpPr>
          <p:spPr bwMode="auto">
            <a:xfrm>
              <a:off x="3835401" y="4179888"/>
              <a:ext cx="1274763" cy="584200"/>
            </a:xfrm>
            <a:prstGeom prst="rect">
              <a:avLst/>
            </a:prstGeom>
            <a:grpFill/>
            <a:ln w="0">
              <a:solidFill>
                <a:srgbClr val="C49F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6" name="Freeform 26">
              <a:extLst>
                <a:ext uri="{FF2B5EF4-FFF2-40B4-BE49-F238E27FC236}">
                  <a16:creationId xmlns:a16="http://schemas.microsoft.com/office/drawing/2014/main" id="{A9291C4E-C3AD-2540-8C7D-F68C2A2CE553}"/>
                </a:ext>
              </a:extLst>
            </p:cNvPr>
            <p:cNvSpPr>
              <a:spLocks/>
            </p:cNvSpPr>
            <p:nvPr/>
          </p:nvSpPr>
          <p:spPr bwMode="auto">
            <a:xfrm>
              <a:off x="5213351" y="4225926"/>
              <a:ext cx="508000" cy="647700"/>
            </a:xfrm>
            <a:custGeom>
              <a:avLst/>
              <a:gdLst/>
              <a:ahLst/>
              <a:cxnLst>
                <a:cxn ang="0">
                  <a:pos x="0" y="0"/>
                </a:cxn>
                <a:cxn ang="0">
                  <a:pos x="277" y="0"/>
                </a:cxn>
                <a:cxn ang="0">
                  <a:pos x="320" y="274"/>
                </a:cxn>
                <a:cxn ang="0">
                  <a:pos x="320" y="408"/>
                </a:cxn>
                <a:cxn ang="0">
                  <a:pos x="0" y="408"/>
                </a:cxn>
                <a:cxn ang="0">
                  <a:pos x="0" y="0"/>
                </a:cxn>
              </a:cxnLst>
              <a:rect l="0" t="0" r="r" b="b"/>
              <a:pathLst>
                <a:path w="320" h="408">
                  <a:moveTo>
                    <a:pt x="0" y="0"/>
                  </a:moveTo>
                  <a:lnTo>
                    <a:pt x="277" y="0"/>
                  </a:lnTo>
                  <a:lnTo>
                    <a:pt x="320" y="274"/>
                  </a:lnTo>
                  <a:lnTo>
                    <a:pt x="320" y="408"/>
                  </a:lnTo>
                  <a:lnTo>
                    <a:pt x="0" y="408"/>
                  </a:lnTo>
                  <a:lnTo>
                    <a:pt x="0" y="0"/>
                  </a:lnTo>
                  <a:close/>
                </a:path>
              </a:pathLst>
            </a:custGeom>
            <a:grpFill/>
            <a:ln w="0">
              <a:solidFill>
                <a:srgbClr val="C49F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7" name="Freeform 27">
              <a:extLst>
                <a:ext uri="{FF2B5EF4-FFF2-40B4-BE49-F238E27FC236}">
                  <a16:creationId xmlns:a16="http://schemas.microsoft.com/office/drawing/2014/main" id="{802B81C3-57CD-0708-BB4B-758ABE0B1652}"/>
                </a:ext>
              </a:extLst>
            </p:cNvPr>
            <p:cNvSpPr>
              <a:spLocks/>
            </p:cNvSpPr>
            <p:nvPr/>
          </p:nvSpPr>
          <p:spPr bwMode="auto">
            <a:xfrm>
              <a:off x="5268913" y="4284663"/>
              <a:ext cx="390526" cy="365125"/>
            </a:xfrm>
            <a:custGeom>
              <a:avLst/>
              <a:gdLst/>
              <a:ahLst/>
              <a:cxnLst>
                <a:cxn ang="0">
                  <a:pos x="0" y="0"/>
                </a:cxn>
                <a:cxn ang="0">
                  <a:pos x="211" y="0"/>
                </a:cxn>
                <a:cxn ang="0">
                  <a:pos x="246" y="230"/>
                </a:cxn>
                <a:cxn ang="0">
                  <a:pos x="0" y="230"/>
                </a:cxn>
                <a:cxn ang="0">
                  <a:pos x="0" y="0"/>
                </a:cxn>
              </a:cxnLst>
              <a:rect l="0" t="0" r="r" b="b"/>
              <a:pathLst>
                <a:path w="246" h="230">
                  <a:moveTo>
                    <a:pt x="0" y="0"/>
                  </a:moveTo>
                  <a:lnTo>
                    <a:pt x="211" y="0"/>
                  </a:lnTo>
                  <a:lnTo>
                    <a:pt x="246" y="230"/>
                  </a:lnTo>
                  <a:lnTo>
                    <a:pt x="0" y="230"/>
                  </a:lnTo>
                  <a:lnTo>
                    <a:pt x="0" y="0"/>
                  </a:lnTo>
                  <a:close/>
                </a:path>
              </a:pathLst>
            </a:custGeom>
            <a:solidFill>
              <a:schemeClr val="bg1"/>
            </a:solidFill>
            <a:ln w="0">
              <a:solidFill>
                <a:srgbClr val="C49F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8" name="Freeform 28">
              <a:extLst>
                <a:ext uri="{FF2B5EF4-FFF2-40B4-BE49-F238E27FC236}">
                  <a16:creationId xmlns:a16="http://schemas.microsoft.com/office/drawing/2014/main" id="{A700C47B-B47E-F6E8-0420-8A5EDC42A814}"/>
                </a:ext>
              </a:extLst>
            </p:cNvPr>
            <p:cNvSpPr>
              <a:spLocks noEditPoints="1"/>
            </p:cNvSpPr>
            <p:nvPr/>
          </p:nvSpPr>
          <p:spPr bwMode="auto">
            <a:xfrm>
              <a:off x="5326063" y="4795838"/>
              <a:ext cx="254000" cy="257175"/>
            </a:xfrm>
            <a:custGeom>
              <a:avLst/>
              <a:gdLst/>
              <a:ahLst/>
              <a:cxnLst>
                <a:cxn ang="0">
                  <a:pos x="79" y="41"/>
                </a:cxn>
                <a:cxn ang="0">
                  <a:pos x="64" y="44"/>
                </a:cxn>
                <a:cxn ang="0">
                  <a:pos x="52" y="54"/>
                </a:cxn>
                <a:cxn ang="0">
                  <a:pos x="44" y="66"/>
                </a:cxn>
                <a:cxn ang="0">
                  <a:pos x="41" y="81"/>
                </a:cxn>
                <a:cxn ang="0">
                  <a:pos x="44" y="96"/>
                </a:cxn>
                <a:cxn ang="0">
                  <a:pos x="52" y="109"/>
                </a:cxn>
                <a:cxn ang="0">
                  <a:pos x="64" y="118"/>
                </a:cxn>
                <a:cxn ang="0">
                  <a:pos x="79" y="121"/>
                </a:cxn>
                <a:cxn ang="0">
                  <a:pos x="95" y="118"/>
                </a:cxn>
                <a:cxn ang="0">
                  <a:pos x="107" y="109"/>
                </a:cxn>
                <a:cxn ang="0">
                  <a:pos x="116" y="96"/>
                </a:cxn>
                <a:cxn ang="0">
                  <a:pos x="119" y="81"/>
                </a:cxn>
                <a:cxn ang="0">
                  <a:pos x="116" y="66"/>
                </a:cxn>
                <a:cxn ang="0">
                  <a:pos x="107" y="54"/>
                </a:cxn>
                <a:cxn ang="0">
                  <a:pos x="95" y="44"/>
                </a:cxn>
                <a:cxn ang="0">
                  <a:pos x="79" y="41"/>
                </a:cxn>
                <a:cxn ang="0">
                  <a:pos x="79" y="0"/>
                </a:cxn>
                <a:cxn ang="0">
                  <a:pos x="105" y="5"/>
                </a:cxn>
                <a:cxn ang="0">
                  <a:pos x="127" y="15"/>
                </a:cxn>
                <a:cxn ang="0">
                  <a:pos x="145" y="34"/>
                </a:cxn>
                <a:cxn ang="0">
                  <a:pos x="156" y="55"/>
                </a:cxn>
                <a:cxn ang="0">
                  <a:pos x="160" y="81"/>
                </a:cxn>
                <a:cxn ang="0">
                  <a:pos x="156" y="107"/>
                </a:cxn>
                <a:cxn ang="0">
                  <a:pos x="145" y="129"/>
                </a:cxn>
                <a:cxn ang="0">
                  <a:pos x="127" y="147"/>
                </a:cxn>
                <a:cxn ang="0">
                  <a:pos x="105" y="158"/>
                </a:cxn>
                <a:cxn ang="0">
                  <a:pos x="79" y="162"/>
                </a:cxn>
                <a:cxn ang="0">
                  <a:pos x="53" y="158"/>
                </a:cxn>
                <a:cxn ang="0">
                  <a:pos x="32" y="147"/>
                </a:cxn>
                <a:cxn ang="0">
                  <a:pos x="15" y="129"/>
                </a:cxn>
                <a:cxn ang="0">
                  <a:pos x="5" y="107"/>
                </a:cxn>
                <a:cxn ang="0">
                  <a:pos x="0" y="81"/>
                </a:cxn>
                <a:cxn ang="0">
                  <a:pos x="5" y="55"/>
                </a:cxn>
                <a:cxn ang="0">
                  <a:pos x="15" y="34"/>
                </a:cxn>
                <a:cxn ang="0">
                  <a:pos x="32" y="15"/>
                </a:cxn>
                <a:cxn ang="0">
                  <a:pos x="53" y="5"/>
                </a:cxn>
                <a:cxn ang="0">
                  <a:pos x="79" y="0"/>
                </a:cxn>
              </a:cxnLst>
              <a:rect l="0" t="0" r="r" b="b"/>
              <a:pathLst>
                <a:path w="160" h="162">
                  <a:moveTo>
                    <a:pt x="79" y="41"/>
                  </a:moveTo>
                  <a:lnTo>
                    <a:pt x="64" y="44"/>
                  </a:lnTo>
                  <a:lnTo>
                    <a:pt x="52" y="54"/>
                  </a:lnTo>
                  <a:lnTo>
                    <a:pt x="44" y="66"/>
                  </a:lnTo>
                  <a:lnTo>
                    <a:pt x="41" y="81"/>
                  </a:lnTo>
                  <a:lnTo>
                    <a:pt x="44" y="96"/>
                  </a:lnTo>
                  <a:lnTo>
                    <a:pt x="52" y="109"/>
                  </a:lnTo>
                  <a:lnTo>
                    <a:pt x="64" y="118"/>
                  </a:lnTo>
                  <a:lnTo>
                    <a:pt x="79" y="121"/>
                  </a:lnTo>
                  <a:lnTo>
                    <a:pt x="95" y="118"/>
                  </a:lnTo>
                  <a:lnTo>
                    <a:pt x="107" y="109"/>
                  </a:lnTo>
                  <a:lnTo>
                    <a:pt x="116" y="96"/>
                  </a:lnTo>
                  <a:lnTo>
                    <a:pt x="119" y="81"/>
                  </a:lnTo>
                  <a:lnTo>
                    <a:pt x="116" y="66"/>
                  </a:lnTo>
                  <a:lnTo>
                    <a:pt x="107" y="54"/>
                  </a:lnTo>
                  <a:lnTo>
                    <a:pt x="95" y="44"/>
                  </a:lnTo>
                  <a:lnTo>
                    <a:pt x="79" y="41"/>
                  </a:lnTo>
                  <a:close/>
                  <a:moveTo>
                    <a:pt x="79" y="0"/>
                  </a:moveTo>
                  <a:lnTo>
                    <a:pt x="105" y="5"/>
                  </a:lnTo>
                  <a:lnTo>
                    <a:pt x="127" y="15"/>
                  </a:lnTo>
                  <a:lnTo>
                    <a:pt x="145" y="34"/>
                  </a:lnTo>
                  <a:lnTo>
                    <a:pt x="156" y="55"/>
                  </a:lnTo>
                  <a:lnTo>
                    <a:pt x="160" y="81"/>
                  </a:lnTo>
                  <a:lnTo>
                    <a:pt x="156" y="107"/>
                  </a:lnTo>
                  <a:lnTo>
                    <a:pt x="145" y="129"/>
                  </a:lnTo>
                  <a:lnTo>
                    <a:pt x="127" y="147"/>
                  </a:lnTo>
                  <a:lnTo>
                    <a:pt x="105" y="158"/>
                  </a:lnTo>
                  <a:lnTo>
                    <a:pt x="79" y="162"/>
                  </a:lnTo>
                  <a:lnTo>
                    <a:pt x="53" y="158"/>
                  </a:lnTo>
                  <a:lnTo>
                    <a:pt x="32" y="147"/>
                  </a:lnTo>
                  <a:lnTo>
                    <a:pt x="15" y="129"/>
                  </a:lnTo>
                  <a:lnTo>
                    <a:pt x="5" y="107"/>
                  </a:lnTo>
                  <a:lnTo>
                    <a:pt x="0" y="81"/>
                  </a:lnTo>
                  <a:lnTo>
                    <a:pt x="5" y="55"/>
                  </a:lnTo>
                  <a:lnTo>
                    <a:pt x="15" y="34"/>
                  </a:lnTo>
                  <a:lnTo>
                    <a:pt x="32" y="15"/>
                  </a:lnTo>
                  <a:lnTo>
                    <a:pt x="53" y="5"/>
                  </a:lnTo>
                  <a:lnTo>
                    <a:pt x="79" y="0"/>
                  </a:lnTo>
                  <a:close/>
                </a:path>
              </a:pathLst>
            </a:custGeom>
            <a:grpFill/>
            <a:ln w="0">
              <a:solidFill>
                <a:srgbClr val="C49F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0" name="Freeform 29">
              <a:extLst>
                <a:ext uri="{FF2B5EF4-FFF2-40B4-BE49-F238E27FC236}">
                  <a16:creationId xmlns:a16="http://schemas.microsoft.com/office/drawing/2014/main" id="{1EA029F2-9ADC-3474-16D3-D900FD33A9AC}"/>
                </a:ext>
              </a:extLst>
            </p:cNvPr>
            <p:cNvSpPr>
              <a:spLocks noEditPoints="1"/>
            </p:cNvSpPr>
            <p:nvPr/>
          </p:nvSpPr>
          <p:spPr bwMode="auto">
            <a:xfrm>
              <a:off x="4300538" y="4795838"/>
              <a:ext cx="254000" cy="257175"/>
            </a:xfrm>
            <a:custGeom>
              <a:avLst/>
              <a:gdLst/>
              <a:ahLst/>
              <a:cxnLst>
                <a:cxn ang="0">
                  <a:pos x="79" y="41"/>
                </a:cxn>
                <a:cxn ang="0">
                  <a:pos x="64" y="44"/>
                </a:cxn>
                <a:cxn ang="0">
                  <a:pos x="52" y="54"/>
                </a:cxn>
                <a:cxn ang="0">
                  <a:pos x="44" y="66"/>
                </a:cxn>
                <a:cxn ang="0">
                  <a:pos x="41" y="81"/>
                </a:cxn>
                <a:cxn ang="0">
                  <a:pos x="44" y="96"/>
                </a:cxn>
                <a:cxn ang="0">
                  <a:pos x="52" y="109"/>
                </a:cxn>
                <a:cxn ang="0">
                  <a:pos x="64" y="118"/>
                </a:cxn>
                <a:cxn ang="0">
                  <a:pos x="79" y="121"/>
                </a:cxn>
                <a:cxn ang="0">
                  <a:pos x="94" y="118"/>
                </a:cxn>
                <a:cxn ang="0">
                  <a:pos x="107" y="109"/>
                </a:cxn>
                <a:cxn ang="0">
                  <a:pos x="116" y="96"/>
                </a:cxn>
                <a:cxn ang="0">
                  <a:pos x="119" y="81"/>
                </a:cxn>
                <a:cxn ang="0">
                  <a:pos x="116" y="66"/>
                </a:cxn>
                <a:cxn ang="0">
                  <a:pos x="107" y="54"/>
                </a:cxn>
                <a:cxn ang="0">
                  <a:pos x="94" y="44"/>
                </a:cxn>
                <a:cxn ang="0">
                  <a:pos x="79" y="41"/>
                </a:cxn>
                <a:cxn ang="0">
                  <a:pos x="79" y="0"/>
                </a:cxn>
                <a:cxn ang="0">
                  <a:pos x="105" y="5"/>
                </a:cxn>
                <a:cxn ang="0">
                  <a:pos x="126" y="15"/>
                </a:cxn>
                <a:cxn ang="0">
                  <a:pos x="145" y="34"/>
                </a:cxn>
                <a:cxn ang="0">
                  <a:pos x="155" y="55"/>
                </a:cxn>
                <a:cxn ang="0">
                  <a:pos x="160" y="81"/>
                </a:cxn>
                <a:cxn ang="0">
                  <a:pos x="155" y="107"/>
                </a:cxn>
                <a:cxn ang="0">
                  <a:pos x="145" y="129"/>
                </a:cxn>
                <a:cxn ang="0">
                  <a:pos x="126" y="147"/>
                </a:cxn>
                <a:cxn ang="0">
                  <a:pos x="105" y="158"/>
                </a:cxn>
                <a:cxn ang="0">
                  <a:pos x="79" y="162"/>
                </a:cxn>
                <a:cxn ang="0">
                  <a:pos x="53" y="158"/>
                </a:cxn>
                <a:cxn ang="0">
                  <a:pos x="32" y="147"/>
                </a:cxn>
                <a:cxn ang="0">
                  <a:pos x="15" y="129"/>
                </a:cxn>
                <a:cxn ang="0">
                  <a:pos x="4" y="107"/>
                </a:cxn>
                <a:cxn ang="0">
                  <a:pos x="0" y="81"/>
                </a:cxn>
                <a:cxn ang="0">
                  <a:pos x="4" y="55"/>
                </a:cxn>
                <a:cxn ang="0">
                  <a:pos x="15" y="34"/>
                </a:cxn>
                <a:cxn ang="0">
                  <a:pos x="32" y="15"/>
                </a:cxn>
                <a:cxn ang="0">
                  <a:pos x="53" y="5"/>
                </a:cxn>
                <a:cxn ang="0">
                  <a:pos x="79" y="0"/>
                </a:cxn>
              </a:cxnLst>
              <a:rect l="0" t="0" r="r" b="b"/>
              <a:pathLst>
                <a:path w="160" h="162">
                  <a:moveTo>
                    <a:pt x="79" y="41"/>
                  </a:moveTo>
                  <a:lnTo>
                    <a:pt x="64" y="44"/>
                  </a:lnTo>
                  <a:lnTo>
                    <a:pt x="52" y="54"/>
                  </a:lnTo>
                  <a:lnTo>
                    <a:pt x="44" y="66"/>
                  </a:lnTo>
                  <a:lnTo>
                    <a:pt x="41" y="81"/>
                  </a:lnTo>
                  <a:lnTo>
                    <a:pt x="44" y="96"/>
                  </a:lnTo>
                  <a:lnTo>
                    <a:pt x="52" y="109"/>
                  </a:lnTo>
                  <a:lnTo>
                    <a:pt x="64" y="118"/>
                  </a:lnTo>
                  <a:lnTo>
                    <a:pt x="79" y="121"/>
                  </a:lnTo>
                  <a:lnTo>
                    <a:pt x="94" y="118"/>
                  </a:lnTo>
                  <a:lnTo>
                    <a:pt x="107" y="109"/>
                  </a:lnTo>
                  <a:lnTo>
                    <a:pt x="116" y="96"/>
                  </a:lnTo>
                  <a:lnTo>
                    <a:pt x="119" y="81"/>
                  </a:lnTo>
                  <a:lnTo>
                    <a:pt x="116" y="66"/>
                  </a:lnTo>
                  <a:lnTo>
                    <a:pt x="107" y="54"/>
                  </a:lnTo>
                  <a:lnTo>
                    <a:pt x="94" y="44"/>
                  </a:lnTo>
                  <a:lnTo>
                    <a:pt x="79" y="41"/>
                  </a:lnTo>
                  <a:close/>
                  <a:moveTo>
                    <a:pt x="79" y="0"/>
                  </a:moveTo>
                  <a:lnTo>
                    <a:pt x="105" y="5"/>
                  </a:lnTo>
                  <a:lnTo>
                    <a:pt x="126" y="15"/>
                  </a:lnTo>
                  <a:lnTo>
                    <a:pt x="145" y="34"/>
                  </a:lnTo>
                  <a:lnTo>
                    <a:pt x="155" y="55"/>
                  </a:lnTo>
                  <a:lnTo>
                    <a:pt x="160" y="81"/>
                  </a:lnTo>
                  <a:lnTo>
                    <a:pt x="155" y="107"/>
                  </a:lnTo>
                  <a:lnTo>
                    <a:pt x="145" y="129"/>
                  </a:lnTo>
                  <a:lnTo>
                    <a:pt x="126" y="147"/>
                  </a:lnTo>
                  <a:lnTo>
                    <a:pt x="105" y="158"/>
                  </a:lnTo>
                  <a:lnTo>
                    <a:pt x="79" y="162"/>
                  </a:lnTo>
                  <a:lnTo>
                    <a:pt x="53" y="158"/>
                  </a:lnTo>
                  <a:lnTo>
                    <a:pt x="32" y="147"/>
                  </a:lnTo>
                  <a:lnTo>
                    <a:pt x="15" y="129"/>
                  </a:lnTo>
                  <a:lnTo>
                    <a:pt x="4" y="107"/>
                  </a:lnTo>
                  <a:lnTo>
                    <a:pt x="0" y="81"/>
                  </a:lnTo>
                  <a:lnTo>
                    <a:pt x="4" y="55"/>
                  </a:lnTo>
                  <a:lnTo>
                    <a:pt x="15" y="34"/>
                  </a:lnTo>
                  <a:lnTo>
                    <a:pt x="32" y="15"/>
                  </a:lnTo>
                  <a:lnTo>
                    <a:pt x="53" y="5"/>
                  </a:lnTo>
                  <a:lnTo>
                    <a:pt x="79" y="0"/>
                  </a:lnTo>
                  <a:close/>
                </a:path>
              </a:pathLst>
            </a:custGeom>
            <a:grpFill/>
            <a:ln w="0">
              <a:solidFill>
                <a:srgbClr val="C49F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1" name="Freeform 30">
              <a:extLst>
                <a:ext uri="{FF2B5EF4-FFF2-40B4-BE49-F238E27FC236}">
                  <a16:creationId xmlns:a16="http://schemas.microsoft.com/office/drawing/2014/main" id="{762DAEFB-5989-D1FE-3470-DFED69124666}"/>
                </a:ext>
              </a:extLst>
            </p:cNvPr>
            <p:cNvSpPr>
              <a:spLocks noEditPoints="1"/>
            </p:cNvSpPr>
            <p:nvPr/>
          </p:nvSpPr>
          <p:spPr bwMode="auto">
            <a:xfrm>
              <a:off x="3983038" y="4795838"/>
              <a:ext cx="254000" cy="257175"/>
            </a:xfrm>
            <a:custGeom>
              <a:avLst/>
              <a:gdLst/>
              <a:ahLst/>
              <a:cxnLst>
                <a:cxn ang="0">
                  <a:pos x="80" y="41"/>
                </a:cxn>
                <a:cxn ang="0">
                  <a:pos x="64" y="44"/>
                </a:cxn>
                <a:cxn ang="0">
                  <a:pos x="52" y="54"/>
                </a:cxn>
                <a:cxn ang="0">
                  <a:pos x="44" y="66"/>
                </a:cxn>
                <a:cxn ang="0">
                  <a:pos x="41" y="81"/>
                </a:cxn>
                <a:cxn ang="0">
                  <a:pos x="44" y="96"/>
                </a:cxn>
                <a:cxn ang="0">
                  <a:pos x="52" y="109"/>
                </a:cxn>
                <a:cxn ang="0">
                  <a:pos x="64" y="118"/>
                </a:cxn>
                <a:cxn ang="0">
                  <a:pos x="80" y="121"/>
                </a:cxn>
                <a:cxn ang="0">
                  <a:pos x="95" y="118"/>
                </a:cxn>
                <a:cxn ang="0">
                  <a:pos x="107" y="109"/>
                </a:cxn>
                <a:cxn ang="0">
                  <a:pos x="116" y="96"/>
                </a:cxn>
                <a:cxn ang="0">
                  <a:pos x="119" y="81"/>
                </a:cxn>
                <a:cxn ang="0">
                  <a:pos x="116" y="66"/>
                </a:cxn>
                <a:cxn ang="0">
                  <a:pos x="107" y="54"/>
                </a:cxn>
                <a:cxn ang="0">
                  <a:pos x="95" y="44"/>
                </a:cxn>
                <a:cxn ang="0">
                  <a:pos x="80" y="41"/>
                </a:cxn>
                <a:cxn ang="0">
                  <a:pos x="80" y="0"/>
                </a:cxn>
                <a:cxn ang="0">
                  <a:pos x="105" y="5"/>
                </a:cxn>
                <a:cxn ang="0">
                  <a:pos x="127" y="15"/>
                </a:cxn>
                <a:cxn ang="0">
                  <a:pos x="145" y="34"/>
                </a:cxn>
                <a:cxn ang="0">
                  <a:pos x="156" y="55"/>
                </a:cxn>
                <a:cxn ang="0">
                  <a:pos x="160" y="81"/>
                </a:cxn>
                <a:cxn ang="0">
                  <a:pos x="156" y="107"/>
                </a:cxn>
                <a:cxn ang="0">
                  <a:pos x="145" y="129"/>
                </a:cxn>
                <a:cxn ang="0">
                  <a:pos x="127" y="147"/>
                </a:cxn>
                <a:cxn ang="0">
                  <a:pos x="105" y="158"/>
                </a:cxn>
                <a:cxn ang="0">
                  <a:pos x="80" y="162"/>
                </a:cxn>
                <a:cxn ang="0">
                  <a:pos x="54" y="158"/>
                </a:cxn>
                <a:cxn ang="0">
                  <a:pos x="32" y="147"/>
                </a:cxn>
                <a:cxn ang="0">
                  <a:pos x="15" y="129"/>
                </a:cxn>
                <a:cxn ang="0">
                  <a:pos x="5" y="107"/>
                </a:cxn>
                <a:cxn ang="0">
                  <a:pos x="0" y="81"/>
                </a:cxn>
                <a:cxn ang="0">
                  <a:pos x="5" y="55"/>
                </a:cxn>
                <a:cxn ang="0">
                  <a:pos x="15" y="34"/>
                </a:cxn>
                <a:cxn ang="0">
                  <a:pos x="32" y="15"/>
                </a:cxn>
                <a:cxn ang="0">
                  <a:pos x="54" y="5"/>
                </a:cxn>
                <a:cxn ang="0">
                  <a:pos x="80" y="0"/>
                </a:cxn>
              </a:cxnLst>
              <a:rect l="0" t="0" r="r" b="b"/>
              <a:pathLst>
                <a:path w="160" h="162">
                  <a:moveTo>
                    <a:pt x="80" y="41"/>
                  </a:moveTo>
                  <a:lnTo>
                    <a:pt x="64" y="44"/>
                  </a:lnTo>
                  <a:lnTo>
                    <a:pt x="52" y="54"/>
                  </a:lnTo>
                  <a:lnTo>
                    <a:pt x="44" y="66"/>
                  </a:lnTo>
                  <a:lnTo>
                    <a:pt x="41" y="81"/>
                  </a:lnTo>
                  <a:lnTo>
                    <a:pt x="44" y="96"/>
                  </a:lnTo>
                  <a:lnTo>
                    <a:pt x="52" y="109"/>
                  </a:lnTo>
                  <a:lnTo>
                    <a:pt x="64" y="118"/>
                  </a:lnTo>
                  <a:lnTo>
                    <a:pt x="80" y="121"/>
                  </a:lnTo>
                  <a:lnTo>
                    <a:pt x="95" y="118"/>
                  </a:lnTo>
                  <a:lnTo>
                    <a:pt x="107" y="109"/>
                  </a:lnTo>
                  <a:lnTo>
                    <a:pt x="116" y="96"/>
                  </a:lnTo>
                  <a:lnTo>
                    <a:pt x="119" y="81"/>
                  </a:lnTo>
                  <a:lnTo>
                    <a:pt x="116" y="66"/>
                  </a:lnTo>
                  <a:lnTo>
                    <a:pt x="107" y="54"/>
                  </a:lnTo>
                  <a:lnTo>
                    <a:pt x="95" y="44"/>
                  </a:lnTo>
                  <a:lnTo>
                    <a:pt x="80" y="41"/>
                  </a:lnTo>
                  <a:close/>
                  <a:moveTo>
                    <a:pt x="80" y="0"/>
                  </a:moveTo>
                  <a:lnTo>
                    <a:pt x="105" y="5"/>
                  </a:lnTo>
                  <a:lnTo>
                    <a:pt x="127" y="15"/>
                  </a:lnTo>
                  <a:lnTo>
                    <a:pt x="145" y="34"/>
                  </a:lnTo>
                  <a:lnTo>
                    <a:pt x="156" y="55"/>
                  </a:lnTo>
                  <a:lnTo>
                    <a:pt x="160" y="81"/>
                  </a:lnTo>
                  <a:lnTo>
                    <a:pt x="156" y="107"/>
                  </a:lnTo>
                  <a:lnTo>
                    <a:pt x="145" y="129"/>
                  </a:lnTo>
                  <a:lnTo>
                    <a:pt x="127" y="147"/>
                  </a:lnTo>
                  <a:lnTo>
                    <a:pt x="105" y="158"/>
                  </a:lnTo>
                  <a:lnTo>
                    <a:pt x="80" y="162"/>
                  </a:lnTo>
                  <a:lnTo>
                    <a:pt x="54" y="158"/>
                  </a:lnTo>
                  <a:lnTo>
                    <a:pt x="32" y="147"/>
                  </a:lnTo>
                  <a:lnTo>
                    <a:pt x="15" y="129"/>
                  </a:lnTo>
                  <a:lnTo>
                    <a:pt x="5" y="107"/>
                  </a:lnTo>
                  <a:lnTo>
                    <a:pt x="0" y="81"/>
                  </a:lnTo>
                  <a:lnTo>
                    <a:pt x="5" y="55"/>
                  </a:lnTo>
                  <a:lnTo>
                    <a:pt x="15" y="34"/>
                  </a:lnTo>
                  <a:lnTo>
                    <a:pt x="32" y="15"/>
                  </a:lnTo>
                  <a:lnTo>
                    <a:pt x="54" y="5"/>
                  </a:lnTo>
                  <a:lnTo>
                    <a:pt x="80" y="0"/>
                  </a:lnTo>
                  <a:close/>
                </a:path>
              </a:pathLst>
            </a:custGeom>
            <a:grpFill/>
            <a:ln w="0">
              <a:solidFill>
                <a:srgbClr val="C49F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2" name="Rectangle 31">
              <a:extLst>
                <a:ext uri="{FF2B5EF4-FFF2-40B4-BE49-F238E27FC236}">
                  <a16:creationId xmlns:a16="http://schemas.microsoft.com/office/drawing/2014/main" id="{0F0FFCC0-7531-B9BC-75FD-36D8C01A1C9B}"/>
                </a:ext>
              </a:extLst>
            </p:cNvPr>
            <p:cNvSpPr>
              <a:spLocks noChangeArrowheads="1"/>
            </p:cNvSpPr>
            <p:nvPr/>
          </p:nvSpPr>
          <p:spPr bwMode="auto">
            <a:xfrm>
              <a:off x="5141913" y="4179888"/>
              <a:ext cx="41275" cy="693738"/>
            </a:xfrm>
            <a:prstGeom prst="rect">
              <a:avLst/>
            </a:prstGeom>
            <a:grpFill/>
            <a:ln w="0">
              <a:solidFill>
                <a:srgbClr val="C49F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3" name="Rectangle 32">
              <a:extLst>
                <a:ext uri="{FF2B5EF4-FFF2-40B4-BE49-F238E27FC236}">
                  <a16:creationId xmlns:a16="http://schemas.microsoft.com/office/drawing/2014/main" id="{ACCD42D3-D9D1-0154-380F-EF17191A738B}"/>
                </a:ext>
              </a:extLst>
            </p:cNvPr>
            <p:cNvSpPr>
              <a:spLocks noChangeArrowheads="1"/>
            </p:cNvSpPr>
            <p:nvPr/>
          </p:nvSpPr>
          <p:spPr bwMode="auto">
            <a:xfrm>
              <a:off x="3814763" y="4759326"/>
              <a:ext cx="1346200" cy="114300"/>
            </a:xfrm>
            <a:prstGeom prst="rect">
              <a:avLst/>
            </a:prstGeom>
            <a:grpFill/>
            <a:ln w="0">
              <a:solidFill>
                <a:srgbClr val="C49F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grpSp>
    </p:spTree>
    <p:extLst>
      <p:ext uri="{BB962C8B-B14F-4D97-AF65-F5344CB8AC3E}">
        <p14:creationId xmlns:p14="http://schemas.microsoft.com/office/powerpoint/2010/main" val="3402307135"/>
      </p:ext>
    </p:extLst>
  </p:cSld>
  <p:clrMapOvr>
    <a:masterClrMapping/>
  </p:clrMapOvr>
</p:sld>
</file>

<file path=ppt/theme/theme1.xml><?xml version="1.0" encoding="utf-8"?>
<a:theme xmlns:a="http://schemas.openxmlformats.org/drawingml/2006/main" name="Office Theme">
  <a:themeElements>
    <a:clrScheme name="NexMuv">
      <a:dk1>
        <a:sysClr val="windowText" lastClr="000000"/>
      </a:dk1>
      <a:lt1>
        <a:sysClr val="window" lastClr="FFFFFF"/>
      </a:lt1>
      <a:dk2>
        <a:srgbClr val="1F497D"/>
      </a:dk2>
      <a:lt2>
        <a:srgbClr val="F0F4F6"/>
      </a:lt2>
      <a:accent1>
        <a:srgbClr val="FFD166"/>
      </a:accent1>
      <a:accent2>
        <a:srgbClr val="2B71E5"/>
      </a:accent2>
      <a:accent3>
        <a:srgbClr val="68B5AD"/>
      </a:accent3>
      <a:accent4>
        <a:srgbClr val="5FB7A2"/>
      </a:accent4>
      <a:accent5>
        <a:srgbClr val="3081AC"/>
      </a:accent5>
      <a:accent6>
        <a:srgbClr val="A5A5A5"/>
      </a:accent6>
      <a:hlink>
        <a:srgbClr val="0000FF"/>
      </a:hlink>
      <a:folHlink>
        <a:srgbClr val="800080"/>
      </a:folHlink>
    </a:clrScheme>
    <a:fontScheme name="humanlyai">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11871</TotalTime>
  <Words>1360</Words>
  <Application>Microsoft Office PowerPoint</Application>
  <PresentationFormat>Custom</PresentationFormat>
  <Paragraphs>157</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Celias</vt:lpstr>
      <vt:lpstr>Open Sans</vt:lpstr>
      <vt:lpstr>Open Sans Light</vt:lpstr>
      <vt:lpstr>Poppins</vt:lpstr>
      <vt:lpstr>Poppins Medium</vt:lpstr>
      <vt:lpstr>Roboto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NexMuv Low-Cost Competitive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Awang Bayu</dc:creator>
  <cp:lastModifiedBy>Wes Struebing</cp:lastModifiedBy>
  <cp:revision>245</cp:revision>
  <dcterms:created xsi:type="dcterms:W3CDTF">2022-07-07T04:39:26Z</dcterms:created>
  <dcterms:modified xsi:type="dcterms:W3CDTF">2023-10-10T18:34:51Z</dcterms:modified>
</cp:coreProperties>
</file>