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6" r:id="rId2"/>
    <p:sldId id="281" r:id="rId3"/>
    <p:sldId id="283" r:id="rId4"/>
    <p:sldId id="282" r:id="rId5"/>
    <p:sldId id="284" r:id="rId6"/>
    <p:sldId id="286" r:id="rId7"/>
    <p:sldId id="285" r:id="rId8"/>
    <p:sldId id="288" r:id="rId9"/>
    <p:sldId id="290" r:id="rId10"/>
    <p:sldId id="262" r:id="rId11"/>
    <p:sldId id="276" r:id="rId12"/>
    <p:sldId id="266" r:id="rId13"/>
    <p:sldId id="271" r:id="rId14"/>
    <p:sldId id="272" r:id="rId15"/>
    <p:sldId id="273" r:id="rId16"/>
    <p:sldId id="292" r:id="rId17"/>
    <p:sldId id="294" r:id="rId18"/>
    <p:sldId id="296" r:id="rId19"/>
    <p:sldId id="263" r:id="rId2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15:guide id="1" orient="horz" pos="4320" userDrawn="1">
          <p15:clr>
            <a:srgbClr val="A4A3A4"/>
          </p15:clr>
        </p15:guide>
        <p15:guide id="2" pos="76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98CD20B-1952-0077-3FFD-E95EB9CD7D2B}" name="Kristaps Rubulis" initials="KR" userId="S-1-5-21-580441570-849715245-177502499-1379" providerId="AD"/>
  <p188:author id="{42817FD5-24F2-387A-7F39-C1E42C756DD6}" name="Linda Lapa" initials="LL" userId="S::linda.lapa@polap.lv::1915c8bb-ee73-4159-8d09-6db4e9bf9a0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1131C"/>
    <a:srgbClr val="7E1824"/>
    <a:srgbClr val="007B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66"/>
    <p:restoredTop sz="80751" autoAdjust="0"/>
  </p:normalViewPr>
  <p:slideViewPr>
    <p:cSldViewPr snapToGrid="0" snapToObjects="1" showGuides="1">
      <p:cViewPr varScale="1">
        <p:scale>
          <a:sx n="45" d="100"/>
          <a:sy n="45" d="100"/>
        </p:scale>
        <p:origin x="1200" y="66"/>
      </p:cViewPr>
      <p:guideLst>
        <p:guide orient="horz" pos="4320"/>
        <p:guide pos="76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8/10/relationships/authors" Target="author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7" name="Shape 157"/>
          <p:cNvSpPr>
            <a:spLocks noGrp="1" noRot="1" noChangeAspect="1"/>
          </p:cNvSpPr>
          <p:nvPr>
            <p:ph type="sldImg"/>
          </p:nvPr>
        </p:nvSpPr>
        <p:spPr>
          <a:xfrm>
            <a:off x="1143000" y="685800"/>
            <a:ext cx="4572000" cy="3429000"/>
          </a:xfrm>
          <a:prstGeom prst="rect">
            <a:avLst/>
          </a:prstGeom>
        </p:spPr>
        <p:txBody>
          <a:bodyPr/>
          <a:lstStyle/>
          <a:p>
            <a:endParaRPr/>
          </a:p>
        </p:txBody>
      </p:sp>
      <p:sp>
        <p:nvSpPr>
          <p:cNvPr id="158" name="Shape 15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lv-LV" dirty="0"/>
          </a:p>
        </p:txBody>
      </p:sp>
    </p:spTree>
    <p:extLst>
      <p:ext uri="{BB962C8B-B14F-4D97-AF65-F5344CB8AC3E}">
        <p14:creationId xmlns:p14="http://schemas.microsoft.com/office/powerpoint/2010/main" val="1030901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lv-LV" dirty="0"/>
          </a:p>
        </p:txBody>
      </p:sp>
    </p:spTree>
    <p:extLst>
      <p:ext uri="{BB962C8B-B14F-4D97-AF65-F5344CB8AC3E}">
        <p14:creationId xmlns:p14="http://schemas.microsoft.com/office/powerpoint/2010/main" val="39300231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lv-LV" dirty="0"/>
          </a:p>
        </p:txBody>
      </p:sp>
    </p:spTree>
    <p:extLst>
      <p:ext uri="{BB962C8B-B14F-4D97-AF65-F5344CB8AC3E}">
        <p14:creationId xmlns:p14="http://schemas.microsoft.com/office/powerpoint/2010/main" val="36848031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400" dirty="0"/>
              <a:t>Because employees are the most important asset of the company</a:t>
            </a:r>
          </a:p>
          <a:p>
            <a:pPr marL="285750" indent="-285750">
              <a:buFont typeface="Arial" panose="020B0604020202020204" pitchFamily="34" charset="0"/>
              <a:buChar char="•"/>
            </a:pPr>
            <a:r>
              <a:rPr lang="en-US" sz="1400" dirty="0"/>
              <a:t>Founded in 1993... Who and how...</a:t>
            </a:r>
          </a:p>
          <a:p>
            <a:pPr marL="285750" indent="-285750">
              <a:buFont typeface="Arial" panose="020B0604020202020204" pitchFamily="34" charset="0"/>
              <a:buChar char="•"/>
            </a:pPr>
            <a:r>
              <a:rPr lang="en-US" sz="1400" dirty="0"/>
              <a:t>Polap has grown, and since 2003, we have been part of the international paper traders IGEPA GROUP. The group currently operates in 24 countries. Our main principle of cooperation is to consolidate demand from all these countries and enter into direct supply agreements with paper manufacturers.</a:t>
            </a:r>
          </a:p>
          <a:p>
            <a:pPr marL="285750" indent="-285750">
              <a:buFont typeface="Arial" panose="020B0604020202020204" pitchFamily="34" charset="0"/>
              <a:buChar char="•"/>
            </a:pPr>
            <a:r>
              <a:rPr lang="en-US" sz="1400" dirty="0"/>
              <a:t>POLAP is a family-owned company, with 75% of the share capital belonging to the company's founder, Juris Lapa, and 25% belonging to IGEPA group.</a:t>
            </a:r>
          </a:p>
          <a:p>
            <a:pPr marL="285750" indent="-285750">
              <a:buFont typeface="Arial" panose="020B0604020202020204" pitchFamily="34" charset="0"/>
              <a:buChar char="•"/>
            </a:pPr>
            <a:r>
              <a:rPr lang="en-US" sz="1400" dirty="0"/>
              <a:t>The owners of the company are directly involved in its operation, allowing us to make various decisions - financial, product-related, and solution-oriented - quickly, thus minimizing any bureaucratic processes.</a:t>
            </a:r>
          </a:p>
        </p:txBody>
      </p:sp>
    </p:spTree>
    <p:extLst>
      <p:ext uri="{BB962C8B-B14F-4D97-AF65-F5344CB8AC3E}">
        <p14:creationId xmlns:p14="http://schemas.microsoft.com/office/powerpoint/2010/main" val="2651942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sz="2000" dirty="0"/>
              <a:t>Belonging to the IGEPA group allows us to purchase large volumes at favorable prices, enabling us to provide a wide range of products to meet your needs. Our product range includes items not available in our local warehouse but accessible through the central IGEPA group's inventory system in member countries.</a:t>
            </a:r>
          </a:p>
          <a:p>
            <a:pPr marL="342900" indent="-342900">
              <a:buFont typeface="Arial" panose="020B0604020202020204" pitchFamily="34" charset="0"/>
              <a:buChar char="•"/>
            </a:pPr>
            <a:r>
              <a:rPr lang="en-US" sz="2000" dirty="0"/>
              <a:t>Flexibility is our strength – we can quickly adapt to market conditions with pricing policies and financial solutions to offer you the best deals according to the market situation.</a:t>
            </a:r>
          </a:p>
          <a:p>
            <a:pPr marL="342900" indent="-342900">
              <a:buFont typeface="Arial" panose="020B0604020202020204" pitchFamily="34" charset="0"/>
              <a:buChar char="•"/>
            </a:pPr>
            <a:r>
              <a:rPr lang="en-US" sz="2000" dirty="0"/>
              <a:t>We prioritize long-term partnerships, both with our customers and suppliers. We only work with trusted suppliers and avoid experimenting with products from one-day manufacturers to ensure you have a range of tested and certified products. We are FSC certified.</a:t>
            </a:r>
          </a:p>
          <a:p>
            <a:pPr marL="342900" indent="-342900">
              <a:buFont typeface="Arial" panose="020B0604020202020204" pitchFamily="34" charset="0"/>
              <a:buChar char="•"/>
            </a:pPr>
            <a:r>
              <a:rPr lang="en-US" sz="2000" dirty="0"/>
              <a:t>We serve as a connecting bridge between manufacturers and customers. We will stay committed and find solutions even if challenges arise in your production processes.</a:t>
            </a:r>
          </a:p>
          <a:p>
            <a:pPr marL="342900" indent="-342900">
              <a:buFont typeface="Arial" panose="020B0604020202020204" pitchFamily="34" charset="0"/>
              <a:buChar char="•"/>
            </a:pPr>
            <a:r>
              <a:rPr lang="en-US" sz="2000" dirty="0"/>
              <a:t>We offer credit options and can arrange contracts with post-payment terms.</a:t>
            </a:r>
          </a:p>
          <a:p>
            <a:pPr marL="342900" indent="-342900">
              <a:buFont typeface="Arial" panose="020B0604020202020204" pitchFamily="34" charset="0"/>
              <a:buChar char="•"/>
            </a:pPr>
            <a:r>
              <a:rPr lang="en-US" sz="2000" dirty="0"/>
              <a:t>We provide transportation solutions between various printing companies to facilitate freight transportation for you, our clients, in the printing industry.</a:t>
            </a:r>
          </a:p>
        </p:txBody>
      </p:sp>
    </p:spTree>
    <p:extLst>
      <p:ext uri="{BB962C8B-B14F-4D97-AF65-F5344CB8AC3E}">
        <p14:creationId xmlns:p14="http://schemas.microsoft.com/office/powerpoint/2010/main" val="4063024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88970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LPUA (LPCA) - Latvian Printing Companies Association </a:t>
            </a:r>
          </a:p>
          <a:p>
            <a:r>
              <a:rPr lang="en-US" dirty="0"/>
              <a:t>LIA (LPA) - Latvian Packaging Association </a:t>
            </a:r>
          </a:p>
          <a:p>
            <a:r>
              <a:rPr lang="en-US" dirty="0"/>
              <a:t>LTRK (LCCI) - Latvian Chamber of Commerce and Industry</a:t>
            </a:r>
          </a:p>
        </p:txBody>
      </p:sp>
    </p:spTree>
    <p:extLst>
      <p:ext uri="{BB962C8B-B14F-4D97-AF65-F5344CB8AC3E}">
        <p14:creationId xmlns:p14="http://schemas.microsoft.com/office/powerpoint/2010/main" val="1803350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50495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30516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057696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2662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560581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91634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Заголовок">
    <p:spTree>
      <p:nvGrpSpPr>
        <p:cNvPr id="1" name=""/>
        <p:cNvGrpSpPr/>
        <p:nvPr/>
      </p:nvGrpSpPr>
      <p:grpSpPr>
        <a:xfrm>
          <a:off x="0" y="0"/>
          <a:ext cx="0" cy="0"/>
          <a:chOff x="0" y="0"/>
          <a:chExt cx="0" cy="0"/>
        </a:xfrm>
      </p:grpSpPr>
      <p:sp>
        <p:nvSpPr>
          <p:cNvPr id="11" name="Автор и дата"/>
          <p:cNvSpPr txBox="1">
            <a:spLocks noGrp="1"/>
          </p:cNvSpPr>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Автор и дата</a:t>
            </a:r>
          </a:p>
        </p:txBody>
      </p:sp>
      <p:sp>
        <p:nvSpPr>
          <p:cNvPr id="12" name="Заголовок презентации"/>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Заголовок презентации</a:t>
            </a:r>
          </a:p>
        </p:txBody>
      </p:sp>
      <p:sp>
        <p:nvSpPr>
          <p:cNvPr id="13" name="Уровень текста 1…"/>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Подзаголовок презентации</a:t>
            </a:r>
          </a:p>
          <a:p>
            <a:pPr lvl="1"/>
            <a:endParaRPr/>
          </a:p>
          <a:p>
            <a:pPr lvl="2"/>
            <a:endParaRPr/>
          </a:p>
          <a:p>
            <a:pPr lvl="3"/>
            <a:endParaRPr/>
          </a:p>
          <a:p>
            <a:pPr lvl="4"/>
            <a:endParaRPr/>
          </a:p>
        </p:txBody>
      </p:sp>
      <p:sp>
        <p:nvSpPr>
          <p:cNvPr id="14"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Заголовок и пункты">
    <p:spTree>
      <p:nvGrpSpPr>
        <p:cNvPr id="1" name=""/>
        <p:cNvGrpSpPr/>
        <p:nvPr/>
      </p:nvGrpSpPr>
      <p:grpSpPr>
        <a:xfrm>
          <a:off x="0" y="0"/>
          <a:ext cx="0" cy="0"/>
          <a:chOff x="0" y="0"/>
          <a:chExt cx="0" cy="0"/>
        </a:xfrm>
      </p:grpSpPr>
      <p:sp>
        <p:nvSpPr>
          <p:cNvPr id="42" name="Заголовок слайда"/>
          <p:cNvSpPr txBox="1">
            <a:spLocks noGrp="1"/>
          </p:cNvSpPr>
          <p:nvPr>
            <p:ph type="title" hasCustomPrompt="1"/>
          </p:nvPr>
        </p:nvSpPr>
        <p:spPr>
          <a:prstGeom prst="rect">
            <a:avLst/>
          </a:prstGeom>
        </p:spPr>
        <p:txBody>
          <a:bodyPr/>
          <a:lstStyle/>
          <a:p>
            <a:r>
              <a:t>Заголовок слайда</a:t>
            </a:r>
          </a:p>
        </p:txBody>
      </p:sp>
      <p:sp>
        <p:nvSpPr>
          <p:cNvPr id="43" name="Подзаголовок слайда"/>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Подзаголовок слайда</a:t>
            </a:r>
          </a:p>
        </p:txBody>
      </p:sp>
      <p:sp>
        <p:nvSpPr>
          <p:cNvPr id="44" name="Уровень текста 1…"/>
          <p:cNvSpPr txBox="1">
            <a:spLocks noGrp="1"/>
          </p:cNvSpPr>
          <p:nvPr>
            <p:ph type="body" idx="1" hasCustomPrompt="1"/>
          </p:nvPr>
        </p:nvSpPr>
        <p:spPr>
          <a:prstGeom prst="rect">
            <a:avLst/>
          </a:prstGeom>
        </p:spPr>
        <p:txBody>
          <a:bodyPr/>
          <a:lstStyle/>
          <a:p>
            <a:r>
              <a:t>Текст пункта на слайде</a:t>
            </a:r>
          </a:p>
          <a:p>
            <a:pPr lvl="1"/>
            <a:endParaRPr/>
          </a:p>
          <a:p>
            <a:pPr lvl="2"/>
            <a:endParaRPr/>
          </a:p>
          <a:p>
            <a:pPr lvl="3"/>
            <a:endParaRPr/>
          </a:p>
          <a:p>
            <a:pPr lvl="4"/>
            <a:endParaRPr/>
          </a:p>
        </p:txBody>
      </p:sp>
      <p:sp>
        <p:nvSpPr>
          <p:cNvPr id="45"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Пункты">
    <p:spTree>
      <p:nvGrpSpPr>
        <p:cNvPr id="1" name=""/>
        <p:cNvGrpSpPr/>
        <p:nvPr/>
      </p:nvGrpSpPr>
      <p:grpSpPr>
        <a:xfrm>
          <a:off x="0" y="0"/>
          <a:ext cx="0" cy="0"/>
          <a:chOff x="0" y="0"/>
          <a:chExt cx="0" cy="0"/>
        </a:xfrm>
      </p:grpSpPr>
      <p:sp>
        <p:nvSpPr>
          <p:cNvPr id="52" name="Уровень текста 1…"/>
          <p:cNvSpPr txBox="1">
            <a:spLocks noGrp="1"/>
          </p:cNvSpPr>
          <p:nvPr>
            <p:ph type="body" idx="1" hasCustomPrompt="1"/>
          </p:nvPr>
        </p:nvSpPr>
        <p:spPr>
          <a:prstGeom prst="rect">
            <a:avLst/>
          </a:prstGeom>
        </p:spPr>
        <p:txBody>
          <a:bodyPr numCol="2" spcCol="1098550"/>
          <a:lstStyle/>
          <a:p>
            <a:r>
              <a:t>Текст пункта на слайде</a:t>
            </a:r>
          </a:p>
          <a:p>
            <a:pPr lvl="1"/>
            <a:endParaRPr/>
          </a:p>
          <a:p>
            <a:pPr lvl="2"/>
            <a:endParaRPr/>
          </a:p>
          <a:p>
            <a:pPr lvl="3"/>
            <a:endParaRPr/>
          </a:p>
          <a:p>
            <a:pPr lvl="4"/>
            <a:endParaRPr/>
          </a:p>
        </p:txBody>
      </p:sp>
      <p:sp>
        <p:nvSpPr>
          <p:cNvPr id="53"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Заголовок, пункты и фото">
    <p:spTree>
      <p:nvGrpSpPr>
        <p:cNvPr id="1" name=""/>
        <p:cNvGrpSpPr/>
        <p:nvPr/>
      </p:nvGrpSpPr>
      <p:grpSpPr>
        <a:xfrm>
          <a:off x="0" y="0"/>
          <a:ext cx="0" cy="0"/>
          <a:chOff x="0" y="0"/>
          <a:chExt cx="0" cy="0"/>
        </a:xfrm>
      </p:grpSpPr>
      <p:sp>
        <p:nvSpPr>
          <p:cNvPr id="60" name="Подзаголовок слайда"/>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Подзаголовок слайда</a:t>
            </a:r>
          </a:p>
        </p:txBody>
      </p:sp>
      <p:sp>
        <p:nvSpPr>
          <p:cNvPr id="61" name="Уровень текста 1…"/>
          <p:cNvSpPr txBox="1">
            <a:spLocks noGrp="1"/>
          </p:cNvSpPr>
          <p:nvPr>
            <p:ph type="body" sz="half" idx="1" hasCustomPrompt="1"/>
          </p:nvPr>
        </p:nvSpPr>
        <p:spPr>
          <a:xfrm>
            <a:off x="1206500" y="4248504"/>
            <a:ext cx="9779000" cy="8256630"/>
          </a:xfrm>
          <a:prstGeom prst="rect">
            <a:avLst/>
          </a:prstGeom>
        </p:spPr>
        <p:txBody>
          <a:bodyPr/>
          <a:lstStyle/>
          <a:p>
            <a:r>
              <a:t>Текст пункта на слайде</a:t>
            </a:r>
          </a:p>
          <a:p>
            <a:pPr lvl="1"/>
            <a:endParaRPr/>
          </a:p>
          <a:p>
            <a:pPr lvl="2"/>
            <a:endParaRPr/>
          </a:p>
          <a:p>
            <a:pPr lvl="3"/>
            <a:endParaRPr/>
          </a:p>
          <a:p>
            <a:pPr lvl="4"/>
            <a:endParaRPr/>
          </a:p>
        </p:txBody>
      </p:sp>
      <p:sp>
        <p:nvSpPr>
          <p:cNvPr id="62" name="660384004_1290x1720.jpg"/>
          <p:cNvSpPr>
            <a:spLocks noGrp="1"/>
          </p:cNvSpPr>
          <p:nvPr>
            <p:ph type="pic" idx="22"/>
          </p:nvPr>
        </p:nvSpPr>
        <p:spPr>
          <a:xfrm>
            <a:off x="12192000" y="-407266"/>
            <a:ext cx="10916874" cy="14555832"/>
          </a:xfrm>
          <a:prstGeom prst="rect">
            <a:avLst/>
          </a:prstGeom>
        </p:spPr>
        <p:txBody>
          <a:bodyPr lIns="91439" tIns="45719" rIns="91439" bIns="45719">
            <a:noAutofit/>
          </a:bodyPr>
          <a:lstStyle/>
          <a:p>
            <a:endParaRPr/>
          </a:p>
        </p:txBody>
      </p:sp>
      <p:sp>
        <p:nvSpPr>
          <p:cNvPr id="63" name="Заголовок слайда"/>
          <p:cNvSpPr txBox="1">
            <a:spLocks noGrp="1"/>
          </p:cNvSpPr>
          <p:nvPr>
            <p:ph type="title" hasCustomPrompt="1"/>
          </p:nvPr>
        </p:nvSpPr>
        <p:spPr>
          <a:xfrm>
            <a:off x="1206500" y="1079500"/>
            <a:ext cx="9779000" cy="1435100"/>
          </a:xfrm>
          <a:prstGeom prst="rect">
            <a:avLst/>
          </a:prstGeom>
        </p:spPr>
        <p:txBody>
          <a:bodyPr/>
          <a:lstStyle/>
          <a:p>
            <a:r>
              <a:t>Заголовок слайда</a:t>
            </a:r>
          </a:p>
        </p:txBody>
      </p:sp>
      <p:sp>
        <p:nvSpPr>
          <p:cNvPr id="64"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Раздел">
    <p:spTree>
      <p:nvGrpSpPr>
        <p:cNvPr id="1" name=""/>
        <p:cNvGrpSpPr/>
        <p:nvPr/>
      </p:nvGrpSpPr>
      <p:grpSpPr>
        <a:xfrm>
          <a:off x="0" y="0"/>
          <a:ext cx="0" cy="0"/>
          <a:chOff x="0" y="0"/>
          <a:chExt cx="0" cy="0"/>
        </a:xfrm>
      </p:grpSpPr>
      <p:sp>
        <p:nvSpPr>
          <p:cNvPr id="71" name="Заголовок раздела"/>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Заголовок раздела</a:t>
            </a:r>
          </a:p>
        </p:txBody>
      </p:sp>
      <p:sp>
        <p:nvSpPr>
          <p:cNvPr id="72" name="Номер слайда"/>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Только заголовок">
    <p:spTree>
      <p:nvGrpSpPr>
        <p:cNvPr id="1" name=""/>
        <p:cNvGrpSpPr/>
        <p:nvPr/>
      </p:nvGrpSpPr>
      <p:grpSpPr>
        <a:xfrm>
          <a:off x="0" y="0"/>
          <a:ext cx="0" cy="0"/>
          <a:chOff x="0" y="0"/>
          <a:chExt cx="0" cy="0"/>
        </a:xfrm>
      </p:grpSpPr>
      <p:sp>
        <p:nvSpPr>
          <p:cNvPr id="79" name="Заголовок слайда"/>
          <p:cNvSpPr txBox="1">
            <a:spLocks noGrp="1"/>
          </p:cNvSpPr>
          <p:nvPr>
            <p:ph type="title" hasCustomPrompt="1"/>
          </p:nvPr>
        </p:nvSpPr>
        <p:spPr>
          <a:xfrm>
            <a:off x="1206500" y="1079500"/>
            <a:ext cx="21971000" cy="1434949"/>
          </a:xfrm>
          <a:prstGeom prst="rect">
            <a:avLst/>
          </a:prstGeom>
        </p:spPr>
        <p:txBody>
          <a:bodyPr/>
          <a:lstStyle/>
          <a:p>
            <a:r>
              <a:t>Заголовок слайда</a:t>
            </a:r>
          </a:p>
        </p:txBody>
      </p:sp>
      <p:sp>
        <p:nvSpPr>
          <p:cNvPr id="80" name="Подзаголовок слайда"/>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Подзаголовок слайда</a:t>
            </a:r>
          </a:p>
        </p:txBody>
      </p:sp>
      <p:sp>
        <p:nvSpPr>
          <p:cNvPr id="81"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Повестка дня">
    <p:spTree>
      <p:nvGrpSpPr>
        <p:cNvPr id="1" name=""/>
        <p:cNvGrpSpPr/>
        <p:nvPr/>
      </p:nvGrpSpPr>
      <p:grpSpPr>
        <a:xfrm>
          <a:off x="0" y="0"/>
          <a:ext cx="0" cy="0"/>
          <a:chOff x="0" y="0"/>
          <a:chExt cx="0" cy="0"/>
        </a:xfrm>
      </p:grpSpPr>
      <p:sp>
        <p:nvSpPr>
          <p:cNvPr id="88" name="Заголовок повестки дня"/>
          <p:cNvSpPr txBox="1">
            <a:spLocks noGrp="1"/>
          </p:cNvSpPr>
          <p:nvPr>
            <p:ph type="title" hasCustomPrompt="1"/>
          </p:nvPr>
        </p:nvSpPr>
        <p:spPr>
          <a:xfrm>
            <a:off x="1206500" y="1079500"/>
            <a:ext cx="21971000" cy="1435100"/>
          </a:xfrm>
          <a:prstGeom prst="rect">
            <a:avLst/>
          </a:prstGeom>
        </p:spPr>
        <p:txBody>
          <a:bodyPr/>
          <a:lstStyle/>
          <a:p>
            <a:r>
              <a:t>Заголовок повестки дня</a:t>
            </a:r>
          </a:p>
        </p:txBody>
      </p:sp>
      <p:sp>
        <p:nvSpPr>
          <p:cNvPr id="89" name="Подзаголовок повестки дня"/>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Подзаголовок повестки дня</a:t>
            </a:r>
          </a:p>
        </p:txBody>
      </p:sp>
      <p:sp>
        <p:nvSpPr>
          <p:cNvPr id="90" name="Уровень текста 1…"/>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Темы повестки дня</a:t>
            </a:r>
          </a:p>
          <a:p>
            <a:pPr lvl="1"/>
            <a:endParaRPr/>
          </a:p>
          <a:p>
            <a:pPr lvl="2"/>
            <a:endParaRPr/>
          </a:p>
          <a:p>
            <a:pPr lvl="3"/>
            <a:endParaRPr/>
          </a:p>
          <a:p>
            <a:pPr lvl="4"/>
            <a:endParaRPr/>
          </a:p>
        </p:txBody>
      </p:sp>
      <p:sp>
        <p:nvSpPr>
          <p:cNvPr id="91"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Информационное сообщение">
    <p:spTree>
      <p:nvGrpSpPr>
        <p:cNvPr id="1" name=""/>
        <p:cNvGrpSpPr/>
        <p:nvPr/>
      </p:nvGrpSpPr>
      <p:grpSpPr>
        <a:xfrm>
          <a:off x="0" y="0"/>
          <a:ext cx="0" cy="0"/>
          <a:chOff x="0" y="0"/>
          <a:chExt cx="0" cy="0"/>
        </a:xfrm>
      </p:grpSpPr>
      <p:sp>
        <p:nvSpPr>
          <p:cNvPr id="98" name="Уровень текста 1…"/>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Информационное сообщение</a:t>
            </a:r>
          </a:p>
          <a:p>
            <a:pPr lvl="1"/>
            <a:endParaRPr/>
          </a:p>
          <a:p>
            <a:pPr lvl="2"/>
            <a:endParaRPr/>
          </a:p>
          <a:p>
            <a:pPr lvl="3"/>
            <a:endParaRPr/>
          </a:p>
          <a:p>
            <a:pPr lvl="4"/>
            <a:endParaRPr/>
          </a:p>
        </p:txBody>
      </p:sp>
      <p:sp>
        <p:nvSpPr>
          <p:cNvPr id="99"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Важный факт">
    <p:spTree>
      <p:nvGrpSpPr>
        <p:cNvPr id="1" name=""/>
        <p:cNvGrpSpPr/>
        <p:nvPr/>
      </p:nvGrpSpPr>
      <p:grpSpPr>
        <a:xfrm>
          <a:off x="0" y="0"/>
          <a:ext cx="0" cy="0"/>
          <a:chOff x="0" y="0"/>
          <a:chExt cx="0" cy="0"/>
        </a:xfrm>
      </p:grpSpPr>
      <p:sp>
        <p:nvSpPr>
          <p:cNvPr id="106" name="Уровень текста 1…"/>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100 %</a:t>
            </a:r>
          </a:p>
          <a:p>
            <a:pPr lvl="1"/>
            <a:endParaRPr/>
          </a:p>
          <a:p>
            <a:pPr lvl="2"/>
            <a:endParaRPr/>
          </a:p>
          <a:p>
            <a:pPr lvl="3"/>
            <a:endParaRPr/>
          </a:p>
          <a:p>
            <a:pPr lvl="4"/>
            <a:endParaRPr/>
          </a:p>
        </p:txBody>
      </p:sp>
      <p:sp>
        <p:nvSpPr>
          <p:cNvPr id="107" name="Информация о факте"/>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Информация о факте</a:t>
            </a:r>
          </a:p>
        </p:txBody>
      </p:sp>
      <p:sp>
        <p:nvSpPr>
          <p:cNvPr id="108"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Цитата">
    <p:spTree>
      <p:nvGrpSpPr>
        <p:cNvPr id="1" name=""/>
        <p:cNvGrpSpPr/>
        <p:nvPr/>
      </p:nvGrpSpPr>
      <p:grpSpPr>
        <a:xfrm>
          <a:off x="0" y="0"/>
          <a:ext cx="0" cy="0"/>
          <a:chOff x="0" y="0"/>
          <a:chExt cx="0" cy="0"/>
        </a:xfrm>
      </p:grpSpPr>
      <p:sp>
        <p:nvSpPr>
          <p:cNvPr id="115" name="Авторство"/>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Авторство</a:t>
            </a:r>
          </a:p>
        </p:txBody>
      </p:sp>
      <p:sp>
        <p:nvSpPr>
          <p:cNvPr id="116" name="Уровень текста 1…"/>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«Важная цитата»</a:t>
            </a:r>
          </a:p>
          <a:p>
            <a:pPr lvl="1"/>
            <a:endParaRPr/>
          </a:p>
          <a:p>
            <a:pPr lvl="2"/>
            <a:endParaRPr/>
          </a:p>
          <a:p>
            <a:pPr lvl="3"/>
            <a:endParaRPr/>
          </a:p>
          <a:p>
            <a:pPr lvl="4"/>
            <a:endParaRPr/>
          </a:p>
        </p:txBody>
      </p:sp>
      <p:sp>
        <p:nvSpPr>
          <p:cNvPr id="117"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Фото (3 шт.)">
    <p:spTree>
      <p:nvGrpSpPr>
        <p:cNvPr id="1" name=""/>
        <p:cNvGrpSpPr/>
        <p:nvPr/>
      </p:nvGrpSpPr>
      <p:grpSpPr>
        <a:xfrm>
          <a:off x="0" y="0"/>
          <a:ext cx="0" cy="0"/>
          <a:chOff x="0" y="0"/>
          <a:chExt cx="0" cy="0"/>
        </a:xfrm>
      </p:grpSpPr>
      <p:sp>
        <p:nvSpPr>
          <p:cNvPr id="124" name="Изображение"/>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endParaRPr/>
          </a:p>
        </p:txBody>
      </p:sp>
      <p:sp>
        <p:nvSpPr>
          <p:cNvPr id="125" name="Изображение"/>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endParaRPr/>
          </a:p>
        </p:txBody>
      </p:sp>
      <p:sp>
        <p:nvSpPr>
          <p:cNvPr id="126" name="Изображение"/>
          <p:cNvSpPr>
            <a:spLocks noGrp="1"/>
          </p:cNvSpPr>
          <p:nvPr>
            <p:ph type="pic" idx="23"/>
          </p:nvPr>
        </p:nvSpPr>
        <p:spPr>
          <a:xfrm>
            <a:off x="-139700" y="495300"/>
            <a:ext cx="16611600" cy="12458700"/>
          </a:xfrm>
          <a:prstGeom prst="rect">
            <a:avLst/>
          </a:prstGeom>
        </p:spPr>
        <p:txBody>
          <a:bodyPr lIns="91439" tIns="45719" rIns="91439" bIns="45719">
            <a:noAutofit/>
          </a:bodyPr>
          <a:lstStyle/>
          <a:p>
            <a:endParaRPr/>
          </a:p>
        </p:txBody>
      </p:sp>
      <p:sp>
        <p:nvSpPr>
          <p:cNvPr id="127"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Фото">
    <p:spTree>
      <p:nvGrpSpPr>
        <p:cNvPr id="1" name=""/>
        <p:cNvGrpSpPr/>
        <p:nvPr/>
      </p:nvGrpSpPr>
      <p:grpSpPr>
        <a:xfrm>
          <a:off x="0" y="0"/>
          <a:ext cx="0" cy="0"/>
          <a:chOff x="0" y="0"/>
          <a:chExt cx="0" cy="0"/>
        </a:xfrm>
      </p:grpSpPr>
      <p:sp>
        <p:nvSpPr>
          <p:cNvPr id="134" name="Изображение"/>
          <p:cNvSpPr>
            <a:spLocks noGrp="1"/>
          </p:cNvSpPr>
          <p:nvPr>
            <p:ph type="pic" idx="21"/>
          </p:nvPr>
        </p:nvSpPr>
        <p:spPr>
          <a:xfrm>
            <a:off x="-1333500" y="-5524500"/>
            <a:ext cx="27051000" cy="21640800"/>
          </a:xfrm>
          <a:prstGeom prst="rect">
            <a:avLst/>
          </a:prstGeom>
        </p:spPr>
        <p:txBody>
          <a:bodyPr lIns="91439" tIns="45719" rIns="91439" bIns="45719">
            <a:noAutofit/>
          </a:bodyPr>
          <a:lstStyle/>
          <a:p>
            <a:endParaRPr/>
          </a:p>
        </p:txBody>
      </p:sp>
      <p:sp>
        <p:nvSpPr>
          <p:cNvPr id="135" name="Номер слайда"/>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Пустой">
    <p:spTree>
      <p:nvGrpSpPr>
        <p:cNvPr id="1" name=""/>
        <p:cNvGrpSpPr/>
        <p:nvPr/>
      </p:nvGrpSpPr>
      <p:grpSpPr>
        <a:xfrm>
          <a:off x="0" y="0"/>
          <a:ext cx="0" cy="0"/>
          <a:chOff x="0" y="0"/>
          <a:chExt cx="0" cy="0"/>
        </a:xfrm>
      </p:grpSpPr>
      <p:sp>
        <p:nvSpPr>
          <p:cNvPr id="142"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Subtitle (dark) no number">
    <p:spTree>
      <p:nvGrpSpPr>
        <p:cNvPr id="1" name=""/>
        <p:cNvGrpSpPr/>
        <p:nvPr/>
      </p:nvGrpSpPr>
      <p:grpSpPr>
        <a:xfrm>
          <a:off x="0" y="0"/>
          <a:ext cx="0" cy="0"/>
          <a:chOff x="0" y="0"/>
          <a:chExt cx="0" cy="0"/>
        </a:xfrm>
      </p:grpSpPr>
      <p:sp>
        <p:nvSpPr>
          <p:cNvPr id="149" name="Текст заголовка"/>
          <p:cNvSpPr txBox="1">
            <a:spLocks noGrp="1"/>
          </p:cNvSpPr>
          <p:nvPr>
            <p:ph type="title"/>
          </p:nvPr>
        </p:nvSpPr>
        <p:spPr>
          <a:xfrm>
            <a:off x="3377854" y="2279414"/>
            <a:ext cx="16482720" cy="2176835"/>
          </a:xfrm>
          <a:prstGeom prst="rect">
            <a:avLst/>
          </a:prstGeom>
        </p:spPr>
        <p:txBody>
          <a:bodyPr lIns="38100" tIns="38100" rIns="38100" bIns="38100"/>
          <a:lstStyle>
            <a:lvl1pPr defTabSz="825500">
              <a:defRPr sz="10000" spc="0">
                <a:solidFill>
                  <a:srgbClr val="F4F5F7"/>
                </a:solidFill>
                <a:latin typeface="Helvetica"/>
                <a:ea typeface="Helvetica"/>
                <a:cs typeface="Helvetica"/>
                <a:sym typeface="Helvetica"/>
              </a:defRPr>
            </a:lvl1pPr>
          </a:lstStyle>
          <a:p>
            <a:r>
              <a:t>Текст заголовка</a:t>
            </a:r>
          </a:p>
        </p:txBody>
      </p:sp>
      <p:sp>
        <p:nvSpPr>
          <p:cNvPr id="150" name="Уровень текста 1…"/>
          <p:cNvSpPr txBox="1">
            <a:spLocks noGrp="1"/>
          </p:cNvSpPr>
          <p:nvPr>
            <p:ph type="body" idx="1"/>
          </p:nvPr>
        </p:nvSpPr>
        <p:spPr>
          <a:xfrm>
            <a:off x="3423999" y="4630044"/>
            <a:ext cx="20476357" cy="7019293"/>
          </a:xfrm>
          <a:prstGeom prst="rect">
            <a:avLst/>
          </a:prstGeom>
        </p:spPr>
        <p:txBody>
          <a:bodyPr lIns="38100" tIns="38100" rIns="38100" bIns="38100"/>
          <a:lstStyle>
            <a:lvl1pPr marL="0" indent="0" defTabSz="825500">
              <a:lnSpc>
                <a:spcPct val="100000"/>
              </a:lnSpc>
              <a:spcBef>
                <a:spcPts val="0"/>
              </a:spcBef>
              <a:buSzTx/>
              <a:buNone/>
              <a:defRPr sz="2400">
                <a:solidFill>
                  <a:srgbClr val="717175"/>
                </a:solidFill>
                <a:latin typeface="Avenir Book"/>
                <a:ea typeface="Avenir Book"/>
                <a:cs typeface="Avenir Book"/>
                <a:sym typeface="Avenir Book"/>
              </a:defRPr>
            </a:lvl1pPr>
            <a:lvl2pPr marL="0" indent="228600" defTabSz="825500">
              <a:lnSpc>
                <a:spcPct val="100000"/>
              </a:lnSpc>
              <a:spcBef>
                <a:spcPts val="0"/>
              </a:spcBef>
              <a:buSzTx/>
              <a:buNone/>
              <a:defRPr sz="2400">
                <a:solidFill>
                  <a:srgbClr val="717175"/>
                </a:solidFill>
                <a:latin typeface="Avenir Book"/>
                <a:ea typeface="Avenir Book"/>
                <a:cs typeface="Avenir Book"/>
                <a:sym typeface="Avenir Book"/>
              </a:defRPr>
            </a:lvl2pPr>
            <a:lvl3pPr marL="0" indent="457200" defTabSz="825500">
              <a:lnSpc>
                <a:spcPct val="100000"/>
              </a:lnSpc>
              <a:spcBef>
                <a:spcPts val="0"/>
              </a:spcBef>
              <a:buSzTx/>
              <a:buNone/>
              <a:defRPr sz="2400">
                <a:solidFill>
                  <a:srgbClr val="717175"/>
                </a:solidFill>
                <a:latin typeface="Avenir Book"/>
                <a:ea typeface="Avenir Book"/>
                <a:cs typeface="Avenir Book"/>
                <a:sym typeface="Avenir Book"/>
              </a:defRPr>
            </a:lvl3pPr>
            <a:lvl4pPr marL="0" indent="685800" defTabSz="825500">
              <a:lnSpc>
                <a:spcPct val="100000"/>
              </a:lnSpc>
              <a:spcBef>
                <a:spcPts val="0"/>
              </a:spcBef>
              <a:buSzTx/>
              <a:buNone/>
              <a:defRPr sz="2400">
                <a:solidFill>
                  <a:srgbClr val="717175"/>
                </a:solidFill>
                <a:latin typeface="Avenir Book"/>
                <a:ea typeface="Avenir Book"/>
                <a:cs typeface="Avenir Book"/>
                <a:sym typeface="Avenir Book"/>
              </a:defRPr>
            </a:lvl4pPr>
            <a:lvl5pPr marL="0" indent="914400" defTabSz="825500">
              <a:lnSpc>
                <a:spcPct val="100000"/>
              </a:lnSpc>
              <a:spcBef>
                <a:spcPts val="0"/>
              </a:spcBef>
              <a:buSzTx/>
              <a:buNone/>
              <a:defRPr sz="2400">
                <a:solidFill>
                  <a:srgbClr val="717175"/>
                </a:solidFill>
                <a:latin typeface="Avenir Book"/>
                <a:ea typeface="Avenir Book"/>
                <a:cs typeface="Avenir Book"/>
                <a:sym typeface="Avenir Book"/>
              </a:defRPr>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51" name="Номер слайда"/>
          <p:cNvSpPr txBox="1">
            <a:spLocks noGrp="1"/>
          </p:cNvSpPr>
          <p:nvPr>
            <p:ph type="sldNum" sz="quarter" idx="2"/>
          </p:nvPr>
        </p:nvSpPr>
        <p:spPr>
          <a:xfrm>
            <a:off x="563994" y="635695"/>
            <a:ext cx="607908" cy="444501"/>
          </a:xfrm>
          <a:prstGeom prst="rect">
            <a:avLst/>
          </a:prstGeom>
        </p:spPr>
        <p:txBody>
          <a:bodyPr wrap="square" lIns="38100" tIns="38100" rIns="38100" bIns="38100" anchor="t"/>
          <a:lstStyle>
            <a:lvl1pPr defTabSz="825500">
              <a:defRPr sz="2400" cap="all" spc="480">
                <a:solidFill>
                  <a:srgbClr val="C1C0BE"/>
                </a:solidFill>
                <a:latin typeface="Helvetica"/>
                <a:ea typeface="Helvetica"/>
                <a:cs typeface="Helvetica"/>
                <a:sym typeface="Helvetica"/>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61131C"/>
            </a:gs>
            <a:gs pos="100000">
              <a:srgbClr val="000000"/>
            </a:gs>
          </a:gsLst>
          <a:lin ang="6168000" scaled="0"/>
          <a:tileRect/>
        </a:gradFill>
        <a:effectLst/>
      </p:bgPr>
    </p:bg>
    <p:spTree>
      <p:nvGrpSpPr>
        <p:cNvPr id="1" name=""/>
        <p:cNvGrpSpPr/>
        <p:nvPr/>
      </p:nvGrpSpPr>
      <p:grpSpPr>
        <a:xfrm>
          <a:off x="0" y="0"/>
          <a:ext cx="0" cy="0"/>
          <a:chOff x="0" y="0"/>
          <a:chExt cx="0" cy="0"/>
        </a:xfrm>
      </p:grpSpPr>
      <p:sp>
        <p:nvSpPr>
          <p:cNvPr id="2" name="Заголовок слайда"/>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Заголовок слайда</a:t>
            </a:r>
          </a:p>
        </p:txBody>
      </p:sp>
      <p:sp>
        <p:nvSpPr>
          <p:cNvPr id="3" name="Уровень текста 1…"/>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Текст пункта на слайде</a:t>
            </a:r>
          </a:p>
          <a:p>
            <a:pPr lvl="1"/>
            <a:endParaRPr/>
          </a:p>
          <a:p>
            <a:pPr lvl="2"/>
            <a:endParaRPr/>
          </a:p>
          <a:p>
            <a:pPr lvl="3"/>
            <a:endParaRPr/>
          </a:p>
          <a:p>
            <a:pPr lvl="4"/>
            <a:endParaRPr/>
          </a:p>
        </p:txBody>
      </p:sp>
      <p:sp>
        <p:nvSpPr>
          <p:cNvPr id="4" name="Номер слайда"/>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2.pn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notesSlide" Target="../notesSlides/notesSlide2.xml"/><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23.svg"/><Relationship Id="rId5" Type="http://schemas.openxmlformats.org/officeDocument/2006/relationships/image" Target="../media/image17.sv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svg"/></Relationships>
</file>

<file path=ppt/slides/_rels/slide4.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7.sv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png"/><Relationship Id="rId9" Type="http://schemas.openxmlformats.org/officeDocument/2006/relationships/image" Target="../media/image3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4.xml"/><Relationship Id="rId5" Type="http://schemas.openxmlformats.org/officeDocument/2006/relationships/image" Target="../media/image42.png"/><Relationship Id="rId4" Type="http://schemas.openxmlformats.org/officeDocument/2006/relationships/image" Target="../media/image41.png"/></Relationships>
</file>

<file path=ppt/slides/_rels/slide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3" Type="http://schemas.openxmlformats.org/officeDocument/2006/relationships/image" Target="../media/image55.png"/><Relationship Id="rId18" Type="http://schemas.openxmlformats.org/officeDocument/2006/relationships/image" Target="../media/image60.jpeg"/><Relationship Id="rId26" Type="http://schemas.openxmlformats.org/officeDocument/2006/relationships/image" Target="../media/image68.jpeg"/><Relationship Id="rId3" Type="http://schemas.openxmlformats.org/officeDocument/2006/relationships/image" Target="../media/image45.png"/><Relationship Id="rId21" Type="http://schemas.openxmlformats.org/officeDocument/2006/relationships/image" Target="../media/image63.jpeg"/><Relationship Id="rId7" Type="http://schemas.openxmlformats.org/officeDocument/2006/relationships/image" Target="../media/image49.png"/><Relationship Id="rId12" Type="http://schemas.openxmlformats.org/officeDocument/2006/relationships/image" Target="../media/image54.jpeg"/><Relationship Id="rId17" Type="http://schemas.openxmlformats.org/officeDocument/2006/relationships/image" Target="../media/image59.jpeg"/><Relationship Id="rId25" Type="http://schemas.openxmlformats.org/officeDocument/2006/relationships/image" Target="../media/image67.png"/><Relationship Id="rId33" Type="http://schemas.openxmlformats.org/officeDocument/2006/relationships/image" Target="../media/image75.png"/><Relationship Id="rId2" Type="http://schemas.openxmlformats.org/officeDocument/2006/relationships/image" Target="../media/image44.jpeg"/><Relationship Id="rId16" Type="http://schemas.openxmlformats.org/officeDocument/2006/relationships/image" Target="../media/image58.png"/><Relationship Id="rId20" Type="http://schemas.openxmlformats.org/officeDocument/2006/relationships/image" Target="../media/image62.png"/><Relationship Id="rId29" Type="http://schemas.openxmlformats.org/officeDocument/2006/relationships/image" Target="../media/image71.png"/><Relationship Id="rId1" Type="http://schemas.openxmlformats.org/officeDocument/2006/relationships/slideLayout" Target="../slideLayouts/slideLayout14.xml"/><Relationship Id="rId6" Type="http://schemas.openxmlformats.org/officeDocument/2006/relationships/image" Target="../media/image48.png"/><Relationship Id="rId11" Type="http://schemas.openxmlformats.org/officeDocument/2006/relationships/image" Target="../media/image53.jpeg"/><Relationship Id="rId24" Type="http://schemas.openxmlformats.org/officeDocument/2006/relationships/image" Target="../media/image66.png"/><Relationship Id="rId32" Type="http://schemas.openxmlformats.org/officeDocument/2006/relationships/image" Target="../media/image74.png"/><Relationship Id="rId5" Type="http://schemas.openxmlformats.org/officeDocument/2006/relationships/image" Target="../media/image47.png"/><Relationship Id="rId15" Type="http://schemas.openxmlformats.org/officeDocument/2006/relationships/image" Target="../media/image57.jpeg"/><Relationship Id="rId23" Type="http://schemas.openxmlformats.org/officeDocument/2006/relationships/image" Target="../media/image65.png"/><Relationship Id="rId28" Type="http://schemas.openxmlformats.org/officeDocument/2006/relationships/image" Target="../media/image70.jpeg"/><Relationship Id="rId10" Type="http://schemas.openxmlformats.org/officeDocument/2006/relationships/image" Target="../media/image52.jpeg"/><Relationship Id="rId19" Type="http://schemas.openxmlformats.org/officeDocument/2006/relationships/image" Target="../media/image61.jpeg"/><Relationship Id="rId31" Type="http://schemas.openxmlformats.org/officeDocument/2006/relationships/image" Target="../media/image73.jpe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56.jpeg"/><Relationship Id="rId22" Type="http://schemas.openxmlformats.org/officeDocument/2006/relationships/image" Target="../media/image64.jpeg"/><Relationship Id="rId27" Type="http://schemas.openxmlformats.org/officeDocument/2006/relationships/image" Target="../media/image69.png"/><Relationship Id="rId30" Type="http://schemas.openxmlformats.org/officeDocument/2006/relationships/image" Target="../media/image72.jpeg"/><Relationship Id="rId8" Type="http://schemas.openxmlformats.org/officeDocument/2006/relationships/image" Target="../media/image50.png"/></Relationships>
</file>

<file path=ppt/slides/_rels/slide1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openxmlformats.org/officeDocument/2006/relationships/image" Target="../media/image78.png"/><Relationship Id="rId4" Type="http://schemas.openxmlformats.org/officeDocument/2006/relationships/image" Target="../media/image77.png"/></Relationships>
</file>

<file path=ppt/slides/_rels/slide1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4.xml"/><Relationship Id="rId4" Type="http://schemas.openxmlformats.org/officeDocument/2006/relationships/image" Target="../media/image83.png"/></Relationships>
</file>

<file path=ppt/slides/_rels/slide14.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image" Target="../media/image93.svg"/><Relationship Id="rId3" Type="http://schemas.openxmlformats.org/officeDocument/2006/relationships/image" Target="../media/image37.png"/><Relationship Id="rId7" Type="http://schemas.openxmlformats.org/officeDocument/2006/relationships/image" Target="../media/image87.svg"/><Relationship Id="rId12" Type="http://schemas.openxmlformats.org/officeDocument/2006/relationships/image" Target="../media/image92.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86.png"/><Relationship Id="rId11" Type="http://schemas.openxmlformats.org/officeDocument/2006/relationships/image" Target="../media/image91.svg"/><Relationship Id="rId5" Type="http://schemas.openxmlformats.org/officeDocument/2006/relationships/image" Target="../media/image85.svg"/><Relationship Id="rId15" Type="http://schemas.openxmlformats.org/officeDocument/2006/relationships/image" Target="../media/image95.svg"/><Relationship Id="rId10" Type="http://schemas.openxmlformats.org/officeDocument/2006/relationships/image" Target="../media/image90.png"/><Relationship Id="rId4" Type="http://schemas.openxmlformats.org/officeDocument/2006/relationships/image" Target="../media/image84.png"/><Relationship Id="rId9" Type="http://schemas.openxmlformats.org/officeDocument/2006/relationships/image" Target="../media/image89.svg"/><Relationship Id="rId14" Type="http://schemas.openxmlformats.org/officeDocument/2006/relationships/image" Target="../media/image94.png"/></Relationships>
</file>

<file path=ppt/slides/_rels/slide15.xml.rels><?xml version="1.0" encoding="UTF-8" standalone="yes"?>
<Relationships xmlns="http://schemas.openxmlformats.org/package/2006/relationships"><Relationship Id="rId8" Type="http://schemas.openxmlformats.org/officeDocument/2006/relationships/image" Target="../media/image100.png"/><Relationship Id="rId13" Type="http://schemas.openxmlformats.org/officeDocument/2006/relationships/image" Target="../media/image105.svg"/><Relationship Id="rId3" Type="http://schemas.openxmlformats.org/officeDocument/2006/relationships/image" Target="../media/image36.png"/><Relationship Id="rId7" Type="http://schemas.openxmlformats.org/officeDocument/2006/relationships/image" Target="../media/image99.svg"/><Relationship Id="rId12" Type="http://schemas.openxmlformats.org/officeDocument/2006/relationships/image" Target="../media/image104.pn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98.png"/><Relationship Id="rId11" Type="http://schemas.openxmlformats.org/officeDocument/2006/relationships/image" Target="../media/image103.svg"/><Relationship Id="rId5" Type="http://schemas.openxmlformats.org/officeDocument/2006/relationships/image" Target="../media/image97.svg"/><Relationship Id="rId10" Type="http://schemas.openxmlformats.org/officeDocument/2006/relationships/image" Target="../media/image102.png"/><Relationship Id="rId4" Type="http://schemas.openxmlformats.org/officeDocument/2006/relationships/image" Target="../media/image96.png"/><Relationship Id="rId9" Type="http://schemas.openxmlformats.org/officeDocument/2006/relationships/image" Target="../media/image101.sv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107.pn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106.png"/><Relationship Id="rId5" Type="http://schemas.openxmlformats.org/officeDocument/2006/relationships/image" Target="../media/image99.svg"/><Relationship Id="rId4" Type="http://schemas.openxmlformats.org/officeDocument/2006/relationships/image" Target="../media/image98.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image" Target="../media/image109.png"/><Relationship Id="rId4" Type="http://schemas.openxmlformats.org/officeDocument/2006/relationships/image" Target="../media/image108.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Прямоугольник"/>
          <p:cNvSpPr/>
          <p:nvPr/>
        </p:nvSpPr>
        <p:spPr>
          <a:xfrm>
            <a:off x="818303" y="4293845"/>
            <a:ext cx="22747394" cy="8568532"/>
          </a:xfrm>
          <a:prstGeom prst="rect">
            <a:avLst/>
          </a:prstGeom>
          <a:gradFill>
            <a:gsLst>
              <a:gs pos="0">
                <a:srgbClr val="811825"/>
              </a:gs>
              <a:gs pos="100000">
                <a:srgbClr val="381114"/>
              </a:gs>
            </a:gsLst>
            <a:lin ang="6169640"/>
          </a:gra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161" name="pexels-photo-681405.jpeg" descr="pexels-photo-681405.jpeg"/>
          <p:cNvPicPr>
            <a:picLocks noChangeAspect="1"/>
          </p:cNvPicPr>
          <p:nvPr/>
        </p:nvPicPr>
        <p:blipFill>
          <a:blip r:embed="rId3">
            <a:alphaModFix amt="10479"/>
          </a:blip>
          <a:srcRect l="888" t="22702" r="888" b="11340"/>
          <a:stretch>
            <a:fillRect/>
          </a:stretch>
        </p:blipFill>
        <p:spPr>
          <a:xfrm>
            <a:off x="837406" y="4293845"/>
            <a:ext cx="22709146" cy="8568644"/>
          </a:xfrm>
          <a:prstGeom prst="rect">
            <a:avLst/>
          </a:prstGeom>
          <a:ln w="12700">
            <a:miter lim="400000"/>
          </a:ln>
        </p:spPr>
      </p:pic>
      <p:sp>
        <p:nvSpPr>
          <p:cNvPr id="162" name="Прямоугольник"/>
          <p:cNvSpPr/>
          <p:nvPr/>
        </p:nvSpPr>
        <p:spPr>
          <a:xfrm>
            <a:off x="839996" y="937763"/>
            <a:ext cx="22709188" cy="3404379"/>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63" name="Would you like to increase sales of your brand in Latvia?"/>
          <p:cNvSpPr txBox="1"/>
          <p:nvPr/>
        </p:nvSpPr>
        <p:spPr>
          <a:xfrm>
            <a:off x="2232838" y="1818261"/>
            <a:ext cx="20116800" cy="15799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defTabSz="355600">
              <a:defRPr sz="4800" cap="all">
                <a:solidFill>
                  <a:srgbClr val="242423"/>
                </a:solidFill>
                <a:latin typeface="Josefin Sans Light"/>
                <a:ea typeface="Josefin Sans Light"/>
                <a:cs typeface="Josefin Sans Light"/>
                <a:sym typeface="Josefin Sans Light"/>
              </a:defRPr>
            </a:lvl1pPr>
          </a:lstStyle>
          <a:p>
            <a:pPr algn="ctr"/>
            <a:r>
              <a:rPr lang="en-US" dirty="0"/>
              <a:t>Partnership is when both parties grow and flourish Together!</a:t>
            </a:r>
            <a:endParaRPr lang="lv-LV" dirty="0"/>
          </a:p>
        </p:txBody>
      </p:sp>
      <p:pic>
        <p:nvPicPr>
          <p:cNvPr id="2" name="pexels-photo-681405.jpeg" descr="pexels-photo-681405.jpeg">
            <a:extLst>
              <a:ext uri="{FF2B5EF4-FFF2-40B4-BE49-F238E27FC236}">
                <a16:creationId xmlns:a16="http://schemas.microsoft.com/office/drawing/2014/main" id="{65094A55-70C2-812D-7203-40C0B503BDEF}"/>
              </a:ext>
            </a:extLst>
          </p:cNvPr>
          <p:cNvPicPr>
            <a:picLocks noChangeAspect="1"/>
          </p:cNvPicPr>
          <p:nvPr/>
        </p:nvPicPr>
        <p:blipFill>
          <a:blip r:embed="rId3">
            <a:alphaModFix amt="10479"/>
          </a:blip>
          <a:srcRect l="888" t="22702" r="888" b="11340"/>
          <a:stretch>
            <a:fillRect/>
          </a:stretch>
        </p:blipFill>
        <p:spPr>
          <a:xfrm>
            <a:off x="843502" y="4299941"/>
            <a:ext cx="22709146" cy="8568644"/>
          </a:xfrm>
          <a:prstGeom prst="rect">
            <a:avLst/>
          </a:prstGeom>
          <a:ln w="12700">
            <a:miter lim="400000"/>
          </a:ln>
        </p:spPr>
      </p:pic>
      <p:sp>
        <p:nvSpPr>
          <p:cNvPr id="164" name="Choose Polap as your…"/>
          <p:cNvSpPr txBox="1"/>
          <p:nvPr/>
        </p:nvSpPr>
        <p:spPr>
          <a:xfrm>
            <a:off x="2232838" y="8321702"/>
            <a:ext cx="20116800" cy="30572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defTabSz="355600">
              <a:defRPr sz="4800" cap="all">
                <a:solidFill>
                  <a:srgbClr val="FFFFFF"/>
                </a:solidFill>
                <a:latin typeface="Josefin Sans Regular"/>
                <a:ea typeface="Josefin Sans Regular"/>
                <a:cs typeface="Josefin Sans Regular"/>
                <a:sym typeface="Josefin Sans Regular"/>
              </a:defRPr>
            </a:pPr>
            <a:r>
              <a:rPr lang="en-US" dirty="0"/>
              <a:t>We help our clients grow and achieve their business goals. </a:t>
            </a:r>
          </a:p>
          <a:p>
            <a:pPr defTabSz="355600">
              <a:defRPr sz="4800" cap="all">
                <a:solidFill>
                  <a:srgbClr val="FFFFFF"/>
                </a:solidFill>
                <a:latin typeface="Josefin Sans Regular"/>
                <a:ea typeface="Josefin Sans Regular"/>
                <a:cs typeface="Josefin Sans Regular"/>
                <a:sym typeface="Josefin Sans Regular"/>
              </a:defRPr>
            </a:pPr>
            <a:endParaRPr lang="en-US" dirty="0"/>
          </a:p>
          <a:p>
            <a:pPr defTabSz="355600">
              <a:defRPr sz="4800" cap="all">
                <a:solidFill>
                  <a:srgbClr val="FFFFFF"/>
                </a:solidFill>
                <a:latin typeface="Josefin Sans Regular"/>
                <a:ea typeface="Josefin Sans Regular"/>
                <a:cs typeface="Josefin Sans Regular"/>
                <a:sym typeface="Josefin Sans Regular"/>
              </a:defRPr>
            </a:pPr>
            <a:r>
              <a:rPr lang="en-US" dirty="0"/>
              <a:t>Your growth is our priority!</a:t>
            </a:r>
            <a:endParaRPr lang="en-US" sz="4800" b="1" dirty="0"/>
          </a:p>
        </p:txBody>
      </p:sp>
      <p:pic>
        <p:nvPicPr>
          <p:cNvPr id="165" name="WHITE.PNG" descr="WHITE.PNG"/>
          <p:cNvPicPr>
            <a:picLocks noChangeAspect="1"/>
          </p:cNvPicPr>
          <p:nvPr/>
        </p:nvPicPr>
        <p:blipFill>
          <a:blip r:embed="rId4"/>
          <a:stretch>
            <a:fillRect/>
          </a:stretch>
        </p:blipFill>
        <p:spPr>
          <a:xfrm>
            <a:off x="10328648" y="5079194"/>
            <a:ext cx="3726661" cy="2709854"/>
          </a:xfrm>
          <a:prstGeom prst="rect">
            <a:avLst/>
          </a:prstGeom>
          <a:ln w="12700">
            <a:miter lim="400000"/>
          </a:ln>
        </p:spPr>
      </p:pic>
      <p:sp>
        <p:nvSpPr>
          <p:cNvPr id="166" name="Прямоугольник"/>
          <p:cNvSpPr/>
          <p:nvPr/>
        </p:nvSpPr>
        <p:spPr>
          <a:xfrm>
            <a:off x="847108" y="893238"/>
            <a:ext cx="22694965" cy="11929524"/>
          </a:xfrm>
          <a:prstGeom prst="rect">
            <a:avLst/>
          </a:prstGeom>
          <a:ln w="889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67" name="Треугольник"/>
          <p:cNvSpPr/>
          <p:nvPr/>
        </p:nvSpPr>
        <p:spPr>
          <a:xfrm>
            <a:off x="11559590" y="4293845"/>
            <a:ext cx="1270001" cy="45592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close/>
              </a:path>
            </a:pathLst>
          </a:cu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Прямоугольник"/>
          <p:cNvSpPr/>
          <p:nvPr/>
        </p:nvSpPr>
        <p:spPr>
          <a:xfrm>
            <a:off x="847108" y="4254230"/>
            <a:ext cx="22747394" cy="8568532"/>
          </a:xfrm>
          <a:prstGeom prst="rect">
            <a:avLst/>
          </a:prstGeom>
          <a:gradFill>
            <a:gsLst>
              <a:gs pos="0">
                <a:srgbClr val="811825"/>
              </a:gs>
              <a:gs pos="100000">
                <a:srgbClr val="381114"/>
              </a:gs>
            </a:gsLst>
            <a:lin ang="6169640"/>
          </a:gra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62" name="Прямоугольник"/>
          <p:cNvSpPr/>
          <p:nvPr/>
        </p:nvSpPr>
        <p:spPr>
          <a:xfrm>
            <a:off x="839996" y="937763"/>
            <a:ext cx="22709188" cy="3404379"/>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64" name="Choose Polap as your…"/>
          <p:cNvSpPr txBox="1"/>
          <p:nvPr/>
        </p:nvSpPr>
        <p:spPr>
          <a:xfrm>
            <a:off x="2232838" y="7675787"/>
            <a:ext cx="20116800" cy="30572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defTabSz="355600">
              <a:defRPr sz="4800" cap="all">
                <a:solidFill>
                  <a:srgbClr val="FFFFFF"/>
                </a:solidFill>
                <a:latin typeface="Josefin Sans Regular"/>
                <a:ea typeface="Josefin Sans Regular"/>
                <a:cs typeface="Josefin Sans Regular"/>
                <a:sym typeface="Josefin Sans Regular"/>
              </a:defRPr>
            </a:pPr>
            <a:endParaRPr lang="en-US" dirty="0"/>
          </a:p>
          <a:p>
            <a:pPr defTabSz="355600">
              <a:defRPr sz="4800" cap="all">
                <a:solidFill>
                  <a:srgbClr val="FFFFFF"/>
                </a:solidFill>
                <a:latin typeface="Josefin Sans Regular"/>
                <a:ea typeface="Josefin Sans Regular"/>
                <a:cs typeface="Josefin Sans Regular"/>
                <a:sym typeface="Josefin Sans Regular"/>
              </a:defRPr>
            </a:pPr>
            <a:br>
              <a:rPr lang="lv-LV" sz="4800" b="1" i="0" dirty="0">
                <a:solidFill>
                  <a:srgbClr val="FFFFFF"/>
                </a:solidFill>
                <a:effectLst/>
                <a:latin typeface="Josefin Sans" pitchFamily="2" charset="77"/>
              </a:rPr>
            </a:br>
            <a:br>
              <a:rPr lang="lv-LV" sz="4800" b="1" i="0" dirty="0">
                <a:solidFill>
                  <a:srgbClr val="FFFFFF"/>
                </a:solidFill>
                <a:effectLst/>
                <a:latin typeface="Josefin Sans" pitchFamily="2" charset="77"/>
              </a:rPr>
            </a:br>
            <a:endParaRPr lang="en-US" sz="4800" b="1" dirty="0"/>
          </a:p>
        </p:txBody>
      </p:sp>
      <p:pic>
        <p:nvPicPr>
          <p:cNvPr id="165" name="WHITE.PNG" descr="WHITE.PNG"/>
          <p:cNvPicPr>
            <a:picLocks noChangeAspect="1"/>
          </p:cNvPicPr>
          <p:nvPr/>
        </p:nvPicPr>
        <p:blipFill>
          <a:blip r:embed="rId3"/>
          <a:stretch>
            <a:fillRect/>
          </a:stretch>
        </p:blipFill>
        <p:spPr>
          <a:xfrm>
            <a:off x="10434900" y="4915720"/>
            <a:ext cx="3726661" cy="2709854"/>
          </a:xfrm>
          <a:prstGeom prst="rect">
            <a:avLst/>
          </a:prstGeom>
          <a:ln w="12700">
            <a:miter lim="400000"/>
          </a:ln>
        </p:spPr>
      </p:pic>
      <p:sp>
        <p:nvSpPr>
          <p:cNvPr id="166" name="Прямоугольник"/>
          <p:cNvSpPr/>
          <p:nvPr/>
        </p:nvSpPr>
        <p:spPr>
          <a:xfrm>
            <a:off x="847108" y="893238"/>
            <a:ext cx="22694965" cy="11929524"/>
          </a:xfrm>
          <a:prstGeom prst="rect">
            <a:avLst/>
          </a:prstGeom>
          <a:ln w="889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67" name="Треугольник"/>
          <p:cNvSpPr/>
          <p:nvPr/>
        </p:nvSpPr>
        <p:spPr>
          <a:xfrm>
            <a:off x="11559590" y="4293845"/>
            <a:ext cx="1270001" cy="45592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close/>
              </a:path>
            </a:pathLst>
          </a:cu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grpSp>
        <p:nvGrpSpPr>
          <p:cNvPr id="4" name="Group 3">
            <a:extLst>
              <a:ext uri="{FF2B5EF4-FFF2-40B4-BE49-F238E27FC236}">
                <a16:creationId xmlns:a16="http://schemas.microsoft.com/office/drawing/2014/main" id="{838DF358-22B0-C40F-A412-DC1A37FF7232}"/>
              </a:ext>
            </a:extLst>
          </p:cNvPr>
          <p:cNvGrpSpPr/>
          <p:nvPr/>
        </p:nvGrpSpPr>
        <p:grpSpPr>
          <a:xfrm>
            <a:off x="2034362" y="8153514"/>
            <a:ext cx="2809431" cy="3842603"/>
            <a:chOff x="1532793" y="4911727"/>
            <a:chExt cx="2844983" cy="4139139"/>
          </a:xfrm>
        </p:grpSpPr>
        <p:pic>
          <p:nvPicPr>
            <p:cNvPr id="20" name="Graphic 19">
              <a:extLst>
                <a:ext uri="{FF2B5EF4-FFF2-40B4-BE49-F238E27FC236}">
                  <a16:creationId xmlns:a16="http://schemas.microsoft.com/office/drawing/2014/main" id="{B26E43F8-F44F-F21B-8CEC-289FF3AD027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532793" y="4911727"/>
              <a:ext cx="2844983" cy="2844983"/>
            </a:xfrm>
            <a:prstGeom prst="rect">
              <a:avLst/>
            </a:prstGeom>
          </p:spPr>
        </p:pic>
        <p:sp>
          <p:nvSpPr>
            <p:cNvPr id="21" name="TextBox 20">
              <a:extLst>
                <a:ext uri="{FF2B5EF4-FFF2-40B4-BE49-F238E27FC236}">
                  <a16:creationId xmlns:a16="http://schemas.microsoft.com/office/drawing/2014/main" id="{79E20397-C876-2C1E-1669-FAEC390E4F2D}"/>
                </a:ext>
              </a:extLst>
            </p:cNvPr>
            <p:cNvSpPr txBox="1"/>
            <p:nvPr/>
          </p:nvSpPr>
          <p:spPr>
            <a:xfrm>
              <a:off x="1532793" y="8024944"/>
              <a:ext cx="2844983"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400" i="0" u="none" strike="noStrike" cap="none" spc="0" normalizeH="0" baseline="0" dirty="0">
                  <a:ln>
                    <a:noFill/>
                  </a:ln>
                  <a:solidFill>
                    <a:schemeClr val="bg1"/>
                  </a:solidFill>
                  <a:effectLst/>
                  <a:uFillTx/>
                  <a:latin typeface="+mn-lt"/>
                  <a:ea typeface="+mn-ea"/>
                  <a:cs typeface="+mn-cs"/>
                  <a:sym typeface="Helvetica Neue"/>
                </a:rPr>
                <a:t>ANNO</a:t>
              </a:r>
            </a:p>
            <a:p>
              <a:pPr marL="0" marR="0" indent="0" algn="ctr" defTabSz="2438338" rtl="0" fontAlgn="auto" latinLnBrk="0" hangingPunct="0">
                <a:lnSpc>
                  <a:spcPct val="100000"/>
                </a:lnSpc>
                <a:spcBef>
                  <a:spcPts val="0"/>
                </a:spcBef>
                <a:spcAft>
                  <a:spcPts val="0"/>
                </a:spcAft>
                <a:buClrTx/>
                <a:buSzTx/>
                <a:buFontTx/>
                <a:buNone/>
                <a:tabLst/>
              </a:pPr>
              <a:r>
                <a:rPr lang="en-US" sz="3600" b="1" dirty="0">
                  <a:solidFill>
                    <a:schemeClr val="bg1"/>
                  </a:solidFill>
                </a:rPr>
                <a:t>1993</a:t>
              </a:r>
              <a:endParaRPr kumimoji="0" lang="en-US" sz="3600" b="1" i="0" u="none" strike="noStrike" cap="none" spc="0" normalizeH="0" baseline="0" dirty="0">
                <a:ln>
                  <a:noFill/>
                </a:ln>
                <a:solidFill>
                  <a:schemeClr val="bg1"/>
                </a:solidFill>
                <a:effectLst/>
                <a:uFillTx/>
                <a:latin typeface="+mn-lt"/>
                <a:ea typeface="+mn-ea"/>
                <a:cs typeface="+mn-cs"/>
                <a:sym typeface="Helvetica Neue"/>
              </a:endParaRPr>
            </a:p>
          </p:txBody>
        </p:sp>
      </p:grpSp>
      <p:grpSp>
        <p:nvGrpSpPr>
          <p:cNvPr id="5" name="Group 4">
            <a:extLst>
              <a:ext uri="{FF2B5EF4-FFF2-40B4-BE49-F238E27FC236}">
                <a16:creationId xmlns:a16="http://schemas.microsoft.com/office/drawing/2014/main" id="{1907C4A1-589B-6326-E830-8B790448164C}"/>
              </a:ext>
            </a:extLst>
          </p:cNvPr>
          <p:cNvGrpSpPr/>
          <p:nvPr/>
        </p:nvGrpSpPr>
        <p:grpSpPr>
          <a:xfrm>
            <a:off x="5196969" y="8153515"/>
            <a:ext cx="3501556" cy="3850778"/>
            <a:chOff x="4735420" y="4911728"/>
            <a:chExt cx="3545866" cy="4147945"/>
          </a:xfrm>
        </p:grpSpPr>
        <p:pic>
          <p:nvPicPr>
            <p:cNvPr id="18" name="Graphic 17">
              <a:extLst>
                <a:ext uri="{FF2B5EF4-FFF2-40B4-BE49-F238E27FC236}">
                  <a16:creationId xmlns:a16="http://schemas.microsoft.com/office/drawing/2014/main" id="{E5C02FA0-D99E-BC84-B1D6-B0BCD85826C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085862" y="4911728"/>
              <a:ext cx="2844983" cy="2844983"/>
            </a:xfrm>
            <a:prstGeom prst="rect">
              <a:avLst/>
            </a:prstGeom>
          </p:spPr>
        </p:pic>
        <p:sp>
          <p:nvSpPr>
            <p:cNvPr id="19" name="TextBox 18">
              <a:extLst>
                <a:ext uri="{FF2B5EF4-FFF2-40B4-BE49-F238E27FC236}">
                  <a16:creationId xmlns:a16="http://schemas.microsoft.com/office/drawing/2014/main" id="{34A9F0B1-B34C-E29D-4B7A-7A7180B20712}"/>
                </a:ext>
              </a:extLst>
            </p:cNvPr>
            <p:cNvSpPr txBox="1"/>
            <p:nvPr/>
          </p:nvSpPr>
          <p:spPr>
            <a:xfrm>
              <a:off x="4735420" y="7954580"/>
              <a:ext cx="3545866" cy="11050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lv-LV" sz="2400" i="0" u="none" strike="noStrike" cap="none" spc="0" normalizeH="0" baseline="0" dirty="0" err="1">
                  <a:ln>
                    <a:noFill/>
                  </a:ln>
                  <a:solidFill>
                    <a:schemeClr val="bg1"/>
                  </a:solidFill>
                  <a:effectLst/>
                  <a:uFillTx/>
                  <a:latin typeface="+mn-lt"/>
                  <a:ea typeface="+mn-ea"/>
                  <a:cs typeface="+mn-cs"/>
                  <a:sym typeface="Helvetica Neue"/>
                </a:rPr>
                <a:t>Active</a:t>
              </a:r>
              <a:r>
                <a:rPr kumimoji="0" lang="lv-LV" sz="2400" i="0" u="none" strike="noStrike" cap="none" spc="0" normalizeH="0" baseline="0" dirty="0">
                  <a:ln>
                    <a:noFill/>
                  </a:ln>
                  <a:solidFill>
                    <a:schemeClr val="bg1"/>
                  </a:solidFill>
                  <a:effectLst/>
                  <a:uFillTx/>
                  <a:latin typeface="+mn-lt"/>
                  <a:ea typeface="+mn-ea"/>
                  <a:cs typeface="+mn-cs"/>
                  <a:sym typeface="Helvetica Neue"/>
                </a:rPr>
                <a:t> </a:t>
              </a:r>
              <a:r>
                <a:rPr kumimoji="0" lang="lv-LV" sz="2400" i="0" u="none" strike="noStrike" cap="none" spc="0" normalizeH="0" baseline="0" dirty="0" err="1">
                  <a:ln>
                    <a:noFill/>
                  </a:ln>
                  <a:solidFill>
                    <a:schemeClr val="bg1"/>
                  </a:solidFill>
                  <a:effectLst/>
                  <a:uFillTx/>
                  <a:latin typeface="+mn-lt"/>
                  <a:ea typeface="+mn-ea"/>
                  <a:cs typeface="+mn-cs"/>
                  <a:sym typeface="Helvetica Neue"/>
                </a:rPr>
                <a:t>Customer</a:t>
              </a:r>
              <a:r>
                <a:rPr kumimoji="0" lang="lv-LV" sz="2400" i="0" u="none" strike="noStrike" cap="none" spc="0" normalizeH="0" baseline="0" dirty="0">
                  <a:ln>
                    <a:noFill/>
                  </a:ln>
                  <a:solidFill>
                    <a:schemeClr val="bg1"/>
                  </a:solidFill>
                  <a:effectLst/>
                  <a:uFillTx/>
                  <a:latin typeface="+mn-lt"/>
                  <a:ea typeface="+mn-ea"/>
                  <a:cs typeface="+mn-cs"/>
                  <a:sym typeface="Helvetica Neue"/>
                </a:rPr>
                <a:t> </a:t>
              </a:r>
              <a:r>
                <a:rPr kumimoji="0" lang="lv-LV" sz="2400" i="0" u="none" strike="noStrike" cap="none" spc="0" normalizeH="0" baseline="0" dirty="0" err="1">
                  <a:ln>
                    <a:noFill/>
                  </a:ln>
                  <a:solidFill>
                    <a:schemeClr val="bg1"/>
                  </a:solidFill>
                  <a:effectLst/>
                  <a:uFillTx/>
                  <a:latin typeface="+mn-lt"/>
                  <a:ea typeface="+mn-ea"/>
                  <a:cs typeface="+mn-cs"/>
                  <a:sym typeface="Helvetica Neue"/>
                </a:rPr>
                <a:t>Count</a:t>
              </a:r>
              <a:endParaRPr kumimoji="0" lang="lv-LV" sz="2400" i="0" u="none" strike="noStrike" cap="none" spc="0" normalizeH="0" baseline="0" dirty="0">
                <a:ln>
                  <a:noFill/>
                </a:ln>
                <a:solidFill>
                  <a:schemeClr val="bg1"/>
                </a:solidFill>
                <a:effectLst/>
                <a:uFillTx/>
                <a:latin typeface="+mn-lt"/>
                <a:ea typeface="+mn-ea"/>
                <a:cs typeface="+mn-cs"/>
                <a:sym typeface="Helvetica Neue"/>
              </a:endParaRPr>
            </a:p>
            <a:p>
              <a:pPr marL="0" marR="0" indent="0" algn="ctr" defTabSz="2438338" rtl="0" fontAlgn="auto" latinLnBrk="0" hangingPunct="0">
                <a:lnSpc>
                  <a:spcPct val="100000"/>
                </a:lnSpc>
                <a:spcBef>
                  <a:spcPts val="0"/>
                </a:spcBef>
                <a:spcAft>
                  <a:spcPts val="0"/>
                </a:spcAft>
                <a:buClrTx/>
                <a:buSzTx/>
                <a:buFontTx/>
                <a:buNone/>
                <a:tabLst/>
              </a:pPr>
              <a:r>
                <a:rPr lang="lv-LV" sz="3600" b="1" dirty="0">
                  <a:solidFill>
                    <a:schemeClr val="bg1"/>
                  </a:solidFill>
                </a:rPr>
                <a:t>1700+</a:t>
              </a:r>
              <a:endParaRPr kumimoji="0" lang="lv-LV" sz="3600" b="1" i="0" u="none" strike="noStrike" cap="none" spc="0" normalizeH="0" baseline="0" dirty="0">
                <a:ln>
                  <a:noFill/>
                </a:ln>
                <a:solidFill>
                  <a:schemeClr val="bg1"/>
                </a:solidFill>
                <a:effectLst/>
                <a:uFillTx/>
                <a:latin typeface="+mn-lt"/>
                <a:ea typeface="+mn-ea"/>
                <a:cs typeface="+mn-cs"/>
                <a:sym typeface="Helvetica Neue"/>
              </a:endParaRPr>
            </a:p>
          </p:txBody>
        </p:sp>
      </p:grpSp>
      <p:grpSp>
        <p:nvGrpSpPr>
          <p:cNvPr id="6" name="Group 5">
            <a:extLst>
              <a:ext uri="{FF2B5EF4-FFF2-40B4-BE49-F238E27FC236}">
                <a16:creationId xmlns:a16="http://schemas.microsoft.com/office/drawing/2014/main" id="{8E9CB470-FEBC-6855-82FA-59BDE532FFED}"/>
              </a:ext>
            </a:extLst>
          </p:cNvPr>
          <p:cNvGrpSpPr/>
          <p:nvPr/>
        </p:nvGrpSpPr>
        <p:grpSpPr>
          <a:xfrm>
            <a:off x="8939031" y="8153515"/>
            <a:ext cx="3034768" cy="3879352"/>
            <a:chOff x="8524836" y="4911728"/>
            <a:chExt cx="3073171" cy="4178724"/>
          </a:xfrm>
        </p:grpSpPr>
        <p:pic>
          <p:nvPicPr>
            <p:cNvPr id="16" name="Graphic 15">
              <a:extLst>
                <a:ext uri="{FF2B5EF4-FFF2-40B4-BE49-F238E27FC236}">
                  <a16:creationId xmlns:a16="http://schemas.microsoft.com/office/drawing/2014/main" id="{EA48D2F6-CDB0-6894-D9DE-F55BBA6251C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38931" y="4911728"/>
              <a:ext cx="2844983" cy="2844983"/>
            </a:xfrm>
            <a:prstGeom prst="rect">
              <a:avLst/>
            </a:prstGeom>
          </p:spPr>
        </p:pic>
        <p:sp>
          <p:nvSpPr>
            <p:cNvPr id="17" name="TextBox 16">
              <a:extLst>
                <a:ext uri="{FF2B5EF4-FFF2-40B4-BE49-F238E27FC236}">
                  <a16:creationId xmlns:a16="http://schemas.microsoft.com/office/drawing/2014/main" id="{3910452B-D8B2-91DD-C33A-96E1DFC0C0B2}"/>
                </a:ext>
              </a:extLst>
            </p:cNvPr>
            <p:cNvSpPr txBox="1"/>
            <p:nvPr/>
          </p:nvSpPr>
          <p:spPr>
            <a:xfrm>
              <a:off x="8524836" y="7985359"/>
              <a:ext cx="3073171" cy="11050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lv-LV" dirty="0" err="1">
                  <a:solidFill>
                    <a:schemeClr val="bg1"/>
                  </a:solidFill>
                </a:rPr>
                <a:t>Assortment</a:t>
              </a:r>
              <a:r>
                <a:rPr lang="lv-LV" dirty="0">
                  <a:solidFill>
                    <a:schemeClr val="bg1"/>
                  </a:solidFill>
                </a:rPr>
                <a:t> </a:t>
              </a:r>
              <a:r>
                <a:rPr lang="lv-LV" dirty="0" err="1">
                  <a:solidFill>
                    <a:schemeClr val="bg1"/>
                  </a:solidFill>
                </a:rPr>
                <a:t>Positions</a:t>
              </a:r>
              <a:r>
                <a:rPr lang="en-US" dirty="0">
                  <a:solidFill>
                    <a:schemeClr val="bg1"/>
                  </a:solidFill>
                </a:rPr>
                <a:t> </a:t>
              </a:r>
              <a:r>
                <a:rPr lang="lv-LV" sz="3600" b="1" dirty="0">
                  <a:solidFill>
                    <a:schemeClr val="bg1"/>
                  </a:solidFill>
                </a:rPr>
                <a:t>10 000+</a:t>
              </a:r>
              <a:endParaRPr kumimoji="0" lang="lv-LV" sz="3600" b="1" i="0" u="none" strike="noStrike" cap="none" spc="0" normalizeH="0" baseline="0" dirty="0">
                <a:ln>
                  <a:noFill/>
                </a:ln>
                <a:solidFill>
                  <a:schemeClr val="bg1"/>
                </a:solidFill>
                <a:effectLst/>
                <a:uFillTx/>
                <a:latin typeface="+mn-lt"/>
                <a:ea typeface="+mn-ea"/>
                <a:cs typeface="+mn-cs"/>
                <a:sym typeface="Helvetica Neue"/>
              </a:endParaRPr>
            </a:p>
          </p:txBody>
        </p:sp>
      </p:grpSp>
      <p:grpSp>
        <p:nvGrpSpPr>
          <p:cNvPr id="7" name="Group 6">
            <a:extLst>
              <a:ext uri="{FF2B5EF4-FFF2-40B4-BE49-F238E27FC236}">
                <a16:creationId xmlns:a16="http://schemas.microsoft.com/office/drawing/2014/main" id="{4786A749-4CEE-3162-1DD4-091009DF23E7}"/>
              </a:ext>
            </a:extLst>
          </p:cNvPr>
          <p:cNvGrpSpPr/>
          <p:nvPr/>
        </p:nvGrpSpPr>
        <p:grpSpPr>
          <a:xfrm>
            <a:off x="12445796" y="8153515"/>
            <a:ext cx="3224291" cy="3881556"/>
            <a:chOff x="12075977" y="4911728"/>
            <a:chExt cx="3265092" cy="4181098"/>
          </a:xfrm>
        </p:grpSpPr>
        <p:pic>
          <p:nvPicPr>
            <p:cNvPr id="14" name="Graphic 13">
              <a:extLst>
                <a:ext uri="{FF2B5EF4-FFF2-40B4-BE49-F238E27FC236}">
                  <a16:creationId xmlns:a16="http://schemas.microsoft.com/office/drawing/2014/main" id="{8EA9E52D-12A0-EC5C-E8A3-EE96D787A51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2192000" y="4911728"/>
              <a:ext cx="2844983" cy="2844983"/>
            </a:xfrm>
            <a:prstGeom prst="rect">
              <a:avLst/>
            </a:prstGeom>
          </p:spPr>
        </p:pic>
        <p:sp>
          <p:nvSpPr>
            <p:cNvPr id="15" name="TextBox 14">
              <a:extLst>
                <a:ext uri="{FF2B5EF4-FFF2-40B4-BE49-F238E27FC236}">
                  <a16:creationId xmlns:a16="http://schemas.microsoft.com/office/drawing/2014/main" id="{3F15BD0B-8DD2-E3ED-1E5B-1F6DE5949634}"/>
                </a:ext>
              </a:extLst>
            </p:cNvPr>
            <p:cNvSpPr txBox="1"/>
            <p:nvPr/>
          </p:nvSpPr>
          <p:spPr>
            <a:xfrm>
              <a:off x="12075977" y="7921428"/>
              <a:ext cx="3265092" cy="11713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lv-LV" sz="2800" dirty="0" err="1">
                  <a:solidFill>
                    <a:schemeClr val="bg1"/>
                  </a:solidFill>
                  <a:latin typeface="Josefin Sans" pitchFamily="2" charset="0"/>
                </a:rPr>
                <a:t>Our</a:t>
              </a:r>
              <a:r>
                <a:rPr lang="lv-LV" sz="2800" dirty="0">
                  <a:solidFill>
                    <a:schemeClr val="bg1"/>
                  </a:solidFill>
                  <a:latin typeface="Josefin Sans" pitchFamily="2" charset="0"/>
                </a:rPr>
                <a:t> </a:t>
              </a:r>
              <a:r>
                <a:rPr lang="lv-LV" sz="2800" dirty="0" err="1">
                  <a:solidFill>
                    <a:schemeClr val="bg1"/>
                  </a:solidFill>
                  <a:latin typeface="Josefin Sans" pitchFamily="2" charset="0"/>
                </a:rPr>
                <a:t>Logistics</a:t>
              </a:r>
              <a:r>
                <a:rPr lang="lv-LV" sz="2800" dirty="0">
                  <a:solidFill>
                    <a:schemeClr val="bg1"/>
                  </a:solidFill>
                  <a:latin typeface="Josefin Sans" pitchFamily="2" charset="0"/>
                </a:rPr>
                <a:t> </a:t>
              </a:r>
              <a:r>
                <a:rPr lang="lv-LV" sz="2800" dirty="0" err="1">
                  <a:solidFill>
                    <a:schemeClr val="bg1"/>
                  </a:solidFill>
                  <a:latin typeface="Josefin Sans" pitchFamily="2" charset="0"/>
                </a:rPr>
                <a:t>Center</a:t>
              </a:r>
              <a:endParaRPr kumimoji="0" lang="lv-LV" sz="2800" i="0" u="none" strike="noStrike" cap="none" spc="0" normalizeH="0" baseline="0" dirty="0">
                <a:ln>
                  <a:noFill/>
                </a:ln>
                <a:solidFill>
                  <a:schemeClr val="bg1"/>
                </a:solidFill>
                <a:effectLst/>
                <a:uFillTx/>
                <a:latin typeface="Josefin Sans" pitchFamily="2" charset="0"/>
                <a:sym typeface="Helvetica Neue"/>
              </a:endParaRPr>
            </a:p>
            <a:p>
              <a:pPr marL="0" marR="0" indent="0" algn="ctr" defTabSz="2438338" rtl="0" fontAlgn="auto" latinLnBrk="0" hangingPunct="0">
                <a:lnSpc>
                  <a:spcPct val="100000"/>
                </a:lnSpc>
                <a:spcBef>
                  <a:spcPts val="0"/>
                </a:spcBef>
                <a:spcAft>
                  <a:spcPts val="0"/>
                </a:spcAft>
                <a:buClrTx/>
                <a:buSzTx/>
                <a:buFontTx/>
                <a:buNone/>
                <a:tabLst/>
              </a:pPr>
              <a:r>
                <a:rPr kumimoji="0" lang="lv-LV" sz="3600" b="1" i="0" u="none" strike="noStrike" cap="none" spc="0" normalizeH="0" baseline="0" dirty="0">
                  <a:ln>
                    <a:noFill/>
                  </a:ln>
                  <a:solidFill>
                    <a:schemeClr val="bg1"/>
                  </a:solidFill>
                  <a:effectLst/>
                  <a:uFillTx/>
                  <a:latin typeface="Josefin Sans" pitchFamily="2" charset="0"/>
                  <a:sym typeface="Helvetica Neue"/>
                </a:rPr>
                <a:t>6000+ m</a:t>
              </a:r>
              <a:r>
                <a:rPr kumimoji="0" lang="lv-LV" sz="3600" b="1" i="0" u="none" strike="noStrike" cap="none" spc="0" normalizeH="0" baseline="30000" dirty="0">
                  <a:ln>
                    <a:noFill/>
                  </a:ln>
                  <a:solidFill>
                    <a:schemeClr val="bg1"/>
                  </a:solidFill>
                  <a:effectLst/>
                  <a:uFillTx/>
                  <a:latin typeface="Josefin Sans" pitchFamily="2" charset="0"/>
                  <a:sym typeface="Helvetica Neue"/>
                </a:rPr>
                <a:t>2</a:t>
              </a:r>
            </a:p>
          </p:txBody>
        </p:sp>
      </p:grpSp>
      <p:grpSp>
        <p:nvGrpSpPr>
          <p:cNvPr id="8" name="Group 7">
            <a:extLst>
              <a:ext uri="{FF2B5EF4-FFF2-40B4-BE49-F238E27FC236}">
                <a16:creationId xmlns:a16="http://schemas.microsoft.com/office/drawing/2014/main" id="{D1054760-993A-5D94-E675-2C5ECEB780BA}"/>
              </a:ext>
            </a:extLst>
          </p:cNvPr>
          <p:cNvGrpSpPr/>
          <p:nvPr/>
        </p:nvGrpSpPr>
        <p:grpSpPr>
          <a:xfrm>
            <a:off x="16069038" y="8153517"/>
            <a:ext cx="2809431" cy="3824411"/>
            <a:chOff x="15745069" y="4911728"/>
            <a:chExt cx="2844983" cy="4119543"/>
          </a:xfrm>
        </p:grpSpPr>
        <p:pic>
          <p:nvPicPr>
            <p:cNvPr id="12" name="Graphic 11">
              <a:extLst>
                <a:ext uri="{FF2B5EF4-FFF2-40B4-BE49-F238E27FC236}">
                  <a16:creationId xmlns:a16="http://schemas.microsoft.com/office/drawing/2014/main" id="{585BC628-5C57-3AF8-FF24-989E426C252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5745069" y="4911728"/>
              <a:ext cx="2844983" cy="2844983"/>
            </a:xfrm>
            <a:prstGeom prst="rect">
              <a:avLst/>
            </a:prstGeom>
          </p:spPr>
        </p:pic>
        <p:sp>
          <p:nvSpPr>
            <p:cNvPr id="13" name="TextBox 12">
              <a:extLst>
                <a:ext uri="{FF2B5EF4-FFF2-40B4-BE49-F238E27FC236}">
                  <a16:creationId xmlns:a16="http://schemas.microsoft.com/office/drawing/2014/main" id="{F782A006-D7ED-DDB3-5659-22251206C23B}"/>
                </a:ext>
              </a:extLst>
            </p:cNvPr>
            <p:cNvSpPr txBox="1"/>
            <p:nvPr/>
          </p:nvSpPr>
          <p:spPr>
            <a:xfrm>
              <a:off x="15819039" y="7859873"/>
              <a:ext cx="2697042" cy="11713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lv-LV" sz="2800" i="0" u="none" strike="noStrike" cap="none" spc="0" normalizeH="0" baseline="0" dirty="0" err="1">
                  <a:ln>
                    <a:noFill/>
                  </a:ln>
                  <a:solidFill>
                    <a:schemeClr val="bg1"/>
                  </a:solidFill>
                  <a:effectLst/>
                  <a:uFillTx/>
                  <a:latin typeface="Josefin Sans" pitchFamily="2" charset="0"/>
                  <a:sym typeface="Helvetica Neue"/>
                </a:rPr>
                <a:t>Delivery</a:t>
              </a:r>
              <a:r>
                <a:rPr kumimoji="0" lang="lv-LV" sz="2800" i="0" u="none" strike="noStrike" cap="none" spc="0" normalizeH="0" baseline="0" dirty="0">
                  <a:ln>
                    <a:noFill/>
                  </a:ln>
                  <a:solidFill>
                    <a:schemeClr val="bg1"/>
                  </a:solidFill>
                  <a:effectLst/>
                  <a:uFillTx/>
                  <a:latin typeface="Josefin Sans" pitchFamily="2" charset="0"/>
                  <a:sym typeface="Helvetica Neue"/>
                </a:rPr>
                <a:t> </a:t>
              </a:r>
              <a:r>
                <a:rPr kumimoji="0" lang="lv-LV" sz="2800" i="0" u="none" strike="noStrike" cap="none" spc="0" normalizeH="0" baseline="0" dirty="0" err="1">
                  <a:ln>
                    <a:noFill/>
                  </a:ln>
                  <a:solidFill>
                    <a:schemeClr val="bg1"/>
                  </a:solidFill>
                  <a:effectLst/>
                  <a:uFillTx/>
                  <a:latin typeface="Josefin Sans" pitchFamily="2" charset="0"/>
                  <a:sym typeface="Helvetica Neue"/>
                </a:rPr>
                <a:t>in</a:t>
              </a:r>
              <a:r>
                <a:rPr kumimoji="0" lang="lv-LV" sz="2800" i="0" u="none" strike="noStrike" cap="none" spc="0" normalizeH="0" baseline="0" dirty="0">
                  <a:ln>
                    <a:noFill/>
                  </a:ln>
                  <a:solidFill>
                    <a:schemeClr val="bg1"/>
                  </a:solidFill>
                  <a:effectLst/>
                  <a:uFillTx/>
                  <a:latin typeface="Josefin Sans" pitchFamily="2" charset="0"/>
                  <a:sym typeface="Helvetica Neue"/>
                </a:rPr>
                <a:t> Latvia</a:t>
              </a:r>
              <a:r>
                <a:rPr kumimoji="0" lang="en-US" sz="2800" i="0" u="none" strike="noStrike" cap="none" spc="0" normalizeH="0" baseline="0" dirty="0">
                  <a:ln>
                    <a:noFill/>
                  </a:ln>
                  <a:solidFill>
                    <a:schemeClr val="bg1"/>
                  </a:solidFill>
                  <a:effectLst/>
                  <a:uFillTx/>
                  <a:latin typeface="Josefin Sans" pitchFamily="2" charset="0"/>
                  <a:sym typeface="Helvetica Neue"/>
                </a:rPr>
                <a:t> within </a:t>
              </a:r>
              <a:r>
                <a:rPr kumimoji="0" lang="lv-LV" sz="3600" b="1" i="0" u="none" strike="noStrike" cap="none" spc="0" normalizeH="0" baseline="0" dirty="0">
                  <a:ln>
                    <a:noFill/>
                  </a:ln>
                  <a:solidFill>
                    <a:schemeClr val="bg1"/>
                  </a:solidFill>
                  <a:effectLst/>
                  <a:uFillTx/>
                  <a:latin typeface="Josefin Sans" pitchFamily="2" charset="0"/>
                  <a:sym typeface="Helvetica Neue"/>
                </a:rPr>
                <a:t>24H</a:t>
              </a:r>
              <a:endParaRPr kumimoji="0" lang="lv-LV" sz="3600" b="1" i="0" u="none" strike="noStrike" cap="none" spc="0" normalizeH="0" baseline="30000" dirty="0">
                <a:ln>
                  <a:noFill/>
                </a:ln>
                <a:solidFill>
                  <a:schemeClr val="bg1"/>
                </a:solidFill>
                <a:effectLst/>
                <a:uFillTx/>
                <a:latin typeface="Josefin Sans" pitchFamily="2" charset="0"/>
                <a:sym typeface="Helvetica Neue"/>
              </a:endParaRPr>
            </a:p>
          </p:txBody>
        </p:sp>
      </p:grpSp>
      <p:grpSp>
        <p:nvGrpSpPr>
          <p:cNvPr id="9" name="Group 8">
            <a:extLst>
              <a:ext uri="{FF2B5EF4-FFF2-40B4-BE49-F238E27FC236}">
                <a16:creationId xmlns:a16="http://schemas.microsoft.com/office/drawing/2014/main" id="{3382A36C-BDAC-A661-D52C-D91E772D7A53}"/>
              </a:ext>
            </a:extLst>
          </p:cNvPr>
          <p:cNvGrpSpPr/>
          <p:nvPr/>
        </p:nvGrpSpPr>
        <p:grpSpPr>
          <a:xfrm>
            <a:off x="19095121" y="8153515"/>
            <a:ext cx="3774603" cy="4340345"/>
            <a:chOff x="18809445" y="4911728"/>
            <a:chExt cx="3822368" cy="4675293"/>
          </a:xfrm>
        </p:grpSpPr>
        <p:pic>
          <p:nvPicPr>
            <p:cNvPr id="10" name="Graphic 9">
              <a:extLst>
                <a:ext uri="{FF2B5EF4-FFF2-40B4-BE49-F238E27FC236}">
                  <a16:creationId xmlns:a16="http://schemas.microsoft.com/office/drawing/2014/main" id="{F1789C09-A2A9-1D89-920B-D08AFE7F3910}"/>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9298138" y="4911728"/>
              <a:ext cx="2844983" cy="2844983"/>
            </a:xfrm>
            <a:prstGeom prst="rect">
              <a:avLst/>
            </a:prstGeom>
          </p:spPr>
        </p:pic>
        <p:sp>
          <p:nvSpPr>
            <p:cNvPr id="11" name="TextBox 10">
              <a:extLst>
                <a:ext uri="{FF2B5EF4-FFF2-40B4-BE49-F238E27FC236}">
                  <a16:creationId xmlns:a16="http://schemas.microsoft.com/office/drawing/2014/main" id="{CBBD34B7-AEAF-EEE8-58E9-C4BC6DA4E14E}"/>
                </a:ext>
              </a:extLst>
            </p:cNvPr>
            <p:cNvSpPr txBox="1"/>
            <p:nvPr/>
          </p:nvSpPr>
          <p:spPr>
            <a:xfrm>
              <a:off x="18809445" y="7818872"/>
              <a:ext cx="3822368" cy="17681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en-US" sz="2800" dirty="0">
                  <a:solidFill>
                    <a:schemeClr val="bg1"/>
                  </a:solidFill>
                  <a:latin typeface="Josefin Sans" pitchFamily="2" charset="0"/>
                </a:rPr>
                <a:t>Everything for Printing in One Place </a:t>
              </a:r>
              <a:r>
                <a:rPr lang="lv-LV" sz="3600" b="1" dirty="0">
                  <a:solidFill>
                    <a:schemeClr val="bg1"/>
                  </a:solidFill>
                  <a:latin typeface="Josefin Sans" pitchFamily="2" charset="0"/>
                </a:rPr>
                <a:t>ONE-</a:t>
              </a:r>
              <a:r>
                <a:rPr lang="en-US" sz="3600" b="1" dirty="0">
                  <a:solidFill>
                    <a:schemeClr val="bg1"/>
                  </a:solidFill>
                  <a:latin typeface="Josefin Sans" pitchFamily="2" charset="0"/>
                </a:rPr>
                <a:t>STOP-SHOP</a:t>
              </a:r>
              <a:endParaRPr kumimoji="0" lang="en-US" sz="3600" b="1" i="0" u="none" strike="noStrike" cap="none" spc="0" normalizeH="0" baseline="30000" dirty="0">
                <a:ln>
                  <a:noFill/>
                </a:ln>
                <a:solidFill>
                  <a:schemeClr val="bg1"/>
                </a:solidFill>
                <a:effectLst/>
                <a:uFillTx/>
                <a:latin typeface="Josefin Sans" pitchFamily="2" charset="0"/>
                <a:sym typeface="Helvetica Neue"/>
              </a:endParaRPr>
            </a:p>
          </p:txBody>
        </p:sp>
      </p:grpSp>
      <p:sp>
        <p:nvSpPr>
          <p:cNvPr id="2" name="Would you like to increase sales of your brand in Latvia?">
            <a:extLst>
              <a:ext uri="{FF2B5EF4-FFF2-40B4-BE49-F238E27FC236}">
                <a16:creationId xmlns:a16="http://schemas.microsoft.com/office/drawing/2014/main" id="{E673B9A7-295C-D102-309C-AEB5BC1D3587}"/>
              </a:ext>
            </a:extLst>
          </p:cNvPr>
          <p:cNvSpPr txBox="1"/>
          <p:nvPr/>
        </p:nvSpPr>
        <p:spPr>
          <a:xfrm>
            <a:off x="2034362" y="3020495"/>
            <a:ext cx="20585006" cy="9335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defTabSz="355600">
              <a:defRPr sz="4800" cap="all">
                <a:solidFill>
                  <a:srgbClr val="242423"/>
                </a:solidFill>
                <a:latin typeface="Josefin Sans Light"/>
                <a:ea typeface="Josefin Sans Light"/>
                <a:cs typeface="Josefin Sans Light"/>
                <a:sym typeface="Josefin Sans Light"/>
              </a:defRPr>
            </a:lvl1pPr>
          </a:lstStyle>
          <a:p>
            <a:pPr algn="ctr"/>
            <a:r>
              <a:rPr lang="en-US" sz="5400" b="1" dirty="0"/>
              <a:t>To help the Latvian printing industry grow!</a:t>
            </a:r>
            <a:endParaRPr lang="lv-LV" sz="5400" b="1" dirty="0"/>
          </a:p>
        </p:txBody>
      </p:sp>
      <p:pic>
        <p:nvPicPr>
          <p:cNvPr id="3" name="Picture 2" descr="A logo with a square and a triangle in it&#10;&#10;Description automatically generated">
            <a:extLst>
              <a:ext uri="{FF2B5EF4-FFF2-40B4-BE49-F238E27FC236}">
                <a16:creationId xmlns:a16="http://schemas.microsoft.com/office/drawing/2014/main" id="{2D196AD3-5EE4-BDD4-5ED0-02C1F58638DA}"/>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319156" y="542909"/>
            <a:ext cx="3745688" cy="2723688"/>
          </a:xfrm>
          <a:prstGeom prst="rect">
            <a:avLst/>
          </a:prstGeom>
        </p:spPr>
      </p:pic>
    </p:spTree>
    <p:extLst>
      <p:ext uri="{BB962C8B-B14F-4D97-AF65-F5344CB8AC3E}">
        <p14:creationId xmlns:p14="http://schemas.microsoft.com/office/powerpoint/2010/main" val="32604055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Прямоугольник"/>
          <p:cNvSpPr/>
          <p:nvPr/>
        </p:nvSpPr>
        <p:spPr>
          <a:xfrm>
            <a:off x="818303" y="4293845"/>
            <a:ext cx="22747394" cy="8568532"/>
          </a:xfrm>
          <a:prstGeom prst="rect">
            <a:avLst/>
          </a:prstGeom>
          <a:gradFill>
            <a:gsLst>
              <a:gs pos="0">
                <a:srgbClr val="811825"/>
              </a:gs>
              <a:gs pos="100000">
                <a:srgbClr val="381114"/>
              </a:gs>
            </a:gsLst>
            <a:lin ang="6169640"/>
          </a:gra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lang="en-LV" dirty="0"/>
          </a:p>
        </p:txBody>
      </p:sp>
      <p:sp>
        <p:nvSpPr>
          <p:cNvPr id="162" name="Прямоугольник"/>
          <p:cNvSpPr/>
          <p:nvPr/>
        </p:nvSpPr>
        <p:spPr>
          <a:xfrm>
            <a:off x="839996" y="937763"/>
            <a:ext cx="22709188" cy="3404379"/>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63" name="Would you like to increase sales of your brand in Latvia?"/>
          <p:cNvSpPr txBox="1"/>
          <p:nvPr/>
        </p:nvSpPr>
        <p:spPr>
          <a:xfrm>
            <a:off x="2034362" y="3020495"/>
            <a:ext cx="20585006" cy="9335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defTabSz="355600">
              <a:defRPr sz="4800" cap="all">
                <a:solidFill>
                  <a:srgbClr val="242423"/>
                </a:solidFill>
                <a:latin typeface="Josefin Sans Light"/>
                <a:ea typeface="Josefin Sans Light"/>
                <a:cs typeface="Josefin Sans Light"/>
                <a:sym typeface="Josefin Sans Light"/>
              </a:defRPr>
            </a:lvl1pPr>
          </a:lstStyle>
          <a:p>
            <a:pPr algn="ctr"/>
            <a:r>
              <a:rPr lang="en-US" sz="5400" b="1" dirty="0"/>
              <a:t>To help the Latvian printing industry grow!</a:t>
            </a:r>
            <a:endParaRPr lang="lv-LV" sz="5400" b="1" dirty="0"/>
          </a:p>
        </p:txBody>
      </p:sp>
      <p:sp>
        <p:nvSpPr>
          <p:cNvPr id="164" name="Choose Polap as your…"/>
          <p:cNvSpPr txBox="1"/>
          <p:nvPr/>
        </p:nvSpPr>
        <p:spPr>
          <a:xfrm>
            <a:off x="3227967" y="7650162"/>
            <a:ext cx="20116800" cy="30572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defTabSz="355600">
              <a:defRPr sz="4800" cap="all">
                <a:solidFill>
                  <a:srgbClr val="FFFFFF"/>
                </a:solidFill>
                <a:latin typeface="Josefin Sans Regular"/>
                <a:ea typeface="Josefin Sans Regular"/>
                <a:cs typeface="Josefin Sans Regular"/>
                <a:sym typeface="Josefin Sans Regular"/>
              </a:defRPr>
            </a:pPr>
            <a:endParaRPr lang="en-US" dirty="0"/>
          </a:p>
          <a:p>
            <a:pPr defTabSz="355600">
              <a:defRPr sz="4800" cap="all">
                <a:solidFill>
                  <a:srgbClr val="FFFFFF"/>
                </a:solidFill>
                <a:latin typeface="Josefin Sans Regular"/>
                <a:ea typeface="Josefin Sans Regular"/>
                <a:cs typeface="Josefin Sans Regular"/>
                <a:sym typeface="Josefin Sans Regular"/>
              </a:defRPr>
            </a:pPr>
            <a:br>
              <a:rPr lang="lv-LV" sz="4800" b="1" i="0" dirty="0">
                <a:solidFill>
                  <a:srgbClr val="FFFFFF"/>
                </a:solidFill>
                <a:effectLst/>
                <a:latin typeface="Josefin Sans" pitchFamily="2" charset="77"/>
              </a:rPr>
            </a:br>
            <a:br>
              <a:rPr lang="lv-LV" sz="4800" b="1" i="0" dirty="0">
                <a:solidFill>
                  <a:srgbClr val="FFFFFF"/>
                </a:solidFill>
                <a:effectLst/>
                <a:latin typeface="Josefin Sans" pitchFamily="2" charset="77"/>
              </a:rPr>
            </a:br>
            <a:endParaRPr lang="en-US" sz="4800" b="1" dirty="0"/>
          </a:p>
        </p:txBody>
      </p:sp>
      <p:sp>
        <p:nvSpPr>
          <p:cNvPr id="166" name="Прямоугольник"/>
          <p:cNvSpPr/>
          <p:nvPr/>
        </p:nvSpPr>
        <p:spPr>
          <a:xfrm>
            <a:off x="847108" y="893238"/>
            <a:ext cx="22694965" cy="11929524"/>
          </a:xfrm>
          <a:prstGeom prst="rect">
            <a:avLst/>
          </a:prstGeom>
          <a:ln w="889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67" name="Треугольник"/>
          <p:cNvSpPr/>
          <p:nvPr/>
        </p:nvSpPr>
        <p:spPr>
          <a:xfrm>
            <a:off x="11559590" y="4293845"/>
            <a:ext cx="1270001" cy="45592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close/>
              </a:path>
            </a:pathLst>
          </a:cu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32" name="Picture 31" descr="A logo with a square and a triangle in it&#10;&#10;Description automatically generated">
            <a:extLst>
              <a:ext uri="{FF2B5EF4-FFF2-40B4-BE49-F238E27FC236}">
                <a16:creationId xmlns:a16="http://schemas.microsoft.com/office/drawing/2014/main" id="{932A99CC-FD48-9179-EC8B-43DE991B62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19156" y="542909"/>
            <a:ext cx="3745688" cy="2723688"/>
          </a:xfrm>
          <a:prstGeom prst="rect">
            <a:avLst/>
          </a:prstGeom>
        </p:spPr>
      </p:pic>
      <p:grpSp>
        <p:nvGrpSpPr>
          <p:cNvPr id="30" name="Group 29">
            <a:extLst>
              <a:ext uri="{FF2B5EF4-FFF2-40B4-BE49-F238E27FC236}">
                <a16:creationId xmlns:a16="http://schemas.microsoft.com/office/drawing/2014/main" id="{D649C3EB-A4C7-77B5-FDCC-8A8AB7B7B038}"/>
              </a:ext>
            </a:extLst>
          </p:cNvPr>
          <p:cNvGrpSpPr/>
          <p:nvPr/>
        </p:nvGrpSpPr>
        <p:grpSpPr>
          <a:xfrm>
            <a:off x="4846056" y="6662436"/>
            <a:ext cx="2954241" cy="4364119"/>
            <a:chOff x="3139220" y="6757259"/>
            <a:chExt cx="2954241" cy="4364119"/>
          </a:xfrm>
        </p:grpSpPr>
        <p:sp>
          <p:nvSpPr>
            <p:cNvPr id="3" name="Oval 2">
              <a:extLst>
                <a:ext uri="{FF2B5EF4-FFF2-40B4-BE49-F238E27FC236}">
                  <a16:creationId xmlns:a16="http://schemas.microsoft.com/office/drawing/2014/main" id="{7B4EA95E-8338-D26C-C1A5-0529557DAA6D}"/>
                </a:ext>
              </a:extLst>
            </p:cNvPr>
            <p:cNvSpPr/>
            <p:nvPr/>
          </p:nvSpPr>
          <p:spPr>
            <a:xfrm>
              <a:off x="3227967" y="6757259"/>
              <a:ext cx="2709854" cy="2709854"/>
            </a:xfrm>
            <a:prstGeom prst="ellipse">
              <a:avLst/>
            </a:prstGeom>
            <a:noFill/>
            <a:ln w="381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pic>
          <p:nvPicPr>
            <p:cNvPr id="6" name="Graphic 5">
              <a:extLst>
                <a:ext uri="{FF2B5EF4-FFF2-40B4-BE49-F238E27FC236}">
                  <a16:creationId xmlns:a16="http://schemas.microsoft.com/office/drawing/2014/main" id="{280AC021-C560-03C4-A612-DC440CDCDA8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560822" y="7090114"/>
              <a:ext cx="2044143" cy="2044143"/>
            </a:xfrm>
            <a:prstGeom prst="rect">
              <a:avLst/>
            </a:prstGeom>
          </p:spPr>
        </p:pic>
        <p:sp>
          <p:nvSpPr>
            <p:cNvPr id="7" name="TextBox 6">
              <a:extLst>
                <a:ext uri="{FF2B5EF4-FFF2-40B4-BE49-F238E27FC236}">
                  <a16:creationId xmlns:a16="http://schemas.microsoft.com/office/drawing/2014/main" id="{A0A8C5BC-5357-4F5A-2524-958FC4D8AD01}"/>
                </a:ext>
              </a:extLst>
            </p:cNvPr>
            <p:cNvSpPr txBox="1"/>
            <p:nvPr/>
          </p:nvSpPr>
          <p:spPr>
            <a:xfrm>
              <a:off x="3139220" y="9541458"/>
              <a:ext cx="2954241"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en-US" sz="3200" b="1" dirty="0">
                  <a:solidFill>
                    <a:schemeClr val="bg1"/>
                  </a:solidFill>
                  <a:latin typeface="Josefin Sans" pitchFamily="2" charset="0"/>
                </a:rPr>
                <a:t>&gt; 10,000 pallet spaces in the warehouse</a:t>
              </a:r>
              <a:endParaRPr kumimoji="0" lang="en-US" sz="3200" b="1" i="0" u="none" strike="noStrike" cap="none" spc="0" normalizeH="0" baseline="0" dirty="0">
                <a:ln>
                  <a:noFill/>
                </a:ln>
                <a:solidFill>
                  <a:schemeClr val="bg1"/>
                </a:solidFill>
                <a:effectLst/>
                <a:uFillTx/>
                <a:latin typeface="Josefin Sans" pitchFamily="2" charset="0"/>
                <a:sym typeface="Helvetica Neue"/>
              </a:endParaRPr>
            </a:p>
          </p:txBody>
        </p:sp>
      </p:grpSp>
      <p:grpSp>
        <p:nvGrpSpPr>
          <p:cNvPr id="31" name="Group 30">
            <a:extLst>
              <a:ext uri="{FF2B5EF4-FFF2-40B4-BE49-F238E27FC236}">
                <a16:creationId xmlns:a16="http://schemas.microsoft.com/office/drawing/2014/main" id="{A7C5DC7A-8F26-CFAC-2DAE-470D886642F3}"/>
              </a:ext>
            </a:extLst>
          </p:cNvPr>
          <p:cNvGrpSpPr/>
          <p:nvPr/>
        </p:nvGrpSpPr>
        <p:grpSpPr>
          <a:xfrm>
            <a:off x="8321518" y="6632683"/>
            <a:ext cx="3632848" cy="4667705"/>
            <a:chOff x="6614682" y="6727506"/>
            <a:chExt cx="3632848" cy="4667705"/>
          </a:xfrm>
        </p:grpSpPr>
        <p:sp>
          <p:nvSpPr>
            <p:cNvPr id="8" name="Oval 7">
              <a:extLst>
                <a:ext uri="{FF2B5EF4-FFF2-40B4-BE49-F238E27FC236}">
                  <a16:creationId xmlns:a16="http://schemas.microsoft.com/office/drawing/2014/main" id="{8A58F850-71E1-89B7-93AB-85274D61BB9F}"/>
                </a:ext>
              </a:extLst>
            </p:cNvPr>
            <p:cNvSpPr/>
            <p:nvPr/>
          </p:nvSpPr>
          <p:spPr>
            <a:xfrm>
              <a:off x="7076179" y="6727506"/>
              <a:ext cx="2709854" cy="2709854"/>
            </a:xfrm>
            <a:prstGeom prst="ellipse">
              <a:avLst/>
            </a:prstGeom>
            <a:noFill/>
            <a:ln w="381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pic>
          <p:nvPicPr>
            <p:cNvPr id="10" name="Graphic 9">
              <a:extLst>
                <a:ext uri="{FF2B5EF4-FFF2-40B4-BE49-F238E27FC236}">
                  <a16:creationId xmlns:a16="http://schemas.microsoft.com/office/drawing/2014/main" id="{47C95CB3-E94A-C1A8-11F9-42048014A808}"/>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343006" y="7633151"/>
              <a:ext cx="1980424" cy="875096"/>
            </a:xfrm>
            <a:prstGeom prst="rect">
              <a:avLst/>
            </a:prstGeom>
          </p:spPr>
        </p:pic>
        <p:sp>
          <p:nvSpPr>
            <p:cNvPr id="11" name="TextBox 10">
              <a:extLst>
                <a:ext uri="{FF2B5EF4-FFF2-40B4-BE49-F238E27FC236}">
                  <a16:creationId xmlns:a16="http://schemas.microsoft.com/office/drawing/2014/main" id="{B80C8118-C585-E166-C8DC-4405384B5F98}"/>
                </a:ext>
              </a:extLst>
            </p:cNvPr>
            <p:cNvSpPr txBox="1"/>
            <p:nvPr/>
          </p:nvSpPr>
          <p:spPr>
            <a:xfrm>
              <a:off x="6614682" y="9815291"/>
              <a:ext cx="3632848"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3200" b="1" i="0" u="none" strike="noStrike" cap="none" spc="0" normalizeH="0" baseline="0" dirty="0">
                  <a:ln>
                    <a:noFill/>
                  </a:ln>
                  <a:solidFill>
                    <a:schemeClr val="bg1"/>
                  </a:solidFill>
                  <a:effectLst/>
                  <a:uFillTx/>
                  <a:latin typeface="Josefin Sans" pitchFamily="2" charset="0"/>
                  <a:sym typeface="Helvetica Neue"/>
                </a:rPr>
                <a:t>35-38 incoming cargo trucks per month</a:t>
              </a:r>
            </a:p>
          </p:txBody>
        </p:sp>
      </p:grpSp>
      <p:grpSp>
        <p:nvGrpSpPr>
          <p:cNvPr id="33" name="Group 32">
            <a:extLst>
              <a:ext uri="{FF2B5EF4-FFF2-40B4-BE49-F238E27FC236}">
                <a16:creationId xmlns:a16="http://schemas.microsoft.com/office/drawing/2014/main" id="{24105DE8-AA88-33EF-F48D-A0F8C323CAA7}"/>
              </a:ext>
            </a:extLst>
          </p:cNvPr>
          <p:cNvGrpSpPr/>
          <p:nvPr/>
        </p:nvGrpSpPr>
        <p:grpSpPr>
          <a:xfrm>
            <a:off x="12631227" y="6656103"/>
            <a:ext cx="2709854" cy="4142413"/>
            <a:chOff x="10924391" y="6750926"/>
            <a:chExt cx="2709854" cy="4142413"/>
          </a:xfrm>
        </p:grpSpPr>
        <p:sp>
          <p:nvSpPr>
            <p:cNvPr id="13" name="Oval 12">
              <a:extLst>
                <a:ext uri="{FF2B5EF4-FFF2-40B4-BE49-F238E27FC236}">
                  <a16:creationId xmlns:a16="http://schemas.microsoft.com/office/drawing/2014/main" id="{2274EA47-2551-B236-DB68-AF05F9EC432C}"/>
                </a:ext>
              </a:extLst>
            </p:cNvPr>
            <p:cNvSpPr/>
            <p:nvPr/>
          </p:nvSpPr>
          <p:spPr>
            <a:xfrm>
              <a:off x="10924391" y="6750926"/>
              <a:ext cx="2709854" cy="2709854"/>
            </a:xfrm>
            <a:prstGeom prst="ellipse">
              <a:avLst/>
            </a:prstGeom>
            <a:noFill/>
            <a:ln w="381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pic>
          <p:nvPicPr>
            <p:cNvPr id="15" name="Graphic 14">
              <a:extLst>
                <a:ext uri="{FF2B5EF4-FFF2-40B4-BE49-F238E27FC236}">
                  <a16:creationId xmlns:a16="http://schemas.microsoft.com/office/drawing/2014/main" id="{157C0723-8EF8-3EB4-41E5-B3BBC72F9AAA}"/>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457514" y="7272936"/>
              <a:ext cx="1619328" cy="1531604"/>
            </a:xfrm>
            <a:prstGeom prst="rect">
              <a:avLst/>
            </a:prstGeom>
          </p:spPr>
        </p:pic>
        <p:sp>
          <p:nvSpPr>
            <p:cNvPr id="18" name="TextBox 17">
              <a:extLst>
                <a:ext uri="{FF2B5EF4-FFF2-40B4-BE49-F238E27FC236}">
                  <a16:creationId xmlns:a16="http://schemas.microsoft.com/office/drawing/2014/main" id="{2AB3894F-FAE2-F49D-E9CC-27665FA3E4F5}"/>
                </a:ext>
              </a:extLst>
            </p:cNvPr>
            <p:cNvSpPr txBox="1"/>
            <p:nvPr/>
          </p:nvSpPr>
          <p:spPr>
            <a:xfrm>
              <a:off x="10924391" y="9805862"/>
              <a:ext cx="2709854"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lv-LV" sz="3200" b="1" dirty="0">
                  <a:solidFill>
                    <a:srgbClr val="FFFFFF"/>
                  </a:solidFill>
                  <a:latin typeface="Josefin Sans" pitchFamily="2" charset="0"/>
                </a:rPr>
                <a:t>&gt; </a:t>
              </a:r>
              <a:r>
                <a:rPr lang="en-US" sz="3200" b="1" dirty="0">
                  <a:solidFill>
                    <a:srgbClr val="FFFFFF"/>
                  </a:solidFill>
                  <a:latin typeface="Josefin Sans" pitchFamily="2" charset="0"/>
                </a:rPr>
                <a:t>20 delivery trips per day</a:t>
              </a:r>
              <a:endParaRPr lang="lv-LV" sz="3200" b="1" dirty="0">
                <a:solidFill>
                  <a:srgbClr val="FFFFFF"/>
                </a:solidFill>
                <a:latin typeface="Josefin Sans" pitchFamily="2" charset="0"/>
              </a:endParaRPr>
            </a:p>
          </p:txBody>
        </p:sp>
      </p:grpSp>
      <p:grpSp>
        <p:nvGrpSpPr>
          <p:cNvPr id="34" name="Group 33">
            <a:extLst>
              <a:ext uri="{FF2B5EF4-FFF2-40B4-BE49-F238E27FC236}">
                <a16:creationId xmlns:a16="http://schemas.microsoft.com/office/drawing/2014/main" id="{0E265D22-269A-6F46-F9F0-946307F06649}"/>
              </a:ext>
            </a:extLst>
          </p:cNvPr>
          <p:cNvGrpSpPr/>
          <p:nvPr/>
        </p:nvGrpSpPr>
        <p:grpSpPr>
          <a:xfrm>
            <a:off x="16151269" y="6628748"/>
            <a:ext cx="3366191" cy="3923546"/>
            <a:chOff x="14444433" y="6723571"/>
            <a:chExt cx="3366191" cy="3923546"/>
          </a:xfrm>
        </p:grpSpPr>
        <p:pic>
          <p:nvPicPr>
            <p:cNvPr id="20" name="Graphic 19">
              <a:extLst>
                <a:ext uri="{FF2B5EF4-FFF2-40B4-BE49-F238E27FC236}">
                  <a16:creationId xmlns:a16="http://schemas.microsoft.com/office/drawing/2014/main" id="{C9C7B492-94D3-186A-8E0B-3FD7E3724EDE}"/>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4986389" y="6999176"/>
              <a:ext cx="2282281" cy="2158644"/>
            </a:xfrm>
            <a:prstGeom prst="rect">
              <a:avLst/>
            </a:prstGeom>
          </p:spPr>
        </p:pic>
        <p:sp>
          <p:nvSpPr>
            <p:cNvPr id="21" name="Oval 20">
              <a:extLst>
                <a:ext uri="{FF2B5EF4-FFF2-40B4-BE49-F238E27FC236}">
                  <a16:creationId xmlns:a16="http://schemas.microsoft.com/office/drawing/2014/main" id="{502D4FA9-A1FA-3FA5-5FAE-0972342DDDEE}"/>
                </a:ext>
              </a:extLst>
            </p:cNvPr>
            <p:cNvSpPr/>
            <p:nvPr/>
          </p:nvSpPr>
          <p:spPr>
            <a:xfrm>
              <a:off x="14772603" y="6723571"/>
              <a:ext cx="2709854" cy="2709854"/>
            </a:xfrm>
            <a:prstGeom prst="ellipse">
              <a:avLst/>
            </a:prstGeom>
            <a:noFill/>
            <a:ln w="381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23" name="TextBox 22">
              <a:extLst>
                <a:ext uri="{FF2B5EF4-FFF2-40B4-BE49-F238E27FC236}">
                  <a16:creationId xmlns:a16="http://schemas.microsoft.com/office/drawing/2014/main" id="{A5DB4963-FCE7-6290-6F7E-2F494F1FD4BA}"/>
                </a:ext>
              </a:extLst>
            </p:cNvPr>
            <p:cNvSpPr txBox="1"/>
            <p:nvPr/>
          </p:nvSpPr>
          <p:spPr>
            <a:xfrm>
              <a:off x="14444433" y="10052082"/>
              <a:ext cx="3366191"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lv-LV" sz="3200" b="1" dirty="0">
                  <a:solidFill>
                    <a:srgbClr val="FFFFFF"/>
                  </a:solidFill>
                  <a:latin typeface="Josefin Sans" pitchFamily="2" charset="0"/>
                </a:rPr>
                <a:t>8 </a:t>
              </a:r>
              <a:r>
                <a:rPr lang="en-US" sz="3200" b="1" dirty="0">
                  <a:solidFill>
                    <a:srgbClr val="FFFFFF"/>
                  </a:solidFill>
                  <a:latin typeface="Josefin Sans" pitchFamily="2" charset="0"/>
                </a:rPr>
                <a:t>delivery</a:t>
              </a:r>
              <a:r>
                <a:rPr lang="lv-LV" sz="3200" b="1" dirty="0">
                  <a:solidFill>
                    <a:srgbClr val="FFFFFF"/>
                  </a:solidFill>
                  <a:latin typeface="Josefin Sans" pitchFamily="2" charset="0"/>
                </a:rPr>
                <a:t> </a:t>
              </a:r>
              <a:r>
                <a:rPr lang="en-US" sz="3200" b="1" dirty="0">
                  <a:solidFill>
                    <a:srgbClr val="FFFFFF"/>
                  </a:solidFill>
                  <a:latin typeface="Josefin Sans" pitchFamily="2" charset="0"/>
                </a:rPr>
                <a:t>trucks</a:t>
              </a:r>
              <a:endParaRPr lang="lv-LV" sz="3200" b="1" dirty="0">
                <a:solidFill>
                  <a:srgbClr val="FFFFFF"/>
                </a:solidFill>
                <a:latin typeface="Josefin Sans" pitchFamily="2" charset="0"/>
              </a:endParaRPr>
            </a:p>
          </p:txBody>
        </p:sp>
      </p:grpSp>
    </p:spTree>
    <p:extLst>
      <p:ext uri="{BB962C8B-B14F-4D97-AF65-F5344CB8AC3E}">
        <p14:creationId xmlns:p14="http://schemas.microsoft.com/office/powerpoint/2010/main" val="316553200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1000"/>
                                        <p:tgtEl>
                                          <p:spTgt spid="31"/>
                                        </p:tgtEl>
                                      </p:cBhvr>
                                    </p:animEffect>
                                    <p:anim calcmode="lin" valueType="num">
                                      <p:cBhvr>
                                        <p:cTn id="15" dur="1000" fill="hold"/>
                                        <p:tgtEl>
                                          <p:spTgt spid="31"/>
                                        </p:tgtEl>
                                        <p:attrNameLst>
                                          <p:attrName>ppt_x</p:attrName>
                                        </p:attrNameLst>
                                      </p:cBhvr>
                                      <p:tavLst>
                                        <p:tav tm="0">
                                          <p:val>
                                            <p:strVal val="#ppt_x"/>
                                          </p:val>
                                        </p:tav>
                                        <p:tav tm="100000">
                                          <p:val>
                                            <p:strVal val="#ppt_x"/>
                                          </p:val>
                                        </p:tav>
                                      </p:tavLst>
                                    </p:anim>
                                    <p:anim calcmode="lin" valueType="num">
                                      <p:cBhvr>
                                        <p:cTn id="1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1000"/>
                                        <p:tgtEl>
                                          <p:spTgt spid="33"/>
                                        </p:tgtEl>
                                      </p:cBhvr>
                                    </p:animEffect>
                                    <p:anim calcmode="lin" valueType="num">
                                      <p:cBhvr>
                                        <p:cTn id="22" dur="1000" fill="hold"/>
                                        <p:tgtEl>
                                          <p:spTgt spid="33"/>
                                        </p:tgtEl>
                                        <p:attrNameLst>
                                          <p:attrName>ppt_x</p:attrName>
                                        </p:attrNameLst>
                                      </p:cBhvr>
                                      <p:tavLst>
                                        <p:tav tm="0">
                                          <p:val>
                                            <p:strVal val="#ppt_x"/>
                                          </p:val>
                                        </p:tav>
                                        <p:tav tm="100000">
                                          <p:val>
                                            <p:strVal val="#ppt_x"/>
                                          </p:val>
                                        </p:tav>
                                      </p:tavLst>
                                    </p:anim>
                                    <p:anim calcmode="lin" valueType="num">
                                      <p:cBhvr>
                                        <p:cTn id="2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1000"/>
                                        <p:tgtEl>
                                          <p:spTgt spid="34"/>
                                        </p:tgtEl>
                                      </p:cBhvr>
                                    </p:animEffect>
                                    <p:anim calcmode="lin" valueType="num">
                                      <p:cBhvr>
                                        <p:cTn id="29" dur="1000" fill="hold"/>
                                        <p:tgtEl>
                                          <p:spTgt spid="34"/>
                                        </p:tgtEl>
                                        <p:attrNameLst>
                                          <p:attrName>ppt_x</p:attrName>
                                        </p:attrNameLst>
                                      </p:cBhvr>
                                      <p:tavLst>
                                        <p:tav tm="0">
                                          <p:val>
                                            <p:strVal val="#ppt_x"/>
                                          </p:val>
                                        </p:tav>
                                        <p:tav tm="100000">
                                          <p:val>
                                            <p:strVal val="#ppt_x"/>
                                          </p:val>
                                        </p:tav>
                                      </p:tavLst>
                                    </p:anim>
                                    <p:anim calcmode="lin" valueType="num">
                                      <p:cBhvr>
                                        <p:cTn id="3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Прямоугольник"/>
          <p:cNvSpPr/>
          <p:nvPr/>
        </p:nvSpPr>
        <p:spPr>
          <a:xfrm>
            <a:off x="847108" y="4386667"/>
            <a:ext cx="22689784" cy="8484392"/>
          </a:xfrm>
          <a:prstGeom prst="rect">
            <a:avLst/>
          </a:prstGeom>
          <a:gradFill>
            <a:gsLst>
              <a:gs pos="0">
                <a:srgbClr val="811825"/>
              </a:gs>
              <a:gs pos="100000">
                <a:srgbClr val="381114"/>
              </a:gs>
            </a:gsLst>
            <a:lin ang="6169640"/>
          </a:gradFill>
          <a:ln w="12700">
            <a:miter lim="400000"/>
          </a:ln>
        </p:spPr>
        <p:txBody>
          <a:bodyPr lIns="50800" tIns="50800" rIns="50800" bIns="50800" anchor="ctr"/>
          <a:lstStyle/>
          <a:p>
            <a:pPr lvl="2" indent="0" algn="just" defTabSz="825500">
              <a:defRPr sz="3200">
                <a:solidFill>
                  <a:srgbClr val="FFFFFF"/>
                </a:solidFill>
                <a:latin typeface="Helvetica Neue Medium"/>
                <a:ea typeface="Helvetica Neue Medium"/>
                <a:cs typeface="Helvetica Neue Medium"/>
                <a:sym typeface="Helvetica Neue Medium"/>
              </a:defRPr>
            </a:pPr>
            <a:endParaRPr lang="lv-LV" sz="4000" b="1" dirty="0">
              <a:solidFill>
                <a:schemeClr val="bg1"/>
              </a:solidFill>
              <a:latin typeface="Josefin Sans" pitchFamily="2" charset="0"/>
            </a:endParaRPr>
          </a:p>
        </p:txBody>
      </p:sp>
      <p:sp>
        <p:nvSpPr>
          <p:cNvPr id="162" name="Прямоугольник"/>
          <p:cNvSpPr/>
          <p:nvPr/>
        </p:nvSpPr>
        <p:spPr>
          <a:xfrm>
            <a:off x="839996" y="937763"/>
            <a:ext cx="22709188" cy="3404379"/>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63" name="Would you like to increase sales of your brand in Latvia?"/>
          <p:cNvSpPr txBox="1"/>
          <p:nvPr/>
        </p:nvSpPr>
        <p:spPr>
          <a:xfrm>
            <a:off x="2232838" y="2141427"/>
            <a:ext cx="20116800" cy="9335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defTabSz="355600">
              <a:defRPr sz="4800" cap="all">
                <a:solidFill>
                  <a:srgbClr val="242423"/>
                </a:solidFill>
                <a:latin typeface="Josefin Sans Light"/>
                <a:ea typeface="Josefin Sans Light"/>
                <a:cs typeface="Josefin Sans Light"/>
                <a:sym typeface="Josefin Sans Light"/>
              </a:defRPr>
            </a:lvl1pPr>
          </a:lstStyle>
          <a:p>
            <a:pPr algn="ctr"/>
            <a:endParaRPr lang="lv-LV" sz="5400" b="1" dirty="0"/>
          </a:p>
        </p:txBody>
      </p:sp>
      <p:sp>
        <p:nvSpPr>
          <p:cNvPr id="164" name="Choose Polap as your…"/>
          <p:cNvSpPr txBox="1"/>
          <p:nvPr/>
        </p:nvSpPr>
        <p:spPr>
          <a:xfrm>
            <a:off x="2232838" y="7885337"/>
            <a:ext cx="20116800" cy="30572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defTabSz="355600">
              <a:defRPr sz="4800" cap="all">
                <a:solidFill>
                  <a:srgbClr val="FFFFFF"/>
                </a:solidFill>
                <a:latin typeface="Josefin Sans Regular"/>
                <a:ea typeface="Josefin Sans Regular"/>
                <a:cs typeface="Josefin Sans Regular"/>
                <a:sym typeface="Josefin Sans Regular"/>
              </a:defRPr>
            </a:pPr>
            <a:endParaRPr lang="en-US" dirty="0"/>
          </a:p>
          <a:p>
            <a:pPr defTabSz="355600">
              <a:defRPr sz="4800" cap="all">
                <a:solidFill>
                  <a:srgbClr val="FFFFFF"/>
                </a:solidFill>
                <a:latin typeface="Josefin Sans Regular"/>
                <a:ea typeface="Josefin Sans Regular"/>
                <a:cs typeface="Josefin Sans Regular"/>
                <a:sym typeface="Josefin Sans Regular"/>
              </a:defRPr>
            </a:pPr>
            <a:br>
              <a:rPr lang="lv-LV" sz="4800" b="1" i="0" dirty="0">
                <a:solidFill>
                  <a:srgbClr val="FFFFFF"/>
                </a:solidFill>
                <a:effectLst/>
                <a:latin typeface="Josefin Sans" pitchFamily="2" charset="77"/>
              </a:rPr>
            </a:br>
            <a:br>
              <a:rPr lang="lv-LV" sz="4800" b="1" i="0" dirty="0">
                <a:solidFill>
                  <a:srgbClr val="FFFFFF"/>
                </a:solidFill>
                <a:effectLst/>
                <a:latin typeface="Josefin Sans" pitchFamily="2" charset="77"/>
              </a:rPr>
            </a:br>
            <a:endParaRPr lang="en-US" sz="4800" b="1" dirty="0"/>
          </a:p>
        </p:txBody>
      </p:sp>
      <p:sp>
        <p:nvSpPr>
          <p:cNvPr id="166" name="Прямоугольник"/>
          <p:cNvSpPr/>
          <p:nvPr/>
        </p:nvSpPr>
        <p:spPr>
          <a:xfrm>
            <a:off x="847108" y="893238"/>
            <a:ext cx="22694965" cy="11929524"/>
          </a:xfrm>
          <a:prstGeom prst="rect">
            <a:avLst/>
          </a:prstGeom>
          <a:ln w="889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67" name="Треугольник"/>
          <p:cNvSpPr/>
          <p:nvPr/>
        </p:nvSpPr>
        <p:spPr>
          <a:xfrm>
            <a:off x="11559590" y="4293845"/>
            <a:ext cx="1270001" cy="45592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close/>
              </a:path>
            </a:pathLst>
          </a:cu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2" name="Picture 1" descr="A green text on a black background&#10;&#10;Description automatically generated">
            <a:extLst>
              <a:ext uri="{FF2B5EF4-FFF2-40B4-BE49-F238E27FC236}">
                <a16:creationId xmlns:a16="http://schemas.microsoft.com/office/drawing/2014/main" id="{A04285D0-7358-9314-C8AB-7A4F220877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9875" y="1206979"/>
            <a:ext cx="8497486" cy="2524477"/>
          </a:xfrm>
          <a:prstGeom prst="rect">
            <a:avLst/>
          </a:prstGeom>
        </p:spPr>
      </p:pic>
      <p:pic>
        <p:nvPicPr>
          <p:cNvPr id="22" name="Picture 21" descr="A logo with a square and a triangle in it&#10;&#10;Description automatically generated">
            <a:extLst>
              <a:ext uri="{FF2B5EF4-FFF2-40B4-BE49-F238E27FC236}">
                <a16:creationId xmlns:a16="http://schemas.microsoft.com/office/drawing/2014/main" id="{0922E9E9-7590-A207-F21B-221EBE0C65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566375" y="637997"/>
            <a:ext cx="5036684" cy="3662440"/>
          </a:xfrm>
          <a:prstGeom prst="rect">
            <a:avLst/>
          </a:prstGeom>
        </p:spPr>
      </p:pic>
      <p:grpSp>
        <p:nvGrpSpPr>
          <p:cNvPr id="40" name="Group 39">
            <a:extLst>
              <a:ext uri="{FF2B5EF4-FFF2-40B4-BE49-F238E27FC236}">
                <a16:creationId xmlns:a16="http://schemas.microsoft.com/office/drawing/2014/main" id="{A80552C3-A3C3-BCA6-43BF-8169D2584EC7}"/>
              </a:ext>
            </a:extLst>
          </p:cNvPr>
          <p:cNvGrpSpPr/>
          <p:nvPr/>
        </p:nvGrpSpPr>
        <p:grpSpPr>
          <a:xfrm>
            <a:off x="15570009" y="5163217"/>
            <a:ext cx="6311970" cy="2145411"/>
            <a:chOff x="15570009" y="5163217"/>
            <a:chExt cx="6311970" cy="2145411"/>
          </a:xfrm>
        </p:grpSpPr>
        <p:grpSp>
          <p:nvGrpSpPr>
            <p:cNvPr id="13" name="Group 12">
              <a:extLst>
                <a:ext uri="{FF2B5EF4-FFF2-40B4-BE49-F238E27FC236}">
                  <a16:creationId xmlns:a16="http://schemas.microsoft.com/office/drawing/2014/main" id="{8872C6FD-5C9D-7E2E-062C-B5D231732C2A}"/>
                </a:ext>
              </a:extLst>
            </p:cNvPr>
            <p:cNvGrpSpPr/>
            <p:nvPr/>
          </p:nvGrpSpPr>
          <p:grpSpPr>
            <a:xfrm>
              <a:off x="15570009" y="5163217"/>
              <a:ext cx="2145411" cy="2145411"/>
              <a:chOff x="17971389" y="4781075"/>
              <a:chExt cx="2145411" cy="2145411"/>
            </a:xfrm>
          </p:grpSpPr>
          <p:pic>
            <p:nvPicPr>
              <p:cNvPr id="4" name="Graphic 3">
                <a:extLst>
                  <a:ext uri="{FF2B5EF4-FFF2-40B4-BE49-F238E27FC236}">
                    <a16:creationId xmlns:a16="http://schemas.microsoft.com/office/drawing/2014/main" id="{8996E8D3-CB76-6093-CFA9-32D198B8873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381746" y="5192762"/>
                <a:ext cx="1324696" cy="1322036"/>
              </a:xfrm>
              <a:prstGeom prst="rect">
                <a:avLst/>
              </a:prstGeom>
            </p:spPr>
          </p:pic>
          <p:sp>
            <p:nvSpPr>
              <p:cNvPr id="5" name="Oval 4">
                <a:extLst>
                  <a:ext uri="{FF2B5EF4-FFF2-40B4-BE49-F238E27FC236}">
                    <a16:creationId xmlns:a16="http://schemas.microsoft.com/office/drawing/2014/main" id="{324B885A-5424-C232-9F5C-97D06906466D}"/>
                  </a:ext>
                </a:extLst>
              </p:cNvPr>
              <p:cNvSpPr/>
              <p:nvPr/>
            </p:nvSpPr>
            <p:spPr>
              <a:xfrm>
                <a:off x="17971389" y="4781075"/>
                <a:ext cx="2145411" cy="2145411"/>
              </a:xfrm>
              <a:prstGeom prst="ellipse">
                <a:avLst/>
              </a:prstGeom>
              <a:noFill/>
              <a:ln w="381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grpSp>
        <p:sp>
          <p:nvSpPr>
            <p:cNvPr id="18" name="TextBox 17">
              <a:extLst>
                <a:ext uri="{FF2B5EF4-FFF2-40B4-BE49-F238E27FC236}">
                  <a16:creationId xmlns:a16="http://schemas.microsoft.com/office/drawing/2014/main" id="{EE8614D2-D90D-253F-33A2-81FE818E5302}"/>
                </a:ext>
              </a:extLst>
            </p:cNvPr>
            <p:cNvSpPr txBox="1"/>
            <p:nvPr/>
          </p:nvSpPr>
          <p:spPr>
            <a:xfrm>
              <a:off x="18341111" y="5809596"/>
              <a:ext cx="3540868"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4400" b="1" dirty="0">
                  <a:solidFill>
                    <a:schemeClr val="bg1"/>
                  </a:solidFill>
                  <a:latin typeface="Josefin Sans" pitchFamily="2" charset="0"/>
                </a:rPr>
                <a:t>34</a:t>
              </a:r>
              <a:r>
                <a:rPr lang="lv-LV" sz="4400" b="1" dirty="0">
                  <a:solidFill>
                    <a:schemeClr val="bg1"/>
                  </a:solidFill>
                  <a:latin typeface="Josefin Sans" pitchFamily="2" charset="0"/>
                </a:rPr>
                <a:t> </a:t>
              </a:r>
              <a:r>
                <a:rPr lang="lv-LV" sz="4400" b="1" dirty="0" err="1">
                  <a:solidFill>
                    <a:schemeClr val="bg1"/>
                  </a:solidFill>
                  <a:latin typeface="Josefin Sans" pitchFamily="2" charset="0"/>
                </a:rPr>
                <a:t>Employees</a:t>
              </a:r>
              <a:endParaRPr lang="lv-LV" sz="4400" b="1" dirty="0">
                <a:solidFill>
                  <a:schemeClr val="bg1"/>
                </a:solidFill>
                <a:latin typeface="Josefin Sans" pitchFamily="2" charset="0"/>
              </a:endParaRPr>
            </a:p>
            <a:p>
              <a:pPr marL="0" marR="0" indent="0" algn="ctr" defTabSz="2438338" rtl="0" fontAlgn="auto" latinLnBrk="0" hangingPunct="0">
                <a:lnSpc>
                  <a:spcPct val="100000"/>
                </a:lnSpc>
                <a:spcBef>
                  <a:spcPts val="0"/>
                </a:spcBef>
                <a:spcAft>
                  <a:spcPts val="0"/>
                </a:spcAft>
                <a:buClrTx/>
                <a:buSzTx/>
                <a:buFontTx/>
                <a:buNone/>
                <a:tabLst/>
              </a:pPr>
              <a:endParaRPr kumimoji="0" lang="en-US" sz="4400" b="1" i="0" u="none" strike="noStrike" cap="none" spc="0" normalizeH="0" baseline="0" dirty="0">
                <a:ln>
                  <a:noFill/>
                </a:ln>
                <a:solidFill>
                  <a:schemeClr val="bg1"/>
                </a:solidFill>
                <a:effectLst/>
                <a:uFillTx/>
                <a:latin typeface="+mn-lt"/>
                <a:ea typeface="+mn-ea"/>
                <a:cs typeface="+mn-cs"/>
                <a:sym typeface="Helvetica Neue"/>
              </a:endParaRPr>
            </a:p>
          </p:txBody>
        </p:sp>
      </p:grpSp>
      <p:grpSp>
        <p:nvGrpSpPr>
          <p:cNvPr id="41" name="Group 40">
            <a:extLst>
              <a:ext uri="{FF2B5EF4-FFF2-40B4-BE49-F238E27FC236}">
                <a16:creationId xmlns:a16="http://schemas.microsoft.com/office/drawing/2014/main" id="{4E721ECC-F642-6F5C-0ABA-ABAC2DE96F4B}"/>
              </a:ext>
            </a:extLst>
          </p:cNvPr>
          <p:cNvGrpSpPr/>
          <p:nvPr/>
        </p:nvGrpSpPr>
        <p:grpSpPr>
          <a:xfrm>
            <a:off x="1548037" y="7605301"/>
            <a:ext cx="7038302" cy="2145411"/>
            <a:chOff x="1548037" y="7269928"/>
            <a:chExt cx="7038302" cy="2145411"/>
          </a:xfrm>
        </p:grpSpPr>
        <p:grpSp>
          <p:nvGrpSpPr>
            <p:cNvPr id="14" name="Group 13">
              <a:extLst>
                <a:ext uri="{FF2B5EF4-FFF2-40B4-BE49-F238E27FC236}">
                  <a16:creationId xmlns:a16="http://schemas.microsoft.com/office/drawing/2014/main" id="{BAED40D5-EFB9-9D93-9C63-844ACD18A39E}"/>
                </a:ext>
              </a:extLst>
            </p:cNvPr>
            <p:cNvGrpSpPr/>
            <p:nvPr/>
          </p:nvGrpSpPr>
          <p:grpSpPr>
            <a:xfrm>
              <a:off x="1548037" y="7269928"/>
              <a:ext cx="2145411" cy="2145411"/>
              <a:chOff x="17971389" y="7433269"/>
              <a:chExt cx="2145411" cy="2145411"/>
            </a:xfrm>
          </p:grpSpPr>
          <p:sp>
            <p:nvSpPr>
              <p:cNvPr id="7" name="Oval 6">
                <a:extLst>
                  <a:ext uri="{FF2B5EF4-FFF2-40B4-BE49-F238E27FC236}">
                    <a16:creationId xmlns:a16="http://schemas.microsoft.com/office/drawing/2014/main" id="{E08383B0-6EB7-A269-9531-CB3A22D288DF}"/>
                  </a:ext>
                </a:extLst>
              </p:cNvPr>
              <p:cNvSpPr/>
              <p:nvPr/>
            </p:nvSpPr>
            <p:spPr>
              <a:xfrm>
                <a:off x="17971389" y="7433269"/>
                <a:ext cx="2145411" cy="2145411"/>
              </a:xfrm>
              <a:prstGeom prst="ellipse">
                <a:avLst/>
              </a:prstGeom>
              <a:noFill/>
              <a:ln w="381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pic>
            <p:nvPicPr>
              <p:cNvPr id="9" name="Graphic 8">
                <a:extLst>
                  <a:ext uri="{FF2B5EF4-FFF2-40B4-BE49-F238E27FC236}">
                    <a16:creationId xmlns:a16="http://schemas.microsoft.com/office/drawing/2014/main" id="{62E3B7C3-44CC-93E3-3A29-EAC5C3BCC00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8200019" y="7707625"/>
                <a:ext cx="1688149" cy="1596697"/>
              </a:xfrm>
              <a:prstGeom prst="rect">
                <a:avLst/>
              </a:prstGeom>
            </p:spPr>
          </p:pic>
        </p:grpSp>
        <p:sp>
          <p:nvSpPr>
            <p:cNvPr id="19" name="TextBox 18">
              <a:extLst>
                <a:ext uri="{FF2B5EF4-FFF2-40B4-BE49-F238E27FC236}">
                  <a16:creationId xmlns:a16="http://schemas.microsoft.com/office/drawing/2014/main" id="{6F13A489-D45C-F7ED-622A-F91064FB94DC}"/>
                </a:ext>
              </a:extLst>
            </p:cNvPr>
            <p:cNvSpPr txBox="1"/>
            <p:nvPr/>
          </p:nvSpPr>
          <p:spPr>
            <a:xfrm>
              <a:off x="4319139" y="7605839"/>
              <a:ext cx="4267200" cy="13336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lv-LV" sz="4000" b="1" dirty="0">
                  <a:solidFill>
                    <a:schemeClr val="bg1"/>
                  </a:solidFill>
                  <a:latin typeface="Josefin Sans" pitchFamily="2" charset="0"/>
                </a:rPr>
                <a:t>20 </a:t>
              </a:r>
              <a:r>
                <a:rPr lang="en-US" sz="4000" b="1" dirty="0">
                  <a:solidFill>
                    <a:schemeClr val="bg1"/>
                  </a:solidFill>
                  <a:latin typeface="Josefin Sans" pitchFamily="2" charset="0"/>
                </a:rPr>
                <a:t>years as part of the IGEPA GROUP</a:t>
              </a:r>
              <a:endParaRPr lang="lv-LV" sz="4000" b="1" dirty="0">
                <a:solidFill>
                  <a:schemeClr val="bg1"/>
                </a:solidFill>
                <a:latin typeface="Josefin Sans" pitchFamily="2" charset="0"/>
              </a:endParaRPr>
            </a:p>
          </p:txBody>
        </p:sp>
      </p:grpSp>
      <p:grpSp>
        <p:nvGrpSpPr>
          <p:cNvPr id="42" name="Group 41">
            <a:extLst>
              <a:ext uri="{FF2B5EF4-FFF2-40B4-BE49-F238E27FC236}">
                <a16:creationId xmlns:a16="http://schemas.microsoft.com/office/drawing/2014/main" id="{89B482F3-8311-9DAA-757C-4AF314AB73CC}"/>
              </a:ext>
            </a:extLst>
          </p:cNvPr>
          <p:cNvGrpSpPr/>
          <p:nvPr/>
        </p:nvGrpSpPr>
        <p:grpSpPr>
          <a:xfrm>
            <a:off x="15572494" y="10294396"/>
            <a:ext cx="7265283" cy="2145411"/>
            <a:chOff x="15572494" y="9942972"/>
            <a:chExt cx="7265283" cy="2145411"/>
          </a:xfrm>
        </p:grpSpPr>
        <p:grpSp>
          <p:nvGrpSpPr>
            <p:cNvPr id="15" name="Group 14">
              <a:extLst>
                <a:ext uri="{FF2B5EF4-FFF2-40B4-BE49-F238E27FC236}">
                  <a16:creationId xmlns:a16="http://schemas.microsoft.com/office/drawing/2014/main" id="{DEE61FC8-CECD-C215-DC60-9F006E546A47}"/>
                </a:ext>
              </a:extLst>
            </p:cNvPr>
            <p:cNvGrpSpPr/>
            <p:nvPr/>
          </p:nvGrpSpPr>
          <p:grpSpPr>
            <a:xfrm>
              <a:off x="15572494" y="9942972"/>
              <a:ext cx="2145411" cy="2145411"/>
              <a:chOff x="17971387" y="10085463"/>
              <a:chExt cx="2145411" cy="2145411"/>
            </a:xfrm>
          </p:grpSpPr>
          <p:sp>
            <p:nvSpPr>
              <p:cNvPr id="10" name="Oval 9">
                <a:extLst>
                  <a:ext uri="{FF2B5EF4-FFF2-40B4-BE49-F238E27FC236}">
                    <a16:creationId xmlns:a16="http://schemas.microsoft.com/office/drawing/2014/main" id="{F47242F0-87BC-24BC-0272-8B06DD45C339}"/>
                  </a:ext>
                </a:extLst>
              </p:cNvPr>
              <p:cNvSpPr/>
              <p:nvPr/>
            </p:nvSpPr>
            <p:spPr>
              <a:xfrm>
                <a:off x="17971387" y="10085463"/>
                <a:ext cx="2145411" cy="2145411"/>
              </a:xfrm>
              <a:prstGeom prst="ellipse">
                <a:avLst/>
              </a:prstGeom>
              <a:noFill/>
              <a:ln w="381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pic>
            <p:nvPicPr>
              <p:cNvPr id="12" name="Graphic 11">
                <a:extLst>
                  <a:ext uri="{FF2B5EF4-FFF2-40B4-BE49-F238E27FC236}">
                    <a16:creationId xmlns:a16="http://schemas.microsoft.com/office/drawing/2014/main" id="{3DDD7B49-9978-5559-7CFB-818D25D069DE}"/>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8153115" y="10299765"/>
                <a:ext cx="1735053" cy="1641061"/>
              </a:xfrm>
              <a:prstGeom prst="rect">
                <a:avLst/>
              </a:prstGeom>
            </p:spPr>
          </p:pic>
        </p:grpSp>
        <p:sp>
          <p:nvSpPr>
            <p:cNvPr id="20" name="TextBox 19">
              <a:extLst>
                <a:ext uri="{FF2B5EF4-FFF2-40B4-BE49-F238E27FC236}">
                  <a16:creationId xmlns:a16="http://schemas.microsoft.com/office/drawing/2014/main" id="{4BE9B550-9A9D-45E7-C1E8-5BF9A6855C68}"/>
                </a:ext>
              </a:extLst>
            </p:cNvPr>
            <p:cNvSpPr txBox="1"/>
            <p:nvPr/>
          </p:nvSpPr>
          <p:spPr>
            <a:xfrm>
              <a:off x="18343598" y="10077638"/>
              <a:ext cx="4494179" cy="1949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4000" b="1" dirty="0">
                  <a:solidFill>
                    <a:schemeClr val="bg1"/>
                  </a:solidFill>
                  <a:latin typeface="Josefin Sans" pitchFamily="2" charset="0"/>
                </a:rPr>
                <a:t>Owners actively involved in the company</a:t>
              </a:r>
              <a:endParaRPr lang="lv-LV" sz="4000" b="1" dirty="0">
                <a:solidFill>
                  <a:schemeClr val="bg1"/>
                </a:solidFill>
                <a:latin typeface="Josefin Sans" pitchFamily="2" charset="0"/>
              </a:endParaRPr>
            </a:p>
          </p:txBody>
        </p:sp>
      </p:grpSp>
      <p:grpSp>
        <p:nvGrpSpPr>
          <p:cNvPr id="39" name="Group 38">
            <a:extLst>
              <a:ext uri="{FF2B5EF4-FFF2-40B4-BE49-F238E27FC236}">
                <a16:creationId xmlns:a16="http://schemas.microsoft.com/office/drawing/2014/main" id="{936FDB62-518A-CAB0-0B86-3C96DF2DBF41}"/>
              </a:ext>
            </a:extLst>
          </p:cNvPr>
          <p:cNvGrpSpPr/>
          <p:nvPr/>
        </p:nvGrpSpPr>
        <p:grpSpPr>
          <a:xfrm>
            <a:off x="9150352" y="5927946"/>
            <a:ext cx="6083296" cy="6076568"/>
            <a:chOff x="14114161" y="5641722"/>
            <a:chExt cx="6083296" cy="6076568"/>
          </a:xfrm>
        </p:grpSpPr>
        <p:grpSp>
          <p:nvGrpSpPr>
            <p:cNvPr id="29" name="Group 28">
              <a:extLst>
                <a:ext uri="{FF2B5EF4-FFF2-40B4-BE49-F238E27FC236}">
                  <a16:creationId xmlns:a16="http://schemas.microsoft.com/office/drawing/2014/main" id="{C49B0776-673F-9CC0-80D8-685E5ECF558B}"/>
                </a:ext>
              </a:extLst>
            </p:cNvPr>
            <p:cNvGrpSpPr/>
            <p:nvPr/>
          </p:nvGrpSpPr>
          <p:grpSpPr>
            <a:xfrm>
              <a:off x="14114161" y="5641722"/>
              <a:ext cx="6083296" cy="6076568"/>
              <a:chOff x="11912464" y="4951808"/>
              <a:chExt cx="7362252" cy="7354110"/>
            </a:xfrm>
          </p:grpSpPr>
          <p:sp>
            <p:nvSpPr>
              <p:cNvPr id="25" name="Oval 24">
                <a:extLst>
                  <a:ext uri="{FF2B5EF4-FFF2-40B4-BE49-F238E27FC236}">
                    <a16:creationId xmlns:a16="http://schemas.microsoft.com/office/drawing/2014/main" id="{F229A876-0FD0-0461-0AFD-183761C31D23}"/>
                  </a:ext>
                </a:extLst>
              </p:cNvPr>
              <p:cNvSpPr/>
              <p:nvPr/>
            </p:nvSpPr>
            <p:spPr>
              <a:xfrm>
                <a:off x="11920606" y="4951808"/>
                <a:ext cx="7354110" cy="7354110"/>
              </a:xfrm>
              <a:prstGeom prst="ellipse">
                <a:avLst/>
              </a:prstGeom>
              <a:noFill/>
              <a:ln w="381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28" name="Freeform: Shape 27">
                <a:extLst>
                  <a:ext uri="{FF2B5EF4-FFF2-40B4-BE49-F238E27FC236}">
                    <a16:creationId xmlns:a16="http://schemas.microsoft.com/office/drawing/2014/main" id="{2A54FFE3-A95E-15BD-F8BB-7DCF99013A6C}"/>
                  </a:ext>
                </a:extLst>
              </p:cNvPr>
              <p:cNvSpPr/>
              <p:nvPr/>
            </p:nvSpPr>
            <p:spPr>
              <a:xfrm>
                <a:off x="11912464" y="5273040"/>
                <a:ext cx="2184536" cy="6725920"/>
              </a:xfrm>
              <a:custGeom>
                <a:avLst/>
                <a:gdLst>
                  <a:gd name="connsiteX0" fmla="*/ 1930400 w 1930400"/>
                  <a:gd name="connsiteY0" fmla="*/ 0 h 6489700"/>
                  <a:gd name="connsiteX1" fmla="*/ 1930400 w 1930400"/>
                  <a:gd name="connsiteY1" fmla="*/ 6489700 h 6489700"/>
                  <a:gd name="connsiteX2" fmla="*/ 1625600 w 1930400"/>
                  <a:gd name="connsiteY2" fmla="*/ 6311900 h 6489700"/>
                  <a:gd name="connsiteX3" fmla="*/ 1320800 w 1930400"/>
                  <a:gd name="connsiteY3" fmla="*/ 6108700 h 6489700"/>
                  <a:gd name="connsiteX4" fmla="*/ 1041400 w 1930400"/>
                  <a:gd name="connsiteY4" fmla="*/ 5842000 h 6489700"/>
                  <a:gd name="connsiteX5" fmla="*/ 838200 w 1930400"/>
                  <a:gd name="connsiteY5" fmla="*/ 5600700 h 6489700"/>
                  <a:gd name="connsiteX6" fmla="*/ 584200 w 1930400"/>
                  <a:gd name="connsiteY6" fmla="*/ 5270500 h 6489700"/>
                  <a:gd name="connsiteX7" fmla="*/ 431800 w 1930400"/>
                  <a:gd name="connsiteY7" fmla="*/ 4978400 h 6489700"/>
                  <a:gd name="connsiteX8" fmla="*/ 203200 w 1930400"/>
                  <a:gd name="connsiteY8" fmla="*/ 4533900 h 6489700"/>
                  <a:gd name="connsiteX9" fmla="*/ 88900 w 1930400"/>
                  <a:gd name="connsiteY9" fmla="*/ 4051300 h 6489700"/>
                  <a:gd name="connsiteX10" fmla="*/ 25400 w 1930400"/>
                  <a:gd name="connsiteY10" fmla="*/ 3759200 h 6489700"/>
                  <a:gd name="connsiteX11" fmla="*/ 0 w 1930400"/>
                  <a:gd name="connsiteY11" fmla="*/ 3467100 h 6489700"/>
                  <a:gd name="connsiteX12" fmla="*/ 12700 w 1930400"/>
                  <a:gd name="connsiteY12" fmla="*/ 2959100 h 6489700"/>
                  <a:gd name="connsiteX13" fmla="*/ 165100 w 1930400"/>
                  <a:gd name="connsiteY13" fmla="*/ 2247900 h 6489700"/>
                  <a:gd name="connsiteX14" fmla="*/ 368300 w 1930400"/>
                  <a:gd name="connsiteY14" fmla="*/ 1612900 h 6489700"/>
                  <a:gd name="connsiteX15" fmla="*/ 622300 w 1930400"/>
                  <a:gd name="connsiteY15" fmla="*/ 1206500 h 6489700"/>
                  <a:gd name="connsiteX16" fmla="*/ 990600 w 1930400"/>
                  <a:gd name="connsiteY16" fmla="*/ 762000 h 6489700"/>
                  <a:gd name="connsiteX17" fmla="*/ 1346200 w 1930400"/>
                  <a:gd name="connsiteY17" fmla="*/ 419100 h 6489700"/>
                  <a:gd name="connsiteX18" fmla="*/ 1714500 w 1930400"/>
                  <a:gd name="connsiteY18" fmla="*/ 152400 h 6489700"/>
                  <a:gd name="connsiteX19" fmla="*/ 1930400 w 1930400"/>
                  <a:gd name="connsiteY19" fmla="*/ 0 h 6489700"/>
                  <a:gd name="connsiteX0" fmla="*/ 1930400 w 1930400"/>
                  <a:gd name="connsiteY0" fmla="*/ 0 h 6489700"/>
                  <a:gd name="connsiteX1" fmla="*/ 1930400 w 1930400"/>
                  <a:gd name="connsiteY1" fmla="*/ 6489700 h 6489700"/>
                  <a:gd name="connsiteX2" fmla="*/ 1625600 w 1930400"/>
                  <a:gd name="connsiteY2" fmla="*/ 6311900 h 6489700"/>
                  <a:gd name="connsiteX3" fmla="*/ 1320800 w 1930400"/>
                  <a:gd name="connsiteY3" fmla="*/ 6108700 h 6489700"/>
                  <a:gd name="connsiteX4" fmla="*/ 1041400 w 1930400"/>
                  <a:gd name="connsiteY4" fmla="*/ 5842000 h 6489700"/>
                  <a:gd name="connsiteX5" fmla="*/ 838200 w 1930400"/>
                  <a:gd name="connsiteY5" fmla="*/ 5600700 h 6489700"/>
                  <a:gd name="connsiteX6" fmla="*/ 584200 w 1930400"/>
                  <a:gd name="connsiteY6" fmla="*/ 5270500 h 6489700"/>
                  <a:gd name="connsiteX7" fmla="*/ 431800 w 1930400"/>
                  <a:gd name="connsiteY7" fmla="*/ 4978400 h 6489700"/>
                  <a:gd name="connsiteX8" fmla="*/ 203200 w 1930400"/>
                  <a:gd name="connsiteY8" fmla="*/ 4533900 h 6489700"/>
                  <a:gd name="connsiteX9" fmla="*/ 88900 w 1930400"/>
                  <a:gd name="connsiteY9" fmla="*/ 4051300 h 6489700"/>
                  <a:gd name="connsiteX10" fmla="*/ 25400 w 1930400"/>
                  <a:gd name="connsiteY10" fmla="*/ 3759200 h 6489700"/>
                  <a:gd name="connsiteX11" fmla="*/ 0 w 1930400"/>
                  <a:gd name="connsiteY11" fmla="*/ 3467100 h 6489700"/>
                  <a:gd name="connsiteX12" fmla="*/ 12700 w 1930400"/>
                  <a:gd name="connsiteY12" fmla="*/ 2959100 h 6489700"/>
                  <a:gd name="connsiteX13" fmla="*/ 139700 w 1930400"/>
                  <a:gd name="connsiteY13" fmla="*/ 2247900 h 6489700"/>
                  <a:gd name="connsiteX14" fmla="*/ 368300 w 1930400"/>
                  <a:gd name="connsiteY14" fmla="*/ 1612900 h 6489700"/>
                  <a:gd name="connsiteX15" fmla="*/ 622300 w 1930400"/>
                  <a:gd name="connsiteY15" fmla="*/ 1206500 h 6489700"/>
                  <a:gd name="connsiteX16" fmla="*/ 990600 w 1930400"/>
                  <a:gd name="connsiteY16" fmla="*/ 762000 h 6489700"/>
                  <a:gd name="connsiteX17" fmla="*/ 1346200 w 1930400"/>
                  <a:gd name="connsiteY17" fmla="*/ 419100 h 6489700"/>
                  <a:gd name="connsiteX18" fmla="*/ 1714500 w 1930400"/>
                  <a:gd name="connsiteY18" fmla="*/ 152400 h 6489700"/>
                  <a:gd name="connsiteX19" fmla="*/ 1930400 w 1930400"/>
                  <a:gd name="connsiteY19" fmla="*/ 0 h 6489700"/>
                  <a:gd name="connsiteX0" fmla="*/ 1930400 w 1930400"/>
                  <a:gd name="connsiteY0" fmla="*/ 0 h 6489700"/>
                  <a:gd name="connsiteX1" fmla="*/ 1930400 w 1930400"/>
                  <a:gd name="connsiteY1" fmla="*/ 6489700 h 6489700"/>
                  <a:gd name="connsiteX2" fmla="*/ 1625600 w 1930400"/>
                  <a:gd name="connsiteY2" fmla="*/ 6311900 h 6489700"/>
                  <a:gd name="connsiteX3" fmla="*/ 1320800 w 1930400"/>
                  <a:gd name="connsiteY3" fmla="*/ 6108700 h 6489700"/>
                  <a:gd name="connsiteX4" fmla="*/ 1041400 w 1930400"/>
                  <a:gd name="connsiteY4" fmla="*/ 5842000 h 6489700"/>
                  <a:gd name="connsiteX5" fmla="*/ 838200 w 1930400"/>
                  <a:gd name="connsiteY5" fmla="*/ 5600700 h 6489700"/>
                  <a:gd name="connsiteX6" fmla="*/ 584200 w 1930400"/>
                  <a:gd name="connsiteY6" fmla="*/ 5270500 h 6489700"/>
                  <a:gd name="connsiteX7" fmla="*/ 431800 w 1930400"/>
                  <a:gd name="connsiteY7" fmla="*/ 4978400 h 6489700"/>
                  <a:gd name="connsiteX8" fmla="*/ 203200 w 1930400"/>
                  <a:gd name="connsiteY8" fmla="*/ 4533900 h 6489700"/>
                  <a:gd name="connsiteX9" fmla="*/ 88900 w 1930400"/>
                  <a:gd name="connsiteY9" fmla="*/ 4051300 h 6489700"/>
                  <a:gd name="connsiteX10" fmla="*/ 25400 w 1930400"/>
                  <a:gd name="connsiteY10" fmla="*/ 3759200 h 6489700"/>
                  <a:gd name="connsiteX11" fmla="*/ 0 w 1930400"/>
                  <a:gd name="connsiteY11" fmla="*/ 3467100 h 6489700"/>
                  <a:gd name="connsiteX12" fmla="*/ 12700 w 1930400"/>
                  <a:gd name="connsiteY12" fmla="*/ 2959100 h 6489700"/>
                  <a:gd name="connsiteX13" fmla="*/ 127000 w 1930400"/>
                  <a:gd name="connsiteY13" fmla="*/ 2247900 h 6489700"/>
                  <a:gd name="connsiteX14" fmla="*/ 368300 w 1930400"/>
                  <a:gd name="connsiteY14" fmla="*/ 1612900 h 6489700"/>
                  <a:gd name="connsiteX15" fmla="*/ 622300 w 1930400"/>
                  <a:gd name="connsiteY15" fmla="*/ 1206500 h 6489700"/>
                  <a:gd name="connsiteX16" fmla="*/ 990600 w 1930400"/>
                  <a:gd name="connsiteY16" fmla="*/ 762000 h 6489700"/>
                  <a:gd name="connsiteX17" fmla="*/ 1346200 w 1930400"/>
                  <a:gd name="connsiteY17" fmla="*/ 419100 h 6489700"/>
                  <a:gd name="connsiteX18" fmla="*/ 1714500 w 1930400"/>
                  <a:gd name="connsiteY18" fmla="*/ 152400 h 6489700"/>
                  <a:gd name="connsiteX19" fmla="*/ 1930400 w 1930400"/>
                  <a:gd name="connsiteY19" fmla="*/ 0 h 6489700"/>
                  <a:gd name="connsiteX0" fmla="*/ 1930400 w 1930400"/>
                  <a:gd name="connsiteY0" fmla="*/ 0 h 6489700"/>
                  <a:gd name="connsiteX1" fmla="*/ 1930400 w 1930400"/>
                  <a:gd name="connsiteY1" fmla="*/ 6489700 h 6489700"/>
                  <a:gd name="connsiteX2" fmla="*/ 1625600 w 1930400"/>
                  <a:gd name="connsiteY2" fmla="*/ 6311900 h 6489700"/>
                  <a:gd name="connsiteX3" fmla="*/ 1320800 w 1930400"/>
                  <a:gd name="connsiteY3" fmla="*/ 6108700 h 6489700"/>
                  <a:gd name="connsiteX4" fmla="*/ 1041400 w 1930400"/>
                  <a:gd name="connsiteY4" fmla="*/ 5842000 h 6489700"/>
                  <a:gd name="connsiteX5" fmla="*/ 838200 w 1930400"/>
                  <a:gd name="connsiteY5" fmla="*/ 5600700 h 6489700"/>
                  <a:gd name="connsiteX6" fmla="*/ 584200 w 1930400"/>
                  <a:gd name="connsiteY6" fmla="*/ 5270500 h 6489700"/>
                  <a:gd name="connsiteX7" fmla="*/ 431800 w 1930400"/>
                  <a:gd name="connsiteY7" fmla="*/ 4978400 h 6489700"/>
                  <a:gd name="connsiteX8" fmla="*/ 203200 w 1930400"/>
                  <a:gd name="connsiteY8" fmla="*/ 4533900 h 6489700"/>
                  <a:gd name="connsiteX9" fmla="*/ 88900 w 1930400"/>
                  <a:gd name="connsiteY9" fmla="*/ 4051300 h 6489700"/>
                  <a:gd name="connsiteX10" fmla="*/ 25400 w 1930400"/>
                  <a:gd name="connsiteY10" fmla="*/ 3759200 h 6489700"/>
                  <a:gd name="connsiteX11" fmla="*/ 0 w 1930400"/>
                  <a:gd name="connsiteY11" fmla="*/ 3467100 h 6489700"/>
                  <a:gd name="connsiteX12" fmla="*/ 12700 w 1930400"/>
                  <a:gd name="connsiteY12" fmla="*/ 2959100 h 6489700"/>
                  <a:gd name="connsiteX13" fmla="*/ 127000 w 1930400"/>
                  <a:gd name="connsiteY13" fmla="*/ 2247900 h 6489700"/>
                  <a:gd name="connsiteX14" fmla="*/ 368300 w 1930400"/>
                  <a:gd name="connsiteY14" fmla="*/ 1612900 h 6489700"/>
                  <a:gd name="connsiteX15" fmla="*/ 622300 w 1930400"/>
                  <a:gd name="connsiteY15" fmla="*/ 1206500 h 6489700"/>
                  <a:gd name="connsiteX16" fmla="*/ 990600 w 1930400"/>
                  <a:gd name="connsiteY16" fmla="*/ 762000 h 6489700"/>
                  <a:gd name="connsiteX17" fmla="*/ 1346200 w 1930400"/>
                  <a:gd name="connsiteY17" fmla="*/ 419100 h 6489700"/>
                  <a:gd name="connsiteX18" fmla="*/ 1714500 w 1930400"/>
                  <a:gd name="connsiteY18" fmla="*/ 152400 h 6489700"/>
                  <a:gd name="connsiteX19" fmla="*/ 1930400 w 1930400"/>
                  <a:gd name="connsiteY19" fmla="*/ 0 h 6489700"/>
                  <a:gd name="connsiteX0" fmla="*/ 1936750 w 1936750"/>
                  <a:gd name="connsiteY0" fmla="*/ 0 h 6489700"/>
                  <a:gd name="connsiteX1" fmla="*/ 1936750 w 1936750"/>
                  <a:gd name="connsiteY1" fmla="*/ 6489700 h 6489700"/>
                  <a:gd name="connsiteX2" fmla="*/ 1631950 w 1936750"/>
                  <a:gd name="connsiteY2" fmla="*/ 6311900 h 6489700"/>
                  <a:gd name="connsiteX3" fmla="*/ 1327150 w 1936750"/>
                  <a:gd name="connsiteY3" fmla="*/ 6108700 h 6489700"/>
                  <a:gd name="connsiteX4" fmla="*/ 1047750 w 1936750"/>
                  <a:gd name="connsiteY4" fmla="*/ 5842000 h 6489700"/>
                  <a:gd name="connsiteX5" fmla="*/ 844550 w 1936750"/>
                  <a:gd name="connsiteY5" fmla="*/ 5600700 h 6489700"/>
                  <a:gd name="connsiteX6" fmla="*/ 590550 w 1936750"/>
                  <a:gd name="connsiteY6" fmla="*/ 5270500 h 6489700"/>
                  <a:gd name="connsiteX7" fmla="*/ 438150 w 1936750"/>
                  <a:gd name="connsiteY7" fmla="*/ 4978400 h 6489700"/>
                  <a:gd name="connsiteX8" fmla="*/ 209550 w 1936750"/>
                  <a:gd name="connsiteY8" fmla="*/ 4533900 h 6489700"/>
                  <a:gd name="connsiteX9" fmla="*/ 95250 w 1936750"/>
                  <a:gd name="connsiteY9" fmla="*/ 4051300 h 6489700"/>
                  <a:gd name="connsiteX10" fmla="*/ 31750 w 1936750"/>
                  <a:gd name="connsiteY10" fmla="*/ 3759200 h 6489700"/>
                  <a:gd name="connsiteX11" fmla="*/ 6350 w 1936750"/>
                  <a:gd name="connsiteY11" fmla="*/ 3467100 h 6489700"/>
                  <a:gd name="connsiteX12" fmla="*/ 0 w 1936750"/>
                  <a:gd name="connsiteY12" fmla="*/ 2959100 h 6489700"/>
                  <a:gd name="connsiteX13" fmla="*/ 133350 w 1936750"/>
                  <a:gd name="connsiteY13" fmla="*/ 2247900 h 6489700"/>
                  <a:gd name="connsiteX14" fmla="*/ 374650 w 1936750"/>
                  <a:gd name="connsiteY14" fmla="*/ 1612900 h 6489700"/>
                  <a:gd name="connsiteX15" fmla="*/ 628650 w 1936750"/>
                  <a:gd name="connsiteY15" fmla="*/ 1206500 h 6489700"/>
                  <a:gd name="connsiteX16" fmla="*/ 996950 w 1936750"/>
                  <a:gd name="connsiteY16" fmla="*/ 762000 h 6489700"/>
                  <a:gd name="connsiteX17" fmla="*/ 1352550 w 1936750"/>
                  <a:gd name="connsiteY17" fmla="*/ 419100 h 6489700"/>
                  <a:gd name="connsiteX18" fmla="*/ 1720850 w 1936750"/>
                  <a:gd name="connsiteY18" fmla="*/ 152400 h 6489700"/>
                  <a:gd name="connsiteX19" fmla="*/ 1936750 w 1936750"/>
                  <a:gd name="connsiteY19" fmla="*/ 0 h 6489700"/>
                  <a:gd name="connsiteX0" fmla="*/ 1955936 w 1955936"/>
                  <a:gd name="connsiteY0" fmla="*/ 0 h 6489700"/>
                  <a:gd name="connsiteX1" fmla="*/ 1955936 w 1955936"/>
                  <a:gd name="connsiteY1" fmla="*/ 6489700 h 6489700"/>
                  <a:gd name="connsiteX2" fmla="*/ 1651136 w 1955936"/>
                  <a:gd name="connsiteY2" fmla="*/ 6311900 h 6489700"/>
                  <a:gd name="connsiteX3" fmla="*/ 1346336 w 1955936"/>
                  <a:gd name="connsiteY3" fmla="*/ 6108700 h 6489700"/>
                  <a:gd name="connsiteX4" fmla="*/ 1066936 w 1955936"/>
                  <a:gd name="connsiteY4" fmla="*/ 5842000 h 6489700"/>
                  <a:gd name="connsiteX5" fmla="*/ 863736 w 1955936"/>
                  <a:gd name="connsiteY5" fmla="*/ 5600700 h 6489700"/>
                  <a:gd name="connsiteX6" fmla="*/ 609736 w 1955936"/>
                  <a:gd name="connsiteY6" fmla="*/ 5270500 h 6489700"/>
                  <a:gd name="connsiteX7" fmla="*/ 457336 w 1955936"/>
                  <a:gd name="connsiteY7" fmla="*/ 4978400 h 6489700"/>
                  <a:gd name="connsiteX8" fmla="*/ 228736 w 1955936"/>
                  <a:gd name="connsiteY8" fmla="*/ 4533900 h 6489700"/>
                  <a:gd name="connsiteX9" fmla="*/ 114436 w 1955936"/>
                  <a:gd name="connsiteY9" fmla="*/ 4051300 h 6489700"/>
                  <a:gd name="connsiteX10" fmla="*/ 50936 w 1955936"/>
                  <a:gd name="connsiteY10" fmla="*/ 3759200 h 6489700"/>
                  <a:gd name="connsiteX11" fmla="*/ 136 w 1955936"/>
                  <a:gd name="connsiteY11" fmla="*/ 3460750 h 6489700"/>
                  <a:gd name="connsiteX12" fmla="*/ 19186 w 1955936"/>
                  <a:gd name="connsiteY12" fmla="*/ 2959100 h 6489700"/>
                  <a:gd name="connsiteX13" fmla="*/ 152536 w 1955936"/>
                  <a:gd name="connsiteY13" fmla="*/ 2247900 h 6489700"/>
                  <a:gd name="connsiteX14" fmla="*/ 393836 w 1955936"/>
                  <a:gd name="connsiteY14" fmla="*/ 1612900 h 6489700"/>
                  <a:gd name="connsiteX15" fmla="*/ 647836 w 1955936"/>
                  <a:gd name="connsiteY15" fmla="*/ 1206500 h 6489700"/>
                  <a:gd name="connsiteX16" fmla="*/ 1016136 w 1955936"/>
                  <a:gd name="connsiteY16" fmla="*/ 762000 h 6489700"/>
                  <a:gd name="connsiteX17" fmla="*/ 1371736 w 1955936"/>
                  <a:gd name="connsiteY17" fmla="*/ 419100 h 6489700"/>
                  <a:gd name="connsiteX18" fmla="*/ 1740036 w 1955936"/>
                  <a:gd name="connsiteY18" fmla="*/ 152400 h 6489700"/>
                  <a:gd name="connsiteX19" fmla="*/ 1955936 w 1955936"/>
                  <a:gd name="connsiteY19" fmla="*/ 0 h 6489700"/>
                  <a:gd name="connsiteX0" fmla="*/ 1955936 w 1955936"/>
                  <a:gd name="connsiteY0" fmla="*/ 0 h 6489700"/>
                  <a:gd name="connsiteX1" fmla="*/ 1955936 w 1955936"/>
                  <a:gd name="connsiteY1" fmla="*/ 6489700 h 6489700"/>
                  <a:gd name="connsiteX2" fmla="*/ 1651136 w 1955936"/>
                  <a:gd name="connsiteY2" fmla="*/ 6311900 h 6489700"/>
                  <a:gd name="connsiteX3" fmla="*/ 1346336 w 1955936"/>
                  <a:gd name="connsiteY3" fmla="*/ 6108700 h 6489700"/>
                  <a:gd name="connsiteX4" fmla="*/ 1066936 w 1955936"/>
                  <a:gd name="connsiteY4" fmla="*/ 5842000 h 6489700"/>
                  <a:gd name="connsiteX5" fmla="*/ 863736 w 1955936"/>
                  <a:gd name="connsiteY5" fmla="*/ 5600700 h 6489700"/>
                  <a:gd name="connsiteX6" fmla="*/ 609736 w 1955936"/>
                  <a:gd name="connsiteY6" fmla="*/ 5270500 h 6489700"/>
                  <a:gd name="connsiteX7" fmla="*/ 457336 w 1955936"/>
                  <a:gd name="connsiteY7" fmla="*/ 4978400 h 6489700"/>
                  <a:gd name="connsiteX8" fmla="*/ 228736 w 1955936"/>
                  <a:gd name="connsiteY8" fmla="*/ 4533900 h 6489700"/>
                  <a:gd name="connsiteX9" fmla="*/ 114436 w 1955936"/>
                  <a:gd name="connsiteY9" fmla="*/ 4051300 h 6489700"/>
                  <a:gd name="connsiteX10" fmla="*/ 50936 w 1955936"/>
                  <a:gd name="connsiteY10" fmla="*/ 3759200 h 6489700"/>
                  <a:gd name="connsiteX11" fmla="*/ 136 w 1955936"/>
                  <a:gd name="connsiteY11" fmla="*/ 3460750 h 6489700"/>
                  <a:gd name="connsiteX12" fmla="*/ 19186 w 1955936"/>
                  <a:gd name="connsiteY12" fmla="*/ 2959100 h 6489700"/>
                  <a:gd name="connsiteX13" fmla="*/ 152536 w 1955936"/>
                  <a:gd name="connsiteY13" fmla="*/ 2247900 h 6489700"/>
                  <a:gd name="connsiteX14" fmla="*/ 393836 w 1955936"/>
                  <a:gd name="connsiteY14" fmla="*/ 1612900 h 6489700"/>
                  <a:gd name="connsiteX15" fmla="*/ 647836 w 1955936"/>
                  <a:gd name="connsiteY15" fmla="*/ 1206500 h 6489700"/>
                  <a:gd name="connsiteX16" fmla="*/ 997086 w 1955936"/>
                  <a:gd name="connsiteY16" fmla="*/ 742950 h 6489700"/>
                  <a:gd name="connsiteX17" fmla="*/ 1371736 w 1955936"/>
                  <a:gd name="connsiteY17" fmla="*/ 419100 h 6489700"/>
                  <a:gd name="connsiteX18" fmla="*/ 1740036 w 1955936"/>
                  <a:gd name="connsiteY18" fmla="*/ 152400 h 6489700"/>
                  <a:gd name="connsiteX19" fmla="*/ 1955936 w 1955936"/>
                  <a:gd name="connsiteY19" fmla="*/ 0 h 6489700"/>
                  <a:gd name="connsiteX0" fmla="*/ 1955936 w 1955936"/>
                  <a:gd name="connsiteY0" fmla="*/ 0 h 6489700"/>
                  <a:gd name="connsiteX1" fmla="*/ 1955936 w 1955936"/>
                  <a:gd name="connsiteY1" fmla="*/ 6489700 h 6489700"/>
                  <a:gd name="connsiteX2" fmla="*/ 1651136 w 1955936"/>
                  <a:gd name="connsiteY2" fmla="*/ 6311900 h 6489700"/>
                  <a:gd name="connsiteX3" fmla="*/ 1346336 w 1955936"/>
                  <a:gd name="connsiteY3" fmla="*/ 6108700 h 6489700"/>
                  <a:gd name="connsiteX4" fmla="*/ 1066936 w 1955936"/>
                  <a:gd name="connsiteY4" fmla="*/ 5842000 h 6489700"/>
                  <a:gd name="connsiteX5" fmla="*/ 863736 w 1955936"/>
                  <a:gd name="connsiteY5" fmla="*/ 5600700 h 6489700"/>
                  <a:gd name="connsiteX6" fmla="*/ 609736 w 1955936"/>
                  <a:gd name="connsiteY6" fmla="*/ 5270500 h 6489700"/>
                  <a:gd name="connsiteX7" fmla="*/ 457336 w 1955936"/>
                  <a:gd name="connsiteY7" fmla="*/ 4978400 h 6489700"/>
                  <a:gd name="connsiteX8" fmla="*/ 228736 w 1955936"/>
                  <a:gd name="connsiteY8" fmla="*/ 4533900 h 6489700"/>
                  <a:gd name="connsiteX9" fmla="*/ 114436 w 1955936"/>
                  <a:gd name="connsiteY9" fmla="*/ 4051300 h 6489700"/>
                  <a:gd name="connsiteX10" fmla="*/ 50936 w 1955936"/>
                  <a:gd name="connsiteY10" fmla="*/ 3759200 h 6489700"/>
                  <a:gd name="connsiteX11" fmla="*/ 136 w 1955936"/>
                  <a:gd name="connsiteY11" fmla="*/ 3460750 h 6489700"/>
                  <a:gd name="connsiteX12" fmla="*/ 19186 w 1955936"/>
                  <a:gd name="connsiteY12" fmla="*/ 2959100 h 6489700"/>
                  <a:gd name="connsiteX13" fmla="*/ 152536 w 1955936"/>
                  <a:gd name="connsiteY13" fmla="*/ 2247900 h 6489700"/>
                  <a:gd name="connsiteX14" fmla="*/ 393836 w 1955936"/>
                  <a:gd name="connsiteY14" fmla="*/ 1612900 h 6489700"/>
                  <a:gd name="connsiteX15" fmla="*/ 647836 w 1955936"/>
                  <a:gd name="connsiteY15" fmla="*/ 1206500 h 6489700"/>
                  <a:gd name="connsiteX16" fmla="*/ 997086 w 1955936"/>
                  <a:gd name="connsiteY16" fmla="*/ 742950 h 6489700"/>
                  <a:gd name="connsiteX17" fmla="*/ 1359036 w 1955936"/>
                  <a:gd name="connsiteY17" fmla="*/ 412750 h 6489700"/>
                  <a:gd name="connsiteX18" fmla="*/ 1740036 w 1955936"/>
                  <a:gd name="connsiteY18" fmla="*/ 152400 h 6489700"/>
                  <a:gd name="connsiteX19" fmla="*/ 1955936 w 1955936"/>
                  <a:gd name="connsiteY19" fmla="*/ 0 h 6489700"/>
                  <a:gd name="connsiteX0" fmla="*/ 1955936 w 1955936"/>
                  <a:gd name="connsiteY0" fmla="*/ 0 h 6489700"/>
                  <a:gd name="connsiteX1" fmla="*/ 1955936 w 1955936"/>
                  <a:gd name="connsiteY1" fmla="*/ 6489700 h 6489700"/>
                  <a:gd name="connsiteX2" fmla="*/ 1651136 w 1955936"/>
                  <a:gd name="connsiteY2" fmla="*/ 6311900 h 6489700"/>
                  <a:gd name="connsiteX3" fmla="*/ 1346336 w 1955936"/>
                  <a:gd name="connsiteY3" fmla="*/ 6108700 h 6489700"/>
                  <a:gd name="connsiteX4" fmla="*/ 1066936 w 1955936"/>
                  <a:gd name="connsiteY4" fmla="*/ 5842000 h 6489700"/>
                  <a:gd name="connsiteX5" fmla="*/ 863736 w 1955936"/>
                  <a:gd name="connsiteY5" fmla="*/ 5600700 h 6489700"/>
                  <a:gd name="connsiteX6" fmla="*/ 609736 w 1955936"/>
                  <a:gd name="connsiteY6" fmla="*/ 5270500 h 6489700"/>
                  <a:gd name="connsiteX7" fmla="*/ 457336 w 1955936"/>
                  <a:gd name="connsiteY7" fmla="*/ 4978400 h 6489700"/>
                  <a:gd name="connsiteX8" fmla="*/ 228736 w 1955936"/>
                  <a:gd name="connsiteY8" fmla="*/ 4533900 h 6489700"/>
                  <a:gd name="connsiteX9" fmla="*/ 114436 w 1955936"/>
                  <a:gd name="connsiteY9" fmla="*/ 4051300 h 6489700"/>
                  <a:gd name="connsiteX10" fmla="*/ 50936 w 1955936"/>
                  <a:gd name="connsiteY10" fmla="*/ 3759200 h 6489700"/>
                  <a:gd name="connsiteX11" fmla="*/ 136 w 1955936"/>
                  <a:gd name="connsiteY11" fmla="*/ 3460750 h 6489700"/>
                  <a:gd name="connsiteX12" fmla="*/ 19186 w 1955936"/>
                  <a:gd name="connsiteY12" fmla="*/ 2959100 h 6489700"/>
                  <a:gd name="connsiteX13" fmla="*/ 152536 w 1955936"/>
                  <a:gd name="connsiteY13" fmla="*/ 2247900 h 6489700"/>
                  <a:gd name="connsiteX14" fmla="*/ 393836 w 1955936"/>
                  <a:gd name="connsiteY14" fmla="*/ 1612900 h 6489700"/>
                  <a:gd name="connsiteX15" fmla="*/ 647836 w 1955936"/>
                  <a:gd name="connsiteY15" fmla="*/ 1206500 h 6489700"/>
                  <a:gd name="connsiteX16" fmla="*/ 997086 w 1955936"/>
                  <a:gd name="connsiteY16" fmla="*/ 742950 h 6489700"/>
                  <a:gd name="connsiteX17" fmla="*/ 1359036 w 1955936"/>
                  <a:gd name="connsiteY17" fmla="*/ 412750 h 6489700"/>
                  <a:gd name="connsiteX18" fmla="*/ 1720986 w 1955936"/>
                  <a:gd name="connsiteY18" fmla="*/ 139700 h 6489700"/>
                  <a:gd name="connsiteX19" fmla="*/ 1955936 w 1955936"/>
                  <a:gd name="connsiteY19" fmla="*/ 0 h 6489700"/>
                  <a:gd name="connsiteX0" fmla="*/ 1955936 w 1955936"/>
                  <a:gd name="connsiteY0" fmla="*/ 0 h 6489700"/>
                  <a:gd name="connsiteX1" fmla="*/ 1955936 w 1955936"/>
                  <a:gd name="connsiteY1" fmla="*/ 6489700 h 6489700"/>
                  <a:gd name="connsiteX2" fmla="*/ 1651136 w 1955936"/>
                  <a:gd name="connsiteY2" fmla="*/ 6311900 h 6489700"/>
                  <a:gd name="connsiteX3" fmla="*/ 1346336 w 1955936"/>
                  <a:gd name="connsiteY3" fmla="*/ 6108700 h 6489700"/>
                  <a:gd name="connsiteX4" fmla="*/ 1066936 w 1955936"/>
                  <a:gd name="connsiteY4" fmla="*/ 5842000 h 6489700"/>
                  <a:gd name="connsiteX5" fmla="*/ 863736 w 1955936"/>
                  <a:gd name="connsiteY5" fmla="*/ 5600700 h 6489700"/>
                  <a:gd name="connsiteX6" fmla="*/ 609736 w 1955936"/>
                  <a:gd name="connsiteY6" fmla="*/ 5270500 h 6489700"/>
                  <a:gd name="connsiteX7" fmla="*/ 457336 w 1955936"/>
                  <a:gd name="connsiteY7" fmla="*/ 4978400 h 6489700"/>
                  <a:gd name="connsiteX8" fmla="*/ 228736 w 1955936"/>
                  <a:gd name="connsiteY8" fmla="*/ 4533900 h 6489700"/>
                  <a:gd name="connsiteX9" fmla="*/ 114436 w 1955936"/>
                  <a:gd name="connsiteY9" fmla="*/ 4051300 h 6489700"/>
                  <a:gd name="connsiteX10" fmla="*/ 50936 w 1955936"/>
                  <a:gd name="connsiteY10" fmla="*/ 3759200 h 6489700"/>
                  <a:gd name="connsiteX11" fmla="*/ 136 w 1955936"/>
                  <a:gd name="connsiteY11" fmla="*/ 3460750 h 6489700"/>
                  <a:gd name="connsiteX12" fmla="*/ 19186 w 1955936"/>
                  <a:gd name="connsiteY12" fmla="*/ 2959100 h 6489700"/>
                  <a:gd name="connsiteX13" fmla="*/ 152536 w 1955936"/>
                  <a:gd name="connsiteY13" fmla="*/ 2247900 h 6489700"/>
                  <a:gd name="connsiteX14" fmla="*/ 393836 w 1955936"/>
                  <a:gd name="connsiteY14" fmla="*/ 1612900 h 6489700"/>
                  <a:gd name="connsiteX15" fmla="*/ 628786 w 1955936"/>
                  <a:gd name="connsiteY15" fmla="*/ 1200150 h 6489700"/>
                  <a:gd name="connsiteX16" fmla="*/ 997086 w 1955936"/>
                  <a:gd name="connsiteY16" fmla="*/ 742950 h 6489700"/>
                  <a:gd name="connsiteX17" fmla="*/ 1359036 w 1955936"/>
                  <a:gd name="connsiteY17" fmla="*/ 412750 h 6489700"/>
                  <a:gd name="connsiteX18" fmla="*/ 1720986 w 1955936"/>
                  <a:gd name="connsiteY18" fmla="*/ 139700 h 6489700"/>
                  <a:gd name="connsiteX19" fmla="*/ 1955936 w 1955936"/>
                  <a:gd name="connsiteY19" fmla="*/ 0 h 6489700"/>
                  <a:gd name="connsiteX0" fmla="*/ 1955936 w 1955936"/>
                  <a:gd name="connsiteY0" fmla="*/ 0 h 6489700"/>
                  <a:gd name="connsiteX1" fmla="*/ 1955936 w 1955936"/>
                  <a:gd name="connsiteY1" fmla="*/ 6489700 h 6489700"/>
                  <a:gd name="connsiteX2" fmla="*/ 1651136 w 1955936"/>
                  <a:gd name="connsiteY2" fmla="*/ 6311900 h 6489700"/>
                  <a:gd name="connsiteX3" fmla="*/ 1346336 w 1955936"/>
                  <a:gd name="connsiteY3" fmla="*/ 6108700 h 6489700"/>
                  <a:gd name="connsiteX4" fmla="*/ 1066936 w 1955936"/>
                  <a:gd name="connsiteY4" fmla="*/ 5842000 h 6489700"/>
                  <a:gd name="connsiteX5" fmla="*/ 863736 w 1955936"/>
                  <a:gd name="connsiteY5" fmla="*/ 5605462 h 6489700"/>
                  <a:gd name="connsiteX6" fmla="*/ 609736 w 1955936"/>
                  <a:gd name="connsiteY6" fmla="*/ 5270500 h 6489700"/>
                  <a:gd name="connsiteX7" fmla="*/ 457336 w 1955936"/>
                  <a:gd name="connsiteY7" fmla="*/ 4978400 h 6489700"/>
                  <a:gd name="connsiteX8" fmla="*/ 228736 w 1955936"/>
                  <a:gd name="connsiteY8" fmla="*/ 4533900 h 6489700"/>
                  <a:gd name="connsiteX9" fmla="*/ 114436 w 1955936"/>
                  <a:gd name="connsiteY9" fmla="*/ 4051300 h 6489700"/>
                  <a:gd name="connsiteX10" fmla="*/ 50936 w 1955936"/>
                  <a:gd name="connsiteY10" fmla="*/ 3759200 h 6489700"/>
                  <a:gd name="connsiteX11" fmla="*/ 136 w 1955936"/>
                  <a:gd name="connsiteY11" fmla="*/ 3460750 h 6489700"/>
                  <a:gd name="connsiteX12" fmla="*/ 19186 w 1955936"/>
                  <a:gd name="connsiteY12" fmla="*/ 2959100 h 6489700"/>
                  <a:gd name="connsiteX13" fmla="*/ 152536 w 1955936"/>
                  <a:gd name="connsiteY13" fmla="*/ 2247900 h 6489700"/>
                  <a:gd name="connsiteX14" fmla="*/ 393836 w 1955936"/>
                  <a:gd name="connsiteY14" fmla="*/ 1612900 h 6489700"/>
                  <a:gd name="connsiteX15" fmla="*/ 628786 w 1955936"/>
                  <a:gd name="connsiteY15" fmla="*/ 1200150 h 6489700"/>
                  <a:gd name="connsiteX16" fmla="*/ 997086 w 1955936"/>
                  <a:gd name="connsiteY16" fmla="*/ 742950 h 6489700"/>
                  <a:gd name="connsiteX17" fmla="*/ 1359036 w 1955936"/>
                  <a:gd name="connsiteY17" fmla="*/ 412750 h 6489700"/>
                  <a:gd name="connsiteX18" fmla="*/ 1720986 w 1955936"/>
                  <a:gd name="connsiteY18" fmla="*/ 139700 h 6489700"/>
                  <a:gd name="connsiteX19" fmla="*/ 1955936 w 1955936"/>
                  <a:gd name="connsiteY19" fmla="*/ 0 h 6489700"/>
                  <a:gd name="connsiteX0" fmla="*/ 2176916 w 2176916"/>
                  <a:gd name="connsiteY0" fmla="*/ 0 h 6588760"/>
                  <a:gd name="connsiteX1" fmla="*/ 1955936 w 2176916"/>
                  <a:gd name="connsiteY1" fmla="*/ 6588760 h 6588760"/>
                  <a:gd name="connsiteX2" fmla="*/ 1651136 w 2176916"/>
                  <a:gd name="connsiteY2" fmla="*/ 6410960 h 6588760"/>
                  <a:gd name="connsiteX3" fmla="*/ 1346336 w 2176916"/>
                  <a:gd name="connsiteY3" fmla="*/ 6207760 h 6588760"/>
                  <a:gd name="connsiteX4" fmla="*/ 1066936 w 2176916"/>
                  <a:gd name="connsiteY4" fmla="*/ 5941060 h 6588760"/>
                  <a:gd name="connsiteX5" fmla="*/ 863736 w 2176916"/>
                  <a:gd name="connsiteY5" fmla="*/ 5704522 h 6588760"/>
                  <a:gd name="connsiteX6" fmla="*/ 609736 w 2176916"/>
                  <a:gd name="connsiteY6" fmla="*/ 5369560 h 6588760"/>
                  <a:gd name="connsiteX7" fmla="*/ 457336 w 2176916"/>
                  <a:gd name="connsiteY7" fmla="*/ 5077460 h 6588760"/>
                  <a:gd name="connsiteX8" fmla="*/ 228736 w 2176916"/>
                  <a:gd name="connsiteY8" fmla="*/ 4632960 h 6588760"/>
                  <a:gd name="connsiteX9" fmla="*/ 114436 w 2176916"/>
                  <a:gd name="connsiteY9" fmla="*/ 4150360 h 6588760"/>
                  <a:gd name="connsiteX10" fmla="*/ 50936 w 2176916"/>
                  <a:gd name="connsiteY10" fmla="*/ 3858260 h 6588760"/>
                  <a:gd name="connsiteX11" fmla="*/ 136 w 2176916"/>
                  <a:gd name="connsiteY11" fmla="*/ 3559810 h 6588760"/>
                  <a:gd name="connsiteX12" fmla="*/ 19186 w 2176916"/>
                  <a:gd name="connsiteY12" fmla="*/ 3058160 h 6588760"/>
                  <a:gd name="connsiteX13" fmla="*/ 152536 w 2176916"/>
                  <a:gd name="connsiteY13" fmla="*/ 2346960 h 6588760"/>
                  <a:gd name="connsiteX14" fmla="*/ 393836 w 2176916"/>
                  <a:gd name="connsiteY14" fmla="*/ 1711960 h 6588760"/>
                  <a:gd name="connsiteX15" fmla="*/ 628786 w 2176916"/>
                  <a:gd name="connsiteY15" fmla="*/ 1299210 h 6588760"/>
                  <a:gd name="connsiteX16" fmla="*/ 997086 w 2176916"/>
                  <a:gd name="connsiteY16" fmla="*/ 842010 h 6588760"/>
                  <a:gd name="connsiteX17" fmla="*/ 1359036 w 2176916"/>
                  <a:gd name="connsiteY17" fmla="*/ 511810 h 6588760"/>
                  <a:gd name="connsiteX18" fmla="*/ 1720986 w 2176916"/>
                  <a:gd name="connsiteY18" fmla="*/ 238760 h 6588760"/>
                  <a:gd name="connsiteX19" fmla="*/ 2176916 w 2176916"/>
                  <a:gd name="connsiteY19" fmla="*/ 0 h 6588760"/>
                  <a:gd name="connsiteX0" fmla="*/ 2176916 w 2176916"/>
                  <a:gd name="connsiteY0" fmla="*/ 0 h 6703060"/>
                  <a:gd name="connsiteX1" fmla="*/ 2161676 w 2176916"/>
                  <a:gd name="connsiteY1" fmla="*/ 6703060 h 6703060"/>
                  <a:gd name="connsiteX2" fmla="*/ 1651136 w 2176916"/>
                  <a:gd name="connsiteY2" fmla="*/ 6410960 h 6703060"/>
                  <a:gd name="connsiteX3" fmla="*/ 1346336 w 2176916"/>
                  <a:gd name="connsiteY3" fmla="*/ 6207760 h 6703060"/>
                  <a:gd name="connsiteX4" fmla="*/ 1066936 w 2176916"/>
                  <a:gd name="connsiteY4" fmla="*/ 5941060 h 6703060"/>
                  <a:gd name="connsiteX5" fmla="*/ 863736 w 2176916"/>
                  <a:gd name="connsiteY5" fmla="*/ 5704522 h 6703060"/>
                  <a:gd name="connsiteX6" fmla="*/ 609736 w 2176916"/>
                  <a:gd name="connsiteY6" fmla="*/ 5369560 h 6703060"/>
                  <a:gd name="connsiteX7" fmla="*/ 457336 w 2176916"/>
                  <a:gd name="connsiteY7" fmla="*/ 5077460 h 6703060"/>
                  <a:gd name="connsiteX8" fmla="*/ 228736 w 2176916"/>
                  <a:gd name="connsiteY8" fmla="*/ 4632960 h 6703060"/>
                  <a:gd name="connsiteX9" fmla="*/ 114436 w 2176916"/>
                  <a:gd name="connsiteY9" fmla="*/ 4150360 h 6703060"/>
                  <a:gd name="connsiteX10" fmla="*/ 50936 w 2176916"/>
                  <a:gd name="connsiteY10" fmla="*/ 3858260 h 6703060"/>
                  <a:gd name="connsiteX11" fmla="*/ 136 w 2176916"/>
                  <a:gd name="connsiteY11" fmla="*/ 3559810 h 6703060"/>
                  <a:gd name="connsiteX12" fmla="*/ 19186 w 2176916"/>
                  <a:gd name="connsiteY12" fmla="*/ 3058160 h 6703060"/>
                  <a:gd name="connsiteX13" fmla="*/ 152536 w 2176916"/>
                  <a:gd name="connsiteY13" fmla="*/ 2346960 h 6703060"/>
                  <a:gd name="connsiteX14" fmla="*/ 393836 w 2176916"/>
                  <a:gd name="connsiteY14" fmla="*/ 1711960 h 6703060"/>
                  <a:gd name="connsiteX15" fmla="*/ 628786 w 2176916"/>
                  <a:gd name="connsiteY15" fmla="*/ 1299210 h 6703060"/>
                  <a:gd name="connsiteX16" fmla="*/ 997086 w 2176916"/>
                  <a:gd name="connsiteY16" fmla="*/ 842010 h 6703060"/>
                  <a:gd name="connsiteX17" fmla="*/ 1359036 w 2176916"/>
                  <a:gd name="connsiteY17" fmla="*/ 511810 h 6703060"/>
                  <a:gd name="connsiteX18" fmla="*/ 1720986 w 2176916"/>
                  <a:gd name="connsiteY18" fmla="*/ 238760 h 6703060"/>
                  <a:gd name="connsiteX19" fmla="*/ 2176916 w 2176916"/>
                  <a:gd name="connsiteY19" fmla="*/ 0 h 6703060"/>
                  <a:gd name="connsiteX0" fmla="*/ 2176916 w 2184536"/>
                  <a:gd name="connsiteY0" fmla="*/ 0 h 6725920"/>
                  <a:gd name="connsiteX1" fmla="*/ 2184536 w 2184536"/>
                  <a:gd name="connsiteY1" fmla="*/ 6725920 h 6725920"/>
                  <a:gd name="connsiteX2" fmla="*/ 1651136 w 2184536"/>
                  <a:gd name="connsiteY2" fmla="*/ 6410960 h 6725920"/>
                  <a:gd name="connsiteX3" fmla="*/ 1346336 w 2184536"/>
                  <a:gd name="connsiteY3" fmla="*/ 6207760 h 6725920"/>
                  <a:gd name="connsiteX4" fmla="*/ 1066936 w 2184536"/>
                  <a:gd name="connsiteY4" fmla="*/ 5941060 h 6725920"/>
                  <a:gd name="connsiteX5" fmla="*/ 863736 w 2184536"/>
                  <a:gd name="connsiteY5" fmla="*/ 5704522 h 6725920"/>
                  <a:gd name="connsiteX6" fmla="*/ 609736 w 2184536"/>
                  <a:gd name="connsiteY6" fmla="*/ 5369560 h 6725920"/>
                  <a:gd name="connsiteX7" fmla="*/ 457336 w 2184536"/>
                  <a:gd name="connsiteY7" fmla="*/ 5077460 h 6725920"/>
                  <a:gd name="connsiteX8" fmla="*/ 228736 w 2184536"/>
                  <a:gd name="connsiteY8" fmla="*/ 4632960 h 6725920"/>
                  <a:gd name="connsiteX9" fmla="*/ 114436 w 2184536"/>
                  <a:gd name="connsiteY9" fmla="*/ 4150360 h 6725920"/>
                  <a:gd name="connsiteX10" fmla="*/ 50936 w 2184536"/>
                  <a:gd name="connsiteY10" fmla="*/ 3858260 h 6725920"/>
                  <a:gd name="connsiteX11" fmla="*/ 136 w 2184536"/>
                  <a:gd name="connsiteY11" fmla="*/ 3559810 h 6725920"/>
                  <a:gd name="connsiteX12" fmla="*/ 19186 w 2184536"/>
                  <a:gd name="connsiteY12" fmla="*/ 3058160 h 6725920"/>
                  <a:gd name="connsiteX13" fmla="*/ 152536 w 2184536"/>
                  <a:gd name="connsiteY13" fmla="*/ 2346960 h 6725920"/>
                  <a:gd name="connsiteX14" fmla="*/ 393836 w 2184536"/>
                  <a:gd name="connsiteY14" fmla="*/ 1711960 h 6725920"/>
                  <a:gd name="connsiteX15" fmla="*/ 628786 w 2184536"/>
                  <a:gd name="connsiteY15" fmla="*/ 1299210 h 6725920"/>
                  <a:gd name="connsiteX16" fmla="*/ 997086 w 2184536"/>
                  <a:gd name="connsiteY16" fmla="*/ 842010 h 6725920"/>
                  <a:gd name="connsiteX17" fmla="*/ 1359036 w 2184536"/>
                  <a:gd name="connsiteY17" fmla="*/ 511810 h 6725920"/>
                  <a:gd name="connsiteX18" fmla="*/ 1720986 w 2184536"/>
                  <a:gd name="connsiteY18" fmla="*/ 238760 h 6725920"/>
                  <a:gd name="connsiteX19" fmla="*/ 2176916 w 2184536"/>
                  <a:gd name="connsiteY19" fmla="*/ 0 h 672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84536" h="6725920">
                    <a:moveTo>
                      <a:pt x="2176916" y="0"/>
                    </a:moveTo>
                    <a:lnTo>
                      <a:pt x="2184536" y="6725920"/>
                    </a:lnTo>
                    <a:lnTo>
                      <a:pt x="1651136" y="6410960"/>
                    </a:lnTo>
                    <a:lnTo>
                      <a:pt x="1346336" y="6207760"/>
                    </a:lnTo>
                    <a:lnTo>
                      <a:pt x="1066936" y="5941060"/>
                    </a:lnTo>
                    <a:lnTo>
                      <a:pt x="863736" y="5704522"/>
                    </a:lnTo>
                    <a:lnTo>
                      <a:pt x="609736" y="5369560"/>
                    </a:lnTo>
                    <a:lnTo>
                      <a:pt x="457336" y="5077460"/>
                    </a:lnTo>
                    <a:lnTo>
                      <a:pt x="228736" y="4632960"/>
                    </a:lnTo>
                    <a:lnTo>
                      <a:pt x="114436" y="4150360"/>
                    </a:lnTo>
                    <a:lnTo>
                      <a:pt x="50936" y="3858260"/>
                    </a:lnTo>
                    <a:lnTo>
                      <a:pt x="136" y="3559810"/>
                    </a:lnTo>
                    <a:cubicBezTo>
                      <a:pt x="-1981" y="3390477"/>
                      <a:pt x="21303" y="3227493"/>
                      <a:pt x="19186" y="3058160"/>
                    </a:cubicBezTo>
                    <a:cubicBezTo>
                      <a:pt x="57286" y="2821093"/>
                      <a:pt x="89036" y="2580852"/>
                      <a:pt x="152536" y="2346960"/>
                    </a:cubicBezTo>
                    <a:lnTo>
                      <a:pt x="393836" y="1711960"/>
                    </a:lnTo>
                    <a:lnTo>
                      <a:pt x="628786" y="1299210"/>
                    </a:lnTo>
                    <a:lnTo>
                      <a:pt x="997086" y="842010"/>
                    </a:lnTo>
                    <a:lnTo>
                      <a:pt x="1359036" y="511810"/>
                    </a:lnTo>
                    <a:lnTo>
                      <a:pt x="1720986" y="238760"/>
                    </a:lnTo>
                    <a:lnTo>
                      <a:pt x="2176916" y="0"/>
                    </a:ln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grpSp>
        <p:pic>
          <p:nvPicPr>
            <p:cNvPr id="33" name="Picture 32" descr="A green logo with a black background&#10;&#10;Description automatically generated">
              <a:extLst>
                <a:ext uri="{FF2B5EF4-FFF2-40B4-BE49-F238E27FC236}">
                  <a16:creationId xmlns:a16="http://schemas.microsoft.com/office/drawing/2014/main" id="{4C31B918-C4CF-C741-E040-513D0294326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4150648" y="8396154"/>
              <a:ext cx="1692209" cy="637444"/>
            </a:xfrm>
            <a:prstGeom prst="rect">
              <a:avLst/>
            </a:prstGeom>
          </p:spPr>
        </p:pic>
        <p:sp>
          <p:nvSpPr>
            <p:cNvPr id="34" name="TextBox 33">
              <a:extLst>
                <a:ext uri="{FF2B5EF4-FFF2-40B4-BE49-F238E27FC236}">
                  <a16:creationId xmlns:a16="http://schemas.microsoft.com/office/drawing/2014/main" id="{01902EF9-5AFF-FB01-DBA1-1774D60707F3}"/>
                </a:ext>
              </a:extLst>
            </p:cNvPr>
            <p:cNvSpPr txBox="1"/>
            <p:nvPr/>
          </p:nvSpPr>
          <p:spPr>
            <a:xfrm>
              <a:off x="14566375" y="7885337"/>
              <a:ext cx="1162050"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7B5D"/>
                  </a:solidFill>
                  <a:effectLst/>
                  <a:uFillTx/>
                  <a:latin typeface="Josefin Sans" pitchFamily="2" charset="0"/>
                  <a:sym typeface="Helvetica Neue"/>
                </a:rPr>
                <a:t>25%</a:t>
              </a:r>
            </a:p>
          </p:txBody>
        </p:sp>
        <p:sp>
          <p:nvSpPr>
            <p:cNvPr id="37" name="TextBox 36">
              <a:extLst>
                <a:ext uri="{FF2B5EF4-FFF2-40B4-BE49-F238E27FC236}">
                  <a16:creationId xmlns:a16="http://schemas.microsoft.com/office/drawing/2014/main" id="{46CDA9E5-6E28-7F45-9F85-E1230A70A585}"/>
                </a:ext>
              </a:extLst>
            </p:cNvPr>
            <p:cNvSpPr txBox="1"/>
            <p:nvPr/>
          </p:nvSpPr>
          <p:spPr>
            <a:xfrm>
              <a:off x="16687800" y="7798976"/>
              <a:ext cx="2319252"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bg1"/>
                  </a:solidFill>
                  <a:effectLst/>
                  <a:uFillTx/>
                  <a:latin typeface="+mn-lt"/>
                  <a:ea typeface="+mn-ea"/>
                  <a:cs typeface="+mn-cs"/>
                  <a:sym typeface="Helvetica Neue"/>
                </a:rPr>
                <a:t>75%</a:t>
              </a:r>
            </a:p>
          </p:txBody>
        </p:sp>
        <p:sp>
          <p:nvSpPr>
            <p:cNvPr id="38" name="TextBox 37">
              <a:extLst>
                <a:ext uri="{FF2B5EF4-FFF2-40B4-BE49-F238E27FC236}">
                  <a16:creationId xmlns:a16="http://schemas.microsoft.com/office/drawing/2014/main" id="{1818099A-7432-4BD0-6346-F8342C5EE43A}"/>
                </a:ext>
              </a:extLst>
            </p:cNvPr>
            <p:cNvSpPr txBox="1"/>
            <p:nvPr/>
          </p:nvSpPr>
          <p:spPr>
            <a:xfrm>
              <a:off x="16513621" y="8462939"/>
              <a:ext cx="2667609"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4000" b="1" i="0" u="none" strike="noStrike" cap="none" spc="0" normalizeH="0" baseline="0" dirty="0">
                  <a:ln>
                    <a:noFill/>
                  </a:ln>
                  <a:solidFill>
                    <a:schemeClr val="bg1"/>
                  </a:solidFill>
                  <a:effectLst/>
                  <a:uFillTx/>
                  <a:latin typeface="Josefin Sans" pitchFamily="2" charset="0"/>
                  <a:sym typeface="Helvetica Neue"/>
                </a:rPr>
                <a:t>Juris Lapa</a:t>
              </a:r>
            </a:p>
          </p:txBody>
        </p:sp>
      </p:grpSp>
      <p:pic>
        <p:nvPicPr>
          <p:cNvPr id="44" name="Picture 43" descr="A black and white logo&#10;&#10;Description automatically generated">
            <a:extLst>
              <a:ext uri="{FF2B5EF4-FFF2-40B4-BE49-F238E27FC236}">
                <a16:creationId xmlns:a16="http://schemas.microsoft.com/office/drawing/2014/main" id="{6F2826C7-53EF-0F22-5F82-AFD25D01681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265046" y="4764449"/>
            <a:ext cx="3599217" cy="1307560"/>
          </a:xfrm>
          <a:prstGeom prst="rect">
            <a:avLst/>
          </a:prstGeom>
        </p:spPr>
      </p:pic>
    </p:spTree>
    <p:extLst>
      <p:ext uri="{BB962C8B-B14F-4D97-AF65-F5344CB8AC3E}">
        <p14:creationId xmlns:p14="http://schemas.microsoft.com/office/powerpoint/2010/main" val="320107734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nodePh="1">
                                  <p:stCondLst>
                                    <p:cond delay="0"/>
                                  </p:stCondLst>
                                  <p:endCondLst>
                                    <p:cond evt="begin" delay="0">
                                      <p:tn val="5"/>
                                    </p:cond>
                                  </p:endCondLst>
                                  <p:childTnLst>
                                    <p:set>
                                      <p:cBhvr>
                                        <p:cTn id="6" dur="1" fill="hold">
                                          <p:stCondLst>
                                            <p:cond delay="0"/>
                                          </p:stCondLst>
                                        </p:cTn>
                                        <p:tgtEl>
                                          <p:spTgt spid="160">
                                            <p:txEl>
                                              <p:pRg st="0" end="0"/>
                                            </p:txEl>
                                          </p:spTgt>
                                        </p:tgtEl>
                                        <p:attrNameLst>
                                          <p:attrName>style.visibility</p:attrName>
                                        </p:attrNameLst>
                                      </p:cBhvr>
                                      <p:to>
                                        <p:strVal val="visible"/>
                                      </p:to>
                                    </p:set>
                                    <p:animEffect transition="in" filter="fade">
                                      <p:cBhvr>
                                        <p:cTn id="7" dur="1000"/>
                                        <p:tgtEl>
                                          <p:spTgt spid="160">
                                            <p:txEl>
                                              <p:pRg st="0" end="0"/>
                                            </p:txEl>
                                          </p:spTgt>
                                        </p:tgtEl>
                                      </p:cBhvr>
                                    </p:animEffect>
                                    <p:anim calcmode="lin" valueType="num">
                                      <p:cBhvr>
                                        <p:cTn id="8" dur="1000" fill="hold"/>
                                        <p:tgtEl>
                                          <p:spTgt spid="16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0"/>
                                        </p:tgtEl>
                                        <p:attrNameLst>
                                          <p:attrName>style.visibility</p:attrName>
                                        </p:attrNameLst>
                                      </p:cBhvr>
                                      <p:to>
                                        <p:strVal val="visible"/>
                                      </p:to>
                                    </p:set>
                                    <p:animEffect transition="in" filter="fade">
                                      <p:cBhvr>
                                        <p:cTn id="14" dur="1000"/>
                                        <p:tgtEl>
                                          <p:spTgt spid="40"/>
                                        </p:tgtEl>
                                      </p:cBhvr>
                                    </p:animEffect>
                                    <p:anim calcmode="lin" valueType="num">
                                      <p:cBhvr>
                                        <p:cTn id="15" dur="1000" fill="hold"/>
                                        <p:tgtEl>
                                          <p:spTgt spid="40"/>
                                        </p:tgtEl>
                                        <p:attrNameLst>
                                          <p:attrName>ppt_x</p:attrName>
                                        </p:attrNameLst>
                                      </p:cBhvr>
                                      <p:tavLst>
                                        <p:tav tm="0">
                                          <p:val>
                                            <p:strVal val="#ppt_x"/>
                                          </p:val>
                                        </p:tav>
                                        <p:tav tm="100000">
                                          <p:val>
                                            <p:strVal val="#ppt_x"/>
                                          </p:val>
                                        </p:tav>
                                      </p:tavLst>
                                    </p:anim>
                                    <p:anim calcmode="lin" valueType="num">
                                      <p:cBhvr>
                                        <p:cTn id="16"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1000"/>
                                        <p:tgtEl>
                                          <p:spTgt spid="41"/>
                                        </p:tgtEl>
                                      </p:cBhvr>
                                    </p:animEffect>
                                    <p:anim calcmode="lin" valueType="num">
                                      <p:cBhvr>
                                        <p:cTn id="22" dur="1000" fill="hold"/>
                                        <p:tgtEl>
                                          <p:spTgt spid="41"/>
                                        </p:tgtEl>
                                        <p:attrNameLst>
                                          <p:attrName>ppt_x</p:attrName>
                                        </p:attrNameLst>
                                      </p:cBhvr>
                                      <p:tavLst>
                                        <p:tav tm="0">
                                          <p:val>
                                            <p:strVal val="#ppt_x"/>
                                          </p:val>
                                        </p:tav>
                                        <p:tav tm="100000">
                                          <p:val>
                                            <p:strVal val="#ppt_x"/>
                                          </p:val>
                                        </p:tav>
                                      </p:tavLst>
                                    </p:anim>
                                    <p:anim calcmode="lin" valueType="num">
                                      <p:cBhvr>
                                        <p:cTn id="23"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1000"/>
                                        <p:tgtEl>
                                          <p:spTgt spid="39"/>
                                        </p:tgtEl>
                                      </p:cBhvr>
                                    </p:animEffect>
                                    <p:anim calcmode="lin" valueType="num">
                                      <p:cBhvr>
                                        <p:cTn id="29" dur="1000" fill="hold"/>
                                        <p:tgtEl>
                                          <p:spTgt spid="39"/>
                                        </p:tgtEl>
                                        <p:attrNameLst>
                                          <p:attrName>ppt_x</p:attrName>
                                        </p:attrNameLst>
                                      </p:cBhvr>
                                      <p:tavLst>
                                        <p:tav tm="0">
                                          <p:val>
                                            <p:strVal val="#ppt_x"/>
                                          </p:val>
                                        </p:tav>
                                        <p:tav tm="100000">
                                          <p:val>
                                            <p:strVal val="#ppt_x"/>
                                          </p:val>
                                        </p:tav>
                                      </p:tavLst>
                                    </p:anim>
                                    <p:anim calcmode="lin" valueType="num">
                                      <p:cBhvr>
                                        <p:cTn id="30" dur="1000" fill="hold"/>
                                        <p:tgtEl>
                                          <p:spTgt spid="3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1000"/>
                                        <p:tgtEl>
                                          <p:spTgt spid="44"/>
                                        </p:tgtEl>
                                      </p:cBhvr>
                                    </p:animEffect>
                                    <p:anim calcmode="lin" valueType="num">
                                      <p:cBhvr>
                                        <p:cTn id="34" dur="1000" fill="hold"/>
                                        <p:tgtEl>
                                          <p:spTgt spid="44"/>
                                        </p:tgtEl>
                                        <p:attrNameLst>
                                          <p:attrName>ppt_x</p:attrName>
                                        </p:attrNameLst>
                                      </p:cBhvr>
                                      <p:tavLst>
                                        <p:tav tm="0">
                                          <p:val>
                                            <p:strVal val="#ppt_x"/>
                                          </p:val>
                                        </p:tav>
                                        <p:tav tm="100000">
                                          <p:val>
                                            <p:strVal val="#ppt_x"/>
                                          </p:val>
                                        </p:tav>
                                      </p:tavLst>
                                    </p:anim>
                                    <p:anim calcmode="lin" valueType="num">
                                      <p:cBhvr>
                                        <p:cTn id="35"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1000"/>
                                        <p:tgtEl>
                                          <p:spTgt spid="42"/>
                                        </p:tgtEl>
                                      </p:cBhvr>
                                    </p:animEffect>
                                    <p:anim calcmode="lin" valueType="num">
                                      <p:cBhvr>
                                        <p:cTn id="41" dur="1000" fill="hold"/>
                                        <p:tgtEl>
                                          <p:spTgt spid="42"/>
                                        </p:tgtEl>
                                        <p:attrNameLst>
                                          <p:attrName>ppt_x</p:attrName>
                                        </p:attrNameLst>
                                      </p:cBhvr>
                                      <p:tavLst>
                                        <p:tav tm="0">
                                          <p:val>
                                            <p:strVal val="#ppt_x"/>
                                          </p:val>
                                        </p:tav>
                                        <p:tav tm="100000">
                                          <p:val>
                                            <p:strVal val="#ppt_x"/>
                                          </p:val>
                                        </p:tav>
                                      </p:tavLst>
                                    </p:anim>
                                    <p:anim calcmode="lin" valueType="num">
                                      <p:cBhvr>
                                        <p:cTn id="42"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Прямоугольник"/>
          <p:cNvSpPr/>
          <p:nvPr/>
        </p:nvSpPr>
        <p:spPr>
          <a:xfrm>
            <a:off x="818303" y="4293845"/>
            <a:ext cx="22747394" cy="8568532"/>
          </a:xfrm>
          <a:prstGeom prst="rect">
            <a:avLst/>
          </a:prstGeom>
          <a:gradFill>
            <a:gsLst>
              <a:gs pos="0">
                <a:srgbClr val="811825"/>
              </a:gs>
              <a:gs pos="100000">
                <a:srgbClr val="381114"/>
              </a:gs>
            </a:gsLst>
            <a:lin ang="6169640"/>
          </a:gradFill>
          <a:ln w="12700">
            <a:miter lim="400000"/>
          </a:ln>
        </p:spPr>
        <p:txBody>
          <a:bodyPr lIns="50800" tIns="50800" rIns="50800" bIns="50800" anchor="ctr"/>
          <a:lstStyle/>
          <a:p>
            <a:pPr marL="342900" indent="-342900" algn="just">
              <a:spcAft>
                <a:spcPts val="1800"/>
              </a:spcAft>
              <a:buFont typeface="Arial" panose="020B0604020202020204" pitchFamily="34" charset="0"/>
              <a:buChar char="•"/>
            </a:pPr>
            <a:r>
              <a:rPr lang="en-US" sz="4800" b="1" dirty="0">
                <a:solidFill>
                  <a:schemeClr val="bg1"/>
                </a:solidFill>
                <a:latin typeface="Josefin Sans" pitchFamily="2" charset="0"/>
              </a:rPr>
              <a:t>A bridge between manufacturer and customer;</a:t>
            </a:r>
          </a:p>
          <a:p>
            <a:pPr marL="342900" indent="-342900" algn="just">
              <a:spcAft>
                <a:spcPts val="1800"/>
              </a:spcAft>
              <a:buFont typeface="Arial" panose="020B0604020202020204" pitchFamily="34" charset="0"/>
              <a:buChar char="•"/>
            </a:pPr>
            <a:r>
              <a:rPr lang="en-US" sz="4800" b="1" dirty="0">
                <a:solidFill>
                  <a:schemeClr val="bg1"/>
                </a:solidFill>
                <a:latin typeface="Josefin Sans" pitchFamily="2" charset="0"/>
              </a:rPr>
              <a:t>Flexibility, understanding, and efficiency;</a:t>
            </a:r>
          </a:p>
          <a:p>
            <a:pPr marL="342900" indent="-342900" algn="just">
              <a:spcAft>
                <a:spcPts val="1800"/>
              </a:spcAft>
              <a:buFont typeface="Arial" panose="020B0604020202020204" pitchFamily="34" charset="0"/>
              <a:buChar char="•"/>
            </a:pPr>
            <a:r>
              <a:rPr lang="en-US" sz="4800" b="1" dirty="0">
                <a:solidFill>
                  <a:schemeClr val="bg1"/>
                </a:solidFill>
                <a:latin typeface="Josefin Sans" pitchFamily="2" charset="0"/>
              </a:rPr>
              <a:t>Long-term partnerships – with both customers and suppliers;</a:t>
            </a:r>
          </a:p>
          <a:p>
            <a:pPr marL="342900" indent="-342900" algn="just">
              <a:spcAft>
                <a:spcPts val="1800"/>
              </a:spcAft>
              <a:buFont typeface="Arial" panose="020B0604020202020204" pitchFamily="34" charset="0"/>
              <a:buChar char="•"/>
            </a:pPr>
            <a:r>
              <a:rPr lang="en-US" sz="4800" b="1" dirty="0">
                <a:solidFill>
                  <a:schemeClr val="bg1"/>
                </a:solidFill>
                <a:latin typeface="Josefin Sans" pitchFamily="2" charset="0"/>
              </a:rPr>
              <a:t>FSC certified;</a:t>
            </a:r>
          </a:p>
          <a:p>
            <a:pPr marL="342900" indent="-342900" algn="just">
              <a:spcAft>
                <a:spcPts val="1800"/>
              </a:spcAft>
              <a:buFont typeface="Arial" panose="020B0604020202020204" pitchFamily="34" charset="0"/>
              <a:buChar char="•"/>
            </a:pPr>
            <a:r>
              <a:rPr lang="en-US" sz="4800" b="1" dirty="0">
                <a:solidFill>
                  <a:schemeClr val="bg1"/>
                </a:solidFill>
                <a:latin typeface="Josefin Sans" pitchFamily="2" charset="0"/>
              </a:rPr>
              <a:t>Credit options - contracts with deferred payment terms;</a:t>
            </a:r>
          </a:p>
          <a:p>
            <a:pPr marL="342900" indent="-342900" algn="just">
              <a:spcAft>
                <a:spcPts val="1800"/>
              </a:spcAft>
              <a:buFont typeface="Arial" panose="020B0604020202020204" pitchFamily="34" charset="0"/>
              <a:buChar char="•"/>
            </a:pPr>
            <a:r>
              <a:rPr lang="en-US" sz="4800" b="1" dirty="0">
                <a:solidFill>
                  <a:schemeClr val="bg1"/>
                </a:solidFill>
                <a:latin typeface="Josefin Sans" pitchFamily="2" charset="0"/>
              </a:rPr>
              <a:t>Transport solutions between various printing companies.</a:t>
            </a:r>
            <a:endParaRPr lang="lv-LV" sz="4800" b="1" dirty="0">
              <a:solidFill>
                <a:schemeClr val="bg1"/>
              </a:solidFill>
              <a:latin typeface="Josefin Sans" pitchFamily="2" charset="0"/>
            </a:endParaRPr>
          </a:p>
        </p:txBody>
      </p:sp>
      <p:sp>
        <p:nvSpPr>
          <p:cNvPr id="162" name="Прямоугольник"/>
          <p:cNvSpPr/>
          <p:nvPr/>
        </p:nvSpPr>
        <p:spPr>
          <a:xfrm>
            <a:off x="839996" y="937763"/>
            <a:ext cx="22709188" cy="3404379"/>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63" name="Would you like to increase sales of your brand in Latvia?"/>
          <p:cNvSpPr txBox="1"/>
          <p:nvPr/>
        </p:nvSpPr>
        <p:spPr>
          <a:xfrm>
            <a:off x="2232838" y="2141427"/>
            <a:ext cx="20116800" cy="9335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defTabSz="355600">
              <a:defRPr sz="4800" cap="all">
                <a:solidFill>
                  <a:srgbClr val="242423"/>
                </a:solidFill>
                <a:latin typeface="Josefin Sans Light"/>
                <a:ea typeface="Josefin Sans Light"/>
                <a:cs typeface="Josefin Sans Light"/>
                <a:sym typeface="Josefin Sans Light"/>
              </a:defRPr>
            </a:lvl1pPr>
          </a:lstStyle>
          <a:p>
            <a:pPr algn="ctr"/>
            <a:r>
              <a:rPr lang="en-US" sz="5400" b="1" dirty="0"/>
              <a:t>To help the Latvian printing industry grow!</a:t>
            </a:r>
            <a:endParaRPr lang="lv-LV" sz="5400" b="1" dirty="0"/>
          </a:p>
        </p:txBody>
      </p:sp>
      <p:sp>
        <p:nvSpPr>
          <p:cNvPr id="164" name="Choose Polap as your…"/>
          <p:cNvSpPr txBox="1"/>
          <p:nvPr/>
        </p:nvSpPr>
        <p:spPr>
          <a:xfrm>
            <a:off x="2232838" y="7885337"/>
            <a:ext cx="20116800" cy="30572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defTabSz="355600">
              <a:defRPr sz="4800" cap="all">
                <a:solidFill>
                  <a:srgbClr val="FFFFFF"/>
                </a:solidFill>
                <a:latin typeface="Josefin Sans Regular"/>
                <a:ea typeface="Josefin Sans Regular"/>
                <a:cs typeface="Josefin Sans Regular"/>
                <a:sym typeface="Josefin Sans Regular"/>
              </a:defRPr>
            </a:pPr>
            <a:endParaRPr lang="en-US" dirty="0"/>
          </a:p>
          <a:p>
            <a:pPr defTabSz="355600">
              <a:defRPr sz="4800" cap="all">
                <a:solidFill>
                  <a:srgbClr val="FFFFFF"/>
                </a:solidFill>
                <a:latin typeface="Josefin Sans Regular"/>
                <a:ea typeface="Josefin Sans Regular"/>
                <a:cs typeface="Josefin Sans Regular"/>
                <a:sym typeface="Josefin Sans Regular"/>
              </a:defRPr>
            </a:pPr>
            <a:br>
              <a:rPr lang="lv-LV" sz="4800" b="1" i="0" dirty="0">
                <a:solidFill>
                  <a:srgbClr val="FFFFFF"/>
                </a:solidFill>
                <a:effectLst/>
                <a:latin typeface="Josefin Sans" pitchFamily="2" charset="77"/>
              </a:rPr>
            </a:br>
            <a:br>
              <a:rPr lang="lv-LV" sz="4800" b="1" i="0" dirty="0">
                <a:solidFill>
                  <a:srgbClr val="FFFFFF"/>
                </a:solidFill>
                <a:effectLst/>
                <a:latin typeface="Josefin Sans" pitchFamily="2" charset="77"/>
              </a:rPr>
            </a:br>
            <a:endParaRPr lang="en-US" sz="4800" b="1" dirty="0"/>
          </a:p>
        </p:txBody>
      </p:sp>
      <p:sp>
        <p:nvSpPr>
          <p:cNvPr id="166" name="Прямоугольник"/>
          <p:cNvSpPr/>
          <p:nvPr/>
        </p:nvSpPr>
        <p:spPr>
          <a:xfrm>
            <a:off x="847108" y="893238"/>
            <a:ext cx="22694965" cy="11929524"/>
          </a:xfrm>
          <a:prstGeom prst="rect">
            <a:avLst/>
          </a:prstGeom>
          <a:ln w="889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67" name="Треугольник"/>
          <p:cNvSpPr/>
          <p:nvPr/>
        </p:nvSpPr>
        <p:spPr>
          <a:xfrm>
            <a:off x="11559590" y="4293845"/>
            <a:ext cx="1270001" cy="45592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close/>
              </a:path>
            </a:pathLst>
          </a:cu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Tree>
    <p:extLst>
      <p:ext uri="{BB962C8B-B14F-4D97-AF65-F5344CB8AC3E}">
        <p14:creationId xmlns:p14="http://schemas.microsoft.com/office/powerpoint/2010/main" val="104740032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0">
                                            <p:txEl>
                                              <p:pRg st="0" end="0"/>
                                            </p:txEl>
                                          </p:spTgt>
                                        </p:tgtEl>
                                        <p:attrNameLst>
                                          <p:attrName>style.visibility</p:attrName>
                                        </p:attrNameLst>
                                      </p:cBhvr>
                                      <p:to>
                                        <p:strVal val="visible"/>
                                      </p:to>
                                    </p:set>
                                    <p:animEffect transition="in" filter="fade">
                                      <p:cBhvr>
                                        <p:cTn id="7" dur="1000"/>
                                        <p:tgtEl>
                                          <p:spTgt spid="160">
                                            <p:txEl>
                                              <p:pRg st="0" end="0"/>
                                            </p:txEl>
                                          </p:spTgt>
                                        </p:tgtEl>
                                      </p:cBhvr>
                                    </p:animEffect>
                                    <p:anim calcmode="lin" valueType="num">
                                      <p:cBhvr>
                                        <p:cTn id="8" dur="1000" fill="hold"/>
                                        <p:tgtEl>
                                          <p:spTgt spid="16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0">
                                            <p:txEl>
                                              <p:pRg st="1" end="1"/>
                                            </p:txEl>
                                          </p:spTgt>
                                        </p:tgtEl>
                                        <p:attrNameLst>
                                          <p:attrName>style.visibility</p:attrName>
                                        </p:attrNameLst>
                                      </p:cBhvr>
                                      <p:to>
                                        <p:strVal val="visible"/>
                                      </p:to>
                                    </p:set>
                                    <p:animEffect transition="in" filter="fade">
                                      <p:cBhvr>
                                        <p:cTn id="14" dur="1000"/>
                                        <p:tgtEl>
                                          <p:spTgt spid="160">
                                            <p:txEl>
                                              <p:pRg st="1" end="1"/>
                                            </p:txEl>
                                          </p:spTgt>
                                        </p:tgtEl>
                                      </p:cBhvr>
                                    </p:animEffect>
                                    <p:anim calcmode="lin" valueType="num">
                                      <p:cBhvr>
                                        <p:cTn id="15" dur="1000" fill="hold"/>
                                        <p:tgtEl>
                                          <p:spTgt spid="16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6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60">
                                            <p:txEl>
                                              <p:pRg st="2" end="2"/>
                                            </p:txEl>
                                          </p:spTgt>
                                        </p:tgtEl>
                                        <p:attrNameLst>
                                          <p:attrName>style.visibility</p:attrName>
                                        </p:attrNameLst>
                                      </p:cBhvr>
                                      <p:to>
                                        <p:strVal val="visible"/>
                                      </p:to>
                                    </p:set>
                                    <p:animEffect transition="in" filter="fade">
                                      <p:cBhvr>
                                        <p:cTn id="21" dur="1000"/>
                                        <p:tgtEl>
                                          <p:spTgt spid="160">
                                            <p:txEl>
                                              <p:pRg st="2" end="2"/>
                                            </p:txEl>
                                          </p:spTgt>
                                        </p:tgtEl>
                                      </p:cBhvr>
                                    </p:animEffect>
                                    <p:anim calcmode="lin" valueType="num">
                                      <p:cBhvr>
                                        <p:cTn id="22" dur="1000" fill="hold"/>
                                        <p:tgtEl>
                                          <p:spTgt spid="16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6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60">
                                            <p:txEl>
                                              <p:pRg st="3" end="3"/>
                                            </p:txEl>
                                          </p:spTgt>
                                        </p:tgtEl>
                                        <p:attrNameLst>
                                          <p:attrName>style.visibility</p:attrName>
                                        </p:attrNameLst>
                                      </p:cBhvr>
                                      <p:to>
                                        <p:strVal val="visible"/>
                                      </p:to>
                                    </p:set>
                                    <p:animEffect transition="in" filter="fade">
                                      <p:cBhvr>
                                        <p:cTn id="28" dur="1000"/>
                                        <p:tgtEl>
                                          <p:spTgt spid="160">
                                            <p:txEl>
                                              <p:pRg st="3" end="3"/>
                                            </p:txEl>
                                          </p:spTgt>
                                        </p:tgtEl>
                                      </p:cBhvr>
                                    </p:animEffect>
                                    <p:anim calcmode="lin" valueType="num">
                                      <p:cBhvr>
                                        <p:cTn id="29" dur="1000" fill="hold"/>
                                        <p:tgtEl>
                                          <p:spTgt spid="160">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6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60">
                                            <p:txEl>
                                              <p:pRg st="4" end="4"/>
                                            </p:txEl>
                                          </p:spTgt>
                                        </p:tgtEl>
                                        <p:attrNameLst>
                                          <p:attrName>style.visibility</p:attrName>
                                        </p:attrNameLst>
                                      </p:cBhvr>
                                      <p:to>
                                        <p:strVal val="visible"/>
                                      </p:to>
                                    </p:set>
                                    <p:animEffect transition="in" filter="fade">
                                      <p:cBhvr>
                                        <p:cTn id="35" dur="1000"/>
                                        <p:tgtEl>
                                          <p:spTgt spid="160">
                                            <p:txEl>
                                              <p:pRg st="4" end="4"/>
                                            </p:txEl>
                                          </p:spTgt>
                                        </p:tgtEl>
                                      </p:cBhvr>
                                    </p:animEffect>
                                    <p:anim calcmode="lin" valueType="num">
                                      <p:cBhvr>
                                        <p:cTn id="36" dur="1000" fill="hold"/>
                                        <p:tgtEl>
                                          <p:spTgt spid="160">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6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60">
                                            <p:txEl>
                                              <p:pRg st="5" end="5"/>
                                            </p:txEl>
                                          </p:spTgt>
                                        </p:tgtEl>
                                        <p:attrNameLst>
                                          <p:attrName>style.visibility</p:attrName>
                                        </p:attrNameLst>
                                      </p:cBhvr>
                                      <p:to>
                                        <p:strVal val="visible"/>
                                      </p:to>
                                    </p:set>
                                    <p:animEffect transition="in" filter="fade">
                                      <p:cBhvr>
                                        <p:cTn id="42" dur="1000"/>
                                        <p:tgtEl>
                                          <p:spTgt spid="160">
                                            <p:txEl>
                                              <p:pRg st="5" end="5"/>
                                            </p:txEl>
                                          </p:spTgt>
                                        </p:tgtEl>
                                      </p:cBhvr>
                                    </p:animEffect>
                                    <p:anim calcmode="lin" valueType="num">
                                      <p:cBhvr>
                                        <p:cTn id="43" dur="1000" fill="hold"/>
                                        <p:tgtEl>
                                          <p:spTgt spid="160">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60">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Прямоугольник"/>
          <p:cNvSpPr/>
          <p:nvPr/>
        </p:nvSpPr>
        <p:spPr>
          <a:xfrm>
            <a:off x="14818363" y="937763"/>
            <a:ext cx="8730822" cy="11865875"/>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40" name="Прямоугольник"/>
          <p:cNvSpPr/>
          <p:nvPr/>
        </p:nvSpPr>
        <p:spPr>
          <a:xfrm>
            <a:off x="859928" y="853623"/>
            <a:ext cx="13950684" cy="12008754"/>
          </a:xfrm>
          <a:prstGeom prst="rect">
            <a:avLst/>
          </a:prstGeom>
          <a:gradFill>
            <a:gsLst>
              <a:gs pos="0">
                <a:srgbClr val="811825"/>
              </a:gs>
              <a:gs pos="100000">
                <a:srgbClr val="381114"/>
              </a:gs>
            </a:gsLst>
            <a:lin ang="6169640"/>
          </a:gra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241" name="pexels-photo-681405.jpeg" descr="pexels-photo-681405.jpeg"/>
          <p:cNvPicPr>
            <a:picLocks noChangeAspect="1"/>
          </p:cNvPicPr>
          <p:nvPr/>
        </p:nvPicPr>
        <p:blipFill>
          <a:blip r:embed="rId2">
            <a:alphaModFix amt="10479"/>
          </a:blip>
          <a:srcRect l="40227" r="1465" b="12057"/>
          <a:stretch>
            <a:fillRect/>
          </a:stretch>
        </p:blipFill>
        <p:spPr>
          <a:xfrm>
            <a:off x="858405" y="957688"/>
            <a:ext cx="13953905" cy="11825890"/>
          </a:xfrm>
          <a:prstGeom prst="rect">
            <a:avLst/>
          </a:prstGeom>
          <a:ln w="12700">
            <a:miter lim="400000"/>
          </a:ln>
        </p:spPr>
      </p:pic>
      <p:sp>
        <p:nvSpPr>
          <p:cNvPr id="242" name="Прямоугольник"/>
          <p:cNvSpPr/>
          <p:nvPr/>
        </p:nvSpPr>
        <p:spPr>
          <a:xfrm>
            <a:off x="847108" y="893238"/>
            <a:ext cx="22694965" cy="11929524"/>
          </a:xfrm>
          <a:prstGeom prst="rect">
            <a:avLst/>
          </a:prstGeom>
          <a:ln w="889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43" name="95"/>
          <p:cNvSpPr txBox="1"/>
          <p:nvPr/>
        </p:nvSpPr>
        <p:spPr>
          <a:xfrm>
            <a:off x="2091855" y="818419"/>
            <a:ext cx="10160520" cy="9309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355600">
              <a:defRPr sz="60400" cap="all">
                <a:solidFill>
                  <a:srgbClr val="000000"/>
                </a:solidFill>
                <a:latin typeface="Josefin Sans Bold"/>
                <a:ea typeface="Josefin Sans Bold"/>
                <a:cs typeface="Josefin Sans Bold"/>
                <a:sym typeface="Josefin Sans Bold"/>
              </a:defRPr>
            </a:lvl1pPr>
          </a:lstStyle>
          <a:p>
            <a:r>
              <a:rPr dirty="0">
                <a:solidFill>
                  <a:srgbClr val="000000">
                    <a:alpha val="44000"/>
                  </a:srgbClr>
                </a:solidFill>
              </a:rPr>
              <a:t>95</a:t>
            </a:r>
            <a:r>
              <a:rPr dirty="0"/>
              <a:t> </a:t>
            </a:r>
          </a:p>
        </p:txBody>
      </p:sp>
      <p:sp>
        <p:nvSpPr>
          <p:cNvPr id="244" name="%"/>
          <p:cNvSpPr txBox="1"/>
          <p:nvPr/>
        </p:nvSpPr>
        <p:spPr>
          <a:xfrm>
            <a:off x="11219108" y="2213132"/>
            <a:ext cx="2212849" cy="3213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355600">
              <a:defRPr sz="20400" cap="all">
                <a:solidFill>
                  <a:srgbClr val="FFFFFF"/>
                </a:solidFill>
                <a:latin typeface="Josefin Sans Bold"/>
                <a:ea typeface="Josefin Sans Bold"/>
                <a:cs typeface="Josefin Sans Bold"/>
                <a:sym typeface="Josefin Sans Bold"/>
              </a:defRPr>
            </a:lvl1pPr>
          </a:lstStyle>
          <a:p>
            <a:r>
              <a:t>%</a:t>
            </a:r>
          </a:p>
        </p:txBody>
      </p:sp>
      <p:sp>
        <p:nvSpPr>
          <p:cNvPr id="245" name="95"/>
          <p:cNvSpPr txBox="1"/>
          <p:nvPr/>
        </p:nvSpPr>
        <p:spPr>
          <a:xfrm>
            <a:off x="2100006" y="843114"/>
            <a:ext cx="10160520" cy="9309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355600">
              <a:defRPr sz="60400" cap="all">
                <a:ln w="76708" cap="flat">
                  <a:solidFill>
                    <a:srgbClr val="FFFFFF"/>
                  </a:solidFill>
                  <a:prstDash val="solid"/>
                  <a:miter lim="400000"/>
                </a:ln>
                <a:noFill/>
                <a:latin typeface="Josefin Sans Bold"/>
                <a:ea typeface="Josefin Sans Bold"/>
                <a:cs typeface="Josefin Sans Bold"/>
                <a:sym typeface="Josefin Sans Bold"/>
              </a:defRPr>
            </a:lvl1pPr>
          </a:lstStyle>
          <a:p>
            <a:r>
              <a:rPr dirty="0"/>
              <a:t>95 </a:t>
            </a:r>
          </a:p>
        </p:txBody>
      </p:sp>
      <p:sp>
        <p:nvSpPr>
          <p:cNvPr id="246" name="Of businesses in the Latvian Printing industry are our customers"/>
          <p:cNvSpPr txBox="1"/>
          <p:nvPr/>
        </p:nvSpPr>
        <p:spPr>
          <a:xfrm>
            <a:off x="1875416" y="9142388"/>
            <a:ext cx="12759665" cy="2311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defTabSz="355600">
              <a:defRPr sz="4800" cap="all">
                <a:solidFill>
                  <a:srgbClr val="FFFFFF"/>
                </a:solidFill>
                <a:latin typeface="Josefin Sans Regular"/>
                <a:ea typeface="Josefin Sans Regular"/>
                <a:cs typeface="Josefin Sans Regular"/>
                <a:sym typeface="Josefin Sans Regular"/>
              </a:defRPr>
            </a:lvl1pPr>
          </a:lstStyle>
          <a:p>
            <a:r>
              <a:rPr dirty="0"/>
              <a:t>Of businesses in the Latvian Printing industry are our customers</a:t>
            </a:r>
          </a:p>
        </p:txBody>
      </p:sp>
      <p:sp>
        <p:nvSpPr>
          <p:cNvPr id="247" name="1700+"/>
          <p:cNvSpPr txBox="1"/>
          <p:nvPr/>
        </p:nvSpPr>
        <p:spPr>
          <a:xfrm>
            <a:off x="16264539" y="1454652"/>
            <a:ext cx="4554395" cy="1384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defTabSz="355600">
              <a:defRPr sz="8400" cap="all">
                <a:solidFill>
                  <a:srgbClr val="000000"/>
                </a:solidFill>
                <a:latin typeface="Josefin Sans Bold"/>
                <a:ea typeface="Josefin Sans Bold"/>
                <a:cs typeface="Josefin Sans Bold"/>
                <a:sym typeface="Josefin Sans Bold"/>
              </a:defRPr>
            </a:lvl1pPr>
          </a:lstStyle>
          <a:p>
            <a:r>
              <a:rPr dirty="0"/>
              <a:t>1700+</a:t>
            </a:r>
          </a:p>
        </p:txBody>
      </p:sp>
      <p:sp>
        <p:nvSpPr>
          <p:cNvPr id="248" name="Regular customers in Latvia, Estonia and Lithuania"/>
          <p:cNvSpPr txBox="1"/>
          <p:nvPr/>
        </p:nvSpPr>
        <p:spPr>
          <a:xfrm>
            <a:off x="16264539" y="2695736"/>
            <a:ext cx="6078395" cy="1778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defTabSz="355600">
              <a:defRPr sz="3700">
                <a:solidFill>
                  <a:srgbClr val="000000"/>
                </a:solidFill>
                <a:latin typeface="Josefin Sans Light"/>
                <a:ea typeface="Josefin Sans Light"/>
                <a:cs typeface="Josefin Sans Light"/>
                <a:sym typeface="Josefin Sans Light"/>
              </a:defRPr>
            </a:lvl1pPr>
          </a:lstStyle>
          <a:p>
            <a:r>
              <a:rPr dirty="0"/>
              <a:t>Regular customers in Latvia, Estonia and Lithuania</a:t>
            </a:r>
          </a:p>
        </p:txBody>
      </p:sp>
      <p:sp>
        <p:nvSpPr>
          <p:cNvPr id="249" name="70+"/>
          <p:cNvSpPr txBox="1"/>
          <p:nvPr/>
        </p:nvSpPr>
        <p:spPr>
          <a:xfrm>
            <a:off x="16264539" y="4343958"/>
            <a:ext cx="4554395" cy="1384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defTabSz="355600">
              <a:defRPr sz="8400" cap="all">
                <a:solidFill>
                  <a:srgbClr val="000000"/>
                </a:solidFill>
                <a:latin typeface="Josefin Sans Bold"/>
                <a:ea typeface="Josefin Sans Bold"/>
                <a:cs typeface="Josefin Sans Bold"/>
                <a:sym typeface="Josefin Sans Bold"/>
              </a:defRPr>
            </a:lvl1pPr>
          </a:lstStyle>
          <a:p>
            <a:r>
              <a:rPr dirty="0"/>
              <a:t>70+</a:t>
            </a:r>
          </a:p>
        </p:txBody>
      </p:sp>
      <p:sp>
        <p:nvSpPr>
          <p:cNvPr id="250" name="Deliveries daily; over 10,000 invoices each year"/>
          <p:cNvSpPr txBox="1"/>
          <p:nvPr/>
        </p:nvSpPr>
        <p:spPr>
          <a:xfrm>
            <a:off x="16276758" y="5586379"/>
            <a:ext cx="7191927" cy="1778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defTabSz="355600">
              <a:defRPr sz="3700">
                <a:solidFill>
                  <a:srgbClr val="000000"/>
                </a:solidFill>
                <a:latin typeface="Josefin Sans Light"/>
                <a:ea typeface="Josefin Sans Light"/>
                <a:cs typeface="Josefin Sans Light"/>
                <a:sym typeface="Josefin Sans Light"/>
              </a:defRPr>
            </a:lvl1pPr>
          </a:lstStyle>
          <a:p>
            <a:r>
              <a:rPr dirty="0"/>
              <a:t>Deliveries daily; over 10,000 invoices each year</a:t>
            </a:r>
          </a:p>
        </p:txBody>
      </p:sp>
      <p:sp>
        <p:nvSpPr>
          <p:cNvPr id="251" name="15,000+"/>
          <p:cNvSpPr txBox="1"/>
          <p:nvPr/>
        </p:nvSpPr>
        <p:spPr>
          <a:xfrm>
            <a:off x="16264539" y="7107933"/>
            <a:ext cx="4554395" cy="1384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defTabSz="355600">
              <a:defRPr sz="8400" cap="all">
                <a:solidFill>
                  <a:srgbClr val="000000"/>
                </a:solidFill>
                <a:latin typeface="Josefin Sans Bold"/>
                <a:ea typeface="Josefin Sans Bold"/>
                <a:cs typeface="Josefin Sans Bold"/>
                <a:sym typeface="Josefin Sans Bold"/>
              </a:defRPr>
            </a:lvl1pPr>
          </a:lstStyle>
          <a:p>
            <a:r>
              <a:rPr dirty="0"/>
              <a:t>15,000+</a:t>
            </a:r>
          </a:p>
        </p:txBody>
      </p:sp>
      <p:sp>
        <p:nvSpPr>
          <p:cNvPr id="252" name="Tons of products delivered annually to our customers"/>
          <p:cNvSpPr txBox="1"/>
          <p:nvPr/>
        </p:nvSpPr>
        <p:spPr>
          <a:xfrm>
            <a:off x="16264539" y="8448055"/>
            <a:ext cx="6410088" cy="1778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defTabSz="355600">
              <a:defRPr sz="3700">
                <a:solidFill>
                  <a:srgbClr val="000000"/>
                </a:solidFill>
                <a:latin typeface="Josefin Sans Light"/>
                <a:ea typeface="Josefin Sans Light"/>
                <a:cs typeface="Josefin Sans Light"/>
                <a:sym typeface="Josefin Sans Light"/>
              </a:defRPr>
            </a:lvl1pPr>
          </a:lstStyle>
          <a:p>
            <a:r>
              <a:rPr dirty="0"/>
              <a:t>Tons of products delivered annually to our customers</a:t>
            </a:r>
          </a:p>
        </p:txBody>
      </p:sp>
      <p:sp>
        <p:nvSpPr>
          <p:cNvPr id="2" name="15,000+">
            <a:extLst>
              <a:ext uri="{FF2B5EF4-FFF2-40B4-BE49-F238E27FC236}">
                <a16:creationId xmlns:a16="http://schemas.microsoft.com/office/drawing/2014/main" id="{CA4AEF5B-88A0-04A1-B453-4BA4998339FB}"/>
              </a:ext>
            </a:extLst>
          </p:cNvPr>
          <p:cNvSpPr txBox="1"/>
          <p:nvPr/>
        </p:nvSpPr>
        <p:spPr>
          <a:xfrm>
            <a:off x="16276758" y="10152215"/>
            <a:ext cx="6066176" cy="13952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355600">
              <a:defRPr sz="8400" cap="all">
                <a:solidFill>
                  <a:srgbClr val="000000"/>
                </a:solidFill>
                <a:latin typeface="Josefin Sans Bold"/>
                <a:ea typeface="Josefin Sans Bold"/>
                <a:cs typeface="Josefin Sans Bold"/>
                <a:sym typeface="Josefin Sans Bold"/>
              </a:defRPr>
            </a:lvl1pPr>
          </a:lstStyle>
          <a:p>
            <a:r>
              <a:rPr dirty="0"/>
              <a:t>1</a:t>
            </a:r>
            <a:r>
              <a:rPr lang="en-US" dirty="0"/>
              <a:t>7 500 000</a:t>
            </a:r>
            <a:endParaRPr dirty="0"/>
          </a:p>
        </p:txBody>
      </p:sp>
      <p:sp>
        <p:nvSpPr>
          <p:cNvPr id="3" name="Tons of products delivered annually to our customers">
            <a:extLst>
              <a:ext uri="{FF2B5EF4-FFF2-40B4-BE49-F238E27FC236}">
                <a16:creationId xmlns:a16="http://schemas.microsoft.com/office/drawing/2014/main" id="{8DAC466E-4C47-6E98-0757-C1A571177B97}"/>
              </a:ext>
            </a:extLst>
          </p:cNvPr>
          <p:cNvSpPr txBox="1"/>
          <p:nvPr/>
        </p:nvSpPr>
        <p:spPr>
          <a:xfrm>
            <a:off x="16276758" y="11382877"/>
            <a:ext cx="6410088" cy="6719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defTabSz="355600">
              <a:defRPr sz="3700">
                <a:solidFill>
                  <a:srgbClr val="000000"/>
                </a:solidFill>
                <a:latin typeface="Josefin Sans Light"/>
                <a:ea typeface="Josefin Sans Light"/>
                <a:cs typeface="Josefin Sans Light"/>
                <a:sym typeface="Josefin Sans Light"/>
              </a:defRPr>
            </a:lvl1pPr>
          </a:lstStyle>
          <a:p>
            <a:r>
              <a:rPr lang="en-US" dirty="0"/>
              <a:t>EUR turnover in 2022</a:t>
            </a:r>
            <a:endParaRPr dirty="0"/>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Прямоугольник"/>
          <p:cNvSpPr/>
          <p:nvPr/>
        </p:nvSpPr>
        <p:spPr>
          <a:xfrm>
            <a:off x="10013641" y="9818441"/>
            <a:ext cx="4371828" cy="1270001"/>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74" name="Paper and Board"/>
          <p:cNvSpPr txBox="1"/>
          <p:nvPr/>
        </p:nvSpPr>
        <p:spPr>
          <a:xfrm>
            <a:off x="10662987" y="9920041"/>
            <a:ext cx="3073260" cy="1066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355600">
              <a:defRPr sz="3200">
                <a:solidFill>
                  <a:srgbClr val="000000"/>
                </a:solidFill>
                <a:latin typeface="Josefin Sans Regular"/>
                <a:ea typeface="Josefin Sans Regular"/>
                <a:cs typeface="Josefin Sans Regular"/>
                <a:sym typeface="Josefin Sans Regular"/>
              </a:defRPr>
            </a:lvl1pPr>
          </a:lstStyle>
          <a:p>
            <a:r>
              <a:rPr dirty="0"/>
              <a:t>Paper and Board </a:t>
            </a:r>
          </a:p>
        </p:txBody>
      </p:sp>
      <p:sp>
        <p:nvSpPr>
          <p:cNvPr id="175" name="Прямоугольник"/>
          <p:cNvSpPr/>
          <p:nvPr/>
        </p:nvSpPr>
        <p:spPr>
          <a:xfrm>
            <a:off x="342145" y="9818438"/>
            <a:ext cx="4371828" cy="1270001"/>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76" name="Прямоугольник"/>
          <p:cNvSpPr/>
          <p:nvPr/>
        </p:nvSpPr>
        <p:spPr>
          <a:xfrm>
            <a:off x="19648951" y="9818438"/>
            <a:ext cx="4319752" cy="1270001"/>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77" name="Прямоугольник"/>
          <p:cNvSpPr/>
          <p:nvPr/>
        </p:nvSpPr>
        <p:spPr>
          <a:xfrm>
            <a:off x="14831296" y="9813269"/>
            <a:ext cx="4319752" cy="1270001"/>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78" name="Printing…"/>
          <p:cNvSpPr txBox="1"/>
          <p:nvPr/>
        </p:nvSpPr>
        <p:spPr>
          <a:xfrm>
            <a:off x="796461" y="9920038"/>
            <a:ext cx="3463322" cy="1066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355600">
              <a:defRPr sz="3200">
                <a:solidFill>
                  <a:srgbClr val="000000"/>
                </a:solidFill>
                <a:latin typeface="Josefin Sans Regular"/>
                <a:ea typeface="Josefin Sans Regular"/>
                <a:cs typeface="Josefin Sans Regular"/>
                <a:sym typeface="Josefin Sans Regular"/>
              </a:defRPr>
            </a:pPr>
            <a:r>
              <a:rPr dirty="0"/>
              <a:t>Printing</a:t>
            </a:r>
          </a:p>
          <a:p>
            <a:pPr defTabSz="355600">
              <a:defRPr sz="3200">
                <a:solidFill>
                  <a:srgbClr val="000000"/>
                </a:solidFill>
                <a:latin typeface="Josefin Sans Regular"/>
                <a:ea typeface="Josefin Sans Regular"/>
                <a:cs typeface="Josefin Sans Regular"/>
                <a:sym typeface="Josefin Sans Regular"/>
              </a:defRPr>
            </a:pPr>
            <a:r>
              <a:rPr dirty="0"/>
              <a:t>Supplies</a:t>
            </a:r>
          </a:p>
        </p:txBody>
      </p:sp>
      <p:sp>
        <p:nvSpPr>
          <p:cNvPr id="179" name="Photo Supplies"/>
          <p:cNvSpPr txBox="1"/>
          <p:nvPr/>
        </p:nvSpPr>
        <p:spPr>
          <a:xfrm>
            <a:off x="20486139" y="9920038"/>
            <a:ext cx="2697326" cy="1066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355600">
              <a:defRPr sz="3200">
                <a:solidFill>
                  <a:srgbClr val="000000"/>
                </a:solidFill>
                <a:latin typeface="Josefin Sans Regular"/>
                <a:ea typeface="Josefin Sans Regular"/>
                <a:cs typeface="Josefin Sans Regular"/>
                <a:sym typeface="Josefin Sans Regular"/>
              </a:defRPr>
            </a:lvl1pPr>
          </a:lstStyle>
          <a:p>
            <a:r>
              <a:rPr dirty="0"/>
              <a:t>Photo Supplies</a:t>
            </a:r>
          </a:p>
        </p:txBody>
      </p:sp>
      <p:sp>
        <p:nvSpPr>
          <p:cNvPr id="180" name="Materials for Visual Communications"/>
          <p:cNvSpPr txBox="1"/>
          <p:nvPr/>
        </p:nvSpPr>
        <p:spPr>
          <a:xfrm>
            <a:off x="15027886" y="9904531"/>
            <a:ext cx="3926574" cy="10874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355600">
              <a:defRPr sz="3200">
                <a:solidFill>
                  <a:srgbClr val="000000"/>
                </a:solidFill>
                <a:latin typeface="Josefin Sans Regular"/>
                <a:ea typeface="Josefin Sans Regular"/>
                <a:cs typeface="Josefin Sans Regular"/>
                <a:sym typeface="Josefin Sans Regular"/>
              </a:defRPr>
            </a:lvl1pPr>
          </a:lstStyle>
          <a:p>
            <a:r>
              <a:rPr dirty="0"/>
              <a:t>Materials for </a:t>
            </a:r>
            <a:r>
              <a:rPr lang="en-US" dirty="0"/>
              <a:t>Visual </a:t>
            </a:r>
            <a:r>
              <a:rPr lang="lv-LV" dirty="0"/>
              <a:t>Communications </a:t>
            </a:r>
            <a:endParaRPr dirty="0"/>
          </a:p>
        </p:txBody>
      </p:sp>
      <p:sp>
        <p:nvSpPr>
          <p:cNvPr id="181" name="POLAP IS FOCUSED ON FOUR PRODUCT GROUPS"/>
          <p:cNvSpPr txBox="1"/>
          <p:nvPr/>
        </p:nvSpPr>
        <p:spPr>
          <a:xfrm>
            <a:off x="2043721" y="1626100"/>
            <a:ext cx="19447632" cy="11336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defTabSz="355600">
              <a:defRPr sz="6700" cap="all">
                <a:solidFill>
                  <a:srgbClr val="FFFFFF"/>
                </a:solidFill>
                <a:latin typeface="Josefin Sans Bold"/>
                <a:ea typeface="Josefin Sans Bold"/>
                <a:cs typeface="Josefin Sans Bold"/>
                <a:sym typeface="Josefin Sans Bold"/>
              </a:defRPr>
            </a:lvl1pPr>
          </a:lstStyle>
          <a:p>
            <a:r>
              <a:rPr dirty="0"/>
              <a:t>POLAP IS FOCUSED ON </a:t>
            </a:r>
            <a:r>
              <a:rPr lang="en-US" dirty="0"/>
              <a:t>FIVE</a:t>
            </a:r>
            <a:r>
              <a:rPr dirty="0"/>
              <a:t> PRODUCT GROUPS</a:t>
            </a:r>
          </a:p>
        </p:txBody>
      </p:sp>
      <p:sp>
        <p:nvSpPr>
          <p:cNvPr id="4" name="Прямоугольник">
            <a:extLst>
              <a:ext uri="{FF2B5EF4-FFF2-40B4-BE49-F238E27FC236}">
                <a16:creationId xmlns:a16="http://schemas.microsoft.com/office/drawing/2014/main" id="{16FBBA04-A3B1-C407-A6FA-304130CBA520}"/>
              </a:ext>
            </a:extLst>
          </p:cNvPr>
          <p:cNvSpPr/>
          <p:nvPr/>
        </p:nvSpPr>
        <p:spPr>
          <a:xfrm>
            <a:off x="5195986" y="9818441"/>
            <a:ext cx="4319752" cy="1270001"/>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5" name="Materials for Visual Communications">
            <a:extLst>
              <a:ext uri="{FF2B5EF4-FFF2-40B4-BE49-F238E27FC236}">
                <a16:creationId xmlns:a16="http://schemas.microsoft.com/office/drawing/2014/main" id="{D51A7951-56F5-AC84-65BD-DF91E3468024}"/>
              </a:ext>
            </a:extLst>
          </p:cNvPr>
          <p:cNvSpPr txBox="1"/>
          <p:nvPr/>
        </p:nvSpPr>
        <p:spPr>
          <a:xfrm>
            <a:off x="5392576" y="10155924"/>
            <a:ext cx="3926574" cy="5950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355600">
              <a:defRPr sz="3200">
                <a:solidFill>
                  <a:srgbClr val="000000"/>
                </a:solidFill>
                <a:latin typeface="Josefin Sans Regular"/>
                <a:ea typeface="Josefin Sans Regular"/>
                <a:cs typeface="Josefin Sans Regular"/>
                <a:sym typeface="Josefin Sans Regular"/>
              </a:defRPr>
            </a:lvl1pPr>
          </a:lstStyle>
          <a:p>
            <a:r>
              <a:rPr lang="en-US" dirty="0"/>
              <a:t>Packaging and labels</a:t>
            </a:r>
            <a:endParaRPr dirty="0"/>
          </a:p>
        </p:txBody>
      </p:sp>
      <p:sp>
        <p:nvSpPr>
          <p:cNvPr id="8" name="Прямоугольник">
            <a:extLst>
              <a:ext uri="{FF2B5EF4-FFF2-40B4-BE49-F238E27FC236}">
                <a16:creationId xmlns:a16="http://schemas.microsoft.com/office/drawing/2014/main" id="{E98DEEFA-69D5-C4E1-CCB9-D1DFBC2B205A}"/>
              </a:ext>
            </a:extLst>
          </p:cNvPr>
          <p:cNvSpPr/>
          <p:nvPr/>
        </p:nvSpPr>
        <p:spPr>
          <a:xfrm>
            <a:off x="19648951" y="4697927"/>
            <a:ext cx="4319752" cy="4226475"/>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7" name="Picture 6" descr="Logo&#10;&#10;Description automatically generated with low confidence">
            <a:extLst>
              <a:ext uri="{FF2B5EF4-FFF2-40B4-BE49-F238E27FC236}">
                <a16:creationId xmlns:a16="http://schemas.microsoft.com/office/drawing/2014/main" id="{A6470484-4416-A3F0-CA07-9945F7712B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52786" y="5236364"/>
            <a:ext cx="3112082" cy="3149599"/>
          </a:xfrm>
          <a:prstGeom prst="rect">
            <a:avLst/>
          </a:prstGeom>
        </p:spPr>
      </p:pic>
      <p:sp>
        <p:nvSpPr>
          <p:cNvPr id="9" name="Прямоугольник">
            <a:extLst>
              <a:ext uri="{FF2B5EF4-FFF2-40B4-BE49-F238E27FC236}">
                <a16:creationId xmlns:a16="http://schemas.microsoft.com/office/drawing/2014/main" id="{ADC210F5-E29E-CA20-C1CD-AA009F941B47}"/>
              </a:ext>
            </a:extLst>
          </p:cNvPr>
          <p:cNvSpPr/>
          <p:nvPr/>
        </p:nvSpPr>
        <p:spPr>
          <a:xfrm>
            <a:off x="14831296" y="4697927"/>
            <a:ext cx="4319752" cy="4226475"/>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0" name="Прямоугольник">
            <a:extLst>
              <a:ext uri="{FF2B5EF4-FFF2-40B4-BE49-F238E27FC236}">
                <a16:creationId xmlns:a16="http://schemas.microsoft.com/office/drawing/2014/main" id="{E8557953-7A89-3132-929A-F5DBD69906BA}"/>
              </a:ext>
            </a:extLst>
          </p:cNvPr>
          <p:cNvSpPr/>
          <p:nvPr/>
        </p:nvSpPr>
        <p:spPr>
          <a:xfrm>
            <a:off x="5195986" y="4697928"/>
            <a:ext cx="4319752" cy="4226475"/>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1" name="Прямоугольник">
            <a:extLst>
              <a:ext uri="{FF2B5EF4-FFF2-40B4-BE49-F238E27FC236}">
                <a16:creationId xmlns:a16="http://schemas.microsoft.com/office/drawing/2014/main" id="{EDFDF42A-A35D-F3F7-6D60-4939FD6FD62B}"/>
              </a:ext>
            </a:extLst>
          </p:cNvPr>
          <p:cNvSpPr/>
          <p:nvPr/>
        </p:nvSpPr>
        <p:spPr>
          <a:xfrm>
            <a:off x="10013641" y="4697927"/>
            <a:ext cx="4319752" cy="4226475"/>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2" name="Прямоугольник">
            <a:extLst>
              <a:ext uri="{FF2B5EF4-FFF2-40B4-BE49-F238E27FC236}">
                <a16:creationId xmlns:a16="http://schemas.microsoft.com/office/drawing/2014/main" id="{F8E3F73F-93F0-AB55-8B8B-E46C7EDC966D}"/>
              </a:ext>
            </a:extLst>
          </p:cNvPr>
          <p:cNvSpPr/>
          <p:nvPr/>
        </p:nvSpPr>
        <p:spPr>
          <a:xfrm>
            <a:off x="368183" y="4672003"/>
            <a:ext cx="4319752" cy="4226475"/>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14" name="Picture 13" descr="A picture containing icon&#10;&#10;Description automatically generated">
            <a:extLst>
              <a:ext uri="{FF2B5EF4-FFF2-40B4-BE49-F238E27FC236}">
                <a16:creationId xmlns:a16="http://schemas.microsoft.com/office/drawing/2014/main" id="{EC481BCE-412A-04D4-253A-41D7EC1418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2626" y="5236367"/>
            <a:ext cx="3125868" cy="3125868"/>
          </a:xfrm>
          <a:prstGeom prst="rect">
            <a:avLst/>
          </a:prstGeom>
        </p:spPr>
      </p:pic>
      <p:pic>
        <p:nvPicPr>
          <p:cNvPr id="16" name="Picture 15" descr="A picture containing text, sign&#10;&#10;Description automatically generated">
            <a:extLst>
              <a:ext uri="{FF2B5EF4-FFF2-40B4-BE49-F238E27FC236}">
                <a16:creationId xmlns:a16="http://schemas.microsoft.com/office/drawing/2014/main" id="{396AD41D-4C07-1995-CC33-7BDD18DA71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62987" y="5236367"/>
            <a:ext cx="3049084" cy="3049084"/>
          </a:xfrm>
          <a:prstGeom prst="rect">
            <a:avLst/>
          </a:prstGeom>
        </p:spPr>
      </p:pic>
      <p:pic>
        <p:nvPicPr>
          <p:cNvPr id="18" name="Picture 17" descr="A picture containing icon&#10;&#10;Description automatically generated">
            <a:extLst>
              <a:ext uri="{FF2B5EF4-FFF2-40B4-BE49-F238E27FC236}">
                <a16:creationId xmlns:a16="http://schemas.microsoft.com/office/drawing/2014/main" id="{BD281B19-DC3C-3C79-9202-81AA8C49047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2491" y="5200053"/>
            <a:ext cx="3085395" cy="3085395"/>
          </a:xfrm>
          <a:prstGeom prst="rect">
            <a:avLst/>
          </a:prstGeom>
        </p:spPr>
      </p:pic>
      <p:pic>
        <p:nvPicPr>
          <p:cNvPr id="20" name="Picture 19" descr="A picture containing sign&#10;&#10;Description automatically generated">
            <a:extLst>
              <a:ext uri="{FF2B5EF4-FFF2-40B4-BE49-F238E27FC236}">
                <a16:creationId xmlns:a16="http://schemas.microsoft.com/office/drawing/2014/main" id="{5377A7C0-C9FB-BEE9-0DE0-9FF510E3CA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432024" y="5214855"/>
            <a:ext cx="3224104" cy="3224104"/>
          </a:xfrm>
          <a:prstGeom prst="rect">
            <a:avLst/>
          </a:prstGeom>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AP IS FOCUSED ON FOUR PRODUCT GROUPS">
            <a:extLst>
              <a:ext uri="{FF2B5EF4-FFF2-40B4-BE49-F238E27FC236}">
                <a16:creationId xmlns:a16="http://schemas.microsoft.com/office/drawing/2014/main" id="{A4C330A4-2790-0638-2453-F433A32AECE4}"/>
              </a:ext>
            </a:extLst>
          </p:cNvPr>
          <p:cNvSpPr txBox="1"/>
          <p:nvPr/>
        </p:nvSpPr>
        <p:spPr>
          <a:xfrm>
            <a:off x="3907648" y="1797668"/>
            <a:ext cx="16531770" cy="11336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defTabSz="355600">
              <a:defRPr sz="6700" cap="all">
                <a:solidFill>
                  <a:srgbClr val="FFFFFF"/>
                </a:solidFill>
                <a:latin typeface="Josefin Sans Bold"/>
                <a:ea typeface="Josefin Sans Bold"/>
                <a:cs typeface="Josefin Sans Bold"/>
                <a:sym typeface="Josefin Sans Bold"/>
              </a:defRPr>
            </a:lvl1pPr>
          </a:lstStyle>
          <a:p>
            <a:pPr algn="ctr"/>
            <a:r>
              <a:rPr lang="en-US" dirty="0"/>
              <a:t>Services for the printing industry</a:t>
            </a:r>
            <a:endParaRPr dirty="0"/>
          </a:p>
        </p:txBody>
      </p:sp>
      <p:sp>
        <p:nvSpPr>
          <p:cNvPr id="2" name="Прямоугольник">
            <a:extLst>
              <a:ext uri="{FF2B5EF4-FFF2-40B4-BE49-F238E27FC236}">
                <a16:creationId xmlns:a16="http://schemas.microsoft.com/office/drawing/2014/main" id="{BD8C7F91-00C8-987A-AE41-3BDC9CAA7EC6}"/>
              </a:ext>
            </a:extLst>
          </p:cNvPr>
          <p:cNvSpPr/>
          <p:nvPr/>
        </p:nvSpPr>
        <p:spPr>
          <a:xfrm>
            <a:off x="12503922" y="9448790"/>
            <a:ext cx="4371828" cy="1270001"/>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r>
              <a:rPr lang="en-US" sz="3200" b="1" dirty="0">
                <a:solidFill>
                  <a:srgbClr val="000000"/>
                </a:solidFill>
                <a:latin typeface="Josefin Sans" pitchFamily="2" charset="0"/>
              </a:rPr>
              <a:t>Pantone color mixing</a:t>
            </a:r>
            <a:endParaRPr sz="3200" b="1" dirty="0">
              <a:solidFill>
                <a:srgbClr val="000000"/>
              </a:solidFill>
              <a:latin typeface="Josefin Sans" pitchFamily="2" charset="0"/>
            </a:endParaRPr>
          </a:p>
        </p:txBody>
      </p:sp>
      <p:sp>
        <p:nvSpPr>
          <p:cNvPr id="3" name="Прямоугольник">
            <a:extLst>
              <a:ext uri="{FF2B5EF4-FFF2-40B4-BE49-F238E27FC236}">
                <a16:creationId xmlns:a16="http://schemas.microsoft.com/office/drawing/2014/main" id="{7DF10FAC-095F-F3D4-1976-CDC23A945B39}"/>
              </a:ext>
            </a:extLst>
          </p:cNvPr>
          <p:cNvSpPr/>
          <p:nvPr/>
        </p:nvSpPr>
        <p:spPr>
          <a:xfrm>
            <a:off x="2832426" y="9448787"/>
            <a:ext cx="4371828" cy="1270001"/>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r>
              <a:rPr lang="en-US" sz="3200" b="1" dirty="0">
                <a:solidFill>
                  <a:srgbClr val="000000"/>
                </a:solidFill>
                <a:latin typeface="Josefin Sans" pitchFamily="2" charset="0"/>
              </a:rPr>
              <a:t>Rolls to sheets cutting</a:t>
            </a:r>
            <a:endParaRPr sz="3200" b="1" dirty="0">
              <a:solidFill>
                <a:srgbClr val="000000"/>
              </a:solidFill>
              <a:latin typeface="Josefin Sans" pitchFamily="2" charset="0"/>
            </a:endParaRPr>
          </a:p>
        </p:txBody>
      </p:sp>
      <p:sp>
        <p:nvSpPr>
          <p:cNvPr id="5" name="Прямоугольник">
            <a:extLst>
              <a:ext uri="{FF2B5EF4-FFF2-40B4-BE49-F238E27FC236}">
                <a16:creationId xmlns:a16="http://schemas.microsoft.com/office/drawing/2014/main" id="{DD1ADCD8-5DE8-B493-4DA6-FB1367B5ECEB}"/>
              </a:ext>
            </a:extLst>
          </p:cNvPr>
          <p:cNvSpPr/>
          <p:nvPr/>
        </p:nvSpPr>
        <p:spPr>
          <a:xfrm>
            <a:off x="17321577" y="9443618"/>
            <a:ext cx="4319752" cy="1270001"/>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r>
              <a:rPr lang="en-US" sz="2800" b="1" dirty="0">
                <a:solidFill>
                  <a:srgbClr val="000000"/>
                </a:solidFill>
                <a:latin typeface="Josefin Sans" pitchFamily="2" charset="0"/>
              </a:rPr>
              <a:t>Logistics between Printing Industry companies</a:t>
            </a:r>
            <a:endParaRPr sz="2800" b="1" dirty="0">
              <a:solidFill>
                <a:srgbClr val="000000"/>
              </a:solidFill>
              <a:latin typeface="Josefin Sans" pitchFamily="2" charset="0"/>
            </a:endParaRPr>
          </a:p>
        </p:txBody>
      </p:sp>
      <p:sp>
        <p:nvSpPr>
          <p:cNvPr id="6" name="Прямоугольник">
            <a:extLst>
              <a:ext uri="{FF2B5EF4-FFF2-40B4-BE49-F238E27FC236}">
                <a16:creationId xmlns:a16="http://schemas.microsoft.com/office/drawing/2014/main" id="{70C8ABF9-8C1C-20F9-B3BA-4ADDA688DF9E}"/>
              </a:ext>
            </a:extLst>
          </p:cNvPr>
          <p:cNvSpPr/>
          <p:nvPr/>
        </p:nvSpPr>
        <p:spPr>
          <a:xfrm>
            <a:off x="7686267" y="9448790"/>
            <a:ext cx="4319752" cy="1270001"/>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r>
              <a:rPr lang="en-US" sz="3200" b="1" dirty="0">
                <a:solidFill>
                  <a:srgbClr val="000000"/>
                </a:solidFill>
                <a:latin typeface="Josefin Sans" pitchFamily="2" charset="0"/>
              </a:rPr>
              <a:t>Blanket (Rubber) </a:t>
            </a:r>
          </a:p>
          <a:p>
            <a:pPr defTabSz="825500">
              <a:defRPr sz="3200">
                <a:solidFill>
                  <a:srgbClr val="FFFFFF"/>
                </a:solidFill>
                <a:latin typeface="Helvetica Neue Medium"/>
                <a:ea typeface="Helvetica Neue Medium"/>
                <a:cs typeface="Helvetica Neue Medium"/>
                <a:sym typeface="Helvetica Neue Medium"/>
              </a:defRPr>
            </a:pPr>
            <a:r>
              <a:rPr lang="en-US" sz="3200" b="1" dirty="0">
                <a:solidFill>
                  <a:srgbClr val="000000"/>
                </a:solidFill>
                <a:latin typeface="Josefin Sans" pitchFamily="2" charset="0"/>
              </a:rPr>
              <a:t>cutting</a:t>
            </a:r>
            <a:endParaRPr sz="3200" b="1" dirty="0">
              <a:solidFill>
                <a:srgbClr val="000000"/>
              </a:solidFill>
              <a:latin typeface="Josefin Sans" pitchFamily="2" charset="0"/>
            </a:endParaRPr>
          </a:p>
        </p:txBody>
      </p:sp>
      <p:sp>
        <p:nvSpPr>
          <p:cNvPr id="7" name="Прямоугольник">
            <a:extLst>
              <a:ext uri="{FF2B5EF4-FFF2-40B4-BE49-F238E27FC236}">
                <a16:creationId xmlns:a16="http://schemas.microsoft.com/office/drawing/2014/main" id="{707533C3-1B11-31A3-92CF-2408A44BFA70}"/>
              </a:ext>
            </a:extLst>
          </p:cNvPr>
          <p:cNvSpPr/>
          <p:nvPr/>
        </p:nvSpPr>
        <p:spPr>
          <a:xfrm>
            <a:off x="17321577" y="4328276"/>
            <a:ext cx="4319752" cy="4226475"/>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8" name="Прямоугольник">
            <a:extLst>
              <a:ext uri="{FF2B5EF4-FFF2-40B4-BE49-F238E27FC236}">
                <a16:creationId xmlns:a16="http://schemas.microsoft.com/office/drawing/2014/main" id="{15368353-B7B8-6467-74A0-9244FBBB3AAE}"/>
              </a:ext>
            </a:extLst>
          </p:cNvPr>
          <p:cNvSpPr/>
          <p:nvPr/>
        </p:nvSpPr>
        <p:spPr>
          <a:xfrm>
            <a:off x="7686267" y="4328277"/>
            <a:ext cx="4319752" cy="4226475"/>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9" name="Прямоугольник">
            <a:extLst>
              <a:ext uri="{FF2B5EF4-FFF2-40B4-BE49-F238E27FC236}">
                <a16:creationId xmlns:a16="http://schemas.microsoft.com/office/drawing/2014/main" id="{841AB6F0-44B7-E759-552E-766D11AA51B5}"/>
              </a:ext>
            </a:extLst>
          </p:cNvPr>
          <p:cNvSpPr/>
          <p:nvPr/>
        </p:nvSpPr>
        <p:spPr>
          <a:xfrm>
            <a:off x="12503922" y="4328276"/>
            <a:ext cx="4319752" cy="4226475"/>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0" name="Прямоугольник">
            <a:extLst>
              <a:ext uri="{FF2B5EF4-FFF2-40B4-BE49-F238E27FC236}">
                <a16:creationId xmlns:a16="http://schemas.microsoft.com/office/drawing/2014/main" id="{3784A24B-F2A3-4A68-1BBC-5F21B2D48BB4}"/>
              </a:ext>
            </a:extLst>
          </p:cNvPr>
          <p:cNvSpPr/>
          <p:nvPr/>
        </p:nvSpPr>
        <p:spPr>
          <a:xfrm>
            <a:off x="2858464" y="4302352"/>
            <a:ext cx="4319752" cy="4226475"/>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13" name="Picture 12" descr="A white line drawing of a tube and scissors&#10;&#10;Description automatically generated">
            <a:extLst>
              <a:ext uri="{FF2B5EF4-FFF2-40B4-BE49-F238E27FC236}">
                <a16:creationId xmlns:a16="http://schemas.microsoft.com/office/drawing/2014/main" id="{C40F8F9D-AE43-4A26-FA5F-63A0D8108FB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3377" y="4328277"/>
            <a:ext cx="4239326" cy="4239326"/>
          </a:xfrm>
          <a:prstGeom prst="rect">
            <a:avLst/>
          </a:prstGeom>
        </p:spPr>
      </p:pic>
      <p:pic>
        <p:nvPicPr>
          <p:cNvPr id="15" name="Picture 14" descr="A white line on a grey circle&#10;&#10;Description automatically generated">
            <a:extLst>
              <a:ext uri="{FF2B5EF4-FFF2-40B4-BE49-F238E27FC236}">
                <a16:creationId xmlns:a16="http://schemas.microsoft.com/office/drawing/2014/main" id="{6CAB32E3-7544-F30B-D85F-696204D9F9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21179" y="4295926"/>
            <a:ext cx="4239326" cy="4239326"/>
          </a:xfrm>
          <a:prstGeom prst="rect">
            <a:avLst/>
          </a:prstGeom>
        </p:spPr>
      </p:pic>
      <p:pic>
        <p:nvPicPr>
          <p:cNvPr id="17" name="Picture 16" descr="A grey circle with white outline and a gear and a truck&#10;&#10;Description automatically generated">
            <a:extLst>
              <a:ext uri="{FF2B5EF4-FFF2-40B4-BE49-F238E27FC236}">
                <a16:creationId xmlns:a16="http://schemas.microsoft.com/office/drawing/2014/main" id="{7BA59A14-828E-1694-65CD-88A12D661E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86210" y="4362526"/>
            <a:ext cx="4239326" cy="4239326"/>
          </a:xfrm>
          <a:prstGeom prst="rect">
            <a:avLst/>
          </a:prstGeom>
        </p:spPr>
      </p:pic>
      <p:pic>
        <p:nvPicPr>
          <p:cNvPr id="19" name="Picture 18" descr="A grey circle with a paint brush and a bucket of paint&#10;&#10;Description automatically generated">
            <a:extLst>
              <a:ext uri="{FF2B5EF4-FFF2-40B4-BE49-F238E27FC236}">
                <a16:creationId xmlns:a16="http://schemas.microsoft.com/office/drawing/2014/main" id="{970CCC15-DE53-683D-3439-6B6D5AE46CD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458408" y="4362526"/>
            <a:ext cx="4239326" cy="4239326"/>
          </a:xfrm>
          <a:prstGeom prst="rect">
            <a:avLst/>
          </a:prstGeom>
        </p:spPr>
      </p:pic>
    </p:spTree>
    <p:extLst>
      <p:ext uri="{BB962C8B-B14F-4D97-AF65-F5344CB8AC3E}">
        <p14:creationId xmlns:p14="http://schemas.microsoft.com/office/powerpoint/2010/main" val="282034872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AP IS FOCUSED ON FOUR PRODUCT GROUPS">
            <a:extLst>
              <a:ext uri="{FF2B5EF4-FFF2-40B4-BE49-F238E27FC236}">
                <a16:creationId xmlns:a16="http://schemas.microsoft.com/office/drawing/2014/main" id="{A4C330A4-2790-0638-2453-F433A32AECE4}"/>
              </a:ext>
            </a:extLst>
          </p:cNvPr>
          <p:cNvSpPr txBox="1"/>
          <p:nvPr/>
        </p:nvSpPr>
        <p:spPr>
          <a:xfrm>
            <a:off x="6756993" y="1797668"/>
            <a:ext cx="10833095" cy="11336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defTabSz="355600">
              <a:defRPr sz="6700" cap="all">
                <a:solidFill>
                  <a:srgbClr val="FFFFFF"/>
                </a:solidFill>
                <a:latin typeface="Josefin Sans Bold"/>
                <a:ea typeface="Josefin Sans Bold"/>
                <a:cs typeface="Josefin Sans Bold"/>
                <a:sym typeface="Josefin Sans Bold"/>
              </a:defRPr>
            </a:lvl1pPr>
          </a:lstStyle>
          <a:p>
            <a:pPr algn="ctr"/>
            <a:r>
              <a:rPr lang="en-US" dirty="0"/>
              <a:t>Paper cutting machine</a:t>
            </a:r>
          </a:p>
        </p:txBody>
      </p:sp>
      <p:pic>
        <p:nvPicPr>
          <p:cNvPr id="3" name="Picture 2" descr="A machine with many rolls of paper&#10;&#10;Description automatically generated with medium confidence">
            <a:extLst>
              <a:ext uri="{FF2B5EF4-FFF2-40B4-BE49-F238E27FC236}">
                <a16:creationId xmlns:a16="http://schemas.microsoft.com/office/drawing/2014/main" id="{2C3D959A-400C-8CDA-1886-C87259FCC3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05199" y="4528094"/>
            <a:ext cx="12659622" cy="7842244"/>
          </a:xfrm>
          <a:prstGeom prst="rect">
            <a:avLst/>
          </a:prstGeom>
        </p:spPr>
      </p:pic>
      <p:sp>
        <p:nvSpPr>
          <p:cNvPr id="5" name="TextBox 4">
            <a:extLst>
              <a:ext uri="{FF2B5EF4-FFF2-40B4-BE49-F238E27FC236}">
                <a16:creationId xmlns:a16="http://schemas.microsoft.com/office/drawing/2014/main" id="{8EDABD20-99DC-2F6B-F88A-7F5E3BFE8DAB}"/>
              </a:ext>
            </a:extLst>
          </p:cNvPr>
          <p:cNvSpPr txBox="1"/>
          <p:nvPr/>
        </p:nvSpPr>
        <p:spPr>
          <a:xfrm>
            <a:off x="1701507" y="5304718"/>
            <a:ext cx="9103692" cy="63812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algn="l" defTabSz="2438338" rtl="0" fontAlgn="auto" latinLnBrk="0" hangingPunct="0">
              <a:lnSpc>
                <a:spcPct val="100000"/>
              </a:lnSpc>
              <a:spcBef>
                <a:spcPts val="0"/>
              </a:spcBef>
              <a:spcAft>
                <a:spcPts val="0"/>
              </a:spcAft>
              <a:buClrTx/>
              <a:buSzTx/>
              <a:tabLst/>
            </a:pPr>
            <a:r>
              <a:rPr lang="en-US" sz="4400" b="1" dirty="0">
                <a:solidFill>
                  <a:schemeClr val="bg1"/>
                </a:solidFill>
                <a:latin typeface="Josefin Sans" pitchFamily="2" charset="0"/>
              </a:rPr>
              <a:t>4 rolls sheeting machine</a:t>
            </a:r>
          </a:p>
          <a:p>
            <a:pPr marR="0" algn="l" defTabSz="2438338" rtl="0" fontAlgn="auto" latinLnBrk="0" hangingPunct="0">
              <a:lnSpc>
                <a:spcPct val="100000"/>
              </a:lnSpc>
              <a:spcBef>
                <a:spcPts val="0"/>
              </a:spcBef>
              <a:spcAft>
                <a:spcPts val="0"/>
              </a:spcAft>
              <a:buClrTx/>
              <a:buSzTx/>
              <a:tabLst/>
            </a:pPr>
            <a:endParaRPr lang="en-US" sz="4400" b="1" dirty="0">
              <a:solidFill>
                <a:schemeClr val="bg1"/>
              </a:solidFill>
              <a:latin typeface="Josefin Sans" pitchFamily="2" charset="0"/>
            </a:endParaRPr>
          </a:p>
          <a:p>
            <a:pPr marR="0" algn="l" defTabSz="2438338" rtl="0" fontAlgn="auto" latinLnBrk="0" hangingPunct="0">
              <a:lnSpc>
                <a:spcPct val="100000"/>
              </a:lnSpc>
              <a:spcBef>
                <a:spcPts val="0"/>
              </a:spcBef>
              <a:spcAft>
                <a:spcPts val="0"/>
              </a:spcAft>
              <a:buClrTx/>
              <a:buSzTx/>
              <a:tabLst/>
            </a:pPr>
            <a:r>
              <a:rPr lang="en-US" sz="4000" b="1" dirty="0">
                <a:solidFill>
                  <a:schemeClr val="bg1"/>
                </a:solidFill>
                <a:latin typeface="Josefin Sans" pitchFamily="2" charset="0"/>
              </a:rPr>
              <a:t>High-precision sheeting machine designed to process paper and cardboard rolls into sheets.</a:t>
            </a:r>
          </a:p>
          <a:p>
            <a:pPr marR="0" algn="l" defTabSz="2438338" rtl="0" fontAlgn="auto" latinLnBrk="0" hangingPunct="0">
              <a:lnSpc>
                <a:spcPct val="100000"/>
              </a:lnSpc>
              <a:spcBef>
                <a:spcPts val="0"/>
              </a:spcBef>
              <a:spcAft>
                <a:spcPts val="0"/>
              </a:spcAft>
              <a:buClrTx/>
              <a:buSzTx/>
              <a:tabLst/>
            </a:pPr>
            <a:endParaRPr lang="en-US" sz="4000" b="1" dirty="0">
              <a:solidFill>
                <a:schemeClr val="bg1"/>
              </a:solidFill>
              <a:latin typeface="Josefin Sans" pitchFamily="2" charset="0"/>
            </a:endParaRPr>
          </a:p>
          <a:p>
            <a:pPr marR="0" algn="l" defTabSz="2438338" rtl="0" fontAlgn="auto" latinLnBrk="0" hangingPunct="0">
              <a:lnSpc>
                <a:spcPct val="100000"/>
              </a:lnSpc>
              <a:spcBef>
                <a:spcPts val="0"/>
              </a:spcBef>
              <a:spcAft>
                <a:spcPts val="0"/>
              </a:spcAft>
              <a:buClrTx/>
              <a:buSzTx/>
              <a:tabLst/>
            </a:pPr>
            <a:r>
              <a:rPr lang="en-US" sz="4000" b="1" dirty="0">
                <a:solidFill>
                  <a:schemeClr val="bg1"/>
                </a:solidFill>
                <a:latin typeface="Josefin Sans" pitchFamily="2" charset="0"/>
              </a:rPr>
              <a:t>With advanced technology and robust build, an efficient production is provided, while maintaining the quality and integrity of the processed material.</a:t>
            </a:r>
          </a:p>
        </p:txBody>
      </p:sp>
    </p:spTree>
    <p:extLst>
      <p:ext uri="{BB962C8B-B14F-4D97-AF65-F5344CB8AC3E}">
        <p14:creationId xmlns:p14="http://schemas.microsoft.com/office/powerpoint/2010/main" val="72819367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45+ Leading brands of paper &amp; PRINTING supplies trust Polap"/>
          <p:cNvSpPr txBox="1"/>
          <p:nvPr/>
        </p:nvSpPr>
        <p:spPr>
          <a:xfrm>
            <a:off x="2217614" y="702718"/>
            <a:ext cx="17431208" cy="2044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defTabSz="355600">
              <a:defRPr sz="6300" cap="all">
                <a:solidFill>
                  <a:srgbClr val="FFFFFF"/>
                </a:solidFill>
                <a:latin typeface="Josefin Sans Regular"/>
                <a:ea typeface="Josefin Sans Regular"/>
                <a:cs typeface="Josefin Sans Regular"/>
                <a:sym typeface="Josefin Sans Regular"/>
              </a:defRPr>
            </a:pPr>
            <a:r>
              <a:rPr lang="en-US" dirty="0"/>
              <a:t>50+ Leading Paper and PRINTING</a:t>
            </a:r>
          </a:p>
          <a:p>
            <a:pPr algn="l" defTabSz="355600">
              <a:defRPr sz="6300" cap="all">
                <a:solidFill>
                  <a:srgbClr val="FFFFFF"/>
                </a:solidFill>
                <a:latin typeface="Josefin Sans Regular"/>
                <a:ea typeface="Josefin Sans Regular"/>
                <a:cs typeface="Josefin Sans Regular"/>
                <a:sym typeface="Josefin Sans Regular"/>
              </a:defRPr>
            </a:pPr>
            <a:r>
              <a:rPr lang="en-US" dirty="0"/>
              <a:t>material brands trust Polap</a:t>
            </a:r>
            <a:endParaRPr lang="en-US" sz="6400" b="1" dirty="0"/>
          </a:p>
        </p:txBody>
      </p:sp>
      <p:sp>
        <p:nvSpPr>
          <p:cNvPr id="255" name="Прямоугольник"/>
          <p:cNvSpPr/>
          <p:nvPr/>
        </p:nvSpPr>
        <p:spPr>
          <a:xfrm>
            <a:off x="17554541" y="80955"/>
            <a:ext cx="6060414" cy="3092922"/>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56" name="Most of our suppliers share over 15 years of immaculate history of cooperation"/>
          <p:cNvSpPr txBox="1"/>
          <p:nvPr/>
        </p:nvSpPr>
        <p:spPr>
          <a:xfrm>
            <a:off x="17794818" y="276260"/>
            <a:ext cx="5522381" cy="25648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algn="l" defTabSz="355600">
              <a:defRPr sz="2300" cap="all">
                <a:solidFill>
                  <a:srgbClr val="000000"/>
                </a:solidFill>
                <a:latin typeface="Josefin Sans Light"/>
                <a:ea typeface="Josefin Sans Light"/>
                <a:cs typeface="Josefin Sans Light"/>
                <a:sym typeface="Josefin Sans Light"/>
              </a:defRPr>
            </a:lvl1pPr>
          </a:lstStyle>
          <a:p>
            <a:pPr algn="ctr"/>
            <a:r>
              <a:rPr lang="en-US" sz="3200" b="1" dirty="0"/>
              <a:t>with over 90% of our suppliers, we have a history of more than 15 years of LONG-TERM cooperation.</a:t>
            </a:r>
          </a:p>
        </p:txBody>
      </p:sp>
      <p:pic>
        <p:nvPicPr>
          <p:cNvPr id="257" name="pexels-photo-2568551.jpeg" descr="pexels-photo-2568551.jpeg"/>
          <p:cNvPicPr>
            <a:picLocks noChangeAspect="1"/>
          </p:cNvPicPr>
          <p:nvPr/>
        </p:nvPicPr>
        <p:blipFill>
          <a:blip r:embed="rId2"/>
          <a:srcRect l="1598" t="25999" r="1598" b="54762"/>
          <a:stretch>
            <a:fillRect/>
          </a:stretch>
        </p:blipFill>
        <p:spPr>
          <a:xfrm>
            <a:off x="1161641" y="3360839"/>
            <a:ext cx="22453314" cy="2974801"/>
          </a:xfrm>
          <a:prstGeom prst="rect">
            <a:avLst/>
          </a:prstGeom>
          <a:ln w="76200">
            <a:solidFill>
              <a:srgbClr val="FFFFFF"/>
            </a:solidFill>
            <a:miter lim="400000"/>
          </a:ln>
        </p:spPr>
      </p:pic>
      <p:sp>
        <p:nvSpPr>
          <p:cNvPr id="258" name="Прямоугольник"/>
          <p:cNvSpPr/>
          <p:nvPr/>
        </p:nvSpPr>
        <p:spPr>
          <a:xfrm>
            <a:off x="1551251" y="3779068"/>
            <a:ext cx="21539714" cy="2081912"/>
          </a:xfrm>
          <a:prstGeom prst="rect">
            <a:avLst/>
          </a:prstGeom>
          <a:solidFill>
            <a:srgbClr val="FFFFFF"/>
          </a:solidFill>
          <a:ln w="762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59" name="Paper &amp; board"/>
          <p:cNvSpPr txBox="1"/>
          <p:nvPr/>
        </p:nvSpPr>
        <p:spPr>
          <a:xfrm>
            <a:off x="1869524" y="4550809"/>
            <a:ext cx="3073259" cy="5950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defTabSz="355600">
              <a:defRPr sz="3200" cap="all">
                <a:solidFill>
                  <a:srgbClr val="000000"/>
                </a:solidFill>
                <a:latin typeface="Josefin Sans Regular"/>
                <a:ea typeface="Josefin Sans Regular"/>
                <a:cs typeface="Josefin Sans Regular"/>
                <a:sym typeface="Josefin Sans Regular"/>
              </a:defRPr>
            </a:lvl1pPr>
          </a:lstStyle>
          <a:p>
            <a:r>
              <a:rPr dirty="0"/>
              <a:t>P</a:t>
            </a:r>
            <a:r>
              <a:rPr lang="lv-LV" dirty="0" err="1"/>
              <a:t>apīrs</a:t>
            </a:r>
            <a:r>
              <a:rPr dirty="0"/>
              <a:t> </a:t>
            </a:r>
          </a:p>
        </p:txBody>
      </p:sp>
      <p:pic>
        <p:nvPicPr>
          <p:cNvPr id="260" name="pexels-photo-2568551.jpeg" descr="pexels-photo-2568551.jpeg"/>
          <p:cNvPicPr>
            <a:picLocks noChangeAspect="1"/>
          </p:cNvPicPr>
          <p:nvPr/>
        </p:nvPicPr>
        <p:blipFill>
          <a:blip r:embed="rId2"/>
          <a:srcRect l="1598" t="25999" r="1598" b="54762"/>
          <a:stretch>
            <a:fillRect/>
          </a:stretch>
        </p:blipFill>
        <p:spPr>
          <a:xfrm>
            <a:off x="1161641" y="6772850"/>
            <a:ext cx="22453314" cy="2974801"/>
          </a:xfrm>
          <a:prstGeom prst="rect">
            <a:avLst/>
          </a:prstGeom>
          <a:ln w="76200">
            <a:solidFill>
              <a:srgbClr val="FFFFFF"/>
            </a:solidFill>
            <a:miter lim="400000"/>
          </a:ln>
        </p:spPr>
      </p:pic>
      <p:sp>
        <p:nvSpPr>
          <p:cNvPr id="261" name="Прямоугольник"/>
          <p:cNvSpPr/>
          <p:nvPr/>
        </p:nvSpPr>
        <p:spPr>
          <a:xfrm>
            <a:off x="1422143" y="7292406"/>
            <a:ext cx="21539714" cy="2081913"/>
          </a:xfrm>
          <a:prstGeom prst="rect">
            <a:avLst/>
          </a:prstGeom>
          <a:solidFill>
            <a:srgbClr val="FFFFFF"/>
          </a:solidFill>
          <a:ln w="762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r>
              <a:rPr lang="lv-LV" dirty="0" err="1"/>
              <a:t>fij</a:t>
            </a:r>
            <a:endParaRPr dirty="0"/>
          </a:p>
        </p:txBody>
      </p:sp>
      <p:sp>
        <p:nvSpPr>
          <p:cNvPr id="262" name="Printing materials"/>
          <p:cNvSpPr txBox="1"/>
          <p:nvPr/>
        </p:nvSpPr>
        <p:spPr>
          <a:xfrm>
            <a:off x="1869524" y="7962820"/>
            <a:ext cx="3073259" cy="5950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defTabSz="355600">
              <a:defRPr sz="3200" cap="all">
                <a:solidFill>
                  <a:srgbClr val="000000"/>
                </a:solidFill>
                <a:latin typeface="Josefin Sans Regular"/>
                <a:ea typeface="Josefin Sans Regular"/>
                <a:cs typeface="Josefin Sans Regular"/>
                <a:sym typeface="Josefin Sans Regular"/>
              </a:defRPr>
            </a:lvl1pPr>
          </a:lstStyle>
          <a:p>
            <a:r>
              <a:rPr lang="lv-LV" dirty="0"/>
              <a:t>materiāli</a:t>
            </a:r>
            <a:endParaRPr dirty="0"/>
          </a:p>
        </p:txBody>
      </p:sp>
      <p:pic>
        <p:nvPicPr>
          <p:cNvPr id="263" name="pexels-photo-2568551.jpeg" descr="pexels-photo-2568551.jpeg"/>
          <p:cNvPicPr>
            <a:picLocks noChangeAspect="1"/>
          </p:cNvPicPr>
          <p:nvPr/>
        </p:nvPicPr>
        <p:blipFill>
          <a:blip r:embed="rId2"/>
          <a:srcRect l="1598" t="25999" r="1598" b="54762"/>
          <a:stretch>
            <a:fillRect/>
          </a:stretch>
        </p:blipFill>
        <p:spPr>
          <a:xfrm>
            <a:off x="1161641" y="10184862"/>
            <a:ext cx="22453314" cy="2974801"/>
          </a:xfrm>
          <a:prstGeom prst="rect">
            <a:avLst/>
          </a:prstGeom>
          <a:ln w="76200">
            <a:solidFill>
              <a:srgbClr val="FFFFFF"/>
            </a:solidFill>
            <a:miter lim="400000"/>
          </a:ln>
        </p:spPr>
      </p:pic>
      <p:sp>
        <p:nvSpPr>
          <p:cNvPr id="264" name="Прямоугольник"/>
          <p:cNvSpPr/>
          <p:nvPr/>
        </p:nvSpPr>
        <p:spPr>
          <a:xfrm>
            <a:off x="1551251" y="10603090"/>
            <a:ext cx="21539714" cy="2081913"/>
          </a:xfrm>
          <a:prstGeom prst="rect">
            <a:avLst/>
          </a:prstGeom>
          <a:solidFill>
            <a:srgbClr val="FFFFFF"/>
          </a:solidFill>
          <a:ln w="762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65" name="Photo goods"/>
          <p:cNvSpPr txBox="1"/>
          <p:nvPr/>
        </p:nvSpPr>
        <p:spPr>
          <a:xfrm>
            <a:off x="1869524" y="11374832"/>
            <a:ext cx="3073259" cy="5950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defTabSz="355600">
              <a:defRPr sz="3200" cap="all">
                <a:solidFill>
                  <a:srgbClr val="000000"/>
                </a:solidFill>
                <a:latin typeface="Josefin Sans Regular"/>
                <a:ea typeface="Josefin Sans Regular"/>
                <a:cs typeface="Josefin Sans Regular"/>
                <a:sym typeface="Josefin Sans Regular"/>
              </a:defRPr>
            </a:lvl1pPr>
          </a:lstStyle>
          <a:p>
            <a:r>
              <a:rPr lang="lv-LV" dirty="0"/>
              <a:t>foto</a:t>
            </a:r>
            <a:endParaRPr dirty="0"/>
          </a:p>
        </p:txBody>
      </p:sp>
      <p:pic>
        <p:nvPicPr>
          <p:cNvPr id="266" name="1200px-UPM_logo.svg.png" descr="1200px-UPM_logo.svg.png"/>
          <p:cNvPicPr>
            <a:picLocks noChangeAspect="1"/>
          </p:cNvPicPr>
          <p:nvPr/>
        </p:nvPicPr>
        <p:blipFill>
          <a:blip r:embed="rId3"/>
          <a:stretch>
            <a:fillRect/>
          </a:stretch>
        </p:blipFill>
        <p:spPr>
          <a:xfrm>
            <a:off x="19333385" y="3931332"/>
            <a:ext cx="951868" cy="1193801"/>
          </a:xfrm>
          <a:prstGeom prst="rect">
            <a:avLst/>
          </a:prstGeom>
          <a:ln w="12700">
            <a:miter lim="400000"/>
          </a:ln>
        </p:spPr>
      </p:pic>
      <p:pic>
        <p:nvPicPr>
          <p:cNvPr id="267" name="1200px-The_Navigator_Company_logo.svg.png" descr="1200px-The_Navigator_Company_logo.svg.png"/>
          <p:cNvPicPr>
            <a:picLocks noChangeAspect="1"/>
          </p:cNvPicPr>
          <p:nvPr/>
        </p:nvPicPr>
        <p:blipFill>
          <a:blip r:embed="rId4"/>
          <a:stretch>
            <a:fillRect/>
          </a:stretch>
        </p:blipFill>
        <p:spPr>
          <a:xfrm>
            <a:off x="15952387" y="3931332"/>
            <a:ext cx="1900239" cy="1114807"/>
          </a:xfrm>
          <a:prstGeom prst="rect">
            <a:avLst/>
          </a:prstGeom>
          <a:ln w="12700">
            <a:miter lim="400000"/>
          </a:ln>
        </p:spPr>
      </p:pic>
      <p:pic>
        <p:nvPicPr>
          <p:cNvPr id="268" name="Снимок экрана 2020-12-28 в 17.10.30.png" descr="Снимок экрана 2020-12-28 в 17.10.30.png"/>
          <p:cNvPicPr>
            <a:picLocks noChangeAspect="1"/>
          </p:cNvPicPr>
          <p:nvPr/>
        </p:nvPicPr>
        <p:blipFill>
          <a:blip r:embed="rId5"/>
          <a:srcRect l="1447" t="7955" r="10181" b="3949"/>
          <a:stretch>
            <a:fillRect/>
          </a:stretch>
        </p:blipFill>
        <p:spPr>
          <a:xfrm>
            <a:off x="6905958" y="3931331"/>
            <a:ext cx="1050093" cy="1053184"/>
          </a:xfrm>
          <a:custGeom>
            <a:avLst/>
            <a:gdLst/>
            <a:ahLst/>
            <a:cxnLst>
              <a:cxn ang="0">
                <a:pos x="wd2" y="hd2"/>
              </a:cxn>
              <a:cxn ang="5400000">
                <a:pos x="wd2" y="hd2"/>
              </a:cxn>
              <a:cxn ang="10800000">
                <a:pos x="wd2" y="hd2"/>
              </a:cxn>
              <a:cxn ang="16200000">
                <a:pos x="wd2" y="hd2"/>
              </a:cxn>
            </a:cxnLst>
            <a:rect l="0" t="0" r="r" b="b"/>
            <a:pathLst>
              <a:path w="19679" h="20594" extrusionOk="0">
                <a:moveTo>
                  <a:pt x="9843" y="0"/>
                </a:moveTo>
                <a:cubicBezTo>
                  <a:pt x="7325" y="0"/>
                  <a:pt x="4802" y="1008"/>
                  <a:pt x="2881" y="3019"/>
                </a:cubicBezTo>
                <a:cubicBezTo>
                  <a:pt x="-961" y="7041"/>
                  <a:pt x="-961" y="13556"/>
                  <a:pt x="2881" y="17578"/>
                </a:cubicBezTo>
                <a:cubicBezTo>
                  <a:pt x="6723" y="21600"/>
                  <a:pt x="12955" y="21600"/>
                  <a:pt x="16797" y="17578"/>
                </a:cubicBezTo>
                <a:cubicBezTo>
                  <a:pt x="20639" y="13556"/>
                  <a:pt x="20639" y="7041"/>
                  <a:pt x="16797" y="3019"/>
                </a:cubicBezTo>
                <a:cubicBezTo>
                  <a:pt x="14876" y="1008"/>
                  <a:pt x="12361" y="0"/>
                  <a:pt x="9843" y="0"/>
                </a:cubicBezTo>
                <a:close/>
              </a:path>
            </a:pathLst>
          </a:custGeom>
          <a:ln w="12700">
            <a:miter lim="400000"/>
          </a:ln>
        </p:spPr>
      </p:pic>
      <p:pic>
        <p:nvPicPr>
          <p:cNvPr id="269" name="Metsä logo 2012 stacked.png" descr="Metsä logo 2012 stacked.png"/>
          <p:cNvPicPr>
            <a:picLocks noChangeAspect="1"/>
          </p:cNvPicPr>
          <p:nvPr/>
        </p:nvPicPr>
        <p:blipFill>
          <a:blip r:embed="rId6"/>
          <a:stretch>
            <a:fillRect/>
          </a:stretch>
        </p:blipFill>
        <p:spPr>
          <a:xfrm>
            <a:off x="13149372" y="3931332"/>
            <a:ext cx="760767" cy="1063980"/>
          </a:xfrm>
          <a:prstGeom prst="rect">
            <a:avLst/>
          </a:prstGeom>
          <a:ln w="12700">
            <a:miter lim="400000"/>
          </a:ln>
        </p:spPr>
      </p:pic>
      <p:pic>
        <p:nvPicPr>
          <p:cNvPr id="270" name="Logo_of_Sappi_Limited_(company).svg.png" descr="Logo_of_Sappi_Limited_(company).svg.png"/>
          <p:cNvPicPr>
            <a:picLocks noChangeAspect="1"/>
          </p:cNvPicPr>
          <p:nvPr/>
        </p:nvPicPr>
        <p:blipFill>
          <a:blip r:embed="rId7"/>
          <a:stretch>
            <a:fillRect/>
          </a:stretch>
        </p:blipFill>
        <p:spPr>
          <a:xfrm>
            <a:off x="17780576" y="5190737"/>
            <a:ext cx="1426032" cy="505054"/>
          </a:xfrm>
          <a:prstGeom prst="rect">
            <a:avLst/>
          </a:prstGeom>
          <a:ln w="12700">
            <a:miter lim="400000"/>
          </a:ln>
        </p:spPr>
      </p:pic>
      <p:pic>
        <p:nvPicPr>
          <p:cNvPr id="271" name="Mondi_Logo.svg.png" descr="Mondi_Logo.svg.png"/>
          <p:cNvPicPr>
            <a:picLocks noChangeAspect="1"/>
          </p:cNvPicPr>
          <p:nvPr/>
        </p:nvPicPr>
        <p:blipFill>
          <a:blip r:embed="rId8"/>
          <a:stretch>
            <a:fillRect/>
          </a:stretch>
        </p:blipFill>
        <p:spPr>
          <a:xfrm>
            <a:off x="20642025" y="4964448"/>
            <a:ext cx="1651001" cy="731343"/>
          </a:xfrm>
          <a:prstGeom prst="rect">
            <a:avLst/>
          </a:prstGeom>
          <a:ln w="12700">
            <a:miter lim="400000"/>
          </a:ln>
        </p:spPr>
      </p:pic>
      <p:pic>
        <p:nvPicPr>
          <p:cNvPr id="272" name="sentis-logo.png" descr="sentis-logo.png"/>
          <p:cNvPicPr>
            <a:picLocks noChangeAspect="1"/>
          </p:cNvPicPr>
          <p:nvPr/>
        </p:nvPicPr>
        <p:blipFill>
          <a:blip r:embed="rId9"/>
          <a:stretch>
            <a:fillRect/>
          </a:stretch>
        </p:blipFill>
        <p:spPr>
          <a:xfrm>
            <a:off x="10073995" y="3931332"/>
            <a:ext cx="1033129" cy="1067566"/>
          </a:xfrm>
          <a:prstGeom prst="rect">
            <a:avLst/>
          </a:prstGeom>
          <a:ln w="12700">
            <a:miter lim="400000"/>
          </a:ln>
        </p:spPr>
      </p:pic>
      <p:pic>
        <p:nvPicPr>
          <p:cNvPr id="273" name="peyer_sz_100k.jpg" descr="peyer_sz_100k.jpg"/>
          <p:cNvPicPr>
            <a:picLocks noChangeAspect="1"/>
          </p:cNvPicPr>
          <p:nvPr/>
        </p:nvPicPr>
        <p:blipFill>
          <a:blip r:embed="rId10"/>
          <a:stretch>
            <a:fillRect/>
          </a:stretch>
        </p:blipFill>
        <p:spPr>
          <a:xfrm>
            <a:off x="14215964" y="5249996"/>
            <a:ext cx="1536669" cy="445794"/>
          </a:xfrm>
          <a:prstGeom prst="rect">
            <a:avLst/>
          </a:prstGeom>
          <a:ln w="12700">
            <a:miter lim="400000"/>
          </a:ln>
        </p:spPr>
      </p:pic>
      <p:pic>
        <p:nvPicPr>
          <p:cNvPr id="274" name="9a2496072a2379181ea2456a2937b61e.png" descr="9a2496072a2379181ea2456a2937b61e.png"/>
          <p:cNvPicPr>
            <a:picLocks noChangeAspect="1"/>
          </p:cNvPicPr>
          <p:nvPr/>
        </p:nvPicPr>
        <p:blipFill>
          <a:blip r:embed="rId11"/>
          <a:srcRect l="26469" r="32029"/>
          <a:stretch>
            <a:fillRect/>
          </a:stretch>
        </p:blipFill>
        <p:spPr>
          <a:xfrm>
            <a:off x="4593740" y="3931332"/>
            <a:ext cx="743052" cy="1193801"/>
          </a:xfrm>
          <a:prstGeom prst="rect">
            <a:avLst/>
          </a:prstGeom>
          <a:ln w="12700">
            <a:miter lim="400000"/>
          </a:ln>
        </p:spPr>
      </p:pic>
      <p:pic>
        <p:nvPicPr>
          <p:cNvPr id="275" name="16081327319696.jpg" descr="16081327319696.jpg"/>
          <p:cNvPicPr>
            <a:picLocks noChangeAspect="1"/>
          </p:cNvPicPr>
          <p:nvPr/>
        </p:nvPicPr>
        <p:blipFill>
          <a:blip r:embed="rId12"/>
          <a:stretch>
            <a:fillRect/>
          </a:stretch>
        </p:blipFill>
        <p:spPr>
          <a:xfrm>
            <a:off x="4641070" y="7425114"/>
            <a:ext cx="1651001" cy="830660"/>
          </a:xfrm>
          <a:prstGeom prst="rect">
            <a:avLst/>
          </a:prstGeom>
          <a:ln w="12700">
            <a:miter lim="400000"/>
          </a:ln>
        </p:spPr>
      </p:pic>
      <p:pic>
        <p:nvPicPr>
          <p:cNvPr id="276" name="Fujifilm_logo_logotype.png" descr="Fujifilm_logo_logotype.png"/>
          <p:cNvPicPr>
            <a:picLocks noChangeAspect="1"/>
          </p:cNvPicPr>
          <p:nvPr/>
        </p:nvPicPr>
        <p:blipFill>
          <a:blip r:embed="rId13"/>
          <a:stretch>
            <a:fillRect/>
          </a:stretch>
        </p:blipFill>
        <p:spPr>
          <a:xfrm>
            <a:off x="8112477" y="7681783"/>
            <a:ext cx="1651001" cy="317323"/>
          </a:xfrm>
          <a:prstGeom prst="rect">
            <a:avLst/>
          </a:prstGeom>
          <a:ln w="12700">
            <a:miter lim="400000"/>
          </a:ln>
        </p:spPr>
      </p:pic>
      <p:pic>
        <p:nvPicPr>
          <p:cNvPr id="277" name="kurz-logo-rgb-jpg.jpeg" descr="kurz-logo-rgb-jpg.jpeg"/>
          <p:cNvPicPr>
            <a:picLocks noChangeAspect="1"/>
          </p:cNvPicPr>
          <p:nvPr/>
        </p:nvPicPr>
        <p:blipFill>
          <a:blip r:embed="rId14"/>
          <a:stretch>
            <a:fillRect/>
          </a:stretch>
        </p:blipFill>
        <p:spPr>
          <a:xfrm>
            <a:off x="6376774" y="8474238"/>
            <a:ext cx="1651001" cy="578670"/>
          </a:xfrm>
          <a:prstGeom prst="rect">
            <a:avLst/>
          </a:prstGeom>
          <a:ln w="12700">
            <a:miter lim="400000"/>
          </a:ln>
        </p:spPr>
      </p:pic>
      <p:pic>
        <p:nvPicPr>
          <p:cNvPr id="278" name="29-Conti-Air.jpg" descr="29-Conti-Air.jpg"/>
          <p:cNvPicPr>
            <a:picLocks noChangeAspect="1"/>
          </p:cNvPicPr>
          <p:nvPr/>
        </p:nvPicPr>
        <p:blipFill>
          <a:blip r:embed="rId15"/>
          <a:stretch>
            <a:fillRect/>
          </a:stretch>
        </p:blipFill>
        <p:spPr>
          <a:xfrm>
            <a:off x="13319586" y="8612834"/>
            <a:ext cx="1651001" cy="301478"/>
          </a:xfrm>
          <a:prstGeom prst="rect">
            <a:avLst/>
          </a:prstGeom>
          <a:ln w="12700">
            <a:miter lim="400000"/>
          </a:ln>
        </p:spPr>
      </p:pic>
      <p:pic>
        <p:nvPicPr>
          <p:cNvPr id="279" name="logoSiegwerkBlack.high.png" descr="logoSiegwerkBlack.high.png"/>
          <p:cNvPicPr>
            <a:picLocks noChangeAspect="1"/>
          </p:cNvPicPr>
          <p:nvPr/>
        </p:nvPicPr>
        <p:blipFill>
          <a:blip r:embed="rId16"/>
          <a:stretch>
            <a:fillRect/>
          </a:stretch>
        </p:blipFill>
        <p:spPr>
          <a:xfrm>
            <a:off x="14937678" y="7607918"/>
            <a:ext cx="1886225" cy="465053"/>
          </a:xfrm>
          <a:prstGeom prst="rect">
            <a:avLst/>
          </a:prstGeom>
          <a:ln w="12700">
            <a:miter lim="400000"/>
          </a:ln>
        </p:spPr>
      </p:pic>
      <p:pic>
        <p:nvPicPr>
          <p:cNvPr id="281" name="16081327319696.jpg" descr="16081327319696.jpg"/>
          <p:cNvPicPr>
            <a:picLocks noChangeAspect="1"/>
          </p:cNvPicPr>
          <p:nvPr/>
        </p:nvPicPr>
        <p:blipFill>
          <a:blip r:embed="rId17"/>
          <a:stretch>
            <a:fillRect/>
          </a:stretch>
        </p:blipFill>
        <p:spPr>
          <a:xfrm>
            <a:off x="4647420" y="11348330"/>
            <a:ext cx="1536701" cy="773153"/>
          </a:xfrm>
          <a:prstGeom prst="rect">
            <a:avLst/>
          </a:prstGeom>
          <a:ln w="12700">
            <a:miter lim="400000"/>
          </a:ln>
        </p:spPr>
      </p:pic>
      <p:pic>
        <p:nvPicPr>
          <p:cNvPr id="282" name="walther_design.jpg" descr="walther_design.jpg"/>
          <p:cNvPicPr>
            <a:picLocks noChangeAspect="1"/>
          </p:cNvPicPr>
          <p:nvPr/>
        </p:nvPicPr>
        <p:blipFill>
          <a:blip r:embed="rId18"/>
          <a:stretch>
            <a:fillRect/>
          </a:stretch>
        </p:blipFill>
        <p:spPr>
          <a:xfrm>
            <a:off x="16112959" y="11120065"/>
            <a:ext cx="1536701" cy="1229684"/>
          </a:xfrm>
          <a:prstGeom prst="rect">
            <a:avLst/>
          </a:prstGeom>
          <a:ln w="12700">
            <a:miter lim="400000"/>
          </a:ln>
        </p:spPr>
      </p:pic>
      <p:pic>
        <p:nvPicPr>
          <p:cNvPr id="283" name="goldbuch-600x315w.jpg" descr="goldbuch-600x315w.jpg"/>
          <p:cNvPicPr>
            <a:picLocks noChangeAspect="1"/>
          </p:cNvPicPr>
          <p:nvPr/>
        </p:nvPicPr>
        <p:blipFill>
          <a:blip r:embed="rId19"/>
          <a:stretch>
            <a:fillRect/>
          </a:stretch>
        </p:blipFill>
        <p:spPr>
          <a:xfrm>
            <a:off x="6940528" y="11279371"/>
            <a:ext cx="1536701" cy="806769"/>
          </a:xfrm>
          <a:prstGeom prst="rect">
            <a:avLst/>
          </a:prstGeom>
          <a:ln w="12700">
            <a:miter lim="400000"/>
          </a:ln>
        </p:spPr>
      </p:pic>
      <p:pic>
        <p:nvPicPr>
          <p:cNvPr id="284" name="Снимок экрана 2020-12-28 в 17.44.48.png" descr="Снимок экрана 2020-12-28 в 17.44.48.png"/>
          <p:cNvPicPr>
            <a:picLocks noChangeAspect="1"/>
          </p:cNvPicPr>
          <p:nvPr/>
        </p:nvPicPr>
        <p:blipFill>
          <a:blip r:embed="rId20"/>
          <a:stretch>
            <a:fillRect/>
          </a:stretch>
        </p:blipFill>
        <p:spPr>
          <a:xfrm>
            <a:off x="18406067" y="11063485"/>
            <a:ext cx="1536701" cy="986261"/>
          </a:xfrm>
          <a:prstGeom prst="rect">
            <a:avLst/>
          </a:prstGeom>
          <a:ln w="12700">
            <a:miter lim="400000"/>
          </a:ln>
        </p:spPr>
      </p:pic>
      <p:pic>
        <p:nvPicPr>
          <p:cNvPr id="285" name="Kodak-Alaris-header-logo.jpg" descr="Kodak-Alaris-header-logo.jpg"/>
          <p:cNvPicPr>
            <a:picLocks noChangeAspect="1"/>
          </p:cNvPicPr>
          <p:nvPr/>
        </p:nvPicPr>
        <p:blipFill>
          <a:blip r:embed="rId21"/>
          <a:stretch>
            <a:fillRect/>
          </a:stretch>
        </p:blipFill>
        <p:spPr>
          <a:xfrm>
            <a:off x="9176486" y="11100754"/>
            <a:ext cx="1651001" cy="1179287"/>
          </a:xfrm>
          <a:prstGeom prst="rect">
            <a:avLst/>
          </a:prstGeom>
          <a:ln w="12700">
            <a:miter lim="400000"/>
          </a:ln>
        </p:spPr>
      </p:pic>
      <p:pic>
        <p:nvPicPr>
          <p:cNvPr id="286" name="0.jpeg" descr="0.jpeg"/>
          <p:cNvPicPr>
            <a:picLocks noChangeAspect="1"/>
          </p:cNvPicPr>
          <p:nvPr/>
        </p:nvPicPr>
        <p:blipFill>
          <a:blip r:embed="rId22"/>
          <a:stretch>
            <a:fillRect/>
          </a:stretch>
        </p:blipFill>
        <p:spPr>
          <a:xfrm>
            <a:off x="13819851" y="11138949"/>
            <a:ext cx="1536701" cy="768351"/>
          </a:xfrm>
          <a:prstGeom prst="rect">
            <a:avLst/>
          </a:prstGeom>
          <a:ln w="12700">
            <a:miter lim="400000"/>
          </a:ln>
        </p:spPr>
      </p:pic>
      <p:pic>
        <p:nvPicPr>
          <p:cNvPr id="287" name="HiTi.png" descr="HiTi.png"/>
          <p:cNvPicPr>
            <a:picLocks noChangeAspect="1"/>
          </p:cNvPicPr>
          <p:nvPr/>
        </p:nvPicPr>
        <p:blipFill>
          <a:blip r:embed="rId23"/>
          <a:stretch>
            <a:fillRect/>
          </a:stretch>
        </p:blipFill>
        <p:spPr>
          <a:xfrm>
            <a:off x="20503984" y="11307946"/>
            <a:ext cx="1927082" cy="584730"/>
          </a:xfrm>
          <a:prstGeom prst="rect">
            <a:avLst/>
          </a:prstGeom>
          <a:ln w="12700">
            <a:miter lim="400000"/>
          </a:ln>
        </p:spPr>
      </p:pic>
      <p:pic>
        <p:nvPicPr>
          <p:cNvPr id="288" name="Снимок экрана 2021-01-13 в 17.29.28.png" descr="Снимок экрана 2021-01-13 в 17.29.28.png"/>
          <p:cNvPicPr>
            <a:picLocks noChangeAspect="1"/>
          </p:cNvPicPr>
          <p:nvPr/>
        </p:nvPicPr>
        <p:blipFill>
          <a:blip r:embed="rId24"/>
          <a:stretch>
            <a:fillRect/>
          </a:stretch>
        </p:blipFill>
        <p:spPr>
          <a:xfrm>
            <a:off x="11177781" y="11429803"/>
            <a:ext cx="2234627" cy="505906"/>
          </a:xfrm>
          <a:prstGeom prst="rect">
            <a:avLst/>
          </a:prstGeom>
          <a:ln w="12700">
            <a:miter lim="400000"/>
          </a:ln>
        </p:spPr>
      </p:pic>
      <p:pic>
        <p:nvPicPr>
          <p:cNvPr id="289" name="Logo_Final_FSD.png" descr="Logo_Final_FSD.png"/>
          <p:cNvPicPr>
            <a:picLocks noChangeAspect="1"/>
          </p:cNvPicPr>
          <p:nvPr/>
        </p:nvPicPr>
        <p:blipFill>
          <a:blip r:embed="rId25"/>
          <a:stretch>
            <a:fillRect/>
          </a:stretch>
        </p:blipFill>
        <p:spPr>
          <a:xfrm>
            <a:off x="10258351" y="8348243"/>
            <a:ext cx="830660" cy="830660"/>
          </a:xfrm>
          <a:prstGeom prst="rect">
            <a:avLst/>
          </a:prstGeom>
          <a:ln w="12700">
            <a:miter lim="400000"/>
          </a:ln>
        </p:spPr>
      </p:pic>
      <p:pic>
        <p:nvPicPr>
          <p:cNvPr id="290" name="Schwegmann.png" descr="Schwegmann.png"/>
          <p:cNvPicPr>
            <a:picLocks noChangeAspect="1"/>
          </p:cNvPicPr>
          <p:nvPr/>
        </p:nvPicPr>
        <p:blipFill>
          <a:blip r:embed="rId26"/>
          <a:stretch>
            <a:fillRect/>
          </a:stretch>
        </p:blipFill>
        <p:spPr>
          <a:xfrm>
            <a:off x="19530245" y="8540675"/>
            <a:ext cx="3115312" cy="445795"/>
          </a:xfrm>
          <a:prstGeom prst="rect">
            <a:avLst/>
          </a:prstGeom>
          <a:ln w="12700">
            <a:miter lim="400000"/>
          </a:ln>
        </p:spPr>
      </p:pic>
      <p:pic>
        <p:nvPicPr>
          <p:cNvPr id="291" name="erdmann-logo.png" descr="erdmann-logo.png"/>
          <p:cNvPicPr>
            <a:picLocks noChangeAspect="1"/>
          </p:cNvPicPr>
          <p:nvPr/>
        </p:nvPicPr>
        <p:blipFill>
          <a:blip r:embed="rId27"/>
          <a:srcRect b="14775"/>
          <a:stretch>
            <a:fillRect/>
          </a:stretch>
        </p:blipFill>
        <p:spPr>
          <a:xfrm>
            <a:off x="16788612" y="8270455"/>
            <a:ext cx="1655808" cy="986138"/>
          </a:xfrm>
          <a:prstGeom prst="rect">
            <a:avLst/>
          </a:prstGeom>
          <a:ln w="12700">
            <a:miter lim="400000"/>
          </a:ln>
        </p:spPr>
      </p:pic>
      <p:pic>
        <p:nvPicPr>
          <p:cNvPr id="292" name="Policrom.jpg" descr="Policrom.jpg"/>
          <p:cNvPicPr>
            <a:picLocks noChangeAspect="1"/>
          </p:cNvPicPr>
          <p:nvPr/>
        </p:nvPicPr>
        <p:blipFill>
          <a:blip r:embed="rId28"/>
          <a:stretch>
            <a:fillRect/>
          </a:stretch>
        </p:blipFill>
        <p:spPr>
          <a:xfrm>
            <a:off x="11466272" y="7548079"/>
            <a:ext cx="1886224" cy="584730"/>
          </a:xfrm>
          <a:prstGeom prst="rect">
            <a:avLst/>
          </a:prstGeom>
          <a:ln w="12700">
            <a:miter lim="400000"/>
          </a:ln>
        </p:spPr>
      </p:pic>
      <p:pic>
        <p:nvPicPr>
          <p:cNvPr id="293" name="Eska_logo_black (002).png" descr="Eska_logo_black (002).png"/>
          <p:cNvPicPr>
            <a:picLocks noChangeAspect="1"/>
          </p:cNvPicPr>
          <p:nvPr/>
        </p:nvPicPr>
        <p:blipFill>
          <a:blip r:embed="rId29"/>
          <a:stretch>
            <a:fillRect/>
          </a:stretch>
        </p:blipFill>
        <p:spPr>
          <a:xfrm>
            <a:off x="11408540" y="5249996"/>
            <a:ext cx="1139574" cy="445794"/>
          </a:xfrm>
          <a:prstGeom prst="rect">
            <a:avLst/>
          </a:prstGeom>
          <a:ln w="12700">
            <a:miter lim="400000"/>
          </a:ln>
        </p:spPr>
      </p:pic>
      <p:pic>
        <p:nvPicPr>
          <p:cNvPr id="294" name="peyer_cover_40k_300dpi (002).jpg" descr="peyer_cover_40k_300dpi (002).jpg"/>
          <p:cNvPicPr>
            <a:picLocks noChangeAspect="1"/>
          </p:cNvPicPr>
          <p:nvPr/>
        </p:nvPicPr>
        <p:blipFill>
          <a:blip r:embed="rId30"/>
          <a:stretch>
            <a:fillRect/>
          </a:stretch>
        </p:blipFill>
        <p:spPr>
          <a:xfrm>
            <a:off x="5513782" y="5190737"/>
            <a:ext cx="1300894" cy="505054"/>
          </a:xfrm>
          <a:prstGeom prst="rect">
            <a:avLst/>
          </a:prstGeom>
          <a:ln w="12700">
            <a:miter lim="400000"/>
          </a:ln>
        </p:spPr>
      </p:pic>
      <p:grpSp>
        <p:nvGrpSpPr>
          <p:cNvPr id="298" name="Группа"/>
          <p:cNvGrpSpPr/>
          <p:nvPr/>
        </p:nvGrpSpPr>
        <p:grpSpPr>
          <a:xfrm>
            <a:off x="21157179" y="4097807"/>
            <a:ext cx="1900333" cy="660438"/>
            <a:chOff x="0" y="0"/>
            <a:chExt cx="1900331" cy="660437"/>
          </a:xfrm>
        </p:grpSpPr>
        <p:pic>
          <p:nvPicPr>
            <p:cNvPr id="296" name="Burgo Eastern Europe_logo.jpg" descr="Burgo Eastern Europe_logo.jpg"/>
            <p:cNvPicPr>
              <a:picLocks noChangeAspect="1"/>
            </p:cNvPicPr>
            <p:nvPr/>
          </p:nvPicPr>
          <p:blipFill>
            <a:blip r:embed="rId31"/>
            <a:srcRect l="29873"/>
            <a:stretch>
              <a:fillRect/>
            </a:stretch>
          </p:blipFill>
          <p:spPr>
            <a:xfrm>
              <a:off x="0" y="480149"/>
              <a:ext cx="1900332" cy="180289"/>
            </a:xfrm>
            <a:prstGeom prst="rect">
              <a:avLst/>
            </a:prstGeom>
            <a:ln w="12700" cap="flat">
              <a:noFill/>
              <a:miter lim="400000"/>
            </a:ln>
            <a:effectLst/>
          </p:spPr>
        </p:pic>
        <p:pic>
          <p:nvPicPr>
            <p:cNvPr id="297" name="Burgo Eastern Europe_logo.jpg" descr="Burgo Eastern Europe_logo.jpg"/>
            <p:cNvPicPr>
              <a:picLocks noChangeAspect="1"/>
            </p:cNvPicPr>
            <p:nvPr/>
          </p:nvPicPr>
          <p:blipFill>
            <a:blip r:embed="rId31"/>
            <a:srcRect r="70133"/>
            <a:stretch>
              <a:fillRect/>
            </a:stretch>
          </p:blipFill>
          <p:spPr>
            <a:xfrm>
              <a:off x="16120" y="0"/>
              <a:ext cx="1316179" cy="293187"/>
            </a:xfrm>
            <a:prstGeom prst="rect">
              <a:avLst/>
            </a:prstGeom>
            <a:ln w="12700" cap="flat">
              <a:noFill/>
              <a:miter lim="400000"/>
            </a:ln>
            <a:effectLst/>
          </p:spPr>
        </p:pic>
      </p:grpSp>
      <p:pic>
        <p:nvPicPr>
          <p:cNvPr id="3" name="Picture 2" descr="A black text on a gray background&#10;&#10;Description automatically generated with low confidence">
            <a:extLst>
              <a:ext uri="{FF2B5EF4-FFF2-40B4-BE49-F238E27FC236}">
                <a16:creationId xmlns:a16="http://schemas.microsoft.com/office/drawing/2014/main" id="{BBF98DD6-6566-C214-3634-0FEBB39F46E1}"/>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8224377" y="4984515"/>
            <a:ext cx="1706578" cy="684922"/>
          </a:xfrm>
          <a:prstGeom prst="rect">
            <a:avLst/>
          </a:prstGeom>
        </p:spPr>
      </p:pic>
      <p:pic>
        <p:nvPicPr>
          <p:cNvPr id="5" name="Picture 4" descr="A picture containing text, font, white, logo&#10;&#10;Description automatically generated">
            <a:extLst>
              <a:ext uri="{FF2B5EF4-FFF2-40B4-BE49-F238E27FC236}">
                <a16:creationId xmlns:a16="http://schemas.microsoft.com/office/drawing/2014/main" id="{90E87E20-F817-40D0-C1B8-6F3C7A58F7C6}"/>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18641928" y="7349293"/>
            <a:ext cx="1886225" cy="1024968"/>
          </a:xfrm>
          <a:prstGeom prst="rect">
            <a:avLst/>
          </a:prstGeom>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POLAP IS FOCUSED ON FOUR PRODUCT GROUPS"/>
          <p:cNvSpPr txBox="1"/>
          <p:nvPr/>
        </p:nvSpPr>
        <p:spPr>
          <a:xfrm>
            <a:off x="5228540" y="1797668"/>
            <a:ext cx="13890020" cy="11336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defTabSz="355600">
              <a:defRPr sz="6700" cap="all">
                <a:solidFill>
                  <a:srgbClr val="FFFFFF"/>
                </a:solidFill>
                <a:latin typeface="Josefin Sans Bold"/>
                <a:ea typeface="Josefin Sans Bold"/>
                <a:cs typeface="Josefin Sans Bold"/>
                <a:sym typeface="Josefin Sans Bold"/>
              </a:defRPr>
            </a:lvl1pPr>
          </a:lstStyle>
          <a:p>
            <a:pPr algn="ctr"/>
            <a:r>
              <a:rPr lang="en-US" dirty="0"/>
              <a:t>We keep up with market news</a:t>
            </a:r>
            <a:endParaRPr dirty="0"/>
          </a:p>
        </p:txBody>
      </p:sp>
      <p:sp>
        <p:nvSpPr>
          <p:cNvPr id="2" name="TextBox 1">
            <a:extLst>
              <a:ext uri="{FF2B5EF4-FFF2-40B4-BE49-F238E27FC236}">
                <a16:creationId xmlns:a16="http://schemas.microsoft.com/office/drawing/2014/main" id="{2BDDC3A8-CCF3-41A1-C03E-877D5B9C423C}"/>
              </a:ext>
            </a:extLst>
          </p:cNvPr>
          <p:cNvSpPr txBox="1"/>
          <p:nvPr/>
        </p:nvSpPr>
        <p:spPr>
          <a:xfrm>
            <a:off x="721895" y="4137750"/>
            <a:ext cx="13507061" cy="742767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342900" indent="-342900" algn="l">
              <a:spcAft>
                <a:spcPts val="1200"/>
              </a:spcAft>
              <a:buFont typeface="Arial" panose="020B0604020202020204" pitchFamily="34" charset="0"/>
              <a:buChar char="•"/>
            </a:pPr>
            <a:r>
              <a:rPr lang="en-US" sz="4400" b="1" dirty="0">
                <a:solidFill>
                  <a:schemeClr val="bg1"/>
                </a:solidFill>
                <a:latin typeface="Josefin Sans" pitchFamily="2" charset="0"/>
              </a:rPr>
              <a:t>Every week we receive IGEPA Group news summarizing the overall market view;</a:t>
            </a:r>
          </a:p>
          <a:p>
            <a:pPr marL="342900" indent="-342900" algn="l">
              <a:spcAft>
                <a:spcPts val="1200"/>
              </a:spcAft>
              <a:buFont typeface="Arial" panose="020B0604020202020204" pitchFamily="34" charset="0"/>
              <a:buChar char="•"/>
            </a:pPr>
            <a:r>
              <a:rPr lang="en-US" sz="4400" b="1" dirty="0">
                <a:solidFill>
                  <a:schemeClr val="bg1"/>
                </a:solidFill>
                <a:latin typeface="Josefin Sans" pitchFamily="2" charset="0"/>
              </a:rPr>
              <a:t>We follow Print Business daily (UK), </a:t>
            </a:r>
            <a:r>
              <a:rPr lang="en-US" sz="4400" b="1" dirty="0" err="1">
                <a:solidFill>
                  <a:schemeClr val="bg1"/>
                </a:solidFill>
                <a:latin typeface="Josefin Sans" pitchFamily="2" charset="0"/>
              </a:rPr>
              <a:t>Printweek</a:t>
            </a:r>
            <a:r>
              <a:rPr lang="en-US" sz="4400" b="1" dirty="0">
                <a:solidFill>
                  <a:schemeClr val="bg1"/>
                </a:solidFill>
                <a:latin typeface="Josefin Sans" pitchFamily="2" charset="0"/>
              </a:rPr>
              <a:t> Europe;</a:t>
            </a:r>
          </a:p>
          <a:p>
            <a:pPr marL="342900" indent="-342900" algn="l">
              <a:spcAft>
                <a:spcPts val="1200"/>
              </a:spcAft>
              <a:buFont typeface="Arial" panose="020B0604020202020204" pitchFamily="34" charset="0"/>
              <a:buChar char="•"/>
            </a:pPr>
            <a:r>
              <a:rPr lang="en-US" sz="4400" b="1" dirty="0">
                <a:solidFill>
                  <a:schemeClr val="bg1"/>
                </a:solidFill>
                <a:latin typeface="Josefin Sans" pitchFamily="2" charset="0"/>
              </a:rPr>
              <a:t>We are members of LPUA, LIA, and LTRK;</a:t>
            </a:r>
          </a:p>
          <a:p>
            <a:pPr marL="342900" indent="-342900" algn="l">
              <a:spcAft>
                <a:spcPts val="1200"/>
              </a:spcAft>
              <a:buFont typeface="Arial" panose="020B0604020202020204" pitchFamily="34" charset="0"/>
              <a:buChar char="•"/>
            </a:pPr>
            <a:r>
              <a:rPr lang="en-US" sz="4400" b="1" dirty="0">
                <a:solidFill>
                  <a:schemeClr val="bg1"/>
                </a:solidFill>
                <a:latin typeface="Josefin Sans" pitchFamily="2" charset="0"/>
              </a:rPr>
              <a:t>We regularly attend exhibitions;</a:t>
            </a:r>
          </a:p>
          <a:p>
            <a:pPr marL="342900" indent="-342900" algn="l">
              <a:spcAft>
                <a:spcPts val="1200"/>
              </a:spcAft>
              <a:buFont typeface="Arial" panose="020B0604020202020204" pitchFamily="34" charset="0"/>
              <a:buChar char="•"/>
            </a:pPr>
            <a:r>
              <a:rPr lang="en-US" sz="4400" b="1" dirty="0">
                <a:solidFill>
                  <a:schemeClr val="bg1"/>
                </a:solidFill>
                <a:latin typeface="Josefin Sans" pitchFamily="2" charset="0"/>
              </a:rPr>
              <a:t>We attend INTERGRAF conferences;</a:t>
            </a:r>
          </a:p>
          <a:p>
            <a:pPr marL="342900" indent="-342900" algn="l">
              <a:spcAft>
                <a:spcPts val="1200"/>
              </a:spcAft>
              <a:buFont typeface="Arial" panose="020B0604020202020204" pitchFamily="34" charset="0"/>
              <a:buChar char="•"/>
            </a:pPr>
            <a:r>
              <a:rPr lang="en-US" sz="4400" b="1" dirty="0">
                <a:solidFill>
                  <a:schemeClr val="bg1"/>
                </a:solidFill>
                <a:latin typeface="Josefin Sans" pitchFamily="2" charset="0"/>
              </a:rPr>
              <a:t>We receive Supplier marketing materials;</a:t>
            </a:r>
          </a:p>
          <a:p>
            <a:pPr marL="342900" indent="-342900" algn="l">
              <a:spcAft>
                <a:spcPts val="1200"/>
              </a:spcAft>
              <a:buFont typeface="Arial" panose="020B0604020202020204" pitchFamily="34" charset="0"/>
              <a:buChar char="•"/>
            </a:pPr>
            <a:r>
              <a:rPr lang="en-US" sz="4400" b="1" dirty="0">
                <a:solidFill>
                  <a:schemeClr val="bg1"/>
                </a:solidFill>
                <a:latin typeface="Josefin Sans" pitchFamily="2" charset="0"/>
              </a:rPr>
              <a:t>We regularly participate in Supplier training;</a:t>
            </a:r>
          </a:p>
          <a:p>
            <a:pPr marL="342900" indent="-342900" algn="l">
              <a:spcAft>
                <a:spcPts val="1200"/>
              </a:spcAft>
              <a:buFont typeface="Arial" panose="020B0604020202020204" pitchFamily="34" charset="0"/>
              <a:buChar char="•"/>
            </a:pPr>
            <a:r>
              <a:rPr lang="en-US" sz="4400" b="1" dirty="0">
                <a:solidFill>
                  <a:schemeClr val="bg1"/>
                </a:solidFill>
                <a:latin typeface="Josefin Sans" pitchFamily="2" charset="0"/>
              </a:rPr>
              <a:t>We cooperate with Riga State Technical School.</a:t>
            </a:r>
          </a:p>
        </p:txBody>
      </p:sp>
      <p:pic>
        <p:nvPicPr>
          <p:cNvPr id="4" name="Picture 3">
            <a:extLst>
              <a:ext uri="{FF2B5EF4-FFF2-40B4-BE49-F238E27FC236}">
                <a16:creationId xmlns:a16="http://schemas.microsoft.com/office/drawing/2014/main" id="{883A3321-42A2-6274-73A5-E59AB8F85FB6}"/>
              </a:ext>
            </a:extLst>
          </p:cNvPr>
          <p:cNvPicPr>
            <a:picLocks noChangeAspect="1"/>
          </p:cNvPicPr>
          <p:nvPr/>
        </p:nvPicPr>
        <p:blipFill>
          <a:blip r:embed="rId3"/>
          <a:stretch>
            <a:fillRect/>
          </a:stretch>
        </p:blipFill>
        <p:spPr>
          <a:xfrm>
            <a:off x="15059341" y="3753026"/>
            <a:ext cx="5759383" cy="6209947"/>
          </a:xfrm>
          <a:prstGeom prst="rect">
            <a:avLst/>
          </a:prstGeom>
        </p:spPr>
      </p:pic>
      <p:pic>
        <p:nvPicPr>
          <p:cNvPr id="6" name="Picture 5">
            <a:extLst>
              <a:ext uri="{FF2B5EF4-FFF2-40B4-BE49-F238E27FC236}">
                <a16:creationId xmlns:a16="http://schemas.microsoft.com/office/drawing/2014/main" id="{908E1263-439E-7F05-D08E-4DE56901B731}"/>
              </a:ext>
            </a:extLst>
          </p:cNvPr>
          <p:cNvPicPr>
            <a:picLocks noChangeAspect="1"/>
          </p:cNvPicPr>
          <p:nvPr/>
        </p:nvPicPr>
        <p:blipFill>
          <a:blip r:embed="rId4"/>
          <a:stretch>
            <a:fillRect/>
          </a:stretch>
        </p:blipFill>
        <p:spPr>
          <a:xfrm>
            <a:off x="20018689" y="5119798"/>
            <a:ext cx="3893510" cy="5463576"/>
          </a:xfrm>
          <a:prstGeom prst="rect">
            <a:avLst/>
          </a:prstGeom>
        </p:spPr>
      </p:pic>
      <p:pic>
        <p:nvPicPr>
          <p:cNvPr id="8" name="Picture 7">
            <a:extLst>
              <a:ext uri="{FF2B5EF4-FFF2-40B4-BE49-F238E27FC236}">
                <a16:creationId xmlns:a16="http://schemas.microsoft.com/office/drawing/2014/main" id="{D977CEAB-4B7F-594B-BABA-5EC6DB34152D}"/>
              </a:ext>
            </a:extLst>
          </p:cNvPr>
          <p:cNvPicPr>
            <a:picLocks noChangeAspect="1"/>
          </p:cNvPicPr>
          <p:nvPr/>
        </p:nvPicPr>
        <p:blipFill>
          <a:blip r:embed="rId5"/>
          <a:stretch>
            <a:fillRect/>
          </a:stretch>
        </p:blipFill>
        <p:spPr>
          <a:xfrm>
            <a:off x="16092222" y="7667852"/>
            <a:ext cx="3693620" cy="5206141"/>
          </a:xfrm>
          <a:prstGeom prst="rect">
            <a:avLst/>
          </a:prstGeom>
        </p:spPr>
      </p:pic>
    </p:spTree>
    <p:extLst>
      <p:ext uri="{BB962C8B-B14F-4D97-AF65-F5344CB8AC3E}">
        <p14:creationId xmlns:p14="http://schemas.microsoft.com/office/powerpoint/2010/main" val="2945586146"/>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Your product will be delivered to clients in less than 24 hours on workdays"/>
          <p:cNvSpPr txBox="1"/>
          <p:nvPr/>
        </p:nvSpPr>
        <p:spPr>
          <a:xfrm>
            <a:off x="1162438" y="1047046"/>
            <a:ext cx="22059124" cy="13336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355600">
              <a:defRPr sz="6700" cap="all">
                <a:solidFill>
                  <a:srgbClr val="FFFFFF"/>
                </a:solidFill>
                <a:latin typeface="Josefin Sans Regular"/>
                <a:ea typeface="Josefin Sans Regular"/>
                <a:cs typeface="Josefin Sans Regular"/>
                <a:sym typeface="Josefin Sans Regular"/>
              </a:defRPr>
            </a:lvl1pPr>
          </a:lstStyle>
          <a:p>
            <a:r>
              <a:rPr lang="en-US" sz="8000" b="1" dirty="0"/>
              <a:t>POLAP E-COMMERCE </a:t>
            </a:r>
            <a:endParaRPr sz="8000" b="1" dirty="0"/>
          </a:p>
        </p:txBody>
      </p:sp>
      <p:sp>
        <p:nvSpPr>
          <p:cNvPr id="6" name="TextBox 5">
            <a:extLst>
              <a:ext uri="{FF2B5EF4-FFF2-40B4-BE49-F238E27FC236}">
                <a16:creationId xmlns:a16="http://schemas.microsoft.com/office/drawing/2014/main" id="{EFC804F9-2364-664E-50D1-F53C9B0EF9DD}"/>
              </a:ext>
            </a:extLst>
          </p:cNvPr>
          <p:cNvSpPr txBox="1"/>
          <p:nvPr/>
        </p:nvSpPr>
        <p:spPr>
          <a:xfrm>
            <a:off x="1321078" y="3427028"/>
            <a:ext cx="13374636" cy="50885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5400" b="1" i="0" u="none" strike="noStrike" cap="none" spc="0" normalizeH="0" baseline="0" dirty="0">
                <a:ln>
                  <a:noFill/>
                </a:ln>
                <a:solidFill>
                  <a:schemeClr val="bg1"/>
                </a:solidFill>
                <a:effectLst/>
                <a:uFillTx/>
                <a:latin typeface="Josefin Sans Regular"/>
                <a:sym typeface="Helvetica Neue"/>
              </a:rPr>
              <a:t>15% of </a:t>
            </a:r>
            <a:r>
              <a:rPr lang="en-US" sz="5400" b="1" dirty="0">
                <a:solidFill>
                  <a:schemeClr val="bg1"/>
                </a:solidFill>
                <a:latin typeface="Josefin Sans Regular"/>
              </a:rPr>
              <a:t>POLAP</a:t>
            </a:r>
            <a:r>
              <a:rPr kumimoji="0" lang="en-US" sz="5400" b="1" i="0" u="none" strike="noStrike" cap="none" spc="0" normalizeH="0" baseline="0" dirty="0">
                <a:ln>
                  <a:noFill/>
                </a:ln>
                <a:solidFill>
                  <a:schemeClr val="bg1"/>
                </a:solidFill>
                <a:effectLst/>
                <a:uFillTx/>
                <a:latin typeface="Josefin Sans Regular"/>
                <a:sym typeface="Helvetica Neue"/>
              </a:rPr>
              <a:t> sales go via our e-commerce platform</a:t>
            </a:r>
            <a:r>
              <a:rPr lang="en-US" sz="5400" b="1" dirty="0">
                <a:solidFill>
                  <a:schemeClr val="bg1"/>
                </a:solidFill>
                <a:latin typeface="Josefin Sans Regular"/>
              </a:rPr>
              <a:t>, with the tendency to grow. </a:t>
            </a:r>
          </a:p>
          <a:p>
            <a:pPr marL="0" marR="0" indent="0" algn="l" defTabSz="2438338" rtl="0" fontAlgn="auto" latinLnBrk="0" hangingPunct="0">
              <a:lnSpc>
                <a:spcPct val="100000"/>
              </a:lnSpc>
              <a:spcBef>
                <a:spcPts val="0"/>
              </a:spcBef>
              <a:spcAft>
                <a:spcPts val="0"/>
              </a:spcAft>
              <a:buClrTx/>
              <a:buSzTx/>
              <a:buFontTx/>
              <a:buNone/>
              <a:tabLst/>
            </a:pPr>
            <a:r>
              <a:rPr lang="en-US" sz="5400" b="1" dirty="0">
                <a:solidFill>
                  <a:schemeClr val="bg1"/>
                </a:solidFill>
                <a:latin typeface="Josefin Sans Regular"/>
              </a:rPr>
              <a:t>Our e-platform is user-friendly with high customer satisfaction.</a:t>
            </a:r>
          </a:p>
          <a:p>
            <a:pPr marL="0" marR="0" indent="0" algn="l" defTabSz="2438338" rtl="0" fontAlgn="auto" latinLnBrk="0" hangingPunct="0">
              <a:lnSpc>
                <a:spcPct val="100000"/>
              </a:lnSpc>
              <a:spcBef>
                <a:spcPts val="0"/>
              </a:spcBef>
              <a:spcAft>
                <a:spcPts val="0"/>
              </a:spcAft>
              <a:buClrTx/>
              <a:buSzTx/>
              <a:buFontTx/>
              <a:buNone/>
              <a:tabLst/>
            </a:pPr>
            <a:r>
              <a:rPr lang="en-US" sz="5400" b="1" dirty="0">
                <a:solidFill>
                  <a:schemeClr val="bg1"/>
                </a:solidFill>
                <a:latin typeface="Josefin Sans Regular"/>
              </a:rPr>
              <a:t> </a:t>
            </a:r>
          </a:p>
          <a:p>
            <a:pPr marL="0" marR="0" indent="0" algn="l" defTabSz="2438338" rtl="0" fontAlgn="auto" latinLnBrk="0" hangingPunct="0">
              <a:lnSpc>
                <a:spcPct val="100000"/>
              </a:lnSpc>
              <a:spcBef>
                <a:spcPts val="0"/>
              </a:spcBef>
              <a:spcAft>
                <a:spcPts val="0"/>
              </a:spcAft>
              <a:buClrTx/>
              <a:buSzTx/>
              <a:buFontTx/>
              <a:buNone/>
              <a:tabLst/>
            </a:pPr>
            <a:r>
              <a:rPr lang="en-US" sz="5400" b="1" dirty="0">
                <a:solidFill>
                  <a:schemeClr val="bg1"/>
                </a:solidFill>
                <a:latin typeface="Josefin Sans Regular"/>
              </a:rPr>
              <a:t>The most important benefits of the e-platform:</a:t>
            </a:r>
            <a:endParaRPr kumimoji="0" lang="en-US" sz="5400" b="1" i="0" u="none" strike="noStrike" cap="none" spc="0" normalizeH="0" baseline="0" dirty="0">
              <a:ln>
                <a:noFill/>
              </a:ln>
              <a:solidFill>
                <a:schemeClr val="bg1"/>
              </a:solidFill>
              <a:effectLst/>
              <a:uFillTx/>
              <a:latin typeface="Josefin Sans Regular"/>
              <a:sym typeface="Helvetica Neue"/>
            </a:endParaRPr>
          </a:p>
        </p:txBody>
      </p:sp>
      <p:sp>
        <p:nvSpPr>
          <p:cNvPr id="8" name="TextBox 7">
            <a:extLst>
              <a:ext uri="{FF2B5EF4-FFF2-40B4-BE49-F238E27FC236}">
                <a16:creationId xmlns:a16="http://schemas.microsoft.com/office/drawing/2014/main" id="{708B8774-7024-D9A6-C0DD-9A9458FE19AA}"/>
              </a:ext>
            </a:extLst>
          </p:cNvPr>
          <p:cNvSpPr txBox="1"/>
          <p:nvPr/>
        </p:nvSpPr>
        <p:spPr>
          <a:xfrm>
            <a:off x="1321076" y="9487419"/>
            <a:ext cx="12494315" cy="28110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Regular"/>
              </a:rPr>
              <a:t>Customer individual pricing;</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Regular"/>
              </a:rPr>
              <a:t>24/7 ordering possibility and full history;</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Regular"/>
              </a:rPr>
              <a:t>Real-time inventory count.</a:t>
            </a:r>
          </a:p>
          <a:p>
            <a:pPr marR="0" algn="l" defTabSz="2438338" rtl="0" fontAlgn="auto" latinLnBrk="0" hangingPunct="0">
              <a:lnSpc>
                <a:spcPct val="100000"/>
              </a:lnSpc>
              <a:spcBef>
                <a:spcPts val="0"/>
              </a:spcBef>
              <a:spcAft>
                <a:spcPts val="0"/>
              </a:spcAft>
              <a:buClrTx/>
              <a:buSzTx/>
              <a:tabLst/>
            </a:pPr>
            <a:endParaRPr kumimoji="0" lang="en-US" sz="4400" b="1" i="0" u="none" strike="noStrike" cap="none" spc="0" normalizeH="0" baseline="0" dirty="0">
              <a:ln>
                <a:noFill/>
              </a:ln>
              <a:solidFill>
                <a:schemeClr val="bg1"/>
              </a:solidFill>
              <a:effectLst/>
              <a:uFillTx/>
              <a:latin typeface="Josefin Sans Regular"/>
              <a:sym typeface="Helvetica Neue"/>
            </a:endParaRPr>
          </a:p>
        </p:txBody>
      </p:sp>
      <p:pic>
        <p:nvPicPr>
          <p:cNvPr id="16" name="Picture 15">
            <a:extLst>
              <a:ext uri="{FF2B5EF4-FFF2-40B4-BE49-F238E27FC236}">
                <a16:creationId xmlns:a16="http://schemas.microsoft.com/office/drawing/2014/main" id="{8FC22BFF-8E93-E05B-8331-334819EF0BEB}"/>
              </a:ext>
            </a:extLst>
          </p:cNvPr>
          <p:cNvPicPr>
            <a:picLocks noChangeAspect="1"/>
          </p:cNvPicPr>
          <p:nvPr/>
        </p:nvPicPr>
        <p:blipFill>
          <a:blip r:embed="rId2"/>
          <a:stretch>
            <a:fillRect/>
          </a:stretch>
        </p:blipFill>
        <p:spPr>
          <a:xfrm>
            <a:off x="15524921" y="3434292"/>
            <a:ext cx="8012639" cy="6219616"/>
          </a:xfrm>
          <a:prstGeom prst="rect">
            <a:avLst/>
          </a:prstGeom>
        </p:spPr>
      </p:pic>
      <p:pic>
        <p:nvPicPr>
          <p:cNvPr id="18" name="Picture 17">
            <a:extLst>
              <a:ext uri="{FF2B5EF4-FFF2-40B4-BE49-F238E27FC236}">
                <a16:creationId xmlns:a16="http://schemas.microsoft.com/office/drawing/2014/main" id="{C48759E0-BC92-C8DD-57AD-D9DA4A8F4796}"/>
              </a:ext>
            </a:extLst>
          </p:cNvPr>
          <p:cNvPicPr>
            <a:picLocks noChangeAspect="1"/>
          </p:cNvPicPr>
          <p:nvPr/>
        </p:nvPicPr>
        <p:blipFill>
          <a:blip r:embed="rId3"/>
          <a:stretch>
            <a:fillRect/>
          </a:stretch>
        </p:blipFill>
        <p:spPr>
          <a:xfrm>
            <a:off x="15524921" y="11151704"/>
            <a:ext cx="8012639" cy="1456843"/>
          </a:xfrm>
          <a:prstGeom prst="rect">
            <a:avLst/>
          </a:prstGeom>
        </p:spPr>
      </p:pic>
      <p:sp>
        <p:nvSpPr>
          <p:cNvPr id="19" name="Rectangle 18">
            <a:extLst>
              <a:ext uri="{FF2B5EF4-FFF2-40B4-BE49-F238E27FC236}">
                <a16:creationId xmlns:a16="http://schemas.microsoft.com/office/drawing/2014/main" id="{FC018C0E-45B2-D2BC-C1AD-F291EADA540F}"/>
              </a:ext>
            </a:extLst>
          </p:cNvPr>
          <p:cNvSpPr/>
          <p:nvPr/>
        </p:nvSpPr>
        <p:spPr>
          <a:xfrm>
            <a:off x="19531241" y="3878541"/>
            <a:ext cx="4006320" cy="598210"/>
          </a:xfrm>
          <a:prstGeom prst="rect">
            <a:avLst/>
          </a:prstGeom>
          <a:noFill/>
          <a:ln w="76200" cap="flat">
            <a:solidFill>
              <a:srgbClr val="C0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cxnSp>
        <p:nvCxnSpPr>
          <p:cNvPr id="21" name="Straight Arrow Connector 20">
            <a:extLst>
              <a:ext uri="{FF2B5EF4-FFF2-40B4-BE49-F238E27FC236}">
                <a16:creationId xmlns:a16="http://schemas.microsoft.com/office/drawing/2014/main" id="{E151CCD5-1425-D92C-518F-859722093935}"/>
              </a:ext>
            </a:extLst>
          </p:cNvPr>
          <p:cNvCxnSpPr>
            <a:cxnSpLocks/>
            <a:stCxn id="19" idx="2"/>
            <a:endCxn id="18" idx="0"/>
          </p:cNvCxnSpPr>
          <p:nvPr/>
        </p:nvCxnSpPr>
        <p:spPr>
          <a:xfrm flipH="1">
            <a:off x="19531241" y="4476751"/>
            <a:ext cx="2003160" cy="6674953"/>
          </a:xfrm>
          <a:prstGeom prst="straightConnector1">
            <a:avLst/>
          </a:prstGeom>
          <a:noFill/>
          <a:ln w="76200" cap="flat">
            <a:solidFill>
              <a:srgbClr val="C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23" name="Straight Arrow Connector 22">
            <a:extLst>
              <a:ext uri="{FF2B5EF4-FFF2-40B4-BE49-F238E27FC236}">
                <a16:creationId xmlns:a16="http://schemas.microsoft.com/office/drawing/2014/main" id="{03A5AE18-E329-D408-10F3-3E1714E8DD1B}"/>
              </a:ext>
            </a:extLst>
          </p:cNvPr>
          <p:cNvCxnSpPr/>
          <p:nvPr/>
        </p:nvCxnSpPr>
        <p:spPr>
          <a:xfrm flipV="1">
            <a:off x="21786574" y="12205252"/>
            <a:ext cx="675861" cy="914400"/>
          </a:xfrm>
          <a:prstGeom prst="straightConnector1">
            <a:avLst/>
          </a:prstGeom>
          <a:noFill/>
          <a:ln w="76200" cap="flat">
            <a:solidFill>
              <a:srgbClr val="C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24" name="Rectangle 23">
            <a:extLst>
              <a:ext uri="{FF2B5EF4-FFF2-40B4-BE49-F238E27FC236}">
                <a16:creationId xmlns:a16="http://schemas.microsoft.com/office/drawing/2014/main" id="{529764E3-342E-CF61-E606-A8E9E7CA82B7}"/>
              </a:ext>
            </a:extLst>
          </p:cNvPr>
          <p:cNvSpPr/>
          <p:nvPr/>
        </p:nvSpPr>
        <p:spPr>
          <a:xfrm>
            <a:off x="15524921" y="11151704"/>
            <a:ext cx="8012639" cy="1456843"/>
          </a:xfrm>
          <a:prstGeom prst="rect">
            <a:avLst/>
          </a:prstGeom>
          <a:noFill/>
          <a:ln w="76200" cap="flat">
            <a:solidFill>
              <a:srgbClr val="C0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2357709188"/>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Your product will be delivered to clients in less than 24 hours on workdays"/>
          <p:cNvSpPr txBox="1"/>
          <p:nvPr/>
        </p:nvSpPr>
        <p:spPr>
          <a:xfrm>
            <a:off x="1162438" y="1047046"/>
            <a:ext cx="22059124" cy="13336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355600">
              <a:defRPr sz="6700" cap="all">
                <a:solidFill>
                  <a:srgbClr val="FFFFFF"/>
                </a:solidFill>
                <a:latin typeface="Josefin Sans Regular"/>
                <a:ea typeface="Josefin Sans Regular"/>
                <a:cs typeface="Josefin Sans Regular"/>
                <a:sym typeface="Josefin Sans Regular"/>
              </a:defRPr>
            </a:lvl1pPr>
          </a:lstStyle>
          <a:p>
            <a:r>
              <a:rPr lang="en-US" sz="8000" b="1" dirty="0"/>
              <a:t>POLAP E-COMMERCE </a:t>
            </a:r>
          </a:p>
        </p:txBody>
      </p:sp>
      <p:pic>
        <p:nvPicPr>
          <p:cNvPr id="11" name="Picture 10">
            <a:extLst>
              <a:ext uri="{FF2B5EF4-FFF2-40B4-BE49-F238E27FC236}">
                <a16:creationId xmlns:a16="http://schemas.microsoft.com/office/drawing/2014/main" id="{5633EAE3-4C22-0696-A182-82DBB9F474F2}"/>
              </a:ext>
            </a:extLst>
          </p:cNvPr>
          <p:cNvPicPr>
            <a:picLocks noChangeAspect="1"/>
          </p:cNvPicPr>
          <p:nvPr/>
        </p:nvPicPr>
        <p:blipFill>
          <a:blip r:embed="rId2"/>
          <a:stretch>
            <a:fillRect/>
          </a:stretch>
        </p:blipFill>
        <p:spPr>
          <a:xfrm>
            <a:off x="1997325" y="3079216"/>
            <a:ext cx="11420501" cy="5012959"/>
          </a:xfrm>
          <a:prstGeom prst="rect">
            <a:avLst/>
          </a:prstGeom>
          <a:ln w="76200">
            <a:solidFill>
              <a:schemeClr val="bg1"/>
            </a:solidFill>
          </a:ln>
        </p:spPr>
      </p:pic>
      <p:pic>
        <p:nvPicPr>
          <p:cNvPr id="13" name="Picture 12">
            <a:extLst>
              <a:ext uri="{FF2B5EF4-FFF2-40B4-BE49-F238E27FC236}">
                <a16:creationId xmlns:a16="http://schemas.microsoft.com/office/drawing/2014/main" id="{F5917CC8-211E-B497-CA9D-5D422A5978C7}"/>
              </a:ext>
            </a:extLst>
          </p:cNvPr>
          <p:cNvPicPr>
            <a:picLocks noChangeAspect="1"/>
          </p:cNvPicPr>
          <p:nvPr/>
        </p:nvPicPr>
        <p:blipFill>
          <a:blip r:embed="rId3"/>
          <a:stretch>
            <a:fillRect/>
          </a:stretch>
        </p:blipFill>
        <p:spPr>
          <a:xfrm>
            <a:off x="11797441" y="4521966"/>
            <a:ext cx="10589234" cy="7640002"/>
          </a:xfrm>
          <a:prstGeom prst="rect">
            <a:avLst/>
          </a:prstGeom>
          <a:ln w="76200">
            <a:solidFill>
              <a:schemeClr val="bg1"/>
            </a:solidFill>
          </a:ln>
        </p:spPr>
      </p:pic>
      <p:pic>
        <p:nvPicPr>
          <p:cNvPr id="20" name="Picture 19">
            <a:extLst>
              <a:ext uri="{FF2B5EF4-FFF2-40B4-BE49-F238E27FC236}">
                <a16:creationId xmlns:a16="http://schemas.microsoft.com/office/drawing/2014/main" id="{8146D4D6-025D-51C1-2A4D-A8C8A60D7B7D}"/>
              </a:ext>
            </a:extLst>
          </p:cNvPr>
          <p:cNvPicPr>
            <a:picLocks noChangeAspect="1"/>
          </p:cNvPicPr>
          <p:nvPr/>
        </p:nvPicPr>
        <p:blipFill>
          <a:blip r:embed="rId4"/>
          <a:stretch>
            <a:fillRect/>
          </a:stretch>
        </p:blipFill>
        <p:spPr>
          <a:xfrm>
            <a:off x="4241758" y="8591758"/>
            <a:ext cx="6931634" cy="4435005"/>
          </a:xfrm>
          <a:prstGeom prst="rect">
            <a:avLst/>
          </a:prstGeom>
          <a:ln w="76200">
            <a:solidFill>
              <a:schemeClr val="bg1"/>
            </a:solidFill>
          </a:ln>
        </p:spPr>
      </p:pic>
    </p:spTree>
    <p:extLst>
      <p:ext uri="{BB962C8B-B14F-4D97-AF65-F5344CB8AC3E}">
        <p14:creationId xmlns:p14="http://schemas.microsoft.com/office/powerpoint/2010/main" val="2362301732"/>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POLAP IS FOCUSED ON FOUR PRODUCT GROUPS"/>
          <p:cNvSpPr txBox="1"/>
          <p:nvPr/>
        </p:nvSpPr>
        <p:spPr>
          <a:xfrm>
            <a:off x="7667485" y="1282143"/>
            <a:ext cx="9012082" cy="21646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defTabSz="355600">
              <a:defRPr sz="6700" cap="all">
                <a:solidFill>
                  <a:srgbClr val="FFFFFF"/>
                </a:solidFill>
                <a:latin typeface="Josefin Sans Bold"/>
                <a:ea typeface="Josefin Sans Bold"/>
                <a:cs typeface="Josefin Sans Bold"/>
                <a:sym typeface="Josefin Sans Bold"/>
              </a:defRPr>
            </a:lvl1pPr>
          </a:lstStyle>
          <a:p>
            <a:pPr algn="ctr"/>
            <a:r>
              <a:rPr lang="en-US" dirty="0"/>
              <a:t>POLAP </a:t>
            </a:r>
          </a:p>
          <a:p>
            <a:pPr algn="ctr"/>
            <a:r>
              <a:rPr lang="en-US" dirty="0"/>
              <a:t>Printing Materials</a:t>
            </a:r>
            <a:endParaRPr dirty="0"/>
          </a:p>
        </p:txBody>
      </p:sp>
      <p:sp>
        <p:nvSpPr>
          <p:cNvPr id="2" name="TextBox 1">
            <a:extLst>
              <a:ext uri="{FF2B5EF4-FFF2-40B4-BE49-F238E27FC236}">
                <a16:creationId xmlns:a16="http://schemas.microsoft.com/office/drawing/2014/main" id="{2BDDC3A8-CCF3-41A1-C03E-877D5B9C423C}"/>
              </a:ext>
            </a:extLst>
          </p:cNvPr>
          <p:cNvSpPr txBox="1"/>
          <p:nvPr/>
        </p:nvSpPr>
        <p:spPr>
          <a:xfrm>
            <a:off x="1701507" y="4496112"/>
            <a:ext cx="9103692" cy="755078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Kurz foils;</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Kodak printing plates;</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Offset rubber blankets;</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All types of laminating film;</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Offset inks;</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Adhesives;</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Chemicals;</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Calibrated paper;</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Astrolon;</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Staples;</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Pantone catalogs.</a:t>
            </a:r>
          </a:p>
        </p:txBody>
      </p:sp>
      <p:sp>
        <p:nvSpPr>
          <p:cNvPr id="8" name="Прямоугольник">
            <a:extLst>
              <a:ext uri="{FF2B5EF4-FFF2-40B4-BE49-F238E27FC236}">
                <a16:creationId xmlns:a16="http://schemas.microsoft.com/office/drawing/2014/main" id="{7D9BAE56-9CE7-68E2-AEEF-63CEB6647A66}"/>
              </a:ext>
            </a:extLst>
          </p:cNvPr>
          <p:cNvSpPr/>
          <p:nvPr/>
        </p:nvSpPr>
        <p:spPr>
          <a:xfrm>
            <a:off x="19808327" y="246307"/>
            <a:ext cx="4319752" cy="4226475"/>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9" name="Picture 8" descr="A picture containing icon&#10;&#10;Description automatically generated">
            <a:extLst>
              <a:ext uri="{FF2B5EF4-FFF2-40B4-BE49-F238E27FC236}">
                <a16:creationId xmlns:a16="http://schemas.microsoft.com/office/drawing/2014/main" id="{6C344449-0B35-4104-2EEE-0C1F542D00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62635" y="774357"/>
            <a:ext cx="3085395" cy="3085395"/>
          </a:xfrm>
          <a:prstGeom prst="rect">
            <a:avLst/>
          </a:prstGeom>
        </p:spPr>
      </p:pic>
      <p:pic>
        <p:nvPicPr>
          <p:cNvPr id="5" name="Graphic 4">
            <a:extLst>
              <a:ext uri="{FF2B5EF4-FFF2-40B4-BE49-F238E27FC236}">
                <a16:creationId xmlns:a16="http://schemas.microsoft.com/office/drawing/2014/main" id="{AD6D7528-423A-CF19-B0AA-9EC83DC40A5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644617" y="5209519"/>
            <a:ext cx="3002358" cy="2839712"/>
          </a:xfrm>
          <a:prstGeom prst="rect">
            <a:avLst/>
          </a:prstGeom>
        </p:spPr>
      </p:pic>
      <p:pic>
        <p:nvPicPr>
          <p:cNvPr id="7" name="Graphic 6">
            <a:extLst>
              <a:ext uri="{FF2B5EF4-FFF2-40B4-BE49-F238E27FC236}">
                <a16:creationId xmlns:a16="http://schemas.microsoft.com/office/drawing/2014/main" id="{F975B467-2B19-9FCE-4381-2839EDAC40B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4782437" y="5331808"/>
            <a:ext cx="2787633" cy="2636619"/>
          </a:xfrm>
          <a:prstGeom prst="rect">
            <a:avLst/>
          </a:prstGeom>
        </p:spPr>
      </p:pic>
      <p:pic>
        <p:nvPicPr>
          <p:cNvPr id="11" name="Graphic 10">
            <a:extLst>
              <a:ext uri="{FF2B5EF4-FFF2-40B4-BE49-F238E27FC236}">
                <a16:creationId xmlns:a16="http://schemas.microsoft.com/office/drawing/2014/main" id="{39F3E99E-DEFF-B388-FB80-837BA4F88C1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798002" y="5276151"/>
            <a:ext cx="2909888" cy="2752251"/>
          </a:xfrm>
          <a:prstGeom prst="rect">
            <a:avLst/>
          </a:prstGeom>
        </p:spPr>
      </p:pic>
      <p:pic>
        <p:nvPicPr>
          <p:cNvPr id="13" name="Graphic 12">
            <a:extLst>
              <a:ext uri="{FF2B5EF4-FFF2-40B4-BE49-F238E27FC236}">
                <a16:creationId xmlns:a16="http://schemas.microsoft.com/office/drawing/2014/main" id="{998F0A4D-2DAC-B4CC-9CF7-26BF8BDAAF5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8519402" y="8878175"/>
            <a:ext cx="3252788" cy="3076575"/>
          </a:xfrm>
          <a:prstGeom prst="rect">
            <a:avLst/>
          </a:prstGeom>
        </p:spPr>
      </p:pic>
      <p:pic>
        <p:nvPicPr>
          <p:cNvPr id="17" name="Graphic 16">
            <a:extLst>
              <a:ext uri="{FF2B5EF4-FFF2-40B4-BE49-F238E27FC236}">
                <a16:creationId xmlns:a16="http://schemas.microsoft.com/office/drawing/2014/main" id="{B05E5DD1-247C-AB23-7345-08EDE2ED411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432375" y="8878175"/>
            <a:ext cx="3645540" cy="3448050"/>
          </a:xfrm>
          <a:prstGeom prst="rect">
            <a:avLst/>
          </a:prstGeom>
        </p:spPr>
      </p:pic>
      <p:pic>
        <p:nvPicPr>
          <p:cNvPr id="19" name="Graphic 18">
            <a:extLst>
              <a:ext uri="{FF2B5EF4-FFF2-40B4-BE49-F238E27FC236}">
                <a16:creationId xmlns:a16="http://schemas.microsoft.com/office/drawing/2014/main" id="{91EE812F-55B1-C5A5-2B78-E6F377C4DFFB}"/>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4283159" y="8625922"/>
            <a:ext cx="3786188" cy="3581080"/>
          </a:xfrm>
          <a:prstGeom prst="rect">
            <a:avLst/>
          </a:prstGeom>
        </p:spPr>
      </p:pic>
    </p:spTree>
    <p:extLst>
      <p:ext uri="{BB962C8B-B14F-4D97-AF65-F5344CB8AC3E}">
        <p14:creationId xmlns:p14="http://schemas.microsoft.com/office/powerpoint/2010/main" val="110575145"/>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POLAP IS FOCUSED ON FOUR PRODUCT GROUPS"/>
          <p:cNvSpPr txBox="1"/>
          <p:nvPr/>
        </p:nvSpPr>
        <p:spPr>
          <a:xfrm>
            <a:off x="9325793" y="1797668"/>
            <a:ext cx="5695470" cy="11336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defTabSz="355600">
              <a:defRPr sz="6700" cap="all">
                <a:solidFill>
                  <a:srgbClr val="FFFFFF"/>
                </a:solidFill>
                <a:latin typeface="Josefin Sans Bold"/>
                <a:ea typeface="Josefin Sans Bold"/>
                <a:cs typeface="Josefin Sans Bold"/>
                <a:sym typeface="Josefin Sans Bold"/>
              </a:defRPr>
            </a:lvl1pPr>
          </a:lstStyle>
          <a:p>
            <a:pPr algn="ctr"/>
            <a:r>
              <a:rPr lang="en-US" dirty="0"/>
              <a:t>POLAP Paper</a:t>
            </a:r>
            <a:endParaRPr dirty="0"/>
          </a:p>
        </p:txBody>
      </p:sp>
      <p:sp>
        <p:nvSpPr>
          <p:cNvPr id="3" name="Прямоугольник">
            <a:extLst>
              <a:ext uri="{FF2B5EF4-FFF2-40B4-BE49-F238E27FC236}">
                <a16:creationId xmlns:a16="http://schemas.microsoft.com/office/drawing/2014/main" id="{AA0F24AF-30C0-9103-601A-BFE68BADD13F}"/>
              </a:ext>
            </a:extLst>
          </p:cNvPr>
          <p:cNvSpPr/>
          <p:nvPr/>
        </p:nvSpPr>
        <p:spPr>
          <a:xfrm>
            <a:off x="19821180" y="253943"/>
            <a:ext cx="4319752" cy="4226475"/>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4" name="Picture 3" descr="A picture containing text, sign&#10;&#10;Description automatically generated">
            <a:extLst>
              <a:ext uri="{FF2B5EF4-FFF2-40B4-BE49-F238E27FC236}">
                <a16:creationId xmlns:a16="http://schemas.microsoft.com/office/drawing/2014/main" id="{3E63B482-1B68-0986-6743-45467E8F19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70526" y="792383"/>
            <a:ext cx="3049084" cy="3049084"/>
          </a:xfrm>
          <a:prstGeom prst="rect">
            <a:avLst/>
          </a:prstGeom>
        </p:spPr>
      </p:pic>
      <p:sp>
        <p:nvSpPr>
          <p:cNvPr id="2" name="TextBox 1">
            <a:extLst>
              <a:ext uri="{FF2B5EF4-FFF2-40B4-BE49-F238E27FC236}">
                <a16:creationId xmlns:a16="http://schemas.microsoft.com/office/drawing/2014/main" id="{9CADED61-A6CD-C54C-F38B-00E09359CC58}"/>
              </a:ext>
            </a:extLst>
          </p:cNvPr>
          <p:cNvSpPr txBox="1"/>
          <p:nvPr/>
        </p:nvSpPr>
        <p:spPr>
          <a:xfrm>
            <a:off x="1701507" y="4510138"/>
            <a:ext cx="9103692" cy="61965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Coated papers;</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Uncoated papers;</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Cardboards;</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Binder boards;</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Self-adhesive papers;</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Colored papers;</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Binding materials;</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Digital papers;</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Packaging materials.</a:t>
            </a:r>
          </a:p>
        </p:txBody>
      </p:sp>
      <p:pic>
        <p:nvPicPr>
          <p:cNvPr id="8" name="Graphic 7">
            <a:extLst>
              <a:ext uri="{FF2B5EF4-FFF2-40B4-BE49-F238E27FC236}">
                <a16:creationId xmlns:a16="http://schemas.microsoft.com/office/drawing/2014/main" id="{41D5F761-88C9-68EB-53C6-A8ABF6F26F8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501262" y="8667650"/>
            <a:ext cx="4311688" cy="4078112"/>
          </a:xfrm>
          <a:prstGeom prst="rect">
            <a:avLst/>
          </a:prstGeom>
        </p:spPr>
      </p:pic>
      <p:pic>
        <p:nvPicPr>
          <p:cNvPr id="10" name="Graphic 9">
            <a:extLst>
              <a:ext uri="{FF2B5EF4-FFF2-40B4-BE49-F238E27FC236}">
                <a16:creationId xmlns:a16="http://schemas.microsoft.com/office/drawing/2014/main" id="{7D08B5F2-A5EB-3CB0-D3E8-B85E9480FD0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5248344" y="4482250"/>
            <a:ext cx="4311687" cy="4078111"/>
          </a:xfrm>
          <a:prstGeom prst="rect">
            <a:avLst/>
          </a:prstGeom>
        </p:spPr>
      </p:pic>
      <p:pic>
        <p:nvPicPr>
          <p:cNvPr id="12" name="Graphic 11">
            <a:extLst>
              <a:ext uri="{FF2B5EF4-FFF2-40B4-BE49-F238E27FC236}">
                <a16:creationId xmlns:a16="http://schemas.microsoft.com/office/drawing/2014/main" id="{A0ED6E73-7931-2940-4117-9BAAD034337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067750" y="8266251"/>
            <a:ext cx="4311687" cy="4078112"/>
          </a:xfrm>
          <a:prstGeom prst="rect">
            <a:avLst/>
          </a:prstGeom>
        </p:spPr>
      </p:pic>
      <p:pic>
        <p:nvPicPr>
          <p:cNvPr id="14" name="Graphic 13">
            <a:extLst>
              <a:ext uri="{FF2B5EF4-FFF2-40B4-BE49-F238E27FC236}">
                <a16:creationId xmlns:a16="http://schemas.microsoft.com/office/drawing/2014/main" id="{6B6A23BE-E0B3-D767-A1CC-33BEC6E09267}"/>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5451538" y="787561"/>
            <a:ext cx="1616959" cy="1529364"/>
          </a:xfrm>
          <a:prstGeom prst="rect">
            <a:avLst/>
          </a:prstGeom>
        </p:spPr>
      </p:pic>
      <p:pic>
        <p:nvPicPr>
          <p:cNvPr id="16" name="Graphic 15">
            <a:extLst>
              <a:ext uri="{FF2B5EF4-FFF2-40B4-BE49-F238E27FC236}">
                <a16:creationId xmlns:a16="http://schemas.microsoft.com/office/drawing/2014/main" id="{21A0167B-38A8-F89B-9C71-65B5740DE67C}"/>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899880" y="4101350"/>
            <a:ext cx="4311687" cy="4078111"/>
          </a:xfrm>
          <a:prstGeom prst="rect">
            <a:avLst/>
          </a:prstGeom>
        </p:spPr>
      </p:pic>
    </p:spTree>
    <p:extLst>
      <p:ext uri="{BB962C8B-B14F-4D97-AF65-F5344CB8AC3E}">
        <p14:creationId xmlns:p14="http://schemas.microsoft.com/office/powerpoint/2010/main" val="3076017407"/>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POLAP IS FOCUSED ON FOUR PRODUCT GROUPS"/>
          <p:cNvSpPr txBox="1"/>
          <p:nvPr/>
        </p:nvSpPr>
        <p:spPr>
          <a:xfrm>
            <a:off x="9689673" y="1282143"/>
            <a:ext cx="4967707" cy="21646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defTabSz="355600">
              <a:defRPr sz="6700" cap="all">
                <a:solidFill>
                  <a:srgbClr val="FFFFFF"/>
                </a:solidFill>
                <a:latin typeface="Josefin Sans Bold"/>
                <a:ea typeface="Josefin Sans Bold"/>
                <a:cs typeface="Josefin Sans Bold"/>
                <a:sym typeface="Josefin Sans Bold"/>
              </a:defRPr>
            </a:lvl1pPr>
          </a:lstStyle>
          <a:p>
            <a:pPr algn="ctr"/>
            <a:r>
              <a:rPr lang="en-US" dirty="0"/>
              <a:t>POLAP </a:t>
            </a:r>
          </a:p>
          <a:p>
            <a:pPr algn="ctr"/>
            <a:r>
              <a:rPr lang="en-US" dirty="0"/>
              <a:t>Packaging</a:t>
            </a:r>
          </a:p>
        </p:txBody>
      </p:sp>
      <p:sp>
        <p:nvSpPr>
          <p:cNvPr id="2" name="TextBox 1">
            <a:extLst>
              <a:ext uri="{FF2B5EF4-FFF2-40B4-BE49-F238E27FC236}">
                <a16:creationId xmlns:a16="http://schemas.microsoft.com/office/drawing/2014/main" id="{2BDDC3A8-CCF3-41A1-C03E-877D5B9C423C}"/>
              </a:ext>
            </a:extLst>
          </p:cNvPr>
          <p:cNvSpPr txBox="1"/>
          <p:nvPr/>
        </p:nvSpPr>
        <p:spPr>
          <a:xfrm>
            <a:off x="1701507" y="5200491"/>
            <a:ext cx="9103692" cy="55194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342900" indent="-342900" algn="l">
              <a:buFont typeface="Arial" panose="020B0604020202020204" pitchFamily="34" charset="0"/>
              <a:buChar char="•"/>
            </a:pPr>
            <a:r>
              <a:rPr lang="en-US" sz="4400" b="1" dirty="0">
                <a:solidFill>
                  <a:schemeClr val="bg1"/>
                </a:solidFill>
                <a:latin typeface="Josefin Sans" pitchFamily="2" charset="0"/>
              </a:rPr>
              <a:t>Two-layer corrugated cardboard</a:t>
            </a:r>
          </a:p>
          <a:p>
            <a:pPr marL="342900" indent="-342900" algn="l">
              <a:buFont typeface="Arial" panose="020B0604020202020204" pitchFamily="34" charset="0"/>
              <a:buChar char="•"/>
            </a:pPr>
            <a:r>
              <a:rPr lang="en-US" sz="4400" b="1" dirty="0">
                <a:solidFill>
                  <a:schemeClr val="bg1"/>
                </a:solidFill>
                <a:latin typeface="Josefin Sans" pitchFamily="2" charset="0"/>
              </a:rPr>
              <a:t>Corrugated cardboard boxes</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Corrugated cardboard pallets</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Packaging film</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Adhesive tape</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Pallet corners</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Corrugated cardboard sheet-spacer</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endParaRPr lang="en-US" sz="4400" b="1" dirty="0">
              <a:solidFill>
                <a:schemeClr val="bg1"/>
              </a:solidFill>
              <a:latin typeface="Josefin Sans" pitchFamily="2" charset="0"/>
            </a:endParaRPr>
          </a:p>
        </p:txBody>
      </p:sp>
      <p:sp>
        <p:nvSpPr>
          <p:cNvPr id="8" name="Прямоугольник">
            <a:extLst>
              <a:ext uri="{FF2B5EF4-FFF2-40B4-BE49-F238E27FC236}">
                <a16:creationId xmlns:a16="http://schemas.microsoft.com/office/drawing/2014/main" id="{7D9BAE56-9CE7-68E2-AEEF-63CEB6647A66}"/>
              </a:ext>
            </a:extLst>
          </p:cNvPr>
          <p:cNvSpPr/>
          <p:nvPr/>
        </p:nvSpPr>
        <p:spPr>
          <a:xfrm>
            <a:off x="19808327" y="246307"/>
            <a:ext cx="4319752" cy="4226475"/>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3" name="Picture 2" descr="A picture containing icon&#10;&#10;Description automatically generated">
            <a:extLst>
              <a:ext uri="{FF2B5EF4-FFF2-40B4-BE49-F238E27FC236}">
                <a16:creationId xmlns:a16="http://schemas.microsoft.com/office/drawing/2014/main" id="{CC613A5E-3216-0137-531B-D84BDDEBA7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5269" y="796610"/>
            <a:ext cx="3125868" cy="3125868"/>
          </a:xfrm>
          <a:prstGeom prst="rect">
            <a:avLst/>
          </a:prstGeom>
        </p:spPr>
      </p:pic>
      <p:pic>
        <p:nvPicPr>
          <p:cNvPr id="4" name="Graphic 3">
            <a:extLst>
              <a:ext uri="{FF2B5EF4-FFF2-40B4-BE49-F238E27FC236}">
                <a16:creationId xmlns:a16="http://schemas.microsoft.com/office/drawing/2014/main" id="{3D26FE15-236A-08DB-5847-6DD27DC2894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726931" y="4818944"/>
            <a:ext cx="4311687" cy="4078111"/>
          </a:xfrm>
          <a:prstGeom prst="rect">
            <a:avLst/>
          </a:prstGeom>
        </p:spPr>
      </p:pic>
      <p:pic>
        <p:nvPicPr>
          <p:cNvPr id="6" name="Picture 5" descr="A white line drawing of a roll of paper&#10;&#10;Description automatically generated">
            <a:extLst>
              <a:ext uri="{FF2B5EF4-FFF2-40B4-BE49-F238E27FC236}">
                <a16:creationId xmlns:a16="http://schemas.microsoft.com/office/drawing/2014/main" id="{1381A260-AFD9-447D-0AEE-FA88A7A42E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181917" y="9236415"/>
            <a:ext cx="3366780" cy="3418225"/>
          </a:xfrm>
          <a:prstGeom prst="rect">
            <a:avLst/>
          </a:prstGeom>
        </p:spPr>
      </p:pic>
      <p:pic>
        <p:nvPicPr>
          <p:cNvPr id="9" name="Picture 8" descr="A white line drawing of a roll of tape&#10;&#10;Description automatically generated">
            <a:extLst>
              <a:ext uri="{FF2B5EF4-FFF2-40B4-BE49-F238E27FC236}">
                <a16:creationId xmlns:a16="http://schemas.microsoft.com/office/drawing/2014/main" id="{2CC046DE-CF7C-FCBA-B9EE-CECA7F4CE3B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77328" y="6127629"/>
            <a:ext cx="3061998" cy="3108786"/>
          </a:xfrm>
          <a:prstGeom prst="rect">
            <a:avLst/>
          </a:prstGeom>
        </p:spPr>
      </p:pic>
    </p:spTree>
    <p:extLst>
      <p:ext uri="{BB962C8B-B14F-4D97-AF65-F5344CB8AC3E}">
        <p14:creationId xmlns:p14="http://schemas.microsoft.com/office/powerpoint/2010/main" val="900206053"/>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POLAP IS FOCUSED ON FOUR PRODUCT GROUPS"/>
          <p:cNvSpPr txBox="1"/>
          <p:nvPr/>
        </p:nvSpPr>
        <p:spPr>
          <a:xfrm>
            <a:off x="6728129" y="1282143"/>
            <a:ext cx="10890802" cy="21646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defTabSz="355600">
              <a:defRPr sz="6700" cap="all">
                <a:solidFill>
                  <a:srgbClr val="FFFFFF"/>
                </a:solidFill>
                <a:latin typeface="Josefin Sans Bold"/>
                <a:ea typeface="Josefin Sans Bold"/>
                <a:cs typeface="Josefin Sans Bold"/>
                <a:sym typeface="Josefin Sans Bold"/>
              </a:defRPr>
            </a:lvl1pPr>
          </a:lstStyle>
          <a:p>
            <a:pPr algn="ctr"/>
            <a:r>
              <a:rPr lang="en-US" dirty="0"/>
              <a:t>POLAP </a:t>
            </a:r>
          </a:p>
          <a:p>
            <a:pPr algn="ctr"/>
            <a:r>
              <a:rPr lang="en-US" dirty="0"/>
              <a:t>Visual communication</a:t>
            </a:r>
          </a:p>
        </p:txBody>
      </p:sp>
      <p:sp>
        <p:nvSpPr>
          <p:cNvPr id="2" name="TextBox 1">
            <a:extLst>
              <a:ext uri="{FF2B5EF4-FFF2-40B4-BE49-F238E27FC236}">
                <a16:creationId xmlns:a16="http://schemas.microsoft.com/office/drawing/2014/main" id="{2BDDC3A8-CCF3-41A1-C03E-877D5B9C423C}"/>
              </a:ext>
            </a:extLst>
          </p:cNvPr>
          <p:cNvSpPr txBox="1"/>
          <p:nvPr/>
        </p:nvSpPr>
        <p:spPr>
          <a:xfrm>
            <a:off x="1701507" y="5199572"/>
            <a:ext cx="9103692" cy="28110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Digital print paper</a:t>
            </a:r>
          </a:p>
          <a:p>
            <a:pPr marL="342900" indent="-342900" algn="l">
              <a:buFont typeface="Arial" panose="020B0604020202020204" pitchFamily="34" charset="0"/>
              <a:buChar char="•"/>
            </a:pPr>
            <a:r>
              <a:rPr lang="en-US" sz="4400" b="1" dirty="0">
                <a:solidFill>
                  <a:schemeClr val="bg1"/>
                </a:solidFill>
                <a:latin typeface="Josefin Sans" pitchFamily="2" charset="0"/>
              </a:rPr>
              <a:t>Digital print cardboard</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Self-adhesive paper</a:t>
            </a: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Self-adhesive foil</a:t>
            </a:r>
          </a:p>
        </p:txBody>
      </p:sp>
      <p:sp>
        <p:nvSpPr>
          <p:cNvPr id="8" name="Прямоугольник">
            <a:extLst>
              <a:ext uri="{FF2B5EF4-FFF2-40B4-BE49-F238E27FC236}">
                <a16:creationId xmlns:a16="http://schemas.microsoft.com/office/drawing/2014/main" id="{7D9BAE56-9CE7-68E2-AEEF-63CEB6647A66}"/>
              </a:ext>
            </a:extLst>
          </p:cNvPr>
          <p:cNvSpPr/>
          <p:nvPr/>
        </p:nvSpPr>
        <p:spPr>
          <a:xfrm>
            <a:off x="19808327" y="246307"/>
            <a:ext cx="4319752" cy="4226475"/>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4" name="Picture 3" descr="A picture containing sign&#10;&#10;Description automatically generated">
            <a:extLst>
              <a:ext uri="{FF2B5EF4-FFF2-40B4-BE49-F238E27FC236}">
                <a16:creationId xmlns:a16="http://schemas.microsoft.com/office/drawing/2014/main" id="{64B1321D-6C74-6F84-634A-B7EB2FB6C8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8630" y="777805"/>
            <a:ext cx="3152169" cy="3152169"/>
          </a:xfrm>
          <a:prstGeom prst="rect">
            <a:avLst/>
          </a:prstGeom>
        </p:spPr>
      </p:pic>
      <p:pic>
        <p:nvPicPr>
          <p:cNvPr id="5" name="Picture 4" descr="A white line drawing of a brush on a black background&#10;&#10;Description automatically generated">
            <a:extLst>
              <a:ext uri="{FF2B5EF4-FFF2-40B4-BE49-F238E27FC236}">
                <a16:creationId xmlns:a16="http://schemas.microsoft.com/office/drawing/2014/main" id="{F588D7F3-6630-6BBD-2925-0E04FE7820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5652" y="8356732"/>
            <a:ext cx="4015765" cy="4077126"/>
          </a:xfrm>
          <a:prstGeom prst="rect">
            <a:avLst/>
          </a:prstGeom>
        </p:spPr>
      </p:pic>
      <p:pic>
        <p:nvPicPr>
          <p:cNvPr id="7" name="Picture 6" descr="A white line drawing of a person's head&#10;&#10;Description automatically generated">
            <a:extLst>
              <a:ext uri="{FF2B5EF4-FFF2-40B4-BE49-F238E27FC236}">
                <a16:creationId xmlns:a16="http://schemas.microsoft.com/office/drawing/2014/main" id="{E375622B-C8D2-4AD0-7817-B420058494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096781" y="4663110"/>
            <a:ext cx="3825495" cy="3883949"/>
          </a:xfrm>
          <a:prstGeom prst="rect">
            <a:avLst/>
          </a:prstGeom>
        </p:spPr>
      </p:pic>
    </p:spTree>
    <p:extLst>
      <p:ext uri="{BB962C8B-B14F-4D97-AF65-F5344CB8AC3E}">
        <p14:creationId xmlns:p14="http://schemas.microsoft.com/office/powerpoint/2010/main" val="2844911153"/>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POLAP IS FOCUSED ON FOUR PRODUCT GROUPS"/>
          <p:cNvSpPr txBox="1"/>
          <p:nvPr/>
        </p:nvSpPr>
        <p:spPr>
          <a:xfrm>
            <a:off x="8154004" y="1282143"/>
            <a:ext cx="8039060" cy="21646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defTabSz="355600">
              <a:defRPr sz="6700" cap="all">
                <a:solidFill>
                  <a:srgbClr val="FFFFFF"/>
                </a:solidFill>
                <a:latin typeface="Josefin Sans Bold"/>
                <a:ea typeface="Josefin Sans Bold"/>
                <a:cs typeface="Josefin Sans Bold"/>
                <a:sym typeface="Josefin Sans Bold"/>
              </a:defRPr>
            </a:lvl1pPr>
          </a:lstStyle>
          <a:p>
            <a:pPr algn="ctr"/>
            <a:r>
              <a:rPr lang="en-US" dirty="0"/>
              <a:t>POLAP </a:t>
            </a:r>
          </a:p>
          <a:p>
            <a:pPr algn="ctr"/>
            <a:r>
              <a:rPr lang="en-US" dirty="0"/>
              <a:t>Photo materials</a:t>
            </a:r>
          </a:p>
        </p:txBody>
      </p:sp>
      <p:sp>
        <p:nvSpPr>
          <p:cNvPr id="2" name="TextBox 1">
            <a:extLst>
              <a:ext uri="{FF2B5EF4-FFF2-40B4-BE49-F238E27FC236}">
                <a16:creationId xmlns:a16="http://schemas.microsoft.com/office/drawing/2014/main" id="{2BDDC3A8-CCF3-41A1-C03E-877D5B9C423C}"/>
              </a:ext>
            </a:extLst>
          </p:cNvPr>
          <p:cNvSpPr txBox="1"/>
          <p:nvPr/>
        </p:nvSpPr>
        <p:spPr>
          <a:xfrm>
            <a:off x="1701507" y="5173221"/>
            <a:ext cx="9103692" cy="61965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Albums</a:t>
            </a:r>
            <a:endParaRPr lang="lv-LV" sz="4400" b="1" dirty="0">
              <a:solidFill>
                <a:schemeClr val="bg1"/>
              </a:solidFill>
              <a:latin typeface="Josefin Sans" pitchFamily="2" charset="0"/>
            </a:endParaRP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Photo album covers</a:t>
            </a:r>
            <a:endParaRPr lang="lv-LV" sz="4400" b="1" dirty="0">
              <a:solidFill>
                <a:schemeClr val="bg1"/>
              </a:solidFill>
              <a:latin typeface="Josefin Sans" pitchFamily="2" charset="0"/>
            </a:endParaRP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Memory cards</a:t>
            </a:r>
            <a:endParaRPr lang="lv-LV" sz="4400" b="1" dirty="0">
              <a:solidFill>
                <a:schemeClr val="bg1"/>
              </a:solidFill>
              <a:latin typeface="Josefin Sans" pitchFamily="2" charset="0"/>
            </a:endParaRP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Batteries</a:t>
            </a:r>
            <a:endParaRPr lang="lv-LV" sz="4400" b="1" dirty="0">
              <a:solidFill>
                <a:schemeClr val="bg1"/>
              </a:solidFill>
              <a:latin typeface="Josefin Sans" pitchFamily="2" charset="0"/>
            </a:endParaRP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Gift bags</a:t>
            </a:r>
            <a:endParaRPr lang="lv-LV" sz="4400" b="1" dirty="0">
              <a:solidFill>
                <a:schemeClr val="bg1"/>
              </a:solidFill>
              <a:latin typeface="Josefin Sans" pitchFamily="2" charset="0"/>
            </a:endParaRP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Photo films</a:t>
            </a:r>
            <a:endParaRPr lang="lv-LV" sz="4400" b="1" dirty="0">
              <a:solidFill>
                <a:schemeClr val="bg1"/>
              </a:solidFill>
              <a:latin typeface="Josefin Sans" pitchFamily="2" charset="0"/>
            </a:endParaRP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Hi-Ti</a:t>
            </a:r>
            <a:endParaRPr lang="lv-LV" sz="4400" b="1" dirty="0">
              <a:solidFill>
                <a:schemeClr val="bg1"/>
              </a:solidFill>
              <a:latin typeface="Josefin Sans" pitchFamily="2" charset="0"/>
            </a:endParaRP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Inkjet</a:t>
            </a:r>
            <a:endParaRPr lang="lv-LV" sz="4400" b="1" dirty="0">
              <a:solidFill>
                <a:schemeClr val="bg1"/>
              </a:solidFill>
              <a:latin typeface="Josefin Sans" pitchFamily="2" charset="0"/>
            </a:endParaRP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Chemistry</a:t>
            </a:r>
            <a:endParaRPr lang="lv-LV" sz="4400" b="1" dirty="0">
              <a:solidFill>
                <a:schemeClr val="bg1"/>
              </a:solidFill>
              <a:latin typeface="Josefin Sans" pitchFamily="2" charset="0"/>
            </a:endParaRPr>
          </a:p>
        </p:txBody>
      </p:sp>
      <p:sp>
        <p:nvSpPr>
          <p:cNvPr id="8" name="Прямоугольник">
            <a:extLst>
              <a:ext uri="{FF2B5EF4-FFF2-40B4-BE49-F238E27FC236}">
                <a16:creationId xmlns:a16="http://schemas.microsoft.com/office/drawing/2014/main" id="{7D9BAE56-9CE7-68E2-AEEF-63CEB6647A66}"/>
              </a:ext>
            </a:extLst>
          </p:cNvPr>
          <p:cNvSpPr/>
          <p:nvPr/>
        </p:nvSpPr>
        <p:spPr>
          <a:xfrm>
            <a:off x="19808327" y="246307"/>
            <a:ext cx="4319752" cy="4226475"/>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3" name="Picture 2" descr="Logo&#10;&#10;Description automatically generated with low confidence">
            <a:extLst>
              <a:ext uri="{FF2B5EF4-FFF2-40B4-BE49-F238E27FC236}">
                <a16:creationId xmlns:a16="http://schemas.microsoft.com/office/drawing/2014/main" id="{81C537F5-B352-4C11-0BC7-B33FC2E6A1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12162" y="784744"/>
            <a:ext cx="3112082" cy="3149599"/>
          </a:xfrm>
          <a:prstGeom prst="rect">
            <a:avLst/>
          </a:prstGeom>
        </p:spPr>
      </p:pic>
      <p:sp>
        <p:nvSpPr>
          <p:cNvPr id="7" name="TextBox 6">
            <a:extLst>
              <a:ext uri="{FF2B5EF4-FFF2-40B4-BE49-F238E27FC236}">
                <a16:creationId xmlns:a16="http://schemas.microsoft.com/office/drawing/2014/main" id="{4C9D4823-2168-8326-6439-E4376CB77D01}"/>
              </a:ext>
            </a:extLst>
          </p:cNvPr>
          <p:cNvSpPr txBox="1"/>
          <p:nvPr/>
        </p:nvSpPr>
        <p:spPr>
          <a:xfrm>
            <a:off x="8506839" y="5173221"/>
            <a:ext cx="7686225" cy="55092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Minilab Accessories</a:t>
            </a:r>
            <a:endParaRPr lang="lv-LV" sz="4400" b="1" dirty="0">
              <a:solidFill>
                <a:schemeClr val="bg1"/>
              </a:solidFill>
              <a:latin typeface="Josefin Sans" pitchFamily="2" charset="0"/>
            </a:endParaRP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Laboratory paper</a:t>
            </a:r>
            <a:endParaRPr lang="lv-LV" sz="4400" b="1" dirty="0">
              <a:solidFill>
                <a:schemeClr val="bg1"/>
              </a:solidFill>
              <a:latin typeface="Josefin Sans" pitchFamily="2" charset="0"/>
            </a:endParaRP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Frames</a:t>
            </a:r>
            <a:endParaRPr lang="lv-LV" sz="4400" b="1" dirty="0">
              <a:solidFill>
                <a:schemeClr val="bg1"/>
              </a:solidFill>
              <a:latin typeface="Josefin Sans" pitchFamily="2" charset="0"/>
            </a:endParaRP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Photo frame fixings</a:t>
            </a:r>
            <a:endParaRPr lang="lv-LV" sz="4400" b="1" dirty="0">
              <a:solidFill>
                <a:schemeClr val="bg1"/>
              </a:solidFill>
              <a:latin typeface="Josefin Sans" pitchFamily="2" charset="0"/>
            </a:endParaRP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Stands</a:t>
            </a:r>
            <a:endParaRPr lang="lv-LV" sz="4400" b="1" dirty="0">
              <a:solidFill>
                <a:schemeClr val="bg1"/>
              </a:solidFill>
              <a:latin typeface="Josefin Sans" pitchFamily="2" charset="0"/>
            </a:endParaRP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Thermal sublimation paper</a:t>
            </a:r>
            <a:endParaRPr lang="lv-LV" sz="4400" b="1" dirty="0">
              <a:solidFill>
                <a:schemeClr val="bg1"/>
              </a:solidFill>
              <a:latin typeface="Josefin Sans" pitchFamily="2" charset="0"/>
            </a:endParaRP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Charging devices</a:t>
            </a:r>
            <a:endParaRPr lang="lv-LV" sz="4400" b="1" dirty="0">
              <a:solidFill>
                <a:schemeClr val="bg1"/>
              </a:solidFill>
              <a:latin typeface="Josefin Sans" pitchFamily="2" charset="0"/>
            </a:endParaRPr>
          </a:p>
          <a:p>
            <a:pPr marL="342900" marR="0" indent="-3429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4400" b="1" dirty="0">
                <a:solidFill>
                  <a:schemeClr val="bg1"/>
                </a:solidFill>
                <a:latin typeface="Josefin Sans" pitchFamily="2" charset="0"/>
              </a:rPr>
              <a:t>Disposable cameras</a:t>
            </a:r>
          </a:p>
        </p:txBody>
      </p:sp>
      <p:pic>
        <p:nvPicPr>
          <p:cNvPr id="12" name="Picture 11" descr="A white line drawing of a film strip&#10;&#10;Description automatically generated">
            <a:extLst>
              <a:ext uri="{FF2B5EF4-FFF2-40B4-BE49-F238E27FC236}">
                <a16:creationId xmlns:a16="http://schemas.microsoft.com/office/drawing/2014/main" id="{3F547603-FAD7-24E7-F0F0-492547FDA4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559121" y="9243219"/>
            <a:ext cx="3249206" cy="3298854"/>
          </a:xfrm>
          <a:prstGeom prst="rect">
            <a:avLst/>
          </a:prstGeom>
        </p:spPr>
      </p:pic>
      <p:pic>
        <p:nvPicPr>
          <p:cNvPr id="14" name="Picture 13" descr="A white frame on a black background&#10;&#10;Description automatically generated">
            <a:extLst>
              <a:ext uri="{FF2B5EF4-FFF2-40B4-BE49-F238E27FC236}">
                <a16:creationId xmlns:a16="http://schemas.microsoft.com/office/drawing/2014/main" id="{760B80A9-CEAC-1C53-343D-09F62EC118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793409" y="4961106"/>
            <a:ext cx="2606682" cy="2646512"/>
          </a:xfrm>
          <a:prstGeom prst="rect">
            <a:avLst/>
          </a:prstGeom>
        </p:spPr>
      </p:pic>
      <p:pic>
        <p:nvPicPr>
          <p:cNvPr id="16" name="Picture 15" descr="A white outline of batteries&#10;&#10;Description automatically generated">
            <a:extLst>
              <a:ext uri="{FF2B5EF4-FFF2-40B4-BE49-F238E27FC236}">
                <a16:creationId xmlns:a16="http://schemas.microsoft.com/office/drawing/2014/main" id="{8A230E99-8A26-287A-9CFD-4191B1F3AE6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396840">
            <a:off x="20412162" y="7433815"/>
            <a:ext cx="2682056" cy="2723038"/>
          </a:xfrm>
          <a:prstGeom prst="rect">
            <a:avLst/>
          </a:prstGeom>
        </p:spPr>
      </p:pic>
    </p:spTree>
    <p:extLst>
      <p:ext uri="{BB962C8B-B14F-4D97-AF65-F5344CB8AC3E}">
        <p14:creationId xmlns:p14="http://schemas.microsoft.com/office/powerpoint/2010/main" val="2391054345"/>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Прямоугольник"/>
          <p:cNvSpPr/>
          <p:nvPr/>
        </p:nvSpPr>
        <p:spPr>
          <a:xfrm>
            <a:off x="818303" y="4701986"/>
            <a:ext cx="22747394" cy="8160391"/>
          </a:xfrm>
          <a:prstGeom prst="rect">
            <a:avLst/>
          </a:prstGeom>
          <a:gradFill>
            <a:gsLst>
              <a:gs pos="0">
                <a:srgbClr val="811825"/>
              </a:gs>
              <a:gs pos="100000">
                <a:srgbClr val="381114"/>
              </a:gs>
            </a:gsLst>
            <a:lin ang="6169640"/>
          </a:gra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301" name="pexels-photo-681405.jpeg" descr="pexels-photo-681405.jpeg"/>
          <p:cNvPicPr>
            <a:picLocks noChangeAspect="1"/>
          </p:cNvPicPr>
          <p:nvPr/>
        </p:nvPicPr>
        <p:blipFill>
          <a:blip r:embed="rId3">
            <a:alphaModFix amt="10479"/>
          </a:blip>
          <a:srcRect l="888" t="24918" r="888" b="11340"/>
          <a:stretch>
            <a:fillRect/>
          </a:stretch>
        </p:blipFill>
        <p:spPr>
          <a:xfrm>
            <a:off x="837406" y="4581730"/>
            <a:ext cx="22709147" cy="8280759"/>
          </a:xfrm>
          <a:prstGeom prst="rect">
            <a:avLst/>
          </a:prstGeom>
          <a:ln w="12700">
            <a:miter lim="400000"/>
          </a:ln>
        </p:spPr>
      </p:pic>
      <p:sp>
        <p:nvSpPr>
          <p:cNvPr id="302" name="Прямоугольник"/>
          <p:cNvSpPr/>
          <p:nvPr/>
        </p:nvSpPr>
        <p:spPr>
          <a:xfrm>
            <a:off x="837406" y="4640727"/>
            <a:ext cx="22709188" cy="2415107"/>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03" name="Choose Polap AS your distributor in Latvia"/>
          <p:cNvSpPr txBox="1"/>
          <p:nvPr/>
        </p:nvSpPr>
        <p:spPr>
          <a:xfrm>
            <a:off x="3535765" y="5462971"/>
            <a:ext cx="17312432" cy="841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defTabSz="355600">
              <a:defRPr sz="4800" cap="all">
                <a:solidFill>
                  <a:srgbClr val="242423"/>
                </a:solidFill>
                <a:latin typeface="Josefin Sans Light"/>
                <a:ea typeface="Josefin Sans Light"/>
                <a:cs typeface="Josefin Sans Light"/>
                <a:sym typeface="Josefin Sans Light"/>
              </a:defRPr>
            </a:lvl1pPr>
          </a:lstStyle>
          <a:p>
            <a:pPr algn="ctr"/>
            <a:r>
              <a:rPr lang="en-US" dirty="0"/>
              <a:t>CHOOSE POLAP AS YOUR PRINTING MATERIAL Supplier!</a:t>
            </a:r>
          </a:p>
        </p:txBody>
      </p:sp>
      <p:pic>
        <p:nvPicPr>
          <p:cNvPr id="304" name="WHITE.PNG" descr="WHITE.PNG"/>
          <p:cNvPicPr>
            <a:picLocks noChangeAspect="1"/>
          </p:cNvPicPr>
          <p:nvPr/>
        </p:nvPicPr>
        <p:blipFill>
          <a:blip r:embed="rId4"/>
          <a:stretch>
            <a:fillRect/>
          </a:stretch>
        </p:blipFill>
        <p:spPr>
          <a:xfrm>
            <a:off x="9436363" y="386737"/>
            <a:ext cx="5511274" cy="4007541"/>
          </a:xfrm>
          <a:prstGeom prst="rect">
            <a:avLst/>
          </a:prstGeom>
          <a:ln w="12700">
            <a:miter lim="400000"/>
          </a:ln>
        </p:spPr>
      </p:pic>
      <p:sp>
        <p:nvSpPr>
          <p:cNvPr id="305" name="Прямоугольник"/>
          <p:cNvSpPr/>
          <p:nvPr/>
        </p:nvSpPr>
        <p:spPr>
          <a:xfrm>
            <a:off x="847108" y="4637220"/>
            <a:ext cx="22694965" cy="8185542"/>
          </a:xfrm>
          <a:prstGeom prst="rect">
            <a:avLst/>
          </a:prstGeom>
          <a:ln w="889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06" name="Треугольник"/>
          <p:cNvSpPr/>
          <p:nvPr/>
        </p:nvSpPr>
        <p:spPr>
          <a:xfrm>
            <a:off x="11557000" y="7007537"/>
            <a:ext cx="1270001" cy="45592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close/>
              </a:path>
            </a:pathLst>
          </a:cu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07" name="Linda Lapa"/>
          <p:cNvSpPr txBox="1"/>
          <p:nvPr/>
        </p:nvSpPr>
        <p:spPr>
          <a:xfrm>
            <a:off x="10292029" y="8363080"/>
            <a:ext cx="3799942" cy="838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defTabSz="355600">
              <a:defRPr sz="4800" cap="all">
                <a:solidFill>
                  <a:srgbClr val="FFFFFF"/>
                </a:solidFill>
                <a:latin typeface="Josefin Sans Regular"/>
                <a:ea typeface="Josefin Sans Regular"/>
                <a:cs typeface="Josefin Sans Regular"/>
                <a:sym typeface="Josefin Sans Regular"/>
              </a:defRPr>
            </a:lvl1pPr>
          </a:lstStyle>
          <a:p>
            <a:r>
              <a:rPr dirty="0"/>
              <a:t>Linda Lapa</a:t>
            </a:r>
          </a:p>
        </p:txBody>
      </p:sp>
      <p:sp>
        <p:nvSpPr>
          <p:cNvPr id="308" name="General Manager"/>
          <p:cNvSpPr txBox="1"/>
          <p:nvPr/>
        </p:nvSpPr>
        <p:spPr>
          <a:xfrm>
            <a:off x="10677969" y="9122319"/>
            <a:ext cx="3028072" cy="5334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defTabSz="355600">
              <a:defRPr sz="2800" cap="all">
                <a:solidFill>
                  <a:srgbClr val="FFFFFF"/>
                </a:solidFill>
                <a:latin typeface="Josefin Sans Light"/>
                <a:ea typeface="Josefin Sans Light"/>
                <a:cs typeface="Josefin Sans Light"/>
                <a:sym typeface="Josefin Sans Light"/>
              </a:defRPr>
            </a:lvl1pPr>
          </a:lstStyle>
          <a:p>
            <a:r>
              <a:rPr lang="en-US" dirty="0"/>
              <a:t>BOARD MEMBER</a:t>
            </a:r>
            <a:endParaRPr dirty="0"/>
          </a:p>
        </p:txBody>
      </p:sp>
      <p:grpSp>
        <p:nvGrpSpPr>
          <p:cNvPr id="311" name="Группа"/>
          <p:cNvGrpSpPr/>
          <p:nvPr/>
        </p:nvGrpSpPr>
        <p:grpSpPr>
          <a:xfrm>
            <a:off x="10325891" y="10062799"/>
            <a:ext cx="4088033" cy="551776"/>
            <a:chOff x="0" y="0"/>
            <a:chExt cx="4088032" cy="551774"/>
          </a:xfrm>
        </p:grpSpPr>
        <p:sp>
          <p:nvSpPr>
            <p:cNvPr id="309" name="linda.lapa@polap.lv"/>
            <p:cNvSpPr txBox="1"/>
            <p:nvPr/>
          </p:nvSpPr>
          <p:spPr>
            <a:xfrm>
              <a:off x="676710" y="0"/>
              <a:ext cx="3411323" cy="5461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t">
              <a:spAutoFit/>
            </a:bodyPr>
            <a:lstStyle>
              <a:lvl1pPr algn="l" defTabSz="355600">
                <a:defRPr sz="2900">
                  <a:solidFill>
                    <a:srgbClr val="FFFFFF"/>
                  </a:solidFill>
                  <a:latin typeface="Josefin Sans Regular"/>
                  <a:ea typeface="Josefin Sans Regular"/>
                  <a:cs typeface="Josefin Sans Regular"/>
                  <a:sym typeface="Josefin Sans Regular"/>
                </a:defRPr>
              </a:lvl1pPr>
            </a:lstStyle>
            <a:p>
              <a:r>
                <a:rPr dirty="0"/>
                <a:t>linda.lapa@polap.lv</a:t>
              </a:r>
            </a:p>
          </p:txBody>
        </p:sp>
        <p:pic>
          <p:nvPicPr>
            <p:cNvPr id="310" name="email.png" descr="email.png"/>
            <p:cNvPicPr>
              <a:picLocks noChangeAspect="1"/>
            </p:cNvPicPr>
            <p:nvPr/>
          </p:nvPicPr>
          <p:blipFill>
            <a:blip r:embed="rId5"/>
            <a:stretch>
              <a:fillRect/>
            </a:stretch>
          </p:blipFill>
          <p:spPr>
            <a:xfrm>
              <a:off x="0" y="16723"/>
              <a:ext cx="535051" cy="535052"/>
            </a:xfrm>
            <a:prstGeom prst="rect">
              <a:avLst/>
            </a:prstGeom>
            <a:ln w="12700" cap="flat">
              <a:noFill/>
              <a:miter lim="400000"/>
            </a:ln>
            <a:effectLst/>
          </p:spPr>
        </p:pic>
      </p:grpSp>
      <p:grpSp>
        <p:nvGrpSpPr>
          <p:cNvPr id="314" name="Группа"/>
          <p:cNvGrpSpPr/>
          <p:nvPr/>
        </p:nvGrpSpPr>
        <p:grpSpPr>
          <a:xfrm>
            <a:off x="10597753" y="11013364"/>
            <a:ext cx="3398207" cy="546101"/>
            <a:chOff x="0" y="0"/>
            <a:chExt cx="3398206" cy="546100"/>
          </a:xfrm>
        </p:grpSpPr>
        <p:sp>
          <p:nvSpPr>
            <p:cNvPr id="312" name="+371 29 432 447"/>
            <p:cNvSpPr txBox="1"/>
            <p:nvPr/>
          </p:nvSpPr>
          <p:spPr>
            <a:xfrm>
              <a:off x="676710" y="0"/>
              <a:ext cx="2721497" cy="5461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t">
              <a:spAutoFit/>
            </a:bodyPr>
            <a:lstStyle>
              <a:lvl1pPr algn="l" defTabSz="355600">
                <a:defRPr sz="2900">
                  <a:solidFill>
                    <a:srgbClr val="FFFFFF"/>
                  </a:solidFill>
                  <a:latin typeface="Josefin Sans Regular"/>
                  <a:ea typeface="Josefin Sans Regular"/>
                  <a:cs typeface="Josefin Sans Regular"/>
                  <a:sym typeface="Josefin Sans Regular"/>
                </a:defRPr>
              </a:lvl1pPr>
            </a:lstStyle>
            <a:p>
              <a:r>
                <a:rPr dirty="0"/>
                <a:t>+371 29 432 447</a:t>
              </a:r>
            </a:p>
          </p:txBody>
        </p:sp>
        <p:pic>
          <p:nvPicPr>
            <p:cNvPr id="313" name="phone-call-3.png" descr="phone-call-3.png"/>
            <p:cNvPicPr>
              <a:picLocks noChangeAspect="1"/>
            </p:cNvPicPr>
            <p:nvPr/>
          </p:nvPicPr>
          <p:blipFill>
            <a:blip r:embed="rId6"/>
            <a:srcRect/>
            <a:stretch>
              <a:fillRect/>
            </a:stretch>
          </p:blipFill>
          <p:spPr>
            <a:xfrm>
              <a:off x="0" y="5524"/>
              <a:ext cx="535051" cy="535052"/>
            </a:xfrm>
            <a:prstGeom prst="rect">
              <a:avLst/>
            </a:prstGeom>
            <a:ln w="12700" cap="flat">
              <a:noFill/>
              <a:miter lim="400000"/>
            </a:ln>
            <a:effectLst/>
          </p:spPr>
        </p:pic>
      </p:grpSp>
      <p:sp>
        <p:nvSpPr>
          <p:cNvPr id="2" name="Linda Lapa">
            <a:extLst>
              <a:ext uri="{FF2B5EF4-FFF2-40B4-BE49-F238E27FC236}">
                <a16:creationId xmlns:a16="http://schemas.microsoft.com/office/drawing/2014/main" id="{E85E4417-92A7-55DA-FFBD-D9767F56DF90}"/>
              </a:ext>
            </a:extLst>
          </p:cNvPr>
          <p:cNvSpPr txBox="1"/>
          <p:nvPr/>
        </p:nvSpPr>
        <p:spPr>
          <a:xfrm>
            <a:off x="2130420" y="8363080"/>
            <a:ext cx="6274153" cy="841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defTabSz="355600">
              <a:defRPr sz="4800" cap="all">
                <a:solidFill>
                  <a:srgbClr val="FFFFFF"/>
                </a:solidFill>
                <a:latin typeface="Josefin Sans Regular"/>
                <a:ea typeface="Josefin Sans Regular"/>
                <a:cs typeface="Josefin Sans Regular"/>
                <a:sym typeface="Josefin Sans Regular"/>
              </a:defRPr>
            </a:lvl1pPr>
          </a:lstStyle>
          <a:p>
            <a:r>
              <a:rPr lang="en-US" dirty="0"/>
              <a:t>Andris </a:t>
            </a:r>
            <a:r>
              <a:rPr lang="en-US" dirty="0" err="1"/>
              <a:t>dementjevs</a:t>
            </a:r>
            <a:endParaRPr dirty="0"/>
          </a:p>
        </p:txBody>
      </p:sp>
      <p:sp>
        <p:nvSpPr>
          <p:cNvPr id="3" name="General Manager">
            <a:extLst>
              <a:ext uri="{FF2B5EF4-FFF2-40B4-BE49-F238E27FC236}">
                <a16:creationId xmlns:a16="http://schemas.microsoft.com/office/drawing/2014/main" id="{2CB5D007-DF85-5B1E-7017-E070AC1C54A4}"/>
              </a:ext>
            </a:extLst>
          </p:cNvPr>
          <p:cNvSpPr txBox="1"/>
          <p:nvPr/>
        </p:nvSpPr>
        <p:spPr>
          <a:xfrm>
            <a:off x="3678126" y="9122319"/>
            <a:ext cx="3178754" cy="5334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defTabSz="355600">
              <a:defRPr sz="2800" cap="all">
                <a:solidFill>
                  <a:srgbClr val="FFFFFF"/>
                </a:solidFill>
                <a:latin typeface="Josefin Sans Light"/>
                <a:ea typeface="Josefin Sans Light"/>
                <a:cs typeface="Josefin Sans Light"/>
                <a:sym typeface="Josefin Sans Light"/>
              </a:defRPr>
            </a:lvl1pPr>
          </a:lstStyle>
          <a:p>
            <a:r>
              <a:rPr lang="en-US" dirty="0"/>
              <a:t>Sales Manager</a:t>
            </a:r>
            <a:endParaRPr dirty="0"/>
          </a:p>
        </p:txBody>
      </p:sp>
      <p:grpSp>
        <p:nvGrpSpPr>
          <p:cNvPr id="4" name="Группа">
            <a:extLst>
              <a:ext uri="{FF2B5EF4-FFF2-40B4-BE49-F238E27FC236}">
                <a16:creationId xmlns:a16="http://schemas.microsoft.com/office/drawing/2014/main" id="{A0F7F311-CC26-1A1E-19A7-0E94262A588A}"/>
              </a:ext>
            </a:extLst>
          </p:cNvPr>
          <p:cNvGrpSpPr/>
          <p:nvPr/>
        </p:nvGrpSpPr>
        <p:grpSpPr>
          <a:xfrm>
            <a:off x="2912563" y="10062799"/>
            <a:ext cx="4709865" cy="551777"/>
            <a:chOff x="0" y="0"/>
            <a:chExt cx="4709864" cy="551775"/>
          </a:xfrm>
        </p:grpSpPr>
        <p:sp>
          <p:nvSpPr>
            <p:cNvPr id="5" name="linda.lapa@polap.lv">
              <a:extLst>
                <a:ext uri="{FF2B5EF4-FFF2-40B4-BE49-F238E27FC236}">
                  <a16:creationId xmlns:a16="http://schemas.microsoft.com/office/drawing/2014/main" id="{177402D6-7B9A-5A08-E2EF-91C2FC4C6F57}"/>
                </a:ext>
              </a:extLst>
            </p:cNvPr>
            <p:cNvSpPr txBox="1"/>
            <p:nvPr/>
          </p:nvSpPr>
          <p:spPr>
            <a:xfrm>
              <a:off x="676710" y="0"/>
              <a:ext cx="4033154" cy="54886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t">
              <a:spAutoFit/>
            </a:bodyPr>
            <a:lstStyle>
              <a:lvl1pPr algn="l" defTabSz="355600">
                <a:defRPr sz="2900">
                  <a:solidFill>
                    <a:srgbClr val="FFFFFF"/>
                  </a:solidFill>
                  <a:latin typeface="Josefin Sans Regular"/>
                  <a:ea typeface="Josefin Sans Regular"/>
                  <a:cs typeface="Josefin Sans Regular"/>
                  <a:sym typeface="Josefin Sans Regular"/>
                </a:defRPr>
              </a:lvl1pPr>
            </a:lstStyle>
            <a:p>
              <a:r>
                <a:rPr lang="en-US" dirty="0"/>
                <a:t>andris.dementjevs</a:t>
              </a:r>
              <a:r>
                <a:rPr dirty="0"/>
                <a:t>@polap.lv</a:t>
              </a:r>
            </a:p>
          </p:txBody>
        </p:sp>
        <p:pic>
          <p:nvPicPr>
            <p:cNvPr id="6" name="email.png" descr="email.png">
              <a:extLst>
                <a:ext uri="{FF2B5EF4-FFF2-40B4-BE49-F238E27FC236}">
                  <a16:creationId xmlns:a16="http://schemas.microsoft.com/office/drawing/2014/main" id="{AF8AA6A2-318B-7B23-1ECA-8345AA41267E}"/>
                </a:ext>
              </a:extLst>
            </p:cNvPr>
            <p:cNvPicPr>
              <a:picLocks noChangeAspect="1"/>
            </p:cNvPicPr>
            <p:nvPr/>
          </p:nvPicPr>
          <p:blipFill>
            <a:blip r:embed="rId5"/>
            <a:stretch>
              <a:fillRect/>
            </a:stretch>
          </p:blipFill>
          <p:spPr>
            <a:xfrm>
              <a:off x="0" y="16723"/>
              <a:ext cx="535051" cy="535052"/>
            </a:xfrm>
            <a:prstGeom prst="rect">
              <a:avLst/>
            </a:prstGeom>
            <a:ln w="12700" cap="flat">
              <a:noFill/>
              <a:miter lim="400000"/>
            </a:ln>
            <a:effectLst/>
          </p:spPr>
        </p:pic>
      </p:grpSp>
      <p:grpSp>
        <p:nvGrpSpPr>
          <p:cNvPr id="7" name="Группа">
            <a:extLst>
              <a:ext uri="{FF2B5EF4-FFF2-40B4-BE49-F238E27FC236}">
                <a16:creationId xmlns:a16="http://schemas.microsoft.com/office/drawing/2014/main" id="{C50A6621-EA1F-617C-AFD3-4FB04DD449E5}"/>
              </a:ext>
            </a:extLst>
          </p:cNvPr>
          <p:cNvGrpSpPr/>
          <p:nvPr/>
        </p:nvGrpSpPr>
        <p:grpSpPr>
          <a:xfrm>
            <a:off x="3696431" y="11018888"/>
            <a:ext cx="3142129" cy="548868"/>
            <a:chOff x="0" y="0"/>
            <a:chExt cx="3142128" cy="548867"/>
          </a:xfrm>
        </p:grpSpPr>
        <p:sp>
          <p:nvSpPr>
            <p:cNvPr id="8" name="+371 29 432 447">
              <a:extLst>
                <a:ext uri="{FF2B5EF4-FFF2-40B4-BE49-F238E27FC236}">
                  <a16:creationId xmlns:a16="http://schemas.microsoft.com/office/drawing/2014/main" id="{D327DE4C-BF49-8321-625A-4B6C8706B4C6}"/>
                </a:ext>
              </a:extLst>
            </p:cNvPr>
            <p:cNvSpPr txBox="1"/>
            <p:nvPr/>
          </p:nvSpPr>
          <p:spPr>
            <a:xfrm>
              <a:off x="676710" y="0"/>
              <a:ext cx="2465418" cy="54886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t">
              <a:spAutoFit/>
            </a:bodyPr>
            <a:lstStyle>
              <a:lvl1pPr algn="l" defTabSz="355600">
                <a:defRPr sz="2900">
                  <a:solidFill>
                    <a:srgbClr val="FFFFFF"/>
                  </a:solidFill>
                  <a:latin typeface="Josefin Sans Regular"/>
                  <a:ea typeface="Josefin Sans Regular"/>
                  <a:cs typeface="Josefin Sans Regular"/>
                  <a:sym typeface="Josefin Sans Regular"/>
                </a:defRPr>
              </a:lvl1pPr>
            </a:lstStyle>
            <a:p>
              <a:r>
                <a:rPr dirty="0"/>
                <a:t>+371 </a:t>
              </a:r>
              <a:r>
                <a:rPr lang="en-US" dirty="0"/>
                <a:t>26 434 821</a:t>
              </a:r>
              <a:endParaRPr dirty="0"/>
            </a:p>
          </p:txBody>
        </p:sp>
        <p:pic>
          <p:nvPicPr>
            <p:cNvPr id="9" name="phone-call-3.png" descr="phone-call-3.png">
              <a:extLst>
                <a:ext uri="{FF2B5EF4-FFF2-40B4-BE49-F238E27FC236}">
                  <a16:creationId xmlns:a16="http://schemas.microsoft.com/office/drawing/2014/main" id="{555C3775-FF5B-1EB1-FDF2-D893619218E5}"/>
                </a:ext>
              </a:extLst>
            </p:cNvPr>
            <p:cNvPicPr>
              <a:picLocks noChangeAspect="1"/>
            </p:cNvPicPr>
            <p:nvPr/>
          </p:nvPicPr>
          <p:blipFill>
            <a:blip r:embed="rId6"/>
            <a:srcRect/>
            <a:stretch>
              <a:fillRect/>
            </a:stretch>
          </p:blipFill>
          <p:spPr>
            <a:xfrm>
              <a:off x="0" y="5524"/>
              <a:ext cx="535051" cy="535052"/>
            </a:xfrm>
            <a:prstGeom prst="rect">
              <a:avLst/>
            </a:prstGeom>
            <a:ln w="12700" cap="flat">
              <a:noFill/>
              <a:miter lim="400000"/>
            </a:ln>
            <a:effectLst/>
          </p:spPr>
        </p:pic>
      </p:grpSp>
      <p:sp>
        <p:nvSpPr>
          <p:cNvPr id="18" name="Linda Lapa">
            <a:extLst>
              <a:ext uri="{FF2B5EF4-FFF2-40B4-BE49-F238E27FC236}">
                <a16:creationId xmlns:a16="http://schemas.microsoft.com/office/drawing/2014/main" id="{4CD5FF08-C352-4798-39C8-C053F8A0D3D6}"/>
              </a:ext>
            </a:extLst>
          </p:cNvPr>
          <p:cNvSpPr txBox="1"/>
          <p:nvPr/>
        </p:nvSpPr>
        <p:spPr>
          <a:xfrm>
            <a:off x="16023455" y="8379803"/>
            <a:ext cx="5551200" cy="841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defTabSz="355600">
              <a:defRPr sz="4800" cap="all">
                <a:solidFill>
                  <a:srgbClr val="FFFFFF"/>
                </a:solidFill>
                <a:latin typeface="Josefin Sans Regular"/>
                <a:ea typeface="Josefin Sans Regular"/>
                <a:cs typeface="Josefin Sans Regular"/>
                <a:sym typeface="Josefin Sans Regular"/>
              </a:defRPr>
            </a:lvl1pPr>
          </a:lstStyle>
          <a:p>
            <a:r>
              <a:rPr lang="en-US" dirty="0"/>
              <a:t>Gundega </a:t>
            </a:r>
            <a:r>
              <a:rPr lang="en-US" dirty="0" err="1"/>
              <a:t>Sproģe</a:t>
            </a:r>
            <a:endParaRPr dirty="0"/>
          </a:p>
        </p:txBody>
      </p:sp>
      <p:sp>
        <p:nvSpPr>
          <p:cNvPr id="19" name="General Manager">
            <a:extLst>
              <a:ext uri="{FF2B5EF4-FFF2-40B4-BE49-F238E27FC236}">
                <a16:creationId xmlns:a16="http://schemas.microsoft.com/office/drawing/2014/main" id="{AFA19164-543A-E6CC-05BE-F056C681D405}"/>
              </a:ext>
            </a:extLst>
          </p:cNvPr>
          <p:cNvSpPr txBox="1"/>
          <p:nvPr/>
        </p:nvSpPr>
        <p:spPr>
          <a:xfrm>
            <a:off x="16634204" y="9139042"/>
            <a:ext cx="4329711" cy="5334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defTabSz="355600">
              <a:defRPr sz="2800" cap="all">
                <a:solidFill>
                  <a:srgbClr val="FFFFFF"/>
                </a:solidFill>
                <a:latin typeface="Josefin Sans Light"/>
                <a:ea typeface="Josefin Sans Light"/>
                <a:cs typeface="Josefin Sans Light"/>
                <a:sym typeface="Josefin Sans Light"/>
              </a:defRPr>
            </a:lvl1pPr>
          </a:lstStyle>
          <a:p>
            <a:r>
              <a:rPr lang="en-US" dirty="0"/>
              <a:t>Head of Paper Group</a:t>
            </a:r>
            <a:endParaRPr dirty="0"/>
          </a:p>
        </p:txBody>
      </p:sp>
      <p:grpSp>
        <p:nvGrpSpPr>
          <p:cNvPr id="20" name="Группа">
            <a:extLst>
              <a:ext uri="{FF2B5EF4-FFF2-40B4-BE49-F238E27FC236}">
                <a16:creationId xmlns:a16="http://schemas.microsoft.com/office/drawing/2014/main" id="{D0D7CDC3-4288-FF6F-AF75-6151BAD74A5B}"/>
              </a:ext>
            </a:extLst>
          </p:cNvPr>
          <p:cNvGrpSpPr/>
          <p:nvPr/>
        </p:nvGrpSpPr>
        <p:grpSpPr>
          <a:xfrm>
            <a:off x="16467492" y="10079522"/>
            <a:ext cx="4531933" cy="551777"/>
            <a:chOff x="0" y="0"/>
            <a:chExt cx="4531932" cy="551775"/>
          </a:xfrm>
        </p:grpSpPr>
        <p:sp>
          <p:nvSpPr>
            <p:cNvPr id="21" name="linda.lapa@polap.lv">
              <a:extLst>
                <a:ext uri="{FF2B5EF4-FFF2-40B4-BE49-F238E27FC236}">
                  <a16:creationId xmlns:a16="http://schemas.microsoft.com/office/drawing/2014/main" id="{87A4DC08-89CC-5165-DD47-113DA8B4B928}"/>
                </a:ext>
              </a:extLst>
            </p:cNvPr>
            <p:cNvSpPr txBox="1"/>
            <p:nvPr/>
          </p:nvSpPr>
          <p:spPr>
            <a:xfrm>
              <a:off x="676710" y="0"/>
              <a:ext cx="3855222" cy="54886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t">
              <a:spAutoFit/>
            </a:bodyPr>
            <a:lstStyle>
              <a:lvl1pPr algn="l" defTabSz="355600">
                <a:defRPr sz="2900">
                  <a:solidFill>
                    <a:srgbClr val="FFFFFF"/>
                  </a:solidFill>
                  <a:latin typeface="Josefin Sans Regular"/>
                  <a:ea typeface="Josefin Sans Regular"/>
                  <a:cs typeface="Josefin Sans Regular"/>
                  <a:sym typeface="Josefin Sans Regular"/>
                </a:defRPr>
              </a:lvl1pPr>
            </a:lstStyle>
            <a:p>
              <a:r>
                <a:rPr lang="en-US" dirty="0"/>
                <a:t>gundega.sproge</a:t>
              </a:r>
              <a:r>
                <a:rPr dirty="0"/>
                <a:t>@polap.lv</a:t>
              </a:r>
            </a:p>
          </p:txBody>
        </p:sp>
        <p:pic>
          <p:nvPicPr>
            <p:cNvPr id="22" name="email.png" descr="email.png">
              <a:extLst>
                <a:ext uri="{FF2B5EF4-FFF2-40B4-BE49-F238E27FC236}">
                  <a16:creationId xmlns:a16="http://schemas.microsoft.com/office/drawing/2014/main" id="{3ABE63C4-B798-B10F-FDEE-DBFA2A118B6E}"/>
                </a:ext>
              </a:extLst>
            </p:cNvPr>
            <p:cNvPicPr>
              <a:picLocks noChangeAspect="1"/>
            </p:cNvPicPr>
            <p:nvPr/>
          </p:nvPicPr>
          <p:blipFill>
            <a:blip r:embed="rId5"/>
            <a:stretch>
              <a:fillRect/>
            </a:stretch>
          </p:blipFill>
          <p:spPr>
            <a:xfrm>
              <a:off x="0" y="16723"/>
              <a:ext cx="535051" cy="535052"/>
            </a:xfrm>
            <a:prstGeom prst="rect">
              <a:avLst/>
            </a:prstGeom>
            <a:ln w="12700" cap="flat">
              <a:noFill/>
              <a:miter lim="400000"/>
            </a:ln>
            <a:effectLst/>
          </p:spPr>
        </p:pic>
      </p:grpSp>
      <p:grpSp>
        <p:nvGrpSpPr>
          <p:cNvPr id="23" name="Группа">
            <a:extLst>
              <a:ext uri="{FF2B5EF4-FFF2-40B4-BE49-F238E27FC236}">
                <a16:creationId xmlns:a16="http://schemas.microsoft.com/office/drawing/2014/main" id="{3D8AE959-1C5A-BCFA-6EA1-8BAFC0EFE72E}"/>
              </a:ext>
            </a:extLst>
          </p:cNvPr>
          <p:cNvGrpSpPr/>
          <p:nvPr/>
        </p:nvGrpSpPr>
        <p:grpSpPr>
          <a:xfrm>
            <a:off x="17073428" y="11035611"/>
            <a:ext cx="3320062" cy="548868"/>
            <a:chOff x="0" y="0"/>
            <a:chExt cx="3320062" cy="548867"/>
          </a:xfrm>
        </p:grpSpPr>
        <p:sp>
          <p:nvSpPr>
            <p:cNvPr id="24" name="+371 29 432 447">
              <a:extLst>
                <a:ext uri="{FF2B5EF4-FFF2-40B4-BE49-F238E27FC236}">
                  <a16:creationId xmlns:a16="http://schemas.microsoft.com/office/drawing/2014/main" id="{D2C6AACF-239D-0367-5F5E-9651460A404D}"/>
                </a:ext>
              </a:extLst>
            </p:cNvPr>
            <p:cNvSpPr txBox="1"/>
            <p:nvPr/>
          </p:nvSpPr>
          <p:spPr>
            <a:xfrm>
              <a:off x="676710" y="0"/>
              <a:ext cx="2643352" cy="54886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t">
              <a:spAutoFit/>
            </a:bodyPr>
            <a:lstStyle>
              <a:lvl1pPr algn="l" defTabSz="355600">
                <a:defRPr sz="2900">
                  <a:solidFill>
                    <a:srgbClr val="FFFFFF"/>
                  </a:solidFill>
                  <a:latin typeface="Josefin Sans Regular"/>
                  <a:ea typeface="Josefin Sans Regular"/>
                  <a:cs typeface="Josefin Sans Regular"/>
                  <a:sym typeface="Josefin Sans Regular"/>
                </a:defRPr>
              </a:lvl1pPr>
            </a:lstStyle>
            <a:p>
              <a:r>
                <a:rPr dirty="0"/>
                <a:t>+371</a:t>
              </a:r>
              <a:r>
                <a:rPr lang="en-US" dirty="0"/>
                <a:t> 26 303 990</a:t>
              </a:r>
              <a:endParaRPr dirty="0"/>
            </a:p>
          </p:txBody>
        </p:sp>
        <p:pic>
          <p:nvPicPr>
            <p:cNvPr id="25" name="phone-call-3.png" descr="phone-call-3.png">
              <a:extLst>
                <a:ext uri="{FF2B5EF4-FFF2-40B4-BE49-F238E27FC236}">
                  <a16:creationId xmlns:a16="http://schemas.microsoft.com/office/drawing/2014/main" id="{BE232D44-D338-940A-8ECE-F1C64B75E797}"/>
                </a:ext>
              </a:extLst>
            </p:cNvPr>
            <p:cNvPicPr>
              <a:picLocks noChangeAspect="1"/>
            </p:cNvPicPr>
            <p:nvPr/>
          </p:nvPicPr>
          <p:blipFill>
            <a:blip r:embed="rId6"/>
            <a:srcRect/>
            <a:stretch>
              <a:fillRect/>
            </a:stretch>
          </p:blipFill>
          <p:spPr>
            <a:xfrm>
              <a:off x="0" y="5524"/>
              <a:ext cx="535051" cy="535052"/>
            </a:xfrm>
            <a:prstGeom prst="rect">
              <a:avLst/>
            </a:prstGeom>
            <a:ln w="12700" cap="flat">
              <a:noFill/>
              <a:miter lim="400000"/>
            </a:ln>
            <a:effectLst/>
          </p:spPr>
        </p:pic>
      </p:grpSp>
    </p:spTree>
  </p:cSld>
  <p:clrMapOvr>
    <a:masterClrMapping/>
  </p:clrMapOvr>
  <p:transition spd="med"/>
</p:sld>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8778</TotalTime>
  <Words>1014</Words>
  <Application>Microsoft Office PowerPoint</Application>
  <PresentationFormat>Custom</PresentationFormat>
  <Paragraphs>180</Paragraphs>
  <Slides>19</Slides>
  <Notes>13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Arial</vt:lpstr>
      <vt:lpstr>Avenir Book</vt:lpstr>
      <vt:lpstr>Helvetica</vt:lpstr>
      <vt:lpstr>Helvetica Neue</vt:lpstr>
      <vt:lpstr>Helvetica Neue Medium</vt:lpstr>
      <vt:lpstr>Josefin Sans</vt:lpstr>
      <vt:lpstr>Josefin Sans Bold</vt:lpstr>
      <vt:lpstr>Josefin Sans Light</vt:lpstr>
      <vt:lpstr>Josefin Sans Regular</vt:lpstr>
      <vt:lpstr>21_BasicWhite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Lapa</dc:creator>
  <cp:lastModifiedBy>Kristaps Rubulis</cp:lastModifiedBy>
  <cp:revision>179</cp:revision>
  <dcterms:modified xsi:type="dcterms:W3CDTF">2023-10-18T07:34:13Z</dcterms:modified>
</cp:coreProperties>
</file>