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1063" r:id="rId5"/>
    <p:sldId id="10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4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047629-15DB-46D3-883A-9D7A0C9A4F1F}" v="4" dt="2023-09-20T18:38:47.2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 showGuides="1">
      <p:cViewPr varScale="1">
        <p:scale>
          <a:sx n="161" d="100"/>
          <a:sy n="161" d="100"/>
        </p:scale>
        <p:origin x="15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4397A-A245-52E2-D74B-BA84B61685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432BB8-166A-8A73-AB23-AA085F4270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9A179-9796-8B62-5A99-EB776B5EB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41B2-3069-45F8-8398-4D2142E48172}" type="datetimeFigureOut">
              <a:rPr lang="en-CA" smtClean="0"/>
              <a:t>2023-09-21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14AA4-1CDE-D89E-4F11-91C3D51C8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7510A-B2F0-AA9C-87F9-4C46B65A8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2FE5-14AD-46E2-ADF3-6AE65D1128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8241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1AC7A-43A3-6EEF-5803-F86DFD604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E4900B-0ECF-2B91-C33F-5543A129CC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01A81-8189-D240-ACC1-D24C6EFD0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41B2-3069-45F8-8398-4D2142E48172}" type="datetimeFigureOut">
              <a:rPr lang="en-CA" smtClean="0"/>
              <a:t>2023-09-21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190C3-88B4-9B3C-7449-DB3B018C1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735C0-381C-DF4D-815F-B78309691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2FE5-14AD-46E2-ADF3-6AE65D1128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9293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66CEED-4602-72A3-444D-C7A4EA1449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A8F96F-E972-4275-875E-61D15F6DB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CF343-8D13-0CD7-6938-7CE1C67FF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41B2-3069-45F8-8398-4D2142E48172}" type="datetimeFigureOut">
              <a:rPr lang="en-CA" smtClean="0"/>
              <a:t>2023-09-21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C895A-D67B-8924-451B-CAD3462A9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4B8D8-91AD-2117-D2C1-4ECEF2FB5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2FE5-14AD-46E2-ADF3-6AE65D1128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417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D0186-7974-8AD7-4B0C-FD2D8E203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29F65-3759-270E-F470-DAF179AC7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90C3D-F72B-A73F-DE30-8094825F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41B2-3069-45F8-8398-4D2142E48172}" type="datetimeFigureOut">
              <a:rPr lang="en-CA" smtClean="0"/>
              <a:t>2023-09-21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CDD06-871F-63FF-6B54-E895473ED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C5DA3-D336-6F0F-9898-ABF38EA8A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2FE5-14AD-46E2-ADF3-6AE65D1128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819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5D119-8887-C4EA-F5E3-6BDA1098E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532D36-51CB-E566-4164-1C6A93288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EC38F-2474-12AB-CAB4-22CC56D16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41B2-3069-45F8-8398-4D2142E48172}" type="datetimeFigureOut">
              <a:rPr lang="en-CA" smtClean="0"/>
              <a:t>2023-09-21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F65D0-C4E6-C5F0-1933-17309A6E8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E605D-1CCA-398B-C4C9-588D15B24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2FE5-14AD-46E2-ADF3-6AE65D1128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3708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53FEA-7FC1-713F-BBD1-77318CC94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2DF33-76A8-98DB-13F2-8290A4F072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2D75E-5F47-D294-9B1D-BD98CB886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8ACF1F-2421-5531-A169-B903075E9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41B2-3069-45F8-8398-4D2142E48172}" type="datetimeFigureOut">
              <a:rPr lang="en-CA" smtClean="0"/>
              <a:t>2023-09-21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AF771B-EEF1-1555-AB13-EFC6FB607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C1CDA8-CB51-1FA3-D723-C847138C1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2FE5-14AD-46E2-ADF3-6AE65D1128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218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29EFC-514F-8F30-2CCF-86B685973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7FAAF-BBC0-E374-1DF9-9E9E41BA2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110522-877A-F94D-68E1-D8ACDC9EF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8A5EB6-46C1-FBC7-D794-96393B315B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EF529B-5996-5C46-423D-D66D9EA343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C06915-A00E-B68B-7275-FF116AA9B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41B2-3069-45F8-8398-4D2142E48172}" type="datetimeFigureOut">
              <a:rPr lang="en-CA" smtClean="0"/>
              <a:t>2023-09-21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3C7954-2CD1-62CA-E349-412BD1B7A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A90A27-40E6-C8C4-80DD-6042F3A4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2FE5-14AD-46E2-ADF3-6AE65D1128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3924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EC9C1-F76A-4469-506E-5ADE68F5A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1744E5-98BA-B181-D7B9-496AB6EFC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41B2-3069-45F8-8398-4D2142E48172}" type="datetimeFigureOut">
              <a:rPr lang="en-CA" smtClean="0"/>
              <a:t>2023-09-21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0DC9F7-6C9C-F523-0400-E9F505A5F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B7C7CF-50E1-F5A4-4EC5-227DD879B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2FE5-14AD-46E2-ADF3-6AE65D1128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020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2C948-7C15-0CC2-49AF-F826B4E05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41B2-3069-45F8-8398-4D2142E48172}" type="datetimeFigureOut">
              <a:rPr lang="en-CA" smtClean="0"/>
              <a:t>2023-09-21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0C8336-0559-55CB-0774-52E405BE9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8E12D5-45F7-3872-80AD-94882DE69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2FE5-14AD-46E2-ADF3-6AE65D1128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043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AE73F-17CE-E69C-243B-7375568FD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BF9C4-EE3F-1E50-AB99-18B3EE92A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CD2E28-9179-40D9-C1C9-E4B417DFB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C50922-6BEA-BE32-3BE3-982BE9C59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41B2-3069-45F8-8398-4D2142E48172}" type="datetimeFigureOut">
              <a:rPr lang="en-CA" smtClean="0"/>
              <a:t>2023-09-21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67C212-3C90-AC40-03F0-E058E88A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70EEC8-CC24-2355-E349-256CC831C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2FE5-14AD-46E2-ADF3-6AE65D1128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9944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D3AF4-6810-C74E-E8A4-37B62035F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8492BA-1218-03F8-FAF8-622043AB49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7F674-EB9A-A00F-4749-355087D92A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EC6FC-CBBB-4B5A-9F46-A7D859BA9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141B2-3069-45F8-8398-4D2142E48172}" type="datetimeFigureOut">
              <a:rPr lang="en-CA" smtClean="0"/>
              <a:t>2023-09-21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56918-E8D9-E76B-2E42-F2DCC585E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380AC3-0B9C-2D29-F098-01712CDF9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2FE5-14AD-46E2-ADF3-6AE65D1128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7060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2976E9-EB3A-CAA5-B7B0-F0943A5BD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2B702-B3F8-4BEB-2654-560A8AFD5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FA158-115A-F05B-B2AE-7BB51DE04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141B2-3069-45F8-8398-4D2142E48172}" type="datetimeFigureOut">
              <a:rPr lang="en-CA" smtClean="0"/>
              <a:t>2023-09-21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97D23-9250-4463-ADFD-F695CD8A2A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E9F34-04A3-0FCC-9A75-3AA2A5A1B1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C2FE5-14AD-46E2-ADF3-6AE65D1128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4880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3CE8A42-861F-D1CF-E13A-8C027F9EB076}"/>
              </a:ext>
            </a:extLst>
          </p:cNvPr>
          <p:cNvSpPr>
            <a:spLocks/>
          </p:cNvSpPr>
          <p:nvPr/>
        </p:nvSpPr>
        <p:spPr bwMode="auto">
          <a:xfrm>
            <a:off x="3548502" y="2935498"/>
            <a:ext cx="2683660" cy="1154142"/>
          </a:xfrm>
          <a:custGeom>
            <a:avLst/>
            <a:gdLst>
              <a:gd name="connsiteX0" fmla="*/ 417877 w 2683660"/>
              <a:gd name="connsiteY0" fmla="*/ 0 h 1154142"/>
              <a:gd name="connsiteX1" fmla="*/ 2492694 w 2683660"/>
              <a:gd name="connsiteY1" fmla="*/ 0 h 1154142"/>
              <a:gd name="connsiteX2" fmla="*/ 2492694 w 2683660"/>
              <a:gd name="connsiteY2" fmla="*/ 409336 h 1154142"/>
              <a:gd name="connsiteX3" fmla="*/ 2517026 w 2683660"/>
              <a:gd name="connsiteY3" fmla="*/ 439344 h 1154142"/>
              <a:gd name="connsiteX4" fmla="*/ 2550205 w 2683660"/>
              <a:gd name="connsiteY4" fmla="*/ 421647 h 1154142"/>
              <a:gd name="connsiteX5" fmla="*/ 2610665 w 2683660"/>
              <a:gd name="connsiteY5" fmla="*/ 369326 h 1154142"/>
              <a:gd name="connsiteX6" fmla="*/ 2683660 w 2683660"/>
              <a:gd name="connsiteY6" fmla="*/ 484740 h 1154142"/>
              <a:gd name="connsiteX7" fmla="*/ 2610665 w 2683660"/>
              <a:gd name="connsiteY7" fmla="*/ 600154 h 1154142"/>
              <a:gd name="connsiteX8" fmla="*/ 2550205 w 2683660"/>
              <a:gd name="connsiteY8" fmla="*/ 547063 h 1154142"/>
              <a:gd name="connsiteX9" fmla="*/ 2517026 w 2683660"/>
              <a:gd name="connsiteY9" fmla="*/ 529367 h 1154142"/>
              <a:gd name="connsiteX10" fmla="*/ 2492694 w 2683660"/>
              <a:gd name="connsiteY10" fmla="*/ 560144 h 1154142"/>
              <a:gd name="connsiteX11" fmla="*/ 2492694 w 2683660"/>
              <a:gd name="connsiteY11" fmla="*/ 970249 h 1154142"/>
              <a:gd name="connsiteX12" fmla="*/ 2067998 w 2683660"/>
              <a:gd name="connsiteY12" fmla="*/ 970249 h 1154142"/>
              <a:gd name="connsiteX13" fmla="*/ 2038506 w 2683660"/>
              <a:gd name="connsiteY13" fmla="*/ 995640 h 1154142"/>
              <a:gd name="connsiteX14" fmla="*/ 2056939 w 2683660"/>
              <a:gd name="connsiteY14" fmla="*/ 1030264 h 1154142"/>
              <a:gd name="connsiteX15" fmla="*/ 2111500 w 2683660"/>
              <a:gd name="connsiteY15" fmla="*/ 1086433 h 1154142"/>
              <a:gd name="connsiteX16" fmla="*/ 1989842 w 2683660"/>
              <a:gd name="connsiteY16" fmla="*/ 1154142 h 1154142"/>
              <a:gd name="connsiteX17" fmla="*/ 1868185 w 2683660"/>
              <a:gd name="connsiteY17" fmla="*/ 1086433 h 1154142"/>
              <a:gd name="connsiteX18" fmla="*/ 1922746 w 2683660"/>
              <a:gd name="connsiteY18" fmla="*/ 1030264 h 1154142"/>
              <a:gd name="connsiteX19" fmla="*/ 1941179 w 2683660"/>
              <a:gd name="connsiteY19" fmla="*/ 995640 h 1154142"/>
              <a:gd name="connsiteX20" fmla="*/ 1911687 w 2683660"/>
              <a:gd name="connsiteY20" fmla="*/ 970249 h 1154142"/>
              <a:gd name="connsiteX21" fmla="*/ 1455286 w 2683660"/>
              <a:gd name="connsiteY21" fmla="*/ 970249 h 1154142"/>
              <a:gd name="connsiteX22" fmla="*/ 1086626 w 2683660"/>
              <a:gd name="connsiteY22" fmla="*/ 970249 h 1154142"/>
              <a:gd name="connsiteX23" fmla="*/ 1102110 w 2683660"/>
              <a:gd name="connsiteY23" fmla="*/ 916389 h 1154142"/>
              <a:gd name="connsiteX24" fmla="*/ 921466 w 2683660"/>
              <a:gd name="connsiteY24" fmla="*/ 785586 h 1154142"/>
              <a:gd name="connsiteX25" fmla="*/ 740086 w 2683660"/>
              <a:gd name="connsiteY25" fmla="*/ 916389 h 1154142"/>
              <a:gd name="connsiteX26" fmla="*/ 755570 w 2683660"/>
              <a:gd name="connsiteY26" fmla="*/ 970249 h 1154142"/>
              <a:gd name="connsiteX27" fmla="*/ 417877 w 2683660"/>
              <a:gd name="connsiteY27" fmla="*/ 970249 h 1154142"/>
              <a:gd name="connsiteX28" fmla="*/ 417877 w 2683660"/>
              <a:gd name="connsiteY28" fmla="*/ 170789 h 1154142"/>
              <a:gd name="connsiteX29" fmla="*/ 417877 w 2683660"/>
              <a:gd name="connsiteY29" fmla="*/ 159700 h 1154142"/>
              <a:gd name="connsiteX30" fmla="*/ 0 w 2683660"/>
              <a:gd name="connsiteY30" fmla="*/ 268401 h 1154142"/>
              <a:gd name="connsiteX31" fmla="*/ 417877 w 2683660"/>
              <a:gd name="connsiteY31" fmla="*/ 32251 h 1154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683660" h="1154142">
                <a:moveTo>
                  <a:pt x="417877" y="0"/>
                </a:moveTo>
                <a:cubicBezTo>
                  <a:pt x="417877" y="0"/>
                  <a:pt x="417877" y="0"/>
                  <a:pt x="2492694" y="0"/>
                </a:cubicBezTo>
                <a:cubicBezTo>
                  <a:pt x="2492694" y="0"/>
                  <a:pt x="2492694" y="0"/>
                  <a:pt x="2492694" y="409336"/>
                </a:cubicBezTo>
                <a:cubicBezTo>
                  <a:pt x="2492694" y="423955"/>
                  <a:pt x="2503017" y="437035"/>
                  <a:pt x="2517026" y="439344"/>
                </a:cubicBezTo>
                <a:cubicBezTo>
                  <a:pt x="2530298" y="442421"/>
                  <a:pt x="2544307" y="435496"/>
                  <a:pt x="2550205" y="421647"/>
                </a:cubicBezTo>
                <a:cubicBezTo>
                  <a:pt x="2563477" y="389331"/>
                  <a:pt x="2587071" y="369326"/>
                  <a:pt x="2610665" y="369326"/>
                </a:cubicBezTo>
                <a:cubicBezTo>
                  <a:pt x="2650481" y="369326"/>
                  <a:pt x="2683660" y="422416"/>
                  <a:pt x="2683660" y="484740"/>
                </a:cubicBezTo>
                <a:cubicBezTo>
                  <a:pt x="2683660" y="547063"/>
                  <a:pt x="2650481" y="600154"/>
                  <a:pt x="2610665" y="600154"/>
                </a:cubicBezTo>
                <a:cubicBezTo>
                  <a:pt x="2587071" y="600154"/>
                  <a:pt x="2563477" y="579379"/>
                  <a:pt x="2550205" y="547063"/>
                </a:cubicBezTo>
                <a:cubicBezTo>
                  <a:pt x="2544307" y="533983"/>
                  <a:pt x="2530298" y="526289"/>
                  <a:pt x="2517026" y="529367"/>
                </a:cubicBezTo>
                <a:cubicBezTo>
                  <a:pt x="2503017" y="532444"/>
                  <a:pt x="2492694" y="545525"/>
                  <a:pt x="2492694" y="560144"/>
                </a:cubicBezTo>
                <a:cubicBezTo>
                  <a:pt x="2492694" y="560144"/>
                  <a:pt x="2492694" y="560144"/>
                  <a:pt x="2492694" y="970249"/>
                </a:cubicBezTo>
                <a:cubicBezTo>
                  <a:pt x="2492694" y="970249"/>
                  <a:pt x="2492694" y="970249"/>
                  <a:pt x="2067998" y="970249"/>
                </a:cubicBezTo>
                <a:cubicBezTo>
                  <a:pt x="2053252" y="970249"/>
                  <a:pt x="2040718" y="981021"/>
                  <a:pt x="2038506" y="995640"/>
                </a:cubicBezTo>
                <a:cubicBezTo>
                  <a:pt x="2035556" y="1010259"/>
                  <a:pt x="2043667" y="1024878"/>
                  <a:pt x="2056939" y="1030264"/>
                </a:cubicBezTo>
                <a:cubicBezTo>
                  <a:pt x="2090118" y="1043345"/>
                  <a:pt x="2111500" y="1064889"/>
                  <a:pt x="2111500" y="1086433"/>
                </a:cubicBezTo>
                <a:cubicBezTo>
                  <a:pt x="2111500" y="1126443"/>
                  <a:pt x="2047353" y="1154142"/>
                  <a:pt x="1989842" y="1154142"/>
                </a:cubicBezTo>
                <a:cubicBezTo>
                  <a:pt x="1932332" y="1154142"/>
                  <a:pt x="1868185" y="1126443"/>
                  <a:pt x="1868185" y="1086433"/>
                </a:cubicBezTo>
                <a:cubicBezTo>
                  <a:pt x="1868185" y="1064889"/>
                  <a:pt x="1889567" y="1043345"/>
                  <a:pt x="1922746" y="1030264"/>
                </a:cubicBezTo>
                <a:cubicBezTo>
                  <a:pt x="1936018" y="1024878"/>
                  <a:pt x="1943391" y="1010259"/>
                  <a:pt x="1941179" y="995640"/>
                </a:cubicBezTo>
                <a:cubicBezTo>
                  <a:pt x="1938230" y="981021"/>
                  <a:pt x="1926433" y="970249"/>
                  <a:pt x="1911687" y="970249"/>
                </a:cubicBezTo>
                <a:cubicBezTo>
                  <a:pt x="1911687" y="970249"/>
                  <a:pt x="1911687" y="970249"/>
                  <a:pt x="1455286" y="970249"/>
                </a:cubicBezTo>
                <a:cubicBezTo>
                  <a:pt x="1455286" y="970249"/>
                  <a:pt x="1455286" y="970249"/>
                  <a:pt x="1086626" y="970249"/>
                </a:cubicBezTo>
                <a:cubicBezTo>
                  <a:pt x="1096949" y="953321"/>
                  <a:pt x="1102110" y="935625"/>
                  <a:pt x="1102110" y="916389"/>
                </a:cubicBezTo>
                <a:cubicBezTo>
                  <a:pt x="1102110" y="843293"/>
                  <a:pt x="1022479" y="785586"/>
                  <a:pt x="921466" y="785586"/>
                </a:cubicBezTo>
                <a:cubicBezTo>
                  <a:pt x="819716" y="785586"/>
                  <a:pt x="740086" y="843293"/>
                  <a:pt x="740086" y="916389"/>
                </a:cubicBezTo>
                <a:cubicBezTo>
                  <a:pt x="740086" y="935625"/>
                  <a:pt x="745984" y="953321"/>
                  <a:pt x="755570" y="970249"/>
                </a:cubicBezTo>
                <a:cubicBezTo>
                  <a:pt x="755570" y="970249"/>
                  <a:pt x="755570" y="970249"/>
                  <a:pt x="417877" y="970249"/>
                </a:cubicBezTo>
                <a:cubicBezTo>
                  <a:pt x="417877" y="970249"/>
                  <a:pt x="417877" y="970249"/>
                  <a:pt x="417877" y="170789"/>
                </a:cubicBezTo>
                <a:lnTo>
                  <a:pt x="417877" y="159700"/>
                </a:lnTo>
                <a:lnTo>
                  <a:pt x="0" y="268401"/>
                </a:lnTo>
                <a:lnTo>
                  <a:pt x="417877" y="32251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4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9CC2F37F-EE88-BD64-AD26-425B35C72CC8}"/>
              </a:ext>
            </a:extLst>
          </p:cNvPr>
          <p:cNvSpPr txBox="1"/>
          <p:nvPr/>
        </p:nvSpPr>
        <p:spPr>
          <a:xfrm>
            <a:off x="4768406" y="4175509"/>
            <a:ext cx="24267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Centric Enterprise</a:t>
            </a:r>
            <a:endParaRPr lang="en-CA" sz="1400" dirty="0">
              <a:solidFill>
                <a:schemeClr val="bg1"/>
              </a:solidFill>
            </a:endParaRPr>
          </a:p>
        </p:txBody>
      </p:sp>
      <p:pic>
        <p:nvPicPr>
          <p:cNvPr id="67" name="Graphic 66">
            <a:extLst>
              <a:ext uri="{FF2B5EF4-FFF2-40B4-BE49-F238E27FC236}">
                <a16:creationId xmlns:a16="http://schemas.microsoft.com/office/drawing/2014/main" id="{C7777072-EF38-8571-94B3-F4447256DD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87376" y="4087137"/>
            <a:ext cx="435841" cy="462465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075F3DB0-82A5-C00A-EBDB-2B0713498F55}"/>
              </a:ext>
            </a:extLst>
          </p:cNvPr>
          <p:cNvSpPr txBox="1"/>
          <p:nvPr/>
        </p:nvSpPr>
        <p:spPr>
          <a:xfrm>
            <a:off x="4521857" y="3285326"/>
            <a:ext cx="15955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Centric Ops</a:t>
            </a:r>
            <a:endParaRPr lang="en-CA" sz="1400" dirty="0">
              <a:solidFill>
                <a:schemeClr val="bg1"/>
              </a:solidFill>
            </a:endParaRPr>
          </a:p>
        </p:txBody>
      </p:sp>
      <p:pic>
        <p:nvPicPr>
          <p:cNvPr id="69" name="Graphic 68" descr="Bullseye with solid fill">
            <a:extLst>
              <a:ext uri="{FF2B5EF4-FFF2-40B4-BE49-F238E27FC236}">
                <a16:creationId xmlns:a16="http://schemas.microsoft.com/office/drawing/2014/main" id="{265056DD-2FAC-EFAD-1BED-697E8711E4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84821" y="2978325"/>
            <a:ext cx="420476" cy="441414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B4A7CE92-D3D6-314F-30FB-9E86979D531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76375" y="3024485"/>
            <a:ext cx="435841" cy="309150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6D69DCB2-18B0-E4C1-B019-F0F15F60998B}"/>
              </a:ext>
            </a:extLst>
          </p:cNvPr>
          <p:cNvSpPr txBox="1"/>
          <p:nvPr/>
        </p:nvSpPr>
        <p:spPr>
          <a:xfrm>
            <a:off x="6407852" y="3367229"/>
            <a:ext cx="21338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Ore Accounting</a:t>
            </a:r>
            <a:endParaRPr lang="en-CA" sz="1400" dirty="0">
              <a:solidFill>
                <a:schemeClr val="bg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0349661B-9195-2675-6921-4825072231A0}"/>
              </a:ext>
            </a:extLst>
          </p:cNvPr>
          <p:cNvSpPr>
            <a:spLocks/>
          </p:cNvSpPr>
          <p:nvPr/>
        </p:nvSpPr>
        <p:spPr bwMode="auto">
          <a:xfrm rot="10800000">
            <a:off x="6101242" y="2677246"/>
            <a:ext cx="2044645" cy="1412396"/>
          </a:xfrm>
          <a:custGeom>
            <a:avLst/>
            <a:gdLst>
              <a:gd name="connsiteX0" fmla="*/ 225274 w 2044645"/>
              <a:gd name="connsiteY0" fmla="*/ 1412396 h 1412396"/>
              <a:gd name="connsiteX1" fmla="*/ 462799 w 2044645"/>
              <a:gd name="connsiteY1" fmla="*/ 1156705 h 1412396"/>
              <a:gd name="connsiteX2" fmla="*/ 329444 w 2044645"/>
              <a:gd name="connsiteY2" fmla="*/ 1156705 h 1412396"/>
              <a:gd name="connsiteX3" fmla="*/ 158045 w 2044645"/>
              <a:gd name="connsiteY3" fmla="*/ 1156705 h 1412396"/>
              <a:gd name="connsiteX4" fmla="*/ 0 w 2044645"/>
              <a:gd name="connsiteY4" fmla="*/ 1156705 h 1412396"/>
              <a:gd name="connsiteX5" fmla="*/ 0 w 2044645"/>
              <a:gd name="connsiteY5" fmla="*/ 184703 h 1412396"/>
              <a:gd name="connsiteX6" fmla="*/ 11920 w 2044645"/>
              <a:gd name="connsiteY6" fmla="*/ 184703 h 1412396"/>
              <a:gd name="connsiteX7" fmla="*/ 308736 w 2044645"/>
              <a:gd name="connsiteY7" fmla="*/ 184703 h 1412396"/>
              <a:gd name="connsiteX8" fmla="*/ 293250 w 2044645"/>
              <a:gd name="connsiteY8" fmla="*/ 238575 h 1412396"/>
              <a:gd name="connsiteX9" fmla="*/ 473920 w 2044645"/>
              <a:gd name="connsiteY9" fmla="*/ 368637 h 1412396"/>
              <a:gd name="connsiteX10" fmla="*/ 655328 w 2044645"/>
              <a:gd name="connsiteY10" fmla="*/ 238575 h 1412396"/>
              <a:gd name="connsiteX11" fmla="*/ 639842 w 2044645"/>
              <a:gd name="connsiteY11" fmla="*/ 184703 h 1412396"/>
              <a:gd name="connsiteX12" fmla="*/ 1007082 w 2044645"/>
              <a:gd name="connsiteY12" fmla="*/ 184703 h 1412396"/>
              <a:gd name="connsiteX13" fmla="*/ 1462814 w 2044645"/>
              <a:gd name="connsiteY13" fmla="*/ 184703 h 1412396"/>
              <a:gd name="connsiteX14" fmla="*/ 1491573 w 2044645"/>
              <a:gd name="connsiteY14" fmla="*/ 159307 h 1412396"/>
              <a:gd name="connsiteX15" fmla="*/ 1473137 w 2044645"/>
              <a:gd name="connsiteY15" fmla="*/ 124675 h 1412396"/>
              <a:gd name="connsiteX16" fmla="*/ 1418568 w 2044645"/>
              <a:gd name="connsiteY16" fmla="*/ 68495 h 1412396"/>
              <a:gd name="connsiteX17" fmla="*/ 1540244 w 2044645"/>
              <a:gd name="connsiteY17" fmla="*/ 0 h 1412396"/>
              <a:gd name="connsiteX18" fmla="*/ 1661919 w 2044645"/>
              <a:gd name="connsiteY18" fmla="*/ 68495 h 1412396"/>
              <a:gd name="connsiteX19" fmla="*/ 1608087 w 2044645"/>
              <a:gd name="connsiteY19" fmla="*/ 124675 h 1412396"/>
              <a:gd name="connsiteX20" fmla="*/ 1588914 w 2044645"/>
              <a:gd name="connsiteY20" fmla="*/ 159307 h 1412396"/>
              <a:gd name="connsiteX21" fmla="*/ 1618411 w 2044645"/>
              <a:gd name="connsiteY21" fmla="*/ 184703 h 1412396"/>
              <a:gd name="connsiteX22" fmla="*/ 2044645 w 2044645"/>
              <a:gd name="connsiteY22" fmla="*/ 184703 h 1412396"/>
              <a:gd name="connsiteX23" fmla="*/ 2044645 w 2044645"/>
              <a:gd name="connsiteY23" fmla="*/ 511013 h 1412396"/>
              <a:gd name="connsiteX24" fmla="*/ 1987126 w 2044645"/>
              <a:gd name="connsiteY24" fmla="*/ 492543 h 1412396"/>
              <a:gd name="connsiteX25" fmla="*/ 1890522 w 2044645"/>
              <a:gd name="connsiteY25" fmla="*/ 547953 h 1412396"/>
              <a:gd name="connsiteX26" fmla="*/ 1854388 w 2044645"/>
              <a:gd name="connsiteY26" fmla="*/ 670319 h 1412396"/>
              <a:gd name="connsiteX27" fmla="*/ 1890522 w 2044645"/>
              <a:gd name="connsiteY27" fmla="*/ 791916 h 1412396"/>
              <a:gd name="connsiteX28" fmla="*/ 1987126 w 2044645"/>
              <a:gd name="connsiteY28" fmla="*/ 847327 h 1412396"/>
              <a:gd name="connsiteX29" fmla="*/ 2044645 w 2044645"/>
              <a:gd name="connsiteY29" fmla="*/ 829626 h 1412396"/>
              <a:gd name="connsiteX30" fmla="*/ 2044645 w 2044645"/>
              <a:gd name="connsiteY30" fmla="*/ 1156705 h 1412396"/>
              <a:gd name="connsiteX31" fmla="*/ 780770 w 2044645"/>
              <a:gd name="connsiteY31" fmla="*/ 1156705 h 1412396"/>
              <a:gd name="connsiteX32" fmla="*/ 631012 w 2044645"/>
              <a:gd name="connsiteY32" fmla="*/ 1156705 h 1412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044645" h="1412396">
                <a:moveTo>
                  <a:pt x="225274" y="1412396"/>
                </a:moveTo>
                <a:lnTo>
                  <a:pt x="462799" y="1156705"/>
                </a:lnTo>
                <a:lnTo>
                  <a:pt x="329444" y="1156705"/>
                </a:lnTo>
                <a:cubicBezTo>
                  <a:pt x="274115" y="1156705"/>
                  <a:pt x="217001" y="1156705"/>
                  <a:pt x="158045" y="1156705"/>
                </a:cubicBezTo>
                <a:lnTo>
                  <a:pt x="0" y="1156705"/>
                </a:lnTo>
                <a:lnTo>
                  <a:pt x="0" y="184703"/>
                </a:lnTo>
                <a:lnTo>
                  <a:pt x="11920" y="184703"/>
                </a:lnTo>
                <a:cubicBezTo>
                  <a:pt x="54323" y="184703"/>
                  <a:pt x="139127" y="184703"/>
                  <a:pt x="308736" y="184703"/>
                </a:cubicBezTo>
                <a:cubicBezTo>
                  <a:pt x="298412" y="200865"/>
                  <a:pt x="293250" y="219335"/>
                  <a:pt x="293250" y="238575"/>
                </a:cubicBezTo>
                <a:cubicBezTo>
                  <a:pt x="293249" y="311687"/>
                  <a:pt x="372893" y="368637"/>
                  <a:pt x="473920" y="368637"/>
                </a:cubicBezTo>
                <a:cubicBezTo>
                  <a:pt x="575685" y="368637"/>
                  <a:pt x="655328" y="311687"/>
                  <a:pt x="655328" y="238575"/>
                </a:cubicBezTo>
                <a:cubicBezTo>
                  <a:pt x="655328" y="219335"/>
                  <a:pt x="650166" y="200865"/>
                  <a:pt x="639842" y="184703"/>
                </a:cubicBezTo>
                <a:cubicBezTo>
                  <a:pt x="639842" y="184703"/>
                  <a:pt x="639842" y="184703"/>
                  <a:pt x="1007082" y="184703"/>
                </a:cubicBezTo>
                <a:cubicBezTo>
                  <a:pt x="1007082" y="184703"/>
                  <a:pt x="1007082" y="184703"/>
                  <a:pt x="1462814" y="184703"/>
                </a:cubicBezTo>
                <a:cubicBezTo>
                  <a:pt x="1476825" y="184703"/>
                  <a:pt x="1489361" y="173929"/>
                  <a:pt x="1491573" y="159307"/>
                </a:cubicBezTo>
                <a:cubicBezTo>
                  <a:pt x="1494523" y="143915"/>
                  <a:pt x="1486411" y="129293"/>
                  <a:pt x="1473137" y="124675"/>
                </a:cubicBezTo>
                <a:cubicBezTo>
                  <a:pt x="1439953" y="111592"/>
                  <a:pt x="1418568" y="89273"/>
                  <a:pt x="1418568" y="68495"/>
                </a:cubicBezTo>
                <a:cubicBezTo>
                  <a:pt x="1418568" y="28475"/>
                  <a:pt x="1482724" y="0"/>
                  <a:pt x="1540244" y="0"/>
                </a:cubicBezTo>
                <a:cubicBezTo>
                  <a:pt x="1597763" y="0"/>
                  <a:pt x="1661919" y="28475"/>
                  <a:pt x="1661919" y="68495"/>
                </a:cubicBezTo>
                <a:cubicBezTo>
                  <a:pt x="1661919" y="89273"/>
                  <a:pt x="1640534" y="111592"/>
                  <a:pt x="1608087" y="124675"/>
                </a:cubicBezTo>
                <a:cubicBezTo>
                  <a:pt x="1594076" y="129293"/>
                  <a:pt x="1586701" y="143915"/>
                  <a:pt x="1588914" y="159307"/>
                </a:cubicBezTo>
                <a:cubicBezTo>
                  <a:pt x="1591864" y="173929"/>
                  <a:pt x="1603662" y="184703"/>
                  <a:pt x="1618411" y="184703"/>
                </a:cubicBezTo>
                <a:cubicBezTo>
                  <a:pt x="1618411" y="184703"/>
                  <a:pt x="1618411" y="184703"/>
                  <a:pt x="2044645" y="184703"/>
                </a:cubicBezTo>
                <a:cubicBezTo>
                  <a:pt x="2044645" y="184703"/>
                  <a:pt x="2044645" y="184703"/>
                  <a:pt x="2044645" y="511013"/>
                </a:cubicBezTo>
                <a:cubicBezTo>
                  <a:pt x="2026947" y="498700"/>
                  <a:pt x="2007036" y="492543"/>
                  <a:pt x="1987126" y="492543"/>
                </a:cubicBezTo>
                <a:cubicBezTo>
                  <a:pt x="1949517" y="492543"/>
                  <a:pt x="1915595" y="512552"/>
                  <a:pt x="1890522" y="547953"/>
                </a:cubicBezTo>
                <a:cubicBezTo>
                  <a:pt x="1866925" y="581046"/>
                  <a:pt x="1854388" y="624144"/>
                  <a:pt x="1854388" y="670319"/>
                </a:cubicBezTo>
                <a:cubicBezTo>
                  <a:pt x="1854388" y="715726"/>
                  <a:pt x="1866925" y="758823"/>
                  <a:pt x="1890522" y="791916"/>
                </a:cubicBezTo>
                <a:cubicBezTo>
                  <a:pt x="1915595" y="828087"/>
                  <a:pt x="1949517" y="847327"/>
                  <a:pt x="1987126" y="847327"/>
                </a:cubicBezTo>
                <a:cubicBezTo>
                  <a:pt x="2007036" y="847327"/>
                  <a:pt x="2026947" y="841170"/>
                  <a:pt x="2044645" y="829626"/>
                </a:cubicBezTo>
                <a:cubicBezTo>
                  <a:pt x="2044645" y="829626"/>
                  <a:pt x="2044645" y="829626"/>
                  <a:pt x="2044645" y="1156705"/>
                </a:cubicBezTo>
                <a:cubicBezTo>
                  <a:pt x="2044645" y="1156705"/>
                  <a:pt x="2044645" y="1156705"/>
                  <a:pt x="780770" y="1156705"/>
                </a:cubicBezTo>
                <a:lnTo>
                  <a:pt x="631012" y="115670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40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482F3E3-5C42-96D2-483C-15CD31D4A0F3}"/>
              </a:ext>
            </a:extLst>
          </p:cNvPr>
          <p:cNvSpPr>
            <a:spLocks/>
          </p:cNvSpPr>
          <p:nvPr/>
        </p:nvSpPr>
        <p:spPr bwMode="auto">
          <a:xfrm rot="10800000">
            <a:off x="3543603" y="4842949"/>
            <a:ext cx="4600499" cy="1156711"/>
          </a:xfrm>
          <a:custGeom>
            <a:avLst/>
            <a:gdLst>
              <a:gd name="connsiteX0" fmla="*/ 3661300 w 4600499"/>
              <a:gd name="connsiteY0" fmla="*/ 1156711 h 1156711"/>
              <a:gd name="connsiteX1" fmla="*/ 3539625 w 4600499"/>
              <a:gd name="connsiteY1" fmla="*/ 1088217 h 1156711"/>
              <a:gd name="connsiteX2" fmla="*/ 3594194 w 4600499"/>
              <a:gd name="connsiteY2" fmla="*/ 1032037 h 1156711"/>
              <a:gd name="connsiteX3" fmla="*/ 3612631 w 4600499"/>
              <a:gd name="connsiteY3" fmla="*/ 997405 h 1156711"/>
              <a:gd name="connsiteX4" fmla="*/ 3583870 w 4600499"/>
              <a:gd name="connsiteY4" fmla="*/ 972007 h 1156711"/>
              <a:gd name="connsiteX5" fmla="*/ 3128139 w 4600499"/>
              <a:gd name="connsiteY5" fmla="*/ 972007 h 1156711"/>
              <a:gd name="connsiteX6" fmla="*/ 2760899 w 4600499"/>
              <a:gd name="connsiteY6" fmla="*/ 972007 h 1156711"/>
              <a:gd name="connsiteX7" fmla="*/ 2776385 w 4600499"/>
              <a:gd name="connsiteY7" fmla="*/ 918136 h 1156711"/>
              <a:gd name="connsiteX8" fmla="*/ 2594978 w 4600499"/>
              <a:gd name="connsiteY8" fmla="*/ 788074 h 1156711"/>
              <a:gd name="connsiteX9" fmla="*/ 2414308 w 4600499"/>
              <a:gd name="connsiteY9" fmla="*/ 918136 h 1156711"/>
              <a:gd name="connsiteX10" fmla="*/ 2429794 w 4600499"/>
              <a:gd name="connsiteY10" fmla="*/ 972008 h 1156711"/>
              <a:gd name="connsiteX11" fmla="*/ 2090576 w 4600499"/>
              <a:gd name="connsiteY11" fmla="*/ 972008 h 1156711"/>
              <a:gd name="connsiteX12" fmla="*/ 2090576 w 4600499"/>
              <a:gd name="connsiteY12" fmla="*/ 969023 h 1156711"/>
              <a:gd name="connsiteX13" fmla="*/ 2030532 w 4600499"/>
              <a:gd name="connsiteY13" fmla="*/ 969023 h 1156711"/>
              <a:gd name="connsiteX14" fmla="*/ 2030532 w 4600499"/>
              <a:gd name="connsiteY14" fmla="*/ 972817 h 1156711"/>
              <a:gd name="connsiteX15" fmla="*/ 1605835 w 4600499"/>
              <a:gd name="connsiteY15" fmla="*/ 972817 h 1156711"/>
              <a:gd name="connsiteX16" fmla="*/ 1576343 w 4600499"/>
              <a:gd name="connsiteY16" fmla="*/ 998208 h 1156711"/>
              <a:gd name="connsiteX17" fmla="*/ 1594775 w 4600499"/>
              <a:gd name="connsiteY17" fmla="*/ 1032832 h 1156711"/>
              <a:gd name="connsiteX18" fmla="*/ 1649337 w 4600499"/>
              <a:gd name="connsiteY18" fmla="*/ 1089000 h 1156711"/>
              <a:gd name="connsiteX19" fmla="*/ 1527680 w 4600499"/>
              <a:gd name="connsiteY19" fmla="*/ 1156710 h 1156711"/>
              <a:gd name="connsiteX20" fmla="*/ 1406021 w 4600499"/>
              <a:gd name="connsiteY20" fmla="*/ 1089000 h 1156711"/>
              <a:gd name="connsiteX21" fmla="*/ 1460583 w 4600499"/>
              <a:gd name="connsiteY21" fmla="*/ 1032832 h 1156711"/>
              <a:gd name="connsiteX22" fmla="*/ 1479016 w 4600499"/>
              <a:gd name="connsiteY22" fmla="*/ 998208 h 1156711"/>
              <a:gd name="connsiteX23" fmla="*/ 1449524 w 4600499"/>
              <a:gd name="connsiteY23" fmla="*/ 972817 h 1156711"/>
              <a:gd name="connsiteX24" fmla="*/ 993123 w 4600499"/>
              <a:gd name="connsiteY24" fmla="*/ 972817 h 1156711"/>
              <a:gd name="connsiteX25" fmla="*/ 624462 w 4600499"/>
              <a:gd name="connsiteY25" fmla="*/ 972817 h 1156711"/>
              <a:gd name="connsiteX26" fmla="*/ 639946 w 4600499"/>
              <a:gd name="connsiteY26" fmla="*/ 918956 h 1156711"/>
              <a:gd name="connsiteX27" fmla="*/ 459302 w 4600499"/>
              <a:gd name="connsiteY27" fmla="*/ 788154 h 1156711"/>
              <a:gd name="connsiteX28" fmla="*/ 277922 w 4600499"/>
              <a:gd name="connsiteY28" fmla="*/ 918956 h 1156711"/>
              <a:gd name="connsiteX29" fmla="*/ 293406 w 4600499"/>
              <a:gd name="connsiteY29" fmla="*/ 972817 h 1156711"/>
              <a:gd name="connsiteX30" fmla="*/ 67178 w 4600499"/>
              <a:gd name="connsiteY30" fmla="*/ 972817 h 1156711"/>
              <a:gd name="connsiteX31" fmla="*/ 0 w 4600499"/>
              <a:gd name="connsiteY31" fmla="*/ 972817 h 1156711"/>
              <a:gd name="connsiteX32" fmla="*/ 0 w 4600499"/>
              <a:gd name="connsiteY32" fmla="*/ 2567 h 1156711"/>
              <a:gd name="connsiteX33" fmla="*/ 7886 w 4600499"/>
              <a:gd name="connsiteY33" fmla="*/ 2567 h 1156711"/>
              <a:gd name="connsiteX34" fmla="*/ 1665311 w 4600499"/>
              <a:gd name="connsiteY34" fmla="*/ 2567 h 1156711"/>
              <a:gd name="connsiteX35" fmla="*/ 1725934 w 4600499"/>
              <a:gd name="connsiteY35" fmla="*/ 2567 h 1156711"/>
              <a:gd name="connsiteX36" fmla="*/ 1725934 w 4600499"/>
              <a:gd name="connsiteY36" fmla="*/ 3 h 1156711"/>
              <a:gd name="connsiteX37" fmla="*/ 2354080 w 4600499"/>
              <a:gd name="connsiteY37" fmla="*/ 3 h 1156711"/>
              <a:gd name="connsiteX38" fmla="*/ 2354080 w 4600499"/>
              <a:gd name="connsiteY38" fmla="*/ 5 h 1156711"/>
              <a:gd name="connsiteX39" fmla="*/ 2455851 w 4600499"/>
              <a:gd name="connsiteY39" fmla="*/ 5 h 1156711"/>
              <a:gd name="connsiteX40" fmla="*/ 3748259 w 4600499"/>
              <a:gd name="connsiteY40" fmla="*/ 5 h 1156711"/>
              <a:gd name="connsiteX41" fmla="*/ 3856727 w 4600499"/>
              <a:gd name="connsiteY41" fmla="*/ 5 h 1156711"/>
              <a:gd name="connsiteX42" fmla="*/ 3856727 w 4600499"/>
              <a:gd name="connsiteY42" fmla="*/ 0 h 1156711"/>
              <a:gd name="connsiteX43" fmla="*/ 4165891 w 4600499"/>
              <a:gd name="connsiteY43" fmla="*/ 0 h 1156711"/>
              <a:gd name="connsiteX44" fmla="*/ 4165891 w 4600499"/>
              <a:gd name="connsiteY44" fmla="*/ 341929 h 1156711"/>
              <a:gd name="connsiteX45" fmla="*/ 4600499 w 4600499"/>
              <a:gd name="connsiteY45" fmla="*/ 228877 h 1156711"/>
              <a:gd name="connsiteX46" fmla="*/ 4165891 w 4600499"/>
              <a:gd name="connsiteY46" fmla="*/ 474482 h 1156711"/>
              <a:gd name="connsiteX47" fmla="*/ 4165891 w 4600499"/>
              <a:gd name="connsiteY47" fmla="*/ 973040 h 1156711"/>
              <a:gd name="connsiteX48" fmla="*/ 3856727 w 4600499"/>
              <a:gd name="connsiteY48" fmla="*/ 973040 h 1156711"/>
              <a:gd name="connsiteX49" fmla="*/ 3856727 w 4600499"/>
              <a:gd name="connsiteY49" fmla="*/ 972007 h 1156711"/>
              <a:gd name="connsiteX50" fmla="*/ 3792748 w 4600499"/>
              <a:gd name="connsiteY50" fmla="*/ 972007 h 1156711"/>
              <a:gd name="connsiteX51" fmla="*/ 3739469 w 4600499"/>
              <a:gd name="connsiteY51" fmla="*/ 972007 h 1156711"/>
              <a:gd name="connsiteX52" fmla="*/ 3709971 w 4600499"/>
              <a:gd name="connsiteY52" fmla="*/ 997405 h 1156711"/>
              <a:gd name="connsiteX53" fmla="*/ 3729144 w 4600499"/>
              <a:gd name="connsiteY53" fmla="*/ 1032037 h 1156711"/>
              <a:gd name="connsiteX54" fmla="*/ 3782976 w 4600499"/>
              <a:gd name="connsiteY54" fmla="*/ 1088217 h 1156711"/>
              <a:gd name="connsiteX55" fmla="*/ 3661300 w 4600499"/>
              <a:gd name="connsiteY55" fmla="*/ 1156711 h 115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600499" h="1156711">
                <a:moveTo>
                  <a:pt x="3661300" y="1156711"/>
                </a:moveTo>
                <a:cubicBezTo>
                  <a:pt x="3603782" y="1156711"/>
                  <a:pt x="3539625" y="1128236"/>
                  <a:pt x="3539625" y="1088217"/>
                </a:cubicBezTo>
                <a:cubicBezTo>
                  <a:pt x="3539625" y="1067438"/>
                  <a:pt x="3561010" y="1045120"/>
                  <a:pt x="3594194" y="1032037"/>
                </a:cubicBezTo>
                <a:cubicBezTo>
                  <a:pt x="3607468" y="1027420"/>
                  <a:pt x="3615579" y="1012796"/>
                  <a:pt x="3612631" y="997405"/>
                </a:cubicBezTo>
                <a:cubicBezTo>
                  <a:pt x="3610418" y="982783"/>
                  <a:pt x="3597882" y="972007"/>
                  <a:pt x="3583870" y="972007"/>
                </a:cubicBezTo>
                <a:cubicBezTo>
                  <a:pt x="3128139" y="972007"/>
                  <a:pt x="3128139" y="972007"/>
                  <a:pt x="3128139" y="972007"/>
                </a:cubicBezTo>
                <a:cubicBezTo>
                  <a:pt x="2760899" y="972007"/>
                  <a:pt x="2760899" y="972007"/>
                  <a:pt x="2760899" y="972007"/>
                </a:cubicBezTo>
                <a:cubicBezTo>
                  <a:pt x="2771224" y="955847"/>
                  <a:pt x="2776385" y="937376"/>
                  <a:pt x="2776385" y="918136"/>
                </a:cubicBezTo>
                <a:cubicBezTo>
                  <a:pt x="2776385" y="845024"/>
                  <a:pt x="2696743" y="788074"/>
                  <a:pt x="2594978" y="788074"/>
                </a:cubicBezTo>
                <a:cubicBezTo>
                  <a:pt x="2493950" y="788074"/>
                  <a:pt x="2414308" y="845024"/>
                  <a:pt x="2414308" y="918136"/>
                </a:cubicBezTo>
                <a:cubicBezTo>
                  <a:pt x="2414308" y="937376"/>
                  <a:pt x="2419469" y="955847"/>
                  <a:pt x="2429794" y="972008"/>
                </a:cubicBezTo>
                <a:cubicBezTo>
                  <a:pt x="2090576" y="972008"/>
                  <a:pt x="2090576" y="972008"/>
                  <a:pt x="2090576" y="972008"/>
                </a:cubicBezTo>
                <a:lnTo>
                  <a:pt x="2090576" y="969023"/>
                </a:lnTo>
                <a:lnTo>
                  <a:pt x="2030532" y="969023"/>
                </a:lnTo>
                <a:lnTo>
                  <a:pt x="2030532" y="972817"/>
                </a:lnTo>
                <a:cubicBezTo>
                  <a:pt x="2030532" y="972817"/>
                  <a:pt x="2030532" y="972817"/>
                  <a:pt x="1605835" y="972817"/>
                </a:cubicBezTo>
                <a:cubicBezTo>
                  <a:pt x="1591089" y="972817"/>
                  <a:pt x="1578554" y="983588"/>
                  <a:pt x="1576343" y="998208"/>
                </a:cubicBezTo>
                <a:cubicBezTo>
                  <a:pt x="1573393" y="1012827"/>
                  <a:pt x="1581504" y="1027445"/>
                  <a:pt x="1594775" y="1032832"/>
                </a:cubicBezTo>
                <a:cubicBezTo>
                  <a:pt x="1627955" y="1045912"/>
                  <a:pt x="1649337" y="1067457"/>
                  <a:pt x="1649337" y="1089000"/>
                </a:cubicBezTo>
                <a:cubicBezTo>
                  <a:pt x="1649337" y="1129011"/>
                  <a:pt x="1585190" y="1156710"/>
                  <a:pt x="1527680" y="1156710"/>
                </a:cubicBezTo>
                <a:cubicBezTo>
                  <a:pt x="1470169" y="1156710"/>
                  <a:pt x="1406021" y="1129011"/>
                  <a:pt x="1406021" y="1089000"/>
                </a:cubicBezTo>
                <a:cubicBezTo>
                  <a:pt x="1406021" y="1067457"/>
                  <a:pt x="1427403" y="1045912"/>
                  <a:pt x="1460583" y="1032832"/>
                </a:cubicBezTo>
                <a:cubicBezTo>
                  <a:pt x="1473855" y="1027445"/>
                  <a:pt x="1481227" y="1012827"/>
                  <a:pt x="1479016" y="998208"/>
                </a:cubicBezTo>
                <a:cubicBezTo>
                  <a:pt x="1476066" y="983588"/>
                  <a:pt x="1464269" y="972817"/>
                  <a:pt x="1449524" y="972817"/>
                </a:cubicBezTo>
                <a:cubicBezTo>
                  <a:pt x="1449524" y="972817"/>
                  <a:pt x="1449524" y="972817"/>
                  <a:pt x="993123" y="972817"/>
                </a:cubicBezTo>
                <a:cubicBezTo>
                  <a:pt x="993123" y="972817"/>
                  <a:pt x="993123" y="972817"/>
                  <a:pt x="624462" y="972817"/>
                </a:cubicBezTo>
                <a:cubicBezTo>
                  <a:pt x="634785" y="955890"/>
                  <a:pt x="639946" y="938193"/>
                  <a:pt x="639946" y="918956"/>
                </a:cubicBezTo>
                <a:cubicBezTo>
                  <a:pt x="639946" y="845861"/>
                  <a:pt x="560316" y="788154"/>
                  <a:pt x="459302" y="788154"/>
                </a:cubicBezTo>
                <a:cubicBezTo>
                  <a:pt x="357553" y="788154"/>
                  <a:pt x="277922" y="845861"/>
                  <a:pt x="277922" y="918956"/>
                </a:cubicBezTo>
                <a:cubicBezTo>
                  <a:pt x="277922" y="938193"/>
                  <a:pt x="283822" y="955890"/>
                  <a:pt x="293406" y="972817"/>
                </a:cubicBezTo>
                <a:cubicBezTo>
                  <a:pt x="293406" y="972817"/>
                  <a:pt x="293406" y="972817"/>
                  <a:pt x="67178" y="972817"/>
                </a:cubicBezTo>
                <a:lnTo>
                  <a:pt x="0" y="972817"/>
                </a:lnTo>
                <a:lnTo>
                  <a:pt x="0" y="2567"/>
                </a:lnTo>
                <a:lnTo>
                  <a:pt x="7886" y="2567"/>
                </a:lnTo>
                <a:cubicBezTo>
                  <a:pt x="122667" y="2567"/>
                  <a:pt x="489963" y="2567"/>
                  <a:pt x="1665311" y="2567"/>
                </a:cubicBezTo>
                <a:lnTo>
                  <a:pt x="1725934" y="2567"/>
                </a:lnTo>
                <a:lnTo>
                  <a:pt x="1725934" y="3"/>
                </a:lnTo>
                <a:lnTo>
                  <a:pt x="2354080" y="3"/>
                </a:lnTo>
                <a:lnTo>
                  <a:pt x="2354080" y="5"/>
                </a:lnTo>
                <a:lnTo>
                  <a:pt x="2455851" y="5"/>
                </a:lnTo>
                <a:cubicBezTo>
                  <a:pt x="3097046" y="5"/>
                  <a:pt x="3497791" y="5"/>
                  <a:pt x="3748259" y="5"/>
                </a:cubicBezTo>
                <a:lnTo>
                  <a:pt x="3856727" y="5"/>
                </a:lnTo>
                <a:lnTo>
                  <a:pt x="3856727" y="0"/>
                </a:lnTo>
                <a:lnTo>
                  <a:pt x="4165891" y="0"/>
                </a:lnTo>
                <a:lnTo>
                  <a:pt x="4165891" y="341929"/>
                </a:lnTo>
                <a:lnTo>
                  <a:pt x="4600499" y="228877"/>
                </a:lnTo>
                <a:lnTo>
                  <a:pt x="4165891" y="474482"/>
                </a:lnTo>
                <a:lnTo>
                  <a:pt x="4165891" y="973040"/>
                </a:lnTo>
                <a:lnTo>
                  <a:pt x="3856727" y="973040"/>
                </a:lnTo>
                <a:lnTo>
                  <a:pt x="3856727" y="972007"/>
                </a:lnTo>
                <a:lnTo>
                  <a:pt x="3792748" y="972007"/>
                </a:lnTo>
                <a:cubicBezTo>
                  <a:pt x="3739469" y="972007"/>
                  <a:pt x="3739469" y="972007"/>
                  <a:pt x="3739469" y="972007"/>
                </a:cubicBezTo>
                <a:cubicBezTo>
                  <a:pt x="3724719" y="972007"/>
                  <a:pt x="3712921" y="982783"/>
                  <a:pt x="3709971" y="997405"/>
                </a:cubicBezTo>
                <a:cubicBezTo>
                  <a:pt x="3707759" y="1012796"/>
                  <a:pt x="3715133" y="1027420"/>
                  <a:pt x="3729144" y="1032037"/>
                </a:cubicBezTo>
                <a:cubicBezTo>
                  <a:pt x="3761592" y="1045120"/>
                  <a:pt x="3782976" y="1067438"/>
                  <a:pt x="3782976" y="1088217"/>
                </a:cubicBezTo>
                <a:cubicBezTo>
                  <a:pt x="3782976" y="1128236"/>
                  <a:pt x="3718820" y="1156711"/>
                  <a:pt x="3661300" y="1156711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40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C335FDF-B453-CBE2-3E1E-F3DBB748047C}"/>
              </a:ext>
            </a:extLst>
          </p:cNvPr>
          <p:cNvSpPr/>
          <p:nvPr/>
        </p:nvSpPr>
        <p:spPr>
          <a:xfrm>
            <a:off x="3599657" y="3770454"/>
            <a:ext cx="4544444" cy="1403393"/>
          </a:xfrm>
          <a:custGeom>
            <a:avLst/>
            <a:gdLst>
              <a:gd name="connsiteX0" fmla="*/ 881151 w 4544444"/>
              <a:gd name="connsiteY0" fmla="*/ 0 h 1403393"/>
              <a:gd name="connsiteX1" fmla="*/ 1002808 w 4544444"/>
              <a:gd name="connsiteY1" fmla="*/ 67711 h 1403393"/>
              <a:gd name="connsiteX2" fmla="*/ 948248 w 4544444"/>
              <a:gd name="connsiteY2" fmla="*/ 123879 h 1403393"/>
              <a:gd name="connsiteX3" fmla="*/ 929814 w 4544444"/>
              <a:gd name="connsiteY3" fmla="*/ 158502 h 1403393"/>
              <a:gd name="connsiteX4" fmla="*/ 959306 w 4544444"/>
              <a:gd name="connsiteY4" fmla="*/ 183893 h 1403393"/>
              <a:gd name="connsiteX5" fmla="*/ 1415708 w 4544444"/>
              <a:gd name="connsiteY5" fmla="*/ 183893 h 1403393"/>
              <a:gd name="connsiteX6" fmla="*/ 1784367 w 4544444"/>
              <a:gd name="connsiteY6" fmla="*/ 183893 h 1403393"/>
              <a:gd name="connsiteX7" fmla="*/ 1768884 w 4544444"/>
              <a:gd name="connsiteY7" fmla="*/ 237752 h 1403393"/>
              <a:gd name="connsiteX8" fmla="*/ 1949528 w 4544444"/>
              <a:gd name="connsiteY8" fmla="*/ 368557 h 1403393"/>
              <a:gd name="connsiteX9" fmla="*/ 2130909 w 4544444"/>
              <a:gd name="connsiteY9" fmla="*/ 237752 h 1403393"/>
              <a:gd name="connsiteX10" fmla="*/ 2115424 w 4544444"/>
              <a:gd name="connsiteY10" fmla="*/ 183893 h 1403393"/>
              <a:gd name="connsiteX11" fmla="*/ 2453116 w 4544444"/>
              <a:gd name="connsiteY11" fmla="*/ 183893 h 1403393"/>
              <a:gd name="connsiteX12" fmla="*/ 2453116 w 4544444"/>
              <a:gd name="connsiteY12" fmla="*/ 184712 h 1403393"/>
              <a:gd name="connsiteX13" fmla="*/ 2501394 w 4544444"/>
              <a:gd name="connsiteY13" fmla="*/ 184712 h 1403393"/>
              <a:gd name="connsiteX14" fmla="*/ 2501394 w 4544444"/>
              <a:gd name="connsiteY14" fmla="*/ 183894 h 1403393"/>
              <a:gd name="connsiteX15" fmla="*/ 2839087 w 4544444"/>
              <a:gd name="connsiteY15" fmla="*/ 183894 h 1403393"/>
              <a:gd name="connsiteX16" fmla="*/ 2823603 w 4544444"/>
              <a:gd name="connsiteY16" fmla="*/ 237754 h 1403393"/>
              <a:gd name="connsiteX17" fmla="*/ 3004984 w 4544444"/>
              <a:gd name="connsiteY17" fmla="*/ 368557 h 1403393"/>
              <a:gd name="connsiteX18" fmla="*/ 3185627 w 4544444"/>
              <a:gd name="connsiteY18" fmla="*/ 237754 h 1403393"/>
              <a:gd name="connsiteX19" fmla="*/ 3170143 w 4544444"/>
              <a:gd name="connsiteY19" fmla="*/ 183894 h 1403393"/>
              <a:gd name="connsiteX20" fmla="*/ 3538803 w 4544444"/>
              <a:gd name="connsiteY20" fmla="*/ 183894 h 1403393"/>
              <a:gd name="connsiteX21" fmla="*/ 3995204 w 4544444"/>
              <a:gd name="connsiteY21" fmla="*/ 183894 h 1403393"/>
              <a:gd name="connsiteX22" fmla="*/ 4024696 w 4544444"/>
              <a:gd name="connsiteY22" fmla="*/ 158503 h 1403393"/>
              <a:gd name="connsiteX23" fmla="*/ 4006264 w 4544444"/>
              <a:gd name="connsiteY23" fmla="*/ 123879 h 1403393"/>
              <a:gd name="connsiteX24" fmla="*/ 3951701 w 4544444"/>
              <a:gd name="connsiteY24" fmla="*/ 67711 h 1403393"/>
              <a:gd name="connsiteX25" fmla="*/ 4073361 w 4544444"/>
              <a:gd name="connsiteY25" fmla="*/ 2 h 1403393"/>
              <a:gd name="connsiteX26" fmla="*/ 4195019 w 4544444"/>
              <a:gd name="connsiteY26" fmla="*/ 67711 h 1403393"/>
              <a:gd name="connsiteX27" fmla="*/ 4140455 w 4544444"/>
              <a:gd name="connsiteY27" fmla="*/ 123879 h 1403393"/>
              <a:gd name="connsiteX28" fmla="*/ 4122023 w 4544444"/>
              <a:gd name="connsiteY28" fmla="*/ 158503 h 1403393"/>
              <a:gd name="connsiteX29" fmla="*/ 4151515 w 4544444"/>
              <a:gd name="connsiteY29" fmla="*/ 183894 h 1403393"/>
              <a:gd name="connsiteX30" fmla="*/ 4291698 w 4544444"/>
              <a:gd name="connsiteY30" fmla="*/ 183894 h 1403393"/>
              <a:gd name="connsiteX31" fmla="*/ 4359878 w 4544444"/>
              <a:gd name="connsiteY31" fmla="*/ 183894 h 1403393"/>
              <a:gd name="connsiteX32" fmla="*/ 4359878 w 4544444"/>
              <a:gd name="connsiteY32" fmla="*/ 183800 h 1403393"/>
              <a:gd name="connsiteX33" fmla="*/ 4544444 w 4544444"/>
              <a:gd name="connsiteY33" fmla="*/ 183800 h 1403393"/>
              <a:gd name="connsiteX34" fmla="*/ 4544444 w 4544444"/>
              <a:gd name="connsiteY34" fmla="*/ 557326 h 1403393"/>
              <a:gd name="connsiteX35" fmla="*/ 4529540 w 4544444"/>
              <a:gd name="connsiteY35" fmla="*/ 550526 h 1403393"/>
              <a:gd name="connsiteX36" fmla="*/ 4505448 w 4544444"/>
              <a:gd name="connsiteY36" fmla="*/ 546835 h 1403393"/>
              <a:gd name="connsiteX37" fmla="*/ 4393899 w 4544444"/>
              <a:gd name="connsiteY37" fmla="*/ 708246 h 1403393"/>
              <a:gd name="connsiteX38" fmla="*/ 4505448 w 4544444"/>
              <a:gd name="connsiteY38" fmla="*/ 869001 h 1403393"/>
              <a:gd name="connsiteX39" fmla="*/ 4529540 w 4544444"/>
              <a:gd name="connsiteY39" fmla="*/ 865556 h 1403393"/>
              <a:gd name="connsiteX40" fmla="*/ 4544444 w 4544444"/>
              <a:gd name="connsiteY40" fmla="*/ 858590 h 1403393"/>
              <a:gd name="connsiteX41" fmla="*/ 4544444 w 4544444"/>
              <a:gd name="connsiteY41" fmla="*/ 1220167 h 1403393"/>
              <a:gd name="connsiteX42" fmla="*/ 4359878 w 4544444"/>
              <a:gd name="connsiteY42" fmla="*/ 1220167 h 1403393"/>
              <a:gd name="connsiteX43" fmla="*/ 4359878 w 4544444"/>
              <a:gd name="connsiteY43" fmla="*/ 1218690 h 1403393"/>
              <a:gd name="connsiteX44" fmla="*/ 4342126 w 4544444"/>
              <a:gd name="connsiteY44" fmla="*/ 1218690 h 1403393"/>
              <a:gd name="connsiteX45" fmla="*/ 4162308 w 4544444"/>
              <a:gd name="connsiteY45" fmla="*/ 1218690 h 1403393"/>
              <a:gd name="connsiteX46" fmla="*/ 4132810 w 4544444"/>
              <a:gd name="connsiteY46" fmla="*/ 1244087 h 1403393"/>
              <a:gd name="connsiteX47" fmla="*/ 4151984 w 4544444"/>
              <a:gd name="connsiteY47" fmla="*/ 1278719 h 1403393"/>
              <a:gd name="connsiteX48" fmla="*/ 4205816 w 4544444"/>
              <a:gd name="connsiteY48" fmla="*/ 1334899 h 1403393"/>
              <a:gd name="connsiteX49" fmla="*/ 4084140 w 4544444"/>
              <a:gd name="connsiteY49" fmla="*/ 1403393 h 1403393"/>
              <a:gd name="connsiteX50" fmla="*/ 3962465 w 4544444"/>
              <a:gd name="connsiteY50" fmla="*/ 1334899 h 1403393"/>
              <a:gd name="connsiteX51" fmla="*/ 4017034 w 4544444"/>
              <a:gd name="connsiteY51" fmla="*/ 1278719 h 1403393"/>
              <a:gd name="connsiteX52" fmla="*/ 4035470 w 4544444"/>
              <a:gd name="connsiteY52" fmla="*/ 1244087 h 1403393"/>
              <a:gd name="connsiteX53" fmla="*/ 4006709 w 4544444"/>
              <a:gd name="connsiteY53" fmla="*/ 1218690 h 1403393"/>
              <a:gd name="connsiteX54" fmla="*/ 3550978 w 4544444"/>
              <a:gd name="connsiteY54" fmla="*/ 1218690 h 1403393"/>
              <a:gd name="connsiteX55" fmla="*/ 3183739 w 4544444"/>
              <a:gd name="connsiteY55" fmla="*/ 1218690 h 1403393"/>
              <a:gd name="connsiteX56" fmla="*/ 3199224 w 4544444"/>
              <a:gd name="connsiteY56" fmla="*/ 1164818 h 1403393"/>
              <a:gd name="connsiteX57" fmla="*/ 3017817 w 4544444"/>
              <a:gd name="connsiteY57" fmla="*/ 1034756 h 1403393"/>
              <a:gd name="connsiteX58" fmla="*/ 2837147 w 4544444"/>
              <a:gd name="connsiteY58" fmla="*/ 1164818 h 1403393"/>
              <a:gd name="connsiteX59" fmla="*/ 2852634 w 4544444"/>
              <a:gd name="connsiteY59" fmla="*/ 1218690 h 1403393"/>
              <a:gd name="connsiteX60" fmla="*/ 2513416 w 4544444"/>
              <a:gd name="connsiteY60" fmla="*/ 1218690 h 1403393"/>
              <a:gd name="connsiteX61" fmla="*/ 2513416 w 4544444"/>
              <a:gd name="connsiteY61" fmla="*/ 1215705 h 1403393"/>
              <a:gd name="connsiteX62" fmla="*/ 2453371 w 4544444"/>
              <a:gd name="connsiteY62" fmla="*/ 1215705 h 1403393"/>
              <a:gd name="connsiteX63" fmla="*/ 2453371 w 4544444"/>
              <a:gd name="connsiteY63" fmla="*/ 1219499 h 1403393"/>
              <a:gd name="connsiteX64" fmla="*/ 2028676 w 4544444"/>
              <a:gd name="connsiteY64" fmla="*/ 1219499 h 1403393"/>
              <a:gd name="connsiteX65" fmla="*/ 1999183 w 4544444"/>
              <a:gd name="connsiteY65" fmla="*/ 1244890 h 1403393"/>
              <a:gd name="connsiteX66" fmla="*/ 2017616 w 4544444"/>
              <a:gd name="connsiteY66" fmla="*/ 1279514 h 1403393"/>
              <a:gd name="connsiteX67" fmla="*/ 2072176 w 4544444"/>
              <a:gd name="connsiteY67" fmla="*/ 1335682 h 1403393"/>
              <a:gd name="connsiteX68" fmla="*/ 1950520 w 4544444"/>
              <a:gd name="connsiteY68" fmla="*/ 1403392 h 1403393"/>
              <a:gd name="connsiteX69" fmla="*/ 1828861 w 4544444"/>
              <a:gd name="connsiteY69" fmla="*/ 1335682 h 1403393"/>
              <a:gd name="connsiteX70" fmla="*/ 1883422 w 4544444"/>
              <a:gd name="connsiteY70" fmla="*/ 1279514 h 1403393"/>
              <a:gd name="connsiteX71" fmla="*/ 1901856 w 4544444"/>
              <a:gd name="connsiteY71" fmla="*/ 1244890 h 1403393"/>
              <a:gd name="connsiteX72" fmla="*/ 1872364 w 4544444"/>
              <a:gd name="connsiteY72" fmla="*/ 1219499 h 1403393"/>
              <a:gd name="connsiteX73" fmla="*/ 1415962 w 4544444"/>
              <a:gd name="connsiteY73" fmla="*/ 1219499 h 1403393"/>
              <a:gd name="connsiteX74" fmla="*/ 1047302 w 4544444"/>
              <a:gd name="connsiteY74" fmla="*/ 1219499 h 1403393"/>
              <a:gd name="connsiteX75" fmla="*/ 1062786 w 4544444"/>
              <a:gd name="connsiteY75" fmla="*/ 1165638 h 1403393"/>
              <a:gd name="connsiteX76" fmla="*/ 882143 w 4544444"/>
              <a:gd name="connsiteY76" fmla="*/ 1034836 h 1403393"/>
              <a:gd name="connsiteX77" fmla="*/ 700762 w 4544444"/>
              <a:gd name="connsiteY77" fmla="*/ 1165638 h 1403393"/>
              <a:gd name="connsiteX78" fmla="*/ 716246 w 4544444"/>
              <a:gd name="connsiteY78" fmla="*/ 1219499 h 1403393"/>
              <a:gd name="connsiteX79" fmla="*/ 378553 w 4544444"/>
              <a:gd name="connsiteY79" fmla="*/ 1219499 h 1403393"/>
              <a:gd name="connsiteX80" fmla="*/ 378553 w 4544444"/>
              <a:gd name="connsiteY80" fmla="*/ 982622 h 1403393"/>
              <a:gd name="connsiteX81" fmla="*/ 378553 w 4544444"/>
              <a:gd name="connsiteY81" fmla="*/ 974952 h 1403393"/>
              <a:gd name="connsiteX82" fmla="*/ 378553 w 4544444"/>
              <a:gd name="connsiteY82" fmla="*/ 965948 h 1403393"/>
              <a:gd name="connsiteX83" fmla="*/ 378553 w 4544444"/>
              <a:gd name="connsiteY83" fmla="*/ 926508 h 1403393"/>
              <a:gd name="connsiteX84" fmla="*/ 0 w 4544444"/>
              <a:gd name="connsiteY84" fmla="*/ 657521 h 1403393"/>
              <a:gd name="connsiteX85" fmla="*/ 378553 w 4544444"/>
              <a:gd name="connsiteY85" fmla="*/ 799099 h 1403393"/>
              <a:gd name="connsiteX86" fmla="*/ 378553 w 4544444"/>
              <a:gd name="connsiteY86" fmla="*/ 183893 h 1403393"/>
              <a:gd name="connsiteX87" fmla="*/ 384935 w 4544444"/>
              <a:gd name="connsiteY87" fmla="*/ 183893 h 1403393"/>
              <a:gd name="connsiteX88" fmla="*/ 802994 w 4544444"/>
              <a:gd name="connsiteY88" fmla="*/ 183893 h 1403393"/>
              <a:gd name="connsiteX89" fmla="*/ 832487 w 4544444"/>
              <a:gd name="connsiteY89" fmla="*/ 158502 h 1403393"/>
              <a:gd name="connsiteX90" fmla="*/ 814055 w 4544444"/>
              <a:gd name="connsiteY90" fmla="*/ 123879 h 1403393"/>
              <a:gd name="connsiteX91" fmla="*/ 759492 w 4544444"/>
              <a:gd name="connsiteY91" fmla="*/ 67711 h 1403393"/>
              <a:gd name="connsiteX92" fmla="*/ 881151 w 4544444"/>
              <a:gd name="connsiteY92" fmla="*/ 0 h 140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4544444" h="1403393">
                <a:moveTo>
                  <a:pt x="881151" y="0"/>
                </a:moveTo>
                <a:cubicBezTo>
                  <a:pt x="938661" y="0"/>
                  <a:pt x="1002808" y="27699"/>
                  <a:pt x="1002808" y="67711"/>
                </a:cubicBezTo>
                <a:cubicBezTo>
                  <a:pt x="1002808" y="89253"/>
                  <a:pt x="981426" y="110798"/>
                  <a:pt x="948248" y="123879"/>
                </a:cubicBezTo>
                <a:cubicBezTo>
                  <a:pt x="934975" y="129264"/>
                  <a:pt x="927603" y="143883"/>
                  <a:pt x="929814" y="158502"/>
                </a:cubicBezTo>
                <a:cubicBezTo>
                  <a:pt x="932764" y="173122"/>
                  <a:pt x="944560" y="183893"/>
                  <a:pt x="959306" y="183893"/>
                </a:cubicBezTo>
                <a:cubicBezTo>
                  <a:pt x="959306" y="183893"/>
                  <a:pt x="959306" y="183893"/>
                  <a:pt x="1415708" y="183893"/>
                </a:cubicBezTo>
                <a:cubicBezTo>
                  <a:pt x="1415708" y="183893"/>
                  <a:pt x="1415708" y="183893"/>
                  <a:pt x="1784367" y="183893"/>
                </a:cubicBezTo>
                <a:cubicBezTo>
                  <a:pt x="1774045" y="200821"/>
                  <a:pt x="1768884" y="218518"/>
                  <a:pt x="1768884" y="237752"/>
                </a:cubicBezTo>
                <a:cubicBezTo>
                  <a:pt x="1768884" y="310848"/>
                  <a:pt x="1848514" y="368557"/>
                  <a:pt x="1949528" y="368557"/>
                </a:cubicBezTo>
                <a:cubicBezTo>
                  <a:pt x="2051277" y="368557"/>
                  <a:pt x="2130909" y="310848"/>
                  <a:pt x="2130909" y="237752"/>
                </a:cubicBezTo>
                <a:cubicBezTo>
                  <a:pt x="2130909" y="218518"/>
                  <a:pt x="2125010" y="200821"/>
                  <a:pt x="2115424" y="183893"/>
                </a:cubicBezTo>
                <a:cubicBezTo>
                  <a:pt x="2115424" y="183893"/>
                  <a:pt x="2115424" y="183893"/>
                  <a:pt x="2453116" y="183893"/>
                </a:cubicBezTo>
                <a:lnTo>
                  <a:pt x="2453116" y="184712"/>
                </a:lnTo>
                <a:lnTo>
                  <a:pt x="2501394" y="184712"/>
                </a:lnTo>
                <a:lnTo>
                  <a:pt x="2501394" y="183894"/>
                </a:lnTo>
                <a:cubicBezTo>
                  <a:pt x="2839087" y="183894"/>
                  <a:pt x="2839087" y="183894"/>
                  <a:pt x="2839087" y="183894"/>
                </a:cubicBezTo>
                <a:cubicBezTo>
                  <a:pt x="2829502" y="200823"/>
                  <a:pt x="2823603" y="218519"/>
                  <a:pt x="2823603" y="237754"/>
                </a:cubicBezTo>
                <a:cubicBezTo>
                  <a:pt x="2823603" y="310850"/>
                  <a:pt x="2903234" y="368557"/>
                  <a:pt x="3004984" y="368557"/>
                </a:cubicBezTo>
                <a:cubicBezTo>
                  <a:pt x="3105996" y="368557"/>
                  <a:pt x="3185627" y="310850"/>
                  <a:pt x="3185627" y="237754"/>
                </a:cubicBezTo>
                <a:cubicBezTo>
                  <a:pt x="3185627" y="218519"/>
                  <a:pt x="3180465" y="200823"/>
                  <a:pt x="3170143" y="183894"/>
                </a:cubicBezTo>
                <a:cubicBezTo>
                  <a:pt x="3538803" y="183894"/>
                  <a:pt x="3538803" y="183894"/>
                  <a:pt x="3538803" y="183894"/>
                </a:cubicBezTo>
                <a:cubicBezTo>
                  <a:pt x="3995204" y="183894"/>
                  <a:pt x="3995204" y="183894"/>
                  <a:pt x="3995204" y="183894"/>
                </a:cubicBezTo>
                <a:cubicBezTo>
                  <a:pt x="4009950" y="183894"/>
                  <a:pt x="4021748" y="173123"/>
                  <a:pt x="4024696" y="158503"/>
                </a:cubicBezTo>
                <a:cubicBezTo>
                  <a:pt x="4026909" y="143884"/>
                  <a:pt x="4019535" y="129264"/>
                  <a:pt x="4006264" y="123879"/>
                </a:cubicBezTo>
                <a:cubicBezTo>
                  <a:pt x="3973084" y="110798"/>
                  <a:pt x="3951701" y="89255"/>
                  <a:pt x="3951701" y="67711"/>
                </a:cubicBezTo>
                <a:cubicBezTo>
                  <a:pt x="3951701" y="27701"/>
                  <a:pt x="4015849" y="2"/>
                  <a:pt x="4073361" y="2"/>
                </a:cubicBezTo>
                <a:cubicBezTo>
                  <a:pt x="4130870" y="2"/>
                  <a:pt x="4195019" y="27701"/>
                  <a:pt x="4195019" y="67711"/>
                </a:cubicBezTo>
                <a:cubicBezTo>
                  <a:pt x="4195019" y="89255"/>
                  <a:pt x="4173634" y="110798"/>
                  <a:pt x="4140455" y="123879"/>
                </a:cubicBezTo>
                <a:cubicBezTo>
                  <a:pt x="4127184" y="129264"/>
                  <a:pt x="4119073" y="143884"/>
                  <a:pt x="4122023" y="158503"/>
                </a:cubicBezTo>
                <a:cubicBezTo>
                  <a:pt x="4124234" y="173123"/>
                  <a:pt x="4136769" y="183894"/>
                  <a:pt x="4151515" y="183894"/>
                </a:cubicBezTo>
                <a:cubicBezTo>
                  <a:pt x="4204603" y="183894"/>
                  <a:pt x="4251054" y="183894"/>
                  <a:pt x="4291698" y="183894"/>
                </a:cubicBezTo>
                <a:lnTo>
                  <a:pt x="4359878" y="183894"/>
                </a:lnTo>
                <a:lnTo>
                  <a:pt x="4359878" y="183800"/>
                </a:lnTo>
                <a:lnTo>
                  <a:pt x="4544444" y="183800"/>
                </a:lnTo>
                <a:lnTo>
                  <a:pt x="4544444" y="557326"/>
                </a:lnTo>
                <a:lnTo>
                  <a:pt x="4529540" y="550526"/>
                </a:lnTo>
                <a:cubicBezTo>
                  <a:pt x="4521784" y="548147"/>
                  <a:pt x="4513698" y="546835"/>
                  <a:pt x="4505448" y="546835"/>
                </a:cubicBezTo>
                <a:cubicBezTo>
                  <a:pt x="4442742" y="546835"/>
                  <a:pt x="4393899" y="617698"/>
                  <a:pt x="4393899" y="708246"/>
                </a:cubicBezTo>
                <a:cubicBezTo>
                  <a:pt x="4393899" y="798793"/>
                  <a:pt x="4442742" y="869001"/>
                  <a:pt x="4505448" y="869001"/>
                </a:cubicBezTo>
                <a:cubicBezTo>
                  <a:pt x="4513698" y="869001"/>
                  <a:pt x="4521784" y="867853"/>
                  <a:pt x="4529540" y="865556"/>
                </a:cubicBezTo>
                <a:lnTo>
                  <a:pt x="4544444" y="858590"/>
                </a:lnTo>
                <a:lnTo>
                  <a:pt x="4544444" y="1220167"/>
                </a:lnTo>
                <a:lnTo>
                  <a:pt x="4359878" y="1220167"/>
                </a:lnTo>
                <a:lnTo>
                  <a:pt x="4359878" y="1218690"/>
                </a:lnTo>
                <a:lnTo>
                  <a:pt x="4342126" y="1218690"/>
                </a:lnTo>
                <a:cubicBezTo>
                  <a:pt x="4162308" y="1218690"/>
                  <a:pt x="4162308" y="1218690"/>
                  <a:pt x="4162308" y="1218690"/>
                </a:cubicBezTo>
                <a:cubicBezTo>
                  <a:pt x="4147559" y="1218690"/>
                  <a:pt x="4135760" y="1229465"/>
                  <a:pt x="4132810" y="1244087"/>
                </a:cubicBezTo>
                <a:cubicBezTo>
                  <a:pt x="4130597" y="1259478"/>
                  <a:pt x="4137972" y="1274102"/>
                  <a:pt x="4151984" y="1278719"/>
                </a:cubicBezTo>
                <a:cubicBezTo>
                  <a:pt x="4184431" y="1291802"/>
                  <a:pt x="4205816" y="1314120"/>
                  <a:pt x="4205816" y="1334899"/>
                </a:cubicBezTo>
                <a:cubicBezTo>
                  <a:pt x="4205816" y="1374918"/>
                  <a:pt x="4141659" y="1403393"/>
                  <a:pt x="4084140" y="1403393"/>
                </a:cubicBezTo>
                <a:cubicBezTo>
                  <a:pt x="4026621" y="1403393"/>
                  <a:pt x="3962465" y="1374918"/>
                  <a:pt x="3962465" y="1334899"/>
                </a:cubicBezTo>
                <a:cubicBezTo>
                  <a:pt x="3962465" y="1314120"/>
                  <a:pt x="3983849" y="1291802"/>
                  <a:pt x="4017034" y="1278719"/>
                </a:cubicBezTo>
                <a:cubicBezTo>
                  <a:pt x="4030308" y="1274102"/>
                  <a:pt x="4038420" y="1259478"/>
                  <a:pt x="4035470" y="1244087"/>
                </a:cubicBezTo>
                <a:cubicBezTo>
                  <a:pt x="4033257" y="1229465"/>
                  <a:pt x="4020722" y="1218690"/>
                  <a:pt x="4006709" y="1218690"/>
                </a:cubicBezTo>
                <a:cubicBezTo>
                  <a:pt x="3550978" y="1218690"/>
                  <a:pt x="3550978" y="1218690"/>
                  <a:pt x="3550978" y="1218690"/>
                </a:cubicBezTo>
                <a:cubicBezTo>
                  <a:pt x="3183739" y="1218690"/>
                  <a:pt x="3183739" y="1218690"/>
                  <a:pt x="3183739" y="1218690"/>
                </a:cubicBezTo>
                <a:cubicBezTo>
                  <a:pt x="3194064" y="1202529"/>
                  <a:pt x="3199224" y="1184058"/>
                  <a:pt x="3199224" y="1164818"/>
                </a:cubicBezTo>
                <a:cubicBezTo>
                  <a:pt x="3199224" y="1091706"/>
                  <a:pt x="3119583" y="1034756"/>
                  <a:pt x="3017817" y="1034756"/>
                </a:cubicBezTo>
                <a:cubicBezTo>
                  <a:pt x="2916790" y="1034756"/>
                  <a:pt x="2837147" y="1091706"/>
                  <a:pt x="2837147" y="1164818"/>
                </a:cubicBezTo>
                <a:cubicBezTo>
                  <a:pt x="2837147" y="1184058"/>
                  <a:pt x="2842309" y="1202529"/>
                  <a:pt x="2852634" y="1218690"/>
                </a:cubicBezTo>
                <a:cubicBezTo>
                  <a:pt x="2513416" y="1218690"/>
                  <a:pt x="2513416" y="1218690"/>
                  <a:pt x="2513416" y="1218690"/>
                </a:cubicBezTo>
                <a:lnTo>
                  <a:pt x="2513416" y="1215705"/>
                </a:lnTo>
                <a:lnTo>
                  <a:pt x="2453371" y="1215705"/>
                </a:lnTo>
                <a:lnTo>
                  <a:pt x="2453371" y="1219499"/>
                </a:lnTo>
                <a:cubicBezTo>
                  <a:pt x="2453371" y="1219499"/>
                  <a:pt x="2453371" y="1219499"/>
                  <a:pt x="2028676" y="1219499"/>
                </a:cubicBezTo>
                <a:cubicBezTo>
                  <a:pt x="2013928" y="1219499"/>
                  <a:pt x="2001394" y="1230270"/>
                  <a:pt x="1999183" y="1244890"/>
                </a:cubicBezTo>
                <a:cubicBezTo>
                  <a:pt x="1996233" y="1259509"/>
                  <a:pt x="2004343" y="1274128"/>
                  <a:pt x="2017616" y="1279514"/>
                </a:cubicBezTo>
                <a:cubicBezTo>
                  <a:pt x="2050795" y="1292594"/>
                  <a:pt x="2072176" y="1314139"/>
                  <a:pt x="2072176" y="1335682"/>
                </a:cubicBezTo>
                <a:cubicBezTo>
                  <a:pt x="2072176" y="1375693"/>
                  <a:pt x="2008031" y="1403392"/>
                  <a:pt x="1950520" y="1403392"/>
                </a:cubicBezTo>
                <a:cubicBezTo>
                  <a:pt x="1893008" y="1403392"/>
                  <a:pt x="1828861" y="1375693"/>
                  <a:pt x="1828861" y="1335682"/>
                </a:cubicBezTo>
                <a:cubicBezTo>
                  <a:pt x="1828861" y="1314139"/>
                  <a:pt x="1850244" y="1292594"/>
                  <a:pt x="1883422" y="1279514"/>
                </a:cubicBezTo>
                <a:cubicBezTo>
                  <a:pt x="1896696" y="1274128"/>
                  <a:pt x="1904068" y="1259509"/>
                  <a:pt x="1901856" y="1244890"/>
                </a:cubicBezTo>
                <a:cubicBezTo>
                  <a:pt x="1898907" y="1230270"/>
                  <a:pt x="1887109" y="1219499"/>
                  <a:pt x="1872364" y="1219499"/>
                </a:cubicBezTo>
                <a:cubicBezTo>
                  <a:pt x="1872364" y="1219499"/>
                  <a:pt x="1872364" y="1219499"/>
                  <a:pt x="1415962" y="1219499"/>
                </a:cubicBezTo>
                <a:cubicBezTo>
                  <a:pt x="1415962" y="1219499"/>
                  <a:pt x="1415962" y="1219499"/>
                  <a:pt x="1047302" y="1219499"/>
                </a:cubicBezTo>
                <a:cubicBezTo>
                  <a:pt x="1057625" y="1202572"/>
                  <a:pt x="1062786" y="1184875"/>
                  <a:pt x="1062786" y="1165638"/>
                </a:cubicBezTo>
                <a:cubicBezTo>
                  <a:pt x="1062786" y="1092543"/>
                  <a:pt x="983156" y="1034836"/>
                  <a:pt x="882143" y="1034836"/>
                </a:cubicBezTo>
                <a:cubicBezTo>
                  <a:pt x="780393" y="1034836"/>
                  <a:pt x="700762" y="1092543"/>
                  <a:pt x="700762" y="1165638"/>
                </a:cubicBezTo>
                <a:cubicBezTo>
                  <a:pt x="700762" y="1184875"/>
                  <a:pt x="706661" y="1202572"/>
                  <a:pt x="716246" y="1219499"/>
                </a:cubicBezTo>
                <a:cubicBezTo>
                  <a:pt x="716246" y="1219499"/>
                  <a:pt x="716246" y="1219499"/>
                  <a:pt x="378553" y="1219499"/>
                </a:cubicBezTo>
                <a:cubicBezTo>
                  <a:pt x="378553" y="1219499"/>
                  <a:pt x="378553" y="1219499"/>
                  <a:pt x="378553" y="982622"/>
                </a:cubicBezTo>
                <a:lnTo>
                  <a:pt x="378553" y="974952"/>
                </a:lnTo>
                <a:lnTo>
                  <a:pt x="378553" y="965948"/>
                </a:lnTo>
                <a:lnTo>
                  <a:pt x="378553" y="926508"/>
                </a:lnTo>
                <a:lnTo>
                  <a:pt x="0" y="657521"/>
                </a:lnTo>
                <a:lnTo>
                  <a:pt x="378553" y="799099"/>
                </a:lnTo>
                <a:lnTo>
                  <a:pt x="378553" y="183893"/>
                </a:lnTo>
                <a:lnTo>
                  <a:pt x="384935" y="183893"/>
                </a:lnTo>
                <a:cubicBezTo>
                  <a:pt x="404841" y="183893"/>
                  <a:pt x="484473" y="183893"/>
                  <a:pt x="802994" y="183893"/>
                </a:cubicBezTo>
                <a:cubicBezTo>
                  <a:pt x="817741" y="183893"/>
                  <a:pt x="830276" y="173122"/>
                  <a:pt x="832487" y="158502"/>
                </a:cubicBezTo>
                <a:cubicBezTo>
                  <a:pt x="835436" y="143883"/>
                  <a:pt x="827326" y="129264"/>
                  <a:pt x="814055" y="123879"/>
                </a:cubicBezTo>
                <a:cubicBezTo>
                  <a:pt x="780876" y="110798"/>
                  <a:pt x="759492" y="89253"/>
                  <a:pt x="759492" y="67711"/>
                </a:cubicBezTo>
                <a:cubicBezTo>
                  <a:pt x="759492" y="27699"/>
                  <a:pt x="823640" y="0"/>
                  <a:pt x="881151" y="0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CA" sz="1400">
              <a:solidFill>
                <a:schemeClr val="tx1"/>
              </a:solidFill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486BA995-9558-D859-C370-65CA80D87BFC}"/>
              </a:ext>
            </a:extLst>
          </p:cNvPr>
          <p:cNvSpPr txBox="1"/>
          <p:nvPr/>
        </p:nvSpPr>
        <p:spPr>
          <a:xfrm>
            <a:off x="5402137" y="4328451"/>
            <a:ext cx="21338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Centric Enterprise</a:t>
            </a:r>
            <a:endParaRPr lang="en-CA" sz="1400" dirty="0">
              <a:solidFill>
                <a:schemeClr val="bg1"/>
              </a:solidFill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B2E67F37-F208-1661-6400-791A87F23FBA}"/>
              </a:ext>
            </a:extLst>
          </p:cNvPr>
          <p:cNvSpPr txBox="1"/>
          <p:nvPr/>
        </p:nvSpPr>
        <p:spPr>
          <a:xfrm>
            <a:off x="5444565" y="5393120"/>
            <a:ext cx="21338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Centric Analytics</a:t>
            </a:r>
            <a:endParaRPr lang="en-CA" sz="1400" dirty="0">
              <a:solidFill>
                <a:schemeClr val="bg1"/>
              </a:solidFill>
            </a:endParaRPr>
          </a:p>
        </p:txBody>
      </p:sp>
      <p:pic>
        <p:nvPicPr>
          <p:cNvPr id="115" name="Graphic 114">
            <a:extLst>
              <a:ext uri="{FF2B5EF4-FFF2-40B4-BE49-F238E27FC236}">
                <a16:creationId xmlns:a16="http://schemas.microsoft.com/office/drawing/2014/main" id="{A5A76893-A45F-54A8-A576-145EC6567CF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023925" y="5283593"/>
            <a:ext cx="420639" cy="439077"/>
          </a:xfrm>
          <a:prstGeom prst="rect">
            <a:avLst/>
          </a:prstGeom>
        </p:spPr>
      </p:pic>
      <p:pic>
        <p:nvPicPr>
          <p:cNvPr id="116" name="Graphic 115">
            <a:extLst>
              <a:ext uri="{FF2B5EF4-FFF2-40B4-BE49-F238E27FC236}">
                <a16:creationId xmlns:a16="http://schemas.microsoft.com/office/drawing/2014/main" id="{385CA591-466D-565A-7268-5B23346C6D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81351" y="4217999"/>
            <a:ext cx="435841" cy="462465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AAB1D2-6A35-11C7-AA44-97DC29A8BFFF}"/>
              </a:ext>
            </a:extLst>
          </p:cNvPr>
          <p:cNvSpPr/>
          <p:nvPr/>
        </p:nvSpPr>
        <p:spPr>
          <a:xfrm>
            <a:off x="8019933" y="2932936"/>
            <a:ext cx="1395693" cy="3066725"/>
          </a:xfrm>
          <a:custGeom>
            <a:avLst/>
            <a:gdLst>
              <a:gd name="connsiteX0" fmla="*/ 160381 w 1395693"/>
              <a:gd name="connsiteY0" fmla="*/ 0 h 3066725"/>
              <a:gd name="connsiteX1" fmla="*/ 999962 w 1395693"/>
              <a:gd name="connsiteY1" fmla="*/ 0 h 3066725"/>
              <a:gd name="connsiteX2" fmla="*/ 999962 w 1395693"/>
              <a:gd name="connsiteY2" fmla="*/ 1098333 h 3066725"/>
              <a:gd name="connsiteX3" fmla="*/ 1001730 w 1395693"/>
              <a:gd name="connsiteY3" fmla="*/ 1098333 h 3066725"/>
              <a:gd name="connsiteX4" fmla="*/ 1001730 w 1395693"/>
              <a:gd name="connsiteY4" fmla="*/ 1476928 h 3066725"/>
              <a:gd name="connsiteX5" fmla="*/ 1004464 w 1395693"/>
              <a:gd name="connsiteY5" fmla="*/ 1484377 h 3066725"/>
              <a:gd name="connsiteX6" fmla="*/ 1004464 w 1395693"/>
              <a:gd name="connsiteY6" fmla="*/ 1551666 h 3066725"/>
              <a:gd name="connsiteX7" fmla="*/ 1395693 w 1395693"/>
              <a:gd name="connsiteY7" fmla="*/ 1899582 h 3066725"/>
              <a:gd name="connsiteX8" fmla="*/ 1001730 w 1395693"/>
              <a:gd name="connsiteY8" fmla="*/ 1700960 h 3066725"/>
              <a:gd name="connsiteX9" fmla="*/ 1001730 w 1395693"/>
              <a:gd name="connsiteY9" fmla="*/ 1714532 h 3066725"/>
              <a:gd name="connsiteX10" fmla="*/ 1001730 w 1395693"/>
              <a:gd name="connsiteY10" fmla="*/ 2021528 h 3066725"/>
              <a:gd name="connsiteX11" fmla="*/ 999962 w 1395693"/>
              <a:gd name="connsiteY11" fmla="*/ 2021528 h 3066725"/>
              <a:gd name="connsiteX12" fmla="*/ 999962 w 1395693"/>
              <a:gd name="connsiteY12" fmla="*/ 3066725 h 3066725"/>
              <a:gd name="connsiteX13" fmla="*/ 160381 w 1395693"/>
              <a:gd name="connsiteY13" fmla="*/ 3066725 h 3066725"/>
              <a:gd name="connsiteX14" fmla="*/ 160381 w 1395693"/>
              <a:gd name="connsiteY14" fmla="*/ 2021527 h 3066725"/>
              <a:gd name="connsiteX15" fmla="*/ 160277 w 1395693"/>
              <a:gd name="connsiteY15" fmla="*/ 2021527 h 3066725"/>
              <a:gd name="connsiteX16" fmla="*/ 160277 w 1395693"/>
              <a:gd name="connsiteY16" fmla="*/ 1616686 h 3066725"/>
              <a:gd name="connsiteX17" fmla="*/ 137571 w 1395693"/>
              <a:gd name="connsiteY17" fmla="*/ 1590440 h 3066725"/>
              <a:gd name="connsiteX18" fmla="*/ 107520 w 1395693"/>
              <a:gd name="connsiteY18" fmla="*/ 1607500 h 3066725"/>
              <a:gd name="connsiteX19" fmla="*/ 59437 w 1395693"/>
              <a:gd name="connsiteY19" fmla="*/ 1655398 h 3066725"/>
              <a:gd name="connsiteX20" fmla="*/ 0 w 1395693"/>
              <a:gd name="connsiteY20" fmla="*/ 1547135 h 3066725"/>
              <a:gd name="connsiteX21" fmla="*/ 59437 w 1395693"/>
              <a:gd name="connsiteY21" fmla="*/ 1438871 h 3066725"/>
              <a:gd name="connsiteX22" fmla="*/ 107520 w 1395693"/>
              <a:gd name="connsiteY22" fmla="*/ 1487426 h 3066725"/>
              <a:gd name="connsiteX23" fmla="*/ 137571 w 1395693"/>
              <a:gd name="connsiteY23" fmla="*/ 1503829 h 3066725"/>
              <a:gd name="connsiteX24" fmla="*/ 160277 w 1395693"/>
              <a:gd name="connsiteY24" fmla="*/ 1478240 h 3066725"/>
              <a:gd name="connsiteX25" fmla="*/ 160277 w 1395693"/>
              <a:gd name="connsiteY25" fmla="*/ 1098333 h 3066725"/>
              <a:gd name="connsiteX26" fmla="*/ 160381 w 1395693"/>
              <a:gd name="connsiteY26" fmla="*/ 1098333 h 3066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395693" h="3066725">
                <a:moveTo>
                  <a:pt x="160381" y="0"/>
                </a:moveTo>
                <a:lnTo>
                  <a:pt x="999962" y="0"/>
                </a:lnTo>
                <a:lnTo>
                  <a:pt x="999962" y="1098333"/>
                </a:lnTo>
                <a:lnTo>
                  <a:pt x="1001730" y="1098333"/>
                </a:lnTo>
                <a:cubicBezTo>
                  <a:pt x="1001730" y="1098333"/>
                  <a:pt x="1001730" y="1098333"/>
                  <a:pt x="1001730" y="1476928"/>
                </a:cubicBezTo>
                <a:lnTo>
                  <a:pt x="1004464" y="1484377"/>
                </a:lnTo>
                <a:lnTo>
                  <a:pt x="1004464" y="1551666"/>
                </a:lnTo>
                <a:lnTo>
                  <a:pt x="1395693" y="1899582"/>
                </a:lnTo>
                <a:lnTo>
                  <a:pt x="1001730" y="1700960"/>
                </a:lnTo>
                <a:lnTo>
                  <a:pt x="1001730" y="1714532"/>
                </a:lnTo>
                <a:cubicBezTo>
                  <a:pt x="1001730" y="1774028"/>
                  <a:pt x="1001730" y="1869220"/>
                  <a:pt x="1001730" y="2021528"/>
                </a:cubicBezTo>
                <a:lnTo>
                  <a:pt x="999962" y="2021528"/>
                </a:lnTo>
                <a:lnTo>
                  <a:pt x="999962" y="3066725"/>
                </a:lnTo>
                <a:lnTo>
                  <a:pt x="160381" y="3066725"/>
                </a:lnTo>
                <a:lnTo>
                  <a:pt x="160381" y="2021527"/>
                </a:lnTo>
                <a:lnTo>
                  <a:pt x="160277" y="2021527"/>
                </a:lnTo>
                <a:cubicBezTo>
                  <a:pt x="160277" y="2021527"/>
                  <a:pt x="160277" y="2021527"/>
                  <a:pt x="160277" y="1616686"/>
                </a:cubicBezTo>
                <a:cubicBezTo>
                  <a:pt x="160277" y="1603563"/>
                  <a:pt x="150928" y="1593065"/>
                  <a:pt x="137571" y="1590440"/>
                </a:cubicBezTo>
                <a:cubicBezTo>
                  <a:pt x="124882" y="1588472"/>
                  <a:pt x="112194" y="1595034"/>
                  <a:pt x="107520" y="1607500"/>
                </a:cubicBezTo>
                <a:cubicBezTo>
                  <a:pt x="96834" y="1636370"/>
                  <a:pt x="77467" y="1655398"/>
                  <a:pt x="59437" y="1655398"/>
                </a:cubicBezTo>
                <a:cubicBezTo>
                  <a:pt x="24709" y="1655398"/>
                  <a:pt x="0" y="1598314"/>
                  <a:pt x="0" y="1547135"/>
                </a:cubicBezTo>
                <a:cubicBezTo>
                  <a:pt x="0" y="1495955"/>
                  <a:pt x="24709" y="1438871"/>
                  <a:pt x="59437" y="1438871"/>
                </a:cubicBezTo>
                <a:cubicBezTo>
                  <a:pt x="77467" y="1438871"/>
                  <a:pt x="96834" y="1457899"/>
                  <a:pt x="107520" y="1487426"/>
                </a:cubicBezTo>
                <a:cubicBezTo>
                  <a:pt x="112194" y="1499237"/>
                  <a:pt x="124882" y="1506454"/>
                  <a:pt x="137571" y="1503829"/>
                </a:cubicBezTo>
                <a:cubicBezTo>
                  <a:pt x="150928" y="1501861"/>
                  <a:pt x="160277" y="1490706"/>
                  <a:pt x="160277" y="1478240"/>
                </a:cubicBezTo>
                <a:cubicBezTo>
                  <a:pt x="160277" y="1478240"/>
                  <a:pt x="160277" y="1478240"/>
                  <a:pt x="160277" y="1098333"/>
                </a:cubicBezTo>
                <a:lnTo>
                  <a:pt x="160381" y="1098333"/>
                </a:lnTo>
                <a:close/>
              </a:path>
            </a:pathLst>
          </a:custGeom>
          <a:solidFill>
            <a:srgbClr val="EF4135">
              <a:alpha val="36863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CA" sz="1400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ED84BBF6-BED0-5E56-726A-050E4FB850EF}"/>
              </a:ext>
            </a:extLst>
          </p:cNvPr>
          <p:cNvSpPr txBox="1"/>
          <p:nvPr/>
        </p:nvSpPr>
        <p:spPr>
          <a:xfrm>
            <a:off x="6511510" y="3277114"/>
            <a:ext cx="15955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Ore Accounting</a:t>
            </a:r>
            <a:endParaRPr lang="en-CA" sz="1400" dirty="0">
              <a:solidFill>
                <a:schemeClr val="bg1"/>
              </a:solidFill>
            </a:endParaRPr>
          </a:p>
        </p:txBody>
      </p:sp>
      <p:pic>
        <p:nvPicPr>
          <p:cNvPr id="165" name="Graphic 164">
            <a:extLst>
              <a:ext uri="{FF2B5EF4-FFF2-40B4-BE49-F238E27FC236}">
                <a16:creationId xmlns:a16="http://schemas.microsoft.com/office/drawing/2014/main" id="{036E07B3-49DE-78F0-BEB4-156E08729FF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59529" y="3070867"/>
            <a:ext cx="303961" cy="200631"/>
          </a:xfrm>
          <a:prstGeom prst="rect">
            <a:avLst/>
          </a:prstGeom>
        </p:spPr>
      </p:pic>
      <p:sp>
        <p:nvSpPr>
          <p:cNvPr id="166" name="TextBox 165">
            <a:extLst>
              <a:ext uri="{FF2B5EF4-FFF2-40B4-BE49-F238E27FC236}">
                <a16:creationId xmlns:a16="http://schemas.microsoft.com/office/drawing/2014/main" id="{E7746F93-A956-F2AB-1F6B-C94EA2A025B7}"/>
              </a:ext>
            </a:extLst>
          </p:cNvPr>
          <p:cNvSpPr txBox="1"/>
          <p:nvPr/>
        </p:nvSpPr>
        <p:spPr>
          <a:xfrm>
            <a:off x="8378812" y="3343240"/>
            <a:ext cx="400110" cy="21539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Breadth of the Business</a:t>
            </a:r>
            <a:endParaRPr lang="en-CA" sz="1400" dirty="0">
              <a:solidFill>
                <a:schemeClr val="bg1"/>
              </a:solidFill>
            </a:endParaRPr>
          </a:p>
        </p:txBody>
      </p:sp>
      <p:sp>
        <p:nvSpPr>
          <p:cNvPr id="168" name="Title 1">
            <a:extLst>
              <a:ext uri="{FF2B5EF4-FFF2-40B4-BE49-F238E27FC236}">
                <a16:creationId xmlns:a16="http://schemas.microsoft.com/office/drawing/2014/main" id="{BC501C2E-B7D2-AB66-407F-D10C04364A22}"/>
              </a:ext>
            </a:extLst>
          </p:cNvPr>
          <p:cNvSpPr txBox="1">
            <a:spLocks/>
          </p:cNvSpPr>
          <p:nvPr/>
        </p:nvSpPr>
        <p:spPr>
          <a:xfrm>
            <a:off x="682718" y="420575"/>
            <a:ext cx="8754356" cy="39989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1E1D23"/>
                </a:solidFill>
                <a:latin typeface="Rubik" panose="00000500000000000000" pitchFamily="2" charset="-79"/>
                <a:ea typeface="Roboto" panose="02000000000000000000" pitchFamily="2" charset="0"/>
                <a:cs typeface="Rubik" panose="00000500000000000000" pitchFamily="2" charset="-79"/>
              </a:rPr>
              <a:t>Centric Solutions Overview</a:t>
            </a:r>
            <a:endParaRPr lang="en-US" sz="2800" b="1" dirty="0">
              <a:solidFill>
                <a:srgbClr val="1E1D23"/>
              </a:solidFill>
              <a:latin typeface="Rubik" panose="00000500000000000000" pitchFamily="2" charset="-79"/>
              <a:ea typeface="Roboto" panose="02000000000000000000" pitchFamily="2" charset="0"/>
              <a:cs typeface="Rubik" panose="00000500000000000000" pitchFamily="2" charset="-79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6B87AA16-B02E-9A48-1164-77241F14C73B}"/>
              </a:ext>
            </a:extLst>
          </p:cNvPr>
          <p:cNvSpPr txBox="1"/>
          <p:nvPr/>
        </p:nvSpPr>
        <p:spPr>
          <a:xfrm>
            <a:off x="722587" y="1132622"/>
            <a:ext cx="773400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en-US" sz="11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dirty="0">
                <a:solidFill>
                  <a:srgbClr val="1E1D23"/>
                </a:solidFill>
                <a:effectLst/>
                <a:latin typeface="Roboto" panose="02000000000000000000" pitchFamily="2" charset="0"/>
              </a:rPr>
              <a:t>Centric provides </a:t>
            </a:r>
            <a:r>
              <a:rPr lang="en-US" sz="1100" b="1" i="1" dirty="0">
                <a:solidFill>
                  <a:srgbClr val="1E1D23"/>
                </a:solidFill>
                <a:effectLst/>
                <a:latin typeface="Roboto" panose="02000000000000000000" pitchFamily="2" charset="0"/>
              </a:rPr>
              <a:t>mining-specific solutions</a:t>
            </a:r>
            <a:r>
              <a:rPr lang="en-US" sz="1100" b="1" i="0" dirty="0">
                <a:solidFill>
                  <a:srgbClr val="1E1D2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1100" b="0" i="0" dirty="0">
                <a:solidFill>
                  <a:srgbClr val="1E1D23"/>
                </a:solidFill>
                <a:effectLst/>
                <a:latin typeface="Roboto" panose="02000000000000000000" pitchFamily="2" charset="0"/>
              </a:rPr>
              <a:t>within a</a:t>
            </a:r>
            <a:r>
              <a:rPr lang="en-US" sz="1100" dirty="0">
                <a:solidFill>
                  <a:srgbClr val="1E1D23"/>
                </a:solidFill>
                <a:latin typeface="Roboto" panose="02000000000000000000" pitchFamily="2" charset="0"/>
              </a:rPr>
              <a:t>n </a:t>
            </a:r>
            <a:r>
              <a:rPr lang="en-US" sz="1100" b="1" i="1" dirty="0">
                <a:solidFill>
                  <a:srgbClr val="1E1D23"/>
                </a:solidFill>
                <a:latin typeface="Roboto" panose="02000000000000000000" pitchFamily="2" charset="0"/>
              </a:rPr>
              <a:t>Enterprise Framework</a:t>
            </a:r>
            <a:r>
              <a:rPr lang="en-US" sz="1100" i="1" dirty="0">
                <a:solidFill>
                  <a:srgbClr val="1E1D23"/>
                </a:solidFill>
                <a:latin typeface="Roboto" panose="02000000000000000000" pitchFamily="2" charset="0"/>
              </a:rPr>
              <a:t> </a:t>
            </a:r>
            <a:r>
              <a:rPr lang="en-US" sz="1100" dirty="0">
                <a:solidFill>
                  <a:srgbClr val="1E1D23"/>
                </a:solidFill>
                <a:latin typeface="Roboto" panose="02000000000000000000" pitchFamily="2" charset="0"/>
              </a:rPr>
              <a:t>that unifies workflows, provides accountability for decision making and empowers you to ask entirely new questions of the vast quantities of data you collect.</a:t>
            </a:r>
            <a:endParaRPr lang="en-US" sz="11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2A98F32E-8D53-DE6B-BDA7-E2C7CEC0E71C}"/>
              </a:ext>
            </a:extLst>
          </p:cNvPr>
          <p:cNvSpPr txBox="1"/>
          <p:nvPr/>
        </p:nvSpPr>
        <p:spPr>
          <a:xfrm>
            <a:off x="722588" y="959473"/>
            <a:ext cx="7833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Roboto Medium" panose="02000000000000000000" pitchFamily="2" charset="0"/>
                <a:ea typeface="Roboto Medium" panose="02000000000000000000" pitchFamily="2" charset="0"/>
              </a:rPr>
              <a:t>An Integrated Platform Across the</a:t>
            </a:r>
            <a:r>
              <a:rPr lang="en-US" sz="1800" dirty="0">
                <a:solidFill>
                  <a:srgbClr val="E4414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 Entire Mining Value Chain.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5173A7A-97D7-0AF4-D1FD-65A160DEAAF9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53" r="-9756" b="-7282"/>
          <a:stretch/>
        </p:blipFill>
        <p:spPr>
          <a:xfrm>
            <a:off x="10619890" y="6316333"/>
            <a:ext cx="1074965" cy="3560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11122A5-5DFF-4DDF-0A70-DA2FB089AD75}"/>
              </a:ext>
            </a:extLst>
          </p:cNvPr>
          <p:cNvSpPr txBox="1"/>
          <p:nvPr/>
        </p:nvSpPr>
        <p:spPr>
          <a:xfrm>
            <a:off x="1605333" y="4018344"/>
            <a:ext cx="2004794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0" i="0" dirty="0">
                <a:solidFill>
                  <a:schemeClr val="accent3">
                    <a:lumMod val="75000"/>
                  </a:schemeClr>
                </a:solidFill>
                <a:effectLst/>
                <a:latin typeface="Roboto" panose="02000000000000000000" pitchFamily="2" charset="0"/>
              </a:rPr>
              <a:t>Integrate systems, </a:t>
            </a:r>
            <a:r>
              <a:rPr lang="en-US" sz="1000" dirty="0">
                <a:solidFill>
                  <a:schemeClr val="accent3">
                    <a:lumMod val="75000"/>
                  </a:schemeClr>
                </a:solidFill>
                <a:latin typeface="Roboto" panose="02000000000000000000" pitchFamily="2" charset="0"/>
              </a:rPr>
              <a:t>optimize</a:t>
            </a:r>
            <a:r>
              <a:rPr lang="en-US" sz="1000" b="0" i="0" dirty="0">
                <a:solidFill>
                  <a:schemeClr val="accent3">
                    <a:lumMod val="75000"/>
                  </a:schemeClr>
                </a:solidFill>
                <a:effectLst/>
                <a:latin typeface="Roboto" panose="02000000000000000000" pitchFamily="2" charset="0"/>
              </a:rPr>
              <a:t> data management, and connect people through a single, unified, and verifiable view of your mining enterprise.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FC22AF-89B3-F430-5F03-AC8334F19747}"/>
              </a:ext>
            </a:extLst>
          </p:cNvPr>
          <p:cNvSpPr txBox="1"/>
          <p:nvPr/>
        </p:nvSpPr>
        <p:spPr>
          <a:xfrm>
            <a:off x="1692824" y="2650795"/>
            <a:ext cx="2044645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0" i="0" dirty="0">
                <a:solidFill>
                  <a:schemeClr val="accent3">
                    <a:lumMod val="75000"/>
                  </a:schemeClr>
                </a:solidFill>
                <a:effectLst/>
                <a:latin typeface="Roboto" panose="02000000000000000000" pitchFamily="2" charset="0"/>
              </a:rPr>
              <a:t>Collect and understand key operating metrics,  monitor performance-to-plan, empower SIC and understand what is driving your business.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F1D71-67A0-84D2-CF9F-CCCC8465A3CE}"/>
              </a:ext>
            </a:extLst>
          </p:cNvPr>
          <p:cNvSpPr txBox="1"/>
          <p:nvPr/>
        </p:nvSpPr>
        <p:spPr>
          <a:xfrm>
            <a:off x="2017789" y="5645718"/>
            <a:ext cx="186635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0" i="0" dirty="0">
                <a:solidFill>
                  <a:schemeClr val="accent3">
                    <a:lumMod val="75000"/>
                  </a:schemeClr>
                </a:solidFill>
                <a:effectLst/>
                <a:latin typeface="Roboto" panose="02000000000000000000" pitchFamily="2" charset="0"/>
              </a:rPr>
              <a:t>Powerful reporting, visualization, analytics</a:t>
            </a:r>
            <a:r>
              <a:rPr lang="en-US" sz="1000" dirty="0">
                <a:solidFill>
                  <a:schemeClr val="accent3">
                    <a:lumMod val="75000"/>
                  </a:schemeClr>
                </a:solidFill>
                <a:latin typeface="Roboto" panose="02000000000000000000" pitchFamily="2" charset="0"/>
              </a:rPr>
              <a:t> and notifications for the operation or the entire enterprise.</a:t>
            </a:r>
            <a:endParaRPr lang="en-US" sz="1000" b="0" i="0" dirty="0">
              <a:solidFill>
                <a:schemeClr val="accent3">
                  <a:lumMod val="75000"/>
                </a:schemeClr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0CD640-A7DC-01CB-C289-662D24A7E248}"/>
              </a:ext>
            </a:extLst>
          </p:cNvPr>
          <p:cNvSpPr txBox="1"/>
          <p:nvPr/>
        </p:nvSpPr>
        <p:spPr>
          <a:xfrm>
            <a:off x="7865498" y="2118430"/>
            <a:ext cx="217529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0" i="0" dirty="0">
                <a:solidFill>
                  <a:schemeClr val="accent3">
                    <a:lumMod val="75000"/>
                  </a:schemeClr>
                </a:solidFill>
                <a:effectLst/>
                <a:latin typeface="Roboto" panose="02000000000000000000" pitchFamily="2" charset="0"/>
              </a:rPr>
              <a:t>Clear visibility of your production and commodities from model to market with full value chain reconciliation.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022A81-B46D-46FA-77DE-04672591CE18}"/>
              </a:ext>
            </a:extLst>
          </p:cNvPr>
          <p:cNvSpPr txBox="1"/>
          <p:nvPr/>
        </p:nvSpPr>
        <p:spPr>
          <a:xfrm>
            <a:off x="9212024" y="4873227"/>
            <a:ext cx="217529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0" i="0" dirty="0">
                <a:solidFill>
                  <a:schemeClr val="accent3">
                    <a:lumMod val="75000"/>
                  </a:schemeClr>
                </a:solidFill>
                <a:effectLst/>
                <a:latin typeface="Roboto" panose="02000000000000000000" pitchFamily="2" charset="0"/>
              </a:rPr>
              <a:t>Integrate operational (FMS, PCS, ERP) with operational metrics for a broad reaching understanding of business performance.</a:t>
            </a:r>
          </a:p>
        </p:txBody>
      </p:sp>
    </p:spTree>
    <p:extLst>
      <p:ext uri="{BB962C8B-B14F-4D97-AF65-F5344CB8AC3E}">
        <p14:creationId xmlns:p14="http://schemas.microsoft.com/office/powerpoint/2010/main" val="906586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Group 166">
            <a:extLst>
              <a:ext uri="{FF2B5EF4-FFF2-40B4-BE49-F238E27FC236}">
                <a16:creationId xmlns:a16="http://schemas.microsoft.com/office/drawing/2014/main" id="{F39D540D-2C5D-4A62-F655-BF8A6B930A3F}"/>
              </a:ext>
            </a:extLst>
          </p:cNvPr>
          <p:cNvGrpSpPr/>
          <p:nvPr/>
        </p:nvGrpSpPr>
        <p:grpSpPr>
          <a:xfrm>
            <a:off x="5682938" y="2445397"/>
            <a:ext cx="5746191" cy="3566409"/>
            <a:chOff x="1996916" y="935464"/>
            <a:chExt cx="5746191" cy="3566409"/>
          </a:xfrm>
        </p:grpSpPr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1FA3079E-563A-D506-84B7-52E06EDB3C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6916" y="938444"/>
              <a:ext cx="2574057" cy="1342195"/>
            </a:xfrm>
            <a:custGeom>
              <a:avLst/>
              <a:gdLst>
                <a:gd name="T0" fmla="*/ 437 w 3073"/>
                <a:gd name="T1" fmla="*/ 1191 h 1500"/>
                <a:gd name="T2" fmla="*/ 683 w 3073"/>
                <a:gd name="T3" fmla="*/ 1021 h 1500"/>
                <a:gd name="T4" fmla="*/ 928 w 3073"/>
                <a:gd name="T5" fmla="*/ 1191 h 1500"/>
                <a:gd name="T6" fmla="*/ 907 w 3073"/>
                <a:gd name="T7" fmla="*/ 1261 h 1500"/>
                <a:gd name="T8" fmla="*/ 1407 w 3073"/>
                <a:gd name="T9" fmla="*/ 1261 h 1500"/>
                <a:gd name="T10" fmla="*/ 1407 w 3073"/>
                <a:gd name="T11" fmla="*/ 1261 h 1500"/>
                <a:gd name="T12" fmla="*/ 1407 w 3073"/>
                <a:gd name="T13" fmla="*/ 1261 h 1500"/>
                <a:gd name="T14" fmla="*/ 2026 w 3073"/>
                <a:gd name="T15" fmla="*/ 1261 h 1500"/>
                <a:gd name="T16" fmla="*/ 2066 w 3073"/>
                <a:gd name="T17" fmla="*/ 1294 h 1500"/>
                <a:gd name="T18" fmla="*/ 2041 w 3073"/>
                <a:gd name="T19" fmla="*/ 1339 h 1500"/>
                <a:gd name="T20" fmla="*/ 1967 w 3073"/>
                <a:gd name="T21" fmla="*/ 1412 h 1500"/>
                <a:gd name="T22" fmla="*/ 2132 w 3073"/>
                <a:gd name="T23" fmla="*/ 1500 h 1500"/>
                <a:gd name="T24" fmla="*/ 2297 w 3073"/>
                <a:gd name="T25" fmla="*/ 1412 h 1500"/>
                <a:gd name="T26" fmla="*/ 2223 w 3073"/>
                <a:gd name="T27" fmla="*/ 1339 h 1500"/>
                <a:gd name="T28" fmla="*/ 2198 w 3073"/>
                <a:gd name="T29" fmla="*/ 1294 h 1500"/>
                <a:gd name="T30" fmla="*/ 2238 w 3073"/>
                <a:gd name="T31" fmla="*/ 1261 h 1500"/>
                <a:gd name="T32" fmla="*/ 2814 w 3073"/>
                <a:gd name="T33" fmla="*/ 1261 h 1500"/>
                <a:gd name="T34" fmla="*/ 2814 w 3073"/>
                <a:gd name="T35" fmla="*/ 728 h 1500"/>
                <a:gd name="T36" fmla="*/ 2847 w 3073"/>
                <a:gd name="T37" fmla="*/ 688 h 1500"/>
                <a:gd name="T38" fmla="*/ 2892 w 3073"/>
                <a:gd name="T39" fmla="*/ 711 h 1500"/>
                <a:gd name="T40" fmla="*/ 2974 w 3073"/>
                <a:gd name="T41" fmla="*/ 780 h 1500"/>
                <a:gd name="T42" fmla="*/ 3073 w 3073"/>
                <a:gd name="T43" fmla="*/ 630 h 1500"/>
                <a:gd name="T44" fmla="*/ 2974 w 3073"/>
                <a:gd name="T45" fmla="*/ 480 h 1500"/>
                <a:gd name="T46" fmla="*/ 2892 w 3073"/>
                <a:gd name="T47" fmla="*/ 548 h 1500"/>
                <a:gd name="T48" fmla="*/ 2847 w 3073"/>
                <a:gd name="T49" fmla="*/ 571 h 1500"/>
                <a:gd name="T50" fmla="*/ 2814 w 3073"/>
                <a:gd name="T51" fmla="*/ 532 h 1500"/>
                <a:gd name="T52" fmla="*/ 2814 w 3073"/>
                <a:gd name="T53" fmla="*/ 0 h 1500"/>
                <a:gd name="T54" fmla="*/ 0 w 3073"/>
                <a:gd name="T55" fmla="*/ 0 h 1500"/>
                <a:gd name="T56" fmla="*/ 0 w 3073"/>
                <a:gd name="T57" fmla="*/ 1261 h 1500"/>
                <a:gd name="T58" fmla="*/ 458 w 3073"/>
                <a:gd name="T59" fmla="*/ 1261 h 1500"/>
                <a:gd name="T60" fmla="*/ 437 w 3073"/>
                <a:gd name="T61" fmla="*/ 1191 h 1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073" h="1500">
                  <a:moveTo>
                    <a:pt x="437" y="1191"/>
                  </a:moveTo>
                  <a:cubicBezTo>
                    <a:pt x="437" y="1096"/>
                    <a:pt x="545" y="1021"/>
                    <a:pt x="683" y="1021"/>
                  </a:cubicBezTo>
                  <a:cubicBezTo>
                    <a:pt x="820" y="1021"/>
                    <a:pt x="928" y="1096"/>
                    <a:pt x="928" y="1191"/>
                  </a:cubicBezTo>
                  <a:cubicBezTo>
                    <a:pt x="928" y="1216"/>
                    <a:pt x="921" y="1239"/>
                    <a:pt x="907" y="1261"/>
                  </a:cubicBezTo>
                  <a:cubicBezTo>
                    <a:pt x="1407" y="1261"/>
                    <a:pt x="1407" y="1261"/>
                    <a:pt x="1407" y="1261"/>
                  </a:cubicBezTo>
                  <a:cubicBezTo>
                    <a:pt x="1407" y="1261"/>
                    <a:pt x="1407" y="1261"/>
                    <a:pt x="1407" y="1261"/>
                  </a:cubicBezTo>
                  <a:cubicBezTo>
                    <a:pt x="1407" y="1261"/>
                    <a:pt x="1407" y="1261"/>
                    <a:pt x="1407" y="1261"/>
                  </a:cubicBezTo>
                  <a:cubicBezTo>
                    <a:pt x="2026" y="1261"/>
                    <a:pt x="2026" y="1261"/>
                    <a:pt x="2026" y="1261"/>
                  </a:cubicBezTo>
                  <a:cubicBezTo>
                    <a:pt x="2046" y="1261"/>
                    <a:pt x="2062" y="1275"/>
                    <a:pt x="2066" y="1294"/>
                  </a:cubicBezTo>
                  <a:cubicBezTo>
                    <a:pt x="2069" y="1313"/>
                    <a:pt x="2059" y="1332"/>
                    <a:pt x="2041" y="1339"/>
                  </a:cubicBezTo>
                  <a:cubicBezTo>
                    <a:pt x="1996" y="1356"/>
                    <a:pt x="1967" y="1384"/>
                    <a:pt x="1967" y="1412"/>
                  </a:cubicBezTo>
                  <a:cubicBezTo>
                    <a:pt x="1967" y="1464"/>
                    <a:pt x="2054" y="1500"/>
                    <a:pt x="2132" y="1500"/>
                  </a:cubicBezTo>
                  <a:cubicBezTo>
                    <a:pt x="2210" y="1500"/>
                    <a:pt x="2297" y="1464"/>
                    <a:pt x="2297" y="1412"/>
                  </a:cubicBezTo>
                  <a:cubicBezTo>
                    <a:pt x="2297" y="1384"/>
                    <a:pt x="2268" y="1356"/>
                    <a:pt x="2223" y="1339"/>
                  </a:cubicBezTo>
                  <a:cubicBezTo>
                    <a:pt x="2205" y="1332"/>
                    <a:pt x="2194" y="1313"/>
                    <a:pt x="2198" y="1294"/>
                  </a:cubicBezTo>
                  <a:cubicBezTo>
                    <a:pt x="2201" y="1275"/>
                    <a:pt x="2218" y="1261"/>
                    <a:pt x="2238" y="1261"/>
                  </a:cubicBezTo>
                  <a:cubicBezTo>
                    <a:pt x="2814" y="1261"/>
                    <a:pt x="2814" y="1261"/>
                    <a:pt x="2814" y="1261"/>
                  </a:cubicBezTo>
                  <a:cubicBezTo>
                    <a:pt x="2814" y="728"/>
                    <a:pt x="2814" y="728"/>
                    <a:pt x="2814" y="728"/>
                  </a:cubicBezTo>
                  <a:cubicBezTo>
                    <a:pt x="2814" y="709"/>
                    <a:pt x="2828" y="692"/>
                    <a:pt x="2847" y="688"/>
                  </a:cubicBezTo>
                  <a:cubicBezTo>
                    <a:pt x="2865" y="684"/>
                    <a:pt x="2884" y="694"/>
                    <a:pt x="2892" y="711"/>
                  </a:cubicBezTo>
                  <a:cubicBezTo>
                    <a:pt x="2910" y="753"/>
                    <a:pt x="2942" y="780"/>
                    <a:pt x="2974" y="780"/>
                  </a:cubicBezTo>
                  <a:cubicBezTo>
                    <a:pt x="3028" y="780"/>
                    <a:pt x="3073" y="711"/>
                    <a:pt x="3073" y="630"/>
                  </a:cubicBezTo>
                  <a:cubicBezTo>
                    <a:pt x="3073" y="549"/>
                    <a:pt x="3028" y="480"/>
                    <a:pt x="2974" y="480"/>
                  </a:cubicBezTo>
                  <a:cubicBezTo>
                    <a:pt x="2942" y="480"/>
                    <a:pt x="2910" y="506"/>
                    <a:pt x="2892" y="548"/>
                  </a:cubicBezTo>
                  <a:cubicBezTo>
                    <a:pt x="2884" y="566"/>
                    <a:pt x="2865" y="575"/>
                    <a:pt x="2847" y="571"/>
                  </a:cubicBezTo>
                  <a:cubicBezTo>
                    <a:pt x="2828" y="568"/>
                    <a:pt x="2814" y="551"/>
                    <a:pt x="2814" y="532"/>
                  </a:cubicBezTo>
                  <a:cubicBezTo>
                    <a:pt x="2814" y="0"/>
                    <a:pt x="2814" y="0"/>
                    <a:pt x="281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61"/>
                    <a:pt x="0" y="1261"/>
                    <a:pt x="0" y="1261"/>
                  </a:cubicBezTo>
                  <a:cubicBezTo>
                    <a:pt x="458" y="1261"/>
                    <a:pt x="458" y="1261"/>
                    <a:pt x="458" y="1261"/>
                  </a:cubicBezTo>
                  <a:cubicBezTo>
                    <a:pt x="445" y="1239"/>
                    <a:pt x="437" y="1216"/>
                    <a:pt x="437" y="1191"/>
                  </a:cubicBez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9CC2F37F-EE88-BD64-AD26-425B35C72CC8}"/>
                </a:ext>
              </a:extLst>
            </p:cNvPr>
            <p:cNvSpPr txBox="1"/>
            <p:nvPr/>
          </p:nvSpPr>
          <p:spPr>
            <a:xfrm>
              <a:off x="2908063" y="2380498"/>
              <a:ext cx="2756907" cy="5691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Centric Enterprise</a:t>
              </a:r>
              <a:endParaRPr lang="en-CA" dirty="0">
                <a:solidFill>
                  <a:schemeClr val="bg1"/>
                </a:solidFill>
              </a:endParaRPr>
            </a:p>
          </p:txBody>
        </p:sp>
        <p:pic>
          <p:nvPicPr>
            <p:cNvPr id="67" name="Graphic 66">
              <a:extLst>
                <a:ext uri="{FF2B5EF4-FFF2-40B4-BE49-F238E27FC236}">
                  <a16:creationId xmlns:a16="http://schemas.microsoft.com/office/drawing/2014/main" id="{C7777072-EF38-8571-94B3-F4447256DD7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361585" y="2277728"/>
              <a:ext cx="495140" cy="537818"/>
            </a:xfrm>
            <a:prstGeom prst="rect">
              <a:avLst/>
            </a:prstGeom>
          </p:spPr>
        </p:pic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075F3DB0-82A5-C00A-EBDB-2B0713498F55}"/>
                </a:ext>
              </a:extLst>
            </p:cNvPr>
            <p:cNvSpPr txBox="1"/>
            <p:nvPr/>
          </p:nvSpPr>
          <p:spPr>
            <a:xfrm>
              <a:off x="2627969" y="1345272"/>
              <a:ext cx="1812602" cy="5216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Centric Ops</a:t>
              </a:r>
              <a:endParaRPr lang="en-CA" sz="1600" dirty="0">
                <a:solidFill>
                  <a:schemeClr val="bg1"/>
                </a:solidFill>
              </a:endParaRPr>
            </a:p>
          </p:txBody>
        </p:sp>
        <p:pic>
          <p:nvPicPr>
            <p:cNvPr id="69" name="Graphic 68" descr="Bullseye with solid fill">
              <a:extLst>
                <a:ext uri="{FF2B5EF4-FFF2-40B4-BE49-F238E27FC236}">
                  <a16:creationId xmlns:a16="http://schemas.microsoft.com/office/drawing/2014/main" id="{265056DD-2FAC-EFAD-1BED-697E8711E4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131472" y="988248"/>
              <a:ext cx="477684" cy="513337"/>
            </a:xfrm>
            <a:prstGeom prst="rect">
              <a:avLst/>
            </a:prstGeom>
          </p:spPr>
        </p:pic>
        <p:pic>
          <p:nvPicPr>
            <p:cNvPr id="70" name="Graphic 69">
              <a:extLst>
                <a:ext uri="{FF2B5EF4-FFF2-40B4-BE49-F238E27FC236}">
                  <a16:creationId xmlns:a16="http://schemas.microsoft.com/office/drawing/2014/main" id="{B4A7CE92-D3D6-314F-30FB-9E86979D531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734806" y="1041930"/>
              <a:ext cx="495140" cy="359522"/>
            </a:xfrm>
            <a:prstGeom prst="rect">
              <a:avLst/>
            </a:prstGeom>
          </p:spPr>
        </p:pic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6D69DCB2-18B0-E4C1-B019-F0F15F60998B}"/>
                </a:ext>
              </a:extLst>
            </p:cNvPr>
            <p:cNvSpPr txBox="1"/>
            <p:nvPr/>
          </p:nvSpPr>
          <p:spPr>
            <a:xfrm>
              <a:off x="4770565" y="1440519"/>
              <a:ext cx="2424218" cy="5216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Ore Accounting</a:t>
              </a:r>
              <a:endParaRPr lang="en-CA" sz="1600" dirty="0">
                <a:solidFill>
                  <a:schemeClr val="bg1"/>
                </a:solidFill>
              </a:endParaRPr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DD8E2BE7-81F7-8121-F813-3D825C290AC9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422239" y="935465"/>
              <a:ext cx="2322831" cy="1345175"/>
            </a:xfrm>
            <a:custGeom>
              <a:avLst/>
              <a:gdLst>
                <a:gd name="connsiteX0" fmla="*/ 2322831 w 2322831"/>
                <a:gd name="connsiteY0" fmla="*/ 1345175 h 1345175"/>
                <a:gd name="connsiteX1" fmla="*/ 179548 w 2322831"/>
                <a:gd name="connsiteY1" fmla="*/ 1345175 h 1345175"/>
                <a:gd name="connsiteX2" fmla="*/ 0 w 2322831"/>
                <a:gd name="connsiteY2" fmla="*/ 1345175 h 1345175"/>
                <a:gd name="connsiteX3" fmla="*/ 0 w 2322831"/>
                <a:gd name="connsiteY3" fmla="*/ 214798 h 1345175"/>
                <a:gd name="connsiteX4" fmla="*/ 13542 w 2322831"/>
                <a:gd name="connsiteY4" fmla="*/ 214798 h 1345175"/>
                <a:gd name="connsiteX5" fmla="*/ 350741 w 2322831"/>
                <a:gd name="connsiteY5" fmla="*/ 214798 h 1345175"/>
                <a:gd name="connsiteX6" fmla="*/ 333148 w 2322831"/>
                <a:gd name="connsiteY6" fmla="*/ 277448 h 1345175"/>
                <a:gd name="connsiteX7" fmla="*/ 538400 w 2322831"/>
                <a:gd name="connsiteY7" fmla="*/ 428702 h 1345175"/>
                <a:gd name="connsiteX8" fmla="*/ 744489 w 2322831"/>
                <a:gd name="connsiteY8" fmla="*/ 277448 h 1345175"/>
                <a:gd name="connsiteX9" fmla="*/ 726896 w 2322831"/>
                <a:gd name="connsiteY9" fmla="*/ 214798 h 1345175"/>
                <a:gd name="connsiteX10" fmla="*/ 1144101 w 2322831"/>
                <a:gd name="connsiteY10" fmla="*/ 214798 h 1345175"/>
                <a:gd name="connsiteX11" fmla="*/ 1661838 w 2322831"/>
                <a:gd name="connsiteY11" fmla="*/ 214798 h 1345175"/>
                <a:gd name="connsiteX12" fmla="*/ 1694510 w 2322831"/>
                <a:gd name="connsiteY12" fmla="*/ 185264 h 1345175"/>
                <a:gd name="connsiteX13" fmla="*/ 1673566 w 2322831"/>
                <a:gd name="connsiteY13" fmla="*/ 144989 h 1345175"/>
                <a:gd name="connsiteX14" fmla="*/ 1611572 w 2322831"/>
                <a:gd name="connsiteY14" fmla="*/ 79655 h 1345175"/>
                <a:gd name="connsiteX15" fmla="*/ 1749803 w 2322831"/>
                <a:gd name="connsiteY15" fmla="*/ 0 h 1345175"/>
                <a:gd name="connsiteX16" fmla="*/ 1888033 w 2322831"/>
                <a:gd name="connsiteY16" fmla="*/ 79655 h 1345175"/>
                <a:gd name="connsiteX17" fmla="*/ 1826877 w 2322831"/>
                <a:gd name="connsiteY17" fmla="*/ 144989 h 1345175"/>
                <a:gd name="connsiteX18" fmla="*/ 1805095 w 2322831"/>
                <a:gd name="connsiteY18" fmla="*/ 185264 h 1345175"/>
                <a:gd name="connsiteX19" fmla="*/ 1838605 w 2322831"/>
                <a:gd name="connsiteY19" fmla="*/ 214798 h 1345175"/>
                <a:gd name="connsiteX20" fmla="*/ 2322831 w 2322831"/>
                <a:gd name="connsiteY20" fmla="*/ 214798 h 1345175"/>
                <a:gd name="connsiteX21" fmla="*/ 2322831 w 2322831"/>
                <a:gd name="connsiteY21" fmla="*/ 594276 h 1345175"/>
                <a:gd name="connsiteX22" fmla="*/ 2257486 w 2322831"/>
                <a:gd name="connsiteY22" fmla="*/ 572796 h 1345175"/>
                <a:gd name="connsiteX23" fmla="*/ 2147739 w 2322831"/>
                <a:gd name="connsiteY23" fmla="*/ 637235 h 1345175"/>
                <a:gd name="connsiteX24" fmla="*/ 2106689 w 2322831"/>
                <a:gd name="connsiteY24" fmla="*/ 779539 h 1345175"/>
                <a:gd name="connsiteX25" fmla="*/ 2147739 w 2322831"/>
                <a:gd name="connsiteY25" fmla="*/ 920948 h 1345175"/>
                <a:gd name="connsiteX26" fmla="*/ 2257486 w 2322831"/>
                <a:gd name="connsiteY26" fmla="*/ 985388 h 1345175"/>
                <a:gd name="connsiteX27" fmla="*/ 2322831 w 2322831"/>
                <a:gd name="connsiteY27" fmla="*/ 964803 h 1345175"/>
                <a:gd name="connsiteX28" fmla="*/ 2322831 w 2322831"/>
                <a:gd name="connsiteY28" fmla="*/ 1345175 h 1345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322831" h="1345175">
                  <a:moveTo>
                    <a:pt x="2322831" y="1345175"/>
                  </a:moveTo>
                  <a:cubicBezTo>
                    <a:pt x="2322831" y="1345175"/>
                    <a:pt x="2322831" y="1345175"/>
                    <a:pt x="179548" y="1345175"/>
                  </a:cubicBezTo>
                  <a:lnTo>
                    <a:pt x="0" y="1345175"/>
                  </a:lnTo>
                  <a:lnTo>
                    <a:pt x="0" y="214798"/>
                  </a:lnTo>
                  <a:lnTo>
                    <a:pt x="13542" y="214798"/>
                  </a:lnTo>
                  <a:cubicBezTo>
                    <a:pt x="61714" y="214798"/>
                    <a:pt x="158056" y="214798"/>
                    <a:pt x="350741" y="214798"/>
                  </a:cubicBezTo>
                  <a:cubicBezTo>
                    <a:pt x="339013" y="233593"/>
                    <a:pt x="333148" y="255073"/>
                    <a:pt x="333148" y="277448"/>
                  </a:cubicBezTo>
                  <a:cubicBezTo>
                    <a:pt x="333148" y="362472"/>
                    <a:pt x="423627" y="428702"/>
                    <a:pt x="538400" y="428702"/>
                  </a:cubicBezTo>
                  <a:cubicBezTo>
                    <a:pt x="654011" y="428702"/>
                    <a:pt x="744489" y="362472"/>
                    <a:pt x="744489" y="277448"/>
                  </a:cubicBezTo>
                  <a:cubicBezTo>
                    <a:pt x="744489" y="255073"/>
                    <a:pt x="738625" y="233593"/>
                    <a:pt x="726896" y="214798"/>
                  </a:cubicBezTo>
                  <a:cubicBezTo>
                    <a:pt x="726896" y="214798"/>
                    <a:pt x="726896" y="214798"/>
                    <a:pt x="1144101" y="214798"/>
                  </a:cubicBezTo>
                  <a:cubicBezTo>
                    <a:pt x="1144101" y="214798"/>
                    <a:pt x="1144101" y="214798"/>
                    <a:pt x="1661838" y="214798"/>
                  </a:cubicBezTo>
                  <a:cubicBezTo>
                    <a:pt x="1677755" y="214798"/>
                    <a:pt x="1691997" y="202268"/>
                    <a:pt x="1694510" y="185264"/>
                  </a:cubicBezTo>
                  <a:cubicBezTo>
                    <a:pt x="1697861" y="167364"/>
                    <a:pt x="1688646" y="150359"/>
                    <a:pt x="1673566" y="144989"/>
                  </a:cubicBezTo>
                  <a:cubicBezTo>
                    <a:pt x="1635867" y="129774"/>
                    <a:pt x="1611572" y="103819"/>
                    <a:pt x="1611572" y="79655"/>
                  </a:cubicBezTo>
                  <a:cubicBezTo>
                    <a:pt x="1611572" y="33115"/>
                    <a:pt x="1684457" y="0"/>
                    <a:pt x="1749803" y="0"/>
                  </a:cubicBezTo>
                  <a:cubicBezTo>
                    <a:pt x="1815148" y="0"/>
                    <a:pt x="1888033" y="33115"/>
                    <a:pt x="1888033" y="79655"/>
                  </a:cubicBezTo>
                  <a:cubicBezTo>
                    <a:pt x="1888033" y="103819"/>
                    <a:pt x="1863738" y="129774"/>
                    <a:pt x="1826877" y="144989"/>
                  </a:cubicBezTo>
                  <a:cubicBezTo>
                    <a:pt x="1810959" y="150359"/>
                    <a:pt x="1802581" y="167364"/>
                    <a:pt x="1805095" y="185264"/>
                  </a:cubicBezTo>
                  <a:cubicBezTo>
                    <a:pt x="1808446" y="202268"/>
                    <a:pt x="1821850" y="214798"/>
                    <a:pt x="1838605" y="214798"/>
                  </a:cubicBezTo>
                  <a:cubicBezTo>
                    <a:pt x="1838605" y="214798"/>
                    <a:pt x="1838605" y="214798"/>
                    <a:pt x="2322831" y="214798"/>
                  </a:cubicBezTo>
                  <a:cubicBezTo>
                    <a:pt x="2322831" y="214798"/>
                    <a:pt x="2322831" y="214798"/>
                    <a:pt x="2322831" y="594276"/>
                  </a:cubicBezTo>
                  <a:cubicBezTo>
                    <a:pt x="2302725" y="579956"/>
                    <a:pt x="2280105" y="572796"/>
                    <a:pt x="2257486" y="572796"/>
                  </a:cubicBezTo>
                  <a:cubicBezTo>
                    <a:pt x="2214760" y="572796"/>
                    <a:pt x="2176223" y="596065"/>
                    <a:pt x="2147739" y="637235"/>
                  </a:cubicBezTo>
                  <a:cubicBezTo>
                    <a:pt x="2120931" y="675720"/>
                    <a:pt x="2106689" y="725840"/>
                    <a:pt x="2106689" y="779539"/>
                  </a:cubicBezTo>
                  <a:cubicBezTo>
                    <a:pt x="2106689" y="832344"/>
                    <a:pt x="2120931" y="882463"/>
                    <a:pt x="2147739" y="920948"/>
                  </a:cubicBezTo>
                  <a:cubicBezTo>
                    <a:pt x="2176223" y="963013"/>
                    <a:pt x="2214760" y="985388"/>
                    <a:pt x="2257486" y="985388"/>
                  </a:cubicBezTo>
                  <a:cubicBezTo>
                    <a:pt x="2280105" y="985388"/>
                    <a:pt x="2302725" y="978228"/>
                    <a:pt x="2322831" y="964803"/>
                  </a:cubicBezTo>
                  <a:cubicBezTo>
                    <a:pt x="2322831" y="964803"/>
                    <a:pt x="2322831" y="964803"/>
                    <a:pt x="2322831" y="134517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B1A2FDAC-F4DE-ABCB-97B3-24EB6552BEE0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010357" y="3156690"/>
              <a:ext cx="4732686" cy="1345182"/>
            </a:xfrm>
            <a:custGeom>
              <a:avLst/>
              <a:gdLst>
                <a:gd name="connsiteX0" fmla="*/ 4159442 w 4732686"/>
                <a:gd name="connsiteY0" fmla="*/ 1345182 h 1345182"/>
                <a:gd name="connsiteX1" fmla="*/ 4021213 w 4732686"/>
                <a:gd name="connsiteY1" fmla="*/ 1265527 h 1345182"/>
                <a:gd name="connsiteX2" fmla="*/ 4083206 w 4732686"/>
                <a:gd name="connsiteY2" fmla="*/ 1200194 h 1345182"/>
                <a:gd name="connsiteX3" fmla="*/ 4104151 w 4732686"/>
                <a:gd name="connsiteY3" fmla="*/ 1159919 h 1345182"/>
                <a:gd name="connsiteX4" fmla="*/ 4071477 w 4732686"/>
                <a:gd name="connsiteY4" fmla="*/ 1130383 h 1345182"/>
                <a:gd name="connsiteX5" fmla="*/ 3553741 w 4732686"/>
                <a:gd name="connsiteY5" fmla="*/ 1130383 h 1345182"/>
                <a:gd name="connsiteX6" fmla="*/ 3136536 w 4732686"/>
                <a:gd name="connsiteY6" fmla="*/ 1130383 h 1345182"/>
                <a:gd name="connsiteX7" fmla="*/ 3154129 w 4732686"/>
                <a:gd name="connsiteY7" fmla="*/ 1067734 h 1345182"/>
                <a:gd name="connsiteX8" fmla="*/ 2948040 w 4732686"/>
                <a:gd name="connsiteY8" fmla="*/ 916480 h 1345182"/>
                <a:gd name="connsiteX9" fmla="*/ 2742789 w 4732686"/>
                <a:gd name="connsiteY9" fmla="*/ 1067734 h 1345182"/>
                <a:gd name="connsiteX10" fmla="*/ 2760382 w 4732686"/>
                <a:gd name="connsiteY10" fmla="*/ 1130384 h 1345182"/>
                <a:gd name="connsiteX11" fmla="*/ 2375011 w 4732686"/>
                <a:gd name="connsiteY11" fmla="*/ 1130384 h 1345182"/>
                <a:gd name="connsiteX12" fmla="*/ 2375011 w 4732686"/>
                <a:gd name="connsiteY12" fmla="*/ 1126912 h 1345182"/>
                <a:gd name="connsiteX13" fmla="*/ 2306798 w 4732686"/>
                <a:gd name="connsiteY13" fmla="*/ 1126912 h 1345182"/>
                <a:gd name="connsiteX14" fmla="*/ 2306798 w 4732686"/>
                <a:gd name="connsiteY14" fmla="*/ 1131325 h 1345182"/>
                <a:gd name="connsiteX15" fmla="*/ 1824319 w 4732686"/>
                <a:gd name="connsiteY15" fmla="*/ 1131325 h 1345182"/>
                <a:gd name="connsiteX16" fmla="*/ 1790814 w 4732686"/>
                <a:gd name="connsiteY16" fmla="*/ 1160853 h 1345182"/>
                <a:gd name="connsiteX17" fmla="*/ 1811754 w 4732686"/>
                <a:gd name="connsiteY17" fmla="*/ 1201118 h 1345182"/>
                <a:gd name="connsiteX18" fmla="*/ 1873739 w 4732686"/>
                <a:gd name="connsiteY18" fmla="*/ 1266438 h 1345182"/>
                <a:gd name="connsiteX19" fmla="*/ 1735530 w 4732686"/>
                <a:gd name="connsiteY19" fmla="*/ 1345181 h 1345182"/>
                <a:gd name="connsiteX20" fmla="*/ 1597319 w 4732686"/>
                <a:gd name="connsiteY20" fmla="*/ 1266438 h 1345182"/>
                <a:gd name="connsiteX21" fmla="*/ 1659304 w 4732686"/>
                <a:gd name="connsiteY21" fmla="*/ 1201118 h 1345182"/>
                <a:gd name="connsiteX22" fmla="*/ 1680245 w 4732686"/>
                <a:gd name="connsiteY22" fmla="*/ 1160853 h 1345182"/>
                <a:gd name="connsiteX23" fmla="*/ 1646740 w 4732686"/>
                <a:gd name="connsiteY23" fmla="*/ 1131325 h 1345182"/>
                <a:gd name="connsiteX24" fmla="*/ 1128243 w 4732686"/>
                <a:gd name="connsiteY24" fmla="*/ 1131325 h 1345182"/>
                <a:gd name="connsiteX25" fmla="*/ 709424 w 4732686"/>
                <a:gd name="connsiteY25" fmla="*/ 1131325 h 1345182"/>
                <a:gd name="connsiteX26" fmla="*/ 727014 w 4732686"/>
                <a:gd name="connsiteY26" fmla="*/ 1068688 h 1345182"/>
                <a:gd name="connsiteX27" fmla="*/ 521793 w 4732686"/>
                <a:gd name="connsiteY27" fmla="*/ 916573 h 1345182"/>
                <a:gd name="connsiteX28" fmla="*/ 315735 w 4732686"/>
                <a:gd name="connsiteY28" fmla="*/ 1068688 h 1345182"/>
                <a:gd name="connsiteX29" fmla="*/ 333325 w 4732686"/>
                <a:gd name="connsiteY29" fmla="*/ 1131325 h 1345182"/>
                <a:gd name="connsiteX30" fmla="*/ 76318 w 4732686"/>
                <a:gd name="connsiteY30" fmla="*/ 1131325 h 1345182"/>
                <a:gd name="connsiteX31" fmla="*/ 0 w 4732686"/>
                <a:gd name="connsiteY31" fmla="*/ 1131325 h 1345182"/>
                <a:gd name="connsiteX32" fmla="*/ 0 w 4732686"/>
                <a:gd name="connsiteY32" fmla="*/ 2985 h 1345182"/>
                <a:gd name="connsiteX33" fmla="*/ 8959 w 4732686"/>
                <a:gd name="connsiteY33" fmla="*/ 2985 h 1345182"/>
                <a:gd name="connsiteX34" fmla="*/ 1891886 w 4732686"/>
                <a:gd name="connsiteY34" fmla="*/ 2985 h 1345182"/>
                <a:gd name="connsiteX35" fmla="*/ 1960758 w 4732686"/>
                <a:gd name="connsiteY35" fmla="*/ 2985 h 1345182"/>
                <a:gd name="connsiteX36" fmla="*/ 1960758 w 4732686"/>
                <a:gd name="connsiteY36" fmla="*/ 3 h 1345182"/>
                <a:gd name="connsiteX37" fmla="*/ 2674367 w 4732686"/>
                <a:gd name="connsiteY37" fmla="*/ 3 h 1345182"/>
                <a:gd name="connsiteX38" fmla="*/ 2674367 w 4732686"/>
                <a:gd name="connsiteY38" fmla="*/ 6 h 1345182"/>
                <a:gd name="connsiteX39" fmla="*/ 2789985 w 4732686"/>
                <a:gd name="connsiteY39" fmla="*/ 6 h 1345182"/>
                <a:gd name="connsiteX40" fmla="*/ 4258232 w 4732686"/>
                <a:gd name="connsiteY40" fmla="*/ 6 h 1345182"/>
                <a:gd name="connsiteX41" fmla="*/ 4381458 w 4732686"/>
                <a:gd name="connsiteY41" fmla="*/ 6 h 1345182"/>
                <a:gd name="connsiteX42" fmla="*/ 4381458 w 4732686"/>
                <a:gd name="connsiteY42" fmla="*/ 0 h 1345182"/>
                <a:gd name="connsiteX43" fmla="*/ 4732686 w 4732686"/>
                <a:gd name="connsiteY43" fmla="*/ 0 h 1345182"/>
                <a:gd name="connsiteX44" fmla="*/ 4732686 w 4732686"/>
                <a:gd name="connsiteY44" fmla="*/ 1131584 h 1345182"/>
                <a:gd name="connsiteX45" fmla="*/ 4381458 w 4732686"/>
                <a:gd name="connsiteY45" fmla="*/ 1131584 h 1345182"/>
                <a:gd name="connsiteX46" fmla="*/ 4381458 w 4732686"/>
                <a:gd name="connsiteY46" fmla="*/ 1130383 h 1345182"/>
                <a:gd name="connsiteX47" fmla="*/ 4308774 w 4732686"/>
                <a:gd name="connsiteY47" fmla="*/ 1130383 h 1345182"/>
                <a:gd name="connsiteX48" fmla="*/ 4248246 w 4732686"/>
                <a:gd name="connsiteY48" fmla="*/ 1130383 h 1345182"/>
                <a:gd name="connsiteX49" fmla="*/ 4214735 w 4732686"/>
                <a:gd name="connsiteY49" fmla="*/ 1159919 h 1345182"/>
                <a:gd name="connsiteX50" fmla="*/ 4236517 w 4732686"/>
                <a:gd name="connsiteY50" fmla="*/ 1200194 h 1345182"/>
                <a:gd name="connsiteX51" fmla="*/ 4297673 w 4732686"/>
                <a:gd name="connsiteY51" fmla="*/ 1265527 h 1345182"/>
                <a:gd name="connsiteX52" fmla="*/ 4159442 w 4732686"/>
                <a:gd name="connsiteY52" fmla="*/ 1345182 h 1345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4732686" h="1345182">
                  <a:moveTo>
                    <a:pt x="4159442" y="1345182"/>
                  </a:moveTo>
                  <a:cubicBezTo>
                    <a:pt x="4094098" y="1345182"/>
                    <a:pt x="4021213" y="1312067"/>
                    <a:pt x="4021213" y="1265527"/>
                  </a:cubicBezTo>
                  <a:cubicBezTo>
                    <a:pt x="4021213" y="1241363"/>
                    <a:pt x="4045507" y="1215408"/>
                    <a:pt x="4083206" y="1200194"/>
                  </a:cubicBezTo>
                  <a:cubicBezTo>
                    <a:pt x="4098286" y="1194824"/>
                    <a:pt x="4107501" y="1177818"/>
                    <a:pt x="4104151" y="1159919"/>
                  </a:cubicBezTo>
                  <a:cubicBezTo>
                    <a:pt x="4101637" y="1142914"/>
                    <a:pt x="4087396" y="1130383"/>
                    <a:pt x="4071477" y="1130383"/>
                  </a:cubicBezTo>
                  <a:cubicBezTo>
                    <a:pt x="3553741" y="1130383"/>
                    <a:pt x="3553741" y="1130383"/>
                    <a:pt x="3553741" y="1130383"/>
                  </a:cubicBezTo>
                  <a:cubicBezTo>
                    <a:pt x="3136536" y="1130383"/>
                    <a:pt x="3136536" y="1130383"/>
                    <a:pt x="3136536" y="1130383"/>
                  </a:cubicBezTo>
                  <a:cubicBezTo>
                    <a:pt x="3148266" y="1111589"/>
                    <a:pt x="3154129" y="1090109"/>
                    <a:pt x="3154129" y="1067734"/>
                  </a:cubicBezTo>
                  <a:cubicBezTo>
                    <a:pt x="3154129" y="982709"/>
                    <a:pt x="3063651" y="916480"/>
                    <a:pt x="2948040" y="916480"/>
                  </a:cubicBezTo>
                  <a:cubicBezTo>
                    <a:pt x="2833267" y="916480"/>
                    <a:pt x="2742789" y="982709"/>
                    <a:pt x="2742789" y="1067734"/>
                  </a:cubicBezTo>
                  <a:cubicBezTo>
                    <a:pt x="2742789" y="1090109"/>
                    <a:pt x="2748653" y="1111589"/>
                    <a:pt x="2760382" y="1130384"/>
                  </a:cubicBezTo>
                  <a:cubicBezTo>
                    <a:pt x="2375011" y="1130384"/>
                    <a:pt x="2375011" y="1130384"/>
                    <a:pt x="2375011" y="1130384"/>
                  </a:cubicBezTo>
                  <a:lnTo>
                    <a:pt x="2375011" y="1126912"/>
                  </a:lnTo>
                  <a:lnTo>
                    <a:pt x="2306798" y="1126912"/>
                  </a:lnTo>
                  <a:lnTo>
                    <a:pt x="2306798" y="1131325"/>
                  </a:lnTo>
                  <a:cubicBezTo>
                    <a:pt x="2306798" y="1131325"/>
                    <a:pt x="2306798" y="1131325"/>
                    <a:pt x="1824319" y="1131325"/>
                  </a:cubicBezTo>
                  <a:cubicBezTo>
                    <a:pt x="1807566" y="1131325"/>
                    <a:pt x="1793326" y="1143851"/>
                    <a:pt x="1790814" y="1160853"/>
                  </a:cubicBezTo>
                  <a:cubicBezTo>
                    <a:pt x="1787463" y="1177854"/>
                    <a:pt x="1796677" y="1194854"/>
                    <a:pt x="1811754" y="1201118"/>
                  </a:cubicBezTo>
                  <a:cubicBezTo>
                    <a:pt x="1849448" y="1216330"/>
                    <a:pt x="1873739" y="1241385"/>
                    <a:pt x="1873739" y="1266438"/>
                  </a:cubicBezTo>
                  <a:cubicBezTo>
                    <a:pt x="1873739" y="1312968"/>
                    <a:pt x="1800865" y="1345181"/>
                    <a:pt x="1735530" y="1345181"/>
                  </a:cubicBezTo>
                  <a:cubicBezTo>
                    <a:pt x="1670194" y="1345181"/>
                    <a:pt x="1597319" y="1312968"/>
                    <a:pt x="1597319" y="1266438"/>
                  </a:cubicBezTo>
                  <a:cubicBezTo>
                    <a:pt x="1597319" y="1241385"/>
                    <a:pt x="1621610" y="1216330"/>
                    <a:pt x="1659304" y="1201118"/>
                  </a:cubicBezTo>
                  <a:cubicBezTo>
                    <a:pt x="1674382" y="1194854"/>
                    <a:pt x="1682757" y="1177854"/>
                    <a:pt x="1680245" y="1160853"/>
                  </a:cubicBezTo>
                  <a:cubicBezTo>
                    <a:pt x="1676894" y="1143851"/>
                    <a:pt x="1663492" y="1131325"/>
                    <a:pt x="1646740" y="1131325"/>
                  </a:cubicBezTo>
                  <a:cubicBezTo>
                    <a:pt x="1646740" y="1131325"/>
                    <a:pt x="1646740" y="1131325"/>
                    <a:pt x="1128243" y="1131325"/>
                  </a:cubicBezTo>
                  <a:cubicBezTo>
                    <a:pt x="1128243" y="1131325"/>
                    <a:pt x="1128243" y="1131325"/>
                    <a:pt x="709424" y="1131325"/>
                  </a:cubicBezTo>
                  <a:cubicBezTo>
                    <a:pt x="721151" y="1111639"/>
                    <a:pt x="727014" y="1091059"/>
                    <a:pt x="727014" y="1068688"/>
                  </a:cubicBezTo>
                  <a:cubicBezTo>
                    <a:pt x="727014" y="983683"/>
                    <a:pt x="636550" y="916573"/>
                    <a:pt x="521793" y="916573"/>
                  </a:cubicBezTo>
                  <a:cubicBezTo>
                    <a:pt x="406200" y="916573"/>
                    <a:pt x="315735" y="983683"/>
                    <a:pt x="315735" y="1068688"/>
                  </a:cubicBezTo>
                  <a:cubicBezTo>
                    <a:pt x="315735" y="1091059"/>
                    <a:pt x="322437" y="1111639"/>
                    <a:pt x="333325" y="1131325"/>
                  </a:cubicBezTo>
                  <a:cubicBezTo>
                    <a:pt x="333325" y="1131325"/>
                    <a:pt x="333325" y="1131325"/>
                    <a:pt x="76318" y="1131325"/>
                  </a:cubicBezTo>
                  <a:lnTo>
                    <a:pt x="0" y="1131325"/>
                  </a:lnTo>
                  <a:lnTo>
                    <a:pt x="0" y="2985"/>
                  </a:lnTo>
                  <a:lnTo>
                    <a:pt x="8959" y="2985"/>
                  </a:lnTo>
                  <a:cubicBezTo>
                    <a:pt x="139356" y="2985"/>
                    <a:pt x="556625" y="2985"/>
                    <a:pt x="1891886" y="2985"/>
                  </a:cubicBezTo>
                  <a:lnTo>
                    <a:pt x="1960758" y="2985"/>
                  </a:lnTo>
                  <a:lnTo>
                    <a:pt x="1960758" y="3"/>
                  </a:lnTo>
                  <a:lnTo>
                    <a:pt x="2674367" y="3"/>
                  </a:lnTo>
                  <a:lnTo>
                    <a:pt x="2674367" y="6"/>
                  </a:lnTo>
                  <a:lnTo>
                    <a:pt x="2789985" y="6"/>
                  </a:lnTo>
                  <a:cubicBezTo>
                    <a:pt x="3518418" y="6"/>
                    <a:pt x="3973687" y="6"/>
                    <a:pt x="4258232" y="6"/>
                  </a:cubicBezTo>
                  <a:lnTo>
                    <a:pt x="4381458" y="6"/>
                  </a:lnTo>
                  <a:lnTo>
                    <a:pt x="4381458" y="0"/>
                  </a:lnTo>
                  <a:lnTo>
                    <a:pt x="4732686" y="0"/>
                  </a:lnTo>
                  <a:lnTo>
                    <a:pt x="4732686" y="1131584"/>
                  </a:lnTo>
                  <a:lnTo>
                    <a:pt x="4381458" y="1131584"/>
                  </a:lnTo>
                  <a:lnTo>
                    <a:pt x="4381458" y="1130383"/>
                  </a:lnTo>
                  <a:lnTo>
                    <a:pt x="4308774" y="1130383"/>
                  </a:lnTo>
                  <a:cubicBezTo>
                    <a:pt x="4248246" y="1130383"/>
                    <a:pt x="4248246" y="1130383"/>
                    <a:pt x="4248246" y="1130383"/>
                  </a:cubicBezTo>
                  <a:cubicBezTo>
                    <a:pt x="4231490" y="1130383"/>
                    <a:pt x="4218086" y="1142914"/>
                    <a:pt x="4214735" y="1159919"/>
                  </a:cubicBezTo>
                  <a:cubicBezTo>
                    <a:pt x="4212222" y="1177818"/>
                    <a:pt x="4220600" y="1194824"/>
                    <a:pt x="4236517" y="1200194"/>
                  </a:cubicBezTo>
                  <a:cubicBezTo>
                    <a:pt x="4273379" y="1215408"/>
                    <a:pt x="4297673" y="1241363"/>
                    <a:pt x="4297673" y="1265527"/>
                  </a:cubicBezTo>
                  <a:cubicBezTo>
                    <a:pt x="4297673" y="1312067"/>
                    <a:pt x="4224788" y="1345182"/>
                    <a:pt x="4159442" y="1345182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EB9BD06D-71BE-94F5-7B28-B6A4D316C251}"/>
                </a:ext>
              </a:extLst>
            </p:cNvPr>
            <p:cNvSpPr/>
            <p:nvPr/>
          </p:nvSpPr>
          <p:spPr>
            <a:xfrm>
              <a:off x="2010357" y="1909445"/>
              <a:ext cx="4732686" cy="1632058"/>
            </a:xfrm>
            <a:custGeom>
              <a:avLst/>
              <a:gdLst>
                <a:gd name="connsiteX0" fmla="*/ 570979 w 4732686"/>
                <a:gd name="connsiteY0" fmla="*/ 0 h 1632058"/>
                <a:gd name="connsiteX1" fmla="*/ 709189 w 4732686"/>
                <a:gd name="connsiteY1" fmla="*/ 78743 h 1632058"/>
                <a:gd name="connsiteX2" fmla="*/ 647205 w 4732686"/>
                <a:gd name="connsiteY2" fmla="*/ 144063 h 1632058"/>
                <a:gd name="connsiteX3" fmla="*/ 626263 w 4732686"/>
                <a:gd name="connsiteY3" fmla="*/ 184328 h 1632058"/>
                <a:gd name="connsiteX4" fmla="*/ 659768 w 4732686"/>
                <a:gd name="connsiteY4" fmla="*/ 213856 h 1632058"/>
                <a:gd name="connsiteX5" fmla="*/ 1178266 w 4732686"/>
                <a:gd name="connsiteY5" fmla="*/ 213856 h 1632058"/>
                <a:gd name="connsiteX6" fmla="*/ 1597083 w 4732686"/>
                <a:gd name="connsiteY6" fmla="*/ 213856 h 1632058"/>
                <a:gd name="connsiteX7" fmla="*/ 1579494 w 4732686"/>
                <a:gd name="connsiteY7" fmla="*/ 276491 h 1632058"/>
                <a:gd name="connsiteX8" fmla="*/ 1784715 w 4732686"/>
                <a:gd name="connsiteY8" fmla="*/ 428608 h 1632058"/>
                <a:gd name="connsiteX9" fmla="*/ 1990774 w 4732686"/>
                <a:gd name="connsiteY9" fmla="*/ 276491 h 1632058"/>
                <a:gd name="connsiteX10" fmla="*/ 1973183 w 4732686"/>
                <a:gd name="connsiteY10" fmla="*/ 213856 h 1632058"/>
                <a:gd name="connsiteX11" fmla="*/ 2356820 w 4732686"/>
                <a:gd name="connsiteY11" fmla="*/ 213856 h 1632058"/>
                <a:gd name="connsiteX12" fmla="*/ 2356820 w 4732686"/>
                <a:gd name="connsiteY12" fmla="*/ 214808 h 1632058"/>
                <a:gd name="connsiteX13" fmla="*/ 2411666 w 4732686"/>
                <a:gd name="connsiteY13" fmla="*/ 214808 h 1632058"/>
                <a:gd name="connsiteX14" fmla="*/ 2411666 w 4732686"/>
                <a:gd name="connsiteY14" fmla="*/ 213857 h 1632058"/>
                <a:gd name="connsiteX15" fmla="*/ 2795305 w 4732686"/>
                <a:gd name="connsiteY15" fmla="*/ 213857 h 1632058"/>
                <a:gd name="connsiteX16" fmla="*/ 2777714 w 4732686"/>
                <a:gd name="connsiteY16" fmla="*/ 276493 h 1632058"/>
                <a:gd name="connsiteX17" fmla="*/ 2983773 w 4732686"/>
                <a:gd name="connsiteY17" fmla="*/ 428609 h 1632058"/>
                <a:gd name="connsiteX18" fmla="*/ 3188994 w 4732686"/>
                <a:gd name="connsiteY18" fmla="*/ 276493 h 1632058"/>
                <a:gd name="connsiteX19" fmla="*/ 3171403 w 4732686"/>
                <a:gd name="connsiteY19" fmla="*/ 213857 h 1632058"/>
                <a:gd name="connsiteX20" fmla="*/ 3590221 w 4732686"/>
                <a:gd name="connsiteY20" fmla="*/ 213857 h 1632058"/>
                <a:gd name="connsiteX21" fmla="*/ 4108718 w 4732686"/>
                <a:gd name="connsiteY21" fmla="*/ 213857 h 1632058"/>
                <a:gd name="connsiteX22" fmla="*/ 4142223 w 4732686"/>
                <a:gd name="connsiteY22" fmla="*/ 184329 h 1632058"/>
                <a:gd name="connsiteX23" fmla="*/ 4121283 w 4732686"/>
                <a:gd name="connsiteY23" fmla="*/ 144063 h 1632058"/>
                <a:gd name="connsiteX24" fmla="*/ 4059297 w 4732686"/>
                <a:gd name="connsiteY24" fmla="*/ 78743 h 1632058"/>
                <a:gd name="connsiteX25" fmla="*/ 4197509 w 4732686"/>
                <a:gd name="connsiteY25" fmla="*/ 2 h 1632058"/>
                <a:gd name="connsiteX26" fmla="*/ 4335719 w 4732686"/>
                <a:gd name="connsiteY26" fmla="*/ 78743 h 1632058"/>
                <a:gd name="connsiteX27" fmla="*/ 4273732 w 4732686"/>
                <a:gd name="connsiteY27" fmla="*/ 144063 h 1632058"/>
                <a:gd name="connsiteX28" fmla="*/ 4252792 w 4732686"/>
                <a:gd name="connsiteY28" fmla="*/ 184329 h 1632058"/>
                <a:gd name="connsiteX29" fmla="*/ 4286297 w 4732686"/>
                <a:gd name="connsiteY29" fmla="*/ 213857 h 1632058"/>
                <a:gd name="connsiteX30" fmla="*/ 4445552 w 4732686"/>
                <a:gd name="connsiteY30" fmla="*/ 213857 h 1632058"/>
                <a:gd name="connsiteX31" fmla="*/ 4523009 w 4732686"/>
                <a:gd name="connsiteY31" fmla="*/ 213857 h 1632058"/>
                <a:gd name="connsiteX32" fmla="*/ 4523009 w 4732686"/>
                <a:gd name="connsiteY32" fmla="*/ 213748 h 1632058"/>
                <a:gd name="connsiteX33" fmla="*/ 4732686 w 4732686"/>
                <a:gd name="connsiteY33" fmla="*/ 213748 h 1632058"/>
                <a:gd name="connsiteX34" fmla="*/ 4732686 w 4732686"/>
                <a:gd name="connsiteY34" fmla="*/ 648135 h 1632058"/>
                <a:gd name="connsiteX35" fmla="*/ 4715754 w 4732686"/>
                <a:gd name="connsiteY35" fmla="*/ 640227 h 1632058"/>
                <a:gd name="connsiteX36" fmla="*/ 4688384 w 4732686"/>
                <a:gd name="connsiteY36" fmla="*/ 635934 h 1632058"/>
                <a:gd name="connsiteX37" fmla="*/ 4561658 w 4732686"/>
                <a:gd name="connsiteY37" fmla="*/ 823645 h 1632058"/>
                <a:gd name="connsiteX38" fmla="*/ 4688384 w 4732686"/>
                <a:gd name="connsiteY38" fmla="*/ 1010593 h 1632058"/>
                <a:gd name="connsiteX39" fmla="*/ 4715754 w 4732686"/>
                <a:gd name="connsiteY39" fmla="*/ 1006587 h 1632058"/>
                <a:gd name="connsiteX40" fmla="*/ 4732686 w 4732686"/>
                <a:gd name="connsiteY40" fmla="*/ 998486 h 1632058"/>
                <a:gd name="connsiteX41" fmla="*/ 4732686 w 4732686"/>
                <a:gd name="connsiteY41" fmla="*/ 1418978 h 1632058"/>
                <a:gd name="connsiteX42" fmla="*/ 4523009 w 4732686"/>
                <a:gd name="connsiteY42" fmla="*/ 1418978 h 1632058"/>
                <a:gd name="connsiteX43" fmla="*/ 4523009 w 4732686"/>
                <a:gd name="connsiteY43" fmla="*/ 1417260 h 1632058"/>
                <a:gd name="connsiteX44" fmla="*/ 4502841 w 4732686"/>
                <a:gd name="connsiteY44" fmla="*/ 1417260 h 1632058"/>
                <a:gd name="connsiteX45" fmla="*/ 4298558 w 4732686"/>
                <a:gd name="connsiteY45" fmla="*/ 1417260 h 1632058"/>
                <a:gd name="connsiteX46" fmla="*/ 4265047 w 4732686"/>
                <a:gd name="connsiteY46" fmla="*/ 1446795 h 1632058"/>
                <a:gd name="connsiteX47" fmla="*/ 4286829 w 4732686"/>
                <a:gd name="connsiteY47" fmla="*/ 1487070 h 1632058"/>
                <a:gd name="connsiteX48" fmla="*/ 4347985 w 4732686"/>
                <a:gd name="connsiteY48" fmla="*/ 1552403 h 1632058"/>
                <a:gd name="connsiteX49" fmla="*/ 4209755 w 4732686"/>
                <a:gd name="connsiteY49" fmla="*/ 1632058 h 1632058"/>
                <a:gd name="connsiteX50" fmla="*/ 4071525 w 4732686"/>
                <a:gd name="connsiteY50" fmla="*/ 1552403 h 1632058"/>
                <a:gd name="connsiteX51" fmla="*/ 4133518 w 4732686"/>
                <a:gd name="connsiteY51" fmla="*/ 1487070 h 1632058"/>
                <a:gd name="connsiteX52" fmla="*/ 4154463 w 4732686"/>
                <a:gd name="connsiteY52" fmla="*/ 1446795 h 1632058"/>
                <a:gd name="connsiteX53" fmla="*/ 4121789 w 4732686"/>
                <a:gd name="connsiteY53" fmla="*/ 1417260 h 1632058"/>
                <a:gd name="connsiteX54" fmla="*/ 3604053 w 4732686"/>
                <a:gd name="connsiteY54" fmla="*/ 1417260 h 1632058"/>
                <a:gd name="connsiteX55" fmla="*/ 3186849 w 4732686"/>
                <a:gd name="connsiteY55" fmla="*/ 1417260 h 1632058"/>
                <a:gd name="connsiteX56" fmla="*/ 3204441 w 4732686"/>
                <a:gd name="connsiteY56" fmla="*/ 1354610 h 1632058"/>
                <a:gd name="connsiteX57" fmla="*/ 2998352 w 4732686"/>
                <a:gd name="connsiteY57" fmla="*/ 1203356 h 1632058"/>
                <a:gd name="connsiteX58" fmla="*/ 2793101 w 4732686"/>
                <a:gd name="connsiteY58" fmla="*/ 1354610 h 1632058"/>
                <a:gd name="connsiteX59" fmla="*/ 2810695 w 4732686"/>
                <a:gd name="connsiteY59" fmla="*/ 1417260 h 1632058"/>
                <a:gd name="connsiteX60" fmla="*/ 2425324 w 4732686"/>
                <a:gd name="connsiteY60" fmla="*/ 1417260 h 1632058"/>
                <a:gd name="connsiteX61" fmla="*/ 2425324 w 4732686"/>
                <a:gd name="connsiteY61" fmla="*/ 1413788 h 1632058"/>
                <a:gd name="connsiteX62" fmla="*/ 2357110 w 4732686"/>
                <a:gd name="connsiteY62" fmla="*/ 1413788 h 1632058"/>
                <a:gd name="connsiteX63" fmla="*/ 2357110 w 4732686"/>
                <a:gd name="connsiteY63" fmla="*/ 1418201 h 1632058"/>
                <a:gd name="connsiteX64" fmla="*/ 1874632 w 4732686"/>
                <a:gd name="connsiteY64" fmla="*/ 1418201 h 1632058"/>
                <a:gd name="connsiteX65" fmla="*/ 1841126 w 4732686"/>
                <a:gd name="connsiteY65" fmla="*/ 1447729 h 1632058"/>
                <a:gd name="connsiteX66" fmla="*/ 1862067 w 4732686"/>
                <a:gd name="connsiteY66" fmla="*/ 1487994 h 1632058"/>
                <a:gd name="connsiteX67" fmla="*/ 1924051 w 4732686"/>
                <a:gd name="connsiteY67" fmla="*/ 1553314 h 1632058"/>
                <a:gd name="connsiteX68" fmla="*/ 1785842 w 4732686"/>
                <a:gd name="connsiteY68" fmla="*/ 1632057 h 1632058"/>
                <a:gd name="connsiteX69" fmla="*/ 1647631 w 4732686"/>
                <a:gd name="connsiteY69" fmla="*/ 1553314 h 1632058"/>
                <a:gd name="connsiteX70" fmla="*/ 1709616 w 4732686"/>
                <a:gd name="connsiteY70" fmla="*/ 1487994 h 1632058"/>
                <a:gd name="connsiteX71" fmla="*/ 1730558 w 4732686"/>
                <a:gd name="connsiteY71" fmla="*/ 1447729 h 1632058"/>
                <a:gd name="connsiteX72" fmla="*/ 1697053 w 4732686"/>
                <a:gd name="connsiteY72" fmla="*/ 1418201 h 1632058"/>
                <a:gd name="connsiteX73" fmla="*/ 1178555 w 4732686"/>
                <a:gd name="connsiteY73" fmla="*/ 1418201 h 1632058"/>
                <a:gd name="connsiteX74" fmla="*/ 759736 w 4732686"/>
                <a:gd name="connsiteY74" fmla="*/ 1418201 h 1632058"/>
                <a:gd name="connsiteX75" fmla="*/ 777327 w 4732686"/>
                <a:gd name="connsiteY75" fmla="*/ 1355564 h 1632058"/>
                <a:gd name="connsiteX76" fmla="*/ 572106 w 4732686"/>
                <a:gd name="connsiteY76" fmla="*/ 1203449 h 1632058"/>
                <a:gd name="connsiteX77" fmla="*/ 366047 w 4732686"/>
                <a:gd name="connsiteY77" fmla="*/ 1355564 h 1632058"/>
                <a:gd name="connsiteX78" fmla="*/ 383638 w 4732686"/>
                <a:gd name="connsiteY78" fmla="*/ 1418201 h 1632058"/>
                <a:gd name="connsiteX79" fmla="*/ 0 w 4732686"/>
                <a:gd name="connsiteY79" fmla="*/ 1418201 h 1632058"/>
                <a:gd name="connsiteX80" fmla="*/ 0 w 4732686"/>
                <a:gd name="connsiteY80" fmla="*/ 1142727 h 1632058"/>
                <a:gd name="connsiteX81" fmla="*/ 0 w 4732686"/>
                <a:gd name="connsiteY81" fmla="*/ 1133808 h 1632058"/>
                <a:gd name="connsiteX82" fmla="*/ 0 w 4732686"/>
                <a:gd name="connsiteY82" fmla="*/ 1123337 h 1632058"/>
                <a:gd name="connsiteX83" fmla="*/ 0 w 4732686"/>
                <a:gd name="connsiteY83" fmla="*/ 213856 h 1632058"/>
                <a:gd name="connsiteX84" fmla="*/ 7250 w 4732686"/>
                <a:gd name="connsiteY84" fmla="*/ 213856 h 1632058"/>
                <a:gd name="connsiteX85" fmla="*/ 482189 w 4732686"/>
                <a:gd name="connsiteY85" fmla="*/ 213856 h 1632058"/>
                <a:gd name="connsiteX86" fmla="*/ 515694 w 4732686"/>
                <a:gd name="connsiteY86" fmla="*/ 184328 h 1632058"/>
                <a:gd name="connsiteX87" fmla="*/ 494754 w 4732686"/>
                <a:gd name="connsiteY87" fmla="*/ 144063 h 1632058"/>
                <a:gd name="connsiteX88" fmla="*/ 432768 w 4732686"/>
                <a:gd name="connsiteY88" fmla="*/ 78743 h 1632058"/>
                <a:gd name="connsiteX89" fmla="*/ 570979 w 4732686"/>
                <a:gd name="connsiteY89" fmla="*/ 0 h 1632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4732686" h="1632058">
                  <a:moveTo>
                    <a:pt x="570979" y="0"/>
                  </a:moveTo>
                  <a:cubicBezTo>
                    <a:pt x="636314" y="0"/>
                    <a:pt x="709189" y="32212"/>
                    <a:pt x="709189" y="78743"/>
                  </a:cubicBezTo>
                  <a:cubicBezTo>
                    <a:pt x="709189" y="103796"/>
                    <a:pt x="684897" y="128851"/>
                    <a:pt x="647205" y="144063"/>
                  </a:cubicBezTo>
                  <a:cubicBezTo>
                    <a:pt x="632126" y="150326"/>
                    <a:pt x="623751" y="167327"/>
                    <a:pt x="626263" y="184328"/>
                  </a:cubicBezTo>
                  <a:cubicBezTo>
                    <a:pt x="629614" y="201330"/>
                    <a:pt x="643015" y="213856"/>
                    <a:pt x="659768" y="213856"/>
                  </a:cubicBezTo>
                  <a:cubicBezTo>
                    <a:pt x="659768" y="213856"/>
                    <a:pt x="659768" y="213856"/>
                    <a:pt x="1178266" y="213856"/>
                  </a:cubicBezTo>
                  <a:cubicBezTo>
                    <a:pt x="1178266" y="213856"/>
                    <a:pt x="1178266" y="213856"/>
                    <a:pt x="1597083" y="213856"/>
                  </a:cubicBezTo>
                  <a:cubicBezTo>
                    <a:pt x="1585357" y="233542"/>
                    <a:pt x="1579494" y="254122"/>
                    <a:pt x="1579494" y="276491"/>
                  </a:cubicBezTo>
                  <a:cubicBezTo>
                    <a:pt x="1579494" y="361497"/>
                    <a:pt x="1669958" y="428608"/>
                    <a:pt x="1784715" y="428608"/>
                  </a:cubicBezTo>
                  <a:cubicBezTo>
                    <a:pt x="1900308" y="428608"/>
                    <a:pt x="1990774" y="361497"/>
                    <a:pt x="1990774" y="276491"/>
                  </a:cubicBezTo>
                  <a:cubicBezTo>
                    <a:pt x="1990774" y="254122"/>
                    <a:pt x="1984073" y="233542"/>
                    <a:pt x="1973183" y="213856"/>
                  </a:cubicBezTo>
                  <a:cubicBezTo>
                    <a:pt x="1973183" y="213856"/>
                    <a:pt x="1973183" y="213856"/>
                    <a:pt x="2356820" y="213856"/>
                  </a:cubicBezTo>
                  <a:lnTo>
                    <a:pt x="2356820" y="214808"/>
                  </a:lnTo>
                  <a:lnTo>
                    <a:pt x="2411666" y="214808"/>
                  </a:lnTo>
                  <a:lnTo>
                    <a:pt x="2411666" y="213857"/>
                  </a:lnTo>
                  <a:cubicBezTo>
                    <a:pt x="2795305" y="213857"/>
                    <a:pt x="2795305" y="213857"/>
                    <a:pt x="2795305" y="213857"/>
                  </a:cubicBezTo>
                  <a:cubicBezTo>
                    <a:pt x="2784415" y="233544"/>
                    <a:pt x="2777714" y="254124"/>
                    <a:pt x="2777714" y="276493"/>
                  </a:cubicBezTo>
                  <a:cubicBezTo>
                    <a:pt x="2777714" y="361499"/>
                    <a:pt x="2868179" y="428609"/>
                    <a:pt x="2983773" y="428609"/>
                  </a:cubicBezTo>
                  <a:cubicBezTo>
                    <a:pt x="3098528" y="428609"/>
                    <a:pt x="3188994" y="361499"/>
                    <a:pt x="3188994" y="276493"/>
                  </a:cubicBezTo>
                  <a:cubicBezTo>
                    <a:pt x="3188994" y="254124"/>
                    <a:pt x="3183129" y="233544"/>
                    <a:pt x="3171403" y="213857"/>
                  </a:cubicBezTo>
                  <a:cubicBezTo>
                    <a:pt x="3590221" y="213857"/>
                    <a:pt x="3590221" y="213857"/>
                    <a:pt x="3590221" y="213857"/>
                  </a:cubicBezTo>
                  <a:cubicBezTo>
                    <a:pt x="4108718" y="213857"/>
                    <a:pt x="4108718" y="213857"/>
                    <a:pt x="4108718" y="213857"/>
                  </a:cubicBezTo>
                  <a:cubicBezTo>
                    <a:pt x="4125471" y="213857"/>
                    <a:pt x="4138874" y="201331"/>
                    <a:pt x="4142223" y="184329"/>
                  </a:cubicBezTo>
                  <a:cubicBezTo>
                    <a:pt x="4144737" y="167328"/>
                    <a:pt x="4136360" y="150326"/>
                    <a:pt x="4121283" y="144063"/>
                  </a:cubicBezTo>
                  <a:cubicBezTo>
                    <a:pt x="4083589" y="128851"/>
                    <a:pt x="4059297" y="103798"/>
                    <a:pt x="4059297" y="78743"/>
                  </a:cubicBezTo>
                  <a:cubicBezTo>
                    <a:pt x="4059297" y="32214"/>
                    <a:pt x="4132172" y="2"/>
                    <a:pt x="4197509" y="2"/>
                  </a:cubicBezTo>
                  <a:cubicBezTo>
                    <a:pt x="4262843" y="2"/>
                    <a:pt x="4335719" y="32214"/>
                    <a:pt x="4335719" y="78743"/>
                  </a:cubicBezTo>
                  <a:cubicBezTo>
                    <a:pt x="4335719" y="103798"/>
                    <a:pt x="4311425" y="128851"/>
                    <a:pt x="4273732" y="144063"/>
                  </a:cubicBezTo>
                  <a:cubicBezTo>
                    <a:pt x="4258655" y="150326"/>
                    <a:pt x="4249441" y="167328"/>
                    <a:pt x="4252792" y="184329"/>
                  </a:cubicBezTo>
                  <a:cubicBezTo>
                    <a:pt x="4255304" y="201331"/>
                    <a:pt x="4269544" y="213857"/>
                    <a:pt x="4286297" y="213857"/>
                  </a:cubicBezTo>
                  <a:cubicBezTo>
                    <a:pt x="4346607" y="213857"/>
                    <a:pt x="4399378" y="213857"/>
                    <a:pt x="4445552" y="213857"/>
                  </a:cubicBezTo>
                  <a:lnTo>
                    <a:pt x="4523009" y="213857"/>
                  </a:lnTo>
                  <a:lnTo>
                    <a:pt x="4523009" y="213748"/>
                  </a:lnTo>
                  <a:lnTo>
                    <a:pt x="4732686" y="213748"/>
                  </a:lnTo>
                  <a:lnTo>
                    <a:pt x="4732686" y="648135"/>
                  </a:lnTo>
                  <a:lnTo>
                    <a:pt x="4715754" y="640227"/>
                  </a:lnTo>
                  <a:cubicBezTo>
                    <a:pt x="4706943" y="637460"/>
                    <a:pt x="4697757" y="635934"/>
                    <a:pt x="4688384" y="635934"/>
                  </a:cubicBezTo>
                  <a:cubicBezTo>
                    <a:pt x="4617147" y="635934"/>
                    <a:pt x="4561658" y="718344"/>
                    <a:pt x="4561658" y="823645"/>
                  </a:cubicBezTo>
                  <a:cubicBezTo>
                    <a:pt x="4561658" y="928946"/>
                    <a:pt x="4617147" y="1010593"/>
                    <a:pt x="4688384" y="1010593"/>
                  </a:cubicBezTo>
                  <a:cubicBezTo>
                    <a:pt x="4697757" y="1010593"/>
                    <a:pt x="4706943" y="1009258"/>
                    <a:pt x="4715754" y="1006587"/>
                  </a:cubicBezTo>
                  <a:lnTo>
                    <a:pt x="4732686" y="998486"/>
                  </a:lnTo>
                  <a:lnTo>
                    <a:pt x="4732686" y="1418978"/>
                  </a:lnTo>
                  <a:lnTo>
                    <a:pt x="4523009" y="1418978"/>
                  </a:lnTo>
                  <a:lnTo>
                    <a:pt x="4523009" y="1417260"/>
                  </a:lnTo>
                  <a:lnTo>
                    <a:pt x="4502841" y="1417260"/>
                  </a:lnTo>
                  <a:cubicBezTo>
                    <a:pt x="4298558" y="1417260"/>
                    <a:pt x="4298558" y="1417260"/>
                    <a:pt x="4298558" y="1417260"/>
                  </a:cubicBezTo>
                  <a:cubicBezTo>
                    <a:pt x="4281802" y="1417260"/>
                    <a:pt x="4268398" y="1429790"/>
                    <a:pt x="4265047" y="1446795"/>
                  </a:cubicBezTo>
                  <a:cubicBezTo>
                    <a:pt x="4262533" y="1464694"/>
                    <a:pt x="4270911" y="1481700"/>
                    <a:pt x="4286829" y="1487070"/>
                  </a:cubicBezTo>
                  <a:cubicBezTo>
                    <a:pt x="4323691" y="1502284"/>
                    <a:pt x="4347985" y="1528239"/>
                    <a:pt x="4347985" y="1552403"/>
                  </a:cubicBezTo>
                  <a:cubicBezTo>
                    <a:pt x="4347985" y="1598943"/>
                    <a:pt x="4275100" y="1632058"/>
                    <a:pt x="4209755" y="1632058"/>
                  </a:cubicBezTo>
                  <a:cubicBezTo>
                    <a:pt x="4144410" y="1632058"/>
                    <a:pt x="4071525" y="1598943"/>
                    <a:pt x="4071525" y="1552403"/>
                  </a:cubicBezTo>
                  <a:cubicBezTo>
                    <a:pt x="4071525" y="1528239"/>
                    <a:pt x="4095819" y="1502284"/>
                    <a:pt x="4133518" y="1487070"/>
                  </a:cubicBezTo>
                  <a:cubicBezTo>
                    <a:pt x="4148598" y="1481700"/>
                    <a:pt x="4157814" y="1464694"/>
                    <a:pt x="4154463" y="1446795"/>
                  </a:cubicBezTo>
                  <a:cubicBezTo>
                    <a:pt x="4151949" y="1429790"/>
                    <a:pt x="4137708" y="1417260"/>
                    <a:pt x="4121789" y="1417260"/>
                  </a:cubicBezTo>
                  <a:cubicBezTo>
                    <a:pt x="3604053" y="1417260"/>
                    <a:pt x="3604053" y="1417260"/>
                    <a:pt x="3604053" y="1417260"/>
                  </a:cubicBezTo>
                  <a:cubicBezTo>
                    <a:pt x="3186849" y="1417260"/>
                    <a:pt x="3186849" y="1417260"/>
                    <a:pt x="3186849" y="1417260"/>
                  </a:cubicBezTo>
                  <a:cubicBezTo>
                    <a:pt x="3198578" y="1398465"/>
                    <a:pt x="3204441" y="1376985"/>
                    <a:pt x="3204441" y="1354610"/>
                  </a:cubicBezTo>
                  <a:cubicBezTo>
                    <a:pt x="3204441" y="1269585"/>
                    <a:pt x="3113964" y="1203356"/>
                    <a:pt x="2998352" y="1203356"/>
                  </a:cubicBezTo>
                  <a:cubicBezTo>
                    <a:pt x="2883579" y="1203356"/>
                    <a:pt x="2793101" y="1269585"/>
                    <a:pt x="2793101" y="1354610"/>
                  </a:cubicBezTo>
                  <a:cubicBezTo>
                    <a:pt x="2793101" y="1376985"/>
                    <a:pt x="2798965" y="1398465"/>
                    <a:pt x="2810695" y="1417260"/>
                  </a:cubicBezTo>
                  <a:cubicBezTo>
                    <a:pt x="2425324" y="1417260"/>
                    <a:pt x="2425324" y="1417260"/>
                    <a:pt x="2425324" y="1417260"/>
                  </a:cubicBezTo>
                  <a:lnTo>
                    <a:pt x="2425324" y="1413788"/>
                  </a:lnTo>
                  <a:lnTo>
                    <a:pt x="2357110" y="1413788"/>
                  </a:lnTo>
                  <a:lnTo>
                    <a:pt x="2357110" y="1418201"/>
                  </a:lnTo>
                  <a:cubicBezTo>
                    <a:pt x="2357110" y="1418201"/>
                    <a:pt x="2357110" y="1418201"/>
                    <a:pt x="1874632" y="1418201"/>
                  </a:cubicBezTo>
                  <a:cubicBezTo>
                    <a:pt x="1857878" y="1418201"/>
                    <a:pt x="1843638" y="1430727"/>
                    <a:pt x="1841126" y="1447729"/>
                  </a:cubicBezTo>
                  <a:cubicBezTo>
                    <a:pt x="1837775" y="1464730"/>
                    <a:pt x="1846989" y="1481731"/>
                    <a:pt x="1862067" y="1487994"/>
                  </a:cubicBezTo>
                  <a:cubicBezTo>
                    <a:pt x="1899760" y="1503206"/>
                    <a:pt x="1924051" y="1528261"/>
                    <a:pt x="1924051" y="1553314"/>
                  </a:cubicBezTo>
                  <a:cubicBezTo>
                    <a:pt x="1924051" y="1599844"/>
                    <a:pt x="1851178" y="1632057"/>
                    <a:pt x="1785842" y="1632057"/>
                  </a:cubicBezTo>
                  <a:cubicBezTo>
                    <a:pt x="1720506" y="1632057"/>
                    <a:pt x="1647631" y="1599844"/>
                    <a:pt x="1647631" y="1553314"/>
                  </a:cubicBezTo>
                  <a:cubicBezTo>
                    <a:pt x="1647631" y="1528261"/>
                    <a:pt x="1671923" y="1503206"/>
                    <a:pt x="1709616" y="1487994"/>
                  </a:cubicBezTo>
                  <a:cubicBezTo>
                    <a:pt x="1724695" y="1481731"/>
                    <a:pt x="1733070" y="1464730"/>
                    <a:pt x="1730558" y="1447729"/>
                  </a:cubicBezTo>
                  <a:cubicBezTo>
                    <a:pt x="1727207" y="1430727"/>
                    <a:pt x="1713804" y="1418201"/>
                    <a:pt x="1697053" y="1418201"/>
                  </a:cubicBezTo>
                  <a:cubicBezTo>
                    <a:pt x="1697053" y="1418201"/>
                    <a:pt x="1697053" y="1418201"/>
                    <a:pt x="1178555" y="1418201"/>
                  </a:cubicBezTo>
                  <a:cubicBezTo>
                    <a:pt x="1178555" y="1418201"/>
                    <a:pt x="1178555" y="1418201"/>
                    <a:pt x="759736" y="1418201"/>
                  </a:cubicBezTo>
                  <a:cubicBezTo>
                    <a:pt x="771464" y="1398515"/>
                    <a:pt x="777327" y="1377935"/>
                    <a:pt x="777327" y="1355564"/>
                  </a:cubicBezTo>
                  <a:cubicBezTo>
                    <a:pt x="777327" y="1270559"/>
                    <a:pt x="686863" y="1203449"/>
                    <a:pt x="572106" y="1203449"/>
                  </a:cubicBezTo>
                  <a:cubicBezTo>
                    <a:pt x="456513" y="1203449"/>
                    <a:pt x="366047" y="1270559"/>
                    <a:pt x="366047" y="1355564"/>
                  </a:cubicBezTo>
                  <a:cubicBezTo>
                    <a:pt x="366047" y="1377935"/>
                    <a:pt x="372749" y="1398515"/>
                    <a:pt x="383638" y="1418201"/>
                  </a:cubicBezTo>
                  <a:cubicBezTo>
                    <a:pt x="383638" y="1418201"/>
                    <a:pt x="383638" y="1418201"/>
                    <a:pt x="0" y="1418201"/>
                  </a:cubicBezTo>
                  <a:cubicBezTo>
                    <a:pt x="0" y="1418201"/>
                    <a:pt x="0" y="1418201"/>
                    <a:pt x="0" y="1142727"/>
                  </a:cubicBezTo>
                  <a:lnTo>
                    <a:pt x="0" y="1133808"/>
                  </a:lnTo>
                  <a:lnTo>
                    <a:pt x="0" y="1123337"/>
                  </a:lnTo>
                  <a:lnTo>
                    <a:pt x="0" y="213856"/>
                  </a:lnTo>
                  <a:lnTo>
                    <a:pt x="7250" y="213856"/>
                  </a:lnTo>
                  <a:cubicBezTo>
                    <a:pt x="29865" y="213856"/>
                    <a:pt x="120331" y="213856"/>
                    <a:pt x="482189" y="213856"/>
                  </a:cubicBezTo>
                  <a:cubicBezTo>
                    <a:pt x="498942" y="213856"/>
                    <a:pt x="513182" y="201330"/>
                    <a:pt x="515694" y="184328"/>
                  </a:cubicBezTo>
                  <a:cubicBezTo>
                    <a:pt x="519045" y="167327"/>
                    <a:pt x="509831" y="150326"/>
                    <a:pt x="494754" y="144063"/>
                  </a:cubicBezTo>
                  <a:cubicBezTo>
                    <a:pt x="457061" y="128851"/>
                    <a:pt x="432768" y="103796"/>
                    <a:pt x="432768" y="78743"/>
                  </a:cubicBezTo>
                  <a:cubicBezTo>
                    <a:pt x="432768" y="32212"/>
                    <a:pt x="505643" y="0"/>
                    <a:pt x="570979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486BA995-9558-D859-C370-65CA80D87BFC}"/>
                </a:ext>
              </a:extLst>
            </p:cNvPr>
            <p:cNvSpPr txBox="1"/>
            <p:nvPr/>
          </p:nvSpPr>
          <p:spPr>
            <a:xfrm>
              <a:off x="3628017" y="2558360"/>
              <a:ext cx="2424218" cy="5216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Centric Enterprise</a:t>
              </a:r>
              <a:endParaRPr lang="en-CA" sz="1600" dirty="0">
                <a:solidFill>
                  <a:schemeClr val="bg1"/>
                </a:solidFill>
              </a:endParaRP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B2E67F37-F208-1661-6400-791A87F23FBA}"/>
                </a:ext>
              </a:extLst>
            </p:cNvPr>
            <p:cNvSpPr txBox="1"/>
            <p:nvPr/>
          </p:nvSpPr>
          <p:spPr>
            <a:xfrm>
              <a:off x="3676217" y="3796504"/>
              <a:ext cx="2424218" cy="5216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Centric Analytics</a:t>
              </a:r>
              <a:endParaRPr lang="en-CA" sz="1600" dirty="0">
                <a:solidFill>
                  <a:schemeClr val="bg1"/>
                </a:solidFill>
              </a:endParaRPr>
            </a:p>
          </p:txBody>
        </p:sp>
        <p:pic>
          <p:nvPicPr>
            <p:cNvPr id="115" name="Graphic 114">
              <a:extLst>
                <a:ext uri="{FF2B5EF4-FFF2-40B4-BE49-F238E27FC236}">
                  <a16:creationId xmlns:a16="http://schemas.microsoft.com/office/drawing/2014/main" id="{A5A76893-A45F-54A8-A576-145EC6567CF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198347" y="3669131"/>
              <a:ext cx="477870" cy="510619"/>
            </a:xfrm>
            <a:prstGeom prst="rect">
              <a:avLst/>
            </a:prstGeom>
          </p:spPr>
        </p:pic>
        <p:pic>
          <p:nvPicPr>
            <p:cNvPr id="116" name="Graphic 115">
              <a:extLst>
                <a:ext uri="{FF2B5EF4-FFF2-40B4-BE49-F238E27FC236}">
                  <a16:creationId xmlns:a16="http://schemas.microsoft.com/office/drawing/2014/main" id="{385CA591-466D-565A-7268-5B23346C6D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036374" y="2429912"/>
              <a:ext cx="495140" cy="537818"/>
            </a:xfrm>
            <a:prstGeom prst="rect">
              <a:avLst/>
            </a:prstGeom>
          </p:spPr>
        </p:pic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7A67C773-6AAF-4ECD-3291-CE112D23C693}"/>
                </a:ext>
              </a:extLst>
            </p:cNvPr>
            <p:cNvSpPr/>
            <p:nvPr/>
          </p:nvSpPr>
          <p:spPr>
            <a:xfrm>
              <a:off x="6601980" y="935464"/>
              <a:ext cx="1141127" cy="3566409"/>
            </a:xfrm>
            <a:custGeom>
              <a:avLst/>
              <a:gdLst>
                <a:gd name="connsiteX0" fmla="*/ 182083 w 1141127"/>
                <a:gd name="connsiteY0" fmla="*/ 1277292 h 3566409"/>
                <a:gd name="connsiteX1" fmla="*/ 1138021 w 1141127"/>
                <a:gd name="connsiteY1" fmla="*/ 1277292 h 3566409"/>
                <a:gd name="connsiteX2" fmla="*/ 1138021 w 1141127"/>
                <a:gd name="connsiteY2" fmla="*/ 1717574 h 3566409"/>
                <a:gd name="connsiteX3" fmla="*/ 1141127 w 1141127"/>
                <a:gd name="connsiteY3" fmla="*/ 1726237 h 3566409"/>
                <a:gd name="connsiteX4" fmla="*/ 1141127 w 1141127"/>
                <a:gd name="connsiteY4" fmla="*/ 1870082 h 3566409"/>
                <a:gd name="connsiteX5" fmla="*/ 1138021 w 1141127"/>
                <a:gd name="connsiteY5" fmla="*/ 1878578 h 3566409"/>
                <a:gd name="connsiteX6" fmla="*/ 1138021 w 1141127"/>
                <a:gd name="connsiteY6" fmla="*/ 2350910 h 3566409"/>
                <a:gd name="connsiteX7" fmla="*/ 1136013 w 1141127"/>
                <a:gd name="connsiteY7" fmla="*/ 2350910 h 3566409"/>
                <a:gd name="connsiteX8" fmla="*/ 1136013 w 1141127"/>
                <a:gd name="connsiteY8" fmla="*/ 3566409 h 3566409"/>
                <a:gd name="connsiteX9" fmla="*/ 182202 w 1141127"/>
                <a:gd name="connsiteY9" fmla="*/ 3566409 h 3566409"/>
                <a:gd name="connsiteX10" fmla="*/ 182202 w 1141127"/>
                <a:gd name="connsiteY10" fmla="*/ 2350909 h 3566409"/>
                <a:gd name="connsiteX11" fmla="*/ 182083 w 1141127"/>
                <a:gd name="connsiteY11" fmla="*/ 2350909 h 3566409"/>
                <a:gd name="connsiteX12" fmla="*/ 182083 w 1141127"/>
                <a:gd name="connsiteY12" fmla="*/ 1880104 h 3566409"/>
                <a:gd name="connsiteX13" fmla="*/ 156288 w 1141127"/>
                <a:gd name="connsiteY13" fmla="*/ 1849582 h 3566409"/>
                <a:gd name="connsiteX14" fmla="*/ 122148 w 1141127"/>
                <a:gd name="connsiteY14" fmla="*/ 1869421 h 3566409"/>
                <a:gd name="connsiteX15" fmla="*/ 67523 w 1141127"/>
                <a:gd name="connsiteY15" fmla="*/ 1925124 h 3566409"/>
                <a:gd name="connsiteX16" fmla="*/ 0 w 1141127"/>
                <a:gd name="connsiteY16" fmla="*/ 1799221 h 3566409"/>
                <a:gd name="connsiteX17" fmla="*/ 67523 w 1141127"/>
                <a:gd name="connsiteY17" fmla="*/ 1673317 h 3566409"/>
                <a:gd name="connsiteX18" fmla="*/ 122148 w 1141127"/>
                <a:gd name="connsiteY18" fmla="*/ 1729783 h 3566409"/>
                <a:gd name="connsiteX19" fmla="*/ 156288 w 1141127"/>
                <a:gd name="connsiteY19" fmla="*/ 1748859 h 3566409"/>
                <a:gd name="connsiteX20" fmla="*/ 182083 w 1141127"/>
                <a:gd name="connsiteY20" fmla="*/ 1719100 h 3566409"/>
                <a:gd name="connsiteX21" fmla="*/ 182083 w 1141127"/>
                <a:gd name="connsiteY21" fmla="*/ 1277292 h 3566409"/>
                <a:gd name="connsiteX22" fmla="*/ 182202 w 1141127"/>
                <a:gd name="connsiteY22" fmla="*/ 0 h 3566409"/>
                <a:gd name="connsiteX23" fmla="*/ 1136013 w 1141127"/>
                <a:gd name="connsiteY23" fmla="*/ 0 h 3566409"/>
                <a:gd name="connsiteX24" fmla="*/ 1136013 w 1141127"/>
                <a:gd name="connsiteY24" fmla="*/ 1277292 h 3566409"/>
                <a:gd name="connsiteX25" fmla="*/ 182202 w 1141127"/>
                <a:gd name="connsiteY25" fmla="*/ 1277292 h 3566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141127" h="3566409">
                  <a:moveTo>
                    <a:pt x="182083" y="1277292"/>
                  </a:moveTo>
                  <a:cubicBezTo>
                    <a:pt x="182083" y="1277292"/>
                    <a:pt x="182083" y="1277292"/>
                    <a:pt x="1138021" y="1277292"/>
                  </a:cubicBezTo>
                  <a:cubicBezTo>
                    <a:pt x="1138021" y="1277292"/>
                    <a:pt x="1138021" y="1277292"/>
                    <a:pt x="1138021" y="1717574"/>
                  </a:cubicBezTo>
                  <a:lnTo>
                    <a:pt x="1141127" y="1726237"/>
                  </a:lnTo>
                  <a:lnTo>
                    <a:pt x="1141127" y="1870082"/>
                  </a:lnTo>
                  <a:lnTo>
                    <a:pt x="1138021" y="1878578"/>
                  </a:lnTo>
                  <a:cubicBezTo>
                    <a:pt x="1138021" y="1878578"/>
                    <a:pt x="1138021" y="1878578"/>
                    <a:pt x="1138021" y="2350910"/>
                  </a:cubicBezTo>
                  <a:lnTo>
                    <a:pt x="1136013" y="2350910"/>
                  </a:lnTo>
                  <a:lnTo>
                    <a:pt x="1136013" y="3566409"/>
                  </a:lnTo>
                  <a:lnTo>
                    <a:pt x="182202" y="3566409"/>
                  </a:lnTo>
                  <a:lnTo>
                    <a:pt x="182202" y="2350909"/>
                  </a:lnTo>
                  <a:lnTo>
                    <a:pt x="182083" y="2350909"/>
                  </a:lnTo>
                  <a:cubicBezTo>
                    <a:pt x="182083" y="2350909"/>
                    <a:pt x="182083" y="2350909"/>
                    <a:pt x="182083" y="1880104"/>
                  </a:cubicBezTo>
                  <a:cubicBezTo>
                    <a:pt x="182083" y="1864843"/>
                    <a:pt x="171462" y="1852634"/>
                    <a:pt x="156288" y="1849582"/>
                  </a:cubicBezTo>
                  <a:cubicBezTo>
                    <a:pt x="141873" y="1847293"/>
                    <a:pt x="127458" y="1854924"/>
                    <a:pt x="122148" y="1869421"/>
                  </a:cubicBezTo>
                  <a:cubicBezTo>
                    <a:pt x="110009" y="1902996"/>
                    <a:pt x="88007" y="1925124"/>
                    <a:pt x="67523" y="1925124"/>
                  </a:cubicBezTo>
                  <a:cubicBezTo>
                    <a:pt x="28071" y="1925124"/>
                    <a:pt x="0" y="1858739"/>
                    <a:pt x="0" y="1799221"/>
                  </a:cubicBezTo>
                  <a:cubicBezTo>
                    <a:pt x="0" y="1739702"/>
                    <a:pt x="28071" y="1673317"/>
                    <a:pt x="67523" y="1673317"/>
                  </a:cubicBezTo>
                  <a:cubicBezTo>
                    <a:pt x="88007" y="1673317"/>
                    <a:pt x="110009" y="1695445"/>
                    <a:pt x="122148" y="1729783"/>
                  </a:cubicBezTo>
                  <a:cubicBezTo>
                    <a:pt x="127458" y="1743518"/>
                    <a:pt x="141873" y="1751911"/>
                    <a:pt x="156288" y="1748859"/>
                  </a:cubicBezTo>
                  <a:cubicBezTo>
                    <a:pt x="171462" y="1746570"/>
                    <a:pt x="182083" y="1733598"/>
                    <a:pt x="182083" y="1719100"/>
                  </a:cubicBezTo>
                  <a:cubicBezTo>
                    <a:pt x="182083" y="1719100"/>
                    <a:pt x="182083" y="1719100"/>
                    <a:pt x="182083" y="1277292"/>
                  </a:cubicBezTo>
                  <a:close/>
                  <a:moveTo>
                    <a:pt x="182202" y="0"/>
                  </a:moveTo>
                  <a:lnTo>
                    <a:pt x="1136013" y="0"/>
                  </a:lnTo>
                  <a:lnTo>
                    <a:pt x="1136013" y="1277292"/>
                  </a:lnTo>
                  <a:lnTo>
                    <a:pt x="182202" y="1277292"/>
                  </a:lnTo>
                  <a:close/>
                </a:path>
              </a:pathLst>
            </a:custGeom>
            <a:solidFill>
              <a:srgbClr val="EF4135">
                <a:alpha val="36863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CA" dirty="0"/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ED84BBF6-BED0-5E56-726A-050E4FB850EF}"/>
                </a:ext>
              </a:extLst>
            </p:cNvPr>
            <p:cNvSpPr txBox="1"/>
            <p:nvPr/>
          </p:nvSpPr>
          <p:spPr>
            <a:xfrm>
              <a:off x="4888326" y="1335721"/>
              <a:ext cx="181260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Ore Accounting</a:t>
              </a:r>
              <a:endParaRPr lang="en-CA" sz="1600" dirty="0">
                <a:solidFill>
                  <a:schemeClr val="bg1"/>
                </a:solidFill>
              </a:endParaRPr>
            </a:p>
          </p:txBody>
        </p:sp>
        <p:pic>
          <p:nvPicPr>
            <p:cNvPr id="165" name="Graphic 164">
              <a:extLst>
                <a:ext uri="{FF2B5EF4-FFF2-40B4-BE49-F238E27FC236}">
                  <a16:creationId xmlns:a16="http://schemas.microsoft.com/office/drawing/2014/main" id="{036E07B3-49DE-78F0-BEB4-156E08729FF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715667" y="1095869"/>
              <a:ext cx="345317" cy="233321"/>
            </a:xfrm>
            <a:prstGeom prst="rect">
              <a:avLst/>
            </a:prstGeom>
          </p:spPr>
        </p:pic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E7746F93-A956-F2AB-1F6B-C94EA2A025B7}"/>
                </a:ext>
              </a:extLst>
            </p:cNvPr>
            <p:cNvSpPr txBox="1"/>
            <p:nvPr/>
          </p:nvSpPr>
          <p:spPr>
            <a:xfrm>
              <a:off x="7009686" y="1412622"/>
              <a:ext cx="461665" cy="2504851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Breadth of the Business</a:t>
              </a:r>
              <a:endParaRPr lang="en-CA" dirty="0">
                <a:solidFill>
                  <a:schemeClr val="bg1"/>
                </a:solidFill>
              </a:endParaRPr>
            </a:p>
          </p:txBody>
        </p:sp>
      </p:grpSp>
      <p:sp>
        <p:nvSpPr>
          <p:cNvPr id="168" name="Title 1">
            <a:extLst>
              <a:ext uri="{FF2B5EF4-FFF2-40B4-BE49-F238E27FC236}">
                <a16:creationId xmlns:a16="http://schemas.microsoft.com/office/drawing/2014/main" id="{BC501C2E-B7D2-AB66-407F-D10C04364A22}"/>
              </a:ext>
            </a:extLst>
          </p:cNvPr>
          <p:cNvSpPr txBox="1">
            <a:spLocks/>
          </p:cNvSpPr>
          <p:nvPr/>
        </p:nvSpPr>
        <p:spPr>
          <a:xfrm>
            <a:off x="682718" y="420575"/>
            <a:ext cx="8754356" cy="39989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1E1D23"/>
                </a:solidFill>
                <a:latin typeface="Rubik" panose="00000500000000000000" pitchFamily="2" charset="-79"/>
                <a:ea typeface="Roboto" panose="02000000000000000000" pitchFamily="2" charset="0"/>
                <a:cs typeface="Rubik" panose="00000500000000000000" pitchFamily="2" charset="-79"/>
              </a:rPr>
              <a:t>Centric Solutions Overview</a:t>
            </a:r>
            <a:endParaRPr lang="en-US" sz="2800" b="1" dirty="0">
              <a:solidFill>
                <a:srgbClr val="1E1D23"/>
              </a:solidFill>
              <a:latin typeface="Rubik" panose="00000500000000000000" pitchFamily="2" charset="-79"/>
              <a:ea typeface="Roboto" panose="02000000000000000000" pitchFamily="2" charset="0"/>
              <a:cs typeface="Rubik" panose="00000500000000000000" pitchFamily="2" charset="-79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6B87AA16-B02E-9A48-1164-77241F14C73B}"/>
              </a:ext>
            </a:extLst>
          </p:cNvPr>
          <p:cNvSpPr txBox="1"/>
          <p:nvPr/>
        </p:nvSpPr>
        <p:spPr>
          <a:xfrm>
            <a:off x="722588" y="1132622"/>
            <a:ext cx="431305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en-US" sz="11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dirty="0">
                <a:solidFill>
                  <a:srgbClr val="1E1D23"/>
                </a:solidFill>
                <a:effectLst/>
                <a:latin typeface="Roboto" panose="02000000000000000000" pitchFamily="2" charset="0"/>
              </a:rPr>
              <a:t>Centric provides </a:t>
            </a:r>
            <a:r>
              <a:rPr lang="en-US" sz="1100" b="1" i="1" dirty="0">
                <a:solidFill>
                  <a:srgbClr val="1E1D23"/>
                </a:solidFill>
                <a:effectLst/>
                <a:latin typeface="Roboto" panose="02000000000000000000" pitchFamily="2" charset="0"/>
              </a:rPr>
              <a:t>mining-specific solutions</a:t>
            </a:r>
            <a:r>
              <a:rPr lang="en-US" sz="1100" b="1" i="0" dirty="0">
                <a:solidFill>
                  <a:srgbClr val="1E1D2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1100" b="0" i="0" dirty="0">
                <a:solidFill>
                  <a:srgbClr val="1E1D23"/>
                </a:solidFill>
                <a:effectLst/>
                <a:latin typeface="Roboto" panose="02000000000000000000" pitchFamily="2" charset="0"/>
              </a:rPr>
              <a:t>within a</a:t>
            </a:r>
            <a:r>
              <a:rPr lang="en-US" sz="1100" dirty="0">
                <a:solidFill>
                  <a:srgbClr val="1E1D23"/>
                </a:solidFill>
                <a:latin typeface="Roboto" panose="02000000000000000000" pitchFamily="2" charset="0"/>
              </a:rPr>
              <a:t>n </a:t>
            </a:r>
            <a:r>
              <a:rPr lang="en-US" sz="1100" b="1" i="1" dirty="0">
                <a:solidFill>
                  <a:srgbClr val="1E1D23"/>
                </a:solidFill>
                <a:latin typeface="Roboto" panose="02000000000000000000" pitchFamily="2" charset="0"/>
              </a:rPr>
              <a:t>Enterprise Framework</a:t>
            </a:r>
            <a:r>
              <a:rPr lang="en-US" sz="1100" i="1" dirty="0">
                <a:solidFill>
                  <a:srgbClr val="1E1D23"/>
                </a:solidFill>
                <a:latin typeface="Roboto" panose="02000000000000000000" pitchFamily="2" charset="0"/>
              </a:rPr>
              <a:t> </a:t>
            </a:r>
            <a:r>
              <a:rPr lang="en-US" sz="1100" dirty="0">
                <a:solidFill>
                  <a:srgbClr val="1E1D23"/>
                </a:solidFill>
                <a:latin typeface="Roboto" panose="02000000000000000000" pitchFamily="2" charset="0"/>
              </a:rPr>
              <a:t>that unifies workflows, provides accountability for decision making and empowers you to ask entirely new questions of the vast quantities of data you collect.</a:t>
            </a:r>
            <a:endParaRPr lang="en-US" sz="11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2A98F32E-8D53-DE6B-BDA7-E2C7CEC0E71C}"/>
              </a:ext>
            </a:extLst>
          </p:cNvPr>
          <p:cNvSpPr txBox="1"/>
          <p:nvPr/>
        </p:nvSpPr>
        <p:spPr>
          <a:xfrm>
            <a:off x="722588" y="959473"/>
            <a:ext cx="7833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Roboto Medium" panose="02000000000000000000" pitchFamily="2" charset="0"/>
                <a:ea typeface="Roboto Medium" panose="02000000000000000000" pitchFamily="2" charset="0"/>
              </a:rPr>
              <a:t>An Integrated Platform Across the</a:t>
            </a:r>
            <a:r>
              <a:rPr lang="en-US" sz="1800" dirty="0">
                <a:solidFill>
                  <a:srgbClr val="E4414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 Entire Mining Value Chain.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B5876A0D-A394-9440-2275-977933BF620A}"/>
              </a:ext>
            </a:extLst>
          </p:cNvPr>
          <p:cNvSpPr txBox="1"/>
          <p:nvPr/>
        </p:nvSpPr>
        <p:spPr>
          <a:xfrm>
            <a:off x="1030307" y="2656263"/>
            <a:ext cx="3388991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0" i="0" dirty="0">
                <a:effectLst/>
                <a:latin typeface="Roboto" panose="02000000000000000000" pitchFamily="2" charset="0"/>
              </a:rPr>
              <a:t>Integrate systems, optimize data management, and connect people through a single, unified, and verifiable view of your mining enterprise.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7984DD16-82DE-97AB-CED8-769C0581B57F}"/>
              </a:ext>
            </a:extLst>
          </p:cNvPr>
          <p:cNvSpPr txBox="1"/>
          <p:nvPr/>
        </p:nvSpPr>
        <p:spPr>
          <a:xfrm>
            <a:off x="796760" y="2483044"/>
            <a:ext cx="232994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i="0" dirty="0">
                <a:effectLst/>
                <a:latin typeface="Roboto" panose="02000000000000000000" pitchFamily="2" charset="0"/>
              </a:rPr>
              <a:t>CENTRIC ENTERPRISE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46165FDD-21D1-FC8E-8D97-005D85997FB5}"/>
              </a:ext>
            </a:extLst>
          </p:cNvPr>
          <p:cNvSpPr txBox="1"/>
          <p:nvPr/>
        </p:nvSpPr>
        <p:spPr>
          <a:xfrm>
            <a:off x="1045422" y="3558250"/>
            <a:ext cx="3388991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0" i="0" dirty="0">
                <a:effectLst/>
                <a:latin typeface="Roboto" panose="02000000000000000000" pitchFamily="2" charset="0"/>
              </a:rPr>
              <a:t>Collect and understand key operating metrics,  monitor performance-to-plan, empower SIC and understand what is driving your business.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494C34C8-3990-89AE-5981-B406729A18D2}"/>
              </a:ext>
            </a:extLst>
          </p:cNvPr>
          <p:cNvSpPr txBox="1"/>
          <p:nvPr/>
        </p:nvSpPr>
        <p:spPr>
          <a:xfrm>
            <a:off x="796761" y="3382477"/>
            <a:ext cx="232994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i="0" dirty="0">
                <a:effectLst/>
                <a:latin typeface="Roboto" panose="02000000000000000000" pitchFamily="2" charset="0"/>
              </a:rPr>
              <a:t>CENTRIC OPS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71219FCC-221D-BBC4-9D2B-6D329AEE0133}"/>
              </a:ext>
            </a:extLst>
          </p:cNvPr>
          <p:cNvSpPr txBox="1"/>
          <p:nvPr/>
        </p:nvSpPr>
        <p:spPr>
          <a:xfrm>
            <a:off x="1030306" y="4485466"/>
            <a:ext cx="3388991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Clear visibility of your production and commodities from model to market with full reconciliation of the entire value chain.</a:t>
            </a:r>
            <a:endParaRPr lang="en-US" sz="1100" b="0" i="0" dirty="0">
              <a:effectLst/>
              <a:latin typeface="Roboto" panose="02000000000000000000" pitchFamily="2" charset="0"/>
            </a:endParaRP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B0B674CA-C686-2E8C-5E50-6C3D260F0593}"/>
              </a:ext>
            </a:extLst>
          </p:cNvPr>
          <p:cNvSpPr txBox="1"/>
          <p:nvPr/>
        </p:nvSpPr>
        <p:spPr>
          <a:xfrm>
            <a:off x="791464" y="4316561"/>
            <a:ext cx="204954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i="0" dirty="0">
                <a:effectLst/>
                <a:latin typeface="Roboto" panose="02000000000000000000" pitchFamily="2" charset="0"/>
              </a:rPr>
              <a:t>CENTRIC ORE ACCOUNTING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5D42335B-99FF-4AA7-91EE-CF4FC31A9615}"/>
              </a:ext>
            </a:extLst>
          </p:cNvPr>
          <p:cNvSpPr txBox="1"/>
          <p:nvPr/>
        </p:nvSpPr>
        <p:spPr>
          <a:xfrm>
            <a:off x="1028645" y="5379772"/>
            <a:ext cx="3388991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Powerful reporting, visualization, analytics</a:t>
            </a:r>
            <a:r>
              <a:rPr lang="en-US" sz="1100" dirty="0">
                <a:solidFill>
                  <a:srgbClr val="000000"/>
                </a:solidFill>
                <a:latin typeface="Roboto" panose="02000000000000000000" pitchFamily="2" charset="0"/>
              </a:rPr>
              <a:t> and notifications for the operation or the entire enterprise.</a:t>
            </a:r>
            <a:endParaRPr lang="en-US" sz="1100" b="0" i="0" dirty="0">
              <a:effectLst/>
              <a:latin typeface="Roboto" panose="02000000000000000000" pitchFamily="2" charset="0"/>
            </a:endParaRP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B0241456-F806-9F81-32B0-4C5EC7343D6D}"/>
              </a:ext>
            </a:extLst>
          </p:cNvPr>
          <p:cNvSpPr txBox="1"/>
          <p:nvPr/>
        </p:nvSpPr>
        <p:spPr>
          <a:xfrm>
            <a:off x="791464" y="5212490"/>
            <a:ext cx="157159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i="0" dirty="0">
                <a:effectLst/>
                <a:latin typeface="Roboto" panose="02000000000000000000" pitchFamily="2" charset="0"/>
              </a:rPr>
              <a:t>CENTRIC ANALYTICS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5173A7A-97D7-0AF4-D1FD-65A160DEAAF9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53" r="-9756" b="-7282"/>
          <a:stretch/>
        </p:blipFill>
        <p:spPr>
          <a:xfrm>
            <a:off x="10619890" y="6316333"/>
            <a:ext cx="1074965" cy="356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165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885a975-2d1a-4d7f-b4cd-fc2151a1920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E5E48E5B0BF54BB9F650AB27C49F9B" ma:contentTypeVersion="16" ma:contentTypeDescription="Create a new document." ma:contentTypeScope="" ma:versionID="e058b1ad3371027aaf29d5d179117f95">
  <xsd:schema xmlns:xsd="http://www.w3.org/2001/XMLSchema" xmlns:xs="http://www.w3.org/2001/XMLSchema" xmlns:p="http://schemas.microsoft.com/office/2006/metadata/properties" xmlns:ns3="2885a975-2d1a-4d7f-b4cd-fc2151a19201" xmlns:ns4="e8377fba-d4cf-4401-b93f-f2f312fc472f" targetNamespace="http://schemas.microsoft.com/office/2006/metadata/properties" ma:root="true" ma:fieldsID="ec4759e6882d08224ececed1e7e25db5" ns3:_="" ns4:_="">
    <xsd:import namespace="2885a975-2d1a-4d7f-b4cd-fc2151a19201"/>
    <xsd:import namespace="e8377fba-d4cf-4401-b93f-f2f312fc472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85a975-2d1a-4d7f-b4cd-fc2151a192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377fba-d4cf-4401-b93f-f2f312fc472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0327FF-C506-4AB2-9E03-254F7CB02359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  <ds:schemaRef ds:uri="2885a975-2d1a-4d7f-b4cd-fc2151a19201"/>
    <ds:schemaRef ds:uri="http://purl.org/dc/dcmitype/"/>
    <ds:schemaRef ds:uri="e8377fba-d4cf-4401-b93f-f2f312fc472f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022E119F-7A59-4701-A1B7-04185779F4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099BF4-5BBE-4DE1-BD34-D0B2636C20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85a975-2d1a-4d7f-b4cd-fc2151a19201"/>
    <ds:schemaRef ds:uri="e8377fba-d4cf-4401-b93f-f2f312fc47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313</Words>
  <Application>Microsoft Office PowerPoint</Application>
  <PresentationFormat>Widescreen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Roboto</vt:lpstr>
      <vt:lpstr>Roboto Medium</vt:lpstr>
      <vt:lpstr>Rubik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Novak</dc:creator>
  <cp:lastModifiedBy>Chris Novak</cp:lastModifiedBy>
  <cp:revision>5</cp:revision>
  <dcterms:created xsi:type="dcterms:W3CDTF">2023-09-20T18:14:12Z</dcterms:created>
  <dcterms:modified xsi:type="dcterms:W3CDTF">2023-09-21T13:16:38Z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0x01010003E5E48E5B0BF54BB9F650AB27C49F9B</vt:lpwstr>
  </property>
</Properties>
</file>