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379" r:id="rId2"/>
    <p:sldId id="368" r:id="rId3"/>
    <p:sldId id="377" r:id="rId4"/>
    <p:sldId id="349" r:id="rId5"/>
    <p:sldId id="307" r:id="rId6"/>
    <p:sldId id="387" r:id="rId7"/>
    <p:sldId id="265" r:id="rId8"/>
    <p:sldId id="393" r:id="rId9"/>
    <p:sldId id="266" r:id="rId10"/>
    <p:sldId id="267" r:id="rId11"/>
    <p:sldId id="268" r:id="rId12"/>
    <p:sldId id="270" r:id="rId13"/>
    <p:sldId id="330" r:id="rId14"/>
    <p:sldId id="269" r:id="rId15"/>
    <p:sldId id="271" r:id="rId16"/>
    <p:sldId id="273" r:id="rId17"/>
    <p:sldId id="391" r:id="rId18"/>
    <p:sldId id="358" r:id="rId19"/>
    <p:sldId id="378" r:id="rId20"/>
    <p:sldId id="276" r:id="rId21"/>
    <p:sldId id="360" r:id="rId22"/>
    <p:sldId id="388" r:id="rId23"/>
    <p:sldId id="361"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847"/>
    <p:restoredTop sz="95859"/>
  </p:normalViewPr>
  <p:slideViewPr>
    <p:cSldViewPr snapToGrid="0" snapToObjects="1">
      <p:cViewPr varScale="1">
        <p:scale>
          <a:sx n="100" d="100"/>
          <a:sy n="100" d="100"/>
        </p:scale>
        <p:origin x="184"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F1A5E7-02B1-4BEF-9FA3-4B791BE85C83}"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07EF58E6-1704-4A61-8BF6-38C6B443AF96}">
      <dgm:prSet/>
      <dgm:spPr/>
      <dgm:t>
        <a:bodyPr/>
        <a:lstStyle/>
        <a:p>
          <a:r>
            <a:rPr lang="en-US" dirty="0"/>
            <a:t>Suicide Lead: for Barnet Enfield &amp; Haringey MHT</a:t>
          </a:r>
        </a:p>
      </dgm:t>
    </dgm:pt>
    <dgm:pt modelId="{F2C59F42-5935-4E70-866C-9BF6DA49C436}" type="parTrans" cxnId="{A7498B76-336F-4C7C-8B3B-CB114CE26E12}">
      <dgm:prSet/>
      <dgm:spPr/>
      <dgm:t>
        <a:bodyPr/>
        <a:lstStyle/>
        <a:p>
          <a:endParaRPr lang="en-US"/>
        </a:p>
      </dgm:t>
    </dgm:pt>
    <dgm:pt modelId="{E9A04A10-258D-46D6-9B26-28376BC8BC34}" type="sibTrans" cxnId="{A7498B76-336F-4C7C-8B3B-CB114CE26E12}">
      <dgm:prSet/>
      <dgm:spPr/>
      <dgm:t>
        <a:bodyPr/>
        <a:lstStyle/>
        <a:p>
          <a:endParaRPr lang="en-US"/>
        </a:p>
      </dgm:t>
    </dgm:pt>
    <dgm:pt modelId="{4C9706C1-82BE-4C58-ABAA-212936E3FC54}">
      <dgm:prSet/>
      <dgm:spPr/>
      <dgm:t>
        <a:bodyPr/>
        <a:lstStyle/>
        <a:p>
          <a:r>
            <a:rPr lang="en-US" dirty="0"/>
            <a:t>British Transport Police Suicide Prevention Team: Clinical Lead </a:t>
          </a:r>
        </a:p>
      </dgm:t>
    </dgm:pt>
    <dgm:pt modelId="{319DDB6F-9BFE-40E5-AD48-80569899C9C5}" type="parTrans" cxnId="{BAFE10F1-82D9-416C-9648-0A1A4274B891}">
      <dgm:prSet/>
      <dgm:spPr/>
      <dgm:t>
        <a:bodyPr/>
        <a:lstStyle/>
        <a:p>
          <a:endParaRPr lang="en-US"/>
        </a:p>
      </dgm:t>
    </dgm:pt>
    <dgm:pt modelId="{AE5CCA50-AF50-45AA-9093-282EE776F424}" type="sibTrans" cxnId="{BAFE10F1-82D9-416C-9648-0A1A4274B891}">
      <dgm:prSet/>
      <dgm:spPr/>
      <dgm:t>
        <a:bodyPr/>
        <a:lstStyle/>
        <a:p>
          <a:endParaRPr lang="en-US"/>
        </a:p>
      </dgm:t>
    </dgm:pt>
    <dgm:pt modelId="{7416F067-1288-4B33-BC96-F301DFC113E5}">
      <dgm:prSet/>
      <dgm:spPr/>
      <dgm:t>
        <a:bodyPr/>
        <a:lstStyle/>
        <a:p>
          <a:r>
            <a:rPr lang="en-US"/>
            <a:t>Haringey Suicide Prevention Group: Founder member</a:t>
          </a:r>
        </a:p>
      </dgm:t>
    </dgm:pt>
    <dgm:pt modelId="{8274A0A8-6757-494B-963D-FC61260C1CF6}" type="parTrans" cxnId="{E2AD6247-A3AC-41A5-BA59-FCD0ED4C5F34}">
      <dgm:prSet/>
      <dgm:spPr/>
      <dgm:t>
        <a:bodyPr/>
        <a:lstStyle/>
        <a:p>
          <a:endParaRPr lang="en-US"/>
        </a:p>
      </dgm:t>
    </dgm:pt>
    <dgm:pt modelId="{0E726EB1-3D34-4696-832D-FA31E868C37D}" type="sibTrans" cxnId="{E2AD6247-A3AC-41A5-BA59-FCD0ED4C5F34}">
      <dgm:prSet/>
      <dgm:spPr/>
      <dgm:t>
        <a:bodyPr/>
        <a:lstStyle/>
        <a:p>
          <a:endParaRPr lang="en-US"/>
        </a:p>
      </dgm:t>
    </dgm:pt>
    <dgm:pt modelId="{3EDECB17-8933-4D7F-B5A6-002B1C0401D9}">
      <dgm:prSet/>
      <dgm:spPr/>
      <dgm:t>
        <a:bodyPr/>
        <a:lstStyle/>
        <a:p>
          <a:r>
            <a:rPr lang="en-US" dirty="0"/>
            <a:t>Suicide Group for Consultants for 13 years</a:t>
          </a:r>
        </a:p>
      </dgm:t>
    </dgm:pt>
    <dgm:pt modelId="{C536A9C7-3FAF-47C7-86A1-801EAD0CC50A}" type="parTrans" cxnId="{6E6834F6-1DB1-47AF-8D89-864A48A6FA60}">
      <dgm:prSet/>
      <dgm:spPr/>
      <dgm:t>
        <a:bodyPr/>
        <a:lstStyle/>
        <a:p>
          <a:endParaRPr lang="en-US"/>
        </a:p>
      </dgm:t>
    </dgm:pt>
    <dgm:pt modelId="{E2F3381C-9AA6-4418-9087-9070537034A7}" type="sibTrans" cxnId="{6E6834F6-1DB1-47AF-8D89-864A48A6FA60}">
      <dgm:prSet/>
      <dgm:spPr/>
      <dgm:t>
        <a:bodyPr/>
        <a:lstStyle/>
        <a:p>
          <a:endParaRPr lang="en-US"/>
        </a:p>
      </dgm:t>
    </dgm:pt>
    <dgm:pt modelId="{E43370BC-897D-4CA7-97E5-37C0A01F1831}">
      <dgm:prSet/>
      <dgm:spPr/>
      <dgm:t>
        <a:bodyPr/>
        <a:lstStyle/>
        <a:p>
          <a:r>
            <a:rPr lang="en-US" dirty="0"/>
            <a:t>Coroners Office reviewing all suicides + audits, other data review</a:t>
          </a:r>
        </a:p>
      </dgm:t>
    </dgm:pt>
    <dgm:pt modelId="{F08C5FDD-DB9A-4F35-9B91-25562F8A55C6}" type="parTrans" cxnId="{0D9EFA39-56E8-4136-8FCF-C266AD8CDD96}">
      <dgm:prSet/>
      <dgm:spPr/>
      <dgm:t>
        <a:bodyPr/>
        <a:lstStyle/>
        <a:p>
          <a:endParaRPr lang="en-US"/>
        </a:p>
      </dgm:t>
    </dgm:pt>
    <dgm:pt modelId="{4FA1D997-C2D8-4D52-8A90-2DEAC25B1DC6}" type="sibTrans" cxnId="{0D9EFA39-56E8-4136-8FCF-C266AD8CDD96}">
      <dgm:prSet/>
      <dgm:spPr/>
      <dgm:t>
        <a:bodyPr/>
        <a:lstStyle/>
        <a:p>
          <a:endParaRPr lang="en-US"/>
        </a:p>
      </dgm:t>
    </dgm:pt>
    <dgm:pt modelId="{17D212FB-BA4E-4DE6-9208-2879904A4A6E}">
      <dgm:prSet/>
      <dgm:spPr/>
      <dgm:t>
        <a:bodyPr/>
        <a:lstStyle/>
        <a:p>
          <a:r>
            <a:rPr lang="en-US"/>
            <a:t>RCPsych: Chair Patient Safety Group &amp; Working Group for the Effect of Patient Suicide and Homicide on Psychiatrists.</a:t>
          </a:r>
        </a:p>
      </dgm:t>
    </dgm:pt>
    <dgm:pt modelId="{EF71EC26-F5EC-4711-8291-C8B0F6C20E5D}" type="parTrans" cxnId="{652D1514-2CD0-40F1-BFF4-34A2A0E2DD9E}">
      <dgm:prSet/>
      <dgm:spPr/>
      <dgm:t>
        <a:bodyPr/>
        <a:lstStyle/>
        <a:p>
          <a:endParaRPr lang="en-US"/>
        </a:p>
      </dgm:t>
    </dgm:pt>
    <dgm:pt modelId="{CC371726-491F-4919-8ED9-EB605F16FBB7}" type="sibTrans" cxnId="{652D1514-2CD0-40F1-BFF4-34A2A0E2DD9E}">
      <dgm:prSet/>
      <dgm:spPr/>
      <dgm:t>
        <a:bodyPr/>
        <a:lstStyle/>
        <a:p>
          <a:endParaRPr lang="en-US"/>
        </a:p>
      </dgm:t>
    </dgm:pt>
    <dgm:pt modelId="{B25C5425-A9AA-4B21-9A0C-EF5EBC0C9F8F}">
      <dgm:prSet/>
      <dgm:spPr/>
      <dgm:t>
        <a:bodyPr/>
        <a:lstStyle/>
        <a:p>
          <a:r>
            <a:rPr lang="en-US"/>
            <a:t>Suicide Strategy Nationally for Priory Group</a:t>
          </a:r>
        </a:p>
      </dgm:t>
    </dgm:pt>
    <dgm:pt modelId="{BF4342CA-E321-41C7-BEEC-C1FECFA55024}" type="parTrans" cxnId="{46BAA2ED-700F-4729-B33D-56085175DB35}">
      <dgm:prSet/>
      <dgm:spPr/>
      <dgm:t>
        <a:bodyPr/>
        <a:lstStyle/>
        <a:p>
          <a:endParaRPr lang="en-US"/>
        </a:p>
      </dgm:t>
    </dgm:pt>
    <dgm:pt modelId="{9B63CD66-A890-4E74-A211-CFE3A677B4A0}" type="sibTrans" cxnId="{46BAA2ED-700F-4729-B33D-56085175DB35}">
      <dgm:prSet/>
      <dgm:spPr/>
      <dgm:t>
        <a:bodyPr/>
        <a:lstStyle/>
        <a:p>
          <a:endParaRPr lang="en-US"/>
        </a:p>
      </dgm:t>
    </dgm:pt>
    <dgm:pt modelId="{60BB53DB-F52F-4677-A9DF-A4FBE02C2975}">
      <dgm:prSet/>
      <dgm:spPr/>
      <dgm:t>
        <a:bodyPr/>
        <a:lstStyle/>
        <a:p>
          <a:r>
            <a:rPr lang="en-US" dirty="0"/>
            <a:t>Research with Oxford Centre for Suicide Research- Bulletin paper, Booklet for support.</a:t>
          </a:r>
        </a:p>
      </dgm:t>
    </dgm:pt>
    <dgm:pt modelId="{C6B72D67-AB55-41FF-94A4-F29D32910A2E}" type="parTrans" cxnId="{73BD84E4-9ACB-4DAF-AAC6-115DBF54910D}">
      <dgm:prSet/>
      <dgm:spPr/>
      <dgm:t>
        <a:bodyPr/>
        <a:lstStyle/>
        <a:p>
          <a:endParaRPr lang="en-US"/>
        </a:p>
      </dgm:t>
    </dgm:pt>
    <dgm:pt modelId="{5243927D-1E1E-4486-9462-36DFE66C9D54}" type="sibTrans" cxnId="{73BD84E4-9ACB-4DAF-AAC6-115DBF54910D}">
      <dgm:prSet/>
      <dgm:spPr/>
      <dgm:t>
        <a:bodyPr/>
        <a:lstStyle/>
        <a:p>
          <a:endParaRPr lang="en-US"/>
        </a:p>
      </dgm:t>
    </dgm:pt>
    <dgm:pt modelId="{72B1475E-3DE8-F74D-9CA0-C270EA35CEF5}">
      <dgm:prSet/>
      <dgm:spPr/>
      <dgm:t>
        <a:bodyPr/>
        <a:lstStyle/>
        <a:p>
          <a:r>
            <a:rPr lang="en-US" dirty="0"/>
            <a:t>Serious incident review group chair Haringey MHT</a:t>
          </a:r>
          <a:endParaRPr lang="en-GB" dirty="0"/>
        </a:p>
      </dgm:t>
    </dgm:pt>
    <dgm:pt modelId="{0CA0E798-D5B2-7C4F-A0F0-F1FBA5A7406D}" type="parTrans" cxnId="{67FA0DC5-947A-F44D-A020-6478BCB4FADD}">
      <dgm:prSet/>
      <dgm:spPr/>
      <dgm:t>
        <a:bodyPr/>
        <a:lstStyle/>
        <a:p>
          <a:endParaRPr lang="en-GB"/>
        </a:p>
      </dgm:t>
    </dgm:pt>
    <dgm:pt modelId="{35773F44-DC9D-8640-BCF8-28C88A09A3A1}" type="sibTrans" cxnId="{67FA0DC5-947A-F44D-A020-6478BCB4FADD}">
      <dgm:prSet/>
      <dgm:spPr/>
      <dgm:t>
        <a:bodyPr/>
        <a:lstStyle/>
        <a:p>
          <a:endParaRPr lang="en-GB"/>
        </a:p>
      </dgm:t>
    </dgm:pt>
    <dgm:pt modelId="{B7ED0ABF-5672-F84C-8C7F-72CC25DD5508}">
      <dgm:prSet/>
      <dgm:spPr/>
      <dgm:t>
        <a:bodyPr/>
        <a:lstStyle/>
        <a:p>
          <a:r>
            <a:rPr lang="en-US" dirty="0"/>
            <a:t>Writing national guidance for mental health </a:t>
          </a:r>
          <a:r>
            <a:rPr lang="en-US" dirty="0" err="1"/>
            <a:t>organisations</a:t>
          </a:r>
          <a:endParaRPr lang="en-US" dirty="0"/>
        </a:p>
      </dgm:t>
    </dgm:pt>
    <dgm:pt modelId="{9286C6FB-34A2-C84C-99B7-F4948858E7D1}" type="parTrans" cxnId="{92E2920F-A124-7040-9250-CE104B22C379}">
      <dgm:prSet/>
      <dgm:spPr/>
      <dgm:t>
        <a:bodyPr/>
        <a:lstStyle/>
        <a:p>
          <a:endParaRPr lang="en-GB"/>
        </a:p>
      </dgm:t>
    </dgm:pt>
    <dgm:pt modelId="{F5EAAD38-EBDB-0F45-BE2E-20A534C71605}" type="sibTrans" cxnId="{92E2920F-A124-7040-9250-CE104B22C379}">
      <dgm:prSet/>
      <dgm:spPr/>
      <dgm:t>
        <a:bodyPr/>
        <a:lstStyle/>
        <a:p>
          <a:endParaRPr lang="en-GB"/>
        </a:p>
      </dgm:t>
    </dgm:pt>
    <dgm:pt modelId="{46853B00-BC16-B142-B486-EE7B0A5F82C7}" type="pres">
      <dgm:prSet presAssocID="{14F1A5E7-02B1-4BEF-9FA3-4B791BE85C83}" presName="vert0" presStyleCnt="0">
        <dgm:presLayoutVars>
          <dgm:dir/>
          <dgm:animOne val="branch"/>
          <dgm:animLvl val="lvl"/>
        </dgm:presLayoutVars>
      </dgm:prSet>
      <dgm:spPr/>
    </dgm:pt>
    <dgm:pt modelId="{0EF96E0C-8B55-3C48-8F87-0197D4B957B6}" type="pres">
      <dgm:prSet presAssocID="{07EF58E6-1704-4A61-8BF6-38C6B443AF96}" presName="thickLine" presStyleLbl="alignNode1" presStyleIdx="0" presStyleCnt="10"/>
      <dgm:spPr/>
    </dgm:pt>
    <dgm:pt modelId="{A4EB2DAE-0468-3A4F-8236-B5DC4F3F52EE}" type="pres">
      <dgm:prSet presAssocID="{07EF58E6-1704-4A61-8BF6-38C6B443AF96}" presName="horz1" presStyleCnt="0"/>
      <dgm:spPr/>
    </dgm:pt>
    <dgm:pt modelId="{43CD4A5F-110B-6141-BB90-730753A7881F}" type="pres">
      <dgm:prSet presAssocID="{07EF58E6-1704-4A61-8BF6-38C6B443AF96}" presName="tx1" presStyleLbl="revTx" presStyleIdx="0" presStyleCnt="10"/>
      <dgm:spPr/>
    </dgm:pt>
    <dgm:pt modelId="{3C3871A1-F9B5-A944-A5CA-49E9312E4EFB}" type="pres">
      <dgm:prSet presAssocID="{07EF58E6-1704-4A61-8BF6-38C6B443AF96}" presName="vert1" presStyleCnt="0"/>
      <dgm:spPr/>
    </dgm:pt>
    <dgm:pt modelId="{5CB8B552-5A0F-2C47-A1B1-CEED560F3679}" type="pres">
      <dgm:prSet presAssocID="{72B1475E-3DE8-F74D-9CA0-C270EA35CEF5}" presName="thickLine" presStyleLbl="alignNode1" presStyleIdx="1" presStyleCnt="10"/>
      <dgm:spPr/>
    </dgm:pt>
    <dgm:pt modelId="{405F8007-7378-E042-9358-1049F1479777}" type="pres">
      <dgm:prSet presAssocID="{72B1475E-3DE8-F74D-9CA0-C270EA35CEF5}" presName="horz1" presStyleCnt="0"/>
      <dgm:spPr/>
    </dgm:pt>
    <dgm:pt modelId="{7C0D1B5F-E256-2442-A364-AB2EAA44463E}" type="pres">
      <dgm:prSet presAssocID="{72B1475E-3DE8-F74D-9CA0-C270EA35CEF5}" presName="tx1" presStyleLbl="revTx" presStyleIdx="1" presStyleCnt="10"/>
      <dgm:spPr/>
    </dgm:pt>
    <dgm:pt modelId="{C86EC6A6-CC30-FA40-B77B-0A42A25C7E25}" type="pres">
      <dgm:prSet presAssocID="{72B1475E-3DE8-F74D-9CA0-C270EA35CEF5}" presName="vert1" presStyleCnt="0"/>
      <dgm:spPr/>
    </dgm:pt>
    <dgm:pt modelId="{ED07D4A1-5C9E-D94C-B14E-D7055EBBAE55}" type="pres">
      <dgm:prSet presAssocID="{4C9706C1-82BE-4C58-ABAA-212936E3FC54}" presName="thickLine" presStyleLbl="alignNode1" presStyleIdx="2" presStyleCnt="10"/>
      <dgm:spPr/>
    </dgm:pt>
    <dgm:pt modelId="{509973BE-56A0-1C49-9A5A-F7050FF48880}" type="pres">
      <dgm:prSet presAssocID="{4C9706C1-82BE-4C58-ABAA-212936E3FC54}" presName="horz1" presStyleCnt="0"/>
      <dgm:spPr/>
    </dgm:pt>
    <dgm:pt modelId="{258EC93B-77B5-844E-84D8-D827ED3C70A8}" type="pres">
      <dgm:prSet presAssocID="{4C9706C1-82BE-4C58-ABAA-212936E3FC54}" presName="tx1" presStyleLbl="revTx" presStyleIdx="2" presStyleCnt="10"/>
      <dgm:spPr/>
    </dgm:pt>
    <dgm:pt modelId="{6ED637CC-12FD-644C-96F1-D4482ED6E5D5}" type="pres">
      <dgm:prSet presAssocID="{4C9706C1-82BE-4C58-ABAA-212936E3FC54}" presName="vert1" presStyleCnt="0"/>
      <dgm:spPr/>
    </dgm:pt>
    <dgm:pt modelId="{36D90959-529E-A146-A155-0F9F31AA7080}" type="pres">
      <dgm:prSet presAssocID="{7416F067-1288-4B33-BC96-F301DFC113E5}" presName="thickLine" presStyleLbl="alignNode1" presStyleIdx="3" presStyleCnt="10"/>
      <dgm:spPr/>
    </dgm:pt>
    <dgm:pt modelId="{36D7A0C6-D384-1D45-A9C7-BB3FEC0D7F1B}" type="pres">
      <dgm:prSet presAssocID="{7416F067-1288-4B33-BC96-F301DFC113E5}" presName="horz1" presStyleCnt="0"/>
      <dgm:spPr/>
    </dgm:pt>
    <dgm:pt modelId="{E22C7653-FD33-114D-BB5F-E7556D69A1C3}" type="pres">
      <dgm:prSet presAssocID="{7416F067-1288-4B33-BC96-F301DFC113E5}" presName="tx1" presStyleLbl="revTx" presStyleIdx="3" presStyleCnt="10"/>
      <dgm:spPr/>
    </dgm:pt>
    <dgm:pt modelId="{2DC7D786-C626-2B4C-9D10-CF5F408CE1B1}" type="pres">
      <dgm:prSet presAssocID="{7416F067-1288-4B33-BC96-F301DFC113E5}" presName="vert1" presStyleCnt="0"/>
      <dgm:spPr/>
    </dgm:pt>
    <dgm:pt modelId="{5B92B0CF-CC01-5341-BA76-ECA34FC0F5A2}" type="pres">
      <dgm:prSet presAssocID="{3EDECB17-8933-4D7F-B5A6-002B1C0401D9}" presName="thickLine" presStyleLbl="alignNode1" presStyleIdx="4" presStyleCnt="10"/>
      <dgm:spPr/>
    </dgm:pt>
    <dgm:pt modelId="{D34100A5-F137-0841-BC64-0C5210F90803}" type="pres">
      <dgm:prSet presAssocID="{3EDECB17-8933-4D7F-B5A6-002B1C0401D9}" presName="horz1" presStyleCnt="0"/>
      <dgm:spPr/>
    </dgm:pt>
    <dgm:pt modelId="{9429013E-A9F1-E048-8AD5-1B41604313D8}" type="pres">
      <dgm:prSet presAssocID="{3EDECB17-8933-4D7F-B5A6-002B1C0401D9}" presName="tx1" presStyleLbl="revTx" presStyleIdx="4" presStyleCnt="10"/>
      <dgm:spPr/>
    </dgm:pt>
    <dgm:pt modelId="{B610ADB3-926C-6145-ACB8-C34DDD3D9EBE}" type="pres">
      <dgm:prSet presAssocID="{3EDECB17-8933-4D7F-B5A6-002B1C0401D9}" presName="vert1" presStyleCnt="0"/>
      <dgm:spPr/>
    </dgm:pt>
    <dgm:pt modelId="{0DA46816-6A16-D34D-87DB-031764502221}" type="pres">
      <dgm:prSet presAssocID="{E43370BC-897D-4CA7-97E5-37C0A01F1831}" presName="thickLine" presStyleLbl="alignNode1" presStyleIdx="5" presStyleCnt="10"/>
      <dgm:spPr/>
    </dgm:pt>
    <dgm:pt modelId="{77BDD833-7CA6-C143-8DC9-3EF18617DF94}" type="pres">
      <dgm:prSet presAssocID="{E43370BC-897D-4CA7-97E5-37C0A01F1831}" presName="horz1" presStyleCnt="0"/>
      <dgm:spPr/>
    </dgm:pt>
    <dgm:pt modelId="{67678563-104B-0942-AAC0-2CE8800F2B74}" type="pres">
      <dgm:prSet presAssocID="{E43370BC-897D-4CA7-97E5-37C0A01F1831}" presName="tx1" presStyleLbl="revTx" presStyleIdx="5" presStyleCnt="10"/>
      <dgm:spPr/>
    </dgm:pt>
    <dgm:pt modelId="{6FE20EBF-5285-C94B-BDAD-6C766509A903}" type="pres">
      <dgm:prSet presAssocID="{E43370BC-897D-4CA7-97E5-37C0A01F1831}" presName="vert1" presStyleCnt="0"/>
      <dgm:spPr/>
    </dgm:pt>
    <dgm:pt modelId="{4914A3DC-8FF6-BD49-889D-67B9F0C430C9}" type="pres">
      <dgm:prSet presAssocID="{17D212FB-BA4E-4DE6-9208-2879904A4A6E}" presName="thickLine" presStyleLbl="alignNode1" presStyleIdx="6" presStyleCnt="10"/>
      <dgm:spPr/>
    </dgm:pt>
    <dgm:pt modelId="{B4EEC58F-AE58-4842-AB17-E901C2B65B35}" type="pres">
      <dgm:prSet presAssocID="{17D212FB-BA4E-4DE6-9208-2879904A4A6E}" presName="horz1" presStyleCnt="0"/>
      <dgm:spPr/>
    </dgm:pt>
    <dgm:pt modelId="{79D82808-97CD-CD43-96A0-B5987FB5ABEB}" type="pres">
      <dgm:prSet presAssocID="{17D212FB-BA4E-4DE6-9208-2879904A4A6E}" presName="tx1" presStyleLbl="revTx" presStyleIdx="6" presStyleCnt="10"/>
      <dgm:spPr/>
    </dgm:pt>
    <dgm:pt modelId="{ED4915D0-4FF1-3340-BEE9-98EE62862375}" type="pres">
      <dgm:prSet presAssocID="{17D212FB-BA4E-4DE6-9208-2879904A4A6E}" presName="vert1" presStyleCnt="0"/>
      <dgm:spPr/>
    </dgm:pt>
    <dgm:pt modelId="{7CC9543C-8EC9-674F-8C5F-E6BDF23D07C5}" type="pres">
      <dgm:prSet presAssocID="{B25C5425-A9AA-4B21-9A0C-EF5EBC0C9F8F}" presName="thickLine" presStyleLbl="alignNode1" presStyleIdx="7" presStyleCnt="10"/>
      <dgm:spPr/>
    </dgm:pt>
    <dgm:pt modelId="{8DC1AAA1-50D6-0543-9445-1D261951DED6}" type="pres">
      <dgm:prSet presAssocID="{B25C5425-A9AA-4B21-9A0C-EF5EBC0C9F8F}" presName="horz1" presStyleCnt="0"/>
      <dgm:spPr/>
    </dgm:pt>
    <dgm:pt modelId="{8869BE96-9E5B-334C-9DAA-BF7310B3D4A5}" type="pres">
      <dgm:prSet presAssocID="{B25C5425-A9AA-4B21-9A0C-EF5EBC0C9F8F}" presName="tx1" presStyleLbl="revTx" presStyleIdx="7" presStyleCnt="10"/>
      <dgm:spPr/>
    </dgm:pt>
    <dgm:pt modelId="{B555D09D-551A-5C4A-8594-0A2D1254BF21}" type="pres">
      <dgm:prSet presAssocID="{B25C5425-A9AA-4B21-9A0C-EF5EBC0C9F8F}" presName="vert1" presStyleCnt="0"/>
      <dgm:spPr/>
    </dgm:pt>
    <dgm:pt modelId="{781A736F-E30F-014F-A77B-2796A8023168}" type="pres">
      <dgm:prSet presAssocID="{60BB53DB-F52F-4677-A9DF-A4FBE02C2975}" presName="thickLine" presStyleLbl="alignNode1" presStyleIdx="8" presStyleCnt="10"/>
      <dgm:spPr/>
    </dgm:pt>
    <dgm:pt modelId="{9C9CAAC6-9CEE-014E-AD24-0C9F1D987CD6}" type="pres">
      <dgm:prSet presAssocID="{60BB53DB-F52F-4677-A9DF-A4FBE02C2975}" presName="horz1" presStyleCnt="0"/>
      <dgm:spPr/>
    </dgm:pt>
    <dgm:pt modelId="{822E1E53-2861-F74F-A9A3-E55B2CE64063}" type="pres">
      <dgm:prSet presAssocID="{60BB53DB-F52F-4677-A9DF-A4FBE02C2975}" presName="tx1" presStyleLbl="revTx" presStyleIdx="8" presStyleCnt="10"/>
      <dgm:spPr/>
    </dgm:pt>
    <dgm:pt modelId="{8A7AA6E2-BC34-464A-B91E-FCF015F76303}" type="pres">
      <dgm:prSet presAssocID="{60BB53DB-F52F-4677-A9DF-A4FBE02C2975}" presName="vert1" presStyleCnt="0"/>
      <dgm:spPr/>
    </dgm:pt>
    <dgm:pt modelId="{AB9C0D2E-9714-344E-BE8B-392BA47BB496}" type="pres">
      <dgm:prSet presAssocID="{B7ED0ABF-5672-F84C-8C7F-72CC25DD5508}" presName="thickLine" presStyleLbl="alignNode1" presStyleIdx="9" presStyleCnt="10"/>
      <dgm:spPr/>
    </dgm:pt>
    <dgm:pt modelId="{E24248CA-D771-494D-BF1C-F4240C54B782}" type="pres">
      <dgm:prSet presAssocID="{B7ED0ABF-5672-F84C-8C7F-72CC25DD5508}" presName="horz1" presStyleCnt="0"/>
      <dgm:spPr/>
    </dgm:pt>
    <dgm:pt modelId="{E5B61816-4226-6C4C-8861-B28B22674B70}" type="pres">
      <dgm:prSet presAssocID="{B7ED0ABF-5672-F84C-8C7F-72CC25DD5508}" presName="tx1" presStyleLbl="revTx" presStyleIdx="9" presStyleCnt="10"/>
      <dgm:spPr/>
    </dgm:pt>
    <dgm:pt modelId="{7655B2DB-D14E-7143-87FC-5D02A2C57596}" type="pres">
      <dgm:prSet presAssocID="{B7ED0ABF-5672-F84C-8C7F-72CC25DD5508}" presName="vert1" presStyleCnt="0"/>
      <dgm:spPr/>
    </dgm:pt>
  </dgm:ptLst>
  <dgm:cxnLst>
    <dgm:cxn modelId="{92E2920F-A124-7040-9250-CE104B22C379}" srcId="{14F1A5E7-02B1-4BEF-9FA3-4B791BE85C83}" destId="{B7ED0ABF-5672-F84C-8C7F-72CC25DD5508}" srcOrd="9" destOrd="0" parTransId="{9286C6FB-34A2-C84C-99B7-F4948858E7D1}" sibTransId="{F5EAAD38-EBDB-0F45-BE2E-20A534C71605}"/>
    <dgm:cxn modelId="{652D1514-2CD0-40F1-BFF4-34A2A0E2DD9E}" srcId="{14F1A5E7-02B1-4BEF-9FA3-4B791BE85C83}" destId="{17D212FB-BA4E-4DE6-9208-2879904A4A6E}" srcOrd="6" destOrd="0" parTransId="{EF71EC26-F5EC-4711-8291-C8B0F6C20E5D}" sibTransId="{CC371726-491F-4919-8ED9-EB605F16FBB7}"/>
    <dgm:cxn modelId="{3B68262A-7344-784D-9132-91C6008A9DE8}" type="presOf" srcId="{E43370BC-897D-4CA7-97E5-37C0A01F1831}" destId="{67678563-104B-0942-AAC0-2CE8800F2B74}" srcOrd="0" destOrd="0" presId="urn:microsoft.com/office/officeart/2008/layout/LinedList"/>
    <dgm:cxn modelId="{0D9EFA39-56E8-4136-8FCF-C266AD8CDD96}" srcId="{14F1A5E7-02B1-4BEF-9FA3-4B791BE85C83}" destId="{E43370BC-897D-4CA7-97E5-37C0A01F1831}" srcOrd="5" destOrd="0" parTransId="{F08C5FDD-DB9A-4F35-9B91-25562F8A55C6}" sibTransId="{4FA1D997-C2D8-4D52-8A90-2DEAC25B1DC6}"/>
    <dgm:cxn modelId="{E2AD6247-A3AC-41A5-BA59-FCD0ED4C5F34}" srcId="{14F1A5E7-02B1-4BEF-9FA3-4B791BE85C83}" destId="{7416F067-1288-4B33-BC96-F301DFC113E5}" srcOrd="3" destOrd="0" parTransId="{8274A0A8-6757-494B-963D-FC61260C1CF6}" sibTransId="{0E726EB1-3D34-4696-832D-FA31E868C37D}"/>
    <dgm:cxn modelId="{F0A5C96F-C58E-5145-A6E2-2AFD7AC3A00F}" type="presOf" srcId="{B7ED0ABF-5672-F84C-8C7F-72CC25DD5508}" destId="{E5B61816-4226-6C4C-8861-B28B22674B70}" srcOrd="0" destOrd="0" presId="urn:microsoft.com/office/officeart/2008/layout/LinedList"/>
    <dgm:cxn modelId="{945CB073-9BAE-714C-970C-887B9D90D229}" type="presOf" srcId="{72B1475E-3DE8-F74D-9CA0-C270EA35CEF5}" destId="{7C0D1B5F-E256-2442-A364-AB2EAA44463E}" srcOrd="0" destOrd="0" presId="urn:microsoft.com/office/officeart/2008/layout/LinedList"/>
    <dgm:cxn modelId="{A7498B76-336F-4C7C-8B3B-CB114CE26E12}" srcId="{14F1A5E7-02B1-4BEF-9FA3-4B791BE85C83}" destId="{07EF58E6-1704-4A61-8BF6-38C6B443AF96}" srcOrd="0" destOrd="0" parTransId="{F2C59F42-5935-4E70-866C-9BF6DA49C436}" sibTransId="{E9A04A10-258D-46D6-9B26-28376BC8BC34}"/>
    <dgm:cxn modelId="{34F2DF9D-CCCA-A146-AFCA-F577EE8153F0}" type="presOf" srcId="{17D212FB-BA4E-4DE6-9208-2879904A4A6E}" destId="{79D82808-97CD-CD43-96A0-B5987FB5ABEB}" srcOrd="0" destOrd="0" presId="urn:microsoft.com/office/officeart/2008/layout/LinedList"/>
    <dgm:cxn modelId="{377DF7A8-AF56-B94E-8BD7-767E9E3DEDA8}" type="presOf" srcId="{3EDECB17-8933-4D7F-B5A6-002B1C0401D9}" destId="{9429013E-A9F1-E048-8AD5-1B41604313D8}" srcOrd="0" destOrd="0" presId="urn:microsoft.com/office/officeart/2008/layout/LinedList"/>
    <dgm:cxn modelId="{0512DCAE-6519-054C-B4D3-C24AAA12B112}" type="presOf" srcId="{07EF58E6-1704-4A61-8BF6-38C6B443AF96}" destId="{43CD4A5F-110B-6141-BB90-730753A7881F}" srcOrd="0" destOrd="0" presId="urn:microsoft.com/office/officeart/2008/layout/LinedList"/>
    <dgm:cxn modelId="{18486BB9-713E-D646-9E11-5C9904741E71}" type="presOf" srcId="{4C9706C1-82BE-4C58-ABAA-212936E3FC54}" destId="{258EC93B-77B5-844E-84D8-D827ED3C70A8}" srcOrd="0" destOrd="0" presId="urn:microsoft.com/office/officeart/2008/layout/LinedList"/>
    <dgm:cxn modelId="{06A1A5BF-03EA-7540-8DB5-A7A21790FE21}" type="presOf" srcId="{B25C5425-A9AA-4B21-9A0C-EF5EBC0C9F8F}" destId="{8869BE96-9E5B-334C-9DAA-BF7310B3D4A5}" srcOrd="0" destOrd="0" presId="urn:microsoft.com/office/officeart/2008/layout/LinedList"/>
    <dgm:cxn modelId="{EAB10AC1-ADC5-D642-9BBB-81633FE83F88}" type="presOf" srcId="{60BB53DB-F52F-4677-A9DF-A4FBE02C2975}" destId="{822E1E53-2861-F74F-A9A3-E55B2CE64063}" srcOrd="0" destOrd="0" presId="urn:microsoft.com/office/officeart/2008/layout/LinedList"/>
    <dgm:cxn modelId="{67FA0DC5-947A-F44D-A020-6478BCB4FADD}" srcId="{14F1A5E7-02B1-4BEF-9FA3-4B791BE85C83}" destId="{72B1475E-3DE8-F74D-9CA0-C270EA35CEF5}" srcOrd="1" destOrd="0" parTransId="{0CA0E798-D5B2-7C4F-A0F0-F1FBA5A7406D}" sibTransId="{35773F44-DC9D-8640-BCF8-28C88A09A3A1}"/>
    <dgm:cxn modelId="{D059E5D1-330E-554F-AB15-EEC30323587B}" type="presOf" srcId="{7416F067-1288-4B33-BC96-F301DFC113E5}" destId="{E22C7653-FD33-114D-BB5F-E7556D69A1C3}" srcOrd="0" destOrd="0" presId="urn:microsoft.com/office/officeart/2008/layout/LinedList"/>
    <dgm:cxn modelId="{73BD84E4-9ACB-4DAF-AAC6-115DBF54910D}" srcId="{14F1A5E7-02B1-4BEF-9FA3-4B791BE85C83}" destId="{60BB53DB-F52F-4677-A9DF-A4FBE02C2975}" srcOrd="8" destOrd="0" parTransId="{C6B72D67-AB55-41FF-94A4-F29D32910A2E}" sibTransId="{5243927D-1E1E-4486-9462-36DFE66C9D54}"/>
    <dgm:cxn modelId="{5E669DEA-646B-F448-9720-19134C19E8EE}" type="presOf" srcId="{14F1A5E7-02B1-4BEF-9FA3-4B791BE85C83}" destId="{46853B00-BC16-B142-B486-EE7B0A5F82C7}" srcOrd="0" destOrd="0" presId="urn:microsoft.com/office/officeart/2008/layout/LinedList"/>
    <dgm:cxn modelId="{46BAA2ED-700F-4729-B33D-56085175DB35}" srcId="{14F1A5E7-02B1-4BEF-9FA3-4B791BE85C83}" destId="{B25C5425-A9AA-4B21-9A0C-EF5EBC0C9F8F}" srcOrd="7" destOrd="0" parTransId="{BF4342CA-E321-41C7-BEEC-C1FECFA55024}" sibTransId="{9B63CD66-A890-4E74-A211-CFE3A677B4A0}"/>
    <dgm:cxn modelId="{BAFE10F1-82D9-416C-9648-0A1A4274B891}" srcId="{14F1A5E7-02B1-4BEF-9FA3-4B791BE85C83}" destId="{4C9706C1-82BE-4C58-ABAA-212936E3FC54}" srcOrd="2" destOrd="0" parTransId="{319DDB6F-9BFE-40E5-AD48-80569899C9C5}" sibTransId="{AE5CCA50-AF50-45AA-9093-282EE776F424}"/>
    <dgm:cxn modelId="{6E6834F6-1DB1-47AF-8D89-864A48A6FA60}" srcId="{14F1A5E7-02B1-4BEF-9FA3-4B791BE85C83}" destId="{3EDECB17-8933-4D7F-B5A6-002B1C0401D9}" srcOrd="4" destOrd="0" parTransId="{C536A9C7-3FAF-47C7-86A1-801EAD0CC50A}" sibTransId="{E2F3381C-9AA6-4418-9087-9070537034A7}"/>
    <dgm:cxn modelId="{53244912-7771-CA4A-8735-87490DCE9F46}" type="presParOf" srcId="{46853B00-BC16-B142-B486-EE7B0A5F82C7}" destId="{0EF96E0C-8B55-3C48-8F87-0197D4B957B6}" srcOrd="0" destOrd="0" presId="urn:microsoft.com/office/officeart/2008/layout/LinedList"/>
    <dgm:cxn modelId="{C1AAEE97-144E-C641-801D-DC443AB0AA59}" type="presParOf" srcId="{46853B00-BC16-B142-B486-EE7B0A5F82C7}" destId="{A4EB2DAE-0468-3A4F-8236-B5DC4F3F52EE}" srcOrd="1" destOrd="0" presId="urn:microsoft.com/office/officeart/2008/layout/LinedList"/>
    <dgm:cxn modelId="{C82ACE07-BF2F-A442-8753-D6529E8851F8}" type="presParOf" srcId="{A4EB2DAE-0468-3A4F-8236-B5DC4F3F52EE}" destId="{43CD4A5F-110B-6141-BB90-730753A7881F}" srcOrd="0" destOrd="0" presId="urn:microsoft.com/office/officeart/2008/layout/LinedList"/>
    <dgm:cxn modelId="{EC6AAE3B-3FC2-AE41-A30A-68E1306CC158}" type="presParOf" srcId="{A4EB2DAE-0468-3A4F-8236-B5DC4F3F52EE}" destId="{3C3871A1-F9B5-A944-A5CA-49E9312E4EFB}" srcOrd="1" destOrd="0" presId="urn:microsoft.com/office/officeart/2008/layout/LinedList"/>
    <dgm:cxn modelId="{CE6E3096-CB16-D448-90C8-2D82166DE996}" type="presParOf" srcId="{46853B00-BC16-B142-B486-EE7B0A5F82C7}" destId="{5CB8B552-5A0F-2C47-A1B1-CEED560F3679}" srcOrd="2" destOrd="0" presId="urn:microsoft.com/office/officeart/2008/layout/LinedList"/>
    <dgm:cxn modelId="{750BA15E-EFA0-154F-9493-F0341B8B23E9}" type="presParOf" srcId="{46853B00-BC16-B142-B486-EE7B0A5F82C7}" destId="{405F8007-7378-E042-9358-1049F1479777}" srcOrd="3" destOrd="0" presId="urn:microsoft.com/office/officeart/2008/layout/LinedList"/>
    <dgm:cxn modelId="{C262EA95-19C3-6F45-B69E-5F65CD959EDA}" type="presParOf" srcId="{405F8007-7378-E042-9358-1049F1479777}" destId="{7C0D1B5F-E256-2442-A364-AB2EAA44463E}" srcOrd="0" destOrd="0" presId="urn:microsoft.com/office/officeart/2008/layout/LinedList"/>
    <dgm:cxn modelId="{2C136B20-8545-B247-931A-2BA91E482489}" type="presParOf" srcId="{405F8007-7378-E042-9358-1049F1479777}" destId="{C86EC6A6-CC30-FA40-B77B-0A42A25C7E25}" srcOrd="1" destOrd="0" presId="urn:microsoft.com/office/officeart/2008/layout/LinedList"/>
    <dgm:cxn modelId="{888F3E99-6819-7646-846B-EBE2B7005E4E}" type="presParOf" srcId="{46853B00-BC16-B142-B486-EE7B0A5F82C7}" destId="{ED07D4A1-5C9E-D94C-B14E-D7055EBBAE55}" srcOrd="4" destOrd="0" presId="urn:microsoft.com/office/officeart/2008/layout/LinedList"/>
    <dgm:cxn modelId="{04428BC8-0226-0D4D-BBEE-CCC49C397994}" type="presParOf" srcId="{46853B00-BC16-B142-B486-EE7B0A5F82C7}" destId="{509973BE-56A0-1C49-9A5A-F7050FF48880}" srcOrd="5" destOrd="0" presId="urn:microsoft.com/office/officeart/2008/layout/LinedList"/>
    <dgm:cxn modelId="{07A029AD-EA74-5344-938B-EC4F03D6DA0C}" type="presParOf" srcId="{509973BE-56A0-1C49-9A5A-F7050FF48880}" destId="{258EC93B-77B5-844E-84D8-D827ED3C70A8}" srcOrd="0" destOrd="0" presId="urn:microsoft.com/office/officeart/2008/layout/LinedList"/>
    <dgm:cxn modelId="{4AE1F441-7E24-3940-98B2-41648D77CD35}" type="presParOf" srcId="{509973BE-56A0-1C49-9A5A-F7050FF48880}" destId="{6ED637CC-12FD-644C-96F1-D4482ED6E5D5}" srcOrd="1" destOrd="0" presId="urn:microsoft.com/office/officeart/2008/layout/LinedList"/>
    <dgm:cxn modelId="{59C17638-7805-FC41-A4A6-FEC69D9FD667}" type="presParOf" srcId="{46853B00-BC16-B142-B486-EE7B0A5F82C7}" destId="{36D90959-529E-A146-A155-0F9F31AA7080}" srcOrd="6" destOrd="0" presId="urn:microsoft.com/office/officeart/2008/layout/LinedList"/>
    <dgm:cxn modelId="{6A113CFB-BB51-DE4B-8FB4-43E4FB50AFB6}" type="presParOf" srcId="{46853B00-BC16-B142-B486-EE7B0A5F82C7}" destId="{36D7A0C6-D384-1D45-A9C7-BB3FEC0D7F1B}" srcOrd="7" destOrd="0" presId="urn:microsoft.com/office/officeart/2008/layout/LinedList"/>
    <dgm:cxn modelId="{D33040DF-7834-7943-9113-462F9C60BF7F}" type="presParOf" srcId="{36D7A0C6-D384-1D45-A9C7-BB3FEC0D7F1B}" destId="{E22C7653-FD33-114D-BB5F-E7556D69A1C3}" srcOrd="0" destOrd="0" presId="urn:microsoft.com/office/officeart/2008/layout/LinedList"/>
    <dgm:cxn modelId="{FEAB7FF6-16A4-9844-AFD3-12007786225C}" type="presParOf" srcId="{36D7A0C6-D384-1D45-A9C7-BB3FEC0D7F1B}" destId="{2DC7D786-C626-2B4C-9D10-CF5F408CE1B1}" srcOrd="1" destOrd="0" presId="urn:microsoft.com/office/officeart/2008/layout/LinedList"/>
    <dgm:cxn modelId="{B5922FBB-BD18-844F-936E-BE415634449F}" type="presParOf" srcId="{46853B00-BC16-B142-B486-EE7B0A5F82C7}" destId="{5B92B0CF-CC01-5341-BA76-ECA34FC0F5A2}" srcOrd="8" destOrd="0" presId="urn:microsoft.com/office/officeart/2008/layout/LinedList"/>
    <dgm:cxn modelId="{7CA971ED-2E0C-494D-9670-A29D01A7609D}" type="presParOf" srcId="{46853B00-BC16-B142-B486-EE7B0A5F82C7}" destId="{D34100A5-F137-0841-BC64-0C5210F90803}" srcOrd="9" destOrd="0" presId="urn:microsoft.com/office/officeart/2008/layout/LinedList"/>
    <dgm:cxn modelId="{60F2B31B-FD58-F042-A584-0AD51347A566}" type="presParOf" srcId="{D34100A5-F137-0841-BC64-0C5210F90803}" destId="{9429013E-A9F1-E048-8AD5-1B41604313D8}" srcOrd="0" destOrd="0" presId="urn:microsoft.com/office/officeart/2008/layout/LinedList"/>
    <dgm:cxn modelId="{6C5F3663-741E-F64E-A649-5F427864B2B2}" type="presParOf" srcId="{D34100A5-F137-0841-BC64-0C5210F90803}" destId="{B610ADB3-926C-6145-ACB8-C34DDD3D9EBE}" srcOrd="1" destOrd="0" presId="urn:microsoft.com/office/officeart/2008/layout/LinedList"/>
    <dgm:cxn modelId="{B9230A79-31A1-3443-A191-F385DF23BF2D}" type="presParOf" srcId="{46853B00-BC16-B142-B486-EE7B0A5F82C7}" destId="{0DA46816-6A16-D34D-87DB-031764502221}" srcOrd="10" destOrd="0" presId="urn:microsoft.com/office/officeart/2008/layout/LinedList"/>
    <dgm:cxn modelId="{5C0A1079-05FC-6B48-BED0-59ECAD91108F}" type="presParOf" srcId="{46853B00-BC16-B142-B486-EE7B0A5F82C7}" destId="{77BDD833-7CA6-C143-8DC9-3EF18617DF94}" srcOrd="11" destOrd="0" presId="urn:microsoft.com/office/officeart/2008/layout/LinedList"/>
    <dgm:cxn modelId="{775A97EF-C223-B348-B2E5-F9FF3CAA0F09}" type="presParOf" srcId="{77BDD833-7CA6-C143-8DC9-3EF18617DF94}" destId="{67678563-104B-0942-AAC0-2CE8800F2B74}" srcOrd="0" destOrd="0" presId="urn:microsoft.com/office/officeart/2008/layout/LinedList"/>
    <dgm:cxn modelId="{BF22BEC3-3E16-3D40-9AC6-0514B3BB5F28}" type="presParOf" srcId="{77BDD833-7CA6-C143-8DC9-3EF18617DF94}" destId="{6FE20EBF-5285-C94B-BDAD-6C766509A903}" srcOrd="1" destOrd="0" presId="urn:microsoft.com/office/officeart/2008/layout/LinedList"/>
    <dgm:cxn modelId="{043A3A51-8E2D-3D44-A0F1-9B27F4D51D2A}" type="presParOf" srcId="{46853B00-BC16-B142-B486-EE7B0A5F82C7}" destId="{4914A3DC-8FF6-BD49-889D-67B9F0C430C9}" srcOrd="12" destOrd="0" presId="urn:microsoft.com/office/officeart/2008/layout/LinedList"/>
    <dgm:cxn modelId="{AFFF29CC-B8F3-0C4A-AD4B-C5527A05D31B}" type="presParOf" srcId="{46853B00-BC16-B142-B486-EE7B0A5F82C7}" destId="{B4EEC58F-AE58-4842-AB17-E901C2B65B35}" srcOrd="13" destOrd="0" presId="urn:microsoft.com/office/officeart/2008/layout/LinedList"/>
    <dgm:cxn modelId="{FA13FC84-EED6-D24B-87A9-D2B276E636E7}" type="presParOf" srcId="{B4EEC58F-AE58-4842-AB17-E901C2B65B35}" destId="{79D82808-97CD-CD43-96A0-B5987FB5ABEB}" srcOrd="0" destOrd="0" presId="urn:microsoft.com/office/officeart/2008/layout/LinedList"/>
    <dgm:cxn modelId="{BF96E454-5D7F-B948-BF8D-0F74151BDCBA}" type="presParOf" srcId="{B4EEC58F-AE58-4842-AB17-E901C2B65B35}" destId="{ED4915D0-4FF1-3340-BEE9-98EE62862375}" srcOrd="1" destOrd="0" presId="urn:microsoft.com/office/officeart/2008/layout/LinedList"/>
    <dgm:cxn modelId="{A4DC0441-9B8F-5941-9515-07E40E7F6147}" type="presParOf" srcId="{46853B00-BC16-B142-B486-EE7B0A5F82C7}" destId="{7CC9543C-8EC9-674F-8C5F-E6BDF23D07C5}" srcOrd="14" destOrd="0" presId="urn:microsoft.com/office/officeart/2008/layout/LinedList"/>
    <dgm:cxn modelId="{81865E06-70F6-0445-85C9-D78ABB3AB6D8}" type="presParOf" srcId="{46853B00-BC16-B142-B486-EE7B0A5F82C7}" destId="{8DC1AAA1-50D6-0543-9445-1D261951DED6}" srcOrd="15" destOrd="0" presId="urn:microsoft.com/office/officeart/2008/layout/LinedList"/>
    <dgm:cxn modelId="{C93B23A0-EE3D-6940-9881-07AF478563BD}" type="presParOf" srcId="{8DC1AAA1-50D6-0543-9445-1D261951DED6}" destId="{8869BE96-9E5B-334C-9DAA-BF7310B3D4A5}" srcOrd="0" destOrd="0" presId="urn:microsoft.com/office/officeart/2008/layout/LinedList"/>
    <dgm:cxn modelId="{AF738B17-C511-1F44-91C3-BCCBEE6966F7}" type="presParOf" srcId="{8DC1AAA1-50D6-0543-9445-1D261951DED6}" destId="{B555D09D-551A-5C4A-8594-0A2D1254BF21}" srcOrd="1" destOrd="0" presId="urn:microsoft.com/office/officeart/2008/layout/LinedList"/>
    <dgm:cxn modelId="{85087351-825A-0C4C-87DA-DB7A1581B4A7}" type="presParOf" srcId="{46853B00-BC16-B142-B486-EE7B0A5F82C7}" destId="{781A736F-E30F-014F-A77B-2796A8023168}" srcOrd="16" destOrd="0" presId="urn:microsoft.com/office/officeart/2008/layout/LinedList"/>
    <dgm:cxn modelId="{B88EEAD4-0886-8642-ABA1-DBC88B058FB2}" type="presParOf" srcId="{46853B00-BC16-B142-B486-EE7B0A5F82C7}" destId="{9C9CAAC6-9CEE-014E-AD24-0C9F1D987CD6}" srcOrd="17" destOrd="0" presId="urn:microsoft.com/office/officeart/2008/layout/LinedList"/>
    <dgm:cxn modelId="{2D39F8A5-C85D-1C41-9E5B-2B38D6E94CE0}" type="presParOf" srcId="{9C9CAAC6-9CEE-014E-AD24-0C9F1D987CD6}" destId="{822E1E53-2861-F74F-A9A3-E55B2CE64063}" srcOrd="0" destOrd="0" presId="urn:microsoft.com/office/officeart/2008/layout/LinedList"/>
    <dgm:cxn modelId="{43A6581C-EA23-954C-BE37-7E943C6A89BF}" type="presParOf" srcId="{9C9CAAC6-9CEE-014E-AD24-0C9F1D987CD6}" destId="{8A7AA6E2-BC34-464A-B91E-FCF015F76303}" srcOrd="1" destOrd="0" presId="urn:microsoft.com/office/officeart/2008/layout/LinedList"/>
    <dgm:cxn modelId="{9CAF8525-86CA-234C-BF4E-6CA0D11ED15E}" type="presParOf" srcId="{46853B00-BC16-B142-B486-EE7B0A5F82C7}" destId="{AB9C0D2E-9714-344E-BE8B-392BA47BB496}" srcOrd="18" destOrd="0" presId="urn:microsoft.com/office/officeart/2008/layout/LinedList"/>
    <dgm:cxn modelId="{7423D928-9747-5849-81D5-91C46D2FB121}" type="presParOf" srcId="{46853B00-BC16-B142-B486-EE7B0A5F82C7}" destId="{E24248CA-D771-494D-BF1C-F4240C54B782}" srcOrd="19" destOrd="0" presId="urn:microsoft.com/office/officeart/2008/layout/LinedList"/>
    <dgm:cxn modelId="{E18AEBDE-6E2E-6840-80A3-6F44AFECE8CC}" type="presParOf" srcId="{E24248CA-D771-494D-BF1C-F4240C54B782}" destId="{E5B61816-4226-6C4C-8861-B28B22674B70}" srcOrd="0" destOrd="0" presId="urn:microsoft.com/office/officeart/2008/layout/LinedList"/>
    <dgm:cxn modelId="{7063EBEB-C168-FE47-A52C-042371D1F2D3}" type="presParOf" srcId="{E24248CA-D771-494D-BF1C-F4240C54B782}" destId="{7655B2DB-D14E-7143-87FC-5D02A2C5759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FF0625-08EA-CE49-A7DC-EA2BD2F37B09}" type="doc">
      <dgm:prSet loTypeId="urn:microsoft.com/office/officeart/2005/8/layout/process2" loCatId="" qsTypeId="urn:microsoft.com/office/officeart/2005/8/quickstyle/simple4" qsCatId="simple" csTypeId="urn:microsoft.com/office/officeart/2005/8/colors/colorful2" csCatId="colorful" phldr="1"/>
      <dgm:spPr/>
    </dgm:pt>
    <dgm:pt modelId="{ED3C81A2-8CBD-E445-ADE9-8673EDD1A278}">
      <dgm:prSet phldrT="[Text]"/>
      <dgm:spPr/>
      <dgm:t>
        <a:bodyPr/>
        <a:lstStyle/>
        <a:p>
          <a:r>
            <a:rPr lang="en-US" dirty="0"/>
            <a:t>1: Pre-suicidal vulnerability</a:t>
          </a:r>
        </a:p>
      </dgm:t>
    </dgm:pt>
    <dgm:pt modelId="{2449384B-7DEE-FD41-96FB-A8C83C3512DB}" type="parTrans" cxnId="{4D5770F5-F4CF-6A4F-BFFE-161393EE72A0}">
      <dgm:prSet/>
      <dgm:spPr/>
      <dgm:t>
        <a:bodyPr/>
        <a:lstStyle/>
        <a:p>
          <a:endParaRPr lang="en-US"/>
        </a:p>
      </dgm:t>
    </dgm:pt>
    <dgm:pt modelId="{A9879CE4-EA14-4942-9619-690C8E536795}" type="sibTrans" cxnId="{4D5770F5-F4CF-6A4F-BFFE-161393EE72A0}">
      <dgm:prSet/>
      <dgm:spPr/>
      <dgm:t>
        <a:bodyPr/>
        <a:lstStyle/>
        <a:p>
          <a:endParaRPr lang="en-US"/>
        </a:p>
      </dgm:t>
    </dgm:pt>
    <dgm:pt modelId="{6B5A12CC-C598-3E4B-9E6D-5AE9F62FE924}">
      <dgm:prSet phldrT="[Text]"/>
      <dgm:spPr/>
      <dgm:t>
        <a:bodyPr/>
        <a:lstStyle/>
        <a:p>
          <a:r>
            <a:rPr lang="en-US" dirty="0"/>
            <a:t>3: Pre-suicidal state</a:t>
          </a:r>
        </a:p>
      </dgm:t>
    </dgm:pt>
    <dgm:pt modelId="{16D4676C-5856-D741-90F5-89F62CC484D1}" type="parTrans" cxnId="{69D0A260-D2B6-F64D-8A93-BD06D1582379}">
      <dgm:prSet/>
      <dgm:spPr/>
      <dgm:t>
        <a:bodyPr/>
        <a:lstStyle/>
        <a:p>
          <a:endParaRPr lang="en-US"/>
        </a:p>
      </dgm:t>
    </dgm:pt>
    <dgm:pt modelId="{6F2F3914-4C9A-9749-BCED-5B85819B2B4F}" type="sibTrans" cxnId="{69D0A260-D2B6-F64D-8A93-BD06D1582379}">
      <dgm:prSet/>
      <dgm:spPr/>
      <dgm:t>
        <a:bodyPr/>
        <a:lstStyle/>
        <a:p>
          <a:endParaRPr lang="en-US"/>
        </a:p>
      </dgm:t>
    </dgm:pt>
    <dgm:pt modelId="{1E276F5E-51EB-1240-A628-CD6A3A3D6D4B}">
      <dgm:prSet phldrT="[Text]"/>
      <dgm:spPr/>
      <dgm:t>
        <a:bodyPr/>
        <a:lstStyle/>
        <a:p>
          <a:r>
            <a:rPr lang="en-US" dirty="0"/>
            <a:t>4: Trigger event</a:t>
          </a:r>
        </a:p>
      </dgm:t>
    </dgm:pt>
    <dgm:pt modelId="{48EAA1CC-3EEA-0D49-A2B8-1F187BA09972}" type="parTrans" cxnId="{02ACABFF-220F-EB47-9FFC-5877422692EF}">
      <dgm:prSet/>
      <dgm:spPr/>
      <dgm:t>
        <a:bodyPr/>
        <a:lstStyle/>
        <a:p>
          <a:endParaRPr lang="en-US"/>
        </a:p>
      </dgm:t>
    </dgm:pt>
    <dgm:pt modelId="{50DACF1B-C6E2-514C-A33F-28C3FDD43CB9}" type="sibTrans" cxnId="{02ACABFF-220F-EB47-9FFC-5877422692EF}">
      <dgm:prSet/>
      <dgm:spPr/>
      <dgm:t>
        <a:bodyPr/>
        <a:lstStyle/>
        <a:p>
          <a:endParaRPr lang="en-US"/>
        </a:p>
      </dgm:t>
    </dgm:pt>
    <dgm:pt modelId="{6F87E052-0752-8B48-AD71-7BE4F6DAAE5E}">
      <dgm:prSet phldrT="[Text]"/>
      <dgm:spPr/>
      <dgm:t>
        <a:bodyPr/>
        <a:lstStyle/>
        <a:p>
          <a:r>
            <a:rPr lang="en-US" dirty="0"/>
            <a:t>5: Suicidal act</a:t>
          </a:r>
        </a:p>
      </dgm:t>
    </dgm:pt>
    <dgm:pt modelId="{90B3756E-3726-E146-8DA7-4B0FF6A90F97}" type="parTrans" cxnId="{05BB462B-30D2-E440-BCBD-20D7682B51A9}">
      <dgm:prSet/>
      <dgm:spPr/>
      <dgm:t>
        <a:bodyPr/>
        <a:lstStyle/>
        <a:p>
          <a:endParaRPr lang="en-US"/>
        </a:p>
      </dgm:t>
    </dgm:pt>
    <dgm:pt modelId="{433D9451-9588-7E44-A2B1-AACBCB9D9BCB}" type="sibTrans" cxnId="{05BB462B-30D2-E440-BCBD-20D7682B51A9}">
      <dgm:prSet/>
      <dgm:spPr/>
      <dgm:t>
        <a:bodyPr/>
        <a:lstStyle/>
        <a:p>
          <a:endParaRPr lang="en-US"/>
        </a:p>
      </dgm:t>
    </dgm:pt>
    <dgm:pt modelId="{97C9C18C-2695-3D48-A6B2-954A4C9458C6}">
      <dgm:prSet phldrT="[Text]"/>
      <dgm:spPr/>
      <dgm:t>
        <a:bodyPr/>
        <a:lstStyle/>
        <a:p>
          <a:r>
            <a:rPr lang="en-US" dirty="0"/>
            <a:t>2: Trigger loss event</a:t>
          </a:r>
        </a:p>
      </dgm:t>
    </dgm:pt>
    <dgm:pt modelId="{A31A2BAD-A5D2-4342-A13C-F625701B2D6F}" type="parTrans" cxnId="{B5AB0297-E482-0846-9E87-235DA6714C47}">
      <dgm:prSet/>
      <dgm:spPr/>
      <dgm:t>
        <a:bodyPr/>
        <a:lstStyle/>
        <a:p>
          <a:endParaRPr lang="en-US"/>
        </a:p>
      </dgm:t>
    </dgm:pt>
    <dgm:pt modelId="{464897BD-3A51-AE44-B8E8-2E298412A206}" type="sibTrans" cxnId="{B5AB0297-E482-0846-9E87-235DA6714C47}">
      <dgm:prSet/>
      <dgm:spPr/>
      <dgm:t>
        <a:bodyPr/>
        <a:lstStyle/>
        <a:p>
          <a:endParaRPr lang="en-US"/>
        </a:p>
      </dgm:t>
    </dgm:pt>
    <dgm:pt modelId="{67C10DBF-6B13-A649-923A-75EAE4C7BD0E}" type="pres">
      <dgm:prSet presAssocID="{94FF0625-08EA-CE49-A7DC-EA2BD2F37B09}" presName="linearFlow" presStyleCnt="0">
        <dgm:presLayoutVars>
          <dgm:resizeHandles val="exact"/>
        </dgm:presLayoutVars>
      </dgm:prSet>
      <dgm:spPr/>
    </dgm:pt>
    <dgm:pt modelId="{41885B0F-25F2-AB40-AA53-B47253159346}" type="pres">
      <dgm:prSet presAssocID="{ED3C81A2-8CBD-E445-ADE9-8673EDD1A278}" presName="node" presStyleLbl="node1" presStyleIdx="0" presStyleCnt="5">
        <dgm:presLayoutVars>
          <dgm:bulletEnabled val="1"/>
        </dgm:presLayoutVars>
      </dgm:prSet>
      <dgm:spPr/>
    </dgm:pt>
    <dgm:pt modelId="{3E85E340-AD39-BB44-9AEA-571199C5A337}" type="pres">
      <dgm:prSet presAssocID="{A9879CE4-EA14-4942-9619-690C8E536795}" presName="sibTrans" presStyleLbl="sibTrans2D1" presStyleIdx="0" presStyleCnt="4"/>
      <dgm:spPr/>
    </dgm:pt>
    <dgm:pt modelId="{1E224536-C41F-CD4A-BF41-9335E6D8BDA2}" type="pres">
      <dgm:prSet presAssocID="{A9879CE4-EA14-4942-9619-690C8E536795}" presName="connectorText" presStyleLbl="sibTrans2D1" presStyleIdx="0" presStyleCnt="4"/>
      <dgm:spPr/>
    </dgm:pt>
    <dgm:pt modelId="{3926C48D-9CB2-C64F-AE36-7A4490E90A7F}" type="pres">
      <dgm:prSet presAssocID="{97C9C18C-2695-3D48-A6B2-954A4C9458C6}" presName="node" presStyleLbl="node1" presStyleIdx="1" presStyleCnt="5">
        <dgm:presLayoutVars>
          <dgm:bulletEnabled val="1"/>
        </dgm:presLayoutVars>
      </dgm:prSet>
      <dgm:spPr/>
    </dgm:pt>
    <dgm:pt modelId="{84CD42CA-4B23-2A4B-8C69-5851B2DA2C3D}" type="pres">
      <dgm:prSet presAssocID="{464897BD-3A51-AE44-B8E8-2E298412A206}" presName="sibTrans" presStyleLbl="sibTrans2D1" presStyleIdx="1" presStyleCnt="4"/>
      <dgm:spPr/>
    </dgm:pt>
    <dgm:pt modelId="{990D4E19-970E-BA40-9A6B-F8D7917CEE24}" type="pres">
      <dgm:prSet presAssocID="{464897BD-3A51-AE44-B8E8-2E298412A206}" presName="connectorText" presStyleLbl="sibTrans2D1" presStyleIdx="1" presStyleCnt="4"/>
      <dgm:spPr/>
    </dgm:pt>
    <dgm:pt modelId="{7EF1E6D2-2075-D248-B4D0-00B0C026E508}" type="pres">
      <dgm:prSet presAssocID="{6B5A12CC-C598-3E4B-9E6D-5AE9F62FE924}" presName="node" presStyleLbl="node1" presStyleIdx="2" presStyleCnt="5">
        <dgm:presLayoutVars>
          <dgm:bulletEnabled val="1"/>
        </dgm:presLayoutVars>
      </dgm:prSet>
      <dgm:spPr/>
    </dgm:pt>
    <dgm:pt modelId="{FBD4F8C1-0E2F-134D-9E5E-0FC73A14456E}" type="pres">
      <dgm:prSet presAssocID="{6F2F3914-4C9A-9749-BCED-5B85819B2B4F}" presName="sibTrans" presStyleLbl="sibTrans2D1" presStyleIdx="2" presStyleCnt="4"/>
      <dgm:spPr/>
    </dgm:pt>
    <dgm:pt modelId="{64CCA84C-7ABD-9E43-A9D6-AAD867D1280F}" type="pres">
      <dgm:prSet presAssocID="{6F2F3914-4C9A-9749-BCED-5B85819B2B4F}" presName="connectorText" presStyleLbl="sibTrans2D1" presStyleIdx="2" presStyleCnt="4"/>
      <dgm:spPr/>
    </dgm:pt>
    <dgm:pt modelId="{10B4587E-E8CD-C249-B1E7-347381DF6D9C}" type="pres">
      <dgm:prSet presAssocID="{1E276F5E-51EB-1240-A628-CD6A3A3D6D4B}" presName="node" presStyleLbl="node1" presStyleIdx="3" presStyleCnt="5">
        <dgm:presLayoutVars>
          <dgm:bulletEnabled val="1"/>
        </dgm:presLayoutVars>
      </dgm:prSet>
      <dgm:spPr/>
    </dgm:pt>
    <dgm:pt modelId="{3072BD11-EA0A-A544-B0BD-3ABB77B79AD1}" type="pres">
      <dgm:prSet presAssocID="{50DACF1B-C6E2-514C-A33F-28C3FDD43CB9}" presName="sibTrans" presStyleLbl="sibTrans2D1" presStyleIdx="3" presStyleCnt="4"/>
      <dgm:spPr/>
    </dgm:pt>
    <dgm:pt modelId="{B756B5C2-36ED-E548-96CA-08890FA471B0}" type="pres">
      <dgm:prSet presAssocID="{50DACF1B-C6E2-514C-A33F-28C3FDD43CB9}" presName="connectorText" presStyleLbl="sibTrans2D1" presStyleIdx="3" presStyleCnt="4"/>
      <dgm:spPr/>
    </dgm:pt>
    <dgm:pt modelId="{BE7811BA-EEDE-E24B-84FB-974648DFA84D}" type="pres">
      <dgm:prSet presAssocID="{6F87E052-0752-8B48-AD71-7BE4F6DAAE5E}" presName="node" presStyleLbl="node1" presStyleIdx="4" presStyleCnt="5">
        <dgm:presLayoutVars>
          <dgm:bulletEnabled val="1"/>
        </dgm:presLayoutVars>
      </dgm:prSet>
      <dgm:spPr/>
    </dgm:pt>
  </dgm:ptLst>
  <dgm:cxnLst>
    <dgm:cxn modelId="{9970460A-EAB9-A04D-8B3E-B4373D6E0DEC}" type="presOf" srcId="{1E276F5E-51EB-1240-A628-CD6A3A3D6D4B}" destId="{10B4587E-E8CD-C249-B1E7-347381DF6D9C}" srcOrd="0" destOrd="0" presId="urn:microsoft.com/office/officeart/2005/8/layout/process2"/>
    <dgm:cxn modelId="{23D2BC0A-E860-F749-914E-C9E2BDFBC2D3}" type="presOf" srcId="{6F2F3914-4C9A-9749-BCED-5B85819B2B4F}" destId="{64CCA84C-7ABD-9E43-A9D6-AAD867D1280F}" srcOrd="1" destOrd="0" presId="urn:microsoft.com/office/officeart/2005/8/layout/process2"/>
    <dgm:cxn modelId="{DC86FF14-6ED5-D243-9CDD-EA289F00C585}" type="presOf" srcId="{A9879CE4-EA14-4942-9619-690C8E536795}" destId="{1E224536-C41F-CD4A-BF41-9335E6D8BDA2}" srcOrd="1" destOrd="0" presId="urn:microsoft.com/office/officeart/2005/8/layout/process2"/>
    <dgm:cxn modelId="{44FA282A-ADA0-7B46-9DD9-D9090A76AA9F}" type="presOf" srcId="{464897BD-3A51-AE44-B8E8-2E298412A206}" destId="{84CD42CA-4B23-2A4B-8C69-5851B2DA2C3D}" srcOrd="0" destOrd="0" presId="urn:microsoft.com/office/officeart/2005/8/layout/process2"/>
    <dgm:cxn modelId="{05BB462B-30D2-E440-BCBD-20D7682B51A9}" srcId="{94FF0625-08EA-CE49-A7DC-EA2BD2F37B09}" destId="{6F87E052-0752-8B48-AD71-7BE4F6DAAE5E}" srcOrd="4" destOrd="0" parTransId="{90B3756E-3726-E146-8DA7-4B0FF6A90F97}" sibTransId="{433D9451-9588-7E44-A2B1-AACBCB9D9BCB}"/>
    <dgm:cxn modelId="{B907D157-D45C-7F4D-8AE1-07007EAB997F}" type="presOf" srcId="{ED3C81A2-8CBD-E445-ADE9-8673EDD1A278}" destId="{41885B0F-25F2-AB40-AA53-B47253159346}" srcOrd="0" destOrd="0" presId="urn:microsoft.com/office/officeart/2005/8/layout/process2"/>
    <dgm:cxn modelId="{52ABF959-146D-8C4F-A165-FB2D9B70CE4B}" type="presOf" srcId="{6F87E052-0752-8B48-AD71-7BE4F6DAAE5E}" destId="{BE7811BA-EEDE-E24B-84FB-974648DFA84D}" srcOrd="0" destOrd="0" presId="urn:microsoft.com/office/officeart/2005/8/layout/process2"/>
    <dgm:cxn modelId="{A1D3CD5C-C270-4E4D-91F7-4C1D6C17276C}" type="presOf" srcId="{50DACF1B-C6E2-514C-A33F-28C3FDD43CB9}" destId="{3072BD11-EA0A-A544-B0BD-3ABB77B79AD1}" srcOrd="0" destOrd="0" presId="urn:microsoft.com/office/officeart/2005/8/layout/process2"/>
    <dgm:cxn modelId="{69D0A260-D2B6-F64D-8A93-BD06D1582379}" srcId="{94FF0625-08EA-CE49-A7DC-EA2BD2F37B09}" destId="{6B5A12CC-C598-3E4B-9E6D-5AE9F62FE924}" srcOrd="2" destOrd="0" parTransId="{16D4676C-5856-D741-90F5-89F62CC484D1}" sibTransId="{6F2F3914-4C9A-9749-BCED-5B85819B2B4F}"/>
    <dgm:cxn modelId="{9C288388-F810-B64B-B77B-96301CF6BE94}" type="presOf" srcId="{6B5A12CC-C598-3E4B-9E6D-5AE9F62FE924}" destId="{7EF1E6D2-2075-D248-B4D0-00B0C026E508}" srcOrd="0" destOrd="0" presId="urn:microsoft.com/office/officeart/2005/8/layout/process2"/>
    <dgm:cxn modelId="{1E5A2B89-9C4C-F841-8748-0C2D0F1DD0E0}" type="presOf" srcId="{94FF0625-08EA-CE49-A7DC-EA2BD2F37B09}" destId="{67C10DBF-6B13-A649-923A-75EAE4C7BD0E}" srcOrd="0" destOrd="0" presId="urn:microsoft.com/office/officeart/2005/8/layout/process2"/>
    <dgm:cxn modelId="{B5AB0297-E482-0846-9E87-235DA6714C47}" srcId="{94FF0625-08EA-CE49-A7DC-EA2BD2F37B09}" destId="{97C9C18C-2695-3D48-A6B2-954A4C9458C6}" srcOrd="1" destOrd="0" parTransId="{A31A2BAD-A5D2-4342-A13C-F625701B2D6F}" sibTransId="{464897BD-3A51-AE44-B8E8-2E298412A206}"/>
    <dgm:cxn modelId="{D1A6E69B-9A05-6341-9B5A-5C87CDDE22BA}" type="presOf" srcId="{97C9C18C-2695-3D48-A6B2-954A4C9458C6}" destId="{3926C48D-9CB2-C64F-AE36-7A4490E90A7F}" srcOrd="0" destOrd="0" presId="urn:microsoft.com/office/officeart/2005/8/layout/process2"/>
    <dgm:cxn modelId="{FF659EC3-F62E-2A49-AA8E-0BAF03849305}" type="presOf" srcId="{464897BD-3A51-AE44-B8E8-2E298412A206}" destId="{990D4E19-970E-BA40-9A6B-F8D7917CEE24}" srcOrd="1" destOrd="0" presId="urn:microsoft.com/office/officeart/2005/8/layout/process2"/>
    <dgm:cxn modelId="{AC648FD8-B0FC-3245-B5CF-90F6AE106109}" type="presOf" srcId="{A9879CE4-EA14-4942-9619-690C8E536795}" destId="{3E85E340-AD39-BB44-9AEA-571199C5A337}" srcOrd="0" destOrd="0" presId="urn:microsoft.com/office/officeart/2005/8/layout/process2"/>
    <dgm:cxn modelId="{3F27E9EC-52E3-044C-AA0E-426CCA843B94}" type="presOf" srcId="{50DACF1B-C6E2-514C-A33F-28C3FDD43CB9}" destId="{B756B5C2-36ED-E548-96CA-08890FA471B0}" srcOrd="1" destOrd="0" presId="urn:microsoft.com/office/officeart/2005/8/layout/process2"/>
    <dgm:cxn modelId="{4D5770F5-F4CF-6A4F-BFFE-161393EE72A0}" srcId="{94FF0625-08EA-CE49-A7DC-EA2BD2F37B09}" destId="{ED3C81A2-8CBD-E445-ADE9-8673EDD1A278}" srcOrd="0" destOrd="0" parTransId="{2449384B-7DEE-FD41-96FB-A8C83C3512DB}" sibTransId="{A9879CE4-EA14-4942-9619-690C8E536795}"/>
    <dgm:cxn modelId="{9173D2FD-6C06-9848-89D6-73580D261271}" type="presOf" srcId="{6F2F3914-4C9A-9749-BCED-5B85819B2B4F}" destId="{FBD4F8C1-0E2F-134D-9E5E-0FC73A14456E}" srcOrd="0" destOrd="0" presId="urn:microsoft.com/office/officeart/2005/8/layout/process2"/>
    <dgm:cxn modelId="{02ACABFF-220F-EB47-9FFC-5877422692EF}" srcId="{94FF0625-08EA-CE49-A7DC-EA2BD2F37B09}" destId="{1E276F5E-51EB-1240-A628-CD6A3A3D6D4B}" srcOrd="3" destOrd="0" parTransId="{48EAA1CC-3EEA-0D49-A2B8-1F187BA09972}" sibTransId="{50DACF1B-C6E2-514C-A33F-28C3FDD43CB9}"/>
    <dgm:cxn modelId="{B3E1285E-4BF5-3544-98C9-F1933BBB9C71}" type="presParOf" srcId="{67C10DBF-6B13-A649-923A-75EAE4C7BD0E}" destId="{41885B0F-25F2-AB40-AA53-B47253159346}" srcOrd="0" destOrd="0" presId="urn:microsoft.com/office/officeart/2005/8/layout/process2"/>
    <dgm:cxn modelId="{CD8F69C5-F4E3-BA43-BA6C-737BD8D53302}" type="presParOf" srcId="{67C10DBF-6B13-A649-923A-75EAE4C7BD0E}" destId="{3E85E340-AD39-BB44-9AEA-571199C5A337}" srcOrd="1" destOrd="0" presId="urn:microsoft.com/office/officeart/2005/8/layout/process2"/>
    <dgm:cxn modelId="{AC633367-C80A-744D-90F1-659CA564C6F8}" type="presParOf" srcId="{3E85E340-AD39-BB44-9AEA-571199C5A337}" destId="{1E224536-C41F-CD4A-BF41-9335E6D8BDA2}" srcOrd="0" destOrd="0" presId="urn:microsoft.com/office/officeart/2005/8/layout/process2"/>
    <dgm:cxn modelId="{89BECEF6-3512-144A-9318-097D3CCD50BC}" type="presParOf" srcId="{67C10DBF-6B13-A649-923A-75EAE4C7BD0E}" destId="{3926C48D-9CB2-C64F-AE36-7A4490E90A7F}" srcOrd="2" destOrd="0" presId="urn:microsoft.com/office/officeart/2005/8/layout/process2"/>
    <dgm:cxn modelId="{FE0FB335-BD7D-074D-8E35-16BFCADF9C62}" type="presParOf" srcId="{67C10DBF-6B13-A649-923A-75EAE4C7BD0E}" destId="{84CD42CA-4B23-2A4B-8C69-5851B2DA2C3D}" srcOrd="3" destOrd="0" presId="urn:microsoft.com/office/officeart/2005/8/layout/process2"/>
    <dgm:cxn modelId="{0F7D7B38-ACE2-D640-9D73-E202625AFB6F}" type="presParOf" srcId="{84CD42CA-4B23-2A4B-8C69-5851B2DA2C3D}" destId="{990D4E19-970E-BA40-9A6B-F8D7917CEE24}" srcOrd="0" destOrd="0" presId="urn:microsoft.com/office/officeart/2005/8/layout/process2"/>
    <dgm:cxn modelId="{CDFA791F-423D-5445-93F6-BB9148535ACB}" type="presParOf" srcId="{67C10DBF-6B13-A649-923A-75EAE4C7BD0E}" destId="{7EF1E6D2-2075-D248-B4D0-00B0C026E508}" srcOrd="4" destOrd="0" presId="urn:microsoft.com/office/officeart/2005/8/layout/process2"/>
    <dgm:cxn modelId="{6C92BA9A-4782-8347-B6A7-A2F350F2A242}" type="presParOf" srcId="{67C10DBF-6B13-A649-923A-75EAE4C7BD0E}" destId="{FBD4F8C1-0E2F-134D-9E5E-0FC73A14456E}" srcOrd="5" destOrd="0" presId="urn:microsoft.com/office/officeart/2005/8/layout/process2"/>
    <dgm:cxn modelId="{19164C41-00E5-C34B-BD0B-4B6C917799AA}" type="presParOf" srcId="{FBD4F8C1-0E2F-134D-9E5E-0FC73A14456E}" destId="{64CCA84C-7ABD-9E43-A9D6-AAD867D1280F}" srcOrd="0" destOrd="0" presId="urn:microsoft.com/office/officeart/2005/8/layout/process2"/>
    <dgm:cxn modelId="{7B1CD3E1-CFBC-F04A-A1EB-39C20A01FC30}" type="presParOf" srcId="{67C10DBF-6B13-A649-923A-75EAE4C7BD0E}" destId="{10B4587E-E8CD-C249-B1E7-347381DF6D9C}" srcOrd="6" destOrd="0" presId="urn:microsoft.com/office/officeart/2005/8/layout/process2"/>
    <dgm:cxn modelId="{38943634-FCBE-594D-BF23-169E979C47F4}" type="presParOf" srcId="{67C10DBF-6B13-A649-923A-75EAE4C7BD0E}" destId="{3072BD11-EA0A-A544-B0BD-3ABB77B79AD1}" srcOrd="7" destOrd="0" presId="urn:microsoft.com/office/officeart/2005/8/layout/process2"/>
    <dgm:cxn modelId="{3DFEA62B-721E-1441-B840-805942687262}" type="presParOf" srcId="{3072BD11-EA0A-A544-B0BD-3ABB77B79AD1}" destId="{B756B5C2-36ED-E548-96CA-08890FA471B0}" srcOrd="0" destOrd="0" presId="urn:microsoft.com/office/officeart/2005/8/layout/process2"/>
    <dgm:cxn modelId="{F2A90964-C787-B741-9DD1-8F4D33E85774}" type="presParOf" srcId="{67C10DBF-6B13-A649-923A-75EAE4C7BD0E}" destId="{BE7811BA-EEDE-E24B-84FB-974648DFA84D}"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F96E0C-8B55-3C48-8F87-0197D4B957B6}">
      <dsp:nvSpPr>
        <dsp:cNvPr id="0" name=""/>
        <dsp:cNvSpPr/>
      </dsp:nvSpPr>
      <dsp:spPr>
        <a:xfrm>
          <a:off x="0" y="407"/>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CD4A5F-110B-6141-BB90-730753A7881F}">
      <dsp:nvSpPr>
        <dsp:cNvPr id="0" name=""/>
        <dsp:cNvSpPr/>
      </dsp:nvSpPr>
      <dsp:spPr>
        <a:xfrm>
          <a:off x="0" y="407"/>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Suicide Lead: for Barnet Enfield &amp; Haringey MHT</a:t>
          </a:r>
        </a:p>
      </dsp:txBody>
      <dsp:txXfrm>
        <a:off x="0" y="407"/>
        <a:ext cx="10820400" cy="333928"/>
      </dsp:txXfrm>
    </dsp:sp>
    <dsp:sp modelId="{5CB8B552-5A0F-2C47-A1B1-CEED560F3679}">
      <dsp:nvSpPr>
        <dsp:cNvPr id="0" name=""/>
        <dsp:cNvSpPr/>
      </dsp:nvSpPr>
      <dsp:spPr>
        <a:xfrm>
          <a:off x="0" y="334336"/>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0D1B5F-E256-2442-A364-AB2EAA44463E}">
      <dsp:nvSpPr>
        <dsp:cNvPr id="0" name=""/>
        <dsp:cNvSpPr/>
      </dsp:nvSpPr>
      <dsp:spPr>
        <a:xfrm>
          <a:off x="0" y="334336"/>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Serious incident review group chair Haringey MHT</a:t>
          </a:r>
          <a:endParaRPr lang="en-GB" sz="1400" kern="1200" dirty="0"/>
        </a:p>
      </dsp:txBody>
      <dsp:txXfrm>
        <a:off x="0" y="334336"/>
        <a:ext cx="10820400" cy="333928"/>
      </dsp:txXfrm>
    </dsp:sp>
    <dsp:sp modelId="{ED07D4A1-5C9E-D94C-B14E-D7055EBBAE55}">
      <dsp:nvSpPr>
        <dsp:cNvPr id="0" name=""/>
        <dsp:cNvSpPr/>
      </dsp:nvSpPr>
      <dsp:spPr>
        <a:xfrm>
          <a:off x="0" y="668264"/>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8EC93B-77B5-844E-84D8-D827ED3C70A8}">
      <dsp:nvSpPr>
        <dsp:cNvPr id="0" name=""/>
        <dsp:cNvSpPr/>
      </dsp:nvSpPr>
      <dsp:spPr>
        <a:xfrm>
          <a:off x="0" y="668264"/>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British Transport Police Suicide Prevention Team: Clinical Lead </a:t>
          </a:r>
        </a:p>
      </dsp:txBody>
      <dsp:txXfrm>
        <a:off x="0" y="668264"/>
        <a:ext cx="10820400" cy="333928"/>
      </dsp:txXfrm>
    </dsp:sp>
    <dsp:sp modelId="{36D90959-529E-A146-A155-0F9F31AA7080}">
      <dsp:nvSpPr>
        <dsp:cNvPr id="0" name=""/>
        <dsp:cNvSpPr/>
      </dsp:nvSpPr>
      <dsp:spPr>
        <a:xfrm>
          <a:off x="0" y="1002193"/>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2C7653-FD33-114D-BB5F-E7556D69A1C3}">
      <dsp:nvSpPr>
        <dsp:cNvPr id="0" name=""/>
        <dsp:cNvSpPr/>
      </dsp:nvSpPr>
      <dsp:spPr>
        <a:xfrm>
          <a:off x="0" y="1002193"/>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Haringey Suicide Prevention Group: Founder member</a:t>
          </a:r>
        </a:p>
      </dsp:txBody>
      <dsp:txXfrm>
        <a:off x="0" y="1002193"/>
        <a:ext cx="10820400" cy="333928"/>
      </dsp:txXfrm>
    </dsp:sp>
    <dsp:sp modelId="{5B92B0CF-CC01-5341-BA76-ECA34FC0F5A2}">
      <dsp:nvSpPr>
        <dsp:cNvPr id="0" name=""/>
        <dsp:cNvSpPr/>
      </dsp:nvSpPr>
      <dsp:spPr>
        <a:xfrm>
          <a:off x="0" y="1336121"/>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29013E-A9F1-E048-8AD5-1B41604313D8}">
      <dsp:nvSpPr>
        <dsp:cNvPr id="0" name=""/>
        <dsp:cNvSpPr/>
      </dsp:nvSpPr>
      <dsp:spPr>
        <a:xfrm>
          <a:off x="0" y="1336121"/>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Suicide Group for Consultants for 13 years</a:t>
          </a:r>
        </a:p>
      </dsp:txBody>
      <dsp:txXfrm>
        <a:off x="0" y="1336121"/>
        <a:ext cx="10820400" cy="333928"/>
      </dsp:txXfrm>
    </dsp:sp>
    <dsp:sp modelId="{0DA46816-6A16-D34D-87DB-031764502221}">
      <dsp:nvSpPr>
        <dsp:cNvPr id="0" name=""/>
        <dsp:cNvSpPr/>
      </dsp:nvSpPr>
      <dsp:spPr>
        <a:xfrm>
          <a:off x="0" y="1670050"/>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678563-104B-0942-AAC0-2CE8800F2B74}">
      <dsp:nvSpPr>
        <dsp:cNvPr id="0" name=""/>
        <dsp:cNvSpPr/>
      </dsp:nvSpPr>
      <dsp:spPr>
        <a:xfrm>
          <a:off x="0" y="1670050"/>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Coroners Office reviewing all suicides + audits, other data review</a:t>
          </a:r>
        </a:p>
      </dsp:txBody>
      <dsp:txXfrm>
        <a:off x="0" y="1670050"/>
        <a:ext cx="10820400" cy="333928"/>
      </dsp:txXfrm>
    </dsp:sp>
    <dsp:sp modelId="{4914A3DC-8FF6-BD49-889D-67B9F0C430C9}">
      <dsp:nvSpPr>
        <dsp:cNvPr id="0" name=""/>
        <dsp:cNvSpPr/>
      </dsp:nvSpPr>
      <dsp:spPr>
        <a:xfrm>
          <a:off x="0" y="2003978"/>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D82808-97CD-CD43-96A0-B5987FB5ABEB}">
      <dsp:nvSpPr>
        <dsp:cNvPr id="0" name=""/>
        <dsp:cNvSpPr/>
      </dsp:nvSpPr>
      <dsp:spPr>
        <a:xfrm>
          <a:off x="0" y="2003978"/>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RCPsych: Chair Patient Safety Group &amp; Working Group for the Effect of Patient Suicide and Homicide on Psychiatrists.</a:t>
          </a:r>
        </a:p>
      </dsp:txBody>
      <dsp:txXfrm>
        <a:off x="0" y="2003978"/>
        <a:ext cx="10820400" cy="333928"/>
      </dsp:txXfrm>
    </dsp:sp>
    <dsp:sp modelId="{7CC9543C-8EC9-674F-8C5F-E6BDF23D07C5}">
      <dsp:nvSpPr>
        <dsp:cNvPr id="0" name=""/>
        <dsp:cNvSpPr/>
      </dsp:nvSpPr>
      <dsp:spPr>
        <a:xfrm>
          <a:off x="0" y="2337906"/>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69BE96-9E5B-334C-9DAA-BF7310B3D4A5}">
      <dsp:nvSpPr>
        <dsp:cNvPr id="0" name=""/>
        <dsp:cNvSpPr/>
      </dsp:nvSpPr>
      <dsp:spPr>
        <a:xfrm>
          <a:off x="0" y="2337906"/>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Suicide Strategy Nationally for Priory Group</a:t>
          </a:r>
        </a:p>
      </dsp:txBody>
      <dsp:txXfrm>
        <a:off x="0" y="2337906"/>
        <a:ext cx="10820400" cy="333928"/>
      </dsp:txXfrm>
    </dsp:sp>
    <dsp:sp modelId="{781A736F-E30F-014F-A77B-2796A8023168}">
      <dsp:nvSpPr>
        <dsp:cNvPr id="0" name=""/>
        <dsp:cNvSpPr/>
      </dsp:nvSpPr>
      <dsp:spPr>
        <a:xfrm>
          <a:off x="0" y="2671835"/>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2E1E53-2861-F74F-A9A3-E55B2CE64063}">
      <dsp:nvSpPr>
        <dsp:cNvPr id="0" name=""/>
        <dsp:cNvSpPr/>
      </dsp:nvSpPr>
      <dsp:spPr>
        <a:xfrm>
          <a:off x="0" y="2671835"/>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Research with Oxford Centre for Suicide Research- Bulletin paper, Booklet for support.</a:t>
          </a:r>
        </a:p>
      </dsp:txBody>
      <dsp:txXfrm>
        <a:off x="0" y="2671835"/>
        <a:ext cx="10820400" cy="333928"/>
      </dsp:txXfrm>
    </dsp:sp>
    <dsp:sp modelId="{AB9C0D2E-9714-344E-BE8B-392BA47BB496}">
      <dsp:nvSpPr>
        <dsp:cNvPr id="0" name=""/>
        <dsp:cNvSpPr/>
      </dsp:nvSpPr>
      <dsp:spPr>
        <a:xfrm>
          <a:off x="0" y="3005763"/>
          <a:ext cx="108204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B61816-4226-6C4C-8861-B28B22674B70}">
      <dsp:nvSpPr>
        <dsp:cNvPr id="0" name=""/>
        <dsp:cNvSpPr/>
      </dsp:nvSpPr>
      <dsp:spPr>
        <a:xfrm>
          <a:off x="0" y="3005763"/>
          <a:ext cx="10820400" cy="33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Writing national guidance for mental health </a:t>
          </a:r>
          <a:r>
            <a:rPr lang="en-US" sz="1400" kern="1200" dirty="0" err="1"/>
            <a:t>organisations</a:t>
          </a:r>
          <a:endParaRPr lang="en-US" sz="1400" kern="1200" dirty="0"/>
        </a:p>
      </dsp:txBody>
      <dsp:txXfrm>
        <a:off x="0" y="3005763"/>
        <a:ext cx="10820400" cy="3339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885B0F-25F2-AB40-AA53-B47253159346}">
      <dsp:nvSpPr>
        <dsp:cNvPr id="0" name=""/>
        <dsp:cNvSpPr/>
      </dsp:nvSpPr>
      <dsp:spPr>
        <a:xfrm>
          <a:off x="3355831" y="558"/>
          <a:ext cx="1625512" cy="653472"/>
        </a:xfrm>
        <a:prstGeom prst="roundRect">
          <a:avLst>
            <a:gd name="adj" fmla="val 10000"/>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1: Pre-suicidal vulnerability</a:t>
          </a:r>
        </a:p>
      </dsp:txBody>
      <dsp:txXfrm>
        <a:off x="3374971" y="19698"/>
        <a:ext cx="1587232" cy="615192"/>
      </dsp:txXfrm>
    </dsp:sp>
    <dsp:sp modelId="{3E85E340-AD39-BB44-9AEA-571199C5A337}">
      <dsp:nvSpPr>
        <dsp:cNvPr id="0" name=""/>
        <dsp:cNvSpPr/>
      </dsp:nvSpPr>
      <dsp:spPr>
        <a:xfrm rot="5400000">
          <a:off x="4046061" y="670367"/>
          <a:ext cx="245052" cy="294062"/>
        </a:xfrm>
        <a:prstGeom prst="rightArrow">
          <a:avLst>
            <a:gd name="adj1" fmla="val 60000"/>
            <a:gd name="adj2" fmla="val 50000"/>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4080368" y="694872"/>
        <a:ext cx="176438" cy="171536"/>
      </dsp:txXfrm>
    </dsp:sp>
    <dsp:sp modelId="{3926C48D-9CB2-C64F-AE36-7A4490E90A7F}">
      <dsp:nvSpPr>
        <dsp:cNvPr id="0" name=""/>
        <dsp:cNvSpPr/>
      </dsp:nvSpPr>
      <dsp:spPr>
        <a:xfrm>
          <a:off x="3355831" y="980766"/>
          <a:ext cx="1625512" cy="653472"/>
        </a:xfrm>
        <a:prstGeom prst="roundRect">
          <a:avLst>
            <a:gd name="adj" fmla="val 10000"/>
          </a:avLst>
        </a:prstGeom>
        <a:gradFill rotWithShape="0">
          <a:gsLst>
            <a:gs pos="0">
              <a:schemeClr val="accent2">
                <a:hueOff val="287373"/>
                <a:satOff val="-4693"/>
                <a:lumOff val="294"/>
                <a:alphaOff val="0"/>
                <a:tint val="96000"/>
                <a:satMod val="100000"/>
                <a:lumMod val="104000"/>
              </a:schemeClr>
            </a:gs>
            <a:gs pos="78000">
              <a:schemeClr val="accent2">
                <a:hueOff val="287373"/>
                <a:satOff val="-4693"/>
                <a:lumOff val="294"/>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2: Trigger loss event</a:t>
          </a:r>
        </a:p>
      </dsp:txBody>
      <dsp:txXfrm>
        <a:off x="3374971" y="999906"/>
        <a:ext cx="1587232" cy="615192"/>
      </dsp:txXfrm>
    </dsp:sp>
    <dsp:sp modelId="{84CD42CA-4B23-2A4B-8C69-5851B2DA2C3D}">
      <dsp:nvSpPr>
        <dsp:cNvPr id="0" name=""/>
        <dsp:cNvSpPr/>
      </dsp:nvSpPr>
      <dsp:spPr>
        <a:xfrm rot="5400000">
          <a:off x="4046061" y="1650576"/>
          <a:ext cx="245052" cy="294062"/>
        </a:xfrm>
        <a:prstGeom prst="rightArrow">
          <a:avLst>
            <a:gd name="adj1" fmla="val 60000"/>
            <a:gd name="adj2" fmla="val 50000"/>
          </a:avLst>
        </a:prstGeom>
        <a:gradFill rotWithShape="0">
          <a:gsLst>
            <a:gs pos="0">
              <a:schemeClr val="accent2">
                <a:hueOff val="383163"/>
                <a:satOff val="-6257"/>
                <a:lumOff val="392"/>
                <a:alphaOff val="0"/>
                <a:tint val="96000"/>
                <a:satMod val="100000"/>
                <a:lumMod val="104000"/>
              </a:schemeClr>
            </a:gs>
            <a:gs pos="78000">
              <a:schemeClr val="accent2">
                <a:hueOff val="383163"/>
                <a:satOff val="-6257"/>
                <a:lumOff val="392"/>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4080368" y="1675081"/>
        <a:ext cx="176438" cy="171536"/>
      </dsp:txXfrm>
    </dsp:sp>
    <dsp:sp modelId="{7EF1E6D2-2075-D248-B4D0-00B0C026E508}">
      <dsp:nvSpPr>
        <dsp:cNvPr id="0" name=""/>
        <dsp:cNvSpPr/>
      </dsp:nvSpPr>
      <dsp:spPr>
        <a:xfrm>
          <a:off x="3355831" y="1960975"/>
          <a:ext cx="1625512" cy="653472"/>
        </a:xfrm>
        <a:prstGeom prst="roundRect">
          <a:avLst>
            <a:gd name="adj" fmla="val 10000"/>
          </a:avLst>
        </a:prstGeom>
        <a:gradFill rotWithShape="0">
          <a:gsLst>
            <a:gs pos="0">
              <a:schemeClr val="accent2">
                <a:hueOff val="574745"/>
                <a:satOff val="-9386"/>
                <a:lumOff val="588"/>
                <a:alphaOff val="0"/>
                <a:tint val="96000"/>
                <a:satMod val="100000"/>
                <a:lumMod val="104000"/>
              </a:schemeClr>
            </a:gs>
            <a:gs pos="78000">
              <a:schemeClr val="accent2">
                <a:hueOff val="574745"/>
                <a:satOff val="-9386"/>
                <a:lumOff val="588"/>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3: Pre-suicidal state</a:t>
          </a:r>
        </a:p>
      </dsp:txBody>
      <dsp:txXfrm>
        <a:off x="3374971" y="1980115"/>
        <a:ext cx="1587232" cy="615192"/>
      </dsp:txXfrm>
    </dsp:sp>
    <dsp:sp modelId="{FBD4F8C1-0E2F-134D-9E5E-0FC73A14456E}">
      <dsp:nvSpPr>
        <dsp:cNvPr id="0" name=""/>
        <dsp:cNvSpPr/>
      </dsp:nvSpPr>
      <dsp:spPr>
        <a:xfrm rot="5400000">
          <a:off x="4046061" y="2630784"/>
          <a:ext cx="245052" cy="294062"/>
        </a:xfrm>
        <a:prstGeom prst="rightArrow">
          <a:avLst>
            <a:gd name="adj1" fmla="val 60000"/>
            <a:gd name="adj2" fmla="val 50000"/>
          </a:avLst>
        </a:prstGeom>
        <a:gradFill rotWithShape="0">
          <a:gsLst>
            <a:gs pos="0">
              <a:schemeClr val="accent2">
                <a:hueOff val="766327"/>
                <a:satOff val="-12515"/>
                <a:lumOff val="784"/>
                <a:alphaOff val="0"/>
                <a:tint val="96000"/>
                <a:satMod val="100000"/>
                <a:lumMod val="104000"/>
              </a:schemeClr>
            </a:gs>
            <a:gs pos="78000">
              <a:schemeClr val="accent2">
                <a:hueOff val="766327"/>
                <a:satOff val="-12515"/>
                <a:lumOff val="784"/>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4080368" y="2655289"/>
        <a:ext cx="176438" cy="171536"/>
      </dsp:txXfrm>
    </dsp:sp>
    <dsp:sp modelId="{10B4587E-E8CD-C249-B1E7-347381DF6D9C}">
      <dsp:nvSpPr>
        <dsp:cNvPr id="0" name=""/>
        <dsp:cNvSpPr/>
      </dsp:nvSpPr>
      <dsp:spPr>
        <a:xfrm>
          <a:off x="3355831" y="2941183"/>
          <a:ext cx="1625512" cy="653472"/>
        </a:xfrm>
        <a:prstGeom prst="roundRect">
          <a:avLst>
            <a:gd name="adj" fmla="val 10000"/>
          </a:avLst>
        </a:prstGeom>
        <a:gradFill rotWithShape="0">
          <a:gsLst>
            <a:gs pos="0">
              <a:schemeClr val="accent2">
                <a:hueOff val="862118"/>
                <a:satOff val="-14079"/>
                <a:lumOff val="882"/>
                <a:alphaOff val="0"/>
                <a:tint val="96000"/>
                <a:satMod val="100000"/>
                <a:lumMod val="104000"/>
              </a:schemeClr>
            </a:gs>
            <a:gs pos="78000">
              <a:schemeClr val="accent2">
                <a:hueOff val="862118"/>
                <a:satOff val="-14079"/>
                <a:lumOff val="882"/>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4: Trigger event</a:t>
          </a:r>
        </a:p>
      </dsp:txBody>
      <dsp:txXfrm>
        <a:off x="3374971" y="2960323"/>
        <a:ext cx="1587232" cy="615192"/>
      </dsp:txXfrm>
    </dsp:sp>
    <dsp:sp modelId="{3072BD11-EA0A-A544-B0BD-3ABB77B79AD1}">
      <dsp:nvSpPr>
        <dsp:cNvPr id="0" name=""/>
        <dsp:cNvSpPr/>
      </dsp:nvSpPr>
      <dsp:spPr>
        <a:xfrm rot="5400000">
          <a:off x="4046061" y="3610992"/>
          <a:ext cx="245052" cy="294062"/>
        </a:xfrm>
        <a:prstGeom prst="rightArrow">
          <a:avLst>
            <a:gd name="adj1" fmla="val 60000"/>
            <a:gd name="adj2" fmla="val 50000"/>
          </a:avLst>
        </a:prstGeom>
        <a:gradFill rotWithShape="0">
          <a:gsLst>
            <a:gs pos="0">
              <a:schemeClr val="accent2">
                <a:hueOff val="1149490"/>
                <a:satOff val="-18772"/>
                <a:lumOff val="1176"/>
                <a:alphaOff val="0"/>
                <a:tint val="96000"/>
                <a:satMod val="100000"/>
                <a:lumMod val="104000"/>
              </a:schemeClr>
            </a:gs>
            <a:gs pos="78000">
              <a:schemeClr val="accent2">
                <a:hueOff val="1149490"/>
                <a:satOff val="-18772"/>
                <a:lumOff val="1176"/>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4080368" y="3635497"/>
        <a:ext cx="176438" cy="171536"/>
      </dsp:txXfrm>
    </dsp:sp>
    <dsp:sp modelId="{BE7811BA-EEDE-E24B-84FB-974648DFA84D}">
      <dsp:nvSpPr>
        <dsp:cNvPr id="0" name=""/>
        <dsp:cNvSpPr/>
      </dsp:nvSpPr>
      <dsp:spPr>
        <a:xfrm>
          <a:off x="3355831" y="3921392"/>
          <a:ext cx="1625512" cy="653472"/>
        </a:xfrm>
        <a:prstGeom prst="roundRect">
          <a:avLst>
            <a:gd name="adj" fmla="val 10000"/>
          </a:avLst>
        </a:prstGeom>
        <a:gradFill rotWithShape="0">
          <a:gsLst>
            <a:gs pos="0">
              <a:schemeClr val="accent2">
                <a:hueOff val="1149490"/>
                <a:satOff val="-18772"/>
                <a:lumOff val="1176"/>
                <a:alphaOff val="0"/>
                <a:tint val="96000"/>
                <a:satMod val="100000"/>
                <a:lumMod val="104000"/>
              </a:schemeClr>
            </a:gs>
            <a:gs pos="78000">
              <a:schemeClr val="accent2">
                <a:hueOff val="1149490"/>
                <a:satOff val="-18772"/>
                <a:lumOff val="1176"/>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5: Suicidal act</a:t>
          </a:r>
        </a:p>
      </dsp:txBody>
      <dsp:txXfrm>
        <a:off x="3374971" y="3940532"/>
        <a:ext cx="1587232" cy="61519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05099-39FD-7242-BB36-2F6A03FED69C}" type="datetimeFigureOut">
              <a:rPr lang="en-US" smtClean="0"/>
              <a:t>9/10/23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C86D36-B210-2C47-8694-C3A00A10D3D5}" type="slidenum">
              <a:rPr lang="en-US" smtClean="0"/>
              <a:t>‹#›</a:t>
            </a:fld>
            <a:endParaRPr lang="en-US"/>
          </a:p>
        </p:txBody>
      </p:sp>
    </p:spTree>
    <p:extLst>
      <p:ext uri="{BB962C8B-B14F-4D97-AF65-F5344CB8AC3E}">
        <p14:creationId xmlns:p14="http://schemas.microsoft.com/office/powerpoint/2010/main" val="1392621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CB7949-31C2-B841-AE01-C7B54E9F11D5}" type="slidenum">
              <a:rPr lang="en-US" smtClean="0"/>
              <a:t>4</a:t>
            </a:fld>
            <a:endParaRPr lang="en-US"/>
          </a:p>
        </p:txBody>
      </p:sp>
    </p:spTree>
    <p:extLst>
      <p:ext uri="{BB962C8B-B14F-4D97-AF65-F5344CB8AC3E}">
        <p14:creationId xmlns:p14="http://schemas.microsoft.com/office/powerpoint/2010/main" val="640346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CB7949-31C2-B841-AE01-C7B54E9F11D5}" type="slidenum">
              <a:rPr lang="en-US" smtClean="0"/>
              <a:t>5</a:t>
            </a:fld>
            <a:endParaRPr lang="en-US"/>
          </a:p>
        </p:txBody>
      </p:sp>
    </p:spTree>
    <p:extLst>
      <p:ext uri="{BB962C8B-B14F-4D97-AF65-F5344CB8AC3E}">
        <p14:creationId xmlns:p14="http://schemas.microsoft.com/office/powerpoint/2010/main" val="3287038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No 1. is more controversial as we do not know this at all but hypothesis is that there is some developmental inadequacy with mourning and separation. So that there can be a psychically enmeshed relationship with primary object. To deal with ambivalence profound split in ego. Harsh superego and weak ego identified with hated part of object.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Loss event that cannot be mourned- perceived as abandonment and betrayal. </a:t>
            </a:r>
            <a:r>
              <a:rPr lang="en-GB" sz="1200" kern="1200" dirty="0" err="1">
                <a:solidFill>
                  <a:schemeClr val="tx1"/>
                </a:solidFill>
                <a:effectLst/>
                <a:latin typeface="+mn-lt"/>
                <a:ea typeface="+mn-ea"/>
                <a:cs typeface="+mn-cs"/>
              </a:rPr>
              <a:t>Presuciidal</a:t>
            </a:r>
            <a:r>
              <a:rPr lang="en-GB" sz="1200" kern="1200" dirty="0">
                <a:solidFill>
                  <a:schemeClr val="tx1"/>
                </a:solidFill>
                <a:effectLst/>
                <a:latin typeface="+mn-lt"/>
                <a:ea typeface="+mn-ea"/>
                <a:cs typeface="+mn-cs"/>
              </a:rPr>
              <a:t> state. In the </a:t>
            </a:r>
            <a:r>
              <a:rPr lang="en-GB" sz="1200" kern="1200" dirty="0" err="1">
                <a:solidFill>
                  <a:schemeClr val="tx1"/>
                </a:solidFill>
                <a:effectLst/>
                <a:latin typeface="+mn-lt"/>
                <a:ea typeface="+mn-ea"/>
                <a:cs typeface="+mn-cs"/>
              </a:rPr>
              <a:t>presuicidal</a:t>
            </a:r>
            <a:r>
              <a:rPr lang="en-GB" sz="1200" kern="1200" dirty="0">
                <a:solidFill>
                  <a:schemeClr val="tx1"/>
                </a:solidFill>
                <a:effectLst/>
                <a:latin typeface="+mn-lt"/>
                <a:ea typeface="+mn-ea"/>
                <a:cs typeface="+mn-cs"/>
              </a:rPr>
              <a:t> state split increased. Murderousness from loss projected into psychopathic superego that gains power, control and pleasure in sadism. Starts planning  murder of ego. Secretly without knowledge of ego. Trying to set up a re-enactment of an early failure- trick others </a:t>
            </a:r>
            <a:r>
              <a:rPr lang="en-GB" sz="1200" kern="1200" dirty="0" err="1">
                <a:solidFill>
                  <a:schemeClr val="tx1"/>
                </a:solidFill>
                <a:effectLst/>
                <a:latin typeface="+mn-lt"/>
                <a:ea typeface="+mn-ea"/>
                <a:cs typeface="+mn-cs"/>
              </a:rPr>
              <a:t>ino</a:t>
            </a:r>
            <a:r>
              <a:rPr lang="en-GB" sz="1200" kern="1200" dirty="0">
                <a:solidFill>
                  <a:schemeClr val="tx1"/>
                </a:solidFill>
                <a:effectLst/>
                <a:latin typeface="+mn-lt"/>
                <a:ea typeface="+mn-ea"/>
                <a:cs typeface="+mn-cs"/>
              </a:rPr>
              <a:t> playing roles in this- then will allow for suicide. Acting out and projection of guilt into others. then a trigger event. Another loss event can be small again perceived betrayal.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Psychopathic part want to trick you into doing something. Wants to get you to walk into a trap. Perceived as failure of idealised care from past.  Doesn’t want to let go of pleasure from Sadism. Rob Hale says ‘suicide freezes the relationship at the zenith of sadism’.</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Wants walk into trap. Let of powerful option. Let go pleasure in sadism. Throws enormous sadomasochistic</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Profound split = ambivalence. This means that total division not even conflict. One side then another without any connection between the two. And stuck</a:t>
            </a:r>
          </a:p>
          <a:p>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E1CB7949-31C2-B841-AE01-C7B54E9F11D5}" type="slidenum">
              <a:rPr lang="en-US" smtClean="0"/>
              <a:t>13</a:t>
            </a:fld>
            <a:endParaRPr lang="en-US"/>
          </a:p>
        </p:txBody>
      </p:sp>
    </p:spTree>
    <p:extLst>
      <p:ext uri="{BB962C8B-B14F-4D97-AF65-F5344CB8AC3E}">
        <p14:creationId xmlns:p14="http://schemas.microsoft.com/office/powerpoint/2010/main" val="26439526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GB"/>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608ADD88-C523-274A-BDA1-3306D8F3843B}" type="datetimeFigureOut">
              <a:rPr lang="en-US" smtClean="0"/>
              <a:t>9/10/23</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164024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08ADD88-C523-274A-BDA1-3306D8F3843B}" type="datetimeFigureOut">
              <a:rPr lang="en-US" smtClean="0"/>
              <a:t>9/10/23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1486510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GB"/>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608ADD88-C523-274A-BDA1-3306D8F3843B}" type="datetimeFigureOut">
              <a:rPr lang="en-US" smtClean="0"/>
              <a:t>9/10/23</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565759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08ADD88-C523-274A-BDA1-3306D8F3843B}" type="datetimeFigureOut">
              <a:rPr lang="en-US" smtClean="0"/>
              <a:t>9/10/23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477275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GB"/>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08ADD88-C523-274A-BDA1-3306D8F3843B}" type="datetimeFigureOut">
              <a:rPr lang="en-US" smtClean="0"/>
              <a:t>9/10/23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2729786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08ADD88-C523-274A-BDA1-3306D8F3843B}" type="datetimeFigureOut">
              <a:rPr lang="en-US" smtClean="0"/>
              <a:t>9/10/23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2912648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8ADD88-C523-274A-BDA1-3306D8F3843B}" type="datetimeFigureOut">
              <a:rPr lang="en-US" smtClean="0"/>
              <a:t>9/10/23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512705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GB"/>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08ADD88-C523-274A-BDA1-3306D8F3843B}" type="datetimeFigureOut">
              <a:rPr lang="en-US" smtClean="0"/>
              <a:t>9/10/23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169111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08ADD88-C523-274A-BDA1-3306D8F3843B}" type="datetimeFigureOut">
              <a:rPr lang="en-US" smtClean="0"/>
              <a:t>9/10/23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579766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08ADD88-C523-274A-BDA1-3306D8F3843B}" type="datetimeFigureOut">
              <a:rPr lang="en-US" smtClean="0"/>
              <a:t>9/10/23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3788009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608ADD88-C523-274A-BDA1-3306D8F3843B}" type="datetimeFigureOut">
              <a:rPr lang="en-US" smtClean="0"/>
              <a:t>9/10/23</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308388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GB"/>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608ADD88-C523-274A-BDA1-3306D8F3843B}" type="datetimeFigureOut">
              <a:rPr lang="en-US" smtClean="0"/>
              <a:t>9/10/23</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0191CD5E-3961-134C-AFD8-8486A8CD7EEC}"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58509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608ADD88-C523-274A-BDA1-3306D8F3843B}" type="datetimeFigureOut">
              <a:rPr lang="en-US" smtClean="0"/>
              <a:t>9/10/23</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1310711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GB"/>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608ADD88-C523-274A-BDA1-3306D8F3843B}" type="datetimeFigureOut">
              <a:rPr lang="en-US" smtClean="0"/>
              <a:t>9/10/23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1551573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608ADD88-C523-274A-BDA1-3306D8F3843B}" type="datetimeFigureOut">
              <a:rPr lang="en-US" smtClean="0"/>
              <a:t>9/10/23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3676680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08ADD88-C523-274A-BDA1-3306D8F3843B}" type="datetimeFigureOut">
              <a:rPr lang="en-US" smtClean="0"/>
              <a:t>9/10/23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2992847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608ADD88-C523-274A-BDA1-3306D8F3843B}" type="datetimeFigureOut">
              <a:rPr lang="en-US" smtClean="0"/>
              <a:t>9/10/23</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0191CD5E-3961-134C-AFD8-8486A8CD7EEC}" type="slidenum">
              <a:rPr lang="en-US" smtClean="0"/>
              <a:t>‹#›</a:t>
            </a:fld>
            <a:endParaRPr lang="en-US"/>
          </a:p>
        </p:txBody>
      </p:sp>
    </p:spTree>
    <p:extLst>
      <p:ext uri="{BB962C8B-B14F-4D97-AF65-F5344CB8AC3E}">
        <p14:creationId xmlns:p14="http://schemas.microsoft.com/office/powerpoint/2010/main" val="1126063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08ADD88-C523-274A-BDA1-3306D8F3843B}" type="datetimeFigureOut">
              <a:rPr lang="en-US" smtClean="0"/>
              <a:t>9/10/23</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191CD5E-3961-134C-AFD8-8486A8CD7EEC}" type="slidenum">
              <a:rPr lang="en-US" smtClean="0"/>
              <a:t>‹#›</a:t>
            </a:fld>
            <a:endParaRPr lang="en-US"/>
          </a:p>
        </p:txBody>
      </p:sp>
    </p:spTree>
    <p:extLst>
      <p:ext uri="{BB962C8B-B14F-4D97-AF65-F5344CB8AC3E}">
        <p14:creationId xmlns:p14="http://schemas.microsoft.com/office/powerpoint/2010/main" val="133387634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E76E3-35B2-3B45-A762-627148A97F4B}"/>
              </a:ext>
            </a:extLst>
          </p:cNvPr>
          <p:cNvSpPr>
            <a:spLocks noGrp="1"/>
          </p:cNvSpPr>
          <p:nvPr>
            <p:ph type="title"/>
          </p:nvPr>
        </p:nvSpPr>
        <p:spPr>
          <a:xfrm>
            <a:off x="685799" y="764372"/>
            <a:ext cx="3977639" cy="2481747"/>
          </a:xfrm>
        </p:spPr>
        <p:txBody>
          <a:bodyPr vert="horz" lIns="91440" tIns="45720" rIns="91440" bIns="45720" rtlCol="0" anchor="b">
            <a:noAutofit/>
          </a:bodyPr>
          <a:lstStyle/>
          <a:p>
            <a:pPr algn="l"/>
            <a:r>
              <a:rPr lang="en-GB" sz="2700" b="1" i="1" dirty="0">
                <a:latin typeface="+mn-lt"/>
                <a:ea typeface="+mn-ea"/>
                <a:cs typeface="+mn-cs"/>
              </a:rPr>
              <a:t>The ‘Truth’ About Suicide</a:t>
            </a:r>
            <a:br>
              <a:rPr lang="en-GB" sz="2700" b="1" i="1" dirty="0">
                <a:latin typeface="+mn-lt"/>
                <a:ea typeface="+mn-ea"/>
                <a:cs typeface="+mn-cs"/>
              </a:rPr>
            </a:br>
            <a:endParaRPr lang="en-US" sz="2700" b="1" i="1" dirty="0">
              <a:latin typeface="+mn-lt"/>
              <a:ea typeface="+mn-ea"/>
              <a:cs typeface="+mn-cs"/>
            </a:endParaRPr>
          </a:p>
        </p:txBody>
      </p:sp>
      <p:sp>
        <p:nvSpPr>
          <p:cNvPr id="5" name="Slide Number Placeholder 4">
            <a:extLst>
              <a:ext uri="{FF2B5EF4-FFF2-40B4-BE49-F238E27FC236}">
                <a16:creationId xmlns:a16="http://schemas.microsoft.com/office/drawing/2014/main" id="{FE8B7F9A-BBF9-604B-AECE-CD8F72EB3043}"/>
              </a:ext>
            </a:extLst>
          </p:cNvPr>
          <p:cNvSpPr>
            <a:spLocks noGrp="1"/>
          </p:cNvSpPr>
          <p:nvPr>
            <p:ph type="sldNum" sz="quarter" idx="12"/>
          </p:nvPr>
        </p:nvSpPr>
        <p:spPr>
          <a:xfrm>
            <a:off x="3621262" y="368300"/>
            <a:ext cx="1042176" cy="365125"/>
          </a:xfrm>
        </p:spPr>
        <p:txBody>
          <a:bodyPr vert="horz" lIns="91440" tIns="45720" rIns="91440" bIns="45720" rtlCol="0">
            <a:normAutofit/>
          </a:bodyPr>
          <a:lstStyle/>
          <a:p>
            <a:pPr defTabSz="457200">
              <a:spcAft>
                <a:spcPts val="600"/>
              </a:spcAft>
            </a:pPr>
            <a:fld id="{C304469D-DEBF-ED40-9811-BA9387412D6B}" type="slidenum">
              <a:rPr lang="en-US" smtClean="0"/>
              <a:pPr defTabSz="457200">
                <a:spcAft>
                  <a:spcPts val="600"/>
                </a:spcAft>
              </a:pPr>
              <a:t>1</a:t>
            </a:fld>
            <a:endParaRPr lang="en-US"/>
          </a:p>
        </p:txBody>
      </p:sp>
      <p:sp>
        <p:nvSpPr>
          <p:cNvPr id="9" name="Content Placeholder 8">
            <a:extLst>
              <a:ext uri="{FF2B5EF4-FFF2-40B4-BE49-F238E27FC236}">
                <a16:creationId xmlns:a16="http://schemas.microsoft.com/office/drawing/2014/main" id="{08609F56-8E41-50E9-D87D-BDB50D048D2E}"/>
              </a:ext>
            </a:extLst>
          </p:cNvPr>
          <p:cNvSpPr>
            <a:spLocks noGrp="1"/>
          </p:cNvSpPr>
          <p:nvPr>
            <p:ph idx="1"/>
          </p:nvPr>
        </p:nvSpPr>
        <p:spPr>
          <a:xfrm>
            <a:off x="685798" y="3429000"/>
            <a:ext cx="3977639" cy="3533358"/>
          </a:xfrm>
        </p:spPr>
        <p:txBody>
          <a:bodyPr>
            <a:normAutofit/>
          </a:bodyPr>
          <a:lstStyle/>
          <a:p>
            <a:pPr marL="0" indent="0" defTabSz="457200">
              <a:spcAft>
                <a:spcPts val="600"/>
              </a:spcAft>
              <a:buNone/>
            </a:pPr>
            <a:r>
              <a:rPr lang="en-US" sz="1600" i="1" dirty="0"/>
              <a:t>Dr Rachel Gibbons. </a:t>
            </a:r>
          </a:p>
          <a:p>
            <a:pPr marL="0" indent="0">
              <a:spcAft>
                <a:spcPts val="600"/>
              </a:spcAft>
              <a:buNone/>
            </a:pPr>
            <a:r>
              <a:rPr lang="en-US" sz="1600" b="1" i="1" dirty="0"/>
              <a:t>Chair of the Royal College of Psychiatrists Working Group on the effect of suicide and homicide on Clinicians, Vice-Chair Psychotherapy Faculty, Co-Chair of the Patient Safety Group</a:t>
            </a:r>
          </a:p>
          <a:p>
            <a:pPr marL="0" indent="0" defTabSz="457200">
              <a:spcAft>
                <a:spcPts val="600"/>
              </a:spcAft>
              <a:buNone/>
            </a:pPr>
            <a:r>
              <a:rPr lang="en-US" sz="1600" i="1" dirty="0"/>
              <a:t>Consultant psychiatrist,  psychoanalyst, group analyst</a:t>
            </a:r>
          </a:p>
          <a:p>
            <a:endParaRPr lang="en-US" sz="1600" dirty="0"/>
          </a:p>
        </p:txBody>
      </p:sp>
      <p:sp useBgFill="1">
        <p:nvSpPr>
          <p:cNvPr id="12" name="Rectangle 11">
            <a:extLst>
              <a:ext uri="{FF2B5EF4-FFF2-40B4-BE49-F238E27FC236}">
                <a16:creationId xmlns:a16="http://schemas.microsoft.com/office/drawing/2014/main" id="{8D25211A-4CA0-4B53-82BB-1EE7C7F3C7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1379" y="0"/>
            <a:ext cx="72406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The Only Way Out Is Through | HuffPost Life">
            <a:extLst>
              <a:ext uri="{FF2B5EF4-FFF2-40B4-BE49-F238E27FC236}">
                <a16:creationId xmlns:a16="http://schemas.microsoft.com/office/drawing/2014/main" id="{183F5EA0-D55E-3D6A-E04B-977664F88C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0" r="21308" b="-1"/>
          <a:stretch/>
        </p:blipFill>
        <p:spPr bwMode="auto">
          <a:xfrm>
            <a:off x="5304147" y="10"/>
            <a:ext cx="688785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345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B67A69-92D5-C444-A97C-EAEFC7986BED}"/>
              </a:ext>
            </a:extLst>
          </p:cNvPr>
          <p:cNvSpPr>
            <a:spLocks noGrp="1"/>
          </p:cNvSpPr>
          <p:nvPr>
            <p:ph idx="1"/>
          </p:nvPr>
        </p:nvSpPr>
        <p:spPr>
          <a:xfrm>
            <a:off x="677333" y="2194560"/>
            <a:ext cx="5816600" cy="4024125"/>
          </a:xfrm>
        </p:spPr>
        <p:txBody>
          <a:bodyPr>
            <a:normAutofit/>
          </a:bodyPr>
          <a:lstStyle/>
          <a:p>
            <a:pPr marL="0" indent="0" algn="ctr">
              <a:buNone/>
            </a:pPr>
            <a:r>
              <a:rPr lang="en-US" sz="2800" i="1" dirty="0"/>
              <a:t>“There is only one philosophical question…and that is suicide”</a:t>
            </a:r>
          </a:p>
          <a:p>
            <a:pPr marL="0" indent="0" algn="ctr">
              <a:buNone/>
            </a:pPr>
            <a:r>
              <a:rPr lang="en-US" sz="2800" i="1" dirty="0"/>
              <a:t>Camus</a:t>
            </a:r>
          </a:p>
        </p:txBody>
      </p:sp>
      <p:pic>
        <p:nvPicPr>
          <p:cNvPr id="7170" name="Picture 2" descr="Sisyphus - Wikipedia">
            <a:extLst>
              <a:ext uri="{FF2B5EF4-FFF2-40B4-BE49-F238E27FC236}">
                <a16:creationId xmlns:a16="http://schemas.microsoft.com/office/drawing/2014/main" id="{50804DF0-0766-7B4F-A715-47E98D3002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932" r="12381" b="-1"/>
          <a:stretch/>
        </p:blipFill>
        <p:spPr bwMode="auto">
          <a:xfrm>
            <a:off x="8033629" y="2272748"/>
            <a:ext cx="2423942" cy="3639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121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C5509-1E06-F34A-9C83-864DB9289403}"/>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dirty="0">
                <a:latin typeface="+mj-lt"/>
              </a:rPr>
              <a:t>The only way out is through</a:t>
            </a:r>
          </a:p>
        </p:txBody>
      </p:sp>
      <p:pic>
        <p:nvPicPr>
          <p:cNvPr id="7170" name="Picture 2" descr="The Only Way Out Is Through | HuffPost Life">
            <a:extLst>
              <a:ext uri="{FF2B5EF4-FFF2-40B4-BE49-F238E27FC236}">
                <a16:creationId xmlns:a16="http://schemas.microsoft.com/office/drawing/2014/main" id="{CA564F13-10A4-F242-9A83-8237DD2E28F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558" b="-1"/>
          <a:stretch/>
        </p:blipFill>
        <p:spPr bwMode="auto">
          <a:xfrm>
            <a:off x="545238" y="858525"/>
            <a:ext cx="7608304" cy="521190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1B8E5AA1-FB39-B844-9D0B-13ECE89C777D}"/>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defRPr/>
            </a:pPr>
            <a:endParaRPr lang="en-US" sz="1200" kern="1200">
              <a:solidFill>
                <a:prstClr val="black">
                  <a:tint val="75000"/>
                </a:prstClr>
              </a:solidFill>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074C9A50-B9C2-5841-9BCB-3C80FE75D4D9}"/>
              </a:ext>
            </a:extLst>
          </p:cNvPr>
          <p:cNvSpPr>
            <a:spLocks noGrp="1"/>
          </p:cNvSpPr>
          <p:nvPr>
            <p:ph type="sldNum" sz="quarter" idx="12"/>
          </p:nvPr>
        </p:nvSpPr>
        <p:spPr>
          <a:xfrm>
            <a:off x="8610599" y="6492240"/>
            <a:ext cx="3126933" cy="365125"/>
          </a:xfrm>
        </p:spPr>
        <p:txBody>
          <a:bodyPr vert="horz" lIns="91440" tIns="45720" rIns="91440" bIns="45720" rtlCol="0" anchor="ctr">
            <a:normAutofit/>
          </a:bodyPr>
          <a:lstStyle/>
          <a:p>
            <a:pPr>
              <a:spcAft>
                <a:spcPts val="600"/>
              </a:spcAft>
              <a:defRPr/>
            </a:pPr>
            <a:fld id="{C304469D-DEBF-ED40-9811-BA9387412D6B}" type="slidenum">
              <a:rPr lang="en-US" smtClean="0">
                <a:solidFill>
                  <a:prstClr val="black">
                    <a:tint val="75000"/>
                  </a:prstClr>
                </a:solidFill>
                <a:latin typeface="Calibri" panose="020F0502020204030204"/>
              </a:rPr>
              <a:pPr>
                <a:spcAft>
                  <a:spcPts val="600"/>
                </a:spcAft>
                <a:defRPr/>
              </a:pPr>
              <a:t>3</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703436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p:cNvSpPr>
            <a:spLocks noGrp="1"/>
          </p:cNvSpPr>
          <p:nvPr>
            <p:ph idx="1"/>
          </p:nvPr>
        </p:nvSpPr>
        <p:spPr>
          <a:xfrm>
            <a:off x="677333" y="2194560"/>
            <a:ext cx="5816600" cy="4024125"/>
          </a:xfrm>
        </p:spPr>
        <p:txBody>
          <a:bodyPr>
            <a:normAutofit/>
          </a:bodyPr>
          <a:lstStyle/>
          <a:p>
            <a:pPr marL="0" indent="0">
              <a:buNone/>
            </a:pPr>
            <a:r>
              <a:rPr lang="en-US"/>
              <a:t>“</a:t>
            </a:r>
            <a:r>
              <a:rPr lang="en-GB"/>
              <a:t>To help a truly suicidal person you have to approach them with an open heart</a:t>
            </a:r>
            <a:r>
              <a:rPr lang="mr-IN"/>
              <a:t>…</a:t>
            </a:r>
            <a:endParaRPr lang="en-GB"/>
          </a:p>
          <a:p>
            <a:pPr marL="0" indent="0">
              <a:buNone/>
            </a:pPr>
            <a:endParaRPr lang="en-GB"/>
          </a:p>
          <a:p>
            <a:pPr marL="0" indent="0">
              <a:buNone/>
            </a:pPr>
            <a:r>
              <a:rPr lang="en-GB" i="1"/>
              <a:t>Chaplain of Beachy Head ”</a:t>
            </a:r>
            <a:endParaRPr lang="en-US" i="1"/>
          </a:p>
        </p:txBody>
      </p:sp>
      <p:pic>
        <p:nvPicPr>
          <p:cNvPr id="4" name="Picture 3">
            <a:extLst>
              <a:ext uri="{FF2B5EF4-FFF2-40B4-BE49-F238E27FC236}">
                <a16:creationId xmlns:a16="http://schemas.microsoft.com/office/drawing/2014/main" id="{BAD5EE10-6F59-9477-8833-E6E3E0B9C481}"/>
              </a:ext>
            </a:extLst>
          </p:cNvPr>
          <p:cNvPicPr>
            <a:picLocks noChangeAspect="1"/>
          </p:cNvPicPr>
          <p:nvPr/>
        </p:nvPicPr>
        <p:blipFill rotWithShape="1">
          <a:blip r:embed="rId3"/>
          <a:srcRect l="8531" r="3263"/>
          <a:stretch/>
        </p:blipFill>
        <p:spPr>
          <a:xfrm>
            <a:off x="6985000" y="2501159"/>
            <a:ext cx="4521200" cy="3410926"/>
          </a:xfrm>
          <a:prstGeom prst="rect">
            <a:avLst/>
          </a:prstGeom>
        </p:spPr>
      </p:pic>
    </p:spTree>
    <p:extLst>
      <p:ext uri="{BB962C8B-B14F-4D97-AF65-F5344CB8AC3E}">
        <p14:creationId xmlns:p14="http://schemas.microsoft.com/office/powerpoint/2010/main" val="2256106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3"/>
            <a:ext cx="8610600" cy="1293028"/>
          </a:xfrm>
        </p:spPr>
        <p:txBody>
          <a:bodyPr>
            <a:normAutofit/>
          </a:bodyPr>
          <a:lstStyle/>
          <a:p>
            <a:r>
              <a:rPr lang="en-US" dirty="0"/>
              <a:t>My Experience</a:t>
            </a:r>
          </a:p>
        </p:txBody>
      </p:sp>
      <p:graphicFrame>
        <p:nvGraphicFramePr>
          <p:cNvPr id="5" name="Content Placeholder 2">
            <a:extLst>
              <a:ext uri="{FF2B5EF4-FFF2-40B4-BE49-F238E27FC236}">
                <a16:creationId xmlns:a16="http://schemas.microsoft.com/office/drawing/2014/main" id="{9A8A17AF-836C-4489-A0BB-F210FF50922C}"/>
              </a:ext>
            </a:extLst>
          </p:cNvPr>
          <p:cNvGraphicFramePr>
            <a:graphicFrameLocks noGrp="1"/>
          </p:cNvGraphicFramePr>
          <p:nvPr>
            <p:ph idx="1"/>
          </p:nvPr>
        </p:nvGraphicFramePr>
        <p:xfrm>
          <a:off x="685800" y="2878138"/>
          <a:ext cx="10820400"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9313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AE598-1A16-D8AD-376A-B2B8163CAB40}"/>
              </a:ext>
            </a:extLst>
          </p:cNvPr>
          <p:cNvSpPr>
            <a:spLocks noGrp="1"/>
          </p:cNvSpPr>
          <p:nvPr>
            <p:ph type="title"/>
          </p:nvPr>
        </p:nvSpPr>
        <p:spPr>
          <a:xfrm>
            <a:off x="922598" y="2407978"/>
            <a:ext cx="8610600" cy="1293028"/>
          </a:xfrm>
        </p:spPr>
        <p:txBody>
          <a:bodyPr/>
          <a:lstStyle/>
          <a:p>
            <a:r>
              <a:rPr lang="en-US" dirty="0"/>
              <a:t>‘Truths’ About suicide</a:t>
            </a:r>
          </a:p>
        </p:txBody>
      </p:sp>
    </p:spTree>
    <p:extLst>
      <p:ext uri="{BB962C8B-B14F-4D97-AF65-F5344CB8AC3E}">
        <p14:creationId xmlns:p14="http://schemas.microsoft.com/office/powerpoint/2010/main" val="2610689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D044-252C-F341-9C29-A66FDC8A0065}"/>
              </a:ext>
            </a:extLst>
          </p:cNvPr>
          <p:cNvSpPr>
            <a:spLocks noGrp="1"/>
          </p:cNvSpPr>
          <p:nvPr>
            <p:ph type="title"/>
          </p:nvPr>
        </p:nvSpPr>
        <p:spPr/>
        <p:txBody>
          <a:bodyPr>
            <a:normAutofit/>
          </a:bodyPr>
          <a:lstStyle/>
          <a:p>
            <a:r>
              <a:rPr lang="en-GB" dirty="0"/>
              <a:t>1: Suicide is not an accident</a:t>
            </a:r>
            <a:endParaRPr lang="en-US" dirty="0"/>
          </a:p>
        </p:txBody>
      </p:sp>
      <p:sp>
        <p:nvSpPr>
          <p:cNvPr id="3" name="Content Placeholder 2">
            <a:extLst>
              <a:ext uri="{FF2B5EF4-FFF2-40B4-BE49-F238E27FC236}">
                <a16:creationId xmlns:a16="http://schemas.microsoft.com/office/drawing/2014/main" id="{BD1C21A7-E15C-7843-B016-916ABCB565F1}"/>
              </a:ext>
            </a:extLst>
          </p:cNvPr>
          <p:cNvSpPr>
            <a:spLocks noGrp="1"/>
          </p:cNvSpPr>
          <p:nvPr>
            <p:ph idx="1"/>
          </p:nvPr>
        </p:nvSpPr>
        <p:spPr>
          <a:xfrm>
            <a:off x="838200" y="2624931"/>
            <a:ext cx="5257800" cy="4351338"/>
          </a:xfrm>
        </p:spPr>
        <p:txBody>
          <a:bodyPr>
            <a:normAutofit/>
          </a:bodyPr>
          <a:lstStyle/>
          <a:p>
            <a:r>
              <a:rPr lang="en-GB" dirty="0"/>
              <a:t>Suicide is not an accident</a:t>
            </a:r>
          </a:p>
          <a:p>
            <a:r>
              <a:rPr lang="en-GB" dirty="0"/>
              <a:t>It is a result of complex universal unconscious mental mechanisms that we do not understand</a:t>
            </a:r>
          </a:p>
          <a:p>
            <a:r>
              <a:rPr lang="en-GB" dirty="0"/>
              <a:t>It can be highly determined</a:t>
            </a:r>
          </a:p>
        </p:txBody>
      </p:sp>
      <p:sp>
        <p:nvSpPr>
          <p:cNvPr id="5" name="Slide Number Placeholder 4">
            <a:extLst>
              <a:ext uri="{FF2B5EF4-FFF2-40B4-BE49-F238E27FC236}">
                <a16:creationId xmlns:a16="http://schemas.microsoft.com/office/drawing/2014/main" id="{A3583BAF-4260-0E4D-9E29-01E6E7EBA1CD}"/>
              </a:ext>
            </a:extLst>
          </p:cNvPr>
          <p:cNvSpPr>
            <a:spLocks noGrp="1"/>
          </p:cNvSpPr>
          <p:nvPr>
            <p:ph type="sldNum" sz="quarter" idx="4"/>
          </p:nvPr>
        </p:nvSpPr>
        <p:spPr>
          <a:xfrm>
            <a:off x="8610600" y="63604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04469D-DEBF-ED40-9811-BA9387412D6B}" type="slidenum">
              <a:rPr lang="en-US" smtClean="0"/>
              <a:pPr/>
              <a:t>7</a:t>
            </a:fld>
            <a:endParaRPr lang="en-US" dirty="0"/>
          </a:p>
        </p:txBody>
      </p:sp>
      <p:pic>
        <p:nvPicPr>
          <p:cNvPr id="7" name="Content Placeholder 8" descr="A picture containing outdoor, person, street, food&#10;&#10;Description automatically generated">
            <a:extLst>
              <a:ext uri="{FF2B5EF4-FFF2-40B4-BE49-F238E27FC236}">
                <a16:creationId xmlns:a16="http://schemas.microsoft.com/office/drawing/2014/main" id="{173DB1B2-9436-D04A-9EFD-AD181E9A0CF5}"/>
              </a:ext>
            </a:extLst>
          </p:cNvPr>
          <p:cNvPicPr>
            <a:picLocks noChangeAspect="1"/>
          </p:cNvPicPr>
          <p:nvPr/>
        </p:nvPicPr>
        <p:blipFill>
          <a:blip r:embed="rId2"/>
          <a:stretch>
            <a:fillRect/>
          </a:stretch>
        </p:blipFill>
        <p:spPr>
          <a:xfrm>
            <a:off x="6662226" y="2410461"/>
            <a:ext cx="4141349" cy="2606965"/>
          </a:xfrm>
          <a:prstGeom prst="rect">
            <a:avLst/>
          </a:prstGeom>
        </p:spPr>
      </p:pic>
    </p:spTree>
    <p:extLst>
      <p:ext uri="{BB962C8B-B14F-4D97-AF65-F5344CB8AC3E}">
        <p14:creationId xmlns:p14="http://schemas.microsoft.com/office/powerpoint/2010/main" val="348006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0" name="Picture 1039">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042" name="Picture 1041">
            <a:extLst>
              <a:ext uri="{FF2B5EF4-FFF2-40B4-BE49-F238E27FC236}">
                <a16:creationId xmlns:a16="http://schemas.microsoft.com/office/drawing/2014/main" id="{BB912AE0-CAD9-4F8F-A2A2-BDF07D4EDD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useBgFill="1">
        <p:nvSpPr>
          <p:cNvPr id="1044" name="Rectangle 1043">
            <a:extLst>
              <a:ext uri="{FF2B5EF4-FFF2-40B4-BE49-F238E27FC236}">
                <a16:creationId xmlns:a16="http://schemas.microsoft.com/office/drawing/2014/main" id="{BD7C2DEF-63C5-495B-BBE5-720E5D12B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6" name="Picture 1045">
            <a:extLst>
              <a:ext uri="{FF2B5EF4-FFF2-40B4-BE49-F238E27FC236}">
                <a16:creationId xmlns:a16="http://schemas.microsoft.com/office/drawing/2014/main" id="{FE21E403-0B61-4473-BE57-AB0F163796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DC87610B-B613-A13E-B0C1-2AAD26A2494E}"/>
              </a:ext>
            </a:extLst>
          </p:cNvPr>
          <p:cNvSpPr>
            <a:spLocks noGrp="1"/>
          </p:cNvSpPr>
          <p:nvPr>
            <p:ph type="title"/>
          </p:nvPr>
        </p:nvSpPr>
        <p:spPr>
          <a:xfrm>
            <a:off x="636696" y="643464"/>
            <a:ext cx="3761964" cy="3273061"/>
          </a:xfrm>
          <a:noFill/>
          <a:ln w="19050">
            <a:noFill/>
            <a:prstDash val="dash"/>
          </a:ln>
        </p:spPr>
        <p:txBody>
          <a:bodyPr vert="horz" lIns="91440" tIns="45720" rIns="91440" bIns="45720" rtlCol="0" anchor="b">
            <a:normAutofit/>
          </a:bodyPr>
          <a:lstStyle/>
          <a:p>
            <a:r>
              <a:rPr lang="en-US" sz="3700" dirty="0"/>
              <a:t>2. You will never know why someone has died by </a:t>
            </a:r>
            <a:r>
              <a:rPr lang="en-US" sz="3700"/>
              <a:t>suIcide</a:t>
            </a:r>
            <a:endParaRPr lang="en-US" sz="3700" dirty="0"/>
          </a:p>
        </p:txBody>
      </p:sp>
      <p:pic>
        <p:nvPicPr>
          <p:cNvPr id="1026" name="Picture 2" descr="How to Get Comfortable With Uncertainty and Change">
            <a:extLst>
              <a:ext uri="{FF2B5EF4-FFF2-40B4-BE49-F238E27FC236}">
                <a16:creationId xmlns:a16="http://schemas.microsoft.com/office/drawing/2014/main" id="{79A48DDC-FF7C-8658-F135-644E22B39A2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046653" y="1443078"/>
            <a:ext cx="6177937" cy="4111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245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111E5-688E-644C-A948-6462C3F8402C}"/>
              </a:ext>
            </a:extLst>
          </p:cNvPr>
          <p:cNvSpPr>
            <a:spLocks noGrp="1"/>
          </p:cNvSpPr>
          <p:nvPr>
            <p:ph type="title"/>
          </p:nvPr>
        </p:nvSpPr>
        <p:spPr>
          <a:xfrm>
            <a:off x="636696" y="643464"/>
            <a:ext cx="4247820" cy="3273061"/>
          </a:xfrm>
          <a:noFill/>
          <a:ln w="19050">
            <a:noFill/>
            <a:prstDash val="dash"/>
          </a:ln>
        </p:spPr>
        <p:txBody>
          <a:bodyPr vert="horz" lIns="91440" tIns="45720" rIns="91440" bIns="45720" rtlCol="0" anchor="b">
            <a:normAutofit/>
          </a:bodyPr>
          <a:lstStyle/>
          <a:p>
            <a:r>
              <a:rPr lang="en-US" sz="4800" dirty="0"/>
              <a:t>3: Impulsive </a:t>
            </a:r>
          </a:p>
        </p:txBody>
      </p:sp>
      <p:sp>
        <p:nvSpPr>
          <p:cNvPr id="5" name="Slide Number Placeholder 4">
            <a:extLst>
              <a:ext uri="{FF2B5EF4-FFF2-40B4-BE49-F238E27FC236}">
                <a16:creationId xmlns:a16="http://schemas.microsoft.com/office/drawing/2014/main" id="{E30E8D8D-008E-2845-87BB-02812E816236}"/>
              </a:ext>
            </a:extLst>
          </p:cNvPr>
          <p:cNvSpPr>
            <a:spLocks noGrp="1"/>
          </p:cNvSpPr>
          <p:nvPr>
            <p:ph type="sldNum" sz="quarter" idx="4"/>
          </p:nvPr>
        </p:nvSpPr>
        <p:spPr>
          <a:xfrm>
            <a:off x="10991654" y="6351325"/>
            <a:ext cx="798641" cy="365760"/>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spcAft>
                <a:spcPts val="600"/>
              </a:spcAft>
            </a:pPr>
            <a:fld id="{C304469D-DEBF-ED40-9811-BA9387412D6B}" type="slidenum">
              <a:rPr lang="en-US" sz="1050" smtClean="0">
                <a:solidFill>
                  <a:schemeClr val="tx1">
                    <a:tint val="75000"/>
                  </a:schemeClr>
                </a:solidFill>
                <a:latin typeface="+mn-lt"/>
              </a:rPr>
              <a:pPr defTabSz="457200">
                <a:spcAft>
                  <a:spcPts val="600"/>
                </a:spcAft>
              </a:pPr>
              <a:t>9</a:t>
            </a:fld>
            <a:endParaRPr lang="en-US" sz="1050">
              <a:solidFill>
                <a:schemeClr val="tx1">
                  <a:tint val="75000"/>
                </a:schemeClr>
              </a:solidFill>
              <a:latin typeface="+mn-lt"/>
            </a:endParaRPr>
          </a:p>
        </p:txBody>
      </p:sp>
      <p:sp>
        <p:nvSpPr>
          <p:cNvPr id="3" name="TextBox 2">
            <a:extLst>
              <a:ext uri="{FF2B5EF4-FFF2-40B4-BE49-F238E27FC236}">
                <a16:creationId xmlns:a16="http://schemas.microsoft.com/office/drawing/2014/main" id="{9C576C33-6132-36C7-9C8E-83050AFF0F67}"/>
              </a:ext>
            </a:extLst>
          </p:cNvPr>
          <p:cNvSpPr txBox="1"/>
          <p:nvPr/>
        </p:nvSpPr>
        <p:spPr>
          <a:xfrm>
            <a:off x="5359078" y="3085528"/>
            <a:ext cx="6518395" cy="830997"/>
          </a:xfrm>
          <a:prstGeom prst="rect">
            <a:avLst/>
          </a:prstGeom>
          <a:noFill/>
        </p:spPr>
        <p:txBody>
          <a:bodyPr wrap="square" rtlCol="0">
            <a:spAutoFit/>
          </a:bodyPr>
          <a:lstStyle/>
          <a:p>
            <a:r>
              <a:rPr lang="en-US" sz="4800" cap="all" dirty="0">
                <a:latin typeface="+mj-lt"/>
                <a:ea typeface="+mj-ea"/>
                <a:cs typeface="+mj-cs"/>
              </a:rPr>
              <a:t>Vs    </a:t>
            </a:r>
            <a:r>
              <a:rPr lang="en-US" dirty="0"/>
              <a:t> </a:t>
            </a:r>
            <a:r>
              <a:rPr lang="en-US" sz="4800" cap="all" dirty="0">
                <a:latin typeface="+mj-lt"/>
                <a:ea typeface="+mj-ea"/>
                <a:cs typeface="+mj-cs"/>
              </a:rPr>
              <a:t>premeditated</a:t>
            </a:r>
          </a:p>
        </p:txBody>
      </p:sp>
    </p:spTree>
    <p:extLst>
      <p:ext uri="{BB962C8B-B14F-4D97-AF65-F5344CB8AC3E}">
        <p14:creationId xmlns:p14="http://schemas.microsoft.com/office/powerpoint/2010/main" val="160303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F8D66-BF4D-8249-AC29-3B31D0E4BA7B}"/>
              </a:ext>
            </a:extLst>
          </p:cNvPr>
          <p:cNvSpPr>
            <a:spLocks noGrp="1"/>
          </p:cNvSpPr>
          <p:nvPr>
            <p:ph type="title"/>
          </p:nvPr>
        </p:nvSpPr>
        <p:spPr/>
        <p:txBody>
          <a:bodyPr>
            <a:normAutofit fontScale="90000"/>
          </a:bodyPr>
          <a:lstStyle/>
          <a:p>
            <a:r>
              <a:rPr lang="en-GB" dirty="0"/>
              <a:t>4: You do not know what is going on in someone else’s mind</a:t>
            </a:r>
            <a:endParaRPr lang="en-US" dirty="0"/>
          </a:p>
        </p:txBody>
      </p:sp>
      <p:sp>
        <p:nvSpPr>
          <p:cNvPr id="5" name="Slide Number Placeholder 4">
            <a:extLst>
              <a:ext uri="{FF2B5EF4-FFF2-40B4-BE49-F238E27FC236}">
                <a16:creationId xmlns:a16="http://schemas.microsoft.com/office/drawing/2014/main" id="{8B94D3AB-BE74-AE49-B74C-E10C48FF33BF}"/>
              </a:ext>
            </a:extLst>
          </p:cNvPr>
          <p:cNvSpPr>
            <a:spLocks noGrp="1"/>
          </p:cNvSpPr>
          <p:nvPr>
            <p:ph type="sldNum" sz="quarter" idx="4"/>
          </p:nvPr>
        </p:nvSpPr>
        <p:spPr>
          <a:xfrm>
            <a:off x="8610600" y="63604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04469D-DEBF-ED40-9811-BA9387412D6B}" type="slidenum">
              <a:rPr lang="en-US" smtClean="0"/>
              <a:pPr/>
              <a:t>10</a:t>
            </a:fld>
            <a:endParaRPr lang="en-US" dirty="0"/>
          </a:p>
        </p:txBody>
      </p:sp>
      <p:pic>
        <p:nvPicPr>
          <p:cNvPr id="6" name="Content Placeholder 4" descr="A picture containing vase, looking, table, glass&#10;&#10;Description automatically generated">
            <a:extLst>
              <a:ext uri="{FF2B5EF4-FFF2-40B4-BE49-F238E27FC236}">
                <a16:creationId xmlns:a16="http://schemas.microsoft.com/office/drawing/2014/main" id="{3BB24E85-6B92-0F41-98EF-04B70E22BF8B}"/>
              </a:ext>
            </a:extLst>
          </p:cNvPr>
          <p:cNvPicPr>
            <a:picLocks noGrp="1" noChangeAspect="1"/>
          </p:cNvPicPr>
          <p:nvPr>
            <p:ph idx="1"/>
          </p:nvPr>
        </p:nvPicPr>
        <p:blipFill>
          <a:blip r:embed="rId2"/>
          <a:stretch>
            <a:fillRect/>
          </a:stretch>
        </p:blipFill>
        <p:spPr>
          <a:xfrm>
            <a:off x="2444994" y="2668731"/>
            <a:ext cx="5642831" cy="2957766"/>
          </a:xfrm>
        </p:spPr>
      </p:pic>
      <p:sp>
        <p:nvSpPr>
          <p:cNvPr id="7" name="Rectangle 6">
            <a:extLst>
              <a:ext uri="{FF2B5EF4-FFF2-40B4-BE49-F238E27FC236}">
                <a16:creationId xmlns:a16="http://schemas.microsoft.com/office/drawing/2014/main" id="{26419692-D9EE-6A41-906C-53A880BD4D36}"/>
              </a:ext>
            </a:extLst>
          </p:cNvPr>
          <p:cNvSpPr/>
          <p:nvPr/>
        </p:nvSpPr>
        <p:spPr>
          <a:xfrm>
            <a:off x="2853766" y="5257165"/>
            <a:ext cx="6484467" cy="369332"/>
          </a:xfrm>
          <a:prstGeom prst="rect">
            <a:avLst/>
          </a:prstGeom>
        </p:spPr>
        <p:txBody>
          <a:bodyPr wrap="none">
            <a:spAutoFit/>
          </a:bodyPr>
          <a:lstStyle/>
          <a:p>
            <a:r>
              <a:rPr lang="en-GB" dirty="0">
                <a:solidFill>
                  <a:schemeClr val="bg1"/>
                </a:solidFill>
                <a:latin typeface="Century Gothic" panose="020B0502020202020204" pitchFamily="34" charset="0"/>
              </a:rPr>
              <a:t>We do not even know what is going on in our own mind!</a:t>
            </a:r>
          </a:p>
        </p:txBody>
      </p:sp>
    </p:spTree>
    <p:extLst>
      <p:ext uri="{BB962C8B-B14F-4D97-AF65-F5344CB8AC3E}">
        <p14:creationId xmlns:p14="http://schemas.microsoft.com/office/powerpoint/2010/main" val="67235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7B256D-59B4-B94F-B83E-4371EAC2FC15}"/>
              </a:ext>
            </a:extLst>
          </p:cNvPr>
          <p:cNvSpPr>
            <a:spLocks noGrp="1"/>
          </p:cNvSpPr>
          <p:nvPr>
            <p:ph type="sldNum" sz="quarter" idx="4"/>
          </p:nvPr>
        </p:nvSpPr>
        <p:spPr>
          <a:xfrm>
            <a:off x="8763000" y="381000"/>
            <a:ext cx="2743200"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C304469D-DEBF-ED40-9811-BA9387412D6B}" type="slidenum">
              <a:rPr lang="en-US" smtClean="0"/>
              <a:pPr>
                <a:spcAft>
                  <a:spcPts val="600"/>
                </a:spcAft>
              </a:pPr>
              <a:t>11</a:t>
            </a:fld>
            <a:endParaRPr lang="en-US"/>
          </a:p>
        </p:txBody>
      </p:sp>
      <p:sp>
        <p:nvSpPr>
          <p:cNvPr id="3" name="Content Placeholder 2">
            <a:extLst>
              <a:ext uri="{FF2B5EF4-FFF2-40B4-BE49-F238E27FC236}">
                <a16:creationId xmlns:a16="http://schemas.microsoft.com/office/drawing/2014/main" id="{8131D616-B306-3A4C-8104-280E77383E40}"/>
              </a:ext>
            </a:extLst>
          </p:cNvPr>
          <p:cNvSpPr>
            <a:spLocks noGrp="1"/>
          </p:cNvSpPr>
          <p:nvPr>
            <p:ph idx="1"/>
          </p:nvPr>
        </p:nvSpPr>
        <p:spPr>
          <a:xfrm>
            <a:off x="685801" y="2194560"/>
            <a:ext cx="4753466" cy="4024125"/>
          </a:xfrm>
        </p:spPr>
        <p:txBody>
          <a:bodyPr>
            <a:normAutofit/>
          </a:bodyPr>
          <a:lstStyle/>
          <a:p>
            <a:pPr marL="0" indent="0">
              <a:buNone/>
            </a:pPr>
            <a:r>
              <a:rPr lang="en-US" sz="2800" dirty="0">
                <a:ea typeface="+mj-ea"/>
                <a:cs typeface="+mj-cs"/>
              </a:rPr>
              <a:t>5. EVERYONE IS SHOCKED AND SURPRISED BY THE DEATH</a:t>
            </a:r>
          </a:p>
        </p:txBody>
      </p:sp>
      <p:pic>
        <p:nvPicPr>
          <p:cNvPr id="2050" name="Picture 2" descr="What is the meaning of The Scream? - BBC Culture">
            <a:extLst>
              <a:ext uri="{FF2B5EF4-FFF2-40B4-BE49-F238E27FC236}">
                <a16:creationId xmlns:a16="http://schemas.microsoft.com/office/drawing/2014/main" id="{617FAE88-6A9F-7949-A15E-0FCC3F9DEB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35" r="29082"/>
          <a:stretch/>
        </p:blipFill>
        <p:spPr bwMode="auto">
          <a:xfrm>
            <a:off x="6407004" y="1336566"/>
            <a:ext cx="4683948" cy="4607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497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AE5FF-23E6-E549-94D3-81712AE2E2D2}"/>
              </a:ext>
            </a:extLst>
          </p:cNvPr>
          <p:cNvSpPr>
            <a:spLocks noGrp="1"/>
          </p:cNvSpPr>
          <p:nvPr>
            <p:ph type="title"/>
          </p:nvPr>
        </p:nvSpPr>
        <p:spPr/>
        <p:txBody>
          <a:bodyPr/>
          <a:lstStyle/>
          <a:p>
            <a:r>
              <a:rPr lang="en-GB" dirty="0"/>
              <a:t>6: Suicide result from an incapacity to mourn</a:t>
            </a:r>
            <a:endParaRPr lang="en-US" dirty="0"/>
          </a:p>
        </p:txBody>
      </p:sp>
      <p:sp>
        <p:nvSpPr>
          <p:cNvPr id="5" name="Slide Number Placeholder 4">
            <a:extLst>
              <a:ext uri="{FF2B5EF4-FFF2-40B4-BE49-F238E27FC236}">
                <a16:creationId xmlns:a16="http://schemas.microsoft.com/office/drawing/2014/main" id="{87AEF3E4-0FE8-7042-A725-4E522ED04323}"/>
              </a:ext>
            </a:extLst>
          </p:cNvPr>
          <p:cNvSpPr>
            <a:spLocks noGrp="1"/>
          </p:cNvSpPr>
          <p:nvPr>
            <p:ph type="sldNum" sz="quarter" idx="4"/>
          </p:nvPr>
        </p:nvSpPr>
        <p:spPr>
          <a:xfrm>
            <a:off x="8610600" y="63604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04469D-DEBF-ED40-9811-BA9387412D6B}" type="slidenum">
              <a:rPr lang="en-US" smtClean="0"/>
              <a:pPr/>
              <a:t>12</a:t>
            </a:fld>
            <a:endParaRPr lang="en-US" dirty="0"/>
          </a:p>
        </p:txBody>
      </p:sp>
      <p:sp>
        <p:nvSpPr>
          <p:cNvPr id="7" name="Content Placeholder 6">
            <a:extLst>
              <a:ext uri="{FF2B5EF4-FFF2-40B4-BE49-F238E27FC236}">
                <a16:creationId xmlns:a16="http://schemas.microsoft.com/office/drawing/2014/main" id="{DE0958D2-F704-A641-BF07-97C41470B111}"/>
              </a:ext>
            </a:extLst>
          </p:cNvPr>
          <p:cNvSpPr>
            <a:spLocks noGrp="1"/>
          </p:cNvSpPr>
          <p:nvPr>
            <p:ph idx="1"/>
          </p:nvPr>
        </p:nvSpPr>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endParaRPr lang="en-US" dirty="0"/>
          </a:p>
        </p:txBody>
      </p:sp>
      <p:pic>
        <p:nvPicPr>
          <p:cNvPr id="8" name="Picture 7">
            <a:extLst>
              <a:ext uri="{FF2B5EF4-FFF2-40B4-BE49-F238E27FC236}">
                <a16:creationId xmlns:a16="http://schemas.microsoft.com/office/drawing/2014/main" id="{183AEC73-FCDA-6E4B-A3F9-A76E705F4266}"/>
              </a:ext>
            </a:extLst>
          </p:cNvPr>
          <p:cNvPicPr>
            <a:picLocks noChangeAspect="1"/>
          </p:cNvPicPr>
          <p:nvPr/>
        </p:nvPicPr>
        <p:blipFill>
          <a:blip r:embed="rId2"/>
          <a:stretch>
            <a:fillRect/>
          </a:stretch>
        </p:blipFill>
        <p:spPr>
          <a:xfrm>
            <a:off x="1847782" y="1749295"/>
            <a:ext cx="3201106" cy="2457327"/>
          </a:xfrm>
          <a:prstGeom prst="rect">
            <a:avLst/>
          </a:prstGeom>
        </p:spPr>
      </p:pic>
    </p:spTree>
    <p:extLst>
      <p:ext uri="{BB962C8B-B14F-4D97-AF65-F5344CB8AC3E}">
        <p14:creationId xmlns:p14="http://schemas.microsoft.com/office/powerpoint/2010/main" val="2300964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49A2254-6280-E34C-B110-06DE63DE4301}"/>
              </a:ext>
            </a:extLst>
          </p:cNvPr>
          <p:cNvSpPr>
            <a:spLocks noGrp="1"/>
          </p:cNvSpPr>
          <p:nvPr>
            <p:ph type="title"/>
          </p:nvPr>
        </p:nvSpPr>
        <p:spPr>
          <a:xfrm>
            <a:off x="-520976" y="2297489"/>
            <a:ext cx="7429499" cy="677941"/>
          </a:xfrm>
        </p:spPr>
        <p:txBody>
          <a:bodyPr>
            <a:normAutofit/>
          </a:bodyPr>
          <a:lstStyle/>
          <a:p>
            <a:pPr algn="ctr"/>
            <a:r>
              <a:rPr lang="en-US" dirty="0"/>
              <a:t>Pathway to Suicide </a:t>
            </a:r>
          </a:p>
        </p:txBody>
      </p:sp>
      <p:graphicFrame>
        <p:nvGraphicFramePr>
          <p:cNvPr id="6" name="Content Placeholder 5"/>
          <p:cNvGraphicFramePr>
            <a:graphicFrameLocks noGrp="1"/>
          </p:cNvGraphicFramePr>
          <p:nvPr>
            <p:ph idx="1"/>
          </p:nvPr>
        </p:nvGraphicFramePr>
        <p:xfrm>
          <a:off x="4824290" y="1328153"/>
          <a:ext cx="8337175" cy="4575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013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6" grpId="1">
        <p:bldAsOne/>
      </p:bldGraphic>
      <p:bldGraphic spid="6" grpId="2">
        <p:bldAsOne/>
      </p:bldGraphic>
      <p:bldGraphic spid="6" grpId="3">
        <p:bldAsOne/>
      </p:bldGraphic>
      <p:bldGraphic spid="6" grpId="4">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AE5FF-23E6-E549-94D3-81712AE2E2D2}"/>
              </a:ext>
            </a:extLst>
          </p:cNvPr>
          <p:cNvSpPr>
            <a:spLocks noGrp="1"/>
          </p:cNvSpPr>
          <p:nvPr>
            <p:ph type="title"/>
          </p:nvPr>
        </p:nvSpPr>
        <p:spPr/>
        <p:txBody>
          <a:bodyPr>
            <a:normAutofit fontScale="90000"/>
          </a:bodyPr>
          <a:lstStyle/>
          <a:p>
            <a:r>
              <a:rPr lang="en-GB" dirty="0"/>
              <a:t>7: Suicide is a human condition not a MENTAL HEALTH CONDITION</a:t>
            </a:r>
            <a:endParaRPr lang="en-US" dirty="0"/>
          </a:p>
        </p:txBody>
      </p:sp>
      <p:sp>
        <p:nvSpPr>
          <p:cNvPr id="5" name="Slide Number Placeholder 4">
            <a:extLst>
              <a:ext uri="{FF2B5EF4-FFF2-40B4-BE49-F238E27FC236}">
                <a16:creationId xmlns:a16="http://schemas.microsoft.com/office/drawing/2014/main" id="{87AEF3E4-0FE8-7042-A725-4E522ED04323}"/>
              </a:ext>
            </a:extLst>
          </p:cNvPr>
          <p:cNvSpPr>
            <a:spLocks noGrp="1"/>
          </p:cNvSpPr>
          <p:nvPr>
            <p:ph type="sldNum" sz="quarter" idx="4"/>
          </p:nvPr>
        </p:nvSpPr>
        <p:spPr>
          <a:xfrm>
            <a:off x="8610600" y="63604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04469D-DEBF-ED40-9811-BA9387412D6B}" type="slidenum">
              <a:rPr lang="en-US" smtClean="0"/>
              <a:pPr/>
              <a:t>14</a:t>
            </a:fld>
            <a:endParaRPr lang="en-US" dirty="0"/>
          </a:p>
        </p:txBody>
      </p:sp>
      <p:pic>
        <p:nvPicPr>
          <p:cNvPr id="6" name="Content Placeholder 4" descr="A picture containing building, sitting, white, covered&#10;&#10;Description automatically generated">
            <a:extLst>
              <a:ext uri="{FF2B5EF4-FFF2-40B4-BE49-F238E27FC236}">
                <a16:creationId xmlns:a16="http://schemas.microsoft.com/office/drawing/2014/main" id="{5872BE86-3E77-C94A-BD5E-FA7D7672CD84}"/>
              </a:ext>
            </a:extLst>
          </p:cNvPr>
          <p:cNvPicPr>
            <a:picLocks noGrp="1" noChangeAspect="1"/>
          </p:cNvPicPr>
          <p:nvPr>
            <p:ph idx="1"/>
          </p:nvPr>
        </p:nvPicPr>
        <p:blipFill>
          <a:blip r:embed="rId2"/>
          <a:stretch>
            <a:fillRect/>
          </a:stretch>
        </p:blipFill>
        <p:spPr>
          <a:xfrm>
            <a:off x="1727068" y="2507698"/>
            <a:ext cx="4464423" cy="3585929"/>
          </a:xfrm>
        </p:spPr>
      </p:pic>
    </p:spTree>
    <p:extLst>
      <p:ext uri="{BB962C8B-B14F-4D97-AF65-F5344CB8AC3E}">
        <p14:creationId xmlns:p14="http://schemas.microsoft.com/office/powerpoint/2010/main" val="4123482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AE5FF-23E6-E549-94D3-81712AE2E2D2}"/>
              </a:ext>
            </a:extLst>
          </p:cNvPr>
          <p:cNvSpPr>
            <a:spLocks noGrp="1"/>
          </p:cNvSpPr>
          <p:nvPr>
            <p:ph type="title"/>
          </p:nvPr>
        </p:nvSpPr>
        <p:spPr>
          <a:xfrm>
            <a:off x="3308446" y="821006"/>
            <a:ext cx="8651240" cy="1758643"/>
          </a:xfrm>
        </p:spPr>
        <p:txBody>
          <a:bodyPr>
            <a:normAutofit fontScale="90000"/>
          </a:bodyPr>
          <a:lstStyle/>
          <a:p>
            <a:r>
              <a:rPr lang="en-US" dirty="0"/>
              <a:t>8: Suicide prevention challenging in any individual case but not on a population or conceptual level</a:t>
            </a:r>
          </a:p>
        </p:txBody>
      </p:sp>
      <p:sp>
        <p:nvSpPr>
          <p:cNvPr id="5" name="Slide Number Placeholder 4">
            <a:extLst>
              <a:ext uri="{FF2B5EF4-FFF2-40B4-BE49-F238E27FC236}">
                <a16:creationId xmlns:a16="http://schemas.microsoft.com/office/drawing/2014/main" id="{87AEF3E4-0FE8-7042-A725-4E522ED04323}"/>
              </a:ext>
            </a:extLst>
          </p:cNvPr>
          <p:cNvSpPr>
            <a:spLocks noGrp="1"/>
          </p:cNvSpPr>
          <p:nvPr>
            <p:ph type="sldNum" sz="quarter" idx="4"/>
          </p:nvPr>
        </p:nvSpPr>
        <p:spPr>
          <a:xfrm>
            <a:off x="8610600" y="63604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04469D-DEBF-ED40-9811-BA9387412D6B}" type="slidenum">
              <a:rPr lang="en-US" smtClean="0"/>
              <a:pPr/>
              <a:t>15</a:t>
            </a:fld>
            <a:endParaRPr lang="en-US" dirty="0"/>
          </a:p>
        </p:txBody>
      </p:sp>
      <p:sp>
        <p:nvSpPr>
          <p:cNvPr id="7" name="Content Placeholder 6">
            <a:extLst>
              <a:ext uri="{FF2B5EF4-FFF2-40B4-BE49-F238E27FC236}">
                <a16:creationId xmlns:a16="http://schemas.microsoft.com/office/drawing/2014/main" id="{DE0958D2-F704-A641-BF07-97C41470B111}"/>
              </a:ext>
            </a:extLst>
          </p:cNvPr>
          <p:cNvSpPr>
            <a:spLocks noGrp="1"/>
          </p:cNvSpPr>
          <p:nvPr>
            <p:ph idx="1"/>
          </p:nvPr>
        </p:nvSpPr>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endParaRPr lang="en-US" dirty="0"/>
          </a:p>
        </p:txBody>
      </p:sp>
      <p:pic>
        <p:nvPicPr>
          <p:cNvPr id="9" name="Picture 8" descr="A subway train at a train station&#10;&#10;Description automatically generated">
            <a:extLst>
              <a:ext uri="{FF2B5EF4-FFF2-40B4-BE49-F238E27FC236}">
                <a16:creationId xmlns:a16="http://schemas.microsoft.com/office/drawing/2014/main" id="{5EAE5931-CC2D-124E-BFF5-E3315D784849}"/>
              </a:ext>
            </a:extLst>
          </p:cNvPr>
          <p:cNvPicPr>
            <a:picLocks noChangeAspect="1"/>
          </p:cNvPicPr>
          <p:nvPr/>
        </p:nvPicPr>
        <p:blipFill>
          <a:blip r:embed="rId2"/>
          <a:stretch>
            <a:fillRect/>
          </a:stretch>
        </p:blipFill>
        <p:spPr>
          <a:xfrm>
            <a:off x="685800" y="2756730"/>
            <a:ext cx="4305658" cy="3532747"/>
          </a:xfrm>
          <a:prstGeom prst="rect">
            <a:avLst/>
          </a:prstGeom>
        </p:spPr>
      </p:pic>
    </p:spTree>
    <p:extLst>
      <p:ext uri="{BB962C8B-B14F-4D97-AF65-F5344CB8AC3E}">
        <p14:creationId xmlns:p14="http://schemas.microsoft.com/office/powerpoint/2010/main" val="2176850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AE5FF-23E6-E549-94D3-81712AE2E2D2}"/>
              </a:ext>
            </a:extLst>
          </p:cNvPr>
          <p:cNvSpPr>
            <a:spLocks noGrp="1"/>
          </p:cNvSpPr>
          <p:nvPr>
            <p:ph type="title"/>
          </p:nvPr>
        </p:nvSpPr>
        <p:spPr>
          <a:xfrm>
            <a:off x="2895600" y="764373"/>
            <a:ext cx="8610600" cy="1293028"/>
          </a:xfrm>
        </p:spPr>
        <p:txBody>
          <a:bodyPr>
            <a:normAutofit/>
          </a:bodyPr>
          <a:lstStyle/>
          <a:p>
            <a:r>
              <a:rPr lang="en-GB" dirty="0"/>
              <a:t>9.Suicide is an acting out event</a:t>
            </a:r>
            <a:endParaRPr lang="en-US" dirty="0"/>
          </a:p>
        </p:txBody>
      </p:sp>
      <p:sp>
        <p:nvSpPr>
          <p:cNvPr id="5" name="Slide Number Placeholder 4">
            <a:extLst>
              <a:ext uri="{FF2B5EF4-FFF2-40B4-BE49-F238E27FC236}">
                <a16:creationId xmlns:a16="http://schemas.microsoft.com/office/drawing/2014/main" id="{87AEF3E4-0FE8-7042-A725-4E522ED04323}"/>
              </a:ext>
            </a:extLst>
          </p:cNvPr>
          <p:cNvSpPr>
            <a:spLocks noGrp="1"/>
          </p:cNvSpPr>
          <p:nvPr>
            <p:ph type="sldNum" sz="quarter" idx="4"/>
          </p:nvPr>
        </p:nvSpPr>
        <p:spPr>
          <a:xfrm>
            <a:off x="8763000" y="381000"/>
            <a:ext cx="2743200"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C304469D-DEBF-ED40-9811-BA9387412D6B}" type="slidenum">
              <a:rPr lang="en-US" smtClean="0"/>
              <a:pPr>
                <a:spcAft>
                  <a:spcPts val="600"/>
                </a:spcAft>
              </a:pPr>
              <a:t>16</a:t>
            </a:fld>
            <a:endParaRPr lang="en-US"/>
          </a:p>
        </p:txBody>
      </p:sp>
      <p:sp>
        <p:nvSpPr>
          <p:cNvPr id="7" name="Content Placeholder 6">
            <a:extLst>
              <a:ext uri="{FF2B5EF4-FFF2-40B4-BE49-F238E27FC236}">
                <a16:creationId xmlns:a16="http://schemas.microsoft.com/office/drawing/2014/main" id="{DE0958D2-F704-A641-BF07-97C41470B111}"/>
              </a:ext>
            </a:extLst>
          </p:cNvPr>
          <p:cNvSpPr>
            <a:spLocks noGrp="1"/>
          </p:cNvSpPr>
          <p:nvPr>
            <p:ph idx="1"/>
          </p:nvPr>
        </p:nvSpPr>
        <p:spPr>
          <a:xfrm>
            <a:off x="897252" y="1268585"/>
            <a:ext cx="4565999" cy="4024125"/>
          </a:xfrm>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You act out when you cannot put your emotional experience into words</a:t>
            </a:r>
          </a:p>
          <a:p>
            <a:endParaRPr lang="en-US" dirty="0"/>
          </a:p>
        </p:txBody>
      </p:sp>
      <p:pic>
        <p:nvPicPr>
          <p:cNvPr id="1026" name="Picture 2" descr="When Distress in Children Is Caused by Boredom and Separation | Psychology  Today United Kingdom">
            <a:extLst>
              <a:ext uri="{FF2B5EF4-FFF2-40B4-BE49-F238E27FC236}">
                <a16:creationId xmlns:a16="http://schemas.microsoft.com/office/drawing/2014/main" id="{B3F85794-CB3E-1DE3-FF13-06C0A1AA89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3530" y="2214688"/>
            <a:ext cx="5878939" cy="3078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90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B67A69-92D5-C444-A97C-EAEFC7986BED}"/>
              </a:ext>
            </a:extLst>
          </p:cNvPr>
          <p:cNvSpPr>
            <a:spLocks noGrp="1"/>
          </p:cNvSpPr>
          <p:nvPr>
            <p:ph idx="1"/>
          </p:nvPr>
        </p:nvSpPr>
        <p:spPr/>
        <p:txBody>
          <a:bodyPr>
            <a:normAutofit/>
          </a:bodyPr>
          <a:lstStyle/>
          <a:p>
            <a:pPr marL="0" indent="0" algn="ctr">
              <a:buNone/>
            </a:pPr>
            <a:r>
              <a:rPr lang="en-GB" sz="3600" i="1" dirty="0"/>
              <a:t>“An act like this is prepared within the silence of the heart, as is a great work of art. The man himself is ignorant of it. One evening he pulls the trigger or jumps”</a:t>
            </a:r>
            <a:endParaRPr lang="en-US" sz="3600" i="1" dirty="0"/>
          </a:p>
          <a:p>
            <a:pPr marL="0" indent="0" algn="ctr">
              <a:buNone/>
            </a:pPr>
            <a:endParaRPr lang="en-US" sz="3600" i="1" dirty="0"/>
          </a:p>
          <a:p>
            <a:pPr marL="0" indent="0" algn="ctr">
              <a:buNone/>
            </a:pPr>
            <a:r>
              <a:rPr lang="en-US" sz="3600" i="1" dirty="0"/>
              <a:t>Camus</a:t>
            </a:r>
          </a:p>
        </p:txBody>
      </p:sp>
    </p:spTree>
    <p:extLst>
      <p:ext uri="{BB962C8B-B14F-4D97-AF65-F5344CB8AC3E}">
        <p14:creationId xmlns:p14="http://schemas.microsoft.com/office/powerpoint/2010/main" val="2593342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34EF2-3EC7-EF46-9579-062B74E26339}"/>
              </a:ext>
            </a:extLst>
          </p:cNvPr>
          <p:cNvSpPr>
            <a:spLocks noGrp="1"/>
          </p:cNvSpPr>
          <p:nvPr>
            <p:ph type="title"/>
          </p:nvPr>
        </p:nvSpPr>
        <p:spPr>
          <a:xfrm>
            <a:off x="2895600" y="764373"/>
            <a:ext cx="8610600" cy="1293028"/>
          </a:xfrm>
        </p:spPr>
        <p:txBody>
          <a:bodyPr>
            <a:normAutofit/>
          </a:bodyPr>
          <a:lstStyle/>
          <a:p>
            <a:r>
              <a:rPr lang="en-US" dirty="0"/>
              <a:t> ‘Facts’ or ‘Truths’ about suicide</a:t>
            </a:r>
          </a:p>
        </p:txBody>
      </p:sp>
      <p:sp>
        <p:nvSpPr>
          <p:cNvPr id="5" name="Slide Number Placeholder 4">
            <a:extLst>
              <a:ext uri="{FF2B5EF4-FFF2-40B4-BE49-F238E27FC236}">
                <a16:creationId xmlns:a16="http://schemas.microsoft.com/office/drawing/2014/main" id="{0376A27A-46CB-3344-8FB4-C13433A3E490}"/>
              </a:ext>
            </a:extLst>
          </p:cNvPr>
          <p:cNvSpPr>
            <a:spLocks noGrp="1"/>
          </p:cNvSpPr>
          <p:nvPr>
            <p:ph type="sldNum" sz="quarter" idx="12"/>
          </p:nvPr>
        </p:nvSpPr>
        <p:spPr>
          <a:xfrm>
            <a:off x="8763000" y="381000"/>
            <a:ext cx="2743200"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C304469D-DEBF-ED40-9811-BA9387412D6B}" type="slidenum">
              <a:rPr lang="en-US" smtClean="0"/>
              <a:pPr>
                <a:spcAft>
                  <a:spcPts val="600"/>
                </a:spcAft>
              </a:pPr>
              <a:t>18</a:t>
            </a:fld>
            <a:endParaRPr lang="en-US"/>
          </a:p>
        </p:txBody>
      </p:sp>
      <p:sp>
        <p:nvSpPr>
          <p:cNvPr id="3" name="Content Placeholder 2">
            <a:extLst>
              <a:ext uri="{FF2B5EF4-FFF2-40B4-BE49-F238E27FC236}">
                <a16:creationId xmlns:a16="http://schemas.microsoft.com/office/drawing/2014/main" id="{FFDBF9E3-5DAE-B340-9FF1-141B605D4620}"/>
              </a:ext>
            </a:extLst>
          </p:cNvPr>
          <p:cNvSpPr>
            <a:spLocks noGrp="1"/>
          </p:cNvSpPr>
          <p:nvPr>
            <p:ph idx="1"/>
          </p:nvPr>
        </p:nvSpPr>
        <p:spPr>
          <a:xfrm>
            <a:off x="677333" y="2194560"/>
            <a:ext cx="5816600" cy="4024125"/>
          </a:xfrm>
        </p:spPr>
        <p:txBody>
          <a:bodyPr>
            <a:normAutofit/>
          </a:bodyPr>
          <a:lstStyle/>
          <a:p>
            <a:pPr marL="342900" indent="-342900">
              <a:spcBef>
                <a:spcPts val="0"/>
              </a:spcBef>
              <a:spcAft>
                <a:spcPts val="600"/>
              </a:spcAft>
              <a:buFont typeface="+mj-lt"/>
              <a:buAutoNum type="arabicPeriod"/>
            </a:pPr>
            <a:r>
              <a:rPr lang="en-GB" sz="1700" dirty="0"/>
              <a:t>Suicide is not an accident</a:t>
            </a:r>
          </a:p>
          <a:p>
            <a:pPr marL="342900" indent="-342900">
              <a:spcBef>
                <a:spcPts val="0"/>
              </a:spcBef>
              <a:spcAft>
                <a:spcPts val="600"/>
              </a:spcAft>
              <a:buFont typeface="+mj-lt"/>
              <a:buAutoNum type="arabicPeriod"/>
            </a:pPr>
            <a:r>
              <a:rPr lang="en-GB" sz="1700" dirty="0"/>
              <a:t>You will never know why someone died by suicide</a:t>
            </a:r>
          </a:p>
          <a:p>
            <a:pPr marL="342900" indent="-342900">
              <a:spcBef>
                <a:spcPts val="0"/>
              </a:spcBef>
              <a:spcAft>
                <a:spcPts val="600"/>
              </a:spcAft>
              <a:buFont typeface="+mj-lt"/>
              <a:buAutoNum type="arabicPeriod"/>
            </a:pPr>
            <a:r>
              <a:rPr lang="en-GB" sz="1700" dirty="0"/>
              <a:t>It is either impulsive or premeditated</a:t>
            </a:r>
          </a:p>
          <a:p>
            <a:pPr marL="342900" indent="-342900">
              <a:spcBef>
                <a:spcPts val="0"/>
              </a:spcBef>
              <a:spcAft>
                <a:spcPts val="600"/>
              </a:spcAft>
              <a:buFont typeface="+mj-lt"/>
              <a:buAutoNum type="arabicPeriod"/>
            </a:pPr>
            <a:r>
              <a:rPr lang="en-GB" sz="1700" dirty="0"/>
              <a:t>You do not know what is going on in </a:t>
            </a:r>
            <a:r>
              <a:rPr lang="en-GB" sz="1700" dirty="0" err="1"/>
              <a:t>someon</a:t>
            </a:r>
            <a:r>
              <a:rPr lang="en-GB" sz="1700" dirty="0"/>
              <a:t> </a:t>
            </a:r>
            <a:r>
              <a:rPr lang="en-GB" sz="1700" dirty="0" err="1"/>
              <a:t>elses</a:t>
            </a:r>
            <a:r>
              <a:rPr lang="en-GB" sz="1700" dirty="0"/>
              <a:t> mind. </a:t>
            </a:r>
          </a:p>
          <a:p>
            <a:pPr marL="342900" indent="-342900">
              <a:spcBef>
                <a:spcPts val="0"/>
              </a:spcBef>
              <a:spcAft>
                <a:spcPts val="600"/>
              </a:spcAft>
              <a:buFont typeface="+mj-lt"/>
              <a:buAutoNum type="arabicPeriod"/>
            </a:pPr>
            <a:r>
              <a:rPr lang="en-GB" sz="1700" dirty="0"/>
              <a:t>Everybody is shocked by the death</a:t>
            </a:r>
          </a:p>
          <a:p>
            <a:pPr marL="342900" indent="-342900">
              <a:spcBef>
                <a:spcPts val="0"/>
              </a:spcBef>
              <a:spcAft>
                <a:spcPts val="600"/>
              </a:spcAft>
              <a:buFont typeface="+mj-lt"/>
              <a:buAutoNum type="arabicPeriod"/>
            </a:pPr>
            <a:r>
              <a:rPr lang="en-GB" sz="1700" dirty="0"/>
              <a:t>Suicide appears to result from an incapacity to mourn</a:t>
            </a:r>
          </a:p>
          <a:p>
            <a:pPr marL="342900" indent="-342900">
              <a:spcBef>
                <a:spcPts val="0"/>
              </a:spcBef>
              <a:spcAft>
                <a:spcPts val="600"/>
              </a:spcAft>
              <a:buFont typeface="+mj-lt"/>
              <a:buAutoNum type="arabicPeriod"/>
            </a:pPr>
            <a:r>
              <a:rPr lang="en-GB" sz="1700" dirty="0"/>
              <a:t>Suicide is a human condition and not a mental health condition</a:t>
            </a:r>
          </a:p>
          <a:p>
            <a:pPr marL="342900" indent="-342900">
              <a:spcBef>
                <a:spcPts val="0"/>
              </a:spcBef>
              <a:spcAft>
                <a:spcPts val="600"/>
              </a:spcAft>
              <a:buFont typeface="+mj-lt"/>
              <a:buAutoNum type="arabicPeriod"/>
            </a:pPr>
            <a:r>
              <a:rPr lang="en-GB" sz="1700" dirty="0"/>
              <a:t>Suicide prevention is a public health issue and talking about it reduces the risk</a:t>
            </a:r>
          </a:p>
          <a:p>
            <a:pPr marL="342900" indent="-342900">
              <a:spcBef>
                <a:spcPts val="0"/>
              </a:spcBef>
              <a:spcAft>
                <a:spcPts val="600"/>
              </a:spcAft>
              <a:buFont typeface="+mj-lt"/>
              <a:buAutoNum type="arabicPeriod"/>
            </a:pPr>
            <a:r>
              <a:rPr lang="en-GB" sz="1700" dirty="0"/>
              <a:t>Suicide is an acting out event</a:t>
            </a:r>
          </a:p>
        </p:txBody>
      </p:sp>
      <p:pic>
        <p:nvPicPr>
          <p:cNvPr id="6" name="Picture 5">
            <a:extLst>
              <a:ext uri="{FF2B5EF4-FFF2-40B4-BE49-F238E27FC236}">
                <a16:creationId xmlns:a16="http://schemas.microsoft.com/office/drawing/2014/main" id="{10DB0AF8-28D7-3A43-B0E6-9A3778947266}"/>
              </a:ext>
            </a:extLst>
          </p:cNvPr>
          <p:cNvPicPr>
            <a:picLocks noChangeAspect="1"/>
          </p:cNvPicPr>
          <p:nvPr/>
        </p:nvPicPr>
        <p:blipFill rotWithShape="1">
          <a:blip r:embed="rId2"/>
          <a:srcRect l="917" r="8106" b="-2"/>
          <a:stretch/>
        </p:blipFill>
        <p:spPr>
          <a:xfrm>
            <a:off x="6985000" y="2386945"/>
            <a:ext cx="4521200" cy="3410942"/>
          </a:xfrm>
          <a:prstGeom prst="rect">
            <a:avLst/>
          </a:prstGeom>
        </p:spPr>
      </p:pic>
    </p:spTree>
    <p:extLst>
      <p:ext uri="{BB962C8B-B14F-4D97-AF65-F5344CB8AC3E}">
        <p14:creationId xmlns:p14="http://schemas.microsoft.com/office/powerpoint/2010/main" val="92143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0E3B623-9BE9-8347-833F-26151983EC5C}"/>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algn="ctr">
              <a:lnSpc>
                <a:spcPct val="90000"/>
              </a:lnSpc>
              <a:spcAft>
                <a:spcPts val="600"/>
              </a:spcAft>
            </a:pPr>
            <a:r>
              <a:rPr lang="en-US" sz="3200" dirty="0">
                <a:solidFill>
                  <a:srgbClr val="80CCDB"/>
                </a:solidFill>
              </a:rPr>
              <a:t>No one is to blame for someone else’s death by suicide</a:t>
            </a:r>
          </a:p>
        </p:txBody>
      </p:sp>
      <p:pic>
        <p:nvPicPr>
          <p:cNvPr id="6146" name="Picture 2" descr="Creating a no-blame culture">
            <a:extLst>
              <a:ext uri="{FF2B5EF4-FFF2-40B4-BE49-F238E27FC236}">
                <a16:creationId xmlns:a16="http://schemas.microsoft.com/office/drawing/2014/main" id="{1ACBA38F-02D2-2E4C-B97B-94C726E7E1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01" r="10797" b="-2"/>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5ABDC6C9-9BE4-4F42-878E-30248BB4736E}"/>
              </a:ext>
            </a:extLst>
          </p:cNvPr>
          <p:cNvSpPr>
            <a:spLocks noGrp="1"/>
          </p:cNvSpPr>
          <p:nvPr>
            <p:ph type="sldNum" sz="quarter" idx="12"/>
          </p:nvPr>
        </p:nvSpPr>
        <p:spPr>
          <a:xfrm>
            <a:off x="9385070" y="6492240"/>
            <a:ext cx="1055716" cy="365125"/>
          </a:xfrm>
        </p:spPr>
        <p:txBody>
          <a:bodyPr vert="horz" lIns="91440" tIns="45720" rIns="91440" bIns="45720" rtlCol="0" anchor="ctr">
            <a:normAutofit/>
          </a:bodyPr>
          <a:lstStyle/>
          <a:p>
            <a:pPr>
              <a:spcAft>
                <a:spcPts val="600"/>
              </a:spcAft>
              <a:defRPr/>
            </a:pPr>
            <a:fld id="{C304469D-DEBF-ED40-9811-BA9387412D6B}" type="slidenum">
              <a:rPr lang="en-US" smtClean="0">
                <a:solidFill>
                  <a:prstClr val="black">
                    <a:tint val="75000"/>
                  </a:prstClr>
                </a:solidFill>
                <a:latin typeface="Calibri" panose="020F0502020204030204"/>
              </a:rPr>
              <a:pPr>
                <a:spcAft>
                  <a:spcPts val="600"/>
                </a:spcAft>
                <a:defRPr/>
              </a:pPr>
              <a:t>19</a:t>
            </a:fld>
            <a:endParaRPr lang="en-US">
              <a:solidFill>
                <a:prstClr val="black">
                  <a:tint val="75000"/>
                </a:prstClr>
              </a:solidFill>
              <a:latin typeface="Calibri" panose="020F0502020204030204"/>
            </a:endParaRPr>
          </a:p>
        </p:txBody>
      </p:sp>
      <p:sp>
        <p:nvSpPr>
          <p:cNvPr id="7" name="TextBox 6">
            <a:extLst>
              <a:ext uri="{FF2B5EF4-FFF2-40B4-BE49-F238E27FC236}">
                <a16:creationId xmlns:a16="http://schemas.microsoft.com/office/drawing/2014/main" id="{50DD2933-AC83-3148-BA7F-BFCA65A906F5}"/>
              </a:ext>
            </a:extLst>
          </p:cNvPr>
          <p:cNvSpPr txBox="1"/>
          <p:nvPr/>
        </p:nvSpPr>
        <p:spPr>
          <a:xfrm>
            <a:off x="890862" y="799352"/>
            <a:ext cx="4975417" cy="1077218"/>
          </a:xfrm>
          <a:prstGeom prst="rect">
            <a:avLst/>
          </a:prstGeom>
          <a:noFill/>
        </p:spPr>
        <p:txBody>
          <a:bodyPr wrap="square" rtlCol="0">
            <a:spAutoFit/>
          </a:bodyPr>
          <a:lstStyle/>
          <a:p>
            <a:pPr>
              <a:spcAft>
                <a:spcPts val="600"/>
              </a:spcAft>
            </a:pPr>
            <a:r>
              <a:rPr lang="en-US" sz="3200" dirty="0">
                <a:solidFill>
                  <a:srgbClr val="80CCDB"/>
                </a:solidFill>
              </a:rPr>
              <a:t>Point 10: The most important point</a:t>
            </a:r>
          </a:p>
        </p:txBody>
      </p:sp>
    </p:spTree>
    <p:extLst>
      <p:ext uri="{BB962C8B-B14F-4D97-AF65-F5344CB8AC3E}">
        <p14:creationId xmlns:p14="http://schemas.microsoft.com/office/powerpoint/2010/main" val="189879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BDC6C9-9BE4-4F42-878E-30248BB4736E}"/>
              </a:ext>
            </a:extLst>
          </p:cNvPr>
          <p:cNvSpPr>
            <a:spLocks noGrp="1"/>
          </p:cNvSpPr>
          <p:nvPr>
            <p:ph type="sldNum" sz="quarter" idx="12"/>
          </p:nvPr>
        </p:nvSpPr>
        <p:spPr/>
        <p:txBody>
          <a:bodyPr/>
          <a:lstStyle/>
          <a:p>
            <a:fld id="{C304469D-DEBF-ED40-9811-BA9387412D6B}" type="slidenum">
              <a:rPr lang="en-US" smtClean="0"/>
              <a:t>20</a:t>
            </a:fld>
            <a:endParaRPr lang="en-US"/>
          </a:p>
        </p:txBody>
      </p:sp>
      <p:pic>
        <p:nvPicPr>
          <p:cNvPr id="4" name="Picture 3">
            <a:extLst>
              <a:ext uri="{FF2B5EF4-FFF2-40B4-BE49-F238E27FC236}">
                <a16:creationId xmlns:a16="http://schemas.microsoft.com/office/drawing/2014/main" id="{11296823-6AC6-604B-8B6F-44FB81EBECE8}"/>
              </a:ext>
            </a:extLst>
          </p:cNvPr>
          <p:cNvPicPr>
            <a:picLocks noChangeAspect="1"/>
          </p:cNvPicPr>
          <p:nvPr/>
        </p:nvPicPr>
        <p:blipFill rotWithShape="1">
          <a:blip r:embed="rId2">
            <a:alphaModFix amt="30000"/>
          </a:blip>
          <a:srcRect l="8122" r="2903" b="-1"/>
          <a:stretch/>
        </p:blipFill>
        <p:spPr>
          <a:xfrm>
            <a:off x="1525354" y="0"/>
            <a:ext cx="9141292" cy="6857990"/>
          </a:xfrm>
          <a:prstGeom prst="rect">
            <a:avLst/>
          </a:prstGeom>
        </p:spPr>
      </p:pic>
      <p:sp>
        <p:nvSpPr>
          <p:cNvPr id="5" name="Rectangle 4">
            <a:extLst>
              <a:ext uri="{FF2B5EF4-FFF2-40B4-BE49-F238E27FC236}">
                <a16:creationId xmlns:a16="http://schemas.microsoft.com/office/drawing/2014/main" id="{368376BC-C6E3-7E47-B22A-520D1F6D9BA3}"/>
              </a:ext>
            </a:extLst>
          </p:cNvPr>
          <p:cNvSpPr/>
          <p:nvPr/>
        </p:nvSpPr>
        <p:spPr>
          <a:xfrm>
            <a:off x="3415145" y="826063"/>
            <a:ext cx="6167073" cy="1077218"/>
          </a:xfrm>
          <a:prstGeom prst="rect">
            <a:avLst/>
          </a:prstGeom>
        </p:spPr>
        <p:txBody>
          <a:bodyPr wrap="none">
            <a:spAutoFit/>
          </a:bodyPr>
          <a:lstStyle/>
          <a:p>
            <a:r>
              <a:rPr lang="en-US" sz="3200" dirty="0">
                <a:latin typeface="Century Gothic" panose="020B0502020202020204" pitchFamily="34" charset="0"/>
              </a:rPr>
              <a:t>10: NO ONE IS TO BLAME FOR</a:t>
            </a:r>
          </a:p>
          <a:p>
            <a:r>
              <a:rPr lang="en-US" sz="3200" dirty="0">
                <a:latin typeface="Century Gothic" panose="020B0502020202020204" pitchFamily="34" charset="0"/>
              </a:rPr>
              <a:t> SOMEONES DEATH BY SUICIDE</a:t>
            </a:r>
          </a:p>
        </p:txBody>
      </p:sp>
      <p:sp>
        <p:nvSpPr>
          <p:cNvPr id="6" name="Content Placeholder 2">
            <a:extLst>
              <a:ext uri="{FF2B5EF4-FFF2-40B4-BE49-F238E27FC236}">
                <a16:creationId xmlns:a16="http://schemas.microsoft.com/office/drawing/2014/main" id="{B21703BE-A2A7-CD4E-8AC4-B68865499F52}"/>
              </a:ext>
            </a:extLst>
          </p:cNvPr>
          <p:cNvSpPr txBox="1">
            <a:spLocks/>
          </p:cNvSpPr>
          <p:nvPr/>
        </p:nvSpPr>
        <p:spPr>
          <a:xfrm>
            <a:off x="2595163" y="2229860"/>
            <a:ext cx="7807036" cy="412649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0"/>
              </a:spcBef>
              <a:buFont typeface="+mj-lt"/>
              <a:buAutoNum type="arabicPeriod"/>
            </a:pPr>
            <a:r>
              <a:rPr lang="en-GB" dirty="0">
                <a:solidFill>
                  <a:schemeClr val="tx1"/>
                </a:solidFill>
              </a:rPr>
              <a:t>Blame is a non-mentalizing word</a:t>
            </a:r>
          </a:p>
          <a:p>
            <a:pPr marL="342900" indent="-342900">
              <a:lnSpc>
                <a:spcPct val="120000"/>
              </a:lnSpc>
              <a:spcBef>
                <a:spcPts val="0"/>
              </a:spcBef>
              <a:buFont typeface="+mj-lt"/>
              <a:buAutoNum type="arabicPeriod"/>
            </a:pPr>
            <a:r>
              <a:rPr lang="en-GB" b="1" i="1">
                <a:solidFill>
                  <a:schemeClr val="tx1"/>
                </a:solidFill>
              </a:rPr>
              <a:t>It </a:t>
            </a:r>
            <a:r>
              <a:rPr lang="en-GB" b="1" i="1" dirty="0">
                <a:solidFill>
                  <a:schemeClr val="tx1"/>
                </a:solidFill>
              </a:rPr>
              <a:t>only allows for one - and the complexity and uncertainty of the situation are not considered.</a:t>
            </a:r>
          </a:p>
          <a:p>
            <a:pPr marL="342900" indent="-342900">
              <a:lnSpc>
                <a:spcPct val="120000"/>
              </a:lnSpc>
              <a:spcBef>
                <a:spcPts val="0"/>
              </a:spcBef>
              <a:buFont typeface="+mj-lt"/>
              <a:buAutoNum type="arabicPeriod"/>
            </a:pPr>
            <a:r>
              <a:rPr lang="en-GB" b="1" i="1" dirty="0">
                <a:solidFill>
                  <a:schemeClr val="tx1"/>
                </a:solidFill>
              </a:rPr>
              <a:t>RESPONSIBILITY is a mentalizing word</a:t>
            </a:r>
          </a:p>
          <a:p>
            <a:pPr marL="342900" indent="-342900">
              <a:lnSpc>
                <a:spcPct val="120000"/>
              </a:lnSpc>
              <a:spcBef>
                <a:spcPts val="0"/>
              </a:spcBef>
              <a:buFont typeface="+mj-lt"/>
              <a:buAutoNum type="arabicPeriod"/>
            </a:pPr>
            <a:endParaRPr lang="en-GB" dirty="0">
              <a:solidFill>
                <a:schemeClr val="tx1"/>
              </a:solidFill>
            </a:endParaRPr>
          </a:p>
        </p:txBody>
      </p:sp>
    </p:spTree>
    <p:extLst>
      <p:ext uri="{BB962C8B-B14F-4D97-AF65-F5344CB8AC3E}">
        <p14:creationId xmlns:p14="http://schemas.microsoft.com/office/powerpoint/2010/main" val="334207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3DE2CC-13BE-7549-B464-77AE6D67D8E2}"/>
              </a:ext>
            </a:extLst>
          </p:cNvPr>
          <p:cNvSpPr>
            <a:spLocks noGrp="1"/>
          </p:cNvSpPr>
          <p:nvPr>
            <p:ph idx="1"/>
          </p:nvPr>
        </p:nvSpPr>
        <p:spPr/>
        <p:txBody>
          <a:bodyPr/>
          <a:lstStyle/>
          <a:p>
            <a:pPr marL="0" indent="0" algn="ctr">
              <a:buNone/>
            </a:pPr>
            <a:r>
              <a:rPr lang="en-US" sz="2800" dirty="0">
                <a:solidFill>
                  <a:srgbClr val="FFFFFF"/>
                </a:solidFill>
              </a:rPr>
              <a:t>It’s is our belief that we can predict and prevent individual suicide that makes us the architect of our own downfall following the suicide of a patient</a:t>
            </a:r>
          </a:p>
          <a:p>
            <a:pPr marL="0" indent="0" algn="ctr">
              <a:buNone/>
            </a:pPr>
            <a:r>
              <a:rPr lang="en-US" sz="2800" dirty="0">
                <a:solidFill>
                  <a:srgbClr val="FFFFFF"/>
                </a:solidFill>
              </a:rPr>
              <a:t>We then take suicide of a patient as our own failure</a:t>
            </a:r>
          </a:p>
          <a:p>
            <a:pPr marL="0" indent="0" algn="ctr">
              <a:buNone/>
            </a:pPr>
            <a:r>
              <a:rPr lang="en-US" sz="2800" dirty="0">
                <a:solidFill>
                  <a:srgbClr val="FFFFFF"/>
                </a:solidFill>
              </a:rPr>
              <a:t>The truly suicidal then pose a risk to us</a:t>
            </a:r>
          </a:p>
          <a:p>
            <a:pPr marL="0" indent="0" algn="ctr">
              <a:buNone/>
            </a:pPr>
            <a:r>
              <a:rPr lang="en-US" sz="2800" dirty="0">
                <a:solidFill>
                  <a:srgbClr val="FFFFFF"/>
                </a:solidFill>
              </a:rPr>
              <a:t>…and It makes us less likely to approach them with an open heart</a:t>
            </a:r>
          </a:p>
          <a:p>
            <a:pPr marL="0" indent="0">
              <a:buNone/>
            </a:pPr>
            <a:endParaRPr lang="en-US" dirty="0"/>
          </a:p>
        </p:txBody>
      </p:sp>
      <p:sp>
        <p:nvSpPr>
          <p:cNvPr id="5" name="Slide Number Placeholder 4">
            <a:extLst>
              <a:ext uri="{FF2B5EF4-FFF2-40B4-BE49-F238E27FC236}">
                <a16:creationId xmlns:a16="http://schemas.microsoft.com/office/drawing/2014/main" id="{AE8DF488-3C1D-1946-B3C9-1171347D76A2}"/>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04469D-DEBF-ED40-9811-BA9387412D6B}" type="slidenum">
              <a:rPr lang="en-US" smtClean="0"/>
              <a:pPr/>
              <a:t>21</a:t>
            </a:fld>
            <a:endParaRPr lang="en-US" dirty="0"/>
          </a:p>
        </p:txBody>
      </p:sp>
    </p:spTree>
    <p:extLst>
      <p:ext uri="{BB962C8B-B14F-4D97-AF65-F5344CB8AC3E}">
        <p14:creationId xmlns:p14="http://schemas.microsoft.com/office/powerpoint/2010/main" val="41181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77660-976F-30A9-2BBC-FB5ACDBDCCAA}"/>
              </a:ext>
            </a:extLst>
          </p:cNvPr>
          <p:cNvSpPr>
            <a:spLocks noGrp="1"/>
          </p:cNvSpPr>
          <p:nvPr>
            <p:ph type="title"/>
          </p:nvPr>
        </p:nvSpPr>
        <p:spPr/>
        <p:txBody>
          <a:bodyPr/>
          <a:lstStyle/>
          <a:p>
            <a:r>
              <a:rPr lang="en-US" dirty="0"/>
              <a:t>Research</a:t>
            </a:r>
          </a:p>
        </p:txBody>
      </p:sp>
      <p:sp>
        <p:nvSpPr>
          <p:cNvPr id="3" name="Content Placeholder 2">
            <a:extLst>
              <a:ext uri="{FF2B5EF4-FFF2-40B4-BE49-F238E27FC236}">
                <a16:creationId xmlns:a16="http://schemas.microsoft.com/office/drawing/2014/main" id="{1E0B3F04-EEF3-3E8C-5AE3-A19E4EE0CB1F}"/>
              </a:ext>
            </a:extLst>
          </p:cNvPr>
          <p:cNvSpPr>
            <a:spLocks noGrp="1"/>
          </p:cNvSpPr>
          <p:nvPr>
            <p:ph idx="1"/>
          </p:nvPr>
        </p:nvSpPr>
        <p:spPr/>
        <p:txBody>
          <a:bodyPr/>
          <a:lstStyle/>
          <a:p>
            <a:pPr algn="just"/>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Citation: Tamworth, M.; </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Killaspy</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H.; Billings, J.; Gibbons, R. Psychiatrists’ Experience of a Peer Support Group for Reflecting on Patient Suicide and Homicide: A Qualitative Study. Int. J. Environ. Res. Public Health 2022, 19, 14507. https://</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doi.org</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/10.3390/ijerph192114507</a:t>
            </a:r>
          </a:p>
          <a:p>
            <a:pPr algn="just"/>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Croft A, Lascelles K, Brand F, </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Carbonnier</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A, Gibbons R, </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Wolfart</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G, </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Hawton</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K. Effects of patient deaths by suicide on clinicians working in mental health: a survey. International Journal of Mental Health Nursing. 2022.</a:t>
            </a:r>
          </a:p>
          <a:p>
            <a:pPr algn="just"/>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Oates, A., &amp; Gibbons, R. (2021). After a patient dies by suicide: An illustrative case for trainee psychiatrists and trainers. </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BJPsych</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Bulletin, 1-5. doi:10.1192/bjb.2021.106</a:t>
            </a:r>
          </a:p>
          <a:p>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Gibbons, R., Brand, F., </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Carbonnier</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A., Croft, A., Lascelles, K., </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Wolfart</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G., &amp; </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Hawton</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K. (2019). Effects of patient suicide on psychiatrists: Survey of experiences and support required. </a:t>
            </a:r>
            <a:r>
              <a:rPr lang="en-GB" sz="1800" dirty="0" err="1">
                <a:effectLst/>
                <a:latin typeface="Palatino Linotype" panose="02040502050505030304" pitchFamily="18" charset="0"/>
                <a:ea typeface="Times New Roman" panose="02020603050405020304" pitchFamily="18" charset="0"/>
                <a:cs typeface="Times New Roman" panose="02020603050405020304" pitchFamily="18" charset="0"/>
              </a:rPr>
              <a:t>BJPsych</a:t>
            </a:r>
            <a:r>
              <a:rPr lang="en-GB" sz="1800" dirty="0">
                <a:effectLst/>
                <a:latin typeface="Palatino Linotype" panose="02040502050505030304" pitchFamily="18" charset="0"/>
                <a:ea typeface="Times New Roman" panose="02020603050405020304" pitchFamily="18" charset="0"/>
                <a:cs typeface="Times New Roman" panose="02020603050405020304" pitchFamily="18" charset="0"/>
              </a:rPr>
              <a:t> Bulletin, 43(5), 236-241. doi:10.1192/bjb.2019.26</a:t>
            </a:r>
          </a:p>
          <a:p>
            <a:endParaRPr lang="en-US" dirty="0"/>
          </a:p>
        </p:txBody>
      </p:sp>
    </p:spTree>
    <p:extLst>
      <p:ext uri="{BB962C8B-B14F-4D97-AF65-F5344CB8AC3E}">
        <p14:creationId xmlns:p14="http://schemas.microsoft.com/office/powerpoint/2010/main" val="927161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04C9F19-4A68-4745-8D28-67D644724472}"/>
              </a:ext>
            </a:extLst>
          </p:cNvPr>
          <p:cNvSpPr>
            <a:spLocks noGrp="1"/>
          </p:cNvSpPr>
          <p:nvPr>
            <p:ph type="ftr" sz="quarter" idx="11"/>
          </p:nvPr>
        </p:nvSpPr>
        <p:spPr>
          <a:prstGeom prst="rect">
            <a:avLst/>
          </a:prstGeom>
        </p:spPr>
        <p:txBody>
          <a:bodyPr anchor="ctr" anchorCtr="0"/>
          <a:lstStyle>
            <a:defPPr>
              <a:defRPr lang="en-US"/>
            </a:defPPr>
            <a:lvl1pPr marL="0" algn="ct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 name="Slide Number Placeholder 4">
            <a:extLst>
              <a:ext uri="{FF2B5EF4-FFF2-40B4-BE49-F238E27FC236}">
                <a16:creationId xmlns:a16="http://schemas.microsoft.com/office/drawing/2014/main" id="{F7D7025C-4B5C-8A45-B9E4-7D9B454FC28D}"/>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04469D-DEBF-ED40-9811-BA9387412D6B}" type="slidenum">
              <a:rPr lang="en-US" smtClean="0"/>
              <a:pPr/>
              <a:t>23</a:t>
            </a:fld>
            <a:endParaRPr lang="en-US" dirty="0"/>
          </a:p>
        </p:txBody>
      </p:sp>
      <p:pic>
        <p:nvPicPr>
          <p:cNvPr id="8" name="Picture 7">
            <a:extLst>
              <a:ext uri="{FF2B5EF4-FFF2-40B4-BE49-F238E27FC236}">
                <a16:creationId xmlns:a16="http://schemas.microsoft.com/office/drawing/2014/main" id="{DB233A75-2886-8240-B5F5-0937336CA95B}"/>
              </a:ext>
            </a:extLst>
          </p:cNvPr>
          <p:cNvPicPr>
            <a:picLocks noChangeAspect="1"/>
          </p:cNvPicPr>
          <p:nvPr/>
        </p:nvPicPr>
        <p:blipFill>
          <a:blip r:embed="rId2"/>
          <a:stretch>
            <a:fillRect/>
          </a:stretch>
        </p:blipFill>
        <p:spPr>
          <a:xfrm>
            <a:off x="3810000" y="0"/>
            <a:ext cx="4572000" cy="6858000"/>
          </a:xfrm>
          <a:prstGeom prst="rect">
            <a:avLst/>
          </a:prstGeom>
        </p:spPr>
      </p:pic>
    </p:spTree>
    <p:extLst>
      <p:ext uri="{BB962C8B-B14F-4D97-AF65-F5344CB8AC3E}">
        <p14:creationId xmlns:p14="http://schemas.microsoft.com/office/powerpoint/2010/main" val="2673129469"/>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{845E826E-328C-F344-AC94-24AC42067F17}tf10001079</Template>
  <TotalTime>7001</TotalTime>
  <Words>1105</Words>
  <Application>Microsoft Macintosh PowerPoint</Application>
  <PresentationFormat>Widescreen</PresentationFormat>
  <Paragraphs>117</Paragraphs>
  <Slides>23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Century Gothic</vt:lpstr>
      <vt:lpstr>Palatino Linotype</vt:lpstr>
      <vt:lpstr>Vapor Trail</vt:lpstr>
      <vt:lpstr>The ‘Truth’ About Suicide </vt:lpstr>
      <vt:lpstr>PowerPoint Presentation</vt:lpstr>
      <vt:lpstr>The only way out is through</vt:lpstr>
      <vt:lpstr>PowerPoint Presentation</vt:lpstr>
      <vt:lpstr>My Experience</vt:lpstr>
      <vt:lpstr>‘Truths’ About suicide</vt:lpstr>
      <vt:lpstr>1: Suicide is not an accident</vt:lpstr>
      <vt:lpstr>2. You will never know why someone has died by suIcide</vt:lpstr>
      <vt:lpstr>3: Impulsive </vt:lpstr>
      <vt:lpstr>4: You do not know what is going on in someone else’s mind</vt:lpstr>
      <vt:lpstr>PowerPoint Presentation</vt:lpstr>
      <vt:lpstr>6: Suicide result from an incapacity to mourn</vt:lpstr>
      <vt:lpstr>Pathway to Suicide </vt:lpstr>
      <vt:lpstr>7: Suicide is a human condition not a MENTAL HEALTH CONDITION</vt:lpstr>
      <vt:lpstr>8: Suicide prevention challenging in any individual case but not on a population or conceptual level</vt:lpstr>
      <vt:lpstr>9.Suicide is an acting out event</vt:lpstr>
      <vt:lpstr>PowerPoint Presentation</vt:lpstr>
      <vt:lpstr> ‘Facts’ or ‘Truths’ about suicide</vt:lpstr>
      <vt:lpstr>PowerPoint Presentation</vt:lpstr>
      <vt:lpstr>PowerPoint Presentation</vt:lpstr>
      <vt:lpstr>PowerPoint Presentation</vt:lpstr>
      <vt:lpstr>Research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Nature of Suicide  8 ’Truths’</dc:title>
  <dc:creator>rachel gibbons</dc:creator>
  <cp:lastModifiedBy>rachel gibbons</cp:lastModifiedBy>
  <cp:revision>49</cp:revision>
  <dcterms:created xsi:type="dcterms:W3CDTF">2021-10-31T04:42:10Z</dcterms:created>
  <dcterms:modified xsi:type="dcterms:W3CDTF">2023-09-10T00:59:57Z</dcterms:modified>
</cp:coreProperties>
</file>