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57" r:id="rId6"/>
    <p:sldId id="492" r:id="rId7"/>
    <p:sldId id="526" r:id="rId8"/>
    <p:sldId id="571" r:id="rId9"/>
    <p:sldId id="498" r:id="rId10"/>
    <p:sldId id="606" r:id="rId11"/>
    <p:sldId id="576" r:id="rId12"/>
    <p:sldId id="579" r:id="rId13"/>
    <p:sldId id="586" r:id="rId14"/>
    <p:sldId id="583" r:id="rId15"/>
    <p:sldId id="585" r:id="rId16"/>
    <p:sldId id="607" r:id="rId17"/>
    <p:sldId id="608" r:id="rId18"/>
    <p:sldId id="609" r:id="rId19"/>
    <p:sldId id="610" r:id="rId20"/>
    <p:sldId id="560" r:id="rId21"/>
    <p:sldId id="61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>
        <p:scale>
          <a:sx n="102" d="100"/>
          <a:sy n="102" d="100"/>
        </p:scale>
        <p:origin x="856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EC2B4-E62E-43D1-B65A-363C9910E53D}" type="datetimeFigureOut">
              <a:rPr lang="en-US" smtClean="0"/>
              <a:t>8/24/23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FC7D6-FECC-4F57-BDC7-EEDF5D1B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96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21E5CF3-7266-5988-ABF2-3F3CFAAF13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F73D87-8672-4BA0-BADC-62AF538B4DE6}" type="slidenum">
              <a:rPr lang="en-US" altLang="en-US" sz="1200" i="0" baseline="0">
                <a:latin typeface="Times New Roman" panose="02020603050405020304" pitchFamily="18" charset="0"/>
              </a:rPr>
              <a:pPr/>
              <a:t>13</a:t>
            </a:fld>
            <a:endParaRPr lang="en-US" altLang="en-US" sz="1200" i="0" baseline="0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066CD2F2-5850-376C-16EC-DD10920BAD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1638" y="687388"/>
            <a:ext cx="6065837" cy="3413125"/>
          </a:xfrm>
          <a:ln w="12700" cap="flat"/>
        </p:spPr>
      </p:sp>
      <p:sp>
        <p:nvSpPr>
          <p:cNvPr id="410627" name="Rectangle 3">
            <a:extLst>
              <a:ext uri="{FF2B5EF4-FFF2-40B4-BE49-F238E27FC236}">
                <a16:creationId xmlns:a16="http://schemas.microsoft.com/office/drawing/2014/main" id="{5242B6F3-09B0-C47E-1D26-8E6E0785E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350" y="4406900"/>
            <a:ext cx="5073650" cy="4105275"/>
          </a:xfrm>
          <a:ln/>
        </p:spPr>
        <p:txBody>
          <a:bodyPr lIns="91361" tIns="44880" rIns="91361" bIns="44880" anchor="t"/>
          <a:lstStyle/>
          <a:p>
            <a:pPr defTabSz="876300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EE0BA64-E39B-1F29-B162-D5B9B758D2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97AC75-6879-4958-952A-1BD65D05721B}" type="slidenum">
              <a:rPr lang="en-US" altLang="en-US" sz="1200" i="0" baseline="0">
                <a:latin typeface="Times New Roman" panose="02020603050405020304" pitchFamily="18" charset="0"/>
              </a:rPr>
              <a:pPr/>
              <a:t>18</a:t>
            </a:fld>
            <a:endParaRPr lang="en-US" altLang="en-US" sz="1200" i="0" baseline="0">
              <a:latin typeface="Times New Roman" panose="02020603050405020304" pitchFamily="18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D00CBA71-2AB6-A08E-D870-2C7E2A7EEE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4650" y="693738"/>
            <a:ext cx="6116638" cy="3441700"/>
          </a:xfrm>
          <a:ln w="12700" cap="flat">
            <a:solidFill>
              <a:schemeClr val="tx1"/>
            </a:solidFill>
          </a:ln>
        </p:spPr>
      </p:sp>
      <p:sp>
        <p:nvSpPr>
          <p:cNvPr id="433155" name="Rectangle 3">
            <a:extLst>
              <a:ext uri="{FF2B5EF4-FFF2-40B4-BE49-F238E27FC236}">
                <a16:creationId xmlns:a16="http://schemas.microsoft.com/office/drawing/2014/main" id="{354EA92E-146D-ABEB-E77C-688F65EBD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70388"/>
            <a:ext cx="5029200" cy="4141787"/>
          </a:xfrm>
          <a:ln/>
        </p:spPr>
        <p:txBody>
          <a:bodyPr lIns="92071" tIns="46036" rIns="92071" bIns="46036" anchor="t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75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22FF617-144A-D082-BD8B-261C16321E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12DBAC-63B7-4EF2-A025-60A670B76F2D}" type="slidenum">
              <a:rPr lang="en-US" altLang="en-US" sz="1200" i="0" baseline="0">
                <a:latin typeface="Times New Roman" panose="02020603050405020304" pitchFamily="18" charset="0"/>
              </a:rPr>
              <a:pPr/>
              <a:t>19</a:t>
            </a:fld>
            <a:endParaRPr lang="en-US" altLang="en-US" sz="1200" i="0" baseline="0">
              <a:latin typeface="Times New Roman" panose="02020603050405020304" pitchFamily="18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874A22A4-A5E3-75D7-B016-D9B039BFD3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4650" y="693738"/>
            <a:ext cx="6116638" cy="3441700"/>
          </a:xfrm>
          <a:ln/>
        </p:spPr>
      </p:sp>
      <p:sp>
        <p:nvSpPr>
          <p:cNvPr id="439299" name="Rectangle 3">
            <a:extLst>
              <a:ext uri="{FF2B5EF4-FFF2-40B4-BE49-F238E27FC236}">
                <a16:creationId xmlns:a16="http://schemas.microsoft.com/office/drawing/2014/main" id="{F07C4E51-11CE-0588-C972-48912B1867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70388"/>
            <a:ext cx="5029200" cy="4141787"/>
          </a:xfrm>
        </p:spPr>
        <p:txBody>
          <a:bodyPr lIns="91435" tIns="45718" rIns="91435" bIns="45718" anchor="t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3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D03B-8408-46C4-A5CF-A965D39B5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49B9A-62AA-CD1B-1C3F-2A8D8FC3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C07EC-4096-8CF6-D4D1-5F3757AA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65EC5-4818-BDBE-D937-A4A23FA61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6A43D-4099-6160-A808-FCB24DF93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6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22EBE-744A-892F-4339-1C31E5B9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FABF2-5D18-638E-9AED-F4DB9CF84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D711F-A91D-FEA2-0B74-30E8980E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156C7-CF03-91FE-F09B-E80B8485C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7DE86-0183-5E6C-B55B-AE3CE89CE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8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8B4C8-755E-A41C-5CBE-112C746A5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766A5-22B7-8E7B-D6CF-DBFC17D47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4839B-B51C-4D88-4318-A24ABC026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13C9B-F751-65B6-9249-CF1411AED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1477A-3F2E-AD8E-21B9-B4C3A36F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6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1AC8C-FF5F-79B5-54B2-292DF7576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7EC50-9002-D889-1B31-9AD86C5D9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8093B8-847D-C546-A43F-502757F42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74D90-E5D7-567C-240A-37CF624F2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80553-25C3-9F2E-A3DB-9B3CD20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37710-F0D6-0EA3-B239-4BE3FD221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29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6B6F-95AF-4999-B755-12384AA3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602AA-CE51-8C74-917D-AA0460791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E1791-2852-2A55-A0CB-4A9D3E42F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283B5E-58D1-DC58-8089-9230EF8C19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45652A-D888-E9ED-2F5D-7EE928B63B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D9C3FC-B946-57C6-0404-393A5F4D6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91BAB4-D223-A24C-64CE-A4B3E3AF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B06AB6-9AF3-3985-0E63-C11207224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12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0B914-63E0-6B44-3F8B-E804D664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18BBA-8C68-286B-6B96-52E2D3BD7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8F6B7-ED74-6C5E-4FF9-7F13188D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C31AC-0683-F9A9-E38E-8A297A94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88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3AD11-1917-6465-8854-465DF64A6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2793D6-CE4B-C78C-FA3A-20B21FAD9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1004D-CDDC-3B18-1370-22714E94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25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19B3D-34F3-D70F-D0BA-58C8FDFC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24505-E4B2-757A-B023-C41F88036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C1CC4-1614-EBE9-47E1-3FD8607D5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A33FA-8A27-86B8-F31C-FCC55FF68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84666-C84F-F58B-ECF5-9F9940112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B8230-41AD-DD8C-BDA4-D266E851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85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81E80-E5C2-5A92-3E4D-CA776657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130FAE-F0DD-BD96-4E8B-45CB3906FD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6D98F-B71F-08F5-CC12-97EFD6B6A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8E716-C774-1E92-04F8-55B13BE7D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8B9F6-4843-88BB-357E-682C1D06B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DC810-9B5E-4877-2516-F07403738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1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F651B-0147-79B7-414C-532B06C1F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8F4718-EE17-CAAE-72B4-6879CA8D0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49284-4BD0-8E7E-F36C-2EF7BB481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DD2ED-EFCB-F046-E6EF-749147AF3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C21B0-68EF-71E1-DD03-DFEC75C6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4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551DC0-5E3E-55AE-F4A6-C7D7443A21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86AC29-A57E-C9FA-1187-FA37E2C96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98B40-8803-2D8E-2ECA-D9C973BC1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AC48C-FEF3-DFDF-2551-4FA625FEB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6A398-52E1-2DF8-F7A3-FDA80505F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93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8151"/>
            <a:ext cx="10363200" cy="676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711200" y="1219201"/>
            <a:ext cx="5435600" cy="8683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000" y="1219201"/>
            <a:ext cx="5435600" cy="868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1201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2214DE-CEF3-B177-C897-5DFF11ABD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00C0FF-3685-2AAB-3F6D-11B910881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60263-CD33-3A58-E24B-B0CB5BA2A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3F24B-686F-9E42-80E7-0E072A80FD76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25EF5-8BB5-8D0B-FD99-C1922AB500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EECA3-1EB3-8543-29CB-8D95FF3BA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A7621-5426-4442-B3F2-B362ED9EC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7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7D7098-9DAE-5355-3158-C99FFE679F71}"/>
              </a:ext>
            </a:extLst>
          </p:cNvPr>
          <p:cNvSpPr txBox="1"/>
          <p:nvPr/>
        </p:nvSpPr>
        <p:spPr>
          <a:xfrm>
            <a:off x="133117" y="97390"/>
            <a:ext cx="1148576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following are our initial thoughts on what we would like for the PPT template.  Of course, we welcome your insights and can provide additional feedback during the design process.</a:t>
            </a:r>
          </a:p>
          <a:p>
            <a:pPr marL="342900" indent="-342900">
              <a:buAutoNum type="arabicPeriod"/>
            </a:pPr>
            <a:r>
              <a:rPr lang="en-US" dirty="0"/>
              <a:t>We are looking for professional and clean presentations (not a lot of extra graphics or unnecessary design elements)</a:t>
            </a:r>
          </a:p>
          <a:p>
            <a:pPr marL="342900" indent="-342900">
              <a:buAutoNum type="arabicPeriod"/>
            </a:pPr>
            <a:r>
              <a:rPr lang="en-US" dirty="0"/>
              <a:t>Many of our slides use bullets to convey information in a simple and brief format. 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For bulleted text slides, we would like a standard hierarchy of font sizes and different bullet point styles for each level (see example that follows on slide 2)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Such a slide may include a non-bulletized paragraph at the beginning of the slide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Slides with bullets may or may not include space for graphics/photos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Slides with bullets may be single or double-columned</a:t>
            </a:r>
          </a:p>
          <a:p>
            <a:pPr marL="342900" indent="-342900">
              <a:buAutoNum type="arabicPeriod"/>
            </a:pPr>
            <a:r>
              <a:rPr lang="en-US" dirty="0"/>
              <a:t>Graphics in our presentations generally have specific purposes or are used to convey information (e.g. charts).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Slides 6-20 below provide examples of the types of graphics we would like incorporated into a template for possible customization and use.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We are not asking that you create slides with these exact graphics, but rather that your template, colors, and any other “tools” allow us to create these types of slides in a consistent manner.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When used, graphics may be standalone or incorporate text (as most of the slides 6-20 are) OR they may be included on a slide that also has text (bulleted or not).  Thus, the template should include slides that are: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dirty="0"/>
              <a:t>All graphics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dirty="0"/>
              <a:t>Graphic on the bottom half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dirty="0"/>
              <a:t>Graphic on the left half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dirty="0"/>
              <a:t>Graphic on the right half</a:t>
            </a:r>
          </a:p>
          <a:p>
            <a:pPr marL="342900" indent="-342900">
              <a:buAutoNum type="arabicPeriod"/>
            </a:pPr>
            <a:r>
              <a:rPr lang="en-US" dirty="0"/>
              <a:t>While we may use photos for illustration purposes, we generally do not add them simply for style</a:t>
            </a:r>
          </a:p>
          <a:p>
            <a:pPr marL="342900" indent="-342900">
              <a:buAutoNum type="arabicPeriod"/>
            </a:pPr>
            <a:r>
              <a:rPr lang="en-US" dirty="0"/>
              <a:t>Color separator in footer with standardized text to the left and numbering to the right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dirty="0"/>
              <a:t>Use of our logo and color scheme (page 3 – we can supply all the graphical options and associated files)</a:t>
            </a:r>
          </a:p>
          <a:p>
            <a:pPr marL="342900" indent="-342900">
              <a:buAutoNum type="arabicPeriod"/>
            </a:pPr>
            <a:r>
              <a:rPr lang="en-US" dirty="0"/>
              <a:t>We would like a color pallet (like Slide 21) that we can use for adding slides, graphics, etc. in the future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black text&#10;&#10;Description automatically generated">
            <a:extLst>
              <a:ext uri="{FF2B5EF4-FFF2-40B4-BE49-F238E27FC236}">
                <a16:creationId xmlns:a16="http://schemas.microsoft.com/office/drawing/2014/main" id="{793ABCD8-6373-642D-DBA2-9721D284A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02236"/>
            <a:ext cx="7772400" cy="585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30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971354-A911-BC3D-C828-170CB1DE7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871" y="319315"/>
            <a:ext cx="2814472" cy="1922229"/>
          </a:xfrm>
          <a:prstGeom prst="rect">
            <a:avLst/>
          </a:prstGeom>
        </p:spPr>
      </p:pic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827A9744-05C7-37D3-BD92-6FA971E24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962" y="1793860"/>
            <a:ext cx="5404038" cy="36947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AB5CAF-E670-DB50-33CD-ECC285CC5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904" y="0"/>
            <a:ext cx="4490396" cy="30668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26945C-585C-5420-5E02-7CA287105D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811468" y="631953"/>
            <a:ext cx="2036683" cy="971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30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5962C5-6C42-3D22-DC94-B3173FF54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21" y="275659"/>
            <a:ext cx="6704999" cy="63066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7D7098-9DAE-5355-3158-C99FFE679F71}"/>
              </a:ext>
            </a:extLst>
          </p:cNvPr>
          <p:cNvSpPr txBox="1"/>
          <p:nvPr/>
        </p:nvSpPr>
        <p:spPr>
          <a:xfrm>
            <a:off x="4267199" y="583969"/>
            <a:ext cx="5497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Here are some notes related to the design you did for Olympus. </a:t>
            </a:r>
          </a:p>
        </p:txBody>
      </p:sp>
    </p:spTree>
    <p:extLst>
      <p:ext uri="{BB962C8B-B14F-4D97-AF65-F5344CB8AC3E}">
        <p14:creationId xmlns:p14="http://schemas.microsoft.com/office/powerpoint/2010/main" val="1887418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477DF0-22C4-27BE-FF71-7EB2CA87B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698500"/>
            <a:ext cx="76962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28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>
            <a:extLst>
              <a:ext uri="{FF2B5EF4-FFF2-40B4-BE49-F238E27FC236}">
                <a16:creationId xmlns:a16="http://schemas.microsoft.com/office/drawing/2014/main" id="{24954582-F11D-DBC7-D0DD-01190045F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1450" y="2609850"/>
            <a:ext cx="15240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baseline="0"/>
              <a:t>Refine</a:t>
            </a:r>
            <a:endParaRPr lang="en-US" altLang="en-US" sz="1200" i="0" baseline="0"/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Selected market proposition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“Go-to-market” strategy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Sales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Channels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Service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endParaRPr lang="en-US" altLang="en-US" sz="1200" i="0" baseline="0"/>
          </a:p>
          <a:p>
            <a:pPr>
              <a:spcBef>
                <a:spcPct val="0"/>
              </a:spcBef>
              <a:buClrTx/>
            </a:pPr>
            <a:r>
              <a:rPr lang="en-US" altLang="en-US" sz="1200" b="1" baseline="0"/>
              <a:t>Develop</a:t>
            </a:r>
            <a:r>
              <a:rPr lang="en-US" altLang="en-US" sz="1200" i="0" baseline="0"/>
              <a:t> 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Enablers across value chain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Organizational capabilities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Action plan to implement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F34E8673-560D-B651-B76C-6E868EFAE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8351" y="438151"/>
            <a:ext cx="8221663" cy="6762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Title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451707DA-C582-3EE4-648B-D8F703868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350" y="2609850"/>
            <a:ext cx="1828800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rgbClr val="7B161D"/>
              </a:buClr>
              <a:buSzPct val="120000"/>
            </a:pPr>
            <a:r>
              <a:rPr lang="en-US" altLang="en-US" sz="1200" b="1" baseline="0" dirty="0"/>
              <a:t>Review Analysis</a:t>
            </a:r>
            <a:endParaRPr lang="en-US" altLang="en-US" sz="1200" i="0" baseline="0" dirty="0"/>
          </a:p>
          <a:p>
            <a:pPr>
              <a:lnSpc>
                <a:spcPct val="95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Customer centric product capabilities &amp; assessment</a:t>
            </a:r>
          </a:p>
          <a:p>
            <a:pPr>
              <a:lnSpc>
                <a:spcPct val="95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Ancillary equipment</a:t>
            </a:r>
          </a:p>
          <a:p>
            <a:pPr>
              <a:lnSpc>
                <a:spcPct val="95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Market research, analysis, and estimate</a:t>
            </a:r>
          </a:p>
          <a:p>
            <a:pPr>
              <a:lnSpc>
                <a:spcPct val="95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Identify information gaps</a:t>
            </a:r>
          </a:p>
          <a:p>
            <a:pPr>
              <a:lnSpc>
                <a:spcPct val="90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global objectives</a:t>
            </a:r>
          </a:p>
          <a:p>
            <a:pPr>
              <a:lnSpc>
                <a:spcPct val="95000"/>
              </a:lnSpc>
              <a:spcBef>
                <a:spcPct val="25000"/>
              </a:spcBef>
              <a:buClr>
                <a:srgbClr val="7B161D"/>
              </a:buClr>
              <a:buSzPct val="120000"/>
            </a:pPr>
            <a:r>
              <a:rPr lang="en-US" altLang="en-US" sz="1200" b="1" baseline="0" dirty="0"/>
              <a:t>Assess Outlook and Trends for Distributed Power</a:t>
            </a:r>
            <a:endParaRPr lang="en-US" altLang="en-US" sz="1200" i="0" baseline="0" dirty="0"/>
          </a:p>
          <a:p>
            <a:pPr>
              <a:lnSpc>
                <a:spcPct val="90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US and Canada</a:t>
            </a:r>
          </a:p>
          <a:p>
            <a:pPr>
              <a:lnSpc>
                <a:spcPct val="90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Worldwide</a:t>
            </a:r>
          </a:p>
          <a:p>
            <a:pPr>
              <a:lnSpc>
                <a:spcPct val="90000"/>
              </a:lnSpc>
              <a:buClr>
                <a:srgbClr val="7B161D"/>
              </a:buClr>
              <a:buSzPct val="120000"/>
            </a:pPr>
            <a:r>
              <a:rPr lang="en-US" altLang="en-US" sz="1200" b="1" baseline="0" dirty="0"/>
              <a:t>Project Market Size</a:t>
            </a:r>
            <a:endParaRPr lang="en-US" altLang="en-US" sz="1200" i="0" baseline="0" dirty="0"/>
          </a:p>
          <a:p>
            <a:pPr>
              <a:lnSpc>
                <a:spcPct val="90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Confirm spark spread</a:t>
            </a:r>
          </a:p>
          <a:p>
            <a:pPr>
              <a:lnSpc>
                <a:spcPct val="90000"/>
              </a:lnSpc>
              <a:spcBef>
                <a:spcPct val="25000"/>
              </a:spcBef>
              <a:buClr>
                <a:srgbClr val="7B161D"/>
              </a:buClr>
              <a:buSzPct val="120000"/>
              <a:buFontTx/>
              <a:buChar char="•"/>
            </a:pPr>
            <a:r>
              <a:rPr lang="en-US" altLang="en-US" sz="1200" i="0" baseline="0" dirty="0"/>
              <a:t>Map spreads</a:t>
            </a:r>
          </a:p>
        </p:txBody>
      </p:sp>
      <p:sp>
        <p:nvSpPr>
          <p:cNvPr id="7173" name="Rectangle 4">
            <a:extLst>
              <a:ext uri="{FF2B5EF4-FFF2-40B4-BE49-F238E27FC236}">
                <a16:creationId xmlns:a16="http://schemas.microsoft.com/office/drawing/2014/main" id="{A4BDC4DB-3688-7E68-7BD3-AB99D9CE0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650" y="2609851"/>
            <a:ext cx="1905000" cy="350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baseline="0"/>
              <a:t>Develop</a:t>
            </a:r>
            <a:endParaRPr lang="en-US" altLang="en-US" sz="1400" i="0" baseline="0"/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Appropriate evaluation criteria</a:t>
            </a:r>
          </a:p>
          <a:p>
            <a:pPr>
              <a:spcBef>
                <a:spcPct val="0"/>
              </a:spcBef>
              <a:buClrTx/>
            </a:pPr>
            <a:endParaRPr lang="en-US" altLang="en-US" sz="1200" b="1" baseline="0"/>
          </a:p>
          <a:p>
            <a:pPr>
              <a:spcBef>
                <a:spcPct val="0"/>
              </a:spcBef>
              <a:buClrTx/>
            </a:pPr>
            <a:r>
              <a:rPr lang="en-US" altLang="en-US" sz="1200" b="1" baseline="0"/>
              <a:t>Evaluate Key Elements</a:t>
            </a:r>
            <a:r>
              <a:rPr lang="en-US" altLang="en-US" sz="1200" i="0" baseline="0"/>
              <a:t> 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Options against criteria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The sales, delivery &amp; service value chain for distributed power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I-R’s leveragable capabilities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lang="en-US" altLang="en-US" sz="1200" i="0" baseline="0"/>
          </a:p>
          <a:p>
            <a:pPr>
              <a:spcBef>
                <a:spcPct val="0"/>
              </a:spcBef>
              <a:buClrTx/>
            </a:pPr>
            <a:r>
              <a:rPr lang="en-US" altLang="en-US" sz="1200" b="1" baseline="0"/>
              <a:t>Recommend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Most attractive option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lang="en-US" altLang="en-US" sz="1200" i="0" baseline="0"/>
          </a:p>
        </p:txBody>
      </p:sp>
      <p:sp>
        <p:nvSpPr>
          <p:cNvPr id="7174" name="Rectangle 5">
            <a:extLst>
              <a:ext uri="{FF2B5EF4-FFF2-40B4-BE49-F238E27FC236}">
                <a16:creationId xmlns:a16="http://schemas.microsoft.com/office/drawing/2014/main" id="{26D49940-4D63-3B8D-8E65-BEE7B08CB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0" y="2609850"/>
            <a:ext cx="1905000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baseline="0" dirty="0"/>
              <a:t>Analyze Competitors</a:t>
            </a:r>
            <a:endParaRPr lang="en-US" altLang="en-US" sz="1200" i="0" baseline="0" dirty="0"/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 dirty="0"/>
              <a:t>Identify competitors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 dirty="0"/>
              <a:t>Analyze strengths and weaknesses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 dirty="0"/>
              <a:t>Measure against</a:t>
            </a:r>
          </a:p>
          <a:p>
            <a:pPr>
              <a:spcBef>
                <a:spcPct val="0"/>
              </a:spcBef>
              <a:buClrTx/>
            </a:pPr>
            <a:endParaRPr lang="en-US" altLang="en-US" sz="1200" i="0" baseline="0" dirty="0"/>
          </a:p>
          <a:p>
            <a:pPr>
              <a:spcBef>
                <a:spcPct val="0"/>
              </a:spcBef>
              <a:buClrTx/>
            </a:pPr>
            <a:r>
              <a:rPr lang="en-US" altLang="en-US" sz="1200" b="1" baseline="0" dirty="0"/>
              <a:t>Identify Customer Needs</a:t>
            </a:r>
            <a:endParaRPr lang="en-US" altLang="en-US" sz="1200" i="0" baseline="0" dirty="0"/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 dirty="0"/>
              <a:t>Identify industries that likely need distributed power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 dirty="0"/>
              <a:t>Identify likely customers within identified industries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 dirty="0"/>
              <a:t>Develop interview instruments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 dirty="0"/>
              <a:t>Conduct interviews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 dirty="0"/>
              <a:t>Delineate value proposition</a:t>
            </a:r>
            <a:endParaRPr lang="en-US" altLang="en-US" sz="2000" i="0" baseline="0" dirty="0">
              <a:latin typeface="Times New Roman" panose="02020603050405020304" pitchFamily="18" charset="0"/>
            </a:endParaRPr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E37C7A47-298B-D6DE-4B06-8A0D36A93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0050" y="2609850"/>
            <a:ext cx="19050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baseline="0"/>
              <a:t>Assess Others’ Go-to-Market Strategies</a:t>
            </a:r>
            <a:endParaRPr lang="en-US" altLang="en-US" sz="1200" i="0" baseline="0"/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Competitors’ go-to-market strategies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Sales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Distribution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Service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Analogues in other industries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lang="en-US" altLang="en-US" sz="1200" i="0" baseline="0"/>
          </a:p>
          <a:p>
            <a:pPr>
              <a:spcBef>
                <a:spcPct val="0"/>
              </a:spcBef>
              <a:buClrTx/>
            </a:pPr>
            <a:r>
              <a:rPr lang="en-US" altLang="en-US" sz="1200" b="1" baseline="0"/>
              <a:t>Develop Go-to-Market Options</a:t>
            </a:r>
            <a:endParaRPr lang="en-US" altLang="en-US" sz="1200" i="0" baseline="0"/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i="0" baseline="0"/>
              <a:t>Matrix of options for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Sales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Distribution</a:t>
            </a:r>
          </a:p>
          <a:p>
            <a:pPr lvl="1">
              <a:spcBef>
                <a:spcPct val="0"/>
              </a:spcBef>
              <a:buClrTx/>
              <a:buFontTx/>
              <a:buChar char="–"/>
            </a:pPr>
            <a:r>
              <a:rPr lang="en-US" altLang="en-US" sz="1200" i="0" baseline="0"/>
              <a:t>Service</a:t>
            </a:r>
          </a:p>
        </p:txBody>
      </p:sp>
      <p:sp>
        <p:nvSpPr>
          <p:cNvPr id="7176" name="Line 16">
            <a:extLst>
              <a:ext uri="{FF2B5EF4-FFF2-40B4-BE49-F238E27FC236}">
                <a16:creationId xmlns:a16="http://schemas.microsoft.com/office/drawing/2014/main" id="{D928FD63-B5D8-5392-69F0-3A0B78E356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609850"/>
            <a:ext cx="0" cy="3790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17">
            <a:extLst>
              <a:ext uri="{FF2B5EF4-FFF2-40B4-BE49-F238E27FC236}">
                <a16:creationId xmlns:a16="http://schemas.microsoft.com/office/drawing/2014/main" id="{8AB4A9DE-3417-9E3B-66FA-58539FF6F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99100" y="2609850"/>
            <a:ext cx="0" cy="3784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Line 18">
            <a:extLst>
              <a:ext uri="{FF2B5EF4-FFF2-40B4-BE49-F238E27FC236}">
                <a16:creationId xmlns:a16="http://schemas.microsoft.com/office/drawing/2014/main" id="{B9F573ED-588A-C2E1-80D0-97601D950E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609850"/>
            <a:ext cx="0" cy="3784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Line 19">
            <a:extLst>
              <a:ext uri="{FF2B5EF4-FFF2-40B4-BE49-F238E27FC236}">
                <a16:creationId xmlns:a16="http://schemas.microsoft.com/office/drawing/2014/main" id="{064C8505-B365-FC4D-23A3-2B46A6F6762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67800" y="2609850"/>
            <a:ext cx="0" cy="3784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80" name="Group 127">
            <a:extLst>
              <a:ext uri="{FF2B5EF4-FFF2-40B4-BE49-F238E27FC236}">
                <a16:creationId xmlns:a16="http://schemas.microsoft.com/office/drawing/2014/main" id="{A44843FD-98F5-8A29-58C0-020E0C461915}"/>
              </a:ext>
            </a:extLst>
          </p:cNvPr>
          <p:cNvGrpSpPr>
            <a:grpSpLocks/>
          </p:cNvGrpSpPr>
          <p:nvPr/>
        </p:nvGrpSpPr>
        <p:grpSpPr bwMode="auto">
          <a:xfrm>
            <a:off x="2032000" y="1203326"/>
            <a:ext cx="1422400" cy="1201738"/>
            <a:chOff x="320" y="774"/>
            <a:chExt cx="896" cy="757"/>
          </a:xfrm>
        </p:grpSpPr>
        <p:sp>
          <p:nvSpPr>
            <p:cNvPr id="289900" name="AutoShape 108">
              <a:extLst>
                <a:ext uri="{FF2B5EF4-FFF2-40B4-BE49-F238E27FC236}">
                  <a16:creationId xmlns:a16="http://schemas.microsoft.com/office/drawing/2014/main" id="{0F3A00D6-6379-85D4-B5A5-1003DC048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" y="788"/>
              <a:ext cx="886" cy="743"/>
            </a:xfrm>
            <a:prstGeom prst="homePlate">
              <a:avLst>
                <a:gd name="adj" fmla="val 29812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endParaRPr lang="en-US"/>
            </a:p>
          </p:txBody>
        </p:sp>
        <p:sp>
          <p:nvSpPr>
            <p:cNvPr id="289901" name="Text Box 109">
              <a:extLst>
                <a:ext uri="{FF2B5EF4-FFF2-40B4-BE49-F238E27FC236}">
                  <a16:creationId xmlns:a16="http://schemas.microsoft.com/office/drawing/2014/main" id="{06D60738-1CC9-9E38-DF1A-4C1F65AA0C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" y="774"/>
              <a:ext cx="4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u="sng"/>
                <a:t>Phase I</a:t>
              </a:r>
              <a:endParaRPr lang="en-US" sz="1600"/>
            </a:p>
          </p:txBody>
        </p:sp>
        <p:sp>
          <p:nvSpPr>
            <p:cNvPr id="289902" name="Text Box 110">
              <a:extLst>
                <a:ext uri="{FF2B5EF4-FFF2-40B4-BE49-F238E27FC236}">
                  <a16:creationId xmlns:a16="http://schemas.microsoft.com/office/drawing/2014/main" id="{2FAB0A06-1650-ECD3-BE0A-3319B8E49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" y="963"/>
              <a:ext cx="864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 anchor="ctr">
              <a:spAutoFit/>
            </a:bodyPr>
            <a:lstStyle/>
            <a:p>
              <a:pPr>
                <a:spcBef>
                  <a:spcPct val="0"/>
                </a:spcBef>
                <a:buClrTx/>
                <a:defRPr/>
              </a:pPr>
              <a:r>
                <a:rPr lang="en-US" sz="1300"/>
                <a:t>Review and Confirm Market Projections &amp; Trends</a:t>
              </a:r>
            </a:p>
          </p:txBody>
        </p:sp>
      </p:grpSp>
      <p:grpSp>
        <p:nvGrpSpPr>
          <p:cNvPr id="7181" name="Group 111">
            <a:extLst>
              <a:ext uri="{FF2B5EF4-FFF2-40B4-BE49-F238E27FC236}">
                <a16:creationId xmlns:a16="http://schemas.microsoft.com/office/drawing/2014/main" id="{6A305F8C-9359-291C-DFC7-6B103CC0297A}"/>
              </a:ext>
            </a:extLst>
          </p:cNvPr>
          <p:cNvGrpSpPr>
            <a:grpSpLocks/>
          </p:cNvGrpSpPr>
          <p:nvPr/>
        </p:nvGrpSpPr>
        <p:grpSpPr bwMode="auto">
          <a:xfrm>
            <a:off x="7385050" y="1206500"/>
            <a:ext cx="1485900" cy="1203324"/>
            <a:chOff x="2534" y="959"/>
            <a:chExt cx="936" cy="758"/>
          </a:xfrm>
        </p:grpSpPr>
        <p:sp>
          <p:nvSpPr>
            <p:cNvPr id="289904" name="AutoShape 112">
              <a:extLst>
                <a:ext uri="{FF2B5EF4-FFF2-40B4-BE49-F238E27FC236}">
                  <a16:creationId xmlns:a16="http://schemas.microsoft.com/office/drawing/2014/main" id="{0B4BF915-FE42-9A69-5441-0BEFE2156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" y="974"/>
              <a:ext cx="902" cy="743"/>
            </a:xfrm>
            <a:prstGeom prst="chevron">
              <a:avLst>
                <a:gd name="adj" fmla="val 3035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9905" name="Text Box 113">
              <a:extLst>
                <a:ext uri="{FF2B5EF4-FFF2-40B4-BE49-F238E27FC236}">
                  <a16:creationId xmlns:a16="http://schemas.microsoft.com/office/drawing/2014/main" id="{877F5A6B-FEBC-E50A-94B1-3048C89DA1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4" y="959"/>
              <a:ext cx="56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u="sng"/>
                <a:t>Phase IV</a:t>
              </a:r>
              <a:endParaRPr lang="en-US" sz="1600"/>
            </a:p>
          </p:txBody>
        </p:sp>
        <p:sp>
          <p:nvSpPr>
            <p:cNvPr id="289906" name="Text Box 114">
              <a:extLst>
                <a:ext uri="{FF2B5EF4-FFF2-40B4-BE49-F238E27FC236}">
                  <a16:creationId xmlns:a16="http://schemas.microsoft.com/office/drawing/2014/main" id="{31375179-72B1-F81C-3D99-4001C7C44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2" y="1186"/>
              <a:ext cx="768" cy="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 anchor="ctr">
              <a:spAutoFit/>
            </a:bodyPr>
            <a:lstStyle/>
            <a:p>
              <a:pPr>
                <a:spcBef>
                  <a:spcPct val="0"/>
                </a:spcBef>
                <a:buClrTx/>
                <a:defRPr/>
              </a:pPr>
              <a:r>
                <a:rPr lang="en-US" sz="1300"/>
                <a:t>Evaluate and Recommend Best Option</a:t>
              </a:r>
            </a:p>
          </p:txBody>
        </p:sp>
      </p:grpSp>
      <p:grpSp>
        <p:nvGrpSpPr>
          <p:cNvPr id="7182" name="Group 115">
            <a:extLst>
              <a:ext uri="{FF2B5EF4-FFF2-40B4-BE49-F238E27FC236}">
                <a16:creationId xmlns:a16="http://schemas.microsoft.com/office/drawing/2014/main" id="{7263CD17-EC55-D3FF-9015-394612981D0A}"/>
              </a:ext>
            </a:extLst>
          </p:cNvPr>
          <p:cNvGrpSpPr>
            <a:grpSpLocks/>
          </p:cNvGrpSpPr>
          <p:nvPr/>
        </p:nvGrpSpPr>
        <p:grpSpPr bwMode="auto">
          <a:xfrm>
            <a:off x="9131300" y="1211264"/>
            <a:ext cx="1568450" cy="1192213"/>
            <a:chOff x="3302" y="959"/>
            <a:chExt cx="988" cy="751"/>
          </a:xfrm>
        </p:grpSpPr>
        <p:sp>
          <p:nvSpPr>
            <p:cNvPr id="289908" name="AutoShape 116">
              <a:extLst>
                <a:ext uri="{FF2B5EF4-FFF2-40B4-BE49-F238E27FC236}">
                  <a16:creationId xmlns:a16="http://schemas.microsoft.com/office/drawing/2014/main" id="{9CE6744B-69A7-8423-ECA2-8ED811DE5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2" y="967"/>
              <a:ext cx="902" cy="743"/>
            </a:xfrm>
            <a:prstGeom prst="chevron">
              <a:avLst>
                <a:gd name="adj" fmla="val 3035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9909" name="Text Box 117">
              <a:extLst>
                <a:ext uri="{FF2B5EF4-FFF2-40B4-BE49-F238E27FC236}">
                  <a16:creationId xmlns:a16="http://schemas.microsoft.com/office/drawing/2014/main" id="{8C8BA0F5-3510-B350-6B46-1D54D393FD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1118"/>
              <a:ext cx="786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 anchor="ctr">
              <a:spAutoFit/>
            </a:bodyPr>
            <a:lstStyle/>
            <a:p>
              <a:pPr>
                <a:spcBef>
                  <a:spcPct val="0"/>
                </a:spcBef>
                <a:buClrTx/>
                <a:defRPr/>
              </a:pPr>
              <a:r>
                <a:rPr lang="en-US" sz="1300"/>
                <a:t>Outline Selected Go-</a:t>
              </a:r>
            </a:p>
            <a:p>
              <a:pPr>
                <a:spcBef>
                  <a:spcPct val="0"/>
                </a:spcBef>
                <a:buClrTx/>
                <a:defRPr/>
              </a:pPr>
              <a:r>
                <a:rPr lang="en-US" sz="1300"/>
                <a:t>to-Market</a:t>
              </a:r>
            </a:p>
            <a:p>
              <a:pPr>
                <a:spcBef>
                  <a:spcPct val="0"/>
                </a:spcBef>
                <a:buClrTx/>
                <a:defRPr/>
              </a:pPr>
              <a:r>
                <a:rPr lang="en-US" sz="1300"/>
                <a:t>Strategy</a:t>
              </a:r>
            </a:p>
          </p:txBody>
        </p:sp>
        <p:sp>
          <p:nvSpPr>
            <p:cNvPr id="289910" name="Text Box 118">
              <a:extLst>
                <a:ext uri="{FF2B5EF4-FFF2-40B4-BE49-F238E27FC236}">
                  <a16:creationId xmlns:a16="http://schemas.microsoft.com/office/drawing/2014/main" id="{1CC358AA-C5FF-08BE-54B6-692FCEFE1E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8" y="959"/>
              <a:ext cx="53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u="sng"/>
                <a:t>Phase V</a:t>
              </a:r>
              <a:endParaRPr lang="en-US" sz="1600"/>
            </a:p>
          </p:txBody>
        </p:sp>
      </p:grpSp>
      <p:grpSp>
        <p:nvGrpSpPr>
          <p:cNvPr id="7183" name="Group 119">
            <a:extLst>
              <a:ext uri="{FF2B5EF4-FFF2-40B4-BE49-F238E27FC236}">
                <a16:creationId xmlns:a16="http://schemas.microsoft.com/office/drawing/2014/main" id="{34F2CE94-606C-BFB3-850C-F323DFA66A4F}"/>
              </a:ext>
            </a:extLst>
          </p:cNvPr>
          <p:cNvGrpSpPr>
            <a:grpSpLocks/>
          </p:cNvGrpSpPr>
          <p:nvPr/>
        </p:nvGrpSpPr>
        <p:grpSpPr bwMode="auto">
          <a:xfrm>
            <a:off x="5626101" y="1211264"/>
            <a:ext cx="1482725" cy="1192213"/>
            <a:chOff x="1766" y="959"/>
            <a:chExt cx="934" cy="751"/>
          </a:xfrm>
        </p:grpSpPr>
        <p:sp>
          <p:nvSpPr>
            <p:cNvPr id="289912" name="AutoShape 120">
              <a:extLst>
                <a:ext uri="{FF2B5EF4-FFF2-40B4-BE49-F238E27FC236}">
                  <a16:creationId xmlns:a16="http://schemas.microsoft.com/office/drawing/2014/main" id="{59CD9D19-CAA2-F85C-999F-0D90F11E4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" y="967"/>
              <a:ext cx="902" cy="743"/>
            </a:xfrm>
            <a:prstGeom prst="chevron">
              <a:avLst>
                <a:gd name="adj" fmla="val 3035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9913" name="Text Box 121">
              <a:extLst>
                <a:ext uri="{FF2B5EF4-FFF2-40B4-BE49-F238E27FC236}">
                  <a16:creationId xmlns:a16="http://schemas.microsoft.com/office/drawing/2014/main" id="{0C8C6141-DDEA-3680-B5BE-D5584E4109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" y="959"/>
              <a:ext cx="55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u="sng"/>
                <a:t>Phase III</a:t>
              </a:r>
              <a:endParaRPr lang="en-US" sz="1600"/>
            </a:p>
          </p:txBody>
        </p:sp>
        <p:sp>
          <p:nvSpPr>
            <p:cNvPr id="289914" name="Text Box 122">
              <a:extLst>
                <a:ext uri="{FF2B5EF4-FFF2-40B4-BE49-F238E27FC236}">
                  <a16:creationId xmlns:a16="http://schemas.microsoft.com/office/drawing/2014/main" id="{BCD65A86-1D3D-6429-AFB6-4853AF368E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0" y="1184"/>
              <a:ext cx="720" cy="4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 anchor="ctr">
              <a:spAutoFit/>
            </a:bodyPr>
            <a:lstStyle/>
            <a:p>
              <a:pPr>
                <a:spcBef>
                  <a:spcPct val="0"/>
                </a:spcBef>
                <a:buClrTx/>
                <a:defRPr/>
              </a:pPr>
              <a:r>
                <a:rPr lang="en-US" sz="1300"/>
                <a:t>Develop</a:t>
              </a:r>
            </a:p>
            <a:p>
              <a:pPr>
                <a:spcBef>
                  <a:spcPct val="0"/>
                </a:spcBef>
                <a:buClrTx/>
                <a:defRPr/>
              </a:pPr>
              <a:r>
                <a:rPr lang="en-US" sz="1300"/>
                <a:t>Go-to-Market Options</a:t>
              </a:r>
            </a:p>
          </p:txBody>
        </p:sp>
      </p:grpSp>
      <p:grpSp>
        <p:nvGrpSpPr>
          <p:cNvPr id="7184" name="Group 123">
            <a:extLst>
              <a:ext uri="{FF2B5EF4-FFF2-40B4-BE49-F238E27FC236}">
                <a16:creationId xmlns:a16="http://schemas.microsoft.com/office/drawing/2014/main" id="{95DA4B30-E7A1-ED59-EA70-D17CA6F603FD}"/>
              </a:ext>
            </a:extLst>
          </p:cNvPr>
          <p:cNvGrpSpPr>
            <a:grpSpLocks/>
          </p:cNvGrpSpPr>
          <p:nvPr/>
        </p:nvGrpSpPr>
        <p:grpSpPr bwMode="auto">
          <a:xfrm>
            <a:off x="3886201" y="1206501"/>
            <a:ext cx="1431925" cy="1201738"/>
            <a:chOff x="1008" y="946"/>
            <a:chExt cx="902" cy="757"/>
          </a:xfrm>
        </p:grpSpPr>
        <p:sp>
          <p:nvSpPr>
            <p:cNvPr id="289916" name="AutoShape 124">
              <a:extLst>
                <a:ext uri="{FF2B5EF4-FFF2-40B4-BE49-F238E27FC236}">
                  <a16:creationId xmlns:a16="http://schemas.microsoft.com/office/drawing/2014/main" id="{07A38FD5-5DA4-5032-12B8-593EF91FA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960"/>
              <a:ext cx="902" cy="743"/>
            </a:xfrm>
            <a:prstGeom prst="chevron">
              <a:avLst>
                <a:gd name="adj" fmla="val 3035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9917" name="Text Box 125">
              <a:extLst>
                <a:ext uri="{FF2B5EF4-FFF2-40B4-BE49-F238E27FC236}">
                  <a16:creationId xmlns:a16="http://schemas.microsoft.com/office/drawing/2014/main" id="{90868C57-4B5E-636E-5B86-3F5B31290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0" y="946"/>
              <a:ext cx="52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u="sng"/>
                <a:t>Phase II</a:t>
              </a:r>
              <a:endParaRPr lang="en-US" sz="1600"/>
            </a:p>
          </p:txBody>
        </p:sp>
        <p:sp>
          <p:nvSpPr>
            <p:cNvPr id="289918" name="Text Box 126">
              <a:extLst>
                <a:ext uri="{FF2B5EF4-FFF2-40B4-BE49-F238E27FC236}">
                  <a16:creationId xmlns:a16="http://schemas.microsoft.com/office/drawing/2014/main" id="{17F7D1CE-6305-9246-99A9-9913419E7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4" y="1094"/>
              <a:ext cx="720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tint val="0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 anchor="ctr">
              <a:spAutoFit/>
            </a:bodyPr>
            <a:lstStyle/>
            <a:p>
              <a:pPr>
                <a:spcBef>
                  <a:spcPct val="0"/>
                </a:spcBef>
                <a:buClrTx/>
                <a:defRPr/>
              </a:pPr>
              <a:r>
                <a:rPr lang="en-US" sz="1300"/>
                <a:t>Test Preliminary   Market Proposition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A17AC07-F21F-6B92-ACDC-7730EE493198}"/>
              </a:ext>
            </a:extLst>
          </p:cNvPr>
          <p:cNvSpPr txBox="1"/>
          <p:nvPr/>
        </p:nvSpPr>
        <p:spPr>
          <a:xfrm>
            <a:off x="4527550" y="113129"/>
            <a:ext cx="7537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>
            <a:extLst>
              <a:ext uri="{FF2B5EF4-FFF2-40B4-BE49-F238E27FC236}">
                <a16:creationId xmlns:a16="http://schemas.microsoft.com/office/drawing/2014/main" id="{A08E80F6-41F9-E6AE-5FB1-D103560566F6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7912100" y="2578100"/>
            <a:ext cx="800100" cy="12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8FDEA00-6C4E-4978-1C08-F9877BADE0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Title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6780843B-B3EA-1F99-1A7B-7F80FCD179C5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>
          <a:xfrm>
            <a:off x="1981200" y="3178176"/>
            <a:ext cx="3962400" cy="317817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Tx/>
              <a:buChar char=" "/>
            </a:pPr>
            <a:r>
              <a:rPr lang="en-US" altLang="en-US" sz="1500"/>
              <a:t>Increasing focus on satisfying </a:t>
            </a:r>
            <a:r>
              <a:rPr lang="en-US" altLang="en-US" sz="1500" b="1"/>
              <a:t>customer needs and preferences</a:t>
            </a:r>
          </a:p>
          <a:p>
            <a:pPr>
              <a:lnSpc>
                <a:spcPct val="100000"/>
              </a:lnSpc>
              <a:buFontTx/>
              <a:buChar char=" "/>
            </a:pPr>
            <a:r>
              <a:rPr lang="en-US" altLang="en-US" sz="1500"/>
              <a:t>Increasingly </a:t>
            </a:r>
            <a:r>
              <a:rPr lang="en-US" altLang="en-US" sz="1500" b="1"/>
              <a:t>liquid energy markets</a:t>
            </a:r>
            <a:r>
              <a:rPr lang="en-US" altLang="en-US" sz="1500"/>
              <a:t>, enabled by easily-flowing information</a:t>
            </a:r>
          </a:p>
          <a:p>
            <a:pPr>
              <a:lnSpc>
                <a:spcPct val="100000"/>
              </a:lnSpc>
              <a:buFontTx/>
              <a:buChar char=" "/>
            </a:pPr>
            <a:r>
              <a:rPr lang="en-US" altLang="en-US" sz="1500"/>
              <a:t>Increasing competition from </a:t>
            </a:r>
            <a:r>
              <a:rPr lang="en-US" altLang="en-US" sz="1500" b="1"/>
              <a:t>new entrants</a:t>
            </a:r>
            <a:r>
              <a:rPr lang="en-US" altLang="en-US" sz="1500"/>
              <a:t> with diverse strengths</a:t>
            </a:r>
          </a:p>
          <a:p>
            <a:pPr>
              <a:lnSpc>
                <a:spcPct val="100000"/>
              </a:lnSpc>
              <a:buFontTx/>
              <a:buChar char=" "/>
            </a:pPr>
            <a:r>
              <a:rPr lang="en-US" altLang="en-US" sz="1500"/>
              <a:t>Integration of </a:t>
            </a:r>
            <a:r>
              <a:rPr lang="en-US" altLang="en-US" sz="1500" b="1"/>
              <a:t>Gas and Electric</a:t>
            </a:r>
            <a:r>
              <a:rPr lang="en-US" altLang="en-US" sz="1500"/>
              <a:t> value chains as gas fuels most new plants</a:t>
            </a:r>
          </a:p>
          <a:p>
            <a:pPr>
              <a:lnSpc>
                <a:spcPct val="100000"/>
              </a:lnSpc>
              <a:buFontTx/>
              <a:buChar char=" "/>
            </a:pPr>
            <a:r>
              <a:rPr lang="en-US" altLang="en-US" sz="1500"/>
              <a:t>Shifting </a:t>
            </a:r>
            <a:r>
              <a:rPr lang="en-US" altLang="en-US" sz="1500" b="1"/>
              <a:t>balance of power</a:t>
            </a:r>
            <a:r>
              <a:rPr lang="en-US" altLang="en-US" sz="1500"/>
              <a:t> providers to customers</a:t>
            </a:r>
          </a:p>
          <a:p>
            <a:pPr>
              <a:lnSpc>
                <a:spcPct val="100000"/>
              </a:lnSpc>
              <a:buFontTx/>
              <a:buChar char=" "/>
            </a:pPr>
            <a:r>
              <a:rPr lang="en-US" altLang="en-US" sz="1500"/>
              <a:t>Disaggregation and reaggregation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86153CC-A6E1-B970-6911-84D3AD4D7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178175"/>
            <a:ext cx="4102100" cy="286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rgbClr val="7B161D"/>
              </a:buClr>
              <a:buSzPct val="120000"/>
              <a:buFontTx/>
              <a:buChar char=" "/>
            </a:pPr>
            <a:r>
              <a:rPr lang="en-US" altLang="en-US" sz="1500" i="0" baseline="0"/>
              <a:t>Refocusing of </a:t>
            </a:r>
            <a:r>
              <a:rPr lang="en-US" altLang="en-US" sz="1500" b="1" i="0" baseline="0"/>
              <a:t>offerings</a:t>
            </a:r>
            <a:r>
              <a:rPr lang="en-US" altLang="en-US" sz="1500" i="0" baseline="0"/>
              <a:t> to meet end-user and channel needs</a:t>
            </a:r>
          </a:p>
          <a:p>
            <a:pPr>
              <a:buClr>
                <a:srgbClr val="7B161D"/>
              </a:buClr>
              <a:buSzPct val="120000"/>
              <a:buFontTx/>
              <a:buChar char=" "/>
            </a:pPr>
            <a:r>
              <a:rPr lang="en-US" altLang="en-US" sz="1500" b="1" i="0" baseline="0"/>
              <a:t>Integrated trading</a:t>
            </a:r>
            <a:r>
              <a:rPr lang="en-US" altLang="en-US" sz="1500" i="0" baseline="0"/>
              <a:t> of and between energy assets and markets of all types</a:t>
            </a:r>
          </a:p>
          <a:p>
            <a:pPr>
              <a:buClr>
                <a:srgbClr val="7B161D"/>
              </a:buClr>
              <a:buSzPct val="120000"/>
              <a:buFontTx/>
              <a:buChar char=" "/>
            </a:pPr>
            <a:r>
              <a:rPr lang="en-US" altLang="en-US" sz="1500" i="0" baseline="0"/>
              <a:t>Increasing clarity of </a:t>
            </a:r>
            <a:r>
              <a:rPr lang="en-US" altLang="en-US" sz="1500" b="1" i="0" baseline="0"/>
              <a:t>business focus</a:t>
            </a:r>
            <a:r>
              <a:rPr lang="en-US" altLang="en-US" sz="1500" i="0" baseline="0"/>
              <a:t> while business models proliferate</a:t>
            </a:r>
          </a:p>
          <a:p>
            <a:pPr>
              <a:buClr>
                <a:srgbClr val="7B161D"/>
              </a:buClr>
              <a:buSzPct val="120000"/>
              <a:buFontTx/>
              <a:buChar char=" "/>
            </a:pPr>
            <a:r>
              <a:rPr lang="en-US" altLang="en-US" sz="1500" i="0" baseline="0"/>
              <a:t>More </a:t>
            </a:r>
            <a:r>
              <a:rPr lang="en-US" altLang="en-US" sz="1500" b="1" i="0" baseline="0"/>
              <a:t>M&amp;A activity</a:t>
            </a:r>
            <a:r>
              <a:rPr lang="en-US" altLang="en-US" sz="1500" i="0" baseline="0"/>
              <a:t>, creating more large dual-fuel companies and mega-entities</a:t>
            </a:r>
          </a:p>
          <a:p>
            <a:pPr>
              <a:buClr>
                <a:srgbClr val="7B161D"/>
              </a:buClr>
              <a:buSzPct val="120000"/>
              <a:buFontTx/>
              <a:buChar char=" "/>
            </a:pPr>
            <a:r>
              <a:rPr lang="en-US" altLang="en-US" sz="1500" i="0" baseline="0"/>
              <a:t>From generation to traders to large customers groups and affinity providers</a:t>
            </a:r>
          </a:p>
          <a:p>
            <a:pPr>
              <a:buClr>
                <a:srgbClr val="7B161D"/>
              </a:buClr>
              <a:buSzPct val="120000"/>
              <a:buFontTx/>
              <a:buChar char=" "/>
            </a:pPr>
            <a:r>
              <a:rPr lang="en-US" altLang="en-US" sz="1500" i="0" baseline="0"/>
              <a:t>Reaggregation based on economics and customer needs</a:t>
            </a:r>
          </a:p>
        </p:txBody>
      </p:sp>
      <p:sp>
        <p:nvSpPr>
          <p:cNvPr id="334854" name="AutoShape 6">
            <a:extLst>
              <a:ext uri="{FF2B5EF4-FFF2-40B4-BE49-F238E27FC236}">
                <a16:creationId xmlns:a16="http://schemas.microsoft.com/office/drawing/2014/main" id="{34076BE4-FDE0-5BAB-4AF9-B467A6437B7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56313" y="3240088"/>
            <a:ext cx="460375" cy="3810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4274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4103" name="Group 7">
            <a:extLst>
              <a:ext uri="{FF2B5EF4-FFF2-40B4-BE49-F238E27FC236}">
                <a16:creationId xmlns:a16="http://schemas.microsoft.com/office/drawing/2014/main" id="{013125FC-258B-4592-2AB2-A784AF9C63D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05814" y="1254126"/>
            <a:ext cx="2185987" cy="1755775"/>
            <a:chOff x="3206" y="1904"/>
            <a:chExt cx="1906" cy="1531"/>
          </a:xfrm>
        </p:grpSpPr>
        <p:sp>
          <p:nvSpPr>
            <p:cNvPr id="334856" name="AutoShape 8">
              <a:extLst>
                <a:ext uri="{FF2B5EF4-FFF2-40B4-BE49-F238E27FC236}">
                  <a16:creationId xmlns:a16="http://schemas.microsoft.com/office/drawing/2014/main" id="{1CEFA311-8CA3-84AF-CA87-B1033C09EB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206" y="1910"/>
              <a:ext cx="1906" cy="1525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hlink">
                    <a:gamma/>
                    <a:tint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endParaRPr lang="en-US" sz="1600" b="1"/>
            </a:p>
            <a:p>
              <a:pPr algn="ctr">
                <a:spcBef>
                  <a:spcPct val="0"/>
                </a:spcBef>
                <a:buClrTx/>
                <a:defRPr/>
              </a:pPr>
              <a:endParaRPr lang="en-US" sz="1600" b="1"/>
            </a:p>
            <a:p>
              <a:pPr algn="ctr">
                <a:spcBef>
                  <a:spcPct val="0"/>
                </a:spcBef>
                <a:buClrTx/>
                <a:defRPr/>
              </a:pPr>
              <a:endParaRPr lang="en-US" sz="1600" b="1"/>
            </a:p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b="1"/>
                <a:t>Mass Market</a:t>
              </a:r>
            </a:p>
          </p:txBody>
        </p:sp>
        <p:sp>
          <p:nvSpPr>
            <p:cNvPr id="334857" name="AutoShape 9">
              <a:extLst>
                <a:ext uri="{FF2B5EF4-FFF2-40B4-BE49-F238E27FC236}">
                  <a16:creationId xmlns:a16="http://schemas.microsoft.com/office/drawing/2014/main" id="{8EDEB245-CB36-3AEE-4DC0-91146683601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33" y="1904"/>
              <a:ext cx="1244" cy="995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hlink">
                    <a:gamma/>
                    <a:tint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endParaRPr lang="en-US" sz="1600" b="1"/>
            </a:p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b="1"/>
                <a:t>Middle</a:t>
              </a:r>
            </a:p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b="1"/>
                <a:t>Market</a:t>
              </a:r>
            </a:p>
          </p:txBody>
        </p:sp>
        <p:sp>
          <p:nvSpPr>
            <p:cNvPr id="334858" name="AutoShape 10">
              <a:extLst>
                <a:ext uri="{FF2B5EF4-FFF2-40B4-BE49-F238E27FC236}">
                  <a16:creationId xmlns:a16="http://schemas.microsoft.com/office/drawing/2014/main" id="{9B8095F6-2CB1-ACFB-485D-C6A431AB6D9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827" y="1905"/>
              <a:ext cx="656" cy="526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hlink">
                    <a:gamma/>
                    <a:tint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b="1"/>
                <a:t>C&amp;I</a:t>
              </a:r>
            </a:p>
          </p:txBody>
        </p:sp>
      </p:grpSp>
      <p:sp>
        <p:nvSpPr>
          <p:cNvPr id="334859" name="AutoShape 11">
            <a:extLst>
              <a:ext uri="{FF2B5EF4-FFF2-40B4-BE49-F238E27FC236}">
                <a16:creationId xmlns:a16="http://schemas.microsoft.com/office/drawing/2014/main" id="{DD5CB77B-EFAB-DAEE-6792-70F666C9EC5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56313" y="3821113"/>
            <a:ext cx="460375" cy="3810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4274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4860" name="AutoShape 12">
            <a:extLst>
              <a:ext uri="{FF2B5EF4-FFF2-40B4-BE49-F238E27FC236}">
                <a16:creationId xmlns:a16="http://schemas.microsoft.com/office/drawing/2014/main" id="{8BDBC9E6-FBDD-CEEF-6EF5-92CA793F413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56313" y="4405313"/>
            <a:ext cx="460375" cy="3810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4274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4861" name="AutoShape 13">
            <a:extLst>
              <a:ext uri="{FF2B5EF4-FFF2-40B4-BE49-F238E27FC236}">
                <a16:creationId xmlns:a16="http://schemas.microsoft.com/office/drawing/2014/main" id="{CB70AE50-8E90-B81A-39D8-3AC5471652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56313" y="4976813"/>
            <a:ext cx="460375" cy="3810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4274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4107" name="Group 14">
            <a:extLst>
              <a:ext uri="{FF2B5EF4-FFF2-40B4-BE49-F238E27FC236}">
                <a16:creationId xmlns:a16="http://schemas.microsoft.com/office/drawing/2014/main" id="{6E6E2307-88B2-9D91-2B96-DFBA4EB7AECB}"/>
              </a:ext>
            </a:extLst>
          </p:cNvPr>
          <p:cNvGrpSpPr>
            <a:grpSpLocks/>
          </p:cNvGrpSpPr>
          <p:nvPr/>
        </p:nvGrpSpPr>
        <p:grpSpPr bwMode="auto">
          <a:xfrm>
            <a:off x="1743076" y="1409700"/>
            <a:ext cx="5876925" cy="1524000"/>
            <a:chOff x="90" y="912"/>
            <a:chExt cx="3702" cy="960"/>
          </a:xfrm>
        </p:grpSpPr>
        <p:sp>
          <p:nvSpPr>
            <p:cNvPr id="4113" name="Text Box 15">
              <a:extLst>
                <a:ext uri="{FF2B5EF4-FFF2-40B4-BE49-F238E27FC236}">
                  <a16:creationId xmlns:a16="http://schemas.microsoft.com/office/drawing/2014/main" id="{EFE62C31-E334-3312-2157-3E03836582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" y="959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</a:pPr>
              <a:r>
                <a:rPr lang="en-US" altLang="en-US" sz="1200" b="1" baseline="0"/>
                <a:t>Gas</a:t>
              </a:r>
            </a:p>
          </p:txBody>
        </p:sp>
        <p:sp>
          <p:nvSpPr>
            <p:cNvPr id="4114" name="Text Box 16">
              <a:extLst>
                <a:ext uri="{FF2B5EF4-FFF2-40B4-BE49-F238E27FC236}">
                  <a16:creationId xmlns:a16="http://schemas.microsoft.com/office/drawing/2014/main" id="{6BCCBFA1-7E2D-EAAA-90E0-1738029FC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" y="1604"/>
              <a:ext cx="4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</a:pPr>
              <a:r>
                <a:rPr lang="en-US" altLang="en-US" sz="1200" b="1" baseline="0"/>
                <a:t>Electric</a:t>
              </a:r>
            </a:p>
          </p:txBody>
        </p:sp>
        <p:sp>
          <p:nvSpPr>
            <p:cNvPr id="334865" name="AutoShape 17">
              <a:extLst>
                <a:ext uri="{FF2B5EF4-FFF2-40B4-BE49-F238E27FC236}">
                  <a16:creationId xmlns:a16="http://schemas.microsoft.com/office/drawing/2014/main" id="{3D1707FD-7C7E-4553-CE42-0CBCB352FB5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8" y="913"/>
              <a:ext cx="3264" cy="957"/>
            </a:xfrm>
            <a:prstGeom prst="homePlate">
              <a:avLst>
                <a:gd name="adj" fmla="val 48491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6" name="AutoShape 18">
              <a:extLst>
                <a:ext uri="{FF2B5EF4-FFF2-40B4-BE49-F238E27FC236}">
                  <a16:creationId xmlns:a16="http://schemas.microsoft.com/office/drawing/2014/main" id="{386DB8AA-57D1-B294-E257-EDCA335E14B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89" y="913"/>
              <a:ext cx="1439" cy="957"/>
            </a:xfrm>
            <a:prstGeom prst="chevron">
              <a:avLst>
                <a:gd name="adj" fmla="val 42527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defRPr/>
              </a:pPr>
              <a:r>
                <a:rPr lang="en-US" sz="1100" b="1"/>
                <a:t>    Distribution</a:t>
              </a:r>
            </a:p>
            <a:p>
              <a:pPr>
                <a:spcBef>
                  <a:spcPct val="0"/>
                </a:spcBef>
                <a:buClrTx/>
                <a:defRPr/>
              </a:pPr>
              <a:endParaRPr lang="en-US" sz="1100" b="1"/>
            </a:p>
            <a:p>
              <a:pPr>
                <a:spcBef>
                  <a:spcPct val="0"/>
                </a:spcBef>
                <a:buClrTx/>
                <a:defRPr/>
              </a:pPr>
              <a:endParaRPr lang="en-US" sz="1100" b="1"/>
            </a:p>
            <a:p>
              <a:pPr>
                <a:spcBef>
                  <a:spcPct val="0"/>
                </a:spcBef>
                <a:buClrTx/>
                <a:defRPr/>
              </a:pPr>
              <a:endParaRPr lang="en-US" sz="1100" b="1"/>
            </a:p>
            <a:p>
              <a:pPr>
                <a:spcBef>
                  <a:spcPct val="0"/>
                </a:spcBef>
                <a:buClrTx/>
                <a:defRPr/>
              </a:pPr>
              <a:endParaRPr lang="en-US" sz="1100" b="1"/>
            </a:p>
            <a:p>
              <a:pPr>
                <a:spcBef>
                  <a:spcPct val="0"/>
                </a:spcBef>
                <a:buClrTx/>
                <a:defRPr/>
              </a:pPr>
              <a:endParaRPr lang="en-US" sz="1100" b="1"/>
            </a:p>
            <a:p>
              <a:pPr>
                <a:spcBef>
                  <a:spcPct val="0"/>
                </a:spcBef>
                <a:buClrTx/>
                <a:defRPr/>
              </a:pPr>
              <a:endParaRPr lang="en-US" sz="1100" b="1"/>
            </a:p>
            <a:p>
              <a:pPr>
                <a:spcBef>
                  <a:spcPct val="0"/>
                </a:spcBef>
                <a:buClrTx/>
                <a:defRPr/>
              </a:pPr>
              <a:r>
                <a:rPr lang="en-US" sz="1100" b="1"/>
                <a:t>      Distribution</a:t>
              </a:r>
            </a:p>
          </p:txBody>
        </p:sp>
        <p:sp>
          <p:nvSpPr>
            <p:cNvPr id="334867" name="AutoShape 19">
              <a:extLst>
                <a:ext uri="{FF2B5EF4-FFF2-40B4-BE49-F238E27FC236}">
                  <a16:creationId xmlns:a16="http://schemas.microsoft.com/office/drawing/2014/main" id="{A2864467-5D88-79BA-06B4-833165825E8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96" y="1569"/>
              <a:ext cx="811" cy="301"/>
            </a:xfrm>
            <a:prstGeom prst="parallelogram">
              <a:avLst>
                <a:gd name="adj" fmla="val 75766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100" b="1"/>
                <a:t>Trans-</a:t>
              </a:r>
            </a:p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100" b="1"/>
                <a:t>mission</a:t>
              </a:r>
            </a:p>
          </p:txBody>
        </p:sp>
        <p:sp>
          <p:nvSpPr>
            <p:cNvPr id="334868" name="AutoShape 20">
              <a:extLst>
                <a:ext uri="{FF2B5EF4-FFF2-40B4-BE49-F238E27FC236}">
                  <a16:creationId xmlns:a16="http://schemas.microsoft.com/office/drawing/2014/main" id="{F010571F-112D-4905-5FEC-B125141A778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13" y="1568"/>
              <a:ext cx="810" cy="301"/>
            </a:xfrm>
            <a:prstGeom prst="parallelogram">
              <a:avLst>
                <a:gd name="adj" fmla="val 75673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100" b="1"/>
                <a:t>Generation</a:t>
              </a:r>
            </a:p>
          </p:txBody>
        </p:sp>
        <p:sp>
          <p:nvSpPr>
            <p:cNvPr id="334869" name="Freeform 21">
              <a:extLst>
                <a:ext uri="{FF2B5EF4-FFF2-40B4-BE49-F238E27FC236}">
                  <a16:creationId xmlns:a16="http://schemas.microsoft.com/office/drawing/2014/main" id="{CD60B9BE-00A1-83F6-CCD7-8775F9AE9F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8" y="1569"/>
              <a:ext cx="726" cy="301"/>
            </a:xfrm>
            <a:custGeom>
              <a:avLst/>
              <a:gdLst>
                <a:gd name="T0" fmla="*/ 0 w 1273"/>
                <a:gd name="T1" fmla="*/ 0 h 576"/>
                <a:gd name="T2" fmla="*/ 0 w 1273"/>
                <a:gd name="T3" fmla="*/ 576 h 576"/>
                <a:gd name="T4" fmla="*/ 908 w 1273"/>
                <a:gd name="T5" fmla="*/ 576 h 576"/>
                <a:gd name="T6" fmla="*/ 1273 w 1273"/>
                <a:gd name="T7" fmla="*/ 0 h 576"/>
                <a:gd name="T8" fmla="*/ 0 w 1273"/>
                <a:gd name="T9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3" h="576">
                  <a:moveTo>
                    <a:pt x="0" y="0"/>
                  </a:moveTo>
                  <a:lnTo>
                    <a:pt x="0" y="576"/>
                  </a:lnTo>
                  <a:lnTo>
                    <a:pt x="908" y="576"/>
                  </a:lnTo>
                  <a:lnTo>
                    <a:pt x="1273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0" name="Text Box 22">
              <a:extLst>
                <a:ext uri="{FF2B5EF4-FFF2-40B4-BE49-F238E27FC236}">
                  <a16:creationId xmlns:a16="http://schemas.microsoft.com/office/drawing/2014/main" id="{C9EBC5A1-67D7-6782-3F2C-305636A3631D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72" y="1582"/>
              <a:ext cx="498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1100" b="1" i="0" baseline="0"/>
                <a:t>Fuel</a:t>
              </a:r>
            </a:p>
            <a:p>
              <a:pPr algn="ctr">
                <a:spcBef>
                  <a:spcPct val="0"/>
                </a:spcBef>
                <a:buClrTx/>
              </a:pPr>
              <a:r>
                <a:rPr lang="en-US" altLang="en-US" sz="1100" b="1" i="0" baseline="0"/>
                <a:t>Sourcing</a:t>
              </a:r>
            </a:p>
          </p:txBody>
        </p:sp>
        <p:sp>
          <p:nvSpPr>
            <p:cNvPr id="334871" name="AutoShape 23">
              <a:extLst>
                <a:ext uri="{FF2B5EF4-FFF2-40B4-BE49-F238E27FC236}">
                  <a16:creationId xmlns:a16="http://schemas.microsoft.com/office/drawing/2014/main" id="{1522333E-58D8-F350-014C-90AB3A0D59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58" y="912"/>
              <a:ext cx="1190" cy="305"/>
            </a:xfrm>
            <a:prstGeom prst="parallelogram">
              <a:avLst>
                <a:gd name="adj" fmla="val 87444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100" b="1"/>
                <a:t>Transportation</a:t>
              </a:r>
            </a:p>
          </p:txBody>
        </p:sp>
        <p:sp>
          <p:nvSpPr>
            <p:cNvPr id="334872" name="Freeform 24">
              <a:extLst>
                <a:ext uri="{FF2B5EF4-FFF2-40B4-BE49-F238E27FC236}">
                  <a16:creationId xmlns:a16="http://schemas.microsoft.com/office/drawing/2014/main" id="{A907FD92-B802-2839-C4AA-2052C4F65E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8" y="913"/>
              <a:ext cx="914" cy="305"/>
            </a:xfrm>
            <a:custGeom>
              <a:avLst/>
              <a:gdLst>
                <a:gd name="T0" fmla="*/ 0 w 1670"/>
                <a:gd name="T1" fmla="*/ 0 h 584"/>
                <a:gd name="T2" fmla="*/ 0 w 1670"/>
                <a:gd name="T3" fmla="*/ 584 h 584"/>
                <a:gd name="T4" fmla="*/ 1670 w 1670"/>
                <a:gd name="T5" fmla="*/ 584 h 584"/>
                <a:gd name="T6" fmla="*/ 1240 w 1670"/>
                <a:gd name="T7" fmla="*/ 0 h 584"/>
                <a:gd name="T8" fmla="*/ 0 w 1670"/>
                <a:gd name="T9" fmla="*/ 0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0" h="584">
                  <a:moveTo>
                    <a:pt x="0" y="0"/>
                  </a:moveTo>
                  <a:lnTo>
                    <a:pt x="0" y="584"/>
                  </a:lnTo>
                  <a:lnTo>
                    <a:pt x="1670" y="584"/>
                  </a:lnTo>
                  <a:lnTo>
                    <a:pt x="12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3" name="Text Box 25">
              <a:extLst>
                <a:ext uri="{FF2B5EF4-FFF2-40B4-BE49-F238E27FC236}">
                  <a16:creationId xmlns:a16="http://schemas.microsoft.com/office/drawing/2014/main" id="{F4884A5F-32D5-5B2C-3764-1F28A6DB1DE2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65" y="982"/>
              <a:ext cx="298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1100" b="1" i="0" baseline="0"/>
                <a:t>E&amp;P</a:t>
              </a:r>
            </a:p>
          </p:txBody>
        </p:sp>
        <p:sp>
          <p:nvSpPr>
            <p:cNvPr id="334874" name="AutoShape 26">
              <a:extLst>
                <a:ext uri="{FF2B5EF4-FFF2-40B4-BE49-F238E27FC236}">
                  <a16:creationId xmlns:a16="http://schemas.microsoft.com/office/drawing/2014/main" id="{98270D20-A0B3-15D9-5AB4-C02C6F45968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8" y="1218"/>
              <a:ext cx="2462" cy="351"/>
            </a:xfrm>
            <a:prstGeom prst="homePlate">
              <a:avLst>
                <a:gd name="adj" fmla="val 4858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9050">
              <a:solidFill>
                <a:schemeClr val="tx1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100" b="1"/>
                <a:t>Trading &amp; Risk Management</a:t>
              </a:r>
            </a:p>
          </p:txBody>
        </p:sp>
        <p:sp>
          <p:nvSpPr>
            <p:cNvPr id="334875" name="AutoShape 27">
              <a:extLst>
                <a:ext uri="{FF2B5EF4-FFF2-40B4-BE49-F238E27FC236}">
                  <a16:creationId xmlns:a16="http://schemas.microsoft.com/office/drawing/2014/main" id="{61CA6F51-9C7A-15F5-32EE-8070450CC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912"/>
              <a:ext cx="1289" cy="960"/>
            </a:xfrm>
            <a:prstGeom prst="hexagon">
              <a:avLst>
                <a:gd name="adj" fmla="val 43961"/>
                <a:gd name="vf" fmla="val 11547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defRPr/>
              </a:pPr>
              <a:r>
                <a:rPr lang="en-US" sz="1600" b="1"/>
                <a:t>Retail</a:t>
              </a:r>
            </a:p>
          </p:txBody>
        </p:sp>
        <p:grpSp>
          <p:nvGrpSpPr>
            <p:cNvPr id="4126" name="Group 28">
              <a:extLst>
                <a:ext uri="{FF2B5EF4-FFF2-40B4-BE49-F238E27FC236}">
                  <a16:creationId xmlns:a16="http://schemas.microsoft.com/office/drawing/2014/main" id="{B3FBD383-B6F8-C548-CF3A-649E121958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4" y="1396"/>
              <a:ext cx="426" cy="476"/>
              <a:chOff x="2454" y="1396"/>
              <a:chExt cx="524" cy="472"/>
            </a:xfrm>
          </p:grpSpPr>
          <p:sp>
            <p:nvSpPr>
              <p:cNvPr id="4130" name="Line 29">
                <a:extLst>
                  <a:ext uri="{FF2B5EF4-FFF2-40B4-BE49-F238E27FC236}">
                    <a16:creationId xmlns:a16="http://schemas.microsoft.com/office/drawing/2014/main" id="{F2F6969F-1415-761B-8B9B-663441710A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54" y="1396"/>
                <a:ext cx="196" cy="17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1" name="Line 30">
                <a:extLst>
                  <a:ext uri="{FF2B5EF4-FFF2-40B4-BE49-F238E27FC236}">
                    <a16:creationId xmlns:a16="http://schemas.microsoft.com/office/drawing/2014/main" id="{6A1F10CE-B417-63C5-6AD9-E9A442D668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0" y="1567"/>
                <a:ext cx="328" cy="30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127" name="Group 31">
              <a:extLst>
                <a:ext uri="{FF2B5EF4-FFF2-40B4-BE49-F238E27FC236}">
                  <a16:creationId xmlns:a16="http://schemas.microsoft.com/office/drawing/2014/main" id="{76A1CEB0-8657-8FC4-AC01-9C33DC196B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4" y="912"/>
              <a:ext cx="426" cy="484"/>
              <a:chOff x="2454" y="912"/>
              <a:chExt cx="532" cy="484"/>
            </a:xfrm>
          </p:grpSpPr>
          <p:sp>
            <p:nvSpPr>
              <p:cNvPr id="4128" name="Line 32">
                <a:extLst>
                  <a:ext uri="{FF2B5EF4-FFF2-40B4-BE49-F238E27FC236}">
                    <a16:creationId xmlns:a16="http://schemas.microsoft.com/office/drawing/2014/main" id="{3688B959-55A1-815F-E0AE-A65660B2C9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54" y="1217"/>
                <a:ext cx="204" cy="17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9" name="Line 33">
                <a:extLst>
                  <a:ext uri="{FF2B5EF4-FFF2-40B4-BE49-F238E27FC236}">
                    <a16:creationId xmlns:a16="http://schemas.microsoft.com/office/drawing/2014/main" id="{DD292933-5190-7311-2327-F2CE5A92FB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54" y="912"/>
                <a:ext cx="332" cy="30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34882" name="Rectangle 34">
            <a:extLst>
              <a:ext uri="{FF2B5EF4-FFF2-40B4-BE49-F238E27FC236}">
                <a16:creationId xmlns:a16="http://schemas.microsoft.com/office/drawing/2014/main" id="{8238E0EC-569D-7365-2761-BC819FFC3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8589" y="1409700"/>
            <a:ext cx="428625" cy="152400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9050">
            <a:solidFill>
              <a:schemeClr val="tx1"/>
            </a:solidFill>
            <a:prstDash val="lgDash"/>
            <a:miter lim="800000"/>
            <a:headEnd/>
            <a:tailEnd type="non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1200" b="1"/>
              <a:t>Various Channels</a:t>
            </a:r>
          </a:p>
        </p:txBody>
      </p:sp>
      <p:sp>
        <p:nvSpPr>
          <p:cNvPr id="334883" name="AutoShape 35">
            <a:extLst>
              <a:ext uri="{FF2B5EF4-FFF2-40B4-BE49-F238E27FC236}">
                <a16:creationId xmlns:a16="http://schemas.microsoft.com/office/drawing/2014/main" id="{A74AC193-8EC7-9043-6DD0-1C415D16859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56313" y="5573713"/>
            <a:ext cx="460375" cy="3810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4274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4884" name="AutoShape 36">
            <a:extLst>
              <a:ext uri="{FF2B5EF4-FFF2-40B4-BE49-F238E27FC236}">
                <a16:creationId xmlns:a16="http://schemas.microsoft.com/office/drawing/2014/main" id="{FEAC1273-68A4-471E-5669-A0CA4B7A1A7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56313" y="6107113"/>
            <a:ext cx="460375" cy="3810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4274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11" name="Line 37">
            <a:extLst>
              <a:ext uri="{FF2B5EF4-FFF2-40B4-BE49-F238E27FC236}">
                <a16:creationId xmlns:a16="http://schemas.microsoft.com/office/drawing/2014/main" id="{3E0B5A20-C4B6-C53E-9230-22844EFD0846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8178800" y="2082800"/>
            <a:ext cx="800100" cy="12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Line 38">
            <a:extLst>
              <a:ext uri="{FF2B5EF4-FFF2-40B4-BE49-F238E27FC236}">
                <a16:creationId xmlns:a16="http://schemas.microsoft.com/office/drawing/2014/main" id="{ACF8074E-75CB-59AC-9173-2C2B73AB50C6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8191500" y="1511300"/>
            <a:ext cx="1143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63221D-D4F1-2143-ABA7-81CC089E6770}"/>
              </a:ext>
            </a:extLst>
          </p:cNvPr>
          <p:cNvSpPr txBox="1"/>
          <p:nvPr/>
        </p:nvSpPr>
        <p:spPr>
          <a:xfrm>
            <a:off x="4527550" y="113129"/>
            <a:ext cx="7537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1">
            <a:extLst>
              <a:ext uri="{FF2B5EF4-FFF2-40B4-BE49-F238E27FC236}">
                <a16:creationId xmlns:a16="http://schemas.microsoft.com/office/drawing/2014/main" id="{CCED24CF-9F2C-A0DF-C4C3-95523C0BBE92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1295401"/>
            <a:ext cx="3505200" cy="5065713"/>
            <a:chOff x="288" y="912"/>
            <a:chExt cx="2579" cy="3191"/>
          </a:xfrm>
        </p:grpSpPr>
        <p:sp>
          <p:nvSpPr>
            <p:cNvPr id="389126" name="Oval 6">
              <a:extLst>
                <a:ext uri="{FF2B5EF4-FFF2-40B4-BE49-F238E27FC236}">
                  <a16:creationId xmlns:a16="http://schemas.microsoft.com/office/drawing/2014/main" id="{894235DD-A6A0-1FB3-1A14-AFC414F70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912"/>
              <a:ext cx="2575" cy="672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79400" indent="-279400" algn="ctr" defTabSz="876300">
                <a:defRPr/>
              </a:pP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89127" name="Oval 7">
              <a:extLst>
                <a:ext uri="{FF2B5EF4-FFF2-40B4-BE49-F238E27FC236}">
                  <a16:creationId xmlns:a16="http://schemas.microsoft.com/office/drawing/2014/main" id="{DC5D8565-93C2-8021-9A22-EF3F54EBD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304"/>
              <a:ext cx="1912" cy="432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79400" indent="-279400" algn="ctr" defTabSz="876300">
                <a:defRPr/>
              </a:pP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9237" name="Line 8">
              <a:extLst>
                <a:ext uri="{FF2B5EF4-FFF2-40B4-BE49-F238E27FC236}">
                  <a16:creationId xmlns:a16="http://schemas.microsoft.com/office/drawing/2014/main" id="{561EE809-5930-E739-9234-D530E8581E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1" y="1248"/>
              <a:ext cx="666" cy="26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8" name="Line 9">
              <a:extLst>
                <a:ext uri="{FF2B5EF4-FFF2-40B4-BE49-F238E27FC236}">
                  <a16:creationId xmlns:a16="http://schemas.microsoft.com/office/drawing/2014/main" id="{4A835192-ABC5-CED6-2693-548A9D0D30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8" y="1248"/>
              <a:ext cx="731" cy="26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136" name="Oval 16">
              <a:extLst>
                <a:ext uri="{FF2B5EF4-FFF2-40B4-BE49-F238E27FC236}">
                  <a16:creationId xmlns:a16="http://schemas.microsoft.com/office/drawing/2014/main" id="{BC9A193F-D055-8033-90DA-EE604B8E8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" y="3792"/>
              <a:ext cx="1182" cy="311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79400" indent="-279400" algn="ctr" defTabSz="876300">
                <a:defRPr/>
              </a:pPr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9219" name="Rectangle 5">
            <a:extLst>
              <a:ext uri="{FF2B5EF4-FFF2-40B4-BE49-F238E27FC236}">
                <a16:creationId xmlns:a16="http://schemas.microsoft.com/office/drawing/2014/main" id="{FD5520A9-5491-C24F-0E23-08B9F2DDD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Title</a:t>
            </a:r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8FB8494-0B1F-BAA4-24FC-67A57DA16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447801"/>
            <a:ext cx="1905000" cy="52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indent="63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1" baseline="0" dirty="0"/>
              <a:t>Possible X Target Segments</a:t>
            </a:r>
          </a:p>
        </p:txBody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65784536-8328-44DB-0847-945B7C2EC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6788" y="3619501"/>
            <a:ext cx="2182812" cy="52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indent="63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b="1" baseline="0" dirty="0"/>
              <a:t>Likely X Target Customers</a:t>
            </a:r>
          </a:p>
        </p:txBody>
      </p:sp>
      <p:sp>
        <p:nvSpPr>
          <p:cNvPr id="9222" name="Rectangle 10">
            <a:extLst>
              <a:ext uri="{FF2B5EF4-FFF2-40B4-BE49-F238E27FC236}">
                <a16:creationId xmlns:a16="http://schemas.microsoft.com/office/drawing/2014/main" id="{37A7A780-685C-AFDC-5584-DF21C082D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73351"/>
            <a:ext cx="2592388" cy="466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aseline="0"/>
              <a:t>Select key target segments that have greatest market potential</a:t>
            </a:r>
          </a:p>
        </p:txBody>
      </p:sp>
      <p:sp>
        <p:nvSpPr>
          <p:cNvPr id="9223" name="Rectangle 11">
            <a:extLst>
              <a:ext uri="{FF2B5EF4-FFF2-40B4-BE49-F238E27FC236}">
                <a16:creationId xmlns:a16="http://schemas.microsoft.com/office/drawing/2014/main" id="{4C0D24F5-843C-1BCE-F7C5-C90005437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495801"/>
            <a:ext cx="1524000" cy="11969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aseline="0"/>
              <a:t>Select companies to interview based on tiering, location, and fit with preliminary set of market propositions</a:t>
            </a:r>
          </a:p>
        </p:txBody>
      </p:sp>
      <p:sp>
        <p:nvSpPr>
          <p:cNvPr id="9224" name="Line 12">
            <a:extLst>
              <a:ext uri="{FF2B5EF4-FFF2-40B4-BE49-F238E27FC236}">
                <a16:creationId xmlns:a16="http://schemas.microsoft.com/office/drawing/2014/main" id="{EE71E48B-6CEF-4921-5AD8-8620D96588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828800"/>
            <a:ext cx="3635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Line 13">
            <a:extLst>
              <a:ext uri="{FF2B5EF4-FFF2-40B4-BE49-F238E27FC236}">
                <a16:creationId xmlns:a16="http://schemas.microsoft.com/office/drawing/2014/main" id="{45C9068C-C15B-8196-870C-05A302A3008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8114" y="3860800"/>
            <a:ext cx="808037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Line 14">
            <a:extLst>
              <a:ext uri="{FF2B5EF4-FFF2-40B4-BE49-F238E27FC236}">
                <a16:creationId xmlns:a16="http://schemas.microsoft.com/office/drawing/2014/main" id="{92958E33-7B40-7248-6C9E-2E67EEFFC5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1" y="6146800"/>
            <a:ext cx="11271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Text Box 15">
            <a:extLst>
              <a:ext uri="{FF2B5EF4-FFF2-40B4-BE49-F238E27FC236}">
                <a16:creationId xmlns:a16="http://schemas.microsoft.com/office/drawing/2014/main" id="{627CF67F-BA8A-EE7D-FD2A-5FAF5FC9E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1038" y="3692525"/>
            <a:ext cx="9699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i="0" baseline="0"/>
              <a:t>5 segments</a:t>
            </a:r>
          </a:p>
        </p:txBody>
      </p:sp>
      <p:sp>
        <p:nvSpPr>
          <p:cNvPr id="9228" name="Text Box 17">
            <a:extLst>
              <a:ext uri="{FF2B5EF4-FFF2-40B4-BE49-F238E27FC236}">
                <a16:creationId xmlns:a16="http://schemas.microsoft.com/office/drawing/2014/main" id="{92A7B943-3D21-1C95-277C-F42829C58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1" y="5975350"/>
            <a:ext cx="11287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i="0" baseline="0"/>
              <a:t>45 companies</a:t>
            </a:r>
          </a:p>
        </p:txBody>
      </p:sp>
      <p:sp>
        <p:nvSpPr>
          <p:cNvPr id="9229" name="Text Box 18">
            <a:extLst>
              <a:ext uri="{FF2B5EF4-FFF2-40B4-BE49-F238E27FC236}">
                <a16:creationId xmlns:a16="http://schemas.microsoft.com/office/drawing/2014/main" id="{17E1CC44-03D6-1C28-395B-FD5080247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630364"/>
            <a:ext cx="17160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i="0" baseline="0"/>
              <a:t>All potential segments</a:t>
            </a:r>
          </a:p>
        </p:txBody>
      </p:sp>
      <p:sp>
        <p:nvSpPr>
          <p:cNvPr id="9230" name="Rectangle 24">
            <a:extLst>
              <a:ext uri="{FF2B5EF4-FFF2-40B4-BE49-F238E27FC236}">
                <a16:creationId xmlns:a16="http://schemas.microsoft.com/office/drawing/2014/main" id="{87214F58-F5EC-99B1-422F-E12AE9F71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1" y="5292726"/>
            <a:ext cx="2251075" cy="1043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1" baseline="0"/>
              <a:t>Customers Interviewed</a:t>
            </a:r>
            <a:endParaRPr lang="en-US" altLang="en-US" sz="1400" baseline="0"/>
          </a:p>
          <a:p>
            <a:pPr>
              <a:spcBef>
                <a:spcPct val="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200" baseline="0"/>
              <a:t>5 segments, 5 companies each in the US and Canada</a:t>
            </a:r>
          </a:p>
          <a:p>
            <a:pPr>
              <a:spcBef>
                <a:spcPct val="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200" baseline="0"/>
              <a:t>10 interviews in each of the 2 international markets</a:t>
            </a:r>
            <a:endParaRPr lang="en-US" altLang="en-US" sz="1600" baseline="0"/>
          </a:p>
        </p:txBody>
      </p:sp>
      <p:grpSp>
        <p:nvGrpSpPr>
          <p:cNvPr id="9231" name="Group 29">
            <a:extLst>
              <a:ext uri="{FF2B5EF4-FFF2-40B4-BE49-F238E27FC236}">
                <a16:creationId xmlns:a16="http://schemas.microsoft.com/office/drawing/2014/main" id="{28B345D0-3A35-D274-7074-20769D2A8611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981200"/>
            <a:ext cx="2286000" cy="3505200"/>
            <a:chOff x="4176" y="768"/>
            <a:chExt cx="1440" cy="2208"/>
          </a:xfrm>
        </p:grpSpPr>
        <p:sp>
          <p:nvSpPr>
            <p:cNvPr id="389147" name="Rectangle 27">
              <a:extLst>
                <a:ext uri="{FF2B5EF4-FFF2-40B4-BE49-F238E27FC236}">
                  <a16:creationId xmlns:a16="http://schemas.microsoft.com/office/drawing/2014/main" id="{209771CB-F762-4E64-1F4D-354F91CCA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768"/>
              <a:ext cx="1440" cy="2208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hlink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33" name="Rectangle 4">
              <a:extLst>
                <a:ext uri="{FF2B5EF4-FFF2-40B4-BE49-F238E27FC236}">
                  <a16:creationId xmlns:a16="http://schemas.microsoft.com/office/drawing/2014/main" id="{91DB0FA4-E705-D8F6-B8DB-EA7F17322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768"/>
              <a:ext cx="1418" cy="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hlink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b="1" baseline="0" dirty="0"/>
                <a:t>Customer Interviews will provide information vital to the development of an effective go-to-market strategy for X</a:t>
              </a:r>
              <a:endParaRPr lang="en-US" altLang="en-US" sz="1400" baseline="0" dirty="0"/>
            </a:p>
          </p:txBody>
        </p:sp>
        <p:sp>
          <p:nvSpPr>
            <p:cNvPr id="9234" name="Rectangle 25">
              <a:extLst>
                <a:ext uri="{FF2B5EF4-FFF2-40B4-BE49-F238E27FC236}">
                  <a16:creationId xmlns:a16="http://schemas.microsoft.com/office/drawing/2014/main" id="{764A4BF7-B370-6AB3-80AE-0381C25B6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1632"/>
              <a:ext cx="1418" cy="1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hlink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>
              <a:spAutoFit/>
            </a:bodyPr>
            <a:lstStyle>
              <a:lvl1pPr marL="114300" indent="-1143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chemeClr val="tx1"/>
                </a:buClr>
                <a:buFontTx/>
                <a:buChar char="•"/>
              </a:pPr>
              <a:r>
                <a:rPr lang="en-US" altLang="en-US" sz="1200" baseline="0"/>
                <a:t>True customer needs and preferences</a:t>
              </a:r>
            </a:p>
            <a:p>
              <a:pPr>
                <a:spcBef>
                  <a:spcPct val="0"/>
                </a:spcBef>
                <a:buClr>
                  <a:schemeClr val="tx1"/>
                </a:buClr>
                <a:buFontTx/>
                <a:buChar char="•"/>
              </a:pPr>
              <a:r>
                <a:rPr lang="en-US" altLang="en-US" sz="1200" baseline="0"/>
                <a:t>Willingness to accept inherent characteristics of microturbines</a:t>
              </a:r>
            </a:p>
            <a:p>
              <a:pPr>
                <a:spcBef>
                  <a:spcPct val="0"/>
                </a:spcBef>
                <a:buClr>
                  <a:schemeClr val="tx1"/>
                </a:buClr>
                <a:buFontTx/>
                <a:buChar char="•"/>
              </a:pPr>
              <a:r>
                <a:rPr lang="en-US" altLang="en-US" sz="1200" baseline="0"/>
                <a:t>Perceived image of Ingersoll-Rand and its competitors</a:t>
              </a:r>
            </a:p>
            <a:p>
              <a:pPr>
                <a:spcBef>
                  <a:spcPct val="0"/>
                </a:spcBef>
                <a:buClr>
                  <a:schemeClr val="tx1"/>
                </a:buClr>
                <a:buFontTx/>
                <a:buChar char="•"/>
              </a:pPr>
              <a:r>
                <a:rPr lang="en-US" altLang="en-US" sz="1200" baseline="0"/>
                <a:t>Preference for owning vs leasing vs buying kWh</a:t>
              </a:r>
            </a:p>
            <a:p>
              <a:pPr>
                <a:spcBef>
                  <a:spcPct val="0"/>
                </a:spcBef>
                <a:buClr>
                  <a:schemeClr val="tx1"/>
                </a:buClr>
                <a:buFontTx/>
                <a:buChar char="•"/>
              </a:pPr>
              <a:r>
                <a:rPr lang="en-US" altLang="en-US" sz="1200" baseline="0"/>
                <a:t>Price points</a:t>
              </a:r>
              <a:endParaRPr lang="en-US" altLang="en-US" sz="1600" baseline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0CA02B4-D318-F24E-5D89-A8356103C5CB}"/>
              </a:ext>
            </a:extLst>
          </p:cNvPr>
          <p:cNvSpPr txBox="1"/>
          <p:nvPr/>
        </p:nvSpPr>
        <p:spPr>
          <a:xfrm>
            <a:off x="4527550" y="113129"/>
            <a:ext cx="7537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0C87F63-4728-EEE4-E561-25609D927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8350" y="438151"/>
            <a:ext cx="8343900" cy="6762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Title</a:t>
            </a:r>
          </a:p>
        </p:txBody>
      </p:sp>
      <p:sp>
        <p:nvSpPr>
          <p:cNvPr id="10243" name="Oval 3">
            <a:extLst>
              <a:ext uri="{FF2B5EF4-FFF2-40B4-BE49-F238E27FC236}">
                <a16:creationId xmlns:a16="http://schemas.microsoft.com/office/drawing/2014/main" id="{33A81358-01A1-53DD-3DE0-7A3A01523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5849938"/>
            <a:ext cx="588962" cy="58896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 anchor="ctr"/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en-US" sz="1200" i="0" baseline="0"/>
              <a:t>Name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E1CA55CA-AD98-C008-D724-DA421FB7D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943601"/>
            <a:ext cx="13208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200" i="0" baseline="0"/>
              <a:t>Market Application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F59B5744-3F6D-8434-C1E0-F3332760D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6019801"/>
            <a:ext cx="24257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200" i="0" baseline="0"/>
              <a:t>Size of Circle equal to estimated 5 year Risk- Adjusted NPV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97F3D7E4-BC65-7A5C-6257-712E180E1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6600" y="1511301"/>
            <a:ext cx="2108200" cy="2613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4" rIns="91429" bIns="45714">
            <a:spAutoFit/>
          </a:bodyPr>
          <a:lstStyle>
            <a:lvl1pPr marL="122238" indent="-12223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Tx/>
            </a:pPr>
            <a:r>
              <a:rPr lang="en-US" altLang="en-US" sz="1400" b="1" baseline="0"/>
              <a:t>Potential Applications</a:t>
            </a:r>
          </a:p>
          <a:p>
            <a:pPr>
              <a:lnSpc>
                <a:spcPct val="90000"/>
              </a:lnSpc>
              <a:buClrTx/>
            </a:pPr>
            <a:endParaRPr lang="en-US" altLang="en-US" sz="1400" b="1" baseline="0"/>
          </a:p>
          <a:p>
            <a:pPr>
              <a:lnSpc>
                <a:spcPct val="90000"/>
              </a:lnSpc>
              <a:buClrTx/>
              <a:buFontTx/>
              <a:buChar char="•"/>
            </a:pPr>
            <a:r>
              <a:rPr lang="en-US" altLang="en-US" sz="1400" i="0" baseline="0"/>
              <a:t>Base Load</a:t>
            </a:r>
          </a:p>
          <a:p>
            <a:pPr>
              <a:lnSpc>
                <a:spcPct val="90000"/>
              </a:lnSpc>
              <a:buClrTx/>
              <a:buFontTx/>
              <a:buChar char="•"/>
            </a:pPr>
            <a:r>
              <a:rPr lang="en-US" altLang="en-US" sz="1400" i="0" baseline="0"/>
              <a:t>Peak Shaving</a:t>
            </a:r>
          </a:p>
          <a:p>
            <a:pPr>
              <a:lnSpc>
                <a:spcPct val="90000"/>
              </a:lnSpc>
              <a:buClrTx/>
              <a:buFontTx/>
              <a:buChar char="•"/>
            </a:pPr>
            <a:r>
              <a:rPr lang="en-US" altLang="en-US" sz="1400" i="0" baseline="0"/>
              <a:t>Cogeneration</a:t>
            </a:r>
          </a:p>
          <a:p>
            <a:pPr>
              <a:lnSpc>
                <a:spcPct val="90000"/>
              </a:lnSpc>
              <a:buClrTx/>
              <a:buFontTx/>
              <a:buChar char="•"/>
            </a:pPr>
            <a:r>
              <a:rPr lang="en-US" altLang="en-US" sz="1400" i="0" baseline="0"/>
              <a:t>Improved Reliability</a:t>
            </a:r>
          </a:p>
          <a:p>
            <a:pPr>
              <a:lnSpc>
                <a:spcPct val="90000"/>
              </a:lnSpc>
              <a:buClrTx/>
              <a:buFontTx/>
              <a:buChar char="•"/>
            </a:pPr>
            <a:r>
              <a:rPr lang="en-US" altLang="en-US" sz="1400" i="0" baseline="0"/>
              <a:t>Improved Power Quality</a:t>
            </a:r>
          </a:p>
          <a:p>
            <a:pPr>
              <a:lnSpc>
                <a:spcPct val="90000"/>
              </a:lnSpc>
              <a:buClrTx/>
              <a:buFontTx/>
              <a:buChar char="•"/>
            </a:pPr>
            <a:r>
              <a:rPr lang="en-US" altLang="en-US" sz="1400" i="0" baseline="0"/>
              <a:t>Deferral of Transmission and Distribution Expenditures</a:t>
            </a:r>
          </a:p>
          <a:p>
            <a:pPr>
              <a:lnSpc>
                <a:spcPct val="90000"/>
              </a:lnSpc>
              <a:buClrTx/>
              <a:buFontTx/>
              <a:buChar char="•"/>
            </a:pPr>
            <a:r>
              <a:rPr lang="en-US" altLang="en-US" sz="1400" i="0" baseline="0"/>
              <a:t>Ancillary Service</a:t>
            </a:r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A48E23BE-7BC5-C2BE-D032-6BC3257C7B90}"/>
              </a:ext>
            </a:extLst>
          </p:cNvPr>
          <p:cNvSpPr>
            <a:spLocks/>
          </p:cNvSpPr>
          <p:nvPr/>
        </p:nvSpPr>
        <p:spPr bwMode="auto">
          <a:xfrm>
            <a:off x="3619500" y="1890713"/>
            <a:ext cx="381000" cy="3492500"/>
          </a:xfrm>
          <a:prstGeom prst="rightBrace">
            <a:avLst>
              <a:gd name="adj1" fmla="val 76389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71E2B2C7-5512-8A71-626E-45513CD6E664}"/>
              </a:ext>
            </a:extLst>
          </p:cNvPr>
          <p:cNvSpPr>
            <a:spLocks noChangeArrowheads="1"/>
          </p:cNvSpPr>
          <p:nvPr/>
        </p:nvSpPr>
        <p:spPr bwMode="auto">
          <a:xfrm rot="2510956">
            <a:off x="6227764" y="2781301"/>
            <a:ext cx="179863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Aggressively Pursue</a:t>
            </a:r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876DB81D-D6DA-C0FA-7D99-70B3CB7E4781}"/>
              </a:ext>
            </a:extLst>
          </p:cNvPr>
          <p:cNvSpPr>
            <a:spLocks noChangeArrowheads="1"/>
          </p:cNvSpPr>
          <p:nvPr/>
        </p:nvSpPr>
        <p:spPr bwMode="auto">
          <a:xfrm rot="2601352">
            <a:off x="5313364" y="3544888"/>
            <a:ext cx="2251075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Respond Opportunistically</a:t>
            </a:r>
          </a:p>
        </p:txBody>
      </p:sp>
      <p:sp>
        <p:nvSpPr>
          <p:cNvPr id="10250" name="Rectangle 10">
            <a:extLst>
              <a:ext uri="{FF2B5EF4-FFF2-40B4-BE49-F238E27FC236}">
                <a16:creationId xmlns:a16="http://schemas.microsoft.com/office/drawing/2014/main" id="{81823B31-1503-695A-302A-3E18A7384CC4}"/>
              </a:ext>
            </a:extLst>
          </p:cNvPr>
          <p:cNvSpPr>
            <a:spLocks noChangeArrowheads="1"/>
          </p:cNvSpPr>
          <p:nvPr/>
        </p:nvSpPr>
        <p:spPr bwMode="auto">
          <a:xfrm rot="2538237">
            <a:off x="4673601" y="4606926"/>
            <a:ext cx="13239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De-emphasize</a:t>
            </a:r>
          </a:p>
        </p:txBody>
      </p:sp>
      <p:sp>
        <p:nvSpPr>
          <p:cNvPr id="10251" name="Rectangle 11" descr="10%">
            <a:extLst>
              <a:ext uri="{FF2B5EF4-FFF2-40B4-BE49-F238E27FC236}">
                <a16:creationId xmlns:a16="http://schemas.microsoft.com/office/drawing/2014/main" id="{B4B58C9A-AFCC-C800-9882-8F153EF32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0" y="4146551"/>
            <a:ext cx="1155700" cy="1128713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10">
                  <a:fgClr>
                    <a:srgbClr val="F76681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2" name="Rectangle 12" descr="10%">
            <a:extLst>
              <a:ext uri="{FF2B5EF4-FFF2-40B4-BE49-F238E27FC236}">
                <a16:creationId xmlns:a16="http://schemas.microsoft.com/office/drawing/2014/main" id="{99348449-1429-BD0C-22C4-B694F7A87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3008314"/>
            <a:ext cx="1155700" cy="11271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10">
                  <a:fgClr>
                    <a:srgbClr val="F76681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3" name="Rectangle 13" descr="10%">
            <a:extLst>
              <a:ext uri="{FF2B5EF4-FFF2-40B4-BE49-F238E27FC236}">
                <a16:creationId xmlns:a16="http://schemas.microsoft.com/office/drawing/2014/main" id="{6F7C50D4-7D42-73A9-A385-3E229461F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4146551"/>
            <a:ext cx="1155700" cy="1128713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10">
                  <a:fgClr>
                    <a:srgbClr val="F76681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4" name="Rectangle 14" descr="Dark upward diagonal">
            <a:extLst>
              <a:ext uri="{FF2B5EF4-FFF2-40B4-BE49-F238E27FC236}">
                <a16:creationId xmlns:a16="http://schemas.microsoft.com/office/drawing/2014/main" id="{799773D6-0EC0-CEB5-33A5-6A8ADBDD2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9763" y="3008314"/>
            <a:ext cx="1155700" cy="11271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dkUpDiag">
                  <a:fgClr>
                    <a:schemeClr val="accent2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5" name="Rectangle 15" descr="Dark upward diagonal">
            <a:extLst>
              <a:ext uri="{FF2B5EF4-FFF2-40B4-BE49-F238E27FC236}">
                <a16:creationId xmlns:a16="http://schemas.microsoft.com/office/drawing/2014/main" id="{E4E75465-D90C-6172-4060-8A68DF873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9763" y="1854201"/>
            <a:ext cx="1155700" cy="11271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dkUpDiag">
                  <a:fgClr>
                    <a:schemeClr val="accent2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6" name="Rectangle 16" descr="Dark upward diagonal">
            <a:extLst>
              <a:ext uri="{FF2B5EF4-FFF2-40B4-BE49-F238E27FC236}">
                <a16:creationId xmlns:a16="http://schemas.microsoft.com/office/drawing/2014/main" id="{EAA747FF-65B6-E541-9C5F-6D869A38C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0" y="1854201"/>
            <a:ext cx="1155700" cy="11271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dkUpDiag">
                  <a:fgClr>
                    <a:schemeClr val="accent2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7" name="Rectangle 17" descr="Light downward diagonal">
            <a:extLst>
              <a:ext uri="{FF2B5EF4-FFF2-40B4-BE49-F238E27FC236}">
                <a16:creationId xmlns:a16="http://schemas.microsoft.com/office/drawing/2014/main" id="{592E57F6-F452-80CB-F2C2-A24A80EB2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9763" y="4146551"/>
            <a:ext cx="1155700" cy="1128713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ltDnDiag">
                  <a:fgClr>
                    <a:schemeClr val="folHlink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58" name="Rectangle 18">
            <a:extLst>
              <a:ext uri="{FF2B5EF4-FFF2-40B4-BE49-F238E27FC236}">
                <a16:creationId xmlns:a16="http://schemas.microsoft.com/office/drawing/2014/main" id="{B2EDE9FF-09DA-CB84-E5A3-241A8C32533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772570" y="3440907"/>
            <a:ext cx="31146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b="1" i="0" baseline="0"/>
              <a:t>MicroTurbine Competitive Position</a:t>
            </a:r>
          </a:p>
        </p:txBody>
      </p:sp>
      <p:sp>
        <p:nvSpPr>
          <p:cNvPr id="10259" name="Rectangle 19">
            <a:extLst>
              <a:ext uri="{FF2B5EF4-FFF2-40B4-BE49-F238E27FC236}">
                <a16:creationId xmlns:a16="http://schemas.microsoft.com/office/drawing/2014/main" id="{70EC9017-6FF1-7ABD-C12B-D44D93E98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2514" y="5513388"/>
            <a:ext cx="2987675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b="1" i="0" baseline="0"/>
              <a:t>Market Size and Growth Potential</a:t>
            </a:r>
          </a:p>
        </p:txBody>
      </p:sp>
      <p:sp>
        <p:nvSpPr>
          <p:cNvPr id="10260" name="Oval 20">
            <a:extLst>
              <a:ext uri="{FF2B5EF4-FFF2-40B4-BE49-F238E27FC236}">
                <a16:creationId xmlns:a16="http://schemas.microsoft.com/office/drawing/2014/main" id="{4EB38068-EAAE-1EAF-9AED-09DCB5498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0926" y="3475038"/>
            <a:ext cx="538163" cy="5270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 anchor="ctr"/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Name</a:t>
            </a:r>
          </a:p>
        </p:txBody>
      </p:sp>
      <p:sp>
        <p:nvSpPr>
          <p:cNvPr id="10261" name="Oval 21">
            <a:extLst>
              <a:ext uri="{FF2B5EF4-FFF2-40B4-BE49-F238E27FC236}">
                <a16:creationId xmlns:a16="http://schemas.microsoft.com/office/drawing/2014/main" id="{1286D367-ECD7-70EC-D67B-5EC62E3EF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7450" y="4681538"/>
            <a:ext cx="539750" cy="5270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 anchor="ctr"/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Name</a:t>
            </a:r>
          </a:p>
        </p:txBody>
      </p:sp>
      <p:sp>
        <p:nvSpPr>
          <p:cNvPr id="10262" name="Oval 22">
            <a:extLst>
              <a:ext uri="{FF2B5EF4-FFF2-40B4-BE49-F238E27FC236}">
                <a16:creationId xmlns:a16="http://schemas.microsoft.com/office/drawing/2014/main" id="{3604BD24-21B4-3EE9-4732-D58CD9EB1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176" y="4346576"/>
            <a:ext cx="538163" cy="52546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 anchor="ctr"/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Name</a:t>
            </a:r>
          </a:p>
        </p:txBody>
      </p:sp>
      <p:sp>
        <p:nvSpPr>
          <p:cNvPr id="10263" name="Rectangle 23">
            <a:extLst>
              <a:ext uri="{FF2B5EF4-FFF2-40B4-BE49-F238E27FC236}">
                <a16:creationId xmlns:a16="http://schemas.microsoft.com/office/drawing/2014/main" id="{14393AC9-2E44-2E86-8E02-28072DFA8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2551" y="5280026"/>
            <a:ext cx="5746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b="1" i="0" baseline="0"/>
              <a:t>High</a:t>
            </a:r>
          </a:p>
        </p:txBody>
      </p:sp>
      <p:sp>
        <p:nvSpPr>
          <p:cNvPr id="10264" name="Rectangle 24">
            <a:extLst>
              <a:ext uri="{FF2B5EF4-FFF2-40B4-BE49-F238E27FC236}">
                <a16:creationId xmlns:a16="http://schemas.microsoft.com/office/drawing/2014/main" id="{BF91D452-131C-E2E7-6904-29FF9DEC7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7564" y="5280026"/>
            <a:ext cx="5349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b="1" i="0" baseline="0"/>
              <a:t>Low</a:t>
            </a:r>
          </a:p>
        </p:txBody>
      </p:sp>
      <p:sp>
        <p:nvSpPr>
          <p:cNvPr id="10265" name="Rectangle 25">
            <a:extLst>
              <a:ext uri="{FF2B5EF4-FFF2-40B4-BE49-F238E27FC236}">
                <a16:creationId xmlns:a16="http://schemas.microsoft.com/office/drawing/2014/main" id="{63600BFD-C28E-08A8-C827-0FA783210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26" y="5084763"/>
            <a:ext cx="644525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b="1" i="0" baseline="0"/>
              <a:t>Weak</a:t>
            </a:r>
          </a:p>
        </p:txBody>
      </p:sp>
      <p:sp>
        <p:nvSpPr>
          <p:cNvPr id="10266" name="Rectangle 26" descr="Light downward diagonal">
            <a:extLst>
              <a:ext uri="{FF2B5EF4-FFF2-40B4-BE49-F238E27FC236}">
                <a16:creationId xmlns:a16="http://schemas.microsoft.com/office/drawing/2014/main" id="{5E2465F9-9228-8FBD-22B0-9AA0428FD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0" y="3008314"/>
            <a:ext cx="1155700" cy="11271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ltDnDiag">
                  <a:fgClr>
                    <a:schemeClr val="folHlink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67" name="Rectangle 27" descr="Light downward diagonal">
            <a:extLst>
              <a:ext uri="{FF2B5EF4-FFF2-40B4-BE49-F238E27FC236}">
                <a16:creationId xmlns:a16="http://schemas.microsoft.com/office/drawing/2014/main" id="{64590B0F-F094-39BF-BAAB-CDF0C8468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1854201"/>
            <a:ext cx="1155700" cy="11271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ltDnDiag">
                  <a:fgClr>
                    <a:schemeClr val="folHlink"/>
                  </a:fgClr>
                  <a:bgClr>
                    <a:schemeClr val="bg1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68" name="Rectangle 28">
            <a:extLst>
              <a:ext uri="{FF2B5EF4-FFF2-40B4-BE49-F238E27FC236}">
                <a16:creationId xmlns:a16="http://schemas.microsoft.com/office/drawing/2014/main" id="{95CAACB3-9B1A-0EAA-EC05-94136D315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1" y="1771651"/>
            <a:ext cx="7524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>
            <a:spAutoFit/>
          </a:bodyPr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400" b="1" i="0" baseline="0"/>
              <a:t>Strong</a:t>
            </a:r>
          </a:p>
        </p:txBody>
      </p:sp>
      <p:sp>
        <p:nvSpPr>
          <p:cNvPr id="10269" name="Oval 29">
            <a:extLst>
              <a:ext uri="{FF2B5EF4-FFF2-40B4-BE49-F238E27FC236}">
                <a16:creationId xmlns:a16="http://schemas.microsoft.com/office/drawing/2014/main" id="{1196436D-E0F3-ED3A-16A4-66CDC3D56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913" y="2206626"/>
            <a:ext cx="1066800" cy="9937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 anchor="ctr"/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Name</a:t>
            </a:r>
          </a:p>
        </p:txBody>
      </p:sp>
      <p:sp>
        <p:nvSpPr>
          <p:cNvPr id="10270" name="Oval 30">
            <a:extLst>
              <a:ext uri="{FF2B5EF4-FFF2-40B4-BE49-F238E27FC236}">
                <a16:creationId xmlns:a16="http://schemas.microsoft.com/office/drawing/2014/main" id="{E3856E68-900F-BF13-3FC5-663F62E9E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0613" y="2187575"/>
            <a:ext cx="696912" cy="6794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 anchor="ctr"/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Name</a:t>
            </a:r>
          </a:p>
        </p:txBody>
      </p:sp>
      <p:sp>
        <p:nvSpPr>
          <p:cNvPr id="10271" name="Oval 31">
            <a:extLst>
              <a:ext uri="{FF2B5EF4-FFF2-40B4-BE49-F238E27FC236}">
                <a16:creationId xmlns:a16="http://schemas.microsoft.com/office/drawing/2014/main" id="{C0242C61-1AA5-ED4C-BAF2-2E16FA192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2275" y="4302125"/>
            <a:ext cx="4699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6033" rIns="90478" bIns="46033" anchor="ctr"/>
          <a:lstStyle>
            <a:lvl1pPr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en-US" sz="1400" i="0" baseline="0"/>
              <a:t>Name</a:t>
            </a:r>
          </a:p>
        </p:txBody>
      </p:sp>
      <p:sp>
        <p:nvSpPr>
          <p:cNvPr id="10272" name="Line 32">
            <a:extLst>
              <a:ext uri="{FF2B5EF4-FFF2-40B4-BE49-F238E27FC236}">
                <a16:creationId xmlns:a16="http://schemas.microsoft.com/office/drawing/2014/main" id="{EABC4BDC-215F-3B13-B46C-773F2FCCB10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0625" y="5521325"/>
            <a:ext cx="2719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3" name="Line 33">
            <a:extLst>
              <a:ext uri="{FF2B5EF4-FFF2-40B4-BE49-F238E27FC236}">
                <a16:creationId xmlns:a16="http://schemas.microsoft.com/office/drawing/2014/main" id="{10D55BD0-DF2B-A2B2-4A87-7D5DE7296C19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3121819" y="3585369"/>
            <a:ext cx="2782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5970" name="AutoShape 34">
            <a:extLst>
              <a:ext uri="{FF2B5EF4-FFF2-40B4-BE49-F238E27FC236}">
                <a16:creationId xmlns:a16="http://schemas.microsoft.com/office/drawing/2014/main" id="{DEB64C50-C755-8F70-D2E0-FDACCAEEB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2300" y="2438400"/>
            <a:ext cx="736600" cy="2298700"/>
          </a:xfrm>
          <a:prstGeom prst="rightArrow">
            <a:avLst>
              <a:gd name="adj1" fmla="val 50000"/>
              <a:gd name="adj2" fmla="val 55435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95971" name="Text Box 35">
            <a:extLst>
              <a:ext uri="{FF2B5EF4-FFF2-40B4-BE49-F238E27FC236}">
                <a16:creationId xmlns:a16="http://schemas.microsoft.com/office/drawing/2014/main" id="{9BE94A25-1FB9-E4EE-C74D-716722E9C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3197659"/>
            <a:ext cx="1435100" cy="830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4" rIns="91429" bIns="45714" anchor="ctr">
            <a:spAutoFit/>
          </a:bodyPr>
          <a:lstStyle/>
          <a:p>
            <a:pPr algn="ctr">
              <a:buClrTx/>
              <a:defRPr/>
            </a:pPr>
            <a:r>
              <a:rPr lang="en-US" sz="1600" b="1"/>
              <a:t>Implication for go-to-market strategy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34338B-AB43-E675-3E50-9522739B0531}"/>
              </a:ext>
            </a:extLst>
          </p:cNvPr>
          <p:cNvSpPr txBox="1"/>
          <p:nvPr/>
        </p:nvSpPr>
        <p:spPr>
          <a:xfrm>
            <a:off x="4527550" y="113129"/>
            <a:ext cx="7537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814EF63-3D43-BB83-0BB5-D6201446C8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ltGray">
          <a:xfrm>
            <a:off x="2087934" y="231671"/>
            <a:ext cx="7923213" cy="930275"/>
          </a:xfrm>
        </p:spPr>
        <p:txBody>
          <a:bodyPr>
            <a:normAutofit fontScale="90000"/>
          </a:bodyPr>
          <a:lstStyle/>
          <a:p>
            <a:br>
              <a:rPr lang="en-US" altLang="en-US" dirty="0">
                <a:solidFill>
                  <a:srgbClr val="368443"/>
                </a:solidFill>
              </a:rPr>
            </a:br>
            <a:r>
              <a:rPr lang="en-US" altLang="en-US" dirty="0">
                <a:solidFill>
                  <a:srgbClr val="368443"/>
                </a:solidFill>
              </a:rPr>
              <a:t>Bridging The Performance Gap</a:t>
            </a:r>
            <a:r>
              <a:rPr lang="en-US" altLang="en-US" dirty="0"/>
              <a:t> 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BED07AB1-6072-99AD-891B-7AFBB1948A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87934" y="1341678"/>
            <a:ext cx="7848600" cy="5203825"/>
          </a:xfrm>
        </p:spPr>
        <p:txBody>
          <a:bodyPr/>
          <a:lstStyle/>
          <a:p>
            <a:pPr>
              <a:buNone/>
            </a:pPr>
            <a:r>
              <a:rPr lang="en-US" altLang="en-US" sz="1300" dirty="0"/>
              <a:t> 	The proposed program of change will significantly stretch X performance on all five elements.</a:t>
            </a:r>
          </a:p>
          <a:p>
            <a:pPr>
              <a:buNone/>
            </a:pPr>
            <a:endParaRPr lang="en-US" altLang="en-US" sz="1000" dirty="0"/>
          </a:p>
          <a:p>
            <a:pPr>
              <a:lnSpc>
                <a:spcPct val="87000"/>
              </a:lnSpc>
            </a:pPr>
            <a:r>
              <a:rPr lang="en-US" altLang="en-US" sz="1200" dirty="0"/>
              <a:t>Strategy</a:t>
            </a:r>
          </a:p>
          <a:p>
            <a:pPr>
              <a:lnSpc>
                <a:spcPct val="87000"/>
              </a:lnSpc>
            </a:pPr>
            <a:r>
              <a:rPr lang="en-US" altLang="en-US" sz="1200" dirty="0"/>
              <a:t>Process</a:t>
            </a:r>
          </a:p>
          <a:p>
            <a:pPr>
              <a:lnSpc>
                <a:spcPct val="87000"/>
              </a:lnSpc>
            </a:pPr>
            <a:r>
              <a:rPr lang="en-US" altLang="en-US" sz="1200" dirty="0"/>
              <a:t>Organization</a:t>
            </a:r>
          </a:p>
          <a:p>
            <a:pPr>
              <a:lnSpc>
                <a:spcPct val="87000"/>
              </a:lnSpc>
            </a:pPr>
            <a:r>
              <a:rPr lang="en-US" altLang="en-US" sz="1200" dirty="0"/>
              <a:t>Technology</a:t>
            </a:r>
          </a:p>
          <a:p>
            <a:pPr>
              <a:lnSpc>
                <a:spcPct val="87000"/>
              </a:lnSpc>
            </a:pPr>
            <a:r>
              <a:rPr lang="en-US" altLang="en-US" sz="1200" dirty="0"/>
              <a:t>Performance Management</a:t>
            </a:r>
          </a:p>
          <a:p>
            <a:pPr lvl="1" indent="-222250">
              <a:lnSpc>
                <a:spcPct val="87000"/>
              </a:lnSpc>
            </a:pPr>
            <a:endParaRPr lang="en-US" altLang="en-US" sz="1000" dirty="0"/>
          </a:p>
          <a:p>
            <a:pPr lvl="1" indent="-222250">
              <a:lnSpc>
                <a:spcPct val="115000"/>
              </a:lnSpc>
              <a:buClr>
                <a:srgbClr val="800000"/>
              </a:buClr>
              <a:buSzPct val="80000"/>
              <a:buFont typeface="Monotype Sorts" pitchFamily="2" charset="2"/>
              <a:buChar char="t"/>
            </a:pPr>
            <a:endParaRPr lang="en-US" altLang="en-US" sz="900" dirty="0"/>
          </a:p>
        </p:txBody>
      </p:sp>
      <p:sp>
        <p:nvSpPr>
          <p:cNvPr id="50180" name="AutoShape 4">
            <a:extLst>
              <a:ext uri="{FF2B5EF4-FFF2-40B4-BE49-F238E27FC236}">
                <a16:creationId xmlns:a16="http://schemas.microsoft.com/office/drawing/2014/main" id="{0C86743A-27EE-77C1-0533-FF442F10F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721" y="4106150"/>
            <a:ext cx="2971800" cy="440055"/>
          </a:xfrm>
          <a:prstGeom prst="pentagon">
            <a:avLst/>
          </a:prstGeom>
          <a:solidFill>
            <a:srgbClr val="FFFFFF"/>
          </a:solidFill>
          <a:ln w="9525">
            <a:solidFill>
              <a:srgbClr val="7B161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181" name="Line 5">
            <a:extLst>
              <a:ext uri="{FF2B5EF4-FFF2-40B4-BE49-F238E27FC236}">
                <a16:creationId xmlns:a16="http://schemas.microsoft.com/office/drawing/2014/main" id="{ABF236CB-6435-5000-3414-7203CD8BBA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6" y="4473816"/>
            <a:ext cx="158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2" name="Line 6">
            <a:extLst>
              <a:ext uri="{FF2B5EF4-FFF2-40B4-BE49-F238E27FC236}">
                <a16:creationId xmlns:a16="http://schemas.microsoft.com/office/drawing/2014/main" id="{C137E262-AA6E-039B-7E19-F4E584085B5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7" y="4178541"/>
            <a:ext cx="276225" cy="200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3" name="Line 7">
            <a:extLst>
              <a:ext uri="{FF2B5EF4-FFF2-40B4-BE49-F238E27FC236}">
                <a16:creationId xmlns:a16="http://schemas.microsoft.com/office/drawing/2014/main" id="{A84191BD-BCFC-F652-3C58-480D380E0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7" y="3872152"/>
            <a:ext cx="569913" cy="4206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4" name="Line 8">
            <a:extLst>
              <a:ext uri="{FF2B5EF4-FFF2-40B4-BE49-F238E27FC236}">
                <a16:creationId xmlns:a16="http://schemas.microsoft.com/office/drawing/2014/main" id="{58DEB3F5-95C4-5483-2CE5-3E888DB5D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7" y="3567352"/>
            <a:ext cx="855663" cy="6302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5" name="Line 9">
            <a:extLst>
              <a:ext uri="{FF2B5EF4-FFF2-40B4-BE49-F238E27FC236}">
                <a16:creationId xmlns:a16="http://schemas.microsoft.com/office/drawing/2014/main" id="{3DA200B9-1F2E-1712-4818-036198B15D9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6" y="3262552"/>
            <a:ext cx="1150938" cy="839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6" name="Line 10">
            <a:extLst>
              <a:ext uri="{FF2B5EF4-FFF2-40B4-BE49-F238E27FC236}">
                <a16:creationId xmlns:a16="http://schemas.microsoft.com/office/drawing/2014/main" id="{8D7D6C09-D9FD-A4CD-AA44-B158D0F7E3C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6" y="2957752"/>
            <a:ext cx="1436688" cy="10493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7" name="Line 11">
            <a:extLst>
              <a:ext uri="{FF2B5EF4-FFF2-40B4-BE49-F238E27FC236}">
                <a16:creationId xmlns:a16="http://schemas.microsoft.com/office/drawing/2014/main" id="{3CAC5B02-C33A-7768-A14E-878BE757C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6" y="4473816"/>
            <a:ext cx="158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8" name="Line 12">
            <a:extLst>
              <a:ext uri="{FF2B5EF4-FFF2-40B4-BE49-F238E27FC236}">
                <a16:creationId xmlns:a16="http://schemas.microsoft.com/office/drawing/2014/main" id="{925F82D0-DD9A-8A5B-0D41-12E80B99A4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77597" y="4378566"/>
            <a:ext cx="104775" cy="333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9" name="Line 13">
            <a:extLst>
              <a:ext uri="{FF2B5EF4-FFF2-40B4-BE49-F238E27FC236}">
                <a16:creationId xmlns:a16="http://schemas.microsoft.com/office/drawing/2014/main" id="{3FAE70A7-F470-2D6C-0708-F9C778DCC29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58571" y="4292840"/>
            <a:ext cx="217488" cy="666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0" name="Line 14">
            <a:extLst>
              <a:ext uri="{FF2B5EF4-FFF2-40B4-BE49-F238E27FC236}">
                <a16:creationId xmlns:a16="http://schemas.microsoft.com/office/drawing/2014/main" id="{7E159033-C8FA-9D9F-7616-ED56A24F50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37959" y="4197591"/>
            <a:ext cx="323850" cy="10112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1" name="Line 15">
            <a:extLst>
              <a:ext uri="{FF2B5EF4-FFF2-40B4-BE49-F238E27FC236}">
                <a16:creationId xmlns:a16="http://schemas.microsoft.com/office/drawing/2014/main" id="{392E1839-2BC4-2037-8AE5-976881B4C6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09410" y="4102341"/>
            <a:ext cx="447675" cy="13541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2" name="Line 16">
            <a:extLst>
              <a:ext uri="{FF2B5EF4-FFF2-40B4-BE49-F238E27FC236}">
                <a16:creationId xmlns:a16="http://schemas.microsoft.com/office/drawing/2014/main" id="{37D9A668-88A9-1BC4-DEB0-6D7F5506AB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90384" y="4007091"/>
            <a:ext cx="552450" cy="16970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3" name="Line 17">
            <a:extLst>
              <a:ext uri="{FF2B5EF4-FFF2-40B4-BE49-F238E27FC236}">
                <a16:creationId xmlns:a16="http://schemas.microsoft.com/office/drawing/2014/main" id="{E1D78D56-09F5-2B84-190A-2A9A243B6ED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6" y="4473816"/>
            <a:ext cx="158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4" name="Line 18">
            <a:extLst>
              <a:ext uri="{FF2B5EF4-FFF2-40B4-BE49-F238E27FC236}">
                <a16:creationId xmlns:a16="http://schemas.microsoft.com/office/drawing/2014/main" id="{1D566A23-519B-7C9C-CEC5-DB52FA4B4E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34696" y="4711941"/>
            <a:ext cx="3429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5" name="Line 19">
            <a:extLst>
              <a:ext uri="{FF2B5EF4-FFF2-40B4-BE49-F238E27FC236}">
                <a16:creationId xmlns:a16="http://schemas.microsoft.com/office/drawing/2014/main" id="{46B610C8-9403-EFAC-0101-DAD4467BC4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53721" y="4959591"/>
            <a:ext cx="70485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6" name="Line 20">
            <a:extLst>
              <a:ext uri="{FF2B5EF4-FFF2-40B4-BE49-F238E27FC236}">
                <a16:creationId xmlns:a16="http://schemas.microsoft.com/office/drawing/2014/main" id="{73D48391-C8CE-07DA-5213-4874CB64A6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72747" y="5208827"/>
            <a:ext cx="1065213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7" name="Line 21">
            <a:extLst>
              <a:ext uri="{FF2B5EF4-FFF2-40B4-BE49-F238E27FC236}">
                <a16:creationId xmlns:a16="http://schemas.microsoft.com/office/drawing/2014/main" id="{8793D2F9-4FE9-8807-E376-25EAC8E71D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01297" y="5456477"/>
            <a:ext cx="1408113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8" name="Line 22">
            <a:extLst>
              <a:ext uri="{FF2B5EF4-FFF2-40B4-BE49-F238E27FC236}">
                <a16:creationId xmlns:a16="http://schemas.microsoft.com/office/drawing/2014/main" id="{87B070A1-3E76-3350-50E5-C88764AF2E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20322" y="5704127"/>
            <a:ext cx="1770063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9" name="Line 23">
            <a:extLst>
              <a:ext uri="{FF2B5EF4-FFF2-40B4-BE49-F238E27FC236}">
                <a16:creationId xmlns:a16="http://schemas.microsoft.com/office/drawing/2014/main" id="{B8B86071-39D1-D726-044C-D5670C329AA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6" y="4473816"/>
            <a:ext cx="158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0" name="Line 24">
            <a:extLst>
              <a:ext uri="{FF2B5EF4-FFF2-40B4-BE49-F238E27FC236}">
                <a16:creationId xmlns:a16="http://schemas.microsoft.com/office/drawing/2014/main" id="{366AACF1-E7AD-350A-6910-2E800DE69D8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29922" y="4378566"/>
            <a:ext cx="104775" cy="333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1" name="Line 25">
            <a:extLst>
              <a:ext uri="{FF2B5EF4-FFF2-40B4-BE49-F238E27FC236}">
                <a16:creationId xmlns:a16="http://schemas.microsoft.com/office/drawing/2014/main" id="{E8C50290-F907-DDF7-2532-4C8F79A1FA8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534647" y="4292840"/>
            <a:ext cx="219075" cy="666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2" name="Line 26">
            <a:extLst>
              <a:ext uri="{FF2B5EF4-FFF2-40B4-BE49-F238E27FC236}">
                <a16:creationId xmlns:a16="http://schemas.microsoft.com/office/drawing/2014/main" id="{91EA0105-2CFC-A889-5F0E-BD25E96660B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48896" y="4197591"/>
            <a:ext cx="323850" cy="10112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3" name="Line 27">
            <a:extLst>
              <a:ext uri="{FF2B5EF4-FFF2-40B4-BE49-F238E27FC236}">
                <a16:creationId xmlns:a16="http://schemas.microsoft.com/office/drawing/2014/main" id="{4DE2C6AC-671F-0231-3E9F-DA2906E7130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53622" y="4102341"/>
            <a:ext cx="447675" cy="13541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4" name="Line 28">
            <a:extLst>
              <a:ext uri="{FF2B5EF4-FFF2-40B4-BE49-F238E27FC236}">
                <a16:creationId xmlns:a16="http://schemas.microsoft.com/office/drawing/2014/main" id="{B9AD4BB4-152E-B6DD-1F88-28DD276B7B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67871" y="4007091"/>
            <a:ext cx="552450" cy="16970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5" name="Line 29">
            <a:extLst>
              <a:ext uri="{FF2B5EF4-FFF2-40B4-BE49-F238E27FC236}">
                <a16:creationId xmlns:a16="http://schemas.microsoft.com/office/drawing/2014/main" id="{93B0A033-3D3A-0FA5-6C31-8208FBEA9A4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6" y="4473816"/>
            <a:ext cx="158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6" name="Line 30">
            <a:extLst>
              <a:ext uri="{FF2B5EF4-FFF2-40B4-BE49-F238E27FC236}">
                <a16:creationId xmlns:a16="http://schemas.microsoft.com/office/drawing/2014/main" id="{8B5F107E-C7FE-EB0E-4F10-BA73613D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29922" y="4178541"/>
            <a:ext cx="276225" cy="200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7" name="Line 31">
            <a:extLst>
              <a:ext uri="{FF2B5EF4-FFF2-40B4-BE49-F238E27FC236}">
                <a16:creationId xmlns:a16="http://schemas.microsoft.com/office/drawing/2014/main" id="{B0F7F6EA-582D-72C1-DA5C-CA9C7202BC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34646" y="3872152"/>
            <a:ext cx="571500" cy="4206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8" name="Line 32">
            <a:extLst>
              <a:ext uri="{FF2B5EF4-FFF2-40B4-BE49-F238E27FC236}">
                <a16:creationId xmlns:a16="http://schemas.microsoft.com/office/drawing/2014/main" id="{34D43A3E-F891-8340-B489-5F92F9D867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48896" y="3567352"/>
            <a:ext cx="857250" cy="6302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9" name="Line 33">
            <a:extLst>
              <a:ext uri="{FF2B5EF4-FFF2-40B4-BE49-F238E27FC236}">
                <a16:creationId xmlns:a16="http://schemas.microsoft.com/office/drawing/2014/main" id="{126CF6C2-C7CF-1C22-4988-556F7085EC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3622" y="3262552"/>
            <a:ext cx="1152525" cy="839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0" name="Line 34">
            <a:extLst>
              <a:ext uri="{FF2B5EF4-FFF2-40B4-BE49-F238E27FC236}">
                <a16:creationId xmlns:a16="http://schemas.microsoft.com/office/drawing/2014/main" id="{9C061505-6688-AA84-8F29-FF0119EE05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67872" y="2957752"/>
            <a:ext cx="1438275" cy="10493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1" name="Line 35">
            <a:extLst>
              <a:ext uri="{FF2B5EF4-FFF2-40B4-BE49-F238E27FC236}">
                <a16:creationId xmlns:a16="http://schemas.microsoft.com/office/drawing/2014/main" id="{03EE9417-22C1-9BAD-5BAA-20C1DF3BD6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06146" y="2957753"/>
            <a:ext cx="1588" cy="15160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2" name="Line 36">
            <a:extLst>
              <a:ext uri="{FF2B5EF4-FFF2-40B4-BE49-F238E27FC236}">
                <a16:creationId xmlns:a16="http://schemas.microsoft.com/office/drawing/2014/main" id="{9D32A0E6-CE48-A952-6DD6-FF46304EC2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571" y="4178541"/>
            <a:ext cx="5715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3" name="Line 37">
            <a:extLst>
              <a:ext uri="{FF2B5EF4-FFF2-40B4-BE49-F238E27FC236}">
                <a16:creationId xmlns:a16="http://schemas.microsoft.com/office/drawing/2014/main" id="{8037FCB0-CA3D-80BC-8BC2-A46D54DF69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7571" y="4178541"/>
            <a:ext cx="5715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4" name="Line 38">
            <a:extLst>
              <a:ext uri="{FF2B5EF4-FFF2-40B4-BE49-F238E27FC236}">
                <a16:creationId xmlns:a16="http://schemas.microsoft.com/office/drawing/2014/main" id="{5E855861-6F9C-AA73-4A7D-4F09221139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571" y="3872152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5" name="Line 39">
            <a:extLst>
              <a:ext uri="{FF2B5EF4-FFF2-40B4-BE49-F238E27FC236}">
                <a16:creationId xmlns:a16="http://schemas.microsoft.com/office/drawing/2014/main" id="{8D013700-0357-11C8-4DD0-EF0349430D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7571" y="3872152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6" name="Line 40">
            <a:extLst>
              <a:ext uri="{FF2B5EF4-FFF2-40B4-BE49-F238E27FC236}">
                <a16:creationId xmlns:a16="http://schemas.microsoft.com/office/drawing/2014/main" id="{5EE67549-244C-4B52-0B5D-91C84578E6A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571" y="3567352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7" name="Line 41">
            <a:extLst>
              <a:ext uri="{FF2B5EF4-FFF2-40B4-BE49-F238E27FC236}">
                <a16:creationId xmlns:a16="http://schemas.microsoft.com/office/drawing/2014/main" id="{56409CA7-DD0D-CD1A-555B-967128AD8F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7571" y="3567352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8" name="Line 42">
            <a:extLst>
              <a:ext uri="{FF2B5EF4-FFF2-40B4-BE49-F238E27FC236}">
                <a16:creationId xmlns:a16="http://schemas.microsoft.com/office/drawing/2014/main" id="{3EC31977-FB38-4285-6538-C42DEB9EF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571" y="3443527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9" name="Line 43">
            <a:extLst>
              <a:ext uri="{FF2B5EF4-FFF2-40B4-BE49-F238E27FC236}">
                <a16:creationId xmlns:a16="http://schemas.microsoft.com/office/drawing/2014/main" id="{B834292F-B9DE-1E79-A128-C8F4E27134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7571" y="3443527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0" name="Line 44">
            <a:extLst>
              <a:ext uri="{FF2B5EF4-FFF2-40B4-BE49-F238E27FC236}">
                <a16:creationId xmlns:a16="http://schemas.microsoft.com/office/drawing/2014/main" id="{DBBDED44-8FFC-748C-7F99-AFD6DE183B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571" y="3386377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1" name="Line 45">
            <a:extLst>
              <a:ext uri="{FF2B5EF4-FFF2-40B4-BE49-F238E27FC236}">
                <a16:creationId xmlns:a16="http://schemas.microsoft.com/office/drawing/2014/main" id="{D2EFD657-53CF-F1B6-C28E-12DAAD9BBB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7571" y="3386377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2" name="Line 46">
            <a:extLst>
              <a:ext uri="{FF2B5EF4-FFF2-40B4-BE49-F238E27FC236}">
                <a16:creationId xmlns:a16="http://schemas.microsoft.com/office/drawing/2014/main" id="{B9C77953-7762-712C-2081-82ECF0266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571" y="3262552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3" name="Line 47">
            <a:extLst>
              <a:ext uri="{FF2B5EF4-FFF2-40B4-BE49-F238E27FC236}">
                <a16:creationId xmlns:a16="http://schemas.microsoft.com/office/drawing/2014/main" id="{C049021B-0E0C-0226-0CBB-50D027792F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7571" y="3262552"/>
            <a:ext cx="571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4" name="Line 48">
            <a:extLst>
              <a:ext uri="{FF2B5EF4-FFF2-40B4-BE49-F238E27FC236}">
                <a16:creationId xmlns:a16="http://schemas.microsoft.com/office/drawing/2014/main" id="{2FBE8FE7-211A-864A-A3F2-F062284720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06146" y="4007091"/>
            <a:ext cx="1436688" cy="466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5" name="Line 49">
            <a:extLst>
              <a:ext uri="{FF2B5EF4-FFF2-40B4-BE49-F238E27FC236}">
                <a16:creationId xmlns:a16="http://schemas.microsoft.com/office/drawing/2014/main" id="{3FD7873F-44CC-6833-6F25-6BA7ED6E8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72846" y="4349990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6" name="Line 50">
            <a:extLst>
              <a:ext uri="{FF2B5EF4-FFF2-40B4-BE49-F238E27FC236}">
                <a16:creationId xmlns:a16="http://schemas.microsoft.com/office/drawing/2014/main" id="{FA33359F-F1FF-86EC-47E7-840C35C52C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372846" y="4349990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7" name="Line 51">
            <a:extLst>
              <a:ext uri="{FF2B5EF4-FFF2-40B4-BE49-F238E27FC236}">
                <a16:creationId xmlns:a16="http://schemas.microsoft.com/office/drawing/2014/main" id="{80D11F03-9F77-12A7-333B-9BC245DA676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39521" y="4330940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8" name="Line 52">
            <a:extLst>
              <a:ext uri="{FF2B5EF4-FFF2-40B4-BE49-F238E27FC236}">
                <a16:creationId xmlns:a16="http://schemas.microsoft.com/office/drawing/2014/main" id="{F3BC0E2A-8088-0B25-F731-12E04985CE2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439521" y="4330940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29" name="Line 53">
            <a:extLst>
              <a:ext uri="{FF2B5EF4-FFF2-40B4-BE49-F238E27FC236}">
                <a16:creationId xmlns:a16="http://schemas.microsoft.com/office/drawing/2014/main" id="{B21ADC0A-1FBD-6DCE-6D39-D2D13D8AC8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66534" y="42642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0" name="Line 54">
            <a:extLst>
              <a:ext uri="{FF2B5EF4-FFF2-40B4-BE49-F238E27FC236}">
                <a16:creationId xmlns:a16="http://schemas.microsoft.com/office/drawing/2014/main" id="{FDA4E57F-8C5A-5751-CFDB-231C1B3233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666534" y="42642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1" name="Line 55">
            <a:extLst>
              <a:ext uri="{FF2B5EF4-FFF2-40B4-BE49-F238E27FC236}">
                <a16:creationId xmlns:a16="http://schemas.microsoft.com/office/drawing/2014/main" id="{9047F7C2-C6BC-9B78-79BF-DE55B602F2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952284" y="416901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2" name="Line 56">
            <a:extLst>
              <a:ext uri="{FF2B5EF4-FFF2-40B4-BE49-F238E27FC236}">
                <a16:creationId xmlns:a16="http://schemas.microsoft.com/office/drawing/2014/main" id="{83796E5A-F227-1DEC-5AD5-30A4F1D187F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952284" y="416901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3" name="Line 57">
            <a:extLst>
              <a:ext uri="{FF2B5EF4-FFF2-40B4-BE49-F238E27FC236}">
                <a16:creationId xmlns:a16="http://schemas.microsoft.com/office/drawing/2014/main" id="{29816688-095A-1F7A-1276-55EB7B4CBAD1}"/>
              </a:ext>
            </a:extLst>
          </p:cNvPr>
          <p:cNvSpPr>
            <a:spLocks noChangeShapeType="1"/>
          </p:cNvSpPr>
          <p:nvPr/>
        </p:nvSpPr>
        <p:spPr bwMode="auto">
          <a:xfrm>
            <a:off x="9247559" y="40737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4" name="Line 58">
            <a:extLst>
              <a:ext uri="{FF2B5EF4-FFF2-40B4-BE49-F238E27FC236}">
                <a16:creationId xmlns:a16="http://schemas.microsoft.com/office/drawing/2014/main" id="{64670CDC-9721-7BE2-6AF4-4CFB566C374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247559" y="40737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5" name="Line 59">
            <a:extLst>
              <a:ext uri="{FF2B5EF4-FFF2-40B4-BE49-F238E27FC236}">
                <a16:creationId xmlns:a16="http://schemas.microsoft.com/office/drawing/2014/main" id="{123093F8-4941-FF9D-D290-AFC82AA492D5}"/>
              </a:ext>
            </a:extLst>
          </p:cNvPr>
          <p:cNvSpPr>
            <a:spLocks noChangeShapeType="1"/>
          </p:cNvSpPr>
          <p:nvPr/>
        </p:nvSpPr>
        <p:spPr bwMode="auto">
          <a:xfrm>
            <a:off x="9352334" y="40356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6" name="Line 60">
            <a:extLst>
              <a:ext uri="{FF2B5EF4-FFF2-40B4-BE49-F238E27FC236}">
                <a16:creationId xmlns:a16="http://schemas.microsoft.com/office/drawing/2014/main" id="{FF1704AE-AB7C-477E-FF3B-81875086266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352334" y="40356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7" name="Line 61">
            <a:extLst>
              <a:ext uri="{FF2B5EF4-FFF2-40B4-BE49-F238E27FC236}">
                <a16:creationId xmlns:a16="http://schemas.microsoft.com/office/drawing/2014/main" id="{090BEF4F-E580-0082-368D-66F715C820B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9009" y="401661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8" name="Line 62">
            <a:extLst>
              <a:ext uri="{FF2B5EF4-FFF2-40B4-BE49-F238E27FC236}">
                <a16:creationId xmlns:a16="http://schemas.microsoft.com/office/drawing/2014/main" id="{7010F282-6DB7-00A4-6D6E-96B23EA355C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419009" y="401661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9" name="Line 63">
            <a:extLst>
              <a:ext uri="{FF2B5EF4-FFF2-40B4-BE49-F238E27FC236}">
                <a16:creationId xmlns:a16="http://schemas.microsoft.com/office/drawing/2014/main" id="{03D0B3B4-5025-EF94-AAA6-4FB0AEED3B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58546" y="4692890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0" name="Line 64">
            <a:extLst>
              <a:ext uri="{FF2B5EF4-FFF2-40B4-BE49-F238E27FC236}">
                <a16:creationId xmlns:a16="http://schemas.microsoft.com/office/drawing/2014/main" id="{CEE6B929-7FF0-40E7-BF91-977C4A9F7A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58546" y="4692890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1" name="Line 65">
            <a:extLst>
              <a:ext uri="{FF2B5EF4-FFF2-40B4-BE49-F238E27FC236}">
                <a16:creationId xmlns:a16="http://schemas.microsoft.com/office/drawing/2014/main" id="{F13925AC-361C-FE27-C0BC-E07AD67C89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39521" y="4940540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2" name="Line 66">
            <a:extLst>
              <a:ext uri="{FF2B5EF4-FFF2-40B4-BE49-F238E27FC236}">
                <a16:creationId xmlns:a16="http://schemas.microsoft.com/office/drawing/2014/main" id="{EFB1B762-F499-15CF-2005-EE7F5F1DA8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39521" y="4940540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3" name="Line 67">
            <a:extLst>
              <a:ext uri="{FF2B5EF4-FFF2-40B4-BE49-F238E27FC236}">
                <a16:creationId xmlns:a16="http://schemas.microsoft.com/office/drawing/2014/main" id="{8E5987E6-8554-7E41-56D8-0446632E80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68096" y="4988165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4" name="Line 68">
            <a:extLst>
              <a:ext uri="{FF2B5EF4-FFF2-40B4-BE49-F238E27FC236}">
                <a16:creationId xmlns:a16="http://schemas.microsoft.com/office/drawing/2014/main" id="{D1894CBC-2445-61A0-FC70-1133ADDCB5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68096" y="4988165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5" name="Line 69">
            <a:extLst>
              <a:ext uri="{FF2B5EF4-FFF2-40B4-BE49-F238E27FC236}">
                <a16:creationId xmlns:a16="http://schemas.microsoft.com/office/drawing/2014/main" id="{D34DA6DB-0ECC-2588-AA6F-5DD0D18FA3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18909" y="5189777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6" name="Line 70">
            <a:extLst>
              <a:ext uri="{FF2B5EF4-FFF2-40B4-BE49-F238E27FC236}">
                <a16:creationId xmlns:a16="http://schemas.microsoft.com/office/drawing/2014/main" id="{891CB50F-DB58-2119-42CF-C9EA6BD56A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18909" y="5189777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7" name="Line 71">
            <a:extLst>
              <a:ext uri="{FF2B5EF4-FFF2-40B4-BE49-F238E27FC236}">
                <a16:creationId xmlns:a16="http://schemas.microsoft.com/office/drawing/2014/main" id="{A6704E71-AF00-6867-3D0F-D93FBA9932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20322" y="4473815"/>
            <a:ext cx="885825" cy="12303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8" name="Line 72">
            <a:extLst>
              <a:ext uri="{FF2B5EF4-FFF2-40B4-BE49-F238E27FC236}">
                <a16:creationId xmlns:a16="http://schemas.microsoft.com/office/drawing/2014/main" id="{7E42D028-165D-5420-9484-432240FDF1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915646" y="4692890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9" name="Line 73">
            <a:extLst>
              <a:ext uri="{FF2B5EF4-FFF2-40B4-BE49-F238E27FC236}">
                <a16:creationId xmlns:a16="http://schemas.microsoft.com/office/drawing/2014/main" id="{6FDAA44D-1AFD-DE9F-5C28-31AA6D3342F9}"/>
              </a:ext>
            </a:extLst>
          </p:cNvPr>
          <p:cNvSpPr>
            <a:spLocks noChangeShapeType="1"/>
          </p:cNvSpPr>
          <p:nvPr/>
        </p:nvSpPr>
        <p:spPr bwMode="auto">
          <a:xfrm>
            <a:off x="7915646" y="4692890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0" name="Line 74">
            <a:extLst>
              <a:ext uri="{FF2B5EF4-FFF2-40B4-BE49-F238E27FC236}">
                <a16:creationId xmlns:a16="http://schemas.microsoft.com/office/drawing/2014/main" id="{99BD33B4-CD91-1D92-F1B5-205F1DC1311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734671" y="4940540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1" name="Line 75">
            <a:extLst>
              <a:ext uri="{FF2B5EF4-FFF2-40B4-BE49-F238E27FC236}">
                <a16:creationId xmlns:a16="http://schemas.microsoft.com/office/drawing/2014/main" id="{6B350BF3-30AC-BD21-EE67-C6691B0D2D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4671" y="4940540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2" name="Line 76">
            <a:extLst>
              <a:ext uri="{FF2B5EF4-FFF2-40B4-BE49-F238E27FC236}">
                <a16:creationId xmlns:a16="http://schemas.microsoft.com/office/drawing/2014/main" id="{5D27667F-3D21-27D0-0396-E0193CB7808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591796" y="5142152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3" name="Line 77">
            <a:extLst>
              <a:ext uri="{FF2B5EF4-FFF2-40B4-BE49-F238E27FC236}">
                <a16:creationId xmlns:a16="http://schemas.microsoft.com/office/drawing/2014/main" id="{BD81360F-84DB-4B94-0B2C-6C5EA3659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1796" y="5142152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4" name="Line 78">
            <a:extLst>
              <a:ext uri="{FF2B5EF4-FFF2-40B4-BE49-F238E27FC236}">
                <a16:creationId xmlns:a16="http://schemas.microsoft.com/office/drawing/2014/main" id="{FEE6E663-813A-B526-6539-69EF9D9C5C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553696" y="5189777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5" name="Line 79">
            <a:extLst>
              <a:ext uri="{FF2B5EF4-FFF2-40B4-BE49-F238E27FC236}">
                <a16:creationId xmlns:a16="http://schemas.microsoft.com/office/drawing/2014/main" id="{FE2E7724-F6FE-F960-415A-EDCE9ECA3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3696" y="5189777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6" name="Line 80">
            <a:extLst>
              <a:ext uri="{FF2B5EF4-FFF2-40B4-BE49-F238E27FC236}">
                <a16:creationId xmlns:a16="http://schemas.microsoft.com/office/drawing/2014/main" id="{484E8567-B22F-0F5F-AD7F-E0C787F96E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82246" y="5437427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7" name="Line 81">
            <a:extLst>
              <a:ext uri="{FF2B5EF4-FFF2-40B4-BE49-F238E27FC236}">
                <a16:creationId xmlns:a16="http://schemas.microsoft.com/office/drawing/2014/main" id="{D5F8BE2B-88F4-6DC5-1B95-412AF635E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2246" y="5437427"/>
            <a:ext cx="381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8" name="Line 82">
            <a:extLst>
              <a:ext uri="{FF2B5EF4-FFF2-40B4-BE49-F238E27FC236}">
                <a16:creationId xmlns:a16="http://schemas.microsoft.com/office/drawing/2014/main" id="{18452960-BB45-8663-95D9-744AE7C0619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67872" y="4007091"/>
            <a:ext cx="1438275" cy="466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59" name="Line 83">
            <a:extLst>
              <a:ext uri="{FF2B5EF4-FFF2-40B4-BE49-F238E27FC236}">
                <a16:creationId xmlns:a16="http://schemas.microsoft.com/office/drawing/2014/main" id="{D2EBBD5E-CAEE-E834-9EBA-B9125B900D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20396" y="4349990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0" name="Line 84">
            <a:extLst>
              <a:ext uri="{FF2B5EF4-FFF2-40B4-BE49-F238E27FC236}">
                <a16:creationId xmlns:a16="http://schemas.microsoft.com/office/drawing/2014/main" id="{96843612-7C5B-A2E4-2907-72443962FC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20396" y="4349990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1" name="Line 85">
            <a:extLst>
              <a:ext uri="{FF2B5EF4-FFF2-40B4-BE49-F238E27FC236}">
                <a16:creationId xmlns:a16="http://schemas.microsoft.com/office/drawing/2014/main" id="{BF8A0454-65B3-8C19-8072-C9E886DE09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25121" y="42642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2" name="Line 86">
            <a:extLst>
              <a:ext uri="{FF2B5EF4-FFF2-40B4-BE49-F238E27FC236}">
                <a16:creationId xmlns:a16="http://schemas.microsoft.com/office/drawing/2014/main" id="{E2DA811B-83A9-9AF0-7099-A7BCD7F388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25121" y="42642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3" name="Line 87">
            <a:extLst>
              <a:ext uri="{FF2B5EF4-FFF2-40B4-BE49-F238E27FC236}">
                <a16:creationId xmlns:a16="http://schemas.microsoft.com/office/drawing/2014/main" id="{AE0BD65E-D41B-E535-2A48-D7AE8543F0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371" y="416901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4" name="Line 88">
            <a:extLst>
              <a:ext uri="{FF2B5EF4-FFF2-40B4-BE49-F238E27FC236}">
                <a16:creationId xmlns:a16="http://schemas.microsoft.com/office/drawing/2014/main" id="{C55EAF85-3949-040D-2100-CE001BFAD2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39371" y="416901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5" name="Line 89">
            <a:extLst>
              <a:ext uri="{FF2B5EF4-FFF2-40B4-BE49-F238E27FC236}">
                <a16:creationId xmlns:a16="http://schemas.microsoft.com/office/drawing/2014/main" id="{9249922A-BD0F-1402-2CBB-719E59C7EA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44096" y="40737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6" name="Line 90">
            <a:extLst>
              <a:ext uri="{FF2B5EF4-FFF2-40B4-BE49-F238E27FC236}">
                <a16:creationId xmlns:a16="http://schemas.microsoft.com/office/drawing/2014/main" id="{EFF18AB8-BCEF-DB53-CA1E-F7513791B3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44096" y="4073765"/>
            <a:ext cx="19050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7" name="Line 91">
            <a:extLst>
              <a:ext uri="{FF2B5EF4-FFF2-40B4-BE49-F238E27FC236}">
                <a16:creationId xmlns:a16="http://schemas.microsoft.com/office/drawing/2014/main" id="{B6534A97-0C9F-B9DE-625B-CCC6F81DA5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7735" y="4178540"/>
            <a:ext cx="331787" cy="171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8" name="Line 92">
            <a:extLst>
              <a:ext uri="{FF2B5EF4-FFF2-40B4-BE49-F238E27FC236}">
                <a16:creationId xmlns:a16="http://schemas.microsoft.com/office/drawing/2014/main" id="{3EE75A67-8099-F0D7-BDB0-A5BBC7A5E3C3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8097" y="4349991"/>
            <a:ext cx="9525" cy="638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69" name="Line 93">
            <a:extLst>
              <a:ext uri="{FF2B5EF4-FFF2-40B4-BE49-F238E27FC236}">
                <a16:creationId xmlns:a16="http://schemas.microsoft.com/office/drawing/2014/main" id="{4CCAC2AA-F16D-9C55-D631-2FE404059E2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72747" y="4988165"/>
            <a:ext cx="904875" cy="2206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0" name="Line 94">
            <a:extLst>
              <a:ext uri="{FF2B5EF4-FFF2-40B4-BE49-F238E27FC236}">
                <a16:creationId xmlns:a16="http://schemas.microsoft.com/office/drawing/2014/main" id="{1A8B4E13-BDD3-23A6-75B0-F43B4B0CDA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72746" y="4378565"/>
            <a:ext cx="247650" cy="8302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1" name="Line 95">
            <a:extLst>
              <a:ext uri="{FF2B5EF4-FFF2-40B4-BE49-F238E27FC236}">
                <a16:creationId xmlns:a16="http://schemas.microsoft.com/office/drawing/2014/main" id="{5203413F-2E9B-6C3F-5F28-B7C9E20BEE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20396" y="4178541"/>
            <a:ext cx="287338" cy="200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2" name="Line 96">
            <a:extLst>
              <a:ext uri="{FF2B5EF4-FFF2-40B4-BE49-F238E27FC236}">
                <a16:creationId xmlns:a16="http://schemas.microsoft.com/office/drawing/2014/main" id="{50335CF0-152A-F08B-A8D8-8A6218EE1A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7" y="3414953"/>
            <a:ext cx="1293813" cy="639763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3" name="Line 97">
            <a:extLst>
              <a:ext uri="{FF2B5EF4-FFF2-40B4-BE49-F238E27FC236}">
                <a16:creationId xmlns:a16="http://schemas.microsoft.com/office/drawing/2014/main" id="{276A44A2-6334-B18B-4EFD-DEF7F17813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37959" y="4054715"/>
            <a:ext cx="762000" cy="1154112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4" name="Line 98">
            <a:extLst>
              <a:ext uri="{FF2B5EF4-FFF2-40B4-BE49-F238E27FC236}">
                <a16:creationId xmlns:a16="http://schemas.microsoft.com/office/drawing/2014/main" id="{6814AA43-F287-F1DC-D71C-3329538514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771" y="5208827"/>
            <a:ext cx="1246188" cy="24765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5" name="Line 99">
            <a:extLst>
              <a:ext uri="{FF2B5EF4-FFF2-40B4-BE49-F238E27FC236}">
                <a16:creationId xmlns:a16="http://schemas.microsoft.com/office/drawing/2014/main" id="{B8A86BBD-D87C-4FB1-43AD-65A7EACB920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53621" y="4102341"/>
            <a:ext cx="438150" cy="1354137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6" name="Line 100">
            <a:extLst>
              <a:ext uri="{FF2B5EF4-FFF2-40B4-BE49-F238E27FC236}">
                <a16:creationId xmlns:a16="http://schemas.microsoft.com/office/drawing/2014/main" id="{A8D7781E-E300-B086-5EA1-7E315E66B5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3622" y="3414952"/>
            <a:ext cx="1152525" cy="6873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7" name="Line 101">
            <a:extLst>
              <a:ext uri="{FF2B5EF4-FFF2-40B4-BE49-F238E27FC236}">
                <a16:creationId xmlns:a16="http://schemas.microsoft.com/office/drawing/2014/main" id="{E413ADCA-2B63-566A-7239-1D0E75827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6146" y="2957752"/>
            <a:ext cx="1436688" cy="1049338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8" name="Line 102">
            <a:extLst>
              <a:ext uri="{FF2B5EF4-FFF2-40B4-BE49-F238E27FC236}">
                <a16:creationId xmlns:a16="http://schemas.microsoft.com/office/drawing/2014/main" id="{78355AFF-84F8-5A77-4FCF-FF28827BCB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90384" y="4007091"/>
            <a:ext cx="552450" cy="1697037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" name="Line 103">
            <a:extLst>
              <a:ext uri="{FF2B5EF4-FFF2-40B4-BE49-F238E27FC236}">
                <a16:creationId xmlns:a16="http://schemas.microsoft.com/office/drawing/2014/main" id="{932CF876-B142-4B38-B2B3-AF481333B9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20322" y="5704127"/>
            <a:ext cx="1770063" cy="1588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80" name="Line 104">
            <a:extLst>
              <a:ext uri="{FF2B5EF4-FFF2-40B4-BE49-F238E27FC236}">
                <a16:creationId xmlns:a16="http://schemas.microsoft.com/office/drawing/2014/main" id="{AA796105-1583-628C-EEE3-8BC272333A5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67871" y="4007091"/>
            <a:ext cx="552450" cy="1697037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81" name="Line 105">
            <a:extLst>
              <a:ext uri="{FF2B5EF4-FFF2-40B4-BE49-F238E27FC236}">
                <a16:creationId xmlns:a16="http://schemas.microsoft.com/office/drawing/2014/main" id="{FB3EDF9B-32AC-AF1E-885A-A54B834DC6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67872" y="2957752"/>
            <a:ext cx="1438275" cy="1049338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82" name="Freeform 106">
            <a:extLst>
              <a:ext uri="{FF2B5EF4-FFF2-40B4-BE49-F238E27FC236}">
                <a16:creationId xmlns:a16="http://schemas.microsoft.com/office/drawing/2014/main" id="{511C67AC-5909-2759-B00A-61D70266C3DC}"/>
              </a:ext>
            </a:extLst>
          </p:cNvPr>
          <p:cNvSpPr>
            <a:spLocks/>
          </p:cNvSpPr>
          <p:nvPr/>
        </p:nvSpPr>
        <p:spPr bwMode="auto">
          <a:xfrm>
            <a:off x="8068046" y="4135677"/>
            <a:ext cx="76200" cy="77788"/>
          </a:xfrm>
          <a:custGeom>
            <a:avLst/>
            <a:gdLst>
              <a:gd name="T0" fmla="*/ 38100 w 48"/>
              <a:gd name="T1" fmla="*/ 0 h 49"/>
              <a:gd name="T2" fmla="*/ 76200 w 48"/>
              <a:gd name="T3" fmla="*/ 38100 h 49"/>
              <a:gd name="T4" fmla="*/ 38100 w 48"/>
              <a:gd name="T5" fmla="*/ 77788 h 49"/>
              <a:gd name="T6" fmla="*/ 0 w 48"/>
              <a:gd name="T7" fmla="*/ 38100 h 49"/>
              <a:gd name="T8" fmla="*/ 38100 w 48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49">
                <a:moveTo>
                  <a:pt x="24" y="0"/>
                </a:moveTo>
                <a:lnTo>
                  <a:pt x="48" y="24"/>
                </a:lnTo>
                <a:lnTo>
                  <a:pt x="24" y="49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3300"/>
          </a:solidFill>
          <a:ln w="9525">
            <a:solidFill>
              <a:srgbClr val="D09805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283" name="Freeform 107">
            <a:extLst>
              <a:ext uri="{FF2B5EF4-FFF2-40B4-BE49-F238E27FC236}">
                <a16:creationId xmlns:a16="http://schemas.microsoft.com/office/drawing/2014/main" id="{85CFA8AC-AB80-7FB6-7113-DF29ADF0C133}"/>
              </a:ext>
            </a:extLst>
          </p:cNvPr>
          <p:cNvSpPr>
            <a:spLocks/>
          </p:cNvSpPr>
          <p:nvPr/>
        </p:nvSpPr>
        <p:spPr bwMode="auto">
          <a:xfrm>
            <a:off x="8403009" y="4324590"/>
            <a:ext cx="76200" cy="76200"/>
          </a:xfrm>
          <a:custGeom>
            <a:avLst/>
            <a:gdLst>
              <a:gd name="T0" fmla="*/ 38100 w 48"/>
              <a:gd name="T1" fmla="*/ 0 h 48"/>
              <a:gd name="T2" fmla="*/ 76200 w 48"/>
              <a:gd name="T3" fmla="*/ 38100 h 48"/>
              <a:gd name="T4" fmla="*/ 38100 w 48"/>
              <a:gd name="T5" fmla="*/ 76200 h 48"/>
              <a:gd name="T6" fmla="*/ 0 w 48"/>
              <a:gd name="T7" fmla="*/ 38100 h 48"/>
              <a:gd name="T8" fmla="*/ 38100 w 48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3300"/>
          </a:solidFill>
          <a:ln w="9525">
            <a:solidFill>
              <a:srgbClr val="D09805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284" name="Freeform 108">
            <a:extLst>
              <a:ext uri="{FF2B5EF4-FFF2-40B4-BE49-F238E27FC236}">
                <a16:creationId xmlns:a16="http://schemas.microsoft.com/office/drawing/2014/main" id="{79354EFE-1FD6-A2E9-7CB3-05107F7005D8}"/>
              </a:ext>
            </a:extLst>
          </p:cNvPr>
          <p:cNvSpPr>
            <a:spLocks/>
          </p:cNvSpPr>
          <p:nvPr/>
        </p:nvSpPr>
        <p:spPr bwMode="auto">
          <a:xfrm>
            <a:off x="8439521" y="4950065"/>
            <a:ext cx="76200" cy="76200"/>
          </a:xfrm>
          <a:custGeom>
            <a:avLst/>
            <a:gdLst>
              <a:gd name="T0" fmla="*/ 38100 w 48"/>
              <a:gd name="T1" fmla="*/ 0 h 48"/>
              <a:gd name="T2" fmla="*/ 76200 w 48"/>
              <a:gd name="T3" fmla="*/ 38100 h 48"/>
              <a:gd name="T4" fmla="*/ 38100 w 48"/>
              <a:gd name="T5" fmla="*/ 76200 h 48"/>
              <a:gd name="T6" fmla="*/ 0 w 48"/>
              <a:gd name="T7" fmla="*/ 38100 h 48"/>
              <a:gd name="T8" fmla="*/ 38100 w 48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3300"/>
          </a:solidFill>
          <a:ln w="9525">
            <a:solidFill>
              <a:srgbClr val="D09805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285" name="Freeform 109">
            <a:extLst>
              <a:ext uri="{FF2B5EF4-FFF2-40B4-BE49-F238E27FC236}">
                <a16:creationId xmlns:a16="http://schemas.microsoft.com/office/drawing/2014/main" id="{088BEB68-A985-A055-9B0E-712930A203F9}"/>
              </a:ext>
            </a:extLst>
          </p:cNvPr>
          <p:cNvSpPr>
            <a:spLocks/>
          </p:cNvSpPr>
          <p:nvPr/>
        </p:nvSpPr>
        <p:spPr bwMode="auto">
          <a:xfrm>
            <a:off x="7534646" y="5170727"/>
            <a:ext cx="76200" cy="76200"/>
          </a:xfrm>
          <a:custGeom>
            <a:avLst/>
            <a:gdLst>
              <a:gd name="T0" fmla="*/ 38100 w 48"/>
              <a:gd name="T1" fmla="*/ 0 h 48"/>
              <a:gd name="T2" fmla="*/ 76200 w 48"/>
              <a:gd name="T3" fmla="*/ 38100 h 48"/>
              <a:gd name="T4" fmla="*/ 38100 w 48"/>
              <a:gd name="T5" fmla="*/ 76200 h 48"/>
              <a:gd name="T6" fmla="*/ 0 w 48"/>
              <a:gd name="T7" fmla="*/ 38100 h 48"/>
              <a:gd name="T8" fmla="*/ 38100 w 48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3300"/>
          </a:solidFill>
          <a:ln w="9525">
            <a:solidFill>
              <a:srgbClr val="D09805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286" name="Freeform 110">
            <a:extLst>
              <a:ext uri="{FF2B5EF4-FFF2-40B4-BE49-F238E27FC236}">
                <a16:creationId xmlns:a16="http://schemas.microsoft.com/office/drawing/2014/main" id="{838ED664-88D9-124C-354A-59A3376BC42A}"/>
              </a:ext>
            </a:extLst>
          </p:cNvPr>
          <p:cNvSpPr>
            <a:spLocks/>
          </p:cNvSpPr>
          <p:nvPr/>
        </p:nvSpPr>
        <p:spPr bwMode="auto">
          <a:xfrm>
            <a:off x="7782296" y="4340465"/>
            <a:ext cx="76200" cy="76200"/>
          </a:xfrm>
          <a:custGeom>
            <a:avLst/>
            <a:gdLst>
              <a:gd name="T0" fmla="*/ 38100 w 48"/>
              <a:gd name="T1" fmla="*/ 0 h 48"/>
              <a:gd name="T2" fmla="*/ 76200 w 48"/>
              <a:gd name="T3" fmla="*/ 38100 h 48"/>
              <a:gd name="T4" fmla="*/ 38100 w 48"/>
              <a:gd name="T5" fmla="*/ 76200 h 48"/>
              <a:gd name="T6" fmla="*/ 0 w 48"/>
              <a:gd name="T7" fmla="*/ 38100 h 48"/>
              <a:gd name="T8" fmla="*/ 38100 w 48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3300"/>
          </a:solidFill>
          <a:ln w="9525">
            <a:solidFill>
              <a:srgbClr val="D09805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287" name="Rectangle 111">
            <a:extLst>
              <a:ext uri="{FF2B5EF4-FFF2-40B4-BE49-F238E27FC236}">
                <a16:creationId xmlns:a16="http://schemas.microsoft.com/office/drawing/2014/main" id="{FB8437EE-1ECF-A34E-D8D6-593D2E043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8047" y="3376853"/>
            <a:ext cx="66675" cy="666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288" name="Rectangle 112">
            <a:extLst>
              <a:ext uri="{FF2B5EF4-FFF2-40B4-BE49-F238E27FC236}">
                <a16:creationId xmlns:a16="http://schemas.microsoft.com/office/drawing/2014/main" id="{0C0A8524-40C1-0715-175A-9CE925E2D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1860" y="4016616"/>
            <a:ext cx="66675" cy="666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289" name="Rectangle 113">
            <a:extLst>
              <a:ext uri="{FF2B5EF4-FFF2-40B4-BE49-F238E27FC236}">
                <a16:creationId xmlns:a16="http://schemas.microsoft.com/office/drawing/2014/main" id="{1B92CDA9-2C2D-90F6-33FC-B84EE0CB2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672" y="5418378"/>
            <a:ext cx="66675" cy="666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290" name="Rectangle 114">
            <a:extLst>
              <a:ext uri="{FF2B5EF4-FFF2-40B4-BE49-F238E27FC236}">
                <a16:creationId xmlns:a16="http://schemas.microsoft.com/office/drawing/2014/main" id="{048928E0-C1C6-BFF1-4FEF-A6376B253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522" y="4064241"/>
            <a:ext cx="66675" cy="666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291" name="Rectangle 115">
            <a:extLst>
              <a:ext uri="{FF2B5EF4-FFF2-40B4-BE49-F238E27FC236}">
                <a16:creationId xmlns:a16="http://schemas.microsoft.com/office/drawing/2014/main" id="{3D4187F7-7395-71D5-C919-5B54BE5A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0627" y="4262677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292" name="Rectangle 116">
            <a:extLst>
              <a:ext uri="{FF2B5EF4-FFF2-40B4-BE49-F238E27FC236}">
                <a16:creationId xmlns:a16="http://schemas.microsoft.com/office/drawing/2014/main" id="{AEC6287E-4118-65A4-94ED-7EAD3BD45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0627" y="4092815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293" name="Rectangle 117">
            <a:extLst>
              <a:ext uri="{FF2B5EF4-FFF2-40B4-BE49-F238E27FC236}">
                <a16:creationId xmlns:a16="http://schemas.microsoft.com/office/drawing/2014/main" id="{5100A2E4-BFB0-2674-4943-04A0FD435E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0627" y="3786427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294" name="Rectangle 118">
            <a:extLst>
              <a:ext uri="{FF2B5EF4-FFF2-40B4-BE49-F238E27FC236}">
                <a16:creationId xmlns:a16="http://schemas.microsoft.com/office/drawing/2014/main" id="{CF862CCF-E70F-1B3E-1E16-98B08A1F2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0627" y="3481627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295" name="Rectangle 119">
            <a:extLst>
              <a:ext uri="{FF2B5EF4-FFF2-40B4-BE49-F238E27FC236}">
                <a16:creationId xmlns:a16="http://schemas.microsoft.com/office/drawing/2014/main" id="{6951301E-0D33-B9FF-3BE6-F5A70F679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0627" y="3176827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296" name="Rectangle 120">
            <a:extLst>
              <a:ext uri="{FF2B5EF4-FFF2-40B4-BE49-F238E27FC236}">
                <a16:creationId xmlns:a16="http://schemas.microsoft.com/office/drawing/2014/main" id="{E6D10B29-C729-AC9E-ABF0-3D3DE1801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0627" y="2872027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297" name="Rectangle 121">
            <a:extLst>
              <a:ext uri="{FF2B5EF4-FFF2-40B4-BE49-F238E27FC236}">
                <a16:creationId xmlns:a16="http://schemas.microsoft.com/office/drawing/2014/main" id="{78235CFA-7FA4-A40C-26E6-8C348ED46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0569" y="2710103"/>
            <a:ext cx="50815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1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Strategy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298" name="Rectangle 122">
            <a:extLst>
              <a:ext uri="{FF2B5EF4-FFF2-40B4-BE49-F238E27FC236}">
                <a16:creationId xmlns:a16="http://schemas.microsoft.com/office/drawing/2014/main" id="{3FF60C36-F863-231B-AE4C-BCB5FA42E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3647" y="3932478"/>
            <a:ext cx="44926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1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Process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299" name="Rectangle 123">
            <a:extLst>
              <a:ext uri="{FF2B5EF4-FFF2-40B4-BE49-F238E27FC236}">
                <a16:creationId xmlns:a16="http://schemas.microsoft.com/office/drawing/2014/main" id="{B76E4391-A597-3955-92BC-941C92403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4846" y="5720003"/>
            <a:ext cx="78898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1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Organization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300" name="Rectangle 124">
            <a:extLst>
              <a:ext uri="{FF2B5EF4-FFF2-40B4-BE49-F238E27FC236}">
                <a16:creationId xmlns:a16="http://schemas.microsoft.com/office/drawing/2014/main" id="{B471FEA9-77F3-ED1B-1BFB-0C6BF5782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3340" y="5720003"/>
            <a:ext cx="69730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1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Technology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301" name="Rectangle 125">
            <a:extLst>
              <a:ext uri="{FF2B5EF4-FFF2-40B4-BE49-F238E27FC236}">
                <a16:creationId xmlns:a16="http://schemas.microsoft.com/office/drawing/2014/main" id="{9FEB29E9-9352-F4B6-183C-CC6E8D75A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522" y="3853102"/>
            <a:ext cx="817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1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Performance</a:t>
            </a:r>
          </a:p>
          <a:p>
            <a:pPr algn="r">
              <a:spcBef>
                <a:spcPct val="0"/>
              </a:spcBef>
              <a:buClrTx/>
            </a:pPr>
            <a:r>
              <a:rPr lang="en-US" altLang="en-US" sz="11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 Management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302" name="Line 126">
            <a:extLst>
              <a:ext uri="{FF2B5EF4-FFF2-40B4-BE49-F238E27FC236}">
                <a16:creationId xmlns:a16="http://schemas.microsoft.com/office/drawing/2014/main" id="{775C1C44-C253-4087-AD20-9336D9DED37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10910" y="4483341"/>
            <a:ext cx="890587" cy="1228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0303" name="Rectangle 127">
            <a:extLst>
              <a:ext uri="{FF2B5EF4-FFF2-40B4-BE49-F238E27FC236}">
                <a16:creationId xmlns:a16="http://schemas.microsoft.com/office/drawing/2014/main" id="{4A3A3FE7-E3AC-F139-F6AC-307D4DA1B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1446" y="5170728"/>
            <a:ext cx="65088" cy="666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304" name="Line 128">
            <a:extLst>
              <a:ext uri="{FF2B5EF4-FFF2-40B4-BE49-F238E27FC236}">
                <a16:creationId xmlns:a16="http://schemas.microsoft.com/office/drawing/2014/main" id="{43147DDC-1EFF-08D9-3027-8F8E8EAB1B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10797" y="5702541"/>
            <a:ext cx="1770063" cy="1587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05" name="Rectangle 129">
            <a:extLst>
              <a:ext uri="{FF2B5EF4-FFF2-40B4-BE49-F238E27FC236}">
                <a16:creationId xmlns:a16="http://schemas.microsoft.com/office/drawing/2014/main" id="{5F4E3497-8F7A-8064-3C67-B385C04A4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4321" y="5948602"/>
            <a:ext cx="2667000" cy="6873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306" name="Line 130">
            <a:extLst>
              <a:ext uri="{FF2B5EF4-FFF2-40B4-BE49-F238E27FC236}">
                <a16:creationId xmlns:a16="http://schemas.microsoft.com/office/drawing/2014/main" id="{66E28AB5-984D-BA88-6272-B7003FCA55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9246" y="6099416"/>
            <a:ext cx="2667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07" name="Freeform 131">
            <a:extLst>
              <a:ext uri="{FF2B5EF4-FFF2-40B4-BE49-F238E27FC236}">
                <a16:creationId xmlns:a16="http://schemas.microsoft.com/office/drawing/2014/main" id="{AA550ACC-FFD8-1549-B41B-6A44D909C963}"/>
              </a:ext>
            </a:extLst>
          </p:cNvPr>
          <p:cNvSpPr>
            <a:spLocks/>
          </p:cNvSpPr>
          <p:nvPr/>
        </p:nvSpPr>
        <p:spPr bwMode="auto">
          <a:xfrm>
            <a:off x="6342434" y="6061315"/>
            <a:ext cx="76200" cy="76200"/>
          </a:xfrm>
          <a:custGeom>
            <a:avLst/>
            <a:gdLst>
              <a:gd name="T0" fmla="*/ 38100 w 48"/>
              <a:gd name="T1" fmla="*/ 0 h 48"/>
              <a:gd name="T2" fmla="*/ 76200 w 48"/>
              <a:gd name="T3" fmla="*/ 38100 h 48"/>
              <a:gd name="T4" fmla="*/ 38100 w 48"/>
              <a:gd name="T5" fmla="*/ 76200 h 48"/>
              <a:gd name="T6" fmla="*/ 0 w 48"/>
              <a:gd name="T7" fmla="*/ 38100 h 48"/>
              <a:gd name="T8" fmla="*/ 38100 w 48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3300"/>
          </a:solidFill>
          <a:ln w="9525">
            <a:solidFill>
              <a:srgbClr val="D09805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308" name="Rectangle 132">
            <a:extLst>
              <a:ext uri="{FF2B5EF4-FFF2-40B4-BE49-F238E27FC236}">
                <a16:creationId xmlns:a16="http://schemas.microsoft.com/office/drawing/2014/main" id="{B2AFE195-760F-41F2-E2C4-397F18C71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745" y="5996227"/>
            <a:ext cx="212237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Baseline Company Performance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309" name="Line 133">
            <a:extLst>
              <a:ext uri="{FF2B5EF4-FFF2-40B4-BE49-F238E27FC236}">
                <a16:creationId xmlns:a16="http://schemas.microsoft.com/office/drawing/2014/main" id="{699B1816-6C01-8625-C4F4-5373D1ADB7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9246" y="6328016"/>
            <a:ext cx="266700" cy="1587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10" name="Rectangle 134">
            <a:extLst>
              <a:ext uri="{FF2B5EF4-FFF2-40B4-BE49-F238E27FC236}">
                <a16:creationId xmlns:a16="http://schemas.microsoft.com/office/drawing/2014/main" id="{C2723BC5-DC11-955D-EC86-09126E295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2435" y="6289915"/>
            <a:ext cx="66675" cy="68262"/>
          </a:xfrm>
          <a:prstGeom prst="rect">
            <a:avLst/>
          </a:prstGeom>
          <a:solidFill>
            <a:srgbClr val="CC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311" name="Rectangle 135">
            <a:extLst>
              <a:ext uri="{FF2B5EF4-FFF2-40B4-BE49-F238E27FC236}">
                <a16:creationId xmlns:a16="http://schemas.microsoft.com/office/drawing/2014/main" id="{0E74FCD2-8C6A-AC97-FC6C-88B519602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8774" y="6226415"/>
            <a:ext cx="20406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"Recommended" Performance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50312" name="Line 136">
            <a:extLst>
              <a:ext uri="{FF2B5EF4-FFF2-40B4-BE49-F238E27FC236}">
                <a16:creationId xmlns:a16="http://schemas.microsoft.com/office/drawing/2014/main" id="{445D6454-1038-3C54-5DC2-F7E31928E1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9246" y="6567727"/>
            <a:ext cx="266700" cy="1588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13" name="Rectangle 137">
            <a:extLst>
              <a:ext uri="{FF2B5EF4-FFF2-40B4-BE49-F238E27FC236}">
                <a16:creationId xmlns:a16="http://schemas.microsoft.com/office/drawing/2014/main" id="{9F5D8B6D-F13F-E3B1-35EC-9CFF55773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7052" y="6455015"/>
            <a:ext cx="17584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Best Practice Performance</a:t>
            </a:r>
            <a:endParaRPr lang="en-US" altLang="en-US" sz="1200" b="1" i="0" baseline="0"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4E4517-41F9-B5A3-560C-651A8230CE42}"/>
              </a:ext>
            </a:extLst>
          </p:cNvPr>
          <p:cNvSpPr txBox="1"/>
          <p:nvPr/>
        </p:nvSpPr>
        <p:spPr>
          <a:xfrm>
            <a:off x="4527550" y="113129"/>
            <a:ext cx="7537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4D3DB01-D1CE-0905-64B3-3BD7552665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76456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We will then define the value chain and organization requirements to implement the selected strategy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D77707C-3B86-8CB5-59F0-E2E9BE590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402" y="2057619"/>
            <a:ext cx="1600200" cy="427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4" tIns="46033" rIns="92064" bIns="46033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70000"/>
              </a:spcBef>
              <a:buClr>
                <a:srgbClr val="7B161D"/>
              </a:buClr>
              <a:buSzPct val="120000"/>
            </a:pPr>
            <a:r>
              <a:rPr lang="en-US" altLang="en-US" sz="1400" b="1" u="sng" baseline="0"/>
              <a:t>Requirements</a:t>
            </a: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120000"/>
              </a:spcBef>
              <a:buClr>
                <a:srgbClr val="7B161D"/>
              </a:buClr>
              <a:buSzPct val="120000"/>
            </a:pPr>
            <a:r>
              <a:rPr lang="en-US" altLang="en-US" sz="1200" b="1" i="0" baseline="0"/>
              <a:t>Key Capabilities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7B161D"/>
              </a:buClr>
              <a:buSzPct val="120000"/>
            </a:pPr>
            <a:endParaRPr lang="en-US" altLang="en-US" sz="200" b="1" i="0" baseline="0"/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7B161D"/>
              </a:buClr>
              <a:buSzPct val="120000"/>
            </a:pP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7B161D"/>
              </a:buClr>
              <a:buSzPct val="120000"/>
            </a:pP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7B161D"/>
              </a:buClr>
              <a:buSzPct val="120000"/>
            </a:pP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7B161D"/>
              </a:buClr>
              <a:buSzPct val="120000"/>
            </a:pP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7B161D"/>
              </a:buClr>
              <a:buSzPct val="120000"/>
            </a:pPr>
            <a:r>
              <a:rPr lang="en-US" altLang="en-US" sz="1200" b="1" i="0" baseline="0"/>
              <a:t>Processes</a:t>
            </a:r>
          </a:p>
          <a:p>
            <a:pPr>
              <a:lnSpc>
                <a:spcPct val="90000"/>
              </a:lnSpc>
              <a:spcBef>
                <a:spcPct val="100000"/>
              </a:spcBef>
              <a:buClr>
                <a:srgbClr val="7B161D"/>
              </a:buClr>
              <a:buSzPct val="120000"/>
            </a:pP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70000"/>
              </a:spcBef>
              <a:buClr>
                <a:srgbClr val="7B161D"/>
              </a:buClr>
              <a:buSzPct val="120000"/>
            </a:pPr>
            <a:r>
              <a:rPr lang="en-US" altLang="en-US" sz="1200" b="1" i="0" baseline="0"/>
              <a:t>IT Systems</a:t>
            </a:r>
          </a:p>
          <a:p>
            <a:pPr>
              <a:lnSpc>
                <a:spcPct val="90000"/>
              </a:lnSpc>
              <a:spcBef>
                <a:spcPct val="70000"/>
              </a:spcBef>
              <a:buClr>
                <a:srgbClr val="7B161D"/>
              </a:buClr>
              <a:buSzPct val="120000"/>
            </a:pP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120000"/>
              </a:spcBef>
              <a:buClr>
                <a:srgbClr val="7B161D"/>
              </a:buClr>
              <a:buSzPct val="120000"/>
            </a:pPr>
            <a:endParaRPr lang="en-US" altLang="en-US" sz="800" b="1" i="0" baseline="0"/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7B161D"/>
              </a:buClr>
              <a:buSzPct val="120000"/>
            </a:pPr>
            <a:r>
              <a:rPr lang="en-US" altLang="en-US" sz="1200" b="1" i="0" baseline="0"/>
              <a:t>KPI / Performance Systems</a:t>
            </a:r>
          </a:p>
          <a:p>
            <a:pPr>
              <a:lnSpc>
                <a:spcPct val="90000"/>
              </a:lnSpc>
              <a:spcBef>
                <a:spcPct val="70000"/>
              </a:spcBef>
              <a:buClr>
                <a:srgbClr val="7B161D"/>
              </a:buClr>
              <a:buSzPct val="120000"/>
            </a:pP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70000"/>
              </a:spcBef>
              <a:buClr>
                <a:srgbClr val="7B161D"/>
              </a:buClr>
              <a:buSzPct val="120000"/>
            </a:pPr>
            <a:r>
              <a:rPr lang="en-US" altLang="en-US" sz="1200" b="1" i="0" baseline="0"/>
              <a:t>Staff/Structure</a:t>
            </a:r>
          </a:p>
          <a:p>
            <a:pPr>
              <a:lnSpc>
                <a:spcPct val="90000"/>
              </a:lnSpc>
              <a:spcBef>
                <a:spcPct val="100000"/>
              </a:spcBef>
              <a:buClr>
                <a:srgbClr val="7B161D"/>
              </a:buClr>
              <a:buSzPct val="120000"/>
            </a:pPr>
            <a:endParaRPr lang="en-US" altLang="en-US" sz="1200" b="1" i="0" baseline="0"/>
          </a:p>
          <a:p>
            <a:pPr>
              <a:lnSpc>
                <a:spcPct val="90000"/>
              </a:lnSpc>
              <a:spcBef>
                <a:spcPct val="70000"/>
              </a:spcBef>
              <a:buClr>
                <a:srgbClr val="7B161D"/>
              </a:buClr>
              <a:buSzPct val="120000"/>
            </a:pPr>
            <a:r>
              <a:rPr lang="en-US" altLang="en-US" sz="1200" b="1" i="0" baseline="0"/>
              <a:t>Skills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851F069C-31DD-5977-CA3E-ECB5FAF01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477" y="3083143"/>
            <a:ext cx="6502400" cy="350043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96293" name="AutoShape 5">
            <a:extLst>
              <a:ext uri="{FF2B5EF4-FFF2-40B4-BE49-F238E27FC236}">
                <a16:creationId xmlns:a16="http://schemas.microsoft.com/office/drawing/2014/main" id="{B247F1D3-62DC-0AD0-6B87-18F85AEEA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1728" y="1617882"/>
            <a:ext cx="1330325" cy="668337"/>
          </a:xfrm>
          <a:prstGeom prst="homePlate">
            <a:avLst>
              <a:gd name="adj" fmla="val 37497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pPr algn="ctr">
              <a:spcBef>
                <a:spcPct val="65000"/>
              </a:spcBef>
              <a:buClrTx/>
              <a:buFontTx/>
              <a:buChar char="•"/>
              <a:defRPr/>
            </a:pPr>
            <a:endParaRPr lang="en-US" sz="1200" b="1">
              <a:latin typeface="Arial Narrow" pitchFamily="34" charset="0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B2E4A401-E9CA-AEAC-A7CD-1EFD0D855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1428" y="1806794"/>
            <a:ext cx="1171575" cy="29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rgbClr val="FFFFFF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30000"/>
              </a:spcBef>
              <a:buClrTx/>
            </a:pPr>
            <a:r>
              <a:rPr lang="en-US" altLang="en-US" sz="1400" b="1" baseline="0">
                <a:latin typeface="Arial Narrow" panose="020B0606020202030204" pitchFamily="34" charset="0"/>
              </a:rPr>
              <a:t>Service</a:t>
            </a:r>
            <a:endParaRPr lang="en-US" altLang="en-US" sz="1200" b="1" baseline="0">
              <a:latin typeface="Arial Narrow" panose="020B0606020202030204" pitchFamily="34" charset="0"/>
            </a:endParaRPr>
          </a:p>
        </p:txBody>
      </p:sp>
      <p:sp>
        <p:nvSpPr>
          <p:cNvPr id="396295" name="AutoShape 7">
            <a:extLst>
              <a:ext uri="{FF2B5EF4-FFF2-40B4-BE49-F238E27FC236}">
                <a16:creationId xmlns:a16="http://schemas.microsoft.com/office/drawing/2014/main" id="{25B37225-384D-3F05-B112-D0202914B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628" y="1617882"/>
            <a:ext cx="1330325" cy="668337"/>
          </a:xfrm>
          <a:prstGeom prst="homePlate">
            <a:avLst>
              <a:gd name="adj" fmla="val 37497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pPr algn="ctr">
              <a:spcBef>
                <a:spcPct val="65000"/>
              </a:spcBef>
              <a:buClrTx/>
              <a:buFontTx/>
              <a:buChar char="•"/>
              <a:defRPr/>
            </a:pPr>
            <a:endParaRPr lang="en-US" sz="1200" b="1">
              <a:latin typeface="Arial Narrow" pitchFamily="34" charset="0"/>
            </a:endParaRP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D4397210-78DF-CE9B-3F10-6AB77DC1C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2728" y="1806794"/>
            <a:ext cx="1171575" cy="29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rgbClr val="FFFFFF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30000"/>
              </a:spcBef>
              <a:buClrTx/>
            </a:pPr>
            <a:r>
              <a:rPr lang="en-US" altLang="en-US" sz="1400" b="1" baseline="0">
                <a:latin typeface="Arial Narrow" panose="020B0606020202030204" pitchFamily="34" charset="0"/>
              </a:rPr>
              <a:t>Distribute</a:t>
            </a:r>
            <a:endParaRPr lang="en-US" altLang="en-US" sz="1200" b="1" baseline="0">
              <a:latin typeface="Arial Narrow" panose="020B0606020202030204" pitchFamily="34" charset="0"/>
            </a:endParaRPr>
          </a:p>
        </p:txBody>
      </p:sp>
      <p:sp>
        <p:nvSpPr>
          <p:cNvPr id="396297" name="AutoShape 9">
            <a:extLst>
              <a:ext uri="{FF2B5EF4-FFF2-40B4-BE49-F238E27FC236}">
                <a16:creationId xmlns:a16="http://schemas.microsoft.com/office/drawing/2014/main" id="{FD4E5ADA-1A3E-60BE-64FD-735D9FDA6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428" y="1617882"/>
            <a:ext cx="1330325" cy="668337"/>
          </a:xfrm>
          <a:prstGeom prst="homePlate">
            <a:avLst>
              <a:gd name="adj" fmla="val 37497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pPr algn="ctr">
              <a:spcBef>
                <a:spcPct val="65000"/>
              </a:spcBef>
              <a:buClrTx/>
              <a:buFontTx/>
              <a:buChar char="•"/>
              <a:defRPr/>
            </a:pPr>
            <a:endParaRPr lang="en-US" sz="1200" b="1">
              <a:latin typeface="Arial Narrow" pitchFamily="34" charset="0"/>
            </a:endParaRPr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2525DDA4-386F-506D-4636-1F1A32594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2428" y="1806794"/>
            <a:ext cx="1171575" cy="29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rgbClr val="FFFFFF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30000"/>
              </a:spcBef>
              <a:buClrTx/>
            </a:pPr>
            <a:r>
              <a:rPr lang="en-US" altLang="en-US" sz="1400" b="1" baseline="0">
                <a:latin typeface="Arial Narrow" panose="020B0606020202030204" pitchFamily="34" charset="0"/>
              </a:rPr>
              <a:t>Sell</a:t>
            </a:r>
            <a:endParaRPr lang="en-US" altLang="en-US" sz="1200" b="1" baseline="0">
              <a:latin typeface="Arial Narrow" panose="020B0606020202030204" pitchFamily="34" charset="0"/>
            </a:endParaRPr>
          </a:p>
        </p:txBody>
      </p:sp>
      <p:sp>
        <p:nvSpPr>
          <p:cNvPr id="396299" name="AutoShape 11">
            <a:extLst>
              <a:ext uri="{FF2B5EF4-FFF2-40B4-BE49-F238E27FC236}">
                <a16:creationId xmlns:a16="http://schemas.microsoft.com/office/drawing/2014/main" id="{2DF53796-9F84-65C9-0B8A-FDA2B5CB7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3228" y="1617882"/>
            <a:ext cx="1330325" cy="668337"/>
          </a:xfrm>
          <a:prstGeom prst="homePlate">
            <a:avLst>
              <a:gd name="adj" fmla="val 37497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pPr algn="ctr">
              <a:spcBef>
                <a:spcPct val="65000"/>
              </a:spcBef>
              <a:buClrTx/>
              <a:buFontTx/>
              <a:buChar char="•"/>
              <a:defRPr/>
            </a:pPr>
            <a:endParaRPr lang="en-US" sz="1200" b="1">
              <a:latin typeface="Arial Narrow" pitchFamily="34" charset="0"/>
            </a:endParaRPr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CD148740-14AE-B321-3158-43BAFE4E0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0228" y="1806794"/>
            <a:ext cx="1171575" cy="29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rgbClr val="FFFFFF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30000"/>
              </a:spcBef>
              <a:buClrTx/>
            </a:pPr>
            <a:r>
              <a:rPr lang="en-US" altLang="en-US" sz="1400" b="1" baseline="0">
                <a:latin typeface="Arial Narrow" panose="020B0606020202030204" pitchFamily="34" charset="0"/>
              </a:rPr>
              <a:t>Market</a:t>
            </a:r>
            <a:endParaRPr lang="en-US" altLang="en-US" sz="1200" b="1" baseline="0">
              <a:latin typeface="Arial Narrow" panose="020B0606020202030204" pitchFamily="34" charset="0"/>
            </a:endParaRPr>
          </a:p>
        </p:txBody>
      </p:sp>
      <p:sp>
        <p:nvSpPr>
          <p:cNvPr id="396301" name="AutoShape 13">
            <a:extLst>
              <a:ext uri="{FF2B5EF4-FFF2-40B4-BE49-F238E27FC236}">
                <a16:creationId xmlns:a16="http://schemas.microsoft.com/office/drawing/2014/main" id="{61B04C42-785E-5CBA-B2F1-063096674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028" y="1617882"/>
            <a:ext cx="1330325" cy="668337"/>
          </a:xfrm>
          <a:prstGeom prst="homePlate">
            <a:avLst>
              <a:gd name="adj" fmla="val 37497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pPr algn="ctr">
              <a:spcBef>
                <a:spcPct val="65000"/>
              </a:spcBef>
              <a:buClrTx/>
              <a:buFontTx/>
              <a:buChar char="•"/>
              <a:defRPr/>
            </a:pPr>
            <a:endParaRPr lang="en-US" sz="1200" b="1">
              <a:latin typeface="Arial Narrow" pitchFamily="34" charset="0"/>
            </a:endParaRPr>
          </a:p>
        </p:txBody>
      </p:sp>
      <p:sp>
        <p:nvSpPr>
          <p:cNvPr id="15374" name="Rectangle 14">
            <a:extLst>
              <a:ext uri="{FF2B5EF4-FFF2-40B4-BE49-F238E27FC236}">
                <a16:creationId xmlns:a16="http://schemas.microsoft.com/office/drawing/2014/main" id="{955F0005-844D-C0D9-86AE-B8FCDABAE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128" y="1806794"/>
            <a:ext cx="1374775" cy="29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rgbClr val="FFFFFF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30000"/>
              </a:spcBef>
              <a:buClrTx/>
            </a:pPr>
            <a:r>
              <a:rPr lang="en-US" altLang="en-US" sz="1400" b="1" baseline="0">
                <a:latin typeface="Arial Narrow" panose="020B0606020202030204" pitchFamily="34" charset="0"/>
              </a:rPr>
              <a:t>Manufacture</a:t>
            </a:r>
            <a:endParaRPr lang="en-US" altLang="en-US" sz="1200" b="1" baseline="0">
              <a:latin typeface="Arial Narrow" panose="020B0606020202030204" pitchFamily="34" charset="0"/>
            </a:endParaRPr>
          </a:p>
        </p:txBody>
      </p:sp>
      <p:sp>
        <p:nvSpPr>
          <p:cNvPr id="396303" name="AutoShape 15">
            <a:extLst>
              <a:ext uri="{FF2B5EF4-FFF2-40B4-BE49-F238E27FC236}">
                <a16:creationId xmlns:a16="http://schemas.microsoft.com/office/drawing/2014/main" id="{738021A5-8444-22C6-738B-9B261E015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353" y="1617882"/>
            <a:ext cx="1330325" cy="668337"/>
          </a:xfrm>
          <a:prstGeom prst="homePlate">
            <a:avLst>
              <a:gd name="adj" fmla="val 37497"/>
            </a:avLst>
          </a:prstGeom>
          <a:gradFill rotWithShape="0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pPr algn="ctr">
              <a:spcBef>
                <a:spcPct val="65000"/>
              </a:spcBef>
              <a:buClrTx/>
              <a:buFontTx/>
              <a:buChar char="•"/>
              <a:defRPr/>
            </a:pPr>
            <a:endParaRPr lang="en-US" sz="1200" b="1">
              <a:latin typeface="Arial Narrow" pitchFamily="34" charset="0"/>
            </a:endParaRPr>
          </a:p>
        </p:txBody>
      </p:sp>
      <p:sp>
        <p:nvSpPr>
          <p:cNvPr id="15376" name="Rectangle 16">
            <a:extLst>
              <a:ext uri="{FF2B5EF4-FFF2-40B4-BE49-F238E27FC236}">
                <a16:creationId xmlns:a16="http://schemas.microsoft.com/office/drawing/2014/main" id="{C9E7341B-9FED-7618-F3A8-56E0C0DA8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353" y="1806794"/>
            <a:ext cx="1171575" cy="29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rgbClr val="FFFFFF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30000"/>
              </a:spcBef>
              <a:buClrTx/>
            </a:pPr>
            <a:r>
              <a:rPr lang="en-US" altLang="en-US" sz="1400" b="1" baseline="0">
                <a:latin typeface="Arial Narrow" panose="020B0606020202030204" pitchFamily="34" charset="0"/>
              </a:rPr>
              <a:t>Source</a:t>
            </a:r>
            <a:endParaRPr lang="en-US" altLang="en-US" sz="1200" b="1" baseline="0">
              <a:latin typeface="Arial Narrow" panose="020B0606020202030204" pitchFamily="34" charset="0"/>
            </a:endParaRPr>
          </a:p>
        </p:txBody>
      </p:sp>
      <p:grpSp>
        <p:nvGrpSpPr>
          <p:cNvPr id="15377" name="Group 17">
            <a:extLst>
              <a:ext uri="{FF2B5EF4-FFF2-40B4-BE49-F238E27FC236}">
                <a16:creationId xmlns:a16="http://schemas.microsoft.com/office/drawing/2014/main" id="{47FCEAB7-72EE-DA28-2BA2-DBAFDE423F5E}"/>
              </a:ext>
            </a:extLst>
          </p:cNvPr>
          <p:cNvGrpSpPr>
            <a:grpSpLocks/>
          </p:cNvGrpSpPr>
          <p:nvPr/>
        </p:nvGrpSpPr>
        <p:grpSpPr bwMode="auto">
          <a:xfrm>
            <a:off x="4631978" y="3097431"/>
            <a:ext cx="4352925" cy="3479800"/>
            <a:chOff x="1888" y="1072"/>
            <a:chExt cx="2742" cy="1768"/>
          </a:xfrm>
        </p:grpSpPr>
        <p:sp>
          <p:nvSpPr>
            <p:cNvPr id="15412" name="Line 18">
              <a:extLst>
                <a:ext uri="{FF2B5EF4-FFF2-40B4-BE49-F238E27FC236}">
                  <a16:creationId xmlns:a16="http://schemas.microsoft.com/office/drawing/2014/main" id="{56CE5821-2D1A-1CBC-A30D-1C9CF0B964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8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3" name="Line 19">
              <a:extLst>
                <a:ext uri="{FF2B5EF4-FFF2-40B4-BE49-F238E27FC236}">
                  <a16:creationId xmlns:a16="http://schemas.microsoft.com/office/drawing/2014/main" id="{78DC9556-435C-8695-DD32-6AF328BF2A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8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4" name="Line 20">
              <a:extLst>
                <a:ext uri="{FF2B5EF4-FFF2-40B4-BE49-F238E27FC236}">
                  <a16:creationId xmlns:a16="http://schemas.microsoft.com/office/drawing/2014/main" id="{B7D9A8A1-7C74-706B-45DE-2C84AC2A6C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2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5" name="Line 21">
              <a:extLst>
                <a:ext uri="{FF2B5EF4-FFF2-40B4-BE49-F238E27FC236}">
                  <a16:creationId xmlns:a16="http://schemas.microsoft.com/office/drawing/2014/main" id="{0E244462-8C59-46D7-A544-93FD592A3D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6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6" name="Line 22">
              <a:extLst>
                <a:ext uri="{FF2B5EF4-FFF2-40B4-BE49-F238E27FC236}">
                  <a16:creationId xmlns:a16="http://schemas.microsoft.com/office/drawing/2014/main" id="{A1C99363-32B1-D457-FDE5-B685C0448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0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378" name="Group 23">
            <a:extLst>
              <a:ext uri="{FF2B5EF4-FFF2-40B4-BE49-F238E27FC236}">
                <a16:creationId xmlns:a16="http://schemas.microsoft.com/office/drawing/2014/main" id="{255A1923-E5F4-FEFB-42B3-8699CBA8E270}"/>
              </a:ext>
            </a:extLst>
          </p:cNvPr>
          <p:cNvGrpSpPr>
            <a:grpSpLocks/>
          </p:cNvGrpSpPr>
          <p:nvPr/>
        </p:nvGrpSpPr>
        <p:grpSpPr bwMode="auto">
          <a:xfrm>
            <a:off x="3565177" y="3794343"/>
            <a:ext cx="6489700" cy="2133600"/>
            <a:chOff x="1366" y="2232"/>
            <a:chExt cx="4088" cy="1344"/>
          </a:xfrm>
        </p:grpSpPr>
        <p:sp>
          <p:nvSpPr>
            <p:cNvPr id="15408" name="Line 24">
              <a:extLst>
                <a:ext uri="{FF2B5EF4-FFF2-40B4-BE49-F238E27FC236}">
                  <a16:creationId xmlns:a16="http://schemas.microsoft.com/office/drawing/2014/main" id="{73B30AE5-820E-0F97-4002-96EBFDC25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6" y="2232"/>
              <a:ext cx="4088" cy="0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9" name="Line 25">
              <a:extLst>
                <a:ext uri="{FF2B5EF4-FFF2-40B4-BE49-F238E27FC236}">
                  <a16:creationId xmlns:a16="http://schemas.microsoft.com/office/drawing/2014/main" id="{A76708FC-6E83-7104-057B-144536830D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6" y="2680"/>
              <a:ext cx="4088" cy="0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0" name="Line 26">
              <a:extLst>
                <a:ext uri="{FF2B5EF4-FFF2-40B4-BE49-F238E27FC236}">
                  <a16:creationId xmlns:a16="http://schemas.microsoft.com/office/drawing/2014/main" id="{DE6577E6-F463-B0E5-7128-71A6263F1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6" y="3128"/>
              <a:ext cx="4088" cy="0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1" name="Line 27">
              <a:extLst>
                <a:ext uri="{FF2B5EF4-FFF2-40B4-BE49-F238E27FC236}">
                  <a16:creationId xmlns:a16="http://schemas.microsoft.com/office/drawing/2014/main" id="{A04C3636-E749-9E75-A2B1-1AA3F670A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6" y="3576"/>
              <a:ext cx="4088" cy="0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79" name="Rectangle 28">
            <a:extLst>
              <a:ext uri="{FF2B5EF4-FFF2-40B4-BE49-F238E27FC236}">
                <a16:creationId xmlns:a16="http://schemas.microsoft.com/office/drawing/2014/main" id="{49C48E23-352F-9F58-C626-B092EF29D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177" y="2286219"/>
            <a:ext cx="6489700" cy="56991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15380" name="Group 29">
            <a:extLst>
              <a:ext uri="{FF2B5EF4-FFF2-40B4-BE49-F238E27FC236}">
                <a16:creationId xmlns:a16="http://schemas.microsoft.com/office/drawing/2014/main" id="{D03E8A92-40CC-6E0F-0959-E011534D211E}"/>
              </a:ext>
            </a:extLst>
          </p:cNvPr>
          <p:cNvGrpSpPr>
            <a:grpSpLocks/>
          </p:cNvGrpSpPr>
          <p:nvPr/>
        </p:nvGrpSpPr>
        <p:grpSpPr bwMode="auto">
          <a:xfrm>
            <a:off x="4651028" y="2286219"/>
            <a:ext cx="4352925" cy="569913"/>
            <a:chOff x="1888" y="1072"/>
            <a:chExt cx="2742" cy="1768"/>
          </a:xfrm>
        </p:grpSpPr>
        <p:sp>
          <p:nvSpPr>
            <p:cNvPr id="15403" name="Line 30">
              <a:extLst>
                <a:ext uri="{FF2B5EF4-FFF2-40B4-BE49-F238E27FC236}">
                  <a16:creationId xmlns:a16="http://schemas.microsoft.com/office/drawing/2014/main" id="{D721F68E-8C66-EB09-2B5E-946FF3DAE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8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4" name="Line 31">
              <a:extLst>
                <a:ext uri="{FF2B5EF4-FFF2-40B4-BE49-F238E27FC236}">
                  <a16:creationId xmlns:a16="http://schemas.microsoft.com/office/drawing/2014/main" id="{9D1D98CC-6885-0471-F0A6-57255F2BD5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8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5" name="Line 32">
              <a:extLst>
                <a:ext uri="{FF2B5EF4-FFF2-40B4-BE49-F238E27FC236}">
                  <a16:creationId xmlns:a16="http://schemas.microsoft.com/office/drawing/2014/main" id="{B85406CF-D41E-35D6-C4C5-0817F5D091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2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6" name="Line 33">
              <a:extLst>
                <a:ext uri="{FF2B5EF4-FFF2-40B4-BE49-F238E27FC236}">
                  <a16:creationId xmlns:a16="http://schemas.microsoft.com/office/drawing/2014/main" id="{4155B128-1FBA-1A86-4044-65C6D59730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6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7" name="Line 34">
              <a:extLst>
                <a:ext uri="{FF2B5EF4-FFF2-40B4-BE49-F238E27FC236}">
                  <a16:creationId xmlns:a16="http://schemas.microsoft.com/office/drawing/2014/main" id="{B73D586A-5577-DB48-11BA-254D2DBAB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0" y="1072"/>
              <a:ext cx="0" cy="1768"/>
            </a:xfrm>
            <a:prstGeom prst="line">
              <a:avLst/>
            </a:prstGeom>
            <a:noFill/>
            <a:ln w="12700">
              <a:solidFill>
                <a:srgbClr val="7A098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381" name="Group 35">
            <a:extLst>
              <a:ext uri="{FF2B5EF4-FFF2-40B4-BE49-F238E27FC236}">
                <a16:creationId xmlns:a16="http://schemas.microsoft.com/office/drawing/2014/main" id="{C110CA18-C394-621A-35CA-A420E6319F34}"/>
              </a:ext>
            </a:extLst>
          </p:cNvPr>
          <p:cNvGrpSpPr>
            <a:grpSpLocks/>
          </p:cNvGrpSpPr>
          <p:nvPr/>
        </p:nvGrpSpPr>
        <p:grpSpPr bwMode="auto">
          <a:xfrm>
            <a:off x="3587403" y="2856131"/>
            <a:ext cx="6442075" cy="201612"/>
            <a:chOff x="1380" y="1641"/>
            <a:chExt cx="4058" cy="127"/>
          </a:xfrm>
        </p:grpSpPr>
        <p:sp>
          <p:nvSpPr>
            <p:cNvPr id="15397" name="AutoShape 36">
              <a:extLst>
                <a:ext uri="{FF2B5EF4-FFF2-40B4-BE49-F238E27FC236}">
                  <a16:creationId xmlns:a16="http://schemas.microsoft.com/office/drawing/2014/main" id="{F38128E5-6D44-DDC8-BB9B-0B95E122908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380" y="1641"/>
              <a:ext cx="670" cy="127"/>
            </a:xfrm>
            <a:prstGeom prst="flowChartExtra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398" name="AutoShape 37">
              <a:extLst>
                <a:ext uri="{FF2B5EF4-FFF2-40B4-BE49-F238E27FC236}">
                  <a16:creationId xmlns:a16="http://schemas.microsoft.com/office/drawing/2014/main" id="{AF46CF4E-EA8D-64D2-7167-78849372B35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026" y="1641"/>
              <a:ext cx="690" cy="127"/>
            </a:xfrm>
            <a:prstGeom prst="flowChartExtra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399" name="AutoShape 38">
              <a:extLst>
                <a:ext uri="{FF2B5EF4-FFF2-40B4-BE49-F238E27FC236}">
                  <a16:creationId xmlns:a16="http://schemas.microsoft.com/office/drawing/2014/main" id="{5600D1E3-9834-C59D-4212-D9BADE20E81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716" y="1641"/>
              <a:ext cx="690" cy="127"/>
            </a:xfrm>
            <a:prstGeom prst="flowChartExtra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400" name="AutoShape 39">
              <a:extLst>
                <a:ext uri="{FF2B5EF4-FFF2-40B4-BE49-F238E27FC236}">
                  <a16:creationId xmlns:a16="http://schemas.microsoft.com/office/drawing/2014/main" id="{8E49F448-60B1-67E6-1D83-C57E8A0FB9D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406" y="1641"/>
              <a:ext cx="690" cy="127"/>
            </a:xfrm>
            <a:prstGeom prst="flowChartExtra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401" name="AutoShape 40">
              <a:extLst>
                <a:ext uri="{FF2B5EF4-FFF2-40B4-BE49-F238E27FC236}">
                  <a16:creationId xmlns:a16="http://schemas.microsoft.com/office/drawing/2014/main" id="{A49C3411-E08E-521C-38B9-C11EBB6E53F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112" y="1641"/>
              <a:ext cx="690" cy="127"/>
            </a:xfrm>
            <a:prstGeom prst="flowChartExtra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402" name="AutoShape 41">
              <a:extLst>
                <a:ext uri="{FF2B5EF4-FFF2-40B4-BE49-F238E27FC236}">
                  <a16:creationId xmlns:a16="http://schemas.microsoft.com/office/drawing/2014/main" id="{AA324BC9-0387-9A28-BAEA-BCD1048AD5E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780" y="1641"/>
              <a:ext cx="658" cy="127"/>
            </a:xfrm>
            <a:prstGeom prst="flowChartExtra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5382" name="Text Box 42">
            <a:extLst>
              <a:ext uri="{FF2B5EF4-FFF2-40B4-BE49-F238E27FC236}">
                <a16:creationId xmlns:a16="http://schemas.microsoft.com/office/drawing/2014/main" id="{A2F03F08-4343-CA05-DDAE-5B2B0424A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002" y="2295743"/>
            <a:ext cx="10795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/>
              <a:t>Ability to develop and implement marketing plan targeted towards PowerWorks target segments</a:t>
            </a:r>
            <a:endParaRPr lang="en-US" altLang="en-US" sz="600"/>
          </a:p>
        </p:txBody>
      </p:sp>
      <p:sp>
        <p:nvSpPr>
          <p:cNvPr id="15383" name="Text Box 43">
            <a:extLst>
              <a:ext uri="{FF2B5EF4-FFF2-40B4-BE49-F238E27FC236}">
                <a16:creationId xmlns:a16="http://schemas.microsoft.com/office/drawing/2014/main" id="{DB37F373-3093-7E35-D735-03B6D2FF8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002" y="4549994"/>
            <a:ext cx="10795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/>
              <a:t>Marketing KPI’s link with marketing staff’s performance evaluation systems</a:t>
            </a:r>
            <a:endParaRPr lang="en-US" altLang="en-US" sz="600"/>
          </a:p>
        </p:txBody>
      </p:sp>
      <p:sp>
        <p:nvSpPr>
          <p:cNvPr id="15384" name="Text Box 44">
            <a:extLst>
              <a:ext uri="{FF2B5EF4-FFF2-40B4-BE49-F238E27FC236}">
                <a16:creationId xmlns:a16="http://schemas.microsoft.com/office/drawing/2014/main" id="{7BD9BCEB-2ADC-73C9-BCDE-76CDF17C2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002" y="3838793"/>
            <a:ext cx="10795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/>
              <a:t>Measurement systems to access share volume, actual pricing, and marketing spending vs. the competition</a:t>
            </a:r>
            <a:endParaRPr lang="en-US" altLang="en-US" sz="600"/>
          </a:p>
        </p:txBody>
      </p:sp>
      <p:sp>
        <p:nvSpPr>
          <p:cNvPr id="15385" name="Text Box 45">
            <a:extLst>
              <a:ext uri="{FF2B5EF4-FFF2-40B4-BE49-F238E27FC236}">
                <a16:creationId xmlns:a16="http://schemas.microsoft.com/office/drawing/2014/main" id="{8A200FE8-CB9D-FF09-D9A7-5D33C142D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002" y="3133944"/>
            <a:ext cx="10795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/>
              <a:t>Specific marketing processes to ensure marketing plan is delivered</a:t>
            </a:r>
            <a:endParaRPr lang="en-US" altLang="en-US" sz="600"/>
          </a:p>
        </p:txBody>
      </p:sp>
      <p:sp>
        <p:nvSpPr>
          <p:cNvPr id="15386" name="Text Box 46">
            <a:extLst>
              <a:ext uri="{FF2B5EF4-FFF2-40B4-BE49-F238E27FC236}">
                <a16:creationId xmlns:a16="http://schemas.microsoft.com/office/drawing/2014/main" id="{23BD4101-A29E-1635-6FC5-4CC51A082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002" y="5267544"/>
            <a:ext cx="10795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/>
              <a:t>Define reporting relationship and size of group responsible for PowerWorks marketing</a:t>
            </a:r>
            <a:endParaRPr lang="en-US" altLang="en-US" sz="600"/>
          </a:p>
        </p:txBody>
      </p:sp>
      <p:sp>
        <p:nvSpPr>
          <p:cNvPr id="15387" name="Text Box 47">
            <a:extLst>
              <a:ext uri="{FF2B5EF4-FFF2-40B4-BE49-F238E27FC236}">
                <a16:creationId xmlns:a16="http://schemas.microsoft.com/office/drawing/2014/main" id="{F912CFE0-6912-973D-9567-52EFE80F0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002" y="5953343"/>
            <a:ext cx="11747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/>
              <a:t>Hire marketing people with knowledge/experience of PowerWorks’ target industries and customer segments</a:t>
            </a:r>
            <a:endParaRPr lang="en-US" altLang="en-US" sz="600"/>
          </a:p>
        </p:txBody>
      </p:sp>
      <p:sp>
        <p:nvSpPr>
          <p:cNvPr id="15388" name="Text Box 48">
            <a:extLst>
              <a:ext uri="{FF2B5EF4-FFF2-40B4-BE49-F238E27FC236}">
                <a16:creationId xmlns:a16="http://schemas.microsoft.com/office/drawing/2014/main" id="{73BF1372-52BF-4678-766A-990E3E858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502" y="2295743"/>
            <a:ext cx="10795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</a:rPr>
              <a:t>Ability to manage relationship with target customers</a:t>
            </a:r>
          </a:p>
        </p:txBody>
      </p:sp>
      <p:sp>
        <p:nvSpPr>
          <p:cNvPr id="15389" name="Text Box 49">
            <a:extLst>
              <a:ext uri="{FF2B5EF4-FFF2-40B4-BE49-F238E27FC236}">
                <a16:creationId xmlns:a16="http://schemas.microsoft.com/office/drawing/2014/main" id="{E586B54F-4D72-CFD3-3F81-DA6CE515F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502" y="3133943"/>
            <a:ext cx="10795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</a:rPr>
              <a:t>Specific sales process to cover this market (call frequency, call coverage, accounting plan process, etc.)</a:t>
            </a:r>
          </a:p>
        </p:txBody>
      </p:sp>
      <p:sp>
        <p:nvSpPr>
          <p:cNvPr id="15390" name="Text Box 50">
            <a:extLst>
              <a:ext uri="{FF2B5EF4-FFF2-40B4-BE49-F238E27FC236}">
                <a16:creationId xmlns:a16="http://schemas.microsoft.com/office/drawing/2014/main" id="{40BB785A-DB83-3E4D-ACF0-9A470095A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502" y="5953343"/>
            <a:ext cx="10795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/>
              <a:t>Hire sales people with utility and end-user industry knowledge</a:t>
            </a:r>
          </a:p>
        </p:txBody>
      </p:sp>
      <p:sp>
        <p:nvSpPr>
          <p:cNvPr id="15391" name="Text Box 51">
            <a:extLst>
              <a:ext uri="{FF2B5EF4-FFF2-40B4-BE49-F238E27FC236}">
                <a16:creationId xmlns:a16="http://schemas.microsoft.com/office/drawing/2014/main" id="{B12F5288-7382-6734-6E79-79EC21B6F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502" y="3838793"/>
            <a:ext cx="10795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</a:rPr>
              <a:t>Sales coverage of target customers</a:t>
            </a:r>
          </a:p>
          <a:p>
            <a:pPr>
              <a:spcBef>
                <a:spcPct val="0"/>
              </a:spcBef>
              <a:buClrTx/>
            </a:pPr>
            <a:endParaRPr lang="en-US" altLang="en-US" sz="600" baseline="0">
              <a:solidFill>
                <a:srgbClr val="000000"/>
              </a:solidFill>
            </a:endParaRPr>
          </a:p>
        </p:txBody>
      </p:sp>
      <p:sp>
        <p:nvSpPr>
          <p:cNvPr id="15392" name="Text Box 52">
            <a:extLst>
              <a:ext uri="{FF2B5EF4-FFF2-40B4-BE49-F238E27FC236}">
                <a16:creationId xmlns:a16="http://schemas.microsoft.com/office/drawing/2014/main" id="{E78F78BC-DA7E-2873-011C-39E91F9A1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502" y="4549994"/>
            <a:ext cx="10795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>
                <a:solidFill>
                  <a:srgbClr val="000000"/>
                </a:solidFill>
              </a:rPr>
              <a:t>Sales organization performance measurement and objectives</a:t>
            </a:r>
          </a:p>
        </p:txBody>
      </p:sp>
      <p:sp>
        <p:nvSpPr>
          <p:cNvPr id="15393" name="Text Box 53">
            <a:extLst>
              <a:ext uri="{FF2B5EF4-FFF2-40B4-BE49-F238E27FC236}">
                <a16:creationId xmlns:a16="http://schemas.microsoft.com/office/drawing/2014/main" id="{F773AD8D-B135-571B-D9E1-5B6A2F0BA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502" y="5267543"/>
            <a:ext cx="10795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00" baseline="0">
                <a:solidFill>
                  <a:srgbClr val="000000"/>
                </a:solidFill>
              </a:rPr>
              <a:t>Structure, size, and reporting relationship of sales group</a:t>
            </a:r>
          </a:p>
        </p:txBody>
      </p:sp>
      <p:sp>
        <p:nvSpPr>
          <p:cNvPr id="15394" name="Text Box 54">
            <a:extLst>
              <a:ext uri="{FF2B5EF4-FFF2-40B4-BE49-F238E27FC236}">
                <a16:creationId xmlns:a16="http://schemas.microsoft.com/office/drawing/2014/main" id="{E4A6B5C6-DD6B-95FB-63F5-23AE9AE6D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102" y="2295744"/>
            <a:ext cx="10795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600" baseline="0"/>
              <a:t>Ability to physically distribute microturbines</a:t>
            </a:r>
          </a:p>
        </p:txBody>
      </p:sp>
      <p:sp>
        <p:nvSpPr>
          <p:cNvPr id="15395" name="Text Box 55">
            <a:extLst>
              <a:ext uri="{FF2B5EF4-FFF2-40B4-BE49-F238E27FC236}">
                <a16:creationId xmlns:a16="http://schemas.microsoft.com/office/drawing/2014/main" id="{827C0F75-255E-F7F2-2962-D99EE1CDA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6652" y="2295744"/>
            <a:ext cx="10795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600" baseline="0"/>
              <a:t>Ability to provide superior customer service</a:t>
            </a:r>
          </a:p>
        </p:txBody>
      </p:sp>
      <p:sp>
        <p:nvSpPr>
          <p:cNvPr id="15396" name="Text Box 56">
            <a:extLst>
              <a:ext uri="{FF2B5EF4-FFF2-40B4-BE49-F238E27FC236}">
                <a16:creationId xmlns:a16="http://schemas.microsoft.com/office/drawing/2014/main" id="{D108FC01-DF70-A9B8-AFF3-EAADCC7FA2EC}"/>
              </a:ext>
            </a:extLst>
          </p:cNvPr>
          <p:cNvSpPr txBox="1">
            <a:spLocks noChangeArrowheads="1"/>
          </p:cNvSpPr>
          <p:nvPr/>
        </p:nvSpPr>
        <p:spPr bwMode="auto">
          <a:xfrm rot="20571350">
            <a:off x="2904778" y="1500615"/>
            <a:ext cx="949325" cy="482183"/>
          </a:xfrm>
          <a:prstGeom prst="rect">
            <a:avLst/>
          </a:prstGeom>
          <a:solidFill>
            <a:srgbClr val="8F19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60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>
                <a:solidFill>
                  <a:schemeClr val="bg1"/>
                </a:solidFill>
              </a:rPr>
              <a:t>Illustrative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993547-481C-416B-D868-F16AB31FCA87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CC7C827-E1C4-D6D6-6B06-1B46DC04B6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Managing for Value drives a shareholder value agenda through the organization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71C192E6-F43D-230B-0013-F209A425F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826" y="1462088"/>
            <a:ext cx="1831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800" b="1" i="0" u="sng" baseline="0">
                <a:solidFill>
                  <a:srgbClr val="003300"/>
                </a:solidFill>
                <a:latin typeface="Arial Narrow" panose="020B0606020202030204" pitchFamily="34" charset="0"/>
              </a:rPr>
              <a:t>Decision Focus</a:t>
            </a:r>
            <a:endParaRPr lang="en-US" altLang="en-US" sz="1800" b="1" i="0" baseline="0">
              <a:solidFill>
                <a:srgbClr val="003300"/>
              </a:solidFill>
              <a:latin typeface="Arial Narrow" panose="020B0606020202030204" pitchFamily="34" charset="0"/>
            </a:endParaRPr>
          </a:p>
        </p:txBody>
      </p:sp>
      <p:sp>
        <p:nvSpPr>
          <p:cNvPr id="22532" name="Line 4">
            <a:extLst>
              <a:ext uri="{FF2B5EF4-FFF2-40B4-BE49-F238E27FC236}">
                <a16:creationId xmlns:a16="http://schemas.microsoft.com/office/drawing/2014/main" id="{E70E03A4-8918-BFA8-9BA8-EEE8DB21C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1939" y="3475038"/>
            <a:ext cx="1703387" cy="0"/>
          </a:xfrm>
          <a:prstGeom prst="line">
            <a:avLst/>
          </a:prstGeom>
          <a:noFill/>
          <a:ln w="12700">
            <a:solidFill>
              <a:srgbClr val="003399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Line 5">
            <a:extLst>
              <a:ext uri="{FF2B5EF4-FFF2-40B4-BE49-F238E27FC236}">
                <a16:creationId xmlns:a16="http://schemas.microsoft.com/office/drawing/2014/main" id="{585D684D-5DAA-9030-DCDB-7529C072F6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3938" y="4214813"/>
            <a:ext cx="2654300" cy="0"/>
          </a:xfrm>
          <a:prstGeom prst="line">
            <a:avLst/>
          </a:prstGeom>
          <a:noFill/>
          <a:ln w="12700">
            <a:solidFill>
              <a:srgbClr val="003399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Freeform 6">
            <a:extLst>
              <a:ext uri="{FF2B5EF4-FFF2-40B4-BE49-F238E27FC236}">
                <a16:creationId xmlns:a16="http://schemas.microsoft.com/office/drawing/2014/main" id="{AD64CECE-0452-07E1-95F5-7C4107D2CFA3}"/>
              </a:ext>
            </a:extLst>
          </p:cNvPr>
          <p:cNvSpPr>
            <a:spLocks/>
          </p:cNvSpPr>
          <p:nvPr/>
        </p:nvSpPr>
        <p:spPr bwMode="auto">
          <a:xfrm>
            <a:off x="2857500" y="2185988"/>
            <a:ext cx="4076700" cy="3071812"/>
          </a:xfrm>
          <a:custGeom>
            <a:avLst/>
            <a:gdLst>
              <a:gd name="T0" fmla="*/ 4075269 w 2848"/>
              <a:gd name="T1" fmla="*/ 3070599 h 2532"/>
              <a:gd name="T2" fmla="*/ 2041213 w 2848"/>
              <a:gd name="T3" fmla="*/ 0 h 2532"/>
              <a:gd name="T4" fmla="*/ 0 w 2848"/>
              <a:gd name="T5" fmla="*/ 3070599 h 2532"/>
              <a:gd name="T6" fmla="*/ 4075269 w 2848"/>
              <a:gd name="T7" fmla="*/ 3070599 h 253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848" h="2532">
                <a:moveTo>
                  <a:pt x="2847" y="2531"/>
                </a:moveTo>
                <a:lnTo>
                  <a:pt x="1426" y="0"/>
                </a:lnTo>
                <a:lnTo>
                  <a:pt x="0" y="2531"/>
                </a:lnTo>
                <a:lnTo>
                  <a:pt x="2847" y="2531"/>
                </a:lnTo>
              </a:path>
            </a:pathLst>
          </a:custGeom>
          <a:noFill/>
          <a:ln w="25400" cap="rnd" cmpd="sng">
            <a:solidFill>
              <a:srgbClr val="00339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238D1F3C-91DB-44FF-616D-B2BB8CD4A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0225" y="2882901"/>
            <a:ext cx="113030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Corporate</a:t>
            </a:r>
          </a:p>
        </p:txBody>
      </p:sp>
      <p:sp>
        <p:nvSpPr>
          <p:cNvPr id="22536" name="Rectangle 8">
            <a:extLst>
              <a:ext uri="{FF2B5EF4-FFF2-40B4-BE49-F238E27FC236}">
                <a16:creationId xmlns:a16="http://schemas.microsoft.com/office/drawing/2014/main" id="{CBE76C03-07F4-C71C-804A-C3FA9434B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3201" y="3602038"/>
            <a:ext cx="1820863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Business Unit/ Divisional</a:t>
            </a:r>
          </a:p>
        </p:txBody>
      </p:sp>
      <p:sp>
        <p:nvSpPr>
          <p:cNvPr id="22537" name="Rectangle 9">
            <a:extLst>
              <a:ext uri="{FF2B5EF4-FFF2-40B4-BE49-F238E27FC236}">
                <a16:creationId xmlns:a16="http://schemas.microsoft.com/office/drawing/2014/main" id="{26E13B0A-96DF-FA0D-6160-A36C3F691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14" y="4600576"/>
            <a:ext cx="287972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Functional/ Business Processes</a:t>
            </a:r>
          </a:p>
        </p:txBody>
      </p:sp>
      <p:sp>
        <p:nvSpPr>
          <p:cNvPr id="22538" name="AutoShape 10">
            <a:extLst>
              <a:ext uri="{FF2B5EF4-FFF2-40B4-BE49-F238E27FC236}">
                <a16:creationId xmlns:a16="http://schemas.microsoft.com/office/drawing/2014/main" id="{7E7BACE9-8E27-4911-C2D1-BF79FD08F0E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90588" y="3024188"/>
            <a:ext cx="3140075" cy="1327150"/>
          </a:xfrm>
          <a:custGeom>
            <a:avLst/>
            <a:gdLst>
              <a:gd name="T0" fmla="*/ 2355056 w 21600"/>
              <a:gd name="T1" fmla="*/ 0 h 21600"/>
              <a:gd name="T2" fmla="*/ 0 w 21600"/>
              <a:gd name="T3" fmla="*/ 663575 h 21600"/>
              <a:gd name="T4" fmla="*/ 2355056 w 21600"/>
              <a:gd name="T5" fmla="*/ 1327150 h 21600"/>
              <a:gd name="T6" fmla="*/ 3140075 w 21600"/>
              <a:gd name="T7" fmla="*/ 6635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2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Text Box 11">
            <a:extLst>
              <a:ext uri="{FF2B5EF4-FFF2-40B4-BE49-F238E27FC236}">
                <a16:creationId xmlns:a16="http://schemas.microsoft.com/office/drawing/2014/main" id="{A1EE3F7B-F4F2-495A-85DA-2115E7D5C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26" y="2057401"/>
            <a:ext cx="1300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800" b="1" i="0" baseline="0">
                <a:solidFill>
                  <a:srgbClr val="003399"/>
                </a:solidFill>
                <a:latin typeface="Arial Narrow" panose="020B0606020202030204" pitchFamily="34" charset="0"/>
              </a:rPr>
              <a:t>Strategic</a:t>
            </a:r>
          </a:p>
        </p:txBody>
      </p:sp>
      <p:sp>
        <p:nvSpPr>
          <p:cNvPr id="22540" name="Text Box 12">
            <a:extLst>
              <a:ext uri="{FF2B5EF4-FFF2-40B4-BE49-F238E27FC236}">
                <a16:creationId xmlns:a16="http://schemas.microsoft.com/office/drawing/2014/main" id="{8210053B-C43B-E82A-9CC6-A6DA01545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168650"/>
            <a:ext cx="2211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800" b="1" i="0" baseline="0">
                <a:solidFill>
                  <a:srgbClr val="003399"/>
                </a:solidFill>
                <a:latin typeface="Arial Narrow" panose="020B0606020202030204" pitchFamily="34" charset="0"/>
              </a:rPr>
              <a:t>Resource/ Capital Allocation</a:t>
            </a:r>
          </a:p>
        </p:txBody>
      </p:sp>
      <p:sp>
        <p:nvSpPr>
          <p:cNvPr id="22541" name="Text Box 13">
            <a:extLst>
              <a:ext uri="{FF2B5EF4-FFF2-40B4-BE49-F238E27FC236}">
                <a16:creationId xmlns:a16="http://schemas.microsoft.com/office/drawing/2014/main" id="{85D20E0F-AEE0-CDBA-0D78-B791CCEB2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243388"/>
            <a:ext cx="2514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800" b="1" i="0" baseline="0">
                <a:solidFill>
                  <a:srgbClr val="003399"/>
                </a:solidFill>
                <a:latin typeface="Arial Narrow" panose="020B0606020202030204" pitchFamily="34" charset="0"/>
              </a:rPr>
              <a:t>Performance Management</a:t>
            </a:r>
          </a:p>
        </p:txBody>
      </p:sp>
      <p:sp>
        <p:nvSpPr>
          <p:cNvPr id="22542" name="Text Box 14">
            <a:extLst>
              <a:ext uri="{FF2B5EF4-FFF2-40B4-BE49-F238E27FC236}">
                <a16:creationId xmlns:a16="http://schemas.microsoft.com/office/drawing/2014/main" id="{DABF019F-3462-DAC2-F4C6-550FFB673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1026" y="1462088"/>
            <a:ext cx="1831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800" b="1" i="0" u="sng" baseline="0">
                <a:solidFill>
                  <a:srgbClr val="003300"/>
                </a:solidFill>
                <a:latin typeface="Arial Narrow" panose="020B0606020202030204" pitchFamily="34" charset="0"/>
              </a:rPr>
              <a:t>Decision Type</a:t>
            </a:r>
            <a:endParaRPr lang="en-US" altLang="en-US" sz="1800" b="1" i="0" baseline="0">
              <a:solidFill>
                <a:srgbClr val="003300"/>
              </a:solidFill>
              <a:latin typeface="Arial Narrow" panose="020B0606020202030204" pitchFamily="34" charset="0"/>
            </a:endParaRPr>
          </a:p>
        </p:txBody>
      </p:sp>
      <p:sp>
        <p:nvSpPr>
          <p:cNvPr id="22543" name="Text Box 15">
            <a:extLst>
              <a:ext uri="{FF2B5EF4-FFF2-40B4-BE49-F238E27FC236}">
                <a16:creationId xmlns:a16="http://schemas.microsoft.com/office/drawing/2014/main" id="{2AE4C926-8FCA-F20D-D85B-DCFE78CC4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6026" y="1187450"/>
            <a:ext cx="1831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800" b="1" i="0" baseline="0">
                <a:solidFill>
                  <a:srgbClr val="003300"/>
                </a:solidFill>
                <a:latin typeface="Arial Narrow" panose="020B0606020202030204" pitchFamily="34" charset="0"/>
              </a:rPr>
              <a:t>Example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800" b="1" i="0" baseline="0">
                <a:solidFill>
                  <a:srgbClr val="003300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1800" b="1" i="0" u="sng" baseline="0">
                <a:solidFill>
                  <a:srgbClr val="003300"/>
                </a:solidFill>
                <a:latin typeface="Arial Narrow" panose="020B0606020202030204" pitchFamily="34" charset="0"/>
              </a:rPr>
              <a:t>Metric</a:t>
            </a:r>
            <a:endParaRPr lang="en-US" altLang="en-US" sz="1800" b="1" i="0" baseline="0">
              <a:solidFill>
                <a:srgbClr val="003300"/>
              </a:solidFill>
              <a:latin typeface="Arial Narrow" panose="020B0606020202030204" pitchFamily="34" charset="0"/>
            </a:endParaRPr>
          </a:p>
        </p:txBody>
      </p:sp>
      <p:sp>
        <p:nvSpPr>
          <p:cNvPr id="22544" name="Text Box 16">
            <a:extLst>
              <a:ext uri="{FF2B5EF4-FFF2-40B4-BE49-F238E27FC236}">
                <a16:creationId xmlns:a16="http://schemas.microsoft.com/office/drawing/2014/main" id="{F3E44A44-E14E-C871-9238-665BB3924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1863" y="2269174"/>
            <a:ext cx="1828800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Portfolio analysis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Target setting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M&amp;A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Business organization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lang="en-US" altLang="en-US" sz="1200" b="1" i="0" baseline="0">
              <a:solidFill>
                <a:srgbClr val="000099"/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lang="en-US" altLang="en-US" sz="1200" b="1" i="0" baseline="0">
              <a:solidFill>
                <a:srgbClr val="000099"/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Market participation strategy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Core competency/capability development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Product-level decisioning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Product/service attributes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lang="en-US" altLang="en-US" sz="1200" b="1" i="0" baseline="0">
              <a:solidFill>
                <a:srgbClr val="000099"/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Performance monitoring 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Functional-level decisioning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Evaluation of business enablers (e.g., IT, BPO)</a:t>
            </a:r>
          </a:p>
        </p:txBody>
      </p:sp>
      <p:sp>
        <p:nvSpPr>
          <p:cNvPr id="22545" name="AutoShape 17">
            <a:extLst>
              <a:ext uri="{FF2B5EF4-FFF2-40B4-BE49-F238E27FC236}">
                <a16:creationId xmlns:a16="http://schemas.microsoft.com/office/drawing/2014/main" id="{3C69DFC9-11F9-420C-4345-96439FDF8F3A}"/>
              </a:ext>
            </a:extLst>
          </p:cNvPr>
          <p:cNvSpPr>
            <a:spLocks/>
          </p:cNvSpPr>
          <p:nvPr/>
        </p:nvSpPr>
        <p:spPr bwMode="auto">
          <a:xfrm>
            <a:off x="6977063" y="2319339"/>
            <a:ext cx="228600" cy="892175"/>
          </a:xfrm>
          <a:prstGeom prst="rightBrace">
            <a:avLst>
              <a:gd name="adj1" fmla="val 32523"/>
              <a:gd name="adj2" fmla="val 50000"/>
            </a:avLst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6" name="AutoShape 18">
            <a:extLst>
              <a:ext uri="{FF2B5EF4-FFF2-40B4-BE49-F238E27FC236}">
                <a16:creationId xmlns:a16="http://schemas.microsoft.com/office/drawing/2014/main" id="{845A789A-7D07-9B7F-1BBD-B7CAF11557C8}"/>
              </a:ext>
            </a:extLst>
          </p:cNvPr>
          <p:cNvSpPr>
            <a:spLocks/>
          </p:cNvSpPr>
          <p:nvPr/>
        </p:nvSpPr>
        <p:spPr bwMode="auto">
          <a:xfrm>
            <a:off x="6977063" y="3525839"/>
            <a:ext cx="228600" cy="688975"/>
          </a:xfrm>
          <a:prstGeom prst="rightBrace">
            <a:avLst>
              <a:gd name="adj1" fmla="val 25116"/>
              <a:gd name="adj2" fmla="val 50000"/>
            </a:avLst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7" name="AutoShape 19">
            <a:extLst>
              <a:ext uri="{FF2B5EF4-FFF2-40B4-BE49-F238E27FC236}">
                <a16:creationId xmlns:a16="http://schemas.microsoft.com/office/drawing/2014/main" id="{E0E3774C-7980-5A04-A692-6DB16029876B}"/>
              </a:ext>
            </a:extLst>
          </p:cNvPr>
          <p:cNvSpPr>
            <a:spLocks/>
          </p:cNvSpPr>
          <p:nvPr/>
        </p:nvSpPr>
        <p:spPr bwMode="auto">
          <a:xfrm>
            <a:off x="6977063" y="4329113"/>
            <a:ext cx="228600" cy="762000"/>
          </a:xfrm>
          <a:prstGeom prst="rightBrace">
            <a:avLst>
              <a:gd name="adj1" fmla="val 27778"/>
              <a:gd name="adj2" fmla="val 50000"/>
            </a:avLst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8" name="Text Box 20">
            <a:extLst>
              <a:ext uri="{FF2B5EF4-FFF2-40B4-BE49-F238E27FC236}">
                <a16:creationId xmlns:a16="http://schemas.microsoft.com/office/drawing/2014/main" id="{D1CD6C8A-B1D2-109D-16DB-73F28A9ED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5451" y="2284513"/>
            <a:ext cx="1281113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marL="114300" indent="-1143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TSR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Internal businesses value</a:t>
            </a:r>
          </a:p>
          <a:p>
            <a:pPr>
              <a:spcBef>
                <a:spcPct val="0"/>
              </a:spcBef>
              <a:buClrTx/>
            </a:pPr>
            <a:endParaRPr lang="en-US" altLang="en-US" sz="1200" b="1" i="0" baseline="0">
              <a:solidFill>
                <a:srgbClr val="000099"/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lang="en-US" altLang="en-US" sz="1200" b="1" i="0" baseline="0">
              <a:solidFill>
                <a:srgbClr val="000099"/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Business unit return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Free cash flow growth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Competitive position vs. peers</a:t>
            </a:r>
          </a:p>
          <a:p>
            <a:pPr>
              <a:spcBef>
                <a:spcPct val="0"/>
              </a:spcBef>
              <a:buClrTx/>
            </a:pPr>
            <a:endParaRPr lang="en-US" altLang="en-US" sz="1200" b="1" i="0" baseline="0">
              <a:solidFill>
                <a:srgbClr val="000099"/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Process/ operational KPIs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Project NPV</a:t>
            </a:r>
          </a:p>
        </p:txBody>
      </p:sp>
      <p:sp>
        <p:nvSpPr>
          <p:cNvPr id="22549" name="Text Box 21">
            <a:extLst>
              <a:ext uri="{FF2B5EF4-FFF2-40B4-BE49-F238E27FC236}">
                <a16:creationId xmlns:a16="http://schemas.microsoft.com/office/drawing/2014/main" id="{FFEF0911-9F44-5176-9982-9F62D5D48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1" y="1187450"/>
            <a:ext cx="1831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800" b="1" i="0" baseline="0">
                <a:solidFill>
                  <a:srgbClr val="003300"/>
                </a:solidFill>
                <a:latin typeface="Arial Narrow" panose="020B0606020202030204" pitchFamily="34" charset="0"/>
              </a:rPr>
              <a:t>Organizational</a:t>
            </a:r>
            <a:r>
              <a:rPr lang="en-US" altLang="en-US" sz="1800" b="1" i="0" u="sng" baseline="0">
                <a:solidFill>
                  <a:srgbClr val="003300"/>
                </a:solidFill>
                <a:latin typeface="Arial Narrow" panose="020B0606020202030204" pitchFamily="34" charset="0"/>
              </a:rPr>
              <a:t> Responsibility</a:t>
            </a:r>
            <a:endParaRPr lang="en-US" altLang="en-US" sz="1800" b="1" i="0" baseline="0">
              <a:solidFill>
                <a:srgbClr val="003300"/>
              </a:solidFill>
              <a:latin typeface="Arial Narrow" panose="020B0606020202030204" pitchFamily="34" charset="0"/>
            </a:endParaRPr>
          </a:p>
        </p:txBody>
      </p:sp>
      <p:sp>
        <p:nvSpPr>
          <p:cNvPr id="22550" name="Line 22">
            <a:extLst>
              <a:ext uri="{FF2B5EF4-FFF2-40B4-BE49-F238E27FC236}">
                <a16:creationId xmlns:a16="http://schemas.microsoft.com/office/drawing/2014/main" id="{CEB5A55E-40E3-B49C-5387-826F041F17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67464" y="5272089"/>
            <a:ext cx="1587" cy="3381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>
            <a:extLst>
              <a:ext uri="{FF2B5EF4-FFF2-40B4-BE49-F238E27FC236}">
                <a16:creationId xmlns:a16="http://schemas.microsoft.com/office/drawing/2014/main" id="{BC1C5985-E17B-922C-EB45-1E76D91AC5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6964" y="5278439"/>
            <a:ext cx="1587" cy="3381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Rectangle 24">
            <a:extLst>
              <a:ext uri="{FF2B5EF4-FFF2-40B4-BE49-F238E27FC236}">
                <a16:creationId xmlns:a16="http://schemas.microsoft.com/office/drawing/2014/main" id="{81C4C2FE-C704-A831-CF73-DCE29AF4E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6700" y="5638801"/>
            <a:ext cx="4178300" cy="288925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99"/>
                </a:solidFill>
                <a:latin typeface="Arial Narrow" panose="020B0606020202030204" pitchFamily="34" charset="0"/>
              </a:rPr>
              <a:t>Compensation Linkages/Communications/Value Mindset</a:t>
            </a:r>
          </a:p>
        </p:txBody>
      </p:sp>
      <p:sp>
        <p:nvSpPr>
          <p:cNvPr id="22553" name="Text Box 25">
            <a:extLst>
              <a:ext uri="{FF2B5EF4-FFF2-40B4-BE49-F238E27FC236}">
                <a16:creationId xmlns:a16="http://schemas.microsoft.com/office/drawing/2014/main" id="{E13D2286-CA23-A74C-7700-7A34D33C1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3689" y="5330825"/>
            <a:ext cx="1781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600" b="1" baseline="0">
                <a:solidFill>
                  <a:srgbClr val="003399"/>
                </a:solidFill>
                <a:latin typeface="Arial Narrow" panose="020B0606020202030204" pitchFamily="34" charset="0"/>
              </a:rPr>
              <a:t>Behavioral Enablers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80646C-4767-812D-2F35-2C6CF6D692F4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DABA9A2-66C9-65F8-98D7-FFA6F2E629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92374" y="131763"/>
            <a:ext cx="8431213" cy="581025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Portfolio decisions must be aligned with value creation  </a:t>
            </a:r>
          </a:p>
        </p:txBody>
      </p:sp>
      <p:grpSp>
        <p:nvGrpSpPr>
          <p:cNvPr id="29699" name="Group 3">
            <a:extLst>
              <a:ext uri="{FF2B5EF4-FFF2-40B4-BE49-F238E27FC236}">
                <a16:creationId xmlns:a16="http://schemas.microsoft.com/office/drawing/2014/main" id="{7BBF6701-6FA3-8DCE-8CE3-B91F3559B5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66963" y="5588000"/>
            <a:ext cx="3302000" cy="609600"/>
            <a:chOff x="765" y="3456"/>
            <a:chExt cx="1923" cy="496"/>
          </a:xfrm>
        </p:grpSpPr>
        <p:sp>
          <p:nvSpPr>
            <p:cNvPr id="29775" name="Rectangle 4">
              <a:extLst>
                <a:ext uri="{FF2B5EF4-FFF2-40B4-BE49-F238E27FC236}">
                  <a16:creationId xmlns:a16="http://schemas.microsoft.com/office/drawing/2014/main" id="{3E47878E-66A3-460D-1175-5C6306E9A44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5" y="3456"/>
              <a:ext cx="1917" cy="4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76" name="Text Box 5">
              <a:extLst>
                <a:ext uri="{FF2B5EF4-FFF2-40B4-BE49-F238E27FC236}">
                  <a16:creationId xmlns:a16="http://schemas.microsoft.com/office/drawing/2014/main" id="{CCCE1B00-E8CB-19F0-4CC0-C0F69AA5A152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68" y="3506"/>
              <a:ext cx="1920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marL="114300" indent="-1143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</a:pPr>
              <a:r>
                <a:rPr lang="en-US" altLang="en-US" sz="800" baseline="0">
                  <a:latin typeface="Times New Roman" panose="02020603050405020304" pitchFamily="18" charset="0"/>
                </a:rPr>
                <a:t>Comments: </a:t>
              </a:r>
            </a:p>
            <a:p>
              <a:pPr>
                <a:spcBef>
                  <a:spcPct val="0"/>
                </a:spcBef>
                <a:buClrTx/>
                <a:buFontTx/>
                <a:buChar char="•"/>
              </a:pPr>
              <a:r>
                <a:rPr lang="en-US" altLang="en-US" sz="800" baseline="0">
                  <a:latin typeface="Times New Roman" panose="02020603050405020304" pitchFamily="18" charset="0"/>
                </a:rPr>
                <a:t>Bubble size indicates each unit’s r</a:t>
              </a:r>
              <a:r>
                <a:rPr lang="en-US" altLang="en-US" sz="800" u="sng" baseline="0">
                  <a:latin typeface="Times New Roman" panose="02020603050405020304" pitchFamily="18" charset="0"/>
                </a:rPr>
                <a:t>elative</a:t>
              </a:r>
              <a:r>
                <a:rPr lang="en-US" altLang="en-US" sz="800" baseline="0">
                  <a:latin typeface="Times New Roman" panose="02020603050405020304" pitchFamily="18" charset="0"/>
                </a:rPr>
                <a:t> share of  UtilityCo’s YTD1998 $sales</a:t>
              </a:r>
            </a:p>
          </p:txBody>
        </p:sp>
      </p:grpSp>
      <p:sp>
        <p:nvSpPr>
          <p:cNvPr id="29700" name="Rectangle 6">
            <a:extLst>
              <a:ext uri="{FF2B5EF4-FFF2-40B4-BE49-F238E27FC236}">
                <a16:creationId xmlns:a16="http://schemas.microsoft.com/office/drawing/2014/main" id="{010A5C07-BE8B-19FB-C332-B0A162CFF3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06650" y="1658938"/>
            <a:ext cx="3181350" cy="3090862"/>
          </a:xfrm>
          <a:prstGeom prst="rect">
            <a:avLst/>
          </a:prstGeom>
          <a:solidFill>
            <a:srgbClr val="DBC3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01" name="Freeform 7">
            <a:extLst>
              <a:ext uri="{FF2B5EF4-FFF2-40B4-BE49-F238E27FC236}">
                <a16:creationId xmlns:a16="http://schemas.microsoft.com/office/drawing/2014/main" id="{A0CA122B-1BE9-985F-0F41-9F497C05D352}"/>
              </a:ext>
            </a:extLst>
          </p:cNvPr>
          <p:cNvSpPr>
            <a:spLocks noChangeAspect="1"/>
          </p:cNvSpPr>
          <p:nvPr/>
        </p:nvSpPr>
        <p:spPr bwMode="auto">
          <a:xfrm>
            <a:off x="2406651" y="2293938"/>
            <a:ext cx="2574925" cy="2455862"/>
          </a:xfrm>
          <a:custGeom>
            <a:avLst/>
            <a:gdLst>
              <a:gd name="T0" fmla="*/ 0 w 2133"/>
              <a:gd name="T1" fmla="*/ 0 h 1630"/>
              <a:gd name="T2" fmla="*/ 0 w 2133"/>
              <a:gd name="T3" fmla="*/ 2455862 h 1630"/>
              <a:gd name="T4" fmla="*/ 2574925 w 2133"/>
              <a:gd name="T5" fmla="*/ 2455862 h 1630"/>
              <a:gd name="T6" fmla="*/ 0 w 2133"/>
              <a:gd name="T7" fmla="*/ 0 h 163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3" h="1630">
                <a:moveTo>
                  <a:pt x="0" y="0"/>
                </a:moveTo>
                <a:lnTo>
                  <a:pt x="0" y="1630"/>
                </a:lnTo>
                <a:lnTo>
                  <a:pt x="2133" y="16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Freeform 8">
            <a:extLst>
              <a:ext uri="{FF2B5EF4-FFF2-40B4-BE49-F238E27FC236}">
                <a16:creationId xmlns:a16="http://schemas.microsoft.com/office/drawing/2014/main" id="{77125680-4E06-EADE-FCFA-B46923FF1A59}"/>
              </a:ext>
            </a:extLst>
          </p:cNvPr>
          <p:cNvSpPr>
            <a:spLocks noChangeAspect="1"/>
          </p:cNvSpPr>
          <p:nvPr/>
        </p:nvSpPr>
        <p:spPr bwMode="auto">
          <a:xfrm flipH="1" flipV="1">
            <a:off x="3014664" y="1658939"/>
            <a:ext cx="2573337" cy="2454275"/>
          </a:xfrm>
          <a:custGeom>
            <a:avLst/>
            <a:gdLst>
              <a:gd name="T0" fmla="*/ 0 w 2133"/>
              <a:gd name="T1" fmla="*/ 0 h 1630"/>
              <a:gd name="T2" fmla="*/ 0 w 2133"/>
              <a:gd name="T3" fmla="*/ 2454275 h 1630"/>
              <a:gd name="T4" fmla="*/ 2573337 w 2133"/>
              <a:gd name="T5" fmla="*/ 2454275 h 1630"/>
              <a:gd name="T6" fmla="*/ 0 w 2133"/>
              <a:gd name="T7" fmla="*/ 0 h 163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3" h="1630">
                <a:moveTo>
                  <a:pt x="0" y="0"/>
                </a:moveTo>
                <a:lnTo>
                  <a:pt x="0" y="1630"/>
                </a:lnTo>
                <a:lnTo>
                  <a:pt x="2133" y="16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9">
            <a:extLst>
              <a:ext uri="{FF2B5EF4-FFF2-40B4-BE49-F238E27FC236}">
                <a16:creationId xmlns:a16="http://schemas.microsoft.com/office/drawing/2014/main" id="{663AB7A9-424C-753D-7E23-0E11B02A58D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2406650" y="3203575"/>
            <a:ext cx="3181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Oval 10">
            <a:extLst>
              <a:ext uri="{FF2B5EF4-FFF2-40B4-BE49-F238E27FC236}">
                <a16:creationId xmlns:a16="http://schemas.microsoft.com/office/drawing/2014/main" id="{06298C6C-3BF3-A2F8-0CD9-45FBEA2346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16263" y="3128964"/>
            <a:ext cx="354012" cy="441325"/>
          </a:xfrm>
          <a:prstGeom prst="ellipse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05" name="Oval 11">
            <a:extLst>
              <a:ext uri="{FF2B5EF4-FFF2-40B4-BE49-F238E27FC236}">
                <a16:creationId xmlns:a16="http://schemas.microsoft.com/office/drawing/2014/main" id="{6D0B704A-9A9E-E34B-7F8B-9481AD68ED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38676" y="2603501"/>
            <a:ext cx="741363" cy="923925"/>
          </a:xfrm>
          <a:prstGeom prst="ellipse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06" name="Oval 12">
            <a:extLst>
              <a:ext uri="{FF2B5EF4-FFF2-40B4-BE49-F238E27FC236}">
                <a16:creationId xmlns:a16="http://schemas.microsoft.com/office/drawing/2014/main" id="{A471E390-9F48-115A-D28E-7613F5DF4B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21164" y="2124076"/>
            <a:ext cx="555625" cy="695325"/>
          </a:xfrm>
          <a:prstGeom prst="ellipse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07" name="Line 13">
            <a:extLst>
              <a:ext uri="{FF2B5EF4-FFF2-40B4-BE49-F238E27FC236}">
                <a16:creationId xmlns:a16="http://schemas.microsoft.com/office/drawing/2014/main" id="{353D0727-A71E-BB27-555E-4B80B41C63CC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997325" y="1658938"/>
            <a:ext cx="0" cy="3090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Text Box 14">
            <a:extLst>
              <a:ext uri="{FF2B5EF4-FFF2-40B4-BE49-F238E27FC236}">
                <a16:creationId xmlns:a16="http://schemas.microsoft.com/office/drawing/2014/main" id="{1CB04638-FCD0-9D46-E57E-9A233DB1673A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916488" y="1900239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2</a:t>
            </a:r>
          </a:p>
        </p:txBody>
      </p:sp>
      <p:sp>
        <p:nvSpPr>
          <p:cNvPr id="29709" name="Text Box 15">
            <a:extLst>
              <a:ext uri="{FF2B5EF4-FFF2-40B4-BE49-F238E27FC236}">
                <a16:creationId xmlns:a16="http://schemas.microsoft.com/office/drawing/2014/main" id="{8AFE7CE3-0B4A-C39E-3836-DCDDB93411A0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448050" y="3348039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5</a:t>
            </a:r>
          </a:p>
        </p:txBody>
      </p:sp>
      <p:sp>
        <p:nvSpPr>
          <p:cNvPr id="29710" name="Oval 16">
            <a:extLst>
              <a:ext uri="{FF2B5EF4-FFF2-40B4-BE49-F238E27FC236}">
                <a16:creationId xmlns:a16="http://schemas.microsoft.com/office/drawing/2014/main" id="{E6812256-2DF6-9D44-8411-AE57F9A44E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16263" y="2933701"/>
            <a:ext cx="354012" cy="442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11" name="Line 17">
            <a:extLst>
              <a:ext uri="{FF2B5EF4-FFF2-40B4-BE49-F238E27FC236}">
                <a16:creationId xmlns:a16="http://schemas.microsoft.com/office/drawing/2014/main" id="{0189D3EC-F1FA-AFD1-BEA3-12C911F39E83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368675" y="3133725"/>
            <a:ext cx="30480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2" name="Text Box 18">
            <a:extLst>
              <a:ext uri="{FF2B5EF4-FFF2-40B4-BE49-F238E27FC236}">
                <a16:creationId xmlns:a16="http://schemas.microsoft.com/office/drawing/2014/main" id="{9E4EA2AA-BAD9-640E-28D2-B3D38514C61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978275" y="1685926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1</a:t>
            </a:r>
          </a:p>
        </p:txBody>
      </p:sp>
      <p:sp>
        <p:nvSpPr>
          <p:cNvPr id="29713" name="Oval 19">
            <a:extLst>
              <a:ext uri="{FF2B5EF4-FFF2-40B4-BE49-F238E27FC236}">
                <a16:creationId xmlns:a16="http://schemas.microsoft.com/office/drawing/2014/main" id="{3B250478-0CAA-62E2-FE76-F972E80406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21164" y="1981201"/>
            <a:ext cx="555625" cy="6905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14" name="Line 20">
            <a:extLst>
              <a:ext uri="{FF2B5EF4-FFF2-40B4-BE49-F238E27FC236}">
                <a16:creationId xmlns:a16="http://schemas.microsoft.com/office/drawing/2014/main" id="{605FB63A-D2C6-1582-993D-37904F94A94B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 flipV="1">
            <a:off x="4203701" y="1944688"/>
            <a:ext cx="258763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Oval 21">
            <a:extLst>
              <a:ext uri="{FF2B5EF4-FFF2-40B4-BE49-F238E27FC236}">
                <a16:creationId xmlns:a16="http://schemas.microsoft.com/office/drawing/2014/main" id="{F2F7D936-ADB3-0A82-7133-ADA0BAE929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21125" y="2071688"/>
            <a:ext cx="166688" cy="207962"/>
          </a:xfrm>
          <a:prstGeom prst="ellipse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16" name="Text Box 22">
            <a:extLst>
              <a:ext uri="{FF2B5EF4-FFF2-40B4-BE49-F238E27FC236}">
                <a16:creationId xmlns:a16="http://schemas.microsoft.com/office/drawing/2014/main" id="{61BD1334-4D80-9C62-6636-AEAB9F1DD6C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157538" y="1900239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3</a:t>
            </a:r>
          </a:p>
        </p:txBody>
      </p:sp>
      <p:sp>
        <p:nvSpPr>
          <p:cNvPr id="29717" name="Oval 23">
            <a:extLst>
              <a:ext uri="{FF2B5EF4-FFF2-40B4-BE49-F238E27FC236}">
                <a16:creationId xmlns:a16="http://schemas.microsoft.com/office/drawing/2014/main" id="{024A6BB3-AC79-61CE-46D3-1DC64717AB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21125" y="2216151"/>
            <a:ext cx="166688" cy="2063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18" name="Line 24">
            <a:extLst>
              <a:ext uri="{FF2B5EF4-FFF2-40B4-BE49-F238E27FC236}">
                <a16:creationId xmlns:a16="http://schemas.microsoft.com/office/drawing/2014/main" id="{DD64E471-7C0F-D763-E317-F66DE92D869D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668713" y="2141538"/>
            <a:ext cx="309562" cy="17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9" name="Text Box 25">
            <a:extLst>
              <a:ext uri="{FF2B5EF4-FFF2-40B4-BE49-F238E27FC236}">
                <a16:creationId xmlns:a16="http://schemas.microsoft.com/office/drawing/2014/main" id="{24197B93-1A8F-6494-1577-4CE5594A8528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239561" y="4903874"/>
            <a:ext cx="155363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RELATIVE 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COMPETITIVE POSITION</a:t>
            </a:r>
          </a:p>
          <a:p>
            <a:pPr algn="ctr">
              <a:spcBef>
                <a:spcPct val="0"/>
              </a:spcBef>
              <a:buClrTx/>
            </a:pPr>
            <a:endParaRPr lang="en-US" altLang="en-US" sz="900" b="1" baseline="0">
              <a:latin typeface="Times New Roman" panose="02020603050405020304" pitchFamily="18" charset="0"/>
            </a:endParaRPr>
          </a:p>
        </p:txBody>
      </p:sp>
      <p:sp>
        <p:nvSpPr>
          <p:cNvPr id="29720" name="Text Box 26">
            <a:extLst>
              <a:ext uri="{FF2B5EF4-FFF2-40B4-BE49-F238E27FC236}">
                <a16:creationId xmlns:a16="http://schemas.microsoft.com/office/drawing/2014/main" id="{70B5F1EC-66B4-487D-B7B0-F89CD293471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 rot="16200000">
            <a:off x="1094011" y="2880797"/>
            <a:ext cx="17267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MARKET ECONOMICS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(SEGMENT PROFITABILITY)</a:t>
            </a:r>
          </a:p>
        </p:txBody>
      </p:sp>
      <p:sp>
        <p:nvSpPr>
          <p:cNvPr id="29721" name="Text Box 27">
            <a:extLst>
              <a:ext uri="{FF2B5EF4-FFF2-40B4-BE49-F238E27FC236}">
                <a16:creationId xmlns:a16="http://schemas.microsoft.com/office/drawing/2014/main" id="{0AC8422B-3889-E546-75FA-C9A29029018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84775" y="4760913"/>
            <a:ext cx="4445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++++</a:t>
            </a:r>
          </a:p>
        </p:txBody>
      </p:sp>
      <p:sp>
        <p:nvSpPr>
          <p:cNvPr id="29722" name="Text Box 28">
            <a:extLst>
              <a:ext uri="{FF2B5EF4-FFF2-40B4-BE49-F238E27FC236}">
                <a16:creationId xmlns:a16="http://schemas.microsoft.com/office/drawing/2014/main" id="{A3FE6ECF-0EF2-A1D2-0F61-B30F3A81402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395539" y="4760913"/>
            <a:ext cx="4222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- - - -</a:t>
            </a:r>
          </a:p>
        </p:txBody>
      </p:sp>
      <p:sp>
        <p:nvSpPr>
          <p:cNvPr id="29723" name="Oval 29">
            <a:extLst>
              <a:ext uri="{FF2B5EF4-FFF2-40B4-BE49-F238E27FC236}">
                <a16:creationId xmlns:a16="http://schemas.microsoft.com/office/drawing/2014/main" id="{3E6D080B-7998-9E28-A6B8-42FA14F828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14563" y="1666875"/>
            <a:ext cx="127000" cy="1587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9724" name="Group 30">
            <a:extLst>
              <a:ext uri="{FF2B5EF4-FFF2-40B4-BE49-F238E27FC236}">
                <a16:creationId xmlns:a16="http://schemas.microsoft.com/office/drawing/2014/main" id="{976309E4-9108-5A09-2CC0-7D76F50626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14563" y="3122614"/>
            <a:ext cx="125412" cy="160337"/>
            <a:chOff x="1191" y="2052"/>
            <a:chExt cx="105" cy="106"/>
          </a:xfrm>
        </p:grpSpPr>
        <p:sp>
          <p:nvSpPr>
            <p:cNvPr id="29773" name="Oval 31">
              <a:extLst>
                <a:ext uri="{FF2B5EF4-FFF2-40B4-BE49-F238E27FC236}">
                  <a16:creationId xmlns:a16="http://schemas.microsoft.com/office/drawing/2014/main" id="{B2BD26BB-71AD-B5CC-F8AA-BB9E20D42BB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91" y="2053"/>
              <a:ext cx="105" cy="1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74" name="Freeform 32">
              <a:extLst>
                <a:ext uri="{FF2B5EF4-FFF2-40B4-BE49-F238E27FC236}">
                  <a16:creationId xmlns:a16="http://schemas.microsoft.com/office/drawing/2014/main" id="{44C3F0C0-C92E-99E4-D991-CD8BADFE4B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46" y="2052"/>
              <a:ext cx="50" cy="104"/>
            </a:xfrm>
            <a:custGeom>
              <a:avLst/>
              <a:gdLst>
                <a:gd name="T0" fmla="*/ 0 w 50"/>
                <a:gd name="T1" fmla="*/ 0 h 104"/>
                <a:gd name="T2" fmla="*/ 0 w 50"/>
                <a:gd name="T3" fmla="*/ 104 h 104"/>
                <a:gd name="T4" fmla="*/ 22 w 50"/>
                <a:gd name="T5" fmla="*/ 98 h 104"/>
                <a:gd name="T6" fmla="*/ 34 w 50"/>
                <a:gd name="T7" fmla="*/ 90 h 104"/>
                <a:gd name="T8" fmla="*/ 42 w 50"/>
                <a:gd name="T9" fmla="*/ 78 h 104"/>
                <a:gd name="T10" fmla="*/ 50 w 50"/>
                <a:gd name="T11" fmla="*/ 62 h 104"/>
                <a:gd name="T12" fmla="*/ 48 w 50"/>
                <a:gd name="T13" fmla="*/ 40 h 104"/>
                <a:gd name="T14" fmla="*/ 38 w 50"/>
                <a:gd name="T15" fmla="*/ 22 h 104"/>
                <a:gd name="T16" fmla="*/ 28 w 50"/>
                <a:gd name="T17" fmla="*/ 10 h 104"/>
                <a:gd name="T18" fmla="*/ 16 w 50"/>
                <a:gd name="T19" fmla="*/ 4 h 104"/>
                <a:gd name="T20" fmla="*/ 0 w 50"/>
                <a:gd name="T21" fmla="*/ 0 h 1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" h="104">
                  <a:moveTo>
                    <a:pt x="0" y="0"/>
                  </a:moveTo>
                  <a:lnTo>
                    <a:pt x="0" y="104"/>
                  </a:lnTo>
                  <a:lnTo>
                    <a:pt x="22" y="98"/>
                  </a:lnTo>
                  <a:lnTo>
                    <a:pt x="34" y="90"/>
                  </a:lnTo>
                  <a:lnTo>
                    <a:pt x="42" y="78"/>
                  </a:lnTo>
                  <a:lnTo>
                    <a:pt x="50" y="62"/>
                  </a:lnTo>
                  <a:lnTo>
                    <a:pt x="48" y="40"/>
                  </a:lnTo>
                  <a:lnTo>
                    <a:pt x="38" y="22"/>
                  </a:lnTo>
                  <a:lnTo>
                    <a:pt x="28" y="10"/>
                  </a:lnTo>
                  <a:lnTo>
                    <a:pt x="1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25" name="Text Box 33">
            <a:extLst>
              <a:ext uri="{FF2B5EF4-FFF2-40B4-BE49-F238E27FC236}">
                <a16:creationId xmlns:a16="http://schemas.microsoft.com/office/drawing/2014/main" id="{80C893F7-EF41-C550-4251-7C097DEDB1B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876675" y="4759325"/>
            <a:ext cx="2413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29726" name="Text Box 34">
            <a:extLst>
              <a:ext uri="{FF2B5EF4-FFF2-40B4-BE49-F238E27FC236}">
                <a16:creationId xmlns:a16="http://schemas.microsoft.com/office/drawing/2014/main" id="{6AE196E6-ED59-5CC1-904D-A60331E998C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968625" y="2408239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4</a:t>
            </a:r>
          </a:p>
        </p:txBody>
      </p:sp>
      <p:sp>
        <p:nvSpPr>
          <p:cNvPr id="29727" name="Oval 35">
            <a:extLst>
              <a:ext uri="{FF2B5EF4-FFF2-40B4-BE49-F238E27FC236}">
                <a16:creationId xmlns:a16="http://schemas.microsoft.com/office/drawing/2014/main" id="{A58BBA15-95EF-50C7-B157-2001CA9EFC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78239" y="2724150"/>
            <a:ext cx="231775" cy="2921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28" name="Line 36">
            <a:extLst>
              <a:ext uri="{FF2B5EF4-FFF2-40B4-BE49-F238E27FC236}">
                <a16:creationId xmlns:a16="http://schemas.microsoft.com/office/drawing/2014/main" id="{E2C3B75C-1C23-B3EB-805E-89C770F70B6C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611564" y="2662239"/>
            <a:ext cx="187325" cy="185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9" name="Rectangle 37">
            <a:extLst>
              <a:ext uri="{FF2B5EF4-FFF2-40B4-BE49-F238E27FC236}">
                <a16:creationId xmlns:a16="http://schemas.microsoft.com/office/drawing/2014/main" id="{16F355D1-CBAE-E574-288C-E5C7476AFD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06650" y="1658938"/>
            <a:ext cx="3181350" cy="309086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BFB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30" name="Text Box 38">
            <a:extLst>
              <a:ext uri="{FF2B5EF4-FFF2-40B4-BE49-F238E27FC236}">
                <a16:creationId xmlns:a16="http://schemas.microsoft.com/office/drawing/2014/main" id="{5742DF0D-BCDF-38CA-37EF-43B8283E1B5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700588" y="4119564"/>
            <a:ext cx="773112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latin typeface="Times New Roman" panose="02020603050405020304" pitchFamily="18" charset="0"/>
              </a:rPr>
              <a:t>VALUE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latin typeface="Times New Roman" panose="02020603050405020304" pitchFamily="18" charset="0"/>
              </a:rPr>
              <a:t>NEUTRAL</a:t>
            </a:r>
          </a:p>
        </p:txBody>
      </p:sp>
      <p:sp>
        <p:nvSpPr>
          <p:cNvPr id="29731" name="Text Box 39">
            <a:extLst>
              <a:ext uri="{FF2B5EF4-FFF2-40B4-BE49-F238E27FC236}">
                <a16:creationId xmlns:a16="http://schemas.microsoft.com/office/drawing/2014/main" id="{D7531899-9290-26CC-5FF9-F358DE87439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922838" y="1524001"/>
            <a:ext cx="773112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latin typeface="Times New Roman" panose="02020603050405020304" pitchFamily="18" charset="0"/>
              </a:rPr>
              <a:t>VALUE-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latin typeface="Times New Roman" panose="02020603050405020304" pitchFamily="18" charset="0"/>
              </a:rPr>
              <a:t>CREATING</a:t>
            </a:r>
          </a:p>
        </p:txBody>
      </p:sp>
      <p:sp>
        <p:nvSpPr>
          <p:cNvPr id="29732" name="Oval 40">
            <a:extLst>
              <a:ext uri="{FF2B5EF4-FFF2-40B4-BE49-F238E27FC236}">
                <a16:creationId xmlns:a16="http://schemas.microsoft.com/office/drawing/2014/main" id="{3384DEBC-CFFF-C7CD-6D26-4BD90D7676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38676" y="2228850"/>
            <a:ext cx="741363" cy="9286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33" name="Line 41">
            <a:extLst>
              <a:ext uri="{FF2B5EF4-FFF2-40B4-BE49-F238E27FC236}">
                <a16:creationId xmlns:a16="http://schemas.microsoft.com/office/drawing/2014/main" id="{42858A13-18D3-12A8-9A89-52FBC2EE1AF6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5100638" y="2130425"/>
            <a:ext cx="182562" cy="433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34" name="Oval 42">
            <a:extLst>
              <a:ext uri="{FF2B5EF4-FFF2-40B4-BE49-F238E27FC236}">
                <a16:creationId xmlns:a16="http://schemas.microsoft.com/office/drawing/2014/main" id="{556C8224-D830-12D1-55E1-22B2EA34A3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14563" y="4589463"/>
            <a:ext cx="125412" cy="1587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35" name="Text Box 43">
            <a:extLst>
              <a:ext uri="{FF2B5EF4-FFF2-40B4-BE49-F238E27FC236}">
                <a16:creationId xmlns:a16="http://schemas.microsoft.com/office/drawing/2014/main" id="{BC66CA9B-D808-3953-77E4-81D61E85D417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030413" y="4213226"/>
            <a:ext cx="919162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latin typeface="Times New Roman" panose="02020603050405020304" pitchFamily="18" charset="0"/>
              </a:rPr>
              <a:t>VALUE-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latin typeface="Times New Roman" panose="02020603050405020304" pitchFamily="18" charset="0"/>
              </a:rPr>
              <a:t>DESTROYING</a:t>
            </a:r>
          </a:p>
        </p:txBody>
      </p:sp>
      <p:sp>
        <p:nvSpPr>
          <p:cNvPr id="29736" name="Rectangle 44">
            <a:extLst>
              <a:ext uri="{FF2B5EF4-FFF2-40B4-BE49-F238E27FC236}">
                <a16:creationId xmlns:a16="http://schemas.microsoft.com/office/drawing/2014/main" id="{614F0EDC-FA1D-D8AC-3D65-C146867045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75425" y="1643063"/>
            <a:ext cx="3182938" cy="3090862"/>
          </a:xfrm>
          <a:prstGeom prst="rect">
            <a:avLst/>
          </a:prstGeom>
          <a:solidFill>
            <a:srgbClr val="DBC3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37" name="Freeform 45">
            <a:extLst>
              <a:ext uri="{FF2B5EF4-FFF2-40B4-BE49-F238E27FC236}">
                <a16:creationId xmlns:a16="http://schemas.microsoft.com/office/drawing/2014/main" id="{FC89E022-4890-AC5D-6DD1-B048C57D8A39}"/>
              </a:ext>
            </a:extLst>
          </p:cNvPr>
          <p:cNvSpPr>
            <a:spLocks noChangeAspect="1"/>
          </p:cNvSpPr>
          <p:nvPr/>
        </p:nvSpPr>
        <p:spPr bwMode="auto">
          <a:xfrm>
            <a:off x="6575426" y="2279651"/>
            <a:ext cx="2576513" cy="2454275"/>
          </a:xfrm>
          <a:custGeom>
            <a:avLst/>
            <a:gdLst>
              <a:gd name="T0" fmla="*/ 0 w 2133"/>
              <a:gd name="T1" fmla="*/ 0 h 1630"/>
              <a:gd name="T2" fmla="*/ 0 w 2133"/>
              <a:gd name="T3" fmla="*/ 2454275 h 1630"/>
              <a:gd name="T4" fmla="*/ 2576513 w 2133"/>
              <a:gd name="T5" fmla="*/ 2454275 h 1630"/>
              <a:gd name="T6" fmla="*/ 0 w 2133"/>
              <a:gd name="T7" fmla="*/ 0 h 163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3" h="1630">
                <a:moveTo>
                  <a:pt x="0" y="0"/>
                </a:moveTo>
                <a:lnTo>
                  <a:pt x="0" y="1630"/>
                </a:lnTo>
                <a:lnTo>
                  <a:pt x="2133" y="16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8" name="Freeform 46">
            <a:extLst>
              <a:ext uri="{FF2B5EF4-FFF2-40B4-BE49-F238E27FC236}">
                <a16:creationId xmlns:a16="http://schemas.microsoft.com/office/drawing/2014/main" id="{66C115DA-2142-E0C0-29E3-F874FE2E230D}"/>
              </a:ext>
            </a:extLst>
          </p:cNvPr>
          <p:cNvSpPr>
            <a:spLocks noChangeAspect="1"/>
          </p:cNvSpPr>
          <p:nvPr/>
        </p:nvSpPr>
        <p:spPr bwMode="auto">
          <a:xfrm flipH="1" flipV="1">
            <a:off x="7183439" y="1643063"/>
            <a:ext cx="2574925" cy="2457450"/>
          </a:xfrm>
          <a:custGeom>
            <a:avLst/>
            <a:gdLst>
              <a:gd name="T0" fmla="*/ 0 w 2133"/>
              <a:gd name="T1" fmla="*/ 0 h 1630"/>
              <a:gd name="T2" fmla="*/ 0 w 2133"/>
              <a:gd name="T3" fmla="*/ 2457450 h 1630"/>
              <a:gd name="T4" fmla="*/ 2574925 w 2133"/>
              <a:gd name="T5" fmla="*/ 2457450 h 1630"/>
              <a:gd name="T6" fmla="*/ 0 w 2133"/>
              <a:gd name="T7" fmla="*/ 0 h 163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3" h="1630">
                <a:moveTo>
                  <a:pt x="0" y="0"/>
                </a:moveTo>
                <a:lnTo>
                  <a:pt x="0" y="1630"/>
                </a:lnTo>
                <a:lnTo>
                  <a:pt x="2133" y="16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9" name="Line 47">
            <a:extLst>
              <a:ext uri="{FF2B5EF4-FFF2-40B4-BE49-F238E27FC236}">
                <a16:creationId xmlns:a16="http://schemas.microsoft.com/office/drawing/2014/main" id="{B831D08A-9908-01B7-D955-CDA922E301C0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6575425" y="3186113"/>
            <a:ext cx="3182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40" name="Line 48">
            <a:extLst>
              <a:ext uri="{FF2B5EF4-FFF2-40B4-BE49-F238E27FC236}">
                <a16:creationId xmlns:a16="http://schemas.microsoft.com/office/drawing/2014/main" id="{A0711B24-E5C1-BAF8-706E-DD3FC89D70A1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8166100" y="1643063"/>
            <a:ext cx="0" cy="3090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41" name="Text Box 49">
            <a:extLst>
              <a:ext uri="{FF2B5EF4-FFF2-40B4-BE49-F238E27FC236}">
                <a16:creationId xmlns:a16="http://schemas.microsoft.com/office/drawing/2014/main" id="{69BD3597-11D6-D871-E6FA-5DAD5A9F23F8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877300" y="2430464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1</a:t>
            </a:r>
          </a:p>
        </p:txBody>
      </p:sp>
      <p:sp>
        <p:nvSpPr>
          <p:cNvPr id="29742" name="Text Box 50">
            <a:extLst>
              <a:ext uri="{FF2B5EF4-FFF2-40B4-BE49-F238E27FC236}">
                <a16:creationId xmlns:a16="http://schemas.microsoft.com/office/drawing/2014/main" id="{67EAE8A8-B053-BC4A-4523-C4A0DB3B717A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 rot="16200000">
            <a:off x="5488825" y="2866510"/>
            <a:ext cx="12715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REVENUE GROWTH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(4-YEAR CAGR)</a:t>
            </a:r>
          </a:p>
        </p:txBody>
      </p:sp>
      <p:sp>
        <p:nvSpPr>
          <p:cNvPr id="29743" name="Text Box 51">
            <a:extLst>
              <a:ext uri="{FF2B5EF4-FFF2-40B4-BE49-F238E27FC236}">
                <a16:creationId xmlns:a16="http://schemas.microsoft.com/office/drawing/2014/main" id="{C4DF0E6F-C3C9-3A4E-8211-49C8B1A3DF4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048625" y="4743450"/>
            <a:ext cx="2413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29744" name="Rectangle 52">
            <a:extLst>
              <a:ext uri="{FF2B5EF4-FFF2-40B4-BE49-F238E27FC236}">
                <a16:creationId xmlns:a16="http://schemas.microsoft.com/office/drawing/2014/main" id="{F900982D-A756-4877-9D01-C89A822C08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75425" y="1643063"/>
            <a:ext cx="3182938" cy="309086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BFB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45" name="Rectangle 53">
            <a:extLst>
              <a:ext uri="{FF2B5EF4-FFF2-40B4-BE49-F238E27FC236}">
                <a16:creationId xmlns:a16="http://schemas.microsoft.com/office/drawing/2014/main" id="{6CB7E5EE-23F0-D226-E583-81F5C4C553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60659" y="3031740"/>
            <a:ext cx="51296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(GNP and 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Inflation)</a:t>
            </a:r>
          </a:p>
        </p:txBody>
      </p:sp>
      <p:sp>
        <p:nvSpPr>
          <p:cNvPr id="29746" name="Rectangle 54">
            <a:extLst>
              <a:ext uri="{FF2B5EF4-FFF2-40B4-BE49-F238E27FC236}">
                <a16:creationId xmlns:a16="http://schemas.microsoft.com/office/drawing/2014/main" id="{77AB7851-8E45-4BA1-C3FB-93E7016AE1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07981" y="3105752"/>
            <a:ext cx="153888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5%</a:t>
            </a:r>
          </a:p>
        </p:txBody>
      </p:sp>
      <p:sp>
        <p:nvSpPr>
          <p:cNvPr id="29747" name="Oval 55">
            <a:extLst>
              <a:ext uri="{FF2B5EF4-FFF2-40B4-BE49-F238E27FC236}">
                <a16:creationId xmlns:a16="http://schemas.microsoft.com/office/drawing/2014/main" id="{3956D90A-FCC8-C29D-23E5-B197519461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94614" y="3186114"/>
            <a:ext cx="446087" cy="5540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48" name="Oval 56">
            <a:extLst>
              <a:ext uri="{FF2B5EF4-FFF2-40B4-BE49-F238E27FC236}">
                <a16:creationId xmlns:a16="http://schemas.microsoft.com/office/drawing/2014/main" id="{3BEB8CCF-9D23-98BF-0244-9EC133662C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44026" y="2824163"/>
            <a:ext cx="474663" cy="5905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49" name="Oval 57">
            <a:extLst>
              <a:ext uri="{FF2B5EF4-FFF2-40B4-BE49-F238E27FC236}">
                <a16:creationId xmlns:a16="http://schemas.microsoft.com/office/drawing/2014/main" id="{B4FCCE97-756A-F947-0BC4-1EEF160DBA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75675" y="3730626"/>
            <a:ext cx="1098550" cy="13684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50" name="Text Box 58">
            <a:extLst>
              <a:ext uri="{FF2B5EF4-FFF2-40B4-BE49-F238E27FC236}">
                <a16:creationId xmlns:a16="http://schemas.microsoft.com/office/drawing/2014/main" id="{76FA42A9-D667-9CA4-90E6-B99CA4F7516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469063" y="4745038"/>
            <a:ext cx="4508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-1700</a:t>
            </a:r>
          </a:p>
        </p:txBody>
      </p:sp>
      <p:sp>
        <p:nvSpPr>
          <p:cNvPr id="29751" name="Text Box 59">
            <a:extLst>
              <a:ext uri="{FF2B5EF4-FFF2-40B4-BE49-F238E27FC236}">
                <a16:creationId xmlns:a16="http://schemas.microsoft.com/office/drawing/2014/main" id="{2B79BE5A-1D3F-4EE2-F5D5-05DD35E229C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9478963" y="4745038"/>
            <a:ext cx="4127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1700</a:t>
            </a:r>
          </a:p>
        </p:txBody>
      </p:sp>
      <p:sp>
        <p:nvSpPr>
          <p:cNvPr id="29752" name="Rectangle 60">
            <a:extLst>
              <a:ext uri="{FF2B5EF4-FFF2-40B4-BE49-F238E27FC236}">
                <a16:creationId xmlns:a16="http://schemas.microsoft.com/office/drawing/2014/main" id="{5F71F1CB-4BDF-3AA0-1073-6654DBD596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0831" y="4558314"/>
            <a:ext cx="221214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-2 %</a:t>
            </a:r>
          </a:p>
        </p:txBody>
      </p:sp>
      <p:sp>
        <p:nvSpPr>
          <p:cNvPr id="29753" name="Rectangle 61">
            <a:extLst>
              <a:ext uri="{FF2B5EF4-FFF2-40B4-BE49-F238E27FC236}">
                <a16:creationId xmlns:a16="http://schemas.microsoft.com/office/drawing/2014/main" id="{CD32E2AF-D52C-90F1-4666-D3FC484E62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2465" y="1659539"/>
            <a:ext cx="21159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12%</a:t>
            </a:r>
          </a:p>
        </p:txBody>
      </p:sp>
      <p:sp>
        <p:nvSpPr>
          <p:cNvPr id="29754" name="Oval 62">
            <a:extLst>
              <a:ext uri="{FF2B5EF4-FFF2-40B4-BE49-F238E27FC236}">
                <a16:creationId xmlns:a16="http://schemas.microsoft.com/office/drawing/2014/main" id="{27962CEB-563A-49EC-CF06-B6CDFAE4A8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37564" y="4092575"/>
            <a:ext cx="257175" cy="3190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55" name="Text Box 63">
            <a:extLst>
              <a:ext uri="{FF2B5EF4-FFF2-40B4-BE49-F238E27FC236}">
                <a16:creationId xmlns:a16="http://schemas.microsoft.com/office/drawing/2014/main" id="{23117833-0999-1BE6-BDB7-9EE7AE28B4C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959725" y="3787776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3</a:t>
            </a:r>
          </a:p>
        </p:txBody>
      </p:sp>
      <p:sp>
        <p:nvSpPr>
          <p:cNvPr id="29756" name="Text Box 64">
            <a:extLst>
              <a:ext uri="{FF2B5EF4-FFF2-40B4-BE49-F238E27FC236}">
                <a16:creationId xmlns:a16="http://schemas.microsoft.com/office/drawing/2014/main" id="{E788B015-415D-DD2C-889B-4DA6EC57A22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9104313" y="3424239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2</a:t>
            </a:r>
          </a:p>
        </p:txBody>
      </p:sp>
      <p:sp>
        <p:nvSpPr>
          <p:cNvPr id="29757" name="Text Box 65">
            <a:extLst>
              <a:ext uri="{FF2B5EF4-FFF2-40B4-BE49-F238E27FC236}">
                <a16:creationId xmlns:a16="http://schemas.microsoft.com/office/drawing/2014/main" id="{D509870A-1997-FA49-F696-55AC5DB2DD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218363" y="2795589"/>
            <a:ext cx="730250" cy="244475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chemeClr val="bg2"/>
                </a:solidFill>
                <a:latin typeface="Times New Roman" panose="02020603050405020304" pitchFamily="18" charset="0"/>
              </a:rPr>
              <a:t>Business 4</a:t>
            </a:r>
          </a:p>
        </p:txBody>
      </p:sp>
      <p:sp>
        <p:nvSpPr>
          <p:cNvPr id="29758" name="Line 66">
            <a:extLst>
              <a:ext uri="{FF2B5EF4-FFF2-40B4-BE49-F238E27FC236}">
                <a16:creationId xmlns:a16="http://schemas.microsoft.com/office/drawing/2014/main" id="{5522957E-4A71-EBA8-20F5-493BBDCEE951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613650" y="3095625"/>
            <a:ext cx="304800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59" name="Line 67">
            <a:extLst>
              <a:ext uri="{FF2B5EF4-FFF2-40B4-BE49-F238E27FC236}">
                <a16:creationId xmlns:a16="http://schemas.microsoft.com/office/drawing/2014/main" id="{656E7B8C-3D81-CF9C-5EF4-03DC8F086ACC}"/>
              </a:ext>
            </a:extLst>
          </p:cNvPr>
          <p:cNvSpPr>
            <a:spLocks noChangeAspect="1" noChangeShapeType="1"/>
          </p:cNvSpPr>
          <p:nvPr/>
        </p:nvSpPr>
        <p:spPr bwMode="auto">
          <a:xfrm rot="20833215">
            <a:off x="8355013" y="4002088"/>
            <a:ext cx="144462" cy="176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60" name="Line 68">
            <a:extLst>
              <a:ext uri="{FF2B5EF4-FFF2-40B4-BE49-F238E27FC236}">
                <a16:creationId xmlns:a16="http://schemas.microsoft.com/office/drawing/2014/main" id="{9C444E84-E102-B5BD-5030-2250E78EF79F}"/>
              </a:ext>
            </a:extLst>
          </p:cNvPr>
          <p:cNvSpPr>
            <a:spLocks noChangeAspect="1" noChangeShapeType="1"/>
          </p:cNvSpPr>
          <p:nvPr/>
        </p:nvSpPr>
        <p:spPr bwMode="auto">
          <a:xfrm rot="3886419" flipH="1" flipV="1">
            <a:off x="9201944" y="3707607"/>
            <a:ext cx="284163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61" name="Line 69">
            <a:extLst>
              <a:ext uri="{FF2B5EF4-FFF2-40B4-BE49-F238E27FC236}">
                <a16:creationId xmlns:a16="http://schemas.microsoft.com/office/drawing/2014/main" id="{15115355-C9A1-6F63-9ABC-A8C387D8AE2C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9178925" y="2733675"/>
            <a:ext cx="330200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62" name="Text Box 70">
            <a:extLst>
              <a:ext uri="{FF2B5EF4-FFF2-40B4-BE49-F238E27FC236}">
                <a16:creationId xmlns:a16="http://schemas.microsoft.com/office/drawing/2014/main" id="{CE1F8076-65B2-F10C-897A-AB34CAB6435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272065" y="4958835"/>
            <a:ext cx="18293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ECONOMIC PROFIT PER UNIT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900" b="1" baseline="0">
                <a:latin typeface="Times New Roman" panose="02020603050405020304" pitchFamily="18" charset="0"/>
              </a:rPr>
              <a:t>(5-YEAR AVERAGE) </a:t>
            </a:r>
          </a:p>
        </p:txBody>
      </p:sp>
      <p:grpSp>
        <p:nvGrpSpPr>
          <p:cNvPr id="29763" name="Group 71">
            <a:extLst>
              <a:ext uri="{FF2B5EF4-FFF2-40B4-BE49-F238E27FC236}">
                <a16:creationId xmlns:a16="http://schemas.microsoft.com/office/drawing/2014/main" id="{9309A468-716B-DBEA-1E08-7E15E471A847}"/>
              </a:ext>
            </a:extLst>
          </p:cNvPr>
          <p:cNvGrpSpPr>
            <a:grpSpLocks/>
          </p:cNvGrpSpPr>
          <p:nvPr/>
        </p:nvGrpSpPr>
        <p:grpSpPr bwMode="auto">
          <a:xfrm>
            <a:off x="6686550" y="5588000"/>
            <a:ext cx="3295650" cy="609600"/>
            <a:chOff x="3160" y="3408"/>
            <a:chExt cx="2076" cy="537"/>
          </a:xfrm>
        </p:grpSpPr>
        <p:sp>
          <p:nvSpPr>
            <p:cNvPr id="29771" name="Rectangle 72">
              <a:extLst>
                <a:ext uri="{FF2B5EF4-FFF2-40B4-BE49-F238E27FC236}">
                  <a16:creationId xmlns:a16="http://schemas.microsoft.com/office/drawing/2014/main" id="{B6A51D09-9726-F9D3-059A-28B99329819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60" y="3408"/>
              <a:ext cx="2074" cy="5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72" name="Text Box 73">
              <a:extLst>
                <a:ext uri="{FF2B5EF4-FFF2-40B4-BE49-F238E27FC236}">
                  <a16:creationId xmlns:a16="http://schemas.microsoft.com/office/drawing/2014/main" id="{86971D6F-85F9-0E88-8430-A4E5914E3DE5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160" y="3495"/>
              <a:ext cx="20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marL="114300" indent="-1143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</a:pPr>
              <a:r>
                <a:rPr lang="en-US" altLang="en-US" sz="800" baseline="0">
                  <a:latin typeface="Times New Roman" panose="02020603050405020304" pitchFamily="18" charset="0"/>
                </a:rPr>
                <a:t>Comments:  </a:t>
              </a:r>
            </a:p>
            <a:p>
              <a:pPr>
                <a:spcBef>
                  <a:spcPct val="0"/>
                </a:spcBef>
                <a:buClrTx/>
                <a:buFontTx/>
                <a:buChar char="•"/>
              </a:pPr>
              <a:r>
                <a:rPr lang="en-US" altLang="en-US" sz="800" baseline="0">
                  <a:latin typeface="Times New Roman" panose="02020603050405020304" pitchFamily="18" charset="0"/>
                </a:rPr>
                <a:t>Bubble size indicates each unit’s r</a:t>
              </a:r>
              <a:r>
                <a:rPr lang="en-US" altLang="en-US" sz="800" u="sng" baseline="0">
                  <a:latin typeface="Times New Roman" panose="02020603050405020304" pitchFamily="18" charset="0"/>
                </a:rPr>
                <a:t>elative</a:t>
              </a:r>
              <a:r>
                <a:rPr lang="en-US" altLang="en-US" sz="800" baseline="0">
                  <a:latin typeface="Times New Roman" panose="02020603050405020304" pitchFamily="18" charset="0"/>
                </a:rPr>
                <a:t> share of  UtilityCo’s invested capital (of those items included)</a:t>
              </a:r>
            </a:p>
          </p:txBody>
        </p:sp>
      </p:grpSp>
      <p:sp>
        <p:nvSpPr>
          <p:cNvPr id="29764" name="AutoShape 74">
            <a:extLst>
              <a:ext uri="{FF2B5EF4-FFF2-40B4-BE49-F238E27FC236}">
                <a16:creationId xmlns:a16="http://schemas.microsoft.com/office/drawing/2014/main" id="{525C1E90-DF0B-54B1-BF2B-9E9F3030BE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94226" y="4699000"/>
            <a:ext cx="2949575" cy="1143000"/>
          </a:xfrm>
          <a:prstGeom prst="star32">
            <a:avLst>
              <a:gd name="adj" fmla="val 36954"/>
            </a:avLst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65" name="Text Box 75">
            <a:extLst>
              <a:ext uri="{FF2B5EF4-FFF2-40B4-BE49-F238E27FC236}">
                <a16:creationId xmlns:a16="http://schemas.microsoft.com/office/drawing/2014/main" id="{56A53073-C68D-E11A-EDA4-E49E6D7420FA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80014" y="4920218"/>
            <a:ext cx="18573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2"/>
                </a:solidFill>
                <a:latin typeface="Times New Roman" panose="02020603050405020304" pitchFamily="18" charset="0"/>
              </a:rPr>
              <a:t>Would a more aggressive strategy more effectively exploit Business 4’s attractive market segment?</a:t>
            </a:r>
            <a:endParaRPr lang="en-US" altLang="en-US" sz="1200" b="1" baseline="0">
              <a:latin typeface="Times New Roman" panose="02020603050405020304" pitchFamily="18" charset="0"/>
            </a:endParaRPr>
          </a:p>
        </p:txBody>
      </p:sp>
      <p:sp>
        <p:nvSpPr>
          <p:cNvPr id="29766" name="AutoShape 76">
            <a:extLst>
              <a:ext uri="{FF2B5EF4-FFF2-40B4-BE49-F238E27FC236}">
                <a16:creationId xmlns:a16="http://schemas.microsoft.com/office/drawing/2014/main" id="{85D78C39-1637-596B-31F7-13E82D3D07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27200" y="771526"/>
            <a:ext cx="2852738" cy="1185863"/>
          </a:xfrm>
          <a:prstGeom prst="star32">
            <a:avLst>
              <a:gd name="adj" fmla="val 36954"/>
            </a:avLst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67" name="Text Box 77">
            <a:extLst>
              <a:ext uri="{FF2B5EF4-FFF2-40B4-BE49-F238E27FC236}">
                <a16:creationId xmlns:a16="http://schemas.microsoft.com/office/drawing/2014/main" id="{759D004C-8BC8-1C76-ABFA-EA91632B2CD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225675" y="951468"/>
            <a:ext cx="179705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2"/>
                </a:solidFill>
                <a:latin typeface="Times New Roman" panose="02020603050405020304" pitchFamily="18" charset="0"/>
              </a:rPr>
              <a:t>Is there an opportunity 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2"/>
                </a:solidFill>
                <a:latin typeface="Times New Roman" panose="02020603050405020304" pitchFamily="18" charset="0"/>
              </a:rPr>
              <a:t>for UtilityCo to trade share for profitability in the unprofitable segment?</a:t>
            </a:r>
            <a:endParaRPr lang="en-US" altLang="en-US" sz="1200" b="1" baseline="0">
              <a:latin typeface="Times New Roman" panose="02020603050405020304" pitchFamily="18" charset="0"/>
            </a:endParaRPr>
          </a:p>
        </p:txBody>
      </p:sp>
      <p:sp>
        <p:nvSpPr>
          <p:cNvPr id="29768" name="AutoShape 78">
            <a:extLst>
              <a:ext uri="{FF2B5EF4-FFF2-40B4-BE49-F238E27FC236}">
                <a16:creationId xmlns:a16="http://schemas.microsoft.com/office/drawing/2014/main" id="{DE3E28FF-64AE-A1C7-64C8-D448CAEE86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23126" y="785813"/>
            <a:ext cx="3114675" cy="1263650"/>
          </a:xfrm>
          <a:prstGeom prst="star32">
            <a:avLst>
              <a:gd name="adj" fmla="val 36954"/>
            </a:avLst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69" name="Text Box 79">
            <a:extLst>
              <a:ext uri="{FF2B5EF4-FFF2-40B4-BE49-F238E27FC236}">
                <a16:creationId xmlns:a16="http://schemas.microsoft.com/office/drawing/2014/main" id="{5C7CA87C-0C34-D954-D68C-563F78DBEA9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850189" y="1026081"/>
            <a:ext cx="19208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2"/>
                </a:solidFill>
                <a:latin typeface="Times New Roman" panose="02020603050405020304" pitchFamily="18" charset="0"/>
              </a:rPr>
              <a:t>Can UtilityCo more aggressively grow Business2 through incentives, advertising and pricing?</a:t>
            </a:r>
          </a:p>
        </p:txBody>
      </p:sp>
      <p:sp>
        <p:nvSpPr>
          <p:cNvPr id="29770" name="Text Box 80">
            <a:extLst>
              <a:ext uri="{FF2B5EF4-FFF2-40B4-BE49-F238E27FC236}">
                <a16:creationId xmlns:a16="http://schemas.microsoft.com/office/drawing/2014/main" id="{490DEFA3-750D-027E-618E-392397148FB6}"/>
              </a:ext>
            </a:extLst>
          </p:cNvPr>
          <p:cNvSpPr txBox="1">
            <a:spLocks noChangeArrowheads="1"/>
          </p:cNvSpPr>
          <p:nvPr/>
        </p:nvSpPr>
        <p:spPr bwMode="auto">
          <a:xfrm rot="1895804">
            <a:off x="9043988" y="920751"/>
            <a:ext cx="1560512" cy="2762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buClrTx/>
            </a:pPr>
            <a:r>
              <a:rPr lang="en-US" altLang="en-US" sz="1600" i="0" baseline="0">
                <a:latin typeface="Times New Roman" panose="02020603050405020304" pitchFamily="18" charset="0"/>
              </a:rPr>
              <a:t>Illustrative</a:t>
            </a:r>
            <a:endParaRPr lang="en-US" altLang="en-US" sz="1800" i="0" baseline="0"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0341F5-5D25-943C-A2F8-3AC6451D766F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4240E76-12F6-43A4-B2B0-773CFBAFE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0301" y="923926"/>
            <a:ext cx="1401025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chemeClr val="tx2"/>
                </a:solidFill>
              </a:rPr>
              <a:t>Expectation Gap</a:t>
            </a:r>
            <a:endParaRPr lang="en-US" altLang="en-US" sz="1400" b="1" baseline="0">
              <a:latin typeface="Times New Roman" panose="02020603050405020304" pitchFamily="18" charset="0"/>
            </a:endParaRPr>
          </a:p>
        </p:txBody>
      </p:sp>
      <p:sp>
        <p:nvSpPr>
          <p:cNvPr id="26627" name="Line 3">
            <a:extLst>
              <a:ext uri="{FF2B5EF4-FFF2-40B4-BE49-F238E27FC236}">
                <a16:creationId xmlns:a16="http://schemas.microsoft.com/office/drawing/2014/main" id="{A3CF55A0-5F92-256A-6322-3F6EDE7EDEE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6964" y="4206875"/>
            <a:ext cx="1587" cy="14493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8" name="Line 4">
            <a:extLst>
              <a:ext uri="{FF2B5EF4-FFF2-40B4-BE49-F238E27FC236}">
                <a16:creationId xmlns:a16="http://schemas.microsoft.com/office/drawing/2014/main" id="{150DEAD3-6DA5-94E5-3D7C-7DBC148B3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625" y="5656264"/>
            <a:ext cx="33338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Line 5">
            <a:extLst>
              <a:ext uri="{FF2B5EF4-FFF2-40B4-BE49-F238E27FC236}">
                <a16:creationId xmlns:a16="http://schemas.microsoft.com/office/drawing/2014/main" id="{C362972D-D580-F96E-8F83-8D21652244D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625" y="5459414"/>
            <a:ext cx="33338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Line 6">
            <a:extLst>
              <a:ext uri="{FF2B5EF4-FFF2-40B4-BE49-F238E27FC236}">
                <a16:creationId xmlns:a16="http://schemas.microsoft.com/office/drawing/2014/main" id="{3E1F8170-6543-00BB-76BA-EA2A924FEB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625" y="5270500"/>
            <a:ext cx="33338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Line 7">
            <a:extLst>
              <a:ext uri="{FF2B5EF4-FFF2-40B4-BE49-F238E27FC236}">
                <a16:creationId xmlns:a16="http://schemas.microsoft.com/office/drawing/2014/main" id="{FDEDEE84-805A-8267-0C62-E64598310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625" y="5073650"/>
            <a:ext cx="33338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Line 8">
            <a:extLst>
              <a:ext uri="{FF2B5EF4-FFF2-40B4-BE49-F238E27FC236}">
                <a16:creationId xmlns:a16="http://schemas.microsoft.com/office/drawing/2014/main" id="{F03BBE07-8FCB-1E36-FAE9-648C0E31BD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625" y="4884739"/>
            <a:ext cx="33338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Line 9">
            <a:extLst>
              <a:ext uri="{FF2B5EF4-FFF2-40B4-BE49-F238E27FC236}">
                <a16:creationId xmlns:a16="http://schemas.microsoft.com/office/drawing/2014/main" id="{66204BC3-CD7E-795C-D05A-053D05D938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625" y="4687889"/>
            <a:ext cx="33338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Line 10">
            <a:extLst>
              <a:ext uri="{FF2B5EF4-FFF2-40B4-BE49-F238E27FC236}">
                <a16:creationId xmlns:a16="http://schemas.microsoft.com/office/drawing/2014/main" id="{406B1FCE-DB9A-2F34-C524-7F2A242EA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625" y="4498975"/>
            <a:ext cx="33338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Line 11">
            <a:extLst>
              <a:ext uri="{FF2B5EF4-FFF2-40B4-BE49-F238E27FC236}">
                <a16:creationId xmlns:a16="http://schemas.microsoft.com/office/drawing/2014/main" id="{BC7F5C10-85DC-CD95-CFAE-7AE6086A8B5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625" y="4300539"/>
            <a:ext cx="33338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Line 12">
            <a:extLst>
              <a:ext uri="{FF2B5EF4-FFF2-40B4-BE49-F238E27FC236}">
                <a16:creationId xmlns:a16="http://schemas.microsoft.com/office/drawing/2014/main" id="{A00E3245-D96A-03CF-A193-945EF49BE47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6964" y="5656264"/>
            <a:ext cx="1819275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7" name="Line 13">
            <a:extLst>
              <a:ext uri="{FF2B5EF4-FFF2-40B4-BE49-F238E27FC236}">
                <a16:creationId xmlns:a16="http://schemas.microsoft.com/office/drawing/2014/main" id="{8B901852-F8E7-DA61-E52F-D39885BBC3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46964" y="5656263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14">
            <a:extLst>
              <a:ext uri="{FF2B5EF4-FFF2-40B4-BE49-F238E27FC236}">
                <a16:creationId xmlns:a16="http://schemas.microsoft.com/office/drawing/2014/main" id="{81E19A3A-7A4F-9718-0E62-C0A423BF5F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51750" y="5656263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Line 15">
            <a:extLst>
              <a:ext uri="{FF2B5EF4-FFF2-40B4-BE49-F238E27FC236}">
                <a16:creationId xmlns:a16="http://schemas.microsoft.com/office/drawing/2014/main" id="{0F0859C9-2390-B991-AB87-30B22BB009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8600" y="5656263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Line 16">
            <a:extLst>
              <a:ext uri="{FF2B5EF4-FFF2-40B4-BE49-F238E27FC236}">
                <a16:creationId xmlns:a16="http://schemas.microsoft.com/office/drawing/2014/main" id="{8C581FCA-093F-2FF6-1BD2-61A71B9EE2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53389" y="5656263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1" name="Line 17">
            <a:extLst>
              <a:ext uri="{FF2B5EF4-FFF2-40B4-BE49-F238E27FC236}">
                <a16:creationId xmlns:a16="http://schemas.microsoft.com/office/drawing/2014/main" id="{7AA054B6-8ECE-1EFA-3FB6-EE3C81D6A1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58175" y="5656263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2" name="Line 18">
            <a:extLst>
              <a:ext uri="{FF2B5EF4-FFF2-40B4-BE49-F238E27FC236}">
                <a16:creationId xmlns:a16="http://schemas.microsoft.com/office/drawing/2014/main" id="{193B2A18-D30E-FF51-8DD6-35CEED0004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55025" y="5656263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Line 19">
            <a:extLst>
              <a:ext uri="{FF2B5EF4-FFF2-40B4-BE49-F238E27FC236}">
                <a16:creationId xmlns:a16="http://schemas.microsoft.com/office/drawing/2014/main" id="{514F695A-C249-BF35-2A3F-B1A65AF044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59814" y="5656263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4" name="Line 20">
            <a:extLst>
              <a:ext uri="{FF2B5EF4-FFF2-40B4-BE49-F238E27FC236}">
                <a16:creationId xmlns:a16="http://schemas.microsoft.com/office/drawing/2014/main" id="{332A1A77-CE70-06EE-052F-327B2C66F8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64600" y="5656263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5" name="Line 21">
            <a:extLst>
              <a:ext uri="{FF2B5EF4-FFF2-40B4-BE49-F238E27FC236}">
                <a16:creationId xmlns:a16="http://schemas.microsoft.com/office/drawing/2014/main" id="{CD3FAA67-2734-E072-3A4F-EEDDE196E0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61450" y="5656263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6" name="Line 22">
            <a:extLst>
              <a:ext uri="{FF2B5EF4-FFF2-40B4-BE49-F238E27FC236}">
                <a16:creationId xmlns:a16="http://schemas.microsoft.com/office/drawing/2014/main" id="{AC0E4D93-398C-4DCE-FBE4-A0E1F01084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266239" y="5656263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7" name="Freeform 23">
            <a:extLst>
              <a:ext uri="{FF2B5EF4-FFF2-40B4-BE49-F238E27FC236}">
                <a16:creationId xmlns:a16="http://schemas.microsoft.com/office/drawing/2014/main" id="{0DFA4EE0-8EF2-5B07-643F-C6AD0A02C8F6}"/>
              </a:ext>
            </a:extLst>
          </p:cNvPr>
          <p:cNvSpPr>
            <a:spLocks/>
          </p:cNvSpPr>
          <p:nvPr/>
        </p:nvSpPr>
        <p:spPr bwMode="auto">
          <a:xfrm>
            <a:off x="7446964" y="4513263"/>
            <a:ext cx="1819275" cy="520700"/>
          </a:xfrm>
          <a:custGeom>
            <a:avLst/>
            <a:gdLst>
              <a:gd name="T0" fmla="*/ 0 w 276"/>
              <a:gd name="T1" fmla="*/ 520700 h 66"/>
              <a:gd name="T2" fmla="*/ 204339 w 276"/>
              <a:gd name="T3" fmla="*/ 252461 h 66"/>
              <a:gd name="T4" fmla="*/ 402086 w 276"/>
              <a:gd name="T5" fmla="*/ 118341 h 66"/>
              <a:gd name="T6" fmla="*/ 606425 w 276"/>
              <a:gd name="T7" fmla="*/ 0 h 66"/>
              <a:gd name="T8" fmla="*/ 810764 w 276"/>
              <a:gd name="T9" fmla="*/ 0 h 66"/>
              <a:gd name="T10" fmla="*/ 1008511 w 276"/>
              <a:gd name="T11" fmla="*/ 0 h 66"/>
              <a:gd name="T12" fmla="*/ 1212850 w 276"/>
              <a:gd name="T13" fmla="*/ 0 h 66"/>
              <a:gd name="T14" fmla="*/ 1417189 w 276"/>
              <a:gd name="T15" fmla="*/ 0 h 66"/>
              <a:gd name="T16" fmla="*/ 1614936 w 276"/>
              <a:gd name="T17" fmla="*/ 0 h 66"/>
              <a:gd name="T18" fmla="*/ 1819275 w 276"/>
              <a:gd name="T19" fmla="*/ 0 h 6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76" h="66">
                <a:moveTo>
                  <a:pt x="0" y="66"/>
                </a:moveTo>
                <a:lnTo>
                  <a:pt x="31" y="32"/>
                </a:lnTo>
                <a:lnTo>
                  <a:pt x="61" y="15"/>
                </a:lnTo>
                <a:lnTo>
                  <a:pt x="92" y="0"/>
                </a:lnTo>
                <a:lnTo>
                  <a:pt x="123" y="0"/>
                </a:lnTo>
                <a:lnTo>
                  <a:pt x="153" y="0"/>
                </a:lnTo>
                <a:lnTo>
                  <a:pt x="184" y="0"/>
                </a:lnTo>
                <a:lnTo>
                  <a:pt x="215" y="0"/>
                </a:lnTo>
                <a:lnTo>
                  <a:pt x="245" y="0"/>
                </a:lnTo>
                <a:lnTo>
                  <a:pt x="276" y="0"/>
                </a:lnTo>
              </a:path>
            </a:pathLst>
          </a:custGeom>
          <a:noFill/>
          <a:ln w="12700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Freeform 24">
            <a:extLst>
              <a:ext uri="{FF2B5EF4-FFF2-40B4-BE49-F238E27FC236}">
                <a16:creationId xmlns:a16="http://schemas.microsoft.com/office/drawing/2014/main" id="{D0913AF2-C382-05BB-9DAE-1AE05FE53AF6}"/>
              </a:ext>
            </a:extLst>
          </p:cNvPr>
          <p:cNvSpPr>
            <a:spLocks/>
          </p:cNvSpPr>
          <p:nvPr/>
        </p:nvSpPr>
        <p:spPr bwMode="auto">
          <a:xfrm>
            <a:off x="7446964" y="4484689"/>
            <a:ext cx="1819275" cy="1587"/>
          </a:xfrm>
          <a:custGeom>
            <a:avLst/>
            <a:gdLst>
              <a:gd name="T0" fmla="*/ 0 w 276"/>
              <a:gd name="T1" fmla="*/ 0 h 1587"/>
              <a:gd name="T2" fmla="*/ 204339 w 276"/>
              <a:gd name="T3" fmla="*/ 0 h 1587"/>
              <a:gd name="T4" fmla="*/ 402086 w 276"/>
              <a:gd name="T5" fmla="*/ 0 h 1587"/>
              <a:gd name="T6" fmla="*/ 606425 w 276"/>
              <a:gd name="T7" fmla="*/ 0 h 1587"/>
              <a:gd name="T8" fmla="*/ 810764 w 276"/>
              <a:gd name="T9" fmla="*/ 0 h 1587"/>
              <a:gd name="T10" fmla="*/ 1008511 w 276"/>
              <a:gd name="T11" fmla="*/ 0 h 1587"/>
              <a:gd name="T12" fmla="*/ 1212850 w 276"/>
              <a:gd name="T13" fmla="*/ 0 h 1587"/>
              <a:gd name="T14" fmla="*/ 1417189 w 276"/>
              <a:gd name="T15" fmla="*/ 0 h 1587"/>
              <a:gd name="T16" fmla="*/ 1614936 w 276"/>
              <a:gd name="T17" fmla="*/ 0 h 1587"/>
              <a:gd name="T18" fmla="*/ 1819275 w 276"/>
              <a:gd name="T19" fmla="*/ 0 h 158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76" h="1587">
                <a:moveTo>
                  <a:pt x="0" y="0"/>
                </a:moveTo>
                <a:lnTo>
                  <a:pt x="31" y="0"/>
                </a:lnTo>
                <a:lnTo>
                  <a:pt x="61" y="0"/>
                </a:lnTo>
                <a:lnTo>
                  <a:pt x="92" y="0"/>
                </a:lnTo>
                <a:lnTo>
                  <a:pt x="123" y="0"/>
                </a:lnTo>
                <a:lnTo>
                  <a:pt x="153" y="0"/>
                </a:lnTo>
                <a:lnTo>
                  <a:pt x="184" y="0"/>
                </a:lnTo>
                <a:lnTo>
                  <a:pt x="215" y="0"/>
                </a:lnTo>
                <a:lnTo>
                  <a:pt x="245" y="0"/>
                </a:lnTo>
                <a:lnTo>
                  <a:pt x="276" y="0"/>
                </a:lnTo>
              </a:path>
            </a:pathLst>
          </a:custGeom>
          <a:noFill/>
          <a:ln w="12700">
            <a:solidFill>
              <a:srgbClr val="008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9" name="Freeform 25">
            <a:extLst>
              <a:ext uri="{FF2B5EF4-FFF2-40B4-BE49-F238E27FC236}">
                <a16:creationId xmlns:a16="http://schemas.microsoft.com/office/drawing/2014/main" id="{6002B147-A09B-A590-0B8E-37D7A026FDEB}"/>
              </a:ext>
            </a:extLst>
          </p:cNvPr>
          <p:cNvSpPr>
            <a:spLocks/>
          </p:cNvSpPr>
          <p:nvPr/>
        </p:nvSpPr>
        <p:spPr bwMode="auto">
          <a:xfrm>
            <a:off x="7427914" y="5010151"/>
            <a:ext cx="39687" cy="47625"/>
          </a:xfrm>
          <a:custGeom>
            <a:avLst/>
            <a:gdLst>
              <a:gd name="T0" fmla="*/ 19050 w 25"/>
              <a:gd name="T1" fmla="*/ 0 h 30"/>
              <a:gd name="T2" fmla="*/ 39687 w 25"/>
              <a:gd name="T3" fmla="*/ 23813 h 30"/>
              <a:gd name="T4" fmla="*/ 19050 w 25"/>
              <a:gd name="T5" fmla="*/ 47625 h 30"/>
              <a:gd name="T6" fmla="*/ 0 w 25"/>
              <a:gd name="T7" fmla="*/ 23813 h 30"/>
              <a:gd name="T8" fmla="*/ 19050 w 25"/>
              <a:gd name="T9" fmla="*/ 0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30">
                <a:moveTo>
                  <a:pt x="12" y="0"/>
                </a:moveTo>
                <a:lnTo>
                  <a:pt x="25" y="15"/>
                </a:lnTo>
                <a:lnTo>
                  <a:pt x="12" y="30"/>
                </a:lnTo>
                <a:lnTo>
                  <a:pt x="0" y="15"/>
                </a:lnTo>
                <a:lnTo>
                  <a:pt x="12" y="0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0" name="Freeform 26">
            <a:extLst>
              <a:ext uri="{FF2B5EF4-FFF2-40B4-BE49-F238E27FC236}">
                <a16:creationId xmlns:a16="http://schemas.microsoft.com/office/drawing/2014/main" id="{0C09F89D-1CDC-D6F9-67FB-FA8A3CCC6A3F}"/>
              </a:ext>
            </a:extLst>
          </p:cNvPr>
          <p:cNvSpPr>
            <a:spLocks/>
          </p:cNvSpPr>
          <p:nvPr/>
        </p:nvSpPr>
        <p:spPr bwMode="auto">
          <a:xfrm>
            <a:off x="7631114" y="4741864"/>
            <a:ext cx="39687" cy="47625"/>
          </a:xfrm>
          <a:custGeom>
            <a:avLst/>
            <a:gdLst>
              <a:gd name="T0" fmla="*/ 20637 w 25"/>
              <a:gd name="T1" fmla="*/ 0 h 30"/>
              <a:gd name="T2" fmla="*/ 39687 w 25"/>
              <a:gd name="T3" fmla="*/ 23813 h 30"/>
              <a:gd name="T4" fmla="*/ 20637 w 25"/>
              <a:gd name="T5" fmla="*/ 47625 h 30"/>
              <a:gd name="T6" fmla="*/ 0 w 25"/>
              <a:gd name="T7" fmla="*/ 23813 h 30"/>
              <a:gd name="T8" fmla="*/ 20637 w 25"/>
              <a:gd name="T9" fmla="*/ 0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30">
                <a:moveTo>
                  <a:pt x="13" y="0"/>
                </a:moveTo>
                <a:lnTo>
                  <a:pt x="25" y="15"/>
                </a:lnTo>
                <a:lnTo>
                  <a:pt x="13" y="30"/>
                </a:lnTo>
                <a:lnTo>
                  <a:pt x="0" y="15"/>
                </a:lnTo>
                <a:lnTo>
                  <a:pt x="13" y="0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1" name="Freeform 27">
            <a:extLst>
              <a:ext uri="{FF2B5EF4-FFF2-40B4-BE49-F238E27FC236}">
                <a16:creationId xmlns:a16="http://schemas.microsoft.com/office/drawing/2014/main" id="{B3761F7A-D531-9E9E-7799-573E242930B7}"/>
              </a:ext>
            </a:extLst>
          </p:cNvPr>
          <p:cNvSpPr>
            <a:spLocks/>
          </p:cNvSpPr>
          <p:nvPr/>
        </p:nvSpPr>
        <p:spPr bwMode="auto">
          <a:xfrm>
            <a:off x="7829550" y="4608514"/>
            <a:ext cx="39688" cy="47625"/>
          </a:xfrm>
          <a:custGeom>
            <a:avLst/>
            <a:gdLst>
              <a:gd name="T0" fmla="*/ 19050 w 25"/>
              <a:gd name="T1" fmla="*/ 0 h 30"/>
              <a:gd name="T2" fmla="*/ 39688 w 25"/>
              <a:gd name="T3" fmla="*/ 23813 h 30"/>
              <a:gd name="T4" fmla="*/ 19050 w 25"/>
              <a:gd name="T5" fmla="*/ 47625 h 30"/>
              <a:gd name="T6" fmla="*/ 0 w 25"/>
              <a:gd name="T7" fmla="*/ 23813 h 30"/>
              <a:gd name="T8" fmla="*/ 19050 w 25"/>
              <a:gd name="T9" fmla="*/ 0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30">
                <a:moveTo>
                  <a:pt x="12" y="0"/>
                </a:moveTo>
                <a:lnTo>
                  <a:pt x="25" y="15"/>
                </a:lnTo>
                <a:lnTo>
                  <a:pt x="12" y="30"/>
                </a:lnTo>
                <a:lnTo>
                  <a:pt x="0" y="15"/>
                </a:lnTo>
                <a:lnTo>
                  <a:pt x="12" y="0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2" name="Rectangle 28">
            <a:extLst>
              <a:ext uri="{FF2B5EF4-FFF2-40B4-BE49-F238E27FC236}">
                <a16:creationId xmlns:a16="http://schemas.microsoft.com/office/drawing/2014/main" id="{94771BF9-2AAA-0E9E-C541-4356EA939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914" y="4475164"/>
            <a:ext cx="39687" cy="46037"/>
          </a:xfrm>
          <a:prstGeom prst="rect">
            <a:avLst/>
          </a:prstGeom>
          <a:solidFill>
            <a:srgbClr val="0080C0"/>
          </a:solidFill>
          <a:ln w="6350">
            <a:solidFill>
              <a:srgbClr val="0080C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6653" name="Group 29">
            <a:extLst>
              <a:ext uri="{FF2B5EF4-FFF2-40B4-BE49-F238E27FC236}">
                <a16:creationId xmlns:a16="http://schemas.microsoft.com/office/drawing/2014/main" id="{DA3E03DA-5049-3D01-1FCB-1BE57CF97DD3}"/>
              </a:ext>
            </a:extLst>
          </p:cNvPr>
          <p:cNvGrpSpPr>
            <a:grpSpLocks/>
          </p:cNvGrpSpPr>
          <p:nvPr/>
        </p:nvGrpSpPr>
        <p:grpSpPr bwMode="auto">
          <a:xfrm>
            <a:off x="7631113" y="4418013"/>
            <a:ext cx="1655762" cy="61912"/>
            <a:chOff x="3739" y="2819"/>
            <a:chExt cx="1043" cy="39"/>
          </a:xfrm>
        </p:grpSpPr>
        <p:sp>
          <p:nvSpPr>
            <p:cNvPr id="26859" name="Freeform 30">
              <a:extLst>
                <a:ext uri="{FF2B5EF4-FFF2-40B4-BE49-F238E27FC236}">
                  <a16:creationId xmlns:a16="http://schemas.microsoft.com/office/drawing/2014/main" id="{4F8B30EA-EFCC-E63B-B273-7F88619C1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3" y="2829"/>
              <a:ext cx="25" cy="29"/>
            </a:xfrm>
            <a:custGeom>
              <a:avLst/>
              <a:gdLst>
                <a:gd name="T0" fmla="*/ 12 w 25"/>
                <a:gd name="T1" fmla="*/ 0 h 29"/>
                <a:gd name="T2" fmla="*/ 25 w 25"/>
                <a:gd name="T3" fmla="*/ 14 h 29"/>
                <a:gd name="T4" fmla="*/ 12 w 25"/>
                <a:gd name="T5" fmla="*/ 29 h 29"/>
                <a:gd name="T6" fmla="*/ 0 w 25"/>
                <a:gd name="T7" fmla="*/ 14 h 29"/>
                <a:gd name="T8" fmla="*/ 12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2" y="0"/>
                  </a:moveTo>
                  <a:lnTo>
                    <a:pt x="25" y="14"/>
                  </a:lnTo>
                  <a:lnTo>
                    <a:pt x="12" y="29"/>
                  </a:lnTo>
                  <a:lnTo>
                    <a:pt x="0" y="1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60" name="Freeform 31">
              <a:extLst>
                <a:ext uri="{FF2B5EF4-FFF2-40B4-BE49-F238E27FC236}">
                  <a16:creationId xmlns:a16="http://schemas.microsoft.com/office/drawing/2014/main" id="{990DA9A2-41C4-11B1-5036-7A256C796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" y="2829"/>
              <a:ext cx="25" cy="29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4 h 29"/>
                <a:gd name="T4" fmla="*/ 13 w 25"/>
                <a:gd name="T5" fmla="*/ 29 h 29"/>
                <a:gd name="T6" fmla="*/ 0 w 25"/>
                <a:gd name="T7" fmla="*/ 14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4"/>
                  </a:lnTo>
                  <a:lnTo>
                    <a:pt x="13" y="29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61" name="Freeform 32">
              <a:extLst>
                <a:ext uri="{FF2B5EF4-FFF2-40B4-BE49-F238E27FC236}">
                  <a16:creationId xmlns:a16="http://schemas.microsoft.com/office/drawing/2014/main" id="{48F395E0-E29D-8D63-A622-24D98C0E1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829"/>
              <a:ext cx="25" cy="29"/>
            </a:xfrm>
            <a:custGeom>
              <a:avLst/>
              <a:gdLst>
                <a:gd name="T0" fmla="*/ 12 w 25"/>
                <a:gd name="T1" fmla="*/ 0 h 29"/>
                <a:gd name="T2" fmla="*/ 25 w 25"/>
                <a:gd name="T3" fmla="*/ 14 h 29"/>
                <a:gd name="T4" fmla="*/ 12 w 25"/>
                <a:gd name="T5" fmla="*/ 29 h 29"/>
                <a:gd name="T6" fmla="*/ 0 w 25"/>
                <a:gd name="T7" fmla="*/ 14 h 29"/>
                <a:gd name="T8" fmla="*/ 12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2" y="0"/>
                  </a:moveTo>
                  <a:lnTo>
                    <a:pt x="25" y="14"/>
                  </a:lnTo>
                  <a:lnTo>
                    <a:pt x="12" y="29"/>
                  </a:lnTo>
                  <a:lnTo>
                    <a:pt x="0" y="1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62" name="Freeform 33">
              <a:extLst>
                <a:ext uri="{FF2B5EF4-FFF2-40B4-BE49-F238E27FC236}">
                  <a16:creationId xmlns:a16="http://schemas.microsoft.com/office/drawing/2014/main" id="{00DEE289-3DCD-9FF9-8C50-CB76010D2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2829"/>
              <a:ext cx="25" cy="29"/>
            </a:xfrm>
            <a:custGeom>
              <a:avLst/>
              <a:gdLst>
                <a:gd name="T0" fmla="*/ 12 w 25"/>
                <a:gd name="T1" fmla="*/ 0 h 29"/>
                <a:gd name="T2" fmla="*/ 25 w 25"/>
                <a:gd name="T3" fmla="*/ 14 h 29"/>
                <a:gd name="T4" fmla="*/ 12 w 25"/>
                <a:gd name="T5" fmla="*/ 29 h 29"/>
                <a:gd name="T6" fmla="*/ 0 w 25"/>
                <a:gd name="T7" fmla="*/ 14 h 29"/>
                <a:gd name="T8" fmla="*/ 12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2" y="0"/>
                  </a:moveTo>
                  <a:lnTo>
                    <a:pt x="25" y="14"/>
                  </a:lnTo>
                  <a:lnTo>
                    <a:pt x="12" y="29"/>
                  </a:lnTo>
                  <a:lnTo>
                    <a:pt x="0" y="1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63" name="Freeform 34">
              <a:extLst>
                <a:ext uri="{FF2B5EF4-FFF2-40B4-BE49-F238E27FC236}">
                  <a16:creationId xmlns:a16="http://schemas.microsoft.com/office/drawing/2014/main" id="{61A8AB2C-C756-3BE2-6AF5-A8C9053B2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3" y="2829"/>
              <a:ext cx="25" cy="29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4 h 29"/>
                <a:gd name="T4" fmla="*/ 13 w 25"/>
                <a:gd name="T5" fmla="*/ 29 h 29"/>
                <a:gd name="T6" fmla="*/ 0 w 25"/>
                <a:gd name="T7" fmla="*/ 14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4"/>
                  </a:lnTo>
                  <a:lnTo>
                    <a:pt x="13" y="29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64" name="Freeform 35">
              <a:extLst>
                <a:ext uri="{FF2B5EF4-FFF2-40B4-BE49-F238E27FC236}">
                  <a16:creationId xmlns:a16="http://schemas.microsoft.com/office/drawing/2014/main" id="{6C4B8C1E-EB98-51CE-3332-A7FA8840B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8" y="2829"/>
              <a:ext cx="25" cy="29"/>
            </a:xfrm>
            <a:custGeom>
              <a:avLst/>
              <a:gdLst>
                <a:gd name="T0" fmla="*/ 12 w 25"/>
                <a:gd name="T1" fmla="*/ 0 h 29"/>
                <a:gd name="T2" fmla="*/ 25 w 25"/>
                <a:gd name="T3" fmla="*/ 14 h 29"/>
                <a:gd name="T4" fmla="*/ 12 w 25"/>
                <a:gd name="T5" fmla="*/ 29 h 29"/>
                <a:gd name="T6" fmla="*/ 0 w 25"/>
                <a:gd name="T7" fmla="*/ 14 h 29"/>
                <a:gd name="T8" fmla="*/ 12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2" y="0"/>
                  </a:moveTo>
                  <a:lnTo>
                    <a:pt x="25" y="14"/>
                  </a:lnTo>
                  <a:lnTo>
                    <a:pt x="12" y="29"/>
                  </a:lnTo>
                  <a:lnTo>
                    <a:pt x="0" y="1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65" name="Freeform 36">
              <a:extLst>
                <a:ext uri="{FF2B5EF4-FFF2-40B4-BE49-F238E27FC236}">
                  <a16:creationId xmlns:a16="http://schemas.microsoft.com/office/drawing/2014/main" id="{F384CC4F-B431-3143-C392-BB83E5E28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7" y="2829"/>
              <a:ext cx="25" cy="29"/>
            </a:xfrm>
            <a:custGeom>
              <a:avLst/>
              <a:gdLst>
                <a:gd name="T0" fmla="*/ 12 w 25"/>
                <a:gd name="T1" fmla="*/ 0 h 29"/>
                <a:gd name="T2" fmla="*/ 25 w 25"/>
                <a:gd name="T3" fmla="*/ 14 h 29"/>
                <a:gd name="T4" fmla="*/ 12 w 25"/>
                <a:gd name="T5" fmla="*/ 29 h 29"/>
                <a:gd name="T6" fmla="*/ 0 w 25"/>
                <a:gd name="T7" fmla="*/ 14 h 29"/>
                <a:gd name="T8" fmla="*/ 12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2" y="0"/>
                  </a:moveTo>
                  <a:lnTo>
                    <a:pt x="25" y="14"/>
                  </a:lnTo>
                  <a:lnTo>
                    <a:pt x="12" y="29"/>
                  </a:lnTo>
                  <a:lnTo>
                    <a:pt x="0" y="1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66" name="Rectangle 37">
              <a:extLst>
                <a:ext uri="{FF2B5EF4-FFF2-40B4-BE49-F238E27FC236}">
                  <a16:creationId xmlns:a16="http://schemas.microsoft.com/office/drawing/2014/main" id="{42125B40-1E90-37B6-3E0D-9ED15619F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9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67" name="Rectangle 38">
              <a:extLst>
                <a:ext uri="{FF2B5EF4-FFF2-40B4-BE49-F238E27FC236}">
                  <a16:creationId xmlns:a16="http://schemas.microsoft.com/office/drawing/2014/main" id="{622532C8-8489-C17D-9ED0-736AABD69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68" name="Rectangle 39">
              <a:extLst>
                <a:ext uri="{FF2B5EF4-FFF2-40B4-BE49-F238E27FC236}">
                  <a16:creationId xmlns:a16="http://schemas.microsoft.com/office/drawing/2014/main" id="{7FA92F51-A07E-30A0-D8DB-4C6412AA7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3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69" name="Rectangle 40">
              <a:extLst>
                <a:ext uri="{FF2B5EF4-FFF2-40B4-BE49-F238E27FC236}">
                  <a16:creationId xmlns:a16="http://schemas.microsoft.com/office/drawing/2014/main" id="{D4643803-6E92-62EB-405F-63AE40313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1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70" name="Rectangle 41">
              <a:extLst>
                <a:ext uri="{FF2B5EF4-FFF2-40B4-BE49-F238E27FC236}">
                  <a16:creationId xmlns:a16="http://schemas.microsoft.com/office/drawing/2014/main" id="{033EE355-BE10-C817-C654-723CCDD14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6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71" name="Rectangle 42">
              <a:extLst>
                <a:ext uri="{FF2B5EF4-FFF2-40B4-BE49-F238E27FC236}">
                  <a16:creationId xmlns:a16="http://schemas.microsoft.com/office/drawing/2014/main" id="{EC34962B-21DB-5992-4B70-9E227A1AA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5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72" name="Rectangle 43">
              <a:extLst>
                <a:ext uri="{FF2B5EF4-FFF2-40B4-BE49-F238E27FC236}">
                  <a16:creationId xmlns:a16="http://schemas.microsoft.com/office/drawing/2014/main" id="{280EA55A-3613-6C05-0358-0529D4F94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73" name="Rectangle 44">
              <a:extLst>
                <a:ext uri="{FF2B5EF4-FFF2-40B4-BE49-F238E27FC236}">
                  <a16:creationId xmlns:a16="http://schemas.microsoft.com/office/drawing/2014/main" id="{065788F2-18AA-FEB4-2F5C-3D7DE15BC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8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74" name="Rectangle 45">
              <a:extLst>
                <a:ext uri="{FF2B5EF4-FFF2-40B4-BE49-F238E27FC236}">
                  <a16:creationId xmlns:a16="http://schemas.microsoft.com/office/drawing/2014/main" id="{D725EEE6-3CDE-5DA1-3CDE-CCBD7A367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" y="2819"/>
              <a:ext cx="25" cy="29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6654" name="Rectangle 46">
            <a:extLst>
              <a:ext uri="{FF2B5EF4-FFF2-40B4-BE49-F238E27FC236}">
                <a16:creationId xmlns:a16="http://schemas.microsoft.com/office/drawing/2014/main" id="{BCBBA316-FD93-CBF4-46F2-BC8E7E488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710" y="5584825"/>
            <a:ext cx="2901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1.0%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55" name="Rectangle 47">
            <a:extLst>
              <a:ext uri="{FF2B5EF4-FFF2-40B4-BE49-F238E27FC236}">
                <a16:creationId xmlns:a16="http://schemas.microsoft.com/office/drawing/2014/main" id="{AF4DDEBE-DBA2-246B-ACB1-5E8863B82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710" y="5387975"/>
            <a:ext cx="2901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1.5%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56" name="Rectangle 48">
            <a:extLst>
              <a:ext uri="{FF2B5EF4-FFF2-40B4-BE49-F238E27FC236}">
                <a16:creationId xmlns:a16="http://schemas.microsoft.com/office/drawing/2014/main" id="{F9191F72-E203-CA54-2D8D-AB220A7B2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710" y="5199063"/>
            <a:ext cx="2901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2.0%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57" name="Rectangle 49">
            <a:extLst>
              <a:ext uri="{FF2B5EF4-FFF2-40B4-BE49-F238E27FC236}">
                <a16:creationId xmlns:a16="http://schemas.microsoft.com/office/drawing/2014/main" id="{7D3C1D91-5096-ECB6-181D-49323C9DC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710" y="5002213"/>
            <a:ext cx="2901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2.5%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58" name="Rectangle 50">
            <a:extLst>
              <a:ext uri="{FF2B5EF4-FFF2-40B4-BE49-F238E27FC236}">
                <a16:creationId xmlns:a16="http://schemas.microsoft.com/office/drawing/2014/main" id="{E47FA0E0-DA14-FF3F-3FF4-EA1C341F2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710" y="4813300"/>
            <a:ext cx="2901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3.0%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59" name="Rectangle 51">
            <a:extLst>
              <a:ext uri="{FF2B5EF4-FFF2-40B4-BE49-F238E27FC236}">
                <a16:creationId xmlns:a16="http://schemas.microsoft.com/office/drawing/2014/main" id="{2DD90DFF-01DC-8A1B-67CE-5600605C5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4616450"/>
            <a:ext cx="28733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3.5%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60" name="Rectangle 52">
            <a:extLst>
              <a:ext uri="{FF2B5EF4-FFF2-40B4-BE49-F238E27FC236}">
                <a16:creationId xmlns:a16="http://schemas.microsoft.com/office/drawing/2014/main" id="{91C40753-DD86-4A68-18A8-383725F3F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4427538"/>
            <a:ext cx="28733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4.0%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61" name="Rectangle 53">
            <a:extLst>
              <a:ext uri="{FF2B5EF4-FFF2-40B4-BE49-F238E27FC236}">
                <a16:creationId xmlns:a16="http://schemas.microsoft.com/office/drawing/2014/main" id="{FD15078C-7015-CD18-1B10-760083142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4230688"/>
            <a:ext cx="28733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4.5%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62" name="Rectangle 54">
            <a:extLst>
              <a:ext uri="{FF2B5EF4-FFF2-40B4-BE49-F238E27FC236}">
                <a16:creationId xmlns:a16="http://schemas.microsoft.com/office/drawing/2014/main" id="{746A08D3-4526-8387-7C88-911B06A62E5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325073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1998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63" name="Rectangle 55">
            <a:extLst>
              <a:ext uri="{FF2B5EF4-FFF2-40B4-BE49-F238E27FC236}">
                <a16:creationId xmlns:a16="http://schemas.microsoft.com/office/drawing/2014/main" id="{C1582CFF-5FC4-F826-00A8-B9107525D81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528273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1999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64" name="Rectangle 56">
            <a:extLst>
              <a:ext uri="{FF2B5EF4-FFF2-40B4-BE49-F238E27FC236}">
                <a16:creationId xmlns:a16="http://schemas.microsoft.com/office/drawing/2014/main" id="{FD4BFEE5-711E-A597-AAE6-4B38750643A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726711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2000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65" name="Rectangle 57">
            <a:extLst>
              <a:ext uri="{FF2B5EF4-FFF2-40B4-BE49-F238E27FC236}">
                <a16:creationId xmlns:a16="http://schemas.microsoft.com/office/drawing/2014/main" id="{E1107E21-DDD6-3613-9955-831C9A37721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931498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2001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66" name="Rectangle 58">
            <a:extLst>
              <a:ext uri="{FF2B5EF4-FFF2-40B4-BE49-F238E27FC236}">
                <a16:creationId xmlns:a16="http://schemas.microsoft.com/office/drawing/2014/main" id="{B822D989-AF6A-DDCA-284A-86DABD16756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134698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2002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67" name="Rectangle 59">
            <a:extLst>
              <a:ext uri="{FF2B5EF4-FFF2-40B4-BE49-F238E27FC236}">
                <a16:creationId xmlns:a16="http://schemas.microsoft.com/office/drawing/2014/main" id="{0F2D509E-CAD1-557F-8016-26215D6CBC5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333136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2003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68" name="Rectangle 60">
            <a:extLst>
              <a:ext uri="{FF2B5EF4-FFF2-40B4-BE49-F238E27FC236}">
                <a16:creationId xmlns:a16="http://schemas.microsoft.com/office/drawing/2014/main" id="{746AB4DE-E0A3-8E55-6F27-864FFBA5030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537923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2004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69" name="Rectangle 61">
            <a:extLst>
              <a:ext uri="{FF2B5EF4-FFF2-40B4-BE49-F238E27FC236}">
                <a16:creationId xmlns:a16="http://schemas.microsoft.com/office/drawing/2014/main" id="{A3445197-F9BB-5807-4963-792FEDCD573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742711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2005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70" name="Rectangle 62">
            <a:extLst>
              <a:ext uri="{FF2B5EF4-FFF2-40B4-BE49-F238E27FC236}">
                <a16:creationId xmlns:a16="http://schemas.microsoft.com/office/drawing/2014/main" id="{B44C01BF-BE77-A736-26E9-9BC1F9BDB6B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939561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2006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71" name="Rectangle 63">
            <a:extLst>
              <a:ext uri="{FF2B5EF4-FFF2-40B4-BE49-F238E27FC236}">
                <a16:creationId xmlns:a16="http://schemas.microsoft.com/office/drawing/2014/main" id="{A3A63080-E544-2E5A-2ECF-8C3EE3CCBB5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144348" y="5771164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2007</a:t>
            </a:r>
            <a:endParaRPr lang="en-US" altLang="en-US" sz="900" b="1" i="0" baseline="0">
              <a:solidFill>
                <a:schemeClr val="tx2"/>
              </a:solidFill>
            </a:endParaRPr>
          </a:p>
        </p:txBody>
      </p:sp>
      <p:sp>
        <p:nvSpPr>
          <p:cNvPr id="26672" name="Line 64">
            <a:extLst>
              <a:ext uri="{FF2B5EF4-FFF2-40B4-BE49-F238E27FC236}">
                <a16:creationId xmlns:a16="http://schemas.microsoft.com/office/drawing/2014/main" id="{2F9659A0-2358-07A7-9544-B2585C6E37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429625" y="4962525"/>
            <a:ext cx="177800" cy="158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3" name="Freeform 65">
            <a:extLst>
              <a:ext uri="{FF2B5EF4-FFF2-40B4-BE49-F238E27FC236}">
                <a16:creationId xmlns:a16="http://schemas.microsoft.com/office/drawing/2014/main" id="{3775C58A-2B9C-FD86-2DBA-CE930FDDB39C}"/>
              </a:ext>
            </a:extLst>
          </p:cNvPr>
          <p:cNvSpPr>
            <a:spLocks/>
          </p:cNvSpPr>
          <p:nvPr/>
        </p:nvSpPr>
        <p:spPr bwMode="auto">
          <a:xfrm>
            <a:off x="8494714" y="4938714"/>
            <a:ext cx="39687" cy="47625"/>
          </a:xfrm>
          <a:custGeom>
            <a:avLst/>
            <a:gdLst>
              <a:gd name="T0" fmla="*/ 20637 w 25"/>
              <a:gd name="T1" fmla="*/ 0 h 30"/>
              <a:gd name="T2" fmla="*/ 39687 w 25"/>
              <a:gd name="T3" fmla="*/ 23813 h 30"/>
              <a:gd name="T4" fmla="*/ 20637 w 25"/>
              <a:gd name="T5" fmla="*/ 47625 h 30"/>
              <a:gd name="T6" fmla="*/ 0 w 25"/>
              <a:gd name="T7" fmla="*/ 23813 h 30"/>
              <a:gd name="T8" fmla="*/ 20637 w 25"/>
              <a:gd name="T9" fmla="*/ 0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30">
                <a:moveTo>
                  <a:pt x="13" y="0"/>
                </a:moveTo>
                <a:lnTo>
                  <a:pt x="25" y="15"/>
                </a:lnTo>
                <a:lnTo>
                  <a:pt x="13" y="30"/>
                </a:lnTo>
                <a:lnTo>
                  <a:pt x="0" y="15"/>
                </a:lnTo>
                <a:lnTo>
                  <a:pt x="13" y="0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4" name="Rectangle 66">
            <a:extLst>
              <a:ext uri="{FF2B5EF4-FFF2-40B4-BE49-F238E27FC236}">
                <a16:creationId xmlns:a16="http://schemas.microsoft.com/office/drawing/2014/main" id="{0FE52AA2-5D7C-2BCD-D86D-B5AFAF786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5363" y="4892675"/>
            <a:ext cx="5270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000000"/>
                </a:solidFill>
              </a:rPr>
              <a:t>Analysts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675" name="Line 67">
            <a:extLst>
              <a:ext uri="{FF2B5EF4-FFF2-40B4-BE49-F238E27FC236}">
                <a16:creationId xmlns:a16="http://schemas.microsoft.com/office/drawing/2014/main" id="{A847EAD7-09C5-8A9E-0080-8EFDDB484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8429625" y="5151439"/>
            <a:ext cx="177800" cy="1587"/>
          </a:xfrm>
          <a:prstGeom prst="line">
            <a:avLst/>
          </a:prstGeom>
          <a:noFill/>
          <a:ln w="12700">
            <a:solidFill>
              <a:srgbClr val="008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6" name="Rectangle 68">
            <a:extLst>
              <a:ext uri="{FF2B5EF4-FFF2-40B4-BE49-F238E27FC236}">
                <a16:creationId xmlns:a16="http://schemas.microsoft.com/office/drawing/2014/main" id="{01E4CF33-499A-A596-9288-39DB9C809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4714" y="5129214"/>
            <a:ext cx="39687" cy="46037"/>
          </a:xfrm>
          <a:prstGeom prst="rect">
            <a:avLst/>
          </a:prstGeom>
          <a:solidFill>
            <a:srgbClr val="0080C0"/>
          </a:solidFill>
          <a:ln w="6350">
            <a:solidFill>
              <a:srgbClr val="0080C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677" name="Rectangle 69">
            <a:extLst>
              <a:ext uri="{FF2B5EF4-FFF2-40B4-BE49-F238E27FC236}">
                <a16:creationId xmlns:a16="http://schemas.microsoft.com/office/drawing/2014/main" id="{70CED937-4604-1B86-A775-998176D63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3526" y="5081588"/>
            <a:ext cx="1202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 dirty="0">
                <a:solidFill>
                  <a:srgbClr val="000000"/>
                </a:solidFill>
              </a:rPr>
              <a:t>X </a:t>
            </a:r>
            <a:endParaRPr lang="en-US" altLang="en-US" b="1" i="0" baseline="0" dirty="0">
              <a:solidFill>
                <a:schemeClr val="tx2"/>
              </a:solidFill>
            </a:endParaRPr>
          </a:p>
        </p:txBody>
      </p:sp>
      <p:sp>
        <p:nvSpPr>
          <p:cNvPr id="26678" name="Rectangle 70">
            <a:extLst>
              <a:ext uri="{FF2B5EF4-FFF2-40B4-BE49-F238E27FC236}">
                <a16:creationId xmlns:a16="http://schemas.microsoft.com/office/drawing/2014/main" id="{2DF5453F-0811-DDD8-DF6B-ED172DE37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000" y="3941764"/>
            <a:ext cx="1409040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chemeClr val="tx2"/>
                </a:solidFill>
              </a:rPr>
              <a:t>Revenue Growth</a:t>
            </a:r>
            <a:endParaRPr lang="en-US" altLang="en-US" sz="1600" i="0" baseline="0">
              <a:latin typeface="Times New Roman" panose="02020603050405020304" pitchFamily="18" charset="0"/>
            </a:endParaRPr>
          </a:p>
        </p:txBody>
      </p:sp>
      <p:sp>
        <p:nvSpPr>
          <p:cNvPr id="26679" name="Freeform 71">
            <a:extLst>
              <a:ext uri="{FF2B5EF4-FFF2-40B4-BE49-F238E27FC236}">
                <a16:creationId xmlns:a16="http://schemas.microsoft.com/office/drawing/2014/main" id="{C6088F4E-9B73-9291-F881-624EC8FBBDBC}"/>
              </a:ext>
            </a:extLst>
          </p:cNvPr>
          <p:cNvSpPr>
            <a:spLocks/>
          </p:cNvSpPr>
          <p:nvPr/>
        </p:nvSpPr>
        <p:spPr bwMode="auto">
          <a:xfrm>
            <a:off x="7448551" y="4506914"/>
            <a:ext cx="595313" cy="503237"/>
          </a:xfrm>
          <a:custGeom>
            <a:avLst/>
            <a:gdLst>
              <a:gd name="T0" fmla="*/ 23813 w 375"/>
              <a:gd name="T1" fmla="*/ 481012 h 317"/>
              <a:gd name="T2" fmla="*/ 49213 w 375"/>
              <a:gd name="T3" fmla="*/ 455612 h 317"/>
              <a:gd name="T4" fmla="*/ 69850 w 375"/>
              <a:gd name="T5" fmla="*/ 422275 h 317"/>
              <a:gd name="T6" fmla="*/ 95250 w 375"/>
              <a:gd name="T7" fmla="*/ 387350 h 317"/>
              <a:gd name="T8" fmla="*/ 119063 w 375"/>
              <a:gd name="T9" fmla="*/ 360362 h 317"/>
              <a:gd name="T10" fmla="*/ 139700 w 375"/>
              <a:gd name="T11" fmla="*/ 328612 h 317"/>
              <a:gd name="T12" fmla="*/ 161925 w 375"/>
              <a:gd name="T13" fmla="*/ 300037 h 317"/>
              <a:gd name="T14" fmla="*/ 187325 w 375"/>
              <a:gd name="T15" fmla="*/ 269875 h 317"/>
              <a:gd name="T16" fmla="*/ 198438 w 375"/>
              <a:gd name="T17" fmla="*/ 241300 h 317"/>
              <a:gd name="T18" fmla="*/ 225425 w 375"/>
              <a:gd name="T19" fmla="*/ 233362 h 317"/>
              <a:gd name="T20" fmla="*/ 254000 w 375"/>
              <a:gd name="T21" fmla="*/ 215900 h 317"/>
              <a:gd name="T22" fmla="*/ 280988 w 375"/>
              <a:gd name="T23" fmla="*/ 201612 h 317"/>
              <a:gd name="T24" fmla="*/ 311150 w 375"/>
              <a:gd name="T25" fmla="*/ 182562 h 317"/>
              <a:gd name="T26" fmla="*/ 338138 w 375"/>
              <a:gd name="T27" fmla="*/ 161925 h 317"/>
              <a:gd name="T28" fmla="*/ 366713 w 375"/>
              <a:gd name="T29" fmla="*/ 142875 h 317"/>
              <a:gd name="T30" fmla="*/ 390525 w 375"/>
              <a:gd name="T31" fmla="*/ 120650 h 317"/>
              <a:gd name="T32" fmla="*/ 414338 w 375"/>
              <a:gd name="T33" fmla="*/ 92075 h 317"/>
              <a:gd name="T34" fmla="*/ 434975 w 375"/>
              <a:gd name="T35" fmla="*/ 98425 h 317"/>
              <a:gd name="T36" fmla="*/ 465138 w 375"/>
              <a:gd name="T37" fmla="*/ 80962 h 317"/>
              <a:gd name="T38" fmla="*/ 492125 w 375"/>
              <a:gd name="T39" fmla="*/ 69850 h 317"/>
              <a:gd name="T40" fmla="*/ 519113 w 375"/>
              <a:gd name="T41" fmla="*/ 55562 h 317"/>
              <a:gd name="T42" fmla="*/ 547688 w 375"/>
              <a:gd name="T43" fmla="*/ 44450 h 317"/>
              <a:gd name="T44" fmla="*/ 574675 w 375"/>
              <a:gd name="T45" fmla="*/ 30162 h 317"/>
              <a:gd name="T46" fmla="*/ 593725 w 375"/>
              <a:gd name="T47" fmla="*/ 4762 h 317"/>
              <a:gd name="T48" fmla="*/ 565150 w 375"/>
              <a:gd name="T49" fmla="*/ 4762 h 317"/>
              <a:gd name="T50" fmla="*/ 538163 w 375"/>
              <a:gd name="T51" fmla="*/ 4762 h 317"/>
              <a:gd name="T52" fmla="*/ 503238 w 375"/>
              <a:gd name="T53" fmla="*/ 1587 h 317"/>
              <a:gd name="T54" fmla="*/ 476250 w 375"/>
              <a:gd name="T55" fmla="*/ 0 h 317"/>
              <a:gd name="T56" fmla="*/ 449263 w 375"/>
              <a:gd name="T57" fmla="*/ 0 h 317"/>
              <a:gd name="T58" fmla="*/ 423863 w 375"/>
              <a:gd name="T59" fmla="*/ 11112 h 317"/>
              <a:gd name="T60" fmla="*/ 403225 w 375"/>
              <a:gd name="T61" fmla="*/ 26987 h 317"/>
              <a:gd name="T62" fmla="*/ 379413 w 375"/>
              <a:gd name="T63" fmla="*/ 11112 h 317"/>
              <a:gd name="T64" fmla="*/ 352425 w 375"/>
              <a:gd name="T65" fmla="*/ 4762 h 317"/>
              <a:gd name="T66" fmla="*/ 325438 w 375"/>
              <a:gd name="T67" fmla="*/ 4762 h 317"/>
              <a:gd name="T68" fmla="*/ 295275 w 375"/>
              <a:gd name="T69" fmla="*/ 1587 h 317"/>
              <a:gd name="T70" fmla="*/ 255588 w 375"/>
              <a:gd name="T71" fmla="*/ 1587 h 317"/>
              <a:gd name="T72" fmla="*/ 217488 w 375"/>
              <a:gd name="T73" fmla="*/ 4762 h 317"/>
              <a:gd name="T74" fmla="*/ 198438 w 375"/>
              <a:gd name="T75" fmla="*/ 23812 h 317"/>
              <a:gd name="T76" fmla="*/ 182563 w 375"/>
              <a:gd name="T77" fmla="*/ 4762 h 317"/>
              <a:gd name="T78" fmla="*/ 155575 w 375"/>
              <a:gd name="T79" fmla="*/ 1587 h 317"/>
              <a:gd name="T80" fmla="*/ 127000 w 375"/>
              <a:gd name="T81" fmla="*/ 1587 h 317"/>
              <a:gd name="T82" fmla="*/ 100013 w 375"/>
              <a:gd name="T83" fmla="*/ 4762 h 317"/>
              <a:gd name="T84" fmla="*/ 69850 w 375"/>
              <a:gd name="T85" fmla="*/ 1587 h 317"/>
              <a:gd name="T86" fmla="*/ 38100 w 375"/>
              <a:gd name="T87" fmla="*/ 1587 h 317"/>
              <a:gd name="T88" fmla="*/ 19050 w 375"/>
              <a:gd name="T89" fmla="*/ 19050 h 317"/>
              <a:gd name="T90" fmla="*/ 3175 w 375"/>
              <a:gd name="T91" fmla="*/ 47625 h 317"/>
              <a:gd name="T92" fmla="*/ 3175 w 375"/>
              <a:gd name="T93" fmla="*/ 84137 h 317"/>
              <a:gd name="T94" fmla="*/ 1588 w 375"/>
              <a:gd name="T95" fmla="*/ 120650 h 317"/>
              <a:gd name="T96" fmla="*/ 1588 w 375"/>
              <a:gd name="T97" fmla="*/ 153987 h 317"/>
              <a:gd name="T98" fmla="*/ 1588 w 375"/>
              <a:gd name="T99" fmla="*/ 190500 h 317"/>
              <a:gd name="T100" fmla="*/ 1588 w 375"/>
              <a:gd name="T101" fmla="*/ 225425 h 317"/>
              <a:gd name="T102" fmla="*/ 1588 w 375"/>
              <a:gd name="T103" fmla="*/ 261937 h 317"/>
              <a:gd name="T104" fmla="*/ 0 w 375"/>
              <a:gd name="T105" fmla="*/ 298450 h 317"/>
              <a:gd name="T106" fmla="*/ 0 w 375"/>
              <a:gd name="T107" fmla="*/ 334962 h 317"/>
              <a:gd name="T108" fmla="*/ 3175 w 375"/>
              <a:gd name="T109" fmla="*/ 374650 h 317"/>
              <a:gd name="T110" fmla="*/ 3175 w 375"/>
              <a:gd name="T111" fmla="*/ 407987 h 317"/>
              <a:gd name="T112" fmla="*/ 1588 w 375"/>
              <a:gd name="T113" fmla="*/ 441325 h 317"/>
              <a:gd name="T114" fmla="*/ 1588 w 375"/>
              <a:gd name="T115" fmla="*/ 476250 h 31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75" h="317">
                <a:moveTo>
                  <a:pt x="2" y="316"/>
                </a:moveTo>
                <a:lnTo>
                  <a:pt x="8" y="312"/>
                </a:lnTo>
                <a:lnTo>
                  <a:pt x="11" y="307"/>
                </a:lnTo>
                <a:lnTo>
                  <a:pt x="15" y="303"/>
                </a:lnTo>
                <a:lnTo>
                  <a:pt x="20" y="300"/>
                </a:lnTo>
                <a:lnTo>
                  <a:pt x="24" y="296"/>
                </a:lnTo>
                <a:lnTo>
                  <a:pt x="28" y="292"/>
                </a:lnTo>
                <a:lnTo>
                  <a:pt x="31" y="287"/>
                </a:lnTo>
                <a:lnTo>
                  <a:pt x="34" y="282"/>
                </a:lnTo>
                <a:lnTo>
                  <a:pt x="38" y="276"/>
                </a:lnTo>
                <a:lnTo>
                  <a:pt x="41" y="271"/>
                </a:lnTo>
                <a:lnTo>
                  <a:pt x="44" y="266"/>
                </a:lnTo>
                <a:lnTo>
                  <a:pt x="49" y="260"/>
                </a:lnTo>
                <a:lnTo>
                  <a:pt x="51" y="255"/>
                </a:lnTo>
                <a:lnTo>
                  <a:pt x="56" y="250"/>
                </a:lnTo>
                <a:lnTo>
                  <a:pt x="60" y="244"/>
                </a:lnTo>
                <a:lnTo>
                  <a:pt x="63" y="239"/>
                </a:lnTo>
                <a:lnTo>
                  <a:pt x="67" y="236"/>
                </a:lnTo>
                <a:lnTo>
                  <a:pt x="70" y="230"/>
                </a:lnTo>
                <a:lnTo>
                  <a:pt x="75" y="227"/>
                </a:lnTo>
                <a:lnTo>
                  <a:pt x="77" y="221"/>
                </a:lnTo>
                <a:lnTo>
                  <a:pt x="82" y="218"/>
                </a:lnTo>
                <a:lnTo>
                  <a:pt x="85" y="213"/>
                </a:lnTo>
                <a:lnTo>
                  <a:pt x="88" y="207"/>
                </a:lnTo>
                <a:lnTo>
                  <a:pt x="92" y="204"/>
                </a:lnTo>
                <a:lnTo>
                  <a:pt x="95" y="198"/>
                </a:lnTo>
                <a:lnTo>
                  <a:pt x="99" y="195"/>
                </a:lnTo>
                <a:lnTo>
                  <a:pt x="102" y="189"/>
                </a:lnTo>
                <a:lnTo>
                  <a:pt x="106" y="186"/>
                </a:lnTo>
                <a:lnTo>
                  <a:pt x="111" y="181"/>
                </a:lnTo>
                <a:lnTo>
                  <a:pt x="115" y="175"/>
                </a:lnTo>
                <a:lnTo>
                  <a:pt x="118" y="170"/>
                </a:lnTo>
                <a:lnTo>
                  <a:pt x="118" y="165"/>
                </a:lnTo>
                <a:lnTo>
                  <a:pt x="118" y="159"/>
                </a:lnTo>
                <a:lnTo>
                  <a:pt x="119" y="154"/>
                </a:lnTo>
                <a:lnTo>
                  <a:pt x="125" y="152"/>
                </a:lnTo>
                <a:lnTo>
                  <a:pt x="129" y="152"/>
                </a:lnTo>
                <a:lnTo>
                  <a:pt x="134" y="150"/>
                </a:lnTo>
                <a:lnTo>
                  <a:pt x="138" y="149"/>
                </a:lnTo>
                <a:lnTo>
                  <a:pt x="142" y="147"/>
                </a:lnTo>
                <a:lnTo>
                  <a:pt x="147" y="145"/>
                </a:lnTo>
                <a:lnTo>
                  <a:pt x="151" y="142"/>
                </a:lnTo>
                <a:lnTo>
                  <a:pt x="155" y="140"/>
                </a:lnTo>
                <a:lnTo>
                  <a:pt x="160" y="136"/>
                </a:lnTo>
                <a:lnTo>
                  <a:pt x="164" y="134"/>
                </a:lnTo>
                <a:lnTo>
                  <a:pt x="168" y="131"/>
                </a:lnTo>
                <a:lnTo>
                  <a:pt x="173" y="129"/>
                </a:lnTo>
                <a:lnTo>
                  <a:pt x="177" y="127"/>
                </a:lnTo>
                <a:lnTo>
                  <a:pt x="181" y="124"/>
                </a:lnTo>
                <a:lnTo>
                  <a:pt x="187" y="120"/>
                </a:lnTo>
                <a:lnTo>
                  <a:pt x="192" y="117"/>
                </a:lnTo>
                <a:lnTo>
                  <a:pt x="196" y="115"/>
                </a:lnTo>
                <a:lnTo>
                  <a:pt x="200" y="111"/>
                </a:lnTo>
                <a:lnTo>
                  <a:pt x="205" y="108"/>
                </a:lnTo>
                <a:lnTo>
                  <a:pt x="209" y="106"/>
                </a:lnTo>
                <a:lnTo>
                  <a:pt x="213" y="102"/>
                </a:lnTo>
                <a:lnTo>
                  <a:pt x="218" y="99"/>
                </a:lnTo>
                <a:lnTo>
                  <a:pt x="222" y="97"/>
                </a:lnTo>
                <a:lnTo>
                  <a:pt x="226" y="94"/>
                </a:lnTo>
                <a:lnTo>
                  <a:pt x="231" y="90"/>
                </a:lnTo>
                <a:lnTo>
                  <a:pt x="235" y="88"/>
                </a:lnTo>
                <a:lnTo>
                  <a:pt x="239" y="85"/>
                </a:lnTo>
                <a:lnTo>
                  <a:pt x="242" y="79"/>
                </a:lnTo>
                <a:lnTo>
                  <a:pt x="246" y="76"/>
                </a:lnTo>
                <a:lnTo>
                  <a:pt x="249" y="71"/>
                </a:lnTo>
                <a:lnTo>
                  <a:pt x="252" y="65"/>
                </a:lnTo>
                <a:lnTo>
                  <a:pt x="257" y="62"/>
                </a:lnTo>
                <a:lnTo>
                  <a:pt x="261" y="58"/>
                </a:lnTo>
                <a:lnTo>
                  <a:pt x="265" y="60"/>
                </a:lnTo>
                <a:lnTo>
                  <a:pt x="265" y="65"/>
                </a:lnTo>
                <a:lnTo>
                  <a:pt x="270" y="65"/>
                </a:lnTo>
                <a:lnTo>
                  <a:pt x="274" y="62"/>
                </a:lnTo>
                <a:lnTo>
                  <a:pt x="278" y="60"/>
                </a:lnTo>
                <a:lnTo>
                  <a:pt x="284" y="56"/>
                </a:lnTo>
                <a:lnTo>
                  <a:pt x="288" y="53"/>
                </a:lnTo>
                <a:lnTo>
                  <a:pt x="293" y="51"/>
                </a:lnTo>
                <a:lnTo>
                  <a:pt x="297" y="49"/>
                </a:lnTo>
                <a:lnTo>
                  <a:pt x="301" y="47"/>
                </a:lnTo>
                <a:lnTo>
                  <a:pt x="306" y="46"/>
                </a:lnTo>
                <a:lnTo>
                  <a:pt x="310" y="44"/>
                </a:lnTo>
                <a:lnTo>
                  <a:pt x="314" y="42"/>
                </a:lnTo>
                <a:lnTo>
                  <a:pt x="319" y="40"/>
                </a:lnTo>
                <a:lnTo>
                  <a:pt x="323" y="37"/>
                </a:lnTo>
                <a:lnTo>
                  <a:pt x="327" y="35"/>
                </a:lnTo>
                <a:lnTo>
                  <a:pt x="332" y="33"/>
                </a:lnTo>
                <a:lnTo>
                  <a:pt x="336" y="31"/>
                </a:lnTo>
                <a:lnTo>
                  <a:pt x="340" y="30"/>
                </a:lnTo>
                <a:lnTo>
                  <a:pt x="345" y="28"/>
                </a:lnTo>
                <a:lnTo>
                  <a:pt x="349" y="24"/>
                </a:lnTo>
                <a:lnTo>
                  <a:pt x="353" y="23"/>
                </a:lnTo>
                <a:lnTo>
                  <a:pt x="358" y="21"/>
                </a:lnTo>
                <a:lnTo>
                  <a:pt x="362" y="19"/>
                </a:lnTo>
                <a:lnTo>
                  <a:pt x="366" y="15"/>
                </a:lnTo>
                <a:lnTo>
                  <a:pt x="371" y="14"/>
                </a:lnTo>
                <a:lnTo>
                  <a:pt x="372" y="8"/>
                </a:lnTo>
                <a:lnTo>
                  <a:pt x="374" y="3"/>
                </a:lnTo>
                <a:lnTo>
                  <a:pt x="369" y="1"/>
                </a:lnTo>
                <a:lnTo>
                  <a:pt x="365" y="3"/>
                </a:lnTo>
                <a:lnTo>
                  <a:pt x="361" y="3"/>
                </a:lnTo>
                <a:lnTo>
                  <a:pt x="356" y="3"/>
                </a:lnTo>
                <a:lnTo>
                  <a:pt x="352" y="3"/>
                </a:lnTo>
                <a:lnTo>
                  <a:pt x="348" y="3"/>
                </a:lnTo>
                <a:lnTo>
                  <a:pt x="343" y="3"/>
                </a:lnTo>
                <a:lnTo>
                  <a:pt x="339" y="3"/>
                </a:lnTo>
                <a:lnTo>
                  <a:pt x="335" y="3"/>
                </a:lnTo>
                <a:lnTo>
                  <a:pt x="330" y="1"/>
                </a:lnTo>
                <a:lnTo>
                  <a:pt x="322" y="1"/>
                </a:lnTo>
                <a:lnTo>
                  <a:pt x="317" y="1"/>
                </a:lnTo>
                <a:lnTo>
                  <a:pt x="313" y="0"/>
                </a:lnTo>
                <a:lnTo>
                  <a:pt x="309" y="0"/>
                </a:lnTo>
                <a:lnTo>
                  <a:pt x="304" y="0"/>
                </a:lnTo>
                <a:lnTo>
                  <a:pt x="300" y="0"/>
                </a:lnTo>
                <a:lnTo>
                  <a:pt x="296" y="0"/>
                </a:lnTo>
                <a:lnTo>
                  <a:pt x="291" y="0"/>
                </a:lnTo>
                <a:lnTo>
                  <a:pt x="287" y="0"/>
                </a:lnTo>
                <a:lnTo>
                  <a:pt x="283" y="0"/>
                </a:lnTo>
                <a:lnTo>
                  <a:pt x="278" y="1"/>
                </a:lnTo>
                <a:lnTo>
                  <a:pt x="274" y="1"/>
                </a:lnTo>
                <a:lnTo>
                  <a:pt x="270" y="1"/>
                </a:lnTo>
                <a:lnTo>
                  <a:pt x="267" y="7"/>
                </a:lnTo>
                <a:lnTo>
                  <a:pt x="268" y="12"/>
                </a:lnTo>
                <a:lnTo>
                  <a:pt x="262" y="14"/>
                </a:lnTo>
                <a:lnTo>
                  <a:pt x="258" y="15"/>
                </a:lnTo>
                <a:lnTo>
                  <a:pt x="254" y="17"/>
                </a:lnTo>
                <a:lnTo>
                  <a:pt x="249" y="17"/>
                </a:lnTo>
                <a:lnTo>
                  <a:pt x="245" y="17"/>
                </a:lnTo>
                <a:lnTo>
                  <a:pt x="241" y="12"/>
                </a:lnTo>
                <a:lnTo>
                  <a:pt x="239" y="7"/>
                </a:lnTo>
                <a:lnTo>
                  <a:pt x="235" y="3"/>
                </a:lnTo>
                <a:lnTo>
                  <a:pt x="231" y="3"/>
                </a:lnTo>
                <a:lnTo>
                  <a:pt x="226" y="3"/>
                </a:lnTo>
                <a:lnTo>
                  <a:pt x="222" y="3"/>
                </a:lnTo>
                <a:lnTo>
                  <a:pt x="218" y="3"/>
                </a:lnTo>
                <a:lnTo>
                  <a:pt x="213" y="3"/>
                </a:lnTo>
                <a:lnTo>
                  <a:pt x="209" y="3"/>
                </a:lnTo>
                <a:lnTo>
                  <a:pt x="205" y="3"/>
                </a:lnTo>
                <a:lnTo>
                  <a:pt x="200" y="1"/>
                </a:lnTo>
                <a:lnTo>
                  <a:pt x="194" y="1"/>
                </a:lnTo>
                <a:lnTo>
                  <a:pt x="190" y="1"/>
                </a:lnTo>
                <a:lnTo>
                  <a:pt x="186" y="1"/>
                </a:lnTo>
                <a:lnTo>
                  <a:pt x="180" y="1"/>
                </a:lnTo>
                <a:lnTo>
                  <a:pt x="176" y="1"/>
                </a:lnTo>
                <a:lnTo>
                  <a:pt x="171" y="1"/>
                </a:lnTo>
                <a:lnTo>
                  <a:pt x="161" y="1"/>
                </a:lnTo>
                <a:lnTo>
                  <a:pt x="150" y="3"/>
                </a:lnTo>
                <a:lnTo>
                  <a:pt x="145" y="3"/>
                </a:lnTo>
                <a:lnTo>
                  <a:pt x="141" y="3"/>
                </a:lnTo>
                <a:lnTo>
                  <a:pt x="137" y="3"/>
                </a:lnTo>
                <a:lnTo>
                  <a:pt x="138" y="8"/>
                </a:lnTo>
                <a:lnTo>
                  <a:pt x="135" y="14"/>
                </a:lnTo>
                <a:lnTo>
                  <a:pt x="129" y="15"/>
                </a:lnTo>
                <a:lnTo>
                  <a:pt x="125" y="15"/>
                </a:lnTo>
                <a:lnTo>
                  <a:pt x="121" y="15"/>
                </a:lnTo>
                <a:lnTo>
                  <a:pt x="116" y="12"/>
                </a:lnTo>
                <a:lnTo>
                  <a:pt x="112" y="8"/>
                </a:lnTo>
                <a:lnTo>
                  <a:pt x="115" y="3"/>
                </a:lnTo>
                <a:lnTo>
                  <a:pt x="111" y="0"/>
                </a:lnTo>
                <a:lnTo>
                  <a:pt x="106" y="0"/>
                </a:lnTo>
                <a:lnTo>
                  <a:pt x="102" y="0"/>
                </a:lnTo>
                <a:lnTo>
                  <a:pt x="98" y="1"/>
                </a:lnTo>
                <a:lnTo>
                  <a:pt x="93" y="1"/>
                </a:lnTo>
                <a:lnTo>
                  <a:pt x="89" y="1"/>
                </a:lnTo>
                <a:lnTo>
                  <a:pt x="85" y="1"/>
                </a:lnTo>
                <a:lnTo>
                  <a:pt x="80" y="1"/>
                </a:lnTo>
                <a:lnTo>
                  <a:pt x="76" y="1"/>
                </a:lnTo>
                <a:lnTo>
                  <a:pt x="72" y="3"/>
                </a:lnTo>
                <a:lnTo>
                  <a:pt x="67" y="3"/>
                </a:lnTo>
                <a:lnTo>
                  <a:pt x="63" y="3"/>
                </a:lnTo>
                <a:lnTo>
                  <a:pt x="59" y="3"/>
                </a:lnTo>
                <a:lnTo>
                  <a:pt x="54" y="1"/>
                </a:lnTo>
                <a:lnTo>
                  <a:pt x="49" y="1"/>
                </a:lnTo>
                <a:lnTo>
                  <a:pt x="44" y="1"/>
                </a:lnTo>
                <a:lnTo>
                  <a:pt x="38" y="1"/>
                </a:lnTo>
                <a:lnTo>
                  <a:pt x="33" y="1"/>
                </a:lnTo>
                <a:lnTo>
                  <a:pt x="28" y="1"/>
                </a:lnTo>
                <a:lnTo>
                  <a:pt x="24" y="1"/>
                </a:lnTo>
                <a:lnTo>
                  <a:pt x="18" y="1"/>
                </a:lnTo>
                <a:lnTo>
                  <a:pt x="14" y="1"/>
                </a:lnTo>
                <a:lnTo>
                  <a:pt x="12" y="7"/>
                </a:lnTo>
                <a:lnTo>
                  <a:pt x="12" y="12"/>
                </a:lnTo>
                <a:lnTo>
                  <a:pt x="11" y="17"/>
                </a:lnTo>
                <a:lnTo>
                  <a:pt x="7" y="19"/>
                </a:lnTo>
                <a:lnTo>
                  <a:pt x="2" y="24"/>
                </a:lnTo>
                <a:lnTo>
                  <a:pt x="2" y="30"/>
                </a:lnTo>
                <a:lnTo>
                  <a:pt x="2" y="35"/>
                </a:lnTo>
                <a:lnTo>
                  <a:pt x="2" y="40"/>
                </a:lnTo>
                <a:lnTo>
                  <a:pt x="2" y="47"/>
                </a:lnTo>
                <a:lnTo>
                  <a:pt x="2" y="53"/>
                </a:lnTo>
                <a:lnTo>
                  <a:pt x="2" y="58"/>
                </a:lnTo>
                <a:lnTo>
                  <a:pt x="2" y="65"/>
                </a:lnTo>
                <a:lnTo>
                  <a:pt x="1" y="71"/>
                </a:lnTo>
                <a:lnTo>
                  <a:pt x="1" y="76"/>
                </a:lnTo>
                <a:lnTo>
                  <a:pt x="1" y="81"/>
                </a:lnTo>
                <a:lnTo>
                  <a:pt x="1" y="86"/>
                </a:lnTo>
                <a:lnTo>
                  <a:pt x="1" y="92"/>
                </a:lnTo>
                <a:lnTo>
                  <a:pt x="1" y="97"/>
                </a:lnTo>
                <a:lnTo>
                  <a:pt x="2" y="102"/>
                </a:lnTo>
                <a:lnTo>
                  <a:pt x="2" y="110"/>
                </a:lnTo>
                <a:lnTo>
                  <a:pt x="1" y="115"/>
                </a:lnTo>
                <a:lnTo>
                  <a:pt x="1" y="120"/>
                </a:lnTo>
                <a:lnTo>
                  <a:pt x="1" y="126"/>
                </a:lnTo>
                <a:lnTo>
                  <a:pt x="1" y="131"/>
                </a:lnTo>
                <a:lnTo>
                  <a:pt x="1" y="136"/>
                </a:lnTo>
                <a:lnTo>
                  <a:pt x="1" y="142"/>
                </a:lnTo>
                <a:lnTo>
                  <a:pt x="1" y="147"/>
                </a:lnTo>
                <a:lnTo>
                  <a:pt x="1" y="152"/>
                </a:lnTo>
                <a:lnTo>
                  <a:pt x="1" y="159"/>
                </a:lnTo>
                <a:lnTo>
                  <a:pt x="1" y="165"/>
                </a:lnTo>
                <a:lnTo>
                  <a:pt x="1" y="170"/>
                </a:lnTo>
                <a:lnTo>
                  <a:pt x="1" y="177"/>
                </a:lnTo>
                <a:lnTo>
                  <a:pt x="1" y="182"/>
                </a:lnTo>
                <a:lnTo>
                  <a:pt x="0" y="188"/>
                </a:lnTo>
                <a:lnTo>
                  <a:pt x="0" y="195"/>
                </a:lnTo>
                <a:lnTo>
                  <a:pt x="0" y="200"/>
                </a:lnTo>
                <a:lnTo>
                  <a:pt x="0" y="205"/>
                </a:lnTo>
                <a:lnTo>
                  <a:pt x="0" y="211"/>
                </a:lnTo>
                <a:lnTo>
                  <a:pt x="1" y="218"/>
                </a:lnTo>
                <a:lnTo>
                  <a:pt x="1" y="225"/>
                </a:lnTo>
                <a:lnTo>
                  <a:pt x="1" y="230"/>
                </a:lnTo>
                <a:lnTo>
                  <a:pt x="2" y="236"/>
                </a:lnTo>
                <a:lnTo>
                  <a:pt x="2" y="241"/>
                </a:lnTo>
                <a:lnTo>
                  <a:pt x="2" y="246"/>
                </a:lnTo>
                <a:lnTo>
                  <a:pt x="2" y="252"/>
                </a:lnTo>
                <a:lnTo>
                  <a:pt x="2" y="257"/>
                </a:lnTo>
                <a:lnTo>
                  <a:pt x="2" y="262"/>
                </a:lnTo>
                <a:lnTo>
                  <a:pt x="2" y="268"/>
                </a:lnTo>
                <a:lnTo>
                  <a:pt x="2" y="273"/>
                </a:lnTo>
                <a:lnTo>
                  <a:pt x="1" y="278"/>
                </a:lnTo>
                <a:lnTo>
                  <a:pt x="1" y="284"/>
                </a:lnTo>
                <a:lnTo>
                  <a:pt x="1" y="289"/>
                </a:lnTo>
                <a:lnTo>
                  <a:pt x="1" y="294"/>
                </a:lnTo>
                <a:lnTo>
                  <a:pt x="1" y="300"/>
                </a:lnTo>
                <a:lnTo>
                  <a:pt x="1" y="305"/>
                </a:lnTo>
                <a:lnTo>
                  <a:pt x="2" y="316"/>
                </a:lnTo>
              </a:path>
            </a:pathLst>
          </a:custGeom>
          <a:solidFill>
            <a:srgbClr val="FFFF00">
              <a:alpha val="50195"/>
            </a:srgbClr>
          </a:solidFill>
          <a:ln w="12700" cap="rnd" cmpd="sng">
            <a:solidFill>
              <a:srgbClr val="FFFF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80" name="Group 72">
            <a:extLst>
              <a:ext uri="{FF2B5EF4-FFF2-40B4-BE49-F238E27FC236}">
                <a16:creationId xmlns:a16="http://schemas.microsoft.com/office/drawing/2014/main" id="{B5BB031D-F537-DF30-57CA-59781B0908B9}"/>
              </a:ext>
            </a:extLst>
          </p:cNvPr>
          <p:cNvGrpSpPr>
            <a:grpSpLocks/>
          </p:cNvGrpSpPr>
          <p:nvPr/>
        </p:nvGrpSpPr>
        <p:grpSpPr bwMode="auto">
          <a:xfrm>
            <a:off x="8464554" y="5230814"/>
            <a:ext cx="1198563" cy="231775"/>
            <a:chOff x="4264" y="3295"/>
            <a:chExt cx="755" cy="146"/>
          </a:xfrm>
        </p:grpSpPr>
        <p:sp>
          <p:nvSpPr>
            <p:cNvPr id="26857" name="Rectangle 73">
              <a:extLst>
                <a:ext uri="{FF2B5EF4-FFF2-40B4-BE49-F238E27FC236}">
                  <a16:creationId xmlns:a16="http://schemas.microsoft.com/office/drawing/2014/main" id="{EEFB2148-FA0B-0F8D-DD36-7C8384CCF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4" y="3339"/>
              <a:ext cx="52" cy="40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58" name="Rectangle 74">
              <a:extLst>
                <a:ext uri="{FF2B5EF4-FFF2-40B4-BE49-F238E27FC236}">
                  <a16:creationId xmlns:a16="http://schemas.microsoft.com/office/drawing/2014/main" id="{47C7E358-0CAA-4420-FD84-FCD0CB249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8" y="3295"/>
              <a:ext cx="691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</a:pPr>
              <a:r>
                <a:rPr lang="en-US" altLang="en-US" sz="900" b="1" i="0" baseline="0"/>
                <a:t>Expectation Gap</a:t>
              </a:r>
            </a:p>
          </p:txBody>
        </p:sp>
      </p:grpSp>
      <p:sp>
        <p:nvSpPr>
          <p:cNvPr id="26681" name="Line 75">
            <a:extLst>
              <a:ext uri="{FF2B5EF4-FFF2-40B4-BE49-F238E27FC236}">
                <a16:creationId xmlns:a16="http://schemas.microsoft.com/office/drawing/2014/main" id="{4F4C7CB4-C8C0-E03A-94A5-2493941ADB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5375" y="1751014"/>
            <a:ext cx="1588" cy="15001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2" name="Line 76">
            <a:extLst>
              <a:ext uri="{FF2B5EF4-FFF2-40B4-BE49-F238E27FC236}">
                <a16:creationId xmlns:a16="http://schemas.microsoft.com/office/drawing/2014/main" id="{8BB1AA74-AB36-5E22-3994-279E008D1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2039" y="3251200"/>
            <a:ext cx="3333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3" name="Line 77">
            <a:extLst>
              <a:ext uri="{FF2B5EF4-FFF2-40B4-BE49-F238E27FC236}">
                <a16:creationId xmlns:a16="http://schemas.microsoft.com/office/drawing/2014/main" id="{6B2A1DDE-6F54-A776-6B63-21FC20415FD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2039" y="3051175"/>
            <a:ext cx="3333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4" name="Line 78">
            <a:extLst>
              <a:ext uri="{FF2B5EF4-FFF2-40B4-BE49-F238E27FC236}">
                <a16:creationId xmlns:a16="http://schemas.microsoft.com/office/drawing/2014/main" id="{9CA65715-EE60-3664-4876-4D577CB2CF05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2039" y="2851150"/>
            <a:ext cx="3333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5" name="Line 79">
            <a:extLst>
              <a:ext uri="{FF2B5EF4-FFF2-40B4-BE49-F238E27FC236}">
                <a16:creationId xmlns:a16="http://schemas.microsoft.com/office/drawing/2014/main" id="{BAFD4184-B77C-0E6D-C6BD-9ACCE5D9E76F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2039" y="2651125"/>
            <a:ext cx="3333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6" name="Line 80">
            <a:extLst>
              <a:ext uri="{FF2B5EF4-FFF2-40B4-BE49-F238E27FC236}">
                <a16:creationId xmlns:a16="http://schemas.microsoft.com/office/drawing/2014/main" id="{1F6C2A6C-A44D-81F9-EC18-AC0DA9EF0D7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2039" y="2451100"/>
            <a:ext cx="3333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7" name="Line 81">
            <a:extLst>
              <a:ext uri="{FF2B5EF4-FFF2-40B4-BE49-F238E27FC236}">
                <a16:creationId xmlns:a16="http://schemas.microsoft.com/office/drawing/2014/main" id="{F128E1E8-E57D-A1C4-0E2D-48366EDF48E5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2039" y="2251075"/>
            <a:ext cx="3333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8" name="Line 82">
            <a:extLst>
              <a:ext uri="{FF2B5EF4-FFF2-40B4-BE49-F238E27FC236}">
                <a16:creationId xmlns:a16="http://schemas.microsoft.com/office/drawing/2014/main" id="{64CB2488-BBFC-91ED-FD7A-BE096FD60D7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5376" y="3251200"/>
            <a:ext cx="1795463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9" name="Line 83">
            <a:extLst>
              <a:ext uri="{FF2B5EF4-FFF2-40B4-BE49-F238E27FC236}">
                <a16:creationId xmlns:a16="http://schemas.microsoft.com/office/drawing/2014/main" id="{96B4DC5B-8D9D-7DD9-D578-D9D3AAD025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45375" y="3251200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0" name="Line 84">
            <a:extLst>
              <a:ext uri="{FF2B5EF4-FFF2-40B4-BE49-F238E27FC236}">
                <a16:creationId xmlns:a16="http://schemas.microsoft.com/office/drawing/2014/main" id="{9BE48EC3-2ECE-78F0-3FAF-554350BDC9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46989" y="3251200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1" name="Line 85">
            <a:extLst>
              <a:ext uri="{FF2B5EF4-FFF2-40B4-BE49-F238E27FC236}">
                <a16:creationId xmlns:a16="http://schemas.microsoft.com/office/drawing/2014/main" id="{11AB75CE-446C-D198-DF76-0645AC40EF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2250" y="3251200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2" name="Line 86">
            <a:extLst>
              <a:ext uri="{FF2B5EF4-FFF2-40B4-BE49-F238E27FC236}">
                <a16:creationId xmlns:a16="http://schemas.microsoft.com/office/drawing/2014/main" id="{C80ED9FE-6B3F-1889-3871-E0080C57BE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43864" y="3251200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3" name="Line 87">
            <a:extLst>
              <a:ext uri="{FF2B5EF4-FFF2-40B4-BE49-F238E27FC236}">
                <a16:creationId xmlns:a16="http://schemas.microsoft.com/office/drawing/2014/main" id="{8E9AC300-C017-F833-FB8F-76A59E3648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45475" y="3251200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4" name="Line 88">
            <a:extLst>
              <a:ext uri="{FF2B5EF4-FFF2-40B4-BE49-F238E27FC236}">
                <a16:creationId xmlns:a16="http://schemas.microsoft.com/office/drawing/2014/main" id="{470D50FB-50CF-A486-A814-099BFA4423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40739" y="3251200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5" name="Line 89">
            <a:extLst>
              <a:ext uri="{FF2B5EF4-FFF2-40B4-BE49-F238E27FC236}">
                <a16:creationId xmlns:a16="http://schemas.microsoft.com/office/drawing/2014/main" id="{8EAA07A0-EA87-F539-D198-FC9086B87B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42350" y="3251200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6" name="Line 90">
            <a:extLst>
              <a:ext uri="{FF2B5EF4-FFF2-40B4-BE49-F238E27FC236}">
                <a16:creationId xmlns:a16="http://schemas.microsoft.com/office/drawing/2014/main" id="{35538DFB-54E4-1603-0F26-23353FA442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43964" y="3251200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7" name="Line 91">
            <a:extLst>
              <a:ext uri="{FF2B5EF4-FFF2-40B4-BE49-F238E27FC236}">
                <a16:creationId xmlns:a16="http://schemas.microsoft.com/office/drawing/2014/main" id="{D5684317-4B79-D61F-B5B0-22A90ED14B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39225" y="3251200"/>
            <a:ext cx="1588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8" name="Line 92">
            <a:extLst>
              <a:ext uri="{FF2B5EF4-FFF2-40B4-BE49-F238E27FC236}">
                <a16:creationId xmlns:a16="http://schemas.microsoft.com/office/drawing/2014/main" id="{CD04CF86-0462-24F4-A170-4673A17E39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240839" y="3251200"/>
            <a:ext cx="1587" cy="31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9" name="Rectangle 93">
            <a:extLst>
              <a:ext uri="{FF2B5EF4-FFF2-40B4-BE49-F238E27FC236}">
                <a16:creationId xmlns:a16="http://schemas.microsoft.com/office/drawing/2014/main" id="{78FBDDDD-EE66-D601-2FE5-5C41A2FC0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1" y="3182938"/>
            <a:ext cx="1825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5%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0" name="Rectangle 94">
            <a:extLst>
              <a:ext uri="{FF2B5EF4-FFF2-40B4-BE49-F238E27FC236}">
                <a16:creationId xmlns:a16="http://schemas.microsoft.com/office/drawing/2014/main" id="{13439662-CD24-D96B-2ACA-9092DC12A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576" y="2982913"/>
            <a:ext cx="2524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10%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1" name="Rectangle 95">
            <a:extLst>
              <a:ext uri="{FF2B5EF4-FFF2-40B4-BE49-F238E27FC236}">
                <a16:creationId xmlns:a16="http://schemas.microsoft.com/office/drawing/2014/main" id="{23282D32-D079-36F4-F9DB-A8D169C97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576" y="2781300"/>
            <a:ext cx="2524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15%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2" name="Rectangle 96">
            <a:extLst>
              <a:ext uri="{FF2B5EF4-FFF2-40B4-BE49-F238E27FC236}">
                <a16:creationId xmlns:a16="http://schemas.microsoft.com/office/drawing/2014/main" id="{BAC81015-E34B-B66B-ECA8-29DFFBF05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576" y="2581275"/>
            <a:ext cx="2524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20%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3" name="Rectangle 97">
            <a:extLst>
              <a:ext uri="{FF2B5EF4-FFF2-40B4-BE49-F238E27FC236}">
                <a16:creationId xmlns:a16="http://schemas.microsoft.com/office/drawing/2014/main" id="{3AC37989-DD20-CBD3-AF8C-FF0F28AA2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9180" y="2381250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25%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4" name="Rectangle 98">
            <a:extLst>
              <a:ext uri="{FF2B5EF4-FFF2-40B4-BE49-F238E27FC236}">
                <a16:creationId xmlns:a16="http://schemas.microsoft.com/office/drawing/2014/main" id="{64E0A6EB-B421-CE5A-CF60-760DA4B67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9180" y="2181225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30%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5" name="Rectangle 99">
            <a:extLst>
              <a:ext uri="{FF2B5EF4-FFF2-40B4-BE49-F238E27FC236}">
                <a16:creationId xmlns:a16="http://schemas.microsoft.com/office/drawing/2014/main" id="{BB03826C-5191-9CB5-C539-20D6B7524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9180" y="1981200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35%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6" name="Rectangle 100">
            <a:extLst>
              <a:ext uri="{FF2B5EF4-FFF2-40B4-BE49-F238E27FC236}">
                <a16:creationId xmlns:a16="http://schemas.microsoft.com/office/drawing/2014/main" id="{2CF76600-6D51-7E37-A435-479B5FC7E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9180" y="1781175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i="0" baseline="0">
                <a:solidFill>
                  <a:srgbClr val="000000"/>
                </a:solidFill>
              </a:rPr>
              <a:t>40%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7" name="Rectangle 101">
            <a:extLst>
              <a:ext uri="{FF2B5EF4-FFF2-40B4-BE49-F238E27FC236}">
                <a16:creationId xmlns:a16="http://schemas.microsoft.com/office/drawing/2014/main" id="{ECAB8F0F-07CD-9C35-CC12-BE19D8254CB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323486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1998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8" name="Rectangle 102">
            <a:extLst>
              <a:ext uri="{FF2B5EF4-FFF2-40B4-BE49-F238E27FC236}">
                <a16:creationId xmlns:a16="http://schemas.microsoft.com/office/drawing/2014/main" id="{227C7043-65DA-D99C-953F-41D9029B223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525098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1999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09" name="Rectangle 103">
            <a:extLst>
              <a:ext uri="{FF2B5EF4-FFF2-40B4-BE49-F238E27FC236}">
                <a16:creationId xmlns:a16="http://schemas.microsoft.com/office/drawing/2014/main" id="{4E2BBFC7-DF2E-C13D-EA08-EA8445E1622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720361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2000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10" name="Rectangle 104">
            <a:extLst>
              <a:ext uri="{FF2B5EF4-FFF2-40B4-BE49-F238E27FC236}">
                <a16:creationId xmlns:a16="http://schemas.microsoft.com/office/drawing/2014/main" id="{D6BEA7AD-A3F5-C8B5-4F02-55A9147A543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921973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2001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11" name="Rectangle 105">
            <a:extLst>
              <a:ext uri="{FF2B5EF4-FFF2-40B4-BE49-F238E27FC236}">
                <a16:creationId xmlns:a16="http://schemas.microsoft.com/office/drawing/2014/main" id="{76A59D3A-A841-FB73-EAA1-4643C02A936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123586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2002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12" name="Rectangle 106">
            <a:extLst>
              <a:ext uri="{FF2B5EF4-FFF2-40B4-BE49-F238E27FC236}">
                <a16:creationId xmlns:a16="http://schemas.microsoft.com/office/drawing/2014/main" id="{6DB142C4-8D11-08D8-8CAA-20543331F99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318848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2003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13" name="Rectangle 107">
            <a:extLst>
              <a:ext uri="{FF2B5EF4-FFF2-40B4-BE49-F238E27FC236}">
                <a16:creationId xmlns:a16="http://schemas.microsoft.com/office/drawing/2014/main" id="{BB1D49E4-524B-DC16-13FE-7D8073FB5C9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520461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2004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14" name="Rectangle 108">
            <a:extLst>
              <a:ext uri="{FF2B5EF4-FFF2-40B4-BE49-F238E27FC236}">
                <a16:creationId xmlns:a16="http://schemas.microsoft.com/office/drawing/2014/main" id="{EDFBFD46-9376-BC91-F0BD-4A49A5A20F8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722073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2005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15" name="Rectangle 109">
            <a:extLst>
              <a:ext uri="{FF2B5EF4-FFF2-40B4-BE49-F238E27FC236}">
                <a16:creationId xmlns:a16="http://schemas.microsoft.com/office/drawing/2014/main" id="{5DD02D64-63D3-CA1A-FC47-D975E70CFF3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917336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2006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16" name="Rectangle 110">
            <a:extLst>
              <a:ext uri="{FF2B5EF4-FFF2-40B4-BE49-F238E27FC236}">
                <a16:creationId xmlns:a16="http://schemas.microsoft.com/office/drawing/2014/main" id="{3AFB612F-5B85-E0D7-A076-15D05168003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118948" y="3362926"/>
            <a:ext cx="25648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</a:rPr>
              <a:t>2007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17" name="Line 111">
            <a:extLst>
              <a:ext uri="{FF2B5EF4-FFF2-40B4-BE49-F238E27FC236}">
                <a16:creationId xmlns:a16="http://schemas.microsoft.com/office/drawing/2014/main" id="{F7B84A9D-5CCA-1226-FAFE-7C10F1CDB4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3751" y="2613025"/>
            <a:ext cx="176213" cy="158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18" name="Freeform 112">
            <a:extLst>
              <a:ext uri="{FF2B5EF4-FFF2-40B4-BE49-F238E27FC236}">
                <a16:creationId xmlns:a16="http://schemas.microsoft.com/office/drawing/2014/main" id="{547EE6A3-D59F-1006-8BD2-86FC26CD346F}"/>
              </a:ext>
            </a:extLst>
          </p:cNvPr>
          <p:cNvSpPr>
            <a:spLocks/>
          </p:cNvSpPr>
          <p:nvPr/>
        </p:nvSpPr>
        <p:spPr bwMode="auto">
          <a:xfrm>
            <a:off x="8478839" y="2589214"/>
            <a:ext cx="39687" cy="46037"/>
          </a:xfrm>
          <a:custGeom>
            <a:avLst/>
            <a:gdLst>
              <a:gd name="T0" fmla="*/ 19050 w 25"/>
              <a:gd name="T1" fmla="*/ 0 h 29"/>
              <a:gd name="T2" fmla="*/ 39687 w 25"/>
              <a:gd name="T3" fmla="*/ 23812 h 29"/>
              <a:gd name="T4" fmla="*/ 19050 w 25"/>
              <a:gd name="T5" fmla="*/ 46037 h 29"/>
              <a:gd name="T6" fmla="*/ 0 w 25"/>
              <a:gd name="T7" fmla="*/ 23812 h 29"/>
              <a:gd name="T8" fmla="*/ 19050 w 25"/>
              <a:gd name="T9" fmla="*/ 0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29">
                <a:moveTo>
                  <a:pt x="12" y="0"/>
                </a:moveTo>
                <a:lnTo>
                  <a:pt x="25" y="15"/>
                </a:lnTo>
                <a:lnTo>
                  <a:pt x="12" y="29"/>
                </a:lnTo>
                <a:lnTo>
                  <a:pt x="0" y="15"/>
                </a:lnTo>
                <a:lnTo>
                  <a:pt x="12" y="0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719" name="Rectangle 113">
            <a:extLst>
              <a:ext uri="{FF2B5EF4-FFF2-40B4-BE49-F238E27FC236}">
                <a16:creationId xmlns:a16="http://schemas.microsoft.com/office/drawing/2014/main" id="{EB2CDD2D-E491-98C2-82C6-DA18CDFD5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3138" y="2543175"/>
            <a:ext cx="5270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000000"/>
                </a:solidFill>
              </a:rPr>
              <a:t>Analysts</a:t>
            </a:r>
            <a:endParaRPr lang="en-US" altLang="en-US" b="1" i="0" baseline="0">
              <a:solidFill>
                <a:schemeClr val="tx2"/>
              </a:solidFill>
            </a:endParaRPr>
          </a:p>
        </p:txBody>
      </p:sp>
      <p:sp>
        <p:nvSpPr>
          <p:cNvPr id="26720" name="Line 114">
            <a:extLst>
              <a:ext uri="{FF2B5EF4-FFF2-40B4-BE49-F238E27FC236}">
                <a16:creationId xmlns:a16="http://schemas.microsoft.com/office/drawing/2014/main" id="{05D1325A-E33F-F091-9395-1156A2AE4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3751" y="2797175"/>
            <a:ext cx="176213" cy="1588"/>
          </a:xfrm>
          <a:prstGeom prst="line">
            <a:avLst/>
          </a:prstGeom>
          <a:noFill/>
          <a:ln w="12700">
            <a:solidFill>
              <a:srgbClr val="008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1" name="Rectangle 115">
            <a:extLst>
              <a:ext uri="{FF2B5EF4-FFF2-40B4-BE49-F238E27FC236}">
                <a16:creationId xmlns:a16="http://schemas.microsoft.com/office/drawing/2014/main" id="{AB4CE118-0D3C-8FA4-6A71-455D285C0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8839" y="2774950"/>
            <a:ext cx="39687" cy="46038"/>
          </a:xfrm>
          <a:prstGeom prst="rect">
            <a:avLst/>
          </a:prstGeom>
          <a:solidFill>
            <a:srgbClr val="0080C0"/>
          </a:solidFill>
          <a:ln w="6350">
            <a:solidFill>
              <a:srgbClr val="0080C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22" name="Rectangle 116">
            <a:extLst>
              <a:ext uri="{FF2B5EF4-FFF2-40B4-BE49-F238E27FC236}">
                <a16:creationId xmlns:a16="http://schemas.microsoft.com/office/drawing/2014/main" id="{886F0FC5-9D47-9AE2-74B8-968D3372F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2889" y="2727325"/>
            <a:ext cx="1202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 dirty="0">
                <a:solidFill>
                  <a:srgbClr val="000000"/>
                </a:solidFill>
              </a:rPr>
              <a:t>X </a:t>
            </a:r>
            <a:endParaRPr lang="en-US" altLang="en-US" b="1" i="0" baseline="0" dirty="0">
              <a:solidFill>
                <a:schemeClr val="tx2"/>
              </a:solidFill>
            </a:endParaRPr>
          </a:p>
        </p:txBody>
      </p:sp>
      <p:sp>
        <p:nvSpPr>
          <p:cNvPr id="26723" name="Rectangle 117">
            <a:extLst>
              <a:ext uri="{FF2B5EF4-FFF2-40B4-BE49-F238E27FC236}">
                <a16:creationId xmlns:a16="http://schemas.microsoft.com/office/drawing/2014/main" id="{18E530D9-985C-82A6-2970-74BB3F2C9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7475" y="1389064"/>
            <a:ext cx="1546898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chemeClr val="tx2"/>
                </a:solidFill>
              </a:rPr>
              <a:t>Operating Margins</a:t>
            </a:r>
            <a:endParaRPr lang="en-US" altLang="en-US" sz="1600" i="0" baseline="0">
              <a:latin typeface="Times New Roman" panose="02020603050405020304" pitchFamily="18" charset="0"/>
            </a:endParaRPr>
          </a:p>
        </p:txBody>
      </p:sp>
      <p:grpSp>
        <p:nvGrpSpPr>
          <p:cNvPr id="26724" name="Group 118">
            <a:extLst>
              <a:ext uri="{FF2B5EF4-FFF2-40B4-BE49-F238E27FC236}">
                <a16:creationId xmlns:a16="http://schemas.microsoft.com/office/drawing/2014/main" id="{E07594A8-B354-B35F-3694-12D164B56EED}"/>
              </a:ext>
            </a:extLst>
          </p:cNvPr>
          <p:cNvGrpSpPr>
            <a:grpSpLocks/>
          </p:cNvGrpSpPr>
          <p:nvPr/>
        </p:nvGrpSpPr>
        <p:grpSpPr bwMode="auto">
          <a:xfrm>
            <a:off x="7451726" y="1927225"/>
            <a:ext cx="1927225" cy="273050"/>
            <a:chOff x="3878" y="1133"/>
            <a:chExt cx="887" cy="154"/>
          </a:xfrm>
        </p:grpSpPr>
        <p:sp>
          <p:nvSpPr>
            <p:cNvPr id="26842" name="Freeform 119">
              <a:extLst>
                <a:ext uri="{FF2B5EF4-FFF2-40B4-BE49-F238E27FC236}">
                  <a16:creationId xmlns:a16="http://schemas.microsoft.com/office/drawing/2014/main" id="{2E275320-A20F-F570-B742-045A1C1C7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" y="1252"/>
              <a:ext cx="25" cy="35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8 h 29"/>
                <a:gd name="T4" fmla="*/ 13 w 25"/>
                <a:gd name="T5" fmla="*/ 35 h 29"/>
                <a:gd name="T6" fmla="*/ 0 w 25"/>
                <a:gd name="T7" fmla="*/ 18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5"/>
                  </a:lnTo>
                  <a:lnTo>
                    <a:pt x="13" y="29"/>
                  </a:lnTo>
                  <a:lnTo>
                    <a:pt x="0" y="1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43" name="Freeform 120">
              <a:extLst>
                <a:ext uri="{FF2B5EF4-FFF2-40B4-BE49-F238E27FC236}">
                  <a16:creationId xmlns:a16="http://schemas.microsoft.com/office/drawing/2014/main" id="{B3ACF9AA-1342-0C3D-7505-F2DB36796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" y="1252"/>
              <a:ext cx="25" cy="35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8 h 29"/>
                <a:gd name="T4" fmla="*/ 13 w 25"/>
                <a:gd name="T5" fmla="*/ 35 h 29"/>
                <a:gd name="T6" fmla="*/ 0 w 25"/>
                <a:gd name="T7" fmla="*/ 18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5"/>
                  </a:lnTo>
                  <a:lnTo>
                    <a:pt x="13" y="29"/>
                  </a:lnTo>
                  <a:lnTo>
                    <a:pt x="0" y="1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44" name="Freeform 121">
              <a:extLst>
                <a:ext uri="{FF2B5EF4-FFF2-40B4-BE49-F238E27FC236}">
                  <a16:creationId xmlns:a16="http://schemas.microsoft.com/office/drawing/2014/main" id="{181BD00F-2424-8DEA-C8A6-D374F120A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6" y="1252"/>
              <a:ext cx="25" cy="35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8 h 29"/>
                <a:gd name="T4" fmla="*/ 13 w 25"/>
                <a:gd name="T5" fmla="*/ 35 h 29"/>
                <a:gd name="T6" fmla="*/ 0 w 25"/>
                <a:gd name="T7" fmla="*/ 18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5"/>
                  </a:lnTo>
                  <a:lnTo>
                    <a:pt x="13" y="29"/>
                  </a:lnTo>
                  <a:lnTo>
                    <a:pt x="0" y="1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45" name="Freeform 122">
              <a:extLst>
                <a:ext uri="{FF2B5EF4-FFF2-40B4-BE49-F238E27FC236}">
                  <a16:creationId xmlns:a16="http://schemas.microsoft.com/office/drawing/2014/main" id="{57ACBE4E-80AD-D3DC-9A8F-9C9E17128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3" y="1252"/>
              <a:ext cx="25" cy="35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8 h 29"/>
                <a:gd name="T4" fmla="*/ 13 w 25"/>
                <a:gd name="T5" fmla="*/ 35 h 29"/>
                <a:gd name="T6" fmla="*/ 0 w 25"/>
                <a:gd name="T7" fmla="*/ 18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5"/>
                  </a:lnTo>
                  <a:lnTo>
                    <a:pt x="13" y="29"/>
                  </a:lnTo>
                  <a:lnTo>
                    <a:pt x="0" y="1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46" name="Freeform 123">
              <a:extLst>
                <a:ext uri="{FF2B5EF4-FFF2-40B4-BE49-F238E27FC236}">
                  <a16:creationId xmlns:a16="http://schemas.microsoft.com/office/drawing/2014/main" id="{217CAF92-A86F-47CB-BA51-4464DE0E8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" y="1252"/>
              <a:ext cx="25" cy="35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8 h 29"/>
                <a:gd name="T4" fmla="*/ 13 w 25"/>
                <a:gd name="T5" fmla="*/ 35 h 29"/>
                <a:gd name="T6" fmla="*/ 0 w 25"/>
                <a:gd name="T7" fmla="*/ 18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5"/>
                  </a:lnTo>
                  <a:lnTo>
                    <a:pt x="13" y="29"/>
                  </a:lnTo>
                  <a:lnTo>
                    <a:pt x="0" y="1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47" name="Freeform 124">
              <a:extLst>
                <a:ext uri="{FF2B5EF4-FFF2-40B4-BE49-F238E27FC236}">
                  <a16:creationId xmlns:a16="http://schemas.microsoft.com/office/drawing/2014/main" id="{940BB083-A53F-5AEA-78AE-79537F519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3" y="1252"/>
              <a:ext cx="25" cy="35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8 h 29"/>
                <a:gd name="T4" fmla="*/ 13 w 25"/>
                <a:gd name="T5" fmla="*/ 35 h 29"/>
                <a:gd name="T6" fmla="*/ 0 w 25"/>
                <a:gd name="T7" fmla="*/ 18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5"/>
                  </a:lnTo>
                  <a:lnTo>
                    <a:pt x="13" y="29"/>
                  </a:lnTo>
                  <a:lnTo>
                    <a:pt x="0" y="1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48" name="Freeform 125">
              <a:extLst>
                <a:ext uri="{FF2B5EF4-FFF2-40B4-BE49-F238E27FC236}">
                  <a16:creationId xmlns:a16="http://schemas.microsoft.com/office/drawing/2014/main" id="{29590B32-2F2C-EE26-378E-ECF0D478B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" y="1252"/>
              <a:ext cx="25" cy="35"/>
            </a:xfrm>
            <a:custGeom>
              <a:avLst/>
              <a:gdLst>
                <a:gd name="T0" fmla="*/ 13 w 25"/>
                <a:gd name="T1" fmla="*/ 0 h 29"/>
                <a:gd name="T2" fmla="*/ 25 w 25"/>
                <a:gd name="T3" fmla="*/ 18 h 29"/>
                <a:gd name="T4" fmla="*/ 13 w 25"/>
                <a:gd name="T5" fmla="*/ 35 h 29"/>
                <a:gd name="T6" fmla="*/ 0 w 25"/>
                <a:gd name="T7" fmla="*/ 18 h 29"/>
                <a:gd name="T8" fmla="*/ 13 w 2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9">
                  <a:moveTo>
                    <a:pt x="13" y="0"/>
                  </a:moveTo>
                  <a:lnTo>
                    <a:pt x="25" y="15"/>
                  </a:lnTo>
                  <a:lnTo>
                    <a:pt x="13" y="29"/>
                  </a:lnTo>
                  <a:lnTo>
                    <a:pt x="0" y="1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49" name="Rectangle 126">
              <a:extLst>
                <a:ext uri="{FF2B5EF4-FFF2-40B4-BE49-F238E27FC236}">
                  <a16:creationId xmlns:a16="http://schemas.microsoft.com/office/drawing/2014/main" id="{9572DA6B-A567-1D91-F565-B8109017A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1133"/>
              <a:ext cx="25" cy="36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50" name="Rectangle 127">
              <a:extLst>
                <a:ext uri="{FF2B5EF4-FFF2-40B4-BE49-F238E27FC236}">
                  <a16:creationId xmlns:a16="http://schemas.microsoft.com/office/drawing/2014/main" id="{5722E4E3-D5A4-312A-9144-0ED1985A1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3" y="1133"/>
              <a:ext cx="25" cy="36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51" name="Rectangle 128">
              <a:extLst>
                <a:ext uri="{FF2B5EF4-FFF2-40B4-BE49-F238E27FC236}">
                  <a16:creationId xmlns:a16="http://schemas.microsoft.com/office/drawing/2014/main" id="{D115D2E3-73F4-66E3-FD8B-00C52FA25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6" y="1133"/>
              <a:ext cx="25" cy="36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52" name="Rectangle 129">
              <a:extLst>
                <a:ext uri="{FF2B5EF4-FFF2-40B4-BE49-F238E27FC236}">
                  <a16:creationId xmlns:a16="http://schemas.microsoft.com/office/drawing/2014/main" id="{78873AAF-F718-FA34-B92B-F7ABA6800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3" y="1133"/>
              <a:ext cx="25" cy="36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53" name="Rectangle 130">
              <a:extLst>
                <a:ext uri="{FF2B5EF4-FFF2-40B4-BE49-F238E27FC236}">
                  <a16:creationId xmlns:a16="http://schemas.microsoft.com/office/drawing/2014/main" id="{502CCF7E-945F-4FCD-EA49-1EA42A263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0" y="1133"/>
              <a:ext cx="25" cy="36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54" name="Rectangle 131">
              <a:extLst>
                <a:ext uri="{FF2B5EF4-FFF2-40B4-BE49-F238E27FC236}">
                  <a16:creationId xmlns:a16="http://schemas.microsoft.com/office/drawing/2014/main" id="{CD342FFA-E682-8339-1C63-A6D419A26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3" y="1133"/>
              <a:ext cx="25" cy="36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55" name="Rectangle 132">
              <a:extLst>
                <a:ext uri="{FF2B5EF4-FFF2-40B4-BE49-F238E27FC236}">
                  <a16:creationId xmlns:a16="http://schemas.microsoft.com/office/drawing/2014/main" id="{18D53E3F-B5F0-1517-8FC2-9CE4F4063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0" y="1133"/>
              <a:ext cx="25" cy="36"/>
            </a:xfrm>
            <a:prstGeom prst="rect">
              <a:avLst/>
            </a:prstGeom>
            <a:solidFill>
              <a:srgbClr val="0080C0"/>
            </a:solidFill>
            <a:ln w="635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56" name="Rectangle 133">
              <a:extLst>
                <a:ext uri="{FF2B5EF4-FFF2-40B4-BE49-F238E27FC236}">
                  <a16:creationId xmlns:a16="http://schemas.microsoft.com/office/drawing/2014/main" id="{0EC8B914-BD8C-EBCE-94A7-D00667C1D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1165"/>
              <a:ext cx="883" cy="89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6725" name="Rectangle 134">
            <a:extLst>
              <a:ext uri="{FF2B5EF4-FFF2-40B4-BE49-F238E27FC236}">
                <a16:creationId xmlns:a16="http://schemas.microsoft.com/office/drawing/2014/main" id="{8D3C3E09-0B53-F10A-3AA9-1A45AC740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5025" y="2947988"/>
            <a:ext cx="82550" cy="635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127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26" name="Rectangle 135">
            <a:extLst>
              <a:ext uri="{FF2B5EF4-FFF2-40B4-BE49-F238E27FC236}">
                <a16:creationId xmlns:a16="http://schemas.microsoft.com/office/drawing/2014/main" id="{1DBC9172-F7DC-725A-D223-ACAD2BEAB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050" y="2878139"/>
            <a:ext cx="1096454" cy="23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900" b="1" i="0" baseline="0"/>
              <a:t>Expectation Gap</a:t>
            </a:r>
          </a:p>
        </p:txBody>
      </p:sp>
      <p:sp>
        <p:nvSpPr>
          <p:cNvPr id="26727" name="Rectangle 136">
            <a:extLst>
              <a:ext uri="{FF2B5EF4-FFF2-40B4-BE49-F238E27FC236}">
                <a16:creationId xmlns:a16="http://schemas.microsoft.com/office/drawing/2014/main" id="{1A34BF3C-7F78-8DA5-2318-D16CB657F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750" y="923926"/>
            <a:ext cx="1528816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chemeClr val="tx2"/>
                </a:solidFill>
              </a:rPr>
              <a:t>Shareholder Value</a:t>
            </a:r>
            <a:endParaRPr lang="en-US" altLang="en-US" sz="2000" b="1" baseline="0">
              <a:latin typeface="Times New Roman" panose="02020603050405020304" pitchFamily="18" charset="0"/>
            </a:endParaRPr>
          </a:p>
        </p:txBody>
      </p:sp>
      <p:sp>
        <p:nvSpPr>
          <p:cNvPr id="26728" name="Line 137">
            <a:extLst>
              <a:ext uri="{FF2B5EF4-FFF2-40B4-BE49-F238E27FC236}">
                <a16:creationId xmlns:a16="http://schemas.microsoft.com/office/drawing/2014/main" id="{0FF8B7C2-9895-C97D-6B31-2BB57BF85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38" y="1782764"/>
            <a:ext cx="2195512" cy="2936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9" name="Line 138">
            <a:extLst>
              <a:ext uri="{FF2B5EF4-FFF2-40B4-BE49-F238E27FC236}">
                <a16:creationId xmlns:a16="http://schemas.microsoft.com/office/drawing/2014/main" id="{405207B3-C405-ECE7-FDBD-B8534C7C6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5264" y="1971675"/>
            <a:ext cx="2135187" cy="27511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30" name="Rectangle 139">
            <a:extLst>
              <a:ext uri="{FF2B5EF4-FFF2-40B4-BE49-F238E27FC236}">
                <a16:creationId xmlns:a16="http://schemas.microsoft.com/office/drawing/2014/main" id="{071F2823-35F6-64D0-1212-87EF14973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170" y="300327"/>
            <a:ext cx="9626889" cy="419100"/>
          </a:xfrm>
          <a:noFill/>
        </p:spPr>
        <p:txBody>
          <a:bodyPr vert="horz" lIns="92075" tIns="46038" rIns="92075" bIns="46038" rtlCol="0" anchor="ctr">
            <a:noAutofit/>
          </a:bodyPr>
          <a:lstStyle/>
          <a:p>
            <a:r>
              <a:rPr lang="en-US" altLang="en-US" sz="3200" dirty="0"/>
              <a:t>Stock price reflects current market expectations of future cash flows vs. internal expectations</a:t>
            </a:r>
            <a:endParaRPr lang="en-US" altLang="en-US" sz="3200" b="0" dirty="0">
              <a:solidFill>
                <a:schemeClr val="accent2"/>
              </a:solidFill>
            </a:endParaRPr>
          </a:p>
        </p:txBody>
      </p:sp>
      <p:sp>
        <p:nvSpPr>
          <p:cNvPr id="26731" name="Rectangle 140">
            <a:extLst>
              <a:ext uri="{FF2B5EF4-FFF2-40B4-BE49-F238E27FC236}">
                <a16:creationId xmlns:a16="http://schemas.microsoft.com/office/drawing/2014/main" id="{8D4F0318-F4BA-4455-777A-9B255F3DC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9" y="2100264"/>
            <a:ext cx="892175" cy="280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550" tIns="41275" rIns="82550" bIns="41275">
            <a:spAutoFit/>
          </a:bodyPr>
          <a:lstStyle>
            <a:lvl1pPr defTabSz="7397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300" i="0" baseline="0">
                <a:latin typeface="Times New Roman" panose="02020603050405020304" pitchFamily="18" charset="0"/>
              </a:rPr>
              <a:t>Value Gap</a:t>
            </a:r>
          </a:p>
        </p:txBody>
      </p:sp>
      <p:grpSp>
        <p:nvGrpSpPr>
          <p:cNvPr id="26732" name="Group 141">
            <a:extLst>
              <a:ext uri="{FF2B5EF4-FFF2-40B4-BE49-F238E27FC236}">
                <a16:creationId xmlns:a16="http://schemas.microsoft.com/office/drawing/2014/main" id="{62FB638F-1E6B-F995-7C3C-01F6C92042F9}"/>
              </a:ext>
            </a:extLst>
          </p:cNvPr>
          <p:cNvGrpSpPr>
            <a:grpSpLocks/>
          </p:cNvGrpSpPr>
          <p:nvPr/>
        </p:nvGrpSpPr>
        <p:grpSpPr bwMode="auto">
          <a:xfrm>
            <a:off x="2290763" y="1449388"/>
            <a:ext cx="3336926" cy="2143124"/>
            <a:chOff x="483" y="859"/>
            <a:chExt cx="2102" cy="1350"/>
          </a:xfrm>
        </p:grpSpPr>
        <p:sp>
          <p:nvSpPr>
            <p:cNvPr id="26805" name="Freeform 142">
              <a:extLst>
                <a:ext uri="{FF2B5EF4-FFF2-40B4-BE49-F238E27FC236}">
                  <a16:creationId xmlns:a16="http://schemas.microsoft.com/office/drawing/2014/main" id="{1ACC9E6B-FB8A-CDE1-F13B-3B1C07945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" y="2045"/>
              <a:ext cx="1759" cy="42"/>
            </a:xfrm>
            <a:custGeom>
              <a:avLst/>
              <a:gdLst>
                <a:gd name="T0" fmla="*/ 1759 w 1828"/>
                <a:gd name="T1" fmla="*/ 18 h 50"/>
                <a:gd name="T2" fmla="*/ 1542 w 1828"/>
                <a:gd name="T3" fmla="*/ 42 h 50"/>
                <a:gd name="T4" fmla="*/ 0 w 1828"/>
                <a:gd name="T5" fmla="*/ 24 h 50"/>
                <a:gd name="T6" fmla="*/ 276 w 1828"/>
                <a:gd name="T7" fmla="*/ 0 h 50"/>
                <a:gd name="T8" fmla="*/ 1759 w 1828"/>
                <a:gd name="T9" fmla="*/ 18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8" h="50">
                  <a:moveTo>
                    <a:pt x="1828" y="21"/>
                  </a:moveTo>
                  <a:lnTo>
                    <a:pt x="1603" y="50"/>
                  </a:lnTo>
                  <a:lnTo>
                    <a:pt x="0" y="29"/>
                  </a:lnTo>
                  <a:lnTo>
                    <a:pt x="287" y="0"/>
                  </a:lnTo>
                  <a:lnTo>
                    <a:pt x="1828" y="21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06" name="Freeform 143">
              <a:extLst>
                <a:ext uri="{FF2B5EF4-FFF2-40B4-BE49-F238E27FC236}">
                  <a16:creationId xmlns:a16="http://schemas.microsoft.com/office/drawing/2014/main" id="{07121DF5-A6E9-8D89-8C3A-1EDE798AE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" y="985"/>
              <a:ext cx="277" cy="1084"/>
            </a:xfrm>
            <a:custGeom>
              <a:avLst/>
              <a:gdLst>
                <a:gd name="T0" fmla="*/ 0 w 287"/>
                <a:gd name="T1" fmla="*/ 1084 h 1273"/>
                <a:gd name="T2" fmla="*/ 0 w 287"/>
                <a:gd name="T3" fmla="*/ 0 h 1273"/>
                <a:gd name="T4" fmla="*/ 277 w 287"/>
                <a:gd name="T5" fmla="*/ 25 h 1273"/>
                <a:gd name="T6" fmla="*/ 277 w 287"/>
                <a:gd name="T7" fmla="*/ 1059 h 1273"/>
                <a:gd name="T8" fmla="*/ 0 w 287"/>
                <a:gd name="T9" fmla="*/ 1084 h 12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273">
                  <a:moveTo>
                    <a:pt x="0" y="1273"/>
                  </a:moveTo>
                  <a:lnTo>
                    <a:pt x="0" y="0"/>
                  </a:lnTo>
                  <a:lnTo>
                    <a:pt x="287" y="29"/>
                  </a:lnTo>
                  <a:lnTo>
                    <a:pt x="287" y="1244"/>
                  </a:lnTo>
                  <a:lnTo>
                    <a:pt x="0" y="1273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07" name="Freeform 144">
              <a:extLst>
                <a:ext uri="{FF2B5EF4-FFF2-40B4-BE49-F238E27FC236}">
                  <a16:creationId xmlns:a16="http://schemas.microsoft.com/office/drawing/2014/main" id="{6121FC7D-1DD6-BC69-3EA0-6235B0B8F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" y="992"/>
              <a:ext cx="1482" cy="1071"/>
            </a:xfrm>
            <a:custGeom>
              <a:avLst/>
              <a:gdLst>
                <a:gd name="T0" fmla="*/ 0 w 1541"/>
                <a:gd name="T1" fmla="*/ 1053 h 1257"/>
                <a:gd name="T2" fmla="*/ 0 w 1541"/>
                <a:gd name="T3" fmla="*/ 18 h 1257"/>
                <a:gd name="T4" fmla="*/ 1482 w 1541"/>
                <a:gd name="T5" fmla="*/ 0 h 1257"/>
                <a:gd name="T6" fmla="*/ 1482 w 1541"/>
                <a:gd name="T7" fmla="*/ 1071 h 1257"/>
                <a:gd name="T8" fmla="*/ 0 w 1541"/>
                <a:gd name="T9" fmla="*/ 1053 h 12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1" h="1257">
                  <a:moveTo>
                    <a:pt x="0" y="1236"/>
                  </a:moveTo>
                  <a:lnTo>
                    <a:pt x="0" y="21"/>
                  </a:lnTo>
                  <a:lnTo>
                    <a:pt x="1541" y="0"/>
                  </a:lnTo>
                  <a:lnTo>
                    <a:pt x="1541" y="1257"/>
                  </a:lnTo>
                  <a:lnTo>
                    <a:pt x="0" y="1236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08" name="Freeform 145">
              <a:extLst>
                <a:ext uri="{FF2B5EF4-FFF2-40B4-BE49-F238E27FC236}">
                  <a16:creationId xmlns:a16="http://schemas.microsoft.com/office/drawing/2014/main" id="{AC0E0740-91F1-19F2-3B16-243B7CE0B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" y="2045"/>
              <a:ext cx="1759" cy="42"/>
            </a:xfrm>
            <a:custGeom>
              <a:avLst/>
              <a:gdLst>
                <a:gd name="T0" fmla="*/ 1759 w 1828"/>
                <a:gd name="T1" fmla="*/ 18 h 50"/>
                <a:gd name="T2" fmla="*/ 1542 w 1828"/>
                <a:gd name="T3" fmla="*/ 42 h 50"/>
                <a:gd name="T4" fmla="*/ 0 w 1828"/>
                <a:gd name="T5" fmla="*/ 24 h 50"/>
                <a:gd name="T6" fmla="*/ 276 w 1828"/>
                <a:gd name="T7" fmla="*/ 0 h 50"/>
                <a:gd name="T8" fmla="*/ 1759 w 1828"/>
                <a:gd name="T9" fmla="*/ 18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8" h="50">
                  <a:moveTo>
                    <a:pt x="1828" y="21"/>
                  </a:moveTo>
                  <a:lnTo>
                    <a:pt x="1603" y="50"/>
                  </a:lnTo>
                  <a:lnTo>
                    <a:pt x="0" y="29"/>
                  </a:lnTo>
                  <a:lnTo>
                    <a:pt x="287" y="0"/>
                  </a:lnTo>
                  <a:lnTo>
                    <a:pt x="1828" y="21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09" name="Freeform 146">
              <a:extLst>
                <a:ext uri="{FF2B5EF4-FFF2-40B4-BE49-F238E27FC236}">
                  <a16:creationId xmlns:a16="http://schemas.microsoft.com/office/drawing/2014/main" id="{C05B8C85-1553-1865-4A10-B29885FA8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" y="985"/>
              <a:ext cx="277" cy="1084"/>
            </a:xfrm>
            <a:custGeom>
              <a:avLst/>
              <a:gdLst>
                <a:gd name="T0" fmla="*/ 0 w 287"/>
                <a:gd name="T1" fmla="*/ 1084 h 1273"/>
                <a:gd name="T2" fmla="*/ 0 w 287"/>
                <a:gd name="T3" fmla="*/ 0 h 1273"/>
                <a:gd name="T4" fmla="*/ 277 w 287"/>
                <a:gd name="T5" fmla="*/ 25 h 1273"/>
                <a:gd name="T6" fmla="*/ 277 w 287"/>
                <a:gd name="T7" fmla="*/ 1059 h 1273"/>
                <a:gd name="T8" fmla="*/ 0 w 287"/>
                <a:gd name="T9" fmla="*/ 1084 h 12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273">
                  <a:moveTo>
                    <a:pt x="0" y="1273"/>
                  </a:moveTo>
                  <a:lnTo>
                    <a:pt x="0" y="0"/>
                  </a:lnTo>
                  <a:lnTo>
                    <a:pt x="287" y="29"/>
                  </a:lnTo>
                  <a:lnTo>
                    <a:pt x="287" y="1244"/>
                  </a:lnTo>
                  <a:lnTo>
                    <a:pt x="0" y="1273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0" name="Freeform 147">
              <a:extLst>
                <a:ext uri="{FF2B5EF4-FFF2-40B4-BE49-F238E27FC236}">
                  <a16:creationId xmlns:a16="http://schemas.microsoft.com/office/drawing/2014/main" id="{4503CF25-71EE-B703-0D43-E2AD886C7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" y="992"/>
              <a:ext cx="1482" cy="1071"/>
            </a:xfrm>
            <a:custGeom>
              <a:avLst/>
              <a:gdLst>
                <a:gd name="T0" fmla="*/ 0 w 1541"/>
                <a:gd name="T1" fmla="*/ 1053 h 1257"/>
                <a:gd name="T2" fmla="*/ 0 w 1541"/>
                <a:gd name="T3" fmla="*/ 18 h 1257"/>
                <a:gd name="T4" fmla="*/ 1482 w 1541"/>
                <a:gd name="T5" fmla="*/ 0 h 1257"/>
                <a:gd name="T6" fmla="*/ 1482 w 1541"/>
                <a:gd name="T7" fmla="*/ 1071 h 1257"/>
                <a:gd name="T8" fmla="*/ 0 w 1541"/>
                <a:gd name="T9" fmla="*/ 1053 h 12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1" h="1257">
                  <a:moveTo>
                    <a:pt x="0" y="1236"/>
                  </a:moveTo>
                  <a:lnTo>
                    <a:pt x="0" y="21"/>
                  </a:lnTo>
                  <a:lnTo>
                    <a:pt x="1541" y="0"/>
                  </a:lnTo>
                  <a:lnTo>
                    <a:pt x="1541" y="1257"/>
                  </a:lnTo>
                  <a:lnTo>
                    <a:pt x="0" y="1236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1" name="Line 148">
              <a:extLst>
                <a:ext uri="{FF2B5EF4-FFF2-40B4-BE49-F238E27FC236}">
                  <a16:creationId xmlns:a16="http://schemas.microsoft.com/office/drawing/2014/main" id="{02117F4D-478B-4E05-EA1E-B873AAEFF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" y="2069"/>
              <a:ext cx="1542" cy="1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2" name="Line 149">
              <a:extLst>
                <a:ext uri="{FF2B5EF4-FFF2-40B4-BE49-F238E27FC236}">
                  <a16:creationId xmlns:a16="http://schemas.microsoft.com/office/drawing/2014/main" id="{BE57C2D1-67EA-145C-43F5-3E8D02AB7E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" y="2069"/>
              <a:ext cx="1" cy="1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3" name="Line 150">
              <a:extLst>
                <a:ext uri="{FF2B5EF4-FFF2-40B4-BE49-F238E27FC236}">
                  <a16:creationId xmlns:a16="http://schemas.microsoft.com/office/drawing/2014/main" id="{49065C82-2912-D219-3020-89327C65CC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3" y="2078"/>
              <a:ext cx="1" cy="1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4" name="Line 151">
              <a:extLst>
                <a:ext uri="{FF2B5EF4-FFF2-40B4-BE49-F238E27FC236}">
                  <a16:creationId xmlns:a16="http://schemas.microsoft.com/office/drawing/2014/main" id="{41E24C80-3668-965F-DDD3-58CE4F4B5A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2087"/>
              <a:ext cx="1" cy="1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5" name="Rectangle 152">
              <a:extLst>
                <a:ext uri="{FF2B5EF4-FFF2-40B4-BE49-F238E27FC236}">
                  <a16:creationId xmlns:a16="http://schemas.microsoft.com/office/drawing/2014/main" id="{C8B12488-F54D-615B-71C9-5EFD57771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2109"/>
              <a:ext cx="4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baseline="0" dirty="0">
                  <a:solidFill>
                    <a:srgbClr val="000000"/>
                  </a:solidFill>
                </a:rPr>
                <a:t>X</a:t>
              </a:r>
              <a:endParaRPr lang="en-US" altLang="en-US" b="1" i="0" baseline="0" dirty="0">
                <a:solidFill>
                  <a:schemeClr val="tx2"/>
                </a:solidFill>
              </a:endParaRPr>
            </a:p>
          </p:txBody>
        </p:sp>
        <p:sp>
          <p:nvSpPr>
            <p:cNvPr id="26816" name="Rectangle 153">
              <a:extLst>
                <a:ext uri="{FF2B5EF4-FFF2-40B4-BE49-F238E27FC236}">
                  <a16:creationId xmlns:a16="http://schemas.microsoft.com/office/drawing/2014/main" id="{25B1C46F-8419-7BD0-EC29-329726573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1" y="2122"/>
              <a:ext cx="275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baseline="0">
                  <a:solidFill>
                    <a:srgbClr val="000000"/>
                  </a:solidFill>
                </a:rPr>
                <a:t>Analysts</a:t>
              </a:r>
              <a:endParaRPr lang="en-US" altLang="en-US" b="1" i="0" baseline="0">
                <a:solidFill>
                  <a:schemeClr val="tx2"/>
                </a:solidFill>
              </a:endParaRPr>
            </a:p>
          </p:txBody>
        </p:sp>
        <p:sp>
          <p:nvSpPr>
            <p:cNvPr id="26817" name="Freeform 154">
              <a:extLst>
                <a:ext uri="{FF2B5EF4-FFF2-40B4-BE49-F238E27FC236}">
                  <a16:creationId xmlns:a16="http://schemas.microsoft.com/office/drawing/2014/main" id="{54E16DBA-6D30-FECD-9C20-E39533DA3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" y="859"/>
              <a:ext cx="258" cy="1216"/>
            </a:xfrm>
            <a:custGeom>
              <a:avLst/>
              <a:gdLst>
                <a:gd name="T0" fmla="*/ 258 w 268"/>
                <a:gd name="T1" fmla="*/ 1186 h 1186"/>
                <a:gd name="T2" fmla="*/ 258 w 268"/>
                <a:gd name="T3" fmla="*/ 27 h 1186"/>
                <a:gd name="T4" fmla="*/ 0 w 268"/>
                <a:gd name="T5" fmla="*/ 0 h 1186"/>
                <a:gd name="T6" fmla="*/ 0 w 268"/>
                <a:gd name="T7" fmla="*/ 1216 h 1186"/>
                <a:gd name="T8" fmla="*/ 258 w 268"/>
                <a:gd name="T9" fmla="*/ 1186 h 11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186">
                  <a:moveTo>
                    <a:pt x="268" y="1157"/>
                  </a:moveTo>
                  <a:lnTo>
                    <a:pt x="268" y="26"/>
                  </a:lnTo>
                  <a:lnTo>
                    <a:pt x="0" y="0"/>
                  </a:lnTo>
                  <a:lnTo>
                    <a:pt x="0" y="1186"/>
                  </a:lnTo>
                  <a:lnTo>
                    <a:pt x="268" y="1157"/>
                  </a:lnTo>
                  <a:close/>
                </a:path>
              </a:pathLst>
            </a:custGeom>
            <a:solidFill>
              <a:srgbClr val="004060"/>
            </a:solidFill>
            <a:ln w="7938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18" name="Freeform 155">
              <a:extLst>
                <a:ext uri="{FF2B5EF4-FFF2-40B4-BE49-F238E27FC236}">
                  <a16:creationId xmlns:a16="http://schemas.microsoft.com/office/drawing/2014/main" id="{F56DA856-DAFB-56CB-4933-8ADFFDB23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" y="859"/>
              <a:ext cx="419" cy="1216"/>
            </a:xfrm>
            <a:custGeom>
              <a:avLst/>
              <a:gdLst>
                <a:gd name="T0" fmla="*/ 419 w 436"/>
                <a:gd name="T1" fmla="*/ 1216 h 1186"/>
                <a:gd name="T2" fmla="*/ 419 w 436"/>
                <a:gd name="T3" fmla="*/ 0 h 1186"/>
                <a:gd name="T4" fmla="*/ 0 w 436"/>
                <a:gd name="T5" fmla="*/ 7 h 1186"/>
                <a:gd name="T6" fmla="*/ 0 w 436"/>
                <a:gd name="T7" fmla="*/ 1209 h 1186"/>
                <a:gd name="T8" fmla="*/ 419 w 436"/>
                <a:gd name="T9" fmla="*/ 1216 h 11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6" h="1186">
                  <a:moveTo>
                    <a:pt x="436" y="1186"/>
                  </a:moveTo>
                  <a:lnTo>
                    <a:pt x="436" y="0"/>
                  </a:lnTo>
                  <a:lnTo>
                    <a:pt x="0" y="7"/>
                  </a:lnTo>
                  <a:lnTo>
                    <a:pt x="0" y="1179"/>
                  </a:lnTo>
                  <a:lnTo>
                    <a:pt x="436" y="1186"/>
                  </a:lnTo>
                  <a:close/>
                </a:path>
              </a:pathLst>
            </a:custGeom>
            <a:solidFill>
              <a:srgbClr val="0080C0"/>
            </a:solidFill>
            <a:ln w="7938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19" name="Freeform 156">
              <a:extLst>
                <a:ext uri="{FF2B5EF4-FFF2-40B4-BE49-F238E27FC236}">
                  <a16:creationId xmlns:a16="http://schemas.microsoft.com/office/drawing/2014/main" id="{34849E0C-78BF-BDFE-BE37-D564EE65D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" y="1256"/>
              <a:ext cx="221" cy="831"/>
            </a:xfrm>
            <a:custGeom>
              <a:avLst/>
              <a:gdLst>
                <a:gd name="T0" fmla="*/ 221 w 230"/>
                <a:gd name="T1" fmla="*/ 804 h 976"/>
                <a:gd name="T2" fmla="*/ 221 w 230"/>
                <a:gd name="T3" fmla="*/ 13 h 976"/>
                <a:gd name="T4" fmla="*/ 0 w 230"/>
                <a:gd name="T5" fmla="*/ 0 h 976"/>
                <a:gd name="T6" fmla="*/ 0 w 230"/>
                <a:gd name="T7" fmla="*/ 831 h 976"/>
                <a:gd name="T8" fmla="*/ 221 w 230"/>
                <a:gd name="T9" fmla="*/ 804 h 9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0" h="976">
                  <a:moveTo>
                    <a:pt x="230" y="944"/>
                  </a:moveTo>
                  <a:lnTo>
                    <a:pt x="230" y="15"/>
                  </a:lnTo>
                  <a:lnTo>
                    <a:pt x="0" y="0"/>
                  </a:lnTo>
                  <a:lnTo>
                    <a:pt x="0" y="976"/>
                  </a:lnTo>
                  <a:lnTo>
                    <a:pt x="230" y="944"/>
                  </a:lnTo>
                  <a:close/>
                </a:path>
              </a:pathLst>
            </a:custGeom>
            <a:solidFill>
              <a:srgbClr val="7F0000"/>
            </a:solidFill>
            <a:ln w="7938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20" name="Freeform 157">
              <a:extLst>
                <a:ext uri="{FF2B5EF4-FFF2-40B4-BE49-F238E27FC236}">
                  <a16:creationId xmlns:a16="http://schemas.microsoft.com/office/drawing/2014/main" id="{7E1E0C9C-8FA4-BCD3-25B6-58FFD4842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1256"/>
              <a:ext cx="437" cy="831"/>
            </a:xfrm>
            <a:custGeom>
              <a:avLst/>
              <a:gdLst>
                <a:gd name="T0" fmla="*/ 437 w 454"/>
                <a:gd name="T1" fmla="*/ 831 h 976"/>
                <a:gd name="T2" fmla="*/ 437 w 454"/>
                <a:gd name="T3" fmla="*/ 0 h 976"/>
                <a:gd name="T4" fmla="*/ 0 w 454"/>
                <a:gd name="T5" fmla="*/ 3 h 976"/>
                <a:gd name="T6" fmla="*/ 0 w 454"/>
                <a:gd name="T7" fmla="*/ 825 h 976"/>
                <a:gd name="T8" fmla="*/ 437 w 454"/>
                <a:gd name="T9" fmla="*/ 831 h 9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4" h="976">
                  <a:moveTo>
                    <a:pt x="454" y="976"/>
                  </a:moveTo>
                  <a:lnTo>
                    <a:pt x="454" y="0"/>
                  </a:lnTo>
                  <a:lnTo>
                    <a:pt x="0" y="4"/>
                  </a:lnTo>
                  <a:lnTo>
                    <a:pt x="0" y="969"/>
                  </a:lnTo>
                  <a:lnTo>
                    <a:pt x="454" y="976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21" name="Freeform 158">
              <a:extLst>
                <a:ext uri="{FF2B5EF4-FFF2-40B4-BE49-F238E27FC236}">
                  <a16:creationId xmlns:a16="http://schemas.microsoft.com/office/drawing/2014/main" id="{57797542-054B-CDF5-F56A-A08C51330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" y="1124"/>
              <a:ext cx="221" cy="144"/>
            </a:xfrm>
            <a:custGeom>
              <a:avLst/>
              <a:gdLst>
                <a:gd name="T0" fmla="*/ 221 w 230"/>
                <a:gd name="T1" fmla="*/ 144 h 170"/>
                <a:gd name="T2" fmla="*/ 221 w 230"/>
                <a:gd name="T3" fmla="*/ 19 h 170"/>
                <a:gd name="T4" fmla="*/ 0 w 230"/>
                <a:gd name="T5" fmla="*/ 0 h 170"/>
                <a:gd name="T6" fmla="*/ 0 w 230"/>
                <a:gd name="T7" fmla="*/ 131 h 170"/>
                <a:gd name="T8" fmla="*/ 221 w 230"/>
                <a:gd name="T9" fmla="*/ 144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0" h="170">
                  <a:moveTo>
                    <a:pt x="230" y="170"/>
                  </a:moveTo>
                  <a:lnTo>
                    <a:pt x="230" y="22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230" y="170"/>
                  </a:lnTo>
                  <a:close/>
                </a:path>
              </a:pathLst>
            </a:custGeom>
            <a:solidFill>
              <a:srgbClr val="7F7F00"/>
            </a:solidFill>
            <a:ln w="15875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22" name="Freeform 159">
              <a:extLst>
                <a:ext uri="{FF2B5EF4-FFF2-40B4-BE49-F238E27FC236}">
                  <a16:creationId xmlns:a16="http://schemas.microsoft.com/office/drawing/2014/main" id="{41E554C0-C300-184C-73FC-699FDACDE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1124"/>
              <a:ext cx="437" cy="135"/>
            </a:xfrm>
            <a:custGeom>
              <a:avLst/>
              <a:gdLst>
                <a:gd name="T0" fmla="*/ 437 w 454"/>
                <a:gd name="T1" fmla="*/ 132 h 159"/>
                <a:gd name="T2" fmla="*/ 437 w 454"/>
                <a:gd name="T3" fmla="*/ 0 h 159"/>
                <a:gd name="T4" fmla="*/ 0 w 454"/>
                <a:gd name="T5" fmla="*/ 3 h 159"/>
                <a:gd name="T6" fmla="*/ 0 w 454"/>
                <a:gd name="T7" fmla="*/ 135 h 159"/>
                <a:gd name="T8" fmla="*/ 437 w 454"/>
                <a:gd name="T9" fmla="*/ 132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4" h="159">
                  <a:moveTo>
                    <a:pt x="454" y="155"/>
                  </a:moveTo>
                  <a:lnTo>
                    <a:pt x="454" y="0"/>
                  </a:lnTo>
                  <a:lnTo>
                    <a:pt x="0" y="4"/>
                  </a:lnTo>
                  <a:lnTo>
                    <a:pt x="0" y="159"/>
                  </a:lnTo>
                  <a:lnTo>
                    <a:pt x="454" y="155"/>
                  </a:lnTo>
                  <a:close/>
                </a:path>
              </a:pathLst>
            </a:custGeom>
            <a:solidFill>
              <a:srgbClr val="FFFF00"/>
            </a:solidFill>
            <a:ln w="15875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823" name="Group 160">
              <a:extLst>
                <a:ext uri="{FF2B5EF4-FFF2-40B4-BE49-F238E27FC236}">
                  <a16:creationId xmlns:a16="http://schemas.microsoft.com/office/drawing/2014/main" id="{0F3C401D-04E2-B798-85D6-B51E7B8531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8" y="975"/>
              <a:ext cx="667" cy="185"/>
              <a:chOff x="1728" y="1076"/>
              <a:chExt cx="658" cy="95"/>
            </a:xfrm>
          </p:grpSpPr>
          <p:sp>
            <p:nvSpPr>
              <p:cNvPr id="26840" name="Freeform 161">
                <a:extLst>
                  <a:ext uri="{FF2B5EF4-FFF2-40B4-BE49-F238E27FC236}">
                    <a16:creationId xmlns:a16="http://schemas.microsoft.com/office/drawing/2014/main" id="{1F584EE2-7BC2-DF9F-749A-C35972214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" y="1076"/>
                <a:ext cx="221" cy="95"/>
              </a:xfrm>
              <a:custGeom>
                <a:avLst/>
                <a:gdLst>
                  <a:gd name="T0" fmla="*/ 221 w 230"/>
                  <a:gd name="T1" fmla="*/ 95 h 102"/>
                  <a:gd name="T2" fmla="*/ 221 w 230"/>
                  <a:gd name="T3" fmla="*/ 24 h 102"/>
                  <a:gd name="T4" fmla="*/ 0 w 230"/>
                  <a:gd name="T5" fmla="*/ 0 h 102"/>
                  <a:gd name="T6" fmla="*/ 0 w 230"/>
                  <a:gd name="T7" fmla="*/ 75 h 102"/>
                  <a:gd name="T8" fmla="*/ 221 w 230"/>
                  <a:gd name="T9" fmla="*/ 95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0" h="102">
                    <a:moveTo>
                      <a:pt x="230" y="102"/>
                    </a:moveTo>
                    <a:lnTo>
                      <a:pt x="230" y="26"/>
                    </a:lnTo>
                    <a:lnTo>
                      <a:pt x="0" y="0"/>
                    </a:lnTo>
                    <a:lnTo>
                      <a:pt x="0" y="80"/>
                    </a:lnTo>
                    <a:lnTo>
                      <a:pt x="230" y="102"/>
                    </a:lnTo>
                    <a:close/>
                  </a:path>
                </a:pathLst>
              </a:custGeom>
              <a:blipFill dpi="0" rotWithShape="0">
                <a:blip r:embed="rId2"/>
                <a:srcRect/>
                <a:tile tx="0" ty="0" sx="100000" sy="100000" flip="none" algn="tl"/>
              </a:blipFill>
              <a:ln w="7938">
                <a:solidFill>
                  <a:srgbClr val="C0C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41" name="Freeform 162">
                <a:extLst>
                  <a:ext uri="{FF2B5EF4-FFF2-40B4-BE49-F238E27FC236}">
                    <a16:creationId xmlns:a16="http://schemas.microsoft.com/office/drawing/2014/main" id="{B30B7FB4-F3D5-22D7-F186-091F70B91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" y="1076"/>
                <a:ext cx="437" cy="78"/>
              </a:xfrm>
              <a:custGeom>
                <a:avLst/>
                <a:gdLst>
                  <a:gd name="T0" fmla="*/ 437 w 454"/>
                  <a:gd name="T1" fmla="*/ 74 h 84"/>
                  <a:gd name="T2" fmla="*/ 437 w 454"/>
                  <a:gd name="T3" fmla="*/ 0 h 84"/>
                  <a:gd name="T4" fmla="*/ 0 w 454"/>
                  <a:gd name="T5" fmla="*/ 7 h 84"/>
                  <a:gd name="T6" fmla="*/ 0 w 454"/>
                  <a:gd name="T7" fmla="*/ 78 h 84"/>
                  <a:gd name="T8" fmla="*/ 437 w 454"/>
                  <a:gd name="T9" fmla="*/ 74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54" h="84">
                    <a:moveTo>
                      <a:pt x="454" y="80"/>
                    </a:moveTo>
                    <a:lnTo>
                      <a:pt x="454" y="0"/>
                    </a:lnTo>
                    <a:lnTo>
                      <a:pt x="0" y="8"/>
                    </a:lnTo>
                    <a:lnTo>
                      <a:pt x="0" y="84"/>
                    </a:lnTo>
                    <a:lnTo>
                      <a:pt x="454" y="80"/>
                    </a:lnTo>
                    <a:close/>
                  </a:path>
                </a:pathLst>
              </a:custGeom>
              <a:solidFill>
                <a:srgbClr val="B2B2B2"/>
              </a:solidFill>
              <a:ln w="7938">
                <a:solidFill>
                  <a:srgbClr val="C0C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824" name="Line 163">
              <a:extLst>
                <a:ext uri="{FF2B5EF4-FFF2-40B4-BE49-F238E27FC236}">
                  <a16:creationId xmlns:a16="http://schemas.microsoft.com/office/drawing/2014/main" id="{25DCBF94-64A7-0358-6E8F-058196DD4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8" y="985"/>
              <a:ext cx="1" cy="108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25" name="Line 164">
              <a:extLst>
                <a:ext uri="{FF2B5EF4-FFF2-40B4-BE49-F238E27FC236}">
                  <a16:creationId xmlns:a16="http://schemas.microsoft.com/office/drawing/2014/main" id="{9A11BCBC-2838-4CFB-1D07-59A9E2AF6C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5" y="2069"/>
              <a:ext cx="2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26" name="Line 165">
              <a:extLst>
                <a:ext uri="{FF2B5EF4-FFF2-40B4-BE49-F238E27FC236}">
                  <a16:creationId xmlns:a16="http://schemas.microsoft.com/office/drawing/2014/main" id="{B8897682-A1E0-326B-A7B3-CAEBF41347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5" y="1888"/>
              <a:ext cx="2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27" name="Line 166">
              <a:extLst>
                <a:ext uri="{FF2B5EF4-FFF2-40B4-BE49-F238E27FC236}">
                  <a16:creationId xmlns:a16="http://schemas.microsoft.com/office/drawing/2014/main" id="{CE29ED2B-1981-6D4E-FF21-E5C55F3560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5" y="1709"/>
              <a:ext cx="2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28" name="Line 167">
              <a:extLst>
                <a:ext uri="{FF2B5EF4-FFF2-40B4-BE49-F238E27FC236}">
                  <a16:creationId xmlns:a16="http://schemas.microsoft.com/office/drawing/2014/main" id="{0B7C22D8-886E-FC3D-5E1A-6F68005693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5" y="1527"/>
              <a:ext cx="2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29" name="Line 168">
              <a:extLst>
                <a:ext uri="{FF2B5EF4-FFF2-40B4-BE49-F238E27FC236}">
                  <a16:creationId xmlns:a16="http://schemas.microsoft.com/office/drawing/2014/main" id="{49DFE8A4-8C7C-16C5-2292-84E17C2971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5" y="1346"/>
              <a:ext cx="2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30" name="Line 169">
              <a:extLst>
                <a:ext uri="{FF2B5EF4-FFF2-40B4-BE49-F238E27FC236}">
                  <a16:creationId xmlns:a16="http://schemas.microsoft.com/office/drawing/2014/main" id="{CE8FE740-41F3-316B-8BC9-F68A3DF922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5" y="1167"/>
              <a:ext cx="2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31" name="Line 170">
              <a:extLst>
                <a:ext uri="{FF2B5EF4-FFF2-40B4-BE49-F238E27FC236}">
                  <a16:creationId xmlns:a16="http://schemas.microsoft.com/office/drawing/2014/main" id="{01B2DD21-5A8A-4136-6FC5-75AB69053A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5" y="985"/>
              <a:ext cx="2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32" name="Rectangle 171">
              <a:extLst>
                <a:ext uri="{FF2B5EF4-FFF2-40B4-BE49-F238E27FC236}">
                  <a16:creationId xmlns:a16="http://schemas.microsoft.com/office/drawing/2014/main" id="{EE7A089A-A6C5-ECFB-F128-DF27D7A72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" y="2036"/>
              <a:ext cx="8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i="0" baseline="0">
                  <a:solidFill>
                    <a:srgbClr val="000000"/>
                  </a:solidFill>
                </a:rPr>
                <a:t>$0</a:t>
              </a:r>
              <a:endParaRPr lang="en-US" altLang="en-US" b="1" i="0" baseline="0">
                <a:solidFill>
                  <a:schemeClr val="tx2"/>
                </a:solidFill>
              </a:endParaRPr>
            </a:p>
          </p:txBody>
        </p:sp>
        <p:sp>
          <p:nvSpPr>
            <p:cNvPr id="26833" name="Rectangle 172">
              <a:extLst>
                <a:ext uri="{FF2B5EF4-FFF2-40B4-BE49-F238E27FC236}">
                  <a16:creationId xmlns:a16="http://schemas.microsoft.com/office/drawing/2014/main" id="{8FD9B6AE-F337-95D3-628F-1DEA5512D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" y="1854"/>
              <a:ext cx="22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i="0" baseline="0">
                  <a:solidFill>
                    <a:srgbClr val="000000"/>
                  </a:solidFill>
                </a:rPr>
                <a:t>$1,000</a:t>
              </a:r>
              <a:endParaRPr lang="en-US" altLang="en-US" b="1" i="0" baseline="0">
                <a:solidFill>
                  <a:schemeClr val="tx2"/>
                </a:solidFill>
              </a:endParaRPr>
            </a:p>
          </p:txBody>
        </p:sp>
        <p:sp>
          <p:nvSpPr>
            <p:cNvPr id="26834" name="Rectangle 173">
              <a:extLst>
                <a:ext uri="{FF2B5EF4-FFF2-40B4-BE49-F238E27FC236}">
                  <a16:creationId xmlns:a16="http://schemas.microsoft.com/office/drawing/2014/main" id="{C9F53245-FFD0-9066-1BAF-DB0C42DD3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" y="1675"/>
              <a:ext cx="22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i="0" baseline="0">
                  <a:solidFill>
                    <a:srgbClr val="000000"/>
                  </a:solidFill>
                </a:rPr>
                <a:t>$2,000</a:t>
              </a:r>
              <a:endParaRPr lang="en-US" altLang="en-US" b="1" i="0" baseline="0">
                <a:solidFill>
                  <a:schemeClr val="tx2"/>
                </a:solidFill>
              </a:endParaRPr>
            </a:p>
          </p:txBody>
        </p:sp>
        <p:sp>
          <p:nvSpPr>
            <p:cNvPr id="26835" name="Rectangle 174">
              <a:extLst>
                <a:ext uri="{FF2B5EF4-FFF2-40B4-BE49-F238E27FC236}">
                  <a16:creationId xmlns:a16="http://schemas.microsoft.com/office/drawing/2014/main" id="{98FAE8E7-3BDD-D021-2EBE-2665A057D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" y="1494"/>
              <a:ext cx="22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i="0" baseline="0">
                  <a:solidFill>
                    <a:srgbClr val="000000"/>
                  </a:solidFill>
                </a:rPr>
                <a:t>$3,000</a:t>
              </a:r>
              <a:endParaRPr lang="en-US" altLang="en-US" b="1" i="0" baseline="0">
                <a:solidFill>
                  <a:schemeClr val="tx2"/>
                </a:solidFill>
              </a:endParaRPr>
            </a:p>
          </p:txBody>
        </p:sp>
        <p:sp>
          <p:nvSpPr>
            <p:cNvPr id="26836" name="Rectangle 175">
              <a:extLst>
                <a:ext uri="{FF2B5EF4-FFF2-40B4-BE49-F238E27FC236}">
                  <a16:creationId xmlns:a16="http://schemas.microsoft.com/office/drawing/2014/main" id="{DF5189E0-DB5F-CA5A-BFF5-E56F271A5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" y="1311"/>
              <a:ext cx="22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i="0" baseline="0">
                  <a:solidFill>
                    <a:srgbClr val="000000"/>
                  </a:solidFill>
                </a:rPr>
                <a:t>$4,000</a:t>
              </a:r>
              <a:endParaRPr lang="en-US" altLang="en-US" b="1" i="0" baseline="0">
                <a:solidFill>
                  <a:schemeClr val="tx2"/>
                </a:solidFill>
              </a:endParaRPr>
            </a:p>
          </p:txBody>
        </p:sp>
        <p:sp>
          <p:nvSpPr>
            <p:cNvPr id="26837" name="Rectangle 176">
              <a:extLst>
                <a:ext uri="{FF2B5EF4-FFF2-40B4-BE49-F238E27FC236}">
                  <a16:creationId xmlns:a16="http://schemas.microsoft.com/office/drawing/2014/main" id="{66A21382-0CC1-9343-5C81-857725A06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" y="1133"/>
              <a:ext cx="22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i="0" baseline="0">
                  <a:solidFill>
                    <a:srgbClr val="000000"/>
                  </a:solidFill>
                </a:rPr>
                <a:t>$5,000</a:t>
              </a:r>
              <a:endParaRPr lang="en-US" altLang="en-US" b="1" i="0" baseline="0">
                <a:solidFill>
                  <a:schemeClr val="tx2"/>
                </a:solidFill>
              </a:endParaRPr>
            </a:p>
          </p:txBody>
        </p:sp>
        <p:sp>
          <p:nvSpPr>
            <p:cNvPr id="26838" name="Rectangle 177">
              <a:extLst>
                <a:ext uri="{FF2B5EF4-FFF2-40B4-BE49-F238E27FC236}">
                  <a16:creationId xmlns:a16="http://schemas.microsoft.com/office/drawing/2014/main" id="{CC6AAE79-617B-0C39-5867-E22F6A309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" y="952"/>
              <a:ext cx="22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900" i="0" baseline="0">
                  <a:solidFill>
                    <a:srgbClr val="000000"/>
                  </a:solidFill>
                </a:rPr>
                <a:t>$6,000</a:t>
              </a:r>
              <a:endParaRPr lang="en-US" altLang="en-US" b="1" i="0" baseline="0">
                <a:solidFill>
                  <a:schemeClr val="tx2"/>
                </a:solidFill>
              </a:endParaRPr>
            </a:p>
          </p:txBody>
        </p:sp>
        <p:graphicFrame>
          <p:nvGraphicFramePr>
            <p:cNvPr id="26839" name="Object 178">
              <a:extLst>
                <a:ext uri="{FF2B5EF4-FFF2-40B4-BE49-F238E27FC236}">
                  <a16:creationId xmlns:a16="http://schemas.microsoft.com/office/drawing/2014/main" id="{3F0DCFA4-ADE1-3BE9-AE70-C9D4A6B93F6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361" y="904"/>
            <a:ext cx="224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3" imgW="5486400" imgH="746760" progId="Word.Document.8">
                    <p:embed/>
                  </p:oleObj>
                </mc:Choice>
                <mc:Fallback>
                  <p:oleObj name="Document" r:id="rId3" imgW="5486400" imgH="746760" progId="Word.Document.8">
                    <p:embed/>
                    <p:pic>
                      <p:nvPicPr>
                        <p:cNvPr id="26839" name="Object 178">
                          <a:extLst>
                            <a:ext uri="{FF2B5EF4-FFF2-40B4-BE49-F238E27FC236}">
                              <a16:creationId xmlns:a16="http://schemas.microsoft.com/office/drawing/2014/main" id="{3F0DCFA4-ADE1-3BE9-AE70-C9D4A6B93F6C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1" y="904"/>
                          <a:ext cx="224" cy="4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733" name="Group 179">
            <a:extLst>
              <a:ext uri="{FF2B5EF4-FFF2-40B4-BE49-F238E27FC236}">
                <a16:creationId xmlns:a16="http://schemas.microsoft.com/office/drawing/2014/main" id="{16EC5664-49C7-773C-4743-153E1B88EE91}"/>
              </a:ext>
            </a:extLst>
          </p:cNvPr>
          <p:cNvGrpSpPr>
            <a:grpSpLocks/>
          </p:cNvGrpSpPr>
          <p:nvPr/>
        </p:nvGrpSpPr>
        <p:grpSpPr bwMode="auto">
          <a:xfrm>
            <a:off x="2097088" y="3797300"/>
            <a:ext cx="4318000" cy="2400300"/>
            <a:chOff x="361" y="2392"/>
            <a:chExt cx="2720" cy="1512"/>
          </a:xfrm>
        </p:grpSpPr>
        <p:sp>
          <p:nvSpPr>
            <p:cNvPr id="26802" name="Text Box 180">
              <a:extLst>
                <a:ext uri="{FF2B5EF4-FFF2-40B4-BE49-F238E27FC236}">
                  <a16:creationId xmlns:a16="http://schemas.microsoft.com/office/drawing/2014/main" id="{91FAA070-889B-2051-94DA-71E7174BB7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" y="2392"/>
              <a:ext cx="247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1200" b="1" i="0" baseline="0" dirty="0">
                  <a:solidFill>
                    <a:schemeClr val="tx2"/>
                  </a:solidFill>
                </a:rPr>
                <a:t>Impact on X’s Shareholder Value by Improving </a:t>
              </a:r>
            </a:p>
            <a:p>
              <a:pPr algn="ctr">
                <a:spcBef>
                  <a:spcPct val="0"/>
                </a:spcBef>
                <a:buClrTx/>
              </a:pPr>
              <a:r>
                <a:rPr lang="en-US" altLang="en-US" sz="1200" b="1" i="0" baseline="0" dirty="0">
                  <a:solidFill>
                    <a:schemeClr val="tx2"/>
                  </a:solidFill>
                </a:rPr>
                <a:t> Value Driver Performance by + One Percent</a:t>
              </a:r>
            </a:p>
          </p:txBody>
        </p:sp>
        <p:sp>
          <p:nvSpPr>
            <p:cNvPr id="26803" name="Text Box 181">
              <a:extLst>
                <a:ext uri="{FF2B5EF4-FFF2-40B4-BE49-F238E27FC236}">
                  <a16:creationId xmlns:a16="http://schemas.microsoft.com/office/drawing/2014/main" id="{9BB7956F-AE96-7A9B-90B8-A283BC47F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5" y="3731"/>
              <a:ext cx="150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1200" b="1" i="0" baseline="0">
                  <a:solidFill>
                    <a:schemeClr val="tx2"/>
                  </a:solidFill>
                </a:rPr>
                <a:t>Value Driver- external analysis</a:t>
              </a:r>
              <a:endParaRPr lang="en-US" altLang="en-US" sz="1800" b="1" i="0" baseline="0">
                <a:solidFill>
                  <a:schemeClr val="tx2"/>
                </a:solidFill>
              </a:endParaRPr>
            </a:p>
          </p:txBody>
        </p:sp>
        <p:sp>
          <p:nvSpPr>
            <p:cNvPr id="26804" name="Text Box 182">
              <a:extLst>
                <a:ext uri="{FF2B5EF4-FFF2-40B4-BE49-F238E27FC236}">
                  <a16:creationId xmlns:a16="http://schemas.microsoft.com/office/drawing/2014/main" id="{7E3A6502-6FFA-3D9D-37B8-A38338575F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80" y="3003"/>
              <a:ext cx="105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1200" b="1" i="0" baseline="0">
                  <a:solidFill>
                    <a:schemeClr val="tx2"/>
                  </a:solidFill>
                </a:rPr>
                <a:t>Valuation Sensitivity</a:t>
              </a:r>
              <a:endParaRPr lang="en-US" altLang="en-US" sz="1800" b="1" i="0" baseline="0">
                <a:solidFill>
                  <a:schemeClr val="tx2"/>
                </a:solidFill>
              </a:endParaRPr>
            </a:p>
          </p:txBody>
        </p:sp>
      </p:grpSp>
      <p:sp>
        <p:nvSpPr>
          <p:cNvPr id="26734" name="Text Box 183">
            <a:extLst>
              <a:ext uri="{FF2B5EF4-FFF2-40B4-BE49-F238E27FC236}">
                <a16:creationId xmlns:a16="http://schemas.microsoft.com/office/drawing/2014/main" id="{C56D27B6-1AA4-A4A9-2DB7-6D39DA4816B2}"/>
              </a:ext>
            </a:extLst>
          </p:cNvPr>
          <p:cNvSpPr txBox="1">
            <a:spLocks noChangeArrowheads="1"/>
          </p:cNvSpPr>
          <p:nvPr/>
        </p:nvSpPr>
        <p:spPr bwMode="auto">
          <a:xfrm rot="1895804">
            <a:off x="9107488" y="920751"/>
            <a:ext cx="1560512" cy="2762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buClrTx/>
            </a:pPr>
            <a:r>
              <a:rPr lang="en-US" altLang="en-US" sz="1600" i="0" baseline="0">
                <a:latin typeface="Times New Roman" panose="02020603050405020304" pitchFamily="18" charset="0"/>
              </a:rPr>
              <a:t>Illustrative</a:t>
            </a:r>
            <a:endParaRPr lang="en-US" altLang="en-US" sz="1800" i="0" baseline="0">
              <a:latin typeface="Times New Roman" panose="02020603050405020304" pitchFamily="18" charset="0"/>
            </a:endParaRPr>
          </a:p>
        </p:txBody>
      </p:sp>
      <p:sp>
        <p:nvSpPr>
          <p:cNvPr id="26735" name="Text Box 184">
            <a:extLst>
              <a:ext uri="{FF2B5EF4-FFF2-40B4-BE49-F238E27FC236}">
                <a16:creationId xmlns:a16="http://schemas.microsoft.com/office/drawing/2014/main" id="{0F581D2A-DB62-172E-A366-886B3FBE0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129" y="6048375"/>
            <a:ext cx="99899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b="1" i="0" baseline="0" dirty="0">
                <a:solidFill>
                  <a:schemeClr val="tx2"/>
                </a:solidFill>
              </a:rPr>
              <a:t>Per Y  analysis</a:t>
            </a:r>
            <a:endParaRPr lang="en-US" altLang="en-US" b="1" i="0" baseline="0" dirty="0">
              <a:solidFill>
                <a:schemeClr val="tx2"/>
              </a:solidFill>
            </a:endParaRPr>
          </a:p>
        </p:txBody>
      </p:sp>
      <p:sp>
        <p:nvSpPr>
          <p:cNvPr id="26736" name="Text Box 185">
            <a:extLst>
              <a:ext uri="{FF2B5EF4-FFF2-40B4-BE49-F238E27FC236}">
                <a16:creationId xmlns:a16="http://schemas.microsoft.com/office/drawing/2014/main" id="{6F56CB6B-4884-4154-F449-B9C739930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789" y="1260475"/>
            <a:ext cx="420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chemeClr val="tx2"/>
                </a:solidFill>
              </a:rPr>
              <a:t>$ B</a:t>
            </a:r>
          </a:p>
        </p:txBody>
      </p:sp>
      <p:sp>
        <p:nvSpPr>
          <p:cNvPr id="26737" name="Rectangle 186">
            <a:extLst>
              <a:ext uri="{FF2B5EF4-FFF2-40B4-BE49-F238E27FC236}">
                <a16:creationId xmlns:a16="http://schemas.microsoft.com/office/drawing/2014/main" id="{A44422B3-7066-8973-E992-21C9015F5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1263" y="4356101"/>
            <a:ext cx="3598862" cy="1571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38" name="Rectangle 187">
            <a:extLst>
              <a:ext uri="{FF2B5EF4-FFF2-40B4-BE49-F238E27FC236}">
                <a16:creationId xmlns:a16="http://schemas.microsoft.com/office/drawing/2014/main" id="{6F281552-C6E7-23CC-0EFC-E9BB18F06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6863" y="4456114"/>
            <a:ext cx="3243262" cy="92868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39" name="Line 188">
            <a:extLst>
              <a:ext uri="{FF2B5EF4-FFF2-40B4-BE49-F238E27FC236}">
                <a16:creationId xmlns:a16="http://schemas.microsoft.com/office/drawing/2014/main" id="{1730825D-0A13-DF94-1A9B-4ACFA11AE4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5291139"/>
            <a:ext cx="32432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0" name="Line 189">
            <a:extLst>
              <a:ext uri="{FF2B5EF4-FFF2-40B4-BE49-F238E27FC236}">
                <a16:creationId xmlns:a16="http://schemas.microsoft.com/office/drawing/2014/main" id="{E04F6B1E-2775-F95C-7D05-0A757039C9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5197475"/>
            <a:ext cx="32432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1" name="Line 190">
            <a:extLst>
              <a:ext uri="{FF2B5EF4-FFF2-40B4-BE49-F238E27FC236}">
                <a16:creationId xmlns:a16="http://schemas.microsoft.com/office/drawing/2014/main" id="{181D246C-6374-9709-A2EC-34CECC6002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5103814"/>
            <a:ext cx="32432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2" name="Line 191">
            <a:extLst>
              <a:ext uri="{FF2B5EF4-FFF2-40B4-BE49-F238E27FC236}">
                <a16:creationId xmlns:a16="http://schemas.microsoft.com/office/drawing/2014/main" id="{090F2F12-7B36-4E3D-2639-0E58E0AA90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5010150"/>
            <a:ext cx="32432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3" name="Line 192">
            <a:extLst>
              <a:ext uri="{FF2B5EF4-FFF2-40B4-BE49-F238E27FC236}">
                <a16:creationId xmlns:a16="http://schemas.microsoft.com/office/drawing/2014/main" id="{06FB8A65-C213-32A4-C10A-993C79D50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4918075"/>
            <a:ext cx="32432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4" name="Line 193">
            <a:extLst>
              <a:ext uri="{FF2B5EF4-FFF2-40B4-BE49-F238E27FC236}">
                <a16:creationId xmlns:a16="http://schemas.microsoft.com/office/drawing/2014/main" id="{B4FA07BE-BFAE-8B76-C39E-856D07E887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4829175"/>
            <a:ext cx="32432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5" name="Line 194">
            <a:extLst>
              <a:ext uri="{FF2B5EF4-FFF2-40B4-BE49-F238E27FC236}">
                <a16:creationId xmlns:a16="http://schemas.microsoft.com/office/drawing/2014/main" id="{5BCC008F-91A8-D309-D0A9-1EEFDA5C8D8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4737100"/>
            <a:ext cx="32432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6" name="Line 195">
            <a:extLst>
              <a:ext uri="{FF2B5EF4-FFF2-40B4-BE49-F238E27FC236}">
                <a16:creationId xmlns:a16="http://schemas.microsoft.com/office/drawing/2014/main" id="{2AEC8B8C-9F72-F639-33D5-18C23139A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4643439"/>
            <a:ext cx="32432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7" name="Line 196">
            <a:extLst>
              <a:ext uri="{FF2B5EF4-FFF2-40B4-BE49-F238E27FC236}">
                <a16:creationId xmlns:a16="http://schemas.microsoft.com/office/drawing/2014/main" id="{5790B489-F38F-39D0-E87E-3C26F146A8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4549775"/>
            <a:ext cx="32432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8" name="Line 197">
            <a:extLst>
              <a:ext uri="{FF2B5EF4-FFF2-40B4-BE49-F238E27FC236}">
                <a16:creationId xmlns:a16="http://schemas.microsoft.com/office/drawing/2014/main" id="{00AA05DC-E8B7-0B28-FADE-068C40592C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4456114"/>
            <a:ext cx="32432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49" name="Rectangle 198">
            <a:extLst>
              <a:ext uri="{FF2B5EF4-FFF2-40B4-BE49-F238E27FC236}">
                <a16:creationId xmlns:a16="http://schemas.microsoft.com/office/drawing/2014/main" id="{1C5A5ECF-18A0-71D4-3298-036CDA7BD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6863" y="4456114"/>
            <a:ext cx="3243262" cy="928687"/>
          </a:xfrm>
          <a:prstGeom prst="rect">
            <a:avLst/>
          </a:prstGeom>
          <a:noFill/>
          <a:ln w="635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50" name="Rectangle 199">
            <a:extLst>
              <a:ext uri="{FF2B5EF4-FFF2-40B4-BE49-F238E27FC236}">
                <a16:creationId xmlns:a16="http://schemas.microsoft.com/office/drawing/2014/main" id="{D6E9D3B7-6C52-EC7B-2F24-B9EDD6E01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950" y="5027614"/>
            <a:ext cx="255588" cy="357187"/>
          </a:xfrm>
          <a:prstGeom prst="rect">
            <a:avLst/>
          </a:prstGeom>
          <a:solidFill>
            <a:srgbClr val="FF0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51" name="Rectangle 200">
            <a:extLst>
              <a:ext uri="{FF2B5EF4-FFF2-40B4-BE49-F238E27FC236}">
                <a16:creationId xmlns:a16="http://schemas.microsoft.com/office/drawing/2014/main" id="{90413CD9-30FA-44AF-B8B0-0710DA55A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5064" y="4776788"/>
            <a:ext cx="261937" cy="608012"/>
          </a:xfrm>
          <a:prstGeom prst="rect">
            <a:avLst/>
          </a:prstGeom>
          <a:solidFill>
            <a:srgbClr val="FF0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52" name="Rectangle 201">
            <a:extLst>
              <a:ext uri="{FF2B5EF4-FFF2-40B4-BE49-F238E27FC236}">
                <a16:creationId xmlns:a16="http://schemas.microsoft.com/office/drawing/2014/main" id="{FED26921-8482-9DC5-FC1A-6763FC211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525" y="5103814"/>
            <a:ext cx="255588" cy="280987"/>
          </a:xfrm>
          <a:prstGeom prst="rect">
            <a:avLst/>
          </a:prstGeom>
          <a:solidFill>
            <a:srgbClr val="FF0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53" name="Rectangle 202">
            <a:extLst>
              <a:ext uri="{FF2B5EF4-FFF2-40B4-BE49-F238E27FC236}">
                <a16:creationId xmlns:a16="http://schemas.microsoft.com/office/drawing/2014/main" id="{DA701957-4C50-D05C-0112-EDAF32665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639" y="5367338"/>
            <a:ext cx="261937" cy="17462"/>
          </a:xfrm>
          <a:prstGeom prst="rect">
            <a:avLst/>
          </a:prstGeom>
          <a:solidFill>
            <a:srgbClr val="FF0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54" name="Rectangle 203">
            <a:extLst>
              <a:ext uri="{FF2B5EF4-FFF2-40B4-BE49-F238E27FC236}">
                <a16:creationId xmlns:a16="http://schemas.microsoft.com/office/drawing/2014/main" id="{631EEB19-D85D-E4D7-F9BF-BB10E2550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4595814"/>
            <a:ext cx="255588" cy="788987"/>
          </a:xfrm>
          <a:prstGeom prst="rect">
            <a:avLst/>
          </a:prstGeom>
          <a:solidFill>
            <a:srgbClr val="FF0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755" name="Line 204">
            <a:extLst>
              <a:ext uri="{FF2B5EF4-FFF2-40B4-BE49-F238E27FC236}">
                <a16:creationId xmlns:a16="http://schemas.microsoft.com/office/drawing/2014/main" id="{7D43E7C4-F163-2A0B-D1E9-2C8EFEB88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4" y="4456114"/>
            <a:ext cx="1587" cy="9286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56" name="Line 205">
            <a:extLst>
              <a:ext uri="{FF2B5EF4-FFF2-40B4-BE49-F238E27FC236}">
                <a16:creationId xmlns:a16="http://schemas.microsoft.com/office/drawing/2014/main" id="{E6C882B0-62A1-52A7-17E0-DD8B7BE77A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5384800"/>
            <a:ext cx="285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57" name="Line 206">
            <a:extLst>
              <a:ext uri="{FF2B5EF4-FFF2-40B4-BE49-F238E27FC236}">
                <a16:creationId xmlns:a16="http://schemas.microsoft.com/office/drawing/2014/main" id="{20849273-459C-D18D-5CB4-84B0E9F09CD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5291139"/>
            <a:ext cx="285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58" name="Line 207">
            <a:extLst>
              <a:ext uri="{FF2B5EF4-FFF2-40B4-BE49-F238E27FC236}">
                <a16:creationId xmlns:a16="http://schemas.microsoft.com/office/drawing/2014/main" id="{B803B9F3-FE96-39CA-AB75-AE847320D5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5197475"/>
            <a:ext cx="285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59" name="Line 208">
            <a:extLst>
              <a:ext uri="{FF2B5EF4-FFF2-40B4-BE49-F238E27FC236}">
                <a16:creationId xmlns:a16="http://schemas.microsoft.com/office/drawing/2014/main" id="{B7CFC862-AF1D-8226-D70A-CCC966250A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5103814"/>
            <a:ext cx="285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0" name="Line 209">
            <a:extLst>
              <a:ext uri="{FF2B5EF4-FFF2-40B4-BE49-F238E27FC236}">
                <a16:creationId xmlns:a16="http://schemas.microsoft.com/office/drawing/2014/main" id="{0AE3A7B2-8148-CCBB-D9AE-91FE450D0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5010150"/>
            <a:ext cx="285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1" name="Line 210">
            <a:extLst>
              <a:ext uri="{FF2B5EF4-FFF2-40B4-BE49-F238E27FC236}">
                <a16:creationId xmlns:a16="http://schemas.microsoft.com/office/drawing/2014/main" id="{C788B651-FE48-C051-A6CC-7C1E04FC3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4918075"/>
            <a:ext cx="285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2" name="Line 211">
            <a:extLst>
              <a:ext uri="{FF2B5EF4-FFF2-40B4-BE49-F238E27FC236}">
                <a16:creationId xmlns:a16="http://schemas.microsoft.com/office/drawing/2014/main" id="{C70A1ECC-DAB0-3062-D8AE-56350B007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4829175"/>
            <a:ext cx="285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3" name="Line 212">
            <a:extLst>
              <a:ext uri="{FF2B5EF4-FFF2-40B4-BE49-F238E27FC236}">
                <a16:creationId xmlns:a16="http://schemas.microsoft.com/office/drawing/2014/main" id="{0EC5E92A-BBF0-9305-42D4-15689BDF24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4737100"/>
            <a:ext cx="285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4" name="Line 213">
            <a:extLst>
              <a:ext uri="{FF2B5EF4-FFF2-40B4-BE49-F238E27FC236}">
                <a16:creationId xmlns:a16="http://schemas.microsoft.com/office/drawing/2014/main" id="{5400526A-971D-FFB4-CCB9-4033DCF617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4643439"/>
            <a:ext cx="285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5" name="Line 214">
            <a:extLst>
              <a:ext uri="{FF2B5EF4-FFF2-40B4-BE49-F238E27FC236}">
                <a16:creationId xmlns:a16="http://schemas.microsoft.com/office/drawing/2014/main" id="{116A10D1-8BC1-7340-C936-76B2A5365C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4549775"/>
            <a:ext cx="285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6" name="Line 215">
            <a:extLst>
              <a:ext uri="{FF2B5EF4-FFF2-40B4-BE49-F238E27FC236}">
                <a16:creationId xmlns:a16="http://schemas.microsoft.com/office/drawing/2014/main" id="{43226E3C-D0C7-8595-D54D-25E9DF134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9" y="4456114"/>
            <a:ext cx="285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7" name="Line 216">
            <a:extLst>
              <a:ext uri="{FF2B5EF4-FFF2-40B4-BE49-F238E27FC236}">
                <a16:creationId xmlns:a16="http://schemas.microsoft.com/office/drawing/2014/main" id="{36A3045B-785B-786B-B0B3-960F17CA8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5384800"/>
            <a:ext cx="32432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8" name="Line 217">
            <a:extLst>
              <a:ext uri="{FF2B5EF4-FFF2-40B4-BE49-F238E27FC236}">
                <a16:creationId xmlns:a16="http://schemas.microsoft.com/office/drawing/2014/main" id="{073C0D43-70DE-3F9B-DC5A-1927B3D9EC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6864" y="5384801"/>
            <a:ext cx="1587" cy="349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69" name="Line 218">
            <a:extLst>
              <a:ext uri="{FF2B5EF4-FFF2-40B4-BE49-F238E27FC236}">
                <a16:creationId xmlns:a16="http://schemas.microsoft.com/office/drawing/2014/main" id="{B4C59CFB-7AA1-7434-3654-A1FFACF813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82975" y="5384801"/>
            <a:ext cx="1588" cy="349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70" name="Line 219">
            <a:extLst>
              <a:ext uri="{FF2B5EF4-FFF2-40B4-BE49-F238E27FC236}">
                <a16:creationId xmlns:a16="http://schemas.microsoft.com/office/drawing/2014/main" id="{5E9DEC29-513C-A814-964E-BC29C801D8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5439" y="5384801"/>
            <a:ext cx="1587" cy="349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71" name="Line 220">
            <a:extLst>
              <a:ext uri="{FF2B5EF4-FFF2-40B4-BE49-F238E27FC236}">
                <a16:creationId xmlns:a16="http://schemas.microsoft.com/office/drawing/2014/main" id="{B203D880-D7A9-66E7-6BD8-14732DF5CB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1550" y="5384801"/>
            <a:ext cx="1588" cy="349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72" name="Line 221">
            <a:extLst>
              <a:ext uri="{FF2B5EF4-FFF2-40B4-BE49-F238E27FC236}">
                <a16:creationId xmlns:a16="http://schemas.microsoft.com/office/drawing/2014/main" id="{D009CE00-C368-A0C3-2751-416089774F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4014" y="5384801"/>
            <a:ext cx="1587" cy="349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73" name="Line 222">
            <a:extLst>
              <a:ext uri="{FF2B5EF4-FFF2-40B4-BE49-F238E27FC236}">
                <a16:creationId xmlns:a16="http://schemas.microsoft.com/office/drawing/2014/main" id="{AC5648E3-8BDA-53C0-30DC-FA0D13877B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80125" y="5384801"/>
            <a:ext cx="1588" cy="349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74" name="Rectangle 223">
            <a:extLst>
              <a:ext uri="{FF2B5EF4-FFF2-40B4-BE49-F238E27FC236}">
                <a16:creationId xmlns:a16="http://schemas.microsoft.com/office/drawing/2014/main" id="{C71E8EE6-6F5B-C12E-808C-CE840319E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7979" y="4859338"/>
            <a:ext cx="1699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7.6%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75" name="Rectangle 224">
            <a:extLst>
              <a:ext uri="{FF2B5EF4-FFF2-40B4-BE49-F238E27FC236}">
                <a16:creationId xmlns:a16="http://schemas.microsoft.com/office/drawing/2014/main" id="{667ED888-308E-CAED-02DE-15EBD767D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7540" y="4643438"/>
            <a:ext cx="2115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13.1%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76" name="Rectangle 225">
            <a:extLst>
              <a:ext uri="{FF2B5EF4-FFF2-40B4-BE49-F238E27FC236}">
                <a16:creationId xmlns:a16="http://schemas.microsoft.com/office/drawing/2014/main" id="{094E1574-59F2-6A93-552D-1A8F3551F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0367" y="4940300"/>
            <a:ext cx="1699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6.1%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77" name="Rectangle 226">
            <a:extLst>
              <a:ext uri="{FF2B5EF4-FFF2-40B4-BE49-F238E27FC236}">
                <a16:creationId xmlns:a16="http://schemas.microsoft.com/office/drawing/2014/main" id="{49B82D3C-082F-3DF2-5EEF-1991FC5B6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17" y="5221288"/>
            <a:ext cx="1699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0.4%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78" name="Rectangle 227">
            <a:extLst>
              <a:ext uri="{FF2B5EF4-FFF2-40B4-BE49-F238E27FC236}">
                <a16:creationId xmlns:a16="http://schemas.microsoft.com/office/drawing/2014/main" id="{714114CE-F401-2564-6071-4383C1C76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877" y="4414838"/>
            <a:ext cx="2115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17.0%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79" name="Rectangle 228">
            <a:extLst>
              <a:ext uri="{FF2B5EF4-FFF2-40B4-BE49-F238E27FC236}">
                <a16:creationId xmlns:a16="http://schemas.microsoft.com/office/drawing/2014/main" id="{15665041-0D86-C840-B8F9-D4896D22A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9504" y="5332413"/>
            <a:ext cx="1699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0.0%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0" name="Rectangle 229">
            <a:extLst>
              <a:ext uri="{FF2B5EF4-FFF2-40B4-BE49-F238E27FC236}">
                <a16:creationId xmlns:a16="http://schemas.microsoft.com/office/drawing/2014/main" id="{D56E625C-06E0-C334-2B7C-EC96595E7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9504" y="5238750"/>
            <a:ext cx="1699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2.0%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1" name="Rectangle 230">
            <a:extLst>
              <a:ext uri="{FF2B5EF4-FFF2-40B4-BE49-F238E27FC236}">
                <a16:creationId xmlns:a16="http://schemas.microsoft.com/office/drawing/2014/main" id="{681F2790-CCDD-3471-5447-C3AEB1A27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9504" y="5145088"/>
            <a:ext cx="1699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4.0%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2" name="Rectangle 231">
            <a:extLst>
              <a:ext uri="{FF2B5EF4-FFF2-40B4-BE49-F238E27FC236}">
                <a16:creationId xmlns:a16="http://schemas.microsoft.com/office/drawing/2014/main" id="{C601EBBE-2A37-631C-EAEF-0BE0B31C6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9504" y="5051425"/>
            <a:ext cx="1699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6.0%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3" name="Rectangle 232">
            <a:extLst>
              <a:ext uri="{FF2B5EF4-FFF2-40B4-BE49-F238E27FC236}">
                <a16:creationId xmlns:a16="http://schemas.microsoft.com/office/drawing/2014/main" id="{64077192-DECA-12D7-9B25-153817968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9504" y="4957763"/>
            <a:ext cx="1699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8.0%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4" name="Rectangle 233">
            <a:extLst>
              <a:ext uri="{FF2B5EF4-FFF2-40B4-BE49-F238E27FC236}">
                <a16:creationId xmlns:a16="http://schemas.microsoft.com/office/drawing/2014/main" id="{AEA35E22-41E6-7236-DD1A-8660DFD36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677" y="4864100"/>
            <a:ext cx="2115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10.0%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5" name="Rectangle 234">
            <a:extLst>
              <a:ext uri="{FF2B5EF4-FFF2-40B4-BE49-F238E27FC236}">
                <a16:creationId xmlns:a16="http://schemas.microsoft.com/office/drawing/2014/main" id="{FED89CAE-AC8C-4520-EDC4-8551AAA42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677" y="4776788"/>
            <a:ext cx="2115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12.0%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6" name="Rectangle 235">
            <a:extLst>
              <a:ext uri="{FF2B5EF4-FFF2-40B4-BE49-F238E27FC236}">
                <a16:creationId xmlns:a16="http://schemas.microsoft.com/office/drawing/2014/main" id="{31505285-E2EA-15CD-ED74-41216C3F6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677" y="4683125"/>
            <a:ext cx="2115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14.0%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7" name="Rectangle 236">
            <a:extLst>
              <a:ext uri="{FF2B5EF4-FFF2-40B4-BE49-F238E27FC236}">
                <a16:creationId xmlns:a16="http://schemas.microsoft.com/office/drawing/2014/main" id="{EDA6829F-807C-F4B8-5B97-2CA2122B1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677" y="4591050"/>
            <a:ext cx="2115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16.0%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8" name="Rectangle 237">
            <a:extLst>
              <a:ext uri="{FF2B5EF4-FFF2-40B4-BE49-F238E27FC236}">
                <a16:creationId xmlns:a16="http://schemas.microsoft.com/office/drawing/2014/main" id="{8090CC0A-F233-79F0-D50C-418A02DD9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677" y="4497388"/>
            <a:ext cx="2115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18.0%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89" name="Rectangle 238">
            <a:extLst>
              <a:ext uri="{FF2B5EF4-FFF2-40B4-BE49-F238E27FC236}">
                <a16:creationId xmlns:a16="http://schemas.microsoft.com/office/drawing/2014/main" id="{8CFF35CA-3488-681F-256A-644842F5D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677" y="4403725"/>
            <a:ext cx="2115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20.0%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0" name="Rectangle 239">
            <a:extLst>
              <a:ext uri="{FF2B5EF4-FFF2-40B4-BE49-F238E27FC236}">
                <a16:creationId xmlns:a16="http://schemas.microsoft.com/office/drawing/2014/main" id="{0EC4F130-5C44-87E7-F941-C8D2E2A8A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5994" y="5483226"/>
            <a:ext cx="38151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Revenue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1" name="Rectangle 240">
            <a:extLst>
              <a:ext uri="{FF2B5EF4-FFF2-40B4-BE49-F238E27FC236}">
                <a16:creationId xmlns:a16="http://schemas.microsoft.com/office/drawing/2014/main" id="{C13592E5-A522-1A46-FD41-A161137DC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7003" y="5624514"/>
            <a:ext cx="5321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Growth Rate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2" name="Rectangle 241">
            <a:extLst>
              <a:ext uri="{FF2B5EF4-FFF2-40B4-BE49-F238E27FC236}">
                <a16:creationId xmlns:a16="http://schemas.microsoft.com/office/drawing/2014/main" id="{D3799376-7504-3BCC-B975-31CF931DA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0246" y="5483226"/>
            <a:ext cx="3398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EBITDA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3" name="Rectangle 242">
            <a:extLst>
              <a:ext uri="{FF2B5EF4-FFF2-40B4-BE49-F238E27FC236}">
                <a16:creationId xmlns:a16="http://schemas.microsoft.com/office/drawing/2014/main" id="{2FF9E6A4-6D9C-C021-0D36-8376DA074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585" y="5624514"/>
            <a:ext cx="2901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Margin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4" name="Rectangle 243">
            <a:extLst>
              <a:ext uri="{FF2B5EF4-FFF2-40B4-BE49-F238E27FC236}">
                <a16:creationId xmlns:a16="http://schemas.microsoft.com/office/drawing/2014/main" id="{76918DDC-901C-55C5-3A9F-8D8D4F666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6982" y="5483226"/>
            <a:ext cx="40716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Cash Tax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5" name="Rectangle 244">
            <a:extLst>
              <a:ext uri="{FF2B5EF4-FFF2-40B4-BE49-F238E27FC236}">
                <a16:creationId xmlns:a16="http://schemas.microsoft.com/office/drawing/2014/main" id="{513DE561-4BB9-FB23-3521-0AF488D3C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644" y="5624514"/>
            <a:ext cx="20037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Rate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6" name="Rectangle 245">
            <a:extLst>
              <a:ext uri="{FF2B5EF4-FFF2-40B4-BE49-F238E27FC236}">
                <a16:creationId xmlns:a16="http://schemas.microsoft.com/office/drawing/2014/main" id="{CD74659B-44BE-8BCB-497E-22B8E3AC0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6711" y="5483226"/>
            <a:ext cx="34945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Working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7" name="Rectangle 246">
            <a:extLst>
              <a:ext uri="{FF2B5EF4-FFF2-40B4-BE49-F238E27FC236}">
                <a16:creationId xmlns:a16="http://schemas.microsoft.com/office/drawing/2014/main" id="{BF322970-C6AF-C46E-2CFB-704A1320B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483" y="5624514"/>
            <a:ext cx="39914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Capital to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8" name="Rectangle 247">
            <a:extLst>
              <a:ext uri="{FF2B5EF4-FFF2-40B4-BE49-F238E27FC236}">
                <a16:creationId xmlns:a16="http://schemas.microsoft.com/office/drawing/2014/main" id="{DA582D19-1404-93F4-C23F-E666A3CB5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6466" y="5764214"/>
            <a:ext cx="2372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Sales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799" name="Rectangle 248">
            <a:extLst>
              <a:ext uri="{FF2B5EF4-FFF2-40B4-BE49-F238E27FC236}">
                <a16:creationId xmlns:a16="http://schemas.microsoft.com/office/drawing/2014/main" id="{02B40F95-743B-A5D6-2023-3F2081C3D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5642" y="5483226"/>
            <a:ext cx="38953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CapEx to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800" name="Rectangle 249">
            <a:extLst>
              <a:ext uri="{FF2B5EF4-FFF2-40B4-BE49-F238E27FC236}">
                <a16:creationId xmlns:a16="http://schemas.microsoft.com/office/drawing/2014/main" id="{B0A1C8FF-826A-A4D3-CB8F-DD48E1B96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228" y="5624514"/>
            <a:ext cx="2372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9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Sales</a:t>
            </a:r>
            <a:endParaRPr lang="en-US" altLang="en-US" b="1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801" name="Text Box 250">
            <a:extLst>
              <a:ext uri="{FF2B5EF4-FFF2-40B4-BE49-F238E27FC236}">
                <a16:creationId xmlns:a16="http://schemas.microsoft.com/office/drawing/2014/main" id="{C68BA8DB-BC72-5AEF-9F07-1E1730D16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25" y="5557838"/>
            <a:ext cx="1055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3399"/>
                </a:solidFill>
              </a:rPr>
              <a:t>Y axis clean</a:t>
            </a:r>
          </a:p>
          <a:p>
            <a:pPr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3399"/>
                </a:solidFill>
              </a:rPr>
              <a:t>up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CDF0B2-77E3-D7AA-E4B9-A9603A090DAE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C53EC5E-7367-A2EF-B0E5-D873CDB19F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0889" y="133351"/>
            <a:ext cx="8656637" cy="676275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The business can be disaggregated to identify the areas of value creation and destruction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4A5FAD1-98BB-3721-A072-1EED506EBB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08763" y="3273426"/>
            <a:ext cx="385762" cy="2030413"/>
          </a:xfrm>
          <a:prstGeom prst="rect">
            <a:avLst/>
          </a:prstGeom>
          <a:solidFill>
            <a:srgbClr val="A1D0F3"/>
          </a:solidFill>
          <a:ln>
            <a:noFill/>
          </a:ln>
          <a:extLst>
            <a:ext uri="{91240B29-F687-4F45-9708-019B960494DF}">
              <a14:hiddenLine xmlns:a14="http://schemas.microsoft.com/office/drawing/2010/main" w="7938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7A8ACDD5-991D-B172-574D-8C07B588A8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78601" y="1214439"/>
            <a:ext cx="3273425" cy="358775"/>
          </a:xfrm>
          <a:prstGeom prst="rect">
            <a:avLst/>
          </a:prstGeom>
          <a:solidFill>
            <a:srgbClr val="000080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3732EE10-C78C-18EF-1426-17F223CA6A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78601" y="1565275"/>
            <a:ext cx="3273425" cy="1138238"/>
          </a:xfrm>
          <a:prstGeom prst="rect">
            <a:avLst/>
          </a:prstGeom>
          <a:solidFill>
            <a:srgbClr val="EDE0C7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98F64FAF-9B4F-A3C3-149A-B8B47161AF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1938" y="1368425"/>
            <a:ext cx="677862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2AF24FB6-A3BF-F518-6675-9818609726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51638" y="1376363"/>
            <a:ext cx="4381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FFFFFF"/>
                </a:solidFill>
                <a:latin typeface="Arial Narrow" panose="020B0606020202030204" pitchFamily="34" charset="0"/>
              </a:rPr>
              <a:t>Segment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680" name="Rectangle 8">
            <a:extLst>
              <a:ext uri="{FF2B5EF4-FFF2-40B4-BE49-F238E27FC236}">
                <a16:creationId xmlns:a16="http://schemas.microsoft.com/office/drawing/2014/main" id="{BA1942BC-B8EA-804B-FE08-9A3BA91593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31101" y="1368425"/>
            <a:ext cx="428625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81" name="Rectangle 9">
            <a:extLst>
              <a:ext uri="{FF2B5EF4-FFF2-40B4-BE49-F238E27FC236}">
                <a16:creationId xmlns:a16="http://schemas.microsoft.com/office/drawing/2014/main" id="{0FAFABC3-D894-489A-4596-C5A619665C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07301" y="1214438"/>
            <a:ext cx="276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FFFFFF"/>
                </a:solidFill>
                <a:latin typeface="Arial Narrow" panose="020B0606020202030204" pitchFamily="34" charset="0"/>
              </a:rPr>
              <a:t>Value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chemeClr val="bg1"/>
                </a:solidFill>
                <a:latin typeface="Arial Narrow" panose="020B0606020202030204" pitchFamily="34" charset="0"/>
              </a:rPr>
              <a:t>(Bn)</a:t>
            </a:r>
            <a:endParaRPr lang="en-US" altLang="en-US" sz="1100" b="1" i="0" baseline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8682" name="Rectangle 10">
            <a:extLst>
              <a:ext uri="{FF2B5EF4-FFF2-40B4-BE49-F238E27FC236}">
                <a16:creationId xmlns:a16="http://schemas.microsoft.com/office/drawing/2014/main" id="{9A496650-B856-4C49-9BA5-17E76FE2EC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01038" y="1214439"/>
            <a:ext cx="455612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83" name="Rectangle 11">
            <a:extLst>
              <a:ext uri="{FF2B5EF4-FFF2-40B4-BE49-F238E27FC236}">
                <a16:creationId xmlns:a16="http://schemas.microsoft.com/office/drawing/2014/main" id="{C8A51155-1448-D694-33B0-40C33824E4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269959" y="1214438"/>
            <a:ext cx="5177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FFFFFF"/>
                </a:solidFill>
              </a:rPr>
              <a:t>Invested</a:t>
            </a:r>
            <a:endParaRPr lang="en-US" altLang="en-US" sz="1000" b="1" i="0" baseline="0"/>
          </a:p>
        </p:txBody>
      </p:sp>
      <p:sp>
        <p:nvSpPr>
          <p:cNvPr id="28684" name="Rectangle 12">
            <a:extLst>
              <a:ext uri="{FF2B5EF4-FFF2-40B4-BE49-F238E27FC236}">
                <a16:creationId xmlns:a16="http://schemas.microsoft.com/office/drawing/2014/main" id="{F23D7DE6-CEE1-908C-178A-DE82173448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16914" y="1376363"/>
            <a:ext cx="42227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FFFFFF"/>
                </a:solidFill>
              </a:rPr>
              <a:t>Capital</a:t>
            </a:r>
            <a:endParaRPr lang="en-US" altLang="en-US" sz="1000" i="0" baseline="0"/>
          </a:p>
        </p:txBody>
      </p:sp>
      <p:sp>
        <p:nvSpPr>
          <p:cNvPr id="28685" name="Rectangle 13">
            <a:extLst>
              <a:ext uri="{FF2B5EF4-FFF2-40B4-BE49-F238E27FC236}">
                <a16:creationId xmlns:a16="http://schemas.microsoft.com/office/drawing/2014/main" id="{DF546068-DD87-6B0D-246B-9114FE4E9E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50338" y="1290639"/>
            <a:ext cx="754062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86" name="Rectangle 14">
            <a:extLst>
              <a:ext uri="{FF2B5EF4-FFF2-40B4-BE49-F238E27FC236}">
                <a16:creationId xmlns:a16="http://schemas.microsoft.com/office/drawing/2014/main" id="{B38A2EDF-510D-0315-E05A-19D1023824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39226" y="1262063"/>
            <a:ext cx="7794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FFFFFF"/>
                </a:solidFill>
              </a:rPr>
              <a:t>Value added/</a:t>
            </a:r>
            <a:endParaRPr lang="en-US" altLang="en-US" sz="1000" i="0" baseline="0">
              <a:latin typeface="Times New Roman" panose="02020603050405020304" pitchFamily="18" charset="0"/>
            </a:endParaRPr>
          </a:p>
        </p:txBody>
      </p:sp>
      <p:sp>
        <p:nvSpPr>
          <p:cNvPr id="28687" name="Rectangle 15">
            <a:extLst>
              <a:ext uri="{FF2B5EF4-FFF2-40B4-BE49-F238E27FC236}">
                <a16:creationId xmlns:a16="http://schemas.microsoft.com/office/drawing/2014/main" id="{CDC99CE5-B867-9D21-00DF-9D45E6A998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90028" y="1401763"/>
            <a:ext cx="97943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FFFFFF"/>
                </a:solidFill>
              </a:rPr>
              <a:t>Invested Capital</a:t>
            </a:r>
            <a:endParaRPr lang="en-US" altLang="en-US" sz="1000" i="0" baseline="0"/>
          </a:p>
        </p:txBody>
      </p:sp>
      <p:sp>
        <p:nvSpPr>
          <p:cNvPr id="28688" name="Rectangle 16">
            <a:extLst>
              <a:ext uri="{FF2B5EF4-FFF2-40B4-BE49-F238E27FC236}">
                <a16:creationId xmlns:a16="http://schemas.microsoft.com/office/drawing/2014/main" id="{B4570961-BCA9-6037-C463-4948E6D9EC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16714" y="1573214"/>
            <a:ext cx="522287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89" name="Rectangle 17">
            <a:extLst>
              <a:ext uri="{FF2B5EF4-FFF2-40B4-BE49-F238E27FC236}">
                <a16:creationId xmlns:a16="http://schemas.microsoft.com/office/drawing/2014/main" id="{CB195F0C-5490-F4C1-023C-9B81DD1BC1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1590676"/>
            <a:ext cx="5651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Generation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690" name="Rectangle 18">
            <a:extLst>
              <a:ext uri="{FF2B5EF4-FFF2-40B4-BE49-F238E27FC236}">
                <a16:creationId xmlns:a16="http://schemas.microsoft.com/office/drawing/2014/main" id="{EECF18EA-277B-502F-9938-167C84CCBF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8251" y="1573213"/>
            <a:ext cx="38576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91" name="Rectangle 19">
            <a:extLst>
              <a:ext uri="{FF2B5EF4-FFF2-40B4-BE49-F238E27FC236}">
                <a16:creationId xmlns:a16="http://schemas.microsoft.com/office/drawing/2014/main" id="{7243B6FD-868B-2E89-9CED-7AD33D05AB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04125" y="1590676"/>
            <a:ext cx="3175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$ 11.8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692" name="Rectangle 20">
            <a:extLst>
              <a:ext uri="{FF2B5EF4-FFF2-40B4-BE49-F238E27FC236}">
                <a16:creationId xmlns:a16="http://schemas.microsoft.com/office/drawing/2014/main" id="{05F5A25B-077D-27E8-65FF-67B4FFC449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75651" y="1573213"/>
            <a:ext cx="307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93" name="Rectangle 21">
            <a:extLst>
              <a:ext uri="{FF2B5EF4-FFF2-40B4-BE49-F238E27FC236}">
                <a16:creationId xmlns:a16="http://schemas.microsoft.com/office/drawing/2014/main" id="{1C0E855A-9F71-1293-A849-40695A78AD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01050" y="1590676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$ 5.4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694" name="Rectangle 22">
            <a:extLst>
              <a:ext uri="{FF2B5EF4-FFF2-40B4-BE49-F238E27FC236}">
                <a16:creationId xmlns:a16="http://schemas.microsoft.com/office/drawing/2014/main" id="{619E7263-72C5-4207-96D7-FBCF6E6986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21801" y="1573213"/>
            <a:ext cx="2651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95" name="Rectangle 23">
            <a:extLst>
              <a:ext uri="{FF2B5EF4-FFF2-40B4-BE49-F238E27FC236}">
                <a16:creationId xmlns:a16="http://schemas.microsoft.com/office/drawing/2014/main" id="{82C2D7F5-A20A-F1C5-3C36-5A8188413E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31326" y="1590676"/>
            <a:ext cx="2444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1.19</a:t>
            </a:r>
            <a:endParaRPr lang="en-US" altLang="en-US" sz="1000" i="0" baseline="0">
              <a:latin typeface="Times New Roman" panose="02020603050405020304" pitchFamily="18" charset="0"/>
            </a:endParaRPr>
          </a:p>
        </p:txBody>
      </p:sp>
      <p:sp>
        <p:nvSpPr>
          <p:cNvPr id="28696" name="Rectangle 24">
            <a:extLst>
              <a:ext uri="{FF2B5EF4-FFF2-40B4-BE49-F238E27FC236}">
                <a16:creationId xmlns:a16="http://schemas.microsoft.com/office/drawing/2014/main" id="{17E6857F-31A2-DB93-87D4-21D33B82AE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16714" y="1754188"/>
            <a:ext cx="35083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97" name="Rectangle 25">
            <a:extLst>
              <a:ext uri="{FF2B5EF4-FFF2-40B4-BE49-F238E27FC236}">
                <a16:creationId xmlns:a16="http://schemas.microsoft.com/office/drawing/2014/main" id="{7ABB44AC-5DA9-2A90-8962-8D61B4FDD3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99250" y="1762126"/>
            <a:ext cx="5715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Distribution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698" name="Rectangle 26">
            <a:extLst>
              <a:ext uri="{FF2B5EF4-FFF2-40B4-BE49-F238E27FC236}">
                <a16:creationId xmlns:a16="http://schemas.microsoft.com/office/drawing/2014/main" id="{D6E5271C-A7C9-882B-0C8F-EE9A5C7D32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8251" y="1754189"/>
            <a:ext cx="385763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99" name="Rectangle 27">
            <a:extLst>
              <a:ext uri="{FF2B5EF4-FFF2-40B4-BE49-F238E27FC236}">
                <a16:creationId xmlns:a16="http://schemas.microsoft.com/office/drawing/2014/main" id="{3F9C56C3-4519-3A68-4205-829FD5A828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04125" y="1762126"/>
            <a:ext cx="3175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$ 14.0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00" name="Rectangle 28">
            <a:extLst>
              <a:ext uri="{FF2B5EF4-FFF2-40B4-BE49-F238E27FC236}">
                <a16:creationId xmlns:a16="http://schemas.microsoft.com/office/drawing/2014/main" id="{954AD26B-4A7D-2457-F173-EB5DA3A05B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75651" y="1754189"/>
            <a:ext cx="3079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01" name="Rectangle 29">
            <a:extLst>
              <a:ext uri="{FF2B5EF4-FFF2-40B4-BE49-F238E27FC236}">
                <a16:creationId xmlns:a16="http://schemas.microsoft.com/office/drawing/2014/main" id="{FD8D5F44-7D81-8817-F421-B7E424BE71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01050" y="1762126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$ 6.7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02" name="Rectangle 30">
            <a:extLst>
              <a:ext uri="{FF2B5EF4-FFF2-40B4-BE49-F238E27FC236}">
                <a16:creationId xmlns:a16="http://schemas.microsoft.com/office/drawing/2014/main" id="{AC6CC082-AB68-7C9C-3FD1-405FDA898D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21801" y="1754189"/>
            <a:ext cx="265113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03" name="Rectangle 31">
            <a:extLst>
              <a:ext uri="{FF2B5EF4-FFF2-40B4-BE49-F238E27FC236}">
                <a16:creationId xmlns:a16="http://schemas.microsoft.com/office/drawing/2014/main" id="{E2853641-0A94-D2A7-1106-6AEA0F54EE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31326" y="1762126"/>
            <a:ext cx="2444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1.09</a:t>
            </a:r>
            <a:endParaRPr lang="en-US" altLang="en-US" sz="1000" i="0" baseline="0">
              <a:latin typeface="Times New Roman" panose="02020603050405020304" pitchFamily="18" charset="0"/>
            </a:endParaRPr>
          </a:p>
        </p:txBody>
      </p:sp>
      <p:sp>
        <p:nvSpPr>
          <p:cNvPr id="28704" name="Rectangle 32">
            <a:extLst>
              <a:ext uri="{FF2B5EF4-FFF2-40B4-BE49-F238E27FC236}">
                <a16:creationId xmlns:a16="http://schemas.microsoft.com/office/drawing/2014/main" id="{B2EDE7B1-A184-85EA-EEB0-5B6717F924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16714" y="1925639"/>
            <a:ext cx="403225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05" name="Rectangle 33">
            <a:extLst>
              <a:ext uri="{FF2B5EF4-FFF2-40B4-BE49-F238E27FC236}">
                <a16:creationId xmlns:a16="http://schemas.microsoft.com/office/drawing/2014/main" id="{D3F17459-786C-933E-4EC5-17023C2B52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35763" y="1941514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Marketing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06" name="Rectangle 34">
            <a:extLst>
              <a:ext uri="{FF2B5EF4-FFF2-40B4-BE49-F238E27FC236}">
                <a16:creationId xmlns:a16="http://schemas.microsoft.com/office/drawing/2014/main" id="{92A14C88-2EF2-E160-38E7-126FA41C1C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8251" y="1925639"/>
            <a:ext cx="309563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07" name="Rectangle 35">
            <a:extLst>
              <a:ext uri="{FF2B5EF4-FFF2-40B4-BE49-F238E27FC236}">
                <a16:creationId xmlns:a16="http://schemas.microsoft.com/office/drawing/2014/main" id="{7A75D610-F8EF-8D1C-19FC-4565D43E2D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00950" y="1941514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$ 6.1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08" name="Rectangle 36">
            <a:extLst>
              <a:ext uri="{FF2B5EF4-FFF2-40B4-BE49-F238E27FC236}">
                <a16:creationId xmlns:a16="http://schemas.microsoft.com/office/drawing/2014/main" id="{B827356F-8E0E-AC05-63FC-063AD11465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75651" y="1925639"/>
            <a:ext cx="3079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09" name="Rectangle 37">
            <a:extLst>
              <a:ext uri="{FF2B5EF4-FFF2-40B4-BE49-F238E27FC236}">
                <a16:creationId xmlns:a16="http://schemas.microsoft.com/office/drawing/2014/main" id="{5532F969-E54A-77D5-2855-D2D1E378CB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01050" y="1941514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$ 5.3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10" name="Rectangle 38">
            <a:extLst>
              <a:ext uri="{FF2B5EF4-FFF2-40B4-BE49-F238E27FC236}">
                <a16:creationId xmlns:a16="http://schemas.microsoft.com/office/drawing/2014/main" id="{0ADF66BD-C3BD-FF77-B7EE-B97AC70FF0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21801" y="1925639"/>
            <a:ext cx="265113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11" name="Rectangle 39">
            <a:extLst>
              <a:ext uri="{FF2B5EF4-FFF2-40B4-BE49-F238E27FC236}">
                <a16:creationId xmlns:a16="http://schemas.microsoft.com/office/drawing/2014/main" id="{853B4F37-C28D-97C5-DB97-2E7321EE22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13863" y="1941514"/>
            <a:ext cx="2794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0..15</a:t>
            </a:r>
            <a:endParaRPr lang="en-US" altLang="en-US" sz="1000" i="0" baseline="0">
              <a:latin typeface="Times New Roman" panose="02020603050405020304" pitchFamily="18" charset="0"/>
            </a:endParaRPr>
          </a:p>
        </p:txBody>
      </p:sp>
      <p:sp>
        <p:nvSpPr>
          <p:cNvPr id="28712" name="Rectangle 40">
            <a:extLst>
              <a:ext uri="{FF2B5EF4-FFF2-40B4-BE49-F238E27FC236}">
                <a16:creationId xmlns:a16="http://schemas.microsoft.com/office/drawing/2014/main" id="{04B1D833-3109-3D0F-06BD-57F1E09431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16713" y="2105025"/>
            <a:ext cx="411162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13" name="Rectangle 41">
            <a:extLst>
              <a:ext uri="{FF2B5EF4-FFF2-40B4-BE49-F238E27FC236}">
                <a16:creationId xmlns:a16="http://schemas.microsoft.com/office/drawing/2014/main" id="{75613551-530D-491B-C060-A91A142309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42113" y="2112964"/>
            <a:ext cx="4889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Non-Reg.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14" name="Rectangle 42">
            <a:extLst>
              <a:ext uri="{FF2B5EF4-FFF2-40B4-BE49-F238E27FC236}">
                <a16:creationId xmlns:a16="http://schemas.microsoft.com/office/drawing/2014/main" id="{7F6BE8CE-D8D0-7190-7801-F42CF98CD5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8251" y="2105026"/>
            <a:ext cx="309563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15" name="Rectangle 43">
            <a:extLst>
              <a:ext uri="{FF2B5EF4-FFF2-40B4-BE49-F238E27FC236}">
                <a16:creationId xmlns:a16="http://schemas.microsoft.com/office/drawing/2014/main" id="{F6ACE319-577E-26F7-655B-711BBA8DB2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00950" y="2112964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$ 2.6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16" name="Rectangle 44">
            <a:extLst>
              <a:ext uri="{FF2B5EF4-FFF2-40B4-BE49-F238E27FC236}">
                <a16:creationId xmlns:a16="http://schemas.microsoft.com/office/drawing/2014/main" id="{DCF0DDAA-E836-ECD4-FCBB-13C4CD35FC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75651" y="2105026"/>
            <a:ext cx="3079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17" name="Rectangle 45">
            <a:extLst>
              <a:ext uri="{FF2B5EF4-FFF2-40B4-BE49-F238E27FC236}">
                <a16:creationId xmlns:a16="http://schemas.microsoft.com/office/drawing/2014/main" id="{0F4408B1-8062-FE31-1269-C781179369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01050" y="2112964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$ 4.1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18" name="Rectangle 46">
            <a:extLst>
              <a:ext uri="{FF2B5EF4-FFF2-40B4-BE49-F238E27FC236}">
                <a16:creationId xmlns:a16="http://schemas.microsoft.com/office/drawing/2014/main" id="{6F0E0359-ED7F-C05F-F22C-7430457099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9576" y="2105026"/>
            <a:ext cx="3079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19" name="Rectangle 47">
            <a:extLst>
              <a:ext uri="{FF2B5EF4-FFF2-40B4-BE49-F238E27FC236}">
                <a16:creationId xmlns:a16="http://schemas.microsoft.com/office/drawing/2014/main" id="{C16CFC3A-9F86-BD71-4ABD-87C1A62978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85288" y="2112964"/>
            <a:ext cx="3365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(0.37)</a:t>
            </a:r>
            <a:endParaRPr lang="en-US" altLang="en-US" sz="1000" i="0" baseline="0">
              <a:latin typeface="Times New Roman" panose="02020603050405020304" pitchFamily="18" charset="0"/>
            </a:endParaRPr>
          </a:p>
        </p:txBody>
      </p:sp>
      <p:sp>
        <p:nvSpPr>
          <p:cNvPr id="28720" name="Rectangle 48">
            <a:extLst>
              <a:ext uri="{FF2B5EF4-FFF2-40B4-BE49-F238E27FC236}">
                <a16:creationId xmlns:a16="http://schemas.microsoft.com/office/drawing/2014/main" id="{439063F6-54EB-784B-26E7-AA23CE0815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16713" y="2276475"/>
            <a:ext cx="411162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21" name="Rectangle 49">
            <a:extLst>
              <a:ext uri="{FF2B5EF4-FFF2-40B4-BE49-F238E27FC236}">
                <a16:creationId xmlns:a16="http://schemas.microsoft.com/office/drawing/2014/main" id="{5B183630-EF49-ECCD-149F-D52A63015A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91325" y="2284414"/>
            <a:ext cx="3937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Nuclear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22" name="Rectangle 50">
            <a:extLst>
              <a:ext uri="{FF2B5EF4-FFF2-40B4-BE49-F238E27FC236}">
                <a16:creationId xmlns:a16="http://schemas.microsoft.com/office/drawing/2014/main" id="{B8F7465E-EDF3-BCE7-57E9-351899D375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8250" y="2276476"/>
            <a:ext cx="39528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23" name="Rectangle 51">
            <a:extLst>
              <a:ext uri="{FF2B5EF4-FFF2-40B4-BE49-F238E27FC236}">
                <a16:creationId xmlns:a16="http://schemas.microsoft.com/office/drawing/2014/main" id="{89A5B0CC-069F-E18D-4551-F8C4A52E0E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08888" y="2284414"/>
            <a:ext cx="3302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(2.6)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24" name="Rectangle 52">
            <a:extLst>
              <a:ext uri="{FF2B5EF4-FFF2-40B4-BE49-F238E27FC236}">
                <a16:creationId xmlns:a16="http://schemas.microsoft.com/office/drawing/2014/main" id="{FA6ADD61-A4BF-9229-0E1E-052764A226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75651" y="2276476"/>
            <a:ext cx="3079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25" name="Rectangle 53">
            <a:extLst>
              <a:ext uri="{FF2B5EF4-FFF2-40B4-BE49-F238E27FC236}">
                <a16:creationId xmlns:a16="http://schemas.microsoft.com/office/drawing/2014/main" id="{4C672446-B8A6-12B7-3CEA-D41E6860DC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01050" y="2284414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$ 2.1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26" name="Rectangle 54">
            <a:extLst>
              <a:ext uri="{FF2B5EF4-FFF2-40B4-BE49-F238E27FC236}">
                <a16:creationId xmlns:a16="http://schemas.microsoft.com/office/drawing/2014/main" id="{30B1307F-7923-E2F1-78E2-FEE900D444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9576" y="2276476"/>
            <a:ext cx="3079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27" name="Rectangle 55">
            <a:extLst>
              <a:ext uri="{FF2B5EF4-FFF2-40B4-BE49-F238E27FC236}">
                <a16:creationId xmlns:a16="http://schemas.microsoft.com/office/drawing/2014/main" id="{254E3D88-7CE7-0045-3C8A-83B9BA0C75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85288" y="2284414"/>
            <a:ext cx="3365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(2.24)</a:t>
            </a:r>
            <a:endParaRPr lang="en-US" altLang="en-US" sz="1000" i="0" baseline="0">
              <a:latin typeface="Times New Roman" panose="02020603050405020304" pitchFamily="18" charset="0"/>
            </a:endParaRPr>
          </a:p>
        </p:txBody>
      </p:sp>
      <p:sp>
        <p:nvSpPr>
          <p:cNvPr id="28728" name="Rectangle 56">
            <a:extLst>
              <a:ext uri="{FF2B5EF4-FFF2-40B4-BE49-F238E27FC236}">
                <a16:creationId xmlns:a16="http://schemas.microsoft.com/office/drawing/2014/main" id="{1D9FAADA-CD4A-C7BB-D04E-2298B3757A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57988" y="2473326"/>
            <a:ext cx="38576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29" name="Rectangle 57">
            <a:extLst>
              <a:ext uri="{FF2B5EF4-FFF2-40B4-BE49-F238E27FC236}">
                <a16:creationId xmlns:a16="http://schemas.microsoft.com/office/drawing/2014/main" id="{E6126852-A53D-F246-9B55-22C8BD21BA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5138" y="2481264"/>
            <a:ext cx="322262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Total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30" name="Rectangle 58">
            <a:extLst>
              <a:ext uri="{FF2B5EF4-FFF2-40B4-BE49-F238E27FC236}">
                <a16:creationId xmlns:a16="http://schemas.microsoft.com/office/drawing/2014/main" id="{DFFE6C7B-ABD1-0F9C-CAE0-6E2208085E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8250" y="2473326"/>
            <a:ext cx="44608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31" name="Rectangle 59">
            <a:extLst>
              <a:ext uri="{FF2B5EF4-FFF2-40B4-BE49-F238E27FC236}">
                <a16:creationId xmlns:a16="http://schemas.microsoft.com/office/drawing/2014/main" id="{E0AD0C94-1893-5FA4-8296-AF2B07D108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07300" y="2481264"/>
            <a:ext cx="37465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$ 34.3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32" name="Rectangle 60">
            <a:extLst>
              <a:ext uri="{FF2B5EF4-FFF2-40B4-BE49-F238E27FC236}">
                <a16:creationId xmlns:a16="http://schemas.microsoft.com/office/drawing/2014/main" id="{F7E89FB2-3AF2-5F2B-8CB5-6594000FDE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05800" y="2473326"/>
            <a:ext cx="44450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33" name="Rectangle 61">
            <a:extLst>
              <a:ext uri="{FF2B5EF4-FFF2-40B4-BE49-F238E27FC236}">
                <a16:creationId xmlns:a16="http://schemas.microsoft.com/office/drawing/2014/main" id="{DAE72B17-99DA-D3A8-925E-BADCBCCB10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21675" y="2481264"/>
            <a:ext cx="41275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$ 23.6</a:t>
            </a:r>
            <a:endParaRPr lang="en-US" altLang="en-US" sz="1000" i="0" baseline="0">
              <a:latin typeface="Times New Roman" panose="02020603050405020304" pitchFamily="18" charset="0"/>
            </a:endParaRPr>
          </a:p>
        </p:txBody>
      </p:sp>
      <p:sp>
        <p:nvSpPr>
          <p:cNvPr id="28734" name="Rectangle 62">
            <a:extLst>
              <a:ext uri="{FF2B5EF4-FFF2-40B4-BE49-F238E27FC236}">
                <a16:creationId xmlns:a16="http://schemas.microsoft.com/office/drawing/2014/main" id="{344E18DC-AB96-389A-7DF3-13D474BED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9576" y="2473326"/>
            <a:ext cx="30797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35" name="Rectangle 63">
            <a:extLst>
              <a:ext uri="{FF2B5EF4-FFF2-40B4-BE49-F238E27FC236}">
                <a16:creationId xmlns:a16="http://schemas.microsoft.com/office/drawing/2014/main" id="{F41C9BBB-1A5F-7506-BE09-A7C2CCA4D5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09101" y="2481264"/>
            <a:ext cx="2889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0.45</a:t>
            </a:r>
            <a:endParaRPr lang="en-US" altLang="en-US" sz="1000" i="0" baseline="0">
              <a:latin typeface="Times New Roman" panose="02020603050405020304" pitchFamily="18" charset="0"/>
            </a:endParaRPr>
          </a:p>
        </p:txBody>
      </p:sp>
      <p:sp>
        <p:nvSpPr>
          <p:cNvPr id="28736" name="Rectangle 64">
            <a:extLst>
              <a:ext uri="{FF2B5EF4-FFF2-40B4-BE49-F238E27FC236}">
                <a16:creationId xmlns:a16="http://schemas.microsoft.com/office/drawing/2014/main" id="{4B224418-4CFF-57FD-3132-9E97BDD72D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24064" y="2459038"/>
            <a:ext cx="10064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500" b="1" baseline="0">
                <a:latin typeface="Arial Narrow" panose="020B0606020202030204" pitchFamily="34" charset="0"/>
              </a:rPr>
              <a:t>Value Added*</a:t>
            </a:r>
            <a:endParaRPr lang="en-US" altLang="en-US" sz="1200" i="0" baseline="0">
              <a:latin typeface="Arial Narrow" panose="020B0606020202030204" pitchFamily="34" charset="0"/>
            </a:endParaRPr>
          </a:p>
        </p:txBody>
      </p:sp>
      <p:sp>
        <p:nvSpPr>
          <p:cNvPr id="28737" name="Rectangle 65">
            <a:extLst>
              <a:ext uri="{FF2B5EF4-FFF2-40B4-BE49-F238E27FC236}">
                <a16:creationId xmlns:a16="http://schemas.microsoft.com/office/drawing/2014/main" id="{1D195BD2-018C-7065-2195-B088934EB1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16126" y="2647950"/>
            <a:ext cx="720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500" b="1" baseline="0">
                <a:latin typeface="Arial Narrow" panose="020B0606020202030204" pitchFamily="34" charset="0"/>
              </a:rPr>
              <a:t>/ Invested</a:t>
            </a:r>
            <a:endParaRPr lang="en-US" altLang="en-US" sz="1200" i="0" baseline="0">
              <a:latin typeface="Arial Narrow" panose="020B0606020202030204" pitchFamily="34" charset="0"/>
            </a:endParaRPr>
          </a:p>
        </p:txBody>
      </p:sp>
      <p:sp>
        <p:nvSpPr>
          <p:cNvPr id="28738" name="Rectangle 66">
            <a:extLst>
              <a:ext uri="{FF2B5EF4-FFF2-40B4-BE49-F238E27FC236}">
                <a16:creationId xmlns:a16="http://schemas.microsoft.com/office/drawing/2014/main" id="{4EEF834B-A472-56A4-8A8B-052F5176F7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38350" y="2844800"/>
            <a:ext cx="5207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500" b="1" baseline="0">
                <a:latin typeface="Arial Narrow" panose="020B0606020202030204" pitchFamily="34" charset="0"/>
              </a:rPr>
              <a:t>Capital</a:t>
            </a:r>
            <a:endParaRPr lang="en-US" altLang="en-US" sz="1200" i="0" baseline="0">
              <a:latin typeface="Arial Narrow" panose="020B0606020202030204" pitchFamily="34" charset="0"/>
            </a:endParaRPr>
          </a:p>
        </p:txBody>
      </p:sp>
      <p:sp>
        <p:nvSpPr>
          <p:cNvPr id="28739" name="Rectangle 67">
            <a:extLst>
              <a:ext uri="{FF2B5EF4-FFF2-40B4-BE49-F238E27FC236}">
                <a16:creationId xmlns:a16="http://schemas.microsoft.com/office/drawing/2014/main" id="{865C4EA2-0A92-9EAB-07FB-FA984F9651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51439" y="3082926"/>
            <a:ext cx="814387" cy="187325"/>
          </a:xfrm>
          <a:prstGeom prst="rect">
            <a:avLst/>
          </a:prstGeom>
          <a:solidFill>
            <a:srgbClr val="EDE1C9"/>
          </a:solidFill>
          <a:ln w="7938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40" name="Rectangle 68">
            <a:extLst>
              <a:ext uri="{FF2B5EF4-FFF2-40B4-BE49-F238E27FC236}">
                <a16:creationId xmlns:a16="http://schemas.microsoft.com/office/drawing/2014/main" id="{0899079E-EEE4-CA46-9B8F-6587473EE0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97238" y="1830388"/>
            <a:ext cx="830262" cy="14478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7938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41" name="Rectangle 69">
            <a:extLst>
              <a:ext uri="{FF2B5EF4-FFF2-40B4-BE49-F238E27FC236}">
                <a16:creationId xmlns:a16="http://schemas.microsoft.com/office/drawing/2014/main" id="{2BF1567A-3CB8-9F0F-3D9D-1896EBF7D1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24326" y="1933576"/>
            <a:ext cx="1027113" cy="1344613"/>
          </a:xfrm>
          <a:prstGeom prst="rect">
            <a:avLst/>
          </a:prstGeom>
          <a:solidFill>
            <a:srgbClr val="1872B6"/>
          </a:solidFill>
          <a:ln>
            <a:noFill/>
          </a:ln>
          <a:extLst>
            <a:ext uri="{91240B29-F687-4F45-9708-019B960494DF}">
              <a14:hiddenLine xmlns:a14="http://schemas.microsoft.com/office/drawing/2010/main" w="7938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42" name="Rectangle 70">
            <a:extLst>
              <a:ext uri="{FF2B5EF4-FFF2-40B4-BE49-F238E27FC236}">
                <a16:creationId xmlns:a16="http://schemas.microsoft.com/office/drawing/2014/main" id="{3316484A-0A3A-D272-55DF-0BF78EBFCD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70588" y="3278189"/>
            <a:ext cx="633412" cy="504825"/>
          </a:xfrm>
          <a:prstGeom prst="rect">
            <a:avLst/>
          </a:prstGeom>
          <a:solidFill>
            <a:srgbClr val="CFB070"/>
          </a:solidFill>
          <a:ln>
            <a:noFill/>
          </a:ln>
          <a:extLst>
            <a:ext uri="{91240B29-F687-4F45-9708-019B960494DF}">
              <a14:hiddenLine xmlns:a14="http://schemas.microsoft.com/office/drawing/2010/main" w="7938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8743" name="Group 71">
            <a:extLst>
              <a:ext uri="{FF2B5EF4-FFF2-40B4-BE49-F238E27FC236}">
                <a16:creationId xmlns:a16="http://schemas.microsoft.com/office/drawing/2014/main" id="{3202C083-81CC-8D98-45CF-5A5D7CF0BDA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97239" y="3235326"/>
            <a:ext cx="4943475" cy="93663"/>
            <a:chOff x="1117" y="2038"/>
            <a:chExt cx="3114" cy="59"/>
          </a:xfrm>
        </p:grpSpPr>
        <p:sp>
          <p:nvSpPr>
            <p:cNvPr id="28796" name="Line 72">
              <a:extLst>
                <a:ext uri="{FF2B5EF4-FFF2-40B4-BE49-F238E27FC236}">
                  <a16:creationId xmlns:a16="http://schemas.microsoft.com/office/drawing/2014/main" id="{A5533B17-8875-44F1-CE45-F4B6AF51C27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17" y="2065"/>
              <a:ext cx="3087" cy="1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97" name="Freeform 73">
              <a:extLst>
                <a:ext uri="{FF2B5EF4-FFF2-40B4-BE49-F238E27FC236}">
                  <a16:creationId xmlns:a16="http://schemas.microsoft.com/office/drawing/2014/main" id="{9FDBA296-5A82-F26F-3411-9DB7C77D8D0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72" y="2038"/>
              <a:ext cx="59" cy="59"/>
            </a:xfrm>
            <a:custGeom>
              <a:avLst/>
              <a:gdLst>
                <a:gd name="T0" fmla="*/ 0 w 59"/>
                <a:gd name="T1" fmla="*/ 59 h 59"/>
                <a:gd name="T2" fmla="*/ 59 w 59"/>
                <a:gd name="T3" fmla="*/ 27 h 59"/>
                <a:gd name="T4" fmla="*/ 0 w 59"/>
                <a:gd name="T5" fmla="*/ 0 h 59"/>
                <a:gd name="T6" fmla="*/ 21 w 59"/>
                <a:gd name="T7" fmla="*/ 27 h 59"/>
                <a:gd name="T8" fmla="*/ 0 w 59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9">
                  <a:moveTo>
                    <a:pt x="0" y="59"/>
                  </a:moveTo>
                  <a:lnTo>
                    <a:pt x="59" y="27"/>
                  </a:lnTo>
                  <a:lnTo>
                    <a:pt x="0" y="0"/>
                  </a:lnTo>
                  <a:lnTo>
                    <a:pt x="21" y="27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744" name="Group 74">
            <a:extLst>
              <a:ext uri="{FF2B5EF4-FFF2-40B4-BE49-F238E27FC236}">
                <a16:creationId xmlns:a16="http://schemas.microsoft.com/office/drawing/2014/main" id="{17AA8B5B-372D-D59E-CB34-7D0307E8EC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44850" y="1530351"/>
            <a:ext cx="103188" cy="4094163"/>
            <a:chOff x="1084" y="964"/>
            <a:chExt cx="65" cy="2579"/>
          </a:xfrm>
        </p:grpSpPr>
        <p:sp>
          <p:nvSpPr>
            <p:cNvPr id="28793" name="Line 75">
              <a:extLst>
                <a:ext uri="{FF2B5EF4-FFF2-40B4-BE49-F238E27FC236}">
                  <a16:creationId xmlns:a16="http://schemas.microsoft.com/office/drawing/2014/main" id="{0707F401-3670-0B9B-369D-DDF3B4FFB17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17" y="991"/>
              <a:ext cx="1" cy="2525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94" name="Freeform 76">
              <a:extLst>
                <a:ext uri="{FF2B5EF4-FFF2-40B4-BE49-F238E27FC236}">
                  <a16:creationId xmlns:a16="http://schemas.microsoft.com/office/drawing/2014/main" id="{829EC6FA-5C66-403B-594B-F4FE34BF3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90" y="964"/>
              <a:ext cx="59" cy="60"/>
            </a:xfrm>
            <a:custGeom>
              <a:avLst/>
              <a:gdLst>
                <a:gd name="T0" fmla="*/ 59 w 59"/>
                <a:gd name="T1" fmla="*/ 60 h 60"/>
                <a:gd name="T2" fmla="*/ 27 w 59"/>
                <a:gd name="T3" fmla="*/ 0 h 60"/>
                <a:gd name="T4" fmla="*/ 0 w 59"/>
                <a:gd name="T5" fmla="*/ 60 h 60"/>
                <a:gd name="T6" fmla="*/ 27 w 59"/>
                <a:gd name="T7" fmla="*/ 38 h 60"/>
                <a:gd name="T8" fmla="*/ 59 w 59"/>
                <a:gd name="T9" fmla="*/ 6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0">
                  <a:moveTo>
                    <a:pt x="59" y="60"/>
                  </a:moveTo>
                  <a:lnTo>
                    <a:pt x="27" y="0"/>
                  </a:lnTo>
                  <a:lnTo>
                    <a:pt x="0" y="60"/>
                  </a:lnTo>
                  <a:lnTo>
                    <a:pt x="27" y="38"/>
                  </a:lnTo>
                  <a:lnTo>
                    <a:pt x="59" y="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95" name="Freeform 77">
              <a:extLst>
                <a:ext uri="{FF2B5EF4-FFF2-40B4-BE49-F238E27FC236}">
                  <a16:creationId xmlns:a16="http://schemas.microsoft.com/office/drawing/2014/main" id="{ECA5210F-393E-59B4-438E-379B47773A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84" y="3484"/>
              <a:ext cx="60" cy="59"/>
            </a:xfrm>
            <a:custGeom>
              <a:avLst/>
              <a:gdLst>
                <a:gd name="T0" fmla="*/ 0 w 60"/>
                <a:gd name="T1" fmla="*/ 0 h 59"/>
                <a:gd name="T2" fmla="*/ 33 w 60"/>
                <a:gd name="T3" fmla="*/ 59 h 59"/>
                <a:gd name="T4" fmla="*/ 60 w 60"/>
                <a:gd name="T5" fmla="*/ 0 h 59"/>
                <a:gd name="T6" fmla="*/ 33 w 60"/>
                <a:gd name="T7" fmla="*/ 21 h 59"/>
                <a:gd name="T8" fmla="*/ 0 w 60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9">
                  <a:moveTo>
                    <a:pt x="0" y="0"/>
                  </a:moveTo>
                  <a:lnTo>
                    <a:pt x="33" y="59"/>
                  </a:lnTo>
                  <a:lnTo>
                    <a:pt x="60" y="0"/>
                  </a:lnTo>
                  <a:lnTo>
                    <a:pt x="33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745" name="Rectangle 78">
            <a:extLst>
              <a:ext uri="{FF2B5EF4-FFF2-40B4-BE49-F238E27FC236}">
                <a16:creationId xmlns:a16="http://schemas.microsoft.com/office/drawing/2014/main" id="{F8AE581F-DCE7-3908-6990-8512224B37BB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4199732" y="2529682"/>
            <a:ext cx="75882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latin typeface="Arial Narrow" panose="020B0606020202030204" pitchFamily="34" charset="0"/>
              </a:rPr>
              <a:t>Distribution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46" name="Rectangle 79">
            <a:extLst>
              <a:ext uri="{FF2B5EF4-FFF2-40B4-BE49-F238E27FC236}">
                <a16:creationId xmlns:a16="http://schemas.microsoft.com/office/drawing/2014/main" id="{FACE560E-EF39-D813-200E-401E08BD61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65575" y="4151314"/>
            <a:ext cx="1798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47" name="Rectangle 80">
            <a:extLst>
              <a:ext uri="{FF2B5EF4-FFF2-40B4-BE49-F238E27FC236}">
                <a16:creationId xmlns:a16="http://schemas.microsoft.com/office/drawing/2014/main" id="{6218038D-9892-C40A-C02E-7FEE48A9F0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08476" y="4202113"/>
            <a:ext cx="11985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500" b="1" baseline="0">
                <a:latin typeface="Arial Narrow" panose="020B0606020202030204" pitchFamily="34" charset="0"/>
              </a:rPr>
              <a:t>Invested Capital</a:t>
            </a:r>
            <a:endParaRPr lang="en-US" altLang="en-US" sz="1200" i="0" baseline="0">
              <a:latin typeface="Arial Narrow" panose="020B0606020202030204" pitchFamily="34" charset="0"/>
            </a:endParaRPr>
          </a:p>
        </p:txBody>
      </p:sp>
      <p:sp>
        <p:nvSpPr>
          <p:cNvPr id="28748" name="Rectangle 81">
            <a:extLst>
              <a:ext uri="{FF2B5EF4-FFF2-40B4-BE49-F238E27FC236}">
                <a16:creationId xmlns:a16="http://schemas.microsoft.com/office/drawing/2014/main" id="{1C8041AC-CA98-3123-C6A6-70CCDD75CA6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5997814" y="4221942"/>
            <a:ext cx="60753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latin typeface="Arial Narrow" panose="020B0606020202030204" pitchFamily="34" charset="0"/>
              </a:rPr>
              <a:t>Non-Reg.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49" name="Rectangle 82">
            <a:extLst>
              <a:ext uri="{FF2B5EF4-FFF2-40B4-BE49-F238E27FC236}">
                <a16:creationId xmlns:a16="http://schemas.microsoft.com/office/drawing/2014/main" id="{9A89A72D-47CA-FC95-4FC7-5BE640E71091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6544469" y="3850481"/>
            <a:ext cx="49530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latin typeface="Arial Narrow" panose="020B0606020202030204" pitchFamily="34" charset="0"/>
              </a:rPr>
              <a:t>Nuclear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50" name="Rectangle 83">
            <a:extLst>
              <a:ext uri="{FF2B5EF4-FFF2-40B4-BE49-F238E27FC236}">
                <a16:creationId xmlns:a16="http://schemas.microsoft.com/office/drawing/2014/main" id="{4A387721-AAE7-4938-7580-B38B5E4515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5964" y="5788026"/>
            <a:ext cx="41560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51" name="Rectangle 84">
            <a:extLst>
              <a:ext uri="{FF2B5EF4-FFF2-40B4-BE49-F238E27FC236}">
                <a16:creationId xmlns:a16="http://schemas.microsoft.com/office/drawing/2014/main" id="{CAD9F53F-A19C-F96D-9654-6B29658AB7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79058" y="5924550"/>
            <a:ext cx="24255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i="0" baseline="0">
                <a:latin typeface="Arial Narrow" panose="020B0606020202030204" pitchFamily="34" charset="0"/>
              </a:rPr>
              <a:t>*Value Added = (Value / Invested Capital)-1</a:t>
            </a:r>
          </a:p>
        </p:txBody>
      </p:sp>
      <p:sp>
        <p:nvSpPr>
          <p:cNvPr id="28752" name="Rectangle 85">
            <a:extLst>
              <a:ext uri="{FF2B5EF4-FFF2-40B4-BE49-F238E27FC236}">
                <a16:creationId xmlns:a16="http://schemas.microsoft.com/office/drawing/2014/main" id="{FF17F418-AA33-19A4-70B1-3D83AC7C448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3304382" y="2542382"/>
            <a:ext cx="7112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latin typeface="Arial Narrow" panose="020B0606020202030204" pitchFamily="34" charset="0"/>
              </a:rPr>
              <a:t>Generation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53" name="Rectangle 86">
            <a:extLst>
              <a:ext uri="{FF2B5EF4-FFF2-40B4-BE49-F238E27FC236}">
                <a16:creationId xmlns:a16="http://schemas.microsoft.com/office/drawing/2014/main" id="{A171DE11-945A-DE04-6D54-6B260FC7F45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5194367" y="2448706"/>
            <a:ext cx="64280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300" b="1" i="0" baseline="0">
                <a:latin typeface="Arial Narrow" panose="020B0606020202030204" pitchFamily="34" charset="0"/>
              </a:rPr>
              <a:t>Marketing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54" name="Line 87">
            <a:extLst>
              <a:ext uri="{FF2B5EF4-FFF2-40B4-BE49-F238E27FC236}">
                <a16:creationId xmlns:a16="http://schemas.microsoft.com/office/drawing/2014/main" id="{693E379F-699F-4B5C-635B-A8DA4FB5FD8A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236914" y="3278189"/>
            <a:ext cx="60325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55" name="Line 88">
            <a:extLst>
              <a:ext uri="{FF2B5EF4-FFF2-40B4-BE49-F238E27FC236}">
                <a16:creationId xmlns:a16="http://schemas.microsoft.com/office/drawing/2014/main" id="{5A5ED6D7-8852-52A8-136F-183F1FF44874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236914" y="2662239"/>
            <a:ext cx="60325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56" name="Line 89">
            <a:extLst>
              <a:ext uri="{FF2B5EF4-FFF2-40B4-BE49-F238E27FC236}">
                <a16:creationId xmlns:a16="http://schemas.microsoft.com/office/drawing/2014/main" id="{A6B69F16-7FC1-4629-02B2-EFC1AB364293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236914" y="2044700"/>
            <a:ext cx="6032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57" name="Line 90">
            <a:extLst>
              <a:ext uri="{FF2B5EF4-FFF2-40B4-BE49-F238E27FC236}">
                <a16:creationId xmlns:a16="http://schemas.microsoft.com/office/drawing/2014/main" id="{A2F7F752-8F34-A8E1-BCD1-71863D8F9DDA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913189" y="3286125"/>
            <a:ext cx="1587" cy="52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58" name="Line 91">
            <a:extLst>
              <a:ext uri="{FF2B5EF4-FFF2-40B4-BE49-F238E27FC236}">
                <a16:creationId xmlns:a16="http://schemas.microsoft.com/office/drawing/2014/main" id="{255A6CC5-B2D2-1F31-B884-F67B8FBFBE68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530725" y="3286125"/>
            <a:ext cx="1588" cy="52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59" name="Line 92">
            <a:extLst>
              <a:ext uri="{FF2B5EF4-FFF2-40B4-BE49-F238E27FC236}">
                <a16:creationId xmlns:a16="http://schemas.microsoft.com/office/drawing/2014/main" id="{BF29409E-29FE-F125-9AAD-F66831053D78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5146675" y="3286125"/>
            <a:ext cx="1588" cy="52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60" name="Line 93">
            <a:extLst>
              <a:ext uri="{FF2B5EF4-FFF2-40B4-BE49-F238E27FC236}">
                <a16:creationId xmlns:a16="http://schemas.microsoft.com/office/drawing/2014/main" id="{1C04A5D1-E319-2C52-E3A6-8EE922E201F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5746750" y="3278189"/>
            <a:ext cx="1588" cy="60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61" name="Line 94">
            <a:extLst>
              <a:ext uri="{FF2B5EF4-FFF2-40B4-BE49-F238E27FC236}">
                <a16:creationId xmlns:a16="http://schemas.microsoft.com/office/drawing/2014/main" id="{7BB6C1EE-675F-1033-AD54-0D50D8C8D60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6372225" y="3286125"/>
            <a:ext cx="1588" cy="52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62" name="Line 95">
            <a:extLst>
              <a:ext uri="{FF2B5EF4-FFF2-40B4-BE49-F238E27FC236}">
                <a16:creationId xmlns:a16="http://schemas.microsoft.com/office/drawing/2014/main" id="{7067EB3E-5DF1-03B8-2BBB-5014FB914A4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091364" y="3278188"/>
            <a:ext cx="1587" cy="50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63" name="Rectangle 96">
            <a:extLst>
              <a:ext uri="{FF2B5EF4-FFF2-40B4-BE49-F238E27FC236}">
                <a16:creationId xmlns:a16="http://schemas.microsoft.com/office/drawing/2014/main" id="{B258DE07-36F9-AEBA-EDA2-AAC4D1DF6F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2601" y="3157539"/>
            <a:ext cx="26511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64" name="Rectangle 97">
            <a:extLst>
              <a:ext uri="{FF2B5EF4-FFF2-40B4-BE49-F238E27FC236}">
                <a16:creationId xmlns:a16="http://schemas.microsoft.com/office/drawing/2014/main" id="{4F77AA45-FAA3-71FE-DB1A-F3BE9FA22A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46030" y="3208338"/>
            <a:ext cx="817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0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65" name="Rectangle 98">
            <a:extLst>
              <a:ext uri="{FF2B5EF4-FFF2-40B4-BE49-F238E27FC236}">
                <a16:creationId xmlns:a16="http://schemas.microsoft.com/office/drawing/2014/main" id="{D0072929-107C-E79C-7A8D-B558F26F94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2601" y="1925638"/>
            <a:ext cx="2651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66" name="Rectangle 99">
            <a:extLst>
              <a:ext uri="{FF2B5EF4-FFF2-40B4-BE49-F238E27FC236}">
                <a16:creationId xmlns:a16="http://schemas.microsoft.com/office/drawing/2014/main" id="{0A21333D-EB31-6191-6A12-C5B9F2D50B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46030" y="1974850"/>
            <a:ext cx="817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1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67" name="Rectangle 100">
            <a:extLst>
              <a:ext uri="{FF2B5EF4-FFF2-40B4-BE49-F238E27FC236}">
                <a16:creationId xmlns:a16="http://schemas.microsoft.com/office/drawing/2014/main" id="{54B6EF60-594F-0AA1-7689-12019DB8F4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67139" y="3295650"/>
            <a:ext cx="369887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68" name="Rectangle 101">
            <a:extLst>
              <a:ext uri="{FF2B5EF4-FFF2-40B4-BE49-F238E27FC236}">
                <a16:creationId xmlns:a16="http://schemas.microsoft.com/office/drawing/2014/main" id="{F5C08EAC-4EC9-FC38-639F-AC87AAC1D3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93335" y="3336925"/>
            <a:ext cx="16350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$4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69" name="Rectangle 102">
            <a:extLst>
              <a:ext uri="{FF2B5EF4-FFF2-40B4-BE49-F238E27FC236}">
                <a16:creationId xmlns:a16="http://schemas.microsoft.com/office/drawing/2014/main" id="{AC9D6298-0E1B-7AED-91D1-DDD01845B9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1564" y="3295650"/>
            <a:ext cx="471487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70" name="Rectangle 103">
            <a:extLst>
              <a:ext uri="{FF2B5EF4-FFF2-40B4-BE49-F238E27FC236}">
                <a16:creationId xmlns:a16="http://schemas.microsoft.com/office/drawing/2014/main" id="{A8625124-2748-7D91-FD1C-8C852F85F0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89914" y="3336925"/>
            <a:ext cx="24526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$12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71" name="Rectangle 104">
            <a:extLst>
              <a:ext uri="{FF2B5EF4-FFF2-40B4-BE49-F238E27FC236}">
                <a16:creationId xmlns:a16="http://schemas.microsoft.com/office/drawing/2014/main" id="{B58353E4-831D-34F8-6ABF-BA00891D2A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6738" y="3295650"/>
            <a:ext cx="36830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72" name="Rectangle 105">
            <a:extLst>
              <a:ext uri="{FF2B5EF4-FFF2-40B4-BE49-F238E27FC236}">
                <a16:creationId xmlns:a16="http://schemas.microsoft.com/office/drawing/2014/main" id="{622F23AF-6AC3-4112-DC2F-EF3B9BE417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8335" y="3336925"/>
            <a:ext cx="16350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$8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73" name="Rectangle 106">
            <a:extLst>
              <a:ext uri="{FF2B5EF4-FFF2-40B4-BE49-F238E27FC236}">
                <a16:creationId xmlns:a16="http://schemas.microsoft.com/office/drawing/2014/main" id="{55953E5D-DE0D-4DFE-8FCD-AD733BB03C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16563" y="3286125"/>
            <a:ext cx="46990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74" name="Rectangle 107">
            <a:extLst>
              <a:ext uri="{FF2B5EF4-FFF2-40B4-BE49-F238E27FC236}">
                <a16:creationId xmlns:a16="http://schemas.microsoft.com/office/drawing/2014/main" id="{3E167CAA-1CB5-77D3-D2FC-037E3FE78A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86814" y="3336925"/>
            <a:ext cx="24526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$16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75" name="Rectangle 108">
            <a:extLst>
              <a:ext uri="{FF2B5EF4-FFF2-40B4-BE49-F238E27FC236}">
                <a16:creationId xmlns:a16="http://schemas.microsoft.com/office/drawing/2014/main" id="{17F6D880-29D2-55EA-83DD-415E53314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42038" y="3295651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76" name="Rectangle 109">
            <a:extLst>
              <a:ext uri="{FF2B5EF4-FFF2-40B4-BE49-F238E27FC236}">
                <a16:creationId xmlns:a16="http://schemas.microsoft.com/office/drawing/2014/main" id="{5E148336-8F3D-66B4-781E-625D923584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12289" y="3336925"/>
            <a:ext cx="24526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$20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77" name="Line 110">
            <a:extLst>
              <a:ext uri="{FF2B5EF4-FFF2-40B4-BE49-F238E27FC236}">
                <a16:creationId xmlns:a16="http://schemas.microsoft.com/office/drawing/2014/main" id="{356D3B6A-9AAC-31F0-8F7B-AA3B8EE0C7F8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236913" y="4502151"/>
            <a:ext cx="50800" cy="95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78" name="Line 111">
            <a:extLst>
              <a:ext uri="{FF2B5EF4-FFF2-40B4-BE49-F238E27FC236}">
                <a16:creationId xmlns:a16="http://schemas.microsoft.com/office/drawing/2014/main" id="{78BD5902-ABD1-769D-B292-63FDDF6ADD8D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236913" y="3894139"/>
            <a:ext cx="508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79" name="Line 112">
            <a:extLst>
              <a:ext uri="{FF2B5EF4-FFF2-40B4-BE49-F238E27FC236}">
                <a16:creationId xmlns:a16="http://schemas.microsoft.com/office/drawing/2014/main" id="{0BE14803-9B84-3C68-5E62-0007FACEECB1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244851" y="3278189"/>
            <a:ext cx="60325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80" name="Line 113">
            <a:extLst>
              <a:ext uri="{FF2B5EF4-FFF2-40B4-BE49-F238E27FC236}">
                <a16:creationId xmlns:a16="http://schemas.microsoft.com/office/drawing/2014/main" id="{9483E6B3-1B2A-CDB9-4CFC-0DA16CBFE0E2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236913" y="5127625"/>
            <a:ext cx="508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81" name="Line 114">
            <a:extLst>
              <a:ext uri="{FF2B5EF4-FFF2-40B4-BE49-F238E27FC236}">
                <a16:creationId xmlns:a16="http://schemas.microsoft.com/office/drawing/2014/main" id="{0273C365-6E2C-3A35-B9A4-23575C483425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3244851" y="4511675"/>
            <a:ext cx="6032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82" name="Rectangle 115">
            <a:extLst>
              <a:ext uri="{FF2B5EF4-FFF2-40B4-BE49-F238E27FC236}">
                <a16:creationId xmlns:a16="http://schemas.microsoft.com/office/drawing/2014/main" id="{462E56F9-DE73-63A0-AC51-9788976272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96063" y="5341939"/>
            <a:ext cx="582612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83" name="Rectangle 116">
            <a:extLst>
              <a:ext uri="{FF2B5EF4-FFF2-40B4-BE49-F238E27FC236}">
                <a16:creationId xmlns:a16="http://schemas.microsoft.com/office/drawing/2014/main" id="{8944F2A4-8A78-8FFD-ADE0-46A435BAD6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49998" y="5380038"/>
            <a:ext cx="3366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-2.24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84" name="Line 117">
            <a:extLst>
              <a:ext uri="{FF2B5EF4-FFF2-40B4-BE49-F238E27FC236}">
                <a16:creationId xmlns:a16="http://schemas.microsoft.com/office/drawing/2014/main" id="{AC971865-9E84-26FE-966F-482361C1D462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380289" y="1565275"/>
            <a:ext cx="1587" cy="1138238"/>
          </a:xfrm>
          <a:prstGeom prst="line">
            <a:avLst/>
          </a:prstGeom>
          <a:noFill/>
          <a:ln w="7938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85" name="Line 118">
            <a:extLst>
              <a:ext uri="{FF2B5EF4-FFF2-40B4-BE49-F238E27FC236}">
                <a16:creationId xmlns:a16="http://schemas.microsoft.com/office/drawing/2014/main" id="{43AF05D5-F008-641D-B509-1BDBD3EF1DDA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8181975" y="1565275"/>
            <a:ext cx="1588" cy="11382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86" name="Rectangle 119">
            <a:extLst>
              <a:ext uri="{FF2B5EF4-FFF2-40B4-BE49-F238E27FC236}">
                <a16:creationId xmlns:a16="http://schemas.microsoft.com/office/drawing/2014/main" id="{FD835F6F-3E7A-7723-D6DB-3665D5B923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84826" y="3611564"/>
            <a:ext cx="479425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87" name="Rectangle 120">
            <a:extLst>
              <a:ext uri="{FF2B5EF4-FFF2-40B4-BE49-F238E27FC236}">
                <a16:creationId xmlns:a16="http://schemas.microsoft.com/office/drawing/2014/main" id="{9D4E884E-539F-7917-9991-F6384F9370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87675" y="4340226"/>
            <a:ext cx="32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788" name="Rectangle 121">
            <a:extLst>
              <a:ext uri="{FF2B5EF4-FFF2-40B4-BE49-F238E27FC236}">
                <a16:creationId xmlns:a16="http://schemas.microsoft.com/office/drawing/2014/main" id="{4857842A-F872-83DB-C533-B50BECAFF0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23565" y="4398963"/>
            <a:ext cx="13144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i="0" baseline="0">
                <a:latin typeface="Arial Narrow" panose="020B0606020202030204" pitchFamily="34" charset="0"/>
              </a:rPr>
              <a:t>-1</a:t>
            </a:r>
            <a:endParaRPr lang="en-US" altLang="en-US" sz="1000" i="0" baseline="0">
              <a:latin typeface="Arial Narrow" panose="020B0606020202030204" pitchFamily="34" charset="0"/>
            </a:endParaRPr>
          </a:p>
        </p:txBody>
      </p:sp>
      <p:sp>
        <p:nvSpPr>
          <p:cNvPr id="28789" name="Freeform 122">
            <a:extLst>
              <a:ext uri="{FF2B5EF4-FFF2-40B4-BE49-F238E27FC236}">
                <a16:creationId xmlns:a16="http://schemas.microsoft.com/office/drawing/2014/main" id="{BA2A84CE-BCB8-6D32-0018-41410603A951}"/>
              </a:ext>
            </a:extLst>
          </p:cNvPr>
          <p:cNvSpPr>
            <a:spLocks noChangeAspect="1"/>
          </p:cNvSpPr>
          <p:nvPr/>
        </p:nvSpPr>
        <p:spPr bwMode="auto">
          <a:xfrm>
            <a:off x="6500814" y="4930775"/>
            <a:ext cx="617537" cy="128588"/>
          </a:xfrm>
          <a:custGeom>
            <a:avLst/>
            <a:gdLst>
              <a:gd name="T0" fmla="*/ 0 w 72"/>
              <a:gd name="T1" fmla="*/ 0 h 15"/>
              <a:gd name="T2" fmla="*/ 171538 w 72"/>
              <a:gd name="T3" fmla="*/ 128588 h 15"/>
              <a:gd name="T4" fmla="*/ 437422 w 72"/>
              <a:gd name="T5" fmla="*/ 8573 h 15"/>
              <a:gd name="T6" fmla="*/ 617537 w 72"/>
              <a:gd name="T7" fmla="*/ 94298 h 15"/>
              <a:gd name="T8" fmla="*/ 617537 w 72"/>
              <a:gd name="T9" fmla="*/ 120015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2" h="15">
                <a:moveTo>
                  <a:pt x="0" y="0"/>
                </a:moveTo>
                <a:lnTo>
                  <a:pt x="20" y="15"/>
                </a:lnTo>
                <a:lnTo>
                  <a:pt x="51" y="1"/>
                </a:lnTo>
                <a:lnTo>
                  <a:pt x="72" y="11"/>
                </a:lnTo>
                <a:lnTo>
                  <a:pt x="72" y="14"/>
                </a:lnTo>
              </a:path>
            </a:pathLst>
          </a:custGeom>
          <a:noFill/>
          <a:ln w="5080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90" name="Line 123">
            <a:extLst>
              <a:ext uri="{FF2B5EF4-FFF2-40B4-BE49-F238E27FC236}">
                <a16:creationId xmlns:a16="http://schemas.microsoft.com/office/drawing/2014/main" id="{C98B1699-F24F-7E9B-54AE-927AF1B45E56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8931275" y="1577975"/>
            <a:ext cx="1588" cy="11382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91" name="Text Box 124">
            <a:extLst>
              <a:ext uri="{FF2B5EF4-FFF2-40B4-BE49-F238E27FC236}">
                <a16:creationId xmlns:a16="http://schemas.microsoft.com/office/drawing/2014/main" id="{4094E2AE-4185-EBF9-7B6A-4017DA5CC43D}"/>
              </a:ext>
            </a:extLst>
          </p:cNvPr>
          <p:cNvSpPr txBox="1">
            <a:spLocks noChangeArrowheads="1"/>
          </p:cNvSpPr>
          <p:nvPr/>
        </p:nvSpPr>
        <p:spPr bwMode="auto">
          <a:xfrm rot="1895804">
            <a:off x="9107488" y="920751"/>
            <a:ext cx="1560512" cy="2762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buClrTx/>
            </a:pPr>
            <a:r>
              <a:rPr lang="en-US" altLang="en-US" sz="1600" i="0" baseline="0">
                <a:latin typeface="Times New Roman" panose="02020603050405020304" pitchFamily="18" charset="0"/>
              </a:rPr>
              <a:t>Illustrative</a:t>
            </a:r>
            <a:endParaRPr lang="en-US" altLang="en-US" sz="1800" i="0" baseline="0">
              <a:latin typeface="Times New Roman" panose="02020603050405020304" pitchFamily="18" charset="0"/>
            </a:endParaRPr>
          </a:p>
        </p:txBody>
      </p:sp>
      <p:sp>
        <p:nvSpPr>
          <p:cNvPr id="28792" name="Line 125">
            <a:extLst>
              <a:ext uri="{FF2B5EF4-FFF2-40B4-BE49-F238E27FC236}">
                <a16:creationId xmlns:a16="http://schemas.microsoft.com/office/drawing/2014/main" id="{874813CD-873B-D5FA-EB19-3222D7797CE7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6578600" y="2463801"/>
            <a:ext cx="3263900" cy="95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C8312B-A057-93C1-951F-0A4F7EC4D5A6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66C67BD-EB7E-5491-9C7F-7B733EFEB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7700" y="1720850"/>
            <a:ext cx="2571750" cy="4114800"/>
          </a:xfrm>
          <a:prstGeom prst="rect">
            <a:avLst/>
          </a:prstGeom>
          <a:solidFill>
            <a:srgbClr val="EDE1C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8100000" algn="ctr" rotWithShape="0">
              <a:schemeClr val="folHlink"/>
            </a:outerShdw>
          </a:effec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22AB0F2-389A-1A40-F25E-DDA7B5AC0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6150" y="1368425"/>
            <a:ext cx="2057400" cy="554038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45791" dir="8778596" algn="ctr" rotWithShape="0">
              <a:schemeClr val="hlink"/>
            </a:outerShdw>
          </a:effec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75ECEBF1-1689-CD24-EE80-8FF45E3AC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50" y="1720850"/>
            <a:ext cx="2971800" cy="4114800"/>
          </a:xfrm>
          <a:prstGeom prst="rect">
            <a:avLst/>
          </a:prstGeom>
          <a:solidFill>
            <a:srgbClr val="EDE1C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8100000" algn="ctr" rotWithShape="0">
              <a:schemeClr val="folHlink"/>
            </a:outerShdw>
          </a:effec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F3858605-D5C9-FACE-D6F2-86C48F60A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Required Information for Managing for Value Diagnostic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B937F33E-1CC1-3605-B1C0-CCC821134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1368425"/>
            <a:ext cx="2057400" cy="554038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45791" dir="8778596" algn="ctr" rotWithShape="0">
              <a:schemeClr val="hlink"/>
            </a:outerShdw>
          </a:effec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19" name="Text Box 7">
            <a:extLst>
              <a:ext uri="{FF2B5EF4-FFF2-40B4-BE49-F238E27FC236}">
                <a16:creationId xmlns:a16="http://schemas.microsoft.com/office/drawing/2014/main" id="{D5C09F50-B81F-612A-A105-D0D60C660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0539" y="1416050"/>
            <a:ext cx="1260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1"/>
                </a:solidFill>
              </a:rPr>
              <a:t>STRATEGIC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1"/>
                </a:solidFill>
              </a:rPr>
              <a:t>INFORMATION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1935EFE4-E68D-DB1C-6B03-1E412D616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4614" y="1417638"/>
            <a:ext cx="1260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1"/>
                </a:solidFill>
              </a:rPr>
              <a:t>FINANCIAL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1"/>
                </a:solidFill>
              </a:rPr>
              <a:t>INFORMATION</a:t>
            </a: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D585AC02-C679-B518-B06E-8E5EF9CB7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939" y="2370139"/>
            <a:ext cx="259238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Share breakdown within markets (products, customer segments, etc.)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Product pricing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Size, growth &amp; profitability of markets (LOB, products, customer segments, etc.)</a:t>
            </a:r>
          </a:p>
        </p:txBody>
      </p:sp>
      <p:sp>
        <p:nvSpPr>
          <p:cNvPr id="38922" name="Text Box 10">
            <a:extLst>
              <a:ext uri="{FF2B5EF4-FFF2-40B4-BE49-F238E27FC236}">
                <a16:creationId xmlns:a16="http://schemas.microsoft.com/office/drawing/2014/main" id="{E39B6A96-7375-89B4-DBA0-234455B06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939" y="3536951"/>
            <a:ext cx="32591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 indent="-123825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Market segmentation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Market research</a:t>
            </a:r>
          </a:p>
          <a:p>
            <a:pPr lvl="1"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Customer descriptive information</a:t>
            </a:r>
          </a:p>
          <a:p>
            <a:pPr lvl="1"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Customer purchase behavior</a:t>
            </a:r>
          </a:p>
          <a:p>
            <a:pPr lvl="1"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Customer perception/satisfaction </a:t>
            </a:r>
            <a:b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(vs. competition)</a:t>
            </a:r>
          </a:p>
        </p:txBody>
      </p:sp>
      <p:sp>
        <p:nvSpPr>
          <p:cNvPr id="38923" name="Text Box 11">
            <a:extLst>
              <a:ext uri="{FF2B5EF4-FFF2-40B4-BE49-F238E27FC236}">
                <a16:creationId xmlns:a16="http://schemas.microsoft.com/office/drawing/2014/main" id="{486A59C2-F28B-22F8-D829-E1624C9D2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938" y="4929189"/>
            <a:ext cx="2513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Competitive cost position information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Competitor supply chain data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Key competitive initiatives &amp; investments</a:t>
            </a:r>
          </a:p>
        </p:txBody>
      </p:sp>
      <p:sp>
        <p:nvSpPr>
          <p:cNvPr id="38924" name="Text Box 12">
            <a:extLst>
              <a:ext uri="{FF2B5EF4-FFF2-40B4-BE49-F238E27FC236}">
                <a16:creationId xmlns:a16="http://schemas.microsoft.com/office/drawing/2014/main" id="{58142102-114F-317F-66D9-FECE5D6A7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2147889"/>
            <a:ext cx="16335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MARKET ISSUES &amp; TRENDS:</a:t>
            </a:r>
          </a:p>
        </p:txBody>
      </p:sp>
      <p:sp>
        <p:nvSpPr>
          <p:cNvPr id="38925" name="Text Box 13">
            <a:extLst>
              <a:ext uri="{FF2B5EF4-FFF2-40B4-BE49-F238E27FC236}">
                <a16:creationId xmlns:a16="http://schemas.microsoft.com/office/drawing/2014/main" id="{75868C35-016A-FA03-6875-0D442B83A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1" y="3300414"/>
            <a:ext cx="17256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END USER ISSUES &amp; TRENDS:</a:t>
            </a:r>
          </a:p>
        </p:txBody>
      </p:sp>
      <p:sp>
        <p:nvSpPr>
          <p:cNvPr id="38926" name="Text Box 14">
            <a:extLst>
              <a:ext uri="{FF2B5EF4-FFF2-40B4-BE49-F238E27FC236}">
                <a16:creationId xmlns:a16="http://schemas.microsoft.com/office/drawing/2014/main" id="{86358C74-582A-31DB-BACB-A30EB70CB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2689" y="4692651"/>
            <a:ext cx="2365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COMPETITIOR COST &amp; CAPITAL POSITION:</a:t>
            </a:r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8075E359-E4EF-8FA1-DCC4-BC333F551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050" y="1720850"/>
            <a:ext cx="2571750" cy="4114800"/>
          </a:xfrm>
          <a:prstGeom prst="rect">
            <a:avLst/>
          </a:prstGeom>
          <a:solidFill>
            <a:srgbClr val="EDE1C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8100000" algn="ctr" rotWithShape="0">
              <a:schemeClr val="folHlink"/>
            </a:outerShdw>
          </a:effec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72E3E197-3FA5-82F0-6DBE-A1C60B16A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175" y="1346200"/>
            <a:ext cx="2057400" cy="554038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45791" dir="8778596" algn="ctr" rotWithShape="0">
              <a:schemeClr val="hlink"/>
            </a:outerShdw>
          </a:effec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29" name="Text Box 17">
            <a:extLst>
              <a:ext uri="{FF2B5EF4-FFF2-40B4-BE49-F238E27FC236}">
                <a16:creationId xmlns:a16="http://schemas.microsoft.com/office/drawing/2014/main" id="{B53DBADE-8949-1817-94DB-F213E5A3D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763" y="1395413"/>
            <a:ext cx="1293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1"/>
                </a:solidFill>
              </a:rPr>
              <a:t>OPERATIONAL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solidFill>
                  <a:schemeClr val="bg1"/>
                </a:solidFill>
              </a:rPr>
              <a:t>INFORMATION</a:t>
            </a:r>
          </a:p>
        </p:txBody>
      </p:sp>
      <p:sp>
        <p:nvSpPr>
          <p:cNvPr id="38930" name="Text Box 18">
            <a:extLst>
              <a:ext uri="{FF2B5EF4-FFF2-40B4-BE49-F238E27FC236}">
                <a16:creationId xmlns:a16="http://schemas.microsoft.com/office/drawing/2014/main" id="{8306014C-BAC8-8095-BF63-51D5B5C86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4214" y="2395539"/>
            <a:ext cx="26558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Sales (by LOB,  product, customer, etc.)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Profitability (by LOB product, customer, etc.)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Operating costs and capital (by product, function)</a:t>
            </a:r>
          </a:p>
        </p:txBody>
      </p:sp>
      <p:sp>
        <p:nvSpPr>
          <p:cNvPr id="38931" name="Text Box 19">
            <a:extLst>
              <a:ext uri="{FF2B5EF4-FFF2-40B4-BE49-F238E27FC236}">
                <a16:creationId xmlns:a16="http://schemas.microsoft.com/office/drawing/2014/main" id="{0A321FE4-921B-B432-6AFD-7C0C7D2D1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226" y="2147889"/>
            <a:ext cx="1331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HISTORICAL RESULTS</a:t>
            </a:r>
          </a:p>
        </p:txBody>
      </p:sp>
      <p:sp>
        <p:nvSpPr>
          <p:cNvPr id="38932" name="Text Box 20">
            <a:extLst>
              <a:ext uri="{FF2B5EF4-FFF2-40B4-BE49-F238E27FC236}">
                <a16:creationId xmlns:a16="http://schemas.microsoft.com/office/drawing/2014/main" id="{EABDC063-8F63-D80C-4763-10B5A84CB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75" y="3241676"/>
            <a:ext cx="17732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FUTURE EXPECTED  RESULTS:</a:t>
            </a:r>
          </a:p>
        </p:txBody>
      </p:sp>
      <p:sp>
        <p:nvSpPr>
          <p:cNvPr id="38933" name="Text Box 21">
            <a:extLst>
              <a:ext uri="{FF2B5EF4-FFF2-40B4-BE49-F238E27FC236}">
                <a16:creationId xmlns:a16="http://schemas.microsoft.com/office/drawing/2014/main" id="{0B798CBE-EA85-4FAA-A7E4-0F61E5CB5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4214" y="3473451"/>
            <a:ext cx="26558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Performance Measures &amp; Goals (overall, by LOB product, by functional unit)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Sales (by LOB, product, customer, etc.)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Profitability (by product, customer, etc.)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Operating and capital costs (by LOB, product, function)</a:t>
            </a:r>
          </a:p>
        </p:txBody>
      </p:sp>
      <p:sp>
        <p:nvSpPr>
          <p:cNvPr id="38934" name="Text Box 22">
            <a:extLst>
              <a:ext uri="{FF2B5EF4-FFF2-40B4-BE49-F238E27FC236}">
                <a16:creationId xmlns:a16="http://schemas.microsoft.com/office/drawing/2014/main" id="{2DD08859-1619-89BD-D90A-49372938E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75" y="4664076"/>
            <a:ext cx="12398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CAPITAL SPENDING:</a:t>
            </a:r>
          </a:p>
        </p:txBody>
      </p:sp>
      <p:sp>
        <p:nvSpPr>
          <p:cNvPr id="38935" name="Text Box 23">
            <a:extLst>
              <a:ext uri="{FF2B5EF4-FFF2-40B4-BE49-F238E27FC236}">
                <a16:creationId xmlns:a16="http://schemas.microsoft.com/office/drawing/2014/main" id="{D80A4B88-1A33-A81F-8286-253404A84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4913314"/>
            <a:ext cx="26558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Past initiatives &amp; results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Current initiatives &amp; expected results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Future planned initiatives &amp; expected results</a:t>
            </a:r>
          </a:p>
        </p:txBody>
      </p:sp>
      <p:sp>
        <p:nvSpPr>
          <p:cNvPr id="38936" name="Text Box 24">
            <a:extLst>
              <a:ext uri="{FF2B5EF4-FFF2-40B4-BE49-F238E27FC236}">
                <a16:creationId xmlns:a16="http://schemas.microsoft.com/office/drawing/2014/main" id="{783AF462-F4E9-E087-6752-9EE6397E9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4625" y="4479926"/>
            <a:ext cx="1855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SUPPLY CHAIN FUNCTIONALITY:</a:t>
            </a:r>
          </a:p>
        </p:txBody>
      </p:sp>
      <p:sp>
        <p:nvSpPr>
          <p:cNvPr id="38937" name="Text Box 25">
            <a:extLst>
              <a:ext uri="{FF2B5EF4-FFF2-40B4-BE49-F238E27FC236}">
                <a16:creationId xmlns:a16="http://schemas.microsoft.com/office/drawing/2014/main" id="{092E8054-03AB-99AF-538F-7A463E6C1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739" y="4740276"/>
            <a:ext cx="2306637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Plant descriptions, geographical locations, etc.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Plant operating capacities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Business Process Flow Diagrams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Other cost &amp; capital information (not included in “Financial” Data)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endParaRPr lang="en-US" altLang="en-US" sz="1000" i="0" baseline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8938" name="Text Box 26">
            <a:extLst>
              <a:ext uri="{FF2B5EF4-FFF2-40B4-BE49-F238E27FC236}">
                <a16:creationId xmlns:a16="http://schemas.microsoft.com/office/drawing/2014/main" id="{1368A878-17F7-AA62-EDA1-4DF198078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0201" y="2163764"/>
            <a:ext cx="15478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ORGANIZATIONAL CHART:</a:t>
            </a:r>
          </a:p>
        </p:txBody>
      </p:sp>
      <p:sp>
        <p:nvSpPr>
          <p:cNvPr id="38939" name="Text Box 27">
            <a:extLst>
              <a:ext uri="{FF2B5EF4-FFF2-40B4-BE49-F238E27FC236}">
                <a16:creationId xmlns:a16="http://schemas.microsoft.com/office/drawing/2014/main" id="{05019F3A-A544-796C-A9EC-E0265EE03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739" y="2386014"/>
            <a:ext cx="25923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For key management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For key functional &amp; support areas</a:t>
            </a:r>
          </a:p>
        </p:txBody>
      </p:sp>
      <p:sp>
        <p:nvSpPr>
          <p:cNvPr id="38940" name="Text Box 28">
            <a:extLst>
              <a:ext uri="{FF2B5EF4-FFF2-40B4-BE49-F238E27FC236}">
                <a16:creationId xmlns:a16="http://schemas.microsoft.com/office/drawing/2014/main" id="{107B0FEB-85EC-A049-5072-C7F5D02BD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89" y="2930526"/>
            <a:ext cx="178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chemeClr val="tx2"/>
                </a:solidFill>
                <a:latin typeface="Arial Narrow" panose="020B0606020202030204" pitchFamily="34" charset="0"/>
              </a:rPr>
              <a:t>MGMT PLANNING PROCESSES:</a:t>
            </a:r>
          </a:p>
        </p:txBody>
      </p:sp>
      <p:sp>
        <p:nvSpPr>
          <p:cNvPr id="38941" name="Text Box 29">
            <a:extLst>
              <a:ext uri="{FF2B5EF4-FFF2-40B4-BE49-F238E27FC236}">
                <a16:creationId xmlns:a16="http://schemas.microsoft.com/office/drawing/2014/main" id="{87CE942A-FDD7-BED4-CB7D-761F422D3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739" y="3175001"/>
            <a:ext cx="230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Corporate strategy planning process (flow diagram)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Capital planning process (flow diagram)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Product strategy planning process (flow diagram)</a:t>
            </a:r>
          </a:p>
          <a:p>
            <a:pPr>
              <a:spcBef>
                <a:spcPct val="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en-US" sz="1000" i="0" baseline="0">
                <a:solidFill>
                  <a:schemeClr val="tx2"/>
                </a:solidFill>
                <a:latin typeface="Arial Narrow" panose="020B0606020202030204" pitchFamily="34" charset="0"/>
              </a:rPr>
              <a:t>Key process stakeholders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F51FB8-435B-C179-165E-4773BA03AE5C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307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9A790CE-3FB8-CA68-79D7-361B50FE2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925" y="2033589"/>
            <a:ext cx="5818188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6FD06B13-818A-A2DE-03FE-461251130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313" y="6527801"/>
            <a:ext cx="5001369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700" baseline="0" dirty="0">
                <a:latin typeface="Times New Roman" panose="02020603050405020304" pitchFamily="18" charset="0"/>
              </a:rPr>
              <a:t>Source:  </a:t>
            </a:r>
            <a:r>
              <a:rPr lang="en-US" altLang="en-US" sz="700" baseline="0" dirty="0" err="1">
                <a:latin typeface="Times New Roman" panose="02020603050405020304" pitchFamily="18" charset="0"/>
              </a:rPr>
              <a:t>CarCo</a:t>
            </a:r>
            <a:r>
              <a:rPr lang="en-US" altLang="en-US" sz="700" baseline="0" dirty="0">
                <a:latin typeface="Times New Roman" panose="02020603050405020304" pitchFamily="18" charset="0"/>
              </a:rPr>
              <a:t> 1998-02 internal business plans; Y analysis.  Invested capital figures based on year-end 1997 business plan data.</a:t>
            </a:r>
          </a:p>
          <a:p>
            <a:pPr>
              <a:spcBef>
                <a:spcPct val="0"/>
              </a:spcBef>
              <a:buClrTx/>
            </a:pPr>
            <a:r>
              <a:rPr lang="en-US" altLang="en-US" sz="700" baseline="0" dirty="0">
                <a:latin typeface="Times New Roman" panose="02020603050405020304" pitchFamily="18" charset="0"/>
              </a:rPr>
              <a:t>Vehicle platform valuation estimates include allocations of </a:t>
            </a:r>
            <a:r>
              <a:rPr lang="en-US" altLang="en-US" sz="700" baseline="0" dirty="0" err="1">
                <a:latin typeface="Times New Roman" panose="02020603050405020304" pitchFamily="18" charset="0"/>
              </a:rPr>
              <a:t>AutoParts</a:t>
            </a:r>
            <a:r>
              <a:rPr lang="en-US" altLang="en-US" sz="700" baseline="0" dirty="0">
                <a:latin typeface="Times New Roman" panose="02020603050405020304" pitchFamily="18" charset="0"/>
              </a:rPr>
              <a:t> profits/capital per internal business plans.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9FA3C506-7985-FF21-3731-38C3DDBE5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88474" y="1"/>
            <a:ext cx="9761100" cy="676275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Several well-recognized </a:t>
            </a:r>
            <a:r>
              <a:rPr lang="en-US" altLang="en-US" sz="3200" dirty="0" err="1"/>
              <a:t>CarCo</a:t>
            </a:r>
            <a:r>
              <a:rPr lang="en-US" altLang="en-US" sz="3200" dirty="0"/>
              <a:t> nameplates destroy value</a:t>
            </a:r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D20C9952-FD52-7C74-BEDD-36FAD4927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9414" y="2528888"/>
            <a:ext cx="17972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900" baseline="0">
                <a:solidFill>
                  <a:schemeClr val="tx2"/>
                </a:solidFill>
                <a:latin typeface="Times New Roman" panose="02020603050405020304" pitchFamily="18" charset="0"/>
              </a:rPr>
              <a:t>($ in Millions except Value Added)</a:t>
            </a:r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F0D7B0CE-B5E9-FEBC-EE09-E6FDF4EED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1" y="3098801"/>
            <a:ext cx="2365375" cy="20050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FE2A1454-387A-1476-F78B-A48A9FE4E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3989" y="4295776"/>
            <a:ext cx="2333625" cy="8096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16" name="Rectangle 8">
            <a:extLst>
              <a:ext uri="{FF2B5EF4-FFF2-40B4-BE49-F238E27FC236}">
                <a16:creationId xmlns:a16="http://schemas.microsoft.com/office/drawing/2014/main" id="{F60FADD1-76D1-3E3A-A1C1-834BDB2F8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1" y="2825751"/>
            <a:ext cx="2365375" cy="2508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017" name="Rectangle 9">
            <a:extLst>
              <a:ext uri="{FF2B5EF4-FFF2-40B4-BE49-F238E27FC236}">
                <a16:creationId xmlns:a16="http://schemas.microsoft.com/office/drawing/2014/main" id="{0BBCA781-E56B-8F88-5477-827A5BBB4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8304" y="2840038"/>
            <a:ext cx="22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Times New Roman" panose="02020603050405020304" pitchFamily="18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18" name="Rectangle 10">
            <a:extLst>
              <a:ext uri="{FF2B5EF4-FFF2-40B4-BE49-F238E27FC236}">
                <a16:creationId xmlns:a16="http://schemas.microsoft.com/office/drawing/2014/main" id="{484D4E25-241E-1315-0D1A-E7ADE4232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4026" y="2849563"/>
            <a:ext cx="3254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Times New Roman" panose="02020603050405020304" pitchFamily="18" charset="0"/>
              </a:rPr>
              <a:t>Invested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19" name="Rectangle 11">
            <a:extLst>
              <a:ext uri="{FF2B5EF4-FFF2-40B4-BE49-F238E27FC236}">
                <a16:creationId xmlns:a16="http://schemas.microsoft.com/office/drawing/2014/main" id="{3CEEC506-253A-0405-A1DA-B39C4CDCE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0296" y="2849563"/>
            <a:ext cx="2244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Times New Roman" panose="02020603050405020304" pitchFamily="18" charset="0"/>
              </a:rPr>
              <a:t>Value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0" name="Rectangle 12">
            <a:extLst>
              <a:ext uri="{FF2B5EF4-FFF2-40B4-BE49-F238E27FC236}">
                <a16:creationId xmlns:a16="http://schemas.microsoft.com/office/drawing/2014/main" id="{F899A19E-4ACA-A8C2-036C-249A28EC6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16" y="2943225"/>
            <a:ext cx="33021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Times New Roman" panose="02020603050405020304" pitchFamily="18" charset="0"/>
              </a:rPr>
              <a:t>Segment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1" name="Rectangle 13">
            <a:extLst>
              <a:ext uri="{FF2B5EF4-FFF2-40B4-BE49-F238E27FC236}">
                <a16:creationId xmlns:a16="http://schemas.microsoft.com/office/drawing/2014/main" id="{D63A5BF4-4071-9DCA-7A08-9470F5ADB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6209" y="2943225"/>
            <a:ext cx="2244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Times New Roman" panose="02020603050405020304" pitchFamily="18" charset="0"/>
              </a:rPr>
              <a:t>Value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2" name="Rectangle 14">
            <a:extLst>
              <a:ext uri="{FF2B5EF4-FFF2-40B4-BE49-F238E27FC236}">
                <a16:creationId xmlns:a16="http://schemas.microsoft.com/office/drawing/2014/main" id="{C88E89AF-3A5A-D24F-CBE8-2E4F327F5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9302" y="2943225"/>
            <a:ext cx="28533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Times New Roman" panose="02020603050405020304" pitchFamily="18" charset="0"/>
              </a:rPr>
              <a:t>Capital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3" name="Rectangle 15">
            <a:extLst>
              <a:ext uri="{FF2B5EF4-FFF2-40B4-BE49-F238E27FC236}">
                <a16:creationId xmlns:a16="http://schemas.microsoft.com/office/drawing/2014/main" id="{5B97624B-FC06-A149-416B-4B988BF76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5415" y="2943225"/>
            <a:ext cx="3783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Times New Roman" panose="02020603050405020304" pitchFamily="18" charset="0"/>
              </a:rPr>
              <a:t>Added/IC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4" name="Rectangle 16">
            <a:extLst>
              <a:ext uri="{FF2B5EF4-FFF2-40B4-BE49-F238E27FC236}">
                <a16:creationId xmlns:a16="http://schemas.microsoft.com/office/drawing/2014/main" id="{2D9C0C22-47B4-9739-1A83-4DD7BB406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7820" y="3105150"/>
            <a:ext cx="32701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AutoParts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5" name="Rectangle 17">
            <a:extLst>
              <a:ext uri="{FF2B5EF4-FFF2-40B4-BE49-F238E27FC236}">
                <a16:creationId xmlns:a16="http://schemas.microsoft.com/office/drawing/2014/main" id="{0C5432FA-97C5-140E-B2D1-67C496725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297" y="3105151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5,807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6" name="Rectangle 18">
            <a:extLst>
              <a:ext uri="{FF2B5EF4-FFF2-40B4-BE49-F238E27FC236}">
                <a16:creationId xmlns:a16="http://schemas.microsoft.com/office/drawing/2014/main" id="{28DEC86B-2E44-5399-6B4C-24F4223F8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6" y="3105150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7" name="Rectangle 19">
            <a:extLst>
              <a:ext uri="{FF2B5EF4-FFF2-40B4-BE49-F238E27FC236}">
                <a16:creationId xmlns:a16="http://schemas.microsoft.com/office/drawing/2014/main" id="{07B9C36F-DE16-BC7B-F3BD-9173498A4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46" y="3105151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8" name="Rectangle 20">
            <a:extLst>
              <a:ext uri="{FF2B5EF4-FFF2-40B4-BE49-F238E27FC236}">
                <a16:creationId xmlns:a16="http://schemas.microsoft.com/office/drawing/2014/main" id="{2D10AFBF-2C70-58B0-12DA-661767BFC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3105151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1,485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29" name="Rectangle 21">
            <a:extLst>
              <a:ext uri="{FF2B5EF4-FFF2-40B4-BE49-F238E27FC236}">
                <a16:creationId xmlns:a16="http://schemas.microsoft.com/office/drawing/2014/main" id="{F4FB8E06-1ADB-3F51-62CD-0B22B9161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3105150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0" name="Rectangle 22">
            <a:extLst>
              <a:ext uri="{FF2B5EF4-FFF2-40B4-BE49-F238E27FC236}">
                <a16:creationId xmlns:a16="http://schemas.microsoft.com/office/drawing/2014/main" id="{2F67C7F3-C5C1-F75A-2413-5538532B6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3105151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1" name="Rectangle 23">
            <a:extLst>
              <a:ext uri="{FF2B5EF4-FFF2-40B4-BE49-F238E27FC236}">
                <a16:creationId xmlns:a16="http://schemas.microsoft.com/office/drawing/2014/main" id="{027B2FF5-DE32-791D-78A9-C8AC9945D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3105150"/>
            <a:ext cx="207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$2.91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2" name="Rectangle 24">
            <a:extLst>
              <a:ext uri="{FF2B5EF4-FFF2-40B4-BE49-F238E27FC236}">
                <a16:creationId xmlns:a16="http://schemas.microsoft.com/office/drawing/2014/main" id="{E540A0A5-CCCB-A223-7572-97A40FD32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8362" y="3238500"/>
            <a:ext cx="214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SUV 1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3" name="Rectangle 25">
            <a:extLst>
              <a:ext uri="{FF2B5EF4-FFF2-40B4-BE49-F238E27FC236}">
                <a16:creationId xmlns:a16="http://schemas.microsoft.com/office/drawing/2014/main" id="{C8DF4911-42B0-07D2-C5E3-F6282A739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297" y="3238501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2,470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4" name="Rectangle 26">
            <a:extLst>
              <a:ext uri="{FF2B5EF4-FFF2-40B4-BE49-F238E27FC236}">
                <a16:creationId xmlns:a16="http://schemas.microsoft.com/office/drawing/2014/main" id="{D4D9F133-8D7D-8043-8D72-44427DA22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6" y="3238500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5" name="Rectangle 27">
            <a:extLst>
              <a:ext uri="{FF2B5EF4-FFF2-40B4-BE49-F238E27FC236}">
                <a16:creationId xmlns:a16="http://schemas.microsoft.com/office/drawing/2014/main" id="{B6D68D21-9610-A56A-6D02-890ED1A57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46" y="3238501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6" name="Rectangle 28">
            <a:extLst>
              <a:ext uri="{FF2B5EF4-FFF2-40B4-BE49-F238E27FC236}">
                <a16:creationId xmlns:a16="http://schemas.microsoft.com/office/drawing/2014/main" id="{58A768EC-6B73-FB9B-D93D-B929537F7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3238501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1,012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7" name="Rectangle 29">
            <a:extLst>
              <a:ext uri="{FF2B5EF4-FFF2-40B4-BE49-F238E27FC236}">
                <a16:creationId xmlns:a16="http://schemas.microsoft.com/office/drawing/2014/main" id="{EE5AE17E-2E4C-638E-463A-6D93EDA8C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3238500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8" name="Rectangle 30">
            <a:extLst>
              <a:ext uri="{FF2B5EF4-FFF2-40B4-BE49-F238E27FC236}">
                <a16:creationId xmlns:a16="http://schemas.microsoft.com/office/drawing/2014/main" id="{6D323C10-FEBE-92AB-6DD7-8A3930ED7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3238501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39" name="Rectangle 31">
            <a:extLst>
              <a:ext uri="{FF2B5EF4-FFF2-40B4-BE49-F238E27FC236}">
                <a16:creationId xmlns:a16="http://schemas.microsoft.com/office/drawing/2014/main" id="{50BBE0A3-9DBA-0351-7872-F4FEF440C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3238500"/>
            <a:ext cx="207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$1.44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0" name="Rectangle 32">
            <a:extLst>
              <a:ext uri="{FF2B5EF4-FFF2-40B4-BE49-F238E27FC236}">
                <a16:creationId xmlns:a16="http://schemas.microsoft.com/office/drawing/2014/main" id="{7B58E97B-9489-442A-C6B3-F2C00F051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7987" y="3371850"/>
            <a:ext cx="1939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SUV2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1" name="Rectangle 33">
            <a:extLst>
              <a:ext uri="{FF2B5EF4-FFF2-40B4-BE49-F238E27FC236}">
                <a16:creationId xmlns:a16="http://schemas.microsoft.com/office/drawing/2014/main" id="{C523809F-DDFC-A2A8-4AA3-838AF5530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0313" y="3371850"/>
            <a:ext cx="2540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10,480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2" name="Rectangle 34">
            <a:extLst>
              <a:ext uri="{FF2B5EF4-FFF2-40B4-BE49-F238E27FC236}">
                <a16:creationId xmlns:a16="http://schemas.microsoft.com/office/drawing/2014/main" id="{D4C9277A-543F-FEE1-C54E-1605A8702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2200" y="3371850"/>
            <a:ext cx="952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3" name="Rectangle 35">
            <a:extLst>
              <a:ext uri="{FF2B5EF4-FFF2-40B4-BE49-F238E27FC236}">
                <a16:creationId xmlns:a16="http://schemas.microsoft.com/office/drawing/2014/main" id="{B26647B8-5314-A61E-5640-CC3C144FA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6976" y="3371850"/>
            <a:ext cx="238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4" name="Rectangle 36">
            <a:extLst>
              <a:ext uri="{FF2B5EF4-FFF2-40B4-BE49-F238E27FC236}">
                <a16:creationId xmlns:a16="http://schemas.microsoft.com/office/drawing/2014/main" id="{BE840C81-7B81-510C-CF8D-498A6D72F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3371851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4,521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5" name="Rectangle 37">
            <a:extLst>
              <a:ext uri="{FF2B5EF4-FFF2-40B4-BE49-F238E27FC236}">
                <a16:creationId xmlns:a16="http://schemas.microsoft.com/office/drawing/2014/main" id="{604C4CAF-147B-2DEA-56A5-F9984001E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3371850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6" name="Rectangle 38">
            <a:extLst>
              <a:ext uri="{FF2B5EF4-FFF2-40B4-BE49-F238E27FC236}">
                <a16:creationId xmlns:a16="http://schemas.microsoft.com/office/drawing/2014/main" id="{346B4005-6BE5-1B5B-DF3E-C354B540C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3371851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7" name="Rectangle 39">
            <a:extLst>
              <a:ext uri="{FF2B5EF4-FFF2-40B4-BE49-F238E27FC236}">
                <a16:creationId xmlns:a16="http://schemas.microsoft.com/office/drawing/2014/main" id="{8F385899-9F62-7CDC-D62F-B76E3849E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3371850"/>
            <a:ext cx="207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$1.32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8" name="Rectangle 40">
            <a:extLst>
              <a:ext uri="{FF2B5EF4-FFF2-40B4-BE49-F238E27FC236}">
                <a16:creationId xmlns:a16="http://schemas.microsoft.com/office/drawing/2014/main" id="{50C7363F-4A23-7A18-3694-82661CA79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8228" y="3503613"/>
            <a:ext cx="1442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PU3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49" name="Rectangle 41">
            <a:extLst>
              <a:ext uri="{FF2B5EF4-FFF2-40B4-BE49-F238E27FC236}">
                <a16:creationId xmlns:a16="http://schemas.microsoft.com/office/drawing/2014/main" id="{D2ED24CF-3D38-01B7-E1DE-B709E2651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297" y="3503614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5,570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0" name="Rectangle 42">
            <a:extLst>
              <a:ext uri="{FF2B5EF4-FFF2-40B4-BE49-F238E27FC236}">
                <a16:creationId xmlns:a16="http://schemas.microsoft.com/office/drawing/2014/main" id="{2F41BE8D-0F5D-3370-C2F3-692C9757B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6" y="3503614"/>
            <a:ext cx="1428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1" name="Rectangle 43">
            <a:extLst>
              <a:ext uri="{FF2B5EF4-FFF2-40B4-BE49-F238E27FC236}">
                <a16:creationId xmlns:a16="http://schemas.microsoft.com/office/drawing/2014/main" id="{23FCAF8F-30AD-2C4F-A929-70FB1466D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46" y="3503614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2" name="Rectangle 44">
            <a:extLst>
              <a:ext uri="{FF2B5EF4-FFF2-40B4-BE49-F238E27FC236}">
                <a16:creationId xmlns:a16="http://schemas.microsoft.com/office/drawing/2014/main" id="{38B6E111-93FC-BF82-5B5D-957EC857C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3503614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2,621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3" name="Rectangle 45">
            <a:extLst>
              <a:ext uri="{FF2B5EF4-FFF2-40B4-BE49-F238E27FC236}">
                <a16:creationId xmlns:a16="http://schemas.microsoft.com/office/drawing/2014/main" id="{4124C24E-DDEC-D1AE-4FDA-56977A389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3503614"/>
            <a:ext cx="1428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4" name="Rectangle 46">
            <a:extLst>
              <a:ext uri="{FF2B5EF4-FFF2-40B4-BE49-F238E27FC236}">
                <a16:creationId xmlns:a16="http://schemas.microsoft.com/office/drawing/2014/main" id="{48009E7E-28A8-0220-F15B-256A1BD19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3503614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5" name="Rectangle 47">
            <a:extLst>
              <a:ext uri="{FF2B5EF4-FFF2-40B4-BE49-F238E27FC236}">
                <a16:creationId xmlns:a16="http://schemas.microsoft.com/office/drawing/2014/main" id="{18F602C6-5639-3EF4-4898-C5864A424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3503614"/>
            <a:ext cx="20796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$1.12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6" name="Rectangle 48">
            <a:extLst>
              <a:ext uri="{FF2B5EF4-FFF2-40B4-BE49-F238E27FC236}">
                <a16:creationId xmlns:a16="http://schemas.microsoft.com/office/drawing/2014/main" id="{D4E4974B-0565-F99C-6006-547D360FC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7693" y="3636963"/>
            <a:ext cx="2548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MVAN4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7" name="Rectangle 49">
            <a:extLst>
              <a:ext uri="{FF2B5EF4-FFF2-40B4-BE49-F238E27FC236}">
                <a16:creationId xmlns:a16="http://schemas.microsoft.com/office/drawing/2014/main" id="{E2C7BDD9-966A-5A65-654F-C376AC5FF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297" y="3636964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9,409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8" name="Rectangle 50">
            <a:extLst>
              <a:ext uri="{FF2B5EF4-FFF2-40B4-BE49-F238E27FC236}">
                <a16:creationId xmlns:a16="http://schemas.microsoft.com/office/drawing/2014/main" id="{DE65E44D-66D5-362C-30E4-BD8F86E86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2200" y="3636964"/>
            <a:ext cx="952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59" name="Rectangle 51">
            <a:extLst>
              <a:ext uri="{FF2B5EF4-FFF2-40B4-BE49-F238E27FC236}">
                <a16:creationId xmlns:a16="http://schemas.microsoft.com/office/drawing/2014/main" id="{11D758D5-163B-3835-7ACC-F19B8E9C8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6976" y="3636964"/>
            <a:ext cx="2381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0" name="Rectangle 52">
            <a:extLst>
              <a:ext uri="{FF2B5EF4-FFF2-40B4-BE49-F238E27FC236}">
                <a16:creationId xmlns:a16="http://schemas.microsoft.com/office/drawing/2014/main" id="{4479299B-F7E8-E5DA-3A60-34EEB4200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3636964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5,346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1" name="Rectangle 53">
            <a:extLst>
              <a:ext uri="{FF2B5EF4-FFF2-40B4-BE49-F238E27FC236}">
                <a16:creationId xmlns:a16="http://schemas.microsoft.com/office/drawing/2014/main" id="{EEF1E337-71B4-A658-7DF9-433B06A63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3636964"/>
            <a:ext cx="1428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2" name="Rectangle 54">
            <a:extLst>
              <a:ext uri="{FF2B5EF4-FFF2-40B4-BE49-F238E27FC236}">
                <a16:creationId xmlns:a16="http://schemas.microsoft.com/office/drawing/2014/main" id="{28061188-0177-68F5-34F2-7BD6E5A9A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3636964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3" name="Rectangle 55">
            <a:extLst>
              <a:ext uri="{FF2B5EF4-FFF2-40B4-BE49-F238E27FC236}">
                <a16:creationId xmlns:a16="http://schemas.microsoft.com/office/drawing/2014/main" id="{06E9214E-0ED6-AB71-2703-FFFF69238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3636964"/>
            <a:ext cx="20796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$0.76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4" name="Rectangle 56">
            <a:extLst>
              <a:ext uri="{FF2B5EF4-FFF2-40B4-BE49-F238E27FC236}">
                <a16:creationId xmlns:a16="http://schemas.microsoft.com/office/drawing/2014/main" id="{3E333299-88FD-3688-1F89-716D85B60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7470" y="3768725"/>
            <a:ext cx="3991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FinanceArm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5" name="Rectangle 57">
            <a:extLst>
              <a:ext uri="{FF2B5EF4-FFF2-40B4-BE49-F238E27FC236}">
                <a16:creationId xmlns:a16="http://schemas.microsoft.com/office/drawing/2014/main" id="{E8C70559-D6AA-09BA-E0BD-1499865DA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297" y="3768726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4,880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6" name="Rectangle 58">
            <a:extLst>
              <a:ext uri="{FF2B5EF4-FFF2-40B4-BE49-F238E27FC236}">
                <a16:creationId xmlns:a16="http://schemas.microsoft.com/office/drawing/2014/main" id="{80868B60-A004-40AF-2D5E-ADE9A0DB9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6" y="3768725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7" name="Rectangle 59">
            <a:extLst>
              <a:ext uri="{FF2B5EF4-FFF2-40B4-BE49-F238E27FC236}">
                <a16:creationId xmlns:a16="http://schemas.microsoft.com/office/drawing/2014/main" id="{59C70C0A-0A75-1ED1-1440-F99463401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46" y="3768726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8" name="Rectangle 60">
            <a:extLst>
              <a:ext uri="{FF2B5EF4-FFF2-40B4-BE49-F238E27FC236}">
                <a16:creationId xmlns:a16="http://schemas.microsoft.com/office/drawing/2014/main" id="{CDE37B02-8865-E9FB-4B37-E39457426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3768726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3,366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69" name="Rectangle 61">
            <a:extLst>
              <a:ext uri="{FF2B5EF4-FFF2-40B4-BE49-F238E27FC236}">
                <a16:creationId xmlns:a16="http://schemas.microsoft.com/office/drawing/2014/main" id="{70CAADDB-BCAB-9C19-F2A7-34C6EF1B7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3768725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0" name="Rectangle 62">
            <a:extLst>
              <a:ext uri="{FF2B5EF4-FFF2-40B4-BE49-F238E27FC236}">
                <a16:creationId xmlns:a16="http://schemas.microsoft.com/office/drawing/2014/main" id="{688B0D8C-D4A2-55C4-3DC8-BB6EFB753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3768726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1" name="Rectangle 63">
            <a:extLst>
              <a:ext uri="{FF2B5EF4-FFF2-40B4-BE49-F238E27FC236}">
                <a16:creationId xmlns:a16="http://schemas.microsoft.com/office/drawing/2014/main" id="{C8C7D47B-BFD1-41BB-D89E-1F25559E2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3768725"/>
            <a:ext cx="207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$0.45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2" name="Rectangle 64">
            <a:extLst>
              <a:ext uri="{FF2B5EF4-FFF2-40B4-BE49-F238E27FC236}">
                <a16:creationId xmlns:a16="http://schemas.microsoft.com/office/drawing/2014/main" id="{F7704DAB-C757-2F07-2E84-FA293E11C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9400" y="3902075"/>
            <a:ext cx="29335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LARGE5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3" name="Rectangle 65">
            <a:extLst>
              <a:ext uri="{FF2B5EF4-FFF2-40B4-BE49-F238E27FC236}">
                <a16:creationId xmlns:a16="http://schemas.microsoft.com/office/drawing/2014/main" id="{ED68508C-749C-35D9-7D95-895E1AF26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297" y="3902076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2,969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4" name="Rectangle 66">
            <a:extLst>
              <a:ext uri="{FF2B5EF4-FFF2-40B4-BE49-F238E27FC236}">
                <a16:creationId xmlns:a16="http://schemas.microsoft.com/office/drawing/2014/main" id="{633746AD-4963-8AA3-1C6E-B60844B35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6" y="3902075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5" name="Rectangle 67">
            <a:extLst>
              <a:ext uri="{FF2B5EF4-FFF2-40B4-BE49-F238E27FC236}">
                <a16:creationId xmlns:a16="http://schemas.microsoft.com/office/drawing/2014/main" id="{B729B3EA-AE72-EA5B-9681-9C4E1C21C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46" y="3902076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6" name="Rectangle 68">
            <a:extLst>
              <a:ext uri="{FF2B5EF4-FFF2-40B4-BE49-F238E27FC236}">
                <a16:creationId xmlns:a16="http://schemas.microsoft.com/office/drawing/2014/main" id="{17582B81-549D-8F64-3FA5-A4C02668F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3902076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2,525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7" name="Rectangle 69">
            <a:extLst>
              <a:ext uri="{FF2B5EF4-FFF2-40B4-BE49-F238E27FC236}">
                <a16:creationId xmlns:a16="http://schemas.microsoft.com/office/drawing/2014/main" id="{7344D3CF-5A8F-BADC-A82A-6F6E75DD3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3902075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8" name="Rectangle 70">
            <a:extLst>
              <a:ext uri="{FF2B5EF4-FFF2-40B4-BE49-F238E27FC236}">
                <a16:creationId xmlns:a16="http://schemas.microsoft.com/office/drawing/2014/main" id="{9F5B8ED8-E9FD-2333-D588-3BD2C5935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3902076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79" name="Rectangle 71">
            <a:extLst>
              <a:ext uri="{FF2B5EF4-FFF2-40B4-BE49-F238E27FC236}">
                <a16:creationId xmlns:a16="http://schemas.microsoft.com/office/drawing/2014/main" id="{A347CA7E-DDAD-7F73-5DB0-23BECB15C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3902075"/>
            <a:ext cx="207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$0.18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0" name="Rectangle 72">
            <a:extLst>
              <a:ext uri="{FF2B5EF4-FFF2-40B4-BE49-F238E27FC236}">
                <a16:creationId xmlns:a16="http://schemas.microsoft.com/office/drawing/2014/main" id="{DDDBC751-E9FC-6D12-FDCF-C8AA34B9D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9400" y="4035425"/>
            <a:ext cx="1939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SUV6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1" name="Rectangle 73">
            <a:extLst>
              <a:ext uri="{FF2B5EF4-FFF2-40B4-BE49-F238E27FC236}">
                <a16:creationId xmlns:a16="http://schemas.microsoft.com/office/drawing/2014/main" id="{DBD98297-C712-1420-C602-40257E84E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638" y="4035426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869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2" name="Rectangle 74">
            <a:extLst>
              <a:ext uri="{FF2B5EF4-FFF2-40B4-BE49-F238E27FC236}">
                <a16:creationId xmlns:a16="http://schemas.microsoft.com/office/drawing/2014/main" id="{88886AC0-7A9F-36E4-A9E0-50E8F3BA3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6" y="4035425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3" name="Rectangle 75">
            <a:extLst>
              <a:ext uri="{FF2B5EF4-FFF2-40B4-BE49-F238E27FC236}">
                <a16:creationId xmlns:a16="http://schemas.microsoft.com/office/drawing/2014/main" id="{7E00C5DB-4CF0-BE24-05CF-7547DC5E6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46" y="4035426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4" name="Rectangle 76">
            <a:extLst>
              <a:ext uri="{FF2B5EF4-FFF2-40B4-BE49-F238E27FC236}">
                <a16:creationId xmlns:a16="http://schemas.microsoft.com/office/drawing/2014/main" id="{8131BFA7-EDE9-6363-BEC3-AD0CCF913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538" y="4035426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778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5" name="Rectangle 77">
            <a:extLst>
              <a:ext uri="{FF2B5EF4-FFF2-40B4-BE49-F238E27FC236}">
                <a16:creationId xmlns:a16="http://schemas.microsoft.com/office/drawing/2014/main" id="{D3EA1930-4B6C-C71E-C5C7-E903A1EDC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2901" y="4035425"/>
            <a:ext cx="2143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6" name="Rectangle 78">
            <a:extLst>
              <a:ext uri="{FF2B5EF4-FFF2-40B4-BE49-F238E27FC236}">
                <a16:creationId xmlns:a16="http://schemas.microsoft.com/office/drawing/2014/main" id="{F7BAE5FD-FCB5-98B1-D7C7-126C962F7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826" y="4035425"/>
            <a:ext cx="238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7" name="Rectangle 79">
            <a:extLst>
              <a:ext uri="{FF2B5EF4-FFF2-40B4-BE49-F238E27FC236}">
                <a16:creationId xmlns:a16="http://schemas.microsoft.com/office/drawing/2014/main" id="{0203143C-1B4D-5B0C-3239-F47D56DC2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4035425"/>
            <a:ext cx="207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$0.12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8" name="Rectangle 80">
            <a:extLst>
              <a:ext uri="{FF2B5EF4-FFF2-40B4-BE49-F238E27FC236}">
                <a16:creationId xmlns:a16="http://schemas.microsoft.com/office/drawing/2014/main" id="{55F540F8-7CF5-B7A8-D2CC-AA6F125EA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9400" y="4167188"/>
            <a:ext cx="2965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7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SPORT7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89" name="Rectangle 81">
            <a:extLst>
              <a:ext uri="{FF2B5EF4-FFF2-40B4-BE49-F238E27FC236}">
                <a16:creationId xmlns:a16="http://schemas.microsoft.com/office/drawing/2014/main" id="{5C0C9722-ADEA-272E-AFFE-55E08BA8E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638" y="4167189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508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90" name="Rectangle 82">
            <a:extLst>
              <a:ext uri="{FF2B5EF4-FFF2-40B4-BE49-F238E27FC236}">
                <a16:creationId xmlns:a16="http://schemas.microsoft.com/office/drawing/2014/main" id="{7C7877A3-F89C-E7F3-F756-5B0EC96E1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2741" y="4167189"/>
            <a:ext cx="2164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91" name="Rectangle 83">
            <a:extLst>
              <a:ext uri="{FF2B5EF4-FFF2-40B4-BE49-F238E27FC236}">
                <a16:creationId xmlns:a16="http://schemas.microsoft.com/office/drawing/2014/main" id="{907E2DB7-47DB-246F-6521-367F93D75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7151" y="4167189"/>
            <a:ext cx="2381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92" name="Rectangle 84">
            <a:extLst>
              <a:ext uri="{FF2B5EF4-FFF2-40B4-BE49-F238E27FC236}">
                <a16:creationId xmlns:a16="http://schemas.microsoft.com/office/drawing/2014/main" id="{D4805431-76DD-F4CE-3967-49CDC4D20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538" y="4167189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468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93" name="Rectangle 85">
            <a:extLst>
              <a:ext uri="{FF2B5EF4-FFF2-40B4-BE49-F238E27FC236}">
                <a16:creationId xmlns:a16="http://schemas.microsoft.com/office/drawing/2014/main" id="{053510A7-0D29-8C67-F494-6BCE292F1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2901" y="4167189"/>
            <a:ext cx="21431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94" name="Rectangle 86">
            <a:extLst>
              <a:ext uri="{FF2B5EF4-FFF2-40B4-BE49-F238E27FC236}">
                <a16:creationId xmlns:a16="http://schemas.microsoft.com/office/drawing/2014/main" id="{363075D1-4043-6092-7BB6-C3CBB43C8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826" y="4167189"/>
            <a:ext cx="2381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95" name="Rectangle 87">
            <a:extLst>
              <a:ext uri="{FF2B5EF4-FFF2-40B4-BE49-F238E27FC236}">
                <a16:creationId xmlns:a16="http://schemas.microsoft.com/office/drawing/2014/main" id="{853FBF98-FF46-4A16-8488-3D2519614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4167189"/>
            <a:ext cx="20796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$0.08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96" name="Rectangle 88">
            <a:extLst>
              <a:ext uri="{FF2B5EF4-FFF2-40B4-BE49-F238E27FC236}">
                <a16:creationId xmlns:a16="http://schemas.microsoft.com/office/drawing/2014/main" id="{E4ECD38F-63C1-9E8B-7D97-943BA4CF1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7987" y="4300538"/>
            <a:ext cx="1939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SUV8</a:t>
            </a:r>
            <a:endParaRPr lang="en-US" altLang="en-US" b="1" i="0" baseline="0">
              <a:latin typeface="Times New Roman" panose="02020603050405020304" pitchFamily="18" charset="0"/>
            </a:endParaRPr>
          </a:p>
        </p:txBody>
      </p:sp>
      <p:sp>
        <p:nvSpPr>
          <p:cNvPr id="43097" name="Rectangle 89">
            <a:extLst>
              <a:ext uri="{FF2B5EF4-FFF2-40B4-BE49-F238E27FC236}">
                <a16:creationId xmlns:a16="http://schemas.microsoft.com/office/drawing/2014/main" id="{7B413C64-DC0A-C397-13D0-D1FBBE819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297" y="4300539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1,303</a:t>
            </a:r>
            <a:endParaRPr lang="en-US" altLang="en-US" b="1" i="0" baseline="0">
              <a:latin typeface="Times New Roman" panose="02020603050405020304" pitchFamily="18" charset="0"/>
            </a:endParaRPr>
          </a:p>
        </p:txBody>
      </p:sp>
      <p:sp>
        <p:nvSpPr>
          <p:cNvPr id="43098" name="Rectangle 90">
            <a:extLst>
              <a:ext uri="{FF2B5EF4-FFF2-40B4-BE49-F238E27FC236}">
                <a16:creationId xmlns:a16="http://schemas.microsoft.com/office/drawing/2014/main" id="{9021D0FA-7467-2488-6C29-3B88C1D09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6" y="4300539"/>
            <a:ext cx="1428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099" name="Rectangle 91">
            <a:extLst>
              <a:ext uri="{FF2B5EF4-FFF2-40B4-BE49-F238E27FC236}">
                <a16:creationId xmlns:a16="http://schemas.microsoft.com/office/drawing/2014/main" id="{C2F7D593-F744-4905-759B-6BEC71E98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46" y="4300539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00" name="Rectangle 92">
            <a:extLst>
              <a:ext uri="{FF2B5EF4-FFF2-40B4-BE49-F238E27FC236}">
                <a16:creationId xmlns:a16="http://schemas.microsoft.com/office/drawing/2014/main" id="{B0A006FA-E217-2FC2-6B64-6347F310A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4300539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1,297</a:t>
            </a:r>
            <a:endParaRPr lang="en-US" altLang="en-US" b="1" i="0" baseline="0">
              <a:latin typeface="Times New Roman" panose="02020603050405020304" pitchFamily="18" charset="0"/>
            </a:endParaRPr>
          </a:p>
        </p:txBody>
      </p:sp>
      <p:sp>
        <p:nvSpPr>
          <p:cNvPr id="43101" name="Rectangle 93">
            <a:extLst>
              <a:ext uri="{FF2B5EF4-FFF2-40B4-BE49-F238E27FC236}">
                <a16:creationId xmlns:a16="http://schemas.microsoft.com/office/drawing/2014/main" id="{B32D121D-3187-B122-39F7-01757E44D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4300539"/>
            <a:ext cx="1428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     </a:t>
            </a:r>
            <a:endParaRPr lang="en-US" altLang="en-US" b="1" i="0" baseline="0">
              <a:latin typeface="Times New Roman" panose="02020603050405020304" pitchFamily="18" charset="0"/>
            </a:endParaRPr>
          </a:p>
        </p:txBody>
      </p:sp>
      <p:sp>
        <p:nvSpPr>
          <p:cNvPr id="43102" name="Rectangle 94">
            <a:extLst>
              <a:ext uri="{FF2B5EF4-FFF2-40B4-BE49-F238E27FC236}">
                <a16:creationId xmlns:a16="http://schemas.microsoft.com/office/drawing/2014/main" id="{0557A4B3-EC8E-3A2D-CA17-FF979AAF2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4300539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03" name="Rectangle 95">
            <a:extLst>
              <a:ext uri="{FF2B5EF4-FFF2-40B4-BE49-F238E27FC236}">
                <a16:creationId xmlns:a16="http://schemas.microsoft.com/office/drawing/2014/main" id="{9B11E24B-599E-57B6-DF5E-A42ED366C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1" y="4300539"/>
            <a:ext cx="20796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00"/>
                </a:solidFill>
                <a:latin typeface="Arial Narrow" panose="020B0606020202030204" pitchFamily="34" charset="0"/>
              </a:rPr>
              <a:t>$0.00</a:t>
            </a:r>
            <a:endParaRPr lang="en-US" altLang="en-US" b="1" i="0" baseline="0">
              <a:latin typeface="Times New Roman" panose="02020603050405020304" pitchFamily="18" charset="0"/>
            </a:endParaRPr>
          </a:p>
        </p:txBody>
      </p:sp>
      <p:sp>
        <p:nvSpPr>
          <p:cNvPr id="43104" name="Rectangle 96">
            <a:extLst>
              <a:ext uri="{FF2B5EF4-FFF2-40B4-BE49-F238E27FC236}">
                <a16:creationId xmlns:a16="http://schemas.microsoft.com/office/drawing/2014/main" id="{3D7B571E-86EA-F732-3412-89D15D463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5516" y="4432300"/>
            <a:ext cx="496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 dirty="0">
                <a:latin typeface="Arial Narrow" panose="020B0606020202030204" pitchFamily="34" charset="0"/>
              </a:rPr>
              <a:t>X</a:t>
            </a:r>
            <a:endParaRPr lang="en-US" altLang="en-US" i="0" baseline="0" dirty="0">
              <a:latin typeface="Times New Roman" panose="02020603050405020304" pitchFamily="18" charset="0"/>
            </a:endParaRPr>
          </a:p>
        </p:txBody>
      </p:sp>
      <p:sp>
        <p:nvSpPr>
          <p:cNvPr id="43105" name="Rectangle 97">
            <a:extLst>
              <a:ext uri="{FF2B5EF4-FFF2-40B4-BE49-F238E27FC236}">
                <a16:creationId xmlns:a16="http://schemas.microsoft.com/office/drawing/2014/main" id="{BD71F368-2B09-64FB-7B93-06AF3B990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638" y="4432301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785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06" name="Rectangle 98">
            <a:extLst>
              <a:ext uri="{FF2B5EF4-FFF2-40B4-BE49-F238E27FC236}">
                <a16:creationId xmlns:a16="http://schemas.microsoft.com/office/drawing/2014/main" id="{86CC9E7B-A7DC-AC2A-61BF-76AB6D0DE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7151" y="4432300"/>
            <a:ext cx="238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07" name="Rectangle 99">
            <a:extLst>
              <a:ext uri="{FF2B5EF4-FFF2-40B4-BE49-F238E27FC236}">
                <a16:creationId xmlns:a16="http://schemas.microsoft.com/office/drawing/2014/main" id="{02DCCDF7-8045-2A69-0E3F-6589E50E0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538" y="4432301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969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08" name="Rectangle 100">
            <a:extLst>
              <a:ext uri="{FF2B5EF4-FFF2-40B4-BE49-F238E27FC236}">
                <a16:creationId xmlns:a16="http://schemas.microsoft.com/office/drawing/2014/main" id="{4A42163F-DB85-51D5-E00C-E6B588FAD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2901" y="4432300"/>
            <a:ext cx="2143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  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09" name="Rectangle 101">
            <a:extLst>
              <a:ext uri="{FF2B5EF4-FFF2-40B4-BE49-F238E27FC236}">
                <a16:creationId xmlns:a16="http://schemas.microsoft.com/office/drawing/2014/main" id="{4E66545E-2F39-FD31-6753-7C64F8764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826" y="4432300"/>
            <a:ext cx="238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0" name="Rectangle 102">
            <a:extLst>
              <a:ext uri="{FF2B5EF4-FFF2-40B4-BE49-F238E27FC236}">
                <a16:creationId xmlns:a16="http://schemas.microsoft.com/office/drawing/2014/main" id="{E9C294EE-7F51-9780-B3FC-7F8377FBD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0" y="4432300"/>
            <a:ext cx="2619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($0.19)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1" name="Rectangle 103">
            <a:extLst>
              <a:ext uri="{FF2B5EF4-FFF2-40B4-BE49-F238E27FC236}">
                <a16:creationId xmlns:a16="http://schemas.microsoft.com/office/drawing/2014/main" id="{53252DFF-A27A-59F9-D35F-866DC52B6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9400" y="4565650"/>
            <a:ext cx="2468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700" b="1" i="0" baseline="0">
                <a:latin typeface="Arial Narrow" panose="020B0606020202030204" pitchFamily="34" charset="0"/>
              </a:rPr>
              <a:t>MED10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2" name="Rectangle 104">
            <a:extLst>
              <a:ext uri="{FF2B5EF4-FFF2-40B4-BE49-F238E27FC236}">
                <a16:creationId xmlns:a16="http://schemas.microsoft.com/office/drawing/2014/main" id="{1592D8CC-F706-7F9D-25ED-32E26490E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638" y="4565651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865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3" name="Rectangle 105">
            <a:extLst>
              <a:ext uri="{FF2B5EF4-FFF2-40B4-BE49-F238E27FC236}">
                <a16:creationId xmlns:a16="http://schemas.microsoft.com/office/drawing/2014/main" id="{0CC48ED7-3E0F-715F-1F8B-67767AD0C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246" y="4565651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4" name="Rectangle 106">
            <a:extLst>
              <a:ext uri="{FF2B5EF4-FFF2-40B4-BE49-F238E27FC236}">
                <a16:creationId xmlns:a16="http://schemas.microsoft.com/office/drawing/2014/main" id="{DB44ADBB-538F-AE56-BC83-42D315C6B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4565651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1,570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5" name="Rectangle 107">
            <a:extLst>
              <a:ext uri="{FF2B5EF4-FFF2-40B4-BE49-F238E27FC236}">
                <a16:creationId xmlns:a16="http://schemas.microsoft.com/office/drawing/2014/main" id="{E4B6D60F-3F5A-E501-DD41-B10D8A474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4565650"/>
            <a:ext cx="142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6" name="Rectangle 108">
            <a:extLst>
              <a:ext uri="{FF2B5EF4-FFF2-40B4-BE49-F238E27FC236}">
                <a16:creationId xmlns:a16="http://schemas.microsoft.com/office/drawing/2014/main" id="{6086598E-3BD6-1484-7FC7-254B82014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4565651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7" name="Rectangle 109">
            <a:extLst>
              <a:ext uri="{FF2B5EF4-FFF2-40B4-BE49-F238E27FC236}">
                <a16:creationId xmlns:a16="http://schemas.microsoft.com/office/drawing/2014/main" id="{983DCD1F-F5DD-8ECF-5F91-0C5A31F30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0" y="4565650"/>
            <a:ext cx="2619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($0.45)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8" name="Rectangle 110">
            <a:extLst>
              <a:ext uri="{FF2B5EF4-FFF2-40B4-BE49-F238E27FC236}">
                <a16:creationId xmlns:a16="http://schemas.microsoft.com/office/drawing/2014/main" id="{2C32C653-1747-13B0-2095-168A140A2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8026" y="4699000"/>
            <a:ext cx="1859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Arial Narrow" panose="020B0606020202030204" pitchFamily="34" charset="0"/>
              </a:rPr>
              <a:t>PU11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19" name="Rectangle 111">
            <a:extLst>
              <a:ext uri="{FF2B5EF4-FFF2-40B4-BE49-F238E27FC236}">
                <a16:creationId xmlns:a16="http://schemas.microsoft.com/office/drawing/2014/main" id="{EA5E0611-E4C6-DE61-8343-D397DDCB5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638" y="4699001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358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0" name="Rectangle 112">
            <a:extLst>
              <a:ext uri="{FF2B5EF4-FFF2-40B4-BE49-F238E27FC236}">
                <a16:creationId xmlns:a16="http://schemas.microsoft.com/office/drawing/2014/main" id="{F6708837-7195-1161-03DA-056EB443D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7151" y="4699000"/>
            <a:ext cx="238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1" name="Rectangle 113">
            <a:extLst>
              <a:ext uri="{FF2B5EF4-FFF2-40B4-BE49-F238E27FC236}">
                <a16:creationId xmlns:a16="http://schemas.microsoft.com/office/drawing/2014/main" id="{99D0700D-A538-7D1B-7D1F-F216A7896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538" y="4699001"/>
            <a:ext cx="1394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688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2" name="Rectangle 114">
            <a:extLst>
              <a:ext uri="{FF2B5EF4-FFF2-40B4-BE49-F238E27FC236}">
                <a16:creationId xmlns:a16="http://schemas.microsoft.com/office/drawing/2014/main" id="{843DB00D-5613-7C85-B61C-D22802A7A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2901" y="4699000"/>
            <a:ext cx="2143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  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3" name="Rectangle 115">
            <a:extLst>
              <a:ext uri="{FF2B5EF4-FFF2-40B4-BE49-F238E27FC236}">
                <a16:creationId xmlns:a16="http://schemas.microsoft.com/office/drawing/2014/main" id="{A63F9AFE-4CDE-1CBA-997E-3FA8B8B0E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826" y="4699000"/>
            <a:ext cx="238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4" name="Rectangle 116">
            <a:extLst>
              <a:ext uri="{FF2B5EF4-FFF2-40B4-BE49-F238E27FC236}">
                <a16:creationId xmlns:a16="http://schemas.microsoft.com/office/drawing/2014/main" id="{ACA85B4C-AE54-66E6-976B-D37561A29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0" y="4699000"/>
            <a:ext cx="2619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($0.48)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5" name="Rectangle 117">
            <a:extLst>
              <a:ext uri="{FF2B5EF4-FFF2-40B4-BE49-F238E27FC236}">
                <a16:creationId xmlns:a16="http://schemas.microsoft.com/office/drawing/2014/main" id="{4AD29839-456C-05FA-AA2E-15BE8A0DF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7298" y="4830763"/>
            <a:ext cx="33663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Arial Narrow" panose="020B0606020202030204" pitchFamily="34" charset="0"/>
              </a:rPr>
              <a:t>SMALL12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6" name="Rectangle 118">
            <a:extLst>
              <a:ext uri="{FF2B5EF4-FFF2-40B4-BE49-F238E27FC236}">
                <a16:creationId xmlns:a16="http://schemas.microsoft.com/office/drawing/2014/main" id="{52A84AA8-1D0F-533F-4B9E-1D5E1F9CE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034" y="4830764"/>
            <a:ext cx="26449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(2,248)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7" name="Rectangle 119">
            <a:extLst>
              <a:ext uri="{FF2B5EF4-FFF2-40B4-BE49-F238E27FC236}">
                <a16:creationId xmlns:a16="http://schemas.microsoft.com/office/drawing/2014/main" id="{85761FA5-3DFF-0DCE-9092-1EDD35ED6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3206" y="4830764"/>
            <a:ext cx="12022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8" name="Rectangle 120">
            <a:extLst>
              <a:ext uri="{FF2B5EF4-FFF2-40B4-BE49-F238E27FC236}">
                <a16:creationId xmlns:a16="http://schemas.microsoft.com/office/drawing/2014/main" id="{DB4C0F8D-ED27-46D3-870F-485666794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3846" y="4830764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29" name="Rectangle 121">
            <a:extLst>
              <a:ext uri="{FF2B5EF4-FFF2-40B4-BE49-F238E27FC236}">
                <a16:creationId xmlns:a16="http://schemas.microsoft.com/office/drawing/2014/main" id="{4AA7F9A1-B920-73F2-1C3B-6081E9E40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9197" y="4830764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1,899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0" name="Rectangle 122">
            <a:extLst>
              <a:ext uri="{FF2B5EF4-FFF2-40B4-BE49-F238E27FC236}">
                <a16:creationId xmlns:a16="http://schemas.microsoft.com/office/drawing/2014/main" id="{3DCE9354-9246-067F-11D2-2930843FF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489" y="4830764"/>
            <a:ext cx="1428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1" name="Rectangle 123">
            <a:extLst>
              <a:ext uri="{FF2B5EF4-FFF2-40B4-BE49-F238E27FC236}">
                <a16:creationId xmlns:a16="http://schemas.microsoft.com/office/drawing/2014/main" id="{C5817A63-5BAE-DF21-73F4-1908625B4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21" y="4830764"/>
            <a:ext cx="240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2" name="Rectangle 124">
            <a:extLst>
              <a:ext uri="{FF2B5EF4-FFF2-40B4-BE49-F238E27FC236}">
                <a16:creationId xmlns:a16="http://schemas.microsoft.com/office/drawing/2014/main" id="{49435CD8-B974-97B3-1653-BCDEEB1E6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0" y="4830764"/>
            <a:ext cx="2619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($1.95)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3" name="Rectangle 125">
            <a:extLst>
              <a:ext uri="{FF2B5EF4-FFF2-40B4-BE49-F238E27FC236}">
                <a16:creationId xmlns:a16="http://schemas.microsoft.com/office/drawing/2014/main" id="{E98FF17D-72D8-590F-C1E9-22157A746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7290" y="4964113"/>
            <a:ext cx="33823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i="0" baseline="0">
                <a:latin typeface="Arial Narrow" panose="020B0606020202030204" pitchFamily="34" charset="0"/>
              </a:rPr>
              <a:t>SPORT13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4" name="Rectangle 126">
            <a:extLst>
              <a:ext uri="{FF2B5EF4-FFF2-40B4-BE49-F238E27FC236}">
                <a16:creationId xmlns:a16="http://schemas.microsoft.com/office/drawing/2014/main" id="{286DB2F5-A076-9E88-F739-F41D34F1C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375" y="4964114"/>
            <a:ext cx="1939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(210)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5" name="Rectangle 127">
            <a:extLst>
              <a:ext uri="{FF2B5EF4-FFF2-40B4-BE49-F238E27FC236}">
                <a16:creationId xmlns:a16="http://schemas.microsoft.com/office/drawing/2014/main" id="{7F8CBE0E-C9FA-FA1F-C59A-99CBFB5B7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2200" y="4964114"/>
            <a:ext cx="1905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      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6" name="Rectangle 128">
            <a:extLst>
              <a:ext uri="{FF2B5EF4-FFF2-40B4-BE49-F238E27FC236}">
                <a16:creationId xmlns:a16="http://schemas.microsoft.com/office/drawing/2014/main" id="{4F1DAC57-5A64-6E78-58BB-C03D909AA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1751" y="4964114"/>
            <a:ext cx="2381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7" name="Rectangle 129">
            <a:extLst>
              <a:ext uri="{FF2B5EF4-FFF2-40B4-BE49-F238E27FC236}">
                <a16:creationId xmlns:a16="http://schemas.microsoft.com/office/drawing/2014/main" id="{75E51705-6CFE-8E53-1E64-394471C8D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0214" y="4964114"/>
            <a:ext cx="920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84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8" name="Rectangle 130">
            <a:extLst>
              <a:ext uri="{FF2B5EF4-FFF2-40B4-BE49-F238E27FC236}">
                <a16:creationId xmlns:a16="http://schemas.microsoft.com/office/drawing/2014/main" id="{3CA5DC70-2405-33D6-5F95-6D4E4ACDF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6300" y="4964114"/>
            <a:ext cx="2619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="1" i="0" baseline="0">
                <a:latin typeface="Arial Narrow" panose="020B0606020202030204" pitchFamily="34" charset="0"/>
              </a:rPr>
              <a:t>($3.49)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39" name="Rectangle 131">
            <a:extLst>
              <a:ext uri="{FF2B5EF4-FFF2-40B4-BE49-F238E27FC236}">
                <a16:creationId xmlns:a16="http://schemas.microsoft.com/office/drawing/2014/main" id="{3C1ED8D0-2262-F7EB-8968-4F1E05759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926" y="2827338"/>
            <a:ext cx="2333625" cy="22780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140" name="Line 132">
            <a:extLst>
              <a:ext uri="{FF2B5EF4-FFF2-40B4-BE49-F238E27FC236}">
                <a16:creationId xmlns:a16="http://schemas.microsoft.com/office/drawing/2014/main" id="{D19DF716-2EB9-6763-D423-C9FCE7F07F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97800" y="3065463"/>
            <a:ext cx="2317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3141" name="Line 133">
            <a:extLst>
              <a:ext uri="{FF2B5EF4-FFF2-40B4-BE49-F238E27FC236}">
                <a16:creationId xmlns:a16="http://schemas.microsoft.com/office/drawing/2014/main" id="{7D6239AC-E6F8-8FC4-9C61-9F0F35AF42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3000" y="5207000"/>
            <a:ext cx="49212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3142" name="Rectangle 134">
            <a:extLst>
              <a:ext uri="{FF2B5EF4-FFF2-40B4-BE49-F238E27FC236}">
                <a16:creationId xmlns:a16="http://schemas.microsoft.com/office/drawing/2014/main" id="{143D069C-9E12-57C4-490D-756C09C20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758951"/>
            <a:ext cx="4997450" cy="2582863"/>
          </a:xfrm>
          <a:prstGeom prst="rect">
            <a:avLst/>
          </a:prstGeom>
          <a:solidFill>
            <a:schemeClr val="folHlink"/>
          </a:solidFill>
          <a:ln w="4763">
            <a:solidFill>
              <a:schemeClr val="tx1"/>
            </a:solidFill>
            <a:miter lim="800000"/>
            <a:headEnd/>
            <a:tailEnd/>
          </a:ln>
          <a:effectLst>
            <a:outerShdw dist="17961" dir="8100000" algn="ctr" rotWithShape="0">
              <a:srgbClr val="808080"/>
            </a:outerShdw>
          </a:effec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3143" name="Line 135">
            <a:extLst>
              <a:ext uri="{FF2B5EF4-FFF2-40B4-BE49-F238E27FC236}">
                <a16:creationId xmlns:a16="http://schemas.microsoft.com/office/drawing/2014/main" id="{969047EE-FD03-ED59-C818-DD5E7EEA99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758951"/>
            <a:ext cx="1588" cy="2582863"/>
          </a:xfrm>
          <a:prstGeom prst="line">
            <a:avLst/>
          </a:prstGeom>
          <a:noFill/>
          <a:ln w="47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44" name="Line 136">
            <a:extLst>
              <a:ext uri="{FF2B5EF4-FFF2-40B4-BE49-F238E27FC236}">
                <a16:creationId xmlns:a16="http://schemas.microsoft.com/office/drawing/2014/main" id="{608A32FF-7B93-A3A6-A9F3-7B482C268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871914"/>
            <a:ext cx="5005388" cy="1587"/>
          </a:xfrm>
          <a:prstGeom prst="line">
            <a:avLst/>
          </a:prstGeom>
          <a:noFill/>
          <a:ln w="4763">
            <a:solidFill>
              <a:srgbClr val="77777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45" name="Line 137">
            <a:extLst>
              <a:ext uri="{FF2B5EF4-FFF2-40B4-BE49-F238E27FC236}">
                <a16:creationId xmlns:a16="http://schemas.microsoft.com/office/drawing/2014/main" id="{78BD7314-D3F2-FC8D-481A-69495A8DC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400426"/>
            <a:ext cx="5005388" cy="3175"/>
          </a:xfrm>
          <a:prstGeom prst="line">
            <a:avLst/>
          </a:prstGeom>
          <a:noFill/>
          <a:ln w="4763">
            <a:solidFill>
              <a:srgbClr val="77777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46" name="Line 138">
            <a:extLst>
              <a:ext uri="{FF2B5EF4-FFF2-40B4-BE49-F238E27FC236}">
                <a16:creationId xmlns:a16="http://schemas.microsoft.com/office/drawing/2014/main" id="{A8C69C8E-23A2-139B-7C1E-93C12077F31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459039"/>
            <a:ext cx="5005388" cy="3175"/>
          </a:xfrm>
          <a:prstGeom prst="line">
            <a:avLst/>
          </a:prstGeom>
          <a:noFill/>
          <a:ln w="4763">
            <a:solidFill>
              <a:srgbClr val="77777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47" name="Line 139">
            <a:extLst>
              <a:ext uri="{FF2B5EF4-FFF2-40B4-BE49-F238E27FC236}">
                <a16:creationId xmlns:a16="http://schemas.microsoft.com/office/drawing/2014/main" id="{94C690AE-8BDD-5615-6D40-2394C8635E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236789"/>
            <a:ext cx="5005388" cy="1587"/>
          </a:xfrm>
          <a:prstGeom prst="line">
            <a:avLst/>
          </a:prstGeom>
          <a:noFill/>
          <a:ln w="4763">
            <a:solidFill>
              <a:srgbClr val="77777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48" name="Line 140">
            <a:extLst>
              <a:ext uri="{FF2B5EF4-FFF2-40B4-BE49-F238E27FC236}">
                <a16:creationId xmlns:a16="http://schemas.microsoft.com/office/drawing/2014/main" id="{CE40051D-CDEC-A19B-F93F-CBB5DBDFCC4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930525"/>
            <a:ext cx="5005388" cy="1588"/>
          </a:xfrm>
          <a:prstGeom prst="line">
            <a:avLst/>
          </a:prstGeom>
          <a:noFill/>
          <a:ln w="4763">
            <a:solidFill>
              <a:srgbClr val="77777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49" name="Rectangle 141">
            <a:extLst>
              <a:ext uri="{FF2B5EF4-FFF2-40B4-BE49-F238E27FC236}">
                <a16:creationId xmlns:a16="http://schemas.microsoft.com/office/drawing/2014/main" id="{51C4C6AF-8E8A-A18E-CC0C-0AD0CFD90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563" y="3738564"/>
            <a:ext cx="215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($3.5)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0" name="Rectangle 142">
            <a:extLst>
              <a:ext uri="{FF2B5EF4-FFF2-40B4-BE49-F238E27FC236}">
                <a16:creationId xmlns:a16="http://schemas.microsoft.com/office/drawing/2014/main" id="{9E73E273-CA83-0D2C-BA66-E23C29D96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2288" y="3394075"/>
            <a:ext cx="215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($2.0)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1" name="Rectangle 143">
            <a:extLst>
              <a:ext uri="{FF2B5EF4-FFF2-40B4-BE49-F238E27FC236}">
                <a16:creationId xmlns:a16="http://schemas.microsoft.com/office/drawing/2014/main" id="{99CF913C-CACC-FEBC-0D47-AB1EF2A11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763" y="3154364"/>
            <a:ext cx="215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($0.5)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2" name="Rectangle 144">
            <a:extLst>
              <a:ext uri="{FF2B5EF4-FFF2-40B4-BE49-F238E27FC236}">
                <a16:creationId xmlns:a16="http://schemas.microsoft.com/office/drawing/2014/main" id="{D6B8CE0E-9B2E-A733-FCA5-CAE9BF09C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113" y="3116264"/>
            <a:ext cx="215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($0.5)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3" name="Rectangle 145">
            <a:extLst>
              <a:ext uri="{FF2B5EF4-FFF2-40B4-BE49-F238E27FC236}">
                <a16:creationId xmlns:a16="http://schemas.microsoft.com/office/drawing/2014/main" id="{AD0D6E02-70F1-4DA9-3A5D-AEE06C41D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6" y="2752725"/>
            <a:ext cx="1619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$0.0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4" name="Rectangle 146">
            <a:extLst>
              <a:ext uri="{FF2B5EF4-FFF2-40B4-BE49-F238E27FC236}">
                <a16:creationId xmlns:a16="http://schemas.microsoft.com/office/drawing/2014/main" id="{E1651AC8-247D-EA8D-3D46-2DFEB8FF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1" y="2711450"/>
            <a:ext cx="1619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$0.1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5" name="Rectangle 147">
            <a:extLst>
              <a:ext uri="{FF2B5EF4-FFF2-40B4-BE49-F238E27FC236}">
                <a16:creationId xmlns:a16="http://schemas.microsoft.com/office/drawing/2014/main" id="{81748B35-63DD-2D7D-00E3-01897F6E7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664" y="2713039"/>
            <a:ext cx="1619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$0.1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6" name="Rectangle 148">
            <a:extLst>
              <a:ext uri="{FF2B5EF4-FFF2-40B4-BE49-F238E27FC236}">
                <a16:creationId xmlns:a16="http://schemas.microsoft.com/office/drawing/2014/main" id="{84E96267-09CD-B984-AC6D-FC8BFCA30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6" y="2689225"/>
            <a:ext cx="1619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$0.2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7" name="Rectangle 149">
            <a:extLst>
              <a:ext uri="{FF2B5EF4-FFF2-40B4-BE49-F238E27FC236}">
                <a16:creationId xmlns:a16="http://schemas.microsoft.com/office/drawing/2014/main" id="{A2229988-FF74-8BBC-062C-A94958B69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901" y="2617789"/>
            <a:ext cx="1619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$0.5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8" name="Rectangle 150">
            <a:extLst>
              <a:ext uri="{FF2B5EF4-FFF2-40B4-BE49-F238E27FC236}">
                <a16:creationId xmlns:a16="http://schemas.microsoft.com/office/drawing/2014/main" id="{225B9D78-C9FC-44C5-5E68-3290C260A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8639" y="2555875"/>
            <a:ext cx="1619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$0.8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59" name="Rectangle 151">
            <a:extLst>
              <a:ext uri="{FF2B5EF4-FFF2-40B4-BE49-F238E27FC236}">
                <a16:creationId xmlns:a16="http://schemas.microsoft.com/office/drawing/2014/main" id="{4643B188-70D9-3281-1425-71F9F7E16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5064" y="2508250"/>
            <a:ext cx="1619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$1.1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0" name="Rectangle 152">
            <a:extLst>
              <a:ext uri="{FF2B5EF4-FFF2-40B4-BE49-F238E27FC236}">
                <a16:creationId xmlns:a16="http://schemas.microsoft.com/office/drawing/2014/main" id="{BF95DD90-51BC-1B75-96F8-9DE3FCA54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6" y="2487614"/>
            <a:ext cx="1619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$1.3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1" name="Rectangle 153">
            <a:extLst>
              <a:ext uri="{FF2B5EF4-FFF2-40B4-BE49-F238E27FC236}">
                <a16:creationId xmlns:a16="http://schemas.microsoft.com/office/drawing/2014/main" id="{7D669E1B-C182-30D1-10CF-BC405FD5A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9701" y="2447925"/>
            <a:ext cx="1619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$1.4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2" name="Rectangle 154">
            <a:extLst>
              <a:ext uri="{FF2B5EF4-FFF2-40B4-BE49-F238E27FC236}">
                <a16:creationId xmlns:a16="http://schemas.microsoft.com/office/drawing/2014/main" id="{D4A0F67E-8743-84A6-838A-30358E140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4" y="2070100"/>
            <a:ext cx="1619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$2.9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3" name="Rectangle 155">
            <a:extLst>
              <a:ext uri="{FF2B5EF4-FFF2-40B4-BE49-F238E27FC236}">
                <a16:creationId xmlns:a16="http://schemas.microsoft.com/office/drawing/2014/main" id="{53BF6CC3-0279-D564-0556-9C328A639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276725"/>
            <a:ext cx="1715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003366"/>
                </a:solidFill>
                <a:latin typeface="Times New Roman" panose="02020603050405020304" pitchFamily="18" charset="0"/>
              </a:rPr>
              <a:t>-$6</a:t>
            </a:r>
            <a:endParaRPr lang="en-US" altLang="en-US" sz="10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4" name="Rectangle 156">
            <a:extLst>
              <a:ext uri="{FF2B5EF4-FFF2-40B4-BE49-F238E27FC236}">
                <a16:creationId xmlns:a16="http://schemas.microsoft.com/office/drawing/2014/main" id="{593C9DF3-4F6C-419A-BEEA-8C6AF0CA1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787775"/>
            <a:ext cx="1715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003366"/>
                </a:solidFill>
                <a:latin typeface="Times New Roman" panose="02020603050405020304" pitchFamily="18" charset="0"/>
              </a:rPr>
              <a:t>-$4</a:t>
            </a:r>
            <a:endParaRPr lang="en-US" altLang="en-US" sz="10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5" name="Rectangle 157">
            <a:extLst>
              <a:ext uri="{FF2B5EF4-FFF2-40B4-BE49-F238E27FC236}">
                <a16:creationId xmlns:a16="http://schemas.microsoft.com/office/drawing/2014/main" id="{992FBED4-915F-CD91-4CBC-4C84EA16B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319463"/>
            <a:ext cx="1715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003366"/>
                </a:solidFill>
                <a:latin typeface="Times New Roman" panose="02020603050405020304" pitchFamily="18" charset="0"/>
              </a:rPr>
              <a:t>-$2</a:t>
            </a:r>
            <a:endParaRPr lang="en-US" altLang="en-US" sz="10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6" name="Rectangle 158">
            <a:extLst>
              <a:ext uri="{FF2B5EF4-FFF2-40B4-BE49-F238E27FC236}">
                <a16:creationId xmlns:a16="http://schemas.microsoft.com/office/drawing/2014/main" id="{F6BDFD18-1328-CC6F-E82D-34959752B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463" y="2849563"/>
            <a:ext cx="12824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003366"/>
                </a:solidFill>
                <a:latin typeface="Times New Roman" panose="02020603050405020304" pitchFamily="18" charset="0"/>
              </a:rPr>
              <a:t>$0</a:t>
            </a:r>
            <a:endParaRPr lang="en-US" altLang="en-US" sz="10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7" name="Rectangle 159">
            <a:extLst>
              <a:ext uri="{FF2B5EF4-FFF2-40B4-BE49-F238E27FC236}">
                <a16:creationId xmlns:a16="http://schemas.microsoft.com/office/drawing/2014/main" id="{02608746-750D-DD85-38E2-D7D068949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463" y="2378075"/>
            <a:ext cx="12824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003366"/>
                </a:solidFill>
                <a:latin typeface="Times New Roman" panose="02020603050405020304" pitchFamily="18" charset="0"/>
              </a:rPr>
              <a:t>$2</a:t>
            </a:r>
            <a:endParaRPr lang="en-US" altLang="en-US" sz="10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8" name="Rectangle 160">
            <a:extLst>
              <a:ext uri="{FF2B5EF4-FFF2-40B4-BE49-F238E27FC236}">
                <a16:creationId xmlns:a16="http://schemas.microsoft.com/office/drawing/2014/main" id="{1A3A78CD-4D8F-1C76-7C2F-682D71D06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463" y="1908175"/>
            <a:ext cx="12824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i="0" baseline="0">
                <a:solidFill>
                  <a:srgbClr val="003366"/>
                </a:solidFill>
                <a:latin typeface="Times New Roman" panose="02020603050405020304" pitchFamily="18" charset="0"/>
              </a:rPr>
              <a:t>$4</a:t>
            </a:r>
            <a:endParaRPr lang="en-US" altLang="en-US" sz="10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69" name="Rectangle 161">
            <a:extLst>
              <a:ext uri="{FF2B5EF4-FFF2-40B4-BE49-F238E27FC236}">
                <a16:creationId xmlns:a16="http://schemas.microsoft.com/office/drawing/2014/main" id="{5EEBE001-49C6-35FA-AE81-48F70C956997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2139368" y="4530290"/>
            <a:ext cx="44884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AutoParts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0" name="Rectangle 162">
            <a:extLst>
              <a:ext uri="{FF2B5EF4-FFF2-40B4-BE49-F238E27FC236}">
                <a16:creationId xmlns:a16="http://schemas.microsoft.com/office/drawing/2014/main" id="{00CA6698-2680-442E-2236-2791C0EAA7D0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2582863" y="4441825"/>
            <a:ext cx="2667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SUV1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1" name="Rectangle 163">
            <a:extLst>
              <a:ext uri="{FF2B5EF4-FFF2-40B4-BE49-F238E27FC236}">
                <a16:creationId xmlns:a16="http://schemas.microsoft.com/office/drawing/2014/main" id="{C6D9FFA2-B6D2-5B9C-3436-F5BDC46289A5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2955925" y="4422775"/>
            <a:ext cx="2667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SUV2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2" name="Rectangle 164">
            <a:extLst>
              <a:ext uri="{FF2B5EF4-FFF2-40B4-BE49-F238E27FC236}">
                <a16:creationId xmlns:a16="http://schemas.microsoft.com/office/drawing/2014/main" id="{63814F34-7B6E-026E-F9CB-4DDB24FA0D7C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3620180" y="4417577"/>
            <a:ext cx="1875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PU3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3" name="Rectangle 165">
            <a:extLst>
              <a:ext uri="{FF2B5EF4-FFF2-40B4-BE49-F238E27FC236}">
                <a16:creationId xmlns:a16="http://schemas.microsoft.com/office/drawing/2014/main" id="{B28E895B-1588-4B83-7D0F-D857BDF083A0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4113019" y="4473140"/>
            <a:ext cx="36869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MVAN4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4" name="Rectangle 166">
            <a:extLst>
              <a:ext uri="{FF2B5EF4-FFF2-40B4-BE49-F238E27FC236}">
                <a16:creationId xmlns:a16="http://schemas.microsoft.com/office/drawing/2014/main" id="{01263A2C-0CFD-CF4C-84D8-44A0F40F2ECB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4781266" y="4535052"/>
            <a:ext cx="5514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FinanceArm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5" name="Rectangle 167">
            <a:extLst>
              <a:ext uri="{FF2B5EF4-FFF2-40B4-BE49-F238E27FC236}">
                <a16:creationId xmlns:a16="http://schemas.microsoft.com/office/drawing/2014/main" id="{553D3468-8C79-62B0-6B72-597945176E3E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229225" y="4475164"/>
            <a:ext cx="4127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LARGE5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6" name="Rectangle 168">
            <a:extLst>
              <a:ext uri="{FF2B5EF4-FFF2-40B4-BE49-F238E27FC236}">
                <a16:creationId xmlns:a16="http://schemas.microsoft.com/office/drawing/2014/main" id="{0F2BB09D-A54B-8106-C189-1BB76984B1EB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695950" y="4441825"/>
            <a:ext cx="2667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SUV6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7" name="Rectangle 169">
            <a:extLst>
              <a:ext uri="{FF2B5EF4-FFF2-40B4-BE49-F238E27FC236}">
                <a16:creationId xmlns:a16="http://schemas.microsoft.com/office/drawing/2014/main" id="{F95AFC52-E1E9-84E6-1A19-8C5AED43C8CD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775325" y="4491039"/>
            <a:ext cx="40798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SPORT7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8" name="Rectangle 170">
            <a:extLst>
              <a:ext uri="{FF2B5EF4-FFF2-40B4-BE49-F238E27FC236}">
                <a16:creationId xmlns:a16="http://schemas.microsoft.com/office/drawing/2014/main" id="{4EE4FD86-C707-7AC8-952C-E6B1D126FA88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6043613" y="4441825"/>
            <a:ext cx="2667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SUV8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79" name="Rectangle 171">
            <a:extLst>
              <a:ext uri="{FF2B5EF4-FFF2-40B4-BE49-F238E27FC236}">
                <a16:creationId xmlns:a16="http://schemas.microsoft.com/office/drawing/2014/main" id="{A5B28ABE-150B-0BAD-4237-7F5EEE7195AF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6301225" y="4417577"/>
            <a:ext cx="7373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 dirty="0">
                <a:solidFill>
                  <a:srgbClr val="000080"/>
                </a:solidFill>
                <a:latin typeface="Times New Roman" panose="02020603050405020304" pitchFamily="18" charset="0"/>
              </a:rPr>
              <a:t>X</a:t>
            </a:r>
            <a:endParaRPr lang="en-US" altLang="en-US" sz="800" i="0" u="sng" baseline="0" dirty="0">
              <a:latin typeface="Times New Roman" panose="02020603050405020304" pitchFamily="18" charset="0"/>
            </a:endParaRPr>
          </a:p>
        </p:txBody>
      </p:sp>
      <p:sp>
        <p:nvSpPr>
          <p:cNvPr id="43180" name="Rectangle 172">
            <a:extLst>
              <a:ext uri="{FF2B5EF4-FFF2-40B4-BE49-F238E27FC236}">
                <a16:creationId xmlns:a16="http://schemas.microsoft.com/office/drawing/2014/main" id="{BC02AF22-ABC6-A0DC-4D13-BA40D434A5EA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6224589" y="4556125"/>
            <a:ext cx="3397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MED10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81" name="Rectangle 173">
            <a:extLst>
              <a:ext uri="{FF2B5EF4-FFF2-40B4-BE49-F238E27FC236}">
                <a16:creationId xmlns:a16="http://schemas.microsoft.com/office/drawing/2014/main" id="{4C0B5809-0D62-A1EE-D734-2E41CD61B165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6579032" y="4438215"/>
            <a:ext cx="23884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PU11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82" name="Rectangle 174">
            <a:extLst>
              <a:ext uri="{FF2B5EF4-FFF2-40B4-BE49-F238E27FC236}">
                <a16:creationId xmlns:a16="http://schemas.microsoft.com/office/drawing/2014/main" id="{DB149B4F-76FD-A398-878E-93C5454BB487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6604000" y="4511675"/>
            <a:ext cx="4635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SMALL12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83" name="Rectangle 175">
            <a:extLst>
              <a:ext uri="{FF2B5EF4-FFF2-40B4-BE49-F238E27FC236}">
                <a16:creationId xmlns:a16="http://schemas.microsoft.com/office/drawing/2014/main" id="{F16E0883-1721-DB82-1ED6-70E2A178E5D1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6788377" y="4511240"/>
            <a:ext cx="44563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rgbClr val="000080"/>
                </a:solidFill>
                <a:latin typeface="Times New Roman" panose="02020603050405020304" pitchFamily="18" charset="0"/>
              </a:rPr>
              <a:t>SPORT13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84" name="Line 176">
            <a:extLst>
              <a:ext uri="{FF2B5EF4-FFF2-40B4-BE49-F238E27FC236}">
                <a16:creationId xmlns:a16="http://schemas.microsoft.com/office/drawing/2014/main" id="{254DD6D6-B467-5D16-CF03-39DBB24D3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9363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85" name="Line 177">
            <a:extLst>
              <a:ext uri="{FF2B5EF4-FFF2-40B4-BE49-F238E27FC236}">
                <a16:creationId xmlns:a16="http://schemas.microsoft.com/office/drawing/2014/main" id="{5F92DB72-2070-1748-A489-5D0CAB1EDB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3413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86" name="Line 178">
            <a:extLst>
              <a:ext uri="{FF2B5EF4-FFF2-40B4-BE49-F238E27FC236}">
                <a16:creationId xmlns:a16="http://schemas.microsoft.com/office/drawing/2014/main" id="{AAE2E1FD-79F5-D4E7-3988-AE8E99A1FA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1738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87" name="Line 179">
            <a:extLst>
              <a:ext uri="{FF2B5EF4-FFF2-40B4-BE49-F238E27FC236}">
                <a16:creationId xmlns:a16="http://schemas.microsoft.com/office/drawing/2014/main" id="{53CAA1BF-FBA4-467A-94A9-0B960343E49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6900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88" name="Line 180">
            <a:extLst>
              <a:ext uri="{FF2B5EF4-FFF2-40B4-BE49-F238E27FC236}">
                <a16:creationId xmlns:a16="http://schemas.microsoft.com/office/drawing/2014/main" id="{8B80B440-A02D-A79B-BE0E-39F0ACCED8B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4138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89" name="Line 181">
            <a:extLst>
              <a:ext uri="{FF2B5EF4-FFF2-40B4-BE49-F238E27FC236}">
                <a16:creationId xmlns:a16="http://schemas.microsoft.com/office/drawing/2014/main" id="{A2025204-8E5C-5100-0465-AD5CC21D2AB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5938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0" name="Line 182">
            <a:extLst>
              <a:ext uri="{FF2B5EF4-FFF2-40B4-BE49-F238E27FC236}">
                <a16:creationId xmlns:a16="http://schemas.microsoft.com/office/drawing/2014/main" id="{AA80C9F0-7330-DE4F-D339-E6935749E8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902325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1" name="Line 183">
            <a:extLst>
              <a:ext uri="{FF2B5EF4-FFF2-40B4-BE49-F238E27FC236}">
                <a16:creationId xmlns:a16="http://schemas.microsoft.com/office/drawing/2014/main" id="{428588AB-7F96-D64F-264F-BF7F843EE3D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8388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2" name="Line 184">
            <a:extLst>
              <a:ext uri="{FF2B5EF4-FFF2-40B4-BE49-F238E27FC236}">
                <a16:creationId xmlns:a16="http://schemas.microsoft.com/office/drawing/2014/main" id="{BEA0AB51-7408-85F1-4D7A-B704341802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9513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3" name="Line 185">
            <a:extLst>
              <a:ext uri="{FF2B5EF4-FFF2-40B4-BE49-F238E27FC236}">
                <a16:creationId xmlns:a16="http://schemas.microsoft.com/office/drawing/2014/main" id="{664EEF4F-93C5-711A-05D7-57D2B7CF6E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8100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4" name="Line 186">
            <a:extLst>
              <a:ext uri="{FF2B5EF4-FFF2-40B4-BE49-F238E27FC236}">
                <a16:creationId xmlns:a16="http://schemas.microsoft.com/office/drawing/2014/main" id="{E80EA663-6371-D79C-8625-982469DD7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3363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5" name="Line 187">
            <a:extLst>
              <a:ext uri="{FF2B5EF4-FFF2-40B4-BE49-F238E27FC236}">
                <a16:creationId xmlns:a16="http://schemas.microsoft.com/office/drawing/2014/main" id="{D6348BE7-D0E2-044C-8CFE-E6D4DBA51D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0688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6" name="Line 188">
            <a:extLst>
              <a:ext uri="{FF2B5EF4-FFF2-40B4-BE49-F238E27FC236}">
                <a16:creationId xmlns:a16="http://schemas.microsoft.com/office/drawing/2014/main" id="{4775F143-669D-5EB5-60A5-FB47914384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1350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7" name="Line 189">
            <a:extLst>
              <a:ext uri="{FF2B5EF4-FFF2-40B4-BE49-F238E27FC236}">
                <a16:creationId xmlns:a16="http://schemas.microsoft.com/office/drawing/2014/main" id="{7F7F09AF-CBB3-8B9F-736F-93134BD12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7488" y="2928939"/>
            <a:ext cx="0" cy="1411287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98" name="Rectangle 190">
            <a:extLst>
              <a:ext uri="{FF2B5EF4-FFF2-40B4-BE49-F238E27FC236}">
                <a16:creationId xmlns:a16="http://schemas.microsoft.com/office/drawing/2014/main" id="{F4F39020-DAD4-327A-CC1B-2899F322B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0450" y="2995614"/>
            <a:ext cx="215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800" i="0" baseline="0">
                <a:solidFill>
                  <a:srgbClr val="003366"/>
                </a:solidFill>
                <a:latin typeface="Arial Narrow" panose="020B0606020202030204" pitchFamily="34" charset="0"/>
              </a:rPr>
              <a:t>$(0.2)</a:t>
            </a:r>
            <a:endParaRPr lang="en-US" altLang="en-US" sz="800" i="0" u="sng" baseline="0">
              <a:latin typeface="Times New Roman" panose="02020603050405020304" pitchFamily="18" charset="0"/>
            </a:endParaRPr>
          </a:p>
        </p:txBody>
      </p:sp>
      <p:sp>
        <p:nvSpPr>
          <p:cNvPr id="43199" name="Rectangle 191">
            <a:extLst>
              <a:ext uri="{FF2B5EF4-FFF2-40B4-BE49-F238E27FC236}">
                <a16:creationId xmlns:a16="http://schemas.microsoft.com/office/drawing/2014/main" id="{B82F1CE5-2161-3A99-1235-451DABC89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4451" y="5105400"/>
            <a:ext cx="2163763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aseline="0">
                <a:solidFill>
                  <a:schemeClr val="accent1"/>
                </a:solidFill>
                <a:latin typeface="Arial Narrow" panose="020B0606020202030204" pitchFamily="34" charset="0"/>
              </a:rPr>
              <a:t>Cumulative Invested Capital ($ in Billions)</a:t>
            </a:r>
            <a:endParaRPr lang="en-US" altLang="en-US" sz="1000" u="sng" baseline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200" name="Rectangle 192">
            <a:extLst>
              <a:ext uri="{FF2B5EF4-FFF2-40B4-BE49-F238E27FC236}">
                <a16:creationId xmlns:a16="http://schemas.microsoft.com/office/drawing/2014/main" id="{C6B88169-AD3F-F725-AAB3-B6C8C8787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900" y="4175125"/>
            <a:ext cx="12824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3366"/>
                </a:solidFill>
                <a:latin typeface="Times New Roman" panose="02020603050405020304" pitchFamily="18" charset="0"/>
              </a:rPr>
              <a:t>$0</a:t>
            </a:r>
            <a:endParaRPr lang="en-US" altLang="en-US" sz="1000" u="sng" baseline="0">
              <a:latin typeface="Times New Roman" panose="02020603050405020304" pitchFamily="18" charset="0"/>
            </a:endParaRPr>
          </a:p>
        </p:txBody>
      </p:sp>
      <p:sp>
        <p:nvSpPr>
          <p:cNvPr id="43201" name="Rectangle 193">
            <a:extLst>
              <a:ext uri="{FF2B5EF4-FFF2-40B4-BE49-F238E27FC236}">
                <a16:creationId xmlns:a16="http://schemas.microsoft.com/office/drawing/2014/main" id="{568156D6-ADE4-0D9F-5AC2-905B456F3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0" y="4176713"/>
            <a:ext cx="19236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3366"/>
                </a:solidFill>
                <a:latin typeface="Times New Roman" panose="02020603050405020304" pitchFamily="18" charset="0"/>
              </a:rPr>
              <a:t>$15</a:t>
            </a:r>
            <a:endParaRPr lang="en-US" altLang="en-US" sz="1000" u="sng" baseline="0">
              <a:latin typeface="Times New Roman" panose="02020603050405020304" pitchFamily="18" charset="0"/>
            </a:endParaRPr>
          </a:p>
        </p:txBody>
      </p:sp>
      <p:sp>
        <p:nvSpPr>
          <p:cNvPr id="43202" name="Rectangle 194">
            <a:extLst>
              <a:ext uri="{FF2B5EF4-FFF2-40B4-BE49-F238E27FC236}">
                <a16:creationId xmlns:a16="http://schemas.microsoft.com/office/drawing/2014/main" id="{3F56A2C0-3948-8C76-934A-D26DEC309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4176713"/>
            <a:ext cx="19236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3366"/>
                </a:solidFill>
                <a:latin typeface="Times New Roman" panose="02020603050405020304" pitchFamily="18" charset="0"/>
              </a:rPr>
              <a:t>$30</a:t>
            </a:r>
            <a:endParaRPr lang="en-US" altLang="en-US" sz="1000" u="sng" baseline="0">
              <a:latin typeface="Times New Roman" panose="02020603050405020304" pitchFamily="18" charset="0"/>
            </a:endParaRPr>
          </a:p>
        </p:txBody>
      </p:sp>
      <p:sp>
        <p:nvSpPr>
          <p:cNvPr id="43203" name="Rectangle 195">
            <a:extLst>
              <a:ext uri="{FF2B5EF4-FFF2-40B4-BE49-F238E27FC236}">
                <a16:creationId xmlns:a16="http://schemas.microsoft.com/office/drawing/2014/main" id="{1E2D9001-0FF0-B56A-4CF7-6F71CAFE9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664" y="2930525"/>
            <a:ext cx="306387" cy="469900"/>
          </a:xfrm>
          <a:prstGeom prst="rect">
            <a:avLst/>
          </a:prstGeom>
          <a:solidFill>
            <a:schemeClr val="bg2"/>
          </a:solidFill>
          <a:ln w="1117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04" name="Rectangle 196">
            <a:extLst>
              <a:ext uri="{FF2B5EF4-FFF2-40B4-BE49-F238E27FC236}">
                <a16:creationId xmlns:a16="http://schemas.microsoft.com/office/drawing/2014/main" id="{36D41270-8802-FD7E-36BA-794EBF0C9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9539" y="2930526"/>
            <a:ext cx="244475" cy="187325"/>
          </a:xfrm>
          <a:prstGeom prst="rect">
            <a:avLst/>
          </a:prstGeom>
          <a:solidFill>
            <a:schemeClr val="bg2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05" name="Rectangle 197">
            <a:extLst>
              <a:ext uri="{FF2B5EF4-FFF2-40B4-BE49-F238E27FC236}">
                <a16:creationId xmlns:a16="http://schemas.microsoft.com/office/drawing/2014/main" id="{AA37DC4A-C854-A8C0-B497-2D911C362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4014" y="2930526"/>
            <a:ext cx="122237" cy="187325"/>
          </a:xfrm>
          <a:prstGeom prst="rect">
            <a:avLst/>
          </a:prstGeom>
          <a:solidFill>
            <a:schemeClr val="bg2"/>
          </a:solidFill>
          <a:ln w="1117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06" name="Rectangle 198">
            <a:extLst>
              <a:ext uri="{FF2B5EF4-FFF2-40B4-BE49-F238E27FC236}">
                <a16:creationId xmlns:a16="http://schemas.microsoft.com/office/drawing/2014/main" id="{FDD116C5-E918-60FC-6CCC-5490B38CB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813" y="2879725"/>
            <a:ext cx="214312" cy="50800"/>
          </a:xfrm>
          <a:prstGeom prst="rect">
            <a:avLst/>
          </a:prstGeom>
          <a:solidFill>
            <a:srgbClr val="FFFF66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07" name="Rectangle 199">
            <a:extLst>
              <a:ext uri="{FF2B5EF4-FFF2-40B4-BE49-F238E27FC236}">
                <a16:creationId xmlns:a16="http://schemas.microsoft.com/office/drawing/2014/main" id="{D08E8B9C-2D59-370F-1707-97EDF3557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4" y="2855913"/>
            <a:ext cx="396875" cy="74612"/>
          </a:xfrm>
          <a:prstGeom prst="rect">
            <a:avLst/>
          </a:prstGeom>
          <a:solidFill>
            <a:srgbClr val="FFFF66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08" name="Rectangle 200">
            <a:extLst>
              <a:ext uri="{FF2B5EF4-FFF2-40B4-BE49-F238E27FC236}">
                <a16:creationId xmlns:a16="http://schemas.microsoft.com/office/drawing/2014/main" id="{935ED806-C1B1-FEB4-EF76-AFCF045CB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3613" y="2786063"/>
            <a:ext cx="609600" cy="144462"/>
          </a:xfrm>
          <a:prstGeom prst="rect">
            <a:avLst/>
          </a:prstGeom>
          <a:solidFill>
            <a:schemeClr val="accent1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09" name="Rectangle 201">
            <a:extLst>
              <a:ext uri="{FF2B5EF4-FFF2-40B4-BE49-F238E27FC236}">
                <a16:creationId xmlns:a16="http://schemas.microsoft.com/office/drawing/2014/main" id="{99085491-F92E-A18E-F757-15C17575C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8288" y="2640013"/>
            <a:ext cx="735012" cy="290512"/>
          </a:xfrm>
          <a:prstGeom prst="rect">
            <a:avLst/>
          </a:prstGeom>
          <a:solidFill>
            <a:schemeClr val="accent1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10" name="Rectangle 202">
            <a:extLst>
              <a:ext uri="{FF2B5EF4-FFF2-40B4-BE49-F238E27FC236}">
                <a16:creationId xmlns:a16="http://schemas.microsoft.com/office/drawing/2014/main" id="{2C32228C-FF2E-D191-46A1-16E08CD23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1" y="2682875"/>
            <a:ext cx="428625" cy="247650"/>
          </a:xfrm>
          <a:prstGeom prst="rect">
            <a:avLst/>
          </a:prstGeom>
          <a:solidFill>
            <a:schemeClr val="accent1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11" name="Rectangle 203">
            <a:extLst>
              <a:ext uri="{FF2B5EF4-FFF2-40B4-BE49-F238E27FC236}">
                <a16:creationId xmlns:a16="http://schemas.microsoft.com/office/drawing/2014/main" id="{2058750C-0588-0937-1C3F-239D6F99F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8" y="2733675"/>
            <a:ext cx="855662" cy="196850"/>
          </a:xfrm>
          <a:prstGeom prst="rect">
            <a:avLst/>
          </a:prstGeom>
          <a:solidFill>
            <a:schemeClr val="accent1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12" name="Rectangle 204">
            <a:extLst>
              <a:ext uri="{FF2B5EF4-FFF2-40B4-BE49-F238E27FC236}">
                <a16:creationId xmlns:a16="http://schemas.microsoft.com/office/drawing/2014/main" id="{19D24E40-AC4B-145E-9945-14EB7C6C2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26" y="2611439"/>
            <a:ext cx="161925" cy="319087"/>
          </a:xfrm>
          <a:prstGeom prst="rect">
            <a:avLst/>
          </a:prstGeom>
          <a:solidFill>
            <a:schemeClr val="accent1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13" name="Rectangle 205">
            <a:extLst>
              <a:ext uri="{FF2B5EF4-FFF2-40B4-BE49-F238E27FC236}">
                <a16:creationId xmlns:a16="http://schemas.microsoft.com/office/drawing/2014/main" id="{F0293D05-FBD0-27B7-F504-61D535D9A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6" y="2238375"/>
            <a:ext cx="244475" cy="692150"/>
          </a:xfrm>
          <a:prstGeom prst="rect">
            <a:avLst/>
          </a:prstGeom>
          <a:solidFill>
            <a:schemeClr val="accent1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14" name="Line 206">
            <a:extLst>
              <a:ext uri="{FF2B5EF4-FFF2-40B4-BE49-F238E27FC236}">
                <a16:creationId xmlns:a16="http://schemas.microsoft.com/office/drawing/2014/main" id="{6131AEF0-31F7-7861-962E-6890CCBFCED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2638" y="2928938"/>
            <a:ext cx="0" cy="1420812"/>
          </a:xfrm>
          <a:prstGeom prst="line">
            <a:avLst/>
          </a:prstGeom>
          <a:noFill/>
          <a:ln w="9525" cap="rnd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215" name="Rectangle 207">
            <a:extLst>
              <a:ext uri="{FF2B5EF4-FFF2-40B4-BE49-F238E27FC236}">
                <a16:creationId xmlns:a16="http://schemas.microsoft.com/office/drawing/2014/main" id="{96805F13-8033-6847-E8AD-2E194CEC0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4476" y="1281114"/>
            <a:ext cx="4194175" cy="3889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16" name="Rectangle 208">
            <a:extLst>
              <a:ext uri="{FF2B5EF4-FFF2-40B4-BE49-F238E27FC236}">
                <a16:creationId xmlns:a16="http://schemas.microsoft.com/office/drawing/2014/main" id="{5B2855E4-7E1E-0E58-2253-D8A6F04D3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3863" y="1281113"/>
            <a:ext cx="38338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b="1" baseline="0">
                <a:solidFill>
                  <a:schemeClr val="bg1"/>
                </a:solidFill>
                <a:latin typeface="Times New Roman" panose="02020603050405020304" pitchFamily="18" charset="0"/>
              </a:rPr>
              <a:t>Shareholder Value Added by Brand/Vehicle Platform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100" b="1" baseline="0">
                <a:solidFill>
                  <a:schemeClr val="bg1"/>
                </a:solidFill>
                <a:latin typeface="Times New Roman" panose="02020603050405020304" pitchFamily="18" charset="0"/>
              </a:rPr>
              <a:t>(including AutoParts and FinanceArm)</a:t>
            </a:r>
            <a:endParaRPr lang="en-US" altLang="en-US" sz="1100" b="1" u="sng" baseline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217" name="Line 209">
            <a:extLst>
              <a:ext uri="{FF2B5EF4-FFF2-40B4-BE49-F238E27FC236}">
                <a16:creationId xmlns:a16="http://schemas.microsoft.com/office/drawing/2014/main" id="{63CFE50B-0F83-0E31-1B7C-55E1033D89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5625" y="1758950"/>
            <a:ext cx="0" cy="26035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3218" name="Rectangle 210">
            <a:extLst>
              <a:ext uri="{FF2B5EF4-FFF2-40B4-BE49-F238E27FC236}">
                <a16:creationId xmlns:a16="http://schemas.microsoft.com/office/drawing/2014/main" id="{3CD6AC58-1AC1-0049-DC22-537771E991B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54500" y="2856807"/>
            <a:ext cx="74860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aseline="0">
                <a:solidFill>
                  <a:schemeClr val="accent1"/>
                </a:solidFill>
                <a:latin typeface="Arial Narrow" panose="020B0606020202030204" pitchFamily="34" charset="0"/>
              </a:rPr>
              <a:t>Value Added /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000" baseline="0">
                <a:solidFill>
                  <a:schemeClr val="accent1"/>
                </a:solidFill>
                <a:latin typeface="Arial Narrow" panose="020B0606020202030204" pitchFamily="34" charset="0"/>
              </a:rPr>
              <a:t>Invested Capital</a:t>
            </a:r>
            <a:endParaRPr lang="en-US" altLang="en-US" sz="1000" u="sng" baseline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219" name="Line 211">
            <a:extLst>
              <a:ext uri="{FF2B5EF4-FFF2-40B4-BE49-F238E27FC236}">
                <a16:creationId xmlns:a16="http://schemas.microsoft.com/office/drawing/2014/main" id="{8C064FCA-24B2-038F-5999-BCB8254F9C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10401" y="1870076"/>
            <a:ext cx="911225" cy="1025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3220" name="AutoShape 212">
            <a:extLst>
              <a:ext uri="{FF2B5EF4-FFF2-40B4-BE49-F238E27FC236}">
                <a16:creationId xmlns:a16="http://schemas.microsoft.com/office/drawing/2014/main" id="{3338B6F0-10B1-65DA-04BD-571C14C0C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825" y="955675"/>
            <a:ext cx="3448050" cy="1155700"/>
          </a:xfrm>
          <a:prstGeom prst="star32">
            <a:avLst>
              <a:gd name="adj" fmla="val 38810"/>
            </a:avLst>
          </a:prstGeom>
          <a:gradFill rotWithShape="0">
            <a:gsLst>
              <a:gs pos="0">
                <a:srgbClr val="FFFFFF"/>
              </a:gs>
              <a:gs pos="100000">
                <a:srgbClr val="E5D3A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21" name="Text Box 213">
            <a:extLst>
              <a:ext uri="{FF2B5EF4-FFF2-40B4-BE49-F238E27FC236}">
                <a16:creationId xmlns:a16="http://schemas.microsoft.com/office/drawing/2014/main" id="{6390DDD5-0113-5EBA-01A4-CDCB5E08B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375" y="1184275"/>
            <a:ext cx="2311400" cy="67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b="1" baseline="0">
                <a:latin typeface="Times New Roman" panose="02020603050405020304" pitchFamily="18" charset="0"/>
              </a:rPr>
              <a:t>The value destroyed by SMALL12 more than negates the value created by the SUV1, SUV3 and SUV6 brands combined.</a:t>
            </a:r>
          </a:p>
        </p:txBody>
      </p:sp>
      <p:sp>
        <p:nvSpPr>
          <p:cNvPr id="43222" name="Line 214">
            <a:extLst>
              <a:ext uri="{FF2B5EF4-FFF2-40B4-BE49-F238E27FC236}">
                <a16:creationId xmlns:a16="http://schemas.microsoft.com/office/drawing/2014/main" id="{63BC8EEB-4877-755C-D89E-37CF9E07A9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09851" y="2682876"/>
            <a:ext cx="447675" cy="2803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3223" name="AutoShape 215">
            <a:extLst>
              <a:ext uri="{FF2B5EF4-FFF2-40B4-BE49-F238E27FC236}">
                <a16:creationId xmlns:a16="http://schemas.microsoft.com/office/drawing/2014/main" id="{17734FEE-9D98-EF0C-78BE-02480DF0F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1" y="5394326"/>
            <a:ext cx="3368675" cy="854075"/>
          </a:xfrm>
          <a:prstGeom prst="star32">
            <a:avLst>
              <a:gd name="adj" fmla="val 39963"/>
            </a:avLst>
          </a:prstGeom>
          <a:gradFill rotWithShape="0">
            <a:gsLst>
              <a:gs pos="0">
                <a:srgbClr val="FFFFFF"/>
              </a:gs>
              <a:gs pos="100000">
                <a:srgbClr val="E5D3A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24" name="Text Box 216">
            <a:extLst>
              <a:ext uri="{FF2B5EF4-FFF2-40B4-BE49-F238E27FC236}">
                <a16:creationId xmlns:a16="http://schemas.microsoft.com/office/drawing/2014/main" id="{796DF308-396C-458D-C289-C0B65FF0A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76" y="5568951"/>
            <a:ext cx="22193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100" b="1" baseline="0">
                <a:latin typeface="Times New Roman" panose="02020603050405020304" pitchFamily="18" charset="0"/>
              </a:rPr>
              <a:t>On the other hand, AutoParts generates $2.91 in value for every dollar invested</a:t>
            </a:r>
          </a:p>
        </p:txBody>
      </p:sp>
      <p:sp>
        <p:nvSpPr>
          <p:cNvPr id="43225" name="Oval 217">
            <a:extLst>
              <a:ext uri="{FF2B5EF4-FFF2-40B4-BE49-F238E27FC236}">
                <a16:creationId xmlns:a16="http://schemas.microsoft.com/office/drawing/2014/main" id="{BF253FC0-903F-DC1C-2A24-119C8EB20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1150" y="4259263"/>
            <a:ext cx="444500" cy="863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26" name="AutoShape 218">
            <a:extLst>
              <a:ext uri="{FF2B5EF4-FFF2-40B4-BE49-F238E27FC236}">
                <a16:creationId xmlns:a16="http://schemas.microsoft.com/office/drawing/2014/main" id="{D45F9203-9D36-4D9C-345D-8B7852278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6400" y="5257800"/>
            <a:ext cx="3048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27" name="Text Box 219">
            <a:extLst>
              <a:ext uri="{FF2B5EF4-FFF2-40B4-BE49-F238E27FC236}">
                <a16:creationId xmlns:a16="http://schemas.microsoft.com/office/drawing/2014/main" id="{F884D891-AFF9-9831-6505-42174EA1D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2291" y="5499508"/>
            <a:ext cx="15581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800" b="1" baseline="0">
                <a:latin typeface="Times New Roman" panose="02020603050405020304" pitchFamily="18" charset="0"/>
              </a:rPr>
              <a:t>$6.5B in Capital</a:t>
            </a:r>
          </a:p>
        </p:txBody>
      </p:sp>
      <p:sp>
        <p:nvSpPr>
          <p:cNvPr id="43228" name="Line 220">
            <a:extLst>
              <a:ext uri="{FF2B5EF4-FFF2-40B4-BE49-F238E27FC236}">
                <a16:creationId xmlns:a16="http://schemas.microsoft.com/office/drawing/2014/main" id="{05CFA72F-DBBD-673F-DA02-2C3A906A2C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53400" y="4876800"/>
            <a:ext cx="4572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3229" name="Text Box 221">
            <a:extLst>
              <a:ext uri="{FF2B5EF4-FFF2-40B4-BE49-F238E27FC236}">
                <a16:creationId xmlns:a16="http://schemas.microsoft.com/office/drawing/2014/main" id="{3B9632AC-C306-CA20-E909-2C23CF3D8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9225" y="5486600"/>
            <a:ext cx="3282950" cy="61555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latin typeface="Times New Roman" panose="02020603050405020304" pitchFamily="18" charset="0"/>
              </a:rPr>
              <a:t>Figures based on internal business plans/forecasts for period 1998-02.  Internal business plans may be overly optimistic.  External market valuation of the business is 45% lower than valuation based on internal business plans</a:t>
            </a:r>
          </a:p>
        </p:txBody>
      </p:sp>
      <p:sp>
        <p:nvSpPr>
          <p:cNvPr id="43230" name="Rectangle 222">
            <a:extLst>
              <a:ext uri="{FF2B5EF4-FFF2-40B4-BE49-F238E27FC236}">
                <a16:creationId xmlns:a16="http://schemas.microsoft.com/office/drawing/2014/main" id="{B14C9904-1351-1EDC-7528-FF4382696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151" y="2879725"/>
            <a:ext cx="214313" cy="50800"/>
          </a:xfrm>
          <a:prstGeom prst="rect">
            <a:avLst/>
          </a:prstGeom>
          <a:solidFill>
            <a:srgbClr val="FFFF66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31" name="Line 223">
            <a:extLst>
              <a:ext uri="{FF2B5EF4-FFF2-40B4-BE49-F238E27FC236}">
                <a16:creationId xmlns:a16="http://schemas.microsoft.com/office/drawing/2014/main" id="{A7C236CE-029C-D6F1-E2B0-A32F238890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07126" y="2927350"/>
            <a:ext cx="603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3232" name="Rectangle 224">
            <a:extLst>
              <a:ext uri="{FF2B5EF4-FFF2-40B4-BE49-F238E27FC236}">
                <a16:creationId xmlns:a16="http://schemas.microsoft.com/office/drawing/2014/main" id="{4F3966D9-61D7-C41E-49C7-3C1033433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3801" y="2933701"/>
            <a:ext cx="182563" cy="74613"/>
          </a:xfrm>
          <a:prstGeom prst="rect">
            <a:avLst/>
          </a:prstGeom>
          <a:solidFill>
            <a:schemeClr val="bg2"/>
          </a:solidFill>
          <a:ln w="11176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233" name="Line 225">
            <a:extLst>
              <a:ext uri="{FF2B5EF4-FFF2-40B4-BE49-F238E27FC236}">
                <a16:creationId xmlns:a16="http://schemas.microsoft.com/office/drawing/2014/main" id="{5EDD940F-4228-1219-8204-92E031D231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2163" y="2924175"/>
            <a:ext cx="0" cy="8001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A9423-AABA-75CC-84C2-4C72138514D8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24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2">
            <a:extLst>
              <a:ext uri="{FF2B5EF4-FFF2-40B4-BE49-F238E27FC236}">
                <a16:creationId xmlns:a16="http://schemas.microsoft.com/office/drawing/2014/main" id="{FE3AC9B4-05A5-F471-12A6-FB81B186522E}"/>
              </a:ext>
            </a:extLst>
          </p:cNvPr>
          <p:cNvGraphicFramePr>
            <a:graphicFrameLocks/>
          </p:cNvGraphicFramePr>
          <p:nvPr/>
        </p:nvGraphicFramePr>
        <p:xfrm>
          <a:off x="2014538" y="914400"/>
          <a:ext cx="3981450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9144000" imgH="5016843" progId="MSGraph.Chart.8">
                  <p:embed followColorScheme="full"/>
                </p:oleObj>
              </mc:Choice>
              <mc:Fallback>
                <p:oleObj name="Chart" r:id="rId3" imgW="9144000" imgH="5016843" progId="MSGraph.Chart.8">
                  <p:embed followColorScheme="full"/>
                  <p:pic>
                    <p:nvPicPr>
                      <p:cNvPr id="45058" name="Object 2">
                        <a:extLst>
                          <a:ext uri="{FF2B5EF4-FFF2-40B4-BE49-F238E27FC236}">
                            <a16:creationId xmlns:a16="http://schemas.microsoft.com/office/drawing/2014/main" id="{FE3AC9B4-05A5-F471-12A6-FB81B186522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538" y="914400"/>
                        <a:ext cx="3981450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3">
            <a:extLst>
              <a:ext uri="{FF2B5EF4-FFF2-40B4-BE49-F238E27FC236}">
                <a16:creationId xmlns:a16="http://schemas.microsoft.com/office/drawing/2014/main" id="{579BA6CF-A207-29F5-7EA7-91896DAE852E}"/>
              </a:ext>
            </a:extLst>
          </p:cNvPr>
          <p:cNvGraphicFramePr>
            <a:graphicFrameLocks/>
          </p:cNvGraphicFramePr>
          <p:nvPr/>
        </p:nvGraphicFramePr>
        <p:xfrm>
          <a:off x="2024063" y="3230564"/>
          <a:ext cx="5003800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9672869" imgH="7231998" progId="MSGraph.Chart.8">
                  <p:embed followColorScheme="full"/>
                </p:oleObj>
              </mc:Choice>
              <mc:Fallback>
                <p:oleObj name="Chart" r:id="rId5" imgW="9672869" imgH="7231998" progId="MSGraph.Chart.8">
                  <p:embed followColorScheme="full"/>
                  <p:pic>
                    <p:nvPicPr>
                      <p:cNvPr id="45059" name="Object 3">
                        <a:extLst>
                          <a:ext uri="{FF2B5EF4-FFF2-40B4-BE49-F238E27FC236}">
                            <a16:creationId xmlns:a16="http://schemas.microsoft.com/office/drawing/2014/main" id="{579BA6CF-A207-29F5-7EA7-91896DAE852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 l="3343"/>
                      <a:stretch>
                        <a:fillRect/>
                      </a:stretch>
                    </p:blipFill>
                    <p:spPr bwMode="auto">
                      <a:xfrm>
                        <a:off x="2024063" y="3230564"/>
                        <a:ext cx="5003800" cy="387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0" name="AutoShape 4">
            <a:extLst>
              <a:ext uri="{FF2B5EF4-FFF2-40B4-BE49-F238E27FC236}">
                <a16:creationId xmlns:a16="http://schemas.microsoft.com/office/drawing/2014/main" id="{4CCCF41F-0ED7-8A2A-7973-8D4185D25C0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17282" y="4198144"/>
            <a:ext cx="2790825" cy="395288"/>
          </a:xfrm>
          <a:prstGeom prst="triangle">
            <a:avLst>
              <a:gd name="adj" fmla="val 49991"/>
            </a:avLst>
          </a:prstGeom>
          <a:solidFill>
            <a:srgbClr val="9A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C7A8B0B6-97E6-0C8F-1910-AC429D31E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37" y="838200"/>
            <a:ext cx="3892476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600" b="1" baseline="0">
                <a:solidFill>
                  <a:schemeClr val="tx2"/>
                </a:solidFill>
                <a:latin typeface="Times New Roman" panose="02020603050405020304" pitchFamily="18" charset="0"/>
              </a:rPr>
              <a:t>Non-Product Capital Expenditures by Type 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600" b="1" baseline="0">
                <a:solidFill>
                  <a:schemeClr val="tx2"/>
                </a:solidFill>
                <a:latin typeface="Times New Roman" panose="02020603050405020304" pitchFamily="18" charset="0"/>
              </a:rPr>
              <a:t>(1998-2002)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55453E42-E64D-65B8-DE3A-E2E6B346A1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8188" y="162718"/>
            <a:ext cx="10515600" cy="816767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Despite significant investment in non-product areas . . .</a:t>
            </a:r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8307F617-382A-4AF9-BA38-FE0030CE3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6701" y="3536950"/>
            <a:ext cx="3871913" cy="16446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28850" algn="r"/>
                <a:tab pos="3032125" algn="r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en-US" sz="12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	$ </a:t>
            </a: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Millions	% Total</a:t>
            </a:r>
            <a:r>
              <a:rPr lang="en-US" altLang="en-US" sz="12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12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Quality	$835 	10%	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12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Mfg./Procure/Prod Dev.	 $5,377 	64%	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12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Regulatory	 $615	7%	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12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Sales and Marketing	 $797	9%	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12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Other	 </a:t>
            </a:r>
            <a:r>
              <a:rPr lang="en-US" altLang="en-US" sz="1200" i="0" u="sng" baseline="0">
                <a:solidFill>
                  <a:srgbClr val="000000"/>
                </a:solidFill>
                <a:latin typeface="Times New Roman" panose="02020603050405020304" pitchFamily="18" charset="0"/>
              </a:rPr>
              <a:t>$831	10%</a:t>
            </a:r>
            <a:r>
              <a:rPr lang="en-US" altLang="en-US" sz="1200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Total	 $8,454 	100%</a:t>
            </a:r>
            <a:r>
              <a:rPr lang="en-US" altLang="en-US" sz="1400" b="1" i="0" baseline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45064" name="Rectangle 8">
            <a:extLst>
              <a:ext uri="{FF2B5EF4-FFF2-40B4-BE49-F238E27FC236}">
                <a16:creationId xmlns:a16="http://schemas.microsoft.com/office/drawing/2014/main" id="{E246F080-F248-B1EA-95E8-400C054CF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747" y="3052763"/>
            <a:ext cx="4053995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400" b="1" baseline="0">
                <a:solidFill>
                  <a:srgbClr val="003399"/>
                </a:solidFill>
                <a:latin typeface="Times New Roman" panose="02020603050405020304" pitchFamily="18" charset="0"/>
              </a:rPr>
              <a:t>“Pure” Non-Product Capital Spending by Function 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400" b="1" baseline="0">
                <a:solidFill>
                  <a:srgbClr val="003399"/>
                </a:solidFill>
                <a:latin typeface="Times New Roman" panose="02020603050405020304" pitchFamily="18" charset="0"/>
              </a:rPr>
              <a:t>(1998-2002)</a:t>
            </a:r>
          </a:p>
        </p:txBody>
      </p:sp>
      <p:sp>
        <p:nvSpPr>
          <p:cNvPr id="45065" name="Line 9">
            <a:extLst>
              <a:ext uri="{FF2B5EF4-FFF2-40B4-BE49-F238E27FC236}">
                <a16:creationId xmlns:a16="http://schemas.microsoft.com/office/drawing/2014/main" id="{43C68EB2-8367-3237-BE6A-58430B28E6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3876" y="2995614"/>
            <a:ext cx="796925" cy="738187"/>
          </a:xfrm>
          <a:prstGeom prst="line">
            <a:avLst/>
          </a:prstGeom>
          <a:noFill/>
          <a:ln w="28575">
            <a:solidFill>
              <a:srgbClr val="003399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Line 10">
            <a:extLst>
              <a:ext uri="{FF2B5EF4-FFF2-40B4-BE49-F238E27FC236}">
                <a16:creationId xmlns:a16="http://schemas.microsoft.com/office/drawing/2014/main" id="{A81534F3-7A3E-978A-87C5-051C442B3C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14650" y="3003550"/>
            <a:ext cx="571500" cy="630238"/>
          </a:xfrm>
          <a:prstGeom prst="line">
            <a:avLst/>
          </a:prstGeom>
          <a:noFill/>
          <a:ln w="28575">
            <a:solidFill>
              <a:srgbClr val="003399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AutoShape 11">
            <a:extLst>
              <a:ext uri="{FF2B5EF4-FFF2-40B4-BE49-F238E27FC236}">
                <a16:creationId xmlns:a16="http://schemas.microsoft.com/office/drawing/2014/main" id="{C0F8D12B-8EB0-F467-1F87-2F921D8B3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257801"/>
            <a:ext cx="2133600" cy="968375"/>
          </a:xfrm>
          <a:prstGeom prst="roundRect">
            <a:avLst>
              <a:gd name="adj" fmla="val 16667"/>
            </a:avLst>
          </a:prstGeom>
          <a:solidFill>
            <a:srgbClr val="CFB0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68" name="Text Box 12">
            <a:extLst>
              <a:ext uri="{FF2B5EF4-FFF2-40B4-BE49-F238E27FC236}">
                <a16:creationId xmlns:a16="http://schemas.microsoft.com/office/drawing/2014/main" id="{EB6E92BE-511F-53B8-9621-4EA9C064C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5282704"/>
            <a:ext cx="2057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latin typeface="Times New Roman" panose="02020603050405020304" pitchFamily="18" charset="0"/>
              </a:rPr>
              <a:t>How much non-product spending is related to replacement of equipment versus cost/quality improvement?</a:t>
            </a:r>
          </a:p>
        </p:txBody>
      </p:sp>
      <p:grpSp>
        <p:nvGrpSpPr>
          <p:cNvPr id="45069" name="Group 13">
            <a:extLst>
              <a:ext uri="{FF2B5EF4-FFF2-40B4-BE49-F238E27FC236}">
                <a16:creationId xmlns:a16="http://schemas.microsoft.com/office/drawing/2014/main" id="{251052A4-2F3C-936B-BC0E-C861056A659B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858001" y="5029201"/>
            <a:ext cx="1063625" cy="849313"/>
            <a:chOff x="1130" y="1813"/>
            <a:chExt cx="670" cy="696"/>
          </a:xfrm>
        </p:grpSpPr>
        <p:sp>
          <p:nvSpPr>
            <p:cNvPr id="45076" name="Freeform 14">
              <a:extLst>
                <a:ext uri="{FF2B5EF4-FFF2-40B4-BE49-F238E27FC236}">
                  <a16:creationId xmlns:a16="http://schemas.microsoft.com/office/drawing/2014/main" id="{3CD5DE92-DC94-5BA1-6A5A-1E9180642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" y="1815"/>
              <a:ext cx="387" cy="457"/>
            </a:xfrm>
            <a:custGeom>
              <a:avLst/>
              <a:gdLst>
                <a:gd name="T0" fmla="*/ 0 w 1163"/>
                <a:gd name="T1" fmla="*/ 0 h 742"/>
                <a:gd name="T2" fmla="*/ 0 w 1163"/>
                <a:gd name="T3" fmla="*/ 34 h 742"/>
                <a:gd name="T4" fmla="*/ 28 w 1163"/>
                <a:gd name="T5" fmla="*/ 43 h 742"/>
                <a:gd name="T6" fmla="*/ 54 w 1163"/>
                <a:gd name="T7" fmla="*/ 54 h 742"/>
                <a:gd name="T8" fmla="*/ 77 w 1163"/>
                <a:gd name="T9" fmla="*/ 68 h 742"/>
                <a:gd name="T10" fmla="*/ 101 w 1163"/>
                <a:gd name="T11" fmla="*/ 81 h 742"/>
                <a:gd name="T12" fmla="*/ 121 w 1163"/>
                <a:gd name="T13" fmla="*/ 95 h 742"/>
                <a:gd name="T14" fmla="*/ 138 w 1163"/>
                <a:gd name="T15" fmla="*/ 108 h 742"/>
                <a:gd name="T16" fmla="*/ 154 w 1163"/>
                <a:gd name="T17" fmla="*/ 121 h 742"/>
                <a:gd name="T18" fmla="*/ 172 w 1163"/>
                <a:gd name="T19" fmla="*/ 136 h 742"/>
                <a:gd name="T20" fmla="*/ 188 w 1163"/>
                <a:gd name="T21" fmla="*/ 155 h 742"/>
                <a:gd name="T22" fmla="*/ 207 w 1163"/>
                <a:gd name="T23" fmla="*/ 177 h 742"/>
                <a:gd name="T24" fmla="*/ 221 w 1163"/>
                <a:gd name="T25" fmla="*/ 197 h 742"/>
                <a:gd name="T26" fmla="*/ 236 w 1163"/>
                <a:gd name="T27" fmla="*/ 217 h 742"/>
                <a:gd name="T28" fmla="*/ 249 w 1163"/>
                <a:gd name="T29" fmla="*/ 240 h 742"/>
                <a:gd name="T30" fmla="*/ 266 w 1163"/>
                <a:gd name="T31" fmla="*/ 267 h 742"/>
                <a:gd name="T32" fmla="*/ 285 w 1163"/>
                <a:gd name="T33" fmla="*/ 299 h 742"/>
                <a:gd name="T34" fmla="*/ 295 w 1163"/>
                <a:gd name="T35" fmla="*/ 322 h 742"/>
                <a:gd name="T36" fmla="*/ 306 w 1163"/>
                <a:gd name="T37" fmla="*/ 346 h 742"/>
                <a:gd name="T38" fmla="*/ 317 w 1163"/>
                <a:gd name="T39" fmla="*/ 369 h 742"/>
                <a:gd name="T40" fmla="*/ 327 w 1163"/>
                <a:gd name="T41" fmla="*/ 391 h 742"/>
                <a:gd name="T42" fmla="*/ 339 w 1163"/>
                <a:gd name="T43" fmla="*/ 427 h 742"/>
                <a:gd name="T44" fmla="*/ 346 w 1163"/>
                <a:gd name="T45" fmla="*/ 457 h 742"/>
                <a:gd name="T46" fmla="*/ 387 w 1163"/>
                <a:gd name="T47" fmla="*/ 448 h 742"/>
                <a:gd name="T48" fmla="*/ 374 w 1163"/>
                <a:gd name="T49" fmla="*/ 398 h 742"/>
                <a:gd name="T50" fmla="*/ 354 w 1163"/>
                <a:gd name="T51" fmla="*/ 346 h 742"/>
                <a:gd name="T52" fmla="*/ 333 w 1163"/>
                <a:gd name="T53" fmla="*/ 301 h 742"/>
                <a:gd name="T54" fmla="*/ 306 w 1163"/>
                <a:gd name="T55" fmla="*/ 254 h 742"/>
                <a:gd name="T56" fmla="*/ 270 w 1163"/>
                <a:gd name="T57" fmla="*/ 186 h 742"/>
                <a:gd name="T58" fmla="*/ 230 w 1163"/>
                <a:gd name="T59" fmla="*/ 129 h 742"/>
                <a:gd name="T60" fmla="*/ 187 w 1163"/>
                <a:gd name="T61" fmla="*/ 81 h 742"/>
                <a:gd name="T62" fmla="*/ 149 w 1163"/>
                <a:gd name="T63" fmla="*/ 52 h 742"/>
                <a:gd name="T64" fmla="*/ 102 w 1163"/>
                <a:gd name="T65" fmla="*/ 23 h 742"/>
                <a:gd name="T66" fmla="*/ 63 w 1163"/>
                <a:gd name="T67" fmla="*/ 12 h 742"/>
                <a:gd name="T68" fmla="*/ 0 w 1163"/>
                <a:gd name="T69" fmla="*/ 0 h 74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63" h="742">
                  <a:moveTo>
                    <a:pt x="0" y="0"/>
                  </a:moveTo>
                  <a:lnTo>
                    <a:pt x="0" y="55"/>
                  </a:lnTo>
                  <a:lnTo>
                    <a:pt x="84" y="70"/>
                  </a:lnTo>
                  <a:lnTo>
                    <a:pt x="161" y="88"/>
                  </a:lnTo>
                  <a:lnTo>
                    <a:pt x="231" y="110"/>
                  </a:lnTo>
                  <a:lnTo>
                    <a:pt x="303" y="132"/>
                  </a:lnTo>
                  <a:lnTo>
                    <a:pt x="364" y="154"/>
                  </a:lnTo>
                  <a:lnTo>
                    <a:pt x="415" y="176"/>
                  </a:lnTo>
                  <a:lnTo>
                    <a:pt x="463" y="196"/>
                  </a:lnTo>
                  <a:lnTo>
                    <a:pt x="518" y="221"/>
                  </a:lnTo>
                  <a:lnTo>
                    <a:pt x="566" y="251"/>
                  </a:lnTo>
                  <a:lnTo>
                    <a:pt x="621" y="287"/>
                  </a:lnTo>
                  <a:lnTo>
                    <a:pt x="665" y="320"/>
                  </a:lnTo>
                  <a:lnTo>
                    <a:pt x="709" y="353"/>
                  </a:lnTo>
                  <a:lnTo>
                    <a:pt x="749" y="390"/>
                  </a:lnTo>
                  <a:lnTo>
                    <a:pt x="800" y="434"/>
                  </a:lnTo>
                  <a:lnTo>
                    <a:pt x="855" y="485"/>
                  </a:lnTo>
                  <a:lnTo>
                    <a:pt x="887" y="522"/>
                  </a:lnTo>
                  <a:lnTo>
                    <a:pt x="920" y="561"/>
                  </a:lnTo>
                  <a:lnTo>
                    <a:pt x="953" y="599"/>
                  </a:lnTo>
                  <a:lnTo>
                    <a:pt x="982" y="635"/>
                  </a:lnTo>
                  <a:lnTo>
                    <a:pt x="1019" y="694"/>
                  </a:lnTo>
                  <a:lnTo>
                    <a:pt x="1041" y="742"/>
                  </a:lnTo>
                  <a:lnTo>
                    <a:pt x="1163" y="727"/>
                  </a:lnTo>
                  <a:lnTo>
                    <a:pt x="1123" y="646"/>
                  </a:lnTo>
                  <a:lnTo>
                    <a:pt x="1063" y="561"/>
                  </a:lnTo>
                  <a:lnTo>
                    <a:pt x="1001" y="489"/>
                  </a:lnTo>
                  <a:lnTo>
                    <a:pt x="920" y="412"/>
                  </a:lnTo>
                  <a:lnTo>
                    <a:pt x="811" y="302"/>
                  </a:lnTo>
                  <a:lnTo>
                    <a:pt x="690" y="210"/>
                  </a:lnTo>
                  <a:lnTo>
                    <a:pt x="562" y="132"/>
                  </a:lnTo>
                  <a:lnTo>
                    <a:pt x="448" y="84"/>
                  </a:lnTo>
                  <a:lnTo>
                    <a:pt x="307" y="37"/>
                  </a:lnTo>
                  <a:lnTo>
                    <a:pt x="19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7" name="Freeform 15">
              <a:extLst>
                <a:ext uri="{FF2B5EF4-FFF2-40B4-BE49-F238E27FC236}">
                  <a16:creationId xmlns:a16="http://schemas.microsoft.com/office/drawing/2014/main" id="{198F271A-4556-12D7-519C-6AD5957F6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0" y="2181"/>
              <a:ext cx="200" cy="328"/>
            </a:xfrm>
            <a:custGeom>
              <a:avLst/>
              <a:gdLst>
                <a:gd name="T0" fmla="*/ 0 w 602"/>
                <a:gd name="T1" fmla="*/ 253 h 530"/>
                <a:gd name="T2" fmla="*/ 0 w 602"/>
                <a:gd name="T3" fmla="*/ 328 h 530"/>
                <a:gd name="T4" fmla="*/ 8 w 602"/>
                <a:gd name="T5" fmla="*/ 309 h 530"/>
                <a:gd name="T6" fmla="*/ 17 w 602"/>
                <a:gd name="T7" fmla="*/ 290 h 530"/>
                <a:gd name="T8" fmla="*/ 29 w 602"/>
                <a:gd name="T9" fmla="*/ 269 h 530"/>
                <a:gd name="T10" fmla="*/ 43 w 602"/>
                <a:gd name="T11" fmla="*/ 246 h 530"/>
                <a:gd name="T12" fmla="*/ 57 w 602"/>
                <a:gd name="T13" fmla="*/ 220 h 530"/>
                <a:gd name="T14" fmla="*/ 72 w 602"/>
                <a:gd name="T15" fmla="*/ 196 h 530"/>
                <a:gd name="T16" fmla="*/ 85 w 602"/>
                <a:gd name="T17" fmla="*/ 175 h 530"/>
                <a:gd name="T18" fmla="*/ 98 w 602"/>
                <a:gd name="T19" fmla="*/ 157 h 530"/>
                <a:gd name="T20" fmla="*/ 111 w 602"/>
                <a:gd name="T21" fmla="*/ 140 h 530"/>
                <a:gd name="T22" fmla="*/ 125 w 602"/>
                <a:gd name="T23" fmla="*/ 124 h 530"/>
                <a:gd name="T24" fmla="*/ 141 w 602"/>
                <a:gd name="T25" fmla="*/ 106 h 530"/>
                <a:gd name="T26" fmla="*/ 156 w 602"/>
                <a:gd name="T27" fmla="*/ 93 h 530"/>
                <a:gd name="T28" fmla="*/ 172 w 602"/>
                <a:gd name="T29" fmla="*/ 81 h 530"/>
                <a:gd name="T30" fmla="*/ 188 w 602"/>
                <a:gd name="T31" fmla="*/ 68 h 530"/>
                <a:gd name="T32" fmla="*/ 200 w 602"/>
                <a:gd name="T33" fmla="*/ 58 h 530"/>
                <a:gd name="T34" fmla="*/ 200 w 602"/>
                <a:gd name="T35" fmla="*/ 0 h 530"/>
                <a:gd name="T36" fmla="*/ 178 w 602"/>
                <a:gd name="T37" fmla="*/ 11 h 530"/>
                <a:gd name="T38" fmla="*/ 146 w 602"/>
                <a:gd name="T39" fmla="*/ 37 h 530"/>
                <a:gd name="T40" fmla="*/ 105 w 602"/>
                <a:gd name="T41" fmla="*/ 69 h 530"/>
                <a:gd name="T42" fmla="*/ 75 w 602"/>
                <a:gd name="T43" fmla="*/ 105 h 530"/>
                <a:gd name="T44" fmla="*/ 48 w 602"/>
                <a:gd name="T45" fmla="*/ 154 h 530"/>
                <a:gd name="T46" fmla="*/ 20 w 602"/>
                <a:gd name="T47" fmla="*/ 196 h 530"/>
                <a:gd name="T48" fmla="*/ 0 w 602"/>
                <a:gd name="T49" fmla="*/ 236 h 530"/>
                <a:gd name="T50" fmla="*/ 0 w 602"/>
                <a:gd name="T51" fmla="*/ 327 h 530"/>
                <a:gd name="T52" fmla="*/ 0 w 602"/>
                <a:gd name="T53" fmla="*/ 326 h 530"/>
                <a:gd name="T54" fmla="*/ 0 w 602"/>
                <a:gd name="T55" fmla="*/ 253 h 5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602" h="530">
                  <a:moveTo>
                    <a:pt x="0" y="409"/>
                  </a:moveTo>
                  <a:lnTo>
                    <a:pt x="0" y="530"/>
                  </a:lnTo>
                  <a:lnTo>
                    <a:pt x="24" y="500"/>
                  </a:lnTo>
                  <a:lnTo>
                    <a:pt x="51" y="468"/>
                  </a:lnTo>
                  <a:lnTo>
                    <a:pt x="86" y="435"/>
                  </a:lnTo>
                  <a:lnTo>
                    <a:pt x="130" y="397"/>
                  </a:lnTo>
                  <a:lnTo>
                    <a:pt x="173" y="355"/>
                  </a:lnTo>
                  <a:lnTo>
                    <a:pt x="217" y="316"/>
                  </a:lnTo>
                  <a:lnTo>
                    <a:pt x="257" y="283"/>
                  </a:lnTo>
                  <a:lnTo>
                    <a:pt x="294" y="254"/>
                  </a:lnTo>
                  <a:lnTo>
                    <a:pt x="334" y="227"/>
                  </a:lnTo>
                  <a:lnTo>
                    <a:pt x="376" y="200"/>
                  </a:lnTo>
                  <a:lnTo>
                    <a:pt x="425" y="172"/>
                  </a:lnTo>
                  <a:lnTo>
                    <a:pt x="470" y="150"/>
                  </a:lnTo>
                  <a:lnTo>
                    <a:pt x="517" y="131"/>
                  </a:lnTo>
                  <a:lnTo>
                    <a:pt x="565" y="110"/>
                  </a:lnTo>
                  <a:lnTo>
                    <a:pt x="602" y="93"/>
                  </a:lnTo>
                  <a:lnTo>
                    <a:pt x="602" y="0"/>
                  </a:lnTo>
                  <a:lnTo>
                    <a:pt x="536" y="18"/>
                  </a:lnTo>
                  <a:lnTo>
                    <a:pt x="440" y="60"/>
                  </a:lnTo>
                  <a:lnTo>
                    <a:pt x="316" y="112"/>
                  </a:lnTo>
                  <a:lnTo>
                    <a:pt x="226" y="169"/>
                  </a:lnTo>
                  <a:lnTo>
                    <a:pt x="143" y="249"/>
                  </a:lnTo>
                  <a:lnTo>
                    <a:pt x="61" y="316"/>
                  </a:lnTo>
                  <a:lnTo>
                    <a:pt x="0" y="381"/>
                  </a:lnTo>
                  <a:lnTo>
                    <a:pt x="0" y="529"/>
                  </a:lnTo>
                  <a:lnTo>
                    <a:pt x="0" y="526"/>
                  </a:lnTo>
                  <a:lnTo>
                    <a:pt x="0" y="409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8" name="Freeform 16">
              <a:extLst>
                <a:ext uri="{FF2B5EF4-FFF2-40B4-BE49-F238E27FC236}">
                  <a16:creationId xmlns:a16="http://schemas.microsoft.com/office/drawing/2014/main" id="{91E9667C-C4AC-3B55-9CE6-78EF81E62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" y="2305"/>
              <a:ext cx="240" cy="204"/>
            </a:xfrm>
            <a:custGeom>
              <a:avLst/>
              <a:gdLst>
                <a:gd name="T0" fmla="*/ 0 w 720"/>
                <a:gd name="T1" fmla="*/ 0 h 330"/>
                <a:gd name="T2" fmla="*/ 0 w 720"/>
                <a:gd name="T3" fmla="*/ 62 h 330"/>
                <a:gd name="T4" fmla="*/ 16 w 720"/>
                <a:gd name="T5" fmla="*/ 68 h 330"/>
                <a:gd name="T6" fmla="*/ 31 w 720"/>
                <a:gd name="T7" fmla="*/ 74 h 330"/>
                <a:gd name="T8" fmla="*/ 47 w 720"/>
                <a:gd name="T9" fmla="*/ 80 h 330"/>
                <a:gd name="T10" fmla="*/ 62 w 720"/>
                <a:gd name="T11" fmla="*/ 87 h 330"/>
                <a:gd name="T12" fmla="*/ 80 w 720"/>
                <a:gd name="T13" fmla="*/ 95 h 330"/>
                <a:gd name="T14" fmla="*/ 99 w 720"/>
                <a:gd name="T15" fmla="*/ 104 h 330"/>
                <a:gd name="T16" fmla="*/ 124 w 720"/>
                <a:gd name="T17" fmla="*/ 118 h 330"/>
                <a:gd name="T18" fmla="*/ 148 w 720"/>
                <a:gd name="T19" fmla="*/ 130 h 330"/>
                <a:gd name="T20" fmla="*/ 163 w 720"/>
                <a:gd name="T21" fmla="*/ 140 h 330"/>
                <a:gd name="T22" fmla="*/ 181 w 720"/>
                <a:gd name="T23" fmla="*/ 153 h 330"/>
                <a:gd name="T24" fmla="*/ 201 w 720"/>
                <a:gd name="T25" fmla="*/ 168 h 330"/>
                <a:gd name="T26" fmla="*/ 219 w 720"/>
                <a:gd name="T27" fmla="*/ 184 h 330"/>
                <a:gd name="T28" fmla="*/ 232 w 720"/>
                <a:gd name="T29" fmla="*/ 195 h 330"/>
                <a:gd name="T30" fmla="*/ 240 w 720"/>
                <a:gd name="T31" fmla="*/ 204 h 330"/>
                <a:gd name="T32" fmla="*/ 240 w 720"/>
                <a:gd name="T33" fmla="*/ 126 h 330"/>
                <a:gd name="T34" fmla="*/ 225 w 720"/>
                <a:gd name="T35" fmla="*/ 106 h 330"/>
                <a:gd name="T36" fmla="*/ 195 w 720"/>
                <a:gd name="T37" fmla="*/ 79 h 330"/>
                <a:gd name="T38" fmla="*/ 160 w 720"/>
                <a:gd name="T39" fmla="*/ 52 h 330"/>
                <a:gd name="T40" fmla="*/ 128 w 720"/>
                <a:gd name="T41" fmla="*/ 37 h 330"/>
                <a:gd name="T42" fmla="*/ 92 w 720"/>
                <a:gd name="T43" fmla="*/ 18 h 330"/>
                <a:gd name="T44" fmla="*/ 56 w 720"/>
                <a:gd name="T45" fmla="*/ 6 h 330"/>
                <a:gd name="T46" fmla="*/ 30 w 720"/>
                <a:gd name="T47" fmla="*/ 1 h 330"/>
                <a:gd name="T48" fmla="*/ 0 w 720"/>
                <a:gd name="T49" fmla="*/ 0 h 3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20" h="330">
                  <a:moveTo>
                    <a:pt x="0" y="0"/>
                  </a:moveTo>
                  <a:lnTo>
                    <a:pt x="0" y="101"/>
                  </a:lnTo>
                  <a:lnTo>
                    <a:pt x="47" y="110"/>
                  </a:lnTo>
                  <a:lnTo>
                    <a:pt x="94" y="119"/>
                  </a:lnTo>
                  <a:lnTo>
                    <a:pt x="140" y="130"/>
                  </a:lnTo>
                  <a:lnTo>
                    <a:pt x="186" y="141"/>
                  </a:lnTo>
                  <a:lnTo>
                    <a:pt x="240" y="154"/>
                  </a:lnTo>
                  <a:lnTo>
                    <a:pt x="298" y="169"/>
                  </a:lnTo>
                  <a:lnTo>
                    <a:pt x="372" y="191"/>
                  </a:lnTo>
                  <a:lnTo>
                    <a:pt x="443" y="210"/>
                  </a:lnTo>
                  <a:lnTo>
                    <a:pt x="489" y="226"/>
                  </a:lnTo>
                  <a:lnTo>
                    <a:pt x="544" y="248"/>
                  </a:lnTo>
                  <a:lnTo>
                    <a:pt x="604" y="272"/>
                  </a:lnTo>
                  <a:lnTo>
                    <a:pt x="658" y="297"/>
                  </a:lnTo>
                  <a:lnTo>
                    <a:pt x="697" y="316"/>
                  </a:lnTo>
                  <a:lnTo>
                    <a:pt x="720" y="330"/>
                  </a:lnTo>
                  <a:lnTo>
                    <a:pt x="720" y="204"/>
                  </a:lnTo>
                  <a:lnTo>
                    <a:pt x="675" y="172"/>
                  </a:lnTo>
                  <a:lnTo>
                    <a:pt x="584" y="128"/>
                  </a:lnTo>
                  <a:lnTo>
                    <a:pt x="479" y="84"/>
                  </a:lnTo>
                  <a:lnTo>
                    <a:pt x="385" y="60"/>
                  </a:lnTo>
                  <a:lnTo>
                    <a:pt x="276" y="29"/>
                  </a:lnTo>
                  <a:lnTo>
                    <a:pt x="168" y="9"/>
                  </a:lnTo>
                  <a:lnTo>
                    <a:pt x="9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9" name="Freeform 17">
              <a:extLst>
                <a:ext uri="{FF2B5EF4-FFF2-40B4-BE49-F238E27FC236}">
                  <a16:creationId xmlns:a16="http://schemas.microsoft.com/office/drawing/2014/main" id="{8A6C8523-6AB7-81CB-B049-563F5E268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" y="1813"/>
              <a:ext cx="670" cy="620"/>
            </a:xfrm>
            <a:custGeom>
              <a:avLst/>
              <a:gdLst>
                <a:gd name="T0" fmla="*/ 37 w 2010"/>
                <a:gd name="T1" fmla="*/ 0 h 1005"/>
                <a:gd name="T2" fmla="*/ 77 w 2010"/>
                <a:gd name="T3" fmla="*/ 0 h 1005"/>
                <a:gd name="T4" fmla="*/ 118 w 2010"/>
                <a:gd name="T5" fmla="*/ 4 h 1005"/>
                <a:gd name="T6" fmla="*/ 157 w 2010"/>
                <a:gd name="T7" fmla="*/ 15 h 1005"/>
                <a:gd name="T8" fmla="*/ 202 w 2010"/>
                <a:gd name="T9" fmla="*/ 34 h 1005"/>
                <a:gd name="T10" fmla="*/ 245 w 2010"/>
                <a:gd name="T11" fmla="*/ 59 h 1005"/>
                <a:gd name="T12" fmla="*/ 290 w 2010"/>
                <a:gd name="T13" fmla="*/ 93 h 1005"/>
                <a:gd name="T14" fmla="*/ 330 w 2010"/>
                <a:gd name="T15" fmla="*/ 128 h 1005"/>
                <a:gd name="T16" fmla="*/ 369 w 2010"/>
                <a:gd name="T17" fmla="*/ 163 h 1005"/>
                <a:gd name="T18" fmla="*/ 408 w 2010"/>
                <a:gd name="T19" fmla="*/ 204 h 1005"/>
                <a:gd name="T20" fmla="*/ 444 w 2010"/>
                <a:gd name="T21" fmla="*/ 249 h 1005"/>
                <a:gd name="T22" fmla="*/ 480 w 2010"/>
                <a:gd name="T23" fmla="*/ 301 h 1005"/>
                <a:gd name="T24" fmla="*/ 509 w 2010"/>
                <a:gd name="T25" fmla="*/ 353 h 1005"/>
                <a:gd name="T26" fmla="*/ 528 w 2010"/>
                <a:gd name="T27" fmla="*/ 402 h 1005"/>
                <a:gd name="T28" fmla="*/ 650 w 2010"/>
                <a:gd name="T29" fmla="*/ 386 h 1005"/>
                <a:gd name="T30" fmla="*/ 609 w 2010"/>
                <a:gd name="T31" fmla="*/ 420 h 1005"/>
                <a:gd name="T32" fmla="*/ 580 w 2010"/>
                <a:gd name="T33" fmla="*/ 447 h 1005"/>
                <a:gd name="T34" fmla="*/ 556 w 2010"/>
                <a:gd name="T35" fmla="*/ 474 h 1005"/>
                <a:gd name="T36" fmla="*/ 532 w 2010"/>
                <a:gd name="T37" fmla="*/ 509 h 1005"/>
                <a:gd name="T38" fmla="*/ 505 w 2010"/>
                <a:gd name="T39" fmla="*/ 554 h 1005"/>
                <a:gd name="T40" fmla="*/ 480 w 2010"/>
                <a:gd name="T41" fmla="*/ 600 h 1005"/>
                <a:gd name="T42" fmla="*/ 458 w 2010"/>
                <a:gd name="T43" fmla="*/ 611 h 1005"/>
                <a:gd name="T44" fmla="*/ 435 w 2010"/>
                <a:gd name="T45" fmla="*/ 590 h 1005"/>
                <a:gd name="T46" fmla="*/ 407 w 2010"/>
                <a:gd name="T47" fmla="*/ 569 h 1005"/>
                <a:gd name="T48" fmla="*/ 381 w 2010"/>
                <a:gd name="T49" fmla="*/ 553 h 1005"/>
                <a:gd name="T50" fmla="*/ 352 w 2010"/>
                <a:gd name="T51" fmla="*/ 539 h 1005"/>
                <a:gd name="T52" fmla="*/ 322 w 2010"/>
                <a:gd name="T53" fmla="*/ 524 h 1005"/>
                <a:gd name="T54" fmla="*/ 293 w 2010"/>
                <a:gd name="T55" fmla="*/ 513 h 1005"/>
                <a:gd name="T56" fmla="*/ 265 w 2010"/>
                <a:gd name="T57" fmla="*/ 502 h 1005"/>
                <a:gd name="T58" fmla="*/ 228 w 2010"/>
                <a:gd name="T59" fmla="*/ 491 h 1005"/>
                <a:gd name="T60" fmla="*/ 365 w 2010"/>
                <a:gd name="T61" fmla="*/ 408 h 1005"/>
                <a:gd name="T62" fmla="*/ 333 w 2010"/>
                <a:gd name="T63" fmla="*/ 331 h 1005"/>
                <a:gd name="T64" fmla="*/ 308 w 2010"/>
                <a:gd name="T65" fmla="*/ 285 h 1005"/>
                <a:gd name="T66" fmla="*/ 273 w 2010"/>
                <a:gd name="T67" fmla="*/ 225 h 1005"/>
                <a:gd name="T68" fmla="*/ 242 w 2010"/>
                <a:gd name="T69" fmla="*/ 177 h 1005"/>
                <a:gd name="T70" fmla="*/ 218 w 2010"/>
                <a:gd name="T71" fmla="*/ 141 h 1005"/>
                <a:gd name="T72" fmla="*/ 187 w 2010"/>
                <a:gd name="T73" fmla="*/ 106 h 1005"/>
                <a:gd name="T74" fmla="*/ 156 w 2010"/>
                <a:gd name="T75" fmla="*/ 76 h 1005"/>
                <a:gd name="T76" fmla="*/ 118 w 2010"/>
                <a:gd name="T77" fmla="*/ 52 h 1005"/>
                <a:gd name="T78" fmla="*/ 78 w 2010"/>
                <a:gd name="T79" fmla="*/ 34 h 1005"/>
                <a:gd name="T80" fmla="*/ 35 w 2010"/>
                <a:gd name="T81" fmla="*/ 18 h 10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10" h="1005">
                  <a:moveTo>
                    <a:pt x="0" y="7"/>
                  </a:moveTo>
                  <a:lnTo>
                    <a:pt x="110" y="0"/>
                  </a:lnTo>
                  <a:lnTo>
                    <a:pt x="165" y="0"/>
                  </a:lnTo>
                  <a:lnTo>
                    <a:pt x="231" y="0"/>
                  </a:lnTo>
                  <a:lnTo>
                    <a:pt x="293" y="3"/>
                  </a:lnTo>
                  <a:lnTo>
                    <a:pt x="355" y="7"/>
                  </a:lnTo>
                  <a:lnTo>
                    <a:pt x="416" y="14"/>
                  </a:lnTo>
                  <a:lnTo>
                    <a:pt x="471" y="25"/>
                  </a:lnTo>
                  <a:lnTo>
                    <a:pt x="532" y="36"/>
                  </a:lnTo>
                  <a:lnTo>
                    <a:pt x="606" y="55"/>
                  </a:lnTo>
                  <a:lnTo>
                    <a:pt x="672" y="76"/>
                  </a:lnTo>
                  <a:lnTo>
                    <a:pt x="734" y="95"/>
                  </a:lnTo>
                  <a:lnTo>
                    <a:pt x="804" y="120"/>
                  </a:lnTo>
                  <a:lnTo>
                    <a:pt x="870" y="150"/>
                  </a:lnTo>
                  <a:lnTo>
                    <a:pt x="936" y="179"/>
                  </a:lnTo>
                  <a:lnTo>
                    <a:pt x="991" y="207"/>
                  </a:lnTo>
                  <a:lnTo>
                    <a:pt x="1053" y="236"/>
                  </a:lnTo>
                  <a:lnTo>
                    <a:pt x="1106" y="265"/>
                  </a:lnTo>
                  <a:lnTo>
                    <a:pt x="1164" y="298"/>
                  </a:lnTo>
                  <a:lnTo>
                    <a:pt x="1223" y="331"/>
                  </a:lnTo>
                  <a:lnTo>
                    <a:pt x="1282" y="371"/>
                  </a:lnTo>
                  <a:lnTo>
                    <a:pt x="1333" y="404"/>
                  </a:lnTo>
                  <a:lnTo>
                    <a:pt x="1388" y="448"/>
                  </a:lnTo>
                  <a:lnTo>
                    <a:pt x="1439" y="488"/>
                  </a:lnTo>
                  <a:lnTo>
                    <a:pt x="1487" y="528"/>
                  </a:lnTo>
                  <a:lnTo>
                    <a:pt x="1526" y="572"/>
                  </a:lnTo>
                  <a:lnTo>
                    <a:pt x="1559" y="610"/>
                  </a:lnTo>
                  <a:lnTo>
                    <a:pt x="1585" y="651"/>
                  </a:lnTo>
                  <a:lnTo>
                    <a:pt x="2010" y="597"/>
                  </a:lnTo>
                  <a:lnTo>
                    <a:pt x="1950" y="625"/>
                  </a:lnTo>
                  <a:lnTo>
                    <a:pt x="1881" y="654"/>
                  </a:lnTo>
                  <a:lnTo>
                    <a:pt x="1826" y="680"/>
                  </a:lnTo>
                  <a:lnTo>
                    <a:pt x="1784" y="699"/>
                  </a:lnTo>
                  <a:lnTo>
                    <a:pt x="1739" y="724"/>
                  </a:lnTo>
                  <a:lnTo>
                    <a:pt x="1702" y="746"/>
                  </a:lnTo>
                  <a:lnTo>
                    <a:pt x="1667" y="769"/>
                  </a:lnTo>
                  <a:lnTo>
                    <a:pt x="1631" y="797"/>
                  </a:lnTo>
                  <a:lnTo>
                    <a:pt x="1597" y="825"/>
                  </a:lnTo>
                  <a:lnTo>
                    <a:pt x="1555" y="861"/>
                  </a:lnTo>
                  <a:lnTo>
                    <a:pt x="1515" y="898"/>
                  </a:lnTo>
                  <a:lnTo>
                    <a:pt x="1480" y="930"/>
                  </a:lnTo>
                  <a:lnTo>
                    <a:pt x="1439" y="972"/>
                  </a:lnTo>
                  <a:lnTo>
                    <a:pt x="1406" y="1005"/>
                  </a:lnTo>
                  <a:lnTo>
                    <a:pt x="1373" y="990"/>
                  </a:lnTo>
                  <a:lnTo>
                    <a:pt x="1340" y="972"/>
                  </a:lnTo>
                  <a:lnTo>
                    <a:pt x="1305" y="956"/>
                  </a:lnTo>
                  <a:lnTo>
                    <a:pt x="1263" y="939"/>
                  </a:lnTo>
                  <a:lnTo>
                    <a:pt x="1221" y="922"/>
                  </a:lnTo>
                  <a:lnTo>
                    <a:pt x="1181" y="908"/>
                  </a:lnTo>
                  <a:lnTo>
                    <a:pt x="1144" y="897"/>
                  </a:lnTo>
                  <a:lnTo>
                    <a:pt x="1101" y="884"/>
                  </a:lnTo>
                  <a:lnTo>
                    <a:pt x="1056" y="873"/>
                  </a:lnTo>
                  <a:lnTo>
                    <a:pt x="1009" y="861"/>
                  </a:lnTo>
                  <a:lnTo>
                    <a:pt x="966" y="850"/>
                  </a:lnTo>
                  <a:lnTo>
                    <a:pt x="925" y="839"/>
                  </a:lnTo>
                  <a:lnTo>
                    <a:pt x="880" y="831"/>
                  </a:lnTo>
                  <a:lnTo>
                    <a:pt x="837" y="822"/>
                  </a:lnTo>
                  <a:lnTo>
                    <a:pt x="796" y="813"/>
                  </a:lnTo>
                  <a:lnTo>
                    <a:pt x="749" y="803"/>
                  </a:lnTo>
                  <a:lnTo>
                    <a:pt x="684" y="796"/>
                  </a:lnTo>
                  <a:lnTo>
                    <a:pt x="1124" y="720"/>
                  </a:lnTo>
                  <a:lnTo>
                    <a:pt x="1095" y="662"/>
                  </a:lnTo>
                  <a:lnTo>
                    <a:pt x="1060" y="618"/>
                  </a:lnTo>
                  <a:lnTo>
                    <a:pt x="998" y="536"/>
                  </a:lnTo>
                  <a:lnTo>
                    <a:pt x="961" y="499"/>
                  </a:lnTo>
                  <a:lnTo>
                    <a:pt x="925" y="462"/>
                  </a:lnTo>
                  <a:lnTo>
                    <a:pt x="859" y="400"/>
                  </a:lnTo>
                  <a:lnTo>
                    <a:pt x="818" y="364"/>
                  </a:lnTo>
                  <a:lnTo>
                    <a:pt x="771" y="320"/>
                  </a:lnTo>
                  <a:lnTo>
                    <a:pt x="727" y="287"/>
                  </a:lnTo>
                  <a:lnTo>
                    <a:pt x="690" y="257"/>
                  </a:lnTo>
                  <a:lnTo>
                    <a:pt x="653" y="229"/>
                  </a:lnTo>
                  <a:lnTo>
                    <a:pt x="609" y="200"/>
                  </a:lnTo>
                  <a:lnTo>
                    <a:pt x="562" y="172"/>
                  </a:lnTo>
                  <a:lnTo>
                    <a:pt x="514" y="150"/>
                  </a:lnTo>
                  <a:lnTo>
                    <a:pt x="468" y="124"/>
                  </a:lnTo>
                  <a:lnTo>
                    <a:pt x="409" y="102"/>
                  </a:lnTo>
                  <a:lnTo>
                    <a:pt x="355" y="84"/>
                  </a:lnTo>
                  <a:lnTo>
                    <a:pt x="293" y="69"/>
                  </a:lnTo>
                  <a:lnTo>
                    <a:pt x="234" y="55"/>
                  </a:lnTo>
                  <a:lnTo>
                    <a:pt x="172" y="40"/>
                  </a:lnTo>
                  <a:lnTo>
                    <a:pt x="106" y="2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070" name="AutoShape 18">
            <a:extLst>
              <a:ext uri="{FF2B5EF4-FFF2-40B4-BE49-F238E27FC236}">
                <a16:creationId xmlns:a16="http://schemas.microsoft.com/office/drawing/2014/main" id="{AFD7EF47-83D1-7005-4A97-320F8A50B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1" y="1774826"/>
            <a:ext cx="1704975" cy="739775"/>
          </a:xfrm>
          <a:prstGeom prst="roundRect">
            <a:avLst>
              <a:gd name="adj" fmla="val 16667"/>
            </a:avLst>
          </a:prstGeom>
          <a:solidFill>
            <a:srgbClr val="CFB0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>
                <a:latin typeface="Times New Roman" panose="02020603050405020304" pitchFamily="18" charset="0"/>
              </a:rPr>
              <a:t>Does non-product spending benefit products? </a:t>
            </a:r>
          </a:p>
        </p:txBody>
      </p:sp>
      <p:grpSp>
        <p:nvGrpSpPr>
          <p:cNvPr id="45071" name="Group 19">
            <a:extLst>
              <a:ext uri="{FF2B5EF4-FFF2-40B4-BE49-F238E27FC236}">
                <a16:creationId xmlns:a16="http://schemas.microsoft.com/office/drawing/2014/main" id="{8A8B6128-F170-CEBB-D9EC-132C72D33417}"/>
              </a:ext>
            </a:extLst>
          </p:cNvPr>
          <p:cNvGrpSpPr>
            <a:grpSpLocks/>
          </p:cNvGrpSpPr>
          <p:nvPr/>
        </p:nvGrpSpPr>
        <p:grpSpPr bwMode="auto">
          <a:xfrm rot="10800000" flipV="1">
            <a:off x="6858001" y="2209801"/>
            <a:ext cx="1063625" cy="849313"/>
            <a:chOff x="1130" y="1813"/>
            <a:chExt cx="670" cy="696"/>
          </a:xfrm>
        </p:grpSpPr>
        <p:sp>
          <p:nvSpPr>
            <p:cNvPr id="45072" name="Freeform 20">
              <a:extLst>
                <a:ext uri="{FF2B5EF4-FFF2-40B4-BE49-F238E27FC236}">
                  <a16:creationId xmlns:a16="http://schemas.microsoft.com/office/drawing/2014/main" id="{DBB68EF5-871F-EAD1-C76D-AE289802B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" y="1815"/>
              <a:ext cx="387" cy="457"/>
            </a:xfrm>
            <a:custGeom>
              <a:avLst/>
              <a:gdLst>
                <a:gd name="T0" fmla="*/ 0 w 1163"/>
                <a:gd name="T1" fmla="*/ 0 h 742"/>
                <a:gd name="T2" fmla="*/ 0 w 1163"/>
                <a:gd name="T3" fmla="*/ 34 h 742"/>
                <a:gd name="T4" fmla="*/ 28 w 1163"/>
                <a:gd name="T5" fmla="*/ 43 h 742"/>
                <a:gd name="T6" fmla="*/ 54 w 1163"/>
                <a:gd name="T7" fmla="*/ 54 h 742"/>
                <a:gd name="T8" fmla="*/ 77 w 1163"/>
                <a:gd name="T9" fmla="*/ 68 h 742"/>
                <a:gd name="T10" fmla="*/ 101 w 1163"/>
                <a:gd name="T11" fmla="*/ 81 h 742"/>
                <a:gd name="T12" fmla="*/ 121 w 1163"/>
                <a:gd name="T13" fmla="*/ 95 h 742"/>
                <a:gd name="T14" fmla="*/ 138 w 1163"/>
                <a:gd name="T15" fmla="*/ 108 h 742"/>
                <a:gd name="T16" fmla="*/ 154 w 1163"/>
                <a:gd name="T17" fmla="*/ 121 h 742"/>
                <a:gd name="T18" fmla="*/ 172 w 1163"/>
                <a:gd name="T19" fmla="*/ 136 h 742"/>
                <a:gd name="T20" fmla="*/ 188 w 1163"/>
                <a:gd name="T21" fmla="*/ 155 h 742"/>
                <a:gd name="T22" fmla="*/ 207 w 1163"/>
                <a:gd name="T23" fmla="*/ 177 h 742"/>
                <a:gd name="T24" fmla="*/ 221 w 1163"/>
                <a:gd name="T25" fmla="*/ 197 h 742"/>
                <a:gd name="T26" fmla="*/ 236 w 1163"/>
                <a:gd name="T27" fmla="*/ 217 h 742"/>
                <a:gd name="T28" fmla="*/ 249 w 1163"/>
                <a:gd name="T29" fmla="*/ 240 h 742"/>
                <a:gd name="T30" fmla="*/ 266 w 1163"/>
                <a:gd name="T31" fmla="*/ 267 h 742"/>
                <a:gd name="T32" fmla="*/ 285 w 1163"/>
                <a:gd name="T33" fmla="*/ 299 h 742"/>
                <a:gd name="T34" fmla="*/ 295 w 1163"/>
                <a:gd name="T35" fmla="*/ 322 h 742"/>
                <a:gd name="T36" fmla="*/ 306 w 1163"/>
                <a:gd name="T37" fmla="*/ 346 h 742"/>
                <a:gd name="T38" fmla="*/ 317 w 1163"/>
                <a:gd name="T39" fmla="*/ 369 h 742"/>
                <a:gd name="T40" fmla="*/ 327 w 1163"/>
                <a:gd name="T41" fmla="*/ 391 h 742"/>
                <a:gd name="T42" fmla="*/ 339 w 1163"/>
                <a:gd name="T43" fmla="*/ 427 h 742"/>
                <a:gd name="T44" fmla="*/ 346 w 1163"/>
                <a:gd name="T45" fmla="*/ 457 h 742"/>
                <a:gd name="T46" fmla="*/ 387 w 1163"/>
                <a:gd name="T47" fmla="*/ 448 h 742"/>
                <a:gd name="T48" fmla="*/ 374 w 1163"/>
                <a:gd name="T49" fmla="*/ 398 h 742"/>
                <a:gd name="T50" fmla="*/ 354 w 1163"/>
                <a:gd name="T51" fmla="*/ 346 h 742"/>
                <a:gd name="T52" fmla="*/ 333 w 1163"/>
                <a:gd name="T53" fmla="*/ 301 h 742"/>
                <a:gd name="T54" fmla="*/ 306 w 1163"/>
                <a:gd name="T55" fmla="*/ 254 h 742"/>
                <a:gd name="T56" fmla="*/ 270 w 1163"/>
                <a:gd name="T57" fmla="*/ 186 h 742"/>
                <a:gd name="T58" fmla="*/ 230 w 1163"/>
                <a:gd name="T59" fmla="*/ 129 h 742"/>
                <a:gd name="T60" fmla="*/ 187 w 1163"/>
                <a:gd name="T61" fmla="*/ 81 h 742"/>
                <a:gd name="T62" fmla="*/ 149 w 1163"/>
                <a:gd name="T63" fmla="*/ 52 h 742"/>
                <a:gd name="T64" fmla="*/ 102 w 1163"/>
                <a:gd name="T65" fmla="*/ 23 h 742"/>
                <a:gd name="T66" fmla="*/ 63 w 1163"/>
                <a:gd name="T67" fmla="*/ 12 h 742"/>
                <a:gd name="T68" fmla="*/ 0 w 1163"/>
                <a:gd name="T69" fmla="*/ 0 h 74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63" h="742">
                  <a:moveTo>
                    <a:pt x="0" y="0"/>
                  </a:moveTo>
                  <a:lnTo>
                    <a:pt x="0" y="55"/>
                  </a:lnTo>
                  <a:lnTo>
                    <a:pt x="84" y="70"/>
                  </a:lnTo>
                  <a:lnTo>
                    <a:pt x="161" y="88"/>
                  </a:lnTo>
                  <a:lnTo>
                    <a:pt x="231" y="110"/>
                  </a:lnTo>
                  <a:lnTo>
                    <a:pt x="303" y="132"/>
                  </a:lnTo>
                  <a:lnTo>
                    <a:pt x="364" y="154"/>
                  </a:lnTo>
                  <a:lnTo>
                    <a:pt x="415" y="176"/>
                  </a:lnTo>
                  <a:lnTo>
                    <a:pt x="463" y="196"/>
                  </a:lnTo>
                  <a:lnTo>
                    <a:pt x="518" y="221"/>
                  </a:lnTo>
                  <a:lnTo>
                    <a:pt x="566" y="251"/>
                  </a:lnTo>
                  <a:lnTo>
                    <a:pt x="621" y="287"/>
                  </a:lnTo>
                  <a:lnTo>
                    <a:pt x="665" y="320"/>
                  </a:lnTo>
                  <a:lnTo>
                    <a:pt x="709" y="353"/>
                  </a:lnTo>
                  <a:lnTo>
                    <a:pt x="749" y="390"/>
                  </a:lnTo>
                  <a:lnTo>
                    <a:pt x="800" y="434"/>
                  </a:lnTo>
                  <a:lnTo>
                    <a:pt x="855" y="485"/>
                  </a:lnTo>
                  <a:lnTo>
                    <a:pt x="887" y="522"/>
                  </a:lnTo>
                  <a:lnTo>
                    <a:pt x="920" y="561"/>
                  </a:lnTo>
                  <a:lnTo>
                    <a:pt x="953" y="599"/>
                  </a:lnTo>
                  <a:lnTo>
                    <a:pt x="982" y="635"/>
                  </a:lnTo>
                  <a:lnTo>
                    <a:pt x="1019" y="694"/>
                  </a:lnTo>
                  <a:lnTo>
                    <a:pt x="1041" y="742"/>
                  </a:lnTo>
                  <a:lnTo>
                    <a:pt x="1163" y="727"/>
                  </a:lnTo>
                  <a:lnTo>
                    <a:pt x="1123" y="646"/>
                  </a:lnTo>
                  <a:lnTo>
                    <a:pt x="1063" y="561"/>
                  </a:lnTo>
                  <a:lnTo>
                    <a:pt x="1001" y="489"/>
                  </a:lnTo>
                  <a:lnTo>
                    <a:pt x="920" y="412"/>
                  </a:lnTo>
                  <a:lnTo>
                    <a:pt x="811" y="302"/>
                  </a:lnTo>
                  <a:lnTo>
                    <a:pt x="690" y="210"/>
                  </a:lnTo>
                  <a:lnTo>
                    <a:pt x="562" y="132"/>
                  </a:lnTo>
                  <a:lnTo>
                    <a:pt x="448" y="84"/>
                  </a:lnTo>
                  <a:lnTo>
                    <a:pt x="307" y="37"/>
                  </a:lnTo>
                  <a:lnTo>
                    <a:pt x="19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3" name="Freeform 21">
              <a:extLst>
                <a:ext uri="{FF2B5EF4-FFF2-40B4-BE49-F238E27FC236}">
                  <a16:creationId xmlns:a16="http://schemas.microsoft.com/office/drawing/2014/main" id="{709455BA-017A-43F4-A409-3C3C26C9C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0" y="2181"/>
              <a:ext cx="200" cy="328"/>
            </a:xfrm>
            <a:custGeom>
              <a:avLst/>
              <a:gdLst>
                <a:gd name="T0" fmla="*/ 0 w 602"/>
                <a:gd name="T1" fmla="*/ 253 h 530"/>
                <a:gd name="T2" fmla="*/ 0 w 602"/>
                <a:gd name="T3" fmla="*/ 328 h 530"/>
                <a:gd name="T4" fmla="*/ 8 w 602"/>
                <a:gd name="T5" fmla="*/ 309 h 530"/>
                <a:gd name="T6" fmla="*/ 17 w 602"/>
                <a:gd name="T7" fmla="*/ 290 h 530"/>
                <a:gd name="T8" fmla="*/ 29 w 602"/>
                <a:gd name="T9" fmla="*/ 269 h 530"/>
                <a:gd name="T10" fmla="*/ 43 w 602"/>
                <a:gd name="T11" fmla="*/ 246 h 530"/>
                <a:gd name="T12" fmla="*/ 57 w 602"/>
                <a:gd name="T13" fmla="*/ 220 h 530"/>
                <a:gd name="T14" fmla="*/ 72 w 602"/>
                <a:gd name="T15" fmla="*/ 196 h 530"/>
                <a:gd name="T16" fmla="*/ 85 w 602"/>
                <a:gd name="T17" fmla="*/ 175 h 530"/>
                <a:gd name="T18" fmla="*/ 98 w 602"/>
                <a:gd name="T19" fmla="*/ 157 h 530"/>
                <a:gd name="T20" fmla="*/ 111 w 602"/>
                <a:gd name="T21" fmla="*/ 140 h 530"/>
                <a:gd name="T22" fmla="*/ 125 w 602"/>
                <a:gd name="T23" fmla="*/ 124 h 530"/>
                <a:gd name="T24" fmla="*/ 141 w 602"/>
                <a:gd name="T25" fmla="*/ 106 h 530"/>
                <a:gd name="T26" fmla="*/ 156 w 602"/>
                <a:gd name="T27" fmla="*/ 93 h 530"/>
                <a:gd name="T28" fmla="*/ 172 w 602"/>
                <a:gd name="T29" fmla="*/ 81 h 530"/>
                <a:gd name="T30" fmla="*/ 188 w 602"/>
                <a:gd name="T31" fmla="*/ 68 h 530"/>
                <a:gd name="T32" fmla="*/ 200 w 602"/>
                <a:gd name="T33" fmla="*/ 58 h 530"/>
                <a:gd name="T34" fmla="*/ 200 w 602"/>
                <a:gd name="T35" fmla="*/ 0 h 530"/>
                <a:gd name="T36" fmla="*/ 178 w 602"/>
                <a:gd name="T37" fmla="*/ 11 h 530"/>
                <a:gd name="T38" fmla="*/ 146 w 602"/>
                <a:gd name="T39" fmla="*/ 37 h 530"/>
                <a:gd name="T40" fmla="*/ 105 w 602"/>
                <a:gd name="T41" fmla="*/ 69 h 530"/>
                <a:gd name="T42" fmla="*/ 75 w 602"/>
                <a:gd name="T43" fmla="*/ 105 h 530"/>
                <a:gd name="T44" fmla="*/ 48 w 602"/>
                <a:gd name="T45" fmla="*/ 154 h 530"/>
                <a:gd name="T46" fmla="*/ 20 w 602"/>
                <a:gd name="T47" fmla="*/ 196 h 530"/>
                <a:gd name="T48" fmla="*/ 0 w 602"/>
                <a:gd name="T49" fmla="*/ 236 h 530"/>
                <a:gd name="T50" fmla="*/ 0 w 602"/>
                <a:gd name="T51" fmla="*/ 327 h 530"/>
                <a:gd name="T52" fmla="*/ 0 w 602"/>
                <a:gd name="T53" fmla="*/ 326 h 530"/>
                <a:gd name="T54" fmla="*/ 0 w 602"/>
                <a:gd name="T55" fmla="*/ 253 h 5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602" h="530">
                  <a:moveTo>
                    <a:pt x="0" y="409"/>
                  </a:moveTo>
                  <a:lnTo>
                    <a:pt x="0" y="530"/>
                  </a:lnTo>
                  <a:lnTo>
                    <a:pt x="24" y="500"/>
                  </a:lnTo>
                  <a:lnTo>
                    <a:pt x="51" y="468"/>
                  </a:lnTo>
                  <a:lnTo>
                    <a:pt x="86" y="435"/>
                  </a:lnTo>
                  <a:lnTo>
                    <a:pt x="130" y="397"/>
                  </a:lnTo>
                  <a:lnTo>
                    <a:pt x="173" y="355"/>
                  </a:lnTo>
                  <a:lnTo>
                    <a:pt x="217" y="316"/>
                  </a:lnTo>
                  <a:lnTo>
                    <a:pt x="257" y="283"/>
                  </a:lnTo>
                  <a:lnTo>
                    <a:pt x="294" y="254"/>
                  </a:lnTo>
                  <a:lnTo>
                    <a:pt x="334" y="227"/>
                  </a:lnTo>
                  <a:lnTo>
                    <a:pt x="376" y="200"/>
                  </a:lnTo>
                  <a:lnTo>
                    <a:pt x="425" y="172"/>
                  </a:lnTo>
                  <a:lnTo>
                    <a:pt x="470" y="150"/>
                  </a:lnTo>
                  <a:lnTo>
                    <a:pt x="517" y="131"/>
                  </a:lnTo>
                  <a:lnTo>
                    <a:pt x="565" y="110"/>
                  </a:lnTo>
                  <a:lnTo>
                    <a:pt x="602" y="93"/>
                  </a:lnTo>
                  <a:lnTo>
                    <a:pt x="602" y="0"/>
                  </a:lnTo>
                  <a:lnTo>
                    <a:pt x="536" y="18"/>
                  </a:lnTo>
                  <a:lnTo>
                    <a:pt x="440" y="60"/>
                  </a:lnTo>
                  <a:lnTo>
                    <a:pt x="316" y="112"/>
                  </a:lnTo>
                  <a:lnTo>
                    <a:pt x="226" y="169"/>
                  </a:lnTo>
                  <a:lnTo>
                    <a:pt x="143" y="249"/>
                  </a:lnTo>
                  <a:lnTo>
                    <a:pt x="61" y="316"/>
                  </a:lnTo>
                  <a:lnTo>
                    <a:pt x="0" y="381"/>
                  </a:lnTo>
                  <a:lnTo>
                    <a:pt x="0" y="529"/>
                  </a:lnTo>
                  <a:lnTo>
                    <a:pt x="0" y="526"/>
                  </a:lnTo>
                  <a:lnTo>
                    <a:pt x="0" y="409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4" name="Freeform 22">
              <a:extLst>
                <a:ext uri="{FF2B5EF4-FFF2-40B4-BE49-F238E27FC236}">
                  <a16:creationId xmlns:a16="http://schemas.microsoft.com/office/drawing/2014/main" id="{6E251227-451E-A03E-3718-FC2C83595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" y="2305"/>
              <a:ext cx="240" cy="204"/>
            </a:xfrm>
            <a:custGeom>
              <a:avLst/>
              <a:gdLst>
                <a:gd name="T0" fmla="*/ 0 w 720"/>
                <a:gd name="T1" fmla="*/ 0 h 330"/>
                <a:gd name="T2" fmla="*/ 0 w 720"/>
                <a:gd name="T3" fmla="*/ 62 h 330"/>
                <a:gd name="T4" fmla="*/ 16 w 720"/>
                <a:gd name="T5" fmla="*/ 68 h 330"/>
                <a:gd name="T6" fmla="*/ 31 w 720"/>
                <a:gd name="T7" fmla="*/ 74 h 330"/>
                <a:gd name="T8" fmla="*/ 47 w 720"/>
                <a:gd name="T9" fmla="*/ 80 h 330"/>
                <a:gd name="T10" fmla="*/ 62 w 720"/>
                <a:gd name="T11" fmla="*/ 87 h 330"/>
                <a:gd name="T12" fmla="*/ 80 w 720"/>
                <a:gd name="T13" fmla="*/ 95 h 330"/>
                <a:gd name="T14" fmla="*/ 99 w 720"/>
                <a:gd name="T15" fmla="*/ 104 h 330"/>
                <a:gd name="T16" fmla="*/ 124 w 720"/>
                <a:gd name="T17" fmla="*/ 118 h 330"/>
                <a:gd name="T18" fmla="*/ 148 w 720"/>
                <a:gd name="T19" fmla="*/ 130 h 330"/>
                <a:gd name="T20" fmla="*/ 163 w 720"/>
                <a:gd name="T21" fmla="*/ 140 h 330"/>
                <a:gd name="T22" fmla="*/ 181 w 720"/>
                <a:gd name="T23" fmla="*/ 153 h 330"/>
                <a:gd name="T24" fmla="*/ 201 w 720"/>
                <a:gd name="T25" fmla="*/ 168 h 330"/>
                <a:gd name="T26" fmla="*/ 219 w 720"/>
                <a:gd name="T27" fmla="*/ 184 h 330"/>
                <a:gd name="T28" fmla="*/ 232 w 720"/>
                <a:gd name="T29" fmla="*/ 195 h 330"/>
                <a:gd name="T30" fmla="*/ 240 w 720"/>
                <a:gd name="T31" fmla="*/ 204 h 330"/>
                <a:gd name="T32" fmla="*/ 240 w 720"/>
                <a:gd name="T33" fmla="*/ 126 h 330"/>
                <a:gd name="T34" fmla="*/ 225 w 720"/>
                <a:gd name="T35" fmla="*/ 106 h 330"/>
                <a:gd name="T36" fmla="*/ 195 w 720"/>
                <a:gd name="T37" fmla="*/ 79 h 330"/>
                <a:gd name="T38" fmla="*/ 160 w 720"/>
                <a:gd name="T39" fmla="*/ 52 h 330"/>
                <a:gd name="T40" fmla="*/ 128 w 720"/>
                <a:gd name="T41" fmla="*/ 37 h 330"/>
                <a:gd name="T42" fmla="*/ 92 w 720"/>
                <a:gd name="T43" fmla="*/ 18 h 330"/>
                <a:gd name="T44" fmla="*/ 56 w 720"/>
                <a:gd name="T45" fmla="*/ 6 h 330"/>
                <a:gd name="T46" fmla="*/ 30 w 720"/>
                <a:gd name="T47" fmla="*/ 1 h 330"/>
                <a:gd name="T48" fmla="*/ 0 w 720"/>
                <a:gd name="T49" fmla="*/ 0 h 3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20" h="330">
                  <a:moveTo>
                    <a:pt x="0" y="0"/>
                  </a:moveTo>
                  <a:lnTo>
                    <a:pt x="0" y="101"/>
                  </a:lnTo>
                  <a:lnTo>
                    <a:pt x="47" y="110"/>
                  </a:lnTo>
                  <a:lnTo>
                    <a:pt x="94" y="119"/>
                  </a:lnTo>
                  <a:lnTo>
                    <a:pt x="140" y="130"/>
                  </a:lnTo>
                  <a:lnTo>
                    <a:pt x="186" y="141"/>
                  </a:lnTo>
                  <a:lnTo>
                    <a:pt x="240" y="154"/>
                  </a:lnTo>
                  <a:lnTo>
                    <a:pt x="298" y="169"/>
                  </a:lnTo>
                  <a:lnTo>
                    <a:pt x="372" y="191"/>
                  </a:lnTo>
                  <a:lnTo>
                    <a:pt x="443" y="210"/>
                  </a:lnTo>
                  <a:lnTo>
                    <a:pt x="489" y="226"/>
                  </a:lnTo>
                  <a:lnTo>
                    <a:pt x="544" y="248"/>
                  </a:lnTo>
                  <a:lnTo>
                    <a:pt x="604" y="272"/>
                  </a:lnTo>
                  <a:lnTo>
                    <a:pt x="658" y="297"/>
                  </a:lnTo>
                  <a:lnTo>
                    <a:pt x="697" y="316"/>
                  </a:lnTo>
                  <a:lnTo>
                    <a:pt x="720" y="330"/>
                  </a:lnTo>
                  <a:lnTo>
                    <a:pt x="720" y="204"/>
                  </a:lnTo>
                  <a:lnTo>
                    <a:pt x="675" y="172"/>
                  </a:lnTo>
                  <a:lnTo>
                    <a:pt x="584" y="128"/>
                  </a:lnTo>
                  <a:lnTo>
                    <a:pt x="479" y="84"/>
                  </a:lnTo>
                  <a:lnTo>
                    <a:pt x="385" y="60"/>
                  </a:lnTo>
                  <a:lnTo>
                    <a:pt x="276" y="29"/>
                  </a:lnTo>
                  <a:lnTo>
                    <a:pt x="168" y="9"/>
                  </a:lnTo>
                  <a:lnTo>
                    <a:pt x="9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5" name="Freeform 23">
              <a:extLst>
                <a:ext uri="{FF2B5EF4-FFF2-40B4-BE49-F238E27FC236}">
                  <a16:creationId xmlns:a16="http://schemas.microsoft.com/office/drawing/2014/main" id="{9543A21E-C9D7-7DF8-4509-0C0BE4F5A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" y="1813"/>
              <a:ext cx="670" cy="620"/>
            </a:xfrm>
            <a:custGeom>
              <a:avLst/>
              <a:gdLst>
                <a:gd name="T0" fmla="*/ 37 w 2010"/>
                <a:gd name="T1" fmla="*/ 0 h 1005"/>
                <a:gd name="T2" fmla="*/ 77 w 2010"/>
                <a:gd name="T3" fmla="*/ 0 h 1005"/>
                <a:gd name="T4" fmla="*/ 118 w 2010"/>
                <a:gd name="T5" fmla="*/ 4 h 1005"/>
                <a:gd name="T6" fmla="*/ 157 w 2010"/>
                <a:gd name="T7" fmla="*/ 15 h 1005"/>
                <a:gd name="T8" fmla="*/ 202 w 2010"/>
                <a:gd name="T9" fmla="*/ 34 h 1005"/>
                <a:gd name="T10" fmla="*/ 245 w 2010"/>
                <a:gd name="T11" fmla="*/ 59 h 1005"/>
                <a:gd name="T12" fmla="*/ 290 w 2010"/>
                <a:gd name="T13" fmla="*/ 93 h 1005"/>
                <a:gd name="T14" fmla="*/ 330 w 2010"/>
                <a:gd name="T15" fmla="*/ 128 h 1005"/>
                <a:gd name="T16" fmla="*/ 369 w 2010"/>
                <a:gd name="T17" fmla="*/ 163 h 1005"/>
                <a:gd name="T18" fmla="*/ 408 w 2010"/>
                <a:gd name="T19" fmla="*/ 204 h 1005"/>
                <a:gd name="T20" fmla="*/ 444 w 2010"/>
                <a:gd name="T21" fmla="*/ 249 h 1005"/>
                <a:gd name="T22" fmla="*/ 480 w 2010"/>
                <a:gd name="T23" fmla="*/ 301 h 1005"/>
                <a:gd name="T24" fmla="*/ 509 w 2010"/>
                <a:gd name="T25" fmla="*/ 353 h 1005"/>
                <a:gd name="T26" fmla="*/ 528 w 2010"/>
                <a:gd name="T27" fmla="*/ 402 h 1005"/>
                <a:gd name="T28" fmla="*/ 650 w 2010"/>
                <a:gd name="T29" fmla="*/ 386 h 1005"/>
                <a:gd name="T30" fmla="*/ 609 w 2010"/>
                <a:gd name="T31" fmla="*/ 420 h 1005"/>
                <a:gd name="T32" fmla="*/ 580 w 2010"/>
                <a:gd name="T33" fmla="*/ 447 h 1005"/>
                <a:gd name="T34" fmla="*/ 556 w 2010"/>
                <a:gd name="T35" fmla="*/ 474 h 1005"/>
                <a:gd name="T36" fmla="*/ 532 w 2010"/>
                <a:gd name="T37" fmla="*/ 509 h 1005"/>
                <a:gd name="T38" fmla="*/ 505 w 2010"/>
                <a:gd name="T39" fmla="*/ 554 h 1005"/>
                <a:gd name="T40" fmla="*/ 480 w 2010"/>
                <a:gd name="T41" fmla="*/ 600 h 1005"/>
                <a:gd name="T42" fmla="*/ 458 w 2010"/>
                <a:gd name="T43" fmla="*/ 611 h 1005"/>
                <a:gd name="T44" fmla="*/ 435 w 2010"/>
                <a:gd name="T45" fmla="*/ 590 h 1005"/>
                <a:gd name="T46" fmla="*/ 407 w 2010"/>
                <a:gd name="T47" fmla="*/ 569 h 1005"/>
                <a:gd name="T48" fmla="*/ 381 w 2010"/>
                <a:gd name="T49" fmla="*/ 553 h 1005"/>
                <a:gd name="T50" fmla="*/ 352 w 2010"/>
                <a:gd name="T51" fmla="*/ 539 h 1005"/>
                <a:gd name="T52" fmla="*/ 322 w 2010"/>
                <a:gd name="T53" fmla="*/ 524 h 1005"/>
                <a:gd name="T54" fmla="*/ 293 w 2010"/>
                <a:gd name="T55" fmla="*/ 513 h 1005"/>
                <a:gd name="T56" fmla="*/ 265 w 2010"/>
                <a:gd name="T57" fmla="*/ 502 h 1005"/>
                <a:gd name="T58" fmla="*/ 228 w 2010"/>
                <a:gd name="T59" fmla="*/ 491 h 1005"/>
                <a:gd name="T60" fmla="*/ 365 w 2010"/>
                <a:gd name="T61" fmla="*/ 408 h 1005"/>
                <a:gd name="T62" fmla="*/ 333 w 2010"/>
                <a:gd name="T63" fmla="*/ 331 h 1005"/>
                <a:gd name="T64" fmla="*/ 308 w 2010"/>
                <a:gd name="T65" fmla="*/ 285 h 1005"/>
                <a:gd name="T66" fmla="*/ 273 w 2010"/>
                <a:gd name="T67" fmla="*/ 225 h 1005"/>
                <a:gd name="T68" fmla="*/ 242 w 2010"/>
                <a:gd name="T69" fmla="*/ 177 h 1005"/>
                <a:gd name="T70" fmla="*/ 218 w 2010"/>
                <a:gd name="T71" fmla="*/ 141 h 1005"/>
                <a:gd name="T72" fmla="*/ 187 w 2010"/>
                <a:gd name="T73" fmla="*/ 106 h 1005"/>
                <a:gd name="T74" fmla="*/ 156 w 2010"/>
                <a:gd name="T75" fmla="*/ 76 h 1005"/>
                <a:gd name="T76" fmla="*/ 118 w 2010"/>
                <a:gd name="T77" fmla="*/ 52 h 1005"/>
                <a:gd name="T78" fmla="*/ 78 w 2010"/>
                <a:gd name="T79" fmla="*/ 34 h 1005"/>
                <a:gd name="T80" fmla="*/ 35 w 2010"/>
                <a:gd name="T81" fmla="*/ 18 h 10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10" h="1005">
                  <a:moveTo>
                    <a:pt x="0" y="7"/>
                  </a:moveTo>
                  <a:lnTo>
                    <a:pt x="110" y="0"/>
                  </a:lnTo>
                  <a:lnTo>
                    <a:pt x="165" y="0"/>
                  </a:lnTo>
                  <a:lnTo>
                    <a:pt x="231" y="0"/>
                  </a:lnTo>
                  <a:lnTo>
                    <a:pt x="293" y="3"/>
                  </a:lnTo>
                  <a:lnTo>
                    <a:pt x="355" y="7"/>
                  </a:lnTo>
                  <a:lnTo>
                    <a:pt x="416" y="14"/>
                  </a:lnTo>
                  <a:lnTo>
                    <a:pt x="471" y="25"/>
                  </a:lnTo>
                  <a:lnTo>
                    <a:pt x="532" y="36"/>
                  </a:lnTo>
                  <a:lnTo>
                    <a:pt x="606" y="55"/>
                  </a:lnTo>
                  <a:lnTo>
                    <a:pt x="672" y="76"/>
                  </a:lnTo>
                  <a:lnTo>
                    <a:pt x="734" y="95"/>
                  </a:lnTo>
                  <a:lnTo>
                    <a:pt x="804" y="120"/>
                  </a:lnTo>
                  <a:lnTo>
                    <a:pt x="870" y="150"/>
                  </a:lnTo>
                  <a:lnTo>
                    <a:pt x="936" y="179"/>
                  </a:lnTo>
                  <a:lnTo>
                    <a:pt x="991" y="207"/>
                  </a:lnTo>
                  <a:lnTo>
                    <a:pt x="1053" y="236"/>
                  </a:lnTo>
                  <a:lnTo>
                    <a:pt x="1106" y="265"/>
                  </a:lnTo>
                  <a:lnTo>
                    <a:pt x="1164" y="298"/>
                  </a:lnTo>
                  <a:lnTo>
                    <a:pt x="1223" y="331"/>
                  </a:lnTo>
                  <a:lnTo>
                    <a:pt x="1282" y="371"/>
                  </a:lnTo>
                  <a:lnTo>
                    <a:pt x="1333" y="404"/>
                  </a:lnTo>
                  <a:lnTo>
                    <a:pt x="1388" y="448"/>
                  </a:lnTo>
                  <a:lnTo>
                    <a:pt x="1439" y="488"/>
                  </a:lnTo>
                  <a:lnTo>
                    <a:pt x="1487" y="528"/>
                  </a:lnTo>
                  <a:lnTo>
                    <a:pt x="1526" y="572"/>
                  </a:lnTo>
                  <a:lnTo>
                    <a:pt x="1559" y="610"/>
                  </a:lnTo>
                  <a:lnTo>
                    <a:pt x="1585" y="651"/>
                  </a:lnTo>
                  <a:lnTo>
                    <a:pt x="2010" y="597"/>
                  </a:lnTo>
                  <a:lnTo>
                    <a:pt x="1950" y="625"/>
                  </a:lnTo>
                  <a:lnTo>
                    <a:pt x="1881" y="654"/>
                  </a:lnTo>
                  <a:lnTo>
                    <a:pt x="1826" y="680"/>
                  </a:lnTo>
                  <a:lnTo>
                    <a:pt x="1784" y="699"/>
                  </a:lnTo>
                  <a:lnTo>
                    <a:pt x="1739" y="724"/>
                  </a:lnTo>
                  <a:lnTo>
                    <a:pt x="1702" y="746"/>
                  </a:lnTo>
                  <a:lnTo>
                    <a:pt x="1667" y="769"/>
                  </a:lnTo>
                  <a:lnTo>
                    <a:pt x="1631" y="797"/>
                  </a:lnTo>
                  <a:lnTo>
                    <a:pt x="1597" y="825"/>
                  </a:lnTo>
                  <a:lnTo>
                    <a:pt x="1555" y="861"/>
                  </a:lnTo>
                  <a:lnTo>
                    <a:pt x="1515" y="898"/>
                  </a:lnTo>
                  <a:lnTo>
                    <a:pt x="1480" y="930"/>
                  </a:lnTo>
                  <a:lnTo>
                    <a:pt x="1439" y="972"/>
                  </a:lnTo>
                  <a:lnTo>
                    <a:pt x="1406" y="1005"/>
                  </a:lnTo>
                  <a:lnTo>
                    <a:pt x="1373" y="990"/>
                  </a:lnTo>
                  <a:lnTo>
                    <a:pt x="1340" y="972"/>
                  </a:lnTo>
                  <a:lnTo>
                    <a:pt x="1305" y="956"/>
                  </a:lnTo>
                  <a:lnTo>
                    <a:pt x="1263" y="939"/>
                  </a:lnTo>
                  <a:lnTo>
                    <a:pt x="1221" y="922"/>
                  </a:lnTo>
                  <a:lnTo>
                    <a:pt x="1181" y="908"/>
                  </a:lnTo>
                  <a:lnTo>
                    <a:pt x="1144" y="897"/>
                  </a:lnTo>
                  <a:lnTo>
                    <a:pt x="1101" y="884"/>
                  </a:lnTo>
                  <a:lnTo>
                    <a:pt x="1056" y="873"/>
                  </a:lnTo>
                  <a:lnTo>
                    <a:pt x="1009" y="861"/>
                  </a:lnTo>
                  <a:lnTo>
                    <a:pt x="966" y="850"/>
                  </a:lnTo>
                  <a:lnTo>
                    <a:pt x="925" y="839"/>
                  </a:lnTo>
                  <a:lnTo>
                    <a:pt x="880" y="831"/>
                  </a:lnTo>
                  <a:lnTo>
                    <a:pt x="837" y="822"/>
                  </a:lnTo>
                  <a:lnTo>
                    <a:pt x="796" y="813"/>
                  </a:lnTo>
                  <a:lnTo>
                    <a:pt x="749" y="803"/>
                  </a:lnTo>
                  <a:lnTo>
                    <a:pt x="684" y="796"/>
                  </a:lnTo>
                  <a:lnTo>
                    <a:pt x="1124" y="720"/>
                  </a:lnTo>
                  <a:lnTo>
                    <a:pt x="1095" y="662"/>
                  </a:lnTo>
                  <a:lnTo>
                    <a:pt x="1060" y="618"/>
                  </a:lnTo>
                  <a:lnTo>
                    <a:pt x="998" y="536"/>
                  </a:lnTo>
                  <a:lnTo>
                    <a:pt x="961" y="499"/>
                  </a:lnTo>
                  <a:lnTo>
                    <a:pt x="925" y="462"/>
                  </a:lnTo>
                  <a:lnTo>
                    <a:pt x="859" y="400"/>
                  </a:lnTo>
                  <a:lnTo>
                    <a:pt x="818" y="364"/>
                  </a:lnTo>
                  <a:lnTo>
                    <a:pt x="771" y="320"/>
                  </a:lnTo>
                  <a:lnTo>
                    <a:pt x="727" y="287"/>
                  </a:lnTo>
                  <a:lnTo>
                    <a:pt x="690" y="257"/>
                  </a:lnTo>
                  <a:lnTo>
                    <a:pt x="653" y="229"/>
                  </a:lnTo>
                  <a:lnTo>
                    <a:pt x="609" y="200"/>
                  </a:lnTo>
                  <a:lnTo>
                    <a:pt x="562" y="172"/>
                  </a:lnTo>
                  <a:lnTo>
                    <a:pt x="514" y="150"/>
                  </a:lnTo>
                  <a:lnTo>
                    <a:pt x="468" y="124"/>
                  </a:lnTo>
                  <a:lnTo>
                    <a:pt x="409" y="102"/>
                  </a:lnTo>
                  <a:lnTo>
                    <a:pt x="355" y="84"/>
                  </a:lnTo>
                  <a:lnTo>
                    <a:pt x="293" y="69"/>
                  </a:lnTo>
                  <a:lnTo>
                    <a:pt x="234" y="55"/>
                  </a:lnTo>
                  <a:lnTo>
                    <a:pt x="172" y="40"/>
                  </a:lnTo>
                  <a:lnTo>
                    <a:pt x="106" y="2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15637D3-5ED0-9F26-8F50-068E8DBDF0F1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4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>
            <a:extLst>
              <a:ext uri="{FF2B5EF4-FFF2-40B4-BE49-F238E27FC236}">
                <a16:creationId xmlns:a16="http://schemas.microsoft.com/office/drawing/2014/main" id="{F8D05E44-1A59-6E51-82CC-D79B98C923A7}"/>
              </a:ext>
            </a:extLst>
          </p:cNvPr>
          <p:cNvGrpSpPr>
            <a:grpSpLocks/>
          </p:cNvGrpSpPr>
          <p:nvPr/>
        </p:nvGrpSpPr>
        <p:grpSpPr bwMode="auto">
          <a:xfrm>
            <a:off x="4397376" y="2374901"/>
            <a:ext cx="1495425" cy="11113"/>
            <a:chOff x="315" y="2015"/>
            <a:chExt cx="1105" cy="8"/>
          </a:xfrm>
        </p:grpSpPr>
        <p:sp>
          <p:nvSpPr>
            <p:cNvPr id="50090" name="Rectangle 3">
              <a:extLst>
                <a:ext uri="{FF2B5EF4-FFF2-40B4-BE49-F238E27FC236}">
                  <a16:creationId xmlns:a16="http://schemas.microsoft.com/office/drawing/2014/main" id="{B9A667A4-0910-525E-A058-60C9FE9F7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1" name="Rectangle 4">
              <a:extLst>
                <a:ext uri="{FF2B5EF4-FFF2-40B4-BE49-F238E27FC236}">
                  <a16:creationId xmlns:a16="http://schemas.microsoft.com/office/drawing/2014/main" id="{D03DB48C-02D1-C43F-1EC5-A4239E5C1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2" name="Rectangle 5">
              <a:extLst>
                <a:ext uri="{FF2B5EF4-FFF2-40B4-BE49-F238E27FC236}">
                  <a16:creationId xmlns:a16="http://schemas.microsoft.com/office/drawing/2014/main" id="{9AF97A35-42F4-D6FF-081A-3B6DEF291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1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3" name="Rectangle 6">
              <a:extLst>
                <a:ext uri="{FF2B5EF4-FFF2-40B4-BE49-F238E27FC236}">
                  <a16:creationId xmlns:a16="http://schemas.microsoft.com/office/drawing/2014/main" id="{92AC6523-6905-CF40-4109-151D22B4A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4" name="Rectangle 7">
              <a:extLst>
                <a:ext uri="{FF2B5EF4-FFF2-40B4-BE49-F238E27FC236}">
                  <a16:creationId xmlns:a16="http://schemas.microsoft.com/office/drawing/2014/main" id="{229DE826-8679-EC4F-C685-BE8BDAD9C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1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5" name="Rectangle 8">
              <a:extLst>
                <a:ext uri="{FF2B5EF4-FFF2-40B4-BE49-F238E27FC236}">
                  <a16:creationId xmlns:a16="http://schemas.microsoft.com/office/drawing/2014/main" id="{8522E7E9-31D4-12A9-06E0-B786DE207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6" name="Rectangle 9">
              <a:extLst>
                <a:ext uri="{FF2B5EF4-FFF2-40B4-BE49-F238E27FC236}">
                  <a16:creationId xmlns:a16="http://schemas.microsoft.com/office/drawing/2014/main" id="{80393B04-9E8A-FC1B-6749-1987A1CC3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7" name="Rectangle 10">
              <a:extLst>
                <a:ext uri="{FF2B5EF4-FFF2-40B4-BE49-F238E27FC236}">
                  <a16:creationId xmlns:a16="http://schemas.microsoft.com/office/drawing/2014/main" id="{B549BBF2-DEB9-E831-CA54-FE85C697A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5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8" name="Rectangle 11">
              <a:extLst>
                <a:ext uri="{FF2B5EF4-FFF2-40B4-BE49-F238E27FC236}">
                  <a16:creationId xmlns:a16="http://schemas.microsoft.com/office/drawing/2014/main" id="{1A1F8379-5BB1-DD0B-C8BB-EC3FED2269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99" name="Rectangle 12">
              <a:extLst>
                <a:ext uri="{FF2B5EF4-FFF2-40B4-BE49-F238E27FC236}">
                  <a16:creationId xmlns:a16="http://schemas.microsoft.com/office/drawing/2014/main" id="{B4FE39ED-2B4D-6FFF-4085-29BA4EA08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5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0" name="Rectangle 13">
              <a:extLst>
                <a:ext uri="{FF2B5EF4-FFF2-40B4-BE49-F238E27FC236}">
                  <a16:creationId xmlns:a16="http://schemas.microsoft.com/office/drawing/2014/main" id="{3DDBE370-008D-49BF-A149-AAB91CFDF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1" name="Rectangle 14">
              <a:extLst>
                <a:ext uri="{FF2B5EF4-FFF2-40B4-BE49-F238E27FC236}">
                  <a16:creationId xmlns:a16="http://schemas.microsoft.com/office/drawing/2014/main" id="{6073CAF0-66EF-6884-1953-CE3B5D173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2" name="Rectangle 15">
              <a:extLst>
                <a:ext uri="{FF2B5EF4-FFF2-40B4-BE49-F238E27FC236}">
                  <a16:creationId xmlns:a16="http://schemas.microsoft.com/office/drawing/2014/main" id="{74705EF7-6B82-F49E-4394-CCE1E7541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9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3" name="Rectangle 16">
              <a:extLst>
                <a:ext uri="{FF2B5EF4-FFF2-40B4-BE49-F238E27FC236}">
                  <a16:creationId xmlns:a16="http://schemas.microsoft.com/office/drawing/2014/main" id="{84210109-5B44-C9DD-1A0E-BF1978AB8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4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4" name="Rectangle 17">
              <a:extLst>
                <a:ext uri="{FF2B5EF4-FFF2-40B4-BE49-F238E27FC236}">
                  <a16:creationId xmlns:a16="http://schemas.microsoft.com/office/drawing/2014/main" id="{304D573D-8B21-D076-8B3B-33D5EB8BB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8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5" name="Rectangle 18">
              <a:extLst>
                <a:ext uri="{FF2B5EF4-FFF2-40B4-BE49-F238E27FC236}">
                  <a16:creationId xmlns:a16="http://schemas.microsoft.com/office/drawing/2014/main" id="{E7FFEB40-292D-6BBB-9AF4-7DBC39B0D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3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6" name="Rectangle 19">
              <a:extLst>
                <a:ext uri="{FF2B5EF4-FFF2-40B4-BE49-F238E27FC236}">
                  <a16:creationId xmlns:a16="http://schemas.microsoft.com/office/drawing/2014/main" id="{2B67C1A4-FBC0-D47D-C12E-03F75C8A4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7" name="Rectangle 20">
              <a:extLst>
                <a:ext uri="{FF2B5EF4-FFF2-40B4-BE49-F238E27FC236}">
                  <a16:creationId xmlns:a16="http://schemas.microsoft.com/office/drawing/2014/main" id="{4363FB90-8555-1EDE-D377-022784855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8" name="Rectangle 21">
              <a:extLst>
                <a:ext uri="{FF2B5EF4-FFF2-40B4-BE49-F238E27FC236}">
                  <a16:creationId xmlns:a16="http://schemas.microsoft.com/office/drawing/2014/main" id="{6150C61E-AA77-37F7-B42D-BC85BC809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7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09" name="Rectangle 22">
              <a:extLst>
                <a:ext uri="{FF2B5EF4-FFF2-40B4-BE49-F238E27FC236}">
                  <a16:creationId xmlns:a16="http://schemas.microsoft.com/office/drawing/2014/main" id="{6DC8FB65-02A8-9A38-7396-03333672A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2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0" name="Rectangle 23">
              <a:extLst>
                <a:ext uri="{FF2B5EF4-FFF2-40B4-BE49-F238E27FC236}">
                  <a16:creationId xmlns:a16="http://schemas.microsoft.com/office/drawing/2014/main" id="{375BAB70-A280-D6A2-654A-A91ABE6AD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7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1" name="Rectangle 24">
              <a:extLst>
                <a:ext uri="{FF2B5EF4-FFF2-40B4-BE49-F238E27FC236}">
                  <a16:creationId xmlns:a16="http://schemas.microsoft.com/office/drawing/2014/main" id="{2FE59B7D-E264-AC7A-007A-2E39D5B78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1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2" name="Rectangle 25">
              <a:extLst>
                <a:ext uri="{FF2B5EF4-FFF2-40B4-BE49-F238E27FC236}">
                  <a16:creationId xmlns:a16="http://schemas.microsoft.com/office/drawing/2014/main" id="{F8D42F67-5457-C24A-2A56-2A3DD51AF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3" name="Rectangle 26">
              <a:extLst>
                <a:ext uri="{FF2B5EF4-FFF2-40B4-BE49-F238E27FC236}">
                  <a16:creationId xmlns:a16="http://schemas.microsoft.com/office/drawing/2014/main" id="{C07A2377-77A4-B49D-1296-B475FFD37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4" name="Rectangle 27">
              <a:extLst>
                <a:ext uri="{FF2B5EF4-FFF2-40B4-BE49-F238E27FC236}">
                  <a16:creationId xmlns:a16="http://schemas.microsoft.com/office/drawing/2014/main" id="{7F7BB026-7410-3142-2981-69B570FD7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5" name="Rectangle 28">
              <a:extLst>
                <a:ext uri="{FF2B5EF4-FFF2-40B4-BE49-F238E27FC236}">
                  <a16:creationId xmlns:a16="http://schemas.microsoft.com/office/drawing/2014/main" id="{9D57637E-14B6-214F-F4FE-063D6752B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6" name="Rectangle 29">
              <a:extLst>
                <a:ext uri="{FF2B5EF4-FFF2-40B4-BE49-F238E27FC236}">
                  <a16:creationId xmlns:a16="http://schemas.microsoft.com/office/drawing/2014/main" id="{0255FDA7-211B-5F03-7BF9-77DA920F4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7" name="Rectangle 30">
              <a:extLst>
                <a:ext uri="{FF2B5EF4-FFF2-40B4-BE49-F238E27FC236}">
                  <a16:creationId xmlns:a16="http://schemas.microsoft.com/office/drawing/2014/main" id="{A5226095-0E48-487E-BDCD-0634860EB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8" name="Rectangle 31">
              <a:extLst>
                <a:ext uri="{FF2B5EF4-FFF2-40B4-BE49-F238E27FC236}">
                  <a16:creationId xmlns:a16="http://schemas.microsoft.com/office/drawing/2014/main" id="{32DB5605-52DB-1BF3-B9E7-975710C6B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19" name="Rectangle 32">
              <a:extLst>
                <a:ext uri="{FF2B5EF4-FFF2-40B4-BE49-F238E27FC236}">
                  <a16:creationId xmlns:a16="http://schemas.microsoft.com/office/drawing/2014/main" id="{ECD5AFC0-585A-C56B-E050-D8D7A3544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0" name="Rectangle 33">
              <a:extLst>
                <a:ext uri="{FF2B5EF4-FFF2-40B4-BE49-F238E27FC236}">
                  <a16:creationId xmlns:a16="http://schemas.microsoft.com/office/drawing/2014/main" id="{95EFD9BE-34B3-9A29-620B-199D3B8261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1" name="Rectangle 34">
              <a:extLst>
                <a:ext uri="{FF2B5EF4-FFF2-40B4-BE49-F238E27FC236}">
                  <a16:creationId xmlns:a16="http://schemas.microsoft.com/office/drawing/2014/main" id="{F1BAF8AC-4155-6332-31EF-8E2D71884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2" name="Rectangle 35">
              <a:extLst>
                <a:ext uri="{FF2B5EF4-FFF2-40B4-BE49-F238E27FC236}">
                  <a16:creationId xmlns:a16="http://schemas.microsoft.com/office/drawing/2014/main" id="{B0214B3D-9780-1A26-09DF-358B065DC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3" name="Rectangle 36">
              <a:extLst>
                <a:ext uri="{FF2B5EF4-FFF2-40B4-BE49-F238E27FC236}">
                  <a16:creationId xmlns:a16="http://schemas.microsoft.com/office/drawing/2014/main" id="{920ED1D3-33F0-0A2E-6BAA-6803B4899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4" name="Rectangle 37">
              <a:extLst>
                <a:ext uri="{FF2B5EF4-FFF2-40B4-BE49-F238E27FC236}">
                  <a16:creationId xmlns:a16="http://schemas.microsoft.com/office/drawing/2014/main" id="{089B9F99-063E-69C8-1B33-7767BA74E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5" name="Rectangle 38">
              <a:extLst>
                <a:ext uri="{FF2B5EF4-FFF2-40B4-BE49-F238E27FC236}">
                  <a16:creationId xmlns:a16="http://schemas.microsoft.com/office/drawing/2014/main" id="{8D88DCAE-69BE-7FD7-52D3-C732772A0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6" name="Rectangle 39">
              <a:extLst>
                <a:ext uri="{FF2B5EF4-FFF2-40B4-BE49-F238E27FC236}">
                  <a16:creationId xmlns:a16="http://schemas.microsoft.com/office/drawing/2014/main" id="{E830A7CD-76D8-5801-5ADA-950350863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7" name="Rectangle 40">
              <a:extLst>
                <a:ext uri="{FF2B5EF4-FFF2-40B4-BE49-F238E27FC236}">
                  <a16:creationId xmlns:a16="http://schemas.microsoft.com/office/drawing/2014/main" id="{6BBF3B38-E992-6F9A-8171-2C201A5418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8" name="Rectangle 41">
              <a:extLst>
                <a:ext uri="{FF2B5EF4-FFF2-40B4-BE49-F238E27FC236}">
                  <a16:creationId xmlns:a16="http://schemas.microsoft.com/office/drawing/2014/main" id="{D3120061-94FA-34F0-2BE6-6B582DBA7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29" name="Rectangle 42">
              <a:extLst>
                <a:ext uri="{FF2B5EF4-FFF2-40B4-BE49-F238E27FC236}">
                  <a16:creationId xmlns:a16="http://schemas.microsoft.com/office/drawing/2014/main" id="{F676E5DA-1655-48F0-8E48-CCA357548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0" name="Rectangle 43">
              <a:extLst>
                <a:ext uri="{FF2B5EF4-FFF2-40B4-BE49-F238E27FC236}">
                  <a16:creationId xmlns:a16="http://schemas.microsoft.com/office/drawing/2014/main" id="{FF198D4B-1CD3-BF5E-C32F-77B6339EC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1" name="Rectangle 44">
              <a:extLst>
                <a:ext uri="{FF2B5EF4-FFF2-40B4-BE49-F238E27FC236}">
                  <a16:creationId xmlns:a16="http://schemas.microsoft.com/office/drawing/2014/main" id="{116AD035-E8EF-9DBD-71DB-67B9490E9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2" name="Rectangle 45">
              <a:extLst>
                <a:ext uri="{FF2B5EF4-FFF2-40B4-BE49-F238E27FC236}">
                  <a16:creationId xmlns:a16="http://schemas.microsoft.com/office/drawing/2014/main" id="{74F776EF-FB6F-9CB5-76DB-B456DF307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3" name="Rectangle 46">
              <a:extLst>
                <a:ext uri="{FF2B5EF4-FFF2-40B4-BE49-F238E27FC236}">
                  <a16:creationId xmlns:a16="http://schemas.microsoft.com/office/drawing/2014/main" id="{C61FDA85-6122-B14C-CEA1-320A36DD0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4" name="Rectangle 47">
              <a:extLst>
                <a:ext uri="{FF2B5EF4-FFF2-40B4-BE49-F238E27FC236}">
                  <a16:creationId xmlns:a16="http://schemas.microsoft.com/office/drawing/2014/main" id="{EAB998D6-018F-E687-2DF9-B09F024B7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5" name="Rectangle 48">
              <a:extLst>
                <a:ext uri="{FF2B5EF4-FFF2-40B4-BE49-F238E27FC236}">
                  <a16:creationId xmlns:a16="http://schemas.microsoft.com/office/drawing/2014/main" id="{CEB7129C-8393-5D5E-355B-E747056668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6" name="Rectangle 49">
              <a:extLst>
                <a:ext uri="{FF2B5EF4-FFF2-40B4-BE49-F238E27FC236}">
                  <a16:creationId xmlns:a16="http://schemas.microsoft.com/office/drawing/2014/main" id="{6282C71F-B0AC-8F33-93F3-324477D06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7" name="Rectangle 50">
              <a:extLst>
                <a:ext uri="{FF2B5EF4-FFF2-40B4-BE49-F238E27FC236}">
                  <a16:creationId xmlns:a16="http://schemas.microsoft.com/office/drawing/2014/main" id="{75A2E35F-7E28-F78C-B6E6-E48004DCF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8" name="Rectangle 51">
              <a:extLst>
                <a:ext uri="{FF2B5EF4-FFF2-40B4-BE49-F238E27FC236}">
                  <a16:creationId xmlns:a16="http://schemas.microsoft.com/office/drawing/2014/main" id="{672A1561-BC78-555E-CF11-38F7DB213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39" name="Rectangle 52">
              <a:extLst>
                <a:ext uri="{FF2B5EF4-FFF2-40B4-BE49-F238E27FC236}">
                  <a16:creationId xmlns:a16="http://schemas.microsoft.com/office/drawing/2014/main" id="{F75A47A7-D77F-CF7A-8F91-F81163AC0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0" name="Rectangle 53">
              <a:extLst>
                <a:ext uri="{FF2B5EF4-FFF2-40B4-BE49-F238E27FC236}">
                  <a16:creationId xmlns:a16="http://schemas.microsoft.com/office/drawing/2014/main" id="{741288C8-8929-D5F5-4539-555613743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1" name="Rectangle 54">
              <a:extLst>
                <a:ext uri="{FF2B5EF4-FFF2-40B4-BE49-F238E27FC236}">
                  <a16:creationId xmlns:a16="http://schemas.microsoft.com/office/drawing/2014/main" id="{2DBA5A1B-8797-95A7-56D5-2A09BBCEC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2" name="Rectangle 55">
              <a:extLst>
                <a:ext uri="{FF2B5EF4-FFF2-40B4-BE49-F238E27FC236}">
                  <a16:creationId xmlns:a16="http://schemas.microsoft.com/office/drawing/2014/main" id="{97334B39-1E22-8525-1547-B94F8F4EA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3" name="Rectangle 56">
              <a:extLst>
                <a:ext uri="{FF2B5EF4-FFF2-40B4-BE49-F238E27FC236}">
                  <a16:creationId xmlns:a16="http://schemas.microsoft.com/office/drawing/2014/main" id="{3E0D5470-F83A-A7CA-0118-F0892CAF6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4" name="Rectangle 57">
              <a:extLst>
                <a:ext uri="{FF2B5EF4-FFF2-40B4-BE49-F238E27FC236}">
                  <a16:creationId xmlns:a16="http://schemas.microsoft.com/office/drawing/2014/main" id="{4E13FB75-8821-B617-0C12-E3555D102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5" name="Rectangle 58">
              <a:extLst>
                <a:ext uri="{FF2B5EF4-FFF2-40B4-BE49-F238E27FC236}">
                  <a16:creationId xmlns:a16="http://schemas.microsoft.com/office/drawing/2014/main" id="{98B32C39-32E4-4AE6-AD41-D090A608C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6" name="Rectangle 59">
              <a:extLst>
                <a:ext uri="{FF2B5EF4-FFF2-40B4-BE49-F238E27FC236}">
                  <a16:creationId xmlns:a16="http://schemas.microsoft.com/office/drawing/2014/main" id="{F3013382-14AA-56F3-2C2A-026EAB4B2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7" name="Rectangle 60">
              <a:extLst>
                <a:ext uri="{FF2B5EF4-FFF2-40B4-BE49-F238E27FC236}">
                  <a16:creationId xmlns:a16="http://schemas.microsoft.com/office/drawing/2014/main" id="{B787D3B2-67A5-E82D-AF44-CEC6C15FD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8" name="Rectangle 61">
              <a:extLst>
                <a:ext uri="{FF2B5EF4-FFF2-40B4-BE49-F238E27FC236}">
                  <a16:creationId xmlns:a16="http://schemas.microsoft.com/office/drawing/2014/main" id="{8AC98CB9-8A70-C159-06C8-E21ED254E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49" name="Rectangle 62">
              <a:extLst>
                <a:ext uri="{FF2B5EF4-FFF2-40B4-BE49-F238E27FC236}">
                  <a16:creationId xmlns:a16="http://schemas.microsoft.com/office/drawing/2014/main" id="{3F8282D1-DD6A-4E5F-1FEB-D8E28CC5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0" name="Rectangle 63">
              <a:extLst>
                <a:ext uri="{FF2B5EF4-FFF2-40B4-BE49-F238E27FC236}">
                  <a16:creationId xmlns:a16="http://schemas.microsoft.com/office/drawing/2014/main" id="{A6157C82-3885-1BB6-EEE8-CEE449584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1" name="Rectangle 64">
              <a:extLst>
                <a:ext uri="{FF2B5EF4-FFF2-40B4-BE49-F238E27FC236}">
                  <a16:creationId xmlns:a16="http://schemas.microsoft.com/office/drawing/2014/main" id="{DBA731D8-990D-75C1-06CE-8E4293F56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2" name="Rectangle 65">
              <a:extLst>
                <a:ext uri="{FF2B5EF4-FFF2-40B4-BE49-F238E27FC236}">
                  <a16:creationId xmlns:a16="http://schemas.microsoft.com/office/drawing/2014/main" id="{AC9ED9D2-9894-3FE1-D501-C5FB3764BC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3" name="Rectangle 66">
              <a:extLst>
                <a:ext uri="{FF2B5EF4-FFF2-40B4-BE49-F238E27FC236}">
                  <a16:creationId xmlns:a16="http://schemas.microsoft.com/office/drawing/2014/main" id="{63E35886-4E6D-4A39-D81E-DA95CAE36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4" name="Rectangle 67">
              <a:extLst>
                <a:ext uri="{FF2B5EF4-FFF2-40B4-BE49-F238E27FC236}">
                  <a16:creationId xmlns:a16="http://schemas.microsoft.com/office/drawing/2014/main" id="{6C0B2468-8A54-1BF3-CA1F-079321EB3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5" name="Rectangle 68">
              <a:extLst>
                <a:ext uri="{FF2B5EF4-FFF2-40B4-BE49-F238E27FC236}">
                  <a16:creationId xmlns:a16="http://schemas.microsoft.com/office/drawing/2014/main" id="{F65730D1-5164-104A-9A50-C68ECCFA2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6" name="Rectangle 69">
              <a:extLst>
                <a:ext uri="{FF2B5EF4-FFF2-40B4-BE49-F238E27FC236}">
                  <a16:creationId xmlns:a16="http://schemas.microsoft.com/office/drawing/2014/main" id="{C7E3B8A4-BA7D-73AB-095D-53078D9F8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7" name="Rectangle 70">
              <a:extLst>
                <a:ext uri="{FF2B5EF4-FFF2-40B4-BE49-F238E27FC236}">
                  <a16:creationId xmlns:a16="http://schemas.microsoft.com/office/drawing/2014/main" id="{23900372-0C70-F964-448F-0513A8EE2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8" name="Rectangle 71">
              <a:extLst>
                <a:ext uri="{FF2B5EF4-FFF2-40B4-BE49-F238E27FC236}">
                  <a16:creationId xmlns:a16="http://schemas.microsoft.com/office/drawing/2014/main" id="{7A28661B-5ECF-08D8-4FE6-26265D966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59" name="Rectangle 72">
              <a:extLst>
                <a:ext uri="{FF2B5EF4-FFF2-40B4-BE49-F238E27FC236}">
                  <a16:creationId xmlns:a16="http://schemas.microsoft.com/office/drawing/2014/main" id="{3B1361C4-E44F-37F4-1857-BE332BC36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60" name="Rectangle 73">
              <a:extLst>
                <a:ext uri="{FF2B5EF4-FFF2-40B4-BE49-F238E27FC236}">
                  <a16:creationId xmlns:a16="http://schemas.microsoft.com/office/drawing/2014/main" id="{922376FB-D803-7198-2FD9-1F279BFD0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" y="2015"/>
              <a:ext cx="7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61" name="Rectangle 74">
              <a:extLst>
                <a:ext uri="{FF2B5EF4-FFF2-40B4-BE49-F238E27FC236}">
                  <a16:creationId xmlns:a16="http://schemas.microsoft.com/office/drawing/2014/main" id="{F8469967-BA3E-0ED0-85DF-7F4DB117F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" y="2015"/>
              <a:ext cx="8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62" name="Rectangle 75">
              <a:extLst>
                <a:ext uri="{FF2B5EF4-FFF2-40B4-BE49-F238E27FC236}">
                  <a16:creationId xmlns:a16="http://schemas.microsoft.com/office/drawing/2014/main" id="{DF83826E-8ECD-76A8-8737-5A4692792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2015"/>
              <a:ext cx="6" cy="8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9155" name="Rectangle 76">
            <a:extLst>
              <a:ext uri="{FF2B5EF4-FFF2-40B4-BE49-F238E27FC236}">
                <a16:creationId xmlns:a16="http://schemas.microsoft.com/office/drawing/2014/main" id="{005B6D3F-468A-D745-F25D-F72AAEED6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8525" y="5194300"/>
            <a:ext cx="1917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6" name="Rectangle 77">
            <a:extLst>
              <a:ext uri="{FF2B5EF4-FFF2-40B4-BE49-F238E27FC236}">
                <a16:creationId xmlns:a16="http://schemas.microsoft.com/office/drawing/2014/main" id="{6DF24446-5571-6A58-731A-8135EA8A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1950" y="1989139"/>
            <a:ext cx="2057400" cy="3190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8100000" algn="ctr" rotWithShape="0">
              <a:srgbClr val="969696"/>
            </a:outerShdw>
          </a:effec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7" name="Rectangle 78">
            <a:extLst>
              <a:ext uri="{FF2B5EF4-FFF2-40B4-BE49-F238E27FC236}">
                <a16:creationId xmlns:a16="http://schemas.microsoft.com/office/drawing/2014/main" id="{20E2579B-906E-0A66-2705-EEA113223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8026" y="1995489"/>
            <a:ext cx="2936875" cy="3190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8100000" algn="ctr" rotWithShape="0">
              <a:srgbClr val="969696"/>
            </a:outerShdw>
          </a:effec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8" name="Rectangle 79">
            <a:extLst>
              <a:ext uri="{FF2B5EF4-FFF2-40B4-BE49-F238E27FC236}">
                <a16:creationId xmlns:a16="http://schemas.microsoft.com/office/drawing/2014/main" id="{73E0E292-9CCD-1795-510E-2EE7C7F82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1" y="2001839"/>
            <a:ext cx="2041525" cy="3190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8100000" algn="ctr" rotWithShape="0">
              <a:srgbClr val="969696"/>
            </a:outerShdw>
          </a:effec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9" name="Rectangle 80">
            <a:extLst>
              <a:ext uri="{FF2B5EF4-FFF2-40B4-BE49-F238E27FC236}">
                <a16:creationId xmlns:a16="http://schemas.microsoft.com/office/drawing/2014/main" id="{DC105FE5-1C5F-4077-55FA-FD3BD5225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0663" y="2351089"/>
            <a:ext cx="882650" cy="2478087"/>
          </a:xfrm>
          <a:prstGeom prst="rect">
            <a:avLst/>
          </a:prstGeom>
          <a:solidFill>
            <a:srgbClr val="CFB0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0" name="Line 81">
            <a:extLst>
              <a:ext uri="{FF2B5EF4-FFF2-40B4-BE49-F238E27FC236}">
                <a16:creationId xmlns:a16="http://schemas.microsoft.com/office/drawing/2014/main" id="{88FE49ED-3E15-31F0-3EDA-1D470340CE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3314" y="2351088"/>
            <a:ext cx="1587" cy="2455862"/>
          </a:xfrm>
          <a:prstGeom prst="line">
            <a:avLst/>
          </a:prstGeom>
          <a:noFill/>
          <a:ln w="11113">
            <a:solidFill>
              <a:srgbClr val="FFFF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1" name="Freeform 82">
            <a:extLst>
              <a:ext uri="{FF2B5EF4-FFF2-40B4-BE49-F238E27FC236}">
                <a16:creationId xmlns:a16="http://schemas.microsoft.com/office/drawing/2014/main" id="{A90118EF-8A62-B718-B765-CC7EDDD9EFFD}"/>
              </a:ext>
            </a:extLst>
          </p:cNvPr>
          <p:cNvSpPr>
            <a:spLocks/>
          </p:cNvSpPr>
          <p:nvPr/>
        </p:nvSpPr>
        <p:spPr bwMode="auto">
          <a:xfrm>
            <a:off x="4198939" y="3354389"/>
            <a:ext cx="236537" cy="1265237"/>
          </a:xfrm>
          <a:custGeom>
            <a:avLst/>
            <a:gdLst>
              <a:gd name="T0" fmla="*/ 236537 w 299"/>
              <a:gd name="T1" fmla="*/ 632222 h 1595"/>
              <a:gd name="T2" fmla="*/ 0 w 299"/>
              <a:gd name="T3" fmla="*/ 0 h 1595"/>
              <a:gd name="T4" fmla="*/ 0 w 299"/>
              <a:gd name="T5" fmla="*/ 1265237 h 1595"/>
              <a:gd name="T6" fmla="*/ 236537 w 299"/>
              <a:gd name="T7" fmla="*/ 632222 h 15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9" h="1595">
                <a:moveTo>
                  <a:pt x="299" y="797"/>
                </a:moveTo>
                <a:lnTo>
                  <a:pt x="0" y="0"/>
                </a:lnTo>
                <a:lnTo>
                  <a:pt x="0" y="1595"/>
                </a:lnTo>
                <a:lnTo>
                  <a:pt x="299" y="797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/>
          <a:p>
            <a:endParaRPr lang="en-US"/>
          </a:p>
        </p:txBody>
      </p:sp>
      <p:sp>
        <p:nvSpPr>
          <p:cNvPr id="49162" name="Freeform 83">
            <a:extLst>
              <a:ext uri="{FF2B5EF4-FFF2-40B4-BE49-F238E27FC236}">
                <a16:creationId xmlns:a16="http://schemas.microsoft.com/office/drawing/2014/main" id="{B40BB432-B334-1BDD-D9FC-691729A74F90}"/>
              </a:ext>
            </a:extLst>
          </p:cNvPr>
          <p:cNvSpPr>
            <a:spLocks/>
          </p:cNvSpPr>
          <p:nvPr/>
        </p:nvSpPr>
        <p:spPr bwMode="auto">
          <a:xfrm>
            <a:off x="7664450" y="3321050"/>
            <a:ext cx="236538" cy="1265238"/>
          </a:xfrm>
          <a:custGeom>
            <a:avLst/>
            <a:gdLst>
              <a:gd name="T0" fmla="*/ 236538 w 300"/>
              <a:gd name="T1" fmla="*/ 632222 h 1595"/>
              <a:gd name="T2" fmla="*/ 0 w 300"/>
              <a:gd name="T3" fmla="*/ 0 h 1595"/>
              <a:gd name="T4" fmla="*/ 0 w 300"/>
              <a:gd name="T5" fmla="*/ 1265238 h 1595"/>
              <a:gd name="T6" fmla="*/ 236538 w 300"/>
              <a:gd name="T7" fmla="*/ 632222 h 15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00" h="1595">
                <a:moveTo>
                  <a:pt x="300" y="797"/>
                </a:moveTo>
                <a:lnTo>
                  <a:pt x="0" y="0"/>
                </a:lnTo>
                <a:lnTo>
                  <a:pt x="0" y="1595"/>
                </a:lnTo>
                <a:lnTo>
                  <a:pt x="300" y="797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/>
          <a:p>
            <a:endParaRPr lang="en-US"/>
          </a:p>
        </p:txBody>
      </p:sp>
      <p:sp>
        <p:nvSpPr>
          <p:cNvPr id="49163" name="Rectangle 84">
            <a:extLst>
              <a:ext uri="{FF2B5EF4-FFF2-40B4-BE49-F238E27FC236}">
                <a16:creationId xmlns:a16="http://schemas.microsoft.com/office/drawing/2014/main" id="{5F288FB1-AA13-4EF0-68E6-FB194FD5A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463801"/>
            <a:ext cx="430212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4" name="Rectangle 85">
            <a:extLst>
              <a:ext uri="{FF2B5EF4-FFF2-40B4-BE49-F238E27FC236}">
                <a16:creationId xmlns:a16="http://schemas.microsoft.com/office/drawing/2014/main" id="{2AC9C3C6-8521-898B-876F-16F0258CD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3192" y="2511425"/>
            <a:ext cx="2548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66"/>
                </a:solidFill>
                <a:latin typeface="Times New Roman" panose="02020603050405020304" pitchFamily="18" charset="0"/>
              </a:rPr>
              <a:t>Design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65" name="Rectangle 86">
            <a:extLst>
              <a:ext uri="{FF2B5EF4-FFF2-40B4-BE49-F238E27FC236}">
                <a16:creationId xmlns:a16="http://schemas.microsoft.com/office/drawing/2014/main" id="{A46FAED4-6570-7DE4-5CD6-C4E12D560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238" y="2816226"/>
            <a:ext cx="544512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6" name="Rectangle 87">
            <a:extLst>
              <a:ext uri="{FF2B5EF4-FFF2-40B4-BE49-F238E27FC236}">
                <a16:creationId xmlns:a16="http://schemas.microsoft.com/office/drawing/2014/main" id="{4CEC7AE8-D3AD-F9B2-C584-79564BBCF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3023" y="2863850"/>
            <a:ext cx="1554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66"/>
                </a:solidFill>
                <a:latin typeface="Times New Roman" panose="02020603050405020304" pitchFamily="18" charset="0"/>
              </a:rPr>
              <a:t>Perf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67" name="Rectangle 88">
            <a:extLst>
              <a:ext uri="{FF2B5EF4-FFF2-40B4-BE49-F238E27FC236}">
                <a16:creationId xmlns:a16="http://schemas.microsoft.com/office/drawing/2014/main" id="{C6C672C1-D04A-B16E-BA4E-075528E3A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355" y="2863850"/>
            <a:ext cx="480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66"/>
                </a:solidFill>
                <a:latin typeface="Times New Roman" panose="02020603050405020304" pitchFamily="18" charset="0"/>
              </a:rPr>
              <a:t>./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68" name="Rectangle 89">
            <a:extLst>
              <a:ext uri="{FF2B5EF4-FFF2-40B4-BE49-F238E27FC236}">
                <a16:creationId xmlns:a16="http://schemas.microsoft.com/office/drawing/2014/main" id="{43E1E519-2EF6-EA1B-1625-5F53491EB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5484" y="2863850"/>
            <a:ext cx="1442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66"/>
                </a:solidFill>
                <a:latin typeface="Times New Roman" panose="02020603050405020304" pitchFamily="18" charset="0"/>
              </a:rPr>
              <a:t>Eng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69" name="Rectangle 90">
            <a:extLst>
              <a:ext uri="{FF2B5EF4-FFF2-40B4-BE49-F238E27FC236}">
                <a16:creationId xmlns:a16="http://schemas.microsoft.com/office/drawing/2014/main" id="{2202C5AC-4B15-0213-863B-80FD34B23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154" y="2863850"/>
            <a:ext cx="22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66"/>
                </a:solidFill>
                <a:latin typeface="Times New Roman" panose="02020603050405020304" pitchFamily="18" charset="0"/>
              </a:rPr>
              <a:t>.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70" name="Rectangle 91">
            <a:extLst>
              <a:ext uri="{FF2B5EF4-FFF2-40B4-BE49-F238E27FC236}">
                <a16:creationId xmlns:a16="http://schemas.microsoft.com/office/drawing/2014/main" id="{DC2EF7AC-667C-DB8A-DA50-E1FA728D2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176" y="3141664"/>
            <a:ext cx="4095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71" name="Rectangle 92">
            <a:extLst>
              <a:ext uri="{FF2B5EF4-FFF2-40B4-BE49-F238E27FC236}">
                <a16:creationId xmlns:a16="http://schemas.microsoft.com/office/drawing/2014/main" id="{5D248C41-197E-513E-06AA-EB10D84B8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549" y="3189288"/>
            <a:ext cx="22121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66"/>
                </a:solidFill>
                <a:latin typeface="Times New Roman" panose="02020603050405020304" pitchFamily="18" charset="0"/>
              </a:rPr>
              <a:t>Safety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72" name="Rectangle 93">
            <a:extLst>
              <a:ext uri="{FF2B5EF4-FFF2-40B4-BE49-F238E27FC236}">
                <a16:creationId xmlns:a16="http://schemas.microsoft.com/office/drawing/2014/main" id="{9371D850-4F06-00FE-3D13-A65C18FAD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638" y="3416300"/>
            <a:ext cx="51911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73" name="Rectangle 94">
            <a:extLst>
              <a:ext uri="{FF2B5EF4-FFF2-40B4-BE49-F238E27FC236}">
                <a16:creationId xmlns:a16="http://schemas.microsoft.com/office/drawing/2014/main" id="{EC230AFC-F6D5-A28F-57ED-79A301E31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3320" y="3463925"/>
            <a:ext cx="1651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66"/>
                </a:solidFill>
                <a:latin typeface="Times New Roman" panose="02020603050405020304" pitchFamily="18" charset="0"/>
              </a:rPr>
              <a:t>Fuel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74" name="Rectangle 95">
            <a:extLst>
              <a:ext uri="{FF2B5EF4-FFF2-40B4-BE49-F238E27FC236}">
                <a16:creationId xmlns:a16="http://schemas.microsoft.com/office/drawing/2014/main" id="{04F57295-8789-6BE2-102A-990199BD5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057" y="3562350"/>
            <a:ext cx="33342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66"/>
                </a:solidFill>
                <a:latin typeface="Times New Roman" panose="02020603050405020304" pitchFamily="18" charset="0"/>
              </a:rPr>
              <a:t>Economy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75" name="Rectangle 96">
            <a:extLst>
              <a:ext uri="{FF2B5EF4-FFF2-40B4-BE49-F238E27FC236}">
                <a16:creationId xmlns:a16="http://schemas.microsoft.com/office/drawing/2014/main" id="{56F754E9-144B-5974-D5AF-0514F8C8F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9488" y="3741738"/>
            <a:ext cx="4492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76" name="Rectangle 97">
            <a:extLst>
              <a:ext uri="{FF2B5EF4-FFF2-40B4-BE49-F238E27FC236}">
                <a16:creationId xmlns:a16="http://schemas.microsoft.com/office/drawing/2014/main" id="{5C86B913-D901-CB68-AD92-FA98C8395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8851" y="3787775"/>
            <a:ext cx="26609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990000"/>
                </a:solidFill>
                <a:latin typeface="Times New Roman" panose="02020603050405020304" pitchFamily="18" charset="0"/>
              </a:rPr>
              <a:t>Service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77" name="Rectangle 98">
            <a:extLst>
              <a:ext uri="{FF2B5EF4-FFF2-40B4-BE49-F238E27FC236}">
                <a16:creationId xmlns:a16="http://schemas.microsoft.com/office/drawing/2014/main" id="{B4E4E9E7-A732-0248-008B-B8E73C912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383" y="3887788"/>
            <a:ext cx="2709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990000"/>
                </a:solidFill>
                <a:latin typeface="Times New Roman" panose="02020603050405020304" pitchFamily="18" charset="0"/>
              </a:rPr>
              <a:t>Quality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78" name="Rectangle 99">
            <a:extLst>
              <a:ext uri="{FF2B5EF4-FFF2-40B4-BE49-F238E27FC236}">
                <a16:creationId xmlns:a16="http://schemas.microsoft.com/office/drawing/2014/main" id="{C292FCD4-D051-5A32-271D-3C5DF91C1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0" y="4424364"/>
            <a:ext cx="6794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79" name="Rectangle 100">
            <a:extLst>
              <a:ext uri="{FF2B5EF4-FFF2-40B4-BE49-F238E27FC236}">
                <a16:creationId xmlns:a16="http://schemas.microsoft.com/office/drawing/2014/main" id="{B82D38AA-5CF6-7C34-B917-36F8CA579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751" y="4471988"/>
            <a:ext cx="5209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336600"/>
                </a:solidFill>
                <a:latin typeface="Times New Roman" panose="02020603050405020304" pitchFamily="18" charset="0"/>
              </a:rPr>
              <a:t>Prod. Quality/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80" name="Rectangle 101">
            <a:extLst>
              <a:ext uri="{FF2B5EF4-FFF2-40B4-BE49-F238E27FC236}">
                <a16:creationId xmlns:a16="http://schemas.microsoft.com/office/drawing/2014/main" id="{3FEABE4E-95EE-2468-F14A-6377295F5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728" y="4572000"/>
            <a:ext cx="3783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336600"/>
                </a:solidFill>
                <a:latin typeface="Times New Roman" panose="02020603050405020304" pitchFamily="18" charset="0"/>
              </a:rPr>
              <a:t>Reliability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81" name="Rectangle 102">
            <a:extLst>
              <a:ext uri="{FF2B5EF4-FFF2-40B4-BE49-F238E27FC236}">
                <a16:creationId xmlns:a16="http://schemas.microsoft.com/office/drawing/2014/main" id="{58C8D46F-CB98-9673-928E-E604AC0C8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0575" y="4135439"/>
            <a:ext cx="65563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82" name="Rectangle 103">
            <a:extLst>
              <a:ext uri="{FF2B5EF4-FFF2-40B4-BE49-F238E27FC236}">
                <a16:creationId xmlns:a16="http://schemas.microsoft.com/office/drawing/2014/main" id="{90E388EF-60C1-B66E-DB08-9B6832187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884" y="4183063"/>
            <a:ext cx="4648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990000"/>
                </a:solidFill>
                <a:latin typeface="Times New Roman" panose="02020603050405020304" pitchFamily="18" charset="0"/>
              </a:rPr>
              <a:t>Convenience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83" name="Rectangle 104">
            <a:extLst>
              <a:ext uri="{FF2B5EF4-FFF2-40B4-BE49-F238E27FC236}">
                <a16:creationId xmlns:a16="http://schemas.microsoft.com/office/drawing/2014/main" id="{09952689-0504-A3D1-CB70-8D40FB271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414" y="4897439"/>
            <a:ext cx="852487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84" name="Rectangle 105">
            <a:extLst>
              <a:ext uri="{FF2B5EF4-FFF2-40B4-BE49-F238E27FC236}">
                <a16:creationId xmlns:a16="http://schemas.microsoft.com/office/drawing/2014/main" id="{84A30ED9-A642-B376-3985-EAF027D07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5515" y="4945063"/>
            <a:ext cx="6780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Importance Rating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85" name="Rectangle 106">
            <a:extLst>
              <a:ext uri="{FF2B5EF4-FFF2-40B4-BE49-F238E27FC236}">
                <a16:creationId xmlns:a16="http://schemas.microsoft.com/office/drawing/2014/main" id="{2C795DC8-7728-E97B-FB72-E040942F5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114" y="2241550"/>
            <a:ext cx="4413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86" name="Rectangle 107">
            <a:extLst>
              <a:ext uri="{FF2B5EF4-FFF2-40B4-BE49-F238E27FC236}">
                <a16:creationId xmlns:a16="http://schemas.microsoft.com/office/drawing/2014/main" id="{D8038C40-1C7A-DAC3-1FC3-59689A2F4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851" y="2241550"/>
            <a:ext cx="32067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87" name="Rectangle 108">
            <a:extLst>
              <a:ext uri="{FF2B5EF4-FFF2-40B4-BE49-F238E27FC236}">
                <a16:creationId xmlns:a16="http://schemas.microsoft.com/office/drawing/2014/main" id="{4A2BBBF3-437F-6C25-DEE0-0C00CA237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9151" y="2241550"/>
            <a:ext cx="2889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88" name="Rectangle 109">
            <a:extLst>
              <a:ext uri="{FF2B5EF4-FFF2-40B4-BE49-F238E27FC236}">
                <a16:creationId xmlns:a16="http://schemas.microsoft.com/office/drawing/2014/main" id="{E7596826-E858-BA26-6591-A6353C875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1" y="2239964"/>
            <a:ext cx="3905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89" name="Rectangle 110">
            <a:extLst>
              <a:ext uri="{FF2B5EF4-FFF2-40B4-BE49-F238E27FC236}">
                <a16:creationId xmlns:a16="http://schemas.microsoft.com/office/drawing/2014/main" id="{7C50234A-EC5E-9034-15A7-5461DD0CF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26" y="2241550"/>
            <a:ext cx="3921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90" name="Rectangle 111">
            <a:extLst>
              <a:ext uri="{FF2B5EF4-FFF2-40B4-BE49-F238E27FC236}">
                <a16:creationId xmlns:a16="http://schemas.microsoft.com/office/drawing/2014/main" id="{DA283681-DEB3-6C11-360C-BC6D14CFA445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4729517" y="4661808"/>
            <a:ext cx="2548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Design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91" name="Rectangle 112">
            <a:extLst>
              <a:ext uri="{FF2B5EF4-FFF2-40B4-BE49-F238E27FC236}">
                <a16:creationId xmlns:a16="http://schemas.microsoft.com/office/drawing/2014/main" id="{45D164DE-24CD-DEC9-8653-EB98B0AC402F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050673" y="4782458"/>
            <a:ext cx="1554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Perf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92" name="Rectangle 113">
            <a:extLst>
              <a:ext uri="{FF2B5EF4-FFF2-40B4-BE49-F238E27FC236}">
                <a16:creationId xmlns:a16="http://schemas.microsoft.com/office/drawing/2014/main" id="{B84468EF-B333-658D-E48A-F4D0FA54CD87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173430" y="4714196"/>
            <a:ext cx="480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./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93" name="Rectangle 114">
            <a:extLst>
              <a:ext uri="{FF2B5EF4-FFF2-40B4-BE49-F238E27FC236}">
                <a16:creationId xmlns:a16="http://schemas.microsoft.com/office/drawing/2014/main" id="{0871557B-854F-8259-FC07-F5ECE76796DE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197571" y="4642758"/>
            <a:ext cx="1442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Eng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94" name="Rectangle 115">
            <a:extLst>
              <a:ext uri="{FF2B5EF4-FFF2-40B4-BE49-F238E27FC236}">
                <a16:creationId xmlns:a16="http://schemas.microsoft.com/office/drawing/2014/main" id="{CF7628F7-2396-B639-C260-2AEE80280DB8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314842" y="4587196"/>
            <a:ext cx="22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95" name="Rectangle 116">
            <a:extLst>
              <a:ext uri="{FF2B5EF4-FFF2-40B4-BE49-F238E27FC236}">
                <a16:creationId xmlns:a16="http://schemas.microsoft.com/office/drawing/2014/main" id="{2FB1D01E-DCDD-78E9-8E40-A9B86409E4CF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463899" y="4653871"/>
            <a:ext cx="22121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Safety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96" name="Rectangle 117">
            <a:extLst>
              <a:ext uri="{FF2B5EF4-FFF2-40B4-BE49-F238E27FC236}">
                <a16:creationId xmlns:a16="http://schemas.microsoft.com/office/drawing/2014/main" id="{E93DAB00-AB76-1B3F-2098-7A6CF87345D5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531506" y="4753883"/>
            <a:ext cx="5209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Fuel Economy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197" name="Rectangle 118">
            <a:extLst>
              <a:ext uri="{FF2B5EF4-FFF2-40B4-BE49-F238E27FC236}">
                <a16:creationId xmlns:a16="http://schemas.microsoft.com/office/drawing/2014/main" id="{5DBF34BA-1384-9A80-83F3-AB887B6E421D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5881364" y="4761821"/>
            <a:ext cx="5594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Service Quality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grpSp>
        <p:nvGrpSpPr>
          <p:cNvPr id="49198" name="Group 119">
            <a:extLst>
              <a:ext uri="{FF2B5EF4-FFF2-40B4-BE49-F238E27FC236}">
                <a16:creationId xmlns:a16="http://schemas.microsoft.com/office/drawing/2014/main" id="{A89D6AA4-E340-7FBD-1A21-018C2F2B1ACA}"/>
              </a:ext>
            </a:extLst>
          </p:cNvPr>
          <p:cNvGrpSpPr>
            <a:grpSpLocks/>
          </p:cNvGrpSpPr>
          <p:nvPr/>
        </p:nvGrpSpPr>
        <p:grpSpPr bwMode="auto">
          <a:xfrm>
            <a:off x="4730750" y="4181475"/>
            <a:ext cx="2503488" cy="14288"/>
            <a:chOff x="2145" y="2576"/>
            <a:chExt cx="1577" cy="9"/>
          </a:xfrm>
        </p:grpSpPr>
        <p:sp>
          <p:nvSpPr>
            <p:cNvPr id="49984" name="Rectangle 120">
              <a:extLst>
                <a:ext uri="{FF2B5EF4-FFF2-40B4-BE49-F238E27FC236}">
                  <a16:creationId xmlns:a16="http://schemas.microsoft.com/office/drawing/2014/main" id="{51A8BEC1-3264-632C-CA7B-0D5EE28C9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5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5" name="Rectangle 121">
              <a:extLst>
                <a:ext uri="{FF2B5EF4-FFF2-40B4-BE49-F238E27FC236}">
                  <a16:creationId xmlns:a16="http://schemas.microsoft.com/office/drawing/2014/main" id="{00FA1103-56D8-4F5E-B183-F604113E7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6" name="Rectangle 122">
              <a:extLst>
                <a:ext uri="{FF2B5EF4-FFF2-40B4-BE49-F238E27FC236}">
                  <a16:creationId xmlns:a16="http://schemas.microsoft.com/office/drawing/2014/main" id="{A1B0B620-A3C6-D022-46A7-B94836F56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7" name="Rectangle 123">
              <a:extLst>
                <a:ext uri="{FF2B5EF4-FFF2-40B4-BE49-F238E27FC236}">
                  <a16:creationId xmlns:a16="http://schemas.microsoft.com/office/drawing/2014/main" id="{E42CBD71-480B-AA78-A69E-CFFDE3570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8" name="Rectangle 124">
              <a:extLst>
                <a:ext uri="{FF2B5EF4-FFF2-40B4-BE49-F238E27FC236}">
                  <a16:creationId xmlns:a16="http://schemas.microsoft.com/office/drawing/2014/main" id="{F9C6FA16-00E8-DB5C-1208-69CBB0419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9" name="Rectangle 125">
              <a:extLst>
                <a:ext uri="{FF2B5EF4-FFF2-40B4-BE49-F238E27FC236}">
                  <a16:creationId xmlns:a16="http://schemas.microsoft.com/office/drawing/2014/main" id="{D378338D-D75B-4955-BD3C-3A59118DF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0" name="Rectangle 126">
              <a:extLst>
                <a:ext uri="{FF2B5EF4-FFF2-40B4-BE49-F238E27FC236}">
                  <a16:creationId xmlns:a16="http://schemas.microsoft.com/office/drawing/2014/main" id="{B9E2D289-6495-2B9F-6E8A-7206CC48C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1" name="Rectangle 127">
              <a:extLst>
                <a:ext uri="{FF2B5EF4-FFF2-40B4-BE49-F238E27FC236}">
                  <a16:creationId xmlns:a16="http://schemas.microsoft.com/office/drawing/2014/main" id="{1B43A2FD-52F0-7EF6-E9FE-85876131D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2" name="Rectangle 128">
              <a:extLst>
                <a:ext uri="{FF2B5EF4-FFF2-40B4-BE49-F238E27FC236}">
                  <a16:creationId xmlns:a16="http://schemas.microsoft.com/office/drawing/2014/main" id="{93E587D0-C1D7-C816-774E-5AE471B6F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3" name="Rectangle 129">
              <a:extLst>
                <a:ext uri="{FF2B5EF4-FFF2-40B4-BE49-F238E27FC236}">
                  <a16:creationId xmlns:a16="http://schemas.microsoft.com/office/drawing/2014/main" id="{4B12239B-353A-806F-EB93-098018509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4" name="Rectangle 130">
              <a:extLst>
                <a:ext uri="{FF2B5EF4-FFF2-40B4-BE49-F238E27FC236}">
                  <a16:creationId xmlns:a16="http://schemas.microsoft.com/office/drawing/2014/main" id="{3CE80A84-0767-BB2F-7087-E09282EC1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5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5" name="Rectangle 131">
              <a:extLst>
                <a:ext uri="{FF2B5EF4-FFF2-40B4-BE49-F238E27FC236}">
                  <a16:creationId xmlns:a16="http://schemas.microsoft.com/office/drawing/2014/main" id="{EF8D09F7-F6D0-E971-59D1-07AA9A468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6" name="Rectangle 132">
              <a:extLst>
                <a:ext uri="{FF2B5EF4-FFF2-40B4-BE49-F238E27FC236}">
                  <a16:creationId xmlns:a16="http://schemas.microsoft.com/office/drawing/2014/main" id="{1A2E4CCE-F154-6EE4-500F-21A4EDC02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7" name="Rectangle 133">
              <a:extLst>
                <a:ext uri="{FF2B5EF4-FFF2-40B4-BE49-F238E27FC236}">
                  <a16:creationId xmlns:a16="http://schemas.microsoft.com/office/drawing/2014/main" id="{9EFE94DD-6114-B0A4-3C41-F91F8B806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8" name="Rectangle 134">
              <a:extLst>
                <a:ext uri="{FF2B5EF4-FFF2-40B4-BE49-F238E27FC236}">
                  <a16:creationId xmlns:a16="http://schemas.microsoft.com/office/drawing/2014/main" id="{AB20738E-E578-8171-7CA3-10D6840B4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4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99" name="Rectangle 135">
              <a:extLst>
                <a:ext uri="{FF2B5EF4-FFF2-40B4-BE49-F238E27FC236}">
                  <a16:creationId xmlns:a16="http://schemas.microsoft.com/office/drawing/2014/main" id="{C03C9A7C-62EE-1D06-FACB-23C766016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0" name="Rectangle 136">
              <a:extLst>
                <a:ext uri="{FF2B5EF4-FFF2-40B4-BE49-F238E27FC236}">
                  <a16:creationId xmlns:a16="http://schemas.microsoft.com/office/drawing/2014/main" id="{F8767D5E-8B91-B2B1-3673-A154E003A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1" name="Rectangle 137">
              <a:extLst>
                <a:ext uri="{FF2B5EF4-FFF2-40B4-BE49-F238E27FC236}">
                  <a16:creationId xmlns:a16="http://schemas.microsoft.com/office/drawing/2014/main" id="{6147E12F-FB2C-5B28-B0E1-7F8A06AD9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2" name="Rectangle 138">
              <a:extLst>
                <a:ext uri="{FF2B5EF4-FFF2-40B4-BE49-F238E27FC236}">
                  <a16:creationId xmlns:a16="http://schemas.microsoft.com/office/drawing/2014/main" id="{1628133B-F9A8-63D7-6197-12DC73450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4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3" name="Rectangle 139">
              <a:extLst>
                <a:ext uri="{FF2B5EF4-FFF2-40B4-BE49-F238E27FC236}">
                  <a16:creationId xmlns:a16="http://schemas.microsoft.com/office/drawing/2014/main" id="{D7C47BB1-2703-DB5F-79D5-6D7523567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9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4" name="Rectangle 140">
              <a:extLst>
                <a:ext uri="{FF2B5EF4-FFF2-40B4-BE49-F238E27FC236}">
                  <a16:creationId xmlns:a16="http://schemas.microsoft.com/office/drawing/2014/main" id="{A27A27EC-8508-96A3-C2F6-E5EAD183A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5" name="Rectangle 141">
              <a:extLst>
                <a:ext uri="{FF2B5EF4-FFF2-40B4-BE49-F238E27FC236}">
                  <a16:creationId xmlns:a16="http://schemas.microsoft.com/office/drawing/2014/main" id="{7CA1460C-A272-B8F0-BB4B-66A0F6241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6" name="Rectangle 142">
              <a:extLst>
                <a:ext uri="{FF2B5EF4-FFF2-40B4-BE49-F238E27FC236}">
                  <a16:creationId xmlns:a16="http://schemas.microsoft.com/office/drawing/2014/main" id="{5C1097A6-0C86-6828-137E-F1C3A9891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4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7" name="Rectangle 143">
              <a:extLst>
                <a:ext uri="{FF2B5EF4-FFF2-40B4-BE49-F238E27FC236}">
                  <a16:creationId xmlns:a16="http://schemas.microsoft.com/office/drawing/2014/main" id="{E6DB00EC-CF89-5219-E19C-1BBCA4C5B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8" name="Rectangle 144">
              <a:extLst>
                <a:ext uri="{FF2B5EF4-FFF2-40B4-BE49-F238E27FC236}">
                  <a16:creationId xmlns:a16="http://schemas.microsoft.com/office/drawing/2014/main" id="{F2AB88FA-D008-5440-440E-766071672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09" name="Rectangle 145">
              <a:extLst>
                <a:ext uri="{FF2B5EF4-FFF2-40B4-BE49-F238E27FC236}">
                  <a16:creationId xmlns:a16="http://schemas.microsoft.com/office/drawing/2014/main" id="{AF6FE266-6BCA-7850-3E55-E26971791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0" name="Rectangle 146">
              <a:extLst>
                <a:ext uri="{FF2B5EF4-FFF2-40B4-BE49-F238E27FC236}">
                  <a16:creationId xmlns:a16="http://schemas.microsoft.com/office/drawing/2014/main" id="{3C2DCA4A-7DAD-E423-E260-FE3D7C1B9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1" name="Rectangle 147">
              <a:extLst>
                <a:ext uri="{FF2B5EF4-FFF2-40B4-BE49-F238E27FC236}">
                  <a16:creationId xmlns:a16="http://schemas.microsoft.com/office/drawing/2014/main" id="{37305D40-9726-6F1E-ADE0-66830AB36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2" name="Rectangle 148">
              <a:extLst>
                <a:ext uri="{FF2B5EF4-FFF2-40B4-BE49-F238E27FC236}">
                  <a16:creationId xmlns:a16="http://schemas.microsoft.com/office/drawing/2014/main" id="{05F66E90-8ACD-F088-6167-21C5AC898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3" name="Rectangle 149">
              <a:extLst>
                <a:ext uri="{FF2B5EF4-FFF2-40B4-BE49-F238E27FC236}">
                  <a16:creationId xmlns:a16="http://schemas.microsoft.com/office/drawing/2014/main" id="{2F5805F6-ABAA-8001-F2E7-91223EEC7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4" name="Rectangle 150">
              <a:extLst>
                <a:ext uri="{FF2B5EF4-FFF2-40B4-BE49-F238E27FC236}">
                  <a16:creationId xmlns:a16="http://schemas.microsoft.com/office/drawing/2014/main" id="{017CD751-6FAD-575C-4B9F-03AC560C8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4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5" name="Rectangle 151">
              <a:extLst>
                <a:ext uri="{FF2B5EF4-FFF2-40B4-BE49-F238E27FC236}">
                  <a16:creationId xmlns:a16="http://schemas.microsoft.com/office/drawing/2014/main" id="{E8DCAB6E-2C7A-A55E-FB65-8D3191E01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6" name="Rectangle 152">
              <a:extLst>
                <a:ext uri="{FF2B5EF4-FFF2-40B4-BE49-F238E27FC236}">
                  <a16:creationId xmlns:a16="http://schemas.microsoft.com/office/drawing/2014/main" id="{C750DE86-B012-272E-1ECF-5A9F10B75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7" name="Rectangle 153">
              <a:extLst>
                <a:ext uri="{FF2B5EF4-FFF2-40B4-BE49-F238E27FC236}">
                  <a16:creationId xmlns:a16="http://schemas.microsoft.com/office/drawing/2014/main" id="{41E923BD-EE5D-C93F-A37B-1D75731A0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8" name="Rectangle 154">
              <a:extLst>
                <a:ext uri="{FF2B5EF4-FFF2-40B4-BE49-F238E27FC236}">
                  <a16:creationId xmlns:a16="http://schemas.microsoft.com/office/drawing/2014/main" id="{4B7FAF41-D711-3519-789C-48960FB97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19" name="Rectangle 155">
              <a:extLst>
                <a:ext uri="{FF2B5EF4-FFF2-40B4-BE49-F238E27FC236}">
                  <a16:creationId xmlns:a16="http://schemas.microsoft.com/office/drawing/2014/main" id="{4F0A1B66-0498-1FFB-F68F-8E081896A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8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0" name="Rectangle 156">
              <a:extLst>
                <a:ext uri="{FF2B5EF4-FFF2-40B4-BE49-F238E27FC236}">
                  <a16:creationId xmlns:a16="http://schemas.microsoft.com/office/drawing/2014/main" id="{2D2F8B38-1EC6-DEED-3185-196E469E1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3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1" name="Rectangle 157">
              <a:extLst>
                <a:ext uri="{FF2B5EF4-FFF2-40B4-BE49-F238E27FC236}">
                  <a16:creationId xmlns:a16="http://schemas.microsoft.com/office/drawing/2014/main" id="{FADEFAA9-2E16-2B4D-E335-974F832C2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2" name="Rectangle 158">
              <a:extLst>
                <a:ext uri="{FF2B5EF4-FFF2-40B4-BE49-F238E27FC236}">
                  <a16:creationId xmlns:a16="http://schemas.microsoft.com/office/drawing/2014/main" id="{622E253B-8266-40E6-A367-91BC183AC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3" name="Rectangle 159">
              <a:extLst>
                <a:ext uri="{FF2B5EF4-FFF2-40B4-BE49-F238E27FC236}">
                  <a16:creationId xmlns:a16="http://schemas.microsoft.com/office/drawing/2014/main" id="{066704D5-A1C3-FF83-39D4-3251E07E0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8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4" name="Rectangle 160">
              <a:extLst>
                <a:ext uri="{FF2B5EF4-FFF2-40B4-BE49-F238E27FC236}">
                  <a16:creationId xmlns:a16="http://schemas.microsoft.com/office/drawing/2014/main" id="{10601DB6-74C1-58CD-75FD-23002964E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5" name="Rectangle 161">
              <a:extLst>
                <a:ext uri="{FF2B5EF4-FFF2-40B4-BE49-F238E27FC236}">
                  <a16:creationId xmlns:a16="http://schemas.microsoft.com/office/drawing/2014/main" id="{F438A2C3-2C35-0893-5B66-F3DC626D1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6" name="Rectangle 162">
              <a:extLst>
                <a:ext uri="{FF2B5EF4-FFF2-40B4-BE49-F238E27FC236}">
                  <a16:creationId xmlns:a16="http://schemas.microsoft.com/office/drawing/2014/main" id="{F1848880-8484-9D6C-33F7-FF3EDBEF2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3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7" name="Rectangle 163">
              <a:extLst>
                <a:ext uri="{FF2B5EF4-FFF2-40B4-BE49-F238E27FC236}">
                  <a16:creationId xmlns:a16="http://schemas.microsoft.com/office/drawing/2014/main" id="{EBA363C8-C5CA-2246-9229-B91F793C4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8" name="Rectangle 164">
              <a:extLst>
                <a:ext uri="{FF2B5EF4-FFF2-40B4-BE49-F238E27FC236}">
                  <a16:creationId xmlns:a16="http://schemas.microsoft.com/office/drawing/2014/main" id="{001E1E0B-0261-1AF9-EAD9-ED9368897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3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29" name="Rectangle 165">
              <a:extLst>
                <a:ext uri="{FF2B5EF4-FFF2-40B4-BE49-F238E27FC236}">
                  <a16:creationId xmlns:a16="http://schemas.microsoft.com/office/drawing/2014/main" id="{22DF0916-F0F3-9075-8231-4C1973334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0" name="Rectangle 166">
              <a:extLst>
                <a:ext uri="{FF2B5EF4-FFF2-40B4-BE49-F238E27FC236}">
                  <a16:creationId xmlns:a16="http://schemas.microsoft.com/office/drawing/2014/main" id="{2270C554-A15A-CA6C-406A-6BFA9CC1A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1" name="Rectangle 167">
              <a:extLst>
                <a:ext uri="{FF2B5EF4-FFF2-40B4-BE49-F238E27FC236}">
                  <a16:creationId xmlns:a16="http://schemas.microsoft.com/office/drawing/2014/main" id="{47339B07-7219-223B-8B5F-1A895ABCE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8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2" name="Rectangle 168">
              <a:extLst>
                <a:ext uri="{FF2B5EF4-FFF2-40B4-BE49-F238E27FC236}">
                  <a16:creationId xmlns:a16="http://schemas.microsoft.com/office/drawing/2014/main" id="{B272917B-35CC-A46B-338B-B4D802EB0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3" name="Rectangle 169">
              <a:extLst>
                <a:ext uri="{FF2B5EF4-FFF2-40B4-BE49-F238E27FC236}">
                  <a16:creationId xmlns:a16="http://schemas.microsoft.com/office/drawing/2014/main" id="{2138F5D7-59A0-828C-C37E-BD3E4E902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4" name="Rectangle 170">
              <a:extLst>
                <a:ext uri="{FF2B5EF4-FFF2-40B4-BE49-F238E27FC236}">
                  <a16:creationId xmlns:a16="http://schemas.microsoft.com/office/drawing/2014/main" id="{2C5FE148-7A49-8410-6865-F27DBEC39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5" name="Rectangle 171">
              <a:extLst>
                <a:ext uri="{FF2B5EF4-FFF2-40B4-BE49-F238E27FC236}">
                  <a16:creationId xmlns:a16="http://schemas.microsoft.com/office/drawing/2014/main" id="{6A686AE5-D87C-802B-1B69-856BFDB8D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25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6" name="Rectangle 172">
              <a:extLst>
                <a:ext uri="{FF2B5EF4-FFF2-40B4-BE49-F238E27FC236}">
                  <a16:creationId xmlns:a16="http://schemas.microsoft.com/office/drawing/2014/main" id="{2A3E4316-EDC0-1CB3-F00A-2D028717A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" y="2576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7" name="Rectangle 173">
              <a:extLst>
                <a:ext uri="{FF2B5EF4-FFF2-40B4-BE49-F238E27FC236}">
                  <a16:creationId xmlns:a16="http://schemas.microsoft.com/office/drawing/2014/main" id="{A5EEA3B9-415B-EE4A-9D43-853AE7587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7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8" name="Rectangle 174">
              <a:extLst>
                <a:ext uri="{FF2B5EF4-FFF2-40B4-BE49-F238E27FC236}">
                  <a16:creationId xmlns:a16="http://schemas.microsoft.com/office/drawing/2014/main" id="{A6B82F8F-C753-D4AE-435E-64967ADEE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39" name="Rectangle 175">
              <a:extLst>
                <a:ext uri="{FF2B5EF4-FFF2-40B4-BE49-F238E27FC236}">
                  <a16:creationId xmlns:a16="http://schemas.microsoft.com/office/drawing/2014/main" id="{88654E76-0E2D-F53A-1173-443562DD1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7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0" name="Rectangle 176">
              <a:extLst>
                <a:ext uri="{FF2B5EF4-FFF2-40B4-BE49-F238E27FC236}">
                  <a16:creationId xmlns:a16="http://schemas.microsoft.com/office/drawing/2014/main" id="{E9F2453B-B83D-AB22-F5C9-01B5EE6D5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1" name="Rectangle 177">
              <a:extLst>
                <a:ext uri="{FF2B5EF4-FFF2-40B4-BE49-F238E27FC236}">
                  <a16:creationId xmlns:a16="http://schemas.microsoft.com/office/drawing/2014/main" id="{2FE96E21-1E1F-FEF3-2CBE-4FE9F3DE1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7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2" name="Rectangle 178">
              <a:extLst>
                <a:ext uri="{FF2B5EF4-FFF2-40B4-BE49-F238E27FC236}">
                  <a16:creationId xmlns:a16="http://schemas.microsoft.com/office/drawing/2014/main" id="{2A594BDD-CFB1-F885-5001-78810D82C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3" name="Rectangle 179">
              <a:extLst>
                <a:ext uri="{FF2B5EF4-FFF2-40B4-BE49-F238E27FC236}">
                  <a16:creationId xmlns:a16="http://schemas.microsoft.com/office/drawing/2014/main" id="{B281C460-A251-562E-6CE0-CB255E216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4" name="Rectangle 180">
              <a:extLst>
                <a:ext uri="{FF2B5EF4-FFF2-40B4-BE49-F238E27FC236}">
                  <a16:creationId xmlns:a16="http://schemas.microsoft.com/office/drawing/2014/main" id="{3FA0C560-83CC-62B1-3681-EC067BB57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2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5" name="Rectangle 181">
              <a:extLst>
                <a:ext uri="{FF2B5EF4-FFF2-40B4-BE49-F238E27FC236}">
                  <a16:creationId xmlns:a16="http://schemas.microsoft.com/office/drawing/2014/main" id="{3DD06BF3-20F7-2D12-0AE2-E7CC7CCE4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7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6" name="Rectangle 182">
              <a:extLst>
                <a:ext uri="{FF2B5EF4-FFF2-40B4-BE49-F238E27FC236}">
                  <a16:creationId xmlns:a16="http://schemas.microsoft.com/office/drawing/2014/main" id="{E3DD669F-9A86-B321-E09E-7298C3CC2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7" name="Rectangle 183">
              <a:extLst>
                <a:ext uri="{FF2B5EF4-FFF2-40B4-BE49-F238E27FC236}">
                  <a16:creationId xmlns:a16="http://schemas.microsoft.com/office/drawing/2014/main" id="{0330F7BC-084C-6BF1-BB61-5EAB2DC83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7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8" name="Rectangle 184">
              <a:extLst>
                <a:ext uri="{FF2B5EF4-FFF2-40B4-BE49-F238E27FC236}">
                  <a16:creationId xmlns:a16="http://schemas.microsoft.com/office/drawing/2014/main" id="{11F9C617-4746-CFF9-87DA-EE7A8C696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49" name="Rectangle 185">
              <a:extLst>
                <a:ext uri="{FF2B5EF4-FFF2-40B4-BE49-F238E27FC236}">
                  <a16:creationId xmlns:a16="http://schemas.microsoft.com/office/drawing/2014/main" id="{A9A131CD-FE23-19AE-58D8-DB9BAFA61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7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0" name="Rectangle 186">
              <a:extLst>
                <a:ext uri="{FF2B5EF4-FFF2-40B4-BE49-F238E27FC236}">
                  <a16:creationId xmlns:a16="http://schemas.microsoft.com/office/drawing/2014/main" id="{462D8775-6850-6439-00E5-6C92C2F43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2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1" name="Rectangle 187">
              <a:extLst>
                <a:ext uri="{FF2B5EF4-FFF2-40B4-BE49-F238E27FC236}">
                  <a16:creationId xmlns:a16="http://schemas.microsoft.com/office/drawing/2014/main" id="{CE163A37-2DA7-0CBE-0F60-61B2F1C09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7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2" name="Rectangle 188">
              <a:extLst>
                <a:ext uri="{FF2B5EF4-FFF2-40B4-BE49-F238E27FC236}">
                  <a16:creationId xmlns:a16="http://schemas.microsoft.com/office/drawing/2014/main" id="{E344750E-3FD2-635F-C85D-186188FCC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3" name="Rectangle 189">
              <a:extLst>
                <a:ext uri="{FF2B5EF4-FFF2-40B4-BE49-F238E27FC236}">
                  <a16:creationId xmlns:a16="http://schemas.microsoft.com/office/drawing/2014/main" id="{24A9CE3F-33D6-80AD-6B64-735F5DE9E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7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4" name="Rectangle 190">
              <a:extLst>
                <a:ext uri="{FF2B5EF4-FFF2-40B4-BE49-F238E27FC236}">
                  <a16:creationId xmlns:a16="http://schemas.microsoft.com/office/drawing/2014/main" id="{550C0A8C-A5BF-D004-485B-F3137DD4C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2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5" name="Rectangle 191">
              <a:extLst>
                <a:ext uri="{FF2B5EF4-FFF2-40B4-BE49-F238E27FC236}">
                  <a16:creationId xmlns:a16="http://schemas.microsoft.com/office/drawing/2014/main" id="{9158EC94-77A2-281D-DFD3-9D8843CEB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6" name="Rectangle 192">
              <a:extLst>
                <a:ext uri="{FF2B5EF4-FFF2-40B4-BE49-F238E27FC236}">
                  <a16:creationId xmlns:a16="http://schemas.microsoft.com/office/drawing/2014/main" id="{288E679E-5E04-C46A-C44E-65BC9CE1C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2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7" name="Rectangle 193">
              <a:extLst>
                <a:ext uri="{FF2B5EF4-FFF2-40B4-BE49-F238E27FC236}">
                  <a16:creationId xmlns:a16="http://schemas.microsoft.com/office/drawing/2014/main" id="{EB0F00B9-90D9-28A1-E928-C0BA5B79F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8" name="Rectangle 194">
              <a:extLst>
                <a:ext uri="{FF2B5EF4-FFF2-40B4-BE49-F238E27FC236}">
                  <a16:creationId xmlns:a16="http://schemas.microsoft.com/office/drawing/2014/main" id="{460E9874-DE05-0031-8E64-977A5CBC9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59" name="Rectangle 195">
              <a:extLst>
                <a:ext uri="{FF2B5EF4-FFF2-40B4-BE49-F238E27FC236}">
                  <a16:creationId xmlns:a16="http://schemas.microsoft.com/office/drawing/2014/main" id="{136F441B-65E8-DA3B-5647-D3E475A32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0" name="Rectangle 196">
              <a:extLst>
                <a:ext uri="{FF2B5EF4-FFF2-40B4-BE49-F238E27FC236}">
                  <a16:creationId xmlns:a16="http://schemas.microsoft.com/office/drawing/2014/main" id="{D26A15D8-66EB-A8F7-369D-7C3BB5DCB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1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1" name="Rectangle 197">
              <a:extLst>
                <a:ext uri="{FF2B5EF4-FFF2-40B4-BE49-F238E27FC236}">
                  <a16:creationId xmlns:a16="http://schemas.microsoft.com/office/drawing/2014/main" id="{AB8C93BE-7B68-A5E3-A296-4341C4EB0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6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2" name="Rectangle 198">
              <a:extLst>
                <a:ext uri="{FF2B5EF4-FFF2-40B4-BE49-F238E27FC236}">
                  <a16:creationId xmlns:a16="http://schemas.microsoft.com/office/drawing/2014/main" id="{3A32C76B-0D58-8D71-391B-FE3438E48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3" name="Rectangle 199">
              <a:extLst>
                <a:ext uri="{FF2B5EF4-FFF2-40B4-BE49-F238E27FC236}">
                  <a16:creationId xmlns:a16="http://schemas.microsoft.com/office/drawing/2014/main" id="{C4E365C3-EC9F-2D2C-1AC8-1A4A8C0D3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4" name="Rectangle 200">
              <a:extLst>
                <a:ext uri="{FF2B5EF4-FFF2-40B4-BE49-F238E27FC236}">
                  <a16:creationId xmlns:a16="http://schemas.microsoft.com/office/drawing/2014/main" id="{F69A7E0C-33D7-B9F0-2662-EEEF5C0C2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1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5" name="Rectangle 201">
              <a:extLst>
                <a:ext uri="{FF2B5EF4-FFF2-40B4-BE49-F238E27FC236}">
                  <a16:creationId xmlns:a16="http://schemas.microsoft.com/office/drawing/2014/main" id="{42EAC16C-65A9-2626-4755-4477968D7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6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6" name="Rectangle 202">
              <a:extLst>
                <a:ext uri="{FF2B5EF4-FFF2-40B4-BE49-F238E27FC236}">
                  <a16:creationId xmlns:a16="http://schemas.microsoft.com/office/drawing/2014/main" id="{DDCAF371-8F3D-D780-F7BD-70965B3FF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7" name="Rectangle 203">
              <a:extLst>
                <a:ext uri="{FF2B5EF4-FFF2-40B4-BE49-F238E27FC236}">
                  <a16:creationId xmlns:a16="http://schemas.microsoft.com/office/drawing/2014/main" id="{74E60242-1C7C-78C1-54F8-A0BF0BF0D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8" name="Rectangle 204">
              <a:extLst>
                <a:ext uri="{FF2B5EF4-FFF2-40B4-BE49-F238E27FC236}">
                  <a16:creationId xmlns:a16="http://schemas.microsoft.com/office/drawing/2014/main" id="{53B997CB-F055-E4A3-48AA-CCC2A09E2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69" name="Rectangle 205">
              <a:extLst>
                <a:ext uri="{FF2B5EF4-FFF2-40B4-BE49-F238E27FC236}">
                  <a16:creationId xmlns:a16="http://schemas.microsoft.com/office/drawing/2014/main" id="{4B07D8D8-DE55-6796-BF79-6F46A7241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0" name="Rectangle 206">
              <a:extLst>
                <a:ext uri="{FF2B5EF4-FFF2-40B4-BE49-F238E27FC236}">
                  <a16:creationId xmlns:a16="http://schemas.microsoft.com/office/drawing/2014/main" id="{690156A1-F21F-0655-083A-CC447C740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1" name="Rectangle 207">
              <a:extLst>
                <a:ext uri="{FF2B5EF4-FFF2-40B4-BE49-F238E27FC236}">
                  <a16:creationId xmlns:a16="http://schemas.microsoft.com/office/drawing/2014/main" id="{0EC7F5C6-3FA5-468E-48AD-DD95BCC12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6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2" name="Rectangle 208">
              <a:extLst>
                <a:ext uri="{FF2B5EF4-FFF2-40B4-BE49-F238E27FC236}">
                  <a16:creationId xmlns:a16="http://schemas.microsoft.com/office/drawing/2014/main" id="{8A2FB41C-BB7C-BC2E-795C-B8C3280F6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1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3" name="Rectangle 209">
              <a:extLst>
                <a:ext uri="{FF2B5EF4-FFF2-40B4-BE49-F238E27FC236}">
                  <a16:creationId xmlns:a16="http://schemas.microsoft.com/office/drawing/2014/main" id="{407DDEB5-3FB5-23D7-769F-95CF1B1EC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4" name="Rectangle 210">
              <a:extLst>
                <a:ext uri="{FF2B5EF4-FFF2-40B4-BE49-F238E27FC236}">
                  <a16:creationId xmlns:a16="http://schemas.microsoft.com/office/drawing/2014/main" id="{5D310003-4232-2D59-8A5B-1B9B93719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1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5" name="Rectangle 211">
              <a:extLst>
                <a:ext uri="{FF2B5EF4-FFF2-40B4-BE49-F238E27FC236}">
                  <a16:creationId xmlns:a16="http://schemas.microsoft.com/office/drawing/2014/main" id="{3DB20D76-44B9-E066-94E8-0A422C160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6" name="Rectangle 212">
              <a:extLst>
                <a:ext uri="{FF2B5EF4-FFF2-40B4-BE49-F238E27FC236}">
                  <a16:creationId xmlns:a16="http://schemas.microsoft.com/office/drawing/2014/main" id="{24396136-7142-B497-8B53-737E43638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1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7" name="Rectangle 213">
              <a:extLst>
                <a:ext uri="{FF2B5EF4-FFF2-40B4-BE49-F238E27FC236}">
                  <a16:creationId xmlns:a16="http://schemas.microsoft.com/office/drawing/2014/main" id="{27E235F9-5232-749F-7EB5-125557E94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8" name="Rectangle 214">
              <a:extLst>
                <a:ext uri="{FF2B5EF4-FFF2-40B4-BE49-F238E27FC236}">
                  <a16:creationId xmlns:a16="http://schemas.microsoft.com/office/drawing/2014/main" id="{EEDF7801-6182-46CC-A5B6-B537F9E64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0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79" name="Rectangle 215">
              <a:extLst>
                <a:ext uri="{FF2B5EF4-FFF2-40B4-BE49-F238E27FC236}">
                  <a16:creationId xmlns:a16="http://schemas.microsoft.com/office/drawing/2014/main" id="{52B51570-634C-48D3-D089-F498FCC9D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0" name="Rectangle 216">
              <a:extLst>
                <a:ext uri="{FF2B5EF4-FFF2-40B4-BE49-F238E27FC236}">
                  <a16:creationId xmlns:a16="http://schemas.microsoft.com/office/drawing/2014/main" id="{2EF36BA3-9F2D-B791-2943-25FBB4B38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1" name="Rectangle 217">
              <a:extLst>
                <a:ext uri="{FF2B5EF4-FFF2-40B4-BE49-F238E27FC236}">
                  <a16:creationId xmlns:a16="http://schemas.microsoft.com/office/drawing/2014/main" id="{784E9FAE-B135-BBDF-905A-F298DA5A8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5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2" name="Rectangle 218">
              <a:extLst>
                <a:ext uri="{FF2B5EF4-FFF2-40B4-BE49-F238E27FC236}">
                  <a16:creationId xmlns:a16="http://schemas.microsoft.com/office/drawing/2014/main" id="{D076A18A-36ED-492D-7785-9BFC692A6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3" name="Rectangle 219">
              <a:extLst>
                <a:ext uri="{FF2B5EF4-FFF2-40B4-BE49-F238E27FC236}">
                  <a16:creationId xmlns:a16="http://schemas.microsoft.com/office/drawing/2014/main" id="{5876BDCC-1AB2-140E-477E-42E7D5896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4" name="Rectangle 220">
              <a:extLst>
                <a:ext uri="{FF2B5EF4-FFF2-40B4-BE49-F238E27FC236}">
                  <a16:creationId xmlns:a16="http://schemas.microsoft.com/office/drawing/2014/main" id="{892B7559-7111-8078-30B7-56AF9564C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5" name="Rectangle 221">
              <a:extLst>
                <a:ext uri="{FF2B5EF4-FFF2-40B4-BE49-F238E27FC236}">
                  <a16:creationId xmlns:a16="http://schemas.microsoft.com/office/drawing/2014/main" id="{877C0F8B-3181-F8A0-E291-714528D4D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6" name="Rectangle 222">
              <a:extLst>
                <a:ext uri="{FF2B5EF4-FFF2-40B4-BE49-F238E27FC236}">
                  <a16:creationId xmlns:a16="http://schemas.microsoft.com/office/drawing/2014/main" id="{D1D9DF9C-BEEA-5793-9C15-057D08262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7" name="Rectangle 223">
              <a:extLst>
                <a:ext uri="{FF2B5EF4-FFF2-40B4-BE49-F238E27FC236}">
                  <a16:creationId xmlns:a16="http://schemas.microsoft.com/office/drawing/2014/main" id="{8BBAE392-3BB0-1B3A-5131-A2D3D369F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5" y="2577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8" name="Rectangle 224">
              <a:extLst>
                <a:ext uri="{FF2B5EF4-FFF2-40B4-BE49-F238E27FC236}">
                  <a16:creationId xmlns:a16="http://schemas.microsoft.com/office/drawing/2014/main" id="{1E5B8744-8D11-B8B4-C0C2-66C939C4D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089" name="Rectangle 225">
              <a:extLst>
                <a:ext uri="{FF2B5EF4-FFF2-40B4-BE49-F238E27FC236}">
                  <a16:creationId xmlns:a16="http://schemas.microsoft.com/office/drawing/2014/main" id="{0BA390C3-EE58-38B1-A3B8-FE3282C34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" y="2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9199" name="Group 226">
            <a:extLst>
              <a:ext uri="{FF2B5EF4-FFF2-40B4-BE49-F238E27FC236}">
                <a16:creationId xmlns:a16="http://schemas.microsoft.com/office/drawing/2014/main" id="{FB796553-A29C-23BD-7F66-6C6C423D0450}"/>
              </a:ext>
            </a:extLst>
          </p:cNvPr>
          <p:cNvGrpSpPr>
            <a:grpSpLocks/>
          </p:cNvGrpSpPr>
          <p:nvPr/>
        </p:nvGrpSpPr>
        <p:grpSpPr bwMode="auto">
          <a:xfrm>
            <a:off x="4730750" y="3478214"/>
            <a:ext cx="2503488" cy="14287"/>
            <a:chOff x="2145" y="2133"/>
            <a:chExt cx="1577" cy="9"/>
          </a:xfrm>
        </p:grpSpPr>
        <p:sp>
          <p:nvSpPr>
            <p:cNvPr id="49878" name="Rectangle 227">
              <a:extLst>
                <a:ext uri="{FF2B5EF4-FFF2-40B4-BE49-F238E27FC236}">
                  <a16:creationId xmlns:a16="http://schemas.microsoft.com/office/drawing/2014/main" id="{E350D1D0-6931-30FF-9E35-946DCABBC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5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9" name="Rectangle 228">
              <a:extLst>
                <a:ext uri="{FF2B5EF4-FFF2-40B4-BE49-F238E27FC236}">
                  <a16:creationId xmlns:a16="http://schemas.microsoft.com/office/drawing/2014/main" id="{007D9673-FC5E-E575-8B24-C9C17FF62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0" name="Rectangle 229">
              <a:extLst>
                <a:ext uri="{FF2B5EF4-FFF2-40B4-BE49-F238E27FC236}">
                  <a16:creationId xmlns:a16="http://schemas.microsoft.com/office/drawing/2014/main" id="{CBA67DA5-7A91-1101-6815-9132CF24E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1" name="Rectangle 230">
              <a:extLst>
                <a:ext uri="{FF2B5EF4-FFF2-40B4-BE49-F238E27FC236}">
                  <a16:creationId xmlns:a16="http://schemas.microsoft.com/office/drawing/2014/main" id="{9E6A263F-2FAE-F701-B4C8-F3021BE47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2" name="Rectangle 231">
              <a:extLst>
                <a:ext uri="{FF2B5EF4-FFF2-40B4-BE49-F238E27FC236}">
                  <a16:creationId xmlns:a16="http://schemas.microsoft.com/office/drawing/2014/main" id="{827F7E73-8916-77FA-654D-06976EEF8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3" name="Rectangle 232">
              <a:extLst>
                <a:ext uri="{FF2B5EF4-FFF2-40B4-BE49-F238E27FC236}">
                  <a16:creationId xmlns:a16="http://schemas.microsoft.com/office/drawing/2014/main" id="{107A52F1-BA98-055E-49BE-E3110F3B2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4" name="Rectangle 233">
              <a:extLst>
                <a:ext uri="{FF2B5EF4-FFF2-40B4-BE49-F238E27FC236}">
                  <a16:creationId xmlns:a16="http://schemas.microsoft.com/office/drawing/2014/main" id="{4C9A0811-06D8-8135-603B-E296F8536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5" name="Rectangle 234">
              <a:extLst>
                <a:ext uri="{FF2B5EF4-FFF2-40B4-BE49-F238E27FC236}">
                  <a16:creationId xmlns:a16="http://schemas.microsoft.com/office/drawing/2014/main" id="{F2AC5B53-5F3C-239F-E899-EAF9B0367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6" name="Rectangle 235">
              <a:extLst>
                <a:ext uri="{FF2B5EF4-FFF2-40B4-BE49-F238E27FC236}">
                  <a16:creationId xmlns:a16="http://schemas.microsoft.com/office/drawing/2014/main" id="{535E8ED6-083A-5EEB-0DFA-9A25402F3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7" name="Rectangle 236">
              <a:extLst>
                <a:ext uri="{FF2B5EF4-FFF2-40B4-BE49-F238E27FC236}">
                  <a16:creationId xmlns:a16="http://schemas.microsoft.com/office/drawing/2014/main" id="{CC056D3E-8F16-6175-14D0-0A146F8BB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8" name="Rectangle 237">
              <a:extLst>
                <a:ext uri="{FF2B5EF4-FFF2-40B4-BE49-F238E27FC236}">
                  <a16:creationId xmlns:a16="http://schemas.microsoft.com/office/drawing/2014/main" id="{324C8604-77F0-0F53-29EF-D4B575F34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5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89" name="Rectangle 238">
              <a:extLst>
                <a:ext uri="{FF2B5EF4-FFF2-40B4-BE49-F238E27FC236}">
                  <a16:creationId xmlns:a16="http://schemas.microsoft.com/office/drawing/2014/main" id="{1B3DC1BD-810F-C2A2-23F5-CDA3EBEF0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0" name="Rectangle 239">
              <a:extLst>
                <a:ext uri="{FF2B5EF4-FFF2-40B4-BE49-F238E27FC236}">
                  <a16:creationId xmlns:a16="http://schemas.microsoft.com/office/drawing/2014/main" id="{79D22369-06D2-5DA7-7A49-CD86513AF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1" name="Rectangle 240">
              <a:extLst>
                <a:ext uri="{FF2B5EF4-FFF2-40B4-BE49-F238E27FC236}">
                  <a16:creationId xmlns:a16="http://schemas.microsoft.com/office/drawing/2014/main" id="{5F444EAA-4CFD-4C7A-3E86-0AD353FE6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2" name="Rectangle 241">
              <a:extLst>
                <a:ext uri="{FF2B5EF4-FFF2-40B4-BE49-F238E27FC236}">
                  <a16:creationId xmlns:a16="http://schemas.microsoft.com/office/drawing/2014/main" id="{B33EF350-B105-3F7E-69F1-1C17A307A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4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3" name="Rectangle 242">
              <a:extLst>
                <a:ext uri="{FF2B5EF4-FFF2-40B4-BE49-F238E27FC236}">
                  <a16:creationId xmlns:a16="http://schemas.microsoft.com/office/drawing/2014/main" id="{E7D97255-82E2-3721-8C95-6E5C248A7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4" name="Rectangle 243">
              <a:extLst>
                <a:ext uri="{FF2B5EF4-FFF2-40B4-BE49-F238E27FC236}">
                  <a16:creationId xmlns:a16="http://schemas.microsoft.com/office/drawing/2014/main" id="{58DA141B-3CCB-63B2-301A-B85D32D03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5" name="Rectangle 244">
              <a:extLst>
                <a:ext uri="{FF2B5EF4-FFF2-40B4-BE49-F238E27FC236}">
                  <a16:creationId xmlns:a16="http://schemas.microsoft.com/office/drawing/2014/main" id="{4AF3721C-781F-6E27-AA78-5DC5E18CC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6" name="Rectangle 245">
              <a:extLst>
                <a:ext uri="{FF2B5EF4-FFF2-40B4-BE49-F238E27FC236}">
                  <a16:creationId xmlns:a16="http://schemas.microsoft.com/office/drawing/2014/main" id="{1BCFBC81-8111-BDD8-D6C5-8B6301762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4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7" name="Rectangle 246">
              <a:extLst>
                <a:ext uri="{FF2B5EF4-FFF2-40B4-BE49-F238E27FC236}">
                  <a16:creationId xmlns:a16="http://schemas.microsoft.com/office/drawing/2014/main" id="{61817F47-DA56-32FA-D0B2-2B112DCBF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9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8" name="Rectangle 247">
              <a:extLst>
                <a:ext uri="{FF2B5EF4-FFF2-40B4-BE49-F238E27FC236}">
                  <a16:creationId xmlns:a16="http://schemas.microsoft.com/office/drawing/2014/main" id="{D685BCCC-FD4D-3D13-BF10-654997E7E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99" name="Rectangle 248">
              <a:extLst>
                <a:ext uri="{FF2B5EF4-FFF2-40B4-BE49-F238E27FC236}">
                  <a16:creationId xmlns:a16="http://schemas.microsoft.com/office/drawing/2014/main" id="{E3E9D5C4-E6A1-EFBB-4CB1-44840CB56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0" name="Rectangle 249">
              <a:extLst>
                <a:ext uri="{FF2B5EF4-FFF2-40B4-BE49-F238E27FC236}">
                  <a16:creationId xmlns:a16="http://schemas.microsoft.com/office/drawing/2014/main" id="{2ECD7238-5228-786E-3DE0-27D1F4E14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4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1" name="Rectangle 250">
              <a:extLst>
                <a:ext uri="{FF2B5EF4-FFF2-40B4-BE49-F238E27FC236}">
                  <a16:creationId xmlns:a16="http://schemas.microsoft.com/office/drawing/2014/main" id="{873F27E2-42C8-2B32-70B2-FD8B6F368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2" name="Rectangle 251">
              <a:extLst>
                <a:ext uri="{FF2B5EF4-FFF2-40B4-BE49-F238E27FC236}">
                  <a16:creationId xmlns:a16="http://schemas.microsoft.com/office/drawing/2014/main" id="{590CE8C5-E294-B0B5-7066-58D86DE76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3" name="Rectangle 252">
              <a:extLst>
                <a:ext uri="{FF2B5EF4-FFF2-40B4-BE49-F238E27FC236}">
                  <a16:creationId xmlns:a16="http://schemas.microsoft.com/office/drawing/2014/main" id="{87977CBF-EA7F-EC72-B9C6-758C26146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4" name="Rectangle 253">
              <a:extLst>
                <a:ext uri="{FF2B5EF4-FFF2-40B4-BE49-F238E27FC236}">
                  <a16:creationId xmlns:a16="http://schemas.microsoft.com/office/drawing/2014/main" id="{EA223024-BF75-6597-DDB9-B2361C655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5" name="Rectangle 254">
              <a:extLst>
                <a:ext uri="{FF2B5EF4-FFF2-40B4-BE49-F238E27FC236}">
                  <a16:creationId xmlns:a16="http://schemas.microsoft.com/office/drawing/2014/main" id="{3A0079AA-9C5F-8D9F-C18F-AA883D3F8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6" name="Rectangle 255">
              <a:extLst>
                <a:ext uri="{FF2B5EF4-FFF2-40B4-BE49-F238E27FC236}">
                  <a16:creationId xmlns:a16="http://schemas.microsoft.com/office/drawing/2014/main" id="{0EB132BB-EF0E-4748-C98B-752C23882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7" name="Rectangle 256">
              <a:extLst>
                <a:ext uri="{FF2B5EF4-FFF2-40B4-BE49-F238E27FC236}">
                  <a16:creationId xmlns:a16="http://schemas.microsoft.com/office/drawing/2014/main" id="{35991719-D44F-ED98-8D5A-5107A97CD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8" name="Rectangle 257">
              <a:extLst>
                <a:ext uri="{FF2B5EF4-FFF2-40B4-BE49-F238E27FC236}">
                  <a16:creationId xmlns:a16="http://schemas.microsoft.com/office/drawing/2014/main" id="{6A0DCB46-9411-5CD3-1F4D-E6A3E2AA34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4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09" name="Rectangle 258">
              <a:extLst>
                <a:ext uri="{FF2B5EF4-FFF2-40B4-BE49-F238E27FC236}">
                  <a16:creationId xmlns:a16="http://schemas.microsoft.com/office/drawing/2014/main" id="{B0070EA6-45CD-5420-6937-40B4009D7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0" name="Rectangle 259">
              <a:extLst>
                <a:ext uri="{FF2B5EF4-FFF2-40B4-BE49-F238E27FC236}">
                  <a16:creationId xmlns:a16="http://schemas.microsoft.com/office/drawing/2014/main" id="{A49D9CA7-646A-FF7B-5727-60EB528B0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1" name="Rectangle 260">
              <a:extLst>
                <a:ext uri="{FF2B5EF4-FFF2-40B4-BE49-F238E27FC236}">
                  <a16:creationId xmlns:a16="http://schemas.microsoft.com/office/drawing/2014/main" id="{22C41527-D0A9-FCB0-533E-F11D115B9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2" name="Rectangle 261">
              <a:extLst>
                <a:ext uri="{FF2B5EF4-FFF2-40B4-BE49-F238E27FC236}">
                  <a16:creationId xmlns:a16="http://schemas.microsoft.com/office/drawing/2014/main" id="{756E37B4-4BF2-BC9B-52F7-C6AE20B50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3" name="Rectangle 262">
              <a:extLst>
                <a:ext uri="{FF2B5EF4-FFF2-40B4-BE49-F238E27FC236}">
                  <a16:creationId xmlns:a16="http://schemas.microsoft.com/office/drawing/2014/main" id="{29CAD7FC-75C9-A3F7-C66D-5F7A350F5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8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4" name="Rectangle 263">
              <a:extLst>
                <a:ext uri="{FF2B5EF4-FFF2-40B4-BE49-F238E27FC236}">
                  <a16:creationId xmlns:a16="http://schemas.microsoft.com/office/drawing/2014/main" id="{C7089EFB-9646-0D19-4271-5CEF10825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3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5" name="Rectangle 264">
              <a:extLst>
                <a:ext uri="{FF2B5EF4-FFF2-40B4-BE49-F238E27FC236}">
                  <a16:creationId xmlns:a16="http://schemas.microsoft.com/office/drawing/2014/main" id="{E1E5EE85-47D8-699E-D960-EB5AFEBE4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6" name="Rectangle 265">
              <a:extLst>
                <a:ext uri="{FF2B5EF4-FFF2-40B4-BE49-F238E27FC236}">
                  <a16:creationId xmlns:a16="http://schemas.microsoft.com/office/drawing/2014/main" id="{7CD6D98A-D089-1830-7DFE-8F9D224F3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7" name="Rectangle 266">
              <a:extLst>
                <a:ext uri="{FF2B5EF4-FFF2-40B4-BE49-F238E27FC236}">
                  <a16:creationId xmlns:a16="http://schemas.microsoft.com/office/drawing/2014/main" id="{49CB5FD9-DF23-FDBF-5ABF-CC15E1DBC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8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8" name="Rectangle 267">
              <a:extLst>
                <a:ext uri="{FF2B5EF4-FFF2-40B4-BE49-F238E27FC236}">
                  <a16:creationId xmlns:a16="http://schemas.microsoft.com/office/drawing/2014/main" id="{D2579AEE-BD96-4929-3137-F62AA321E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19" name="Rectangle 268">
              <a:extLst>
                <a:ext uri="{FF2B5EF4-FFF2-40B4-BE49-F238E27FC236}">
                  <a16:creationId xmlns:a16="http://schemas.microsoft.com/office/drawing/2014/main" id="{7577EA6D-A230-18F9-8C5F-0EAD529B8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0" name="Rectangle 269">
              <a:extLst>
                <a:ext uri="{FF2B5EF4-FFF2-40B4-BE49-F238E27FC236}">
                  <a16:creationId xmlns:a16="http://schemas.microsoft.com/office/drawing/2014/main" id="{AED64BDB-53C1-6A3E-C4C1-8065A8F45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3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1" name="Rectangle 270">
              <a:extLst>
                <a:ext uri="{FF2B5EF4-FFF2-40B4-BE49-F238E27FC236}">
                  <a16:creationId xmlns:a16="http://schemas.microsoft.com/office/drawing/2014/main" id="{63038FC0-CA90-C5FB-DBD0-2693D92EC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2" name="Rectangle 271">
              <a:extLst>
                <a:ext uri="{FF2B5EF4-FFF2-40B4-BE49-F238E27FC236}">
                  <a16:creationId xmlns:a16="http://schemas.microsoft.com/office/drawing/2014/main" id="{A71574C8-DCDF-9483-C933-48EF1B9CE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3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3" name="Rectangle 272">
              <a:extLst>
                <a:ext uri="{FF2B5EF4-FFF2-40B4-BE49-F238E27FC236}">
                  <a16:creationId xmlns:a16="http://schemas.microsoft.com/office/drawing/2014/main" id="{EECC2459-8C1C-1128-6451-BFF7E5DB2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4" name="Rectangle 273">
              <a:extLst>
                <a:ext uri="{FF2B5EF4-FFF2-40B4-BE49-F238E27FC236}">
                  <a16:creationId xmlns:a16="http://schemas.microsoft.com/office/drawing/2014/main" id="{A2D48095-EA7B-E20F-87E2-7C2CFFDB7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5" name="Rectangle 274">
              <a:extLst>
                <a:ext uri="{FF2B5EF4-FFF2-40B4-BE49-F238E27FC236}">
                  <a16:creationId xmlns:a16="http://schemas.microsoft.com/office/drawing/2014/main" id="{3AAE319C-4C30-4F34-0521-1EC6F36E0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8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6" name="Rectangle 275">
              <a:extLst>
                <a:ext uri="{FF2B5EF4-FFF2-40B4-BE49-F238E27FC236}">
                  <a16:creationId xmlns:a16="http://schemas.microsoft.com/office/drawing/2014/main" id="{1BA1D5AE-5083-F89B-A21E-9BC60640F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7" name="Rectangle 276">
              <a:extLst>
                <a:ext uri="{FF2B5EF4-FFF2-40B4-BE49-F238E27FC236}">
                  <a16:creationId xmlns:a16="http://schemas.microsoft.com/office/drawing/2014/main" id="{8CEA987F-A807-3439-65D7-B11924C6E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8" name="Rectangle 277">
              <a:extLst>
                <a:ext uri="{FF2B5EF4-FFF2-40B4-BE49-F238E27FC236}">
                  <a16:creationId xmlns:a16="http://schemas.microsoft.com/office/drawing/2014/main" id="{52FD2BF7-2D6B-887D-AAC4-967AAA348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29" name="Rectangle 278">
              <a:extLst>
                <a:ext uri="{FF2B5EF4-FFF2-40B4-BE49-F238E27FC236}">
                  <a16:creationId xmlns:a16="http://schemas.microsoft.com/office/drawing/2014/main" id="{6871E9A0-BD6E-34FE-7794-D80AAD533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21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0" name="Rectangle 279">
              <a:extLst>
                <a:ext uri="{FF2B5EF4-FFF2-40B4-BE49-F238E27FC236}">
                  <a16:creationId xmlns:a16="http://schemas.microsoft.com/office/drawing/2014/main" id="{DA424C9A-5E27-4F70-16BE-30C8CB830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" y="2133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1" name="Rectangle 280">
              <a:extLst>
                <a:ext uri="{FF2B5EF4-FFF2-40B4-BE49-F238E27FC236}">
                  <a16:creationId xmlns:a16="http://schemas.microsoft.com/office/drawing/2014/main" id="{BA86E3CA-414B-A765-14B3-47DADB8DD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7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2" name="Rectangle 281">
              <a:extLst>
                <a:ext uri="{FF2B5EF4-FFF2-40B4-BE49-F238E27FC236}">
                  <a16:creationId xmlns:a16="http://schemas.microsoft.com/office/drawing/2014/main" id="{2B325868-DE51-7487-3955-A17C2374F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3" name="Rectangle 282">
              <a:extLst>
                <a:ext uri="{FF2B5EF4-FFF2-40B4-BE49-F238E27FC236}">
                  <a16:creationId xmlns:a16="http://schemas.microsoft.com/office/drawing/2014/main" id="{5A6D488C-72AE-AAE4-E485-A90FF3D7D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7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4" name="Rectangle 283">
              <a:extLst>
                <a:ext uri="{FF2B5EF4-FFF2-40B4-BE49-F238E27FC236}">
                  <a16:creationId xmlns:a16="http://schemas.microsoft.com/office/drawing/2014/main" id="{71846113-037B-FE92-4273-AF08B82F5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5" name="Rectangle 284">
              <a:extLst>
                <a:ext uri="{FF2B5EF4-FFF2-40B4-BE49-F238E27FC236}">
                  <a16:creationId xmlns:a16="http://schemas.microsoft.com/office/drawing/2014/main" id="{6EDC8A72-67EE-CF3D-3C06-0F4C56C6B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7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6" name="Rectangle 285">
              <a:extLst>
                <a:ext uri="{FF2B5EF4-FFF2-40B4-BE49-F238E27FC236}">
                  <a16:creationId xmlns:a16="http://schemas.microsoft.com/office/drawing/2014/main" id="{8BFA8148-78CC-8D94-2DA3-D8D939AF0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7" name="Rectangle 286">
              <a:extLst>
                <a:ext uri="{FF2B5EF4-FFF2-40B4-BE49-F238E27FC236}">
                  <a16:creationId xmlns:a16="http://schemas.microsoft.com/office/drawing/2014/main" id="{5CF028AF-88B0-E3EF-E683-B6C778453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8" name="Rectangle 287">
              <a:extLst>
                <a:ext uri="{FF2B5EF4-FFF2-40B4-BE49-F238E27FC236}">
                  <a16:creationId xmlns:a16="http://schemas.microsoft.com/office/drawing/2014/main" id="{8C4FBA63-F830-A53B-6D3E-E16E293D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2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39" name="Rectangle 288">
              <a:extLst>
                <a:ext uri="{FF2B5EF4-FFF2-40B4-BE49-F238E27FC236}">
                  <a16:creationId xmlns:a16="http://schemas.microsoft.com/office/drawing/2014/main" id="{34ABA6A6-8111-BB24-0760-41589A325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7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0" name="Rectangle 289">
              <a:extLst>
                <a:ext uri="{FF2B5EF4-FFF2-40B4-BE49-F238E27FC236}">
                  <a16:creationId xmlns:a16="http://schemas.microsoft.com/office/drawing/2014/main" id="{103E8C81-3816-0C5A-2190-3B347A6F5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1" name="Rectangle 290">
              <a:extLst>
                <a:ext uri="{FF2B5EF4-FFF2-40B4-BE49-F238E27FC236}">
                  <a16:creationId xmlns:a16="http://schemas.microsoft.com/office/drawing/2014/main" id="{0083DFD4-2E66-9C0B-CA47-C01812A44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7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2" name="Rectangle 291">
              <a:extLst>
                <a:ext uri="{FF2B5EF4-FFF2-40B4-BE49-F238E27FC236}">
                  <a16:creationId xmlns:a16="http://schemas.microsoft.com/office/drawing/2014/main" id="{ED3150AB-A7CF-862C-E05A-DFB602EAB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3" name="Rectangle 292">
              <a:extLst>
                <a:ext uri="{FF2B5EF4-FFF2-40B4-BE49-F238E27FC236}">
                  <a16:creationId xmlns:a16="http://schemas.microsoft.com/office/drawing/2014/main" id="{4FBF5FAA-C181-5D5E-6B3F-DF4DF5C16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7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4" name="Rectangle 293">
              <a:extLst>
                <a:ext uri="{FF2B5EF4-FFF2-40B4-BE49-F238E27FC236}">
                  <a16:creationId xmlns:a16="http://schemas.microsoft.com/office/drawing/2014/main" id="{37A9353F-ED62-A0A4-3DFC-D03619C7E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2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5" name="Rectangle 294">
              <a:extLst>
                <a:ext uri="{FF2B5EF4-FFF2-40B4-BE49-F238E27FC236}">
                  <a16:creationId xmlns:a16="http://schemas.microsoft.com/office/drawing/2014/main" id="{4ACD0BEA-3818-051F-98E9-E939CA2F5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7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6" name="Rectangle 295">
              <a:extLst>
                <a:ext uri="{FF2B5EF4-FFF2-40B4-BE49-F238E27FC236}">
                  <a16:creationId xmlns:a16="http://schemas.microsoft.com/office/drawing/2014/main" id="{803E27EA-CD15-9EF0-0F6B-F17650CA3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7" name="Rectangle 296">
              <a:extLst>
                <a:ext uri="{FF2B5EF4-FFF2-40B4-BE49-F238E27FC236}">
                  <a16:creationId xmlns:a16="http://schemas.microsoft.com/office/drawing/2014/main" id="{3430DC15-7168-5CE5-961D-BE0F7892A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7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8" name="Rectangle 297">
              <a:extLst>
                <a:ext uri="{FF2B5EF4-FFF2-40B4-BE49-F238E27FC236}">
                  <a16:creationId xmlns:a16="http://schemas.microsoft.com/office/drawing/2014/main" id="{C0E14B3D-CB82-52FA-DE59-1C3CAA91E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2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49" name="Rectangle 298">
              <a:extLst>
                <a:ext uri="{FF2B5EF4-FFF2-40B4-BE49-F238E27FC236}">
                  <a16:creationId xmlns:a16="http://schemas.microsoft.com/office/drawing/2014/main" id="{DE3E5335-CB31-D810-491B-90370EB9B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0" name="Rectangle 299">
              <a:extLst>
                <a:ext uri="{FF2B5EF4-FFF2-40B4-BE49-F238E27FC236}">
                  <a16:creationId xmlns:a16="http://schemas.microsoft.com/office/drawing/2014/main" id="{45CDB03F-8712-AEC0-4BB4-F2ECA2322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2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1" name="Rectangle 300">
              <a:extLst>
                <a:ext uri="{FF2B5EF4-FFF2-40B4-BE49-F238E27FC236}">
                  <a16:creationId xmlns:a16="http://schemas.microsoft.com/office/drawing/2014/main" id="{36CA966D-D4A3-D736-4599-C0C961EB0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2" name="Rectangle 301">
              <a:extLst>
                <a:ext uri="{FF2B5EF4-FFF2-40B4-BE49-F238E27FC236}">
                  <a16:creationId xmlns:a16="http://schemas.microsoft.com/office/drawing/2014/main" id="{9288195C-0F97-2913-06EB-C2BFF8EC4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3" name="Rectangle 302">
              <a:extLst>
                <a:ext uri="{FF2B5EF4-FFF2-40B4-BE49-F238E27FC236}">
                  <a16:creationId xmlns:a16="http://schemas.microsoft.com/office/drawing/2014/main" id="{82E24A1A-CE3E-D462-484F-5F75CF209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4" name="Rectangle 303">
              <a:extLst>
                <a:ext uri="{FF2B5EF4-FFF2-40B4-BE49-F238E27FC236}">
                  <a16:creationId xmlns:a16="http://schemas.microsoft.com/office/drawing/2014/main" id="{B1F6C446-0719-7D9C-5CA1-7858C7F9D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1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5" name="Rectangle 304">
              <a:extLst>
                <a:ext uri="{FF2B5EF4-FFF2-40B4-BE49-F238E27FC236}">
                  <a16:creationId xmlns:a16="http://schemas.microsoft.com/office/drawing/2014/main" id="{9753CF98-9C66-6BE8-FBF8-85982176F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6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6" name="Rectangle 305">
              <a:extLst>
                <a:ext uri="{FF2B5EF4-FFF2-40B4-BE49-F238E27FC236}">
                  <a16:creationId xmlns:a16="http://schemas.microsoft.com/office/drawing/2014/main" id="{A96F43AD-2018-1F27-1664-3F9926D73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7" name="Rectangle 306">
              <a:extLst>
                <a:ext uri="{FF2B5EF4-FFF2-40B4-BE49-F238E27FC236}">
                  <a16:creationId xmlns:a16="http://schemas.microsoft.com/office/drawing/2014/main" id="{D9E0250E-BA7C-B2B0-B43B-8FAA167C4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8" name="Rectangle 307">
              <a:extLst>
                <a:ext uri="{FF2B5EF4-FFF2-40B4-BE49-F238E27FC236}">
                  <a16:creationId xmlns:a16="http://schemas.microsoft.com/office/drawing/2014/main" id="{7E066A54-1D8B-1DBD-BEC8-D03009F69C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1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59" name="Rectangle 308">
              <a:extLst>
                <a:ext uri="{FF2B5EF4-FFF2-40B4-BE49-F238E27FC236}">
                  <a16:creationId xmlns:a16="http://schemas.microsoft.com/office/drawing/2014/main" id="{65F9FABF-EBDA-B736-C2D9-76640EDDD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6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0" name="Rectangle 309">
              <a:extLst>
                <a:ext uri="{FF2B5EF4-FFF2-40B4-BE49-F238E27FC236}">
                  <a16:creationId xmlns:a16="http://schemas.microsoft.com/office/drawing/2014/main" id="{B2FEC420-DF44-AB92-B36A-35DC5A8B9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1" name="Rectangle 310">
              <a:extLst>
                <a:ext uri="{FF2B5EF4-FFF2-40B4-BE49-F238E27FC236}">
                  <a16:creationId xmlns:a16="http://schemas.microsoft.com/office/drawing/2014/main" id="{B856B4D2-377E-4010-7AC6-35BAC342F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2" name="Rectangle 311">
              <a:extLst>
                <a:ext uri="{FF2B5EF4-FFF2-40B4-BE49-F238E27FC236}">
                  <a16:creationId xmlns:a16="http://schemas.microsoft.com/office/drawing/2014/main" id="{CA42DF6D-080D-15B7-CC77-3313DD4B5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3" name="Rectangle 312">
              <a:extLst>
                <a:ext uri="{FF2B5EF4-FFF2-40B4-BE49-F238E27FC236}">
                  <a16:creationId xmlns:a16="http://schemas.microsoft.com/office/drawing/2014/main" id="{7AA54A79-C5B6-2A16-E840-9C2A2C738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4" name="Rectangle 313">
              <a:extLst>
                <a:ext uri="{FF2B5EF4-FFF2-40B4-BE49-F238E27FC236}">
                  <a16:creationId xmlns:a16="http://schemas.microsoft.com/office/drawing/2014/main" id="{83F82F24-78D5-CDEC-D652-32C446954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5" name="Rectangle 314">
              <a:extLst>
                <a:ext uri="{FF2B5EF4-FFF2-40B4-BE49-F238E27FC236}">
                  <a16:creationId xmlns:a16="http://schemas.microsoft.com/office/drawing/2014/main" id="{BA41370E-E4D3-2B00-4730-4A00D3B85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6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6" name="Rectangle 315">
              <a:extLst>
                <a:ext uri="{FF2B5EF4-FFF2-40B4-BE49-F238E27FC236}">
                  <a16:creationId xmlns:a16="http://schemas.microsoft.com/office/drawing/2014/main" id="{F636DE1D-947F-5E81-5241-622FD3535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1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7" name="Rectangle 316">
              <a:extLst>
                <a:ext uri="{FF2B5EF4-FFF2-40B4-BE49-F238E27FC236}">
                  <a16:creationId xmlns:a16="http://schemas.microsoft.com/office/drawing/2014/main" id="{A36589D2-DBC9-2FE9-E8BC-1DDECE0FD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8" name="Rectangle 317">
              <a:extLst>
                <a:ext uri="{FF2B5EF4-FFF2-40B4-BE49-F238E27FC236}">
                  <a16:creationId xmlns:a16="http://schemas.microsoft.com/office/drawing/2014/main" id="{EF84200C-E59A-8C51-D78F-88F59BEA75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1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69" name="Rectangle 318">
              <a:extLst>
                <a:ext uri="{FF2B5EF4-FFF2-40B4-BE49-F238E27FC236}">
                  <a16:creationId xmlns:a16="http://schemas.microsoft.com/office/drawing/2014/main" id="{EA1AC24F-93F1-DB4C-19C5-BB3136160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0" name="Rectangle 319">
              <a:extLst>
                <a:ext uri="{FF2B5EF4-FFF2-40B4-BE49-F238E27FC236}">
                  <a16:creationId xmlns:a16="http://schemas.microsoft.com/office/drawing/2014/main" id="{D937FBEE-18A4-4307-9D81-AA52807E7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1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1" name="Rectangle 320">
              <a:extLst>
                <a:ext uri="{FF2B5EF4-FFF2-40B4-BE49-F238E27FC236}">
                  <a16:creationId xmlns:a16="http://schemas.microsoft.com/office/drawing/2014/main" id="{1342C9B1-05A4-7255-05CB-1D029514D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2" name="Rectangle 321">
              <a:extLst>
                <a:ext uri="{FF2B5EF4-FFF2-40B4-BE49-F238E27FC236}">
                  <a16:creationId xmlns:a16="http://schemas.microsoft.com/office/drawing/2014/main" id="{5641A7CA-8E01-557E-AF2E-CEBD9E76F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0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3" name="Rectangle 322">
              <a:extLst>
                <a:ext uri="{FF2B5EF4-FFF2-40B4-BE49-F238E27FC236}">
                  <a16:creationId xmlns:a16="http://schemas.microsoft.com/office/drawing/2014/main" id="{7F57352A-ECB1-A659-BFBB-D334DCE2D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4" name="Rectangle 323">
              <a:extLst>
                <a:ext uri="{FF2B5EF4-FFF2-40B4-BE49-F238E27FC236}">
                  <a16:creationId xmlns:a16="http://schemas.microsoft.com/office/drawing/2014/main" id="{C3AB3078-1852-9020-7512-9C44C11AA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5" name="Rectangle 324">
              <a:extLst>
                <a:ext uri="{FF2B5EF4-FFF2-40B4-BE49-F238E27FC236}">
                  <a16:creationId xmlns:a16="http://schemas.microsoft.com/office/drawing/2014/main" id="{ED0A4164-4E72-FD68-1DF8-2484BF0342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5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6" name="Rectangle 325">
              <a:extLst>
                <a:ext uri="{FF2B5EF4-FFF2-40B4-BE49-F238E27FC236}">
                  <a16:creationId xmlns:a16="http://schemas.microsoft.com/office/drawing/2014/main" id="{4EE23CCD-CF28-8157-8599-B6E69F8B1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7" name="Rectangle 326">
              <a:extLst>
                <a:ext uri="{FF2B5EF4-FFF2-40B4-BE49-F238E27FC236}">
                  <a16:creationId xmlns:a16="http://schemas.microsoft.com/office/drawing/2014/main" id="{B9DECDEE-2003-864C-6D8F-71AB536C6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8" name="Rectangle 327">
              <a:extLst>
                <a:ext uri="{FF2B5EF4-FFF2-40B4-BE49-F238E27FC236}">
                  <a16:creationId xmlns:a16="http://schemas.microsoft.com/office/drawing/2014/main" id="{2CDED3E6-FA49-B43C-3220-ACC2A7E9E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79" name="Rectangle 328">
              <a:extLst>
                <a:ext uri="{FF2B5EF4-FFF2-40B4-BE49-F238E27FC236}">
                  <a16:creationId xmlns:a16="http://schemas.microsoft.com/office/drawing/2014/main" id="{78A47965-9FB8-71C7-B2C3-0F3093D08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0" name="Rectangle 329">
              <a:extLst>
                <a:ext uri="{FF2B5EF4-FFF2-40B4-BE49-F238E27FC236}">
                  <a16:creationId xmlns:a16="http://schemas.microsoft.com/office/drawing/2014/main" id="{06F40442-92DE-31B6-9603-66407AB01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1" name="Rectangle 330">
              <a:extLst>
                <a:ext uri="{FF2B5EF4-FFF2-40B4-BE49-F238E27FC236}">
                  <a16:creationId xmlns:a16="http://schemas.microsoft.com/office/drawing/2014/main" id="{11BD5B57-9A16-0C58-4EBD-ED370B805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5" y="2134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2" name="Rectangle 331">
              <a:extLst>
                <a:ext uri="{FF2B5EF4-FFF2-40B4-BE49-F238E27FC236}">
                  <a16:creationId xmlns:a16="http://schemas.microsoft.com/office/drawing/2014/main" id="{FB6FC34A-C0E2-82F7-82A2-39690E6EE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983" name="Rectangle 332">
              <a:extLst>
                <a:ext uri="{FF2B5EF4-FFF2-40B4-BE49-F238E27FC236}">
                  <a16:creationId xmlns:a16="http://schemas.microsoft.com/office/drawing/2014/main" id="{045A0CD1-AE30-FFD2-C3B1-4C5C8ADAE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" y="21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9200" name="Group 333">
            <a:extLst>
              <a:ext uri="{FF2B5EF4-FFF2-40B4-BE49-F238E27FC236}">
                <a16:creationId xmlns:a16="http://schemas.microsoft.com/office/drawing/2014/main" id="{3C449275-69F3-BE22-F654-A6C60C470ED4}"/>
              </a:ext>
            </a:extLst>
          </p:cNvPr>
          <p:cNvGrpSpPr>
            <a:grpSpLocks/>
          </p:cNvGrpSpPr>
          <p:nvPr/>
        </p:nvGrpSpPr>
        <p:grpSpPr bwMode="auto">
          <a:xfrm>
            <a:off x="4730750" y="3128963"/>
            <a:ext cx="2503488" cy="12700"/>
            <a:chOff x="2145" y="1913"/>
            <a:chExt cx="1577" cy="8"/>
          </a:xfrm>
        </p:grpSpPr>
        <p:sp>
          <p:nvSpPr>
            <p:cNvPr id="49772" name="Rectangle 334">
              <a:extLst>
                <a:ext uri="{FF2B5EF4-FFF2-40B4-BE49-F238E27FC236}">
                  <a16:creationId xmlns:a16="http://schemas.microsoft.com/office/drawing/2014/main" id="{92068661-D83B-BF2F-30FB-ED52DEEFC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5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3" name="Rectangle 335">
              <a:extLst>
                <a:ext uri="{FF2B5EF4-FFF2-40B4-BE49-F238E27FC236}">
                  <a16:creationId xmlns:a16="http://schemas.microsoft.com/office/drawing/2014/main" id="{6C49BFFD-0225-E8E2-8E56-9DD2481A6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4" name="Rectangle 336">
              <a:extLst>
                <a:ext uri="{FF2B5EF4-FFF2-40B4-BE49-F238E27FC236}">
                  <a16:creationId xmlns:a16="http://schemas.microsoft.com/office/drawing/2014/main" id="{CE6F3C1D-3CD2-7F61-8C25-031ADB929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5" name="Rectangle 337">
              <a:extLst>
                <a:ext uri="{FF2B5EF4-FFF2-40B4-BE49-F238E27FC236}">
                  <a16:creationId xmlns:a16="http://schemas.microsoft.com/office/drawing/2014/main" id="{E9077EA2-617A-6B8C-5ED5-90D6E8432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6" name="Rectangle 338">
              <a:extLst>
                <a:ext uri="{FF2B5EF4-FFF2-40B4-BE49-F238E27FC236}">
                  <a16:creationId xmlns:a16="http://schemas.microsoft.com/office/drawing/2014/main" id="{854EB83E-318F-DF45-887C-2931C2AC4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7" name="Rectangle 339">
              <a:extLst>
                <a:ext uri="{FF2B5EF4-FFF2-40B4-BE49-F238E27FC236}">
                  <a16:creationId xmlns:a16="http://schemas.microsoft.com/office/drawing/2014/main" id="{CA9D95DA-D5EE-5663-8A3C-05518D1C6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8" name="Rectangle 340">
              <a:extLst>
                <a:ext uri="{FF2B5EF4-FFF2-40B4-BE49-F238E27FC236}">
                  <a16:creationId xmlns:a16="http://schemas.microsoft.com/office/drawing/2014/main" id="{9294069B-F9B2-25C8-7861-719B82C13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9" name="Rectangle 341">
              <a:extLst>
                <a:ext uri="{FF2B5EF4-FFF2-40B4-BE49-F238E27FC236}">
                  <a16:creationId xmlns:a16="http://schemas.microsoft.com/office/drawing/2014/main" id="{3A8F5D0D-BA4E-698F-928D-C98733385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0" name="Rectangle 342">
              <a:extLst>
                <a:ext uri="{FF2B5EF4-FFF2-40B4-BE49-F238E27FC236}">
                  <a16:creationId xmlns:a16="http://schemas.microsoft.com/office/drawing/2014/main" id="{D2DDCF06-A502-67B2-0B4F-262438574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1" name="Rectangle 343">
              <a:extLst>
                <a:ext uri="{FF2B5EF4-FFF2-40B4-BE49-F238E27FC236}">
                  <a16:creationId xmlns:a16="http://schemas.microsoft.com/office/drawing/2014/main" id="{F3C7AA79-F9B2-2C58-36E9-D08F8FCF7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2" name="Rectangle 344">
              <a:extLst>
                <a:ext uri="{FF2B5EF4-FFF2-40B4-BE49-F238E27FC236}">
                  <a16:creationId xmlns:a16="http://schemas.microsoft.com/office/drawing/2014/main" id="{29168FD5-FC11-43E1-E21E-8E8AD3AB8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5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3" name="Rectangle 345">
              <a:extLst>
                <a:ext uri="{FF2B5EF4-FFF2-40B4-BE49-F238E27FC236}">
                  <a16:creationId xmlns:a16="http://schemas.microsoft.com/office/drawing/2014/main" id="{068B21AC-6D0B-668A-8ECC-F9DBB20DA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4" name="Rectangle 346">
              <a:extLst>
                <a:ext uri="{FF2B5EF4-FFF2-40B4-BE49-F238E27FC236}">
                  <a16:creationId xmlns:a16="http://schemas.microsoft.com/office/drawing/2014/main" id="{9EA6D16B-A8D8-7964-7D5E-64573F9A7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5" name="Rectangle 347">
              <a:extLst>
                <a:ext uri="{FF2B5EF4-FFF2-40B4-BE49-F238E27FC236}">
                  <a16:creationId xmlns:a16="http://schemas.microsoft.com/office/drawing/2014/main" id="{7B0ECF2B-4F3E-4F45-6908-EFA6970C1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6" name="Rectangle 348">
              <a:extLst>
                <a:ext uri="{FF2B5EF4-FFF2-40B4-BE49-F238E27FC236}">
                  <a16:creationId xmlns:a16="http://schemas.microsoft.com/office/drawing/2014/main" id="{47515193-9D2D-2C3C-880C-F67BE4FE5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4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7" name="Rectangle 349">
              <a:extLst>
                <a:ext uri="{FF2B5EF4-FFF2-40B4-BE49-F238E27FC236}">
                  <a16:creationId xmlns:a16="http://schemas.microsoft.com/office/drawing/2014/main" id="{6D508BD8-1412-8F5D-9CC0-F98DE0642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8" name="Rectangle 350">
              <a:extLst>
                <a:ext uri="{FF2B5EF4-FFF2-40B4-BE49-F238E27FC236}">
                  <a16:creationId xmlns:a16="http://schemas.microsoft.com/office/drawing/2014/main" id="{8F96C483-EB85-D06C-61CC-A63BFB0A1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89" name="Rectangle 351">
              <a:extLst>
                <a:ext uri="{FF2B5EF4-FFF2-40B4-BE49-F238E27FC236}">
                  <a16:creationId xmlns:a16="http://schemas.microsoft.com/office/drawing/2014/main" id="{749B2E30-85FE-C11C-E44F-52CA4FF6A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0" name="Rectangle 352">
              <a:extLst>
                <a:ext uri="{FF2B5EF4-FFF2-40B4-BE49-F238E27FC236}">
                  <a16:creationId xmlns:a16="http://schemas.microsoft.com/office/drawing/2014/main" id="{48BB430E-3D22-18B3-C95F-EBBBE846C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4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1" name="Rectangle 353">
              <a:extLst>
                <a:ext uri="{FF2B5EF4-FFF2-40B4-BE49-F238E27FC236}">
                  <a16:creationId xmlns:a16="http://schemas.microsoft.com/office/drawing/2014/main" id="{FF6EC48C-6043-762A-B407-3DD965B68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9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2" name="Rectangle 354">
              <a:extLst>
                <a:ext uri="{FF2B5EF4-FFF2-40B4-BE49-F238E27FC236}">
                  <a16:creationId xmlns:a16="http://schemas.microsoft.com/office/drawing/2014/main" id="{3D195058-35EB-FF0C-4C15-CCF55DF15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3" name="Rectangle 355">
              <a:extLst>
                <a:ext uri="{FF2B5EF4-FFF2-40B4-BE49-F238E27FC236}">
                  <a16:creationId xmlns:a16="http://schemas.microsoft.com/office/drawing/2014/main" id="{D895790C-9445-1C3A-ECCC-D031703A9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4" name="Rectangle 356">
              <a:extLst>
                <a:ext uri="{FF2B5EF4-FFF2-40B4-BE49-F238E27FC236}">
                  <a16:creationId xmlns:a16="http://schemas.microsoft.com/office/drawing/2014/main" id="{594A2CB2-11F7-1411-7C36-FFA57BF1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4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5" name="Rectangle 357">
              <a:extLst>
                <a:ext uri="{FF2B5EF4-FFF2-40B4-BE49-F238E27FC236}">
                  <a16:creationId xmlns:a16="http://schemas.microsoft.com/office/drawing/2014/main" id="{9CE151B7-BCD7-95DA-B629-2A066A609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6" name="Rectangle 358">
              <a:extLst>
                <a:ext uri="{FF2B5EF4-FFF2-40B4-BE49-F238E27FC236}">
                  <a16:creationId xmlns:a16="http://schemas.microsoft.com/office/drawing/2014/main" id="{A3C2A4A0-2E78-F52F-9DF8-A2E711F24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7" name="Rectangle 359">
              <a:extLst>
                <a:ext uri="{FF2B5EF4-FFF2-40B4-BE49-F238E27FC236}">
                  <a16:creationId xmlns:a16="http://schemas.microsoft.com/office/drawing/2014/main" id="{BE12678A-D3D8-1FC6-8D5F-EB66FECD9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8" name="Rectangle 360">
              <a:extLst>
                <a:ext uri="{FF2B5EF4-FFF2-40B4-BE49-F238E27FC236}">
                  <a16:creationId xmlns:a16="http://schemas.microsoft.com/office/drawing/2014/main" id="{11EB4F3E-4D58-C496-61D4-50F1CBE63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99" name="Rectangle 361">
              <a:extLst>
                <a:ext uri="{FF2B5EF4-FFF2-40B4-BE49-F238E27FC236}">
                  <a16:creationId xmlns:a16="http://schemas.microsoft.com/office/drawing/2014/main" id="{37DA9D4D-240E-09E4-478A-CA4DB50F4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0" name="Rectangle 362">
              <a:extLst>
                <a:ext uri="{FF2B5EF4-FFF2-40B4-BE49-F238E27FC236}">
                  <a16:creationId xmlns:a16="http://schemas.microsoft.com/office/drawing/2014/main" id="{EDAE4926-722C-8CDA-F3DF-4B5D7D544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1" name="Rectangle 363">
              <a:extLst>
                <a:ext uri="{FF2B5EF4-FFF2-40B4-BE49-F238E27FC236}">
                  <a16:creationId xmlns:a16="http://schemas.microsoft.com/office/drawing/2014/main" id="{68B2B796-A6A1-E23F-A108-E705FF705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2" name="Rectangle 364">
              <a:extLst>
                <a:ext uri="{FF2B5EF4-FFF2-40B4-BE49-F238E27FC236}">
                  <a16:creationId xmlns:a16="http://schemas.microsoft.com/office/drawing/2014/main" id="{AA53BB24-74E6-F5B3-08C1-478F291D9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4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3" name="Rectangle 365">
              <a:extLst>
                <a:ext uri="{FF2B5EF4-FFF2-40B4-BE49-F238E27FC236}">
                  <a16:creationId xmlns:a16="http://schemas.microsoft.com/office/drawing/2014/main" id="{A44B722F-94F2-729D-66E4-A4DBB3D5D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4" name="Rectangle 366">
              <a:extLst>
                <a:ext uri="{FF2B5EF4-FFF2-40B4-BE49-F238E27FC236}">
                  <a16:creationId xmlns:a16="http://schemas.microsoft.com/office/drawing/2014/main" id="{8113913B-812D-B24B-297B-A91A38F92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5" name="Rectangle 367">
              <a:extLst>
                <a:ext uri="{FF2B5EF4-FFF2-40B4-BE49-F238E27FC236}">
                  <a16:creationId xmlns:a16="http://schemas.microsoft.com/office/drawing/2014/main" id="{C1E624F6-A7D8-C488-B86D-4884C59C1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6" name="Rectangle 368">
              <a:extLst>
                <a:ext uri="{FF2B5EF4-FFF2-40B4-BE49-F238E27FC236}">
                  <a16:creationId xmlns:a16="http://schemas.microsoft.com/office/drawing/2014/main" id="{06632972-7FEF-E663-535F-C2D46A354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7" name="Rectangle 369">
              <a:extLst>
                <a:ext uri="{FF2B5EF4-FFF2-40B4-BE49-F238E27FC236}">
                  <a16:creationId xmlns:a16="http://schemas.microsoft.com/office/drawing/2014/main" id="{D85E5CA9-24F0-FE3A-54C4-1A4077FC2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8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8" name="Rectangle 370">
              <a:extLst>
                <a:ext uri="{FF2B5EF4-FFF2-40B4-BE49-F238E27FC236}">
                  <a16:creationId xmlns:a16="http://schemas.microsoft.com/office/drawing/2014/main" id="{23116201-CDF7-32D6-84B6-14ED2FCC8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3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09" name="Rectangle 371">
              <a:extLst>
                <a:ext uri="{FF2B5EF4-FFF2-40B4-BE49-F238E27FC236}">
                  <a16:creationId xmlns:a16="http://schemas.microsoft.com/office/drawing/2014/main" id="{86937A42-8801-1ABD-4EF5-4463EAEC4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0" name="Rectangle 372">
              <a:extLst>
                <a:ext uri="{FF2B5EF4-FFF2-40B4-BE49-F238E27FC236}">
                  <a16:creationId xmlns:a16="http://schemas.microsoft.com/office/drawing/2014/main" id="{2A7E4598-3BC2-7425-4BAC-06C4EB908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1" name="Rectangle 373">
              <a:extLst>
                <a:ext uri="{FF2B5EF4-FFF2-40B4-BE49-F238E27FC236}">
                  <a16:creationId xmlns:a16="http://schemas.microsoft.com/office/drawing/2014/main" id="{C8E6AAFA-B292-4647-99A3-F4B9B4521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8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2" name="Rectangle 374">
              <a:extLst>
                <a:ext uri="{FF2B5EF4-FFF2-40B4-BE49-F238E27FC236}">
                  <a16:creationId xmlns:a16="http://schemas.microsoft.com/office/drawing/2014/main" id="{F6C38C30-E765-0E8C-73FB-B65D26075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3" name="Rectangle 375">
              <a:extLst>
                <a:ext uri="{FF2B5EF4-FFF2-40B4-BE49-F238E27FC236}">
                  <a16:creationId xmlns:a16="http://schemas.microsoft.com/office/drawing/2014/main" id="{B56DAF0A-A09A-F65B-7B7F-DF14ED22D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4" name="Rectangle 376">
              <a:extLst>
                <a:ext uri="{FF2B5EF4-FFF2-40B4-BE49-F238E27FC236}">
                  <a16:creationId xmlns:a16="http://schemas.microsoft.com/office/drawing/2014/main" id="{FF845E44-DA42-E8F9-7907-8E962DC94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3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5" name="Rectangle 377">
              <a:extLst>
                <a:ext uri="{FF2B5EF4-FFF2-40B4-BE49-F238E27FC236}">
                  <a16:creationId xmlns:a16="http://schemas.microsoft.com/office/drawing/2014/main" id="{58B17BA4-6320-A25D-7FA3-F6C75597F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6" name="Rectangle 378">
              <a:extLst>
                <a:ext uri="{FF2B5EF4-FFF2-40B4-BE49-F238E27FC236}">
                  <a16:creationId xmlns:a16="http://schemas.microsoft.com/office/drawing/2014/main" id="{7FE8C9C3-E2D7-3974-BDE9-9C486EB06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3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7" name="Rectangle 379">
              <a:extLst>
                <a:ext uri="{FF2B5EF4-FFF2-40B4-BE49-F238E27FC236}">
                  <a16:creationId xmlns:a16="http://schemas.microsoft.com/office/drawing/2014/main" id="{5C384211-E709-AB6C-7C6C-E3D35440A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8" name="Rectangle 380">
              <a:extLst>
                <a:ext uri="{FF2B5EF4-FFF2-40B4-BE49-F238E27FC236}">
                  <a16:creationId xmlns:a16="http://schemas.microsoft.com/office/drawing/2014/main" id="{04145672-DFCE-DF66-7633-5D331D6E2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19" name="Rectangle 381">
              <a:extLst>
                <a:ext uri="{FF2B5EF4-FFF2-40B4-BE49-F238E27FC236}">
                  <a16:creationId xmlns:a16="http://schemas.microsoft.com/office/drawing/2014/main" id="{7FA50225-2A6F-FF44-81DC-742BA3F50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8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0" name="Rectangle 382">
              <a:extLst>
                <a:ext uri="{FF2B5EF4-FFF2-40B4-BE49-F238E27FC236}">
                  <a16:creationId xmlns:a16="http://schemas.microsoft.com/office/drawing/2014/main" id="{FAD6C6FE-3BE4-AA79-3C2C-A48A46D50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1" name="Rectangle 383">
              <a:extLst>
                <a:ext uri="{FF2B5EF4-FFF2-40B4-BE49-F238E27FC236}">
                  <a16:creationId xmlns:a16="http://schemas.microsoft.com/office/drawing/2014/main" id="{2168EAC4-1BB1-9E31-FE04-516F2DD9E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2" name="Rectangle 384">
              <a:extLst>
                <a:ext uri="{FF2B5EF4-FFF2-40B4-BE49-F238E27FC236}">
                  <a16:creationId xmlns:a16="http://schemas.microsoft.com/office/drawing/2014/main" id="{1E5494CE-15EB-3062-FE1D-BB6E85C09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3" name="Rectangle 385">
              <a:extLst>
                <a:ext uri="{FF2B5EF4-FFF2-40B4-BE49-F238E27FC236}">
                  <a16:creationId xmlns:a16="http://schemas.microsoft.com/office/drawing/2014/main" id="{2506AA51-CB85-859A-C4D6-A20CE5ACE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19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4" name="Rectangle 386">
              <a:extLst>
                <a:ext uri="{FF2B5EF4-FFF2-40B4-BE49-F238E27FC236}">
                  <a16:creationId xmlns:a16="http://schemas.microsoft.com/office/drawing/2014/main" id="{87107250-5DBA-660D-B226-45C9DDC09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" y="1913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5" name="Rectangle 387">
              <a:extLst>
                <a:ext uri="{FF2B5EF4-FFF2-40B4-BE49-F238E27FC236}">
                  <a16:creationId xmlns:a16="http://schemas.microsoft.com/office/drawing/2014/main" id="{EB28D758-7692-A2D4-B2F0-678914921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7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6" name="Rectangle 388">
              <a:extLst>
                <a:ext uri="{FF2B5EF4-FFF2-40B4-BE49-F238E27FC236}">
                  <a16:creationId xmlns:a16="http://schemas.microsoft.com/office/drawing/2014/main" id="{81F82FF4-336E-DC88-3E0F-15410E974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7" name="Rectangle 389">
              <a:extLst>
                <a:ext uri="{FF2B5EF4-FFF2-40B4-BE49-F238E27FC236}">
                  <a16:creationId xmlns:a16="http://schemas.microsoft.com/office/drawing/2014/main" id="{33F50274-960C-4098-F6CE-FCBC2A080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7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8" name="Rectangle 390">
              <a:extLst>
                <a:ext uri="{FF2B5EF4-FFF2-40B4-BE49-F238E27FC236}">
                  <a16:creationId xmlns:a16="http://schemas.microsoft.com/office/drawing/2014/main" id="{72FE54A8-65C7-F686-6461-334215B50F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29" name="Rectangle 391">
              <a:extLst>
                <a:ext uri="{FF2B5EF4-FFF2-40B4-BE49-F238E27FC236}">
                  <a16:creationId xmlns:a16="http://schemas.microsoft.com/office/drawing/2014/main" id="{7C615B23-FBB7-C04C-CC32-144AD7055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7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0" name="Rectangle 392">
              <a:extLst>
                <a:ext uri="{FF2B5EF4-FFF2-40B4-BE49-F238E27FC236}">
                  <a16:creationId xmlns:a16="http://schemas.microsoft.com/office/drawing/2014/main" id="{150B1D09-74B6-D39F-BD5F-1F86B0FAE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1" name="Rectangle 393">
              <a:extLst>
                <a:ext uri="{FF2B5EF4-FFF2-40B4-BE49-F238E27FC236}">
                  <a16:creationId xmlns:a16="http://schemas.microsoft.com/office/drawing/2014/main" id="{96B10F1B-84AC-7BB5-5A39-02A9E92D4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2" name="Rectangle 394">
              <a:extLst>
                <a:ext uri="{FF2B5EF4-FFF2-40B4-BE49-F238E27FC236}">
                  <a16:creationId xmlns:a16="http://schemas.microsoft.com/office/drawing/2014/main" id="{DAA19CE0-6593-ADB4-65C7-7E5F30D5A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2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3" name="Rectangle 395">
              <a:extLst>
                <a:ext uri="{FF2B5EF4-FFF2-40B4-BE49-F238E27FC236}">
                  <a16:creationId xmlns:a16="http://schemas.microsoft.com/office/drawing/2014/main" id="{CCE6CBD0-F1EC-12DB-1CF6-79BDF313C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7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4" name="Rectangle 396">
              <a:extLst>
                <a:ext uri="{FF2B5EF4-FFF2-40B4-BE49-F238E27FC236}">
                  <a16:creationId xmlns:a16="http://schemas.microsoft.com/office/drawing/2014/main" id="{A7DA19CA-72D8-9FB5-DE8E-93EB53A24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5" name="Rectangle 397">
              <a:extLst>
                <a:ext uri="{FF2B5EF4-FFF2-40B4-BE49-F238E27FC236}">
                  <a16:creationId xmlns:a16="http://schemas.microsoft.com/office/drawing/2014/main" id="{404C47AA-B6E8-860E-C761-96E317C62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7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6" name="Rectangle 398">
              <a:extLst>
                <a:ext uri="{FF2B5EF4-FFF2-40B4-BE49-F238E27FC236}">
                  <a16:creationId xmlns:a16="http://schemas.microsoft.com/office/drawing/2014/main" id="{2DC4D12A-E12B-80C9-66E5-FD42959AD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7" name="Rectangle 399">
              <a:extLst>
                <a:ext uri="{FF2B5EF4-FFF2-40B4-BE49-F238E27FC236}">
                  <a16:creationId xmlns:a16="http://schemas.microsoft.com/office/drawing/2014/main" id="{F683E71B-2745-5D0F-E20C-459CC25B1E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7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8" name="Rectangle 400">
              <a:extLst>
                <a:ext uri="{FF2B5EF4-FFF2-40B4-BE49-F238E27FC236}">
                  <a16:creationId xmlns:a16="http://schemas.microsoft.com/office/drawing/2014/main" id="{FDCEFE4B-DDE7-8A94-B1A8-C07B96033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2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39" name="Rectangle 401">
              <a:extLst>
                <a:ext uri="{FF2B5EF4-FFF2-40B4-BE49-F238E27FC236}">
                  <a16:creationId xmlns:a16="http://schemas.microsoft.com/office/drawing/2014/main" id="{7802C9BC-B1A7-2FF9-8398-2895C1A6B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7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0" name="Rectangle 402">
              <a:extLst>
                <a:ext uri="{FF2B5EF4-FFF2-40B4-BE49-F238E27FC236}">
                  <a16:creationId xmlns:a16="http://schemas.microsoft.com/office/drawing/2014/main" id="{626BC361-4D0B-4C2D-506A-127F5F0E1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1" name="Rectangle 403">
              <a:extLst>
                <a:ext uri="{FF2B5EF4-FFF2-40B4-BE49-F238E27FC236}">
                  <a16:creationId xmlns:a16="http://schemas.microsoft.com/office/drawing/2014/main" id="{F81E1EB5-2779-4940-A9E8-3E73281BB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7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2" name="Rectangle 404">
              <a:extLst>
                <a:ext uri="{FF2B5EF4-FFF2-40B4-BE49-F238E27FC236}">
                  <a16:creationId xmlns:a16="http://schemas.microsoft.com/office/drawing/2014/main" id="{1E774347-55B9-8E3C-B143-1EE35CAAC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2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3" name="Rectangle 405">
              <a:extLst>
                <a:ext uri="{FF2B5EF4-FFF2-40B4-BE49-F238E27FC236}">
                  <a16:creationId xmlns:a16="http://schemas.microsoft.com/office/drawing/2014/main" id="{81D605F1-F9C8-9BB5-C624-A52904432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4" name="Rectangle 406">
              <a:extLst>
                <a:ext uri="{FF2B5EF4-FFF2-40B4-BE49-F238E27FC236}">
                  <a16:creationId xmlns:a16="http://schemas.microsoft.com/office/drawing/2014/main" id="{5C07B6C9-BE2C-B601-404F-545C4EBF8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2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5" name="Rectangle 407">
              <a:extLst>
                <a:ext uri="{FF2B5EF4-FFF2-40B4-BE49-F238E27FC236}">
                  <a16:creationId xmlns:a16="http://schemas.microsoft.com/office/drawing/2014/main" id="{74FE2A62-45F4-4B4C-5607-D90B8AFF3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6" name="Rectangle 408">
              <a:extLst>
                <a:ext uri="{FF2B5EF4-FFF2-40B4-BE49-F238E27FC236}">
                  <a16:creationId xmlns:a16="http://schemas.microsoft.com/office/drawing/2014/main" id="{69738E12-B16F-112F-1891-F6F7B3DC9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7" name="Rectangle 409">
              <a:extLst>
                <a:ext uri="{FF2B5EF4-FFF2-40B4-BE49-F238E27FC236}">
                  <a16:creationId xmlns:a16="http://schemas.microsoft.com/office/drawing/2014/main" id="{93724BE7-68E6-6F86-1DE3-EC468A6FD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8" name="Rectangle 410">
              <a:extLst>
                <a:ext uri="{FF2B5EF4-FFF2-40B4-BE49-F238E27FC236}">
                  <a16:creationId xmlns:a16="http://schemas.microsoft.com/office/drawing/2014/main" id="{2CAE9B3B-C8C7-3205-0093-4F7280F4F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1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49" name="Rectangle 411">
              <a:extLst>
                <a:ext uri="{FF2B5EF4-FFF2-40B4-BE49-F238E27FC236}">
                  <a16:creationId xmlns:a16="http://schemas.microsoft.com/office/drawing/2014/main" id="{4D69EF78-AB64-E8E5-8E72-548E04747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6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0" name="Rectangle 412">
              <a:extLst>
                <a:ext uri="{FF2B5EF4-FFF2-40B4-BE49-F238E27FC236}">
                  <a16:creationId xmlns:a16="http://schemas.microsoft.com/office/drawing/2014/main" id="{826CB0FF-53E9-E670-8B7C-060FF1C92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1" name="Rectangle 413">
              <a:extLst>
                <a:ext uri="{FF2B5EF4-FFF2-40B4-BE49-F238E27FC236}">
                  <a16:creationId xmlns:a16="http://schemas.microsoft.com/office/drawing/2014/main" id="{EE074433-BF35-1030-6313-4AE8B18E7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2" name="Rectangle 414">
              <a:extLst>
                <a:ext uri="{FF2B5EF4-FFF2-40B4-BE49-F238E27FC236}">
                  <a16:creationId xmlns:a16="http://schemas.microsoft.com/office/drawing/2014/main" id="{FBB20F8E-BE50-EBF8-3D42-2F63FB874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1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3" name="Rectangle 415">
              <a:extLst>
                <a:ext uri="{FF2B5EF4-FFF2-40B4-BE49-F238E27FC236}">
                  <a16:creationId xmlns:a16="http://schemas.microsoft.com/office/drawing/2014/main" id="{FEE5B0C6-7C4C-F4D7-ECAC-ADFED55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6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4" name="Rectangle 416">
              <a:extLst>
                <a:ext uri="{FF2B5EF4-FFF2-40B4-BE49-F238E27FC236}">
                  <a16:creationId xmlns:a16="http://schemas.microsoft.com/office/drawing/2014/main" id="{75D6C686-0977-73D7-5767-8C6449370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5" name="Rectangle 417">
              <a:extLst>
                <a:ext uri="{FF2B5EF4-FFF2-40B4-BE49-F238E27FC236}">
                  <a16:creationId xmlns:a16="http://schemas.microsoft.com/office/drawing/2014/main" id="{B341C84E-C139-8CD4-9855-E43DE7C03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6" name="Rectangle 418">
              <a:extLst>
                <a:ext uri="{FF2B5EF4-FFF2-40B4-BE49-F238E27FC236}">
                  <a16:creationId xmlns:a16="http://schemas.microsoft.com/office/drawing/2014/main" id="{A725726A-B84C-878C-3BE5-5261AB0DF4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7" name="Rectangle 419">
              <a:extLst>
                <a:ext uri="{FF2B5EF4-FFF2-40B4-BE49-F238E27FC236}">
                  <a16:creationId xmlns:a16="http://schemas.microsoft.com/office/drawing/2014/main" id="{48A23789-C9AC-C4F1-BBFF-4EDABCB57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8" name="Rectangle 420">
              <a:extLst>
                <a:ext uri="{FF2B5EF4-FFF2-40B4-BE49-F238E27FC236}">
                  <a16:creationId xmlns:a16="http://schemas.microsoft.com/office/drawing/2014/main" id="{D495AA16-3670-46A1-8D7F-C35768E57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59" name="Rectangle 421">
              <a:extLst>
                <a:ext uri="{FF2B5EF4-FFF2-40B4-BE49-F238E27FC236}">
                  <a16:creationId xmlns:a16="http://schemas.microsoft.com/office/drawing/2014/main" id="{D867969B-1060-3A0F-6FC7-8CE493410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6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0" name="Rectangle 422">
              <a:extLst>
                <a:ext uri="{FF2B5EF4-FFF2-40B4-BE49-F238E27FC236}">
                  <a16:creationId xmlns:a16="http://schemas.microsoft.com/office/drawing/2014/main" id="{E42CCB72-6EF0-E9D6-79D5-5D128FCB0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1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1" name="Rectangle 423">
              <a:extLst>
                <a:ext uri="{FF2B5EF4-FFF2-40B4-BE49-F238E27FC236}">
                  <a16:creationId xmlns:a16="http://schemas.microsoft.com/office/drawing/2014/main" id="{4FF5085A-EC12-8D57-7635-F41D59BE5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2" name="Rectangle 424">
              <a:extLst>
                <a:ext uri="{FF2B5EF4-FFF2-40B4-BE49-F238E27FC236}">
                  <a16:creationId xmlns:a16="http://schemas.microsoft.com/office/drawing/2014/main" id="{49CBDFCD-7BDC-E2EA-AC3A-A91BA1463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1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3" name="Rectangle 425">
              <a:extLst>
                <a:ext uri="{FF2B5EF4-FFF2-40B4-BE49-F238E27FC236}">
                  <a16:creationId xmlns:a16="http://schemas.microsoft.com/office/drawing/2014/main" id="{FF3A92D4-A11C-8EE7-0B88-080DC2958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4" name="Rectangle 426">
              <a:extLst>
                <a:ext uri="{FF2B5EF4-FFF2-40B4-BE49-F238E27FC236}">
                  <a16:creationId xmlns:a16="http://schemas.microsoft.com/office/drawing/2014/main" id="{B5026DC7-C714-45C8-B7A2-D4ACAB723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1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5" name="Rectangle 427">
              <a:extLst>
                <a:ext uri="{FF2B5EF4-FFF2-40B4-BE49-F238E27FC236}">
                  <a16:creationId xmlns:a16="http://schemas.microsoft.com/office/drawing/2014/main" id="{13B3CBD1-8DBE-C723-3555-4283E71BF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6" name="Rectangle 428">
              <a:extLst>
                <a:ext uri="{FF2B5EF4-FFF2-40B4-BE49-F238E27FC236}">
                  <a16:creationId xmlns:a16="http://schemas.microsoft.com/office/drawing/2014/main" id="{659111B9-177D-F91C-EE30-33B99AAE4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0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7" name="Rectangle 429">
              <a:extLst>
                <a:ext uri="{FF2B5EF4-FFF2-40B4-BE49-F238E27FC236}">
                  <a16:creationId xmlns:a16="http://schemas.microsoft.com/office/drawing/2014/main" id="{A2581896-EA3E-E7CE-400C-CAB3475D0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8" name="Rectangle 430">
              <a:extLst>
                <a:ext uri="{FF2B5EF4-FFF2-40B4-BE49-F238E27FC236}">
                  <a16:creationId xmlns:a16="http://schemas.microsoft.com/office/drawing/2014/main" id="{527068EC-189D-5B73-C1DE-198F1183E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69" name="Rectangle 431">
              <a:extLst>
                <a:ext uri="{FF2B5EF4-FFF2-40B4-BE49-F238E27FC236}">
                  <a16:creationId xmlns:a16="http://schemas.microsoft.com/office/drawing/2014/main" id="{FDC1D0FF-05AE-6A83-8882-566919FE9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5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0" name="Rectangle 432">
              <a:extLst>
                <a:ext uri="{FF2B5EF4-FFF2-40B4-BE49-F238E27FC236}">
                  <a16:creationId xmlns:a16="http://schemas.microsoft.com/office/drawing/2014/main" id="{10E01B83-5865-FDB5-74F4-10723483C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1" name="Rectangle 433">
              <a:extLst>
                <a:ext uri="{FF2B5EF4-FFF2-40B4-BE49-F238E27FC236}">
                  <a16:creationId xmlns:a16="http://schemas.microsoft.com/office/drawing/2014/main" id="{B9DD2EC7-8B9D-5531-E23B-F83A8634A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2" name="Rectangle 434">
              <a:extLst>
                <a:ext uri="{FF2B5EF4-FFF2-40B4-BE49-F238E27FC236}">
                  <a16:creationId xmlns:a16="http://schemas.microsoft.com/office/drawing/2014/main" id="{DD8993FE-A997-146C-EBD7-632D42F58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3" name="Rectangle 435">
              <a:extLst>
                <a:ext uri="{FF2B5EF4-FFF2-40B4-BE49-F238E27FC236}">
                  <a16:creationId xmlns:a16="http://schemas.microsoft.com/office/drawing/2014/main" id="{F33C2157-0F59-9CB5-85CF-826FD5BA0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4" name="Rectangle 436">
              <a:extLst>
                <a:ext uri="{FF2B5EF4-FFF2-40B4-BE49-F238E27FC236}">
                  <a16:creationId xmlns:a16="http://schemas.microsoft.com/office/drawing/2014/main" id="{DB96CC77-7F82-1892-9EBC-EADBFC81D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5" name="Rectangle 437">
              <a:extLst>
                <a:ext uri="{FF2B5EF4-FFF2-40B4-BE49-F238E27FC236}">
                  <a16:creationId xmlns:a16="http://schemas.microsoft.com/office/drawing/2014/main" id="{70463F5D-8505-D481-13D6-82D0D5A63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5" y="1914"/>
              <a:ext cx="8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6" name="Rectangle 438">
              <a:extLst>
                <a:ext uri="{FF2B5EF4-FFF2-40B4-BE49-F238E27FC236}">
                  <a16:creationId xmlns:a16="http://schemas.microsoft.com/office/drawing/2014/main" id="{8C499F67-1564-DCB6-2BEE-570657998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877" name="Rectangle 439">
              <a:extLst>
                <a:ext uri="{FF2B5EF4-FFF2-40B4-BE49-F238E27FC236}">
                  <a16:creationId xmlns:a16="http://schemas.microsoft.com/office/drawing/2014/main" id="{DD731E87-BB66-5DF8-0DE2-4D338CBB0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" y="19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9201" name="Group 440">
            <a:extLst>
              <a:ext uri="{FF2B5EF4-FFF2-40B4-BE49-F238E27FC236}">
                <a16:creationId xmlns:a16="http://schemas.microsoft.com/office/drawing/2014/main" id="{5CE92357-EF5C-78C1-9655-94CF7C3F09E3}"/>
              </a:ext>
            </a:extLst>
          </p:cNvPr>
          <p:cNvGrpSpPr>
            <a:grpSpLocks/>
          </p:cNvGrpSpPr>
          <p:nvPr/>
        </p:nvGrpSpPr>
        <p:grpSpPr bwMode="auto">
          <a:xfrm>
            <a:off x="4730750" y="2776539"/>
            <a:ext cx="2503488" cy="14287"/>
            <a:chOff x="2145" y="1691"/>
            <a:chExt cx="1577" cy="9"/>
          </a:xfrm>
        </p:grpSpPr>
        <p:sp>
          <p:nvSpPr>
            <p:cNvPr id="49666" name="Rectangle 441">
              <a:extLst>
                <a:ext uri="{FF2B5EF4-FFF2-40B4-BE49-F238E27FC236}">
                  <a16:creationId xmlns:a16="http://schemas.microsoft.com/office/drawing/2014/main" id="{C9425CEE-B9DB-AF86-EA34-ECFD61B56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5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7" name="Rectangle 442">
              <a:extLst>
                <a:ext uri="{FF2B5EF4-FFF2-40B4-BE49-F238E27FC236}">
                  <a16:creationId xmlns:a16="http://schemas.microsoft.com/office/drawing/2014/main" id="{998EC72F-40BA-C029-CDBF-2CABEC050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8" name="Rectangle 443">
              <a:extLst>
                <a:ext uri="{FF2B5EF4-FFF2-40B4-BE49-F238E27FC236}">
                  <a16:creationId xmlns:a16="http://schemas.microsoft.com/office/drawing/2014/main" id="{8713962B-AEA2-5FBB-B723-96DEB74E2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9" name="Rectangle 444">
              <a:extLst>
                <a:ext uri="{FF2B5EF4-FFF2-40B4-BE49-F238E27FC236}">
                  <a16:creationId xmlns:a16="http://schemas.microsoft.com/office/drawing/2014/main" id="{FF10963F-2671-160A-73AF-20738261BF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0" name="Rectangle 445">
              <a:extLst>
                <a:ext uri="{FF2B5EF4-FFF2-40B4-BE49-F238E27FC236}">
                  <a16:creationId xmlns:a16="http://schemas.microsoft.com/office/drawing/2014/main" id="{48D4B24B-DE56-B180-682D-13EFC9313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1" name="Rectangle 446">
              <a:extLst>
                <a:ext uri="{FF2B5EF4-FFF2-40B4-BE49-F238E27FC236}">
                  <a16:creationId xmlns:a16="http://schemas.microsoft.com/office/drawing/2014/main" id="{9F4A2B8E-4F3A-B8BE-6A45-86959EDBB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2" name="Rectangle 447">
              <a:extLst>
                <a:ext uri="{FF2B5EF4-FFF2-40B4-BE49-F238E27FC236}">
                  <a16:creationId xmlns:a16="http://schemas.microsoft.com/office/drawing/2014/main" id="{2669BD4C-83D7-4837-1438-C9BE2B2B8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3" name="Rectangle 448">
              <a:extLst>
                <a:ext uri="{FF2B5EF4-FFF2-40B4-BE49-F238E27FC236}">
                  <a16:creationId xmlns:a16="http://schemas.microsoft.com/office/drawing/2014/main" id="{6042F9BE-381F-E136-B5F8-A28D400C7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4" name="Rectangle 449">
              <a:extLst>
                <a:ext uri="{FF2B5EF4-FFF2-40B4-BE49-F238E27FC236}">
                  <a16:creationId xmlns:a16="http://schemas.microsoft.com/office/drawing/2014/main" id="{D19C43BD-1160-8FA3-2DBE-4E9F9DE3D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5" name="Rectangle 450">
              <a:extLst>
                <a:ext uri="{FF2B5EF4-FFF2-40B4-BE49-F238E27FC236}">
                  <a16:creationId xmlns:a16="http://schemas.microsoft.com/office/drawing/2014/main" id="{F2B855D4-0755-080C-B7BD-6BBAC3B66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6" name="Rectangle 451">
              <a:extLst>
                <a:ext uri="{FF2B5EF4-FFF2-40B4-BE49-F238E27FC236}">
                  <a16:creationId xmlns:a16="http://schemas.microsoft.com/office/drawing/2014/main" id="{94FDDDF7-5C8A-8594-809E-C2C4F23D1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5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7" name="Rectangle 452">
              <a:extLst>
                <a:ext uri="{FF2B5EF4-FFF2-40B4-BE49-F238E27FC236}">
                  <a16:creationId xmlns:a16="http://schemas.microsoft.com/office/drawing/2014/main" id="{FA45984A-6B54-946B-BAFF-3FA9264FF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8" name="Rectangle 453">
              <a:extLst>
                <a:ext uri="{FF2B5EF4-FFF2-40B4-BE49-F238E27FC236}">
                  <a16:creationId xmlns:a16="http://schemas.microsoft.com/office/drawing/2014/main" id="{F7800C1F-0F2A-9B91-9B67-224A582DF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79" name="Rectangle 454">
              <a:extLst>
                <a:ext uri="{FF2B5EF4-FFF2-40B4-BE49-F238E27FC236}">
                  <a16:creationId xmlns:a16="http://schemas.microsoft.com/office/drawing/2014/main" id="{3A0EA9EA-88FD-E2B5-F58B-D82E14D19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0" name="Rectangle 455">
              <a:extLst>
                <a:ext uri="{FF2B5EF4-FFF2-40B4-BE49-F238E27FC236}">
                  <a16:creationId xmlns:a16="http://schemas.microsoft.com/office/drawing/2014/main" id="{5B098FB6-F366-BA44-4170-14575B547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4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1" name="Rectangle 456">
              <a:extLst>
                <a:ext uri="{FF2B5EF4-FFF2-40B4-BE49-F238E27FC236}">
                  <a16:creationId xmlns:a16="http://schemas.microsoft.com/office/drawing/2014/main" id="{CC1FD49A-191D-6726-3B13-410A066B9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2" name="Rectangle 457">
              <a:extLst>
                <a:ext uri="{FF2B5EF4-FFF2-40B4-BE49-F238E27FC236}">
                  <a16:creationId xmlns:a16="http://schemas.microsoft.com/office/drawing/2014/main" id="{00F9D846-67BE-413A-6E57-94F067805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3" name="Rectangle 458">
              <a:extLst>
                <a:ext uri="{FF2B5EF4-FFF2-40B4-BE49-F238E27FC236}">
                  <a16:creationId xmlns:a16="http://schemas.microsoft.com/office/drawing/2014/main" id="{7B724059-033E-5236-0B93-0C1C00BF7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4" name="Rectangle 459">
              <a:extLst>
                <a:ext uri="{FF2B5EF4-FFF2-40B4-BE49-F238E27FC236}">
                  <a16:creationId xmlns:a16="http://schemas.microsoft.com/office/drawing/2014/main" id="{82EEF8BA-44AD-FB0C-DD99-A36D675ED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4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5" name="Rectangle 460">
              <a:extLst>
                <a:ext uri="{FF2B5EF4-FFF2-40B4-BE49-F238E27FC236}">
                  <a16:creationId xmlns:a16="http://schemas.microsoft.com/office/drawing/2014/main" id="{B4DBC2B4-2293-1617-E56F-AE3E5E599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9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6" name="Rectangle 461">
              <a:extLst>
                <a:ext uri="{FF2B5EF4-FFF2-40B4-BE49-F238E27FC236}">
                  <a16:creationId xmlns:a16="http://schemas.microsoft.com/office/drawing/2014/main" id="{931EA178-496E-48DC-B7FB-BC6782A39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7" name="Rectangle 462">
              <a:extLst>
                <a:ext uri="{FF2B5EF4-FFF2-40B4-BE49-F238E27FC236}">
                  <a16:creationId xmlns:a16="http://schemas.microsoft.com/office/drawing/2014/main" id="{D390F407-20A7-4C26-3EAD-8201609E5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8" name="Rectangle 463">
              <a:extLst>
                <a:ext uri="{FF2B5EF4-FFF2-40B4-BE49-F238E27FC236}">
                  <a16:creationId xmlns:a16="http://schemas.microsoft.com/office/drawing/2014/main" id="{7467BE02-608F-A86B-1214-243F222B8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4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89" name="Rectangle 464">
              <a:extLst>
                <a:ext uri="{FF2B5EF4-FFF2-40B4-BE49-F238E27FC236}">
                  <a16:creationId xmlns:a16="http://schemas.microsoft.com/office/drawing/2014/main" id="{FFE4B2D1-122C-2E5D-48CD-39C41E3C9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0" name="Rectangle 465">
              <a:extLst>
                <a:ext uri="{FF2B5EF4-FFF2-40B4-BE49-F238E27FC236}">
                  <a16:creationId xmlns:a16="http://schemas.microsoft.com/office/drawing/2014/main" id="{67E3AECF-BC1C-B7C4-6E9E-997C5193B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1" name="Rectangle 466">
              <a:extLst>
                <a:ext uri="{FF2B5EF4-FFF2-40B4-BE49-F238E27FC236}">
                  <a16:creationId xmlns:a16="http://schemas.microsoft.com/office/drawing/2014/main" id="{85FDB5FF-EE8E-1D4D-F877-24837E708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2" name="Rectangle 467">
              <a:extLst>
                <a:ext uri="{FF2B5EF4-FFF2-40B4-BE49-F238E27FC236}">
                  <a16:creationId xmlns:a16="http://schemas.microsoft.com/office/drawing/2014/main" id="{6931DB5A-4D8A-5A35-C5E6-3B29AF1E1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3" name="Rectangle 468">
              <a:extLst>
                <a:ext uri="{FF2B5EF4-FFF2-40B4-BE49-F238E27FC236}">
                  <a16:creationId xmlns:a16="http://schemas.microsoft.com/office/drawing/2014/main" id="{DDE1866F-3AF6-44D6-FCF2-5DEF903DC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4" name="Rectangle 469">
              <a:extLst>
                <a:ext uri="{FF2B5EF4-FFF2-40B4-BE49-F238E27FC236}">
                  <a16:creationId xmlns:a16="http://schemas.microsoft.com/office/drawing/2014/main" id="{FE628FCA-873D-3036-707C-9E2DCCB33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5" name="Rectangle 470">
              <a:extLst>
                <a:ext uri="{FF2B5EF4-FFF2-40B4-BE49-F238E27FC236}">
                  <a16:creationId xmlns:a16="http://schemas.microsoft.com/office/drawing/2014/main" id="{D26EAB7A-4741-AE19-74AA-E13AAB90F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6" name="Rectangle 471">
              <a:extLst>
                <a:ext uri="{FF2B5EF4-FFF2-40B4-BE49-F238E27FC236}">
                  <a16:creationId xmlns:a16="http://schemas.microsoft.com/office/drawing/2014/main" id="{EBC32542-668E-F2B7-13EE-493C8C794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4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7" name="Rectangle 472">
              <a:extLst>
                <a:ext uri="{FF2B5EF4-FFF2-40B4-BE49-F238E27FC236}">
                  <a16:creationId xmlns:a16="http://schemas.microsoft.com/office/drawing/2014/main" id="{0FE94734-C761-60E5-33F3-E00249A8F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8" name="Rectangle 473">
              <a:extLst>
                <a:ext uri="{FF2B5EF4-FFF2-40B4-BE49-F238E27FC236}">
                  <a16:creationId xmlns:a16="http://schemas.microsoft.com/office/drawing/2014/main" id="{7AB1CE61-906D-7B89-06E4-5BFA81D89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99" name="Rectangle 474">
              <a:extLst>
                <a:ext uri="{FF2B5EF4-FFF2-40B4-BE49-F238E27FC236}">
                  <a16:creationId xmlns:a16="http://schemas.microsoft.com/office/drawing/2014/main" id="{6B7DACC5-A41C-9B55-5A68-2203F2111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0" name="Rectangle 475">
              <a:extLst>
                <a:ext uri="{FF2B5EF4-FFF2-40B4-BE49-F238E27FC236}">
                  <a16:creationId xmlns:a16="http://schemas.microsoft.com/office/drawing/2014/main" id="{16972BA1-BD95-A180-CE8F-FB940170D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1" name="Rectangle 476">
              <a:extLst>
                <a:ext uri="{FF2B5EF4-FFF2-40B4-BE49-F238E27FC236}">
                  <a16:creationId xmlns:a16="http://schemas.microsoft.com/office/drawing/2014/main" id="{7BAA1B0A-4EE0-D748-8D68-7073FFC5E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8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2" name="Rectangle 477">
              <a:extLst>
                <a:ext uri="{FF2B5EF4-FFF2-40B4-BE49-F238E27FC236}">
                  <a16:creationId xmlns:a16="http://schemas.microsoft.com/office/drawing/2014/main" id="{A0FA84F0-8CD6-5D2E-BF32-C8AABA145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3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3" name="Rectangle 478">
              <a:extLst>
                <a:ext uri="{FF2B5EF4-FFF2-40B4-BE49-F238E27FC236}">
                  <a16:creationId xmlns:a16="http://schemas.microsoft.com/office/drawing/2014/main" id="{20F29F3A-9B67-C546-D3F5-825008ACB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4" name="Rectangle 479">
              <a:extLst>
                <a:ext uri="{FF2B5EF4-FFF2-40B4-BE49-F238E27FC236}">
                  <a16:creationId xmlns:a16="http://schemas.microsoft.com/office/drawing/2014/main" id="{BC3C53F3-CFAE-EE63-A6A7-34870A28C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5" name="Rectangle 480">
              <a:extLst>
                <a:ext uri="{FF2B5EF4-FFF2-40B4-BE49-F238E27FC236}">
                  <a16:creationId xmlns:a16="http://schemas.microsoft.com/office/drawing/2014/main" id="{5014D052-2F5C-5F14-8976-399373D1A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8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6" name="Rectangle 481">
              <a:extLst>
                <a:ext uri="{FF2B5EF4-FFF2-40B4-BE49-F238E27FC236}">
                  <a16:creationId xmlns:a16="http://schemas.microsoft.com/office/drawing/2014/main" id="{6F7C2FD5-BA18-0AAA-262C-557E7A314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7" name="Rectangle 482">
              <a:extLst>
                <a:ext uri="{FF2B5EF4-FFF2-40B4-BE49-F238E27FC236}">
                  <a16:creationId xmlns:a16="http://schemas.microsoft.com/office/drawing/2014/main" id="{C087EDEE-2897-548C-7EA7-7EFBD381B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8" name="Rectangle 483">
              <a:extLst>
                <a:ext uri="{FF2B5EF4-FFF2-40B4-BE49-F238E27FC236}">
                  <a16:creationId xmlns:a16="http://schemas.microsoft.com/office/drawing/2014/main" id="{46B37FD3-9A23-CEC9-7047-46AEC9F67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3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09" name="Rectangle 484">
              <a:extLst>
                <a:ext uri="{FF2B5EF4-FFF2-40B4-BE49-F238E27FC236}">
                  <a16:creationId xmlns:a16="http://schemas.microsoft.com/office/drawing/2014/main" id="{D781EFA9-A54C-A6FC-0D9D-ADEF23A6C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0" name="Rectangle 485">
              <a:extLst>
                <a:ext uri="{FF2B5EF4-FFF2-40B4-BE49-F238E27FC236}">
                  <a16:creationId xmlns:a16="http://schemas.microsoft.com/office/drawing/2014/main" id="{14322868-A905-527A-7584-FA68E62AE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3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1" name="Rectangle 486">
              <a:extLst>
                <a:ext uri="{FF2B5EF4-FFF2-40B4-BE49-F238E27FC236}">
                  <a16:creationId xmlns:a16="http://schemas.microsoft.com/office/drawing/2014/main" id="{6F175986-7A23-5431-3FB5-2DD58934F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2" name="Rectangle 487">
              <a:extLst>
                <a:ext uri="{FF2B5EF4-FFF2-40B4-BE49-F238E27FC236}">
                  <a16:creationId xmlns:a16="http://schemas.microsoft.com/office/drawing/2014/main" id="{4C3A470C-B197-1BEB-A71C-1719D1CDC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3" name="Rectangle 488">
              <a:extLst>
                <a:ext uri="{FF2B5EF4-FFF2-40B4-BE49-F238E27FC236}">
                  <a16:creationId xmlns:a16="http://schemas.microsoft.com/office/drawing/2014/main" id="{B6A0C274-70BB-816E-C0A6-1BDF9F55C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8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4" name="Rectangle 489">
              <a:extLst>
                <a:ext uri="{FF2B5EF4-FFF2-40B4-BE49-F238E27FC236}">
                  <a16:creationId xmlns:a16="http://schemas.microsoft.com/office/drawing/2014/main" id="{8EA412F3-FBA1-8847-8E0E-8224F1499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5" name="Rectangle 490">
              <a:extLst>
                <a:ext uri="{FF2B5EF4-FFF2-40B4-BE49-F238E27FC236}">
                  <a16:creationId xmlns:a16="http://schemas.microsoft.com/office/drawing/2014/main" id="{E4592B4B-5D21-F798-644D-CFCAACE3E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6" name="Rectangle 491">
              <a:extLst>
                <a:ext uri="{FF2B5EF4-FFF2-40B4-BE49-F238E27FC236}">
                  <a16:creationId xmlns:a16="http://schemas.microsoft.com/office/drawing/2014/main" id="{45283745-D1F0-3B19-2EF3-5DC9A276E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7" name="Rectangle 492">
              <a:extLst>
                <a:ext uri="{FF2B5EF4-FFF2-40B4-BE49-F238E27FC236}">
                  <a16:creationId xmlns:a16="http://schemas.microsoft.com/office/drawing/2014/main" id="{EB054E2A-FAF5-4084-A5AF-F4C8C872C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16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8" name="Rectangle 493">
              <a:extLst>
                <a:ext uri="{FF2B5EF4-FFF2-40B4-BE49-F238E27FC236}">
                  <a16:creationId xmlns:a16="http://schemas.microsoft.com/office/drawing/2014/main" id="{90CB0E27-8874-24CB-A8A3-AB5691870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" y="1691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19" name="Rectangle 494">
              <a:extLst>
                <a:ext uri="{FF2B5EF4-FFF2-40B4-BE49-F238E27FC236}">
                  <a16:creationId xmlns:a16="http://schemas.microsoft.com/office/drawing/2014/main" id="{13A4B3EC-C729-BFDA-7360-110DE6ABC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7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0" name="Rectangle 495">
              <a:extLst>
                <a:ext uri="{FF2B5EF4-FFF2-40B4-BE49-F238E27FC236}">
                  <a16:creationId xmlns:a16="http://schemas.microsoft.com/office/drawing/2014/main" id="{B3289C9E-F4DF-9E5E-A5A7-073A209D8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1" name="Rectangle 496">
              <a:extLst>
                <a:ext uri="{FF2B5EF4-FFF2-40B4-BE49-F238E27FC236}">
                  <a16:creationId xmlns:a16="http://schemas.microsoft.com/office/drawing/2014/main" id="{32B918FF-B31B-FD2C-6034-3DA49DE61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7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2" name="Rectangle 497">
              <a:extLst>
                <a:ext uri="{FF2B5EF4-FFF2-40B4-BE49-F238E27FC236}">
                  <a16:creationId xmlns:a16="http://schemas.microsoft.com/office/drawing/2014/main" id="{525806FB-58C5-FCB3-25CA-4E7D2BEAD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3" name="Rectangle 498">
              <a:extLst>
                <a:ext uri="{FF2B5EF4-FFF2-40B4-BE49-F238E27FC236}">
                  <a16:creationId xmlns:a16="http://schemas.microsoft.com/office/drawing/2014/main" id="{B229DF6F-10BD-53A0-13F8-E27E44C29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7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4" name="Rectangle 499">
              <a:extLst>
                <a:ext uri="{FF2B5EF4-FFF2-40B4-BE49-F238E27FC236}">
                  <a16:creationId xmlns:a16="http://schemas.microsoft.com/office/drawing/2014/main" id="{C0A51B64-9966-ADC5-3747-AF4663382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5" name="Rectangle 500">
              <a:extLst>
                <a:ext uri="{FF2B5EF4-FFF2-40B4-BE49-F238E27FC236}">
                  <a16:creationId xmlns:a16="http://schemas.microsoft.com/office/drawing/2014/main" id="{7D24954D-17A6-9CD1-9620-9E5D18C65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6" name="Rectangle 501">
              <a:extLst>
                <a:ext uri="{FF2B5EF4-FFF2-40B4-BE49-F238E27FC236}">
                  <a16:creationId xmlns:a16="http://schemas.microsoft.com/office/drawing/2014/main" id="{B908FE00-3140-CBFE-44A0-A7F8AD9EA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2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7" name="Rectangle 502">
              <a:extLst>
                <a:ext uri="{FF2B5EF4-FFF2-40B4-BE49-F238E27FC236}">
                  <a16:creationId xmlns:a16="http://schemas.microsoft.com/office/drawing/2014/main" id="{273B7B9B-08C2-A824-3374-221C77B56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7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8" name="Rectangle 503">
              <a:extLst>
                <a:ext uri="{FF2B5EF4-FFF2-40B4-BE49-F238E27FC236}">
                  <a16:creationId xmlns:a16="http://schemas.microsoft.com/office/drawing/2014/main" id="{3178DD8E-F9AB-83B1-C0A9-162916962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29" name="Rectangle 504">
              <a:extLst>
                <a:ext uri="{FF2B5EF4-FFF2-40B4-BE49-F238E27FC236}">
                  <a16:creationId xmlns:a16="http://schemas.microsoft.com/office/drawing/2014/main" id="{14D063DE-310A-3690-9B63-AC585954D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7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0" name="Rectangle 505">
              <a:extLst>
                <a:ext uri="{FF2B5EF4-FFF2-40B4-BE49-F238E27FC236}">
                  <a16:creationId xmlns:a16="http://schemas.microsoft.com/office/drawing/2014/main" id="{86DC3C39-1A3E-7A58-03E4-6246D4D87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1" name="Rectangle 506">
              <a:extLst>
                <a:ext uri="{FF2B5EF4-FFF2-40B4-BE49-F238E27FC236}">
                  <a16:creationId xmlns:a16="http://schemas.microsoft.com/office/drawing/2014/main" id="{F6C43156-C792-55D4-03CF-199611C9D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7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2" name="Rectangle 507">
              <a:extLst>
                <a:ext uri="{FF2B5EF4-FFF2-40B4-BE49-F238E27FC236}">
                  <a16:creationId xmlns:a16="http://schemas.microsoft.com/office/drawing/2014/main" id="{EAB0D082-AC72-FC2F-0050-577C4B7EF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2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3" name="Rectangle 508">
              <a:extLst>
                <a:ext uri="{FF2B5EF4-FFF2-40B4-BE49-F238E27FC236}">
                  <a16:creationId xmlns:a16="http://schemas.microsoft.com/office/drawing/2014/main" id="{834F962D-41FA-B33E-AA0B-E957A9920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7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4" name="Rectangle 509">
              <a:extLst>
                <a:ext uri="{FF2B5EF4-FFF2-40B4-BE49-F238E27FC236}">
                  <a16:creationId xmlns:a16="http://schemas.microsoft.com/office/drawing/2014/main" id="{163EAB72-F8B5-F899-17F1-76019F9A2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5" name="Rectangle 510">
              <a:extLst>
                <a:ext uri="{FF2B5EF4-FFF2-40B4-BE49-F238E27FC236}">
                  <a16:creationId xmlns:a16="http://schemas.microsoft.com/office/drawing/2014/main" id="{E218E093-4725-49E2-B510-FD9E00CEF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7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6" name="Rectangle 511">
              <a:extLst>
                <a:ext uri="{FF2B5EF4-FFF2-40B4-BE49-F238E27FC236}">
                  <a16:creationId xmlns:a16="http://schemas.microsoft.com/office/drawing/2014/main" id="{DD675E7F-5235-2151-AA0F-B9FCE4166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2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7" name="Rectangle 512">
              <a:extLst>
                <a:ext uri="{FF2B5EF4-FFF2-40B4-BE49-F238E27FC236}">
                  <a16:creationId xmlns:a16="http://schemas.microsoft.com/office/drawing/2014/main" id="{B11D53BA-EF58-A51C-9A6A-646E6549A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8" name="Rectangle 513">
              <a:extLst>
                <a:ext uri="{FF2B5EF4-FFF2-40B4-BE49-F238E27FC236}">
                  <a16:creationId xmlns:a16="http://schemas.microsoft.com/office/drawing/2014/main" id="{DA688AD1-B340-C461-7CBD-90372B16C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2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39" name="Rectangle 514">
              <a:extLst>
                <a:ext uri="{FF2B5EF4-FFF2-40B4-BE49-F238E27FC236}">
                  <a16:creationId xmlns:a16="http://schemas.microsoft.com/office/drawing/2014/main" id="{C6426F81-1410-FCCE-0EA1-82E7E5E5A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0" name="Rectangle 515">
              <a:extLst>
                <a:ext uri="{FF2B5EF4-FFF2-40B4-BE49-F238E27FC236}">
                  <a16:creationId xmlns:a16="http://schemas.microsoft.com/office/drawing/2014/main" id="{AA831EA9-BBB3-B692-D5F3-354A2BB5B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1" name="Rectangle 516">
              <a:extLst>
                <a:ext uri="{FF2B5EF4-FFF2-40B4-BE49-F238E27FC236}">
                  <a16:creationId xmlns:a16="http://schemas.microsoft.com/office/drawing/2014/main" id="{518D753B-E865-B2F2-609E-266F74086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2" name="Rectangle 517">
              <a:extLst>
                <a:ext uri="{FF2B5EF4-FFF2-40B4-BE49-F238E27FC236}">
                  <a16:creationId xmlns:a16="http://schemas.microsoft.com/office/drawing/2014/main" id="{900916C8-CF5C-7443-96A3-83403FB75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1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3" name="Rectangle 518">
              <a:extLst>
                <a:ext uri="{FF2B5EF4-FFF2-40B4-BE49-F238E27FC236}">
                  <a16:creationId xmlns:a16="http://schemas.microsoft.com/office/drawing/2014/main" id="{1D935F07-6063-251D-4BFC-28B9112DA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6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4" name="Rectangle 519">
              <a:extLst>
                <a:ext uri="{FF2B5EF4-FFF2-40B4-BE49-F238E27FC236}">
                  <a16:creationId xmlns:a16="http://schemas.microsoft.com/office/drawing/2014/main" id="{ACED8DE4-D28B-A890-7D58-1DFD589B1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5" name="Rectangle 520">
              <a:extLst>
                <a:ext uri="{FF2B5EF4-FFF2-40B4-BE49-F238E27FC236}">
                  <a16:creationId xmlns:a16="http://schemas.microsoft.com/office/drawing/2014/main" id="{45E6FC38-20F7-230E-1FA4-F8A515FF8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6" name="Rectangle 521">
              <a:extLst>
                <a:ext uri="{FF2B5EF4-FFF2-40B4-BE49-F238E27FC236}">
                  <a16:creationId xmlns:a16="http://schemas.microsoft.com/office/drawing/2014/main" id="{33A5CF4F-33B1-5846-A5B0-3B794296A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1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7" name="Rectangle 522">
              <a:extLst>
                <a:ext uri="{FF2B5EF4-FFF2-40B4-BE49-F238E27FC236}">
                  <a16:creationId xmlns:a16="http://schemas.microsoft.com/office/drawing/2014/main" id="{C04A06CF-81BE-A785-C91B-2AE8F6763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6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8" name="Rectangle 523">
              <a:extLst>
                <a:ext uri="{FF2B5EF4-FFF2-40B4-BE49-F238E27FC236}">
                  <a16:creationId xmlns:a16="http://schemas.microsoft.com/office/drawing/2014/main" id="{EFFFD821-2EF0-390E-D261-AAED15E2E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49" name="Rectangle 524">
              <a:extLst>
                <a:ext uri="{FF2B5EF4-FFF2-40B4-BE49-F238E27FC236}">
                  <a16:creationId xmlns:a16="http://schemas.microsoft.com/office/drawing/2014/main" id="{7AAFCDAE-8437-7E80-71FF-CA775BCC9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0" name="Rectangle 525">
              <a:extLst>
                <a:ext uri="{FF2B5EF4-FFF2-40B4-BE49-F238E27FC236}">
                  <a16:creationId xmlns:a16="http://schemas.microsoft.com/office/drawing/2014/main" id="{A0F612DC-B189-F3DA-31EA-22046E5DC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1" name="Rectangle 526">
              <a:extLst>
                <a:ext uri="{FF2B5EF4-FFF2-40B4-BE49-F238E27FC236}">
                  <a16:creationId xmlns:a16="http://schemas.microsoft.com/office/drawing/2014/main" id="{2E644A91-C89E-4B49-FF18-AF57C0BD8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2" name="Rectangle 527">
              <a:extLst>
                <a:ext uri="{FF2B5EF4-FFF2-40B4-BE49-F238E27FC236}">
                  <a16:creationId xmlns:a16="http://schemas.microsoft.com/office/drawing/2014/main" id="{C9EEF2FE-A446-1890-878E-3FC624807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3" name="Rectangle 528">
              <a:extLst>
                <a:ext uri="{FF2B5EF4-FFF2-40B4-BE49-F238E27FC236}">
                  <a16:creationId xmlns:a16="http://schemas.microsoft.com/office/drawing/2014/main" id="{590B30CC-D87C-4296-5D02-7D1C834A7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6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4" name="Rectangle 529">
              <a:extLst>
                <a:ext uri="{FF2B5EF4-FFF2-40B4-BE49-F238E27FC236}">
                  <a16:creationId xmlns:a16="http://schemas.microsoft.com/office/drawing/2014/main" id="{B29EE98A-DEDC-0141-FF09-65A307D05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1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5" name="Rectangle 530">
              <a:extLst>
                <a:ext uri="{FF2B5EF4-FFF2-40B4-BE49-F238E27FC236}">
                  <a16:creationId xmlns:a16="http://schemas.microsoft.com/office/drawing/2014/main" id="{ED237C20-4491-EDE6-31DF-A56DE3042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6" name="Rectangle 531">
              <a:extLst>
                <a:ext uri="{FF2B5EF4-FFF2-40B4-BE49-F238E27FC236}">
                  <a16:creationId xmlns:a16="http://schemas.microsoft.com/office/drawing/2014/main" id="{F3C5EBEB-D056-FC75-0A21-ED168627D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1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7" name="Rectangle 532">
              <a:extLst>
                <a:ext uri="{FF2B5EF4-FFF2-40B4-BE49-F238E27FC236}">
                  <a16:creationId xmlns:a16="http://schemas.microsoft.com/office/drawing/2014/main" id="{59601CF0-B365-7957-D7BE-3BFC62EEB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8" name="Rectangle 533">
              <a:extLst>
                <a:ext uri="{FF2B5EF4-FFF2-40B4-BE49-F238E27FC236}">
                  <a16:creationId xmlns:a16="http://schemas.microsoft.com/office/drawing/2014/main" id="{80B9522A-FA3E-1F9E-808F-8EE78ECAF6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1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59" name="Rectangle 534">
              <a:extLst>
                <a:ext uri="{FF2B5EF4-FFF2-40B4-BE49-F238E27FC236}">
                  <a16:creationId xmlns:a16="http://schemas.microsoft.com/office/drawing/2014/main" id="{6F071FC3-65EC-0BE6-5EE5-50F7EC9B7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0" name="Rectangle 535">
              <a:extLst>
                <a:ext uri="{FF2B5EF4-FFF2-40B4-BE49-F238E27FC236}">
                  <a16:creationId xmlns:a16="http://schemas.microsoft.com/office/drawing/2014/main" id="{8539E6D5-9F06-1BBD-CBDF-3403CED9A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0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1" name="Rectangle 536">
              <a:extLst>
                <a:ext uri="{FF2B5EF4-FFF2-40B4-BE49-F238E27FC236}">
                  <a16:creationId xmlns:a16="http://schemas.microsoft.com/office/drawing/2014/main" id="{70CA0BFC-AC88-AD8F-C3B9-7C83C5BC1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2" name="Rectangle 537">
              <a:extLst>
                <a:ext uri="{FF2B5EF4-FFF2-40B4-BE49-F238E27FC236}">
                  <a16:creationId xmlns:a16="http://schemas.microsoft.com/office/drawing/2014/main" id="{F5F202EB-D712-B1C7-C27A-F7B695E1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3" name="Rectangle 538">
              <a:extLst>
                <a:ext uri="{FF2B5EF4-FFF2-40B4-BE49-F238E27FC236}">
                  <a16:creationId xmlns:a16="http://schemas.microsoft.com/office/drawing/2014/main" id="{3539437D-33DA-BB36-95CD-910ED3D56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5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4" name="Rectangle 539">
              <a:extLst>
                <a:ext uri="{FF2B5EF4-FFF2-40B4-BE49-F238E27FC236}">
                  <a16:creationId xmlns:a16="http://schemas.microsoft.com/office/drawing/2014/main" id="{0EA15BD6-5E2E-DFA6-2B16-666D44362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5" name="Rectangle 540">
              <a:extLst>
                <a:ext uri="{FF2B5EF4-FFF2-40B4-BE49-F238E27FC236}">
                  <a16:creationId xmlns:a16="http://schemas.microsoft.com/office/drawing/2014/main" id="{AC4B1A54-493C-2671-F402-26C36D7CC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6" name="Rectangle 541">
              <a:extLst>
                <a:ext uri="{FF2B5EF4-FFF2-40B4-BE49-F238E27FC236}">
                  <a16:creationId xmlns:a16="http://schemas.microsoft.com/office/drawing/2014/main" id="{D80583E5-04F5-75E2-0032-D5E0BC6B7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7" name="Rectangle 542">
              <a:extLst>
                <a:ext uri="{FF2B5EF4-FFF2-40B4-BE49-F238E27FC236}">
                  <a16:creationId xmlns:a16="http://schemas.microsoft.com/office/drawing/2014/main" id="{DCB152D6-420D-63B8-E2D4-8FF434DD9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8" name="Rectangle 543">
              <a:extLst>
                <a:ext uri="{FF2B5EF4-FFF2-40B4-BE49-F238E27FC236}">
                  <a16:creationId xmlns:a16="http://schemas.microsoft.com/office/drawing/2014/main" id="{A5AD1002-395F-B61C-E0C0-D40EA7635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69" name="Rectangle 544">
              <a:extLst>
                <a:ext uri="{FF2B5EF4-FFF2-40B4-BE49-F238E27FC236}">
                  <a16:creationId xmlns:a16="http://schemas.microsoft.com/office/drawing/2014/main" id="{E6AC9341-C30A-C5C2-8B48-95D3E8F20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5" y="1692"/>
              <a:ext cx="8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0" name="Rectangle 545">
              <a:extLst>
                <a:ext uri="{FF2B5EF4-FFF2-40B4-BE49-F238E27FC236}">
                  <a16:creationId xmlns:a16="http://schemas.microsoft.com/office/drawing/2014/main" id="{2FC12877-2D2E-4830-FAAB-1BFB58EBA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771" name="Rectangle 546">
              <a:extLst>
                <a:ext uri="{FF2B5EF4-FFF2-40B4-BE49-F238E27FC236}">
                  <a16:creationId xmlns:a16="http://schemas.microsoft.com/office/drawing/2014/main" id="{EABA2550-ACA0-CA47-638B-613E455BC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" y="16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9202" name="Line 547">
            <a:extLst>
              <a:ext uri="{FF2B5EF4-FFF2-40B4-BE49-F238E27FC236}">
                <a16:creationId xmlns:a16="http://schemas.microsoft.com/office/drawing/2014/main" id="{8C65BE30-1523-5A66-7FFB-FC1A3BC810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5539" y="2816225"/>
            <a:ext cx="1587" cy="469900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03" name="Line 548">
            <a:extLst>
              <a:ext uri="{FF2B5EF4-FFF2-40B4-BE49-F238E27FC236}">
                <a16:creationId xmlns:a16="http://schemas.microsoft.com/office/drawing/2014/main" id="{820380A9-DBD1-9C05-6A67-E44885558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262564" y="3076576"/>
            <a:ext cx="1587" cy="379413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04" name="Line 549">
            <a:extLst>
              <a:ext uri="{FF2B5EF4-FFF2-40B4-BE49-F238E27FC236}">
                <a16:creationId xmlns:a16="http://schemas.microsoft.com/office/drawing/2014/main" id="{7C4B5274-7BB6-C9D0-FE59-332F85CDFB7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7889" y="2976563"/>
            <a:ext cx="3175" cy="698500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05" name="Line 550">
            <a:extLst>
              <a:ext uri="{FF2B5EF4-FFF2-40B4-BE49-F238E27FC236}">
                <a16:creationId xmlns:a16="http://schemas.microsoft.com/office/drawing/2014/main" id="{AA80651A-2ECA-F8C6-A56B-040FF9C023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16663" y="3324225"/>
            <a:ext cx="6350" cy="52863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06" name="Rectangle 551">
            <a:extLst>
              <a:ext uri="{FF2B5EF4-FFF2-40B4-BE49-F238E27FC236}">
                <a16:creationId xmlns:a16="http://schemas.microsoft.com/office/drawing/2014/main" id="{0BAA1525-05F7-01BA-AB79-72793315D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026" y="3273425"/>
            <a:ext cx="74613" cy="63500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07" name="Freeform 552">
            <a:extLst>
              <a:ext uri="{FF2B5EF4-FFF2-40B4-BE49-F238E27FC236}">
                <a16:creationId xmlns:a16="http://schemas.microsoft.com/office/drawing/2014/main" id="{52B4D4D2-349D-57D1-479A-35B0F8D37D04}"/>
              </a:ext>
            </a:extLst>
          </p:cNvPr>
          <p:cNvSpPr>
            <a:spLocks/>
          </p:cNvSpPr>
          <p:nvPr/>
        </p:nvSpPr>
        <p:spPr bwMode="auto">
          <a:xfrm>
            <a:off x="6276976" y="3262313"/>
            <a:ext cx="85725" cy="61912"/>
          </a:xfrm>
          <a:custGeom>
            <a:avLst/>
            <a:gdLst>
              <a:gd name="T0" fmla="*/ 43256 w 109"/>
              <a:gd name="T1" fmla="*/ 0 h 78"/>
              <a:gd name="T2" fmla="*/ 0 w 109"/>
              <a:gd name="T3" fmla="*/ 61912 h 78"/>
              <a:gd name="T4" fmla="*/ 85725 w 109"/>
              <a:gd name="T5" fmla="*/ 61912 h 78"/>
              <a:gd name="T6" fmla="*/ 43256 w 109"/>
              <a:gd name="T7" fmla="*/ 0 h 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9" h="78">
                <a:moveTo>
                  <a:pt x="55" y="0"/>
                </a:moveTo>
                <a:lnTo>
                  <a:pt x="0" y="78"/>
                </a:lnTo>
                <a:lnTo>
                  <a:pt x="109" y="78"/>
                </a:lnTo>
                <a:lnTo>
                  <a:pt x="55" y="0"/>
                </a:lnTo>
                <a:close/>
              </a:path>
            </a:pathLst>
          </a:cu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08" name="Freeform 553">
            <a:extLst>
              <a:ext uri="{FF2B5EF4-FFF2-40B4-BE49-F238E27FC236}">
                <a16:creationId xmlns:a16="http://schemas.microsoft.com/office/drawing/2014/main" id="{B48FC630-B4D4-38CF-C73C-33CC1FFA0987}"/>
              </a:ext>
            </a:extLst>
          </p:cNvPr>
          <p:cNvSpPr>
            <a:spLocks/>
          </p:cNvSpPr>
          <p:nvPr/>
        </p:nvSpPr>
        <p:spPr bwMode="auto">
          <a:xfrm>
            <a:off x="6281738" y="3800475"/>
            <a:ext cx="76200" cy="65088"/>
          </a:xfrm>
          <a:custGeom>
            <a:avLst/>
            <a:gdLst>
              <a:gd name="T0" fmla="*/ 38493 w 97"/>
              <a:gd name="T1" fmla="*/ 0 h 83"/>
              <a:gd name="T2" fmla="*/ 0 w 97"/>
              <a:gd name="T3" fmla="*/ 32152 h 83"/>
              <a:gd name="T4" fmla="*/ 38493 w 97"/>
              <a:gd name="T5" fmla="*/ 65088 h 83"/>
              <a:gd name="T6" fmla="*/ 76200 w 97"/>
              <a:gd name="T7" fmla="*/ 32152 h 83"/>
              <a:gd name="T8" fmla="*/ 38493 w 97"/>
              <a:gd name="T9" fmla="*/ 0 h 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7" h="83">
                <a:moveTo>
                  <a:pt x="49" y="0"/>
                </a:moveTo>
                <a:lnTo>
                  <a:pt x="0" y="41"/>
                </a:lnTo>
                <a:lnTo>
                  <a:pt x="49" y="83"/>
                </a:lnTo>
                <a:lnTo>
                  <a:pt x="97" y="41"/>
                </a:lnTo>
                <a:lnTo>
                  <a:pt x="4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09" name="Freeform 554">
            <a:extLst>
              <a:ext uri="{FF2B5EF4-FFF2-40B4-BE49-F238E27FC236}">
                <a16:creationId xmlns:a16="http://schemas.microsoft.com/office/drawing/2014/main" id="{620FCE8A-7F64-BE92-7A83-27793377488B}"/>
              </a:ext>
            </a:extLst>
          </p:cNvPr>
          <p:cNvSpPr>
            <a:spLocks/>
          </p:cNvSpPr>
          <p:nvPr/>
        </p:nvSpPr>
        <p:spPr bwMode="auto">
          <a:xfrm>
            <a:off x="6272213" y="3613151"/>
            <a:ext cx="93662" cy="74613"/>
          </a:xfrm>
          <a:custGeom>
            <a:avLst/>
            <a:gdLst>
              <a:gd name="T0" fmla="*/ 46037 w 118"/>
              <a:gd name="T1" fmla="*/ 0 h 93"/>
              <a:gd name="T2" fmla="*/ 35719 w 118"/>
              <a:gd name="T3" fmla="*/ 28080 h 93"/>
              <a:gd name="T4" fmla="*/ 0 w 118"/>
              <a:gd name="T5" fmla="*/ 28080 h 93"/>
              <a:gd name="T6" fmla="*/ 29369 w 118"/>
              <a:gd name="T7" fmla="*/ 46533 h 93"/>
              <a:gd name="T8" fmla="*/ 17462 w 118"/>
              <a:gd name="T9" fmla="*/ 74613 h 93"/>
              <a:gd name="T10" fmla="*/ 46037 w 118"/>
              <a:gd name="T11" fmla="*/ 56963 h 93"/>
              <a:gd name="T12" fmla="*/ 75406 w 118"/>
              <a:gd name="T13" fmla="*/ 74613 h 93"/>
              <a:gd name="T14" fmla="*/ 63500 w 118"/>
              <a:gd name="T15" fmla="*/ 46533 h 93"/>
              <a:gd name="T16" fmla="*/ 93662 w 118"/>
              <a:gd name="T17" fmla="*/ 28080 h 93"/>
              <a:gd name="T18" fmla="*/ 57943 w 118"/>
              <a:gd name="T19" fmla="*/ 28080 h 93"/>
              <a:gd name="T20" fmla="*/ 46037 w 118"/>
              <a:gd name="T21" fmla="*/ 0 h 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8" h="93">
                <a:moveTo>
                  <a:pt x="58" y="0"/>
                </a:moveTo>
                <a:lnTo>
                  <a:pt x="45" y="35"/>
                </a:lnTo>
                <a:lnTo>
                  <a:pt x="0" y="35"/>
                </a:lnTo>
                <a:lnTo>
                  <a:pt x="37" y="58"/>
                </a:lnTo>
                <a:lnTo>
                  <a:pt x="22" y="93"/>
                </a:lnTo>
                <a:lnTo>
                  <a:pt x="58" y="71"/>
                </a:lnTo>
                <a:lnTo>
                  <a:pt x="95" y="93"/>
                </a:lnTo>
                <a:lnTo>
                  <a:pt x="80" y="58"/>
                </a:lnTo>
                <a:lnTo>
                  <a:pt x="118" y="35"/>
                </a:lnTo>
                <a:lnTo>
                  <a:pt x="73" y="35"/>
                </a:lnTo>
                <a:lnTo>
                  <a:pt x="58" y="0"/>
                </a:lnTo>
                <a:close/>
              </a:path>
            </a:pathLst>
          </a:cu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10" name="Line 555">
            <a:extLst>
              <a:ext uri="{FF2B5EF4-FFF2-40B4-BE49-F238E27FC236}">
                <a16:creationId xmlns:a16="http://schemas.microsoft.com/office/drawing/2014/main" id="{406DC6C0-0423-C4FD-DA03-E0C7FCA1D0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4514" y="3241676"/>
            <a:ext cx="1587" cy="77787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11" name="Oval 556">
            <a:extLst>
              <a:ext uri="{FF2B5EF4-FFF2-40B4-BE49-F238E27FC236}">
                <a16:creationId xmlns:a16="http://schemas.microsoft.com/office/drawing/2014/main" id="{650D6811-C99C-4064-2160-2C1E17735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025" y="3098801"/>
            <a:ext cx="76200" cy="61913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12" name="Freeform 557">
            <a:extLst>
              <a:ext uri="{FF2B5EF4-FFF2-40B4-BE49-F238E27FC236}">
                <a16:creationId xmlns:a16="http://schemas.microsoft.com/office/drawing/2014/main" id="{A2D58F84-8EEC-020E-EEB2-25A588F790A2}"/>
              </a:ext>
            </a:extLst>
          </p:cNvPr>
          <p:cNvSpPr>
            <a:spLocks/>
          </p:cNvSpPr>
          <p:nvPr/>
        </p:nvSpPr>
        <p:spPr bwMode="auto">
          <a:xfrm>
            <a:off x="4892676" y="2787651"/>
            <a:ext cx="85725" cy="61913"/>
          </a:xfrm>
          <a:custGeom>
            <a:avLst/>
            <a:gdLst>
              <a:gd name="T0" fmla="*/ 42863 w 108"/>
              <a:gd name="T1" fmla="*/ 0 h 78"/>
              <a:gd name="T2" fmla="*/ 0 w 108"/>
              <a:gd name="T3" fmla="*/ 61913 h 78"/>
              <a:gd name="T4" fmla="*/ 85725 w 108"/>
              <a:gd name="T5" fmla="*/ 61913 h 78"/>
              <a:gd name="T6" fmla="*/ 42863 w 108"/>
              <a:gd name="T7" fmla="*/ 0 h 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" h="78">
                <a:moveTo>
                  <a:pt x="54" y="0"/>
                </a:moveTo>
                <a:lnTo>
                  <a:pt x="0" y="78"/>
                </a:lnTo>
                <a:lnTo>
                  <a:pt x="108" y="78"/>
                </a:lnTo>
                <a:lnTo>
                  <a:pt x="54" y="0"/>
                </a:lnTo>
                <a:close/>
              </a:path>
            </a:pathLst>
          </a:cu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13" name="Freeform 558">
            <a:extLst>
              <a:ext uri="{FF2B5EF4-FFF2-40B4-BE49-F238E27FC236}">
                <a16:creationId xmlns:a16="http://schemas.microsoft.com/office/drawing/2014/main" id="{A06BDD3F-8474-CE81-F004-00E9CE1AA219}"/>
              </a:ext>
            </a:extLst>
          </p:cNvPr>
          <p:cNvSpPr>
            <a:spLocks/>
          </p:cNvSpPr>
          <p:nvPr/>
        </p:nvSpPr>
        <p:spPr bwMode="auto">
          <a:xfrm>
            <a:off x="5580064" y="3197226"/>
            <a:ext cx="85725" cy="61913"/>
          </a:xfrm>
          <a:custGeom>
            <a:avLst/>
            <a:gdLst>
              <a:gd name="T0" fmla="*/ 42863 w 108"/>
              <a:gd name="T1" fmla="*/ 0 h 78"/>
              <a:gd name="T2" fmla="*/ 0 w 108"/>
              <a:gd name="T3" fmla="*/ 61913 h 78"/>
              <a:gd name="T4" fmla="*/ 85725 w 108"/>
              <a:gd name="T5" fmla="*/ 61913 h 78"/>
              <a:gd name="T6" fmla="*/ 42863 w 108"/>
              <a:gd name="T7" fmla="*/ 0 h 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" h="78">
                <a:moveTo>
                  <a:pt x="54" y="0"/>
                </a:moveTo>
                <a:lnTo>
                  <a:pt x="0" y="78"/>
                </a:lnTo>
                <a:lnTo>
                  <a:pt x="108" y="78"/>
                </a:lnTo>
                <a:lnTo>
                  <a:pt x="54" y="0"/>
                </a:lnTo>
                <a:close/>
              </a:path>
            </a:pathLst>
          </a:cu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14" name="Rectangle 559">
            <a:extLst>
              <a:ext uri="{FF2B5EF4-FFF2-40B4-BE49-F238E27FC236}">
                <a16:creationId xmlns:a16="http://schemas.microsoft.com/office/drawing/2014/main" id="{DD3EB31E-8FEC-B5B6-BFC0-C437E1A0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3984626"/>
            <a:ext cx="76200" cy="60325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15" name="Freeform 560">
            <a:extLst>
              <a:ext uri="{FF2B5EF4-FFF2-40B4-BE49-F238E27FC236}">
                <a16:creationId xmlns:a16="http://schemas.microsoft.com/office/drawing/2014/main" id="{D33A5B46-3A5C-06FE-7F85-E5AC021CD02E}"/>
              </a:ext>
            </a:extLst>
          </p:cNvPr>
          <p:cNvSpPr>
            <a:spLocks/>
          </p:cNvSpPr>
          <p:nvPr/>
        </p:nvSpPr>
        <p:spPr bwMode="auto">
          <a:xfrm>
            <a:off x="4895850" y="3059114"/>
            <a:ext cx="77788" cy="65087"/>
          </a:xfrm>
          <a:custGeom>
            <a:avLst/>
            <a:gdLst>
              <a:gd name="T0" fmla="*/ 38116 w 100"/>
              <a:gd name="T1" fmla="*/ 0 h 82"/>
              <a:gd name="T2" fmla="*/ 0 w 100"/>
              <a:gd name="T3" fmla="*/ 32544 h 82"/>
              <a:gd name="T4" fmla="*/ 38116 w 100"/>
              <a:gd name="T5" fmla="*/ 65087 h 82"/>
              <a:gd name="T6" fmla="*/ 77788 w 100"/>
              <a:gd name="T7" fmla="*/ 32544 h 82"/>
              <a:gd name="T8" fmla="*/ 38116 w 100"/>
              <a:gd name="T9" fmla="*/ 0 h 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0" h="82">
                <a:moveTo>
                  <a:pt x="49" y="0"/>
                </a:moveTo>
                <a:lnTo>
                  <a:pt x="0" y="41"/>
                </a:lnTo>
                <a:lnTo>
                  <a:pt x="49" y="82"/>
                </a:lnTo>
                <a:lnTo>
                  <a:pt x="100" y="41"/>
                </a:lnTo>
                <a:lnTo>
                  <a:pt x="4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16" name="Freeform 561">
            <a:extLst>
              <a:ext uri="{FF2B5EF4-FFF2-40B4-BE49-F238E27FC236}">
                <a16:creationId xmlns:a16="http://schemas.microsoft.com/office/drawing/2014/main" id="{E45D7840-CE8B-94D2-2323-8C104F07185A}"/>
              </a:ext>
            </a:extLst>
          </p:cNvPr>
          <p:cNvSpPr>
            <a:spLocks/>
          </p:cNvSpPr>
          <p:nvPr/>
        </p:nvSpPr>
        <p:spPr bwMode="auto">
          <a:xfrm>
            <a:off x="5578476" y="3241676"/>
            <a:ext cx="92075" cy="74613"/>
          </a:xfrm>
          <a:custGeom>
            <a:avLst/>
            <a:gdLst>
              <a:gd name="T0" fmla="*/ 46038 w 116"/>
              <a:gd name="T1" fmla="*/ 0 h 93"/>
              <a:gd name="T2" fmla="*/ 35719 w 116"/>
              <a:gd name="T3" fmla="*/ 28080 h 93"/>
              <a:gd name="T4" fmla="*/ 0 w 116"/>
              <a:gd name="T5" fmla="*/ 28080 h 93"/>
              <a:gd name="T6" fmla="*/ 28575 w 116"/>
              <a:gd name="T7" fmla="*/ 46533 h 93"/>
              <a:gd name="T8" fmla="*/ 18256 w 116"/>
              <a:gd name="T9" fmla="*/ 74613 h 93"/>
              <a:gd name="T10" fmla="*/ 46038 w 116"/>
              <a:gd name="T11" fmla="*/ 56963 h 93"/>
              <a:gd name="T12" fmla="*/ 74613 w 116"/>
              <a:gd name="T13" fmla="*/ 74613 h 93"/>
              <a:gd name="T14" fmla="*/ 64294 w 116"/>
              <a:gd name="T15" fmla="*/ 46533 h 93"/>
              <a:gd name="T16" fmla="*/ 92075 w 116"/>
              <a:gd name="T17" fmla="*/ 28080 h 93"/>
              <a:gd name="T18" fmla="*/ 56356 w 116"/>
              <a:gd name="T19" fmla="*/ 28080 h 93"/>
              <a:gd name="T20" fmla="*/ 46038 w 116"/>
              <a:gd name="T21" fmla="*/ 0 h 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6" h="93">
                <a:moveTo>
                  <a:pt x="58" y="0"/>
                </a:moveTo>
                <a:lnTo>
                  <a:pt x="45" y="35"/>
                </a:lnTo>
                <a:lnTo>
                  <a:pt x="0" y="35"/>
                </a:lnTo>
                <a:lnTo>
                  <a:pt x="36" y="58"/>
                </a:lnTo>
                <a:lnTo>
                  <a:pt x="23" y="93"/>
                </a:lnTo>
                <a:lnTo>
                  <a:pt x="58" y="71"/>
                </a:lnTo>
                <a:lnTo>
                  <a:pt x="94" y="93"/>
                </a:lnTo>
                <a:lnTo>
                  <a:pt x="81" y="58"/>
                </a:lnTo>
                <a:lnTo>
                  <a:pt x="116" y="35"/>
                </a:lnTo>
                <a:lnTo>
                  <a:pt x="71" y="35"/>
                </a:lnTo>
                <a:lnTo>
                  <a:pt x="58" y="0"/>
                </a:lnTo>
                <a:close/>
              </a:path>
            </a:pathLst>
          </a:cu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17" name="Oval 562">
            <a:extLst>
              <a:ext uri="{FF2B5EF4-FFF2-40B4-BE49-F238E27FC236}">
                <a16:creationId xmlns:a16="http://schemas.microsoft.com/office/drawing/2014/main" id="{B84940EB-14F5-1CB0-28DC-B3E7E27B0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825" y="3449638"/>
            <a:ext cx="77788" cy="63500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18" name="Freeform 563">
            <a:extLst>
              <a:ext uri="{FF2B5EF4-FFF2-40B4-BE49-F238E27FC236}">
                <a16:creationId xmlns:a16="http://schemas.microsoft.com/office/drawing/2014/main" id="{01DD1791-68C5-93C3-BF30-007A87FAE8A2}"/>
              </a:ext>
            </a:extLst>
          </p:cNvPr>
          <p:cNvSpPr>
            <a:spLocks/>
          </p:cNvSpPr>
          <p:nvPr/>
        </p:nvSpPr>
        <p:spPr bwMode="auto">
          <a:xfrm>
            <a:off x="5583239" y="3378200"/>
            <a:ext cx="79375" cy="65088"/>
          </a:xfrm>
          <a:custGeom>
            <a:avLst/>
            <a:gdLst>
              <a:gd name="T0" fmla="*/ 38485 w 99"/>
              <a:gd name="T1" fmla="*/ 0 h 82"/>
              <a:gd name="T2" fmla="*/ 0 w 99"/>
              <a:gd name="T3" fmla="*/ 32544 h 82"/>
              <a:gd name="T4" fmla="*/ 38485 w 99"/>
              <a:gd name="T5" fmla="*/ 65088 h 82"/>
              <a:gd name="T6" fmla="*/ 79375 w 99"/>
              <a:gd name="T7" fmla="*/ 32544 h 82"/>
              <a:gd name="T8" fmla="*/ 38485 w 99"/>
              <a:gd name="T9" fmla="*/ 0 h 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9" h="82">
                <a:moveTo>
                  <a:pt x="48" y="0"/>
                </a:moveTo>
                <a:lnTo>
                  <a:pt x="0" y="41"/>
                </a:lnTo>
                <a:lnTo>
                  <a:pt x="48" y="82"/>
                </a:lnTo>
                <a:lnTo>
                  <a:pt x="99" y="41"/>
                </a:lnTo>
                <a:lnTo>
                  <a:pt x="4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19" name="Freeform 564">
            <a:extLst>
              <a:ext uri="{FF2B5EF4-FFF2-40B4-BE49-F238E27FC236}">
                <a16:creationId xmlns:a16="http://schemas.microsoft.com/office/drawing/2014/main" id="{3C3A1B87-ABED-D79C-404B-9D382EED91A8}"/>
              </a:ext>
            </a:extLst>
          </p:cNvPr>
          <p:cNvSpPr>
            <a:spLocks/>
          </p:cNvSpPr>
          <p:nvPr/>
        </p:nvSpPr>
        <p:spPr bwMode="auto">
          <a:xfrm>
            <a:off x="5916614" y="3392488"/>
            <a:ext cx="85725" cy="61912"/>
          </a:xfrm>
          <a:custGeom>
            <a:avLst/>
            <a:gdLst>
              <a:gd name="T0" fmla="*/ 43256 w 109"/>
              <a:gd name="T1" fmla="*/ 0 h 79"/>
              <a:gd name="T2" fmla="*/ 0 w 109"/>
              <a:gd name="T3" fmla="*/ 61912 h 79"/>
              <a:gd name="T4" fmla="*/ 85725 w 109"/>
              <a:gd name="T5" fmla="*/ 61912 h 79"/>
              <a:gd name="T6" fmla="*/ 43256 w 109"/>
              <a:gd name="T7" fmla="*/ 0 h 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9" h="79">
                <a:moveTo>
                  <a:pt x="55" y="0"/>
                </a:moveTo>
                <a:lnTo>
                  <a:pt x="0" y="79"/>
                </a:lnTo>
                <a:lnTo>
                  <a:pt x="109" y="79"/>
                </a:lnTo>
                <a:lnTo>
                  <a:pt x="55" y="0"/>
                </a:lnTo>
                <a:close/>
              </a:path>
            </a:pathLst>
          </a:cu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20" name="Oval 565">
            <a:extLst>
              <a:ext uri="{FF2B5EF4-FFF2-40B4-BE49-F238E27FC236}">
                <a16:creationId xmlns:a16="http://schemas.microsoft.com/office/drawing/2014/main" id="{20EB4DB4-467B-4D31-DEA6-FBCAA25C6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963" y="2922588"/>
            <a:ext cx="76200" cy="63500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21" name="Freeform 566">
            <a:extLst>
              <a:ext uri="{FF2B5EF4-FFF2-40B4-BE49-F238E27FC236}">
                <a16:creationId xmlns:a16="http://schemas.microsoft.com/office/drawing/2014/main" id="{DAE2C707-E1BB-C342-59BB-65B8B4E80215}"/>
              </a:ext>
            </a:extLst>
          </p:cNvPr>
          <p:cNvSpPr>
            <a:spLocks/>
          </p:cNvSpPr>
          <p:nvPr/>
        </p:nvSpPr>
        <p:spPr bwMode="auto">
          <a:xfrm>
            <a:off x="5921375" y="3003550"/>
            <a:ext cx="77788" cy="65088"/>
          </a:xfrm>
          <a:custGeom>
            <a:avLst/>
            <a:gdLst>
              <a:gd name="T0" fmla="*/ 38493 w 97"/>
              <a:gd name="T1" fmla="*/ 0 h 80"/>
              <a:gd name="T2" fmla="*/ 0 w 97"/>
              <a:gd name="T3" fmla="*/ 31730 h 80"/>
              <a:gd name="T4" fmla="*/ 38493 w 97"/>
              <a:gd name="T5" fmla="*/ 65088 h 80"/>
              <a:gd name="T6" fmla="*/ 77788 w 97"/>
              <a:gd name="T7" fmla="*/ 31730 h 80"/>
              <a:gd name="T8" fmla="*/ 38493 w 97"/>
              <a:gd name="T9" fmla="*/ 0 h 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7" h="80">
                <a:moveTo>
                  <a:pt x="48" y="0"/>
                </a:moveTo>
                <a:lnTo>
                  <a:pt x="0" y="39"/>
                </a:lnTo>
                <a:lnTo>
                  <a:pt x="48" y="80"/>
                </a:lnTo>
                <a:lnTo>
                  <a:pt x="97" y="39"/>
                </a:lnTo>
                <a:lnTo>
                  <a:pt x="4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22" name="Freeform 567">
            <a:extLst>
              <a:ext uri="{FF2B5EF4-FFF2-40B4-BE49-F238E27FC236}">
                <a16:creationId xmlns:a16="http://schemas.microsoft.com/office/drawing/2014/main" id="{E316204B-9801-677C-CD7E-BC0704209A4F}"/>
              </a:ext>
            </a:extLst>
          </p:cNvPr>
          <p:cNvSpPr>
            <a:spLocks/>
          </p:cNvSpPr>
          <p:nvPr/>
        </p:nvSpPr>
        <p:spPr bwMode="auto">
          <a:xfrm>
            <a:off x="5913438" y="3627439"/>
            <a:ext cx="93662" cy="73025"/>
          </a:xfrm>
          <a:custGeom>
            <a:avLst/>
            <a:gdLst>
              <a:gd name="T0" fmla="*/ 46431 w 117"/>
              <a:gd name="T1" fmla="*/ 0 h 91"/>
              <a:gd name="T2" fmla="*/ 35223 w 117"/>
              <a:gd name="T3" fmla="*/ 28087 h 91"/>
              <a:gd name="T4" fmla="*/ 0 w 117"/>
              <a:gd name="T5" fmla="*/ 28087 h 91"/>
              <a:gd name="T6" fmla="*/ 29620 w 117"/>
              <a:gd name="T7" fmla="*/ 44938 h 91"/>
              <a:gd name="T8" fmla="*/ 17612 w 117"/>
              <a:gd name="T9" fmla="*/ 73025 h 91"/>
              <a:gd name="T10" fmla="*/ 46431 w 117"/>
              <a:gd name="T11" fmla="*/ 56976 h 91"/>
              <a:gd name="T12" fmla="*/ 76050 w 117"/>
              <a:gd name="T13" fmla="*/ 73025 h 91"/>
              <a:gd name="T14" fmla="*/ 64042 w 117"/>
              <a:gd name="T15" fmla="*/ 44938 h 91"/>
              <a:gd name="T16" fmla="*/ 93662 w 117"/>
              <a:gd name="T17" fmla="*/ 28087 h 91"/>
              <a:gd name="T18" fmla="*/ 57638 w 117"/>
              <a:gd name="T19" fmla="*/ 28087 h 91"/>
              <a:gd name="T20" fmla="*/ 46431 w 117"/>
              <a:gd name="T21" fmla="*/ 0 h 9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7" h="91">
                <a:moveTo>
                  <a:pt x="58" y="0"/>
                </a:moveTo>
                <a:lnTo>
                  <a:pt x="44" y="35"/>
                </a:lnTo>
                <a:lnTo>
                  <a:pt x="0" y="35"/>
                </a:lnTo>
                <a:lnTo>
                  <a:pt x="37" y="56"/>
                </a:lnTo>
                <a:lnTo>
                  <a:pt x="22" y="91"/>
                </a:lnTo>
                <a:lnTo>
                  <a:pt x="58" y="71"/>
                </a:lnTo>
                <a:lnTo>
                  <a:pt x="95" y="91"/>
                </a:lnTo>
                <a:lnTo>
                  <a:pt x="80" y="56"/>
                </a:lnTo>
                <a:lnTo>
                  <a:pt x="117" y="35"/>
                </a:lnTo>
                <a:lnTo>
                  <a:pt x="72" y="35"/>
                </a:lnTo>
                <a:lnTo>
                  <a:pt x="58" y="0"/>
                </a:lnTo>
                <a:close/>
              </a:path>
            </a:pathLst>
          </a:cu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23" name="Rectangle 568">
            <a:extLst>
              <a:ext uri="{FF2B5EF4-FFF2-40B4-BE49-F238E27FC236}">
                <a16:creationId xmlns:a16="http://schemas.microsoft.com/office/drawing/2014/main" id="{BA532354-9CEC-2736-5915-46FFBEEEB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173413"/>
            <a:ext cx="76200" cy="61912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24" name="Oval 569">
            <a:extLst>
              <a:ext uri="{FF2B5EF4-FFF2-40B4-BE49-F238E27FC236}">
                <a16:creationId xmlns:a16="http://schemas.microsoft.com/office/drawing/2014/main" id="{EC8CF62A-C225-BE57-5C95-91FC2E680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051175"/>
            <a:ext cx="77788" cy="63500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25" name="Freeform 570">
            <a:extLst>
              <a:ext uri="{FF2B5EF4-FFF2-40B4-BE49-F238E27FC236}">
                <a16:creationId xmlns:a16="http://schemas.microsoft.com/office/drawing/2014/main" id="{127558E4-AC47-EA56-FF67-96A6F5F9234F}"/>
              </a:ext>
            </a:extLst>
          </p:cNvPr>
          <p:cNvSpPr>
            <a:spLocks/>
          </p:cNvSpPr>
          <p:nvPr/>
        </p:nvSpPr>
        <p:spPr bwMode="auto">
          <a:xfrm>
            <a:off x="5224464" y="3278188"/>
            <a:ext cx="79375" cy="63500"/>
          </a:xfrm>
          <a:custGeom>
            <a:avLst/>
            <a:gdLst>
              <a:gd name="T0" fmla="*/ 39287 w 99"/>
              <a:gd name="T1" fmla="*/ 0 h 81"/>
              <a:gd name="T2" fmla="*/ 0 w 99"/>
              <a:gd name="T3" fmla="*/ 31358 h 81"/>
              <a:gd name="T4" fmla="*/ 39287 w 99"/>
              <a:gd name="T5" fmla="*/ 63500 h 81"/>
              <a:gd name="T6" fmla="*/ 79375 w 99"/>
              <a:gd name="T7" fmla="*/ 31358 h 81"/>
              <a:gd name="T8" fmla="*/ 39287 w 99"/>
              <a:gd name="T9" fmla="*/ 0 h 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9" h="81">
                <a:moveTo>
                  <a:pt x="49" y="0"/>
                </a:moveTo>
                <a:lnTo>
                  <a:pt x="0" y="40"/>
                </a:lnTo>
                <a:lnTo>
                  <a:pt x="49" y="81"/>
                </a:lnTo>
                <a:lnTo>
                  <a:pt x="99" y="40"/>
                </a:lnTo>
                <a:lnTo>
                  <a:pt x="4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26" name="Freeform 571">
            <a:extLst>
              <a:ext uri="{FF2B5EF4-FFF2-40B4-BE49-F238E27FC236}">
                <a16:creationId xmlns:a16="http://schemas.microsoft.com/office/drawing/2014/main" id="{1DC522AC-54FD-ADB2-2430-9B5F514B8942}"/>
              </a:ext>
            </a:extLst>
          </p:cNvPr>
          <p:cNvSpPr>
            <a:spLocks/>
          </p:cNvSpPr>
          <p:nvPr/>
        </p:nvSpPr>
        <p:spPr bwMode="auto">
          <a:xfrm>
            <a:off x="4889501" y="2917826"/>
            <a:ext cx="92075" cy="74613"/>
          </a:xfrm>
          <a:custGeom>
            <a:avLst/>
            <a:gdLst>
              <a:gd name="T0" fmla="*/ 46038 w 116"/>
              <a:gd name="T1" fmla="*/ 0 h 94"/>
              <a:gd name="T2" fmla="*/ 35719 w 116"/>
              <a:gd name="T3" fmla="*/ 28575 h 94"/>
              <a:gd name="T4" fmla="*/ 0 w 116"/>
              <a:gd name="T5" fmla="*/ 28575 h 94"/>
              <a:gd name="T6" fmla="*/ 27781 w 116"/>
              <a:gd name="T7" fmla="*/ 46038 h 94"/>
              <a:gd name="T8" fmla="*/ 17463 w 116"/>
              <a:gd name="T9" fmla="*/ 74613 h 94"/>
              <a:gd name="T10" fmla="*/ 46038 w 116"/>
              <a:gd name="T11" fmla="*/ 56357 h 94"/>
              <a:gd name="T12" fmla="*/ 73819 w 116"/>
              <a:gd name="T13" fmla="*/ 74613 h 94"/>
              <a:gd name="T14" fmla="*/ 63500 w 116"/>
              <a:gd name="T15" fmla="*/ 46038 h 94"/>
              <a:gd name="T16" fmla="*/ 92075 w 116"/>
              <a:gd name="T17" fmla="*/ 28575 h 94"/>
              <a:gd name="T18" fmla="*/ 56356 w 116"/>
              <a:gd name="T19" fmla="*/ 28575 h 94"/>
              <a:gd name="T20" fmla="*/ 46038 w 116"/>
              <a:gd name="T21" fmla="*/ 0 h 9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6" h="94">
                <a:moveTo>
                  <a:pt x="58" y="0"/>
                </a:moveTo>
                <a:lnTo>
                  <a:pt x="45" y="36"/>
                </a:lnTo>
                <a:lnTo>
                  <a:pt x="0" y="36"/>
                </a:lnTo>
                <a:lnTo>
                  <a:pt x="35" y="58"/>
                </a:lnTo>
                <a:lnTo>
                  <a:pt x="22" y="94"/>
                </a:lnTo>
                <a:lnTo>
                  <a:pt x="58" y="71"/>
                </a:lnTo>
                <a:lnTo>
                  <a:pt x="93" y="94"/>
                </a:lnTo>
                <a:lnTo>
                  <a:pt x="80" y="58"/>
                </a:lnTo>
                <a:lnTo>
                  <a:pt x="116" y="36"/>
                </a:lnTo>
                <a:lnTo>
                  <a:pt x="71" y="36"/>
                </a:lnTo>
                <a:lnTo>
                  <a:pt x="58" y="0"/>
                </a:lnTo>
                <a:close/>
              </a:path>
            </a:pathLst>
          </a:cu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27" name="Freeform 572">
            <a:extLst>
              <a:ext uri="{FF2B5EF4-FFF2-40B4-BE49-F238E27FC236}">
                <a16:creationId xmlns:a16="http://schemas.microsoft.com/office/drawing/2014/main" id="{2B0FDE8C-C33F-ECB9-CBF2-F9E93F2B7745}"/>
              </a:ext>
            </a:extLst>
          </p:cNvPr>
          <p:cNvSpPr>
            <a:spLocks/>
          </p:cNvSpPr>
          <p:nvPr/>
        </p:nvSpPr>
        <p:spPr bwMode="auto">
          <a:xfrm>
            <a:off x="5221288" y="3119438"/>
            <a:ext cx="87312" cy="61912"/>
          </a:xfrm>
          <a:custGeom>
            <a:avLst/>
            <a:gdLst>
              <a:gd name="T0" fmla="*/ 43656 w 108"/>
              <a:gd name="T1" fmla="*/ 0 h 79"/>
              <a:gd name="T2" fmla="*/ 0 w 108"/>
              <a:gd name="T3" fmla="*/ 61912 h 79"/>
              <a:gd name="T4" fmla="*/ 87312 w 108"/>
              <a:gd name="T5" fmla="*/ 61912 h 79"/>
              <a:gd name="T6" fmla="*/ 43656 w 108"/>
              <a:gd name="T7" fmla="*/ 0 h 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" h="79">
                <a:moveTo>
                  <a:pt x="54" y="0"/>
                </a:moveTo>
                <a:lnTo>
                  <a:pt x="0" y="79"/>
                </a:lnTo>
                <a:lnTo>
                  <a:pt x="108" y="79"/>
                </a:lnTo>
                <a:lnTo>
                  <a:pt x="54" y="0"/>
                </a:lnTo>
                <a:close/>
              </a:path>
            </a:pathLst>
          </a:cu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28" name="Freeform 573">
            <a:extLst>
              <a:ext uri="{FF2B5EF4-FFF2-40B4-BE49-F238E27FC236}">
                <a16:creationId xmlns:a16="http://schemas.microsoft.com/office/drawing/2014/main" id="{74376A11-B4D4-0026-3F8F-F0FBDB9215DF}"/>
              </a:ext>
            </a:extLst>
          </p:cNvPr>
          <p:cNvSpPr>
            <a:spLocks/>
          </p:cNvSpPr>
          <p:nvPr/>
        </p:nvSpPr>
        <p:spPr bwMode="auto">
          <a:xfrm>
            <a:off x="5218114" y="3433763"/>
            <a:ext cx="90487" cy="74612"/>
          </a:xfrm>
          <a:custGeom>
            <a:avLst/>
            <a:gdLst>
              <a:gd name="T0" fmla="*/ 45244 w 116"/>
              <a:gd name="T1" fmla="*/ 0 h 93"/>
              <a:gd name="T2" fmla="*/ 35103 w 116"/>
              <a:gd name="T3" fmla="*/ 28080 h 93"/>
              <a:gd name="T4" fmla="*/ 0 w 116"/>
              <a:gd name="T5" fmla="*/ 28080 h 93"/>
              <a:gd name="T6" fmla="*/ 28082 w 116"/>
              <a:gd name="T7" fmla="*/ 46532 h 93"/>
              <a:gd name="T8" fmla="*/ 17161 w 116"/>
              <a:gd name="T9" fmla="*/ 74612 h 93"/>
              <a:gd name="T10" fmla="*/ 45244 w 116"/>
              <a:gd name="T11" fmla="*/ 56962 h 93"/>
              <a:gd name="T12" fmla="*/ 72546 w 116"/>
              <a:gd name="T13" fmla="*/ 74612 h 93"/>
              <a:gd name="T14" fmla="*/ 62405 w 116"/>
              <a:gd name="T15" fmla="*/ 46532 h 93"/>
              <a:gd name="T16" fmla="*/ 90487 w 116"/>
              <a:gd name="T17" fmla="*/ 28080 h 93"/>
              <a:gd name="T18" fmla="*/ 55384 w 116"/>
              <a:gd name="T19" fmla="*/ 28080 h 93"/>
              <a:gd name="T20" fmla="*/ 45244 w 116"/>
              <a:gd name="T21" fmla="*/ 0 h 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6" h="93">
                <a:moveTo>
                  <a:pt x="58" y="0"/>
                </a:moveTo>
                <a:lnTo>
                  <a:pt x="45" y="35"/>
                </a:lnTo>
                <a:lnTo>
                  <a:pt x="0" y="35"/>
                </a:lnTo>
                <a:lnTo>
                  <a:pt x="36" y="58"/>
                </a:lnTo>
                <a:lnTo>
                  <a:pt x="22" y="93"/>
                </a:lnTo>
                <a:lnTo>
                  <a:pt x="58" y="71"/>
                </a:lnTo>
                <a:lnTo>
                  <a:pt x="93" y="93"/>
                </a:lnTo>
                <a:lnTo>
                  <a:pt x="80" y="58"/>
                </a:lnTo>
                <a:lnTo>
                  <a:pt x="116" y="35"/>
                </a:lnTo>
                <a:lnTo>
                  <a:pt x="71" y="35"/>
                </a:lnTo>
                <a:lnTo>
                  <a:pt x="58" y="0"/>
                </a:lnTo>
                <a:close/>
              </a:path>
            </a:pathLst>
          </a:cu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29" name="Rectangle 574">
            <a:extLst>
              <a:ext uri="{FF2B5EF4-FFF2-40B4-BE49-F238E27FC236}">
                <a16:creationId xmlns:a16="http://schemas.microsoft.com/office/drawing/2014/main" id="{2A56E52B-42FB-582C-2195-636CE4DA9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963" y="3444876"/>
            <a:ext cx="74612" cy="60325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30" name="Rectangle 575">
            <a:extLst>
              <a:ext uri="{FF2B5EF4-FFF2-40B4-BE49-F238E27FC236}">
                <a16:creationId xmlns:a16="http://schemas.microsoft.com/office/drawing/2014/main" id="{98178C3B-6FC6-BD69-40A3-570DB5701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1738" y="3419476"/>
            <a:ext cx="74612" cy="61913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31" name="Oval 576">
            <a:extLst>
              <a:ext uri="{FF2B5EF4-FFF2-40B4-BE49-F238E27FC236}">
                <a16:creationId xmlns:a16="http://schemas.microsoft.com/office/drawing/2014/main" id="{BF86AC78-B9BB-50EF-53E5-6C9CFE7A7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1738" y="3454400"/>
            <a:ext cx="76200" cy="63500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32" name="Rectangle 577">
            <a:extLst>
              <a:ext uri="{FF2B5EF4-FFF2-40B4-BE49-F238E27FC236}">
                <a16:creationId xmlns:a16="http://schemas.microsoft.com/office/drawing/2014/main" id="{C961208D-A8FE-492D-57B4-EE8AE47CC2F3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6616261" y="4764996"/>
            <a:ext cx="5834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Product Quality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33" name="Line 578">
            <a:extLst>
              <a:ext uri="{FF2B5EF4-FFF2-40B4-BE49-F238E27FC236}">
                <a16:creationId xmlns:a16="http://schemas.microsoft.com/office/drawing/2014/main" id="{2A1FF2AE-A6EA-46DF-14CF-6C1DD86CEA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9450" y="2968625"/>
            <a:ext cx="1588" cy="522288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34" name="Oval 579">
            <a:extLst>
              <a:ext uri="{FF2B5EF4-FFF2-40B4-BE49-F238E27FC236}">
                <a16:creationId xmlns:a16="http://schemas.microsoft.com/office/drawing/2014/main" id="{0F6B1342-3E46-D563-72C6-C637E8D26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7700" y="2916238"/>
            <a:ext cx="76200" cy="63500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35" name="Rectangle 580">
            <a:extLst>
              <a:ext uri="{FF2B5EF4-FFF2-40B4-BE49-F238E27FC236}">
                <a16:creationId xmlns:a16="http://schemas.microsoft.com/office/drawing/2014/main" id="{131B3D0D-D278-14DD-138A-32893BA9E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7700" y="3244851"/>
            <a:ext cx="76200" cy="60325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36" name="Freeform 581">
            <a:extLst>
              <a:ext uri="{FF2B5EF4-FFF2-40B4-BE49-F238E27FC236}">
                <a16:creationId xmlns:a16="http://schemas.microsoft.com/office/drawing/2014/main" id="{5E88E362-5FEF-DEB8-12E5-23ED1A6E9CC1}"/>
              </a:ext>
            </a:extLst>
          </p:cNvPr>
          <p:cNvSpPr>
            <a:spLocks/>
          </p:cNvSpPr>
          <p:nvPr/>
        </p:nvSpPr>
        <p:spPr bwMode="auto">
          <a:xfrm>
            <a:off x="6991351" y="3036888"/>
            <a:ext cx="85725" cy="61912"/>
          </a:xfrm>
          <a:custGeom>
            <a:avLst/>
            <a:gdLst>
              <a:gd name="T0" fmla="*/ 43256 w 109"/>
              <a:gd name="T1" fmla="*/ 0 h 78"/>
              <a:gd name="T2" fmla="*/ 0 w 109"/>
              <a:gd name="T3" fmla="*/ 61912 h 78"/>
              <a:gd name="T4" fmla="*/ 85725 w 109"/>
              <a:gd name="T5" fmla="*/ 61912 h 78"/>
              <a:gd name="T6" fmla="*/ 43256 w 109"/>
              <a:gd name="T7" fmla="*/ 0 h 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9" h="78">
                <a:moveTo>
                  <a:pt x="55" y="0"/>
                </a:moveTo>
                <a:lnTo>
                  <a:pt x="0" y="78"/>
                </a:lnTo>
                <a:lnTo>
                  <a:pt x="109" y="78"/>
                </a:lnTo>
                <a:lnTo>
                  <a:pt x="55" y="0"/>
                </a:lnTo>
                <a:close/>
              </a:path>
            </a:pathLst>
          </a:cu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37" name="Freeform 582">
            <a:extLst>
              <a:ext uri="{FF2B5EF4-FFF2-40B4-BE49-F238E27FC236}">
                <a16:creationId xmlns:a16="http://schemas.microsoft.com/office/drawing/2014/main" id="{31355D6A-D001-0812-9791-0DE69CA4107D}"/>
              </a:ext>
            </a:extLst>
          </p:cNvPr>
          <p:cNvSpPr>
            <a:spLocks/>
          </p:cNvSpPr>
          <p:nvPr/>
        </p:nvSpPr>
        <p:spPr bwMode="auto">
          <a:xfrm>
            <a:off x="6994526" y="2957514"/>
            <a:ext cx="79375" cy="65087"/>
          </a:xfrm>
          <a:custGeom>
            <a:avLst/>
            <a:gdLst>
              <a:gd name="T0" fmla="*/ 39287 w 99"/>
              <a:gd name="T1" fmla="*/ 0 h 80"/>
              <a:gd name="T2" fmla="*/ 0 w 99"/>
              <a:gd name="T3" fmla="*/ 31730 h 80"/>
              <a:gd name="T4" fmla="*/ 39287 w 99"/>
              <a:gd name="T5" fmla="*/ 65087 h 80"/>
              <a:gd name="T6" fmla="*/ 79375 w 99"/>
              <a:gd name="T7" fmla="*/ 31730 h 80"/>
              <a:gd name="T8" fmla="*/ 39287 w 99"/>
              <a:gd name="T9" fmla="*/ 0 h 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9" h="80">
                <a:moveTo>
                  <a:pt x="49" y="0"/>
                </a:moveTo>
                <a:lnTo>
                  <a:pt x="0" y="39"/>
                </a:lnTo>
                <a:lnTo>
                  <a:pt x="49" y="80"/>
                </a:lnTo>
                <a:lnTo>
                  <a:pt x="99" y="39"/>
                </a:lnTo>
                <a:lnTo>
                  <a:pt x="4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38" name="Freeform 583">
            <a:extLst>
              <a:ext uri="{FF2B5EF4-FFF2-40B4-BE49-F238E27FC236}">
                <a16:creationId xmlns:a16="http://schemas.microsoft.com/office/drawing/2014/main" id="{C4ACE0C8-B31B-A099-F64C-A7660716D1E3}"/>
              </a:ext>
            </a:extLst>
          </p:cNvPr>
          <p:cNvSpPr>
            <a:spLocks/>
          </p:cNvSpPr>
          <p:nvPr/>
        </p:nvSpPr>
        <p:spPr bwMode="auto">
          <a:xfrm>
            <a:off x="6988176" y="3444876"/>
            <a:ext cx="92075" cy="74613"/>
          </a:xfrm>
          <a:custGeom>
            <a:avLst/>
            <a:gdLst>
              <a:gd name="T0" fmla="*/ 46438 w 115"/>
              <a:gd name="T1" fmla="*/ 0 h 93"/>
              <a:gd name="T2" fmla="*/ 35229 w 115"/>
              <a:gd name="T3" fmla="*/ 28080 h 93"/>
              <a:gd name="T4" fmla="*/ 0 w 115"/>
              <a:gd name="T5" fmla="*/ 28080 h 93"/>
              <a:gd name="T6" fmla="*/ 28023 w 115"/>
              <a:gd name="T7" fmla="*/ 46533 h 93"/>
              <a:gd name="T8" fmla="*/ 17614 w 115"/>
              <a:gd name="T9" fmla="*/ 74613 h 93"/>
              <a:gd name="T10" fmla="*/ 46438 w 115"/>
              <a:gd name="T11" fmla="*/ 56963 h 93"/>
              <a:gd name="T12" fmla="*/ 74461 w 115"/>
              <a:gd name="T13" fmla="*/ 74613 h 93"/>
              <a:gd name="T14" fmla="*/ 64052 w 115"/>
              <a:gd name="T15" fmla="*/ 46533 h 93"/>
              <a:gd name="T16" fmla="*/ 92075 w 115"/>
              <a:gd name="T17" fmla="*/ 28080 h 93"/>
              <a:gd name="T18" fmla="*/ 56846 w 115"/>
              <a:gd name="T19" fmla="*/ 28080 h 93"/>
              <a:gd name="T20" fmla="*/ 46438 w 115"/>
              <a:gd name="T21" fmla="*/ 0 h 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5" h="93">
                <a:moveTo>
                  <a:pt x="58" y="0"/>
                </a:moveTo>
                <a:lnTo>
                  <a:pt x="44" y="35"/>
                </a:lnTo>
                <a:lnTo>
                  <a:pt x="0" y="35"/>
                </a:lnTo>
                <a:lnTo>
                  <a:pt x="35" y="58"/>
                </a:lnTo>
                <a:lnTo>
                  <a:pt x="22" y="93"/>
                </a:lnTo>
                <a:lnTo>
                  <a:pt x="58" y="71"/>
                </a:lnTo>
                <a:lnTo>
                  <a:pt x="93" y="93"/>
                </a:lnTo>
                <a:lnTo>
                  <a:pt x="80" y="58"/>
                </a:lnTo>
                <a:lnTo>
                  <a:pt x="115" y="35"/>
                </a:lnTo>
                <a:lnTo>
                  <a:pt x="71" y="35"/>
                </a:lnTo>
                <a:lnTo>
                  <a:pt x="58" y="0"/>
                </a:lnTo>
                <a:close/>
              </a:path>
            </a:pathLst>
          </a:cu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39" name="Rectangle 584">
            <a:extLst>
              <a:ext uri="{FF2B5EF4-FFF2-40B4-BE49-F238E27FC236}">
                <a16:creationId xmlns:a16="http://schemas.microsoft.com/office/drawing/2014/main" id="{0B6C9254-895E-116B-0666-21B64571B310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6332672" y="4734833"/>
            <a:ext cx="4648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Convenience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40" name="Line 585">
            <a:extLst>
              <a:ext uri="{FF2B5EF4-FFF2-40B4-BE49-F238E27FC236}">
                <a16:creationId xmlns:a16="http://schemas.microsoft.com/office/drawing/2014/main" id="{CA526A29-26A2-F92B-2623-29388EA1D0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9089" y="3211513"/>
            <a:ext cx="1587" cy="171450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41" name="Oval 586">
            <a:extLst>
              <a:ext uri="{FF2B5EF4-FFF2-40B4-BE49-F238E27FC236}">
                <a16:creationId xmlns:a16="http://schemas.microsoft.com/office/drawing/2014/main" id="{115DF271-8078-3BF3-DBF3-781F16701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2575" y="3287713"/>
            <a:ext cx="77788" cy="63500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42" name="Rectangle 587">
            <a:extLst>
              <a:ext uri="{FF2B5EF4-FFF2-40B4-BE49-F238E27FC236}">
                <a16:creationId xmlns:a16="http://schemas.microsoft.com/office/drawing/2014/main" id="{2D216079-2C8B-D272-754B-30FB711B5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2575" y="3348038"/>
            <a:ext cx="76200" cy="61912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43" name="Freeform 588">
            <a:extLst>
              <a:ext uri="{FF2B5EF4-FFF2-40B4-BE49-F238E27FC236}">
                <a16:creationId xmlns:a16="http://schemas.microsoft.com/office/drawing/2014/main" id="{0234A841-0CB5-FDEF-E732-439CC868370E}"/>
              </a:ext>
            </a:extLst>
          </p:cNvPr>
          <p:cNvSpPr>
            <a:spLocks/>
          </p:cNvSpPr>
          <p:nvPr/>
        </p:nvSpPr>
        <p:spPr bwMode="auto">
          <a:xfrm>
            <a:off x="6623051" y="3176589"/>
            <a:ext cx="92075" cy="73025"/>
          </a:xfrm>
          <a:custGeom>
            <a:avLst/>
            <a:gdLst>
              <a:gd name="T0" fmla="*/ 46038 w 116"/>
              <a:gd name="T1" fmla="*/ 0 h 91"/>
              <a:gd name="T2" fmla="*/ 35719 w 116"/>
              <a:gd name="T3" fmla="*/ 28087 h 91"/>
              <a:gd name="T4" fmla="*/ 0 w 116"/>
              <a:gd name="T5" fmla="*/ 28087 h 91"/>
              <a:gd name="T6" fmla="*/ 27781 w 116"/>
              <a:gd name="T7" fmla="*/ 44938 h 91"/>
              <a:gd name="T8" fmla="*/ 17463 w 116"/>
              <a:gd name="T9" fmla="*/ 73025 h 91"/>
              <a:gd name="T10" fmla="*/ 46038 w 116"/>
              <a:gd name="T11" fmla="*/ 56976 h 91"/>
              <a:gd name="T12" fmla="*/ 73819 w 116"/>
              <a:gd name="T13" fmla="*/ 73025 h 91"/>
              <a:gd name="T14" fmla="*/ 63500 w 116"/>
              <a:gd name="T15" fmla="*/ 44938 h 91"/>
              <a:gd name="T16" fmla="*/ 92075 w 116"/>
              <a:gd name="T17" fmla="*/ 28087 h 91"/>
              <a:gd name="T18" fmla="*/ 56356 w 116"/>
              <a:gd name="T19" fmla="*/ 28087 h 91"/>
              <a:gd name="T20" fmla="*/ 46038 w 116"/>
              <a:gd name="T21" fmla="*/ 0 h 9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6" h="91">
                <a:moveTo>
                  <a:pt x="58" y="0"/>
                </a:moveTo>
                <a:lnTo>
                  <a:pt x="45" y="35"/>
                </a:lnTo>
                <a:lnTo>
                  <a:pt x="0" y="35"/>
                </a:lnTo>
                <a:lnTo>
                  <a:pt x="35" y="56"/>
                </a:lnTo>
                <a:lnTo>
                  <a:pt x="22" y="91"/>
                </a:lnTo>
                <a:lnTo>
                  <a:pt x="58" y="71"/>
                </a:lnTo>
                <a:lnTo>
                  <a:pt x="93" y="91"/>
                </a:lnTo>
                <a:lnTo>
                  <a:pt x="80" y="56"/>
                </a:lnTo>
                <a:lnTo>
                  <a:pt x="116" y="35"/>
                </a:lnTo>
                <a:lnTo>
                  <a:pt x="71" y="35"/>
                </a:lnTo>
                <a:lnTo>
                  <a:pt x="58" y="0"/>
                </a:lnTo>
                <a:close/>
              </a:path>
            </a:pathLst>
          </a:cu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44" name="Freeform 589">
            <a:extLst>
              <a:ext uri="{FF2B5EF4-FFF2-40B4-BE49-F238E27FC236}">
                <a16:creationId xmlns:a16="http://schemas.microsoft.com/office/drawing/2014/main" id="{270059CF-F557-3159-403E-D3066E1016DB}"/>
              </a:ext>
            </a:extLst>
          </p:cNvPr>
          <p:cNvSpPr>
            <a:spLocks/>
          </p:cNvSpPr>
          <p:nvPr/>
        </p:nvSpPr>
        <p:spPr bwMode="auto">
          <a:xfrm>
            <a:off x="6630989" y="3216275"/>
            <a:ext cx="79375" cy="65088"/>
          </a:xfrm>
          <a:custGeom>
            <a:avLst/>
            <a:gdLst>
              <a:gd name="T0" fmla="*/ 39287 w 99"/>
              <a:gd name="T1" fmla="*/ 0 h 82"/>
              <a:gd name="T2" fmla="*/ 0 w 99"/>
              <a:gd name="T3" fmla="*/ 32544 h 82"/>
              <a:gd name="T4" fmla="*/ 39287 w 99"/>
              <a:gd name="T5" fmla="*/ 65088 h 82"/>
              <a:gd name="T6" fmla="*/ 79375 w 99"/>
              <a:gd name="T7" fmla="*/ 32544 h 82"/>
              <a:gd name="T8" fmla="*/ 39287 w 99"/>
              <a:gd name="T9" fmla="*/ 0 h 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9" h="82">
                <a:moveTo>
                  <a:pt x="49" y="0"/>
                </a:moveTo>
                <a:lnTo>
                  <a:pt x="0" y="41"/>
                </a:lnTo>
                <a:lnTo>
                  <a:pt x="49" y="82"/>
                </a:lnTo>
                <a:lnTo>
                  <a:pt x="99" y="41"/>
                </a:lnTo>
                <a:lnTo>
                  <a:pt x="4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45" name="Freeform 590">
            <a:extLst>
              <a:ext uri="{FF2B5EF4-FFF2-40B4-BE49-F238E27FC236}">
                <a16:creationId xmlns:a16="http://schemas.microsoft.com/office/drawing/2014/main" id="{A1179A56-63A8-9D4F-C254-EE6B35629330}"/>
              </a:ext>
            </a:extLst>
          </p:cNvPr>
          <p:cNvSpPr>
            <a:spLocks/>
          </p:cNvSpPr>
          <p:nvPr/>
        </p:nvSpPr>
        <p:spPr bwMode="auto">
          <a:xfrm>
            <a:off x="6626226" y="3251200"/>
            <a:ext cx="85725" cy="63500"/>
          </a:xfrm>
          <a:custGeom>
            <a:avLst/>
            <a:gdLst>
              <a:gd name="T0" fmla="*/ 42863 w 108"/>
              <a:gd name="T1" fmla="*/ 0 h 78"/>
              <a:gd name="T2" fmla="*/ 0 w 108"/>
              <a:gd name="T3" fmla="*/ 63500 h 78"/>
              <a:gd name="T4" fmla="*/ 85725 w 108"/>
              <a:gd name="T5" fmla="*/ 63500 h 78"/>
              <a:gd name="T6" fmla="*/ 42863 w 108"/>
              <a:gd name="T7" fmla="*/ 0 h 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" h="78">
                <a:moveTo>
                  <a:pt x="54" y="0"/>
                </a:moveTo>
                <a:lnTo>
                  <a:pt x="0" y="78"/>
                </a:lnTo>
                <a:lnTo>
                  <a:pt x="108" y="78"/>
                </a:lnTo>
                <a:lnTo>
                  <a:pt x="54" y="0"/>
                </a:lnTo>
                <a:close/>
              </a:path>
            </a:pathLst>
          </a:cu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46" name="Rectangle 591">
            <a:extLst>
              <a:ext uri="{FF2B5EF4-FFF2-40B4-BE49-F238E27FC236}">
                <a16:creationId xmlns:a16="http://schemas.microsoft.com/office/drawing/2014/main" id="{103EB067-7AB7-E16E-43A8-8677C815E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4888" y="4749801"/>
            <a:ext cx="527050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47" name="Rectangle 592">
            <a:extLst>
              <a:ext uri="{FF2B5EF4-FFF2-40B4-BE49-F238E27FC236}">
                <a16:creationId xmlns:a16="http://schemas.microsoft.com/office/drawing/2014/main" id="{2760B83C-F1A2-7CA2-8776-8B6089C25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9107" y="4797426"/>
            <a:ext cx="2805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aseline="0">
                <a:solidFill>
                  <a:srgbClr val="000000"/>
                </a:solidFill>
                <a:latin typeface="Times New Roman" panose="02020603050405020304" pitchFamily="18" charset="0"/>
              </a:rPr>
              <a:t>CarCo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48" name="Rectangle 593">
            <a:extLst>
              <a:ext uri="{FF2B5EF4-FFF2-40B4-BE49-F238E27FC236}">
                <a16:creationId xmlns:a16="http://schemas.microsoft.com/office/drawing/2014/main" id="{B4ED242C-9982-1914-A0A6-F1656B2CB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5939" y="4705351"/>
            <a:ext cx="52863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49" name="Rectangle 594">
            <a:extLst>
              <a:ext uri="{FF2B5EF4-FFF2-40B4-BE49-F238E27FC236}">
                <a16:creationId xmlns:a16="http://schemas.microsoft.com/office/drawing/2014/main" id="{4C3AA803-47C3-F11F-48CE-7F4CA01A3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1858" y="4752976"/>
            <a:ext cx="1923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aseline="0">
                <a:solidFill>
                  <a:srgbClr val="000000"/>
                </a:solidFill>
                <a:latin typeface="Times New Roman" panose="02020603050405020304" pitchFamily="18" charset="0"/>
              </a:rPr>
              <a:t>Peer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50" name="Rectangle 595">
            <a:extLst>
              <a:ext uri="{FF2B5EF4-FFF2-40B4-BE49-F238E27FC236}">
                <a16:creationId xmlns:a16="http://schemas.microsoft.com/office/drawing/2014/main" id="{C4468131-4678-762D-ECBA-EC9F53CE8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1295" y="4867276"/>
            <a:ext cx="33983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800" baseline="0">
                <a:solidFill>
                  <a:srgbClr val="000000"/>
                </a:solidFill>
                <a:latin typeface="Times New Roman" panose="02020603050405020304" pitchFamily="18" charset="0"/>
              </a:rPr>
              <a:t>Average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51" name="Rectangle 596">
            <a:extLst>
              <a:ext uri="{FF2B5EF4-FFF2-40B4-BE49-F238E27FC236}">
                <a16:creationId xmlns:a16="http://schemas.microsoft.com/office/drawing/2014/main" id="{FED280FB-6ED3-C822-3D07-C74E7D057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3888" y="2222500"/>
            <a:ext cx="3111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52" name="Rectangle 597">
            <a:extLst>
              <a:ext uri="{FF2B5EF4-FFF2-40B4-BE49-F238E27FC236}">
                <a16:creationId xmlns:a16="http://schemas.microsoft.com/office/drawing/2014/main" id="{2F4BA771-1344-54D1-E5C2-63A9E8612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6743" y="2266950"/>
            <a:ext cx="1346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234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53" name="Rectangle 598">
            <a:extLst>
              <a:ext uri="{FF2B5EF4-FFF2-40B4-BE49-F238E27FC236}">
                <a16:creationId xmlns:a16="http://schemas.microsoft.com/office/drawing/2014/main" id="{EF5C2EEF-B36A-501B-B4FB-9F2832FDE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1164" y="3594100"/>
            <a:ext cx="630237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54" name="Rectangle 599">
            <a:extLst>
              <a:ext uri="{FF2B5EF4-FFF2-40B4-BE49-F238E27FC236}">
                <a16:creationId xmlns:a16="http://schemas.microsoft.com/office/drawing/2014/main" id="{3B64BF9E-5EB6-9B73-80CF-ED24833F9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2048" y="3641726"/>
            <a:ext cx="44403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Fuel Economy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55" name="Rectangle 600">
            <a:extLst>
              <a:ext uri="{FF2B5EF4-FFF2-40B4-BE49-F238E27FC236}">
                <a16:creationId xmlns:a16="http://schemas.microsoft.com/office/drawing/2014/main" id="{C8556534-2389-6278-DE9D-E26028A0B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7350" y="3368675"/>
            <a:ext cx="65405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56" name="Rectangle 601">
            <a:extLst>
              <a:ext uri="{FF2B5EF4-FFF2-40B4-BE49-F238E27FC236}">
                <a16:creationId xmlns:a16="http://schemas.microsoft.com/office/drawing/2014/main" id="{B153BD54-32DD-65DB-E810-012655BC0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4920" y="3416301"/>
            <a:ext cx="47288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Service Quality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57" name="Rectangle 602">
            <a:extLst>
              <a:ext uri="{FF2B5EF4-FFF2-40B4-BE49-F238E27FC236}">
                <a16:creationId xmlns:a16="http://schemas.microsoft.com/office/drawing/2014/main" id="{9B8B3CFC-2917-C41E-67AA-96DE65045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976" y="2951163"/>
            <a:ext cx="6064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58" name="Rectangle 603">
            <a:extLst>
              <a:ext uri="{FF2B5EF4-FFF2-40B4-BE49-F238E27FC236}">
                <a16:creationId xmlns:a16="http://schemas.microsoft.com/office/drawing/2014/main" id="{28D3C113-D6EC-8153-D00F-F0814F0C9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4755" y="2998789"/>
            <a:ext cx="44242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Prod. Quality/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59" name="Rectangle 604">
            <a:extLst>
              <a:ext uri="{FF2B5EF4-FFF2-40B4-BE49-F238E27FC236}">
                <a16:creationId xmlns:a16="http://schemas.microsoft.com/office/drawing/2014/main" id="{37B46E74-46A5-CC0C-6F6C-DDEFF306B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1255" y="3086101"/>
            <a:ext cx="31579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Reliability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60" name="Rectangle 605">
            <a:extLst>
              <a:ext uri="{FF2B5EF4-FFF2-40B4-BE49-F238E27FC236}">
                <a16:creationId xmlns:a16="http://schemas.microsoft.com/office/drawing/2014/main" id="{90143F2C-FBFD-11EE-57A4-38A6F2EC3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7676" y="2619375"/>
            <a:ext cx="5937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61" name="Rectangle 606">
            <a:extLst>
              <a:ext uri="{FF2B5EF4-FFF2-40B4-BE49-F238E27FC236}">
                <a16:creationId xmlns:a16="http://schemas.microsoft.com/office/drawing/2014/main" id="{2B6D6052-9CFF-0432-AC19-F9A88D7AE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975" y="2667001"/>
            <a:ext cx="39433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Convenience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62" name="Freeform 607">
            <a:extLst>
              <a:ext uri="{FF2B5EF4-FFF2-40B4-BE49-F238E27FC236}">
                <a16:creationId xmlns:a16="http://schemas.microsoft.com/office/drawing/2014/main" id="{E5F75282-B116-0A85-FE9E-36EEBC7D2175}"/>
              </a:ext>
            </a:extLst>
          </p:cNvPr>
          <p:cNvSpPr>
            <a:spLocks/>
          </p:cNvSpPr>
          <p:nvPr/>
        </p:nvSpPr>
        <p:spPr bwMode="auto">
          <a:xfrm>
            <a:off x="8897939" y="2474914"/>
            <a:ext cx="688975" cy="346075"/>
          </a:xfrm>
          <a:custGeom>
            <a:avLst/>
            <a:gdLst>
              <a:gd name="T0" fmla="*/ 0 w 868"/>
              <a:gd name="T1" fmla="*/ 322317 h 437"/>
              <a:gd name="T2" fmla="*/ 11906 w 868"/>
              <a:gd name="T3" fmla="*/ 346075 h 437"/>
              <a:gd name="T4" fmla="*/ 688975 w 868"/>
              <a:gd name="T5" fmla="*/ 23758 h 437"/>
              <a:gd name="T6" fmla="*/ 677069 w 868"/>
              <a:gd name="T7" fmla="*/ 0 h 437"/>
              <a:gd name="T8" fmla="*/ 0 w 868"/>
              <a:gd name="T9" fmla="*/ 322317 h 4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68" h="437">
                <a:moveTo>
                  <a:pt x="0" y="407"/>
                </a:moveTo>
                <a:lnTo>
                  <a:pt x="15" y="437"/>
                </a:lnTo>
                <a:lnTo>
                  <a:pt x="868" y="30"/>
                </a:lnTo>
                <a:lnTo>
                  <a:pt x="853" y="0"/>
                </a:lnTo>
                <a:lnTo>
                  <a:pt x="0" y="4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63" name="Freeform 608">
            <a:extLst>
              <a:ext uri="{FF2B5EF4-FFF2-40B4-BE49-F238E27FC236}">
                <a16:creationId xmlns:a16="http://schemas.microsoft.com/office/drawing/2014/main" id="{B6827668-A59F-3273-5D5F-20ADF4BC4F4E}"/>
              </a:ext>
            </a:extLst>
          </p:cNvPr>
          <p:cNvSpPr>
            <a:spLocks/>
          </p:cNvSpPr>
          <p:nvPr/>
        </p:nvSpPr>
        <p:spPr bwMode="auto">
          <a:xfrm>
            <a:off x="9053513" y="4259264"/>
            <a:ext cx="461962" cy="149225"/>
          </a:xfrm>
          <a:custGeom>
            <a:avLst/>
            <a:gdLst>
              <a:gd name="T0" fmla="*/ 7156 w 581"/>
              <a:gd name="T1" fmla="*/ 0 h 189"/>
              <a:gd name="T2" fmla="*/ 0 w 581"/>
              <a:gd name="T3" fmla="*/ 25266 h 189"/>
              <a:gd name="T4" fmla="*/ 454806 w 581"/>
              <a:gd name="T5" fmla="*/ 149225 h 189"/>
              <a:gd name="T6" fmla="*/ 461962 w 581"/>
              <a:gd name="T7" fmla="*/ 123959 h 189"/>
              <a:gd name="T8" fmla="*/ 7156 w 581"/>
              <a:gd name="T9" fmla="*/ 0 h 1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1" h="189">
                <a:moveTo>
                  <a:pt x="9" y="0"/>
                </a:moveTo>
                <a:lnTo>
                  <a:pt x="0" y="32"/>
                </a:lnTo>
                <a:lnTo>
                  <a:pt x="572" y="189"/>
                </a:lnTo>
                <a:lnTo>
                  <a:pt x="581" y="157"/>
                </a:lnTo>
                <a:lnTo>
                  <a:pt x="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64" name="Freeform 609">
            <a:extLst>
              <a:ext uri="{FF2B5EF4-FFF2-40B4-BE49-F238E27FC236}">
                <a16:creationId xmlns:a16="http://schemas.microsoft.com/office/drawing/2014/main" id="{20159734-EC6A-9841-71A2-4E205F6399FF}"/>
              </a:ext>
            </a:extLst>
          </p:cNvPr>
          <p:cNvSpPr>
            <a:spLocks/>
          </p:cNvSpPr>
          <p:nvPr/>
        </p:nvSpPr>
        <p:spPr bwMode="auto">
          <a:xfrm>
            <a:off x="8970963" y="3998913"/>
            <a:ext cx="654050" cy="120650"/>
          </a:xfrm>
          <a:custGeom>
            <a:avLst/>
            <a:gdLst>
              <a:gd name="T0" fmla="*/ 4763 w 824"/>
              <a:gd name="T1" fmla="*/ 0 h 152"/>
              <a:gd name="T2" fmla="*/ 0 w 824"/>
              <a:gd name="T3" fmla="*/ 25400 h 152"/>
              <a:gd name="T4" fmla="*/ 650081 w 824"/>
              <a:gd name="T5" fmla="*/ 120650 h 152"/>
              <a:gd name="T6" fmla="*/ 654050 w 824"/>
              <a:gd name="T7" fmla="*/ 95250 h 152"/>
              <a:gd name="T8" fmla="*/ 4763 w 824"/>
              <a:gd name="T9" fmla="*/ 0 h 1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24" h="152">
                <a:moveTo>
                  <a:pt x="6" y="0"/>
                </a:moveTo>
                <a:lnTo>
                  <a:pt x="0" y="32"/>
                </a:lnTo>
                <a:lnTo>
                  <a:pt x="819" y="152"/>
                </a:lnTo>
                <a:lnTo>
                  <a:pt x="824" y="120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65" name="Freeform 610">
            <a:extLst>
              <a:ext uri="{FF2B5EF4-FFF2-40B4-BE49-F238E27FC236}">
                <a16:creationId xmlns:a16="http://schemas.microsoft.com/office/drawing/2014/main" id="{46D0690E-32BD-2E46-94E9-551AF20A97F6}"/>
              </a:ext>
            </a:extLst>
          </p:cNvPr>
          <p:cNvSpPr>
            <a:spLocks/>
          </p:cNvSpPr>
          <p:nvPr/>
        </p:nvSpPr>
        <p:spPr bwMode="auto">
          <a:xfrm>
            <a:off x="8986838" y="3762376"/>
            <a:ext cx="660400" cy="130175"/>
          </a:xfrm>
          <a:custGeom>
            <a:avLst/>
            <a:gdLst>
              <a:gd name="T0" fmla="*/ 3974 w 831"/>
              <a:gd name="T1" fmla="*/ 0 h 165"/>
              <a:gd name="T2" fmla="*/ 0 w 831"/>
              <a:gd name="T3" fmla="*/ 25246 h 165"/>
              <a:gd name="T4" fmla="*/ 656426 w 831"/>
              <a:gd name="T5" fmla="*/ 130175 h 165"/>
              <a:gd name="T6" fmla="*/ 660400 w 831"/>
              <a:gd name="T7" fmla="*/ 104929 h 165"/>
              <a:gd name="T8" fmla="*/ 3974 w 831"/>
              <a:gd name="T9" fmla="*/ 0 h 1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1" h="165">
                <a:moveTo>
                  <a:pt x="5" y="0"/>
                </a:moveTo>
                <a:lnTo>
                  <a:pt x="0" y="32"/>
                </a:lnTo>
                <a:lnTo>
                  <a:pt x="826" y="165"/>
                </a:lnTo>
                <a:lnTo>
                  <a:pt x="831" y="133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66" name="Freeform 611">
            <a:extLst>
              <a:ext uri="{FF2B5EF4-FFF2-40B4-BE49-F238E27FC236}">
                <a16:creationId xmlns:a16="http://schemas.microsoft.com/office/drawing/2014/main" id="{AC8FE275-44A9-77D7-D76D-D2AA657215A9}"/>
              </a:ext>
            </a:extLst>
          </p:cNvPr>
          <p:cNvSpPr>
            <a:spLocks/>
          </p:cNvSpPr>
          <p:nvPr/>
        </p:nvSpPr>
        <p:spPr bwMode="auto">
          <a:xfrm>
            <a:off x="8940801" y="3546475"/>
            <a:ext cx="677863" cy="33338"/>
          </a:xfrm>
          <a:custGeom>
            <a:avLst/>
            <a:gdLst>
              <a:gd name="T0" fmla="*/ 0 w 854"/>
              <a:gd name="T1" fmla="*/ 0 h 41"/>
              <a:gd name="T2" fmla="*/ 0 w 854"/>
              <a:gd name="T3" fmla="*/ 27646 h 41"/>
              <a:gd name="T4" fmla="*/ 677863 w 854"/>
              <a:gd name="T5" fmla="*/ 33338 h 41"/>
              <a:gd name="T6" fmla="*/ 677863 w 854"/>
              <a:gd name="T7" fmla="*/ 6505 h 41"/>
              <a:gd name="T8" fmla="*/ 0 w 854"/>
              <a:gd name="T9" fmla="*/ 0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4" h="41">
                <a:moveTo>
                  <a:pt x="0" y="0"/>
                </a:moveTo>
                <a:lnTo>
                  <a:pt x="0" y="34"/>
                </a:lnTo>
                <a:lnTo>
                  <a:pt x="854" y="41"/>
                </a:lnTo>
                <a:lnTo>
                  <a:pt x="854" y="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67" name="Freeform 612">
            <a:extLst>
              <a:ext uri="{FF2B5EF4-FFF2-40B4-BE49-F238E27FC236}">
                <a16:creationId xmlns:a16="http://schemas.microsoft.com/office/drawing/2014/main" id="{BDD32F85-81B1-D587-D559-9E780E85C900}"/>
              </a:ext>
            </a:extLst>
          </p:cNvPr>
          <p:cNvSpPr>
            <a:spLocks/>
          </p:cNvSpPr>
          <p:nvPr/>
        </p:nvSpPr>
        <p:spPr bwMode="auto">
          <a:xfrm>
            <a:off x="8894764" y="3352801"/>
            <a:ext cx="738187" cy="47625"/>
          </a:xfrm>
          <a:custGeom>
            <a:avLst/>
            <a:gdLst>
              <a:gd name="T0" fmla="*/ 0 w 929"/>
              <a:gd name="T1" fmla="*/ 0 h 60"/>
              <a:gd name="T2" fmla="*/ 0 w 929"/>
              <a:gd name="T3" fmla="*/ 26988 h 60"/>
              <a:gd name="T4" fmla="*/ 738187 w 929"/>
              <a:gd name="T5" fmla="*/ 47625 h 60"/>
              <a:gd name="T6" fmla="*/ 738187 w 929"/>
              <a:gd name="T7" fmla="*/ 21431 h 60"/>
              <a:gd name="T8" fmla="*/ 0 w 929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9" h="60">
                <a:moveTo>
                  <a:pt x="0" y="0"/>
                </a:moveTo>
                <a:lnTo>
                  <a:pt x="0" y="34"/>
                </a:lnTo>
                <a:lnTo>
                  <a:pt x="929" y="60"/>
                </a:lnTo>
                <a:lnTo>
                  <a:pt x="929" y="2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68" name="Freeform 613">
            <a:extLst>
              <a:ext uri="{FF2B5EF4-FFF2-40B4-BE49-F238E27FC236}">
                <a16:creationId xmlns:a16="http://schemas.microsoft.com/office/drawing/2014/main" id="{E21DA801-6F92-1443-BF4B-1D25F802F954}"/>
              </a:ext>
            </a:extLst>
          </p:cNvPr>
          <p:cNvSpPr>
            <a:spLocks/>
          </p:cNvSpPr>
          <p:nvPr/>
        </p:nvSpPr>
        <p:spPr bwMode="auto">
          <a:xfrm>
            <a:off x="8978901" y="2370138"/>
            <a:ext cx="549275" cy="285750"/>
          </a:xfrm>
          <a:custGeom>
            <a:avLst/>
            <a:gdLst>
              <a:gd name="T0" fmla="*/ 0 w 694"/>
              <a:gd name="T1" fmla="*/ 261871 h 359"/>
              <a:gd name="T2" fmla="*/ 11872 w 694"/>
              <a:gd name="T3" fmla="*/ 285750 h 359"/>
              <a:gd name="T4" fmla="*/ 549275 w 694"/>
              <a:gd name="T5" fmla="*/ 23879 h 359"/>
              <a:gd name="T6" fmla="*/ 537403 w 694"/>
              <a:gd name="T7" fmla="*/ 0 h 359"/>
              <a:gd name="T8" fmla="*/ 0 w 694"/>
              <a:gd name="T9" fmla="*/ 261871 h 3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4" h="359">
                <a:moveTo>
                  <a:pt x="0" y="329"/>
                </a:moveTo>
                <a:lnTo>
                  <a:pt x="15" y="359"/>
                </a:lnTo>
                <a:lnTo>
                  <a:pt x="694" y="30"/>
                </a:lnTo>
                <a:lnTo>
                  <a:pt x="679" y="0"/>
                </a:lnTo>
                <a:lnTo>
                  <a:pt x="0" y="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69" name="Rectangle 614">
            <a:extLst>
              <a:ext uri="{FF2B5EF4-FFF2-40B4-BE49-F238E27FC236}">
                <a16:creationId xmlns:a16="http://schemas.microsoft.com/office/drawing/2014/main" id="{9D53599D-E97B-1EA4-B366-87976513B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963" y="2957513"/>
            <a:ext cx="342900" cy="1752600"/>
          </a:xfrm>
          <a:prstGeom prst="rect">
            <a:avLst/>
          </a:prstGeom>
          <a:solidFill>
            <a:srgbClr val="A1D0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70" name="Rectangle 615">
            <a:extLst>
              <a:ext uri="{FF2B5EF4-FFF2-40B4-BE49-F238E27FC236}">
                <a16:creationId xmlns:a16="http://schemas.microsoft.com/office/drawing/2014/main" id="{07BB75C3-B9F4-81BF-E646-99A211D2F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963" y="2957514"/>
            <a:ext cx="342900" cy="1317625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71" name="Rectangle 616">
            <a:extLst>
              <a:ext uri="{FF2B5EF4-FFF2-40B4-BE49-F238E27FC236}">
                <a16:creationId xmlns:a16="http://schemas.microsoft.com/office/drawing/2014/main" id="{C69CF6B7-33EB-EB84-AC03-30F0015FC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963" y="2957513"/>
            <a:ext cx="342900" cy="1066800"/>
          </a:xfrm>
          <a:prstGeom prst="rect">
            <a:avLst/>
          </a:prstGeom>
          <a:solidFill>
            <a:srgbClr val="EDE1C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72" name="Rectangle 617">
            <a:extLst>
              <a:ext uri="{FF2B5EF4-FFF2-40B4-BE49-F238E27FC236}">
                <a16:creationId xmlns:a16="http://schemas.microsoft.com/office/drawing/2014/main" id="{3E81D9D0-D512-29AB-2248-807573FD4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963" y="2957514"/>
            <a:ext cx="342900" cy="835025"/>
          </a:xfrm>
          <a:prstGeom prst="rect">
            <a:avLst/>
          </a:prstGeom>
          <a:solidFill>
            <a:srgbClr val="CFB0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73" name="Rectangle 618">
            <a:extLst>
              <a:ext uri="{FF2B5EF4-FFF2-40B4-BE49-F238E27FC236}">
                <a16:creationId xmlns:a16="http://schemas.microsoft.com/office/drawing/2014/main" id="{BBFF0EF8-7901-588A-D70B-4BC5CEAE0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963" y="2662238"/>
            <a:ext cx="342900" cy="912812"/>
          </a:xfrm>
          <a:prstGeom prst="rect">
            <a:avLst/>
          </a:prstGeom>
          <a:solidFill>
            <a:srgbClr val="A1D0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74" name="Rectangle 619">
            <a:extLst>
              <a:ext uri="{FF2B5EF4-FFF2-40B4-BE49-F238E27FC236}">
                <a16:creationId xmlns:a16="http://schemas.microsoft.com/office/drawing/2014/main" id="{E29CBE47-535B-3A35-70AD-126A2A53D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963" y="2697163"/>
            <a:ext cx="342900" cy="684212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75" name="Rectangle 620">
            <a:extLst>
              <a:ext uri="{FF2B5EF4-FFF2-40B4-BE49-F238E27FC236}">
                <a16:creationId xmlns:a16="http://schemas.microsoft.com/office/drawing/2014/main" id="{44F64A84-88E9-30AE-5BBD-5797DDAB0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651" y="4403726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76" name="Rectangle 621">
            <a:extLst>
              <a:ext uri="{FF2B5EF4-FFF2-40B4-BE49-F238E27FC236}">
                <a16:creationId xmlns:a16="http://schemas.microsoft.com/office/drawing/2014/main" id="{A4009B5A-DA1C-2CE7-82AF-8B25A9422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753" y="4451350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42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77" name="Rectangle 622">
            <a:extLst>
              <a:ext uri="{FF2B5EF4-FFF2-40B4-BE49-F238E27FC236}">
                <a16:creationId xmlns:a16="http://schemas.microsoft.com/office/drawing/2014/main" id="{0CB9E3ED-693B-657F-0014-DE35597CD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651" y="4059239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78" name="Rectangle 623">
            <a:extLst>
              <a:ext uri="{FF2B5EF4-FFF2-40B4-BE49-F238E27FC236}">
                <a16:creationId xmlns:a16="http://schemas.microsoft.com/office/drawing/2014/main" id="{B9B8CDBB-27F9-3C94-7106-B71F89C03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753" y="4106863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chemeClr val="bg1"/>
                </a:solidFill>
                <a:latin typeface="Times New Roman" panose="02020603050405020304" pitchFamily="18" charset="0"/>
              </a:rPr>
              <a:t>25</a:t>
            </a:r>
            <a:endParaRPr lang="en-US" altLang="en-US" i="0" baseline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279" name="Rectangle 624">
            <a:extLst>
              <a:ext uri="{FF2B5EF4-FFF2-40B4-BE49-F238E27FC236}">
                <a16:creationId xmlns:a16="http://schemas.microsoft.com/office/drawing/2014/main" id="{42C96A15-DDB7-A784-F1A8-BCE9A3AEC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651" y="3798889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80" name="Rectangle 625">
            <a:extLst>
              <a:ext uri="{FF2B5EF4-FFF2-40B4-BE49-F238E27FC236}">
                <a16:creationId xmlns:a16="http://schemas.microsoft.com/office/drawing/2014/main" id="{945E1655-08E9-54CE-9CDC-65B3BF8E0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753" y="3846513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25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81" name="Rectangle 626">
            <a:extLst>
              <a:ext uri="{FF2B5EF4-FFF2-40B4-BE49-F238E27FC236}">
                <a16:creationId xmlns:a16="http://schemas.microsoft.com/office/drawing/2014/main" id="{6FD42219-6795-4CB5-A144-2C025531C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651" y="3598864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82" name="Rectangle 627">
            <a:extLst>
              <a:ext uri="{FF2B5EF4-FFF2-40B4-BE49-F238E27FC236}">
                <a16:creationId xmlns:a16="http://schemas.microsoft.com/office/drawing/2014/main" id="{6EC21B09-007D-711A-CC58-9D6D207D0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753" y="3644900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21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83" name="Rectangle 628">
            <a:extLst>
              <a:ext uri="{FF2B5EF4-FFF2-40B4-BE49-F238E27FC236}">
                <a16:creationId xmlns:a16="http://schemas.microsoft.com/office/drawing/2014/main" id="{D7C6A1C4-6B50-0CBF-B545-4B5DCB397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651" y="3370264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84" name="Rectangle 629">
            <a:extLst>
              <a:ext uri="{FF2B5EF4-FFF2-40B4-BE49-F238E27FC236}">
                <a16:creationId xmlns:a16="http://schemas.microsoft.com/office/drawing/2014/main" id="{7014564D-3209-94B0-09EB-12ABE5659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753" y="3416300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19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85" name="Rectangle 630">
            <a:extLst>
              <a:ext uri="{FF2B5EF4-FFF2-40B4-BE49-F238E27FC236}">
                <a16:creationId xmlns:a16="http://schemas.microsoft.com/office/drawing/2014/main" id="{C28B529D-3F81-3ECB-8B77-CDB748D39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651" y="2982914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86" name="Rectangle 631">
            <a:extLst>
              <a:ext uri="{FF2B5EF4-FFF2-40B4-BE49-F238E27FC236}">
                <a16:creationId xmlns:a16="http://schemas.microsoft.com/office/drawing/2014/main" id="{532E6714-FD6A-3504-7443-E99D7D638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753" y="3030538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60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87" name="Rectangle 632">
            <a:extLst>
              <a:ext uri="{FF2B5EF4-FFF2-40B4-BE49-F238E27FC236}">
                <a16:creationId xmlns:a16="http://schemas.microsoft.com/office/drawing/2014/main" id="{B6CD3E2A-09FC-81BB-1F95-CDF25E136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963" y="2616201"/>
            <a:ext cx="342900" cy="163513"/>
          </a:xfrm>
          <a:prstGeom prst="rect">
            <a:avLst/>
          </a:prstGeom>
          <a:solidFill>
            <a:srgbClr val="EDE1C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88" name="Rectangle 633">
            <a:extLst>
              <a:ext uri="{FF2B5EF4-FFF2-40B4-BE49-F238E27FC236}">
                <a16:creationId xmlns:a16="http://schemas.microsoft.com/office/drawing/2014/main" id="{2D95B8C9-705C-C262-BD47-499BE2BD7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651" y="2598739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89" name="Rectangle 634">
            <a:extLst>
              <a:ext uri="{FF2B5EF4-FFF2-40B4-BE49-F238E27FC236}">
                <a16:creationId xmlns:a16="http://schemas.microsoft.com/office/drawing/2014/main" id="{776DA47E-3208-4F9C-5809-8FFDC1F85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753" y="2646363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16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90" name="Rectangle 635">
            <a:extLst>
              <a:ext uri="{FF2B5EF4-FFF2-40B4-BE49-F238E27FC236}">
                <a16:creationId xmlns:a16="http://schemas.microsoft.com/office/drawing/2014/main" id="{4E96D8FC-6256-7327-DBA8-5B00CA580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9600" y="2946401"/>
            <a:ext cx="342900" cy="1751013"/>
          </a:xfrm>
          <a:prstGeom prst="rect">
            <a:avLst/>
          </a:prstGeom>
          <a:solidFill>
            <a:srgbClr val="A1D0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91" name="Rectangle 636">
            <a:extLst>
              <a:ext uri="{FF2B5EF4-FFF2-40B4-BE49-F238E27FC236}">
                <a16:creationId xmlns:a16="http://schemas.microsoft.com/office/drawing/2014/main" id="{B7942993-DD6F-378D-C432-E26200505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9600" y="2946401"/>
            <a:ext cx="342900" cy="1425575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92" name="Rectangle 637">
            <a:extLst>
              <a:ext uri="{FF2B5EF4-FFF2-40B4-BE49-F238E27FC236}">
                <a16:creationId xmlns:a16="http://schemas.microsoft.com/office/drawing/2014/main" id="{EB60445D-F94F-9864-B3BF-103C79025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9600" y="2946400"/>
            <a:ext cx="342900" cy="1138238"/>
          </a:xfrm>
          <a:prstGeom prst="rect">
            <a:avLst/>
          </a:prstGeom>
          <a:solidFill>
            <a:srgbClr val="EDE1C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93" name="Rectangle 638">
            <a:extLst>
              <a:ext uri="{FF2B5EF4-FFF2-40B4-BE49-F238E27FC236}">
                <a16:creationId xmlns:a16="http://schemas.microsoft.com/office/drawing/2014/main" id="{1FA16150-9518-99E6-1A1C-090C120B6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9600" y="2946400"/>
            <a:ext cx="342900" cy="915988"/>
          </a:xfrm>
          <a:prstGeom prst="rect">
            <a:avLst/>
          </a:prstGeom>
          <a:solidFill>
            <a:srgbClr val="CFB0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94" name="Rectangle 639">
            <a:extLst>
              <a:ext uri="{FF2B5EF4-FFF2-40B4-BE49-F238E27FC236}">
                <a16:creationId xmlns:a16="http://schemas.microsoft.com/office/drawing/2014/main" id="{6AA0C70C-E715-EB9C-A05E-7D1888053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9600" y="2492376"/>
            <a:ext cx="342900" cy="1071563"/>
          </a:xfrm>
          <a:prstGeom prst="rect">
            <a:avLst/>
          </a:prstGeom>
          <a:solidFill>
            <a:srgbClr val="A1D0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95" name="Rectangle 640">
            <a:extLst>
              <a:ext uri="{FF2B5EF4-FFF2-40B4-BE49-F238E27FC236}">
                <a16:creationId xmlns:a16="http://schemas.microsoft.com/office/drawing/2014/main" id="{371D8EB8-5D30-C95E-7860-7A47D35EB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9600" y="2516188"/>
            <a:ext cx="342900" cy="844550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96" name="Rectangle 641">
            <a:extLst>
              <a:ext uri="{FF2B5EF4-FFF2-40B4-BE49-F238E27FC236}">
                <a16:creationId xmlns:a16="http://schemas.microsoft.com/office/drawing/2014/main" id="{40E7FB4A-3F59-0882-0BAF-3E798C241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7701" y="4435476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97" name="Rectangle 642">
            <a:extLst>
              <a:ext uri="{FF2B5EF4-FFF2-40B4-BE49-F238E27FC236}">
                <a16:creationId xmlns:a16="http://schemas.microsoft.com/office/drawing/2014/main" id="{CB11A6EC-0E4F-412D-FFEA-F8C7C6410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803" y="4481513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34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298" name="Rectangle 643">
            <a:extLst>
              <a:ext uri="{FF2B5EF4-FFF2-40B4-BE49-F238E27FC236}">
                <a16:creationId xmlns:a16="http://schemas.microsoft.com/office/drawing/2014/main" id="{93494C61-6B6C-0F9A-15F4-5E5A04824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7701" y="4103689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299" name="Rectangle 644">
            <a:extLst>
              <a:ext uri="{FF2B5EF4-FFF2-40B4-BE49-F238E27FC236}">
                <a16:creationId xmlns:a16="http://schemas.microsoft.com/office/drawing/2014/main" id="{3B109E39-1C8B-CFC5-69DD-1B3C9B814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803" y="4151313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chemeClr val="bg1"/>
                </a:solidFill>
                <a:latin typeface="Times New Roman" panose="02020603050405020304" pitchFamily="18" charset="0"/>
              </a:rPr>
              <a:t>30</a:t>
            </a:r>
            <a:endParaRPr lang="en-US" altLang="en-US" i="0" baseline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300" name="Rectangle 645">
            <a:extLst>
              <a:ext uri="{FF2B5EF4-FFF2-40B4-BE49-F238E27FC236}">
                <a16:creationId xmlns:a16="http://schemas.microsoft.com/office/drawing/2014/main" id="{4CA1BC6E-8D75-A571-4A2D-A6810B939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7701" y="3876675"/>
            <a:ext cx="26511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01" name="Rectangle 646">
            <a:extLst>
              <a:ext uri="{FF2B5EF4-FFF2-40B4-BE49-F238E27FC236}">
                <a16:creationId xmlns:a16="http://schemas.microsoft.com/office/drawing/2014/main" id="{986A14DC-35CA-5F87-0720-F73AE1049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803" y="3922713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22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02" name="Rectangle 647">
            <a:extLst>
              <a:ext uri="{FF2B5EF4-FFF2-40B4-BE49-F238E27FC236}">
                <a16:creationId xmlns:a16="http://schemas.microsoft.com/office/drawing/2014/main" id="{93E44C5B-566C-7FA6-0BAC-27F360445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7701" y="3598864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03" name="Rectangle 648">
            <a:extLst>
              <a:ext uri="{FF2B5EF4-FFF2-40B4-BE49-F238E27FC236}">
                <a16:creationId xmlns:a16="http://schemas.microsoft.com/office/drawing/2014/main" id="{61DAC43B-BA98-603D-4EB4-8C45F691F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803" y="3644900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29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04" name="Rectangle 649">
            <a:extLst>
              <a:ext uri="{FF2B5EF4-FFF2-40B4-BE49-F238E27FC236}">
                <a16:creationId xmlns:a16="http://schemas.microsoft.com/office/drawing/2014/main" id="{C3DA4015-D0FA-AF83-43DB-9602AB3A9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7701" y="3367089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05" name="Rectangle 650">
            <a:extLst>
              <a:ext uri="{FF2B5EF4-FFF2-40B4-BE49-F238E27FC236}">
                <a16:creationId xmlns:a16="http://schemas.microsoft.com/office/drawing/2014/main" id="{385C5153-408A-7B12-F603-D536BFA2F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803" y="3414713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21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06" name="Rectangle 651">
            <a:extLst>
              <a:ext uri="{FF2B5EF4-FFF2-40B4-BE49-F238E27FC236}">
                <a16:creationId xmlns:a16="http://schemas.microsoft.com/office/drawing/2014/main" id="{398A7235-F43E-8FD5-B400-69AA54F9A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7701" y="2827339"/>
            <a:ext cx="265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07" name="Rectangle 652">
            <a:extLst>
              <a:ext uri="{FF2B5EF4-FFF2-40B4-BE49-F238E27FC236}">
                <a16:creationId xmlns:a16="http://schemas.microsoft.com/office/drawing/2014/main" id="{489B4E01-6014-5A4A-31D4-C709B84F7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803" y="2873375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86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08" name="Rectangle 653">
            <a:extLst>
              <a:ext uri="{FF2B5EF4-FFF2-40B4-BE49-F238E27FC236}">
                <a16:creationId xmlns:a16="http://schemas.microsoft.com/office/drawing/2014/main" id="{CA5F448A-F699-E3C0-463C-3068A07EB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9600" y="2379664"/>
            <a:ext cx="342900" cy="141287"/>
          </a:xfrm>
          <a:prstGeom prst="rect">
            <a:avLst/>
          </a:prstGeom>
          <a:solidFill>
            <a:srgbClr val="EDE1C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09" name="Rectangle 654">
            <a:extLst>
              <a:ext uri="{FF2B5EF4-FFF2-40B4-BE49-F238E27FC236}">
                <a16:creationId xmlns:a16="http://schemas.microsoft.com/office/drawing/2014/main" id="{57601A45-1824-EB38-8C94-83B773159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7701" y="2355850"/>
            <a:ext cx="26511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10" name="Rectangle 655">
            <a:extLst>
              <a:ext uri="{FF2B5EF4-FFF2-40B4-BE49-F238E27FC236}">
                <a16:creationId xmlns:a16="http://schemas.microsoft.com/office/drawing/2014/main" id="{A643565E-A0B2-510F-EF61-52AB3A75E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803" y="2401888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aseline="0">
                <a:solidFill>
                  <a:srgbClr val="000000"/>
                </a:solidFill>
                <a:latin typeface="Times New Roman" panose="02020603050405020304" pitchFamily="18" charset="0"/>
              </a:rPr>
              <a:t>12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11" name="Rectangle 656">
            <a:extLst>
              <a:ext uri="{FF2B5EF4-FFF2-40B4-BE49-F238E27FC236}">
                <a16:creationId xmlns:a16="http://schemas.microsoft.com/office/drawing/2014/main" id="{9641221A-46B3-C6FD-947F-5EC6E4272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2938" y="4418014"/>
            <a:ext cx="39846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12" name="Rectangle 657">
            <a:extLst>
              <a:ext uri="{FF2B5EF4-FFF2-40B4-BE49-F238E27FC236}">
                <a16:creationId xmlns:a16="http://schemas.microsoft.com/office/drawing/2014/main" id="{A5AE3F4A-A07E-D0A6-B18A-82F2403E9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215" y="4465639"/>
            <a:ext cx="21800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Design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13" name="Rectangle 658">
            <a:extLst>
              <a:ext uri="{FF2B5EF4-FFF2-40B4-BE49-F238E27FC236}">
                <a16:creationId xmlns:a16="http://schemas.microsoft.com/office/drawing/2014/main" id="{8B2CBB23-CB10-4EA9-2861-66384C218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0864" y="4114800"/>
            <a:ext cx="490537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14" name="Rectangle 659">
            <a:extLst>
              <a:ext uri="{FF2B5EF4-FFF2-40B4-BE49-F238E27FC236}">
                <a16:creationId xmlns:a16="http://schemas.microsoft.com/office/drawing/2014/main" id="{60C867F3-176C-6229-4982-61547DFC5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8177" y="4162426"/>
            <a:ext cx="13144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Perf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15" name="Rectangle 660">
            <a:extLst>
              <a:ext uri="{FF2B5EF4-FFF2-40B4-BE49-F238E27FC236}">
                <a16:creationId xmlns:a16="http://schemas.microsoft.com/office/drawing/2014/main" id="{C9FDEEE9-DE3A-D34D-DB6C-962B83F0D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5814" y="4162426"/>
            <a:ext cx="4127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./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16" name="Rectangle 661">
            <a:extLst>
              <a:ext uri="{FF2B5EF4-FFF2-40B4-BE49-F238E27FC236}">
                <a16:creationId xmlns:a16="http://schemas.microsoft.com/office/drawing/2014/main" id="{C400FD19-11C9-1B8C-B53E-F9A734AD1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8871" y="4162426"/>
            <a:ext cx="12343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Eng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17" name="Rectangle 662">
            <a:extLst>
              <a:ext uri="{FF2B5EF4-FFF2-40B4-BE49-F238E27FC236}">
                <a16:creationId xmlns:a16="http://schemas.microsoft.com/office/drawing/2014/main" id="{FCD401D9-3D73-5E0C-E975-520588F52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613" y="4162426"/>
            <a:ext cx="1923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18" name="Rectangle 663">
            <a:extLst>
              <a:ext uri="{FF2B5EF4-FFF2-40B4-BE49-F238E27FC236}">
                <a16:creationId xmlns:a16="http://schemas.microsoft.com/office/drawing/2014/main" id="{3BC71011-8C9C-673A-B802-32455CA44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5164" y="3830639"/>
            <a:ext cx="376237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19" name="Rectangle 664">
            <a:extLst>
              <a:ext uri="{FF2B5EF4-FFF2-40B4-BE49-F238E27FC236}">
                <a16:creationId xmlns:a16="http://schemas.microsoft.com/office/drawing/2014/main" id="{1FE07143-F9F8-4FDE-6D9A-D4B53E55F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739" y="3878264"/>
            <a:ext cx="18594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Safety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20" name="Rectangle 665">
            <a:extLst>
              <a:ext uri="{FF2B5EF4-FFF2-40B4-BE49-F238E27FC236}">
                <a16:creationId xmlns:a16="http://schemas.microsoft.com/office/drawing/2014/main" id="{9D2BECCB-66AA-6CBD-699A-CFC9909C8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838" y="2463801"/>
            <a:ext cx="31115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21" name="Rectangle 666">
            <a:extLst>
              <a:ext uri="{FF2B5EF4-FFF2-40B4-BE49-F238E27FC236}">
                <a16:creationId xmlns:a16="http://schemas.microsoft.com/office/drawing/2014/main" id="{777BCB34-D0E7-6F76-81B9-0DD712585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5693" y="2509838"/>
            <a:ext cx="1346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208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22" name="Rectangle 667">
            <a:extLst>
              <a:ext uri="{FF2B5EF4-FFF2-40B4-BE49-F238E27FC236}">
                <a16:creationId xmlns:a16="http://schemas.microsoft.com/office/drawing/2014/main" id="{EADD9EF5-C279-6518-ED35-41DF32F63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5475" y="4694239"/>
            <a:ext cx="1720850" cy="269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49323" name="Group 668">
            <a:extLst>
              <a:ext uri="{FF2B5EF4-FFF2-40B4-BE49-F238E27FC236}">
                <a16:creationId xmlns:a16="http://schemas.microsoft.com/office/drawing/2014/main" id="{622D7287-5B59-4A6A-8201-DEBF2D833797}"/>
              </a:ext>
            </a:extLst>
          </p:cNvPr>
          <p:cNvGrpSpPr>
            <a:grpSpLocks/>
          </p:cNvGrpSpPr>
          <p:nvPr/>
        </p:nvGrpSpPr>
        <p:grpSpPr bwMode="auto">
          <a:xfrm>
            <a:off x="2962276" y="2354264"/>
            <a:ext cx="11113" cy="2454275"/>
            <a:chOff x="978" y="1399"/>
            <a:chExt cx="7" cy="1546"/>
          </a:xfrm>
        </p:grpSpPr>
        <p:sp>
          <p:nvSpPr>
            <p:cNvPr id="49562" name="Rectangle 669">
              <a:extLst>
                <a:ext uri="{FF2B5EF4-FFF2-40B4-BE49-F238E27FC236}">
                  <a16:creationId xmlns:a16="http://schemas.microsoft.com/office/drawing/2014/main" id="{1F5DA5E9-9C1C-1609-5836-138238E26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93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3" name="Rectangle 670">
              <a:extLst>
                <a:ext uri="{FF2B5EF4-FFF2-40B4-BE49-F238E27FC236}">
                  <a16:creationId xmlns:a16="http://schemas.microsoft.com/office/drawing/2014/main" id="{1C4768D0-152C-1E63-9283-29B9DE9D8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92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4" name="Rectangle 671">
              <a:extLst>
                <a:ext uri="{FF2B5EF4-FFF2-40B4-BE49-F238E27FC236}">
                  <a16:creationId xmlns:a16="http://schemas.microsoft.com/office/drawing/2014/main" id="{65521DE4-DF43-AA21-5055-70AE81856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90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5" name="Rectangle 672">
              <a:extLst>
                <a:ext uri="{FF2B5EF4-FFF2-40B4-BE49-F238E27FC236}">
                  <a16:creationId xmlns:a16="http://schemas.microsoft.com/office/drawing/2014/main" id="{E016753A-912A-37D7-EAFA-AC49854E5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89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6" name="Rectangle 673">
              <a:extLst>
                <a:ext uri="{FF2B5EF4-FFF2-40B4-BE49-F238E27FC236}">
                  <a16:creationId xmlns:a16="http://schemas.microsoft.com/office/drawing/2014/main" id="{5D2D5899-6385-A8EC-1F1D-7026B4A6C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87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7" name="Rectangle 674">
              <a:extLst>
                <a:ext uri="{FF2B5EF4-FFF2-40B4-BE49-F238E27FC236}">
                  <a16:creationId xmlns:a16="http://schemas.microsoft.com/office/drawing/2014/main" id="{D934719B-5F87-4F26-9F31-EEBF6DE05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86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8" name="Rectangle 675">
              <a:extLst>
                <a:ext uri="{FF2B5EF4-FFF2-40B4-BE49-F238E27FC236}">
                  <a16:creationId xmlns:a16="http://schemas.microsoft.com/office/drawing/2014/main" id="{FF825B47-989D-284A-CF38-E1ABFFD54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84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9" name="Rectangle 676">
              <a:extLst>
                <a:ext uri="{FF2B5EF4-FFF2-40B4-BE49-F238E27FC236}">
                  <a16:creationId xmlns:a16="http://schemas.microsoft.com/office/drawing/2014/main" id="{4CE39ABC-0E2A-1322-2148-94AAF1516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8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0" name="Rectangle 677">
              <a:extLst>
                <a:ext uri="{FF2B5EF4-FFF2-40B4-BE49-F238E27FC236}">
                  <a16:creationId xmlns:a16="http://schemas.microsoft.com/office/drawing/2014/main" id="{3D0096D0-9B4E-8566-F158-319933050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81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1" name="Rectangle 678">
              <a:extLst>
                <a:ext uri="{FF2B5EF4-FFF2-40B4-BE49-F238E27FC236}">
                  <a16:creationId xmlns:a16="http://schemas.microsoft.com/office/drawing/2014/main" id="{21C8CF86-0869-6B86-4BEE-12D5F3AF8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80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2" name="Rectangle 679">
              <a:extLst>
                <a:ext uri="{FF2B5EF4-FFF2-40B4-BE49-F238E27FC236}">
                  <a16:creationId xmlns:a16="http://schemas.microsoft.com/office/drawing/2014/main" id="{098FBE51-3E06-E380-369A-3F94DE357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78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3" name="Rectangle 680">
              <a:extLst>
                <a:ext uri="{FF2B5EF4-FFF2-40B4-BE49-F238E27FC236}">
                  <a16:creationId xmlns:a16="http://schemas.microsoft.com/office/drawing/2014/main" id="{0D78C540-09A8-EEEC-F866-8C8106C1A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77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4" name="Rectangle 681">
              <a:extLst>
                <a:ext uri="{FF2B5EF4-FFF2-40B4-BE49-F238E27FC236}">
                  <a16:creationId xmlns:a16="http://schemas.microsoft.com/office/drawing/2014/main" id="{3C1325D8-2F91-F6E1-405F-B5571325B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75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5" name="Rectangle 682">
              <a:extLst>
                <a:ext uri="{FF2B5EF4-FFF2-40B4-BE49-F238E27FC236}">
                  <a16:creationId xmlns:a16="http://schemas.microsoft.com/office/drawing/2014/main" id="{F0F215DC-671E-EF01-BE90-0958E1267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74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6" name="Rectangle 683">
              <a:extLst>
                <a:ext uri="{FF2B5EF4-FFF2-40B4-BE49-F238E27FC236}">
                  <a16:creationId xmlns:a16="http://schemas.microsoft.com/office/drawing/2014/main" id="{96EA7729-4F67-6319-BA24-CA9C0EE20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72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7" name="Rectangle 684">
              <a:extLst>
                <a:ext uri="{FF2B5EF4-FFF2-40B4-BE49-F238E27FC236}">
                  <a16:creationId xmlns:a16="http://schemas.microsoft.com/office/drawing/2014/main" id="{FAF95322-089D-4E75-683C-A03B71F56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7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8" name="Rectangle 685">
              <a:extLst>
                <a:ext uri="{FF2B5EF4-FFF2-40B4-BE49-F238E27FC236}">
                  <a16:creationId xmlns:a16="http://schemas.microsoft.com/office/drawing/2014/main" id="{9BA25236-F67E-07CE-04EC-06876C77F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69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79" name="Rectangle 686">
              <a:extLst>
                <a:ext uri="{FF2B5EF4-FFF2-40B4-BE49-F238E27FC236}">
                  <a16:creationId xmlns:a16="http://schemas.microsoft.com/office/drawing/2014/main" id="{AE0EE4F5-43C9-8C70-7135-8A6CFE562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68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0" name="Rectangle 687">
              <a:extLst>
                <a:ext uri="{FF2B5EF4-FFF2-40B4-BE49-F238E27FC236}">
                  <a16:creationId xmlns:a16="http://schemas.microsoft.com/office/drawing/2014/main" id="{998E9A61-CBCE-396C-BA85-CFCFD07DE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66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1" name="Rectangle 688">
              <a:extLst>
                <a:ext uri="{FF2B5EF4-FFF2-40B4-BE49-F238E27FC236}">
                  <a16:creationId xmlns:a16="http://schemas.microsoft.com/office/drawing/2014/main" id="{E93475EC-5E92-427D-957E-17301139C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65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2" name="Rectangle 689">
              <a:extLst>
                <a:ext uri="{FF2B5EF4-FFF2-40B4-BE49-F238E27FC236}">
                  <a16:creationId xmlns:a16="http://schemas.microsoft.com/office/drawing/2014/main" id="{5E756290-2543-21A5-9104-D636CBCE3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63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3" name="Rectangle 690">
              <a:extLst>
                <a:ext uri="{FF2B5EF4-FFF2-40B4-BE49-F238E27FC236}">
                  <a16:creationId xmlns:a16="http://schemas.microsoft.com/office/drawing/2014/main" id="{12052EB0-5FF1-7E76-9CEF-0558768E42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62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4" name="Rectangle 691">
              <a:extLst>
                <a:ext uri="{FF2B5EF4-FFF2-40B4-BE49-F238E27FC236}">
                  <a16:creationId xmlns:a16="http://schemas.microsoft.com/office/drawing/2014/main" id="{EC76964E-8A24-5ABB-4BBF-A944C28B9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60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5" name="Rectangle 692">
              <a:extLst>
                <a:ext uri="{FF2B5EF4-FFF2-40B4-BE49-F238E27FC236}">
                  <a16:creationId xmlns:a16="http://schemas.microsoft.com/office/drawing/2014/main" id="{00C28614-AD93-593D-FB04-47AA9C794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59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6" name="Rectangle 693">
              <a:extLst>
                <a:ext uri="{FF2B5EF4-FFF2-40B4-BE49-F238E27FC236}">
                  <a16:creationId xmlns:a16="http://schemas.microsoft.com/office/drawing/2014/main" id="{104364ED-A2C9-AE9E-B2DD-DE32DB0D9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57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7" name="Rectangle 694">
              <a:extLst>
                <a:ext uri="{FF2B5EF4-FFF2-40B4-BE49-F238E27FC236}">
                  <a16:creationId xmlns:a16="http://schemas.microsoft.com/office/drawing/2014/main" id="{9494DEEE-CC94-102C-C981-6CD5666759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56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8" name="Rectangle 695">
              <a:extLst>
                <a:ext uri="{FF2B5EF4-FFF2-40B4-BE49-F238E27FC236}">
                  <a16:creationId xmlns:a16="http://schemas.microsoft.com/office/drawing/2014/main" id="{4762F374-4FEC-3712-0180-05E6C00F5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54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89" name="Rectangle 696">
              <a:extLst>
                <a:ext uri="{FF2B5EF4-FFF2-40B4-BE49-F238E27FC236}">
                  <a16:creationId xmlns:a16="http://schemas.microsoft.com/office/drawing/2014/main" id="{C46D6E7F-14B1-F510-47AC-EF2E9771E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5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0" name="Rectangle 697">
              <a:extLst>
                <a:ext uri="{FF2B5EF4-FFF2-40B4-BE49-F238E27FC236}">
                  <a16:creationId xmlns:a16="http://schemas.microsoft.com/office/drawing/2014/main" id="{21A15471-4F5F-414B-8201-ABBE6FACE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51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1" name="Rectangle 698">
              <a:extLst>
                <a:ext uri="{FF2B5EF4-FFF2-40B4-BE49-F238E27FC236}">
                  <a16:creationId xmlns:a16="http://schemas.microsoft.com/office/drawing/2014/main" id="{5AD07874-8EB1-BB06-CE72-78743C8CE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50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2" name="Rectangle 699">
              <a:extLst>
                <a:ext uri="{FF2B5EF4-FFF2-40B4-BE49-F238E27FC236}">
                  <a16:creationId xmlns:a16="http://schemas.microsoft.com/office/drawing/2014/main" id="{79DD4B21-2694-FF93-F172-0181E42BF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48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3" name="Rectangle 700">
              <a:extLst>
                <a:ext uri="{FF2B5EF4-FFF2-40B4-BE49-F238E27FC236}">
                  <a16:creationId xmlns:a16="http://schemas.microsoft.com/office/drawing/2014/main" id="{E94BC7FF-AC99-11E7-EDCD-03F354C61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47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4" name="Rectangle 701">
              <a:extLst>
                <a:ext uri="{FF2B5EF4-FFF2-40B4-BE49-F238E27FC236}">
                  <a16:creationId xmlns:a16="http://schemas.microsoft.com/office/drawing/2014/main" id="{7F180D4B-7653-EC22-AB98-D361832C2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45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5" name="Rectangle 702">
              <a:extLst>
                <a:ext uri="{FF2B5EF4-FFF2-40B4-BE49-F238E27FC236}">
                  <a16:creationId xmlns:a16="http://schemas.microsoft.com/office/drawing/2014/main" id="{85EEA8DA-5123-D915-D517-AA7BB9569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44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6" name="Rectangle 703">
              <a:extLst>
                <a:ext uri="{FF2B5EF4-FFF2-40B4-BE49-F238E27FC236}">
                  <a16:creationId xmlns:a16="http://schemas.microsoft.com/office/drawing/2014/main" id="{718D9A34-F15F-799D-4B6D-4EEB3B663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43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7" name="Rectangle 704">
              <a:extLst>
                <a:ext uri="{FF2B5EF4-FFF2-40B4-BE49-F238E27FC236}">
                  <a16:creationId xmlns:a16="http://schemas.microsoft.com/office/drawing/2014/main" id="{160A71F5-7E6A-0EBE-3FAE-5C401D4B3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41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8" name="Rectangle 705">
              <a:extLst>
                <a:ext uri="{FF2B5EF4-FFF2-40B4-BE49-F238E27FC236}">
                  <a16:creationId xmlns:a16="http://schemas.microsoft.com/office/drawing/2014/main" id="{1CB33F3A-4034-8340-0C2A-F00C6FC55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40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99" name="Rectangle 706">
              <a:extLst>
                <a:ext uri="{FF2B5EF4-FFF2-40B4-BE49-F238E27FC236}">
                  <a16:creationId xmlns:a16="http://schemas.microsoft.com/office/drawing/2014/main" id="{CE634730-5037-22BD-53B7-B5FD540C5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38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0" name="Rectangle 707">
              <a:extLst>
                <a:ext uri="{FF2B5EF4-FFF2-40B4-BE49-F238E27FC236}">
                  <a16:creationId xmlns:a16="http://schemas.microsoft.com/office/drawing/2014/main" id="{7492F58E-2F0C-3414-B19F-348A6EC37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37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1" name="Rectangle 708">
              <a:extLst>
                <a:ext uri="{FF2B5EF4-FFF2-40B4-BE49-F238E27FC236}">
                  <a16:creationId xmlns:a16="http://schemas.microsoft.com/office/drawing/2014/main" id="{B848B132-47AE-4D96-F041-938816607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35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2" name="Rectangle 709">
              <a:extLst>
                <a:ext uri="{FF2B5EF4-FFF2-40B4-BE49-F238E27FC236}">
                  <a16:creationId xmlns:a16="http://schemas.microsoft.com/office/drawing/2014/main" id="{B1AEBE9B-66D6-28C3-3961-9ECCCDF4A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34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3" name="Rectangle 710">
              <a:extLst>
                <a:ext uri="{FF2B5EF4-FFF2-40B4-BE49-F238E27FC236}">
                  <a16:creationId xmlns:a16="http://schemas.microsoft.com/office/drawing/2014/main" id="{25871FCD-2BE6-556B-9BE8-D1CD83A7C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32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4" name="Rectangle 711">
              <a:extLst>
                <a:ext uri="{FF2B5EF4-FFF2-40B4-BE49-F238E27FC236}">
                  <a16:creationId xmlns:a16="http://schemas.microsoft.com/office/drawing/2014/main" id="{2B2A1B02-D7D5-CCFB-90E3-1A4EF2509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31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5" name="Rectangle 712">
              <a:extLst>
                <a:ext uri="{FF2B5EF4-FFF2-40B4-BE49-F238E27FC236}">
                  <a16:creationId xmlns:a16="http://schemas.microsoft.com/office/drawing/2014/main" id="{4A409F51-6BEF-D1D0-43F6-7D691FE26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29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6" name="Rectangle 713">
              <a:extLst>
                <a:ext uri="{FF2B5EF4-FFF2-40B4-BE49-F238E27FC236}">
                  <a16:creationId xmlns:a16="http://schemas.microsoft.com/office/drawing/2014/main" id="{2ADDDAC2-DDA4-9422-3854-49E5128B9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28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7" name="Rectangle 714">
              <a:extLst>
                <a:ext uri="{FF2B5EF4-FFF2-40B4-BE49-F238E27FC236}">
                  <a16:creationId xmlns:a16="http://schemas.microsoft.com/office/drawing/2014/main" id="{34B0ABC8-DBF9-9DE2-AEEA-A797AB95F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26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8" name="Rectangle 715">
              <a:extLst>
                <a:ext uri="{FF2B5EF4-FFF2-40B4-BE49-F238E27FC236}">
                  <a16:creationId xmlns:a16="http://schemas.microsoft.com/office/drawing/2014/main" id="{3049DC41-1E83-E623-B6D1-CF3ED06DB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25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09" name="Rectangle 716">
              <a:extLst>
                <a:ext uri="{FF2B5EF4-FFF2-40B4-BE49-F238E27FC236}">
                  <a16:creationId xmlns:a16="http://schemas.microsoft.com/office/drawing/2014/main" id="{356F90F5-CB94-391B-24AB-E43D97E36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23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0" name="Rectangle 717">
              <a:extLst>
                <a:ext uri="{FF2B5EF4-FFF2-40B4-BE49-F238E27FC236}">
                  <a16:creationId xmlns:a16="http://schemas.microsoft.com/office/drawing/2014/main" id="{11B33B4E-76DF-A48D-F60E-BCA77BC52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22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1" name="Rectangle 718">
              <a:extLst>
                <a:ext uri="{FF2B5EF4-FFF2-40B4-BE49-F238E27FC236}">
                  <a16:creationId xmlns:a16="http://schemas.microsoft.com/office/drawing/2014/main" id="{5E11720F-6081-3494-18B3-EF99C6CF1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20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2" name="Rectangle 719">
              <a:extLst>
                <a:ext uri="{FF2B5EF4-FFF2-40B4-BE49-F238E27FC236}">
                  <a16:creationId xmlns:a16="http://schemas.microsoft.com/office/drawing/2014/main" id="{A5A558A8-C78F-5A19-BD3B-D00A63B5E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19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3" name="Rectangle 720">
              <a:extLst>
                <a:ext uri="{FF2B5EF4-FFF2-40B4-BE49-F238E27FC236}">
                  <a16:creationId xmlns:a16="http://schemas.microsoft.com/office/drawing/2014/main" id="{EFC10D44-E937-B9BB-BB56-BD30108D2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17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4" name="Rectangle 721">
              <a:extLst>
                <a:ext uri="{FF2B5EF4-FFF2-40B4-BE49-F238E27FC236}">
                  <a16:creationId xmlns:a16="http://schemas.microsoft.com/office/drawing/2014/main" id="{8A01DA25-DFB1-8727-C747-4861DF290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16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5" name="Rectangle 722">
              <a:extLst>
                <a:ext uri="{FF2B5EF4-FFF2-40B4-BE49-F238E27FC236}">
                  <a16:creationId xmlns:a16="http://schemas.microsoft.com/office/drawing/2014/main" id="{846A2730-E8B6-1729-0C57-F7AF6B909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14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6" name="Rectangle 723">
              <a:extLst>
                <a:ext uri="{FF2B5EF4-FFF2-40B4-BE49-F238E27FC236}">
                  <a16:creationId xmlns:a16="http://schemas.microsoft.com/office/drawing/2014/main" id="{EEC8C495-F845-7658-A89D-4C6FF7BE1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13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7" name="Rectangle 724">
              <a:extLst>
                <a:ext uri="{FF2B5EF4-FFF2-40B4-BE49-F238E27FC236}">
                  <a16:creationId xmlns:a16="http://schemas.microsoft.com/office/drawing/2014/main" id="{D75F159F-6359-D718-19E7-74286154A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11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8" name="Rectangle 725">
              <a:extLst>
                <a:ext uri="{FF2B5EF4-FFF2-40B4-BE49-F238E27FC236}">
                  <a16:creationId xmlns:a16="http://schemas.microsoft.com/office/drawing/2014/main" id="{7EF9F128-E74F-17BC-7005-23EA32686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10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19" name="Rectangle 726">
              <a:extLst>
                <a:ext uri="{FF2B5EF4-FFF2-40B4-BE49-F238E27FC236}">
                  <a16:creationId xmlns:a16="http://schemas.microsoft.com/office/drawing/2014/main" id="{C728748C-2A4F-155F-AEFE-31C45A90A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08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0" name="Rectangle 727">
              <a:extLst>
                <a:ext uri="{FF2B5EF4-FFF2-40B4-BE49-F238E27FC236}">
                  <a16:creationId xmlns:a16="http://schemas.microsoft.com/office/drawing/2014/main" id="{E2F203C0-2AB9-AB3E-5B6E-62308F011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07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1" name="Rectangle 728">
              <a:extLst>
                <a:ext uri="{FF2B5EF4-FFF2-40B4-BE49-F238E27FC236}">
                  <a16:creationId xmlns:a16="http://schemas.microsoft.com/office/drawing/2014/main" id="{8E79F2DE-5A0E-783F-3B3E-779F5D042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05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2" name="Rectangle 729">
              <a:extLst>
                <a:ext uri="{FF2B5EF4-FFF2-40B4-BE49-F238E27FC236}">
                  <a16:creationId xmlns:a16="http://schemas.microsoft.com/office/drawing/2014/main" id="{05D5B9B0-6690-0F44-BB48-60D1EDC63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04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3" name="Rectangle 730">
              <a:extLst>
                <a:ext uri="{FF2B5EF4-FFF2-40B4-BE49-F238E27FC236}">
                  <a16:creationId xmlns:a16="http://schemas.microsoft.com/office/drawing/2014/main" id="{EBA05713-ED67-B3B7-3B59-15AEA688E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02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4" name="Rectangle 731">
              <a:extLst>
                <a:ext uri="{FF2B5EF4-FFF2-40B4-BE49-F238E27FC236}">
                  <a16:creationId xmlns:a16="http://schemas.microsoft.com/office/drawing/2014/main" id="{DD4DE023-8C66-51A9-4B06-3AA320C44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201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5" name="Rectangle 732">
              <a:extLst>
                <a:ext uri="{FF2B5EF4-FFF2-40B4-BE49-F238E27FC236}">
                  <a16:creationId xmlns:a16="http://schemas.microsoft.com/office/drawing/2014/main" id="{402917FA-929F-039C-A103-793CF1BD8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99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6" name="Rectangle 733">
              <a:extLst>
                <a:ext uri="{FF2B5EF4-FFF2-40B4-BE49-F238E27FC236}">
                  <a16:creationId xmlns:a16="http://schemas.microsoft.com/office/drawing/2014/main" id="{81EBFC16-5E73-22C4-4BB0-CDA7C6806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98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7" name="Rectangle 734">
              <a:extLst>
                <a:ext uri="{FF2B5EF4-FFF2-40B4-BE49-F238E27FC236}">
                  <a16:creationId xmlns:a16="http://schemas.microsoft.com/office/drawing/2014/main" id="{6F02B9FD-923C-B779-6B2E-493031FD6F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96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8" name="Rectangle 735">
              <a:extLst>
                <a:ext uri="{FF2B5EF4-FFF2-40B4-BE49-F238E27FC236}">
                  <a16:creationId xmlns:a16="http://schemas.microsoft.com/office/drawing/2014/main" id="{644D68D8-B780-D1B8-5E70-DB5FC25C6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95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29" name="Rectangle 736">
              <a:extLst>
                <a:ext uri="{FF2B5EF4-FFF2-40B4-BE49-F238E27FC236}">
                  <a16:creationId xmlns:a16="http://schemas.microsoft.com/office/drawing/2014/main" id="{0097CD6E-CC7A-BBD4-E7C8-39C11C629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93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0" name="Rectangle 737">
              <a:extLst>
                <a:ext uri="{FF2B5EF4-FFF2-40B4-BE49-F238E27FC236}">
                  <a16:creationId xmlns:a16="http://schemas.microsoft.com/office/drawing/2014/main" id="{3BD8EF70-6F5E-8608-C6A4-641FABF2A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92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1" name="Rectangle 738">
              <a:extLst>
                <a:ext uri="{FF2B5EF4-FFF2-40B4-BE49-F238E27FC236}">
                  <a16:creationId xmlns:a16="http://schemas.microsoft.com/office/drawing/2014/main" id="{0B6CE973-7755-A5AB-A33C-59F59BD50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90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2" name="Rectangle 739">
              <a:extLst>
                <a:ext uri="{FF2B5EF4-FFF2-40B4-BE49-F238E27FC236}">
                  <a16:creationId xmlns:a16="http://schemas.microsoft.com/office/drawing/2014/main" id="{4A976D92-DCF9-ED22-CCE5-F4970E529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8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3" name="Rectangle 740">
              <a:extLst>
                <a:ext uri="{FF2B5EF4-FFF2-40B4-BE49-F238E27FC236}">
                  <a16:creationId xmlns:a16="http://schemas.microsoft.com/office/drawing/2014/main" id="{404941D9-A30C-1CFD-F409-F2A19F771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8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4" name="Rectangle 741">
              <a:extLst>
                <a:ext uri="{FF2B5EF4-FFF2-40B4-BE49-F238E27FC236}">
                  <a16:creationId xmlns:a16="http://schemas.microsoft.com/office/drawing/2014/main" id="{C3CC1D03-3C6F-B077-8B5D-57D2F867E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86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5" name="Rectangle 742">
              <a:extLst>
                <a:ext uri="{FF2B5EF4-FFF2-40B4-BE49-F238E27FC236}">
                  <a16:creationId xmlns:a16="http://schemas.microsoft.com/office/drawing/2014/main" id="{6C55FCA6-BD20-2DBF-412E-CBCD790FF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84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6" name="Rectangle 743">
              <a:extLst>
                <a:ext uri="{FF2B5EF4-FFF2-40B4-BE49-F238E27FC236}">
                  <a16:creationId xmlns:a16="http://schemas.microsoft.com/office/drawing/2014/main" id="{D3717470-D27D-7A8E-DE29-24C946C2C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83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7" name="Rectangle 744">
              <a:extLst>
                <a:ext uri="{FF2B5EF4-FFF2-40B4-BE49-F238E27FC236}">
                  <a16:creationId xmlns:a16="http://schemas.microsoft.com/office/drawing/2014/main" id="{21F3447D-0005-0030-9053-C3E9C9441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81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8" name="Rectangle 745">
              <a:extLst>
                <a:ext uri="{FF2B5EF4-FFF2-40B4-BE49-F238E27FC236}">
                  <a16:creationId xmlns:a16="http://schemas.microsoft.com/office/drawing/2014/main" id="{0EF381A1-1B9C-A6CE-D013-442336729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80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39" name="Rectangle 746">
              <a:extLst>
                <a:ext uri="{FF2B5EF4-FFF2-40B4-BE49-F238E27FC236}">
                  <a16:creationId xmlns:a16="http://schemas.microsoft.com/office/drawing/2014/main" id="{FD7F6EE0-13B5-7335-1A05-74C078C16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78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0" name="Rectangle 747">
              <a:extLst>
                <a:ext uri="{FF2B5EF4-FFF2-40B4-BE49-F238E27FC236}">
                  <a16:creationId xmlns:a16="http://schemas.microsoft.com/office/drawing/2014/main" id="{340538FF-01F0-F05C-F6C6-F456F85B6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77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1" name="Rectangle 748">
              <a:extLst>
                <a:ext uri="{FF2B5EF4-FFF2-40B4-BE49-F238E27FC236}">
                  <a16:creationId xmlns:a16="http://schemas.microsoft.com/office/drawing/2014/main" id="{A4BCB7E2-06D8-C72F-0EE4-8D8897F0E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75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2" name="Rectangle 749">
              <a:extLst>
                <a:ext uri="{FF2B5EF4-FFF2-40B4-BE49-F238E27FC236}">
                  <a16:creationId xmlns:a16="http://schemas.microsoft.com/office/drawing/2014/main" id="{A5C25A93-0AC1-ED9E-FAEF-9FEE91B6A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74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3" name="Rectangle 750">
              <a:extLst>
                <a:ext uri="{FF2B5EF4-FFF2-40B4-BE49-F238E27FC236}">
                  <a16:creationId xmlns:a16="http://schemas.microsoft.com/office/drawing/2014/main" id="{C88B586A-6FB9-5BE3-1D2B-8A5C51564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72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4" name="Rectangle 751">
              <a:extLst>
                <a:ext uri="{FF2B5EF4-FFF2-40B4-BE49-F238E27FC236}">
                  <a16:creationId xmlns:a16="http://schemas.microsoft.com/office/drawing/2014/main" id="{EBA861F1-5811-84EA-C6EC-3D2CD5129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71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5" name="Rectangle 752">
              <a:extLst>
                <a:ext uri="{FF2B5EF4-FFF2-40B4-BE49-F238E27FC236}">
                  <a16:creationId xmlns:a16="http://schemas.microsoft.com/office/drawing/2014/main" id="{890D26AE-58FB-CEBB-6261-106D81E62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69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6" name="Rectangle 753">
              <a:extLst>
                <a:ext uri="{FF2B5EF4-FFF2-40B4-BE49-F238E27FC236}">
                  <a16:creationId xmlns:a16="http://schemas.microsoft.com/office/drawing/2014/main" id="{464F7FC3-E754-629D-09CC-2A8588A6A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68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7" name="Rectangle 754">
              <a:extLst>
                <a:ext uri="{FF2B5EF4-FFF2-40B4-BE49-F238E27FC236}">
                  <a16:creationId xmlns:a16="http://schemas.microsoft.com/office/drawing/2014/main" id="{9F1D0527-0CAC-961E-244D-6D335F7EF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66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8" name="Rectangle 755">
              <a:extLst>
                <a:ext uri="{FF2B5EF4-FFF2-40B4-BE49-F238E27FC236}">
                  <a16:creationId xmlns:a16="http://schemas.microsoft.com/office/drawing/2014/main" id="{965302AC-D4A8-5621-1C22-6E8AB94F1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65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49" name="Rectangle 756">
              <a:extLst>
                <a:ext uri="{FF2B5EF4-FFF2-40B4-BE49-F238E27FC236}">
                  <a16:creationId xmlns:a16="http://schemas.microsoft.com/office/drawing/2014/main" id="{F20419DC-768E-3FD5-6763-621F809D6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63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0" name="Rectangle 757">
              <a:extLst>
                <a:ext uri="{FF2B5EF4-FFF2-40B4-BE49-F238E27FC236}">
                  <a16:creationId xmlns:a16="http://schemas.microsoft.com/office/drawing/2014/main" id="{DE373EF5-AF45-0DBA-1AD4-07C305F33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62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1" name="Rectangle 758">
              <a:extLst>
                <a:ext uri="{FF2B5EF4-FFF2-40B4-BE49-F238E27FC236}">
                  <a16:creationId xmlns:a16="http://schemas.microsoft.com/office/drawing/2014/main" id="{B72F40DD-4319-1845-8C89-75196FDD6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60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2" name="Rectangle 759">
              <a:extLst>
                <a:ext uri="{FF2B5EF4-FFF2-40B4-BE49-F238E27FC236}">
                  <a16:creationId xmlns:a16="http://schemas.microsoft.com/office/drawing/2014/main" id="{58D1B311-DB7F-9D85-166E-36453EAF3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5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3" name="Rectangle 760">
              <a:extLst>
                <a:ext uri="{FF2B5EF4-FFF2-40B4-BE49-F238E27FC236}">
                  <a16:creationId xmlns:a16="http://schemas.microsoft.com/office/drawing/2014/main" id="{F3CBB113-B1D0-99E5-9F7C-C330CF040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4" name="Rectangle 761">
              <a:extLst>
                <a:ext uri="{FF2B5EF4-FFF2-40B4-BE49-F238E27FC236}">
                  <a16:creationId xmlns:a16="http://schemas.microsoft.com/office/drawing/2014/main" id="{2360A90A-DB94-57B2-BAB9-DFC95CA74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56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5" name="Rectangle 762">
              <a:extLst>
                <a:ext uri="{FF2B5EF4-FFF2-40B4-BE49-F238E27FC236}">
                  <a16:creationId xmlns:a16="http://schemas.microsoft.com/office/drawing/2014/main" id="{C7456FDD-35C3-41F0-6027-0F11A4365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54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6" name="Rectangle 763">
              <a:extLst>
                <a:ext uri="{FF2B5EF4-FFF2-40B4-BE49-F238E27FC236}">
                  <a16:creationId xmlns:a16="http://schemas.microsoft.com/office/drawing/2014/main" id="{E1BF4873-6DDA-66AA-F589-516044384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53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7" name="Rectangle 764">
              <a:extLst>
                <a:ext uri="{FF2B5EF4-FFF2-40B4-BE49-F238E27FC236}">
                  <a16:creationId xmlns:a16="http://schemas.microsoft.com/office/drawing/2014/main" id="{E36A247C-B4B5-40EC-C50E-638DCF5CB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51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8" name="Rectangle 765">
              <a:extLst>
                <a:ext uri="{FF2B5EF4-FFF2-40B4-BE49-F238E27FC236}">
                  <a16:creationId xmlns:a16="http://schemas.microsoft.com/office/drawing/2014/main" id="{3F640D07-2268-8FE5-EBF6-E2F27E987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50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59" name="Rectangle 766">
              <a:extLst>
                <a:ext uri="{FF2B5EF4-FFF2-40B4-BE49-F238E27FC236}">
                  <a16:creationId xmlns:a16="http://schemas.microsoft.com/office/drawing/2014/main" id="{195FB03D-6E3F-BB69-D301-89C8E999E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48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0" name="Rectangle 767">
              <a:extLst>
                <a:ext uri="{FF2B5EF4-FFF2-40B4-BE49-F238E27FC236}">
                  <a16:creationId xmlns:a16="http://schemas.microsoft.com/office/drawing/2014/main" id="{E03B904F-BEA3-7788-383E-770ED7669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47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1" name="Rectangle 768">
              <a:extLst>
                <a:ext uri="{FF2B5EF4-FFF2-40B4-BE49-F238E27FC236}">
                  <a16:creationId xmlns:a16="http://schemas.microsoft.com/office/drawing/2014/main" id="{F151D2AF-69A3-9874-9739-B2F7E08088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45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2" name="Rectangle 769">
              <a:extLst>
                <a:ext uri="{FF2B5EF4-FFF2-40B4-BE49-F238E27FC236}">
                  <a16:creationId xmlns:a16="http://schemas.microsoft.com/office/drawing/2014/main" id="{84DA5305-493C-A104-6BCC-E489CD30B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44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3" name="Rectangle 770">
              <a:extLst>
                <a:ext uri="{FF2B5EF4-FFF2-40B4-BE49-F238E27FC236}">
                  <a16:creationId xmlns:a16="http://schemas.microsoft.com/office/drawing/2014/main" id="{D5883E76-1F04-3B4E-BD42-699AF1909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42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4" name="Rectangle 771">
              <a:extLst>
                <a:ext uri="{FF2B5EF4-FFF2-40B4-BE49-F238E27FC236}">
                  <a16:creationId xmlns:a16="http://schemas.microsoft.com/office/drawing/2014/main" id="{96CB21B5-E329-6001-4183-6E7B24729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4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665" name="Rectangle 772">
              <a:extLst>
                <a:ext uri="{FF2B5EF4-FFF2-40B4-BE49-F238E27FC236}">
                  <a16:creationId xmlns:a16="http://schemas.microsoft.com/office/drawing/2014/main" id="{160A0AC4-3119-E40E-EB4C-6C0CEA933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1399"/>
              <a:ext cx="7" cy="6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9324" name="Group 773">
            <a:extLst>
              <a:ext uri="{FF2B5EF4-FFF2-40B4-BE49-F238E27FC236}">
                <a16:creationId xmlns:a16="http://schemas.microsoft.com/office/drawing/2014/main" id="{16815F3A-8DBB-EA92-0E49-3B59F405E83B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2354264"/>
            <a:ext cx="11112" cy="2454275"/>
            <a:chOff x="1493" y="1399"/>
            <a:chExt cx="7" cy="1546"/>
          </a:xfrm>
        </p:grpSpPr>
        <p:sp>
          <p:nvSpPr>
            <p:cNvPr id="49458" name="Rectangle 774">
              <a:extLst>
                <a:ext uri="{FF2B5EF4-FFF2-40B4-BE49-F238E27FC236}">
                  <a16:creationId xmlns:a16="http://schemas.microsoft.com/office/drawing/2014/main" id="{E8CE3D26-4AA5-773B-1B81-69A74FA40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93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59" name="Rectangle 775">
              <a:extLst>
                <a:ext uri="{FF2B5EF4-FFF2-40B4-BE49-F238E27FC236}">
                  <a16:creationId xmlns:a16="http://schemas.microsoft.com/office/drawing/2014/main" id="{9897AFE3-4DDC-9B3F-00E8-0CA780B19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92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0" name="Rectangle 776">
              <a:extLst>
                <a:ext uri="{FF2B5EF4-FFF2-40B4-BE49-F238E27FC236}">
                  <a16:creationId xmlns:a16="http://schemas.microsoft.com/office/drawing/2014/main" id="{EBBED211-BEB9-794F-4DBC-99648383B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90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1" name="Rectangle 777">
              <a:extLst>
                <a:ext uri="{FF2B5EF4-FFF2-40B4-BE49-F238E27FC236}">
                  <a16:creationId xmlns:a16="http://schemas.microsoft.com/office/drawing/2014/main" id="{5294D792-591F-EB14-3CAF-B4EE7B9E2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89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2" name="Rectangle 778">
              <a:extLst>
                <a:ext uri="{FF2B5EF4-FFF2-40B4-BE49-F238E27FC236}">
                  <a16:creationId xmlns:a16="http://schemas.microsoft.com/office/drawing/2014/main" id="{2498ACB4-22EA-D599-713F-552DD5686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87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3" name="Rectangle 779">
              <a:extLst>
                <a:ext uri="{FF2B5EF4-FFF2-40B4-BE49-F238E27FC236}">
                  <a16:creationId xmlns:a16="http://schemas.microsoft.com/office/drawing/2014/main" id="{270DAC9A-4A35-86CB-712D-99044821B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86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4" name="Rectangle 780">
              <a:extLst>
                <a:ext uri="{FF2B5EF4-FFF2-40B4-BE49-F238E27FC236}">
                  <a16:creationId xmlns:a16="http://schemas.microsoft.com/office/drawing/2014/main" id="{FFCA6D49-DF2F-DD04-AA9F-A00238240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84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5" name="Rectangle 781">
              <a:extLst>
                <a:ext uri="{FF2B5EF4-FFF2-40B4-BE49-F238E27FC236}">
                  <a16:creationId xmlns:a16="http://schemas.microsoft.com/office/drawing/2014/main" id="{769A1587-B03D-5EE3-EA6C-5AFA845480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83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6" name="Rectangle 782">
              <a:extLst>
                <a:ext uri="{FF2B5EF4-FFF2-40B4-BE49-F238E27FC236}">
                  <a16:creationId xmlns:a16="http://schemas.microsoft.com/office/drawing/2014/main" id="{69EEF547-FDC2-91D3-EA0A-52BE0FFFB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81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7" name="Rectangle 783">
              <a:extLst>
                <a:ext uri="{FF2B5EF4-FFF2-40B4-BE49-F238E27FC236}">
                  <a16:creationId xmlns:a16="http://schemas.microsoft.com/office/drawing/2014/main" id="{F1828F68-52A6-6D37-AC21-915CE5D0C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80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8" name="Rectangle 784">
              <a:extLst>
                <a:ext uri="{FF2B5EF4-FFF2-40B4-BE49-F238E27FC236}">
                  <a16:creationId xmlns:a16="http://schemas.microsoft.com/office/drawing/2014/main" id="{507533AD-AA67-6752-D01A-C68136FD4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78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69" name="Rectangle 785">
              <a:extLst>
                <a:ext uri="{FF2B5EF4-FFF2-40B4-BE49-F238E27FC236}">
                  <a16:creationId xmlns:a16="http://schemas.microsoft.com/office/drawing/2014/main" id="{9798D65E-AD65-EF46-5D63-25883A425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773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0" name="Rectangle 786">
              <a:extLst>
                <a:ext uri="{FF2B5EF4-FFF2-40B4-BE49-F238E27FC236}">
                  <a16:creationId xmlns:a16="http://schemas.microsoft.com/office/drawing/2014/main" id="{770E24C4-3EF6-9508-ED85-4FD5B6D96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758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1" name="Rectangle 787">
              <a:extLst>
                <a:ext uri="{FF2B5EF4-FFF2-40B4-BE49-F238E27FC236}">
                  <a16:creationId xmlns:a16="http://schemas.microsoft.com/office/drawing/2014/main" id="{D1B21736-CCD2-7FE8-2D6F-6D3184A11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74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2" name="Rectangle 788">
              <a:extLst>
                <a:ext uri="{FF2B5EF4-FFF2-40B4-BE49-F238E27FC236}">
                  <a16:creationId xmlns:a16="http://schemas.microsoft.com/office/drawing/2014/main" id="{3F13026E-6B12-3D61-CC3E-0D2D6C6E9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72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3" name="Rectangle 789">
              <a:extLst>
                <a:ext uri="{FF2B5EF4-FFF2-40B4-BE49-F238E27FC236}">
                  <a16:creationId xmlns:a16="http://schemas.microsoft.com/office/drawing/2014/main" id="{CA983B58-D715-B909-19FD-89A095A294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71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4" name="Rectangle 790">
              <a:extLst>
                <a:ext uri="{FF2B5EF4-FFF2-40B4-BE49-F238E27FC236}">
                  <a16:creationId xmlns:a16="http://schemas.microsoft.com/office/drawing/2014/main" id="{B0FFC8D6-2446-E01C-97C7-EBE1D3C3E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69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5" name="Rectangle 791">
              <a:extLst>
                <a:ext uri="{FF2B5EF4-FFF2-40B4-BE49-F238E27FC236}">
                  <a16:creationId xmlns:a16="http://schemas.microsoft.com/office/drawing/2014/main" id="{D4ED285F-24EC-4EF2-962A-5F075C190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68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6" name="Rectangle 792">
              <a:extLst>
                <a:ext uri="{FF2B5EF4-FFF2-40B4-BE49-F238E27FC236}">
                  <a16:creationId xmlns:a16="http://schemas.microsoft.com/office/drawing/2014/main" id="{7D95DEA8-2E45-424E-1BF1-CC16BEA4F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66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7" name="Rectangle 793">
              <a:extLst>
                <a:ext uri="{FF2B5EF4-FFF2-40B4-BE49-F238E27FC236}">
                  <a16:creationId xmlns:a16="http://schemas.microsoft.com/office/drawing/2014/main" id="{E0829641-D75B-CC7A-CD4A-1EB6C651B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65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8" name="Rectangle 794">
              <a:extLst>
                <a:ext uri="{FF2B5EF4-FFF2-40B4-BE49-F238E27FC236}">
                  <a16:creationId xmlns:a16="http://schemas.microsoft.com/office/drawing/2014/main" id="{E74DCA83-FD1F-C745-4868-317F0CCBA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63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79" name="Rectangle 795">
              <a:extLst>
                <a:ext uri="{FF2B5EF4-FFF2-40B4-BE49-F238E27FC236}">
                  <a16:creationId xmlns:a16="http://schemas.microsoft.com/office/drawing/2014/main" id="{10FA87A3-267A-E756-3794-69F1D36F9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624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0" name="Rectangle 796">
              <a:extLst>
                <a:ext uri="{FF2B5EF4-FFF2-40B4-BE49-F238E27FC236}">
                  <a16:creationId xmlns:a16="http://schemas.microsoft.com/office/drawing/2014/main" id="{17BB87F3-EBFF-DB24-6F14-67F234B7A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609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1" name="Rectangle 797">
              <a:extLst>
                <a:ext uri="{FF2B5EF4-FFF2-40B4-BE49-F238E27FC236}">
                  <a16:creationId xmlns:a16="http://schemas.microsoft.com/office/drawing/2014/main" id="{B7D7139A-176C-6476-D9CF-B19F2489ED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59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2" name="Rectangle 798">
              <a:extLst>
                <a:ext uri="{FF2B5EF4-FFF2-40B4-BE49-F238E27FC236}">
                  <a16:creationId xmlns:a16="http://schemas.microsoft.com/office/drawing/2014/main" id="{8A2829CB-D75E-13EC-D2A5-08F03EEB1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57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3" name="Rectangle 799">
              <a:extLst>
                <a:ext uri="{FF2B5EF4-FFF2-40B4-BE49-F238E27FC236}">
                  <a16:creationId xmlns:a16="http://schemas.microsoft.com/office/drawing/2014/main" id="{BC3211D9-CA7B-E925-630F-8850B8EA3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56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4" name="Rectangle 800">
              <a:extLst>
                <a:ext uri="{FF2B5EF4-FFF2-40B4-BE49-F238E27FC236}">
                  <a16:creationId xmlns:a16="http://schemas.microsoft.com/office/drawing/2014/main" id="{FD2E3F8B-7566-DD1E-F8B9-5BA2447D0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54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5" name="Rectangle 801">
              <a:extLst>
                <a:ext uri="{FF2B5EF4-FFF2-40B4-BE49-F238E27FC236}">
                  <a16:creationId xmlns:a16="http://schemas.microsoft.com/office/drawing/2014/main" id="{C2D2A22B-3EAE-3CE9-4C6D-6862AEA51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53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6" name="Rectangle 802">
              <a:extLst>
                <a:ext uri="{FF2B5EF4-FFF2-40B4-BE49-F238E27FC236}">
                  <a16:creationId xmlns:a16="http://schemas.microsoft.com/office/drawing/2014/main" id="{41468258-EA43-51DB-1E8F-E64D355D1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51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7" name="Rectangle 803">
              <a:extLst>
                <a:ext uri="{FF2B5EF4-FFF2-40B4-BE49-F238E27FC236}">
                  <a16:creationId xmlns:a16="http://schemas.microsoft.com/office/drawing/2014/main" id="{44189D8A-40FE-2530-FDD5-8C2A70EC0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50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8" name="Rectangle 804">
              <a:extLst>
                <a:ext uri="{FF2B5EF4-FFF2-40B4-BE49-F238E27FC236}">
                  <a16:creationId xmlns:a16="http://schemas.microsoft.com/office/drawing/2014/main" id="{FC97E6A2-F650-BB1F-C4D7-14632FCE4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48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89" name="Rectangle 805">
              <a:extLst>
                <a:ext uri="{FF2B5EF4-FFF2-40B4-BE49-F238E27FC236}">
                  <a16:creationId xmlns:a16="http://schemas.microsoft.com/office/drawing/2014/main" id="{4DC200C8-DB71-735A-6470-3079593ED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474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0" name="Rectangle 806">
              <a:extLst>
                <a:ext uri="{FF2B5EF4-FFF2-40B4-BE49-F238E27FC236}">
                  <a16:creationId xmlns:a16="http://schemas.microsoft.com/office/drawing/2014/main" id="{699C2912-5864-35E7-F026-08DEE0DA4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459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1" name="Rectangle 807">
              <a:extLst>
                <a:ext uri="{FF2B5EF4-FFF2-40B4-BE49-F238E27FC236}">
                  <a16:creationId xmlns:a16="http://schemas.microsoft.com/office/drawing/2014/main" id="{2F627CF1-844D-15CB-F5A8-5FF8F23A6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44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2" name="Rectangle 808">
              <a:extLst>
                <a:ext uri="{FF2B5EF4-FFF2-40B4-BE49-F238E27FC236}">
                  <a16:creationId xmlns:a16="http://schemas.microsoft.com/office/drawing/2014/main" id="{317173DD-051F-7637-3469-5E9857EAB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43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3" name="Rectangle 809">
              <a:extLst>
                <a:ext uri="{FF2B5EF4-FFF2-40B4-BE49-F238E27FC236}">
                  <a16:creationId xmlns:a16="http://schemas.microsoft.com/office/drawing/2014/main" id="{9E1EABB4-3498-7BAE-B20C-924C03063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41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4" name="Rectangle 810">
              <a:extLst>
                <a:ext uri="{FF2B5EF4-FFF2-40B4-BE49-F238E27FC236}">
                  <a16:creationId xmlns:a16="http://schemas.microsoft.com/office/drawing/2014/main" id="{BA7F678C-AC2F-8F93-15E8-C2D1D296F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40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5" name="Rectangle 811">
              <a:extLst>
                <a:ext uri="{FF2B5EF4-FFF2-40B4-BE49-F238E27FC236}">
                  <a16:creationId xmlns:a16="http://schemas.microsoft.com/office/drawing/2014/main" id="{45BC595A-0684-8275-EA8D-83B61ACD5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38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6" name="Rectangle 812">
              <a:extLst>
                <a:ext uri="{FF2B5EF4-FFF2-40B4-BE49-F238E27FC236}">
                  <a16:creationId xmlns:a16="http://schemas.microsoft.com/office/drawing/2014/main" id="{5686ABC7-4F27-4836-DAC1-C2FC9B1EA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37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7" name="Rectangle 813">
              <a:extLst>
                <a:ext uri="{FF2B5EF4-FFF2-40B4-BE49-F238E27FC236}">
                  <a16:creationId xmlns:a16="http://schemas.microsoft.com/office/drawing/2014/main" id="{444C05A5-10FD-0236-B55B-C3721AB3B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35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8" name="Rectangle 814">
              <a:extLst>
                <a:ext uri="{FF2B5EF4-FFF2-40B4-BE49-F238E27FC236}">
                  <a16:creationId xmlns:a16="http://schemas.microsoft.com/office/drawing/2014/main" id="{38B8A8BF-F12E-4BA9-B33E-6FCD955BC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34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99" name="Rectangle 815">
              <a:extLst>
                <a:ext uri="{FF2B5EF4-FFF2-40B4-BE49-F238E27FC236}">
                  <a16:creationId xmlns:a16="http://schemas.microsoft.com/office/drawing/2014/main" id="{DD616B81-737C-ECB6-BA8D-D8FA280B8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325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0" name="Rectangle 816">
              <a:extLst>
                <a:ext uri="{FF2B5EF4-FFF2-40B4-BE49-F238E27FC236}">
                  <a16:creationId xmlns:a16="http://schemas.microsoft.com/office/drawing/2014/main" id="{A1402769-0557-9844-87BA-BEB95B5B4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310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1" name="Rectangle 817">
              <a:extLst>
                <a:ext uri="{FF2B5EF4-FFF2-40B4-BE49-F238E27FC236}">
                  <a16:creationId xmlns:a16="http://schemas.microsoft.com/office/drawing/2014/main" id="{ADDEAB50-869D-2530-13EC-E3F74E36C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29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2" name="Rectangle 818">
              <a:extLst>
                <a:ext uri="{FF2B5EF4-FFF2-40B4-BE49-F238E27FC236}">
                  <a16:creationId xmlns:a16="http://schemas.microsoft.com/office/drawing/2014/main" id="{82B14710-276B-7592-F964-86BD3BE4D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28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3" name="Rectangle 819">
              <a:extLst>
                <a:ext uri="{FF2B5EF4-FFF2-40B4-BE49-F238E27FC236}">
                  <a16:creationId xmlns:a16="http://schemas.microsoft.com/office/drawing/2014/main" id="{BDE19047-5F1A-8841-006D-6B39D4AF3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26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4" name="Rectangle 820">
              <a:extLst>
                <a:ext uri="{FF2B5EF4-FFF2-40B4-BE49-F238E27FC236}">
                  <a16:creationId xmlns:a16="http://schemas.microsoft.com/office/drawing/2014/main" id="{BF981591-F4AF-446E-1789-7D88ECC12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25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5" name="Rectangle 821">
              <a:extLst>
                <a:ext uri="{FF2B5EF4-FFF2-40B4-BE49-F238E27FC236}">
                  <a16:creationId xmlns:a16="http://schemas.microsoft.com/office/drawing/2014/main" id="{5438AD41-B7B0-BB13-B539-02CF517CF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23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6" name="Rectangle 822">
              <a:extLst>
                <a:ext uri="{FF2B5EF4-FFF2-40B4-BE49-F238E27FC236}">
                  <a16:creationId xmlns:a16="http://schemas.microsoft.com/office/drawing/2014/main" id="{700BA784-BA8F-D67C-FD02-5A83C1C67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22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7" name="Rectangle 823">
              <a:extLst>
                <a:ext uri="{FF2B5EF4-FFF2-40B4-BE49-F238E27FC236}">
                  <a16:creationId xmlns:a16="http://schemas.microsoft.com/office/drawing/2014/main" id="{8D8D1F6D-9081-7415-D476-7EAD25A99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20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8" name="Rectangle 824">
              <a:extLst>
                <a:ext uri="{FF2B5EF4-FFF2-40B4-BE49-F238E27FC236}">
                  <a16:creationId xmlns:a16="http://schemas.microsoft.com/office/drawing/2014/main" id="{44220CA0-59E3-777B-6FAB-92F0EA99E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19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09" name="Rectangle 825">
              <a:extLst>
                <a:ext uri="{FF2B5EF4-FFF2-40B4-BE49-F238E27FC236}">
                  <a16:creationId xmlns:a16="http://schemas.microsoft.com/office/drawing/2014/main" id="{11BA34B9-8D14-2F1C-A32C-714BC9C17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175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0" name="Rectangle 826">
              <a:extLst>
                <a:ext uri="{FF2B5EF4-FFF2-40B4-BE49-F238E27FC236}">
                  <a16:creationId xmlns:a16="http://schemas.microsoft.com/office/drawing/2014/main" id="{9B439283-C181-6713-D4E4-B7C213F74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160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1" name="Rectangle 827">
              <a:extLst>
                <a:ext uri="{FF2B5EF4-FFF2-40B4-BE49-F238E27FC236}">
                  <a16:creationId xmlns:a16="http://schemas.microsoft.com/office/drawing/2014/main" id="{CBCB2764-F2B2-CB19-0D77-FBC44D29C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14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2" name="Rectangle 828">
              <a:extLst>
                <a:ext uri="{FF2B5EF4-FFF2-40B4-BE49-F238E27FC236}">
                  <a16:creationId xmlns:a16="http://schemas.microsoft.com/office/drawing/2014/main" id="{C3403A6B-2F83-C6E5-C030-BC4556FE8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13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3" name="Rectangle 829">
              <a:extLst>
                <a:ext uri="{FF2B5EF4-FFF2-40B4-BE49-F238E27FC236}">
                  <a16:creationId xmlns:a16="http://schemas.microsoft.com/office/drawing/2014/main" id="{AF01A569-51EC-D988-4BBD-3FF1F877F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11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4" name="Rectangle 830">
              <a:extLst>
                <a:ext uri="{FF2B5EF4-FFF2-40B4-BE49-F238E27FC236}">
                  <a16:creationId xmlns:a16="http://schemas.microsoft.com/office/drawing/2014/main" id="{8F3B1E61-C3DC-BA13-9BFA-BD994E1E2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10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5" name="Rectangle 831">
              <a:extLst>
                <a:ext uri="{FF2B5EF4-FFF2-40B4-BE49-F238E27FC236}">
                  <a16:creationId xmlns:a16="http://schemas.microsoft.com/office/drawing/2014/main" id="{31DB97FC-63C6-9B09-0603-898502D25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08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6" name="Rectangle 832">
              <a:extLst>
                <a:ext uri="{FF2B5EF4-FFF2-40B4-BE49-F238E27FC236}">
                  <a16:creationId xmlns:a16="http://schemas.microsoft.com/office/drawing/2014/main" id="{9A8F4E46-B84B-91E0-4834-1888483A0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07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7" name="Rectangle 833">
              <a:extLst>
                <a:ext uri="{FF2B5EF4-FFF2-40B4-BE49-F238E27FC236}">
                  <a16:creationId xmlns:a16="http://schemas.microsoft.com/office/drawing/2014/main" id="{08573CC5-9C76-E64B-2693-1F582D559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05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8" name="Rectangle 834">
              <a:extLst>
                <a:ext uri="{FF2B5EF4-FFF2-40B4-BE49-F238E27FC236}">
                  <a16:creationId xmlns:a16="http://schemas.microsoft.com/office/drawing/2014/main" id="{ECE49920-9C67-7C9D-7F30-C2DF4033A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04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19" name="Rectangle 835">
              <a:extLst>
                <a:ext uri="{FF2B5EF4-FFF2-40B4-BE49-F238E27FC236}">
                  <a16:creationId xmlns:a16="http://schemas.microsoft.com/office/drawing/2014/main" id="{4C7DD594-7D89-E08E-F90A-565EC5052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02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0" name="Rectangle 836">
              <a:extLst>
                <a:ext uri="{FF2B5EF4-FFF2-40B4-BE49-F238E27FC236}">
                  <a16:creationId xmlns:a16="http://schemas.microsoft.com/office/drawing/2014/main" id="{237CCA37-7781-BBD5-F626-8879AC223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011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1" name="Rectangle 837">
              <a:extLst>
                <a:ext uri="{FF2B5EF4-FFF2-40B4-BE49-F238E27FC236}">
                  <a16:creationId xmlns:a16="http://schemas.microsoft.com/office/drawing/2014/main" id="{728927B0-CF04-0DC9-482C-F116ACD06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996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2" name="Rectangle 838">
              <a:extLst>
                <a:ext uri="{FF2B5EF4-FFF2-40B4-BE49-F238E27FC236}">
                  <a16:creationId xmlns:a16="http://schemas.microsoft.com/office/drawing/2014/main" id="{A71F63F9-9854-CD13-ED17-58E7A2806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98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3" name="Rectangle 839">
              <a:extLst>
                <a:ext uri="{FF2B5EF4-FFF2-40B4-BE49-F238E27FC236}">
                  <a16:creationId xmlns:a16="http://schemas.microsoft.com/office/drawing/2014/main" id="{2DD62636-7418-C2DC-F823-EF2830F52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96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4" name="Rectangle 840">
              <a:extLst>
                <a:ext uri="{FF2B5EF4-FFF2-40B4-BE49-F238E27FC236}">
                  <a16:creationId xmlns:a16="http://schemas.microsoft.com/office/drawing/2014/main" id="{3967C75B-9192-0B90-DA79-BD4C103BF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95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5" name="Rectangle 841">
              <a:extLst>
                <a:ext uri="{FF2B5EF4-FFF2-40B4-BE49-F238E27FC236}">
                  <a16:creationId xmlns:a16="http://schemas.microsoft.com/office/drawing/2014/main" id="{7CC0A43C-BACD-9475-0758-45B212541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93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6" name="Rectangle 842">
              <a:extLst>
                <a:ext uri="{FF2B5EF4-FFF2-40B4-BE49-F238E27FC236}">
                  <a16:creationId xmlns:a16="http://schemas.microsoft.com/office/drawing/2014/main" id="{02D80EB3-2273-A8D0-8C06-0336C3C6D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92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7" name="Rectangle 843">
              <a:extLst>
                <a:ext uri="{FF2B5EF4-FFF2-40B4-BE49-F238E27FC236}">
                  <a16:creationId xmlns:a16="http://schemas.microsoft.com/office/drawing/2014/main" id="{D3DE86C4-CB5C-85B6-0552-7F48E4727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90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8" name="Rectangle 844">
              <a:extLst>
                <a:ext uri="{FF2B5EF4-FFF2-40B4-BE49-F238E27FC236}">
                  <a16:creationId xmlns:a16="http://schemas.microsoft.com/office/drawing/2014/main" id="{9E14B503-6969-CF6D-DEF3-1F83DE62B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89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29" name="Rectangle 845">
              <a:extLst>
                <a:ext uri="{FF2B5EF4-FFF2-40B4-BE49-F238E27FC236}">
                  <a16:creationId xmlns:a16="http://schemas.microsoft.com/office/drawing/2014/main" id="{D0B553D4-859E-1D80-B8BC-9101B4FD1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876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0" name="Rectangle 846">
              <a:extLst>
                <a:ext uri="{FF2B5EF4-FFF2-40B4-BE49-F238E27FC236}">
                  <a16:creationId xmlns:a16="http://schemas.microsoft.com/office/drawing/2014/main" id="{E9A8C1C9-179F-C60A-0762-5C8833C75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861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1" name="Rectangle 847">
              <a:extLst>
                <a:ext uri="{FF2B5EF4-FFF2-40B4-BE49-F238E27FC236}">
                  <a16:creationId xmlns:a16="http://schemas.microsoft.com/office/drawing/2014/main" id="{BADBDF70-AD6C-8A8F-654A-F35D52860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84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2" name="Rectangle 848">
              <a:extLst>
                <a:ext uri="{FF2B5EF4-FFF2-40B4-BE49-F238E27FC236}">
                  <a16:creationId xmlns:a16="http://schemas.microsoft.com/office/drawing/2014/main" id="{582A032B-031B-FDE7-28A4-F36681AFA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83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3" name="Rectangle 849">
              <a:extLst>
                <a:ext uri="{FF2B5EF4-FFF2-40B4-BE49-F238E27FC236}">
                  <a16:creationId xmlns:a16="http://schemas.microsoft.com/office/drawing/2014/main" id="{B9792223-9215-4167-9C5D-2AF81EEA0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81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4" name="Rectangle 850">
              <a:extLst>
                <a:ext uri="{FF2B5EF4-FFF2-40B4-BE49-F238E27FC236}">
                  <a16:creationId xmlns:a16="http://schemas.microsoft.com/office/drawing/2014/main" id="{1C653FDA-54CF-3A9F-4E0A-583C6ECA8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80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5" name="Rectangle 851">
              <a:extLst>
                <a:ext uri="{FF2B5EF4-FFF2-40B4-BE49-F238E27FC236}">
                  <a16:creationId xmlns:a16="http://schemas.microsoft.com/office/drawing/2014/main" id="{06F02389-F591-5DE6-65E5-97813AD11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78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6" name="Rectangle 852">
              <a:extLst>
                <a:ext uri="{FF2B5EF4-FFF2-40B4-BE49-F238E27FC236}">
                  <a16:creationId xmlns:a16="http://schemas.microsoft.com/office/drawing/2014/main" id="{5648AFF7-9BC8-35ED-6E36-8DAF26BEA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77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7" name="Rectangle 853">
              <a:extLst>
                <a:ext uri="{FF2B5EF4-FFF2-40B4-BE49-F238E27FC236}">
                  <a16:creationId xmlns:a16="http://schemas.microsoft.com/office/drawing/2014/main" id="{8E2AD5A3-CDE4-CE08-CDAE-9B5EA7E73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75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8" name="Rectangle 854">
              <a:extLst>
                <a:ext uri="{FF2B5EF4-FFF2-40B4-BE49-F238E27FC236}">
                  <a16:creationId xmlns:a16="http://schemas.microsoft.com/office/drawing/2014/main" id="{E2F7C79F-49B1-82D4-F641-4FFFAC5BD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74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39" name="Rectangle 855">
              <a:extLst>
                <a:ext uri="{FF2B5EF4-FFF2-40B4-BE49-F238E27FC236}">
                  <a16:creationId xmlns:a16="http://schemas.microsoft.com/office/drawing/2014/main" id="{D4BED155-33E1-6D8C-3FDC-8E4FC4A93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72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0" name="Rectangle 856">
              <a:extLst>
                <a:ext uri="{FF2B5EF4-FFF2-40B4-BE49-F238E27FC236}">
                  <a16:creationId xmlns:a16="http://schemas.microsoft.com/office/drawing/2014/main" id="{7578D1BE-E4ED-AD12-9986-2043B401D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712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1" name="Rectangle 857">
              <a:extLst>
                <a:ext uri="{FF2B5EF4-FFF2-40B4-BE49-F238E27FC236}">
                  <a16:creationId xmlns:a16="http://schemas.microsoft.com/office/drawing/2014/main" id="{3E103BE8-A85E-391E-DD2A-0B37C810C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697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2" name="Rectangle 858">
              <a:extLst>
                <a:ext uri="{FF2B5EF4-FFF2-40B4-BE49-F238E27FC236}">
                  <a16:creationId xmlns:a16="http://schemas.microsoft.com/office/drawing/2014/main" id="{93E30C5F-6ACA-CCFE-8459-62B1E0136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68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3" name="Rectangle 859">
              <a:extLst>
                <a:ext uri="{FF2B5EF4-FFF2-40B4-BE49-F238E27FC236}">
                  <a16:creationId xmlns:a16="http://schemas.microsoft.com/office/drawing/2014/main" id="{BC98A48C-282B-6A04-5441-FFB9D762C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66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4" name="Rectangle 860">
              <a:extLst>
                <a:ext uri="{FF2B5EF4-FFF2-40B4-BE49-F238E27FC236}">
                  <a16:creationId xmlns:a16="http://schemas.microsoft.com/office/drawing/2014/main" id="{7671B2EA-4381-14DF-B3D6-77E6A5931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65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5" name="Rectangle 861">
              <a:extLst>
                <a:ext uri="{FF2B5EF4-FFF2-40B4-BE49-F238E27FC236}">
                  <a16:creationId xmlns:a16="http://schemas.microsoft.com/office/drawing/2014/main" id="{B8B18B34-F7C3-F27C-3896-679A89A0E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63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6" name="Rectangle 862">
              <a:extLst>
                <a:ext uri="{FF2B5EF4-FFF2-40B4-BE49-F238E27FC236}">
                  <a16:creationId xmlns:a16="http://schemas.microsoft.com/office/drawing/2014/main" id="{01BCF184-B182-153D-FD92-71942FA51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62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7" name="Rectangle 863">
              <a:extLst>
                <a:ext uri="{FF2B5EF4-FFF2-40B4-BE49-F238E27FC236}">
                  <a16:creationId xmlns:a16="http://schemas.microsoft.com/office/drawing/2014/main" id="{211908A5-33E3-3E87-2455-7608562D8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60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8" name="Rectangle 864">
              <a:extLst>
                <a:ext uri="{FF2B5EF4-FFF2-40B4-BE49-F238E27FC236}">
                  <a16:creationId xmlns:a16="http://schemas.microsoft.com/office/drawing/2014/main" id="{8AB44CC5-A5FE-506A-5F9F-BEDB6FC64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59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49" name="Rectangle 865">
              <a:extLst>
                <a:ext uri="{FF2B5EF4-FFF2-40B4-BE49-F238E27FC236}">
                  <a16:creationId xmlns:a16="http://schemas.microsoft.com/office/drawing/2014/main" id="{E604E706-D85D-2A6B-427A-C925BC8F6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57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0" name="Rectangle 866">
              <a:extLst>
                <a:ext uri="{FF2B5EF4-FFF2-40B4-BE49-F238E27FC236}">
                  <a16:creationId xmlns:a16="http://schemas.microsoft.com/office/drawing/2014/main" id="{3B5518F9-E768-FBD5-2874-44ADE6888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562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1" name="Rectangle 867">
              <a:extLst>
                <a:ext uri="{FF2B5EF4-FFF2-40B4-BE49-F238E27FC236}">
                  <a16:creationId xmlns:a16="http://schemas.microsoft.com/office/drawing/2014/main" id="{B25A7D65-F79D-08AC-075A-42C889573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547"/>
              <a:ext cx="7" cy="8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2" name="Rectangle 868">
              <a:extLst>
                <a:ext uri="{FF2B5EF4-FFF2-40B4-BE49-F238E27FC236}">
                  <a16:creationId xmlns:a16="http://schemas.microsoft.com/office/drawing/2014/main" id="{72567CFC-E9E6-93A7-882B-240AA63CC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53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3" name="Rectangle 869">
              <a:extLst>
                <a:ext uri="{FF2B5EF4-FFF2-40B4-BE49-F238E27FC236}">
                  <a16:creationId xmlns:a16="http://schemas.microsoft.com/office/drawing/2014/main" id="{251503E2-B653-D63E-C2F9-E81E8F5B5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51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4" name="Rectangle 870">
              <a:extLst>
                <a:ext uri="{FF2B5EF4-FFF2-40B4-BE49-F238E27FC236}">
                  <a16:creationId xmlns:a16="http://schemas.microsoft.com/office/drawing/2014/main" id="{FB797689-4122-3F8A-D438-10BFB4EBD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50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5" name="Rectangle 871">
              <a:extLst>
                <a:ext uri="{FF2B5EF4-FFF2-40B4-BE49-F238E27FC236}">
                  <a16:creationId xmlns:a16="http://schemas.microsoft.com/office/drawing/2014/main" id="{42598157-BA87-36E9-14DA-90F7BD6C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48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6" name="Rectangle 872">
              <a:extLst>
                <a:ext uri="{FF2B5EF4-FFF2-40B4-BE49-F238E27FC236}">
                  <a16:creationId xmlns:a16="http://schemas.microsoft.com/office/drawing/2014/main" id="{322113C2-43FF-BE17-8ECE-2FFC72AD6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47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7" name="Rectangle 873">
              <a:extLst>
                <a:ext uri="{FF2B5EF4-FFF2-40B4-BE49-F238E27FC236}">
                  <a16:creationId xmlns:a16="http://schemas.microsoft.com/office/drawing/2014/main" id="{8A6127A3-97A9-C51C-7CF1-5DF0E78E68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45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8" name="Rectangle 874">
              <a:extLst>
                <a:ext uri="{FF2B5EF4-FFF2-40B4-BE49-F238E27FC236}">
                  <a16:creationId xmlns:a16="http://schemas.microsoft.com/office/drawing/2014/main" id="{95C908E4-39C0-A4B5-AACA-3C454E1CB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44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59" name="Rectangle 875">
              <a:extLst>
                <a:ext uri="{FF2B5EF4-FFF2-40B4-BE49-F238E27FC236}">
                  <a16:creationId xmlns:a16="http://schemas.microsoft.com/office/drawing/2014/main" id="{199869F2-1968-B64A-FFC7-D95B2DB68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428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0" name="Rectangle 876">
              <a:extLst>
                <a:ext uri="{FF2B5EF4-FFF2-40B4-BE49-F238E27FC236}">
                  <a16:creationId xmlns:a16="http://schemas.microsoft.com/office/drawing/2014/main" id="{50FD2E93-D297-5E13-1E98-C0461EB247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413"/>
              <a:ext cx="7" cy="7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561" name="Rectangle 877">
              <a:extLst>
                <a:ext uri="{FF2B5EF4-FFF2-40B4-BE49-F238E27FC236}">
                  <a16:creationId xmlns:a16="http://schemas.microsoft.com/office/drawing/2014/main" id="{CA849B19-5B09-0D03-2F7D-7CAC1DE2D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1399"/>
              <a:ext cx="7" cy="6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9325" name="Rectangle 878">
            <a:extLst>
              <a:ext uri="{FF2B5EF4-FFF2-40B4-BE49-F238E27FC236}">
                <a16:creationId xmlns:a16="http://schemas.microsoft.com/office/drawing/2014/main" id="{EBD22541-CA68-D2A5-1E70-7E93CAA7B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6" y="4476750"/>
            <a:ext cx="1019175" cy="192088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26" name="Rectangle 879">
            <a:extLst>
              <a:ext uri="{FF2B5EF4-FFF2-40B4-BE49-F238E27FC236}">
                <a16:creationId xmlns:a16="http://schemas.microsoft.com/office/drawing/2014/main" id="{90EBAEC6-16C8-2275-9625-2A39005F7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6" y="3802064"/>
            <a:ext cx="377825" cy="193675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27" name="Rectangle 880">
            <a:extLst>
              <a:ext uri="{FF2B5EF4-FFF2-40B4-BE49-F238E27FC236}">
                <a16:creationId xmlns:a16="http://schemas.microsoft.com/office/drawing/2014/main" id="{31011CAF-DDF2-8B8C-71E0-5D70C8B75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3467100"/>
            <a:ext cx="419100" cy="190500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28" name="Rectangle 881">
            <a:extLst>
              <a:ext uri="{FF2B5EF4-FFF2-40B4-BE49-F238E27FC236}">
                <a16:creationId xmlns:a16="http://schemas.microsoft.com/office/drawing/2014/main" id="{5A76E5A2-1DE7-158F-45C8-2B2252EA1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3130550"/>
            <a:ext cx="382588" cy="192088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29" name="Rectangle 882">
            <a:extLst>
              <a:ext uri="{FF2B5EF4-FFF2-40B4-BE49-F238E27FC236}">
                <a16:creationId xmlns:a16="http://schemas.microsoft.com/office/drawing/2014/main" id="{A7C53832-246A-1080-106D-B166C616B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6" y="2792414"/>
            <a:ext cx="430213" cy="193675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30" name="Rectangle 883">
            <a:extLst>
              <a:ext uri="{FF2B5EF4-FFF2-40B4-BE49-F238E27FC236}">
                <a16:creationId xmlns:a16="http://schemas.microsoft.com/office/drawing/2014/main" id="{7CA2E45E-2321-F432-C8A5-36343E7D9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457450"/>
            <a:ext cx="427038" cy="192088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31" name="Rectangle 884">
            <a:extLst>
              <a:ext uri="{FF2B5EF4-FFF2-40B4-BE49-F238E27FC236}">
                <a16:creationId xmlns:a16="http://schemas.microsoft.com/office/drawing/2014/main" id="{2D11A338-2273-749B-2F47-F18135910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4140200"/>
            <a:ext cx="203200" cy="192088"/>
          </a:xfrm>
          <a:prstGeom prst="rect">
            <a:avLst/>
          </a:prstGeom>
          <a:solidFill>
            <a:srgbClr val="1872B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32" name="Rectangle 885">
            <a:extLst>
              <a:ext uri="{FF2B5EF4-FFF2-40B4-BE49-F238E27FC236}">
                <a16:creationId xmlns:a16="http://schemas.microsoft.com/office/drawing/2014/main" id="{184E1223-78BA-FFB4-DA9C-E5A483732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2146301"/>
            <a:ext cx="37623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33" name="Rectangle 886">
            <a:extLst>
              <a:ext uri="{FF2B5EF4-FFF2-40B4-BE49-F238E27FC236}">
                <a16:creationId xmlns:a16="http://schemas.microsoft.com/office/drawing/2014/main" id="{873491B3-F7F5-889F-A327-50CFAA988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6961" y="2120900"/>
            <a:ext cx="19556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7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Price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34" name="Rectangle 887">
            <a:extLst>
              <a:ext uri="{FF2B5EF4-FFF2-40B4-BE49-F238E27FC236}">
                <a16:creationId xmlns:a16="http://schemas.microsoft.com/office/drawing/2014/main" id="{B8C904CF-EA53-51EB-A58B-933839DF7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014" y="1604963"/>
            <a:ext cx="19446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35" name="Rectangle 888">
            <a:extLst>
              <a:ext uri="{FF2B5EF4-FFF2-40B4-BE49-F238E27FC236}">
                <a16:creationId xmlns:a16="http://schemas.microsoft.com/office/drawing/2014/main" id="{763581F6-EA19-6CF0-F8E5-10343E6EE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801" y="1657350"/>
            <a:ext cx="146674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CarCo’S PERFORMANCE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36" name="Rectangle 889">
            <a:extLst>
              <a:ext uri="{FF2B5EF4-FFF2-40B4-BE49-F238E27FC236}">
                <a16:creationId xmlns:a16="http://schemas.microsoft.com/office/drawing/2014/main" id="{DE68570C-2577-4E1F-C379-B58E29FB6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2100" y="1803400"/>
            <a:ext cx="11620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VS. COMPETITION: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37" name="Rectangle 890">
            <a:extLst>
              <a:ext uri="{FF2B5EF4-FFF2-40B4-BE49-F238E27FC236}">
                <a16:creationId xmlns:a16="http://schemas.microsoft.com/office/drawing/2014/main" id="{6C373F12-EAFE-4599-A97C-0E06EE3EB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6238" y="1604963"/>
            <a:ext cx="19240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38" name="Rectangle 891">
            <a:extLst>
              <a:ext uri="{FF2B5EF4-FFF2-40B4-BE49-F238E27FC236}">
                <a16:creationId xmlns:a16="http://schemas.microsoft.com/office/drawing/2014/main" id="{56992E99-319B-5477-8260-A19868103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726" y="1657350"/>
            <a:ext cx="5635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u="sng" baseline="0">
                <a:solidFill>
                  <a:srgbClr val="000000"/>
                </a:solidFill>
                <a:latin typeface="Times New Roman" panose="02020603050405020304" pitchFamily="18" charset="0"/>
              </a:rPr>
              <a:t>DRIVERS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39" name="Rectangle 892">
            <a:extLst>
              <a:ext uri="{FF2B5EF4-FFF2-40B4-BE49-F238E27FC236}">
                <a16:creationId xmlns:a16="http://schemas.microsoft.com/office/drawing/2014/main" id="{54F0970C-E254-16FE-FDC3-71B9751A0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2476" y="1657350"/>
            <a:ext cx="4728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OF X’S </a:t>
            </a:r>
            <a:endParaRPr lang="en-US" altLang="en-US" i="0" baseline="0" dirty="0">
              <a:latin typeface="Times New Roman" panose="02020603050405020304" pitchFamily="18" charset="0"/>
            </a:endParaRPr>
          </a:p>
        </p:txBody>
      </p:sp>
      <p:sp>
        <p:nvSpPr>
          <p:cNvPr id="49340" name="Rectangle 893">
            <a:extLst>
              <a:ext uri="{FF2B5EF4-FFF2-40B4-BE49-F238E27FC236}">
                <a16:creationId xmlns:a16="http://schemas.microsoft.com/office/drawing/2014/main" id="{EDAC1318-2F33-7068-D4C4-890493C25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5151" y="1803400"/>
            <a:ext cx="186910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DIFFERENTIATION POSITION: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41" name="Rectangle 894">
            <a:extLst>
              <a:ext uri="{FF2B5EF4-FFF2-40B4-BE49-F238E27FC236}">
                <a16:creationId xmlns:a16="http://schemas.microsoft.com/office/drawing/2014/main" id="{0A338EFB-29A9-28DB-BAA7-2E77AED34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1460501"/>
            <a:ext cx="219392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42" name="Rectangle 895">
            <a:extLst>
              <a:ext uri="{FF2B5EF4-FFF2-40B4-BE49-F238E27FC236}">
                <a16:creationId xmlns:a16="http://schemas.microsoft.com/office/drawing/2014/main" id="{C937633C-4F61-76AB-6E04-00565C5EC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14" y="1511300"/>
            <a:ext cx="1100137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IMPORTANCE OF 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43" name="Rectangle 896">
            <a:extLst>
              <a:ext uri="{FF2B5EF4-FFF2-40B4-BE49-F238E27FC236}">
                <a16:creationId xmlns:a16="http://schemas.microsoft.com/office/drawing/2014/main" id="{568D6320-FC5F-818B-7A9E-2EBB725A8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5679" y="1657350"/>
            <a:ext cx="21592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“DIFFERENTIATION DIMENSIONS”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44" name="Rectangle 897">
            <a:extLst>
              <a:ext uri="{FF2B5EF4-FFF2-40B4-BE49-F238E27FC236}">
                <a16:creationId xmlns:a16="http://schemas.microsoft.com/office/drawing/2014/main" id="{35FAFCD1-56A9-B97C-A112-A2BF99D4A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964" y="1803400"/>
            <a:ext cx="1303337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baseline="0">
                <a:solidFill>
                  <a:srgbClr val="000000"/>
                </a:solidFill>
                <a:latin typeface="Times New Roman" panose="02020603050405020304" pitchFamily="18" charset="0"/>
              </a:rPr>
              <a:t>RELATIVE TO PRICE: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45" name="Freeform 898">
            <a:extLst>
              <a:ext uri="{FF2B5EF4-FFF2-40B4-BE49-F238E27FC236}">
                <a16:creationId xmlns:a16="http://schemas.microsoft.com/office/drawing/2014/main" id="{DBF3D1FD-00F3-02CD-B108-C9A9D559ED8E}"/>
              </a:ext>
            </a:extLst>
          </p:cNvPr>
          <p:cNvSpPr>
            <a:spLocks/>
          </p:cNvSpPr>
          <p:nvPr/>
        </p:nvSpPr>
        <p:spPr bwMode="auto">
          <a:xfrm>
            <a:off x="2751138" y="2354263"/>
            <a:ext cx="1090612" cy="2481262"/>
          </a:xfrm>
          <a:custGeom>
            <a:avLst/>
            <a:gdLst>
              <a:gd name="T0" fmla="*/ 26987 w 1374"/>
              <a:gd name="T1" fmla="*/ 0 h 3126"/>
              <a:gd name="T2" fmla="*/ 0 w 1374"/>
              <a:gd name="T3" fmla="*/ 0 h 3126"/>
              <a:gd name="T4" fmla="*/ 0 w 1374"/>
              <a:gd name="T5" fmla="*/ 2468562 h 3126"/>
              <a:gd name="T6" fmla="*/ 0 w 1374"/>
              <a:gd name="T7" fmla="*/ 2468562 h 3126"/>
              <a:gd name="T8" fmla="*/ 1587 w 1374"/>
              <a:gd name="T9" fmla="*/ 2472531 h 3126"/>
              <a:gd name="T10" fmla="*/ 4762 w 1374"/>
              <a:gd name="T11" fmla="*/ 2477293 h 3126"/>
              <a:gd name="T12" fmla="*/ 8731 w 1374"/>
              <a:gd name="T13" fmla="*/ 2480468 h 3126"/>
              <a:gd name="T14" fmla="*/ 13494 w 1374"/>
              <a:gd name="T15" fmla="*/ 2481262 h 3126"/>
              <a:gd name="T16" fmla="*/ 1090612 w 1374"/>
              <a:gd name="T17" fmla="*/ 2481262 h 3126"/>
              <a:gd name="T18" fmla="*/ 1090612 w 1374"/>
              <a:gd name="T19" fmla="*/ 2455068 h 3126"/>
              <a:gd name="T20" fmla="*/ 13494 w 1374"/>
              <a:gd name="T21" fmla="*/ 2455068 h 3126"/>
              <a:gd name="T22" fmla="*/ 26987 w 1374"/>
              <a:gd name="T23" fmla="*/ 2468562 h 3126"/>
              <a:gd name="T24" fmla="*/ 25400 w 1374"/>
              <a:gd name="T25" fmla="*/ 2463800 h 3126"/>
              <a:gd name="T26" fmla="*/ 22225 w 1374"/>
              <a:gd name="T27" fmla="*/ 2459037 h 3126"/>
              <a:gd name="T28" fmla="*/ 18256 w 1374"/>
              <a:gd name="T29" fmla="*/ 2456656 h 3126"/>
              <a:gd name="T30" fmla="*/ 13494 w 1374"/>
              <a:gd name="T31" fmla="*/ 2468562 h 3126"/>
              <a:gd name="T32" fmla="*/ 26987 w 1374"/>
              <a:gd name="T33" fmla="*/ 2468562 h 3126"/>
              <a:gd name="T34" fmla="*/ 26987 w 1374"/>
              <a:gd name="T35" fmla="*/ 0 h 312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374" h="3126">
                <a:moveTo>
                  <a:pt x="34" y="0"/>
                </a:moveTo>
                <a:lnTo>
                  <a:pt x="0" y="0"/>
                </a:lnTo>
                <a:lnTo>
                  <a:pt x="0" y="3110"/>
                </a:lnTo>
                <a:lnTo>
                  <a:pt x="2" y="3115"/>
                </a:lnTo>
                <a:lnTo>
                  <a:pt x="6" y="3121"/>
                </a:lnTo>
                <a:lnTo>
                  <a:pt x="11" y="3125"/>
                </a:lnTo>
                <a:lnTo>
                  <a:pt x="17" y="3126"/>
                </a:lnTo>
                <a:lnTo>
                  <a:pt x="1374" y="3126"/>
                </a:lnTo>
                <a:lnTo>
                  <a:pt x="1374" y="3093"/>
                </a:lnTo>
                <a:lnTo>
                  <a:pt x="17" y="3093"/>
                </a:lnTo>
                <a:lnTo>
                  <a:pt x="34" y="3110"/>
                </a:lnTo>
                <a:lnTo>
                  <a:pt x="32" y="3104"/>
                </a:lnTo>
                <a:lnTo>
                  <a:pt x="28" y="3098"/>
                </a:lnTo>
                <a:lnTo>
                  <a:pt x="23" y="3095"/>
                </a:lnTo>
                <a:lnTo>
                  <a:pt x="17" y="3110"/>
                </a:lnTo>
                <a:lnTo>
                  <a:pt x="34" y="3110"/>
                </a:lnTo>
                <a:lnTo>
                  <a:pt x="3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346" name="Freeform 899">
            <a:extLst>
              <a:ext uri="{FF2B5EF4-FFF2-40B4-BE49-F238E27FC236}">
                <a16:creationId xmlns:a16="http://schemas.microsoft.com/office/drawing/2014/main" id="{29B950EE-0911-D337-8917-8109645AC824}"/>
              </a:ext>
            </a:extLst>
          </p:cNvPr>
          <p:cNvSpPr>
            <a:spLocks/>
          </p:cNvSpPr>
          <p:nvPr/>
        </p:nvSpPr>
        <p:spPr bwMode="auto">
          <a:xfrm>
            <a:off x="4718050" y="2647950"/>
            <a:ext cx="2527300" cy="1906588"/>
          </a:xfrm>
          <a:custGeom>
            <a:avLst/>
            <a:gdLst>
              <a:gd name="T0" fmla="*/ 26979 w 3185"/>
              <a:gd name="T1" fmla="*/ 0 h 2402"/>
              <a:gd name="T2" fmla="*/ 0 w 3185"/>
              <a:gd name="T3" fmla="*/ 0 h 2402"/>
              <a:gd name="T4" fmla="*/ 0 w 3185"/>
              <a:gd name="T5" fmla="*/ 1893094 h 2402"/>
              <a:gd name="T6" fmla="*/ 0 w 3185"/>
              <a:gd name="T7" fmla="*/ 1893094 h 2402"/>
              <a:gd name="T8" fmla="*/ 1587 w 3185"/>
              <a:gd name="T9" fmla="*/ 1897063 h 2402"/>
              <a:gd name="T10" fmla="*/ 4761 w 3185"/>
              <a:gd name="T11" fmla="*/ 1901825 h 2402"/>
              <a:gd name="T12" fmla="*/ 8729 w 3185"/>
              <a:gd name="T13" fmla="*/ 1905000 h 2402"/>
              <a:gd name="T14" fmla="*/ 13490 w 3185"/>
              <a:gd name="T15" fmla="*/ 1906588 h 2402"/>
              <a:gd name="T16" fmla="*/ 2527300 w 3185"/>
              <a:gd name="T17" fmla="*/ 1906588 h 2402"/>
              <a:gd name="T18" fmla="*/ 2527300 w 3185"/>
              <a:gd name="T19" fmla="*/ 1879600 h 2402"/>
              <a:gd name="T20" fmla="*/ 13490 w 3185"/>
              <a:gd name="T21" fmla="*/ 1879600 h 2402"/>
              <a:gd name="T22" fmla="*/ 26979 w 3185"/>
              <a:gd name="T23" fmla="*/ 1893094 h 2402"/>
              <a:gd name="T24" fmla="*/ 25392 w 3185"/>
              <a:gd name="T25" fmla="*/ 1888332 h 2402"/>
              <a:gd name="T26" fmla="*/ 22218 w 3185"/>
              <a:gd name="T27" fmla="*/ 1884363 h 2402"/>
              <a:gd name="T28" fmla="*/ 18251 w 3185"/>
              <a:gd name="T29" fmla="*/ 1881188 h 2402"/>
              <a:gd name="T30" fmla="*/ 13490 w 3185"/>
              <a:gd name="T31" fmla="*/ 1893094 h 2402"/>
              <a:gd name="T32" fmla="*/ 26979 w 3185"/>
              <a:gd name="T33" fmla="*/ 1893094 h 2402"/>
              <a:gd name="T34" fmla="*/ 26979 w 3185"/>
              <a:gd name="T35" fmla="*/ 0 h 240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185" h="2402">
                <a:moveTo>
                  <a:pt x="34" y="0"/>
                </a:moveTo>
                <a:lnTo>
                  <a:pt x="0" y="0"/>
                </a:lnTo>
                <a:lnTo>
                  <a:pt x="0" y="2385"/>
                </a:lnTo>
                <a:lnTo>
                  <a:pt x="2" y="2390"/>
                </a:lnTo>
                <a:lnTo>
                  <a:pt x="6" y="2396"/>
                </a:lnTo>
                <a:lnTo>
                  <a:pt x="11" y="2400"/>
                </a:lnTo>
                <a:lnTo>
                  <a:pt x="17" y="2402"/>
                </a:lnTo>
                <a:lnTo>
                  <a:pt x="3185" y="2402"/>
                </a:lnTo>
                <a:lnTo>
                  <a:pt x="3185" y="2368"/>
                </a:lnTo>
                <a:lnTo>
                  <a:pt x="17" y="2368"/>
                </a:lnTo>
                <a:lnTo>
                  <a:pt x="34" y="2385"/>
                </a:lnTo>
                <a:lnTo>
                  <a:pt x="32" y="2379"/>
                </a:lnTo>
                <a:lnTo>
                  <a:pt x="28" y="2374"/>
                </a:lnTo>
                <a:lnTo>
                  <a:pt x="23" y="2370"/>
                </a:lnTo>
                <a:lnTo>
                  <a:pt x="17" y="2385"/>
                </a:lnTo>
                <a:lnTo>
                  <a:pt x="34" y="2385"/>
                </a:lnTo>
                <a:lnTo>
                  <a:pt x="3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347" name="Line 900">
            <a:extLst>
              <a:ext uri="{FF2B5EF4-FFF2-40B4-BE49-F238E27FC236}">
                <a16:creationId xmlns:a16="http://schemas.microsoft.com/office/drawing/2014/main" id="{EDA696CE-EA84-3AC2-05F8-6101A281CF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43313" y="2238376"/>
            <a:ext cx="0" cy="60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9348" name="Rectangle 901">
            <a:extLst>
              <a:ext uri="{FF2B5EF4-FFF2-40B4-BE49-F238E27FC236}">
                <a16:creationId xmlns:a16="http://schemas.microsoft.com/office/drawing/2014/main" id="{0BB30733-AEC4-5AED-619E-955F5C3F2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5200" y="5194301"/>
            <a:ext cx="146208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49" name="Rectangle 902">
            <a:extLst>
              <a:ext uri="{FF2B5EF4-FFF2-40B4-BE49-F238E27FC236}">
                <a16:creationId xmlns:a16="http://schemas.microsoft.com/office/drawing/2014/main" id="{CE680B47-2FD7-2752-A207-305FA61DC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3439" y="5241925"/>
            <a:ext cx="1126911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500" baseline="0">
                <a:solidFill>
                  <a:srgbClr val="000000"/>
                </a:solidFill>
                <a:latin typeface="Times New Roman" panose="02020603050405020304" pitchFamily="18" charset="0"/>
              </a:rPr>
              <a:t>Final scores represent performance ratings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50" name="Rectangle 903">
            <a:extLst>
              <a:ext uri="{FF2B5EF4-FFF2-40B4-BE49-F238E27FC236}">
                <a16:creationId xmlns:a16="http://schemas.microsoft.com/office/drawing/2014/main" id="{64710B6B-FDBD-F17B-F8CD-B8573FA6D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3012" y="5313363"/>
            <a:ext cx="828752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500" baseline="0">
                <a:solidFill>
                  <a:srgbClr val="000000"/>
                </a:solidFill>
                <a:latin typeface="Times New Roman" panose="02020603050405020304" pitchFamily="18" charset="0"/>
              </a:rPr>
              <a:t>multiplied by importance scores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51" name="Rectangle 904">
            <a:extLst>
              <a:ext uri="{FF2B5EF4-FFF2-40B4-BE49-F238E27FC236}">
                <a16:creationId xmlns:a16="http://schemas.microsoft.com/office/drawing/2014/main" id="{A49302CF-BDB4-598D-0069-3ABE047AA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8426" y="5194300"/>
            <a:ext cx="2335213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52" name="Rectangle 905">
            <a:extLst>
              <a:ext uri="{FF2B5EF4-FFF2-40B4-BE49-F238E27FC236}">
                <a16:creationId xmlns:a16="http://schemas.microsoft.com/office/drawing/2014/main" id="{5C615C40-A808-BEBC-82AA-98F622E89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0845" y="5241925"/>
            <a:ext cx="2095125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500" baseline="0">
                <a:solidFill>
                  <a:srgbClr val="000000"/>
                </a:solidFill>
                <a:latin typeface="Times New Roman" panose="02020603050405020304" pitchFamily="18" charset="0"/>
              </a:rPr>
              <a:t>Source:  JD Powers &amp; Associates, NHTSA, Consumer Reports, Automotive News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53" name="Rectangle 906">
            <a:extLst>
              <a:ext uri="{FF2B5EF4-FFF2-40B4-BE49-F238E27FC236}">
                <a16:creationId xmlns:a16="http://schemas.microsoft.com/office/drawing/2014/main" id="{86612492-43C8-9950-A192-B282D42F3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6996" y="5241925"/>
            <a:ext cx="386323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500" baseline="0">
                <a:solidFill>
                  <a:srgbClr val="000000"/>
                </a:solidFill>
                <a:latin typeface="Times New Roman" panose="02020603050405020304" pitchFamily="18" charset="0"/>
              </a:rPr>
              <a:t>Source:  AAPA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354" name="Rectangle 907">
            <a:extLst>
              <a:ext uri="{FF2B5EF4-FFF2-40B4-BE49-F238E27FC236}">
                <a16:creationId xmlns:a16="http://schemas.microsoft.com/office/drawing/2014/main" id="{D0E8EF30-9E3A-B93B-6D2A-4747D2B44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8826" y="152401"/>
            <a:ext cx="8334375" cy="676275"/>
          </a:xfrm>
          <a:noFill/>
        </p:spPr>
        <p:txBody>
          <a:bodyPr vert="horz" lIns="92075" tIns="46038" rIns="92075" bIns="46038" rtlCol="0" anchor="ctr">
            <a:noAutofit/>
          </a:bodyPr>
          <a:lstStyle/>
          <a:p>
            <a:r>
              <a:rPr lang="en-US" altLang="en-US" sz="2800" dirty="0">
                <a:solidFill>
                  <a:schemeClr val="tx1"/>
                </a:solidFill>
              </a:rPr>
              <a:t>Examining X’s competitive/differentiation position</a:t>
            </a:r>
            <a:endParaRPr lang="en-US" altLang="en-US" sz="2800" i="1" dirty="0">
              <a:solidFill>
                <a:schemeClr val="tx1"/>
              </a:solidFill>
            </a:endParaRPr>
          </a:p>
        </p:txBody>
      </p:sp>
      <p:sp>
        <p:nvSpPr>
          <p:cNvPr id="49355" name="Line 908">
            <a:extLst>
              <a:ext uri="{FF2B5EF4-FFF2-40B4-BE49-F238E27FC236}">
                <a16:creationId xmlns:a16="http://schemas.microsoft.com/office/drawing/2014/main" id="{CDAB7584-8C87-D3A6-022E-19D6682F0B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1" y="1174750"/>
            <a:ext cx="7953375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9356" name="Rectangle 909">
            <a:extLst>
              <a:ext uri="{FF2B5EF4-FFF2-40B4-BE49-F238E27FC236}">
                <a16:creationId xmlns:a16="http://schemas.microsoft.com/office/drawing/2014/main" id="{F1E57E4D-0382-964A-07AF-74404AFAF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26" y="927100"/>
            <a:ext cx="2651125" cy="482600"/>
          </a:xfrm>
          <a:prstGeom prst="rect">
            <a:avLst/>
          </a:prstGeom>
          <a:solidFill>
            <a:schemeClr val="hlink"/>
          </a:solidFill>
          <a:ln w="9525">
            <a:solidFill>
              <a:srgbClr val="777777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57" name="Text Box 910">
            <a:extLst>
              <a:ext uri="{FF2B5EF4-FFF2-40B4-BE49-F238E27FC236}">
                <a16:creationId xmlns:a16="http://schemas.microsoft.com/office/drawing/2014/main" id="{DB875CEC-04A4-5B77-E402-304C9283C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22" y="983735"/>
            <a:ext cx="22309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FB07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 dirty="0">
                <a:latin typeface="Times New Roman" panose="02020603050405020304" pitchFamily="18" charset="0"/>
              </a:rPr>
              <a:t>X’S</a:t>
            </a:r>
          </a:p>
          <a:p>
            <a:pPr algn="ctr">
              <a:spcBef>
                <a:spcPct val="0"/>
              </a:spcBef>
              <a:buClrTx/>
            </a:pPr>
            <a:r>
              <a:rPr lang="en-US" altLang="en-US" sz="1200" b="1" baseline="0" dirty="0">
                <a:latin typeface="Times New Roman" panose="02020603050405020304" pitchFamily="18" charset="0"/>
              </a:rPr>
              <a:t>DIFFERENTIATION POSITION:</a:t>
            </a:r>
          </a:p>
        </p:txBody>
      </p:sp>
      <p:sp>
        <p:nvSpPr>
          <p:cNvPr id="49358" name="Rectangle 911">
            <a:extLst>
              <a:ext uri="{FF2B5EF4-FFF2-40B4-BE49-F238E27FC236}">
                <a16:creationId xmlns:a16="http://schemas.microsoft.com/office/drawing/2014/main" id="{E06F52BD-21B4-6F6F-7F2F-E454CB882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5580064"/>
            <a:ext cx="1162050" cy="536575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8100000" algn="ctr" rotWithShape="0">
              <a:schemeClr val="hlink"/>
            </a:outerShdw>
          </a:effec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i="0" baseline="0">
                <a:latin typeface="Times New Roman" panose="02020603050405020304" pitchFamily="18" charset="0"/>
              </a:rPr>
              <a:t>- -</a:t>
            </a:r>
          </a:p>
        </p:txBody>
      </p:sp>
      <p:grpSp>
        <p:nvGrpSpPr>
          <p:cNvPr id="49359" name="Group 912">
            <a:extLst>
              <a:ext uri="{FF2B5EF4-FFF2-40B4-BE49-F238E27FC236}">
                <a16:creationId xmlns:a16="http://schemas.microsoft.com/office/drawing/2014/main" id="{50B9E07F-1000-E62A-4CBF-218051954D0A}"/>
              </a:ext>
            </a:extLst>
          </p:cNvPr>
          <p:cNvGrpSpPr>
            <a:grpSpLocks/>
          </p:cNvGrpSpPr>
          <p:nvPr/>
        </p:nvGrpSpPr>
        <p:grpSpPr bwMode="auto">
          <a:xfrm>
            <a:off x="2079626" y="5586413"/>
            <a:ext cx="1285875" cy="520700"/>
            <a:chOff x="1104" y="3477"/>
            <a:chExt cx="810" cy="328"/>
          </a:xfrm>
        </p:grpSpPr>
        <p:sp>
          <p:nvSpPr>
            <p:cNvPr id="49454" name="Rectangle 913">
              <a:extLst>
                <a:ext uri="{FF2B5EF4-FFF2-40B4-BE49-F238E27FC236}">
                  <a16:creationId xmlns:a16="http://schemas.microsoft.com/office/drawing/2014/main" id="{2E4B1347-FD17-5C4F-D37F-D0DCAF15F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477"/>
              <a:ext cx="791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55" name="Rectangle 914">
              <a:extLst>
                <a:ext uri="{FF2B5EF4-FFF2-40B4-BE49-F238E27FC236}">
                  <a16:creationId xmlns:a16="http://schemas.microsoft.com/office/drawing/2014/main" id="{090DE9AE-4D7B-D748-E220-CB8810975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9" y="3509"/>
              <a:ext cx="12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1000" b="1" baseline="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X’S</a:t>
              </a:r>
              <a:endParaRPr lang="en-US" altLang="en-US" i="0" baseline="0" dirty="0">
                <a:latin typeface="Times New Roman" panose="02020603050405020304" pitchFamily="18" charset="0"/>
              </a:endParaRPr>
            </a:p>
          </p:txBody>
        </p:sp>
        <p:sp>
          <p:nvSpPr>
            <p:cNvPr id="49456" name="Rectangle 915">
              <a:extLst>
                <a:ext uri="{FF2B5EF4-FFF2-40B4-BE49-F238E27FC236}">
                  <a16:creationId xmlns:a16="http://schemas.microsoft.com/office/drawing/2014/main" id="{DD93BC62-DEBD-67F5-05E2-FA2CB1C8D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" y="3600"/>
              <a:ext cx="74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1000" b="1" baseline="0">
                  <a:solidFill>
                    <a:srgbClr val="000000"/>
                  </a:solidFill>
                  <a:latin typeface="Times New Roman" panose="02020603050405020304" pitchFamily="18" charset="0"/>
                </a:rPr>
                <a:t>DIFFERENTIATION</a:t>
              </a:r>
              <a:endParaRPr lang="en-US" altLang="en-US" i="0" baseline="0">
                <a:latin typeface="Times New Roman" panose="02020603050405020304" pitchFamily="18" charset="0"/>
              </a:endParaRPr>
            </a:p>
          </p:txBody>
        </p:sp>
        <p:sp>
          <p:nvSpPr>
            <p:cNvPr id="49457" name="Rectangle 916">
              <a:extLst>
                <a:ext uri="{FF2B5EF4-FFF2-40B4-BE49-F238E27FC236}">
                  <a16:creationId xmlns:a16="http://schemas.microsoft.com/office/drawing/2014/main" id="{5448A4E9-D7FA-CCB0-ED40-4A23993C9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5" y="3690"/>
              <a:ext cx="71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1000" b="1" baseline="0">
                  <a:solidFill>
                    <a:srgbClr val="000000"/>
                  </a:solidFill>
                  <a:latin typeface="Times New Roman" panose="02020603050405020304" pitchFamily="18" charset="0"/>
                </a:rPr>
                <a:t>POSITION SCORE:</a:t>
              </a:r>
              <a:endParaRPr lang="en-US" altLang="en-US" i="0" baseline="0">
                <a:latin typeface="Times New Roman" panose="02020603050405020304" pitchFamily="18" charset="0"/>
              </a:endParaRPr>
            </a:p>
          </p:txBody>
        </p:sp>
      </p:grpSp>
      <p:sp>
        <p:nvSpPr>
          <p:cNvPr id="49360" name="AutoShape 917">
            <a:extLst>
              <a:ext uri="{FF2B5EF4-FFF2-40B4-BE49-F238E27FC236}">
                <a16:creationId xmlns:a16="http://schemas.microsoft.com/office/drawing/2014/main" id="{B6EF3FEB-86B7-AFB0-6085-5BBDED70C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800" y="5543550"/>
            <a:ext cx="3041650" cy="62865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>
            <a:outerShdw dist="53882" dir="8100000" algn="ctr" rotWithShape="0">
              <a:srgbClr val="777777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61" name="Text Box 918">
            <a:extLst>
              <a:ext uri="{FF2B5EF4-FFF2-40B4-BE49-F238E27FC236}">
                <a16:creationId xmlns:a16="http://schemas.microsoft.com/office/drawing/2014/main" id="{1BBCB725-B724-C398-F018-60F5164D8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389" y="5703987"/>
            <a:ext cx="27844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1000" b="1" i="0" baseline="0" dirty="0">
                <a:latin typeface="Times New Roman" panose="02020603050405020304" pitchFamily="18" charset="0"/>
              </a:rPr>
              <a:t>X has a weak differentiation position -- which is largely driven by inferior product quality</a:t>
            </a:r>
          </a:p>
        </p:txBody>
      </p:sp>
      <p:sp>
        <p:nvSpPr>
          <p:cNvPr id="49362" name="Rectangle 919">
            <a:extLst>
              <a:ext uri="{FF2B5EF4-FFF2-40B4-BE49-F238E27FC236}">
                <a16:creationId xmlns:a16="http://schemas.microsoft.com/office/drawing/2014/main" id="{FAC468D6-1C60-22C9-98C8-0873A4378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613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63" name="Rectangle 920">
            <a:extLst>
              <a:ext uri="{FF2B5EF4-FFF2-40B4-BE49-F238E27FC236}">
                <a16:creationId xmlns:a16="http://schemas.microsoft.com/office/drawing/2014/main" id="{3EA5D2B5-F111-81BD-03BC-AF352DBCC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597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64" name="Rectangle 921">
            <a:extLst>
              <a:ext uri="{FF2B5EF4-FFF2-40B4-BE49-F238E27FC236}">
                <a16:creationId xmlns:a16="http://schemas.microsoft.com/office/drawing/2014/main" id="{4DEE5A35-9D75-6C1A-F356-B0E609A7D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65" name="Rectangle 922">
            <a:extLst>
              <a:ext uri="{FF2B5EF4-FFF2-40B4-BE49-F238E27FC236}">
                <a16:creationId xmlns:a16="http://schemas.microsoft.com/office/drawing/2014/main" id="{A23E4303-8792-97A4-7690-91834224A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701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66" name="Rectangle 923">
            <a:extLst>
              <a:ext uri="{FF2B5EF4-FFF2-40B4-BE49-F238E27FC236}">
                <a16:creationId xmlns:a16="http://schemas.microsoft.com/office/drawing/2014/main" id="{8BCD45F8-1C8D-C256-E843-382E4B3B1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06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67" name="Rectangle 924">
            <a:extLst>
              <a:ext uri="{FF2B5EF4-FFF2-40B4-BE49-F238E27FC236}">
                <a16:creationId xmlns:a16="http://schemas.microsoft.com/office/drawing/2014/main" id="{FEBE8CF0-DFAA-48EE-708D-54AB7E31D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42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68" name="Rectangle 925">
            <a:extLst>
              <a:ext uri="{FF2B5EF4-FFF2-40B4-BE49-F238E27FC236}">
                <a16:creationId xmlns:a16="http://schemas.microsoft.com/office/drawing/2014/main" id="{C5D7732F-911A-2B70-4250-396EEB7FE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78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69" name="Rectangle 926">
            <a:extLst>
              <a:ext uri="{FF2B5EF4-FFF2-40B4-BE49-F238E27FC236}">
                <a16:creationId xmlns:a16="http://schemas.microsoft.com/office/drawing/2014/main" id="{08B5FC1B-CE9E-A846-8E37-14B6FC0A1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151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0" name="Rectangle 927">
            <a:extLst>
              <a:ext uri="{FF2B5EF4-FFF2-40B4-BE49-F238E27FC236}">
                <a16:creationId xmlns:a16="http://schemas.microsoft.com/office/drawing/2014/main" id="{6A3C898F-5E2C-5C4F-B89B-6615E9585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51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1" name="Rectangle 928">
            <a:extLst>
              <a:ext uri="{FF2B5EF4-FFF2-40B4-BE49-F238E27FC236}">
                <a16:creationId xmlns:a16="http://schemas.microsoft.com/office/drawing/2014/main" id="{6ED1C498-93AF-3120-CE67-FD975E4AB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087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2" name="Rectangle 929">
            <a:extLst>
              <a:ext uri="{FF2B5EF4-FFF2-40B4-BE49-F238E27FC236}">
                <a16:creationId xmlns:a16="http://schemas.microsoft.com/office/drawing/2014/main" id="{066858CD-CAB8-5B99-79AE-D44252B91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23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3" name="Rectangle 930">
            <a:extLst>
              <a:ext uri="{FF2B5EF4-FFF2-40B4-BE49-F238E27FC236}">
                <a16:creationId xmlns:a16="http://schemas.microsoft.com/office/drawing/2014/main" id="{70E94272-CB59-7899-F3BC-21647AB11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1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4" name="Rectangle 931">
            <a:extLst>
              <a:ext uri="{FF2B5EF4-FFF2-40B4-BE49-F238E27FC236}">
                <a16:creationId xmlns:a16="http://schemas.microsoft.com/office/drawing/2014/main" id="{F2133E73-7A80-B1BB-3518-6EFC45FA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896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5" name="Rectangle 932">
            <a:extLst>
              <a:ext uri="{FF2B5EF4-FFF2-40B4-BE49-F238E27FC236}">
                <a16:creationId xmlns:a16="http://schemas.microsoft.com/office/drawing/2014/main" id="{E86CB76F-9BE4-541F-063E-1D925FEB0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832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6" name="Rectangle 933">
            <a:extLst>
              <a:ext uri="{FF2B5EF4-FFF2-40B4-BE49-F238E27FC236}">
                <a16:creationId xmlns:a16="http://schemas.microsoft.com/office/drawing/2014/main" id="{F267BC37-66EA-1847-2DF0-FBD72493D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768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7" name="Rectangle 934">
            <a:extLst>
              <a:ext uri="{FF2B5EF4-FFF2-40B4-BE49-F238E27FC236}">
                <a16:creationId xmlns:a16="http://schemas.microsoft.com/office/drawing/2014/main" id="{441238E0-CA86-F881-369F-CABD391E8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7051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8" name="Rectangle 935">
            <a:extLst>
              <a:ext uri="{FF2B5EF4-FFF2-40B4-BE49-F238E27FC236}">
                <a16:creationId xmlns:a16="http://schemas.microsoft.com/office/drawing/2014/main" id="{7766CC32-4B5D-4ECC-94F7-CBA6BF31F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641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79" name="Rectangle 936">
            <a:extLst>
              <a:ext uri="{FF2B5EF4-FFF2-40B4-BE49-F238E27FC236}">
                <a16:creationId xmlns:a16="http://schemas.microsoft.com/office/drawing/2014/main" id="{5E267A89-7820-4FC6-4160-91C7B0764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77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0" name="Rectangle 937">
            <a:extLst>
              <a:ext uri="{FF2B5EF4-FFF2-40B4-BE49-F238E27FC236}">
                <a16:creationId xmlns:a16="http://schemas.microsoft.com/office/drawing/2014/main" id="{09C40294-509B-3FEB-9763-5BB730F11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513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1" name="Rectangle 938">
            <a:extLst>
              <a:ext uri="{FF2B5EF4-FFF2-40B4-BE49-F238E27FC236}">
                <a16:creationId xmlns:a16="http://schemas.microsoft.com/office/drawing/2014/main" id="{68878B3A-6095-58CE-43F9-E76F705C8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1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2" name="Rectangle 939">
            <a:extLst>
              <a:ext uri="{FF2B5EF4-FFF2-40B4-BE49-F238E27FC236}">
                <a16:creationId xmlns:a16="http://schemas.microsoft.com/office/drawing/2014/main" id="{18B64BB2-28CD-5B1D-BDA1-7A3FCF539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386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3" name="Rectangle 940">
            <a:extLst>
              <a:ext uri="{FF2B5EF4-FFF2-40B4-BE49-F238E27FC236}">
                <a16:creationId xmlns:a16="http://schemas.microsoft.com/office/drawing/2014/main" id="{0AA71E5C-A7C7-B48F-F186-D1EF79101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22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4" name="Rectangle 941">
            <a:extLst>
              <a:ext uri="{FF2B5EF4-FFF2-40B4-BE49-F238E27FC236}">
                <a16:creationId xmlns:a16="http://schemas.microsoft.com/office/drawing/2014/main" id="{44BE3C5B-7F53-18AD-072F-52A754216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58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5" name="Rectangle 942">
            <a:extLst>
              <a:ext uri="{FF2B5EF4-FFF2-40B4-BE49-F238E27FC236}">
                <a16:creationId xmlns:a16="http://schemas.microsoft.com/office/drawing/2014/main" id="{D39D9EE0-D8A8-9CF8-1685-BCBB64481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1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6" name="Rectangle 943">
            <a:extLst>
              <a:ext uri="{FF2B5EF4-FFF2-40B4-BE49-F238E27FC236}">
                <a16:creationId xmlns:a16="http://schemas.microsoft.com/office/drawing/2014/main" id="{4277605F-F7BA-7483-C93C-760202E92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31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7" name="Rectangle 944">
            <a:extLst>
              <a:ext uri="{FF2B5EF4-FFF2-40B4-BE49-F238E27FC236}">
                <a16:creationId xmlns:a16="http://schemas.microsoft.com/office/drawing/2014/main" id="{A6AC074B-F7E2-DDA8-6F07-744E78F0A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067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8" name="Rectangle 945">
            <a:extLst>
              <a:ext uri="{FF2B5EF4-FFF2-40B4-BE49-F238E27FC236}">
                <a16:creationId xmlns:a16="http://schemas.microsoft.com/office/drawing/2014/main" id="{9ED960CF-7B1A-5A6D-EC38-8DE05A40D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003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89" name="Rectangle 946">
            <a:extLst>
              <a:ext uri="{FF2B5EF4-FFF2-40B4-BE49-F238E27FC236}">
                <a16:creationId xmlns:a16="http://schemas.microsoft.com/office/drawing/2014/main" id="{1F5E309B-80B8-15AA-600E-C8F034E5C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01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0" name="Rectangle 947">
            <a:extLst>
              <a:ext uri="{FF2B5EF4-FFF2-40B4-BE49-F238E27FC236}">
                <a16:creationId xmlns:a16="http://schemas.microsoft.com/office/drawing/2014/main" id="{9D18E6C1-912D-93A7-5F90-38D5DC395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76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1" name="Rectangle 948">
            <a:extLst>
              <a:ext uri="{FF2B5EF4-FFF2-40B4-BE49-F238E27FC236}">
                <a16:creationId xmlns:a16="http://schemas.microsoft.com/office/drawing/2014/main" id="{EDF5B390-649B-81EF-66A8-14C8EAD6C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2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2" name="Rectangle 949">
            <a:extLst>
              <a:ext uri="{FF2B5EF4-FFF2-40B4-BE49-F238E27FC236}">
                <a16:creationId xmlns:a16="http://schemas.microsoft.com/office/drawing/2014/main" id="{9C0C405B-C841-8A7E-9936-07C461E3E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748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3" name="Rectangle 950">
            <a:extLst>
              <a:ext uri="{FF2B5EF4-FFF2-40B4-BE49-F238E27FC236}">
                <a16:creationId xmlns:a16="http://schemas.microsoft.com/office/drawing/2014/main" id="{3DC64BAB-59DE-0EE0-CAD8-568F85A0C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685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4" name="Rectangle 951">
            <a:extLst>
              <a:ext uri="{FF2B5EF4-FFF2-40B4-BE49-F238E27FC236}">
                <a16:creationId xmlns:a16="http://schemas.microsoft.com/office/drawing/2014/main" id="{A48CE04B-8EDD-0633-4843-B5DBF6837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21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5" name="Rectangle 952">
            <a:extLst>
              <a:ext uri="{FF2B5EF4-FFF2-40B4-BE49-F238E27FC236}">
                <a16:creationId xmlns:a16="http://schemas.microsoft.com/office/drawing/2014/main" id="{16AD6BE5-4BA0-26BA-969C-632395F53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57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6" name="Rectangle 953">
            <a:extLst>
              <a:ext uri="{FF2B5EF4-FFF2-40B4-BE49-F238E27FC236}">
                <a16:creationId xmlns:a16="http://schemas.microsoft.com/office/drawing/2014/main" id="{A49A32E7-476D-B88C-7221-4B786F4F1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93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7" name="Rectangle 954">
            <a:extLst>
              <a:ext uri="{FF2B5EF4-FFF2-40B4-BE49-F238E27FC236}">
                <a16:creationId xmlns:a16="http://schemas.microsoft.com/office/drawing/2014/main" id="{6C517C52-17BA-AB0F-7093-42A567484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8" name="Rectangle 955">
            <a:extLst>
              <a:ext uri="{FF2B5EF4-FFF2-40B4-BE49-F238E27FC236}">
                <a16:creationId xmlns:a16="http://schemas.microsoft.com/office/drawing/2014/main" id="{39C38CBE-1CF9-EA7A-F004-09970964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366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399" name="Rectangle 956">
            <a:extLst>
              <a:ext uri="{FF2B5EF4-FFF2-40B4-BE49-F238E27FC236}">
                <a16:creationId xmlns:a16="http://schemas.microsoft.com/office/drawing/2014/main" id="{7FB74B9F-E31D-D29F-13F8-6EB3AF45C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02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0" name="Rectangle 957">
            <a:extLst>
              <a:ext uri="{FF2B5EF4-FFF2-40B4-BE49-F238E27FC236}">
                <a16:creationId xmlns:a16="http://schemas.microsoft.com/office/drawing/2014/main" id="{8BBFDB4B-F630-F6A0-1572-976A88E5B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238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1" name="Rectangle 958">
            <a:extLst>
              <a:ext uri="{FF2B5EF4-FFF2-40B4-BE49-F238E27FC236}">
                <a16:creationId xmlns:a16="http://schemas.microsoft.com/office/drawing/2014/main" id="{ACCCFFCB-E0C5-1C79-C298-E08BBD877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2" name="Rectangle 959">
            <a:extLst>
              <a:ext uri="{FF2B5EF4-FFF2-40B4-BE49-F238E27FC236}">
                <a16:creationId xmlns:a16="http://schemas.microsoft.com/office/drawing/2014/main" id="{B5AAA564-5DFA-CB0E-0E73-615A08FBE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4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3" name="Rectangle 960">
            <a:extLst>
              <a:ext uri="{FF2B5EF4-FFF2-40B4-BE49-F238E27FC236}">
                <a16:creationId xmlns:a16="http://schemas.microsoft.com/office/drawing/2014/main" id="{8010F82A-BD99-7550-342B-E9A06ED27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47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4" name="Rectangle 961">
            <a:extLst>
              <a:ext uri="{FF2B5EF4-FFF2-40B4-BE49-F238E27FC236}">
                <a16:creationId xmlns:a16="http://schemas.microsoft.com/office/drawing/2014/main" id="{77CDDA90-824C-0AAF-4DE7-4A92F51D5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5" name="Rectangle 962">
            <a:extLst>
              <a:ext uri="{FF2B5EF4-FFF2-40B4-BE49-F238E27FC236}">
                <a16:creationId xmlns:a16="http://schemas.microsoft.com/office/drawing/2014/main" id="{CD7D3DAE-B46F-9C18-AA1C-33AC7A2F4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6" name="Rectangle 963">
            <a:extLst>
              <a:ext uri="{FF2B5EF4-FFF2-40B4-BE49-F238E27FC236}">
                <a16:creationId xmlns:a16="http://schemas.microsoft.com/office/drawing/2014/main" id="{5580E3E3-E5C3-8F0A-5823-D00ED3B28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6976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7" name="Rectangle 964">
            <a:extLst>
              <a:ext uri="{FF2B5EF4-FFF2-40B4-BE49-F238E27FC236}">
                <a16:creationId xmlns:a16="http://schemas.microsoft.com/office/drawing/2014/main" id="{DF27C7D4-EF63-9738-D714-E22AA57B9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8" name="Rectangle 965">
            <a:extLst>
              <a:ext uri="{FF2B5EF4-FFF2-40B4-BE49-F238E27FC236}">
                <a16:creationId xmlns:a16="http://schemas.microsoft.com/office/drawing/2014/main" id="{30D570E8-27C0-AA2F-859D-6ADF1751A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09" name="Rectangle 966">
            <a:extLst>
              <a:ext uri="{FF2B5EF4-FFF2-40B4-BE49-F238E27FC236}">
                <a16:creationId xmlns:a16="http://schemas.microsoft.com/office/drawing/2014/main" id="{EF3019A6-9000-6807-8F8C-E8F5D2BF0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665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0" name="Rectangle 967">
            <a:extLst>
              <a:ext uri="{FF2B5EF4-FFF2-40B4-BE49-F238E27FC236}">
                <a16:creationId xmlns:a16="http://schemas.microsoft.com/office/drawing/2014/main" id="{748480A6-A32F-23FA-023B-DC9672EAC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426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1" name="Rectangle 968">
            <a:extLst>
              <a:ext uri="{FF2B5EF4-FFF2-40B4-BE49-F238E27FC236}">
                <a16:creationId xmlns:a16="http://schemas.microsoft.com/office/drawing/2014/main" id="{CCE731D8-DABF-23FA-F175-43FC4A5D2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7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2" name="Rectangle 969">
            <a:extLst>
              <a:ext uri="{FF2B5EF4-FFF2-40B4-BE49-F238E27FC236}">
                <a16:creationId xmlns:a16="http://schemas.microsoft.com/office/drawing/2014/main" id="{400087AD-F0FD-71FB-8936-98D962103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473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3" name="Rectangle 970">
            <a:extLst>
              <a:ext uri="{FF2B5EF4-FFF2-40B4-BE49-F238E27FC236}">
                <a16:creationId xmlns:a16="http://schemas.microsoft.com/office/drawing/2014/main" id="{5FF0A26F-498A-F69B-A8C6-CFB298821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410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4" name="Rectangle 971">
            <a:extLst>
              <a:ext uri="{FF2B5EF4-FFF2-40B4-BE49-F238E27FC236}">
                <a16:creationId xmlns:a16="http://schemas.microsoft.com/office/drawing/2014/main" id="{9A045D0E-DF52-9212-9325-C31146A78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876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5" name="Rectangle 972">
            <a:extLst>
              <a:ext uri="{FF2B5EF4-FFF2-40B4-BE49-F238E27FC236}">
                <a16:creationId xmlns:a16="http://schemas.microsoft.com/office/drawing/2014/main" id="{74511897-9807-355F-0A56-CE05537F1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282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6" name="Rectangle 973">
            <a:extLst>
              <a:ext uri="{FF2B5EF4-FFF2-40B4-BE49-F238E27FC236}">
                <a16:creationId xmlns:a16="http://schemas.microsoft.com/office/drawing/2014/main" id="{7B4DBF7E-9EE5-A009-C039-4ED9A9AD8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188" y="2279651"/>
            <a:ext cx="11112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7" name="Rectangle 974">
            <a:extLst>
              <a:ext uri="{FF2B5EF4-FFF2-40B4-BE49-F238E27FC236}">
                <a16:creationId xmlns:a16="http://schemas.microsoft.com/office/drawing/2014/main" id="{E346D28D-B639-2E12-A8AE-6FA96BF94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55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8" name="Rectangle 975">
            <a:extLst>
              <a:ext uri="{FF2B5EF4-FFF2-40B4-BE49-F238E27FC236}">
                <a16:creationId xmlns:a16="http://schemas.microsoft.com/office/drawing/2014/main" id="{2E5A01F8-B9F3-B41D-D70F-C6B757EE5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9326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19" name="Rectangle 976">
            <a:extLst>
              <a:ext uri="{FF2B5EF4-FFF2-40B4-BE49-F238E27FC236}">
                <a16:creationId xmlns:a16="http://schemas.microsoft.com/office/drawing/2014/main" id="{AC27E8EC-C7A4-7678-EC66-545851930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027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20" name="Rectangle 977">
            <a:extLst>
              <a:ext uri="{FF2B5EF4-FFF2-40B4-BE49-F238E27FC236}">
                <a16:creationId xmlns:a16="http://schemas.microsoft.com/office/drawing/2014/main" id="{E308D935-A6A4-0A7A-7B34-6066B139C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9639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21" name="Rectangle 978">
            <a:extLst>
              <a:ext uri="{FF2B5EF4-FFF2-40B4-BE49-F238E27FC236}">
                <a16:creationId xmlns:a16="http://schemas.microsoft.com/office/drawing/2014/main" id="{C45333E6-75AE-A73F-528E-10B3CD96C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22" name="Rectangle 979">
            <a:extLst>
              <a:ext uri="{FF2B5EF4-FFF2-40B4-BE49-F238E27FC236}">
                <a16:creationId xmlns:a16="http://schemas.microsoft.com/office/drawing/2014/main" id="{2D203661-B6D1-395D-59D2-00673E8A3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6" y="2279651"/>
            <a:ext cx="11113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23" name="Rectangle 980">
            <a:extLst>
              <a:ext uri="{FF2B5EF4-FFF2-40B4-BE49-F238E27FC236}">
                <a16:creationId xmlns:a16="http://schemas.microsoft.com/office/drawing/2014/main" id="{14BA3897-460B-E234-A3C0-480A8FE04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6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24" name="Rectangle 981">
            <a:extLst>
              <a:ext uri="{FF2B5EF4-FFF2-40B4-BE49-F238E27FC236}">
                <a16:creationId xmlns:a16="http://schemas.microsoft.com/office/drawing/2014/main" id="{CE81E05F-2504-B83E-1338-B77BEF12E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7089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25" name="Rectangle 982">
            <a:extLst>
              <a:ext uri="{FF2B5EF4-FFF2-40B4-BE49-F238E27FC236}">
                <a16:creationId xmlns:a16="http://schemas.microsoft.com/office/drawing/2014/main" id="{BFAEC97C-CC37-1A56-1E95-D1C77FAA4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451" y="2279651"/>
            <a:ext cx="9525" cy="11113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26" name="Rectangle 983">
            <a:extLst>
              <a:ext uri="{FF2B5EF4-FFF2-40B4-BE49-F238E27FC236}">
                <a16:creationId xmlns:a16="http://schemas.microsoft.com/office/drawing/2014/main" id="{8A9C7E12-EB19-5A02-374C-1F91EFAF0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2101851"/>
            <a:ext cx="2614612" cy="2206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49427" name="Group 984">
            <a:extLst>
              <a:ext uri="{FF2B5EF4-FFF2-40B4-BE49-F238E27FC236}">
                <a16:creationId xmlns:a16="http://schemas.microsoft.com/office/drawing/2014/main" id="{FDF1C4FB-DF41-8EB6-A6B9-642674A0C596}"/>
              </a:ext>
            </a:extLst>
          </p:cNvPr>
          <p:cNvGrpSpPr>
            <a:grpSpLocks/>
          </p:cNvGrpSpPr>
          <p:nvPr/>
        </p:nvGrpSpPr>
        <p:grpSpPr bwMode="auto">
          <a:xfrm>
            <a:off x="5327645" y="2152651"/>
            <a:ext cx="381000" cy="92075"/>
            <a:chOff x="2462" y="1404"/>
            <a:chExt cx="240" cy="58"/>
          </a:xfrm>
        </p:grpSpPr>
        <p:sp>
          <p:nvSpPr>
            <p:cNvPr id="49452" name="Rectangle 985">
              <a:extLst>
                <a:ext uri="{FF2B5EF4-FFF2-40B4-BE49-F238E27FC236}">
                  <a16:creationId xmlns:a16="http://schemas.microsoft.com/office/drawing/2014/main" id="{3CDFAFE1-5127-955F-2365-5A6F13879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2" y="1404"/>
              <a:ext cx="170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600" baseline="0">
                  <a:solidFill>
                    <a:srgbClr val="000000"/>
                  </a:solidFill>
                  <a:latin typeface="Times New Roman" panose="02020603050405020304" pitchFamily="18" charset="0"/>
                </a:rPr>
                <a:t>Chrysler</a:t>
              </a:r>
              <a:endParaRPr lang="en-US" altLang="en-US" i="0" baseline="0">
                <a:latin typeface="Times New Roman" panose="02020603050405020304" pitchFamily="18" charset="0"/>
              </a:endParaRPr>
            </a:p>
          </p:txBody>
        </p:sp>
        <p:sp>
          <p:nvSpPr>
            <p:cNvPr id="49453" name="Freeform 986">
              <a:extLst>
                <a:ext uri="{FF2B5EF4-FFF2-40B4-BE49-F238E27FC236}">
                  <a16:creationId xmlns:a16="http://schemas.microsoft.com/office/drawing/2014/main" id="{3F12E355-780B-BFAB-7502-F1720615F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2" y="1409"/>
              <a:ext cx="55" cy="47"/>
            </a:xfrm>
            <a:custGeom>
              <a:avLst/>
              <a:gdLst>
                <a:gd name="T0" fmla="*/ 28 w 110"/>
                <a:gd name="T1" fmla="*/ 0 h 94"/>
                <a:gd name="T2" fmla="*/ 21 w 110"/>
                <a:gd name="T3" fmla="*/ 18 h 94"/>
                <a:gd name="T4" fmla="*/ 0 w 110"/>
                <a:gd name="T5" fmla="*/ 18 h 94"/>
                <a:gd name="T6" fmla="*/ 17 w 110"/>
                <a:gd name="T7" fmla="*/ 29 h 94"/>
                <a:gd name="T8" fmla="*/ 11 w 110"/>
                <a:gd name="T9" fmla="*/ 47 h 94"/>
                <a:gd name="T10" fmla="*/ 28 w 110"/>
                <a:gd name="T11" fmla="*/ 36 h 94"/>
                <a:gd name="T12" fmla="*/ 45 w 110"/>
                <a:gd name="T13" fmla="*/ 47 h 94"/>
                <a:gd name="T14" fmla="*/ 38 w 110"/>
                <a:gd name="T15" fmla="*/ 29 h 94"/>
                <a:gd name="T16" fmla="*/ 55 w 110"/>
                <a:gd name="T17" fmla="*/ 18 h 94"/>
                <a:gd name="T18" fmla="*/ 34 w 110"/>
                <a:gd name="T19" fmla="*/ 18 h 94"/>
                <a:gd name="T20" fmla="*/ 28 w 110"/>
                <a:gd name="T21" fmla="*/ 0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0" h="94">
                  <a:moveTo>
                    <a:pt x="55" y="0"/>
                  </a:moveTo>
                  <a:lnTo>
                    <a:pt x="42" y="36"/>
                  </a:lnTo>
                  <a:lnTo>
                    <a:pt x="0" y="36"/>
                  </a:lnTo>
                  <a:lnTo>
                    <a:pt x="34" y="58"/>
                  </a:lnTo>
                  <a:lnTo>
                    <a:pt x="21" y="94"/>
                  </a:lnTo>
                  <a:lnTo>
                    <a:pt x="55" y="72"/>
                  </a:lnTo>
                  <a:lnTo>
                    <a:pt x="89" y="94"/>
                  </a:lnTo>
                  <a:lnTo>
                    <a:pt x="76" y="58"/>
                  </a:lnTo>
                  <a:lnTo>
                    <a:pt x="110" y="36"/>
                  </a:lnTo>
                  <a:lnTo>
                    <a:pt x="68" y="36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428" name="Rectangle 987">
            <a:extLst>
              <a:ext uri="{FF2B5EF4-FFF2-40B4-BE49-F238E27FC236}">
                <a16:creationId xmlns:a16="http://schemas.microsoft.com/office/drawing/2014/main" id="{0CF3B4BF-0DC0-9622-0A95-ACC02B3D2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175" y="2122489"/>
            <a:ext cx="323850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49429" name="Group 988">
            <a:extLst>
              <a:ext uri="{FF2B5EF4-FFF2-40B4-BE49-F238E27FC236}">
                <a16:creationId xmlns:a16="http://schemas.microsoft.com/office/drawing/2014/main" id="{19D9CA2A-D025-F6AA-026B-AB27149B6278}"/>
              </a:ext>
            </a:extLst>
          </p:cNvPr>
          <p:cNvGrpSpPr>
            <a:grpSpLocks/>
          </p:cNvGrpSpPr>
          <p:nvPr/>
        </p:nvGrpSpPr>
        <p:grpSpPr bwMode="auto">
          <a:xfrm>
            <a:off x="5842001" y="2152651"/>
            <a:ext cx="258763" cy="92075"/>
            <a:chOff x="2760" y="1423"/>
            <a:chExt cx="163" cy="58"/>
          </a:xfrm>
        </p:grpSpPr>
        <p:sp>
          <p:nvSpPr>
            <p:cNvPr id="49450" name="Rectangle 989">
              <a:extLst>
                <a:ext uri="{FF2B5EF4-FFF2-40B4-BE49-F238E27FC236}">
                  <a16:creationId xmlns:a16="http://schemas.microsoft.com/office/drawing/2014/main" id="{809AAB47-E367-AE68-4904-176733794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" y="1423"/>
              <a:ext cx="99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600" baseline="0">
                  <a:solidFill>
                    <a:srgbClr val="000000"/>
                  </a:solidFill>
                  <a:latin typeface="Times New Roman" panose="02020603050405020304" pitchFamily="18" charset="0"/>
                </a:rPr>
                <a:t>Ford</a:t>
              </a:r>
              <a:endParaRPr lang="en-US" altLang="en-US" i="0" baseline="0">
                <a:latin typeface="Times New Roman" panose="02020603050405020304" pitchFamily="18" charset="0"/>
              </a:endParaRPr>
            </a:p>
          </p:txBody>
        </p:sp>
        <p:sp>
          <p:nvSpPr>
            <p:cNvPr id="49451" name="Freeform 990">
              <a:extLst>
                <a:ext uri="{FF2B5EF4-FFF2-40B4-BE49-F238E27FC236}">
                  <a16:creationId xmlns:a16="http://schemas.microsoft.com/office/drawing/2014/main" id="{510FFC99-ECDA-1B37-BA7C-072823696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" y="1428"/>
              <a:ext cx="51" cy="39"/>
            </a:xfrm>
            <a:custGeom>
              <a:avLst/>
              <a:gdLst>
                <a:gd name="T0" fmla="*/ 26 w 102"/>
                <a:gd name="T1" fmla="*/ 0 h 80"/>
                <a:gd name="T2" fmla="*/ 0 w 102"/>
                <a:gd name="T3" fmla="*/ 39 h 80"/>
                <a:gd name="T4" fmla="*/ 51 w 102"/>
                <a:gd name="T5" fmla="*/ 39 h 80"/>
                <a:gd name="T6" fmla="*/ 26 w 102"/>
                <a:gd name="T7" fmla="*/ 0 h 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2" h="80">
                  <a:moveTo>
                    <a:pt x="51" y="0"/>
                  </a:moveTo>
                  <a:lnTo>
                    <a:pt x="0" y="80"/>
                  </a:lnTo>
                  <a:lnTo>
                    <a:pt x="102" y="8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430" name="Rectangle 991">
            <a:extLst>
              <a:ext uri="{FF2B5EF4-FFF2-40B4-BE49-F238E27FC236}">
                <a16:creationId xmlns:a16="http://schemas.microsoft.com/office/drawing/2014/main" id="{E74DA35F-6CFC-8BCB-49C9-B2DFF1909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5826" y="2122489"/>
            <a:ext cx="290513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49431" name="Group 992">
            <a:extLst>
              <a:ext uri="{FF2B5EF4-FFF2-40B4-BE49-F238E27FC236}">
                <a16:creationId xmlns:a16="http://schemas.microsoft.com/office/drawing/2014/main" id="{613D154C-E13B-D723-21E0-D8E4C0B4D35A}"/>
              </a:ext>
            </a:extLst>
          </p:cNvPr>
          <p:cNvGrpSpPr>
            <a:grpSpLocks/>
          </p:cNvGrpSpPr>
          <p:nvPr/>
        </p:nvGrpSpPr>
        <p:grpSpPr bwMode="auto">
          <a:xfrm>
            <a:off x="6226175" y="2152651"/>
            <a:ext cx="247650" cy="92075"/>
            <a:chOff x="3019" y="1423"/>
            <a:chExt cx="156" cy="58"/>
          </a:xfrm>
        </p:grpSpPr>
        <p:sp>
          <p:nvSpPr>
            <p:cNvPr id="49448" name="Rectangle 993">
              <a:extLst>
                <a:ext uri="{FF2B5EF4-FFF2-40B4-BE49-F238E27FC236}">
                  <a16:creationId xmlns:a16="http://schemas.microsoft.com/office/drawing/2014/main" id="{A8558F23-ACD8-3011-8E67-639DE1CE2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8" y="1423"/>
              <a:ext cx="7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600" baseline="0">
                  <a:solidFill>
                    <a:srgbClr val="000000"/>
                  </a:solidFill>
                  <a:latin typeface="Times New Roman" panose="02020603050405020304" pitchFamily="18" charset="0"/>
                </a:rPr>
                <a:t>GM</a:t>
              </a:r>
              <a:endParaRPr lang="en-US" altLang="en-US" i="0" baseline="0">
                <a:latin typeface="Times New Roman" panose="02020603050405020304" pitchFamily="18" charset="0"/>
              </a:endParaRPr>
            </a:p>
          </p:txBody>
        </p:sp>
        <p:sp>
          <p:nvSpPr>
            <p:cNvPr id="49449" name="Rectangle 994">
              <a:extLst>
                <a:ext uri="{FF2B5EF4-FFF2-40B4-BE49-F238E27FC236}">
                  <a16:creationId xmlns:a16="http://schemas.microsoft.com/office/drawing/2014/main" id="{5B8A1A8A-324A-F75C-B8D4-F719FABFC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1428"/>
              <a:ext cx="44" cy="39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9432" name="Group 995">
            <a:extLst>
              <a:ext uri="{FF2B5EF4-FFF2-40B4-BE49-F238E27FC236}">
                <a16:creationId xmlns:a16="http://schemas.microsoft.com/office/drawing/2014/main" id="{F2F00CEC-008A-4A1B-C2AC-7A9D743268EC}"/>
              </a:ext>
            </a:extLst>
          </p:cNvPr>
          <p:cNvGrpSpPr>
            <a:grpSpLocks/>
          </p:cNvGrpSpPr>
          <p:nvPr/>
        </p:nvGrpSpPr>
        <p:grpSpPr bwMode="auto">
          <a:xfrm>
            <a:off x="6599246" y="2152651"/>
            <a:ext cx="311150" cy="92075"/>
            <a:chOff x="3247" y="1426"/>
            <a:chExt cx="196" cy="58"/>
          </a:xfrm>
        </p:grpSpPr>
        <p:sp>
          <p:nvSpPr>
            <p:cNvPr id="49446" name="Oval 996">
              <a:extLst>
                <a:ext uri="{FF2B5EF4-FFF2-40B4-BE49-F238E27FC236}">
                  <a16:creationId xmlns:a16="http://schemas.microsoft.com/office/drawing/2014/main" id="{94E30492-F9F5-9BD2-AF9D-2A1471FBA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7" y="1431"/>
              <a:ext cx="45" cy="40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447" name="Rectangle 997">
              <a:extLst>
                <a:ext uri="{FF2B5EF4-FFF2-40B4-BE49-F238E27FC236}">
                  <a16:creationId xmlns:a16="http://schemas.microsoft.com/office/drawing/2014/main" id="{F1731A42-E7A2-4BFE-D3EB-0994617DB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9" y="1426"/>
              <a:ext cx="134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600" baseline="0">
                  <a:solidFill>
                    <a:srgbClr val="000000"/>
                  </a:solidFill>
                  <a:latin typeface="Times New Roman" panose="02020603050405020304" pitchFamily="18" charset="0"/>
                </a:rPr>
                <a:t>Toyota</a:t>
              </a:r>
              <a:endParaRPr lang="en-US" altLang="en-US" i="0" baseline="0">
                <a:latin typeface="Times New Roman" panose="02020603050405020304" pitchFamily="18" charset="0"/>
              </a:endParaRPr>
            </a:p>
          </p:txBody>
        </p:sp>
      </p:grpSp>
      <p:sp>
        <p:nvSpPr>
          <p:cNvPr id="49433" name="Rectangle 998">
            <a:extLst>
              <a:ext uri="{FF2B5EF4-FFF2-40B4-BE49-F238E27FC236}">
                <a16:creationId xmlns:a16="http://schemas.microsoft.com/office/drawing/2014/main" id="{FC1717FF-14F9-04D5-2E37-5EB4159D7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8326" y="2122489"/>
            <a:ext cx="347663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49434" name="Group 999">
            <a:extLst>
              <a:ext uri="{FF2B5EF4-FFF2-40B4-BE49-F238E27FC236}">
                <a16:creationId xmlns:a16="http://schemas.microsoft.com/office/drawing/2014/main" id="{114DE9CC-F067-C4F8-037F-81A879A62B59}"/>
              </a:ext>
            </a:extLst>
          </p:cNvPr>
          <p:cNvGrpSpPr>
            <a:grpSpLocks/>
          </p:cNvGrpSpPr>
          <p:nvPr/>
        </p:nvGrpSpPr>
        <p:grpSpPr bwMode="auto">
          <a:xfrm>
            <a:off x="7046914" y="2152651"/>
            <a:ext cx="242887" cy="92075"/>
            <a:chOff x="3521" y="1426"/>
            <a:chExt cx="153" cy="58"/>
          </a:xfrm>
        </p:grpSpPr>
        <p:sp>
          <p:nvSpPr>
            <p:cNvPr id="49444" name="Rectangle 1000">
              <a:extLst>
                <a:ext uri="{FF2B5EF4-FFF2-40B4-BE49-F238E27FC236}">
                  <a16:creationId xmlns:a16="http://schemas.microsoft.com/office/drawing/2014/main" id="{7D5D68C2-64D4-C373-6DF4-EA995A07A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1426"/>
              <a:ext cx="103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</a:pPr>
              <a:r>
                <a:rPr lang="en-US" altLang="en-US" sz="600" baseline="0">
                  <a:solidFill>
                    <a:srgbClr val="000000"/>
                  </a:solidFill>
                  <a:latin typeface="Times New Roman" panose="02020603050405020304" pitchFamily="18" charset="0"/>
                </a:rPr>
                <a:t>Isuzu</a:t>
              </a:r>
              <a:endParaRPr lang="en-US" altLang="en-US" i="0" baseline="0">
                <a:latin typeface="Times New Roman" panose="02020603050405020304" pitchFamily="18" charset="0"/>
              </a:endParaRPr>
            </a:p>
          </p:txBody>
        </p:sp>
        <p:sp>
          <p:nvSpPr>
            <p:cNvPr id="49445" name="Freeform 1001">
              <a:extLst>
                <a:ext uri="{FF2B5EF4-FFF2-40B4-BE49-F238E27FC236}">
                  <a16:creationId xmlns:a16="http://schemas.microsoft.com/office/drawing/2014/main" id="{498EA4E8-3923-BCAE-6A2D-AB5863EA2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1" y="1431"/>
              <a:ext cx="46" cy="41"/>
            </a:xfrm>
            <a:custGeom>
              <a:avLst/>
              <a:gdLst>
                <a:gd name="T0" fmla="*/ 23 w 92"/>
                <a:gd name="T1" fmla="*/ 0 h 84"/>
                <a:gd name="T2" fmla="*/ 0 w 92"/>
                <a:gd name="T3" fmla="*/ 21 h 84"/>
                <a:gd name="T4" fmla="*/ 23 w 92"/>
                <a:gd name="T5" fmla="*/ 41 h 84"/>
                <a:gd name="T6" fmla="*/ 46 w 92"/>
                <a:gd name="T7" fmla="*/ 21 h 84"/>
                <a:gd name="T8" fmla="*/ 23 w 92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84">
                  <a:moveTo>
                    <a:pt x="45" y="0"/>
                  </a:moveTo>
                  <a:lnTo>
                    <a:pt x="0" y="42"/>
                  </a:lnTo>
                  <a:lnTo>
                    <a:pt x="45" y="84"/>
                  </a:lnTo>
                  <a:lnTo>
                    <a:pt x="92" y="4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435" name="AutoShape 1002">
            <a:extLst>
              <a:ext uri="{FF2B5EF4-FFF2-40B4-BE49-F238E27FC236}">
                <a16:creationId xmlns:a16="http://schemas.microsoft.com/office/drawing/2014/main" id="{5CB247C7-46E3-74B2-00D7-50B026781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2162176"/>
            <a:ext cx="76200" cy="74613"/>
          </a:xfrm>
          <a:prstGeom prst="homePlate">
            <a:avLst>
              <a:gd name="adj" fmla="val 25532"/>
            </a:avLst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36" name="Rectangle 1003">
            <a:extLst>
              <a:ext uri="{FF2B5EF4-FFF2-40B4-BE49-F238E27FC236}">
                <a16:creationId xmlns:a16="http://schemas.microsoft.com/office/drawing/2014/main" id="{80FBB811-664B-6C08-2F3E-0DB8E2D71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703" y="2152651"/>
            <a:ext cx="2099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</a:pPr>
            <a:r>
              <a:rPr lang="en-US" altLang="en-US" sz="600" baseline="0">
                <a:solidFill>
                  <a:srgbClr val="000000"/>
                </a:solidFill>
                <a:latin typeface="Times New Roman" panose="02020603050405020304" pitchFamily="18" charset="0"/>
              </a:rPr>
              <a:t>CarCo</a:t>
            </a:r>
            <a:endParaRPr lang="en-US" altLang="en-US" i="0" baseline="0">
              <a:latin typeface="Times New Roman" panose="02020603050405020304" pitchFamily="18" charset="0"/>
            </a:endParaRPr>
          </a:p>
        </p:txBody>
      </p:sp>
      <p:sp>
        <p:nvSpPr>
          <p:cNvPr id="49437" name="AutoShape 1004">
            <a:extLst>
              <a:ext uri="{FF2B5EF4-FFF2-40B4-BE49-F238E27FC236}">
                <a16:creationId xmlns:a16="http://schemas.microsoft.com/office/drawing/2014/main" id="{65683EC0-BBBB-40BF-E430-B1895CEAF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2676" y="2863851"/>
            <a:ext cx="79375" cy="74613"/>
          </a:xfrm>
          <a:prstGeom prst="homePlate">
            <a:avLst>
              <a:gd name="adj" fmla="val 26596"/>
            </a:avLst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38" name="AutoShape 1005">
            <a:extLst>
              <a:ext uri="{FF2B5EF4-FFF2-40B4-BE49-F238E27FC236}">
                <a16:creationId xmlns:a16="http://schemas.microsoft.com/office/drawing/2014/main" id="{2DEC107D-6A39-4733-0444-6D79D2676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5201"/>
            <a:ext cx="76200" cy="74613"/>
          </a:xfrm>
          <a:prstGeom prst="homePlate">
            <a:avLst>
              <a:gd name="adj" fmla="val 25532"/>
            </a:avLst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39" name="AutoShape 1006">
            <a:extLst>
              <a:ext uri="{FF2B5EF4-FFF2-40B4-BE49-F238E27FC236}">
                <a16:creationId xmlns:a16="http://schemas.microsoft.com/office/drawing/2014/main" id="{24E9CB49-C128-86FC-ECE1-D1F044D7F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475" y="3313113"/>
            <a:ext cx="76200" cy="74612"/>
          </a:xfrm>
          <a:prstGeom prst="homePlate">
            <a:avLst>
              <a:gd name="adj" fmla="val 25532"/>
            </a:avLst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40" name="AutoShape 1007">
            <a:extLst>
              <a:ext uri="{FF2B5EF4-FFF2-40B4-BE49-F238E27FC236}">
                <a16:creationId xmlns:a16="http://schemas.microsoft.com/office/drawing/2014/main" id="{0FE4F3BA-B32E-120E-5526-77C93A927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375" y="3541713"/>
            <a:ext cx="76200" cy="74612"/>
          </a:xfrm>
          <a:prstGeom prst="homePlate">
            <a:avLst>
              <a:gd name="adj" fmla="val 25532"/>
            </a:avLst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41" name="AutoShape 1008">
            <a:extLst>
              <a:ext uri="{FF2B5EF4-FFF2-40B4-BE49-F238E27FC236}">
                <a16:creationId xmlns:a16="http://schemas.microsoft.com/office/drawing/2014/main" id="{458F3EB8-3DDD-138D-CC90-D15B35DAE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150" y="3676651"/>
            <a:ext cx="76200" cy="74613"/>
          </a:xfrm>
          <a:prstGeom prst="homePlate">
            <a:avLst>
              <a:gd name="adj" fmla="val 25532"/>
            </a:avLst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42" name="AutoShape 1009">
            <a:extLst>
              <a:ext uri="{FF2B5EF4-FFF2-40B4-BE49-F238E27FC236}">
                <a16:creationId xmlns:a16="http://schemas.microsoft.com/office/drawing/2014/main" id="{C4D31E98-6DBC-28B5-480D-32913BF04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288" y="3103563"/>
            <a:ext cx="76200" cy="74612"/>
          </a:xfrm>
          <a:prstGeom prst="homePlate">
            <a:avLst>
              <a:gd name="adj" fmla="val 25532"/>
            </a:avLst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443" name="AutoShape 1010">
            <a:extLst>
              <a:ext uri="{FF2B5EF4-FFF2-40B4-BE49-F238E27FC236}">
                <a16:creationId xmlns:a16="http://schemas.microsoft.com/office/drawing/2014/main" id="{91F8EFD2-DB73-B271-F569-960873ADB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175" y="3381376"/>
            <a:ext cx="76200" cy="74613"/>
          </a:xfrm>
          <a:prstGeom prst="homePlate">
            <a:avLst>
              <a:gd name="adj" fmla="val 25532"/>
            </a:avLst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DF9E27-872B-0CE1-A2DF-593CB53CFAC7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680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>
            <a:extLst>
              <a:ext uri="{FF2B5EF4-FFF2-40B4-BE49-F238E27FC236}">
                <a16:creationId xmlns:a16="http://schemas.microsoft.com/office/drawing/2014/main" id="{5007DC53-36ED-AEC0-5CDA-43CCDF7903A3}"/>
              </a:ext>
            </a:extLst>
          </p:cNvPr>
          <p:cNvGrpSpPr>
            <a:grpSpLocks/>
          </p:cNvGrpSpPr>
          <p:nvPr/>
        </p:nvGrpSpPr>
        <p:grpSpPr bwMode="auto">
          <a:xfrm>
            <a:off x="2006600" y="1195388"/>
            <a:ext cx="8466138" cy="4348162"/>
            <a:chOff x="304" y="753"/>
            <a:chExt cx="5333" cy="2739"/>
          </a:xfrm>
        </p:grpSpPr>
        <p:sp>
          <p:nvSpPr>
            <p:cNvPr id="18489" name="Rectangle 3">
              <a:extLst>
                <a:ext uri="{FF2B5EF4-FFF2-40B4-BE49-F238E27FC236}">
                  <a16:creationId xmlns:a16="http://schemas.microsoft.com/office/drawing/2014/main" id="{ED854C8D-5EBC-8E34-376C-70B9478FA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766"/>
              <a:ext cx="5295" cy="2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lIns="91443" tIns="44919" rIns="91443" bIns="44919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90" name="Rectangle 4">
              <a:extLst>
                <a:ext uri="{FF2B5EF4-FFF2-40B4-BE49-F238E27FC236}">
                  <a16:creationId xmlns:a16="http://schemas.microsoft.com/office/drawing/2014/main" id="{B0527EE7-ACDE-5F0B-DCD9-046DEF1F1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" y="997"/>
              <a:ext cx="1102" cy="2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>
              <a:lvl1pPr marL="166688" indent="-166688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  <a:spcAft>
                  <a:spcPct val="30000"/>
                </a:spcAft>
                <a:buClrTx/>
              </a:pPr>
              <a:endParaRPr lang="en-US" altLang="en-US" sz="1200" i="0" baseline="0"/>
            </a:p>
            <a:p>
              <a:pPr>
                <a:spcBef>
                  <a:spcPct val="30000"/>
                </a:spcBef>
                <a:spcAft>
                  <a:spcPct val="30000"/>
                </a:spcAft>
                <a:buClrTx/>
              </a:pPr>
              <a:r>
                <a:rPr lang="en-US" altLang="en-US" sz="1200" i="0" baseline="0"/>
                <a:t>0.	Mobilize</a:t>
              </a:r>
            </a:p>
            <a:p>
              <a:pPr>
                <a:spcBef>
                  <a:spcPct val="80000"/>
                </a:spcBef>
                <a:spcAft>
                  <a:spcPct val="30000"/>
                </a:spcAft>
                <a:buClrTx/>
              </a:pPr>
              <a:r>
                <a:rPr lang="en-US" altLang="en-US" sz="1200" i="0" baseline="0"/>
                <a:t>1.	Review and Confirm Market Trends &amp; Projections</a:t>
              </a:r>
            </a:p>
            <a:p>
              <a:pPr>
                <a:spcBef>
                  <a:spcPct val="80000"/>
                </a:spcBef>
                <a:spcAft>
                  <a:spcPct val="30000"/>
                </a:spcAft>
                <a:buClrTx/>
              </a:pPr>
              <a:r>
                <a:rPr lang="en-US" altLang="en-US" sz="1200" i="0" baseline="0"/>
                <a:t>2.	Test Preliminary Market Proposition</a:t>
              </a:r>
            </a:p>
            <a:p>
              <a:pPr>
                <a:spcBef>
                  <a:spcPct val="80000"/>
                </a:spcBef>
                <a:spcAft>
                  <a:spcPct val="30000"/>
                </a:spcAft>
                <a:buClrTx/>
              </a:pPr>
              <a:r>
                <a:rPr lang="en-US" altLang="en-US" sz="1200" i="0" baseline="0"/>
                <a:t>3.	Develop Go-to-Market Options</a:t>
              </a:r>
            </a:p>
            <a:p>
              <a:pPr>
                <a:spcBef>
                  <a:spcPct val="80000"/>
                </a:spcBef>
                <a:spcAft>
                  <a:spcPct val="30000"/>
                </a:spcAft>
                <a:buClrTx/>
              </a:pPr>
              <a:r>
                <a:rPr lang="en-US" altLang="en-US" sz="1200" i="0" baseline="0"/>
                <a:t>4.	Evaluate and Select Best Option</a:t>
              </a:r>
            </a:p>
            <a:p>
              <a:pPr>
                <a:spcBef>
                  <a:spcPct val="80000"/>
                </a:spcBef>
                <a:spcAft>
                  <a:spcPct val="30000"/>
                </a:spcAft>
                <a:buClrTx/>
              </a:pPr>
              <a:r>
                <a:rPr lang="en-US" altLang="en-US" sz="1200" i="0" baseline="0"/>
                <a:t>5.	Outline Selected Go-to-Market Strategy</a:t>
              </a:r>
            </a:p>
          </p:txBody>
        </p:sp>
        <p:sp>
          <p:nvSpPr>
            <p:cNvPr id="18491" name="Rectangle 5">
              <a:extLst>
                <a:ext uri="{FF2B5EF4-FFF2-40B4-BE49-F238E27FC236}">
                  <a16:creationId xmlns:a16="http://schemas.microsoft.com/office/drawing/2014/main" id="{01FD8CDB-6B57-1637-B20D-D5A28D57D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" y="766"/>
              <a:ext cx="5287" cy="21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8492" name="Group 6">
              <a:extLst>
                <a:ext uri="{FF2B5EF4-FFF2-40B4-BE49-F238E27FC236}">
                  <a16:creationId xmlns:a16="http://schemas.microsoft.com/office/drawing/2014/main" id="{591792A0-8413-C13A-377B-1633811671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3" y="1004"/>
              <a:ext cx="2608" cy="2488"/>
              <a:chOff x="1383" y="1004"/>
              <a:chExt cx="2608" cy="2488"/>
            </a:xfrm>
          </p:grpSpPr>
          <p:sp>
            <p:nvSpPr>
              <p:cNvPr id="18506" name="Line 7">
                <a:extLst>
                  <a:ext uri="{FF2B5EF4-FFF2-40B4-BE49-F238E27FC236}">
                    <a16:creationId xmlns:a16="http://schemas.microsoft.com/office/drawing/2014/main" id="{464980F8-F491-D98D-09C2-92AE652F77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1004"/>
                <a:ext cx="0" cy="24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507" name="Line 8">
                <a:extLst>
                  <a:ext uri="{FF2B5EF4-FFF2-40B4-BE49-F238E27FC236}">
                    <a16:creationId xmlns:a16="http://schemas.microsoft.com/office/drawing/2014/main" id="{AC34BA18-CC38-F239-1A81-66CC11DDF1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5" y="1004"/>
                <a:ext cx="0" cy="24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508" name="Line 9">
                <a:extLst>
                  <a:ext uri="{FF2B5EF4-FFF2-40B4-BE49-F238E27FC236}">
                    <a16:creationId xmlns:a16="http://schemas.microsoft.com/office/drawing/2014/main" id="{0421DFF9-B024-EC40-32E7-1922E71039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86" y="1004"/>
                <a:ext cx="0" cy="24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509" name="Line 10">
                <a:extLst>
                  <a:ext uri="{FF2B5EF4-FFF2-40B4-BE49-F238E27FC236}">
                    <a16:creationId xmlns:a16="http://schemas.microsoft.com/office/drawing/2014/main" id="{59E39973-2866-3731-FFA4-405BF1FB4B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9" y="1004"/>
                <a:ext cx="0" cy="24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510" name="Line 11">
                <a:extLst>
                  <a:ext uri="{FF2B5EF4-FFF2-40B4-BE49-F238E27FC236}">
                    <a16:creationId xmlns:a16="http://schemas.microsoft.com/office/drawing/2014/main" id="{2C3034FB-B1C2-8F5B-1E21-9B678AA26E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91" y="1004"/>
                <a:ext cx="0" cy="24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8493" name="Line 12">
              <a:extLst>
                <a:ext uri="{FF2B5EF4-FFF2-40B4-BE49-F238E27FC236}">
                  <a16:creationId xmlns:a16="http://schemas.microsoft.com/office/drawing/2014/main" id="{BF09AB59-DF60-1A41-695F-898E136BAF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757"/>
              <a:ext cx="0" cy="23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/>
            <a:p>
              <a:endParaRPr lang="en-US"/>
            </a:p>
          </p:txBody>
        </p:sp>
        <p:grpSp>
          <p:nvGrpSpPr>
            <p:cNvPr id="18494" name="Group 13">
              <a:extLst>
                <a:ext uri="{FF2B5EF4-FFF2-40B4-BE49-F238E27FC236}">
                  <a16:creationId xmlns:a16="http://schemas.microsoft.com/office/drawing/2014/main" id="{A8D770A6-64DD-A90B-FD35-3E2B44209C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5" y="889"/>
              <a:ext cx="1956" cy="107"/>
              <a:chOff x="2243" y="889"/>
              <a:chExt cx="1956" cy="107"/>
            </a:xfrm>
          </p:grpSpPr>
          <p:sp>
            <p:nvSpPr>
              <p:cNvPr id="18502" name="Line 14">
                <a:extLst>
                  <a:ext uri="{FF2B5EF4-FFF2-40B4-BE49-F238E27FC236}">
                    <a16:creationId xmlns:a16="http://schemas.microsoft.com/office/drawing/2014/main" id="{C87C4B48-847B-2C89-4F19-BED5DFCD47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3" y="889"/>
                <a:ext cx="0" cy="107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503" name="Line 15">
                <a:extLst>
                  <a:ext uri="{FF2B5EF4-FFF2-40B4-BE49-F238E27FC236}">
                    <a16:creationId xmlns:a16="http://schemas.microsoft.com/office/drawing/2014/main" id="{6BBC99B0-0883-F4DC-C6F5-FEFC3DD7A8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5" y="889"/>
                <a:ext cx="0" cy="107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504" name="Line 16">
                <a:extLst>
                  <a:ext uri="{FF2B5EF4-FFF2-40B4-BE49-F238E27FC236}">
                    <a16:creationId xmlns:a16="http://schemas.microsoft.com/office/drawing/2014/main" id="{F9B35DC8-54BB-0274-A4BD-FA0F207F65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47" y="889"/>
                <a:ext cx="0" cy="107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505" name="Line 17">
                <a:extLst>
                  <a:ext uri="{FF2B5EF4-FFF2-40B4-BE49-F238E27FC236}">
                    <a16:creationId xmlns:a16="http://schemas.microsoft.com/office/drawing/2014/main" id="{F5C28373-0FF9-42AA-2696-8D97D63A5C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9" y="889"/>
                <a:ext cx="0" cy="107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443" tIns="44919" rIns="91443" bIns="44919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8495" name="Line 18">
              <a:extLst>
                <a:ext uri="{FF2B5EF4-FFF2-40B4-BE49-F238E27FC236}">
                  <a16:creationId xmlns:a16="http://schemas.microsoft.com/office/drawing/2014/main" id="{C5FCA7B4-0041-1A04-4331-6075A3CB9F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7" y="885"/>
              <a:ext cx="4250" cy="6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/>
            <a:p>
              <a:endParaRPr lang="en-US"/>
            </a:p>
          </p:txBody>
        </p:sp>
        <p:sp>
          <p:nvSpPr>
            <p:cNvPr id="18496" name="Rectangle 19">
              <a:extLst>
                <a:ext uri="{FF2B5EF4-FFF2-40B4-BE49-F238E27FC236}">
                  <a16:creationId xmlns:a16="http://schemas.microsoft.com/office/drawing/2014/main" id="{6013FC4A-EFEA-E2C1-69C2-310B70BF6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0" y="753"/>
              <a:ext cx="4242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>
              <a:lvl1pPr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ClrTx/>
              </a:pPr>
              <a:r>
                <a:rPr lang="en-US" altLang="en-US" sz="1200" b="1" i="0" baseline="0">
                  <a:solidFill>
                    <a:schemeClr val="bg1"/>
                  </a:solidFill>
                </a:rPr>
                <a:t>Project Week</a:t>
              </a:r>
            </a:p>
          </p:txBody>
        </p:sp>
        <p:sp>
          <p:nvSpPr>
            <p:cNvPr id="18497" name="Rectangle 20">
              <a:extLst>
                <a:ext uri="{FF2B5EF4-FFF2-40B4-BE49-F238E27FC236}">
                  <a16:creationId xmlns:a16="http://schemas.microsoft.com/office/drawing/2014/main" id="{E9766CA8-DC80-CF5A-7563-415C897CB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" y="874"/>
              <a:ext cx="651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>
              <a:lvl1pPr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</a:pPr>
              <a:r>
                <a:rPr lang="en-US" altLang="en-US" sz="1200" b="1" i="0" baseline="0">
                  <a:solidFill>
                    <a:schemeClr val="bg1"/>
                  </a:solidFill>
                </a:rPr>
                <a:t>1	2	3	4</a:t>
              </a:r>
            </a:p>
          </p:txBody>
        </p:sp>
        <p:sp>
          <p:nvSpPr>
            <p:cNvPr id="18498" name="Rectangle 21">
              <a:extLst>
                <a:ext uri="{FF2B5EF4-FFF2-40B4-BE49-F238E27FC236}">
                  <a16:creationId xmlns:a16="http://schemas.microsoft.com/office/drawing/2014/main" id="{8816239E-2745-C80D-56AE-9453439F7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874"/>
              <a:ext cx="651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>
              <a:lvl1pPr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</a:pPr>
              <a:r>
                <a:rPr lang="en-US" altLang="en-US" sz="1200" b="1" i="0" baseline="0">
                  <a:solidFill>
                    <a:schemeClr val="bg1"/>
                  </a:solidFill>
                </a:rPr>
                <a:t>5	6	7	8</a:t>
              </a:r>
            </a:p>
          </p:txBody>
        </p:sp>
        <p:sp>
          <p:nvSpPr>
            <p:cNvPr id="18499" name="Rectangle 22">
              <a:extLst>
                <a:ext uri="{FF2B5EF4-FFF2-40B4-BE49-F238E27FC236}">
                  <a16:creationId xmlns:a16="http://schemas.microsoft.com/office/drawing/2014/main" id="{83CE7908-0B31-0A20-F575-D3B3434E6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" y="874"/>
              <a:ext cx="71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>
              <a:lvl1pPr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</a:pPr>
              <a:r>
                <a:rPr lang="en-US" altLang="en-US" sz="1200" b="1" i="0" baseline="0">
                  <a:solidFill>
                    <a:schemeClr val="bg1"/>
                  </a:solidFill>
                </a:rPr>
                <a:t>9	10	11  12</a:t>
              </a:r>
            </a:p>
          </p:txBody>
        </p:sp>
        <p:sp>
          <p:nvSpPr>
            <p:cNvPr id="18500" name="Rectangle 23">
              <a:extLst>
                <a:ext uri="{FF2B5EF4-FFF2-40B4-BE49-F238E27FC236}">
                  <a16:creationId xmlns:a16="http://schemas.microsoft.com/office/drawing/2014/main" id="{35785996-1ED9-3EC4-6D40-5158013CF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" y="874"/>
              <a:ext cx="741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>
              <a:lvl1pPr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</a:pPr>
              <a:r>
                <a:rPr lang="en-US" altLang="en-US" sz="1200" b="1" i="0" baseline="0">
                  <a:solidFill>
                    <a:schemeClr val="bg1"/>
                  </a:solidFill>
                </a:rPr>
                <a:t>13	14	15 	16</a:t>
              </a:r>
            </a:p>
          </p:txBody>
        </p:sp>
        <p:sp>
          <p:nvSpPr>
            <p:cNvPr id="18501" name="Rectangle 24">
              <a:extLst>
                <a:ext uri="{FF2B5EF4-FFF2-40B4-BE49-F238E27FC236}">
                  <a16:creationId xmlns:a16="http://schemas.microsoft.com/office/drawing/2014/main" id="{8553FDF5-EC38-3AAC-0AF0-16044AC0F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1" y="874"/>
              <a:ext cx="723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3" tIns="44919" rIns="91443" bIns="44919">
              <a:spAutoFit/>
            </a:bodyPr>
            <a:lstStyle>
              <a:lvl1pPr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tabLst>
                  <a:tab pos="228600" algn="l"/>
                  <a:tab pos="457200" algn="l"/>
                  <a:tab pos="687388" algn="l"/>
                </a:tabLst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</a:pPr>
              <a:r>
                <a:rPr lang="en-US" altLang="en-US" sz="1200" b="1" i="0" baseline="0">
                  <a:solidFill>
                    <a:schemeClr val="bg1"/>
                  </a:solidFill>
                </a:rPr>
                <a:t>17	18	 19	  20</a:t>
              </a:r>
            </a:p>
          </p:txBody>
        </p:sp>
      </p:grpSp>
      <p:grpSp>
        <p:nvGrpSpPr>
          <p:cNvPr id="18435" name="Group 25">
            <a:extLst>
              <a:ext uri="{FF2B5EF4-FFF2-40B4-BE49-F238E27FC236}">
                <a16:creationId xmlns:a16="http://schemas.microsoft.com/office/drawing/2014/main" id="{9783CEEC-C838-9021-E063-EBD0C60EF4A5}"/>
              </a:ext>
            </a:extLst>
          </p:cNvPr>
          <p:cNvGrpSpPr>
            <a:grpSpLocks/>
          </p:cNvGrpSpPr>
          <p:nvPr/>
        </p:nvGrpSpPr>
        <p:grpSpPr bwMode="auto">
          <a:xfrm>
            <a:off x="3976688" y="1577975"/>
            <a:ext cx="514350" cy="3976688"/>
            <a:chOff x="2070" y="1088"/>
            <a:chExt cx="324" cy="2500"/>
          </a:xfrm>
        </p:grpSpPr>
        <p:sp>
          <p:nvSpPr>
            <p:cNvPr id="18486" name="Line 26">
              <a:extLst>
                <a:ext uri="{FF2B5EF4-FFF2-40B4-BE49-F238E27FC236}">
                  <a16:creationId xmlns:a16="http://schemas.microsoft.com/office/drawing/2014/main" id="{63485DBA-BD01-A6C8-5EAB-F720C8620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0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7" name="Line 27">
              <a:extLst>
                <a:ext uri="{FF2B5EF4-FFF2-40B4-BE49-F238E27FC236}">
                  <a16:creationId xmlns:a16="http://schemas.microsoft.com/office/drawing/2014/main" id="{176B21F3-5643-C7F9-1480-0331241357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2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8" name="Line 28">
              <a:extLst>
                <a:ext uri="{FF2B5EF4-FFF2-40B4-BE49-F238E27FC236}">
                  <a16:creationId xmlns:a16="http://schemas.microsoft.com/office/drawing/2014/main" id="{F539BCC1-28D9-3A8D-ECFF-8AB7F2226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4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6" name="Group 29">
            <a:extLst>
              <a:ext uri="{FF2B5EF4-FFF2-40B4-BE49-F238E27FC236}">
                <a16:creationId xmlns:a16="http://schemas.microsoft.com/office/drawing/2014/main" id="{C7884ADD-C506-AF69-53C5-A682638D7678}"/>
              </a:ext>
            </a:extLst>
          </p:cNvPr>
          <p:cNvGrpSpPr>
            <a:grpSpLocks/>
          </p:cNvGrpSpPr>
          <p:nvPr/>
        </p:nvGrpSpPr>
        <p:grpSpPr bwMode="auto">
          <a:xfrm>
            <a:off x="5006975" y="1577975"/>
            <a:ext cx="527050" cy="3976688"/>
            <a:chOff x="2726" y="1088"/>
            <a:chExt cx="324" cy="2500"/>
          </a:xfrm>
        </p:grpSpPr>
        <p:sp>
          <p:nvSpPr>
            <p:cNvPr id="18483" name="Line 30">
              <a:extLst>
                <a:ext uri="{FF2B5EF4-FFF2-40B4-BE49-F238E27FC236}">
                  <a16:creationId xmlns:a16="http://schemas.microsoft.com/office/drawing/2014/main" id="{BBEAA2A8-0D72-D893-0BDF-F6EF32ACFE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6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4" name="Line 31">
              <a:extLst>
                <a:ext uri="{FF2B5EF4-FFF2-40B4-BE49-F238E27FC236}">
                  <a16:creationId xmlns:a16="http://schemas.microsoft.com/office/drawing/2014/main" id="{78270F6C-2BD0-7AE8-DFAD-CD51EA0178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8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5" name="Line 32">
              <a:extLst>
                <a:ext uri="{FF2B5EF4-FFF2-40B4-BE49-F238E27FC236}">
                  <a16:creationId xmlns:a16="http://schemas.microsoft.com/office/drawing/2014/main" id="{CE317F15-9FE5-5995-735A-EBD0DD1139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0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7" name="Group 33">
            <a:extLst>
              <a:ext uri="{FF2B5EF4-FFF2-40B4-BE49-F238E27FC236}">
                <a16:creationId xmlns:a16="http://schemas.microsoft.com/office/drawing/2014/main" id="{8189FFF3-759F-850D-3E97-FD8054094CDE}"/>
              </a:ext>
            </a:extLst>
          </p:cNvPr>
          <p:cNvGrpSpPr>
            <a:grpSpLocks/>
          </p:cNvGrpSpPr>
          <p:nvPr/>
        </p:nvGrpSpPr>
        <p:grpSpPr bwMode="auto">
          <a:xfrm>
            <a:off x="6049963" y="1577975"/>
            <a:ext cx="514350" cy="3976688"/>
            <a:chOff x="3374" y="1088"/>
            <a:chExt cx="324" cy="2500"/>
          </a:xfrm>
        </p:grpSpPr>
        <p:sp>
          <p:nvSpPr>
            <p:cNvPr id="18480" name="Line 34">
              <a:extLst>
                <a:ext uri="{FF2B5EF4-FFF2-40B4-BE49-F238E27FC236}">
                  <a16:creationId xmlns:a16="http://schemas.microsoft.com/office/drawing/2014/main" id="{B06E246B-72E9-75F4-F9DF-2C6555305E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4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1" name="Line 35">
              <a:extLst>
                <a:ext uri="{FF2B5EF4-FFF2-40B4-BE49-F238E27FC236}">
                  <a16:creationId xmlns:a16="http://schemas.microsoft.com/office/drawing/2014/main" id="{81086E8C-15B1-62F1-598C-B8C9B061B9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6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2" name="Line 36">
              <a:extLst>
                <a:ext uri="{FF2B5EF4-FFF2-40B4-BE49-F238E27FC236}">
                  <a16:creationId xmlns:a16="http://schemas.microsoft.com/office/drawing/2014/main" id="{47998119-7462-C479-F978-8D23426A80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8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8" name="Group 37">
            <a:extLst>
              <a:ext uri="{FF2B5EF4-FFF2-40B4-BE49-F238E27FC236}">
                <a16:creationId xmlns:a16="http://schemas.microsoft.com/office/drawing/2014/main" id="{3D9C2F4B-D6CB-222C-0CAC-643E627D7CC3}"/>
              </a:ext>
            </a:extLst>
          </p:cNvPr>
          <p:cNvGrpSpPr>
            <a:grpSpLocks/>
          </p:cNvGrpSpPr>
          <p:nvPr/>
        </p:nvGrpSpPr>
        <p:grpSpPr bwMode="auto">
          <a:xfrm>
            <a:off x="7067550" y="1577975"/>
            <a:ext cx="539750" cy="4002088"/>
            <a:chOff x="4030" y="1088"/>
            <a:chExt cx="324" cy="2500"/>
          </a:xfrm>
        </p:grpSpPr>
        <p:sp>
          <p:nvSpPr>
            <p:cNvPr id="18477" name="Line 38">
              <a:extLst>
                <a:ext uri="{FF2B5EF4-FFF2-40B4-BE49-F238E27FC236}">
                  <a16:creationId xmlns:a16="http://schemas.microsoft.com/office/drawing/2014/main" id="{B56DBA1B-7F86-05EC-0B7E-FAE677DBC7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0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8" name="Line 39">
              <a:extLst>
                <a:ext uri="{FF2B5EF4-FFF2-40B4-BE49-F238E27FC236}">
                  <a16:creationId xmlns:a16="http://schemas.microsoft.com/office/drawing/2014/main" id="{513E8317-91B6-63C7-9055-B277D922B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2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9" name="Line 40">
              <a:extLst>
                <a:ext uri="{FF2B5EF4-FFF2-40B4-BE49-F238E27FC236}">
                  <a16:creationId xmlns:a16="http://schemas.microsoft.com/office/drawing/2014/main" id="{19BDE8F6-C9D4-E9F2-C8F6-2A4475D4D9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4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9" name="Group 41">
            <a:extLst>
              <a:ext uri="{FF2B5EF4-FFF2-40B4-BE49-F238E27FC236}">
                <a16:creationId xmlns:a16="http://schemas.microsoft.com/office/drawing/2014/main" id="{B53301D7-E3BB-25A7-4F04-CB268B2BE6EE}"/>
              </a:ext>
            </a:extLst>
          </p:cNvPr>
          <p:cNvGrpSpPr>
            <a:grpSpLocks/>
          </p:cNvGrpSpPr>
          <p:nvPr/>
        </p:nvGrpSpPr>
        <p:grpSpPr bwMode="auto">
          <a:xfrm>
            <a:off x="8135938" y="1577975"/>
            <a:ext cx="514350" cy="3976688"/>
            <a:chOff x="4686" y="1088"/>
            <a:chExt cx="324" cy="2500"/>
          </a:xfrm>
        </p:grpSpPr>
        <p:sp>
          <p:nvSpPr>
            <p:cNvPr id="18474" name="Line 42">
              <a:extLst>
                <a:ext uri="{FF2B5EF4-FFF2-40B4-BE49-F238E27FC236}">
                  <a16:creationId xmlns:a16="http://schemas.microsoft.com/office/drawing/2014/main" id="{15B4DE05-0522-0387-130B-CE5311AB22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6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5" name="Line 43">
              <a:extLst>
                <a:ext uri="{FF2B5EF4-FFF2-40B4-BE49-F238E27FC236}">
                  <a16:creationId xmlns:a16="http://schemas.microsoft.com/office/drawing/2014/main" id="{BC4EC796-B9E2-6779-DE41-191F0419F3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6" name="Line 44">
              <a:extLst>
                <a:ext uri="{FF2B5EF4-FFF2-40B4-BE49-F238E27FC236}">
                  <a16:creationId xmlns:a16="http://schemas.microsoft.com/office/drawing/2014/main" id="{CE0FAA47-FC0C-8C79-1CA9-3DB2826FB6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0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0" name="Rectangle 45">
            <a:extLst>
              <a:ext uri="{FF2B5EF4-FFF2-40B4-BE49-F238E27FC236}">
                <a16:creationId xmlns:a16="http://schemas.microsoft.com/office/drawing/2014/main" id="{6C68B309-5214-E596-FE6D-7A73A0F7D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2689" y="1916113"/>
            <a:ext cx="238125" cy="1397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1" name="Rectangle 46">
            <a:extLst>
              <a:ext uri="{FF2B5EF4-FFF2-40B4-BE49-F238E27FC236}">
                <a16:creationId xmlns:a16="http://schemas.microsoft.com/office/drawing/2014/main" id="{3D25AF3A-D582-0E1B-E58B-FC42313A2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1614" y="3143250"/>
            <a:ext cx="2078037" cy="153988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2" name="Rectangle 47">
            <a:extLst>
              <a:ext uri="{FF2B5EF4-FFF2-40B4-BE49-F238E27FC236}">
                <a16:creationId xmlns:a16="http://schemas.microsoft.com/office/drawing/2014/main" id="{43BE6F4C-7842-F9EA-75D0-696BACE3D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888" y="4329113"/>
            <a:ext cx="1281112" cy="1397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3" name="Rectangle 48">
            <a:extLst>
              <a:ext uri="{FF2B5EF4-FFF2-40B4-BE49-F238E27FC236}">
                <a16:creationId xmlns:a16="http://schemas.microsoft.com/office/drawing/2014/main" id="{2B712DEB-1CF4-3E15-B257-28523F1C1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7776" y="4930775"/>
            <a:ext cx="1292225" cy="153988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4" name="Rectangle 49">
            <a:extLst>
              <a:ext uri="{FF2B5EF4-FFF2-40B4-BE49-F238E27FC236}">
                <a16:creationId xmlns:a16="http://schemas.microsoft.com/office/drawing/2014/main" id="{C248D5C2-9648-B503-C343-60DBBDA45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8651" y="3716338"/>
            <a:ext cx="1166813" cy="1397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5" name="Rectangle 50">
            <a:extLst>
              <a:ext uri="{FF2B5EF4-FFF2-40B4-BE49-F238E27FC236}">
                <a16:creationId xmlns:a16="http://schemas.microsoft.com/office/drawing/2014/main" id="{CD62E5FB-0434-EC1A-7DEB-548EC968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2479675"/>
            <a:ext cx="1676400" cy="1397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6" name="AutoShape 51">
            <a:extLst>
              <a:ext uri="{FF2B5EF4-FFF2-40B4-BE49-F238E27FC236}">
                <a16:creationId xmlns:a16="http://schemas.microsoft.com/office/drawing/2014/main" id="{DA827577-5E68-4BA1-20C5-46BFA2EE2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4475" y="2455863"/>
            <a:ext cx="177800" cy="177800"/>
          </a:xfrm>
          <a:prstGeom prst="triangle">
            <a:avLst>
              <a:gd name="adj" fmla="val 49995"/>
            </a:avLst>
          </a:prstGeom>
          <a:solidFill>
            <a:srgbClr val="CC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624" tIns="44517" rIns="90624" bIns="44517" anchor="ctr"/>
          <a:lstStyle>
            <a:lvl1pPr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18447" name="AutoShape 52">
            <a:extLst>
              <a:ext uri="{FF2B5EF4-FFF2-40B4-BE49-F238E27FC236}">
                <a16:creationId xmlns:a16="http://schemas.microsoft.com/office/drawing/2014/main" id="{EDE19CEF-6CB9-BDD0-5F8F-22CB1F862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5913" y="2443163"/>
            <a:ext cx="215900" cy="215900"/>
          </a:xfrm>
          <a:prstGeom prst="diamond">
            <a:avLst/>
          </a:prstGeom>
          <a:solidFill>
            <a:srgbClr val="3D54C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624" tIns="44517" rIns="90624" bIns="44517" anchor="ctr"/>
          <a:lstStyle>
            <a:lvl1pPr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chemeClr val="bg1"/>
                </a:solidFill>
              </a:rPr>
              <a:t>W</a:t>
            </a:r>
          </a:p>
        </p:txBody>
      </p:sp>
      <p:sp>
        <p:nvSpPr>
          <p:cNvPr id="18448" name="Rectangle 53">
            <a:extLst>
              <a:ext uri="{FF2B5EF4-FFF2-40B4-BE49-F238E27FC236}">
                <a16:creationId xmlns:a16="http://schemas.microsoft.com/office/drawing/2014/main" id="{B64FAD14-D682-B7D7-04EC-6ADE5A377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9364" y="1387476"/>
            <a:ext cx="1157287" cy="256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3" tIns="44919" rIns="91443" bIns="44919">
            <a:spAutoFit/>
          </a:bodyPr>
          <a:lstStyle>
            <a:lvl1pPr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chemeClr val="bg1"/>
                </a:solidFill>
              </a:rPr>
              <a:t>21	22	 23	  24</a:t>
            </a:r>
          </a:p>
        </p:txBody>
      </p:sp>
      <p:grpSp>
        <p:nvGrpSpPr>
          <p:cNvPr id="18449" name="Group 54">
            <a:extLst>
              <a:ext uri="{FF2B5EF4-FFF2-40B4-BE49-F238E27FC236}">
                <a16:creationId xmlns:a16="http://schemas.microsoft.com/office/drawing/2014/main" id="{F3B53911-3DC1-923A-4AD9-09B05C1EC591}"/>
              </a:ext>
            </a:extLst>
          </p:cNvPr>
          <p:cNvGrpSpPr>
            <a:grpSpLocks/>
          </p:cNvGrpSpPr>
          <p:nvPr/>
        </p:nvGrpSpPr>
        <p:grpSpPr bwMode="auto">
          <a:xfrm>
            <a:off x="9158288" y="1577975"/>
            <a:ext cx="514350" cy="3976688"/>
            <a:chOff x="4686" y="1088"/>
            <a:chExt cx="324" cy="2500"/>
          </a:xfrm>
        </p:grpSpPr>
        <p:sp>
          <p:nvSpPr>
            <p:cNvPr id="18471" name="Line 55">
              <a:extLst>
                <a:ext uri="{FF2B5EF4-FFF2-40B4-BE49-F238E27FC236}">
                  <a16:creationId xmlns:a16="http://schemas.microsoft.com/office/drawing/2014/main" id="{368041FC-590E-E5B1-5E85-382434714F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6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2" name="Line 56">
              <a:extLst>
                <a:ext uri="{FF2B5EF4-FFF2-40B4-BE49-F238E27FC236}">
                  <a16:creationId xmlns:a16="http://schemas.microsoft.com/office/drawing/2014/main" id="{94E221E9-6903-6C69-4B12-41BDBF80C0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3" name="Line 57">
              <a:extLst>
                <a:ext uri="{FF2B5EF4-FFF2-40B4-BE49-F238E27FC236}">
                  <a16:creationId xmlns:a16="http://schemas.microsoft.com/office/drawing/2014/main" id="{222C6309-82A1-35D1-EDC1-B1F17342E7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0" y="1088"/>
              <a:ext cx="0" cy="25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50" name="Line 58">
            <a:extLst>
              <a:ext uri="{FF2B5EF4-FFF2-40B4-BE49-F238E27FC236}">
                <a16:creationId xmlns:a16="http://schemas.microsoft.com/office/drawing/2014/main" id="{05947A9F-5E91-5777-E587-BEF0B981F12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78888" y="1409701"/>
            <a:ext cx="0" cy="169863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3" tIns="44919" rIns="91443" bIns="44919">
            <a:spAutoFit/>
          </a:bodyPr>
          <a:lstStyle/>
          <a:p>
            <a:endParaRPr lang="en-US"/>
          </a:p>
        </p:txBody>
      </p:sp>
      <p:sp>
        <p:nvSpPr>
          <p:cNvPr id="18451" name="Line 59">
            <a:extLst>
              <a:ext uri="{FF2B5EF4-FFF2-40B4-BE49-F238E27FC236}">
                <a16:creationId xmlns:a16="http://schemas.microsoft.com/office/drawing/2014/main" id="{BCB12447-9DE6-AB4E-0DB9-FE15DA7F5F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78888" y="1603375"/>
            <a:ext cx="0" cy="394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3" tIns="44919" rIns="91443" bIns="44919">
            <a:spAutoFit/>
          </a:bodyPr>
          <a:lstStyle/>
          <a:p>
            <a:endParaRPr lang="en-US"/>
          </a:p>
        </p:txBody>
      </p:sp>
      <p:sp>
        <p:nvSpPr>
          <p:cNvPr id="18452" name="Line 60">
            <a:extLst>
              <a:ext uri="{FF2B5EF4-FFF2-40B4-BE49-F238E27FC236}">
                <a16:creationId xmlns:a16="http://schemas.microsoft.com/office/drawing/2014/main" id="{35F679BE-3502-4111-7BE0-FA7C13E0E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9936163" y="1593850"/>
            <a:ext cx="0" cy="394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3" tIns="44919" rIns="91443" bIns="44919">
            <a:spAutoFit/>
          </a:bodyPr>
          <a:lstStyle/>
          <a:p>
            <a:endParaRPr lang="en-US"/>
          </a:p>
        </p:txBody>
      </p:sp>
      <p:sp>
        <p:nvSpPr>
          <p:cNvPr id="18453" name="Line 61">
            <a:extLst>
              <a:ext uri="{FF2B5EF4-FFF2-40B4-BE49-F238E27FC236}">
                <a16:creationId xmlns:a16="http://schemas.microsoft.com/office/drawing/2014/main" id="{D316AD0D-17B7-B55E-C371-264C2B6C3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96513" y="1577975"/>
            <a:ext cx="0" cy="397668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Rectangle 62">
            <a:extLst>
              <a:ext uri="{FF2B5EF4-FFF2-40B4-BE49-F238E27FC236}">
                <a16:creationId xmlns:a16="http://schemas.microsoft.com/office/drawing/2014/main" id="{3290D675-17DB-3589-8A0E-759473776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8539" y="1387475"/>
            <a:ext cx="636587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3" tIns="44919" rIns="91443" bIns="44919">
            <a:spAutoFit/>
          </a:bodyPr>
          <a:lstStyle>
            <a:lvl1pPr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tabLst>
                <a:tab pos="228600" algn="l"/>
                <a:tab pos="457200" algn="l"/>
                <a:tab pos="687388" algn="l"/>
              </a:tabLst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1200" b="1" i="0" baseline="0">
                <a:solidFill>
                  <a:schemeClr val="bg1"/>
                </a:solidFill>
              </a:rPr>
              <a:t>25	 26	</a:t>
            </a:r>
          </a:p>
        </p:txBody>
      </p:sp>
      <p:sp>
        <p:nvSpPr>
          <p:cNvPr id="18455" name="Line 63">
            <a:extLst>
              <a:ext uri="{FF2B5EF4-FFF2-40B4-BE49-F238E27FC236}">
                <a16:creationId xmlns:a16="http://schemas.microsoft.com/office/drawing/2014/main" id="{1CBFEAB4-309B-64D8-76E7-0F67F3F931AD}"/>
              </a:ext>
            </a:extLst>
          </p:cNvPr>
          <p:cNvSpPr>
            <a:spLocks noChangeShapeType="1"/>
          </p:cNvSpPr>
          <p:nvPr/>
        </p:nvSpPr>
        <p:spPr bwMode="auto">
          <a:xfrm>
            <a:off x="9939338" y="1422401"/>
            <a:ext cx="0" cy="169863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3" tIns="44919" rIns="91443" bIns="44919">
            <a:spAutoFit/>
          </a:bodyPr>
          <a:lstStyle/>
          <a:p>
            <a:endParaRPr lang="en-US"/>
          </a:p>
        </p:txBody>
      </p:sp>
      <p:sp>
        <p:nvSpPr>
          <p:cNvPr id="18456" name="AutoShape 64">
            <a:extLst>
              <a:ext uri="{FF2B5EF4-FFF2-40B4-BE49-F238E27FC236}">
                <a16:creationId xmlns:a16="http://schemas.microsoft.com/office/drawing/2014/main" id="{E0BF3866-1557-DEA3-517F-5B0B4294C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5400" y="4311650"/>
            <a:ext cx="177800" cy="177800"/>
          </a:xfrm>
          <a:prstGeom prst="triangle">
            <a:avLst>
              <a:gd name="adj" fmla="val 49995"/>
            </a:avLst>
          </a:prstGeom>
          <a:solidFill>
            <a:srgbClr val="CC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624" tIns="44517" rIns="90624" bIns="44517" anchor="ctr"/>
          <a:lstStyle>
            <a:lvl1pPr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18457" name="AutoShape 65">
            <a:extLst>
              <a:ext uri="{FF2B5EF4-FFF2-40B4-BE49-F238E27FC236}">
                <a16:creationId xmlns:a16="http://schemas.microsoft.com/office/drawing/2014/main" id="{1EDE0568-C878-FCE8-2D72-764BE5864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5175" y="3141663"/>
            <a:ext cx="177800" cy="177800"/>
          </a:xfrm>
          <a:prstGeom prst="triangle">
            <a:avLst>
              <a:gd name="adj" fmla="val 49995"/>
            </a:avLst>
          </a:prstGeom>
          <a:solidFill>
            <a:srgbClr val="CC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624" tIns="44517" rIns="90624" bIns="44517" anchor="ctr"/>
          <a:lstStyle>
            <a:lvl1pPr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18458" name="AutoShape 66">
            <a:extLst>
              <a:ext uri="{FF2B5EF4-FFF2-40B4-BE49-F238E27FC236}">
                <a16:creationId xmlns:a16="http://schemas.microsoft.com/office/drawing/2014/main" id="{AE049779-BD5C-9F71-F5B9-BEA60AF2B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2413" y="3700463"/>
            <a:ext cx="215900" cy="215900"/>
          </a:xfrm>
          <a:prstGeom prst="diamond">
            <a:avLst/>
          </a:prstGeom>
          <a:solidFill>
            <a:srgbClr val="3D54C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624" tIns="44517" rIns="90624" bIns="44517" anchor="ctr"/>
          <a:lstStyle>
            <a:lvl1pPr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chemeClr val="bg1"/>
                </a:solidFill>
              </a:rPr>
              <a:t>W</a:t>
            </a:r>
          </a:p>
        </p:txBody>
      </p:sp>
      <p:sp>
        <p:nvSpPr>
          <p:cNvPr id="18459" name="AutoShape 67">
            <a:extLst>
              <a:ext uri="{FF2B5EF4-FFF2-40B4-BE49-F238E27FC236}">
                <a16:creationId xmlns:a16="http://schemas.microsoft.com/office/drawing/2014/main" id="{C2AC64C6-25DC-5D8B-86BB-19F93F1B3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5013" y="3116263"/>
            <a:ext cx="215900" cy="215900"/>
          </a:xfrm>
          <a:prstGeom prst="diamond">
            <a:avLst/>
          </a:prstGeom>
          <a:solidFill>
            <a:srgbClr val="3D54C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624" tIns="44517" rIns="90624" bIns="44517" anchor="ctr"/>
          <a:lstStyle>
            <a:lvl1pPr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chemeClr val="bg1"/>
                </a:solidFill>
              </a:rPr>
              <a:t>W</a:t>
            </a:r>
          </a:p>
        </p:txBody>
      </p:sp>
      <p:sp>
        <p:nvSpPr>
          <p:cNvPr id="18460" name="AutoShape 68">
            <a:extLst>
              <a:ext uri="{FF2B5EF4-FFF2-40B4-BE49-F238E27FC236}">
                <a16:creationId xmlns:a16="http://schemas.microsoft.com/office/drawing/2014/main" id="{987C4C5B-C3C0-7954-00EB-32A106E5D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2413" y="4310063"/>
            <a:ext cx="215900" cy="215900"/>
          </a:xfrm>
          <a:prstGeom prst="diamond">
            <a:avLst/>
          </a:prstGeom>
          <a:solidFill>
            <a:srgbClr val="3D54C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624" tIns="44517" rIns="90624" bIns="44517" anchor="ctr"/>
          <a:lstStyle>
            <a:lvl1pPr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chemeClr val="bg1"/>
                </a:solidFill>
              </a:rPr>
              <a:t>W</a:t>
            </a:r>
          </a:p>
        </p:txBody>
      </p:sp>
      <p:sp>
        <p:nvSpPr>
          <p:cNvPr id="18461" name="Line 69">
            <a:extLst>
              <a:ext uri="{FF2B5EF4-FFF2-40B4-BE49-F238E27FC236}">
                <a16:creationId xmlns:a16="http://schemas.microsoft.com/office/drawing/2014/main" id="{1029DA03-B8C9-C742-FFE4-3A0645A8CA10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5600" y="3924300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AutoShape 72">
            <a:extLst>
              <a:ext uri="{FF2B5EF4-FFF2-40B4-BE49-F238E27FC236}">
                <a16:creationId xmlns:a16="http://schemas.microsoft.com/office/drawing/2014/main" id="{B219D1C3-BA05-BF30-D6EA-56BE4BA5B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7925" y="4919663"/>
            <a:ext cx="177800" cy="177800"/>
          </a:xfrm>
          <a:prstGeom prst="triangle">
            <a:avLst>
              <a:gd name="adj" fmla="val 49995"/>
            </a:avLst>
          </a:prstGeom>
          <a:solidFill>
            <a:srgbClr val="CC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624" tIns="44517" rIns="90624" bIns="44517" anchor="ctr"/>
          <a:lstStyle>
            <a:lvl1pPr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defRPr sz="2400" i="1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en-US" altLang="en-US" sz="800" b="1" i="0" baseline="0">
                <a:solidFill>
                  <a:schemeClr val="bg1"/>
                </a:solidFill>
              </a:rPr>
              <a:t>M</a:t>
            </a:r>
          </a:p>
        </p:txBody>
      </p:sp>
      <p:grpSp>
        <p:nvGrpSpPr>
          <p:cNvPr id="18463" name="Group 73">
            <a:extLst>
              <a:ext uri="{FF2B5EF4-FFF2-40B4-BE49-F238E27FC236}">
                <a16:creationId xmlns:a16="http://schemas.microsoft.com/office/drawing/2014/main" id="{B989E2CA-C800-114A-44C4-5C1D44793459}"/>
              </a:ext>
            </a:extLst>
          </p:cNvPr>
          <p:cNvGrpSpPr>
            <a:grpSpLocks/>
          </p:cNvGrpSpPr>
          <p:nvPr/>
        </p:nvGrpSpPr>
        <p:grpSpPr bwMode="auto">
          <a:xfrm>
            <a:off x="3810001" y="4876800"/>
            <a:ext cx="3768725" cy="414338"/>
            <a:chOff x="362" y="3579"/>
            <a:chExt cx="2374" cy="261"/>
          </a:xfrm>
        </p:grpSpPr>
        <p:sp>
          <p:nvSpPr>
            <p:cNvPr id="18466" name="Rectangle 74">
              <a:extLst>
                <a:ext uri="{FF2B5EF4-FFF2-40B4-BE49-F238E27FC236}">
                  <a16:creationId xmlns:a16="http://schemas.microsoft.com/office/drawing/2014/main" id="{5CE495B2-D1F1-4429-8455-60AB9FAD6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" y="3579"/>
              <a:ext cx="2371" cy="26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>
              <a:lvl1pP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67" name="Rectangle 75">
              <a:extLst>
                <a:ext uri="{FF2B5EF4-FFF2-40B4-BE49-F238E27FC236}">
                  <a16:creationId xmlns:a16="http://schemas.microsoft.com/office/drawing/2014/main" id="{866C6820-5CFD-3FB5-4322-23310BEB8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" y="3604"/>
              <a:ext cx="103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624" tIns="44517" rIns="90624" bIns="44517">
              <a:spAutoFit/>
            </a:bodyPr>
            <a:lstStyle>
              <a:lvl1pPr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15000"/>
                </a:spcBef>
                <a:spcAft>
                  <a:spcPct val="15000"/>
                </a:spcAft>
                <a:buClrTx/>
              </a:pPr>
              <a:r>
                <a:rPr lang="en-US" altLang="en-US" sz="1200" i="0" baseline="0"/>
                <a:t>Working Session = </a:t>
              </a:r>
            </a:p>
          </p:txBody>
        </p:sp>
        <p:sp>
          <p:nvSpPr>
            <p:cNvPr id="18468" name="AutoShape 76">
              <a:extLst>
                <a:ext uri="{FF2B5EF4-FFF2-40B4-BE49-F238E27FC236}">
                  <a16:creationId xmlns:a16="http://schemas.microsoft.com/office/drawing/2014/main" id="{553046F6-1EA4-F028-5E25-8A60B7604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5" y="3608"/>
              <a:ext cx="136" cy="136"/>
            </a:xfrm>
            <a:prstGeom prst="diamond">
              <a:avLst/>
            </a:prstGeom>
            <a:solidFill>
              <a:srgbClr val="3D54C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624" tIns="44517" rIns="90624" bIns="44517" anchor="ctr"/>
            <a:lstStyle>
              <a:lvl1pPr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ClrTx/>
              </a:pPr>
              <a:r>
                <a:rPr lang="en-US" altLang="en-US" sz="800" b="1" i="0" baseline="0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18469" name="AutoShape 77">
              <a:extLst>
                <a:ext uri="{FF2B5EF4-FFF2-40B4-BE49-F238E27FC236}">
                  <a16:creationId xmlns:a16="http://schemas.microsoft.com/office/drawing/2014/main" id="{91B75240-78BB-0C03-270D-2082C1D54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3632"/>
              <a:ext cx="112" cy="112"/>
            </a:xfrm>
            <a:prstGeom prst="triangle">
              <a:avLst>
                <a:gd name="adj" fmla="val 49995"/>
              </a:avLst>
            </a:prstGeom>
            <a:solidFill>
              <a:srgbClr val="CC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624" tIns="44517" rIns="90624" bIns="44517" anchor="ctr"/>
            <a:lstStyle>
              <a:lvl1pPr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ClrTx/>
              </a:pPr>
              <a:r>
                <a:rPr lang="en-US" altLang="en-US" sz="800" b="1" i="0" baseline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18470" name="Rectangle 78">
              <a:extLst>
                <a:ext uri="{FF2B5EF4-FFF2-40B4-BE49-F238E27FC236}">
                  <a16:creationId xmlns:a16="http://schemas.microsoft.com/office/drawing/2014/main" id="{76509CA6-AC2E-F3E0-AD65-C3E1E48E9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1" y="3604"/>
              <a:ext cx="103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624" tIns="44517" rIns="90624" bIns="44517">
              <a:spAutoFit/>
            </a:bodyPr>
            <a:lstStyle>
              <a:lvl1pPr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5988"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5988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defRPr sz="2400" i="1" baseline="30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15000"/>
                </a:spcBef>
                <a:spcAft>
                  <a:spcPct val="15000"/>
                </a:spcAft>
                <a:buClrTx/>
              </a:pPr>
              <a:r>
                <a:rPr lang="en-US" altLang="en-US" sz="1200" i="0" baseline="0"/>
                <a:t>Review Meeting = </a:t>
              </a:r>
            </a:p>
          </p:txBody>
        </p:sp>
      </p:grpSp>
      <p:sp>
        <p:nvSpPr>
          <p:cNvPr id="376911" name="Rectangle 79">
            <a:extLst>
              <a:ext uri="{FF2B5EF4-FFF2-40B4-BE49-F238E27FC236}">
                <a16:creationId xmlns:a16="http://schemas.microsoft.com/office/drawing/2014/main" id="{A243A6DD-7E84-17FB-E318-28DE6D1B5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867400"/>
            <a:ext cx="7543800" cy="3810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50000">
                <a:schemeClr val="tx2">
                  <a:gamma/>
                  <a:tint val="13333"/>
                  <a:invGamma/>
                </a:schemeClr>
              </a:gs>
              <a:gs pos="100000">
                <a:schemeClr val="tx2"/>
              </a:gs>
            </a:gsLst>
            <a:lin ang="2700000" scaled="1"/>
          </a:gradFill>
          <a:ln w="19050">
            <a:solidFill>
              <a:schemeClr val="tx1"/>
            </a:solidFill>
            <a:miter lim="800000"/>
            <a:headEnd/>
            <a:tailEnd type="non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0" rIns="91429" bIns="0" anchor="ctr"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1600" b="1"/>
              <a:t>A reasonably aggressive schedule indicates project completion in 25 weeks</a:t>
            </a:r>
          </a:p>
        </p:txBody>
      </p:sp>
      <p:sp>
        <p:nvSpPr>
          <p:cNvPr id="18465" name="Rectangle 80">
            <a:extLst>
              <a:ext uri="{FF2B5EF4-FFF2-40B4-BE49-F238E27FC236}">
                <a16:creationId xmlns:a16="http://schemas.microsoft.com/office/drawing/2014/main" id="{DEB71F58-EF76-5460-2445-336F24417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3113" y="14208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Staffing, Schedule &amp; Fees, Cont.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A69E37-B7A0-9B33-8640-DBC0AFE3A7CF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070C0"/>
                </a:solidFill>
              </a:rPr>
              <a:t>Example of types of graphics we would like incorporated into a template for possible customization and use.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-119036"/>
            <a:ext cx="10515600" cy="1325563"/>
          </a:xfrm>
        </p:spPr>
        <p:txBody>
          <a:bodyPr/>
          <a:lstStyle/>
          <a:p>
            <a:pPr defTabSz="1019175"/>
            <a:r>
              <a:rPr lang="en-US" altLang="en-US" dirty="0"/>
              <a:t>Color Pallet</a:t>
            </a:r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1828801" y="914400"/>
            <a:ext cx="1757363" cy="1730376"/>
            <a:chOff x="192" y="576"/>
            <a:chExt cx="1107" cy="1090"/>
          </a:xfrm>
        </p:grpSpPr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>
              <a:off x="289" y="576"/>
              <a:ext cx="912" cy="625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92" y="1201"/>
              <a:ext cx="1107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APX Green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R51, G153, B51</a:t>
              </a:r>
              <a:br>
                <a:rPr lang="en-US" altLang="en-US" sz="1400" b="1">
                  <a:latin typeface="Arial" charset="0"/>
                </a:rPr>
              </a:br>
              <a:endParaRPr lang="en-US" altLang="en-US" sz="1400" b="1">
                <a:latin typeface="Arial" charset="0"/>
              </a:endParaRP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336" y="720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4013201" y="914400"/>
            <a:ext cx="1704975" cy="1730376"/>
            <a:chOff x="1568" y="576"/>
            <a:chExt cx="1074" cy="1090"/>
          </a:xfrm>
        </p:grpSpPr>
        <p:sp>
          <p:nvSpPr>
            <p:cNvPr id="32776" name="Rectangle 8"/>
            <p:cNvSpPr>
              <a:spLocks noChangeArrowheads="1"/>
            </p:cNvSpPr>
            <p:nvPr/>
          </p:nvSpPr>
          <p:spPr bwMode="auto">
            <a:xfrm>
              <a:off x="1649" y="576"/>
              <a:ext cx="912" cy="625"/>
            </a:xfrm>
            <a:prstGeom prst="rect">
              <a:avLst/>
            </a:prstGeom>
            <a:solidFill>
              <a:srgbClr val="00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1568" y="1201"/>
              <a:ext cx="1074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APX Blue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R0, G0, B102</a:t>
              </a:r>
              <a:br>
                <a:rPr lang="en-US" altLang="en-US" sz="1400" b="1">
                  <a:latin typeface="Arial" charset="0"/>
                </a:rPr>
              </a:br>
              <a:endParaRPr lang="en-US" altLang="en-US" sz="1400" b="1">
                <a:latin typeface="Arial" charset="0"/>
              </a:endParaRP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1728" y="720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779" name="Group 11"/>
          <p:cNvGrpSpPr>
            <a:grpSpLocks/>
          </p:cNvGrpSpPr>
          <p:nvPr/>
        </p:nvGrpSpPr>
        <p:grpSpPr bwMode="auto">
          <a:xfrm>
            <a:off x="6451600" y="914400"/>
            <a:ext cx="1449388" cy="1720850"/>
            <a:chOff x="3104" y="576"/>
            <a:chExt cx="913" cy="1084"/>
          </a:xfrm>
        </p:grpSpPr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>
              <a:off x="3104" y="576"/>
              <a:ext cx="913" cy="624"/>
            </a:xfrm>
            <a:prstGeom prst="rect">
              <a:avLst/>
            </a:prstGeom>
            <a:solidFill>
              <a:srgbClr val="9999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04" y="1200"/>
              <a:ext cx="913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APX Line Grey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R153, G153, B129</a:t>
              </a:r>
              <a:br>
                <a:rPr lang="en-US" altLang="en-US" sz="1400" b="1">
                  <a:latin typeface="Arial" charset="0"/>
                </a:rPr>
              </a:br>
              <a:endParaRPr lang="en-US" altLang="en-US" sz="1400" b="1">
                <a:latin typeface="Arial" charset="0"/>
              </a:endParaRP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168" y="720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783" name="Group 15"/>
          <p:cNvGrpSpPr>
            <a:grpSpLocks/>
          </p:cNvGrpSpPr>
          <p:nvPr/>
        </p:nvGrpSpPr>
        <p:grpSpPr bwMode="auto">
          <a:xfrm>
            <a:off x="8521700" y="914400"/>
            <a:ext cx="1625600" cy="1720850"/>
            <a:chOff x="4408" y="576"/>
            <a:chExt cx="1024" cy="1084"/>
          </a:xfrm>
        </p:grpSpPr>
        <p:sp>
          <p:nvSpPr>
            <p:cNvPr id="32784" name="Rectangle 16"/>
            <p:cNvSpPr>
              <a:spLocks noChangeArrowheads="1"/>
            </p:cNvSpPr>
            <p:nvPr/>
          </p:nvSpPr>
          <p:spPr bwMode="auto">
            <a:xfrm>
              <a:off x="4465" y="576"/>
              <a:ext cx="911" cy="6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4408" y="1200"/>
              <a:ext cx="1024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White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R255, G255, B255</a:t>
              </a:r>
              <a:br>
                <a:rPr lang="en-US" altLang="en-US" sz="1400" b="1">
                  <a:latin typeface="Arial" charset="0"/>
                </a:rPr>
              </a:br>
              <a:endParaRPr lang="en-US" altLang="en-US" sz="1400" b="1">
                <a:latin typeface="Arial" charset="0"/>
              </a:endParaRP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4560" y="720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787" name="Group 19"/>
          <p:cNvGrpSpPr>
            <a:grpSpLocks/>
          </p:cNvGrpSpPr>
          <p:nvPr/>
        </p:nvGrpSpPr>
        <p:grpSpPr bwMode="auto">
          <a:xfrm>
            <a:off x="1838326" y="2849562"/>
            <a:ext cx="1757363" cy="1730374"/>
            <a:chOff x="198" y="1795"/>
            <a:chExt cx="1107" cy="1090"/>
          </a:xfrm>
        </p:grpSpPr>
        <p:sp>
          <p:nvSpPr>
            <p:cNvPr id="32788" name="Rectangle 20"/>
            <p:cNvSpPr>
              <a:spLocks noChangeArrowheads="1"/>
            </p:cNvSpPr>
            <p:nvPr/>
          </p:nvSpPr>
          <p:spPr bwMode="auto">
            <a:xfrm>
              <a:off x="295" y="1795"/>
              <a:ext cx="912" cy="625"/>
            </a:xfrm>
            <a:prstGeom prst="rect">
              <a:avLst/>
            </a:prstGeom>
            <a:solidFill>
              <a:srgbClr val="78282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198" y="2420"/>
              <a:ext cx="1107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Bordeaux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R120, G40, B42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PMS 697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336" y="1920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791" name="Group 23"/>
          <p:cNvGrpSpPr>
            <a:grpSpLocks/>
          </p:cNvGrpSpPr>
          <p:nvPr/>
        </p:nvGrpSpPr>
        <p:grpSpPr bwMode="auto">
          <a:xfrm>
            <a:off x="4022726" y="2849562"/>
            <a:ext cx="1704975" cy="1730374"/>
            <a:chOff x="1574" y="1795"/>
            <a:chExt cx="1074" cy="1090"/>
          </a:xfrm>
        </p:grpSpPr>
        <p:sp>
          <p:nvSpPr>
            <p:cNvPr id="32792" name="Rectangle 24"/>
            <p:cNvSpPr>
              <a:spLocks noChangeArrowheads="1"/>
            </p:cNvSpPr>
            <p:nvPr/>
          </p:nvSpPr>
          <p:spPr bwMode="auto">
            <a:xfrm>
              <a:off x="1655" y="1795"/>
              <a:ext cx="912" cy="625"/>
            </a:xfrm>
            <a:prstGeom prst="rect">
              <a:avLst/>
            </a:prstGeom>
            <a:solidFill>
              <a:srgbClr val="31447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793" name="Text Box 25"/>
            <p:cNvSpPr txBox="1">
              <a:spLocks noChangeArrowheads="1"/>
            </p:cNvSpPr>
            <p:nvPr/>
          </p:nvSpPr>
          <p:spPr bwMode="auto">
            <a:xfrm>
              <a:off x="1574" y="2420"/>
              <a:ext cx="1074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Ocean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R49, G68, B115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PMS 534</a:t>
              </a:r>
            </a:p>
          </p:txBody>
        </p:sp>
        <p:sp>
          <p:nvSpPr>
            <p:cNvPr id="32794" name="Text Box 26"/>
            <p:cNvSpPr txBox="1">
              <a:spLocks noChangeArrowheads="1"/>
            </p:cNvSpPr>
            <p:nvPr/>
          </p:nvSpPr>
          <p:spPr bwMode="auto">
            <a:xfrm>
              <a:off x="1728" y="1920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795" name="Group 27"/>
          <p:cNvGrpSpPr>
            <a:grpSpLocks/>
          </p:cNvGrpSpPr>
          <p:nvPr/>
        </p:nvGrpSpPr>
        <p:grpSpPr bwMode="auto">
          <a:xfrm>
            <a:off x="6461125" y="2849563"/>
            <a:ext cx="1449388" cy="1720850"/>
            <a:chOff x="3110" y="1795"/>
            <a:chExt cx="913" cy="1084"/>
          </a:xfrm>
        </p:grpSpPr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3110" y="1795"/>
              <a:ext cx="913" cy="624"/>
            </a:xfrm>
            <a:prstGeom prst="rect">
              <a:avLst/>
            </a:prstGeom>
            <a:solidFill>
              <a:srgbClr val="A35D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797" name="Text Box 29"/>
            <p:cNvSpPr txBox="1">
              <a:spLocks noChangeArrowheads="1"/>
            </p:cNvSpPr>
            <p:nvPr/>
          </p:nvSpPr>
          <p:spPr bwMode="auto">
            <a:xfrm>
              <a:off x="3110" y="2419"/>
              <a:ext cx="913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Terracotta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R163, G93, B0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PMS 160</a:t>
              </a:r>
            </a:p>
          </p:txBody>
        </p:sp>
        <p:sp>
          <p:nvSpPr>
            <p:cNvPr id="32798" name="Text Box 30"/>
            <p:cNvSpPr txBox="1">
              <a:spLocks noChangeArrowheads="1"/>
            </p:cNvSpPr>
            <p:nvPr/>
          </p:nvSpPr>
          <p:spPr bwMode="auto">
            <a:xfrm>
              <a:off x="3168" y="1920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799" name="Group 31"/>
          <p:cNvGrpSpPr>
            <a:grpSpLocks/>
          </p:cNvGrpSpPr>
          <p:nvPr/>
        </p:nvGrpSpPr>
        <p:grpSpPr bwMode="auto">
          <a:xfrm>
            <a:off x="8531225" y="2849563"/>
            <a:ext cx="1625600" cy="1720850"/>
            <a:chOff x="4414" y="1795"/>
            <a:chExt cx="1024" cy="1084"/>
          </a:xfrm>
        </p:grpSpPr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4471" y="1795"/>
              <a:ext cx="911" cy="624"/>
            </a:xfrm>
            <a:prstGeom prst="rect">
              <a:avLst/>
            </a:prstGeom>
            <a:solidFill>
              <a:srgbClr val="D1A4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801" name="Text Box 33"/>
            <p:cNvSpPr txBox="1">
              <a:spLocks noChangeArrowheads="1"/>
            </p:cNvSpPr>
            <p:nvPr/>
          </p:nvSpPr>
          <p:spPr bwMode="auto">
            <a:xfrm>
              <a:off x="4414" y="2419"/>
              <a:ext cx="1024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Wheat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R209, G164, B0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PMS 12456</a:t>
              </a: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4560" y="1920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803" name="Group 35"/>
          <p:cNvGrpSpPr>
            <a:grpSpLocks/>
          </p:cNvGrpSpPr>
          <p:nvPr/>
        </p:nvGrpSpPr>
        <p:grpSpPr bwMode="auto">
          <a:xfrm>
            <a:off x="1992313" y="4830763"/>
            <a:ext cx="1447800" cy="1720850"/>
            <a:chOff x="295" y="3043"/>
            <a:chExt cx="912" cy="1084"/>
          </a:xfrm>
        </p:grpSpPr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295" y="3043"/>
              <a:ext cx="912" cy="624"/>
            </a:xfrm>
            <a:prstGeom prst="rect">
              <a:avLst/>
            </a:prstGeom>
            <a:solidFill>
              <a:srgbClr val="593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805" name="Text Box 37"/>
            <p:cNvSpPr txBox="1">
              <a:spLocks noChangeArrowheads="1"/>
            </p:cNvSpPr>
            <p:nvPr/>
          </p:nvSpPr>
          <p:spPr bwMode="auto">
            <a:xfrm>
              <a:off x="295" y="3667"/>
              <a:ext cx="912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Earth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R89, G57, B0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PMS 161</a:t>
              </a:r>
            </a:p>
          </p:txBody>
        </p:sp>
        <p:sp>
          <p:nvSpPr>
            <p:cNvPr id="32806" name="Text Box 38"/>
            <p:cNvSpPr txBox="1">
              <a:spLocks noChangeArrowheads="1"/>
            </p:cNvSpPr>
            <p:nvPr/>
          </p:nvSpPr>
          <p:spPr bwMode="auto">
            <a:xfrm>
              <a:off x="336" y="3168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807" name="Group 39"/>
          <p:cNvGrpSpPr>
            <a:grpSpLocks/>
          </p:cNvGrpSpPr>
          <p:nvPr/>
        </p:nvGrpSpPr>
        <p:grpSpPr bwMode="auto">
          <a:xfrm>
            <a:off x="4037014" y="4830763"/>
            <a:ext cx="1679575" cy="1720850"/>
            <a:chOff x="1583" y="3043"/>
            <a:chExt cx="1058" cy="1084"/>
          </a:xfrm>
        </p:grpSpPr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1656" y="3043"/>
              <a:ext cx="912" cy="624"/>
            </a:xfrm>
            <a:prstGeom prst="rect">
              <a:avLst/>
            </a:prstGeom>
            <a:solidFill>
              <a:srgbClr val="D6B27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809" name="Text Box 41"/>
            <p:cNvSpPr txBox="1">
              <a:spLocks noChangeArrowheads="1"/>
            </p:cNvSpPr>
            <p:nvPr/>
          </p:nvSpPr>
          <p:spPr bwMode="auto">
            <a:xfrm>
              <a:off x="1583" y="3667"/>
              <a:ext cx="105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Sand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R214, G178, B122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PMS 465</a:t>
              </a:r>
            </a:p>
          </p:txBody>
        </p:sp>
        <p:sp>
          <p:nvSpPr>
            <p:cNvPr id="32810" name="Text Box 42"/>
            <p:cNvSpPr txBox="1">
              <a:spLocks noChangeArrowheads="1"/>
            </p:cNvSpPr>
            <p:nvPr/>
          </p:nvSpPr>
          <p:spPr bwMode="auto">
            <a:xfrm>
              <a:off x="1728" y="3168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811" name="Group 43"/>
          <p:cNvGrpSpPr>
            <a:grpSpLocks/>
          </p:cNvGrpSpPr>
          <p:nvPr/>
        </p:nvGrpSpPr>
        <p:grpSpPr bwMode="auto">
          <a:xfrm>
            <a:off x="6423025" y="4830763"/>
            <a:ext cx="1525588" cy="1720850"/>
            <a:chOff x="3086" y="3043"/>
            <a:chExt cx="961" cy="1084"/>
          </a:xfrm>
        </p:grpSpPr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110" y="3043"/>
              <a:ext cx="912" cy="624"/>
            </a:xfrm>
            <a:prstGeom prst="rect">
              <a:avLst/>
            </a:prstGeom>
            <a:solidFill>
              <a:srgbClr val="8D7A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813" name="Text Box 45"/>
            <p:cNvSpPr txBox="1">
              <a:spLocks noChangeArrowheads="1"/>
            </p:cNvSpPr>
            <p:nvPr/>
          </p:nvSpPr>
          <p:spPr bwMode="auto">
            <a:xfrm>
              <a:off x="3086" y="3667"/>
              <a:ext cx="96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Olive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R141, G122, B0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PMS 385</a:t>
              </a:r>
            </a:p>
          </p:txBody>
        </p:sp>
        <p:sp>
          <p:nvSpPr>
            <p:cNvPr id="32814" name="Text Box 46"/>
            <p:cNvSpPr txBox="1">
              <a:spLocks noChangeArrowheads="1"/>
            </p:cNvSpPr>
            <p:nvPr/>
          </p:nvSpPr>
          <p:spPr bwMode="auto">
            <a:xfrm>
              <a:off x="3168" y="3168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grpSp>
        <p:nvGrpSpPr>
          <p:cNvPr id="32815" name="Group 47"/>
          <p:cNvGrpSpPr>
            <a:grpSpLocks/>
          </p:cNvGrpSpPr>
          <p:nvPr/>
        </p:nvGrpSpPr>
        <p:grpSpPr bwMode="auto">
          <a:xfrm>
            <a:off x="8709025" y="4830764"/>
            <a:ext cx="1447800" cy="1722437"/>
            <a:chOff x="4526" y="3043"/>
            <a:chExt cx="912" cy="1085"/>
          </a:xfrm>
        </p:grpSpPr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4526" y="3043"/>
              <a:ext cx="912" cy="62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/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32817" name="Text Box 49"/>
            <p:cNvSpPr txBox="1">
              <a:spLocks noChangeArrowheads="1"/>
            </p:cNvSpPr>
            <p:nvPr/>
          </p:nvSpPr>
          <p:spPr bwMode="auto">
            <a:xfrm>
              <a:off x="4526" y="3668"/>
              <a:ext cx="912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1870" tIns="50935" rIns="101870" bIns="50935" anchor="ctr"/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R0, G0, B0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latin typeface="Arial" charset="0"/>
                </a:rPr>
                <a:t>PMS 5</a:t>
              </a:r>
            </a:p>
          </p:txBody>
        </p:sp>
        <p:sp>
          <p:nvSpPr>
            <p:cNvPr id="32818" name="Text Box 50"/>
            <p:cNvSpPr txBox="1">
              <a:spLocks noChangeArrowheads="1"/>
            </p:cNvSpPr>
            <p:nvPr/>
          </p:nvSpPr>
          <p:spPr bwMode="auto">
            <a:xfrm>
              <a:off x="4560" y="3168"/>
              <a:ext cx="7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9" tIns="45714" rIns="91429" bIns="45714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Arial" charset="0"/>
                </a:rPr>
                <a:t>Black Type</a:t>
              </a:r>
              <a:br>
                <a:rPr lang="en-US" altLang="en-US" sz="1400" b="1">
                  <a:latin typeface="Arial" charset="0"/>
                </a:rPr>
              </a:br>
              <a:r>
                <a:rPr lang="en-US" altLang="en-US" sz="1400" b="1">
                  <a:solidFill>
                    <a:schemeClr val="bg1"/>
                  </a:solidFill>
                  <a:latin typeface="Arial" charset="0"/>
                </a:rPr>
                <a:t>White Type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4FEE8BC-1A93-22C2-CBE2-19ABE736D550}"/>
              </a:ext>
            </a:extLst>
          </p:cNvPr>
          <p:cNvSpPr txBox="1"/>
          <p:nvPr/>
        </p:nvSpPr>
        <p:spPr>
          <a:xfrm>
            <a:off x="4612928" y="37350"/>
            <a:ext cx="7537896" cy="923330"/>
          </a:xfrm>
          <a:prstGeom prst="rect">
            <a:avLst/>
          </a:prstGeom>
          <a:solidFill>
            <a:schemeClr val="bg1">
              <a:alpha val="6353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</a:rPr>
              <a:t>This is </a:t>
            </a:r>
            <a:r>
              <a:rPr lang="en-US" sz="1800" i="1" u="sng" dirty="0">
                <a:solidFill>
                  <a:srgbClr val="FF0000"/>
                </a:solidFill>
              </a:rPr>
              <a:t>not</a:t>
            </a:r>
            <a:r>
              <a:rPr lang="en-US" sz="1800" i="1" dirty="0">
                <a:solidFill>
                  <a:srgbClr val="FF0000"/>
                </a:solidFill>
              </a:rPr>
              <a:t> our color pallet but, rather, an example of a slide we would request that shows what colors were used in the template.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3175</Words>
  <Application>Microsoft Macintosh PowerPoint</Application>
  <PresentationFormat>Widescreen</PresentationFormat>
  <Paragraphs>855</Paragraphs>
  <Slides>21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Arial Narrow</vt:lpstr>
      <vt:lpstr>Calibri</vt:lpstr>
      <vt:lpstr>Calibri Light</vt:lpstr>
      <vt:lpstr>Monotype Sorts</vt:lpstr>
      <vt:lpstr>Times New Roman</vt:lpstr>
      <vt:lpstr>Wingdings</vt:lpstr>
      <vt:lpstr>Office Theme</vt:lpstr>
      <vt:lpstr>Document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</vt:lpstr>
      <vt:lpstr>Title</vt:lpstr>
      <vt:lpstr>Title</vt:lpstr>
      <vt:lpstr>Title</vt:lpstr>
      <vt:lpstr> Bridging The Performance Gap </vt:lpstr>
      <vt:lpstr>We will then define the value chain and organization requirements to implement the selected strategy</vt:lpstr>
      <vt:lpstr>Managing for Value drives a shareholder value agenda through the organization</vt:lpstr>
      <vt:lpstr>Portfolio decisions must be aligned with value creation  </vt:lpstr>
      <vt:lpstr>Stock price reflects current market expectations of future cash flows vs. internal expectations</vt:lpstr>
      <vt:lpstr>The business can be disaggregated to identify the areas of value creation and destruction</vt:lpstr>
      <vt:lpstr>Required Information for Managing for Value Diagnostic</vt:lpstr>
      <vt:lpstr>Several well-recognized CarCo nameplates destroy value</vt:lpstr>
      <vt:lpstr>Despite significant investment in non-product areas . . .</vt:lpstr>
      <vt:lpstr>Examining X’s competitive/differentiation position</vt:lpstr>
      <vt:lpstr>Staffing, Schedule &amp; Fees, Cont.</vt:lpstr>
      <vt:lpstr>Color Pallet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Grey Staples</dc:creator>
  <cp:lastModifiedBy>Grey Staples</cp:lastModifiedBy>
  <cp:revision>4</cp:revision>
  <dcterms:created xsi:type="dcterms:W3CDTF">2023-08-22T17:38:31Z</dcterms:created>
  <dcterms:modified xsi:type="dcterms:W3CDTF">2023-08-24T17:50:06Z</dcterms:modified>
</cp:coreProperties>
</file>