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75" r:id="rId4"/>
  </p:sldMasterIdLst>
  <p:notesMasterIdLst>
    <p:notesMasterId r:id="rId18"/>
  </p:notesMasterIdLst>
  <p:handoutMasterIdLst>
    <p:handoutMasterId r:id="rId19"/>
  </p:handoutMasterIdLst>
  <p:sldIdLst>
    <p:sldId id="412" r:id="rId5"/>
    <p:sldId id="411" r:id="rId6"/>
    <p:sldId id="422" r:id="rId7"/>
    <p:sldId id="423" r:id="rId8"/>
    <p:sldId id="425" r:id="rId9"/>
    <p:sldId id="426" r:id="rId10"/>
    <p:sldId id="414" r:id="rId11"/>
    <p:sldId id="416" r:id="rId12"/>
    <p:sldId id="415" r:id="rId13"/>
    <p:sldId id="419" r:id="rId14"/>
    <p:sldId id="421" r:id="rId15"/>
    <p:sldId id="420" r:id="rId16"/>
    <p:sldId id="42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4472C4"/>
    <a:srgbClr val="FFFFFF"/>
    <a:srgbClr val="A80000"/>
    <a:srgbClr val="9900FF"/>
    <a:srgbClr val="C00000"/>
    <a:srgbClr val="5EA226"/>
    <a:srgbClr val="3864B2"/>
    <a:srgbClr val="385723"/>
    <a:srgbClr val="1C39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02851-205B-471B-A4A3-E5943DBD3576}" v="165" dt="2023-05-27T15:37:19.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32" autoAdjust="0"/>
    <p:restoredTop sz="87949" autoAdjust="0"/>
  </p:normalViewPr>
  <p:slideViewPr>
    <p:cSldViewPr snapToGrid="0" showGuides="1">
      <p:cViewPr varScale="1">
        <p:scale>
          <a:sx n="226" d="100"/>
          <a:sy n="226" d="100"/>
        </p:scale>
        <p:origin x="216" y="840"/>
      </p:cViewPr>
      <p:guideLst>
        <p:guide orient="horz" pos="2160"/>
        <p:guide pos="3864"/>
      </p:guideLst>
    </p:cSldViewPr>
  </p:slideViewPr>
  <p:notesTextViewPr>
    <p:cViewPr>
      <p:scale>
        <a:sx n="1" d="1"/>
        <a:sy n="1" d="1"/>
      </p:scale>
      <p:origin x="0" y="0"/>
    </p:cViewPr>
  </p:notesTextViewPr>
  <p:sorterViewPr>
    <p:cViewPr>
      <p:scale>
        <a:sx n="100" d="100"/>
        <a:sy n="100" d="100"/>
      </p:scale>
      <p:origin x="0" y="-2820"/>
    </p:cViewPr>
  </p:sorterViewPr>
  <p:notesViewPr>
    <p:cSldViewPr snapToGrid="0">
      <p:cViewPr>
        <p:scale>
          <a:sx n="100" d="100"/>
          <a:sy n="100" d="100"/>
        </p:scale>
        <p:origin x="1560" y="-14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243D74-B9C1-450A-B0F3-6C6DCB0CF2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2C27C33-9BB1-41D5-A236-12767E7E72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AB3EA8-A58D-4C92-A3AB-D271CCC294C7}" type="datetimeFigureOut">
              <a:rPr lang="en-US" smtClean="0"/>
              <a:t>5/27/2023</a:t>
            </a:fld>
            <a:endParaRPr lang="en-US" dirty="0"/>
          </a:p>
        </p:txBody>
      </p:sp>
      <p:sp>
        <p:nvSpPr>
          <p:cNvPr id="4" name="Footer Placeholder 3">
            <a:extLst>
              <a:ext uri="{FF2B5EF4-FFF2-40B4-BE49-F238E27FC236}">
                <a16:creationId xmlns:a16="http://schemas.microsoft.com/office/drawing/2014/main" id="{44A7EADB-04A4-4093-B238-438E2C7317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DDD8696-706D-440E-AE04-4C644F0613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A5DE8-F2C4-4DB3-88D1-656DCD59E73E}" type="slidenum">
              <a:rPr lang="en-US" smtClean="0"/>
              <a:t>‹#›</a:t>
            </a:fld>
            <a:endParaRPr lang="en-US" dirty="0"/>
          </a:p>
        </p:txBody>
      </p:sp>
    </p:spTree>
    <p:extLst>
      <p:ext uri="{BB962C8B-B14F-4D97-AF65-F5344CB8AC3E}">
        <p14:creationId xmlns:p14="http://schemas.microsoft.com/office/powerpoint/2010/main" val="1789824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5/27/2023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FAE0-77A7-4E09-B57F-CF6E5AFBF3D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AE59DB-C793-414E-9223-FBC4EEC994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B7E15C-D4FF-4FF7-A609-AAD5683634FF}"/>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5" name="Footer Placeholder 4">
            <a:extLst>
              <a:ext uri="{FF2B5EF4-FFF2-40B4-BE49-F238E27FC236}">
                <a16:creationId xmlns:a16="http://schemas.microsoft.com/office/drawing/2014/main" id="{EC14995C-7B45-4A41-BFCB-4F44EBA4C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5F08B5-4EBB-496E-AA92-4384A4DB03D5}"/>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3806563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C118-55E9-4175-81E3-FFEE8E54EDD3}"/>
              </a:ext>
            </a:extLst>
          </p:cNvPr>
          <p:cNvSpPr>
            <a:spLocks noGrp="1"/>
          </p:cNvSpPr>
          <p:nvPr>
            <p:ph type="title"/>
          </p:nvPr>
        </p:nvSpPr>
        <p:spPr>
          <a:xfrm>
            <a:off x="0" y="136526"/>
            <a:ext cx="12192000" cy="66558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3A8395-2C0F-402E-B557-2663B5C215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4DEE14-D7AA-4933-BA87-A91DE51F0071}"/>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5" name="Footer Placeholder 4">
            <a:extLst>
              <a:ext uri="{FF2B5EF4-FFF2-40B4-BE49-F238E27FC236}">
                <a16:creationId xmlns:a16="http://schemas.microsoft.com/office/drawing/2014/main" id="{DB0CC3EF-A863-4114-83DE-86CB8F544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01F281-A7EB-4F36-AF9E-42D2E1EAD354}"/>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2238033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9E1D-A477-4707-B91C-AE5AB024911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57E37-668A-4B45-923C-8D6C6324CB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14BDED-49DC-424A-83C6-E95B720567D3}"/>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5" name="Footer Placeholder 4">
            <a:extLst>
              <a:ext uri="{FF2B5EF4-FFF2-40B4-BE49-F238E27FC236}">
                <a16:creationId xmlns:a16="http://schemas.microsoft.com/office/drawing/2014/main" id="{12C20E7E-CF26-4B31-904B-347ECD173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645544-642A-47E3-A698-93A4069ECC50}"/>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777791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539D8C-C1DE-46EF-9537-A4F71F4019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30CF15-2C15-4B44-B331-C5A97323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CF1482-0B9C-4EEA-B6DB-56CCB1FF326C}"/>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6" name="Footer Placeholder 5">
            <a:extLst>
              <a:ext uri="{FF2B5EF4-FFF2-40B4-BE49-F238E27FC236}">
                <a16:creationId xmlns:a16="http://schemas.microsoft.com/office/drawing/2014/main" id="{ECB57855-2AAD-4E8B-AF57-B77DA5ACC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529CAB-3567-43E4-B455-C76FCFA67EB4}"/>
              </a:ext>
            </a:extLst>
          </p:cNvPr>
          <p:cNvSpPr>
            <a:spLocks noGrp="1"/>
          </p:cNvSpPr>
          <p:nvPr>
            <p:ph type="sldNum" sz="quarter" idx="12"/>
          </p:nvPr>
        </p:nvSpPr>
        <p:spPr/>
        <p:txBody>
          <a:bodyPr/>
          <a:lstStyle/>
          <a:p>
            <a:fld id="{0B9A2CF7-5BAC-4308-A37B-3C9D01E692AF}" type="slidenum">
              <a:rPr lang="en-US" smtClean="0"/>
              <a:t>‹#›</a:t>
            </a:fld>
            <a:endParaRPr lang="en-US"/>
          </a:p>
        </p:txBody>
      </p:sp>
      <p:sp>
        <p:nvSpPr>
          <p:cNvPr id="8" name="Title 1">
            <a:extLst>
              <a:ext uri="{FF2B5EF4-FFF2-40B4-BE49-F238E27FC236}">
                <a16:creationId xmlns:a16="http://schemas.microsoft.com/office/drawing/2014/main" id="{6577CE85-C8BD-4FCB-A339-8DF8060EED83}"/>
              </a:ext>
            </a:extLst>
          </p:cNvPr>
          <p:cNvSpPr>
            <a:spLocks noGrp="1"/>
          </p:cNvSpPr>
          <p:nvPr>
            <p:ph type="title"/>
          </p:nvPr>
        </p:nvSpPr>
        <p:spPr>
          <a:xfrm>
            <a:off x="0" y="136526"/>
            <a:ext cx="12192000" cy="66558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0758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132BDF-0DBE-47CB-92DC-CE8354A613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A2D0B7-AD8D-4405-9C88-FFF67A8B6C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C3F5D7-FB97-447A-8405-889B392006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E82CE8-CAC5-4BAE-844D-5DBDF0C4E9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3491B6-A615-4642-91D8-404FB1CC210C}"/>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8" name="Footer Placeholder 7">
            <a:extLst>
              <a:ext uri="{FF2B5EF4-FFF2-40B4-BE49-F238E27FC236}">
                <a16:creationId xmlns:a16="http://schemas.microsoft.com/office/drawing/2014/main" id="{5DB23BEC-EDC5-4139-B733-CB137FC218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25311E-026C-4451-9834-9F4CA0394A80}"/>
              </a:ext>
            </a:extLst>
          </p:cNvPr>
          <p:cNvSpPr>
            <a:spLocks noGrp="1"/>
          </p:cNvSpPr>
          <p:nvPr>
            <p:ph type="sldNum" sz="quarter" idx="12"/>
          </p:nvPr>
        </p:nvSpPr>
        <p:spPr/>
        <p:txBody>
          <a:bodyPr/>
          <a:lstStyle/>
          <a:p>
            <a:fld id="{0B9A2CF7-5BAC-4308-A37B-3C9D01E692AF}" type="slidenum">
              <a:rPr lang="en-US" smtClean="0"/>
              <a:t>‹#›</a:t>
            </a:fld>
            <a:endParaRPr lang="en-US"/>
          </a:p>
        </p:txBody>
      </p:sp>
      <p:sp>
        <p:nvSpPr>
          <p:cNvPr id="10" name="Title 1">
            <a:extLst>
              <a:ext uri="{FF2B5EF4-FFF2-40B4-BE49-F238E27FC236}">
                <a16:creationId xmlns:a16="http://schemas.microsoft.com/office/drawing/2014/main" id="{C59A3DEF-7A06-4B39-8D6C-1196AF7D5C69}"/>
              </a:ext>
            </a:extLst>
          </p:cNvPr>
          <p:cNvSpPr>
            <a:spLocks noGrp="1"/>
          </p:cNvSpPr>
          <p:nvPr>
            <p:ph type="title"/>
          </p:nvPr>
        </p:nvSpPr>
        <p:spPr>
          <a:xfrm>
            <a:off x="0" y="136526"/>
            <a:ext cx="12192000" cy="66558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8526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3DD5A93-0EA5-41EE-8ADC-F3E54D560BC5}"/>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4" name="Footer Placeholder 3">
            <a:extLst>
              <a:ext uri="{FF2B5EF4-FFF2-40B4-BE49-F238E27FC236}">
                <a16:creationId xmlns:a16="http://schemas.microsoft.com/office/drawing/2014/main" id="{06F5AEEC-9F4B-4B81-96B2-AFF6C9F71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09577A-7A1A-4CC5-8EE1-CDB3C47C6E80}"/>
              </a:ext>
            </a:extLst>
          </p:cNvPr>
          <p:cNvSpPr>
            <a:spLocks noGrp="1"/>
          </p:cNvSpPr>
          <p:nvPr>
            <p:ph type="sldNum" sz="quarter" idx="12"/>
          </p:nvPr>
        </p:nvSpPr>
        <p:spPr/>
        <p:txBody>
          <a:bodyPr/>
          <a:lstStyle/>
          <a:p>
            <a:fld id="{0B9A2CF7-5BAC-4308-A37B-3C9D01E692AF}" type="slidenum">
              <a:rPr lang="en-US" smtClean="0"/>
              <a:t>‹#›</a:t>
            </a:fld>
            <a:endParaRPr lang="en-US"/>
          </a:p>
        </p:txBody>
      </p:sp>
      <p:sp>
        <p:nvSpPr>
          <p:cNvPr id="6" name="Title 1">
            <a:extLst>
              <a:ext uri="{FF2B5EF4-FFF2-40B4-BE49-F238E27FC236}">
                <a16:creationId xmlns:a16="http://schemas.microsoft.com/office/drawing/2014/main" id="{12B9AD09-9345-4D0F-9F14-2C628C4F5BD5}"/>
              </a:ext>
            </a:extLst>
          </p:cNvPr>
          <p:cNvSpPr>
            <a:spLocks noGrp="1"/>
          </p:cNvSpPr>
          <p:nvPr>
            <p:ph type="title"/>
          </p:nvPr>
        </p:nvSpPr>
        <p:spPr>
          <a:xfrm>
            <a:off x="0" y="136526"/>
            <a:ext cx="12192000" cy="66558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01728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FADB7B-243F-417E-92A5-9DAC7844380A}"/>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3" name="Footer Placeholder 2">
            <a:extLst>
              <a:ext uri="{FF2B5EF4-FFF2-40B4-BE49-F238E27FC236}">
                <a16:creationId xmlns:a16="http://schemas.microsoft.com/office/drawing/2014/main" id="{444E9AEA-3DD2-42BE-B683-B20C2A84C7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1494F2-8F1F-42B1-9B42-A48B0637DD45}"/>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1486503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4BB71-47AE-4B6F-8F6E-3ACD4B6E5B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6F14A7-97A5-4722-93E2-75930BEE2A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1EDFFE-E97E-4051-9C46-0D4FBD677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3A792C-0CC5-4EFC-96D2-0BD97837362F}"/>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6" name="Footer Placeholder 5">
            <a:extLst>
              <a:ext uri="{FF2B5EF4-FFF2-40B4-BE49-F238E27FC236}">
                <a16:creationId xmlns:a16="http://schemas.microsoft.com/office/drawing/2014/main" id="{15011E5B-435B-4195-8ACD-8EE0A6ABAC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84AA1-A416-47C7-9173-2D4A83696510}"/>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1021558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41FCE-23E1-4548-8BDB-C81AD7A1653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B0104A-6C64-4E1F-BD61-3501FD2234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AF51C5-9600-4E5A-925C-1E0EC04715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851ECD-DC62-4069-AA8C-2E17EA4EA040}"/>
              </a:ext>
            </a:extLst>
          </p:cNvPr>
          <p:cNvSpPr>
            <a:spLocks noGrp="1"/>
          </p:cNvSpPr>
          <p:nvPr>
            <p:ph type="dt" sz="half" idx="10"/>
          </p:nvPr>
        </p:nvSpPr>
        <p:spPr/>
        <p:txBody>
          <a:bodyPr/>
          <a:lstStyle/>
          <a:p>
            <a:fld id="{0FC8EA87-8272-4D2B-9BDB-80F9719BED2A}" type="datetimeFigureOut">
              <a:rPr lang="en-US" smtClean="0"/>
              <a:t>5/27/2023</a:t>
            </a:fld>
            <a:endParaRPr lang="en-US"/>
          </a:p>
        </p:txBody>
      </p:sp>
      <p:sp>
        <p:nvSpPr>
          <p:cNvPr id="6" name="Footer Placeholder 5">
            <a:extLst>
              <a:ext uri="{FF2B5EF4-FFF2-40B4-BE49-F238E27FC236}">
                <a16:creationId xmlns:a16="http://schemas.microsoft.com/office/drawing/2014/main" id="{72881AA7-97C6-498C-85C7-53106043A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55A09-CC57-49B9-A8F6-64AFBE0242A3}"/>
              </a:ext>
            </a:extLst>
          </p:cNvPr>
          <p:cNvSpPr>
            <a:spLocks noGrp="1"/>
          </p:cNvSpPr>
          <p:nvPr>
            <p:ph type="sldNum" sz="quarter" idx="12"/>
          </p:nvPr>
        </p:nvSpPr>
        <p:spPr/>
        <p:txBody>
          <a:bodyPr/>
          <a:lstStyle/>
          <a:p>
            <a:fld id="{0B9A2CF7-5BAC-4308-A37B-3C9D01E692AF}" type="slidenum">
              <a:rPr lang="en-US" smtClean="0"/>
              <a:t>‹#›</a:t>
            </a:fld>
            <a:endParaRPr lang="en-US"/>
          </a:p>
        </p:txBody>
      </p:sp>
    </p:spTree>
    <p:extLst>
      <p:ext uri="{BB962C8B-B14F-4D97-AF65-F5344CB8AC3E}">
        <p14:creationId xmlns:p14="http://schemas.microsoft.com/office/powerpoint/2010/main" val="2007454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D65551-2A69-4225-9DFD-A587BA7F64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8E3AAF6-157F-4D24-822C-831E853573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ova" panose="020B0504020202020204" pitchFamily="34" charset="0"/>
              </a:defRPr>
            </a:lvl1pPr>
          </a:lstStyle>
          <a:p>
            <a:fld id="{0FC8EA87-8272-4D2B-9BDB-80F9719BED2A}" type="datetimeFigureOut">
              <a:rPr lang="en-US" smtClean="0"/>
              <a:pPr/>
              <a:t>5/27/2023</a:t>
            </a:fld>
            <a:endParaRPr lang="en-US"/>
          </a:p>
        </p:txBody>
      </p:sp>
      <p:sp>
        <p:nvSpPr>
          <p:cNvPr id="5" name="Footer Placeholder 4">
            <a:extLst>
              <a:ext uri="{FF2B5EF4-FFF2-40B4-BE49-F238E27FC236}">
                <a16:creationId xmlns:a16="http://schemas.microsoft.com/office/drawing/2014/main" id="{F1E164F1-D078-4A38-9B36-7B3E90624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ova" panose="020B0504020202020204" pitchFamily="34" charset="0"/>
              </a:defRPr>
            </a:lvl1pPr>
          </a:lstStyle>
          <a:p>
            <a:endParaRPr lang="en-US"/>
          </a:p>
        </p:txBody>
      </p:sp>
      <p:sp>
        <p:nvSpPr>
          <p:cNvPr id="6" name="Slide Number Placeholder 5">
            <a:extLst>
              <a:ext uri="{FF2B5EF4-FFF2-40B4-BE49-F238E27FC236}">
                <a16:creationId xmlns:a16="http://schemas.microsoft.com/office/drawing/2014/main" id="{28CCEA94-F7D2-457F-AAB5-4F1356A8D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ova" panose="020B0504020202020204" pitchFamily="34" charset="0"/>
              </a:defRPr>
            </a:lvl1pPr>
          </a:lstStyle>
          <a:p>
            <a:fld id="{0B9A2CF7-5BAC-4308-A37B-3C9D01E692AF}" type="slidenum">
              <a:rPr lang="en-US" smtClean="0"/>
              <a:pPr/>
              <a:t>‹#›</a:t>
            </a:fld>
            <a:endParaRPr lang="en-US"/>
          </a:p>
        </p:txBody>
      </p:sp>
    </p:spTree>
    <p:extLst>
      <p:ext uri="{BB962C8B-B14F-4D97-AF65-F5344CB8AC3E}">
        <p14:creationId xmlns:p14="http://schemas.microsoft.com/office/powerpoint/2010/main" val="350508753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6DDD97-3680-FDDB-C4C6-49EA53801D6A}"/>
              </a:ext>
            </a:extLst>
          </p:cNvPr>
          <p:cNvPicPr>
            <a:picLocks noChangeAspect="1"/>
          </p:cNvPicPr>
          <p:nvPr/>
        </p:nvPicPr>
        <p:blipFill rotWithShape="1">
          <a:blip r:embed="rId2">
            <a:duotone>
              <a:srgbClr val="2C567A">
                <a:shade val="45000"/>
                <a:satMod val="135000"/>
              </a:srgbClr>
              <a:prstClr val="white"/>
            </a:duotone>
            <a:extLst>
              <a:ext uri="{BEBA8EAE-BF5A-486C-A8C5-ECC9F3942E4B}">
                <a14:imgProps xmlns:a14="http://schemas.microsoft.com/office/drawing/2010/main">
                  <a14:imgLayer r:embed="rId3">
                    <a14:imgEffect>
                      <a14:backgroundRemoval t="10000" b="90000" l="10000" r="90000">
                        <a14:foregroundMark x1="54479" y1="40741" x2="49583" y2="27778"/>
                        <a14:foregroundMark x1="49583" y1="27778" x2="40625" y2="28148"/>
                        <a14:foregroundMark x1="40625" y1="28148" x2="42604" y2="44630"/>
                        <a14:foregroundMark x1="42604" y1="44630" x2="39375" y2="61296"/>
                        <a14:foregroundMark x1="39375" y1="61296" x2="47708" y2="72037"/>
                        <a14:foregroundMark x1="47708" y1="72037" x2="55833" y2="68704"/>
                        <a14:foregroundMark x1="55833" y1="68704" x2="55937" y2="56852"/>
                        <a14:foregroundMark x1="57083" y1="58889" x2="56146" y2="58889"/>
                        <a14:foregroundMark x1="37604" y1="70926" x2="37188" y2="72407"/>
                        <a14:foregroundMark x1="51458" y1="29630" x2="35938" y2="29259"/>
                        <a14:foregroundMark x1="35938" y1="29259" x2="32292" y2="26667"/>
                      </a14:backgroundRemoval>
                    </a14:imgEffect>
                  </a14:imgLayer>
                </a14:imgProps>
              </a:ext>
            </a:extLst>
          </a:blip>
          <a:srcRect l="26794" t="19437" r="38530" b="18924"/>
          <a:stretch/>
        </p:blipFill>
        <p:spPr>
          <a:xfrm>
            <a:off x="1513908" y="4881009"/>
            <a:ext cx="512264" cy="512212"/>
          </a:xfrm>
          <a:prstGeom prst="rect">
            <a:avLst/>
          </a:prstGeom>
        </p:spPr>
      </p:pic>
      <p:sp>
        <p:nvSpPr>
          <p:cNvPr id="3" name="TextBox 2">
            <a:extLst>
              <a:ext uri="{FF2B5EF4-FFF2-40B4-BE49-F238E27FC236}">
                <a16:creationId xmlns:a16="http://schemas.microsoft.com/office/drawing/2014/main" id="{4A848A91-D2EA-D4BD-99E9-9B4BF262F941}"/>
              </a:ext>
            </a:extLst>
          </p:cNvPr>
          <p:cNvSpPr txBox="1"/>
          <p:nvPr/>
        </p:nvSpPr>
        <p:spPr>
          <a:xfrm>
            <a:off x="1943326" y="4957476"/>
            <a:ext cx="1424172" cy="523220"/>
          </a:xfrm>
          <a:prstGeom prst="rect">
            <a:avLst/>
          </a:prstGeom>
          <a:noFill/>
        </p:spPr>
        <p:txBody>
          <a:bodyPr wrap="none" rtlCol="0">
            <a:spAutoFit/>
          </a:bodyPr>
          <a:lstStyle/>
          <a:p>
            <a:r>
              <a:rPr lang="en-US" sz="2800" dirty="0" err="1"/>
              <a:t>dgeCraft</a:t>
            </a:r>
            <a:endParaRPr lang="en-US" sz="2800" dirty="0"/>
          </a:p>
        </p:txBody>
      </p:sp>
      <p:sp>
        <p:nvSpPr>
          <p:cNvPr id="4" name="Rectangle 3">
            <a:extLst>
              <a:ext uri="{FF2B5EF4-FFF2-40B4-BE49-F238E27FC236}">
                <a16:creationId xmlns:a16="http://schemas.microsoft.com/office/drawing/2014/main" id="{D53C0042-F52A-C2B0-476F-2961F4B83C1A}"/>
              </a:ext>
            </a:extLst>
          </p:cNvPr>
          <p:cNvSpPr/>
          <p:nvPr/>
        </p:nvSpPr>
        <p:spPr>
          <a:xfrm>
            <a:off x="950898" y="1195568"/>
            <a:ext cx="3578853" cy="109947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ADE07D8-554A-60A3-BD58-8B3BD0A2DC71}"/>
              </a:ext>
            </a:extLst>
          </p:cNvPr>
          <p:cNvSpPr txBox="1"/>
          <p:nvPr/>
        </p:nvSpPr>
        <p:spPr>
          <a:xfrm>
            <a:off x="2016837" y="1377304"/>
            <a:ext cx="2386058" cy="646331"/>
          </a:xfrm>
          <a:prstGeom prst="rect">
            <a:avLst/>
          </a:prstGeom>
          <a:noFill/>
        </p:spPr>
        <p:txBody>
          <a:bodyPr wrap="square" rtlCol="0">
            <a:spAutoFit/>
          </a:bodyPr>
          <a:lstStyle/>
          <a:p>
            <a:r>
              <a:rPr lang="en-US" sz="3600" b="1" dirty="0">
                <a:solidFill>
                  <a:schemeClr val="bg1"/>
                </a:solidFill>
              </a:rPr>
              <a:t>EdgeCraft</a:t>
            </a:r>
          </a:p>
        </p:txBody>
      </p:sp>
      <p:grpSp>
        <p:nvGrpSpPr>
          <p:cNvPr id="6" name="Group 5">
            <a:extLst>
              <a:ext uri="{FF2B5EF4-FFF2-40B4-BE49-F238E27FC236}">
                <a16:creationId xmlns:a16="http://schemas.microsoft.com/office/drawing/2014/main" id="{79ED8525-1FBE-AEE5-D287-439D3667EA03}"/>
              </a:ext>
            </a:extLst>
          </p:cNvPr>
          <p:cNvGrpSpPr/>
          <p:nvPr/>
        </p:nvGrpSpPr>
        <p:grpSpPr>
          <a:xfrm>
            <a:off x="1535834" y="1475451"/>
            <a:ext cx="450036" cy="450036"/>
            <a:chOff x="784446" y="1456562"/>
            <a:chExt cx="696624" cy="696624"/>
          </a:xfrm>
        </p:grpSpPr>
        <p:pic>
          <p:nvPicPr>
            <p:cNvPr id="7" name="Picture 6">
              <a:extLst>
                <a:ext uri="{FF2B5EF4-FFF2-40B4-BE49-F238E27FC236}">
                  <a16:creationId xmlns:a16="http://schemas.microsoft.com/office/drawing/2014/main" id="{777517EB-65B1-ECFC-546A-5B0881B9B616}"/>
                </a:ext>
              </a:extLst>
            </p:cNvPr>
            <p:cNvPicPr>
              <a:picLocks noChangeAspect="1"/>
            </p:cNvPicPr>
            <p:nvPr/>
          </p:nvPicPr>
          <p:blipFill>
            <a:blip r:embed="rId4"/>
            <a:stretch>
              <a:fillRect/>
            </a:stretch>
          </p:blipFill>
          <p:spPr>
            <a:xfrm>
              <a:off x="954230" y="1623584"/>
              <a:ext cx="364956" cy="372924"/>
            </a:xfrm>
            <a:prstGeom prst="rect">
              <a:avLst/>
            </a:prstGeom>
            <a:solidFill>
              <a:schemeClr val="accent2">
                <a:lumMod val="50000"/>
              </a:schemeClr>
            </a:solidFill>
          </p:spPr>
        </p:pic>
        <p:sp>
          <p:nvSpPr>
            <p:cNvPr id="8" name="Oval 7">
              <a:extLst>
                <a:ext uri="{FF2B5EF4-FFF2-40B4-BE49-F238E27FC236}">
                  <a16:creationId xmlns:a16="http://schemas.microsoft.com/office/drawing/2014/main" id="{8A14196B-4554-E342-E868-BA64DBA27E5C}"/>
                </a:ext>
              </a:extLst>
            </p:cNvPr>
            <p:cNvSpPr/>
            <p:nvPr/>
          </p:nvSpPr>
          <p:spPr>
            <a:xfrm>
              <a:off x="784446" y="1456562"/>
              <a:ext cx="696624" cy="696624"/>
            </a:xfrm>
            <a:prstGeom prst="ellipse">
              <a:avLst/>
            </a:prstGeom>
            <a:noFill/>
            <a:ln w="698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8FDDC3F4-9EDF-C19B-F9B3-01442F443639}"/>
              </a:ext>
            </a:extLst>
          </p:cNvPr>
          <p:cNvSpPr txBox="1"/>
          <p:nvPr/>
        </p:nvSpPr>
        <p:spPr>
          <a:xfrm>
            <a:off x="1967132" y="2463452"/>
            <a:ext cx="2386058" cy="646331"/>
          </a:xfrm>
          <a:prstGeom prst="rect">
            <a:avLst/>
          </a:prstGeom>
          <a:noFill/>
        </p:spPr>
        <p:txBody>
          <a:bodyPr wrap="square" rtlCol="0">
            <a:spAutoFit/>
          </a:bodyPr>
          <a:lstStyle/>
          <a:p>
            <a:r>
              <a:rPr lang="en-US" sz="3600" b="1" dirty="0">
                <a:solidFill>
                  <a:schemeClr val="accent1">
                    <a:lumMod val="50000"/>
                  </a:schemeClr>
                </a:solidFill>
              </a:rPr>
              <a:t>EdgeCraft</a:t>
            </a:r>
          </a:p>
        </p:txBody>
      </p:sp>
      <p:sp>
        <p:nvSpPr>
          <p:cNvPr id="18" name="TextBox 17">
            <a:extLst>
              <a:ext uri="{FF2B5EF4-FFF2-40B4-BE49-F238E27FC236}">
                <a16:creationId xmlns:a16="http://schemas.microsoft.com/office/drawing/2014/main" id="{24D57C09-328B-1BBA-0638-C0B1BE5FE828}"/>
              </a:ext>
            </a:extLst>
          </p:cNvPr>
          <p:cNvSpPr txBox="1"/>
          <p:nvPr/>
        </p:nvSpPr>
        <p:spPr>
          <a:xfrm>
            <a:off x="562546" y="365638"/>
            <a:ext cx="10058888" cy="646331"/>
          </a:xfrm>
          <a:prstGeom prst="rect">
            <a:avLst/>
          </a:prstGeom>
          <a:noFill/>
        </p:spPr>
        <p:txBody>
          <a:bodyPr wrap="square" rtlCol="0">
            <a:spAutoFit/>
          </a:bodyPr>
          <a:lstStyle/>
          <a:p>
            <a:r>
              <a:rPr lang="en-US" dirty="0"/>
              <a:t>1. These are my attempts at a logo so far. Not great, but kind of the idea of a symbol that can be used with or without the name and in dark or light mode.</a:t>
            </a:r>
          </a:p>
        </p:txBody>
      </p:sp>
      <p:sp>
        <p:nvSpPr>
          <p:cNvPr id="19" name="TextBox 18">
            <a:extLst>
              <a:ext uri="{FF2B5EF4-FFF2-40B4-BE49-F238E27FC236}">
                <a16:creationId xmlns:a16="http://schemas.microsoft.com/office/drawing/2014/main" id="{E7895EF3-8745-2225-5517-0355DB3BBCA7}"/>
              </a:ext>
            </a:extLst>
          </p:cNvPr>
          <p:cNvSpPr txBox="1"/>
          <p:nvPr/>
        </p:nvSpPr>
        <p:spPr>
          <a:xfrm>
            <a:off x="148044" y="3327688"/>
            <a:ext cx="10473389" cy="1200329"/>
          </a:xfrm>
          <a:prstGeom prst="rect">
            <a:avLst/>
          </a:prstGeom>
          <a:noFill/>
        </p:spPr>
        <p:txBody>
          <a:bodyPr wrap="square" rtlCol="0">
            <a:spAutoFit/>
          </a:bodyPr>
          <a:lstStyle/>
          <a:p>
            <a:r>
              <a:rPr lang="en-US" dirty="0"/>
              <a:t>2. Since the sigma symbol looks like the letter E, it could be used as the first letter of EdgeCraft, which ties the concepts of edge and expectancy together. It could be used with or without the rest of the word. Either the rest of the font would likely need to be changed, or the styling of the sigma symbol could be changed (more italic or some other styling).</a:t>
            </a:r>
          </a:p>
        </p:txBody>
      </p:sp>
      <p:grpSp>
        <p:nvGrpSpPr>
          <p:cNvPr id="9" name="Group 8">
            <a:extLst>
              <a:ext uri="{FF2B5EF4-FFF2-40B4-BE49-F238E27FC236}">
                <a16:creationId xmlns:a16="http://schemas.microsoft.com/office/drawing/2014/main" id="{DBD9589E-8646-32CD-D049-0E19BA5E4EB3}"/>
              </a:ext>
            </a:extLst>
          </p:cNvPr>
          <p:cNvGrpSpPr/>
          <p:nvPr/>
        </p:nvGrpSpPr>
        <p:grpSpPr>
          <a:xfrm>
            <a:off x="1532224" y="5572270"/>
            <a:ext cx="440541" cy="440541"/>
            <a:chOff x="3054365" y="1057275"/>
            <a:chExt cx="3552825" cy="3552825"/>
          </a:xfrm>
        </p:grpSpPr>
        <p:sp>
          <p:nvSpPr>
            <p:cNvPr id="10" name="Oval 9">
              <a:extLst>
                <a:ext uri="{FF2B5EF4-FFF2-40B4-BE49-F238E27FC236}">
                  <a16:creationId xmlns:a16="http://schemas.microsoft.com/office/drawing/2014/main" id="{57C3B531-AA4B-AB14-1977-599DD5E05190}"/>
                </a:ext>
              </a:extLst>
            </p:cNvPr>
            <p:cNvSpPr/>
            <p:nvPr/>
          </p:nvSpPr>
          <p:spPr>
            <a:xfrm>
              <a:off x="3054365" y="1057275"/>
              <a:ext cx="3552825" cy="3552825"/>
            </a:xfrm>
            <a:prstGeom prst="ellipse">
              <a:avLst/>
            </a:prstGeom>
            <a:solidFill>
              <a:srgbClr val="0039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E068730-6F5C-989A-64FE-BC931B8316D5}"/>
                </a:ext>
              </a:extLst>
            </p:cNvPr>
            <p:cNvPicPr>
              <a:picLocks noChangeAspect="1"/>
            </p:cNvPicPr>
            <p:nvPr/>
          </p:nvPicPr>
          <p:blipFill>
            <a:blip r:embed="rId4"/>
            <a:stretch>
              <a:fillRect/>
            </a:stretch>
          </p:blipFill>
          <p:spPr>
            <a:xfrm>
              <a:off x="3823831" y="1837859"/>
              <a:ext cx="2013895" cy="2057866"/>
            </a:xfrm>
            <a:prstGeom prst="rect">
              <a:avLst/>
            </a:prstGeom>
          </p:spPr>
        </p:pic>
      </p:grpSp>
      <p:sp>
        <p:nvSpPr>
          <p:cNvPr id="12" name="TextBox 11">
            <a:extLst>
              <a:ext uri="{FF2B5EF4-FFF2-40B4-BE49-F238E27FC236}">
                <a16:creationId xmlns:a16="http://schemas.microsoft.com/office/drawing/2014/main" id="{9A26BBB1-00B4-9FBC-3827-576F29CC8FA7}"/>
              </a:ext>
            </a:extLst>
          </p:cNvPr>
          <p:cNvSpPr txBox="1"/>
          <p:nvPr/>
        </p:nvSpPr>
        <p:spPr>
          <a:xfrm>
            <a:off x="1943326" y="5572270"/>
            <a:ext cx="1424172" cy="523220"/>
          </a:xfrm>
          <a:prstGeom prst="rect">
            <a:avLst/>
          </a:prstGeom>
          <a:noFill/>
        </p:spPr>
        <p:txBody>
          <a:bodyPr wrap="none" rtlCol="0">
            <a:spAutoFit/>
          </a:bodyPr>
          <a:lstStyle/>
          <a:p>
            <a:r>
              <a:rPr lang="en-US" sz="2800" dirty="0" err="1"/>
              <a:t>dgeCraft</a:t>
            </a:r>
            <a:endParaRPr lang="en-US" sz="2800" dirty="0"/>
          </a:p>
        </p:txBody>
      </p:sp>
      <p:pic>
        <p:nvPicPr>
          <p:cNvPr id="13" name="Picture 12">
            <a:extLst>
              <a:ext uri="{FF2B5EF4-FFF2-40B4-BE49-F238E27FC236}">
                <a16:creationId xmlns:a16="http://schemas.microsoft.com/office/drawing/2014/main" id="{7B33063C-747C-B802-4BB5-BB414C7EDC45}"/>
              </a:ext>
            </a:extLst>
          </p:cNvPr>
          <p:cNvPicPr>
            <a:picLocks noChangeAspect="1"/>
          </p:cNvPicPr>
          <p:nvPr/>
        </p:nvPicPr>
        <p:blipFill rotWithShape="1">
          <a:blip r:embed="rId2">
            <a:duotone>
              <a:srgbClr val="2C567A">
                <a:shade val="45000"/>
                <a:satMod val="135000"/>
              </a:srgbClr>
              <a:prstClr val="white"/>
            </a:duotone>
            <a:extLst>
              <a:ext uri="{BEBA8EAE-BF5A-486C-A8C5-ECC9F3942E4B}">
                <a14:imgProps xmlns:a14="http://schemas.microsoft.com/office/drawing/2010/main">
                  <a14:imgLayer r:embed="rId3">
                    <a14:imgEffect>
                      <a14:backgroundRemoval t="10000" b="90000" l="10000" r="90000">
                        <a14:foregroundMark x1="54479" y1="40741" x2="49583" y2="27778"/>
                        <a14:foregroundMark x1="49583" y1="27778" x2="40625" y2="28148"/>
                        <a14:foregroundMark x1="40625" y1="28148" x2="42604" y2="44630"/>
                        <a14:foregroundMark x1="42604" y1="44630" x2="39375" y2="61296"/>
                        <a14:foregroundMark x1="39375" y1="61296" x2="47708" y2="72037"/>
                        <a14:foregroundMark x1="47708" y1="72037" x2="55833" y2="68704"/>
                        <a14:foregroundMark x1="55833" y1="68704" x2="55937" y2="56852"/>
                        <a14:foregroundMark x1="57083" y1="58889" x2="56146" y2="58889"/>
                        <a14:foregroundMark x1="37604" y1="70926" x2="37188" y2="72407"/>
                        <a14:foregroundMark x1="51458" y1="29630" x2="35938" y2="29259"/>
                        <a14:foregroundMark x1="35938" y1="29259" x2="32292" y2="26667"/>
                      </a14:backgroundRemoval>
                    </a14:imgEffect>
                  </a14:imgLayer>
                </a14:imgProps>
              </a:ext>
            </a:extLst>
          </a:blip>
          <a:srcRect l="26794" t="19437" r="38530" b="18924"/>
          <a:stretch/>
        </p:blipFill>
        <p:spPr>
          <a:xfrm>
            <a:off x="1546864" y="2631074"/>
            <a:ext cx="301570" cy="301539"/>
          </a:xfrm>
          <a:prstGeom prst="rect">
            <a:avLst/>
          </a:prstGeom>
          <a:ln>
            <a:noFill/>
          </a:ln>
        </p:spPr>
      </p:pic>
      <p:sp>
        <p:nvSpPr>
          <p:cNvPr id="20" name="Oval 19">
            <a:extLst>
              <a:ext uri="{FF2B5EF4-FFF2-40B4-BE49-F238E27FC236}">
                <a16:creationId xmlns:a16="http://schemas.microsoft.com/office/drawing/2014/main" id="{BE1446EF-9981-9EDB-6790-0C8F522E5751}"/>
              </a:ext>
            </a:extLst>
          </p:cNvPr>
          <p:cNvSpPr/>
          <p:nvPr/>
        </p:nvSpPr>
        <p:spPr>
          <a:xfrm>
            <a:off x="1461028" y="2545226"/>
            <a:ext cx="482298" cy="482298"/>
          </a:xfrm>
          <a:prstGeom prst="ellipse">
            <a:avLst/>
          </a:prstGeom>
          <a:noFill/>
          <a:ln w="76200">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3964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7228D8-1E2D-3B80-04E9-11658581E041}"/>
              </a:ext>
            </a:extLst>
          </p:cNvPr>
          <p:cNvPicPr>
            <a:picLocks noChangeAspect="1"/>
          </p:cNvPicPr>
          <p:nvPr/>
        </p:nvPicPr>
        <p:blipFill>
          <a:blip r:embed="rId2"/>
          <a:stretch>
            <a:fillRect/>
          </a:stretch>
        </p:blipFill>
        <p:spPr>
          <a:xfrm>
            <a:off x="126613" y="2715310"/>
            <a:ext cx="1495238" cy="1000000"/>
          </a:xfrm>
          <a:prstGeom prst="rect">
            <a:avLst/>
          </a:prstGeom>
        </p:spPr>
      </p:pic>
      <p:pic>
        <p:nvPicPr>
          <p:cNvPr id="5" name="Picture 4">
            <a:extLst>
              <a:ext uri="{FF2B5EF4-FFF2-40B4-BE49-F238E27FC236}">
                <a16:creationId xmlns:a16="http://schemas.microsoft.com/office/drawing/2014/main" id="{0B4C7AA5-AFD5-D072-2D62-B62F009FE8E9}"/>
              </a:ext>
            </a:extLst>
          </p:cNvPr>
          <p:cNvPicPr>
            <a:picLocks noChangeAspect="1"/>
          </p:cNvPicPr>
          <p:nvPr/>
        </p:nvPicPr>
        <p:blipFill>
          <a:blip r:embed="rId3"/>
          <a:stretch>
            <a:fillRect/>
          </a:stretch>
        </p:blipFill>
        <p:spPr>
          <a:xfrm>
            <a:off x="1840399" y="2657945"/>
            <a:ext cx="1428571" cy="1047619"/>
          </a:xfrm>
          <a:prstGeom prst="rect">
            <a:avLst/>
          </a:prstGeom>
        </p:spPr>
      </p:pic>
      <p:pic>
        <p:nvPicPr>
          <p:cNvPr id="7" name="Picture 6">
            <a:extLst>
              <a:ext uri="{FF2B5EF4-FFF2-40B4-BE49-F238E27FC236}">
                <a16:creationId xmlns:a16="http://schemas.microsoft.com/office/drawing/2014/main" id="{C1E19A6F-1FD7-BEA6-7DD9-831EDE36D75F}"/>
              </a:ext>
            </a:extLst>
          </p:cNvPr>
          <p:cNvPicPr>
            <a:picLocks noChangeAspect="1"/>
          </p:cNvPicPr>
          <p:nvPr/>
        </p:nvPicPr>
        <p:blipFill>
          <a:blip r:embed="rId4"/>
          <a:stretch>
            <a:fillRect/>
          </a:stretch>
        </p:blipFill>
        <p:spPr>
          <a:xfrm>
            <a:off x="3450963" y="2657945"/>
            <a:ext cx="1961905" cy="990476"/>
          </a:xfrm>
          <a:prstGeom prst="rect">
            <a:avLst/>
          </a:prstGeom>
        </p:spPr>
      </p:pic>
      <p:pic>
        <p:nvPicPr>
          <p:cNvPr id="9" name="Picture 8">
            <a:extLst>
              <a:ext uri="{FF2B5EF4-FFF2-40B4-BE49-F238E27FC236}">
                <a16:creationId xmlns:a16="http://schemas.microsoft.com/office/drawing/2014/main" id="{18A2D2C8-8825-B38D-F239-D296E2B69587}"/>
              </a:ext>
            </a:extLst>
          </p:cNvPr>
          <p:cNvPicPr>
            <a:picLocks noChangeAspect="1"/>
          </p:cNvPicPr>
          <p:nvPr/>
        </p:nvPicPr>
        <p:blipFill>
          <a:blip r:embed="rId5"/>
          <a:stretch>
            <a:fillRect/>
          </a:stretch>
        </p:blipFill>
        <p:spPr>
          <a:xfrm>
            <a:off x="5786902" y="1468863"/>
            <a:ext cx="1428572" cy="970351"/>
          </a:xfrm>
          <a:prstGeom prst="rect">
            <a:avLst/>
          </a:prstGeom>
        </p:spPr>
      </p:pic>
      <p:pic>
        <p:nvPicPr>
          <p:cNvPr id="11" name="Picture 10">
            <a:extLst>
              <a:ext uri="{FF2B5EF4-FFF2-40B4-BE49-F238E27FC236}">
                <a16:creationId xmlns:a16="http://schemas.microsoft.com/office/drawing/2014/main" id="{074DB2CF-0A53-1214-1238-E1D43EDDDBB9}"/>
              </a:ext>
            </a:extLst>
          </p:cNvPr>
          <p:cNvPicPr>
            <a:picLocks noChangeAspect="1"/>
          </p:cNvPicPr>
          <p:nvPr/>
        </p:nvPicPr>
        <p:blipFill>
          <a:blip r:embed="rId6"/>
          <a:stretch>
            <a:fillRect/>
          </a:stretch>
        </p:blipFill>
        <p:spPr>
          <a:xfrm>
            <a:off x="6017302" y="2676993"/>
            <a:ext cx="1161905" cy="876190"/>
          </a:xfrm>
          <a:prstGeom prst="rect">
            <a:avLst/>
          </a:prstGeom>
        </p:spPr>
      </p:pic>
      <p:pic>
        <p:nvPicPr>
          <p:cNvPr id="15" name="Picture 14">
            <a:extLst>
              <a:ext uri="{FF2B5EF4-FFF2-40B4-BE49-F238E27FC236}">
                <a16:creationId xmlns:a16="http://schemas.microsoft.com/office/drawing/2014/main" id="{FDC58882-A528-1747-2585-AD4F04D480EA}"/>
              </a:ext>
            </a:extLst>
          </p:cNvPr>
          <p:cNvPicPr>
            <a:picLocks noChangeAspect="1"/>
          </p:cNvPicPr>
          <p:nvPr/>
        </p:nvPicPr>
        <p:blipFill>
          <a:blip r:embed="rId7"/>
          <a:stretch>
            <a:fillRect/>
          </a:stretch>
        </p:blipFill>
        <p:spPr>
          <a:xfrm>
            <a:off x="10072099" y="1540930"/>
            <a:ext cx="1266667" cy="877620"/>
          </a:xfrm>
          <a:prstGeom prst="rect">
            <a:avLst/>
          </a:prstGeom>
        </p:spPr>
      </p:pic>
      <p:pic>
        <p:nvPicPr>
          <p:cNvPr id="17" name="Picture 16">
            <a:extLst>
              <a:ext uri="{FF2B5EF4-FFF2-40B4-BE49-F238E27FC236}">
                <a16:creationId xmlns:a16="http://schemas.microsoft.com/office/drawing/2014/main" id="{58EC1B9B-AA58-AC6E-F45A-C89A628322B3}"/>
              </a:ext>
            </a:extLst>
          </p:cNvPr>
          <p:cNvPicPr>
            <a:picLocks noChangeAspect="1"/>
          </p:cNvPicPr>
          <p:nvPr/>
        </p:nvPicPr>
        <p:blipFill>
          <a:blip r:embed="rId8"/>
          <a:stretch>
            <a:fillRect/>
          </a:stretch>
        </p:blipFill>
        <p:spPr>
          <a:xfrm>
            <a:off x="7179207" y="1464100"/>
            <a:ext cx="1314286" cy="1057143"/>
          </a:xfrm>
          <a:prstGeom prst="rect">
            <a:avLst/>
          </a:prstGeom>
        </p:spPr>
      </p:pic>
      <p:pic>
        <p:nvPicPr>
          <p:cNvPr id="21" name="Picture 20">
            <a:extLst>
              <a:ext uri="{FF2B5EF4-FFF2-40B4-BE49-F238E27FC236}">
                <a16:creationId xmlns:a16="http://schemas.microsoft.com/office/drawing/2014/main" id="{D75E143D-BFEF-0269-C07F-50B7E542D5DC}"/>
              </a:ext>
            </a:extLst>
          </p:cNvPr>
          <p:cNvPicPr>
            <a:picLocks noChangeAspect="1"/>
          </p:cNvPicPr>
          <p:nvPr/>
        </p:nvPicPr>
        <p:blipFill>
          <a:blip r:embed="rId9"/>
          <a:stretch>
            <a:fillRect/>
          </a:stretch>
        </p:blipFill>
        <p:spPr>
          <a:xfrm>
            <a:off x="7215475" y="2621438"/>
            <a:ext cx="1394270" cy="1071896"/>
          </a:xfrm>
          <a:prstGeom prst="rect">
            <a:avLst/>
          </a:prstGeom>
        </p:spPr>
      </p:pic>
      <p:pic>
        <p:nvPicPr>
          <p:cNvPr id="23" name="Picture 22">
            <a:extLst>
              <a:ext uri="{FF2B5EF4-FFF2-40B4-BE49-F238E27FC236}">
                <a16:creationId xmlns:a16="http://schemas.microsoft.com/office/drawing/2014/main" id="{BCF5928F-30D7-2056-535C-E2514416FCD3}"/>
              </a:ext>
            </a:extLst>
          </p:cNvPr>
          <p:cNvPicPr>
            <a:picLocks noChangeAspect="1"/>
          </p:cNvPicPr>
          <p:nvPr/>
        </p:nvPicPr>
        <p:blipFill>
          <a:blip r:embed="rId10"/>
          <a:stretch>
            <a:fillRect/>
          </a:stretch>
        </p:blipFill>
        <p:spPr>
          <a:xfrm>
            <a:off x="9943663" y="2715310"/>
            <a:ext cx="1585386" cy="837873"/>
          </a:xfrm>
          <a:prstGeom prst="rect">
            <a:avLst/>
          </a:prstGeom>
        </p:spPr>
      </p:pic>
      <p:pic>
        <p:nvPicPr>
          <p:cNvPr id="25" name="Picture 24">
            <a:extLst>
              <a:ext uri="{FF2B5EF4-FFF2-40B4-BE49-F238E27FC236}">
                <a16:creationId xmlns:a16="http://schemas.microsoft.com/office/drawing/2014/main" id="{2CCC1CE7-F0D0-FDB7-82DF-C71ABF54D4CA}"/>
              </a:ext>
            </a:extLst>
          </p:cNvPr>
          <p:cNvPicPr>
            <a:picLocks noChangeAspect="1"/>
          </p:cNvPicPr>
          <p:nvPr/>
        </p:nvPicPr>
        <p:blipFill>
          <a:blip r:embed="rId11"/>
          <a:stretch>
            <a:fillRect/>
          </a:stretch>
        </p:blipFill>
        <p:spPr>
          <a:xfrm>
            <a:off x="6017302" y="3790962"/>
            <a:ext cx="1266667" cy="942857"/>
          </a:xfrm>
          <a:prstGeom prst="rect">
            <a:avLst/>
          </a:prstGeom>
        </p:spPr>
      </p:pic>
      <p:pic>
        <p:nvPicPr>
          <p:cNvPr id="27" name="Picture 26">
            <a:extLst>
              <a:ext uri="{FF2B5EF4-FFF2-40B4-BE49-F238E27FC236}">
                <a16:creationId xmlns:a16="http://schemas.microsoft.com/office/drawing/2014/main" id="{03E635FD-E89E-6188-EA77-040D456D5591}"/>
              </a:ext>
            </a:extLst>
          </p:cNvPr>
          <p:cNvPicPr>
            <a:picLocks noChangeAspect="1"/>
          </p:cNvPicPr>
          <p:nvPr/>
        </p:nvPicPr>
        <p:blipFill>
          <a:blip r:embed="rId12"/>
          <a:stretch>
            <a:fillRect/>
          </a:stretch>
        </p:blipFill>
        <p:spPr>
          <a:xfrm>
            <a:off x="8676996" y="2676993"/>
            <a:ext cx="1266667" cy="1028571"/>
          </a:xfrm>
          <a:prstGeom prst="rect">
            <a:avLst/>
          </a:prstGeom>
        </p:spPr>
      </p:pic>
      <p:pic>
        <p:nvPicPr>
          <p:cNvPr id="29" name="Picture 28">
            <a:extLst>
              <a:ext uri="{FF2B5EF4-FFF2-40B4-BE49-F238E27FC236}">
                <a16:creationId xmlns:a16="http://schemas.microsoft.com/office/drawing/2014/main" id="{4841F4D3-9E4E-9C30-A7C6-E7C24C1E9CE8}"/>
              </a:ext>
            </a:extLst>
          </p:cNvPr>
          <p:cNvPicPr>
            <a:picLocks noChangeAspect="1"/>
          </p:cNvPicPr>
          <p:nvPr/>
        </p:nvPicPr>
        <p:blipFill>
          <a:blip r:embed="rId13"/>
          <a:stretch>
            <a:fillRect/>
          </a:stretch>
        </p:blipFill>
        <p:spPr>
          <a:xfrm>
            <a:off x="8486090" y="1438390"/>
            <a:ext cx="1266667" cy="1000824"/>
          </a:xfrm>
          <a:prstGeom prst="rect">
            <a:avLst/>
          </a:prstGeom>
        </p:spPr>
      </p:pic>
      <p:sp>
        <p:nvSpPr>
          <p:cNvPr id="32" name="TextBox 31">
            <a:extLst>
              <a:ext uri="{FF2B5EF4-FFF2-40B4-BE49-F238E27FC236}">
                <a16:creationId xmlns:a16="http://schemas.microsoft.com/office/drawing/2014/main" id="{0B92E619-8991-8B82-47E2-E78100FF10ED}"/>
              </a:ext>
            </a:extLst>
          </p:cNvPr>
          <p:cNvSpPr txBox="1"/>
          <p:nvPr/>
        </p:nvSpPr>
        <p:spPr>
          <a:xfrm>
            <a:off x="131512" y="90930"/>
            <a:ext cx="5352247" cy="584775"/>
          </a:xfrm>
          <a:prstGeom prst="rect">
            <a:avLst/>
          </a:prstGeom>
          <a:noFill/>
        </p:spPr>
        <p:txBody>
          <a:bodyPr wrap="square" rtlCol="0">
            <a:spAutoFit/>
          </a:bodyPr>
          <a:lstStyle/>
          <a:p>
            <a:r>
              <a:rPr lang="en-US" sz="1600" dirty="0"/>
              <a:t>3. The sigma symbol by itself  is a bit awkward-looking and can be either a bit too strong or too skinny and light.  </a:t>
            </a:r>
          </a:p>
        </p:txBody>
      </p:sp>
      <p:sp>
        <p:nvSpPr>
          <p:cNvPr id="34" name="TextBox 33">
            <a:extLst>
              <a:ext uri="{FF2B5EF4-FFF2-40B4-BE49-F238E27FC236}">
                <a16:creationId xmlns:a16="http://schemas.microsoft.com/office/drawing/2014/main" id="{9E3245DB-C8DD-165B-CE3B-DFA2BD3DCD1B}"/>
              </a:ext>
            </a:extLst>
          </p:cNvPr>
          <p:cNvSpPr txBox="1"/>
          <p:nvPr/>
        </p:nvSpPr>
        <p:spPr>
          <a:xfrm>
            <a:off x="5979196" y="191230"/>
            <a:ext cx="5013789" cy="1200329"/>
          </a:xfrm>
          <a:prstGeom prst="rect">
            <a:avLst/>
          </a:prstGeom>
          <a:noFill/>
        </p:spPr>
        <p:txBody>
          <a:bodyPr wrap="square" rtlCol="0">
            <a:spAutoFit/>
          </a:bodyPr>
          <a:lstStyle/>
          <a:p>
            <a:r>
              <a:rPr lang="en-US" dirty="0"/>
              <a:t>4. I used an AI logo generator and it came up with a number of logos that tried to introduce the concept of trading into the font. Perhaps something like this  could be incorporated with the sigma symbol.</a:t>
            </a:r>
          </a:p>
        </p:txBody>
      </p:sp>
      <p:pic>
        <p:nvPicPr>
          <p:cNvPr id="4" name="Picture 3">
            <a:extLst>
              <a:ext uri="{FF2B5EF4-FFF2-40B4-BE49-F238E27FC236}">
                <a16:creationId xmlns:a16="http://schemas.microsoft.com/office/drawing/2014/main" id="{4B7CC3D8-B8C2-751B-1382-3397A770D65A}"/>
              </a:ext>
            </a:extLst>
          </p:cNvPr>
          <p:cNvPicPr>
            <a:picLocks noChangeAspect="1"/>
          </p:cNvPicPr>
          <p:nvPr/>
        </p:nvPicPr>
        <p:blipFill>
          <a:blip r:embed="rId14"/>
          <a:stretch>
            <a:fillRect/>
          </a:stretch>
        </p:blipFill>
        <p:spPr>
          <a:xfrm>
            <a:off x="407433" y="4099646"/>
            <a:ext cx="844411" cy="876190"/>
          </a:xfrm>
          <a:prstGeom prst="rect">
            <a:avLst/>
          </a:prstGeom>
        </p:spPr>
      </p:pic>
      <p:pic>
        <p:nvPicPr>
          <p:cNvPr id="8" name="Picture 7">
            <a:extLst>
              <a:ext uri="{FF2B5EF4-FFF2-40B4-BE49-F238E27FC236}">
                <a16:creationId xmlns:a16="http://schemas.microsoft.com/office/drawing/2014/main" id="{2AF5A88B-5FBF-43E3-42EF-3CFB7ED1A5B1}"/>
              </a:ext>
            </a:extLst>
          </p:cNvPr>
          <p:cNvPicPr>
            <a:picLocks noChangeAspect="1"/>
          </p:cNvPicPr>
          <p:nvPr/>
        </p:nvPicPr>
        <p:blipFill>
          <a:blip r:embed="rId15"/>
          <a:stretch>
            <a:fillRect/>
          </a:stretch>
        </p:blipFill>
        <p:spPr>
          <a:xfrm>
            <a:off x="1370520" y="4050647"/>
            <a:ext cx="1126269" cy="1086751"/>
          </a:xfrm>
          <a:prstGeom prst="rect">
            <a:avLst/>
          </a:prstGeom>
        </p:spPr>
      </p:pic>
      <p:pic>
        <p:nvPicPr>
          <p:cNvPr id="12" name="Picture 11">
            <a:extLst>
              <a:ext uri="{FF2B5EF4-FFF2-40B4-BE49-F238E27FC236}">
                <a16:creationId xmlns:a16="http://schemas.microsoft.com/office/drawing/2014/main" id="{083FC47C-9650-3286-771F-8C091E3F46F7}"/>
              </a:ext>
            </a:extLst>
          </p:cNvPr>
          <p:cNvPicPr>
            <a:picLocks noChangeAspect="1"/>
          </p:cNvPicPr>
          <p:nvPr/>
        </p:nvPicPr>
        <p:blipFill>
          <a:blip r:embed="rId16"/>
          <a:stretch>
            <a:fillRect/>
          </a:stretch>
        </p:blipFill>
        <p:spPr>
          <a:xfrm>
            <a:off x="2646712" y="4109143"/>
            <a:ext cx="1046233" cy="996707"/>
          </a:xfrm>
          <a:prstGeom prst="rect">
            <a:avLst/>
          </a:prstGeom>
        </p:spPr>
      </p:pic>
      <p:pic>
        <p:nvPicPr>
          <p:cNvPr id="14" name="Picture 13">
            <a:extLst>
              <a:ext uri="{FF2B5EF4-FFF2-40B4-BE49-F238E27FC236}">
                <a16:creationId xmlns:a16="http://schemas.microsoft.com/office/drawing/2014/main" id="{742DD943-1C2D-66EC-0104-143FEDEC6A38}"/>
              </a:ext>
            </a:extLst>
          </p:cNvPr>
          <p:cNvPicPr>
            <a:picLocks noChangeAspect="1"/>
          </p:cNvPicPr>
          <p:nvPr/>
        </p:nvPicPr>
        <p:blipFill>
          <a:blip r:embed="rId17"/>
          <a:stretch>
            <a:fillRect/>
          </a:stretch>
        </p:blipFill>
        <p:spPr>
          <a:xfrm>
            <a:off x="3948557" y="4002331"/>
            <a:ext cx="1126269" cy="1135067"/>
          </a:xfrm>
          <a:prstGeom prst="rect">
            <a:avLst/>
          </a:prstGeom>
        </p:spPr>
      </p:pic>
      <p:pic>
        <p:nvPicPr>
          <p:cNvPr id="6" name="Picture 5">
            <a:extLst>
              <a:ext uri="{FF2B5EF4-FFF2-40B4-BE49-F238E27FC236}">
                <a16:creationId xmlns:a16="http://schemas.microsoft.com/office/drawing/2014/main" id="{B7F7908C-D1AE-12FA-399C-5CF5F283E67B}"/>
              </a:ext>
            </a:extLst>
          </p:cNvPr>
          <p:cNvPicPr>
            <a:picLocks noChangeAspect="1"/>
          </p:cNvPicPr>
          <p:nvPr/>
        </p:nvPicPr>
        <p:blipFill>
          <a:blip r:embed="rId18"/>
          <a:stretch>
            <a:fillRect/>
          </a:stretch>
        </p:blipFill>
        <p:spPr>
          <a:xfrm>
            <a:off x="480251" y="877170"/>
            <a:ext cx="523973" cy="663397"/>
          </a:xfrm>
          <a:prstGeom prst="rect">
            <a:avLst/>
          </a:prstGeom>
        </p:spPr>
      </p:pic>
      <p:sp>
        <p:nvSpPr>
          <p:cNvPr id="10" name="TextBox 9">
            <a:extLst>
              <a:ext uri="{FF2B5EF4-FFF2-40B4-BE49-F238E27FC236}">
                <a16:creationId xmlns:a16="http://schemas.microsoft.com/office/drawing/2014/main" id="{14D21155-BA69-BC28-B1C8-6F66842B61C4}"/>
              </a:ext>
            </a:extLst>
          </p:cNvPr>
          <p:cNvSpPr txBox="1"/>
          <p:nvPr/>
        </p:nvSpPr>
        <p:spPr>
          <a:xfrm>
            <a:off x="179840" y="1723160"/>
            <a:ext cx="5352247" cy="830997"/>
          </a:xfrm>
          <a:prstGeom prst="rect">
            <a:avLst/>
          </a:prstGeom>
          <a:noFill/>
        </p:spPr>
        <p:txBody>
          <a:bodyPr wrap="square" rtlCol="0">
            <a:spAutoFit/>
          </a:bodyPr>
          <a:lstStyle/>
          <a:p>
            <a:r>
              <a:rPr lang="en-US" sz="1600" dirty="0"/>
              <a:t>I found these examples of making the ampersand and infinity symbols a little more artistic or abstract. Perhaps something similar could be done with the sigma symbol.</a:t>
            </a:r>
          </a:p>
        </p:txBody>
      </p:sp>
      <p:pic>
        <p:nvPicPr>
          <p:cNvPr id="16" name="Picture 15">
            <a:extLst>
              <a:ext uri="{FF2B5EF4-FFF2-40B4-BE49-F238E27FC236}">
                <a16:creationId xmlns:a16="http://schemas.microsoft.com/office/drawing/2014/main" id="{5B059DCC-D2F9-C3CE-4527-CF19AB6B7739}"/>
              </a:ext>
            </a:extLst>
          </p:cNvPr>
          <p:cNvPicPr>
            <a:picLocks noChangeAspect="1"/>
          </p:cNvPicPr>
          <p:nvPr/>
        </p:nvPicPr>
        <p:blipFill>
          <a:blip r:embed="rId19"/>
          <a:stretch>
            <a:fillRect/>
          </a:stretch>
        </p:blipFill>
        <p:spPr>
          <a:xfrm>
            <a:off x="1378483" y="854138"/>
            <a:ext cx="687531" cy="686429"/>
          </a:xfrm>
          <a:prstGeom prst="rect">
            <a:avLst/>
          </a:prstGeom>
        </p:spPr>
      </p:pic>
      <p:sp>
        <p:nvSpPr>
          <p:cNvPr id="18" name="TextBox 17">
            <a:extLst>
              <a:ext uri="{FF2B5EF4-FFF2-40B4-BE49-F238E27FC236}">
                <a16:creationId xmlns:a16="http://schemas.microsoft.com/office/drawing/2014/main" id="{DA7FDDB5-5ABE-643B-4D34-88DEC23BAB2E}"/>
              </a:ext>
            </a:extLst>
          </p:cNvPr>
          <p:cNvSpPr txBox="1"/>
          <p:nvPr/>
        </p:nvSpPr>
        <p:spPr>
          <a:xfrm>
            <a:off x="250909" y="5389137"/>
            <a:ext cx="6566349" cy="369332"/>
          </a:xfrm>
          <a:prstGeom prst="rect">
            <a:avLst/>
          </a:prstGeom>
          <a:noFill/>
        </p:spPr>
        <p:txBody>
          <a:bodyPr wrap="none" rtlCol="0">
            <a:spAutoFit/>
          </a:bodyPr>
          <a:lstStyle/>
          <a:p>
            <a:r>
              <a:rPr lang="en-US" dirty="0"/>
              <a:t>See next slides examples where I tried to create something like this.</a:t>
            </a:r>
          </a:p>
        </p:txBody>
      </p:sp>
      <p:pic>
        <p:nvPicPr>
          <p:cNvPr id="20" name="Picture 19" descr="A picture containing black, darkness, fireworks&#10;&#10;Description automatically generated">
            <a:extLst>
              <a:ext uri="{FF2B5EF4-FFF2-40B4-BE49-F238E27FC236}">
                <a16:creationId xmlns:a16="http://schemas.microsoft.com/office/drawing/2014/main" id="{407AEC3E-D823-04DB-ADB9-0ED3A7EBEC32}"/>
              </a:ext>
            </a:extLst>
          </p:cNvPr>
          <p:cNvPicPr>
            <a:picLocks noChangeAspect="1"/>
          </p:cNvPicPr>
          <p:nvPr/>
        </p:nvPicPr>
        <p:blipFill>
          <a:blip r:embed="rId20"/>
          <a:stretch>
            <a:fillRect/>
          </a:stretch>
        </p:blipFill>
        <p:spPr>
          <a:xfrm>
            <a:off x="2755347" y="792050"/>
            <a:ext cx="695348" cy="734473"/>
          </a:xfrm>
          <a:prstGeom prst="rect">
            <a:avLst/>
          </a:prstGeom>
        </p:spPr>
      </p:pic>
      <p:sp>
        <p:nvSpPr>
          <p:cNvPr id="22" name="TextBox 21">
            <a:extLst>
              <a:ext uri="{FF2B5EF4-FFF2-40B4-BE49-F238E27FC236}">
                <a16:creationId xmlns:a16="http://schemas.microsoft.com/office/drawing/2014/main" id="{48AD7B1D-C515-5FF6-47BB-DB5871885E09}"/>
              </a:ext>
            </a:extLst>
          </p:cNvPr>
          <p:cNvSpPr txBox="1"/>
          <p:nvPr/>
        </p:nvSpPr>
        <p:spPr>
          <a:xfrm>
            <a:off x="2728486" y="1538494"/>
            <a:ext cx="842211" cy="184666"/>
          </a:xfrm>
          <a:prstGeom prst="rect">
            <a:avLst/>
          </a:prstGeom>
          <a:noFill/>
        </p:spPr>
        <p:txBody>
          <a:bodyPr wrap="square" rtlCol="0">
            <a:spAutoFit/>
          </a:bodyPr>
          <a:lstStyle/>
          <a:p>
            <a:r>
              <a:rPr lang="en-US" sz="600" dirty="0"/>
              <a:t>This one is not bad.</a:t>
            </a:r>
          </a:p>
        </p:txBody>
      </p:sp>
      <p:pic>
        <p:nvPicPr>
          <p:cNvPr id="24" name="Picture 23">
            <a:extLst>
              <a:ext uri="{FF2B5EF4-FFF2-40B4-BE49-F238E27FC236}">
                <a16:creationId xmlns:a16="http://schemas.microsoft.com/office/drawing/2014/main" id="{FAB893B7-D558-167E-D15B-8B978CFF4AB7}"/>
              </a:ext>
            </a:extLst>
          </p:cNvPr>
          <p:cNvPicPr>
            <a:picLocks noChangeAspect="1"/>
          </p:cNvPicPr>
          <p:nvPr/>
        </p:nvPicPr>
        <p:blipFill rotWithShape="1">
          <a:blip r:embed="rId21">
            <a:duotone>
              <a:srgbClr val="2C567A">
                <a:shade val="45000"/>
                <a:satMod val="135000"/>
              </a:srgbClr>
              <a:prstClr val="white"/>
            </a:duotone>
            <a:extLst>
              <a:ext uri="{BEBA8EAE-BF5A-486C-A8C5-ECC9F3942E4B}">
                <a14:imgProps xmlns:a14="http://schemas.microsoft.com/office/drawing/2010/main">
                  <a14:imgLayer r:embed="rId22">
                    <a14:imgEffect>
                      <a14:backgroundRemoval t="10000" b="90000" l="10000" r="90000">
                        <a14:foregroundMark x1="54479" y1="40741" x2="49583" y2="27778"/>
                        <a14:foregroundMark x1="49583" y1="27778" x2="40625" y2="28148"/>
                        <a14:foregroundMark x1="40625" y1="28148" x2="42604" y2="44630"/>
                        <a14:foregroundMark x1="42604" y1="44630" x2="39375" y2="61296"/>
                        <a14:foregroundMark x1="39375" y1="61296" x2="47708" y2="72037"/>
                        <a14:foregroundMark x1="47708" y1="72037" x2="55833" y2="68704"/>
                        <a14:foregroundMark x1="55833" y1="68704" x2="55937" y2="56852"/>
                        <a14:foregroundMark x1="57083" y1="58889" x2="56146" y2="58889"/>
                        <a14:foregroundMark x1="37604" y1="70926" x2="37188" y2="72407"/>
                        <a14:foregroundMark x1="51458" y1="29630" x2="35938" y2="29259"/>
                        <a14:foregroundMark x1="35938" y1="29259" x2="32292" y2="26667"/>
                      </a14:backgroundRemoval>
                    </a14:imgEffect>
                  </a14:imgLayer>
                </a14:imgProps>
              </a:ext>
            </a:extLst>
          </a:blip>
          <a:srcRect l="26794" t="19437" r="38530" b="18924"/>
          <a:stretch/>
        </p:blipFill>
        <p:spPr>
          <a:xfrm>
            <a:off x="4019583" y="763823"/>
            <a:ext cx="700349" cy="700277"/>
          </a:xfrm>
          <a:prstGeom prst="rect">
            <a:avLst/>
          </a:prstGeom>
          <a:ln>
            <a:noFill/>
          </a:ln>
        </p:spPr>
      </p:pic>
      <p:sp>
        <p:nvSpPr>
          <p:cNvPr id="26" name="TextBox 25">
            <a:extLst>
              <a:ext uri="{FF2B5EF4-FFF2-40B4-BE49-F238E27FC236}">
                <a16:creationId xmlns:a16="http://schemas.microsoft.com/office/drawing/2014/main" id="{0F8F9212-4826-182B-CE3E-90CA1205E325}"/>
              </a:ext>
            </a:extLst>
          </p:cNvPr>
          <p:cNvSpPr txBox="1"/>
          <p:nvPr/>
        </p:nvSpPr>
        <p:spPr>
          <a:xfrm>
            <a:off x="3948557" y="1485340"/>
            <a:ext cx="1118966" cy="276999"/>
          </a:xfrm>
          <a:prstGeom prst="rect">
            <a:avLst/>
          </a:prstGeom>
          <a:noFill/>
        </p:spPr>
        <p:txBody>
          <a:bodyPr wrap="square" rtlCol="0">
            <a:spAutoFit/>
          </a:bodyPr>
          <a:lstStyle/>
          <a:p>
            <a:r>
              <a:rPr lang="en-US" sz="600" dirty="0"/>
              <a:t>This is the one I’m using now, but it is not colored well.</a:t>
            </a:r>
          </a:p>
        </p:txBody>
      </p:sp>
    </p:spTree>
    <p:extLst>
      <p:ext uri="{BB962C8B-B14F-4D97-AF65-F5344CB8AC3E}">
        <p14:creationId xmlns:p14="http://schemas.microsoft.com/office/powerpoint/2010/main" val="119409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137ECBD2-3628-0337-4835-7FA051AEDED4}"/>
              </a:ext>
            </a:extLst>
          </p:cNvPr>
          <p:cNvSpPr txBox="1"/>
          <p:nvPr/>
        </p:nvSpPr>
        <p:spPr>
          <a:xfrm>
            <a:off x="474523" y="213444"/>
            <a:ext cx="9001865" cy="646331"/>
          </a:xfrm>
          <a:prstGeom prst="rect">
            <a:avLst/>
          </a:prstGeom>
          <a:noFill/>
        </p:spPr>
        <p:txBody>
          <a:bodyPr wrap="square" rtlCol="0">
            <a:spAutoFit/>
          </a:bodyPr>
          <a:lstStyle/>
          <a:p>
            <a:r>
              <a:rPr lang="en-US" dirty="0"/>
              <a:t>These are my attempts to come up with an abstract kind of shape that doesn’t look exactly like the sigma symbol, but it can be seen if you look at it the right way.</a:t>
            </a:r>
          </a:p>
        </p:txBody>
      </p:sp>
      <p:grpSp>
        <p:nvGrpSpPr>
          <p:cNvPr id="51" name="Group 50">
            <a:extLst>
              <a:ext uri="{FF2B5EF4-FFF2-40B4-BE49-F238E27FC236}">
                <a16:creationId xmlns:a16="http://schemas.microsoft.com/office/drawing/2014/main" id="{64E3A2A5-96B2-B82E-8E08-937133CDEB07}"/>
              </a:ext>
            </a:extLst>
          </p:cNvPr>
          <p:cNvGrpSpPr/>
          <p:nvPr/>
        </p:nvGrpSpPr>
        <p:grpSpPr>
          <a:xfrm>
            <a:off x="474524" y="1458759"/>
            <a:ext cx="2305854" cy="2140222"/>
            <a:chOff x="474523" y="1458759"/>
            <a:chExt cx="2523343" cy="2342088"/>
          </a:xfrm>
        </p:grpSpPr>
        <p:sp>
          <p:nvSpPr>
            <p:cNvPr id="10" name="Rectangle: Rounded Corners 9">
              <a:extLst>
                <a:ext uri="{FF2B5EF4-FFF2-40B4-BE49-F238E27FC236}">
                  <a16:creationId xmlns:a16="http://schemas.microsoft.com/office/drawing/2014/main" id="{A14B3DED-E3BC-A136-5E2F-523014CB13C8}"/>
                </a:ext>
              </a:extLst>
            </p:cNvPr>
            <p:cNvSpPr/>
            <p:nvPr/>
          </p:nvSpPr>
          <p:spPr>
            <a:xfrm>
              <a:off x="474523" y="1458759"/>
              <a:ext cx="2523343" cy="2342088"/>
            </a:xfrm>
            <a:prstGeom prst="roundRect">
              <a:avLst/>
            </a:prstGeom>
            <a:noFill/>
            <a:ln w="16510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8675AE45-8746-18A5-4F52-098789D0440C}"/>
                </a:ext>
              </a:extLst>
            </p:cNvPr>
            <p:cNvSpPr/>
            <p:nvPr/>
          </p:nvSpPr>
          <p:spPr>
            <a:xfrm>
              <a:off x="778651" y="1653072"/>
              <a:ext cx="1935003" cy="1943717"/>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46BA9DE5-69B8-E2B7-404F-8BCB4B50426E}"/>
                </a:ext>
              </a:extLst>
            </p:cNvPr>
            <p:cNvSpPr/>
            <p:nvPr/>
          </p:nvSpPr>
          <p:spPr>
            <a:xfrm>
              <a:off x="1458600" y="2722166"/>
              <a:ext cx="1247837" cy="886765"/>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A00AF803-7206-C51D-55C7-41B5107DCF9D}"/>
                </a:ext>
              </a:extLst>
            </p:cNvPr>
            <p:cNvSpPr/>
            <p:nvPr/>
          </p:nvSpPr>
          <p:spPr>
            <a:xfrm rot="10800000" flipH="1">
              <a:off x="1704524" y="1643567"/>
              <a:ext cx="1001913" cy="791968"/>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4">
              <a:extLst>
                <a:ext uri="{FF2B5EF4-FFF2-40B4-BE49-F238E27FC236}">
                  <a16:creationId xmlns:a16="http://schemas.microsoft.com/office/drawing/2014/main" id="{4B8D683D-E6B9-A2CB-9355-48E1A7CB3AFC}"/>
                </a:ext>
              </a:extLst>
            </p:cNvPr>
            <p:cNvSpPr/>
            <p:nvPr/>
          </p:nvSpPr>
          <p:spPr>
            <a:xfrm rot="5400000">
              <a:off x="736102" y="2157700"/>
              <a:ext cx="900996" cy="805346"/>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32297AD-C902-29C4-26A4-403B27F9FEE8}"/>
                </a:ext>
              </a:extLst>
            </p:cNvPr>
            <p:cNvSpPr/>
            <p:nvPr/>
          </p:nvSpPr>
          <p:spPr>
            <a:xfrm>
              <a:off x="1705919" y="2535933"/>
              <a:ext cx="1029787" cy="1247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B4C8F04A-1B76-0BDE-12A0-9AB289CDBAD7}"/>
              </a:ext>
            </a:extLst>
          </p:cNvPr>
          <p:cNvSpPr txBox="1"/>
          <p:nvPr/>
        </p:nvSpPr>
        <p:spPr>
          <a:xfrm>
            <a:off x="3496733" y="1579032"/>
            <a:ext cx="7289799" cy="2062103"/>
          </a:xfrm>
          <a:prstGeom prst="rect">
            <a:avLst/>
          </a:prstGeom>
          <a:noFill/>
        </p:spPr>
        <p:txBody>
          <a:bodyPr wrap="square" rtlCol="0">
            <a:spAutoFit/>
          </a:bodyPr>
          <a:lstStyle/>
          <a:p>
            <a:r>
              <a:rPr lang="en-US" sz="1600" dirty="0"/>
              <a:t>This was the first thing I came up with. It is basically a square, but bifurcated with white space in such way that you can kind of see the sigma symbol. And it can be used in light or dark mode.</a:t>
            </a:r>
            <a:br>
              <a:rPr lang="en-US" sz="1600" dirty="0"/>
            </a:br>
            <a:br>
              <a:rPr lang="en-US" sz="1600" dirty="0"/>
            </a:br>
            <a:r>
              <a:rPr lang="en-US" sz="1600" dirty="0"/>
              <a:t>The other thing I like about it is made up of 5 segments. The formula I use for getting to expectancy is made up of 5 parts. If we can make this type of shape work, I could imagine showing all 5 parts represented by boxes or triangles or something, then using the morph tool to have it morph into the final logo. Something like this.</a:t>
            </a:r>
          </a:p>
        </p:txBody>
      </p:sp>
      <p:sp>
        <p:nvSpPr>
          <p:cNvPr id="24" name="Rectangle 23">
            <a:extLst>
              <a:ext uri="{FF2B5EF4-FFF2-40B4-BE49-F238E27FC236}">
                <a16:creationId xmlns:a16="http://schemas.microsoft.com/office/drawing/2014/main" id="{8993FDF1-BA1F-6C0B-5F48-3DC53006BCBF}"/>
              </a:ext>
            </a:extLst>
          </p:cNvPr>
          <p:cNvSpPr/>
          <p:nvPr/>
        </p:nvSpPr>
        <p:spPr>
          <a:xfrm>
            <a:off x="3778743" y="3970078"/>
            <a:ext cx="668451"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B1EA7B-3B65-70D5-EF29-8343C750E447}"/>
              </a:ext>
            </a:extLst>
          </p:cNvPr>
          <p:cNvSpPr/>
          <p:nvPr/>
        </p:nvSpPr>
        <p:spPr>
          <a:xfrm>
            <a:off x="5166175" y="3960500"/>
            <a:ext cx="668451"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0F1DE12-930D-D549-96BD-E9CE76290453}"/>
              </a:ext>
            </a:extLst>
          </p:cNvPr>
          <p:cNvSpPr/>
          <p:nvPr/>
        </p:nvSpPr>
        <p:spPr>
          <a:xfrm>
            <a:off x="4023273" y="4637854"/>
            <a:ext cx="668451"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BB5FFC7-D673-85EE-DED6-2E71C65F3B41}"/>
              </a:ext>
            </a:extLst>
          </p:cNvPr>
          <p:cNvSpPr/>
          <p:nvPr/>
        </p:nvSpPr>
        <p:spPr>
          <a:xfrm>
            <a:off x="4497724" y="5315208"/>
            <a:ext cx="668451"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4719F7-C3D4-2E7B-CFE8-F5F65D404B8C}"/>
              </a:ext>
            </a:extLst>
          </p:cNvPr>
          <p:cNvSpPr/>
          <p:nvPr/>
        </p:nvSpPr>
        <p:spPr>
          <a:xfrm>
            <a:off x="4934438" y="4637854"/>
            <a:ext cx="668451"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B613C9FD-7B29-8803-1312-F6930A2381EE}"/>
              </a:ext>
            </a:extLst>
          </p:cNvPr>
          <p:cNvSpPr/>
          <p:nvPr/>
        </p:nvSpPr>
        <p:spPr>
          <a:xfrm>
            <a:off x="8172520" y="3855390"/>
            <a:ext cx="1935003" cy="1943717"/>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DDE5007A-D4DC-1D10-E117-81A9D71E3D11}"/>
              </a:ext>
            </a:extLst>
          </p:cNvPr>
          <p:cNvSpPr/>
          <p:nvPr/>
        </p:nvSpPr>
        <p:spPr>
          <a:xfrm>
            <a:off x="8852469" y="4924484"/>
            <a:ext cx="1247837" cy="886765"/>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026378BF-D629-716D-A67E-A13DCC0B7EC5}"/>
              </a:ext>
            </a:extLst>
          </p:cNvPr>
          <p:cNvSpPr/>
          <p:nvPr/>
        </p:nvSpPr>
        <p:spPr>
          <a:xfrm rot="10800000" flipH="1">
            <a:off x="9098393" y="3845885"/>
            <a:ext cx="1001913" cy="791968"/>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4">
            <a:extLst>
              <a:ext uri="{FF2B5EF4-FFF2-40B4-BE49-F238E27FC236}">
                <a16:creationId xmlns:a16="http://schemas.microsoft.com/office/drawing/2014/main" id="{74AF121A-C3A1-FF93-08D1-A27D693F4F8B}"/>
              </a:ext>
            </a:extLst>
          </p:cNvPr>
          <p:cNvSpPr/>
          <p:nvPr/>
        </p:nvSpPr>
        <p:spPr>
          <a:xfrm rot="5400000">
            <a:off x="8129971" y="4360018"/>
            <a:ext cx="900996" cy="805346"/>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92F7E08-E376-E1D8-3A4F-00991D26224E}"/>
              </a:ext>
            </a:extLst>
          </p:cNvPr>
          <p:cNvSpPr/>
          <p:nvPr/>
        </p:nvSpPr>
        <p:spPr>
          <a:xfrm>
            <a:off x="9099788" y="4738251"/>
            <a:ext cx="1029787" cy="1247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9FA840C2-D79A-FD80-A763-743DF28F94CF}"/>
              </a:ext>
            </a:extLst>
          </p:cNvPr>
          <p:cNvSpPr/>
          <p:nvPr/>
        </p:nvSpPr>
        <p:spPr>
          <a:xfrm>
            <a:off x="6321871" y="4461933"/>
            <a:ext cx="1310830" cy="935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C8F906C2-6E34-7A39-EEAD-201581906A89}"/>
              </a:ext>
            </a:extLst>
          </p:cNvPr>
          <p:cNvSpPr txBox="1"/>
          <p:nvPr/>
        </p:nvSpPr>
        <p:spPr>
          <a:xfrm>
            <a:off x="2114342" y="6353987"/>
            <a:ext cx="6749733" cy="369332"/>
          </a:xfrm>
          <a:prstGeom prst="rect">
            <a:avLst/>
          </a:prstGeom>
          <a:noFill/>
        </p:spPr>
        <p:txBody>
          <a:bodyPr wrap="none" rtlCol="0">
            <a:spAutoFit/>
          </a:bodyPr>
          <a:lstStyle/>
          <a:p>
            <a:r>
              <a:rPr lang="en-US" dirty="0"/>
              <a:t>But this shape is not my favorite unless it can be cleaned up somehow.</a:t>
            </a:r>
          </a:p>
        </p:txBody>
      </p:sp>
      <p:grpSp>
        <p:nvGrpSpPr>
          <p:cNvPr id="50" name="Group 49">
            <a:extLst>
              <a:ext uri="{FF2B5EF4-FFF2-40B4-BE49-F238E27FC236}">
                <a16:creationId xmlns:a16="http://schemas.microsoft.com/office/drawing/2014/main" id="{CF8F45DE-93DE-3C8A-A932-695AE3F01B8D}"/>
              </a:ext>
            </a:extLst>
          </p:cNvPr>
          <p:cNvGrpSpPr/>
          <p:nvPr/>
        </p:nvGrpSpPr>
        <p:grpSpPr>
          <a:xfrm>
            <a:off x="511870" y="3863902"/>
            <a:ext cx="2305854" cy="2277735"/>
            <a:chOff x="511870" y="4094818"/>
            <a:chExt cx="2072087" cy="2046819"/>
          </a:xfrm>
        </p:grpSpPr>
        <p:sp>
          <p:nvSpPr>
            <p:cNvPr id="44" name="Rectangle: Rounded Corners 43">
              <a:extLst>
                <a:ext uri="{FF2B5EF4-FFF2-40B4-BE49-F238E27FC236}">
                  <a16:creationId xmlns:a16="http://schemas.microsoft.com/office/drawing/2014/main" id="{E42F92E5-14FD-C033-9D33-D73822FBD82A}"/>
                </a:ext>
              </a:extLst>
            </p:cNvPr>
            <p:cNvSpPr/>
            <p:nvPr/>
          </p:nvSpPr>
          <p:spPr>
            <a:xfrm>
              <a:off x="511870" y="4094818"/>
              <a:ext cx="2072087" cy="2046819"/>
            </a:xfrm>
            <a:prstGeom prst="roundRect">
              <a:avLst/>
            </a:prstGeom>
            <a:solidFill>
              <a:srgbClr val="4472C4"/>
            </a:solidFill>
            <a:ln w="16510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BDB9EDDB-5845-6F29-FB3B-57E48AF19A75}"/>
                </a:ext>
              </a:extLst>
            </p:cNvPr>
            <p:cNvSpPr/>
            <p:nvPr/>
          </p:nvSpPr>
          <p:spPr>
            <a:xfrm>
              <a:off x="761610" y="4264634"/>
              <a:ext cx="1588961" cy="1698671"/>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C93112F3-A674-5372-3101-43FBA9A87094}"/>
                </a:ext>
              </a:extLst>
            </p:cNvPr>
            <p:cNvSpPr/>
            <p:nvPr/>
          </p:nvSpPr>
          <p:spPr>
            <a:xfrm>
              <a:off x="1319962" y="5198946"/>
              <a:ext cx="1024683" cy="774970"/>
            </a:xfrm>
            <a:prstGeom prst="triangle">
              <a:avLst>
                <a:gd name="adj" fmla="val 996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Isosceles Triangle 46">
              <a:extLst>
                <a:ext uri="{FF2B5EF4-FFF2-40B4-BE49-F238E27FC236}">
                  <a16:creationId xmlns:a16="http://schemas.microsoft.com/office/drawing/2014/main" id="{341B8EAC-F7BE-D615-DB1E-5DB69124C8F3}"/>
                </a:ext>
              </a:extLst>
            </p:cNvPr>
            <p:cNvSpPr/>
            <p:nvPr/>
          </p:nvSpPr>
          <p:spPr>
            <a:xfrm rot="10800000" flipH="1">
              <a:off x="1521907" y="4256327"/>
              <a:ext cx="822738" cy="692124"/>
            </a:xfrm>
            <a:prstGeom prst="triangle">
              <a:avLst>
                <a:gd name="adj" fmla="val 996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
              <a:extLst>
                <a:ext uri="{FF2B5EF4-FFF2-40B4-BE49-F238E27FC236}">
                  <a16:creationId xmlns:a16="http://schemas.microsoft.com/office/drawing/2014/main" id="{8991122D-CCEE-60BD-A8EB-2752541D7B42}"/>
                </a:ext>
              </a:extLst>
            </p:cNvPr>
            <p:cNvSpPr/>
            <p:nvPr/>
          </p:nvSpPr>
          <p:spPr>
            <a:xfrm rot="5400000">
              <a:off x="702901" y="4726889"/>
              <a:ext cx="787407" cy="661324"/>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AD6BCC1-765E-5746-430B-A9B56A848D1B}"/>
                </a:ext>
              </a:extLst>
            </p:cNvPr>
            <p:cNvSpPr/>
            <p:nvPr/>
          </p:nvSpPr>
          <p:spPr>
            <a:xfrm>
              <a:off x="1523052" y="5036192"/>
              <a:ext cx="809127" cy="109013"/>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14150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8E6B75-66E9-91FC-446C-898EA4FA5115}"/>
              </a:ext>
            </a:extLst>
          </p:cNvPr>
          <p:cNvSpPr txBox="1"/>
          <p:nvPr/>
        </p:nvSpPr>
        <p:spPr>
          <a:xfrm>
            <a:off x="567267" y="452967"/>
            <a:ext cx="5919184" cy="369332"/>
          </a:xfrm>
          <a:prstGeom prst="rect">
            <a:avLst/>
          </a:prstGeom>
          <a:noFill/>
        </p:spPr>
        <p:txBody>
          <a:bodyPr wrap="none" rtlCol="0">
            <a:spAutoFit/>
          </a:bodyPr>
          <a:lstStyle/>
          <a:p>
            <a:r>
              <a:rPr lang="en-US" dirty="0"/>
              <a:t>I have tried various permutations of the same idea like these:</a:t>
            </a:r>
          </a:p>
        </p:txBody>
      </p:sp>
      <p:sp>
        <p:nvSpPr>
          <p:cNvPr id="3" name="Rectangle: Rounded Corners 2">
            <a:extLst>
              <a:ext uri="{FF2B5EF4-FFF2-40B4-BE49-F238E27FC236}">
                <a16:creationId xmlns:a16="http://schemas.microsoft.com/office/drawing/2014/main" id="{79CD356B-78C3-9E3F-E998-9A16620FB6E7}"/>
              </a:ext>
            </a:extLst>
          </p:cNvPr>
          <p:cNvSpPr/>
          <p:nvPr/>
        </p:nvSpPr>
        <p:spPr>
          <a:xfrm>
            <a:off x="567267" y="1207995"/>
            <a:ext cx="2622369" cy="2434001"/>
          </a:xfrm>
          <a:prstGeom prst="roundRect">
            <a:avLst/>
          </a:prstGeom>
          <a:noFill/>
          <a:ln w="196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D179B27C-82E2-71BC-3064-39DC12693989}"/>
              </a:ext>
            </a:extLst>
          </p:cNvPr>
          <p:cNvSpPr/>
          <p:nvPr/>
        </p:nvSpPr>
        <p:spPr>
          <a:xfrm>
            <a:off x="883330" y="1409934"/>
            <a:ext cx="1825957" cy="2019997"/>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8252" h="4008493">
                <a:moveTo>
                  <a:pt x="0" y="0"/>
                </a:moveTo>
                <a:lnTo>
                  <a:pt x="1734543" y="0"/>
                </a:lnTo>
                <a:lnTo>
                  <a:pt x="4098252" y="1955802"/>
                </a:lnTo>
                <a:lnTo>
                  <a:pt x="1171459" y="4008493"/>
                </a:lnTo>
                <a:lnTo>
                  <a:pt x="33310" y="3996952"/>
                </a:lnTo>
                <a:cubicBezTo>
                  <a:pt x="35109" y="3596918"/>
                  <a:pt x="24631" y="3537336"/>
                  <a:pt x="26430" y="3137302"/>
                </a:cubicBezTo>
                <a:lnTo>
                  <a:pt x="2235931" y="196414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2">
            <a:extLst>
              <a:ext uri="{FF2B5EF4-FFF2-40B4-BE49-F238E27FC236}">
                <a16:creationId xmlns:a16="http://schemas.microsoft.com/office/drawing/2014/main" id="{C7222124-DC79-C844-2B31-551A9B6C4421}"/>
              </a:ext>
            </a:extLst>
          </p:cNvPr>
          <p:cNvSpPr/>
          <p:nvPr/>
        </p:nvSpPr>
        <p:spPr>
          <a:xfrm>
            <a:off x="1488936" y="2664080"/>
            <a:ext cx="1231792" cy="780098"/>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Lst>
            <a:ahLst/>
            <a:cxnLst>
              <a:cxn ang="0">
                <a:pos x="connsiteX0" y="connsiteY0"/>
              </a:cxn>
              <a:cxn ang="0">
                <a:pos x="connsiteX1" y="connsiteY1"/>
              </a:cxn>
              <a:cxn ang="0">
                <a:pos x="connsiteX2" y="connsiteY2"/>
              </a:cxn>
              <a:cxn ang="0">
                <a:pos x="connsiteX3" y="connsiteY3"/>
              </a:cxn>
            </a:cxnLst>
            <a:rect l="l" t="t" r="r" b="b"/>
            <a:pathLst>
              <a:path w="3138075" h="1987354">
                <a:moveTo>
                  <a:pt x="0" y="1987354"/>
                </a:moveTo>
                <a:cubicBezTo>
                  <a:pt x="962786" y="1326183"/>
                  <a:pt x="2163777" y="661171"/>
                  <a:pt x="3126563" y="0"/>
                </a:cubicBezTo>
                <a:cubicBezTo>
                  <a:pt x="3130400" y="661171"/>
                  <a:pt x="3134238" y="1322341"/>
                  <a:pt x="3138075" y="1983512"/>
                </a:cubicBezTo>
                <a:lnTo>
                  <a:pt x="0" y="1987354"/>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3">
            <a:extLst>
              <a:ext uri="{FF2B5EF4-FFF2-40B4-BE49-F238E27FC236}">
                <a16:creationId xmlns:a16="http://schemas.microsoft.com/office/drawing/2014/main" id="{C21B49EC-C8D5-B603-90DE-1E72EF129CEA}"/>
              </a:ext>
            </a:extLst>
          </p:cNvPr>
          <p:cNvSpPr/>
          <p:nvPr/>
        </p:nvSpPr>
        <p:spPr>
          <a:xfrm rot="10800000" flipH="1">
            <a:off x="1837813" y="1409934"/>
            <a:ext cx="882914" cy="619083"/>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Lst>
            <a:ahLst/>
            <a:cxnLst>
              <a:cxn ang="0">
                <a:pos x="connsiteX0" y="connsiteY0"/>
              </a:cxn>
              <a:cxn ang="0">
                <a:pos x="connsiteX1" y="connsiteY1"/>
              </a:cxn>
              <a:cxn ang="0">
                <a:pos x="connsiteX2" y="connsiteY2"/>
              </a:cxn>
              <a:cxn ang="0">
                <a:pos x="connsiteX3" y="connsiteY3"/>
              </a:cxn>
            </a:cxnLst>
            <a:rect l="l" t="t" r="r" b="b"/>
            <a:pathLst>
              <a:path w="2595358" h="1819816">
                <a:moveTo>
                  <a:pt x="0" y="1815974"/>
                </a:moveTo>
                <a:lnTo>
                  <a:pt x="2585497" y="0"/>
                </a:lnTo>
                <a:lnTo>
                  <a:pt x="2595358" y="1819816"/>
                </a:lnTo>
                <a:lnTo>
                  <a:pt x="0" y="1815974"/>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4">
            <a:extLst>
              <a:ext uri="{FF2B5EF4-FFF2-40B4-BE49-F238E27FC236}">
                <a16:creationId xmlns:a16="http://schemas.microsoft.com/office/drawing/2014/main" id="{B5D77231-8A28-9FED-5BE4-8A99051D296E}"/>
              </a:ext>
            </a:extLst>
          </p:cNvPr>
          <p:cNvSpPr/>
          <p:nvPr/>
        </p:nvSpPr>
        <p:spPr>
          <a:xfrm rot="5400000">
            <a:off x="909291" y="2037689"/>
            <a:ext cx="813917" cy="64806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Lst>
            <a:ahLst/>
            <a:cxnLst>
              <a:cxn ang="0">
                <a:pos x="connsiteX0" y="connsiteY0"/>
              </a:cxn>
              <a:cxn ang="0">
                <a:pos x="connsiteX1" y="connsiteY1"/>
              </a:cxn>
              <a:cxn ang="0">
                <a:pos x="connsiteX2" y="connsiteY2"/>
              </a:cxn>
              <a:cxn ang="0">
                <a:pos x="connsiteX3" y="connsiteY3"/>
              </a:cxn>
            </a:cxnLst>
            <a:rect l="l" t="t" r="r" b="b"/>
            <a:pathLst>
              <a:path w="5859723" h="2908274">
                <a:moveTo>
                  <a:pt x="1" y="2905525"/>
                </a:moveTo>
                <a:lnTo>
                  <a:pt x="3086034" y="0"/>
                </a:lnTo>
                <a:lnTo>
                  <a:pt x="5859723" y="2908274"/>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69EC7BD-E985-05DC-8594-06E961DBB5D5}"/>
              </a:ext>
            </a:extLst>
          </p:cNvPr>
          <p:cNvSpPr txBox="1"/>
          <p:nvPr/>
        </p:nvSpPr>
        <p:spPr>
          <a:xfrm>
            <a:off x="3733800" y="1295400"/>
            <a:ext cx="8105039" cy="646331"/>
          </a:xfrm>
          <a:prstGeom prst="rect">
            <a:avLst/>
          </a:prstGeom>
          <a:noFill/>
        </p:spPr>
        <p:txBody>
          <a:bodyPr wrap="none" rtlCol="0">
            <a:spAutoFit/>
          </a:bodyPr>
          <a:lstStyle/>
          <a:p>
            <a:r>
              <a:rPr lang="en-US" dirty="0"/>
              <a:t>Modified the shapes a bit to make it look more like a sigma symbol, but still abstract.</a:t>
            </a:r>
          </a:p>
          <a:p>
            <a:r>
              <a:rPr lang="en-US" dirty="0"/>
              <a:t>Still looks too square.</a:t>
            </a:r>
          </a:p>
        </p:txBody>
      </p:sp>
      <p:grpSp>
        <p:nvGrpSpPr>
          <p:cNvPr id="34" name="Group 33">
            <a:extLst>
              <a:ext uri="{FF2B5EF4-FFF2-40B4-BE49-F238E27FC236}">
                <a16:creationId xmlns:a16="http://schemas.microsoft.com/office/drawing/2014/main" id="{ACB958D3-C1E9-C5C6-755E-C9582179619B}"/>
              </a:ext>
            </a:extLst>
          </p:cNvPr>
          <p:cNvGrpSpPr/>
          <p:nvPr/>
        </p:nvGrpSpPr>
        <p:grpSpPr>
          <a:xfrm>
            <a:off x="620183" y="4139249"/>
            <a:ext cx="2516536" cy="2335770"/>
            <a:chOff x="4375331" y="4179933"/>
            <a:chExt cx="2516536" cy="2335770"/>
          </a:xfrm>
        </p:grpSpPr>
        <p:sp>
          <p:nvSpPr>
            <p:cNvPr id="8" name="Rectangle 7">
              <a:extLst>
                <a:ext uri="{FF2B5EF4-FFF2-40B4-BE49-F238E27FC236}">
                  <a16:creationId xmlns:a16="http://schemas.microsoft.com/office/drawing/2014/main" id="{133AEEC5-AD03-6BBB-F04C-64FBED71BACA}"/>
                </a:ext>
              </a:extLst>
            </p:cNvPr>
            <p:cNvSpPr/>
            <p:nvPr/>
          </p:nvSpPr>
          <p:spPr>
            <a:xfrm>
              <a:off x="4449556" y="4786030"/>
              <a:ext cx="444662" cy="24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73BA29BB-9EBE-EA4B-D80D-914BD2F180E3}"/>
                </a:ext>
              </a:extLst>
            </p:cNvPr>
            <p:cNvSpPr/>
            <p:nvPr/>
          </p:nvSpPr>
          <p:spPr>
            <a:xfrm>
              <a:off x="4375331" y="4179933"/>
              <a:ext cx="2516536" cy="2335770"/>
            </a:xfrm>
            <a:prstGeom prst="roundRect">
              <a:avLst/>
            </a:prstGeom>
            <a:noFill/>
            <a:ln w="19367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DF88C5-00C1-7258-289F-041B622545E9}"/>
                </a:ext>
              </a:extLst>
            </p:cNvPr>
            <p:cNvSpPr/>
            <p:nvPr/>
          </p:nvSpPr>
          <p:spPr>
            <a:xfrm>
              <a:off x="4739235" y="4369489"/>
              <a:ext cx="1495593" cy="1938474"/>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2">
              <a:extLst>
                <a:ext uri="{FF2B5EF4-FFF2-40B4-BE49-F238E27FC236}">
                  <a16:creationId xmlns:a16="http://schemas.microsoft.com/office/drawing/2014/main" id="{5C4BC23E-9BC5-52E1-EB95-FABADFB08443}"/>
                </a:ext>
              </a:extLst>
            </p:cNvPr>
            <p:cNvSpPr/>
            <p:nvPr/>
          </p:nvSpPr>
          <p:spPr>
            <a:xfrm>
              <a:off x="5311847" y="5125030"/>
              <a:ext cx="1193536" cy="1186827"/>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3">
              <a:extLst>
                <a:ext uri="{FF2B5EF4-FFF2-40B4-BE49-F238E27FC236}">
                  <a16:creationId xmlns:a16="http://schemas.microsoft.com/office/drawing/2014/main" id="{0E494AE5-CC3A-FE5E-EEAC-856DD51D0F00}"/>
                </a:ext>
              </a:extLst>
            </p:cNvPr>
            <p:cNvSpPr/>
            <p:nvPr/>
          </p:nvSpPr>
          <p:spPr>
            <a:xfrm rot="10800000" flipH="1">
              <a:off x="5564916" y="4369437"/>
              <a:ext cx="940467" cy="675847"/>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D4972F-48BB-8394-42AE-75D93C988ED4}"/>
                </a:ext>
              </a:extLst>
            </p:cNvPr>
            <p:cNvSpPr/>
            <p:nvPr/>
          </p:nvSpPr>
          <p:spPr>
            <a:xfrm rot="21076073">
              <a:off x="4970001" y="5183480"/>
              <a:ext cx="1446288" cy="860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7467E7F-570C-3EC6-02FA-C256674DFE64}"/>
                </a:ext>
              </a:extLst>
            </p:cNvPr>
            <p:cNvCxnSpPr>
              <a:cxnSpLocks/>
            </p:cNvCxnSpPr>
            <p:nvPr/>
          </p:nvCxnSpPr>
          <p:spPr>
            <a:xfrm>
              <a:off x="4742138" y="4334573"/>
              <a:ext cx="0" cy="2137596"/>
            </a:xfrm>
            <a:prstGeom prst="line">
              <a:avLst/>
            </a:prstGeom>
          </p:spPr>
          <p:style>
            <a:lnRef idx="1">
              <a:schemeClr val="accent1"/>
            </a:lnRef>
            <a:fillRef idx="0">
              <a:schemeClr val="accent1"/>
            </a:fillRef>
            <a:effectRef idx="0">
              <a:schemeClr val="accent1"/>
            </a:effectRef>
            <a:fontRef idx="minor">
              <a:schemeClr val="tx1"/>
            </a:fontRef>
          </p:style>
        </p:cxnSp>
        <p:sp>
          <p:nvSpPr>
            <p:cNvPr id="30" name="Isosceles Triangle 4">
              <a:extLst>
                <a:ext uri="{FF2B5EF4-FFF2-40B4-BE49-F238E27FC236}">
                  <a16:creationId xmlns:a16="http://schemas.microsoft.com/office/drawing/2014/main" id="{17682551-3D0C-6E30-BF16-0F51EAF07B9F}"/>
                </a:ext>
              </a:extLst>
            </p:cNvPr>
            <p:cNvSpPr/>
            <p:nvPr/>
          </p:nvSpPr>
          <p:spPr>
            <a:xfrm rot="5400000">
              <a:off x="4696890" y="4995703"/>
              <a:ext cx="701457" cy="604169"/>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a:extLst>
              <a:ext uri="{FF2B5EF4-FFF2-40B4-BE49-F238E27FC236}">
                <a16:creationId xmlns:a16="http://schemas.microsoft.com/office/drawing/2014/main" id="{31E341DF-DD7D-738F-30B9-1603514415AD}"/>
              </a:ext>
            </a:extLst>
          </p:cNvPr>
          <p:cNvSpPr txBox="1"/>
          <p:nvPr/>
        </p:nvSpPr>
        <p:spPr>
          <a:xfrm>
            <a:off x="3500623" y="4109223"/>
            <a:ext cx="8338216" cy="646331"/>
          </a:xfrm>
          <a:prstGeom prst="rect">
            <a:avLst/>
          </a:prstGeom>
          <a:noFill/>
        </p:spPr>
        <p:txBody>
          <a:bodyPr wrap="square" rtlCol="0">
            <a:spAutoFit/>
          </a:bodyPr>
          <a:lstStyle/>
          <a:p>
            <a:r>
              <a:rPr lang="en-US" dirty="0"/>
              <a:t>Modified the shapes a bit to make it look more like a sigma symbol, but still abstract. A little more italic. And the white space also looks like and upward slanting arrow.</a:t>
            </a:r>
          </a:p>
        </p:txBody>
      </p:sp>
    </p:spTree>
    <p:extLst>
      <p:ext uri="{BB962C8B-B14F-4D97-AF65-F5344CB8AC3E}">
        <p14:creationId xmlns:p14="http://schemas.microsoft.com/office/powerpoint/2010/main" val="109003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E7FE084-F998-FAD3-CE2C-A7BD0ACFF851}"/>
              </a:ext>
            </a:extLst>
          </p:cNvPr>
          <p:cNvGrpSpPr/>
          <p:nvPr/>
        </p:nvGrpSpPr>
        <p:grpSpPr>
          <a:xfrm>
            <a:off x="582264" y="633508"/>
            <a:ext cx="3011836" cy="2795492"/>
            <a:chOff x="1759131" y="862149"/>
            <a:chExt cx="6183086" cy="5738948"/>
          </a:xfrm>
        </p:grpSpPr>
        <p:sp>
          <p:nvSpPr>
            <p:cNvPr id="3" name="Rectangle: Rounded Corners 2">
              <a:extLst>
                <a:ext uri="{FF2B5EF4-FFF2-40B4-BE49-F238E27FC236}">
                  <a16:creationId xmlns:a16="http://schemas.microsoft.com/office/drawing/2014/main" id="{3D6ACDB7-B75F-C340-67A3-CD6AFA9AE2DB}"/>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464FC122-B760-80E0-AA52-5262252E8C6B}"/>
                </a:ext>
              </a:extLst>
            </p:cNvPr>
            <p:cNvSpPr/>
            <p:nvPr/>
          </p:nvSpPr>
          <p:spPr>
            <a:xfrm>
              <a:off x="2497219" y="1338285"/>
              <a:ext cx="3674646"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2">
              <a:extLst>
                <a:ext uri="{FF2B5EF4-FFF2-40B4-BE49-F238E27FC236}">
                  <a16:creationId xmlns:a16="http://schemas.microsoft.com/office/drawing/2014/main" id="{634E18F4-2747-3616-A1A7-D03B59FC9F54}"/>
                </a:ext>
              </a:extLst>
            </p:cNvPr>
            <p:cNvSpPr/>
            <p:nvPr/>
          </p:nvSpPr>
          <p:spPr>
            <a:xfrm>
              <a:off x="3904116" y="3194636"/>
              <a:ext cx="2932497" cy="2916015"/>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3">
              <a:extLst>
                <a:ext uri="{FF2B5EF4-FFF2-40B4-BE49-F238E27FC236}">
                  <a16:creationId xmlns:a16="http://schemas.microsoft.com/office/drawing/2014/main" id="{37429886-DCBD-1D0E-27B9-C38C654C3AE9}"/>
                </a:ext>
              </a:extLst>
            </p:cNvPr>
            <p:cNvSpPr/>
            <p:nvPr/>
          </p:nvSpPr>
          <p:spPr>
            <a:xfrm rot="10800000" flipH="1">
              <a:off x="4525903" y="1338158"/>
              <a:ext cx="2310711" cy="1660546"/>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03323D6-CBA6-34CA-726F-69E129A6BD07}"/>
                </a:ext>
              </a:extLst>
            </p:cNvPr>
            <p:cNvSpPr/>
            <p:nvPr/>
          </p:nvSpPr>
          <p:spPr>
            <a:xfrm rot="21076073">
              <a:off x="3064206" y="3338247"/>
              <a:ext cx="3553504" cy="211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4">
              <a:extLst>
                <a:ext uri="{FF2B5EF4-FFF2-40B4-BE49-F238E27FC236}">
                  <a16:creationId xmlns:a16="http://schemas.microsoft.com/office/drawing/2014/main" id="{239251A4-06A7-2A3A-9533-5D06C7393B71}"/>
                </a:ext>
              </a:extLst>
            </p:cNvPr>
            <p:cNvSpPr/>
            <p:nvPr/>
          </p:nvSpPr>
          <p:spPr>
            <a:xfrm rot="5400000">
              <a:off x="2393178" y="2876883"/>
              <a:ext cx="1723469" cy="148443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black, darkness, fireworks&#10;&#10;Description automatically generated">
              <a:extLst>
                <a:ext uri="{FF2B5EF4-FFF2-40B4-BE49-F238E27FC236}">
                  <a16:creationId xmlns:a16="http://schemas.microsoft.com/office/drawing/2014/main" id="{86305D97-58EF-76A8-9633-1B3DA82F1552}"/>
                </a:ext>
              </a:extLst>
            </p:cNvPr>
            <p:cNvPicPr>
              <a:picLocks noChangeAspect="1"/>
            </p:cNvPicPr>
            <p:nvPr/>
          </p:nvPicPr>
          <p:blipFill>
            <a:blip r:embed="rId2">
              <a:alphaModFix amt="20000"/>
            </a:blip>
            <a:stretch>
              <a:fillRect/>
            </a:stretch>
          </p:blipFill>
          <p:spPr>
            <a:xfrm>
              <a:off x="2332108" y="1305545"/>
              <a:ext cx="4577845" cy="4835422"/>
            </a:xfrm>
            <a:prstGeom prst="rect">
              <a:avLst/>
            </a:prstGeom>
          </p:spPr>
        </p:pic>
      </p:grpSp>
      <p:sp>
        <p:nvSpPr>
          <p:cNvPr id="10" name="TextBox 9">
            <a:extLst>
              <a:ext uri="{FF2B5EF4-FFF2-40B4-BE49-F238E27FC236}">
                <a16:creationId xmlns:a16="http://schemas.microsoft.com/office/drawing/2014/main" id="{E2D866E0-34A5-BDC9-5EA4-66835218BD5A}"/>
              </a:ext>
            </a:extLst>
          </p:cNvPr>
          <p:cNvSpPr txBox="1"/>
          <p:nvPr/>
        </p:nvSpPr>
        <p:spPr>
          <a:xfrm>
            <a:off x="4398433" y="918632"/>
            <a:ext cx="5820834" cy="923330"/>
          </a:xfrm>
          <a:prstGeom prst="rect">
            <a:avLst/>
          </a:prstGeom>
          <a:noFill/>
        </p:spPr>
        <p:txBody>
          <a:bodyPr wrap="square" rtlCol="0">
            <a:spAutoFit/>
          </a:bodyPr>
          <a:lstStyle/>
          <a:p>
            <a:r>
              <a:rPr lang="en-US" dirty="0"/>
              <a:t>Had the idea of somehow actually using the sigma symbol in some level of transparency. I don’t particularly like this representation of it. Just an idea.</a:t>
            </a:r>
          </a:p>
        </p:txBody>
      </p:sp>
    </p:spTree>
    <p:extLst>
      <p:ext uri="{BB962C8B-B14F-4D97-AF65-F5344CB8AC3E}">
        <p14:creationId xmlns:p14="http://schemas.microsoft.com/office/powerpoint/2010/main" val="224147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F2BE64-977F-D76F-45E1-1E3C27E693B2}"/>
              </a:ext>
            </a:extLst>
          </p:cNvPr>
          <p:cNvSpPr txBox="1"/>
          <p:nvPr/>
        </p:nvSpPr>
        <p:spPr>
          <a:xfrm>
            <a:off x="1452033" y="1270000"/>
            <a:ext cx="4496552" cy="369332"/>
          </a:xfrm>
          <a:prstGeom prst="rect">
            <a:avLst/>
          </a:prstGeom>
          <a:noFill/>
        </p:spPr>
        <p:txBody>
          <a:bodyPr wrap="none" rtlCol="0">
            <a:spAutoFit/>
          </a:bodyPr>
          <a:lstStyle/>
          <a:p>
            <a:r>
              <a:rPr lang="en-US" dirty="0"/>
              <a:t>The rest of the slides are just my experiments.</a:t>
            </a:r>
          </a:p>
        </p:txBody>
      </p:sp>
    </p:spTree>
    <p:extLst>
      <p:ext uri="{BB962C8B-B14F-4D97-AF65-F5344CB8AC3E}">
        <p14:creationId xmlns:p14="http://schemas.microsoft.com/office/powerpoint/2010/main" val="1279203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50F75F8-BB0F-B1CE-A059-DE0D6A93FB87}"/>
              </a:ext>
            </a:extLst>
          </p:cNvPr>
          <p:cNvGrpSpPr/>
          <p:nvPr/>
        </p:nvGrpSpPr>
        <p:grpSpPr>
          <a:xfrm>
            <a:off x="1759131" y="862149"/>
            <a:ext cx="6183086" cy="5738948"/>
            <a:chOff x="1759131" y="862149"/>
            <a:chExt cx="6183086" cy="5738948"/>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504353" y="1338285"/>
              <a:ext cx="4741444"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4170470" y="3957944"/>
              <a:ext cx="3057644" cy="2172890"/>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773071" y="1314994"/>
              <a:ext cx="2455043" cy="1940603"/>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2AA50215-8F8A-9F55-785E-90882115A4AA}"/>
                </a:ext>
              </a:extLst>
            </p:cNvPr>
            <p:cNvSpPr/>
            <p:nvPr/>
          </p:nvSpPr>
          <p:spPr>
            <a:xfrm rot="5400000">
              <a:off x="2400092" y="2574803"/>
              <a:ext cx="2207760" cy="1973384"/>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a:off x="4776489" y="3501608"/>
              <a:ext cx="2523343" cy="30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C5AD13-492A-18C7-E1EC-CCBB3A6204EE}"/>
                </a:ext>
              </a:extLst>
            </p:cNvPr>
            <p:cNvSpPr txBox="1"/>
            <p:nvPr/>
          </p:nvSpPr>
          <p:spPr>
            <a:xfrm>
              <a:off x="3986360" y="1910136"/>
              <a:ext cx="1777429" cy="923330"/>
            </a:xfrm>
            <a:prstGeom prst="rect">
              <a:avLst/>
            </a:prstGeom>
            <a:noFill/>
          </p:spPr>
          <p:txBody>
            <a:bodyPr wrap="square" rtlCol="0">
              <a:spAutoFit/>
            </a:bodyPr>
            <a:lstStyle/>
            <a:p>
              <a:r>
                <a:rPr lang="en-US" dirty="0">
                  <a:solidFill>
                    <a:schemeClr val="bg1"/>
                  </a:solidFill>
                </a:rPr>
                <a:t>Setup</a:t>
              </a:r>
              <a:br>
                <a:rPr lang="en-US" dirty="0">
                  <a:solidFill>
                    <a:schemeClr val="bg1"/>
                  </a:solidFill>
                </a:rPr>
              </a:br>
              <a:r>
                <a:rPr lang="en-US" dirty="0">
                  <a:solidFill>
                    <a:schemeClr val="bg1"/>
                  </a:solidFill>
                </a:rPr>
                <a:t>Price</a:t>
              </a:r>
              <a:br>
                <a:rPr lang="en-US" dirty="0">
                  <a:solidFill>
                    <a:schemeClr val="bg1"/>
                  </a:solidFill>
                </a:rPr>
              </a:br>
              <a:r>
                <a:rPr lang="en-US" dirty="0">
                  <a:solidFill>
                    <a:schemeClr val="bg1"/>
                  </a:solidFill>
                </a:rPr>
                <a:t>Time</a:t>
              </a:r>
            </a:p>
          </p:txBody>
        </p:sp>
        <p:sp>
          <p:nvSpPr>
            <p:cNvPr id="10" name="TextBox 9">
              <a:extLst>
                <a:ext uri="{FF2B5EF4-FFF2-40B4-BE49-F238E27FC236}">
                  <a16:creationId xmlns:a16="http://schemas.microsoft.com/office/drawing/2014/main" id="{416E2D63-B3D2-5537-C077-104825ECE8C3}"/>
                </a:ext>
              </a:extLst>
            </p:cNvPr>
            <p:cNvSpPr txBox="1"/>
            <p:nvPr/>
          </p:nvSpPr>
          <p:spPr>
            <a:xfrm>
              <a:off x="4058967" y="4395199"/>
              <a:ext cx="1777429" cy="1200329"/>
            </a:xfrm>
            <a:prstGeom prst="rect">
              <a:avLst/>
            </a:prstGeom>
            <a:noFill/>
          </p:spPr>
          <p:txBody>
            <a:bodyPr wrap="square" rtlCol="0">
              <a:spAutoFit/>
            </a:bodyPr>
            <a:lstStyle/>
            <a:p>
              <a:r>
                <a:rPr lang="en-US" dirty="0">
                  <a:solidFill>
                    <a:schemeClr val="bg1"/>
                  </a:solidFill>
                </a:rPr>
                <a:t>Tactics</a:t>
              </a:r>
              <a:br>
                <a:rPr lang="en-US" dirty="0">
                  <a:solidFill>
                    <a:schemeClr val="bg1"/>
                  </a:solidFill>
                </a:rPr>
              </a:br>
              <a:r>
                <a:rPr lang="en-US" dirty="0">
                  <a:solidFill>
                    <a:schemeClr val="bg1"/>
                  </a:solidFill>
                </a:rPr>
                <a:t>S</a:t>
              </a:r>
              <a:br>
                <a:rPr lang="en-US" dirty="0">
                  <a:solidFill>
                    <a:schemeClr val="bg1"/>
                  </a:solidFill>
                </a:rPr>
              </a:br>
              <a:r>
                <a:rPr lang="en-US" dirty="0">
                  <a:solidFill>
                    <a:schemeClr val="bg1"/>
                  </a:solidFill>
                </a:rPr>
                <a:t>T</a:t>
              </a:r>
              <a:br>
                <a:rPr lang="en-US" dirty="0">
                  <a:solidFill>
                    <a:schemeClr val="bg1"/>
                  </a:solidFill>
                </a:rPr>
              </a:br>
              <a:r>
                <a:rPr lang="en-US" dirty="0">
                  <a:solidFill>
                    <a:schemeClr val="bg1"/>
                  </a:solidFill>
                </a:rPr>
                <a:t>E</a:t>
              </a:r>
            </a:p>
          </p:txBody>
        </p:sp>
        <p:sp>
          <p:nvSpPr>
            <p:cNvPr id="11" name="TextBox 10">
              <a:extLst>
                <a:ext uri="{FF2B5EF4-FFF2-40B4-BE49-F238E27FC236}">
                  <a16:creationId xmlns:a16="http://schemas.microsoft.com/office/drawing/2014/main" id="{B7B126B5-A24E-CBB2-1A1C-B4F51D398163}"/>
                </a:ext>
              </a:extLst>
            </p:cNvPr>
            <p:cNvSpPr txBox="1"/>
            <p:nvPr/>
          </p:nvSpPr>
          <p:spPr>
            <a:xfrm>
              <a:off x="2808971" y="3392300"/>
              <a:ext cx="1777429" cy="369332"/>
            </a:xfrm>
            <a:prstGeom prst="rect">
              <a:avLst/>
            </a:prstGeom>
            <a:noFill/>
          </p:spPr>
          <p:txBody>
            <a:bodyPr wrap="square" rtlCol="0">
              <a:spAutoFit/>
            </a:bodyPr>
            <a:lstStyle/>
            <a:p>
              <a:r>
                <a:rPr lang="en-US" dirty="0">
                  <a:solidFill>
                    <a:schemeClr val="bg1"/>
                  </a:solidFill>
                </a:rPr>
                <a:t>Risk</a:t>
              </a:r>
            </a:p>
          </p:txBody>
        </p:sp>
        <p:sp>
          <p:nvSpPr>
            <p:cNvPr id="12" name="TextBox 11">
              <a:extLst>
                <a:ext uri="{FF2B5EF4-FFF2-40B4-BE49-F238E27FC236}">
                  <a16:creationId xmlns:a16="http://schemas.microsoft.com/office/drawing/2014/main" id="{47DE1EEF-94A9-7565-ACC8-FCF051957E53}"/>
                </a:ext>
              </a:extLst>
            </p:cNvPr>
            <p:cNvSpPr txBox="1"/>
            <p:nvPr/>
          </p:nvSpPr>
          <p:spPr>
            <a:xfrm>
              <a:off x="5947899" y="1490776"/>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Rate</a:t>
              </a:r>
            </a:p>
          </p:txBody>
        </p:sp>
        <p:sp>
          <p:nvSpPr>
            <p:cNvPr id="13" name="TextBox 12">
              <a:extLst>
                <a:ext uri="{FF2B5EF4-FFF2-40B4-BE49-F238E27FC236}">
                  <a16:creationId xmlns:a16="http://schemas.microsoft.com/office/drawing/2014/main" id="{B632B88D-CBDE-5518-7C23-B48B8253A6B2}"/>
                </a:ext>
              </a:extLst>
            </p:cNvPr>
            <p:cNvSpPr txBox="1"/>
            <p:nvPr/>
          </p:nvSpPr>
          <p:spPr>
            <a:xfrm>
              <a:off x="6000592" y="5044389"/>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Ratio</a:t>
              </a:r>
            </a:p>
          </p:txBody>
        </p:sp>
      </p:grpSp>
      <p:grpSp>
        <p:nvGrpSpPr>
          <p:cNvPr id="26" name="Group 25">
            <a:extLst>
              <a:ext uri="{FF2B5EF4-FFF2-40B4-BE49-F238E27FC236}">
                <a16:creationId xmlns:a16="http://schemas.microsoft.com/office/drawing/2014/main" id="{A2FFF2BE-B58F-F961-C0D4-1668B91F5DF7}"/>
              </a:ext>
            </a:extLst>
          </p:cNvPr>
          <p:cNvGrpSpPr/>
          <p:nvPr/>
        </p:nvGrpSpPr>
        <p:grpSpPr>
          <a:xfrm>
            <a:off x="8606573" y="862149"/>
            <a:ext cx="2523343" cy="2342088"/>
            <a:chOff x="8471106" y="739092"/>
            <a:chExt cx="2523343" cy="2342088"/>
          </a:xfrm>
        </p:grpSpPr>
        <p:sp>
          <p:nvSpPr>
            <p:cNvPr id="15" name="Rectangle: Rounded Corners 14">
              <a:extLst>
                <a:ext uri="{FF2B5EF4-FFF2-40B4-BE49-F238E27FC236}">
                  <a16:creationId xmlns:a16="http://schemas.microsoft.com/office/drawing/2014/main" id="{050B0598-B0EC-C542-D2EF-193624064DEA}"/>
                </a:ext>
              </a:extLst>
            </p:cNvPr>
            <p:cNvSpPr/>
            <p:nvPr/>
          </p:nvSpPr>
          <p:spPr>
            <a:xfrm>
              <a:off x="8471106" y="739092"/>
              <a:ext cx="2523343" cy="2342088"/>
            </a:xfrm>
            <a:prstGeom prst="roundRect">
              <a:avLst/>
            </a:prstGeom>
            <a:noFill/>
            <a:ln w="16510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DF1456F-3FD2-4B5B-3167-2B8F38690184}"/>
                </a:ext>
              </a:extLst>
            </p:cNvPr>
            <p:cNvSpPr/>
            <p:nvPr/>
          </p:nvSpPr>
          <p:spPr>
            <a:xfrm>
              <a:off x="8775234" y="933405"/>
              <a:ext cx="1935003" cy="1943717"/>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74304564-9987-73C9-CF15-065FED1F686D}"/>
                </a:ext>
              </a:extLst>
            </p:cNvPr>
            <p:cNvSpPr/>
            <p:nvPr/>
          </p:nvSpPr>
          <p:spPr>
            <a:xfrm>
              <a:off x="9455183" y="2002499"/>
              <a:ext cx="1247837" cy="886765"/>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C751DC8D-056C-2455-37A3-2DF500F20442}"/>
                </a:ext>
              </a:extLst>
            </p:cNvPr>
            <p:cNvSpPr/>
            <p:nvPr/>
          </p:nvSpPr>
          <p:spPr>
            <a:xfrm rot="10800000" flipH="1">
              <a:off x="9701107" y="923900"/>
              <a:ext cx="1001913" cy="791968"/>
            </a:xfrm>
            <a:prstGeom prst="triangle">
              <a:avLst>
                <a:gd name="adj" fmla="val 996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4">
              <a:extLst>
                <a:ext uri="{FF2B5EF4-FFF2-40B4-BE49-F238E27FC236}">
                  <a16:creationId xmlns:a16="http://schemas.microsoft.com/office/drawing/2014/main" id="{84F11B73-D27F-1833-BCD3-E70D3E0BA36C}"/>
                </a:ext>
              </a:extLst>
            </p:cNvPr>
            <p:cNvSpPr/>
            <p:nvPr/>
          </p:nvSpPr>
          <p:spPr>
            <a:xfrm rot="5400000">
              <a:off x="8732685" y="1438033"/>
              <a:ext cx="900996" cy="805346"/>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E194F23-B4C7-7E07-ADA4-F8A231A59278}"/>
                </a:ext>
              </a:extLst>
            </p:cNvPr>
            <p:cNvSpPr/>
            <p:nvPr/>
          </p:nvSpPr>
          <p:spPr>
            <a:xfrm>
              <a:off x="9702502" y="1816266"/>
              <a:ext cx="1029787" cy="1247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6313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FF396B6-A318-B9A2-5086-6A7376E53EC4}"/>
              </a:ext>
            </a:extLst>
          </p:cNvPr>
          <p:cNvGrpSpPr/>
          <p:nvPr/>
        </p:nvGrpSpPr>
        <p:grpSpPr>
          <a:xfrm>
            <a:off x="1759131" y="862149"/>
            <a:ext cx="6183086" cy="5738948"/>
            <a:chOff x="1759131" y="862149"/>
            <a:chExt cx="6183086" cy="5738948"/>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solidFill>
              <a:srgbClr val="4472C4"/>
            </a:solid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504353" y="1338285"/>
              <a:ext cx="4741444"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528761 w 4513435"/>
                <a:gd name="connsiteY6" fmla="*/ 1960924 h 4008493"/>
                <a:gd name="connsiteX7" fmla="*/ 11116 w 4513435"/>
                <a:gd name="connsiteY7" fmla="*/ 606792 h 4008493"/>
                <a:gd name="connsiteX8" fmla="*/ 0 w 4513435"/>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3435" h="4008493">
                  <a:moveTo>
                    <a:pt x="0" y="0"/>
                  </a:moveTo>
                  <a:lnTo>
                    <a:pt x="1734543" y="0"/>
                  </a:lnTo>
                  <a:lnTo>
                    <a:pt x="4513435" y="1978341"/>
                  </a:lnTo>
                  <a:lnTo>
                    <a:pt x="1171459" y="4008493"/>
                  </a:lnTo>
                  <a:lnTo>
                    <a:pt x="66087" y="4003392"/>
                  </a:lnTo>
                  <a:cubicBezTo>
                    <a:pt x="67886" y="3603358"/>
                    <a:pt x="50125" y="3540556"/>
                    <a:pt x="51924" y="3140522"/>
                  </a:cubicBezTo>
                  <a:lnTo>
                    <a:pt x="2528761" y="1960924"/>
                  </a:lnTo>
                  <a:lnTo>
                    <a:pt x="11116" y="6067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4170470" y="3957944"/>
              <a:ext cx="3057644" cy="2172890"/>
            </a:xfrm>
            <a:prstGeom prst="triangle">
              <a:avLst>
                <a:gd name="adj" fmla="val 996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773071" y="1314994"/>
              <a:ext cx="2455043" cy="1940603"/>
            </a:xfrm>
            <a:prstGeom prst="triangle">
              <a:avLst>
                <a:gd name="adj" fmla="val 996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2AA50215-8F8A-9F55-785E-90882115A4AA}"/>
                </a:ext>
              </a:extLst>
            </p:cNvPr>
            <p:cNvSpPr/>
            <p:nvPr/>
          </p:nvSpPr>
          <p:spPr>
            <a:xfrm rot="5400000">
              <a:off x="2400092" y="2574803"/>
              <a:ext cx="2207760" cy="1973384"/>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Lst>
              <a:ahLst/>
              <a:cxnLst>
                <a:cxn ang="0">
                  <a:pos x="connsiteX0" y="connsiteY0"/>
                </a:cxn>
                <a:cxn ang="0">
                  <a:pos x="connsiteX1" y="connsiteY1"/>
                </a:cxn>
                <a:cxn ang="0">
                  <a:pos x="connsiteX2" y="connsiteY2"/>
                </a:cxn>
                <a:cxn ang="0">
                  <a:pos x="connsiteX3" y="connsiteY3"/>
                </a:cxn>
              </a:cxnLst>
              <a:rect l="l" t="t" r="r" b="b"/>
              <a:pathLst>
                <a:path w="5633794" h="2905525">
                  <a:moveTo>
                    <a:pt x="1" y="2905525"/>
                  </a:moveTo>
                  <a:lnTo>
                    <a:pt x="3086034" y="0"/>
                  </a:lnTo>
                  <a:lnTo>
                    <a:pt x="5633794" y="2902641"/>
                  </a:lnTo>
                  <a:lnTo>
                    <a:pt x="1" y="29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a:off x="4776489" y="3501608"/>
              <a:ext cx="2414427" cy="30565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1997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504352" y="1338285"/>
            <a:ext cx="4305287"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8252" h="4008493">
                <a:moveTo>
                  <a:pt x="0" y="0"/>
                </a:moveTo>
                <a:lnTo>
                  <a:pt x="1734543" y="0"/>
                </a:lnTo>
                <a:lnTo>
                  <a:pt x="4098252" y="1955802"/>
                </a:lnTo>
                <a:lnTo>
                  <a:pt x="1171459" y="4008493"/>
                </a:lnTo>
                <a:lnTo>
                  <a:pt x="33310" y="3996952"/>
                </a:lnTo>
                <a:cubicBezTo>
                  <a:pt x="35109" y="3596918"/>
                  <a:pt x="24631" y="3537336"/>
                  <a:pt x="26430" y="3137302"/>
                </a:cubicBezTo>
                <a:lnTo>
                  <a:pt x="2235931" y="1964144"/>
                </a:lnTo>
                <a:lnTo>
                  <a:pt x="11116" y="606792"/>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3932264" y="4295342"/>
            <a:ext cx="2904349" cy="1839334"/>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Lst>
            <a:ahLst/>
            <a:cxnLst>
              <a:cxn ang="0">
                <a:pos x="connsiteX0" y="connsiteY0"/>
              </a:cxn>
              <a:cxn ang="0">
                <a:pos x="connsiteX1" y="connsiteY1"/>
              </a:cxn>
              <a:cxn ang="0">
                <a:pos x="connsiteX2" y="connsiteY2"/>
              </a:cxn>
              <a:cxn ang="0">
                <a:pos x="connsiteX3" y="connsiteY3"/>
              </a:cxn>
            </a:cxnLst>
            <a:rect l="l" t="t" r="r" b="b"/>
            <a:pathLst>
              <a:path w="3138075" h="1987354">
                <a:moveTo>
                  <a:pt x="0" y="1987354"/>
                </a:moveTo>
                <a:cubicBezTo>
                  <a:pt x="962786" y="1326183"/>
                  <a:pt x="2163777" y="661171"/>
                  <a:pt x="3126563" y="0"/>
                </a:cubicBezTo>
                <a:cubicBezTo>
                  <a:pt x="3130400" y="661171"/>
                  <a:pt x="3134238" y="1322341"/>
                  <a:pt x="3138075" y="1983512"/>
                </a:cubicBezTo>
                <a:lnTo>
                  <a:pt x="0" y="1987354"/>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754856" y="1338285"/>
            <a:ext cx="2081757" cy="1459689"/>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Lst>
            <a:ahLst/>
            <a:cxnLst>
              <a:cxn ang="0">
                <a:pos x="connsiteX0" y="connsiteY0"/>
              </a:cxn>
              <a:cxn ang="0">
                <a:pos x="connsiteX1" y="connsiteY1"/>
              </a:cxn>
              <a:cxn ang="0">
                <a:pos x="connsiteX2" y="connsiteY2"/>
              </a:cxn>
              <a:cxn ang="0">
                <a:pos x="connsiteX3" y="connsiteY3"/>
              </a:cxn>
            </a:cxnLst>
            <a:rect l="l" t="t" r="r" b="b"/>
            <a:pathLst>
              <a:path w="2595358" h="1819816">
                <a:moveTo>
                  <a:pt x="0" y="1815974"/>
                </a:moveTo>
                <a:lnTo>
                  <a:pt x="2585497" y="0"/>
                </a:lnTo>
                <a:lnTo>
                  <a:pt x="2595358" y="1819816"/>
                </a:lnTo>
                <a:lnTo>
                  <a:pt x="0" y="1815974"/>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a:extLst>
              <a:ext uri="{FF2B5EF4-FFF2-40B4-BE49-F238E27FC236}">
                <a16:creationId xmlns:a16="http://schemas.microsoft.com/office/drawing/2014/main" id="{2AA50215-8F8A-9F55-785E-90882115A4AA}"/>
              </a:ext>
            </a:extLst>
          </p:cNvPr>
          <p:cNvSpPr/>
          <p:nvPr/>
        </p:nvSpPr>
        <p:spPr>
          <a:xfrm rot="5400000">
            <a:off x="2565564" y="2818422"/>
            <a:ext cx="1919074" cy="1528019"/>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Lst>
            <a:ahLst/>
            <a:cxnLst>
              <a:cxn ang="0">
                <a:pos x="connsiteX0" y="connsiteY0"/>
              </a:cxn>
              <a:cxn ang="0">
                <a:pos x="connsiteX1" y="connsiteY1"/>
              </a:cxn>
              <a:cxn ang="0">
                <a:pos x="connsiteX2" y="connsiteY2"/>
              </a:cxn>
              <a:cxn ang="0">
                <a:pos x="connsiteX3" y="connsiteY3"/>
              </a:cxn>
            </a:cxnLst>
            <a:rect l="l" t="t" r="r" b="b"/>
            <a:pathLst>
              <a:path w="5859723" h="2908274">
                <a:moveTo>
                  <a:pt x="1" y="2905525"/>
                </a:moveTo>
                <a:lnTo>
                  <a:pt x="3086034" y="0"/>
                </a:lnTo>
                <a:lnTo>
                  <a:pt x="5859723" y="2908274"/>
                </a:lnTo>
                <a:lnTo>
                  <a:pt x="1" y="290552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a:off x="4631466" y="3582431"/>
            <a:ext cx="2575986" cy="1422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C5AD13-492A-18C7-E1EC-CCBB3A6204EE}"/>
              </a:ext>
            </a:extLst>
          </p:cNvPr>
          <p:cNvSpPr txBox="1"/>
          <p:nvPr/>
        </p:nvSpPr>
        <p:spPr>
          <a:xfrm>
            <a:off x="3742751" y="1893399"/>
            <a:ext cx="1777429" cy="369332"/>
          </a:xfrm>
          <a:prstGeom prst="rect">
            <a:avLst/>
          </a:prstGeom>
          <a:noFill/>
        </p:spPr>
        <p:txBody>
          <a:bodyPr wrap="square" rtlCol="0">
            <a:spAutoFit/>
          </a:bodyPr>
          <a:lstStyle/>
          <a:p>
            <a:r>
              <a:rPr lang="en-US" dirty="0">
                <a:solidFill>
                  <a:schemeClr val="bg1"/>
                </a:solidFill>
              </a:rPr>
              <a:t>Setup</a:t>
            </a:r>
          </a:p>
        </p:txBody>
      </p:sp>
      <p:sp>
        <p:nvSpPr>
          <p:cNvPr id="10" name="TextBox 9">
            <a:extLst>
              <a:ext uri="{FF2B5EF4-FFF2-40B4-BE49-F238E27FC236}">
                <a16:creationId xmlns:a16="http://schemas.microsoft.com/office/drawing/2014/main" id="{416E2D63-B3D2-5537-C077-104825ECE8C3}"/>
              </a:ext>
            </a:extLst>
          </p:cNvPr>
          <p:cNvSpPr txBox="1"/>
          <p:nvPr/>
        </p:nvSpPr>
        <p:spPr>
          <a:xfrm>
            <a:off x="3662084" y="4361150"/>
            <a:ext cx="1777429" cy="369332"/>
          </a:xfrm>
          <a:prstGeom prst="rect">
            <a:avLst/>
          </a:prstGeom>
          <a:noFill/>
        </p:spPr>
        <p:txBody>
          <a:bodyPr wrap="square" rtlCol="0">
            <a:spAutoFit/>
          </a:bodyPr>
          <a:lstStyle/>
          <a:p>
            <a:r>
              <a:rPr lang="en-US" dirty="0">
                <a:solidFill>
                  <a:schemeClr val="bg1"/>
                </a:solidFill>
              </a:rPr>
              <a:t>Tactics</a:t>
            </a:r>
          </a:p>
        </p:txBody>
      </p:sp>
      <p:sp>
        <p:nvSpPr>
          <p:cNvPr id="11" name="TextBox 10">
            <a:extLst>
              <a:ext uri="{FF2B5EF4-FFF2-40B4-BE49-F238E27FC236}">
                <a16:creationId xmlns:a16="http://schemas.microsoft.com/office/drawing/2014/main" id="{B7B126B5-A24E-CBB2-1A1C-B4F51D398163}"/>
              </a:ext>
            </a:extLst>
          </p:cNvPr>
          <p:cNvSpPr txBox="1"/>
          <p:nvPr/>
        </p:nvSpPr>
        <p:spPr>
          <a:xfrm>
            <a:off x="3073245" y="3426278"/>
            <a:ext cx="1777429" cy="369332"/>
          </a:xfrm>
          <a:prstGeom prst="rect">
            <a:avLst/>
          </a:prstGeom>
          <a:noFill/>
        </p:spPr>
        <p:txBody>
          <a:bodyPr wrap="square" rtlCol="0">
            <a:spAutoFit/>
          </a:bodyPr>
          <a:lstStyle/>
          <a:p>
            <a:r>
              <a:rPr lang="en-US" dirty="0">
                <a:solidFill>
                  <a:schemeClr val="bg1"/>
                </a:solidFill>
              </a:rPr>
              <a:t>Risk</a:t>
            </a:r>
          </a:p>
        </p:txBody>
      </p:sp>
      <p:sp>
        <p:nvSpPr>
          <p:cNvPr id="12" name="TextBox 11">
            <a:extLst>
              <a:ext uri="{FF2B5EF4-FFF2-40B4-BE49-F238E27FC236}">
                <a16:creationId xmlns:a16="http://schemas.microsoft.com/office/drawing/2014/main" id="{47DE1EEF-94A9-7565-ACC8-FCF051957E53}"/>
              </a:ext>
            </a:extLst>
          </p:cNvPr>
          <p:cNvSpPr txBox="1"/>
          <p:nvPr/>
        </p:nvSpPr>
        <p:spPr>
          <a:xfrm>
            <a:off x="5947899" y="1490776"/>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Rate</a:t>
            </a:r>
          </a:p>
        </p:txBody>
      </p:sp>
      <p:sp>
        <p:nvSpPr>
          <p:cNvPr id="13" name="TextBox 12">
            <a:extLst>
              <a:ext uri="{FF2B5EF4-FFF2-40B4-BE49-F238E27FC236}">
                <a16:creationId xmlns:a16="http://schemas.microsoft.com/office/drawing/2014/main" id="{B632B88D-CBDE-5518-7C23-B48B8253A6B2}"/>
              </a:ext>
            </a:extLst>
          </p:cNvPr>
          <p:cNvSpPr txBox="1"/>
          <p:nvPr/>
        </p:nvSpPr>
        <p:spPr>
          <a:xfrm>
            <a:off x="6000592" y="5044389"/>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Ratio</a:t>
            </a:r>
          </a:p>
        </p:txBody>
      </p:sp>
      <p:sp>
        <p:nvSpPr>
          <p:cNvPr id="6" name="TextBox 5">
            <a:extLst>
              <a:ext uri="{FF2B5EF4-FFF2-40B4-BE49-F238E27FC236}">
                <a16:creationId xmlns:a16="http://schemas.microsoft.com/office/drawing/2014/main" id="{29ABE5C3-F961-7B85-46EA-BC99E3BBDB33}"/>
              </a:ext>
            </a:extLst>
          </p:cNvPr>
          <p:cNvSpPr txBox="1"/>
          <p:nvPr/>
        </p:nvSpPr>
        <p:spPr>
          <a:xfrm>
            <a:off x="3859563" y="2213199"/>
            <a:ext cx="1777429" cy="584775"/>
          </a:xfrm>
          <a:prstGeom prst="rect">
            <a:avLst/>
          </a:prstGeom>
          <a:noFill/>
        </p:spPr>
        <p:txBody>
          <a:bodyPr wrap="square" rtlCol="0">
            <a:spAutoFit/>
          </a:bodyPr>
          <a:lstStyle/>
          <a:p>
            <a:r>
              <a:rPr lang="en-US" sz="1600" dirty="0">
                <a:solidFill>
                  <a:schemeClr val="bg1"/>
                </a:solidFill>
              </a:rPr>
              <a:t>* Price</a:t>
            </a:r>
            <a:br>
              <a:rPr lang="en-US" sz="1600" dirty="0">
                <a:solidFill>
                  <a:schemeClr val="bg1"/>
                </a:solidFill>
              </a:rPr>
            </a:br>
            <a:r>
              <a:rPr lang="en-US" sz="1600" dirty="0">
                <a:solidFill>
                  <a:schemeClr val="bg1"/>
                </a:solidFill>
              </a:rPr>
              <a:t>* Time</a:t>
            </a:r>
          </a:p>
        </p:txBody>
      </p:sp>
      <p:sp>
        <p:nvSpPr>
          <p:cNvPr id="14" name="TextBox 13">
            <a:extLst>
              <a:ext uri="{FF2B5EF4-FFF2-40B4-BE49-F238E27FC236}">
                <a16:creationId xmlns:a16="http://schemas.microsoft.com/office/drawing/2014/main" id="{0087A122-D661-4990-ED67-EF50B263EE5B}"/>
              </a:ext>
            </a:extLst>
          </p:cNvPr>
          <p:cNvSpPr txBox="1"/>
          <p:nvPr/>
        </p:nvSpPr>
        <p:spPr>
          <a:xfrm>
            <a:off x="3825350" y="4609744"/>
            <a:ext cx="1777429" cy="830997"/>
          </a:xfrm>
          <a:prstGeom prst="rect">
            <a:avLst/>
          </a:prstGeom>
          <a:noFill/>
        </p:spPr>
        <p:txBody>
          <a:bodyPr wrap="square" rtlCol="0">
            <a:spAutoFit/>
          </a:bodyPr>
          <a:lstStyle/>
          <a:p>
            <a:r>
              <a:rPr lang="en-US" sz="1600" dirty="0">
                <a:solidFill>
                  <a:schemeClr val="bg1"/>
                </a:solidFill>
              </a:rPr>
              <a:t>* Stop</a:t>
            </a:r>
            <a:br>
              <a:rPr lang="en-US" sz="1600" dirty="0">
                <a:solidFill>
                  <a:schemeClr val="bg1"/>
                </a:solidFill>
              </a:rPr>
            </a:br>
            <a:r>
              <a:rPr lang="en-US" sz="1600" dirty="0">
                <a:solidFill>
                  <a:schemeClr val="bg1"/>
                </a:solidFill>
              </a:rPr>
              <a:t>* Target</a:t>
            </a:r>
            <a:br>
              <a:rPr lang="en-US" sz="1600" dirty="0">
                <a:solidFill>
                  <a:schemeClr val="bg1"/>
                </a:solidFill>
              </a:rPr>
            </a:br>
            <a:r>
              <a:rPr lang="en-US" sz="1600" dirty="0">
                <a:solidFill>
                  <a:schemeClr val="bg1"/>
                </a:solidFill>
              </a:rPr>
              <a:t>* Entry</a:t>
            </a:r>
          </a:p>
        </p:txBody>
      </p:sp>
    </p:spTree>
    <p:extLst>
      <p:ext uri="{BB962C8B-B14F-4D97-AF65-F5344CB8AC3E}">
        <p14:creationId xmlns:p14="http://schemas.microsoft.com/office/powerpoint/2010/main" val="122902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497219" y="1338285"/>
            <a:ext cx="3674646"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3904116" y="3194636"/>
            <a:ext cx="2932497" cy="2916015"/>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525903" y="1338158"/>
            <a:ext cx="2310711" cy="1660546"/>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rot="21076073">
            <a:off x="3064206" y="3338247"/>
            <a:ext cx="3553504" cy="211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C5AD13-492A-18C7-E1EC-CCBB3A6204EE}"/>
              </a:ext>
            </a:extLst>
          </p:cNvPr>
          <p:cNvSpPr txBox="1"/>
          <p:nvPr/>
        </p:nvSpPr>
        <p:spPr>
          <a:xfrm>
            <a:off x="3742751" y="1893399"/>
            <a:ext cx="1777429" cy="369332"/>
          </a:xfrm>
          <a:prstGeom prst="rect">
            <a:avLst/>
          </a:prstGeom>
          <a:noFill/>
        </p:spPr>
        <p:txBody>
          <a:bodyPr wrap="square" rtlCol="0">
            <a:spAutoFit/>
          </a:bodyPr>
          <a:lstStyle/>
          <a:p>
            <a:r>
              <a:rPr lang="en-US" dirty="0">
                <a:solidFill>
                  <a:schemeClr val="bg1"/>
                </a:solidFill>
              </a:rPr>
              <a:t>Setup</a:t>
            </a:r>
          </a:p>
        </p:txBody>
      </p:sp>
      <p:sp>
        <p:nvSpPr>
          <p:cNvPr id="10" name="TextBox 9">
            <a:extLst>
              <a:ext uri="{FF2B5EF4-FFF2-40B4-BE49-F238E27FC236}">
                <a16:creationId xmlns:a16="http://schemas.microsoft.com/office/drawing/2014/main" id="{416E2D63-B3D2-5537-C077-104825ECE8C3}"/>
              </a:ext>
            </a:extLst>
          </p:cNvPr>
          <p:cNvSpPr txBox="1"/>
          <p:nvPr/>
        </p:nvSpPr>
        <p:spPr>
          <a:xfrm>
            <a:off x="3406117" y="4124179"/>
            <a:ext cx="1777429" cy="369332"/>
          </a:xfrm>
          <a:prstGeom prst="rect">
            <a:avLst/>
          </a:prstGeom>
          <a:noFill/>
        </p:spPr>
        <p:txBody>
          <a:bodyPr wrap="square" rtlCol="0">
            <a:spAutoFit/>
          </a:bodyPr>
          <a:lstStyle/>
          <a:p>
            <a:r>
              <a:rPr lang="en-US" dirty="0">
                <a:solidFill>
                  <a:schemeClr val="bg1"/>
                </a:solidFill>
              </a:rPr>
              <a:t>Tactics</a:t>
            </a:r>
          </a:p>
        </p:txBody>
      </p:sp>
      <p:sp>
        <p:nvSpPr>
          <p:cNvPr id="12" name="TextBox 11">
            <a:extLst>
              <a:ext uri="{FF2B5EF4-FFF2-40B4-BE49-F238E27FC236}">
                <a16:creationId xmlns:a16="http://schemas.microsoft.com/office/drawing/2014/main" id="{47DE1EEF-94A9-7565-ACC8-FCF051957E53}"/>
              </a:ext>
            </a:extLst>
          </p:cNvPr>
          <p:cNvSpPr txBox="1"/>
          <p:nvPr/>
        </p:nvSpPr>
        <p:spPr>
          <a:xfrm>
            <a:off x="5947899" y="1490776"/>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Rate</a:t>
            </a:r>
          </a:p>
        </p:txBody>
      </p:sp>
      <p:sp>
        <p:nvSpPr>
          <p:cNvPr id="13" name="TextBox 12">
            <a:extLst>
              <a:ext uri="{FF2B5EF4-FFF2-40B4-BE49-F238E27FC236}">
                <a16:creationId xmlns:a16="http://schemas.microsoft.com/office/drawing/2014/main" id="{B632B88D-CBDE-5518-7C23-B48B8253A6B2}"/>
              </a:ext>
            </a:extLst>
          </p:cNvPr>
          <p:cNvSpPr txBox="1"/>
          <p:nvPr/>
        </p:nvSpPr>
        <p:spPr>
          <a:xfrm>
            <a:off x="6000592" y="5044389"/>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Ratio</a:t>
            </a:r>
          </a:p>
        </p:txBody>
      </p:sp>
      <p:sp>
        <p:nvSpPr>
          <p:cNvPr id="6" name="TextBox 5">
            <a:extLst>
              <a:ext uri="{FF2B5EF4-FFF2-40B4-BE49-F238E27FC236}">
                <a16:creationId xmlns:a16="http://schemas.microsoft.com/office/drawing/2014/main" id="{29ABE5C3-F961-7B85-46EA-BC99E3BBDB33}"/>
              </a:ext>
            </a:extLst>
          </p:cNvPr>
          <p:cNvSpPr txBox="1"/>
          <p:nvPr/>
        </p:nvSpPr>
        <p:spPr>
          <a:xfrm>
            <a:off x="3859563" y="2213199"/>
            <a:ext cx="1777429" cy="584775"/>
          </a:xfrm>
          <a:prstGeom prst="rect">
            <a:avLst/>
          </a:prstGeom>
          <a:noFill/>
        </p:spPr>
        <p:txBody>
          <a:bodyPr wrap="square" rtlCol="0">
            <a:spAutoFit/>
          </a:bodyPr>
          <a:lstStyle/>
          <a:p>
            <a:r>
              <a:rPr lang="en-US" sz="1600" dirty="0">
                <a:solidFill>
                  <a:schemeClr val="bg1"/>
                </a:solidFill>
              </a:rPr>
              <a:t>* Price</a:t>
            </a:r>
            <a:br>
              <a:rPr lang="en-US" sz="1600" dirty="0">
                <a:solidFill>
                  <a:schemeClr val="bg1"/>
                </a:solidFill>
              </a:rPr>
            </a:br>
            <a:r>
              <a:rPr lang="en-US" sz="1600" dirty="0">
                <a:solidFill>
                  <a:schemeClr val="bg1"/>
                </a:solidFill>
              </a:rPr>
              <a:t>* Time</a:t>
            </a:r>
          </a:p>
        </p:txBody>
      </p:sp>
      <p:sp>
        <p:nvSpPr>
          <p:cNvPr id="14" name="TextBox 13">
            <a:extLst>
              <a:ext uri="{FF2B5EF4-FFF2-40B4-BE49-F238E27FC236}">
                <a16:creationId xmlns:a16="http://schemas.microsoft.com/office/drawing/2014/main" id="{0087A122-D661-4990-ED67-EF50B263EE5B}"/>
              </a:ext>
            </a:extLst>
          </p:cNvPr>
          <p:cNvSpPr txBox="1"/>
          <p:nvPr/>
        </p:nvSpPr>
        <p:spPr>
          <a:xfrm>
            <a:off x="3548031" y="4466299"/>
            <a:ext cx="1777429" cy="1077218"/>
          </a:xfrm>
          <a:prstGeom prst="rect">
            <a:avLst/>
          </a:prstGeom>
          <a:noFill/>
        </p:spPr>
        <p:txBody>
          <a:bodyPr wrap="square" rtlCol="0">
            <a:spAutoFit/>
          </a:bodyPr>
          <a:lstStyle/>
          <a:p>
            <a:r>
              <a:rPr lang="en-US" sz="1600" dirty="0">
                <a:solidFill>
                  <a:schemeClr val="bg1"/>
                </a:solidFill>
              </a:rPr>
              <a:t>* Stop</a:t>
            </a:r>
            <a:br>
              <a:rPr lang="en-US" sz="1600" dirty="0">
                <a:solidFill>
                  <a:schemeClr val="bg1"/>
                </a:solidFill>
              </a:rPr>
            </a:br>
            <a:r>
              <a:rPr lang="en-US" sz="1600" dirty="0">
                <a:solidFill>
                  <a:schemeClr val="bg1"/>
                </a:solidFill>
              </a:rPr>
              <a:t>* Target</a:t>
            </a:r>
            <a:br>
              <a:rPr lang="en-US" sz="1600" dirty="0">
                <a:solidFill>
                  <a:schemeClr val="bg1"/>
                </a:solidFill>
              </a:rPr>
            </a:br>
            <a:r>
              <a:rPr lang="en-US" sz="1600" dirty="0">
                <a:solidFill>
                  <a:schemeClr val="bg1"/>
                </a:solidFill>
              </a:rPr>
              <a:t>* Entry</a:t>
            </a:r>
            <a:br>
              <a:rPr lang="en-US" sz="1600" dirty="0">
                <a:solidFill>
                  <a:schemeClr val="bg1"/>
                </a:solidFill>
              </a:rPr>
            </a:br>
            <a:r>
              <a:rPr lang="en-US" sz="1600" dirty="0">
                <a:solidFill>
                  <a:schemeClr val="bg1"/>
                </a:solidFill>
              </a:rPr>
              <a:t>* Size</a:t>
            </a:r>
          </a:p>
        </p:txBody>
      </p:sp>
      <p:cxnSp>
        <p:nvCxnSpPr>
          <p:cNvPr id="16" name="Straight Connector 15">
            <a:extLst>
              <a:ext uri="{FF2B5EF4-FFF2-40B4-BE49-F238E27FC236}">
                <a16:creationId xmlns:a16="http://schemas.microsoft.com/office/drawing/2014/main" id="{1253AFE8-13A8-7DB7-9DCF-926D18C9D636}"/>
              </a:ext>
            </a:extLst>
          </p:cNvPr>
          <p:cNvCxnSpPr/>
          <p:nvPr/>
        </p:nvCxnSpPr>
        <p:spPr>
          <a:xfrm>
            <a:off x="2504352" y="1252497"/>
            <a:ext cx="0" cy="5252037"/>
          </a:xfrm>
          <a:prstGeom prst="line">
            <a:avLst/>
          </a:prstGeom>
        </p:spPr>
        <p:style>
          <a:lnRef idx="1">
            <a:schemeClr val="accent1"/>
          </a:lnRef>
          <a:fillRef idx="0">
            <a:schemeClr val="accent1"/>
          </a:fillRef>
          <a:effectRef idx="0">
            <a:schemeClr val="accent1"/>
          </a:effectRef>
          <a:fontRef idx="minor">
            <a:schemeClr val="tx1"/>
          </a:fontRef>
        </p:style>
      </p:cxnSp>
      <p:sp>
        <p:nvSpPr>
          <p:cNvPr id="17" name="Isosceles Triangle 4">
            <a:extLst>
              <a:ext uri="{FF2B5EF4-FFF2-40B4-BE49-F238E27FC236}">
                <a16:creationId xmlns:a16="http://schemas.microsoft.com/office/drawing/2014/main" id="{37507BAB-80CC-2B41-D524-2F4ABB802E99}"/>
              </a:ext>
            </a:extLst>
          </p:cNvPr>
          <p:cNvSpPr/>
          <p:nvPr/>
        </p:nvSpPr>
        <p:spPr>
          <a:xfrm rot="5400000">
            <a:off x="2393178" y="2876883"/>
            <a:ext cx="1723469" cy="148443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22FCC93-AB49-A13B-C92F-24406AB227F2}"/>
              </a:ext>
            </a:extLst>
          </p:cNvPr>
          <p:cNvSpPr txBox="1"/>
          <p:nvPr/>
        </p:nvSpPr>
        <p:spPr>
          <a:xfrm>
            <a:off x="2688423" y="3527287"/>
            <a:ext cx="945505" cy="369332"/>
          </a:xfrm>
          <a:prstGeom prst="rect">
            <a:avLst/>
          </a:prstGeom>
          <a:noFill/>
        </p:spPr>
        <p:txBody>
          <a:bodyPr wrap="square" rtlCol="0">
            <a:spAutoFit/>
          </a:bodyPr>
          <a:lstStyle/>
          <a:p>
            <a:r>
              <a:rPr lang="en-US" dirty="0">
                <a:solidFill>
                  <a:schemeClr val="bg1"/>
                </a:solidFill>
              </a:rPr>
              <a:t>Risk</a:t>
            </a:r>
          </a:p>
        </p:txBody>
      </p:sp>
    </p:spTree>
    <p:extLst>
      <p:ext uri="{BB962C8B-B14F-4D97-AF65-F5344CB8AC3E}">
        <p14:creationId xmlns:p14="http://schemas.microsoft.com/office/powerpoint/2010/main" val="272929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497219" y="1338285"/>
            <a:ext cx="3674646"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3904116" y="3194636"/>
            <a:ext cx="2932497" cy="2916015"/>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525904" y="1338283"/>
            <a:ext cx="1920996" cy="1380485"/>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rot="21076073">
            <a:off x="3064206" y="3338247"/>
            <a:ext cx="3553504" cy="211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C5AD13-492A-18C7-E1EC-CCBB3A6204EE}"/>
              </a:ext>
            </a:extLst>
          </p:cNvPr>
          <p:cNvSpPr txBox="1"/>
          <p:nvPr/>
        </p:nvSpPr>
        <p:spPr>
          <a:xfrm>
            <a:off x="3742751" y="1893399"/>
            <a:ext cx="1777429" cy="369332"/>
          </a:xfrm>
          <a:prstGeom prst="rect">
            <a:avLst/>
          </a:prstGeom>
          <a:noFill/>
        </p:spPr>
        <p:txBody>
          <a:bodyPr wrap="square" rtlCol="0">
            <a:spAutoFit/>
          </a:bodyPr>
          <a:lstStyle/>
          <a:p>
            <a:r>
              <a:rPr lang="en-US" dirty="0">
                <a:solidFill>
                  <a:schemeClr val="bg1"/>
                </a:solidFill>
              </a:rPr>
              <a:t>Setup</a:t>
            </a:r>
          </a:p>
        </p:txBody>
      </p:sp>
      <p:sp>
        <p:nvSpPr>
          <p:cNvPr id="10" name="TextBox 9">
            <a:extLst>
              <a:ext uri="{FF2B5EF4-FFF2-40B4-BE49-F238E27FC236}">
                <a16:creationId xmlns:a16="http://schemas.microsoft.com/office/drawing/2014/main" id="{416E2D63-B3D2-5537-C077-104825ECE8C3}"/>
              </a:ext>
            </a:extLst>
          </p:cNvPr>
          <p:cNvSpPr txBox="1"/>
          <p:nvPr/>
        </p:nvSpPr>
        <p:spPr>
          <a:xfrm>
            <a:off x="3406117" y="4124179"/>
            <a:ext cx="1777429" cy="369332"/>
          </a:xfrm>
          <a:prstGeom prst="rect">
            <a:avLst/>
          </a:prstGeom>
          <a:noFill/>
        </p:spPr>
        <p:txBody>
          <a:bodyPr wrap="square" rtlCol="0">
            <a:spAutoFit/>
          </a:bodyPr>
          <a:lstStyle/>
          <a:p>
            <a:r>
              <a:rPr lang="en-US" dirty="0">
                <a:solidFill>
                  <a:schemeClr val="bg1"/>
                </a:solidFill>
              </a:rPr>
              <a:t>Tactics</a:t>
            </a:r>
          </a:p>
        </p:txBody>
      </p:sp>
      <p:sp>
        <p:nvSpPr>
          <p:cNvPr id="12" name="TextBox 11">
            <a:extLst>
              <a:ext uri="{FF2B5EF4-FFF2-40B4-BE49-F238E27FC236}">
                <a16:creationId xmlns:a16="http://schemas.microsoft.com/office/drawing/2014/main" id="{47DE1EEF-94A9-7565-ACC8-FCF051957E53}"/>
              </a:ext>
            </a:extLst>
          </p:cNvPr>
          <p:cNvSpPr txBox="1"/>
          <p:nvPr/>
        </p:nvSpPr>
        <p:spPr>
          <a:xfrm>
            <a:off x="5947899" y="1490776"/>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Rate</a:t>
            </a:r>
          </a:p>
        </p:txBody>
      </p:sp>
      <p:sp>
        <p:nvSpPr>
          <p:cNvPr id="13" name="TextBox 12">
            <a:extLst>
              <a:ext uri="{FF2B5EF4-FFF2-40B4-BE49-F238E27FC236}">
                <a16:creationId xmlns:a16="http://schemas.microsoft.com/office/drawing/2014/main" id="{B632B88D-CBDE-5518-7C23-B48B8253A6B2}"/>
              </a:ext>
            </a:extLst>
          </p:cNvPr>
          <p:cNvSpPr txBox="1"/>
          <p:nvPr/>
        </p:nvSpPr>
        <p:spPr>
          <a:xfrm>
            <a:off x="6000592" y="5044389"/>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Ratio</a:t>
            </a:r>
          </a:p>
        </p:txBody>
      </p:sp>
      <p:sp>
        <p:nvSpPr>
          <p:cNvPr id="6" name="TextBox 5">
            <a:extLst>
              <a:ext uri="{FF2B5EF4-FFF2-40B4-BE49-F238E27FC236}">
                <a16:creationId xmlns:a16="http://schemas.microsoft.com/office/drawing/2014/main" id="{29ABE5C3-F961-7B85-46EA-BC99E3BBDB33}"/>
              </a:ext>
            </a:extLst>
          </p:cNvPr>
          <p:cNvSpPr txBox="1"/>
          <p:nvPr/>
        </p:nvSpPr>
        <p:spPr>
          <a:xfrm>
            <a:off x="3859563" y="2213199"/>
            <a:ext cx="1777429" cy="584775"/>
          </a:xfrm>
          <a:prstGeom prst="rect">
            <a:avLst/>
          </a:prstGeom>
          <a:noFill/>
        </p:spPr>
        <p:txBody>
          <a:bodyPr wrap="square" rtlCol="0">
            <a:spAutoFit/>
          </a:bodyPr>
          <a:lstStyle/>
          <a:p>
            <a:r>
              <a:rPr lang="en-US" sz="1600" dirty="0">
                <a:solidFill>
                  <a:schemeClr val="bg1"/>
                </a:solidFill>
              </a:rPr>
              <a:t>* Price</a:t>
            </a:r>
            <a:br>
              <a:rPr lang="en-US" sz="1600" dirty="0">
                <a:solidFill>
                  <a:schemeClr val="bg1"/>
                </a:solidFill>
              </a:rPr>
            </a:br>
            <a:r>
              <a:rPr lang="en-US" sz="1600" dirty="0">
                <a:solidFill>
                  <a:schemeClr val="bg1"/>
                </a:solidFill>
              </a:rPr>
              <a:t>* Time</a:t>
            </a:r>
          </a:p>
        </p:txBody>
      </p:sp>
      <p:sp>
        <p:nvSpPr>
          <p:cNvPr id="14" name="TextBox 13">
            <a:extLst>
              <a:ext uri="{FF2B5EF4-FFF2-40B4-BE49-F238E27FC236}">
                <a16:creationId xmlns:a16="http://schemas.microsoft.com/office/drawing/2014/main" id="{0087A122-D661-4990-ED67-EF50B263EE5B}"/>
              </a:ext>
            </a:extLst>
          </p:cNvPr>
          <p:cNvSpPr txBox="1"/>
          <p:nvPr/>
        </p:nvSpPr>
        <p:spPr>
          <a:xfrm>
            <a:off x="3548031" y="4466299"/>
            <a:ext cx="1777429" cy="1077218"/>
          </a:xfrm>
          <a:prstGeom prst="rect">
            <a:avLst/>
          </a:prstGeom>
          <a:noFill/>
        </p:spPr>
        <p:txBody>
          <a:bodyPr wrap="square" rtlCol="0">
            <a:spAutoFit/>
          </a:bodyPr>
          <a:lstStyle/>
          <a:p>
            <a:r>
              <a:rPr lang="en-US" sz="1600" dirty="0">
                <a:solidFill>
                  <a:schemeClr val="bg1"/>
                </a:solidFill>
              </a:rPr>
              <a:t>* Stop</a:t>
            </a:r>
            <a:br>
              <a:rPr lang="en-US" sz="1600" dirty="0">
                <a:solidFill>
                  <a:schemeClr val="bg1"/>
                </a:solidFill>
              </a:rPr>
            </a:br>
            <a:r>
              <a:rPr lang="en-US" sz="1600" dirty="0">
                <a:solidFill>
                  <a:schemeClr val="bg1"/>
                </a:solidFill>
              </a:rPr>
              <a:t>* Target</a:t>
            </a:r>
            <a:br>
              <a:rPr lang="en-US" sz="1600" dirty="0">
                <a:solidFill>
                  <a:schemeClr val="bg1"/>
                </a:solidFill>
              </a:rPr>
            </a:br>
            <a:r>
              <a:rPr lang="en-US" sz="1600" dirty="0">
                <a:solidFill>
                  <a:schemeClr val="bg1"/>
                </a:solidFill>
              </a:rPr>
              <a:t>* Entry</a:t>
            </a:r>
            <a:br>
              <a:rPr lang="en-US" sz="1600" dirty="0">
                <a:solidFill>
                  <a:schemeClr val="bg1"/>
                </a:solidFill>
              </a:rPr>
            </a:br>
            <a:r>
              <a:rPr lang="en-US" sz="1600" dirty="0">
                <a:solidFill>
                  <a:schemeClr val="bg1"/>
                </a:solidFill>
              </a:rPr>
              <a:t>* Size</a:t>
            </a:r>
          </a:p>
        </p:txBody>
      </p:sp>
      <p:cxnSp>
        <p:nvCxnSpPr>
          <p:cNvPr id="16" name="Straight Connector 15">
            <a:extLst>
              <a:ext uri="{FF2B5EF4-FFF2-40B4-BE49-F238E27FC236}">
                <a16:creationId xmlns:a16="http://schemas.microsoft.com/office/drawing/2014/main" id="{1253AFE8-13A8-7DB7-9DCF-926D18C9D636}"/>
              </a:ext>
            </a:extLst>
          </p:cNvPr>
          <p:cNvCxnSpPr/>
          <p:nvPr/>
        </p:nvCxnSpPr>
        <p:spPr>
          <a:xfrm>
            <a:off x="2504352" y="1252497"/>
            <a:ext cx="0" cy="5252037"/>
          </a:xfrm>
          <a:prstGeom prst="line">
            <a:avLst/>
          </a:prstGeom>
        </p:spPr>
        <p:style>
          <a:lnRef idx="1">
            <a:schemeClr val="accent1"/>
          </a:lnRef>
          <a:fillRef idx="0">
            <a:schemeClr val="accent1"/>
          </a:fillRef>
          <a:effectRef idx="0">
            <a:schemeClr val="accent1"/>
          </a:effectRef>
          <a:fontRef idx="minor">
            <a:schemeClr val="tx1"/>
          </a:fontRef>
        </p:style>
      </p:cxnSp>
      <p:sp>
        <p:nvSpPr>
          <p:cNvPr id="17" name="Isosceles Triangle 4">
            <a:extLst>
              <a:ext uri="{FF2B5EF4-FFF2-40B4-BE49-F238E27FC236}">
                <a16:creationId xmlns:a16="http://schemas.microsoft.com/office/drawing/2014/main" id="{37507BAB-80CC-2B41-D524-2F4ABB802E99}"/>
              </a:ext>
            </a:extLst>
          </p:cNvPr>
          <p:cNvSpPr/>
          <p:nvPr/>
        </p:nvSpPr>
        <p:spPr>
          <a:xfrm rot="5400000">
            <a:off x="2393178" y="2876883"/>
            <a:ext cx="1723469" cy="148443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22FCC93-AB49-A13B-C92F-24406AB227F2}"/>
              </a:ext>
            </a:extLst>
          </p:cNvPr>
          <p:cNvSpPr txBox="1"/>
          <p:nvPr/>
        </p:nvSpPr>
        <p:spPr>
          <a:xfrm>
            <a:off x="2688423" y="3527287"/>
            <a:ext cx="945505" cy="369332"/>
          </a:xfrm>
          <a:prstGeom prst="rect">
            <a:avLst/>
          </a:prstGeom>
          <a:noFill/>
        </p:spPr>
        <p:txBody>
          <a:bodyPr wrap="square" rtlCol="0">
            <a:spAutoFit/>
          </a:bodyPr>
          <a:lstStyle/>
          <a:p>
            <a:r>
              <a:rPr lang="en-US" dirty="0">
                <a:solidFill>
                  <a:schemeClr val="bg1"/>
                </a:solidFill>
              </a:rPr>
              <a:t>Risk</a:t>
            </a:r>
          </a:p>
        </p:txBody>
      </p:sp>
    </p:spTree>
    <p:extLst>
      <p:ext uri="{BB962C8B-B14F-4D97-AF65-F5344CB8AC3E}">
        <p14:creationId xmlns:p14="http://schemas.microsoft.com/office/powerpoint/2010/main" val="487592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497219" y="1338285"/>
            <a:ext cx="3674646"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3904116" y="3194636"/>
            <a:ext cx="2932497" cy="2916015"/>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525903" y="1338158"/>
            <a:ext cx="2310711" cy="1660546"/>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rot="21076073">
            <a:off x="3064206" y="3338247"/>
            <a:ext cx="3553504" cy="211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C5AD13-492A-18C7-E1EC-CCBB3A6204EE}"/>
              </a:ext>
            </a:extLst>
          </p:cNvPr>
          <p:cNvSpPr txBox="1"/>
          <p:nvPr/>
        </p:nvSpPr>
        <p:spPr>
          <a:xfrm>
            <a:off x="3742751" y="1893399"/>
            <a:ext cx="1777429" cy="369332"/>
          </a:xfrm>
          <a:prstGeom prst="rect">
            <a:avLst/>
          </a:prstGeom>
          <a:noFill/>
        </p:spPr>
        <p:txBody>
          <a:bodyPr wrap="square" rtlCol="0">
            <a:spAutoFit/>
          </a:bodyPr>
          <a:lstStyle/>
          <a:p>
            <a:r>
              <a:rPr lang="en-US" dirty="0">
                <a:solidFill>
                  <a:schemeClr val="bg1"/>
                </a:solidFill>
              </a:rPr>
              <a:t>Setup</a:t>
            </a:r>
          </a:p>
        </p:txBody>
      </p:sp>
      <p:sp>
        <p:nvSpPr>
          <p:cNvPr id="10" name="TextBox 9">
            <a:extLst>
              <a:ext uri="{FF2B5EF4-FFF2-40B4-BE49-F238E27FC236}">
                <a16:creationId xmlns:a16="http://schemas.microsoft.com/office/drawing/2014/main" id="{416E2D63-B3D2-5537-C077-104825ECE8C3}"/>
              </a:ext>
            </a:extLst>
          </p:cNvPr>
          <p:cNvSpPr txBox="1"/>
          <p:nvPr/>
        </p:nvSpPr>
        <p:spPr>
          <a:xfrm>
            <a:off x="3406117" y="4124179"/>
            <a:ext cx="1777429" cy="369332"/>
          </a:xfrm>
          <a:prstGeom prst="rect">
            <a:avLst/>
          </a:prstGeom>
          <a:noFill/>
        </p:spPr>
        <p:txBody>
          <a:bodyPr wrap="square" rtlCol="0">
            <a:spAutoFit/>
          </a:bodyPr>
          <a:lstStyle/>
          <a:p>
            <a:r>
              <a:rPr lang="en-US" dirty="0">
                <a:solidFill>
                  <a:schemeClr val="bg1"/>
                </a:solidFill>
              </a:rPr>
              <a:t>Tactics</a:t>
            </a:r>
          </a:p>
        </p:txBody>
      </p:sp>
      <p:sp>
        <p:nvSpPr>
          <p:cNvPr id="12" name="TextBox 11">
            <a:extLst>
              <a:ext uri="{FF2B5EF4-FFF2-40B4-BE49-F238E27FC236}">
                <a16:creationId xmlns:a16="http://schemas.microsoft.com/office/drawing/2014/main" id="{47DE1EEF-94A9-7565-ACC8-FCF051957E53}"/>
              </a:ext>
            </a:extLst>
          </p:cNvPr>
          <p:cNvSpPr txBox="1"/>
          <p:nvPr/>
        </p:nvSpPr>
        <p:spPr>
          <a:xfrm>
            <a:off x="5947899" y="1490776"/>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Rate</a:t>
            </a:r>
          </a:p>
        </p:txBody>
      </p:sp>
      <p:sp>
        <p:nvSpPr>
          <p:cNvPr id="13" name="TextBox 12">
            <a:extLst>
              <a:ext uri="{FF2B5EF4-FFF2-40B4-BE49-F238E27FC236}">
                <a16:creationId xmlns:a16="http://schemas.microsoft.com/office/drawing/2014/main" id="{B632B88D-CBDE-5518-7C23-B48B8253A6B2}"/>
              </a:ext>
            </a:extLst>
          </p:cNvPr>
          <p:cNvSpPr txBox="1"/>
          <p:nvPr/>
        </p:nvSpPr>
        <p:spPr>
          <a:xfrm>
            <a:off x="6000592" y="5044389"/>
            <a:ext cx="1777429" cy="646331"/>
          </a:xfrm>
          <a:prstGeom prst="rect">
            <a:avLst/>
          </a:prstGeom>
          <a:noFill/>
        </p:spPr>
        <p:txBody>
          <a:bodyPr wrap="square" rtlCol="0">
            <a:spAutoFit/>
          </a:bodyPr>
          <a:lstStyle/>
          <a:p>
            <a:r>
              <a:rPr lang="en-US" dirty="0">
                <a:solidFill>
                  <a:schemeClr val="bg1"/>
                </a:solidFill>
              </a:rPr>
              <a:t>Win</a:t>
            </a:r>
            <a:br>
              <a:rPr lang="en-US" dirty="0">
                <a:solidFill>
                  <a:schemeClr val="bg1"/>
                </a:solidFill>
              </a:rPr>
            </a:br>
            <a:r>
              <a:rPr lang="en-US" dirty="0">
                <a:solidFill>
                  <a:schemeClr val="bg1"/>
                </a:solidFill>
              </a:rPr>
              <a:t>Ratio</a:t>
            </a:r>
          </a:p>
        </p:txBody>
      </p:sp>
      <p:sp>
        <p:nvSpPr>
          <p:cNvPr id="6" name="TextBox 5">
            <a:extLst>
              <a:ext uri="{FF2B5EF4-FFF2-40B4-BE49-F238E27FC236}">
                <a16:creationId xmlns:a16="http://schemas.microsoft.com/office/drawing/2014/main" id="{29ABE5C3-F961-7B85-46EA-BC99E3BBDB33}"/>
              </a:ext>
            </a:extLst>
          </p:cNvPr>
          <p:cNvSpPr txBox="1"/>
          <p:nvPr/>
        </p:nvSpPr>
        <p:spPr>
          <a:xfrm>
            <a:off x="3859563" y="2213199"/>
            <a:ext cx="1777429" cy="584775"/>
          </a:xfrm>
          <a:prstGeom prst="rect">
            <a:avLst/>
          </a:prstGeom>
          <a:noFill/>
        </p:spPr>
        <p:txBody>
          <a:bodyPr wrap="square" rtlCol="0">
            <a:spAutoFit/>
          </a:bodyPr>
          <a:lstStyle/>
          <a:p>
            <a:r>
              <a:rPr lang="en-US" sz="1600" dirty="0">
                <a:solidFill>
                  <a:schemeClr val="bg1"/>
                </a:solidFill>
              </a:rPr>
              <a:t>* Price</a:t>
            </a:r>
            <a:br>
              <a:rPr lang="en-US" sz="1600" dirty="0">
                <a:solidFill>
                  <a:schemeClr val="bg1"/>
                </a:solidFill>
              </a:rPr>
            </a:br>
            <a:r>
              <a:rPr lang="en-US" sz="1600" dirty="0">
                <a:solidFill>
                  <a:schemeClr val="bg1"/>
                </a:solidFill>
              </a:rPr>
              <a:t>* Time</a:t>
            </a:r>
          </a:p>
        </p:txBody>
      </p:sp>
      <p:sp>
        <p:nvSpPr>
          <p:cNvPr id="14" name="TextBox 13">
            <a:extLst>
              <a:ext uri="{FF2B5EF4-FFF2-40B4-BE49-F238E27FC236}">
                <a16:creationId xmlns:a16="http://schemas.microsoft.com/office/drawing/2014/main" id="{0087A122-D661-4990-ED67-EF50B263EE5B}"/>
              </a:ext>
            </a:extLst>
          </p:cNvPr>
          <p:cNvSpPr txBox="1"/>
          <p:nvPr/>
        </p:nvSpPr>
        <p:spPr>
          <a:xfrm>
            <a:off x="3548031" y="4466299"/>
            <a:ext cx="1777429" cy="1077218"/>
          </a:xfrm>
          <a:prstGeom prst="rect">
            <a:avLst/>
          </a:prstGeom>
          <a:noFill/>
        </p:spPr>
        <p:txBody>
          <a:bodyPr wrap="square" rtlCol="0">
            <a:spAutoFit/>
          </a:bodyPr>
          <a:lstStyle/>
          <a:p>
            <a:r>
              <a:rPr lang="en-US" sz="1600" dirty="0">
                <a:solidFill>
                  <a:schemeClr val="bg1"/>
                </a:solidFill>
              </a:rPr>
              <a:t>* Stop</a:t>
            </a:r>
            <a:br>
              <a:rPr lang="en-US" sz="1600" dirty="0">
                <a:solidFill>
                  <a:schemeClr val="bg1"/>
                </a:solidFill>
              </a:rPr>
            </a:br>
            <a:r>
              <a:rPr lang="en-US" sz="1600" dirty="0">
                <a:solidFill>
                  <a:schemeClr val="bg1"/>
                </a:solidFill>
              </a:rPr>
              <a:t>* Target</a:t>
            </a:r>
            <a:br>
              <a:rPr lang="en-US" sz="1600" dirty="0">
                <a:solidFill>
                  <a:schemeClr val="bg1"/>
                </a:solidFill>
              </a:rPr>
            </a:br>
            <a:r>
              <a:rPr lang="en-US" sz="1600" dirty="0">
                <a:solidFill>
                  <a:schemeClr val="bg1"/>
                </a:solidFill>
              </a:rPr>
              <a:t>* Entry</a:t>
            </a:r>
            <a:br>
              <a:rPr lang="en-US" sz="1600" dirty="0">
                <a:solidFill>
                  <a:schemeClr val="bg1"/>
                </a:solidFill>
              </a:rPr>
            </a:br>
            <a:r>
              <a:rPr lang="en-US" sz="1600" dirty="0">
                <a:solidFill>
                  <a:schemeClr val="bg1"/>
                </a:solidFill>
              </a:rPr>
              <a:t>* Size</a:t>
            </a:r>
          </a:p>
        </p:txBody>
      </p:sp>
      <p:cxnSp>
        <p:nvCxnSpPr>
          <p:cNvPr id="16" name="Straight Connector 15">
            <a:extLst>
              <a:ext uri="{FF2B5EF4-FFF2-40B4-BE49-F238E27FC236}">
                <a16:creationId xmlns:a16="http://schemas.microsoft.com/office/drawing/2014/main" id="{1253AFE8-13A8-7DB7-9DCF-926D18C9D636}"/>
              </a:ext>
            </a:extLst>
          </p:cNvPr>
          <p:cNvCxnSpPr/>
          <p:nvPr/>
        </p:nvCxnSpPr>
        <p:spPr>
          <a:xfrm>
            <a:off x="2504352" y="1252497"/>
            <a:ext cx="0" cy="5252037"/>
          </a:xfrm>
          <a:prstGeom prst="line">
            <a:avLst/>
          </a:prstGeom>
        </p:spPr>
        <p:style>
          <a:lnRef idx="1">
            <a:schemeClr val="accent1"/>
          </a:lnRef>
          <a:fillRef idx="0">
            <a:schemeClr val="accent1"/>
          </a:fillRef>
          <a:effectRef idx="0">
            <a:schemeClr val="accent1"/>
          </a:effectRef>
          <a:fontRef idx="minor">
            <a:schemeClr val="tx1"/>
          </a:fontRef>
        </p:style>
      </p:cxnSp>
      <p:sp>
        <p:nvSpPr>
          <p:cNvPr id="17" name="Isosceles Triangle 4">
            <a:extLst>
              <a:ext uri="{FF2B5EF4-FFF2-40B4-BE49-F238E27FC236}">
                <a16:creationId xmlns:a16="http://schemas.microsoft.com/office/drawing/2014/main" id="{37507BAB-80CC-2B41-D524-2F4ABB802E99}"/>
              </a:ext>
            </a:extLst>
          </p:cNvPr>
          <p:cNvSpPr/>
          <p:nvPr/>
        </p:nvSpPr>
        <p:spPr>
          <a:xfrm rot="5400000">
            <a:off x="2393178" y="2876883"/>
            <a:ext cx="1723469" cy="148443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22FCC93-AB49-A13B-C92F-24406AB227F2}"/>
              </a:ext>
            </a:extLst>
          </p:cNvPr>
          <p:cNvSpPr txBox="1"/>
          <p:nvPr/>
        </p:nvSpPr>
        <p:spPr>
          <a:xfrm>
            <a:off x="2688423" y="3527287"/>
            <a:ext cx="945505" cy="369332"/>
          </a:xfrm>
          <a:prstGeom prst="rect">
            <a:avLst/>
          </a:prstGeom>
          <a:noFill/>
        </p:spPr>
        <p:txBody>
          <a:bodyPr wrap="square" rtlCol="0">
            <a:spAutoFit/>
          </a:bodyPr>
          <a:lstStyle/>
          <a:p>
            <a:r>
              <a:rPr lang="en-US" dirty="0">
                <a:solidFill>
                  <a:schemeClr val="bg1"/>
                </a:solidFill>
              </a:rPr>
              <a:t>Risk</a:t>
            </a:r>
          </a:p>
        </p:txBody>
      </p:sp>
      <p:pic>
        <p:nvPicPr>
          <p:cNvPr id="20" name="Picture 19" descr="A picture containing black, darkness, fireworks&#10;&#10;Description automatically generated">
            <a:extLst>
              <a:ext uri="{FF2B5EF4-FFF2-40B4-BE49-F238E27FC236}">
                <a16:creationId xmlns:a16="http://schemas.microsoft.com/office/drawing/2014/main" id="{8A7D5674-63E5-E624-AD88-739E1CC0EF1F}"/>
              </a:ext>
            </a:extLst>
          </p:cNvPr>
          <p:cNvPicPr>
            <a:picLocks noChangeAspect="1"/>
          </p:cNvPicPr>
          <p:nvPr/>
        </p:nvPicPr>
        <p:blipFill>
          <a:blip r:embed="rId2">
            <a:alphaModFix amt="20000"/>
          </a:blip>
          <a:stretch>
            <a:fillRect/>
          </a:stretch>
        </p:blipFill>
        <p:spPr>
          <a:xfrm>
            <a:off x="2332108" y="1305545"/>
            <a:ext cx="4577845" cy="4835422"/>
          </a:xfrm>
          <a:prstGeom prst="rect">
            <a:avLst/>
          </a:prstGeom>
        </p:spPr>
      </p:pic>
    </p:spTree>
    <p:extLst>
      <p:ext uri="{BB962C8B-B14F-4D97-AF65-F5344CB8AC3E}">
        <p14:creationId xmlns:p14="http://schemas.microsoft.com/office/powerpoint/2010/main" val="362732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B7A15E-9E1B-B37E-E09C-C7D80E3DEDB0}"/>
              </a:ext>
            </a:extLst>
          </p:cNvPr>
          <p:cNvGrpSpPr/>
          <p:nvPr/>
        </p:nvGrpSpPr>
        <p:grpSpPr>
          <a:xfrm>
            <a:off x="1759131" y="862149"/>
            <a:ext cx="6183086" cy="5738948"/>
            <a:chOff x="1759131" y="862149"/>
            <a:chExt cx="6183086" cy="5738948"/>
          </a:xfrm>
        </p:grpSpPr>
        <p:sp>
          <p:nvSpPr>
            <p:cNvPr id="7" name="Rectangle: Rounded Corners 6">
              <a:extLst>
                <a:ext uri="{FF2B5EF4-FFF2-40B4-BE49-F238E27FC236}">
                  <a16:creationId xmlns:a16="http://schemas.microsoft.com/office/drawing/2014/main" id="{95124E5A-DDB9-3EA6-B36F-B944889DFAC9}"/>
                </a:ext>
              </a:extLst>
            </p:cNvPr>
            <p:cNvSpPr/>
            <p:nvPr/>
          </p:nvSpPr>
          <p:spPr>
            <a:xfrm>
              <a:off x="1759131" y="862149"/>
              <a:ext cx="6183086" cy="5738948"/>
            </a:xfrm>
            <a:prstGeom prst="roundRect">
              <a:avLst/>
            </a:prstGeom>
            <a:noFill/>
            <a:ln w="32385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A025D2C1-4BFB-B940-072D-9293C804CC6F}"/>
                </a:ext>
              </a:extLst>
            </p:cNvPr>
            <p:cNvSpPr/>
            <p:nvPr/>
          </p:nvSpPr>
          <p:spPr>
            <a:xfrm>
              <a:off x="2497219" y="1338285"/>
              <a:ext cx="3674646" cy="4762798"/>
            </a:xfrm>
            <a:custGeom>
              <a:avLst/>
              <a:gdLst>
                <a:gd name="connsiteX0" fmla="*/ 191588 w 4188822"/>
                <a:gd name="connsiteY0" fmla="*/ 8708 h 4014651"/>
                <a:gd name="connsiteX1" fmla="*/ 1140822 w 4188822"/>
                <a:gd name="connsiteY1" fmla="*/ 0 h 4014651"/>
                <a:gd name="connsiteX2" fmla="*/ 4188822 w 4188822"/>
                <a:gd name="connsiteY2" fmla="*/ 2002971 h 4014651"/>
                <a:gd name="connsiteX3" fmla="*/ 1184365 w 4188822"/>
                <a:gd name="connsiteY3" fmla="*/ 4014651 h 4014651"/>
                <a:gd name="connsiteX4" fmla="*/ 0 w 4188822"/>
                <a:gd name="connsiteY4" fmla="*/ 3997234 h 4014651"/>
                <a:gd name="connsiteX5" fmla="*/ 2865120 w 4188822"/>
                <a:gd name="connsiteY5" fmla="*/ 1985554 h 4014651"/>
                <a:gd name="connsiteX6" fmla="*/ 191588 w 4188822"/>
                <a:gd name="connsiteY6" fmla="*/ 8708 h 4014651"/>
                <a:gd name="connsiteX0" fmla="*/ 0 w 4258491"/>
                <a:gd name="connsiteY0" fmla="*/ 0 h 4014651"/>
                <a:gd name="connsiteX1" fmla="*/ 1210491 w 4258491"/>
                <a:gd name="connsiteY1" fmla="*/ 0 h 4014651"/>
                <a:gd name="connsiteX2" fmla="*/ 4258491 w 4258491"/>
                <a:gd name="connsiteY2" fmla="*/ 2002971 h 4014651"/>
                <a:gd name="connsiteX3" fmla="*/ 1254034 w 4258491"/>
                <a:gd name="connsiteY3" fmla="*/ 4014651 h 4014651"/>
                <a:gd name="connsiteX4" fmla="*/ 69669 w 4258491"/>
                <a:gd name="connsiteY4" fmla="*/ 3997234 h 4014651"/>
                <a:gd name="connsiteX5" fmla="*/ 2934789 w 4258491"/>
                <a:gd name="connsiteY5" fmla="*/ 1985554 h 4014651"/>
                <a:gd name="connsiteX6" fmla="*/ 0 w 4258491"/>
                <a:gd name="connsiteY6" fmla="*/ 0 h 4014651"/>
                <a:gd name="connsiteX0" fmla="*/ 0 w 4258491"/>
                <a:gd name="connsiteY0" fmla="*/ 0 h 4045438"/>
                <a:gd name="connsiteX1" fmla="*/ 1210491 w 4258491"/>
                <a:gd name="connsiteY1" fmla="*/ 0 h 4045438"/>
                <a:gd name="connsiteX2" fmla="*/ 4258491 w 4258491"/>
                <a:gd name="connsiteY2" fmla="*/ 2002971 h 4045438"/>
                <a:gd name="connsiteX3" fmla="*/ 1002690 w 4258491"/>
                <a:gd name="connsiteY3" fmla="*/ 4045438 h 4045438"/>
                <a:gd name="connsiteX4" fmla="*/ 69669 w 4258491"/>
                <a:gd name="connsiteY4" fmla="*/ 3997234 h 4045438"/>
                <a:gd name="connsiteX5" fmla="*/ 2934789 w 4258491"/>
                <a:gd name="connsiteY5" fmla="*/ 1985554 h 4045438"/>
                <a:gd name="connsiteX6" fmla="*/ 0 w 4258491"/>
                <a:gd name="connsiteY6" fmla="*/ 0 h 4045438"/>
                <a:gd name="connsiteX0" fmla="*/ 0 w 4258491"/>
                <a:gd name="connsiteY0" fmla="*/ 0 h 4002336"/>
                <a:gd name="connsiteX1" fmla="*/ 1210491 w 4258491"/>
                <a:gd name="connsiteY1" fmla="*/ 0 h 4002336"/>
                <a:gd name="connsiteX2" fmla="*/ 4258491 w 4258491"/>
                <a:gd name="connsiteY2" fmla="*/ 2002971 h 4002336"/>
                <a:gd name="connsiteX3" fmla="*/ 794433 w 4258491"/>
                <a:gd name="connsiteY3" fmla="*/ 4002336 h 4002336"/>
                <a:gd name="connsiteX4" fmla="*/ 69669 w 4258491"/>
                <a:gd name="connsiteY4" fmla="*/ 3997234 h 4002336"/>
                <a:gd name="connsiteX5" fmla="*/ 2934789 w 4258491"/>
                <a:gd name="connsiteY5" fmla="*/ 1985554 h 4002336"/>
                <a:gd name="connsiteX6" fmla="*/ 0 w 4258491"/>
                <a:gd name="connsiteY6" fmla="*/ 0 h 4002336"/>
                <a:gd name="connsiteX0" fmla="*/ 0 w 4258491"/>
                <a:gd name="connsiteY0" fmla="*/ 0 h 4033123"/>
                <a:gd name="connsiteX1" fmla="*/ 1210491 w 4258491"/>
                <a:gd name="connsiteY1" fmla="*/ 0 h 4033123"/>
                <a:gd name="connsiteX2" fmla="*/ 4258491 w 4258491"/>
                <a:gd name="connsiteY2" fmla="*/ 2002971 h 4033123"/>
                <a:gd name="connsiteX3" fmla="*/ 916515 w 4258491"/>
                <a:gd name="connsiteY3" fmla="*/ 4033123 h 4033123"/>
                <a:gd name="connsiteX4" fmla="*/ 69669 w 4258491"/>
                <a:gd name="connsiteY4" fmla="*/ 3997234 h 4033123"/>
                <a:gd name="connsiteX5" fmla="*/ 2934789 w 4258491"/>
                <a:gd name="connsiteY5" fmla="*/ 1985554 h 4033123"/>
                <a:gd name="connsiteX6" fmla="*/ 0 w 4258491"/>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3123646 w 4447348"/>
                <a:gd name="connsiteY5" fmla="*/ 1985554 h 4033123"/>
                <a:gd name="connsiteX6" fmla="*/ 188857 w 4447348"/>
                <a:gd name="connsiteY6" fmla="*/ 0 h 4033123"/>
                <a:gd name="connsiteX0" fmla="*/ 188857 w 4447348"/>
                <a:gd name="connsiteY0" fmla="*/ 0 h 4033123"/>
                <a:gd name="connsiteX1" fmla="*/ 1399348 w 4447348"/>
                <a:gd name="connsiteY1" fmla="*/ 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188857 w 4447348"/>
                <a:gd name="connsiteY0" fmla="*/ 0 h 4033123"/>
                <a:gd name="connsiteX1" fmla="*/ 1668456 w 4447348"/>
                <a:gd name="connsiteY1" fmla="*/ 24630 h 4033123"/>
                <a:gd name="connsiteX2" fmla="*/ 4447348 w 4447348"/>
                <a:gd name="connsiteY2" fmla="*/ 2002971 h 4033123"/>
                <a:gd name="connsiteX3" fmla="*/ 1105372 w 4447348"/>
                <a:gd name="connsiteY3" fmla="*/ 4033123 h 4033123"/>
                <a:gd name="connsiteX4" fmla="*/ 0 w 4447348"/>
                <a:gd name="connsiteY4" fmla="*/ 4028022 h 4033123"/>
                <a:gd name="connsiteX5" fmla="*/ 2599595 w 4447348"/>
                <a:gd name="connsiteY5" fmla="*/ 1985554 h 4033123"/>
                <a:gd name="connsiteX6" fmla="*/ 188857 w 4447348"/>
                <a:gd name="connsiteY6" fmla="*/ 0 h 403312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2665682 w 4513435"/>
                <a:gd name="connsiteY5" fmla="*/ 1960924 h 4008493"/>
                <a:gd name="connsiteX6" fmla="*/ 0 w 4513435"/>
                <a:gd name="connsiteY6"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45936 w 4513435"/>
                <a:gd name="connsiteY5" fmla="*/ 3449705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37759 w 4513435"/>
                <a:gd name="connsiteY5" fmla="*/ 3498964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0 w 4513435"/>
                <a:gd name="connsiteY7"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618464 w 4513435"/>
                <a:gd name="connsiteY7" fmla="*/ 463346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3 w 4513435"/>
                <a:gd name="connsiteY5" fmla="*/ 3166463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30677 w 4513435"/>
                <a:gd name="connsiteY7" fmla="*/ 814320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71483 w 4513435"/>
                <a:gd name="connsiteY5" fmla="*/ 2803289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9104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520322 h 4008493"/>
                <a:gd name="connsiteX8" fmla="*/ 0 w 4513435"/>
                <a:gd name="connsiteY8" fmla="*/ 0 h 4008493"/>
                <a:gd name="connsiteX0" fmla="*/ 0 w 4513435"/>
                <a:gd name="connsiteY0" fmla="*/ 0 h 4008493"/>
                <a:gd name="connsiteX1" fmla="*/ 1734543 w 4513435"/>
                <a:gd name="connsiteY1" fmla="*/ 0 h 4008493"/>
                <a:gd name="connsiteX2" fmla="*/ 4513435 w 4513435"/>
                <a:gd name="connsiteY2" fmla="*/ 1978341 h 4008493"/>
                <a:gd name="connsiteX3" fmla="*/ 1171459 w 4513435"/>
                <a:gd name="connsiteY3" fmla="*/ 4008493 h 4008493"/>
                <a:gd name="connsiteX4" fmla="*/ 66087 w 4513435"/>
                <a:gd name="connsiteY4" fmla="*/ 4003392 h 4008493"/>
                <a:gd name="connsiteX5" fmla="*/ 51924 w 4513435"/>
                <a:gd name="connsiteY5" fmla="*/ 3140522 h 4008493"/>
                <a:gd name="connsiteX6" fmla="*/ 2665682 w 4513435"/>
                <a:gd name="connsiteY6" fmla="*/ 1960924 h 4008493"/>
                <a:gd name="connsiteX7" fmla="*/ 11116 w 4513435"/>
                <a:gd name="connsiteY7" fmla="*/ 606792 h 4008493"/>
                <a:gd name="connsiteX8" fmla="*/ 0 w 4513435"/>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665682 w 4098252"/>
                <a:gd name="connsiteY6" fmla="*/ 196092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51924 w 4098252"/>
                <a:gd name="connsiteY5" fmla="*/ 314052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66087 w 4098252"/>
                <a:gd name="connsiteY4" fmla="*/ 400339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11116 w 4098252"/>
                <a:gd name="connsiteY7" fmla="*/ 606792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26430 w 4098252"/>
                <a:gd name="connsiteY5" fmla="*/ 3137302 h 4008493"/>
                <a:gd name="connsiteX6" fmla="*/ 2235931 w 4098252"/>
                <a:gd name="connsiteY6" fmla="*/ 1964144 h 4008493"/>
                <a:gd name="connsiteX7" fmla="*/ 3802 w 4098252"/>
                <a:gd name="connsiteY7" fmla="*/ 1169428 h 4008493"/>
                <a:gd name="connsiteX8" fmla="*/ 0 w 4098252"/>
                <a:gd name="connsiteY8" fmla="*/ 0 h 4008493"/>
                <a:gd name="connsiteX0" fmla="*/ 0 w 4098252"/>
                <a:gd name="connsiteY0" fmla="*/ 0 h 4008493"/>
                <a:gd name="connsiteX1" fmla="*/ 1734543 w 4098252"/>
                <a:gd name="connsiteY1" fmla="*/ 0 h 4008493"/>
                <a:gd name="connsiteX2" fmla="*/ 4098252 w 4098252"/>
                <a:gd name="connsiteY2" fmla="*/ 1955802 h 4008493"/>
                <a:gd name="connsiteX3" fmla="*/ 1171459 w 4098252"/>
                <a:gd name="connsiteY3" fmla="*/ 4008493 h 4008493"/>
                <a:gd name="connsiteX4" fmla="*/ 33310 w 4098252"/>
                <a:gd name="connsiteY4" fmla="*/ 3996952 h 4008493"/>
                <a:gd name="connsiteX5" fmla="*/ 829 w 4098252"/>
                <a:gd name="connsiteY5" fmla="*/ 2438858 h 4008493"/>
                <a:gd name="connsiteX6" fmla="*/ 2235931 w 4098252"/>
                <a:gd name="connsiteY6" fmla="*/ 1964144 h 4008493"/>
                <a:gd name="connsiteX7" fmla="*/ 3802 w 4098252"/>
                <a:gd name="connsiteY7" fmla="*/ 1169428 h 4008493"/>
                <a:gd name="connsiteX8" fmla="*/ 0 w 4098252"/>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2239193 w 4101514"/>
                <a:gd name="connsiteY6" fmla="*/ 1964144 h 4008493"/>
                <a:gd name="connsiteX7" fmla="*/ 7064 w 4101514"/>
                <a:gd name="connsiteY7" fmla="*/ 1169428 h 4008493"/>
                <a:gd name="connsiteX8" fmla="*/ 3262 w 4101514"/>
                <a:gd name="connsiteY8" fmla="*/ 0 h 4008493"/>
                <a:gd name="connsiteX0" fmla="*/ 3262 w 4101514"/>
                <a:gd name="connsiteY0" fmla="*/ 0 h 4008493"/>
                <a:gd name="connsiteX1" fmla="*/ 1737805 w 4101514"/>
                <a:gd name="connsiteY1" fmla="*/ 0 h 4008493"/>
                <a:gd name="connsiteX2" fmla="*/ 4101514 w 4101514"/>
                <a:gd name="connsiteY2" fmla="*/ 1955802 h 4008493"/>
                <a:gd name="connsiteX3" fmla="*/ 1174721 w 4101514"/>
                <a:gd name="connsiteY3" fmla="*/ 4008493 h 4008493"/>
                <a:gd name="connsiteX4" fmla="*/ 0 w 4101514"/>
                <a:gd name="connsiteY4" fmla="*/ 3996953 h 4008493"/>
                <a:gd name="connsiteX5" fmla="*/ 4091 w 4101514"/>
                <a:gd name="connsiteY5" fmla="*/ 2438858 h 4008493"/>
                <a:gd name="connsiteX6" fmla="*/ 1577230 w 4101514"/>
                <a:gd name="connsiteY6" fmla="*/ 1957677 h 4008493"/>
                <a:gd name="connsiteX7" fmla="*/ 7064 w 4101514"/>
                <a:gd name="connsiteY7" fmla="*/ 1169428 h 4008493"/>
                <a:gd name="connsiteX8" fmla="*/ 3262 w 4101514"/>
                <a:gd name="connsiteY8" fmla="*/ 0 h 4008493"/>
                <a:gd name="connsiteX0" fmla="*/ 3262 w 3242058"/>
                <a:gd name="connsiteY0" fmla="*/ 0 h 4008493"/>
                <a:gd name="connsiteX1" fmla="*/ 1737805 w 3242058"/>
                <a:gd name="connsiteY1" fmla="*/ 0 h 4008493"/>
                <a:gd name="connsiteX2" fmla="*/ 3242058 w 3242058"/>
                <a:gd name="connsiteY2" fmla="*/ 1952568 h 4008493"/>
                <a:gd name="connsiteX3" fmla="*/ 1174721 w 3242058"/>
                <a:gd name="connsiteY3" fmla="*/ 4008493 h 4008493"/>
                <a:gd name="connsiteX4" fmla="*/ 0 w 3242058"/>
                <a:gd name="connsiteY4" fmla="*/ 3996953 h 4008493"/>
                <a:gd name="connsiteX5" fmla="*/ 4091 w 3242058"/>
                <a:gd name="connsiteY5" fmla="*/ 2438858 h 4008493"/>
                <a:gd name="connsiteX6" fmla="*/ 1577230 w 3242058"/>
                <a:gd name="connsiteY6" fmla="*/ 1957677 h 4008493"/>
                <a:gd name="connsiteX7" fmla="*/ 7064 w 3242058"/>
                <a:gd name="connsiteY7" fmla="*/ 1169428 h 4008493"/>
                <a:gd name="connsiteX8" fmla="*/ 3262 w 3242058"/>
                <a:gd name="connsiteY8" fmla="*/ 0 h 4008493"/>
                <a:gd name="connsiteX0" fmla="*/ 3262 w 3231086"/>
                <a:gd name="connsiteY0" fmla="*/ 0 h 4008493"/>
                <a:gd name="connsiteX1" fmla="*/ 1737805 w 3231086"/>
                <a:gd name="connsiteY1" fmla="*/ 0 h 4008493"/>
                <a:gd name="connsiteX2" fmla="*/ 3231086 w 3231086"/>
                <a:gd name="connsiteY2" fmla="*/ 1807059 h 4008493"/>
                <a:gd name="connsiteX3" fmla="*/ 1174721 w 3231086"/>
                <a:gd name="connsiteY3" fmla="*/ 4008493 h 4008493"/>
                <a:gd name="connsiteX4" fmla="*/ 0 w 3231086"/>
                <a:gd name="connsiteY4" fmla="*/ 3996953 h 4008493"/>
                <a:gd name="connsiteX5" fmla="*/ 4091 w 3231086"/>
                <a:gd name="connsiteY5" fmla="*/ 2438858 h 4008493"/>
                <a:gd name="connsiteX6" fmla="*/ 1577230 w 3231086"/>
                <a:gd name="connsiteY6" fmla="*/ 1957677 h 4008493"/>
                <a:gd name="connsiteX7" fmla="*/ 7064 w 3231086"/>
                <a:gd name="connsiteY7" fmla="*/ 1169428 h 4008493"/>
                <a:gd name="connsiteX8" fmla="*/ 3262 w 3231086"/>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4091 w 3530981"/>
                <a:gd name="connsiteY5" fmla="*/ 2438858 h 4008493"/>
                <a:gd name="connsiteX6" fmla="*/ 1577230 w 3530981"/>
                <a:gd name="connsiteY6" fmla="*/ 1957677 h 4008493"/>
                <a:gd name="connsiteX7" fmla="*/ 7064 w 3530981"/>
                <a:gd name="connsiteY7" fmla="*/ 1169428 h 4008493"/>
                <a:gd name="connsiteX8" fmla="*/ 3262 w 3530981"/>
                <a:gd name="connsiteY8" fmla="*/ 0 h 4008493"/>
                <a:gd name="connsiteX0" fmla="*/ 3402 w 3531121"/>
                <a:gd name="connsiteY0" fmla="*/ 0 h 4008493"/>
                <a:gd name="connsiteX1" fmla="*/ 1737945 w 3531121"/>
                <a:gd name="connsiteY1" fmla="*/ 0 h 4008493"/>
                <a:gd name="connsiteX2" fmla="*/ 3531121 w 3531121"/>
                <a:gd name="connsiteY2" fmla="*/ 1758557 h 4008493"/>
                <a:gd name="connsiteX3" fmla="*/ 1174861 w 3531121"/>
                <a:gd name="connsiteY3" fmla="*/ 4008493 h 4008493"/>
                <a:gd name="connsiteX4" fmla="*/ 140 w 3531121"/>
                <a:gd name="connsiteY4" fmla="*/ 3996953 h 4008493"/>
                <a:gd name="connsiteX5" fmla="*/ 574 w 3531121"/>
                <a:gd name="connsiteY5" fmla="*/ 2649038 h 4008493"/>
                <a:gd name="connsiteX6" fmla="*/ 1577370 w 3531121"/>
                <a:gd name="connsiteY6" fmla="*/ 1957677 h 4008493"/>
                <a:gd name="connsiteX7" fmla="*/ 7204 w 3531121"/>
                <a:gd name="connsiteY7" fmla="*/ 1169428 h 4008493"/>
                <a:gd name="connsiteX8" fmla="*/ 3402 w 3531121"/>
                <a:gd name="connsiteY8" fmla="*/ 0 h 4008493"/>
                <a:gd name="connsiteX0" fmla="*/ 3262 w 3530981"/>
                <a:gd name="connsiteY0" fmla="*/ 0 h 4008493"/>
                <a:gd name="connsiteX1" fmla="*/ 1737805 w 3530981"/>
                <a:gd name="connsiteY1" fmla="*/ 0 h 4008493"/>
                <a:gd name="connsiteX2" fmla="*/ 3530981 w 3530981"/>
                <a:gd name="connsiteY2" fmla="*/ 1758557 h 4008493"/>
                <a:gd name="connsiteX3" fmla="*/ 1174721 w 3530981"/>
                <a:gd name="connsiteY3" fmla="*/ 4008493 h 4008493"/>
                <a:gd name="connsiteX4" fmla="*/ 0 w 3530981"/>
                <a:gd name="connsiteY4" fmla="*/ 3996953 h 4008493"/>
                <a:gd name="connsiteX5" fmla="*/ 7748 w 3530981"/>
                <a:gd name="connsiteY5" fmla="*/ 2739577 h 4008493"/>
                <a:gd name="connsiteX6" fmla="*/ 1577230 w 3530981"/>
                <a:gd name="connsiteY6" fmla="*/ 1957677 h 4008493"/>
                <a:gd name="connsiteX7" fmla="*/ 7064 w 3530981"/>
                <a:gd name="connsiteY7" fmla="*/ 1169428 h 4008493"/>
                <a:gd name="connsiteX8" fmla="*/ 3262 w 3530981"/>
                <a:gd name="connsiteY8" fmla="*/ 0 h 4008493"/>
                <a:gd name="connsiteX0" fmla="*/ 3262 w 3717501"/>
                <a:gd name="connsiteY0" fmla="*/ 0 h 4008493"/>
                <a:gd name="connsiteX1" fmla="*/ 1737805 w 3717501"/>
                <a:gd name="connsiteY1" fmla="*/ 0 h 4008493"/>
                <a:gd name="connsiteX2" fmla="*/ 3717501 w 3717501"/>
                <a:gd name="connsiteY2" fmla="*/ 1729456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717501"/>
                <a:gd name="connsiteY0" fmla="*/ 0 h 4008493"/>
                <a:gd name="connsiteX1" fmla="*/ 1737805 w 3717501"/>
                <a:gd name="connsiteY1" fmla="*/ 0 h 4008493"/>
                <a:gd name="connsiteX2" fmla="*/ 3717501 w 3717501"/>
                <a:gd name="connsiteY2" fmla="*/ 1580713 h 4008493"/>
                <a:gd name="connsiteX3" fmla="*/ 1174721 w 3717501"/>
                <a:gd name="connsiteY3" fmla="*/ 4008493 h 4008493"/>
                <a:gd name="connsiteX4" fmla="*/ 0 w 3717501"/>
                <a:gd name="connsiteY4" fmla="*/ 3996953 h 4008493"/>
                <a:gd name="connsiteX5" fmla="*/ 7748 w 3717501"/>
                <a:gd name="connsiteY5" fmla="*/ 2739577 h 4008493"/>
                <a:gd name="connsiteX6" fmla="*/ 1577230 w 3717501"/>
                <a:gd name="connsiteY6" fmla="*/ 1957677 h 4008493"/>
                <a:gd name="connsiteX7" fmla="*/ 7064 w 3717501"/>
                <a:gd name="connsiteY7" fmla="*/ 1169428 h 4008493"/>
                <a:gd name="connsiteX8" fmla="*/ 3262 w 3717501"/>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577230 w 3384690"/>
                <a:gd name="connsiteY6" fmla="*/ 1957677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7064 w 3384690"/>
                <a:gd name="connsiteY7" fmla="*/ 1169428 h 4008493"/>
                <a:gd name="connsiteX8" fmla="*/ 3262 w 3384690"/>
                <a:gd name="connsiteY8" fmla="*/ 0 h 4008493"/>
                <a:gd name="connsiteX0" fmla="*/ 3262 w 3384690"/>
                <a:gd name="connsiteY0" fmla="*/ 0 h 4008493"/>
                <a:gd name="connsiteX1" fmla="*/ 1737805 w 3384690"/>
                <a:gd name="connsiteY1" fmla="*/ 0 h 4008493"/>
                <a:gd name="connsiteX2" fmla="*/ 3384690 w 3384690"/>
                <a:gd name="connsiteY2" fmla="*/ 1596880 h 4008493"/>
                <a:gd name="connsiteX3" fmla="*/ 1174721 w 3384690"/>
                <a:gd name="connsiteY3" fmla="*/ 4008493 h 4008493"/>
                <a:gd name="connsiteX4" fmla="*/ 0 w 3384690"/>
                <a:gd name="connsiteY4" fmla="*/ 3996953 h 4008493"/>
                <a:gd name="connsiteX5" fmla="*/ 7748 w 3384690"/>
                <a:gd name="connsiteY5" fmla="*/ 2739577 h 4008493"/>
                <a:gd name="connsiteX6" fmla="*/ 1862496 w 3384690"/>
                <a:gd name="connsiteY6" fmla="*/ 1838036 h 4008493"/>
                <a:gd name="connsiteX7" fmla="*/ 10721 w 3384690"/>
                <a:gd name="connsiteY7" fmla="*/ 939847 h 4008493"/>
                <a:gd name="connsiteX8" fmla="*/ 3262 w 3384690"/>
                <a:gd name="connsiteY8" fmla="*/ 0 h 4008493"/>
                <a:gd name="connsiteX0" fmla="*/ 6791 w 3388219"/>
                <a:gd name="connsiteY0" fmla="*/ 0 h 4008493"/>
                <a:gd name="connsiteX1" fmla="*/ 1741334 w 3388219"/>
                <a:gd name="connsiteY1" fmla="*/ 0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388219"/>
                <a:gd name="connsiteY0" fmla="*/ 0 h 4008493"/>
                <a:gd name="connsiteX1" fmla="*/ 1554814 w 3388219"/>
                <a:gd name="connsiteY1" fmla="*/ 3234 h 4008493"/>
                <a:gd name="connsiteX2" fmla="*/ 3388219 w 3388219"/>
                <a:gd name="connsiteY2" fmla="*/ 1596880 h 4008493"/>
                <a:gd name="connsiteX3" fmla="*/ 1178250 w 3388219"/>
                <a:gd name="connsiteY3" fmla="*/ 4008493 h 4008493"/>
                <a:gd name="connsiteX4" fmla="*/ 3529 w 3388219"/>
                <a:gd name="connsiteY4" fmla="*/ 3996953 h 4008493"/>
                <a:gd name="connsiteX5" fmla="*/ 305 w 3388219"/>
                <a:gd name="connsiteY5" fmla="*/ 2917422 h 4008493"/>
                <a:gd name="connsiteX6" fmla="*/ 1866025 w 3388219"/>
                <a:gd name="connsiteY6" fmla="*/ 1838036 h 4008493"/>
                <a:gd name="connsiteX7" fmla="*/ 14250 w 3388219"/>
                <a:gd name="connsiteY7" fmla="*/ 939847 h 4008493"/>
                <a:gd name="connsiteX8" fmla="*/ 6791 w 3388219"/>
                <a:gd name="connsiteY8" fmla="*/ 0 h 4008493"/>
                <a:gd name="connsiteX0" fmla="*/ 6791 w 3497937"/>
                <a:gd name="connsiteY0" fmla="*/ 0 h 4008493"/>
                <a:gd name="connsiteX1" fmla="*/ 1554814 w 3497937"/>
                <a:gd name="connsiteY1" fmla="*/ 3234 h 4008493"/>
                <a:gd name="connsiteX2" fmla="*/ 3497937 w 3497937"/>
                <a:gd name="connsiteY2" fmla="*/ 1583946 h 4008493"/>
                <a:gd name="connsiteX3" fmla="*/ 1178250 w 3497937"/>
                <a:gd name="connsiteY3" fmla="*/ 4008493 h 4008493"/>
                <a:gd name="connsiteX4" fmla="*/ 3529 w 3497937"/>
                <a:gd name="connsiteY4" fmla="*/ 3996953 h 4008493"/>
                <a:gd name="connsiteX5" fmla="*/ 305 w 3497937"/>
                <a:gd name="connsiteY5" fmla="*/ 2917422 h 4008493"/>
                <a:gd name="connsiteX6" fmla="*/ 1866025 w 3497937"/>
                <a:gd name="connsiteY6" fmla="*/ 1838036 h 4008493"/>
                <a:gd name="connsiteX7" fmla="*/ 14250 w 3497937"/>
                <a:gd name="connsiteY7" fmla="*/ 939847 h 4008493"/>
                <a:gd name="connsiteX8" fmla="*/ 6791 w 3497937"/>
                <a:gd name="connsiteY8" fmla="*/ 0 h 400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937" h="4008493">
                  <a:moveTo>
                    <a:pt x="6791" y="0"/>
                  </a:moveTo>
                  <a:lnTo>
                    <a:pt x="1554814" y="3234"/>
                  </a:lnTo>
                  <a:lnTo>
                    <a:pt x="3497937" y="1583946"/>
                  </a:lnTo>
                  <a:lnTo>
                    <a:pt x="1178250" y="4008493"/>
                  </a:lnTo>
                  <a:lnTo>
                    <a:pt x="3529" y="3996953"/>
                  </a:lnTo>
                  <a:cubicBezTo>
                    <a:pt x="5328" y="3596919"/>
                    <a:pt x="-1494" y="3317456"/>
                    <a:pt x="305" y="2917422"/>
                  </a:cubicBezTo>
                  <a:lnTo>
                    <a:pt x="1866025" y="1838036"/>
                  </a:lnTo>
                  <a:lnTo>
                    <a:pt x="14250" y="939847"/>
                  </a:lnTo>
                  <a:cubicBezTo>
                    <a:pt x="12983" y="550038"/>
                    <a:pt x="8058" y="389809"/>
                    <a:pt x="679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878536D-D5D5-6AE2-0E6C-26EF8FDF9585}"/>
                </a:ext>
              </a:extLst>
            </p:cNvPr>
            <p:cNvSpPr/>
            <p:nvPr/>
          </p:nvSpPr>
          <p:spPr>
            <a:xfrm>
              <a:off x="3904116" y="3194636"/>
              <a:ext cx="2932497" cy="2916015"/>
            </a:xfrm>
            <a:custGeom>
              <a:avLst/>
              <a:gdLst>
                <a:gd name="connsiteX0" fmla="*/ 0 w 2899870"/>
                <a:gd name="connsiteY0" fmla="*/ 1983512 h 1983512"/>
                <a:gd name="connsiteX1" fmla="*/ 2888358 w 2899870"/>
                <a:gd name="connsiteY1" fmla="*/ 0 h 1983512"/>
                <a:gd name="connsiteX2" fmla="*/ 2899870 w 2899870"/>
                <a:gd name="connsiteY2" fmla="*/ 1983512 h 1983512"/>
                <a:gd name="connsiteX3" fmla="*/ 0 w 2899870"/>
                <a:gd name="connsiteY3" fmla="*/ 1983512 h 1983512"/>
                <a:gd name="connsiteX0" fmla="*/ 0 w 3138075"/>
                <a:gd name="connsiteY0" fmla="*/ 1987354 h 1987354"/>
                <a:gd name="connsiteX1" fmla="*/ 3126563 w 3138075"/>
                <a:gd name="connsiteY1" fmla="*/ 0 h 1987354"/>
                <a:gd name="connsiteX2" fmla="*/ 3138075 w 3138075"/>
                <a:gd name="connsiteY2" fmla="*/ 1983512 h 1987354"/>
                <a:gd name="connsiteX3" fmla="*/ 0 w 3138075"/>
                <a:gd name="connsiteY3" fmla="*/ 1987354 h 1987354"/>
                <a:gd name="connsiteX0" fmla="*/ 0 w 3138075"/>
                <a:gd name="connsiteY0" fmla="*/ 2419913 h 2419913"/>
                <a:gd name="connsiteX1" fmla="*/ 3122666 w 3138075"/>
                <a:gd name="connsiteY1" fmla="*/ 0 h 2419913"/>
                <a:gd name="connsiteX2" fmla="*/ 3138075 w 3138075"/>
                <a:gd name="connsiteY2" fmla="*/ 2416071 h 2419913"/>
                <a:gd name="connsiteX3" fmla="*/ 0 w 3138075"/>
                <a:gd name="connsiteY3" fmla="*/ 2419913 h 2419913"/>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3138075"/>
                <a:gd name="connsiteY0" fmla="*/ 2704388 h 2704388"/>
                <a:gd name="connsiteX1" fmla="*/ 3130460 w 3138075"/>
                <a:gd name="connsiteY1" fmla="*/ 0 h 2704388"/>
                <a:gd name="connsiteX2" fmla="*/ 3138075 w 3138075"/>
                <a:gd name="connsiteY2" fmla="*/ 2700546 h 2704388"/>
                <a:gd name="connsiteX3" fmla="*/ 0 w 3138075"/>
                <a:gd name="connsiteY3" fmla="*/ 2704388 h 2704388"/>
                <a:gd name="connsiteX0" fmla="*/ 0 w 2974404"/>
                <a:gd name="connsiteY0" fmla="*/ 2719976 h 2719976"/>
                <a:gd name="connsiteX1" fmla="*/ 2966789 w 2974404"/>
                <a:gd name="connsiteY1" fmla="*/ 0 h 2719976"/>
                <a:gd name="connsiteX2" fmla="*/ 2974404 w 2974404"/>
                <a:gd name="connsiteY2" fmla="*/ 2700546 h 2719976"/>
                <a:gd name="connsiteX3" fmla="*/ 0 w 2974404"/>
                <a:gd name="connsiteY3" fmla="*/ 2719976 h 2719976"/>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891441 h 2891441"/>
                <a:gd name="connsiteX1" fmla="*/ 2962892 w 2974404"/>
                <a:gd name="connsiteY1" fmla="*/ 0 h 2891441"/>
                <a:gd name="connsiteX2" fmla="*/ 2974404 w 2974404"/>
                <a:gd name="connsiteY2" fmla="*/ 2872011 h 2891441"/>
                <a:gd name="connsiteX3" fmla="*/ 0 w 2974404"/>
                <a:gd name="connsiteY3" fmla="*/ 2891441 h 2891441"/>
                <a:gd name="connsiteX0" fmla="*/ 0 w 2974404"/>
                <a:gd name="connsiteY0" fmla="*/ 2957688 h 2957688"/>
                <a:gd name="connsiteX1" fmla="*/ 2966789 w 2974404"/>
                <a:gd name="connsiteY1" fmla="*/ 0 h 2957688"/>
                <a:gd name="connsiteX2" fmla="*/ 2974404 w 2974404"/>
                <a:gd name="connsiteY2" fmla="*/ 2938258 h 2957688"/>
                <a:gd name="connsiteX3" fmla="*/ 0 w 2974404"/>
                <a:gd name="connsiteY3" fmla="*/ 2957688 h 2957688"/>
              </a:gdLst>
              <a:ahLst/>
              <a:cxnLst>
                <a:cxn ang="0">
                  <a:pos x="connsiteX0" y="connsiteY0"/>
                </a:cxn>
                <a:cxn ang="0">
                  <a:pos x="connsiteX1" y="connsiteY1"/>
                </a:cxn>
                <a:cxn ang="0">
                  <a:pos x="connsiteX2" y="connsiteY2"/>
                </a:cxn>
                <a:cxn ang="0">
                  <a:pos x="connsiteX3" y="connsiteY3"/>
                </a:cxn>
              </a:cxnLst>
              <a:rect l="l" t="t" r="r" b="b"/>
              <a:pathLst>
                <a:path w="2974404" h="2957688">
                  <a:moveTo>
                    <a:pt x="0" y="2957688"/>
                  </a:moveTo>
                  <a:cubicBezTo>
                    <a:pt x="775732" y="2214683"/>
                    <a:pt x="2128704" y="797564"/>
                    <a:pt x="2966789" y="0"/>
                  </a:cubicBezTo>
                  <a:cubicBezTo>
                    <a:pt x="2970626" y="661171"/>
                    <a:pt x="2970567" y="2277087"/>
                    <a:pt x="2974404" y="2938258"/>
                  </a:cubicBezTo>
                  <a:lnTo>
                    <a:pt x="0" y="295768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F0ECAD46-9627-7D88-D467-FCD6287633E8}"/>
                </a:ext>
              </a:extLst>
            </p:cNvPr>
            <p:cNvSpPr/>
            <p:nvPr/>
          </p:nvSpPr>
          <p:spPr>
            <a:xfrm rot="10800000" flipH="1">
              <a:off x="4525903" y="1338158"/>
              <a:ext cx="2310711" cy="1660546"/>
            </a:xfrm>
            <a:custGeom>
              <a:avLst/>
              <a:gdLst>
                <a:gd name="connsiteX0" fmla="*/ 0 w 2483940"/>
                <a:gd name="connsiteY0" fmla="*/ 1819816 h 1819816"/>
                <a:gd name="connsiteX1" fmla="*/ 2474079 w 2483940"/>
                <a:gd name="connsiteY1" fmla="*/ 0 h 1819816"/>
                <a:gd name="connsiteX2" fmla="*/ 2483940 w 2483940"/>
                <a:gd name="connsiteY2" fmla="*/ 1819816 h 1819816"/>
                <a:gd name="connsiteX3" fmla="*/ 0 w 2483940"/>
                <a:gd name="connsiteY3" fmla="*/ 1819816 h 1819816"/>
                <a:gd name="connsiteX0" fmla="*/ 0 w 2595358"/>
                <a:gd name="connsiteY0" fmla="*/ 1815974 h 1819816"/>
                <a:gd name="connsiteX1" fmla="*/ 2585497 w 2595358"/>
                <a:gd name="connsiteY1" fmla="*/ 0 h 1819816"/>
                <a:gd name="connsiteX2" fmla="*/ 2595358 w 2595358"/>
                <a:gd name="connsiteY2" fmla="*/ 1819816 h 1819816"/>
                <a:gd name="connsiteX3" fmla="*/ 0 w 2595358"/>
                <a:gd name="connsiteY3" fmla="*/ 1815974 h 1819816"/>
                <a:gd name="connsiteX0" fmla="*/ 0 w 2595358"/>
                <a:gd name="connsiteY0" fmla="*/ 2296572 h 2300414"/>
                <a:gd name="connsiteX1" fmla="*/ 2585498 w 2595358"/>
                <a:gd name="connsiteY1" fmla="*/ 0 h 2300414"/>
                <a:gd name="connsiteX2" fmla="*/ 2595358 w 2595358"/>
                <a:gd name="connsiteY2" fmla="*/ 2300414 h 2300414"/>
                <a:gd name="connsiteX3" fmla="*/ 0 w 2595358"/>
                <a:gd name="connsiteY3" fmla="*/ 2296572 h 2300414"/>
                <a:gd name="connsiteX0" fmla="*/ 0 w 2595358"/>
                <a:gd name="connsiteY0" fmla="*/ 2383953 h 2387795"/>
                <a:gd name="connsiteX1" fmla="*/ 2585499 w 2595358"/>
                <a:gd name="connsiteY1" fmla="*/ 0 h 2387795"/>
                <a:gd name="connsiteX2" fmla="*/ 2595358 w 2595358"/>
                <a:gd name="connsiteY2" fmla="*/ 2387795 h 2387795"/>
                <a:gd name="connsiteX3" fmla="*/ 0 w 2595358"/>
                <a:gd name="connsiteY3" fmla="*/ 2383953 h 2387795"/>
                <a:gd name="connsiteX0" fmla="*/ 0 w 2595358"/>
                <a:gd name="connsiteY0" fmla="*/ 1923214 h 1927056"/>
                <a:gd name="connsiteX1" fmla="*/ 2577555 w 2595358"/>
                <a:gd name="connsiteY1" fmla="*/ 0 h 1927056"/>
                <a:gd name="connsiteX2" fmla="*/ 2595358 w 2595358"/>
                <a:gd name="connsiteY2" fmla="*/ 1927056 h 1927056"/>
                <a:gd name="connsiteX3" fmla="*/ 0 w 2595358"/>
                <a:gd name="connsiteY3" fmla="*/ 1923214 h 1927056"/>
                <a:gd name="connsiteX0" fmla="*/ 0 w 2388820"/>
                <a:gd name="connsiteY0" fmla="*/ 1927186 h 1927186"/>
                <a:gd name="connsiteX1" fmla="*/ 2371017 w 2388820"/>
                <a:gd name="connsiteY1" fmla="*/ 0 h 1927186"/>
                <a:gd name="connsiteX2" fmla="*/ 2388820 w 2388820"/>
                <a:gd name="connsiteY2" fmla="*/ 1927056 h 1927186"/>
                <a:gd name="connsiteX3" fmla="*/ 0 w 2388820"/>
                <a:gd name="connsiteY3" fmla="*/ 1927186 h 1927186"/>
                <a:gd name="connsiteX0" fmla="*/ 0 w 2388820"/>
                <a:gd name="connsiteY0" fmla="*/ 1887467 h 1887467"/>
                <a:gd name="connsiteX1" fmla="*/ 2371017 w 2388820"/>
                <a:gd name="connsiteY1" fmla="*/ 0 h 1887467"/>
                <a:gd name="connsiteX2" fmla="*/ 2388820 w 2388820"/>
                <a:gd name="connsiteY2" fmla="*/ 1887337 h 1887467"/>
                <a:gd name="connsiteX3" fmla="*/ 0 w 2388820"/>
                <a:gd name="connsiteY3" fmla="*/ 1887467 h 1887467"/>
                <a:gd name="connsiteX0" fmla="*/ 0 w 2388820"/>
                <a:gd name="connsiteY0" fmla="*/ 1716676 h 1716676"/>
                <a:gd name="connsiteX1" fmla="*/ 2374989 w 2388820"/>
                <a:gd name="connsiteY1" fmla="*/ 0 h 1716676"/>
                <a:gd name="connsiteX2" fmla="*/ 2388820 w 2388820"/>
                <a:gd name="connsiteY2" fmla="*/ 1716546 h 1716676"/>
                <a:gd name="connsiteX3" fmla="*/ 0 w 2388820"/>
                <a:gd name="connsiteY3" fmla="*/ 1716676 h 1716676"/>
              </a:gdLst>
              <a:ahLst/>
              <a:cxnLst>
                <a:cxn ang="0">
                  <a:pos x="connsiteX0" y="connsiteY0"/>
                </a:cxn>
                <a:cxn ang="0">
                  <a:pos x="connsiteX1" y="connsiteY1"/>
                </a:cxn>
                <a:cxn ang="0">
                  <a:pos x="connsiteX2" y="connsiteY2"/>
                </a:cxn>
                <a:cxn ang="0">
                  <a:pos x="connsiteX3" y="connsiteY3"/>
                </a:cxn>
              </a:cxnLst>
              <a:rect l="l" t="t" r="r" b="b"/>
              <a:pathLst>
                <a:path w="2388820" h="1716676">
                  <a:moveTo>
                    <a:pt x="0" y="1716676"/>
                  </a:moveTo>
                  <a:lnTo>
                    <a:pt x="2374989" y="0"/>
                  </a:lnTo>
                  <a:cubicBezTo>
                    <a:pt x="2378276" y="766805"/>
                    <a:pt x="2385533" y="949741"/>
                    <a:pt x="2388820" y="1716546"/>
                  </a:cubicBezTo>
                  <a:lnTo>
                    <a:pt x="0" y="171667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97375B2-F9E8-D0E1-8F28-472C5FA682B9}"/>
                </a:ext>
              </a:extLst>
            </p:cNvPr>
            <p:cNvSpPr/>
            <p:nvPr/>
          </p:nvSpPr>
          <p:spPr>
            <a:xfrm rot="21076073">
              <a:off x="3064206" y="3338247"/>
              <a:ext cx="3553504" cy="211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4">
              <a:extLst>
                <a:ext uri="{FF2B5EF4-FFF2-40B4-BE49-F238E27FC236}">
                  <a16:creationId xmlns:a16="http://schemas.microsoft.com/office/drawing/2014/main" id="{37507BAB-80CC-2B41-D524-2F4ABB802E99}"/>
                </a:ext>
              </a:extLst>
            </p:cNvPr>
            <p:cNvSpPr/>
            <p:nvPr/>
          </p:nvSpPr>
          <p:spPr>
            <a:xfrm rot="5400000">
              <a:off x="2393178" y="2876883"/>
              <a:ext cx="1723469" cy="1484433"/>
            </a:xfrm>
            <a:custGeom>
              <a:avLst/>
              <a:gdLst>
                <a:gd name="connsiteX0" fmla="*/ 0 w 3570514"/>
                <a:gd name="connsiteY0" fmla="*/ 3439885 h 3439885"/>
                <a:gd name="connsiteX1" fmla="*/ 1785257 w 3570514"/>
                <a:gd name="connsiteY1" fmla="*/ 0 h 3439885"/>
                <a:gd name="connsiteX2" fmla="*/ 3570514 w 3570514"/>
                <a:gd name="connsiteY2" fmla="*/ 3439885 h 3439885"/>
                <a:gd name="connsiteX3" fmla="*/ 0 w 3570514"/>
                <a:gd name="connsiteY3" fmla="*/ 3439885 h 3439885"/>
                <a:gd name="connsiteX0" fmla="*/ 0 w 4336868"/>
                <a:gd name="connsiteY0" fmla="*/ 3422468 h 3439885"/>
                <a:gd name="connsiteX1" fmla="*/ 2551611 w 4336868"/>
                <a:gd name="connsiteY1" fmla="*/ 0 h 3439885"/>
                <a:gd name="connsiteX2" fmla="*/ 4336868 w 4336868"/>
                <a:gd name="connsiteY2" fmla="*/ 3439885 h 3439885"/>
                <a:gd name="connsiteX3" fmla="*/ 0 w 4336868"/>
                <a:gd name="connsiteY3" fmla="*/ 3422468 h 3439885"/>
                <a:gd name="connsiteX0" fmla="*/ 0 w 4963888"/>
                <a:gd name="connsiteY0" fmla="*/ 3422468 h 3422468"/>
                <a:gd name="connsiteX1" fmla="*/ 2551611 w 4963888"/>
                <a:gd name="connsiteY1" fmla="*/ 0 h 3422468"/>
                <a:gd name="connsiteX2" fmla="*/ 4963888 w 4963888"/>
                <a:gd name="connsiteY2" fmla="*/ 3352800 h 3422468"/>
                <a:gd name="connsiteX3" fmla="*/ 0 w 4963888"/>
                <a:gd name="connsiteY3" fmla="*/ 3422468 h 3422468"/>
                <a:gd name="connsiteX0" fmla="*/ 0 w 6498320"/>
                <a:gd name="connsiteY0" fmla="*/ 3433421 h 3433421"/>
                <a:gd name="connsiteX1" fmla="*/ 4086043 w 6498320"/>
                <a:gd name="connsiteY1" fmla="*/ 0 h 3433421"/>
                <a:gd name="connsiteX2" fmla="*/ 6498320 w 6498320"/>
                <a:gd name="connsiteY2" fmla="*/ 3352800 h 3433421"/>
                <a:gd name="connsiteX3" fmla="*/ 0 w 6498320"/>
                <a:gd name="connsiteY3" fmla="*/ 3433421 h 3433421"/>
                <a:gd name="connsiteX0" fmla="*/ 0 w 4610965"/>
                <a:gd name="connsiteY0" fmla="*/ 3181487 h 3352800"/>
                <a:gd name="connsiteX1" fmla="*/ 2198688 w 4610965"/>
                <a:gd name="connsiteY1" fmla="*/ 0 h 3352800"/>
                <a:gd name="connsiteX2" fmla="*/ 4610965 w 4610965"/>
                <a:gd name="connsiteY2" fmla="*/ 3352800 h 3352800"/>
                <a:gd name="connsiteX3" fmla="*/ 0 w 4610965"/>
                <a:gd name="connsiteY3" fmla="*/ 3181487 h 3352800"/>
                <a:gd name="connsiteX0" fmla="*/ 0 w 4610965"/>
                <a:gd name="connsiteY0" fmla="*/ 3021238 h 3192551"/>
                <a:gd name="connsiteX1" fmla="*/ 2403394 w 4610965"/>
                <a:gd name="connsiteY1" fmla="*/ -1 h 3192551"/>
                <a:gd name="connsiteX2" fmla="*/ 4610965 w 4610965"/>
                <a:gd name="connsiteY2" fmla="*/ 3192551 h 3192551"/>
                <a:gd name="connsiteX3" fmla="*/ 0 w 4610965"/>
                <a:gd name="connsiteY3" fmla="*/ 3021238 h 3192551"/>
                <a:gd name="connsiteX0" fmla="*/ 0 w 4610965"/>
                <a:gd name="connsiteY0" fmla="*/ 2602793 h 2774106"/>
                <a:gd name="connsiteX1" fmla="*/ 2747460 w 4610965"/>
                <a:gd name="connsiteY1" fmla="*/ 0 h 2774106"/>
                <a:gd name="connsiteX2" fmla="*/ 4610965 w 4610965"/>
                <a:gd name="connsiteY2" fmla="*/ 2774106 h 2774106"/>
                <a:gd name="connsiteX3" fmla="*/ 0 w 4610965"/>
                <a:gd name="connsiteY3" fmla="*/ 2602793 h 2774106"/>
                <a:gd name="connsiteX0" fmla="*/ 0 w 4610965"/>
                <a:gd name="connsiteY0" fmla="*/ 2815743 h 2987056"/>
                <a:gd name="connsiteX1" fmla="*/ 2713574 w 4610965"/>
                <a:gd name="connsiteY1" fmla="*/ 0 h 2987056"/>
                <a:gd name="connsiteX2" fmla="*/ 4610965 w 4610965"/>
                <a:gd name="connsiteY2" fmla="*/ 2987056 h 2987056"/>
                <a:gd name="connsiteX3" fmla="*/ 0 w 4610965"/>
                <a:gd name="connsiteY3" fmla="*/ 2815743 h 2987056"/>
                <a:gd name="connsiteX0" fmla="*/ 0 w 4213076"/>
                <a:gd name="connsiteY0" fmla="*/ 2815743 h 2945695"/>
                <a:gd name="connsiteX1" fmla="*/ 2713574 w 4213076"/>
                <a:gd name="connsiteY1" fmla="*/ 0 h 2945695"/>
                <a:gd name="connsiteX2" fmla="*/ 4213076 w 4213076"/>
                <a:gd name="connsiteY2" fmla="*/ 2945694 h 2945695"/>
                <a:gd name="connsiteX3" fmla="*/ 0 w 4213076"/>
                <a:gd name="connsiteY3" fmla="*/ 2815743 h 2945695"/>
                <a:gd name="connsiteX0" fmla="*/ 0 w 4016433"/>
                <a:gd name="connsiteY0" fmla="*/ 2866648 h 2945694"/>
                <a:gd name="connsiteX1" fmla="*/ 2516931 w 4016433"/>
                <a:gd name="connsiteY1" fmla="*/ 0 h 2945694"/>
                <a:gd name="connsiteX2" fmla="*/ 4016433 w 4016433"/>
                <a:gd name="connsiteY2" fmla="*/ 2945694 h 2945694"/>
                <a:gd name="connsiteX3" fmla="*/ 0 w 4016433"/>
                <a:gd name="connsiteY3" fmla="*/ 2866648 h 2945694"/>
                <a:gd name="connsiteX0" fmla="*/ 1 w 4795277"/>
                <a:gd name="connsiteY0" fmla="*/ 2890397 h 2945694"/>
                <a:gd name="connsiteX1" fmla="*/ 3295775 w 4795277"/>
                <a:gd name="connsiteY1" fmla="*/ 0 h 2945694"/>
                <a:gd name="connsiteX2" fmla="*/ 4795277 w 4795277"/>
                <a:gd name="connsiteY2" fmla="*/ 2945694 h 2945694"/>
                <a:gd name="connsiteX3" fmla="*/ 1 w 4795277"/>
                <a:gd name="connsiteY3" fmla="*/ 2890397 h 2945694"/>
                <a:gd name="connsiteX0" fmla="*/ 1 w 5424045"/>
                <a:gd name="connsiteY0" fmla="*/ 2890397 h 2917766"/>
                <a:gd name="connsiteX1" fmla="*/ 3295775 w 5424045"/>
                <a:gd name="connsiteY1" fmla="*/ 0 h 2917766"/>
                <a:gd name="connsiteX2" fmla="*/ 5424045 w 5424045"/>
                <a:gd name="connsiteY2" fmla="*/ 2917767 h 2917766"/>
                <a:gd name="connsiteX3" fmla="*/ 1 w 5424045"/>
                <a:gd name="connsiteY3" fmla="*/ 2890397 h 2917766"/>
                <a:gd name="connsiteX0" fmla="*/ 1 w 5424045"/>
                <a:gd name="connsiteY0" fmla="*/ 2905525 h 2932896"/>
                <a:gd name="connsiteX1" fmla="*/ 3086034 w 5424045"/>
                <a:gd name="connsiteY1" fmla="*/ 0 h 2932896"/>
                <a:gd name="connsiteX2" fmla="*/ 5424045 w 5424045"/>
                <a:gd name="connsiteY2" fmla="*/ 2932895 h 2932896"/>
                <a:gd name="connsiteX3" fmla="*/ 1 w 5424045"/>
                <a:gd name="connsiteY3" fmla="*/ 2905525 h 2932896"/>
                <a:gd name="connsiteX0" fmla="*/ 1 w 5581352"/>
                <a:gd name="connsiteY0" fmla="*/ 2905525 h 2905525"/>
                <a:gd name="connsiteX1" fmla="*/ 3086034 w 5581352"/>
                <a:gd name="connsiteY1" fmla="*/ 0 h 2905525"/>
                <a:gd name="connsiteX2" fmla="*/ 5581352 w 5581352"/>
                <a:gd name="connsiteY2" fmla="*/ 2857260 h 2905525"/>
                <a:gd name="connsiteX3" fmla="*/ 1 w 5581352"/>
                <a:gd name="connsiteY3" fmla="*/ 2905525 h 2905525"/>
                <a:gd name="connsiteX0" fmla="*/ 1 w 5607577"/>
                <a:gd name="connsiteY0" fmla="*/ 2905525 h 2905525"/>
                <a:gd name="connsiteX1" fmla="*/ 3086034 w 5607577"/>
                <a:gd name="connsiteY1" fmla="*/ 0 h 2905525"/>
                <a:gd name="connsiteX2" fmla="*/ 5607576 w 5607577"/>
                <a:gd name="connsiteY2" fmla="*/ 2872386 h 2905525"/>
                <a:gd name="connsiteX3" fmla="*/ 1 w 5607577"/>
                <a:gd name="connsiteY3" fmla="*/ 2905525 h 2905525"/>
                <a:gd name="connsiteX0" fmla="*/ 1 w 5633794"/>
                <a:gd name="connsiteY0" fmla="*/ 2905525 h 2905525"/>
                <a:gd name="connsiteX1" fmla="*/ 3086034 w 5633794"/>
                <a:gd name="connsiteY1" fmla="*/ 0 h 2905525"/>
                <a:gd name="connsiteX2" fmla="*/ 5633794 w 5633794"/>
                <a:gd name="connsiteY2" fmla="*/ 2902641 h 2905525"/>
                <a:gd name="connsiteX3" fmla="*/ 1 w 5633794"/>
                <a:gd name="connsiteY3" fmla="*/ 2905525 h 2905525"/>
                <a:gd name="connsiteX0" fmla="*/ 1 w 5859723"/>
                <a:gd name="connsiteY0" fmla="*/ 2905525 h 2908274"/>
                <a:gd name="connsiteX1" fmla="*/ 3086034 w 5859723"/>
                <a:gd name="connsiteY1" fmla="*/ 0 h 2908274"/>
                <a:gd name="connsiteX2" fmla="*/ 5859723 w 5859723"/>
                <a:gd name="connsiteY2" fmla="*/ 2908274 h 2908274"/>
                <a:gd name="connsiteX3" fmla="*/ 1 w 5859723"/>
                <a:gd name="connsiteY3" fmla="*/ 2905525 h 2908274"/>
                <a:gd name="connsiteX0" fmla="*/ 1 w 5859723"/>
                <a:gd name="connsiteY0" fmla="*/ 2971563 h 2974312"/>
                <a:gd name="connsiteX1" fmla="*/ 2707688 w 5859723"/>
                <a:gd name="connsiteY1" fmla="*/ -1 h 2974312"/>
                <a:gd name="connsiteX2" fmla="*/ 5859723 w 5859723"/>
                <a:gd name="connsiteY2" fmla="*/ 2974312 h 2974312"/>
                <a:gd name="connsiteX3" fmla="*/ 1 w 5859723"/>
                <a:gd name="connsiteY3" fmla="*/ 2971563 h 2974312"/>
                <a:gd name="connsiteX0" fmla="*/ 1 w 5435967"/>
                <a:gd name="connsiteY0" fmla="*/ 2971563 h 2971562"/>
                <a:gd name="connsiteX1" fmla="*/ 2707688 w 5435967"/>
                <a:gd name="connsiteY1" fmla="*/ -1 h 2971562"/>
                <a:gd name="connsiteX2" fmla="*/ 5435967 w 5435967"/>
                <a:gd name="connsiteY2" fmla="*/ 2946011 h 2971562"/>
                <a:gd name="connsiteX3" fmla="*/ 1 w 5435967"/>
                <a:gd name="connsiteY3" fmla="*/ 2971563 h 2971562"/>
                <a:gd name="connsiteX0" fmla="*/ 1 w 5435967"/>
                <a:gd name="connsiteY0" fmla="*/ 3041640 h 3041639"/>
                <a:gd name="connsiteX1" fmla="*/ 2454737 w 5435967"/>
                <a:gd name="connsiteY1" fmla="*/ 0 h 3041639"/>
                <a:gd name="connsiteX2" fmla="*/ 5435967 w 5435967"/>
                <a:gd name="connsiteY2" fmla="*/ 3016088 h 3041639"/>
                <a:gd name="connsiteX3" fmla="*/ 1 w 5435967"/>
                <a:gd name="connsiteY3" fmla="*/ 3041640 h 3041639"/>
                <a:gd name="connsiteX0" fmla="*/ 1 w 5435970"/>
                <a:gd name="connsiteY0" fmla="*/ 3041640 h 3041639"/>
                <a:gd name="connsiteX1" fmla="*/ 2454737 w 5435970"/>
                <a:gd name="connsiteY1" fmla="*/ 0 h 3041639"/>
                <a:gd name="connsiteX2" fmla="*/ 5435969 w 5435970"/>
                <a:gd name="connsiteY2" fmla="*/ 3024143 h 3041639"/>
                <a:gd name="connsiteX3" fmla="*/ 1 w 5435970"/>
                <a:gd name="connsiteY3" fmla="*/ 3041640 h 3041639"/>
                <a:gd name="connsiteX0" fmla="*/ 0 w 5797866"/>
                <a:gd name="connsiteY0" fmla="*/ 3017472 h 3024142"/>
                <a:gd name="connsiteX1" fmla="*/ 2816633 w 5797866"/>
                <a:gd name="connsiteY1" fmla="*/ 0 h 3024142"/>
                <a:gd name="connsiteX2" fmla="*/ 5797865 w 5797866"/>
                <a:gd name="connsiteY2" fmla="*/ 3024143 h 3024142"/>
                <a:gd name="connsiteX3" fmla="*/ 0 w 5797866"/>
                <a:gd name="connsiteY3" fmla="*/ 3017472 h 3024142"/>
                <a:gd name="connsiteX0" fmla="*/ 0 w 5797866"/>
                <a:gd name="connsiteY0" fmla="*/ 3106095 h 3112765"/>
                <a:gd name="connsiteX1" fmla="*/ 2635691 w 5797866"/>
                <a:gd name="connsiteY1" fmla="*/ 1 h 3112765"/>
                <a:gd name="connsiteX2" fmla="*/ 5797865 w 5797866"/>
                <a:gd name="connsiteY2" fmla="*/ 3112766 h 3112765"/>
                <a:gd name="connsiteX3" fmla="*/ 0 w 5797866"/>
                <a:gd name="connsiteY3" fmla="*/ 3106095 h 3112765"/>
              </a:gdLst>
              <a:ahLst/>
              <a:cxnLst>
                <a:cxn ang="0">
                  <a:pos x="connsiteX0" y="connsiteY0"/>
                </a:cxn>
                <a:cxn ang="0">
                  <a:pos x="connsiteX1" y="connsiteY1"/>
                </a:cxn>
                <a:cxn ang="0">
                  <a:pos x="connsiteX2" y="connsiteY2"/>
                </a:cxn>
                <a:cxn ang="0">
                  <a:pos x="connsiteX3" y="connsiteY3"/>
                </a:cxn>
              </a:cxnLst>
              <a:rect l="l" t="t" r="r" b="b"/>
              <a:pathLst>
                <a:path w="5797866" h="3112765">
                  <a:moveTo>
                    <a:pt x="0" y="3106095"/>
                  </a:moveTo>
                  <a:lnTo>
                    <a:pt x="2635691" y="1"/>
                  </a:lnTo>
                  <a:lnTo>
                    <a:pt x="5797865" y="3112766"/>
                  </a:lnTo>
                  <a:lnTo>
                    <a:pt x="0" y="3106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picture containing black, darkness, fireworks&#10;&#10;Description automatically generated">
              <a:extLst>
                <a:ext uri="{FF2B5EF4-FFF2-40B4-BE49-F238E27FC236}">
                  <a16:creationId xmlns:a16="http://schemas.microsoft.com/office/drawing/2014/main" id="{8A7D5674-63E5-E624-AD88-739E1CC0EF1F}"/>
                </a:ext>
              </a:extLst>
            </p:cNvPr>
            <p:cNvPicPr>
              <a:picLocks noChangeAspect="1"/>
            </p:cNvPicPr>
            <p:nvPr/>
          </p:nvPicPr>
          <p:blipFill>
            <a:blip r:embed="rId2">
              <a:alphaModFix amt="20000"/>
            </a:blip>
            <a:stretch>
              <a:fillRect/>
            </a:stretch>
          </p:blipFill>
          <p:spPr>
            <a:xfrm>
              <a:off x="2332108" y="1305545"/>
              <a:ext cx="4577845" cy="4835422"/>
            </a:xfrm>
            <a:prstGeom prst="rect">
              <a:avLst/>
            </a:prstGeom>
          </p:spPr>
        </p:pic>
      </p:grpSp>
    </p:spTree>
    <p:extLst>
      <p:ext uri="{BB962C8B-B14F-4D97-AF65-F5344CB8AC3E}">
        <p14:creationId xmlns:p14="http://schemas.microsoft.com/office/powerpoint/2010/main" val="410053206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C07E3D-60A7-4F4E-8208-D9CCD01982CB}">
  <ds:schemaRefs>
    <ds:schemaRef ds:uri="http://schemas.microsoft.com/sharepoint/v3/contenttype/forms"/>
  </ds:schemaRefs>
</ds:datastoreItem>
</file>

<file path=customXml/itemProps2.xml><?xml version="1.0" encoding="utf-8"?>
<ds:datastoreItem xmlns:ds="http://schemas.openxmlformats.org/officeDocument/2006/customXml" ds:itemID="{CEA9B47F-3DD8-4645-81DC-B88780643C07}">
  <ds:schemaRefs>
    <ds:schemaRef ds:uri="http://purl.org/dc/elements/1.1/"/>
    <ds:schemaRef ds:uri="71af3243-3dd4-4a8d-8c0d-dd76da1f02a5"/>
    <ds:schemaRef ds:uri="http://schemas.microsoft.com/office/2006/documentManagement/types"/>
    <ds:schemaRef ds:uri="16c05727-aa75-4e4a-9b5f-8a80a1165891"/>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631071E6-22AE-499A-B09C-BF21CF5F7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{DBB072B5-1FDE-4C42-8130-81B1F6FD23F7}tf34076243</Template>
  <TotalTime>0</TotalTime>
  <Words>646</Words>
  <Application>Microsoft Office PowerPoint</Application>
  <PresentationFormat>Widescreen</PresentationFormat>
  <Paragraphs>54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Nova</vt:lpstr>
      <vt:lpstr>Calibri</vt:lpstr>
      <vt:lpstr>Calibri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2020-02-27T16:00:18Z</dcterms:created>
  <dcterms:modified xsi:type="dcterms:W3CDTF">2023-05-27T15:37:49Z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