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Lst>
  <p:notesMasterIdLst>
    <p:notesMasterId r:id="rId13"/>
  </p:notesMasterIdLst>
  <p:sldIdLst>
    <p:sldId id="256" r:id="rId2"/>
    <p:sldId id="267" r:id="rId3"/>
    <p:sldId id="269" r:id="rId4"/>
    <p:sldId id="268" r:id="rId5"/>
    <p:sldId id="277" r:id="rId6"/>
    <p:sldId id="279" r:id="rId7"/>
    <p:sldId id="280" r:id="rId8"/>
    <p:sldId id="281" r:id="rId9"/>
    <p:sldId id="271" r:id="rId10"/>
    <p:sldId id="276" r:id="rId11"/>
    <p:sldId id="262"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3F57"/>
    <a:srgbClr val="EA53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1"/>
    <p:restoredTop sz="84447"/>
  </p:normalViewPr>
  <p:slideViewPr>
    <p:cSldViewPr snapToGrid="0">
      <p:cViewPr varScale="1">
        <p:scale>
          <a:sx n="116" d="100"/>
          <a:sy n="116" d="100"/>
        </p:scale>
        <p:origin x="219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56FFF-77BB-294C-9ED5-D97251994876}" type="datetimeFigureOut">
              <a:rPr lang="de-CH" smtClean="0"/>
              <a:t>19.04.23</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FDDB7B-7427-B940-A4E5-73C3201482E3}" type="slidenum">
              <a:rPr lang="de-CH" smtClean="0"/>
              <a:t>‹Nr.›</a:t>
            </a:fld>
            <a:endParaRPr lang="de-CH"/>
          </a:p>
        </p:txBody>
      </p:sp>
    </p:spTree>
    <p:extLst>
      <p:ext uri="{BB962C8B-B14F-4D97-AF65-F5344CB8AC3E}">
        <p14:creationId xmlns:p14="http://schemas.microsoft.com/office/powerpoint/2010/main" val="1031699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TikTok</a:t>
            </a:r>
            <a:endParaRPr lang="de-CH" dirty="0"/>
          </a:p>
          <a:p>
            <a:r>
              <a:rPr lang="de-CH" dirty="0"/>
              <a:t>24’000</a:t>
            </a:r>
          </a:p>
        </p:txBody>
      </p:sp>
      <p:sp>
        <p:nvSpPr>
          <p:cNvPr id="4" name="Foliennummernplatzhalter 3"/>
          <p:cNvSpPr>
            <a:spLocks noGrp="1"/>
          </p:cNvSpPr>
          <p:nvPr>
            <p:ph type="sldNum" sz="quarter" idx="5"/>
          </p:nvPr>
        </p:nvSpPr>
        <p:spPr/>
        <p:txBody>
          <a:bodyPr/>
          <a:lstStyle/>
          <a:p>
            <a:fld id="{1FFDDB7B-7427-B940-A4E5-73C3201482E3}" type="slidenum">
              <a:rPr lang="de-CH" smtClean="0"/>
              <a:t>4</a:t>
            </a:fld>
            <a:endParaRPr lang="de-CH"/>
          </a:p>
        </p:txBody>
      </p:sp>
    </p:spTree>
    <p:extLst>
      <p:ext uri="{BB962C8B-B14F-4D97-AF65-F5344CB8AC3E}">
        <p14:creationId xmlns:p14="http://schemas.microsoft.com/office/powerpoint/2010/main" val="1069630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1FFDDB7B-7427-B940-A4E5-73C3201482E3}" type="slidenum">
              <a:rPr lang="de-CH" smtClean="0"/>
              <a:t>5</a:t>
            </a:fld>
            <a:endParaRPr lang="de-CH"/>
          </a:p>
        </p:txBody>
      </p:sp>
    </p:spTree>
    <p:extLst>
      <p:ext uri="{BB962C8B-B14F-4D97-AF65-F5344CB8AC3E}">
        <p14:creationId xmlns:p14="http://schemas.microsoft.com/office/powerpoint/2010/main" val="487162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1FFDDB7B-7427-B940-A4E5-73C3201482E3}" type="slidenum">
              <a:rPr lang="de-CH" smtClean="0"/>
              <a:t>7</a:t>
            </a:fld>
            <a:endParaRPr lang="de-CH"/>
          </a:p>
        </p:txBody>
      </p:sp>
    </p:spTree>
    <p:extLst>
      <p:ext uri="{BB962C8B-B14F-4D97-AF65-F5344CB8AC3E}">
        <p14:creationId xmlns:p14="http://schemas.microsoft.com/office/powerpoint/2010/main" val="3013053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1FFDDB7B-7427-B940-A4E5-73C3201482E3}" type="slidenum">
              <a:rPr lang="de-CH" smtClean="0"/>
              <a:t>8</a:t>
            </a:fld>
            <a:endParaRPr lang="de-CH"/>
          </a:p>
        </p:txBody>
      </p:sp>
    </p:spTree>
    <p:extLst>
      <p:ext uri="{BB962C8B-B14F-4D97-AF65-F5344CB8AC3E}">
        <p14:creationId xmlns:p14="http://schemas.microsoft.com/office/powerpoint/2010/main" val="4190752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1FFDDB7B-7427-B940-A4E5-73C3201482E3}" type="slidenum">
              <a:rPr lang="de-CH" smtClean="0"/>
              <a:t>10</a:t>
            </a:fld>
            <a:endParaRPr lang="de-CH"/>
          </a:p>
        </p:txBody>
      </p:sp>
    </p:spTree>
    <p:extLst>
      <p:ext uri="{BB962C8B-B14F-4D97-AF65-F5344CB8AC3E}">
        <p14:creationId xmlns:p14="http://schemas.microsoft.com/office/powerpoint/2010/main" val="2763422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3D70-91AA-429A-BD57-1CB6792B30EE}"/>
              </a:ext>
            </a:extLst>
          </p:cNvPr>
          <p:cNvSpPr>
            <a:spLocks noGrp="1"/>
          </p:cNvSpPr>
          <p:nvPr>
            <p:ph type="ctrTitle"/>
          </p:nvPr>
        </p:nvSpPr>
        <p:spPr>
          <a:xfrm>
            <a:off x="1088136" y="1078030"/>
            <a:ext cx="9288096" cy="2956718"/>
          </a:xfrm>
        </p:spPr>
        <p:txBody>
          <a:bodyPr anchor="t">
            <a:noAutofit/>
          </a:bodyPr>
          <a:lstStyle>
            <a:lvl1pPr algn="l">
              <a:defRPr sz="6600" cap="all" baseline="0"/>
            </a:lvl1pPr>
          </a:lstStyle>
          <a:p>
            <a:r>
              <a:rPr lang="en-US" dirty="0"/>
              <a:t>Click to edit Master title style</a:t>
            </a:r>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4455621"/>
            <a:ext cx="9288096" cy="1435331"/>
          </a:xfrm>
        </p:spPr>
        <p:txBody>
          <a:bodyPr>
            <a:normAutofit/>
          </a:bodyPr>
          <a:lstStyle>
            <a:lvl1pPr marL="0" indent="0" algn="l">
              <a:lnSpc>
                <a:spcPct val="12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A1E45834-53BD-4C8F-B791-CD5378F4150E}" type="datetimeFigureOut">
              <a:rPr lang="en-US" smtClean="0"/>
              <a:t>4/19/23</a:t>
            </a:fld>
            <a:endParaRPr lang="en-US" dirty="0"/>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3454746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3634565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007D-9B1D-4E2C-B38F-29C6820996DF}"/>
              </a:ext>
            </a:extLst>
          </p:cNvPr>
          <p:cNvSpPr>
            <a:spLocks noGrp="1"/>
          </p:cNvSpPr>
          <p:nvPr>
            <p:ph type="title"/>
          </p:nvPr>
        </p:nvSpPr>
        <p:spPr>
          <a:xfrm>
            <a:off x="1090940" y="1099127"/>
            <a:ext cx="9272260" cy="3472874"/>
          </a:xfrm>
        </p:spPr>
        <p:txBody>
          <a:bodyPr anchor="t">
            <a:normAutofit/>
          </a:bodyPr>
          <a:lstStyle>
            <a:lvl1pPr>
              <a:defRPr sz="40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60C51B-B525-4032-9D08-2978D7367BFF}"/>
              </a:ext>
            </a:extLst>
          </p:cNvPr>
          <p:cNvSpPr>
            <a:spLocks noGrp="1"/>
          </p:cNvSpPr>
          <p:nvPr>
            <p:ph type="body" idx="1"/>
          </p:nvPr>
        </p:nvSpPr>
        <p:spPr>
          <a:xfrm>
            <a:off x="1090939" y="4572000"/>
            <a:ext cx="9272262" cy="1320801"/>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2991141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088136"/>
            <a:ext cx="9890066" cy="129422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3776613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084333"/>
            <a:ext cx="9949455" cy="838856"/>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1845525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p:txBody>
          <a:bodyPr/>
          <a:lstStyle>
            <a:lvl1pPr>
              <a:defRPr cap="all" baseline="0"/>
            </a:lvl1pPr>
          </a:lstStyle>
          <a:p>
            <a:r>
              <a:rPr lang="en-US" dirty="0"/>
              <a:t>Click to edit Master title style</a:t>
            </a:r>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704829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48B02B-A32A-4383-BBC7-0C383390A96F}"/>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3" name="Footer Placeholder 2">
            <a:extLst>
              <a:ext uri="{FF2B5EF4-FFF2-40B4-BE49-F238E27FC236}">
                <a16:creationId xmlns:a16="http://schemas.microsoft.com/office/drawing/2014/main" id="{FCFF7E77-47E0-4F9E-9148-8D0C59C0CF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8005A2-ECF0-4759-A17B-FDECE80683F4}"/>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1292692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DD4B-5676-477E-8C52-4C1CF160FCDE}"/>
              </a:ext>
            </a:extLst>
          </p:cNvPr>
          <p:cNvSpPr>
            <a:spLocks noGrp="1"/>
          </p:cNvSpPr>
          <p:nvPr>
            <p:ph type="title"/>
          </p:nvPr>
        </p:nvSpPr>
        <p:spPr>
          <a:xfrm>
            <a:off x="1090940" y="1094448"/>
            <a:ext cx="3785860" cy="1554362"/>
          </a:xfrm>
        </p:spPr>
        <p:txBody>
          <a:bodyPr anchor="t">
            <a:normAutofit/>
          </a:bodyPr>
          <a:lstStyle>
            <a:lvl1pPr>
              <a:defRPr sz="2800" cap="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4B5A3E63-EB15-4D82-BF2B-36BB030C430D}"/>
              </a:ext>
            </a:extLst>
          </p:cNvPr>
          <p:cNvSpPr>
            <a:spLocks noGrp="1"/>
          </p:cNvSpPr>
          <p:nvPr>
            <p:ph idx="1"/>
          </p:nvPr>
        </p:nvSpPr>
        <p:spPr>
          <a:xfrm>
            <a:off x="5524500" y="922689"/>
            <a:ext cx="548600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CBE994E-BAB7-43DC-A0E4-C779CF2A33D5}"/>
              </a:ext>
            </a:extLst>
          </p:cNvPr>
          <p:cNvSpPr>
            <a:spLocks noGrp="1"/>
          </p:cNvSpPr>
          <p:nvPr>
            <p:ph type="body" sz="half" idx="2"/>
          </p:nvPr>
        </p:nvSpPr>
        <p:spPr>
          <a:xfrm>
            <a:off x="1090940" y="2701254"/>
            <a:ext cx="3785860" cy="316773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DEFAAA-1B70-42AA-ADCC-F49B58132654}"/>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6" name="Footer Placeholder 5">
            <a:extLst>
              <a:ext uri="{FF2B5EF4-FFF2-40B4-BE49-F238E27FC236}">
                <a16:creationId xmlns:a16="http://schemas.microsoft.com/office/drawing/2014/main" id="{E4C7B6CC-1C13-4F34-AC86-CCD442C8C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1B638-9061-41AD-AF47-73A4AF8B781A}"/>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21536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3C43-1676-4A29-83F9-D788ED2E71E9}"/>
              </a:ext>
            </a:extLst>
          </p:cNvPr>
          <p:cNvSpPr>
            <a:spLocks noGrp="1"/>
          </p:cNvSpPr>
          <p:nvPr>
            <p:ph type="title"/>
          </p:nvPr>
        </p:nvSpPr>
        <p:spPr>
          <a:xfrm>
            <a:off x="1090940" y="1097280"/>
            <a:ext cx="3785860" cy="1559740"/>
          </a:xfrm>
        </p:spPr>
        <p:txBody>
          <a:bodyPr anchor="t">
            <a:normAutofit/>
          </a:bodyPr>
          <a:lstStyle>
            <a:lvl1pPr>
              <a:defRPr sz="2800" cap="all"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214A903-97C7-4349-B8CE-1BBED1942E3B}"/>
              </a:ext>
            </a:extLst>
          </p:cNvPr>
          <p:cNvSpPr>
            <a:spLocks noGrp="1"/>
          </p:cNvSpPr>
          <p:nvPr>
            <p:ph type="pic" idx="1"/>
          </p:nvPr>
        </p:nvSpPr>
        <p:spPr>
          <a:xfrm>
            <a:off x="5524500" y="1143000"/>
            <a:ext cx="54864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F0A9F58-4AEB-4286-98F7-3C77AA913BE8}"/>
              </a:ext>
            </a:extLst>
          </p:cNvPr>
          <p:cNvSpPr>
            <a:spLocks noGrp="1"/>
          </p:cNvSpPr>
          <p:nvPr>
            <p:ph type="body" sz="half" idx="2"/>
          </p:nvPr>
        </p:nvSpPr>
        <p:spPr>
          <a:xfrm>
            <a:off x="1090940" y="2697480"/>
            <a:ext cx="3785860" cy="30934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55A58-F085-4500-AF61-045B12C8F41E}"/>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6" name="Footer Placeholder 5">
            <a:extLst>
              <a:ext uri="{FF2B5EF4-FFF2-40B4-BE49-F238E27FC236}">
                <a16:creationId xmlns:a16="http://schemas.microsoft.com/office/drawing/2014/main" id="{E9936470-561D-49AE-AC84-B79D483FDA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F2BE2-DF21-4683-9D5F-849A525FD5C4}"/>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2050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C900-05BC-4021-B69F-2DAF974B7EF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3F26E227-253A-44A0-9404-1CFD8CE41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719D7796-F675-488F-AC46-C88938C80352}" type="slidenum">
              <a:rPr lang="en-US" smtClean="0"/>
              <a:t>‹Nr.›</a:t>
            </a:fld>
            <a:endParaRPr lang="en-US"/>
          </a:p>
        </p:txBody>
      </p:sp>
    </p:spTree>
    <p:extLst>
      <p:ext uri="{BB962C8B-B14F-4D97-AF65-F5344CB8AC3E}">
        <p14:creationId xmlns:p14="http://schemas.microsoft.com/office/powerpoint/2010/main" val="2694171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2CF945-D70F-49C1-8CE5-5758C1166014}"/>
              </a:ext>
            </a:extLst>
          </p:cNvPr>
          <p:cNvSpPr>
            <a:spLocks noGrp="1"/>
          </p:cNvSpPr>
          <p:nvPr>
            <p:ph type="title" orient="vert"/>
          </p:nvPr>
        </p:nvSpPr>
        <p:spPr>
          <a:xfrm>
            <a:off x="9182100" y="1091381"/>
            <a:ext cx="2171700" cy="4953369"/>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C2FDB721-04AA-4330-8045-3F2D9BB4BC66}"/>
              </a:ext>
            </a:extLst>
          </p:cNvPr>
          <p:cNvSpPr>
            <a:spLocks noGrp="1"/>
          </p:cNvSpPr>
          <p:nvPr>
            <p:ph type="body" orient="vert" idx="1"/>
          </p:nvPr>
        </p:nvSpPr>
        <p:spPr>
          <a:xfrm>
            <a:off x="838200" y="1091381"/>
            <a:ext cx="8265340" cy="4953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F418C15-991C-4C71-8DCD-DB3B3888831F}"/>
              </a:ext>
            </a:extLst>
          </p:cNvPr>
          <p:cNvSpPr>
            <a:spLocks noGrp="1"/>
          </p:cNvSpPr>
          <p:nvPr>
            <p:ph type="dt" sz="half" idx="10"/>
          </p:nvPr>
        </p:nvSpPr>
        <p:spPr/>
        <p:txBody>
          <a:bodyPr/>
          <a:lstStyle/>
          <a:p>
            <a:fld id="{A1E45834-53BD-4C8F-B791-CD5378F4150E}" type="datetimeFigureOut">
              <a:rPr lang="en-US" smtClean="0"/>
              <a:t>4/19/23</a:t>
            </a:fld>
            <a:endParaRPr lang="en-US"/>
          </a:p>
        </p:txBody>
      </p:sp>
      <p:sp>
        <p:nvSpPr>
          <p:cNvPr id="5" name="Footer Placeholder 4">
            <a:extLst>
              <a:ext uri="{FF2B5EF4-FFF2-40B4-BE49-F238E27FC236}">
                <a16:creationId xmlns:a16="http://schemas.microsoft.com/office/drawing/2014/main" id="{F7728CC3-5830-4EFA-B28E-1648904DE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A91B6-E419-4483-9B66-3C758788BC48}"/>
              </a:ext>
            </a:extLst>
          </p:cNvPr>
          <p:cNvSpPr>
            <a:spLocks noGrp="1"/>
          </p:cNvSpPr>
          <p:nvPr>
            <p:ph type="sldNum" sz="quarter" idx="12"/>
          </p:nvPr>
        </p:nvSpPr>
        <p:spPr/>
        <p:txBody>
          <a:bodyPr/>
          <a:lstStyle/>
          <a:p>
            <a:fld id="{719D7796-F675-488F-AC46-C88938C80352}" type="slidenum">
              <a:rPr lang="en-US" smtClean="0"/>
              <a:t>‹Nr.›</a:t>
            </a:fld>
            <a:endParaRPr lang="en-US"/>
          </a:p>
        </p:txBody>
      </p:sp>
      <p:cxnSp>
        <p:nvCxnSpPr>
          <p:cNvPr id="7" name="Straight Connector 6">
            <a:extLst>
              <a:ext uri="{FF2B5EF4-FFF2-40B4-BE49-F238E27FC236}">
                <a16:creationId xmlns:a16="http://schemas.microsoft.com/office/drawing/2014/main" id="{DE447C6A-78C3-4687-9A71-A05DBF6700DE}"/>
              </a:ext>
            </a:extLst>
          </p:cNvPr>
          <p:cNvCxnSpPr>
            <a:cxnSpLocks/>
          </p:cNvCxnSpPr>
          <p:nvPr/>
        </p:nvCxnSpPr>
        <p:spPr>
          <a:xfrm>
            <a:off x="11387805"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125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129422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447778"/>
            <a:ext cx="9922764" cy="368614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7315200" y="6389688"/>
            <a:ext cx="3695302" cy="365125"/>
          </a:xfrm>
          <a:prstGeom prst="rect">
            <a:avLst/>
          </a:prstGeom>
        </p:spPr>
        <p:txBody>
          <a:bodyPr vert="horz" lIns="91440" tIns="45720" rIns="91440" bIns="45720" rtlCol="0" anchor="ctr"/>
          <a:lstStyle>
            <a:lvl1pPr algn="l">
              <a:defRPr sz="900">
                <a:solidFill>
                  <a:schemeClr val="tx1"/>
                </a:solidFill>
              </a:defRPr>
            </a:lvl1pPr>
          </a:lstStyle>
          <a:p>
            <a:fld id="{A1E45834-53BD-4C8F-B791-CD5378F4150E}" type="datetimeFigureOut">
              <a:rPr lang="en-US" smtClean="0"/>
              <a:t>4/19/23</a:t>
            </a:fld>
            <a:endParaRPr lang="en-US"/>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90940" y="6389688"/>
            <a:ext cx="443356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983190" y="6389688"/>
            <a:ext cx="940296" cy="365125"/>
          </a:xfrm>
          <a:prstGeom prst="rect">
            <a:avLst/>
          </a:prstGeom>
        </p:spPr>
        <p:txBody>
          <a:bodyPr vert="horz" lIns="91440" tIns="45720" rIns="91440" bIns="45720" rtlCol="0" anchor="ctr"/>
          <a:lstStyle>
            <a:lvl1pPr algn="r">
              <a:defRPr sz="900">
                <a:solidFill>
                  <a:schemeClr val="tx1"/>
                </a:solidFill>
              </a:defRPr>
            </a:lvl1pPr>
          </a:lstStyle>
          <a:p>
            <a:fld id="{719D7796-F675-488F-AC46-C88938C80352}" type="slidenum">
              <a:rPr lang="en-US" smtClean="0"/>
              <a:t>‹Nr.›</a:t>
            </a:fld>
            <a:endParaRPr lang="en-US"/>
          </a:p>
        </p:txBody>
      </p:sp>
      <p:cxnSp>
        <p:nvCxnSpPr>
          <p:cNvPr id="28" name="Straight Connector 27">
            <a:extLst>
              <a:ext uri="{FF2B5EF4-FFF2-40B4-BE49-F238E27FC236}">
                <a16:creationId xmlns:a16="http://schemas.microsoft.com/office/drawing/2014/main" id="{D8689CE0-64D2-447C-9C1F-872D111D8AC3}"/>
              </a:ext>
            </a:extLst>
          </p:cNvPr>
          <p:cNvCxnSpPr>
            <a:cxnSpLocks/>
          </p:cNvCxnSpPr>
          <p:nvPr/>
        </p:nvCxnSpPr>
        <p:spPr>
          <a:xfrm>
            <a:off x="0" y="1185205"/>
            <a:ext cx="804195" cy="0"/>
          </a:xfrm>
          <a:prstGeom prst="line">
            <a:avLst/>
          </a:prstGeom>
          <a:ln w="85725">
            <a:solidFill>
              <a:srgbClr val="313F57"/>
            </a:solidFill>
          </a:ln>
        </p:spPr>
        <p:style>
          <a:lnRef idx="1">
            <a:schemeClr val="accent1"/>
          </a:lnRef>
          <a:fillRef idx="0">
            <a:schemeClr val="accent1"/>
          </a:fillRef>
          <a:effectRef idx="0">
            <a:schemeClr val="accent1"/>
          </a:effectRef>
          <a:fontRef idx="minor">
            <a:schemeClr val="tx1"/>
          </a:fontRef>
        </p:style>
      </p:cxnSp>
      <p:pic>
        <p:nvPicPr>
          <p:cNvPr id="7" name="Grafik 6" descr="Ein Bild, das Text, Schild enthält.&#10;&#10;Automatisch generierte Beschreibung">
            <a:extLst>
              <a:ext uri="{FF2B5EF4-FFF2-40B4-BE49-F238E27FC236}">
                <a16:creationId xmlns:a16="http://schemas.microsoft.com/office/drawing/2014/main" id="{017A338F-830D-D92F-0D1A-6EAED7BC168D}"/>
              </a:ext>
            </a:extLst>
          </p:cNvPr>
          <p:cNvPicPr>
            <a:picLocks noChangeAspect="1"/>
          </p:cNvPicPr>
          <p:nvPr userDrawn="1"/>
        </p:nvPicPr>
        <p:blipFill>
          <a:blip r:embed="rId13"/>
          <a:stretch>
            <a:fillRect/>
          </a:stretch>
        </p:blipFill>
        <p:spPr>
          <a:xfrm>
            <a:off x="9548045" y="6286500"/>
            <a:ext cx="1435145" cy="315732"/>
          </a:xfrm>
          <a:prstGeom prst="rect">
            <a:avLst/>
          </a:prstGeom>
        </p:spPr>
      </p:pic>
    </p:spTree>
    <p:extLst>
      <p:ext uri="{BB962C8B-B14F-4D97-AF65-F5344CB8AC3E}">
        <p14:creationId xmlns:p14="http://schemas.microsoft.com/office/powerpoint/2010/main" val="287069978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8" r:id="rId6"/>
    <p:sldLayoutId id="2147483733" r:id="rId7"/>
    <p:sldLayoutId id="2147483734" r:id="rId8"/>
    <p:sldLayoutId id="2147483735" r:id="rId9"/>
    <p:sldLayoutId id="2147483737" r:id="rId10"/>
    <p:sldLayoutId id="2147483736" r:id="rId11"/>
  </p:sldLayoutIdLst>
  <p:txStyles>
    <p:titleStyle>
      <a:lvl1pPr algn="l" defTabSz="914400" rtl="0" eaLnBrk="1" latinLnBrk="0" hangingPunct="1">
        <a:lnSpc>
          <a:spcPct val="85000"/>
        </a:lnSpc>
        <a:spcBef>
          <a:spcPct val="0"/>
        </a:spcBef>
        <a:buNone/>
        <a:defRPr sz="4400" b="1" kern="1200" cap="none" baseline="0">
          <a:solidFill>
            <a:srgbClr val="313F57"/>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mailto:nik@luckylark.ch"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36B1F5-3130-9A61-E9D0-C32171AB0382}"/>
              </a:ext>
            </a:extLst>
          </p:cNvPr>
          <p:cNvSpPr>
            <a:spLocks noGrp="1"/>
          </p:cNvSpPr>
          <p:nvPr>
            <p:ph type="ctrTitle"/>
          </p:nvPr>
        </p:nvSpPr>
        <p:spPr>
          <a:xfrm>
            <a:off x="1068818" y="1076635"/>
            <a:ext cx="6859225" cy="3495365"/>
          </a:xfrm>
        </p:spPr>
        <p:txBody>
          <a:bodyPr anchor="t">
            <a:normAutofit/>
          </a:bodyPr>
          <a:lstStyle/>
          <a:p>
            <a:r>
              <a:rPr lang="de-CH" sz="4000" dirty="0"/>
              <a:t>(Titel individuell </a:t>
            </a:r>
            <a:br>
              <a:rPr lang="de-CH" sz="4000" dirty="0"/>
            </a:br>
            <a:r>
              <a:rPr lang="de-CH" sz="4000" dirty="0"/>
              <a:t>je nach Kunde)</a:t>
            </a:r>
          </a:p>
        </p:txBody>
      </p:sp>
      <p:sp>
        <p:nvSpPr>
          <p:cNvPr id="3" name="Untertitel 2">
            <a:extLst>
              <a:ext uri="{FF2B5EF4-FFF2-40B4-BE49-F238E27FC236}">
                <a16:creationId xmlns:a16="http://schemas.microsoft.com/office/drawing/2014/main" id="{3A85F183-648E-5B79-A2FB-CB9D114A93F1}"/>
              </a:ext>
            </a:extLst>
          </p:cNvPr>
          <p:cNvSpPr>
            <a:spLocks noGrp="1"/>
          </p:cNvSpPr>
          <p:nvPr>
            <p:ph type="subTitle" idx="1"/>
          </p:nvPr>
        </p:nvSpPr>
        <p:spPr>
          <a:xfrm>
            <a:off x="1097280" y="4572000"/>
            <a:ext cx="5732851" cy="1268361"/>
          </a:xfrm>
        </p:spPr>
        <p:txBody>
          <a:bodyPr anchor="b">
            <a:normAutofit/>
          </a:bodyPr>
          <a:lstStyle/>
          <a:p>
            <a:r>
              <a:rPr lang="de-CH" dirty="0"/>
              <a:t>Bern, 13. April 2023</a:t>
            </a:r>
          </a:p>
        </p:txBody>
      </p:sp>
      <p:pic>
        <p:nvPicPr>
          <p:cNvPr id="4" name="Picture 3" descr="Dreieckiger abstrakter Hintergrund">
            <a:extLst>
              <a:ext uri="{FF2B5EF4-FFF2-40B4-BE49-F238E27FC236}">
                <a16:creationId xmlns:a16="http://schemas.microsoft.com/office/drawing/2014/main" id="{21627B2F-95B8-EE8E-A4D0-67999B6C41E1}"/>
              </a:ext>
            </a:extLst>
          </p:cNvPr>
          <p:cNvPicPr>
            <a:picLocks noChangeAspect="1"/>
          </p:cNvPicPr>
          <p:nvPr/>
        </p:nvPicPr>
        <p:blipFill rotWithShape="1">
          <a:blip r:embed="rId3"/>
          <a:srcRect l="28811" r="35572" b="-2"/>
          <a:stretch/>
        </p:blipFill>
        <p:spPr>
          <a:xfrm>
            <a:off x="8532727" y="1"/>
            <a:ext cx="3659274" cy="6857999"/>
          </a:xfrm>
          <a:prstGeom prst="rect">
            <a:avLst/>
          </a:prstGeom>
        </p:spPr>
      </p:pic>
      <p:pic>
        <p:nvPicPr>
          <p:cNvPr id="12" name="Grafik 11" descr="Ein Bild, das Text, Schild enthält.&#10;&#10;Automatisch generierte Beschreibung">
            <a:extLst>
              <a:ext uri="{FF2B5EF4-FFF2-40B4-BE49-F238E27FC236}">
                <a16:creationId xmlns:a16="http://schemas.microsoft.com/office/drawing/2014/main" id="{565AD114-8EF5-642D-14D6-5D1E9D64376A}"/>
              </a:ext>
            </a:extLst>
          </p:cNvPr>
          <p:cNvPicPr>
            <a:picLocks noChangeAspect="1"/>
          </p:cNvPicPr>
          <p:nvPr/>
        </p:nvPicPr>
        <p:blipFill>
          <a:blip r:embed="rId4"/>
          <a:stretch>
            <a:fillRect/>
          </a:stretch>
        </p:blipFill>
        <p:spPr>
          <a:xfrm>
            <a:off x="8907907" y="941851"/>
            <a:ext cx="2908914" cy="639961"/>
          </a:xfrm>
          <a:prstGeom prst="rect">
            <a:avLst/>
          </a:prstGeom>
        </p:spPr>
      </p:pic>
    </p:spTree>
    <p:extLst>
      <p:ext uri="{BB962C8B-B14F-4D97-AF65-F5344CB8AC3E}">
        <p14:creationId xmlns:p14="http://schemas.microsoft.com/office/powerpoint/2010/main" val="2514972620"/>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9EF4E1-90F0-0475-6CB7-237632EC010F}"/>
              </a:ext>
            </a:extLst>
          </p:cNvPr>
          <p:cNvSpPr>
            <a:spLocks noGrp="1"/>
          </p:cNvSpPr>
          <p:nvPr>
            <p:ph type="title"/>
          </p:nvPr>
        </p:nvSpPr>
        <p:spPr/>
        <p:txBody>
          <a:bodyPr/>
          <a:lstStyle/>
          <a:p>
            <a:r>
              <a:rPr lang="de-CH"/>
              <a:t>Simon Moser und</a:t>
            </a:r>
            <a:br>
              <a:rPr lang="de-CH"/>
            </a:br>
            <a:r>
              <a:rPr lang="de-CH"/>
              <a:t>Michel Schelker</a:t>
            </a:r>
            <a:endParaRPr lang="de-CH" dirty="0"/>
          </a:p>
        </p:txBody>
      </p:sp>
      <p:sp>
        <p:nvSpPr>
          <p:cNvPr id="4" name="Inhaltsplatzhalter 3">
            <a:extLst>
              <a:ext uri="{FF2B5EF4-FFF2-40B4-BE49-F238E27FC236}">
                <a16:creationId xmlns:a16="http://schemas.microsoft.com/office/drawing/2014/main" id="{A0554FA4-E696-9189-4AAE-71769AD6586D}"/>
              </a:ext>
            </a:extLst>
          </p:cNvPr>
          <p:cNvSpPr>
            <a:spLocks noGrp="1"/>
          </p:cNvSpPr>
          <p:nvPr>
            <p:ph sz="half" idx="2"/>
          </p:nvPr>
        </p:nvSpPr>
        <p:spPr>
          <a:xfrm>
            <a:off x="1088136" y="2382364"/>
            <a:ext cx="5098472" cy="3801283"/>
          </a:xfrm>
        </p:spPr>
        <p:txBody>
          <a:bodyPr>
            <a:normAutofit/>
          </a:bodyPr>
          <a:lstStyle/>
          <a:p>
            <a:pPr>
              <a:lnSpc>
                <a:spcPct val="120000"/>
              </a:lnSpc>
            </a:pPr>
            <a:r>
              <a:rPr lang="de-CH" sz="1500" dirty="0"/>
              <a:t>Moderatoren, </a:t>
            </a:r>
            <a:r>
              <a:rPr lang="de-CH" sz="1500" dirty="0" err="1"/>
              <a:t>Podcaster</a:t>
            </a:r>
            <a:r>
              <a:rPr lang="de-CH" sz="1500" dirty="0"/>
              <a:t>, </a:t>
            </a:r>
            <a:r>
              <a:rPr lang="de-CH" sz="1500" dirty="0" err="1"/>
              <a:t>Social</a:t>
            </a:r>
            <a:r>
              <a:rPr lang="de-CH" sz="1500" dirty="0"/>
              <a:t> Media Hosts und DJs: Simon Moser und Michel </a:t>
            </a:r>
            <a:r>
              <a:rPr lang="de-CH" sz="1500" dirty="0" err="1"/>
              <a:t>Schelker</a:t>
            </a:r>
            <a:r>
              <a:rPr lang="de-CH" sz="1500" dirty="0"/>
              <a:t> sind schweizweit bekannte Persönlichkeiten mit hohem Unterhaltungswert.</a:t>
            </a:r>
          </a:p>
          <a:p>
            <a:pPr>
              <a:lnSpc>
                <a:spcPct val="120000"/>
              </a:lnSpc>
            </a:pPr>
            <a:r>
              <a:rPr lang="de-CH" sz="1500" dirty="0"/>
              <a:t>Simon Moser moderiert seit 20 Jahren und Michel </a:t>
            </a:r>
            <a:r>
              <a:rPr lang="de-CH" sz="1500" dirty="0" err="1"/>
              <a:t>Schelker</a:t>
            </a:r>
            <a:r>
              <a:rPr lang="de-CH" sz="1500" dirty="0"/>
              <a:t> seit 10 Jahren Morgensendungen, insbesondere von Radio Energy in der Schweiz. Als Morgenduo «Moser und </a:t>
            </a:r>
            <a:r>
              <a:rPr lang="de-CH" sz="1500" dirty="0" err="1"/>
              <a:t>Schelker</a:t>
            </a:r>
            <a:r>
              <a:rPr lang="de-CH" sz="1500" dirty="0"/>
              <a:t>», mit dem Podcast «Die Sprechstunde» und mit verschiedenen </a:t>
            </a:r>
            <a:r>
              <a:rPr lang="de-CH" sz="1500" dirty="0" err="1"/>
              <a:t>Social</a:t>
            </a:r>
            <a:r>
              <a:rPr lang="de-CH" sz="1500" dirty="0"/>
              <a:t> Media-Formaten wie «Erst Wochenende, wenn...» haben sie sich eine grosse Community aufgebaut.</a:t>
            </a:r>
          </a:p>
        </p:txBody>
      </p:sp>
      <p:pic>
        <p:nvPicPr>
          <p:cNvPr id="3" name="Grafik 2" descr="Ein Bild, das Person, draußen, stehend, Mann enthält.&#10;&#10;Automatisch generierte Beschreibung">
            <a:extLst>
              <a:ext uri="{FF2B5EF4-FFF2-40B4-BE49-F238E27FC236}">
                <a16:creationId xmlns:a16="http://schemas.microsoft.com/office/drawing/2014/main" id="{C5997FD2-BC1C-BB0D-6530-15B051C9AECB}"/>
              </a:ext>
            </a:extLst>
          </p:cNvPr>
          <p:cNvPicPr>
            <a:picLocks noChangeAspect="1"/>
          </p:cNvPicPr>
          <p:nvPr/>
        </p:nvPicPr>
        <p:blipFill>
          <a:blip r:embed="rId2"/>
          <a:stretch>
            <a:fillRect/>
          </a:stretch>
        </p:blipFill>
        <p:spPr>
          <a:xfrm>
            <a:off x="7021711" y="0"/>
            <a:ext cx="5170289" cy="6858000"/>
          </a:xfrm>
          <a:prstGeom prst="rect">
            <a:avLst/>
          </a:prstGeom>
        </p:spPr>
      </p:pic>
    </p:spTree>
    <p:extLst>
      <p:ext uri="{BB962C8B-B14F-4D97-AF65-F5344CB8AC3E}">
        <p14:creationId xmlns:p14="http://schemas.microsoft.com/office/powerpoint/2010/main" val="957165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9CFCFD-75DC-227F-8755-8B9C186F3EA8}"/>
              </a:ext>
            </a:extLst>
          </p:cNvPr>
          <p:cNvSpPr>
            <a:spLocks noGrp="1"/>
          </p:cNvSpPr>
          <p:nvPr>
            <p:ph type="title"/>
          </p:nvPr>
        </p:nvSpPr>
        <p:spPr>
          <a:xfrm>
            <a:off x="1088135" y="1090245"/>
            <a:ext cx="9922763" cy="2117412"/>
          </a:xfrm>
        </p:spPr>
        <p:txBody>
          <a:bodyPr/>
          <a:lstStyle/>
          <a:p>
            <a:r>
              <a:rPr lang="de-CH" dirty="0"/>
              <a:t>Die Community</a:t>
            </a:r>
          </a:p>
        </p:txBody>
      </p:sp>
      <p:sp>
        <p:nvSpPr>
          <p:cNvPr id="3" name="Inhaltsplatzhalter 3">
            <a:extLst>
              <a:ext uri="{FF2B5EF4-FFF2-40B4-BE49-F238E27FC236}">
                <a16:creationId xmlns:a16="http://schemas.microsoft.com/office/drawing/2014/main" id="{8898C647-115E-0124-E9BA-65B68E8E5E5A}"/>
              </a:ext>
            </a:extLst>
          </p:cNvPr>
          <p:cNvSpPr txBox="1">
            <a:spLocks/>
          </p:cNvSpPr>
          <p:nvPr/>
        </p:nvSpPr>
        <p:spPr>
          <a:xfrm>
            <a:off x="2748866" y="5152287"/>
            <a:ext cx="2361120" cy="569180"/>
          </a:xfrm>
          <a:prstGeom prst="rect">
            <a:avLst/>
          </a:prstGeom>
        </p:spPr>
        <p:txBody>
          <a:bodyPr>
            <a:normAutofit/>
          </a:bodyPr>
          <a:lst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sz="1500" b="1" dirty="0" err="1"/>
              <a:t>Social</a:t>
            </a:r>
            <a:r>
              <a:rPr lang="de-CH" sz="1500" b="1" dirty="0"/>
              <a:t> Media</a:t>
            </a:r>
          </a:p>
        </p:txBody>
      </p:sp>
      <p:sp>
        <p:nvSpPr>
          <p:cNvPr id="7" name="Inhaltsplatzhalter 3">
            <a:extLst>
              <a:ext uri="{FF2B5EF4-FFF2-40B4-BE49-F238E27FC236}">
                <a16:creationId xmlns:a16="http://schemas.microsoft.com/office/drawing/2014/main" id="{0D21797D-1540-674D-D658-ED093F78B212}"/>
              </a:ext>
            </a:extLst>
          </p:cNvPr>
          <p:cNvSpPr txBox="1">
            <a:spLocks/>
          </p:cNvSpPr>
          <p:nvPr/>
        </p:nvSpPr>
        <p:spPr>
          <a:xfrm>
            <a:off x="2748866" y="2454525"/>
            <a:ext cx="2361120" cy="569180"/>
          </a:xfrm>
          <a:prstGeom prst="rect">
            <a:avLst/>
          </a:prstGeom>
        </p:spPr>
        <p:txBody>
          <a:bodyPr>
            <a:normAutofit/>
          </a:bodyPr>
          <a:lst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sz="1500" b="1" dirty="0"/>
              <a:t>Radio</a:t>
            </a:r>
          </a:p>
        </p:txBody>
      </p:sp>
      <p:sp>
        <p:nvSpPr>
          <p:cNvPr id="8" name="Inhaltsplatzhalter 3">
            <a:extLst>
              <a:ext uri="{FF2B5EF4-FFF2-40B4-BE49-F238E27FC236}">
                <a16:creationId xmlns:a16="http://schemas.microsoft.com/office/drawing/2014/main" id="{6B979465-912E-B9CB-6E67-B8E0A3E16F8B}"/>
              </a:ext>
            </a:extLst>
          </p:cNvPr>
          <p:cNvSpPr txBox="1">
            <a:spLocks/>
          </p:cNvSpPr>
          <p:nvPr/>
        </p:nvSpPr>
        <p:spPr>
          <a:xfrm>
            <a:off x="2748866" y="3823552"/>
            <a:ext cx="2361120" cy="569180"/>
          </a:xfrm>
          <a:prstGeom prst="rect">
            <a:avLst/>
          </a:prstGeom>
        </p:spPr>
        <p:txBody>
          <a:bodyPr>
            <a:normAutofit/>
          </a:bodyPr>
          <a:lst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sz="1500" b="1" dirty="0"/>
              <a:t>Podcast</a:t>
            </a:r>
          </a:p>
        </p:txBody>
      </p:sp>
      <p:sp>
        <p:nvSpPr>
          <p:cNvPr id="9" name="Inhaltsplatzhalter 3">
            <a:extLst>
              <a:ext uri="{FF2B5EF4-FFF2-40B4-BE49-F238E27FC236}">
                <a16:creationId xmlns:a16="http://schemas.microsoft.com/office/drawing/2014/main" id="{683432A8-E992-D83E-E638-710144C06A29}"/>
              </a:ext>
            </a:extLst>
          </p:cNvPr>
          <p:cNvSpPr txBox="1">
            <a:spLocks/>
          </p:cNvSpPr>
          <p:nvPr/>
        </p:nvSpPr>
        <p:spPr>
          <a:xfrm>
            <a:off x="7902100" y="5152287"/>
            <a:ext cx="2361120" cy="569180"/>
          </a:xfrm>
          <a:prstGeom prst="rect">
            <a:avLst/>
          </a:prstGeom>
        </p:spPr>
        <p:txBody>
          <a:bodyPr>
            <a:normAutofit/>
          </a:bodyPr>
          <a:lst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sz="1500" b="1" dirty="0"/>
              <a:t>TV-Moderation</a:t>
            </a:r>
          </a:p>
        </p:txBody>
      </p:sp>
      <p:sp>
        <p:nvSpPr>
          <p:cNvPr id="10" name="Inhaltsplatzhalter 3">
            <a:extLst>
              <a:ext uri="{FF2B5EF4-FFF2-40B4-BE49-F238E27FC236}">
                <a16:creationId xmlns:a16="http://schemas.microsoft.com/office/drawing/2014/main" id="{96EAFCE9-F838-0CEB-1507-519FCDB8078D}"/>
              </a:ext>
            </a:extLst>
          </p:cNvPr>
          <p:cNvSpPr txBox="1">
            <a:spLocks/>
          </p:cNvSpPr>
          <p:nvPr/>
        </p:nvSpPr>
        <p:spPr>
          <a:xfrm>
            <a:off x="7768262" y="2451564"/>
            <a:ext cx="2361120" cy="569180"/>
          </a:xfrm>
          <a:prstGeom prst="rect">
            <a:avLst/>
          </a:prstGeom>
        </p:spPr>
        <p:txBody>
          <a:bodyPr>
            <a:normAutofit/>
          </a:bodyPr>
          <a:lst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sz="1500" b="1" dirty="0"/>
              <a:t>Live-Moderation</a:t>
            </a:r>
          </a:p>
        </p:txBody>
      </p:sp>
      <p:sp>
        <p:nvSpPr>
          <p:cNvPr id="11" name="Inhaltsplatzhalter 3">
            <a:extLst>
              <a:ext uri="{FF2B5EF4-FFF2-40B4-BE49-F238E27FC236}">
                <a16:creationId xmlns:a16="http://schemas.microsoft.com/office/drawing/2014/main" id="{874DCC22-8327-2332-FD3E-EE494954BE85}"/>
              </a:ext>
            </a:extLst>
          </p:cNvPr>
          <p:cNvSpPr txBox="1">
            <a:spLocks/>
          </p:cNvSpPr>
          <p:nvPr/>
        </p:nvSpPr>
        <p:spPr>
          <a:xfrm>
            <a:off x="8151217" y="3823552"/>
            <a:ext cx="2361120" cy="569180"/>
          </a:xfrm>
          <a:prstGeom prst="rect">
            <a:avLst/>
          </a:prstGeom>
        </p:spPr>
        <p:txBody>
          <a:bodyPr>
            <a:normAutofit/>
          </a:bodyPr>
          <a:lst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sz="1500" b="1" dirty="0"/>
              <a:t>DJ-Auftritte</a:t>
            </a:r>
          </a:p>
        </p:txBody>
      </p:sp>
      <p:pic>
        <p:nvPicPr>
          <p:cNvPr id="13" name="Grafik 12">
            <a:extLst>
              <a:ext uri="{FF2B5EF4-FFF2-40B4-BE49-F238E27FC236}">
                <a16:creationId xmlns:a16="http://schemas.microsoft.com/office/drawing/2014/main" id="{FFED932F-D1CE-D5EA-3413-BC33318FB120}"/>
              </a:ext>
            </a:extLst>
          </p:cNvPr>
          <p:cNvPicPr>
            <a:picLocks noChangeAspect="1"/>
          </p:cNvPicPr>
          <p:nvPr/>
        </p:nvPicPr>
        <p:blipFill>
          <a:blip r:embed="rId2">
            <a:alphaModFix amt="15000"/>
          </a:blip>
          <a:stretch>
            <a:fillRect/>
          </a:stretch>
        </p:blipFill>
        <p:spPr>
          <a:xfrm>
            <a:off x="4096315" y="2178815"/>
            <a:ext cx="3660930" cy="3660930"/>
          </a:xfrm>
          <a:prstGeom prst="rect">
            <a:avLst/>
          </a:prstGeom>
        </p:spPr>
      </p:pic>
      <p:pic>
        <p:nvPicPr>
          <p:cNvPr id="5" name="Grafik 4" descr="Ein Bild, das Szene, Person, Bühne, posieren enthält.&#10;&#10;Automatisch generierte Beschreibung">
            <a:extLst>
              <a:ext uri="{FF2B5EF4-FFF2-40B4-BE49-F238E27FC236}">
                <a16:creationId xmlns:a16="http://schemas.microsoft.com/office/drawing/2014/main" id="{982E40E9-B8CD-6EA6-39B7-609739176297}"/>
              </a:ext>
            </a:extLst>
          </p:cNvPr>
          <p:cNvPicPr>
            <a:picLocks noChangeAspect="1"/>
          </p:cNvPicPr>
          <p:nvPr/>
        </p:nvPicPr>
        <p:blipFill>
          <a:blip r:embed="rId3"/>
          <a:stretch>
            <a:fillRect/>
          </a:stretch>
        </p:blipFill>
        <p:spPr>
          <a:xfrm>
            <a:off x="9670361" y="3435522"/>
            <a:ext cx="1260940" cy="1260940"/>
          </a:xfrm>
          <a:prstGeom prst="rect">
            <a:avLst/>
          </a:prstGeom>
        </p:spPr>
      </p:pic>
      <p:pic>
        <p:nvPicPr>
          <p:cNvPr id="21" name="Grafik 20">
            <a:extLst>
              <a:ext uri="{FF2B5EF4-FFF2-40B4-BE49-F238E27FC236}">
                <a16:creationId xmlns:a16="http://schemas.microsoft.com/office/drawing/2014/main" id="{C4CA1444-178F-02CB-59EA-E2EF257EADA6}"/>
              </a:ext>
            </a:extLst>
          </p:cNvPr>
          <p:cNvPicPr>
            <a:picLocks noChangeAspect="1"/>
          </p:cNvPicPr>
          <p:nvPr/>
        </p:nvPicPr>
        <p:blipFill>
          <a:blip r:embed="rId4"/>
          <a:stretch>
            <a:fillRect/>
          </a:stretch>
        </p:blipFill>
        <p:spPr>
          <a:xfrm>
            <a:off x="9670361" y="2048786"/>
            <a:ext cx="1260940" cy="1260940"/>
          </a:xfrm>
          <a:prstGeom prst="rect">
            <a:avLst/>
          </a:prstGeom>
        </p:spPr>
      </p:pic>
      <p:pic>
        <p:nvPicPr>
          <p:cNvPr id="23" name="Grafik 22" descr="Ein Bild, das Person, posieren, stehend, Gruppe enthält.&#10;&#10;Automatisch generierte Beschreibung">
            <a:extLst>
              <a:ext uri="{FF2B5EF4-FFF2-40B4-BE49-F238E27FC236}">
                <a16:creationId xmlns:a16="http://schemas.microsoft.com/office/drawing/2014/main" id="{E9F15E58-651A-026A-DE21-2A6B70FA313D}"/>
              </a:ext>
            </a:extLst>
          </p:cNvPr>
          <p:cNvPicPr>
            <a:picLocks noChangeAspect="1"/>
          </p:cNvPicPr>
          <p:nvPr/>
        </p:nvPicPr>
        <p:blipFill>
          <a:blip r:embed="rId5"/>
          <a:stretch>
            <a:fillRect/>
          </a:stretch>
        </p:blipFill>
        <p:spPr>
          <a:xfrm>
            <a:off x="1238605" y="4822259"/>
            <a:ext cx="1261033" cy="1261033"/>
          </a:xfrm>
          <a:prstGeom prst="rect">
            <a:avLst/>
          </a:prstGeom>
        </p:spPr>
      </p:pic>
      <p:pic>
        <p:nvPicPr>
          <p:cNvPr id="25" name="Grafik 24" descr="Ein Bild, das Person, Menschenmenge, Im Haus, Menschen enthält.&#10;&#10;Automatisch generierte Beschreibung">
            <a:extLst>
              <a:ext uri="{FF2B5EF4-FFF2-40B4-BE49-F238E27FC236}">
                <a16:creationId xmlns:a16="http://schemas.microsoft.com/office/drawing/2014/main" id="{46B5BDA1-5450-A3CE-C2C7-ED7AA81BC1C0}"/>
              </a:ext>
            </a:extLst>
          </p:cNvPr>
          <p:cNvPicPr>
            <a:picLocks noChangeAspect="1"/>
          </p:cNvPicPr>
          <p:nvPr/>
        </p:nvPicPr>
        <p:blipFill>
          <a:blip r:embed="rId6"/>
          <a:stretch>
            <a:fillRect/>
          </a:stretch>
        </p:blipFill>
        <p:spPr>
          <a:xfrm>
            <a:off x="9670361" y="4822259"/>
            <a:ext cx="1259983" cy="1261033"/>
          </a:xfrm>
          <a:prstGeom prst="rect">
            <a:avLst/>
          </a:prstGeom>
        </p:spPr>
      </p:pic>
      <p:pic>
        <p:nvPicPr>
          <p:cNvPr id="27" name="Grafik 26" descr="Ein Bild, das Text, Schild, Mann, Person enthält.&#10;&#10;Automatisch generierte Beschreibung">
            <a:extLst>
              <a:ext uri="{FF2B5EF4-FFF2-40B4-BE49-F238E27FC236}">
                <a16:creationId xmlns:a16="http://schemas.microsoft.com/office/drawing/2014/main" id="{5F6DC9CA-EF56-7762-85D2-61BF57AB3057}"/>
              </a:ext>
            </a:extLst>
          </p:cNvPr>
          <p:cNvPicPr>
            <a:picLocks noChangeAspect="1"/>
          </p:cNvPicPr>
          <p:nvPr/>
        </p:nvPicPr>
        <p:blipFill>
          <a:blip r:embed="rId7"/>
          <a:stretch>
            <a:fillRect/>
          </a:stretch>
        </p:blipFill>
        <p:spPr>
          <a:xfrm>
            <a:off x="1238605" y="2054265"/>
            <a:ext cx="1261033" cy="1261033"/>
          </a:xfrm>
          <a:prstGeom prst="rect">
            <a:avLst/>
          </a:prstGeom>
        </p:spPr>
      </p:pic>
      <p:pic>
        <p:nvPicPr>
          <p:cNvPr id="6" name="Grafik 5" descr="Ein Bild, das Text enthält.&#10;&#10;Automatisch generierte Beschreibung">
            <a:extLst>
              <a:ext uri="{FF2B5EF4-FFF2-40B4-BE49-F238E27FC236}">
                <a16:creationId xmlns:a16="http://schemas.microsoft.com/office/drawing/2014/main" id="{A6B070D2-46AF-0940-1E4F-1C7F45C8E290}"/>
              </a:ext>
            </a:extLst>
          </p:cNvPr>
          <p:cNvPicPr>
            <a:picLocks noChangeAspect="1"/>
          </p:cNvPicPr>
          <p:nvPr/>
        </p:nvPicPr>
        <p:blipFill>
          <a:blip r:embed="rId8"/>
          <a:stretch>
            <a:fillRect/>
          </a:stretch>
        </p:blipFill>
        <p:spPr>
          <a:xfrm>
            <a:off x="1238605" y="3429000"/>
            <a:ext cx="1261033" cy="1261033"/>
          </a:xfrm>
          <a:prstGeom prst="rect">
            <a:avLst/>
          </a:prstGeom>
        </p:spPr>
      </p:pic>
    </p:spTree>
    <p:extLst>
      <p:ext uri="{BB962C8B-B14F-4D97-AF65-F5344CB8AC3E}">
        <p14:creationId xmlns:p14="http://schemas.microsoft.com/office/powerpoint/2010/main" val="786476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9EF4E1-90F0-0475-6CB7-237632EC010F}"/>
              </a:ext>
            </a:extLst>
          </p:cNvPr>
          <p:cNvSpPr>
            <a:spLocks noGrp="1"/>
          </p:cNvSpPr>
          <p:nvPr>
            <p:ph type="title"/>
          </p:nvPr>
        </p:nvSpPr>
        <p:spPr/>
        <p:txBody>
          <a:bodyPr/>
          <a:lstStyle/>
          <a:p>
            <a:r>
              <a:rPr lang="de-CH" dirty="0" err="1"/>
              <a:t>Social</a:t>
            </a:r>
            <a:r>
              <a:rPr lang="de-CH" dirty="0"/>
              <a:t> Media-Präsenz</a:t>
            </a:r>
          </a:p>
        </p:txBody>
      </p:sp>
      <p:sp>
        <p:nvSpPr>
          <p:cNvPr id="4" name="Inhaltsplatzhalter 3">
            <a:extLst>
              <a:ext uri="{FF2B5EF4-FFF2-40B4-BE49-F238E27FC236}">
                <a16:creationId xmlns:a16="http://schemas.microsoft.com/office/drawing/2014/main" id="{A0554FA4-E696-9189-4AAE-71769AD6586D}"/>
              </a:ext>
            </a:extLst>
          </p:cNvPr>
          <p:cNvSpPr>
            <a:spLocks noGrp="1"/>
          </p:cNvSpPr>
          <p:nvPr>
            <p:ph sz="half" idx="2"/>
          </p:nvPr>
        </p:nvSpPr>
        <p:spPr>
          <a:xfrm>
            <a:off x="3000585" y="2304324"/>
            <a:ext cx="2930236" cy="3801283"/>
          </a:xfrm>
        </p:spPr>
        <p:txBody>
          <a:bodyPr>
            <a:normAutofit/>
          </a:bodyPr>
          <a:lstStyle/>
          <a:p>
            <a:pPr marL="0" indent="0">
              <a:buNone/>
            </a:pPr>
            <a:r>
              <a:rPr lang="de-CH" sz="1500" b="1" dirty="0"/>
              <a:t>Simon Moser:</a:t>
            </a:r>
          </a:p>
          <a:p>
            <a:r>
              <a:rPr lang="de-CH" sz="1500" dirty="0"/>
              <a:t>Instagram: 48’700 Follower</a:t>
            </a:r>
          </a:p>
          <a:p>
            <a:r>
              <a:rPr lang="de-CH" sz="1500" dirty="0"/>
              <a:t>Facebook: 29’200 Follower</a:t>
            </a:r>
          </a:p>
          <a:p>
            <a:r>
              <a:rPr lang="de-CH" sz="1500" dirty="0"/>
              <a:t>Posts zu den Themen Unterhaltung, Sport, Familie</a:t>
            </a:r>
          </a:p>
          <a:p>
            <a:r>
              <a:rPr lang="de-CH" sz="1500" dirty="0"/>
              <a:t>Auf Instagram erreichte Konten pro Monat: 78’900</a:t>
            </a:r>
          </a:p>
          <a:p>
            <a:r>
              <a:rPr lang="de-CH" sz="1500" dirty="0"/>
              <a:t>Erreichte Zielgruppe: 53% Frauen / 46% Männer</a:t>
            </a:r>
          </a:p>
        </p:txBody>
      </p:sp>
      <p:sp>
        <p:nvSpPr>
          <p:cNvPr id="9" name="Inhaltsplatzhalter 3">
            <a:extLst>
              <a:ext uri="{FF2B5EF4-FFF2-40B4-BE49-F238E27FC236}">
                <a16:creationId xmlns:a16="http://schemas.microsoft.com/office/drawing/2014/main" id="{FC8692DD-242D-5976-A3BE-99BE8558D90D}"/>
              </a:ext>
            </a:extLst>
          </p:cNvPr>
          <p:cNvSpPr txBox="1">
            <a:spLocks/>
          </p:cNvSpPr>
          <p:nvPr/>
        </p:nvSpPr>
        <p:spPr>
          <a:xfrm>
            <a:off x="8008449" y="2300825"/>
            <a:ext cx="2930236" cy="3801283"/>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sz="1500" b="1" dirty="0"/>
              <a:t>Michel </a:t>
            </a:r>
            <a:r>
              <a:rPr lang="de-CH" sz="1500" b="1" dirty="0" err="1"/>
              <a:t>Schelker</a:t>
            </a:r>
            <a:r>
              <a:rPr lang="de-CH" sz="1500" b="1" dirty="0"/>
              <a:t>:</a:t>
            </a:r>
          </a:p>
          <a:p>
            <a:r>
              <a:rPr lang="de-CH" sz="1500" dirty="0"/>
              <a:t>Instagram: 63’700 Follower</a:t>
            </a:r>
          </a:p>
          <a:p>
            <a:r>
              <a:rPr lang="de-CH" sz="1500" dirty="0"/>
              <a:t>Facebook: 29’200 Follower</a:t>
            </a:r>
          </a:p>
          <a:p>
            <a:r>
              <a:rPr lang="de-CH" sz="1500" dirty="0"/>
              <a:t>Posts zu den Themen Unterhaltung, Motorrad, Sport</a:t>
            </a:r>
          </a:p>
          <a:p>
            <a:r>
              <a:rPr lang="de-CH" sz="1500" dirty="0"/>
              <a:t>Auf Instagram erreichte Konten pro Monat: 140’600 </a:t>
            </a:r>
          </a:p>
          <a:p>
            <a:r>
              <a:rPr lang="de-CH" sz="1500" dirty="0"/>
              <a:t>Erreichte Zielgruppe: 56% Frauen / 43%  Männer</a:t>
            </a:r>
          </a:p>
        </p:txBody>
      </p:sp>
      <p:pic>
        <p:nvPicPr>
          <p:cNvPr id="13" name="Grafik 12" descr="Ein Bild, das Person, Mann enthält.&#10;&#10;Automatisch generierte Beschreibung">
            <a:extLst>
              <a:ext uri="{FF2B5EF4-FFF2-40B4-BE49-F238E27FC236}">
                <a16:creationId xmlns:a16="http://schemas.microsoft.com/office/drawing/2014/main" id="{00004B39-C530-5A33-CDA6-BF6D3857BBE1}"/>
              </a:ext>
            </a:extLst>
          </p:cNvPr>
          <p:cNvPicPr>
            <a:picLocks noChangeAspect="1"/>
          </p:cNvPicPr>
          <p:nvPr/>
        </p:nvPicPr>
        <p:blipFill>
          <a:blip r:embed="rId3"/>
          <a:stretch>
            <a:fillRect/>
          </a:stretch>
        </p:blipFill>
        <p:spPr>
          <a:xfrm>
            <a:off x="1088136" y="2300825"/>
            <a:ext cx="1719101" cy="3465930"/>
          </a:xfrm>
          <a:prstGeom prst="rect">
            <a:avLst/>
          </a:prstGeom>
        </p:spPr>
      </p:pic>
      <p:pic>
        <p:nvPicPr>
          <p:cNvPr id="11" name="Grafik 10" descr="Ein Bild, das Person enthält.&#10;&#10;Automatisch generierte Beschreibung">
            <a:extLst>
              <a:ext uri="{FF2B5EF4-FFF2-40B4-BE49-F238E27FC236}">
                <a16:creationId xmlns:a16="http://schemas.microsoft.com/office/drawing/2014/main" id="{7A0AF47E-CEF8-5FD1-57FA-70D65B7463A0}"/>
              </a:ext>
            </a:extLst>
          </p:cNvPr>
          <p:cNvPicPr>
            <a:picLocks noChangeAspect="1"/>
          </p:cNvPicPr>
          <p:nvPr/>
        </p:nvPicPr>
        <p:blipFill>
          <a:blip r:embed="rId4"/>
          <a:stretch>
            <a:fillRect/>
          </a:stretch>
        </p:blipFill>
        <p:spPr>
          <a:xfrm>
            <a:off x="6110084" y="2300825"/>
            <a:ext cx="1719101" cy="3465930"/>
          </a:xfrm>
          <a:prstGeom prst="rect">
            <a:avLst/>
          </a:prstGeom>
        </p:spPr>
      </p:pic>
    </p:spTree>
    <p:extLst>
      <p:ext uri="{BB962C8B-B14F-4D97-AF65-F5344CB8AC3E}">
        <p14:creationId xmlns:p14="http://schemas.microsoft.com/office/powerpoint/2010/main" val="1330017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AD3F6F-A655-1C08-AD2D-582937B8B970}"/>
              </a:ext>
            </a:extLst>
          </p:cNvPr>
          <p:cNvSpPr>
            <a:spLocks noGrp="1"/>
          </p:cNvSpPr>
          <p:nvPr>
            <p:ph type="title"/>
          </p:nvPr>
        </p:nvSpPr>
        <p:spPr/>
        <p:txBody>
          <a:bodyPr/>
          <a:lstStyle/>
          <a:p>
            <a:r>
              <a:rPr lang="de-CH" dirty="0"/>
              <a:t>Der Podcast</a:t>
            </a:r>
          </a:p>
        </p:txBody>
      </p:sp>
      <p:pic>
        <p:nvPicPr>
          <p:cNvPr id="8" name="Grafik 7" descr="Ein Bild, das Bühne, Hörsaal, Menschenmenge enthält.&#10;&#10;Automatisch generierte Beschreibung">
            <a:extLst>
              <a:ext uri="{FF2B5EF4-FFF2-40B4-BE49-F238E27FC236}">
                <a16:creationId xmlns:a16="http://schemas.microsoft.com/office/drawing/2014/main" id="{F8AD2883-9EAF-C645-9D9E-D930A5DAD775}"/>
              </a:ext>
            </a:extLst>
          </p:cNvPr>
          <p:cNvPicPr>
            <a:picLocks noChangeAspect="1"/>
          </p:cNvPicPr>
          <p:nvPr/>
        </p:nvPicPr>
        <p:blipFill>
          <a:blip r:embed="rId3"/>
          <a:stretch>
            <a:fillRect/>
          </a:stretch>
        </p:blipFill>
        <p:spPr>
          <a:xfrm>
            <a:off x="6004193" y="0"/>
            <a:ext cx="6187807" cy="6858000"/>
          </a:xfrm>
          <a:prstGeom prst="rect">
            <a:avLst/>
          </a:prstGeom>
        </p:spPr>
      </p:pic>
      <p:sp>
        <p:nvSpPr>
          <p:cNvPr id="7" name="Inhaltsplatzhalter 2">
            <a:extLst>
              <a:ext uri="{FF2B5EF4-FFF2-40B4-BE49-F238E27FC236}">
                <a16:creationId xmlns:a16="http://schemas.microsoft.com/office/drawing/2014/main" id="{DF844677-BF1E-E41C-531B-0E8DA5EC6B66}"/>
              </a:ext>
            </a:extLst>
          </p:cNvPr>
          <p:cNvSpPr>
            <a:spLocks noGrp="1"/>
          </p:cNvSpPr>
          <p:nvPr>
            <p:ph idx="1"/>
          </p:nvPr>
        </p:nvSpPr>
        <p:spPr>
          <a:xfrm>
            <a:off x="1088137" y="2150322"/>
            <a:ext cx="4640634" cy="4140309"/>
          </a:xfrm>
        </p:spPr>
        <p:txBody>
          <a:bodyPr>
            <a:noAutofit/>
          </a:bodyPr>
          <a:lstStyle/>
          <a:p>
            <a:pPr>
              <a:lnSpc>
                <a:spcPct val="120000"/>
              </a:lnSpc>
            </a:pPr>
            <a:r>
              <a:rPr lang="de-CH" sz="1400" dirty="0"/>
              <a:t>«Die Sprechstunde» gehört zu den Top 10-Podcasts auf Spotify (Spotify-Charts 2022) und ist der erfolgreichste Comedy Podcast der Schweiz.</a:t>
            </a:r>
          </a:p>
          <a:p>
            <a:pPr>
              <a:lnSpc>
                <a:spcPct val="120000"/>
              </a:lnSpc>
            </a:pPr>
            <a:r>
              <a:rPr lang="de-CH" sz="1400" dirty="0"/>
              <a:t>Seit 2019 sind über 200 Folgen des Podcasts erschienen. Sie wurden über 8 Millionen Mal gestreamt. </a:t>
            </a:r>
          </a:p>
          <a:p>
            <a:pPr>
              <a:lnSpc>
                <a:spcPct val="120000"/>
              </a:lnSpc>
            </a:pPr>
            <a:r>
              <a:rPr lang="de-CH" sz="1400" dirty="0"/>
              <a:t>Jede Folge wird von durchschnittlich 50’000 Menschen angehört!</a:t>
            </a:r>
          </a:p>
          <a:p>
            <a:pPr>
              <a:lnSpc>
                <a:spcPct val="120000"/>
              </a:lnSpc>
            </a:pPr>
            <a:r>
              <a:rPr lang="de-CH" sz="1400" dirty="0"/>
              <a:t>Der Podcast wurde bereits zwei Mal live vor jeweils 1’200 «</a:t>
            </a:r>
            <a:r>
              <a:rPr lang="de-CH" sz="1400" dirty="0" err="1"/>
              <a:t>Stündeler</a:t>
            </a:r>
            <a:r>
              <a:rPr lang="de-CH" sz="1400" dirty="0"/>
              <a:t>*innen» aufgezeichnet. Die beiden Shows waren in wenigen Sekunden restlos ausverkauft.</a:t>
            </a:r>
          </a:p>
          <a:p>
            <a:pPr>
              <a:lnSpc>
                <a:spcPct val="120000"/>
              </a:lnSpc>
            </a:pPr>
            <a:r>
              <a:rPr lang="de-CH" sz="1400" dirty="0"/>
              <a:t>Zum Podcast gehört eine Instagram Seite mit fast 24'000 Abonnent*innen.</a:t>
            </a:r>
          </a:p>
        </p:txBody>
      </p:sp>
    </p:spTree>
    <p:extLst>
      <p:ext uri="{BB962C8B-B14F-4D97-AF65-F5344CB8AC3E}">
        <p14:creationId xmlns:p14="http://schemas.microsoft.com/office/powerpoint/2010/main" val="1741570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AD3F6F-A655-1C08-AD2D-582937B8B970}"/>
              </a:ext>
            </a:extLst>
          </p:cNvPr>
          <p:cNvSpPr>
            <a:spLocks noGrp="1"/>
          </p:cNvSpPr>
          <p:nvPr>
            <p:ph type="title"/>
          </p:nvPr>
        </p:nvSpPr>
        <p:spPr/>
        <p:txBody>
          <a:bodyPr/>
          <a:lstStyle/>
          <a:p>
            <a:r>
              <a:rPr lang="de-CH" dirty="0" err="1"/>
              <a:t>Youtube</a:t>
            </a:r>
            <a:r>
              <a:rPr lang="de-CH" dirty="0"/>
              <a:t>-Content</a:t>
            </a:r>
          </a:p>
        </p:txBody>
      </p:sp>
      <p:sp>
        <p:nvSpPr>
          <p:cNvPr id="3" name="Inhaltsplatzhalter 2">
            <a:extLst>
              <a:ext uri="{FF2B5EF4-FFF2-40B4-BE49-F238E27FC236}">
                <a16:creationId xmlns:a16="http://schemas.microsoft.com/office/drawing/2014/main" id="{482B2CEE-4F56-2685-41D2-4CC421A0020F}"/>
              </a:ext>
            </a:extLst>
          </p:cNvPr>
          <p:cNvSpPr>
            <a:spLocks noGrp="1"/>
          </p:cNvSpPr>
          <p:nvPr>
            <p:ph idx="1"/>
          </p:nvPr>
        </p:nvSpPr>
        <p:spPr>
          <a:xfrm>
            <a:off x="1088136" y="2282523"/>
            <a:ext cx="9922764" cy="3686141"/>
          </a:xfrm>
        </p:spPr>
        <p:txBody>
          <a:bodyPr>
            <a:normAutofit/>
          </a:bodyPr>
          <a:lstStyle/>
          <a:p>
            <a:pPr marL="0" indent="0">
              <a:lnSpc>
                <a:spcPct val="120000"/>
              </a:lnSpc>
              <a:buNone/>
            </a:pPr>
            <a:r>
              <a:rPr lang="de-CH" sz="1500" dirty="0"/>
              <a:t>Seit vielen Jahren sind Simon Moser und Michel </a:t>
            </a:r>
            <a:r>
              <a:rPr lang="de-CH" sz="1500" dirty="0" err="1"/>
              <a:t>Schelker</a:t>
            </a:r>
            <a:r>
              <a:rPr lang="de-CH" sz="1500" dirty="0"/>
              <a:t> mit höchst erfolgreichen </a:t>
            </a:r>
            <a:r>
              <a:rPr lang="de-CH" sz="1500" dirty="0" err="1"/>
              <a:t>Youtube</a:t>
            </a:r>
            <a:r>
              <a:rPr lang="de-CH" sz="1500" dirty="0"/>
              <a:t>-Formaten wie «Erst Wochenende, wenn....», «</a:t>
            </a:r>
            <a:r>
              <a:rPr lang="de-CH" sz="1500" dirty="0" err="1"/>
              <a:t>Tinu</a:t>
            </a:r>
            <a:r>
              <a:rPr lang="de-CH" sz="1500" dirty="0"/>
              <a:t> &amp; Dänu» oder «Berndeutsch für Anfänger» präsent. Ihr </a:t>
            </a:r>
            <a:r>
              <a:rPr lang="de-CH" sz="1500" dirty="0" err="1"/>
              <a:t>Youtube</a:t>
            </a:r>
            <a:r>
              <a:rPr lang="de-CH" sz="1500" dirty="0"/>
              <a:t> Channel hat über 17'000 Abonnent*innen! Simon Moser und Michel </a:t>
            </a:r>
            <a:r>
              <a:rPr lang="de-CH" sz="1500" dirty="0" err="1"/>
              <a:t>Schelker</a:t>
            </a:r>
            <a:r>
              <a:rPr lang="de-CH" sz="1500" dirty="0"/>
              <a:t> gewannen 2022 zusammen mit dem </a:t>
            </a:r>
            <a:r>
              <a:rPr lang="de-CH" sz="1500" dirty="0" err="1"/>
              <a:t>Social</a:t>
            </a:r>
            <a:r>
              <a:rPr lang="de-CH" sz="1500" dirty="0"/>
              <a:t> Team von Energy den «Swiss Comedy Award».</a:t>
            </a:r>
          </a:p>
          <a:p>
            <a:pPr marL="0" indent="0">
              <a:lnSpc>
                <a:spcPct val="120000"/>
              </a:lnSpc>
              <a:buNone/>
            </a:pPr>
            <a:endParaRPr lang="de-CH" sz="1500" dirty="0"/>
          </a:p>
          <a:p>
            <a:pPr>
              <a:lnSpc>
                <a:spcPct val="120000"/>
              </a:lnSpc>
            </a:pPr>
            <a:endParaRPr lang="de-CH" sz="1600" dirty="0"/>
          </a:p>
        </p:txBody>
      </p:sp>
      <p:pic>
        <p:nvPicPr>
          <p:cNvPr id="10" name="Grafik 9" descr="Ein Bild, das Text, Himmel, Wasser, Blau enthält.&#10;&#10;Automatisch generierte Beschreibung">
            <a:extLst>
              <a:ext uri="{FF2B5EF4-FFF2-40B4-BE49-F238E27FC236}">
                <a16:creationId xmlns:a16="http://schemas.microsoft.com/office/drawing/2014/main" id="{BA4D086D-1E9B-72AF-2E7A-A21B2C8E58D3}"/>
              </a:ext>
            </a:extLst>
          </p:cNvPr>
          <p:cNvPicPr>
            <a:picLocks noChangeAspect="1"/>
          </p:cNvPicPr>
          <p:nvPr/>
        </p:nvPicPr>
        <p:blipFill>
          <a:blip r:embed="rId2"/>
          <a:stretch>
            <a:fillRect/>
          </a:stretch>
        </p:blipFill>
        <p:spPr>
          <a:xfrm>
            <a:off x="4534654" y="3711065"/>
            <a:ext cx="3122693" cy="1747221"/>
          </a:xfrm>
          <a:prstGeom prst="rect">
            <a:avLst/>
          </a:prstGeom>
        </p:spPr>
      </p:pic>
      <p:pic>
        <p:nvPicPr>
          <p:cNvPr id="16" name="Grafik 15" descr="Ein Bild, das Text enthält.&#10;&#10;Automatisch generierte Beschreibung">
            <a:extLst>
              <a:ext uri="{FF2B5EF4-FFF2-40B4-BE49-F238E27FC236}">
                <a16:creationId xmlns:a16="http://schemas.microsoft.com/office/drawing/2014/main" id="{0700AF9E-D478-DCD7-E308-285C4E09BE67}"/>
              </a:ext>
            </a:extLst>
          </p:cNvPr>
          <p:cNvPicPr>
            <a:picLocks noChangeAspect="1"/>
          </p:cNvPicPr>
          <p:nvPr/>
        </p:nvPicPr>
        <p:blipFill>
          <a:blip r:embed="rId3"/>
          <a:stretch>
            <a:fillRect/>
          </a:stretch>
        </p:blipFill>
        <p:spPr>
          <a:xfrm>
            <a:off x="1181100" y="3711065"/>
            <a:ext cx="3115964" cy="1743456"/>
          </a:xfrm>
          <a:prstGeom prst="rect">
            <a:avLst/>
          </a:prstGeom>
        </p:spPr>
      </p:pic>
      <p:pic>
        <p:nvPicPr>
          <p:cNvPr id="4" name="Grafik 3" descr="Ein Bild, das Text enthält.&#10;&#10;Automatisch generierte Beschreibung">
            <a:extLst>
              <a:ext uri="{FF2B5EF4-FFF2-40B4-BE49-F238E27FC236}">
                <a16:creationId xmlns:a16="http://schemas.microsoft.com/office/drawing/2014/main" id="{3FD70F2F-2B35-9D60-6BCA-5553128B6428}"/>
              </a:ext>
            </a:extLst>
          </p:cNvPr>
          <p:cNvPicPr>
            <a:picLocks noChangeAspect="1"/>
          </p:cNvPicPr>
          <p:nvPr/>
        </p:nvPicPr>
        <p:blipFill>
          <a:blip r:embed="rId4"/>
          <a:stretch>
            <a:fillRect/>
          </a:stretch>
        </p:blipFill>
        <p:spPr>
          <a:xfrm>
            <a:off x="7894936" y="3711064"/>
            <a:ext cx="3115963" cy="1752729"/>
          </a:xfrm>
          <a:prstGeom prst="rect">
            <a:avLst/>
          </a:prstGeom>
        </p:spPr>
      </p:pic>
    </p:spTree>
    <p:extLst>
      <p:ext uri="{BB962C8B-B14F-4D97-AF65-F5344CB8AC3E}">
        <p14:creationId xmlns:p14="http://schemas.microsoft.com/office/powerpoint/2010/main" val="4099581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039EF3-5538-8603-FB2D-8D572D202B72}"/>
              </a:ext>
            </a:extLst>
          </p:cNvPr>
          <p:cNvSpPr>
            <a:spLocks noGrp="1"/>
          </p:cNvSpPr>
          <p:nvPr>
            <p:ph type="title"/>
          </p:nvPr>
        </p:nvSpPr>
        <p:spPr>
          <a:xfrm>
            <a:off x="1088136" y="1090245"/>
            <a:ext cx="5007864" cy="1294228"/>
          </a:xfrm>
        </p:spPr>
        <p:txBody>
          <a:bodyPr/>
          <a:lstStyle/>
          <a:p>
            <a:r>
              <a:rPr lang="de-CH" sz="4400" dirty="0"/>
              <a:t>Moderationen und DJ-Auftritte</a:t>
            </a:r>
            <a:endParaRPr lang="de-CH" dirty="0"/>
          </a:p>
        </p:txBody>
      </p:sp>
      <p:sp>
        <p:nvSpPr>
          <p:cNvPr id="3" name="Inhaltsplatzhalter 2">
            <a:extLst>
              <a:ext uri="{FF2B5EF4-FFF2-40B4-BE49-F238E27FC236}">
                <a16:creationId xmlns:a16="http://schemas.microsoft.com/office/drawing/2014/main" id="{90814A2A-9F4F-DE5C-826E-C8CB397FA6F9}"/>
              </a:ext>
            </a:extLst>
          </p:cNvPr>
          <p:cNvSpPr>
            <a:spLocks noGrp="1"/>
          </p:cNvSpPr>
          <p:nvPr>
            <p:ph idx="1"/>
          </p:nvPr>
        </p:nvSpPr>
        <p:spPr>
          <a:xfrm>
            <a:off x="1088136" y="2447778"/>
            <a:ext cx="5007864" cy="3908955"/>
          </a:xfrm>
        </p:spPr>
        <p:txBody>
          <a:bodyPr>
            <a:noAutofit/>
          </a:bodyPr>
          <a:lstStyle/>
          <a:p>
            <a:pPr>
              <a:lnSpc>
                <a:spcPct val="120000"/>
              </a:lnSpc>
            </a:pPr>
            <a:r>
              <a:rPr lang="de-CH" sz="1500" dirty="0"/>
              <a:t>Simon Moser und Michel </a:t>
            </a:r>
            <a:r>
              <a:rPr lang="de-CH" sz="1500" dirty="0" err="1"/>
              <a:t>Schelker</a:t>
            </a:r>
            <a:r>
              <a:rPr lang="de-CH" sz="1500" dirty="0"/>
              <a:t> sind jedes Jahr an unzähligen Events als DJs und / oder Moderatoren präsent. Sie profitieren hierbei von ihrer langen Erfahrung als Radio und TV-Moderatoren.  </a:t>
            </a:r>
          </a:p>
          <a:p>
            <a:pPr>
              <a:lnSpc>
                <a:spcPct val="120000"/>
              </a:lnSpc>
            </a:pPr>
            <a:r>
              <a:rPr lang="de-CH" sz="1500" dirty="0"/>
              <a:t>Auch im Rahmen der Energy Events treten Simon Moser und Michel </a:t>
            </a:r>
            <a:r>
              <a:rPr lang="de-CH" sz="1500" dirty="0" err="1"/>
              <a:t>Schelker</a:t>
            </a:r>
            <a:r>
              <a:rPr lang="de-CH" sz="1500" dirty="0"/>
              <a:t> regelmässig vor bis zu 50’000 Menschen auf.</a:t>
            </a:r>
          </a:p>
          <a:p>
            <a:pPr>
              <a:lnSpc>
                <a:spcPct val="120000"/>
              </a:lnSpc>
            </a:pPr>
            <a:r>
              <a:rPr lang="de-CH" sz="1500" dirty="0"/>
              <a:t>Als DJs spielen Sie ein breites Hit-Repertoire. Sie präsentieren eigene Partyserien wie zum Beispiel in Kooperation mit Energy im «</a:t>
            </a:r>
            <a:r>
              <a:rPr lang="de-CH" sz="1500" dirty="0" err="1"/>
              <a:t>Bierhübeli</a:t>
            </a:r>
            <a:r>
              <a:rPr lang="de-CH" sz="1500" dirty="0"/>
              <a:t> Bern» und im «Loft» in Thun.</a:t>
            </a:r>
          </a:p>
        </p:txBody>
      </p:sp>
      <p:pic>
        <p:nvPicPr>
          <p:cNvPr id="5" name="Grafik 4" descr="Ein Bild, das Kerze, Person, Rauch, Feuer enthält.&#10;&#10;Automatisch generierte Beschreibung">
            <a:extLst>
              <a:ext uri="{FF2B5EF4-FFF2-40B4-BE49-F238E27FC236}">
                <a16:creationId xmlns:a16="http://schemas.microsoft.com/office/drawing/2014/main" id="{B62FBA25-1603-CCF3-A1C3-8039C011EA76}"/>
              </a:ext>
            </a:extLst>
          </p:cNvPr>
          <p:cNvPicPr>
            <a:picLocks noChangeAspect="1"/>
          </p:cNvPicPr>
          <p:nvPr/>
        </p:nvPicPr>
        <p:blipFill>
          <a:blip r:embed="rId3"/>
          <a:stretch>
            <a:fillRect/>
          </a:stretch>
        </p:blipFill>
        <p:spPr>
          <a:xfrm>
            <a:off x="6400586" y="0"/>
            <a:ext cx="5791414" cy="6858000"/>
          </a:xfrm>
          <a:prstGeom prst="rect">
            <a:avLst/>
          </a:prstGeom>
        </p:spPr>
      </p:pic>
    </p:spTree>
    <p:extLst>
      <p:ext uri="{BB962C8B-B14F-4D97-AF65-F5344CB8AC3E}">
        <p14:creationId xmlns:p14="http://schemas.microsoft.com/office/powerpoint/2010/main" val="236744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20E87B-C054-6CE5-980E-1B4999C7A623}"/>
              </a:ext>
            </a:extLst>
          </p:cNvPr>
          <p:cNvSpPr>
            <a:spLocks noGrp="1"/>
          </p:cNvSpPr>
          <p:nvPr>
            <p:ph type="title"/>
          </p:nvPr>
        </p:nvSpPr>
        <p:spPr/>
        <p:txBody>
          <a:bodyPr/>
          <a:lstStyle/>
          <a:p>
            <a:r>
              <a:rPr lang="de-CH" dirty="0"/>
              <a:t>Starker</a:t>
            </a:r>
            <a:br>
              <a:rPr lang="de-CH" dirty="0"/>
            </a:br>
            <a:r>
              <a:rPr lang="de-CH" dirty="0"/>
              <a:t>Content</a:t>
            </a:r>
          </a:p>
        </p:txBody>
      </p:sp>
      <p:pic>
        <p:nvPicPr>
          <p:cNvPr id="5" name="Grafik 4" descr="Ein Bild, das Boden, rot, Im Haus enthält.&#10;&#10;Automatisch generierte Beschreibung">
            <a:extLst>
              <a:ext uri="{FF2B5EF4-FFF2-40B4-BE49-F238E27FC236}">
                <a16:creationId xmlns:a16="http://schemas.microsoft.com/office/drawing/2014/main" id="{F7CF11A3-25D2-6FBE-8764-0DB2D7ED5184}"/>
              </a:ext>
            </a:extLst>
          </p:cNvPr>
          <p:cNvPicPr>
            <a:picLocks noChangeAspect="1"/>
          </p:cNvPicPr>
          <p:nvPr/>
        </p:nvPicPr>
        <p:blipFill>
          <a:blip r:embed="rId3"/>
          <a:stretch>
            <a:fillRect/>
          </a:stretch>
        </p:blipFill>
        <p:spPr>
          <a:xfrm>
            <a:off x="5323714" y="1"/>
            <a:ext cx="3451883" cy="3463300"/>
          </a:xfrm>
          <a:prstGeom prst="rect">
            <a:avLst/>
          </a:prstGeom>
        </p:spPr>
      </p:pic>
      <p:pic>
        <p:nvPicPr>
          <p:cNvPr id="11" name="Grafik 10" descr="Ein Bild, das Person, Mädchen, draußen, jung enthält.&#10;&#10;Automatisch generierte Beschreibung">
            <a:extLst>
              <a:ext uri="{FF2B5EF4-FFF2-40B4-BE49-F238E27FC236}">
                <a16:creationId xmlns:a16="http://schemas.microsoft.com/office/drawing/2014/main" id="{2962FF41-07F5-B77B-25D2-305622E020DD}"/>
              </a:ext>
            </a:extLst>
          </p:cNvPr>
          <p:cNvPicPr>
            <a:picLocks noChangeAspect="1"/>
          </p:cNvPicPr>
          <p:nvPr/>
        </p:nvPicPr>
        <p:blipFill>
          <a:blip r:embed="rId4"/>
          <a:stretch>
            <a:fillRect/>
          </a:stretch>
        </p:blipFill>
        <p:spPr>
          <a:xfrm>
            <a:off x="8757856" y="0"/>
            <a:ext cx="3434142" cy="3463300"/>
          </a:xfrm>
          <a:prstGeom prst="rect">
            <a:avLst/>
          </a:prstGeom>
        </p:spPr>
      </p:pic>
      <p:pic>
        <p:nvPicPr>
          <p:cNvPr id="9" name="Grafik 8" descr="Ein Bild, das Baum, draußen, Straße, Motorrad enthält.&#10;&#10;Automatisch generierte Beschreibung">
            <a:extLst>
              <a:ext uri="{FF2B5EF4-FFF2-40B4-BE49-F238E27FC236}">
                <a16:creationId xmlns:a16="http://schemas.microsoft.com/office/drawing/2014/main" id="{C3F7F3BC-4023-829C-2E1C-DAF52A5AA5E8}"/>
              </a:ext>
            </a:extLst>
          </p:cNvPr>
          <p:cNvPicPr>
            <a:picLocks noChangeAspect="1"/>
          </p:cNvPicPr>
          <p:nvPr/>
        </p:nvPicPr>
        <p:blipFill>
          <a:blip r:embed="rId5"/>
          <a:stretch>
            <a:fillRect/>
          </a:stretch>
        </p:blipFill>
        <p:spPr>
          <a:xfrm>
            <a:off x="8757857" y="3461193"/>
            <a:ext cx="3434142" cy="3434142"/>
          </a:xfrm>
          <a:prstGeom prst="rect">
            <a:avLst/>
          </a:prstGeom>
        </p:spPr>
      </p:pic>
      <p:pic>
        <p:nvPicPr>
          <p:cNvPr id="7" name="Grafik 6" descr="Ein Bild, das Stein, draußen, Natur, Baum enthält.&#10;&#10;Automatisch generierte Beschreibung">
            <a:extLst>
              <a:ext uri="{FF2B5EF4-FFF2-40B4-BE49-F238E27FC236}">
                <a16:creationId xmlns:a16="http://schemas.microsoft.com/office/drawing/2014/main" id="{FB744456-DEF4-FF4A-C8C5-B89EC85B06D4}"/>
              </a:ext>
            </a:extLst>
          </p:cNvPr>
          <p:cNvPicPr>
            <a:picLocks noChangeAspect="1"/>
          </p:cNvPicPr>
          <p:nvPr/>
        </p:nvPicPr>
        <p:blipFill>
          <a:blip r:embed="rId6"/>
          <a:stretch>
            <a:fillRect/>
          </a:stretch>
        </p:blipFill>
        <p:spPr>
          <a:xfrm>
            <a:off x="5323714" y="3461193"/>
            <a:ext cx="3434142" cy="3434142"/>
          </a:xfrm>
          <a:prstGeom prst="rect">
            <a:avLst/>
          </a:prstGeom>
        </p:spPr>
      </p:pic>
      <p:sp>
        <p:nvSpPr>
          <p:cNvPr id="12" name="Inhaltsplatzhalter 2">
            <a:extLst>
              <a:ext uri="{FF2B5EF4-FFF2-40B4-BE49-F238E27FC236}">
                <a16:creationId xmlns:a16="http://schemas.microsoft.com/office/drawing/2014/main" id="{F80B4E3C-241F-84CD-F3C4-00DAAC7E55A2}"/>
              </a:ext>
            </a:extLst>
          </p:cNvPr>
          <p:cNvSpPr>
            <a:spLocks noGrp="1"/>
          </p:cNvSpPr>
          <p:nvPr>
            <p:ph idx="1"/>
          </p:nvPr>
        </p:nvSpPr>
        <p:spPr>
          <a:xfrm>
            <a:off x="1088136" y="2483390"/>
            <a:ext cx="3669215" cy="4140309"/>
          </a:xfrm>
        </p:spPr>
        <p:txBody>
          <a:bodyPr>
            <a:noAutofit/>
          </a:bodyPr>
          <a:lstStyle/>
          <a:p>
            <a:pPr marL="0" indent="0">
              <a:lnSpc>
                <a:spcPct val="120000"/>
              </a:lnSpc>
              <a:buNone/>
            </a:pPr>
            <a:r>
              <a:rPr lang="de-CH" dirty="0"/>
              <a:t>«Uns ist es wichtig, dass wir Kooperationen mit Organisationen und Brands eingehen, welche zu uns passen. Wir haben über Jahre eine treue und loyale Community aufgebaut und das geht nur über guten und authentischen Content.» </a:t>
            </a:r>
          </a:p>
          <a:p>
            <a:pPr marL="0" indent="0">
              <a:lnSpc>
                <a:spcPct val="120000"/>
              </a:lnSpc>
              <a:buNone/>
            </a:pPr>
            <a:r>
              <a:rPr lang="de-CH" sz="1200" dirty="0"/>
              <a:t>Simon Moser &amp; Michel </a:t>
            </a:r>
            <a:r>
              <a:rPr lang="de-CH" sz="1200" dirty="0" err="1"/>
              <a:t>Schelker</a:t>
            </a:r>
            <a:endParaRPr lang="de-CH" sz="1200" dirty="0"/>
          </a:p>
        </p:txBody>
      </p:sp>
    </p:spTree>
    <p:extLst>
      <p:ext uri="{BB962C8B-B14F-4D97-AF65-F5344CB8AC3E}">
        <p14:creationId xmlns:p14="http://schemas.microsoft.com/office/powerpoint/2010/main" val="3373852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F4FBE4-5A28-1DEC-4E71-CAFE4B6CE59F}"/>
              </a:ext>
            </a:extLst>
          </p:cNvPr>
          <p:cNvSpPr>
            <a:spLocks noGrp="1"/>
          </p:cNvSpPr>
          <p:nvPr>
            <p:ph type="title"/>
          </p:nvPr>
        </p:nvSpPr>
        <p:spPr/>
        <p:txBody>
          <a:bodyPr/>
          <a:lstStyle/>
          <a:p>
            <a:r>
              <a:rPr lang="de-CH" dirty="0"/>
              <a:t>(Individuelle Folien)</a:t>
            </a:r>
          </a:p>
        </p:txBody>
      </p:sp>
      <p:sp>
        <p:nvSpPr>
          <p:cNvPr id="3" name="Inhaltsplatzhalter 2">
            <a:extLst>
              <a:ext uri="{FF2B5EF4-FFF2-40B4-BE49-F238E27FC236}">
                <a16:creationId xmlns:a16="http://schemas.microsoft.com/office/drawing/2014/main" id="{3FF9A013-5060-CCCF-33ED-6EC41CD9486F}"/>
              </a:ext>
            </a:extLst>
          </p:cNvPr>
          <p:cNvSpPr>
            <a:spLocks noGrp="1"/>
          </p:cNvSpPr>
          <p:nvPr>
            <p:ph idx="1"/>
          </p:nvPr>
        </p:nvSpPr>
        <p:spPr/>
        <p:txBody>
          <a:bodyPr/>
          <a:lstStyle/>
          <a:p>
            <a:pPr marL="0" indent="0" algn="l">
              <a:buNone/>
            </a:pPr>
            <a:r>
              <a:rPr lang="de-CH" sz="1800" b="0" i="0" u="none" strike="noStrike" dirty="0">
                <a:solidFill>
                  <a:srgbClr val="000000"/>
                </a:solidFill>
                <a:effectLst/>
                <a:latin typeface="Arial" panose="020B0604020202020204" pitchFamily="34" charset="0"/>
              </a:rPr>
              <a:t>(Ideen für den Kunden)</a:t>
            </a:r>
            <a:endParaRPr lang="de-CH" sz="1800" b="0" i="0" u="none" strike="noStrike" dirty="0">
              <a:solidFill>
                <a:srgbClr val="000000"/>
              </a:solidFill>
              <a:effectLst/>
              <a:latin typeface="Calibri" panose="020F0502020204030204" pitchFamily="34" charset="0"/>
            </a:endParaRPr>
          </a:p>
          <a:p>
            <a:pPr marL="0" indent="0">
              <a:buNone/>
            </a:pPr>
            <a:endParaRPr lang="de-CH" dirty="0"/>
          </a:p>
        </p:txBody>
      </p:sp>
    </p:spTree>
    <p:extLst>
      <p:ext uri="{BB962C8B-B14F-4D97-AF65-F5344CB8AC3E}">
        <p14:creationId xmlns:p14="http://schemas.microsoft.com/office/powerpoint/2010/main" val="2747182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AC55C5-BE17-1FA9-DDBC-AAC7E7449908}"/>
              </a:ext>
            </a:extLst>
          </p:cNvPr>
          <p:cNvSpPr>
            <a:spLocks noGrp="1"/>
          </p:cNvSpPr>
          <p:nvPr>
            <p:ph type="title"/>
          </p:nvPr>
        </p:nvSpPr>
        <p:spPr/>
        <p:txBody>
          <a:bodyPr/>
          <a:lstStyle/>
          <a:p>
            <a:r>
              <a:rPr lang="de-CH" dirty="0"/>
              <a:t>Leistungen </a:t>
            </a:r>
            <a:r>
              <a:rPr lang="de-CH" dirty="0" err="1"/>
              <a:t>Social</a:t>
            </a:r>
            <a:r>
              <a:rPr lang="de-CH" dirty="0"/>
              <a:t> Media</a:t>
            </a:r>
          </a:p>
        </p:txBody>
      </p:sp>
      <p:sp>
        <p:nvSpPr>
          <p:cNvPr id="9" name="Inhaltsplatzhalter 8">
            <a:extLst>
              <a:ext uri="{FF2B5EF4-FFF2-40B4-BE49-F238E27FC236}">
                <a16:creationId xmlns:a16="http://schemas.microsoft.com/office/drawing/2014/main" id="{20AA8237-1012-5AEE-52EB-BAE43CA7B3CC}"/>
              </a:ext>
            </a:extLst>
          </p:cNvPr>
          <p:cNvSpPr>
            <a:spLocks noGrp="1"/>
          </p:cNvSpPr>
          <p:nvPr>
            <p:ph sz="half" idx="1"/>
          </p:nvPr>
        </p:nvSpPr>
        <p:spPr>
          <a:xfrm>
            <a:off x="1088136" y="2119292"/>
            <a:ext cx="10035757" cy="3801284"/>
          </a:xfrm>
        </p:spPr>
        <p:txBody>
          <a:bodyPr>
            <a:normAutofit/>
          </a:bodyPr>
          <a:lstStyle/>
          <a:p>
            <a:pPr marL="0" indent="0">
              <a:buNone/>
            </a:pPr>
            <a:r>
              <a:rPr lang="de-CH" dirty="0" err="1"/>
              <a:t>Social</a:t>
            </a:r>
            <a:r>
              <a:rPr lang="de-CH" dirty="0"/>
              <a:t>-Media Umsetzungen werden grundsätzlich wie folgt kalkuliert: </a:t>
            </a:r>
            <a:endParaRPr lang="de-CH" sz="1800" dirty="0"/>
          </a:p>
          <a:p>
            <a:pPr marL="0" indent="0">
              <a:buNone/>
            </a:pPr>
            <a:r>
              <a:rPr lang="de-CH" dirty="0"/>
              <a:t>.</a:t>
            </a:r>
          </a:p>
        </p:txBody>
      </p:sp>
      <p:sp>
        <p:nvSpPr>
          <p:cNvPr id="10" name="Inhaltsplatzhalter 8">
            <a:extLst>
              <a:ext uri="{FF2B5EF4-FFF2-40B4-BE49-F238E27FC236}">
                <a16:creationId xmlns:a16="http://schemas.microsoft.com/office/drawing/2014/main" id="{FB8547F0-38C6-858F-F5CB-E2FFF824ABD2}"/>
              </a:ext>
            </a:extLst>
          </p:cNvPr>
          <p:cNvSpPr txBox="1">
            <a:spLocks/>
          </p:cNvSpPr>
          <p:nvPr/>
        </p:nvSpPr>
        <p:spPr>
          <a:xfrm>
            <a:off x="1088136" y="4627678"/>
            <a:ext cx="10035757" cy="1483360"/>
          </a:xfrm>
          <a:prstGeom prst="rect">
            <a:avLst/>
          </a:prstGeom>
        </p:spPr>
        <p:txBody>
          <a:bodyPr vert="horz" lIns="91440" tIns="45720" rIns="91440" bIns="45720" rtlCol="0">
            <a:normAutofit/>
          </a:bodyPr>
          <a:lst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Neue Haas Grotesk Text Pro" panose="020B0504020202020204" pitchFamily="34" charset="0"/>
              <a:buNone/>
            </a:pPr>
            <a:r>
              <a:rPr lang="de-CH" sz="1600" dirty="0"/>
              <a:t>Zusätzliche Reichweite über Plattformen von Energy: auf Anfrage möglich.</a:t>
            </a:r>
          </a:p>
          <a:p>
            <a:pPr marL="0" indent="0">
              <a:lnSpc>
                <a:spcPct val="100000"/>
              </a:lnSpc>
              <a:spcBef>
                <a:spcPts val="0"/>
              </a:spcBef>
              <a:buFont typeface="Neue Haas Grotesk Text Pro" panose="020B0504020202020204" pitchFamily="34" charset="0"/>
              <a:buNone/>
            </a:pPr>
            <a:endParaRPr lang="de-CH" sz="1700" dirty="0"/>
          </a:p>
          <a:p>
            <a:pPr marL="0" indent="0">
              <a:lnSpc>
                <a:spcPct val="100000"/>
              </a:lnSpc>
              <a:spcBef>
                <a:spcPts val="0"/>
              </a:spcBef>
              <a:buFont typeface="Neue Haas Grotesk Text Pro" panose="020B0504020202020204" pitchFamily="34" charset="0"/>
              <a:buNone/>
            </a:pPr>
            <a:r>
              <a:rPr lang="de-CH" sz="1300" dirty="0"/>
              <a:t>Preise Inkl. Kreation und Produktion, exkl. </a:t>
            </a:r>
            <a:r>
              <a:rPr lang="de-CH" sz="1300" dirty="0" err="1"/>
              <a:t>MWSt.</a:t>
            </a:r>
            <a:endParaRPr lang="de-CH" sz="1300" dirty="0"/>
          </a:p>
          <a:p>
            <a:pPr marL="0" indent="0">
              <a:lnSpc>
                <a:spcPct val="100000"/>
              </a:lnSpc>
              <a:spcBef>
                <a:spcPts val="0"/>
              </a:spcBef>
              <a:buFont typeface="Neue Haas Grotesk Text Pro" panose="020B0504020202020204" pitchFamily="34" charset="0"/>
              <a:buNone/>
            </a:pPr>
            <a:r>
              <a:rPr lang="de-CH" sz="1300" dirty="0"/>
              <a:t>Branchenexklusivität: Zuzüglich 50% des Gesamtvolumens.</a:t>
            </a:r>
          </a:p>
          <a:p>
            <a:pPr marL="0" indent="0">
              <a:lnSpc>
                <a:spcPct val="100000"/>
              </a:lnSpc>
              <a:spcBef>
                <a:spcPts val="0"/>
              </a:spcBef>
              <a:buFont typeface="Neue Haas Grotesk Text Pro" panose="020B0504020202020204" pitchFamily="34" charset="0"/>
              <a:buNone/>
            </a:pPr>
            <a:r>
              <a:rPr lang="de-CH" sz="1300" dirty="0"/>
              <a:t>Buyouts: 50% pro Content Piece.</a:t>
            </a:r>
          </a:p>
          <a:p>
            <a:pPr marL="0" indent="0">
              <a:lnSpc>
                <a:spcPct val="100000"/>
              </a:lnSpc>
              <a:spcBef>
                <a:spcPts val="0"/>
              </a:spcBef>
              <a:buFont typeface="Neue Haas Grotesk Text Pro" panose="020B0504020202020204" pitchFamily="34" charset="0"/>
              <a:buNone/>
            </a:pPr>
            <a:r>
              <a:rPr lang="de-CH" sz="1300" dirty="0"/>
              <a:t>Rabatt bei Abschluss einer weiteren Vereinbarung für 2024: 20% auf das Gesamtvolumen.</a:t>
            </a:r>
          </a:p>
        </p:txBody>
      </p:sp>
      <p:graphicFrame>
        <p:nvGraphicFramePr>
          <p:cNvPr id="15" name="Tabelle 15">
            <a:extLst>
              <a:ext uri="{FF2B5EF4-FFF2-40B4-BE49-F238E27FC236}">
                <a16:creationId xmlns:a16="http://schemas.microsoft.com/office/drawing/2014/main" id="{E30A0F6F-BE2F-4E7F-831A-E440ED65AB1A}"/>
              </a:ext>
            </a:extLst>
          </p:cNvPr>
          <p:cNvGraphicFramePr>
            <a:graphicFrameLocks noGrp="1"/>
          </p:cNvGraphicFramePr>
          <p:nvPr>
            <p:extLst>
              <p:ext uri="{D42A27DB-BD31-4B8C-83A1-F6EECF244321}">
                <p14:modId xmlns:p14="http://schemas.microsoft.com/office/powerpoint/2010/main" val="4159401288"/>
              </p:ext>
            </p:extLst>
          </p:nvPr>
        </p:nvGraphicFramePr>
        <p:xfrm>
          <a:off x="1170830" y="2830807"/>
          <a:ext cx="9890064" cy="1483360"/>
        </p:xfrm>
        <a:graphic>
          <a:graphicData uri="http://schemas.openxmlformats.org/drawingml/2006/table">
            <a:tbl>
              <a:tblPr firstRow="1" bandRow="1">
                <a:tableStyleId>{5C22544A-7EE6-4342-B048-85BDC9FD1C3A}</a:tableStyleId>
              </a:tblPr>
              <a:tblGrid>
                <a:gridCol w="3722446">
                  <a:extLst>
                    <a:ext uri="{9D8B030D-6E8A-4147-A177-3AD203B41FA5}">
                      <a16:colId xmlns:a16="http://schemas.microsoft.com/office/drawing/2014/main" val="1199941710"/>
                    </a:ext>
                  </a:extLst>
                </a:gridCol>
                <a:gridCol w="1915297">
                  <a:extLst>
                    <a:ext uri="{9D8B030D-6E8A-4147-A177-3AD203B41FA5}">
                      <a16:colId xmlns:a16="http://schemas.microsoft.com/office/drawing/2014/main" val="2665797065"/>
                    </a:ext>
                  </a:extLst>
                </a:gridCol>
                <a:gridCol w="1940011">
                  <a:extLst>
                    <a:ext uri="{9D8B030D-6E8A-4147-A177-3AD203B41FA5}">
                      <a16:colId xmlns:a16="http://schemas.microsoft.com/office/drawing/2014/main" val="1809230337"/>
                    </a:ext>
                  </a:extLst>
                </a:gridCol>
                <a:gridCol w="2312310">
                  <a:extLst>
                    <a:ext uri="{9D8B030D-6E8A-4147-A177-3AD203B41FA5}">
                      <a16:colId xmlns:a16="http://schemas.microsoft.com/office/drawing/2014/main" val="1786046571"/>
                    </a:ext>
                  </a:extLst>
                </a:gridCol>
              </a:tblGrid>
              <a:tr h="370840">
                <a:tc>
                  <a:txBody>
                    <a:bodyPr/>
                    <a:lstStyle/>
                    <a:p>
                      <a:r>
                        <a:rPr lang="de-CH" sz="1600" dirty="0"/>
                        <a:t>Post</a:t>
                      </a:r>
                    </a:p>
                  </a:txBody>
                  <a:tcPr/>
                </a:tc>
                <a:tc>
                  <a:txBody>
                    <a:bodyPr/>
                    <a:lstStyle/>
                    <a:p>
                      <a:r>
                        <a:rPr lang="de-CH" sz="1600" dirty="0"/>
                        <a:t>Moser</a:t>
                      </a:r>
                    </a:p>
                  </a:txBody>
                  <a:tcPr/>
                </a:tc>
                <a:tc>
                  <a:txBody>
                    <a:bodyPr/>
                    <a:lstStyle/>
                    <a:p>
                      <a:r>
                        <a:rPr lang="de-CH" sz="1600" dirty="0" err="1"/>
                        <a:t>Schelker</a:t>
                      </a:r>
                      <a:endParaRPr lang="de-CH" sz="1600" dirty="0"/>
                    </a:p>
                  </a:txBody>
                  <a:tcPr/>
                </a:tc>
                <a:tc>
                  <a:txBody>
                    <a:bodyPr/>
                    <a:lstStyle/>
                    <a:p>
                      <a:r>
                        <a:rPr lang="de-CH" sz="1600" dirty="0"/>
                        <a:t>Moser &amp; </a:t>
                      </a:r>
                      <a:r>
                        <a:rPr lang="de-CH" sz="1600" dirty="0" err="1"/>
                        <a:t>Schelker</a:t>
                      </a:r>
                      <a:endParaRPr lang="de-CH" sz="1600" dirty="0"/>
                    </a:p>
                  </a:txBody>
                  <a:tcPr/>
                </a:tc>
                <a:extLst>
                  <a:ext uri="{0D108BD9-81ED-4DB2-BD59-A6C34878D82A}">
                    <a16:rowId xmlns:a16="http://schemas.microsoft.com/office/drawing/2014/main" val="1183174923"/>
                  </a:ext>
                </a:extLst>
              </a:tr>
              <a:tr h="370840">
                <a:tc>
                  <a:txBody>
                    <a:bodyPr/>
                    <a:lstStyle/>
                    <a:p>
                      <a:r>
                        <a:rPr lang="de-CH" sz="1600" dirty="0" err="1"/>
                        <a:t>Sories</a:t>
                      </a:r>
                      <a:endParaRPr lang="de-CH" sz="1600" dirty="0"/>
                    </a:p>
                  </a:txBody>
                  <a:tcPr/>
                </a:tc>
                <a:tc>
                  <a:txBody>
                    <a:bodyPr/>
                    <a:lstStyle/>
                    <a:p>
                      <a:r>
                        <a:rPr lang="de-CH" sz="1600" dirty="0"/>
                        <a:t>CHF 2’600</a:t>
                      </a:r>
                    </a:p>
                  </a:txBody>
                  <a:tcPr/>
                </a:tc>
                <a:tc>
                  <a:txBody>
                    <a:bodyPr/>
                    <a:lstStyle/>
                    <a:p>
                      <a:r>
                        <a:rPr lang="de-CH" sz="1600" dirty="0"/>
                        <a:t>CHF 3’300</a:t>
                      </a:r>
                    </a:p>
                  </a:txBody>
                  <a:tcPr/>
                </a:tc>
                <a:tc>
                  <a:txBody>
                    <a:bodyPr/>
                    <a:lstStyle/>
                    <a:p>
                      <a:r>
                        <a:rPr lang="de-CH" sz="1600" dirty="0"/>
                        <a:t>CHF 5’400</a:t>
                      </a:r>
                    </a:p>
                  </a:txBody>
                  <a:tcPr/>
                </a:tc>
                <a:extLst>
                  <a:ext uri="{0D108BD9-81ED-4DB2-BD59-A6C34878D82A}">
                    <a16:rowId xmlns:a16="http://schemas.microsoft.com/office/drawing/2014/main" val="2749113779"/>
                  </a:ext>
                </a:extLst>
              </a:tr>
              <a:tr h="370840">
                <a:tc>
                  <a:txBody>
                    <a:bodyPr/>
                    <a:lstStyle/>
                    <a:p>
                      <a:r>
                        <a:rPr lang="de-CH" sz="1600" dirty="0"/>
                        <a:t>Foto und einfache Videoposts</a:t>
                      </a:r>
                    </a:p>
                  </a:txBody>
                  <a:tcPr/>
                </a:tc>
                <a:tc>
                  <a:txBody>
                    <a:bodyPr/>
                    <a:lstStyle/>
                    <a:p>
                      <a:r>
                        <a:rPr lang="de-CH" sz="1600" dirty="0"/>
                        <a:t>CHF 3’900</a:t>
                      </a:r>
                    </a:p>
                  </a:txBody>
                  <a:tcPr/>
                </a:tc>
                <a:tc>
                  <a:txBody>
                    <a:bodyPr/>
                    <a:lstStyle/>
                    <a:p>
                      <a:r>
                        <a:rPr lang="de-CH" sz="1600" dirty="0"/>
                        <a:t>CHF 4’900</a:t>
                      </a:r>
                    </a:p>
                  </a:txBody>
                  <a:tcPr/>
                </a:tc>
                <a:tc>
                  <a:txBody>
                    <a:bodyPr/>
                    <a:lstStyle/>
                    <a:p>
                      <a:r>
                        <a:rPr lang="de-CH" sz="1600" dirty="0"/>
                        <a:t>CHF 7’900</a:t>
                      </a:r>
                    </a:p>
                  </a:txBody>
                  <a:tcPr/>
                </a:tc>
                <a:extLst>
                  <a:ext uri="{0D108BD9-81ED-4DB2-BD59-A6C34878D82A}">
                    <a16:rowId xmlns:a16="http://schemas.microsoft.com/office/drawing/2014/main" val="3184945087"/>
                  </a:ext>
                </a:extLst>
              </a:tr>
              <a:tr h="370840">
                <a:tc>
                  <a:txBody>
                    <a:bodyPr/>
                    <a:lstStyle/>
                    <a:p>
                      <a:r>
                        <a:rPr lang="de-CH" sz="1600" dirty="0"/>
                        <a:t>Umfängliche </a:t>
                      </a:r>
                      <a:r>
                        <a:rPr lang="de-CH" sz="1600" dirty="0" err="1"/>
                        <a:t>Reels</a:t>
                      </a:r>
                      <a:endParaRPr lang="de-CH" sz="1600" dirty="0"/>
                    </a:p>
                  </a:txBody>
                  <a:tcPr/>
                </a:tc>
                <a:tc>
                  <a:txBody>
                    <a:bodyPr/>
                    <a:lstStyle/>
                    <a:p>
                      <a:r>
                        <a:rPr lang="de-CH" sz="1600" dirty="0"/>
                        <a:t>CHF 5’900</a:t>
                      </a:r>
                    </a:p>
                  </a:txBody>
                  <a:tcPr/>
                </a:tc>
                <a:tc>
                  <a:txBody>
                    <a:bodyPr/>
                    <a:lstStyle/>
                    <a:p>
                      <a:r>
                        <a:rPr lang="de-CH" sz="1600" dirty="0"/>
                        <a:t>CHF 6’900</a:t>
                      </a:r>
                    </a:p>
                  </a:txBody>
                  <a:tcPr/>
                </a:tc>
                <a:tc>
                  <a:txBody>
                    <a:bodyPr/>
                    <a:lstStyle/>
                    <a:p>
                      <a:r>
                        <a:rPr lang="de-CH" sz="1600" dirty="0"/>
                        <a:t>CHF 9’900</a:t>
                      </a:r>
                    </a:p>
                  </a:txBody>
                  <a:tcPr/>
                </a:tc>
                <a:extLst>
                  <a:ext uri="{0D108BD9-81ED-4DB2-BD59-A6C34878D82A}">
                    <a16:rowId xmlns:a16="http://schemas.microsoft.com/office/drawing/2014/main" val="335066676"/>
                  </a:ext>
                </a:extLst>
              </a:tr>
            </a:tbl>
          </a:graphicData>
        </a:graphic>
      </p:graphicFrame>
    </p:spTree>
    <p:extLst>
      <p:ext uri="{BB962C8B-B14F-4D97-AF65-F5344CB8AC3E}">
        <p14:creationId xmlns:p14="http://schemas.microsoft.com/office/powerpoint/2010/main" val="131332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F8DD415-C588-07F4-52F6-4E800AB707E9}"/>
              </a:ext>
            </a:extLst>
          </p:cNvPr>
          <p:cNvSpPr>
            <a:spLocks noGrp="1"/>
          </p:cNvSpPr>
          <p:nvPr>
            <p:ph idx="1"/>
          </p:nvPr>
        </p:nvSpPr>
        <p:spPr/>
        <p:txBody>
          <a:bodyPr/>
          <a:lstStyle/>
          <a:p>
            <a:pPr marL="0" indent="0">
              <a:buNone/>
            </a:pPr>
            <a:r>
              <a:rPr lang="en-US" dirty="0"/>
              <a:t>Ich </a:t>
            </a:r>
            <a:r>
              <a:rPr lang="en-US" dirty="0" err="1"/>
              <a:t>freue</a:t>
            </a:r>
            <a:r>
              <a:rPr lang="en-US" dirty="0"/>
              <a:t> </a:t>
            </a:r>
            <a:r>
              <a:rPr lang="en-US" dirty="0" err="1"/>
              <a:t>mich</a:t>
            </a:r>
            <a:r>
              <a:rPr lang="en-US" dirty="0"/>
              <a:t> auf die </a:t>
            </a:r>
            <a:r>
              <a:rPr lang="en-US" dirty="0" err="1"/>
              <a:t>Zusammenarbeit</a:t>
            </a:r>
            <a:r>
              <a:rPr lang="en-US" dirty="0"/>
              <a:t>.</a:t>
            </a:r>
          </a:p>
          <a:p>
            <a:pPr marL="0" indent="0">
              <a:buNone/>
            </a:pPr>
            <a:r>
              <a:rPr lang="en-US" dirty="0">
                <a:hlinkClick r:id="rId2"/>
              </a:rPr>
              <a:t>nik@luckylark.ch</a:t>
            </a:r>
            <a:br>
              <a:rPr lang="en-US" dirty="0"/>
            </a:br>
            <a:r>
              <a:rPr lang="en-US" dirty="0"/>
              <a:t>+41 79 294 03 34</a:t>
            </a:r>
          </a:p>
        </p:txBody>
      </p:sp>
      <p:pic>
        <p:nvPicPr>
          <p:cNvPr id="5" name="Grafik 4" descr="Ein Bild, das Person, Im Haus, Wand enthält.&#10;&#10;Automatisch generierte Beschreibung">
            <a:extLst>
              <a:ext uri="{FF2B5EF4-FFF2-40B4-BE49-F238E27FC236}">
                <a16:creationId xmlns:a16="http://schemas.microsoft.com/office/drawing/2014/main" id="{8356DB79-BBA4-A4D2-8636-C8997A1D3509}"/>
              </a:ext>
            </a:extLst>
          </p:cNvPr>
          <p:cNvPicPr>
            <a:picLocks noChangeAspect="1"/>
          </p:cNvPicPr>
          <p:nvPr/>
        </p:nvPicPr>
        <p:blipFill>
          <a:blip r:embed="rId3"/>
          <a:stretch>
            <a:fillRect/>
          </a:stretch>
        </p:blipFill>
        <p:spPr>
          <a:xfrm>
            <a:off x="7099426" y="0"/>
            <a:ext cx="5092574" cy="6858000"/>
          </a:xfrm>
          <a:prstGeom prst="rect">
            <a:avLst/>
          </a:prstGeom>
        </p:spPr>
      </p:pic>
      <p:pic>
        <p:nvPicPr>
          <p:cNvPr id="7" name="Grafik 6" descr="Ein Bild, das Text, Schild enthält.&#10;&#10;Automatisch generierte Beschreibung">
            <a:extLst>
              <a:ext uri="{FF2B5EF4-FFF2-40B4-BE49-F238E27FC236}">
                <a16:creationId xmlns:a16="http://schemas.microsoft.com/office/drawing/2014/main" id="{DF1F0057-2A66-3ACB-2FFC-6F9947ED570B}"/>
              </a:ext>
            </a:extLst>
          </p:cNvPr>
          <p:cNvPicPr>
            <a:picLocks noChangeAspect="1"/>
          </p:cNvPicPr>
          <p:nvPr/>
        </p:nvPicPr>
        <p:blipFill>
          <a:blip r:embed="rId4"/>
          <a:stretch>
            <a:fillRect/>
          </a:stretch>
        </p:blipFill>
        <p:spPr>
          <a:xfrm>
            <a:off x="1146192" y="885436"/>
            <a:ext cx="4180550" cy="919721"/>
          </a:xfrm>
          <a:prstGeom prst="rect">
            <a:avLst/>
          </a:prstGeom>
        </p:spPr>
      </p:pic>
    </p:spTree>
    <p:extLst>
      <p:ext uri="{BB962C8B-B14F-4D97-AF65-F5344CB8AC3E}">
        <p14:creationId xmlns:p14="http://schemas.microsoft.com/office/powerpoint/2010/main" val="2016260522"/>
      </p:ext>
    </p:extLst>
  </p:cSld>
  <p:clrMapOvr>
    <a:masterClrMapping/>
  </p:clrMapOvr>
</p:sld>
</file>

<file path=ppt/theme/theme1.xml><?xml version="1.0" encoding="utf-8"?>
<a:theme xmlns:a="http://schemas.openxmlformats.org/drawingml/2006/main" name="BjornVTI">
  <a:themeElements>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VTI" id="{D01443FD-65CF-4AEF-9B9D-4466C96F9785}" vid="{36EF4262-385E-40E6-B073-FB18FD98BF4C}"/>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themeOverride>
</file>

<file path=docProps/app.xml><?xml version="1.0" encoding="utf-8"?>
<Properties xmlns="http://schemas.openxmlformats.org/officeDocument/2006/extended-properties" xmlns:vt="http://schemas.openxmlformats.org/officeDocument/2006/docPropsVTypes">
  <Template/>
  <TotalTime>0</TotalTime>
  <Words>609</Words>
  <Application>Microsoft Macintosh PowerPoint</Application>
  <PresentationFormat>Breitbild</PresentationFormat>
  <Paragraphs>76</Paragraphs>
  <Slides>11</Slides>
  <Notes>5</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Arial</vt:lpstr>
      <vt:lpstr>Calibri</vt:lpstr>
      <vt:lpstr>Neue Haas Grotesk Text Pro</vt:lpstr>
      <vt:lpstr>BjornVTI</vt:lpstr>
      <vt:lpstr>(Titel individuell  je nach Kunde)</vt:lpstr>
      <vt:lpstr>Simon Moser und Michel Schelker</vt:lpstr>
      <vt:lpstr>Die Community</vt:lpstr>
      <vt:lpstr>Social Media-Präsenz</vt:lpstr>
      <vt:lpstr>Der Podcast</vt:lpstr>
      <vt:lpstr>Youtube-Content</vt:lpstr>
      <vt:lpstr>Moderationen und DJ-Auftritte</vt:lpstr>
      <vt:lpstr>Starker Content</vt:lpstr>
      <vt:lpstr>(Individuelle Folien)</vt:lpstr>
      <vt:lpstr>Leistungen Social Media</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Nik Eugster</dc:creator>
  <cp:lastModifiedBy>Nik Eugster</cp:lastModifiedBy>
  <cp:revision>16</cp:revision>
  <dcterms:created xsi:type="dcterms:W3CDTF">2023-03-21T10:23:20Z</dcterms:created>
  <dcterms:modified xsi:type="dcterms:W3CDTF">2023-04-19T11:46:20Z</dcterms:modified>
</cp:coreProperties>
</file>