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8" r:id="rId4"/>
    <p:sldId id="260" r:id="rId5"/>
    <p:sldId id="273" r:id="rId6"/>
    <p:sldId id="261" r:id="rId7"/>
    <p:sldId id="275" r:id="rId8"/>
    <p:sldId id="280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0C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6178"/>
    <p:restoredTop sz="95794"/>
  </p:normalViewPr>
  <p:slideViewPr>
    <p:cSldViewPr snapToGrid="0">
      <p:cViewPr varScale="1">
        <p:scale>
          <a:sx n="42" d="100"/>
          <a:sy n="42" d="100"/>
        </p:scale>
        <p:origin x="208" y="20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602ABD-9899-142B-78D5-AA1413A6DD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CDA1149-A5B9-DAAD-4875-E05E9A010A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1A54BE8-C478-78FF-C3A4-1E1C9DBFC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B6790-B698-C04A-A30A-C7462A2621DC}" type="datetimeFigureOut">
              <a:rPr lang="fr-FR" smtClean="0"/>
              <a:t>11/05/2023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D55164-A06C-64C9-6EA2-9DE569F9D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DE2226-DA1E-9B10-1188-0FFB08033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FF9DE-8D35-CB41-B5E5-B45BB8F5F3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758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B0E8D7-D014-B6CD-91AF-54B8C1F41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B2F55A7-1FA6-4FA9-0B59-59128A49A4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4CBA41-3C2D-ECC0-4ACA-2B1C1AD5C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B6790-B698-C04A-A30A-C7462A2621DC}" type="datetimeFigureOut">
              <a:rPr lang="fr-FR" smtClean="0"/>
              <a:t>11/05/2023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A7EDE8-B7E7-7FC4-1C81-E8AAEDFDC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855078-B946-8E46-156E-B4F37B29B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FF9DE-8D35-CB41-B5E5-B45BB8F5F3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9427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0B3EA0-2BF7-17BC-9693-C72C83021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DBC556F-BE4B-F326-5429-67DEDA1726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D5314B2-83B1-EE95-9F84-BD1BCBB4B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B6790-B698-C04A-A30A-C7462A2621DC}" type="datetimeFigureOut">
              <a:rPr lang="fr-FR" smtClean="0"/>
              <a:t>11/05/2023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0B40258-4E23-50F2-BDA4-DEA07DA6F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57679EA-321A-A68D-349E-99F157833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FF9DE-8D35-CB41-B5E5-B45BB8F5F3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4105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00A95F-C9F7-EBC0-6F4A-A09E3B0B2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29D62BC-C819-11B8-C1C0-4DB54DA0CE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D3D06B5-B332-356B-456A-53FF95673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F89419C-9A13-B1A4-258E-609C080C5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B6790-B698-C04A-A30A-C7462A2621DC}" type="datetimeFigureOut">
              <a:rPr lang="fr-FR" smtClean="0"/>
              <a:t>11/05/2023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067591E-4029-8378-AF24-805BD949B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6A9A285-2DD1-4B1F-AC0B-6B2628AEC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FF9DE-8D35-CB41-B5E5-B45BB8F5F3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3464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2951C5-8735-39ED-FC61-FA5DF330E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D26F75A-D079-19E2-BD8F-A1094A7A77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8FF4B19-063C-4E3F-8298-82A7C08AC0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5733BD3-508A-D24D-A142-54A2ABC303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68BEF2C-E533-EC9A-4A98-C63DD99263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07694A2-E3F1-210C-B26B-9F346DEB8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B6790-B698-C04A-A30A-C7462A2621DC}" type="datetimeFigureOut">
              <a:rPr lang="fr-FR" smtClean="0"/>
              <a:t>11/05/2023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B292E2A-41F8-6A88-7D6F-864FA173D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F91DA85-F7B1-4217-B8E7-501F8D8EA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FF9DE-8D35-CB41-B5E5-B45BB8F5F3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1851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E0CAD5-55F2-F95E-1C7C-DCC8FE338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F1AF3F2-9B1F-561F-77AC-688E0D55B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B6790-B698-C04A-A30A-C7462A2621DC}" type="datetimeFigureOut">
              <a:rPr lang="fr-FR" smtClean="0"/>
              <a:t>11/05/2023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C9E781E-E9A7-6249-200B-ECF2B9385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C3C6EE7-4E35-C0BD-2273-A18742298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FF9DE-8D35-CB41-B5E5-B45BB8F5F3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5981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DA46D37-26EA-D46C-FF3A-7CB38A529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B6790-B698-C04A-A30A-C7462A2621DC}" type="datetimeFigureOut">
              <a:rPr lang="fr-FR" smtClean="0"/>
              <a:t>11/05/2023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A3F97FF-2771-C879-36C4-ECBD69CD5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9FBB108-367C-0DAB-8668-282AD83DC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FF9DE-8D35-CB41-B5E5-B45BB8F5F3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5007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44CADF-6146-9AF3-36E2-702FEB85B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E2EB11-B17C-80F2-E57D-7F8074DDB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EBFD226-9486-8356-956A-0716C880EB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5777D2F-8D14-71B3-0DDD-AA179D34D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B6790-B698-C04A-A30A-C7462A2621DC}" type="datetimeFigureOut">
              <a:rPr lang="fr-FR" smtClean="0"/>
              <a:t>11/05/2023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BE38905-DB5D-4896-DD5B-B094F9F04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5A3A8C0-55E7-1641-88E1-258D5A52D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FF9DE-8D35-CB41-B5E5-B45BB8F5F3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5328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601793-F30B-297A-2ECF-89C48AC77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41D5FDF-2705-3B67-8C42-54CDF3E47C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BFDF7B0-EC72-7FA6-B8E0-9F5B518681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849AA53-09A1-07D0-9E6F-1EB7EB7E9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B6790-B698-C04A-A30A-C7462A2621DC}" type="datetimeFigureOut">
              <a:rPr lang="fr-FR" smtClean="0"/>
              <a:t>11/05/2023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F9E827B-E8B6-0139-16BD-14FBC9B2A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673C5A5-0B1B-775E-E920-326B12DFA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FF9DE-8D35-CB41-B5E5-B45BB8F5F3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6631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8971C1-B9CE-A6ED-B70B-8506FA474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3EE8D5-EC9A-C7A0-4313-3FFACDFED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F56F65-0025-6137-B0FD-C88E729B8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B6790-B698-C04A-A30A-C7462A2621DC}" type="datetimeFigureOut">
              <a:rPr lang="fr-FR" smtClean="0"/>
              <a:t>11/05/2023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67B9839-88EA-0BB4-617E-5D3A1632C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76AA6D-67F9-54EB-88DE-2BE2037F6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FF9DE-8D35-CB41-B5E5-B45BB8F5F3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650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E36AF8D-A0D2-4621-07B4-1213BA8E9A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38F3068-4566-4A78-E29E-0C105EDD54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6F160D-DED5-D3E5-5500-6736C534C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B6790-B698-C04A-A30A-C7462A2621DC}" type="datetimeFigureOut">
              <a:rPr lang="fr-FR" smtClean="0"/>
              <a:t>11/05/2023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7607DD8-95C1-9BC0-B830-1CBE28823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B08B4EC-698B-7E56-A713-0879ECD5F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FF9DE-8D35-CB41-B5E5-B45BB8F5F3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5441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BFEA45D-640A-F1D7-371B-3BECE82A9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9BEDAE8-E99C-FC4A-5C33-A00AA6915D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14B948A-2609-239A-DD6D-CEDCD287CC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B6790-B698-C04A-A30A-C7462A2621DC}" type="datetimeFigureOut">
              <a:rPr lang="fr-FR" smtClean="0"/>
              <a:t>11/05/2023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EC2C401-B439-A9C9-06BD-EFC9EB9CC8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D94B36-4E66-C237-F728-4114A3FECB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FF9DE-8D35-CB41-B5E5-B45BB8F5F3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9458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7A2B6E-82BF-BC88-4D67-99E8ABD374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6833" y="5104434"/>
            <a:ext cx="8933382" cy="752353"/>
          </a:xfrm>
        </p:spPr>
        <p:txBody>
          <a:bodyPr>
            <a:noAutofit/>
          </a:bodyPr>
          <a:lstStyle/>
          <a:p>
            <a:r>
              <a:rPr lang="fr-FR" sz="4800" b="1" dirty="0">
                <a:latin typeface="+mn-lt"/>
              </a:rPr>
              <a:t>Brief Logo </a:t>
            </a:r>
            <a:br>
              <a:rPr lang="fr-FR" sz="4800" b="1" dirty="0">
                <a:latin typeface="+mn-lt"/>
              </a:rPr>
            </a:br>
            <a:r>
              <a:rPr lang="fr-FR" sz="4800" b="1" i="1" dirty="0">
                <a:latin typeface="+mn-lt"/>
              </a:rPr>
              <a:t>Future of Communication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AC5AE04-186A-3EEA-9615-8BFBBBF617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824" y="2024362"/>
            <a:ext cx="6375400" cy="1612900"/>
          </a:xfrm>
          <a:prstGeom prst="rect">
            <a:avLst/>
          </a:prstGeom>
        </p:spPr>
      </p:pic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4ADE4B35-FDFB-3D9C-4795-6FB3E58645E9}"/>
              </a:ext>
            </a:extLst>
          </p:cNvPr>
          <p:cNvCxnSpPr/>
          <p:nvPr/>
        </p:nvCxnSpPr>
        <p:spPr>
          <a:xfrm>
            <a:off x="370390" y="428263"/>
            <a:ext cx="1136633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7D89AE92-DD87-FE63-688B-EDAE74BE94EA}"/>
              </a:ext>
            </a:extLst>
          </p:cNvPr>
          <p:cNvCxnSpPr/>
          <p:nvPr/>
        </p:nvCxnSpPr>
        <p:spPr>
          <a:xfrm>
            <a:off x="370390" y="6425878"/>
            <a:ext cx="1136633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C3D43113-50CC-C293-6DF0-E3F415B41019}"/>
              </a:ext>
            </a:extLst>
          </p:cNvPr>
          <p:cNvCxnSpPr>
            <a:cxnSpLocks/>
          </p:cNvCxnSpPr>
          <p:nvPr/>
        </p:nvCxnSpPr>
        <p:spPr>
          <a:xfrm flipV="1">
            <a:off x="11736729" y="428263"/>
            <a:ext cx="0" cy="599761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9EEA3C30-8A60-F947-19BC-2D7B8EE7CB3B}"/>
              </a:ext>
            </a:extLst>
          </p:cNvPr>
          <p:cNvCxnSpPr>
            <a:cxnSpLocks/>
          </p:cNvCxnSpPr>
          <p:nvPr/>
        </p:nvCxnSpPr>
        <p:spPr>
          <a:xfrm flipV="1">
            <a:off x="372319" y="428263"/>
            <a:ext cx="0" cy="599761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Ellipse 28">
            <a:extLst>
              <a:ext uri="{FF2B5EF4-FFF2-40B4-BE49-F238E27FC236}">
                <a16:creationId xmlns:a16="http://schemas.microsoft.com/office/drawing/2014/main" id="{124848DB-988E-ECCC-3CDF-43FC69440379}"/>
              </a:ext>
            </a:extLst>
          </p:cNvPr>
          <p:cNvSpPr/>
          <p:nvPr/>
        </p:nvSpPr>
        <p:spPr>
          <a:xfrm>
            <a:off x="-276060" y="5104434"/>
            <a:ext cx="2183732" cy="2099161"/>
          </a:xfrm>
          <a:prstGeom prst="ellipse">
            <a:avLst/>
          </a:prstGeom>
          <a:gradFill flip="none" rotWithShape="1">
            <a:gsLst>
              <a:gs pos="0">
                <a:srgbClr val="E50C51">
                  <a:tint val="66000"/>
                  <a:satMod val="160000"/>
                </a:srgbClr>
              </a:gs>
              <a:gs pos="50000">
                <a:srgbClr val="E50C51">
                  <a:tint val="44500"/>
                  <a:satMod val="160000"/>
                </a:srgbClr>
              </a:gs>
              <a:gs pos="100000">
                <a:srgbClr val="E50C51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9E4D134D-25B8-C5EB-65FF-ED93ECDBA85A}"/>
              </a:ext>
            </a:extLst>
          </p:cNvPr>
          <p:cNvSpPr/>
          <p:nvPr/>
        </p:nvSpPr>
        <p:spPr>
          <a:xfrm>
            <a:off x="370390" y="3840482"/>
            <a:ext cx="970730" cy="979408"/>
          </a:xfrm>
          <a:prstGeom prst="ellipse">
            <a:avLst/>
          </a:prstGeom>
          <a:gradFill flip="none" rotWithShape="1">
            <a:gsLst>
              <a:gs pos="0">
                <a:srgbClr val="E50C51">
                  <a:tint val="66000"/>
                  <a:satMod val="160000"/>
                </a:srgbClr>
              </a:gs>
              <a:gs pos="50000">
                <a:srgbClr val="E50C51">
                  <a:tint val="44500"/>
                  <a:satMod val="160000"/>
                </a:srgbClr>
              </a:gs>
              <a:gs pos="100000">
                <a:srgbClr val="E50C51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883FF87D-E927-79C6-4FDB-7FE382875C51}"/>
              </a:ext>
            </a:extLst>
          </p:cNvPr>
          <p:cNvSpPr/>
          <p:nvPr/>
        </p:nvSpPr>
        <p:spPr>
          <a:xfrm>
            <a:off x="1365240" y="4611268"/>
            <a:ext cx="578136" cy="493166"/>
          </a:xfrm>
          <a:prstGeom prst="ellipse">
            <a:avLst/>
          </a:prstGeom>
          <a:gradFill flip="none" rotWithShape="1">
            <a:gsLst>
              <a:gs pos="0">
                <a:srgbClr val="E50C51">
                  <a:tint val="66000"/>
                  <a:satMod val="160000"/>
                </a:srgbClr>
              </a:gs>
              <a:gs pos="50000">
                <a:srgbClr val="E50C51">
                  <a:tint val="44500"/>
                  <a:satMod val="160000"/>
                </a:srgbClr>
              </a:gs>
              <a:gs pos="100000">
                <a:srgbClr val="E50C51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25627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916BBE-86C0-15AB-DB38-01B053BBC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35541"/>
          </a:xfrm>
        </p:spPr>
        <p:txBody>
          <a:bodyPr/>
          <a:lstStyle/>
          <a:p>
            <a:r>
              <a:rPr lang="en-US" b="1" dirty="0">
                <a:latin typeface="+mn-lt"/>
              </a:rPr>
              <a:t>Who we are ? </a:t>
            </a: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8BC7E74-E674-97BF-2011-03479DB9F0E6}"/>
              </a:ext>
            </a:extLst>
          </p:cNvPr>
          <p:cNvSpPr txBox="1"/>
          <p:nvPr/>
        </p:nvSpPr>
        <p:spPr>
          <a:xfrm>
            <a:off x="838200" y="1800666"/>
            <a:ext cx="6850966" cy="439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E50C51"/>
                </a:solidFill>
              </a:rPr>
              <a:t>Losam</a:t>
            </a:r>
            <a:r>
              <a:rPr lang="en-US" dirty="0"/>
              <a:t> is a marketing agency specializing in the creation and animation of decision-makers communities. 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dirty="0"/>
          </a:p>
          <a:p>
            <a:pPr mar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E50C51"/>
                </a:solidFill>
              </a:rPr>
              <a:t>Losam created Future of Communication </a:t>
            </a:r>
            <a:r>
              <a:rPr lang="en-US" dirty="0"/>
              <a:t>for the company </a:t>
            </a:r>
            <a:r>
              <a:rPr lang="en-US" dirty="0" err="1"/>
              <a:t>Stratégies</a:t>
            </a:r>
            <a:r>
              <a:rPr lang="en-US" dirty="0"/>
              <a:t>, a project dedicated to Directors of Communications from top-tier companies and brands. It is a real community of interest that carries the collective strategic thinking of the communication world in order to co-build the future of the sector and new collaboration models between the stakeholders.</a:t>
            </a:r>
          </a:p>
          <a:p>
            <a:pPr mar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E50C51"/>
                </a:solidFill>
              </a:rPr>
              <a:t>What is Future of Communication ? 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1 founding committee composed of 6/8 leaders which will define the themes of the different meetings.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5 meetings a year (5 dinners).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7605BEE-A6A7-11E2-36A5-AA878213DF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6" r="2" b="2"/>
          <a:stretch/>
        </p:blipFill>
        <p:spPr>
          <a:xfrm>
            <a:off x="8018585" y="1690688"/>
            <a:ext cx="4065464" cy="4059537"/>
          </a:xfrm>
          <a:custGeom>
            <a:avLst/>
            <a:gdLst/>
            <a:ahLst/>
            <a:cxnLst/>
            <a:rect l="l" t="t" r="r" b="b"/>
            <a:pathLst>
              <a:path w="5570706" h="5562584">
                <a:moveTo>
                  <a:pt x="3374687" y="0"/>
                </a:moveTo>
                <a:cubicBezTo>
                  <a:pt x="4190094" y="0"/>
                  <a:pt x="4937956" y="289196"/>
                  <a:pt x="5521301" y="770615"/>
                </a:cubicBezTo>
                <a:lnTo>
                  <a:pt x="5570706" y="815517"/>
                </a:lnTo>
                <a:lnTo>
                  <a:pt x="5570706" y="5562584"/>
                </a:lnTo>
                <a:lnTo>
                  <a:pt x="808135" y="5562584"/>
                </a:lnTo>
                <a:lnTo>
                  <a:pt x="770615" y="5521302"/>
                </a:lnTo>
                <a:cubicBezTo>
                  <a:pt x="289196" y="4937957"/>
                  <a:pt x="0" y="4190095"/>
                  <a:pt x="0" y="3374687"/>
                </a:cubicBezTo>
                <a:cubicBezTo>
                  <a:pt x="0" y="1510899"/>
                  <a:pt x="1510899" y="0"/>
                  <a:pt x="3374687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51636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5A31008-ED88-2C2E-870D-EC24D739A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err="1">
                <a:latin typeface="+mn-lt"/>
              </a:rPr>
              <a:t>Who</a:t>
            </a:r>
            <a:r>
              <a:rPr lang="fr-FR" b="1" dirty="0">
                <a:latin typeface="+mn-lt"/>
              </a:rPr>
              <a:t> </a:t>
            </a:r>
            <a:r>
              <a:rPr lang="fr-FR" b="1" dirty="0" err="1">
                <a:latin typeface="+mn-lt"/>
              </a:rPr>
              <a:t>is</a:t>
            </a:r>
            <a:r>
              <a:rPr lang="fr-FR" b="1" dirty="0">
                <a:latin typeface="+mn-lt"/>
              </a:rPr>
              <a:t> Stratégies ?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89EE637-75A1-5D37-542B-7185E804310E}"/>
              </a:ext>
            </a:extLst>
          </p:cNvPr>
          <p:cNvSpPr txBox="1"/>
          <p:nvPr/>
        </p:nvSpPr>
        <p:spPr>
          <a:xfrm>
            <a:off x="5345723" y="2704794"/>
            <a:ext cx="58240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rgbClr val="E50C51"/>
                </a:solidFill>
                <a:latin typeface="IBM Plex Sans" panose="020B0503050203000203" pitchFamily="34" charset="0"/>
              </a:rPr>
              <a:t>Stratégies</a:t>
            </a:r>
            <a:r>
              <a:rPr lang="fr-FR" b="1" dirty="0">
                <a:solidFill>
                  <a:srgbClr val="E50C51"/>
                </a:solidFill>
                <a:latin typeface="IBM Plex Sans" panose="020B0503050203000203" pitchFamily="34" charset="0"/>
              </a:rPr>
              <a:t>,</a:t>
            </a:r>
            <a:r>
              <a:rPr lang="fr-FR" b="1" dirty="0">
                <a:latin typeface="IBM Plex Sans" panose="020B0503050203000203" pitchFamily="34" charset="0"/>
              </a:rPr>
              <a:t> </a:t>
            </a:r>
            <a:r>
              <a:rPr lang="fr-FR" sz="1800" dirty="0">
                <a:latin typeface="IBM Plex Sans" panose="020B0503050203000203" pitchFamily="34" charset="0"/>
              </a:rPr>
              <a:t>the </a:t>
            </a:r>
            <a:r>
              <a:rPr lang="fr-FR" sz="1800" dirty="0" err="1">
                <a:latin typeface="IBM Plex Sans" panose="020B0503050203000203" pitchFamily="34" charset="0"/>
              </a:rPr>
              <a:t>reference</a:t>
            </a:r>
            <a:r>
              <a:rPr lang="fr-FR" sz="1800" dirty="0">
                <a:latin typeface="IBM Plex Sans" panose="020B0503050203000203" pitchFamily="34" charset="0"/>
              </a:rPr>
              <a:t> media for brand </a:t>
            </a:r>
            <a:r>
              <a:rPr lang="fr-FR" sz="1800" dirty="0" err="1">
                <a:latin typeface="IBM Plex Sans" panose="020B0503050203000203" pitchFamily="34" charset="0"/>
              </a:rPr>
              <a:t>professionals</a:t>
            </a:r>
            <a:r>
              <a:rPr lang="fr-FR" sz="1800" dirty="0">
                <a:latin typeface="IBM Plex Sans" panose="020B0503050203000203" pitchFamily="34" charset="0"/>
              </a:rPr>
              <a:t>, </a:t>
            </a:r>
            <a:r>
              <a:rPr lang="fr-FR" sz="1800" dirty="0" err="1">
                <a:latin typeface="IBM Plex Sans" panose="020B0503050203000203" pitchFamily="34" charset="0"/>
              </a:rPr>
              <a:t>aims</a:t>
            </a:r>
            <a:r>
              <a:rPr lang="fr-FR" sz="1800" dirty="0">
                <a:latin typeface="IBM Plex Sans" panose="020B0503050203000203" pitchFamily="34" charset="0"/>
              </a:rPr>
              <a:t> to </a:t>
            </a:r>
            <a:r>
              <a:rPr lang="fr-FR" sz="1800" dirty="0" err="1">
                <a:latin typeface="IBM Plex Sans" panose="020B0503050203000203" pitchFamily="34" charset="0"/>
              </a:rPr>
              <a:t>give</a:t>
            </a:r>
            <a:r>
              <a:rPr lang="fr-FR" sz="1800" dirty="0">
                <a:latin typeface="IBM Plex Sans" panose="020B0503050203000203" pitchFamily="34" charset="0"/>
              </a:rPr>
              <a:t> brand </a:t>
            </a:r>
            <a:r>
              <a:rPr lang="fr-FR" sz="1800" dirty="0" err="1">
                <a:latin typeface="IBM Plex Sans" panose="020B0503050203000203" pitchFamily="34" charset="0"/>
              </a:rPr>
              <a:t>professionals</a:t>
            </a:r>
            <a:r>
              <a:rPr lang="fr-FR" sz="1800" dirty="0">
                <a:latin typeface="IBM Plex Sans" panose="020B0503050203000203" pitchFamily="34" charset="0"/>
              </a:rPr>
              <a:t> the keys to a </a:t>
            </a:r>
            <a:r>
              <a:rPr lang="fr-FR" sz="1800" dirty="0" err="1">
                <a:latin typeface="IBM Plex Sans" panose="020B0503050203000203" pitchFamily="34" charset="0"/>
              </a:rPr>
              <a:t>better</a:t>
            </a:r>
            <a:r>
              <a:rPr lang="fr-FR" sz="1800" dirty="0">
                <a:latin typeface="IBM Plex Sans" panose="020B0503050203000203" pitchFamily="34" charset="0"/>
              </a:rPr>
              <a:t> </a:t>
            </a:r>
            <a:r>
              <a:rPr lang="fr-FR" sz="1800" dirty="0" err="1">
                <a:latin typeface="IBM Plex Sans" panose="020B0503050203000203" pitchFamily="34" charset="0"/>
              </a:rPr>
              <a:t>understanding</a:t>
            </a:r>
            <a:r>
              <a:rPr lang="fr-FR" sz="1800" dirty="0">
                <a:latin typeface="IBM Plex Sans" panose="020B0503050203000203" pitchFamily="34" charset="0"/>
              </a:rPr>
              <a:t> of the changes in communication and marketing.</a:t>
            </a:r>
            <a:endParaRPr lang="fr-FR" dirty="0">
              <a:latin typeface="IBM Plex Sans" panose="020B0503050203000203" pitchFamily="34" charset="0"/>
            </a:endParaRPr>
          </a:p>
          <a:p>
            <a:endParaRPr lang="fr-FR" sz="1800" dirty="0">
              <a:latin typeface="IBM Plex Sans" panose="020B0503050203000203" pitchFamily="34" charset="0"/>
            </a:endParaRPr>
          </a:p>
          <a:p>
            <a:endParaRPr lang="fr-FR" sz="1800" dirty="0">
              <a:latin typeface="IBM Plex Sans" panose="020B0503050203000203" pitchFamily="34" charset="0"/>
            </a:endParaRPr>
          </a:p>
          <a:p>
            <a:pPr algn="ctr"/>
            <a:r>
              <a:rPr lang="en-US" sz="1800" dirty="0">
                <a:latin typeface="IBM Plex Sans" panose="020B0503050203000203" pitchFamily="34" charset="0"/>
              </a:rPr>
              <a:t>More information can be found here :</a:t>
            </a:r>
          </a:p>
          <a:p>
            <a:pPr marL="0" indent="0" algn="ctr">
              <a:buNone/>
            </a:pPr>
            <a:r>
              <a:rPr lang="en-US" sz="1800" dirty="0">
                <a:solidFill>
                  <a:srgbClr val="277FD2"/>
                </a:solidFill>
                <a:latin typeface="IBM Plex Sans" panose="020B0503050203000203" pitchFamily="34" charset="0"/>
              </a:rPr>
              <a:t>	https://</a:t>
            </a:r>
            <a:r>
              <a:rPr lang="en-US" sz="1800" dirty="0" err="1">
                <a:solidFill>
                  <a:srgbClr val="277FD2"/>
                </a:solidFill>
                <a:latin typeface="IBM Plex Sans" panose="020B0503050203000203" pitchFamily="34" charset="0"/>
              </a:rPr>
              <a:t>www.strategies.fr</a:t>
            </a:r>
            <a:r>
              <a:rPr lang="en-US" sz="1800" dirty="0">
                <a:solidFill>
                  <a:srgbClr val="277FD2"/>
                </a:solidFill>
                <a:latin typeface="IBM Plex Sans" panose="020B0503050203000203" pitchFamily="34" charset="0"/>
              </a:rPr>
              <a:t>/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516645D-E566-38ED-7174-8E6270B8FD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6" r="2" b="2"/>
          <a:stretch/>
        </p:blipFill>
        <p:spPr>
          <a:xfrm>
            <a:off x="1120726" y="1690688"/>
            <a:ext cx="4065464" cy="4059537"/>
          </a:xfrm>
          <a:custGeom>
            <a:avLst/>
            <a:gdLst/>
            <a:ahLst/>
            <a:cxnLst/>
            <a:rect l="l" t="t" r="r" b="b"/>
            <a:pathLst>
              <a:path w="5570706" h="5562584">
                <a:moveTo>
                  <a:pt x="3374687" y="0"/>
                </a:moveTo>
                <a:cubicBezTo>
                  <a:pt x="4190094" y="0"/>
                  <a:pt x="4937956" y="289196"/>
                  <a:pt x="5521301" y="770615"/>
                </a:cubicBezTo>
                <a:lnTo>
                  <a:pt x="5570706" y="815517"/>
                </a:lnTo>
                <a:lnTo>
                  <a:pt x="5570706" y="5562584"/>
                </a:lnTo>
                <a:lnTo>
                  <a:pt x="808135" y="5562584"/>
                </a:lnTo>
                <a:lnTo>
                  <a:pt x="770615" y="5521302"/>
                </a:lnTo>
                <a:cubicBezTo>
                  <a:pt x="289196" y="4937957"/>
                  <a:pt x="0" y="4190095"/>
                  <a:pt x="0" y="3374687"/>
                </a:cubicBezTo>
                <a:cubicBezTo>
                  <a:pt x="0" y="1510899"/>
                  <a:pt x="1510899" y="0"/>
                  <a:pt x="3374687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92214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88A56BB-E0CB-B102-0D93-832F5E535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kern="1200" dirty="0" err="1">
                <a:solidFill>
                  <a:schemeClr val="tx1"/>
                </a:solidFill>
                <a:latin typeface="IBM Plex Sans" panose="020B0503050203000203" pitchFamily="34" charset="0"/>
              </a:rPr>
              <a:t>Stratégies</a:t>
            </a:r>
            <a:r>
              <a:rPr lang="en-US" sz="4400" kern="1200" dirty="0">
                <a:solidFill>
                  <a:schemeClr val="tx1"/>
                </a:solidFill>
                <a:latin typeface="IBM Plex Sans" panose="020B0503050203000203" pitchFamily="34" charset="0"/>
              </a:rPr>
              <a:t> - Brand Guidelines</a:t>
            </a: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8BA4F08-5F2B-161F-1F06-D3BFF64263C9}"/>
              </a:ext>
            </a:extLst>
          </p:cNvPr>
          <p:cNvSpPr txBox="1"/>
          <p:nvPr/>
        </p:nvSpPr>
        <p:spPr>
          <a:xfrm>
            <a:off x="1208579" y="1674831"/>
            <a:ext cx="13740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err="1">
                <a:latin typeface="IBM Plex Sans" panose="020B0503050203000203" pitchFamily="34" charset="0"/>
              </a:rPr>
              <a:t>Color</a:t>
            </a:r>
            <a:r>
              <a:rPr lang="fr-FR" sz="1600" dirty="0">
                <a:latin typeface="IBM Plex Sans" panose="020B0503050203000203" pitchFamily="34" charset="0"/>
              </a:rPr>
              <a:t> palette</a:t>
            </a:r>
          </a:p>
        </p:txBody>
      </p:sp>
      <p:cxnSp>
        <p:nvCxnSpPr>
          <p:cNvPr id="5" name="Google Shape;387;p25">
            <a:extLst>
              <a:ext uri="{FF2B5EF4-FFF2-40B4-BE49-F238E27FC236}">
                <a16:creationId xmlns:a16="http://schemas.microsoft.com/office/drawing/2014/main" id="{2729675B-3269-52A1-962D-ADD515FA97E6}"/>
              </a:ext>
            </a:extLst>
          </p:cNvPr>
          <p:cNvCxnSpPr>
            <a:cxnSpLocks/>
          </p:cNvCxnSpPr>
          <p:nvPr/>
        </p:nvCxnSpPr>
        <p:spPr>
          <a:xfrm>
            <a:off x="1292800" y="2060829"/>
            <a:ext cx="3236197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54134704-1701-E204-D9D0-EBC13C498743}"/>
              </a:ext>
            </a:extLst>
          </p:cNvPr>
          <p:cNvSpPr txBox="1"/>
          <p:nvPr/>
        </p:nvSpPr>
        <p:spPr>
          <a:xfrm>
            <a:off x="2010625" y="2123194"/>
            <a:ext cx="11440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MAIN COLOR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73C1416B-D2A5-9BDA-1F99-5D007750F4C4}"/>
              </a:ext>
            </a:extLst>
          </p:cNvPr>
          <p:cNvSpPr/>
          <p:nvPr/>
        </p:nvSpPr>
        <p:spPr>
          <a:xfrm>
            <a:off x="8348654" y="2607024"/>
            <a:ext cx="1243739" cy="1213338"/>
          </a:xfrm>
          <a:prstGeom prst="ellipse">
            <a:avLst/>
          </a:prstGeom>
          <a:solidFill>
            <a:srgbClr val="E50C5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2BB980E-1665-93CB-615D-089F3F9C05AB}"/>
              </a:ext>
            </a:extLst>
          </p:cNvPr>
          <p:cNvSpPr txBox="1"/>
          <p:nvPr/>
        </p:nvSpPr>
        <p:spPr>
          <a:xfrm>
            <a:off x="236412" y="3855148"/>
            <a:ext cx="5093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CMJN 30 / 30 / 30 / 100  I  RVB 10 / 2 / 3  I  #</a:t>
            </a:r>
            <a:r>
              <a:rPr lang="en-US" sz="1100" b="0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en-US" sz="1800" b="0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0a0203</a:t>
            </a:r>
            <a:endParaRPr lang="fr-FR" sz="1067" dirty="0">
              <a:solidFill>
                <a:schemeClr val="dk1"/>
              </a:solidFill>
              <a:latin typeface="IBM Plex Sans Light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D037DF7D-9F6B-62DB-8E62-06AC0C4D01EE}"/>
              </a:ext>
            </a:extLst>
          </p:cNvPr>
          <p:cNvSpPr/>
          <p:nvPr/>
        </p:nvSpPr>
        <p:spPr>
          <a:xfrm>
            <a:off x="2161105" y="2607024"/>
            <a:ext cx="1243739" cy="121333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95C553A-A9A8-DD82-640E-DCB0E31075E1}"/>
              </a:ext>
            </a:extLst>
          </p:cNvPr>
          <p:cNvSpPr txBox="1"/>
          <p:nvPr/>
        </p:nvSpPr>
        <p:spPr>
          <a:xfrm>
            <a:off x="6358238" y="3855148"/>
            <a:ext cx="52245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CMJN 0 / 100 / 50 / 0  I  RVB 237 / 20 / 91  I  #</a:t>
            </a:r>
            <a:r>
              <a:rPr lang="en-US" sz="1100" b="0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en-US" sz="1800" b="0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ed145b</a:t>
            </a:r>
            <a:endParaRPr lang="fr-FR" sz="1067" dirty="0">
              <a:solidFill>
                <a:schemeClr val="dk1"/>
              </a:solidFill>
              <a:latin typeface="IBM Plex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991722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195C2C-5086-4E4D-9BCF-B80D5C198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424" y="633609"/>
            <a:ext cx="9893704" cy="1122038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r"/>
            <a:r>
              <a:rPr lang="en-US" sz="4800" kern="1200" dirty="0">
                <a:solidFill>
                  <a:schemeClr val="tx1"/>
                </a:solidFill>
                <a:latin typeface="IBM Plex Sans" panose="020B0503050203000203" pitchFamily="34" charset="0"/>
              </a:rPr>
              <a:t>Strategies - Typography Guidelines</a:t>
            </a:r>
          </a:p>
        </p:txBody>
      </p:sp>
      <p:sp>
        <p:nvSpPr>
          <p:cNvPr id="3" name="Google Shape;357;p24">
            <a:extLst>
              <a:ext uri="{FF2B5EF4-FFF2-40B4-BE49-F238E27FC236}">
                <a16:creationId xmlns:a16="http://schemas.microsoft.com/office/drawing/2014/main" id="{68AEF0AD-FCD7-2B08-F062-37BB08443BA9}"/>
              </a:ext>
            </a:extLst>
          </p:cNvPr>
          <p:cNvSpPr txBox="1"/>
          <p:nvPr/>
        </p:nvSpPr>
        <p:spPr>
          <a:xfrm>
            <a:off x="1729181" y="2368588"/>
            <a:ext cx="4202477" cy="2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" sz="1333" b="1" dirty="0">
                <a:latin typeface="IBM Plex Sans"/>
                <a:ea typeface="IBM Plex Sans"/>
                <a:cs typeface="IBM Plex Sans"/>
                <a:sym typeface="IBM Plex Sans"/>
              </a:rPr>
              <a:t>S E C T I O N   D E S I G N A T I O N </a:t>
            </a:r>
            <a:endParaRPr sz="1333" dirty="0">
              <a:latin typeface="IBM Plex Sans"/>
              <a:ea typeface="IBM Plex Sans"/>
              <a:cs typeface="IBM Plex Sans"/>
              <a:sym typeface="IBM Plex Sans"/>
            </a:endParaRPr>
          </a:p>
          <a:p>
            <a:pPr>
              <a:spcBef>
                <a:spcPts val="1333"/>
              </a:spcBef>
            </a:pPr>
            <a:r>
              <a:rPr lang="en" sz="3200" dirty="0">
                <a:latin typeface="IBM Plex Sans"/>
                <a:ea typeface="IBM Plex Sans"/>
                <a:cs typeface="IBM Plex Sans"/>
                <a:sym typeface="IBM Plex Sans"/>
              </a:rPr>
              <a:t>Page Headline</a:t>
            </a:r>
            <a:r>
              <a:rPr lang="en" sz="1067" dirty="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  </a:t>
            </a:r>
            <a:endParaRPr sz="1067" dirty="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>
              <a:spcBef>
                <a:spcPts val="1333"/>
              </a:spcBef>
            </a:pPr>
            <a:r>
              <a:rPr lang="en" sz="2400" dirty="0"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Content Title/Sub-headline</a:t>
            </a:r>
            <a:endParaRPr sz="1067" dirty="0">
              <a:latin typeface="IBM Plex Sans"/>
              <a:ea typeface="IBM Plex Sans"/>
              <a:cs typeface="IBM Plex Sans"/>
              <a:sym typeface="IBM Plex Sans"/>
            </a:endParaRPr>
          </a:p>
          <a:p>
            <a:pPr>
              <a:spcBef>
                <a:spcPts val="1333"/>
              </a:spcBef>
            </a:pPr>
            <a:r>
              <a:rPr lang="en" sz="2400" dirty="0">
                <a:latin typeface="IBM Plex Sans"/>
                <a:ea typeface="IBM Plex Sans"/>
                <a:cs typeface="IBM Plex Sans"/>
                <a:sym typeface="IBM Plex Sans"/>
              </a:rPr>
              <a:t>Body</a:t>
            </a:r>
            <a:r>
              <a:rPr lang="en" sz="1067" dirty="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endParaRPr sz="1067" dirty="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>
              <a:spcBef>
                <a:spcPts val="1333"/>
              </a:spcBef>
              <a:spcAft>
                <a:spcPts val="1333"/>
              </a:spcAft>
            </a:pPr>
            <a:endParaRPr sz="1067" dirty="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cxnSp>
        <p:nvCxnSpPr>
          <p:cNvPr id="5" name="Google Shape;362;p24">
            <a:extLst>
              <a:ext uri="{FF2B5EF4-FFF2-40B4-BE49-F238E27FC236}">
                <a16:creationId xmlns:a16="http://schemas.microsoft.com/office/drawing/2014/main" id="{79FBBBFD-F901-6E6F-B70A-AB094C6173E4}"/>
              </a:ext>
            </a:extLst>
          </p:cNvPr>
          <p:cNvCxnSpPr>
            <a:cxnSpLocks/>
          </p:cNvCxnSpPr>
          <p:nvPr/>
        </p:nvCxnSpPr>
        <p:spPr>
          <a:xfrm>
            <a:off x="4542701" y="2489640"/>
            <a:ext cx="2227434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" name="Google Shape;362;p24">
            <a:extLst>
              <a:ext uri="{FF2B5EF4-FFF2-40B4-BE49-F238E27FC236}">
                <a16:creationId xmlns:a16="http://schemas.microsoft.com/office/drawing/2014/main" id="{740F7FA0-8C8C-6A39-1761-80119E5397DD}"/>
              </a:ext>
            </a:extLst>
          </p:cNvPr>
          <p:cNvCxnSpPr>
            <a:cxnSpLocks/>
          </p:cNvCxnSpPr>
          <p:nvPr/>
        </p:nvCxnSpPr>
        <p:spPr>
          <a:xfrm>
            <a:off x="4542701" y="3026353"/>
            <a:ext cx="2227434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" name="Google Shape;362;p24">
            <a:extLst>
              <a:ext uri="{FF2B5EF4-FFF2-40B4-BE49-F238E27FC236}">
                <a16:creationId xmlns:a16="http://schemas.microsoft.com/office/drawing/2014/main" id="{62483D15-63D7-C4FE-0088-909B1FC5D66D}"/>
              </a:ext>
            </a:extLst>
          </p:cNvPr>
          <p:cNvCxnSpPr>
            <a:cxnSpLocks/>
          </p:cNvCxnSpPr>
          <p:nvPr/>
        </p:nvCxnSpPr>
        <p:spPr>
          <a:xfrm>
            <a:off x="5656418" y="3567030"/>
            <a:ext cx="1113717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" name="Google Shape;362;p24">
            <a:extLst>
              <a:ext uri="{FF2B5EF4-FFF2-40B4-BE49-F238E27FC236}">
                <a16:creationId xmlns:a16="http://schemas.microsoft.com/office/drawing/2014/main" id="{03CDF3D0-5581-1826-4608-F11F635A9DC7}"/>
              </a:ext>
            </a:extLst>
          </p:cNvPr>
          <p:cNvCxnSpPr>
            <a:cxnSpLocks/>
          </p:cNvCxnSpPr>
          <p:nvPr/>
        </p:nvCxnSpPr>
        <p:spPr>
          <a:xfrm>
            <a:off x="2674144" y="4148154"/>
            <a:ext cx="4095991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Google Shape;366;p24">
            <a:extLst>
              <a:ext uri="{FF2B5EF4-FFF2-40B4-BE49-F238E27FC236}">
                <a16:creationId xmlns:a16="http://schemas.microsoft.com/office/drawing/2014/main" id="{50F9B49B-6C5B-BEA9-716F-D9F3C05CE7E2}"/>
              </a:ext>
            </a:extLst>
          </p:cNvPr>
          <p:cNvSpPr txBox="1"/>
          <p:nvPr/>
        </p:nvSpPr>
        <p:spPr>
          <a:xfrm>
            <a:off x="7255845" y="2388204"/>
            <a:ext cx="2964000" cy="1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" sz="1467" dirty="0">
                <a:solidFill>
                  <a:srgbClr val="CC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Gotham, 10pt, Bold </a:t>
            </a:r>
            <a:endParaRPr sz="1333" dirty="0">
              <a:solidFill>
                <a:srgbClr val="CC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7" name="Google Shape;367;p24">
            <a:extLst>
              <a:ext uri="{FF2B5EF4-FFF2-40B4-BE49-F238E27FC236}">
                <a16:creationId xmlns:a16="http://schemas.microsoft.com/office/drawing/2014/main" id="{81946C3E-8975-7B1B-A78E-2AF33D840FEC}"/>
              </a:ext>
            </a:extLst>
          </p:cNvPr>
          <p:cNvSpPr txBox="1"/>
          <p:nvPr/>
        </p:nvSpPr>
        <p:spPr>
          <a:xfrm>
            <a:off x="7255845" y="2928953"/>
            <a:ext cx="2964000" cy="1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" sz="1467" dirty="0">
                <a:solidFill>
                  <a:srgbClr val="CC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Gotham, 24pt, Normal </a:t>
            </a:r>
            <a:endParaRPr sz="1333" dirty="0">
              <a:solidFill>
                <a:srgbClr val="CC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8" name="Google Shape;368;p24">
            <a:extLst>
              <a:ext uri="{FF2B5EF4-FFF2-40B4-BE49-F238E27FC236}">
                <a16:creationId xmlns:a16="http://schemas.microsoft.com/office/drawing/2014/main" id="{CAAE7D93-7EB3-A243-6686-013ACEB5C0FA}"/>
              </a:ext>
            </a:extLst>
          </p:cNvPr>
          <p:cNvSpPr txBox="1"/>
          <p:nvPr/>
        </p:nvSpPr>
        <p:spPr>
          <a:xfrm>
            <a:off x="7255845" y="3469702"/>
            <a:ext cx="2964000" cy="1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" sz="1467" dirty="0">
                <a:solidFill>
                  <a:srgbClr val="CC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Gotham, 14pt, Semi-bold </a:t>
            </a:r>
            <a:endParaRPr sz="1333" dirty="0">
              <a:solidFill>
                <a:srgbClr val="CC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9" name="Google Shape;369;p24">
            <a:extLst>
              <a:ext uri="{FF2B5EF4-FFF2-40B4-BE49-F238E27FC236}">
                <a16:creationId xmlns:a16="http://schemas.microsoft.com/office/drawing/2014/main" id="{929F8DD8-F226-3D2E-C444-00929208048D}"/>
              </a:ext>
            </a:extLst>
          </p:cNvPr>
          <p:cNvSpPr txBox="1"/>
          <p:nvPr/>
        </p:nvSpPr>
        <p:spPr>
          <a:xfrm>
            <a:off x="7255845" y="4050754"/>
            <a:ext cx="2964000" cy="1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" sz="1467" dirty="0">
                <a:solidFill>
                  <a:srgbClr val="CC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Gotham, 14pt, Normal</a:t>
            </a:r>
            <a:endParaRPr sz="1333" dirty="0">
              <a:solidFill>
                <a:srgbClr val="CC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  <p:extLst>
      <p:ext uri="{BB962C8B-B14F-4D97-AF65-F5344CB8AC3E}">
        <p14:creationId xmlns:p14="http://schemas.microsoft.com/office/powerpoint/2010/main" val="38504793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B40F6E-2035-7727-B83B-68D5F4CF5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>
                <a:latin typeface="+mn-lt"/>
              </a:rPr>
              <a:t>Stratégies – Brief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54C809C-6CE4-26DC-A6AF-C0BBA8954A19}"/>
              </a:ext>
            </a:extLst>
          </p:cNvPr>
          <p:cNvSpPr/>
          <p:nvPr/>
        </p:nvSpPr>
        <p:spPr>
          <a:xfrm>
            <a:off x="2409138" y="3599088"/>
            <a:ext cx="123371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dirty="0" err="1"/>
              <a:t>Elegant</a:t>
            </a:r>
            <a:endParaRPr lang="fr-FR" dirty="0"/>
          </a:p>
          <a:p>
            <a:pPr algn="r"/>
            <a:r>
              <a:rPr lang="fr-FR" dirty="0"/>
              <a:t>Fun</a:t>
            </a:r>
          </a:p>
          <a:p>
            <a:pPr algn="r"/>
            <a:r>
              <a:rPr lang="fr-FR" dirty="0" err="1"/>
              <a:t>Traditional</a:t>
            </a:r>
            <a:endParaRPr lang="fr-FR" dirty="0"/>
          </a:p>
          <a:p>
            <a:pPr algn="r"/>
            <a:r>
              <a:rPr lang="fr-FR" dirty="0" err="1"/>
              <a:t>Personal</a:t>
            </a:r>
            <a:endParaRPr lang="fr-FR" dirty="0"/>
          </a:p>
          <a:p>
            <a:pPr algn="r"/>
            <a:r>
              <a:rPr lang="fr-FR" dirty="0" err="1"/>
              <a:t>Feminine</a:t>
            </a:r>
            <a:endParaRPr lang="fr-FR" dirty="0"/>
          </a:p>
          <a:p>
            <a:pPr algn="r"/>
            <a:r>
              <a:rPr lang="fr-FR" dirty="0" err="1"/>
              <a:t>Colored</a:t>
            </a:r>
            <a:endParaRPr lang="fr-FR" dirty="0"/>
          </a:p>
          <a:p>
            <a:pPr algn="r"/>
            <a:r>
              <a:rPr lang="fr-FR" dirty="0" err="1"/>
              <a:t>Low</a:t>
            </a:r>
            <a:r>
              <a:rPr lang="fr-FR" dirty="0"/>
              <a:t>-end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4239571-9481-C447-8C2C-3A8535963803}"/>
              </a:ext>
            </a:extLst>
          </p:cNvPr>
          <p:cNvGrpSpPr/>
          <p:nvPr/>
        </p:nvGrpSpPr>
        <p:grpSpPr>
          <a:xfrm>
            <a:off x="3642853" y="3556225"/>
            <a:ext cx="7110415" cy="2074188"/>
            <a:chOff x="2171697" y="3028949"/>
            <a:chExt cx="7110415" cy="2074188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FB7893A-08DE-80ED-78E5-D0077815846F}"/>
                </a:ext>
              </a:extLst>
            </p:cNvPr>
            <p:cNvSpPr txBox="1"/>
            <p:nvPr/>
          </p:nvSpPr>
          <p:spPr>
            <a:xfrm>
              <a:off x="6353175" y="3071812"/>
              <a:ext cx="2928937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err="1"/>
                <a:t>Audacious</a:t>
              </a:r>
              <a:endParaRPr lang="fr-FR" dirty="0"/>
            </a:p>
            <a:p>
              <a:r>
                <a:rPr lang="fr-FR" dirty="0" err="1"/>
                <a:t>Serious</a:t>
              </a:r>
              <a:endParaRPr lang="fr-FR" dirty="0"/>
            </a:p>
            <a:p>
              <a:r>
                <a:rPr lang="fr-FR" dirty="0"/>
                <a:t>Modern</a:t>
              </a:r>
            </a:p>
            <a:p>
              <a:r>
                <a:rPr lang="fr-FR" dirty="0"/>
                <a:t>Professional</a:t>
              </a:r>
            </a:p>
            <a:p>
              <a:r>
                <a:rPr lang="fr-FR" dirty="0"/>
                <a:t>Masculine</a:t>
              </a:r>
            </a:p>
            <a:p>
              <a:r>
                <a:rPr lang="fr-FR" dirty="0"/>
                <a:t>White &amp; Black</a:t>
              </a:r>
            </a:p>
            <a:p>
              <a:r>
                <a:rPr lang="fr-FR" dirty="0"/>
                <a:t>High-end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0E9C5C4-5DF6-FE41-E75A-274D0EB22A09}"/>
                </a:ext>
              </a:extLst>
            </p:cNvPr>
            <p:cNvSpPr/>
            <p:nvPr/>
          </p:nvSpPr>
          <p:spPr>
            <a:xfrm>
              <a:off x="2171700" y="3214688"/>
              <a:ext cx="4181475" cy="85725"/>
            </a:xfrm>
            <a:prstGeom prst="rect">
              <a:avLst/>
            </a:prstGeom>
            <a:solidFill>
              <a:srgbClr val="E50C51"/>
            </a:solidFill>
            <a:ln>
              <a:solidFill>
                <a:srgbClr val="F396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9FC5770-4D86-F4FE-8182-10CD57936893}"/>
                </a:ext>
              </a:extLst>
            </p:cNvPr>
            <p:cNvSpPr/>
            <p:nvPr/>
          </p:nvSpPr>
          <p:spPr>
            <a:xfrm>
              <a:off x="2171699" y="3514725"/>
              <a:ext cx="4181475" cy="85725"/>
            </a:xfrm>
            <a:prstGeom prst="rect">
              <a:avLst/>
            </a:prstGeom>
            <a:solidFill>
              <a:srgbClr val="E50C51"/>
            </a:solidFill>
            <a:ln>
              <a:solidFill>
                <a:srgbClr val="F396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DB58BD4-4BB5-DCF6-D700-DCA2FDC9986B}"/>
                </a:ext>
              </a:extLst>
            </p:cNvPr>
            <p:cNvSpPr/>
            <p:nvPr/>
          </p:nvSpPr>
          <p:spPr>
            <a:xfrm>
              <a:off x="2171698" y="3771899"/>
              <a:ext cx="4181475" cy="85725"/>
            </a:xfrm>
            <a:prstGeom prst="rect">
              <a:avLst/>
            </a:prstGeom>
            <a:solidFill>
              <a:srgbClr val="E50C51"/>
            </a:solidFill>
            <a:ln>
              <a:solidFill>
                <a:srgbClr val="F396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287D691-2D6F-3F1D-EE8B-EE24A09A9F61}"/>
                </a:ext>
              </a:extLst>
            </p:cNvPr>
            <p:cNvSpPr/>
            <p:nvPr/>
          </p:nvSpPr>
          <p:spPr>
            <a:xfrm>
              <a:off x="2171698" y="4043363"/>
              <a:ext cx="4181475" cy="85725"/>
            </a:xfrm>
            <a:prstGeom prst="rect">
              <a:avLst/>
            </a:prstGeom>
            <a:solidFill>
              <a:srgbClr val="E50C51"/>
            </a:solidFill>
            <a:ln>
              <a:solidFill>
                <a:srgbClr val="F396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6CC2946-B761-77D9-E879-636B2ECBACD4}"/>
                </a:ext>
              </a:extLst>
            </p:cNvPr>
            <p:cNvSpPr/>
            <p:nvPr/>
          </p:nvSpPr>
          <p:spPr>
            <a:xfrm>
              <a:off x="2171698" y="4330779"/>
              <a:ext cx="4181475" cy="85725"/>
            </a:xfrm>
            <a:prstGeom prst="rect">
              <a:avLst/>
            </a:prstGeom>
            <a:solidFill>
              <a:srgbClr val="E50C51"/>
            </a:solidFill>
            <a:ln>
              <a:solidFill>
                <a:srgbClr val="F396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D3978EF-F1B1-D1F6-2B3B-01E90B64A529}"/>
                </a:ext>
              </a:extLst>
            </p:cNvPr>
            <p:cNvSpPr/>
            <p:nvPr/>
          </p:nvSpPr>
          <p:spPr>
            <a:xfrm>
              <a:off x="2182767" y="4610773"/>
              <a:ext cx="4181475" cy="85725"/>
            </a:xfrm>
            <a:prstGeom prst="rect">
              <a:avLst/>
            </a:prstGeom>
            <a:solidFill>
              <a:srgbClr val="E50C51"/>
            </a:solidFill>
            <a:ln>
              <a:solidFill>
                <a:srgbClr val="F396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CED465E-CA10-DE46-142D-FA3F2785A658}"/>
                </a:ext>
              </a:extLst>
            </p:cNvPr>
            <p:cNvSpPr/>
            <p:nvPr/>
          </p:nvSpPr>
          <p:spPr>
            <a:xfrm>
              <a:off x="2171697" y="4886583"/>
              <a:ext cx="4181475" cy="85725"/>
            </a:xfrm>
            <a:prstGeom prst="rect">
              <a:avLst/>
            </a:prstGeom>
            <a:solidFill>
              <a:srgbClr val="E50C51"/>
            </a:solidFill>
            <a:ln>
              <a:solidFill>
                <a:srgbClr val="F396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Triangle 12">
              <a:extLst>
                <a:ext uri="{FF2B5EF4-FFF2-40B4-BE49-F238E27FC236}">
                  <a16:creationId xmlns:a16="http://schemas.microsoft.com/office/drawing/2014/main" id="{DFD4531E-3001-FFFA-8BEF-6E4FA66E5CBE}"/>
                </a:ext>
              </a:extLst>
            </p:cNvPr>
            <p:cNvSpPr/>
            <p:nvPr/>
          </p:nvSpPr>
          <p:spPr>
            <a:xfrm rot="10800000">
              <a:off x="5014891" y="3028949"/>
              <a:ext cx="305079" cy="256607"/>
            </a:xfrm>
            <a:prstGeom prst="triangle">
              <a:avLst/>
            </a:prstGeom>
            <a:solidFill>
              <a:schemeClr val="bg1"/>
            </a:solidFill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Triangle 13">
              <a:extLst>
                <a:ext uri="{FF2B5EF4-FFF2-40B4-BE49-F238E27FC236}">
                  <a16:creationId xmlns:a16="http://schemas.microsoft.com/office/drawing/2014/main" id="{3F071A2F-DA93-3AE6-8D5F-A9A18125C279}"/>
                </a:ext>
              </a:extLst>
            </p:cNvPr>
            <p:cNvSpPr/>
            <p:nvPr/>
          </p:nvSpPr>
          <p:spPr>
            <a:xfrm rot="10800000">
              <a:off x="2780193" y="3356322"/>
              <a:ext cx="305079" cy="256607"/>
            </a:xfrm>
            <a:prstGeom prst="triangle">
              <a:avLst/>
            </a:prstGeom>
            <a:solidFill>
              <a:schemeClr val="bg1"/>
            </a:solidFill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riangle 14">
              <a:extLst>
                <a:ext uri="{FF2B5EF4-FFF2-40B4-BE49-F238E27FC236}">
                  <a16:creationId xmlns:a16="http://schemas.microsoft.com/office/drawing/2014/main" id="{4D19927A-E61A-386D-018C-6CCC442614B4}"/>
                </a:ext>
              </a:extLst>
            </p:cNvPr>
            <p:cNvSpPr/>
            <p:nvPr/>
          </p:nvSpPr>
          <p:spPr>
            <a:xfrm rot="10800000">
              <a:off x="4616548" y="3599505"/>
              <a:ext cx="305079" cy="256607"/>
            </a:xfrm>
            <a:prstGeom prst="triangle">
              <a:avLst/>
            </a:prstGeom>
            <a:solidFill>
              <a:schemeClr val="bg1"/>
            </a:solidFill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v</a:t>
              </a:r>
            </a:p>
          </p:txBody>
        </p:sp>
        <p:sp>
          <p:nvSpPr>
            <p:cNvPr id="16" name="Triangle 15">
              <a:extLst>
                <a:ext uri="{FF2B5EF4-FFF2-40B4-BE49-F238E27FC236}">
                  <a16:creationId xmlns:a16="http://schemas.microsoft.com/office/drawing/2014/main" id="{B41A48DC-08E3-21F4-0B0C-818857B7F4B6}"/>
                </a:ext>
              </a:extLst>
            </p:cNvPr>
            <p:cNvSpPr/>
            <p:nvPr/>
          </p:nvSpPr>
          <p:spPr>
            <a:xfrm rot="10800000">
              <a:off x="5425484" y="3889012"/>
              <a:ext cx="305079" cy="256607"/>
            </a:xfrm>
            <a:prstGeom prst="triangle">
              <a:avLst/>
            </a:prstGeom>
            <a:solidFill>
              <a:schemeClr val="bg1"/>
            </a:solidFill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v</a:t>
              </a:r>
            </a:p>
          </p:txBody>
        </p:sp>
        <p:sp>
          <p:nvSpPr>
            <p:cNvPr id="17" name="Triangle 16">
              <a:extLst>
                <a:ext uri="{FF2B5EF4-FFF2-40B4-BE49-F238E27FC236}">
                  <a16:creationId xmlns:a16="http://schemas.microsoft.com/office/drawing/2014/main" id="{CD71A2E8-1336-ABEB-9B08-E5CA3AC51A83}"/>
                </a:ext>
              </a:extLst>
            </p:cNvPr>
            <p:cNvSpPr/>
            <p:nvPr/>
          </p:nvSpPr>
          <p:spPr>
            <a:xfrm rot="10800000">
              <a:off x="4168173" y="4155135"/>
              <a:ext cx="305079" cy="256607"/>
            </a:xfrm>
            <a:prstGeom prst="triangle">
              <a:avLst/>
            </a:prstGeom>
            <a:solidFill>
              <a:schemeClr val="bg1"/>
            </a:solidFill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v</a:t>
              </a:r>
            </a:p>
          </p:txBody>
        </p:sp>
        <p:sp>
          <p:nvSpPr>
            <p:cNvPr id="18" name="Triangle 17">
              <a:extLst>
                <a:ext uri="{FF2B5EF4-FFF2-40B4-BE49-F238E27FC236}">
                  <a16:creationId xmlns:a16="http://schemas.microsoft.com/office/drawing/2014/main" id="{90793B91-6F36-6E92-6EAB-ACA3502A71E9}"/>
                </a:ext>
              </a:extLst>
            </p:cNvPr>
            <p:cNvSpPr/>
            <p:nvPr/>
          </p:nvSpPr>
          <p:spPr>
            <a:xfrm rot="10800000">
              <a:off x="2748488" y="4433444"/>
              <a:ext cx="305079" cy="256607"/>
            </a:xfrm>
            <a:prstGeom prst="triangle">
              <a:avLst/>
            </a:prstGeom>
            <a:solidFill>
              <a:schemeClr val="bg1"/>
            </a:solidFill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v</a:t>
              </a:r>
            </a:p>
          </p:txBody>
        </p:sp>
        <p:sp>
          <p:nvSpPr>
            <p:cNvPr id="19" name="Triangle 18">
              <a:extLst>
                <a:ext uri="{FF2B5EF4-FFF2-40B4-BE49-F238E27FC236}">
                  <a16:creationId xmlns:a16="http://schemas.microsoft.com/office/drawing/2014/main" id="{6F38D3B2-19D9-90E2-1793-DE623787372D}"/>
                </a:ext>
              </a:extLst>
            </p:cNvPr>
            <p:cNvSpPr/>
            <p:nvPr/>
          </p:nvSpPr>
          <p:spPr>
            <a:xfrm rot="10800000">
              <a:off x="5987864" y="4750126"/>
              <a:ext cx="305079" cy="256607"/>
            </a:xfrm>
            <a:prstGeom prst="triangle">
              <a:avLst/>
            </a:prstGeom>
            <a:solidFill>
              <a:schemeClr val="bg1"/>
            </a:solidFill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v</a:t>
              </a:r>
            </a:p>
          </p:txBody>
        </p:sp>
      </p:grpSp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FFBDA604-2F85-B59B-E45C-3D77B7C6BB2E}"/>
              </a:ext>
            </a:extLst>
          </p:cNvPr>
          <p:cNvSpPr txBox="1">
            <a:spLocks/>
          </p:cNvSpPr>
          <p:nvPr/>
        </p:nvSpPr>
        <p:spPr>
          <a:xfrm>
            <a:off x="865762" y="1565445"/>
            <a:ext cx="6550284" cy="194814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800" dirty="0" err="1">
                <a:latin typeface="IBM Plex Sans" panose="020B0503050203000203" pitchFamily="34" charset="0"/>
              </a:rPr>
              <a:t>What</a:t>
            </a:r>
            <a:r>
              <a:rPr lang="fr-FR" sz="1800" dirty="0">
                <a:latin typeface="IBM Plex Sans" panose="020B0503050203000203" pitchFamily="34" charset="0"/>
              </a:rPr>
              <a:t>: </a:t>
            </a:r>
            <a:r>
              <a:rPr lang="fr-FR" sz="1800" dirty="0" err="1">
                <a:latin typeface="IBM Plex Sans" panose="020B0503050203000203" pitchFamily="34" charset="0"/>
              </a:rPr>
              <a:t>Creating</a:t>
            </a:r>
            <a:r>
              <a:rPr lang="fr-FR" sz="1800" dirty="0">
                <a:latin typeface="IBM Plex Sans" panose="020B0503050203000203" pitchFamily="34" charset="0"/>
              </a:rPr>
              <a:t> a logo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1800" dirty="0" err="1">
                <a:latin typeface="IBM Plex Sans" panose="020B0503050203000203" pitchFamily="34" charset="0"/>
              </a:rPr>
              <a:t>Sector</a:t>
            </a:r>
            <a:r>
              <a:rPr lang="fr-FR" sz="1800" dirty="0">
                <a:latin typeface="IBM Plex Sans" panose="020B0503050203000203" pitchFamily="34" charset="0"/>
              </a:rPr>
              <a:t>/Target: </a:t>
            </a:r>
            <a:r>
              <a:rPr lang="fr-FR" sz="1800" dirty="0" err="1">
                <a:latin typeface="IBM Plex Sans" panose="020B0503050203000203" pitchFamily="34" charset="0"/>
              </a:rPr>
              <a:t>Director</a:t>
            </a:r>
            <a:r>
              <a:rPr lang="fr-FR" sz="1800" dirty="0">
                <a:latin typeface="IBM Plex Sans" panose="020B0503050203000203" pitchFamily="34" charset="0"/>
              </a:rPr>
              <a:t> of Communications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1800" dirty="0">
                <a:latin typeface="IBM Plex Sans" panose="020B0503050203000203" pitchFamily="34" charset="0"/>
              </a:rPr>
              <a:t>Logo </a:t>
            </a:r>
            <a:r>
              <a:rPr lang="fr-FR" sz="1800" dirty="0" err="1">
                <a:latin typeface="IBM Plex Sans" panose="020B0503050203000203" pitchFamily="34" charset="0"/>
              </a:rPr>
              <a:t>text</a:t>
            </a:r>
            <a:r>
              <a:rPr lang="fr-FR" sz="1800" dirty="0">
                <a:latin typeface="IBM Plex Sans" panose="020B0503050203000203" pitchFamily="34" charset="0"/>
              </a:rPr>
              <a:t>: Future of Communication </a:t>
            </a:r>
          </a:p>
        </p:txBody>
      </p:sp>
    </p:spTree>
    <p:extLst>
      <p:ext uri="{BB962C8B-B14F-4D97-AF65-F5344CB8AC3E}">
        <p14:creationId xmlns:p14="http://schemas.microsoft.com/office/powerpoint/2010/main" val="3434187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195C2C-5086-4E4D-9BCF-B80D5C198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934" y="-296033"/>
            <a:ext cx="8755693" cy="112203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dirty="0" err="1">
                <a:latin typeface="IBM Plex Sans" panose="020B0503050203000203" pitchFamily="34" charset="0"/>
              </a:rPr>
              <a:t>Stratégies</a:t>
            </a:r>
            <a:r>
              <a:rPr lang="en-US" sz="4800" kern="1200" dirty="0">
                <a:solidFill>
                  <a:schemeClr val="tx1"/>
                </a:solidFill>
                <a:latin typeface="IBM Plex Sans" panose="020B0503050203000203" pitchFamily="34" charset="0"/>
              </a:rPr>
              <a:t>- DNA</a:t>
            </a:r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77F0AB1C-EB91-F2C6-92B7-62BED69B60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41088"/>
            <a:ext cx="2015067" cy="25908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4AA2CD9-8C5B-3FA8-8D93-6F45FCD201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7560" y="1141088"/>
            <a:ext cx="2015067" cy="2590800"/>
          </a:xfrm>
          <a:prstGeom prst="rect">
            <a:avLst/>
          </a:prstGeom>
        </p:spPr>
      </p:pic>
      <p:pic>
        <p:nvPicPr>
          <p:cNvPr id="17" name="Image 16" descr="Une image contenant texte, personne, signe, résistant&#10;&#10;Description générée automatiquement">
            <a:extLst>
              <a:ext uri="{FF2B5EF4-FFF2-40B4-BE49-F238E27FC236}">
                <a16:creationId xmlns:a16="http://schemas.microsoft.com/office/drawing/2014/main" id="{772FC852-6430-C5DC-E2FE-41BE83A7BB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4070992"/>
            <a:ext cx="2015067" cy="2590800"/>
          </a:xfrm>
          <a:prstGeom prst="rect">
            <a:avLst/>
          </a:prstGeom>
        </p:spPr>
      </p:pic>
      <p:pic>
        <p:nvPicPr>
          <p:cNvPr id="20" name="Image 19" descr="Une image contenant texte&#10;&#10;Description générée automatiquement">
            <a:extLst>
              <a:ext uri="{FF2B5EF4-FFF2-40B4-BE49-F238E27FC236}">
                <a16:creationId xmlns:a16="http://schemas.microsoft.com/office/drawing/2014/main" id="{D2DB205E-95DE-917D-A558-AD22A32169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4653" y="4070992"/>
            <a:ext cx="2015067" cy="2590800"/>
          </a:xfrm>
          <a:prstGeom prst="rect">
            <a:avLst/>
          </a:prstGeom>
        </p:spPr>
      </p:pic>
      <p:pic>
        <p:nvPicPr>
          <p:cNvPr id="22" name="Image 21" descr="Une image contenant texte, capture d’écran, écran&#10;&#10;Description générée automatiquement">
            <a:extLst>
              <a:ext uri="{FF2B5EF4-FFF2-40B4-BE49-F238E27FC236}">
                <a16:creationId xmlns:a16="http://schemas.microsoft.com/office/drawing/2014/main" id="{D2061337-CE87-55D3-D3E4-5E8D04033C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740" y="3920682"/>
            <a:ext cx="4916593" cy="2741109"/>
          </a:xfrm>
          <a:prstGeom prst="rect">
            <a:avLst/>
          </a:prstGeom>
        </p:spPr>
      </p:pic>
      <p:pic>
        <p:nvPicPr>
          <p:cNvPr id="24" name="Image 23" descr="Une image contenant texte, écran, intérieur, capture d’écran&#10;&#10;Description générée automatiquement">
            <a:extLst>
              <a:ext uri="{FF2B5EF4-FFF2-40B4-BE49-F238E27FC236}">
                <a16:creationId xmlns:a16="http://schemas.microsoft.com/office/drawing/2014/main" id="{86FF5A3A-6B97-EAF7-C484-857C115510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367" y="995557"/>
            <a:ext cx="4916593" cy="2735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92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195C2C-5086-4E4D-9BCF-B80D5C198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6947" y="158836"/>
            <a:ext cx="8755693" cy="112203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>
                <a:solidFill>
                  <a:schemeClr val="tx1"/>
                </a:solidFill>
                <a:latin typeface="IBM Plex Sans" panose="020B0503050203000203" pitchFamily="34" charset="0"/>
              </a:rPr>
              <a:t>MOODBOARD</a:t>
            </a:r>
          </a:p>
        </p:txBody>
      </p:sp>
      <p:pic>
        <p:nvPicPr>
          <p:cNvPr id="4" name="Image 3" descr="Une image contenant calendrier&#10;&#10;Description générée automatiquement">
            <a:extLst>
              <a:ext uri="{FF2B5EF4-FFF2-40B4-BE49-F238E27FC236}">
                <a16:creationId xmlns:a16="http://schemas.microsoft.com/office/drawing/2014/main" id="{60301F77-E372-23E5-AD86-BE39606903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607" y="1280874"/>
            <a:ext cx="4950186" cy="5001044"/>
          </a:xfrm>
          <a:prstGeom prst="rect">
            <a:avLst/>
          </a:prstGeom>
        </p:spPr>
      </p:pic>
      <p:pic>
        <p:nvPicPr>
          <p:cNvPr id="6" name="Image 5" descr="Une image contenant Site web&#10;&#10;Description générée automatiquement">
            <a:extLst>
              <a:ext uri="{FF2B5EF4-FFF2-40B4-BE49-F238E27FC236}">
                <a16:creationId xmlns:a16="http://schemas.microsoft.com/office/drawing/2014/main" id="{93BCECA8-7BCE-D141-85F1-921963765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7209" y="1523209"/>
            <a:ext cx="5257800" cy="2181987"/>
          </a:xfrm>
          <a:prstGeom prst="rect">
            <a:avLst/>
          </a:prstGeom>
        </p:spPr>
      </p:pic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261C7835-A31B-0132-2FFB-DABE722A4C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4050365"/>
            <a:ext cx="5816600" cy="143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32323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455</TotalTime>
  <Words>299</Words>
  <Application>Microsoft Macintosh PowerPoint</Application>
  <PresentationFormat>Grand écran</PresentationFormat>
  <Paragraphs>54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IBM Plex Sans</vt:lpstr>
      <vt:lpstr>IBM Plex Sans Light</vt:lpstr>
      <vt:lpstr>IBM Plex Sans SemiBold</vt:lpstr>
      <vt:lpstr>Thème Office</vt:lpstr>
      <vt:lpstr>Brief Logo  Future of Communication </vt:lpstr>
      <vt:lpstr>Who we are ? </vt:lpstr>
      <vt:lpstr>Who is Stratégies ? </vt:lpstr>
      <vt:lpstr>Stratégies - Brand Guidelines</vt:lpstr>
      <vt:lpstr>Strategies - Typography Guidelines</vt:lpstr>
      <vt:lpstr>Stratégies – Brief</vt:lpstr>
      <vt:lpstr>Stratégies- DNA</vt:lpstr>
      <vt:lpstr>MOODBOARD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Brief Logo  Futur of Consommation </dc:title>
  <dc:creator>Andréa Luckx</dc:creator>
  <cp:lastModifiedBy>Andréa Luckx</cp:lastModifiedBy>
  <cp:revision>5</cp:revision>
  <dcterms:created xsi:type="dcterms:W3CDTF">2023-04-27T10:07:47Z</dcterms:created>
  <dcterms:modified xsi:type="dcterms:W3CDTF">2023-05-11T09:05:37Z</dcterms:modified>
</cp:coreProperties>
</file>