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handoutMasterIdLst>
    <p:handoutMasterId r:id="rId34"/>
  </p:handoutMasterIdLst>
  <p:sldIdLst>
    <p:sldId id="2134096587" r:id="rId5"/>
    <p:sldId id="2134096588" r:id="rId6"/>
    <p:sldId id="2134096652" r:id="rId7"/>
    <p:sldId id="2134096651" r:id="rId8"/>
    <p:sldId id="278" r:id="rId9"/>
    <p:sldId id="2134096659" r:id="rId10"/>
    <p:sldId id="437" r:id="rId11"/>
    <p:sldId id="438" r:id="rId12"/>
    <p:sldId id="2134096660" r:id="rId13"/>
    <p:sldId id="2134096644" r:id="rId14"/>
    <p:sldId id="2134096618" r:id="rId15"/>
    <p:sldId id="2134096623" r:id="rId16"/>
    <p:sldId id="2134096620" r:id="rId17"/>
    <p:sldId id="2134096661" r:id="rId18"/>
    <p:sldId id="2134096653" r:id="rId19"/>
    <p:sldId id="2134096658" r:id="rId20"/>
    <p:sldId id="512" r:id="rId21"/>
    <p:sldId id="490" r:id="rId22"/>
    <p:sldId id="2134096655" r:id="rId23"/>
    <p:sldId id="491" r:id="rId24"/>
    <p:sldId id="322" r:id="rId25"/>
    <p:sldId id="307" r:id="rId26"/>
    <p:sldId id="509" r:id="rId27"/>
    <p:sldId id="2134096648" r:id="rId28"/>
    <p:sldId id="2134096649" r:id="rId29"/>
    <p:sldId id="2134096650" r:id="rId30"/>
    <p:sldId id="2134096662" r:id="rId31"/>
    <p:sldId id="21340965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D5A6FB-8B10-4CE5-82CD-3E907FB55F5E}">
          <p14:sldIdLst>
            <p14:sldId id="2134096587"/>
          </p14:sldIdLst>
        </p14:section>
        <p14:section name="Untitled Section" id="{7127D73D-3522-41F7-867B-619CFB370FD8}">
          <p14:sldIdLst>
            <p14:sldId id="2134096588"/>
            <p14:sldId id="2134096652"/>
            <p14:sldId id="2134096651"/>
            <p14:sldId id="278"/>
            <p14:sldId id="2134096659"/>
            <p14:sldId id="437"/>
            <p14:sldId id="438"/>
            <p14:sldId id="2134096660"/>
            <p14:sldId id="2134096644"/>
            <p14:sldId id="2134096618"/>
            <p14:sldId id="2134096623"/>
            <p14:sldId id="2134096620"/>
            <p14:sldId id="2134096661"/>
            <p14:sldId id="2134096653"/>
            <p14:sldId id="2134096658"/>
            <p14:sldId id="512"/>
            <p14:sldId id="490"/>
            <p14:sldId id="2134096655"/>
            <p14:sldId id="491"/>
            <p14:sldId id="322"/>
            <p14:sldId id="307"/>
            <p14:sldId id="509"/>
            <p14:sldId id="2134096648"/>
            <p14:sldId id="2134096649"/>
            <p14:sldId id="2134096650"/>
            <p14:sldId id="2134096662"/>
            <p14:sldId id="2134096584"/>
          </p14:sldIdLst>
        </p14:section>
      </p14:sectionLst>
    </p:ext>
    <p:ext uri="{EFAFB233-063F-42B5-8137-9DF3F51BA10A}">
      <p15:sldGuideLst xmlns:p15="http://schemas.microsoft.com/office/powerpoint/2012/main">
        <p15:guide id="1" orient="horz" pos="1003" userDrawn="1">
          <p15:clr>
            <a:srgbClr val="A4A3A4"/>
          </p15:clr>
        </p15:guide>
        <p15:guide id="2" pos="3772" userDrawn="1">
          <p15:clr>
            <a:srgbClr val="A4A3A4"/>
          </p15:clr>
        </p15:guide>
        <p15:guide id="4" orient="horz" pos="154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2637C5-EC27-B1D5-3F0F-0B1BDF8FA8B7}" name="Michael Mullaney" initials="MM" userId="S::michael.mullaney@cncdata.com::8bc1faaa-6a88-482f-aa2e-8326d28e6c2a" providerId="AD"/>
  <p188:author id="{8972DAD1-7EB9-1D19-9960-65642D7D38AB}" name="Liz Miller" initials="LM" userId="625c86028daf41a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E7E7"/>
    <a:srgbClr val="CE295E"/>
    <a:srgbClr val="F91D26"/>
    <a:srgbClr val="404040"/>
    <a:srgbClr val="44546A"/>
    <a:srgbClr val="30B29F"/>
    <a:srgbClr val="FFDDDD"/>
    <a:srgbClr val="CA0000"/>
    <a:srgbClr val="5563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1" autoAdjust="0"/>
    <p:restoredTop sz="71199" autoAdjust="0"/>
  </p:normalViewPr>
  <p:slideViewPr>
    <p:cSldViewPr snapToGrid="0" showGuides="1">
      <p:cViewPr varScale="1">
        <p:scale>
          <a:sx n="62" d="100"/>
          <a:sy n="62" d="100"/>
        </p:scale>
        <p:origin x="867" y="34"/>
      </p:cViewPr>
      <p:guideLst>
        <p:guide orient="horz" pos="1003"/>
        <p:guide pos="3772"/>
        <p:guide orient="horz" pos="1548"/>
      </p:guideLst>
    </p:cSldViewPr>
  </p:slideViewPr>
  <p:notesTextViewPr>
    <p:cViewPr>
      <p:scale>
        <a:sx n="3" d="2"/>
        <a:sy n="3" d="2"/>
      </p:scale>
      <p:origin x="0" y="0"/>
    </p:cViewPr>
  </p:notesTextViewPr>
  <p:sorterViewPr>
    <p:cViewPr varScale="1">
      <p:scale>
        <a:sx n="140" d="100"/>
        <a:sy n="140" d="100"/>
      </p:scale>
      <p:origin x="0" y="0"/>
    </p:cViewPr>
  </p:sorterViewPr>
  <p:notesViewPr>
    <p:cSldViewPr snapToGrid="0">
      <p:cViewPr>
        <p:scale>
          <a:sx n="66" d="100"/>
          <a:sy n="66" d="100"/>
        </p:scale>
        <p:origin x="3330"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7BB1F-EA46-48D1-BD6A-2ADD179ABA52}"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9F5249B8-6332-456F-B1A0-0B04F226EEFC}">
      <dgm:prSet phldrT="[Text]"/>
      <dgm:spPr/>
      <dgm:t>
        <a:bodyPr/>
        <a:lstStyle/>
        <a:p>
          <a:endParaRPr lang="en-GB" dirty="0"/>
        </a:p>
      </dgm:t>
    </dgm:pt>
    <dgm:pt modelId="{FD655774-A2F7-4BF0-A60D-CFEBBBB403EA}" type="parTrans" cxnId="{4F6AC483-4B9C-486C-AE09-1DAD15B66A84}">
      <dgm:prSet/>
      <dgm:spPr/>
      <dgm:t>
        <a:bodyPr/>
        <a:lstStyle/>
        <a:p>
          <a:endParaRPr lang="en-GB"/>
        </a:p>
      </dgm:t>
    </dgm:pt>
    <dgm:pt modelId="{6E4F8E0A-0E16-4AD7-A6E0-951BB531A7AB}" type="sibTrans" cxnId="{4F6AC483-4B9C-486C-AE09-1DAD15B66A84}">
      <dgm:prSet/>
      <dgm:spPr/>
      <dgm:t>
        <a:bodyPr/>
        <a:lstStyle/>
        <a:p>
          <a:endParaRPr lang="en-GB"/>
        </a:p>
      </dgm:t>
    </dgm:pt>
    <dgm:pt modelId="{6BE4815A-87DB-412F-B286-E882A4AAF8F5}">
      <dgm:prSet phldrT="[Text]"/>
      <dgm:spPr/>
      <dgm:t>
        <a:bodyPr/>
        <a:lstStyle/>
        <a:p>
          <a:endParaRPr lang="en-GB" dirty="0"/>
        </a:p>
      </dgm:t>
    </dgm:pt>
    <dgm:pt modelId="{FC9FEEE8-BA3C-48CB-9D6B-7A13313E6792}" type="parTrans" cxnId="{45F6EA20-7361-4FFD-87F9-38636EBBF880}">
      <dgm:prSet/>
      <dgm:spPr/>
      <dgm:t>
        <a:bodyPr/>
        <a:lstStyle/>
        <a:p>
          <a:endParaRPr lang="en-GB"/>
        </a:p>
      </dgm:t>
    </dgm:pt>
    <dgm:pt modelId="{41C88376-3E3E-4E21-8060-6FDAEAEDEF2C}" type="sibTrans" cxnId="{45F6EA20-7361-4FFD-87F9-38636EBBF880}">
      <dgm:prSet/>
      <dgm:spPr/>
      <dgm:t>
        <a:bodyPr/>
        <a:lstStyle/>
        <a:p>
          <a:endParaRPr lang="en-GB"/>
        </a:p>
      </dgm:t>
    </dgm:pt>
    <dgm:pt modelId="{2BDC240E-0DF9-4E12-8407-32C16D968335}">
      <dgm:prSet phldrT="[Text]"/>
      <dgm:spPr/>
      <dgm:t>
        <a:bodyPr/>
        <a:lstStyle/>
        <a:p>
          <a:endParaRPr lang="en-GB" dirty="0"/>
        </a:p>
      </dgm:t>
    </dgm:pt>
    <dgm:pt modelId="{9883F7AF-7CDF-46C2-A8F8-0288579E2090}" type="parTrans" cxnId="{571F4319-432A-4D59-8E40-8C78B590D811}">
      <dgm:prSet/>
      <dgm:spPr/>
      <dgm:t>
        <a:bodyPr/>
        <a:lstStyle/>
        <a:p>
          <a:endParaRPr lang="en-GB"/>
        </a:p>
      </dgm:t>
    </dgm:pt>
    <dgm:pt modelId="{CBAED504-09DC-4B68-A8BD-420AC5127912}" type="sibTrans" cxnId="{571F4319-432A-4D59-8E40-8C78B590D811}">
      <dgm:prSet/>
      <dgm:spPr/>
      <dgm:t>
        <a:bodyPr/>
        <a:lstStyle/>
        <a:p>
          <a:endParaRPr lang="en-GB"/>
        </a:p>
      </dgm:t>
    </dgm:pt>
    <dgm:pt modelId="{9B92EB1F-BB92-43EA-A395-BCD076934E48}">
      <dgm:prSet/>
      <dgm:spPr/>
      <dgm:t>
        <a:bodyPr/>
        <a:lstStyle/>
        <a:p>
          <a:endParaRPr lang="en-GB" dirty="0"/>
        </a:p>
      </dgm:t>
    </dgm:pt>
    <dgm:pt modelId="{3C3AC71B-70BD-43A8-A55D-D65FD90AD33A}" type="parTrans" cxnId="{795E2232-DE88-44D3-B5DC-4E0B4D662ACB}">
      <dgm:prSet/>
      <dgm:spPr/>
      <dgm:t>
        <a:bodyPr/>
        <a:lstStyle/>
        <a:p>
          <a:endParaRPr lang="en-GB"/>
        </a:p>
      </dgm:t>
    </dgm:pt>
    <dgm:pt modelId="{3860A9FC-148C-44C0-8A36-232C3EA01779}" type="sibTrans" cxnId="{795E2232-DE88-44D3-B5DC-4E0B4D662ACB}">
      <dgm:prSet/>
      <dgm:spPr/>
      <dgm:t>
        <a:bodyPr/>
        <a:lstStyle/>
        <a:p>
          <a:endParaRPr lang="en-GB"/>
        </a:p>
      </dgm:t>
    </dgm:pt>
    <dgm:pt modelId="{EB7C1D5B-24C0-4B33-AB11-B4D000FDCEE4}" type="pres">
      <dgm:prSet presAssocID="{9497BB1F-EA46-48D1-BD6A-2ADD179ABA52}" presName="Name0" presStyleCnt="0">
        <dgm:presLayoutVars>
          <dgm:dir/>
          <dgm:resizeHandles val="exact"/>
        </dgm:presLayoutVars>
      </dgm:prSet>
      <dgm:spPr/>
    </dgm:pt>
    <dgm:pt modelId="{305E3B4D-E2D1-4F55-A42B-9D6A556D8C63}" type="pres">
      <dgm:prSet presAssocID="{9F5249B8-6332-456F-B1A0-0B04F226EEFC}" presName="composite" presStyleCnt="0"/>
      <dgm:spPr/>
    </dgm:pt>
    <dgm:pt modelId="{1E1D5558-3567-44C3-99C1-18F24FE4ECFC}" type="pres">
      <dgm:prSet presAssocID="{9F5249B8-6332-456F-B1A0-0B04F226EEFC}" presName="bgChev" presStyleLbl="node1" presStyleIdx="0" presStyleCnt="4"/>
      <dgm:spPr/>
    </dgm:pt>
    <dgm:pt modelId="{E1589128-0AF7-4592-A5DB-A26088B7620A}" type="pres">
      <dgm:prSet presAssocID="{9F5249B8-6332-456F-B1A0-0B04F226EEFC}" presName="txNode" presStyleLbl="fgAcc1" presStyleIdx="0" presStyleCnt="4">
        <dgm:presLayoutVars>
          <dgm:bulletEnabled val="1"/>
        </dgm:presLayoutVars>
      </dgm:prSet>
      <dgm:spPr/>
    </dgm:pt>
    <dgm:pt modelId="{A3E42A11-2445-4F14-B8BF-3D63A6734D4C}" type="pres">
      <dgm:prSet presAssocID="{6E4F8E0A-0E16-4AD7-A6E0-951BB531A7AB}" presName="compositeSpace" presStyleCnt="0"/>
      <dgm:spPr/>
    </dgm:pt>
    <dgm:pt modelId="{607630AD-ED35-4A4B-9936-A2DACE3C8373}" type="pres">
      <dgm:prSet presAssocID="{6BE4815A-87DB-412F-B286-E882A4AAF8F5}" presName="composite" presStyleCnt="0"/>
      <dgm:spPr/>
    </dgm:pt>
    <dgm:pt modelId="{010D2D5F-C91E-4D6B-9B59-E92634F60935}" type="pres">
      <dgm:prSet presAssocID="{6BE4815A-87DB-412F-B286-E882A4AAF8F5}" presName="bgChev" presStyleLbl="node1" presStyleIdx="1" presStyleCnt="4"/>
      <dgm:spPr/>
    </dgm:pt>
    <dgm:pt modelId="{B59B5C40-3863-47DC-A6E4-315CCF9E4625}" type="pres">
      <dgm:prSet presAssocID="{6BE4815A-87DB-412F-B286-E882A4AAF8F5}" presName="txNode" presStyleLbl="fgAcc1" presStyleIdx="1" presStyleCnt="4">
        <dgm:presLayoutVars>
          <dgm:bulletEnabled val="1"/>
        </dgm:presLayoutVars>
      </dgm:prSet>
      <dgm:spPr/>
    </dgm:pt>
    <dgm:pt modelId="{75FA1C19-99BD-4EDD-83CF-57E599F806DF}" type="pres">
      <dgm:prSet presAssocID="{41C88376-3E3E-4E21-8060-6FDAEAEDEF2C}" presName="compositeSpace" presStyleCnt="0"/>
      <dgm:spPr/>
    </dgm:pt>
    <dgm:pt modelId="{AD96FDB6-AC69-4383-AB98-684260DC41DD}" type="pres">
      <dgm:prSet presAssocID="{2BDC240E-0DF9-4E12-8407-32C16D968335}" presName="composite" presStyleCnt="0"/>
      <dgm:spPr/>
    </dgm:pt>
    <dgm:pt modelId="{A0D1D1B9-BDA6-4A31-9C0E-47534B15ED1A}" type="pres">
      <dgm:prSet presAssocID="{2BDC240E-0DF9-4E12-8407-32C16D968335}" presName="bgChev" presStyleLbl="node1" presStyleIdx="2" presStyleCnt="4"/>
      <dgm:spPr/>
    </dgm:pt>
    <dgm:pt modelId="{170D6A48-B7C0-4CAC-A66B-A9D1A9D41507}" type="pres">
      <dgm:prSet presAssocID="{2BDC240E-0DF9-4E12-8407-32C16D968335}" presName="txNode" presStyleLbl="fgAcc1" presStyleIdx="2" presStyleCnt="4">
        <dgm:presLayoutVars>
          <dgm:bulletEnabled val="1"/>
        </dgm:presLayoutVars>
      </dgm:prSet>
      <dgm:spPr/>
    </dgm:pt>
    <dgm:pt modelId="{B8404993-36A2-468D-9167-AD9AF1B369A8}" type="pres">
      <dgm:prSet presAssocID="{CBAED504-09DC-4B68-A8BD-420AC5127912}" presName="compositeSpace" presStyleCnt="0"/>
      <dgm:spPr/>
    </dgm:pt>
    <dgm:pt modelId="{62CE3189-EAFA-4D89-A15D-EEC706A64280}" type="pres">
      <dgm:prSet presAssocID="{9B92EB1F-BB92-43EA-A395-BCD076934E48}" presName="composite" presStyleCnt="0"/>
      <dgm:spPr/>
    </dgm:pt>
    <dgm:pt modelId="{5B1C3A82-869B-4C5D-A1FA-3E95B34AB0E6}" type="pres">
      <dgm:prSet presAssocID="{9B92EB1F-BB92-43EA-A395-BCD076934E48}" presName="bgChev" presStyleLbl="node1" presStyleIdx="3" presStyleCnt="4"/>
      <dgm:spPr/>
    </dgm:pt>
    <dgm:pt modelId="{1C3E063B-8EC0-47CF-90D1-0D52C9BEB66B}" type="pres">
      <dgm:prSet presAssocID="{9B92EB1F-BB92-43EA-A395-BCD076934E48}" presName="txNode" presStyleLbl="fgAcc1" presStyleIdx="3" presStyleCnt="4">
        <dgm:presLayoutVars>
          <dgm:bulletEnabled val="1"/>
        </dgm:presLayoutVars>
      </dgm:prSet>
      <dgm:spPr/>
    </dgm:pt>
  </dgm:ptLst>
  <dgm:cxnLst>
    <dgm:cxn modelId="{571F4319-432A-4D59-8E40-8C78B590D811}" srcId="{9497BB1F-EA46-48D1-BD6A-2ADD179ABA52}" destId="{2BDC240E-0DF9-4E12-8407-32C16D968335}" srcOrd="2" destOrd="0" parTransId="{9883F7AF-7CDF-46C2-A8F8-0288579E2090}" sibTransId="{CBAED504-09DC-4B68-A8BD-420AC5127912}"/>
    <dgm:cxn modelId="{45F6EA20-7361-4FFD-87F9-38636EBBF880}" srcId="{9497BB1F-EA46-48D1-BD6A-2ADD179ABA52}" destId="{6BE4815A-87DB-412F-B286-E882A4AAF8F5}" srcOrd="1" destOrd="0" parTransId="{FC9FEEE8-BA3C-48CB-9D6B-7A13313E6792}" sibTransId="{41C88376-3E3E-4E21-8060-6FDAEAEDEF2C}"/>
    <dgm:cxn modelId="{795E2232-DE88-44D3-B5DC-4E0B4D662ACB}" srcId="{9497BB1F-EA46-48D1-BD6A-2ADD179ABA52}" destId="{9B92EB1F-BB92-43EA-A395-BCD076934E48}" srcOrd="3" destOrd="0" parTransId="{3C3AC71B-70BD-43A8-A55D-D65FD90AD33A}" sibTransId="{3860A9FC-148C-44C0-8A36-232C3EA01779}"/>
    <dgm:cxn modelId="{7BEF6E6E-8B7D-4631-B4CA-8683199B3A8B}" type="presOf" srcId="{9497BB1F-EA46-48D1-BD6A-2ADD179ABA52}" destId="{EB7C1D5B-24C0-4B33-AB11-B4D000FDCEE4}" srcOrd="0" destOrd="0" presId="urn:microsoft.com/office/officeart/2005/8/layout/chevronAccent+Icon"/>
    <dgm:cxn modelId="{4F6AC483-4B9C-486C-AE09-1DAD15B66A84}" srcId="{9497BB1F-EA46-48D1-BD6A-2ADD179ABA52}" destId="{9F5249B8-6332-456F-B1A0-0B04F226EEFC}" srcOrd="0" destOrd="0" parTransId="{FD655774-A2F7-4BF0-A60D-CFEBBBB403EA}" sibTransId="{6E4F8E0A-0E16-4AD7-A6E0-951BB531A7AB}"/>
    <dgm:cxn modelId="{B7FC3D92-E715-43E3-AA9E-7396AE2BCC2D}" type="presOf" srcId="{9B92EB1F-BB92-43EA-A395-BCD076934E48}" destId="{1C3E063B-8EC0-47CF-90D1-0D52C9BEB66B}" srcOrd="0" destOrd="0" presId="urn:microsoft.com/office/officeart/2005/8/layout/chevronAccent+Icon"/>
    <dgm:cxn modelId="{E58F4F9C-7A7C-4725-9CD0-B5BAC4D0970B}" type="presOf" srcId="{2BDC240E-0DF9-4E12-8407-32C16D968335}" destId="{170D6A48-B7C0-4CAC-A66B-A9D1A9D41507}" srcOrd="0" destOrd="0" presId="urn:microsoft.com/office/officeart/2005/8/layout/chevronAccent+Icon"/>
    <dgm:cxn modelId="{5195A7A6-D3CC-4987-A4E1-708F23B25A1D}" type="presOf" srcId="{6BE4815A-87DB-412F-B286-E882A4AAF8F5}" destId="{B59B5C40-3863-47DC-A6E4-315CCF9E4625}" srcOrd="0" destOrd="0" presId="urn:microsoft.com/office/officeart/2005/8/layout/chevronAccent+Icon"/>
    <dgm:cxn modelId="{DAD569BC-9BFA-46BC-84FC-D023D45CF746}" type="presOf" srcId="{9F5249B8-6332-456F-B1A0-0B04F226EEFC}" destId="{E1589128-0AF7-4592-A5DB-A26088B7620A}" srcOrd="0" destOrd="0" presId="urn:microsoft.com/office/officeart/2005/8/layout/chevronAccent+Icon"/>
    <dgm:cxn modelId="{CF1D4929-01AA-4707-8E6E-A1FDC1B15958}" type="presParOf" srcId="{EB7C1D5B-24C0-4B33-AB11-B4D000FDCEE4}" destId="{305E3B4D-E2D1-4F55-A42B-9D6A556D8C63}" srcOrd="0" destOrd="0" presId="urn:microsoft.com/office/officeart/2005/8/layout/chevronAccent+Icon"/>
    <dgm:cxn modelId="{24A91728-5113-4A85-8842-F89D8A568697}" type="presParOf" srcId="{305E3B4D-E2D1-4F55-A42B-9D6A556D8C63}" destId="{1E1D5558-3567-44C3-99C1-18F24FE4ECFC}" srcOrd="0" destOrd="0" presId="urn:microsoft.com/office/officeart/2005/8/layout/chevronAccent+Icon"/>
    <dgm:cxn modelId="{D6942BC5-907E-4815-9298-312E8171D6B3}" type="presParOf" srcId="{305E3B4D-E2D1-4F55-A42B-9D6A556D8C63}" destId="{E1589128-0AF7-4592-A5DB-A26088B7620A}" srcOrd="1" destOrd="0" presId="urn:microsoft.com/office/officeart/2005/8/layout/chevronAccent+Icon"/>
    <dgm:cxn modelId="{51C17F9C-0BA1-4C44-BCA1-D744A19B78F1}" type="presParOf" srcId="{EB7C1D5B-24C0-4B33-AB11-B4D000FDCEE4}" destId="{A3E42A11-2445-4F14-B8BF-3D63A6734D4C}" srcOrd="1" destOrd="0" presId="urn:microsoft.com/office/officeart/2005/8/layout/chevronAccent+Icon"/>
    <dgm:cxn modelId="{89C53C09-358B-4917-B176-967599B2B969}" type="presParOf" srcId="{EB7C1D5B-24C0-4B33-AB11-B4D000FDCEE4}" destId="{607630AD-ED35-4A4B-9936-A2DACE3C8373}" srcOrd="2" destOrd="0" presId="urn:microsoft.com/office/officeart/2005/8/layout/chevronAccent+Icon"/>
    <dgm:cxn modelId="{C8F28730-9864-467C-BF53-6740299388A0}" type="presParOf" srcId="{607630AD-ED35-4A4B-9936-A2DACE3C8373}" destId="{010D2D5F-C91E-4D6B-9B59-E92634F60935}" srcOrd="0" destOrd="0" presId="urn:microsoft.com/office/officeart/2005/8/layout/chevronAccent+Icon"/>
    <dgm:cxn modelId="{BDFEA249-45CB-48EE-BDDF-D382989E4C04}" type="presParOf" srcId="{607630AD-ED35-4A4B-9936-A2DACE3C8373}" destId="{B59B5C40-3863-47DC-A6E4-315CCF9E4625}" srcOrd="1" destOrd="0" presId="urn:microsoft.com/office/officeart/2005/8/layout/chevronAccent+Icon"/>
    <dgm:cxn modelId="{2A64C7BD-CC35-4858-AE3A-06393791305D}" type="presParOf" srcId="{EB7C1D5B-24C0-4B33-AB11-B4D000FDCEE4}" destId="{75FA1C19-99BD-4EDD-83CF-57E599F806DF}" srcOrd="3" destOrd="0" presId="urn:microsoft.com/office/officeart/2005/8/layout/chevronAccent+Icon"/>
    <dgm:cxn modelId="{29D5900D-7E51-4B30-8498-A8F3C7BD7F96}" type="presParOf" srcId="{EB7C1D5B-24C0-4B33-AB11-B4D000FDCEE4}" destId="{AD96FDB6-AC69-4383-AB98-684260DC41DD}" srcOrd="4" destOrd="0" presId="urn:microsoft.com/office/officeart/2005/8/layout/chevronAccent+Icon"/>
    <dgm:cxn modelId="{B01A6D1F-4E88-41C7-A7AF-B89B4F10D05C}" type="presParOf" srcId="{AD96FDB6-AC69-4383-AB98-684260DC41DD}" destId="{A0D1D1B9-BDA6-4A31-9C0E-47534B15ED1A}" srcOrd="0" destOrd="0" presId="urn:microsoft.com/office/officeart/2005/8/layout/chevronAccent+Icon"/>
    <dgm:cxn modelId="{9A6075D5-2E39-44D0-8CC7-0966F00B8060}" type="presParOf" srcId="{AD96FDB6-AC69-4383-AB98-684260DC41DD}" destId="{170D6A48-B7C0-4CAC-A66B-A9D1A9D41507}" srcOrd="1" destOrd="0" presId="urn:microsoft.com/office/officeart/2005/8/layout/chevronAccent+Icon"/>
    <dgm:cxn modelId="{9E0484D3-DCBE-4C81-B42D-A1AAF747412A}" type="presParOf" srcId="{EB7C1D5B-24C0-4B33-AB11-B4D000FDCEE4}" destId="{B8404993-36A2-468D-9167-AD9AF1B369A8}" srcOrd="5" destOrd="0" presId="urn:microsoft.com/office/officeart/2005/8/layout/chevronAccent+Icon"/>
    <dgm:cxn modelId="{51AA7663-FE6B-4984-ABDE-FDA64CEFE764}" type="presParOf" srcId="{EB7C1D5B-24C0-4B33-AB11-B4D000FDCEE4}" destId="{62CE3189-EAFA-4D89-A15D-EEC706A64280}" srcOrd="6" destOrd="0" presId="urn:microsoft.com/office/officeart/2005/8/layout/chevronAccent+Icon"/>
    <dgm:cxn modelId="{3A1DEC3B-0F7B-4D91-AED5-21A8E9A25096}" type="presParOf" srcId="{62CE3189-EAFA-4D89-A15D-EEC706A64280}" destId="{5B1C3A82-869B-4C5D-A1FA-3E95B34AB0E6}" srcOrd="0" destOrd="0" presId="urn:microsoft.com/office/officeart/2005/8/layout/chevronAccent+Icon"/>
    <dgm:cxn modelId="{64D024D4-9AC0-4BE1-8214-159C2556945A}" type="presParOf" srcId="{62CE3189-EAFA-4D89-A15D-EEC706A64280}" destId="{1C3E063B-8EC0-47CF-90D1-0D52C9BEB66B}"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D5558-3567-44C3-99C1-18F24FE4ECFC}">
      <dsp:nvSpPr>
        <dsp:cNvPr id="0" name=""/>
        <dsp:cNvSpPr/>
      </dsp:nvSpPr>
      <dsp:spPr>
        <a:xfrm>
          <a:off x="4918" y="1617132"/>
          <a:ext cx="2315177" cy="89365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589128-0AF7-4592-A5DB-A26088B7620A}">
      <dsp:nvSpPr>
        <dsp:cNvPr id="0" name=""/>
        <dsp:cNvSpPr/>
      </dsp:nvSpPr>
      <dsp:spPr>
        <a:xfrm>
          <a:off x="622299" y="1840547"/>
          <a:ext cx="1955038" cy="8936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endParaRPr lang="en-GB" sz="2900" kern="1200" dirty="0"/>
        </a:p>
      </dsp:txBody>
      <dsp:txXfrm>
        <a:off x="648473" y="1866721"/>
        <a:ext cx="1902690" cy="841310"/>
      </dsp:txXfrm>
    </dsp:sp>
    <dsp:sp modelId="{010D2D5F-C91E-4D6B-9B59-E92634F60935}">
      <dsp:nvSpPr>
        <dsp:cNvPr id="0" name=""/>
        <dsp:cNvSpPr/>
      </dsp:nvSpPr>
      <dsp:spPr>
        <a:xfrm>
          <a:off x="2649366" y="1617132"/>
          <a:ext cx="2315177" cy="89365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9B5C40-3863-47DC-A6E4-315CCF9E4625}">
      <dsp:nvSpPr>
        <dsp:cNvPr id="0" name=""/>
        <dsp:cNvSpPr/>
      </dsp:nvSpPr>
      <dsp:spPr>
        <a:xfrm>
          <a:off x="3266747" y="1840547"/>
          <a:ext cx="1955038" cy="8936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endParaRPr lang="en-GB" sz="2900" kern="1200" dirty="0"/>
        </a:p>
      </dsp:txBody>
      <dsp:txXfrm>
        <a:off x="3292921" y="1866721"/>
        <a:ext cx="1902690" cy="841310"/>
      </dsp:txXfrm>
    </dsp:sp>
    <dsp:sp modelId="{A0D1D1B9-BDA6-4A31-9C0E-47534B15ED1A}">
      <dsp:nvSpPr>
        <dsp:cNvPr id="0" name=""/>
        <dsp:cNvSpPr/>
      </dsp:nvSpPr>
      <dsp:spPr>
        <a:xfrm>
          <a:off x="5293813" y="1617132"/>
          <a:ext cx="2315177" cy="89365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0D6A48-B7C0-4CAC-A66B-A9D1A9D41507}">
      <dsp:nvSpPr>
        <dsp:cNvPr id="0" name=""/>
        <dsp:cNvSpPr/>
      </dsp:nvSpPr>
      <dsp:spPr>
        <a:xfrm>
          <a:off x="5911194" y="1840547"/>
          <a:ext cx="1955038" cy="8936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endParaRPr lang="en-GB" sz="2900" kern="1200" dirty="0"/>
        </a:p>
      </dsp:txBody>
      <dsp:txXfrm>
        <a:off x="5937368" y="1866721"/>
        <a:ext cx="1902690" cy="841310"/>
      </dsp:txXfrm>
    </dsp:sp>
    <dsp:sp modelId="{5B1C3A82-869B-4C5D-A1FA-3E95B34AB0E6}">
      <dsp:nvSpPr>
        <dsp:cNvPr id="0" name=""/>
        <dsp:cNvSpPr/>
      </dsp:nvSpPr>
      <dsp:spPr>
        <a:xfrm>
          <a:off x="7938261" y="1617132"/>
          <a:ext cx="2315177" cy="89365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3E063B-8EC0-47CF-90D1-0D52C9BEB66B}">
      <dsp:nvSpPr>
        <dsp:cNvPr id="0" name=""/>
        <dsp:cNvSpPr/>
      </dsp:nvSpPr>
      <dsp:spPr>
        <a:xfrm>
          <a:off x="8555642" y="1840547"/>
          <a:ext cx="1955038" cy="8936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endParaRPr lang="en-GB" sz="2900" kern="1200" dirty="0"/>
        </a:p>
      </dsp:txBody>
      <dsp:txXfrm>
        <a:off x="8581816" y="1866721"/>
        <a:ext cx="1902690" cy="8413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F4313-9FCE-4A92-819A-FAD0FCF0E5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ED8F2DB-1094-477F-B0A7-6AC3F2199E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F11738-7B43-4B42-A93F-63432E515165}" type="datetimeFigureOut">
              <a:rPr lang="en-US" smtClean="0"/>
              <a:t>5/5/2023</a:t>
            </a:fld>
            <a:endParaRPr lang="en-US" dirty="0"/>
          </a:p>
        </p:txBody>
      </p:sp>
      <p:sp>
        <p:nvSpPr>
          <p:cNvPr id="4" name="Footer Placeholder 3">
            <a:extLst>
              <a:ext uri="{FF2B5EF4-FFF2-40B4-BE49-F238E27FC236}">
                <a16:creationId xmlns:a16="http://schemas.microsoft.com/office/drawing/2014/main" id="{5A06BA01-9EAD-49E8-91CF-2A395945EAE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C7E85C4-F9C1-42D8-B803-39C514A3B3F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474F99-60BC-462F-82FF-AD0F7D3371E4}" type="slidenum">
              <a:rPr lang="en-US" smtClean="0"/>
              <a:t>‹#›</a:t>
            </a:fld>
            <a:endParaRPr lang="en-US" dirty="0"/>
          </a:p>
        </p:txBody>
      </p:sp>
    </p:spTree>
    <p:extLst>
      <p:ext uri="{BB962C8B-B14F-4D97-AF65-F5344CB8AC3E}">
        <p14:creationId xmlns:p14="http://schemas.microsoft.com/office/powerpoint/2010/main" val="1649019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B000E-1A2E-4D2B-BADE-37753AB93090}" type="datetimeFigureOut">
              <a:rPr lang="en-US" smtClean="0"/>
              <a:t>5/5/2023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226AB8-ACBE-42E6-92F5-667EDDCD9652}" type="slidenum">
              <a:rPr lang="en-US" smtClean="0"/>
              <a:t>‹#›</a:t>
            </a:fld>
            <a:endParaRPr lang="en-US" dirty="0"/>
          </a:p>
        </p:txBody>
      </p:sp>
    </p:spTree>
    <p:extLst>
      <p:ext uri="{BB962C8B-B14F-4D97-AF65-F5344CB8AC3E}">
        <p14:creationId xmlns:p14="http://schemas.microsoft.com/office/powerpoint/2010/main" val="141557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1</a:t>
            </a:fld>
            <a:endParaRPr lang="en-US" dirty="0"/>
          </a:p>
        </p:txBody>
      </p:sp>
    </p:spTree>
    <p:extLst>
      <p:ext uri="{BB962C8B-B14F-4D97-AF65-F5344CB8AC3E}">
        <p14:creationId xmlns:p14="http://schemas.microsoft.com/office/powerpoint/2010/main" val="3476872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5526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3</a:t>
            </a:fld>
            <a:endParaRPr lang="en-US" dirty="0"/>
          </a:p>
        </p:txBody>
      </p:sp>
    </p:spTree>
    <p:extLst>
      <p:ext uri="{BB962C8B-B14F-4D97-AF65-F5344CB8AC3E}">
        <p14:creationId xmlns:p14="http://schemas.microsoft.com/office/powerpoint/2010/main" val="2219712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pPr marL="171450" indent="-171450">
              <a:buFont typeface="Arial" panose="020B0604020202020204" pitchFamily="34" charset="0"/>
              <a:buChar char="•"/>
            </a:pPr>
            <a:r>
              <a:rPr lang="en-US" dirty="0"/>
              <a:t>Global</a:t>
            </a:r>
          </a:p>
          <a:p>
            <a:pPr marL="171450" indent="-171450">
              <a:buFont typeface="Arial" panose="020B0604020202020204" pitchFamily="34" charset="0"/>
              <a:buChar char="•"/>
            </a:pPr>
            <a:r>
              <a:rPr lang="en-US" dirty="0"/>
              <a:t>Working with marketers</a:t>
            </a:r>
          </a:p>
          <a:p>
            <a:pPr marL="171450" indent="-171450">
              <a:buFont typeface="Arial" panose="020B0604020202020204" pitchFamily="34" charset="0"/>
              <a:buChar char="•"/>
            </a:pPr>
            <a:r>
              <a:rPr lang="en-US" dirty="0"/>
              <a:t>Our services reflect the full customer journey from contact to customer.</a:t>
            </a:r>
          </a:p>
          <a:p>
            <a:pPr marL="171450" indent="-171450">
              <a:buFont typeface="Arial" panose="020B0604020202020204" pitchFamily="34" charset="0"/>
              <a:buChar char="•"/>
            </a:pPr>
            <a:r>
              <a:rPr lang="en-US" dirty="0"/>
              <a:t>Proprietary data is core to all services.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4</a:t>
            </a:fld>
            <a:endParaRPr lang="en-US" dirty="0"/>
          </a:p>
        </p:txBody>
      </p:sp>
    </p:spTree>
    <p:extLst>
      <p:ext uri="{BB962C8B-B14F-4D97-AF65-F5344CB8AC3E}">
        <p14:creationId xmlns:p14="http://schemas.microsoft.com/office/powerpoint/2010/main" val="105757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6</a:t>
            </a:fld>
            <a:endParaRPr lang="en-US" dirty="0"/>
          </a:p>
        </p:txBody>
      </p:sp>
    </p:spTree>
    <p:extLst>
      <p:ext uri="{BB962C8B-B14F-4D97-AF65-F5344CB8AC3E}">
        <p14:creationId xmlns:p14="http://schemas.microsoft.com/office/powerpoint/2010/main" val="323496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0762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1227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u="sng" dirty="0"/>
              <a:t>Identify</a:t>
            </a:r>
          </a:p>
          <a:p>
            <a:r>
              <a:rPr lang="en-GB" sz="1200" dirty="0"/>
              <a:t>Identifying the best accounts, contacts and information for your campaign is essential. </a:t>
            </a:r>
          </a:p>
          <a:p>
            <a:pPr marL="171450" indent="-171450">
              <a:buFont typeface="Arial" panose="020B0604020202020204" pitchFamily="34" charset="0"/>
              <a:buChar char="•"/>
            </a:pPr>
            <a:r>
              <a:rPr lang="en-GB" sz="1200" dirty="0"/>
              <a:t>Do you have internal data sources you can use?</a:t>
            </a:r>
          </a:p>
          <a:p>
            <a:pPr marL="171450" indent="-171450">
              <a:buFont typeface="Arial" panose="020B0604020202020204" pitchFamily="34" charset="0"/>
              <a:buChar char="•"/>
            </a:pPr>
            <a:r>
              <a:rPr lang="en-GB" sz="1200" dirty="0"/>
              <a:t>How well maintained are they for marketing purposes</a:t>
            </a:r>
          </a:p>
          <a:p>
            <a:pPr marL="171450" indent="-171450">
              <a:buFont typeface="Arial" panose="020B0604020202020204" pitchFamily="34" charset="0"/>
              <a:buChar char="•"/>
            </a:pPr>
            <a:r>
              <a:rPr lang="en-GB" sz="1200" dirty="0"/>
              <a:t>Who looks after data management for company xxx</a:t>
            </a:r>
          </a:p>
          <a:p>
            <a:pPr marL="171450" indent="-171450">
              <a:buFont typeface="Arial" panose="020B0604020202020204" pitchFamily="34" charset="0"/>
              <a:buChar char="•"/>
            </a:pPr>
            <a:r>
              <a:rPr lang="en-GB" sz="1200" dirty="0"/>
              <a:t>Is it best for customer or prospect data?</a:t>
            </a:r>
          </a:p>
          <a:p>
            <a:pPr marL="171450" indent="-171450">
              <a:buFont typeface="Arial" panose="020B0604020202020204" pitchFamily="34" charset="0"/>
              <a:buChar char="•"/>
            </a:pPr>
            <a:r>
              <a:rPr lang="en-GB" sz="1200" dirty="0"/>
              <a:t>Where do you need support?</a:t>
            </a:r>
          </a:p>
          <a:p>
            <a:endParaRPr lang="en-GB" sz="1200" dirty="0"/>
          </a:p>
          <a:p>
            <a:r>
              <a:rPr lang="en-GB" sz="1000" b="0" i="1" dirty="0"/>
              <a:t>Our data product and services  are tailored to making and keeping your data performance ready. </a:t>
            </a:r>
          </a:p>
          <a:p>
            <a:endParaRPr lang="en-GB" sz="1000" b="0" i="1" dirty="0"/>
          </a:p>
          <a:p>
            <a:r>
              <a:rPr lang="en-GB" sz="1000" b="0" i="1" dirty="0"/>
              <a:t>We can even provide a team to manage your data on an ongoing basis</a:t>
            </a:r>
          </a:p>
          <a:p>
            <a:endParaRPr lang="en-GB" sz="1200" dirty="0"/>
          </a:p>
          <a:p>
            <a:r>
              <a:rPr lang="en-GB" sz="1200" u="sng" dirty="0"/>
              <a:t>Engage</a:t>
            </a:r>
            <a:endParaRPr lang="en-GB" sz="1200" u="none" dirty="0"/>
          </a:p>
          <a:p>
            <a:endParaRPr lang="en-GB" sz="1200" u="none" dirty="0"/>
          </a:p>
          <a:p>
            <a:pPr marL="171450" indent="-171450">
              <a:buFont typeface="Arial" panose="020B0604020202020204" pitchFamily="34" charset="0"/>
              <a:buChar char="•"/>
            </a:pPr>
            <a:r>
              <a:rPr lang="en-GB" sz="1200" u="none" dirty="0"/>
              <a:t>How many leads are you tasked with providing</a:t>
            </a:r>
          </a:p>
          <a:p>
            <a:pPr marL="171450" indent="-171450">
              <a:buFont typeface="Arial" panose="020B0604020202020204" pitchFamily="34" charset="0"/>
              <a:buChar char="•"/>
            </a:pPr>
            <a:r>
              <a:rPr lang="en-GB" sz="1200" u="none" dirty="0"/>
              <a:t>What type of leads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dirty="0"/>
              <a:t>What channels do you most commonly use/work best for you? </a:t>
            </a:r>
            <a:r>
              <a:rPr lang="en-GB" sz="1200" u="none" dirty="0" err="1"/>
              <a:t>Ie</a:t>
            </a:r>
            <a:r>
              <a:rPr lang="en-GB" sz="1200" u="none" dirty="0"/>
              <a:t> email, </a:t>
            </a:r>
            <a:r>
              <a:rPr lang="en-GB" sz="1200" u="none" dirty="0" err="1"/>
              <a:t>ppc</a:t>
            </a:r>
            <a:r>
              <a:rPr lang="en-GB" sz="1200" u="none" dirty="0"/>
              <a:t>, SEO, social, outbound tele, EVENTS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dirty="0"/>
              <a:t>Do you use partner companies to help with lead generation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dirty="0"/>
              <a:t>Who do your marketing leads go to ( BDR’s, Pre-sales, AE’s?)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dirty="0"/>
              <a:t>How well do they convert?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dirty="0"/>
              <a:t>Do they all get called and nurtured?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u="none"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u="none" dirty="0"/>
          </a:p>
          <a:p>
            <a:endParaRPr lang="en-GB" sz="1200" u="sng" dirty="0"/>
          </a:p>
          <a:p>
            <a:r>
              <a:rPr lang="en-GB" sz="1200" i="1" dirty="0"/>
              <a:t>Filling your marketing and sales funnel with enough good quality leads to nurture and convert is on every marketers mind.</a:t>
            </a:r>
          </a:p>
          <a:p>
            <a:endParaRPr lang="en-GB" sz="1200" i="1" dirty="0"/>
          </a:p>
          <a:p>
            <a:r>
              <a:rPr lang="en-GB" sz="1200" i="1" dirty="0"/>
              <a:t>Whether you need leads to put into your nurture streams, event registrations or highly profiled leads, we  give our team of experts our cleanest freshest data to run campaigns  on your behalf.</a:t>
            </a:r>
          </a:p>
          <a:p>
            <a:endParaRPr lang="en-GB" sz="1200" dirty="0"/>
          </a:p>
          <a:p>
            <a:r>
              <a:rPr lang="en-GB" sz="1200" u="sng" dirty="0"/>
              <a:t>Nurture</a:t>
            </a:r>
          </a:p>
          <a:p>
            <a:pPr marL="171450" indent="-171450">
              <a:buFont typeface="Arial" panose="020B0604020202020204" pitchFamily="34" charset="0"/>
              <a:buChar char="•"/>
            </a:pPr>
            <a:r>
              <a:rPr lang="en-GB" sz="1200" dirty="0"/>
              <a:t>Once you have created or bought a lead, what happens next? </a:t>
            </a:r>
          </a:p>
          <a:p>
            <a:pPr marL="171450" indent="-171450">
              <a:buFont typeface="Arial" panose="020B0604020202020204" pitchFamily="34" charset="0"/>
              <a:buChar char="•"/>
            </a:pPr>
            <a:r>
              <a:rPr lang="en-GB" sz="1200" dirty="0"/>
              <a:t>Do you have leads that didn’t get the attention they needed to convert to a sales opportunity? </a:t>
            </a:r>
          </a:p>
          <a:p>
            <a:pPr marL="171450" indent="-171450">
              <a:buFont typeface="Arial" panose="020B0604020202020204" pitchFamily="34" charset="0"/>
              <a:buChar char="•"/>
            </a:pPr>
            <a:r>
              <a:rPr lang="en-GB" sz="1200" dirty="0"/>
              <a:t>Event registrations that didn’t show up etc</a:t>
            </a:r>
          </a:p>
          <a:p>
            <a:pPr marL="171450" indent="-171450">
              <a:buFont typeface="Arial" panose="020B0604020202020204" pitchFamily="34" charset="0"/>
              <a:buChar char="•"/>
            </a:pPr>
            <a:r>
              <a:rPr lang="en-GB" sz="1200" dirty="0"/>
              <a:t>Lots of marketers have a sense of frustration here – how does is work in company x?</a:t>
            </a:r>
          </a:p>
          <a:p>
            <a:endParaRPr lang="en-GB" sz="1200" dirty="0"/>
          </a:p>
          <a:p>
            <a:endParaRPr lang="en-GB" sz="1200" u="sng" dirty="0"/>
          </a:p>
          <a:p>
            <a:r>
              <a:rPr lang="en-GB" sz="1200" i="1" dirty="0"/>
              <a:t>We can build you a team of sales development reps, managed by us, that can convert your MQL’s to SQL’s using local language skills to nurture your leads</a:t>
            </a:r>
          </a:p>
          <a:p>
            <a:endParaRPr lang="en-GB" sz="1200" dirty="0"/>
          </a:p>
          <a:p>
            <a:r>
              <a:rPr lang="en-GB" sz="1200" u="sng" dirty="0"/>
              <a:t>Grow</a:t>
            </a:r>
          </a:p>
          <a:p>
            <a:endParaRPr lang="en-GB" sz="1200" u="sng" dirty="0"/>
          </a:p>
          <a:p>
            <a:pPr marL="171450" indent="-171450">
              <a:buFont typeface="Arial" panose="020B0604020202020204" pitchFamily="34" charset="0"/>
              <a:buChar char="•"/>
            </a:pPr>
            <a:r>
              <a:rPr lang="en-GB" sz="1200" u="none" dirty="0"/>
              <a:t>Where does customer marketing sit within the org?</a:t>
            </a:r>
          </a:p>
          <a:p>
            <a:pPr marL="171450" indent="-171450">
              <a:buFont typeface="Arial" panose="020B0604020202020204" pitchFamily="34" charset="0"/>
              <a:buChar char="•"/>
            </a:pPr>
            <a:r>
              <a:rPr lang="en-GB" sz="1200" u="none" dirty="0"/>
              <a:t>Who?</a:t>
            </a:r>
          </a:p>
          <a:p>
            <a:pPr marL="171450" indent="-171450">
              <a:buFont typeface="Arial" panose="020B0604020202020204" pitchFamily="34" charset="0"/>
              <a:buChar char="•"/>
            </a:pPr>
            <a:r>
              <a:rPr lang="en-GB" sz="1200" u="none" dirty="0"/>
              <a:t>Does the product/ service need renewing? </a:t>
            </a:r>
          </a:p>
          <a:p>
            <a:pPr marL="171450" indent="-171450">
              <a:buFont typeface="Arial" panose="020B0604020202020204" pitchFamily="34" charset="0"/>
              <a:buChar char="•"/>
            </a:pPr>
            <a:r>
              <a:rPr lang="en-GB" sz="1200" u="none" dirty="0"/>
              <a:t>Size and frequency of the renewal base?</a:t>
            </a:r>
          </a:p>
          <a:p>
            <a:pPr marL="171450" indent="-171450">
              <a:buFont typeface="Arial" panose="020B0604020202020204" pitchFamily="34" charset="0"/>
              <a:buChar char="•"/>
            </a:pPr>
            <a:r>
              <a:rPr lang="en-GB" sz="1200" u="none" dirty="0"/>
              <a:t>Who does it?</a:t>
            </a:r>
          </a:p>
          <a:p>
            <a:pPr marL="171450" indent="-171450">
              <a:buFont typeface="Arial" panose="020B0604020202020204" pitchFamily="34" charset="0"/>
              <a:buChar char="•"/>
            </a:pPr>
            <a:r>
              <a:rPr lang="en-GB" sz="1200" u="none" dirty="0"/>
              <a:t>How well do you feel your current processes work/</a:t>
            </a:r>
          </a:p>
          <a:p>
            <a:pPr marL="171450" indent="-171450">
              <a:buFont typeface="Arial" panose="020B0604020202020204" pitchFamily="34" charset="0"/>
              <a:buChar char="•"/>
            </a:pPr>
            <a:r>
              <a:rPr lang="en-GB" sz="1200" u="none" dirty="0"/>
              <a:t>Where are the top 3 areas you need support in terms it time, resource or expertise.</a:t>
            </a:r>
          </a:p>
          <a:p>
            <a:endParaRPr lang="en-GB" sz="1200" dirty="0"/>
          </a:p>
          <a:p>
            <a:r>
              <a:rPr lang="en-GB" sz="1200" i="1" dirty="0"/>
              <a:t>Understanding  and delivering what your existing customers need from you to secure renewals, and cross sell opportunities is vital in todays challenging markets</a:t>
            </a:r>
          </a:p>
          <a:p>
            <a:endParaRPr lang="en-GB" sz="1200" i="1" dirty="0"/>
          </a:p>
          <a:p>
            <a:r>
              <a:rPr lang="en-GB" sz="1200" i="1" dirty="0"/>
              <a:t>Let us use work on your behalf to conduct customer satisfaction surveys, undertake seamless renewal programs or create cross-sell opportunities for you.</a:t>
            </a:r>
          </a:p>
          <a:p>
            <a:endParaRPr lang="en-GB" sz="1200" dirty="0"/>
          </a:p>
          <a:p>
            <a:r>
              <a:rPr lang="en-GB" sz="1200" dirty="0"/>
              <a:t>OBVIOUS PITFALL IS STARTING TO TALK ABOUT OUR SOLUTIONS HERE!! TEASERS ONLY AT THIS POINT!</a:t>
            </a:r>
          </a:p>
          <a:p>
            <a:endParaRPr lang="en-GB" sz="1200" dirty="0"/>
          </a:p>
          <a:p>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9</a:t>
            </a:fld>
            <a:endParaRPr lang="en-US" dirty="0"/>
          </a:p>
        </p:txBody>
      </p:sp>
    </p:spTree>
    <p:extLst>
      <p:ext uri="{BB962C8B-B14F-4D97-AF65-F5344CB8AC3E}">
        <p14:creationId xmlns:p14="http://schemas.microsoft.com/office/powerpoint/2010/main" val="1903690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a:t>
            </a:r>
          </a:p>
          <a:p>
            <a:pPr marL="171450" indent="-171450">
              <a:buFont typeface="Arial" panose="020B0604020202020204" pitchFamily="34" charset="0"/>
              <a:buChar char="•"/>
            </a:pPr>
            <a:r>
              <a:rPr lang="en-US" dirty="0"/>
              <a:t>Opportunity to describe and establish data plus in terms if size, scope, quality, recency etc. </a:t>
            </a:r>
          </a:p>
          <a:p>
            <a:pPr marL="171450" indent="-171450">
              <a:buFont typeface="Arial" panose="020B0604020202020204" pitchFamily="34" charset="0"/>
              <a:buChar char="•"/>
            </a:pPr>
            <a:r>
              <a:rPr lang="en-US" dirty="0"/>
              <a:t>Self serve option</a:t>
            </a:r>
          </a:p>
          <a:p>
            <a:r>
              <a:rPr lang="en-US" dirty="0"/>
              <a:t>PINK</a:t>
            </a:r>
          </a:p>
          <a:p>
            <a:pPr marL="171450" indent="-171450">
              <a:buFont typeface="Arial" panose="020B0604020202020204" pitchFamily="34" charset="0"/>
              <a:buChar char="•"/>
            </a:pPr>
            <a:r>
              <a:rPr lang="en-US" dirty="0"/>
              <a:t>More questions around data availability/clarity </a:t>
            </a:r>
            <a:r>
              <a:rPr lang="en-US" dirty="0" err="1"/>
              <a:t>etc</a:t>
            </a:r>
            <a:r>
              <a:rPr lang="en-US" dirty="0"/>
              <a:t> here </a:t>
            </a:r>
          </a:p>
          <a:p>
            <a:pPr marL="0" indent="0">
              <a:buFont typeface="Arial" panose="020B0604020202020204" pitchFamily="34" charset="0"/>
              <a:buNone/>
            </a:pPr>
            <a:r>
              <a:rPr lang="en-US" dirty="0"/>
              <a:t>GREEN</a:t>
            </a:r>
          </a:p>
          <a:p>
            <a:pPr marL="171450" indent="-171450">
              <a:buFont typeface="Arial" panose="020B0604020202020204" pitchFamily="34" charset="0"/>
              <a:buChar char="•"/>
            </a:pPr>
            <a:r>
              <a:rPr lang="en-US" dirty="0"/>
              <a:t>Read back the information you have gathered and check if you have missed anything. Opportunity to ask more questions if needed</a:t>
            </a:r>
          </a:p>
          <a:p>
            <a:pPr marL="0" indent="0">
              <a:buFont typeface="Arial" panose="020B0604020202020204" pitchFamily="34" charset="0"/>
              <a:buNone/>
            </a:pPr>
            <a:r>
              <a:rPr lang="en-US" dirty="0"/>
              <a:t>GREY</a:t>
            </a:r>
          </a:p>
          <a:p>
            <a:pPr marL="171450" indent="-171450">
              <a:buFont typeface="Arial" panose="020B0604020202020204" pitchFamily="34" charset="0"/>
              <a:buChar char="•"/>
            </a:pPr>
            <a:r>
              <a:rPr lang="en-US" dirty="0"/>
              <a:t>Questions around slide 8, should have revealed whether they have resource, expertise or time issues in managing their data or lead follow up functions. Qualify and read back here.</a:t>
            </a:r>
          </a:p>
          <a:p>
            <a:pPr marL="0" indent="0">
              <a:buFont typeface="Arial" panose="020B0604020202020204" pitchFamily="34" charset="0"/>
              <a:buNone/>
            </a:pPr>
            <a:endParaRPr lang="en-US" dirty="0"/>
          </a:p>
          <a:p>
            <a:pPr marL="0" indent="0">
              <a:buFont typeface="Arial" panose="020B0604020202020204" pitchFamily="34" charset="0"/>
              <a:buNone/>
            </a:pPr>
            <a:r>
              <a:rPr lang="en-GB" sz="1200" kern="1200" dirty="0"/>
              <a:t>Our expertise in d</a:t>
            </a:r>
            <a:r>
              <a:rPr lang="en-GB" sz="1200" dirty="0"/>
              <a:t>ata management together with our in-region teams of BDR’s and SDR’s makes </a:t>
            </a:r>
          </a:p>
          <a:p>
            <a:pPr marL="0" indent="0">
              <a:buFont typeface="Arial" panose="020B0604020202020204" pitchFamily="34" charset="0"/>
              <a:buNone/>
            </a:pPr>
            <a:r>
              <a:rPr lang="en-GB" kern="1200" dirty="0"/>
              <a:t>Working with your data and technology, we work </a:t>
            </a:r>
            <a:r>
              <a:rPr lang="en-GB" dirty="0"/>
              <a:t>as part of your team providing you with a results driven service</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r>
              <a:rPr lang="en-GB" sz="1200" dirty="0"/>
              <a:t>Whether you need your data cleaned, profiled or updated, or even a custom data selection built just for you.</a:t>
            </a:r>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10</a:t>
            </a:fld>
            <a:endParaRPr lang="en-US" dirty="0"/>
          </a:p>
        </p:txBody>
      </p:sp>
    </p:spTree>
    <p:extLst>
      <p:ext uri="{BB962C8B-B14F-4D97-AF65-F5344CB8AC3E}">
        <p14:creationId xmlns:p14="http://schemas.microsoft.com/office/powerpoint/2010/main" val="909018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N.B – if using the longer deck, slides 10 and 11 should go to the back.</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Advantages</a:t>
            </a:r>
          </a:p>
          <a:p>
            <a:pPr marL="171450" indent="-171450">
              <a:buFont typeface="Arial" panose="020B0604020202020204" pitchFamily="34" charset="0"/>
              <a:buChar char="•"/>
            </a:pPr>
            <a:r>
              <a:rPr lang="en-GB" dirty="0"/>
              <a:t>You don’t need to manage  multiple partners</a:t>
            </a:r>
          </a:p>
          <a:p>
            <a:pPr marL="171450" indent="-171450">
              <a:buFont typeface="Arial" panose="020B0604020202020204" pitchFamily="34" charset="0"/>
              <a:buChar char="•"/>
            </a:pPr>
            <a:r>
              <a:rPr lang="en-GB" dirty="0"/>
              <a:t>The data is clean, fresh, recent and not overused</a:t>
            </a:r>
          </a:p>
          <a:p>
            <a:pPr marL="171450" indent="-171450">
              <a:buFont typeface="Arial" panose="020B0604020202020204" pitchFamily="34" charset="0"/>
              <a:buChar char="•"/>
            </a:pPr>
            <a:r>
              <a:rPr lang="en-GB" dirty="0"/>
              <a:t>Using calling to verify means it is the cleanest type of data you can use.</a:t>
            </a:r>
          </a:p>
          <a:p>
            <a:pPr marL="171450" indent="-171450">
              <a:buFont typeface="Arial" panose="020B0604020202020204" pitchFamily="34" charset="0"/>
              <a:buChar char="•"/>
            </a:pPr>
            <a:r>
              <a:rPr lang="en-GB" dirty="0"/>
              <a:t>Let us do the heavy lifting of your non- core activities. We are the experts in our field.</a:t>
            </a:r>
          </a:p>
          <a:p>
            <a:pPr marL="171450" indent="-171450">
              <a:buFont typeface="Arial" panose="020B0604020202020204" pitchFamily="34" charset="0"/>
              <a:buChar char="•"/>
            </a:pPr>
            <a:endParaRPr lang="en-GB" dirty="0"/>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11</a:t>
            </a:fld>
            <a:endParaRPr lang="en-US" dirty="0"/>
          </a:p>
        </p:txBody>
      </p:sp>
    </p:spTree>
    <p:extLst>
      <p:ext uri="{BB962C8B-B14F-4D97-AF65-F5344CB8AC3E}">
        <p14:creationId xmlns:p14="http://schemas.microsoft.com/office/powerpoint/2010/main" val="2542868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*customise for every </a:t>
            </a:r>
            <a:r>
              <a:rPr lang="en-GB" dirty="0" err="1"/>
              <a:t>presso</a:t>
            </a:r>
            <a:r>
              <a:rPr lang="en-GB" dirty="0"/>
              <a:t> as best practice. Put other slides in the appendix.</a:t>
            </a:r>
          </a:p>
          <a:p>
            <a:r>
              <a:rPr lang="en-GB" dirty="0"/>
              <a:t>Talk about the service infrastructure here.</a:t>
            </a:r>
          </a:p>
        </p:txBody>
      </p:sp>
      <p:sp>
        <p:nvSpPr>
          <p:cNvPr id="4" name="Slide Number Placeholder 3"/>
          <p:cNvSpPr>
            <a:spLocks noGrp="1"/>
          </p:cNvSpPr>
          <p:nvPr>
            <p:ph type="sldNum" sz="quarter" idx="5"/>
          </p:nvPr>
        </p:nvSpPr>
        <p:spPr/>
        <p:txBody>
          <a:bodyPr/>
          <a:lstStyle/>
          <a:p>
            <a:fld id="{5A226AB8-ACBE-42E6-92F5-667EDDCD9652}" type="slidenum">
              <a:rPr lang="en-US" smtClean="0"/>
              <a:t>12</a:t>
            </a:fld>
            <a:endParaRPr lang="en-US" dirty="0"/>
          </a:p>
        </p:txBody>
      </p:sp>
    </p:spTree>
    <p:extLst>
      <p:ext uri="{BB962C8B-B14F-4D97-AF65-F5344CB8AC3E}">
        <p14:creationId xmlns:p14="http://schemas.microsoft.com/office/powerpoint/2010/main" val="3876565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Focus here on pulling out all the FAB’s for data plus and data services</a:t>
            </a:r>
          </a:p>
          <a:p>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13</a:t>
            </a:fld>
            <a:endParaRPr lang="en-US" dirty="0"/>
          </a:p>
        </p:txBody>
      </p:sp>
    </p:spTree>
    <p:extLst>
      <p:ext uri="{BB962C8B-B14F-4D97-AF65-F5344CB8AC3E}">
        <p14:creationId xmlns:p14="http://schemas.microsoft.com/office/powerpoint/2010/main" val="223291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GB" sz="1800" b="1" kern="1200" dirty="0">
              <a:solidFill>
                <a:schemeClr val="lt1"/>
              </a:solidFill>
              <a:latin typeface="+mn-lt"/>
              <a:ea typeface="+mn-ea"/>
              <a:cs typeface="+mn-cs"/>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Think about EDM</a:t>
            </a:r>
            <a:endParaRPr dirty="0"/>
          </a:p>
        </p:txBody>
      </p:sp>
      <p:sp>
        <p:nvSpPr>
          <p:cNvPr id="113" name="Google Shape;1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623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525F75"/>
                </a:solidFill>
                <a:ea typeface="Calibri Light" charset="0"/>
                <a:cs typeface="Calibri" panose="020F0502020204030204" pitchFamily="34" charset="0"/>
                <a:sym typeface="Montserrat"/>
              </a:rPr>
              <a:t>Draw out FAB’s</a:t>
            </a:r>
          </a:p>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8261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16</a:t>
            </a:fld>
            <a:endParaRPr lang="en-US" dirty="0"/>
          </a:p>
        </p:txBody>
      </p:sp>
    </p:spTree>
    <p:extLst>
      <p:ext uri="{BB962C8B-B14F-4D97-AF65-F5344CB8AC3E}">
        <p14:creationId xmlns:p14="http://schemas.microsoft.com/office/powerpoint/2010/main" val="1983240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2781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6" name="Google Shape;17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4915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6882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020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23</a:t>
            </a:fld>
            <a:endParaRPr lang="en-US" dirty="0"/>
          </a:p>
        </p:txBody>
      </p:sp>
    </p:spTree>
    <p:extLst>
      <p:ext uri="{BB962C8B-B14F-4D97-AF65-F5344CB8AC3E}">
        <p14:creationId xmlns:p14="http://schemas.microsoft.com/office/powerpoint/2010/main" val="494413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24</a:t>
            </a:fld>
            <a:endParaRPr lang="en-US" dirty="0"/>
          </a:p>
        </p:txBody>
      </p:sp>
    </p:spTree>
    <p:extLst>
      <p:ext uri="{BB962C8B-B14F-4D97-AF65-F5344CB8AC3E}">
        <p14:creationId xmlns:p14="http://schemas.microsoft.com/office/powerpoint/2010/main" val="366825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44546A"/>
                </a:solidFill>
                <a:latin typeface="Calibri" panose="020F0502020204030204" pitchFamily="34" charset="0"/>
                <a:ea typeface="Calibri" panose="020F0502020204030204" pitchFamily="34" charset="0"/>
                <a:cs typeface="Calibri" panose="020F0502020204030204" pitchFamily="34" charset="0"/>
              </a:rPr>
              <a:t>On the other hand, our</a:t>
            </a:r>
            <a:endParaRPr lang="en-GB" dirty="0"/>
          </a:p>
        </p:txBody>
      </p:sp>
      <p:sp>
        <p:nvSpPr>
          <p:cNvPr id="4" name="Slide Number Placeholder 3"/>
          <p:cNvSpPr>
            <a:spLocks noGrp="1"/>
          </p:cNvSpPr>
          <p:nvPr>
            <p:ph type="sldNum" sz="quarter" idx="5"/>
          </p:nvPr>
        </p:nvSpPr>
        <p:spPr/>
        <p:txBody>
          <a:bodyPr/>
          <a:lstStyle/>
          <a:p>
            <a:fld id="{5A226AB8-ACBE-42E6-92F5-667EDDCD9652}" type="slidenum">
              <a:rPr lang="en-US" smtClean="0"/>
              <a:t>26</a:t>
            </a:fld>
            <a:endParaRPr lang="en-US" dirty="0"/>
          </a:p>
        </p:txBody>
      </p:sp>
    </p:spTree>
    <p:extLst>
      <p:ext uri="{BB962C8B-B14F-4D97-AF65-F5344CB8AC3E}">
        <p14:creationId xmlns:p14="http://schemas.microsoft.com/office/powerpoint/2010/main" val="3468234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8442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28</a:t>
            </a:fld>
            <a:endParaRPr lang="en-US" dirty="0"/>
          </a:p>
        </p:txBody>
      </p:sp>
    </p:spTree>
    <p:extLst>
      <p:ext uri="{BB962C8B-B14F-4D97-AF65-F5344CB8AC3E}">
        <p14:creationId xmlns:p14="http://schemas.microsoft.com/office/powerpoint/2010/main" val="1589516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D421-E477-405A-91D4-9468DE9BE4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024F0D-0F00-4C64-975C-BD7D4FE0E3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8C1F8E3-036A-45B8-BF1F-BEF0C559E215}"/>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7" name="Group 6">
            <a:extLst>
              <a:ext uri="{FF2B5EF4-FFF2-40B4-BE49-F238E27FC236}">
                <a16:creationId xmlns:a16="http://schemas.microsoft.com/office/drawing/2014/main" id="{69F7C8B0-6AF8-4107-8BA7-3C6B94CB1654}"/>
              </a:ext>
            </a:extLst>
          </p:cNvPr>
          <p:cNvGrpSpPr/>
          <p:nvPr userDrawn="1"/>
        </p:nvGrpSpPr>
        <p:grpSpPr>
          <a:xfrm>
            <a:off x="8810266" y="1552575"/>
            <a:ext cx="3381733" cy="4559125"/>
            <a:chOff x="3055354" y="465523"/>
            <a:chExt cx="4213118" cy="5679967"/>
          </a:xfrm>
        </p:grpSpPr>
        <p:sp>
          <p:nvSpPr>
            <p:cNvPr id="8" name="Rectangle 7">
              <a:extLst>
                <a:ext uri="{FF2B5EF4-FFF2-40B4-BE49-F238E27FC236}">
                  <a16:creationId xmlns:a16="http://schemas.microsoft.com/office/drawing/2014/main" id="{4F42B4F7-3D8E-48C1-9426-EF077654FF28}"/>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9" name="Rectangle 8">
              <a:extLst>
                <a:ext uri="{FF2B5EF4-FFF2-40B4-BE49-F238E27FC236}">
                  <a16:creationId xmlns:a16="http://schemas.microsoft.com/office/drawing/2014/main" id="{F93FB574-6849-4F01-AC56-49C833EF33FC}"/>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C3D9AEED-9490-4DC7-887D-CD54FCF24158}"/>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C498DF78-4257-4403-B5B2-F5CE56584DA5}"/>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2" name="Rectangle 11">
            <a:extLst>
              <a:ext uri="{FF2B5EF4-FFF2-40B4-BE49-F238E27FC236}">
                <a16:creationId xmlns:a16="http://schemas.microsoft.com/office/drawing/2014/main" id="{EE439328-64A2-4A8E-9FA5-1E1FA7BAA2A4}"/>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13" name="Rectangle 12">
            <a:extLst>
              <a:ext uri="{FF2B5EF4-FFF2-40B4-BE49-F238E27FC236}">
                <a16:creationId xmlns:a16="http://schemas.microsoft.com/office/drawing/2014/main" id="{845D988C-9F93-49B1-BD34-9307BBBF4B28}"/>
              </a:ext>
            </a:extLst>
          </p:cNvPr>
          <p:cNvSpPr/>
          <p:nvPr userDrawn="1"/>
        </p:nvSpPr>
        <p:spPr>
          <a:xfrm>
            <a:off x="704" y="6593017"/>
            <a:ext cx="10263189"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E15A16E-DFFF-4B19-9222-F0A2BE79C4B4}"/>
              </a:ext>
            </a:extLst>
          </p:cNvPr>
          <p:cNvSpPr/>
          <p:nvPr userDrawn="1"/>
        </p:nvSpPr>
        <p:spPr>
          <a:xfrm>
            <a:off x="11825588" y="6593017"/>
            <a:ext cx="367116"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4FF82E36-7EED-4C93-BBFA-BA4139934694}"/>
              </a:ext>
            </a:extLst>
          </p:cNvPr>
          <p:cNvSpPr txBox="1"/>
          <p:nvPr userDrawn="1"/>
        </p:nvSpPr>
        <p:spPr>
          <a:xfrm>
            <a:off x="7956468" y="6607745"/>
            <a:ext cx="2519219" cy="261610"/>
          </a:xfrm>
          <a:prstGeom prst="rect">
            <a:avLst/>
          </a:prstGeom>
          <a:noFill/>
        </p:spPr>
        <p:txBody>
          <a:bodyPr wrap="square">
            <a:spAutoFit/>
          </a:bodyPr>
          <a:lstStyle/>
          <a:p>
            <a:pPr algn="ctr"/>
            <a:r>
              <a:rPr lang="en-US" sz="1050" i="1" dirty="0">
                <a:solidFill>
                  <a:schemeClr val="tx1"/>
                </a:solidFill>
                <a:latin typeface="Calibri" panose="020F0502020204030204" pitchFamily="34" charset="0"/>
                <a:cs typeface="Calibri" panose="020F0502020204030204" pitchFamily="34" charset="0"/>
              </a:rPr>
              <a:t>Strictly Private and Confidential</a:t>
            </a:r>
          </a:p>
        </p:txBody>
      </p:sp>
    </p:spTree>
    <p:extLst>
      <p:ext uri="{BB962C8B-B14F-4D97-AF65-F5344CB8AC3E}">
        <p14:creationId xmlns:p14="http://schemas.microsoft.com/office/powerpoint/2010/main" val="243774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47AB-DC6F-40F0-B4FB-9C0850EE0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0939C5-683A-4FDC-A8CF-5F35848AD6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01BCE02-CEFC-4D30-BBB0-23CE2CB5B31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8F49760-3E16-4F16-B710-C85178E29FE7}"/>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7" name="Group 6">
            <a:extLst>
              <a:ext uri="{FF2B5EF4-FFF2-40B4-BE49-F238E27FC236}">
                <a16:creationId xmlns:a16="http://schemas.microsoft.com/office/drawing/2014/main" id="{27AA9353-4000-4B71-93DF-D49E646CF22B}"/>
              </a:ext>
            </a:extLst>
          </p:cNvPr>
          <p:cNvGrpSpPr/>
          <p:nvPr userDrawn="1"/>
        </p:nvGrpSpPr>
        <p:grpSpPr>
          <a:xfrm>
            <a:off x="8810266" y="1552575"/>
            <a:ext cx="3381733" cy="4559125"/>
            <a:chOff x="3055354" y="465523"/>
            <a:chExt cx="4213118" cy="5679967"/>
          </a:xfrm>
        </p:grpSpPr>
        <p:sp>
          <p:nvSpPr>
            <p:cNvPr id="8" name="Rectangle 7">
              <a:extLst>
                <a:ext uri="{FF2B5EF4-FFF2-40B4-BE49-F238E27FC236}">
                  <a16:creationId xmlns:a16="http://schemas.microsoft.com/office/drawing/2014/main" id="{7DF6A6F6-DFF2-4F5D-9880-38ADBFA99E92}"/>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9" name="Rectangle 8">
              <a:extLst>
                <a:ext uri="{FF2B5EF4-FFF2-40B4-BE49-F238E27FC236}">
                  <a16:creationId xmlns:a16="http://schemas.microsoft.com/office/drawing/2014/main" id="{FEE6DA30-24D5-43B5-A3B2-FA698C2C1135}"/>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2F4635F2-2D7A-4A94-80AD-E6BDB19B8AB9}"/>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E06E69EF-FDEF-425B-BF44-2554B7FE36A4}"/>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2" name="Rectangle 11">
            <a:extLst>
              <a:ext uri="{FF2B5EF4-FFF2-40B4-BE49-F238E27FC236}">
                <a16:creationId xmlns:a16="http://schemas.microsoft.com/office/drawing/2014/main" id="{748CA7FE-047F-4891-A917-8E2AE19D45F0}"/>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67980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E07D-6026-47C0-975A-7E493011BA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C00015-2956-4E1F-B05F-214F1DE24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1688E39-E80F-4C18-9C2A-69886B82214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24C5964-5187-4195-8EAF-85D18DC4F58C}"/>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7" name="Group 6">
            <a:extLst>
              <a:ext uri="{FF2B5EF4-FFF2-40B4-BE49-F238E27FC236}">
                <a16:creationId xmlns:a16="http://schemas.microsoft.com/office/drawing/2014/main" id="{02FB43CB-53E3-4FEB-A63E-B30DFCDEFBD8}"/>
              </a:ext>
            </a:extLst>
          </p:cNvPr>
          <p:cNvGrpSpPr/>
          <p:nvPr userDrawn="1"/>
        </p:nvGrpSpPr>
        <p:grpSpPr>
          <a:xfrm>
            <a:off x="8810266" y="1552575"/>
            <a:ext cx="3381733" cy="4559125"/>
            <a:chOff x="3055354" y="465523"/>
            <a:chExt cx="4213118" cy="5679967"/>
          </a:xfrm>
        </p:grpSpPr>
        <p:sp>
          <p:nvSpPr>
            <p:cNvPr id="8" name="Rectangle 7">
              <a:extLst>
                <a:ext uri="{FF2B5EF4-FFF2-40B4-BE49-F238E27FC236}">
                  <a16:creationId xmlns:a16="http://schemas.microsoft.com/office/drawing/2014/main" id="{F3D8486F-4C80-4978-ACC4-D8AACFB8B0D8}"/>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9" name="Rectangle 8">
              <a:extLst>
                <a:ext uri="{FF2B5EF4-FFF2-40B4-BE49-F238E27FC236}">
                  <a16:creationId xmlns:a16="http://schemas.microsoft.com/office/drawing/2014/main" id="{31B14B9E-39B3-44D0-BD39-432A5D1DD6FE}"/>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324EE0A5-27C2-4413-A9C4-5A5ACA0AF103}"/>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46C50D8E-0A1F-4E38-952E-FBA83CF3EE65}"/>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2" name="Rectangle 11">
            <a:extLst>
              <a:ext uri="{FF2B5EF4-FFF2-40B4-BE49-F238E27FC236}">
                <a16:creationId xmlns:a16="http://schemas.microsoft.com/office/drawing/2014/main" id="{5CEF5B51-751A-4090-B87B-B36A17DDDF3D}"/>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135891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B990-ED8C-4AAA-8241-C4881B1382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6612F2-9E33-44D3-80E2-578C5440A7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8F7B21-660D-43B3-9151-B40C9ABCD7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06940335-9BE1-42D1-A30D-C3232BD3EE0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14E95C68-4307-4B03-8921-74DB104105C2}"/>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8" name="Group 7">
            <a:extLst>
              <a:ext uri="{FF2B5EF4-FFF2-40B4-BE49-F238E27FC236}">
                <a16:creationId xmlns:a16="http://schemas.microsoft.com/office/drawing/2014/main" id="{7C6CAC93-C3DE-4562-9B11-055C46786BC0}"/>
              </a:ext>
            </a:extLst>
          </p:cNvPr>
          <p:cNvGrpSpPr/>
          <p:nvPr userDrawn="1"/>
        </p:nvGrpSpPr>
        <p:grpSpPr>
          <a:xfrm>
            <a:off x="8810266" y="1552575"/>
            <a:ext cx="3381733" cy="4559125"/>
            <a:chOff x="3055354" y="465523"/>
            <a:chExt cx="4213118" cy="5679967"/>
          </a:xfrm>
        </p:grpSpPr>
        <p:sp>
          <p:nvSpPr>
            <p:cNvPr id="9" name="Rectangle 8">
              <a:extLst>
                <a:ext uri="{FF2B5EF4-FFF2-40B4-BE49-F238E27FC236}">
                  <a16:creationId xmlns:a16="http://schemas.microsoft.com/office/drawing/2014/main" id="{90E3C7A7-5838-4174-9D5C-750CF6690C51}"/>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768BC00D-1C36-458C-9253-2919FE3D02BD}"/>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CD41EB14-24E0-440D-BB31-6E4B8CC5B0BD}"/>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2" name="Rectangle 11">
              <a:extLst>
                <a:ext uri="{FF2B5EF4-FFF2-40B4-BE49-F238E27FC236}">
                  <a16:creationId xmlns:a16="http://schemas.microsoft.com/office/drawing/2014/main" id="{F89A9855-430B-41BC-A72D-02B3B06D7A75}"/>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3" name="Rectangle 12">
            <a:extLst>
              <a:ext uri="{FF2B5EF4-FFF2-40B4-BE49-F238E27FC236}">
                <a16:creationId xmlns:a16="http://schemas.microsoft.com/office/drawing/2014/main" id="{FE8CAD0E-0DB8-4206-B9DA-C8EFD4EA2022}"/>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272120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EBEC8-AC56-429B-89C3-BB6A0E6E3B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3866BA-F48C-4383-B119-81B3496761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89F967-CBBC-414E-9DC3-136707A8D3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905A60-FBC4-40AC-9F71-0FAD9CD7A6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4F92BA-75D6-44F9-A1C8-BCFBF6FF6E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93CDDC-3537-4692-BE83-87B2A82A7040}"/>
              </a:ext>
            </a:extLst>
          </p:cNvPr>
          <p:cNvSpPr>
            <a:spLocks noGrp="1"/>
          </p:cNvSpPr>
          <p:nvPr>
            <p:ph type="dt" sz="half" idx="10"/>
          </p:nvPr>
        </p:nvSpPr>
        <p:spPr>
          <a:xfrm>
            <a:off x="838200" y="6356350"/>
            <a:ext cx="2743200" cy="365125"/>
          </a:xfrm>
          <a:prstGeom prst="rect">
            <a:avLst/>
          </a:prstGeom>
        </p:spPr>
        <p:txBody>
          <a:bodyPr/>
          <a:lstStyle/>
          <a:p>
            <a:fld id="{3050ACFF-56C3-4453-9BAD-A02FE717F83E}" type="datetimeFigureOut">
              <a:rPr lang="en-US" smtClean="0"/>
              <a:t>5/5/2023</a:t>
            </a:fld>
            <a:endParaRPr lang="en-US" dirty="0"/>
          </a:p>
        </p:txBody>
      </p:sp>
      <p:sp>
        <p:nvSpPr>
          <p:cNvPr id="8" name="Footer Placeholder 7">
            <a:extLst>
              <a:ext uri="{FF2B5EF4-FFF2-40B4-BE49-F238E27FC236}">
                <a16:creationId xmlns:a16="http://schemas.microsoft.com/office/drawing/2014/main" id="{DF37B9E1-D5EA-4054-8D92-F930B36963A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898A038-7CD6-4715-9FDA-7194E6BCAA55}"/>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10" name="Group 9">
            <a:extLst>
              <a:ext uri="{FF2B5EF4-FFF2-40B4-BE49-F238E27FC236}">
                <a16:creationId xmlns:a16="http://schemas.microsoft.com/office/drawing/2014/main" id="{91389A25-70E8-4CB2-A1D6-208F76BAE208}"/>
              </a:ext>
            </a:extLst>
          </p:cNvPr>
          <p:cNvGrpSpPr/>
          <p:nvPr userDrawn="1"/>
        </p:nvGrpSpPr>
        <p:grpSpPr>
          <a:xfrm>
            <a:off x="8810266" y="1552575"/>
            <a:ext cx="3381733" cy="4559125"/>
            <a:chOff x="3055354" y="465523"/>
            <a:chExt cx="4213118" cy="5679967"/>
          </a:xfrm>
        </p:grpSpPr>
        <p:sp>
          <p:nvSpPr>
            <p:cNvPr id="11" name="Rectangle 10">
              <a:extLst>
                <a:ext uri="{FF2B5EF4-FFF2-40B4-BE49-F238E27FC236}">
                  <a16:creationId xmlns:a16="http://schemas.microsoft.com/office/drawing/2014/main" id="{CE7A1942-D42E-4889-AF79-22DBD07033EC}"/>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2" name="Rectangle 11">
              <a:extLst>
                <a:ext uri="{FF2B5EF4-FFF2-40B4-BE49-F238E27FC236}">
                  <a16:creationId xmlns:a16="http://schemas.microsoft.com/office/drawing/2014/main" id="{14E9C81A-0BA1-4477-97FD-2F73C8BCFC8C}"/>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3" name="Rectangle 12">
              <a:extLst>
                <a:ext uri="{FF2B5EF4-FFF2-40B4-BE49-F238E27FC236}">
                  <a16:creationId xmlns:a16="http://schemas.microsoft.com/office/drawing/2014/main" id="{266513EC-AEDB-410E-B15D-6A0034F579ED}"/>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4" name="Rectangle 13">
              <a:extLst>
                <a:ext uri="{FF2B5EF4-FFF2-40B4-BE49-F238E27FC236}">
                  <a16:creationId xmlns:a16="http://schemas.microsoft.com/office/drawing/2014/main" id="{D9B4ECA3-2AF8-4BF6-A4CC-B830498A7118}"/>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5" name="Rectangle 14">
            <a:extLst>
              <a:ext uri="{FF2B5EF4-FFF2-40B4-BE49-F238E27FC236}">
                <a16:creationId xmlns:a16="http://schemas.microsoft.com/office/drawing/2014/main" id="{38801AFD-9378-4AE7-ABCB-8D0066B8032F}"/>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188703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FF286BF-54DF-4B6F-BE6F-D162612C8BD4}"/>
              </a:ext>
            </a:extLst>
          </p:cNvPr>
          <p:cNvSpPr/>
          <p:nvPr userDrawn="1"/>
        </p:nvSpPr>
        <p:spPr>
          <a:xfrm>
            <a:off x="704" y="6574545"/>
            <a:ext cx="10263189"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C11C4C6-F910-4C00-83A8-F2A4615C6645}"/>
              </a:ext>
            </a:extLst>
          </p:cNvPr>
          <p:cNvSpPr/>
          <p:nvPr userDrawn="1"/>
        </p:nvSpPr>
        <p:spPr>
          <a:xfrm>
            <a:off x="11825588" y="6574545"/>
            <a:ext cx="367116"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1CDC42F-3337-4692-B53C-A552904877F8}"/>
              </a:ext>
            </a:extLst>
          </p:cNvPr>
          <p:cNvSpPr>
            <a:spLocks noGrp="1"/>
          </p:cNvSpPr>
          <p:nvPr>
            <p:ph type="sldNum" sz="quarter" idx="12"/>
          </p:nvPr>
        </p:nvSpPr>
        <p:spPr/>
        <p:txBody>
          <a:bodyPr/>
          <a:lstStyle/>
          <a:p>
            <a:fld id="{5A4A7955-6230-48B4-BD8B-A7C460F75945}" type="slidenum">
              <a:rPr lang="en-US" smtClean="0"/>
              <a:t>‹#›</a:t>
            </a:fld>
            <a:endParaRPr lang="en-US" dirty="0"/>
          </a:p>
        </p:txBody>
      </p:sp>
      <p:sp>
        <p:nvSpPr>
          <p:cNvPr id="10" name="Rectangle 9">
            <a:extLst>
              <a:ext uri="{FF2B5EF4-FFF2-40B4-BE49-F238E27FC236}">
                <a16:creationId xmlns:a16="http://schemas.microsoft.com/office/drawing/2014/main" id="{A2DFF4FA-B75C-4CCC-9FD2-FE7C5F90890D}"/>
              </a:ext>
            </a:extLst>
          </p:cNvPr>
          <p:cNvSpPr/>
          <p:nvPr userDrawn="1"/>
        </p:nvSpPr>
        <p:spPr>
          <a:xfrm>
            <a:off x="389944" y="0"/>
            <a:ext cx="1419225" cy="106562"/>
          </a:xfrm>
          <a:prstGeom prst="rect">
            <a:avLst/>
          </a:prstGeom>
          <a:solidFill>
            <a:srgbClr val="C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14" name="TextBox 13">
            <a:extLst>
              <a:ext uri="{FF2B5EF4-FFF2-40B4-BE49-F238E27FC236}">
                <a16:creationId xmlns:a16="http://schemas.microsoft.com/office/drawing/2014/main" id="{8F3E491A-20CD-4F7F-826D-F767CBE4BC71}"/>
              </a:ext>
            </a:extLst>
          </p:cNvPr>
          <p:cNvSpPr txBox="1"/>
          <p:nvPr userDrawn="1"/>
        </p:nvSpPr>
        <p:spPr>
          <a:xfrm>
            <a:off x="197924" y="6578536"/>
            <a:ext cx="1574300" cy="276999"/>
          </a:xfrm>
          <a:prstGeom prst="rect">
            <a:avLst/>
          </a:prstGeom>
          <a:noFill/>
        </p:spPr>
        <p:txBody>
          <a:bodyPr wrap="square">
            <a:spAutoFit/>
          </a:bodyPr>
          <a:lstStyle/>
          <a:p>
            <a:pPr algn="ctr"/>
            <a:r>
              <a:rPr lang="en-US" sz="1200" b="1" i="0" dirty="0">
                <a:solidFill>
                  <a:srgbClr val="CE295E"/>
                </a:solidFill>
                <a:latin typeface="Calibri" panose="020F0502020204030204" pitchFamily="34" charset="0"/>
                <a:cs typeface="Calibri" panose="020F0502020204030204" pitchFamily="34" charset="0"/>
              </a:rPr>
              <a:t>www.cncdata.com</a:t>
            </a:r>
          </a:p>
        </p:txBody>
      </p:sp>
    </p:spTree>
    <p:extLst>
      <p:ext uri="{BB962C8B-B14F-4D97-AF65-F5344CB8AC3E}">
        <p14:creationId xmlns:p14="http://schemas.microsoft.com/office/powerpoint/2010/main" val="1058420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07D58-952D-44D7-9911-60544C9F53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5BC150-9914-4A82-84CF-B3708B9757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4A7C02-9C7E-401F-BABE-D3028FF18C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D6080A-4623-4F4C-B5BF-7E9E7531FA72}"/>
              </a:ext>
            </a:extLst>
          </p:cNvPr>
          <p:cNvSpPr>
            <a:spLocks noGrp="1"/>
          </p:cNvSpPr>
          <p:nvPr>
            <p:ph type="dt" sz="half" idx="10"/>
          </p:nvPr>
        </p:nvSpPr>
        <p:spPr>
          <a:xfrm>
            <a:off x="838200" y="6356350"/>
            <a:ext cx="2743200" cy="365125"/>
          </a:xfrm>
          <a:prstGeom prst="rect">
            <a:avLst/>
          </a:prstGeom>
        </p:spPr>
        <p:txBody>
          <a:bodyPr/>
          <a:lstStyle/>
          <a:p>
            <a:fld id="{3050ACFF-56C3-4453-9BAD-A02FE717F83E}" type="datetimeFigureOut">
              <a:rPr lang="en-US" smtClean="0"/>
              <a:t>5/5/2023</a:t>
            </a:fld>
            <a:endParaRPr lang="en-US" dirty="0"/>
          </a:p>
        </p:txBody>
      </p:sp>
      <p:sp>
        <p:nvSpPr>
          <p:cNvPr id="6" name="Footer Placeholder 5">
            <a:extLst>
              <a:ext uri="{FF2B5EF4-FFF2-40B4-BE49-F238E27FC236}">
                <a16:creationId xmlns:a16="http://schemas.microsoft.com/office/drawing/2014/main" id="{319B1D15-0BD5-4F6E-A265-BD1F2F3613F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5FF764D4-AA29-4DF8-A501-E2B904E9CC31}"/>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8" name="Group 7">
            <a:extLst>
              <a:ext uri="{FF2B5EF4-FFF2-40B4-BE49-F238E27FC236}">
                <a16:creationId xmlns:a16="http://schemas.microsoft.com/office/drawing/2014/main" id="{F96A9731-1B3C-4D48-BD80-653A2A37D278}"/>
              </a:ext>
            </a:extLst>
          </p:cNvPr>
          <p:cNvGrpSpPr/>
          <p:nvPr userDrawn="1"/>
        </p:nvGrpSpPr>
        <p:grpSpPr>
          <a:xfrm>
            <a:off x="8810266" y="1552575"/>
            <a:ext cx="3381733" cy="4559125"/>
            <a:chOff x="3055354" y="465523"/>
            <a:chExt cx="4213118" cy="5679967"/>
          </a:xfrm>
        </p:grpSpPr>
        <p:sp>
          <p:nvSpPr>
            <p:cNvPr id="9" name="Rectangle 8">
              <a:extLst>
                <a:ext uri="{FF2B5EF4-FFF2-40B4-BE49-F238E27FC236}">
                  <a16:creationId xmlns:a16="http://schemas.microsoft.com/office/drawing/2014/main" id="{44E6729A-9F54-4A71-969B-12BA312543C8}"/>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F2703F88-6BF7-4F24-93FD-40F9E37DA5D3}"/>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BED285BB-0FF2-4CCC-9002-2E0D68533445}"/>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2" name="Rectangle 11">
              <a:extLst>
                <a:ext uri="{FF2B5EF4-FFF2-40B4-BE49-F238E27FC236}">
                  <a16:creationId xmlns:a16="http://schemas.microsoft.com/office/drawing/2014/main" id="{5A7CC760-8984-4F96-A283-32B9F2CD2C07}"/>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3" name="Rectangle 12">
            <a:extLst>
              <a:ext uri="{FF2B5EF4-FFF2-40B4-BE49-F238E27FC236}">
                <a16:creationId xmlns:a16="http://schemas.microsoft.com/office/drawing/2014/main" id="{63A21E1B-0524-4622-A999-0C9673FD83DF}"/>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3478856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4D526-F53C-446D-8D7C-8A73C2A6AB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41CC3D-D32B-4629-85B8-E779A41050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A0517242-BF08-4A5E-ABD7-483896CAE9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B2B8E4-DF23-4701-B28A-B9E5700B31BD}"/>
              </a:ext>
            </a:extLst>
          </p:cNvPr>
          <p:cNvSpPr>
            <a:spLocks noGrp="1"/>
          </p:cNvSpPr>
          <p:nvPr>
            <p:ph type="dt" sz="half" idx="10"/>
          </p:nvPr>
        </p:nvSpPr>
        <p:spPr>
          <a:xfrm>
            <a:off x="838200" y="6356350"/>
            <a:ext cx="2743200" cy="365125"/>
          </a:xfrm>
          <a:prstGeom prst="rect">
            <a:avLst/>
          </a:prstGeom>
        </p:spPr>
        <p:txBody>
          <a:bodyPr/>
          <a:lstStyle/>
          <a:p>
            <a:fld id="{3050ACFF-56C3-4453-9BAD-A02FE717F83E}" type="datetimeFigureOut">
              <a:rPr lang="en-US" smtClean="0"/>
              <a:t>5/5/2023</a:t>
            </a:fld>
            <a:endParaRPr lang="en-US" dirty="0"/>
          </a:p>
        </p:txBody>
      </p:sp>
      <p:sp>
        <p:nvSpPr>
          <p:cNvPr id="6" name="Footer Placeholder 5">
            <a:extLst>
              <a:ext uri="{FF2B5EF4-FFF2-40B4-BE49-F238E27FC236}">
                <a16:creationId xmlns:a16="http://schemas.microsoft.com/office/drawing/2014/main" id="{546DE909-4588-4CF5-B2FA-B7631243341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69EA005E-65C2-4007-815C-52F23809FC2F}"/>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8" name="Group 7">
            <a:extLst>
              <a:ext uri="{FF2B5EF4-FFF2-40B4-BE49-F238E27FC236}">
                <a16:creationId xmlns:a16="http://schemas.microsoft.com/office/drawing/2014/main" id="{9AE6B1AB-7CE8-49CE-958D-2E3101F956BA}"/>
              </a:ext>
            </a:extLst>
          </p:cNvPr>
          <p:cNvGrpSpPr/>
          <p:nvPr userDrawn="1"/>
        </p:nvGrpSpPr>
        <p:grpSpPr>
          <a:xfrm>
            <a:off x="8810266" y="1552575"/>
            <a:ext cx="3381733" cy="4559125"/>
            <a:chOff x="3055354" y="465523"/>
            <a:chExt cx="4213118" cy="5679967"/>
          </a:xfrm>
        </p:grpSpPr>
        <p:sp>
          <p:nvSpPr>
            <p:cNvPr id="9" name="Rectangle 8">
              <a:extLst>
                <a:ext uri="{FF2B5EF4-FFF2-40B4-BE49-F238E27FC236}">
                  <a16:creationId xmlns:a16="http://schemas.microsoft.com/office/drawing/2014/main" id="{58ED335E-E4B2-443D-85BB-F7331E5BD97C}"/>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B92DD453-82F3-4573-8F8F-361EC6CB67F6}"/>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70927A70-137B-4EA0-B087-1BC64A25958A}"/>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2" name="Rectangle 11">
              <a:extLst>
                <a:ext uri="{FF2B5EF4-FFF2-40B4-BE49-F238E27FC236}">
                  <a16:creationId xmlns:a16="http://schemas.microsoft.com/office/drawing/2014/main" id="{C7E93E14-645B-4791-B45A-6F253982CD8E}"/>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3" name="Rectangle 12">
            <a:extLst>
              <a:ext uri="{FF2B5EF4-FFF2-40B4-BE49-F238E27FC236}">
                <a16:creationId xmlns:a16="http://schemas.microsoft.com/office/drawing/2014/main" id="{DCEE6E5B-C4B8-42C2-8768-D6ACC8161C39}"/>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1550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B1F3-61FB-4FDC-814D-EEC1C1FC37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2403B0-8D7F-4489-AB72-C346C88701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C9304-E5BD-4F3E-ADB0-974FEBCDEAA7}"/>
              </a:ext>
            </a:extLst>
          </p:cNvPr>
          <p:cNvSpPr>
            <a:spLocks noGrp="1"/>
          </p:cNvSpPr>
          <p:nvPr>
            <p:ph type="dt" sz="half" idx="10"/>
          </p:nvPr>
        </p:nvSpPr>
        <p:spPr>
          <a:xfrm>
            <a:off x="838200" y="6356350"/>
            <a:ext cx="2743200" cy="365125"/>
          </a:xfrm>
          <a:prstGeom prst="rect">
            <a:avLst/>
          </a:prstGeom>
        </p:spPr>
        <p:txBody>
          <a:bodyPr/>
          <a:lstStyle/>
          <a:p>
            <a:fld id="{3050ACFF-56C3-4453-9BAD-A02FE717F83E}" type="datetimeFigureOut">
              <a:rPr lang="en-US" smtClean="0"/>
              <a:t>5/5/2023</a:t>
            </a:fld>
            <a:endParaRPr lang="en-US" dirty="0"/>
          </a:p>
        </p:txBody>
      </p:sp>
      <p:sp>
        <p:nvSpPr>
          <p:cNvPr id="5" name="Footer Placeholder 4">
            <a:extLst>
              <a:ext uri="{FF2B5EF4-FFF2-40B4-BE49-F238E27FC236}">
                <a16:creationId xmlns:a16="http://schemas.microsoft.com/office/drawing/2014/main" id="{C338AD29-D9CD-42D8-9604-C47996EE99A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2452C394-EF43-405B-9653-70AAB9098DE0}"/>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7" name="Group 6">
            <a:extLst>
              <a:ext uri="{FF2B5EF4-FFF2-40B4-BE49-F238E27FC236}">
                <a16:creationId xmlns:a16="http://schemas.microsoft.com/office/drawing/2014/main" id="{21715925-3BF8-4409-9D9B-A02344A7B566}"/>
              </a:ext>
            </a:extLst>
          </p:cNvPr>
          <p:cNvGrpSpPr/>
          <p:nvPr userDrawn="1"/>
        </p:nvGrpSpPr>
        <p:grpSpPr>
          <a:xfrm>
            <a:off x="8810266" y="1552575"/>
            <a:ext cx="3381733" cy="4559125"/>
            <a:chOff x="3055354" y="465523"/>
            <a:chExt cx="4213118" cy="5679967"/>
          </a:xfrm>
        </p:grpSpPr>
        <p:sp>
          <p:nvSpPr>
            <p:cNvPr id="8" name="Rectangle 7">
              <a:extLst>
                <a:ext uri="{FF2B5EF4-FFF2-40B4-BE49-F238E27FC236}">
                  <a16:creationId xmlns:a16="http://schemas.microsoft.com/office/drawing/2014/main" id="{4A0EB721-F9F2-4674-BDFC-F26884EFB3CE}"/>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9" name="Rectangle 8">
              <a:extLst>
                <a:ext uri="{FF2B5EF4-FFF2-40B4-BE49-F238E27FC236}">
                  <a16:creationId xmlns:a16="http://schemas.microsoft.com/office/drawing/2014/main" id="{F5BD21F7-04FD-46C5-803E-62551910C875}"/>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9E235F93-DEC0-4CFF-89B7-EBD1454338D1}"/>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03DDE8FE-E230-4C92-9A21-99A7CC673775}"/>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2" name="Rectangle 11">
            <a:extLst>
              <a:ext uri="{FF2B5EF4-FFF2-40B4-BE49-F238E27FC236}">
                <a16:creationId xmlns:a16="http://schemas.microsoft.com/office/drawing/2014/main" id="{AD94D919-6A46-4CB5-8440-DF2312729537}"/>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1629452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D1E61D-2F00-41ED-8D92-7CAEB9A5A5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647491-5142-48CA-9664-F5082D450F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4576D-BE01-4BB5-A9F4-7DE4814E6820}"/>
              </a:ext>
            </a:extLst>
          </p:cNvPr>
          <p:cNvSpPr>
            <a:spLocks noGrp="1"/>
          </p:cNvSpPr>
          <p:nvPr>
            <p:ph type="dt" sz="half" idx="10"/>
          </p:nvPr>
        </p:nvSpPr>
        <p:spPr>
          <a:xfrm>
            <a:off x="838200" y="6356350"/>
            <a:ext cx="2743200" cy="365125"/>
          </a:xfrm>
          <a:prstGeom prst="rect">
            <a:avLst/>
          </a:prstGeom>
        </p:spPr>
        <p:txBody>
          <a:bodyPr/>
          <a:lstStyle/>
          <a:p>
            <a:fld id="{3050ACFF-56C3-4453-9BAD-A02FE717F83E}" type="datetimeFigureOut">
              <a:rPr lang="en-US" smtClean="0"/>
              <a:t>5/5/2023</a:t>
            </a:fld>
            <a:endParaRPr lang="en-US" dirty="0"/>
          </a:p>
        </p:txBody>
      </p:sp>
      <p:sp>
        <p:nvSpPr>
          <p:cNvPr id="5" name="Footer Placeholder 4">
            <a:extLst>
              <a:ext uri="{FF2B5EF4-FFF2-40B4-BE49-F238E27FC236}">
                <a16:creationId xmlns:a16="http://schemas.microsoft.com/office/drawing/2014/main" id="{5C10CA14-AD61-4101-9143-F7884378CAD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5E98B885-CFEA-4882-BBEA-C5F142089598}"/>
              </a:ext>
            </a:extLst>
          </p:cNvPr>
          <p:cNvSpPr>
            <a:spLocks noGrp="1"/>
          </p:cNvSpPr>
          <p:nvPr>
            <p:ph type="sldNum" sz="quarter" idx="12"/>
          </p:nvPr>
        </p:nvSpPr>
        <p:spPr/>
        <p:txBody>
          <a:bodyPr/>
          <a:lstStyle/>
          <a:p>
            <a:fld id="{5A4A7955-6230-48B4-BD8B-A7C460F75945}" type="slidenum">
              <a:rPr lang="en-US" smtClean="0"/>
              <a:t>‹#›</a:t>
            </a:fld>
            <a:endParaRPr lang="en-US" dirty="0"/>
          </a:p>
        </p:txBody>
      </p:sp>
      <p:grpSp>
        <p:nvGrpSpPr>
          <p:cNvPr id="7" name="Group 6">
            <a:extLst>
              <a:ext uri="{FF2B5EF4-FFF2-40B4-BE49-F238E27FC236}">
                <a16:creationId xmlns:a16="http://schemas.microsoft.com/office/drawing/2014/main" id="{629CBA4E-288A-48FF-BBFF-98A9CFCD5180}"/>
              </a:ext>
            </a:extLst>
          </p:cNvPr>
          <p:cNvGrpSpPr/>
          <p:nvPr userDrawn="1"/>
        </p:nvGrpSpPr>
        <p:grpSpPr>
          <a:xfrm>
            <a:off x="8810266" y="1552575"/>
            <a:ext cx="3381733" cy="4559125"/>
            <a:chOff x="3055354" y="465523"/>
            <a:chExt cx="4213118" cy="5679967"/>
          </a:xfrm>
        </p:grpSpPr>
        <p:sp>
          <p:nvSpPr>
            <p:cNvPr id="8" name="Rectangle 7">
              <a:extLst>
                <a:ext uri="{FF2B5EF4-FFF2-40B4-BE49-F238E27FC236}">
                  <a16:creationId xmlns:a16="http://schemas.microsoft.com/office/drawing/2014/main" id="{829C3C58-E67B-4443-8BDA-BD5BB1C405E4}"/>
                </a:ext>
              </a:extLst>
            </p:cNvPr>
            <p:cNvSpPr/>
            <p:nvPr userDrawn="1"/>
          </p:nvSpPr>
          <p:spPr bwMode="auto">
            <a:xfrm>
              <a:off x="3912605" y="465523"/>
              <a:ext cx="1066800" cy="1066800"/>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9" name="Rectangle 8">
              <a:extLst>
                <a:ext uri="{FF2B5EF4-FFF2-40B4-BE49-F238E27FC236}">
                  <a16:creationId xmlns:a16="http://schemas.microsoft.com/office/drawing/2014/main" id="{755AF2C2-CE97-4688-B382-F1C1C9351D7E}"/>
                </a:ext>
              </a:extLst>
            </p:cNvPr>
            <p:cNvSpPr/>
            <p:nvPr userDrawn="1"/>
          </p:nvSpPr>
          <p:spPr bwMode="auto">
            <a:xfrm>
              <a:off x="3055354" y="2456247"/>
              <a:ext cx="1730449" cy="1730449"/>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E8E53A82-20B7-4797-8753-375CE5C6998C}"/>
                </a:ext>
              </a:extLst>
            </p:cNvPr>
            <p:cNvSpPr/>
            <p:nvPr userDrawn="1"/>
          </p:nvSpPr>
          <p:spPr bwMode="auto">
            <a:xfrm>
              <a:off x="5598529" y="1932372"/>
              <a:ext cx="1306805" cy="1306805"/>
            </a:xfrm>
            <a:prstGeom prst="rect">
              <a:avLst/>
            </a:prstGeom>
            <a:solidFill>
              <a:srgbClr val="F4F4F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727A8EED-084D-4271-A0F7-E4CB9C24D1CC}"/>
                </a:ext>
              </a:extLst>
            </p:cNvPr>
            <p:cNvSpPr/>
            <p:nvPr userDrawn="1"/>
          </p:nvSpPr>
          <p:spPr bwMode="auto">
            <a:xfrm>
              <a:off x="5246104" y="4123122"/>
              <a:ext cx="2022368" cy="2022368"/>
            </a:xfrm>
            <a:prstGeom prst="rect">
              <a:avLst/>
            </a:prstGeom>
            <a:solidFill>
              <a:srgbClr val="FEF3E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12" name="Rectangle 11">
            <a:extLst>
              <a:ext uri="{FF2B5EF4-FFF2-40B4-BE49-F238E27FC236}">
                <a16:creationId xmlns:a16="http://schemas.microsoft.com/office/drawing/2014/main" id="{FB39CBE9-225B-4FE5-8B72-0A842008BAC7}"/>
              </a:ext>
            </a:extLst>
          </p:cNvPr>
          <p:cNvSpPr/>
          <p:nvPr userDrawn="1"/>
        </p:nvSpPr>
        <p:spPr>
          <a:xfrm>
            <a:off x="389944" y="0"/>
            <a:ext cx="1419225" cy="106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Tree>
    <p:extLst>
      <p:ext uri="{BB962C8B-B14F-4D97-AF65-F5344CB8AC3E}">
        <p14:creationId xmlns:p14="http://schemas.microsoft.com/office/powerpoint/2010/main" val="2951664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Key Fact">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C197F3-DBBD-694B-A5B4-FD6785568652}"/>
              </a:ext>
            </a:extLst>
          </p:cNvPr>
          <p:cNvSpPr>
            <a:spLocks noGrp="1"/>
          </p:cNvSpPr>
          <p:nvPr>
            <p:ph type="title"/>
          </p:nvPr>
        </p:nvSpPr>
        <p:spPr>
          <a:xfrm>
            <a:off x="370647" y="967547"/>
            <a:ext cx="8839200" cy="664797"/>
          </a:xfrm>
        </p:spPr>
        <p:txBody>
          <a:bodyPr/>
          <a:lstStyle>
            <a:lvl1pPr>
              <a:defRPr sz="4800"/>
            </a:lvl1pPr>
          </a:lstStyle>
          <a:p>
            <a:r>
              <a:rPr lang="en-US" dirty="0"/>
              <a:t>Click to edit Master title style</a:t>
            </a:r>
          </a:p>
        </p:txBody>
      </p:sp>
    </p:spTree>
    <p:extLst>
      <p:ext uri="{BB962C8B-B14F-4D97-AF65-F5344CB8AC3E}">
        <p14:creationId xmlns:p14="http://schemas.microsoft.com/office/powerpoint/2010/main" val="267780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373118-F27D-412D-B19A-2DB8C81015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537CCC-B536-48B0-B893-63FFC2EBD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B610C3C-BBD3-4864-98E4-5D7B08A62747}"/>
              </a:ext>
            </a:extLst>
          </p:cNvPr>
          <p:cNvSpPr>
            <a:spLocks noGrp="1"/>
          </p:cNvSpPr>
          <p:nvPr>
            <p:ph type="sldNum" sz="quarter" idx="4"/>
          </p:nvPr>
        </p:nvSpPr>
        <p:spPr>
          <a:xfrm>
            <a:off x="11695590" y="6607745"/>
            <a:ext cx="496410" cy="218582"/>
          </a:xfrm>
          <a:prstGeom prst="rect">
            <a:avLst/>
          </a:prstGeom>
        </p:spPr>
        <p:txBody>
          <a:bodyPr vert="horz" lIns="91440" tIns="45720" rIns="91440" bIns="45720" rtlCol="0" anchor="ctr"/>
          <a:lstStyle>
            <a:lvl1pPr algn="r">
              <a:defRPr sz="1200">
                <a:solidFill>
                  <a:schemeClr val="tx1">
                    <a:tint val="75000"/>
                  </a:schemeClr>
                </a:solidFill>
              </a:defRPr>
            </a:lvl1pPr>
          </a:lstStyle>
          <a:p>
            <a:fld id="{5A4A7955-6230-48B4-BD8B-A7C460F75945}" type="slidenum">
              <a:rPr lang="en-US" smtClean="0"/>
              <a:t>‹#›</a:t>
            </a:fld>
            <a:endParaRPr lang="en-US" dirty="0"/>
          </a:p>
        </p:txBody>
      </p:sp>
      <p:pic>
        <p:nvPicPr>
          <p:cNvPr id="7" name="Picture 6">
            <a:extLst>
              <a:ext uri="{FF2B5EF4-FFF2-40B4-BE49-F238E27FC236}">
                <a16:creationId xmlns:a16="http://schemas.microsoft.com/office/drawing/2014/main" id="{9B3184C6-D7FE-4E54-8010-4A0592637D65}"/>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393890" y="6551154"/>
            <a:ext cx="959909" cy="275173"/>
          </a:xfrm>
          <a:prstGeom prst="rect">
            <a:avLst/>
          </a:prstGeom>
        </p:spPr>
      </p:pic>
      <p:sp>
        <p:nvSpPr>
          <p:cNvPr id="8" name="Rectangle 7">
            <a:extLst>
              <a:ext uri="{FF2B5EF4-FFF2-40B4-BE49-F238E27FC236}">
                <a16:creationId xmlns:a16="http://schemas.microsoft.com/office/drawing/2014/main" id="{23C0E871-F402-4500-9780-7AC07CEDB3F5}"/>
              </a:ext>
            </a:extLst>
          </p:cNvPr>
          <p:cNvSpPr/>
          <p:nvPr userDrawn="1"/>
        </p:nvSpPr>
        <p:spPr>
          <a:xfrm>
            <a:off x="704" y="6583781"/>
            <a:ext cx="10263189"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08190D0-4A3D-459F-BBD9-5DB6F673EEB5}"/>
              </a:ext>
            </a:extLst>
          </p:cNvPr>
          <p:cNvSpPr/>
          <p:nvPr userDrawn="1"/>
        </p:nvSpPr>
        <p:spPr>
          <a:xfrm>
            <a:off x="11483796" y="6583781"/>
            <a:ext cx="708908" cy="273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D3DE295-1005-43BF-8814-D5A3CE149383}"/>
              </a:ext>
            </a:extLst>
          </p:cNvPr>
          <p:cNvSpPr txBox="1"/>
          <p:nvPr userDrawn="1"/>
        </p:nvSpPr>
        <p:spPr>
          <a:xfrm>
            <a:off x="197924" y="6578536"/>
            <a:ext cx="1574300" cy="276999"/>
          </a:xfrm>
          <a:prstGeom prst="rect">
            <a:avLst/>
          </a:prstGeom>
          <a:noFill/>
        </p:spPr>
        <p:txBody>
          <a:bodyPr wrap="square">
            <a:spAutoFit/>
          </a:bodyPr>
          <a:lstStyle/>
          <a:p>
            <a:pPr algn="ctr"/>
            <a:r>
              <a:rPr lang="en-US" sz="1200" b="1" i="0" dirty="0">
                <a:solidFill>
                  <a:srgbClr val="CE295E"/>
                </a:solidFill>
                <a:latin typeface="Calibri" panose="020F0502020204030204" pitchFamily="34" charset="0"/>
                <a:cs typeface="Calibri" panose="020F0502020204030204" pitchFamily="34" charset="0"/>
              </a:rPr>
              <a:t>www.cncdata.com</a:t>
            </a:r>
          </a:p>
        </p:txBody>
      </p:sp>
    </p:spTree>
    <p:extLst>
      <p:ext uri="{BB962C8B-B14F-4D97-AF65-F5344CB8AC3E}">
        <p14:creationId xmlns:p14="http://schemas.microsoft.com/office/powerpoint/2010/main" val="2432680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image" Target="../media/image19.png"/><Relationship Id="rId2" Type="http://schemas.openxmlformats.org/officeDocument/2006/relationships/notesSlide" Target="../notesSlides/notesSlide5.xml"/><Relationship Id="rId16" Type="http://schemas.openxmlformats.org/officeDocument/2006/relationships/image" Target="../media/image18.svg"/><Relationship Id="rId1" Type="http://schemas.openxmlformats.org/officeDocument/2006/relationships/slideLayout" Target="../slideLayouts/slideLayout6.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3" Type="http://schemas.openxmlformats.org/officeDocument/2006/relationships/image" Target="../media/image40.png"/><Relationship Id="rId18" Type="http://schemas.openxmlformats.org/officeDocument/2006/relationships/image" Target="../media/image45.png"/><Relationship Id="rId26" Type="http://schemas.openxmlformats.org/officeDocument/2006/relationships/image" Target="../media/image53.png"/><Relationship Id="rId39" Type="http://schemas.openxmlformats.org/officeDocument/2006/relationships/image" Target="../media/image66.png"/><Relationship Id="rId21" Type="http://schemas.openxmlformats.org/officeDocument/2006/relationships/image" Target="../media/image48.png"/><Relationship Id="rId34" Type="http://schemas.openxmlformats.org/officeDocument/2006/relationships/image" Target="../media/image61.png"/><Relationship Id="rId42" Type="http://schemas.openxmlformats.org/officeDocument/2006/relationships/image" Target="../media/image69.png"/><Relationship Id="rId7" Type="http://schemas.openxmlformats.org/officeDocument/2006/relationships/image" Target="../media/image34.png"/><Relationship Id="rId2" Type="http://schemas.openxmlformats.org/officeDocument/2006/relationships/notesSlide" Target="../notesSlides/notesSlide11.xml"/><Relationship Id="rId16" Type="http://schemas.openxmlformats.org/officeDocument/2006/relationships/image" Target="../media/image43.png"/><Relationship Id="rId20" Type="http://schemas.openxmlformats.org/officeDocument/2006/relationships/image" Target="../media/image47.png"/><Relationship Id="rId29" Type="http://schemas.openxmlformats.org/officeDocument/2006/relationships/image" Target="../media/image56.png"/><Relationship Id="rId41" Type="http://schemas.openxmlformats.org/officeDocument/2006/relationships/image" Target="../media/image68.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png"/><Relationship Id="rId24" Type="http://schemas.openxmlformats.org/officeDocument/2006/relationships/image" Target="../media/image51.png"/><Relationship Id="rId32" Type="http://schemas.openxmlformats.org/officeDocument/2006/relationships/image" Target="../media/image59.png"/><Relationship Id="rId37" Type="http://schemas.openxmlformats.org/officeDocument/2006/relationships/image" Target="../media/image64.png"/><Relationship Id="rId40" Type="http://schemas.openxmlformats.org/officeDocument/2006/relationships/image" Target="../media/image67.png"/><Relationship Id="rId5" Type="http://schemas.openxmlformats.org/officeDocument/2006/relationships/image" Target="../media/image32.png"/><Relationship Id="rId15" Type="http://schemas.openxmlformats.org/officeDocument/2006/relationships/image" Target="../media/image42.png"/><Relationship Id="rId23" Type="http://schemas.openxmlformats.org/officeDocument/2006/relationships/image" Target="../media/image50.png"/><Relationship Id="rId28" Type="http://schemas.openxmlformats.org/officeDocument/2006/relationships/image" Target="../media/image55.png"/><Relationship Id="rId36" Type="http://schemas.openxmlformats.org/officeDocument/2006/relationships/image" Target="../media/image63.png"/><Relationship Id="rId10" Type="http://schemas.openxmlformats.org/officeDocument/2006/relationships/image" Target="../media/image37.png"/><Relationship Id="rId19" Type="http://schemas.openxmlformats.org/officeDocument/2006/relationships/image" Target="../media/image46.png"/><Relationship Id="rId31" Type="http://schemas.openxmlformats.org/officeDocument/2006/relationships/image" Target="../media/image58.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 Id="rId22" Type="http://schemas.openxmlformats.org/officeDocument/2006/relationships/image" Target="../media/image49.png"/><Relationship Id="rId27" Type="http://schemas.openxmlformats.org/officeDocument/2006/relationships/image" Target="../media/image54.png"/><Relationship Id="rId30" Type="http://schemas.openxmlformats.org/officeDocument/2006/relationships/image" Target="../media/image57.png"/><Relationship Id="rId35" Type="http://schemas.openxmlformats.org/officeDocument/2006/relationships/image" Target="../media/image62.png"/><Relationship Id="rId8" Type="http://schemas.openxmlformats.org/officeDocument/2006/relationships/image" Target="../media/image35.png"/><Relationship Id="rId3" Type="http://schemas.openxmlformats.org/officeDocument/2006/relationships/image" Target="../media/image30.png"/><Relationship Id="rId12" Type="http://schemas.openxmlformats.org/officeDocument/2006/relationships/image" Target="../media/image39.png"/><Relationship Id="rId17" Type="http://schemas.openxmlformats.org/officeDocument/2006/relationships/image" Target="../media/image44.png"/><Relationship Id="rId25" Type="http://schemas.openxmlformats.org/officeDocument/2006/relationships/image" Target="../media/image52.png"/><Relationship Id="rId33" Type="http://schemas.openxmlformats.org/officeDocument/2006/relationships/image" Target="../media/image60.png"/><Relationship Id="rId38" Type="http://schemas.openxmlformats.org/officeDocument/2006/relationships/image" Target="../media/image6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0.emf"/><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78.emf"/></Relationships>
</file>

<file path=ppt/slides/_rels/slide23.xml.rels><?xml version="1.0" encoding="UTF-8" standalone="yes"?>
<Relationships xmlns="http://schemas.openxmlformats.org/package/2006/relationships"><Relationship Id="rId3" Type="http://schemas.openxmlformats.org/officeDocument/2006/relationships/image" Target="../media/image70.emf"/><Relationship Id="rId7"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80.png"/><Relationship Id="rId5" Type="http://schemas.microsoft.com/office/2007/relationships/hdphoto" Target="../media/hdphoto1.wdp"/><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25.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svg"/><Relationship Id="rId3" Type="http://schemas.openxmlformats.org/officeDocument/2006/relationships/image" Target="../media/image87.svg"/><Relationship Id="rId7" Type="http://schemas.openxmlformats.org/officeDocument/2006/relationships/image" Target="../media/image91.svg"/><Relationship Id="rId12" Type="http://schemas.openxmlformats.org/officeDocument/2006/relationships/image" Target="../media/image96.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svg"/><Relationship Id="rId5" Type="http://schemas.openxmlformats.org/officeDocument/2006/relationships/image" Target="../media/image89.sv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cncdata.netlify.app/case-studies/#case1"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0" y="1701800"/>
            <a:ext cx="9610405" cy="3454400"/>
          </a:xfrm>
          <a:prstGeom prst="rect">
            <a:avLst/>
          </a:prstGeom>
          <a:solidFill>
            <a:srgbClr val="CA00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Title Slide that can be customized with client logo as needed</a:t>
            </a:r>
          </a:p>
        </p:txBody>
      </p:sp>
      <p:sp>
        <p:nvSpPr>
          <p:cNvPr id="2" name="Title 1" hidden="1">
            <a:extLst>
              <a:ext uri="{FF2B5EF4-FFF2-40B4-BE49-F238E27FC236}">
                <a16:creationId xmlns:a16="http://schemas.microsoft.com/office/drawing/2014/main" id="{BAC4DC87-4412-47EA-869B-E290F40E52AD}"/>
              </a:ext>
            </a:extLst>
          </p:cNvPr>
          <p:cNvSpPr>
            <a:spLocks noGrp="1"/>
          </p:cNvSpPr>
          <p:nvPr>
            <p:ph type="title" idx="4294967295"/>
          </p:nvPr>
        </p:nvSpPr>
        <p:spPr>
          <a:xfrm>
            <a:off x="0" y="365125"/>
            <a:ext cx="10515600" cy="1325563"/>
          </a:xfrm>
        </p:spPr>
        <p:txBody>
          <a:bodyPr/>
          <a:lstStyle/>
          <a:p>
            <a:r>
              <a:rPr lang="en-US" dirty="0"/>
              <a:t>Balanced scorecard slide 1</a:t>
            </a:r>
          </a:p>
        </p:txBody>
      </p:sp>
      <p:pic>
        <p:nvPicPr>
          <p:cNvPr id="3" name="Picture 2">
            <a:extLst>
              <a:ext uri="{FF2B5EF4-FFF2-40B4-BE49-F238E27FC236}">
                <a16:creationId xmlns:a16="http://schemas.microsoft.com/office/drawing/2014/main" id="{F92556CE-E963-4326-9C4F-327B609846FA}"/>
              </a:ext>
            </a:extLst>
          </p:cNvPr>
          <p:cNvPicPr>
            <a:picLocks noChangeAspect="1"/>
          </p:cNvPicPr>
          <p:nvPr/>
        </p:nvPicPr>
        <p:blipFill>
          <a:blip r:embed="rId3"/>
          <a:stretch>
            <a:fillRect/>
          </a:stretch>
        </p:blipFill>
        <p:spPr>
          <a:xfrm>
            <a:off x="7261411" y="1966690"/>
            <a:ext cx="1706989" cy="490760"/>
          </a:xfrm>
          <a:prstGeom prst="rect">
            <a:avLst/>
          </a:prstGeom>
        </p:spPr>
      </p:pic>
    </p:spTree>
    <p:extLst>
      <p:ext uri="{BB962C8B-B14F-4D97-AF65-F5344CB8AC3E}">
        <p14:creationId xmlns:p14="http://schemas.microsoft.com/office/powerpoint/2010/main" val="292509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3" name="Google Shape;103;p14"/>
          <p:cNvSpPr txBox="1"/>
          <p:nvPr/>
        </p:nvSpPr>
        <p:spPr>
          <a:xfrm>
            <a:off x="437570" y="1735217"/>
            <a:ext cx="11634825" cy="784790"/>
          </a:xfrm>
          <a:prstGeom prst="rect">
            <a:avLst/>
          </a:prstGeom>
          <a:noFill/>
          <a:ln>
            <a:noFill/>
          </a:ln>
        </p:spPr>
        <p:txBody>
          <a:bodyPr spcFirstLastPara="1" wrap="square" lIns="91425" tIns="45700" rIns="91425" bIns="45700" anchor="t" anchorCtr="0">
            <a:spAutoFit/>
          </a:bodyPr>
          <a:lstStyle/>
          <a:p>
            <a:pPr algn="l"/>
            <a:r>
              <a:rPr lang="en-GB" sz="1500" b="0" i="0" u="none" strike="noStrike" dirty="0">
                <a:solidFill>
                  <a:schemeClr val="accent1"/>
                </a:solidFill>
                <a:effectLst/>
                <a:latin typeface="Calibri" panose="020F0502020204030204" pitchFamily="34" charset="0"/>
              </a:rPr>
              <a:t>SLIDE TO EXPLAIN UPFRONT WHAT WE WILL COVER IN MEETING IF NEEDED</a:t>
            </a:r>
          </a:p>
          <a:p>
            <a:pPr algn="l"/>
            <a:r>
              <a:rPr lang="en-GB" sz="1500" dirty="0">
                <a:solidFill>
                  <a:schemeClr val="accent1"/>
                </a:solidFill>
                <a:latin typeface="Calibri" panose="020F0502020204030204" pitchFamily="34" charset="0"/>
              </a:rPr>
              <a:t>NOTE – MAY NOT BE NEEDED IF SHORTER DECK </a:t>
            </a:r>
          </a:p>
          <a:p>
            <a:pPr algn="l"/>
            <a:endParaRPr lang="en-GB" sz="1500" b="0" i="0" u="none" strike="noStrike" dirty="0">
              <a:solidFill>
                <a:srgbClr val="212121"/>
              </a:solidFill>
              <a:effectLst/>
              <a:latin typeface="Calibri" panose="020F0502020204030204" pitchFamily="34" charset="0"/>
            </a:endParaRPr>
          </a:p>
        </p:txBody>
      </p:sp>
      <p:sp>
        <p:nvSpPr>
          <p:cNvPr id="17" name="TextBox 16">
            <a:extLst>
              <a:ext uri="{FF2B5EF4-FFF2-40B4-BE49-F238E27FC236}">
                <a16:creationId xmlns:a16="http://schemas.microsoft.com/office/drawing/2014/main" id="{03B7DC36-7DE8-47E9-B9DC-A1A6564F6753}"/>
              </a:ext>
            </a:extLst>
          </p:cNvPr>
          <p:cNvSpPr txBox="1"/>
          <p:nvPr/>
        </p:nvSpPr>
        <p:spPr>
          <a:xfrm>
            <a:off x="437570" y="320596"/>
            <a:ext cx="11754430" cy="430887"/>
          </a:xfrm>
          <a:prstGeom prst="rect">
            <a:avLst/>
          </a:prstGeom>
          <a:noFill/>
        </p:spPr>
        <p:txBody>
          <a:bodyPr wrap="square" lIns="0" tIns="0" rIns="0" bIns="0" rtlCol="0" anchor="ctr">
            <a:spAutoFit/>
          </a:bodyPr>
          <a:lstStyle/>
          <a:p>
            <a:r>
              <a:rPr lang="en-US" sz="2800" b="1" cap="all" dirty="0">
                <a:latin typeface="+mj-lt"/>
              </a:rPr>
              <a:t>AGENDA SLIDE</a:t>
            </a:r>
            <a:endParaRPr lang="en-US" sz="2800" cap="all" dirty="0">
              <a:latin typeface="+mj-lt"/>
            </a:endParaRPr>
          </a:p>
        </p:txBody>
      </p:sp>
      <p:sp>
        <p:nvSpPr>
          <p:cNvPr id="3" name="Content Placeholder 2">
            <a:extLst>
              <a:ext uri="{FF2B5EF4-FFF2-40B4-BE49-F238E27FC236}">
                <a16:creationId xmlns:a16="http://schemas.microsoft.com/office/drawing/2014/main" id="{BBAA93ED-5AF5-97EF-BA62-4B3DD244573C}"/>
              </a:ext>
            </a:extLst>
          </p:cNvPr>
          <p:cNvSpPr>
            <a:spLocks noGrp="1"/>
          </p:cNvSpPr>
          <p:nvPr>
            <p:ph idx="1"/>
          </p:nvPr>
        </p:nvSpPr>
        <p:spPr>
          <a:xfrm>
            <a:off x="838200" y="2894571"/>
            <a:ext cx="10515600" cy="4351338"/>
          </a:xfrm>
        </p:spPr>
        <p:txBody>
          <a:bodyPr/>
          <a:lstStyle/>
          <a:p>
            <a:r>
              <a:rPr lang="en-GB" dirty="0"/>
              <a:t>1. </a:t>
            </a:r>
            <a:r>
              <a:rPr lang="en-GB" dirty="0" err="1"/>
              <a:t>CNCData</a:t>
            </a:r>
            <a:r>
              <a:rPr lang="en-GB" dirty="0"/>
              <a:t> Overview etc</a:t>
            </a:r>
          </a:p>
          <a:p>
            <a:r>
              <a:rPr lang="en-GB" dirty="0"/>
              <a:t>2. etc etc</a:t>
            </a:r>
          </a:p>
        </p:txBody>
      </p:sp>
    </p:spTree>
    <p:extLst>
      <p:ext uri="{BB962C8B-B14F-4D97-AF65-F5344CB8AC3E}">
        <p14:creationId xmlns:p14="http://schemas.microsoft.com/office/powerpoint/2010/main" val="1242139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1" y="2203268"/>
            <a:ext cx="7715794" cy="2952931"/>
          </a:xfrm>
          <a:prstGeom prst="rect">
            <a:avLst/>
          </a:prstGeom>
          <a:solidFill>
            <a:srgbClr val="CA00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DC4CCBA-12AD-4433-A381-A03661E3D927}"/>
              </a:ext>
            </a:extLst>
          </p:cNvPr>
          <p:cNvSpPr txBox="1"/>
          <p:nvPr/>
        </p:nvSpPr>
        <p:spPr>
          <a:xfrm>
            <a:off x="1027280" y="3433511"/>
            <a:ext cx="6121028" cy="492443"/>
          </a:xfrm>
          <a:prstGeom prst="rect">
            <a:avLst/>
          </a:prstGeom>
          <a:noFill/>
        </p:spPr>
        <p:txBody>
          <a:bodyPr wrap="square" lIns="0" tIns="0" rIns="0" bIns="0" rtlCol="0" anchor="ctr">
            <a:spAutoFit/>
          </a:bodyPr>
          <a:lstStyle/>
          <a:p>
            <a:pPr algn="r"/>
            <a:r>
              <a:rPr lang="en-US" sz="3200" b="1" dirty="0">
                <a:solidFill>
                  <a:schemeClr val="bg1"/>
                </a:solidFill>
                <a:latin typeface="+mj-lt"/>
              </a:rPr>
              <a:t> Section Slide</a:t>
            </a:r>
            <a:endParaRPr lang="en-US" sz="3200" dirty="0">
              <a:solidFill>
                <a:schemeClr val="bg1"/>
              </a:solidFill>
              <a:latin typeface="+mj-lt"/>
            </a:endParaRPr>
          </a:p>
        </p:txBody>
      </p:sp>
      <p:sp>
        <p:nvSpPr>
          <p:cNvPr id="2" name="Title 1" hidden="1">
            <a:extLst>
              <a:ext uri="{FF2B5EF4-FFF2-40B4-BE49-F238E27FC236}">
                <a16:creationId xmlns:a16="http://schemas.microsoft.com/office/drawing/2014/main" id="{BAC4DC87-4412-47EA-869B-E290F40E52AD}"/>
              </a:ext>
            </a:extLst>
          </p:cNvPr>
          <p:cNvSpPr>
            <a:spLocks noGrp="1"/>
          </p:cNvSpPr>
          <p:nvPr>
            <p:ph type="title" idx="4294967295"/>
          </p:nvPr>
        </p:nvSpPr>
        <p:spPr>
          <a:xfrm>
            <a:off x="0" y="365125"/>
            <a:ext cx="10515600" cy="1325563"/>
          </a:xfrm>
        </p:spPr>
        <p:txBody>
          <a:bodyPr/>
          <a:lstStyle/>
          <a:p>
            <a:r>
              <a:rPr lang="en-US" dirty="0"/>
              <a:t>Balanced scorecard slide 1</a:t>
            </a:r>
          </a:p>
        </p:txBody>
      </p:sp>
      <p:pic>
        <p:nvPicPr>
          <p:cNvPr id="3" name="Picture 2">
            <a:extLst>
              <a:ext uri="{FF2B5EF4-FFF2-40B4-BE49-F238E27FC236}">
                <a16:creationId xmlns:a16="http://schemas.microsoft.com/office/drawing/2014/main" id="{F92556CE-E963-4326-9C4F-327B609846FA}"/>
              </a:ext>
            </a:extLst>
          </p:cNvPr>
          <p:cNvPicPr>
            <a:picLocks noChangeAspect="1"/>
          </p:cNvPicPr>
          <p:nvPr/>
        </p:nvPicPr>
        <p:blipFill>
          <a:blip r:embed="rId3"/>
          <a:stretch>
            <a:fillRect/>
          </a:stretch>
        </p:blipFill>
        <p:spPr>
          <a:xfrm>
            <a:off x="5685159" y="2332450"/>
            <a:ext cx="1706989" cy="490760"/>
          </a:xfrm>
          <a:prstGeom prst="rect">
            <a:avLst/>
          </a:prstGeom>
        </p:spPr>
      </p:pic>
    </p:spTree>
    <p:extLst>
      <p:ext uri="{BB962C8B-B14F-4D97-AF65-F5344CB8AC3E}">
        <p14:creationId xmlns:p14="http://schemas.microsoft.com/office/powerpoint/2010/main" val="202880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6">
            <a:extLst>
              <a:ext uri="{FF2B5EF4-FFF2-40B4-BE49-F238E27FC236}">
                <a16:creationId xmlns:a16="http://schemas.microsoft.com/office/drawing/2014/main" id="{C7807338-89D3-4D4C-487D-D943B233769B}"/>
              </a:ext>
            </a:extLst>
          </p:cNvPr>
          <p:cNvSpPr txBox="1">
            <a:spLocks/>
          </p:cNvSpPr>
          <p:nvPr/>
        </p:nvSpPr>
        <p:spPr>
          <a:xfrm>
            <a:off x="838200" y="1825625"/>
            <a:ext cx="5181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300" dirty="0" err="1"/>
              <a:t>CNCData</a:t>
            </a:r>
            <a:r>
              <a:rPr lang="en-GB" sz="2300" dirty="0"/>
              <a:t> is a global B2B data and marketing services company, partnering with marketers at every step of their customers journey.</a:t>
            </a:r>
          </a:p>
          <a:p>
            <a:pPr marL="0" indent="0">
              <a:buFont typeface="Arial" panose="020B0604020202020204" pitchFamily="34" charset="0"/>
              <a:buNone/>
            </a:pPr>
            <a:r>
              <a:rPr lang="en-GB" sz="2300" dirty="0"/>
              <a:t>The combination of  our proprietary database, local market expertise allows us to help marketers find, engage and convert contacts to customers</a:t>
            </a:r>
          </a:p>
        </p:txBody>
      </p:sp>
      <p:sp>
        <p:nvSpPr>
          <p:cNvPr id="5" name="TextBox 4">
            <a:extLst>
              <a:ext uri="{FF2B5EF4-FFF2-40B4-BE49-F238E27FC236}">
                <a16:creationId xmlns:a16="http://schemas.microsoft.com/office/drawing/2014/main" id="{24681147-F1A4-026C-F008-5E5469E3804C}"/>
              </a:ext>
            </a:extLst>
          </p:cNvPr>
          <p:cNvSpPr txBox="1"/>
          <p:nvPr/>
        </p:nvSpPr>
        <p:spPr>
          <a:xfrm>
            <a:off x="938676" y="420786"/>
            <a:ext cx="8148680" cy="369332"/>
          </a:xfrm>
          <a:prstGeom prst="rect">
            <a:avLst/>
          </a:prstGeom>
          <a:noFill/>
        </p:spPr>
        <p:txBody>
          <a:bodyPr wrap="square" rtlCol="0">
            <a:spAutoFit/>
          </a:bodyPr>
          <a:lstStyle/>
          <a:p>
            <a:r>
              <a:rPr lang="en-GB" dirty="0"/>
              <a:t>Who are we</a:t>
            </a:r>
          </a:p>
        </p:txBody>
      </p:sp>
    </p:spTree>
    <p:extLst>
      <p:ext uri="{BB962C8B-B14F-4D97-AF65-F5344CB8AC3E}">
        <p14:creationId xmlns:p14="http://schemas.microsoft.com/office/powerpoint/2010/main" val="254690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phic 16" descr="Europe with solid fill">
            <a:extLst>
              <a:ext uri="{FF2B5EF4-FFF2-40B4-BE49-F238E27FC236}">
                <a16:creationId xmlns:a16="http://schemas.microsoft.com/office/drawing/2014/main" id="{D2E5D0A6-D844-4D28-C56F-09822F18F38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89209" y="1422407"/>
            <a:ext cx="1389258" cy="1389258"/>
          </a:xfrm>
          <a:prstGeom prst="rect">
            <a:avLst/>
          </a:prstGeom>
        </p:spPr>
      </p:pic>
      <p:sp>
        <p:nvSpPr>
          <p:cNvPr id="2" name="Rectangle 9">
            <a:extLst>
              <a:ext uri="{FF2B5EF4-FFF2-40B4-BE49-F238E27FC236}">
                <a16:creationId xmlns:a16="http://schemas.microsoft.com/office/drawing/2014/main" id="{F3FA86BD-1E6D-4F87-8671-62285EA04E4B}"/>
              </a:ext>
            </a:extLst>
          </p:cNvPr>
          <p:cNvSpPr txBox="1">
            <a:spLocks noChangeArrowheads="1"/>
          </p:cNvSpPr>
          <p:nvPr/>
        </p:nvSpPr>
        <p:spPr>
          <a:xfrm>
            <a:off x="475728" y="2947882"/>
            <a:ext cx="1741296" cy="589033"/>
          </a:xfrm>
          <a:prstGeom prst="rect">
            <a:avLst/>
          </a:prstGeom>
        </p:spPr>
        <p:txBody>
          <a:bodyPr vert="horz" lIns="91440" tIns="45720" rIns="91440" bIns="45720" numCol="1" spcCol="36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altLang="en-US" sz="1400" b="1" dirty="0">
                <a:solidFill>
                  <a:srgbClr val="525F75"/>
                </a:solidFill>
                <a:latin typeface="Calibri" panose="020F0502020204030204" pitchFamily="34" charset="0"/>
                <a:cs typeface="Calibri" panose="020F0502020204030204" pitchFamily="34" charset="0"/>
              </a:rPr>
              <a:t>COVERING</a:t>
            </a:r>
            <a:endParaRPr lang="en-US" altLang="en-US" sz="1000" dirty="0">
              <a:solidFill>
                <a:srgbClr val="525F75"/>
              </a:solidFill>
              <a:latin typeface="Calibri" panose="020F0502020204030204" pitchFamily="34" charset="0"/>
              <a:cs typeface="Calibri" panose="020F0502020204030204" pitchFamily="34" charset="0"/>
            </a:endParaRPr>
          </a:p>
          <a:p>
            <a:pPr marL="0" indent="0">
              <a:spcBef>
                <a:spcPts val="0"/>
              </a:spcBef>
              <a:buFont typeface="Arial" panose="020B0604020202020204" pitchFamily="34" charset="0"/>
              <a:buNone/>
            </a:pPr>
            <a:endParaRPr lang="en-SG" altLang="en-US" sz="1000" dirty="0">
              <a:solidFill>
                <a:srgbClr val="525F75"/>
              </a:solidFill>
              <a:latin typeface="Calibri" panose="020F0502020204030204" pitchFamily="34" charset="0"/>
              <a:cs typeface="Calibri" panose="020F0502020204030204" pitchFamily="34" charset="0"/>
            </a:endParaRPr>
          </a:p>
        </p:txBody>
      </p:sp>
      <p:sp>
        <p:nvSpPr>
          <p:cNvPr id="3" name="Freeform 2">
            <a:extLst>
              <a:ext uri="{FF2B5EF4-FFF2-40B4-BE49-F238E27FC236}">
                <a16:creationId xmlns:a16="http://schemas.microsoft.com/office/drawing/2014/main" id="{2DB7E493-B371-48BE-AA78-9B243860722F}"/>
              </a:ext>
            </a:extLst>
          </p:cNvPr>
          <p:cNvSpPr/>
          <p:nvPr/>
        </p:nvSpPr>
        <p:spPr bwMode="auto">
          <a:xfrm rot="8100000">
            <a:off x="435778" y="1304233"/>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4" name="Freeform 26">
            <a:extLst>
              <a:ext uri="{FF2B5EF4-FFF2-40B4-BE49-F238E27FC236}">
                <a16:creationId xmlns:a16="http://schemas.microsoft.com/office/drawing/2014/main" id="{D73D364F-735F-45EA-ACD0-5E8C57CFB957}"/>
              </a:ext>
            </a:extLst>
          </p:cNvPr>
          <p:cNvSpPr>
            <a:spLocks noEditPoints="1"/>
          </p:cNvSpPr>
          <p:nvPr/>
        </p:nvSpPr>
        <p:spPr bwMode="auto">
          <a:xfrm>
            <a:off x="662150" y="1895986"/>
            <a:ext cx="1438066" cy="829937"/>
          </a:xfrm>
          <a:custGeom>
            <a:avLst/>
            <a:gdLst>
              <a:gd name="T0" fmla="*/ 20 w 499"/>
              <a:gd name="T1" fmla="*/ 16 h 288"/>
              <a:gd name="T2" fmla="*/ 17 w 499"/>
              <a:gd name="T3" fmla="*/ 27 h 288"/>
              <a:gd name="T4" fmla="*/ 109 w 499"/>
              <a:gd name="T5" fmla="*/ 93 h 288"/>
              <a:gd name="T6" fmla="*/ 449 w 499"/>
              <a:gd name="T7" fmla="*/ 103 h 288"/>
              <a:gd name="T8" fmla="*/ 287 w 499"/>
              <a:gd name="T9" fmla="*/ 233 h 288"/>
              <a:gd name="T10" fmla="*/ 299 w 499"/>
              <a:gd name="T11" fmla="*/ 239 h 288"/>
              <a:gd name="T12" fmla="*/ 425 w 499"/>
              <a:gd name="T13" fmla="*/ 146 h 288"/>
              <a:gd name="T14" fmla="*/ 288 w 499"/>
              <a:gd name="T15" fmla="*/ 242 h 288"/>
              <a:gd name="T16" fmla="*/ 308 w 499"/>
              <a:gd name="T17" fmla="*/ 243 h 288"/>
              <a:gd name="T18" fmla="*/ 305 w 499"/>
              <a:gd name="T19" fmla="*/ 231 h 288"/>
              <a:gd name="T20" fmla="*/ 318 w 499"/>
              <a:gd name="T21" fmla="*/ 228 h 288"/>
              <a:gd name="T22" fmla="*/ 332 w 499"/>
              <a:gd name="T23" fmla="*/ 226 h 288"/>
              <a:gd name="T24" fmla="*/ 357 w 499"/>
              <a:gd name="T25" fmla="*/ 235 h 288"/>
              <a:gd name="T26" fmla="*/ 371 w 499"/>
              <a:gd name="T27" fmla="*/ 270 h 288"/>
              <a:gd name="T28" fmla="*/ 383 w 499"/>
              <a:gd name="T29" fmla="*/ 282 h 288"/>
              <a:gd name="T30" fmla="*/ 379 w 499"/>
              <a:gd name="T31" fmla="*/ 249 h 288"/>
              <a:gd name="T32" fmla="*/ 377 w 499"/>
              <a:gd name="T33" fmla="*/ 214 h 288"/>
              <a:gd name="T34" fmla="*/ 393 w 499"/>
              <a:gd name="T35" fmla="*/ 198 h 288"/>
              <a:gd name="T36" fmla="*/ 414 w 499"/>
              <a:gd name="T37" fmla="*/ 176 h 288"/>
              <a:gd name="T38" fmla="*/ 415 w 499"/>
              <a:gd name="T39" fmla="*/ 166 h 288"/>
              <a:gd name="T40" fmla="*/ 417 w 499"/>
              <a:gd name="T41" fmla="*/ 150 h 288"/>
              <a:gd name="T42" fmla="*/ 418 w 499"/>
              <a:gd name="T43" fmla="*/ 122 h 288"/>
              <a:gd name="T44" fmla="*/ 417 w 499"/>
              <a:gd name="T45" fmla="*/ 135 h 288"/>
              <a:gd name="T46" fmla="*/ 429 w 499"/>
              <a:gd name="T47" fmla="*/ 134 h 288"/>
              <a:gd name="T48" fmla="*/ 438 w 499"/>
              <a:gd name="T49" fmla="*/ 119 h 288"/>
              <a:gd name="T50" fmla="*/ 446 w 499"/>
              <a:gd name="T51" fmla="*/ 100 h 288"/>
              <a:gd name="T52" fmla="*/ 466 w 499"/>
              <a:gd name="T53" fmla="*/ 92 h 288"/>
              <a:gd name="T54" fmla="*/ 473 w 499"/>
              <a:gd name="T55" fmla="*/ 76 h 288"/>
              <a:gd name="T56" fmla="*/ 484 w 499"/>
              <a:gd name="T57" fmla="*/ 69 h 288"/>
              <a:gd name="T58" fmla="*/ 498 w 499"/>
              <a:gd name="T59" fmla="*/ 54 h 288"/>
              <a:gd name="T60" fmla="*/ 479 w 499"/>
              <a:gd name="T61" fmla="*/ 28 h 288"/>
              <a:gd name="T62" fmla="*/ 424 w 499"/>
              <a:gd name="T63" fmla="*/ 60 h 288"/>
              <a:gd name="T64" fmla="*/ 407 w 499"/>
              <a:gd name="T65" fmla="*/ 77 h 288"/>
              <a:gd name="T66" fmla="*/ 366 w 499"/>
              <a:gd name="T67" fmla="*/ 99 h 288"/>
              <a:gd name="T68" fmla="*/ 365 w 499"/>
              <a:gd name="T69" fmla="*/ 84 h 288"/>
              <a:gd name="T70" fmla="*/ 357 w 499"/>
              <a:gd name="T71" fmla="*/ 57 h 288"/>
              <a:gd name="T72" fmla="*/ 341 w 499"/>
              <a:gd name="T73" fmla="*/ 50 h 288"/>
              <a:gd name="T74" fmla="*/ 323 w 499"/>
              <a:gd name="T75" fmla="*/ 95 h 288"/>
              <a:gd name="T76" fmla="*/ 318 w 499"/>
              <a:gd name="T77" fmla="*/ 61 h 288"/>
              <a:gd name="T78" fmla="*/ 344 w 499"/>
              <a:gd name="T79" fmla="*/ 43 h 288"/>
              <a:gd name="T80" fmla="*/ 320 w 499"/>
              <a:gd name="T81" fmla="*/ 29 h 288"/>
              <a:gd name="T82" fmla="*/ 306 w 499"/>
              <a:gd name="T83" fmla="*/ 30 h 288"/>
              <a:gd name="T84" fmla="*/ 292 w 499"/>
              <a:gd name="T85" fmla="*/ 24 h 288"/>
              <a:gd name="T86" fmla="*/ 278 w 499"/>
              <a:gd name="T87" fmla="*/ 9 h 288"/>
              <a:gd name="T88" fmla="*/ 18 w 499"/>
              <a:gd name="T89" fmla="*/ 6 h 288"/>
              <a:gd name="T90" fmla="*/ 6 w 499"/>
              <a:gd name="T91" fmla="*/ 29 h 288"/>
              <a:gd name="T92" fmla="*/ 6 w 499"/>
              <a:gd name="T93" fmla="*/ 61 h 288"/>
              <a:gd name="T94" fmla="*/ 4 w 499"/>
              <a:gd name="T95" fmla="*/ 111 h 288"/>
              <a:gd name="T96" fmla="*/ 16 w 499"/>
              <a:gd name="T97" fmla="*/ 138 h 288"/>
              <a:gd name="T98" fmla="*/ 20 w 499"/>
              <a:gd name="T99" fmla="*/ 146 h 288"/>
              <a:gd name="T100" fmla="*/ 34 w 499"/>
              <a:gd name="T101" fmla="*/ 170 h 288"/>
              <a:gd name="T102" fmla="*/ 64 w 499"/>
              <a:gd name="T103" fmla="*/ 200 h 288"/>
              <a:gd name="T104" fmla="*/ 162 w 499"/>
              <a:gd name="T105" fmla="*/ 218 h 288"/>
              <a:gd name="T106" fmla="*/ 182 w 499"/>
              <a:gd name="T107" fmla="*/ 243 h 288"/>
              <a:gd name="T108" fmla="*/ 207 w 499"/>
              <a:gd name="T109" fmla="*/ 243 h 288"/>
              <a:gd name="T110" fmla="*/ 222 w 499"/>
              <a:gd name="T111" fmla="*/ 275 h 288"/>
              <a:gd name="T112" fmla="*/ 236 w 499"/>
              <a:gd name="T113" fmla="*/ 275 h 288"/>
              <a:gd name="T114" fmla="*/ 242 w 499"/>
              <a:gd name="T115" fmla="*/ 253 h 288"/>
              <a:gd name="T116" fmla="*/ 257 w 499"/>
              <a:gd name="T117" fmla="*/ 236 h 288"/>
              <a:gd name="T118" fmla="*/ 288 w 499"/>
              <a:gd name="T119" fmla="*/ 2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9" h="288">
                <a:moveTo>
                  <a:pt x="363" y="82"/>
                </a:moveTo>
                <a:cubicBezTo>
                  <a:pt x="367" y="81"/>
                  <a:pt x="363" y="87"/>
                  <a:pt x="362" y="87"/>
                </a:cubicBezTo>
                <a:cubicBezTo>
                  <a:pt x="360" y="88"/>
                  <a:pt x="362" y="82"/>
                  <a:pt x="363" y="82"/>
                </a:cubicBezTo>
                <a:close/>
                <a:moveTo>
                  <a:pt x="22" y="9"/>
                </a:moveTo>
                <a:cubicBezTo>
                  <a:pt x="22" y="10"/>
                  <a:pt x="23" y="10"/>
                  <a:pt x="23" y="11"/>
                </a:cubicBezTo>
                <a:cubicBezTo>
                  <a:pt x="23" y="12"/>
                  <a:pt x="21" y="14"/>
                  <a:pt x="21" y="14"/>
                </a:cubicBezTo>
                <a:cubicBezTo>
                  <a:pt x="21" y="15"/>
                  <a:pt x="22" y="19"/>
                  <a:pt x="22" y="19"/>
                </a:cubicBezTo>
                <a:cubicBezTo>
                  <a:pt x="20" y="19"/>
                  <a:pt x="21" y="18"/>
                  <a:pt x="20" y="18"/>
                </a:cubicBezTo>
                <a:cubicBezTo>
                  <a:pt x="20" y="18"/>
                  <a:pt x="20" y="17"/>
                  <a:pt x="20" y="16"/>
                </a:cubicBezTo>
                <a:cubicBezTo>
                  <a:pt x="20" y="16"/>
                  <a:pt x="16" y="11"/>
                  <a:pt x="20" y="12"/>
                </a:cubicBezTo>
                <a:cubicBezTo>
                  <a:pt x="20" y="12"/>
                  <a:pt x="20" y="14"/>
                  <a:pt x="20" y="13"/>
                </a:cubicBezTo>
                <a:cubicBezTo>
                  <a:pt x="21" y="11"/>
                  <a:pt x="20" y="11"/>
                  <a:pt x="20" y="11"/>
                </a:cubicBezTo>
                <a:cubicBezTo>
                  <a:pt x="20" y="11"/>
                  <a:pt x="20" y="11"/>
                  <a:pt x="22" y="10"/>
                </a:cubicBezTo>
                <a:lnTo>
                  <a:pt x="22" y="9"/>
                </a:lnTo>
                <a:close/>
                <a:moveTo>
                  <a:pt x="20" y="22"/>
                </a:moveTo>
                <a:cubicBezTo>
                  <a:pt x="19" y="22"/>
                  <a:pt x="20" y="23"/>
                  <a:pt x="20" y="23"/>
                </a:cubicBezTo>
                <a:cubicBezTo>
                  <a:pt x="20" y="24"/>
                  <a:pt x="19" y="24"/>
                  <a:pt x="18" y="25"/>
                </a:cubicBezTo>
                <a:cubicBezTo>
                  <a:pt x="17" y="25"/>
                  <a:pt x="17" y="26"/>
                  <a:pt x="17" y="27"/>
                </a:cubicBezTo>
                <a:cubicBezTo>
                  <a:pt x="16" y="26"/>
                  <a:pt x="15" y="26"/>
                  <a:pt x="16" y="25"/>
                </a:cubicBezTo>
                <a:cubicBezTo>
                  <a:pt x="17" y="24"/>
                  <a:pt x="18" y="23"/>
                  <a:pt x="20" y="22"/>
                </a:cubicBezTo>
                <a:close/>
                <a:moveTo>
                  <a:pt x="446" y="57"/>
                </a:moveTo>
                <a:cubicBezTo>
                  <a:pt x="446" y="58"/>
                  <a:pt x="447" y="60"/>
                  <a:pt x="446" y="63"/>
                </a:cubicBezTo>
                <a:cubicBezTo>
                  <a:pt x="445" y="63"/>
                  <a:pt x="445" y="63"/>
                  <a:pt x="445" y="63"/>
                </a:cubicBezTo>
                <a:cubicBezTo>
                  <a:pt x="445" y="62"/>
                  <a:pt x="445" y="60"/>
                  <a:pt x="445" y="59"/>
                </a:cubicBezTo>
                <a:lnTo>
                  <a:pt x="446" y="57"/>
                </a:lnTo>
                <a:close/>
                <a:moveTo>
                  <a:pt x="103" y="91"/>
                </a:moveTo>
                <a:cubicBezTo>
                  <a:pt x="105" y="96"/>
                  <a:pt x="104" y="95"/>
                  <a:pt x="109" y="93"/>
                </a:cubicBezTo>
                <a:cubicBezTo>
                  <a:pt x="108" y="95"/>
                  <a:pt x="108" y="95"/>
                  <a:pt x="109" y="96"/>
                </a:cubicBezTo>
                <a:cubicBezTo>
                  <a:pt x="109" y="96"/>
                  <a:pt x="109" y="97"/>
                  <a:pt x="110" y="97"/>
                </a:cubicBezTo>
                <a:cubicBezTo>
                  <a:pt x="111" y="97"/>
                  <a:pt x="109" y="100"/>
                  <a:pt x="109" y="100"/>
                </a:cubicBezTo>
                <a:cubicBezTo>
                  <a:pt x="109" y="100"/>
                  <a:pt x="107" y="101"/>
                  <a:pt x="107" y="101"/>
                </a:cubicBezTo>
                <a:cubicBezTo>
                  <a:pt x="105" y="99"/>
                  <a:pt x="101" y="95"/>
                  <a:pt x="101" y="92"/>
                </a:cubicBezTo>
                <a:lnTo>
                  <a:pt x="103" y="91"/>
                </a:lnTo>
                <a:close/>
                <a:moveTo>
                  <a:pt x="459" y="102"/>
                </a:moveTo>
                <a:cubicBezTo>
                  <a:pt x="456" y="104"/>
                  <a:pt x="456" y="104"/>
                  <a:pt x="456" y="104"/>
                </a:cubicBezTo>
                <a:cubicBezTo>
                  <a:pt x="454" y="104"/>
                  <a:pt x="452" y="102"/>
                  <a:pt x="449" y="103"/>
                </a:cubicBezTo>
                <a:cubicBezTo>
                  <a:pt x="449" y="103"/>
                  <a:pt x="447" y="105"/>
                  <a:pt x="446" y="105"/>
                </a:cubicBezTo>
                <a:cubicBezTo>
                  <a:pt x="445" y="106"/>
                  <a:pt x="444" y="105"/>
                  <a:pt x="443" y="106"/>
                </a:cubicBezTo>
                <a:cubicBezTo>
                  <a:pt x="443" y="106"/>
                  <a:pt x="443" y="108"/>
                  <a:pt x="442" y="108"/>
                </a:cubicBezTo>
                <a:cubicBezTo>
                  <a:pt x="444" y="108"/>
                  <a:pt x="446" y="109"/>
                  <a:pt x="447" y="108"/>
                </a:cubicBezTo>
                <a:cubicBezTo>
                  <a:pt x="448" y="108"/>
                  <a:pt x="450" y="107"/>
                  <a:pt x="451" y="106"/>
                </a:cubicBezTo>
                <a:cubicBezTo>
                  <a:pt x="453" y="106"/>
                  <a:pt x="454" y="108"/>
                  <a:pt x="456" y="107"/>
                </a:cubicBezTo>
                <a:cubicBezTo>
                  <a:pt x="457" y="107"/>
                  <a:pt x="457" y="105"/>
                  <a:pt x="457" y="104"/>
                </a:cubicBezTo>
                <a:cubicBezTo>
                  <a:pt x="457" y="104"/>
                  <a:pt x="461" y="102"/>
                  <a:pt x="459" y="102"/>
                </a:cubicBezTo>
                <a:close/>
                <a:moveTo>
                  <a:pt x="287" y="233"/>
                </a:moveTo>
                <a:cubicBezTo>
                  <a:pt x="288" y="233"/>
                  <a:pt x="288" y="235"/>
                  <a:pt x="287" y="235"/>
                </a:cubicBezTo>
                <a:cubicBezTo>
                  <a:pt x="287" y="235"/>
                  <a:pt x="286" y="232"/>
                  <a:pt x="287" y="233"/>
                </a:cubicBezTo>
                <a:close/>
                <a:moveTo>
                  <a:pt x="299" y="239"/>
                </a:moveTo>
                <a:cubicBezTo>
                  <a:pt x="299" y="239"/>
                  <a:pt x="298" y="240"/>
                  <a:pt x="298" y="240"/>
                </a:cubicBezTo>
                <a:cubicBezTo>
                  <a:pt x="298" y="240"/>
                  <a:pt x="298" y="242"/>
                  <a:pt x="299" y="242"/>
                </a:cubicBezTo>
                <a:cubicBezTo>
                  <a:pt x="299" y="243"/>
                  <a:pt x="299" y="243"/>
                  <a:pt x="299" y="243"/>
                </a:cubicBezTo>
                <a:cubicBezTo>
                  <a:pt x="300" y="242"/>
                  <a:pt x="300" y="244"/>
                  <a:pt x="301" y="243"/>
                </a:cubicBezTo>
                <a:cubicBezTo>
                  <a:pt x="303" y="243"/>
                  <a:pt x="301" y="239"/>
                  <a:pt x="301" y="239"/>
                </a:cubicBezTo>
                <a:cubicBezTo>
                  <a:pt x="301" y="239"/>
                  <a:pt x="299" y="239"/>
                  <a:pt x="299" y="239"/>
                </a:cubicBezTo>
                <a:close/>
                <a:moveTo>
                  <a:pt x="331" y="45"/>
                </a:moveTo>
                <a:cubicBezTo>
                  <a:pt x="331" y="45"/>
                  <a:pt x="331" y="47"/>
                  <a:pt x="331" y="47"/>
                </a:cubicBezTo>
                <a:cubicBezTo>
                  <a:pt x="334" y="46"/>
                  <a:pt x="332" y="45"/>
                  <a:pt x="332" y="45"/>
                </a:cubicBezTo>
                <a:cubicBezTo>
                  <a:pt x="331" y="45"/>
                  <a:pt x="333" y="44"/>
                  <a:pt x="331" y="45"/>
                </a:cubicBezTo>
                <a:close/>
                <a:moveTo>
                  <a:pt x="475" y="91"/>
                </a:moveTo>
                <a:cubicBezTo>
                  <a:pt x="475" y="91"/>
                  <a:pt x="472" y="94"/>
                  <a:pt x="475" y="93"/>
                </a:cubicBezTo>
                <a:cubicBezTo>
                  <a:pt x="476" y="93"/>
                  <a:pt x="478" y="90"/>
                  <a:pt x="475" y="91"/>
                </a:cubicBezTo>
                <a:close/>
                <a:moveTo>
                  <a:pt x="425" y="143"/>
                </a:moveTo>
                <a:cubicBezTo>
                  <a:pt x="425" y="143"/>
                  <a:pt x="425" y="145"/>
                  <a:pt x="425" y="146"/>
                </a:cubicBezTo>
                <a:cubicBezTo>
                  <a:pt x="426" y="146"/>
                  <a:pt x="426" y="146"/>
                  <a:pt x="426" y="146"/>
                </a:cubicBezTo>
                <a:cubicBezTo>
                  <a:pt x="426" y="145"/>
                  <a:pt x="425" y="142"/>
                  <a:pt x="425" y="143"/>
                </a:cubicBezTo>
                <a:close/>
                <a:moveTo>
                  <a:pt x="415" y="180"/>
                </a:moveTo>
                <a:cubicBezTo>
                  <a:pt x="413" y="180"/>
                  <a:pt x="415" y="181"/>
                  <a:pt x="416" y="181"/>
                </a:cubicBezTo>
                <a:cubicBezTo>
                  <a:pt x="416" y="181"/>
                  <a:pt x="417" y="179"/>
                  <a:pt x="415" y="180"/>
                </a:cubicBezTo>
                <a:close/>
                <a:moveTo>
                  <a:pt x="290" y="237"/>
                </a:moveTo>
                <a:cubicBezTo>
                  <a:pt x="290" y="238"/>
                  <a:pt x="290" y="238"/>
                  <a:pt x="290" y="238"/>
                </a:cubicBezTo>
                <a:cubicBezTo>
                  <a:pt x="287" y="239"/>
                  <a:pt x="289" y="237"/>
                  <a:pt x="290" y="237"/>
                </a:cubicBezTo>
                <a:close/>
                <a:moveTo>
                  <a:pt x="288" y="242"/>
                </a:moveTo>
                <a:cubicBezTo>
                  <a:pt x="290" y="243"/>
                  <a:pt x="292" y="242"/>
                  <a:pt x="294" y="243"/>
                </a:cubicBezTo>
                <a:cubicBezTo>
                  <a:pt x="294" y="243"/>
                  <a:pt x="294" y="241"/>
                  <a:pt x="294" y="241"/>
                </a:cubicBezTo>
                <a:cubicBezTo>
                  <a:pt x="296" y="241"/>
                  <a:pt x="295" y="242"/>
                  <a:pt x="297" y="242"/>
                </a:cubicBezTo>
                <a:cubicBezTo>
                  <a:pt x="296" y="237"/>
                  <a:pt x="296" y="240"/>
                  <a:pt x="298" y="235"/>
                </a:cubicBezTo>
                <a:cubicBezTo>
                  <a:pt x="299" y="236"/>
                  <a:pt x="303" y="237"/>
                  <a:pt x="304" y="238"/>
                </a:cubicBezTo>
                <a:cubicBezTo>
                  <a:pt x="304" y="239"/>
                  <a:pt x="303" y="239"/>
                  <a:pt x="304" y="240"/>
                </a:cubicBezTo>
                <a:cubicBezTo>
                  <a:pt x="304" y="241"/>
                  <a:pt x="304" y="241"/>
                  <a:pt x="304" y="241"/>
                </a:cubicBezTo>
                <a:cubicBezTo>
                  <a:pt x="305" y="241"/>
                  <a:pt x="307" y="240"/>
                  <a:pt x="308" y="241"/>
                </a:cubicBezTo>
                <a:cubicBezTo>
                  <a:pt x="308" y="241"/>
                  <a:pt x="307" y="243"/>
                  <a:pt x="308" y="243"/>
                </a:cubicBezTo>
                <a:cubicBezTo>
                  <a:pt x="308" y="244"/>
                  <a:pt x="309" y="243"/>
                  <a:pt x="310" y="243"/>
                </a:cubicBezTo>
                <a:cubicBezTo>
                  <a:pt x="310" y="239"/>
                  <a:pt x="310" y="239"/>
                  <a:pt x="310" y="239"/>
                </a:cubicBezTo>
                <a:cubicBezTo>
                  <a:pt x="309" y="239"/>
                  <a:pt x="308" y="240"/>
                  <a:pt x="307" y="239"/>
                </a:cubicBezTo>
                <a:cubicBezTo>
                  <a:pt x="306" y="239"/>
                  <a:pt x="306" y="236"/>
                  <a:pt x="307" y="237"/>
                </a:cubicBezTo>
                <a:cubicBezTo>
                  <a:pt x="308" y="236"/>
                  <a:pt x="308" y="236"/>
                  <a:pt x="310" y="235"/>
                </a:cubicBezTo>
                <a:cubicBezTo>
                  <a:pt x="310" y="234"/>
                  <a:pt x="310" y="234"/>
                  <a:pt x="310" y="234"/>
                </a:cubicBezTo>
                <a:cubicBezTo>
                  <a:pt x="309" y="234"/>
                  <a:pt x="308" y="233"/>
                  <a:pt x="308" y="233"/>
                </a:cubicBezTo>
                <a:cubicBezTo>
                  <a:pt x="308" y="233"/>
                  <a:pt x="307" y="234"/>
                  <a:pt x="306" y="234"/>
                </a:cubicBezTo>
                <a:cubicBezTo>
                  <a:pt x="305" y="231"/>
                  <a:pt x="305" y="231"/>
                  <a:pt x="305" y="231"/>
                </a:cubicBezTo>
                <a:cubicBezTo>
                  <a:pt x="303" y="231"/>
                  <a:pt x="302" y="232"/>
                  <a:pt x="302" y="232"/>
                </a:cubicBezTo>
                <a:cubicBezTo>
                  <a:pt x="302" y="231"/>
                  <a:pt x="302" y="231"/>
                  <a:pt x="302" y="231"/>
                </a:cubicBezTo>
                <a:cubicBezTo>
                  <a:pt x="300" y="230"/>
                  <a:pt x="300" y="231"/>
                  <a:pt x="300" y="230"/>
                </a:cubicBezTo>
                <a:cubicBezTo>
                  <a:pt x="300" y="230"/>
                  <a:pt x="301" y="229"/>
                  <a:pt x="300" y="229"/>
                </a:cubicBezTo>
                <a:cubicBezTo>
                  <a:pt x="302" y="229"/>
                  <a:pt x="304" y="230"/>
                  <a:pt x="306" y="229"/>
                </a:cubicBezTo>
                <a:cubicBezTo>
                  <a:pt x="306" y="229"/>
                  <a:pt x="307" y="227"/>
                  <a:pt x="307" y="227"/>
                </a:cubicBezTo>
                <a:cubicBezTo>
                  <a:pt x="307" y="227"/>
                  <a:pt x="310" y="226"/>
                  <a:pt x="310" y="226"/>
                </a:cubicBezTo>
                <a:cubicBezTo>
                  <a:pt x="313" y="226"/>
                  <a:pt x="314" y="228"/>
                  <a:pt x="316" y="229"/>
                </a:cubicBezTo>
                <a:cubicBezTo>
                  <a:pt x="316" y="228"/>
                  <a:pt x="317" y="228"/>
                  <a:pt x="318" y="228"/>
                </a:cubicBezTo>
                <a:cubicBezTo>
                  <a:pt x="318" y="228"/>
                  <a:pt x="318" y="226"/>
                  <a:pt x="318" y="225"/>
                </a:cubicBezTo>
                <a:cubicBezTo>
                  <a:pt x="319" y="225"/>
                  <a:pt x="319" y="225"/>
                  <a:pt x="319" y="225"/>
                </a:cubicBezTo>
                <a:cubicBezTo>
                  <a:pt x="320" y="227"/>
                  <a:pt x="320" y="228"/>
                  <a:pt x="320" y="229"/>
                </a:cubicBezTo>
                <a:cubicBezTo>
                  <a:pt x="321" y="229"/>
                  <a:pt x="322" y="230"/>
                  <a:pt x="323" y="229"/>
                </a:cubicBezTo>
                <a:cubicBezTo>
                  <a:pt x="326" y="225"/>
                  <a:pt x="326" y="225"/>
                  <a:pt x="326" y="225"/>
                </a:cubicBezTo>
                <a:cubicBezTo>
                  <a:pt x="326" y="225"/>
                  <a:pt x="327" y="227"/>
                  <a:pt x="327" y="227"/>
                </a:cubicBezTo>
                <a:cubicBezTo>
                  <a:pt x="326" y="228"/>
                  <a:pt x="329" y="228"/>
                  <a:pt x="329" y="228"/>
                </a:cubicBezTo>
                <a:cubicBezTo>
                  <a:pt x="330" y="226"/>
                  <a:pt x="330" y="226"/>
                  <a:pt x="330" y="226"/>
                </a:cubicBezTo>
                <a:cubicBezTo>
                  <a:pt x="331" y="226"/>
                  <a:pt x="331" y="227"/>
                  <a:pt x="332" y="226"/>
                </a:cubicBezTo>
                <a:cubicBezTo>
                  <a:pt x="333" y="227"/>
                  <a:pt x="333" y="227"/>
                  <a:pt x="334" y="227"/>
                </a:cubicBezTo>
                <a:cubicBezTo>
                  <a:pt x="334" y="228"/>
                  <a:pt x="333" y="228"/>
                  <a:pt x="333" y="229"/>
                </a:cubicBezTo>
                <a:cubicBezTo>
                  <a:pt x="333" y="230"/>
                  <a:pt x="335" y="230"/>
                  <a:pt x="335" y="231"/>
                </a:cubicBezTo>
                <a:cubicBezTo>
                  <a:pt x="336" y="231"/>
                  <a:pt x="339" y="231"/>
                  <a:pt x="340" y="231"/>
                </a:cubicBezTo>
                <a:cubicBezTo>
                  <a:pt x="341" y="232"/>
                  <a:pt x="340" y="233"/>
                  <a:pt x="341" y="234"/>
                </a:cubicBezTo>
                <a:cubicBezTo>
                  <a:pt x="342" y="235"/>
                  <a:pt x="347" y="237"/>
                  <a:pt x="349" y="237"/>
                </a:cubicBezTo>
                <a:cubicBezTo>
                  <a:pt x="350" y="236"/>
                  <a:pt x="351" y="233"/>
                  <a:pt x="352" y="233"/>
                </a:cubicBezTo>
                <a:cubicBezTo>
                  <a:pt x="353" y="232"/>
                  <a:pt x="354" y="233"/>
                  <a:pt x="355" y="233"/>
                </a:cubicBezTo>
                <a:cubicBezTo>
                  <a:pt x="356" y="234"/>
                  <a:pt x="357" y="234"/>
                  <a:pt x="357" y="235"/>
                </a:cubicBezTo>
                <a:cubicBezTo>
                  <a:pt x="358" y="237"/>
                  <a:pt x="358" y="239"/>
                  <a:pt x="359" y="240"/>
                </a:cubicBezTo>
                <a:cubicBezTo>
                  <a:pt x="359" y="241"/>
                  <a:pt x="362" y="241"/>
                  <a:pt x="363" y="242"/>
                </a:cubicBezTo>
                <a:cubicBezTo>
                  <a:pt x="363" y="243"/>
                  <a:pt x="364" y="250"/>
                  <a:pt x="363" y="251"/>
                </a:cubicBezTo>
                <a:cubicBezTo>
                  <a:pt x="362" y="253"/>
                  <a:pt x="362" y="253"/>
                  <a:pt x="362" y="253"/>
                </a:cubicBezTo>
                <a:cubicBezTo>
                  <a:pt x="362" y="256"/>
                  <a:pt x="363" y="258"/>
                  <a:pt x="363" y="259"/>
                </a:cubicBezTo>
                <a:cubicBezTo>
                  <a:pt x="364" y="258"/>
                  <a:pt x="365" y="257"/>
                  <a:pt x="365" y="256"/>
                </a:cubicBezTo>
                <a:cubicBezTo>
                  <a:pt x="366" y="256"/>
                  <a:pt x="368" y="256"/>
                  <a:pt x="368" y="256"/>
                </a:cubicBezTo>
                <a:cubicBezTo>
                  <a:pt x="367" y="261"/>
                  <a:pt x="366" y="261"/>
                  <a:pt x="365" y="267"/>
                </a:cubicBezTo>
                <a:cubicBezTo>
                  <a:pt x="366" y="267"/>
                  <a:pt x="370" y="269"/>
                  <a:pt x="371" y="270"/>
                </a:cubicBezTo>
                <a:cubicBezTo>
                  <a:pt x="372" y="271"/>
                  <a:pt x="372" y="276"/>
                  <a:pt x="373" y="278"/>
                </a:cubicBezTo>
                <a:cubicBezTo>
                  <a:pt x="373" y="278"/>
                  <a:pt x="374" y="279"/>
                  <a:pt x="375" y="279"/>
                </a:cubicBezTo>
                <a:cubicBezTo>
                  <a:pt x="375" y="281"/>
                  <a:pt x="375" y="282"/>
                  <a:pt x="376" y="283"/>
                </a:cubicBezTo>
                <a:cubicBezTo>
                  <a:pt x="377" y="284"/>
                  <a:pt x="377" y="283"/>
                  <a:pt x="378" y="284"/>
                </a:cubicBezTo>
                <a:cubicBezTo>
                  <a:pt x="379" y="285"/>
                  <a:pt x="379" y="287"/>
                  <a:pt x="380" y="287"/>
                </a:cubicBezTo>
                <a:cubicBezTo>
                  <a:pt x="381" y="288"/>
                  <a:pt x="381" y="287"/>
                  <a:pt x="382" y="287"/>
                </a:cubicBezTo>
                <a:cubicBezTo>
                  <a:pt x="382" y="286"/>
                  <a:pt x="382" y="286"/>
                  <a:pt x="383" y="285"/>
                </a:cubicBezTo>
                <a:cubicBezTo>
                  <a:pt x="382" y="285"/>
                  <a:pt x="382" y="284"/>
                  <a:pt x="382" y="283"/>
                </a:cubicBezTo>
                <a:cubicBezTo>
                  <a:pt x="383" y="282"/>
                  <a:pt x="383" y="282"/>
                  <a:pt x="383" y="282"/>
                </a:cubicBezTo>
                <a:cubicBezTo>
                  <a:pt x="383" y="281"/>
                  <a:pt x="384" y="280"/>
                  <a:pt x="385" y="279"/>
                </a:cubicBezTo>
                <a:cubicBezTo>
                  <a:pt x="385" y="278"/>
                  <a:pt x="384" y="275"/>
                  <a:pt x="385" y="273"/>
                </a:cubicBezTo>
                <a:cubicBezTo>
                  <a:pt x="386" y="270"/>
                  <a:pt x="386" y="270"/>
                  <a:pt x="386" y="270"/>
                </a:cubicBezTo>
                <a:cubicBezTo>
                  <a:pt x="385" y="270"/>
                  <a:pt x="386" y="267"/>
                  <a:pt x="385" y="266"/>
                </a:cubicBezTo>
                <a:cubicBezTo>
                  <a:pt x="384" y="265"/>
                  <a:pt x="384" y="265"/>
                  <a:pt x="384" y="265"/>
                </a:cubicBezTo>
                <a:cubicBezTo>
                  <a:pt x="383" y="263"/>
                  <a:pt x="384" y="261"/>
                  <a:pt x="383" y="259"/>
                </a:cubicBezTo>
                <a:cubicBezTo>
                  <a:pt x="383" y="258"/>
                  <a:pt x="381" y="256"/>
                  <a:pt x="381" y="255"/>
                </a:cubicBezTo>
                <a:cubicBezTo>
                  <a:pt x="380" y="254"/>
                  <a:pt x="382" y="254"/>
                  <a:pt x="381" y="252"/>
                </a:cubicBezTo>
                <a:cubicBezTo>
                  <a:pt x="381" y="251"/>
                  <a:pt x="379" y="250"/>
                  <a:pt x="379" y="249"/>
                </a:cubicBezTo>
                <a:cubicBezTo>
                  <a:pt x="379" y="249"/>
                  <a:pt x="379" y="246"/>
                  <a:pt x="379" y="246"/>
                </a:cubicBezTo>
                <a:cubicBezTo>
                  <a:pt x="379" y="244"/>
                  <a:pt x="376" y="241"/>
                  <a:pt x="376" y="239"/>
                </a:cubicBezTo>
                <a:cubicBezTo>
                  <a:pt x="375" y="236"/>
                  <a:pt x="377" y="233"/>
                  <a:pt x="375" y="231"/>
                </a:cubicBezTo>
                <a:cubicBezTo>
                  <a:pt x="375" y="230"/>
                  <a:pt x="373" y="230"/>
                  <a:pt x="373" y="229"/>
                </a:cubicBezTo>
                <a:cubicBezTo>
                  <a:pt x="373" y="228"/>
                  <a:pt x="373" y="228"/>
                  <a:pt x="373" y="228"/>
                </a:cubicBezTo>
                <a:cubicBezTo>
                  <a:pt x="373" y="228"/>
                  <a:pt x="375" y="227"/>
                  <a:pt x="375" y="226"/>
                </a:cubicBezTo>
                <a:cubicBezTo>
                  <a:pt x="376" y="224"/>
                  <a:pt x="374" y="223"/>
                  <a:pt x="375" y="221"/>
                </a:cubicBezTo>
                <a:cubicBezTo>
                  <a:pt x="376" y="221"/>
                  <a:pt x="376" y="221"/>
                  <a:pt x="376" y="221"/>
                </a:cubicBezTo>
                <a:cubicBezTo>
                  <a:pt x="376" y="219"/>
                  <a:pt x="378" y="212"/>
                  <a:pt x="377" y="214"/>
                </a:cubicBezTo>
                <a:cubicBezTo>
                  <a:pt x="377" y="212"/>
                  <a:pt x="377" y="212"/>
                  <a:pt x="377" y="212"/>
                </a:cubicBezTo>
                <a:cubicBezTo>
                  <a:pt x="381" y="210"/>
                  <a:pt x="381" y="210"/>
                  <a:pt x="381" y="210"/>
                </a:cubicBezTo>
                <a:cubicBezTo>
                  <a:pt x="380" y="208"/>
                  <a:pt x="380" y="208"/>
                  <a:pt x="380" y="208"/>
                </a:cubicBezTo>
                <a:cubicBezTo>
                  <a:pt x="381" y="207"/>
                  <a:pt x="382" y="208"/>
                  <a:pt x="383" y="207"/>
                </a:cubicBezTo>
                <a:cubicBezTo>
                  <a:pt x="384" y="206"/>
                  <a:pt x="384" y="204"/>
                  <a:pt x="385" y="203"/>
                </a:cubicBezTo>
                <a:cubicBezTo>
                  <a:pt x="386" y="202"/>
                  <a:pt x="386" y="204"/>
                  <a:pt x="388" y="203"/>
                </a:cubicBezTo>
                <a:cubicBezTo>
                  <a:pt x="388" y="203"/>
                  <a:pt x="391" y="200"/>
                  <a:pt x="391" y="200"/>
                </a:cubicBezTo>
                <a:cubicBezTo>
                  <a:pt x="391" y="200"/>
                  <a:pt x="390" y="198"/>
                  <a:pt x="391" y="198"/>
                </a:cubicBezTo>
                <a:cubicBezTo>
                  <a:pt x="391" y="198"/>
                  <a:pt x="393" y="199"/>
                  <a:pt x="393" y="198"/>
                </a:cubicBezTo>
                <a:cubicBezTo>
                  <a:pt x="393" y="198"/>
                  <a:pt x="395" y="193"/>
                  <a:pt x="395" y="193"/>
                </a:cubicBezTo>
                <a:cubicBezTo>
                  <a:pt x="396" y="193"/>
                  <a:pt x="395" y="194"/>
                  <a:pt x="397" y="194"/>
                </a:cubicBezTo>
                <a:cubicBezTo>
                  <a:pt x="398" y="193"/>
                  <a:pt x="399" y="191"/>
                  <a:pt x="400" y="191"/>
                </a:cubicBezTo>
                <a:cubicBezTo>
                  <a:pt x="401" y="190"/>
                  <a:pt x="403" y="191"/>
                  <a:pt x="404" y="190"/>
                </a:cubicBezTo>
                <a:cubicBezTo>
                  <a:pt x="409" y="185"/>
                  <a:pt x="409" y="185"/>
                  <a:pt x="409" y="185"/>
                </a:cubicBezTo>
                <a:cubicBezTo>
                  <a:pt x="409" y="184"/>
                  <a:pt x="408" y="183"/>
                  <a:pt x="409" y="183"/>
                </a:cubicBezTo>
                <a:cubicBezTo>
                  <a:pt x="409" y="182"/>
                  <a:pt x="412" y="181"/>
                  <a:pt x="413" y="181"/>
                </a:cubicBezTo>
                <a:cubicBezTo>
                  <a:pt x="412" y="179"/>
                  <a:pt x="411" y="178"/>
                  <a:pt x="411" y="176"/>
                </a:cubicBezTo>
                <a:cubicBezTo>
                  <a:pt x="412" y="176"/>
                  <a:pt x="413" y="177"/>
                  <a:pt x="414" y="176"/>
                </a:cubicBezTo>
                <a:cubicBezTo>
                  <a:pt x="414" y="175"/>
                  <a:pt x="414" y="175"/>
                  <a:pt x="414" y="175"/>
                </a:cubicBezTo>
                <a:cubicBezTo>
                  <a:pt x="415" y="175"/>
                  <a:pt x="415" y="175"/>
                  <a:pt x="415" y="175"/>
                </a:cubicBezTo>
                <a:cubicBezTo>
                  <a:pt x="414" y="174"/>
                  <a:pt x="414" y="172"/>
                  <a:pt x="413" y="171"/>
                </a:cubicBezTo>
                <a:cubicBezTo>
                  <a:pt x="414" y="171"/>
                  <a:pt x="416" y="170"/>
                  <a:pt x="417" y="170"/>
                </a:cubicBezTo>
                <a:cubicBezTo>
                  <a:pt x="417" y="172"/>
                  <a:pt x="417" y="172"/>
                  <a:pt x="417" y="172"/>
                </a:cubicBezTo>
                <a:cubicBezTo>
                  <a:pt x="418" y="172"/>
                  <a:pt x="419" y="172"/>
                  <a:pt x="420" y="172"/>
                </a:cubicBezTo>
                <a:cubicBezTo>
                  <a:pt x="420" y="172"/>
                  <a:pt x="425" y="167"/>
                  <a:pt x="421" y="170"/>
                </a:cubicBezTo>
                <a:cubicBezTo>
                  <a:pt x="420" y="170"/>
                  <a:pt x="421" y="168"/>
                  <a:pt x="421" y="168"/>
                </a:cubicBezTo>
                <a:cubicBezTo>
                  <a:pt x="415" y="166"/>
                  <a:pt x="415" y="166"/>
                  <a:pt x="415" y="166"/>
                </a:cubicBezTo>
                <a:cubicBezTo>
                  <a:pt x="415" y="166"/>
                  <a:pt x="415" y="164"/>
                  <a:pt x="415" y="164"/>
                </a:cubicBezTo>
                <a:cubicBezTo>
                  <a:pt x="417" y="164"/>
                  <a:pt x="419" y="164"/>
                  <a:pt x="420" y="163"/>
                </a:cubicBezTo>
                <a:cubicBezTo>
                  <a:pt x="420" y="163"/>
                  <a:pt x="420" y="161"/>
                  <a:pt x="421" y="161"/>
                </a:cubicBezTo>
                <a:cubicBezTo>
                  <a:pt x="420" y="160"/>
                  <a:pt x="419" y="161"/>
                  <a:pt x="419" y="159"/>
                </a:cubicBezTo>
                <a:cubicBezTo>
                  <a:pt x="419" y="159"/>
                  <a:pt x="420" y="158"/>
                  <a:pt x="420" y="157"/>
                </a:cubicBezTo>
                <a:cubicBezTo>
                  <a:pt x="414" y="154"/>
                  <a:pt x="414" y="154"/>
                  <a:pt x="414" y="154"/>
                </a:cubicBezTo>
                <a:cubicBezTo>
                  <a:pt x="414" y="154"/>
                  <a:pt x="414" y="153"/>
                  <a:pt x="414" y="152"/>
                </a:cubicBezTo>
                <a:cubicBezTo>
                  <a:pt x="414" y="152"/>
                  <a:pt x="412" y="151"/>
                  <a:pt x="412" y="150"/>
                </a:cubicBezTo>
                <a:cubicBezTo>
                  <a:pt x="414" y="150"/>
                  <a:pt x="415" y="150"/>
                  <a:pt x="417" y="150"/>
                </a:cubicBezTo>
                <a:cubicBezTo>
                  <a:pt x="416" y="148"/>
                  <a:pt x="415" y="146"/>
                  <a:pt x="413" y="144"/>
                </a:cubicBezTo>
                <a:cubicBezTo>
                  <a:pt x="414" y="144"/>
                  <a:pt x="415" y="144"/>
                  <a:pt x="415" y="144"/>
                </a:cubicBezTo>
                <a:cubicBezTo>
                  <a:pt x="415" y="143"/>
                  <a:pt x="415" y="143"/>
                  <a:pt x="415" y="143"/>
                </a:cubicBezTo>
                <a:cubicBezTo>
                  <a:pt x="414" y="142"/>
                  <a:pt x="412" y="141"/>
                  <a:pt x="411" y="140"/>
                </a:cubicBezTo>
                <a:cubicBezTo>
                  <a:pt x="412" y="139"/>
                  <a:pt x="411" y="139"/>
                  <a:pt x="413" y="138"/>
                </a:cubicBezTo>
                <a:cubicBezTo>
                  <a:pt x="412" y="138"/>
                  <a:pt x="412" y="134"/>
                  <a:pt x="412" y="134"/>
                </a:cubicBezTo>
                <a:cubicBezTo>
                  <a:pt x="413" y="134"/>
                  <a:pt x="413" y="134"/>
                  <a:pt x="413" y="134"/>
                </a:cubicBezTo>
                <a:cubicBezTo>
                  <a:pt x="415" y="129"/>
                  <a:pt x="415" y="127"/>
                  <a:pt x="415" y="123"/>
                </a:cubicBezTo>
                <a:cubicBezTo>
                  <a:pt x="416" y="123"/>
                  <a:pt x="416" y="123"/>
                  <a:pt x="418" y="122"/>
                </a:cubicBezTo>
                <a:cubicBezTo>
                  <a:pt x="419" y="121"/>
                  <a:pt x="419" y="121"/>
                  <a:pt x="419" y="121"/>
                </a:cubicBezTo>
                <a:cubicBezTo>
                  <a:pt x="419" y="121"/>
                  <a:pt x="421" y="122"/>
                  <a:pt x="422" y="122"/>
                </a:cubicBezTo>
                <a:cubicBezTo>
                  <a:pt x="423" y="120"/>
                  <a:pt x="422" y="120"/>
                  <a:pt x="423" y="119"/>
                </a:cubicBezTo>
                <a:cubicBezTo>
                  <a:pt x="423" y="119"/>
                  <a:pt x="424" y="121"/>
                  <a:pt x="424" y="122"/>
                </a:cubicBezTo>
                <a:cubicBezTo>
                  <a:pt x="422" y="123"/>
                  <a:pt x="420" y="125"/>
                  <a:pt x="419" y="127"/>
                </a:cubicBezTo>
                <a:cubicBezTo>
                  <a:pt x="420" y="129"/>
                  <a:pt x="420" y="129"/>
                  <a:pt x="420" y="129"/>
                </a:cubicBezTo>
                <a:cubicBezTo>
                  <a:pt x="419" y="130"/>
                  <a:pt x="417" y="131"/>
                  <a:pt x="417" y="132"/>
                </a:cubicBezTo>
                <a:cubicBezTo>
                  <a:pt x="416" y="133"/>
                  <a:pt x="417" y="134"/>
                  <a:pt x="418" y="134"/>
                </a:cubicBezTo>
                <a:cubicBezTo>
                  <a:pt x="419" y="135"/>
                  <a:pt x="417" y="135"/>
                  <a:pt x="417" y="135"/>
                </a:cubicBezTo>
                <a:cubicBezTo>
                  <a:pt x="417" y="136"/>
                  <a:pt x="417" y="140"/>
                  <a:pt x="418" y="140"/>
                </a:cubicBezTo>
                <a:cubicBezTo>
                  <a:pt x="418" y="141"/>
                  <a:pt x="418" y="141"/>
                  <a:pt x="418" y="141"/>
                </a:cubicBezTo>
                <a:cubicBezTo>
                  <a:pt x="420" y="140"/>
                  <a:pt x="420" y="140"/>
                  <a:pt x="423" y="140"/>
                </a:cubicBezTo>
                <a:cubicBezTo>
                  <a:pt x="423" y="140"/>
                  <a:pt x="422" y="143"/>
                  <a:pt x="423" y="144"/>
                </a:cubicBezTo>
                <a:cubicBezTo>
                  <a:pt x="424" y="143"/>
                  <a:pt x="426" y="142"/>
                  <a:pt x="428" y="142"/>
                </a:cubicBezTo>
                <a:cubicBezTo>
                  <a:pt x="428" y="140"/>
                  <a:pt x="428" y="140"/>
                  <a:pt x="428" y="140"/>
                </a:cubicBezTo>
                <a:cubicBezTo>
                  <a:pt x="428" y="140"/>
                  <a:pt x="427" y="140"/>
                  <a:pt x="427" y="138"/>
                </a:cubicBezTo>
                <a:cubicBezTo>
                  <a:pt x="427" y="138"/>
                  <a:pt x="428" y="138"/>
                  <a:pt x="428" y="137"/>
                </a:cubicBezTo>
                <a:cubicBezTo>
                  <a:pt x="429" y="138"/>
                  <a:pt x="429" y="135"/>
                  <a:pt x="429" y="134"/>
                </a:cubicBezTo>
                <a:cubicBezTo>
                  <a:pt x="428" y="134"/>
                  <a:pt x="428" y="134"/>
                  <a:pt x="428" y="134"/>
                </a:cubicBezTo>
                <a:cubicBezTo>
                  <a:pt x="428" y="133"/>
                  <a:pt x="430" y="131"/>
                  <a:pt x="429" y="130"/>
                </a:cubicBezTo>
                <a:cubicBezTo>
                  <a:pt x="428" y="130"/>
                  <a:pt x="428" y="130"/>
                  <a:pt x="428" y="130"/>
                </a:cubicBezTo>
                <a:cubicBezTo>
                  <a:pt x="428" y="129"/>
                  <a:pt x="426" y="127"/>
                  <a:pt x="426" y="126"/>
                </a:cubicBezTo>
                <a:cubicBezTo>
                  <a:pt x="426" y="126"/>
                  <a:pt x="426" y="126"/>
                  <a:pt x="426" y="126"/>
                </a:cubicBezTo>
                <a:cubicBezTo>
                  <a:pt x="426" y="125"/>
                  <a:pt x="427" y="123"/>
                  <a:pt x="427" y="123"/>
                </a:cubicBezTo>
                <a:cubicBezTo>
                  <a:pt x="428" y="123"/>
                  <a:pt x="430" y="125"/>
                  <a:pt x="431" y="126"/>
                </a:cubicBezTo>
                <a:cubicBezTo>
                  <a:pt x="432" y="126"/>
                  <a:pt x="433" y="125"/>
                  <a:pt x="434" y="126"/>
                </a:cubicBezTo>
                <a:cubicBezTo>
                  <a:pt x="436" y="124"/>
                  <a:pt x="436" y="121"/>
                  <a:pt x="438" y="119"/>
                </a:cubicBezTo>
                <a:cubicBezTo>
                  <a:pt x="440" y="120"/>
                  <a:pt x="440" y="120"/>
                  <a:pt x="440" y="120"/>
                </a:cubicBezTo>
                <a:cubicBezTo>
                  <a:pt x="440" y="119"/>
                  <a:pt x="441" y="117"/>
                  <a:pt x="441" y="116"/>
                </a:cubicBezTo>
                <a:cubicBezTo>
                  <a:pt x="442" y="115"/>
                  <a:pt x="441" y="109"/>
                  <a:pt x="441" y="109"/>
                </a:cubicBezTo>
                <a:cubicBezTo>
                  <a:pt x="441" y="109"/>
                  <a:pt x="440" y="109"/>
                  <a:pt x="439" y="109"/>
                </a:cubicBezTo>
                <a:cubicBezTo>
                  <a:pt x="439" y="109"/>
                  <a:pt x="439" y="107"/>
                  <a:pt x="439" y="107"/>
                </a:cubicBezTo>
                <a:cubicBezTo>
                  <a:pt x="440" y="107"/>
                  <a:pt x="440" y="107"/>
                  <a:pt x="440" y="107"/>
                </a:cubicBezTo>
                <a:cubicBezTo>
                  <a:pt x="440" y="106"/>
                  <a:pt x="440" y="106"/>
                  <a:pt x="440" y="106"/>
                </a:cubicBezTo>
                <a:cubicBezTo>
                  <a:pt x="441" y="105"/>
                  <a:pt x="445" y="101"/>
                  <a:pt x="446" y="101"/>
                </a:cubicBezTo>
                <a:cubicBezTo>
                  <a:pt x="446" y="100"/>
                  <a:pt x="446" y="100"/>
                  <a:pt x="446" y="100"/>
                </a:cubicBezTo>
                <a:cubicBezTo>
                  <a:pt x="446" y="99"/>
                  <a:pt x="448" y="100"/>
                  <a:pt x="448" y="100"/>
                </a:cubicBezTo>
                <a:cubicBezTo>
                  <a:pt x="449" y="100"/>
                  <a:pt x="449" y="98"/>
                  <a:pt x="450" y="98"/>
                </a:cubicBezTo>
                <a:cubicBezTo>
                  <a:pt x="450" y="98"/>
                  <a:pt x="452" y="99"/>
                  <a:pt x="453" y="99"/>
                </a:cubicBezTo>
                <a:cubicBezTo>
                  <a:pt x="454" y="98"/>
                  <a:pt x="454" y="96"/>
                  <a:pt x="454" y="96"/>
                </a:cubicBezTo>
                <a:cubicBezTo>
                  <a:pt x="456" y="95"/>
                  <a:pt x="458" y="96"/>
                  <a:pt x="460" y="96"/>
                </a:cubicBezTo>
                <a:cubicBezTo>
                  <a:pt x="460" y="97"/>
                  <a:pt x="460" y="97"/>
                  <a:pt x="460" y="97"/>
                </a:cubicBezTo>
                <a:cubicBezTo>
                  <a:pt x="461" y="98"/>
                  <a:pt x="462" y="96"/>
                  <a:pt x="462" y="97"/>
                </a:cubicBezTo>
                <a:cubicBezTo>
                  <a:pt x="461" y="96"/>
                  <a:pt x="462" y="93"/>
                  <a:pt x="462" y="91"/>
                </a:cubicBezTo>
                <a:cubicBezTo>
                  <a:pt x="463" y="92"/>
                  <a:pt x="465" y="91"/>
                  <a:pt x="466" y="92"/>
                </a:cubicBezTo>
                <a:cubicBezTo>
                  <a:pt x="466" y="92"/>
                  <a:pt x="466" y="94"/>
                  <a:pt x="466" y="94"/>
                </a:cubicBezTo>
                <a:cubicBezTo>
                  <a:pt x="466" y="94"/>
                  <a:pt x="467" y="95"/>
                  <a:pt x="468" y="95"/>
                </a:cubicBezTo>
                <a:cubicBezTo>
                  <a:pt x="469" y="94"/>
                  <a:pt x="470" y="93"/>
                  <a:pt x="470" y="93"/>
                </a:cubicBezTo>
                <a:cubicBezTo>
                  <a:pt x="470" y="92"/>
                  <a:pt x="472" y="93"/>
                  <a:pt x="472" y="93"/>
                </a:cubicBezTo>
                <a:cubicBezTo>
                  <a:pt x="472" y="92"/>
                  <a:pt x="472" y="91"/>
                  <a:pt x="471" y="91"/>
                </a:cubicBezTo>
                <a:cubicBezTo>
                  <a:pt x="470" y="90"/>
                  <a:pt x="466" y="89"/>
                  <a:pt x="466" y="88"/>
                </a:cubicBezTo>
                <a:cubicBezTo>
                  <a:pt x="465" y="87"/>
                  <a:pt x="466" y="87"/>
                  <a:pt x="466" y="86"/>
                </a:cubicBezTo>
                <a:cubicBezTo>
                  <a:pt x="467" y="85"/>
                  <a:pt x="468" y="85"/>
                  <a:pt x="470" y="85"/>
                </a:cubicBezTo>
                <a:cubicBezTo>
                  <a:pt x="467" y="79"/>
                  <a:pt x="469" y="80"/>
                  <a:pt x="473" y="76"/>
                </a:cubicBezTo>
                <a:cubicBezTo>
                  <a:pt x="473" y="75"/>
                  <a:pt x="473" y="75"/>
                  <a:pt x="473" y="75"/>
                </a:cubicBezTo>
                <a:cubicBezTo>
                  <a:pt x="472" y="75"/>
                  <a:pt x="472" y="75"/>
                  <a:pt x="472" y="75"/>
                </a:cubicBezTo>
                <a:cubicBezTo>
                  <a:pt x="473" y="73"/>
                  <a:pt x="473" y="71"/>
                  <a:pt x="474" y="69"/>
                </a:cubicBezTo>
                <a:cubicBezTo>
                  <a:pt x="475" y="70"/>
                  <a:pt x="475" y="70"/>
                  <a:pt x="476" y="70"/>
                </a:cubicBezTo>
                <a:cubicBezTo>
                  <a:pt x="475" y="72"/>
                  <a:pt x="478" y="69"/>
                  <a:pt x="478" y="69"/>
                </a:cubicBezTo>
                <a:cubicBezTo>
                  <a:pt x="480" y="69"/>
                  <a:pt x="478" y="70"/>
                  <a:pt x="479" y="71"/>
                </a:cubicBezTo>
                <a:cubicBezTo>
                  <a:pt x="480" y="71"/>
                  <a:pt x="480" y="71"/>
                  <a:pt x="480" y="71"/>
                </a:cubicBezTo>
                <a:cubicBezTo>
                  <a:pt x="480" y="70"/>
                  <a:pt x="480" y="69"/>
                  <a:pt x="480" y="69"/>
                </a:cubicBezTo>
                <a:cubicBezTo>
                  <a:pt x="481" y="68"/>
                  <a:pt x="482" y="70"/>
                  <a:pt x="484" y="69"/>
                </a:cubicBezTo>
                <a:cubicBezTo>
                  <a:pt x="484" y="66"/>
                  <a:pt x="484" y="65"/>
                  <a:pt x="486" y="62"/>
                </a:cubicBezTo>
                <a:cubicBezTo>
                  <a:pt x="486" y="63"/>
                  <a:pt x="487" y="65"/>
                  <a:pt x="487" y="66"/>
                </a:cubicBezTo>
                <a:cubicBezTo>
                  <a:pt x="489" y="65"/>
                  <a:pt x="489" y="65"/>
                  <a:pt x="489" y="65"/>
                </a:cubicBezTo>
                <a:cubicBezTo>
                  <a:pt x="489" y="65"/>
                  <a:pt x="489" y="63"/>
                  <a:pt x="489" y="63"/>
                </a:cubicBezTo>
                <a:cubicBezTo>
                  <a:pt x="490" y="63"/>
                  <a:pt x="491" y="65"/>
                  <a:pt x="492" y="65"/>
                </a:cubicBezTo>
                <a:cubicBezTo>
                  <a:pt x="493" y="66"/>
                  <a:pt x="493" y="64"/>
                  <a:pt x="494" y="65"/>
                </a:cubicBezTo>
                <a:cubicBezTo>
                  <a:pt x="495" y="64"/>
                  <a:pt x="495" y="63"/>
                  <a:pt x="496" y="62"/>
                </a:cubicBezTo>
                <a:cubicBezTo>
                  <a:pt x="497" y="61"/>
                  <a:pt x="498" y="61"/>
                  <a:pt x="499" y="61"/>
                </a:cubicBezTo>
                <a:cubicBezTo>
                  <a:pt x="498" y="58"/>
                  <a:pt x="498" y="57"/>
                  <a:pt x="498" y="54"/>
                </a:cubicBezTo>
                <a:cubicBezTo>
                  <a:pt x="498" y="54"/>
                  <a:pt x="497" y="54"/>
                  <a:pt x="497" y="54"/>
                </a:cubicBezTo>
                <a:cubicBezTo>
                  <a:pt x="497" y="53"/>
                  <a:pt x="498" y="53"/>
                  <a:pt x="498" y="53"/>
                </a:cubicBezTo>
                <a:cubicBezTo>
                  <a:pt x="498" y="53"/>
                  <a:pt x="497" y="52"/>
                  <a:pt x="496" y="52"/>
                </a:cubicBezTo>
                <a:cubicBezTo>
                  <a:pt x="495" y="52"/>
                  <a:pt x="496" y="50"/>
                  <a:pt x="496" y="47"/>
                </a:cubicBezTo>
                <a:cubicBezTo>
                  <a:pt x="496" y="45"/>
                  <a:pt x="492" y="46"/>
                  <a:pt x="492" y="46"/>
                </a:cubicBezTo>
                <a:cubicBezTo>
                  <a:pt x="492" y="46"/>
                  <a:pt x="492" y="39"/>
                  <a:pt x="492" y="34"/>
                </a:cubicBezTo>
                <a:cubicBezTo>
                  <a:pt x="493" y="29"/>
                  <a:pt x="490" y="28"/>
                  <a:pt x="486" y="27"/>
                </a:cubicBezTo>
                <a:cubicBezTo>
                  <a:pt x="483" y="26"/>
                  <a:pt x="482" y="33"/>
                  <a:pt x="482" y="29"/>
                </a:cubicBezTo>
                <a:cubicBezTo>
                  <a:pt x="481" y="25"/>
                  <a:pt x="479" y="28"/>
                  <a:pt x="479" y="28"/>
                </a:cubicBezTo>
                <a:cubicBezTo>
                  <a:pt x="476" y="33"/>
                  <a:pt x="476" y="33"/>
                  <a:pt x="476" y="33"/>
                </a:cubicBezTo>
                <a:cubicBezTo>
                  <a:pt x="476" y="33"/>
                  <a:pt x="473" y="38"/>
                  <a:pt x="474" y="40"/>
                </a:cubicBezTo>
                <a:cubicBezTo>
                  <a:pt x="474" y="41"/>
                  <a:pt x="468" y="47"/>
                  <a:pt x="466" y="47"/>
                </a:cubicBezTo>
                <a:cubicBezTo>
                  <a:pt x="464" y="48"/>
                  <a:pt x="463" y="51"/>
                  <a:pt x="463" y="51"/>
                </a:cubicBezTo>
                <a:cubicBezTo>
                  <a:pt x="463" y="51"/>
                  <a:pt x="441" y="54"/>
                  <a:pt x="438" y="54"/>
                </a:cubicBezTo>
                <a:cubicBezTo>
                  <a:pt x="436" y="53"/>
                  <a:pt x="436" y="52"/>
                  <a:pt x="429" y="56"/>
                </a:cubicBezTo>
                <a:cubicBezTo>
                  <a:pt x="422" y="60"/>
                  <a:pt x="421" y="62"/>
                  <a:pt x="421" y="62"/>
                </a:cubicBezTo>
                <a:cubicBezTo>
                  <a:pt x="421" y="62"/>
                  <a:pt x="421" y="63"/>
                  <a:pt x="421" y="63"/>
                </a:cubicBezTo>
                <a:cubicBezTo>
                  <a:pt x="424" y="60"/>
                  <a:pt x="424" y="60"/>
                  <a:pt x="424" y="60"/>
                </a:cubicBezTo>
                <a:cubicBezTo>
                  <a:pt x="423" y="61"/>
                  <a:pt x="424" y="63"/>
                  <a:pt x="423" y="65"/>
                </a:cubicBezTo>
                <a:cubicBezTo>
                  <a:pt x="423" y="65"/>
                  <a:pt x="421" y="65"/>
                  <a:pt x="421" y="66"/>
                </a:cubicBezTo>
                <a:cubicBezTo>
                  <a:pt x="420" y="67"/>
                  <a:pt x="422" y="67"/>
                  <a:pt x="421" y="69"/>
                </a:cubicBezTo>
                <a:cubicBezTo>
                  <a:pt x="421" y="69"/>
                  <a:pt x="419" y="70"/>
                  <a:pt x="419" y="71"/>
                </a:cubicBezTo>
                <a:cubicBezTo>
                  <a:pt x="420" y="71"/>
                  <a:pt x="419" y="73"/>
                  <a:pt x="419" y="74"/>
                </a:cubicBezTo>
                <a:cubicBezTo>
                  <a:pt x="417" y="74"/>
                  <a:pt x="415" y="74"/>
                  <a:pt x="414" y="75"/>
                </a:cubicBezTo>
                <a:cubicBezTo>
                  <a:pt x="414" y="75"/>
                  <a:pt x="413" y="76"/>
                  <a:pt x="413" y="77"/>
                </a:cubicBezTo>
                <a:cubicBezTo>
                  <a:pt x="411" y="77"/>
                  <a:pt x="410" y="76"/>
                  <a:pt x="408" y="76"/>
                </a:cubicBezTo>
                <a:cubicBezTo>
                  <a:pt x="407" y="77"/>
                  <a:pt x="407" y="77"/>
                  <a:pt x="407" y="77"/>
                </a:cubicBezTo>
                <a:cubicBezTo>
                  <a:pt x="402" y="76"/>
                  <a:pt x="399" y="77"/>
                  <a:pt x="394" y="77"/>
                </a:cubicBezTo>
                <a:cubicBezTo>
                  <a:pt x="394" y="78"/>
                  <a:pt x="393" y="77"/>
                  <a:pt x="393" y="79"/>
                </a:cubicBezTo>
                <a:cubicBezTo>
                  <a:pt x="393" y="79"/>
                  <a:pt x="395" y="80"/>
                  <a:pt x="395" y="81"/>
                </a:cubicBezTo>
                <a:cubicBezTo>
                  <a:pt x="393" y="83"/>
                  <a:pt x="391" y="87"/>
                  <a:pt x="388" y="89"/>
                </a:cubicBezTo>
                <a:cubicBezTo>
                  <a:pt x="386" y="89"/>
                  <a:pt x="385" y="88"/>
                  <a:pt x="384" y="89"/>
                </a:cubicBezTo>
                <a:cubicBezTo>
                  <a:pt x="383" y="90"/>
                  <a:pt x="382" y="92"/>
                  <a:pt x="381" y="92"/>
                </a:cubicBezTo>
                <a:cubicBezTo>
                  <a:pt x="378" y="93"/>
                  <a:pt x="376" y="92"/>
                  <a:pt x="374" y="93"/>
                </a:cubicBezTo>
                <a:cubicBezTo>
                  <a:pt x="374" y="94"/>
                  <a:pt x="374" y="94"/>
                  <a:pt x="374" y="94"/>
                </a:cubicBezTo>
                <a:cubicBezTo>
                  <a:pt x="373" y="96"/>
                  <a:pt x="369" y="99"/>
                  <a:pt x="366" y="99"/>
                </a:cubicBezTo>
                <a:cubicBezTo>
                  <a:pt x="361" y="100"/>
                  <a:pt x="358" y="97"/>
                  <a:pt x="362" y="98"/>
                </a:cubicBezTo>
                <a:cubicBezTo>
                  <a:pt x="362" y="97"/>
                  <a:pt x="362" y="97"/>
                  <a:pt x="362" y="97"/>
                </a:cubicBezTo>
                <a:cubicBezTo>
                  <a:pt x="362" y="96"/>
                  <a:pt x="360" y="97"/>
                  <a:pt x="360" y="97"/>
                </a:cubicBezTo>
                <a:cubicBezTo>
                  <a:pt x="360" y="96"/>
                  <a:pt x="360" y="95"/>
                  <a:pt x="359" y="95"/>
                </a:cubicBezTo>
                <a:cubicBezTo>
                  <a:pt x="359" y="94"/>
                  <a:pt x="356" y="95"/>
                  <a:pt x="357" y="95"/>
                </a:cubicBezTo>
                <a:cubicBezTo>
                  <a:pt x="356" y="93"/>
                  <a:pt x="356" y="93"/>
                  <a:pt x="356" y="93"/>
                </a:cubicBezTo>
                <a:cubicBezTo>
                  <a:pt x="357" y="92"/>
                  <a:pt x="359" y="91"/>
                  <a:pt x="360" y="90"/>
                </a:cubicBezTo>
                <a:cubicBezTo>
                  <a:pt x="360" y="90"/>
                  <a:pt x="360" y="89"/>
                  <a:pt x="360" y="89"/>
                </a:cubicBezTo>
                <a:cubicBezTo>
                  <a:pt x="362" y="87"/>
                  <a:pt x="365" y="86"/>
                  <a:pt x="365" y="84"/>
                </a:cubicBezTo>
                <a:cubicBezTo>
                  <a:pt x="365" y="81"/>
                  <a:pt x="365" y="79"/>
                  <a:pt x="366" y="78"/>
                </a:cubicBezTo>
                <a:cubicBezTo>
                  <a:pt x="365" y="78"/>
                  <a:pt x="365" y="79"/>
                  <a:pt x="365" y="79"/>
                </a:cubicBezTo>
                <a:cubicBezTo>
                  <a:pt x="365" y="79"/>
                  <a:pt x="366" y="78"/>
                  <a:pt x="365" y="75"/>
                </a:cubicBezTo>
                <a:cubicBezTo>
                  <a:pt x="363" y="68"/>
                  <a:pt x="365" y="69"/>
                  <a:pt x="358" y="67"/>
                </a:cubicBezTo>
                <a:cubicBezTo>
                  <a:pt x="358" y="68"/>
                  <a:pt x="357" y="69"/>
                  <a:pt x="357" y="70"/>
                </a:cubicBezTo>
                <a:cubicBezTo>
                  <a:pt x="357" y="70"/>
                  <a:pt x="355" y="70"/>
                  <a:pt x="355" y="71"/>
                </a:cubicBezTo>
                <a:cubicBezTo>
                  <a:pt x="355" y="71"/>
                  <a:pt x="353" y="71"/>
                  <a:pt x="353" y="69"/>
                </a:cubicBezTo>
                <a:cubicBezTo>
                  <a:pt x="355" y="68"/>
                  <a:pt x="355" y="68"/>
                  <a:pt x="355" y="68"/>
                </a:cubicBezTo>
                <a:cubicBezTo>
                  <a:pt x="356" y="66"/>
                  <a:pt x="358" y="61"/>
                  <a:pt x="357" y="57"/>
                </a:cubicBezTo>
                <a:cubicBezTo>
                  <a:pt x="357" y="56"/>
                  <a:pt x="355" y="55"/>
                  <a:pt x="355" y="55"/>
                </a:cubicBezTo>
                <a:cubicBezTo>
                  <a:pt x="355" y="53"/>
                  <a:pt x="356" y="52"/>
                  <a:pt x="356" y="51"/>
                </a:cubicBezTo>
                <a:cubicBezTo>
                  <a:pt x="356" y="51"/>
                  <a:pt x="354" y="49"/>
                  <a:pt x="354" y="49"/>
                </a:cubicBezTo>
                <a:cubicBezTo>
                  <a:pt x="353" y="49"/>
                  <a:pt x="352" y="49"/>
                  <a:pt x="351" y="49"/>
                </a:cubicBezTo>
                <a:cubicBezTo>
                  <a:pt x="349" y="47"/>
                  <a:pt x="349" y="46"/>
                  <a:pt x="347" y="45"/>
                </a:cubicBezTo>
                <a:cubicBezTo>
                  <a:pt x="347" y="45"/>
                  <a:pt x="346" y="45"/>
                  <a:pt x="345" y="45"/>
                </a:cubicBezTo>
                <a:cubicBezTo>
                  <a:pt x="345" y="45"/>
                  <a:pt x="344" y="46"/>
                  <a:pt x="343" y="47"/>
                </a:cubicBezTo>
                <a:cubicBezTo>
                  <a:pt x="343" y="47"/>
                  <a:pt x="344" y="49"/>
                  <a:pt x="343" y="49"/>
                </a:cubicBezTo>
                <a:cubicBezTo>
                  <a:pt x="343" y="50"/>
                  <a:pt x="342" y="49"/>
                  <a:pt x="341" y="50"/>
                </a:cubicBezTo>
                <a:cubicBezTo>
                  <a:pt x="340" y="51"/>
                  <a:pt x="339" y="53"/>
                  <a:pt x="339" y="55"/>
                </a:cubicBezTo>
                <a:cubicBezTo>
                  <a:pt x="337" y="55"/>
                  <a:pt x="336" y="55"/>
                  <a:pt x="334" y="55"/>
                </a:cubicBezTo>
                <a:cubicBezTo>
                  <a:pt x="334" y="58"/>
                  <a:pt x="333" y="60"/>
                  <a:pt x="333" y="64"/>
                </a:cubicBezTo>
                <a:cubicBezTo>
                  <a:pt x="333" y="64"/>
                  <a:pt x="331" y="64"/>
                  <a:pt x="331" y="65"/>
                </a:cubicBezTo>
                <a:cubicBezTo>
                  <a:pt x="330" y="67"/>
                  <a:pt x="331" y="73"/>
                  <a:pt x="331" y="75"/>
                </a:cubicBezTo>
                <a:cubicBezTo>
                  <a:pt x="333" y="77"/>
                  <a:pt x="333" y="77"/>
                  <a:pt x="333" y="77"/>
                </a:cubicBezTo>
                <a:cubicBezTo>
                  <a:pt x="333" y="78"/>
                  <a:pt x="333" y="81"/>
                  <a:pt x="333" y="83"/>
                </a:cubicBezTo>
                <a:cubicBezTo>
                  <a:pt x="327" y="94"/>
                  <a:pt x="327" y="94"/>
                  <a:pt x="327" y="94"/>
                </a:cubicBezTo>
                <a:cubicBezTo>
                  <a:pt x="325" y="95"/>
                  <a:pt x="325" y="94"/>
                  <a:pt x="323" y="95"/>
                </a:cubicBezTo>
                <a:cubicBezTo>
                  <a:pt x="322" y="94"/>
                  <a:pt x="321" y="93"/>
                  <a:pt x="321" y="93"/>
                </a:cubicBezTo>
                <a:cubicBezTo>
                  <a:pt x="320" y="91"/>
                  <a:pt x="321" y="90"/>
                  <a:pt x="321" y="89"/>
                </a:cubicBezTo>
                <a:cubicBezTo>
                  <a:pt x="319" y="87"/>
                  <a:pt x="319" y="87"/>
                  <a:pt x="319" y="87"/>
                </a:cubicBezTo>
                <a:cubicBezTo>
                  <a:pt x="318" y="79"/>
                  <a:pt x="318" y="73"/>
                  <a:pt x="320" y="67"/>
                </a:cubicBezTo>
                <a:cubicBezTo>
                  <a:pt x="321" y="65"/>
                  <a:pt x="323" y="63"/>
                  <a:pt x="323" y="61"/>
                </a:cubicBezTo>
                <a:cubicBezTo>
                  <a:pt x="325" y="58"/>
                  <a:pt x="324" y="57"/>
                  <a:pt x="325" y="54"/>
                </a:cubicBezTo>
                <a:cubicBezTo>
                  <a:pt x="324" y="55"/>
                  <a:pt x="321" y="55"/>
                  <a:pt x="321" y="57"/>
                </a:cubicBezTo>
                <a:cubicBezTo>
                  <a:pt x="321" y="57"/>
                  <a:pt x="321" y="59"/>
                  <a:pt x="321" y="59"/>
                </a:cubicBezTo>
                <a:cubicBezTo>
                  <a:pt x="320" y="60"/>
                  <a:pt x="319" y="60"/>
                  <a:pt x="318" y="61"/>
                </a:cubicBezTo>
                <a:cubicBezTo>
                  <a:pt x="318" y="59"/>
                  <a:pt x="317" y="58"/>
                  <a:pt x="318" y="57"/>
                </a:cubicBezTo>
                <a:cubicBezTo>
                  <a:pt x="318" y="56"/>
                  <a:pt x="321" y="55"/>
                  <a:pt x="321" y="54"/>
                </a:cubicBezTo>
                <a:cubicBezTo>
                  <a:pt x="322" y="53"/>
                  <a:pt x="322" y="52"/>
                  <a:pt x="322" y="51"/>
                </a:cubicBezTo>
                <a:cubicBezTo>
                  <a:pt x="323" y="49"/>
                  <a:pt x="325" y="46"/>
                  <a:pt x="326" y="44"/>
                </a:cubicBezTo>
                <a:cubicBezTo>
                  <a:pt x="328" y="44"/>
                  <a:pt x="328" y="46"/>
                  <a:pt x="329" y="45"/>
                </a:cubicBezTo>
                <a:cubicBezTo>
                  <a:pt x="330" y="43"/>
                  <a:pt x="330" y="43"/>
                  <a:pt x="330" y="43"/>
                </a:cubicBezTo>
                <a:cubicBezTo>
                  <a:pt x="333" y="43"/>
                  <a:pt x="334" y="44"/>
                  <a:pt x="337" y="43"/>
                </a:cubicBezTo>
                <a:cubicBezTo>
                  <a:pt x="337" y="43"/>
                  <a:pt x="338" y="40"/>
                  <a:pt x="338" y="40"/>
                </a:cubicBezTo>
                <a:cubicBezTo>
                  <a:pt x="341" y="39"/>
                  <a:pt x="342" y="43"/>
                  <a:pt x="344" y="43"/>
                </a:cubicBezTo>
                <a:cubicBezTo>
                  <a:pt x="349" y="43"/>
                  <a:pt x="345" y="41"/>
                  <a:pt x="347" y="41"/>
                </a:cubicBezTo>
                <a:cubicBezTo>
                  <a:pt x="347" y="40"/>
                  <a:pt x="348" y="41"/>
                  <a:pt x="349" y="41"/>
                </a:cubicBezTo>
                <a:cubicBezTo>
                  <a:pt x="349" y="42"/>
                  <a:pt x="349" y="42"/>
                  <a:pt x="349" y="42"/>
                </a:cubicBezTo>
                <a:cubicBezTo>
                  <a:pt x="350" y="42"/>
                  <a:pt x="351" y="42"/>
                  <a:pt x="352" y="43"/>
                </a:cubicBezTo>
                <a:cubicBezTo>
                  <a:pt x="352" y="43"/>
                  <a:pt x="352" y="41"/>
                  <a:pt x="352" y="41"/>
                </a:cubicBezTo>
                <a:cubicBezTo>
                  <a:pt x="350" y="37"/>
                  <a:pt x="349" y="37"/>
                  <a:pt x="343" y="37"/>
                </a:cubicBezTo>
                <a:cubicBezTo>
                  <a:pt x="343" y="35"/>
                  <a:pt x="343" y="33"/>
                  <a:pt x="343" y="31"/>
                </a:cubicBezTo>
                <a:cubicBezTo>
                  <a:pt x="336" y="34"/>
                  <a:pt x="329" y="37"/>
                  <a:pt x="322" y="35"/>
                </a:cubicBezTo>
                <a:cubicBezTo>
                  <a:pt x="321" y="33"/>
                  <a:pt x="321" y="31"/>
                  <a:pt x="320" y="29"/>
                </a:cubicBezTo>
                <a:cubicBezTo>
                  <a:pt x="318" y="30"/>
                  <a:pt x="315" y="31"/>
                  <a:pt x="314" y="31"/>
                </a:cubicBezTo>
                <a:cubicBezTo>
                  <a:pt x="310" y="30"/>
                  <a:pt x="315" y="28"/>
                  <a:pt x="313" y="27"/>
                </a:cubicBezTo>
                <a:cubicBezTo>
                  <a:pt x="314" y="26"/>
                  <a:pt x="314" y="28"/>
                  <a:pt x="316" y="27"/>
                </a:cubicBezTo>
                <a:cubicBezTo>
                  <a:pt x="317" y="27"/>
                  <a:pt x="319" y="24"/>
                  <a:pt x="319" y="23"/>
                </a:cubicBezTo>
                <a:cubicBezTo>
                  <a:pt x="318" y="23"/>
                  <a:pt x="318" y="22"/>
                  <a:pt x="316" y="22"/>
                </a:cubicBezTo>
                <a:cubicBezTo>
                  <a:pt x="315" y="23"/>
                  <a:pt x="315" y="23"/>
                  <a:pt x="315" y="23"/>
                </a:cubicBezTo>
                <a:cubicBezTo>
                  <a:pt x="314" y="24"/>
                  <a:pt x="312" y="24"/>
                  <a:pt x="311" y="25"/>
                </a:cubicBezTo>
                <a:cubicBezTo>
                  <a:pt x="311" y="26"/>
                  <a:pt x="311" y="26"/>
                  <a:pt x="311" y="26"/>
                </a:cubicBezTo>
                <a:cubicBezTo>
                  <a:pt x="306" y="30"/>
                  <a:pt x="306" y="30"/>
                  <a:pt x="306" y="30"/>
                </a:cubicBezTo>
                <a:cubicBezTo>
                  <a:pt x="305" y="31"/>
                  <a:pt x="303" y="31"/>
                  <a:pt x="302" y="31"/>
                </a:cubicBezTo>
                <a:cubicBezTo>
                  <a:pt x="300" y="32"/>
                  <a:pt x="300" y="33"/>
                  <a:pt x="300" y="33"/>
                </a:cubicBezTo>
                <a:cubicBezTo>
                  <a:pt x="297" y="34"/>
                  <a:pt x="295" y="32"/>
                  <a:pt x="294" y="31"/>
                </a:cubicBezTo>
                <a:cubicBezTo>
                  <a:pt x="294" y="30"/>
                  <a:pt x="294" y="30"/>
                  <a:pt x="294" y="30"/>
                </a:cubicBezTo>
                <a:cubicBezTo>
                  <a:pt x="291" y="29"/>
                  <a:pt x="288" y="31"/>
                  <a:pt x="287" y="31"/>
                </a:cubicBezTo>
                <a:cubicBezTo>
                  <a:pt x="286" y="31"/>
                  <a:pt x="285" y="31"/>
                  <a:pt x="284" y="31"/>
                </a:cubicBezTo>
                <a:cubicBezTo>
                  <a:pt x="284" y="30"/>
                  <a:pt x="288" y="27"/>
                  <a:pt x="288" y="27"/>
                </a:cubicBezTo>
                <a:cubicBezTo>
                  <a:pt x="289" y="26"/>
                  <a:pt x="288" y="25"/>
                  <a:pt x="289" y="25"/>
                </a:cubicBezTo>
                <a:cubicBezTo>
                  <a:pt x="290" y="24"/>
                  <a:pt x="291" y="24"/>
                  <a:pt x="292" y="24"/>
                </a:cubicBezTo>
                <a:cubicBezTo>
                  <a:pt x="293" y="23"/>
                  <a:pt x="295" y="21"/>
                  <a:pt x="296" y="20"/>
                </a:cubicBezTo>
                <a:cubicBezTo>
                  <a:pt x="297" y="20"/>
                  <a:pt x="298" y="20"/>
                  <a:pt x="298" y="20"/>
                </a:cubicBezTo>
                <a:cubicBezTo>
                  <a:pt x="299" y="20"/>
                  <a:pt x="300" y="18"/>
                  <a:pt x="300" y="18"/>
                </a:cubicBezTo>
                <a:cubicBezTo>
                  <a:pt x="302" y="17"/>
                  <a:pt x="303" y="16"/>
                  <a:pt x="304" y="16"/>
                </a:cubicBezTo>
                <a:cubicBezTo>
                  <a:pt x="303" y="15"/>
                  <a:pt x="301" y="15"/>
                  <a:pt x="300" y="14"/>
                </a:cubicBezTo>
                <a:cubicBezTo>
                  <a:pt x="298" y="12"/>
                  <a:pt x="297" y="14"/>
                  <a:pt x="295" y="13"/>
                </a:cubicBezTo>
                <a:cubicBezTo>
                  <a:pt x="293" y="13"/>
                  <a:pt x="292" y="12"/>
                  <a:pt x="290" y="13"/>
                </a:cubicBezTo>
                <a:cubicBezTo>
                  <a:pt x="288" y="13"/>
                  <a:pt x="287" y="12"/>
                  <a:pt x="285" y="12"/>
                </a:cubicBezTo>
                <a:cubicBezTo>
                  <a:pt x="282" y="12"/>
                  <a:pt x="280" y="10"/>
                  <a:pt x="278" y="9"/>
                </a:cubicBezTo>
                <a:cubicBezTo>
                  <a:pt x="277" y="8"/>
                  <a:pt x="274" y="9"/>
                  <a:pt x="274" y="11"/>
                </a:cubicBezTo>
                <a:cubicBezTo>
                  <a:pt x="273" y="13"/>
                  <a:pt x="271" y="9"/>
                  <a:pt x="268" y="9"/>
                </a:cubicBezTo>
                <a:cubicBezTo>
                  <a:pt x="265" y="9"/>
                  <a:pt x="264" y="8"/>
                  <a:pt x="264" y="8"/>
                </a:cubicBezTo>
                <a:cubicBezTo>
                  <a:pt x="264" y="8"/>
                  <a:pt x="262" y="0"/>
                  <a:pt x="260" y="0"/>
                </a:cubicBezTo>
                <a:cubicBezTo>
                  <a:pt x="258" y="0"/>
                  <a:pt x="258" y="5"/>
                  <a:pt x="258" y="5"/>
                </a:cubicBezTo>
                <a:cubicBezTo>
                  <a:pt x="20" y="2"/>
                  <a:pt x="20" y="2"/>
                  <a:pt x="20" y="2"/>
                </a:cubicBezTo>
                <a:cubicBezTo>
                  <a:pt x="21" y="2"/>
                  <a:pt x="20" y="3"/>
                  <a:pt x="20" y="3"/>
                </a:cubicBezTo>
                <a:cubicBezTo>
                  <a:pt x="20" y="4"/>
                  <a:pt x="18" y="4"/>
                  <a:pt x="18" y="5"/>
                </a:cubicBezTo>
                <a:cubicBezTo>
                  <a:pt x="18" y="6"/>
                  <a:pt x="18" y="6"/>
                  <a:pt x="18" y="6"/>
                </a:cubicBezTo>
                <a:cubicBezTo>
                  <a:pt x="18" y="7"/>
                  <a:pt x="20" y="8"/>
                  <a:pt x="20" y="9"/>
                </a:cubicBezTo>
                <a:cubicBezTo>
                  <a:pt x="19" y="10"/>
                  <a:pt x="18" y="10"/>
                  <a:pt x="16" y="11"/>
                </a:cubicBezTo>
                <a:cubicBezTo>
                  <a:pt x="16" y="11"/>
                  <a:pt x="16" y="11"/>
                  <a:pt x="16" y="11"/>
                </a:cubicBezTo>
                <a:cubicBezTo>
                  <a:pt x="13" y="12"/>
                  <a:pt x="3" y="10"/>
                  <a:pt x="0" y="9"/>
                </a:cubicBezTo>
                <a:cubicBezTo>
                  <a:pt x="0" y="11"/>
                  <a:pt x="0" y="13"/>
                  <a:pt x="0" y="15"/>
                </a:cubicBezTo>
                <a:cubicBezTo>
                  <a:pt x="1" y="17"/>
                  <a:pt x="4" y="18"/>
                  <a:pt x="4" y="19"/>
                </a:cubicBezTo>
                <a:cubicBezTo>
                  <a:pt x="6" y="21"/>
                  <a:pt x="5" y="23"/>
                  <a:pt x="6" y="25"/>
                </a:cubicBezTo>
                <a:cubicBezTo>
                  <a:pt x="7" y="25"/>
                  <a:pt x="7" y="25"/>
                  <a:pt x="7" y="25"/>
                </a:cubicBezTo>
                <a:cubicBezTo>
                  <a:pt x="7" y="27"/>
                  <a:pt x="6" y="27"/>
                  <a:pt x="6" y="29"/>
                </a:cubicBezTo>
                <a:cubicBezTo>
                  <a:pt x="7" y="29"/>
                  <a:pt x="8" y="28"/>
                  <a:pt x="8" y="29"/>
                </a:cubicBezTo>
                <a:cubicBezTo>
                  <a:pt x="8" y="30"/>
                  <a:pt x="8" y="32"/>
                  <a:pt x="8" y="33"/>
                </a:cubicBezTo>
                <a:cubicBezTo>
                  <a:pt x="6" y="33"/>
                  <a:pt x="6" y="33"/>
                  <a:pt x="6" y="33"/>
                </a:cubicBezTo>
                <a:cubicBezTo>
                  <a:pt x="6" y="35"/>
                  <a:pt x="6" y="36"/>
                  <a:pt x="8" y="37"/>
                </a:cubicBezTo>
                <a:cubicBezTo>
                  <a:pt x="9" y="38"/>
                  <a:pt x="6" y="39"/>
                  <a:pt x="6" y="39"/>
                </a:cubicBezTo>
                <a:cubicBezTo>
                  <a:pt x="7" y="45"/>
                  <a:pt x="7" y="49"/>
                  <a:pt x="7" y="55"/>
                </a:cubicBezTo>
                <a:cubicBezTo>
                  <a:pt x="6" y="57"/>
                  <a:pt x="6" y="57"/>
                  <a:pt x="6" y="57"/>
                </a:cubicBezTo>
                <a:cubicBezTo>
                  <a:pt x="6" y="57"/>
                  <a:pt x="6" y="60"/>
                  <a:pt x="6" y="60"/>
                </a:cubicBezTo>
                <a:cubicBezTo>
                  <a:pt x="6" y="60"/>
                  <a:pt x="7" y="61"/>
                  <a:pt x="6" y="61"/>
                </a:cubicBezTo>
                <a:cubicBezTo>
                  <a:pt x="5" y="64"/>
                  <a:pt x="6" y="71"/>
                  <a:pt x="5" y="73"/>
                </a:cubicBezTo>
                <a:cubicBezTo>
                  <a:pt x="5" y="73"/>
                  <a:pt x="4" y="74"/>
                  <a:pt x="4" y="74"/>
                </a:cubicBezTo>
                <a:cubicBezTo>
                  <a:pt x="4" y="76"/>
                  <a:pt x="4" y="79"/>
                  <a:pt x="4" y="81"/>
                </a:cubicBezTo>
                <a:cubicBezTo>
                  <a:pt x="4" y="86"/>
                  <a:pt x="5" y="87"/>
                  <a:pt x="8" y="90"/>
                </a:cubicBezTo>
                <a:cubicBezTo>
                  <a:pt x="7" y="91"/>
                  <a:pt x="7" y="92"/>
                  <a:pt x="6" y="92"/>
                </a:cubicBezTo>
                <a:cubicBezTo>
                  <a:pt x="6" y="95"/>
                  <a:pt x="8" y="97"/>
                  <a:pt x="8" y="99"/>
                </a:cubicBezTo>
                <a:cubicBezTo>
                  <a:pt x="8" y="102"/>
                  <a:pt x="7" y="105"/>
                  <a:pt x="7" y="108"/>
                </a:cubicBezTo>
                <a:cubicBezTo>
                  <a:pt x="6" y="109"/>
                  <a:pt x="5" y="108"/>
                  <a:pt x="4" y="110"/>
                </a:cubicBezTo>
                <a:cubicBezTo>
                  <a:pt x="4" y="111"/>
                  <a:pt x="4" y="111"/>
                  <a:pt x="4" y="111"/>
                </a:cubicBezTo>
                <a:cubicBezTo>
                  <a:pt x="6" y="114"/>
                  <a:pt x="7" y="115"/>
                  <a:pt x="8" y="118"/>
                </a:cubicBezTo>
                <a:cubicBezTo>
                  <a:pt x="8" y="118"/>
                  <a:pt x="9" y="118"/>
                  <a:pt x="9" y="118"/>
                </a:cubicBezTo>
                <a:cubicBezTo>
                  <a:pt x="9" y="119"/>
                  <a:pt x="9" y="120"/>
                  <a:pt x="9" y="121"/>
                </a:cubicBezTo>
                <a:cubicBezTo>
                  <a:pt x="10" y="122"/>
                  <a:pt x="10" y="122"/>
                  <a:pt x="10" y="122"/>
                </a:cubicBezTo>
                <a:cubicBezTo>
                  <a:pt x="11" y="124"/>
                  <a:pt x="10" y="126"/>
                  <a:pt x="11" y="129"/>
                </a:cubicBezTo>
                <a:cubicBezTo>
                  <a:pt x="11" y="130"/>
                  <a:pt x="13" y="129"/>
                  <a:pt x="13" y="130"/>
                </a:cubicBezTo>
                <a:cubicBezTo>
                  <a:pt x="14" y="130"/>
                  <a:pt x="14" y="133"/>
                  <a:pt x="14" y="133"/>
                </a:cubicBezTo>
                <a:cubicBezTo>
                  <a:pt x="16" y="133"/>
                  <a:pt x="16" y="133"/>
                  <a:pt x="16" y="133"/>
                </a:cubicBezTo>
                <a:cubicBezTo>
                  <a:pt x="16" y="135"/>
                  <a:pt x="16" y="137"/>
                  <a:pt x="16" y="138"/>
                </a:cubicBezTo>
                <a:cubicBezTo>
                  <a:pt x="16" y="138"/>
                  <a:pt x="18" y="139"/>
                  <a:pt x="18" y="139"/>
                </a:cubicBezTo>
                <a:cubicBezTo>
                  <a:pt x="21" y="139"/>
                  <a:pt x="19" y="136"/>
                  <a:pt x="19" y="136"/>
                </a:cubicBezTo>
                <a:cubicBezTo>
                  <a:pt x="20" y="136"/>
                  <a:pt x="21" y="136"/>
                  <a:pt x="22" y="136"/>
                </a:cubicBezTo>
                <a:cubicBezTo>
                  <a:pt x="21" y="137"/>
                  <a:pt x="23" y="136"/>
                  <a:pt x="23" y="136"/>
                </a:cubicBezTo>
                <a:cubicBezTo>
                  <a:pt x="23" y="137"/>
                  <a:pt x="22" y="137"/>
                  <a:pt x="22" y="138"/>
                </a:cubicBezTo>
                <a:cubicBezTo>
                  <a:pt x="22" y="139"/>
                  <a:pt x="24" y="144"/>
                  <a:pt x="23" y="144"/>
                </a:cubicBezTo>
                <a:cubicBezTo>
                  <a:pt x="23" y="144"/>
                  <a:pt x="21" y="142"/>
                  <a:pt x="21" y="142"/>
                </a:cubicBezTo>
                <a:cubicBezTo>
                  <a:pt x="21" y="142"/>
                  <a:pt x="20" y="142"/>
                  <a:pt x="20" y="142"/>
                </a:cubicBezTo>
                <a:cubicBezTo>
                  <a:pt x="20" y="143"/>
                  <a:pt x="19" y="145"/>
                  <a:pt x="20" y="146"/>
                </a:cubicBezTo>
                <a:cubicBezTo>
                  <a:pt x="20" y="147"/>
                  <a:pt x="25" y="148"/>
                  <a:pt x="26" y="149"/>
                </a:cubicBezTo>
                <a:cubicBezTo>
                  <a:pt x="27" y="152"/>
                  <a:pt x="27" y="152"/>
                  <a:pt x="27" y="152"/>
                </a:cubicBezTo>
                <a:cubicBezTo>
                  <a:pt x="26" y="152"/>
                  <a:pt x="25" y="152"/>
                  <a:pt x="24" y="152"/>
                </a:cubicBezTo>
                <a:cubicBezTo>
                  <a:pt x="25" y="156"/>
                  <a:pt x="23" y="153"/>
                  <a:pt x="26" y="157"/>
                </a:cubicBezTo>
                <a:cubicBezTo>
                  <a:pt x="26" y="158"/>
                  <a:pt x="26" y="159"/>
                  <a:pt x="27" y="160"/>
                </a:cubicBezTo>
                <a:cubicBezTo>
                  <a:pt x="28" y="161"/>
                  <a:pt x="28" y="161"/>
                  <a:pt x="28" y="161"/>
                </a:cubicBezTo>
                <a:cubicBezTo>
                  <a:pt x="29" y="163"/>
                  <a:pt x="29" y="165"/>
                  <a:pt x="30" y="166"/>
                </a:cubicBezTo>
                <a:cubicBezTo>
                  <a:pt x="30" y="166"/>
                  <a:pt x="31" y="166"/>
                  <a:pt x="32" y="166"/>
                </a:cubicBezTo>
                <a:cubicBezTo>
                  <a:pt x="33" y="167"/>
                  <a:pt x="34" y="169"/>
                  <a:pt x="34" y="170"/>
                </a:cubicBezTo>
                <a:cubicBezTo>
                  <a:pt x="33" y="170"/>
                  <a:pt x="34" y="172"/>
                  <a:pt x="34" y="172"/>
                </a:cubicBezTo>
                <a:cubicBezTo>
                  <a:pt x="35" y="173"/>
                  <a:pt x="35" y="173"/>
                  <a:pt x="36" y="173"/>
                </a:cubicBezTo>
                <a:cubicBezTo>
                  <a:pt x="37" y="175"/>
                  <a:pt x="37" y="177"/>
                  <a:pt x="36" y="180"/>
                </a:cubicBezTo>
                <a:cubicBezTo>
                  <a:pt x="42" y="180"/>
                  <a:pt x="46" y="183"/>
                  <a:pt x="52" y="184"/>
                </a:cubicBezTo>
                <a:cubicBezTo>
                  <a:pt x="52" y="186"/>
                  <a:pt x="52" y="187"/>
                  <a:pt x="53" y="188"/>
                </a:cubicBezTo>
                <a:cubicBezTo>
                  <a:pt x="54" y="188"/>
                  <a:pt x="55" y="188"/>
                  <a:pt x="56" y="187"/>
                </a:cubicBezTo>
                <a:cubicBezTo>
                  <a:pt x="58" y="189"/>
                  <a:pt x="59" y="192"/>
                  <a:pt x="61" y="194"/>
                </a:cubicBezTo>
                <a:cubicBezTo>
                  <a:pt x="62" y="194"/>
                  <a:pt x="64" y="194"/>
                  <a:pt x="64" y="196"/>
                </a:cubicBezTo>
                <a:cubicBezTo>
                  <a:pt x="65" y="197"/>
                  <a:pt x="64" y="198"/>
                  <a:pt x="64" y="200"/>
                </a:cubicBezTo>
                <a:cubicBezTo>
                  <a:pt x="66" y="201"/>
                  <a:pt x="66" y="201"/>
                  <a:pt x="66" y="201"/>
                </a:cubicBezTo>
                <a:cubicBezTo>
                  <a:pt x="66" y="202"/>
                  <a:pt x="66" y="203"/>
                  <a:pt x="66" y="203"/>
                </a:cubicBezTo>
                <a:cubicBezTo>
                  <a:pt x="90" y="202"/>
                  <a:pt x="90" y="202"/>
                  <a:pt x="90" y="202"/>
                </a:cubicBezTo>
                <a:cubicBezTo>
                  <a:pt x="90" y="205"/>
                  <a:pt x="90" y="205"/>
                  <a:pt x="90" y="205"/>
                </a:cubicBezTo>
                <a:cubicBezTo>
                  <a:pt x="113" y="217"/>
                  <a:pt x="113" y="217"/>
                  <a:pt x="113" y="217"/>
                </a:cubicBezTo>
                <a:cubicBezTo>
                  <a:pt x="141" y="218"/>
                  <a:pt x="141" y="218"/>
                  <a:pt x="141" y="218"/>
                </a:cubicBezTo>
                <a:cubicBezTo>
                  <a:pt x="141" y="213"/>
                  <a:pt x="141" y="213"/>
                  <a:pt x="141" y="213"/>
                </a:cubicBezTo>
                <a:cubicBezTo>
                  <a:pt x="159" y="213"/>
                  <a:pt x="159" y="213"/>
                  <a:pt x="159" y="213"/>
                </a:cubicBezTo>
                <a:cubicBezTo>
                  <a:pt x="162" y="218"/>
                  <a:pt x="162" y="218"/>
                  <a:pt x="162" y="218"/>
                </a:cubicBezTo>
                <a:cubicBezTo>
                  <a:pt x="166" y="220"/>
                  <a:pt x="166" y="220"/>
                  <a:pt x="166" y="220"/>
                </a:cubicBezTo>
                <a:cubicBezTo>
                  <a:pt x="167" y="222"/>
                  <a:pt x="167" y="222"/>
                  <a:pt x="167" y="222"/>
                </a:cubicBezTo>
                <a:cubicBezTo>
                  <a:pt x="169" y="224"/>
                  <a:pt x="169" y="224"/>
                  <a:pt x="169" y="224"/>
                </a:cubicBezTo>
                <a:cubicBezTo>
                  <a:pt x="173" y="228"/>
                  <a:pt x="173" y="228"/>
                  <a:pt x="173" y="228"/>
                </a:cubicBezTo>
                <a:cubicBezTo>
                  <a:pt x="174" y="232"/>
                  <a:pt x="174" y="232"/>
                  <a:pt x="174" y="232"/>
                </a:cubicBezTo>
                <a:cubicBezTo>
                  <a:pt x="175" y="234"/>
                  <a:pt x="175" y="234"/>
                  <a:pt x="175" y="234"/>
                </a:cubicBezTo>
                <a:cubicBezTo>
                  <a:pt x="177" y="238"/>
                  <a:pt x="177" y="238"/>
                  <a:pt x="177" y="238"/>
                </a:cubicBezTo>
                <a:cubicBezTo>
                  <a:pt x="179" y="241"/>
                  <a:pt x="179" y="241"/>
                  <a:pt x="179" y="241"/>
                </a:cubicBezTo>
                <a:cubicBezTo>
                  <a:pt x="182" y="243"/>
                  <a:pt x="182" y="243"/>
                  <a:pt x="182" y="243"/>
                </a:cubicBezTo>
                <a:cubicBezTo>
                  <a:pt x="185" y="243"/>
                  <a:pt x="185" y="243"/>
                  <a:pt x="185" y="243"/>
                </a:cubicBezTo>
                <a:cubicBezTo>
                  <a:pt x="188" y="243"/>
                  <a:pt x="188" y="243"/>
                  <a:pt x="188" y="243"/>
                </a:cubicBezTo>
                <a:cubicBezTo>
                  <a:pt x="190" y="241"/>
                  <a:pt x="190" y="241"/>
                  <a:pt x="190" y="241"/>
                </a:cubicBezTo>
                <a:cubicBezTo>
                  <a:pt x="193" y="237"/>
                  <a:pt x="193" y="237"/>
                  <a:pt x="193" y="237"/>
                </a:cubicBezTo>
                <a:cubicBezTo>
                  <a:pt x="196" y="236"/>
                  <a:pt x="196" y="236"/>
                  <a:pt x="196" y="236"/>
                </a:cubicBezTo>
                <a:cubicBezTo>
                  <a:pt x="199" y="236"/>
                  <a:pt x="199" y="236"/>
                  <a:pt x="199" y="236"/>
                </a:cubicBezTo>
                <a:cubicBezTo>
                  <a:pt x="202" y="238"/>
                  <a:pt x="202" y="238"/>
                  <a:pt x="202" y="238"/>
                </a:cubicBezTo>
                <a:cubicBezTo>
                  <a:pt x="205" y="240"/>
                  <a:pt x="205" y="240"/>
                  <a:pt x="205" y="240"/>
                </a:cubicBezTo>
                <a:cubicBezTo>
                  <a:pt x="207" y="243"/>
                  <a:pt x="207" y="243"/>
                  <a:pt x="207" y="243"/>
                </a:cubicBezTo>
                <a:cubicBezTo>
                  <a:pt x="208" y="246"/>
                  <a:pt x="208" y="246"/>
                  <a:pt x="208" y="246"/>
                </a:cubicBezTo>
                <a:cubicBezTo>
                  <a:pt x="209" y="248"/>
                  <a:pt x="209" y="248"/>
                  <a:pt x="209" y="248"/>
                </a:cubicBezTo>
                <a:cubicBezTo>
                  <a:pt x="211" y="252"/>
                  <a:pt x="211" y="252"/>
                  <a:pt x="211" y="252"/>
                </a:cubicBezTo>
                <a:cubicBezTo>
                  <a:pt x="213" y="256"/>
                  <a:pt x="213" y="256"/>
                  <a:pt x="213" y="256"/>
                </a:cubicBezTo>
                <a:cubicBezTo>
                  <a:pt x="215" y="260"/>
                  <a:pt x="215" y="260"/>
                  <a:pt x="215" y="260"/>
                </a:cubicBezTo>
                <a:cubicBezTo>
                  <a:pt x="218" y="262"/>
                  <a:pt x="218" y="262"/>
                  <a:pt x="218" y="262"/>
                </a:cubicBezTo>
                <a:cubicBezTo>
                  <a:pt x="219" y="265"/>
                  <a:pt x="219" y="265"/>
                  <a:pt x="219" y="265"/>
                </a:cubicBezTo>
                <a:cubicBezTo>
                  <a:pt x="221" y="271"/>
                  <a:pt x="221" y="271"/>
                  <a:pt x="221" y="271"/>
                </a:cubicBezTo>
                <a:cubicBezTo>
                  <a:pt x="222" y="275"/>
                  <a:pt x="222" y="275"/>
                  <a:pt x="222" y="275"/>
                </a:cubicBezTo>
                <a:cubicBezTo>
                  <a:pt x="224" y="276"/>
                  <a:pt x="224" y="276"/>
                  <a:pt x="224" y="276"/>
                </a:cubicBezTo>
                <a:cubicBezTo>
                  <a:pt x="228" y="278"/>
                  <a:pt x="228" y="278"/>
                  <a:pt x="228" y="278"/>
                </a:cubicBezTo>
                <a:cubicBezTo>
                  <a:pt x="232" y="278"/>
                  <a:pt x="232" y="278"/>
                  <a:pt x="232" y="278"/>
                </a:cubicBezTo>
                <a:cubicBezTo>
                  <a:pt x="234" y="281"/>
                  <a:pt x="234" y="281"/>
                  <a:pt x="234" y="281"/>
                </a:cubicBezTo>
                <a:cubicBezTo>
                  <a:pt x="238" y="281"/>
                  <a:pt x="238" y="281"/>
                  <a:pt x="238" y="281"/>
                </a:cubicBezTo>
                <a:cubicBezTo>
                  <a:pt x="237" y="280"/>
                  <a:pt x="237" y="280"/>
                  <a:pt x="237" y="280"/>
                </a:cubicBezTo>
                <a:cubicBezTo>
                  <a:pt x="237" y="280"/>
                  <a:pt x="236" y="278"/>
                  <a:pt x="237" y="277"/>
                </a:cubicBezTo>
                <a:cubicBezTo>
                  <a:pt x="237" y="278"/>
                  <a:pt x="237" y="276"/>
                  <a:pt x="237" y="275"/>
                </a:cubicBezTo>
                <a:cubicBezTo>
                  <a:pt x="236" y="275"/>
                  <a:pt x="236" y="275"/>
                  <a:pt x="236" y="275"/>
                </a:cubicBezTo>
                <a:cubicBezTo>
                  <a:pt x="235" y="274"/>
                  <a:pt x="236" y="274"/>
                  <a:pt x="235" y="273"/>
                </a:cubicBezTo>
                <a:cubicBezTo>
                  <a:pt x="234" y="273"/>
                  <a:pt x="234" y="273"/>
                  <a:pt x="234" y="273"/>
                </a:cubicBezTo>
                <a:cubicBezTo>
                  <a:pt x="233" y="269"/>
                  <a:pt x="233" y="266"/>
                  <a:pt x="234" y="263"/>
                </a:cubicBezTo>
                <a:cubicBezTo>
                  <a:pt x="232" y="262"/>
                  <a:pt x="233" y="263"/>
                  <a:pt x="232" y="261"/>
                </a:cubicBezTo>
                <a:cubicBezTo>
                  <a:pt x="234" y="261"/>
                  <a:pt x="234" y="261"/>
                  <a:pt x="235" y="261"/>
                </a:cubicBezTo>
                <a:cubicBezTo>
                  <a:pt x="235" y="261"/>
                  <a:pt x="235" y="256"/>
                  <a:pt x="236" y="255"/>
                </a:cubicBezTo>
                <a:cubicBezTo>
                  <a:pt x="236" y="255"/>
                  <a:pt x="238" y="255"/>
                  <a:pt x="238" y="255"/>
                </a:cubicBezTo>
                <a:cubicBezTo>
                  <a:pt x="238" y="255"/>
                  <a:pt x="239" y="253"/>
                  <a:pt x="239" y="253"/>
                </a:cubicBezTo>
                <a:cubicBezTo>
                  <a:pt x="240" y="252"/>
                  <a:pt x="241" y="253"/>
                  <a:pt x="242" y="253"/>
                </a:cubicBezTo>
                <a:cubicBezTo>
                  <a:pt x="246" y="250"/>
                  <a:pt x="244" y="249"/>
                  <a:pt x="244" y="248"/>
                </a:cubicBezTo>
                <a:cubicBezTo>
                  <a:pt x="245" y="248"/>
                  <a:pt x="246" y="248"/>
                  <a:pt x="246" y="248"/>
                </a:cubicBezTo>
                <a:cubicBezTo>
                  <a:pt x="247" y="246"/>
                  <a:pt x="247" y="246"/>
                  <a:pt x="247" y="246"/>
                </a:cubicBezTo>
                <a:cubicBezTo>
                  <a:pt x="249" y="246"/>
                  <a:pt x="249" y="246"/>
                  <a:pt x="251" y="247"/>
                </a:cubicBezTo>
                <a:cubicBezTo>
                  <a:pt x="251" y="246"/>
                  <a:pt x="253" y="244"/>
                  <a:pt x="253" y="244"/>
                </a:cubicBezTo>
                <a:cubicBezTo>
                  <a:pt x="254" y="244"/>
                  <a:pt x="253" y="246"/>
                  <a:pt x="254" y="245"/>
                </a:cubicBezTo>
                <a:cubicBezTo>
                  <a:pt x="255" y="244"/>
                  <a:pt x="254" y="242"/>
                  <a:pt x="254" y="241"/>
                </a:cubicBezTo>
                <a:cubicBezTo>
                  <a:pt x="255" y="241"/>
                  <a:pt x="257" y="241"/>
                  <a:pt x="257" y="240"/>
                </a:cubicBezTo>
                <a:cubicBezTo>
                  <a:pt x="257" y="239"/>
                  <a:pt x="257" y="237"/>
                  <a:pt x="257" y="236"/>
                </a:cubicBezTo>
                <a:cubicBezTo>
                  <a:pt x="262" y="239"/>
                  <a:pt x="262" y="237"/>
                  <a:pt x="267" y="235"/>
                </a:cubicBezTo>
                <a:cubicBezTo>
                  <a:pt x="267" y="235"/>
                  <a:pt x="267" y="233"/>
                  <a:pt x="267" y="233"/>
                </a:cubicBezTo>
                <a:cubicBezTo>
                  <a:pt x="268" y="233"/>
                  <a:pt x="268" y="235"/>
                  <a:pt x="268" y="235"/>
                </a:cubicBezTo>
                <a:cubicBezTo>
                  <a:pt x="270" y="235"/>
                  <a:pt x="271" y="233"/>
                  <a:pt x="272" y="233"/>
                </a:cubicBezTo>
                <a:cubicBezTo>
                  <a:pt x="273" y="233"/>
                  <a:pt x="273" y="234"/>
                  <a:pt x="274" y="235"/>
                </a:cubicBezTo>
                <a:cubicBezTo>
                  <a:pt x="277" y="237"/>
                  <a:pt x="279" y="236"/>
                  <a:pt x="282" y="234"/>
                </a:cubicBezTo>
                <a:cubicBezTo>
                  <a:pt x="283" y="235"/>
                  <a:pt x="282" y="236"/>
                  <a:pt x="282" y="237"/>
                </a:cubicBezTo>
                <a:cubicBezTo>
                  <a:pt x="286" y="239"/>
                  <a:pt x="285" y="238"/>
                  <a:pt x="288" y="238"/>
                </a:cubicBezTo>
                <a:cubicBezTo>
                  <a:pt x="287" y="239"/>
                  <a:pt x="287" y="242"/>
                  <a:pt x="288" y="242"/>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Rectangle 4">
            <a:extLst>
              <a:ext uri="{FF2B5EF4-FFF2-40B4-BE49-F238E27FC236}">
                <a16:creationId xmlns:a16="http://schemas.microsoft.com/office/drawing/2014/main" id="{47C065A1-460D-4DC1-8434-A0A8D4C7F3D8}"/>
              </a:ext>
            </a:extLst>
          </p:cNvPr>
          <p:cNvSpPr/>
          <p:nvPr/>
        </p:nvSpPr>
        <p:spPr>
          <a:xfrm>
            <a:off x="586081" y="1219629"/>
            <a:ext cx="1953791" cy="530915"/>
          </a:xfrm>
          <a:prstGeom prst="rect">
            <a:avLst/>
          </a:prstGeom>
        </p:spPr>
        <p:txBody>
          <a:bodyPr wrap="square">
            <a:spAutoFit/>
          </a:bodyPr>
          <a:lstStyle/>
          <a:p>
            <a:pPr algn="l"/>
            <a:r>
              <a:rPr lang="en-SG" altLang="en-US" b="1" dirty="0">
                <a:solidFill>
                  <a:srgbClr val="525F75"/>
                </a:solidFill>
                <a:latin typeface="Century Gothic (Headings)"/>
                <a:cs typeface="Arial" panose="020B0604020202020204" pitchFamily="34" charset="0"/>
              </a:rPr>
              <a:t>UNITED STATES</a:t>
            </a:r>
          </a:p>
          <a:p>
            <a:pPr algn="l"/>
            <a:r>
              <a:rPr lang="en-SG" altLang="en-US" sz="900" b="1" dirty="0">
                <a:solidFill>
                  <a:srgbClr val="525F75"/>
                </a:solidFill>
                <a:latin typeface="Century Gothic (Headings)"/>
                <a:cs typeface="Arial" panose="020B0604020202020204" pitchFamily="34" charset="0"/>
              </a:rPr>
              <a:t> </a:t>
            </a:r>
            <a:r>
              <a:rPr lang="en-SG" altLang="en-US" sz="1050" dirty="0">
                <a:solidFill>
                  <a:srgbClr val="525F75"/>
                </a:solidFill>
                <a:latin typeface="Century Gothic (Headings)"/>
                <a:cs typeface="Arial" panose="020B0604020202020204" pitchFamily="34" charset="0"/>
              </a:rPr>
              <a:t>(Corporate Office)</a:t>
            </a:r>
            <a:endParaRPr lang="en-SG" altLang="en-US" sz="1050" dirty="0">
              <a:solidFill>
                <a:srgbClr val="FF0000"/>
              </a:solidFill>
              <a:latin typeface="Century Gothic (Headings)"/>
              <a:cs typeface="Arial" panose="020B0604020202020204" pitchFamily="34" charset="0"/>
            </a:endParaRPr>
          </a:p>
        </p:txBody>
      </p:sp>
      <p:sp>
        <p:nvSpPr>
          <p:cNvPr id="7" name="Rectangle 9">
            <a:extLst>
              <a:ext uri="{FF2B5EF4-FFF2-40B4-BE49-F238E27FC236}">
                <a16:creationId xmlns:a16="http://schemas.microsoft.com/office/drawing/2014/main" id="{CDBDB9E1-8604-42FC-B31F-037277280307}"/>
              </a:ext>
            </a:extLst>
          </p:cNvPr>
          <p:cNvSpPr txBox="1">
            <a:spLocks noChangeArrowheads="1"/>
          </p:cNvSpPr>
          <p:nvPr/>
        </p:nvSpPr>
        <p:spPr bwMode="auto">
          <a:xfrm>
            <a:off x="702977" y="5279111"/>
            <a:ext cx="1451041" cy="1025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Thailand</a:t>
            </a:r>
          </a:p>
          <a:p>
            <a:pPr marL="0" indent="0">
              <a:spcBef>
                <a:spcPts val="0"/>
              </a:spcBef>
              <a:spcAft>
                <a:spcPts val="0"/>
              </a:spcAft>
              <a:buNone/>
            </a:pPr>
            <a:endParaRPr lang="en-SG" altLang="en-US" sz="1000" kern="0" dirty="0">
              <a:solidFill>
                <a:srgbClr val="525F75"/>
              </a:solidFill>
              <a:latin typeface="Calibri" panose="020F0502020204030204" pitchFamily="34" charset="0"/>
              <a:cs typeface="Calibri" panose="020F0502020204030204" pitchFamily="34" charset="0"/>
            </a:endParaRPr>
          </a:p>
        </p:txBody>
      </p:sp>
      <p:sp>
        <p:nvSpPr>
          <p:cNvPr id="8" name="Freeform 26">
            <a:extLst>
              <a:ext uri="{FF2B5EF4-FFF2-40B4-BE49-F238E27FC236}">
                <a16:creationId xmlns:a16="http://schemas.microsoft.com/office/drawing/2014/main" id="{AC617842-50E9-4AE9-AF45-C3C702067CCF}"/>
              </a:ext>
            </a:extLst>
          </p:cNvPr>
          <p:cNvSpPr/>
          <p:nvPr/>
        </p:nvSpPr>
        <p:spPr bwMode="auto">
          <a:xfrm rot="8100000">
            <a:off x="797664" y="3889479"/>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9" name="Rectangle 8">
            <a:extLst>
              <a:ext uri="{FF2B5EF4-FFF2-40B4-BE49-F238E27FC236}">
                <a16:creationId xmlns:a16="http://schemas.microsoft.com/office/drawing/2014/main" id="{17A3FE63-5AEC-4214-ADF3-8C16755E697F}"/>
              </a:ext>
            </a:extLst>
          </p:cNvPr>
          <p:cNvSpPr/>
          <p:nvPr/>
        </p:nvSpPr>
        <p:spPr>
          <a:xfrm>
            <a:off x="989958" y="3817949"/>
            <a:ext cx="1473429" cy="307777"/>
          </a:xfrm>
          <a:prstGeom prst="rect">
            <a:avLst/>
          </a:prstGeom>
        </p:spPr>
        <p:txBody>
          <a:bodyPr wrap="square">
            <a:spAutoFit/>
          </a:bodyPr>
          <a:lstStyle/>
          <a:p>
            <a:r>
              <a:rPr lang="en-SG" altLang="en-US" sz="1400" b="1" dirty="0">
                <a:solidFill>
                  <a:srgbClr val="525F75"/>
                </a:solidFill>
                <a:latin typeface="Century Gothic (Headings)"/>
                <a:cs typeface="Arial" panose="020B0604020202020204" pitchFamily="34" charset="0"/>
              </a:rPr>
              <a:t>THAILAND</a:t>
            </a:r>
          </a:p>
        </p:txBody>
      </p:sp>
      <p:sp>
        <p:nvSpPr>
          <p:cNvPr id="11" name="Rectangle 9">
            <a:extLst>
              <a:ext uri="{FF2B5EF4-FFF2-40B4-BE49-F238E27FC236}">
                <a16:creationId xmlns:a16="http://schemas.microsoft.com/office/drawing/2014/main" id="{37C815DC-EB8D-4C92-B4B4-69878EF08D31}"/>
              </a:ext>
            </a:extLst>
          </p:cNvPr>
          <p:cNvSpPr txBox="1">
            <a:spLocks noChangeArrowheads="1"/>
          </p:cNvSpPr>
          <p:nvPr/>
        </p:nvSpPr>
        <p:spPr bwMode="auto">
          <a:xfrm>
            <a:off x="3122463" y="2727287"/>
            <a:ext cx="1648606" cy="882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Singapore (BPO Only)</a:t>
            </a:r>
          </a:p>
        </p:txBody>
      </p:sp>
      <p:sp>
        <p:nvSpPr>
          <p:cNvPr id="12" name="Freeform 31">
            <a:extLst>
              <a:ext uri="{FF2B5EF4-FFF2-40B4-BE49-F238E27FC236}">
                <a16:creationId xmlns:a16="http://schemas.microsoft.com/office/drawing/2014/main" id="{D73695B1-1F02-4565-B9E5-36E0CDC0957A}"/>
              </a:ext>
            </a:extLst>
          </p:cNvPr>
          <p:cNvSpPr/>
          <p:nvPr/>
        </p:nvSpPr>
        <p:spPr bwMode="auto">
          <a:xfrm rot="8100000">
            <a:off x="2594149" y="1339987"/>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Rectangle 12">
            <a:extLst>
              <a:ext uri="{FF2B5EF4-FFF2-40B4-BE49-F238E27FC236}">
                <a16:creationId xmlns:a16="http://schemas.microsoft.com/office/drawing/2014/main" id="{93C32EAC-00D7-4B30-878E-775D8E4F04A5}"/>
              </a:ext>
            </a:extLst>
          </p:cNvPr>
          <p:cNvSpPr/>
          <p:nvPr/>
        </p:nvSpPr>
        <p:spPr>
          <a:xfrm>
            <a:off x="2745762" y="1254706"/>
            <a:ext cx="2138668" cy="530915"/>
          </a:xfrm>
          <a:prstGeom prst="rect">
            <a:avLst/>
          </a:prstGeom>
        </p:spPr>
        <p:txBody>
          <a:bodyPr wrap="square">
            <a:spAutoFit/>
          </a:bodyPr>
          <a:lstStyle/>
          <a:p>
            <a:pPr algn="l"/>
            <a:r>
              <a:rPr lang="en-SG" altLang="en-US" b="1" dirty="0">
                <a:solidFill>
                  <a:srgbClr val="525F75"/>
                </a:solidFill>
                <a:latin typeface="Century Gothic (Headings)"/>
                <a:cs typeface="Arial" panose="020B0604020202020204" pitchFamily="34" charset="0"/>
              </a:rPr>
              <a:t>SINGAPORE</a:t>
            </a:r>
          </a:p>
          <a:p>
            <a:pPr algn="l"/>
            <a:r>
              <a:rPr lang="en-SG" altLang="en-US" sz="1050" dirty="0">
                <a:solidFill>
                  <a:srgbClr val="525F75"/>
                </a:solidFill>
                <a:latin typeface="Century Gothic (Headings)"/>
                <a:cs typeface="Arial" panose="020B0604020202020204" pitchFamily="34" charset="0"/>
              </a:rPr>
              <a:t>(Regional HQ)</a:t>
            </a:r>
          </a:p>
        </p:txBody>
      </p:sp>
      <p:sp>
        <p:nvSpPr>
          <p:cNvPr id="15" name="Rectangle 9">
            <a:extLst>
              <a:ext uri="{FF2B5EF4-FFF2-40B4-BE49-F238E27FC236}">
                <a16:creationId xmlns:a16="http://schemas.microsoft.com/office/drawing/2014/main" id="{ABC64AE7-434E-4B4F-B32F-8795819D4A7E}"/>
              </a:ext>
            </a:extLst>
          </p:cNvPr>
          <p:cNvSpPr txBox="1">
            <a:spLocks noChangeArrowheads="1"/>
          </p:cNvSpPr>
          <p:nvPr/>
        </p:nvSpPr>
        <p:spPr bwMode="auto">
          <a:xfrm>
            <a:off x="2991859" y="5435180"/>
            <a:ext cx="1778335" cy="676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India</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South Asian Countries</a:t>
            </a:r>
          </a:p>
        </p:txBody>
      </p:sp>
      <p:sp>
        <p:nvSpPr>
          <p:cNvPr id="19" name="Rectangle 9">
            <a:extLst>
              <a:ext uri="{FF2B5EF4-FFF2-40B4-BE49-F238E27FC236}">
                <a16:creationId xmlns:a16="http://schemas.microsoft.com/office/drawing/2014/main" id="{F6723532-451F-4210-B25A-FC93D734304F}"/>
              </a:ext>
            </a:extLst>
          </p:cNvPr>
          <p:cNvSpPr txBox="1">
            <a:spLocks noChangeArrowheads="1"/>
          </p:cNvSpPr>
          <p:nvPr/>
        </p:nvSpPr>
        <p:spPr bwMode="auto">
          <a:xfrm>
            <a:off x="7502847" y="2583150"/>
            <a:ext cx="1695836" cy="1009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Malaysia</a:t>
            </a:r>
          </a:p>
          <a:p>
            <a:pPr>
              <a:spcBef>
                <a:spcPts val="0"/>
              </a:spcBef>
              <a:buFontTx/>
              <a:buChar char="-"/>
            </a:pPr>
            <a:r>
              <a:rPr lang="en-US" altLang="en-US" sz="1000" b="1" dirty="0">
                <a:solidFill>
                  <a:srgbClr val="525F75"/>
                </a:solidFill>
                <a:latin typeface="Calibri" panose="020F0502020204030204" pitchFamily="34" charset="0"/>
                <a:cs typeface="Calibri" panose="020F0502020204030204" pitchFamily="34" charset="0"/>
              </a:rPr>
              <a:t>Indonesia</a:t>
            </a:r>
          </a:p>
          <a:p>
            <a:pPr>
              <a:spcBef>
                <a:spcPts val="0"/>
              </a:spcBef>
              <a:buFontTx/>
              <a:buChar char="-"/>
            </a:pPr>
            <a:r>
              <a:rPr lang="en-US" altLang="en-US" sz="1000" b="1" dirty="0">
                <a:solidFill>
                  <a:srgbClr val="525F75"/>
                </a:solidFill>
                <a:latin typeface="Calibri" panose="020F0502020204030204" pitchFamily="34" charset="0"/>
                <a:cs typeface="Calibri" panose="020F0502020204030204" pitchFamily="34" charset="0"/>
              </a:rPr>
              <a:t>Hong Kong</a:t>
            </a:r>
          </a:p>
          <a:p>
            <a:pPr>
              <a:spcBef>
                <a:spcPts val="0"/>
              </a:spcBef>
              <a:buFontTx/>
              <a:buChar char="-"/>
            </a:pPr>
            <a:r>
              <a:rPr lang="en-US" altLang="en-US" sz="1000" b="1" dirty="0">
                <a:solidFill>
                  <a:srgbClr val="525F75"/>
                </a:solidFill>
                <a:latin typeface="Calibri" panose="020F0502020204030204" pitchFamily="34" charset="0"/>
                <a:cs typeface="Calibri" panose="020F0502020204030204" pitchFamily="34" charset="0"/>
              </a:rPr>
              <a:t>Taiwan</a:t>
            </a:r>
          </a:p>
        </p:txBody>
      </p:sp>
      <p:sp>
        <p:nvSpPr>
          <p:cNvPr id="20" name="Freeform 41">
            <a:extLst>
              <a:ext uri="{FF2B5EF4-FFF2-40B4-BE49-F238E27FC236}">
                <a16:creationId xmlns:a16="http://schemas.microsoft.com/office/drawing/2014/main" id="{F8E1DD06-AA76-4464-A05B-3C7923664D5E}"/>
              </a:ext>
            </a:extLst>
          </p:cNvPr>
          <p:cNvSpPr/>
          <p:nvPr/>
        </p:nvSpPr>
        <p:spPr bwMode="auto">
          <a:xfrm rot="8100000">
            <a:off x="6849999" y="1335967"/>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1" name="Rectangle 20">
            <a:extLst>
              <a:ext uri="{FF2B5EF4-FFF2-40B4-BE49-F238E27FC236}">
                <a16:creationId xmlns:a16="http://schemas.microsoft.com/office/drawing/2014/main" id="{F0D4CCF0-5C2F-4E37-8FF5-14F737B53888}"/>
              </a:ext>
            </a:extLst>
          </p:cNvPr>
          <p:cNvSpPr/>
          <p:nvPr/>
        </p:nvSpPr>
        <p:spPr>
          <a:xfrm>
            <a:off x="7203094" y="1214906"/>
            <a:ext cx="1473429" cy="369332"/>
          </a:xfrm>
          <a:prstGeom prst="rect">
            <a:avLst/>
          </a:prstGeom>
        </p:spPr>
        <p:txBody>
          <a:bodyPr wrap="square">
            <a:spAutoFit/>
          </a:bodyPr>
          <a:lstStyle/>
          <a:p>
            <a:r>
              <a:rPr lang="en-SG" altLang="en-US" b="1" dirty="0">
                <a:solidFill>
                  <a:srgbClr val="525F75"/>
                </a:solidFill>
                <a:latin typeface="Century Gothic (Headings)"/>
                <a:cs typeface="Arial" panose="020B0604020202020204" pitchFamily="34" charset="0"/>
              </a:rPr>
              <a:t>MALAYSIA</a:t>
            </a:r>
          </a:p>
        </p:txBody>
      </p:sp>
      <p:sp>
        <p:nvSpPr>
          <p:cNvPr id="27" name="Rectangle 9">
            <a:extLst>
              <a:ext uri="{FF2B5EF4-FFF2-40B4-BE49-F238E27FC236}">
                <a16:creationId xmlns:a16="http://schemas.microsoft.com/office/drawing/2014/main" id="{B98CDC9F-21AE-4406-AD59-4460CB259414}"/>
              </a:ext>
            </a:extLst>
          </p:cNvPr>
          <p:cNvSpPr txBox="1">
            <a:spLocks noChangeArrowheads="1"/>
          </p:cNvSpPr>
          <p:nvPr/>
        </p:nvSpPr>
        <p:spPr bwMode="auto">
          <a:xfrm>
            <a:off x="9456511" y="2295808"/>
            <a:ext cx="1612676" cy="1396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2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200" b="1" dirty="0">
                <a:solidFill>
                  <a:srgbClr val="525F75"/>
                </a:solidFill>
                <a:latin typeface="Calibri" panose="020F0502020204030204" pitchFamily="34" charset="0"/>
                <a:cs typeface="Calibri" panose="020F0502020204030204" pitchFamily="34" charset="0"/>
              </a:rPr>
              <a:t> - Philippines</a:t>
            </a:r>
          </a:p>
          <a:p>
            <a:pPr>
              <a:spcBef>
                <a:spcPts val="0"/>
              </a:spcBef>
              <a:buFontTx/>
              <a:buChar char="-"/>
            </a:pPr>
            <a:endParaRPr lang="en-US" altLang="en-US" sz="1050" dirty="0">
              <a:solidFill>
                <a:srgbClr val="525F75"/>
              </a:solidFill>
              <a:latin typeface="Calibri" panose="020F0502020204030204" pitchFamily="34" charset="0"/>
              <a:cs typeface="Calibri" panose="020F0502020204030204" pitchFamily="34" charset="0"/>
            </a:endParaRPr>
          </a:p>
        </p:txBody>
      </p:sp>
      <p:sp>
        <p:nvSpPr>
          <p:cNvPr id="28" name="Freeform 51">
            <a:extLst>
              <a:ext uri="{FF2B5EF4-FFF2-40B4-BE49-F238E27FC236}">
                <a16:creationId xmlns:a16="http://schemas.microsoft.com/office/drawing/2014/main" id="{A4D94B38-77BB-4CBB-A1DF-3601AF261CD5}"/>
              </a:ext>
            </a:extLst>
          </p:cNvPr>
          <p:cNvSpPr/>
          <p:nvPr/>
        </p:nvSpPr>
        <p:spPr bwMode="auto">
          <a:xfrm rot="8100000">
            <a:off x="9221172" y="1286387"/>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9" name="Rectangle 28">
            <a:extLst>
              <a:ext uri="{FF2B5EF4-FFF2-40B4-BE49-F238E27FC236}">
                <a16:creationId xmlns:a16="http://schemas.microsoft.com/office/drawing/2014/main" id="{397B250D-072D-4C07-A579-730D77E6B377}"/>
              </a:ext>
            </a:extLst>
          </p:cNvPr>
          <p:cNvSpPr/>
          <p:nvPr/>
        </p:nvSpPr>
        <p:spPr>
          <a:xfrm>
            <a:off x="9413466" y="1209910"/>
            <a:ext cx="1473429" cy="369332"/>
          </a:xfrm>
          <a:prstGeom prst="rect">
            <a:avLst/>
          </a:prstGeom>
        </p:spPr>
        <p:txBody>
          <a:bodyPr wrap="square">
            <a:spAutoFit/>
          </a:bodyPr>
          <a:lstStyle/>
          <a:p>
            <a:r>
              <a:rPr lang="en-SG" altLang="en-US" b="1" dirty="0">
                <a:solidFill>
                  <a:srgbClr val="525F75"/>
                </a:solidFill>
                <a:latin typeface="Century Gothic (Headings)"/>
                <a:cs typeface="Arial" panose="020B0604020202020204" pitchFamily="34" charset="0"/>
              </a:rPr>
              <a:t>PHILIPPINES</a:t>
            </a:r>
          </a:p>
        </p:txBody>
      </p:sp>
      <p:sp>
        <p:nvSpPr>
          <p:cNvPr id="36" name="Freeform 208">
            <a:extLst>
              <a:ext uri="{FF2B5EF4-FFF2-40B4-BE49-F238E27FC236}">
                <a16:creationId xmlns:a16="http://schemas.microsoft.com/office/drawing/2014/main" id="{CBC573C4-8133-4C1F-8EAD-E58B40C51C27}"/>
              </a:ext>
            </a:extLst>
          </p:cNvPr>
          <p:cNvSpPr>
            <a:spLocks noEditPoints="1"/>
          </p:cNvSpPr>
          <p:nvPr/>
        </p:nvSpPr>
        <p:spPr bwMode="auto">
          <a:xfrm>
            <a:off x="3696961" y="4125726"/>
            <a:ext cx="1226414" cy="1381891"/>
          </a:xfrm>
          <a:custGeom>
            <a:avLst/>
            <a:gdLst>
              <a:gd name="T0" fmla="*/ 213 w 251"/>
              <a:gd name="T1" fmla="*/ 268 h 324"/>
              <a:gd name="T2" fmla="*/ 209 w 251"/>
              <a:gd name="T3" fmla="*/ 285 h 324"/>
              <a:gd name="T4" fmla="*/ 220 w 251"/>
              <a:gd name="T5" fmla="*/ 322 h 324"/>
              <a:gd name="T6" fmla="*/ 1 w 251"/>
              <a:gd name="T7" fmla="*/ 149 h 324"/>
              <a:gd name="T8" fmla="*/ 16 w 251"/>
              <a:gd name="T9" fmla="*/ 154 h 324"/>
              <a:gd name="T10" fmla="*/ 5 w 251"/>
              <a:gd name="T11" fmla="*/ 160 h 324"/>
              <a:gd name="T12" fmla="*/ 32 w 251"/>
              <a:gd name="T13" fmla="*/ 167 h 324"/>
              <a:gd name="T14" fmla="*/ 36 w 251"/>
              <a:gd name="T15" fmla="*/ 161 h 324"/>
              <a:gd name="T16" fmla="*/ 36 w 251"/>
              <a:gd name="T17" fmla="*/ 170 h 324"/>
              <a:gd name="T18" fmla="*/ 37 w 251"/>
              <a:gd name="T19" fmla="*/ 193 h 324"/>
              <a:gd name="T20" fmla="*/ 41 w 251"/>
              <a:gd name="T21" fmla="*/ 215 h 324"/>
              <a:gd name="T22" fmla="*/ 54 w 251"/>
              <a:gd name="T23" fmla="*/ 268 h 324"/>
              <a:gd name="T24" fmla="*/ 67 w 251"/>
              <a:gd name="T25" fmla="*/ 291 h 324"/>
              <a:gd name="T26" fmla="*/ 87 w 251"/>
              <a:gd name="T27" fmla="*/ 302 h 324"/>
              <a:gd name="T28" fmla="*/ 98 w 251"/>
              <a:gd name="T29" fmla="*/ 272 h 324"/>
              <a:gd name="T30" fmla="*/ 100 w 251"/>
              <a:gd name="T31" fmla="*/ 238 h 324"/>
              <a:gd name="T32" fmla="*/ 109 w 251"/>
              <a:gd name="T33" fmla="*/ 224 h 324"/>
              <a:gd name="T34" fmla="*/ 128 w 251"/>
              <a:gd name="T35" fmla="*/ 208 h 324"/>
              <a:gd name="T36" fmla="*/ 141 w 251"/>
              <a:gd name="T37" fmla="*/ 196 h 324"/>
              <a:gd name="T38" fmla="*/ 154 w 251"/>
              <a:gd name="T39" fmla="*/ 186 h 324"/>
              <a:gd name="T40" fmla="*/ 167 w 251"/>
              <a:gd name="T41" fmla="*/ 169 h 324"/>
              <a:gd name="T42" fmla="*/ 176 w 251"/>
              <a:gd name="T43" fmla="*/ 161 h 324"/>
              <a:gd name="T44" fmla="*/ 167 w 251"/>
              <a:gd name="T45" fmla="*/ 139 h 324"/>
              <a:gd name="T46" fmla="*/ 175 w 251"/>
              <a:gd name="T47" fmla="*/ 123 h 324"/>
              <a:gd name="T48" fmla="*/ 186 w 251"/>
              <a:gd name="T49" fmla="*/ 119 h 324"/>
              <a:gd name="T50" fmla="*/ 199 w 251"/>
              <a:gd name="T51" fmla="*/ 131 h 324"/>
              <a:gd name="T52" fmla="*/ 204 w 251"/>
              <a:gd name="T53" fmla="*/ 142 h 324"/>
              <a:gd name="T54" fmla="*/ 206 w 251"/>
              <a:gd name="T55" fmla="*/ 151 h 324"/>
              <a:gd name="T56" fmla="*/ 216 w 251"/>
              <a:gd name="T57" fmla="*/ 167 h 324"/>
              <a:gd name="T58" fmla="*/ 218 w 251"/>
              <a:gd name="T59" fmla="*/ 153 h 324"/>
              <a:gd name="T60" fmla="*/ 228 w 251"/>
              <a:gd name="T61" fmla="*/ 135 h 324"/>
              <a:gd name="T62" fmla="*/ 237 w 251"/>
              <a:gd name="T63" fmla="*/ 123 h 324"/>
              <a:gd name="T64" fmla="*/ 251 w 251"/>
              <a:gd name="T65" fmla="*/ 109 h 324"/>
              <a:gd name="T66" fmla="*/ 243 w 251"/>
              <a:gd name="T67" fmla="*/ 96 h 324"/>
              <a:gd name="T68" fmla="*/ 231 w 251"/>
              <a:gd name="T69" fmla="*/ 87 h 324"/>
              <a:gd name="T70" fmla="*/ 214 w 251"/>
              <a:gd name="T71" fmla="*/ 91 h 324"/>
              <a:gd name="T72" fmla="*/ 204 w 251"/>
              <a:gd name="T73" fmla="*/ 106 h 324"/>
              <a:gd name="T74" fmla="*/ 180 w 251"/>
              <a:gd name="T75" fmla="*/ 103 h 324"/>
              <a:gd name="T76" fmla="*/ 170 w 251"/>
              <a:gd name="T77" fmla="*/ 98 h 324"/>
              <a:gd name="T78" fmla="*/ 171 w 251"/>
              <a:gd name="T79" fmla="*/ 111 h 324"/>
              <a:gd name="T80" fmla="*/ 149 w 251"/>
              <a:gd name="T81" fmla="*/ 108 h 324"/>
              <a:gd name="T82" fmla="*/ 128 w 251"/>
              <a:gd name="T83" fmla="*/ 98 h 324"/>
              <a:gd name="T84" fmla="*/ 106 w 251"/>
              <a:gd name="T85" fmla="*/ 88 h 324"/>
              <a:gd name="T86" fmla="*/ 106 w 251"/>
              <a:gd name="T87" fmla="*/ 69 h 324"/>
              <a:gd name="T88" fmla="*/ 89 w 251"/>
              <a:gd name="T89" fmla="*/ 57 h 324"/>
              <a:gd name="T90" fmla="*/ 89 w 251"/>
              <a:gd name="T91" fmla="*/ 45 h 324"/>
              <a:gd name="T92" fmla="*/ 83 w 251"/>
              <a:gd name="T93" fmla="*/ 28 h 324"/>
              <a:gd name="T94" fmla="*/ 91 w 251"/>
              <a:gd name="T95" fmla="*/ 14 h 324"/>
              <a:gd name="T96" fmla="*/ 84 w 251"/>
              <a:gd name="T97" fmla="*/ 1 h 324"/>
              <a:gd name="T98" fmla="*/ 68 w 251"/>
              <a:gd name="T99" fmla="*/ 10 h 324"/>
              <a:gd name="T100" fmla="*/ 50 w 251"/>
              <a:gd name="T101" fmla="*/ 22 h 324"/>
              <a:gd name="T102" fmla="*/ 37 w 251"/>
              <a:gd name="T103" fmla="*/ 27 h 324"/>
              <a:gd name="T104" fmla="*/ 45 w 251"/>
              <a:gd name="T105" fmla="*/ 47 h 324"/>
              <a:gd name="T106" fmla="*/ 43 w 251"/>
              <a:gd name="T107" fmla="*/ 70 h 324"/>
              <a:gd name="T108" fmla="*/ 28 w 251"/>
              <a:gd name="T109" fmla="*/ 87 h 324"/>
              <a:gd name="T110" fmla="*/ 13 w 251"/>
              <a:gd name="T111" fmla="*/ 101 h 324"/>
              <a:gd name="T112" fmla="*/ 10 w 251"/>
              <a:gd name="T113" fmla="*/ 116 h 324"/>
              <a:gd name="T114" fmla="*/ 13 w 251"/>
              <a:gd name="T115" fmla="*/ 135 h 324"/>
              <a:gd name="T116" fmla="*/ 213 w 251"/>
              <a:gd name="T117" fmla="*/ 25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324">
                <a:moveTo>
                  <a:pt x="213" y="262"/>
                </a:moveTo>
                <a:cubicBezTo>
                  <a:pt x="213" y="263"/>
                  <a:pt x="213" y="263"/>
                  <a:pt x="213" y="263"/>
                </a:cubicBezTo>
                <a:cubicBezTo>
                  <a:pt x="213" y="262"/>
                  <a:pt x="214" y="262"/>
                  <a:pt x="213" y="262"/>
                </a:cubicBezTo>
                <a:close/>
                <a:moveTo>
                  <a:pt x="213" y="266"/>
                </a:moveTo>
                <a:cubicBezTo>
                  <a:pt x="213" y="266"/>
                  <a:pt x="213" y="268"/>
                  <a:pt x="213" y="268"/>
                </a:cubicBezTo>
                <a:cubicBezTo>
                  <a:pt x="215" y="269"/>
                  <a:pt x="214" y="266"/>
                  <a:pt x="213" y="266"/>
                </a:cubicBezTo>
                <a:close/>
                <a:moveTo>
                  <a:pt x="211" y="272"/>
                </a:moveTo>
                <a:cubicBezTo>
                  <a:pt x="211" y="272"/>
                  <a:pt x="212" y="273"/>
                  <a:pt x="212" y="274"/>
                </a:cubicBezTo>
                <a:cubicBezTo>
                  <a:pt x="213" y="274"/>
                  <a:pt x="213" y="272"/>
                  <a:pt x="211" y="272"/>
                </a:cubicBezTo>
                <a:close/>
                <a:moveTo>
                  <a:pt x="209" y="285"/>
                </a:moveTo>
                <a:cubicBezTo>
                  <a:pt x="209" y="286"/>
                  <a:pt x="209" y="286"/>
                  <a:pt x="209" y="286"/>
                </a:cubicBezTo>
                <a:cubicBezTo>
                  <a:pt x="212" y="287"/>
                  <a:pt x="211" y="285"/>
                  <a:pt x="209" y="285"/>
                </a:cubicBezTo>
                <a:close/>
                <a:moveTo>
                  <a:pt x="218" y="322"/>
                </a:moveTo>
                <a:cubicBezTo>
                  <a:pt x="219" y="324"/>
                  <a:pt x="219" y="324"/>
                  <a:pt x="219" y="324"/>
                </a:cubicBezTo>
                <a:cubicBezTo>
                  <a:pt x="221" y="324"/>
                  <a:pt x="220" y="323"/>
                  <a:pt x="220" y="322"/>
                </a:cubicBezTo>
                <a:cubicBezTo>
                  <a:pt x="220" y="322"/>
                  <a:pt x="219" y="322"/>
                  <a:pt x="218" y="322"/>
                </a:cubicBezTo>
                <a:close/>
                <a:moveTo>
                  <a:pt x="0" y="141"/>
                </a:moveTo>
                <a:cubicBezTo>
                  <a:pt x="1" y="141"/>
                  <a:pt x="1" y="141"/>
                  <a:pt x="1" y="141"/>
                </a:cubicBezTo>
                <a:cubicBezTo>
                  <a:pt x="1" y="142"/>
                  <a:pt x="1" y="141"/>
                  <a:pt x="0" y="142"/>
                </a:cubicBezTo>
                <a:cubicBezTo>
                  <a:pt x="1" y="145"/>
                  <a:pt x="1" y="147"/>
                  <a:pt x="1" y="149"/>
                </a:cubicBezTo>
                <a:cubicBezTo>
                  <a:pt x="4" y="150"/>
                  <a:pt x="10" y="154"/>
                  <a:pt x="16" y="152"/>
                </a:cubicBezTo>
                <a:cubicBezTo>
                  <a:pt x="18" y="151"/>
                  <a:pt x="18" y="148"/>
                  <a:pt x="19" y="147"/>
                </a:cubicBezTo>
                <a:cubicBezTo>
                  <a:pt x="20" y="147"/>
                  <a:pt x="21" y="148"/>
                  <a:pt x="21" y="147"/>
                </a:cubicBezTo>
                <a:cubicBezTo>
                  <a:pt x="20" y="149"/>
                  <a:pt x="20" y="151"/>
                  <a:pt x="19" y="153"/>
                </a:cubicBezTo>
                <a:cubicBezTo>
                  <a:pt x="18" y="153"/>
                  <a:pt x="17" y="153"/>
                  <a:pt x="16" y="154"/>
                </a:cubicBezTo>
                <a:cubicBezTo>
                  <a:pt x="15" y="155"/>
                  <a:pt x="16" y="157"/>
                  <a:pt x="15" y="157"/>
                </a:cubicBezTo>
                <a:cubicBezTo>
                  <a:pt x="14" y="158"/>
                  <a:pt x="12" y="157"/>
                  <a:pt x="11" y="157"/>
                </a:cubicBezTo>
                <a:cubicBezTo>
                  <a:pt x="11" y="157"/>
                  <a:pt x="10" y="159"/>
                  <a:pt x="9" y="159"/>
                </a:cubicBezTo>
                <a:cubicBezTo>
                  <a:pt x="8" y="160"/>
                  <a:pt x="8" y="158"/>
                  <a:pt x="7" y="159"/>
                </a:cubicBezTo>
                <a:cubicBezTo>
                  <a:pt x="6" y="159"/>
                  <a:pt x="6" y="160"/>
                  <a:pt x="5" y="160"/>
                </a:cubicBezTo>
                <a:cubicBezTo>
                  <a:pt x="6" y="161"/>
                  <a:pt x="7" y="163"/>
                  <a:pt x="7" y="164"/>
                </a:cubicBezTo>
                <a:cubicBezTo>
                  <a:pt x="11" y="169"/>
                  <a:pt x="15" y="172"/>
                  <a:pt x="18" y="177"/>
                </a:cubicBezTo>
                <a:cubicBezTo>
                  <a:pt x="19" y="177"/>
                  <a:pt x="20" y="177"/>
                  <a:pt x="21" y="177"/>
                </a:cubicBezTo>
                <a:cubicBezTo>
                  <a:pt x="22" y="177"/>
                  <a:pt x="23" y="175"/>
                  <a:pt x="23" y="175"/>
                </a:cubicBezTo>
                <a:cubicBezTo>
                  <a:pt x="27" y="173"/>
                  <a:pt x="31" y="172"/>
                  <a:pt x="32" y="167"/>
                </a:cubicBezTo>
                <a:cubicBezTo>
                  <a:pt x="33" y="163"/>
                  <a:pt x="31" y="161"/>
                  <a:pt x="33" y="157"/>
                </a:cubicBezTo>
                <a:cubicBezTo>
                  <a:pt x="34" y="157"/>
                  <a:pt x="34" y="157"/>
                  <a:pt x="34" y="157"/>
                </a:cubicBezTo>
                <a:cubicBezTo>
                  <a:pt x="34" y="158"/>
                  <a:pt x="34" y="158"/>
                  <a:pt x="35" y="158"/>
                </a:cubicBezTo>
                <a:cubicBezTo>
                  <a:pt x="35" y="159"/>
                  <a:pt x="35" y="159"/>
                  <a:pt x="35" y="160"/>
                </a:cubicBezTo>
                <a:cubicBezTo>
                  <a:pt x="35" y="159"/>
                  <a:pt x="36" y="161"/>
                  <a:pt x="36" y="161"/>
                </a:cubicBezTo>
                <a:cubicBezTo>
                  <a:pt x="36" y="162"/>
                  <a:pt x="35" y="162"/>
                  <a:pt x="35" y="164"/>
                </a:cubicBezTo>
                <a:cubicBezTo>
                  <a:pt x="37" y="165"/>
                  <a:pt x="37" y="166"/>
                  <a:pt x="36" y="166"/>
                </a:cubicBezTo>
                <a:cubicBezTo>
                  <a:pt x="36" y="166"/>
                  <a:pt x="37" y="167"/>
                  <a:pt x="35" y="167"/>
                </a:cubicBezTo>
                <a:cubicBezTo>
                  <a:pt x="35" y="167"/>
                  <a:pt x="35" y="169"/>
                  <a:pt x="36" y="168"/>
                </a:cubicBezTo>
                <a:cubicBezTo>
                  <a:pt x="36" y="170"/>
                  <a:pt x="36" y="170"/>
                  <a:pt x="36" y="170"/>
                </a:cubicBezTo>
                <a:cubicBezTo>
                  <a:pt x="37" y="172"/>
                  <a:pt x="39" y="172"/>
                  <a:pt x="39" y="175"/>
                </a:cubicBezTo>
                <a:cubicBezTo>
                  <a:pt x="37" y="176"/>
                  <a:pt x="37" y="176"/>
                  <a:pt x="37" y="176"/>
                </a:cubicBezTo>
                <a:cubicBezTo>
                  <a:pt x="37" y="177"/>
                  <a:pt x="34" y="187"/>
                  <a:pt x="34" y="187"/>
                </a:cubicBezTo>
                <a:cubicBezTo>
                  <a:pt x="34" y="188"/>
                  <a:pt x="37" y="190"/>
                  <a:pt x="37" y="191"/>
                </a:cubicBezTo>
                <a:cubicBezTo>
                  <a:pt x="38" y="192"/>
                  <a:pt x="36" y="193"/>
                  <a:pt x="37" y="193"/>
                </a:cubicBezTo>
                <a:cubicBezTo>
                  <a:pt x="39" y="194"/>
                  <a:pt x="37" y="198"/>
                  <a:pt x="37" y="200"/>
                </a:cubicBezTo>
                <a:cubicBezTo>
                  <a:pt x="38" y="200"/>
                  <a:pt x="38" y="200"/>
                  <a:pt x="38" y="200"/>
                </a:cubicBezTo>
                <a:cubicBezTo>
                  <a:pt x="38" y="203"/>
                  <a:pt x="37" y="209"/>
                  <a:pt x="39" y="210"/>
                </a:cubicBezTo>
                <a:cubicBezTo>
                  <a:pt x="39" y="210"/>
                  <a:pt x="38" y="211"/>
                  <a:pt x="39" y="212"/>
                </a:cubicBezTo>
                <a:cubicBezTo>
                  <a:pt x="39" y="212"/>
                  <a:pt x="40" y="214"/>
                  <a:pt x="41" y="215"/>
                </a:cubicBezTo>
                <a:cubicBezTo>
                  <a:pt x="41" y="218"/>
                  <a:pt x="41" y="220"/>
                  <a:pt x="41" y="224"/>
                </a:cubicBezTo>
                <a:cubicBezTo>
                  <a:pt x="43" y="231"/>
                  <a:pt x="48" y="237"/>
                  <a:pt x="49" y="244"/>
                </a:cubicBezTo>
                <a:cubicBezTo>
                  <a:pt x="51" y="250"/>
                  <a:pt x="50" y="253"/>
                  <a:pt x="51" y="260"/>
                </a:cubicBezTo>
                <a:cubicBezTo>
                  <a:pt x="51" y="260"/>
                  <a:pt x="53" y="262"/>
                  <a:pt x="53" y="263"/>
                </a:cubicBezTo>
                <a:cubicBezTo>
                  <a:pt x="54" y="265"/>
                  <a:pt x="53" y="266"/>
                  <a:pt x="54" y="268"/>
                </a:cubicBezTo>
                <a:cubicBezTo>
                  <a:pt x="55" y="269"/>
                  <a:pt x="57" y="269"/>
                  <a:pt x="57" y="270"/>
                </a:cubicBezTo>
                <a:cubicBezTo>
                  <a:pt x="58" y="272"/>
                  <a:pt x="57" y="273"/>
                  <a:pt x="58" y="274"/>
                </a:cubicBezTo>
                <a:cubicBezTo>
                  <a:pt x="59" y="276"/>
                  <a:pt x="61" y="277"/>
                  <a:pt x="61" y="279"/>
                </a:cubicBezTo>
                <a:cubicBezTo>
                  <a:pt x="62" y="281"/>
                  <a:pt x="62" y="283"/>
                  <a:pt x="63" y="285"/>
                </a:cubicBezTo>
                <a:cubicBezTo>
                  <a:pt x="63" y="287"/>
                  <a:pt x="67" y="289"/>
                  <a:pt x="67" y="291"/>
                </a:cubicBezTo>
                <a:cubicBezTo>
                  <a:pt x="67" y="293"/>
                  <a:pt x="66" y="294"/>
                  <a:pt x="65" y="295"/>
                </a:cubicBezTo>
                <a:cubicBezTo>
                  <a:pt x="68" y="300"/>
                  <a:pt x="72" y="306"/>
                  <a:pt x="75" y="311"/>
                </a:cubicBezTo>
                <a:cubicBezTo>
                  <a:pt x="77" y="311"/>
                  <a:pt x="78" y="312"/>
                  <a:pt x="79" y="311"/>
                </a:cubicBezTo>
                <a:cubicBezTo>
                  <a:pt x="82" y="309"/>
                  <a:pt x="81" y="305"/>
                  <a:pt x="83" y="303"/>
                </a:cubicBezTo>
                <a:cubicBezTo>
                  <a:pt x="84" y="303"/>
                  <a:pt x="86" y="303"/>
                  <a:pt x="87" y="302"/>
                </a:cubicBezTo>
                <a:cubicBezTo>
                  <a:pt x="87" y="302"/>
                  <a:pt x="86" y="300"/>
                  <a:pt x="87" y="300"/>
                </a:cubicBezTo>
                <a:cubicBezTo>
                  <a:pt x="87" y="300"/>
                  <a:pt x="92" y="291"/>
                  <a:pt x="92" y="291"/>
                </a:cubicBezTo>
                <a:cubicBezTo>
                  <a:pt x="93" y="291"/>
                  <a:pt x="95" y="291"/>
                  <a:pt x="96" y="291"/>
                </a:cubicBezTo>
                <a:cubicBezTo>
                  <a:pt x="95" y="286"/>
                  <a:pt x="93" y="279"/>
                  <a:pt x="94" y="276"/>
                </a:cubicBezTo>
                <a:cubicBezTo>
                  <a:pt x="95" y="274"/>
                  <a:pt x="97" y="273"/>
                  <a:pt x="98" y="272"/>
                </a:cubicBezTo>
                <a:cubicBezTo>
                  <a:pt x="99" y="270"/>
                  <a:pt x="98" y="268"/>
                  <a:pt x="98" y="266"/>
                </a:cubicBezTo>
                <a:cubicBezTo>
                  <a:pt x="100" y="266"/>
                  <a:pt x="100" y="266"/>
                  <a:pt x="100" y="266"/>
                </a:cubicBezTo>
                <a:cubicBezTo>
                  <a:pt x="100" y="263"/>
                  <a:pt x="99" y="261"/>
                  <a:pt x="98" y="260"/>
                </a:cubicBezTo>
                <a:cubicBezTo>
                  <a:pt x="98" y="254"/>
                  <a:pt x="97" y="250"/>
                  <a:pt x="98" y="244"/>
                </a:cubicBezTo>
                <a:cubicBezTo>
                  <a:pt x="98" y="242"/>
                  <a:pt x="100" y="240"/>
                  <a:pt x="100" y="238"/>
                </a:cubicBezTo>
                <a:cubicBezTo>
                  <a:pt x="99" y="238"/>
                  <a:pt x="99" y="238"/>
                  <a:pt x="99" y="238"/>
                </a:cubicBezTo>
                <a:cubicBezTo>
                  <a:pt x="99" y="236"/>
                  <a:pt x="98" y="234"/>
                  <a:pt x="98" y="232"/>
                </a:cubicBezTo>
                <a:cubicBezTo>
                  <a:pt x="99" y="231"/>
                  <a:pt x="100" y="230"/>
                  <a:pt x="100" y="230"/>
                </a:cubicBezTo>
                <a:cubicBezTo>
                  <a:pt x="103" y="228"/>
                  <a:pt x="103" y="229"/>
                  <a:pt x="106" y="228"/>
                </a:cubicBezTo>
                <a:cubicBezTo>
                  <a:pt x="108" y="228"/>
                  <a:pt x="108" y="225"/>
                  <a:pt x="109" y="224"/>
                </a:cubicBezTo>
                <a:cubicBezTo>
                  <a:pt x="111" y="223"/>
                  <a:pt x="114" y="224"/>
                  <a:pt x="115" y="222"/>
                </a:cubicBezTo>
                <a:cubicBezTo>
                  <a:pt x="117" y="220"/>
                  <a:pt x="116" y="215"/>
                  <a:pt x="119" y="213"/>
                </a:cubicBezTo>
                <a:cubicBezTo>
                  <a:pt x="121" y="212"/>
                  <a:pt x="123" y="213"/>
                  <a:pt x="126" y="212"/>
                </a:cubicBezTo>
                <a:cubicBezTo>
                  <a:pt x="126" y="211"/>
                  <a:pt x="126" y="211"/>
                  <a:pt x="126" y="211"/>
                </a:cubicBezTo>
                <a:cubicBezTo>
                  <a:pt x="127" y="210"/>
                  <a:pt x="127" y="209"/>
                  <a:pt x="128" y="208"/>
                </a:cubicBezTo>
                <a:cubicBezTo>
                  <a:pt x="130" y="207"/>
                  <a:pt x="132" y="208"/>
                  <a:pt x="134" y="207"/>
                </a:cubicBezTo>
                <a:cubicBezTo>
                  <a:pt x="135" y="206"/>
                  <a:pt x="134" y="204"/>
                  <a:pt x="135" y="203"/>
                </a:cubicBezTo>
                <a:cubicBezTo>
                  <a:pt x="136" y="202"/>
                  <a:pt x="138" y="201"/>
                  <a:pt x="138" y="200"/>
                </a:cubicBezTo>
                <a:cubicBezTo>
                  <a:pt x="139" y="199"/>
                  <a:pt x="139" y="198"/>
                  <a:pt x="140" y="196"/>
                </a:cubicBezTo>
                <a:cubicBezTo>
                  <a:pt x="141" y="196"/>
                  <a:pt x="141" y="196"/>
                  <a:pt x="141" y="196"/>
                </a:cubicBezTo>
                <a:cubicBezTo>
                  <a:pt x="141" y="195"/>
                  <a:pt x="141" y="195"/>
                  <a:pt x="141" y="195"/>
                </a:cubicBezTo>
                <a:cubicBezTo>
                  <a:pt x="141" y="194"/>
                  <a:pt x="144" y="194"/>
                  <a:pt x="144" y="193"/>
                </a:cubicBezTo>
                <a:cubicBezTo>
                  <a:pt x="146" y="189"/>
                  <a:pt x="146" y="189"/>
                  <a:pt x="146" y="189"/>
                </a:cubicBezTo>
                <a:cubicBezTo>
                  <a:pt x="147" y="189"/>
                  <a:pt x="149" y="190"/>
                  <a:pt x="150" y="189"/>
                </a:cubicBezTo>
                <a:cubicBezTo>
                  <a:pt x="151" y="189"/>
                  <a:pt x="153" y="186"/>
                  <a:pt x="154" y="186"/>
                </a:cubicBezTo>
                <a:cubicBezTo>
                  <a:pt x="155" y="185"/>
                  <a:pt x="156" y="186"/>
                  <a:pt x="157" y="185"/>
                </a:cubicBezTo>
                <a:cubicBezTo>
                  <a:pt x="162" y="181"/>
                  <a:pt x="159" y="180"/>
                  <a:pt x="160" y="174"/>
                </a:cubicBezTo>
                <a:cubicBezTo>
                  <a:pt x="160" y="174"/>
                  <a:pt x="163" y="172"/>
                  <a:pt x="163" y="171"/>
                </a:cubicBezTo>
                <a:cubicBezTo>
                  <a:pt x="163" y="171"/>
                  <a:pt x="163" y="169"/>
                  <a:pt x="163" y="169"/>
                </a:cubicBezTo>
                <a:cubicBezTo>
                  <a:pt x="164" y="168"/>
                  <a:pt x="166" y="169"/>
                  <a:pt x="167" y="169"/>
                </a:cubicBezTo>
                <a:cubicBezTo>
                  <a:pt x="168" y="168"/>
                  <a:pt x="169" y="166"/>
                  <a:pt x="169" y="166"/>
                </a:cubicBezTo>
                <a:cubicBezTo>
                  <a:pt x="170" y="166"/>
                  <a:pt x="169" y="166"/>
                  <a:pt x="170" y="167"/>
                </a:cubicBezTo>
                <a:cubicBezTo>
                  <a:pt x="172" y="167"/>
                  <a:pt x="172" y="167"/>
                  <a:pt x="174" y="167"/>
                </a:cubicBezTo>
                <a:cubicBezTo>
                  <a:pt x="174" y="164"/>
                  <a:pt x="174" y="164"/>
                  <a:pt x="174" y="164"/>
                </a:cubicBezTo>
                <a:cubicBezTo>
                  <a:pt x="176" y="161"/>
                  <a:pt x="176" y="161"/>
                  <a:pt x="176" y="161"/>
                </a:cubicBezTo>
                <a:cubicBezTo>
                  <a:pt x="176" y="155"/>
                  <a:pt x="176" y="155"/>
                  <a:pt x="176" y="155"/>
                </a:cubicBezTo>
                <a:cubicBezTo>
                  <a:pt x="173" y="151"/>
                  <a:pt x="173" y="151"/>
                  <a:pt x="173" y="151"/>
                </a:cubicBezTo>
                <a:cubicBezTo>
                  <a:pt x="175" y="145"/>
                  <a:pt x="175" y="145"/>
                  <a:pt x="175" y="145"/>
                </a:cubicBezTo>
                <a:cubicBezTo>
                  <a:pt x="173" y="142"/>
                  <a:pt x="173" y="142"/>
                  <a:pt x="173" y="142"/>
                </a:cubicBezTo>
                <a:cubicBezTo>
                  <a:pt x="167" y="139"/>
                  <a:pt x="167" y="139"/>
                  <a:pt x="167" y="139"/>
                </a:cubicBezTo>
                <a:cubicBezTo>
                  <a:pt x="167" y="137"/>
                  <a:pt x="167" y="137"/>
                  <a:pt x="167" y="137"/>
                </a:cubicBezTo>
                <a:cubicBezTo>
                  <a:pt x="166" y="130"/>
                  <a:pt x="166" y="130"/>
                  <a:pt x="166" y="130"/>
                </a:cubicBezTo>
                <a:cubicBezTo>
                  <a:pt x="169" y="128"/>
                  <a:pt x="169" y="128"/>
                  <a:pt x="169" y="128"/>
                </a:cubicBezTo>
                <a:cubicBezTo>
                  <a:pt x="173" y="126"/>
                  <a:pt x="173" y="126"/>
                  <a:pt x="173" y="126"/>
                </a:cubicBezTo>
                <a:cubicBezTo>
                  <a:pt x="175" y="123"/>
                  <a:pt x="175" y="123"/>
                  <a:pt x="175" y="123"/>
                </a:cubicBezTo>
                <a:cubicBezTo>
                  <a:pt x="171" y="118"/>
                  <a:pt x="171" y="118"/>
                  <a:pt x="171" y="118"/>
                </a:cubicBezTo>
                <a:cubicBezTo>
                  <a:pt x="173" y="114"/>
                  <a:pt x="173" y="114"/>
                  <a:pt x="173" y="114"/>
                </a:cubicBezTo>
                <a:cubicBezTo>
                  <a:pt x="178" y="118"/>
                  <a:pt x="178" y="118"/>
                  <a:pt x="178" y="118"/>
                </a:cubicBezTo>
                <a:cubicBezTo>
                  <a:pt x="182" y="117"/>
                  <a:pt x="182" y="117"/>
                  <a:pt x="182" y="117"/>
                </a:cubicBezTo>
                <a:cubicBezTo>
                  <a:pt x="186" y="119"/>
                  <a:pt x="186" y="119"/>
                  <a:pt x="186" y="119"/>
                </a:cubicBezTo>
                <a:cubicBezTo>
                  <a:pt x="185" y="125"/>
                  <a:pt x="185" y="125"/>
                  <a:pt x="185" y="125"/>
                </a:cubicBezTo>
                <a:cubicBezTo>
                  <a:pt x="185" y="132"/>
                  <a:pt x="185" y="132"/>
                  <a:pt x="185" y="132"/>
                </a:cubicBezTo>
                <a:cubicBezTo>
                  <a:pt x="188" y="132"/>
                  <a:pt x="188" y="132"/>
                  <a:pt x="188" y="132"/>
                </a:cubicBezTo>
                <a:cubicBezTo>
                  <a:pt x="194" y="132"/>
                  <a:pt x="194" y="132"/>
                  <a:pt x="194" y="132"/>
                </a:cubicBezTo>
                <a:cubicBezTo>
                  <a:pt x="199" y="131"/>
                  <a:pt x="199" y="131"/>
                  <a:pt x="199" y="131"/>
                </a:cubicBezTo>
                <a:cubicBezTo>
                  <a:pt x="204" y="130"/>
                  <a:pt x="204" y="130"/>
                  <a:pt x="204" y="130"/>
                </a:cubicBezTo>
                <a:cubicBezTo>
                  <a:pt x="210" y="130"/>
                  <a:pt x="210" y="130"/>
                  <a:pt x="210" y="130"/>
                </a:cubicBezTo>
                <a:cubicBezTo>
                  <a:pt x="205" y="133"/>
                  <a:pt x="205" y="133"/>
                  <a:pt x="205" y="133"/>
                </a:cubicBezTo>
                <a:cubicBezTo>
                  <a:pt x="206" y="137"/>
                  <a:pt x="206" y="137"/>
                  <a:pt x="206" y="137"/>
                </a:cubicBezTo>
                <a:cubicBezTo>
                  <a:pt x="205" y="138"/>
                  <a:pt x="204" y="142"/>
                  <a:pt x="204" y="142"/>
                </a:cubicBezTo>
                <a:cubicBezTo>
                  <a:pt x="202" y="146"/>
                  <a:pt x="202" y="146"/>
                  <a:pt x="202" y="146"/>
                </a:cubicBezTo>
                <a:cubicBezTo>
                  <a:pt x="200" y="152"/>
                  <a:pt x="200" y="152"/>
                  <a:pt x="200" y="152"/>
                </a:cubicBezTo>
                <a:cubicBezTo>
                  <a:pt x="201" y="155"/>
                  <a:pt x="201" y="155"/>
                  <a:pt x="201" y="155"/>
                </a:cubicBezTo>
                <a:cubicBezTo>
                  <a:pt x="205" y="155"/>
                  <a:pt x="205" y="155"/>
                  <a:pt x="205" y="155"/>
                </a:cubicBezTo>
                <a:cubicBezTo>
                  <a:pt x="206" y="151"/>
                  <a:pt x="206" y="151"/>
                  <a:pt x="206" y="151"/>
                </a:cubicBezTo>
                <a:cubicBezTo>
                  <a:pt x="210" y="157"/>
                  <a:pt x="210" y="157"/>
                  <a:pt x="210" y="157"/>
                </a:cubicBezTo>
                <a:cubicBezTo>
                  <a:pt x="210" y="162"/>
                  <a:pt x="210" y="162"/>
                  <a:pt x="210" y="162"/>
                </a:cubicBezTo>
                <a:cubicBezTo>
                  <a:pt x="211" y="166"/>
                  <a:pt x="211" y="166"/>
                  <a:pt x="211" y="166"/>
                </a:cubicBezTo>
                <a:cubicBezTo>
                  <a:pt x="214" y="165"/>
                  <a:pt x="214" y="165"/>
                  <a:pt x="214" y="165"/>
                </a:cubicBezTo>
                <a:cubicBezTo>
                  <a:pt x="216" y="167"/>
                  <a:pt x="216" y="167"/>
                  <a:pt x="216" y="167"/>
                </a:cubicBezTo>
                <a:cubicBezTo>
                  <a:pt x="218" y="165"/>
                  <a:pt x="218" y="165"/>
                  <a:pt x="218" y="165"/>
                </a:cubicBezTo>
                <a:cubicBezTo>
                  <a:pt x="219" y="163"/>
                  <a:pt x="219" y="163"/>
                  <a:pt x="219" y="163"/>
                </a:cubicBezTo>
                <a:cubicBezTo>
                  <a:pt x="220" y="161"/>
                  <a:pt x="220" y="161"/>
                  <a:pt x="220" y="161"/>
                </a:cubicBezTo>
                <a:cubicBezTo>
                  <a:pt x="219" y="156"/>
                  <a:pt x="219" y="156"/>
                  <a:pt x="219" y="156"/>
                </a:cubicBezTo>
                <a:cubicBezTo>
                  <a:pt x="218" y="153"/>
                  <a:pt x="218" y="153"/>
                  <a:pt x="218" y="153"/>
                </a:cubicBezTo>
                <a:cubicBezTo>
                  <a:pt x="218" y="144"/>
                  <a:pt x="218" y="144"/>
                  <a:pt x="218" y="144"/>
                </a:cubicBezTo>
                <a:cubicBezTo>
                  <a:pt x="223" y="148"/>
                  <a:pt x="223" y="148"/>
                  <a:pt x="223" y="148"/>
                </a:cubicBezTo>
                <a:cubicBezTo>
                  <a:pt x="225" y="142"/>
                  <a:pt x="225" y="142"/>
                  <a:pt x="225" y="142"/>
                </a:cubicBezTo>
                <a:cubicBezTo>
                  <a:pt x="228" y="137"/>
                  <a:pt x="228" y="137"/>
                  <a:pt x="228" y="137"/>
                </a:cubicBezTo>
                <a:cubicBezTo>
                  <a:pt x="228" y="135"/>
                  <a:pt x="228" y="135"/>
                  <a:pt x="228" y="135"/>
                </a:cubicBezTo>
                <a:cubicBezTo>
                  <a:pt x="226" y="133"/>
                  <a:pt x="226" y="133"/>
                  <a:pt x="226" y="133"/>
                </a:cubicBezTo>
                <a:cubicBezTo>
                  <a:pt x="227" y="132"/>
                  <a:pt x="227" y="132"/>
                  <a:pt x="227" y="132"/>
                </a:cubicBezTo>
                <a:cubicBezTo>
                  <a:pt x="231" y="130"/>
                  <a:pt x="231" y="130"/>
                  <a:pt x="231" y="130"/>
                </a:cubicBezTo>
                <a:cubicBezTo>
                  <a:pt x="233" y="126"/>
                  <a:pt x="233" y="126"/>
                  <a:pt x="233" y="126"/>
                </a:cubicBezTo>
                <a:cubicBezTo>
                  <a:pt x="237" y="123"/>
                  <a:pt x="237" y="123"/>
                  <a:pt x="237" y="123"/>
                </a:cubicBezTo>
                <a:cubicBezTo>
                  <a:pt x="237" y="120"/>
                  <a:pt x="237" y="120"/>
                  <a:pt x="237" y="120"/>
                </a:cubicBezTo>
                <a:cubicBezTo>
                  <a:pt x="240" y="115"/>
                  <a:pt x="240" y="115"/>
                  <a:pt x="240" y="115"/>
                </a:cubicBezTo>
                <a:cubicBezTo>
                  <a:pt x="245" y="114"/>
                  <a:pt x="245" y="114"/>
                  <a:pt x="245" y="114"/>
                </a:cubicBezTo>
                <a:cubicBezTo>
                  <a:pt x="248" y="115"/>
                  <a:pt x="248" y="115"/>
                  <a:pt x="248" y="115"/>
                </a:cubicBezTo>
                <a:cubicBezTo>
                  <a:pt x="251" y="109"/>
                  <a:pt x="251" y="109"/>
                  <a:pt x="251" y="109"/>
                </a:cubicBezTo>
                <a:cubicBezTo>
                  <a:pt x="251" y="104"/>
                  <a:pt x="251" y="104"/>
                  <a:pt x="251" y="104"/>
                </a:cubicBezTo>
                <a:cubicBezTo>
                  <a:pt x="250" y="101"/>
                  <a:pt x="250" y="101"/>
                  <a:pt x="250" y="101"/>
                </a:cubicBezTo>
                <a:cubicBezTo>
                  <a:pt x="249" y="98"/>
                  <a:pt x="249" y="98"/>
                  <a:pt x="249" y="98"/>
                </a:cubicBezTo>
                <a:cubicBezTo>
                  <a:pt x="246" y="97"/>
                  <a:pt x="246" y="97"/>
                  <a:pt x="246" y="97"/>
                </a:cubicBezTo>
                <a:cubicBezTo>
                  <a:pt x="243" y="96"/>
                  <a:pt x="243" y="96"/>
                  <a:pt x="243" y="96"/>
                </a:cubicBezTo>
                <a:cubicBezTo>
                  <a:pt x="241" y="95"/>
                  <a:pt x="241" y="95"/>
                  <a:pt x="241" y="95"/>
                </a:cubicBezTo>
                <a:cubicBezTo>
                  <a:pt x="238" y="96"/>
                  <a:pt x="238" y="96"/>
                  <a:pt x="238" y="96"/>
                </a:cubicBezTo>
                <a:cubicBezTo>
                  <a:pt x="236" y="94"/>
                  <a:pt x="236" y="94"/>
                  <a:pt x="236" y="94"/>
                </a:cubicBezTo>
                <a:cubicBezTo>
                  <a:pt x="236" y="89"/>
                  <a:pt x="236" y="89"/>
                  <a:pt x="236" y="89"/>
                </a:cubicBezTo>
                <a:cubicBezTo>
                  <a:pt x="231" y="87"/>
                  <a:pt x="231" y="87"/>
                  <a:pt x="231" y="87"/>
                </a:cubicBezTo>
                <a:cubicBezTo>
                  <a:pt x="228" y="87"/>
                  <a:pt x="228" y="87"/>
                  <a:pt x="228" y="87"/>
                </a:cubicBezTo>
                <a:cubicBezTo>
                  <a:pt x="224" y="90"/>
                  <a:pt x="224" y="90"/>
                  <a:pt x="224" y="90"/>
                </a:cubicBezTo>
                <a:cubicBezTo>
                  <a:pt x="221" y="89"/>
                  <a:pt x="221" y="89"/>
                  <a:pt x="221" y="89"/>
                </a:cubicBezTo>
                <a:cubicBezTo>
                  <a:pt x="217" y="89"/>
                  <a:pt x="217" y="89"/>
                  <a:pt x="217" y="89"/>
                </a:cubicBezTo>
                <a:cubicBezTo>
                  <a:pt x="214" y="91"/>
                  <a:pt x="214" y="91"/>
                  <a:pt x="214" y="91"/>
                </a:cubicBezTo>
                <a:cubicBezTo>
                  <a:pt x="209" y="94"/>
                  <a:pt x="209" y="94"/>
                  <a:pt x="209" y="94"/>
                </a:cubicBezTo>
                <a:cubicBezTo>
                  <a:pt x="205" y="95"/>
                  <a:pt x="205" y="95"/>
                  <a:pt x="205" y="95"/>
                </a:cubicBezTo>
                <a:cubicBezTo>
                  <a:pt x="206" y="101"/>
                  <a:pt x="206" y="101"/>
                  <a:pt x="206" y="101"/>
                </a:cubicBezTo>
                <a:cubicBezTo>
                  <a:pt x="206" y="105"/>
                  <a:pt x="206" y="105"/>
                  <a:pt x="206" y="105"/>
                </a:cubicBezTo>
                <a:cubicBezTo>
                  <a:pt x="204" y="106"/>
                  <a:pt x="204" y="106"/>
                  <a:pt x="204" y="106"/>
                </a:cubicBezTo>
                <a:cubicBezTo>
                  <a:pt x="196" y="107"/>
                  <a:pt x="196" y="107"/>
                  <a:pt x="196" y="107"/>
                </a:cubicBezTo>
                <a:cubicBezTo>
                  <a:pt x="191" y="105"/>
                  <a:pt x="191" y="105"/>
                  <a:pt x="191" y="105"/>
                </a:cubicBezTo>
                <a:cubicBezTo>
                  <a:pt x="187" y="106"/>
                  <a:pt x="187" y="106"/>
                  <a:pt x="187" y="106"/>
                </a:cubicBezTo>
                <a:cubicBezTo>
                  <a:pt x="183" y="107"/>
                  <a:pt x="183" y="107"/>
                  <a:pt x="183" y="107"/>
                </a:cubicBezTo>
                <a:cubicBezTo>
                  <a:pt x="180" y="103"/>
                  <a:pt x="180" y="103"/>
                  <a:pt x="180" y="103"/>
                </a:cubicBezTo>
                <a:cubicBezTo>
                  <a:pt x="181" y="99"/>
                  <a:pt x="181" y="99"/>
                  <a:pt x="181" y="99"/>
                </a:cubicBezTo>
                <a:cubicBezTo>
                  <a:pt x="179" y="101"/>
                  <a:pt x="179" y="101"/>
                  <a:pt x="179" y="101"/>
                </a:cubicBezTo>
                <a:cubicBezTo>
                  <a:pt x="177" y="97"/>
                  <a:pt x="177" y="97"/>
                  <a:pt x="177" y="97"/>
                </a:cubicBezTo>
                <a:cubicBezTo>
                  <a:pt x="173" y="96"/>
                  <a:pt x="173" y="96"/>
                  <a:pt x="173" y="96"/>
                </a:cubicBezTo>
                <a:cubicBezTo>
                  <a:pt x="170" y="98"/>
                  <a:pt x="170" y="98"/>
                  <a:pt x="170" y="98"/>
                </a:cubicBezTo>
                <a:cubicBezTo>
                  <a:pt x="171" y="98"/>
                  <a:pt x="171" y="98"/>
                  <a:pt x="171" y="98"/>
                </a:cubicBezTo>
                <a:cubicBezTo>
                  <a:pt x="170" y="103"/>
                  <a:pt x="170" y="103"/>
                  <a:pt x="170" y="103"/>
                </a:cubicBezTo>
                <a:cubicBezTo>
                  <a:pt x="169" y="106"/>
                  <a:pt x="169" y="106"/>
                  <a:pt x="169" y="106"/>
                </a:cubicBezTo>
                <a:cubicBezTo>
                  <a:pt x="171" y="108"/>
                  <a:pt x="171" y="108"/>
                  <a:pt x="171" y="108"/>
                </a:cubicBezTo>
                <a:cubicBezTo>
                  <a:pt x="171" y="111"/>
                  <a:pt x="171" y="111"/>
                  <a:pt x="171" y="111"/>
                </a:cubicBezTo>
                <a:cubicBezTo>
                  <a:pt x="169" y="113"/>
                  <a:pt x="169" y="113"/>
                  <a:pt x="169" y="113"/>
                </a:cubicBezTo>
                <a:cubicBezTo>
                  <a:pt x="165" y="114"/>
                  <a:pt x="165" y="114"/>
                  <a:pt x="165" y="114"/>
                </a:cubicBezTo>
                <a:cubicBezTo>
                  <a:pt x="161" y="112"/>
                  <a:pt x="161" y="112"/>
                  <a:pt x="161" y="112"/>
                </a:cubicBezTo>
                <a:cubicBezTo>
                  <a:pt x="156" y="112"/>
                  <a:pt x="156" y="112"/>
                  <a:pt x="156" y="112"/>
                </a:cubicBezTo>
                <a:cubicBezTo>
                  <a:pt x="149" y="108"/>
                  <a:pt x="149" y="108"/>
                  <a:pt x="149" y="108"/>
                </a:cubicBezTo>
                <a:cubicBezTo>
                  <a:pt x="142" y="108"/>
                  <a:pt x="142" y="108"/>
                  <a:pt x="142" y="108"/>
                </a:cubicBezTo>
                <a:cubicBezTo>
                  <a:pt x="138" y="104"/>
                  <a:pt x="138" y="104"/>
                  <a:pt x="138" y="104"/>
                </a:cubicBezTo>
                <a:cubicBezTo>
                  <a:pt x="134" y="104"/>
                  <a:pt x="134" y="104"/>
                  <a:pt x="134" y="104"/>
                </a:cubicBezTo>
                <a:cubicBezTo>
                  <a:pt x="132" y="101"/>
                  <a:pt x="132" y="101"/>
                  <a:pt x="132" y="101"/>
                </a:cubicBezTo>
                <a:cubicBezTo>
                  <a:pt x="128" y="98"/>
                  <a:pt x="128" y="98"/>
                  <a:pt x="128" y="98"/>
                </a:cubicBezTo>
                <a:cubicBezTo>
                  <a:pt x="123" y="98"/>
                  <a:pt x="123" y="98"/>
                  <a:pt x="123" y="98"/>
                </a:cubicBezTo>
                <a:cubicBezTo>
                  <a:pt x="117" y="95"/>
                  <a:pt x="117" y="95"/>
                  <a:pt x="117" y="95"/>
                </a:cubicBezTo>
                <a:cubicBezTo>
                  <a:pt x="112" y="93"/>
                  <a:pt x="112" y="93"/>
                  <a:pt x="112" y="93"/>
                </a:cubicBezTo>
                <a:cubicBezTo>
                  <a:pt x="108" y="91"/>
                  <a:pt x="108" y="91"/>
                  <a:pt x="108" y="91"/>
                </a:cubicBezTo>
                <a:cubicBezTo>
                  <a:pt x="106" y="88"/>
                  <a:pt x="106" y="88"/>
                  <a:pt x="106" y="88"/>
                </a:cubicBezTo>
                <a:cubicBezTo>
                  <a:pt x="101" y="86"/>
                  <a:pt x="101" y="86"/>
                  <a:pt x="101" y="86"/>
                </a:cubicBezTo>
                <a:cubicBezTo>
                  <a:pt x="100" y="81"/>
                  <a:pt x="100" y="81"/>
                  <a:pt x="100" y="81"/>
                </a:cubicBezTo>
                <a:cubicBezTo>
                  <a:pt x="104" y="75"/>
                  <a:pt x="104" y="75"/>
                  <a:pt x="104" y="75"/>
                </a:cubicBezTo>
                <a:cubicBezTo>
                  <a:pt x="109" y="72"/>
                  <a:pt x="109" y="72"/>
                  <a:pt x="109" y="72"/>
                </a:cubicBezTo>
                <a:cubicBezTo>
                  <a:pt x="106" y="69"/>
                  <a:pt x="106" y="69"/>
                  <a:pt x="106" y="69"/>
                </a:cubicBezTo>
                <a:cubicBezTo>
                  <a:pt x="103" y="66"/>
                  <a:pt x="103" y="66"/>
                  <a:pt x="103" y="66"/>
                </a:cubicBezTo>
                <a:cubicBezTo>
                  <a:pt x="98" y="65"/>
                  <a:pt x="98" y="65"/>
                  <a:pt x="98" y="65"/>
                </a:cubicBezTo>
                <a:cubicBezTo>
                  <a:pt x="95" y="63"/>
                  <a:pt x="95" y="63"/>
                  <a:pt x="95" y="63"/>
                </a:cubicBezTo>
                <a:cubicBezTo>
                  <a:pt x="90" y="61"/>
                  <a:pt x="90" y="61"/>
                  <a:pt x="90" y="61"/>
                </a:cubicBezTo>
                <a:cubicBezTo>
                  <a:pt x="89" y="57"/>
                  <a:pt x="89" y="57"/>
                  <a:pt x="89" y="57"/>
                </a:cubicBezTo>
                <a:cubicBezTo>
                  <a:pt x="91" y="55"/>
                  <a:pt x="91" y="55"/>
                  <a:pt x="91" y="55"/>
                </a:cubicBezTo>
                <a:cubicBezTo>
                  <a:pt x="90" y="53"/>
                  <a:pt x="90" y="53"/>
                  <a:pt x="90" y="53"/>
                </a:cubicBezTo>
                <a:cubicBezTo>
                  <a:pt x="91" y="48"/>
                  <a:pt x="91" y="48"/>
                  <a:pt x="91" y="48"/>
                </a:cubicBezTo>
                <a:cubicBezTo>
                  <a:pt x="91" y="45"/>
                  <a:pt x="91" y="45"/>
                  <a:pt x="91" y="45"/>
                </a:cubicBezTo>
                <a:cubicBezTo>
                  <a:pt x="89" y="45"/>
                  <a:pt x="89" y="45"/>
                  <a:pt x="89" y="45"/>
                </a:cubicBezTo>
                <a:cubicBezTo>
                  <a:pt x="86" y="44"/>
                  <a:pt x="86" y="44"/>
                  <a:pt x="86" y="44"/>
                </a:cubicBezTo>
                <a:cubicBezTo>
                  <a:pt x="87" y="38"/>
                  <a:pt x="87" y="38"/>
                  <a:pt x="87" y="38"/>
                </a:cubicBezTo>
                <a:cubicBezTo>
                  <a:pt x="85" y="35"/>
                  <a:pt x="85" y="35"/>
                  <a:pt x="85" y="35"/>
                </a:cubicBezTo>
                <a:cubicBezTo>
                  <a:pt x="81" y="32"/>
                  <a:pt x="81" y="32"/>
                  <a:pt x="81" y="32"/>
                </a:cubicBezTo>
                <a:cubicBezTo>
                  <a:pt x="83" y="28"/>
                  <a:pt x="83" y="28"/>
                  <a:pt x="83" y="28"/>
                </a:cubicBezTo>
                <a:cubicBezTo>
                  <a:pt x="85" y="26"/>
                  <a:pt x="85" y="26"/>
                  <a:pt x="85" y="26"/>
                </a:cubicBezTo>
                <a:cubicBezTo>
                  <a:pt x="87" y="22"/>
                  <a:pt x="87" y="22"/>
                  <a:pt x="87" y="22"/>
                </a:cubicBezTo>
                <a:cubicBezTo>
                  <a:pt x="89" y="20"/>
                  <a:pt x="89" y="20"/>
                  <a:pt x="89" y="20"/>
                </a:cubicBezTo>
                <a:cubicBezTo>
                  <a:pt x="91" y="17"/>
                  <a:pt x="91" y="17"/>
                  <a:pt x="91" y="17"/>
                </a:cubicBezTo>
                <a:cubicBezTo>
                  <a:pt x="91" y="14"/>
                  <a:pt x="91" y="14"/>
                  <a:pt x="91" y="14"/>
                </a:cubicBezTo>
                <a:cubicBezTo>
                  <a:pt x="94" y="12"/>
                  <a:pt x="94" y="12"/>
                  <a:pt x="94" y="12"/>
                </a:cubicBezTo>
                <a:cubicBezTo>
                  <a:pt x="92" y="8"/>
                  <a:pt x="92" y="8"/>
                  <a:pt x="92" y="8"/>
                </a:cubicBezTo>
                <a:cubicBezTo>
                  <a:pt x="90" y="5"/>
                  <a:pt x="90" y="5"/>
                  <a:pt x="90" y="5"/>
                </a:cubicBezTo>
                <a:cubicBezTo>
                  <a:pt x="88" y="2"/>
                  <a:pt x="88" y="2"/>
                  <a:pt x="88" y="2"/>
                </a:cubicBezTo>
                <a:cubicBezTo>
                  <a:pt x="84" y="1"/>
                  <a:pt x="84" y="1"/>
                  <a:pt x="84" y="1"/>
                </a:cubicBezTo>
                <a:cubicBezTo>
                  <a:pt x="80" y="0"/>
                  <a:pt x="80" y="0"/>
                  <a:pt x="80" y="0"/>
                </a:cubicBezTo>
                <a:cubicBezTo>
                  <a:pt x="76" y="0"/>
                  <a:pt x="76" y="0"/>
                  <a:pt x="76" y="0"/>
                </a:cubicBezTo>
                <a:cubicBezTo>
                  <a:pt x="74" y="2"/>
                  <a:pt x="74" y="2"/>
                  <a:pt x="74" y="2"/>
                </a:cubicBezTo>
                <a:cubicBezTo>
                  <a:pt x="70" y="5"/>
                  <a:pt x="70" y="5"/>
                  <a:pt x="70" y="5"/>
                </a:cubicBezTo>
                <a:cubicBezTo>
                  <a:pt x="68" y="10"/>
                  <a:pt x="68" y="10"/>
                  <a:pt x="68" y="10"/>
                </a:cubicBezTo>
                <a:cubicBezTo>
                  <a:pt x="65" y="13"/>
                  <a:pt x="65" y="13"/>
                  <a:pt x="65" y="13"/>
                </a:cubicBezTo>
                <a:cubicBezTo>
                  <a:pt x="64" y="15"/>
                  <a:pt x="64" y="15"/>
                  <a:pt x="64" y="15"/>
                </a:cubicBezTo>
                <a:cubicBezTo>
                  <a:pt x="59" y="19"/>
                  <a:pt x="59" y="19"/>
                  <a:pt x="59" y="19"/>
                </a:cubicBezTo>
                <a:cubicBezTo>
                  <a:pt x="53" y="20"/>
                  <a:pt x="53" y="20"/>
                  <a:pt x="53" y="20"/>
                </a:cubicBezTo>
                <a:cubicBezTo>
                  <a:pt x="50" y="22"/>
                  <a:pt x="50" y="22"/>
                  <a:pt x="50" y="22"/>
                </a:cubicBezTo>
                <a:cubicBezTo>
                  <a:pt x="49" y="24"/>
                  <a:pt x="49" y="24"/>
                  <a:pt x="49" y="24"/>
                </a:cubicBezTo>
                <a:cubicBezTo>
                  <a:pt x="47" y="26"/>
                  <a:pt x="47" y="26"/>
                  <a:pt x="47" y="26"/>
                </a:cubicBezTo>
                <a:cubicBezTo>
                  <a:pt x="44" y="24"/>
                  <a:pt x="44" y="24"/>
                  <a:pt x="44" y="24"/>
                </a:cubicBezTo>
                <a:cubicBezTo>
                  <a:pt x="40" y="26"/>
                  <a:pt x="40" y="26"/>
                  <a:pt x="40" y="26"/>
                </a:cubicBezTo>
                <a:cubicBezTo>
                  <a:pt x="37" y="27"/>
                  <a:pt x="37" y="27"/>
                  <a:pt x="37" y="27"/>
                </a:cubicBezTo>
                <a:cubicBezTo>
                  <a:pt x="36" y="31"/>
                  <a:pt x="36" y="31"/>
                  <a:pt x="36" y="31"/>
                </a:cubicBezTo>
                <a:cubicBezTo>
                  <a:pt x="39" y="34"/>
                  <a:pt x="39" y="34"/>
                  <a:pt x="39" y="34"/>
                </a:cubicBezTo>
                <a:cubicBezTo>
                  <a:pt x="41" y="42"/>
                  <a:pt x="41" y="42"/>
                  <a:pt x="41" y="42"/>
                </a:cubicBezTo>
                <a:cubicBezTo>
                  <a:pt x="42" y="45"/>
                  <a:pt x="42" y="45"/>
                  <a:pt x="42" y="45"/>
                </a:cubicBezTo>
                <a:cubicBezTo>
                  <a:pt x="45" y="47"/>
                  <a:pt x="45" y="47"/>
                  <a:pt x="45" y="47"/>
                </a:cubicBezTo>
                <a:cubicBezTo>
                  <a:pt x="49" y="51"/>
                  <a:pt x="49" y="51"/>
                  <a:pt x="49" y="51"/>
                </a:cubicBezTo>
                <a:cubicBezTo>
                  <a:pt x="49" y="56"/>
                  <a:pt x="49" y="56"/>
                  <a:pt x="49" y="56"/>
                </a:cubicBezTo>
                <a:cubicBezTo>
                  <a:pt x="47" y="60"/>
                  <a:pt x="47" y="60"/>
                  <a:pt x="47" y="60"/>
                </a:cubicBezTo>
                <a:cubicBezTo>
                  <a:pt x="44" y="64"/>
                  <a:pt x="44" y="64"/>
                  <a:pt x="44" y="64"/>
                </a:cubicBezTo>
                <a:cubicBezTo>
                  <a:pt x="43" y="70"/>
                  <a:pt x="43" y="70"/>
                  <a:pt x="43" y="70"/>
                </a:cubicBezTo>
                <a:cubicBezTo>
                  <a:pt x="43" y="75"/>
                  <a:pt x="43" y="75"/>
                  <a:pt x="43" y="75"/>
                </a:cubicBezTo>
                <a:cubicBezTo>
                  <a:pt x="39" y="78"/>
                  <a:pt x="39" y="78"/>
                  <a:pt x="39" y="78"/>
                </a:cubicBezTo>
                <a:cubicBezTo>
                  <a:pt x="36" y="81"/>
                  <a:pt x="36" y="81"/>
                  <a:pt x="36" y="81"/>
                </a:cubicBezTo>
                <a:cubicBezTo>
                  <a:pt x="33" y="84"/>
                  <a:pt x="33" y="84"/>
                  <a:pt x="33" y="84"/>
                </a:cubicBezTo>
                <a:cubicBezTo>
                  <a:pt x="28" y="87"/>
                  <a:pt x="28" y="87"/>
                  <a:pt x="28" y="87"/>
                </a:cubicBezTo>
                <a:cubicBezTo>
                  <a:pt x="24" y="93"/>
                  <a:pt x="24" y="93"/>
                  <a:pt x="24" y="93"/>
                </a:cubicBezTo>
                <a:cubicBezTo>
                  <a:pt x="21" y="98"/>
                  <a:pt x="21" y="98"/>
                  <a:pt x="21" y="98"/>
                </a:cubicBezTo>
                <a:cubicBezTo>
                  <a:pt x="17" y="99"/>
                  <a:pt x="17" y="99"/>
                  <a:pt x="17" y="99"/>
                </a:cubicBezTo>
                <a:cubicBezTo>
                  <a:pt x="15" y="96"/>
                  <a:pt x="15" y="96"/>
                  <a:pt x="15" y="96"/>
                </a:cubicBezTo>
                <a:cubicBezTo>
                  <a:pt x="13" y="101"/>
                  <a:pt x="13" y="101"/>
                  <a:pt x="13" y="101"/>
                </a:cubicBezTo>
                <a:cubicBezTo>
                  <a:pt x="10" y="104"/>
                  <a:pt x="10" y="104"/>
                  <a:pt x="10" y="104"/>
                </a:cubicBezTo>
                <a:cubicBezTo>
                  <a:pt x="8" y="109"/>
                  <a:pt x="8" y="109"/>
                  <a:pt x="8" y="109"/>
                </a:cubicBezTo>
                <a:cubicBezTo>
                  <a:pt x="10" y="111"/>
                  <a:pt x="10" y="111"/>
                  <a:pt x="10" y="111"/>
                </a:cubicBezTo>
                <a:cubicBezTo>
                  <a:pt x="11" y="113"/>
                  <a:pt x="11" y="113"/>
                  <a:pt x="11" y="113"/>
                </a:cubicBezTo>
                <a:cubicBezTo>
                  <a:pt x="10" y="116"/>
                  <a:pt x="10" y="116"/>
                  <a:pt x="10" y="116"/>
                </a:cubicBezTo>
                <a:cubicBezTo>
                  <a:pt x="10" y="120"/>
                  <a:pt x="10" y="120"/>
                  <a:pt x="10" y="120"/>
                </a:cubicBezTo>
                <a:cubicBezTo>
                  <a:pt x="14" y="121"/>
                  <a:pt x="14" y="121"/>
                  <a:pt x="14" y="121"/>
                </a:cubicBezTo>
                <a:cubicBezTo>
                  <a:pt x="15" y="125"/>
                  <a:pt x="15" y="125"/>
                  <a:pt x="15" y="125"/>
                </a:cubicBezTo>
                <a:cubicBezTo>
                  <a:pt x="16" y="136"/>
                  <a:pt x="16" y="136"/>
                  <a:pt x="16" y="136"/>
                </a:cubicBezTo>
                <a:cubicBezTo>
                  <a:pt x="13" y="135"/>
                  <a:pt x="13" y="135"/>
                  <a:pt x="13" y="135"/>
                </a:cubicBezTo>
                <a:cubicBezTo>
                  <a:pt x="8" y="135"/>
                  <a:pt x="8" y="135"/>
                  <a:pt x="8" y="135"/>
                </a:cubicBezTo>
                <a:cubicBezTo>
                  <a:pt x="5" y="135"/>
                  <a:pt x="5" y="135"/>
                  <a:pt x="5" y="135"/>
                </a:cubicBezTo>
                <a:cubicBezTo>
                  <a:pt x="1" y="137"/>
                  <a:pt x="1" y="137"/>
                  <a:pt x="1" y="137"/>
                </a:cubicBezTo>
                <a:lnTo>
                  <a:pt x="0" y="141"/>
                </a:lnTo>
                <a:close/>
                <a:moveTo>
                  <a:pt x="213" y="252"/>
                </a:moveTo>
                <a:cubicBezTo>
                  <a:pt x="213" y="252"/>
                  <a:pt x="212" y="256"/>
                  <a:pt x="213" y="255"/>
                </a:cubicBezTo>
                <a:cubicBezTo>
                  <a:pt x="214" y="255"/>
                  <a:pt x="215" y="252"/>
                  <a:pt x="213" y="252"/>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8">
            <a:extLst>
              <a:ext uri="{FF2B5EF4-FFF2-40B4-BE49-F238E27FC236}">
                <a16:creationId xmlns:a16="http://schemas.microsoft.com/office/drawing/2014/main" id="{9A15BA82-F878-4224-908E-F982B32816D1}"/>
              </a:ext>
            </a:extLst>
          </p:cNvPr>
          <p:cNvSpPr>
            <a:spLocks noEditPoints="1"/>
          </p:cNvSpPr>
          <p:nvPr/>
        </p:nvSpPr>
        <p:spPr bwMode="auto">
          <a:xfrm>
            <a:off x="1906622" y="4198860"/>
            <a:ext cx="626965" cy="1577528"/>
          </a:xfrm>
          <a:custGeom>
            <a:avLst/>
            <a:gdLst>
              <a:gd name="T0" fmla="*/ 22 w 63"/>
              <a:gd name="T1" fmla="*/ 4 h 159"/>
              <a:gd name="T2" fmla="*/ 28 w 63"/>
              <a:gd name="T3" fmla="*/ 4 h 159"/>
              <a:gd name="T4" fmla="*/ 26 w 63"/>
              <a:gd name="T5" fmla="*/ 11 h 159"/>
              <a:gd name="T6" fmla="*/ 27 w 63"/>
              <a:gd name="T7" fmla="*/ 16 h 159"/>
              <a:gd name="T8" fmla="*/ 30 w 63"/>
              <a:gd name="T9" fmla="*/ 21 h 159"/>
              <a:gd name="T10" fmla="*/ 31 w 63"/>
              <a:gd name="T11" fmla="*/ 25 h 159"/>
              <a:gd name="T12" fmla="*/ 35 w 63"/>
              <a:gd name="T13" fmla="*/ 21 h 159"/>
              <a:gd name="T14" fmla="*/ 43 w 63"/>
              <a:gd name="T15" fmla="*/ 18 h 159"/>
              <a:gd name="T16" fmla="*/ 45 w 63"/>
              <a:gd name="T17" fmla="*/ 21 h 159"/>
              <a:gd name="T18" fmla="*/ 51 w 63"/>
              <a:gd name="T19" fmla="*/ 23 h 159"/>
              <a:gd name="T20" fmla="*/ 56 w 63"/>
              <a:gd name="T21" fmla="*/ 33 h 159"/>
              <a:gd name="T22" fmla="*/ 58 w 63"/>
              <a:gd name="T23" fmla="*/ 41 h 159"/>
              <a:gd name="T24" fmla="*/ 62 w 63"/>
              <a:gd name="T25" fmla="*/ 45 h 159"/>
              <a:gd name="T26" fmla="*/ 63 w 63"/>
              <a:gd name="T27" fmla="*/ 51 h 159"/>
              <a:gd name="T28" fmla="*/ 61 w 63"/>
              <a:gd name="T29" fmla="*/ 57 h 159"/>
              <a:gd name="T30" fmla="*/ 56 w 63"/>
              <a:gd name="T31" fmla="*/ 62 h 159"/>
              <a:gd name="T32" fmla="*/ 49 w 63"/>
              <a:gd name="T33" fmla="*/ 65 h 159"/>
              <a:gd name="T34" fmla="*/ 42 w 63"/>
              <a:gd name="T35" fmla="*/ 67 h 159"/>
              <a:gd name="T36" fmla="*/ 38 w 63"/>
              <a:gd name="T37" fmla="*/ 73 h 159"/>
              <a:gd name="T38" fmla="*/ 42 w 63"/>
              <a:gd name="T39" fmla="*/ 85 h 159"/>
              <a:gd name="T40" fmla="*/ 43 w 63"/>
              <a:gd name="T41" fmla="*/ 95 h 159"/>
              <a:gd name="T42" fmla="*/ 41 w 63"/>
              <a:gd name="T43" fmla="*/ 90 h 159"/>
              <a:gd name="T44" fmla="*/ 34 w 63"/>
              <a:gd name="T45" fmla="*/ 82 h 159"/>
              <a:gd name="T46" fmla="*/ 21 w 63"/>
              <a:gd name="T47" fmla="*/ 74 h 159"/>
              <a:gd name="T48" fmla="*/ 19 w 63"/>
              <a:gd name="T49" fmla="*/ 88 h 159"/>
              <a:gd name="T50" fmla="*/ 18 w 63"/>
              <a:gd name="T51" fmla="*/ 93 h 159"/>
              <a:gd name="T52" fmla="*/ 16 w 63"/>
              <a:gd name="T53" fmla="*/ 105 h 159"/>
              <a:gd name="T54" fmla="*/ 17 w 63"/>
              <a:gd name="T55" fmla="*/ 121 h 159"/>
              <a:gd name="T56" fmla="*/ 21 w 63"/>
              <a:gd name="T57" fmla="*/ 127 h 159"/>
              <a:gd name="T58" fmla="*/ 31 w 63"/>
              <a:gd name="T59" fmla="*/ 141 h 159"/>
              <a:gd name="T60" fmla="*/ 35 w 63"/>
              <a:gd name="T61" fmla="*/ 147 h 159"/>
              <a:gd name="T62" fmla="*/ 35 w 63"/>
              <a:gd name="T63" fmla="*/ 153 h 159"/>
              <a:gd name="T64" fmla="*/ 32 w 63"/>
              <a:gd name="T65" fmla="*/ 157 h 159"/>
              <a:gd name="T66" fmla="*/ 29 w 63"/>
              <a:gd name="T67" fmla="*/ 159 h 159"/>
              <a:gd name="T68" fmla="*/ 24 w 63"/>
              <a:gd name="T69" fmla="*/ 152 h 159"/>
              <a:gd name="T70" fmla="*/ 20 w 63"/>
              <a:gd name="T71" fmla="*/ 144 h 159"/>
              <a:gd name="T72" fmla="*/ 17 w 63"/>
              <a:gd name="T73" fmla="*/ 139 h 159"/>
              <a:gd name="T74" fmla="*/ 6 w 63"/>
              <a:gd name="T75" fmla="*/ 123 h 159"/>
              <a:gd name="T76" fmla="*/ 10 w 63"/>
              <a:gd name="T77" fmla="*/ 113 h 159"/>
              <a:gd name="T78" fmla="*/ 11 w 63"/>
              <a:gd name="T79" fmla="*/ 102 h 159"/>
              <a:gd name="T80" fmla="*/ 11 w 63"/>
              <a:gd name="T81" fmla="*/ 98 h 159"/>
              <a:gd name="T82" fmla="*/ 13 w 63"/>
              <a:gd name="T83" fmla="*/ 89 h 159"/>
              <a:gd name="T84" fmla="*/ 17 w 63"/>
              <a:gd name="T85" fmla="*/ 79 h 159"/>
              <a:gd name="T86" fmla="*/ 9 w 63"/>
              <a:gd name="T87" fmla="*/ 68 h 159"/>
              <a:gd name="T88" fmla="*/ 5 w 63"/>
              <a:gd name="T89" fmla="*/ 52 h 159"/>
              <a:gd name="T90" fmla="*/ 9 w 63"/>
              <a:gd name="T91" fmla="*/ 45 h 159"/>
              <a:gd name="T92" fmla="*/ 1 w 63"/>
              <a:gd name="T93" fmla="*/ 37 h 159"/>
              <a:gd name="T94" fmla="*/ 1 w 63"/>
              <a:gd name="T95" fmla="*/ 23 h 159"/>
              <a:gd name="T96" fmla="*/ 0 w 63"/>
              <a:gd name="T97" fmla="*/ 14 h 159"/>
              <a:gd name="T98" fmla="*/ 4 w 63"/>
              <a:gd name="T99" fmla="*/ 10 h 159"/>
              <a:gd name="T100" fmla="*/ 10 w 63"/>
              <a:gd name="T101" fmla="*/ 7 h 159"/>
              <a:gd name="T102" fmla="*/ 11 w 63"/>
              <a:gd name="T103" fmla="*/ 0 h 159"/>
              <a:gd name="T104" fmla="*/ 16 w 63"/>
              <a:gd name="T105" fmla="*/ 2 h 159"/>
              <a:gd name="T106" fmla="*/ 15 w 63"/>
              <a:gd name="T107" fmla="*/ 15 h 159"/>
              <a:gd name="T108" fmla="*/ 15 w 63"/>
              <a:gd name="T109"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159">
                <a:moveTo>
                  <a:pt x="22" y="2"/>
                </a:moveTo>
                <a:cubicBezTo>
                  <a:pt x="22" y="4"/>
                  <a:pt x="22" y="4"/>
                  <a:pt x="22" y="4"/>
                </a:cubicBezTo>
                <a:cubicBezTo>
                  <a:pt x="24" y="5"/>
                  <a:pt x="24" y="5"/>
                  <a:pt x="24" y="5"/>
                </a:cubicBezTo>
                <a:cubicBezTo>
                  <a:pt x="28" y="4"/>
                  <a:pt x="28" y="4"/>
                  <a:pt x="28" y="4"/>
                </a:cubicBezTo>
                <a:cubicBezTo>
                  <a:pt x="28" y="7"/>
                  <a:pt x="28" y="7"/>
                  <a:pt x="28" y="7"/>
                </a:cubicBezTo>
                <a:cubicBezTo>
                  <a:pt x="26" y="11"/>
                  <a:pt x="26" y="11"/>
                  <a:pt x="26" y="11"/>
                </a:cubicBezTo>
                <a:cubicBezTo>
                  <a:pt x="27" y="14"/>
                  <a:pt x="27" y="14"/>
                  <a:pt x="27" y="14"/>
                </a:cubicBezTo>
                <a:cubicBezTo>
                  <a:pt x="27" y="16"/>
                  <a:pt x="27" y="16"/>
                  <a:pt x="27" y="16"/>
                </a:cubicBezTo>
                <a:cubicBezTo>
                  <a:pt x="29" y="18"/>
                  <a:pt x="29" y="18"/>
                  <a:pt x="29" y="18"/>
                </a:cubicBezTo>
                <a:cubicBezTo>
                  <a:pt x="30" y="21"/>
                  <a:pt x="30" y="21"/>
                  <a:pt x="30" y="21"/>
                </a:cubicBezTo>
                <a:cubicBezTo>
                  <a:pt x="29" y="23"/>
                  <a:pt x="29" y="23"/>
                  <a:pt x="29" y="23"/>
                </a:cubicBezTo>
                <a:cubicBezTo>
                  <a:pt x="31" y="25"/>
                  <a:pt x="31" y="25"/>
                  <a:pt x="31" y="25"/>
                </a:cubicBezTo>
                <a:cubicBezTo>
                  <a:pt x="33" y="23"/>
                  <a:pt x="33" y="23"/>
                  <a:pt x="33" y="23"/>
                </a:cubicBezTo>
                <a:cubicBezTo>
                  <a:pt x="35" y="21"/>
                  <a:pt x="35" y="21"/>
                  <a:pt x="35" y="21"/>
                </a:cubicBezTo>
                <a:cubicBezTo>
                  <a:pt x="41" y="17"/>
                  <a:pt x="41" y="17"/>
                  <a:pt x="41" y="17"/>
                </a:cubicBezTo>
                <a:cubicBezTo>
                  <a:pt x="43" y="18"/>
                  <a:pt x="43" y="18"/>
                  <a:pt x="43" y="18"/>
                </a:cubicBezTo>
                <a:cubicBezTo>
                  <a:pt x="43" y="19"/>
                  <a:pt x="43" y="19"/>
                  <a:pt x="43" y="19"/>
                </a:cubicBezTo>
                <a:cubicBezTo>
                  <a:pt x="45" y="21"/>
                  <a:pt x="45" y="21"/>
                  <a:pt x="45" y="21"/>
                </a:cubicBezTo>
                <a:cubicBezTo>
                  <a:pt x="48" y="23"/>
                  <a:pt x="48" y="23"/>
                  <a:pt x="48" y="23"/>
                </a:cubicBezTo>
                <a:cubicBezTo>
                  <a:pt x="51" y="23"/>
                  <a:pt x="51" y="23"/>
                  <a:pt x="51" y="23"/>
                </a:cubicBezTo>
                <a:cubicBezTo>
                  <a:pt x="56" y="29"/>
                  <a:pt x="56" y="29"/>
                  <a:pt x="56" y="29"/>
                </a:cubicBezTo>
                <a:cubicBezTo>
                  <a:pt x="56" y="33"/>
                  <a:pt x="56" y="33"/>
                  <a:pt x="56" y="33"/>
                </a:cubicBezTo>
                <a:cubicBezTo>
                  <a:pt x="56" y="38"/>
                  <a:pt x="56" y="38"/>
                  <a:pt x="56" y="38"/>
                </a:cubicBezTo>
                <a:cubicBezTo>
                  <a:pt x="58" y="41"/>
                  <a:pt x="58" y="41"/>
                  <a:pt x="58" y="41"/>
                </a:cubicBezTo>
                <a:cubicBezTo>
                  <a:pt x="61" y="43"/>
                  <a:pt x="61" y="43"/>
                  <a:pt x="61" y="43"/>
                </a:cubicBezTo>
                <a:cubicBezTo>
                  <a:pt x="62" y="45"/>
                  <a:pt x="62" y="45"/>
                  <a:pt x="62" y="45"/>
                </a:cubicBezTo>
                <a:cubicBezTo>
                  <a:pt x="62" y="49"/>
                  <a:pt x="62" y="49"/>
                  <a:pt x="62" y="49"/>
                </a:cubicBezTo>
                <a:cubicBezTo>
                  <a:pt x="63" y="51"/>
                  <a:pt x="63" y="51"/>
                  <a:pt x="63" y="51"/>
                </a:cubicBezTo>
                <a:cubicBezTo>
                  <a:pt x="62" y="54"/>
                  <a:pt x="62" y="54"/>
                  <a:pt x="62" y="54"/>
                </a:cubicBezTo>
                <a:cubicBezTo>
                  <a:pt x="61" y="57"/>
                  <a:pt x="61" y="57"/>
                  <a:pt x="61" y="57"/>
                </a:cubicBezTo>
                <a:cubicBezTo>
                  <a:pt x="58" y="60"/>
                  <a:pt x="58" y="60"/>
                  <a:pt x="58" y="60"/>
                </a:cubicBezTo>
                <a:cubicBezTo>
                  <a:pt x="56" y="62"/>
                  <a:pt x="56" y="62"/>
                  <a:pt x="56" y="62"/>
                </a:cubicBezTo>
                <a:cubicBezTo>
                  <a:pt x="52" y="65"/>
                  <a:pt x="52" y="65"/>
                  <a:pt x="52" y="65"/>
                </a:cubicBezTo>
                <a:cubicBezTo>
                  <a:pt x="49" y="65"/>
                  <a:pt x="49" y="65"/>
                  <a:pt x="49" y="65"/>
                </a:cubicBezTo>
                <a:cubicBezTo>
                  <a:pt x="46" y="65"/>
                  <a:pt x="46" y="65"/>
                  <a:pt x="46" y="65"/>
                </a:cubicBezTo>
                <a:cubicBezTo>
                  <a:pt x="42" y="67"/>
                  <a:pt x="42" y="67"/>
                  <a:pt x="42" y="67"/>
                </a:cubicBezTo>
                <a:cubicBezTo>
                  <a:pt x="39" y="68"/>
                  <a:pt x="39" y="68"/>
                  <a:pt x="39" y="68"/>
                </a:cubicBezTo>
                <a:cubicBezTo>
                  <a:pt x="38" y="73"/>
                  <a:pt x="38" y="73"/>
                  <a:pt x="38" y="73"/>
                </a:cubicBezTo>
                <a:cubicBezTo>
                  <a:pt x="39" y="80"/>
                  <a:pt x="39" y="80"/>
                  <a:pt x="39" y="80"/>
                </a:cubicBezTo>
                <a:cubicBezTo>
                  <a:pt x="42" y="85"/>
                  <a:pt x="42" y="85"/>
                  <a:pt x="42" y="85"/>
                </a:cubicBezTo>
                <a:cubicBezTo>
                  <a:pt x="42" y="89"/>
                  <a:pt x="42" y="89"/>
                  <a:pt x="42" y="89"/>
                </a:cubicBezTo>
                <a:cubicBezTo>
                  <a:pt x="43" y="95"/>
                  <a:pt x="43" y="95"/>
                  <a:pt x="43" y="95"/>
                </a:cubicBezTo>
                <a:cubicBezTo>
                  <a:pt x="42" y="94"/>
                  <a:pt x="42" y="94"/>
                  <a:pt x="41" y="94"/>
                </a:cubicBezTo>
                <a:cubicBezTo>
                  <a:pt x="41" y="93"/>
                  <a:pt x="41" y="91"/>
                  <a:pt x="41" y="90"/>
                </a:cubicBezTo>
                <a:cubicBezTo>
                  <a:pt x="40" y="90"/>
                  <a:pt x="39" y="90"/>
                  <a:pt x="38" y="90"/>
                </a:cubicBezTo>
                <a:cubicBezTo>
                  <a:pt x="36" y="87"/>
                  <a:pt x="36" y="84"/>
                  <a:pt x="34" y="82"/>
                </a:cubicBezTo>
                <a:cubicBezTo>
                  <a:pt x="33" y="82"/>
                  <a:pt x="31" y="82"/>
                  <a:pt x="29" y="82"/>
                </a:cubicBezTo>
                <a:cubicBezTo>
                  <a:pt x="27" y="75"/>
                  <a:pt x="29" y="75"/>
                  <a:pt x="21" y="74"/>
                </a:cubicBezTo>
                <a:cubicBezTo>
                  <a:pt x="20" y="76"/>
                  <a:pt x="21" y="75"/>
                  <a:pt x="19" y="76"/>
                </a:cubicBezTo>
                <a:cubicBezTo>
                  <a:pt x="21" y="81"/>
                  <a:pt x="18" y="82"/>
                  <a:pt x="19" y="88"/>
                </a:cubicBezTo>
                <a:cubicBezTo>
                  <a:pt x="19" y="88"/>
                  <a:pt x="20" y="89"/>
                  <a:pt x="20" y="90"/>
                </a:cubicBezTo>
                <a:cubicBezTo>
                  <a:pt x="20" y="91"/>
                  <a:pt x="18" y="92"/>
                  <a:pt x="18" y="93"/>
                </a:cubicBezTo>
                <a:cubicBezTo>
                  <a:pt x="17" y="96"/>
                  <a:pt x="18" y="100"/>
                  <a:pt x="17" y="103"/>
                </a:cubicBezTo>
                <a:cubicBezTo>
                  <a:pt x="16" y="105"/>
                  <a:pt x="16" y="105"/>
                  <a:pt x="16" y="105"/>
                </a:cubicBezTo>
                <a:cubicBezTo>
                  <a:pt x="15" y="107"/>
                  <a:pt x="13" y="116"/>
                  <a:pt x="14" y="119"/>
                </a:cubicBezTo>
                <a:cubicBezTo>
                  <a:pt x="14" y="121"/>
                  <a:pt x="17" y="120"/>
                  <a:pt x="17" y="121"/>
                </a:cubicBezTo>
                <a:cubicBezTo>
                  <a:pt x="18" y="123"/>
                  <a:pt x="18" y="127"/>
                  <a:pt x="19" y="128"/>
                </a:cubicBezTo>
                <a:cubicBezTo>
                  <a:pt x="20" y="128"/>
                  <a:pt x="20" y="127"/>
                  <a:pt x="21" y="127"/>
                </a:cubicBezTo>
                <a:cubicBezTo>
                  <a:pt x="22" y="132"/>
                  <a:pt x="22" y="138"/>
                  <a:pt x="26" y="140"/>
                </a:cubicBezTo>
                <a:cubicBezTo>
                  <a:pt x="27" y="141"/>
                  <a:pt x="29" y="140"/>
                  <a:pt x="31" y="141"/>
                </a:cubicBezTo>
                <a:cubicBezTo>
                  <a:pt x="31" y="141"/>
                  <a:pt x="31" y="143"/>
                  <a:pt x="31" y="144"/>
                </a:cubicBezTo>
                <a:cubicBezTo>
                  <a:pt x="32" y="145"/>
                  <a:pt x="34" y="146"/>
                  <a:pt x="35" y="147"/>
                </a:cubicBezTo>
                <a:cubicBezTo>
                  <a:pt x="36" y="149"/>
                  <a:pt x="36" y="150"/>
                  <a:pt x="37" y="151"/>
                </a:cubicBezTo>
                <a:cubicBezTo>
                  <a:pt x="35" y="153"/>
                  <a:pt x="35" y="153"/>
                  <a:pt x="35" y="153"/>
                </a:cubicBezTo>
                <a:cubicBezTo>
                  <a:pt x="34" y="157"/>
                  <a:pt x="34" y="157"/>
                  <a:pt x="34" y="157"/>
                </a:cubicBezTo>
                <a:cubicBezTo>
                  <a:pt x="32" y="157"/>
                  <a:pt x="32" y="157"/>
                  <a:pt x="32" y="157"/>
                </a:cubicBezTo>
                <a:cubicBezTo>
                  <a:pt x="31" y="159"/>
                  <a:pt x="31" y="159"/>
                  <a:pt x="31" y="159"/>
                </a:cubicBezTo>
                <a:cubicBezTo>
                  <a:pt x="29" y="159"/>
                  <a:pt x="29" y="159"/>
                  <a:pt x="29" y="159"/>
                </a:cubicBezTo>
                <a:cubicBezTo>
                  <a:pt x="29" y="155"/>
                  <a:pt x="29" y="155"/>
                  <a:pt x="29" y="155"/>
                </a:cubicBezTo>
                <a:cubicBezTo>
                  <a:pt x="24" y="152"/>
                  <a:pt x="24" y="152"/>
                  <a:pt x="24" y="152"/>
                </a:cubicBezTo>
                <a:cubicBezTo>
                  <a:pt x="21" y="154"/>
                  <a:pt x="21" y="154"/>
                  <a:pt x="21" y="154"/>
                </a:cubicBezTo>
                <a:cubicBezTo>
                  <a:pt x="20" y="150"/>
                  <a:pt x="21" y="147"/>
                  <a:pt x="20" y="144"/>
                </a:cubicBezTo>
                <a:cubicBezTo>
                  <a:pt x="20" y="144"/>
                  <a:pt x="18" y="143"/>
                  <a:pt x="18" y="143"/>
                </a:cubicBezTo>
                <a:cubicBezTo>
                  <a:pt x="17" y="141"/>
                  <a:pt x="18" y="140"/>
                  <a:pt x="17" y="139"/>
                </a:cubicBezTo>
                <a:cubicBezTo>
                  <a:pt x="17" y="138"/>
                  <a:pt x="15" y="137"/>
                  <a:pt x="15" y="137"/>
                </a:cubicBezTo>
                <a:cubicBezTo>
                  <a:pt x="12" y="133"/>
                  <a:pt x="7" y="129"/>
                  <a:pt x="6" y="123"/>
                </a:cubicBezTo>
                <a:cubicBezTo>
                  <a:pt x="6" y="120"/>
                  <a:pt x="7" y="116"/>
                  <a:pt x="8" y="114"/>
                </a:cubicBezTo>
                <a:cubicBezTo>
                  <a:pt x="8" y="114"/>
                  <a:pt x="10" y="113"/>
                  <a:pt x="10" y="113"/>
                </a:cubicBezTo>
                <a:cubicBezTo>
                  <a:pt x="11" y="109"/>
                  <a:pt x="7" y="109"/>
                  <a:pt x="8" y="105"/>
                </a:cubicBezTo>
                <a:cubicBezTo>
                  <a:pt x="8" y="105"/>
                  <a:pt x="10" y="102"/>
                  <a:pt x="11" y="102"/>
                </a:cubicBezTo>
                <a:cubicBezTo>
                  <a:pt x="11" y="101"/>
                  <a:pt x="11" y="99"/>
                  <a:pt x="10" y="98"/>
                </a:cubicBezTo>
                <a:cubicBezTo>
                  <a:pt x="11" y="98"/>
                  <a:pt x="11" y="98"/>
                  <a:pt x="11" y="98"/>
                </a:cubicBezTo>
                <a:cubicBezTo>
                  <a:pt x="12" y="95"/>
                  <a:pt x="12" y="95"/>
                  <a:pt x="12" y="95"/>
                </a:cubicBezTo>
                <a:cubicBezTo>
                  <a:pt x="13" y="89"/>
                  <a:pt x="13" y="89"/>
                  <a:pt x="13" y="89"/>
                </a:cubicBezTo>
                <a:cubicBezTo>
                  <a:pt x="17" y="85"/>
                  <a:pt x="17" y="85"/>
                  <a:pt x="17" y="85"/>
                </a:cubicBezTo>
                <a:cubicBezTo>
                  <a:pt x="17" y="79"/>
                  <a:pt x="17" y="79"/>
                  <a:pt x="17" y="79"/>
                </a:cubicBezTo>
                <a:cubicBezTo>
                  <a:pt x="14" y="73"/>
                  <a:pt x="14" y="73"/>
                  <a:pt x="14" y="73"/>
                </a:cubicBezTo>
                <a:cubicBezTo>
                  <a:pt x="9" y="68"/>
                  <a:pt x="9" y="68"/>
                  <a:pt x="9" y="68"/>
                </a:cubicBezTo>
                <a:cubicBezTo>
                  <a:pt x="6" y="60"/>
                  <a:pt x="6" y="60"/>
                  <a:pt x="6" y="60"/>
                </a:cubicBezTo>
                <a:cubicBezTo>
                  <a:pt x="5" y="52"/>
                  <a:pt x="5" y="52"/>
                  <a:pt x="5" y="52"/>
                </a:cubicBezTo>
                <a:cubicBezTo>
                  <a:pt x="9" y="50"/>
                  <a:pt x="9" y="50"/>
                  <a:pt x="9" y="50"/>
                </a:cubicBezTo>
                <a:cubicBezTo>
                  <a:pt x="9" y="45"/>
                  <a:pt x="9" y="45"/>
                  <a:pt x="9" y="45"/>
                </a:cubicBezTo>
                <a:cubicBezTo>
                  <a:pt x="5" y="42"/>
                  <a:pt x="5" y="42"/>
                  <a:pt x="5" y="42"/>
                </a:cubicBezTo>
                <a:cubicBezTo>
                  <a:pt x="1" y="37"/>
                  <a:pt x="1" y="37"/>
                  <a:pt x="1" y="37"/>
                </a:cubicBezTo>
                <a:cubicBezTo>
                  <a:pt x="0" y="29"/>
                  <a:pt x="0" y="29"/>
                  <a:pt x="0" y="29"/>
                </a:cubicBezTo>
                <a:cubicBezTo>
                  <a:pt x="1" y="23"/>
                  <a:pt x="1" y="23"/>
                  <a:pt x="1" y="23"/>
                </a:cubicBezTo>
                <a:cubicBezTo>
                  <a:pt x="2" y="19"/>
                  <a:pt x="2" y="19"/>
                  <a:pt x="2" y="19"/>
                </a:cubicBezTo>
                <a:cubicBezTo>
                  <a:pt x="0" y="14"/>
                  <a:pt x="0" y="14"/>
                  <a:pt x="0" y="14"/>
                </a:cubicBezTo>
                <a:cubicBezTo>
                  <a:pt x="1" y="11"/>
                  <a:pt x="1" y="11"/>
                  <a:pt x="1" y="11"/>
                </a:cubicBezTo>
                <a:cubicBezTo>
                  <a:pt x="4" y="10"/>
                  <a:pt x="4" y="10"/>
                  <a:pt x="4" y="10"/>
                </a:cubicBezTo>
                <a:cubicBezTo>
                  <a:pt x="7" y="7"/>
                  <a:pt x="7" y="7"/>
                  <a:pt x="7" y="7"/>
                </a:cubicBezTo>
                <a:cubicBezTo>
                  <a:pt x="10" y="7"/>
                  <a:pt x="10" y="7"/>
                  <a:pt x="10" y="7"/>
                </a:cubicBezTo>
                <a:cubicBezTo>
                  <a:pt x="9" y="4"/>
                  <a:pt x="9" y="4"/>
                  <a:pt x="9" y="4"/>
                </a:cubicBezTo>
                <a:cubicBezTo>
                  <a:pt x="11" y="0"/>
                  <a:pt x="11" y="0"/>
                  <a:pt x="11" y="0"/>
                </a:cubicBezTo>
                <a:cubicBezTo>
                  <a:pt x="13" y="0"/>
                  <a:pt x="13" y="0"/>
                  <a:pt x="13" y="0"/>
                </a:cubicBezTo>
                <a:cubicBezTo>
                  <a:pt x="16" y="2"/>
                  <a:pt x="16" y="2"/>
                  <a:pt x="16" y="2"/>
                </a:cubicBezTo>
                <a:lnTo>
                  <a:pt x="22" y="2"/>
                </a:lnTo>
                <a:close/>
                <a:moveTo>
                  <a:pt x="15" y="15"/>
                </a:moveTo>
                <a:cubicBezTo>
                  <a:pt x="17" y="15"/>
                  <a:pt x="15" y="18"/>
                  <a:pt x="15" y="18"/>
                </a:cubicBezTo>
                <a:cubicBezTo>
                  <a:pt x="13" y="18"/>
                  <a:pt x="13" y="15"/>
                  <a:pt x="15" y="15"/>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03">
            <a:extLst>
              <a:ext uri="{FF2B5EF4-FFF2-40B4-BE49-F238E27FC236}">
                <a16:creationId xmlns:a16="http://schemas.microsoft.com/office/drawing/2014/main" id="{679CBCD9-F598-4C91-90C6-9A2FC4233C57}"/>
              </a:ext>
            </a:extLst>
          </p:cNvPr>
          <p:cNvSpPr>
            <a:spLocks noEditPoints="1"/>
          </p:cNvSpPr>
          <p:nvPr/>
        </p:nvSpPr>
        <p:spPr bwMode="auto">
          <a:xfrm>
            <a:off x="10612446" y="1603674"/>
            <a:ext cx="968902" cy="1691066"/>
          </a:xfrm>
          <a:custGeom>
            <a:avLst/>
            <a:gdLst>
              <a:gd name="T0" fmla="*/ 68 w 82"/>
              <a:gd name="T1" fmla="*/ 108 h 143"/>
              <a:gd name="T2" fmla="*/ 60 w 82"/>
              <a:gd name="T3" fmla="*/ 114 h 143"/>
              <a:gd name="T4" fmla="*/ 54 w 82"/>
              <a:gd name="T5" fmla="*/ 111 h 143"/>
              <a:gd name="T6" fmla="*/ 49 w 82"/>
              <a:gd name="T7" fmla="*/ 115 h 143"/>
              <a:gd name="T8" fmla="*/ 41 w 82"/>
              <a:gd name="T9" fmla="*/ 127 h 143"/>
              <a:gd name="T10" fmla="*/ 48 w 82"/>
              <a:gd name="T11" fmla="*/ 124 h 143"/>
              <a:gd name="T12" fmla="*/ 60 w 82"/>
              <a:gd name="T13" fmla="*/ 127 h 143"/>
              <a:gd name="T14" fmla="*/ 69 w 82"/>
              <a:gd name="T15" fmla="*/ 139 h 143"/>
              <a:gd name="T16" fmla="*/ 75 w 82"/>
              <a:gd name="T17" fmla="*/ 135 h 143"/>
              <a:gd name="T18" fmla="*/ 79 w 82"/>
              <a:gd name="T19" fmla="*/ 120 h 143"/>
              <a:gd name="T20" fmla="*/ 73 w 82"/>
              <a:gd name="T21" fmla="*/ 102 h 143"/>
              <a:gd name="T22" fmla="*/ 65 w 82"/>
              <a:gd name="T23" fmla="*/ 98 h 143"/>
              <a:gd name="T24" fmla="*/ 47 w 82"/>
              <a:gd name="T25" fmla="*/ 89 h 143"/>
              <a:gd name="T26" fmla="*/ 50 w 82"/>
              <a:gd name="T27" fmla="*/ 92 h 143"/>
              <a:gd name="T28" fmla="*/ 52 w 82"/>
              <a:gd name="T29" fmla="*/ 94 h 143"/>
              <a:gd name="T30" fmla="*/ 51 w 82"/>
              <a:gd name="T31" fmla="*/ 86 h 143"/>
              <a:gd name="T32" fmla="*/ 56 w 82"/>
              <a:gd name="T33" fmla="*/ 97 h 143"/>
              <a:gd name="T34" fmla="*/ 59 w 82"/>
              <a:gd name="T35" fmla="*/ 84 h 143"/>
              <a:gd name="T36" fmla="*/ 15 w 82"/>
              <a:gd name="T37" fmla="*/ 92 h 143"/>
              <a:gd name="T38" fmla="*/ 8 w 82"/>
              <a:gd name="T39" fmla="*/ 103 h 143"/>
              <a:gd name="T40" fmla="*/ 0 w 82"/>
              <a:gd name="T41" fmla="*/ 113 h 143"/>
              <a:gd name="T42" fmla="*/ 15 w 82"/>
              <a:gd name="T43" fmla="*/ 99 h 143"/>
              <a:gd name="T44" fmla="*/ 21 w 82"/>
              <a:gd name="T45" fmla="*/ 91 h 143"/>
              <a:gd name="T46" fmla="*/ 65 w 82"/>
              <a:gd name="T47" fmla="*/ 81 h 143"/>
              <a:gd name="T48" fmla="*/ 68 w 82"/>
              <a:gd name="T49" fmla="*/ 86 h 143"/>
              <a:gd name="T50" fmla="*/ 70 w 82"/>
              <a:gd name="T51" fmla="*/ 93 h 143"/>
              <a:gd name="T52" fmla="*/ 70 w 82"/>
              <a:gd name="T53" fmla="*/ 86 h 143"/>
              <a:gd name="T54" fmla="*/ 42 w 82"/>
              <a:gd name="T55" fmla="*/ 78 h 143"/>
              <a:gd name="T56" fmla="*/ 49 w 82"/>
              <a:gd name="T57" fmla="*/ 85 h 143"/>
              <a:gd name="T58" fmla="*/ 53 w 82"/>
              <a:gd name="T59" fmla="*/ 72 h 143"/>
              <a:gd name="T60" fmla="*/ 53 w 82"/>
              <a:gd name="T61" fmla="*/ 72 h 143"/>
              <a:gd name="T62" fmla="*/ 23 w 82"/>
              <a:gd name="T63" fmla="*/ 72 h 143"/>
              <a:gd name="T64" fmla="*/ 41 w 82"/>
              <a:gd name="T65" fmla="*/ 68 h 143"/>
              <a:gd name="T66" fmla="*/ 67 w 82"/>
              <a:gd name="T67" fmla="*/ 76 h 143"/>
              <a:gd name="T68" fmla="*/ 75 w 82"/>
              <a:gd name="T69" fmla="*/ 83 h 143"/>
              <a:gd name="T70" fmla="*/ 70 w 82"/>
              <a:gd name="T71" fmla="*/ 69 h 143"/>
              <a:gd name="T72" fmla="*/ 28 w 82"/>
              <a:gd name="T73" fmla="*/ 58 h 143"/>
              <a:gd name="T74" fmla="*/ 37 w 82"/>
              <a:gd name="T75" fmla="*/ 71 h 143"/>
              <a:gd name="T76" fmla="*/ 61 w 82"/>
              <a:gd name="T77" fmla="*/ 53 h 143"/>
              <a:gd name="T78" fmla="*/ 28 w 82"/>
              <a:gd name="T79" fmla="*/ 13 h 143"/>
              <a:gd name="T80" fmla="*/ 25 w 82"/>
              <a:gd name="T81" fmla="*/ 30 h 143"/>
              <a:gd name="T82" fmla="*/ 25 w 82"/>
              <a:gd name="T83" fmla="*/ 34 h 143"/>
              <a:gd name="T84" fmla="*/ 32 w 82"/>
              <a:gd name="T85" fmla="*/ 42 h 143"/>
              <a:gd name="T86" fmla="*/ 43 w 82"/>
              <a:gd name="T87" fmla="*/ 55 h 143"/>
              <a:gd name="T88" fmla="*/ 50 w 82"/>
              <a:gd name="T89" fmla="*/ 56 h 143"/>
              <a:gd name="T90" fmla="*/ 58 w 82"/>
              <a:gd name="T91" fmla="*/ 66 h 143"/>
              <a:gd name="T92" fmla="*/ 55 w 82"/>
              <a:gd name="T93" fmla="*/ 50 h 143"/>
              <a:gd name="T94" fmla="*/ 49 w 82"/>
              <a:gd name="T95" fmla="*/ 47 h 143"/>
              <a:gd name="T96" fmla="*/ 39 w 82"/>
              <a:gd name="T97" fmla="*/ 49 h 143"/>
              <a:gd name="T98" fmla="*/ 40 w 82"/>
              <a:gd name="T99" fmla="*/ 30 h 143"/>
              <a:gd name="T100" fmla="*/ 47 w 82"/>
              <a:gd name="T101" fmla="*/ 20 h 143"/>
              <a:gd name="T102" fmla="*/ 44 w 82"/>
              <a:gd name="T103"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43">
                <a:moveTo>
                  <a:pt x="73" y="102"/>
                </a:moveTo>
                <a:cubicBezTo>
                  <a:pt x="72" y="103"/>
                  <a:pt x="72" y="103"/>
                  <a:pt x="71" y="103"/>
                </a:cubicBezTo>
                <a:cubicBezTo>
                  <a:pt x="72" y="103"/>
                  <a:pt x="71" y="109"/>
                  <a:pt x="71" y="109"/>
                </a:cubicBezTo>
                <a:cubicBezTo>
                  <a:pt x="70" y="110"/>
                  <a:pt x="68" y="108"/>
                  <a:pt x="68" y="108"/>
                </a:cubicBezTo>
                <a:cubicBezTo>
                  <a:pt x="68" y="109"/>
                  <a:pt x="66" y="109"/>
                  <a:pt x="66" y="109"/>
                </a:cubicBezTo>
                <a:cubicBezTo>
                  <a:pt x="65" y="111"/>
                  <a:pt x="66" y="112"/>
                  <a:pt x="65" y="113"/>
                </a:cubicBezTo>
                <a:cubicBezTo>
                  <a:pt x="64" y="112"/>
                  <a:pt x="62" y="111"/>
                  <a:pt x="61" y="111"/>
                </a:cubicBezTo>
                <a:cubicBezTo>
                  <a:pt x="60" y="112"/>
                  <a:pt x="61" y="114"/>
                  <a:pt x="60" y="114"/>
                </a:cubicBezTo>
                <a:cubicBezTo>
                  <a:pt x="59" y="114"/>
                  <a:pt x="55" y="115"/>
                  <a:pt x="55" y="115"/>
                </a:cubicBezTo>
                <a:cubicBezTo>
                  <a:pt x="54" y="115"/>
                  <a:pt x="55" y="113"/>
                  <a:pt x="55" y="113"/>
                </a:cubicBezTo>
                <a:cubicBezTo>
                  <a:pt x="55" y="113"/>
                  <a:pt x="55" y="112"/>
                  <a:pt x="55" y="111"/>
                </a:cubicBezTo>
                <a:cubicBezTo>
                  <a:pt x="55" y="111"/>
                  <a:pt x="54" y="111"/>
                  <a:pt x="54" y="111"/>
                </a:cubicBezTo>
                <a:cubicBezTo>
                  <a:pt x="54" y="111"/>
                  <a:pt x="54" y="111"/>
                  <a:pt x="54" y="111"/>
                </a:cubicBezTo>
                <a:cubicBezTo>
                  <a:pt x="51" y="111"/>
                  <a:pt x="51" y="111"/>
                  <a:pt x="51" y="111"/>
                </a:cubicBezTo>
                <a:cubicBezTo>
                  <a:pt x="50" y="112"/>
                  <a:pt x="49" y="112"/>
                  <a:pt x="49" y="113"/>
                </a:cubicBezTo>
                <a:cubicBezTo>
                  <a:pt x="48" y="113"/>
                  <a:pt x="49" y="115"/>
                  <a:pt x="49" y="115"/>
                </a:cubicBezTo>
                <a:cubicBezTo>
                  <a:pt x="47" y="116"/>
                  <a:pt x="44" y="117"/>
                  <a:pt x="42" y="117"/>
                </a:cubicBezTo>
                <a:cubicBezTo>
                  <a:pt x="42" y="119"/>
                  <a:pt x="43" y="121"/>
                  <a:pt x="42" y="123"/>
                </a:cubicBezTo>
                <a:cubicBezTo>
                  <a:pt x="42" y="124"/>
                  <a:pt x="40" y="125"/>
                  <a:pt x="40" y="125"/>
                </a:cubicBezTo>
                <a:cubicBezTo>
                  <a:pt x="40" y="127"/>
                  <a:pt x="41" y="126"/>
                  <a:pt x="41" y="127"/>
                </a:cubicBezTo>
                <a:cubicBezTo>
                  <a:pt x="41" y="127"/>
                  <a:pt x="43" y="127"/>
                  <a:pt x="43" y="127"/>
                </a:cubicBezTo>
                <a:cubicBezTo>
                  <a:pt x="44" y="126"/>
                  <a:pt x="43" y="126"/>
                  <a:pt x="44" y="125"/>
                </a:cubicBezTo>
                <a:cubicBezTo>
                  <a:pt x="45" y="124"/>
                  <a:pt x="46" y="123"/>
                  <a:pt x="47" y="121"/>
                </a:cubicBezTo>
                <a:cubicBezTo>
                  <a:pt x="48" y="122"/>
                  <a:pt x="47" y="122"/>
                  <a:pt x="48" y="124"/>
                </a:cubicBezTo>
                <a:cubicBezTo>
                  <a:pt x="51" y="124"/>
                  <a:pt x="53" y="124"/>
                  <a:pt x="55" y="124"/>
                </a:cubicBezTo>
                <a:cubicBezTo>
                  <a:pt x="55" y="124"/>
                  <a:pt x="55" y="122"/>
                  <a:pt x="57" y="123"/>
                </a:cubicBezTo>
                <a:cubicBezTo>
                  <a:pt x="57" y="123"/>
                  <a:pt x="59" y="125"/>
                  <a:pt x="59" y="125"/>
                </a:cubicBezTo>
                <a:cubicBezTo>
                  <a:pt x="60" y="124"/>
                  <a:pt x="60" y="126"/>
                  <a:pt x="60" y="127"/>
                </a:cubicBezTo>
                <a:cubicBezTo>
                  <a:pt x="59" y="127"/>
                  <a:pt x="59" y="127"/>
                  <a:pt x="59" y="127"/>
                </a:cubicBezTo>
                <a:cubicBezTo>
                  <a:pt x="58" y="129"/>
                  <a:pt x="56" y="133"/>
                  <a:pt x="58" y="136"/>
                </a:cubicBezTo>
                <a:cubicBezTo>
                  <a:pt x="58" y="137"/>
                  <a:pt x="61" y="137"/>
                  <a:pt x="61" y="137"/>
                </a:cubicBezTo>
                <a:cubicBezTo>
                  <a:pt x="65" y="140"/>
                  <a:pt x="63" y="140"/>
                  <a:pt x="69" y="139"/>
                </a:cubicBezTo>
                <a:cubicBezTo>
                  <a:pt x="68" y="140"/>
                  <a:pt x="69" y="143"/>
                  <a:pt x="69" y="143"/>
                </a:cubicBezTo>
                <a:cubicBezTo>
                  <a:pt x="70" y="143"/>
                  <a:pt x="72" y="143"/>
                  <a:pt x="72" y="142"/>
                </a:cubicBezTo>
                <a:cubicBezTo>
                  <a:pt x="74" y="139"/>
                  <a:pt x="73" y="135"/>
                  <a:pt x="71" y="132"/>
                </a:cubicBezTo>
                <a:cubicBezTo>
                  <a:pt x="71" y="132"/>
                  <a:pt x="74" y="131"/>
                  <a:pt x="75" y="135"/>
                </a:cubicBezTo>
                <a:cubicBezTo>
                  <a:pt x="76" y="135"/>
                  <a:pt x="76" y="135"/>
                  <a:pt x="76" y="135"/>
                </a:cubicBezTo>
                <a:cubicBezTo>
                  <a:pt x="75" y="131"/>
                  <a:pt x="75" y="130"/>
                  <a:pt x="74" y="127"/>
                </a:cubicBezTo>
                <a:cubicBezTo>
                  <a:pt x="75" y="126"/>
                  <a:pt x="77" y="125"/>
                  <a:pt x="77" y="124"/>
                </a:cubicBezTo>
                <a:cubicBezTo>
                  <a:pt x="78" y="123"/>
                  <a:pt x="78" y="120"/>
                  <a:pt x="79" y="120"/>
                </a:cubicBezTo>
                <a:cubicBezTo>
                  <a:pt x="81" y="120"/>
                  <a:pt x="81" y="120"/>
                  <a:pt x="81" y="120"/>
                </a:cubicBezTo>
                <a:cubicBezTo>
                  <a:pt x="82" y="117"/>
                  <a:pt x="80" y="115"/>
                  <a:pt x="79" y="113"/>
                </a:cubicBezTo>
                <a:cubicBezTo>
                  <a:pt x="78" y="110"/>
                  <a:pt x="77" y="107"/>
                  <a:pt x="77" y="103"/>
                </a:cubicBezTo>
                <a:cubicBezTo>
                  <a:pt x="75" y="103"/>
                  <a:pt x="74" y="103"/>
                  <a:pt x="73" y="102"/>
                </a:cubicBezTo>
                <a:close/>
                <a:moveTo>
                  <a:pt x="61" y="93"/>
                </a:moveTo>
                <a:cubicBezTo>
                  <a:pt x="61" y="94"/>
                  <a:pt x="60" y="95"/>
                  <a:pt x="59" y="95"/>
                </a:cubicBezTo>
                <a:cubicBezTo>
                  <a:pt x="59" y="95"/>
                  <a:pt x="59" y="97"/>
                  <a:pt x="59" y="97"/>
                </a:cubicBezTo>
                <a:cubicBezTo>
                  <a:pt x="62" y="98"/>
                  <a:pt x="63" y="98"/>
                  <a:pt x="65" y="98"/>
                </a:cubicBezTo>
                <a:cubicBezTo>
                  <a:pt x="66" y="96"/>
                  <a:pt x="66" y="96"/>
                  <a:pt x="66" y="96"/>
                </a:cubicBezTo>
                <a:cubicBezTo>
                  <a:pt x="65" y="96"/>
                  <a:pt x="65" y="94"/>
                  <a:pt x="64" y="93"/>
                </a:cubicBezTo>
                <a:cubicBezTo>
                  <a:pt x="63" y="93"/>
                  <a:pt x="62" y="94"/>
                  <a:pt x="61" y="93"/>
                </a:cubicBezTo>
                <a:close/>
                <a:moveTo>
                  <a:pt x="47" y="89"/>
                </a:moveTo>
                <a:cubicBezTo>
                  <a:pt x="47" y="89"/>
                  <a:pt x="46" y="90"/>
                  <a:pt x="48" y="90"/>
                </a:cubicBezTo>
                <a:cubicBezTo>
                  <a:pt x="48" y="89"/>
                  <a:pt x="49" y="89"/>
                  <a:pt x="47" y="89"/>
                </a:cubicBezTo>
                <a:close/>
                <a:moveTo>
                  <a:pt x="51" y="86"/>
                </a:moveTo>
                <a:cubicBezTo>
                  <a:pt x="51" y="87"/>
                  <a:pt x="50" y="89"/>
                  <a:pt x="50" y="92"/>
                </a:cubicBezTo>
                <a:cubicBezTo>
                  <a:pt x="46" y="94"/>
                  <a:pt x="41" y="94"/>
                  <a:pt x="45" y="99"/>
                </a:cubicBezTo>
                <a:cubicBezTo>
                  <a:pt x="46" y="101"/>
                  <a:pt x="47" y="100"/>
                  <a:pt x="49" y="101"/>
                </a:cubicBezTo>
                <a:cubicBezTo>
                  <a:pt x="50" y="102"/>
                  <a:pt x="51" y="103"/>
                  <a:pt x="52" y="103"/>
                </a:cubicBezTo>
                <a:cubicBezTo>
                  <a:pt x="52" y="103"/>
                  <a:pt x="52" y="96"/>
                  <a:pt x="52" y="94"/>
                </a:cubicBezTo>
                <a:cubicBezTo>
                  <a:pt x="52" y="94"/>
                  <a:pt x="55" y="90"/>
                  <a:pt x="55" y="89"/>
                </a:cubicBezTo>
                <a:cubicBezTo>
                  <a:pt x="56" y="89"/>
                  <a:pt x="55" y="88"/>
                  <a:pt x="55" y="88"/>
                </a:cubicBezTo>
                <a:cubicBezTo>
                  <a:pt x="54" y="87"/>
                  <a:pt x="54" y="86"/>
                  <a:pt x="54" y="86"/>
                </a:cubicBezTo>
                <a:cubicBezTo>
                  <a:pt x="53" y="86"/>
                  <a:pt x="52" y="86"/>
                  <a:pt x="51" y="86"/>
                </a:cubicBezTo>
                <a:close/>
                <a:moveTo>
                  <a:pt x="59" y="84"/>
                </a:moveTo>
                <a:cubicBezTo>
                  <a:pt x="58" y="85"/>
                  <a:pt x="59" y="86"/>
                  <a:pt x="59" y="87"/>
                </a:cubicBezTo>
                <a:cubicBezTo>
                  <a:pt x="58" y="89"/>
                  <a:pt x="50" y="96"/>
                  <a:pt x="55" y="99"/>
                </a:cubicBezTo>
                <a:cubicBezTo>
                  <a:pt x="55" y="98"/>
                  <a:pt x="56" y="97"/>
                  <a:pt x="56" y="97"/>
                </a:cubicBezTo>
                <a:cubicBezTo>
                  <a:pt x="57" y="96"/>
                  <a:pt x="56" y="95"/>
                  <a:pt x="57" y="93"/>
                </a:cubicBezTo>
                <a:cubicBezTo>
                  <a:pt x="57" y="93"/>
                  <a:pt x="59" y="92"/>
                  <a:pt x="59" y="92"/>
                </a:cubicBezTo>
                <a:cubicBezTo>
                  <a:pt x="61" y="91"/>
                  <a:pt x="60" y="88"/>
                  <a:pt x="60" y="84"/>
                </a:cubicBezTo>
                <a:lnTo>
                  <a:pt x="59" y="84"/>
                </a:lnTo>
                <a:close/>
                <a:moveTo>
                  <a:pt x="19" y="82"/>
                </a:moveTo>
                <a:cubicBezTo>
                  <a:pt x="19" y="82"/>
                  <a:pt x="19" y="85"/>
                  <a:pt x="19" y="86"/>
                </a:cubicBezTo>
                <a:cubicBezTo>
                  <a:pt x="19" y="86"/>
                  <a:pt x="15" y="89"/>
                  <a:pt x="15" y="89"/>
                </a:cubicBezTo>
                <a:cubicBezTo>
                  <a:pt x="14" y="91"/>
                  <a:pt x="16" y="91"/>
                  <a:pt x="15" y="92"/>
                </a:cubicBezTo>
                <a:cubicBezTo>
                  <a:pt x="15" y="93"/>
                  <a:pt x="13" y="94"/>
                  <a:pt x="13" y="94"/>
                </a:cubicBezTo>
                <a:cubicBezTo>
                  <a:pt x="12" y="96"/>
                  <a:pt x="12" y="98"/>
                  <a:pt x="11" y="99"/>
                </a:cubicBezTo>
                <a:cubicBezTo>
                  <a:pt x="10" y="100"/>
                  <a:pt x="8" y="101"/>
                  <a:pt x="8" y="101"/>
                </a:cubicBezTo>
                <a:cubicBezTo>
                  <a:pt x="8" y="102"/>
                  <a:pt x="8" y="103"/>
                  <a:pt x="8" y="103"/>
                </a:cubicBezTo>
                <a:cubicBezTo>
                  <a:pt x="7" y="104"/>
                  <a:pt x="6" y="104"/>
                  <a:pt x="5" y="104"/>
                </a:cubicBezTo>
                <a:cubicBezTo>
                  <a:pt x="4" y="104"/>
                  <a:pt x="5" y="106"/>
                  <a:pt x="4" y="106"/>
                </a:cubicBezTo>
                <a:cubicBezTo>
                  <a:pt x="4" y="106"/>
                  <a:pt x="3" y="106"/>
                  <a:pt x="2" y="106"/>
                </a:cubicBezTo>
                <a:cubicBezTo>
                  <a:pt x="1" y="108"/>
                  <a:pt x="1" y="110"/>
                  <a:pt x="0" y="113"/>
                </a:cubicBezTo>
                <a:cubicBezTo>
                  <a:pt x="2" y="110"/>
                  <a:pt x="9" y="107"/>
                  <a:pt x="11" y="105"/>
                </a:cubicBezTo>
                <a:cubicBezTo>
                  <a:pt x="12" y="104"/>
                  <a:pt x="11" y="103"/>
                  <a:pt x="11" y="103"/>
                </a:cubicBezTo>
                <a:cubicBezTo>
                  <a:pt x="12" y="102"/>
                  <a:pt x="14" y="100"/>
                  <a:pt x="14" y="99"/>
                </a:cubicBezTo>
                <a:cubicBezTo>
                  <a:pt x="15" y="99"/>
                  <a:pt x="15" y="99"/>
                  <a:pt x="15" y="99"/>
                </a:cubicBezTo>
                <a:cubicBezTo>
                  <a:pt x="15" y="98"/>
                  <a:pt x="14" y="97"/>
                  <a:pt x="15" y="97"/>
                </a:cubicBezTo>
                <a:cubicBezTo>
                  <a:pt x="16" y="96"/>
                  <a:pt x="18" y="96"/>
                  <a:pt x="19" y="95"/>
                </a:cubicBezTo>
                <a:cubicBezTo>
                  <a:pt x="19" y="94"/>
                  <a:pt x="19" y="93"/>
                  <a:pt x="19" y="92"/>
                </a:cubicBezTo>
                <a:cubicBezTo>
                  <a:pt x="20" y="92"/>
                  <a:pt x="21" y="92"/>
                  <a:pt x="21" y="91"/>
                </a:cubicBezTo>
                <a:cubicBezTo>
                  <a:pt x="22" y="91"/>
                  <a:pt x="22" y="84"/>
                  <a:pt x="21" y="84"/>
                </a:cubicBezTo>
                <a:cubicBezTo>
                  <a:pt x="21" y="84"/>
                  <a:pt x="21" y="82"/>
                  <a:pt x="21" y="82"/>
                </a:cubicBezTo>
                <a:lnTo>
                  <a:pt x="19" y="82"/>
                </a:lnTo>
                <a:close/>
                <a:moveTo>
                  <a:pt x="65" y="81"/>
                </a:moveTo>
                <a:cubicBezTo>
                  <a:pt x="65" y="81"/>
                  <a:pt x="64" y="83"/>
                  <a:pt x="65" y="84"/>
                </a:cubicBezTo>
                <a:cubicBezTo>
                  <a:pt x="65" y="84"/>
                  <a:pt x="67" y="84"/>
                  <a:pt x="67" y="84"/>
                </a:cubicBezTo>
                <a:cubicBezTo>
                  <a:pt x="67" y="85"/>
                  <a:pt x="67" y="85"/>
                  <a:pt x="67" y="85"/>
                </a:cubicBezTo>
                <a:cubicBezTo>
                  <a:pt x="68" y="84"/>
                  <a:pt x="68" y="86"/>
                  <a:pt x="68" y="86"/>
                </a:cubicBezTo>
                <a:cubicBezTo>
                  <a:pt x="66" y="86"/>
                  <a:pt x="67" y="88"/>
                  <a:pt x="67" y="89"/>
                </a:cubicBezTo>
                <a:cubicBezTo>
                  <a:pt x="67" y="90"/>
                  <a:pt x="67" y="90"/>
                  <a:pt x="67" y="90"/>
                </a:cubicBezTo>
                <a:cubicBezTo>
                  <a:pt x="68" y="90"/>
                  <a:pt x="69" y="91"/>
                  <a:pt x="69" y="91"/>
                </a:cubicBezTo>
                <a:cubicBezTo>
                  <a:pt x="70" y="92"/>
                  <a:pt x="69" y="93"/>
                  <a:pt x="70" y="93"/>
                </a:cubicBezTo>
                <a:cubicBezTo>
                  <a:pt x="70" y="94"/>
                  <a:pt x="72" y="94"/>
                  <a:pt x="73" y="94"/>
                </a:cubicBezTo>
                <a:cubicBezTo>
                  <a:pt x="72" y="93"/>
                  <a:pt x="71" y="93"/>
                  <a:pt x="71" y="92"/>
                </a:cubicBezTo>
                <a:cubicBezTo>
                  <a:pt x="71" y="90"/>
                  <a:pt x="72" y="91"/>
                  <a:pt x="72" y="89"/>
                </a:cubicBezTo>
                <a:cubicBezTo>
                  <a:pt x="72" y="88"/>
                  <a:pt x="70" y="87"/>
                  <a:pt x="70" y="86"/>
                </a:cubicBezTo>
                <a:cubicBezTo>
                  <a:pt x="70" y="85"/>
                  <a:pt x="71" y="84"/>
                  <a:pt x="71" y="84"/>
                </a:cubicBezTo>
                <a:cubicBezTo>
                  <a:pt x="71" y="83"/>
                  <a:pt x="71" y="82"/>
                  <a:pt x="70" y="82"/>
                </a:cubicBezTo>
                <a:cubicBezTo>
                  <a:pt x="68" y="81"/>
                  <a:pt x="67" y="81"/>
                  <a:pt x="65" y="81"/>
                </a:cubicBezTo>
                <a:close/>
                <a:moveTo>
                  <a:pt x="42" y="78"/>
                </a:moveTo>
                <a:cubicBezTo>
                  <a:pt x="41" y="83"/>
                  <a:pt x="41" y="86"/>
                  <a:pt x="40" y="91"/>
                </a:cubicBezTo>
                <a:cubicBezTo>
                  <a:pt x="42" y="90"/>
                  <a:pt x="45" y="88"/>
                  <a:pt x="46" y="88"/>
                </a:cubicBezTo>
                <a:cubicBezTo>
                  <a:pt x="46" y="87"/>
                  <a:pt x="48" y="88"/>
                  <a:pt x="48" y="88"/>
                </a:cubicBezTo>
                <a:cubicBezTo>
                  <a:pt x="49" y="87"/>
                  <a:pt x="48" y="85"/>
                  <a:pt x="49" y="85"/>
                </a:cubicBezTo>
                <a:cubicBezTo>
                  <a:pt x="49" y="85"/>
                  <a:pt x="50" y="84"/>
                  <a:pt x="50" y="84"/>
                </a:cubicBezTo>
                <a:cubicBezTo>
                  <a:pt x="50" y="83"/>
                  <a:pt x="50" y="81"/>
                  <a:pt x="50" y="80"/>
                </a:cubicBezTo>
                <a:cubicBezTo>
                  <a:pt x="47" y="79"/>
                  <a:pt x="45" y="79"/>
                  <a:pt x="42" y="78"/>
                </a:cubicBezTo>
                <a:close/>
                <a:moveTo>
                  <a:pt x="53" y="72"/>
                </a:moveTo>
                <a:cubicBezTo>
                  <a:pt x="53" y="73"/>
                  <a:pt x="53" y="73"/>
                  <a:pt x="53" y="73"/>
                </a:cubicBezTo>
                <a:cubicBezTo>
                  <a:pt x="52" y="72"/>
                  <a:pt x="52" y="75"/>
                  <a:pt x="52" y="76"/>
                </a:cubicBezTo>
                <a:cubicBezTo>
                  <a:pt x="54" y="76"/>
                  <a:pt x="57" y="77"/>
                  <a:pt x="58" y="77"/>
                </a:cubicBezTo>
                <a:cubicBezTo>
                  <a:pt x="65" y="77"/>
                  <a:pt x="53" y="72"/>
                  <a:pt x="53" y="72"/>
                </a:cubicBezTo>
                <a:close/>
                <a:moveTo>
                  <a:pt x="23" y="72"/>
                </a:moveTo>
                <a:cubicBezTo>
                  <a:pt x="23" y="74"/>
                  <a:pt x="23" y="74"/>
                  <a:pt x="23" y="74"/>
                </a:cubicBezTo>
                <a:cubicBezTo>
                  <a:pt x="23" y="74"/>
                  <a:pt x="28" y="75"/>
                  <a:pt x="25" y="74"/>
                </a:cubicBezTo>
                <a:cubicBezTo>
                  <a:pt x="25" y="73"/>
                  <a:pt x="24" y="72"/>
                  <a:pt x="23" y="72"/>
                </a:cubicBezTo>
                <a:close/>
                <a:moveTo>
                  <a:pt x="41" y="68"/>
                </a:moveTo>
                <a:cubicBezTo>
                  <a:pt x="41" y="68"/>
                  <a:pt x="42" y="71"/>
                  <a:pt x="42" y="71"/>
                </a:cubicBezTo>
                <a:cubicBezTo>
                  <a:pt x="44" y="72"/>
                  <a:pt x="43" y="70"/>
                  <a:pt x="43" y="69"/>
                </a:cubicBezTo>
                <a:cubicBezTo>
                  <a:pt x="42" y="69"/>
                  <a:pt x="42" y="69"/>
                  <a:pt x="41" y="68"/>
                </a:cubicBezTo>
                <a:close/>
                <a:moveTo>
                  <a:pt x="65" y="66"/>
                </a:moveTo>
                <a:cubicBezTo>
                  <a:pt x="65" y="67"/>
                  <a:pt x="63" y="68"/>
                  <a:pt x="63" y="69"/>
                </a:cubicBezTo>
                <a:cubicBezTo>
                  <a:pt x="63" y="70"/>
                  <a:pt x="62" y="70"/>
                  <a:pt x="63" y="71"/>
                </a:cubicBezTo>
                <a:cubicBezTo>
                  <a:pt x="63" y="72"/>
                  <a:pt x="67" y="75"/>
                  <a:pt x="67" y="76"/>
                </a:cubicBezTo>
                <a:cubicBezTo>
                  <a:pt x="68" y="78"/>
                  <a:pt x="67" y="79"/>
                  <a:pt x="68" y="80"/>
                </a:cubicBezTo>
                <a:cubicBezTo>
                  <a:pt x="69" y="80"/>
                  <a:pt x="72" y="81"/>
                  <a:pt x="72" y="81"/>
                </a:cubicBezTo>
                <a:cubicBezTo>
                  <a:pt x="73" y="81"/>
                  <a:pt x="73" y="81"/>
                  <a:pt x="73" y="81"/>
                </a:cubicBezTo>
                <a:cubicBezTo>
                  <a:pt x="73" y="81"/>
                  <a:pt x="74" y="82"/>
                  <a:pt x="75" y="83"/>
                </a:cubicBezTo>
                <a:cubicBezTo>
                  <a:pt x="74" y="81"/>
                  <a:pt x="72" y="79"/>
                  <a:pt x="71" y="78"/>
                </a:cubicBezTo>
                <a:cubicBezTo>
                  <a:pt x="71" y="77"/>
                  <a:pt x="70" y="76"/>
                  <a:pt x="70" y="76"/>
                </a:cubicBezTo>
                <a:cubicBezTo>
                  <a:pt x="70" y="75"/>
                  <a:pt x="72" y="70"/>
                  <a:pt x="71" y="69"/>
                </a:cubicBezTo>
                <a:cubicBezTo>
                  <a:pt x="70" y="69"/>
                  <a:pt x="70" y="69"/>
                  <a:pt x="70" y="69"/>
                </a:cubicBezTo>
                <a:cubicBezTo>
                  <a:pt x="70" y="67"/>
                  <a:pt x="70" y="67"/>
                  <a:pt x="69" y="66"/>
                </a:cubicBezTo>
                <a:cubicBezTo>
                  <a:pt x="68" y="66"/>
                  <a:pt x="66" y="67"/>
                  <a:pt x="65" y="66"/>
                </a:cubicBezTo>
                <a:close/>
                <a:moveTo>
                  <a:pt x="29" y="57"/>
                </a:moveTo>
                <a:cubicBezTo>
                  <a:pt x="29" y="57"/>
                  <a:pt x="28" y="58"/>
                  <a:pt x="28" y="58"/>
                </a:cubicBezTo>
                <a:cubicBezTo>
                  <a:pt x="24" y="58"/>
                  <a:pt x="30" y="59"/>
                  <a:pt x="30" y="60"/>
                </a:cubicBezTo>
                <a:cubicBezTo>
                  <a:pt x="31" y="61"/>
                  <a:pt x="31" y="65"/>
                  <a:pt x="33" y="66"/>
                </a:cubicBezTo>
                <a:cubicBezTo>
                  <a:pt x="34" y="66"/>
                  <a:pt x="35" y="66"/>
                  <a:pt x="36" y="66"/>
                </a:cubicBezTo>
                <a:cubicBezTo>
                  <a:pt x="36" y="69"/>
                  <a:pt x="34" y="69"/>
                  <a:pt x="37" y="71"/>
                </a:cubicBezTo>
                <a:cubicBezTo>
                  <a:pt x="41" y="68"/>
                  <a:pt x="36" y="56"/>
                  <a:pt x="29" y="57"/>
                </a:cubicBezTo>
                <a:close/>
                <a:moveTo>
                  <a:pt x="61" y="53"/>
                </a:moveTo>
                <a:cubicBezTo>
                  <a:pt x="61" y="53"/>
                  <a:pt x="61" y="55"/>
                  <a:pt x="61" y="56"/>
                </a:cubicBezTo>
                <a:cubicBezTo>
                  <a:pt x="64" y="57"/>
                  <a:pt x="63" y="53"/>
                  <a:pt x="61" y="53"/>
                </a:cubicBezTo>
                <a:close/>
                <a:moveTo>
                  <a:pt x="32" y="0"/>
                </a:moveTo>
                <a:cubicBezTo>
                  <a:pt x="32" y="1"/>
                  <a:pt x="30" y="5"/>
                  <a:pt x="30" y="5"/>
                </a:cubicBezTo>
                <a:cubicBezTo>
                  <a:pt x="30" y="5"/>
                  <a:pt x="31" y="7"/>
                  <a:pt x="31" y="8"/>
                </a:cubicBezTo>
                <a:cubicBezTo>
                  <a:pt x="31" y="9"/>
                  <a:pt x="28" y="12"/>
                  <a:pt x="28" y="13"/>
                </a:cubicBezTo>
                <a:cubicBezTo>
                  <a:pt x="28" y="17"/>
                  <a:pt x="30" y="18"/>
                  <a:pt x="29" y="22"/>
                </a:cubicBezTo>
                <a:cubicBezTo>
                  <a:pt x="29" y="22"/>
                  <a:pt x="28" y="22"/>
                  <a:pt x="28" y="22"/>
                </a:cubicBezTo>
                <a:cubicBezTo>
                  <a:pt x="27" y="24"/>
                  <a:pt x="27" y="26"/>
                  <a:pt x="28" y="29"/>
                </a:cubicBezTo>
                <a:cubicBezTo>
                  <a:pt x="27" y="29"/>
                  <a:pt x="27" y="30"/>
                  <a:pt x="25" y="30"/>
                </a:cubicBezTo>
                <a:cubicBezTo>
                  <a:pt x="25" y="30"/>
                  <a:pt x="24" y="28"/>
                  <a:pt x="23" y="28"/>
                </a:cubicBezTo>
                <a:cubicBezTo>
                  <a:pt x="22" y="27"/>
                  <a:pt x="24" y="29"/>
                  <a:pt x="22" y="28"/>
                </a:cubicBezTo>
                <a:cubicBezTo>
                  <a:pt x="23" y="30"/>
                  <a:pt x="22" y="31"/>
                  <a:pt x="23" y="32"/>
                </a:cubicBezTo>
                <a:cubicBezTo>
                  <a:pt x="23" y="33"/>
                  <a:pt x="25" y="34"/>
                  <a:pt x="25" y="34"/>
                </a:cubicBezTo>
                <a:cubicBezTo>
                  <a:pt x="25" y="36"/>
                  <a:pt x="24" y="38"/>
                  <a:pt x="25" y="40"/>
                </a:cubicBezTo>
                <a:cubicBezTo>
                  <a:pt x="25" y="40"/>
                  <a:pt x="28" y="44"/>
                  <a:pt x="29" y="45"/>
                </a:cubicBezTo>
                <a:cubicBezTo>
                  <a:pt x="30" y="44"/>
                  <a:pt x="29" y="44"/>
                  <a:pt x="30" y="42"/>
                </a:cubicBezTo>
                <a:cubicBezTo>
                  <a:pt x="31" y="42"/>
                  <a:pt x="32" y="43"/>
                  <a:pt x="32" y="42"/>
                </a:cubicBezTo>
                <a:cubicBezTo>
                  <a:pt x="30" y="52"/>
                  <a:pt x="31" y="50"/>
                  <a:pt x="35" y="57"/>
                </a:cubicBezTo>
                <a:cubicBezTo>
                  <a:pt x="35" y="57"/>
                  <a:pt x="37" y="57"/>
                  <a:pt x="37" y="56"/>
                </a:cubicBezTo>
                <a:cubicBezTo>
                  <a:pt x="39" y="55"/>
                  <a:pt x="38" y="53"/>
                  <a:pt x="42" y="54"/>
                </a:cubicBezTo>
                <a:cubicBezTo>
                  <a:pt x="43" y="55"/>
                  <a:pt x="43" y="55"/>
                  <a:pt x="43" y="55"/>
                </a:cubicBezTo>
                <a:cubicBezTo>
                  <a:pt x="44" y="55"/>
                  <a:pt x="45" y="55"/>
                  <a:pt x="45" y="55"/>
                </a:cubicBezTo>
                <a:cubicBezTo>
                  <a:pt x="46" y="56"/>
                  <a:pt x="46" y="58"/>
                  <a:pt x="47" y="59"/>
                </a:cubicBezTo>
                <a:cubicBezTo>
                  <a:pt x="53" y="58"/>
                  <a:pt x="43" y="55"/>
                  <a:pt x="49" y="54"/>
                </a:cubicBezTo>
                <a:cubicBezTo>
                  <a:pt x="50" y="55"/>
                  <a:pt x="49" y="55"/>
                  <a:pt x="50" y="56"/>
                </a:cubicBezTo>
                <a:cubicBezTo>
                  <a:pt x="51" y="57"/>
                  <a:pt x="51" y="57"/>
                  <a:pt x="52" y="58"/>
                </a:cubicBezTo>
                <a:cubicBezTo>
                  <a:pt x="53" y="59"/>
                  <a:pt x="53" y="61"/>
                  <a:pt x="54" y="62"/>
                </a:cubicBezTo>
                <a:cubicBezTo>
                  <a:pt x="54" y="63"/>
                  <a:pt x="56" y="62"/>
                  <a:pt x="56" y="62"/>
                </a:cubicBezTo>
                <a:cubicBezTo>
                  <a:pt x="57" y="63"/>
                  <a:pt x="57" y="65"/>
                  <a:pt x="58" y="66"/>
                </a:cubicBezTo>
                <a:cubicBezTo>
                  <a:pt x="59" y="66"/>
                  <a:pt x="59" y="66"/>
                  <a:pt x="59" y="66"/>
                </a:cubicBezTo>
                <a:cubicBezTo>
                  <a:pt x="61" y="57"/>
                  <a:pt x="58" y="61"/>
                  <a:pt x="57" y="56"/>
                </a:cubicBezTo>
                <a:cubicBezTo>
                  <a:pt x="56" y="54"/>
                  <a:pt x="58" y="54"/>
                  <a:pt x="57" y="52"/>
                </a:cubicBezTo>
                <a:cubicBezTo>
                  <a:pt x="57" y="51"/>
                  <a:pt x="56" y="50"/>
                  <a:pt x="55" y="50"/>
                </a:cubicBezTo>
                <a:cubicBezTo>
                  <a:pt x="55" y="50"/>
                  <a:pt x="53" y="52"/>
                  <a:pt x="53" y="52"/>
                </a:cubicBezTo>
                <a:cubicBezTo>
                  <a:pt x="51" y="50"/>
                  <a:pt x="51" y="50"/>
                  <a:pt x="51" y="50"/>
                </a:cubicBezTo>
                <a:cubicBezTo>
                  <a:pt x="51" y="50"/>
                  <a:pt x="51" y="49"/>
                  <a:pt x="51" y="48"/>
                </a:cubicBezTo>
                <a:cubicBezTo>
                  <a:pt x="50" y="48"/>
                  <a:pt x="51" y="47"/>
                  <a:pt x="49" y="47"/>
                </a:cubicBezTo>
                <a:cubicBezTo>
                  <a:pt x="49" y="47"/>
                  <a:pt x="49" y="48"/>
                  <a:pt x="49" y="48"/>
                </a:cubicBezTo>
                <a:cubicBezTo>
                  <a:pt x="47" y="49"/>
                  <a:pt x="46" y="48"/>
                  <a:pt x="45" y="48"/>
                </a:cubicBezTo>
                <a:cubicBezTo>
                  <a:pt x="44" y="48"/>
                  <a:pt x="42" y="50"/>
                  <a:pt x="41" y="50"/>
                </a:cubicBezTo>
                <a:cubicBezTo>
                  <a:pt x="41" y="50"/>
                  <a:pt x="40" y="49"/>
                  <a:pt x="39" y="49"/>
                </a:cubicBezTo>
                <a:cubicBezTo>
                  <a:pt x="39" y="48"/>
                  <a:pt x="39" y="45"/>
                  <a:pt x="38" y="44"/>
                </a:cubicBezTo>
                <a:cubicBezTo>
                  <a:pt x="37" y="43"/>
                  <a:pt x="37" y="43"/>
                  <a:pt x="37" y="43"/>
                </a:cubicBezTo>
                <a:cubicBezTo>
                  <a:pt x="37" y="42"/>
                  <a:pt x="37" y="37"/>
                  <a:pt x="37" y="37"/>
                </a:cubicBezTo>
                <a:cubicBezTo>
                  <a:pt x="38" y="33"/>
                  <a:pt x="37" y="31"/>
                  <a:pt x="40" y="30"/>
                </a:cubicBezTo>
                <a:cubicBezTo>
                  <a:pt x="41" y="30"/>
                  <a:pt x="41" y="30"/>
                  <a:pt x="41" y="30"/>
                </a:cubicBezTo>
                <a:cubicBezTo>
                  <a:pt x="43" y="28"/>
                  <a:pt x="43" y="24"/>
                  <a:pt x="43" y="22"/>
                </a:cubicBezTo>
                <a:cubicBezTo>
                  <a:pt x="44" y="23"/>
                  <a:pt x="45" y="23"/>
                  <a:pt x="45" y="23"/>
                </a:cubicBezTo>
                <a:cubicBezTo>
                  <a:pt x="46" y="23"/>
                  <a:pt x="46" y="21"/>
                  <a:pt x="47" y="20"/>
                </a:cubicBezTo>
                <a:cubicBezTo>
                  <a:pt x="46" y="18"/>
                  <a:pt x="46" y="16"/>
                  <a:pt x="45" y="14"/>
                </a:cubicBezTo>
                <a:cubicBezTo>
                  <a:pt x="45" y="14"/>
                  <a:pt x="43" y="13"/>
                  <a:pt x="43" y="12"/>
                </a:cubicBezTo>
                <a:cubicBezTo>
                  <a:pt x="42" y="9"/>
                  <a:pt x="43" y="5"/>
                  <a:pt x="45" y="3"/>
                </a:cubicBezTo>
                <a:cubicBezTo>
                  <a:pt x="45" y="3"/>
                  <a:pt x="44" y="2"/>
                  <a:pt x="44" y="1"/>
                </a:cubicBezTo>
                <a:cubicBezTo>
                  <a:pt x="42" y="2"/>
                  <a:pt x="38" y="6"/>
                  <a:pt x="35" y="2"/>
                </a:cubicBezTo>
                <a:cubicBezTo>
                  <a:pt x="35" y="2"/>
                  <a:pt x="36" y="1"/>
                  <a:pt x="35" y="0"/>
                </a:cubicBezTo>
                <a:cubicBezTo>
                  <a:pt x="34" y="0"/>
                  <a:pt x="33" y="1"/>
                  <a:pt x="32" y="0"/>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54">
            <a:extLst>
              <a:ext uri="{FF2B5EF4-FFF2-40B4-BE49-F238E27FC236}">
                <a16:creationId xmlns:a16="http://schemas.microsoft.com/office/drawing/2014/main" id="{FC310F92-0D75-4469-8990-E6A43689B3A7}"/>
              </a:ext>
            </a:extLst>
          </p:cNvPr>
          <p:cNvSpPr>
            <a:spLocks noEditPoints="1"/>
          </p:cNvSpPr>
          <p:nvPr/>
        </p:nvSpPr>
        <p:spPr bwMode="auto">
          <a:xfrm>
            <a:off x="7196859" y="1742391"/>
            <a:ext cx="1604033" cy="666211"/>
          </a:xfrm>
          <a:custGeom>
            <a:avLst/>
            <a:gdLst>
              <a:gd name="T0" fmla="*/ 80 w 160"/>
              <a:gd name="T1" fmla="*/ 58 h 66"/>
              <a:gd name="T2" fmla="*/ 84 w 160"/>
              <a:gd name="T3" fmla="*/ 63 h 66"/>
              <a:gd name="T4" fmla="*/ 91 w 160"/>
              <a:gd name="T5" fmla="*/ 66 h 66"/>
              <a:gd name="T6" fmla="*/ 100 w 160"/>
              <a:gd name="T7" fmla="*/ 64 h 66"/>
              <a:gd name="T8" fmla="*/ 107 w 160"/>
              <a:gd name="T9" fmla="*/ 61 h 66"/>
              <a:gd name="T10" fmla="*/ 114 w 160"/>
              <a:gd name="T11" fmla="*/ 62 h 66"/>
              <a:gd name="T12" fmla="*/ 119 w 160"/>
              <a:gd name="T13" fmla="*/ 58 h 66"/>
              <a:gd name="T14" fmla="*/ 122 w 160"/>
              <a:gd name="T15" fmla="*/ 50 h 66"/>
              <a:gd name="T16" fmla="*/ 126 w 160"/>
              <a:gd name="T17" fmla="*/ 46 h 66"/>
              <a:gd name="T18" fmla="*/ 130 w 160"/>
              <a:gd name="T19" fmla="*/ 41 h 66"/>
              <a:gd name="T20" fmla="*/ 133 w 160"/>
              <a:gd name="T21" fmla="*/ 32 h 66"/>
              <a:gd name="T22" fmla="*/ 144 w 160"/>
              <a:gd name="T23" fmla="*/ 33 h 66"/>
              <a:gd name="T24" fmla="*/ 151 w 160"/>
              <a:gd name="T25" fmla="*/ 31 h 66"/>
              <a:gd name="T26" fmla="*/ 154 w 160"/>
              <a:gd name="T27" fmla="*/ 29 h 66"/>
              <a:gd name="T28" fmla="*/ 152 w 160"/>
              <a:gd name="T29" fmla="*/ 25 h 66"/>
              <a:gd name="T30" fmla="*/ 160 w 160"/>
              <a:gd name="T31" fmla="*/ 20 h 66"/>
              <a:gd name="T32" fmla="*/ 156 w 160"/>
              <a:gd name="T33" fmla="*/ 13 h 66"/>
              <a:gd name="T34" fmla="*/ 152 w 160"/>
              <a:gd name="T35" fmla="*/ 11 h 66"/>
              <a:gd name="T36" fmla="*/ 151 w 160"/>
              <a:gd name="T37" fmla="*/ 7 h 66"/>
              <a:gd name="T38" fmla="*/ 147 w 160"/>
              <a:gd name="T39" fmla="*/ 4 h 66"/>
              <a:gd name="T40" fmla="*/ 145 w 160"/>
              <a:gd name="T41" fmla="*/ 3 h 66"/>
              <a:gd name="T42" fmla="*/ 141 w 160"/>
              <a:gd name="T43" fmla="*/ 1 h 66"/>
              <a:gd name="T44" fmla="*/ 129 w 160"/>
              <a:gd name="T45" fmla="*/ 16 h 66"/>
              <a:gd name="T46" fmla="*/ 131 w 160"/>
              <a:gd name="T47" fmla="*/ 20 h 66"/>
              <a:gd name="T48" fmla="*/ 130 w 160"/>
              <a:gd name="T49" fmla="*/ 30 h 66"/>
              <a:gd name="T50" fmla="*/ 126 w 160"/>
              <a:gd name="T51" fmla="*/ 29 h 66"/>
              <a:gd name="T52" fmla="*/ 124 w 160"/>
              <a:gd name="T53" fmla="*/ 32 h 66"/>
              <a:gd name="T54" fmla="*/ 117 w 160"/>
              <a:gd name="T55" fmla="*/ 29 h 66"/>
              <a:gd name="T56" fmla="*/ 110 w 160"/>
              <a:gd name="T57" fmla="*/ 43 h 66"/>
              <a:gd name="T58" fmla="*/ 94 w 160"/>
              <a:gd name="T59" fmla="*/ 47 h 66"/>
              <a:gd name="T60" fmla="*/ 94 w 160"/>
              <a:gd name="T61" fmla="*/ 51 h 66"/>
              <a:gd name="T62" fmla="*/ 91 w 160"/>
              <a:gd name="T63" fmla="*/ 56 h 66"/>
              <a:gd name="T64" fmla="*/ 87 w 160"/>
              <a:gd name="T65" fmla="*/ 55 h 66"/>
              <a:gd name="T66" fmla="*/ 80 w 160"/>
              <a:gd name="T67" fmla="*/ 54 h 66"/>
              <a:gd name="T68" fmla="*/ 0 w 160"/>
              <a:gd name="T69" fmla="*/ 12 h 66"/>
              <a:gd name="T70" fmla="*/ 2 w 160"/>
              <a:gd name="T71" fmla="*/ 23 h 66"/>
              <a:gd name="T72" fmla="*/ 5 w 160"/>
              <a:gd name="T73" fmla="*/ 37 h 66"/>
              <a:gd name="T74" fmla="*/ 10 w 160"/>
              <a:gd name="T75" fmla="*/ 47 h 66"/>
              <a:gd name="T76" fmla="*/ 18 w 160"/>
              <a:gd name="T77" fmla="*/ 55 h 66"/>
              <a:gd name="T78" fmla="*/ 27 w 160"/>
              <a:gd name="T79" fmla="*/ 59 h 66"/>
              <a:gd name="T80" fmla="*/ 34 w 160"/>
              <a:gd name="T81" fmla="*/ 57 h 66"/>
              <a:gd name="T82" fmla="*/ 30 w 160"/>
              <a:gd name="T83" fmla="*/ 49 h 66"/>
              <a:gd name="T84" fmla="*/ 27 w 160"/>
              <a:gd name="T85" fmla="*/ 43 h 66"/>
              <a:gd name="T86" fmla="*/ 26 w 160"/>
              <a:gd name="T87" fmla="*/ 22 h 66"/>
              <a:gd name="T88" fmla="*/ 20 w 160"/>
              <a:gd name="T89" fmla="*/ 13 h 66"/>
              <a:gd name="T90" fmla="*/ 14 w 160"/>
              <a:gd name="T91" fmla="*/ 11 h 66"/>
              <a:gd name="T92" fmla="*/ 11 w 160"/>
              <a:gd name="T93" fmla="*/ 15 h 66"/>
              <a:gd name="T94" fmla="*/ 8 w 160"/>
              <a:gd name="T95" fmla="*/ 17 h 66"/>
              <a:gd name="T96" fmla="*/ 3 w 160"/>
              <a:gd name="T97"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0" h="66">
                <a:moveTo>
                  <a:pt x="80" y="53"/>
                </a:moveTo>
                <a:cubicBezTo>
                  <a:pt x="80" y="58"/>
                  <a:pt x="80" y="58"/>
                  <a:pt x="80" y="58"/>
                </a:cubicBezTo>
                <a:cubicBezTo>
                  <a:pt x="81" y="62"/>
                  <a:pt x="81" y="62"/>
                  <a:pt x="81" y="62"/>
                </a:cubicBezTo>
                <a:cubicBezTo>
                  <a:pt x="84" y="63"/>
                  <a:pt x="84" y="63"/>
                  <a:pt x="84" y="63"/>
                </a:cubicBezTo>
                <a:cubicBezTo>
                  <a:pt x="87" y="65"/>
                  <a:pt x="87" y="65"/>
                  <a:pt x="87" y="65"/>
                </a:cubicBezTo>
                <a:cubicBezTo>
                  <a:pt x="91" y="66"/>
                  <a:pt x="91" y="66"/>
                  <a:pt x="91" y="66"/>
                </a:cubicBezTo>
                <a:cubicBezTo>
                  <a:pt x="96" y="65"/>
                  <a:pt x="96" y="65"/>
                  <a:pt x="96" y="65"/>
                </a:cubicBezTo>
                <a:cubicBezTo>
                  <a:pt x="100" y="64"/>
                  <a:pt x="100" y="64"/>
                  <a:pt x="100" y="64"/>
                </a:cubicBezTo>
                <a:cubicBezTo>
                  <a:pt x="102" y="62"/>
                  <a:pt x="102" y="62"/>
                  <a:pt x="102" y="62"/>
                </a:cubicBezTo>
                <a:cubicBezTo>
                  <a:pt x="107" y="61"/>
                  <a:pt x="107" y="61"/>
                  <a:pt x="107" y="61"/>
                </a:cubicBezTo>
                <a:cubicBezTo>
                  <a:pt x="109" y="62"/>
                  <a:pt x="109" y="62"/>
                  <a:pt x="109" y="62"/>
                </a:cubicBezTo>
                <a:cubicBezTo>
                  <a:pt x="114" y="62"/>
                  <a:pt x="114" y="62"/>
                  <a:pt x="114" y="62"/>
                </a:cubicBezTo>
                <a:cubicBezTo>
                  <a:pt x="118" y="60"/>
                  <a:pt x="118" y="60"/>
                  <a:pt x="118" y="60"/>
                </a:cubicBezTo>
                <a:cubicBezTo>
                  <a:pt x="119" y="58"/>
                  <a:pt x="119" y="58"/>
                  <a:pt x="119" y="58"/>
                </a:cubicBezTo>
                <a:cubicBezTo>
                  <a:pt x="121" y="53"/>
                  <a:pt x="121" y="53"/>
                  <a:pt x="121" y="53"/>
                </a:cubicBezTo>
                <a:cubicBezTo>
                  <a:pt x="122" y="50"/>
                  <a:pt x="122" y="50"/>
                  <a:pt x="122" y="50"/>
                </a:cubicBezTo>
                <a:cubicBezTo>
                  <a:pt x="124" y="49"/>
                  <a:pt x="124" y="49"/>
                  <a:pt x="124" y="49"/>
                </a:cubicBezTo>
                <a:cubicBezTo>
                  <a:pt x="126" y="46"/>
                  <a:pt x="126" y="46"/>
                  <a:pt x="126" y="46"/>
                </a:cubicBezTo>
                <a:cubicBezTo>
                  <a:pt x="128" y="44"/>
                  <a:pt x="128" y="44"/>
                  <a:pt x="128" y="44"/>
                </a:cubicBezTo>
                <a:cubicBezTo>
                  <a:pt x="130" y="41"/>
                  <a:pt x="130" y="41"/>
                  <a:pt x="130" y="41"/>
                </a:cubicBezTo>
                <a:cubicBezTo>
                  <a:pt x="131" y="35"/>
                  <a:pt x="131" y="35"/>
                  <a:pt x="131" y="35"/>
                </a:cubicBezTo>
                <a:cubicBezTo>
                  <a:pt x="133" y="32"/>
                  <a:pt x="133" y="32"/>
                  <a:pt x="133" y="32"/>
                </a:cubicBezTo>
                <a:cubicBezTo>
                  <a:pt x="139" y="33"/>
                  <a:pt x="139" y="33"/>
                  <a:pt x="139" y="33"/>
                </a:cubicBezTo>
                <a:cubicBezTo>
                  <a:pt x="144" y="33"/>
                  <a:pt x="144" y="33"/>
                  <a:pt x="144" y="33"/>
                </a:cubicBezTo>
                <a:cubicBezTo>
                  <a:pt x="145" y="32"/>
                  <a:pt x="145" y="31"/>
                  <a:pt x="146" y="30"/>
                </a:cubicBezTo>
                <a:cubicBezTo>
                  <a:pt x="148" y="31"/>
                  <a:pt x="149" y="31"/>
                  <a:pt x="151" y="31"/>
                </a:cubicBezTo>
                <a:cubicBezTo>
                  <a:pt x="151" y="31"/>
                  <a:pt x="152" y="29"/>
                  <a:pt x="152" y="29"/>
                </a:cubicBezTo>
                <a:cubicBezTo>
                  <a:pt x="152" y="29"/>
                  <a:pt x="153" y="29"/>
                  <a:pt x="154" y="29"/>
                </a:cubicBezTo>
                <a:cubicBezTo>
                  <a:pt x="154" y="28"/>
                  <a:pt x="153" y="27"/>
                  <a:pt x="154" y="26"/>
                </a:cubicBezTo>
                <a:cubicBezTo>
                  <a:pt x="153" y="26"/>
                  <a:pt x="152" y="26"/>
                  <a:pt x="152" y="25"/>
                </a:cubicBezTo>
                <a:cubicBezTo>
                  <a:pt x="151" y="24"/>
                  <a:pt x="153" y="23"/>
                  <a:pt x="152" y="23"/>
                </a:cubicBezTo>
                <a:cubicBezTo>
                  <a:pt x="155" y="22"/>
                  <a:pt x="159" y="23"/>
                  <a:pt x="160" y="20"/>
                </a:cubicBezTo>
                <a:cubicBezTo>
                  <a:pt x="160" y="19"/>
                  <a:pt x="160" y="19"/>
                  <a:pt x="160" y="19"/>
                </a:cubicBezTo>
                <a:cubicBezTo>
                  <a:pt x="158" y="17"/>
                  <a:pt x="157" y="16"/>
                  <a:pt x="156" y="13"/>
                </a:cubicBezTo>
                <a:cubicBezTo>
                  <a:pt x="155" y="14"/>
                  <a:pt x="153" y="14"/>
                  <a:pt x="152" y="14"/>
                </a:cubicBezTo>
                <a:cubicBezTo>
                  <a:pt x="152" y="14"/>
                  <a:pt x="153" y="12"/>
                  <a:pt x="152" y="11"/>
                </a:cubicBezTo>
                <a:cubicBezTo>
                  <a:pt x="152" y="11"/>
                  <a:pt x="151" y="11"/>
                  <a:pt x="150" y="11"/>
                </a:cubicBezTo>
                <a:cubicBezTo>
                  <a:pt x="149" y="10"/>
                  <a:pt x="150" y="7"/>
                  <a:pt x="151" y="7"/>
                </a:cubicBezTo>
                <a:cubicBezTo>
                  <a:pt x="150" y="6"/>
                  <a:pt x="149" y="4"/>
                  <a:pt x="149" y="4"/>
                </a:cubicBezTo>
                <a:cubicBezTo>
                  <a:pt x="148" y="4"/>
                  <a:pt x="147" y="4"/>
                  <a:pt x="147" y="4"/>
                </a:cubicBezTo>
                <a:cubicBezTo>
                  <a:pt x="146" y="4"/>
                  <a:pt x="147" y="2"/>
                  <a:pt x="147" y="1"/>
                </a:cubicBezTo>
                <a:cubicBezTo>
                  <a:pt x="143" y="3"/>
                  <a:pt x="146" y="2"/>
                  <a:pt x="145" y="3"/>
                </a:cubicBezTo>
                <a:cubicBezTo>
                  <a:pt x="145" y="3"/>
                  <a:pt x="143" y="3"/>
                  <a:pt x="143" y="3"/>
                </a:cubicBezTo>
                <a:cubicBezTo>
                  <a:pt x="142" y="2"/>
                  <a:pt x="143" y="2"/>
                  <a:pt x="141" y="1"/>
                </a:cubicBezTo>
                <a:cubicBezTo>
                  <a:pt x="141" y="0"/>
                  <a:pt x="141" y="0"/>
                  <a:pt x="141" y="0"/>
                </a:cubicBezTo>
                <a:cubicBezTo>
                  <a:pt x="138" y="8"/>
                  <a:pt x="135" y="12"/>
                  <a:pt x="129" y="16"/>
                </a:cubicBezTo>
                <a:cubicBezTo>
                  <a:pt x="130" y="18"/>
                  <a:pt x="129" y="17"/>
                  <a:pt x="131" y="17"/>
                </a:cubicBezTo>
                <a:cubicBezTo>
                  <a:pt x="131" y="17"/>
                  <a:pt x="131" y="20"/>
                  <a:pt x="131" y="20"/>
                </a:cubicBezTo>
                <a:cubicBezTo>
                  <a:pt x="132" y="19"/>
                  <a:pt x="131" y="23"/>
                  <a:pt x="128" y="24"/>
                </a:cubicBezTo>
                <a:cubicBezTo>
                  <a:pt x="130" y="30"/>
                  <a:pt x="130" y="30"/>
                  <a:pt x="130" y="30"/>
                </a:cubicBezTo>
                <a:cubicBezTo>
                  <a:pt x="128" y="30"/>
                  <a:pt x="128" y="30"/>
                  <a:pt x="128" y="30"/>
                </a:cubicBezTo>
                <a:cubicBezTo>
                  <a:pt x="126" y="29"/>
                  <a:pt x="126" y="29"/>
                  <a:pt x="126" y="29"/>
                </a:cubicBezTo>
                <a:cubicBezTo>
                  <a:pt x="125" y="31"/>
                  <a:pt x="125" y="31"/>
                  <a:pt x="125" y="31"/>
                </a:cubicBezTo>
                <a:cubicBezTo>
                  <a:pt x="124" y="32"/>
                  <a:pt x="124" y="32"/>
                  <a:pt x="124" y="32"/>
                </a:cubicBezTo>
                <a:cubicBezTo>
                  <a:pt x="121" y="33"/>
                  <a:pt x="121" y="33"/>
                  <a:pt x="121" y="33"/>
                </a:cubicBezTo>
                <a:cubicBezTo>
                  <a:pt x="117" y="29"/>
                  <a:pt x="117" y="29"/>
                  <a:pt x="117" y="29"/>
                </a:cubicBezTo>
                <a:cubicBezTo>
                  <a:pt x="117" y="29"/>
                  <a:pt x="117" y="30"/>
                  <a:pt x="117" y="31"/>
                </a:cubicBezTo>
                <a:cubicBezTo>
                  <a:pt x="110" y="43"/>
                  <a:pt x="110" y="43"/>
                  <a:pt x="110" y="43"/>
                </a:cubicBezTo>
                <a:cubicBezTo>
                  <a:pt x="109" y="43"/>
                  <a:pt x="106" y="42"/>
                  <a:pt x="105" y="43"/>
                </a:cubicBezTo>
                <a:cubicBezTo>
                  <a:pt x="102" y="43"/>
                  <a:pt x="95" y="46"/>
                  <a:pt x="94" y="47"/>
                </a:cubicBezTo>
                <a:cubicBezTo>
                  <a:pt x="93" y="49"/>
                  <a:pt x="95" y="51"/>
                  <a:pt x="95" y="51"/>
                </a:cubicBezTo>
                <a:cubicBezTo>
                  <a:pt x="94" y="51"/>
                  <a:pt x="94" y="51"/>
                  <a:pt x="94" y="51"/>
                </a:cubicBezTo>
                <a:cubicBezTo>
                  <a:pt x="94" y="53"/>
                  <a:pt x="94" y="54"/>
                  <a:pt x="93" y="56"/>
                </a:cubicBezTo>
                <a:cubicBezTo>
                  <a:pt x="93" y="56"/>
                  <a:pt x="91" y="56"/>
                  <a:pt x="91" y="56"/>
                </a:cubicBezTo>
                <a:cubicBezTo>
                  <a:pt x="91" y="56"/>
                  <a:pt x="91" y="59"/>
                  <a:pt x="91" y="59"/>
                </a:cubicBezTo>
                <a:cubicBezTo>
                  <a:pt x="87" y="60"/>
                  <a:pt x="88" y="56"/>
                  <a:pt x="87" y="55"/>
                </a:cubicBezTo>
                <a:cubicBezTo>
                  <a:pt x="84" y="54"/>
                  <a:pt x="84" y="57"/>
                  <a:pt x="82" y="56"/>
                </a:cubicBezTo>
                <a:cubicBezTo>
                  <a:pt x="81" y="56"/>
                  <a:pt x="81" y="55"/>
                  <a:pt x="80" y="54"/>
                </a:cubicBezTo>
                <a:lnTo>
                  <a:pt x="80" y="53"/>
                </a:lnTo>
                <a:close/>
                <a:moveTo>
                  <a:pt x="0" y="12"/>
                </a:moveTo>
                <a:cubicBezTo>
                  <a:pt x="0" y="14"/>
                  <a:pt x="2" y="17"/>
                  <a:pt x="2" y="19"/>
                </a:cubicBezTo>
                <a:cubicBezTo>
                  <a:pt x="2" y="19"/>
                  <a:pt x="1" y="22"/>
                  <a:pt x="2" y="23"/>
                </a:cubicBezTo>
                <a:cubicBezTo>
                  <a:pt x="2" y="25"/>
                  <a:pt x="5" y="30"/>
                  <a:pt x="5" y="33"/>
                </a:cubicBezTo>
                <a:cubicBezTo>
                  <a:pt x="5" y="34"/>
                  <a:pt x="4" y="35"/>
                  <a:pt x="5" y="37"/>
                </a:cubicBezTo>
                <a:cubicBezTo>
                  <a:pt x="5" y="37"/>
                  <a:pt x="8" y="39"/>
                  <a:pt x="9" y="41"/>
                </a:cubicBezTo>
                <a:cubicBezTo>
                  <a:pt x="10" y="43"/>
                  <a:pt x="9" y="45"/>
                  <a:pt x="10" y="47"/>
                </a:cubicBezTo>
                <a:cubicBezTo>
                  <a:pt x="10" y="49"/>
                  <a:pt x="15" y="51"/>
                  <a:pt x="17" y="52"/>
                </a:cubicBezTo>
                <a:cubicBezTo>
                  <a:pt x="18" y="52"/>
                  <a:pt x="18" y="54"/>
                  <a:pt x="18" y="55"/>
                </a:cubicBezTo>
                <a:cubicBezTo>
                  <a:pt x="21" y="57"/>
                  <a:pt x="24" y="58"/>
                  <a:pt x="27" y="60"/>
                </a:cubicBezTo>
                <a:cubicBezTo>
                  <a:pt x="27" y="59"/>
                  <a:pt x="27" y="59"/>
                  <a:pt x="27" y="59"/>
                </a:cubicBezTo>
                <a:cubicBezTo>
                  <a:pt x="28" y="58"/>
                  <a:pt x="28" y="57"/>
                  <a:pt x="29" y="57"/>
                </a:cubicBezTo>
                <a:cubicBezTo>
                  <a:pt x="30" y="56"/>
                  <a:pt x="32" y="57"/>
                  <a:pt x="34" y="57"/>
                </a:cubicBezTo>
                <a:cubicBezTo>
                  <a:pt x="33" y="55"/>
                  <a:pt x="34" y="54"/>
                  <a:pt x="34" y="53"/>
                </a:cubicBezTo>
                <a:cubicBezTo>
                  <a:pt x="33" y="52"/>
                  <a:pt x="31" y="50"/>
                  <a:pt x="30" y="49"/>
                </a:cubicBezTo>
                <a:cubicBezTo>
                  <a:pt x="30" y="48"/>
                  <a:pt x="31" y="47"/>
                  <a:pt x="30" y="46"/>
                </a:cubicBezTo>
                <a:cubicBezTo>
                  <a:pt x="29" y="45"/>
                  <a:pt x="27" y="45"/>
                  <a:pt x="27" y="43"/>
                </a:cubicBezTo>
                <a:cubicBezTo>
                  <a:pt x="26" y="40"/>
                  <a:pt x="27" y="36"/>
                  <a:pt x="28" y="35"/>
                </a:cubicBezTo>
                <a:cubicBezTo>
                  <a:pt x="28" y="29"/>
                  <a:pt x="28" y="26"/>
                  <a:pt x="26" y="22"/>
                </a:cubicBezTo>
                <a:cubicBezTo>
                  <a:pt x="26" y="21"/>
                  <a:pt x="24" y="21"/>
                  <a:pt x="24" y="21"/>
                </a:cubicBezTo>
                <a:cubicBezTo>
                  <a:pt x="22" y="17"/>
                  <a:pt x="23" y="15"/>
                  <a:pt x="20" y="13"/>
                </a:cubicBezTo>
                <a:cubicBezTo>
                  <a:pt x="19" y="11"/>
                  <a:pt x="17" y="11"/>
                  <a:pt x="16" y="9"/>
                </a:cubicBezTo>
                <a:cubicBezTo>
                  <a:pt x="14" y="11"/>
                  <a:pt x="14" y="11"/>
                  <a:pt x="14" y="11"/>
                </a:cubicBezTo>
                <a:cubicBezTo>
                  <a:pt x="13" y="15"/>
                  <a:pt x="13" y="15"/>
                  <a:pt x="13" y="15"/>
                </a:cubicBezTo>
                <a:cubicBezTo>
                  <a:pt x="11" y="15"/>
                  <a:pt x="11" y="15"/>
                  <a:pt x="11" y="15"/>
                </a:cubicBezTo>
                <a:cubicBezTo>
                  <a:pt x="10" y="17"/>
                  <a:pt x="10" y="17"/>
                  <a:pt x="10" y="17"/>
                </a:cubicBezTo>
                <a:cubicBezTo>
                  <a:pt x="8" y="17"/>
                  <a:pt x="8" y="17"/>
                  <a:pt x="8" y="17"/>
                </a:cubicBezTo>
                <a:cubicBezTo>
                  <a:pt x="8" y="13"/>
                  <a:pt x="8" y="13"/>
                  <a:pt x="8" y="13"/>
                </a:cubicBezTo>
                <a:cubicBezTo>
                  <a:pt x="3" y="10"/>
                  <a:pt x="3" y="10"/>
                  <a:pt x="3" y="10"/>
                </a:cubicBezTo>
                <a:cubicBezTo>
                  <a:pt x="0" y="12"/>
                  <a:pt x="0" y="12"/>
                  <a:pt x="0" y="12"/>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48" name="Group 47">
            <a:extLst>
              <a:ext uri="{FF2B5EF4-FFF2-40B4-BE49-F238E27FC236}">
                <a16:creationId xmlns:a16="http://schemas.microsoft.com/office/drawing/2014/main" id="{A5E6A260-2E46-47EB-9130-8B4D7064C58A}"/>
              </a:ext>
            </a:extLst>
          </p:cNvPr>
          <p:cNvGrpSpPr/>
          <p:nvPr/>
        </p:nvGrpSpPr>
        <p:grpSpPr>
          <a:xfrm>
            <a:off x="2906511" y="1884816"/>
            <a:ext cx="1272593" cy="810394"/>
            <a:chOff x="10172104" y="1501956"/>
            <a:chExt cx="9144001" cy="5822950"/>
          </a:xfrm>
          <a:solidFill>
            <a:srgbClr val="C9CFD9"/>
          </a:solidFill>
        </p:grpSpPr>
        <p:sp>
          <p:nvSpPr>
            <p:cNvPr id="49" name="Freeform 6">
              <a:extLst>
                <a:ext uri="{FF2B5EF4-FFF2-40B4-BE49-F238E27FC236}">
                  <a16:creationId xmlns:a16="http://schemas.microsoft.com/office/drawing/2014/main" id="{F9666F83-50BA-4609-957D-AB0A95D81C37}"/>
                </a:ext>
              </a:extLst>
            </p:cNvPr>
            <p:cNvSpPr>
              <a:spLocks/>
            </p:cNvSpPr>
            <p:nvPr/>
          </p:nvSpPr>
          <p:spPr bwMode="auto">
            <a:xfrm>
              <a:off x="10172104" y="1501956"/>
              <a:ext cx="8288338" cy="4037013"/>
            </a:xfrm>
            <a:custGeom>
              <a:avLst/>
              <a:gdLst>
                <a:gd name="T0" fmla="*/ 2662 w 5221"/>
                <a:gd name="T1" fmla="*/ 45 h 2543"/>
                <a:gd name="T2" fmla="*/ 2857 w 5221"/>
                <a:gd name="T3" fmla="*/ 117 h 2543"/>
                <a:gd name="T4" fmla="*/ 3049 w 5221"/>
                <a:gd name="T5" fmla="*/ 234 h 2543"/>
                <a:gd name="T6" fmla="*/ 3016 w 5221"/>
                <a:gd name="T7" fmla="*/ 587 h 2543"/>
                <a:gd name="T8" fmla="*/ 2730 w 5221"/>
                <a:gd name="T9" fmla="*/ 769 h 2543"/>
                <a:gd name="T10" fmla="*/ 2801 w 5221"/>
                <a:gd name="T11" fmla="*/ 884 h 2543"/>
                <a:gd name="T12" fmla="*/ 3007 w 5221"/>
                <a:gd name="T13" fmla="*/ 671 h 2543"/>
                <a:gd name="T14" fmla="*/ 3353 w 5221"/>
                <a:gd name="T15" fmla="*/ 657 h 2543"/>
                <a:gd name="T16" fmla="*/ 3716 w 5221"/>
                <a:gd name="T17" fmla="*/ 625 h 2543"/>
                <a:gd name="T18" fmla="*/ 3837 w 5221"/>
                <a:gd name="T19" fmla="*/ 814 h 2543"/>
                <a:gd name="T20" fmla="*/ 4385 w 5221"/>
                <a:gd name="T21" fmla="*/ 1010 h 2543"/>
                <a:gd name="T22" fmla="*/ 4819 w 5221"/>
                <a:gd name="T23" fmla="*/ 1144 h 2543"/>
                <a:gd name="T24" fmla="*/ 5158 w 5221"/>
                <a:gd name="T25" fmla="*/ 1329 h 2543"/>
                <a:gd name="T26" fmla="*/ 5027 w 5221"/>
                <a:gd name="T27" fmla="*/ 1633 h 2543"/>
                <a:gd name="T28" fmla="*/ 5083 w 5221"/>
                <a:gd name="T29" fmla="*/ 1851 h 2543"/>
                <a:gd name="T30" fmla="*/ 4809 w 5221"/>
                <a:gd name="T31" fmla="*/ 1928 h 2543"/>
                <a:gd name="T32" fmla="*/ 4495 w 5221"/>
                <a:gd name="T33" fmla="*/ 1864 h 2543"/>
                <a:gd name="T34" fmla="*/ 3599 w 5221"/>
                <a:gd name="T35" fmla="*/ 2091 h 2543"/>
                <a:gd name="T36" fmla="*/ 3147 w 5221"/>
                <a:gd name="T37" fmla="*/ 2070 h 2543"/>
                <a:gd name="T38" fmla="*/ 3196 w 5221"/>
                <a:gd name="T39" fmla="*/ 1993 h 2543"/>
                <a:gd name="T40" fmla="*/ 3014 w 5221"/>
                <a:gd name="T41" fmla="*/ 2192 h 2543"/>
                <a:gd name="T42" fmla="*/ 3145 w 5221"/>
                <a:gd name="T43" fmla="*/ 2251 h 2543"/>
                <a:gd name="T44" fmla="*/ 2974 w 5221"/>
                <a:gd name="T45" fmla="*/ 2370 h 2543"/>
                <a:gd name="T46" fmla="*/ 2878 w 5221"/>
                <a:gd name="T47" fmla="*/ 2527 h 2543"/>
                <a:gd name="T48" fmla="*/ 2465 w 5221"/>
                <a:gd name="T49" fmla="*/ 2468 h 2543"/>
                <a:gd name="T50" fmla="*/ 2149 w 5221"/>
                <a:gd name="T51" fmla="*/ 2522 h 2543"/>
                <a:gd name="T52" fmla="*/ 2115 w 5221"/>
                <a:gd name="T53" fmla="*/ 2311 h 2543"/>
                <a:gd name="T54" fmla="*/ 1749 w 5221"/>
                <a:gd name="T55" fmla="*/ 2290 h 2543"/>
                <a:gd name="T56" fmla="*/ 1955 w 5221"/>
                <a:gd name="T57" fmla="*/ 2210 h 2543"/>
                <a:gd name="T58" fmla="*/ 1737 w 5221"/>
                <a:gd name="T59" fmla="*/ 1928 h 2543"/>
                <a:gd name="T60" fmla="*/ 1588 w 5221"/>
                <a:gd name="T61" fmla="*/ 1935 h 2543"/>
                <a:gd name="T62" fmla="*/ 1683 w 5221"/>
                <a:gd name="T63" fmla="*/ 2084 h 2543"/>
                <a:gd name="T64" fmla="*/ 1234 w 5221"/>
                <a:gd name="T65" fmla="*/ 1979 h 2543"/>
                <a:gd name="T66" fmla="*/ 1068 w 5221"/>
                <a:gd name="T67" fmla="*/ 2026 h 2543"/>
                <a:gd name="T68" fmla="*/ 909 w 5221"/>
                <a:gd name="T69" fmla="*/ 1958 h 2543"/>
                <a:gd name="T70" fmla="*/ 782 w 5221"/>
                <a:gd name="T71" fmla="*/ 2049 h 2543"/>
                <a:gd name="T72" fmla="*/ 574 w 5221"/>
                <a:gd name="T73" fmla="*/ 2054 h 2543"/>
                <a:gd name="T74" fmla="*/ 529 w 5221"/>
                <a:gd name="T75" fmla="*/ 1984 h 2543"/>
                <a:gd name="T76" fmla="*/ 419 w 5221"/>
                <a:gd name="T77" fmla="*/ 1900 h 2543"/>
                <a:gd name="T78" fmla="*/ 504 w 5221"/>
                <a:gd name="T79" fmla="*/ 2183 h 2543"/>
                <a:gd name="T80" fmla="*/ 408 w 5221"/>
                <a:gd name="T81" fmla="*/ 2419 h 2543"/>
                <a:gd name="T82" fmla="*/ 51 w 5221"/>
                <a:gd name="T83" fmla="*/ 2463 h 2543"/>
                <a:gd name="T84" fmla="*/ 117 w 5221"/>
                <a:gd name="T85" fmla="*/ 2363 h 2543"/>
                <a:gd name="T86" fmla="*/ 222 w 5221"/>
                <a:gd name="T87" fmla="*/ 1935 h 2543"/>
                <a:gd name="T88" fmla="*/ 414 w 5221"/>
                <a:gd name="T89" fmla="*/ 1478 h 2543"/>
                <a:gd name="T90" fmla="*/ 677 w 5221"/>
                <a:gd name="T91" fmla="*/ 1589 h 2543"/>
                <a:gd name="T92" fmla="*/ 497 w 5221"/>
                <a:gd name="T93" fmla="*/ 1273 h 2543"/>
                <a:gd name="T94" fmla="*/ 759 w 5221"/>
                <a:gd name="T95" fmla="*/ 1177 h 2543"/>
                <a:gd name="T96" fmla="*/ 841 w 5221"/>
                <a:gd name="T97" fmla="*/ 1106 h 2543"/>
                <a:gd name="T98" fmla="*/ 873 w 5221"/>
                <a:gd name="T99" fmla="*/ 1065 h 2543"/>
                <a:gd name="T100" fmla="*/ 677 w 5221"/>
                <a:gd name="T101" fmla="*/ 859 h 2543"/>
                <a:gd name="T102" fmla="*/ 1152 w 5221"/>
                <a:gd name="T103" fmla="*/ 360 h 2543"/>
                <a:gd name="T104" fmla="*/ 1585 w 5221"/>
                <a:gd name="T105" fmla="*/ 449 h 2543"/>
                <a:gd name="T106" fmla="*/ 1381 w 5221"/>
                <a:gd name="T107" fmla="*/ 643 h 2543"/>
                <a:gd name="T108" fmla="*/ 1187 w 5221"/>
                <a:gd name="T109" fmla="*/ 658 h 2543"/>
                <a:gd name="T110" fmla="*/ 1185 w 5221"/>
                <a:gd name="T111" fmla="*/ 793 h 2543"/>
                <a:gd name="T112" fmla="*/ 1396 w 5221"/>
                <a:gd name="T113" fmla="*/ 718 h 2543"/>
                <a:gd name="T114" fmla="*/ 1419 w 5221"/>
                <a:gd name="T115" fmla="*/ 842 h 2543"/>
                <a:gd name="T116" fmla="*/ 1468 w 5221"/>
                <a:gd name="T117" fmla="*/ 866 h 2543"/>
                <a:gd name="T118" fmla="*/ 1588 w 5221"/>
                <a:gd name="T119" fmla="*/ 989 h 2543"/>
                <a:gd name="T120" fmla="*/ 1616 w 5221"/>
                <a:gd name="T121" fmla="*/ 620 h 2543"/>
                <a:gd name="T122" fmla="*/ 1894 w 5221"/>
                <a:gd name="T123" fmla="*/ 363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21" h="2543">
                  <a:moveTo>
                    <a:pt x="2442" y="0"/>
                  </a:moveTo>
                  <a:lnTo>
                    <a:pt x="2473" y="2"/>
                  </a:lnTo>
                  <a:lnTo>
                    <a:pt x="2505" y="3"/>
                  </a:lnTo>
                  <a:lnTo>
                    <a:pt x="2533" y="5"/>
                  </a:lnTo>
                  <a:lnTo>
                    <a:pt x="2555" y="7"/>
                  </a:lnTo>
                  <a:lnTo>
                    <a:pt x="2569" y="7"/>
                  </a:lnTo>
                  <a:lnTo>
                    <a:pt x="2578" y="9"/>
                  </a:lnTo>
                  <a:lnTo>
                    <a:pt x="2580" y="16"/>
                  </a:lnTo>
                  <a:lnTo>
                    <a:pt x="2580" y="23"/>
                  </a:lnTo>
                  <a:lnTo>
                    <a:pt x="2578" y="31"/>
                  </a:lnTo>
                  <a:lnTo>
                    <a:pt x="2575" y="40"/>
                  </a:lnTo>
                  <a:lnTo>
                    <a:pt x="2571" y="45"/>
                  </a:lnTo>
                  <a:lnTo>
                    <a:pt x="2569" y="49"/>
                  </a:lnTo>
                  <a:lnTo>
                    <a:pt x="2575" y="47"/>
                  </a:lnTo>
                  <a:lnTo>
                    <a:pt x="2583" y="44"/>
                  </a:lnTo>
                  <a:lnTo>
                    <a:pt x="2595" y="45"/>
                  </a:lnTo>
                  <a:lnTo>
                    <a:pt x="2606" y="51"/>
                  </a:lnTo>
                  <a:lnTo>
                    <a:pt x="2613" y="58"/>
                  </a:lnTo>
                  <a:lnTo>
                    <a:pt x="2620" y="66"/>
                  </a:lnTo>
                  <a:lnTo>
                    <a:pt x="2625" y="73"/>
                  </a:lnTo>
                  <a:lnTo>
                    <a:pt x="2632" y="77"/>
                  </a:lnTo>
                  <a:lnTo>
                    <a:pt x="2641" y="75"/>
                  </a:lnTo>
                  <a:lnTo>
                    <a:pt x="2650" y="65"/>
                  </a:lnTo>
                  <a:lnTo>
                    <a:pt x="2662" y="45"/>
                  </a:lnTo>
                  <a:lnTo>
                    <a:pt x="2678" y="35"/>
                  </a:lnTo>
                  <a:lnTo>
                    <a:pt x="2691" y="30"/>
                  </a:lnTo>
                  <a:lnTo>
                    <a:pt x="2704" y="33"/>
                  </a:lnTo>
                  <a:lnTo>
                    <a:pt x="2711" y="37"/>
                  </a:lnTo>
                  <a:lnTo>
                    <a:pt x="2718" y="38"/>
                  </a:lnTo>
                  <a:lnTo>
                    <a:pt x="2725" y="40"/>
                  </a:lnTo>
                  <a:lnTo>
                    <a:pt x="2728" y="44"/>
                  </a:lnTo>
                  <a:lnTo>
                    <a:pt x="2732" y="51"/>
                  </a:lnTo>
                  <a:lnTo>
                    <a:pt x="2730" y="59"/>
                  </a:lnTo>
                  <a:lnTo>
                    <a:pt x="2725" y="73"/>
                  </a:lnTo>
                  <a:lnTo>
                    <a:pt x="2718" y="94"/>
                  </a:lnTo>
                  <a:lnTo>
                    <a:pt x="2718" y="108"/>
                  </a:lnTo>
                  <a:lnTo>
                    <a:pt x="2721" y="115"/>
                  </a:lnTo>
                  <a:lnTo>
                    <a:pt x="2730" y="115"/>
                  </a:lnTo>
                  <a:lnTo>
                    <a:pt x="2740" y="108"/>
                  </a:lnTo>
                  <a:lnTo>
                    <a:pt x="2747" y="100"/>
                  </a:lnTo>
                  <a:lnTo>
                    <a:pt x="2754" y="91"/>
                  </a:lnTo>
                  <a:lnTo>
                    <a:pt x="2760" y="86"/>
                  </a:lnTo>
                  <a:lnTo>
                    <a:pt x="2768" y="82"/>
                  </a:lnTo>
                  <a:lnTo>
                    <a:pt x="2781" y="82"/>
                  </a:lnTo>
                  <a:lnTo>
                    <a:pt x="2798" y="87"/>
                  </a:lnTo>
                  <a:lnTo>
                    <a:pt x="2814" y="93"/>
                  </a:lnTo>
                  <a:lnTo>
                    <a:pt x="2835" y="103"/>
                  </a:lnTo>
                  <a:lnTo>
                    <a:pt x="2857" y="117"/>
                  </a:lnTo>
                  <a:lnTo>
                    <a:pt x="2880" y="133"/>
                  </a:lnTo>
                  <a:lnTo>
                    <a:pt x="2903" y="148"/>
                  </a:lnTo>
                  <a:lnTo>
                    <a:pt x="2924" y="164"/>
                  </a:lnTo>
                  <a:lnTo>
                    <a:pt x="2943" y="178"/>
                  </a:lnTo>
                  <a:lnTo>
                    <a:pt x="2957" y="192"/>
                  </a:lnTo>
                  <a:lnTo>
                    <a:pt x="2964" y="201"/>
                  </a:lnTo>
                  <a:lnTo>
                    <a:pt x="2969" y="215"/>
                  </a:lnTo>
                  <a:lnTo>
                    <a:pt x="2973" y="227"/>
                  </a:lnTo>
                  <a:lnTo>
                    <a:pt x="2978" y="239"/>
                  </a:lnTo>
                  <a:lnTo>
                    <a:pt x="2983" y="253"/>
                  </a:lnTo>
                  <a:lnTo>
                    <a:pt x="2995" y="269"/>
                  </a:lnTo>
                  <a:lnTo>
                    <a:pt x="3013" y="290"/>
                  </a:lnTo>
                  <a:lnTo>
                    <a:pt x="3025" y="306"/>
                  </a:lnTo>
                  <a:lnTo>
                    <a:pt x="3034" y="316"/>
                  </a:lnTo>
                  <a:lnTo>
                    <a:pt x="3041" y="321"/>
                  </a:lnTo>
                  <a:lnTo>
                    <a:pt x="3046" y="316"/>
                  </a:lnTo>
                  <a:lnTo>
                    <a:pt x="3049" y="304"/>
                  </a:lnTo>
                  <a:lnTo>
                    <a:pt x="3048" y="290"/>
                  </a:lnTo>
                  <a:lnTo>
                    <a:pt x="3041" y="274"/>
                  </a:lnTo>
                  <a:lnTo>
                    <a:pt x="3034" y="262"/>
                  </a:lnTo>
                  <a:lnTo>
                    <a:pt x="3034" y="250"/>
                  </a:lnTo>
                  <a:lnTo>
                    <a:pt x="3037" y="239"/>
                  </a:lnTo>
                  <a:lnTo>
                    <a:pt x="3042" y="232"/>
                  </a:lnTo>
                  <a:lnTo>
                    <a:pt x="3049" y="234"/>
                  </a:lnTo>
                  <a:lnTo>
                    <a:pt x="3056" y="243"/>
                  </a:lnTo>
                  <a:lnTo>
                    <a:pt x="3065" y="259"/>
                  </a:lnTo>
                  <a:lnTo>
                    <a:pt x="3077" y="276"/>
                  </a:lnTo>
                  <a:lnTo>
                    <a:pt x="3088" y="297"/>
                  </a:lnTo>
                  <a:lnTo>
                    <a:pt x="3100" y="316"/>
                  </a:lnTo>
                  <a:lnTo>
                    <a:pt x="3110" y="328"/>
                  </a:lnTo>
                  <a:lnTo>
                    <a:pt x="3119" y="339"/>
                  </a:lnTo>
                  <a:lnTo>
                    <a:pt x="3128" y="346"/>
                  </a:lnTo>
                  <a:lnTo>
                    <a:pt x="3133" y="353"/>
                  </a:lnTo>
                  <a:lnTo>
                    <a:pt x="3131" y="360"/>
                  </a:lnTo>
                  <a:lnTo>
                    <a:pt x="3126" y="370"/>
                  </a:lnTo>
                  <a:lnTo>
                    <a:pt x="3116" y="383"/>
                  </a:lnTo>
                  <a:lnTo>
                    <a:pt x="3109" y="391"/>
                  </a:lnTo>
                  <a:lnTo>
                    <a:pt x="3103" y="398"/>
                  </a:lnTo>
                  <a:lnTo>
                    <a:pt x="3100" y="407"/>
                  </a:lnTo>
                  <a:lnTo>
                    <a:pt x="3095" y="416"/>
                  </a:lnTo>
                  <a:lnTo>
                    <a:pt x="3089" y="428"/>
                  </a:lnTo>
                  <a:lnTo>
                    <a:pt x="3081" y="447"/>
                  </a:lnTo>
                  <a:lnTo>
                    <a:pt x="3070" y="470"/>
                  </a:lnTo>
                  <a:lnTo>
                    <a:pt x="3058" y="496"/>
                  </a:lnTo>
                  <a:lnTo>
                    <a:pt x="3046" y="522"/>
                  </a:lnTo>
                  <a:lnTo>
                    <a:pt x="3034" y="547"/>
                  </a:lnTo>
                  <a:lnTo>
                    <a:pt x="3025" y="568"/>
                  </a:lnTo>
                  <a:lnTo>
                    <a:pt x="3016" y="587"/>
                  </a:lnTo>
                  <a:lnTo>
                    <a:pt x="3004" y="611"/>
                  </a:lnTo>
                  <a:lnTo>
                    <a:pt x="2986" y="639"/>
                  </a:lnTo>
                  <a:lnTo>
                    <a:pt x="2969" y="667"/>
                  </a:lnTo>
                  <a:lnTo>
                    <a:pt x="2948" y="693"/>
                  </a:lnTo>
                  <a:lnTo>
                    <a:pt x="2927" y="714"/>
                  </a:lnTo>
                  <a:lnTo>
                    <a:pt x="2908" y="732"/>
                  </a:lnTo>
                  <a:lnTo>
                    <a:pt x="2889" y="741"/>
                  </a:lnTo>
                  <a:lnTo>
                    <a:pt x="2870" y="742"/>
                  </a:lnTo>
                  <a:lnTo>
                    <a:pt x="2847" y="741"/>
                  </a:lnTo>
                  <a:lnTo>
                    <a:pt x="2822" y="737"/>
                  </a:lnTo>
                  <a:lnTo>
                    <a:pt x="2798" y="734"/>
                  </a:lnTo>
                  <a:lnTo>
                    <a:pt x="2774" y="730"/>
                  </a:lnTo>
                  <a:lnTo>
                    <a:pt x="2751" y="728"/>
                  </a:lnTo>
                  <a:lnTo>
                    <a:pt x="2732" y="732"/>
                  </a:lnTo>
                  <a:lnTo>
                    <a:pt x="2718" y="739"/>
                  </a:lnTo>
                  <a:lnTo>
                    <a:pt x="2700" y="755"/>
                  </a:lnTo>
                  <a:lnTo>
                    <a:pt x="2688" y="769"/>
                  </a:lnTo>
                  <a:lnTo>
                    <a:pt x="2681" y="783"/>
                  </a:lnTo>
                  <a:lnTo>
                    <a:pt x="2681" y="791"/>
                  </a:lnTo>
                  <a:lnTo>
                    <a:pt x="2685" y="795"/>
                  </a:lnTo>
                  <a:lnTo>
                    <a:pt x="2693" y="793"/>
                  </a:lnTo>
                  <a:lnTo>
                    <a:pt x="2704" y="786"/>
                  </a:lnTo>
                  <a:lnTo>
                    <a:pt x="2716" y="777"/>
                  </a:lnTo>
                  <a:lnTo>
                    <a:pt x="2730" y="769"/>
                  </a:lnTo>
                  <a:lnTo>
                    <a:pt x="2742" y="762"/>
                  </a:lnTo>
                  <a:lnTo>
                    <a:pt x="2753" y="760"/>
                  </a:lnTo>
                  <a:lnTo>
                    <a:pt x="2758" y="765"/>
                  </a:lnTo>
                  <a:lnTo>
                    <a:pt x="2760" y="777"/>
                  </a:lnTo>
                  <a:lnTo>
                    <a:pt x="2753" y="786"/>
                  </a:lnTo>
                  <a:lnTo>
                    <a:pt x="2746" y="795"/>
                  </a:lnTo>
                  <a:lnTo>
                    <a:pt x="2737" y="802"/>
                  </a:lnTo>
                  <a:lnTo>
                    <a:pt x="2735" y="809"/>
                  </a:lnTo>
                  <a:lnTo>
                    <a:pt x="2739" y="821"/>
                  </a:lnTo>
                  <a:lnTo>
                    <a:pt x="2740" y="838"/>
                  </a:lnTo>
                  <a:lnTo>
                    <a:pt x="2735" y="856"/>
                  </a:lnTo>
                  <a:lnTo>
                    <a:pt x="2733" y="866"/>
                  </a:lnTo>
                  <a:lnTo>
                    <a:pt x="2730" y="877"/>
                  </a:lnTo>
                  <a:lnTo>
                    <a:pt x="2730" y="886"/>
                  </a:lnTo>
                  <a:lnTo>
                    <a:pt x="2732" y="889"/>
                  </a:lnTo>
                  <a:lnTo>
                    <a:pt x="2739" y="887"/>
                  </a:lnTo>
                  <a:lnTo>
                    <a:pt x="2747" y="879"/>
                  </a:lnTo>
                  <a:lnTo>
                    <a:pt x="2756" y="870"/>
                  </a:lnTo>
                  <a:lnTo>
                    <a:pt x="2765" y="865"/>
                  </a:lnTo>
                  <a:lnTo>
                    <a:pt x="2774" y="866"/>
                  </a:lnTo>
                  <a:lnTo>
                    <a:pt x="2782" y="872"/>
                  </a:lnTo>
                  <a:lnTo>
                    <a:pt x="2789" y="877"/>
                  </a:lnTo>
                  <a:lnTo>
                    <a:pt x="2794" y="882"/>
                  </a:lnTo>
                  <a:lnTo>
                    <a:pt x="2801" y="884"/>
                  </a:lnTo>
                  <a:lnTo>
                    <a:pt x="2808" y="879"/>
                  </a:lnTo>
                  <a:lnTo>
                    <a:pt x="2814" y="868"/>
                  </a:lnTo>
                  <a:lnTo>
                    <a:pt x="2817" y="854"/>
                  </a:lnTo>
                  <a:lnTo>
                    <a:pt x="2821" y="840"/>
                  </a:lnTo>
                  <a:lnTo>
                    <a:pt x="2824" y="826"/>
                  </a:lnTo>
                  <a:lnTo>
                    <a:pt x="2829" y="819"/>
                  </a:lnTo>
                  <a:lnTo>
                    <a:pt x="2836" y="819"/>
                  </a:lnTo>
                  <a:lnTo>
                    <a:pt x="2842" y="826"/>
                  </a:lnTo>
                  <a:lnTo>
                    <a:pt x="2847" y="835"/>
                  </a:lnTo>
                  <a:lnTo>
                    <a:pt x="2854" y="845"/>
                  </a:lnTo>
                  <a:lnTo>
                    <a:pt x="2861" y="851"/>
                  </a:lnTo>
                  <a:lnTo>
                    <a:pt x="2868" y="849"/>
                  </a:lnTo>
                  <a:lnTo>
                    <a:pt x="2873" y="840"/>
                  </a:lnTo>
                  <a:lnTo>
                    <a:pt x="2875" y="831"/>
                  </a:lnTo>
                  <a:lnTo>
                    <a:pt x="2877" y="819"/>
                  </a:lnTo>
                  <a:lnTo>
                    <a:pt x="2878" y="809"/>
                  </a:lnTo>
                  <a:lnTo>
                    <a:pt x="2887" y="798"/>
                  </a:lnTo>
                  <a:lnTo>
                    <a:pt x="2904" y="789"/>
                  </a:lnTo>
                  <a:lnTo>
                    <a:pt x="2932" y="777"/>
                  </a:lnTo>
                  <a:lnTo>
                    <a:pt x="2952" y="762"/>
                  </a:lnTo>
                  <a:lnTo>
                    <a:pt x="2969" y="739"/>
                  </a:lnTo>
                  <a:lnTo>
                    <a:pt x="2983" y="711"/>
                  </a:lnTo>
                  <a:lnTo>
                    <a:pt x="2993" y="692"/>
                  </a:lnTo>
                  <a:lnTo>
                    <a:pt x="3007" y="671"/>
                  </a:lnTo>
                  <a:lnTo>
                    <a:pt x="3025" y="648"/>
                  </a:lnTo>
                  <a:lnTo>
                    <a:pt x="3044" y="627"/>
                  </a:lnTo>
                  <a:lnTo>
                    <a:pt x="3062" y="606"/>
                  </a:lnTo>
                  <a:lnTo>
                    <a:pt x="3079" y="589"/>
                  </a:lnTo>
                  <a:lnTo>
                    <a:pt x="3095" y="575"/>
                  </a:lnTo>
                  <a:lnTo>
                    <a:pt x="3103" y="568"/>
                  </a:lnTo>
                  <a:lnTo>
                    <a:pt x="3114" y="562"/>
                  </a:lnTo>
                  <a:lnTo>
                    <a:pt x="3124" y="555"/>
                  </a:lnTo>
                  <a:lnTo>
                    <a:pt x="3138" y="550"/>
                  </a:lnTo>
                  <a:lnTo>
                    <a:pt x="3151" y="547"/>
                  </a:lnTo>
                  <a:lnTo>
                    <a:pt x="3165" y="547"/>
                  </a:lnTo>
                  <a:lnTo>
                    <a:pt x="3178" y="552"/>
                  </a:lnTo>
                  <a:lnTo>
                    <a:pt x="3191" y="566"/>
                  </a:lnTo>
                  <a:lnTo>
                    <a:pt x="3206" y="587"/>
                  </a:lnTo>
                  <a:lnTo>
                    <a:pt x="3219" y="606"/>
                  </a:lnTo>
                  <a:lnTo>
                    <a:pt x="3234" y="622"/>
                  </a:lnTo>
                  <a:lnTo>
                    <a:pt x="3252" y="636"/>
                  </a:lnTo>
                  <a:lnTo>
                    <a:pt x="3278" y="648"/>
                  </a:lnTo>
                  <a:lnTo>
                    <a:pt x="3297" y="655"/>
                  </a:lnTo>
                  <a:lnTo>
                    <a:pt x="3311" y="658"/>
                  </a:lnTo>
                  <a:lnTo>
                    <a:pt x="3323" y="658"/>
                  </a:lnTo>
                  <a:lnTo>
                    <a:pt x="3332" y="657"/>
                  </a:lnTo>
                  <a:lnTo>
                    <a:pt x="3341" y="657"/>
                  </a:lnTo>
                  <a:lnTo>
                    <a:pt x="3353" y="657"/>
                  </a:lnTo>
                  <a:lnTo>
                    <a:pt x="3365" y="658"/>
                  </a:lnTo>
                  <a:lnTo>
                    <a:pt x="3400" y="671"/>
                  </a:lnTo>
                  <a:lnTo>
                    <a:pt x="3433" y="679"/>
                  </a:lnTo>
                  <a:lnTo>
                    <a:pt x="3463" y="683"/>
                  </a:lnTo>
                  <a:lnTo>
                    <a:pt x="3479" y="685"/>
                  </a:lnTo>
                  <a:lnTo>
                    <a:pt x="3491" y="686"/>
                  </a:lnTo>
                  <a:lnTo>
                    <a:pt x="3501" y="686"/>
                  </a:lnTo>
                  <a:lnTo>
                    <a:pt x="3512" y="681"/>
                  </a:lnTo>
                  <a:lnTo>
                    <a:pt x="3521" y="667"/>
                  </a:lnTo>
                  <a:lnTo>
                    <a:pt x="3531" y="653"/>
                  </a:lnTo>
                  <a:lnTo>
                    <a:pt x="3543" y="638"/>
                  </a:lnTo>
                  <a:lnTo>
                    <a:pt x="3557" y="625"/>
                  </a:lnTo>
                  <a:lnTo>
                    <a:pt x="3569" y="613"/>
                  </a:lnTo>
                  <a:lnTo>
                    <a:pt x="3580" y="606"/>
                  </a:lnTo>
                  <a:lnTo>
                    <a:pt x="3587" y="604"/>
                  </a:lnTo>
                  <a:lnTo>
                    <a:pt x="3594" y="603"/>
                  </a:lnTo>
                  <a:lnTo>
                    <a:pt x="3606" y="597"/>
                  </a:lnTo>
                  <a:lnTo>
                    <a:pt x="3622" y="592"/>
                  </a:lnTo>
                  <a:lnTo>
                    <a:pt x="3639" y="589"/>
                  </a:lnTo>
                  <a:lnTo>
                    <a:pt x="3657" y="587"/>
                  </a:lnTo>
                  <a:lnTo>
                    <a:pt x="3676" y="592"/>
                  </a:lnTo>
                  <a:lnTo>
                    <a:pt x="3693" y="604"/>
                  </a:lnTo>
                  <a:lnTo>
                    <a:pt x="3707" y="617"/>
                  </a:lnTo>
                  <a:lnTo>
                    <a:pt x="3716" y="625"/>
                  </a:lnTo>
                  <a:lnTo>
                    <a:pt x="3725" y="629"/>
                  </a:lnTo>
                  <a:lnTo>
                    <a:pt x="3730" y="632"/>
                  </a:lnTo>
                  <a:lnTo>
                    <a:pt x="3737" y="638"/>
                  </a:lnTo>
                  <a:lnTo>
                    <a:pt x="3747" y="645"/>
                  </a:lnTo>
                  <a:lnTo>
                    <a:pt x="3761" y="657"/>
                  </a:lnTo>
                  <a:lnTo>
                    <a:pt x="3782" y="676"/>
                  </a:lnTo>
                  <a:lnTo>
                    <a:pt x="3805" y="697"/>
                  </a:lnTo>
                  <a:lnTo>
                    <a:pt x="3828" y="720"/>
                  </a:lnTo>
                  <a:lnTo>
                    <a:pt x="3850" y="739"/>
                  </a:lnTo>
                  <a:lnTo>
                    <a:pt x="3870" y="756"/>
                  </a:lnTo>
                  <a:lnTo>
                    <a:pt x="3887" y="769"/>
                  </a:lnTo>
                  <a:lnTo>
                    <a:pt x="3899" y="779"/>
                  </a:lnTo>
                  <a:lnTo>
                    <a:pt x="3908" y="793"/>
                  </a:lnTo>
                  <a:lnTo>
                    <a:pt x="3912" y="805"/>
                  </a:lnTo>
                  <a:lnTo>
                    <a:pt x="3908" y="817"/>
                  </a:lnTo>
                  <a:lnTo>
                    <a:pt x="3901" y="824"/>
                  </a:lnTo>
                  <a:lnTo>
                    <a:pt x="3887" y="828"/>
                  </a:lnTo>
                  <a:lnTo>
                    <a:pt x="3873" y="824"/>
                  </a:lnTo>
                  <a:lnTo>
                    <a:pt x="3861" y="819"/>
                  </a:lnTo>
                  <a:lnTo>
                    <a:pt x="3850" y="814"/>
                  </a:lnTo>
                  <a:lnTo>
                    <a:pt x="3842" y="809"/>
                  </a:lnTo>
                  <a:lnTo>
                    <a:pt x="3837" y="807"/>
                  </a:lnTo>
                  <a:lnTo>
                    <a:pt x="3835" y="809"/>
                  </a:lnTo>
                  <a:lnTo>
                    <a:pt x="3837" y="814"/>
                  </a:lnTo>
                  <a:lnTo>
                    <a:pt x="3845" y="830"/>
                  </a:lnTo>
                  <a:lnTo>
                    <a:pt x="3863" y="844"/>
                  </a:lnTo>
                  <a:lnTo>
                    <a:pt x="3884" y="859"/>
                  </a:lnTo>
                  <a:lnTo>
                    <a:pt x="3906" y="875"/>
                  </a:lnTo>
                  <a:lnTo>
                    <a:pt x="3926" y="891"/>
                  </a:lnTo>
                  <a:lnTo>
                    <a:pt x="3936" y="903"/>
                  </a:lnTo>
                  <a:lnTo>
                    <a:pt x="3952" y="920"/>
                  </a:lnTo>
                  <a:lnTo>
                    <a:pt x="3971" y="941"/>
                  </a:lnTo>
                  <a:lnTo>
                    <a:pt x="3994" y="966"/>
                  </a:lnTo>
                  <a:lnTo>
                    <a:pt x="4022" y="990"/>
                  </a:lnTo>
                  <a:lnTo>
                    <a:pt x="4055" y="1015"/>
                  </a:lnTo>
                  <a:lnTo>
                    <a:pt x="4090" y="1038"/>
                  </a:lnTo>
                  <a:lnTo>
                    <a:pt x="4128" y="1055"/>
                  </a:lnTo>
                  <a:lnTo>
                    <a:pt x="4172" y="1067"/>
                  </a:lnTo>
                  <a:lnTo>
                    <a:pt x="4217" y="1072"/>
                  </a:lnTo>
                  <a:lnTo>
                    <a:pt x="4259" y="1072"/>
                  </a:lnTo>
                  <a:lnTo>
                    <a:pt x="4294" y="1069"/>
                  </a:lnTo>
                  <a:lnTo>
                    <a:pt x="4320" y="1064"/>
                  </a:lnTo>
                  <a:lnTo>
                    <a:pt x="4339" y="1057"/>
                  </a:lnTo>
                  <a:lnTo>
                    <a:pt x="4355" y="1050"/>
                  </a:lnTo>
                  <a:lnTo>
                    <a:pt x="4365" y="1041"/>
                  </a:lnTo>
                  <a:lnTo>
                    <a:pt x="4374" y="1031"/>
                  </a:lnTo>
                  <a:lnTo>
                    <a:pt x="4379" y="1020"/>
                  </a:lnTo>
                  <a:lnTo>
                    <a:pt x="4385" y="1010"/>
                  </a:lnTo>
                  <a:lnTo>
                    <a:pt x="4392" y="997"/>
                  </a:lnTo>
                  <a:lnTo>
                    <a:pt x="4402" y="985"/>
                  </a:lnTo>
                  <a:lnTo>
                    <a:pt x="4421" y="969"/>
                  </a:lnTo>
                  <a:lnTo>
                    <a:pt x="4447" y="954"/>
                  </a:lnTo>
                  <a:lnTo>
                    <a:pt x="4479" y="940"/>
                  </a:lnTo>
                  <a:lnTo>
                    <a:pt x="4514" y="929"/>
                  </a:lnTo>
                  <a:lnTo>
                    <a:pt x="4550" y="922"/>
                  </a:lnTo>
                  <a:lnTo>
                    <a:pt x="4587" y="922"/>
                  </a:lnTo>
                  <a:lnTo>
                    <a:pt x="4624" y="929"/>
                  </a:lnTo>
                  <a:lnTo>
                    <a:pt x="4659" y="945"/>
                  </a:lnTo>
                  <a:lnTo>
                    <a:pt x="4692" y="966"/>
                  </a:lnTo>
                  <a:lnTo>
                    <a:pt x="4718" y="985"/>
                  </a:lnTo>
                  <a:lnTo>
                    <a:pt x="4737" y="1003"/>
                  </a:lnTo>
                  <a:lnTo>
                    <a:pt x="4753" y="1017"/>
                  </a:lnTo>
                  <a:lnTo>
                    <a:pt x="4763" y="1031"/>
                  </a:lnTo>
                  <a:lnTo>
                    <a:pt x="4770" y="1043"/>
                  </a:lnTo>
                  <a:lnTo>
                    <a:pt x="4777" y="1055"/>
                  </a:lnTo>
                  <a:lnTo>
                    <a:pt x="4783" y="1065"/>
                  </a:lnTo>
                  <a:lnTo>
                    <a:pt x="4791" y="1081"/>
                  </a:lnTo>
                  <a:lnTo>
                    <a:pt x="4802" y="1097"/>
                  </a:lnTo>
                  <a:lnTo>
                    <a:pt x="4810" y="1113"/>
                  </a:lnTo>
                  <a:lnTo>
                    <a:pt x="4817" y="1127"/>
                  </a:lnTo>
                  <a:lnTo>
                    <a:pt x="4821" y="1137"/>
                  </a:lnTo>
                  <a:lnTo>
                    <a:pt x="4819" y="1144"/>
                  </a:lnTo>
                  <a:lnTo>
                    <a:pt x="4816" y="1153"/>
                  </a:lnTo>
                  <a:lnTo>
                    <a:pt x="4816" y="1165"/>
                  </a:lnTo>
                  <a:lnTo>
                    <a:pt x="4816" y="1181"/>
                  </a:lnTo>
                  <a:lnTo>
                    <a:pt x="4817" y="1195"/>
                  </a:lnTo>
                  <a:lnTo>
                    <a:pt x="4819" y="1207"/>
                  </a:lnTo>
                  <a:lnTo>
                    <a:pt x="4821" y="1210"/>
                  </a:lnTo>
                  <a:lnTo>
                    <a:pt x="4824" y="1210"/>
                  </a:lnTo>
                  <a:lnTo>
                    <a:pt x="4838" y="1212"/>
                  </a:lnTo>
                  <a:lnTo>
                    <a:pt x="4858" y="1214"/>
                  </a:lnTo>
                  <a:lnTo>
                    <a:pt x="4879" y="1216"/>
                  </a:lnTo>
                  <a:lnTo>
                    <a:pt x="4903" y="1217"/>
                  </a:lnTo>
                  <a:lnTo>
                    <a:pt x="4926" y="1217"/>
                  </a:lnTo>
                  <a:lnTo>
                    <a:pt x="4941" y="1219"/>
                  </a:lnTo>
                  <a:lnTo>
                    <a:pt x="4961" y="1226"/>
                  </a:lnTo>
                  <a:lnTo>
                    <a:pt x="4985" y="1235"/>
                  </a:lnTo>
                  <a:lnTo>
                    <a:pt x="5011" y="1247"/>
                  </a:lnTo>
                  <a:lnTo>
                    <a:pt x="5037" y="1261"/>
                  </a:lnTo>
                  <a:lnTo>
                    <a:pt x="5064" y="1273"/>
                  </a:lnTo>
                  <a:lnTo>
                    <a:pt x="5088" y="1287"/>
                  </a:lnTo>
                  <a:lnTo>
                    <a:pt x="5109" y="1300"/>
                  </a:lnTo>
                  <a:lnTo>
                    <a:pt x="5125" y="1308"/>
                  </a:lnTo>
                  <a:lnTo>
                    <a:pt x="5135" y="1315"/>
                  </a:lnTo>
                  <a:lnTo>
                    <a:pt x="5146" y="1322"/>
                  </a:lnTo>
                  <a:lnTo>
                    <a:pt x="5158" y="1329"/>
                  </a:lnTo>
                  <a:lnTo>
                    <a:pt x="5174" y="1340"/>
                  </a:lnTo>
                  <a:lnTo>
                    <a:pt x="5187" y="1350"/>
                  </a:lnTo>
                  <a:lnTo>
                    <a:pt x="5201" y="1361"/>
                  </a:lnTo>
                  <a:lnTo>
                    <a:pt x="5212" y="1369"/>
                  </a:lnTo>
                  <a:lnTo>
                    <a:pt x="5219" y="1376"/>
                  </a:lnTo>
                  <a:lnTo>
                    <a:pt x="5221" y="1382"/>
                  </a:lnTo>
                  <a:lnTo>
                    <a:pt x="5214" y="1382"/>
                  </a:lnTo>
                  <a:lnTo>
                    <a:pt x="5201" y="1376"/>
                  </a:lnTo>
                  <a:lnTo>
                    <a:pt x="5186" y="1371"/>
                  </a:lnTo>
                  <a:lnTo>
                    <a:pt x="5172" y="1366"/>
                  </a:lnTo>
                  <a:lnTo>
                    <a:pt x="5160" y="1362"/>
                  </a:lnTo>
                  <a:lnTo>
                    <a:pt x="5147" y="1362"/>
                  </a:lnTo>
                  <a:lnTo>
                    <a:pt x="5139" y="1366"/>
                  </a:lnTo>
                  <a:lnTo>
                    <a:pt x="5133" y="1375"/>
                  </a:lnTo>
                  <a:lnTo>
                    <a:pt x="5128" y="1401"/>
                  </a:lnTo>
                  <a:lnTo>
                    <a:pt x="5123" y="1432"/>
                  </a:lnTo>
                  <a:lnTo>
                    <a:pt x="5116" y="1465"/>
                  </a:lnTo>
                  <a:lnTo>
                    <a:pt x="5105" y="1495"/>
                  </a:lnTo>
                  <a:lnTo>
                    <a:pt x="5098" y="1511"/>
                  </a:lnTo>
                  <a:lnTo>
                    <a:pt x="5088" y="1532"/>
                  </a:lnTo>
                  <a:lnTo>
                    <a:pt x="5074" y="1556"/>
                  </a:lnTo>
                  <a:lnTo>
                    <a:pt x="5057" y="1582"/>
                  </a:lnTo>
                  <a:lnTo>
                    <a:pt x="5041" y="1609"/>
                  </a:lnTo>
                  <a:lnTo>
                    <a:pt x="5027" y="1633"/>
                  </a:lnTo>
                  <a:lnTo>
                    <a:pt x="5013" y="1656"/>
                  </a:lnTo>
                  <a:lnTo>
                    <a:pt x="5002" y="1675"/>
                  </a:lnTo>
                  <a:lnTo>
                    <a:pt x="4997" y="1687"/>
                  </a:lnTo>
                  <a:lnTo>
                    <a:pt x="4995" y="1705"/>
                  </a:lnTo>
                  <a:lnTo>
                    <a:pt x="4999" y="1720"/>
                  </a:lnTo>
                  <a:lnTo>
                    <a:pt x="5009" y="1734"/>
                  </a:lnTo>
                  <a:lnTo>
                    <a:pt x="5029" y="1745"/>
                  </a:lnTo>
                  <a:lnTo>
                    <a:pt x="5055" y="1752"/>
                  </a:lnTo>
                  <a:lnTo>
                    <a:pt x="5079" y="1754"/>
                  </a:lnTo>
                  <a:lnTo>
                    <a:pt x="5100" y="1752"/>
                  </a:lnTo>
                  <a:lnTo>
                    <a:pt x="5119" y="1750"/>
                  </a:lnTo>
                  <a:lnTo>
                    <a:pt x="5137" y="1750"/>
                  </a:lnTo>
                  <a:lnTo>
                    <a:pt x="5151" y="1755"/>
                  </a:lnTo>
                  <a:lnTo>
                    <a:pt x="5161" y="1766"/>
                  </a:lnTo>
                  <a:lnTo>
                    <a:pt x="5168" y="1782"/>
                  </a:lnTo>
                  <a:lnTo>
                    <a:pt x="5174" y="1797"/>
                  </a:lnTo>
                  <a:lnTo>
                    <a:pt x="5174" y="1815"/>
                  </a:lnTo>
                  <a:lnTo>
                    <a:pt x="5170" y="1831"/>
                  </a:lnTo>
                  <a:lnTo>
                    <a:pt x="5163" y="1844"/>
                  </a:lnTo>
                  <a:lnTo>
                    <a:pt x="5149" y="1853"/>
                  </a:lnTo>
                  <a:lnTo>
                    <a:pt x="5130" y="1858"/>
                  </a:lnTo>
                  <a:lnTo>
                    <a:pt x="5107" y="1858"/>
                  </a:lnTo>
                  <a:lnTo>
                    <a:pt x="5091" y="1857"/>
                  </a:lnTo>
                  <a:lnTo>
                    <a:pt x="5083" y="1851"/>
                  </a:lnTo>
                  <a:lnTo>
                    <a:pt x="5078" y="1846"/>
                  </a:lnTo>
                  <a:lnTo>
                    <a:pt x="5074" y="1837"/>
                  </a:lnTo>
                  <a:lnTo>
                    <a:pt x="5072" y="1825"/>
                  </a:lnTo>
                  <a:lnTo>
                    <a:pt x="5067" y="1813"/>
                  </a:lnTo>
                  <a:lnTo>
                    <a:pt x="5062" y="1806"/>
                  </a:lnTo>
                  <a:lnTo>
                    <a:pt x="5055" y="1804"/>
                  </a:lnTo>
                  <a:lnTo>
                    <a:pt x="5044" y="1810"/>
                  </a:lnTo>
                  <a:lnTo>
                    <a:pt x="5029" y="1822"/>
                  </a:lnTo>
                  <a:lnTo>
                    <a:pt x="5022" y="1831"/>
                  </a:lnTo>
                  <a:lnTo>
                    <a:pt x="5016" y="1839"/>
                  </a:lnTo>
                  <a:lnTo>
                    <a:pt x="5011" y="1848"/>
                  </a:lnTo>
                  <a:lnTo>
                    <a:pt x="5006" y="1857"/>
                  </a:lnTo>
                  <a:lnTo>
                    <a:pt x="4999" y="1864"/>
                  </a:lnTo>
                  <a:lnTo>
                    <a:pt x="4989" y="1869"/>
                  </a:lnTo>
                  <a:lnTo>
                    <a:pt x="4975" y="1872"/>
                  </a:lnTo>
                  <a:lnTo>
                    <a:pt x="4954" y="1872"/>
                  </a:lnTo>
                  <a:lnTo>
                    <a:pt x="4927" y="1871"/>
                  </a:lnTo>
                  <a:lnTo>
                    <a:pt x="4903" y="1871"/>
                  </a:lnTo>
                  <a:lnTo>
                    <a:pt x="4882" y="1874"/>
                  </a:lnTo>
                  <a:lnTo>
                    <a:pt x="4865" y="1883"/>
                  </a:lnTo>
                  <a:lnTo>
                    <a:pt x="4849" y="1893"/>
                  </a:lnTo>
                  <a:lnTo>
                    <a:pt x="4835" y="1906"/>
                  </a:lnTo>
                  <a:lnTo>
                    <a:pt x="4823" y="1918"/>
                  </a:lnTo>
                  <a:lnTo>
                    <a:pt x="4809" y="1928"/>
                  </a:lnTo>
                  <a:lnTo>
                    <a:pt x="4793" y="1935"/>
                  </a:lnTo>
                  <a:lnTo>
                    <a:pt x="4774" y="1937"/>
                  </a:lnTo>
                  <a:lnTo>
                    <a:pt x="4753" y="1932"/>
                  </a:lnTo>
                  <a:lnTo>
                    <a:pt x="4720" y="1920"/>
                  </a:lnTo>
                  <a:lnTo>
                    <a:pt x="4695" y="1909"/>
                  </a:lnTo>
                  <a:lnTo>
                    <a:pt x="4676" y="1900"/>
                  </a:lnTo>
                  <a:lnTo>
                    <a:pt x="4659" y="1893"/>
                  </a:lnTo>
                  <a:lnTo>
                    <a:pt x="4643" y="1890"/>
                  </a:lnTo>
                  <a:lnTo>
                    <a:pt x="4620" y="1888"/>
                  </a:lnTo>
                  <a:lnTo>
                    <a:pt x="4601" y="1890"/>
                  </a:lnTo>
                  <a:lnTo>
                    <a:pt x="4585" y="1893"/>
                  </a:lnTo>
                  <a:lnTo>
                    <a:pt x="4571" y="1899"/>
                  </a:lnTo>
                  <a:lnTo>
                    <a:pt x="4561" y="1902"/>
                  </a:lnTo>
                  <a:lnTo>
                    <a:pt x="4554" y="1904"/>
                  </a:lnTo>
                  <a:lnTo>
                    <a:pt x="4549" y="1900"/>
                  </a:lnTo>
                  <a:lnTo>
                    <a:pt x="4549" y="1892"/>
                  </a:lnTo>
                  <a:lnTo>
                    <a:pt x="4552" y="1878"/>
                  </a:lnTo>
                  <a:lnTo>
                    <a:pt x="4556" y="1869"/>
                  </a:lnTo>
                  <a:lnTo>
                    <a:pt x="4557" y="1865"/>
                  </a:lnTo>
                  <a:lnTo>
                    <a:pt x="4557" y="1864"/>
                  </a:lnTo>
                  <a:lnTo>
                    <a:pt x="4550" y="1862"/>
                  </a:lnTo>
                  <a:lnTo>
                    <a:pt x="4540" y="1862"/>
                  </a:lnTo>
                  <a:lnTo>
                    <a:pt x="4521" y="1862"/>
                  </a:lnTo>
                  <a:lnTo>
                    <a:pt x="4495" y="1864"/>
                  </a:lnTo>
                  <a:lnTo>
                    <a:pt x="4461" y="1867"/>
                  </a:lnTo>
                  <a:lnTo>
                    <a:pt x="4426" y="1872"/>
                  </a:lnTo>
                  <a:lnTo>
                    <a:pt x="4390" y="1878"/>
                  </a:lnTo>
                  <a:lnTo>
                    <a:pt x="4353" y="1885"/>
                  </a:lnTo>
                  <a:lnTo>
                    <a:pt x="4318" y="1892"/>
                  </a:lnTo>
                  <a:lnTo>
                    <a:pt x="4287" y="1900"/>
                  </a:lnTo>
                  <a:lnTo>
                    <a:pt x="4247" y="1911"/>
                  </a:lnTo>
                  <a:lnTo>
                    <a:pt x="4210" y="1916"/>
                  </a:lnTo>
                  <a:lnTo>
                    <a:pt x="4177" y="1916"/>
                  </a:lnTo>
                  <a:lnTo>
                    <a:pt x="4145" y="1918"/>
                  </a:lnTo>
                  <a:lnTo>
                    <a:pt x="4116" y="1921"/>
                  </a:lnTo>
                  <a:lnTo>
                    <a:pt x="4086" y="1930"/>
                  </a:lnTo>
                  <a:lnTo>
                    <a:pt x="4067" y="1939"/>
                  </a:lnTo>
                  <a:lnTo>
                    <a:pt x="4039" y="1949"/>
                  </a:lnTo>
                  <a:lnTo>
                    <a:pt x="4004" y="1963"/>
                  </a:lnTo>
                  <a:lnTo>
                    <a:pt x="3964" y="1977"/>
                  </a:lnTo>
                  <a:lnTo>
                    <a:pt x="3920" y="1993"/>
                  </a:lnTo>
                  <a:lnTo>
                    <a:pt x="3873" y="2010"/>
                  </a:lnTo>
                  <a:lnTo>
                    <a:pt x="3826" y="2026"/>
                  </a:lnTo>
                  <a:lnTo>
                    <a:pt x="3777" y="2042"/>
                  </a:lnTo>
                  <a:lnTo>
                    <a:pt x="3730" y="2056"/>
                  </a:lnTo>
                  <a:lnTo>
                    <a:pt x="3685" y="2070"/>
                  </a:lnTo>
                  <a:lnTo>
                    <a:pt x="3643" y="2079"/>
                  </a:lnTo>
                  <a:lnTo>
                    <a:pt x="3599" y="2091"/>
                  </a:lnTo>
                  <a:lnTo>
                    <a:pt x="3555" y="2108"/>
                  </a:lnTo>
                  <a:lnTo>
                    <a:pt x="3512" y="2127"/>
                  </a:lnTo>
                  <a:lnTo>
                    <a:pt x="3470" y="2148"/>
                  </a:lnTo>
                  <a:lnTo>
                    <a:pt x="3432" y="2171"/>
                  </a:lnTo>
                  <a:lnTo>
                    <a:pt x="3393" y="2194"/>
                  </a:lnTo>
                  <a:lnTo>
                    <a:pt x="3360" y="2215"/>
                  </a:lnTo>
                  <a:lnTo>
                    <a:pt x="3330" y="2234"/>
                  </a:lnTo>
                  <a:lnTo>
                    <a:pt x="3304" y="2250"/>
                  </a:lnTo>
                  <a:lnTo>
                    <a:pt x="3285" y="2260"/>
                  </a:lnTo>
                  <a:lnTo>
                    <a:pt x="3262" y="2269"/>
                  </a:lnTo>
                  <a:lnTo>
                    <a:pt x="3243" y="2269"/>
                  </a:lnTo>
                  <a:lnTo>
                    <a:pt x="3227" y="2265"/>
                  </a:lnTo>
                  <a:lnTo>
                    <a:pt x="3215" y="2257"/>
                  </a:lnTo>
                  <a:lnTo>
                    <a:pt x="3205" y="2244"/>
                  </a:lnTo>
                  <a:lnTo>
                    <a:pt x="3194" y="2229"/>
                  </a:lnTo>
                  <a:lnTo>
                    <a:pt x="3187" y="2213"/>
                  </a:lnTo>
                  <a:lnTo>
                    <a:pt x="3175" y="2192"/>
                  </a:lnTo>
                  <a:lnTo>
                    <a:pt x="3163" y="2173"/>
                  </a:lnTo>
                  <a:lnTo>
                    <a:pt x="3152" y="2154"/>
                  </a:lnTo>
                  <a:lnTo>
                    <a:pt x="3145" y="2134"/>
                  </a:lnTo>
                  <a:lnTo>
                    <a:pt x="3142" y="2113"/>
                  </a:lnTo>
                  <a:lnTo>
                    <a:pt x="3144" y="2091"/>
                  </a:lnTo>
                  <a:lnTo>
                    <a:pt x="3145" y="2077"/>
                  </a:lnTo>
                  <a:lnTo>
                    <a:pt x="3147" y="2070"/>
                  </a:lnTo>
                  <a:lnTo>
                    <a:pt x="3151" y="2068"/>
                  </a:lnTo>
                  <a:lnTo>
                    <a:pt x="3159" y="2070"/>
                  </a:lnTo>
                  <a:lnTo>
                    <a:pt x="3173" y="2072"/>
                  </a:lnTo>
                  <a:lnTo>
                    <a:pt x="3191" y="2073"/>
                  </a:lnTo>
                  <a:lnTo>
                    <a:pt x="3206" y="2075"/>
                  </a:lnTo>
                  <a:lnTo>
                    <a:pt x="3220" y="2075"/>
                  </a:lnTo>
                  <a:lnTo>
                    <a:pt x="3227" y="2075"/>
                  </a:lnTo>
                  <a:lnTo>
                    <a:pt x="3231" y="2077"/>
                  </a:lnTo>
                  <a:lnTo>
                    <a:pt x="3234" y="2080"/>
                  </a:lnTo>
                  <a:lnTo>
                    <a:pt x="3236" y="2082"/>
                  </a:lnTo>
                  <a:lnTo>
                    <a:pt x="3238" y="2084"/>
                  </a:lnTo>
                  <a:lnTo>
                    <a:pt x="3238" y="2084"/>
                  </a:lnTo>
                  <a:lnTo>
                    <a:pt x="3240" y="2084"/>
                  </a:lnTo>
                  <a:lnTo>
                    <a:pt x="3240" y="2080"/>
                  </a:lnTo>
                  <a:lnTo>
                    <a:pt x="3240" y="2075"/>
                  </a:lnTo>
                  <a:lnTo>
                    <a:pt x="3238" y="2061"/>
                  </a:lnTo>
                  <a:lnTo>
                    <a:pt x="3233" y="2047"/>
                  </a:lnTo>
                  <a:lnTo>
                    <a:pt x="3224" y="2037"/>
                  </a:lnTo>
                  <a:lnTo>
                    <a:pt x="3215" y="2028"/>
                  </a:lnTo>
                  <a:lnTo>
                    <a:pt x="3210" y="2019"/>
                  </a:lnTo>
                  <a:lnTo>
                    <a:pt x="3208" y="2010"/>
                  </a:lnTo>
                  <a:lnTo>
                    <a:pt x="3206" y="2002"/>
                  </a:lnTo>
                  <a:lnTo>
                    <a:pt x="3205" y="1996"/>
                  </a:lnTo>
                  <a:lnTo>
                    <a:pt x="3196" y="1993"/>
                  </a:lnTo>
                  <a:lnTo>
                    <a:pt x="3185" y="1993"/>
                  </a:lnTo>
                  <a:lnTo>
                    <a:pt x="3171" y="2000"/>
                  </a:lnTo>
                  <a:lnTo>
                    <a:pt x="3161" y="2010"/>
                  </a:lnTo>
                  <a:lnTo>
                    <a:pt x="3147" y="2023"/>
                  </a:lnTo>
                  <a:lnTo>
                    <a:pt x="3133" y="2038"/>
                  </a:lnTo>
                  <a:lnTo>
                    <a:pt x="3121" y="2052"/>
                  </a:lnTo>
                  <a:lnTo>
                    <a:pt x="3112" y="2063"/>
                  </a:lnTo>
                  <a:lnTo>
                    <a:pt x="3107" y="2075"/>
                  </a:lnTo>
                  <a:lnTo>
                    <a:pt x="3105" y="2094"/>
                  </a:lnTo>
                  <a:lnTo>
                    <a:pt x="3105" y="2115"/>
                  </a:lnTo>
                  <a:lnTo>
                    <a:pt x="3107" y="2134"/>
                  </a:lnTo>
                  <a:lnTo>
                    <a:pt x="3109" y="2145"/>
                  </a:lnTo>
                  <a:lnTo>
                    <a:pt x="3116" y="2154"/>
                  </a:lnTo>
                  <a:lnTo>
                    <a:pt x="3124" y="2164"/>
                  </a:lnTo>
                  <a:lnTo>
                    <a:pt x="3131" y="2173"/>
                  </a:lnTo>
                  <a:lnTo>
                    <a:pt x="3135" y="2180"/>
                  </a:lnTo>
                  <a:lnTo>
                    <a:pt x="3135" y="2187"/>
                  </a:lnTo>
                  <a:lnTo>
                    <a:pt x="3126" y="2194"/>
                  </a:lnTo>
                  <a:lnTo>
                    <a:pt x="3110" y="2199"/>
                  </a:lnTo>
                  <a:lnTo>
                    <a:pt x="3084" y="2201"/>
                  </a:lnTo>
                  <a:lnTo>
                    <a:pt x="3062" y="2199"/>
                  </a:lnTo>
                  <a:lnTo>
                    <a:pt x="3042" y="2196"/>
                  </a:lnTo>
                  <a:lnTo>
                    <a:pt x="3027" y="2192"/>
                  </a:lnTo>
                  <a:lnTo>
                    <a:pt x="3014" y="2192"/>
                  </a:lnTo>
                  <a:lnTo>
                    <a:pt x="3004" y="2199"/>
                  </a:lnTo>
                  <a:lnTo>
                    <a:pt x="2993" y="2211"/>
                  </a:lnTo>
                  <a:lnTo>
                    <a:pt x="2985" y="2224"/>
                  </a:lnTo>
                  <a:lnTo>
                    <a:pt x="2976" y="2236"/>
                  </a:lnTo>
                  <a:lnTo>
                    <a:pt x="2971" y="2246"/>
                  </a:lnTo>
                  <a:lnTo>
                    <a:pt x="2967" y="2253"/>
                  </a:lnTo>
                  <a:lnTo>
                    <a:pt x="2967" y="2258"/>
                  </a:lnTo>
                  <a:lnTo>
                    <a:pt x="2969" y="2265"/>
                  </a:lnTo>
                  <a:lnTo>
                    <a:pt x="2969" y="2271"/>
                  </a:lnTo>
                  <a:lnTo>
                    <a:pt x="2973" y="2276"/>
                  </a:lnTo>
                  <a:lnTo>
                    <a:pt x="2978" y="2278"/>
                  </a:lnTo>
                  <a:lnTo>
                    <a:pt x="2986" y="2278"/>
                  </a:lnTo>
                  <a:lnTo>
                    <a:pt x="2997" y="2271"/>
                  </a:lnTo>
                  <a:lnTo>
                    <a:pt x="3016" y="2255"/>
                  </a:lnTo>
                  <a:lnTo>
                    <a:pt x="3028" y="2239"/>
                  </a:lnTo>
                  <a:lnTo>
                    <a:pt x="3039" y="2225"/>
                  </a:lnTo>
                  <a:lnTo>
                    <a:pt x="3053" y="2213"/>
                  </a:lnTo>
                  <a:lnTo>
                    <a:pt x="3065" y="2211"/>
                  </a:lnTo>
                  <a:lnTo>
                    <a:pt x="3079" y="2215"/>
                  </a:lnTo>
                  <a:lnTo>
                    <a:pt x="3093" y="2222"/>
                  </a:lnTo>
                  <a:lnTo>
                    <a:pt x="3109" y="2230"/>
                  </a:lnTo>
                  <a:lnTo>
                    <a:pt x="3123" y="2239"/>
                  </a:lnTo>
                  <a:lnTo>
                    <a:pt x="3135" y="2246"/>
                  </a:lnTo>
                  <a:lnTo>
                    <a:pt x="3145" y="2251"/>
                  </a:lnTo>
                  <a:lnTo>
                    <a:pt x="3159" y="2260"/>
                  </a:lnTo>
                  <a:lnTo>
                    <a:pt x="3171" y="2271"/>
                  </a:lnTo>
                  <a:lnTo>
                    <a:pt x="3180" y="2283"/>
                  </a:lnTo>
                  <a:lnTo>
                    <a:pt x="3189" y="2293"/>
                  </a:lnTo>
                  <a:lnTo>
                    <a:pt x="3198" y="2300"/>
                  </a:lnTo>
                  <a:lnTo>
                    <a:pt x="3205" y="2307"/>
                  </a:lnTo>
                  <a:lnTo>
                    <a:pt x="3206" y="2316"/>
                  </a:lnTo>
                  <a:lnTo>
                    <a:pt x="3201" y="2321"/>
                  </a:lnTo>
                  <a:lnTo>
                    <a:pt x="3189" y="2330"/>
                  </a:lnTo>
                  <a:lnTo>
                    <a:pt x="3173" y="2341"/>
                  </a:lnTo>
                  <a:lnTo>
                    <a:pt x="3154" y="2353"/>
                  </a:lnTo>
                  <a:lnTo>
                    <a:pt x="3133" y="2367"/>
                  </a:lnTo>
                  <a:lnTo>
                    <a:pt x="3112" y="2381"/>
                  </a:lnTo>
                  <a:lnTo>
                    <a:pt x="3093" y="2393"/>
                  </a:lnTo>
                  <a:lnTo>
                    <a:pt x="3079" y="2405"/>
                  </a:lnTo>
                  <a:lnTo>
                    <a:pt x="3070" y="2414"/>
                  </a:lnTo>
                  <a:lnTo>
                    <a:pt x="3062" y="2417"/>
                  </a:lnTo>
                  <a:lnTo>
                    <a:pt x="3053" y="2414"/>
                  </a:lnTo>
                  <a:lnTo>
                    <a:pt x="3041" y="2407"/>
                  </a:lnTo>
                  <a:lnTo>
                    <a:pt x="3027" y="2395"/>
                  </a:lnTo>
                  <a:lnTo>
                    <a:pt x="3013" y="2384"/>
                  </a:lnTo>
                  <a:lnTo>
                    <a:pt x="2999" y="2375"/>
                  </a:lnTo>
                  <a:lnTo>
                    <a:pt x="2986" y="2370"/>
                  </a:lnTo>
                  <a:lnTo>
                    <a:pt x="2974" y="2370"/>
                  </a:lnTo>
                  <a:lnTo>
                    <a:pt x="2966" y="2381"/>
                  </a:lnTo>
                  <a:lnTo>
                    <a:pt x="2962" y="2396"/>
                  </a:lnTo>
                  <a:lnTo>
                    <a:pt x="2959" y="2417"/>
                  </a:lnTo>
                  <a:lnTo>
                    <a:pt x="2959" y="2442"/>
                  </a:lnTo>
                  <a:lnTo>
                    <a:pt x="2959" y="2466"/>
                  </a:lnTo>
                  <a:lnTo>
                    <a:pt x="2959" y="2491"/>
                  </a:lnTo>
                  <a:lnTo>
                    <a:pt x="2957" y="2510"/>
                  </a:lnTo>
                  <a:lnTo>
                    <a:pt x="2955" y="2522"/>
                  </a:lnTo>
                  <a:lnTo>
                    <a:pt x="2952" y="2529"/>
                  </a:lnTo>
                  <a:lnTo>
                    <a:pt x="2945" y="2526"/>
                  </a:lnTo>
                  <a:lnTo>
                    <a:pt x="2938" y="2517"/>
                  </a:lnTo>
                  <a:lnTo>
                    <a:pt x="2929" y="2505"/>
                  </a:lnTo>
                  <a:lnTo>
                    <a:pt x="2922" y="2492"/>
                  </a:lnTo>
                  <a:lnTo>
                    <a:pt x="2915" y="2480"/>
                  </a:lnTo>
                  <a:lnTo>
                    <a:pt x="2908" y="2472"/>
                  </a:lnTo>
                  <a:lnTo>
                    <a:pt x="2899" y="2468"/>
                  </a:lnTo>
                  <a:lnTo>
                    <a:pt x="2894" y="2473"/>
                  </a:lnTo>
                  <a:lnTo>
                    <a:pt x="2889" y="2482"/>
                  </a:lnTo>
                  <a:lnTo>
                    <a:pt x="2887" y="2494"/>
                  </a:lnTo>
                  <a:lnTo>
                    <a:pt x="2887" y="2505"/>
                  </a:lnTo>
                  <a:lnTo>
                    <a:pt x="2887" y="2515"/>
                  </a:lnTo>
                  <a:lnTo>
                    <a:pt x="2887" y="2522"/>
                  </a:lnTo>
                  <a:lnTo>
                    <a:pt x="2883" y="2527"/>
                  </a:lnTo>
                  <a:lnTo>
                    <a:pt x="2878" y="2527"/>
                  </a:lnTo>
                  <a:lnTo>
                    <a:pt x="2871" y="2522"/>
                  </a:lnTo>
                  <a:lnTo>
                    <a:pt x="2859" y="2512"/>
                  </a:lnTo>
                  <a:lnTo>
                    <a:pt x="2843" y="2494"/>
                  </a:lnTo>
                  <a:lnTo>
                    <a:pt x="2833" y="2479"/>
                  </a:lnTo>
                  <a:lnTo>
                    <a:pt x="2824" y="2466"/>
                  </a:lnTo>
                  <a:lnTo>
                    <a:pt x="2817" y="2458"/>
                  </a:lnTo>
                  <a:lnTo>
                    <a:pt x="2807" y="2451"/>
                  </a:lnTo>
                  <a:lnTo>
                    <a:pt x="2791" y="2449"/>
                  </a:lnTo>
                  <a:lnTo>
                    <a:pt x="2768" y="2451"/>
                  </a:lnTo>
                  <a:lnTo>
                    <a:pt x="2744" y="2454"/>
                  </a:lnTo>
                  <a:lnTo>
                    <a:pt x="2723" y="2463"/>
                  </a:lnTo>
                  <a:lnTo>
                    <a:pt x="2707" y="2472"/>
                  </a:lnTo>
                  <a:lnTo>
                    <a:pt x="2691" y="2482"/>
                  </a:lnTo>
                  <a:lnTo>
                    <a:pt x="2676" y="2492"/>
                  </a:lnTo>
                  <a:lnTo>
                    <a:pt x="2660" y="2501"/>
                  </a:lnTo>
                  <a:lnTo>
                    <a:pt x="2643" y="2505"/>
                  </a:lnTo>
                  <a:lnTo>
                    <a:pt x="2618" y="2505"/>
                  </a:lnTo>
                  <a:lnTo>
                    <a:pt x="2592" y="2499"/>
                  </a:lnTo>
                  <a:lnTo>
                    <a:pt x="2566" y="2491"/>
                  </a:lnTo>
                  <a:lnTo>
                    <a:pt x="2540" y="2480"/>
                  </a:lnTo>
                  <a:lnTo>
                    <a:pt x="2515" y="2472"/>
                  </a:lnTo>
                  <a:lnTo>
                    <a:pt x="2496" y="2465"/>
                  </a:lnTo>
                  <a:lnTo>
                    <a:pt x="2479" y="2465"/>
                  </a:lnTo>
                  <a:lnTo>
                    <a:pt x="2465" y="2468"/>
                  </a:lnTo>
                  <a:lnTo>
                    <a:pt x="2451" y="2475"/>
                  </a:lnTo>
                  <a:lnTo>
                    <a:pt x="2435" y="2482"/>
                  </a:lnTo>
                  <a:lnTo>
                    <a:pt x="2416" y="2487"/>
                  </a:lnTo>
                  <a:lnTo>
                    <a:pt x="2393" y="2486"/>
                  </a:lnTo>
                  <a:lnTo>
                    <a:pt x="2369" y="2480"/>
                  </a:lnTo>
                  <a:lnTo>
                    <a:pt x="2351" y="2472"/>
                  </a:lnTo>
                  <a:lnTo>
                    <a:pt x="2339" y="2461"/>
                  </a:lnTo>
                  <a:lnTo>
                    <a:pt x="2328" y="2445"/>
                  </a:lnTo>
                  <a:lnTo>
                    <a:pt x="2314" y="2424"/>
                  </a:lnTo>
                  <a:lnTo>
                    <a:pt x="2302" y="2407"/>
                  </a:lnTo>
                  <a:lnTo>
                    <a:pt x="2294" y="2393"/>
                  </a:lnTo>
                  <a:lnTo>
                    <a:pt x="2287" y="2384"/>
                  </a:lnTo>
                  <a:lnTo>
                    <a:pt x="2280" y="2381"/>
                  </a:lnTo>
                  <a:lnTo>
                    <a:pt x="2271" y="2384"/>
                  </a:lnTo>
                  <a:lnTo>
                    <a:pt x="2262" y="2393"/>
                  </a:lnTo>
                  <a:lnTo>
                    <a:pt x="2246" y="2405"/>
                  </a:lnTo>
                  <a:lnTo>
                    <a:pt x="2229" y="2423"/>
                  </a:lnTo>
                  <a:lnTo>
                    <a:pt x="2210" y="2442"/>
                  </a:lnTo>
                  <a:lnTo>
                    <a:pt x="2192" y="2461"/>
                  </a:lnTo>
                  <a:lnTo>
                    <a:pt x="2178" y="2479"/>
                  </a:lnTo>
                  <a:lnTo>
                    <a:pt x="2170" y="2492"/>
                  </a:lnTo>
                  <a:lnTo>
                    <a:pt x="2164" y="2506"/>
                  </a:lnTo>
                  <a:lnTo>
                    <a:pt x="2156" y="2517"/>
                  </a:lnTo>
                  <a:lnTo>
                    <a:pt x="2149" y="2522"/>
                  </a:lnTo>
                  <a:lnTo>
                    <a:pt x="2142" y="2520"/>
                  </a:lnTo>
                  <a:lnTo>
                    <a:pt x="2136" y="2512"/>
                  </a:lnTo>
                  <a:lnTo>
                    <a:pt x="2131" y="2498"/>
                  </a:lnTo>
                  <a:lnTo>
                    <a:pt x="2126" y="2482"/>
                  </a:lnTo>
                  <a:lnTo>
                    <a:pt x="2122" y="2468"/>
                  </a:lnTo>
                  <a:lnTo>
                    <a:pt x="2121" y="2458"/>
                  </a:lnTo>
                  <a:lnTo>
                    <a:pt x="2122" y="2447"/>
                  </a:lnTo>
                  <a:lnTo>
                    <a:pt x="2131" y="2442"/>
                  </a:lnTo>
                  <a:lnTo>
                    <a:pt x="2145" y="2437"/>
                  </a:lnTo>
                  <a:lnTo>
                    <a:pt x="2163" y="2431"/>
                  </a:lnTo>
                  <a:lnTo>
                    <a:pt x="2180" y="2424"/>
                  </a:lnTo>
                  <a:lnTo>
                    <a:pt x="2194" y="2416"/>
                  </a:lnTo>
                  <a:lnTo>
                    <a:pt x="2203" y="2405"/>
                  </a:lnTo>
                  <a:lnTo>
                    <a:pt x="2201" y="2393"/>
                  </a:lnTo>
                  <a:lnTo>
                    <a:pt x="2194" y="2382"/>
                  </a:lnTo>
                  <a:lnTo>
                    <a:pt x="2184" y="2374"/>
                  </a:lnTo>
                  <a:lnTo>
                    <a:pt x="2173" y="2367"/>
                  </a:lnTo>
                  <a:lnTo>
                    <a:pt x="2163" y="2361"/>
                  </a:lnTo>
                  <a:lnTo>
                    <a:pt x="2159" y="2360"/>
                  </a:lnTo>
                  <a:lnTo>
                    <a:pt x="2157" y="2356"/>
                  </a:lnTo>
                  <a:lnTo>
                    <a:pt x="2150" y="2348"/>
                  </a:lnTo>
                  <a:lnTo>
                    <a:pt x="2142" y="2335"/>
                  </a:lnTo>
                  <a:lnTo>
                    <a:pt x="2129" y="2323"/>
                  </a:lnTo>
                  <a:lnTo>
                    <a:pt x="2115" y="2311"/>
                  </a:lnTo>
                  <a:lnTo>
                    <a:pt x="2100" y="2304"/>
                  </a:lnTo>
                  <a:lnTo>
                    <a:pt x="2084" y="2302"/>
                  </a:lnTo>
                  <a:lnTo>
                    <a:pt x="2072" y="2309"/>
                  </a:lnTo>
                  <a:lnTo>
                    <a:pt x="2060" y="2325"/>
                  </a:lnTo>
                  <a:lnTo>
                    <a:pt x="2047" y="2344"/>
                  </a:lnTo>
                  <a:lnTo>
                    <a:pt x="2035" y="2365"/>
                  </a:lnTo>
                  <a:lnTo>
                    <a:pt x="2023" y="2386"/>
                  </a:lnTo>
                  <a:lnTo>
                    <a:pt x="2009" y="2403"/>
                  </a:lnTo>
                  <a:lnTo>
                    <a:pt x="1993" y="2416"/>
                  </a:lnTo>
                  <a:lnTo>
                    <a:pt x="1976" y="2419"/>
                  </a:lnTo>
                  <a:lnTo>
                    <a:pt x="1955" y="2417"/>
                  </a:lnTo>
                  <a:lnTo>
                    <a:pt x="1936" y="2410"/>
                  </a:lnTo>
                  <a:lnTo>
                    <a:pt x="1918" y="2402"/>
                  </a:lnTo>
                  <a:lnTo>
                    <a:pt x="1899" y="2388"/>
                  </a:lnTo>
                  <a:lnTo>
                    <a:pt x="1876" y="2372"/>
                  </a:lnTo>
                  <a:lnTo>
                    <a:pt x="1847" y="2355"/>
                  </a:lnTo>
                  <a:lnTo>
                    <a:pt x="1822" y="2342"/>
                  </a:lnTo>
                  <a:lnTo>
                    <a:pt x="1801" y="2334"/>
                  </a:lnTo>
                  <a:lnTo>
                    <a:pt x="1782" y="2328"/>
                  </a:lnTo>
                  <a:lnTo>
                    <a:pt x="1766" y="2325"/>
                  </a:lnTo>
                  <a:lnTo>
                    <a:pt x="1754" y="2320"/>
                  </a:lnTo>
                  <a:lnTo>
                    <a:pt x="1747" y="2314"/>
                  </a:lnTo>
                  <a:lnTo>
                    <a:pt x="1745" y="2304"/>
                  </a:lnTo>
                  <a:lnTo>
                    <a:pt x="1749" y="2290"/>
                  </a:lnTo>
                  <a:lnTo>
                    <a:pt x="1761" y="2265"/>
                  </a:lnTo>
                  <a:lnTo>
                    <a:pt x="1775" y="2250"/>
                  </a:lnTo>
                  <a:lnTo>
                    <a:pt x="1789" y="2243"/>
                  </a:lnTo>
                  <a:lnTo>
                    <a:pt x="1807" y="2241"/>
                  </a:lnTo>
                  <a:lnTo>
                    <a:pt x="1824" y="2248"/>
                  </a:lnTo>
                  <a:lnTo>
                    <a:pt x="1847" y="2258"/>
                  </a:lnTo>
                  <a:lnTo>
                    <a:pt x="1871" y="2271"/>
                  </a:lnTo>
                  <a:lnTo>
                    <a:pt x="1896" y="2281"/>
                  </a:lnTo>
                  <a:lnTo>
                    <a:pt x="1913" y="2288"/>
                  </a:lnTo>
                  <a:lnTo>
                    <a:pt x="1927" y="2295"/>
                  </a:lnTo>
                  <a:lnTo>
                    <a:pt x="1939" y="2302"/>
                  </a:lnTo>
                  <a:lnTo>
                    <a:pt x="1950" y="2307"/>
                  </a:lnTo>
                  <a:lnTo>
                    <a:pt x="1960" y="2309"/>
                  </a:lnTo>
                  <a:lnTo>
                    <a:pt x="1967" y="2309"/>
                  </a:lnTo>
                  <a:lnTo>
                    <a:pt x="1974" y="2307"/>
                  </a:lnTo>
                  <a:lnTo>
                    <a:pt x="1983" y="2302"/>
                  </a:lnTo>
                  <a:lnTo>
                    <a:pt x="1992" y="2292"/>
                  </a:lnTo>
                  <a:lnTo>
                    <a:pt x="2000" y="2276"/>
                  </a:lnTo>
                  <a:lnTo>
                    <a:pt x="2002" y="2258"/>
                  </a:lnTo>
                  <a:lnTo>
                    <a:pt x="1999" y="2243"/>
                  </a:lnTo>
                  <a:lnTo>
                    <a:pt x="1990" y="2230"/>
                  </a:lnTo>
                  <a:lnTo>
                    <a:pt x="1979" y="2222"/>
                  </a:lnTo>
                  <a:lnTo>
                    <a:pt x="1967" y="2213"/>
                  </a:lnTo>
                  <a:lnTo>
                    <a:pt x="1955" y="2210"/>
                  </a:lnTo>
                  <a:lnTo>
                    <a:pt x="1923" y="2199"/>
                  </a:lnTo>
                  <a:lnTo>
                    <a:pt x="1894" y="2189"/>
                  </a:lnTo>
                  <a:lnTo>
                    <a:pt x="1883" y="2180"/>
                  </a:lnTo>
                  <a:lnTo>
                    <a:pt x="1876" y="2169"/>
                  </a:lnTo>
                  <a:lnTo>
                    <a:pt x="1873" y="2159"/>
                  </a:lnTo>
                  <a:lnTo>
                    <a:pt x="1871" y="2150"/>
                  </a:lnTo>
                  <a:lnTo>
                    <a:pt x="1869" y="2147"/>
                  </a:lnTo>
                  <a:lnTo>
                    <a:pt x="1871" y="2143"/>
                  </a:lnTo>
                  <a:lnTo>
                    <a:pt x="1875" y="2131"/>
                  </a:lnTo>
                  <a:lnTo>
                    <a:pt x="1875" y="2115"/>
                  </a:lnTo>
                  <a:lnTo>
                    <a:pt x="1873" y="2098"/>
                  </a:lnTo>
                  <a:lnTo>
                    <a:pt x="1864" y="2079"/>
                  </a:lnTo>
                  <a:lnTo>
                    <a:pt x="1852" y="2066"/>
                  </a:lnTo>
                  <a:lnTo>
                    <a:pt x="1836" y="2052"/>
                  </a:lnTo>
                  <a:lnTo>
                    <a:pt x="1819" y="2035"/>
                  </a:lnTo>
                  <a:lnTo>
                    <a:pt x="1800" y="2017"/>
                  </a:lnTo>
                  <a:lnTo>
                    <a:pt x="1780" y="2000"/>
                  </a:lnTo>
                  <a:lnTo>
                    <a:pt x="1765" y="1982"/>
                  </a:lnTo>
                  <a:lnTo>
                    <a:pt x="1754" y="1968"/>
                  </a:lnTo>
                  <a:lnTo>
                    <a:pt x="1749" y="1958"/>
                  </a:lnTo>
                  <a:lnTo>
                    <a:pt x="1747" y="1948"/>
                  </a:lnTo>
                  <a:lnTo>
                    <a:pt x="1745" y="1941"/>
                  </a:lnTo>
                  <a:lnTo>
                    <a:pt x="1742" y="1935"/>
                  </a:lnTo>
                  <a:lnTo>
                    <a:pt x="1737" y="1928"/>
                  </a:lnTo>
                  <a:lnTo>
                    <a:pt x="1728" y="1916"/>
                  </a:lnTo>
                  <a:lnTo>
                    <a:pt x="1718" y="1897"/>
                  </a:lnTo>
                  <a:lnTo>
                    <a:pt x="1712" y="1881"/>
                  </a:lnTo>
                  <a:lnTo>
                    <a:pt x="1712" y="1869"/>
                  </a:lnTo>
                  <a:lnTo>
                    <a:pt x="1714" y="1862"/>
                  </a:lnTo>
                  <a:lnTo>
                    <a:pt x="1714" y="1857"/>
                  </a:lnTo>
                  <a:lnTo>
                    <a:pt x="1709" y="1850"/>
                  </a:lnTo>
                  <a:lnTo>
                    <a:pt x="1698" y="1843"/>
                  </a:lnTo>
                  <a:lnTo>
                    <a:pt x="1679" y="1836"/>
                  </a:lnTo>
                  <a:lnTo>
                    <a:pt x="1653" y="1832"/>
                  </a:lnTo>
                  <a:lnTo>
                    <a:pt x="1627" y="1829"/>
                  </a:lnTo>
                  <a:lnTo>
                    <a:pt x="1608" y="1827"/>
                  </a:lnTo>
                  <a:lnTo>
                    <a:pt x="1594" y="1825"/>
                  </a:lnTo>
                  <a:lnTo>
                    <a:pt x="1583" y="1829"/>
                  </a:lnTo>
                  <a:lnTo>
                    <a:pt x="1574" y="1836"/>
                  </a:lnTo>
                  <a:lnTo>
                    <a:pt x="1566" y="1848"/>
                  </a:lnTo>
                  <a:lnTo>
                    <a:pt x="1555" y="1862"/>
                  </a:lnTo>
                  <a:lnTo>
                    <a:pt x="1548" y="1872"/>
                  </a:lnTo>
                  <a:lnTo>
                    <a:pt x="1543" y="1883"/>
                  </a:lnTo>
                  <a:lnTo>
                    <a:pt x="1545" y="1890"/>
                  </a:lnTo>
                  <a:lnTo>
                    <a:pt x="1552" y="1897"/>
                  </a:lnTo>
                  <a:lnTo>
                    <a:pt x="1562" y="1907"/>
                  </a:lnTo>
                  <a:lnTo>
                    <a:pt x="1574" y="1921"/>
                  </a:lnTo>
                  <a:lnTo>
                    <a:pt x="1588" y="1935"/>
                  </a:lnTo>
                  <a:lnTo>
                    <a:pt x="1601" y="1949"/>
                  </a:lnTo>
                  <a:lnTo>
                    <a:pt x="1611" y="1960"/>
                  </a:lnTo>
                  <a:lnTo>
                    <a:pt x="1629" y="1974"/>
                  </a:lnTo>
                  <a:lnTo>
                    <a:pt x="1649" y="1984"/>
                  </a:lnTo>
                  <a:lnTo>
                    <a:pt x="1669" y="1989"/>
                  </a:lnTo>
                  <a:lnTo>
                    <a:pt x="1676" y="1989"/>
                  </a:lnTo>
                  <a:lnTo>
                    <a:pt x="1684" y="1984"/>
                  </a:lnTo>
                  <a:lnTo>
                    <a:pt x="1693" y="1979"/>
                  </a:lnTo>
                  <a:lnTo>
                    <a:pt x="1702" y="1975"/>
                  </a:lnTo>
                  <a:lnTo>
                    <a:pt x="1712" y="1977"/>
                  </a:lnTo>
                  <a:lnTo>
                    <a:pt x="1723" y="1986"/>
                  </a:lnTo>
                  <a:lnTo>
                    <a:pt x="1735" y="2002"/>
                  </a:lnTo>
                  <a:lnTo>
                    <a:pt x="1747" y="2019"/>
                  </a:lnTo>
                  <a:lnTo>
                    <a:pt x="1758" y="2038"/>
                  </a:lnTo>
                  <a:lnTo>
                    <a:pt x="1766" y="2054"/>
                  </a:lnTo>
                  <a:lnTo>
                    <a:pt x="1772" y="2068"/>
                  </a:lnTo>
                  <a:lnTo>
                    <a:pt x="1775" y="2077"/>
                  </a:lnTo>
                  <a:lnTo>
                    <a:pt x="1770" y="2082"/>
                  </a:lnTo>
                  <a:lnTo>
                    <a:pt x="1758" y="2086"/>
                  </a:lnTo>
                  <a:lnTo>
                    <a:pt x="1742" y="2089"/>
                  </a:lnTo>
                  <a:lnTo>
                    <a:pt x="1725" y="2089"/>
                  </a:lnTo>
                  <a:lnTo>
                    <a:pt x="1707" y="2089"/>
                  </a:lnTo>
                  <a:lnTo>
                    <a:pt x="1691" y="2087"/>
                  </a:lnTo>
                  <a:lnTo>
                    <a:pt x="1683" y="2084"/>
                  </a:lnTo>
                  <a:lnTo>
                    <a:pt x="1674" y="2073"/>
                  </a:lnTo>
                  <a:lnTo>
                    <a:pt x="1667" y="2065"/>
                  </a:lnTo>
                  <a:lnTo>
                    <a:pt x="1663" y="2056"/>
                  </a:lnTo>
                  <a:lnTo>
                    <a:pt x="1662" y="2054"/>
                  </a:lnTo>
                  <a:lnTo>
                    <a:pt x="1656" y="2054"/>
                  </a:lnTo>
                  <a:lnTo>
                    <a:pt x="1644" y="2058"/>
                  </a:lnTo>
                  <a:lnTo>
                    <a:pt x="1625" y="2059"/>
                  </a:lnTo>
                  <a:lnTo>
                    <a:pt x="1602" y="2061"/>
                  </a:lnTo>
                  <a:lnTo>
                    <a:pt x="1576" y="2063"/>
                  </a:lnTo>
                  <a:lnTo>
                    <a:pt x="1548" y="2063"/>
                  </a:lnTo>
                  <a:lnTo>
                    <a:pt x="1520" y="2059"/>
                  </a:lnTo>
                  <a:lnTo>
                    <a:pt x="1494" y="2054"/>
                  </a:lnTo>
                  <a:lnTo>
                    <a:pt x="1471" y="2044"/>
                  </a:lnTo>
                  <a:lnTo>
                    <a:pt x="1452" y="2031"/>
                  </a:lnTo>
                  <a:lnTo>
                    <a:pt x="1430" y="2016"/>
                  </a:lnTo>
                  <a:lnTo>
                    <a:pt x="1405" y="2002"/>
                  </a:lnTo>
                  <a:lnTo>
                    <a:pt x="1381" y="1988"/>
                  </a:lnTo>
                  <a:lnTo>
                    <a:pt x="1354" y="1975"/>
                  </a:lnTo>
                  <a:lnTo>
                    <a:pt x="1328" y="1965"/>
                  </a:lnTo>
                  <a:lnTo>
                    <a:pt x="1304" y="1958"/>
                  </a:lnTo>
                  <a:lnTo>
                    <a:pt x="1281" y="1955"/>
                  </a:lnTo>
                  <a:lnTo>
                    <a:pt x="1262" y="1956"/>
                  </a:lnTo>
                  <a:lnTo>
                    <a:pt x="1246" y="1965"/>
                  </a:lnTo>
                  <a:lnTo>
                    <a:pt x="1234" y="1979"/>
                  </a:lnTo>
                  <a:lnTo>
                    <a:pt x="1229" y="1991"/>
                  </a:lnTo>
                  <a:lnTo>
                    <a:pt x="1227" y="2003"/>
                  </a:lnTo>
                  <a:lnTo>
                    <a:pt x="1229" y="2012"/>
                  </a:lnTo>
                  <a:lnTo>
                    <a:pt x="1231" y="2021"/>
                  </a:lnTo>
                  <a:lnTo>
                    <a:pt x="1232" y="2026"/>
                  </a:lnTo>
                  <a:lnTo>
                    <a:pt x="1229" y="2030"/>
                  </a:lnTo>
                  <a:lnTo>
                    <a:pt x="1218" y="2028"/>
                  </a:lnTo>
                  <a:lnTo>
                    <a:pt x="1199" y="2026"/>
                  </a:lnTo>
                  <a:lnTo>
                    <a:pt x="1178" y="2023"/>
                  </a:lnTo>
                  <a:lnTo>
                    <a:pt x="1161" y="2021"/>
                  </a:lnTo>
                  <a:lnTo>
                    <a:pt x="1145" y="2014"/>
                  </a:lnTo>
                  <a:lnTo>
                    <a:pt x="1136" y="2005"/>
                  </a:lnTo>
                  <a:lnTo>
                    <a:pt x="1129" y="1991"/>
                  </a:lnTo>
                  <a:lnTo>
                    <a:pt x="1119" y="1975"/>
                  </a:lnTo>
                  <a:lnTo>
                    <a:pt x="1108" y="1962"/>
                  </a:lnTo>
                  <a:lnTo>
                    <a:pt x="1098" y="1955"/>
                  </a:lnTo>
                  <a:lnTo>
                    <a:pt x="1087" y="1956"/>
                  </a:lnTo>
                  <a:lnTo>
                    <a:pt x="1077" y="1967"/>
                  </a:lnTo>
                  <a:lnTo>
                    <a:pt x="1070" y="1979"/>
                  </a:lnTo>
                  <a:lnTo>
                    <a:pt x="1066" y="1993"/>
                  </a:lnTo>
                  <a:lnTo>
                    <a:pt x="1063" y="2003"/>
                  </a:lnTo>
                  <a:lnTo>
                    <a:pt x="1063" y="2007"/>
                  </a:lnTo>
                  <a:lnTo>
                    <a:pt x="1066" y="2016"/>
                  </a:lnTo>
                  <a:lnTo>
                    <a:pt x="1068" y="2026"/>
                  </a:lnTo>
                  <a:lnTo>
                    <a:pt x="1072" y="2037"/>
                  </a:lnTo>
                  <a:lnTo>
                    <a:pt x="1073" y="2049"/>
                  </a:lnTo>
                  <a:lnTo>
                    <a:pt x="1073" y="2059"/>
                  </a:lnTo>
                  <a:lnTo>
                    <a:pt x="1070" y="2070"/>
                  </a:lnTo>
                  <a:lnTo>
                    <a:pt x="1063" y="2077"/>
                  </a:lnTo>
                  <a:lnTo>
                    <a:pt x="1049" y="2080"/>
                  </a:lnTo>
                  <a:lnTo>
                    <a:pt x="1030" y="2079"/>
                  </a:lnTo>
                  <a:lnTo>
                    <a:pt x="997" y="2075"/>
                  </a:lnTo>
                  <a:lnTo>
                    <a:pt x="970" y="2072"/>
                  </a:lnTo>
                  <a:lnTo>
                    <a:pt x="953" y="2068"/>
                  </a:lnTo>
                  <a:lnTo>
                    <a:pt x="941" y="2063"/>
                  </a:lnTo>
                  <a:lnTo>
                    <a:pt x="936" y="2054"/>
                  </a:lnTo>
                  <a:lnTo>
                    <a:pt x="936" y="2038"/>
                  </a:lnTo>
                  <a:lnTo>
                    <a:pt x="937" y="2016"/>
                  </a:lnTo>
                  <a:lnTo>
                    <a:pt x="937" y="1993"/>
                  </a:lnTo>
                  <a:lnTo>
                    <a:pt x="936" y="1972"/>
                  </a:lnTo>
                  <a:lnTo>
                    <a:pt x="932" y="1956"/>
                  </a:lnTo>
                  <a:lnTo>
                    <a:pt x="930" y="1948"/>
                  </a:lnTo>
                  <a:lnTo>
                    <a:pt x="927" y="1946"/>
                  </a:lnTo>
                  <a:lnTo>
                    <a:pt x="925" y="1946"/>
                  </a:lnTo>
                  <a:lnTo>
                    <a:pt x="922" y="1946"/>
                  </a:lnTo>
                  <a:lnTo>
                    <a:pt x="916" y="1949"/>
                  </a:lnTo>
                  <a:lnTo>
                    <a:pt x="913" y="1953"/>
                  </a:lnTo>
                  <a:lnTo>
                    <a:pt x="909" y="1958"/>
                  </a:lnTo>
                  <a:lnTo>
                    <a:pt x="908" y="1963"/>
                  </a:lnTo>
                  <a:lnTo>
                    <a:pt x="906" y="1968"/>
                  </a:lnTo>
                  <a:lnTo>
                    <a:pt x="906" y="1977"/>
                  </a:lnTo>
                  <a:lnTo>
                    <a:pt x="906" y="1993"/>
                  </a:lnTo>
                  <a:lnTo>
                    <a:pt x="906" y="2010"/>
                  </a:lnTo>
                  <a:lnTo>
                    <a:pt x="904" y="2031"/>
                  </a:lnTo>
                  <a:lnTo>
                    <a:pt x="904" y="2052"/>
                  </a:lnTo>
                  <a:lnTo>
                    <a:pt x="901" y="2070"/>
                  </a:lnTo>
                  <a:lnTo>
                    <a:pt x="897" y="2084"/>
                  </a:lnTo>
                  <a:lnTo>
                    <a:pt x="890" y="2089"/>
                  </a:lnTo>
                  <a:lnTo>
                    <a:pt x="883" y="2087"/>
                  </a:lnTo>
                  <a:lnTo>
                    <a:pt x="861" y="2068"/>
                  </a:lnTo>
                  <a:lnTo>
                    <a:pt x="838" y="2042"/>
                  </a:lnTo>
                  <a:lnTo>
                    <a:pt x="819" y="2014"/>
                  </a:lnTo>
                  <a:lnTo>
                    <a:pt x="803" y="1989"/>
                  </a:lnTo>
                  <a:lnTo>
                    <a:pt x="791" y="1975"/>
                  </a:lnTo>
                  <a:lnTo>
                    <a:pt x="780" y="1965"/>
                  </a:lnTo>
                  <a:lnTo>
                    <a:pt x="771" y="1963"/>
                  </a:lnTo>
                  <a:lnTo>
                    <a:pt x="765" y="1965"/>
                  </a:lnTo>
                  <a:lnTo>
                    <a:pt x="761" y="1975"/>
                  </a:lnTo>
                  <a:lnTo>
                    <a:pt x="763" y="1988"/>
                  </a:lnTo>
                  <a:lnTo>
                    <a:pt x="766" y="2005"/>
                  </a:lnTo>
                  <a:lnTo>
                    <a:pt x="773" y="2026"/>
                  </a:lnTo>
                  <a:lnTo>
                    <a:pt x="782" y="2049"/>
                  </a:lnTo>
                  <a:lnTo>
                    <a:pt x="792" y="2070"/>
                  </a:lnTo>
                  <a:lnTo>
                    <a:pt x="803" y="2087"/>
                  </a:lnTo>
                  <a:lnTo>
                    <a:pt x="813" y="2101"/>
                  </a:lnTo>
                  <a:lnTo>
                    <a:pt x="817" y="2108"/>
                  </a:lnTo>
                  <a:lnTo>
                    <a:pt x="813" y="2120"/>
                  </a:lnTo>
                  <a:lnTo>
                    <a:pt x="806" y="2134"/>
                  </a:lnTo>
                  <a:lnTo>
                    <a:pt x="794" y="2150"/>
                  </a:lnTo>
                  <a:lnTo>
                    <a:pt x="780" y="2164"/>
                  </a:lnTo>
                  <a:lnTo>
                    <a:pt x="766" y="2178"/>
                  </a:lnTo>
                  <a:lnTo>
                    <a:pt x="752" y="2190"/>
                  </a:lnTo>
                  <a:lnTo>
                    <a:pt x="740" y="2199"/>
                  </a:lnTo>
                  <a:lnTo>
                    <a:pt x="731" y="2203"/>
                  </a:lnTo>
                  <a:lnTo>
                    <a:pt x="726" y="2201"/>
                  </a:lnTo>
                  <a:lnTo>
                    <a:pt x="719" y="2185"/>
                  </a:lnTo>
                  <a:lnTo>
                    <a:pt x="714" y="2173"/>
                  </a:lnTo>
                  <a:lnTo>
                    <a:pt x="703" y="2162"/>
                  </a:lnTo>
                  <a:lnTo>
                    <a:pt x="695" y="2154"/>
                  </a:lnTo>
                  <a:lnTo>
                    <a:pt x="681" y="2140"/>
                  </a:lnTo>
                  <a:lnTo>
                    <a:pt x="667" y="2124"/>
                  </a:lnTo>
                  <a:lnTo>
                    <a:pt x="651" y="2108"/>
                  </a:lnTo>
                  <a:lnTo>
                    <a:pt x="639" y="2096"/>
                  </a:lnTo>
                  <a:lnTo>
                    <a:pt x="616" y="2080"/>
                  </a:lnTo>
                  <a:lnTo>
                    <a:pt x="593" y="2065"/>
                  </a:lnTo>
                  <a:lnTo>
                    <a:pt x="574" y="2054"/>
                  </a:lnTo>
                  <a:lnTo>
                    <a:pt x="566" y="2051"/>
                  </a:lnTo>
                  <a:lnTo>
                    <a:pt x="555" y="2049"/>
                  </a:lnTo>
                  <a:lnTo>
                    <a:pt x="546" y="2047"/>
                  </a:lnTo>
                  <a:lnTo>
                    <a:pt x="538" y="2044"/>
                  </a:lnTo>
                  <a:lnTo>
                    <a:pt x="534" y="2040"/>
                  </a:lnTo>
                  <a:lnTo>
                    <a:pt x="534" y="2033"/>
                  </a:lnTo>
                  <a:lnTo>
                    <a:pt x="543" y="2023"/>
                  </a:lnTo>
                  <a:lnTo>
                    <a:pt x="560" y="2002"/>
                  </a:lnTo>
                  <a:lnTo>
                    <a:pt x="574" y="1986"/>
                  </a:lnTo>
                  <a:lnTo>
                    <a:pt x="586" y="1970"/>
                  </a:lnTo>
                  <a:lnTo>
                    <a:pt x="597" y="1956"/>
                  </a:lnTo>
                  <a:lnTo>
                    <a:pt x="606" y="1946"/>
                  </a:lnTo>
                  <a:lnTo>
                    <a:pt x="613" y="1935"/>
                  </a:lnTo>
                  <a:lnTo>
                    <a:pt x="618" y="1927"/>
                  </a:lnTo>
                  <a:lnTo>
                    <a:pt x="620" y="1918"/>
                  </a:lnTo>
                  <a:lnTo>
                    <a:pt x="618" y="1914"/>
                  </a:lnTo>
                  <a:lnTo>
                    <a:pt x="611" y="1913"/>
                  </a:lnTo>
                  <a:lnTo>
                    <a:pt x="600" y="1918"/>
                  </a:lnTo>
                  <a:lnTo>
                    <a:pt x="590" y="1930"/>
                  </a:lnTo>
                  <a:lnTo>
                    <a:pt x="579" y="1946"/>
                  </a:lnTo>
                  <a:lnTo>
                    <a:pt x="569" y="1963"/>
                  </a:lnTo>
                  <a:lnTo>
                    <a:pt x="557" y="1977"/>
                  </a:lnTo>
                  <a:lnTo>
                    <a:pt x="543" y="1984"/>
                  </a:lnTo>
                  <a:lnTo>
                    <a:pt x="529" y="1984"/>
                  </a:lnTo>
                  <a:lnTo>
                    <a:pt x="517" y="1977"/>
                  </a:lnTo>
                  <a:lnTo>
                    <a:pt x="504" y="1972"/>
                  </a:lnTo>
                  <a:lnTo>
                    <a:pt x="494" y="1967"/>
                  </a:lnTo>
                  <a:lnTo>
                    <a:pt x="487" y="1962"/>
                  </a:lnTo>
                  <a:lnTo>
                    <a:pt x="485" y="1955"/>
                  </a:lnTo>
                  <a:lnTo>
                    <a:pt x="489" y="1944"/>
                  </a:lnTo>
                  <a:lnTo>
                    <a:pt x="497" y="1932"/>
                  </a:lnTo>
                  <a:lnTo>
                    <a:pt x="513" y="1916"/>
                  </a:lnTo>
                  <a:lnTo>
                    <a:pt x="525" y="1904"/>
                  </a:lnTo>
                  <a:lnTo>
                    <a:pt x="536" y="1895"/>
                  </a:lnTo>
                  <a:lnTo>
                    <a:pt x="543" y="1883"/>
                  </a:lnTo>
                  <a:lnTo>
                    <a:pt x="548" y="1869"/>
                  </a:lnTo>
                  <a:lnTo>
                    <a:pt x="550" y="1858"/>
                  </a:lnTo>
                  <a:lnTo>
                    <a:pt x="545" y="1853"/>
                  </a:lnTo>
                  <a:lnTo>
                    <a:pt x="538" y="1853"/>
                  </a:lnTo>
                  <a:lnTo>
                    <a:pt x="525" y="1857"/>
                  </a:lnTo>
                  <a:lnTo>
                    <a:pt x="513" y="1862"/>
                  </a:lnTo>
                  <a:lnTo>
                    <a:pt x="499" y="1871"/>
                  </a:lnTo>
                  <a:lnTo>
                    <a:pt x="487" y="1881"/>
                  </a:lnTo>
                  <a:lnTo>
                    <a:pt x="471" y="1895"/>
                  </a:lnTo>
                  <a:lnTo>
                    <a:pt x="456" y="1906"/>
                  </a:lnTo>
                  <a:lnTo>
                    <a:pt x="442" y="1911"/>
                  </a:lnTo>
                  <a:lnTo>
                    <a:pt x="429" y="1909"/>
                  </a:lnTo>
                  <a:lnTo>
                    <a:pt x="419" y="1900"/>
                  </a:lnTo>
                  <a:lnTo>
                    <a:pt x="412" y="1888"/>
                  </a:lnTo>
                  <a:lnTo>
                    <a:pt x="407" y="1878"/>
                  </a:lnTo>
                  <a:lnTo>
                    <a:pt x="400" y="1869"/>
                  </a:lnTo>
                  <a:lnTo>
                    <a:pt x="393" y="1862"/>
                  </a:lnTo>
                  <a:lnTo>
                    <a:pt x="384" y="1862"/>
                  </a:lnTo>
                  <a:lnTo>
                    <a:pt x="375" y="1867"/>
                  </a:lnTo>
                  <a:lnTo>
                    <a:pt x="365" y="1878"/>
                  </a:lnTo>
                  <a:lnTo>
                    <a:pt x="360" y="1895"/>
                  </a:lnTo>
                  <a:lnTo>
                    <a:pt x="361" y="1918"/>
                  </a:lnTo>
                  <a:lnTo>
                    <a:pt x="370" y="1944"/>
                  </a:lnTo>
                  <a:lnTo>
                    <a:pt x="386" y="1975"/>
                  </a:lnTo>
                  <a:lnTo>
                    <a:pt x="410" y="2010"/>
                  </a:lnTo>
                  <a:lnTo>
                    <a:pt x="431" y="2037"/>
                  </a:lnTo>
                  <a:lnTo>
                    <a:pt x="445" y="2056"/>
                  </a:lnTo>
                  <a:lnTo>
                    <a:pt x="457" y="2070"/>
                  </a:lnTo>
                  <a:lnTo>
                    <a:pt x="466" y="2082"/>
                  </a:lnTo>
                  <a:lnTo>
                    <a:pt x="471" y="2091"/>
                  </a:lnTo>
                  <a:lnTo>
                    <a:pt x="475" y="2098"/>
                  </a:lnTo>
                  <a:lnTo>
                    <a:pt x="478" y="2105"/>
                  </a:lnTo>
                  <a:lnTo>
                    <a:pt x="480" y="2113"/>
                  </a:lnTo>
                  <a:lnTo>
                    <a:pt x="485" y="2129"/>
                  </a:lnTo>
                  <a:lnTo>
                    <a:pt x="489" y="2145"/>
                  </a:lnTo>
                  <a:lnTo>
                    <a:pt x="494" y="2162"/>
                  </a:lnTo>
                  <a:lnTo>
                    <a:pt x="504" y="2183"/>
                  </a:lnTo>
                  <a:lnTo>
                    <a:pt x="511" y="2194"/>
                  </a:lnTo>
                  <a:lnTo>
                    <a:pt x="522" y="2204"/>
                  </a:lnTo>
                  <a:lnTo>
                    <a:pt x="532" y="2217"/>
                  </a:lnTo>
                  <a:lnTo>
                    <a:pt x="543" y="2227"/>
                  </a:lnTo>
                  <a:lnTo>
                    <a:pt x="552" y="2237"/>
                  </a:lnTo>
                  <a:lnTo>
                    <a:pt x="555" y="2250"/>
                  </a:lnTo>
                  <a:lnTo>
                    <a:pt x="553" y="2262"/>
                  </a:lnTo>
                  <a:lnTo>
                    <a:pt x="545" y="2274"/>
                  </a:lnTo>
                  <a:lnTo>
                    <a:pt x="527" y="2288"/>
                  </a:lnTo>
                  <a:lnTo>
                    <a:pt x="501" y="2302"/>
                  </a:lnTo>
                  <a:lnTo>
                    <a:pt x="477" y="2311"/>
                  </a:lnTo>
                  <a:lnTo>
                    <a:pt x="457" y="2316"/>
                  </a:lnTo>
                  <a:lnTo>
                    <a:pt x="442" y="2320"/>
                  </a:lnTo>
                  <a:lnTo>
                    <a:pt x="429" y="2321"/>
                  </a:lnTo>
                  <a:lnTo>
                    <a:pt x="421" y="2328"/>
                  </a:lnTo>
                  <a:lnTo>
                    <a:pt x="415" y="2337"/>
                  </a:lnTo>
                  <a:lnTo>
                    <a:pt x="414" y="2348"/>
                  </a:lnTo>
                  <a:lnTo>
                    <a:pt x="415" y="2358"/>
                  </a:lnTo>
                  <a:lnTo>
                    <a:pt x="421" y="2370"/>
                  </a:lnTo>
                  <a:lnTo>
                    <a:pt x="424" y="2382"/>
                  </a:lnTo>
                  <a:lnTo>
                    <a:pt x="426" y="2395"/>
                  </a:lnTo>
                  <a:lnTo>
                    <a:pt x="426" y="2403"/>
                  </a:lnTo>
                  <a:lnTo>
                    <a:pt x="421" y="2412"/>
                  </a:lnTo>
                  <a:lnTo>
                    <a:pt x="408" y="2419"/>
                  </a:lnTo>
                  <a:lnTo>
                    <a:pt x="389" y="2423"/>
                  </a:lnTo>
                  <a:lnTo>
                    <a:pt x="363" y="2426"/>
                  </a:lnTo>
                  <a:lnTo>
                    <a:pt x="342" y="2431"/>
                  </a:lnTo>
                  <a:lnTo>
                    <a:pt x="323" y="2440"/>
                  </a:lnTo>
                  <a:lnTo>
                    <a:pt x="307" y="2452"/>
                  </a:lnTo>
                  <a:lnTo>
                    <a:pt x="288" y="2466"/>
                  </a:lnTo>
                  <a:lnTo>
                    <a:pt x="267" y="2482"/>
                  </a:lnTo>
                  <a:lnTo>
                    <a:pt x="241" y="2499"/>
                  </a:lnTo>
                  <a:lnTo>
                    <a:pt x="213" y="2515"/>
                  </a:lnTo>
                  <a:lnTo>
                    <a:pt x="190" y="2531"/>
                  </a:lnTo>
                  <a:lnTo>
                    <a:pt x="173" y="2540"/>
                  </a:lnTo>
                  <a:lnTo>
                    <a:pt x="159" y="2543"/>
                  </a:lnTo>
                  <a:lnTo>
                    <a:pt x="147" y="2540"/>
                  </a:lnTo>
                  <a:lnTo>
                    <a:pt x="136" y="2526"/>
                  </a:lnTo>
                  <a:lnTo>
                    <a:pt x="126" y="2501"/>
                  </a:lnTo>
                  <a:lnTo>
                    <a:pt x="115" y="2470"/>
                  </a:lnTo>
                  <a:lnTo>
                    <a:pt x="105" y="2449"/>
                  </a:lnTo>
                  <a:lnTo>
                    <a:pt x="96" y="2438"/>
                  </a:lnTo>
                  <a:lnTo>
                    <a:pt x="87" y="2435"/>
                  </a:lnTo>
                  <a:lnTo>
                    <a:pt x="79" y="2437"/>
                  </a:lnTo>
                  <a:lnTo>
                    <a:pt x="68" y="2445"/>
                  </a:lnTo>
                  <a:lnTo>
                    <a:pt x="66" y="2447"/>
                  </a:lnTo>
                  <a:lnTo>
                    <a:pt x="59" y="2454"/>
                  </a:lnTo>
                  <a:lnTo>
                    <a:pt x="51" y="2463"/>
                  </a:lnTo>
                  <a:lnTo>
                    <a:pt x="40" y="2475"/>
                  </a:lnTo>
                  <a:lnTo>
                    <a:pt x="30" y="2487"/>
                  </a:lnTo>
                  <a:lnTo>
                    <a:pt x="21" y="2501"/>
                  </a:lnTo>
                  <a:lnTo>
                    <a:pt x="17" y="2506"/>
                  </a:lnTo>
                  <a:lnTo>
                    <a:pt x="12" y="2510"/>
                  </a:lnTo>
                  <a:lnTo>
                    <a:pt x="9" y="2512"/>
                  </a:lnTo>
                  <a:lnTo>
                    <a:pt x="5" y="2510"/>
                  </a:lnTo>
                  <a:lnTo>
                    <a:pt x="3" y="2506"/>
                  </a:lnTo>
                  <a:lnTo>
                    <a:pt x="0" y="2503"/>
                  </a:lnTo>
                  <a:lnTo>
                    <a:pt x="0" y="2496"/>
                  </a:lnTo>
                  <a:lnTo>
                    <a:pt x="0" y="2489"/>
                  </a:lnTo>
                  <a:lnTo>
                    <a:pt x="3" y="2482"/>
                  </a:lnTo>
                  <a:lnTo>
                    <a:pt x="7" y="2473"/>
                  </a:lnTo>
                  <a:lnTo>
                    <a:pt x="16" y="2458"/>
                  </a:lnTo>
                  <a:lnTo>
                    <a:pt x="28" y="2440"/>
                  </a:lnTo>
                  <a:lnTo>
                    <a:pt x="42" y="2423"/>
                  </a:lnTo>
                  <a:lnTo>
                    <a:pt x="54" y="2405"/>
                  </a:lnTo>
                  <a:lnTo>
                    <a:pt x="65" y="2389"/>
                  </a:lnTo>
                  <a:lnTo>
                    <a:pt x="68" y="2377"/>
                  </a:lnTo>
                  <a:lnTo>
                    <a:pt x="70" y="2370"/>
                  </a:lnTo>
                  <a:lnTo>
                    <a:pt x="77" y="2367"/>
                  </a:lnTo>
                  <a:lnTo>
                    <a:pt x="86" y="2367"/>
                  </a:lnTo>
                  <a:lnTo>
                    <a:pt x="99" y="2367"/>
                  </a:lnTo>
                  <a:lnTo>
                    <a:pt x="117" y="2363"/>
                  </a:lnTo>
                  <a:lnTo>
                    <a:pt x="131" y="2358"/>
                  </a:lnTo>
                  <a:lnTo>
                    <a:pt x="138" y="2355"/>
                  </a:lnTo>
                  <a:lnTo>
                    <a:pt x="143" y="2351"/>
                  </a:lnTo>
                  <a:lnTo>
                    <a:pt x="147" y="2344"/>
                  </a:lnTo>
                  <a:lnTo>
                    <a:pt x="152" y="2335"/>
                  </a:lnTo>
                  <a:lnTo>
                    <a:pt x="162" y="2320"/>
                  </a:lnTo>
                  <a:lnTo>
                    <a:pt x="173" y="2300"/>
                  </a:lnTo>
                  <a:lnTo>
                    <a:pt x="176" y="2281"/>
                  </a:lnTo>
                  <a:lnTo>
                    <a:pt x="178" y="2262"/>
                  </a:lnTo>
                  <a:lnTo>
                    <a:pt x="180" y="2243"/>
                  </a:lnTo>
                  <a:lnTo>
                    <a:pt x="185" y="2218"/>
                  </a:lnTo>
                  <a:lnTo>
                    <a:pt x="187" y="2199"/>
                  </a:lnTo>
                  <a:lnTo>
                    <a:pt x="183" y="2182"/>
                  </a:lnTo>
                  <a:lnTo>
                    <a:pt x="175" y="2164"/>
                  </a:lnTo>
                  <a:lnTo>
                    <a:pt x="164" y="2147"/>
                  </a:lnTo>
                  <a:lnTo>
                    <a:pt x="155" y="2131"/>
                  </a:lnTo>
                  <a:lnTo>
                    <a:pt x="150" y="2115"/>
                  </a:lnTo>
                  <a:lnTo>
                    <a:pt x="152" y="2098"/>
                  </a:lnTo>
                  <a:lnTo>
                    <a:pt x="157" y="2080"/>
                  </a:lnTo>
                  <a:lnTo>
                    <a:pt x="168" y="2058"/>
                  </a:lnTo>
                  <a:lnTo>
                    <a:pt x="180" y="2028"/>
                  </a:lnTo>
                  <a:lnTo>
                    <a:pt x="194" y="1998"/>
                  </a:lnTo>
                  <a:lnTo>
                    <a:pt x="208" y="1967"/>
                  </a:lnTo>
                  <a:lnTo>
                    <a:pt x="222" y="1935"/>
                  </a:lnTo>
                  <a:lnTo>
                    <a:pt x="232" y="1906"/>
                  </a:lnTo>
                  <a:lnTo>
                    <a:pt x="241" y="1881"/>
                  </a:lnTo>
                  <a:lnTo>
                    <a:pt x="248" y="1857"/>
                  </a:lnTo>
                  <a:lnTo>
                    <a:pt x="258" y="1825"/>
                  </a:lnTo>
                  <a:lnTo>
                    <a:pt x="269" y="1792"/>
                  </a:lnTo>
                  <a:lnTo>
                    <a:pt x="281" y="1759"/>
                  </a:lnTo>
                  <a:lnTo>
                    <a:pt x="293" y="1726"/>
                  </a:lnTo>
                  <a:lnTo>
                    <a:pt x="304" y="1694"/>
                  </a:lnTo>
                  <a:lnTo>
                    <a:pt x="312" y="1670"/>
                  </a:lnTo>
                  <a:lnTo>
                    <a:pt x="319" y="1651"/>
                  </a:lnTo>
                  <a:lnTo>
                    <a:pt x="325" y="1630"/>
                  </a:lnTo>
                  <a:lnTo>
                    <a:pt x="332" y="1607"/>
                  </a:lnTo>
                  <a:lnTo>
                    <a:pt x="337" y="1584"/>
                  </a:lnTo>
                  <a:lnTo>
                    <a:pt x="340" y="1563"/>
                  </a:lnTo>
                  <a:lnTo>
                    <a:pt x="344" y="1546"/>
                  </a:lnTo>
                  <a:lnTo>
                    <a:pt x="344" y="1534"/>
                  </a:lnTo>
                  <a:lnTo>
                    <a:pt x="347" y="1525"/>
                  </a:lnTo>
                  <a:lnTo>
                    <a:pt x="354" y="1513"/>
                  </a:lnTo>
                  <a:lnTo>
                    <a:pt x="363" y="1500"/>
                  </a:lnTo>
                  <a:lnTo>
                    <a:pt x="375" y="1486"/>
                  </a:lnTo>
                  <a:lnTo>
                    <a:pt x="387" y="1476"/>
                  </a:lnTo>
                  <a:lnTo>
                    <a:pt x="398" y="1469"/>
                  </a:lnTo>
                  <a:lnTo>
                    <a:pt x="407" y="1471"/>
                  </a:lnTo>
                  <a:lnTo>
                    <a:pt x="414" y="1478"/>
                  </a:lnTo>
                  <a:lnTo>
                    <a:pt x="422" y="1490"/>
                  </a:lnTo>
                  <a:lnTo>
                    <a:pt x="431" y="1504"/>
                  </a:lnTo>
                  <a:lnTo>
                    <a:pt x="442" y="1518"/>
                  </a:lnTo>
                  <a:lnTo>
                    <a:pt x="457" y="1528"/>
                  </a:lnTo>
                  <a:lnTo>
                    <a:pt x="477" y="1532"/>
                  </a:lnTo>
                  <a:lnTo>
                    <a:pt x="496" y="1532"/>
                  </a:lnTo>
                  <a:lnTo>
                    <a:pt x="511" y="1532"/>
                  </a:lnTo>
                  <a:lnTo>
                    <a:pt x="525" y="1532"/>
                  </a:lnTo>
                  <a:lnTo>
                    <a:pt x="536" y="1532"/>
                  </a:lnTo>
                  <a:lnTo>
                    <a:pt x="543" y="1535"/>
                  </a:lnTo>
                  <a:lnTo>
                    <a:pt x="545" y="1541"/>
                  </a:lnTo>
                  <a:lnTo>
                    <a:pt x="541" y="1551"/>
                  </a:lnTo>
                  <a:lnTo>
                    <a:pt x="534" y="1569"/>
                  </a:lnTo>
                  <a:lnTo>
                    <a:pt x="538" y="1586"/>
                  </a:lnTo>
                  <a:lnTo>
                    <a:pt x="546" y="1600"/>
                  </a:lnTo>
                  <a:lnTo>
                    <a:pt x="560" y="1610"/>
                  </a:lnTo>
                  <a:lnTo>
                    <a:pt x="581" y="1612"/>
                  </a:lnTo>
                  <a:lnTo>
                    <a:pt x="604" y="1610"/>
                  </a:lnTo>
                  <a:lnTo>
                    <a:pt x="630" y="1605"/>
                  </a:lnTo>
                  <a:lnTo>
                    <a:pt x="655" y="1600"/>
                  </a:lnTo>
                  <a:lnTo>
                    <a:pt x="677" y="1595"/>
                  </a:lnTo>
                  <a:lnTo>
                    <a:pt x="693" y="1595"/>
                  </a:lnTo>
                  <a:lnTo>
                    <a:pt x="689" y="1593"/>
                  </a:lnTo>
                  <a:lnTo>
                    <a:pt x="677" y="1589"/>
                  </a:lnTo>
                  <a:lnTo>
                    <a:pt x="662" y="1586"/>
                  </a:lnTo>
                  <a:lnTo>
                    <a:pt x="642" y="1582"/>
                  </a:lnTo>
                  <a:lnTo>
                    <a:pt x="623" y="1581"/>
                  </a:lnTo>
                  <a:lnTo>
                    <a:pt x="606" y="1581"/>
                  </a:lnTo>
                  <a:lnTo>
                    <a:pt x="593" y="1582"/>
                  </a:lnTo>
                  <a:lnTo>
                    <a:pt x="585" y="1584"/>
                  </a:lnTo>
                  <a:lnTo>
                    <a:pt x="579" y="1581"/>
                  </a:lnTo>
                  <a:lnTo>
                    <a:pt x="576" y="1572"/>
                  </a:lnTo>
                  <a:lnTo>
                    <a:pt x="574" y="1562"/>
                  </a:lnTo>
                  <a:lnTo>
                    <a:pt x="573" y="1548"/>
                  </a:lnTo>
                  <a:lnTo>
                    <a:pt x="567" y="1534"/>
                  </a:lnTo>
                  <a:lnTo>
                    <a:pt x="560" y="1523"/>
                  </a:lnTo>
                  <a:lnTo>
                    <a:pt x="546" y="1509"/>
                  </a:lnTo>
                  <a:lnTo>
                    <a:pt x="527" y="1493"/>
                  </a:lnTo>
                  <a:lnTo>
                    <a:pt x="506" y="1474"/>
                  </a:lnTo>
                  <a:lnTo>
                    <a:pt x="483" y="1453"/>
                  </a:lnTo>
                  <a:lnTo>
                    <a:pt x="464" y="1431"/>
                  </a:lnTo>
                  <a:lnTo>
                    <a:pt x="450" y="1410"/>
                  </a:lnTo>
                  <a:lnTo>
                    <a:pt x="442" y="1389"/>
                  </a:lnTo>
                  <a:lnTo>
                    <a:pt x="443" y="1368"/>
                  </a:lnTo>
                  <a:lnTo>
                    <a:pt x="454" y="1338"/>
                  </a:lnTo>
                  <a:lnTo>
                    <a:pt x="468" y="1312"/>
                  </a:lnTo>
                  <a:lnTo>
                    <a:pt x="483" y="1291"/>
                  </a:lnTo>
                  <a:lnTo>
                    <a:pt x="497" y="1273"/>
                  </a:lnTo>
                  <a:lnTo>
                    <a:pt x="511" y="1256"/>
                  </a:lnTo>
                  <a:lnTo>
                    <a:pt x="517" y="1242"/>
                  </a:lnTo>
                  <a:lnTo>
                    <a:pt x="518" y="1226"/>
                  </a:lnTo>
                  <a:lnTo>
                    <a:pt x="518" y="1210"/>
                  </a:lnTo>
                  <a:lnTo>
                    <a:pt x="518" y="1195"/>
                  </a:lnTo>
                  <a:lnTo>
                    <a:pt x="520" y="1181"/>
                  </a:lnTo>
                  <a:lnTo>
                    <a:pt x="529" y="1169"/>
                  </a:lnTo>
                  <a:lnTo>
                    <a:pt x="543" y="1158"/>
                  </a:lnTo>
                  <a:lnTo>
                    <a:pt x="557" y="1153"/>
                  </a:lnTo>
                  <a:lnTo>
                    <a:pt x="567" y="1153"/>
                  </a:lnTo>
                  <a:lnTo>
                    <a:pt x="576" y="1156"/>
                  </a:lnTo>
                  <a:lnTo>
                    <a:pt x="585" y="1163"/>
                  </a:lnTo>
                  <a:lnTo>
                    <a:pt x="595" y="1172"/>
                  </a:lnTo>
                  <a:lnTo>
                    <a:pt x="607" y="1181"/>
                  </a:lnTo>
                  <a:lnTo>
                    <a:pt x="625" y="1188"/>
                  </a:lnTo>
                  <a:lnTo>
                    <a:pt x="648" y="1193"/>
                  </a:lnTo>
                  <a:lnTo>
                    <a:pt x="670" y="1195"/>
                  </a:lnTo>
                  <a:lnTo>
                    <a:pt x="688" y="1193"/>
                  </a:lnTo>
                  <a:lnTo>
                    <a:pt x="702" y="1188"/>
                  </a:lnTo>
                  <a:lnTo>
                    <a:pt x="714" y="1182"/>
                  </a:lnTo>
                  <a:lnTo>
                    <a:pt x="724" y="1176"/>
                  </a:lnTo>
                  <a:lnTo>
                    <a:pt x="735" y="1172"/>
                  </a:lnTo>
                  <a:lnTo>
                    <a:pt x="747" y="1172"/>
                  </a:lnTo>
                  <a:lnTo>
                    <a:pt x="759" y="1177"/>
                  </a:lnTo>
                  <a:lnTo>
                    <a:pt x="770" y="1184"/>
                  </a:lnTo>
                  <a:lnTo>
                    <a:pt x="775" y="1196"/>
                  </a:lnTo>
                  <a:lnTo>
                    <a:pt x="777" y="1209"/>
                  </a:lnTo>
                  <a:lnTo>
                    <a:pt x="777" y="1223"/>
                  </a:lnTo>
                  <a:lnTo>
                    <a:pt x="775" y="1237"/>
                  </a:lnTo>
                  <a:lnTo>
                    <a:pt x="775" y="1249"/>
                  </a:lnTo>
                  <a:lnTo>
                    <a:pt x="777" y="1259"/>
                  </a:lnTo>
                  <a:lnTo>
                    <a:pt x="782" y="1266"/>
                  </a:lnTo>
                  <a:lnTo>
                    <a:pt x="791" y="1268"/>
                  </a:lnTo>
                  <a:lnTo>
                    <a:pt x="812" y="1265"/>
                  </a:lnTo>
                  <a:lnTo>
                    <a:pt x="827" y="1254"/>
                  </a:lnTo>
                  <a:lnTo>
                    <a:pt x="838" y="1240"/>
                  </a:lnTo>
                  <a:lnTo>
                    <a:pt x="841" y="1224"/>
                  </a:lnTo>
                  <a:lnTo>
                    <a:pt x="838" y="1209"/>
                  </a:lnTo>
                  <a:lnTo>
                    <a:pt x="833" y="1196"/>
                  </a:lnTo>
                  <a:lnTo>
                    <a:pt x="822" y="1184"/>
                  </a:lnTo>
                  <a:lnTo>
                    <a:pt x="813" y="1170"/>
                  </a:lnTo>
                  <a:lnTo>
                    <a:pt x="803" y="1158"/>
                  </a:lnTo>
                  <a:lnTo>
                    <a:pt x="796" y="1146"/>
                  </a:lnTo>
                  <a:lnTo>
                    <a:pt x="794" y="1137"/>
                  </a:lnTo>
                  <a:lnTo>
                    <a:pt x="796" y="1130"/>
                  </a:lnTo>
                  <a:lnTo>
                    <a:pt x="810" y="1121"/>
                  </a:lnTo>
                  <a:lnTo>
                    <a:pt x="826" y="1116"/>
                  </a:lnTo>
                  <a:lnTo>
                    <a:pt x="841" y="1106"/>
                  </a:lnTo>
                  <a:lnTo>
                    <a:pt x="852" y="1100"/>
                  </a:lnTo>
                  <a:lnTo>
                    <a:pt x="862" y="1100"/>
                  </a:lnTo>
                  <a:lnTo>
                    <a:pt x="874" y="1100"/>
                  </a:lnTo>
                  <a:lnTo>
                    <a:pt x="885" y="1097"/>
                  </a:lnTo>
                  <a:lnTo>
                    <a:pt x="894" y="1086"/>
                  </a:lnTo>
                  <a:lnTo>
                    <a:pt x="897" y="1081"/>
                  </a:lnTo>
                  <a:lnTo>
                    <a:pt x="901" y="1078"/>
                  </a:lnTo>
                  <a:lnTo>
                    <a:pt x="904" y="1076"/>
                  </a:lnTo>
                  <a:lnTo>
                    <a:pt x="908" y="1078"/>
                  </a:lnTo>
                  <a:lnTo>
                    <a:pt x="911" y="1079"/>
                  </a:lnTo>
                  <a:lnTo>
                    <a:pt x="913" y="1081"/>
                  </a:lnTo>
                  <a:lnTo>
                    <a:pt x="916" y="1085"/>
                  </a:lnTo>
                  <a:lnTo>
                    <a:pt x="918" y="1086"/>
                  </a:lnTo>
                  <a:lnTo>
                    <a:pt x="920" y="1088"/>
                  </a:lnTo>
                  <a:lnTo>
                    <a:pt x="922" y="1086"/>
                  </a:lnTo>
                  <a:lnTo>
                    <a:pt x="922" y="1081"/>
                  </a:lnTo>
                  <a:lnTo>
                    <a:pt x="920" y="1071"/>
                  </a:lnTo>
                  <a:lnTo>
                    <a:pt x="916" y="1058"/>
                  </a:lnTo>
                  <a:lnTo>
                    <a:pt x="911" y="1046"/>
                  </a:lnTo>
                  <a:lnTo>
                    <a:pt x="902" y="1039"/>
                  </a:lnTo>
                  <a:lnTo>
                    <a:pt x="894" y="1038"/>
                  </a:lnTo>
                  <a:lnTo>
                    <a:pt x="883" y="1045"/>
                  </a:lnTo>
                  <a:lnTo>
                    <a:pt x="878" y="1055"/>
                  </a:lnTo>
                  <a:lnTo>
                    <a:pt x="873" y="1065"/>
                  </a:lnTo>
                  <a:lnTo>
                    <a:pt x="866" y="1076"/>
                  </a:lnTo>
                  <a:lnTo>
                    <a:pt x="857" y="1081"/>
                  </a:lnTo>
                  <a:lnTo>
                    <a:pt x="845" y="1079"/>
                  </a:lnTo>
                  <a:lnTo>
                    <a:pt x="836" y="1072"/>
                  </a:lnTo>
                  <a:lnTo>
                    <a:pt x="829" y="1062"/>
                  </a:lnTo>
                  <a:lnTo>
                    <a:pt x="824" y="1051"/>
                  </a:lnTo>
                  <a:lnTo>
                    <a:pt x="817" y="1048"/>
                  </a:lnTo>
                  <a:lnTo>
                    <a:pt x="805" y="1048"/>
                  </a:lnTo>
                  <a:lnTo>
                    <a:pt x="787" y="1050"/>
                  </a:lnTo>
                  <a:lnTo>
                    <a:pt x="766" y="1053"/>
                  </a:lnTo>
                  <a:lnTo>
                    <a:pt x="745" y="1057"/>
                  </a:lnTo>
                  <a:lnTo>
                    <a:pt x="723" y="1060"/>
                  </a:lnTo>
                  <a:lnTo>
                    <a:pt x="703" y="1060"/>
                  </a:lnTo>
                  <a:lnTo>
                    <a:pt x="684" y="1060"/>
                  </a:lnTo>
                  <a:lnTo>
                    <a:pt x="662" y="1053"/>
                  </a:lnTo>
                  <a:lnTo>
                    <a:pt x="642" y="1045"/>
                  </a:lnTo>
                  <a:lnTo>
                    <a:pt x="628" y="1034"/>
                  </a:lnTo>
                  <a:lnTo>
                    <a:pt x="623" y="1024"/>
                  </a:lnTo>
                  <a:lnTo>
                    <a:pt x="623" y="1013"/>
                  </a:lnTo>
                  <a:lnTo>
                    <a:pt x="628" y="999"/>
                  </a:lnTo>
                  <a:lnTo>
                    <a:pt x="635" y="975"/>
                  </a:lnTo>
                  <a:lnTo>
                    <a:pt x="646" y="941"/>
                  </a:lnTo>
                  <a:lnTo>
                    <a:pt x="660" y="903"/>
                  </a:lnTo>
                  <a:lnTo>
                    <a:pt x="677" y="859"/>
                  </a:lnTo>
                  <a:lnTo>
                    <a:pt x="698" y="814"/>
                  </a:lnTo>
                  <a:lnTo>
                    <a:pt x="724" y="762"/>
                  </a:lnTo>
                  <a:lnTo>
                    <a:pt x="751" y="713"/>
                  </a:lnTo>
                  <a:lnTo>
                    <a:pt x="771" y="669"/>
                  </a:lnTo>
                  <a:lnTo>
                    <a:pt x="787" y="631"/>
                  </a:lnTo>
                  <a:lnTo>
                    <a:pt x="799" y="596"/>
                  </a:lnTo>
                  <a:lnTo>
                    <a:pt x="808" y="571"/>
                  </a:lnTo>
                  <a:lnTo>
                    <a:pt x="819" y="548"/>
                  </a:lnTo>
                  <a:lnTo>
                    <a:pt x="834" y="531"/>
                  </a:lnTo>
                  <a:lnTo>
                    <a:pt x="855" y="514"/>
                  </a:lnTo>
                  <a:lnTo>
                    <a:pt x="885" y="501"/>
                  </a:lnTo>
                  <a:lnTo>
                    <a:pt x="922" y="489"/>
                  </a:lnTo>
                  <a:lnTo>
                    <a:pt x="953" y="480"/>
                  </a:lnTo>
                  <a:lnTo>
                    <a:pt x="974" y="472"/>
                  </a:lnTo>
                  <a:lnTo>
                    <a:pt x="988" y="465"/>
                  </a:lnTo>
                  <a:lnTo>
                    <a:pt x="998" y="458"/>
                  </a:lnTo>
                  <a:lnTo>
                    <a:pt x="1007" y="452"/>
                  </a:lnTo>
                  <a:lnTo>
                    <a:pt x="1021" y="445"/>
                  </a:lnTo>
                  <a:lnTo>
                    <a:pt x="1039" y="440"/>
                  </a:lnTo>
                  <a:lnTo>
                    <a:pt x="1072" y="430"/>
                  </a:lnTo>
                  <a:lnTo>
                    <a:pt x="1100" y="416"/>
                  </a:lnTo>
                  <a:lnTo>
                    <a:pt x="1122" y="396"/>
                  </a:lnTo>
                  <a:lnTo>
                    <a:pt x="1140" y="374"/>
                  </a:lnTo>
                  <a:lnTo>
                    <a:pt x="1152" y="360"/>
                  </a:lnTo>
                  <a:lnTo>
                    <a:pt x="1168" y="344"/>
                  </a:lnTo>
                  <a:lnTo>
                    <a:pt x="1189" y="325"/>
                  </a:lnTo>
                  <a:lnTo>
                    <a:pt x="1215" y="304"/>
                  </a:lnTo>
                  <a:lnTo>
                    <a:pt x="1243" y="285"/>
                  </a:lnTo>
                  <a:lnTo>
                    <a:pt x="1272" y="265"/>
                  </a:lnTo>
                  <a:lnTo>
                    <a:pt x="1302" y="250"/>
                  </a:lnTo>
                  <a:lnTo>
                    <a:pt x="1332" y="238"/>
                  </a:lnTo>
                  <a:lnTo>
                    <a:pt x="1361" y="231"/>
                  </a:lnTo>
                  <a:lnTo>
                    <a:pt x="1395" y="229"/>
                  </a:lnTo>
                  <a:lnTo>
                    <a:pt x="1428" y="232"/>
                  </a:lnTo>
                  <a:lnTo>
                    <a:pt x="1459" y="239"/>
                  </a:lnTo>
                  <a:lnTo>
                    <a:pt x="1491" y="250"/>
                  </a:lnTo>
                  <a:lnTo>
                    <a:pt x="1517" y="264"/>
                  </a:lnTo>
                  <a:lnTo>
                    <a:pt x="1539" y="279"/>
                  </a:lnTo>
                  <a:lnTo>
                    <a:pt x="1557" y="300"/>
                  </a:lnTo>
                  <a:lnTo>
                    <a:pt x="1566" y="323"/>
                  </a:lnTo>
                  <a:lnTo>
                    <a:pt x="1571" y="351"/>
                  </a:lnTo>
                  <a:lnTo>
                    <a:pt x="1573" y="374"/>
                  </a:lnTo>
                  <a:lnTo>
                    <a:pt x="1574" y="391"/>
                  </a:lnTo>
                  <a:lnTo>
                    <a:pt x="1573" y="403"/>
                  </a:lnTo>
                  <a:lnTo>
                    <a:pt x="1574" y="416"/>
                  </a:lnTo>
                  <a:lnTo>
                    <a:pt x="1576" y="424"/>
                  </a:lnTo>
                  <a:lnTo>
                    <a:pt x="1581" y="438"/>
                  </a:lnTo>
                  <a:lnTo>
                    <a:pt x="1585" y="449"/>
                  </a:lnTo>
                  <a:lnTo>
                    <a:pt x="1583" y="459"/>
                  </a:lnTo>
                  <a:lnTo>
                    <a:pt x="1576" y="472"/>
                  </a:lnTo>
                  <a:lnTo>
                    <a:pt x="1573" y="480"/>
                  </a:lnTo>
                  <a:lnTo>
                    <a:pt x="1576" y="487"/>
                  </a:lnTo>
                  <a:lnTo>
                    <a:pt x="1581" y="496"/>
                  </a:lnTo>
                  <a:lnTo>
                    <a:pt x="1588" y="507"/>
                  </a:lnTo>
                  <a:lnTo>
                    <a:pt x="1590" y="519"/>
                  </a:lnTo>
                  <a:lnTo>
                    <a:pt x="1585" y="534"/>
                  </a:lnTo>
                  <a:lnTo>
                    <a:pt x="1576" y="550"/>
                  </a:lnTo>
                  <a:lnTo>
                    <a:pt x="1566" y="571"/>
                  </a:lnTo>
                  <a:lnTo>
                    <a:pt x="1552" y="594"/>
                  </a:lnTo>
                  <a:lnTo>
                    <a:pt x="1534" y="618"/>
                  </a:lnTo>
                  <a:lnTo>
                    <a:pt x="1519" y="639"/>
                  </a:lnTo>
                  <a:lnTo>
                    <a:pt x="1499" y="655"/>
                  </a:lnTo>
                  <a:lnTo>
                    <a:pt x="1482" y="664"/>
                  </a:lnTo>
                  <a:lnTo>
                    <a:pt x="1466" y="664"/>
                  </a:lnTo>
                  <a:lnTo>
                    <a:pt x="1447" y="655"/>
                  </a:lnTo>
                  <a:lnTo>
                    <a:pt x="1430" y="645"/>
                  </a:lnTo>
                  <a:lnTo>
                    <a:pt x="1414" y="634"/>
                  </a:lnTo>
                  <a:lnTo>
                    <a:pt x="1400" y="627"/>
                  </a:lnTo>
                  <a:lnTo>
                    <a:pt x="1389" y="622"/>
                  </a:lnTo>
                  <a:lnTo>
                    <a:pt x="1382" y="622"/>
                  </a:lnTo>
                  <a:lnTo>
                    <a:pt x="1379" y="629"/>
                  </a:lnTo>
                  <a:lnTo>
                    <a:pt x="1381" y="643"/>
                  </a:lnTo>
                  <a:lnTo>
                    <a:pt x="1388" y="652"/>
                  </a:lnTo>
                  <a:lnTo>
                    <a:pt x="1398" y="658"/>
                  </a:lnTo>
                  <a:lnTo>
                    <a:pt x="1410" y="665"/>
                  </a:lnTo>
                  <a:lnTo>
                    <a:pt x="1419" y="676"/>
                  </a:lnTo>
                  <a:lnTo>
                    <a:pt x="1421" y="686"/>
                  </a:lnTo>
                  <a:lnTo>
                    <a:pt x="1416" y="695"/>
                  </a:lnTo>
                  <a:lnTo>
                    <a:pt x="1407" y="700"/>
                  </a:lnTo>
                  <a:lnTo>
                    <a:pt x="1393" y="704"/>
                  </a:lnTo>
                  <a:lnTo>
                    <a:pt x="1381" y="706"/>
                  </a:lnTo>
                  <a:lnTo>
                    <a:pt x="1368" y="702"/>
                  </a:lnTo>
                  <a:lnTo>
                    <a:pt x="1358" y="693"/>
                  </a:lnTo>
                  <a:lnTo>
                    <a:pt x="1347" y="685"/>
                  </a:lnTo>
                  <a:lnTo>
                    <a:pt x="1339" y="674"/>
                  </a:lnTo>
                  <a:lnTo>
                    <a:pt x="1330" y="665"/>
                  </a:lnTo>
                  <a:lnTo>
                    <a:pt x="1320" y="664"/>
                  </a:lnTo>
                  <a:lnTo>
                    <a:pt x="1311" y="667"/>
                  </a:lnTo>
                  <a:lnTo>
                    <a:pt x="1299" y="678"/>
                  </a:lnTo>
                  <a:lnTo>
                    <a:pt x="1285" y="685"/>
                  </a:lnTo>
                  <a:lnTo>
                    <a:pt x="1267" y="692"/>
                  </a:lnTo>
                  <a:lnTo>
                    <a:pt x="1250" y="695"/>
                  </a:lnTo>
                  <a:lnTo>
                    <a:pt x="1234" y="693"/>
                  </a:lnTo>
                  <a:lnTo>
                    <a:pt x="1218" y="686"/>
                  </a:lnTo>
                  <a:lnTo>
                    <a:pt x="1201" y="672"/>
                  </a:lnTo>
                  <a:lnTo>
                    <a:pt x="1187" y="658"/>
                  </a:lnTo>
                  <a:lnTo>
                    <a:pt x="1175" y="648"/>
                  </a:lnTo>
                  <a:lnTo>
                    <a:pt x="1166" y="645"/>
                  </a:lnTo>
                  <a:lnTo>
                    <a:pt x="1161" y="650"/>
                  </a:lnTo>
                  <a:lnTo>
                    <a:pt x="1161" y="662"/>
                  </a:lnTo>
                  <a:lnTo>
                    <a:pt x="1162" y="676"/>
                  </a:lnTo>
                  <a:lnTo>
                    <a:pt x="1169" y="690"/>
                  </a:lnTo>
                  <a:lnTo>
                    <a:pt x="1183" y="702"/>
                  </a:lnTo>
                  <a:lnTo>
                    <a:pt x="1196" y="707"/>
                  </a:lnTo>
                  <a:lnTo>
                    <a:pt x="1211" y="707"/>
                  </a:lnTo>
                  <a:lnTo>
                    <a:pt x="1224" y="707"/>
                  </a:lnTo>
                  <a:lnTo>
                    <a:pt x="1236" y="706"/>
                  </a:lnTo>
                  <a:lnTo>
                    <a:pt x="1243" y="707"/>
                  </a:lnTo>
                  <a:lnTo>
                    <a:pt x="1245" y="713"/>
                  </a:lnTo>
                  <a:lnTo>
                    <a:pt x="1241" y="718"/>
                  </a:lnTo>
                  <a:lnTo>
                    <a:pt x="1231" y="727"/>
                  </a:lnTo>
                  <a:lnTo>
                    <a:pt x="1217" y="735"/>
                  </a:lnTo>
                  <a:lnTo>
                    <a:pt x="1203" y="746"/>
                  </a:lnTo>
                  <a:lnTo>
                    <a:pt x="1187" y="756"/>
                  </a:lnTo>
                  <a:lnTo>
                    <a:pt x="1173" y="767"/>
                  </a:lnTo>
                  <a:lnTo>
                    <a:pt x="1162" y="777"/>
                  </a:lnTo>
                  <a:lnTo>
                    <a:pt x="1157" y="784"/>
                  </a:lnTo>
                  <a:lnTo>
                    <a:pt x="1159" y="791"/>
                  </a:lnTo>
                  <a:lnTo>
                    <a:pt x="1171" y="795"/>
                  </a:lnTo>
                  <a:lnTo>
                    <a:pt x="1185" y="793"/>
                  </a:lnTo>
                  <a:lnTo>
                    <a:pt x="1201" y="788"/>
                  </a:lnTo>
                  <a:lnTo>
                    <a:pt x="1218" y="779"/>
                  </a:lnTo>
                  <a:lnTo>
                    <a:pt x="1238" y="774"/>
                  </a:lnTo>
                  <a:lnTo>
                    <a:pt x="1255" y="770"/>
                  </a:lnTo>
                  <a:lnTo>
                    <a:pt x="1267" y="767"/>
                  </a:lnTo>
                  <a:lnTo>
                    <a:pt x="1276" y="756"/>
                  </a:lnTo>
                  <a:lnTo>
                    <a:pt x="1281" y="744"/>
                  </a:lnTo>
                  <a:lnTo>
                    <a:pt x="1285" y="732"/>
                  </a:lnTo>
                  <a:lnTo>
                    <a:pt x="1290" y="718"/>
                  </a:lnTo>
                  <a:lnTo>
                    <a:pt x="1297" y="706"/>
                  </a:lnTo>
                  <a:lnTo>
                    <a:pt x="1311" y="697"/>
                  </a:lnTo>
                  <a:lnTo>
                    <a:pt x="1323" y="695"/>
                  </a:lnTo>
                  <a:lnTo>
                    <a:pt x="1330" y="699"/>
                  </a:lnTo>
                  <a:lnTo>
                    <a:pt x="1334" y="706"/>
                  </a:lnTo>
                  <a:lnTo>
                    <a:pt x="1337" y="714"/>
                  </a:lnTo>
                  <a:lnTo>
                    <a:pt x="1337" y="725"/>
                  </a:lnTo>
                  <a:lnTo>
                    <a:pt x="1339" y="734"/>
                  </a:lnTo>
                  <a:lnTo>
                    <a:pt x="1339" y="741"/>
                  </a:lnTo>
                  <a:lnTo>
                    <a:pt x="1342" y="744"/>
                  </a:lnTo>
                  <a:lnTo>
                    <a:pt x="1349" y="742"/>
                  </a:lnTo>
                  <a:lnTo>
                    <a:pt x="1358" y="739"/>
                  </a:lnTo>
                  <a:lnTo>
                    <a:pt x="1370" y="732"/>
                  </a:lnTo>
                  <a:lnTo>
                    <a:pt x="1384" y="723"/>
                  </a:lnTo>
                  <a:lnTo>
                    <a:pt x="1396" y="718"/>
                  </a:lnTo>
                  <a:lnTo>
                    <a:pt x="1407" y="714"/>
                  </a:lnTo>
                  <a:lnTo>
                    <a:pt x="1416" y="714"/>
                  </a:lnTo>
                  <a:lnTo>
                    <a:pt x="1421" y="721"/>
                  </a:lnTo>
                  <a:lnTo>
                    <a:pt x="1419" y="732"/>
                  </a:lnTo>
                  <a:lnTo>
                    <a:pt x="1412" y="742"/>
                  </a:lnTo>
                  <a:lnTo>
                    <a:pt x="1400" y="751"/>
                  </a:lnTo>
                  <a:lnTo>
                    <a:pt x="1389" y="758"/>
                  </a:lnTo>
                  <a:lnTo>
                    <a:pt x="1384" y="769"/>
                  </a:lnTo>
                  <a:lnTo>
                    <a:pt x="1384" y="779"/>
                  </a:lnTo>
                  <a:lnTo>
                    <a:pt x="1389" y="784"/>
                  </a:lnTo>
                  <a:lnTo>
                    <a:pt x="1395" y="783"/>
                  </a:lnTo>
                  <a:lnTo>
                    <a:pt x="1398" y="777"/>
                  </a:lnTo>
                  <a:lnTo>
                    <a:pt x="1402" y="769"/>
                  </a:lnTo>
                  <a:lnTo>
                    <a:pt x="1409" y="758"/>
                  </a:lnTo>
                  <a:lnTo>
                    <a:pt x="1417" y="751"/>
                  </a:lnTo>
                  <a:lnTo>
                    <a:pt x="1428" y="746"/>
                  </a:lnTo>
                  <a:lnTo>
                    <a:pt x="1443" y="748"/>
                  </a:lnTo>
                  <a:lnTo>
                    <a:pt x="1454" y="755"/>
                  </a:lnTo>
                  <a:lnTo>
                    <a:pt x="1457" y="765"/>
                  </a:lnTo>
                  <a:lnTo>
                    <a:pt x="1454" y="777"/>
                  </a:lnTo>
                  <a:lnTo>
                    <a:pt x="1442" y="791"/>
                  </a:lnTo>
                  <a:lnTo>
                    <a:pt x="1428" y="809"/>
                  </a:lnTo>
                  <a:lnTo>
                    <a:pt x="1421" y="826"/>
                  </a:lnTo>
                  <a:lnTo>
                    <a:pt x="1419" y="842"/>
                  </a:lnTo>
                  <a:lnTo>
                    <a:pt x="1419" y="858"/>
                  </a:lnTo>
                  <a:lnTo>
                    <a:pt x="1419" y="868"/>
                  </a:lnTo>
                  <a:lnTo>
                    <a:pt x="1419" y="877"/>
                  </a:lnTo>
                  <a:lnTo>
                    <a:pt x="1416" y="886"/>
                  </a:lnTo>
                  <a:lnTo>
                    <a:pt x="1407" y="898"/>
                  </a:lnTo>
                  <a:lnTo>
                    <a:pt x="1391" y="910"/>
                  </a:lnTo>
                  <a:lnTo>
                    <a:pt x="1386" y="915"/>
                  </a:lnTo>
                  <a:lnTo>
                    <a:pt x="1381" y="920"/>
                  </a:lnTo>
                  <a:lnTo>
                    <a:pt x="1379" y="924"/>
                  </a:lnTo>
                  <a:lnTo>
                    <a:pt x="1379" y="927"/>
                  </a:lnTo>
                  <a:lnTo>
                    <a:pt x="1381" y="931"/>
                  </a:lnTo>
                  <a:lnTo>
                    <a:pt x="1382" y="933"/>
                  </a:lnTo>
                  <a:lnTo>
                    <a:pt x="1386" y="933"/>
                  </a:lnTo>
                  <a:lnTo>
                    <a:pt x="1391" y="934"/>
                  </a:lnTo>
                  <a:lnTo>
                    <a:pt x="1396" y="934"/>
                  </a:lnTo>
                  <a:lnTo>
                    <a:pt x="1400" y="934"/>
                  </a:lnTo>
                  <a:lnTo>
                    <a:pt x="1405" y="933"/>
                  </a:lnTo>
                  <a:lnTo>
                    <a:pt x="1410" y="931"/>
                  </a:lnTo>
                  <a:lnTo>
                    <a:pt x="1416" y="929"/>
                  </a:lnTo>
                  <a:lnTo>
                    <a:pt x="1428" y="922"/>
                  </a:lnTo>
                  <a:lnTo>
                    <a:pt x="1443" y="912"/>
                  </a:lnTo>
                  <a:lnTo>
                    <a:pt x="1457" y="898"/>
                  </a:lnTo>
                  <a:lnTo>
                    <a:pt x="1466" y="882"/>
                  </a:lnTo>
                  <a:lnTo>
                    <a:pt x="1468" y="866"/>
                  </a:lnTo>
                  <a:lnTo>
                    <a:pt x="1466" y="847"/>
                  </a:lnTo>
                  <a:lnTo>
                    <a:pt x="1470" y="835"/>
                  </a:lnTo>
                  <a:lnTo>
                    <a:pt x="1475" y="826"/>
                  </a:lnTo>
                  <a:lnTo>
                    <a:pt x="1480" y="826"/>
                  </a:lnTo>
                  <a:lnTo>
                    <a:pt x="1487" y="830"/>
                  </a:lnTo>
                  <a:lnTo>
                    <a:pt x="1496" y="837"/>
                  </a:lnTo>
                  <a:lnTo>
                    <a:pt x="1508" y="847"/>
                  </a:lnTo>
                  <a:lnTo>
                    <a:pt x="1519" y="858"/>
                  </a:lnTo>
                  <a:lnTo>
                    <a:pt x="1527" y="870"/>
                  </a:lnTo>
                  <a:lnTo>
                    <a:pt x="1533" y="882"/>
                  </a:lnTo>
                  <a:lnTo>
                    <a:pt x="1534" y="901"/>
                  </a:lnTo>
                  <a:lnTo>
                    <a:pt x="1534" y="922"/>
                  </a:lnTo>
                  <a:lnTo>
                    <a:pt x="1536" y="945"/>
                  </a:lnTo>
                  <a:lnTo>
                    <a:pt x="1538" y="966"/>
                  </a:lnTo>
                  <a:lnTo>
                    <a:pt x="1539" y="982"/>
                  </a:lnTo>
                  <a:lnTo>
                    <a:pt x="1545" y="992"/>
                  </a:lnTo>
                  <a:lnTo>
                    <a:pt x="1553" y="997"/>
                  </a:lnTo>
                  <a:lnTo>
                    <a:pt x="1564" y="1003"/>
                  </a:lnTo>
                  <a:lnTo>
                    <a:pt x="1576" y="1008"/>
                  </a:lnTo>
                  <a:lnTo>
                    <a:pt x="1585" y="1010"/>
                  </a:lnTo>
                  <a:lnTo>
                    <a:pt x="1590" y="1008"/>
                  </a:lnTo>
                  <a:lnTo>
                    <a:pt x="1590" y="1003"/>
                  </a:lnTo>
                  <a:lnTo>
                    <a:pt x="1588" y="994"/>
                  </a:lnTo>
                  <a:lnTo>
                    <a:pt x="1588" y="989"/>
                  </a:lnTo>
                  <a:lnTo>
                    <a:pt x="1592" y="983"/>
                  </a:lnTo>
                  <a:lnTo>
                    <a:pt x="1597" y="980"/>
                  </a:lnTo>
                  <a:lnTo>
                    <a:pt x="1601" y="973"/>
                  </a:lnTo>
                  <a:lnTo>
                    <a:pt x="1599" y="966"/>
                  </a:lnTo>
                  <a:lnTo>
                    <a:pt x="1592" y="962"/>
                  </a:lnTo>
                  <a:lnTo>
                    <a:pt x="1581" y="957"/>
                  </a:lnTo>
                  <a:lnTo>
                    <a:pt x="1571" y="952"/>
                  </a:lnTo>
                  <a:lnTo>
                    <a:pt x="1564" y="943"/>
                  </a:lnTo>
                  <a:lnTo>
                    <a:pt x="1562" y="929"/>
                  </a:lnTo>
                  <a:lnTo>
                    <a:pt x="1562" y="910"/>
                  </a:lnTo>
                  <a:lnTo>
                    <a:pt x="1562" y="887"/>
                  </a:lnTo>
                  <a:lnTo>
                    <a:pt x="1559" y="865"/>
                  </a:lnTo>
                  <a:lnTo>
                    <a:pt x="1548" y="842"/>
                  </a:lnTo>
                  <a:lnTo>
                    <a:pt x="1533" y="821"/>
                  </a:lnTo>
                  <a:lnTo>
                    <a:pt x="1513" y="800"/>
                  </a:lnTo>
                  <a:lnTo>
                    <a:pt x="1503" y="777"/>
                  </a:lnTo>
                  <a:lnTo>
                    <a:pt x="1498" y="755"/>
                  </a:lnTo>
                  <a:lnTo>
                    <a:pt x="1501" y="734"/>
                  </a:lnTo>
                  <a:lnTo>
                    <a:pt x="1510" y="714"/>
                  </a:lnTo>
                  <a:lnTo>
                    <a:pt x="1522" y="702"/>
                  </a:lnTo>
                  <a:lnTo>
                    <a:pt x="1543" y="685"/>
                  </a:lnTo>
                  <a:lnTo>
                    <a:pt x="1566" y="665"/>
                  </a:lnTo>
                  <a:lnTo>
                    <a:pt x="1592" y="645"/>
                  </a:lnTo>
                  <a:lnTo>
                    <a:pt x="1616" y="620"/>
                  </a:lnTo>
                  <a:lnTo>
                    <a:pt x="1637" y="594"/>
                  </a:lnTo>
                  <a:lnTo>
                    <a:pt x="1651" y="568"/>
                  </a:lnTo>
                  <a:lnTo>
                    <a:pt x="1658" y="540"/>
                  </a:lnTo>
                  <a:lnTo>
                    <a:pt x="1658" y="512"/>
                  </a:lnTo>
                  <a:lnTo>
                    <a:pt x="1660" y="486"/>
                  </a:lnTo>
                  <a:lnTo>
                    <a:pt x="1662" y="459"/>
                  </a:lnTo>
                  <a:lnTo>
                    <a:pt x="1665" y="437"/>
                  </a:lnTo>
                  <a:lnTo>
                    <a:pt x="1670" y="417"/>
                  </a:lnTo>
                  <a:lnTo>
                    <a:pt x="1677" y="403"/>
                  </a:lnTo>
                  <a:lnTo>
                    <a:pt x="1688" y="395"/>
                  </a:lnTo>
                  <a:lnTo>
                    <a:pt x="1700" y="393"/>
                  </a:lnTo>
                  <a:lnTo>
                    <a:pt x="1718" y="398"/>
                  </a:lnTo>
                  <a:lnTo>
                    <a:pt x="1726" y="403"/>
                  </a:lnTo>
                  <a:lnTo>
                    <a:pt x="1731" y="409"/>
                  </a:lnTo>
                  <a:lnTo>
                    <a:pt x="1738" y="412"/>
                  </a:lnTo>
                  <a:lnTo>
                    <a:pt x="1747" y="412"/>
                  </a:lnTo>
                  <a:lnTo>
                    <a:pt x="1756" y="412"/>
                  </a:lnTo>
                  <a:lnTo>
                    <a:pt x="1772" y="414"/>
                  </a:lnTo>
                  <a:lnTo>
                    <a:pt x="1789" y="414"/>
                  </a:lnTo>
                  <a:lnTo>
                    <a:pt x="1810" y="414"/>
                  </a:lnTo>
                  <a:lnTo>
                    <a:pt x="1831" y="409"/>
                  </a:lnTo>
                  <a:lnTo>
                    <a:pt x="1854" y="400"/>
                  </a:lnTo>
                  <a:lnTo>
                    <a:pt x="1875" y="386"/>
                  </a:lnTo>
                  <a:lnTo>
                    <a:pt x="1894" y="363"/>
                  </a:lnTo>
                  <a:lnTo>
                    <a:pt x="1922" y="327"/>
                  </a:lnTo>
                  <a:lnTo>
                    <a:pt x="1948" y="302"/>
                  </a:lnTo>
                  <a:lnTo>
                    <a:pt x="1972" y="285"/>
                  </a:lnTo>
                  <a:lnTo>
                    <a:pt x="1997" y="271"/>
                  </a:lnTo>
                  <a:lnTo>
                    <a:pt x="2016" y="260"/>
                  </a:lnTo>
                  <a:lnTo>
                    <a:pt x="2033" y="253"/>
                  </a:lnTo>
                  <a:lnTo>
                    <a:pt x="2056" y="239"/>
                  </a:lnTo>
                  <a:lnTo>
                    <a:pt x="2086" y="224"/>
                  </a:lnTo>
                  <a:lnTo>
                    <a:pt x="2117" y="203"/>
                  </a:lnTo>
                  <a:lnTo>
                    <a:pt x="2152" y="180"/>
                  </a:lnTo>
                  <a:lnTo>
                    <a:pt x="2187" y="155"/>
                  </a:lnTo>
                  <a:lnTo>
                    <a:pt x="2220" y="129"/>
                  </a:lnTo>
                  <a:lnTo>
                    <a:pt x="2252" y="101"/>
                  </a:lnTo>
                  <a:lnTo>
                    <a:pt x="2276" y="77"/>
                  </a:lnTo>
                  <a:lnTo>
                    <a:pt x="2297" y="58"/>
                  </a:lnTo>
                  <a:lnTo>
                    <a:pt x="2314" y="44"/>
                  </a:lnTo>
                  <a:lnTo>
                    <a:pt x="2330" y="33"/>
                  </a:lnTo>
                  <a:lnTo>
                    <a:pt x="2344" y="24"/>
                  </a:lnTo>
                  <a:lnTo>
                    <a:pt x="2358" y="19"/>
                  </a:lnTo>
                  <a:lnTo>
                    <a:pt x="2372" y="14"/>
                  </a:lnTo>
                  <a:lnTo>
                    <a:pt x="2390" y="7"/>
                  </a:lnTo>
                  <a:lnTo>
                    <a:pt x="2414" y="2"/>
                  </a:lnTo>
                  <a:lnTo>
                    <a:pt x="24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7">
              <a:extLst>
                <a:ext uri="{FF2B5EF4-FFF2-40B4-BE49-F238E27FC236}">
                  <a16:creationId xmlns:a16="http://schemas.microsoft.com/office/drawing/2014/main" id="{C136BA40-35F4-4FA6-94FE-6DAA0E233E0B}"/>
                </a:ext>
              </a:extLst>
            </p:cNvPr>
            <p:cNvSpPr>
              <a:spLocks/>
            </p:cNvSpPr>
            <p:nvPr/>
          </p:nvSpPr>
          <p:spPr bwMode="auto">
            <a:xfrm>
              <a:off x="10172104" y="5467531"/>
              <a:ext cx="293688" cy="528638"/>
            </a:xfrm>
            <a:custGeom>
              <a:avLst/>
              <a:gdLst>
                <a:gd name="T0" fmla="*/ 91 w 185"/>
                <a:gd name="T1" fmla="*/ 1 h 333"/>
                <a:gd name="T2" fmla="*/ 101 w 185"/>
                <a:gd name="T3" fmla="*/ 17 h 333"/>
                <a:gd name="T4" fmla="*/ 110 w 185"/>
                <a:gd name="T5" fmla="*/ 35 h 333"/>
                <a:gd name="T6" fmla="*/ 124 w 185"/>
                <a:gd name="T7" fmla="*/ 47 h 333"/>
                <a:gd name="T8" fmla="*/ 138 w 185"/>
                <a:gd name="T9" fmla="*/ 59 h 333"/>
                <a:gd name="T10" fmla="*/ 141 w 185"/>
                <a:gd name="T11" fmla="*/ 82 h 333"/>
                <a:gd name="T12" fmla="*/ 131 w 185"/>
                <a:gd name="T13" fmla="*/ 119 h 333"/>
                <a:gd name="T14" fmla="*/ 127 w 185"/>
                <a:gd name="T15" fmla="*/ 134 h 333"/>
                <a:gd name="T16" fmla="*/ 131 w 185"/>
                <a:gd name="T17" fmla="*/ 141 h 333"/>
                <a:gd name="T18" fmla="*/ 134 w 185"/>
                <a:gd name="T19" fmla="*/ 152 h 333"/>
                <a:gd name="T20" fmla="*/ 140 w 185"/>
                <a:gd name="T21" fmla="*/ 178 h 333"/>
                <a:gd name="T22" fmla="*/ 154 w 185"/>
                <a:gd name="T23" fmla="*/ 204 h 333"/>
                <a:gd name="T24" fmla="*/ 171 w 185"/>
                <a:gd name="T25" fmla="*/ 236 h 333"/>
                <a:gd name="T26" fmla="*/ 182 w 185"/>
                <a:gd name="T27" fmla="*/ 281 h 333"/>
                <a:gd name="T28" fmla="*/ 185 w 185"/>
                <a:gd name="T29" fmla="*/ 321 h 333"/>
                <a:gd name="T30" fmla="*/ 182 w 185"/>
                <a:gd name="T31" fmla="*/ 333 h 333"/>
                <a:gd name="T32" fmla="*/ 162 w 185"/>
                <a:gd name="T33" fmla="*/ 332 h 333"/>
                <a:gd name="T34" fmla="*/ 120 w 185"/>
                <a:gd name="T35" fmla="*/ 330 h 333"/>
                <a:gd name="T36" fmla="*/ 98 w 185"/>
                <a:gd name="T37" fmla="*/ 323 h 333"/>
                <a:gd name="T38" fmla="*/ 89 w 185"/>
                <a:gd name="T39" fmla="*/ 316 h 333"/>
                <a:gd name="T40" fmla="*/ 77 w 185"/>
                <a:gd name="T41" fmla="*/ 307 h 333"/>
                <a:gd name="T42" fmla="*/ 49 w 185"/>
                <a:gd name="T43" fmla="*/ 293 h 333"/>
                <a:gd name="T44" fmla="*/ 24 w 185"/>
                <a:gd name="T45" fmla="*/ 284 h 333"/>
                <a:gd name="T46" fmla="*/ 9 w 185"/>
                <a:gd name="T47" fmla="*/ 274 h 333"/>
                <a:gd name="T48" fmla="*/ 0 w 185"/>
                <a:gd name="T49" fmla="*/ 256 h 333"/>
                <a:gd name="T50" fmla="*/ 9 w 185"/>
                <a:gd name="T51" fmla="*/ 244 h 333"/>
                <a:gd name="T52" fmla="*/ 44 w 185"/>
                <a:gd name="T53" fmla="*/ 239 h 333"/>
                <a:gd name="T54" fmla="*/ 70 w 185"/>
                <a:gd name="T55" fmla="*/ 229 h 333"/>
                <a:gd name="T56" fmla="*/ 73 w 185"/>
                <a:gd name="T57" fmla="*/ 218 h 333"/>
                <a:gd name="T58" fmla="*/ 56 w 185"/>
                <a:gd name="T59" fmla="*/ 211 h 333"/>
                <a:gd name="T60" fmla="*/ 33 w 185"/>
                <a:gd name="T61" fmla="*/ 178 h 333"/>
                <a:gd name="T62" fmla="*/ 24 w 185"/>
                <a:gd name="T63" fmla="*/ 148 h 333"/>
                <a:gd name="T64" fmla="*/ 33 w 185"/>
                <a:gd name="T65" fmla="*/ 138 h 333"/>
                <a:gd name="T66" fmla="*/ 59 w 185"/>
                <a:gd name="T67" fmla="*/ 125 h 333"/>
                <a:gd name="T68" fmla="*/ 89 w 185"/>
                <a:gd name="T69" fmla="*/ 96 h 333"/>
                <a:gd name="T70" fmla="*/ 93 w 185"/>
                <a:gd name="T71" fmla="*/ 59 h 333"/>
                <a:gd name="T72" fmla="*/ 84 w 185"/>
                <a:gd name="T73" fmla="*/ 29 h 333"/>
                <a:gd name="T74" fmla="*/ 77 w 185"/>
                <a:gd name="T75" fmla="*/ 15 h 333"/>
                <a:gd name="T76" fmla="*/ 86 w 185"/>
                <a:gd name="T7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333">
                  <a:moveTo>
                    <a:pt x="86" y="0"/>
                  </a:moveTo>
                  <a:lnTo>
                    <a:pt x="91" y="1"/>
                  </a:lnTo>
                  <a:lnTo>
                    <a:pt x="96" y="8"/>
                  </a:lnTo>
                  <a:lnTo>
                    <a:pt x="101" y="17"/>
                  </a:lnTo>
                  <a:lnTo>
                    <a:pt x="106" y="28"/>
                  </a:lnTo>
                  <a:lnTo>
                    <a:pt x="110" y="35"/>
                  </a:lnTo>
                  <a:lnTo>
                    <a:pt x="117" y="42"/>
                  </a:lnTo>
                  <a:lnTo>
                    <a:pt x="124" y="47"/>
                  </a:lnTo>
                  <a:lnTo>
                    <a:pt x="131" y="52"/>
                  </a:lnTo>
                  <a:lnTo>
                    <a:pt x="138" y="59"/>
                  </a:lnTo>
                  <a:lnTo>
                    <a:pt x="141" y="70"/>
                  </a:lnTo>
                  <a:lnTo>
                    <a:pt x="141" y="82"/>
                  </a:lnTo>
                  <a:lnTo>
                    <a:pt x="136" y="101"/>
                  </a:lnTo>
                  <a:lnTo>
                    <a:pt x="131" y="119"/>
                  </a:lnTo>
                  <a:lnTo>
                    <a:pt x="127" y="129"/>
                  </a:lnTo>
                  <a:lnTo>
                    <a:pt x="127" y="134"/>
                  </a:lnTo>
                  <a:lnTo>
                    <a:pt x="129" y="138"/>
                  </a:lnTo>
                  <a:lnTo>
                    <a:pt x="131" y="141"/>
                  </a:lnTo>
                  <a:lnTo>
                    <a:pt x="133" y="145"/>
                  </a:lnTo>
                  <a:lnTo>
                    <a:pt x="134" y="152"/>
                  </a:lnTo>
                  <a:lnTo>
                    <a:pt x="136" y="162"/>
                  </a:lnTo>
                  <a:lnTo>
                    <a:pt x="140" y="178"/>
                  </a:lnTo>
                  <a:lnTo>
                    <a:pt x="145" y="192"/>
                  </a:lnTo>
                  <a:lnTo>
                    <a:pt x="154" y="204"/>
                  </a:lnTo>
                  <a:lnTo>
                    <a:pt x="162" y="220"/>
                  </a:lnTo>
                  <a:lnTo>
                    <a:pt x="171" y="236"/>
                  </a:lnTo>
                  <a:lnTo>
                    <a:pt x="176" y="256"/>
                  </a:lnTo>
                  <a:lnTo>
                    <a:pt x="182" y="281"/>
                  </a:lnTo>
                  <a:lnTo>
                    <a:pt x="183" y="305"/>
                  </a:lnTo>
                  <a:lnTo>
                    <a:pt x="185" y="321"/>
                  </a:lnTo>
                  <a:lnTo>
                    <a:pt x="185" y="330"/>
                  </a:lnTo>
                  <a:lnTo>
                    <a:pt x="182" y="333"/>
                  </a:lnTo>
                  <a:lnTo>
                    <a:pt x="175" y="333"/>
                  </a:lnTo>
                  <a:lnTo>
                    <a:pt x="162" y="332"/>
                  </a:lnTo>
                  <a:lnTo>
                    <a:pt x="143" y="330"/>
                  </a:lnTo>
                  <a:lnTo>
                    <a:pt x="120" y="330"/>
                  </a:lnTo>
                  <a:lnTo>
                    <a:pt x="106" y="326"/>
                  </a:lnTo>
                  <a:lnTo>
                    <a:pt x="98" y="323"/>
                  </a:lnTo>
                  <a:lnTo>
                    <a:pt x="93" y="319"/>
                  </a:lnTo>
                  <a:lnTo>
                    <a:pt x="89" y="316"/>
                  </a:lnTo>
                  <a:lnTo>
                    <a:pt x="86" y="312"/>
                  </a:lnTo>
                  <a:lnTo>
                    <a:pt x="77" y="307"/>
                  </a:lnTo>
                  <a:lnTo>
                    <a:pt x="65" y="300"/>
                  </a:lnTo>
                  <a:lnTo>
                    <a:pt x="49" y="293"/>
                  </a:lnTo>
                  <a:lnTo>
                    <a:pt x="35" y="288"/>
                  </a:lnTo>
                  <a:lnTo>
                    <a:pt x="24" y="284"/>
                  </a:lnTo>
                  <a:lnTo>
                    <a:pt x="17" y="281"/>
                  </a:lnTo>
                  <a:lnTo>
                    <a:pt x="9" y="274"/>
                  </a:lnTo>
                  <a:lnTo>
                    <a:pt x="3" y="265"/>
                  </a:lnTo>
                  <a:lnTo>
                    <a:pt x="0" y="256"/>
                  </a:lnTo>
                  <a:lnTo>
                    <a:pt x="2" y="250"/>
                  </a:lnTo>
                  <a:lnTo>
                    <a:pt x="9" y="244"/>
                  </a:lnTo>
                  <a:lnTo>
                    <a:pt x="24" y="241"/>
                  </a:lnTo>
                  <a:lnTo>
                    <a:pt x="44" y="239"/>
                  </a:lnTo>
                  <a:lnTo>
                    <a:pt x="59" y="236"/>
                  </a:lnTo>
                  <a:lnTo>
                    <a:pt x="70" y="229"/>
                  </a:lnTo>
                  <a:lnTo>
                    <a:pt x="73" y="222"/>
                  </a:lnTo>
                  <a:lnTo>
                    <a:pt x="73" y="218"/>
                  </a:lnTo>
                  <a:lnTo>
                    <a:pt x="68" y="216"/>
                  </a:lnTo>
                  <a:lnTo>
                    <a:pt x="56" y="211"/>
                  </a:lnTo>
                  <a:lnTo>
                    <a:pt x="44" y="197"/>
                  </a:lnTo>
                  <a:lnTo>
                    <a:pt x="33" y="178"/>
                  </a:lnTo>
                  <a:lnTo>
                    <a:pt x="26" y="159"/>
                  </a:lnTo>
                  <a:lnTo>
                    <a:pt x="24" y="148"/>
                  </a:lnTo>
                  <a:lnTo>
                    <a:pt x="26" y="143"/>
                  </a:lnTo>
                  <a:lnTo>
                    <a:pt x="33" y="138"/>
                  </a:lnTo>
                  <a:lnTo>
                    <a:pt x="44" y="132"/>
                  </a:lnTo>
                  <a:lnTo>
                    <a:pt x="59" y="125"/>
                  </a:lnTo>
                  <a:lnTo>
                    <a:pt x="77" y="112"/>
                  </a:lnTo>
                  <a:lnTo>
                    <a:pt x="89" y="96"/>
                  </a:lnTo>
                  <a:lnTo>
                    <a:pt x="93" y="78"/>
                  </a:lnTo>
                  <a:lnTo>
                    <a:pt x="93" y="59"/>
                  </a:lnTo>
                  <a:lnTo>
                    <a:pt x="89" y="43"/>
                  </a:lnTo>
                  <a:lnTo>
                    <a:pt x="84" y="29"/>
                  </a:lnTo>
                  <a:lnTo>
                    <a:pt x="79" y="19"/>
                  </a:lnTo>
                  <a:lnTo>
                    <a:pt x="77" y="15"/>
                  </a:lnTo>
                  <a:lnTo>
                    <a:pt x="80" y="3"/>
                  </a:lnTo>
                  <a:lnTo>
                    <a:pt x="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8">
              <a:extLst>
                <a:ext uri="{FF2B5EF4-FFF2-40B4-BE49-F238E27FC236}">
                  <a16:creationId xmlns:a16="http://schemas.microsoft.com/office/drawing/2014/main" id="{81B1C4BF-288E-4E44-AA98-FE4B70167A00}"/>
                </a:ext>
              </a:extLst>
            </p:cNvPr>
            <p:cNvSpPr>
              <a:spLocks/>
            </p:cNvSpPr>
            <p:nvPr/>
          </p:nvSpPr>
          <p:spPr bwMode="auto">
            <a:xfrm>
              <a:off x="11135717" y="4889681"/>
              <a:ext cx="1571625" cy="1368425"/>
            </a:xfrm>
            <a:custGeom>
              <a:avLst/>
              <a:gdLst>
                <a:gd name="T0" fmla="*/ 723 w 990"/>
                <a:gd name="T1" fmla="*/ 20 h 862"/>
                <a:gd name="T2" fmla="*/ 856 w 990"/>
                <a:gd name="T3" fmla="*/ 56 h 862"/>
                <a:gd name="T4" fmla="*/ 880 w 990"/>
                <a:gd name="T5" fmla="*/ 145 h 862"/>
                <a:gd name="T6" fmla="*/ 980 w 990"/>
                <a:gd name="T7" fmla="*/ 203 h 862"/>
                <a:gd name="T8" fmla="*/ 948 w 990"/>
                <a:gd name="T9" fmla="*/ 285 h 862"/>
                <a:gd name="T10" fmla="*/ 857 w 990"/>
                <a:gd name="T11" fmla="*/ 275 h 862"/>
                <a:gd name="T12" fmla="*/ 812 w 990"/>
                <a:gd name="T13" fmla="*/ 271 h 862"/>
                <a:gd name="T14" fmla="*/ 854 w 990"/>
                <a:gd name="T15" fmla="*/ 303 h 862"/>
                <a:gd name="T16" fmla="*/ 861 w 990"/>
                <a:gd name="T17" fmla="*/ 334 h 862"/>
                <a:gd name="T18" fmla="*/ 812 w 990"/>
                <a:gd name="T19" fmla="*/ 383 h 862"/>
                <a:gd name="T20" fmla="*/ 758 w 990"/>
                <a:gd name="T21" fmla="*/ 386 h 862"/>
                <a:gd name="T22" fmla="*/ 657 w 990"/>
                <a:gd name="T23" fmla="*/ 301 h 862"/>
                <a:gd name="T24" fmla="*/ 596 w 990"/>
                <a:gd name="T25" fmla="*/ 322 h 862"/>
                <a:gd name="T26" fmla="*/ 641 w 990"/>
                <a:gd name="T27" fmla="*/ 371 h 862"/>
                <a:gd name="T28" fmla="*/ 704 w 990"/>
                <a:gd name="T29" fmla="*/ 416 h 862"/>
                <a:gd name="T30" fmla="*/ 695 w 990"/>
                <a:gd name="T31" fmla="*/ 446 h 862"/>
                <a:gd name="T32" fmla="*/ 589 w 990"/>
                <a:gd name="T33" fmla="*/ 495 h 862"/>
                <a:gd name="T34" fmla="*/ 491 w 990"/>
                <a:gd name="T35" fmla="*/ 505 h 862"/>
                <a:gd name="T36" fmla="*/ 447 w 990"/>
                <a:gd name="T37" fmla="*/ 435 h 862"/>
                <a:gd name="T38" fmla="*/ 384 w 990"/>
                <a:gd name="T39" fmla="*/ 334 h 862"/>
                <a:gd name="T40" fmla="*/ 329 w 990"/>
                <a:gd name="T41" fmla="*/ 322 h 862"/>
                <a:gd name="T42" fmla="*/ 295 w 990"/>
                <a:gd name="T43" fmla="*/ 364 h 862"/>
                <a:gd name="T44" fmla="*/ 374 w 990"/>
                <a:gd name="T45" fmla="*/ 467 h 862"/>
                <a:gd name="T46" fmla="*/ 402 w 990"/>
                <a:gd name="T47" fmla="*/ 610 h 862"/>
                <a:gd name="T48" fmla="*/ 350 w 990"/>
                <a:gd name="T49" fmla="*/ 706 h 862"/>
                <a:gd name="T50" fmla="*/ 280 w 990"/>
                <a:gd name="T51" fmla="*/ 779 h 862"/>
                <a:gd name="T52" fmla="*/ 233 w 990"/>
                <a:gd name="T53" fmla="*/ 853 h 862"/>
                <a:gd name="T54" fmla="*/ 168 w 990"/>
                <a:gd name="T55" fmla="*/ 816 h 862"/>
                <a:gd name="T56" fmla="*/ 168 w 990"/>
                <a:gd name="T57" fmla="*/ 793 h 862"/>
                <a:gd name="T58" fmla="*/ 201 w 990"/>
                <a:gd name="T59" fmla="*/ 828 h 862"/>
                <a:gd name="T60" fmla="*/ 217 w 990"/>
                <a:gd name="T61" fmla="*/ 750 h 862"/>
                <a:gd name="T62" fmla="*/ 142 w 990"/>
                <a:gd name="T63" fmla="*/ 703 h 862"/>
                <a:gd name="T64" fmla="*/ 128 w 990"/>
                <a:gd name="T65" fmla="*/ 638 h 862"/>
                <a:gd name="T66" fmla="*/ 156 w 990"/>
                <a:gd name="T67" fmla="*/ 566 h 862"/>
                <a:gd name="T68" fmla="*/ 98 w 990"/>
                <a:gd name="T69" fmla="*/ 479 h 862"/>
                <a:gd name="T70" fmla="*/ 58 w 990"/>
                <a:gd name="T71" fmla="*/ 399 h 862"/>
                <a:gd name="T72" fmla="*/ 65 w 990"/>
                <a:gd name="T73" fmla="*/ 355 h 862"/>
                <a:gd name="T74" fmla="*/ 11 w 990"/>
                <a:gd name="T75" fmla="*/ 313 h 862"/>
                <a:gd name="T76" fmla="*/ 30 w 990"/>
                <a:gd name="T77" fmla="*/ 250 h 862"/>
                <a:gd name="T78" fmla="*/ 171 w 990"/>
                <a:gd name="T79" fmla="*/ 154 h 862"/>
                <a:gd name="T80" fmla="*/ 288 w 990"/>
                <a:gd name="T81" fmla="*/ 77 h 862"/>
                <a:gd name="T82" fmla="*/ 369 w 990"/>
                <a:gd name="T83" fmla="*/ 30 h 862"/>
                <a:gd name="T84" fmla="*/ 452 w 990"/>
                <a:gd name="T85" fmla="*/ 21 h 862"/>
                <a:gd name="T86" fmla="*/ 442 w 990"/>
                <a:gd name="T87" fmla="*/ 65 h 862"/>
                <a:gd name="T88" fmla="*/ 369 w 990"/>
                <a:gd name="T89" fmla="*/ 161 h 862"/>
                <a:gd name="T90" fmla="*/ 390 w 990"/>
                <a:gd name="T91" fmla="*/ 234 h 862"/>
                <a:gd name="T92" fmla="*/ 423 w 990"/>
                <a:gd name="T93" fmla="*/ 250 h 862"/>
                <a:gd name="T94" fmla="*/ 435 w 990"/>
                <a:gd name="T95" fmla="*/ 196 h 862"/>
                <a:gd name="T96" fmla="*/ 480 w 990"/>
                <a:gd name="T97" fmla="*/ 187 h 862"/>
                <a:gd name="T98" fmla="*/ 524 w 990"/>
                <a:gd name="T99" fmla="*/ 103 h 862"/>
                <a:gd name="T100" fmla="*/ 575 w 990"/>
                <a:gd name="T101" fmla="*/ 166 h 862"/>
                <a:gd name="T102" fmla="*/ 638 w 990"/>
                <a:gd name="T103" fmla="*/ 229 h 862"/>
                <a:gd name="T104" fmla="*/ 667 w 990"/>
                <a:gd name="T105" fmla="*/ 186 h 862"/>
                <a:gd name="T106" fmla="*/ 665 w 990"/>
                <a:gd name="T107" fmla="*/ 145 h 862"/>
                <a:gd name="T108" fmla="*/ 608 w 990"/>
                <a:gd name="T109" fmla="*/ 145 h 862"/>
                <a:gd name="T110" fmla="*/ 624 w 990"/>
                <a:gd name="T111" fmla="*/ 88 h 862"/>
                <a:gd name="T112" fmla="*/ 575 w 990"/>
                <a:gd name="T113" fmla="*/ 34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90" h="862">
                  <a:moveTo>
                    <a:pt x="604" y="0"/>
                  </a:moveTo>
                  <a:lnTo>
                    <a:pt x="624" y="4"/>
                  </a:lnTo>
                  <a:lnTo>
                    <a:pt x="653" y="9"/>
                  </a:lnTo>
                  <a:lnTo>
                    <a:pt x="686" y="14"/>
                  </a:lnTo>
                  <a:lnTo>
                    <a:pt x="723" y="20"/>
                  </a:lnTo>
                  <a:lnTo>
                    <a:pt x="760" y="25"/>
                  </a:lnTo>
                  <a:lnTo>
                    <a:pt x="791" y="30"/>
                  </a:lnTo>
                  <a:lnTo>
                    <a:pt x="821" y="37"/>
                  </a:lnTo>
                  <a:lnTo>
                    <a:pt x="842" y="44"/>
                  </a:lnTo>
                  <a:lnTo>
                    <a:pt x="856" y="56"/>
                  </a:lnTo>
                  <a:lnTo>
                    <a:pt x="863" y="72"/>
                  </a:lnTo>
                  <a:lnTo>
                    <a:pt x="863" y="93"/>
                  </a:lnTo>
                  <a:lnTo>
                    <a:pt x="863" y="114"/>
                  </a:lnTo>
                  <a:lnTo>
                    <a:pt x="870" y="131"/>
                  </a:lnTo>
                  <a:lnTo>
                    <a:pt x="880" y="145"/>
                  </a:lnTo>
                  <a:lnTo>
                    <a:pt x="898" y="156"/>
                  </a:lnTo>
                  <a:lnTo>
                    <a:pt x="919" y="165"/>
                  </a:lnTo>
                  <a:lnTo>
                    <a:pt x="941" y="173"/>
                  </a:lnTo>
                  <a:lnTo>
                    <a:pt x="964" y="186"/>
                  </a:lnTo>
                  <a:lnTo>
                    <a:pt x="980" y="203"/>
                  </a:lnTo>
                  <a:lnTo>
                    <a:pt x="990" y="224"/>
                  </a:lnTo>
                  <a:lnTo>
                    <a:pt x="990" y="248"/>
                  </a:lnTo>
                  <a:lnTo>
                    <a:pt x="983" y="264"/>
                  </a:lnTo>
                  <a:lnTo>
                    <a:pt x="969" y="276"/>
                  </a:lnTo>
                  <a:lnTo>
                    <a:pt x="948" y="285"/>
                  </a:lnTo>
                  <a:lnTo>
                    <a:pt x="927" y="290"/>
                  </a:lnTo>
                  <a:lnTo>
                    <a:pt x="905" y="290"/>
                  </a:lnTo>
                  <a:lnTo>
                    <a:pt x="885" y="289"/>
                  </a:lnTo>
                  <a:lnTo>
                    <a:pt x="870" y="282"/>
                  </a:lnTo>
                  <a:lnTo>
                    <a:pt x="857" y="275"/>
                  </a:lnTo>
                  <a:lnTo>
                    <a:pt x="845" y="268"/>
                  </a:lnTo>
                  <a:lnTo>
                    <a:pt x="833" y="264"/>
                  </a:lnTo>
                  <a:lnTo>
                    <a:pt x="823" y="262"/>
                  </a:lnTo>
                  <a:lnTo>
                    <a:pt x="816" y="266"/>
                  </a:lnTo>
                  <a:lnTo>
                    <a:pt x="812" y="271"/>
                  </a:lnTo>
                  <a:lnTo>
                    <a:pt x="814" y="282"/>
                  </a:lnTo>
                  <a:lnTo>
                    <a:pt x="821" y="292"/>
                  </a:lnTo>
                  <a:lnTo>
                    <a:pt x="831" y="297"/>
                  </a:lnTo>
                  <a:lnTo>
                    <a:pt x="843" y="301"/>
                  </a:lnTo>
                  <a:lnTo>
                    <a:pt x="854" y="303"/>
                  </a:lnTo>
                  <a:lnTo>
                    <a:pt x="863" y="308"/>
                  </a:lnTo>
                  <a:lnTo>
                    <a:pt x="868" y="318"/>
                  </a:lnTo>
                  <a:lnTo>
                    <a:pt x="868" y="329"/>
                  </a:lnTo>
                  <a:lnTo>
                    <a:pt x="866" y="332"/>
                  </a:lnTo>
                  <a:lnTo>
                    <a:pt x="861" y="334"/>
                  </a:lnTo>
                  <a:lnTo>
                    <a:pt x="852" y="336"/>
                  </a:lnTo>
                  <a:lnTo>
                    <a:pt x="843" y="343"/>
                  </a:lnTo>
                  <a:lnTo>
                    <a:pt x="831" y="353"/>
                  </a:lnTo>
                  <a:lnTo>
                    <a:pt x="821" y="369"/>
                  </a:lnTo>
                  <a:lnTo>
                    <a:pt x="812" y="383"/>
                  </a:lnTo>
                  <a:lnTo>
                    <a:pt x="805" y="395"/>
                  </a:lnTo>
                  <a:lnTo>
                    <a:pt x="796" y="400"/>
                  </a:lnTo>
                  <a:lnTo>
                    <a:pt x="786" y="402"/>
                  </a:lnTo>
                  <a:lnTo>
                    <a:pt x="772" y="397"/>
                  </a:lnTo>
                  <a:lnTo>
                    <a:pt x="758" y="386"/>
                  </a:lnTo>
                  <a:lnTo>
                    <a:pt x="740" y="371"/>
                  </a:lnTo>
                  <a:lnTo>
                    <a:pt x="720" y="352"/>
                  </a:lnTo>
                  <a:lnTo>
                    <a:pt x="700" y="332"/>
                  </a:lnTo>
                  <a:lnTo>
                    <a:pt x="678" y="315"/>
                  </a:lnTo>
                  <a:lnTo>
                    <a:pt x="657" y="301"/>
                  </a:lnTo>
                  <a:lnTo>
                    <a:pt x="636" y="294"/>
                  </a:lnTo>
                  <a:lnTo>
                    <a:pt x="617" y="294"/>
                  </a:lnTo>
                  <a:lnTo>
                    <a:pt x="601" y="303"/>
                  </a:lnTo>
                  <a:lnTo>
                    <a:pt x="594" y="311"/>
                  </a:lnTo>
                  <a:lnTo>
                    <a:pt x="596" y="322"/>
                  </a:lnTo>
                  <a:lnTo>
                    <a:pt x="601" y="334"/>
                  </a:lnTo>
                  <a:lnTo>
                    <a:pt x="611" y="345"/>
                  </a:lnTo>
                  <a:lnTo>
                    <a:pt x="622" y="355"/>
                  </a:lnTo>
                  <a:lnTo>
                    <a:pt x="634" y="364"/>
                  </a:lnTo>
                  <a:lnTo>
                    <a:pt x="641" y="371"/>
                  </a:lnTo>
                  <a:lnTo>
                    <a:pt x="653" y="378"/>
                  </a:lnTo>
                  <a:lnTo>
                    <a:pt x="665" y="386"/>
                  </a:lnTo>
                  <a:lnTo>
                    <a:pt x="679" y="397"/>
                  </a:lnTo>
                  <a:lnTo>
                    <a:pt x="692" y="406"/>
                  </a:lnTo>
                  <a:lnTo>
                    <a:pt x="704" y="416"/>
                  </a:lnTo>
                  <a:lnTo>
                    <a:pt x="713" y="425"/>
                  </a:lnTo>
                  <a:lnTo>
                    <a:pt x="718" y="434"/>
                  </a:lnTo>
                  <a:lnTo>
                    <a:pt x="716" y="441"/>
                  </a:lnTo>
                  <a:lnTo>
                    <a:pt x="709" y="444"/>
                  </a:lnTo>
                  <a:lnTo>
                    <a:pt x="695" y="446"/>
                  </a:lnTo>
                  <a:lnTo>
                    <a:pt x="669" y="449"/>
                  </a:lnTo>
                  <a:lnTo>
                    <a:pt x="644" y="458"/>
                  </a:lnTo>
                  <a:lnTo>
                    <a:pt x="625" y="470"/>
                  </a:lnTo>
                  <a:lnTo>
                    <a:pt x="606" y="483"/>
                  </a:lnTo>
                  <a:lnTo>
                    <a:pt x="589" y="495"/>
                  </a:lnTo>
                  <a:lnTo>
                    <a:pt x="569" y="503"/>
                  </a:lnTo>
                  <a:lnTo>
                    <a:pt x="550" y="507"/>
                  </a:lnTo>
                  <a:lnTo>
                    <a:pt x="529" y="507"/>
                  </a:lnTo>
                  <a:lnTo>
                    <a:pt x="510" y="507"/>
                  </a:lnTo>
                  <a:lnTo>
                    <a:pt x="491" y="505"/>
                  </a:lnTo>
                  <a:lnTo>
                    <a:pt x="475" y="500"/>
                  </a:lnTo>
                  <a:lnTo>
                    <a:pt x="463" y="491"/>
                  </a:lnTo>
                  <a:lnTo>
                    <a:pt x="454" y="477"/>
                  </a:lnTo>
                  <a:lnTo>
                    <a:pt x="451" y="456"/>
                  </a:lnTo>
                  <a:lnTo>
                    <a:pt x="447" y="435"/>
                  </a:lnTo>
                  <a:lnTo>
                    <a:pt x="439" y="414"/>
                  </a:lnTo>
                  <a:lnTo>
                    <a:pt x="428" y="392"/>
                  </a:lnTo>
                  <a:lnTo>
                    <a:pt x="414" y="371"/>
                  </a:lnTo>
                  <a:lnTo>
                    <a:pt x="398" y="352"/>
                  </a:lnTo>
                  <a:lnTo>
                    <a:pt x="384" y="334"/>
                  </a:lnTo>
                  <a:lnTo>
                    <a:pt x="370" y="322"/>
                  </a:lnTo>
                  <a:lnTo>
                    <a:pt x="358" y="315"/>
                  </a:lnTo>
                  <a:lnTo>
                    <a:pt x="350" y="313"/>
                  </a:lnTo>
                  <a:lnTo>
                    <a:pt x="341" y="317"/>
                  </a:lnTo>
                  <a:lnTo>
                    <a:pt x="329" y="322"/>
                  </a:lnTo>
                  <a:lnTo>
                    <a:pt x="315" y="325"/>
                  </a:lnTo>
                  <a:lnTo>
                    <a:pt x="304" y="332"/>
                  </a:lnTo>
                  <a:lnTo>
                    <a:pt x="295" y="341"/>
                  </a:lnTo>
                  <a:lnTo>
                    <a:pt x="292" y="352"/>
                  </a:lnTo>
                  <a:lnTo>
                    <a:pt x="295" y="364"/>
                  </a:lnTo>
                  <a:lnTo>
                    <a:pt x="306" y="379"/>
                  </a:lnTo>
                  <a:lnTo>
                    <a:pt x="322" y="397"/>
                  </a:lnTo>
                  <a:lnTo>
                    <a:pt x="339" y="418"/>
                  </a:lnTo>
                  <a:lnTo>
                    <a:pt x="356" y="441"/>
                  </a:lnTo>
                  <a:lnTo>
                    <a:pt x="374" y="467"/>
                  </a:lnTo>
                  <a:lnTo>
                    <a:pt x="386" y="496"/>
                  </a:lnTo>
                  <a:lnTo>
                    <a:pt x="393" y="531"/>
                  </a:lnTo>
                  <a:lnTo>
                    <a:pt x="397" y="563"/>
                  </a:lnTo>
                  <a:lnTo>
                    <a:pt x="400" y="589"/>
                  </a:lnTo>
                  <a:lnTo>
                    <a:pt x="402" y="610"/>
                  </a:lnTo>
                  <a:lnTo>
                    <a:pt x="402" y="629"/>
                  </a:lnTo>
                  <a:lnTo>
                    <a:pt x="398" y="647"/>
                  </a:lnTo>
                  <a:lnTo>
                    <a:pt x="388" y="664"/>
                  </a:lnTo>
                  <a:lnTo>
                    <a:pt x="372" y="683"/>
                  </a:lnTo>
                  <a:lnTo>
                    <a:pt x="350" y="706"/>
                  </a:lnTo>
                  <a:lnTo>
                    <a:pt x="332" y="724"/>
                  </a:lnTo>
                  <a:lnTo>
                    <a:pt x="316" y="738"/>
                  </a:lnTo>
                  <a:lnTo>
                    <a:pt x="304" y="751"/>
                  </a:lnTo>
                  <a:lnTo>
                    <a:pt x="292" y="765"/>
                  </a:lnTo>
                  <a:lnTo>
                    <a:pt x="280" y="779"/>
                  </a:lnTo>
                  <a:lnTo>
                    <a:pt x="271" y="793"/>
                  </a:lnTo>
                  <a:lnTo>
                    <a:pt x="262" y="809"/>
                  </a:lnTo>
                  <a:lnTo>
                    <a:pt x="254" y="825"/>
                  </a:lnTo>
                  <a:lnTo>
                    <a:pt x="243" y="841"/>
                  </a:lnTo>
                  <a:lnTo>
                    <a:pt x="233" y="853"/>
                  </a:lnTo>
                  <a:lnTo>
                    <a:pt x="220" y="860"/>
                  </a:lnTo>
                  <a:lnTo>
                    <a:pt x="208" y="862"/>
                  </a:lnTo>
                  <a:lnTo>
                    <a:pt x="196" y="855"/>
                  </a:lnTo>
                  <a:lnTo>
                    <a:pt x="177" y="835"/>
                  </a:lnTo>
                  <a:lnTo>
                    <a:pt x="168" y="816"/>
                  </a:lnTo>
                  <a:lnTo>
                    <a:pt x="163" y="800"/>
                  </a:lnTo>
                  <a:lnTo>
                    <a:pt x="163" y="788"/>
                  </a:lnTo>
                  <a:lnTo>
                    <a:pt x="163" y="785"/>
                  </a:lnTo>
                  <a:lnTo>
                    <a:pt x="164" y="786"/>
                  </a:lnTo>
                  <a:lnTo>
                    <a:pt x="168" y="793"/>
                  </a:lnTo>
                  <a:lnTo>
                    <a:pt x="173" y="804"/>
                  </a:lnTo>
                  <a:lnTo>
                    <a:pt x="178" y="813"/>
                  </a:lnTo>
                  <a:lnTo>
                    <a:pt x="185" y="821"/>
                  </a:lnTo>
                  <a:lnTo>
                    <a:pt x="194" y="828"/>
                  </a:lnTo>
                  <a:lnTo>
                    <a:pt x="201" y="828"/>
                  </a:lnTo>
                  <a:lnTo>
                    <a:pt x="210" y="823"/>
                  </a:lnTo>
                  <a:lnTo>
                    <a:pt x="217" y="809"/>
                  </a:lnTo>
                  <a:lnTo>
                    <a:pt x="222" y="785"/>
                  </a:lnTo>
                  <a:lnTo>
                    <a:pt x="222" y="765"/>
                  </a:lnTo>
                  <a:lnTo>
                    <a:pt x="217" y="750"/>
                  </a:lnTo>
                  <a:lnTo>
                    <a:pt x="205" y="736"/>
                  </a:lnTo>
                  <a:lnTo>
                    <a:pt x="191" y="725"/>
                  </a:lnTo>
                  <a:lnTo>
                    <a:pt x="171" y="717"/>
                  </a:lnTo>
                  <a:lnTo>
                    <a:pt x="156" y="708"/>
                  </a:lnTo>
                  <a:lnTo>
                    <a:pt x="142" y="703"/>
                  </a:lnTo>
                  <a:lnTo>
                    <a:pt x="130" y="696"/>
                  </a:lnTo>
                  <a:lnTo>
                    <a:pt x="123" y="687"/>
                  </a:lnTo>
                  <a:lnTo>
                    <a:pt x="119" y="675"/>
                  </a:lnTo>
                  <a:lnTo>
                    <a:pt x="119" y="659"/>
                  </a:lnTo>
                  <a:lnTo>
                    <a:pt x="128" y="638"/>
                  </a:lnTo>
                  <a:lnTo>
                    <a:pt x="138" y="614"/>
                  </a:lnTo>
                  <a:lnTo>
                    <a:pt x="147" y="598"/>
                  </a:lnTo>
                  <a:lnTo>
                    <a:pt x="152" y="586"/>
                  </a:lnTo>
                  <a:lnTo>
                    <a:pt x="156" y="577"/>
                  </a:lnTo>
                  <a:lnTo>
                    <a:pt x="156" y="566"/>
                  </a:lnTo>
                  <a:lnTo>
                    <a:pt x="151" y="552"/>
                  </a:lnTo>
                  <a:lnTo>
                    <a:pt x="142" y="537"/>
                  </a:lnTo>
                  <a:lnTo>
                    <a:pt x="130" y="519"/>
                  </a:lnTo>
                  <a:lnTo>
                    <a:pt x="114" y="500"/>
                  </a:lnTo>
                  <a:lnTo>
                    <a:pt x="98" y="479"/>
                  </a:lnTo>
                  <a:lnTo>
                    <a:pt x="82" y="460"/>
                  </a:lnTo>
                  <a:lnTo>
                    <a:pt x="68" y="441"/>
                  </a:lnTo>
                  <a:lnTo>
                    <a:pt x="60" y="423"/>
                  </a:lnTo>
                  <a:lnTo>
                    <a:pt x="56" y="409"/>
                  </a:lnTo>
                  <a:lnTo>
                    <a:pt x="58" y="399"/>
                  </a:lnTo>
                  <a:lnTo>
                    <a:pt x="62" y="390"/>
                  </a:lnTo>
                  <a:lnTo>
                    <a:pt x="67" y="383"/>
                  </a:lnTo>
                  <a:lnTo>
                    <a:pt x="68" y="374"/>
                  </a:lnTo>
                  <a:lnTo>
                    <a:pt x="68" y="365"/>
                  </a:lnTo>
                  <a:lnTo>
                    <a:pt x="65" y="355"/>
                  </a:lnTo>
                  <a:lnTo>
                    <a:pt x="55" y="343"/>
                  </a:lnTo>
                  <a:lnTo>
                    <a:pt x="35" y="329"/>
                  </a:lnTo>
                  <a:lnTo>
                    <a:pt x="28" y="324"/>
                  </a:lnTo>
                  <a:lnTo>
                    <a:pt x="20" y="320"/>
                  </a:lnTo>
                  <a:lnTo>
                    <a:pt x="11" y="313"/>
                  </a:lnTo>
                  <a:lnTo>
                    <a:pt x="4" y="304"/>
                  </a:lnTo>
                  <a:lnTo>
                    <a:pt x="0" y="294"/>
                  </a:lnTo>
                  <a:lnTo>
                    <a:pt x="6" y="280"/>
                  </a:lnTo>
                  <a:lnTo>
                    <a:pt x="16" y="264"/>
                  </a:lnTo>
                  <a:lnTo>
                    <a:pt x="30" y="250"/>
                  </a:lnTo>
                  <a:lnTo>
                    <a:pt x="48" y="236"/>
                  </a:lnTo>
                  <a:lnTo>
                    <a:pt x="70" y="219"/>
                  </a:lnTo>
                  <a:lnTo>
                    <a:pt x="100" y="201"/>
                  </a:lnTo>
                  <a:lnTo>
                    <a:pt x="135" y="177"/>
                  </a:lnTo>
                  <a:lnTo>
                    <a:pt x="171" y="154"/>
                  </a:lnTo>
                  <a:lnTo>
                    <a:pt x="199" y="133"/>
                  </a:lnTo>
                  <a:lnTo>
                    <a:pt x="226" y="117"/>
                  </a:lnTo>
                  <a:lnTo>
                    <a:pt x="247" y="102"/>
                  </a:lnTo>
                  <a:lnTo>
                    <a:pt x="267" y="90"/>
                  </a:lnTo>
                  <a:lnTo>
                    <a:pt x="288" y="77"/>
                  </a:lnTo>
                  <a:lnTo>
                    <a:pt x="313" y="65"/>
                  </a:lnTo>
                  <a:lnTo>
                    <a:pt x="330" y="55"/>
                  </a:lnTo>
                  <a:lnTo>
                    <a:pt x="346" y="46"/>
                  </a:lnTo>
                  <a:lnTo>
                    <a:pt x="358" y="39"/>
                  </a:lnTo>
                  <a:lnTo>
                    <a:pt x="369" y="30"/>
                  </a:lnTo>
                  <a:lnTo>
                    <a:pt x="381" y="25"/>
                  </a:lnTo>
                  <a:lnTo>
                    <a:pt x="398" y="21"/>
                  </a:lnTo>
                  <a:lnTo>
                    <a:pt x="418" y="20"/>
                  </a:lnTo>
                  <a:lnTo>
                    <a:pt x="435" y="20"/>
                  </a:lnTo>
                  <a:lnTo>
                    <a:pt x="452" y="21"/>
                  </a:lnTo>
                  <a:lnTo>
                    <a:pt x="463" y="25"/>
                  </a:lnTo>
                  <a:lnTo>
                    <a:pt x="468" y="30"/>
                  </a:lnTo>
                  <a:lnTo>
                    <a:pt x="463" y="39"/>
                  </a:lnTo>
                  <a:lnTo>
                    <a:pt x="454" y="49"/>
                  </a:lnTo>
                  <a:lnTo>
                    <a:pt x="442" y="65"/>
                  </a:lnTo>
                  <a:lnTo>
                    <a:pt x="426" y="83"/>
                  </a:lnTo>
                  <a:lnTo>
                    <a:pt x="411" y="102"/>
                  </a:lnTo>
                  <a:lnTo>
                    <a:pt x="395" y="121"/>
                  </a:lnTo>
                  <a:lnTo>
                    <a:pt x="381" y="142"/>
                  </a:lnTo>
                  <a:lnTo>
                    <a:pt x="369" y="161"/>
                  </a:lnTo>
                  <a:lnTo>
                    <a:pt x="363" y="180"/>
                  </a:lnTo>
                  <a:lnTo>
                    <a:pt x="363" y="196"/>
                  </a:lnTo>
                  <a:lnTo>
                    <a:pt x="370" y="212"/>
                  </a:lnTo>
                  <a:lnTo>
                    <a:pt x="379" y="224"/>
                  </a:lnTo>
                  <a:lnTo>
                    <a:pt x="390" y="234"/>
                  </a:lnTo>
                  <a:lnTo>
                    <a:pt x="402" y="245"/>
                  </a:lnTo>
                  <a:lnTo>
                    <a:pt x="412" y="254"/>
                  </a:lnTo>
                  <a:lnTo>
                    <a:pt x="419" y="259"/>
                  </a:lnTo>
                  <a:lnTo>
                    <a:pt x="423" y="257"/>
                  </a:lnTo>
                  <a:lnTo>
                    <a:pt x="423" y="250"/>
                  </a:lnTo>
                  <a:lnTo>
                    <a:pt x="425" y="238"/>
                  </a:lnTo>
                  <a:lnTo>
                    <a:pt x="425" y="226"/>
                  </a:lnTo>
                  <a:lnTo>
                    <a:pt x="425" y="214"/>
                  </a:lnTo>
                  <a:lnTo>
                    <a:pt x="430" y="203"/>
                  </a:lnTo>
                  <a:lnTo>
                    <a:pt x="435" y="196"/>
                  </a:lnTo>
                  <a:lnTo>
                    <a:pt x="444" y="194"/>
                  </a:lnTo>
                  <a:lnTo>
                    <a:pt x="452" y="194"/>
                  </a:lnTo>
                  <a:lnTo>
                    <a:pt x="463" y="196"/>
                  </a:lnTo>
                  <a:lnTo>
                    <a:pt x="472" y="194"/>
                  </a:lnTo>
                  <a:lnTo>
                    <a:pt x="480" y="187"/>
                  </a:lnTo>
                  <a:lnTo>
                    <a:pt x="486" y="175"/>
                  </a:lnTo>
                  <a:lnTo>
                    <a:pt x="494" y="151"/>
                  </a:lnTo>
                  <a:lnTo>
                    <a:pt x="503" y="130"/>
                  </a:lnTo>
                  <a:lnTo>
                    <a:pt x="514" y="114"/>
                  </a:lnTo>
                  <a:lnTo>
                    <a:pt x="524" y="103"/>
                  </a:lnTo>
                  <a:lnTo>
                    <a:pt x="536" y="105"/>
                  </a:lnTo>
                  <a:lnTo>
                    <a:pt x="543" y="112"/>
                  </a:lnTo>
                  <a:lnTo>
                    <a:pt x="552" y="126"/>
                  </a:lnTo>
                  <a:lnTo>
                    <a:pt x="564" y="145"/>
                  </a:lnTo>
                  <a:lnTo>
                    <a:pt x="575" y="166"/>
                  </a:lnTo>
                  <a:lnTo>
                    <a:pt x="589" y="189"/>
                  </a:lnTo>
                  <a:lnTo>
                    <a:pt x="601" y="207"/>
                  </a:lnTo>
                  <a:lnTo>
                    <a:pt x="615" y="222"/>
                  </a:lnTo>
                  <a:lnTo>
                    <a:pt x="627" y="229"/>
                  </a:lnTo>
                  <a:lnTo>
                    <a:pt x="638" y="229"/>
                  </a:lnTo>
                  <a:lnTo>
                    <a:pt x="650" y="219"/>
                  </a:lnTo>
                  <a:lnTo>
                    <a:pt x="655" y="212"/>
                  </a:lnTo>
                  <a:lnTo>
                    <a:pt x="657" y="203"/>
                  </a:lnTo>
                  <a:lnTo>
                    <a:pt x="660" y="194"/>
                  </a:lnTo>
                  <a:lnTo>
                    <a:pt x="667" y="186"/>
                  </a:lnTo>
                  <a:lnTo>
                    <a:pt x="683" y="175"/>
                  </a:lnTo>
                  <a:lnTo>
                    <a:pt x="681" y="172"/>
                  </a:lnTo>
                  <a:lnTo>
                    <a:pt x="678" y="163"/>
                  </a:lnTo>
                  <a:lnTo>
                    <a:pt x="674" y="154"/>
                  </a:lnTo>
                  <a:lnTo>
                    <a:pt x="665" y="145"/>
                  </a:lnTo>
                  <a:lnTo>
                    <a:pt x="657" y="144"/>
                  </a:lnTo>
                  <a:lnTo>
                    <a:pt x="644" y="147"/>
                  </a:lnTo>
                  <a:lnTo>
                    <a:pt x="629" y="154"/>
                  </a:lnTo>
                  <a:lnTo>
                    <a:pt x="617" y="152"/>
                  </a:lnTo>
                  <a:lnTo>
                    <a:pt x="608" y="145"/>
                  </a:lnTo>
                  <a:lnTo>
                    <a:pt x="606" y="131"/>
                  </a:lnTo>
                  <a:lnTo>
                    <a:pt x="611" y="116"/>
                  </a:lnTo>
                  <a:lnTo>
                    <a:pt x="618" y="103"/>
                  </a:lnTo>
                  <a:lnTo>
                    <a:pt x="624" y="95"/>
                  </a:lnTo>
                  <a:lnTo>
                    <a:pt x="624" y="88"/>
                  </a:lnTo>
                  <a:lnTo>
                    <a:pt x="618" y="83"/>
                  </a:lnTo>
                  <a:lnTo>
                    <a:pt x="610" y="74"/>
                  </a:lnTo>
                  <a:lnTo>
                    <a:pt x="596" y="62"/>
                  </a:lnTo>
                  <a:lnTo>
                    <a:pt x="582" y="48"/>
                  </a:lnTo>
                  <a:lnTo>
                    <a:pt x="575" y="34"/>
                  </a:lnTo>
                  <a:lnTo>
                    <a:pt x="575" y="20"/>
                  </a:lnTo>
                  <a:lnTo>
                    <a:pt x="580" y="9"/>
                  </a:lnTo>
                  <a:lnTo>
                    <a:pt x="590" y="2"/>
                  </a:lnTo>
                  <a:lnTo>
                    <a:pt x="6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9">
              <a:extLst>
                <a:ext uri="{FF2B5EF4-FFF2-40B4-BE49-F238E27FC236}">
                  <a16:creationId xmlns:a16="http://schemas.microsoft.com/office/drawing/2014/main" id="{48738157-4824-4589-988D-33A2A5280198}"/>
                </a:ext>
              </a:extLst>
            </p:cNvPr>
            <p:cNvSpPr>
              <a:spLocks/>
            </p:cNvSpPr>
            <p:nvPr/>
          </p:nvSpPr>
          <p:spPr bwMode="auto">
            <a:xfrm>
              <a:off x="12092979" y="6385106"/>
              <a:ext cx="528638" cy="266700"/>
            </a:xfrm>
            <a:custGeom>
              <a:avLst/>
              <a:gdLst>
                <a:gd name="T0" fmla="*/ 186 w 333"/>
                <a:gd name="T1" fmla="*/ 3 h 168"/>
                <a:gd name="T2" fmla="*/ 200 w 333"/>
                <a:gd name="T3" fmla="*/ 28 h 168"/>
                <a:gd name="T4" fmla="*/ 214 w 333"/>
                <a:gd name="T5" fmla="*/ 58 h 168"/>
                <a:gd name="T6" fmla="*/ 230 w 333"/>
                <a:gd name="T7" fmla="*/ 68 h 168"/>
                <a:gd name="T8" fmla="*/ 254 w 333"/>
                <a:gd name="T9" fmla="*/ 58 h 168"/>
                <a:gd name="T10" fmla="*/ 275 w 333"/>
                <a:gd name="T11" fmla="*/ 52 h 168"/>
                <a:gd name="T12" fmla="*/ 281 w 333"/>
                <a:gd name="T13" fmla="*/ 66 h 168"/>
                <a:gd name="T14" fmla="*/ 291 w 333"/>
                <a:gd name="T15" fmla="*/ 91 h 168"/>
                <a:gd name="T16" fmla="*/ 310 w 333"/>
                <a:gd name="T17" fmla="*/ 105 h 168"/>
                <a:gd name="T18" fmla="*/ 326 w 333"/>
                <a:gd name="T19" fmla="*/ 124 h 168"/>
                <a:gd name="T20" fmla="*/ 333 w 333"/>
                <a:gd name="T21" fmla="*/ 143 h 168"/>
                <a:gd name="T22" fmla="*/ 324 w 333"/>
                <a:gd name="T23" fmla="*/ 154 h 168"/>
                <a:gd name="T24" fmla="*/ 295 w 333"/>
                <a:gd name="T25" fmla="*/ 148 h 168"/>
                <a:gd name="T26" fmla="*/ 268 w 333"/>
                <a:gd name="T27" fmla="*/ 155 h 168"/>
                <a:gd name="T28" fmla="*/ 249 w 333"/>
                <a:gd name="T29" fmla="*/ 166 h 168"/>
                <a:gd name="T30" fmla="*/ 235 w 333"/>
                <a:gd name="T31" fmla="*/ 164 h 168"/>
                <a:gd name="T32" fmla="*/ 227 w 333"/>
                <a:gd name="T33" fmla="*/ 157 h 168"/>
                <a:gd name="T34" fmla="*/ 221 w 333"/>
                <a:gd name="T35" fmla="*/ 159 h 168"/>
                <a:gd name="T36" fmla="*/ 206 w 333"/>
                <a:gd name="T37" fmla="*/ 159 h 168"/>
                <a:gd name="T38" fmla="*/ 167 w 333"/>
                <a:gd name="T39" fmla="*/ 154 h 168"/>
                <a:gd name="T40" fmla="*/ 125 w 333"/>
                <a:gd name="T41" fmla="*/ 150 h 168"/>
                <a:gd name="T42" fmla="*/ 80 w 333"/>
                <a:gd name="T43" fmla="*/ 152 h 168"/>
                <a:gd name="T44" fmla="*/ 41 w 333"/>
                <a:gd name="T45" fmla="*/ 155 h 168"/>
                <a:gd name="T46" fmla="*/ 12 w 333"/>
                <a:gd name="T47" fmla="*/ 150 h 168"/>
                <a:gd name="T48" fmla="*/ 0 w 333"/>
                <a:gd name="T49" fmla="*/ 131 h 168"/>
                <a:gd name="T50" fmla="*/ 5 w 333"/>
                <a:gd name="T51" fmla="*/ 112 h 168"/>
                <a:gd name="T52" fmla="*/ 33 w 333"/>
                <a:gd name="T53" fmla="*/ 108 h 168"/>
                <a:gd name="T54" fmla="*/ 68 w 333"/>
                <a:gd name="T55" fmla="*/ 94 h 168"/>
                <a:gd name="T56" fmla="*/ 89 w 333"/>
                <a:gd name="T57" fmla="*/ 71 h 168"/>
                <a:gd name="T58" fmla="*/ 96 w 333"/>
                <a:gd name="T59" fmla="*/ 38 h 168"/>
                <a:gd name="T60" fmla="*/ 110 w 333"/>
                <a:gd name="T61" fmla="*/ 31 h 168"/>
                <a:gd name="T62" fmla="*/ 129 w 333"/>
                <a:gd name="T63" fmla="*/ 40 h 168"/>
                <a:gd name="T64" fmla="*/ 151 w 333"/>
                <a:gd name="T65" fmla="*/ 31 h 168"/>
                <a:gd name="T66" fmla="*/ 165 w 333"/>
                <a:gd name="T67" fmla="*/ 10 h 168"/>
                <a:gd name="T68" fmla="*/ 178 w 333"/>
                <a:gd name="T6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3" h="168">
                  <a:moveTo>
                    <a:pt x="178" y="0"/>
                  </a:moveTo>
                  <a:lnTo>
                    <a:pt x="186" y="3"/>
                  </a:lnTo>
                  <a:lnTo>
                    <a:pt x="193" y="14"/>
                  </a:lnTo>
                  <a:lnTo>
                    <a:pt x="200" y="28"/>
                  </a:lnTo>
                  <a:lnTo>
                    <a:pt x="206" y="44"/>
                  </a:lnTo>
                  <a:lnTo>
                    <a:pt x="214" y="58"/>
                  </a:lnTo>
                  <a:lnTo>
                    <a:pt x="221" y="66"/>
                  </a:lnTo>
                  <a:lnTo>
                    <a:pt x="230" y="68"/>
                  </a:lnTo>
                  <a:lnTo>
                    <a:pt x="242" y="63"/>
                  </a:lnTo>
                  <a:lnTo>
                    <a:pt x="254" y="58"/>
                  </a:lnTo>
                  <a:lnTo>
                    <a:pt x="267" y="54"/>
                  </a:lnTo>
                  <a:lnTo>
                    <a:pt x="275" y="52"/>
                  </a:lnTo>
                  <a:lnTo>
                    <a:pt x="279" y="56"/>
                  </a:lnTo>
                  <a:lnTo>
                    <a:pt x="281" y="66"/>
                  </a:lnTo>
                  <a:lnTo>
                    <a:pt x="284" y="78"/>
                  </a:lnTo>
                  <a:lnTo>
                    <a:pt x="291" y="91"/>
                  </a:lnTo>
                  <a:lnTo>
                    <a:pt x="303" y="99"/>
                  </a:lnTo>
                  <a:lnTo>
                    <a:pt x="310" y="105"/>
                  </a:lnTo>
                  <a:lnTo>
                    <a:pt x="319" y="113"/>
                  </a:lnTo>
                  <a:lnTo>
                    <a:pt x="326" y="124"/>
                  </a:lnTo>
                  <a:lnTo>
                    <a:pt x="331" y="134"/>
                  </a:lnTo>
                  <a:lnTo>
                    <a:pt x="333" y="143"/>
                  </a:lnTo>
                  <a:lnTo>
                    <a:pt x="331" y="150"/>
                  </a:lnTo>
                  <a:lnTo>
                    <a:pt x="324" y="154"/>
                  </a:lnTo>
                  <a:lnTo>
                    <a:pt x="310" y="150"/>
                  </a:lnTo>
                  <a:lnTo>
                    <a:pt x="295" y="148"/>
                  </a:lnTo>
                  <a:lnTo>
                    <a:pt x="279" y="150"/>
                  </a:lnTo>
                  <a:lnTo>
                    <a:pt x="268" y="155"/>
                  </a:lnTo>
                  <a:lnTo>
                    <a:pt x="258" y="161"/>
                  </a:lnTo>
                  <a:lnTo>
                    <a:pt x="249" y="166"/>
                  </a:lnTo>
                  <a:lnTo>
                    <a:pt x="242" y="168"/>
                  </a:lnTo>
                  <a:lnTo>
                    <a:pt x="235" y="164"/>
                  </a:lnTo>
                  <a:lnTo>
                    <a:pt x="230" y="159"/>
                  </a:lnTo>
                  <a:lnTo>
                    <a:pt x="227" y="157"/>
                  </a:lnTo>
                  <a:lnTo>
                    <a:pt x="225" y="157"/>
                  </a:lnTo>
                  <a:lnTo>
                    <a:pt x="221" y="159"/>
                  </a:lnTo>
                  <a:lnTo>
                    <a:pt x="216" y="159"/>
                  </a:lnTo>
                  <a:lnTo>
                    <a:pt x="206" y="159"/>
                  </a:lnTo>
                  <a:lnTo>
                    <a:pt x="190" y="157"/>
                  </a:lnTo>
                  <a:lnTo>
                    <a:pt x="167" y="154"/>
                  </a:lnTo>
                  <a:lnTo>
                    <a:pt x="146" y="150"/>
                  </a:lnTo>
                  <a:lnTo>
                    <a:pt x="125" y="150"/>
                  </a:lnTo>
                  <a:lnTo>
                    <a:pt x="103" y="150"/>
                  </a:lnTo>
                  <a:lnTo>
                    <a:pt x="80" y="152"/>
                  </a:lnTo>
                  <a:lnTo>
                    <a:pt x="59" y="155"/>
                  </a:lnTo>
                  <a:lnTo>
                    <a:pt x="41" y="155"/>
                  </a:lnTo>
                  <a:lnTo>
                    <a:pt x="24" y="154"/>
                  </a:lnTo>
                  <a:lnTo>
                    <a:pt x="12" y="150"/>
                  </a:lnTo>
                  <a:lnTo>
                    <a:pt x="3" y="143"/>
                  </a:lnTo>
                  <a:lnTo>
                    <a:pt x="0" y="131"/>
                  </a:lnTo>
                  <a:lnTo>
                    <a:pt x="1" y="112"/>
                  </a:lnTo>
                  <a:lnTo>
                    <a:pt x="5" y="112"/>
                  </a:lnTo>
                  <a:lnTo>
                    <a:pt x="17" y="110"/>
                  </a:lnTo>
                  <a:lnTo>
                    <a:pt x="33" y="108"/>
                  </a:lnTo>
                  <a:lnTo>
                    <a:pt x="50" y="103"/>
                  </a:lnTo>
                  <a:lnTo>
                    <a:pt x="68" y="94"/>
                  </a:lnTo>
                  <a:lnTo>
                    <a:pt x="82" y="85"/>
                  </a:lnTo>
                  <a:lnTo>
                    <a:pt x="89" y="71"/>
                  </a:lnTo>
                  <a:lnTo>
                    <a:pt x="92" y="51"/>
                  </a:lnTo>
                  <a:lnTo>
                    <a:pt x="96" y="38"/>
                  </a:lnTo>
                  <a:lnTo>
                    <a:pt x="101" y="31"/>
                  </a:lnTo>
                  <a:lnTo>
                    <a:pt x="110" y="31"/>
                  </a:lnTo>
                  <a:lnTo>
                    <a:pt x="118" y="37"/>
                  </a:lnTo>
                  <a:lnTo>
                    <a:pt x="129" y="40"/>
                  </a:lnTo>
                  <a:lnTo>
                    <a:pt x="141" y="38"/>
                  </a:lnTo>
                  <a:lnTo>
                    <a:pt x="151" y="31"/>
                  </a:lnTo>
                  <a:lnTo>
                    <a:pt x="160" y="19"/>
                  </a:lnTo>
                  <a:lnTo>
                    <a:pt x="165" y="10"/>
                  </a:lnTo>
                  <a:lnTo>
                    <a:pt x="171" y="3"/>
                  </a:lnTo>
                  <a:lnTo>
                    <a:pt x="1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0">
              <a:extLst>
                <a:ext uri="{FF2B5EF4-FFF2-40B4-BE49-F238E27FC236}">
                  <a16:creationId xmlns:a16="http://schemas.microsoft.com/office/drawing/2014/main" id="{259874A6-0FBB-434D-ADCD-BC38289B5355}"/>
                </a:ext>
              </a:extLst>
            </p:cNvPr>
            <p:cNvSpPr>
              <a:spLocks/>
            </p:cNvSpPr>
            <p:nvPr/>
          </p:nvSpPr>
          <p:spPr bwMode="auto">
            <a:xfrm>
              <a:off x="12305704" y="6834369"/>
              <a:ext cx="301625" cy="219075"/>
            </a:xfrm>
            <a:custGeom>
              <a:avLst/>
              <a:gdLst>
                <a:gd name="T0" fmla="*/ 91 w 190"/>
                <a:gd name="T1" fmla="*/ 0 h 138"/>
                <a:gd name="T2" fmla="*/ 103 w 190"/>
                <a:gd name="T3" fmla="*/ 0 h 138"/>
                <a:gd name="T4" fmla="*/ 117 w 190"/>
                <a:gd name="T5" fmla="*/ 3 h 138"/>
                <a:gd name="T6" fmla="*/ 133 w 190"/>
                <a:gd name="T7" fmla="*/ 9 h 138"/>
                <a:gd name="T8" fmla="*/ 148 w 190"/>
                <a:gd name="T9" fmla="*/ 16 h 138"/>
                <a:gd name="T10" fmla="*/ 164 w 190"/>
                <a:gd name="T11" fmla="*/ 23 h 138"/>
                <a:gd name="T12" fmla="*/ 176 w 190"/>
                <a:gd name="T13" fmla="*/ 28 h 138"/>
                <a:gd name="T14" fmla="*/ 189 w 190"/>
                <a:gd name="T15" fmla="*/ 33 h 138"/>
                <a:gd name="T16" fmla="*/ 190 w 190"/>
                <a:gd name="T17" fmla="*/ 38 h 138"/>
                <a:gd name="T18" fmla="*/ 185 w 190"/>
                <a:gd name="T19" fmla="*/ 45 h 138"/>
                <a:gd name="T20" fmla="*/ 176 w 190"/>
                <a:gd name="T21" fmla="*/ 50 h 138"/>
                <a:gd name="T22" fmla="*/ 164 w 190"/>
                <a:gd name="T23" fmla="*/ 59 h 138"/>
                <a:gd name="T24" fmla="*/ 150 w 190"/>
                <a:gd name="T25" fmla="*/ 68 h 138"/>
                <a:gd name="T26" fmla="*/ 140 w 190"/>
                <a:gd name="T27" fmla="*/ 77 h 138"/>
                <a:gd name="T28" fmla="*/ 134 w 190"/>
                <a:gd name="T29" fmla="*/ 80 h 138"/>
                <a:gd name="T30" fmla="*/ 134 w 190"/>
                <a:gd name="T31" fmla="*/ 82 h 138"/>
                <a:gd name="T32" fmla="*/ 134 w 190"/>
                <a:gd name="T33" fmla="*/ 85 h 138"/>
                <a:gd name="T34" fmla="*/ 134 w 190"/>
                <a:gd name="T35" fmla="*/ 92 h 138"/>
                <a:gd name="T36" fmla="*/ 131 w 190"/>
                <a:gd name="T37" fmla="*/ 103 h 138"/>
                <a:gd name="T38" fmla="*/ 124 w 190"/>
                <a:gd name="T39" fmla="*/ 113 h 138"/>
                <a:gd name="T40" fmla="*/ 119 w 190"/>
                <a:gd name="T41" fmla="*/ 113 h 138"/>
                <a:gd name="T42" fmla="*/ 112 w 190"/>
                <a:gd name="T43" fmla="*/ 110 h 138"/>
                <a:gd name="T44" fmla="*/ 105 w 190"/>
                <a:gd name="T45" fmla="*/ 105 h 138"/>
                <a:gd name="T46" fmla="*/ 98 w 190"/>
                <a:gd name="T47" fmla="*/ 101 h 138"/>
                <a:gd name="T48" fmla="*/ 93 w 190"/>
                <a:gd name="T49" fmla="*/ 103 h 138"/>
                <a:gd name="T50" fmla="*/ 84 w 190"/>
                <a:gd name="T51" fmla="*/ 112 h 138"/>
                <a:gd name="T52" fmla="*/ 72 w 190"/>
                <a:gd name="T53" fmla="*/ 122 h 138"/>
                <a:gd name="T54" fmla="*/ 56 w 190"/>
                <a:gd name="T55" fmla="*/ 131 h 138"/>
                <a:gd name="T56" fmla="*/ 38 w 190"/>
                <a:gd name="T57" fmla="*/ 138 h 138"/>
                <a:gd name="T58" fmla="*/ 17 w 190"/>
                <a:gd name="T59" fmla="*/ 138 h 138"/>
                <a:gd name="T60" fmla="*/ 7 w 190"/>
                <a:gd name="T61" fmla="*/ 134 h 138"/>
                <a:gd name="T62" fmla="*/ 2 w 190"/>
                <a:gd name="T63" fmla="*/ 126 h 138"/>
                <a:gd name="T64" fmla="*/ 0 w 190"/>
                <a:gd name="T65" fmla="*/ 113 h 138"/>
                <a:gd name="T66" fmla="*/ 3 w 190"/>
                <a:gd name="T67" fmla="*/ 101 h 138"/>
                <a:gd name="T68" fmla="*/ 7 w 190"/>
                <a:gd name="T69" fmla="*/ 89 h 138"/>
                <a:gd name="T70" fmla="*/ 12 w 190"/>
                <a:gd name="T71" fmla="*/ 78 h 138"/>
                <a:gd name="T72" fmla="*/ 16 w 190"/>
                <a:gd name="T73" fmla="*/ 71 h 138"/>
                <a:gd name="T74" fmla="*/ 17 w 190"/>
                <a:gd name="T75" fmla="*/ 68 h 138"/>
                <a:gd name="T76" fmla="*/ 40 w 190"/>
                <a:gd name="T77" fmla="*/ 68 h 138"/>
                <a:gd name="T78" fmla="*/ 58 w 190"/>
                <a:gd name="T79" fmla="*/ 63 h 138"/>
                <a:gd name="T80" fmla="*/ 68 w 190"/>
                <a:gd name="T81" fmla="*/ 54 h 138"/>
                <a:gd name="T82" fmla="*/ 73 w 190"/>
                <a:gd name="T83" fmla="*/ 42 h 138"/>
                <a:gd name="T84" fmla="*/ 77 w 190"/>
                <a:gd name="T85" fmla="*/ 28 h 138"/>
                <a:gd name="T86" fmla="*/ 79 w 190"/>
                <a:gd name="T87" fmla="*/ 12 h 138"/>
                <a:gd name="T88" fmla="*/ 82 w 190"/>
                <a:gd name="T89" fmla="*/ 3 h 138"/>
                <a:gd name="T90" fmla="*/ 91 w 190"/>
                <a:gd name="T9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0" h="138">
                  <a:moveTo>
                    <a:pt x="91" y="0"/>
                  </a:moveTo>
                  <a:lnTo>
                    <a:pt x="103" y="0"/>
                  </a:lnTo>
                  <a:lnTo>
                    <a:pt x="117" y="3"/>
                  </a:lnTo>
                  <a:lnTo>
                    <a:pt x="133" y="9"/>
                  </a:lnTo>
                  <a:lnTo>
                    <a:pt x="148" y="16"/>
                  </a:lnTo>
                  <a:lnTo>
                    <a:pt x="164" y="23"/>
                  </a:lnTo>
                  <a:lnTo>
                    <a:pt x="176" y="28"/>
                  </a:lnTo>
                  <a:lnTo>
                    <a:pt x="189" y="33"/>
                  </a:lnTo>
                  <a:lnTo>
                    <a:pt x="190" y="38"/>
                  </a:lnTo>
                  <a:lnTo>
                    <a:pt x="185" y="45"/>
                  </a:lnTo>
                  <a:lnTo>
                    <a:pt x="176" y="50"/>
                  </a:lnTo>
                  <a:lnTo>
                    <a:pt x="164" y="59"/>
                  </a:lnTo>
                  <a:lnTo>
                    <a:pt x="150" y="68"/>
                  </a:lnTo>
                  <a:lnTo>
                    <a:pt x="140" y="77"/>
                  </a:lnTo>
                  <a:lnTo>
                    <a:pt x="134" y="80"/>
                  </a:lnTo>
                  <a:lnTo>
                    <a:pt x="134" y="82"/>
                  </a:lnTo>
                  <a:lnTo>
                    <a:pt x="134" y="85"/>
                  </a:lnTo>
                  <a:lnTo>
                    <a:pt x="134" y="92"/>
                  </a:lnTo>
                  <a:lnTo>
                    <a:pt x="131" y="103"/>
                  </a:lnTo>
                  <a:lnTo>
                    <a:pt x="124" y="113"/>
                  </a:lnTo>
                  <a:lnTo>
                    <a:pt x="119" y="113"/>
                  </a:lnTo>
                  <a:lnTo>
                    <a:pt x="112" y="110"/>
                  </a:lnTo>
                  <a:lnTo>
                    <a:pt x="105" y="105"/>
                  </a:lnTo>
                  <a:lnTo>
                    <a:pt x="98" y="101"/>
                  </a:lnTo>
                  <a:lnTo>
                    <a:pt x="93" y="103"/>
                  </a:lnTo>
                  <a:lnTo>
                    <a:pt x="84" y="112"/>
                  </a:lnTo>
                  <a:lnTo>
                    <a:pt x="72" y="122"/>
                  </a:lnTo>
                  <a:lnTo>
                    <a:pt x="56" y="131"/>
                  </a:lnTo>
                  <a:lnTo>
                    <a:pt x="38" y="138"/>
                  </a:lnTo>
                  <a:lnTo>
                    <a:pt x="17" y="138"/>
                  </a:lnTo>
                  <a:lnTo>
                    <a:pt x="7" y="134"/>
                  </a:lnTo>
                  <a:lnTo>
                    <a:pt x="2" y="126"/>
                  </a:lnTo>
                  <a:lnTo>
                    <a:pt x="0" y="113"/>
                  </a:lnTo>
                  <a:lnTo>
                    <a:pt x="3" y="101"/>
                  </a:lnTo>
                  <a:lnTo>
                    <a:pt x="7" y="89"/>
                  </a:lnTo>
                  <a:lnTo>
                    <a:pt x="12" y="78"/>
                  </a:lnTo>
                  <a:lnTo>
                    <a:pt x="16" y="71"/>
                  </a:lnTo>
                  <a:lnTo>
                    <a:pt x="17" y="68"/>
                  </a:lnTo>
                  <a:lnTo>
                    <a:pt x="40" y="68"/>
                  </a:lnTo>
                  <a:lnTo>
                    <a:pt x="58" y="63"/>
                  </a:lnTo>
                  <a:lnTo>
                    <a:pt x="68" y="54"/>
                  </a:lnTo>
                  <a:lnTo>
                    <a:pt x="73" y="42"/>
                  </a:lnTo>
                  <a:lnTo>
                    <a:pt x="77" y="28"/>
                  </a:lnTo>
                  <a:lnTo>
                    <a:pt x="79" y="12"/>
                  </a:lnTo>
                  <a:lnTo>
                    <a:pt x="82" y="3"/>
                  </a:lnTo>
                  <a:lnTo>
                    <a:pt x="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1">
              <a:extLst>
                <a:ext uri="{FF2B5EF4-FFF2-40B4-BE49-F238E27FC236}">
                  <a16:creationId xmlns:a16="http://schemas.microsoft.com/office/drawing/2014/main" id="{3355457B-407C-46FC-BF3C-97BD88703D5E}"/>
                </a:ext>
              </a:extLst>
            </p:cNvPr>
            <p:cNvSpPr>
              <a:spLocks/>
            </p:cNvSpPr>
            <p:nvPr/>
          </p:nvSpPr>
          <p:spPr bwMode="auto">
            <a:xfrm>
              <a:off x="12491442" y="7153456"/>
              <a:ext cx="266700" cy="171450"/>
            </a:xfrm>
            <a:custGeom>
              <a:avLst/>
              <a:gdLst>
                <a:gd name="T0" fmla="*/ 72 w 168"/>
                <a:gd name="T1" fmla="*/ 0 h 108"/>
                <a:gd name="T2" fmla="*/ 85 w 168"/>
                <a:gd name="T3" fmla="*/ 0 h 108"/>
                <a:gd name="T4" fmla="*/ 94 w 168"/>
                <a:gd name="T5" fmla="*/ 3 h 108"/>
                <a:gd name="T6" fmla="*/ 99 w 168"/>
                <a:gd name="T7" fmla="*/ 8 h 108"/>
                <a:gd name="T8" fmla="*/ 108 w 168"/>
                <a:gd name="T9" fmla="*/ 12 h 108"/>
                <a:gd name="T10" fmla="*/ 119 w 168"/>
                <a:gd name="T11" fmla="*/ 14 h 108"/>
                <a:gd name="T12" fmla="*/ 138 w 168"/>
                <a:gd name="T13" fmla="*/ 15 h 108"/>
                <a:gd name="T14" fmla="*/ 152 w 168"/>
                <a:gd name="T15" fmla="*/ 17 h 108"/>
                <a:gd name="T16" fmla="*/ 162 w 168"/>
                <a:gd name="T17" fmla="*/ 21 h 108"/>
                <a:gd name="T18" fmla="*/ 168 w 168"/>
                <a:gd name="T19" fmla="*/ 24 h 108"/>
                <a:gd name="T20" fmla="*/ 166 w 168"/>
                <a:gd name="T21" fmla="*/ 33 h 108"/>
                <a:gd name="T22" fmla="*/ 155 w 168"/>
                <a:gd name="T23" fmla="*/ 45 h 108"/>
                <a:gd name="T24" fmla="*/ 150 w 168"/>
                <a:gd name="T25" fmla="*/ 56 h 108"/>
                <a:gd name="T26" fmla="*/ 148 w 168"/>
                <a:gd name="T27" fmla="*/ 68 h 108"/>
                <a:gd name="T28" fmla="*/ 148 w 168"/>
                <a:gd name="T29" fmla="*/ 78 h 108"/>
                <a:gd name="T30" fmla="*/ 150 w 168"/>
                <a:gd name="T31" fmla="*/ 89 h 108"/>
                <a:gd name="T32" fmla="*/ 152 w 168"/>
                <a:gd name="T33" fmla="*/ 99 h 108"/>
                <a:gd name="T34" fmla="*/ 150 w 168"/>
                <a:gd name="T35" fmla="*/ 105 h 108"/>
                <a:gd name="T36" fmla="*/ 147 w 168"/>
                <a:gd name="T37" fmla="*/ 108 h 108"/>
                <a:gd name="T38" fmla="*/ 138 w 168"/>
                <a:gd name="T39" fmla="*/ 108 h 108"/>
                <a:gd name="T40" fmla="*/ 126 w 168"/>
                <a:gd name="T41" fmla="*/ 105 h 108"/>
                <a:gd name="T42" fmla="*/ 110 w 168"/>
                <a:gd name="T43" fmla="*/ 103 h 108"/>
                <a:gd name="T44" fmla="*/ 96 w 168"/>
                <a:gd name="T45" fmla="*/ 101 h 108"/>
                <a:gd name="T46" fmla="*/ 82 w 168"/>
                <a:gd name="T47" fmla="*/ 98 h 108"/>
                <a:gd name="T48" fmla="*/ 70 w 168"/>
                <a:gd name="T49" fmla="*/ 92 h 108"/>
                <a:gd name="T50" fmla="*/ 61 w 168"/>
                <a:gd name="T51" fmla="*/ 84 h 108"/>
                <a:gd name="T52" fmla="*/ 56 w 168"/>
                <a:gd name="T53" fmla="*/ 71 h 108"/>
                <a:gd name="T54" fmla="*/ 56 w 168"/>
                <a:gd name="T55" fmla="*/ 54 h 108"/>
                <a:gd name="T56" fmla="*/ 52 w 168"/>
                <a:gd name="T57" fmla="*/ 54 h 108"/>
                <a:gd name="T58" fmla="*/ 45 w 168"/>
                <a:gd name="T59" fmla="*/ 52 h 108"/>
                <a:gd name="T60" fmla="*/ 33 w 168"/>
                <a:gd name="T61" fmla="*/ 50 h 108"/>
                <a:gd name="T62" fmla="*/ 21 w 168"/>
                <a:gd name="T63" fmla="*/ 47 h 108"/>
                <a:gd name="T64" fmla="*/ 10 w 168"/>
                <a:gd name="T65" fmla="*/ 42 h 108"/>
                <a:gd name="T66" fmla="*/ 3 w 168"/>
                <a:gd name="T67" fmla="*/ 35 h 108"/>
                <a:gd name="T68" fmla="*/ 0 w 168"/>
                <a:gd name="T69" fmla="*/ 28 h 108"/>
                <a:gd name="T70" fmla="*/ 5 w 168"/>
                <a:gd name="T71" fmla="*/ 15 h 108"/>
                <a:gd name="T72" fmla="*/ 17 w 168"/>
                <a:gd name="T73" fmla="*/ 3 h 108"/>
                <a:gd name="T74" fmla="*/ 23 w 168"/>
                <a:gd name="T75" fmla="*/ 3 h 108"/>
                <a:gd name="T76" fmla="*/ 37 w 168"/>
                <a:gd name="T77" fmla="*/ 1 h 108"/>
                <a:gd name="T78" fmla="*/ 54 w 168"/>
                <a:gd name="T79" fmla="*/ 0 h 108"/>
                <a:gd name="T80" fmla="*/ 72 w 168"/>
                <a:gd name="T8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108">
                  <a:moveTo>
                    <a:pt x="72" y="0"/>
                  </a:moveTo>
                  <a:lnTo>
                    <a:pt x="85" y="0"/>
                  </a:lnTo>
                  <a:lnTo>
                    <a:pt x="94" y="3"/>
                  </a:lnTo>
                  <a:lnTo>
                    <a:pt x="99" y="8"/>
                  </a:lnTo>
                  <a:lnTo>
                    <a:pt x="108" y="12"/>
                  </a:lnTo>
                  <a:lnTo>
                    <a:pt x="119" y="14"/>
                  </a:lnTo>
                  <a:lnTo>
                    <a:pt x="138" y="15"/>
                  </a:lnTo>
                  <a:lnTo>
                    <a:pt x="152" y="17"/>
                  </a:lnTo>
                  <a:lnTo>
                    <a:pt x="162" y="21"/>
                  </a:lnTo>
                  <a:lnTo>
                    <a:pt x="168" y="24"/>
                  </a:lnTo>
                  <a:lnTo>
                    <a:pt x="166" y="33"/>
                  </a:lnTo>
                  <a:lnTo>
                    <a:pt x="155" y="45"/>
                  </a:lnTo>
                  <a:lnTo>
                    <a:pt x="150" y="56"/>
                  </a:lnTo>
                  <a:lnTo>
                    <a:pt x="148" y="68"/>
                  </a:lnTo>
                  <a:lnTo>
                    <a:pt x="148" y="78"/>
                  </a:lnTo>
                  <a:lnTo>
                    <a:pt x="150" y="89"/>
                  </a:lnTo>
                  <a:lnTo>
                    <a:pt x="152" y="99"/>
                  </a:lnTo>
                  <a:lnTo>
                    <a:pt x="150" y="105"/>
                  </a:lnTo>
                  <a:lnTo>
                    <a:pt x="147" y="108"/>
                  </a:lnTo>
                  <a:lnTo>
                    <a:pt x="138" y="108"/>
                  </a:lnTo>
                  <a:lnTo>
                    <a:pt x="126" y="105"/>
                  </a:lnTo>
                  <a:lnTo>
                    <a:pt x="110" y="103"/>
                  </a:lnTo>
                  <a:lnTo>
                    <a:pt x="96" y="101"/>
                  </a:lnTo>
                  <a:lnTo>
                    <a:pt x="82" y="98"/>
                  </a:lnTo>
                  <a:lnTo>
                    <a:pt x="70" y="92"/>
                  </a:lnTo>
                  <a:lnTo>
                    <a:pt x="61" y="84"/>
                  </a:lnTo>
                  <a:lnTo>
                    <a:pt x="56" y="71"/>
                  </a:lnTo>
                  <a:lnTo>
                    <a:pt x="56" y="54"/>
                  </a:lnTo>
                  <a:lnTo>
                    <a:pt x="52" y="54"/>
                  </a:lnTo>
                  <a:lnTo>
                    <a:pt x="45" y="52"/>
                  </a:lnTo>
                  <a:lnTo>
                    <a:pt x="33" y="50"/>
                  </a:lnTo>
                  <a:lnTo>
                    <a:pt x="21" y="47"/>
                  </a:lnTo>
                  <a:lnTo>
                    <a:pt x="10" y="42"/>
                  </a:lnTo>
                  <a:lnTo>
                    <a:pt x="3" y="35"/>
                  </a:lnTo>
                  <a:lnTo>
                    <a:pt x="0" y="28"/>
                  </a:lnTo>
                  <a:lnTo>
                    <a:pt x="5" y="15"/>
                  </a:lnTo>
                  <a:lnTo>
                    <a:pt x="17" y="3"/>
                  </a:lnTo>
                  <a:lnTo>
                    <a:pt x="23" y="3"/>
                  </a:lnTo>
                  <a:lnTo>
                    <a:pt x="37" y="1"/>
                  </a:lnTo>
                  <a:lnTo>
                    <a:pt x="54" y="0"/>
                  </a:lnTo>
                  <a:lnTo>
                    <a:pt x="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2">
              <a:extLst>
                <a:ext uri="{FF2B5EF4-FFF2-40B4-BE49-F238E27FC236}">
                  <a16:creationId xmlns:a16="http://schemas.microsoft.com/office/drawing/2014/main" id="{B8384B5F-633C-4037-A15C-E42D8B298FAB}"/>
                </a:ext>
              </a:extLst>
            </p:cNvPr>
            <p:cNvSpPr>
              <a:spLocks/>
            </p:cNvSpPr>
            <p:nvPr/>
          </p:nvSpPr>
          <p:spPr bwMode="auto">
            <a:xfrm>
              <a:off x="13048654" y="6356531"/>
              <a:ext cx="471488" cy="341313"/>
            </a:xfrm>
            <a:custGeom>
              <a:avLst/>
              <a:gdLst>
                <a:gd name="T0" fmla="*/ 36 w 297"/>
                <a:gd name="T1" fmla="*/ 4 h 215"/>
                <a:gd name="T2" fmla="*/ 42 w 297"/>
                <a:gd name="T3" fmla="*/ 23 h 215"/>
                <a:gd name="T4" fmla="*/ 43 w 297"/>
                <a:gd name="T5" fmla="*/ 55 h 215"/>
                <a:gd name="T6" fmla="*/ 43 w 297"/>
                <a:gd name="T7" fmla="*/ 86 h 215"/>
                <a:gd name="T8" fmla="*/ 45 w 297"/>
                <a:gd name="T9" fmla="*/ 102 h 215"/>
                <a:gd name="T10" fmla="*/ 52 w 297"/>
                <a:gd name="T11" fmla="*/ 91 h 215"/>
                <a:gd name="T12" fmla="*/ 64 w 297"/>
                <a:gd name="T13" fmla="*/ 69 h 215"/>
                <a:gd name="T14" fmla="*/ 84 w 297"/>
                <a:gd name="T15" fmla="*/ 48 h 215"/>
                <a:gd name="T16" fmla="*/ 115 w 297"/>
                <a:gd name="T17" fmla="*/ 53 h 215"/>
                <a:gd name="T18" fmla="*/ 148 w 297"/>
                <a:gd name="T19" fmla="*/ 76 h 215"/>
                <a:gd name="T20" fmla="*/ 178 w 297"/>
                <a:gd name="T21" fmla="*/ 102 h 215"/>
                <a:gd name="T22" fmla="*/ 194 w 297"/>
                <a:gd name="T23" fmla="*/ 110 h 215"/>
                <a:gd name="T24" fmla="*/ 206 w 297"/>
                <a:gd name="T25" fmla="*/ 100 h 215"/>
                <a:gd name="T26" fmla="*/ 228 w 297"/>
                <a:gd name="T27" fmla="*/ 83 h 215"/>
                <a:gd name="T28" fmla="*/ 267 w 297"/>
                <a:gd name="T29" fmla="*/ 70 h 215"/>
                <a:gd name="T30" fmla="*/ 284 w 297"/>
                <a:gd name="T31" fmla="*/ 70 h 215"/>
                <a:gd name="T32" fmla="*/ 290 w 297"/>
                <a:gd name="T33" fmla="*/ 81 h 215"/>
                <a:gd name="T34" fmla="*/ 295 w 297"/>
                <a:gd name="T35" fmla="*/ 102 h 215"/>
                <a:gd name="T36" fmla="*/ 295 w 297"/>
                <a:gd name="T37" fmla="*/ 135 h 215"/>
                <a:gd name="T38" fmla="*/ 283 w 297"/>
                <a:gd name="T39" fmla="*/ 168 h 215"/>
                <a:gd name="T40" fmla="*/ 267 w 297"/>
                <a:gd name="T41" fmla="*/ 187 h 215"/>
                <a:gd name="T42" fmla="*/ 253 w 297"/>
                <a:gd name="T43" fmla="*/ 180 h 215"/>
                <a:gd name="T44" fmla="*/ 241 w 297"/>
                <a:gd name="T45" fmla="*/ 179 h 215"/>
                <a:gd name="T46" fmla="*/ 214 w 297"/>
                <a:gd name="T47" fmla="*/ 184 h 215"/>
                <a:gd name="T48" fmla="*/ 174 w 297"/>
                <a:gd name="T49" fmla="*/ 186 h 215"/>
                <a:gd name="T50" fmla="*/ 155 w 297"/>
                <a:gd name="T51" fmla="*/ 177 h 215"/>
                <a:gd name="T52" fmla="*/ 146 w 297"/>
                <a:gd name="T53" fmla="*/ 168 h 215"/>
                <a:gd name="T54" fmla="*/ 129 w 297"/>
                <a:gd name="T55" fmla="*/ 165 h 215"/>
                <a:gd name="T56" fmla="*/ 99 w 297"/>
                <a:gd name="T57" fmla="*/ 180 h 215"/>
                <a:gd name="T58" fmla="*/ 77 w 297"/>
                <a:gd name="T59" fmla="*/ 205 h 215"/>
                <a:gd name="T60" fmla="*/ 50 w 297"/>
                <a:gd name="T61" fmla="*/ 215 h 215"/>
                <a:gd name="T62" fmla="*/ 29 w 297"/>
                <a:gd name="T63" fmla="*/ 205 h 215"/>
                <a:gd name="T64" fmla="*/ 22 w 297"/>
                <a:gd name="T65" fmla="*/ 184 h 215"/>
                <a:gd name="T66" fmla="*/ 9 w 297"/>
                <a:gd name="T67" fmla="*/ 158 h 215"/>
                <a:gd name="T68" fmla="*/ 0 w 297"/>
                <a:gd name="T69" fmla="*/ 126 h 215"/>
                <a:gd name="T70" fmla="*/ 2 w 297"/>
                <a:gd name="T71" fmla="*/ 79 h 215"/>
                <a:gd name="T72" fmla="*/ 7 w 297"/>
                <a:gd name="T73" fmla="*/ 37 h 215"/>
                <a:gd name="T74" fmla="*/ 9 w 297"/>
                <a:gd name="T75" fmla="*/ 18 h 215"/>
                <a:gd name="T76" fmla="*/ 29 w 297"/>
                <a:gd name="T77"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 h="215">
                  <a:moveTo>
                    <a:pt x="29" y="0"/>
                  </a:moveTo>
                  <a:lnTo>
                    <a:pt x="36" y="4"/>
                  </a:lnTo>
                  <a:lnTo>
                    <a:pt x="40" y="11"/>
                  </a:lnTo>
                  <a:lnTo>
                    <a:pt x="42" y="23"/>
                  </a:lnTo>
                  <a:lnTo>
                    <a:pt x="43" y="39"/>
                  </a:lnTo>
                  <a:lnTo>
                    <a:pt x="43" y="55"/>
                  </a:lnTo>
                  <a:lnTo>
                    <a:pt x="43" y="70"/>
                  </a:lnTo>
                  <a:lnTo>
                    <a:pt x="43" y="86"/>
                  </a:lnTo>
                  <a:lnTo>
                    <a:pt x="43" y="98"/>
                  </a:lnTo>
                  <a:lnTo>
                    <a:pt x="45" y="102"/>
                  </a:lnTo>
                  <a:lnTo>
                    <a:pt x="49" y="100"/>
                  </a:lnTo>
                  <a:lnTo>
                    <a:pt x="52" y="91"/>
                  </a:lnTo>
                  <a:lnTo>
                    <a:pt x="57" y="81"/>
                  </a:lnTo>
                  <a:lnTo>
                    <a:pt x="64" y="69"/>
                  </a:lnTo>
                  <a:lnTo>
                    <a:pt x="73" y="56"/>
                  </a:lnTo>
                  <a:lnTo>
                    <a:pt x="84" y="48"/>
                  </a:lnTo>
                  <a:lnTo>
                    <a:pt x="98" y="48"/>
                  </a:lnTo>
                  <a:lnTo>
                    <a:pt x="115" y="53"/>
                  </a:lnTo>
                  <a:lnTo>
                    <a:pt x="131" y="63"/>
                  </a:lnTo>
                  <a:lnTo>
                    <a:pt x="148" y="76"/>
                  </a:lnTo>
                  <a:lnTo>
                    <a:pt x="164" y="89"/>
                  </a:lnTo>
                  <a:lnTo>
                    <a:pt x="178" y="102"/>
                  </a:lnTo>
                  <a:lnTo>
                    <a:pt x="187" y="110"/>
                  </a:lnTo>
                  <a:lnTo>
                    <a:pt x="194" y="110"/>
                  </a:lnTo>
                  <a:lnTo>
                    <a:pt x="201" y="107"/>
                  </a:lnTo>
                  <a:lnTo>
                    <a:pt x="206" y="100"/>
                  </a:lnTo>
                  <a:lnTo>
                    <a:pt x="214" y="91"/>
                  </a:lnTo>
                  <a:lnTo>
                    <a:pt x="228" y="83"/>
                  </a:lnTo>
                  <a:lnTo>
                    <a:pt x="248" y="76"/>
                  </a:lnTo>
                  <a:lnTo>
                    <a:pt x="267" y="70"/>
                  </a:lnTo>
                  <a:lnTo>
                    <a:pt x="277" y="70"/>
                  </a:lnTo>
                  <a:lnTo>
                    <a:pt x="284" y="70"/>
                  </a:lnTo>
                  <a:lnTo>
                    <a:pt x="288" y="74"/>
                  </a:lnTo>
                  <a:lnTo>
                    <a:pt x="290" y="81"/>
                  </a:lnTo>
                  <a:lnTo>
                    <a:pt x="291" y="89"/>
                  </a:lnTo>
                  <a:lnTo>
                    <a:pt x="295" y="102"/>
                  </a:lnTo>
                  <a:lnTo>
                    <a:pt x="297" y="117"/>
                  </a:lnTo>
                  <a:lnTo>
                    <a:pt x="295" y="135"/>
                  </a:lnTo>
                  <a:lnTo>
                    <a:pt x="290" y="152"/>
                  </a:lnTo>
                  <a:lnTo>
                    <a:pt x="283" y="168"/>
                  </a:lnTo>
                  <a:lnTo>
                    <a:pt x="276" y="180"/>
                  </a:lnTo>
                  <a:lnTo>
                    <a:pt x="267" y="187"/>
                  </a:lnTo>
                  <a:lnTo>
                    <a:pt x="260" y="186"/>
                  </a:lnTo>
                  <a:lnTo>
                    <a:pt x="253" y="180"/>
                  </a:lnTo>
                  <a:lnTo>
                    <a:pt x="248" y="179"/>
                  </a:lnTo>
                  <a:lnTo>
                    <a:pt x="241" y="179"/>
                  </a:lnTo>
                  <a:lnTo>
                    <a:pt x="230" y="180"/>
                  </a:lnTo>
                  <a:lnTo>
                    <a:pt x="214" y="184"/>
                  </a:lnTo>
                  <a:lnTo>
                    <a:pt x="192" y="186"/>
                  </a:lnTo>
                  <a:lnTo>
                    <a:pt x="174" y="186"/>
                  </a:lnTo>
                  <a:lnTo>
                    <a:pt x="162" y="182"/>
                  </a:lnTo>
                  <a:lnTo>
                    <a:pt x="155" y="177"/>
                  </a:lnTo>
                  <a:lnTo>
                    <a:pt x="152" y="172"/>
                  </a:lnTo>
                  <a:lnTo>
                    <a:pt x="146" y="168"/>
                  </a:lnTo>
                  <a:lnTo>
                    <a:pt x="139" y="165"/>
                  </a:lnTo>
                  <a:lnTo>
                    <a:pt x="129" y="165"/>
                  </a:lnTo>
                  <a:lnTo>
                    <a:pt x="113" y="170"/>
                  </a:lnTo>
                  <a:lnTo>
                    <a:pt x="99" y="180"/>
                  </a:lnTo>
                  <a:lnTo>
                    <a:pt x="89" y="193"/>
                  </a:lnTo>
                  <a:lnTo>
                    <a:pt x="77" y="205"/>
                  </a:lnTo>
                  <a:lnTo>
                    <a:pt x="64" y="214"/>
                  </a:lnTo>
                  <a:lnTo>
                    <a:pt x="50" y="215"/>
                  </a:lnTo>
                  <a:lnTo>
                    <a:pt x="36" y="212"/>
                  </a:lnTo>
                  <a:lnTo>
                    <a:pt x="29" y="205"/>
                  </a:lnTo>
                  <a:lnTo>
                    <a:pt x="26" y="196"/>
                  </a:lnTo>
                  <a:lnTo>
                    <a:pt x="22" y="184"/>
                  </a:lnTo>
                  <a:lnTo>
                    <a:pt x="17" y="172"/>
                  </a:lnTo>
                  <a:lnTo>
                    <a:pt x="9" y="158"/>
                  </a:lnTo>
                  <a:lnTo>
                    <a:pt x="3" y="145"/>
                  </a:lnTo>
                  <a:lnTo>
                    <a:pt x="0" y="126"/>
                  </a:lnTo>
                  <a:lnTo>
                    <a:pt x="0" y="103"/>
                  </a:lnTo>
                  <a:lnTo>
                    <a:pt x="2" y="79"/>
                  </a:lnTo>
                  <a:lnTo>
                    <a:pt x="3" y="56"/>
                  </a:lnTo>
                  <a:lnTo>
                    <a:pt x="7" y="37"/>
                  </a:lnTo>
                  <a:lnTo>
                    <a:pt x="9" y="23"/>
                  </a:lnTo>
                  <a:lnTo>
                    <a:pt x="9" y="18"/>
                  </a:lnTo>
                  <a:lnTo>
                    <a:pt x="21" y="6"/>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3">
              <a:extLst>
                <a:ext uri="{FF2B5EF4-FFF2-40B4-BE49-F238E27FC236}">
                  <a16:creationId xmlns:a16="http://schemas.microsoft.com/office/drawing/2014/main" id="{66A249FE-879E-44F9-9B08-10A419C038E9}"/>
                </a:ext>
              </a:extLst>
            </p:cNvPr>
            <p:cNvSpPr>
              <a:spLocks/>
            </p:cNvSpPr>
            <p:nvPr/>
          </p:nvSpPr>
          <p:spPr bwMode="auto">
            <a:xfrm>
              <a:off x="13715404" y="6467656"/>
              <a:ext cx="206375" cy="214313"/>
            </a:xfrm>
            <a:custGeom>
              <a:avLst/>
              <a:gdLst>
                <a:gd name="T0" fmla="*/ 30 w 130"/>
                <a:gd name="T1" fmla="*/ 0 h 135"/>
                <a:gd name="T2" fmla="*/ 39 w 130"/>
                <a:gd name="T3" fmla="*/ 6 h 135"/>
                <a:gd name="T4" fmla="*/ 48 w 130"/>
                <a:gd name="T5" fmla="*/ 14 h 135"/>
                <a:gd name="T6" fmla="*/ 58 w 130"/>
                <a:gd name="T7" fmla="*/ 26 h 135"/>
                <a:gd name="T8" fmla="*/ 69 w 130"/>
                <a:gd name="T9" fmla="*/ 39 h 135"/>
                <a:gd name="T10" fmla="*/ 81 w 130"/>
                <a:gd name="T11" fmla="*/ 53 h 135"/>
                <a:gd name="T12" fmla="*/ 96 w 130"/>
                <a:gd name="T13" fmla="*/ 65 h 135"/>
                <a:gd name="T14" fmla="*/ 109 w 130"/>
                <a:gd name="T15" fmla="*/ 74 h 135"/>
                <a:gd name="T16" fmla="*/ 117 w 130"/>
                <a:gd name="T17" fmla="*/ 81 h 135"/>
                <a:gd name="T18" fmla="*/ 124 w 130"/>
                <a:gd name="T19" fmla="*/ 88 h 135"/>
                <a:gd name="T20" fmla="*/ 128 w 130"/>
                <a:gd name="T21" fmla="*/ 98 h 135"/>
                <a:gd name="T22" fmla="*/ 130 w 130"/>
                <a:gd name="T23" fmla="*/ 116 h 135"/>
                <a:gd name="T24" fmla="*/ 128 w 130"/>
                <a:gd name="T25" fmla="*/ 130 h 135"/>
                <a:gd name="T26" fmla="*/ 124 w 130"/>
                <a:gd name="T27" fmla="*/ 135 h 135"/>
                <a:gd name="T28" fmla="*/ 117 w 130"/>
                <a:gd name="T29" fmla="*/ 135 h 135"/>
                <a:gd name="T30" fmla="*/ 105 w 130"/>
                <a:gd name="T31" fmla="*/ 130 h 135"/>
                <a:gd name="T32" fmla="*/ 91 w 130"/>
                <a:gd name="T33" fmla="*/ 121 h 135"/>
                <a:gd name="T34" fmla="*/ 75 w 130"/>
                <a:gd name="T35" fmla="*/ 112 h 135"/>
                <a:gd name="T36" fmla="*/ 55 w 130"/>
                <a:gd name="T37" fmla="*/ 105 h 135"/>
                <a:gd name="T38" fmla="*/ 37 w 130"/>
                <a:gd name="T39" fmla="*/ 96 h 135"/>
                <a:gd name="T40" fmla="*/ 23 w 130"/>
                <a:gd name="T41" fmla="*/ 82 h 135"/>
                <a:gd name="T42" fmla="*/ 13 w 130"/>
                <a:gd name="T43" fmla="*/ 67 h 135"/>
                <a:gd name="T44" fmla="*/ 6 w 130"/>
                <a:gd name="T45" fmla="*/ 51 h 135"/>
                <a:gd name="T46" fmla="*/ 2 w 130"/>
                <a:gd name="T47" fmla="*/ 35 h 135"/>
                <a:gd name="T48" fmla="*/ 0 w 130"/>
                <a:gd name="T49" fmla="*/ 26 h 135"/>
                <a:gd name="T50" fmla="*/ 0 w 130"/>
                <a:gd name="T51" fmla="*/ 23 h 135"/>
                <a:gd name="T52" fmla="*/ 11 w 130"/>
                <a:gd name="T53" fmla="*/ 7 h 135"/>
                <a:gd name="T54" fmla="*/ 21 w 130"/>
                <a:gd name="T55" fmla="*/ 0 h 135"/>
                <a:gd name="T56" fmla="*/ 30 w 130"/>
                <a:gd name="T5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135">
                  <a:moveTo>
                    <a:pt x="30" y="0"/>
                  </a:moveTo>
                  <a:lnTo>
                    <a:pt x="39" y="6"/>
                  </a:lnTo>
                  <a:lnTo>
                    <a:pt x="48" y="14"/>
                  </a:lnTo>
                  <a:lnTo>
                    <a:pt x="58" y="26"/>
                  </a:lnTo>
                  <a:lnTo>
                    <a:pt x="69" y="39"/>
                  </a:lnTo>
                  <a:lnTo>
                    <a:pt x="81" y="53"/>
                  </a:lnTo>
                  <a:lnTo>
                    <a:pt x="96" y="65"/>
                  </a:lnTo>
                  <a:lnTo>
                    <a:pt x="109" y="74"/>
                  </a:lnTo>
                  <a:lnTo>
                    <a:pt x="117" y="81"/>
                  </a:lnTo>
                  <a:lnTo>
                    <a:pt x="124" y="88"/>
                  </a:lnTo>
                  <a:lnTo>
                    <a:pt x="128" y="98"/>
                  </a:lnTo>
                  <a:lnTo>
                    <a:pt x="130" y="116"/>
                  </a:lnTo>
                  <a:lnTo>
                    <a:pt x="128" y="130"/>
                  </a:lnTo>
                  <a:lnTo>
                    <a:pt x="124" y="135"/>
                  </a:lnTo>
                  <a:lnTo>
                    <a:pt x="117" y="135"/>
                  </a:lnTo>
                  <a:lnTo>
                    <a:pt x="105" y="130"/>
                  </a:lnTo>
                  <a:lnTo>
                    <a:pt x="91" y="121"/>
                  </a:lnTo>
                  <a:lnTo>
                    <a:pt x="75" y="112"/>
                  </a:lnTo>
                  <a:lnTo>
                    <a:pt x="55" y="105"/>
                  </a:lnTo>
                  <a:lnTo>
                    <a:pt x="37" y="96"/>
                  </a:lnTo>
                  <a:lnTo>
                    <a:pt x="23" y="82"/>
                  </a:lnTo>
                  <a:lnTo>
                    <a:pt x="13" y="67"/>
                  </a:lnTo>
                  <a:lnTo>
                    <a:pt x="6" y="51"/>
                  </a:lnTo>
                  <a:lnTo>
                    <a:pt x="2" y="35"/>
                  </a:lnTo>
                  <a:lnTo>
                    <a:pt x="0" y="26"/>
                  </a:lnTo>
                  <a:lnTo>
                    <a:pt x="0" y="23"/>
                  </a:lnTo>
                  <a:lnTo>
                    <a:pt x="11" y="7"/>
                  </a:lnTo>
                  <a:lnTo>
                    <a:pt x="21" y="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4">
              <a:extLst>
                <a:ext uri="{FF2B5EF4-FFF2-40B4-BE49-F238E27FC236}">
                  <a16:creationId xmlns:a16="http://schemas.microsoft.com/office/drawing/2014/main" id="{4FB381E7-92F3-4812-82B8-C9E0FD8A04E7}"/>
                </a:ext>
              </a:extLst>
            </p:cNvPr>
            <p:cNvSpPr>
              <a:spLocks/>
            </p:cNvSpPr>
            <p:nvPr/>
          </p:nvSpPr>
          <p:spPr bwMode="auto">
            <a:xfrm>
              <a:off x="12851804" y="6135869"/>
              <a:ext cx="166688" cy="123825"/>
            </a:xfrm>
            <a:custGeom>
              <a:avLst/>
              <a:gdLst>
                <a:gd name="T0" fmla="*/ 14 w 105"/>
                <a:gd name="T1" fmla="*/ 0 h 78"/>
                <a:gd name="T2" fmla="*/ 16 w 105"/>
                <a:gd name="T3" fmla="*/ 0 h 78"/>
                <a:gd name="T4" fmla="*/ 19 w 105"/>
                <a:gd name="T5" fmla="*/ 3 h 78"/>
                <a:gd name="T6" fmla="*/ 21 w 105"/>
                <a:gd name="T7" fmla="*/ 8 h 78"/>
                <a:gd name="T8" fmla="*/ 23 w 105"/>
                <a:gd name="T9" fmla="*/ 12 h 78"/>
                <a:gd name="T10" fmla="*/ 26 w 105"/>
                <a:gd name="T11" fmla="*/ 14 h 78"/>
                <a:gd name="T12" fmla="*/ 33 w 105"/>
                <a:gd name="T13" fmla="*/ 14 h 78"/>
                <a:gd name="T14" fmla="*/ 47 w 105"/>
                <a:gd name="T15" fmla="*/ 10 h 78"/>
                <a:gd name="T16" fmla="*/ 70 w 105"/>
                <a:gd name="T17" fmla="*/ 5 h 78"/>
                <a:gd name="T18" fmla="*/ 85 w 105"/>
                <a:gd name="T19" fmla="*/ 3 h 78"/>
                <a:gd name="T20" fmla="*/ 96 w 105"/>
                <a:gd name="T21" fmla="*/ 7 h 78"/>
                <a:gd name="T22" fmla="*/ 103 w 105"/>
                <a:gd name="T23" fmla="*/ 14 h 78"/>
                <a:gd name="T24" fmla="*/ 105 w 105"/>
                <a:gd name="T25" fmla="*/ 24 h 78"/>
                <a:gd name="T26" fmla="*/ 103 w 105"/>
                <a:gd name="T27" fmla="*/ 36 h 78"/>
                <a:gd name="T28" fmla="*/ 101 w 105"/>
                <a:gd name="T29" fmla="*/ 49 h 78"/>
                <a:gd name="T30" fmla="*/ 98 w 105"/>
                <a:gd name="T31" fmla="*/ 59 h 78"/>
                <a:gd name="T32" fmla="*/ 94 w 105"/>
                <a:gd name="T33" fmla="*/ 68 h 78"/>
                <a:gd name="T34" fmla="*/ 89 w 105"/>
                <a:gd name="T35" fmla="*/ 75 h 78"/>
                <a:gd name="T36" fmla="*/ 78 w 105"/>
                <a:gd name="T37" fmla="*/ 78 h 78"/>
                <a:gd name="T38" fmla="*/ 66 w 105"/>
                <a:gd name="T39" fmla="*/ 77 h 78"/>
                <a:gd name="T40" fmla="*/ 49 w 105"/>
                <a:gd name="T41" fmla="*/ 73 h 78"/>
                <a:gd name="T42" fmla="*/ 31 w 105"/>
                <a:gd name="T43" fmla="*/ 68 h 78"/>
                <a:gd name="T44" fmla="*/ 17 w 105"/>
                <a:gd name="T45" fmla="*/ 61 h 78"/>
                <a:gd name="T46" fmla="*/ 9 w 105"/>
                <a:gd name="T47" fmla="*/ 50 h 78"/>
                <a:gd name="T48" fmla="*/ 3 w 105"/>
                <a:gd name="T49" fmla="*/ 38 h 78"/>
                <a:gd name="T50" fmla="*/ 0 w 105"/>
                <a:gd name="T51" fmla="*/ 26 h 78"/>
                <a:gd name="T52" fmla="*/ 0 w 105"/>
                <a:gd name="T53" fmla="*/ 17 h 78"/>
                <a:gd name="T54" fmla="*/ 0 w 105"/>
                <a:gd name="T55" fmla="*/ 14 h 78"/>
                <a:gd name="T56" fmla="*/ 0 w 105"/>
                <a:gd name="T57" fmla="*/ 14 h 78"/>
                <a:gd name="T58" fmla="*/ 2 w 105"/>
                <a:gd name="T59" fmla="*/ 12 h 78"/>
                <a:gd name="T60" fmla="*/ 3 w 105"/>
                <a:gd name="T61" fmla="*/ 8 h 78"/>
                <a:gd name="T62" fmla="*/ 5 w 105"/>
                <a:gd name="T63" fmla="*/ 5 h 78"/>
                <a:gd name="T64" fmla="*/ 7 w 105"/>
                <a:gd name="T65" fmla="*/ 3 h 78"/>
                <a:gd name="T66" fmla="*/ 10 w 105"/>
                <a:gd name="T67" fmla="*/ 0 h 78"/>
                <a:gd name="T68" fmla="*/ 14 w 105"/>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78">
                  <a:moveTo>
                    <a:pt x="14" y="0"/>
                  </a:moveTo>
                  <a:lnTo>
                    <a:pt x="16" y="0"/>
                  </a:lnTo>
                  <a:lnTo>
                    <a:pt x="19" y="3"/>
                  </a:lnTo>
                  <a:lnTo>
                    <a:pt x="21" y="8"/>
                  </a:lnTo>
                  <a:lnTo>
                    <a:pt x="23" y="12"/>
                  </a:lnTo>
                  <a:lnTo>
                    <a:pt x="26" y="14"/>
                  </a:lnTo>
                  <a:lnTo>
                    <a:pt x="33" y="14"/>
                  </a:lnTo>
                  <a:lnTo>
                    <a:pt x="47" y="10"/>
                  </a:lnTo>
                  <a:lnTo>
                    <a:pt x="70" y="5"/>
                  </a:lnTo>
                  <a:lnTo>
                    <a:pt x="85" y="3"/>
                  </a:lnTo>
                  <a:lnTo>
                    <a:pt x="96" y="7"/>
                  </a:lnTo>
                  <a:lnTo>
                    <a:pt x="103" y="14"/>
                  </a:lnTo>
                  <a:lnTo>
                    <a:pt x="105" y="24"/>
                  </a:lnTo>
                  <a:lnTo>
                    <a:pt x="103" y="36"/>
                  </a:lnTo>
                  <a:lnTo>
                    <a:pt x="101" y="49"/>
                  </a:lnTo>
                  <a:lnTo>
                    <a:pt x="98" y="59"/>
                  </a:lnTo>
                  <a:lnTo>
                    <a:pt x="94" y="68"/>
                  </a:lnTo>
                  <a:lnTo>
                    <a:pt x="89" y="75"/>
                  </a:lnTo>
                  <a:lnTo>
                    <a:pt x="78" y="78"/>
                  </a:lnTo>
                  <a:lnTo>
                    <a:pt x="66" y="77"/>
                  </a:lnTo>
                  <a:lnTo>
                    <a:pt x="49" y="73"/>
                  </a:lnTo>
                  <a:lnTo>
                    <a:pt x="31" y="68"/>
                  </a:lnTo>
                  <a:lnTo>
                    <a:pt x="17" y="61"/>
                  </a:lnTo>
                  <a:lnTo>
                    <a:pt x="9" y="50"/>
                  </a:lnTo>
                  <a:lnTo>
                    <a:pt x="3" y="38"/>
                  </a:lnTo>
                  <a:lnTo>
                    <a:pt x="0" y="26"/>
                  </a:lnTo>
                  <a:lnTo>
                    <a:pt x="0" y="17"/>
                  </a:lnTo>
                  <a:lnTo>
                    <a:pt x="0" y="14"/>
                  </a:lnTo>
                  <a:lnTo>
                    <a:pt x="0" y="14"/>
                  </a:lnTo>
                  <a:lnTo>
                    <a:pt x="2" y="12"/>
                  </a:lnTo>
                  <a:lnTo>
                    <a:pt x="3" y="8"/>
                  </a:lnTo>
                  <a:lnTo>
                    <a:pt x="5" y="5"/>
                  </a:lnTo>
                  <a:lnTo>
                    <a:pt x="7" y="3"/>
                  </a:lnTo>
                  <a:lnTo>
                    <a:pt x="10"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5">
              <a:extLst>
                <a:ext uri="{FF2B5EF4-FFF2-40B4-BE49-F238E27FC236}">
                  <a16:creationId xmlns:a16="http://schemas.microsoft.com/office/drawing/2014/main" id="{0C37BDF5-878C-42B8-A5DF-8CD7E453C22A}"/>
                </a:ext>
              </a:extLst>
            </p:cNvPr>
            <p:cNvSpPr>
              <a:spLocks/>
            </p:cNvSpPr>
            <p:nvPr/>
          </p:nvSpPr>
          <p:spPr bwMode="auto">
            <a:xfrm>
              <a:off x="12710517" y="5966006"/>
              <a:ext cx="238125" cy="138113"/>
            </a:xfrm>
            <a:custGeom>
              <a:avLst/>
              <a:gdLst>
                <a:gd name="T0" fmla="*/ 124 w 150"/>
                <a:gd name="T1" fmla="*/ 0 h 87"/>
                <a:gd name="T2" fmla="*/ 139 w 150"/>
                <a:gd name="T3" fmla="*/ 2 h 87"/>
                <a:gd name="T4" fmla="*/ 148 w 150"/>
                <a:gd name="T5" fmla="*/ 7 h 87"/>
                <a:gd name="T6" fmla="*/ 150 w 150"/>
                <a:gd name="T7" fmla="*/ 16 h 87"/>
                <a:gd name="T8" fmla="*/ 146 w 150"/>
                <a:gd name="T9" fmla="*/ 26 h 87"/>
                <a:gd name="T10" fmla="*/ 138 w 150"/>
                <a:gd name="T11" fmla="*/ 39 h 87"/>
                <a:gd name="T12" fmla="*/ 124 w 150"/>
                <a:gd name="T13" fmla="*/ 53 h 87"/>
                <a:gd name="T14" fmla="*/ 110 w 150"/>
                <a:gd name="T15" fmla="*/ 63 h 87"/>
                <a:gd name="T16" fmla="*/ 96 w 150"/>
                <a:gd name="T17" fmla="*/ 68 h 87"/>
                <a:gd name="T18" fmla="*/ 84 w 150"/>
                <a:gd name="T19" fmla="*/ 70 h 87"/>
                <a:gd name="T20" fmla="*/ 70 w 150"/>
                <a:gd name="T21" fmla="*/ 72 h 87"/>
                <a:gd name="T22" fmla="*/ 56 w 150"/>
                <a:gd name="T23" fmla="*/ 75 h 87"/>
                <a:gd name="T24" fmla="*/ 36 w 150"/>
                <a:gd name="T25" fmla="*/ 82 h 87"/>
                <a:gd name="T26" fmla="*/ 24 w 150"/>
                <a:gd name="T27" fmla="*/ 87 h 87"/>
                <a:gd name="T28" fmla="*/ 14 w 150"/>
                <a:gd name="T29" fmla="*/ 84 h 87"/>
                <a:gd name="T30" fmla="*/ 7 w 150"/>
                <a:gd name="T31" fmla="*/ 79 h 87"/>
                <a:gd name="T32" fmla="*/ 3 w 150"/>
                <a:gd name="T33" fmla="*/ 68 h 87"/>
                <a:gd name="T34" fmla="*/ 0 w 150"/>
                <a:gd name="T35" fmla="*/ 58 h 87"/>
                <a:gd name="T36" fmla="*/ 0 w 150"/>
                <a:gd name="T37" fmla="*/ 47 h 87"/>
                <a:gd name="T38" fmla="*/ 0 w 150"/>
                <a:gd name="T39" fmla="*/ 40 h 87"/>
                <a:gd name="T40" fmla="*/ 0 w 150"/>
                <a:gd name="T41" fmla="*/ 39 h 87"/>
                <a:gd name="T42" fmla="*/ 9 w 150"/>
                <a:gd name="T43" fmla="*/ 28 h 87"/>
                <a:gd name="T44" fmla="*/ 28 w 150"/>
                <a:gd name="T45" fmla="*/ 19 h 87"/>
                <a:gd name="T46" fmla="*/ 50 w 150"/>
                <a:gd name="T47" fmla="*/ 11 h 87"/>
                <a:gd name="T48" fmla="*/ 77 w 150"/>
                <a:gd name="T49" fmla="*/ 5 h 87"/>
                <a:gd name="T50" fmla="*/ 103 w 150"/>
                <a:gd name="T51" fmla="*/ 2 h 87"/>
                <a:gd name="T52" fmla="*/ 124 w 150"/>
                <a:gd name="T5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87">
                  <a:moveTo>
                    <a:pt x="124" y="0"/>
                  </a:moveTo>
                  <a:lnTo>
                    <a:pt x="139" y="2"/>
                  </a:lnTo>
                  <a:lnTo>
                    <a:pt x="148" y="7"/>
                  </a:lnTo>
                  <a:lnTo>
                    <a:pt x="150" y="16"/>
                  </a:lnTo>
                  <a:lnTo>
                    <a:pt x="146" y="26"/>
                  </a:lnTo>
                  <a:lnTo>
                    <a:pt x="138" y="39"/>
                  </a:lnTo>
                  <a:lnTo>
                    <a:pt x="124" y="53"/>
                  </a:lnTo>
                  <a:lnTo>
                    <a:pt x="110" y="63"/>
                  </a:lnTo>
                  <a:lnTo>
                    <a:pt x="96" y="68"/>
                  </a:lnTo>
                  <a:lnTo>
                    <a:pt x="84" y="70"/>
                  </a:lnTo>
                  <a:lnTo>
                    <a:pt x="70" y="72"/>
                  </a:lnTo>
                  <a:lnTo>
                    <a:pt x="56" y="75"/>
                  </a:lnTo>
                  <a:lnTo>
                    <a:pt x="36" y="82"/>
                  </a:lnTo>
                  <a:lnTo>
                    <a:pt x="24" y="87"/>
                  </a:lnTo>
                  <a:lnTo>
                    <a:pt x="14" y="84"/>
                  </a:lnTo>
                  <a:lnTo>
                    <a:pt x="7" y="79"/>
                  </a:lnTo>
                  <a:lnTo>
                    <a:pt x="3" y="68"/>
                  </a:lnTo>
                  <a:lnTo>
                    <a:pt x="0" y="58"/>
                  </a:lnTo>
                  <a:lnTo>
                    <a:pt x="0" y="47"/>
                  </a:lnTo>
                  <a:lnTo>
                    <a:pt x="0" y="40"/>
                  </a:lnTo>
                  <a:lnTo>
                    <a:pt x="0" y="39"/>
                  </a:lnTo>
                  <a:lnTo>
                    <a:pt x="9" y="28"/>
                  </a:lnTo>
                  <a:lnTo>
                    <a:pt x="28" y="19"/>
                  </a:lnTo>
                  <a:lnTo>
                    <a:pt x="50" y="11"/>
                  </a:lnTo>
                  <a:lnTo>
                    <a:pt x="77" y="5"/>
                  </a:lnTo>
                  <a:lnTo>
                    <a:pt x="103" y="2"/>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6">
              <a:extLst>
                <a:ext uri="{FF2B5EF4-FFF2-40B4-BE49-F238E27FC236}">
                  <a16:creationId xmlns:a16="http://schemas.microsoft.com/office/drawing/2014/main" id="{BFFCDCC4-D1D3-4E13-A43A-9BF0ACC977F6}"/>
                </a:ext>
              </a:extLst>
            </p:cNvPr>
            <p:cNvSpPr>
              <a:spLocks/>
            </p:cNvSpPr>
            <p:nvPr/>
          </p:nvSpPr>
          <p:spPr bwMode="auto">
            <a:xfrm>
              <a:off x="12986742" y="5940606"/>
              <a:ext cx="125413" cy="163513"/>
            </a:xfrm>
            <a:custGeom>
              <a:avLst/>
              <a:gdLst>
                <a:gd name="T0" fmla="*/ 30 w 79"/>
                <a:gd name="T1" fmla="*/ 0 h 103"/>
                <a:gd name="T2" fmla="*/ 39 w 79"/>
                <a:gd name="T3" fmla="*/ 2 h 103"/>
                <a:gd name="T4" fmla="*/ 48 w 79"/>
                <a:gd name="T5" fmla="*/ 9 h 103"/>
                <a:gd name="T6" fmla="*/ 58 w 79"/>
                <a:gd name="T7" fmla="*/ 20 h 103"/>
                <a:gd name="T8" fmla="*/ 67 w 79"/>
                <a:gd name="T9" fmla="*/ 34 h 103"/>
                <a:gd name="T10" fmla="*/ 74 w 79"/>
                <a:gd name="T11" fmla="*/ 49 h 103"/>
                <a:gd name="T12" fmla="*/ 79 w 79"/>
                <a:gd name="T13" fmla="*/ 70 h 103"/>
                <a:gd name="T14" fmla="*/ 77 w 79"/>
                <a:gd name="T15" fmla="*/ 86 h 103"/>
                <a:gd name="T16" fmla="*/ 70 w 79"/>
                <a:gd name="T17" fmla="*/ 96 h 103"/>
                <a:gd name="T18" fmla="*/ 58 w 79"/>
                <a:gd name="T19" fmla="*/ 102 h 103"/>
                <a:gd name="T20" fmla="*/ 39 w 79"/>
                <a:gd name="T21" fmla="*/ 103 h 103"/>
                <a:gd name="T22" fmla="*/ 20 w 79"/>
                <a:gd name="T23" fmla="*/ 98 h 103"/>
                <a:gd name="T24" fmla="*/ 7 w 79"/>
                <a:gd name="T25" fmla="*/ 89 h 103"/>
                <a:gd name="T26" fmla="*/ 0 w 79"/>
                <a:gd name="T27" fmla="*/ 79 h 103"/>
                <a:gd name="T28" fmla="*/ 0 w 79"/>
                <a:gd name="T29" fmla="*/ 67 h 103"/>
                <a:gd name="T30" fmla="*/ 6 w 79"/>
                <a:gd name="T31" fmla="*/ 60 h 103"/>
                <a:gd name="T32" fmla="*/ 13 w 79"/>
                <a:gd name="T33" fmla="*/ 51 h 103"/>
                <a:gd name="T34" fmla="*/ 16 w 79"/>
                <a:gd name="T35" fmla="*/ 41 h 103"/>
                <a:gd name="T36" fmla="*/ 20 w 79"/>
                <a:gd name="T37" fmla="*/ 28 h 103"/>
                <a:gd name="T38" fmla="*/ 20 w 79"/>
                <a:gd name="T39" fmla="*/ 20 h 103"/>
                <a:gd name="T40" fmla="*/ 20 w 79"/>
                <a:gd name="T41" fmla="*/ 16 h 103"/>
                <a:gd name="T42" fmla="*/ 23 w 79"/>
                <a:gd name="T43" fmla="*/ 6 h 103"/>
                <a:gd name="T44" fmla="*/ 30 w 79"/>
                <a:gd name="T4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103">
                  <a:moveTo>
                    <a:pt x="30" y="0"/>
                  </a:moveTo>
                  <a:lnTo>
                    <a:pt x="39" y="2"/>
                  </a:lnTo>
                  <a:lnTo>
                    <a:pt x="48" y="9"/>
                  </a:lnTo>
                  <a:lnTo>
                    <a:pt x="58" y="20"/>
                  </a:lnTo>
                  <a:lnTo>
                    <a:pt x="67" y="34"/>
                  </a:lnTo>
                  <a:lnTo>
                    <a:pt x="74" y="49"/>
                  </a:lnTo>
                  <a:lnTo>
                    <a:pt x="79" y="70"/>
                  </a:lnTo>
                  <a:lnTo>
                    <a:pt x="77" y="86"/>
                  </a:lnTo>
                  <a:lnTo>
                    <a:pt x="70" y="96"/>
                  </a:lnTo>
                  <a:lnTo>
                    <a:pt x="58" y="102"/>
                  </a:lnTo>
                  <a:lnTo>
                    <a:pt x="39" y="103"/>
                  </a:lnTo>
                  <a:lnTo>
                    <a:pt x="20" y="98"/>
                  </a:lnTo>
                  <a:lnTo>
                    <a:pt x="7" y="89"/>
                  </a:lnTo>
                  <a:lnTo>
                    <a:pt x="0" y="79"/>
                  </a:lnTo>
                  <a:lnTo>
                    <a:pt x="0" y="67"/>
                  </a:lnTo>
                  <a:lnTo>
                    <a:pt x="6" y="60"/>
                  </a:lnTo>
                  <a:lnTo>
                    <a:pt x="13" y="51"/>
                  </a:lnTo>
                  <a:lnTo>
                    <a:pt x="16" y="41"/>
                  </a:lnTo>
                  <a:lnTo>
                    <a:pt x="20" y="28"/>
                  </a:lnTo>
                  <a:lnTo>
                    <a:pt x="20" y="20"/>
                  </a:lnTo>
                  <a:lnTo>
                    <a:pt x="20" y="16"/>
                  </a:lnTo>
                  <a:lnTo>
                    <a:pt x="23" y="6"/>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7">
              <a:extLst>
                <a:ext uri="{FF2B5EF4-FFF2-40B4-BE49-F238E27FC236}">
                  <a16:creationId xmlns:a16="http://schemas.microsoft.com/office/drawing/2014/main" id="{55843EA5-CC54-4B39-873A-38B66466828F}"/>
                </a:ext>
              </a:extLst>
            </p:cNvPr>
            <p:cNvSpPr>
              <a:spLocks/>
            </p:cNvSpPr>
            <p:nvPr/>
          </p:nvSpPr>
          <p:spPr bwMode="auto">
            <a:xfrm>
              <a:off x="13056592" y="6104119"/>
              <a:ext cx="285750" cy="111125"/>
            </a:xfrm>
            <a:custGeom>
              <a:avLst/>
              <a:gdLst>
                <a:gd name="T0" fmla="*/ 91 w 180"/>
                <a:gd name="T1" fmla="*/ 0 h 70"/>
                <a:gd name="T2" fmla="*/ 112 w 180"/>
                <a:gd name="T3" fmla="*/ 0 h 70"/>
                <a:gd name="T4" fmla="*/ 126 w 180"/>
                <a:gd name="T5" fmla="*/ 2 h 70"/>
                <a:gd name="T6" fmla="*/ 136 w 180"/>
                <a:gd name="T7" fmla="*/ 6 h 70"/>
                <a:gd name="T8" fmla="*/ 148 w 180"/>
                <a:gd name="T9" fmla="*/ 11 h 70"/>
                <a:gd name="T10" fmla="*/ 164 w 180"/>
                <a:gd name="T11" fmla="*/ 20 h 70"/>
                <a:gd name="T12" fmla="*/ 176 w 180"/>
                <a:gd name="T13" fmla="*/ 30 h 70"/>
                <a:gd name="T14" fmla="*/ 180 w 180"/>
                <a:gd name="T15" fmla="*/ 42 h 70"/>
                <a:gd name="T16" fmla="*/ 175 w 180"/>
                <a:gd name="T17" fmla="*/ 53 h 70"/>
                <a:gd name="T18" fmla="*/ 161 w 180"/>
                <a:gd name="T19" fmla="*/ 62 h 70"/>
                <a:gd name="T20" fmla="*/ 143 w 180"/>
                <a:gd name="T21" fmla="*/ 69 h 70"/>
                <a:gd name="T22" fmla="*/ 120 w 180"/>
                <a:gd name="T23" fmla="*/ 70 h 70"/>
                <a:gd name="T24" fmla="*/ 96 w 180"/>
                <a:gd name="T25" fmla="*/ 70 h 70"/>
                <a:gd name="T26" fmla="*/ 72 w 180"/>
                <a:gd name="T27" fmla="*/ 67 h 70"/>
                <a:gd name="T28" fmla="*/ 45 w 180"/>
                <a:gd name="T29" fmla="*/ 63 h 70"/>
                <a:gd name="T30" fmla="*/ 21 w 180"/>
                <a:gd name="T31" fmla="*/ 58 h 70"/>
                <a:gd name="T32" fmla="*/ 9 w 180"/>
                <a:gd name="T33" fmla="*/ 55 h 70"/>
                <a:gd name="T34" fmla="*/ 2 w 180"/>
                <a:gd name="T35" fmla="*/ 49 h 70"/>
                <a:gd name="T36" fmla="*/ 0 w 180"/>
                <a:gd name="T37" fmla="*/ 41 h 70"/>
                <a:gd name="T38" fmla="*/ 4 w 180"/>
                <a:gd name="T39" fmla="*/ 34 h 70"/>
                <a:gd name="T40" fmla="*/ 5 w 180"/>
                <a:gd name="T41" fmla="*/ 27 h 70"/>
                <a:gd name="T42" fmla="*/ 9 w 180"/>
                <a:gd name="T43" fmla="*/ 21 h 70"/>
                <a:gd name="T44" fmla="*/ 10 w 180"/>
                <a:gd name="T45" fmla="*/ 20 h 70"/>
                <a:gd name="T46" fmla="*/ 30 w 180"/>
                <a:gd name="T47" fmla="*/ 13 h 70"/>
                <a:gd name="T48" fmla="*/ 42 w 180"/>
                <a:gd name="T49" fmla="*/ 7 h 70"/>
                <a:gd name="T50" fmla="*/ 54 w 180"/>
                <a:gd name="T51" fmla="*/ 2 h 70"/>
                <a:gd name="T52" fmla="*/ 70 w 180"/>
                <a:gd name="T53" fmla="*/ 0 h 70"/>
                <a:gd name="T54" fmla="*/ 91 w 180"/>
                <a:gd name="T5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0" h="70">
                  <a:moveTo>
                    <a:pt x="91" y="0"/>
                  </a:moveTo>
                  <a:lnTo>
                    <a:pt x="112" y="0"/>
                  </a:lnTo>
                  <a:lnTo>
                    <a:pt x="126" y="2"/>
                  </a:lnTo>
                  <a:lnTo>
                    <a:pt x="136" y="6"/>
                  </a:lnTo>
                  <a:lnTo>
                    <a:pt x="148" y="11"/>
                  </a:lnTo>
                  <a:lnTo>
                    <a:pt x="164" y="20"/>
                  </a:lnTo>
                  <a:lnTo>
                    <a:pt x="176" y="30"/>
                  </a:lnTo>
                  <a:lnTo>
                    <a:pt x="180" y="42"/>
                  </a:lnTo>
                  <a:lnTo>
                    <a:pt x="175" y="53"/>
                  </a:lnTo>
                  <a:lnTo>
                    <a:pt x="161" y="62"/>
                  </a:lnTo>
                  <a:lnTo>
                    <a:pt x="143" y="69"/>
                  </a:lnTo>
                  <a:lnTo>
                    <a:pt x="120" y="70"/>
                  </a:lnTo>
                  <a:lnTo>
                    <a:pt x="96" y="70"/>
                  </a:lnTo>
                  <a:lnTo>
                    <a:pt x="72" y="67"/>
                  </a:lnTo>
                  <a:lnTo>
                    <a:pt x="45" y="63"/>
                  </a:lnTo>
                  <a:lnTo>
                    <a:pt x="21" y="58"/>
                  </a:lnTo>
                  <a:lnTo>
                    <a:pt x="9" y="55"/>
                  </a:lnTo>
                  <a:lnTo>
                    <a:pt x="2" y="49"/>
                  </a:lnTo>
                  <a:lnTo>
                    <a:pt x="0" y="41"/>
                  </a:lnTo>
                  <a:lnTo>
                    <a:pt x="4" y="34"/>
                  </a:lnTo>
                  <a:lnTo>
                    <a:pt x="5" y="27"/>
                  </a:lnTo>
                  <a:lnTo>
                    <a:pt x="9" y="21"/>
                  </a:lnTo>
                  <a:lnTo>
                    <a:pt x="10" y="20"/>
                  </a:lnTo>
                  <a:lnTo>
                    <a:pt x="30" y="13"/>
                  </a:lnTo>
                  <a:lnTo>
                    <a:pt x="42" y="7"/>
                  </a:lnTo>
                  <a:lnTo>
                    <a:pt x="54" y="2"/>
                  </a:lnTo>
                  <a:lnTo>
                    <a:pt x="70" y="0"/>
                  </a:lnTo>
                  <a:lnTo>
                    <a:pt x="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8">
              <a:extLst>
                <a:ext uri="{FF2B5EF4-FFF2-40B4-BE49-F238E27FC236}">
                  <a16:creationId xmlns:a16="http://schemas.microsoft.com/office/drawing/2014/main" id="{D1730435-F157-4AE5-987D-824B5ECE332D}"/>
                </a:ext>
              </a:extLst>
            </p:cNvPr>
            <p:cNvSpPr>
              <a:spLocks/>
            </p:cNvSpPr>
            <p:nvPr/>
          </p:nvSpPr>
          <p:spPr bwMode="auto">
            <a:xfrm>
              <a:off x="13101042" y="5885044"/>
              <a:ext cx="379413" cy="336550"/>
            </a:xfrm>
            <a:custGeom>
              <a:avLst/>
              <a:gdLst>
                <a:gd name="T0" fmla="*/ 35 w 239"/>
                <a:gd name="T1" fmla="*/ 0 h 212"/>
                <a:gd name="T2" fmla="*/ 47 w 239"/>
                <a:gd name="T3" fmla="*/ 4 h 212"/>
                <a:gd name="T4" fmla="*/ 58 w 239"/>
                <a:gd name="T5" fmla="*/ 11 h 212"/>
                <a:gd name="T6" fmla="*/ 66 w 239"/>
                <a:gd name="T7" fmla="*/ 18 h 212"/>
                <a:gd name="T8" fmla="*/ 73 w 239"/>
                <a:gd name="T9" fmla="*/ 25 h 212"/>
                <a:gd name="T10" fmla="*/ 82 w 239"/>
                <a:gd name="T11" fmla="*/ 32 h 212"/>
                <a:gd name="T12" fmla="*/ 94 w 239"/>
                <a:gd name="T13" fmla="*/ 44 h 212"/>
                <a:gd name="T14" fmla="*/ 112 w 239"/>
                <a:gd name="T15" fmla="*/ 56 h 212"/>
                <a:gd name="T16" fmla="*/ 129 w 239"/>
                <a:gd name="T17" fmla="*/ 72 h 212"/>
                <a:gd name="T18" fmla="*/ 147 w 239"/>
                <a:gd name="T19" fmla="*/ 86 h 212"/>
                <a:gd name="T20" fmla="*/ 164 w 239"/>
                <a:gd name="T21" fmla="*/ 97 h 212"/>
                <a:gd name="T22" fmla="*/ 178 w 239"/>
                <a:gd name="T23" fmla="*/ 104 h 212"/>
                <a:gd name="T24" fmla="*/ 199 w 239"/>
                <a:gd name="T25" fmla="*/ 114 h 212"/>
                <a:gd name="T26" fmla="*/ 215 w 239"/>
                <a:gd name="T27" fmla="*/ 128 h 212"/>
                <a:gd name="T28" fmla="*/ 227 w 239"/>
                <a:gd name="T29" fmla="*/ 142 h 212"/>
                <a:gd name="T30" fmla="*/ 234 w 239"/>
                <a:gd name="T31" fmla="*/ 158 h 212"/>
                <a:gd name="T32" fmla="*/ 237 w 239"/>
                <a:gd name="T33" fmla="*/ 170 h 212"/>
                <a:gd name="T34" fmla="*/ 239 w 239"/>
                <a:gd name="T35" fmla="*/ 180 h 212"/>
                <a:gd name="T36" fmla="*/ 236 w 239"/>
                <a:gd name="T37" fmla="*/ 189 h 212"/>
                <a:gd name="T38" fmla="*/ 227 w 239"/>
                <a:gd name="T39" fmla="*/ 200 h 212"/>
                <a:gd name="T40" fmla="*/ 209 w 239"/>
                <a:gd name="T41" fmla="*/ 208 h 212"/>
                <a:gd name="T42" fmla="*/ 197 w 239"/>
                <a:gd name="T43" fmla="*/ 212 h 212"/>
                <a:gd name="T44" fmla="*/ 188 w 239"/>
                <a:gd name="T45" fmla="*/ 210 h 212"/>
                <a:gd name="T46" fmla="*/ 181 w 239"/>
                <a:gd name="T47" fmla="*/ 203 h 212"/>
                <a:gd name="T48" fmla="*/ 176 w 239"/>
                <a:gd name="T49" fmla="*/ 193 h 212"/>
                <a:gd name="T50" fmla="*/ 173 w 239"/>
                <a:gd name="T51" fmla="*/ 180 h 212"/>
                <a:gd name="T52" fmla="*/ 169 w 239"/>
                <a:gd name="T53" fmla="*/ 168 h 212"/>
                <a:gd name="T54" fmla="*/ 166 w 239"/>
                <a:gd name="T55" fmla="*/ 158 h 212"/>
                <a:gd name="T56" fmla="*/ 155 w 239"/>
                <a:gd name="T57" fmla="*/ 145 h 212"/>
                <a:gd name="T58" fmla="*/ 143 w 239"/>
                <a:gd name="T59" fmla="*/ 138 h 212"/>
                <a:gd name="T60" fmla="*/ 126 w 239"/>
                <a:gd name="T61" fmla="*/ 137 h 212"/>
                <a:gd name="T62" fmla="*/ 99 w 239"/>
                <a:gd name="T63" fmla="*/ 138 h 212"/>
                <a:gd name="T64" fmla="*/ 82 w 239"/>
                <a:gd name="T65" fmla="*/ 135 h 212"/>
                <a:gd name="T66" fmla="*/ 66 w 239"/>
                <a:gd name="T67" fmla="*/ 128 h 212"/>
                <a:gd name="T68" fmla="*/ 54 w 239"/>
                <a:gd name="T69" fmla="*/ 118 h 212"/>
                <a:gd name="T70" fmla="*/ 42 w 239"/>
                <a:gd name="T71" fmla="*/ 107 h 212"/>
                <a:gd name="T72" fmla="*/ 31 w 239"/>
                <a:gd name="T73" fmla="*/ 95 h 212"/>
                <a:gd name="T74" fmla="*/ 19 w 239"/>
                <a:gd name="T75" fmla="*/ 88 h 212"/>
                <a:gd name="T76" fmla="*/ 9 w 239"/>
                <a:gd name="T77" fmla="*/ 77 h 212"/>
                <a:gd name="T78" fmla="*/ 2 w 239"/>
                <a:gd name="T79" fmla="*/ 65 h 212"/>
                <a:gd name="T80" fmla="*/ 0 w 239"/>
                <a:gd name="T81" fmla="*/ 49 h 212"/>
                <a:gd name="T82" fmla="*/ 2 w 239"/>
                <a:gd name="T83" fmla="*/ 35 h 212"/>
                <a:gd name="T84" fmla="*/ 3 w 239"/>
                <a:gd name="T85" fmla="*/ 23 h 212"/>
                <a:gd name="T86" fmla="*/ 7 w 239"/>
                <a:gd name="T87" fmla="*/ 14 h 212"/>
                <a:gd name="T88" fmla="*/ 21 w 239"/>
                <a:gd name="T89" fmla="*/ 2 h 212"/>
                <a:gd name="T90" fmla="*/ 35 w 239"/>
                <a:gd name="T91"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9" h="212">
                  <a:moveTo>
                    <a:pt x="35" y="0"/>
                  </a:moveTo>
                  <a:lnTo>
                    <a:pt x="47" y="4"/>
                  </a:lnTo>
                  <a:lnTo>
                    <a:pt x="58" y="11"/>
                  </a:lnTo>
                  <a:lnTo>
                    <a:pt x="66" y="18"/>
                  </a:lnTo>
                  <a:lnTo>
                    <a:pt x="73" y="25"/>
                  </a:lnTo>
                  <a:lnTo>
                    <a:pt x="82" y="32"/>
                  </a:lnTo>
                  <a:lnTo>
                    <a:pt x="94" y="44"/>
                  </a:lnTo>
                  <a:lnTo>
                    <a:pt x="112" y="56"/>
                  </a:lnTo>
                  <a:lnTo>
                    <a:pt x="129" y="72"/>
                  </a:lnTo>
                  <a:lnTo>
                    <a:pt x="147" y="86"/>
                  </a:lnTo>
                  <a:lnTo>
                    <a:pt x="164" y="97"/>
                  </a:lnTo>
                  <a:lnTo>
                    <a:pt x="178" y="104"/>
                  </a:lnTo>
                  <a:lnTo>
                    <a:pt x="199" y="114"/>
                  </a:lnTo>
                  <a:lnTo>
                    <a:pt x="215" y="128"/>
                  </a:lnTo>
                  <a:lnTo>
                    <a:pt x="227" y="142"/>
                  </a:lnTo>
                  <a:lnTo>
                    <a:pt x="234" y="158"/>
                  </a:lnTo>
                  <a:lnTo>
                    <a:pt x="237" y="170"/>
                  </a:lnTo>
                  <a:lnTo>
                    <a:pt x="239" y="180"/>
                  </a:lnTo>
                  <a:lnTo>
                    <a:pt x="236" y="189"/>
                  </a:lnTo>
                  <a:lnTo>
                    <a:pt x="227" y="200"/>
                  </a:lnTo>
                  <a:lnTo>
                    <a:pt x="209" y="208"/>
                  </a:lnTo>
                  <a:lnTo>
                    <a:pt x="197" y="212"/>
                  </a:lnTo>
                  <a:lnTo>
                    <a:pt x="188" y="210"/>
                  </a:lnTo>
                  <a:lnTo>
                    <a:pt x="181" y="203"/>
                  </a:lnTo>
                  <a:lnTo>
                    <a:pt x="176" y="193"/>
                  </a:lnTo>
                  <a:lnTo>
                    <a:pt x="173" y="180"/>
                  </a:lnTo>
                  <a:lnTo>
                    <a:pt x="169" y="168"/>
                  </a:lnTo>
                  <a:lnTo>
                    <a:pt x="166" y="158"/>
                  </a:lnTo>
                  <a:lnTo>
                    <a:pt x="155" y="145"/>
                  </a:lnTo>
                  <a:lnTo>
                    <a:pt x="143" y="138"/>
                  </a:lnTo>
                  <a:lnTo>
                    <a:pt x="126" y="137"/>
                  </a:lnTo>
                  <a:lnTo>
                    <a:pt x="99" y="138"/>
                  </a:lnTo>
                  <a:lnTo>
                    <a:pt x="82" y="135"/>
                  </a:lnTo>
                  <a:lnTo>
                    <a:pt x="66" y="128"/>
                  </a:lnTo>
                  <a:lnTo>
                    <a:pt x="54" y="118"/>
                  </a:lnTo>
                  <a:lnTo>
                    <a:pt x="42" y="107"/>
                  </a:lnTo>
                  <a:lnTo>
                    <a:pt x="31" y="95"/>
                  </a:lnTo>
                  <a:lnTo>
                    <a:pt x="19" y="88"/>
                  </a:lnTo>
                  <a:lnTo>
                    <a:pt x="9" y="77"/>
                  </a:lnTo>
                  <a:lnTo>
                    <a:pt x="2" y="65"/>
                  </a:lnTo>
                  <a:lnTo>
                    <a:pt x="0" y="49"/>
                  </a:lnTo>
                  <a:lnTo>
                    <a:pt x="2" y="35"/>
                  </a:lnTo>
                  <a:lnTo>
                    <a:pt x="3" y="23"/>
                  </a:lnTo>
                  <a:lnTo>
                    <a:pt x="7" y="14"/>
                  </a:lnTo>
                  <a:lnTo>
                    <a:pt x="21" y="2"/>
                  </a:lnTo>
                  <a:lnTo>
                    <a:pt x="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9">
              <a:extLst>
                <a:ext uri="{FF2B5EF4-FFF2-40B4-BE49-F238E27FC236}">
                  <a16:creationId xmlns:a16="http://schemas.microsoft.com/office/drawing/2014/main" id="{9FB0FBC0-1A94-495B-AAA6-3ED16EFA929D}"/>
                </a:ext>
              </a:extLst>
            </p:cNvPr>
            <p:cNvSpPr>
              <a:spLocks/>
            </p:cNvSpPr>
            <p:nvPr/>
          </p:nvSpPr>
          <p:spPr bwMode="auto">
            <a:xfrm>
              <a:off x="12901017" y="5486581"/>
              <a:ext cx="207963" cy="158750"/>
            </a:xfrm>
            <a:custGeom>
              <a:avLst/>
              <a:gdLst>
                <a:gd name="T0" fmla="*/ 35 w 131"/>
                <a:gd name="T1" fmla="*/ 0 h 100"/>
                <a:gd name="T2" fmla="*/ 56 w 131"/>
                <a:gd name="T3" fmla="*/ 5 h 100"/>
                <a:gd name="T4" fmla="*/ 77 w 131"/>
                <a:gd name="T5" fmla="*/ 16 h 100"/>
                <a:gd name="T6" fmla="*/ 98 w 131"/>
                <a:gd name="T7" fmla="*/ 33 h 100"/>
                <a:gd name="T8" fmla="*/ 114 w 131"/>
                <a:gd name="T9" fmla="*/ 47 h 100"/>
                <a:gd name="T10" fmla="*/ 124 w 131"/>
                <a:gd name="T11" fmla="*/ 56 h 100"/>
                <a:gd name="T12" fmla="*/ 129 w 131"/>
                <a:gd name="T13" fmla="*/ 61 h 100"/>
                <a:gd name="T14" fmla="*/ 131 w 131"/>
                <a:gd name="T15" fmla="*/ 66 h 100"/>
                <a:gd name="T16" fmla="*/ 129 w 131"/>
                <a:gd name="T17" fmla="*/ 73 h 100"/>
                <a:gd name="T18" fmla="*/ 126 w 131"/>
                <a:gd name="T19" fmla="*/ 84 h 100"/>
                <a:gd name="T20" fmla="*/ 121 w 131"/>
                <a:gd name="T21" fmla="*/ 94 h 100"/>
                <a:gd name="T22" fmla="*/ 112 w 131"/>
                <a:gd name="T23" fmla="*/ 100 h 100"/>
                <a:gd name="T24" fmla="*/ 103 w 131"/>
                <a:gd name="T25" fmla="*/ 100 h 100"/>
                <a:gd name="T26" fmla="*/ 93 w 131"/>
                <a:gd name="T27" fmla="*/ 96 h 100"/>
                <a:gd name="T28" fmla="*/ 82 w 131"/>
                <a:gd name="T29" fmla="*/ 91 h 100"/>
                <a:gd name="T30" fmla="*/ 74 w 131"/>
                <a:gd name="T31" fmla="*/ 84 h 100"/>
                <a:gd name="T32" fmla="*/ 61 w 131"/>
                <a:gd name="T33" fmla="*/ 79 h 100"/>
                <a:gd name="T34" fmla="*/ 51 w 131"/>
                <a:gd name="T35" fmla="*/ 73 h 100"/>
                <a:gd name="T36" fmla="*/ 37 w 131"/>
                <a:gd name="T37" fmla="*/ 66 h 100"/>
                <a:gd name="T38" fmla="*/ 21 w 131"/>
                <a:gd name="T39" fmla="*/ 54 h 100"/>
                <a:gd name="T40" fmla="*/ 7 w 131"/>
                <a:gd name="T41" fmla="*/ 40 h 100"/>
                <a:gd name="T42" fmla="*/ 0 w 131"/>
                <a:gd name="T43" fmla="*/ 28 h 100"/>
                <a:gd name="T44" fmla="*/ 0 w 131"/>
                <a:gd name="T45" fmla="*/ 17 h 100"/>
                <a:gd name="T46" fmla="*/ 0 w 131"/>
                <a:gd name="T47" fmla="*/ 14 h 100"/>
                <a:gd name="T48" fmla="*/ 16 w 131"/>
                <a:gd name="T49" fmla="*/ 3 h 100"/>
                <a:gd name="T50" fmla="*/ 35 w 131"/>
                <a:gd name="T5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 h="100">
                  <a:moveTo>
                    <a:pt x="35" y="0"/>
                  </a:moveTo>
                  <a:lnTo>
                    <a:pt x="56" y="5"/>
                  </a:lnTo>
                  <a:lnTo>
                    <a:pt x="77" y="16"/>
                  </a:lnTo>
                  <a:lnTo>
                    <a:pt x="98" y="33"/>
                  </a:lnTo>
                  <a:lnTo>
                    <a:pt x="114" y="47"/>
                  </a:lnTo>
                  <a:lnTo>
                    <a:pt x="124" y="56"/>
                  </a:lnTo>
                  <a:lnTo>
                    <a:pt x="129" y="61"/>
                  </a:lnTo>
                  <a:lnTo>
                    <a:pt x="131" y="66"/>
                  </a:lnTo>
                  <a:lnTo>
                    <a:pt x="129" y="73"/>
                  </a:lnTo>
                  <a:lnTo>
                    <a:pt x="126" y="84"/>
                  </a:lnTo>
                  <a:lnTo>
                    <a:pt x="121" y="94"/>
                  </a:lnTo>
                  <a:lnTo>
                    <a:pt x="112" y="100"/>
                  </a:lnTo>
                  <a:lnTo>
                    <a:pt x="103" y="100"/>
                  </a:lnTo>
                  <a:lnTo>
                    <a:pt x="93" y="96"/>
                  </a:lnTo>
                  <a:lnTo>
                    <a:pt x="82" y="91"/>
                  </a:lnTo>
                  <a:lnTo>
                    <a:pt x="74" y="84"/>
                  </a:lnTo>
                  <a:lnTo>
                    <a:pt x="61" y="79"/>
                  </a:lnTo>
                  <a:lnTo>
                    <a:pt x="51" y="73"/>
                  </a:lnTo>
                  <a:lnTo>
                    <a:pt x="37" y="66"/>
                  </a:lnTo>
                  <a:lnTo>
                    <a:pt x="21" y="54"/>
                  </a:lnTo>
                  <a:lnTo>
                    <a:pt x="7" y="40"/>
                  </a:lnTo>
                  <a:lnTo>
                    <a:pt x="0" y="28"/>
                  </a:lnTo>
                  <a:lnTo>
                    <a:pt x="0" y="17"/>
                  </a:lnTo>
                  <a:lnTo>
                    <a:pt x="0" y="14"/>
                  </a:lnTo>
                  <a:lnTo>
                    <a:pt x="16" y="3"/>
                  </a:lnTo>
                  <a:lnTo>
                    <a:pt x="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20">
              <a:extLst>
                <a:ext uri="{FF2B5EF4-FFF2-40B4-BE49-F238E27FC236}">
                  <a16:creationId xmlns:a16="http://schemas.microsoft.com/office/drawing/2014/main" id="{931B4C57-5BE5-49DD-8963-BEBCE139C225}"/>
                </a:ext>
              </a:extLst>
            </p:cNvPr>
            <p:cNvSpPr>
              <a:spLocks/>
            </p:cNvSpPr>
            <p:nvPr/>
          </p:nvSpPr>
          <p:spPr bwMode="auto">
            <a:xfrm>
              <a:off x="12180292" y="4629331"/>
              <a:ext cx="195263" cy="150813"/>
            </a:xfrm>
            <a:custGeom>
              <a:avLst/>
              <a:gdLst>
                <a:gd name="T0" fmla="*/ 49 w 123"/>
                <a:gd name="T1" fmla="*/ 0 h 95"/>
                <a:gd name="T2" fmla="*/ 69 w 123"/>
                <a:gd name="T3" fmla="*/ 7 h 95"/>
                <a:gd name="T4" fmla="*/ 84 w 123"/>
                <a:gd name="T5" fmla="*/ 18 h 95"/>
                <a:gd name="T6" fmla="*/ 96 w 123"/>
                <a:gd name="T7" fmla="*/ 32 h 95"/>
                <a:gd name="T8" fmla="*/ 107 w 123"/>
                <a:gd name="T9" fmla="*/ 46 h 95"/>
                <a:gd name="T10" fmla="*/ 114 w 123"/>
                <a:gd name="T11" fmla="*/ 61 h 95"/>
                <a:gd name="T12" fmla="*/ 119 w 123"/>
                <a:gd name="T13" fmla="*/ 74 h 95"/>
                <a:gd name="T14" fmla="*/ 121 w 123"/>
                <a:gd name="T15" fmla="*/ 82 h 95"/>
                <a:gd name="T16" fmla="*/ 123 w 123"/>
                <a:gd name="T17" fmla="*/ 86 h 95"/>
                <a:gd name="T18" fmla="*/ 0 w 123"/>
                <a:gd name="T19" fmla="*/ 95 h 95"/>
                <a:gd name="T20" fmla="*/ 0 w 123"/>
                <a:gd name="T21" fmla="*/ 9 h 95"/>
                <a:gd name="T22" fmla="*/ 27 w 123"/>
                <a:gd name="T23" fmla="*/ 0 h 95"/>
                <a:gd name="T24" fmla="*/ 49 w 123"/>
                <a:gd name="T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95">
                  <a:moveTo>
                    <a:pt x="49" y="0"/>
                  </a:moveTo>
                  <a:lnTo>
                    <a:pt x="69" y="7"/>
                  </a:lnTo>
                  <a:lnTo>
                    <a:pt x="84" y="18"/>
                  </a:lnTo>
                  <a:lnTo>
                    <a:pt x="96" y="32"/>
                  </a:lnTo>
                  <a:lnTo>
                    <a:pt x="107" y="46"/>
                  </a:lnTo>
                  <a:lnTo>
                    <a:pt x="114" y="61"/>
                  </a:lnTo>
                  <a:lnTo>
                    <a:pt x="119" y="74"/>
                  </a:lnTo>
                  <a:lnTo>
                    <a:pt x="121" y="82"/>
                  </a:lnTo>
                  <a:lnTo>
                    <a:pt x="123" y="86"/>
                  </a:lnTo>
                  <a:lnTo>
                    <a:pt x="0" y="95"/>
                  </a:lnTo>
                  <a:lnTo>
                    <a:pt x="0" y="9"/>
                  </a:lnTo>
                  <a:lnTo>
                    <a:pt x="27"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21">
              <a:extLst>
                <a:ext uri="{FF2B5EF4-FFF2-40B4-BE49-F238E27FC236}">
                  <a16:creationId xmlns:a16="http://schemas.microsoft.com/office/drawing/2014/main" id="{27B32353-EE1C-422A-B11E-65284E55428D}"/>
                </a:ext>
              </a:extLst>
            </p:cNvPr>
            <p:cNvSpPr>
              <a:spLocks/>
            </p:cNvSpPr>
            <p:nvPr/>
          </p:nvSpPr>
          <p:spPr bwMode="auto">
            <a:xfrm>
              <a:off x="11889779" y="4654731"/>
              <a:ext cx="84138" cy="125413"/>
            </a:xfrm>
            <a:custGeom>
              <a:avLst/>
              <a:gdLst>
                <a:gd name="T0" fmla="*/ 11 w 53"/>
                <a:gd name="T1" fmla="*/ 0 h 79"/>
                <a:gd name="T2" fmla="*/ 49 w 53"/>
                <a:gd name="T3" fmla="*/ 10 h 79"/>
                <a:gd name="T4" fmla="*/ 53 w 53"/>
                <a:gd name="T5" fmla="*/ 79 h 79"/>
                <a:gd name="T6" fmla="*/ 47 w 53"/>
                <a:gd name="T7" fmla="*/ 79 h 79"/>
                <a:gd name="T8" fmla="*/ 35 w 53"/>
                <a:gd name="T9" fmla="*/ 79 h 79"/>
                <a:gd name="T10" fmla="*/ 23 w 53"/>
                <a:gd name="T11" fmla="*/ 79 h 79"/>
                <a:gd name="T12" fmla="*/ 11 w 53"/>
                <a:gd name="T13" fmla="*/ 79 h 79"/>
                <a:gd name="T14" fmla="*/ 7 w 53"/>
                <a:gd name="T15" fmla="*/ 73 h 79"/>
                <a:gd name="T16" fmla="*/ 4 w 53"/>
                <a:gd name="T17" fmla="*/ 61 h 79"/>
                <a:gd name="T18" fmla="*/ 2 w 53"/>
                <a:gd name="T19" fmla="*/ 47 h 79"/>
                <a:gd name="T20" fmla="*/ 0 w 53"/>
                <a:gd name="T21" fmla="*/ 37 h 79"/>
                <a:gd name="T22" fmla="*/ 0 w 53"/>
                <a:gd name="T23" fmla="*/ 31 h 79"/>
                <a:gd name="T24" fmla="*/ 11 w 53"/>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79">
                  <a:moveTo>
                    <a:pt x="11" y="0"/>
                  </a:moveTo>
                  <a:lnTo>
                    <a:pt x="49" y="10"/>
                  </a:lnTo>
                  <a:lnTo>
                    <a:pt x="53" y="79"/>
                  </a:lnTo>
                  <a:lnTo>
                    <a:pt x="47" y="79"/>
                  </a:lnTo>
                  <a:lnTo>
                    <a:pt x="35" y="79"/>
                  </a:lnTo>
                  <a:lnTo>
                    <a:pt x="23" y="79"/>
                  </a:lnTo>
                  <a:lnTo>
                    <a:pt x="11" y="79"/>
                  </a:lnTo>
                  <a:lnTo>
                    <a:pt x="7" y="73"/>
                  </a:lnTo>
                  <a:lnTo>
                    <a:pt x="4" y="61"/>
                  </a:lnTo>
                  <a:lnTo>
                    <a:pt x="2" y="47"/>
                  </a:lnTo>
                  <a:lnTo>
                    <a:pt x="0" y="37"/>
                  </a:lnTo>
                  <a:lnTo>
                    <a:pt x="0" y="31"/>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22">
              <a:extLst>
                <a:ext uri="{FF2B5EF4-FFF2-40B4-BE49-F238E27FC236}">
                  <a16:creationId xmlns:a16="http://schemas.microsoft.com/office/drawing/2014/main" id="{B0A64B37-B127-438F-8BF1-21D70145ADEF}"/>
                </a:ext>
              </a:extLst>
            </p:cNvPr>
            <p:cNvSpPr>
              <a:spLocks/>
            </p:cNvSpPr>
            <p:nvPr/>
          </p:nvSpPr>
          <p:spPr bwMode="auto">
            <a:xfrm>
              <a:off x="14001154" y="5519919"/>
              <a:ext cx="812800" cy="457200"/>
            </a:xfrm>
            <a:custGeom>
              <a:avLst/>
              <a:gdLst>
                <a:gd name="T0" fmla="*/ 122 w 512"/>
                <a:gd name="T1" fmla="*/ 5 h 288"/>
                <a:gd name="T2" fmla="*/ 199 w 512"/>
                <a:gd name="T3" fmla="*/ 33 h 288"/>
                <a:gd name="T4" fmla="*/ 274 w 512"/>
                <a:gd name="T5" fmla="*/ 63 h 288"/>
                <a:gd name="T6" fmla="*/ 339 w 512"/>
                <a:gd name="T7" fmla="*/ 70 h 288"/>
                <a:gd name="T8" fmla="*/ 395 w 512"/>
                <a:gd name="T9" fmla="*/ 70 h 288"/>
                <a:gd name="T10" fmla="*/ 442 w 512"/>
                <a:gd name="T11" fmla="*/ 79 h 288"/>
                <a:gd name="T12" fmla="*/ 491 w 512"/>
                <a:gd name="T13" fmla="*/ 101 h 288"/>
                <a:gd name="T14" fmla="*/ 510 w 512"/>
                <a:gd name="T15" fmla="*/ 115 h 288"/>
                <a:gd name="T16" fmla="*/ 508 w 512"/>
                <a:gd name="T17" fmla="*/ 119 h 288"/>
                <a:gd name="T18" fmla="*/ 492 w 512"/>
                <a:gd name="T19" fmla="*/ 136 h 288"/>
                <a:gd name="T20" fmla="*/ 470 w 512"/>
                <a:gd name="T21" fmla="*/ 161 h 288"/>
                <a:gd name="T22" fmla="*/ 452 w 512"/>
                <a:gd name="T23" fmla="*/ 180 h 288"/>
                <a:gd name="T24" fmla="*/ 444 w 512"/>
                <a:gd name="T25" fmla="*/ 192 h 288"/>
                <a:gd name="T26" fmla="*/ 430 w 512"/>
                <a:gd name="T27" fmla="*/ 218 h 288"/>
                <a:gd name="T28" fmla="*/ 410 w 512"/>
                <a:gd name="T29" fmla="*/ 250 h 288"/>
                <a:gd name="T30" fmla="*/ 391 w 512"/>
                <a:gd name="T31" fmla="*/ 265 h 288"/>
                <a:gd name="T32" fmla="*/ 367 w 512"/>
                <a:gd name="T33" fmla="*/ 276 h 288"/>
                <a:gd name="T34" fmla="*/ 334 w 512"/>
                <a:gd name="T35" fmla="*/ 288 h 288"/>
                <a:gd name="T36" fmla="*/ 302 w 512"/>
                <a:gd name="T37" fmla="*/ 281 h 288"/>
                <a:gd name="T38" fmla="*/ 264 w 512"/>
                <a:gd name="T39" fmla="*/ 244 h 288"/>
                <a:gd name="T40" fmla="*/ 239 w 512"/>
                <a:gd name="T41" fmla="*/ 218 h 288"/>
                <a:gd name="T42" fmla="*/ 213 w 512"/>
                <a:gd name="T43" fmla="*/ 199 h 288"/>
                <a:gd name="T44" fmla="*/ 183 w 512"/>
                <a:gd name="T45" fmla="*/ 176 h 288"/>
                <a:gd name="T46" fmla="*/ 171 w 512"/>
                <a:gd name="T47" fmla="*/ 155 h 288"/>
                <a:gd name="T48" fmla="*/ 143 w 512"/>
                <a:gd name="T49" fmla="*/ 134 h 288"/>
                <a:gd name="T50" fmla="*/ 112 w 512"/>
                <a:gd name="T51" fmla="*/ 112 h 288"/>
                <a:gd name="T52" fmla="*/ 77 w 512"/>
                <a:gd name="T53" fmla="*/ 79 h 288"/>
                <a:gd name="T54" fmla="*/ 54 w 512"/>
                <a:gd name="T55" fmla="*/ 56 h 288"/>
                <a:gd name="T56" fmla="*/ 25 w 512"/>
                <a:gd name="T57" fmla="*/ 31 h 288"/>
                <a:gd name="T58" fmla="*/ 4 w 512"/>
                <a:gd name="T59" fmla="*/ 16 h 288"/>
                <a:gd name="T60" fmla="*/ 5 w 512"/>
                <a:gd name="T61" fmla="*/ 10 h 288"/>
                <a:gd name="T62" fmla="*/ 35 w 512"/>
                <a:gd name="T63" fmla="*/ 3 h 288"/>
                <a:gd name="T64" fmla="*/ 87 w 512"/>
                <a:gd name="T65"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2" h="288">
                  <a:moveTo>
                    <a:pt x="87" y="0"/>
                  </a:moveTo>
                  <a:lnTo>
                    <a:pt x="122" y="5"/>
                  </a:lnTo>
                  <a:lnTo>
                    <a:pt x="159" y="16"/>
                  </a:lnTo>
                  <a:lnTo>
                    <a:pt x="199" y="33"/>
                  </a:lnTo>
                  <a:lnTo>
                    <a:pt x="238" y="52"/>
                  </a:lnTo>
                  <a:lnTo>
                    <a:pt x="274" y="63"/>
                  </a:lnTo>
                  <a:lnTo>
                    <a:pt x="307" y="70"/>
                  </a:lnTo>
                  <a:lnTo>
                    <a:pt x="339" y="70"/>
                  </a:lnTo>
                  <a:lnTo>
                    <a:pt x="367" y="70"/>
                  </a:lnTo>
                  <a:lnTo>
                    <a:pt x="395" y="70"/>
                  </a:lnTo>
                  <a:lnTo>
                    <a:pt x="419" y="73"/>
                  </a:lnTo>
                  <a:lnTo>
                    <a:pt x="442" y="79"/>
                  </a:lnTo>
                  <a:lnTo>
                    <a:pt x="470" y="91"/>
                  </a:lnTo>
                  <a:lnTo>
                    <a:pt x="491" y="101"/>
                  </a:lnTo>
                  <a:lnTo>
                    <a:pt x="503" y="110"/>
                  </a:lnTo>
                  <a:lnTo>
                    <a:pt x="510" y="115"/>
                  </a:lnTo>
                  <a:lnTo>
                    <a:pt x="512" y="117"/>
                  </a:lnTo>
                  <a:lnTo>
                    <a:pt x="508" y="119"/>
                  </a:lnTo>
                  <a:lnTo>
                    <a:pt x="503" y="126"/>
                  </a:lnTo>
                  <a:lnTo>
                    <a:pt x="492" y="136"/>
                  </a:lnTo>
                  <a:lnTo>
                    <a:pt x="482" y="148"/>
                  </a:lnTo>
                  <a:lnTo>
                    <a:pt x="470" y="161"/>
                  </a:lnTo>
                  <a:lnTo>
                    <a:pt x="459" y="171"/>
                  </a:lnTo>
                  <a:lnTo>
                    <a:pt x="452" y="180"/>
                  </a:lnTo>
                  <a:lnTo>
                    <a:pt x="447" y="185"/>
                  </a:lnTo>
                  <a:lnTo>
                    <a:pt x="444" y="192"/>
                  </a:lnTo>
                  <a:lnTo>
                    <a:pt x="437" y="204"/>
                  </a:lnTo>
                  <a:lnTo>
                    <a:pt x="430" y="218"/>
                  </a:lnTo>
                  <a:lnTo>
                    <a:pt x="421" y="236"/>
                  </a:lnTo>
                  <a:lnTo>
                    <a:pt x="410" y="250"/>
                  </a:lnTo>
                  <a:lnTo>
                    <a:pt x="402" y="262"/>
                  </a:lnTo>
                  <a:lnTo>
                    <a:pt x="391" y="265"/>
                  </a:lnTo>
                  <a:lnTo>
                    <a:pt x="381" y="269"/>
                  </a:lnTo>
                  <a:lnTo>
                    <a:pt x="367" y="276"/>
                  </a:lnTo>
                  <a:lnTo>
                    <a:pt x="351" y="283"/>
                  </a:lnTo>
                  <a:lnTo>
                    <a:pt x="334" y="288"/>
                  </a:lnTo>
                  <a:lnTo>
                    <a:pt x="318" y="288"/>
                  </a:lnTo>
                  <a:lnTo>
                    <a:pt x="302" y="281"/>
                  </a:lnTo>
                  <a:lnTo>
                    <a:pt x="281" y="262"/>
                  </a:lnTo>
                  <a:lnTo>
                    <a:pt x="264" y="244"/>
                  </a:lnTo>
                  <a:lnTo>
                    <a:pt x="250" y="230"/>
                  </a:lnTo>
                  <a:lnTo>
                    <a:pt x="239" y="218"/>
                  </a:lnTo>
                  <a:lnTo>
                    <a:pt x="229" y="210"/>
                  </a:lnTo>
                  <a:lnTo>
                    <a:pt x="213" y="199"/>
                  </a:lnTo>
                  <a:lnTo>
                    <a:pt x="197" y="187"/>
                  </a:lnTo>
                  <a:lnTo>
                    <a:pt x="183" y="176"/>
                  </a:lnTo>
                  <a:lnTo>
                    <a:pt x="177" y="166"/>
                  </a:lnTo>
                  <a:lnTo>
                    <a:pt x="171" y="155"/>
                  </a:lnTo>
                  <a:lnTo>
                    <a:pt x="159" y="145"/>
                  </a:lnTo>
                  <a:lnTo>
                    <a:pt x="143" y="134"/>
                  </a:lnTo>
                  <a:lnTo>
                    <a:pt x="128" y="126"/>
                  </a:lnTo>
                  <a:lnTo>
                    <a:pt x="112" y="112"/>
                  </a:lnTo>
                  <a:lnTo>
                    <a:pt x="94" y="98"/>
                  </a:lnTo>
                  <a:lnTo>
                    <a:pt x="77" y="79"/>
                  </a:lnTo>
                  <a:lnTo>
                    <a:pt x="67" y="68"/>
                  </a:lnTo>
                  <a:lnTo>
                    <a:pt x="54" y="56"/>
                  </a:lnTo>
                  <a:lnTo>
                    <a:pt x="39" y="44"/>
                  </a:lnTo>
                  <a:lnTo>
                    <a:pt x="25" y="31"/>
                  </a:lnTo>
                  <a:lnTo>
                    <a:pt x="12" y="23"/>
                  </a:lnTo>
                  <a:lnTo>
                    <a:pt x="4" y="16"/>
                  </a:lnTo>
                  <a:lnTo>
                    <a:pt x="0" y="12"/>
                  </a:lnTo>
                  <a:lnTo>
                    <a:pt x="5" y="10"/>
                  </a:lnTo>
                  <a:lnTo>
                    <a:pt x="16" y="7"/>
                  </a:lnTo>
                  <a:lnTo>
                    <a:pt x="35" y="3"/>
                  </a:lnTo>
                  <a:lnTo>
                    <a:pt x="60" y="0"/>
                  </a:lnTo>
                  <a:lnTo>
                    <a:pt x="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23">
              <a:extLst>
                <a:ext uri="{FF2B5EF4-FFF2-40B4-BE49-F238E27FC236}">
                  <a16:creationId xmlns:a16="http://schemas.microsoft.com/office/drawing/2014/main" id="{62F54506-94E3-4891-B42C-F8CA6B508525}"/>
                </a:ext>
              </a:extLst>
            </p:cNvPr>
            <p:cNvSpPr>
              <a:spLocks/>
            </p:cNvSpPr>
            <p:nvPr/>
          </p:nvSpPr>
          <p:spPr bwMode="auto">
            <a:xfrm>
              <a:off x="14706004" y="6032681"/>
              <a:ext cx="312738" cy="404813"/>
            </a:xfrm>
            <a:custGeom>
              <a:avLst/>
              <a:gdLst>
                <a:gd name="T0" fmla="*/ 183 w 197"/>
                <a:gd name="T1" fmla="*/ 9 h 255"/>
                <a:gd name="T2" fmla="*/ 185 w 197"/>
                <a:gd name="T3" fmla="*/ 45 h 255"/>
                <a:gd name="T4" fmla="*/ 167 w 197"/>
                <a:gd name="T5" fmla="*/ 63 h 255"/>
                <a:gd name="T6" fmla="*/ 141 w 197"/>
                <a:gd name="T7" fmla="*/ 66 h 255"/>
                <a:gd name="T8" fmla="*/ 120 w 197"/>
                <a:gd name="T9" fmla="*/ 65 h 255"/>
                <a:gd name="T10" fmla="*/ 120 w 197"/>
                <a:gd name="T11" fmla="*/ 68 h 255"/>
                <a:gd name="T12" fmla="*/ 141 w 197"/>
                <a:gd name="T13" fmla="*/ 87 h 255"/>
                <a:gd name="T14" fmla="*/ 174 w 197"/>
                <a:gd name="T15" fmla="*/ 115 h 255"/>
                <a:gd name="T16" fmla="*/ 197 w 197"/>
                <a:gd name="T17" fmla="*/ 154 h 255"/>
                <a:gd name="T18" fmla="*/ 190 w 197"/>
                <a:gd name="T19" fmla="*/ 194 h 255"/>
                <a:gd name="T20" fmla="*/ 176 w 197"/>
                <a:gd name="T21" fmla="*/ 204 h 255"/>
                <a:gd name="T22" fmla="*/ 151 w 197"/>
                <a:gd name="T23" fmla="*/ 189 h 255"/>
                <a:gd name="T24" fmla="*/ 117 w 197"/>
                <a:gd name="T25" fmla="*/ 164 h 255"/>
                <a:gd name="T26" fmla="*/ 99 w 197"/>
                <a:gd name="T27" fmla="*/ 161 h 255"/>
                <a:gd name="T28" fmla="*/ 96 w 197"/>
                <a:gd name="T29" fmla="*/ 178 h 255"/>
                <a:gd name="T30" fmla="*/ 97 w 197"/>
                <a:gd name="T31" fmla="*/ 204 h 255"/>
                <a:gd name="T32" fmla="*/ 90 w 197"/>
                <a:gd name="T33" fmla="*/ 234 h 255"/>
                <a:gd name="T34" fmla="*/ 69 w 197"/>
                <a:gd name="T35" fmla="*/ 253 h 255"/>
                <a:gd name="T36" fmla="*/ 57 w 197"/>
                <a:gd name="T37" fmla="*/ 252 h 255"/>
                <a:gd name="T38" fmla="*/ 48 w 197"/>
                <a:gd name="T39" fmla="*/ 236 h 255"/>
                <a:gd name="T40" fmla="*/ 40 w 197"/>
                <a:gd name="T41" fmla="*/ 215 h 255"/>
                <a:gd name="T42" fmla="*/ 21 w 197"/>
                <a:gd name="T43" fmla="*/ 190 h 255"/>
                <a:gd name="T44" fmla="*/ 1 w 197"/>
                <a:gd name="T45" fmla="*/ 161 h 255"/>
                <a:gd name="T46" fmla="*/ 5 w 197"/>
                <a:gd name="T47" fmla="*/ 128 h 255"/>
                <a:gd name="T48" fmla="*/ 22 w 197"/>
                <a:gd name="T49" fmla="*/ 117 h 255"/>
                <a:gd name="T50" fmla="*/ 36 w 197"/>
                <a:gd name="T51" fmla="*/ 135 h 255"/>
                <a:gd name="T52" fmla="*/ 54 w 197"/>
                <a:gd name="T53" fmla="*/ 157 h 255"/>
                <a:gd name="T54" fmla="*/ 71 w 197"/>
                <a:gd name="T55" fmla="*/ 157 h 255"/>
                <a:gd name="T56" fmla="*/ 80 w 197"/>
                <a:gd name="T57" fmla="*/ 138 h 255"/>
                <a:gd name="T58" fmla="*/ 76 w 197"/>
                <a:gd name="T59" fmla="*/ 114 h 255"/>
                <a:gd name="T60" fmla="*/ 52 w 197"/>
                <a:gd name="T61" fmla="*/ 94 h 255"/>
                <a:gd name="T62" fmla="*/ 36 w 197"/>
                <a:gd name="T63" fmla="*/ 82 h 255"/>
                <a:gd name="T64" fmla="*/ 29 w 197"/>
                <a:gd name="T65" fmla="*/ 65 h 255"/>
                <a:gd name="T66" fmla="*/ 31 w 197"/>
                <a:gd name="T67" fmla="*/ 58 h 255"/>
                <a:gd name="T68" fmla="*/ 34 w 197"/>
                <a:gd name="T69" fmla="*/ 52 h 255"/>
                <a:gd name="T70" fmla="*/ 40 w 197"/>
                <a:gd name="T71" fmla="*/ 51 h 255"/>
                <a:gd name="T72" fmla="*/ 45 w 197"/>
                <a:gd name="T73" fmla="*/ 51 h 255"/>
                <a:gd name="T74" fmla="*/ 48 w 197"/>
                <a:gd name="T75" fmla="*/ 51 h 255"/>
                <a:gd name="T76" fmla="*/ 47 w 197"/>
                <a:gd name="T77" fmla="*/ 49 h 255"/>
                <a:gd name="T78" fmla="*/ 38 w 197"/>
                <a:gd name="T79" fmla="*/ 45 h 255"/>
                <a:gd name="T80" fmla="*/ 22 w 197"/>
                <a:gd name="T81" fmla="*/ 28 h 255"/>
                <a:gd name="T82" fmla="*/ 24 w 197"/>
                <a:gd name="T83" fmla="*/ 11 h 255"/>
                <a:gd name="T84" fmla="*/ 29 w 197"/>
                <a:gd name="T85" fmla="*/ 2 h 255"/>
                <a:gd name="T86" fmla="*/ 40 w 197"/>
                <a:gd name="T87" fmla="*/ 7 h 255"/>
                <a:gd name="T88" fmla="*/ 68 w 197"/>
                <a:gd name="T89" fmla="*/ 28 h 255"/>
                <a:gd name="T90" fmla="*/ 96 w 197"/>
                <a:gd name="T91" fmla="*/ 52 h 255"/>
                <a:gd name="T92" fmla="*/ 118 w 197"/>
                <a:gd name="T93" fmla="*/ 44 h 255"/>
                <a:gd name="T94" fmla="*/ 139 w 197"/>
                <a:gd name="T95" fmla="*/ 19 h 255"/>
                <a:gd name="T96" fmla="*/ 158 w 197"/>
                <a:gd name="T97" fmla="*/ 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255">
                  <a:moveTo>
                    <a:pt x="172" y="0"/>
                  </a:moveTo>
                  <a:lnTo>
                    <a:pt x="183" y="9"/>
                  </a:lnTo>
                  <a:lnTo>
                    <a:pt x="186" y="23"/>
                  </a:lnTo>
                  <a:lnTo>
                    <a:pt x="185" y="45"/>
                  </a:lnTo>
                  <a:lnTo>
                    <a:pt x="178" y="56"/>
                  </a:lnTo>
                  <a:lnTo>
                    <a:pt x="167" y="63"/>
                  </a:lnTo>
                  <a:lnTo>
                    <a:pt x="153" y="66"/>
                  </a:lnTo>
                  <a:lnTo>
                    <a:pt x="141" y="66"/>
                  </a:lnTo>
                  <a:lnTo>
                    <a:pt x="129" y="66"/>
                  </a:lnTo>
                  <a:lnTo>
                    <a:pt x="120" y="65"/>
                  </a:lnTo>
                  <a:lnTo>
                    <a:pt x="117" y="65"/>
                  </a:lnTo>
                  <a:lnTo>
                    <a:pt x="120" y="68"/>
                  </a:lnTo>
                  <a:lnTo>
                    <a:pt x="127" y="75"/>
                  </a:lnTo>
                  <a:lnTo>
                    <a:pt x="141" y="87"/>
                  </a:lnTo>
                  <a:lnTo>
                    <a:pt x="157" y="101"/>
                  </a:lnTo>
                  <a:lnTo>
                    <a:pt x="174" y="115"/>
                  </a:lnTo>
                  <a:lnTo>
                    <a:pt x="190" y="135"/>
                  </a:lnTo>
                  <a:lnTo>
                    <a:pt x="197" y="154"/>
                  </a:lnTo>
                  <a:lnTo>
                    <a:pt x="197" y="173"/>
                  </a:lnTo>
                  <a:lnTo>
                    <a:pt x="190" y="194"/>
                  </a:lnTo>
                  <a:lnTo>
                    <a:pt x="185" y="203"/>
                  </a:lnTo>
                  <a:lnTo>
                    <a:pt x="176" y="204"/>
                  </a:lnTo>
                  <a:lnTo>
                    <a:pt x="165" y="199"/>
                  </a:lnTo>
                  <a:lnTo>
                    <a:pt x="151" y="189"/>
                  </a:lnTo>
                  <a:lnTo>
                    <a:pt x="136" y="176"/>
                  </a:lnTo>
                  <a:lnTo>
                    <a:pt x="117" y="164"/>
                  </a:lnTo>
                  <a:lnTo>
                    <a:pt x="106" y="159"/>
                  </a:lnTo>
                  <a:lnTo>
                    <a:pt x="99" y="161"/>
                  </a:lnTo>
                  <a:lnTo>
                    <a:pt x="97" y="168"/>
                  </a:lnTo>
                  <a:lnTo>
                    <a:pt x="96" y="178"/>
                  </a:lnTo>
                  <a:lnTo>
                    <a:pt x="97" y="190"/>
                  </a:lnTo>
                  <a:lnTo>
                    <a:pt x="97" y="204"/>
                  </a:lnTo>
                  <a:lnTo>
                    <a:pt x="96" y="220"/>
                  </a:lnTo>
                  <a:lnTo>
                    <a:pt x="90" y="234"/>
                  </a:lnTo>
                  <a:lnTo>
                    <a:pt x="82" y="245"/>
                  </a:lnTo>
                  <a:lnTo>
                    <a:pt x="69" y="253"/>
                  </a:lnTo>
                  <a:lnTo>
                    <a:pt x="62" y="255"/>
                  </a:lnTo>
                  <a:lnTo>
                    <a:pt x="57" y="252"/>
                  </a:lnTo>
                  <a:lnTo>
                    <a:pt x="52" y="246"/>
                  </a:lnTo>
                  <a:lnTo>
                    <a:pt x="48" y="236"/>
                  </a:lnTo>
                  <a:lnTo>
                    <a:pt x="45" y="225"/>
                  </a:lnTo>
                  <a:lnTo>
                    <a:pt x="40" y="215"/>
                  </a:lnTo>
                  <a:lnTo>
                    <a:pt x="33" y="204"/>
                  </a:lnTo>
                  <a:lnTo>
                    <a:pt x="21" y="190"/>
                  </a:lnTo>
                  <a:lnTo>
                    <a:pt x="10" y="176"/>
                  </a:lnTo>
                  <a:lnTo>
                    <a:pt x="1" y="161"/>
                  </a:lnTo>
                  <a:lnTo>
                    <a:pt x="0" y="145"/>
                  </a:lnTo>
                  <a:lnTo>
                    <a:pt x="5" y="128"/>
                  </a:lnTo>
                  <a:lnTo>
                    <a:pt x="14" y="117"/>
                  </a:lnTo>
                  <a:lnTo>
                    <a:pt x="22" y="117"/>
                  </a:lnTo>
                  <a:lnTo>
                    <a:pt x="29" y="124"/>
                  </a:lnTo>
                  <a:lnTo>
                    <a:pt x="36" y="135"/>
                  </a:lnTo>
                  <a:lnTo>
                    <a:pt x="45" y="147"/>
                  </a:lnTo>
                  <a:lnTo>
                    <a:pt x="54" y="157"/>
                  </a:lnTo>
                  <a:lnTo>
                    <a:pt x="62" y="161"/>
                  </a:lnTo>
                  <a:lnTo>
                    <a:pt x="71" y="157"/>
                  </a:lnTo>
                  <a:lnTo>
                    <a:pt x="76" y="150"/>
                  </a:lnTo>
                  <a:lnTo>
                    <a:pt x="80" y="138"/>
                  </a:lnTo>
                  <a:lnTo>
                    <a:pt x="82" y="126"/>
                  </a:lnTo>
                  <a:lnTo>
                    <a:pt x="76" y="114"/>
                  </a:lnTo>
                  <a:lnTo>
                    <a:pt x="68" y="103"/>
                  </a:lnTo>
                  <a:lnTo>
                    <a:pt x="52" y="94"/>
                  </a:lnTo>
                  <a:lnTo>
                    <a:pt x="41" y="87"/>
                  </a:lnTo>
                  <a:lnTo>
                    <a:pt x="36" y="82"/>
                  </a:lnTo>
                  <a:lnTo>
                    <a:pt x="33" y="75"/>
                  </a:lnTo>
                  <a:lnTo>
                    <a:pt x="29" y="65"/>
                  </a:lnTo>
                  <a:lnTo>
                    <a:pt x="29" y="61"/>
                  </a:lnTo>
                  <a:lnTo>
                    <a:pt x="31" y="58"/>
                  </a:lnTo>
                  <a:lnTo>
                    <a:pt x="33" y="54"/>
                  </a:lnTo>
                  <a:lnTo>
                    <a:pt x="34" y="52"/>
                  </a:lnTo>
                  <a:lnTo>
                    <a:pt x="38" y="52"/>
                  </a:lnTo>
                  <a:lnTo>
                    <a:pt x="40" y="51"/>
                  </a:lnTo>
                  <a:lnTo>
                    <a:pt x="43" y="51"/>
                  </a:lnTo>
                  <a:lnTo>
                    <a:pt x="45" y="51"/>
                  </a:lnTo>
                  <a:lnTo>
                    <a:pt x="47" y="51"/>
                  </a:lnTo>
                  <a:lnTo>
                    <a:pt x="48" y="51"/>
                  </a:lnTo>
                  <a:lnTo>
                    <a:pt x="48" y="51"/>
                  </a:lnTo>
                  <a:lnTo>
                    <a:pt x="47" y="49"/>
                  </a:lnTo>
                  <a:lnTo>
                    <a:pt x="43" y="47"/>
                  </a:lnTo>
                  <a:lnTo>
                    <a:pt x="38" y="45"/>
                  </a:lnTo>
                  <a:lnTo>
                    <a:pt x="26" y="37"/>
                  </a:lnTo>
                  <a:lnTo>
                    <a:pt x="22" y="28"/>
                  </a:lnTo>
                  <a:lnTo>
                    <a:pt x="22" y="19"/>
                  </a:lnTo>
                  <a:lnTo>
                    <a:pt x="24" y="11"/>
                  </a:lnTo>
                  <a:lnTo>
                    <a:pt x="27" y="4"/>
                  </a:lnTo>
                  <a:lnTo>
                    <a:pt x="29" y="2"/>
                  </a:lnTo>
                  <a:lnTo>
                    <a:pt x="33" y="4"/>
                  </a:lnTo>
                  <a:lnTo>
                    <a:pt x="40" y="7"/>
                  </a:lnTo>
                  <a:lnTo>
                    <a:pt x="52" y="16"/>
                  </a:lnTo>
                  <a:lnTo>
                    <a:pt x="68" y="28"/>
                  </a:lnTo>
                  <a:lnTo>
                    <a:pt x="83" y="45"/>
                  </a:lnTo>
                  <a:lnTo>
                    <a:pt x="96" y="52"/>
                  </a:lnTo>
                  <a:lnTo>
                    <a:pt x="108" y="51"/>
                  </a:lnTo>
                  <a:lnTo>
                    <a:pt x="118" y="44"/>
                  </a:lnTo>
                  <a:lnTo>
                    <a:pt x="129" y="31"/>
                  </a:lnTo>
                  <a:lnTo>
                    <a:pt x="139" y="19"/>
                  </a:lnTo>
                  <a:lnTo>
                    <a:pt x="150" y="7"/>
                  </a:lnTo>
                  <a:lnTo>
                    <a:pt x="158" y="2"/>
                  </a:lnTo>
                  <a:lnTo>
                    <a:pt x="1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24">
              <a:extLst>
                <a:ext uri="{FF2B5EF4-FFF2-40B4-BE49-F238E27FC236}">
                  <a16:creationId xmlns:a16="http://schemas.microsoft.com/office/drawing/2014/main" id="{34E3F88E-BA02-44AD-8828-7F36FEB660EA}"/>
                </a:ext>
              </a:extLst>
            </p:cNvPr>
            <p:cNvSpPr>
              <a:spLocks/>
            </p:cNvSpPr>
            <p:nvPr/>
          </p:nvSpPr>
          <p:spPr bwMode="auto">
            <a:xfrm>
              <a:off x="14339292" y="5442131"/>
              <a:ext cx="338138" cy="166688"/>
            </a:xfrm>
            <a:custGeom>
              <a:avLst/>
              <a:gdLst>
                <a:gd name="T0" fmla="*/ 124 w 213"/>
                <a:gd name="T1" fmla="*/ 0 h 105"/>
                <a:gd name="T2" fmla="*/ 133 w 213"/>
                <a:gd name="T3" fmla="*/ 5 h 105"/>
                <a:gd name="T4" fmla="*/ 143 w 213"/>
                <a:gd name="T5" fmla="*/ 17 h 105"/>
                <a:gd name="T6" fmla="*/ 157 w 213"/>
                <a:gd name="T7" fmla="*/ 30 h 105"/>
                <a:gd name="T8" fmla="*/ 175 w 213"/>
                <a:gd name="T9" fmla="*/ 45 h 105"/>
                <a:gd name="T10" fmla="*/ 189 w 213"/>
                <a:gd name="T11" fmla="*/ 59 h 105"/>
                <a:gd name="T12" fmla="*/ 201 w 213"/>
                <a:gd name="T13" fmla="*/ 70 h 105"/>
                <a:gd name="T14" fmla="*/ 210 w 213"/>
                <a:gd name="T15" fmla="*/ 79 h 105"/>
                <a:gd name="T16" fmla="*/ 211 w 213"/>
                <a:gd name="T17" fmla="*/ 82 h 105"/>
                <a:gd name="T18" fmla="*/ 213 w 213"/>
                <a:gd name="T19" fmla="*/ 87 h 105"/>
                <a:gd name="T20" fmla="*/ 210 w 213"/>
                <a:gd name="T21" fmla="*/ 93 h 105"/>
                <a:gd name="T22" fmla="*/ 201 w 213"/>
                <a:gd name="T23" fmla="*/ 98 h 105"/>
                <a:gd name="T24" fmla="*/ 189 w 213"/>
                <a:gd name="T25" fmla="*/ 100 h 105"/>
                <a:gd name="T26" fmla="*/ 168 w 213"/>
                <a:gd name="T27" fmla="*/ 100 h 105"/>
                <a:gd name="T28" fmla="*/ 142 w 213"/>
                <a:gd name="T29" fmla="*/ 100 h 105"/>
                <a:gd name="T30" fmla="*/ 119 w 213"/>
                <a:gd name="T31" fmla="*/ 103 h 105"/>
                <a:gd name="T32" fmla="*/ 100 w 213"/>
                <a:gd name="T33" fmla="*/ 105 h 105"/>
                <a:gd name="T34" fmla="*/ 84 w 213"/>
                <a:gd name="T35" fmla="*/ 105 h 105"/>
                <a:gd name="T36" fmla="*/ 70 w 213"/>
                <a:gd name="T37" fmla="*/ 100 h 105"/>
                <a:gd name="T38" fmla="*/ 58 w 213"/>
                <a:gd name="T39" fmla="*/ 93 h 105"/>
                <a:gd name="T40" fmla="*/ 49 w 213"/>
                <a:gd name="T41" fmla="*/ 89 h 105"/>
                <a:gd name="T42" fmla="*/ 40 w 213"/>
                <a:gd name="T43" fmla="*/ 84 h 105"/>
                <a:gd name="T44" fmla="*/ 32 w 213"/>
                <a:gd name="T45" fmla="*/ 79 h 105"/>
                <a:gd name="T46" fmla="*/ 25 w 213"/>
                <a:gd name="T47" fmla="*/ 70 h 105"/>
                <a:gd name="T48" fmla="*/ 16 w 213"/>
                <a:gd name="T49" fmla="*/ 63 h 105"/>
                <a:gd name="T50" fmla="*/ 9 w 213"/>
                <a:gd name="T51" fmla="*/ 56 h 105"/>
                <a:gd name="T52" fmla="*/ 2 w 213"/>
                <a:gd name="T53" fmla="*/ 51 h 105"/>
                <a:gd name="T54" fmla="*/ 0 w 213"/>
                <a:gd name="T55" fmla="*/ 49 h 105"/>
                <a:gd name="T56" fmla="*/ 4 w 213"/>
                <a:gd name="T57" fmla="*/ 47 h 105"/>
                <a:gd name="T58" fmla="*/ 12 w 213"/>
                <a:gd name="T59" fmla="*/ 44 h 105"/>
                <a:gd name="T60" fmla="*/ 25 w 213"/>
                <a:gd name="T61" fmla="*/ 38 h 105"/>
                <a:gd name="T62" fmla="*/ 39 w 213"/>
                <a:gd name="T63" fmla="*/ 31 h 105"/>
                <a:gd name="T64" fmla="*/ 54 w 213"/>
                <a:gd name="T65" fmla="*/ 26 h 105"/>
                <a:gd name="T66" fmla="*/ 68 w 213"/>
                <a:gd name="T67" fmla="*/ 21 h 105"/>
                <a:gd name="T68" fmla="*/ 79 w 213"/>
                <a:gd name="T69" fmla="*/ 19 h 105"/>
                <a:gd name="T70" fmla="*/ 91 w 213"/>
                <a:gd name="T71" fmla="*/ 16 h 105"/>
                <a:gd name="T72" fmla="*/ 103 w 213"/>
                <a:gd name="T73" fmla="*/ 9 h 105"/>
                <a:gd name="T74" fmla="*/ 114 w 213"/>
                <a:gd name="T75" fmla="*/ 2 h 105"/>
                <a:gd name="T76" fmla="*/ 124 w 213"/>
                <a:gd name="T7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 h="105">
                  <a:moveTo>
                    <a:pt x="124" y="0"/>
                  </a:moveTo>
                  <a:lnTo>
                    <a:pt x="133" y="5"/>
                  </a:lnTo>
                  <a:lnTo>
                    <a:pt x="143" y="17"/>
                  </a:lnTo>
                  <a:lnTo>
                    <a:pt x="157" y="30"/>
                  </a:lnTo>
                  <a:lnTo>
                    <a:pt x="175" y="45"/>
                  </a:lnTo>
                  <a:lnTo>
                    <a:pt x="189" y="59"/>
                  </a:lnTo>
                  <a:lnTo>
                    <a:pt x="201" y="70"/>
                  </a:lnTo>
                  <a:lnTo>
                    <a:pt x="210" y="79"/>
                  </a:lnTo>
                  <a:lnTo>
                    <a:pt x="211" y="82"/>
                  </a:lnTo>
                  <a:lnTo>
                    <a:pt x="213" y="87"/>
                  </a:lnTo>
                  <a:lnTo>
                    <a:pt x="210" y="93"/>
                  </a:lnTo>
                  <a:lnTo>
                    <a:pt x="201" y="98"/>
                  </a:lnTo>
                  <a:lnTo>
                    <a:pt x="189" y="100"/>
                  </a:lnTo>
                  <a:lnTo>
                    <a:pt x="168" y="100"/>
                  </a:lnTo>
                  <a:lnTo>
                    <a:pt x="142" y="100"/>
                  </a:lnTo>
                  <a:lnTo>
                    <a:pt x="119" y="103"/>
                  </a:lnTo>
                  <a:lnTo>
                    <a:pt x="100" y="105"/>
                  </a:lnTo>
                  <a:lnTo>
                    <a:pt x="84" y="105"/>
                  </a:lnTo>
                  <a:lnTo>
                    <a:pt x="70" y="100"/>
                  </a:lnTo>
                  <a:lnTo>
                    <a:pt x="58" y="93"/>
                  </a:lnTo>
                  <a:lnTo>
                    <a:pt x="49" y="89"/>
                  </a:lnTo>
                  <a:lnTo>
                    <a:pt x="40" y="84"/>
                  </a:lnTo>
                  <a:lnTo>
                    <a:pt x="32" y="79"/>
                  </a:lnTo>
                  <a:lnTo>
                    <a:pt x="25" y="70"/>
                  </a:lnTo>
                  <a:lnTo>
                    <a:pt x="16" y="63"/>
                  </a:lnTo>
                  <a:lnTo>
                    <a:pt x="9" y="56"/>
                  </a:lnTo>
                  <a:lnTo>
                    <a:pt x="2" y="51"/>
                  </a:lnTo>
                  <a:lnTo>
                    <a:pt x="0" y="49"/>
                  </a:lnTo>
                  <a:lnTo>
                    <a:pt x="4" y="47"/>
                  </a:lnTo>
                  <a:lnTo>
                    <a:pt x="12" y="44"/>
                  </a:lnTo>
                  <a:lnTo>
                    <a:pt x="25" y="38"/>
                  </a:lnTo>
                  <a:lnTo>
                    <a:pt x="39" y="31"/>
                  </a:lnTo>
                  <a:lnTo>
                    <a:pt x="54" y="26"/>
                  </a:lnTo>
                  <a:lnTo>
                    <a:pt x="68" y="21"/>
                  </a:lnTo>
                  <a:lnTo>
                    <a:pt x="79" y="19"/>
                  </a:lnTo>
                  <a:lnTo>
                    <a:pt x="91" y="16"/>
                  </a:lnTo>
                  <a:lnTo>
                    <a:pt x="103" y="9"/>
                  </a:lnTo>
                  <a:lnTo>
                    <a:pt x="114" y="2"/>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25">
              <a:extLst>
                <a:ext uri="{FF2B5EF4-FFF2-40B4-BE49-F238E27FC236}">
                  <a16:creationId xmlns:a16="http://schemas.microsoft.com/office/drawing/2014/main" id="{07EE4790-659B-465B-881F-1F9D956A5A14}"/>
                </a:ext>
              </a:extLst>
            </p:cNvPr>
            <p:cNvSpPr>
              <a:spLocks/>
            </p:cNvSpPr>
            <p:nvPr/>
          </p:nvSpPr>
          <p:spPr bwMode="auto">
            <a:xfrm>
              <a:off x="14040842" y="5442131"/>
              <a:ext cx="98425" cy="77788"/>
            </a:xfrm>
            <a:custGeom>
              <a:avLst/>
              <a:gdLst>
                <a:gd name="T0" fmla="*/ 59 w 62"/>
                <a:gd name="T1" fmla="*/ 0 h 49"/>
                <a:gd name="T2" fmla="*/ 59 w 62"/>
                <a:gd name="T3" fmla="*/ 2 h 49"/>
                <a:gd name="T4" fmla="*/ 61 w 62"/>
                <a:gd name="T5" fmla="*/ 4 h 49"/>
                <a:gd name="T6" fmla="*/ 62 w 62"/>
                <a:gd name="T7" fmla="*/ 7 h 49"/>
                <a:gd name="T8" fmla="*/ 62 w 62"/>
                <a:gd name="T9" fmla="*/ 10 h 49"/>
                <a:gd name="T10" fmla="*/ 62 w 62"/>
                <a:gd name="T11" fmla="*/ 14 h 49"/>
                <a:gd name="T12" fmla="*/ 62 w 62"/>
                <a:gd name="T13" fmla="*/ 19 h 49"/>
                <a:gd name="T14" fmla="*/ 59 w 62"/>
                <a:gd name="T15" fmla="*/ 24 h 49"/>
                <a:gd name="T16" fmla="*/ 52 w 62"/>
                <a:gd name="T17" fmla="*/ 31 h 49"/>
                <a:gd name="T18" fmla="*/ 47 w 62"/>
                <a:gd name="T19" fmla="*/ 38 h 49"/>
                <a:gd name="T20" fmla="*/ 40 w 62"/>
                <a:gd name="T21" fmla="*/ 44 h 49"/>
                <a:gd name="T22" fmla="*/ 29 w 62"/>
                <a:gd name="T23" fmla="*/ 47 h 49"/>
                <a:gd name="T24" fmla="*/ 14 w 62"/>
                <a:gd name="T25" fmla="*/ 49 h 49"/>
                <a:gd name="T26" fmla="*/ 3 w 62"/>
                <a:gd name="T27" fmla="*/ 47 h 49"/>
                <a:gd name="T28" fmla="*/ 0 w 62"/>
                <a:gd name="T29" fmla="*/ 42 h 49"/>
                <a:gd name="T30" fmla="*/ 1 w 62"/>
                <a:gd name="T31" fmla="*/ 37 h 49"/>
                <a:gd name="T32" fmla="*/ 7 w 62"/>
                <a:gd name="T33" fmla="*/ 28 h 49"/>
                <a:gd name="T34" fmla="*/ 12 w 62"/>
                <a:gd name="T35" fmla="*/ 23 h 49"/>
                <a:gd name="T36" fmla="*/ 14 w 62"/>
                <a:gd name="T37" fmla="*/ 17 h 49"/>
                <a:gd name="T38" fmla="*/ 21 w 62"/>
                <a:gd name="T39" fmla="*/ 10 h 49"/>
                <a:gd name="T40" fmla="*/ 33 w 62"/>
                <a:gd name="T41" fmla="*/ 5 h 49"/>
                <a:gd name="T42" fmla="*/ 47 w 62"/>
                <a:gd name="T43" fmla="*/ 2 h 49"/>
                <a:gd name="T44" fmla="*/ 59 w 62"/>
                <a:gd name="T4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9">
                  <a:moveTo>
                    <a:pt x="59" y="0"/>
                  </a:moveTo>
                  <a:lnTo>
                    <a:pt x="59" y="2"/>
                  </a:lnTo>
                  <a:lnTo>
                    <a:pt x="61" y="4"/>
                  </a:lnTo>
                  <a:lnTo>
                    <a:pt x="62" y="7"/>
                  </a:lnTo>
                  <a:lnTo>
                    <a:pt x="62" y="10"/>
                  </a:lnTo>
                  <a:lnTo>
                    <a:pt x="62" y="14"/>
                  </a:lnTo>
                  <a:lnTo>
                    <a:pt x="62" y="19"/>
                  </a:lnTo>
                  <a:lnTo>
                    <a:pt x="59" y="24"/>
                  </a:lnTo>
                  <a:lnTo>
                    <a:pt x="52" y="31"/>
                  </a:lnTo>
                  <a:lnTo>
                    <a:pt x="47" y="38"/>
                  </a:lnTo>
                  <a:lnTo>
                    <a:pt x="40" y="44"/>
                  </a:lnTo>
                  <a:lnTo>
                    <a:pt x="29" y="47"/>
                  </a:lnTo>
                  <a:lnTo>
                    <a:pt x="14" y="49"/>
                  </a:lnTo>
                  <a:lnTo>
                    <a:pt x="3" y="47"/>
                  </a:lnTo>
                  <a:lnTo>
                    <a:pt x="0" y="42"/>
                  </a:lnTo>
                  <a:lnTo>
                    <a:pt x="1" y="37"/>
                  </a:lnTo>
                  <a:lnTo>
                    <a:pt x="7" y="28"/>
                  </a:lnTo>
                  <a:lnTo>
                    <a:pt x="12" y="23"/>
                  </a:lnTo>
                  <a:lnTo>
                    <a:pt x="14" y="17"/>
                  </a:lnTo>
                  <a:lnTo>
                    <a:pt x="21" y="10"/>
                  </a:lnTo>
                  <a:lnTo>
                    <a:pt x="33" y="5"/>
                  </a:lnTo>
                  <a:lnTo>
                    <a:pt x="47" y="2"/>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26">
              <a:extLst>
                <a:ext uri="{FF2B5EF4-FFF2-40B4-BE49-F238E27FC236}">
                  <a16:creationId xmlns:a16="http://schemas.microsoft.com/office/drawing/2014/main" id="{C9105115-0F27-4E7F-A347-536B358FAA78}"/>
                </a:ext>
              </a:extLst>
            </p:cNvPr>
            <p:cNvSpPr>
              <a:spLocks/>
            </p:cNvSpPr>
            <p:nvPr/>
          </p:nvSpPr>
          <p:spPr bwMode="auto">
            <a:xfrm>
              <a:off x="17996892" y="2206806"/>
              <a:ext cx="1319213" cy="1211263"/>
            </a:xfrm>
            <a:custGeom>
              <a:avLst/>
              <a:gdLst>
                <a:gd name="T0" fmla="*/ 531 w 831"/>
                <a:gd name="T1" fmla="*/ 24 h 763"/>
                <a:gd name="T2" fmla="*/ 609 w 831"/>
                <a:gd name="T3" fmla="*/ 54 h 763"/>
                <a:gd name="T4" fmla="*/ 669 w 831"/>
                <a:gd name="T5" fmla="*/ 94 h 763"/>
                <a:gd name="T6" fmla="*/ 691 w 831"/>
                <a:gd name="T7" fmla="*/ 97 h 763"/>
                <a:gd name="T8" fmla="*/ 756 w 831"/>
                <a:gd name="T9" fmla="*/ 160 h 763"/>
                <a:gd name="T10" fmla="*/ 796 w 831"/>
                <a:gd name="T11" fmla="*/ 216 h 763"/>
                <a:gd name="T12" fmla="*/ 821 w 831"/>
                <a:gd name="T13" fmla="*/ 274 h 763"/>
                <a:gd name="T14" fmla="*/ 831 w 831"/>
                <a:gd name="T15" fmla="*/ 304 h 763"/>
                <a:gd name="T16" fmla="*/ 826 w 831"/>
                <a:gd name="T17" fmla="*/ 347 h 763"/>
                <a:gd name="T18" fmla="*/ 800 w 831"/>
                <a:gd name="T19" fmla="*/ 466 h 763"/>
                <a:gd name="T20" fmla="*/ 761 w 831"/>
                <a:gd name="T21" fmla="*/ 545 h 763"/>
                <a:gd name="T22" fmla="*/ 660 w 831"/>
                <a:gd name="T23" fmla="*/ 632 h 763"/>
                <a:gd name="T24" fmla="*/ 533 w 831"/>
                <a:gd name="T25" fmla="*/ 660 h 763"/>
                <a:gd name="T26" fmla="*/ 468 w 831"/>
                <a:gd name="T27" fmla="*/ 686 h 763"/>
                <a:gd name="T28" fmla="*/ 435 w 831"/>
                <a:gd name="T29" fmla="*/ 698 h 763"/>
                <a:gd name="T30" fmla="*/ 382 w 831"/>
                <a:gd name="T31" fmla="*/ 667 h 763"/>
                <a:gd name="T32" fmla="*/ 339 w 831"/>
                <a:gd name="T33" fmla="*/ 658 h 763"/>
                <a:gd name="T34" fmla="*/ 351 w 831"/>
                <a:gd name="T35" fmla="*/ 714 h 763"/>
                <a:gd name="T36" fmla="*/ 372 w 831"/>
                <a:gd name="T37" fmla="*/ 752 h 763"/>
                <a:gd name="T38" fmla="*/ 309 w 831"/>
                <a:gd name="T39" fmla="*/ 758 h 763"/>
                <a:gd name="T40" fmla="*/ 243 w 831"/>
                <a:gd name="T41" fmla="*/ 686 h 763"/>
                <a:gd name="T42" fmla="*/ 225 w 831"/>
                <a:gd name="T43" fmla="*/ 649 h 763"/>
                <a:gd name="T44" fmla="*/ 271 w 831"/>
                <a:gd name="T45" fmla="*/ 651 h 763"/>
                <a:gd name="T46" fmla="*/ 349 w 831"/>
                <a:gd name="T47" fmla="*/ 602 h 763"/>
                <a:gd name="T48" fmla="*/ 339 w 831"/>
                <a:gd name="T49" fmla="*/ 545 h 763"/>
                <a:gd name="T50" fmla="*/ 292 w 831"/>
                <a:gd name="T51" fmla="*/ 503 h 763"/>
                <a:gd name="T52" fmla="*/ 271 w 831"/>
                <a:gd name="T53" fmla="*/ 436 h 763"/>
                <a:gd name="T54" fmla="*/ 194 w 831"/>
                <a:gd name="T55" fmla="*/ 408 h 763"/>
                <a:gd name="T56" fmla="*/ 87 w 831"/>
                <a:gd name="T57" fmla="*/ 407 h 763"/>
                <a:gd name="T58" fmla="*/ 60 w 831"/>
                <a:gd name="T59" fmla="*/ 492 h 763"/>
                <a:gd name="T60" fmla="*/ 121 w 831"/>
                <a:gd name="T61" fmla="*/ 511 h 763"/>
                <a:gd name="T62" fmla="*/ 150 w 831"/>
                <a:gd name="T63" fmla="*/ 564 h 763"/>
                <a:gd name="T64" fmla="*/ 150 w 831"/>
                <a:gd name="T65" fmla="*/ 616 h 763"/>
                <a:gd name="T66" fmla="*/ 94 w 831"/>
                <a:gd name="T67" fmla="*/ 569 h 763"/>
                <a:gd name="T68" fmla="*/ 37 w 831"/>
                <a:gd name="T69" fmla="*/ 504 h 763"/>
                <a:gd name="T70" fmla="*/ 0 w 831"/>
                <a:gd name="T71" fmla="*/ 452 h 763"/>
                <a:gd name="T72" fmla="*/ 0 w 831"/>
                <a:gd name="T73" fmla="*/ 386 h 763"/>
                <a:gd name="T74" fmla="*/ 32 w 831"/>
                <a:gd name="T75" fmla="*/ 387 h 763"/>
                <a:gd name="T76" fmla="*/ 107 w 831"/>
                <a:gd name="T77" fmla="*/ 382 h 763"/>
                <a:gd name="T78" fmla="*/ 131 w 831"/>
                <a:gd name="T79" fmla="*/ 384 h 763"/>
                <a:gd name="T80" fmla="*/ 143 w 831"/>
                <a:gd name="T81" fmla="*/ 339 h 763"/>
                <a:gd name="T82" fmla="*/ 145 w 831"/>
                <a:gd name="T83" fmla="*/ 199 h 763"/>
                <a:gd name="T84" fmla="*/ 138 w 831"/>
                <a:gd name="T85" fmla="*/ 104 h 763"/>
                <a:gd name="T86" fmla="*/ 169 w 831"/>
                <a:gd name="T87" fmla="*/ 70 h 763"/>
                <a:gd name="T88" fmla="*/ 232 w 831"/>
                <a:gd name="T89" fmla="*/ 71 h 763"/>
                <a:gd name="T90" fmla="*/ 241 w 831"/>
                <a:gd name="T91" fmla="*/ 63 h 763"/>
                <a:gd name="T92" fmla="*/ 243 w 831"/>
                <a:gd name="T93" fmla="*/ 59 h 763"/>
                <a:gd name="T94" fmla="*/ 278 w 831"/>
                <a:gd name="T95" fmla="*/ 50 h 763"/>
                <a:gd name="T96" fmla="*/ 337 w 831"/>
                <a:gd name="T97" fmla="*/ 12 h 763"/>
                <a:gd name="T98" fmla="*/ 375 w 831"/>
                <a:gd name="T99" fmla="*/ 26 h 763"/>
                <a:gd name="T100" fmla="*/ 449 w 831"/>
                <a:gd name="T101" fmla="*/ 19 h 763"/>
                <a:gd name="T102" fmla="*/ 489 w 831"/>
                <a:gd name="T103" fmla="*/ 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31" h="763">
                  <a:moveTo>
                    <a:pt x="496" y="0"/>
                  </a:moveTo>
                  <a:lnTo>
                    <a:pt x="505" y="1"/>
                  </a:lnTo>
                  <a:lnTo>
                    <a:pt x="515" y="10"/>
                  </a:lnTo>
                  <a:lnTo>
                    <a:pt x="531" y="24"/>
                  </a:lnTo>
                  <a:lnTo>
                    <a:pt x="550" y="33"/>
                  </a:lnTo>
                  <a:lnTo>
                    <a:pt x="571" y="40"/>
                  </a:lnTo>
                  <a:lnTo>
                    <a:pt x="590" y="45"/>
                  </a:lnTo>
                  <a:lnTo>
                    <a:pt x="609" y="54"/>
                  </a:lnTo>
                  <a:lnTo>
                    <a:pt x="627" y="68"/>
                  </a:lnTo>
                  <a:lnTo>
                    <a:pt x="644" y="82"/>
                  </a:lnTo>
                  <a:lnTo>
                    <a:pt x="660" y="92"/>
                  </a:lnTo>
                  <a:lnTo>
                    <a:pt x="669" y="94"/>
                  </a:lnTo>
                  <a:lnTo>
                    <a:pt x="674" y="94"/>
                  </a:lnTo>
                  <a:lnTo>
                    <a:pt x="679" y="92"/>
                  </a:lnTo>
                  <a:lnTo>
                    <a:pt x="684" y="94"/>
                  </a:lnTo>
                  <a:lnTo>
                    <a:pt x="691" y="97"/>
                  </a:lnTo>
                  <a:lnTo>
                    <a:pt x="702" y="108"/>
                  </a:lnTo>
                  <a:lnTo>
                    <a:pt x="723" y="129"/>
                  </a:lnTo>
                  <a:lnTo>
                    <a:pt x="740" y="146"/>
                  </a:lnTo>
                  <a:lnTo>
                    <a:pt x="756" y="160"/>
                  </a:lnTo>
                  <a:lnTo>
                    <a:pt x="766" y="171"/>
                  </a:lnTo>
                  <a:lnTo>
                    <a:pt x="775" y="183"/>
                  </a:lnTo>
                  <a:lnTo>
                    <a:pt x="786" y="199"/>
                  </a:lnTo>
                  <a:lnTo>
                    <a:pt x="796" y="216"/>
                  </a:lnTo>
                  <a:lnTo>
                    <a:pt x="805" y="230"/>
                  </a:lnTo>
                  <a:lnTo>
                    <a:pt x="810" y="242"/>
                  </a:lnTo>
                  <a:lnTo>
                    <a:pt x="815" y="258"/>
                  </a:lnTo>
                  <a:lnTo>
                    <a:pt x="821" y="274"/>
                  </a:lnTo>
                  <a:lnTo>
                    <a:pt x="826" y="288"/>
                  </a:lnTo>
                  <a:lnTo>
                    <a:pt x="828" y="297"/>
                  </a:lnTo>
                  <a:lnTo>
                    <a:pt x="829" y="300"/>
                  </a:lnTo>
                  <a:lnTo>
                    <a:pt x="831" y="304"/>
                  </a:lnTo>
                  <a:lnTo>
                    <a:pt x="831" y="309"/>
                  </a:lnTo>
                  <a:lnTo>
                    <a:pt x="831" y="318"/>
                  </a:lnTo>
                  <a:lnTo>
                    <a:pt x="829" y="330"/>
                  </a:lnTo>
                  <a:lnTo>
                    <a:pt x="826" y="347"/>
                  </a:lnTo>
                  <a:lnTo>
                    <a:pt x="819" y="370"/>
                  </a:lnTo>
                  <a:lnTo>
                    <a:pt x="812" y="407"/>
                  </a:lnTo>
                  <a:lnTo>
                    <a:pt x="805" y="438"/>
                  </a:lnTo>
                  <a:lnTo>
                    <a:pt x="800" y="466"/>
                  </a:lnTo>
                  <a:lnTo>
                    <a:pt x="794" y="490"/>
                  </a:lnTo>
                  <a:lnTo>
                    <a:pt x="786" y="511"/>
                  </a:lnTo>
                  <a:lnTo>
                    <a:pt x="777" y="525"/>
                  </a:lnTo>
                  <a:lnTo>
                    <a:pt x="761" y="545"/>
                  </a:lnTo>
                  <a:lnTo>
                    <a:pt x="742" y="566"/>
                  </a:lnTo>
                  <a:lnTo>
                    <a:pt x="718" y="590"/>
                  </a:lnTo>
                  <a:lnTo>
                    <a:pt x="691" y="613"/>
                  </a:lnTo>
                  <a:lnTo>
                    <a:pt x="660" y="632"/>
                  </a:lnTo>
                  <a:lnTo>
                    <a:pt x="629" y="648"/>
                  </a:lnTo>
                  <a:lnTo>
                    <a:pt x="595" y="658"/>
                  </a:lnTo>
                  <a:lnTo>
                    <a:pt x="562" y="660"/>
                  </a:lnTo>
                  <a:lnTo>
                    <a:pt x="533" y="660"/>
                  </a:lnTo>
                  <a:lnTo>
                    <a:pt x="510" y="663"/>
                  </a:lnTo>
                  <a:lnTo>
                    <a:pt x="492" y="670"/>
                  </a:lnTo>
                  <a:lnTo>
                    <a:pt x="478" y="677"/>
                  </a:lnTo>
                  <a:lnTo>
                    <a:pt x="468" y="686"/>
                  </a:lnTo>
                  <a:lnTo>
                    <a:pt x="459" y="693"/>
                  </a:lnTo>
                  <a:lnTo>
                    <a:pt x="452" y="698"/>
                  </a:lnTo>
                  <a:lnTo>
                    <a:pt x="444" y="700"/>
                  </a:lnTo>
                  <a:lnTo>
                    <a:pt x="435" y="698"/>
                  </a:lnTo>
                  <a:lnTo>
                    <a:pt x="423" y="693"/>
                  </a:lnTo>
                  <a:lnTo>
                    <a:pt x="410" y="684"/>
                  </a:lnTo>
                  <a:lnTo>
                    <a:pt x="396" y="676"/>
                  </a:lnTo>
                  <a:lnTo>
                    <a:pt x="382" y="667"/>
                  </a:lnTo>
                  <a:lnTo>
                    <a:pt x="368" y="658"/>
                  </a:lnTo>
                  <a:lnTo>
                    <a:pt x="356" y="653"/>
                  </a:lnTo>
                  <a:lnTo>
                    <a:pt x="348" y="653"/>
                  </a:lnTo>
                  <a:lnTo>
                    <a:pt x="339" y="658"/>
                  </a:lnTo>
                  <a:lnTo>
                    <a:pt x="335" y="669"/>
                  </a:lnTo>
                  <a:lnTo>
                    <a:pt x="335" y="684"/>
                  </a:lnTo>
                  <a:lnTo>
                    <a:pt x="341" y="700"/>
                  </a:lnTo>
                  <a:lnTo>
                    <a:pt x="351" y="714"/>
                  </a:lnTo>
                  <a:lnTo>
                    <a:pt x="360" y="726"/>
                  </a:lnTo>
                  <a:lnTo>
                    <a:pt x="368" y="737"/>
                  </a:lnTo>
                  <a:lnTo>
                    <a:pt x="374" y="745"/>
                  </a:lnTo>
                  <a:lnTo>
                    <a:pt x="372" y="752"/>
                  </a:lnTo>
                  <a:lnTo>
                    <a:pt x="361" y="758"/>
                  </a:lnTo>
                  <a:lnTo>
                    <a:pt x="341" y="763"/>
                  </a:lnTo>
                  <a:lnTo>
                    <a:pt x="323" y="763"/>
                  </a:lnTo>
                  <a:lnTo>
                    <a:pt x="309" y="758"/>
                  </a:lnTo>
                  <a:lnTo>
                    <a:pt x="293" y="744"/>
                  </a:lnTo>
                  <a:lnTo>
                    <a:pt x="278" y="725"/>
                  </a:lnTo>
                  <a:lnTo>
                    <a:pt x="258" y="702"/>
                  </a:lnTo>
                  <a:lnTo>
                    <a:pt x="243" y="686"/>
                  </a:lnTo>
                  <a:lnTo>
                    <a:pt x="229" y="672"/>
                  </a:lnTo>
                  <a:lnTo>
                    <a:pt x="222" y="662"/>
                  </a:lnTo>
                  <a:lnTo>
                    <a:pt x="222" y="655"/>
                  </a:lnTo>
                  <a:lnTo>
                    <a:pt x="225" y="649"/>
                  </a:lnTo>
                  <a:lnTo>
                    <a:pt x="232" y="651"/>
                  </a:lnTo>
                  <a:lnTo>
                    <a:pt x="241" y="655"/>
                  </a:lnTo>
                  <a:lnTo>
                    <a:pt x="253" y="656"/>
                  </a:lnTo>
                  <a:lnTo>
                    <a:pt x="271" y="651"/>
                  </a:lnTo>
                  <a:lnTo>
                    <a:pt x="292" y="642"/>
                  </a:lnTo>
                  <a:lnTo>
                    <a:pt x="313" y="632"/>
                  </a:lnTo>
                  <a:lnTo>
                    <a:pt x="334" y="618"/>
                  </a:lnTo>
                  <a:lnTo>
                    <a:pt x="349" y="602"/>
                  </a:lnTo>
                  <a:lnTo>
                    <a:pt x="360" y="581"/>
                  </a:lnTo>
                  <a:lnTo>
                    <a:pt x="360" y="567"/>
                  </a:lnTo>
                  <a:lnTo>
                    <a:pt x="353" y="555"/>
                  </a:lnTo>
                  <a:lnTo>
                    <a:pt x="339" y="545"/>
                  </a:lnTo>
                  <a:lnTo>
                    <a:pt x="325" y="536"/>
                  </a:lnTo>
                  <a:lnTo>
                    <a:pt x="309" y="525"/>
                  </a:lnTo>
                  <a:lnTo>
                    <a:pt x="299" y="515"/>
                  </a:lnTo>
                  <a:lnTo>
                    <a:pt x="292" y="503"/>
                  </a:lnTo>
                  <a:lnTo>
                    <a:pt x="288" y="483"/>
                  </a:lnTo>
                  <a:lnTo>
                    <a:pt x="285" y="466"/>
                  </a:lnTo>
                  <a:lnTo>
                    <a:pt x="279" y="450"/>
                  </a:lnTo>
                  <a:lnTo>
                    <a:pt x="271" y="436"/>
                  </a:lnTo>
                  <a:lnTo>
                    <a:pt x="253" y="424"/>
                  </a:lnTo>
                  <a:lnTo>
                    <a:pt x="239" y="417"/>
                  </a:lnTo>
                  <a:lnTo>
                    <a:pt x="218" y="412"/>
                  </a:lnTo>
                  <a:lnTo>
                    <a:pt x="194" y="408"/>
                  </a:lnTo>
                  <a:lnTo>
                    <a:pt x="166" y="405"/>
                  </a:lnTo>
                  <a:lnTo>
                    <a:pt x="138" y="403"/>
                  </a:lnTo>
                  <a:lnTo>
                    <a:pt x="112" y="403"/>
                  </a:lnTo>
                  <a:lnTo>
                    <a:pt x="87" y="407"/>
                  </a:lnTo>
                  <a:lnTo>
                    <a:pt x="68" y="412"/>
                  </a:lnTo>
                  <a:lnTo>
                    <a:pt x="56" y="419"/>
                  </a:lnTo>
                  <a:lnTo>
                    <a:pt x="56" y="492"/>
                  </a:lnTo>
                  <a:lnTo>
                    <a:pt x="60" y="492"/>
                  </a:lnTo>
                  <a:lnTo>
                    <a:pt x="72" y="494"/>
                  </a:lnTo>
                  <a:lnTo>
                    <a:pt x="87" y="499"/>
                  </a:lnTo>
                  <a:lnTo>
                    <a:pt x="105" y="504"/>
                  </a:lnTo>
                  <a:lnTo>
                    <a:pt x="121" y="511"/>
                  </a:lnTo>
                  <a:lnTo>
                    <a:pt x="135" y="520"/>
                  </a:lnTo>
                  <a:lnTo>
                    <a:pt x="143" y="532"/>
                  </a:lnTo>
                  <a:lnTo>
                    <a:pt x="147" y="546"/>
                  </a:lnTo>
                  <a:lnTo>
                    <a:pt x="150" y="564"/>
                  </a:lnTo>
                  <a:lnTo>
                    <a:pt x="154" y="583"/>
                  </a:lnTo>
                  <a:lnTo>
                    <a:pt x="154" y="599"/>
                  </a:lnTo>
                  <a:lnTo>
                    <a:pt x="154" y="609"/>
                  </a:lnTo>
                  <a:lnTo>
                    <a:pt x="150" y="616"/>
                  </a:lnTo>
                  <a:lnTo>
                    <a:pt x="143" y="613"/>
                  </a:lnTo>
                  <a:lnTo>
                    <a:pt x="131" y="602"/>
                  </a:lnTo>
                  <a:lnTo>
                    <a:pt x="114" y="587"/>
                  </a:lnTo>
                  <a:lnTo>
                    <a:pt x="94" y="569"/>
                  </a:lnTo>
                  <a:lnTo>
                    <a:pt x="75" y="550"/>
                  </a:lnTo>
                  <a:lnTo>
                    <a:pt x="60" y="532"/>
                  </a:lnTo>
                  <a:lnTo>
                    <a:pt x="47" y="518"/>
                  </a:lnTo>
                  <a:lnTo>
                    <a:pt x="37" y="504"/>
                  </a:lnTo>
                  <a:lnTo>
                    <a:pt x="25" y="494"/>
                  </a:lnTo>
                  <a:lnTo>
                    <a:pt x="12" y="482"/>
                  </a:lnTo>
                  <a:lnTo>
                    <a:pt x="4" y="470"/>
                  </a:lnTo>
                  <a:lnTo>
                    <a:pt x="0" y="452"/>
                  </a:lnTo>
                  <a:lnTo>
                    <a:pt x="0" y="431"/>
                  </a:lnTo>
                  <a:lnTo>
                    <a:pt x="0" y="412"/>
                  </a:lnTo>
                  <a:lnTo>
                    <a:pt x="0" y="396"/>
                  </a:lnTo>
                  <a:lnTo>
                    <a:pt x="0" y="386"/>
                  </a:lnTo>
                  <a:lnTo>
                    <a:pt x="0" y="382"/>
                  </a:lnTo>
                  <a:lnTo>
                    <a:pt x="5" y="382"/>
                  </a:lnTo>
                  <a:lnTo>
                    <a:pt x="16" y="384"/>
                  </a:lnTo>
                  <a:lnTo>
                    <a:pt x="32" y="387"/>
                  </a:lnTo>
                  <a:lnTo>
                    <a:pt x="51" y="389"/>
                  </a:lnTo>
                  <a:lnTo>
                    <a:pt x="72" y="389"/>
                  </a:lnTo>
                  <a:lnTo>
                    <a:pt x="91" y="387"/>
                  </a:lnTo>
                  <a:lnTo>
                    <a:pt x="107" y="382"/>
                  </a:lnTo>
                  <a:lnTo>
                    <a:pt x="119" y="377"/>
                  </a:lnTo>
                  <a:lnTo>
                    <a:pt x="126" y="379"/>
                  </a:lnTo>
                  <a:lnTo>
                    <a:pt x="129" y="382"/>
                  </a:lnTo>
                  <a:lnTo>
                    <a:pt x="131" y="384"/>
                  </a:lnTo>
                  <a:lnTo>
                    <a:pt x="133" y="384"/>
                  </a:lnTo>
                  <a:lnTo>
                    <a:pt x="135" y="379"/>
                  </a:lnTo>
                  <a:lnTo>
                    <a:pt x="138" y="365"/>
                  </a:lnTo>
                  <a:lnTo>
                    <a:pt x="143" y="339"/>
                  </a:lnTo>
                  <a:lnTo>
                    <a:pt x="145" y="305"/>
                  </a:lnTo>
                  <a:lnTo>
                    <a:pt x="147" y="270"/>
                  </a:lnTo>
                  <a:lnTo>
                    <a:pt x="147" y="234"/>
                  </a:lnTo>
                  <a:lnTo>
                    <a:pt x="145" y="199"/>
                  </a:lnTo>
                  <a:lnTo>
                    <a:pt x="143" y="171"/>
                  </a:lnTo>
                  <a:lnTo>
                    <a:pt x="142" y="146"/>
                  </a:lnTo>
                  <a:lnTo>
                    <a:pt x="140" y="124"/>
                  </a:lnTo>
                  <a:lnTo>
                    <a:pt x="138" y="104"/>
                  </a:lnTo>
                  <a:lnTo>
                    <a:pt x="140" y="89"/>
                  </a:lnTo>
                  <a:lnTo>
                    <a:pt x="145" y="77"/>
                  </a:lnTo>
                  <a:lnTo>
                    <a:pt x="154" y="71"/>
                  </a:lnTo>
                  <a:lnTo>
                    <a:pt x="169" y="70"/>
                  </a:lnTo>
                  <a:lnTo>
                    <a:pt x="187" y="70"/>
                  </a:lnTo>
                  <a:lnTo>
                    <a:pt x="203" y="73"/>
                  </a:lnTo>
                  <a:lnTo>
                    <a:pt x="218" y="73"/>
                  </a:lnTo>
                  <a:lnTo>
                    <a:pt x="232" y="71"/>
                  </a:lnTo>
                  <a:lnTo>
                    <a:pt x="236" y="68"/>
                  </a:lnTo>
                  <a:lnTo>
                    <a:pt x="239" y="66"/>
                  </a:lnTo>
                  <a:lnTo>
                    <a:pt x="239" y="64"/>
                  </a:lnTo>
                  <a:lnTo>
                    <a:pt x="241" y="63"/>
                  </a:lnTo>
                  <a:lnTo>
                    <a:pt x="241" y="63"/>
                  </a:lnTo>
                  <a:lnTo>
                    <a:pt x="241" y="61"/>
                  </a:lnTo>
                  <a:lnTo>
                    <a:pt x="241" y="59"/>
                  </a:lnTo>
                  <a:lnTo>
                    <a:pt x="243" y="59"/>
                  </a:lnTo>
                  <a:lnTo>
                    <a:pt x="246" y="57"/>
                  </a:lnTo>
                  <a:lnTo>
                    <a:pt x="252" y="57"/>
                  </a:lnTo>
                  <a:lnTo>
                    <a:pt x="260" y="56"/>
                  </a:lnTo>
                  <a:lnTo>
                    <a:pt x="278" y="50"/>
                  </a:lnTo>
                  <a:lnTo>
                    <a:pt x="293" y="40"/>
                  </a:lnTo>
                  <a:lnTo>
                    <a:pt x="309" y="29"/>
                  </a:lnTo>
                  <a:lnTo>
                    <a:pt x="323" y="19"/>
                  </a:lnTo>
                  <a:lnTo>
                    <a:pt x="337" y="12"/>
                  </a:lnTo>
                  <a:lnTo>
                    <a:pt x="348" y="10"/>
                  </a:lnTo>
                  <a:lnTo>
                    <a:pt x="358" y="15"/>
                  </a:lnTo>
                  <a:lnTo>
                    <a:pt x="367" y="21"/>
                  </a:lnTo>
                  <a:lnTo>
                    <a:pt x="375" y="26"/>
                  </a:lnTo>
                  <a:lnTo>
                    <a:pt x="388" y="28"/>
                  </a:lnTo>
                  <a:lnTo>
                    <a:pt x="405" y="28"/>
                  </a:lnTo>
                  <a:lnTo>
                    <a:pt x="428" y="24"/>
                  </a:lnTo>
                  <a:lnTo>
                    <a:pt x="449" y="19"/>
                  </a:lnTo>
                  <a:lnTo>
                    <a:pt x="466" y="14"/>
                  </a:lnTo>
                  <a:lnTo>
                    <a:pt x="477" y="10"/>
                  </a:lnTo>
                  <a:lnTo>
                    <a:pt x="484" y="7"/>
                  </a:lnTo>
                  <a:lnTo>
                    <a:pt x="489" y="3"/>
                  </a:lnTo>
                  <a:lnTo>
                    <a:pt x="4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27">
              <a:extLst>
                <a:ext uri="{FF2B5EF4-FFF2-40B4-BE49-F238E27FC236}">
                  <a16:creationId xmlns:a16="http://schemas.microsoft.com/office/drawing/2014/main" id="{5308A08C-B74D-464B-8C6E-21393DAD3813}"/>
                </a:ext>
              </a:extLst>
            </p:cNvPr>
            <p:cNvSpPr>
              <a:spLocks/>
            </p:cNvSpPr>
            <p:nvPr/>
          </p:nvSpPr>
          <p:spPr bwMode="auto">
            <a:xfrm>
              <a:off x="17863542" y="2284594"/>
              <a:ext cx="319088" cy="401638"/>
            </a:xfrm>
            <a:custGeom>
              <a:avLst/>
              <a:gdLst>
                <a:gd name="T0" fmla="*/ 95 w 201"/>
                <a:gd name="T1" fmla="*/ 0 h 253"/>
                <a:gd name="T2" fmla="*/ 105 w 201"/>
                <a:gd name="T3" fmla="*/ 5 h 253"/>
                <a:gd name="T4" fmla="*/ 112 w 201"/>
                <a:gd name="T5" fmla="*/ 14 h 253"/>
                <a:gd name="T6" fmla="*/ 119 w 201"/>
                <a:gd name="T7" fmla="*/ 24 h 253"/>
                <a:gd name="T8" fmla="*/ 126 w 201"/>
                <a:gd name="T9" fmla="*/ 36 h 253"/>
                <a:gd name="T10" fmla="*/ 133 w 201"/>
                <a:gd name="T11" fmla="*/ 47 h 253"/>
                <a:gd name="T12" fmla="*/ 152 w 201"/>
                <a:gd name="T13" fmla="*/ 76 h 253"/>
                <a:gd name="T14" fmla="*/ 170 w 201"/>
                <a:gd name="T15" fmla="*/ 111 h 253"/>
                <a:gd name="T16" fmla="*/ 177 w 201"/>
                <a:gd name="T17" fmla="*/ 127 h 253"/>
                <a:gd name="T18" fmla="*/ 185 w 201"/>
                <a:gd name="T19" fmla="*/ 146 h 253"/>
                <a:gd name="T20" fmla="*/ 194 w 201"/>
                <a:gd name="T21" fmla="*/ 164 h 253"/>
                <a:gd name="T22" fmla="*/ 199 w 201"/>
                <a:gd name="T23" fmla="*/ 181 h 253"/>
                <a:gd name="T24" fmla="*/ 201 w 201"/>
                <a:gd name="T25" fmla="*/ 193 h 253"/>
                <a:gd name="T26" fmla="*/ 198 w 201"/>
                <a:gd name="T27" fmla="*/ 211 h 253"/>
                <a:gd name="T28" fmla="*/ 185 w 201"/>
                <a:gd name="T29" fmla="*/ 225 h 253"/>
                <a:gd name="T30" fmla="*/ 164 w 201"/>
                <a:gd name="T31" fmla="*/ 239 h 253"/>
                <a:gd name="T32" fmla="*/ 154 w 201"/>
                <a:gd name="T33" fmla="*/ 244 h 253"/>
                <a:gd name="T34" fmla="*/ 145 w 201"/>
                <a:gd name="T35" fmla="*/ 248 h 253"/>
                <a:gd name="T36" fmla="*/ 137 w 201"/>
                <a:gd name="T37" fmla="*/ 249 h 253"/>
                <a:gd name="T38" fmla="*/ 124 w 201"/>
                <a:gd name="T39" fmla="*/ 251 h 253"/>
                <a:gd name="T40" fmla="*/ 107 w 201"/>
                <a:gd name="T41" fmla="*/ 251 h 253"/>
                <a:gd name="T42" fmla="*/ 84 w 201"/>
                <a:gd name="T43" fmla="*/ 253 h 253"/>
                <a:gd name="T44" fmla="*/ 63 w 201"/>
                <a:gd name="T45" fmla="*/ 253 h 253"/>
                <a:gd name="T46" fmla="*/ 49 w 201"/>
                <a:gd name="T47" fmla="*/ 248 h 253"/>
                <a:gd name="T48" fmla="*/ 39 w 201"/>
                <a:gd name="T49" fmla="*/ 237 h 253"/>
                <a:gd name="T50" fmla="*/ 32 w 201"/>
                <a:gd name="T51" fmla="*/ 223 h 253"/>
                <a:gd name="T52" fmla="*/ 25 w 201"/>
                <a:gd name="T53" fmla="*/ 207 h 253"/>
                <a:gd name="T54" fmla="*/ 18 w 201"/>
                <a:gd name="T55" fmla="*/ 188 h 253"/>
                <a:gd name="T56" fmla="*/ 7 w 201"/>
                <a:gd name="T57" fmla="*/ 169 h 253"/>
                <a:gd name="T58" fmla="*/ 0 w 201"/>
                <a:gd name="T59" fmla="*/ 148 h 253"/>
                <a:gd name="T60" fmla="*/ 0 w 201"/>
                <a:gd name="T61" fmla="*/ 125 h 253"/>
                <a:gd name="T62" fmla="*/ 4 w 201"/>
                <a:gd name="T63" fmla="*/ 103 h 253"/>
                <a:gd name="T64" fmla="*/ 9 w 201"/>
                <a:gd name="T65" fmla="*/ 82 h 253"/>
                <a:gd name="T66" fmla="*/ 16 w 201"/>
                <a:gd name="T67" fmla="*/ 61 h 253"/>
                <a:gd name="T68" fmla="*/ 23 w 201"/>
                <a:gd name="T69" fmla="*/ 45 h 253"/>
                <a:gd name="T70" fmla="*/ 28 w 201"/>
                <a:gd name="T71" fmla="*/ 34 h 253"/>
                <a:gd name="T72" fmla="*/ 32 w 201"/>
                <a:gd name="T73" fmla="*/ 29 h 253"/>
                <a:gd name="T74" fmla="*/ 34 w 201"/>
                <a:gd name="T75" fmla="*/ 28 h 253"/>
                <a:gd name="T76" fmla="*/ 42 w 201"/>
                <a:gd name="T77" fmla="*/ 22 h 253"/>
                <a:gd name="T78" fmla="*/ 53 w 201"/>
                <a:gd name="T79" fmla="*/ 14 h 253"/>
                <a:gd name="T80" fmla="*/ 68 w 201"/>
                <a:gd name="T81" fmla="*/ 7 h 253"/>
                <a:gd name="T82" fmla="*/ 84 w 201"/>
                <a:gd name="T83" fmla="*/ 0 h 253"/>
                <a:gd name="T84" fmla="*/ 95 w 201"/>
                <a:gd name="T85"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 h="253">
                  <a:moveTo>
                    <a:pt x="95" y="0"/>
                  </a:moveTo>
                  <a:lnTo>
                    <a:pt x="105" y="5"/>
                  </a:lnTo>
                  <a:lnTo>
                    <a:pt x="112" y="14"/>
                  </a:lnTo>
                  <a:lnTo>
                    <a:pt x="119" y="24"/>
                  </a:lnTo>
                  <a:lnTo>
                    <a:pt x="126" y="36"/>
                  </a:lnTo>
                  <a:lnTo>
                    <a:pt x="133" y="47"/>
                  </a:lnTo>
                  <a:lnTo>
                    <a:pt x="152" y="76"/>
                  </a:lnTo>
                  <a:lnTo>
                    <a:pt x="170" y="111"/>
                  </a:lnTo>
                  <a:lnTo>
                    <a:pt x="177" y="127"/>
                  </a:lnTo>
                  <a:lnTo>
                    <a:pt x="185" y="146"/>
                  </a:lnTo>
                  <a:lnTo>
                    <a:pt x="194" y="164"/>
                  </a:lnTo>
                  <a:lnTo>
                    <a:pt x="199" y="181"/>
                  </a:lnTo>
                  <a:lnTo>
                    <a:pt x="201" y="193"/>
                  </a:lnTo>
                  <a:lnTo>
                    <a:pt x="198" y="211"/>
                  </a:lnTo>
                  <a:lnTo>
                    <a:pt x="185" y="225"/>
                  </a:lnTo>
                  <a:lnTo>
                    <a:pt x="164" y="239"/>
                  </a:lnTo>
                  <a:lnTo>
                    <a:pt x="154" y="244"/>
                  </a:lnTo>
                  <a:lnTo>
                    <a:pt x="145" y="248"/>
                  </a:lnTo>
                  <a:lnTo>
                    <a:pt x="137" y="249"/>
                  </a:lnTo>
                  <a:lnTo>
                    <a:pt x="124" y="251"/>
                  </a:lnTo>
                  <a:lnTo>
                    <a:pt x="107" y="251"/>
                  </a:lnTo>
                  <a:lnTo>
                    <a:pt x="84" y="253"/>
                  </a:lnTo>
                  <a:lnTo>
                    <a:pt x="63" y="253"/>
                  </a:lnTo>
                  <a:lnTo>
                    <a:pt x="49" y="248"/>
                  </a:lnTo>
                  <a:lnTo>
                    <a:pt x="39" y="237"/>
                  </a:lnTo>
                  <a:lnTo>
                    <a:pt x="32" y="223"/>
                  </a:lnTo>
                  <a:lnTo>
                    <a:pt x="25" y="207"/>
                  </a:lnTo>
                  <a:lnTo>
                    <a:pt x="18" y="188"/>
                  </a:lnTo>
                  <a:lnTo>
                    <a:pt x="7" y="169"/>
                  </a:lnTo>
                  <a:lnTo>
                    <a:pt x="0" y="148"/>
                  </a:lnTo>
                  <a:lnTo>
                    <a:pt x="0" y="125"/>
                  </a:lnTo>
                  <a:lnTo>
                    <a:pt x="4" y="103"/>
                  </a:lnTo>
                  <a:lnTo>
                    <a:pt x="9" y="82"/>
                  </a:lnTo>
                  <a:lnTo>
                    <a:pt x="16" y="61"/>
                  </a:lnTo>
                  <a:lnTo>
                    <a:pt x="23" y="45"/>
                  </a:lnTo>
                  <a:lnTo>
                    <a:pt x="28" y="34"/>
                  </a:lnTo>
                  <a:lnTo>
                    <a:pt x="32" y="29"/>
                  </a:lnTo>
                  <a:lnTo>
                    <a:pt x="34" y="28"/>
                  </a:lnTo>
                  <a:lnTo>
                    <a:pt x="42" y="22"/>
                  </a:lnTo>
                  <a:lnTo>
                    <a:pt x="53" y="14"/>
                  </a:lnTo>
                  <a:lnTo>
                    <a:pt x="68" y="7"/>
                  </a:lnTo>
                  <a:lnTo>
                    <a:pt x="84" y="0"/>
                  </a:lnTo>
                  <a:lnTo>
                    <a:pt x="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28">
              <a:extLst>
                <a:ext uri="{FF2B5EF4-FFF2-40B4-BE49-F238E27FC236}">
                  <a16:creationId xmlns:a16="http://schemas.microsoft.com/office/drawing/2014/main" id="{8B151F7D-918E-4D1E-B39F-3D5D5DCCCBA0}"/>
                </a:ext>
              </a:extLst>
            </p:cNvPr>
            <p:cNvSpPr>
              <a:spLocks/>
            </p:cNvSpPr>
            <p:nvPr/>
          </p:nvSpPr>
          <p:spPr bwMode="auto">
            <a:xfrm>
              <a:off x="16295092" y="2292531"/>
              <a:ext cx="1241425" cy="557213"/>
            </a:xfrm>
            <a:custGeom>
              <a:avLst/>
              <a:gdLst>
                <a:gd name="T0" fmla="*/ 123 w 782"/>
                <a:gd name="T1" fmla="*/ 3 h 351"/>
                <a:gd name="T2" fmla="*/ 159 w 782"/>
                <a:gd name="T3" fmla="*/ 28 h 351"/>
                <a:gd name="T4" fmla="*/ 212 w 782"/>
                <a:gd name="T5" fmla="*/ 49 h 351"/>
                <a:gd name="T6" fmla="*/ 255 w 782"/>
                <a:gd name="T7" fmla="*/ 64 h 351"/>
                <a:gd name="T8" fmla="*/ 271 w 782"/>
                <a:gd name="T9" fmla="*/ 80 h 351"/>
                <a:gd name="T10" fmla="*/ 278 w 782"/>
                <a:gd name="T11" fmla="*/ 98 h 351"/>
                <a:gd name="T12" fmla="*/ 299 w 782"/>
                <a:gd name="T13" fmla="*/ 115 h 351"/>
                <a:gd name="T14" fmla="*/ 350 w 782"/>
                <a:gd name="T15" fmla="*/ 127 h 351"/>
                <a:gd name="T16" fmla="*/ 402 w 782"/>
                <a:gd name="T17" fmla="*/ 131 h 351"/>
                <a:gd name="T18" fmla="*/ 439 w 782"/>
                <a:gd name="T19" fmla="*/ 122 h 351"/>
                <a:gd name="T20" fmla="*/ 453 w 782"/>
                <a:gd name="T21" fmla="*/ 108 h 351"/>
                <a:gd name="T22" fmla="*/ 465 w 782"/>
                <a:gd name="T23" fmla="*/ 101 h 351"/>
                <a:gd name="T24" fmla="*/ 498 w 782"/>
                <a:gd name="T25" fmla="*/ 99 h 351"/>
                <a:gd name="T26" fmla="*/ 559 w 782"/>
                <a:gd name="T27" fmla="*/ 103 h 351"/>
                <a:gd name="T28" fmla="*/ 611 w 782"/>
                <a:gd name="T29" fmla="*/ 112 h 351"/>
                <a:gd name="T30" fmla="*/ 658 w 782"/>
                <a:gd name="T31" fmla="*/ 122 h 351"/>
                <a:gd name="T32" fmla="*/ 681 w 782"/>
                <a:gd name="T33" fmla="*/ 122 h 351"/>
                <a:gd name="T34" fmla="*/ 702 w 782"/>
                <a:gd name="T35" fmla="*/ 112 h 351"/>
                <a:gd name="T36" fmla="*/ 732 w 782"/>
                <a:gd name="T37" fmla="*/ 106 h 351"/>
                <a:gd name="T38" fmla="*/ 749 w 782"/>
                <a:gd name="T39" fmla="*/ 120 h 351"/>
                <a:gd name="T40" fmla="*/ 768 w 782"/>
                <a:gd name="T41" fmla="*/ 152 h 351"/>
                <a:gd name="T42" fmla="*/ 779 w 782"/>
                <a:gd name="T43" fmla="*/ 183 h 351"/>
                <a:gd name="T44" fmla="*/ 781 w 782"/>
                <a:gd name="T45" fmla="*/ 216 h 351"/>
                <a:gd name="T46" fmla="*/ 782 w 782"/>
                <a:gd name="T47" fmla="*/ 253 h 351"/>
                <a:gd name="T48" fmla="*/ 770 w 782"/>
                <a:gd name="T49" fmla="*/ 267 h 351"/>
                <a:gd name="T50" fmla="*/ 730 w 782"/>
                <a:gd name="T51" fmla="*/ 274 h 351"/>
                <a:gd name="T52" fmla="*/ 678 w 782"/>
                <a:gd name="T53" fmla="*/ 279 h 351"/>
                <a:gd name="T54" fmla="*/ 636 w 782"/>
                <a:gd name="T55" fmla="*/ 281 h 351"/>
                <a:gd name="T56" fmla="*/ 618 w 782"/>
                <a:gd name="T57" fmla="*/ 286 h 351"/>
                <a:gd name="T58" fmla="*/ 582 w 782"/>
                <a:gd name="T59" fmla="*/ 300 h 351"/>
                <a:gd name="T60" fmla="*/ 535 w 782"/>
                <a:gd name="T61" fmla="*/ 323 h 351"/>
                <a:gd name="T62" fmla="*/ 487 w 782"/>
                <a:gd name="T63" fmla="*/ 337 h 351"/>
                <a:gd name="T64" fmla="*/ 440 w 782"/>
                <a:gd name="T65" fmla="*/ 347 h 351"/>
                <a:gd name="T66" fmla="*/ 404 w 782"/>
                <a:gd name="T67" fmla="*/ 351 h 351"/>
                <a:gd name="T68" fmla="*/ 381 w 782"/>
                <a:gd name="T69" fmla="*/ 339 h 351"/>
                <a:gd name="T70" fmla="*/ 350 w 782"/>
                <a:gd name="T71" fmla="*/ 309 h 351"/>
                <a:gd name="T72" fmla="*/ 330 w 782"/>
                <a:gd name="T73" fmla="*/ 291 h 351"/>
                <a:gd name="T74" fmla="*/ 308 w 782"/>
                <a:gd name="T75" fmla="*/ 283 h 351"/>
                <a:gd name="T76" fmla="*/ 276 w 782"/>
                <a:gd name="T77" fmla="*/ 260 h 351"/>
                <a:gd name="T78" fmla="*/ 245 w 782"/>
                <a:gd name="T79" fmla="*/ 236 h 351"/>
                <a:gd name="T80" fmla="*/ 224 w 782"/>
                <a:gd name="T81" fmla="*/ 223 h 351"/>
                <a:gd name="T82" fmla="*/ 196 w 782"/>
                <a:gd name="T83" fmla="*/ 211 h 351"/>
                <a:gd name="T84" fmla="*/ 180 w 782"/>
                <a:gd name="T85" fmla="*/ 206 h 351"/>
                <a:gd name="T86" fmla="*/ 170 w 782"/>
                <a:gd name="T87" fmla="*/ 199 h 351"/>
                <a:gd name="T88" fmla="*/ 144 w 782"/>
                <a:gd name="T89" fmla="*/ 181 h 351"/>
                <a:gd name="T90" fmla="*/ 116 w 782"/>
                <a:gd name="T91" fmla="*/ 166 h 351"/>
                <a:gd name="T92" fmla="*/ 96 w 782"/>
                <a:gd name="T93" fmla="*/ 155 h 351"/>
                <a:gd name="T94" fmla="*/ 62 w 782"/>
                <a:gd name="T95" fmla="*/ 147 h 351"/>
                <a:gd name="T96" fmla="*/ 25 w 782"/>
                <a:gd name="T97" fmla="*/ 131 h 351"/>
                <a:gd name="T98" fmla="*/ 4 w 782"/>
                <a:gd name="T99" fmla="*/ 106 h 351"/>
                <a:gd name="T100" fmla="*/ 4 w 782"/>
                <a:gd name="T101" fmla="*/ 57 h 351"/>
                <a:gd name="T102" fmla="*/ 28 w 782"/>
                <a:gd name="T103" fmla="*/ 28 h 351"/>
                <a:gd name="T104" fmla="*/ 41 w 782"/>
                <a:gd name="T105" fmla="*/ 21 h 351"/>
                <a:gd name="T106" fmla="*/ 70 w 782"/>
                <a:gd name="T107" fmla="*/ 7 h 351"/>
                <a:gd name="T108" fmla="*/ 105 w 782"/>
                <a:gd name="T109"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2" h="351">
                  <a:moveTo>
                    <a:pt x="105" y="0"/>
                  </a:moveTo>
                  <a:lnTo>
                    <a:pt x="123" y="3"/>
                  </a:lnTo>
                  <a:lnTo>
                    <a:pt x="138" y="12"/>
                  </a:lnTo>
                  <a:lnTo>
                    <a:pt x="159" y="28"/>
                  </a:lnTo>
                  <a:lnTo>
                    <a:pt x="185" y="40"/>
                  </a:lnTo>
                  <a:lnTo>
                    <a:pt x="212" y="49"/>
                  </a:lnTo>
                  <a:lnTo>
                    <a:pt x="236" y="57"/>
                  </a:lnTo>
                  <a:lnTo>
                    <a:pt x="255" y="64"/>
                  </a:lnTo>
                  <a:lnTo>
                    <a:pt x="266" y="71"/>
                  </a:lnTo>
                  <a:lnTo>
                    <a:pt x="271" y="80"/>
                  </a:lnTo>
                  <a:lnTo>
                    <a:pt x="274" y="89"/>
                  </a:lnTo>
                  <a:lnTo>
                    <a:pt x="278" y="98"/>
                  </a:lnTo>
                  <a:lnTo>
                    <a:pt x="285" y="108"/>
                  </a:lnTo>
                  <a:lnTo>
                    <a:pt x="299" y="115"/>
                  </a:lnTo>
                  <a:lnTo>
                    <a:pt x="320" y="122"/>
                  </a:lnTo>
                  <a:lnTo>
                    <a:pt x="350" y="127"/>
                  </a:lnTo>
                  <a:lnTo>
                    <a:pt x="376" y="131"/>
                  </a:lnTo>
                  <a:lnTo>
                    <a:pt x="402" y="131"/>
                  </a:lnTo>
                  <a:lnTo>
                    <a:pt x="421" y="129"/>
                  </a:lnTo>
                  <a:lnTo>
                    <a:pt x="439" y="122"/>
                  </a:lnTo>
                  <a:lnTo>
                    <a:pt x="447" y="115"/>
                  </a:lnTo>
                  <a:lnTo>
                    <a:pt x="453" y="108"/>
                  </a:lnTo>
                  <a:lnTo>
                    <a:pt x="458" y="105"/>
                  </a:lnTo>
                  <a:lnTo>
                    <a:pt x="465" y="101"/>
                  </a:lnTo>
                  <a:lnTo>
                    <a:pt x="477" y="99"/>
                  </a:lnTo>
                  <a:lnTo>
                    <a:pt x="498" y="99"/>
                  </a:lnTo>
                  <a:lnTo>
                    <a:pt x="533" y="101"/>
                  </a:lnTo>
                  <a:lnTo>
                    <a:pt x="559" y="103"/>
                  </a:lnTo>
                  <a:lnTo>
                    <a:pt x="583" y="106"/>
                  </a:lnTo>
                  <a:lnTo>
                    <a:pt x="611" y="112"/>
                  </a:lnTo>
                  <a:lnTo>
                    <a:pt x="639" y="119"/>
                  </a:lnTo>
                  <a:lnTo>
                    <a:pt x="658" y="122"/>
                  </a:lnTo>
                  <a:lnTo>
                    <a:pt x="672" y="124"/>
                  </a:lnTo>
                  <a:lnTo>
                    <a:pt x="681" y="122"/>
                  </a:lnTo>
                  <a:lnTo>
                    <a:pt x="690" y="117"/>
                  </a:lnTo>
                  <a:lnTo>
                    <a:pt x="702" y="112"/>
                  </a:lnTo>
                  <a:lnTo>
                    <a:pt x="718" y="108"/>
                  </a:lnTo>
                  <a:lnTo>
                    <a:pt x="732" y="106"/>
                  </a:lnTo>
                  <a:lnTo>
                    <a:pt x="741" y="110"/>
                  </a:lnTo>
                  <a:lnTo>
                    <a:pt x="749" y="120"/>
                  </a:lnTo>
                  <a:lnTo>
                    <a:pt x="758" y="134"/>
                  </a:lnTo>
                  <a:lnTo>
                    <a:pt x="768" y="152"/>
                  </a:lnTo>
                  <a:lnTo>
                    <a:pt x="775" y="169"/>
                  </a:lnTo>
                  <a:lnTo>
                    <a:pt x="779" y="183"/>
                  </a:lnTo>
                  <a:lnTo>
                    <a:pt x="779" y="197"/>
                  </a:lnTo>
                  <a:lnTo>
                    <a:pt x="781" y="216"/>
                  </a:lnTo>
                  <a:lnTo>
                    <a:pt x="782" y="236"/>
                  </a:lnTo>
                  <a:lnTo>
                    <a:pt x="782" y="253"/>
                  </a:lnTo>
                  <a:lnTo>
                    <a:pt x="779" y="264"/>
                  </a:lnTo>
                  <a:lnTo>
                    <a:pt x="770" y="267"/>
                  </a:lnTo>
                  <a:lnTo>
                    <a:pt x="753" y="271"/>
                  </a:lnTo>
                  <a:lnTo>
                    <a:pt x="730" y="274"/>
                  </a:lnTo>
                  <a:lnTo>
                    <a:pt x="704" y="276"/>
                  </a:lnTo>
                  <a:lnTo>
                    <a:pt x="678" y="279"/>
                  </a:lnTo>
                  <a:lnTo>
                    <a:pt x="653" y="281"/>
                  </a:lnTo>
                  <a:lnTo>
                    <a:pt x="636" y="281"/>
                  </a:lnTo>
                  <a:lnTo>
                    <a:pt x="627" y="283"/>
                  </a:lnTo>
                  <a:lnTo>
                    <a:pt x="618" y="286"/>
                  </a:lnTo>
                  <a:lnTo>
                    <a:pt x="603" y="291"/>
                  </a:lnTo>
                  <a:lnTo>
                    <a:pt x="582" y="300"/>
                  </a:lnTo>
                  <a:lnTo>
                    <a:pt x="554" y="314"/>
                  </a:lnTo>
                  <a:lnTo>
                    <a:pt x="535" y="323"/>
                  </a:lnTo>
                  <a:lnTo>
                    <a:pt x="512" y="330"/>
                  </a:lnTo>
                  <a:lnTo>
                    <a:pt x="487" y="337"/>
                  </a:lnTo>
                  <a:lnTo>
                    <a:pt x="463" y="344"/>
                  </a:lnTo>
                  <a:lnTo>
                    <a:pt x="440" y="347"/>
                  </a:lnTo>
                  <a:lnTo>
                    <a:pt x="419" y="351"/>
                  </a:lnTo>
                  <a:lnTo>
                    <a:pt x="404" y="351"/>
                  </a:lnTo>
                  <a:lnTo>
                    <a:pt x="393" y="349"/>
                  </a:lnTo>
                  <a:lnTo>
                    <a:pt x="381" y="339"/>
                  </a:lnTo>
                  <a:lnTo>
                    <a:pt x="365" y="325"/>
                  </a:lnTo>
                  <a:lnTo>
                    <a:pt x="350" y="309"/>
                  </a:lnTo>
                  <a:lnTo>
                    <a:pt x="339" y="297"/>
                  </a:lnTo>
                  <a:lnTo>
                    <a:pt x="330" y="291"/>
                  </a:lnTo>
                  <a:lnTo>
                    <a:pt x="320" y="288"/>
                  </a:lnTo>
                  <a:lnTo>
                    <a:pt x="308" y="283"/>
                  </a:lnTo>
                  <a:lnTo>
                    <a:pt x="294" y="274"/>
                  </a:lnTo>
                  <a:lnTo>
                    <a:pt x="276" y="260"/>
                  </a:lnTo>
                  <a:lnTo>
                    <a:pt x="261" y="246"/>
                  </a:lnTo>
                  <a:lnTo>
                    <a:pt x="245" y="236"/>
                  </a:lnTo>
                  <a:lnTo>
                    <a:pt x="234" y="227"/>
                  </a:lnTo>
                  <a:lnTo>
                    <a:pt x="224" y="223"/>
                  </a:lnTo>
                  <a:lnTo>
                    <a:pt x="212" y="216"/>
                  </a:lnTo>
                  <a:lnTo>
                    <a:pt x="196" y="211"/>
                  </a:lnTo>
                  <a:lnTo>
                    <a:pt x="185" y="208"/>
                  </a:lnTo>
                  <a:lnTo>
                    <a:pt x="180" y="206"/>
                  </a:lnTo>
                  <a:lnTo>
                    <a:pt x="178" y="204"/>
                  </a:lnTo>
                  <a:lnTo>
                    <a:pt x="170" y="199"/>
                  </a:lnTo>
                  <a:lnTo>
                    <a:pt x="158" y="190"/>
                  </a:lnTo>
                  <a:lnTo>
                    <a:pt x="144" y="181"/>
                  </a:lnTo>
                  <a:lnTo>
                    <a:pt x="130" y="173"/>
                  </a:lnTo>
                  <a:lnTo>
                    <a:pt x="116" y="166"/>
                  </a:lnTo>
                  <a:lnTo>
                    <a:pt x="107" y="159"/>
                  </a:lnTo>
                  <a:lnTo>
                    <a:pt x="96" y="155"/>
                  </a:lnTo>
                  <a:lnTo>
                    <a:pt x="81" y="150"/>
                  </a:lnTo>
                  <a:lnTo>
                    <a:pt x="62" y="147"/>
                  </a:lnTo>
                  <a:lnTo>
                    <a:pt x="42" y="140"/>
                  </a:lnTo>
                  <a:lnTo>
                    <a:pt x="25" y="131"/>
                  </a:lnTo>
                  <a:lnTo>
                    <a:pt x="13" y="120"/>
                  </a:lnTo>
                  <a:lnTo>
                    <a:pt x="4" y="106"/>
                  </a:lnTo>
                  <a:lnTo>
                    <a:pt x="0" y="80"/>
                  </a:lnTo>
                  <a:lnTo>
                    <a:pt x="4" y="57"/>
                  </a:lnTo>
                  <a:lnTo>
                    <a:pt x="13" y="40"/>
                  </a:lnTo>
                  <a:lnTo>
                    <a:pt x="28" y="28"/>
                  </a:lnTo>
                  <a:lnTo>
                    <a:pt x="32" y="24"/>
                  </a:lnTo>
                  <a:lnTo>
                    <a:pt x="41" y="21"/>
                  </a:lnTo>
                  <a:lnTo>
                    <a:pt x="53" y="14"/>
                  </a:lnTo>
                  <a:lnTo>
                    <a:pt x="70" y="7"/>
                  </a:lnTo>
                  <a:lnTo>
                    <a:pt x="88" y="2"/>
                  </a:lnTo>
                  <a:lnTo>
                    <a:pt x="1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29">
              <a:extLst>
                <a:ext uri="{FF2B5EF4-FFF2-40B4-BE49-F238E27FC236}">
                  <a16:creationId xmlns:a16="http://schemas.microsoft.com/office/drawing/2014/main" id="{2FF70D96-BDCF-4CBB-95A7-EEFEA39617A0}"/>
                </a:ext>
              </a:extLst>
            </p:cNvPr>
            <p:cNvSpPr>
              <a:spLocks/>
            </p:cNvSpPr>
            <p:nvPr/>
          </p:nvSpPr>
          <p:spPr bwMode="auto">
            <a:xfrm>
              <a:off x="16631642" y="2689406"/>
              <a:ext cx="182563" cy="174625"/>
            </a:xfrm>
            <a:custGeom>
              <a:avLst/>
              <a:gdLst>
                <a:gd name="T0" fmla="*/ 1 w 115"/>
                <a:gd name="T1" fmla="*/ 0 h 110"/>
                <a:gd name="T2" fmla="*/ 5 w 115"/>
                <a:gd name="T3" fmla="*/ 0 h 110"/>
                <a:gd name="T4" fmla="*/ 14 w 115"/>
                <a:gd name="T5" fmla="*/ 1 h 110"/>
                <a:gd name="T6" fmla="*/ 26 w 115"/>
                <a:gd name="T7" fmla="*/ 5 h 110"/>
                <a:gd name="T8" fmla="*/ 38 w 115"/>
                <a:gd name="T9" fmla="*/ 8 h 110"/>
                <a:gd name="T10" fmla="*/ 45 w 115"/>
                <a:gd name="T11" fmla="*/ 12 h 110"/>
                <a:gd name="T12" fmla="*/ 54 w 115"/>
                <a:gd name="T13" fmla="*/ 17 h 110"/>
                <a:gd name="T14" fmla="*/ 66 w 115"/>
                <a:gd name="T15" fmla="*/ 28 h 110"/>
                <a:gd name="T16" fmla="*/ 80 w 115"/>
                <a:gd name="T17" fmla="*/ 40 h 110"/>
                <a:gd name="T18" fmla="*/ 94 w 115"/>
                <a:gd name="T19" fmla="*/ 48 h 110"/>
                <a:gd name="T20" fmla="*/ 104 w 115"/>
                <a:gd name="T21" fmla="*/ 54 h 110"/>
                <a:gd name="T22" fmla="*/ 113 w 115"/>
                <a:gd name="T23" fmla="*/ 61 h 110"/>
                <a:gd name="T24" fmla="*/ 115 w 115"/>
                <a:gd name="T25" fmla="*/ 69 h 110"/>
                <a:gd name="T26" fmla="*/ 115 w 115"/>
                <a:gd name="T27" fmla="*/ 80 h 110"/>
                <a:gd name="T28" fmla="*/ 111 w 115"/>
                <a:gd name="T29" fmla="*/ 92 h 110"/>
                <a:gd name="T30" fmla="*/ 104 w 115"/>
                <a:gd name="T31" fmla="*/ 101 h 110"/>
                <a:gd name="T32" fmla="*/ 94 w 115"/>
                <a:gd name="T33" fmla="*/ 110 h 110"/>
                <a:gd name="T34" fmla="*/ 83 w 115"/>
                <a:gd name="T35" fmla="*/ 108 h 110"/>
                <a:gd name="T36" fmla="*/ 73 w 115"/>
                <a:gd name="T37" fmla="*/ 101 h 110"/>
                <a:gd name="T38" fmla="*/ 66 w 115"/>
                <a:gd name="T39" fmla="*/ 92 h 110"/>
                <a:gd name="T40" fmla="*/ 57 w 115"/>
                <a:gd name="T41" fmla="*/ 76 h 110"/>
                <a:gd name="T42" fmla="*/ 45 w 115"/>
                <a:gd name="T43" fmla="*/ 59 h 110"/>
                <a:gd name="T44" fmla="*/ 24 w 115"/>
                <a:gd name="T45" fmla="*/ 36 h 110"/>
                <a:gd name="T46" fmla="*/ 12 w 115"/>
                <a:gd name="T47" fmla="*/ 22 h 110"/>
                <a:gd name="T48" fmla="*/ 5 w 115"/>
                <a:gd name="T49" fmla="*/ 14 h 110"/>
                <a:gd name="T50" fmla="*/ 1 w 115"/>
                <a:gd name="T51" fmla="*/ 7 h 110"/>
                <a:gd name="T52" fmla="*/ 0 w 115"/>
                <a:gd name="T53" fmla="*/ 1 h 110"/>
                <a:gd name="T54" fmla="*/ 0 w 115"/>
                <a:gd name="T55" fmla="*/ 0 h 110"/>
                <a:gd name="T56" fmla="*/ 1 w 115"/>
                <a:gd name="T5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10">
                  <a:moveTo>
                    <a:pt x="1" y="0"/>
                  </a:moveTo>
                  <a:lnTo>
                    <a:pt x="5" y="0"/>
                  </a:lnTo>
                  <a:lnTo>
                    <a:pt x="14" y="1"/>
                  </a:lnTo>
                  <a:lnTo>
                    <a:pt x="26" y="5"/>
                  </a:lnTo>
                  <a:lnTo>
                    <a:pt x="38" y="8"/>
                  </a:lnTo>
                  <a:lnTo>
                    <a:pt x="45" y="12"/>
                  </a:lnTo>
                  <a:lnTo>
                    <a:pt x="54" y="17"/>
                  </a:lnTo>
                  <a:lnTo>
                    <a:pt x="66" y="28"/>
                  </a:lnTo>
                  <a:lnTo>
                    <a:pt x="80" y="40"/>
                  </a:lnTo>
                  <a:lnTo>
                    <a:pt x="94" y="48"/>
                  </a:lnTo>
                  <a:lnTo>
                    <a:pt x="104" y="54"/>
                  </a:lnTo>
                  <a:lnTo>
                    <a:pt x="113" y="61"/>
                  </a:lnTo>
                  <a:lnTo>
                    <a:pt x="115" y="69"/>
                  </a:lnTo>
                  <a:lnTo>
                    <a:pt x="115" y="80"/>
                  </a:lnTo>
                  <a:lnTo>
                    <a:pt x="111" y="92"/>
                  </a:lnTo>
                  <a:lnTo>
                    <a:pt x="104" y="101"/>
                  </a:lnTo>
                  <a:lnTo>
                    <a:pt x="94" y="110"/>
                  </a:lnTo>
                  <a:lnTo>
                    <a:pt x="83" y="108"/>
                  </a:lnTo>
                  <a:lnTo>
                    <a:pt x="73" y="101"/>
                  </a:lnTo>
                  <a:lnTo>
                    <a:pt x="66" y="92"/>
                  </a:lnTo>
                  <a:lnTo>
                    <a:pt x="57" y="76"/>
                  </a:lnTo>
                  <a:lnTo>
                    <a:pt x="45" y="59"/>
                  </a:lnTo>
                  <a:lnTo>
                    <a:pt x="24" y="36"/>
                  </a:lnTo>
                  <a:lnTo>
                    <a:pt x="12" y="22"/>
                  </a:lnTo>
                  <a:lnTo>
                    <a:pt x="5" y="14"/>
                  </a:lnTo>
                  <a:lnTo>
                    <a:pt x="1" y="7"/>
                  </a:lnTo>
                  <a:lnTo>
                    <a:pt x="0" y="1"/>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30">
              <a:extLst>
                <a:ext uri="{FF2B5EF4-FFF2-40B4-BE49-F238E27FC236}">
                  <a16:creationId xmlns:a16="http://schemas.microsoft.com/office/drawing/2014/main" id="{AE5BF27F-1C8B-4C80-809A-ECB08A96255C}"/>
                </a:ext>
              </a:extLst>
            </p:cNvPr>
            <p:cNvSpPr>
              <a:spLocks/>
            </p:cNvSpPr>
            <p:nvPr/>
          </p:nvSpPr>
          <p:spPr bwMode="auto">
            <a:xfrm>
              <a:off x="15228292" y="2236969"/>
              <a:ext cx="315913" cy="246063"/>
            </a:xfrm>
            <a:custGeom>
              <a:avLst/>
              <a:gdLst>
                <a:gd name="T0" fmla="*/ 65 w 199"/>
                <a:gd name="T1" fmla="*/ 0 h 155"/>
                <a:gd name="T2" fmla="*/ 81 w 199"/>
                <a:gd name="T3" fmla="*/ 0 h 155"/>
                <a:gd name="T4" fmla="*/ 89 w 199"/>
                <a:gd name="T5" fmla="*/ 3 h 155"/>
                <a:gd name="T6" fmla="*/ 96 w 199"/>
                <a:gd name="T7" fmla="*/ 7 h 155"/>
                <a:gd name="T8" fmla="*/ 110 w 199"/>
                <a:gd name="T9" fmla="*/ 16 h 155"/>
                <a:gd name="T10" fmla="*/ 126 w 199"/>
                <a:gd name="T11" fmla="*/ 24 h 155"/>
                <a:gd name="T12" fmla="*/ 144 w 199"/>
                <a:gd name="T13" fmla="*/ 35 h 155"/>
                <a:gd name="T14" fmla="*/ 161 w 199"/>
                <a:gd name="T15" fmla="*/ 44 h 155"/>
                <a:gd name="T16" fmla="*/ 177 w 199"/>
                <a:gd name="T17" fmla="*/ 52 h 155"/>
                <a:gd name="T18" fmla="*/ 187 w 199"/>
                <a:gd name="T19" fmla="*/ 58 h 155"/>
                <a:gd name="T20" fmla="*/ 191 w 199"/>
                <a:gd name="T21" fmla="*/ 59 h 155"/>
                <a:gd name="T22" fmla="*/ 199 w 199"/>
                <a:gd name="T23" fmla="*/ 77 h 155"/>
                <a:gd name="T24" fmla="*/ 199 w 199"/>
                <a:gd name="T25" fmla="*/ 94 h 155"/>
                <a:gd name="T26" fmla="*/ 192 w 199"/>
                <a:gd name="T27" fmla="*/ 110 h 155"/>
                <a:gd name="T28" fmla="*/ 182 w 199"/>
                <a:gd name="T29" fmla="*/ 122 h 155"/>
                <a:gd name="T30" fmla="*/ 166 w 199"/>
                <a:gd name="T31" fmla="*/ 134 h 155"/>
                <a:gd name="T32" fmla="*/ 152 w 199"/>
                <a:gd name="T33" fmla="*/ 143 h 155"/>
                <a:gd name="T34" fmla="*/ 137 w 199"/>
                <a:gd name="T35" fmla="*/ 150 h 155"/>
                <a:gd name="T36" fmla="*/ 126 w 199"/>
                <a:gd name="T37" fmla="*/ 154 h 155"/>
                <a:gd name="T38" fmla="*/ 116 w 199"/>
                <a:gd name="T39" fmla="*/ 155 h 155"/>
                <a:gd name="T40" fmla="*/ 105 w 199"/>
                <a:gd name="T41" fmla="*/ 154 h 155"/>
                <a:gd name="T42" fmla="*/ 95 w 199"/>
                <a:gd name="T43" fmla="*/ 150 h 155"/>
                <a:gd name="T44" fmla="*/ 82 w 199"/>
                <a:gd name="T45" fmla="*/ 143 h 155"/>
                <a:gd name="T46" fmla="*/ 69 w 199"/>
                <a:gd name="T47" fmla="*/ 133 h 155"/>
                <a:gd name="T48" fmla="*/ 51 w 199"/>
                <a:gd name="T49" fmla="*/ 115 h 155"/>
                <a:gd name="T50" fmla="*/ 30 w 199"/>
                <a:gd name="T51" fmla="*/ 94 h 155"/>
                <a:gd name="T52" fmla="*/ 13 w 199"/>
                <a:gd name="T53" fmla="*/ 75 h 155"/>
                <a:gd name="T54" fmla="*/ 4 w 199"/>
                <a:gd name="T55" fmla="*/ 59 h 155"/>
                <a:gd name="T56" fmla="*/ 0 w 199"/>
                <a:gd name="T57" fmla="*/ 47 h 155"/>
                <a:gd name="T58" fmla="*/ 2 w 199"/>
                <a:gd name="T59" fmla="*/ 38 h 155"/>
                <a:gd name="T60" fmla="*/ 6 w 199"/>
                <a:gd name="T61" fmla="*/ 31 h 155"/>
                <a:gd name="T62" fmla="*/ 11 w 199"/>
                <a:gd name="T63" fmla="*/ 24 h 155"/>
                <a:gd name="T64" fmla="*/ 14 w 199"/>
                <a:gd name="T65" fmla="*/ 21 h 155"/>
                <a:gd name="T66" fmla="*/ 16 w 199"/>
                <a:gd name="T67" fmla="*/ 16 h 155"/>
                <a:gd name="T68" fmla="*/ 21 w 199"/>
                <a:gd name="T69" fmla="*/ 9 h 155"/>
                <a:gd name="T70" fmla="*/ 34 w 199"/>
                <a:gd name="T71" fmla="*/ 5 h 155"/>
                <a:gd name="T72" fmla="*/ 49 w 199"/>
                <a:gd name="T73" fmla="*/ 2 h 155"/>
                <a:gd name="T74" fmla="*/ 65 w 199"/>
                <a:gd name="T7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9" h="155">
                  <a:moveTo>
                    <a:pt x="65" y="0"/>
                  </a:moveTo>
                  <a:lnTo>
                    <a:pt x="81" y="0"/>
                  </a:lnTo>
                  <a:lnTo>
                    <a:pt x="89" y="3"/>
                  </a:lnTo>
                  <a:lnTo>
                    <a:pt x="96" y="7"/>
                  </a:lnTo>
                  <a:lnTo>
                    <a:pt x="110" y="16"/>
                  </a:lnTo>
                  <a:lnTo>
                    <a:pt x="126" y="24"/>
                  </a:lnTo>
                  <a:lnTo>
                    <a:pt x="144" y="35"/>
                  </a:lnTo>
                  <a:lnTo>
                    <a:pt x="161" y="44"/>
                  </a:lnTo>
                  <a:lnTo>
                    <a:pt x="177" y="52"/>
                  </a:lnTo>
                  <a:lnTo>
                    <a:pt x="187" y="58"/>
                  </a:lnTo>
                  <a:lnTo>
                    <a:pt x="191" y="59"/>
                  </a:lnTo>
                  <a:lnTo>
                    <a:pt x="199" y="77"/>
                  </a:lnTo>
                  <a:lnTo>
                    <a:pt x="199" y="94"/>
                  </a:lnTo>
                  <a:lnTo>
                    <a:pt x="192" y="110"/>
                  </a:lnTo>
                  <a:lnTo>
                    <a:pt x="182" y="122"/>
                  </a:lnTo>
                  <a:lnTo>
                    <a:pt x="166" y="134"/>
                  </a:lnTo>
                  <a:lnTo>
                    <a:pt x="152" y="143"/>
                  </a:lnTo>
                  <a:lnTo>
                    <a:pt x="137" y="150"/>
                  </a:lnTo>
                  <a:lnTo>
                    <a:pt x="126" y="154"/>
                  </a:lnTo>
                  <a:lnTo>
                    <a:pt x="116" y="155"/>
                  </a:lnTo>
                  <a:lnTo>
                    <a:pt x="105" y="154"/>
                  </a:lnTo>
                  <a:lnTo>
                    <a:pt x="95" y="150"/>
                  </a:lnTo>
                  <a:lnTo>
                    <a:pt x="82" y="143"/>
                  </a:lnTo>
                  <a:lnTo>
                    <a:pt x="69" y="133"/>
                  </a:lnTo>
                  <a:lnTo>
                    <a:pt x="51" y="115"/>
                  </a:lnTo>
                  <a:lnTo>
                    <a:pt x="30" y="94"/>
                  </a:lnTo>
                  <a:lnTo>
                    <a:pt x="13" y="75"/>
                  </a:lnTo>
                  <a:lnTo>
                    <a:pt x="4" y="59"/>
                  </a:lnTo>
                  <a:lnTo>
                    <a:pt x="0" y="47"/>
                  </a:lnTo>
                  <a:lnTo>
                    <a:pt x="2" y="38"/>
                  </a:lnTo>
                  <a:lnTo>
                    <a:pt x="6" y="31"/>
                  </a:lnTo>
                  <a:lnTo>
                    <a:pt x="11" y="24"/>
                  </a:lnTo>
                  <a:lnTo>
                    <a:pt x="14" y="21"/>
                  </a:lnTo>
                  <a:lnTo>
                    <a:pt x="16" y="16"/>
                  </a:lnTo>
                  <a:lnTo>
                    <a:pt x="21" y="9"/>
                  </a:lnTo>
                  <a:lnTo>
                    <a:pt x="34" y="5"/>
                  </a:lnTo>
                  <a:lnTo>
                    <a:pt x="49" y="2"/>
                  </a:ln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31">
              <a:extLst>
                <a:ext uri="{FF2B5EF4-FFF2-40B4-BE49-F238E27FC236}">
                  <a16:creationId xmlns:a16="http://schemas.microsoft.com/office/drawing/2014/main" id="{1ACDB088-93A6-4E47-B1C1-2969B355D402}"/>
                </a:ext>
              </a:extLst>
            </p:cNvPr>
            <p:cNvSpPr>
              <a:spLocks/>
            </p:cNvSpPr>
            <p:nvPr/>
          </p:nvSpPr>
          <p:spPr bwMode="auto">
            <a:xfrm>
              <a:off x="15501342" y="2359206"/>
              <a:ext cx="254000" cy="198438"/>
            </a:xfrm>
            <a:custGeom>
              <a:avLst/>
              <a:gdLst>
                <a:gd name="T0" fmla="*/ 64 w 160"/>
                <a:gd name="T1" fmla="*/ 0 h 125"/>
                <a:gd name="T2" fmla="*/ 68 w 160"/>
                <a:gd name="T3" fmla="*/ 1 h 125"/>
                <a:gd name="T4" fmla="*/ 75 w 160"/>
                <a:gd name="T5" fmla="*/ 7 h 125"/>
                <a:gd name="T6" fmla="*/ 85 w 160"/>
                <a:gd name="T7" fmla="*/ 15 h 125"/>
                <a:gd name="T8" fmla="*/ 97 w 160"/>
                <a:gd name="T9" fmla="*/ 24 h 125"/>
                <a:gd name="T10" fmla="*/ 111 w 160"/>
                <a:gd name="T11" fmla="*/ 31 h 125"/>
                <a:gd name="T12" fmla="*/ 123 w 160"/>
                <a:gd name="T13" fmla="*/ 38 h 125"/>
                <a:gd name="T14" fmla="*/ 137 w 160"/>
                <a:gd name="T15" fmla="*/ 47 h 125"/>
                <a:gd name="T16" fmla="*/ 146 w 160"/>
                <a:gd name="T17" fmla="*/ 54 h 125"/>
                <a:gd name="T18" fmla="*/ 151 w 160"/>
                <a:gd name="T19" fmla="*/ 61 h 125"/>
                <a:gd name="T20" fmla="*/ 158 w 160"/>
                <a:gd name="T21" fmla="*/ 63 h 125"/>
                <a:gd name="T22" fmla="*/ 160 w 160"/>
                <a:gd name="T23" fmla="*/ 68 h 125"/>
                <a:gd name="T24" fmla="*/ 160 w 160"/>
                <a:gd name="T25" fmla="*/ 80 h 125"/>
                <a:gd name="T26" fmla="*/ 155 w 160"/>
                <a:gd name="T27" fmla="*/ 96 h 125"/>
                <a:gd name="T28" fmla="*/ 144 w 160"/>
                <a:gd name="T29" fmla="*/ 112 h 125"/>
                <a:gd name="T30" fmla="*/ 130 w 160"/>
                <a:gd name="T31" fmla="*/ 124 h 125"/>
                <a:gd name="T32" fmla="*/ 116 w 160"/>
                <a:gd name="T33" fmla="*/ 125 h 125"/>
                <a:gd name="T34" fmla="*/ 101 w 160"/>
                <a:gd name="T35" fmla="*/ 125 h 125"/>
                <a:gd name="T36" fmla="*/ 80 w 160"/>
                <a:gd name="T37" fmla="*/ 120 h 125"/>
                <a:gd name="T38" fmla="*/ 59 w 160"/>
                <a:gd name="T39" fmla="*/ 113 h 125"/>
                <a:gd name="T40" fmla="*/ 38 w 160"/>
                <a:gd name="T41" fmla="*/ 106 h 125"/>
                <a:gd name="T42" fmla="*/ 20 w 160"/>
                <a:gd name="T43" fmla="*/ 98 h 125"/>
                <a:gd name="T44" fmla="*/ 6 w 160"/>
                <a:gd name="T45" fmla="*/ 89 h 125"/>
                <a:gd name="T46" fmla="*/ 0 w 160"/>
                <a:gd name="T47" fmla="*/ 82 h 125"/>
                <a:gd name="T48" fmla="*/ 0 w 160"/>
                <a:gd name="T49" fmla="*/ 78 h 125"/>
                <a:gd name="T50" fmla="*/ 6 w 160"/>
                <a:gd name="T51" fmla="*/ 71 h 125"/>
                <a:gd name="T52" fmla="*/ 17 w 160"/>
                <a:gd name="T53" fmla="*/ 61 h 125"/>
                <a:gd name="T54" fmla="*/ 27 w 160"/>
                <a:gd name="T55" fmla="*/ 49 h 125"/>
                <a:gd name="T56" fmla="*/ 38 w 160"/>
                <a:gd name="T57" fmla="*/ 35 h 125"/>
                <a:gd name="T58" fmla="*/ 48 w 160"/>
                <a:gd name="T59" fmla="*/ 22 h 125"/>
                <a:gd name="T60" fmla="*/ 55 w 160"/>
                <a:gd name="T61" fmla="*/ 10 h 125"/>
                <a:gd name="T62" fmla="*/ 62 w 160"/>
                <a:gd name="T63" fmla="*/ 3 h 125"/>
                <a:gd name="T64" fmla="*/ 64 w 160"/>
                <a:gd name="T6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25">
                  <a:moveTo>
                    <a:pt x="64" y="0"/>
                  </a:moveTo>
                  <a:lnTo>
                    <a:pt x="68" y="1"/>
                  </a:lnTo>
                  <a:lnTo>
                    <a:pt x="75" y="7"/>
                  </a:lnTo>
                  <a:lnTo>
                    <a:pt x="85" y="15"/>
                  </a:lnTo>
                  <a:lnTo>
                    <a:pt x="97" y="24"/>
                  </a:lnTo>
                  <a:lnTo>
                    <a:pt x="111" y="31"/>
                  </a:lnTo>
                  <a:lnTo>
                    <a:pt x="123" y="38"/>
                  </a:lnTo>
                  <a:lnTo>
                    <a:pt x="137" y="47"/>
                  </a:lnTo>
                  <a:lnTo>
                    <a:pt x="146" y="54"/>
                  </a:lnTo>
                  <a:lnTo>
                    <a:pt x="151" y="61"/>
                  </a:lnTo>
                  <a:lnTo>
                    <a:pt x="158" y="63"/>
                  </a:lnTo>
                  <a:lnTo>
                    <a:pt x="160" y="68"/>
                  </a:lnTo>
                  <a:lnTo>
                    <a:pt x="160" y="80"/>
                  </a:lnTo>
                  <a:lnTo>
                    <a:pt x="155" y="96"/>
                  </a:lnTo>
                  <a:lnTo>
                    <a:pt x="144" y="112"/>
                  </a:lnTo>
                  <a:lnTo>
                    <a:pt x="130" y="124"/>
                  </a:lnTo>
                  <a:lnTo>
                    <a:pt x="116" y="125"/>
                  </a:lnTo>
                  <a:lnTo>
                    <a:pt x="101" y="125"/>
                  </a:lnTo>
                  <a:lnTo>
                    <a:pt x="80" y="120"/>
                  </a:lnTo>
                  <a:lnTo>
                    <a:pt x="59" y="113"/>
                  </a:lnTo>
                  <a:lnTo>
                    <a:pt x="38" y="106"/>
                  </a:lnTo>
                  <a:lnTo>
                    <a:pt x="20" y="98"/>
                  </a:lnTo>
                  <a:lnTo>
                    <a:pt x="6" y="89"/>
                  </a:lnTo>
                  <a:lnTo>
                    <a:pt x="0" y="82"/>
                  </a:lnTo>
                  <a:lnTo>
                    <a:pt x="0" y="78"/>
                  </a:lnTo>
                  <a:lnTo>
                    <a:pt x="6" y="71"/>
                  </a:lnTo>
                  <a:lnTo>
                    <a:pt x="17" y="61"/>
                  </a:lnTo>
                  <a:lnTo>
                    <a:pt x="27" y="49"/>
                  </a:lnTo>
                  <a:lnTo>
                    <a:pt x="38" y="35"/>
                  </a:lnTo>
                  <a:lnTo>
                    <a:pt x="48" y="22"/>
                  </a:lnTo>
                  <a:lnTo>
                    <a:pt x="55" y="10"/>
                  </a:lnTo>
                  <a:lnTo>
                    <a:pt x="62" y="3"/>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5" name="Oval 74">
            <a:extLst>
              <a:ext uri="{FF2B5EF4-FFF2-40B4-BE49-F238E27FC236}">
                <a16:creationId xmlns:a16="http://schemas.microsoft.com/office/drawing/2014/main" id="{D8E634EB-6444-4BF7-B000-F6A6487B04B9}"/>
              </a:ext>
            </a:extLst>
          </p:cNvPr>
          <p:cNvSpPr/>
          <p:nvPr/>
        </p:nvSpPr>
        <p:spPr bwMode="auto">
          <a:xfrm>
            <a:off x="10917643" y="2095120"/>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76" name="Oval 75">
            <a:extLst>
              <a:ext uri="{FF2B5EF4-FFF2-40B4-BE49-F238E27FC236}">
                <a16:creationId xmlns:a16="http://schemas.microsoft.com/office/drawing/2014/main" id="{86DAA2D2-FD2D-48F1-B7A9-B89C0505712E}"/>
              </a:ext>
            </a:extLst>
          </p:cNvPr>
          <p:cNvSpPr/>
          <p:nvPr/>
        </p:nvSpPr>
        <p:spPr bwMode="auto">
          <a:xfrm>
            <a:off x="4982751" y="2202496"/>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77" name="Oval 76">
            <a:extLst>
              <a:ext uri="{FF2B5EF4-FFF2-40B4-BE49-F238E27FC236}">
                <a16:creationId xmlns:a16="http://schemas.microsoft.com/office/drawing/2014/main" id="{00DF1B4D-6D3A-447B-AA43-A65C7AC0C358}"/>
              </a:ext>
            </a:extLst>
          </p:cNvPr>
          <p:cNvSpPr/>
          <p:nvPr/>
        </p:nvSpPr>
        <p:spPr bwMode="auto">
          <a:xfrm>
            <a:off x="3657576" y="2204628"/>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79" name="Oval 78">
            <a:extLst>
              <a:ext uri="{FF2B5EF4-FFF2-40B4-BE49-F238E27FC236}">
                <a16:creationId xmlns:a16="http://schemas.microsoft.com/office/drawing/2014/main" id="{6D2ACD41-7ABD-4FA9-A3A7-D761BD433B04}"/>
              </a:ext>
            </a:extLst>
          </p:cNvPr>
          <p:cNvSpPr/>
          <p:nvPr/>
        </p:nvSpPr>
        <p:spPr bwMode="auto">
          <a:xfrm>
            <a:off x="3992768" y="5316940"/>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80" name="Oval 79">
            <a:extLst>
              <a:ext uri="{FF2B5EF4-FFF2-40B4-BE49-F238E27FC236}">
                <a16:creationId xmlns:a16="http://schemas.microsoft.com/office/drawing/2014/main" id="{F1101CB6-AC1E-4EF0-9FDA-5268139FB786}"/>
              </a:ext>
            </a:extLst>
          </p:cNvPr>
          <p:cNvSpPr/>
          <p:nvPr/>
        </p:nvSpPr>
        <p:spPr bwMode="auto">
          <a:xfrm>
            <a:off x="2098184" y="4896164"/>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81" name="Oval 80">
            <a:extLst>
              <a:ext uri="{FF2B5EF4-FFF2-40B4-BE49-F238E27FC236}">
                <a16:creationId xmlns:a16="http://schemas.microsoft.com/office/drawing/2014/main" id="{511E5B86-8498-4C39-A473-602928B77880}"/>
              </a:ext>
            </a:extLst>
          </p:cNvPr>
          <p:cNvSpPr/>
          <p:nvPr/>
        </p:nvSpPr>
        <p:spPr bwMode="auto">
          <a:xfrm>
            <a:off x="673582" y="2274705"/>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82" name="Freeform 36">
            <a:extLst>
              <a:ext uri="{FF2B5EF4-FFF2-40B4-BE49-F238E27FC236}">
                <a16:creationId xmlns:a16="http://schemas.microsoft.com/office/drawing/2014/main" id="{D73D820D-ABAD-47DB-84FD-8736442858CC}"/>
              </a:ext>
            </a:extLst>
          </p:cNvPr>
          <p:cNvSpPr/>
          <p:nvPr/>
        </p:nvSpPr>
        <p:spPr bwMode="auto">
          <a:xfrm rot="8100000">
            <a:off x="3053208" y="3918889"/>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83" name="Rectangle 82">
            <a:extLst>
              <a:ext uri="{FF2B5EF4-FFF2-40B4-BE49-F238E27FC236}">
                <a16:creationId xmlns:a16="http://schemas.microsoft.com/office/drawing/2014/main" id="{0082F693-C4F8-4A13-BC89-29D9C1BA8AE9}"/>
              </a:ext>
            </a:extLst>
          </p:cNvPr>
          <p:cNvSpPr/>
          <p:nvPr/>
        </p:nvSpPr>
        <p:spPr>
          <a:xfrm>
            <a:off x="3255751" y="3836815"/>
            <a:ext cx="1473429" cy="307777"/>
          </a:xfrm>
          <a:prstGeom prst="rect">
            <a:avLst/>
          </a:prstGeom>
        </p:spPr>
        <p:txBody>
          <a:bodyPr wrap="square">
            <a:spAutoFit/>
          </a:bodyPr>
          <a:lstStyle/>
          <a:p>
            <a:r>
              <a:rPr lang="en-SG" altLang="en-US" sz="1400" b="1" dirty="0">
                <a:solidFill>
                  <a:srgbClr val="525F75"/>
                </a:solidFill>
                <a:latin typeface="Century Gothic (Headings)"/>
                <a:cs typeface="Arial" panose="020B0604020202020204" pitchFamily="34" charset="0"/>
              </a:rPr>
              <a:t>INDIA</a:t>
            </a:r>
          </a:p>
        </p:txBody>
      </p:sp>
      <p:sp>
        <p:nvSpPr>
          <p:cNvPr id="23" name="Rectangle 9">
            <a:extLst>
              <a:ext uri="{FF2B5EF4-FFF2-40B4-BE49-F238E27FC236}">
                <a16:creationId xmlns:a16="http://schemas.microsoft.com/office/drawing/2014/main" id="{EBD4E708-3D46-4C43-BF07-B6BA26B64F6B}"/>
              </a:ext>
            </a:extLst>
          </p:cNvPr>
          <p:cNvSpPr txBox="1">
            <a:spLocks noChangeArrowheads="1"/>
          </p:cNvSpPr>
          <p:nvPr/>
        </p:nvSpPr>
        <p:spPr bwMode="auto">
          <a:xfrm>
            <a:off x="10079723" y="5711157"/>
            <a:ext cx="1270675" cy="36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China</a:t>
            </a:r>
          </a:p>
        </p:txBody>
      </p:sp>
      <p:sp>
        <p:nvSpPr>
          <p:cNvPr id="24" name="Freeform 46">
            <a:extLst>
              <a:ext uri="{FF2B5EF4-FFF2-40B4-BE49-F238E27FC236}">
                <a16:creationId xmlns:a16="http://schemas.microsoft.com/office/drawing/2014/main" id="{9692460B-CFCC-4EAA-BAD8-4498815274EC}"/>
              </a:ext>
            </a:extLst>
          </p:cNvPr>
          <p:cNvSpPr/>
          <p:nvPr/>
        </p:nvSpPr>
        <p:spPr bwMode="auto">
          <a:xfrm rot="8100000">
            <a:off x="10003801" y="3893264"/>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5" name="Rectangle 24">
            <a:extLst>
              <a:ext uri="{FF2B5EF4-FFF2-40B4-BE49-F238E27FC236}">
                <a16:creationId xmlns:a16="http://schemas.microsoft.com/office/drawing/2014/main" id="{C6E7BDF3-A6C6-47A2-A43E-A7A1367F0861}"/>
              </a:ext>
            </a:extLst>
          </p:cNvPr>
          <p:cNvSpPr/>
          <p:nvPr/>
        </p:nvSpPr>
        <p:spPr>
          <a:xfrm>
            <a:off x="10231114" y="3828019"/>
            <a:ext cx="1473429" cy="307777"/>
          </a:xfrm>
          <a:prstGeom prst="rect">
            <a:avLst/>
          </a:prstGeom>
        </p:spPr>
        <p:txBody>
          <a:bodyPr wrap="square">
            <a:spAutoFit/>
          </a:bodyPr>
          <a:lstStyle/>
          <a:p>
            <a:r>
              <a:rPr lang="en-SG" altLang="en-US" sz="1400" b="1" dirty="0">
                <a:solidFill>
                  <a:srgbClr val="525F75"/>
                </a:solidFill>
                <a:latin typeface="Century Gothic (Headings)"/>
                <a:cs typeface="Arial" panose="020B0604020202020204" pitchFamily="34" charset="0"/>
              </a:rPr>
              <a:t>CHINA</a:t>
            </a:r>
          </a:p>
        </p:txBody>
      </p:sp>
      <p:sp>
        <p:nvSpPr>
          <p:cNvPr id="35" name="Freeform 287">
            <a:extLst>
              <a:ext uri="{FF2B5EF4-FFF2-40B4-BE49-F238E27FC236}">
                <a16:creationId xmlns:a16="http://schemas.microsoft.com/office/drawing/2014/main" id="{6A25234F-050F-4C8E-BB07-21A70A5D1682}"/>
              </a:ext>
            </a:extLst>
          </p:cNvPr>
          <p:cNvSpPr>
            <a:spLocks noEditPoints="1"/>
          </p:cNvSpPr>
          <p:nvPr/>
        </p:nvSpPr>
        <p:spPr bwMode="auto">
          <a:xfrm>
            <a:off x="9917859" y="4414427"/>
            <a:ext cx="1409127" cy="1128925"/>
          </a:xfrm>
          <a:custGeom>
            <a:avLst/>
            <a:gdLst>
              <a:gd name="T0" fmla="*/ 314 w 531"/>
              <a:gd name="T1" fmla="*/ 425 h 425"/>
              <a:gd name="T2" fmla="*/ 326 w 531"/>
              <a:gd name="T3" fmla="*/ 402 h 425"/>
              <a:gd name="T4" fmla="*/ 341 w 531"/>
              <a:gd name="T5" fmla="*/ 303 h 425"/>
              <a:gd name="T6" fmla="*/ 406 w 531"/>
              <a:gd name="T7" fmla="*/ 277 h 425"/>
              <a:gd name="T8" fmla="*/ 383 w 531"/>
              <a:gd name="T9" fmla="*/ 233 h 425"/>
              <a:gd name="T10" fmla="*/ 528 w 531"/>
              <a:gd name="T11" fmla="*/ 82 h 425"/>
              <a:gd name="T12" fmla="*/ 518 w 531"/>
              <a:gd name="T13" fmla="*/ 70 h 425"/>
              <a:gd name="T14" fmla="*/ 495 w 531"/>
              <a:gd name="T15" fmla="*/ 63 h 425"/>
              <a:gd name="T16" fmla="*/ 468 w 531"/>
              <a:gd name="T17" fmla="*/ 38 h 425"/>
              <a:gd name="T18" fmla="*/ 440 w 531"/>
              <a:gd name="T19" fmla="*/ 4 h 425"/>
              <a:gd name="T20" fmla="*/ 407 w 531"/>
              <a:gd name="T21" fmla="*/ 14 h 425"/>
              <a:gd name="T22" fmla="*/ 399 w 531"/>
              <a:gd name="T23" fmla="*/ 46 h 425"/>
              <a:gd name="T24" fmla="*/ 368 w 531"/>
              <a:gd name="T25" fmla="*/ 76 h 425"/>
              <a:gd name="T26" fmla="*/ 403 w 531"/>
              <a:gd name="T27" fmla="*/ 89 h 425"/>
              <a:gd name="T28" fmla="*/ 356 w 531"/>
              <a:gd name="T29" fmla="*/ 106 h 425"/>
              <a:gd name="T30" fmla="*/ 329 w 531"/>
              <a:gd name="T31" fmla="*/ 126 h 425"/>
              <a:gd name="T32" fmla="*/ 288 w 531"/>
              <a:gd name="T33" fmla="*/ 147 h 425"/>
              <a:gd name="T34" fmla="*/ 229 w 531"/>
              <a:gd name="T35" fmla="*/ 141 h 425"/>
              <a:gd name="T36" fmla="*/ 188 w 531"/>
              <a:gd name="T37" fmla="*/ 118 h 425"/>
              <a:gd name="T38" fmla="*/ 163 w 531"/>
              <a:gd name="T39" fmla="*/ 91 h 425"/>
              <a:gd name="T40" fmla="*/ 133 w 531"/>
              <a:gd name="T41" fmla="*/ 64 h 425"/>
              <a:gd name="T42" fmla="*/ 96 w 531"/>
              <a:gd name="T43" fmla="*/ 80 h 425"/>
              <a:gd name="T44" fmla="*/ 74 w 531"/>
              <a:gd name="T45" fmla="*/ 109 h 425"/>
              <a:gd name="T46" fmla="*/ 62 w 531"/>
              <a:gd name="T47" fmla="*/ 141 h 425"/>
              <a:gd name="T48" fmla="*/ 14 w 531"/>
              <a:gd name="T49" fmla="*/ 167 h 425"/>
              <a:gd name="T50" fmla="*/ 9 w 531"/>
              <a:gd name="T51" fmla="*/ 185 h 425"/>
              <a:gd name="T52" fmla="*/ 10 w 531"/>
              <a:gd name="T53" fmla="*/ 211 h 425"/>
              <a:gd name="T54" fmla="*/ 49 w 531"/>
              <a:gd name="T55" fmla="*/ 220 h 425"/>
              <a:gd name="T56" fmla="*/ 44 w 531"/>
              <a:gd name="T57" fmla="*/ 246 h 425"/>
              <a:gd name="T58" fmla="*/ 52 w 531"/>
              <a:gd name="T59" fmla="*/ 273 h 425"/>
              <a:gd name="T60" fmla="*/ 76 w 531"/>
              <a:gd name="T61" fmla="*/ 290 h 425"/>
              <a:gd name="T62" fmla="*/ 107 w 531"/>
              <a:gd name="T63" fmla="*/ 308 h 425"/>
              <a:gd name="T64" fmla="*/ 144 w 531"/>
              <a:gd name="T65" fmla="*/ 312 h 425"/>
              <a:gd name="T66" fmla="*/ 182 w 531"/>
              <a:gd name="T67" fmla="*/ 307 h 425"/>
              <a:gd name="T68" fmla="*/ 207 w 531"/>
              <a:gd name="T69" fmla="*/ 315 h 425"/>
              <a:gd name="T70" fmla="*/ 220 w 531"/>
              <a:gd name="T71" fmla="*/ 336 h 425"/>
              <a:gd name="T72" fmla="*/ 218 w 531"/>
              <a:gd name="T73" fmla="*/ 362 h 425"/>
              <a:gd name="T74" fmla="*/ 228 w 531"/>
              <a:gd name="T75" fmla="*/ 375 h 425"/>
              <a:gd name="T76" fmla="*/ 249 w 531"/>
              <a:gd name="T77" fmla="*/ 388 h 425"/>
              <a:gd name="T78" fmla="*/ 279 w 531"/>
              <a:gd name="T79" fmla="*/ 368 h 425"/>
              <a:gd name="T80" fmla="*/ 303 w 531"/>
              <a:gd name="T81" fmla="*/ 386 h 425"/>
              <a:gd name="T82" fmla="*/ 322 w 531"/>
              <a:gd name="T83" fmla="*/ 399 h 425"/>
              <a:gd name="T84" fmla="*/ 335 w 531"/>
              <a:gd name="T85" fmla="*/ 381 h 425"/>
              <a:gd name="T86" fmla="*/ 356 w 531"/>
              <a:gd name="T87" fmla="*/ 373 h 425"/>
              <a:gd name="T88" fmla="*/ 375 w 531"/>
              <a:gd name="T89" fmla="*/ 366 h 425"/>
              <a:gd name="T90" fmla="*/ 388 w 531"/>
              <a:gd name="T91" fmla="*/ 351 h 425"/>
              <a:gd name="T92" fmla="*/ 399 w 531"/>
              <a:gd name="T93" fmla="*/ 333 h 425"/>
              <a:gd name="T94" fmla="*/ 412 w 531"/>
              <a:gd name="T95" fmla="*/ 313 h 425"/>
              <a:gd name="T96" fmla="*/ 422 w 531"/>
              <a:gd name="T97" fmla="*/ 291 h 425"/>
              <a:gd name="T98" fmla="*/ 408 w 531"/>
              <a:gd name="T99" fmla="*/ 271 h 425"/>
              <a:gd name="T100" fmla="*/ 404 w 531"/>
              <a:gd name="T101" fmla="*/ 221 h 425"/>
              <a:gd name="T102" fmla="*/ 426 w 531"/>
              <a:gd name="T103" fmla="*/ 208 h 425"/>
              <a:gd name="T104" fmla="*/ 400 w 531"/>
              <a:gd name="T105" fmla="*/ 206 h 425"/>
              <a:gd name="T106" fmla="*/ 386 w 531"/>
              <a:gd name="T107" fmla="*/ 183 h 425"/>
              <a:gd name="T108" fmla="*/ 426 w 531"/>
              <a:gd name="T109" fmla="*/ 162 h 425"/>
              <a:gd name="T110" fmla="*/ 441 w 531"/>
              <a:gd name="T111" fmla="*/ 173 h 425"/>
              <a:gd name="T112" fmla="*/ 464 w 531"/>
              <a:gd name="T113" fmla="*/ 145 h 425"/>
              <a:gd name="T114" fmla="*/ 487 w 531"/>
              <a:gd name="T115" fmla="*/ 139 h 425"/>
              <a:gd name="T116" fmla="*/ 501 w 531"/>
              <a:gd name="T117" fmla="*/ 119 h 425"/>
              <a:gd name="T118" fmla="*/ 236 w 531"/>
              <a:gd name="T119" fmla="*/ 2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1" h="425">
                <a:moveTo>
                  <a:pt x="326" y="402"/>
                </a:moveTo>
                <a:cubicBezTo>
                  <a:pt x="323" y="403"/>
                  <a:pt x="320" y="405"/>
                  <a:pt x="317" y="406"/>
                </a:cubicBezTo>
                <a:cubicBezTo>
                  <a:pt x="315" y="406"/>
                  <a:pt x="313" y="406"/>
                  <a:pt x="312" y="406"/>
                </a:cubicBezTo>
                <a:cubicBezTo>
                  <a:pt x="311" y="407"/>
                  <a:pt x="312" y="408"/>
                  <a:pt x="311" y="409"/>
                </a:cubicBezTo>
                <a:cubicBezTo>
                  <a:pt x="311" y="410"/>
                  <a:pt x="310" y="409"/>
                  <a:pt x="309" y="410"/>
                </a:cubicBezTo>
                <a:cubicBezTo>
                  <a:pt x="308" y="411"/>
                  <a:pt x="307" y="411"/>
                  <a:pt x="305" y="412"/>
                </a:cubicBezTo>
                <a:cubicBezTo>
                  <a:pt x="306" y="416"/>
                  <a:pt x="305" y="418"/>
                  <a:pt x="307" y="420"/>
                </a:cubicBezTo>
                <a:cubicBezTo>
                  <a:pt x="308" y="422"/>
                  <a:pt x="309" y="422"/>
                  <a:pt x="311" y="422"/>
                </a:cubicBezTo>
                <a:cubicBezTo>
                  <a:pt x="311" y="423"/>
                  <a:pt x="314" y="425"/>
                  <a:pt x="314" y="425"/>
                </a:cubicBezTo>
                <a:cubicBezTo>
                  <a:pt x="315" y="425"/>
                  <a:pt x="320" y="422"/>
                  <a:pt x="321" y="422"/>
                </a:cubicBezTo>
                <a:cubicBezTo>
                  <a:pt x="321" y="421"/>
                  <a:pt x="321" y="420"/>
                  <a:pt x="321" y="420"/>
                </a:cubicBezTo>
                <a:cubicBezTo>
                  <a:pt x="323" y="419"/>
                  <a:pt x="324" y="420"/>
                  <a:pt x="325" y="418"/>
                </a:cubicBezTo>
                <a:cubicBezTo>
                  <a:pt x="326" y="417"/>
                  <a:pt x="325" y="416"/>
                  <a:pt x="325" y="414"/>
                </a:cubicBezTo>
                <a:cubicBezTo>
                  <a:pt x="327" y="413"/>
                  <a:pt x="327" y="413"/>
                  <a:pt x="327" y="413"/>
                </a:cubicBezTo>
                <a:cubicBezTo>
                  <a:pt x="328" y="408"/>
                  <a:pt x="326" y="410"/>
                  <a:pt x="329" y="408"/>
                </a:cubicBezTo>
                <a:cubicBezTo>
                  <a:pt x="329" y="408"/>
                  <a:pt x="330" y="406"/>
                  <a:pt x="329" y="406"/>
                </a:cubicBezTo>
                <a:cubicBezTo>
                  <a:pt x="329" y="406"/>
                  <a:pt x="329" y="405"/>
                  <a:pt x="329" y="404"/>
                </a:cubicBezTo>
                <a:cubicBezTo>
                  <a:pt x="328" y="404"/>
                  <a:pt x="326" y="403"/>
                  <a:pt x="326" y="402"/>
                </a:cubicBezTo>
                <a:close/>
                <a:moveTo>
                  <a:pt x="343" y="301"/>
                </a:moveTo>
                <a:cubicBezTo>
                  <a:pt x="343" y="301"/>
                  <a:pt x="344" y="303"/>
                  <a:pt x="345" y="303"/>
                </a:cubicBezTo>
                <a:cubicBezTo>
                  <a:pt x="344" y="303"/>
                  <a:pt x="344" y="303"/>
                  <a:pt x="344" y="305"/>
                </a:cubicBezTo>
                <a:cubicBezTo>
                  <a:pt x="343" y="305"/>
                  <a:pt x="342" y="306"/>
                  <a:pt x="342" y="306"/>
                </a:cubicBezTo>
                <a:cubicBezTo>
                  <a:pt x="341" y="306"/>
                  <a:pt x="338" y="305"/>
                  <a:pt x="337" y="304"/>
                </a:cubicBezTo>
                <a:cubicBezTo>
                  <a:pt x="337" y="303"/>
                  <a:pt x="337" y="303"/>
                  <a:pt x="337" y="303"/>
                </a:cubicBezTo>
                <a:cubicBezTo>
                  <a:pt x="338" y="302"/>
                  <a:pt x="337" y="302"/>
                  <a:pt x="339" y="301"/>
                </a:cubicBezTo>
                <a:cubicBezTo>
                  <a:pt x="339" y="301"/>
                  <a:pt x="339" y="303"/>
                  <a:pt x="339" y="303"/>
                </a:cubicBezTo>
                <a:cubicBezTo>
                  <a:pt x="339" y="303"/>
                  <a:pt x="340" y="304"/>
                  <a:pt x="341" y="303"/>
                </a:cubicBezTo>
                <a:cubicBezTo>
                  <a:pt x="341" y="303"/>
                  <a:pt x="341" y="302"/>
                  <a:pt x="341" y="301"/>
                </a:cubicBezTo>
                <a:cubicBezTo>
                  <a:pt x="342" y="301"/>
                  <a:pt x="343" y="301"/>
                  <a:pt x="343" y="301"/>
                </a:cubicBezTo>
                <a:close/>
                <a:moveTo>
                  <a:pt x="379" y="296"/>
                </a:moveTo>
                <a:cubicBezTo>
                  <a:pt x="384" y="296"/>
                  <a:pt x="378" y="299"/>
                  <a:pt x="377" y="300"/>
                </a:cubicBezTo>
                <a:cubicBezTo>
                  <a:pt x="376" y="298"/>
                  <a:pt x="373" y="296"/>
                  <a:pt x="379" y="296"/>
                </a:cubicBezTo>
                <a:close/>
                <a:moveTo>
                  <a:pt x="407" y="272"/>
                </a:moveTo>
                <a:cubicBezTo>
                  <a:pt x="409" y="273"/>
                  <a:pt x="409" y="273"/>
                  <a:pt x="409" y="273"/>
                </a:cubicBezTo>
                <a:cubicBezTo>
                  <a:pt x="408" y="273"/>
                  <a:pt x="409" y="276"/>
                  <a:pt x="409" y="277"/>
                </a:cubicBezTo>
                <a:cubicBezTo>
                  <a:pt x="409" y="277"/>
                  <a:pt x="405" y="277"/>
                  <a:pt x="406" y="277"/>
                </a:cubicBezTo>
                <a:cubicBezTo>
                  <a:pt x="406" y="276"/>
                  <a:pt x="405" y="276"/>
                  <a:pt x="404" y="276"/>
                </a:cubicBezTo>
                <a:cubicBezTo>
                  <a:pt x="405" y="276"/>
                  <a:pt x="404" y="274"/>
                  <a:pt x="404" y="273"/>
                </a:cubicBezTo>
                <a:cubicBezTo>
                  <a:pt x="405" y="273"/>
                  <a:pt x="407" y="273"/>
                  <a:pt x="407" y="272"/>
                </a:cubicBezTo>
                <a:close/>
                <a:moveTo>
                  <a:pt x="418" y="271"/>
                </a:moveTo>
                <a:cubicBezTo>
                  <a:pt x="418" y="271"/>
                  <a:pt x="419" y="273"/>
                  <a:pt x="419" y="273"/>
                </a:cubicBezTo>
                <a:cubicBezTo>
                  <a:pt x="420" y="273"/>
                  <a:pt x="420" y="271"/>
                  <a:pt x="418" y="271"/>
                </a:cubicBezTo>
                <a:close/>
                <a:moveTo>
                  <a:pt x="383" y="233"/>
                </a:moveTo>
                <a:cubicBezTo>
                  <a:pt x="383" y="233"/>
                  <a:pt x="384" y="236"/>
                  <a:pt x="383" y="235"/>
                </a:cubicBezTo>
                <a:cubicBezTo>
                  <a:pt x="382" y="235"/>
                  <a:pt x="381" y="232"/>
                  <a:pt x="383" y="233"/>
                </a:cubicBezTo>
                <a:close/>
                <a:moveTo>
                  <a:pt x="512" y="109"/>
                </a:moveTo>
                <a:cubicBezTo>
                  <a:pt x="514" y="106"/>
                  <a:pt x="514" y="106"/>
                  <a:pt x="514" y="106"/>
                </a:cubicBezTo>
                <a:cubicBezTo>
                  <a:pt x="518" y="104"/>
                  <a:pt x="518" y="104"/>
                  <a:pt x="518" y="104"/>
                </a:cubicBezTo>
                <a:cubicBezTo>
                  <a:pt x="519" y="101"/>
                  <a:pt x="519" y="101"/>
                  <a:pt x="519" y="101"/>
                </a:cubicBezTo>
                <a:cubicBezTo>
                  <a:pt x="522" y="99"/>
                  <a:pt x="522" y="99"/>
                  <a:pt x="522" y="99"/>
                </a:cubicBezTo>
                <a:cubicBezTo>
                  <a:pt x="526" y="96"/>
                  <a:pt x="526" y="96"/>
                  <a:pt x="526" y="96"/>
                </a:cubicBezTo>
                <a:cubicBezTo>
                  <a:pt x="528" y="92"/>
                  <a:pt x="528" y="92"/>
                  <a:pt x="528" y="92"/>
                </a:cubicBezTo>
                <a:cubicBezTo>
                  <a:pt x="529" y="85"/>
                  <a:pt x="529" y="85"/>
                  <a:pt x="529" y="85"/>
                </a:cubicBezTo>
                <a:cubicBezTo>
                  <a:pt x="528" y="82"/>
                  <a:pt x="528" y="82"/>
                  <a:pt x="528" y="82"/>
                </a:cubicBezTo>
                <a:cubicBezTo>
                  <a:pt x="531" y="80"/>
                  <a:pt x="531" y="80"/>
                  <a:pt x="531" y="80"/>
                </a:cubicBezTo>
                <a:cubicBezTo>
                  <a:pt x="531" y="75"/>
                  <a:pt x="531" y="75"/>
                  <a:pt x="531" y="75"/>
                </a:cubicBezTo>
                <a:cubicBezTo>
                  <a:pt x="529" y="73"/>
                  <a:pt x="529" y="73"/>
                  <a:pt x="529" y="73"/>
                </a:cubicBezTo>
                <a:cubicBezTo>
                  <a:pt x="529" y="70"/>
                  <a:pt x="529" y="70"/>
                  <a:pt x="529" y="70"/>
                </a:cubicBezTo>
                <a:cubicBezTo>
                  <a:pt x="531" y="64"/>
                  <a:pt x="531" y="64"/>
                  <a:pt x="531" y="64"/>
                </a:cubicBezTo>
                <a:cubicBezTo>
                  <a:pt x="527" y="66"/>
                  <a:pt x="527" y="66"/>
                  <a:pt x="527" y="66"/>
                </a:cubicBezTo>
                <a:cubicBezTo>
                  <a:pt x="525" y="69"/>
                  <a:pt x="525" y="69"/>
                  <a:pt x="525" y="69"/>
                </a:cubicBezTo>
                <a:cubicBezTo>
                  <a:pt x="521" y="70"/>
                  <a:pt x="521" y="70"/>
                  <a:pt x="521" y="70"/>
                </a:cubicBezTo>
                <a:cubicBezTo>
                  <a:pt x="518" y="70"/>
                  <a:pt x="518" y="70"/>
                  <a:pt x="518" y="70"/>
                </a:cubicBezTo>
                <a:cubicBezTo>
                  <a:pt x="515" y="72"/>
                  <a:pt x="515" y="72"/>
                  <a:pt x="515" y="72"/>
                </a:cubicBezTo>
                <a:cubicBezTo>
                  <a:pt x="512" y="75"/>
                  <a:pt x="512" y="75"/>
                  <a:pt x="512" y="75"/>
                </a:cubicBezTo>
                <a:cubicBezTo>
                  <a:pt x="509" y="77"/>
                  <a:pt x="509" y="77"/>
                  <a:pt x="509" y="77"/>
                </a:cubicBezTo>
                <a:cubicBezTo>
                  <a:pt x="506" y="78"/>
                  <a:pt x="506" y="78"/>
                  <a:pt x="506" y="78"/>
                </a:cubicBezTo>
                <a:cubicBezTo>
                  <a:pt x="502" y="76"/>
                  <a:pt x="502" y="76"/>
                  <a:pt x="502" y="76"/>
                </a:cubicBezTo>
                <a:cubicBezTo>
                  <a:pt x="498" y="74"/>
                  <a:pt x="498" y="74"/>
                  <a:pt x="498" y="74"/>
                </a:cubicBezTo>
                <a:cubicBezTo>
                  <a:pt x="496" y="70"/>
                  <a:pt x="496" y="70"/>
                  <a:pt x="496" y="70"/>
                </a:cubicBezTo>
                <a:cubicBezTo>
                  <a:pt x="497" y="66"/>
                  <a:pt x="497" y="66"/>
                  <a:pt x="497" y="66"/>
                </a:cubicBezTo>
                <a:cubicBezTo>
                  <a:pt x="495" y="63"/>
                  <a:pt x="495" y="63"/>
                  <a:pt x="495" y="63"/>
                </a:cubicBezTo>
                <a:cubicBezTo>
                  <a:pt x="492" y="59"/>
                  <a:pt x="492" y="59"/>
                  <a:pt x="492" y="59"/>
                </a:cubicBezTo>
                <a:cubicBezTo>
                  <a:pt x="490" y="54"/>
                  <a:pt x="490" y="54"/>
                  <a:pt x="490" y="54"/>
                </a:cubicBezTo>
                <a:cubicBezTo>
                  <a:pt x="489" y="51"/>
                  <a:pt x="489" y="51"/>
                  <a:pt x="489" y="51"/>
                </a:cubicBezTo>
                <a:cubicBezTo>
                  <a:pt x="486" y="48"/>
                  <a:pt x="486" y="48"/>
                  <a:pt x="486" y="48"/>
                </a:cubicBezTo>
                <a:cubicBezTo>
                  <a:pt x="481" y="46"/>
                  <a:pt x="481" y="46"/>
                  <a:pt x="481" y="46"/>
                </a:cubicBezTo>
                <a:cubicBezTo>
                  <a:pt x="477" y="46"/>
                  <a:pt x="477" y="46"/>
                  <a:pt x="477" y="46"/>
                </a:cubicBezTo>
                <a:cubicBezTo>
                  <a:pt x="474" y="46"/>
                  <a:pt x="474" y="46"/>
                  <a:pt x="474" y="46"/>
                </a:cubicBezTo>
                <a:cubicBezTo>
                  <a:pt x="471" y="43"/>
                  <a:pt x="471" y="43"/>
                  <a:pt x="471" y="43"/>
                </a:cubicBezTo>
                <a:cubicBezTo>
                  <a:pt x="468" y="38"/>
                  <a:pt x="468" y="38"/>
                  <a:pt x="468" y="38"/>
                </a:cubicBezTo>
                <a:cubicBezTo>
                  <a:pt x="464" y="32"/>
                  <a:pt x="464" y="32"/>
                  <a:pt x="464" y="32"/>
                </a:cubicBezTo>
                <a:cubicBezTo>
                  <a:pt x="463" y="26"/>
                  <a:pt x="463" y="26"/>
                  <a:pt x="463" y="26"/>
                </a:cubicBezTo>
                <a:cubicBezTo>
                  <a:pt x="463" y="23"/>
                  <a:pt x="463" y="23"/>
                  <a:pt x="463" y="23"/>
                </a:cubicBezTo>
                <a:cubicBezTo>
                  <a:pt x="460" y="18"/>
                  <a:pt x="460" y="18"/>
                  <a:pt x="460" y="18"/>
                </a:cubicBezTo>
                <a:cubicBezTo>
                  <a:pt x="457" y="15"/>
                  <a:pt x="457" y="15"/>
                  <a:pt x="457" y="15"/>
                </a:cubicBezTo>
                <a:cubicBezTo>
                  <a:pt x="453" y="11"/>
                  <a:pt x="453" y="11"/>
                  <a:pt x="453" y="11"/>
                </a:cubicBezTo>
                <a:cubicBezTo>
                  <a:pt x="447" y="10"/>
                  <a:pt x="447" y="10"/>
                  <a:pt x="447" y="10"/>
                </a:cubicBezTo>
                <a:cubicBezTo>
                  <a:pt x="443" y="7"/>
                  <a:pt x="443" y="7"/>
                  <a:pt x="443" y="7"/>
                </a:cubicBezTo>
                <a:cubicBezTo>
                  <a:pt x="440" y="4"/>
                  <a:pt x="440" y="4"/>
                  <a:pt x="440" y="4"/>
                </a:cubicBezTo>
                <a:cubicBezTo>
                  <a:pt x="437" y="1"/>
                  <a:pt x="437" y="1"/>
                  <a:pt x="437" y="1"/>
                </a:cubicBezTo>
                <a:cubicBezTo>
                  <a:pt x="431" y="0"/>
                  <a:pt x="431" y="0"/>
                  <a:pt x="431" y="0"/>
                </a:cubicBezTo>
                <a:cubicBezTo>
                  <a:pt x="429" y="1"/>
                  <a:pt x="429" y="1"/>
                  <a:pt x="429" y="1"/>
                </a:cubicBezTo>
                <a:cubicBezTo>
                  <a:pt x="424" y="3"/>
                  <a:pt x="424" y="3"/>
                  <a:pt x="424" y="3"/>
                </a:cubicBezTo>
                <a:cubicBezTo>
                  <a:pt x="419" y="3"/>
                  <a:pt x="419" y="3"/>
                  <a:pt x="419" y="3"/>
                </a:cubicBezTo>
                <a:cubicBezTo>
                  <a:pt x="416" y="6"/>
                  <a:pt x="416" y="6"/>
                  <a:pt x="416" y="6"/>
                </a:cubicBezTo>
                <a:cubicBezTo>
                  <a:pt x="412" y="9"/>
                  <a:pt x="412" y="9"/>
                  <a:pt x="412" y="9"/>
                </a:cubicBezTo>
                <a:cubicBezTo>
                  <a:pt x="409" y="13"/>
                  <a:pt x="409" y="13"/>
                  <a:pt x="409" y="13"/>
                </a:cubicBezTo>
                <a:cubicBezTo>
                  <a:pt x="407" y="14"/>
                  <a:pt x="407" y="14"/>
                  <a:pt x="407" y="14"/>
                </a:cubicBezTo>
                <a:cubicBezTo>
                  <a:pt x="407" y="17"/>
                  <a:pt x="407" y="17"/>
                  <a:pt x="407" y="17"/>
                </a:cubicBezTo>
                <a:cubicBezTo>
                  <a:pt x="409" y="16"/>
                  <a:pt x="409" y="16"/>
                  <a:pt x="409" y="16"/>
                </a:cubicBezTo>
                <a:cubicBezTo>
                  <a:pt x="410" y="21"/>
                  <a:pt x="410" y="21"/>
                  <a:pt x="410" y="21"/>
                </a:cubicBezTo>
                <a:cubicBezTo>
                  <a:pt x="409" y="25"/>
                  <a:pt x="409" y="25"/>
                  <a:pt x="409" y="25"/>
                </a:cubicBezTo>
                <a:cubicBezTo>
                  <a:pt x="407" y="27"/>
                  <a:pt x="407" y="27"/>
                  <a:pt x="407" y="27"/>
                </a:cubicBezTo>
                <a:cubicBezTo>
                  <a:pt x="408" y="32"/>
                  <a:pt x="408" y="32"/>
                  <a:pt x="408" y="32"/>
                </a:cubicBezTo>
                <a:cubicBezTo>
                  <a:pt x="405" y="36"/>
                  <a:pt x="405" y="36"/>
                  <a:pt x="405" y="36"/>
                </a:cubicBezTo>
                <a:cubicBezTo>
                  <a:pt x="403" y="40"/>
                  <a:pt x="403" y="40"/>
                  <a:pt x="403" y="40"/>
                </a:cubicBezTo>
                <a:cubicBezTo>
                  <a:pt x="403" y="40"/>
                  <a:pt x="396" y="45"/>
                  <a:pt x="399" y="46"/>
                </a:cubicBezTo>
                <a:cubicBezTo>
                  <a:pt x="399" y="48"/>
                  <a:pt x="393" y="50"/>
                  <a:pt x="393" y="50"/>
                </a:cubicBezTo>
                <a:cubicBezTo>
                  <a:pt x="387" y="55"/>
                  <a:pt x="387" y="55"/>
                  <a:pt x="387" y="55"/>
                </a:cubicBezTo>
                <a:cubicBezTo>
                  <a:pt x="384" y="52"/>
                  <a:pt x="384" y="52"/>
                  <a:pt x="384" y="52"/>
                </a:cubicBezTo>
                <a:cubicBezTo>
                  <a:pt x="378" y="49"/>
                  <a:pt x="378" y="49"/>
                  <a:pt x="378" y="49"/>
                </a:cubicBezTo>
                <a:cubicBezTo>
                  <a:pt x="374" y="51"/>
                  <a:pt x="374" y="51"/>
                  <a:pt x="374" y="51"/>
                </a:cubicBezTo>
                <a:cubicBezTo>
                  <a:pt x="370" y="61"/>
                  <a:pt x="370" y="61"/>
                  <a:pt x="370" y="61"/>
                </a:cubicBezTo>
                <a:cubicBezTo>
                  <a:pt x="370" y="61"/>
                  <a:pt x="370" y="63"/>
                  <a:pt x="371" y="64"/>
                </a:cubicBezTo>
                <a:cubicBezTo>
                  <a:pt x="372" y="68"/>
                  <a:pt x="369" y="71"/>
                  <a:pt x="369" y="71"/>
                </a:cubicBezTo>
                <a:cubicBezTo>
                  <a:pt x="368" y="76"/>
                  <a:pt x="368" y="76"/>
                  <a:pt x="368" y="76"/>
                </a:cubicBezTo>
                <a:cubicBezTo>
                  <a:pt x="375" y="78"/>
                  <a:pt x="375" y="78"/>
                  <a:pt x="375" y="78"/>
                </a:cubicBezTo>
                <a:cubicBezTo>
                  <a:pt x="381" y="77"/>
                  <a:pt x="381" y="77"/>
                  <a:pt x="381" y="77"/>
                </a:cubicBezTo>
                <a:cubicBezTo>
                  <a:pt x="386" y="72"/>
                  <a:pt x="386" y="72"/>
                  <a:pt x="386" y="72"/>
                </a:cubicBezTo>
                <a:cubicBezTo>
                  <a:pt x="389" y="73"/>
                  <a:pt x="389" y="73"/>
                  <a:pt x="389" y="73"/>
                </a:cubicBezTo>
                <a:cubicBezTo>
                  <a:pt x="391" y="76"/>
                  <a:pt x="391" y="76"/>
                  <a:pt x="391" y="76"/>
                </a:cubicBezTo>
                <a:cubicBezTo>
                  <a:pt x="395" y="79"/>
                  <a:pt x="395" y="79"/>
                  <a:pt x="395" y="79"/>
                </a:cubicBezTo>
                <a:cubicBezTo>
                  <a:pt x="401" y="81"/>
                  <a:pt x="401" y="81"/>
                  <a:pt x="401" y="81"/>
                </a:cubicBezTo>
                <a:cubicBezTo>
                  <a:pt x="404" y="85"/>
                  <a:pt x="404" y="85"/>
                  <a:pt x="404" y="85"/>
                </a:cubicBezTo>
                <a:cubicBezTo>
                  <a:pt x="403" y="89"/>
                  <a:pt x="403" y="89"/>
                  <a:pt x="403" y="89"/>
                </a:cubicBezTo>
                <a:cubicBezTo>
                  <a:pt x="403" y="89"/>
                  <a:pt x="398" y="88"/>
                  <a:pt x="395" y="89"/>
                </a:cubicBezTo>
                <a:cubicBezTo>
                  <a:pt x="393" y="89"/>
                  <a:pt x="389" y="94"/>
                  <a:pt x="389" y="94"/>
                </a:cubicBezTo>
                <a:cubicBezTo>
                  <a:pt x="384" y="93"/>
                  <a:pt x="384" y="93"/>
                  <a:pt x="384" y="93"/>
                </a:cubicBezTo>
                <a:cubicBezTo>
                  <a:pt x="377" y="98"/>
                  <a:pt x="377" y="98"/>
                  <a:pt x="377" y="98"/>
                </a:cubicBezTo>
                <a:cubicBezTo>
                  <a:pt x="375" y="96"/>
                  <a:pt x="375" y="96"/>
                  <a:pt x="375" y="96"/>
                </a:cubicBezTo>
                <a:cubicBezTo>
                  <a:pt x="372" y="96"/>
                  <a:pt x="372" y="96"/>
                  <a:pt x="372" y="96"/>
                </a:cubicBezTo>
                <a:cubicBezTo>
                  <a:pt x="370" y="101"/>
                  <a:pt x="370" y="101"/>
                  <a:pt x="370" y="101"/>
                </a:cubicBezTo>
                <a:cubicBezTo>
                  <a:pt x="367" y="103"/>
                  <a:pt x="367" y="103"/>
                  <a:pt x="367" y="103"/>
                </a:cubicBezTo>
                <a:cubicBezTo>
                  <a:pt x="356" y="106"/>
                  <a:pt x="356" y="106"/>
                  <a:pt x="356" y="106"/>
                </a:cubicBezTo>
                <a:cubicBezTo>
                  <a:pt x="354" y="112"/>
                  <a:pt x="354" y="112"/>
                  <a:pt x="354" y="112"/>
                </a:cubicBezTo>
                <a:cubicBezTo>
                  <a:pt x="347" y="116"/>
                  <a:pt x="347" y="116"/>
                  <a:pt x="347" y="116"/>
                </a:cubicBezTo>
                <a:cubicBezTo>
                  <a:pt x="342" y="114"/>
                  <a:pt x="342" y="114"/>
                  <a:pt x="342" y="114"/>
                </a:cubicBezTo>
                <a:cubicBezTo>
                  <a:pt x="338" y="110"/>
                  <a:pt x="338" y="110"/>
                  <a:pt x="338" y="110"/>
                </a:cubicBezTo>
                <a:cubicBezTo>
                  <a:pt x="334" y="109"/>
                  <a:pt x="334" y="109"/>
                  <a:pt x="334" y="109"/>
                </a:cubicBezTo>
                <a:cubicBezTo>
                  <a:pt x="330" y="111"/>
                  <a:pt x="330" y="111"/>
                  <a:pt x="330" y="111"/>
                </a:cubicBezTo>
                <a:cubicBezTo>
                  <a:pt x="328" y="116"/>
                  <a:pt x="328" y="116"/>
                  <a:pt x="328" y="116"/>
                </a:cubicBezTo>
                <a:cubicBezTo>
                  <a:pt x="328" y="121"/>
                  <a:pt x="328" y="121"/>
                  <a:pt x="328" y="121"/>
                </a:cubicBezTo>
                <a:cubicBezTo>
                  <a:pt x="329" y="126"/>
                  <a:pt x="329" y="126"/>
                  <a:pt x="329" y="126"/>
                </a:cubicBezTo>
                <a:cubicBezTo>
                  <a:pt x="331" y="130"/>
                  <a:pt x="331" y="130"/>
                  <a:pt x="331" y="130"/>
                </a:cubicBezTo>
                <a:cubicBezTo>
                  <a:pt x="328" y="135"/>
                  <a:pt x="328" y="135"/>
                  <a:pt x="328" y="135"/>
                </a:cubicBezTo>
                <a:cubicBezTo>
                  <a:pt x="324" y="137"/>
                  <a:pt x="324" y="137"/>
                  <a:pt x="324" y="137"/>
                </a:cubicBezTo>
                <a:cubicBezTo>
                  <a:pt x="317" y="139"/>
                  <a:pt x="317" y="139"/>
                  <a:pt x="317" y="139"/>
                </a:cubicBezTo>
                <a:cubicBezTo>
                  <a:pt x="308" y="141"/>
                  <a:pt x="308" y="141"/>
                  <a:pt x="308" y="141"/>
                </a:cubicBezTo>
                <a:cubicBezTo>
                  <a:pt x="300" y="140"/>
                  <a:pt x="300" y="140"/>
                  <a:pt x="300" y="140"/>
                </a:cubicBezTo>
                <a:cubicBezTo>
                  <a:pt x="296" y="142"/>
                  <a:pt x="296" y="142"/>
                  <a:pt x="296" y="142"/>
                </a:cubicBezTo>
                <a:cubicBezTo>
                  <a:pt x="292" y="142"/>
                  <a:pt x="292" y="142"/>
                  <a:pt x="292" y="142"/>
                </a:cubicBezTo>
                <a:cubicBezTo>
                  <a:pt x="288" y="147"/>
                  <a:pt x="288" y="147"/>
                  <a:pt x="288" y="147"/>
                </a:cubicBezTo>
                <a:cubicBezTo>
                  <a:pt x="282" y="149"/>
                  <a:pt x="282" y="149"/>
                  <a:pt x="282" y="149"/>
                </a:cubicBezTo>
                <a:cubicBezTo>
                  <a:pt x="276" y="149"/>
                  <a:pt x="276" y="149"/>
                  <a:pt x="276" y="149"/>
                </a:cubicBezTo>
                <a:cubicBezTo>
                  <a:pt x="270" y="152"/>
                  <a:pt x="270" y="152"/>
                  <a:pt x="270" y="152"/>
                </a:cubicBezTo>
                <a:cubicBezTo>
                  <a:pt x="261" y="152"/>
                  <a:pt x="261" y="152"/>
                  <a:pt x="261" y="152"/>
                </a:cubicBezTo>
                <a:cubicBezTo>
                  <a:pt x="257" y="148"/>
                  <a:pt x="257" y="148"/>
                  <a:pt x="257" y="148"/>
                </a:cubicBezTo>
                <a:cubicBezTo>
                  <a:pt x="252" y="144"/>
                  <a:pt x="252" y="144"/>
                  <a:pt x="252" y="144"/>
                </a:cubicBezTo>
                <a:cubicBezTo>
                  <a:pt x="250" y="143"/>
                  <a:pt x="250" y="143"/>
                  <a:pt x="250" y="143"/>
                </a:cubicBezTo>
                <a:cubicBezTo>
                  <a:pt x="237" y="142"/>
                  <a:pt x="237" y="142"/>
                  <a:pt x="237" y="142"/>
                </a:cubicBezTo>
                <a:cubicBezTo>
                  <a:pt x="229" y="141"/>
                  <a:pt x="229" y="141"/>
                  <a:pt x="229" y="141"/>
                </a:cubicBezTo>
                <a:cubicBezTo>
                  <a:pt x="222" y="140"/>
                  <a:pt x="222" y="140"/>
                  <a:pt x="222" y="140"/>
                </a:cubicBezTo>
                <a:cubicBezTo>
                  <a:pt x="216" y="141"/>
                  <a:pt x="216" y="141"/>
                  <a:pt x="216" y="141"/>
                </a:cubicBezTo>
                <a:cubicBezTo>
                  <a:pt x="210" y="140"/>
                  <a:pt x="210" y="140"/>
                  <a:pt x="210" y="140"/>
                </a:cubicBezTo>
                <a:cubicBezTo>
                  <a:pt x="206" y="138"/>
                  <a:pt x="206" y="138"/>
                  <a:pt x="206" y="138"/>
                </a:cubicBezTo>
                <a:cubicBezTo>
                  <a:pt x="201" y="133"/>
                  <a:pt x="201" y="133"/>
                  <a:pt x="201" y="133"/>
                </a:cubicBezTo>
                <a:cubicBezTo>
                  <a:pt x="196" y="129"/>
                  <a:pt x="196" y="129"/>
                  <a:pt x="196" y="129"/>
                </a:cubicBezTo>
                <a:cubicBezTo>
                  <a:pt x="193" y="126"/>
                  <a:pt x="193" y="126"/>
                  <a:pt x="193" y="126"/>
                </a:cubicBezTo>
                <a:cubicBezTo>
                  <a:pt x="191" y="122"/>
                  <a:pt x="191" y="122"/>
                  <a:pt x="191" y="122"/>
                </a:cubicBezTo>
                <a:cubicBezTo>
                  <a:pt x="188" y="118"/>
                  <a:pt x="188" y="118"/>
                  <a:pt x="188" y="118"/>
                </a:cubicBezTo>
                <a:cubicBezTo>
                  <a:pt x="183" y="116"/>
                  <a:pt x="183" y="116"/>
                  <a:pt x="183" y="116"/>
                </a:cubicBezTo>
                <a:cubicBezTo>
                  <a:pt x="180" y="114"/>
                  <a:pt x="180" y="114"/>
                  <a:pt x="180" y="114"/>
                </a:cubicBezTo>
                <a:cubicBezTo>
                  <a:pt x="175" y="111"/>
                  <a:pt x="175" y="111"/>
                  <a:pt x="175" y="111"/>
                </a:cubicBezTo>
                <a:cubicBezTo>
                  <a:pt x="170" y="111"/>
                  <a:pt x="170" y="111"/>
                  <a:pt x="170" y="111"/>
                </a:cubicBezTo>
                <a:cubicBezTo>
                  <a:pt x="165" y="109"/>
                  <a:pt x="165" y="109"/>
                  <a:pt x="165" y="109"/>
                </a:cubicBezTo>
                <a:cubicBezTo>
                  <a:pt x="164" y="105"/>
                  <a:pt x="164" y="105"/>
                  <a:pt x="164" y="105"/>
                </a:cubicBezTo>
                <a:cubicBezTo>
                  <a:pt x="165" y="100"/>
                  <a:pt x="165" y="100"/>
                  <a:pt x="165" y="100"/>
                </a:cubicBezTo>
                <a:cubicBezTo>
                  <a:pt x="166" y="96"/>
                  <a:pt x="166" y="96"/>
                  <a:pt x="166" y="96"/>
                </a:cubicBezTo>
                <a:cubicBezTo>
                  <a:pt x="163" y="91"/>
                  <a:pt x="163" y="91"/>
                  <a:pt x="163" y="91"/>
                </a:cubicBezTo>
                <a:cubicBezTo>
                  <a:pt x="158" y="89"/>
                  <a:pt x="158" y="89"/>
                  <a:pt x="158" y="89"/>
                </a:cubicBezTo>
                <a:cubicBezTo>
                  <a:pt x="158" y="86"/>
                  <a:pt x="158" y="86"/>
                  <a:pt x="158" y="86"/>
                </a:cubicBezTo>
                <a:cubicBezTo>
                  <a:pt x="153" y="80"/>
                  <a:pt x="153" y="80"/>
                  <a:pt x="153" y="80"/>
                </a:cubicBezTo>
                <a:cubicBezTo>
                  <a:pt x="148" y="77"/>
                  <a:pt x="148" y="77"/>
                  <a:pt x="148" y="77"/>
                </a:cubicBezTo>
                <a:cubicBezTo>
                  <a:pt x="142" y="78"/>
                  <a:pt x="142" y="78"/>
                  <a:pt x="142" y="78"/>
                </a:cubicBezTo>
                <a:cubicBezTo>
                  <a:pt x="138" y="77"/>
                  <a:pt x="138" y="77"/>
                  <a:pt x="138" y="77"/>
                </a:cubicBezTo>
                <a:cubicBezTo>
                  <a:pt x="135" y="74"/>
                  <a:pt x="135" y="74"/>
                  <a:pt x="135" y="74"/>
                </a:cubicBezTo>
                <a:cubicBezTo>
                  <a:pt x="134" y="71"/>
                  <a:pt x="134" y="71"/>
                  <a:pt x="134" y="71"/>
                </a:cubicBezTo>
                <a:cubicBezTo>
                  <a:pt x="133" y="64"/>
                  <a:pt x="133" y="64"/>
                  <a:pt x="133" y="64"/>
                </a:cubicBezTo>
                <a:cubicBezTo>
                  <a:pt x="134" y="56"/>
                  <a:pt x="134" y="56"/>
                  <a:pt x="134" y="56"/>
                </a:cubicBezTo>
                <a:cubicBezTo>
                  <a:pt x="129" y="59"/>
                  <a:pt x="129" y="59"/>
                  <a:pt x="129" y="59"/>
                </a:cubicBezTo>
                <a:cubicBezTo>
                  <a:pt x="117" y="61"/>
                  <a:pt x="117" y="61"/>
                  <a:pt x="117" y="61"/>
                </a:cubicBezTo>
                <a:cubicBezTo>
                  <a:pt x="113" y="64"/>
                  <a:pt x="113" y="64"/>
                  <a:pt x="113" y="64"/>
                </a:cubicBezTo>
                <a:cubicBezTo>
                  <a:pt x="111" y="68"/>
                  <a:pt x="111" y="68"/>
                  <a:pt x="111" y="68"/>
                </a:cubicBezTo>
                <a:cubicBezTo>
                  <a:pt x="105" y="70"/>
                  <a:pt x="105" y="70"/>
                  <a:pt x="105" y="70"/>
                </a:cubicBezTo>
                <a:cubicBezTo>
                  <a:pt x="104" y="73"/>
                  <a:pt x="104" y="73"/>
                  <a:pt x="104" y="73"/>
                </a:cubicBezTo>
                <a:cubicBezTo>
                  <a:pt x="103" y="77"/>
                  <a:pt x="103" y="77"/>
                  <a:pt x="103" y="77"/>
                </a:cubicBezTo>
                <a:cubicBezTo>
                  <a:pt x="96" y="80"/>
                  <a:pt x="96" y="80"/>
                  <a:pt x="96" y="80"/>
                </a:cubicBezTo>
                <a:cubicBezTo>
                  <a:pt x="91" y="80"/>
                  <a:pt x="91" y="80"/>
                  <a:pt x="91" y="80"/>
                </a:cubicBezTo>
                <a:cubicBezTo>
                  <a:pt x="88" y="83"/>
                  <a:pt x="88" y="83"/>
                  <a:pt x="88" y="83"/>
                </a:cubicBezTo>
                <a:cubicBezTo>
                  <a:pt x="85" y="88"/>
                  <a:pt x="85" y="88"/>
                  <a:pt x="85" y="88"/>
                </a:cubicBezTo>
                <a:cubicBezTo>
                  <a:pt x="82" y="91"/>
                  <a:pt x="82" y="91"/>
                  <a:pt x="82" y="91"/>
                </a:cubicBezTo>
                <a:cubicBezTo>
                  <a:pt x="80" y="97"/>
                  <a:pt x="80" y="97"/>
                  <a:pt x="80" y="97"/>
                </a:cubicBezTo>
                <a:cubicBezTo>
                  <a:pt x="81" y="103"/>
                  <a:pt x="81" y="103"/>
                  <a:pt x="81" y="103"/>
                </a:cubicBezTo>
                <a:cubicBezTo>
                  <a:pt x="84" y="106"/>
                  <a:pt x="84" y="106"/>
                  <a:pt x="84" y="106"/>
                </a:cubicBezTo>
                <a:cubicBezTo>
                  <a:pt x="82" y="109"/>
                  <a:pt x="82" y="109"/>
                  <a:pt x="82" y="109"/>
                </a:cubicBezTo>
                <a:cubicBezTo>
                  <a:pt x="74" y="109"/>
                  <a:pt x="74" y="109"/>
                  <a:pt x="74" y="109"/>
                </a:cubicBezTo>
                <a:cubicBezTo>
                  <a:pt x="67" y="112"/>
                  <a:pt x="67" y="112"/>
                  <a:pt x="67" y="112"/>
                </a:cubicBezTo>
                <a:cubicBezTo>
                  <a:pt x="60" y="113"/>
                  <a:pt x="60" y="113"/>
                  <a:pt x="60" y="113"/>
                </a:cubicBezTo>
                <a:cubicBezTo>
                  <a:pt x="58" y="115"/>
                  <a:pt x="58" y="115"/>
                  <a:pt x="58" y="115"/>
                </a:cubicBezTo>
                <a:cubicBezTo>
                  <a:pt x="59" y="119"/>
                  <a:pt x="59" y="119"/>
                  <a:pt x="59" y="119"/>
                </a:cubicBezTo>
                <a:cubicBezTo>
                  <a:pt x="64" y="123"/>
                  <a:pt x="64" y="123"/>
                  <a:pt x="64" y="123"/>
                </a:cubicBezTo>
                <a:cubicBezTo>
                  <a:pt x="66" y="126"/>
                  <a:pt x="66" y="126"/>
                  <a:pt x="66" y="126"/>
                </a:cubicBezTo>
                <a:cubicBezTo>
                  <a:pt x="64" y="130"/>
                  <a:pt x="64" y="130"/>
                  <a:pt x="64" y="130"/>
                </a:cubicBezTo>
                <a:cubicBezTo>
                  <a:pt x="62" y="134"/>
                  <a:pt x="62" y="134"/>
                  <a:pt x="62" y="134"/>
                </a:cubicBezTo>
                <a:cubicBezTo>
                  <a:pt x="62" y="141"/>
                  <a:pt x="62" y="141"/>
                  <a:pt x="62" y="141"/>
                </a:cubicBezTo>
                <a:cubicBezTo>
                  <a:pt x="59" y="142"/>
                  <a:pt x="57" y="143"/>
                  <a:pt x="55" y="144"/>
                </a:cubicBezTo>
                <a:cubicBezTo>
                  <a:pt x="53" y="146"/>
                  <a:pt x="53" y="147"/>
                  <a:pt x="51" y="148"/>
                </a:cubicBezTo>
                <a:cubicBezTo>
                  <a:pt x="49" y="149"/>
                  <a:pt x="48" y="149"/>
                  <a:pt x="46" y="150"/>
                </a:cubicBezTo>
                <a:cubicBezTo>
                  <a:pt x="45" y="151"/>
                  <a:pt x="45" y="153"/>
                  <a:pt x="45" y="154"/>
                </a:cubicBezTo>
                <a:cubicBezTo>
                  <a:pt x="45" y="157"/>
                  <a:pt x="34" y="154"/>
                  <a:pt x="31" y="159"/>
                </a:cubicBezTo>
                <a:cubicBezTo>
                  <a:pt x="29" y="162"/>
                  <a:pt x="31" y="164"/>
                  <a:pt x="29" y="167"/>
                </a:cubicBezTo>
                <a:cubicBezTo>
                  <a:pt x="27" y="169"/>
                  <a:pt x="24" y="168"/>
                  <a:pt x="22" y="169"/>
                </a:cubicBezTo>
                <a:cubicBezTo>
                  <a:pt x="20" y="169"/>
                  <a:pt x="19" y="171"/>
                  <a:pt x="17" y="171"/>
                </a:cubicBezTo>
                <a:cubicBezTo>
                  <a:pt x="15" y="171"/>
                  <a:pt x="16" y="167"/>
                  <a:pt x="14" y="167"/>
                </a:cubicBezTo>
                <a:cubicBezTo>
                  <a:pt x="12" y="166"/>
                  <a:pt x="11" y="168"/>
                  <a:pt x="9" y="169"/>
                </a:cubicBezTo>
                <a:cubicBezTo>
                  <a:pt x="8" y="171"/>
                  <a:pt x="7" y="172"/>
                  <a:pt x="6" y="173"/>
                </a:cubicBezTo>
                <a:cubicBezTo>
                  <a:pt x="5" y="174"/>
                  <a:pt x="4" y="174"/>
                  <a:pt x="3" y="175"/>
                </a:cubicBezTo>
                <a:cubicBezTo>
                  <a:pt x="2" y="175"/>
                  <a:pt x="1" y="176"/>
                  <a:pt x="0" y="177"/>
                </a:cubicBezTo>
                <a:cubicBezTo>
                  <a:pt x="0" y="178"/>
                  <a:pt x="0" y="178"/>
                  <a:pt x="0" y="178"/>
                </a:cubicBezTo>
                <a:cubicBezTo>
                  <a:pt x="1" y="180"/>
                  <a:pt x="1" y="182"/>
                  <a:pt x="1" y="182"/>
                </a:cubicBezTo>
                <a:cubicBezTo>
                  <a:pt x="1" y="185"/>
                  <a:pt x="1" y="185"/>
                  <a:pt x="1" y="185"/>
                </a:cubicBezTo>
                <a:cubicBezTo>
                  <a:pt x="3" y="187"/>
                  <a:pt x="3" y="187"/>
                  <a:pt x="3" y="187"/>
                </a:cubicBezTo>
                <a:cubicBezTo>
                  <a:pt x="9" y="185"/>
                  <a:pt x="9" y="185"/>
                  <a:pt x="9" y="185"/>
                </a:cubicBezTo>
                <a:cubicBezTo>
                  <a:pt x="10" y="186"/>
                  <a:pt x="10" y="186"/>
                  <a:pt x="10" y="186"/>
                </a:cubicBezTo>
                <a:cubicBezTo>
                  <a:pt x="10" y="189"/>
                  <a:pt x="10" y="189"/>
                  <a:pt x="10" y="189"/>
                </a:cubicBezTo>
                <a:cubicBezTo>
                  <a:pt x="8" y="193"/>
                  <a:pt x="8" y="193"/>
                  <a:pt x="8" y="193"/>
                </a:cubicBezTo>
                <a:cubicBezTo>
                  <a:pt x="11" y="197"/>
                  <a:pt x="11" y="197"/>
                  <a:pt x="11" y="197"/>
                </a:cubicBezTo>
                <a:cubicBezTo>
                  <a:pt x="11" y="202"/>
                  <a:pt x="11" y="202"/>
                  <a:pt x="11" y="202"/>
                </a:cubicBezTo>
                <a:cubicBezTo>
                  <a:pt x="13" y="204"/>
                  <a:pt x="13" y="204"/>
                  <a:pt x="13" y="204"/>
                </a:cubicBezTo>
                <a:cubicBezTo>
                  <a:pt x="13" y="206"/>
                  <a:pt x="13" y="206"/>
                  <a:pt x="13" y="206"/>
                </a:cubicBezTo>
                <a:cubicBezTo>
                  <a:pt x="10" y="207"/>
                  <a:pt x="10" y="207"/>
                  <a:pt x="10" y="207"/>
                </a:cubicBezTo>
                <a:cubicBezTo>
                  <a:pt x="10" y="211"/>
                  <a:pt x="10" y="211"/>
                  <a:pt x="10" y="211"/>
                </a:cubicBezTo>
                <a:cubicBezTo>
                  <a:pt x="16" y="211"/>
                  <a:pt x="16" y="211"/>
                  <a:pt x="16" y="211"/>
                </a:cubicBezTo>
                <a:cubicBezTo>
                  <a:pt x="26" y="217"/>
                  <a:pt x="26" y="217"/>
                  <a:pt x="26" y="217"/>
                </a:cubicBezTo>
                <a:cubicBezTo>
                  <a:pt x="28" y="220"/>
                  <a:pt x="28" y="220"/>
                  <a:pt x="28" y="220"/>
                </a:cubicBezTo>
                <a:cubicBezTo>
                  <a:pt x="32" y="223"/>
                  <a:pt x="32" y="223"/>
                  <a:pt x="32" y="223"/>
                </a:cubicBezTo>
                <a:cubicBezTo>
                  <a:pt x="35" y="220"/>
                  <a:pt x="35" y="220"/>
                  <a:pt x="35" y="220"/>
                </a:cubicBezTo>
                <a:cubicBezTo>
                  <a:pt x="37" y="218"/>
                  <a:pt x="37" y="218"/>
                  <a:pt x="37" y="218"/>
                </a:cubicBezTo>
                <a:cubicBezTo>
                  <a:pt x="41" y="218"/>
                  <a:pt x="41" y="218"/>
                  <a:pt x="41" y="218"/>
                </a:cubicBezTo>
                <a:cubicBezTo>
                  <a:pt x="45" y="219"/>
                  <a:pt x="45" y="219"/>
                  <a:pt x="45" y="219"/>
                </a:cubicBezTo>
                <a:cubicBezTo>
                  <a:pt x="49" y="220"/>
                  <a:pt x="49" y="220"/>
                  <a:pt x="49" y="220"/>
                </a:cubicBezTo>
                <a:cubicBezTo>
                  <a:pt x="51" y="223"/>
                  <a:pt x="51" y="223"/>
                  <a:pt x="51" y="223"/>
                </a:cubicBezTo>
                <a:cubicBezTo>
                  <a:pt x="53" y="226"/>
                  <a:pt x="53" y="226"/>
                  <a:pt x="53" y="226"/>
                </a:cubicBezTo>
                <a:cubicBezTo>
                  <a:pt x="55" y="230"/>
                  <a:pt x="55" y="230"/>
                  <a:pt x="55" y="230"/>
                </a:cubicBezTo>
                <a:cubicBezTo>
                  <a:pt x="52" y="232"/>
                  <a:pt x="52" y="232"/>
                  <a:pt x="52" y="232"/>
                </a:cubicBezTo>
                <a:cubicBezTo>
                  <a:pt x="52" y="235"/>
                  <a:pt x="52" y="235"/>
                  <a:pt x="52" y="235"/>
                </a:cubicBezTo>
                <a:cubicBezTo>
                  <a:pt x="50" y="238"/>
                  <a:pt x="50" y="238"/>
                  <a:pt x="50" y="238"/>
                </a:cubicBezTo>
                <a:cubicBezTo>
                  <a:pt x="48" y="240"/>
                  <a:pt x="48" y="240"/>
                  <a:pt x="48" y="240"/>
                </a:cubicBezTo>
                <a:cubicBezTo>
                  <a:pt x="46" y="244"/>
                  <a:pt x="46" y="244"/>
                  <a:pt x="46" y="244"/>
                </a:cubicBezTo>
                <a:cubicBezTo>
                  <a:pt x="44" y="246"/>
                  <a:pt x="44" y="246"/>
                  <a:pt x="44" y="246"/>
                </a:cubicBezTo>
                <a:cubicBezTo>
                  <a:pt x="42" y="250"/>
                  <a:pt x="42" y="250"/>
                  <a:pt x="42" y="250"/>
                </a:cubicBezTo>
                <a:cubicBezTo>
                  <a:pt x="46" y="253"/>
                  <a:pt x="46" y="253"/>
                  <a:pt x="46" y="253"/>
                </a:cubicBezTo>
                <a:cubicBezTo>
                  <a:pt x="48" y="256"/>
                  <a:pt x="48" y="256"/>
                  <a:pt x="48" y="256"/>
                </a:cubicBezTo>
                <a:cubicBezTo>
                  <a:pt x="47" y="262"/>
                  <a:pt x="47" y="262"/>
                  <a:pt x="47" y="262"/>
                </a:cubicBezTo>
                <a:cubicBezTo>
                  <a:pt x="50" y="263"/>
                  <a:pt x="50" y="263"/>
                  <a:pt x="50" y="263"/>
                </a:cubicBezTo>
                <a:cubicBezTo>
                  <a:pt x="52" y="263"/>
                  <a:pt x="52" y="263"/>
                  <a:pt x="52" y="263"/>
                </a:cubicBezTo>
                <a:cubicBezTo>
                  <a:pt x="52" y="266"/>
                  <a:pt x="52" y="266"/>
                  <a:pt x="52" y="266"/>
                </a:cubicBezTo>
                <a:cubicBezTo>
                  <a:pt x="51" y="271"/>
                  <a:pt x="51" y="271"/>
                  <a:pt x="51" y="271"/>
                </a:cubicBezTo>
                <a:cubicBezTo>
                  <a:pt x="52" y="273"/>
                  <a:pt x="52" y="273"/>
                  <a:pt x="52" y="273"/>
                </a:cubicBezTo>
                <a:cubicBezTo>
                  <a:pt x="50" y="275"/>
                  <a:pt x="50" y="275"/>
                  <a:pt x="50" y="275"/>
                </a:cubicBezTo>
                <a:cubicBezTo>
                  <a:pt x="51" y="279"/>
                  <a:pt x="51" y="279"/>
                  <a:pt x="51" y="279"/>
                </a:cubicBezTo>
                <a:cubicBezTo>
                  <a:pt x="56" y="281"/>
                  <a:pt x="56" y="281"/>
                  <a:pt x="56" y="281"/>
                </a:cubicBezTo>
                <a:cubicBezTo>
                  <a:pt x="59" y="283"/>
                  <a:pt x="59" y="283"/>
                  <a:pt x="59" y="283"/>
                </a:cubicBezTo>
                <a:cubicBezTo>
                  <a:pt x="64" y="284"/>
                  <a:pt x="64" y="284"/>
                  <a:pt x="64" y="284"/>
                </a:cubicBezTo>
                <a:cubicBezTo>
                  <a:pt x="67" y="287"/>
                  <a:pt x="67" y="287"/>
                  <a:pt x="67" y="287"/>
                </a:cubicBezTo>
                <a:cubicBezTo>
                  <a:pt x="70" y="290"/>
                  <a:pt x="70" y="290"/>
                  <a:pt x="70" y="290"/>
                </a:cubicBezTo>
                <a:cubicBezTo>
                  <a:pt x="72" y="289"/>
                  <a:pt x="72" y="289"/>
                  <a:pt x="72" y="289"/>
                </a:cubicBezTo>
                <a:cubicBezTo>
                  <a:pt x="76" y="290"/>
                  <a:pt x="76" y="290"/>
                  <a:pt x="76" y="290"/>
                </a:cubicBezTo>
                <a:cubicBezTo>
                  <a:pt x="80" y="290"/>
                  <a:pt x="80" y="290"/>
                  <a:pt x="80" y="290"/>
                </a:cubicBezTo>
                <a:cubicBezTo>
                  <a:pt x="83" y="290"/>
                  <a:pt x="83" y="290"/>
                  <a:pt x="83" y="290"/>
                </a:cubicBezTo>
                <a:cubicBezTo>
                  <a:pt x="87" y="297"/>
                  <a:pt x="87" y="297"/>
                  <a:pt x="87" y="297"/>
                </a:cubicBezTo>
                <a:cubicBezTo>
                  <a:pt x="91" y="297"/>
                  <a:pt x="91" y="297"/>
                  <a:pt x="91" y="297"/>
                </a:cubicBezTo>
                <a:cubicBezTo>
                  <a:pt x="96" y="296"/>
                  <a:pt x="96" y="296"/>
                  <a:pt x="96" y="296"/>
                </a:cubicBezTo>
                <a:cubicBezTo>
                  <a:pt x="99" y="298"/>
                  <a:pt x="99" y="298"/>
                  <a:pt x="99" y="298"/>
                </a:cubicBezTo>
                <a:cubicBezTo>
                  <a:pt x="99" y="302"/>
                  <a:pt x="99" y="302"/>
                  <a:pt x="99" y="302"/>
                </a:cubicBezTo>
                <a:cubicBezTo>
                  <a:pt x="103" y="304"/>
                  <a:pt x="103" y="304"/>
                  <a:pt x="103" y="304"/>
                </a:cubicBezTo>
                <a:cubicBezTo>
                  <a:pt x="107" y="308"/>
                  <a:pt x="107" y="308"/>
                  <a:pt x="107" y="308"/>
                </a:cubicBezTo>
                <a:cubicBezTo>
                  <a:pt x="109" y="311"/>
                  <a:pt x="109" y="311"/>
                  <a:pt x="109" y="311"/>
                </a:cubicBezTo>
                <a:cubicBezTo>
                  <a:pt x="113" y="312"/>
                  <a:pt x="113" y="312"/>
                  <a:pt x="113" y="312"/>
                </a:cubicBezTo>
                <a:cubicBezTo>
                  <a:pt x="118" y="314"/>
                  <a:pt x="118" y="314"/>
                  <a:pt x="118" y="314"/>
                </a:cubicBezTo>
                <a:cubicBezTo>
                  <a:pt x="125" y="315"/>
                  <a:pt x="125" y="315"/>
                  <a:pt x="125" y="315"/>
                </a:cubicBezTo>
                <a:cubicBezTo>
                  <a:pt x="130" y="316"/>
                  <a:pt x="130" y="316"/>
                  <a:pt x="130" y="316"/>
                </a:cubicBezTo>
                <a:cubicBezTo>
                  <a:pt x="134" y="314"/>
                  <a:pt x="134" y="314"/>
                  <a:pt x="134" y="314"/>
                </a:cubicBezTo>
                <a:cubicBezTo>
                  <a:pt x="138" y="315"/>
                  <a:pt x="138" y="315"/>
                  <a:pt x="138" y="315"/>
                </a:cubicBezTo>
                <a:cubicBezTo>
                  <a:pt x="140" y="319"/>
                  <a:pt x="140" y="319"/>
                  <a:pt x="140" y="319"/>
                </a:cubicBezTo>
                <a:cubicBezTo>
                  <a:pt x="144" y="312"/>
                  <a:pt x="144" y="312"/>
                  <a:pt x="144" y="312"/>
                </a:cubicBezTo>
                <a:cubicBezTo>
                  <a:pt x="147" y="311"/>
                  <a:pt x="147" y="311"/>
                  <a:pt x="147" y="311"/>
                </a:cubicBezTo>
                <a:cubicBezTo>
                  <a:pt x="152" y="310"/>
                  <a:pt x="152" y="310"/>
                  <a:pt x="152" y="310"/>
                </a:cubicBezTo>
                <a:cubicBezTo>
                  <a:pt x="156" y="312"/>
                  <a:pt x="156" y="312"/>
                  <a:pt x="156" y="312"/>
                </a:cubicBezTo>
                <a:cubicBezTo>
                  <a:pt x="160" y="312"/>
                  <a:pt x="160" y="312"/>
                  <a:pt x="160" y="312"/>
                </a:cubicBezTo>
                <a:cubicBezTo>
                  <a:pt x="166" y="313"/>
                  <a:pt x="166" y="313"/>
                  <a:pt x="166" y="313"/>
                </a:cubicBezTo>
                <a:cubicBezTo>
                  <a:pt x="170" y="312"/>
                  <a:pt x="170" y="312"/>
                  <a:pt x="170" y="312"/>
                </a:cubicBezTo>
                <a:cubicBezTo>
                  <a:pt x="175" y="309"/>
                  <a:pt x="175" y="309"/>
                  <a:pt x="175" y="309"/>
                </a:cubicBezTo>
                <a:cubicBezTo>
                  <a:pt x="178" y="307"/>
                  <a:pt x="178" y="307"/>
                  <a:pt x="178" y="307"/>
                </a:cubicBezTo>
                <a:cubicBezTo>
                  <a:pt x="182" y="307"/>
                  <a:pt x="182" y="307"/>
                  <a:pt x="182" y="307"/>
                </a:cubicBezTo>
                <a:cubicBezTo>
                  <a:pt x="185" y="308"/>
                  <a:pt x="185" y="308"/>
                  <a:pt x="185" y="308"/>
                </a:cubicBezTo>
                <a:cubicBezTo>
                  <a:pt x="189" y="305"/>
                  <a:pt x="189" y="305"/>
                  <a:pt x="189" y="305"/>
                </a:cubicBezTo>
                <a:cubicBezTo>
                  <a:pt x="192" y="305"/>
                  <a:pt x="192" y="305"/>
                  <a:pt x="192" y="305"/>
                </a:cubicBezTo>
                <a:cubicBezTo>
                  <a:pt x="197" y="307"/>
                  <a:pt x="197" y="307"/>
                  <a:pt x="197" y="307"/>
                </a:cubicBezTo>
                <a:cubicBezTo>
                  <a:pt x="197" y="312"/>
                  <a:pt x="197" y="312"/>
                  <a:pt x="197" y="312"/>
                </a:cubicBezTo>
                <a:cubicBezTo>
                  <a:pt x="199" y="314"/>
                  <a:pt x="199" y="314"/>
                  <a:pt x="199" y="314"/>
                </a:cubicBezTo>
                <a:cubicBezTo>
                  <a:pt x="202" y="313"/>
                  <a:pt x="202" y="313"/>
                  <a:pt x="202" y="313"/>
                </a:cubicBezTo>
                <a:cubicBezTo>
                  <a:pt x="204" y="314"/>
                  <a:pt x="204" y="314"/>
                  <a:pt x="204" y="314"/>
                </a:cubicBezTo>
                <a:cubicBezTo>
                  <a:pt x="207" y="315"/>
                  <a:pt x="207" y="315"/>
                  <a:pt x="207" y="315"/>
                </a:cubicBezTo>
                <a:cubicBezTo>
                  <a:pt x="210" y="316"/>
                  <a:pt x="210" y="316"/>
                  <a:pt x="210" y="316"/>
                </a:cubicBezTo>
                <a:cubicBezTo>
                  <a:pt x="211" y="319"/>
                  <a:pt x="211" y="319"/>
                  <a:pt x="211" y="319"/>
                </a:cubicBezTo>
                <a:cubicBezTo>
                  <a:pt x="212" y="322"/>
                  <a:pt x="212" y="322"/>
                  <a:pt x="212" y="322"/>
                </a:cubicBezTo>
                <a:cubicBezTo>
                  <a:pt x="215" y="321"/>
                  <a:pt x="215" y="321"/>
                  <a:pt x="215" y="321"/>
                </a:cubicBezTo>
                <a:cubicBezTo>
                  <a:pt x="218" y="321"/>
                  <a:pt x="218" y="321"/>
                  <a:pt x="218" y="321"/>
                </a:cubicBezTo>
                <a:cubicBezTo>
                  <a:pt x="219" y="325"/>
                  <a:pt x="219" y="325"/>
                  <a:pt x="219" y="325"/>
                </a:cubicBezTo>
                <a:cubicBezTo>
                  <a:pt x="220" y="328"/>
                  <a:pt x="220" y="328"/>
                  <a:pt x="220" y="328"/>
                </a:cubicBezTo>
                <a:cubicBezTo>
                  <a:pt x="219" y="333"/>
                  <a:pt x="219" y="333"/>
                  <a:pt x="219" y="333"/>
                </a:cubicBezTo>
                <a:cubicBezTo>
                  <a:pt x="220" y="336"/>
                  <a:pt x="220" y="336"/>
                  <a:pt x="220" y="336"/>
                </a:cubicBezTo>
                <a:cubicBezTo>
                  <a:pt x="220" y="339"/>
                  <a:pt x="220" y="339"/>
                  <a:pt x="220" y="339"/>
                </a:cubicBezTo>
                <a:cubicBezTo>
                  <a:pt x="219" y="344"/>
                  <a:pt x="219" y="344"/>
                  <a:pt x="219" y="344"/>
                </a:cubicBezTo>
                <a:cubicBezTo>
                  <a:pt x="217" y="349"/>
                  <a:pt x="217" y="349"/>
                  <a:pt x="217" y="349"/>
                </a:cubicBezTo>
                <a:cubicBezTo>
                  <a:pt x="214" y="353"/>
                  <a:pt x="214" y="353"/>
                  <a:pt x="214" y="353"/>
                </a:cubicBezTo>
                <a:cubicBezTo>
                  <a:pt x="214" y="355"/>
                  <a:pt x="214" y="355"/>
                  <a:pt x="214" y="355"/>
                </a:cubicBezTo>
                <a:cubicBezTo>
                  <a:pt x="216" y="358"/>
                  <a:pt x="216" y="358"/>
                  <a:pt x="216" y="358"/>
                </a:cubicBezTo>
                <a:cubicBezTo>
                  <a:pt x="216" y="361"/>
                  <a:pt x="216" y="361"/>
                  <a:pt x="216" y="361"/>
                </a:cubicBezTo>
                <a:cubicBezTo>
                  <a:pt x="216" y="363"/>
                  <a:pt x="216" y="363"/>
                  <a:pt x="216" y="363"/>
                </a:cubicBezTo>
                <a:cubicBezTo>
                  <a:pt x="218" y="362"/>
                  <a:pt x="218" y="362"/>
                  <a:pt x="218" y="362"/>
                </a:cubicBezTo>
                <a:cubicBezTo>
                  <a:pt x="219" y="361"/>
                  <a:pt x="219" y="361"/>
                  <a:pt x="219" y="361"/>
                </a:cubicBezTo>
                <a:cubicBezTo>
                  <a:pt x="223" y="359"/>
                  <a:pt x="223" y="359"/>
                  <a:pt x="223" y="359"/>
                </a:cubicBezTo>
                <a:cubicBezTo>
                  <a:pt x="225" y="359"/>
                  <a:pt x="225" y="359"/>
                  <a:pt x="225" y="359"/>
                </a:cubicBezTo>
                <a:cubicBezTo>
                  <a:pt x="227" y="362"/>
                  <a:pt x="227" y="362"/>
                  <a:pt x="227" y="362"/>
                </a:cubicBezTo>
                <a:cubicBezTo>
                  <a:pt x="226" y="365"/>
                  <a:pt x="226" y="365"/>
                  <a:pt x="226" y="365"/>
                </a:cubicBezTo>
                <a:cubicBezTo>
                  <a:pt x="228" y="368"/>
                  <a:pt x="228" y="368"/>
                  <a:pt x="228" y="368"/>
                </a:cubicBezTo>
                <a:cubicBezTo>
                  <a:pt x="231" y="368"/>
                  <a:pt x="231" y="368"/>
                  <a:pt x="231" y="368"/>
                </a:cubicBezTo>
                <a:cubicBezTo>
                  <a:pt x="231" y="370"/>
                  <a:pt x="231" y="370"/>
                  <a:pt x="231" y="370"/>
                </a:cubicBezTo>
                <a:cubicBezTo>
                  <a:pt x="228" y="375"/>
                  <a:pt x="228" y="375"/>
                  <a:pt x="228" y="375"/>
                </a:cubicBezTo>
                <a:cubicBezTo>
                  <a:pt x="228" y="377"/>
                  <a:pt x="228" y="377"/>
                  <a:pt x="228" y="377"/>
                </a:cubicBezTo>
                <a:cubicBezTo>
                  <a:pt x="232" y="378"/>
                  <a:pt x="232" y="378"/>
                  <a:pt x="232" y="378"/>
                </a:cubicBezTo>
                <a:cubicBezTo>
                  <a:pt x="234" y="378"/>
                  <a:pt x="234" y="378"/>
                  <a:pt x="234" y="378"/>
                </a:cubicBezTo>
                <a:cubicBezTo>
                  <a:pt x="236" y="383"/>
                  <a:pt x="236" y="383"/>
                  <a:pt x="236" y="383"/>
                </a:cubicBezTo>
                <a:cubicBezTo>
                  <a:pt x="237" y="387"/>
                  <a:pt x="237" y="387"/>
                  <a:pt x="237" y="387"/>
                </a:cubicBezTo>
                <a:cubicBezTo>
                  <a:pt x="243" y="389"/>
                  <a:pt x="243" y="389"/>
                  <a:pt x="243" y="389"/>
                </a:cubicBezTo>
                <a:cubicBezTo>
                  <a:pt x="242" y="392"/>
                  <a:pt x="242" y="392"/>
                  <a:pt x="242" y="392"/>
                </a:cubicBezTo>
                <a:cubicBezTo>
                  <a:pt x="248" y="392"/>
                  <a:pt x="248" y="392"/>
                  <a:pt x="248" y="392"/>
                </a:cubicBezTo>
                <a:cubicBezTo>
                  <a:pt x="249" y="388"/>
                  <a:pt x="249" y="388"/>
                  <a:pt x="249" y="388"/>
                </a:cubicBezTo>
                <a:cubicBezTo>
                  <a:pt x="250" y="382"/>
                  <a:pt x="250" y="382"/>
                  <a:pt x="250" y="382"/>
                </a:cubicBezTo>
                <a:cubicBezTo>
                  <a:pt x="247" y="377"/>
                  <a:pt x="247" y="377"/>
                  <a:pt x="247" y="377"/>
                </a:cubicBezTo>
                <a:cubicBezTo>
                  <a:pt x="249" y="373"/>
                  <a:pt x="249" y="373"/>
                  <a:pt x="249" y="373"/>
                </a:cubicBezTo>
                <a:cubicBezTo>
                  <a:pt x="253" y="374"/>
                  <a:pt x="253" y="374"/>
                  <a:pt x="253" y="374"/>
                </a:cubicBezTo>
                <a:cubicBezTo>
                  <a:pt x="258" y="371"/>
                  <a:pt x="258" y="371"/>
                  <a:pt x="258" y="371"/>
                </a:cubicBezTo>
                <a:cubicBezTo>
                  <a:pt x="263" y="374"/>
                  <a:pt x="263" y="374"/>
                  <a:pt x="263" y="374"/>
                </a:cubicBezTo>
                <a:cubicBezTo>
                  <a:pt x="269" y="372"/>
                  <a:pt x="269" y="372"/>
                  <a:pt x="269" y="372"/>
                </a:cubicBezTo>
                <a:cubicBezTo>
                  <a:pt x="274" y="372"/>
                  <a:pt x="274" y="372"/>
                  <a:pt x="274" y="372"/>
                </a:cubicBezTo>
                <a:cubicBezTo>
                  <a:pt x="279" y="368"/>
                  <a:pt x="279" y="368"/>
                  <a:pt x="279" y="368"/>
                </a:cubicBezTo>
                <a:cubicBezTo>
                  <a:pt x="282" y="369"/>
                  <a:pt x="282" y="369"/>
                  <a:pt x="282" y="369"/>
                </a:cubicBezTo>
                <a:cubicBezTo>
                  <a:pt x="285" y="371"/>
                  <a:pt x="285" y="371"/>
                  <a:pt x="285" y="371"/>
                </a:cubicBezTo>
                <a:cubicBezTo>
                  <a:pt x="288" y="372"/>
                  <a:pt x="288" y="372"/>
                  <a:pt x="288" y="372"/>
                </a:cubicBezTo>
                <a:cubicBezTo>
                  <a:pt x="288" y="377"/>
                  <a:pt x="288" y="377"/>
                  <a:pt x="288" y="377"/>
                </a:cubicBezTo>
                <a:cubicBezTo>
                  <a:pt x="290" y="381"/>
                  <a:pt x="290" y="381"/>
                  <a:pt x="290" y="381"/>
                </a:cubicBezTo>
                <a:cubicBezTo>
                  <a:pt x="292" y="383"/>
                  <a:pt x="292" y="383"/>
                  <a:pt x="292" y="383"/>
                </a:cubicBezTo>
                <a:cubicBezTo>
                  <a:pt x="296" y="385"/>
                  <a:pt x="296" y="385"/>
                  <a:pt x="296" y="385"/>
                </a:cubicBezTo>
                <a:cubicBezTo>
                  <a:pt x="299" y="384"/>
                  <a:pt x="299" y="384"/>
                  <a:pt x="299" y="384"/>
                </a:cubicBezTo>
                <a:cubicBezTo>
                  <a:pt x="303" y="386"/>
                  <a:pt x="303" y="386"/>
                  <a:pt x="303" y="386"/>
                </a:cubicBezTo>
                <a:cubicBezTo>
                  <a:pt x="304" y="386"/>
                  <a:pt x="304" y="385"/>
                  <a:pt x="304" y="384"/>
                </a:cubicBezTo>
                <a:cubicBezTo>
                  <a:pt x="307" y="384"/>
                  <a:pt x="307" y="384"/>
                  <a:pt x="311" y="383"/>
                </a:cubicBezTo>
                <a:cubicBezTo>
                  <a:pt x="311" y="385"/>
                  <a:pt x="311" y="385"/>
                  <a:pt x="311" y="385"/>
                </a:cubicBezTo>
                <a:cubicBezTo>
                  <a:pt x="313" y="386"/>
                  <a:pt x="313" y="384"/>
                  <a:pt x="315" y="385"/>
                </a:cubicBezTo>
                <a:cubicBezTo>
                  <a:pt x="315" y="385"/>
                  <a:pt x="316" y="386"/>
                  <a:pt x="315" y="387"/>
                </a:cubicBezTo>
                <a:cubicBezTo>
                  <a:pt x="315" y="388"/>
                  <a:pt x="313" y="391"/>
                  <a:pt x="314" y="394"/>
                </a:cubicBezTo>
                <a:cubicBezTo>
                  <a:pt x="315" y="394"/>
                  <a:pt x="315" y="394"/>
                  <a:pt x="315" y="394"/>
                </a:cubicBezTo>
                <a:cubicBezTo>
                  <a:pt x="316" y="396"/>
                  <a:pt x="317" y="398"/>
                  <a:pt x="317" y="400"/>
                </a:cubicBezTo>
                <a:cubicBezTo>
                  <a:pt x="319" y="399"/>
                  <a:pt x="320" y="399"/>
                  <a:pt x="322" y="399"/>
                </a:cubicBezTo>
                <a:cubicBezTo>
                  <a:pt x="322" y="395"/>
                  <a:pt x="323" y="396"/>
                  <a:pt x="319" y="393"/>
                </a:cubicBezTo>
                <a:cubicBezTo>
                  <a:pt x="320" y="393"/>
                  <a:pt x="321" y="393"/>
                  <a:pt x="321" y="393"/>
                </a:cubicBezTo>
                <a:cubicBezTo>
                  <a:pt x="322" y="393"/>
                  <a:pt x="321" y="391"/>
                  <a:pt x="322" y="390"/>
                </a:cubicBezTo>
                <a:cubicBezTo>
                  <a:pt x="323" y="389"/>
                  <a:pt x="326" y="389"/>
                  <a:pt x="327" y="388"/>
                </a:cubicBezTo>
                <a:cubicBezTo>
                  <a:pt x="327" y="388"/>
                  <a:pt x="330" y="385"/>
                  <a:pt x="330" y="385"/>
                </a:cubicBezTo>
                <a:cubicBezTo>
                  <a:pt x="331" y="384"/>
                  <a:pt x="331" y="385"/>
                  <a:pt x="332" y="385"/>
                </a:cubicBezTo>
                <a:cubicBezTo>
                  <a:pt x="332" y="383"/>
                  <a:pt x="332" y="383"/>
                  <a:pt x="332" y="383"/>
                </a:cubicBezTo>
                <a:cubicBezTo>
                  <a:pt x="334" y="383"/>
                  <a:pt x="333" y="384"/>
                  <a:pt x="334" y="384"/>
                </a:cubicBezTo>
                <a:cubicBezTo>
                  <a:pt x="335" y="383"/>
                  <a:pt x="335" y="381"/>
                  <a:pt x="335" y="381"/>
                </a:cubicBezTo>
                <a:cubicBezTo>
                  <a:pt x="337" y="381"/>
                  <a:pt x="336" y="382"/>
                  <a:pt x="337" y="382"/>
                </a:cubicBezTo>
                <a:cubicBezTo>
                  <a:pt x="339" y="381"/>
                  <a:pt x="339" y="381"/>
                  <a:pt x="339" y="381"/>
                </a:cubicBezTo>
                <a:cubicBezTo>
                  <a:pt x="341" y="380"/>
                  <a:pt x="345" y="381"/>
                  <a:pt x="347" y="381"/>
                </a:cubicBezTo>
                <a:cubicBezTo>
                  <a:pt x="347" y="380"/>
                  <a:pt x="351" y="374"/>
                  <a:pt x="351" y="374"/>
                </a:cubicBezTo>
                <a:cubicBezTo>
                  <a:pt x="352" y="374"/>
                  <a:pt x="352" y="374"/>
                  <a:pt x="352" y="374"/>
                </a:cubicBezTo>
                <a:cubicBezTo>
                  <a:pt x="352" y="374"/>
                  <a:pt x="354" y="369"/>
                  <a:pt x="352" y="371"/>
                </a:cubicBezTo>
                <a:cubicBezTo>
                  <a:pt x="352" y="369"/>
                  <a:pt x="352" y="369"/>
                  <a:pt x="352" y="369"/>
                </a:cubicBezTo>
                <a:cubicBezTo>
                  <a:pt x="352" y="369"/>
                  <a:pt x="354" y="370"/>
                  <a:pt x="354" y="370"/>
                </a:cubicBezTo>
                <a:cubicBezTo>
                  <a:pt x="355" y="371"/>
                  <a:pt x="355" y="372"/>
                  <a:pt x="356" y="373"/>
                </a:cubicBezTo>
                <a:cubicBezTo>
                  <a:pt x="357" y="373"/>
                  <a:pt x="359" y="372"/>
                  <a:pt x="360" y="374"/>
                </a:cubicBezTo>
                <a:cubicBezTo>
                  <a:pt x="360" y="374"/>
                  <a:pt x="360" y="374"/>
                  <a:pt x="360" y="374"/>
                </a:cubicBezTo>
                <a:cubicBezTo>
                  <a:pt x="361" y="374"/>
                  <a:pt x="361" y="374"/>
                  <a:pt x="362" y="374"/>
                </a:cubicBezTo>
                <a:cubicBezTo>
                  <a:pt x="362" y="373"/>
                  <a:pt x="362" y="373"/>
                  <a:pt x="362" y="373"/>
                </a:cubicBezTo>
                <a:cubicBezTo>
                  <a:pt x="364" y="372"/>
                  <a:pt x="366" y="371"/>
                  <a:pt x="367" y="371"/>
                </a:cubicBezTo>
                <a:cubicBezTo>
                  <a:pt x="369" y="371"/>
                  <a:pt x="370" y="372"/>
                  <a:pt x="372" y="372"/>
                </a:cubicBezTo>
                <a:cubicBezTo>
                  <a:pt x="372" y="371"/>
                  <a:pt x="372" y="371"/>
                  <a:pt x="372" y="371"/>
                </a:cubicBezTo>
                <a:cubicBezTo>
                  <a:pt x="372" y="370"/>
                  <a:pt x="374" y="370"/>
                  <a:pt x="375" y="369"/>
                </a:cubicBezTo>
                <a:cubicBezTo>
                  <a:pt x="375" y="368"/>
                  <a:pt x="375" y="366"/>
                  <a:pt x="375" y="366"/>
                </a:cubicBezTo>
                <a:cubicBezTo>
                  <a:pt x="375" y="364"/>
                  <a:pt x="375" y="364"/>
                  <a:pt x="375" y="364"/>
                </a:cubicBezTo>
                <a:cubicBezTo>
                  <a:pt x="375" y="363"/>
                  <a:pt x="378" y="363"/>
                  <a:pt x="379" y="362"/>
                </a:cubicBezTo>
                <a:cubicBezTo>
                  <a:pt x="379" y="362"/>
                  <a:pt x="379" y="360"/>
                  <a:pt x="379" y="360"/>
                </a:cubicBezTo>
                <a:cubicBezTo>
                  <a:pt x="380" y="360"/>
                  <a:pt x="380" y="361"/>
                  <a:pt x="381" y="361"/>
                </a:cubicBezTo>
                <a:cubicBezTo>
                  <a:pt x="382" y="360"/>
                  <a:pt x="382" y="359"/>
                  <a:pt x="383" y="359"/>
                </a:cubicBezTo>
                <a:cubicBezTo>
                  <a:pt x="383" y="358"/>
                  <a:pt x="383" y="357"/>
                  <a:pt x="383" y="357"/>
                </a:cubicBezTo>
                <a:cubicBezTo>
                  <a:pt x="384" y="356"/>
                  <a:pt x="386" y="357"/>
                  <a:pt x="387" y="356"/>
                </a:cubicBezTo>
                <a:cubicBezTo>
                  <a:pt x="387" y="356"/>
                  <a:pt x="388" y="354"/>
                  <a:pt x="388" y="354"/>
                </a:cubicBezTo>
                <a:cubicBezTo>
                  <a:pt x="388" y="356"/>
                  <a:pt x="388" y="351"/>
                  <a:pt x="388" y="351"/>
                </a:cubicBezTo>
                <a:cubicBezTo>
                  <a:pt x="389" y="350"/>
                  <a:pt x="397" y="349"/>
                  <a:pt x="397" y="349"/>
                </a:cubicBezTo>
                <a:cubicBezTo>
                  <a:pt x="398" y="348"/>
                  <a:pt x="396" y="347"/>
                  <a:pt x="396" y="347"/>
                </a:cubicBezTo>
                <a:cubicBezTo>
                  <a:pt x="396" y="344"/>
                  <a:pt x="397" y="346"/>
                  <a:pt x="398" y="345"/>
                </a:cubicBezTo>
                <a:cubicBezTo>
                  <a:pt x="398" y="343"/>
                  <a:pt x="398" y="343"/>
                  <a:pt x="398" y="343"/>
                </a:cubicBezTo>
                <a:cubicBezTo>
                  <a:pt x="397" y="344"/>
                  <a:pt x="398" y="341"/>
                  <a:pt x="398" y="341"/>
                </a:cubicBezTo>
                <a:cubicBezTo>
                  <a:pt x="399" y="341"/>
                  <a:pt x="401" y="341"/>
                  <a:pt x="402" y="341"/>
                </a:cubicBezTo>
                <a:cubicBezTo>
                  <a:pt x="403" y="340"/>
                  <a:pt x="402" y="340"/>
                  <a:pt x="403" y="339"/>
                </a:cubicBezTo>
                <a:cubicBezTo>
                  <a:pt x="403" y="338"/>
                  <a:pt x="403" y="335"/>
                  <a:pt x="402" y="333"/>
                </a:cubicBezTo>
                <a:cubicBezTo>
                  <a:pt x="402" y="333"/>
                  <a:pt x="400" y="333"/>
                  <a:pt x="399" y="333"/>
                </a:cubicBezTo>
                <a:cubicBezTo>
                  <a:pt x="400" y="331"/>
                  <a:pt x="400" y="331"/>
                  <a:pt x="400" y="331"/>
                </a:cubicBezTo>
                <a:cubicBezTo>
                  <a:pt x="400" y="331"/>
                  <a:pt x="401" y="331"/>
                  <a:pt x="402" y="331"/>
                </a:cubicBezTo>
                <a:cubicBezTo>
                  <a:pt x="402" y="330"/>
                  <a:pt x="401" y="327"/>
                  <a:pt x="402" y="326"/>
                </a:cubicBezTo>
                <a:cubicBezTo>
                  <a:pt x="403" y="324"/>
                  <a:pt x="406" y="325"/>
                  <a:pt x="408" y="323"/>
                </a:cubicBezTo>
                <a:cubicBezTo>
                  <a:pt x="408" y="323"/>
                  <a:pt x="408" y="322"/>
                  <a:pt x="408" y="321"/>
                </a:cubicBezTo>
                <a:cubicBezTo>
                  <a:pt x="408" y="321"/>
                  <a:pt x="411" y="320"/>
                  <a:pt x="411" y="319"/>
                </a:cubicBezTo>
                <a:cubicBezTo>
                  <a:pt x="412" y="318"/>
                  <a:pt x="411" y="316"/>
                  <a:pt x="411" y="315"/>
                </a:cubicBezTo>
                <a:cubicBezTo>
                  <a:pt x="411" y="314"/>
                  <a:pt x="413" y="314"/>
                  <a:pt x="413" y="313"/>
                </a:cubicBezTo>
                <a:cubicBezTo>
                  <a:pt x="413" y="313"/>
                  <a:pt x="413" y="313"/>
                  <a:pt x="412" y="313"/>
                </a:cubicBezTo>
                <a:cubicBezTo>
                  <a:pt x="410" y="311"/>
                  <a:pt x="414" y="313"/>
                  <a:pt x="415" y="312"/>
                </a:cubicBezTo>
                <a:cubicBezTo>
                  <a:pt x="416" y="312"/>
                  <a:pt x="416" y="309"/>
                  <a:pt x="416" y="309"/>
                </a:cubicBezTo>
                <a:cubicBezTo>
                  <a:pt x="416" y="309"/>
                  <a:pt x="419" y="309"/>
                  <a:pt x="420" y="309"/>
                </a:cubicBezTo>
                <a:cubicBezTo>
                  <a:pt x="420" y="309"/>
                  <a:pt x="420" y="307"/>
                  <a:pt x="420" y="307"/>
                </a:cubicBezTo>
                <a:cubicBezTo>
                  <a:pt x="419" y="306"/>
                  <a:pt x="418" y="305"/>
                  <a:pt x="417" y="305"/>
                </a:cubicBezTo>
                <a:cubicBezTo>
                  <a:pt x="417" y="303"/>
                  <a:pt x="418" y="304"/>
                  <a:pt x="418" y="303"/>
                </a:cubicBezTo>
                <a:cubicBezTo>
                  <a:pt x="418" y="298"/>
                  <a:pt x="418" y="298"/>
                  <a:pt x="418" y="298"/>
                </a:cubicBezTo>
                <a:cubicBezTo>
                  <a:pt x="420" y="298"/>
                  <a:pt x="422" y="298"/>
                  <a:pt x="423" y="298"/>
                </a:cubicBezTo>
                <a:cubicBezTo>
                  <a:pt x="420" y="296"/>
                  <a:pt x="424" y="292"/>
                  <a:pt x="422" y="291"/>
                </a:cubicBezTo>
                <a:cubicBezTo>
                  <a:pt x="423" y="291"/>
                  <a:pt x="423" y="291"/>
                  <a:pt x="424" y="291"/>
                </a:cubicBezTo>
                <a:cubicBezTo>
                  <a:pt x="425" y="290"/>
                  <a:pt x="425" y="290"/>
                  <a:pt x="425" y="290"/>
                </a:cubicBezTo>
                <a:cubicBezTo>
                  <a:pt x="425" y="290"/>
                  <a:pt x="425" y="288"/>
                  <a:pt x="424" y="288"/>
                </a:cubicBezTo>
                <a:cubicBezTo>
                  <a:pt x="423" y="287"/>
                  <a:pt x="422" y="288"/>
                  <a:pt x="421" y="287"/>
                </a:cubicBezTo>
                <a:cubicBezTo>
                  <a:pt x="420" y="286"/>
                  <a:pt x="420" y="286"/>
                  <a:pt x="420" y="286"/>
                </a:cubicBezTo>
                <a:cubicBezTo>
                  <a:pt x="418" y="286"/>
                  <a:pt x="416" y="288"/>
                  <a:pt x="413" y="287"/>
                </a:cubicBezTo>
                <a:cubicBezTo>
                  <a:pt x="412" y="286"/>
                  <a:pt x="412" y="285"/>
                  <a:pt x="413" y="285"/>
                </a:cubicBezTo>
                <a:cubicBezTo>
                  <a:pt x="416" y="283"/>
                  <a:pt x="418" y="281"/>
                  <a:pt x="420" y="279"/>
                </a:cubicBezTo>
                <a:cubicBezTo>
                  <a:pt x="418" y="273"/>
                  <a:pt x="416" y="268"/>
                  <a:pt x="408" y="271"/>
                </a:cubicBezTo>
                <a:cubicBezTo>
                  <a:pt x="408" y="270"/>
                  <a:pt x="407" y="269"/>
                  <a:pt x="406" y="268"/>
                </a:cubicBezTo>
                <a:cubicBezTo>
                  <a:pt x="410" y="268"/>
                  <a:pt x="413" y="268"/>
                  <a:pt x="416" y="269"/>
                </a:cubicBezTo>
                <a:cubicBezTo>
                  <a:pt x="416" y="268"/>
                  <a:pt x="416" y="266"/>
                  <a:pt x="416" y="266"/>
                </a:cubicBezTo>
                <a:cubicBezTo>
                  <a:pt x="412" y="260"/>
                  <a:pt x="408" y="256"/>
                  <a:pt x="406" y="248"/>
                </a:cubicBezTo>
                <a:cubicBezTo>
                  <a:pt x="404" y="249"/>
                  <a:pt x="404" y="249"/>
                  <a:pt x="402" y="249"/>
                </a:cubicBezTo>
                <a:cubicBezTo>
                  <a:pt x="402" y="248"/>
                  <a:pt x="403" y="248"/>
                  <a:pt x="404" y="247"/>
                </a:cubicBezTo>
                <a:cubicBezTo>
                  <a:pt x="402" y="243"/>
                  <a:pt x="397" y="236"/>
                  <a:pt x="400" y="229"/>
                </a:cubicBezTo>
                <a:cubicBezTo>
                  <a:pt x="401" y="226"/>
                  <a:pt x="404" y="226"/>
                  <a:pt x="405" y="224"/>
                </a:cubicBezTo>
                <a:cubicBezTo>
                  <a:pt x="405" y="224"/>
                  <a:pt x="405" y="222"/>
                  <a:pt x="404" y="221"/>
                </a:cubicBezTo>
                <a:cubicBezTo>
                  <a:pt x="407" y="220"/>
                  <a:pt x="409" y="219"/>
                  <a:pt x="410" y="216"/>
                </a:cubicBezTo>
                <a:cubicBezTo>
                  <a:pt x="411" y="216"/>
                  <a:pt x="410" y="215"/>
                  <a:pt x="411" y="214"/>
                </a:cubicBezTo>
                <a:cubicBezTo>
                  <a:pt x="412" y="214"/>
                  <a:pt x="414" y="214"/>
                  <a:pt x="415" y="213"/>
                </a:cubicBezTo>
                <a:cubicBezTo>
                  <a:pt x="415" y="213"/>
                  <a:pt x="416" y="211"/>
                  <a:pt x="416" y="211"/>
                </a:cubicBezTo>
                <a:cubicBezTo>
                  <a:pt x="417" y="211"/>
                  <a:pt x="419" y="211"/>
                  <a:pt x="420" y="211"/>
                </a:cubicBezTo>
                <a:cubicBezTo>
                  <a:pt x="420" y="211"/>
                  <a:pt x="420" y="210"/>
                  <a:pt x="420" y="209"/>
                </a:cubicBezTo>
                <a:cubicBezTo>
                  <a:pt x="421" y="209"/>
                  <a:pt x="421" y="208"/>
                  <a:pt x="422" y="208"/>
                </a:cubicBezTo>
                <a:cubicBezTo>
                  <a:pt x="422" y="208"/>
                  <a:pt x="423" y="209"/>
                  <a:pt x="424" y="209"/>
                </a:cubicBezTo>
                <a:cubicBezTo>
                  <a:pt x="425" y="209"/>
                  <a:pt x="425" y="208"/>
                  <a:pt x="426" y="208"/>
                </a:cubicBezTo>
                <a:cubicBezTo>
                  <a:pt x="427" y="207"/>
                  <a:pt x="428" y="205"/>
                  <a:pt x="429" y="203"/>
                </a:cubicBezTo>
                <a:cubicBezTo>
                  <a:pt x="429" y="202"/>
                  <a:pt x="429" y="202"/>
                  <a:pt x="429" y="202"/>
                </a:cubicBezTo>
                <a:cubicBezTo>
                  <a:pt x="428" y="201"/>
                  <a:pt x="425" y="200"/>
                  <a:pt x="425" y="200"/>
                </a:cubicBezTo>
                <a:cubicBezTo>
                  <a:pt x="422" y="200"/>
                  <a:pt x="421" y="203"/>
                  <a:pt x="417" y="202"/>
                </a:cubicBezTo>
                <a:cubicBezTo>
                  <a:pt x="416" y="201"/>
                  <a:pt x="416" y="199"/>
                  <a:pt x="415" y="199"/>
                </a:cubicBezTo>
                <a:cubicBezTo>
                  <a:pt x="413" y="198"/>
                  <a:pt x="408" y="198"/>
                  <a:pt x="406" y="199"/>
                </a:cubicBezTo>
                <a:cubicBezTo>
                  <a:pt x="406" y="199"/>
                  <a:pt x="406" y="201"/>
                  <a:pt x="406" y="201"/>
                </a:cubicBezTo>
                <a:cubicBezTo>
                  <a:pt x="405" y="202"/>
                  <a:pt x="403" y="202"/>
                  <a:pt x="402" y="202"/>
                </a:cubicBezTo>
                <a:cubicBezTo>
                  <a:pt x="401" y="203"/>
                  <a:pt x="401" y="205"/>
                  <a:pt x="400" y="206"/>
                </a:cubicBezTo>
                <a:cubicBezTo>
                  <a:pt x="400" y="206"/>
                  <a:pt x="398" y="206"/>
                  <a:pt x="397" y="206"/>
                </a:cubicBezTo>
                <a:cubicBezTo>
                  <a:pt x="398" y="206"/>
                  <a:pt x="396" y="207"/>
                  <a:pt x="396" y="207"/>
                </a:cubicBezTo>
                <a:cubicBezTo>
                  <a:pt x="395" y="207"/>
                  <a:pt x="394" y="207"/>
                  <a:pt x="394" y="206"/>
                </a:cubicBezTo>
                <a:cubicBezTo>
                  <a:pt x="392" y="205"/>
                  <a:pt x="393" y="203"/>
                  <a:pt x="392" y="201"/>
                </a:cubicBezTo>
                <a:cubicBezTo>
                  <a:pt x="391" y="200"/>
                  <a:pt x="390" y="197"/>
                  <a:pt x="389" y="197"/>
                </a:cubicBezTo>
                <a:cubicBezTo>
                  <a:pt x="388" y="197"/>
                  <a:pt x="388" y="197"/>
                  <a:pt x="388" y="197"/>
                </a:cubicBezTo>
                <a:cubicBezTo>
                  <a:pt x="386" y="195"/>
                  <a:pt x="385" y="191"/>
                  <a:pt x="385" y="188"/>
                </a:cubicBezTo>
                <a:cubicBezTo>
                  <a:pt x="384" y="189"/>
                  <a:pt x="385" y="184"/>
                  <a:pt x="385" y="184"/>
                </a:cubicBezTo>
                <a:cubicBezTo>
                  <a:pt x="385" y="184"/>
                  <a:pt x="386" y="183"/>
                  <a:pt x="386" y="183"/>
                </a:cubicBezTo>
                <a:cubicBezTo>
                  <a:pt x="388" y="182"/>
                  <a:pt x="392" y="184"/>
                  <a:pt x="394" y="183"/>
                </a:cubicBezTo>
                <a:cubicBezTo>
                  <a:pt x="395" y="183"/>
                  <a:pt x="397" y="178"/>
                  <a:pt x="398" y="177"/>
                </a:cubicBezTo>
                <a:cubicBezTo>
                  <a:pt x="399" y="176"/>
                  <a:pt x="402" y="173"/>
                  <a:pt x="403" y="173"/>
                </a:cubicBezTo>
                <a:cubicBezTo>
                  <a:pt x="404" y="173"/>
                  <a:pt x="405" y="173"/>
                  <a:pt x="405" y="173"/>
                </a:cubicBezTo>
                <a:cubicBezTo>
                  <a:pt x="406" y="173"/>
                  <a:pt x="407" y="170"/>
                  <a:pt x="408" y="170"/>
                </a:cubicBezTo>
                <a:cubicBezTo>
                  <a:pt x="409" y="170"/>
                  <a:pt x="409" y="170"/>
                  <a:pt x="409" y="170"/>
                </a:cubicBezTo>
                <a:cubicBezTo>
                  <a:pt x="410" y="168"/>
                  <a:pt x="409" y="167"/>
                  <a:pt x="410" y="165"/>
                </a:cubicBezTo>
                <a:cubicBezTo>
                  <a:pt x="411" y="163"/>
                  <a:pt x="414" y="161"/>
                  <a:pt x="416" y="159"/>
                </a:cubicBezTo>
                <a:cubicBezTo>
                  <a:pt x="419" y="160"/>
                  <a:pt x="423" y="161"/>
                  <a:pt x="426" y="162"/>
                </a:cubicBezTo>
                <a:cubicBezTo>
                  <a:pt x="424" y="166"/>
                  <a:pt x="422" y="170"/>
                  <a:pt x="420" y="174"/>
                </a:cubicBezTo>
                <a:cubicBezTo>
                  <a:pt x="420" y="174"/>
                  <a:pt x="418" y="175"/>
                  <a:pt x="418" y="175"/>
                </a:cubicBezTo>
                <a:cubicBezTo>
                  <a:pt x="418" y="176"/>
                  <a:pt x="418" y="179"/>
                  <a:pt x="418" y="180"/>
                </a:cubicBezTo>
                <a:cubicBezTo>
                  <a:pt x="418" y="180"/>
                  <a:pt x="421" y="180"/>
                  <a:pt x="421" y="180"/>
                </a:cubicBezTo>
                <a:cubicBezTo>
                  <a:pt x="420" y="180"/>
                  <a:pt x="416" y="185"/>
                  <a:pt x="418" y="186"/>
                </a:cubicBezTo>
                <a:cubicBezTo>
                  <a:pt x="418" y="186"/>
                  <a:pt x="420" y="187"/>
                  <a:pt x="419" y="186"/>
                </a:cubicBezTo>
                <a:cubicBezTo>
                  <a:pt x="419" y="186"/>
                  <a:pt x="421" y="186"/>
                  <a:pt x="421" y="186"/>
                </a:cubicBezTo>
                <a:cubicBezTo>
                  <a:pt x="421" y="185"/>
                  <a:pt x="422" y="184"/>
                  <a:pt x="421" y="183"/>
                </a:cubicBezTo>
                <a:cubicBezTo>
                  <a:pt x="425" y="181"/>
                  <a:pt x="434" y="171"/>
                  <a:pt x="441" y="173"/>
                </a:cubicBezTo>
                <a:cubicBezTo>
                  <a:pt x="441" y="173"/>
                  <a:pt x="443" y="175"/>
                  <a:pt x="443" y="175"/>
                </a:cubicBezTo>
                <a:cubicBezTo>
                  <a:pt x="445" y="175"/>
                  <a:pt x="444" y="173"/>
                  <a:pt x="446" y="174"/>
                </a:cubicBezTo>
                <a:cubicBezTo>
                  <a:pt x="446" y="174"/>
                  <a:pt x="447" y="174"/>
                  <a:pt x="447" y="174"/>
                </a:cubicBezTo>
                <a:cubicBezTo>
                  <a:pt x="450" y="168"/>
                  <a:pt x="450" y="168"/>
                  <a:pt x="450" y="168"/>
                </a:cubicBezTo>
                <a:cubicBezTo>
                  <a:pt x="453" y="165"/>
                  <a:pt x="453" y="165"/>
                  <a:pt x="453" y="165"/>
                </a:cubicBezTo>
                <a:cubicBezTo>
                  <a:pt x="457" y="159"/>
                  <a:pt x="457" y="159"/>
                  <a:pt x="457" y="159"/>
                </a:cubicBezTo>
                <a:cubicBezTo>
                  <a:pt x="459" y="155"/>
                  <a:pt x="459" y="155"/>
                  <a:pt x="459" y="155"/>
                </a:cubicBezTo>
                <a:cubicBezTo>
                  <a:pt x="465" y="150"/>
                  <a:pt x="465" y="150"/>
                  <a:pt x="465" y="150"/>
                </a:cubicBezTo>
                <a:cubicBezTo>
                  <a:pt x="464" y="145"/>
                  <a:pt x="464" y="145"/>
                  <a:pt x="464" y="145"/>
                </a:cubicBezTo>
                <a:cubicBezTo>
                  <a:pt x="468" y="144"/>
                  <a:pt x="468" y="144"/>
                  <a:pt x="468" y="144"/>
                </a:cubicBezTo>
                <a:cubicBezTo>
                  <a:pt x="470" y="147"/>
                  <a:pt x="470" y="147"/>
                  <a:pt x="470" y="147"/>
                </a:cubicBezTo>
                <a:cubicBezTo>
                  <a:pt x="474" y="148"/>
                  <a:pt x="474" y="148"/>
                  <a:pt x="474" y="148"/>
                </a:cubicBezTo>
                <a:cubicBezTo>
                  <a:pt x="478" y="149"/>
                  <a:pt x="478" y="149"/>
                  <a:pt x="478" y="149"/>
                </a:cubicBezTo>
                <a:cubicBezTo>
                  <a:pt x="478" y="146"/>
                  <a:pt x="478" y="146"/>
                  <a:pt x="478" y="146"/>
                </a:cubicBezTo>
                <a:cubicBezTo>
                  <a:pt x="478" y="143"/>
                  <a:pt x="478" y="143"/>
                  <a:pt x="478" y="143"/>
                </a:cubicBezTo>
                <a:cubicBezTo>
                  <a:pt x="481" y="141"/>
                  <a:pt x="481" y="141"/>
                  <a:pt x="481" y="141"/>
                </a:cubicBezTo>
                <a:cubicBezTo>
                  <a:pt x="485" y="141"/>
                  <a:pt x="485" y="141"/>
                  <a:pt x="485" y="141"/>
                </a:cubicBezTo>
                <a:cubicBezTo>
                  <a:pt x="487" y="139"/>
                  <a:pt x="487" y="139"/>
                  <a:pt x="487" y="139"/>
                </a:cubicBezTo>
                <a:cubicBezTo>
                  <a:pt x="487" y="137"/>
                  <a:pt x="487" y="137"/>
                  <a:pt x="487" y="137"/>
                </a:cubicBezTo>
                <a:cubicBezTo>
                  <a:pt x="491" y="135"/>
                  <a:pt x="491" y="135"/>
                  <a:pt x="491" y="135"/>
                </a:cubicBezTo>
                <a:cubicBezTo>
                  <a:pt x="492" y="129"/>
                  <a:pt x="492" y="129"/>
                  <a:pt x="492" y="129"/>
                </a:cubicBezTo>
                <a:cubicBezTo>
                  <a:pt x="497" y="137"/>
                  <a:pt x="497" y="137"/>
                  <a:pt x="497" y="137"/>
                </a:cubicBezTo>
                <a:cubicBezTo>
                  <a:pt x="499" y="134"/>
                  <a:pt x="499" y="134"/>
                  <a:pt x="499" y="134"/>
                </a:cubicBezTo>
                <a:cubicBezTo>
                  <a:pt x="498" y="131"/>
                  <a:pt x="498" y="131"/>
                  <a:pt x="498" y="131"/>
                </a:cubicBezTo>
                <a:cubicBezTo>
                  <a:pt x="501" y="129"/>
                  <a:pt x="501" y="129"/>
                  <a:pt x="501" y="129"/>
                </a:cubicBezTo>
                <a:cubicBezTo>
                  <a:pt x="501" y="125"/>
                  <a:pt x="501" y="125"/>
                  <a:pt x="501" y="125"/>
                </a:cubicBezTo>
                <a:cubicBezTo>
                  <a:pt x="501" y="119"/>
                  <a:pt x="501" y="119"/>
                  <a:pt x="501" y="119"/>
                </a:cubicBezTo>
                <a:cubicBezTo>
                  <a:pt x="502" y="115"/>
                  <a:pt x="502" y="115"/>
                  <a:pt x="502" y="115"/>
                </a:cubicBezTo>
                <a:cubicBezTo>
                  <a:pt x="502" y="111"/>
                  <a:pt x="502" y="111"/>
                  <a:pt x="502" y="111"/>
                </a:cubicBezTo>
                <a:cubicBezTo>
                  <a:pt x="505" y="109"/>
                  <a:pt x="505" y="109"/>
                  <a:pt x="505" y="109"/>
                </a:cubicBezTo>
                <a:cubicBezTo>
                  <a:pt x="507" y="107"/>
                  <a:pt x="507" y="107"/>
                  <a:pt x="507" y="107"/>
                </a:cubicBezTo>
                <a:cubicBezTo>
                  <a:pt x="507" y="107"/>
                  <a:pt x="507" y="107"/>
                  <a:pt x="507" y="107"/>
                </a:cubicBezTo>
                <a:cubicBezTo>
                  <a:pt x="507" y="106"/>
                  <a:pt x="506" y="105"/>
                  <a:pt x="507" y="105"/>
                </a:cubicBezTo>
                <a:cubicBezTo>
                  <a:pt x="510" y="105"/>
                  <a:pt x="512" y="107"/>
                  <a:pt x="512" y="108"/>
                </a:cubicBezTo>
                <a:lnTo>
                  <a:pt x="512" y="109"/>
                </a:lnTo>
                <a:close/>
                <a:moveTo>
                  <a:pt x="236" y="208"/>
                </a:moveTo>
                <a:cubicBezTo>
                  <a:pt x="239" y="208"/>
                  <a:pt x="241" y="212"/>
                  <a:pt x="239" y="212"/>
                </a:cubicBezTo>
                <a:cubicBezTo>
                  <a:pt x="238" y="211"/>
                  <a:pt x="237" y="211"/>
                  <a:pt x="236" y="210"/>
                </a:cubicBezTo>
                <a:cubicBezTo>
                  <a:pt x="236" y="210"/>
                  <a:pt x="236" y="208"/>
                  <a:pt x="236" y="208"/>
                </a:cubicBezTo>
                <a:cubicBezTo>
                  <a:pt x="237" y="208"/>
                  <a:pt x="236" y="208"/>
                  <a:pt x="236" y="208"/>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Oval 77">
            <a:extLst>
              <a:ext uri="{FF2B5EF4-FFF2-40B4-BE49-F238E27FC236}">
                <a16:creationId xmlns:a16="http://schemas.microsoft.com/office/drawing/2014/main" id="{60643962-B19C-4826-A709-6EAEC3AA4F35}"/>
              </a:ext>
            </a:extLst>
          </p:cNvPr>
          <p:cNvSpPr/>
          <p:nvPr/>
        </p:nvSpPr>
        <p:spPr bwMode="auto">
          <a:xfrm>
            <a:off x="10940344" y="5089076"/>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89" name="Rectangle 9">
            <a:extLst>
              <a:ext uri="{FF2B5EF4-FFF2-40B4-BE49-F238E27FC236}">
                <a16:creationId xmlns:a16="http://schemas.microsoft.com/office/drawing/2014/main" id="{FF174D0D-78F9-45FA-9258-F04B870DA735}"/>
              </a:ext>
            </a:extLst>
          </p:cNvPr>
          <p:cNvSpPr txBox="1">
            <a:spLocks noChangeArrowheads="1"/>
          </p:cNvSpPr>
          <p:nvPr/>
        </p:nvSpPr>
        <p:spPr bwMode="auto">
          <a:xfrm>
            <a:off x="7841989" y="5733144"/>
            <a:ext cx="1328279" cy="377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Vietnam</a:t>
            </a:r>
          </a:p>
        </p:txBody>
      </p:sp>
      <p:sp>
        <p:nvSpPr>
          <p:cNvPr id="90" name="Freeform 63">
            <a:extLst>
              <a:ext uri="{FF2B5EF4-FFF2-40B4-BE49-F238E27FC236}">
                <a16:creationId xmlns:a16="http://schemas.microsoft.com/office/drawing/2014/main" id="{ECE1143C-7ED4-4A76-A3D1-2E27A3153D2C}"/>
              </a:ext>
            </a:extLst>
          </p:cNvPr>
          <p:cNvSpPr/>
          <p:nvPr/>
        </p:nvSpPr>
        <p:spPr bwMode="auto">
          <a:xfrm rot="8100000">
            <a:off x="7641270" y="3900792"/>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91" name="Rectangle 90">
            <a:extLst>
              <a:ext uri="{FF2B5EF4-FFF2-40B4-BE49-F238E27FC236}">
                <a16:creationId xmlns:a16="http://schemas.microsoft.com/office/drawing/2014/main" id="{EE8DEFB9-66AD-4D50-9589-EFC843FB4096}"/>
              </a:ext>
            </a:extLst>
          </p:cNvPr>
          <p:cNvSpPr/>
          <p:nvPr/>
        </p:nvSpPr>
        <p:spPr>
          <a:xfrm>
            <a:off x="7798794" y="3823773"/>
            <a:ext cx="1473429" cy="307777"/>
          </a:xfrm>
          <a:prstGeom prst="rect">
            <a:avLst/>
          </a:prstGeom>
        </p:spPr>
        <p:txBody>
          <a:bodyPr wrap="square">
            <a:spAutoFit/>
          </a:bodyPr>
          <a:lstStyle/>
          <a:p>
            <a:pPr algn="l"/>
            <a:r>
              <a:rPr lang="en-SG" altLang="en-US" sz="1400" b="1" dirty="0">
                <a:solidFill>
                  <a:srgbClr val="525F75"/>
                </a:solidFill>
                <a:latin typeface="Century Gothic (Headings)"/>
                <a:cs typeface="Arial" panose="020B0604020202020204" pitchFamily="34" charset="0"/>
              </a:rPr>
              <a:t>VIETNAM</a:t>
            </a:r>
          </a:p>
        </p:txBody>
      </p:sp>
      <p:sp>
        <p:nvSpPr>
          <p:cNvPr id="92" name="Freeform 18">
            <a:extLst>
              <a:ext uri="{FF2B5EF4-FFF2-40B4-BE49-F238E27FC236}">
                <a16:creationId xmlns:a16="http://schemas.microsoft.com/office/drawing/2014/main" id="{A821DB08-2A57-4207-979B-F9EDAF726AA1}"/>
              </a:ext>
            </a:extLst>
          </p:cNvPr>
          <p:cNvSpPr>
            <a:spLocks noEditPoints="1"/>
          </p:cNvSpPr>
          <p:nvPr/>
        </p:nvSpPr>
        <p:spPr bwMode="auto">
          <a:xfrm>
            <a:off x="8512498" y="4290729"/>
            <a:ext cx="729147" cy="1846388"/>
          </a:xfrm>
          <a:custGeom>
            <a:avLst/>
            <a:gdLst>
              <a:gd name="T0" fmla="*/ 46 w 63"/>
              <a:gd name="T1" fmla="*/ 16 h 160"/>
              <a:gd name="T2" fmla="*/ 39 w 63"/>
              <a:gd name="T3" fmla="*/ 15 h 160"/>
              <a:gd name="T4" fmla="*/ 35 w 63"/>
              <a:gd name="T5" fmla="*/ 9 h 160"/>
              <a:gd name="T6" fmla="*/ 32 w 63"/>
              <a:gd name="T7" fmla="*/ 3 h 160"/>
              <a:gd name="T8" fmla="*/ 26 w 63"/>
              <a:gd name="T9" fmla="*/ 0 h 160"/>
              <a:gd name="T10" fmla="*/ 16 w 63"/>
              <a:gd name="T11" fmla="*/ 4 h 160"/>
              <a:gd name="T12" fmla="*/ 5 w 63"/>
              <a:gd name="T13" fmla="*/ 3 h 160"/>
              <a:gd name="T14" fmla="*/ 4 w 63"/>
              <a:gd name="T15" fmla="*/ 13 h 160"/>
              <a:gd name="T16" fmla="*/ 6 w 63"/>
              <a:gd name="T17" fmla="*/ 19 h 160"/>
              <a:gd name="T18" fmla="*/ 10 w 63"/>
              <a:gd name="T19" fmla="*/ 23 h 160"/>
              <a:gd name="T20" fmla="*/ 17 w 63"/>
              <a:gd name="T21" fmla="*/ 22 h 160"/>
              <a:gd name="T22" fmla="*/ 24 w 63"/>
              <a:gd name="T23" fmla="*/ 26 h 160"/>
              <a:gd name="T24" fmla="*/ 21 w 63"/>
              <a:gd name="T25" fmla="*/ 33 h 160"/>
              <a:gd name="T26" fmla="*/ 16 w 63"/>
              <a:gd name="T27" fmla="*/ 37 h 160"/>
              <a:gd name="T28" fmla="*/ 20 w 63"/>
              <a:gd name="T29" fmla="*/ 44 h 160"/>
              <a:gd name="T30" fmla="*/ 26 w 63"/>
              <a:gd name="T31" fmla="*/ 56 h 160"/>
              <a:gd name="T32" fmla="*/ 29 w 63"/>
              <a:gd name="T33" fmla="*/ 61 h 160"/>
              <a:gd name="T34" fmla="*/ 36 w 63"/>
              <a:gd name="T35" fmla="*/ 68 h 160"/>
              <a:gd name="T36" fmla="*/ 39 w 63"/>
              <a:gd name="T37" fmla="*/ 76 h 160"/>
              <a:gd name="T38" fmla="*/ 43 w 63"/>
              <a:gd name="T39" fmla="*/ 82 h 160"/>
              <a:gd name="T40" fmla="*/ 43 w 63"/>
              <a:gd name="T41" fmla="*/ 91 h 160"/>
              <a:gd name="T42" fmla="*/ 45 w 63"/>
              <a:gd name="T43" fmla="*/ 100 h 160"/>
              <a:gd name="T44" fmla="*/ 47 w 63"/>
              <a:gd name="T45" fmla="*/ 109 h 160"/>
              <a:gd name="T46" fmla="*/ 44 w 63"/>
              <a:gd name="T47" fmla="*/ 119 h 160"/>
              <a:gd name="T48" fmla="*/ 42 w 63"/>
              <a:gd name="T49" fmla="*/ 125 h 160"/>
              <a:gd name="T50" fmla="*/ 35 w 63"/>
              <a:gd name="T51" fmla="*/ 128 h 160"/>
              <a:gd name="T52" fmla="*/ 31 w 63"/>
              <a:gd name="T53" fmla="*/ 130 h 160"/>
              <a:gd name="T54" fmla="*/ 24 w 63"/>
              <a:gd name="T55" fmla="*/ 133 h 160"/>
              <a:gd name="T56" fmla="*/ 17 w 63"/>
              <a:gd name="T57" fmla="*/ 139 h 160"/>
              <a:gd name="T58" fmla="*/ 21 w 63"/>
              <a:gd name="T59" fmla="*/ 152 h 160"/>
              <a:gd name="T60" fmla="*/ 23 w 63"/>
              <a:gd name="T61" fmla="*/ 156 h 160"/>
              <a:gd name="T62" fmla="*/ 27 w 63"/>
              <a:gd name="T63" fmla="*/ 154 h 160"/>
              <a:gd name="T64" fmla="*/ 29 w 63"/>
              <a:gd name="T65" fmla="*/ 147 h 160"/>
              <a:gd name="T66" fmla="*/ 32 w 63"/>
              <a:gd name="T67" fmla="*/ 149 h 160"/>
              <a:gd name="T68" fmla="*/ 34 w 63"/>
              <a:gd name="T69" fmla="*/ 147 h 160"/>
              <a:gd name="T70" fmla="*/ 35 w 63"/>
              <a:gd name="T71" fmla="*/ 146 h 160"/>
              <a:gd name="T72" fmla="*/ 30 w 63"/>
              <a:gd name="T73" fmla="*/ 141 h 160"/>
              <a:gd name="T74" fmla="*/ 38 w 63"/>
              <a:gd name="T75" fmla="*/ 141 h 160"/>
              <a:gd name="T76" fmla="*/ 41 w 63"/>
              <a:gd name="T77" fmla="*/ 141 h 160"/>
              <a:gd name="T78" fmla="*/ 44 w 63"/>
              <a:gd name="T79" fmla="*/ 140 h 160"/>
              <a:gd name="T80" fmla="*/ 50 w 63"/>
              <a:gd name="T81" fmla="*/ 135 h 160"/>
              <a:gd name="T82" fmla="*/ 59 w 63"/>
              <a:gd name="T83" fmla="*/ 125 h 160"/>
              <a:gd name="T84" fmla="*/ 60 w 63"/>
              <a:gd name="T85" fmla="*/ 116 h 160"/>
              <a:gd name="T86" fmla="*/ 62 w 63"/>
              <a:gd name="T87" fmla="*/ 112 h 160"/>
              <a:gd name="T88" fmla="*/ 59 w 63"/>
              <a:gd name="T89" fmla="*/ 106 h 160"/>
              <a:gd name="T90" fmla="*/ 57 w 63"/>
              <a:gd name="T91" fmla="*/ 98 h 160"/>
              <a:gd name="T92" fmla="*/ 56 w 63"/>
              <a:gd name="T93" fmla="*/ 94 h 160"/>
              <a:gd name="T94" fmla="*/ 50 w 63"/>
              <a:gd name="T95" fmla="*/ 83 h 160"/>
              <a:gd name="T96" fmla="*/ 45 w 63"/>
              <a:gd name="T97" fmla="*/ 75 h 160"/>
              <a:gd name="T98" fmla="*/ 42 w 63"/>
              <a:gd name="T99" fmla="*/ 67 h 160"/>
              <a:gd name="T100" fmla="*/ 33 w 63"/>
              <a:gd name="T101" fmla="*/ 58 h 160"/>
              <a:gd name="T102" fmla="*/ 28 w 63"/>
              <a:gd name="T103" fmla="*/ 44 h 160"/>
              <a:gd name="T104" fmla="*/ 33 w 63"/>
              <a:gd name="T105" fmla="*/ 35 h 160"/>
              <a:gd name="T106" fmla="*/ 39 w 63"/>
              <a:gd name="T107" fmla="*/ 25 h 160"/>
              <a:gd name="T108" fmla="*/ 46 w 63"/>
              <a:gd name="T109" fmla="*/ 20 h 160"/>
              <a:gd name="T110" fmla="*/ 50 w 63"/>
              <a:gd name="T111" fmla="*/ 18 h 160"/>
              <a:gd name="T112" fmla="*/ 25 w 63"/>
              <a:gd name="T113" fmla="*/ 13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 h="160">
                <a:moveTo>
                  <a:pt x="50" y="18"/>
                </a:moveTo>
                <a:cubicBezTo>
                  <a:pt x="46" y="16"/>
                  <a:pt x="46" y="16"/>
                  <a:pt x="46" y="16"/>
                </a:cubicBezTo>
                <a:cubicBezTo>
                  <a:pt x="43" y="17"/>
                  <a:pt x="43" y="17"/>
                  <a:pt x="43" y="17"/>
                </a:cubicBezTo>
                <a:cubicBezTo>
                  <a:pt x="39" y="15"/>
                  <a:pt x="39" y="15"/>
                  <a:pt x="39" y="15"/>
                </a:cubicBezTo>
                <a:cubicBezTo>
                  <a:pt x="37" y="13"/>
                  <a:pt x="37" y="13"/>
                  <a:pt x="37" y="13"/>
                </a:cubicBezTo>
                <a:cubicBezTo>
                  <a:pt x="35" y="9"/>
                  <a:pt x="35" y="9"/>
                  <a:pt x="35" y="9"/>
                </a:cubicBezTo>
                <a:cubicBezTo>
                  <a:pt x="35" y="4"/>
                  <a:pt x="35" y="4"/>
                  <a:pt x="35" y="4"/>
                </a:cubicBezTo>
                <a:cubicBezTo>
                  <a:pt x="32" y="3"/>
                  <a:pt x="32" y="3"/>
                  <a:pt x="32" y="3"/>
                </a:cubicBezTo>
                <a:cubicBezTo>
                  <a:pt x="29" y="1"/>
                  <a:pt x="29" y="1"/>
                  <a:pt x="29" y="1"/>
                </a:cubicBezTo>
                <a:cubicBezTo>
                  <a:pt x="26" y="0"/>
                  <a:pt x="26" y="0"/>
                  <a:pt x="26" y="0"/>
                </a:cubicBezTo>
                <a:cubicBezTo>
                  <a:pt x="21" y="4"/>
                  <a:pt x="21" y="4"/>
                  <a:pt x="21" y="4"/>
                </a:cubicBezTo>
                <a:cubicBezTo>
                  <a:pt x="16" y="4"/>
                  <a:pt x="16" y="4"/>
                  <a:pt x="16" y="4"/>
                </a:cubicBezTo>
                <a:cubicBezTo>
                  <a:pt x="10" y="6"/>
                  <a:pt x="10" y="6"/>
                  <a:pt x="10" y="6"/>
                </a:cubicBezTo>
                <a:cubicBezTo>
                  <a:pt x="5" y="3"/>
                  <a:pt x="5" y="3"/>
                  <a:pt x="5" y="3"/>
                </a:cubicBezTo>
                <a:cubicBezTo>
                  <a:pt x="0" y="6"/>
                  <a:pt x="0" y="6"/>
                  <a:pt x="0" y="6"/>
                </a:cubicBezTo>
                <a:cubicBezTo>
                  <a:pt x="4" y="13"/>
                  <a:pt x="4" y="13"/>
                  <a:pt x="4" y="13"/>
                </a:cubicBezTo>
                <a:cubicBezTo>
                  <a:pt x="3" y="16"/>
                  <a:pt x="3" y="16"/>
                  <a:pt x="3" y="16"/>
                </a:cubicBezTo>
                <a:cubicBezTo>
                  <a:pt x="6" y="19"/>
                  <a:pt x="6" y="19"/>
                  <a:pt x="6" y="19"/>
                </a:cubicBezTo>
                <a:cubicBezTo>
                  <a:pt x="9" y="21"/>
                  <a:pt x="9" y="21"/>
                  <a:pt x="9" y="21"/>
                </a:cubicBezTo>
                <a:cubicBezTo>
                  <a:pt x="10" y="23"/>
                  <a:pt x="10" y="23"/>
                  <a:pt x="10" y="23"/>
                </a:cubicBezTo>
                <a:cubicBezTo>
                  <a:pt x="14" y="24"/>
                  <a:pt x="14" y="24"/>
                  <a:pt x="14" y="24"/>
                </a:cubicBezTo>
                <a:cubicBezTo>
                  <a:pt x="17" y="22"/>
                  <a:pt x="17" y="22"/>
                  <a:pt x="17" y="22"/>
                </a:cubicBezTo>
                <a:cubicBezTo>
                  <a:pt x="20" y="24"/>
                  <a:pt x="20" y="24"/>
                  <a:pt x="20" y="24"/>
                </a:cubicBezTo>
                <a:cubicBezTo>
                  <a:pt x="24" y="26"/>
                  <a:pt x="24" y="26"/>
                  <a:pt x="24" y="26"/>
                </a:cubicBezTo>
                <a:cubicBezTo>
                  <a:pt x="24" y="31"/>
                  <a:pt x="24" y="31"/>
                  <a:pt x="24" y="31"/>
                </a:cubicBezTo>
                <a:cubicBezTo>
                  <a:pt x="21" y="33"/>
                  <a:pt x="21" y="33"/>
                  <a:pt x="21" y="33"/>
                </a:cubicBezTo>
                <a:cubicBezTo>
                  <a:pt x="18" y="35"/>
                  <a:pt x="18" y="35"/>
                  <a:pt x="18" y="35"/>
                </a:cubicBezTo>
                <a:cubicBezTo>
                  <a:pt x="16" y="37"/>
                  <a:pt x="16" y="37"/>
                  <a:pt x="16" y="37"/>
                </a:cubicBezTo>
                <a:cubicBezTo>
                  <a:pt x="15" y="41"/>
                  <a:pt x="15" y="41"/>
                  <a:pt x="15" y="41"/>
                </a:cubicBezTo>
                <a:cubicBezTo>
                  <a:pt x="20" y="44"/>
                  <a:pt x="20" y="44"/>
                  <a:pt x="20" y="44"/>
                </a:cubicBezTo>
                <a:cubicBezTo>
                  <a:pt x="22" y="51"/>
                  <a:pt x="22" y="51"/>
                  <a:pt x="22" y="51"/>
                </a:cubicBezTo>
                <a:cubicBezTo>
                  <a:pt x="26" y="56"/>
                  <a:pt x="26" y="56"/>
                  <a:pt x="26" y="56"/>
                </a:cubicBezTo>
                <a:cubicBezTo>
                  <a:pt x="28" y="58"/>
                  <a:pt x="28" y="58"/>
                  <a:pt x="28" y="58"/>
                </a:cubicBezTo>
                <a:cubicBezTo>
                  <a:pt x="29" y="61"/>
                  <a:pt x="29" y="61"/>
                  <a:pt x="29" y="61"/>
                </a:cubicBezTo>
                <a:cubicBezTo>
                  <a:pt x="32" y="65"/>
                  <a:pt x="32" y="65"/>
                  <a:pt x="32" y="65"/>
                </a:cubicBezTo>
                <a:cubicBezTo>
                  <a:pt x="36" y="68"/>
                  <a:pt x="36" y="68"/>
                  <a:pt x="36" y="68"/>
                </a:cubicBezTo>
                <a:cubicBezTo>
                  <a:pt x="37" y="71"/>
                  <a:pt x="37" y="71"/>
                  <a:pt x="37" y="71"/>
                </a:cubicBezTo>
                <a:cubicBezTo>
                  <a:pt x="39" y="76"/>
                  <a:pt x="39" y="76"/>
                  <a:pt x="39" y="76"/>
                </a:cubicBezTo>
                <a:cubicBezTo>
                  <a:pt x="42" y="78"/>
                  <a:pt x="42" y="78"/>
                  <a:pt x="42" y="78"/>
                </a:cubicBezTo>
                <a:cubicBezTo>
                  <a:pt x="43" y="82"/>
                  <a:pt x="43" y="82"/>
                  <a:pt x="43" y="82"/>
                </a:cubicBezTo>
                <a:cubicBezTo>
                  <a:pt x="44" y="88"/>
                  <a:pt x="44" y="88"/>
                  <a:pt x="44" y="88"/>
                </a:cubicBezTo>
                <a:cubicBezTo>
                  <a:pt x="43" y="91"/>
                  <a:pt x="43" y="91"/>
                  <a:pt x="43" y="91"/>
                </a:cubicBezTo>
                <a:cubicBezTo>
                  <a:pt x="43" y="96"/>
                  <a:pt x="43" y="96"/>
                  <a:pt x="43" y="96"/>
                </a:cubicBezTo>
                <a:cubicBezTo>
                  <a:pt x="45" y="100"/>
                  <a:pt x="45" y="100"/>
                  <a:pt x="45" y="100"/>
                </a:cubicBezTo>
                <a:cubicBezTo>
                  <a:pt x="46" y="105"/>
                  <a:pt x="46" y="105"/>
                  <a:pt x="46" y="105"/>
                </a:cubicBezTo>
                <a:cubicBezTo>
                  <a:pt x="47" y="109"/>
                  <a:pt x="47" y="109"/>
                  <a:pt x="47" y="109"/>
                </a:cubicBezTo>
                <a:cubicBezTo>
                  <a:pt x="45" y="114"/>
                  <a:pt x="45" y="114"/>
                  <a:pt x="45" y="114"/>
                </a:cubicBezTo>
                <a:cubicBezTo>
                  <a:pt x="44" y="119"/>
                  <a:pt x="44" y="119"/>
                  <a:pt x="44" y="119"/>
                </a:cubicBezTo>
                <a:cubicBezTo>
                  <a:pt x="44" y="123"/>
                  <a:pt x="44" y="123"/>
                  <a:pt x="44" y="123"/>
                </a:cubicBezTo>
                <a:cubicBezTo>
                  <a:pt x="42" y="125"/>
                  <a:pt x="42" y="125"/>
                  <a:pt x="42" y="125"/>
                </a:cubicBezTo>
                <a:cubicBezTo>
                  <a:pt x="37" y="127"/>
                  <a:pt x="37" y="127"/>
                  <a:pt x="37" y="127"/>
                </a:cubicBezTo>
                <a:cubicBezTo>
                  <a:pt x="35" y="128"/>
                  <a:pt x="35" y="128"/>
                  <a:pt x="35" y="128"/>
                </a:cubicBezTo>
                <a:cubicBezTo>
                  <a:pt x="34" y="132"/>
                  <a:pt x="34" y="132"/>
                  <a:pt x="34" y="132"/>
                </a:cubicBezTo>
                <a:cubicBezTo>
                  <a:pt x="31" y="130"/>
                  <a:pt x="31" y="130"/>
                  <a:pt x="31" y="130"/>
                </a:cubicBezTo>
                <a:cubicBezTo>
                  <a:pt x="25" y="131"/>
                  <a:pt x="25" y="131"/>
                  <a:pt x="25" y="131"/>
                </a:cubicBezTo>
                <a:cubicBezTo>
                  <a:pt x="24" y="133"/>
                  <a:pt x="24" y="133"/>
                  <a:pt x="24" y="133"/>
                </a:cubicBezTo>
                <a:cubicBezTo>
                  <a:pt x="21" y="134"/>
                  <a:pt x="21" y="134"/>
                  <a:pt x="21" y="134"/>
                </a:cubicBezTo>
                <a:cubicBezTo>
                  <a:pt x="17" y="139"/>
                  <a:pt x="17" y="139"/>
                  <a:pt x="17" y="139"/>
                </a:cubicBezTo>
                <a:cubicBezTo>
                  <a:pt x="19" y="140"/>
                  <a:pt x="19" y="141"/>
                  <a:pt x="21" y="143"/>
                </a:cubicBezTo>
                <a:cubicBezTo>
                  <a:pt x="21" y="141"/>
                  <a:pt x="20" y="154"/>
                  <a:pt x="21" y="152"/>
                </a:cubicBezTo>
                <a:cubicBezTo>
                  <a:pt x="21" y="153"/>
                  <a:pt x="21" y="155"/>
                  <a:pt x="21" y="155"/>
                </a:cubicBezTo>
                <a:cubicBezTo>
                  <a:pt x="23" y="156"/>
                  <a:pt x="23" y="156"/>
                  <a:pt x="23" y="156"/>
                </a:cubicBezTo>
                <a:cubicBezTo>
                  <a:pt x="23" y="157"/>
                  <a:pt x="20" y="160"/>
                  <a:pt x="23" y="159"/>
                </a:cubicBezTo>
                <a:cubicBezTo>
                  <a:pt x="26" y="159"/>
                  <a:pt x="26" y="155"/>
                  <a:pt x="27" y="154"/>
                </a:cubicBezTo>
                <a:cubicBezTo>
                  <a:pt x="28" y="153"/>
                  <a:pt x="30" y="154"/>
                  <a:pt x="30" y="153"/>
                </a:cubicBezTo>
                <a:cubicBezTo>
                  <a:pt x="30" y="151"/>
                  <a:pt x="30" y="150"/>
                  <a:pt x="29" y="147"/>
                </a:cubicBezTo>
                <a:cubicBezTo>
                  <a:pt x="29" y="146"/>
                  <a:pt x="26" y="141"/>
                  <a:pt x="28" y="143"/>
                </a:cubicBezTo>
                <a:cubicBezTo>
                  <a:pt x="30" y="145"/>
                  <a:pt x="31" y="147"/>
                  <a:pt x="32" y="149"/>
                </a:cubicBezTo>
                <a:cubicBezTo>
                  <a:pt x="33" y="149"/>
                  <a:pt x="34" y="149"/>
                  <a:pt x="34" y="149"/>
                </a:cubicBezTo>
                <a:cubicBezTo>
                  <a:pt x="34" y="147"/>
                  <a:pt x="34" y="147"/>
                  <a:pt x="34" y="147"/>
                </a:cubicBezTo>
                <a:cubicBezTo>
                  <a:pt x="35" y="147"/>
                  <a:pt x="35" y="147"/>
                  <a:pt x="35" y="147"/>
                </a:cubicBezTo>
                <a:cubicBezTo>
                  <a:pt x="35" y="146"/>
                  <a:pt x="35" y="146"/>
                  <a:pt x="35" y="146"/>
                </a:cubicBezTo>
                <a:cubicBezTo>
                  <a:pt x="35" y="145"/>
                  <a:pt x="31" y="144"/>
                  <a:pt x="30" y="143"/>
                </a:cubicBezTo>
                <a:cubicBezTo>
                  <a:pt x="30" y="141"/>
                  <a:pt x="30" y="141"/>
                  <a:pt x="30" y="141"/>
                </a:cubicBezTo>
                <a:cubicBezTo>
                  <a:pt x="30" y="141"/>
                  <a:pt x="28" y="139"/>
                  <a:pt x="28" y="139"/>
                </a:cubicBezTo>
                <a:cubicBezTo>
                  <a:pt x="31" y="141"/>
                  <a:pt x="34" y="142"/>
                  <a:pt x="38" y="141"/>
                </a:cubicBezTo>
                <a:cubicBezTo>
                  <a:pt x="38" y="140"/>
                  <a:pt x="38" y="140"/>
                  <a:pt x="38" y="140"/>
                </a:cubicBezTo>
                <a:cubicBezTo>
                  <a:pt x="39" y="140"/>
                  <a:pt x="40" y="141"/>
                  <a:pt x="41" y="141"/>
                </a:cubicBezTo>
                <a:cubicBezTo>
                  <a:pt x="41" y="141"/>
                  <a:pt x="40" y="139"/>
                  <a:pt x="40" y="139"/>
                </a:cubicBezTo>
                <a:cubicBezTo>
                  <a:pt x="42" y="139"/>
                  <a:pt x="43" y="140"/>
                  <a:pt x="44" y="140"/>
                </a:cubicBezTo>
                <a:cubicBezTo>
                  <a:pt x="45" y="140"/>
                  <a:pt x="46" y="137"/>
                  <a:pt x="47" y="136"/>
                </a:cubicBezTo>
                <a:cubicBezTo>
                  <a:pt x="48" y="135"/>
                  <a:pt x="49" y="136"/>
                  <a:pt x="50" y="135"/>
                </a:cubicBezTo>
                <a:cubicBezTo>
                  <a:pt x="52" y="135"/>
                  <a:pt x="58" y="129"/>
                  <a:pt x="58" y="128"/>
                </a:cubicBezTo>
                <a:cubicBezTo>
                  <a:pt x="59" y="127"/>
                  <a:pt x="58" y="126"/>
                  <a:pt x="59" y="125"/>
                </a:cubicBezTo>
                <a:cubicBezTo>
                  <a:pt x="59" y="125"/>
                  <a:pt x="61" y="124"/>
                  <a:pt x="61" y="124"/>
                </a:cubicBezTo>
                <a:cubicBezTo>
                  <a:pt x="62" y="120"/>
                  <a:pt x="59" y="119"/>
                  <a:pt x="60" y="116"/>
                </a:cubicBezTo>
                <a:cubicBezTo>
                  <a:pt x="60" y="116"/>
                  <a:pt x="62" y="115"/>
                  <a:pt x="62" y="115"/>
                </a:cubicBezTo>
                <a:cubicBezTo>
                  <a:pt x="62" y="114"/>
                  <a:pt x="63" y="113"/>
                  <a:pt x="62" y="112"/>
                </a:cubicBezTo>
                <a:cubicBezTo>
                  <a:pt x="61" y="112"/>
                  <a:pt x="61" y="112"/>
                  <a:pt x="61" y="112"/>
                </a:cubicBezTo>
                <a:cubicBezTo>
                  <a:pt x="60" y="110"/>
                  <a:pt x="59" y="107"/>
                  <a:pt x="59" y="106"/>
                </a:cubicBezTo>
                <a:cubicBezTo>
                  <a:pt x="59" y="104"/>
                  <a:pt x="59" y="101"/>
                  <a:pt x="59" y="100"/>
                </a:cubicBezTo>
                <a:cubicBezTo>
                  <a:pt x="59" y="99"/>
                  <a:pt x="57" y="98"/>
                  <a:pt x="57" y="98"/>
                </a:cubicBezTo>
                <a:cubicBezTo>
                  <a:pt x="57" y="97"/>
                  <a:pt x="57" y="95"/>
                  <a:pt x="57" y="94"/>
                </a:cubicBezTo>
                <a:cubicBezTo>
                  <a:pt x="57" y="94"/>
                  <a:pt x="56" y="94"/>
                  <a:pt x="56" y="94"/>
                </a:cubicBezTo>
                <a:cubicBezTo>
                  <a:pt x="55" y="92"/>
                  <a:pt x="56" y="90"/>
                  <a:pt x="56" y="88"/>
                </a:cubicBezTo>
                <a:cubicBezTo>
                  <a:pt x="56" y="88"/>
                  <a:pt x="51" y="84"/>
                  <a:pt x="50" y="83"/>
                </a:cubicBezTo>
                <a:cubicBezTo>
                  <a:pt x="50" y="81"/>
                  <a:pt x="51" y="79"/>
                  <a:pt x="50" y="78"/>
                </a:cubicBezTo>
                <a:cubicBezTo>
                  <a:pt x="49" y="77"/>
                  <a:pt x="46" y="76"/>
                  <a:pt x="45" y="75"/>
                </a:cubicBezTo>
                <a:cubicBezTo>
                  <a:pt x="45" y="75"/>
                  <a:pt x="42" y="69"/>
                  <a:pt x="42" y="69"/>
                </a:cubicBezTo>
                <a:cubicBezTo>
                  <a:pt x="42" y="69"/>
                  <a:pt x="42" y="67"/>
                  <a:pt x="42" y="67"/>
                </a:cubicBezTo>
                <a:cubicBezTo>
                  <a:pt x="40" y="65"/>
                  <a:pt x="35" y="64"/>
                  <a:pt x="34" y="61"/>
                </a:cubicBezTo>
                <a:cubicBezTo>
                  <a:pt x="33" y="60"/>
                  <a:pt x="34" y="59"/>
                  <a:pt x="33" y="58"/>
                </a:cubicBezTo>
                <a:cubicBezTo>
                  <a:pt x="31" y="55"/>
                  <a:pt x="26" y="51"/>
                  <a:pt x="27" y="46"/>
                </a:cubicBezTo>
                <a:cubicBezTo>
                  <a:pt x="28" y="44"/>
                  <a:pt x="28" y="44"/>
                  <a:pt x="28" y="44"/>
                </a:cubicBezTo>
                <a:cubicBezTo>
                  <a:pt x="29" y="42"/>
                  <a:pt x="28" y="39"/>
                  <a:pt x="28" y="38"/>
                </a:cubicBezTo>
                <a:cubicBezTo>
                  <a:pt x="29" y="36"/>
                  <a:pt x="32" y="36"/>
                  <a:pt x="33" y="35"/>
                </a:cubicBezTo>
                <a:cubicBezTo>
                  <a:pt x="39" y="27"/>
                  <a:pt x="39" y="27"/>
                  <a:pt x="39" y="27"/>
                </a:cubicBezTo>
                <a:cubicBezTo>
                  <a:pt x="39" y="27"/>
                  <a:pt x="39" y="25"/>
                  <a:pt x="39" y="25"/>
                </a:cubicBezTo>
                <a:cubicBezTo>
                  <a:pt x="40" y="24"/>
                  <a:pt x="42" y="25"/>
                  <a:pt x="44" y="24"/>
                </a:cubicBezTo>
                <a:cubicBezTo>
                  <a:pt x="45" y="23"/>
                  <a:pt x="45" y="21"/>
                  <a:pt x="46" y="20"/>
                </a:cubicBezTo>
                <a:cubicBezTo>
                  <a:pt x="47" y="20"/>
                  <a:pt x="49" y="20"/>
                  <a:pt x="50" y="19"/>
                </a:cubicBezTo>
                <a:cubicBezTo>
                  <a:pt x="50" y="19"/>
                  <a:pt x="50" y="19"/>
                  <a:pt x="50" y="18"/>
                </a:cubicBezTo>
                <a:close/>
                <a:moveTo>
                  <a:pt x="25" y="135"/>
                </a:moveTo>
                <a:cubicBezTo>
                  <a:pt x="27" y="136"/>
                  <a:pt x="28" y="140"/>
                  <a:pt x="25" y="139"/>
                </a:cubicBezTo>
                <a:cubicBezTo>
                  <a:pt x="24" y="139"/>
                  <a:pt x="23" y="135"/>
                  <a:pt x="25" y="135"/>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Oval 94">
            <a:extLst>
              <a:ext uri="{FF2B5EF4-FFF2-40B4-BE49-F238E27FC236}">
                <a16:creationId xmlns:a16="http://schemas.microsoft.com/office/drawing/2014/main" id="{F4D8CB81-EA77-4520-AA54-EF8144B3646A}"/>
              </a:ext>
            </a:extLst>
          </p:cNvPr>
          <p:cNvSpPr/>
          <p:nvPr/>
        </p:nvSpPr>
        <p:spPr bwMode="auto">
          <a:xfrm>
            <a:off x="8938746" y="5813431"/>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3" name="Freeform 63">
            <a:extLst>
              <a:ext uri="{FF2B5EF4-FFF2-40B4-BE49-F238E27FC236}">
                <a16:creationId xmlns:a16="http://schemas.microsoft.com/office/drawing/2014/main" id="{AD5E48ED-6B4F-4BFE-B30E-619E930445D5}"/>
              </a:ext>
            </a:extLst>
          </p:cNvPr>
          <p:cNvSpPr/>
          <p:nvPr/>
        </p:nvSpPr>
        <p:spPr bwMode="auto">
          <a:xfrm rot="8100000">
            <a:off x="5384281" y="3908427"/>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4" name="Rectangle 33">
            <a:extLst>
              <a:ext uri="{FF2B5EF4-FFF2-40B4-BE49-F238E27FC236}">
                <a16:creationId xmlns:a16="http://schemas.microsoft.com/office/drawing/2014/main" id="{5F70E540-F990-4718-B832-CA5C081CDEED}"/>
              </a:ext>
            </a:extLst>
          </p:cNvPr>
          <p:cNvSpPr/>
          <p:nvPr/>
        </p:nvSpPr>
        <p:spPr>
          <a:xfrm>
            <a:off x="5592797" y="3835570"/>
            <a:ext cx="1473429" cy="307777"/>
          </a:xfrm>
          <a:prstGeom prst="rect">
            <a:avLst/>
          </a:prstGeom>
        </p:spPr>
        <p:txBody>
          <a:bodyPr wrap="square">
            <a:spAutoFit/>
          </a:bodyPr>
          <a:lstStyle/>
          <a:p>
            <a:r>
              <a:rPr lang="en-SG" altLang="en-US" sz="1400" b="1" dirty="0">
                <a:solidFill>
                  <a:srgbClr val="525F75"/>
                </a:solidFill>
                <a:latin typeface="Century Gothic (Headings)"/>
                <a:cs typeface="Arial" panose="020B0604020202020204" pitchFamily="34" charset="0"/>
              </a:rPr>
              <a:t>PHILIPPINES</a:t>
            </a:r>
          </a:p>
        </p:txBody>
      </p:sp>
      <p:sp>
        <p:nvSpPr>
          <p:cNvPr id="96" name="Freeform 103">
            <a:extLst>
              <a:ext uri="{FF2B5EF4-FFF2-40B4-BE49-F238E27FC236}">
                <a16:creationId xmlns:a16="http://schemas.microsoft.com/office/drawing/2014/main" id="{19471657-AB92-4AB3-811F-D420DF414B28}"/>
              </a:ext>
            </a:extLst>
          </p:cNvPr>
          <p:cNvSpPr>
            <a:spLocks noEditPoints="1"/>
          </p:cNvSpPr>
          <p:nvPr/>
        </p:nvSpPr>
        <p:spPr bwMode="auto">
          <a:xfrm>
            <a:off x="6497376" y="4585707"/>
            <a:ext cx="968902" cy="1691066"/>
          </a:xfrm>
          <a:custGeom>
            <a:avLst/>
            <a:gdLst>
              <a:gd name="T0" fmla="*/ 68 w 82"/>
              <a:gd name="T1" fmla="*/ 108 h 143"/>
              <a:gd name="T2" fmla="*/ 60 w 82"/>
              <a:gd name="T3" fmla="*/ 114 h 143"/>
              <a:gd name="T4" fmla="*/ 54 w 82"/>
              <a:gd name="T5" fmla="*/ 111 h 143"/>
              <a:gd name="T6" fmla="*/ 49 w 82"/>
              <a:gd name="T7" fmla="*/ 115 h 143"/>
              <a:gd name="T8" fmla="*/ 41 w 82"/>
              <a:gd name="T9" fmla="*/ 127 h 143"/>
              <a:gd name="T10" fmla="*/ 48 w 82"/>
              <a:gd name="T11" fmla="*/ 124 h 143"/>
              <a:gd name="T12" fmla="*/ 60 w 82"/>
              <a:gd name="T13" fmla="*/ 127 h 143"/>
              <a:gd name="T14" fmla="*/ 69 w 82"/>
              <a:gd name="T15" fmla="*/ 139 h 143"/>
              <a:gd name="T16" fmla="*/ 75 w 82"/>
              <a:gd name="T17" fmla="*/ 135 h 143"/>
              <a:gd name="T18" fmla="*/ 79 w 82"/>
              <a:gd name="T19" fmla="*/ 120 h 143"/>
              <a:gd name="T20" fmla="*/ 73 w 82"/>
              <a:gd name="T21" fmla="*/ 102 h 143"/>
              <a:gd name="T22" fmla="*/ 65 w 82"/>
              <a:gd name="T23" fmla="*/ 98 h 143"/>
              <a:gd name="T24" fmla="*/ 47 w 82"/>
              <a:gd name="T25" fmla="*/ 89 h 143"/>
              <a:gd name="T26" fmla="*/ 50 w 82"/>
              <a:gd name="T27" fmla="*/ 92 h 143"/>
              <a:gd name="T28" fmla="*/ 52 w 82"/>
              <a:gd name="T29" fmla="*/ 94 h 143"/>
              <a:gd name="T30" fmla="*/ 51 w 82"/>
              <a:gd name="T31" fmla="*/ 86 h 143"/>
              <a:gd name="T32" fmla="*/ 56 w 82"/>
              <a:gd name="T33" fmla="*/ 97 h 143"/>
              <a:gd name="T34" fmla="*/ 59 w 82"/>
              <a:gd name="T35" fmla="*/ 84 h 143"/>
              <a:gd name="T36" fmla="*/ 15 w 82"/>
              <a:gd name="T37" fmla="*/ 92 h 143"/>
              <a:gd name="T38" fmla="*/ 8 w 82"/>
              <a:gd name="T39" fmla="*/ 103 h 143"/>
              <a:gd name="T40" fmla="*/ 0 w 82"/>
              <a:gd name="T41" fmla="*/ 113 h 143"/>
              <a:gd name="T42" fmla="*/ 15 w 82"/>
              <a:gd name="T43" fmla="*/ 99 h 143"/>
              <a:gd name="T44" fmla="*/ 21 w 82"/>
              <a:gd name="T45" fmla="*/ 91 h 143"/>
              <a:gd name="T46" fmla="*/ 65 w 82"/>
              <a:gd name="T47" fmla="*/ 81 h 143"/>
              <a:gd name="T48" fmla="*/ 68 w 82"/>
              <a:gd name="T49" fmla="*/ 86 h 143"/>
              <a:gd name="T50" fmla="*/ 70 w 82"/>
              <a:gd name="T51" fmla="*/ 93 h 143"/>
              <a:gd name="T52" fmla="*/ 70 w 82"/>
              <a:gd name="T53" fmla="*/ 86 h 143"/>
              <a:gd name="T54" fmla="*/ 42 w 82"/>
              <a:gd name="T55" fmla="*/ 78 h 143"/>
              <a:gd name="T56" fmla="*/ 49 w 82"/>
              <a:gd name="T57" fmla="*/ 85 h 143"/>
              <a:gd name="T58" fmla="*/ 53 w 82"/>
              <a:gd name="T59" fmla="*/ 72 h 143"/>
              <a:gd name="T60" fmla="*/ 53 w 82"/>
              <a:gd name="T61" fmla="*/ 72 h 143"/>
              <a:gd name="T62" fmla="*/ 23 w 82"/>
              <a:gd name="T63" fmla="*/ 72 h 143"/>
              <a:gd name="T64" fmla="*/ 41 w 82"/>
              <a:gd name="T65" fmla="*/ 68 h 143"/>
              <a:gd name="T66" fmla="*/ 67 w 82"/>
              <a:gd name="T67" fmla="*/ 76 h 143"/>
              <a:gd name="T68" fmla="*/ 75 w 82"/>
              <a:gd name="T69" fmla="*/ 83 h 143"/>
              <a:gd name="T70" fmla="*/ 70 w 82"/>
              <a:gd name="T71" fmla="*/ 69 h 143"/>
              <a:gd name="T72" fmla="*/ 28 w 82"/>
              <a:gd name="T73" fmla="*/ 58 h 143"/>
              <a:gd name="T74" fmla="*/ 37 w 82"/>
              <a:gd name="T75" fmla="*/ 71 h 143"/>
              <a:gd name="T76" fmla="*/ 61 w 82"/>
              <a:gd name="T77" fmla="*/ 53 h 143"/>
              <a:gd name="T78" fmla="*/ 28 w 82"/>
              <a:gd name="T79" fmla="*/ 13 h 143"/>
              <a:gd name="T80" fmla="*/ 25 w 82"/>
              <a:gd name="T81" fmla="*/ 30 h 143"/>
              <a:gd name="T82" fmla="*/ 25 w 82"/>
              <a:gd name="T83" fmla="*/ 34 h 143"/>
              <a:gd name="T84" fmla="*/ 32 w 82"/>
              <a:gd name="T85" fmla="*/ 42 h 143"/>
              <a:gd name="T86" fmla="*/ 43 w 82"/>
              <a:gd name="T87" fmla="*/ 55 h 143"/>
              <a:gd name="T88" fmla="*/ 50 w 82"/>
              <a:gd name="T89" fmla="*/ 56 h 143"/>
              <a:gd name="T90" fmla="*/ 58 w 82"/>
              <a:gd name="T91" fmla="*/ 66 h 143"/>
              <a:gd name="T92" fmla="*/ 55 w 82"/>
              <a:gd name="T93" fmla="*/ 50 h 143"/>
              <a:gd name="T94" fmla="*/ 49 w 82"/>
              <a:gd name="T95" fmla="*/ 47 h 143"/>
              <a:gd name="T96" fmla="*/ 39 w 82"/>
              <a:gd name="T97" fmla="*/ 49 h 143"/>
              <a:gd name="T98" fmla="*/ 40 w 82"/>
              <a:gd name="T99" fmla="*/ 30 h 143"/>
              <a:gd name="T100" fmla="*/ 47 w 82"/>
              <a:gd name="T101" fmla="*/ 20 h 143"/>
              <a:gd name="T102" fmla="*/ 44 w 82"/>
              <a:gd name="T103"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43">
                <a:moveTo>
                  <a:pt x="73" y="102"/>
                </a:moveTo>
                <a:cubicBezTo>
                  <a:pt x="72" y="103"/>
                  <a:pt x="72" y="103"/>
                  <a:pt x="71" y="103"/>
                </a:cubicBezTo>
                <a:cubicBezTo>
                  <a:pt x="72" y="103"/>
                  <a:pt x="71" y="109"/>
                  <a:pt x="71" y="109"/>
                </a:cubicBezTo>
                <a:cubicBezTo>
                  <a:pt x="70" y="110"/>
                  <a:pt x="68" y="108"/>
                  <a:pt x="68" y="108"/>
                </a:cubicBezTo>
                <a:cubicBezTo>
                  <a:pt x="68" y="109"/>
                  <a:pt x="66" y="109"/>
                  <a:pt x="66" y="109"/>
                </a:cubicBezTo>
                <a:cubicBezTo>
                  <a:pt x="65" y="111"/>
                  <a:pt x="66" y="112"/>
                  <a:pt x="65" y="113"/>
                </a:cubicBezTo>
                <a:cubicBezTo>
                  <a:pt x="64" y="112"/>
                  <a:pt x="62" y="111"/>
                  <a:pt x="61" y="111"/>
                </a:cubicBezTo>
                <a:cubicBezTo>
                  <a:pt x="60" y="112"/>
                  <a:pt x="61" y="114"/>
                  <a:pt x="60" y="114"/>
                </a:cubicBezTo>
                <a:cubicBezTo>
                  <a:pt x="59" y="114"/>
                  <a:pt x="55" y="115"/>
                  <a:pt x="55" y="115"/>
                </a:cubicBezTo>
                <a:cubicBezTo>
                  <a:pt x="54" y="115"/>
                  <a:pt x="55" y="113"/>
                  <a:pt x="55" y="113"/>
                </a:cubicBezTo>
                <a:cubicBezTo>
                  <a:pt x="55" y="113"/>
                  <a:pt x="55" y="112"/>
                  <a:pt x="55" y="111"/>
                </a:cubicBezTo>
                <a:cubicBezTo>
                  <a:pt x="55" y="111"/>
                  <a:pt x="54" y="111"/>
                  <a:pt x="54" y="111"/>
                </a:cubicBezTo>
                <a:cubicBezTo>
                  <a:pt x="54" y="111"/>
                  <a:pt x="54" y="111"/>
                  <a:pt x="54" y="111"/>
                </a:cubicBezTo>
                <a:cubicBezTo>
                  <a:pt x="51" y="111"/>
                  <a:pt x="51" y="111"/>
                  <a:pt x="51" y="111"/>
                </a:cubicBezTo>
                <a:cubicBezTo>
                  <a:pt x="50" y="112"/>
                  <a:pt x="49" y="112"/>
                  <a:pt x="49" y="113"/>
                </a:cubicBezTo>
                <a:cubicBezTo>
                  <a:pt x="48" y="113"/>
                  <a:pt x="49" y="115"/>
                  <a:pt x="49" y="115"/>
                </a:cubicBezTo>
                <a:cubicBezTo>
                  <a:pt x="47" y="116"/>
                  <a:pt x="44" y="117"/>
                  <a:pt x="42" y="117"/>
                </a:cubicBezTo>
                <a:cubicBezTo>
                  <a:pt x="42" y="119"/>
                  <a:pt x="43" y="121"/>
                  <a:pt x="42" y="123"/>
                </a:cubicBezTo>
                <a:cubicBezTo>
                  <a:pt x="42" y="124"/>
                  <a:pt x="40" y="125"/>
                  <a:pt x="40" y="125"/>
                </a:cubicBezTo>
                <a:cubicBezTo>
                  <a:pt x="40" y="127"/>
                  <a:pt x="41" y="126"/>
                  <a:pt x="41" y="127"/>
                </a:cubicBezTo>
                <a:cubicBezTo>
                  <a:pt x="41" y="127"/>
                  <a:pt x="43" y="127"/>
                  <a:pt x="43" y="127"/>
                </a:cubicBezTo>
                <a:cubicBezTo>
                  <a:pt x="44" y="126"/>
                  <a:pt x="43" y="126"/>
                  <a:pt x="44" y="125"/>
                </a:cubicBezTo>
                <a:cubicBezTo>
                  <a:pt x="45" y="124"/>
                  <a:pt x="46" y="123"/>
                  <a:pt x="47" y="121"/>
                </a:cubicBezTo>
                <a:cubicBezTo>
                  <a:pt x="48" y="122"/>
                  <a:pt x="47" y="122"/>
                  <a:pt x="48" y="124"/>
                </a:cubicBezTo>
                <a:cubicBezTo>
                  <a:pt x="51" y="124"/>
                  <a:pt x="53" y="124"/>
                  <a:pt x="55" y="124"/>
                </a:cubicBezTo>
                <a:cubicBezTo>
                  <a:pt x="55" y="124"/>
                  <a:pt x="55" y="122"/>
                  <a:pt x="57" y="123"/>
                </a:cubicBezTo>
                <a:cubicBezTo>
                  <a:pt x="57" y="123"/>
                  <a:pt x="59" y="125"/>
                  <a:pt x="59" y="125"/>
                </a:cubicBezTo>
                <a:cubicBezTo>
                  <a:pt x="60" y="124"/>
                  <a:pt x="60" y="126"/>
                  <a:pt x="60" y="127"/>
                </a:cubicBezTo>
                <a:cubicBezTo>
                  <a:pt x="59" y="127"/>
                  <a:pt x="59" y="127"/>
                  <a:pt x="59" y="127"/>
                </a:cubicBezTo>
                <a:cubicBezTo>
                  <a:pt x="58" y="129"/>
                  <a:pt x="56" y="133"/>
                  <a:pt x="58" y="136"/>
                </a:cubicBezTo>
                <a:cubicBezTo>
                  <a:pt x="58" y="137"/>
                  <a:pt x="61" y="137"/>
                  <a:pt x="61" y="137"/>
                </a:cubicBezTo>
                <a:cubicBezTo>
                  <a:pt x="65" y="140"/>
                  <a:pt x="63" y="140"/>
                  <a:pt x="69" y="139"/>
                </a:cubicBezTo>
                <a:cubicBezTo>
                  <a:pt x="68" y="140"/>
                  <a:pt x="69" y="143"/>
                  <a:pt x="69" y="143"/>
                </a:cubicBezTo>
                <a:cubicBezTo>
                  <a:pt x="70" y="143"/>
                  <a:pt x="72" y="143"/>
                  <a:pt x="72" y="142"/>
                </a:cubicBezTo>
                <a:cubicBezTo>
                  <a:pt x="74" y="139"/>
                  <a:pt x="73" y="135"/>
                  <a:pt x="71" y="132"/>
                </a:cubicBezTo>
                <a:cubicBezTo>
                  <a:pt x="71" y="132"/>
                  <a:pt x="74" y="131"/>
                  <a:pt x="75" y="135"/>
                </a:cubicBezTo>
                <a:cubicBezTo>
                  <a:pt x="76" y="135"/>
                  <a:pt x="76" y="135"/>
                  <a:pt x="76" y="135"/>
                </a:cubicBezTo>
                <a:cubicBezTo>
                  <a:pt x="75" y="131"/>
                  <a:pt x="75" y="130"/>
                  <a:pt x="74" y="127"/>
                </a:cubicBezTo>
                <a:cubicBezTo>
                  <a:pt x="75" y="126"/>
                  <a:pt x="77" y="125"/>
                  <a:pt x="77" y="124"/>
                </a:cubicBezTo>
                <a:cubicBezTo>
                  <a:pt x="78" y="123"/>
                  <a:pt x="78" y="120"/>
                  <a:pt x="79" y="120"/>
                </a:cubicBezTo>
                <a:cubicBezTo>
                  <a:pt x="81" y="120"/>
                  <a:pt x="81" y="120"/>
                  <a:pt x="81" y="120"/>
                </a:cubicBezTo>
                <a:cubicBezTo>
                  <a:pt x="82" y="117"/>
                  <a:pt x="80" y="115"/>
                  <a:pt x="79" y="113"/>
                </a:cubicBezTo>
                <a:cubicBezTo>
                  <a:pt x="78" y="110"/>
                  <a:pt x="77" y="107"/>
                  <a:pt x="77" y="103"/>
                </a:cubicBezTo>
                <a:cubicBezTo>
                  <a:pt x="75" y="103"/>
                  <a:pt x="74" y="103"/>
                  <a:pt x="73" y="102"/>
                </a:cubicBezTo>
                <a:close/>
                <a:moveTo>
                  <a:pt x="61" y="93"/>
                </a:moveTo>
                <a:cubicBezTo>
                  <a:pt x="61" y="94"/>
                  <a:pt x="60" y="95"/>
                  <a:pt x="59" y="95"/>
                </a:cubicBezTo>
                <a:cubicBezTo>
                  <a:pt x="59" y="95"/>
                  <a:pt x="59" y="97"/>
                  <a:pt x="59" y="97"/>
                </a:cubicBezTo>
                <a:cubicBezTo>
                  <a:pt x="62" y="98"/>
                  <a:pt x="63" y="98"/>
                  <a:pt x="65" y="98"/>
                </a:cubicBezTo>
                <a:cubicBezTo>
                  <a:pt x="66" y="96"/>
                  <a:pt x="66" y="96"/>
                  <a:pt x="66" y="96"/>
                </a:cubicBezTo>
                <a:cubicBezTo>
                  <a:pt x="65" y="96"/>
                  <a:pt x="65" y="94"/>
                  <a:pt x="64" y="93"/>
                </a:cubicBezTo>
                <a:cubicBezTo>
                  <a:pt x="63" y="93"/>
                  <a:pt x="62" y="94"/>
                  <a:pt x="61" y="93"/>
                </a:cubicBezTo>
                <a:close/>
                <a:moveTo>
                  <a:pt x="47" y="89"/>
                </a:moveTo>
                <a:cubicBezTo>
                  <a:pt x="47" y="89"/>
                  <a:pt x="46" y="90"/>
                  <a:pt x="48" y="90"/>
                </a:cubicBezTo>
                <a:cubicBezTo>
                  <a:pt x="48" y="89"/>
                  <a:pt x="49" y="89"/>
                  <a:pt x="47" y="89"/>
                </a:cubicBezTo>
                <a:close/>
                <a:moveTo>
                  <a:pt x="51" y="86"/>
                </a:moveTo>
                <a:cubicBezTo>
                  <a:pt x="51" y="87"/>
                  <a:pt x="50" y="89"/>
                  <a:pt x="50" y="92"/>
                </a:cubicBezTo>
                <a:cubicBezTo>
                  <a:pt x="46" y="94"/>
                  <a:pt x="41" y="94"/>
                  <a:pt x="45" y="99"/>
                </a:cubicBezTo>
                <a:cubicBezTo>
                  <a:pt x="46" y="101"/>
                  <a:pt x="47" y="100"/>
                  <a:pt x="49" y="101"/>
                </a:cubicBezTo>
                <a:cubicBezTo>
                  <a:pt x="50" y="102"/>
                  <a:pt x="51" y="103"/>
                  <a:pt x="52" y="103"/>
                </a:cubicBezTo>
                <a:cubicBezTo>
                  <a:pt x="52" y="103"/>
                  <a:pt x="52" y="96"/>
                  <a:pt x="52" y="94"/>
                </a:cubicBezTo>
                <a:cubicBezTo>
                  <a:pt x="52" y="94"/>
                  <a:pt x="55" y="90"/>
                  <a:pt x="55" y="89"/>
                </a:cubicBezTo>
                <a:cubicBezTo>
                  <a:pt x="56" y="89"/>
                  <a:pt x="55" y="88"/>
                  <a:pt x="55" y="88"/>
                </a:cubicBezTo>
                <a:cubicBezTo>
                  <a:pt x="54" y="87"/>
                  <a:pt x="54" y="86"/>
                  <a:pt x="54" y="86"/>
                </a:cubicBezTo>
                <a:cubicBezTo>
                  <a:pt x="53" y="86"/>
                  <a:pt x="52" y="86"/>
                  <a:pt x="51" y="86"/>
                </a:cubicBezTo>
                <a:close/>
                <a:moveTo>
                  <a:pt x="59" y="84"/>
                </a:moveTo>
                <a:cubicBezTo>
                  <a:pt x="58" y="85"/>
                  <a:pt x="59" y="86"/>
                  <a:pt x="59" y="87"/>
                </a:cubicBezTo>
                <a:cubicBezTo>
                  <a:pt x="58" y="89"/>
                  <a:pt x="50" y="96"/>
                  <a:pt x="55" y="99"/>
                </a:cubicBezTo>
                <a:cubicBezTo>
                  <a:pt x="55" y="98"/>
                  <a:pt x="56" y="97"/>
                  <a:pt x="56" y="97"/>
                </a:cubicBezTo>
                <a:cubicBezTo>
                  <a:pt x="57" y="96"/>
                  <a:pt x="56" y="95"/>
                  <a:pt x="57" y="93"/>
                </a:cubicBezTo>
                <a:cubicBezTo>
                  <a:pt x="57" y="93"/>
                  <a:pt x="59" y="92"/>
                  <a:pt x="59" y="92"/>
                </a:cubicBezTo>
                <a:cubicBezTo>
                  <a:pt x="61" y="91"/>
                  <a:pt x="60" y="88"/>
                  <a:pt x="60" y="84"/>
                </a:cubicBezTo>
                <a:lnTo>
                  <a:pt x="59" y="84"/>
                </a:lnTo>
                <a:close/>
                <a:moveTo>
                  <a:pt x="19" y="82"/>
                </a:moveTo>
                <a:cubicBezTo>
                  <a:pt x="19" y="82"/>
                  <a:pt x="19" y="85"/>
                  <a:pt x="19" y="86"/>
                </a:cubicBezTo>
                <a:cubicBezTo>
                  <a:pt x="19" y="86"/>
                  <a:pt x="15" y="89"/>
                  <a:pt x="15" y="89"/>
                </a:cubicBezTo>
                <a:cubicBezTo>
                  <a:pt x="14" y="91"/>
                  <a:pt x="16" y="91"/>
                  <a:pt x="15" y="92"/>
                </a:cubicBezTo>
                <a:cubicBezTo>
                  <a:pt x="15" y="93"/>
                  <a:pt x="13" y="94"/>
                  <a:pt x="13" y="94"/>
                </a:cubicBezTo>
                <a:cubicBezTo>
                  <a:pt x="12" y="96"/>
                  <a:pt x="12" y="98"/>
                  <a:pt x="11" y="99"/>
                </a:cubicBezTo>
                <a:cubicBezTo>
                  <a:pt x="10" y="100"/>
                  <a:pt x="8" y="101"/>
                  <a:pt x="8" y="101"/>
                </a:cubicBezTo>
                <a:cubicBezTo>
                  <a:pt x="8" y="102"/>
                  <a:pt x="8" y="103"/>
                  <a:pt x="8" y="103"/>
                </a:cubicBezTo>
                <a:cubicBezTo>
                  <a:pt x="7" y="104"/>
                  <a:pt x="6" y="104"/>
                  <a:pt x="5" y="104"/>
                </a:cubicBezTo>
                <a:cubicBezTo>
                  <a:pt x="4" y="104"/>
                  <a:pt x="5" y="106"/>
                  <a:pt x="4" y="106"/>
                </a:cubicBezTo>
                <a:cubicBezTo>
                  <a:pt x="4" y="106"/>
                  <a:pt x="3" y="106"/>
                  <a:pt x="2" y="106"/>
                </a:cubicBezTo>
                <a:cubicBezTo>
                  <a:pt x="1" y="108"/>
                  <a:pt x="1" y="110"/>
                  <a:pt x="0" y="113"/>
                </a:cubicBezTo>
                <a:cubicBezTo>
                  <a:pt x="2" y="110"/>
                  <a:pt x="9" y="107"/>
                  <a:pt x="11" y="105"/>
                </a:cubicBezTo>
                <a:cubicBezTo>
                  <a:pt x="12" y="104"/>
                  <a:pt x="11" y="103"/>
                  <a:pt x="11" y="103"/>
                </a:cubicBezTo>
                <a:cubicBezTo>
                  <a:pt x="12" y="102"/>
                  <a:pt x="14" y="100"/>
                  <a:pt x="14" y="99"/>
                </a:cubicBezTo>
                <a:cubicBezTo>
                  <a:pt x="15" y="99"/>
                  <a:pt x="15" y="99"/>
                  <a:pt x="15" y="99"/>
                </a:cubicBezTo>
                <a:cubicBezTo>
                  <a:pt x="15" y="98"/>
                  <a:pt x="14" y="97"/>
                  <a:pt x="15" y="97"/>
                </a:cubicBezTo>
                <a:cubicBezTo>
                  <a:pt x="16" y="96"/>
                  <a:pt x="18" y="96"/>
                  <a:pt x="19" y="95"/>
                </a:cubicBezTo>
                <a:cubicBezTo>
                  <a:pt x="19" y="94"/>
                  <a:pt x="19" y="93"/>
                  <a:pt x="19" y="92"/>
                </a:cubicBezTo>
                <a:cubicBezTo>
                  <a:pt x="20" y="92"/>
                  <a:pt x="21" y="92"/>
                  <a:pt x="21" y="91"/>
                </a:cubicBezTo>
                <a:cubicBezTo>
                  <a:pt x="22" y="91"/>
                  <a:pt x="22" y="84"/>
                  <a:pt x="21" y="84"/>
                </a:cubicBezTo>
                <a:cubicBezTo>
                  <a:pt x="21" y="84"/>
                  <a:pt x="21" y="82"/>
                  <a:pt x="21" y="82"/>
                </a:cubicBezTo>
                <a:lnTo>
                  <a:pt x="19" y="82"/>
                </a:lnTo>
                <a:close/>
                <a:moveTo>
                  <a:pt x="65" y="81"/>
                </a:moveTo>
                <a:cubicBezTo>
                  <a:pt x="65" y="81"/>
                  <a:pt x="64" y="83"/>
                  <a:pt x="65" y="84"/>
                </a:cubicBezTo>
                <a:cubicBezTo>
                  <a:pt x="65" y="84"/>
                  <a:pt x="67" y="84"/>
                  <a:pt x="67" y="84"/>
                </a:cubicBezTo>
                <a:cubicBezTo>
                  <a:pt x="67" y="85"/>
                  <a:pt x="67" y="85"/>
                  <a:pt x="67" y="85"/>
                </a:cubicBezTo>
                <a:cubicBezTo>
                  <a:pt x="68" y="84"/>
                  <a:pt x="68" y="86"/>
                  <a:pt x="68" y="86"/>
                </a:cubicBezTo>
                <a:cubicBezTo>
                  <a:pt x="66" y="86"/>
                  <a:pt x="67" y="88"/>
                  <a:pt x="67" y="89"/>
                </a:cubicBezTo>
                <a:cubicBezTo>
                  <a:pt x="67" y="90"/>
                  <a:pt x="67" y="90"/>
                  <a:pt x="67" y="90"/>
                </a:cubicBezTo>
                <a:cubicBezTo>
                  <a:pt x="68" y="90"/>
                  <a:pt x="69" y="91"/>
                  <a:pt x="69" y="91"/>
                </a:cubicBezTo>
                <a:cubicBezTo>
                  <a:pt x="70" y="92"/>
                  <a:pt x="69" y="93"/>
                  <a:pt x="70" y="93"/>
                </a:cubicBezTo>
                <a:cubicBezTo>
                  <a:pt x="70" y="94"/>
                  <a:pt x="72" y="94"/>
                  <a:pt x="73" y="94"/>
                </a:cubicBezTo>
                <a:cubicBezTo>
                  <a:pt x="72" y="93"/>
                  <a:pt x="71" y="93"/>
                  <a:pt x="71" y="92"/>
                </a:cubicBezTo>
                <a:cubicBezTo>
                  <a:pt x="71" y="90"/>
                  <a:pt x="72" y="91"/>
                  <a:pt x="72" y="89"/>
                </a:cubicBezTo>
                <a:cubicBezTo>
                  <a:pt x="72" y="88"/>
                  <a:pt x="70" y="87"/>
                  <a:pt x="70" y="86"/>
                </a:cubicBezTo>
                <a:cubicBezTo>
                  <a:pt x="70" y="85"/>
                  <a:pt x="71" y="84"/>
                  <a:pt x="71" y="84"/>
                </a:cubicBezTo>
                <a:cubicBezTo>
                  <a:pt x="71" y="83"/>
                  <a:pt x="71" y="82"/>
                  <a:pt x="70" y="82"/>
                </a:cubicBezTo>
                <a:cubicBezTo>
                  <a:pt x="68" y="81"/>
                  <a:pt x="67" y="81"/>
                  <a:pt x="65" y="81"/>
                </a:cubicBezTo>
                <a:close/>
                <a:moveTo>
                  <a:pt x="42" y="78"/>
                </a:moveTo>
                <a:cubicBezTo>
                  <a:pt x="41" y="83"/>
                  <a:pt x="41" y="86"/>
                  <a:pt x="40" y="91"/>
                </a:cubicBezTo>
                <a:cubicBezTo>
                  <a:pt x="42" y="90"/>
                  <a:pt x="45" y="88"/>
                  <a:pt x="46" y="88"/>
                </a:cubicBezTo>
                <a:cubicBezTo>
                  <a:pt x="46" y="87"/>
                  <a:pt x="48" y="88"/>
                  <a:pt x="48" y="88"/>
                </a:cubicBezTo>
                <a:cubicBezTo>
                  <a:pt x="49" y="87"/>
                  <a:pt x="48" y="85"/>
                  <a:pt x="49" y="85"/>
                </a:cubicBezTo>
                <a:cubicBezTo>
                  <a:pt x="49" y="85"/>
                  <a:pt x="50" y="84"/>
                  <a:pt x="50" y="84"/>
                </a:cubicBezTo>
                <a:cubicBezTo>
                  <a:pt x="50" y="83"/>
                  <a:pt x="50" y="81"/>
                  <a:pt x="50" y="80"/>
                </a:cubicBezTo>
                <a:cubicBezTo>
                  <a:pt x="47" y="79"/>
                  <a:pt x="45" y="79"/>
                  <a:pt x="42" y="78"/>
                </a:cubicBezTo>
                <a:close/>
                <a:moveTo>
                  <a:pt x="53" y="72"/>
                </a:moveTo>
                <a:cubicBezTo>
                  <a:pt x="53" y="73"/>
                  <a:pt x="53" y="73"/>
                  <a:pt x="53" y="73"/>
                </a:cubicBezTo>
                <a:cubicBezTo>
                  <a:pt x="52" y="72"/>
                  <a:pt x="52" y="75"/>
                  <a:pt x="52" y="76"/>
                </a:cubicBezTo>
                <a:cubicBezTo>
                  <a:pt x="54" y="76"/>
                  <a:pt x="57" y="77"/>
                  <a:pt x="58" y="77"/>
                </a:cubicBezTo>
                <a:cubicBezTo>
                  <a:pt x="65" y="77"/>
                  <a:pt x="53" y="72"/>
                  <a:pt x="53" y="72"/>
                </a:cubicBezTo>
                <a:close/>
                <a:moveTo>
                  <a:pt x="23" y="72"/>
                </a:moveTo>
                <a:cubicBezTo>
                  <a:pt x="23" y="74"/>
                  <a:pt x="23" y="74"/>
                  <a:pt x="23" y="74"/>
                </a:cubicBezTo>
                <a:cubicBezTo>
                  <a:pt x="23" y="74"/>
                  <a:pt x="28" y="75"/>
                  <a:pt x="25" y="74"/>
                </a:cubicBezTo>
                <a:cubicBezTo>
                  <a:pt x="25" y="73"/>
                  <a:pt x="24" y="72"/>
                  <a:pt x="23" y="72"/>
                </a:cubicBezTo>
                <a:close/>
                <a:moveTo>
                  <a:pt x="41" y="68"/>
                </a:moveTo>
                <a:cubicBezTo>
                  <a:pt x="41" y="68"/>
                  <a:pt x="42" y="71"/>
                  <a:pt x="42" y="71"/>
                </a:cubicBezTo>
                <a:cubicBezTo>
                  <a:pt x="44" y="72"/>
                  <a:pt x="43" y="70"/>
                  <a:pt x="43" y="69"/>
                </a:cubicBezTo>
                <a:cubicBezTo>
                  <a:pt x="42" y="69"/>
                  <a:pt x="42" y="69"/>
                  <a:pt x="41" y="68"/>
                </a:cubicBezTo>
                <a:close/>
                <a:moveTo>
                  <a:pt x="65" y="66"/>
                </a:moveTo>
                <a:cubicBezTo>
                  <a:pt x="65" y="67"/>
                  <a:pt x="63" y="68"/>
                  <a:pt x="63" y="69"/>
                </a:cubicBezTo>
                <a:cubicBezTo>
                  <a:pt x="63" y="70"/>
                  <a:pt x="62" y="70"/>
                  <a:pt x="63" y="71"/>
                </a:cubicBezTo>
                <a:cubicBezTo>
                  <a:pt x="63" y="72"/>
                  <a:pt x="67" y="75"/>
                  <a:pt x="67" y="76"/>
                </a:cubicBezTo>
                <a:cubicBezTo>
                  <a:pt x="68" y="78"/>
                  <a:pt x="67" y="79"/>
                  <a:pt x="68" y="80"/>
                </a:cubicBezTo>
                <a:cubicBezTo>
                  <a:pt x="69" y="80"/>
                  <a:pt x="72" y="81"/>
                  <a:pt x="72" y="81"/>
                </a:cubicBezTo>
                <a:cubicBezTo>
                  <a:pt x="73" y="81"/>
                  <a:pt x="73" y="81"/>
                  <a:pt x="73" y="81"/>
                </a:cubicBezTo>
                <a:cubicBezTo>
                  <a:pt x="73" y="81"/>
                  <a:pt x="74" y="82"/>
                  <a:pt x="75" y="83"/>
                </a:cubicBezTo>
                <a:cubicBezTo>
                  <a:pt x="74" y="81"/>
                  <a:pt x="72" y="79"/>
                  <a:pt x="71" y="78"/>
                </a:cubicBezTo>
                <a:cubicBezTo>
                  <a:pt x="71" y="77"/>
                  <a:pt x="70" y="76"/>
                  <a:pt x="70" y="76"/>
                </a:cubicBezTo>
                <a:cubicBezTo>
                  <a:pt x="70" y="75"/>
                  <a:pt x="72" y="70"/>
                  <a:pt x="71" y="69"/>
                </a:cubicBezTo>
                <a:cubicBezTo>
                  <a:pt x="70" y="69"/>
                  <a:pt x="70" y="69"/>
                  <a:pt x="70" y="69"/>
                </a:cubicBezTo>
                <a:cubicBezTo>
                  <a:pt x="70" y="67"/>
                  <a:pt x="70" y="67"/>
                  <a:pt x="69" y="66"/>
                </a:cubicBezTo>
                <a:cubicBezTo>
                  <a:pt x="68" y="66"/>
                  <a:pt x="66" y="67"/>
                  <a:pt x="65" y="66"/>
                </a:cubicBezTo>
                <a:close/>
                <a:moveTo>
                  <a:pt x="29" y="57"/>
                </a:moveTo>
                <a:cubicBezTo>
                  <a:pt x="29" y="57"/>
                  <a:pt x="28" y="58"/>
                  <a:pt x="28" y="58"/>
                </a:cubicBezTo>
                <a:cubicBezTo>
                  <a:pt x="24" y="58"/>
                  <a:pt x="30" y="59"/>
                  <a:pt x="30" y="60"/>
                </a:cubicBezTo>
                <a:cubicBezTo>
                  <a:pt x="31" y="61"/>
                  <a:pt x="31" y="65"/>
                  <a:pt x="33" y="66"/>
                </a:cubicBezTo>
                <a:cubicBezTo>
                  <a:pt x="34" y="66"/>
                  <a:pt x="35" y="66"/>
                  <a:pt x="36" y="66"/>
                </a:cubicBezTo>
                <a:cubicBezTo>
                  <a:pt x="36" y="69"/>
                  <a:pt x="34" y="69"/>
                  <a:pt x="37" y="71"/>
                </a:cubicBezTo>
                <a:cubicBezTo>
                  <a:pt x="41" y="68"/>
                  <a:pt x="36" y="56"/>
                  <a:pt x="29" y="57"/>
                </a:cubicBezTo>
                <a:close/>
                <a:moveTo>
                  <a:pt x="61" y="53"/>
                </a:moveTo>
                <a:cubicBezTo>
                  <a:pt x="61" y="53"/>
                  <a:pt x="61" y="55"/>
                  <a:pt x="61" y="56"/>
                </a:cubicBezTo>
                <a:cubicBezTo>
                  <a:pt x="64" y="57"/>
                  <a:pt x="63" y="53"/>
                  <a:pt x="61" y="53"/>
                </a:cubicBezTo>
                <a:close/>
                <a:moveTo>
                  <a:pt x="32" y="0"/>
                </a:moveTo>
                <a:cubicBezTo>
                  <a:pt x="32" y="1"/>
                  <a:pt x="30" y="5"/>
                  <a:pt x="30" y="5"/>
                </a:cubicBezTo>
                <a:cubicBezTo>
                  <a:pt x="30" y="5"/>
                  <a:pt x="31" y="7"/>
                  <a:pt x="31" y="8"/>
                </a:cubicBezTo>
                <a:cubicBezTo>
                  <a:pt x="31" y="9"/>
                  <a:pt x="28" y="12"/>
                  <a:pt x="28" y="13"/>
                </a:cubicBezTo>
                <a:cubicBezTo>
                  <a:pt x="28" y="17"/>
                  <a:pt x="30" y="18"/>
                  <a:pt x="29" y="22"/>
                </a:cubicBezTo>
                <a:cubicBezTo>
                  <a:pt x="29" y="22"/>
                  <a:pt x="28" y="22"/>
                  <a:pt x="28" y="22"/>
                </a:cubicBezTo>
                <a:cubicBezTo>
                  <a:pt x="27" y="24"/>
                  <a:pt x="27" y="26"/>
                  <a:pt x="28" y="29"/>
                </a:cubicBezTo>
                <a:cubicBezTo>
                  <a:pt x="27" y="29"/>
                  <a:pt x="27" y="30"/>
                  <a:pt x="25" y="30"/>
                </a:cubicBezTo>
                <a:cubicBezTo>
                  <a:pt x="25" y="30"/>
                  <a:pt x="24" y="28"/>
                  <a:pt x="23" y="28"/>
                </a:cubicBezTo>
                <a:cubicBezTo>
                  <a:pt x="22" y="27"/>
                  <a:pt x="24" y="29"/>
                  <a:pt x="22" y="28"/>
                </a:cubicBezTo>
                <a:cubicBezTo>
                  <a:pt x="23" y="30"/>
                  <a:pt x="22" y="31"/>
                  <a:pt x="23" y="32"/>
                </a:cubicBezTo>
                <a:cubicBezTo>
                  <a:pt x="23" y="33"/>
                  <a:pt x="25" y="34"/>
                  <a:pt x="25" y="34"/>
                </a:cubicBezTo>
                <a:cubicBezTo>
                  <a:pt x="25" y="36"/>
                  <a:pt x="24" y="38"/>
                  <a:pt x="25" y="40"/>
                </a:cubicBezTo>
                <a:cubicBezTo>
                  <a:pt x="25" y="40"/>
                  <a:pt x="28" y="44"/>
                  <a:pt x="29" y="45"/>
                </a:cubicBezTo>
                <a:cubicBezTo>
                  <a:pt x="30" y="44"/>
                  <a:pt x="29" y="44"/>
                  <a:pt x="30" y="42"/>
                </a:cubicBezTo>
                <a:cubicBezTo>
                  <a:pt x="31" y="42"/>
                  <a:pt x="32" y="43"/>
                  <a:pt x="32" y="42"/>
                </a:cubicBezTo>
                <a:cubicBezTo>
                  <a:pt x="30" y="52"/>
                  <a:pt x="31" y="50"/>
                  <a:pt x="35" y="57"/>
                </a:cubicBezTo>
                <a:cubicBezTo>
                  <a:pt x="35" y="57"/>
                  <a:pt x="37" y="57"/>
                  <a:pt x="37" y="56"/>
                </a:cubicBezTo>
                <a:cubicBezTo>
                  <a:pt x="39" y="55"/>
                  <a:pt x="38" y="53"/>
                  <a:pt x="42" y="54"/>
                </a:cubicBezTo>
                <a:cubicBezTo>
                  <a:pt x="43" y="55"/>
                  <a:pt x="43" y="55"/>
                  <a:pt x="43" y="55"/>
                </a:cubicBezTo>
                <a:cubicBezTo>
                  <a:pt x="44" y="55"/>
                  <a:pt x="45" y="55"/>
                  <a:pt x="45" y="55"/>
                </a:cubicBezTo>
                <a:cubicBezTo>
                  <a:pt x="46" y="56"/>
                  <a:pt x="46" y="58"/>
                  <a:pt x="47" y="59"/>
                </a:cubicBezTo>
                <a:cubicBezTo>
                  <a:pt x="53" y="58"/>
                  <a:pt x="43" y="55"/>
                  <a:pt x="49" y="54"/>
                </a:cubicBezTo>
                <a:cubicBezTo>
                  <a:pt x="50" y="55"/>
                  <a:pt x="49" y="55"/>
                  <a:pt x="50" y="56"/>
                </a:cubicBezTo>
                <a:cubicBezTo>
                  <a:pt x="51" y="57"/>
                  <a:pt x="51" y="57"/>
                  <a:pt x="52" y="58"/>
                </a:cubicBezTo>
                <a:cubicBezTo>
                  <a:pt x="53" y="59"/>
                  <a:pt x="53" y="61"/>
                  <a:pt x="54" y="62"/>
                </a:cubicBezTo>
                <a:cubicBezTo>
                  <a:pt x="54" y="63"/>
                  <a:pt x="56" y="62"/>
                  <a:pt x="56" y="62"/>
                </a:cubicBezTo>
                <a:cubicBezTo>
                  <a:pt x="57" y="63"/>
                  <a:pt x="57" y="65"/>
                  <a:pt x="58" y="66"/>
                </a:cubicBezTo>
                <a:cubicBezTo>
                  <a:pt x="59" y="66"/>
                  <a:pt x="59" y="66"/>
                  <a:pt x="59" y="66"/>
                </a:cubicBezTo>
                <a:cubicBezTo>
                  <a:pt x="61" y="57"/>
                  <a:pt x="58" y="61"/>
                  <a:pt x="57" y="56"/>
                </a:cubicBezTo>
                <a:cubicBezTo>
                  <a:pt x="56" y="54"/>
                  <a:pt x="58" y="54"/>
                  <a:pt x="57" y="52"/>
                </a:cubicBezTo>
                <a:cubicBezTo>
                  <a:pt x="57" y="51"/>
                  <a:pt x="56" y="50"/>
                  <a:pt x="55" y="50"/>
                </a:cubicBezTo>
                <a:cubicBezTo>
                  <a:pt x="55" y="50"/>
                  <a:pt x="53" y="52"/>
                  <a:pt x="53" y="52"/>
                </a:cubicBezTo>
                <a:cubicBezTo>
                  <a:pt x="51" y="50"/>
                  <a:pt x="51" y="50"/>
                  <a:pt x="51" y="50"/>
                </a:cubicBezTo>
                <a:cubicBezTo>
                  <a:pt x="51" y="50"/>
                  <a:pt x="51" y="49"/>
                  <a:pt x="51" y="48"/>
                </a:cubicBezTo>
                <a:cubicBezTo>
                  <a:pt x="50" y="48"/>
                  <a:pt x="51" y="47"/>
                  <a:pt x="49" y="47"/>
                </a:cubicBezTo>
                <a:cubicBezTo>
                  <a:pt x="49" y="47"/>
                  <a:pt x="49" y="48"/>
                  <a:pt x="49" y="48"/>
                </a:cubicBezTo>
                <a:cubicBezTo>
                  <a:pt x="47" y="49"/>
                  <a:pt x="46" y="48"/>
                  <a:pt x="45" y="48"/>
                </a:cubicBezTo>
                <a:cubicBezTo>
                  <a:pt x="44" y="48"/>
                  <a:pt x="42" y="50"/>
                  <a:pt x="41" y="50"/>
                </a:cubicBezTo>
                <a:cubicBezTo>
                  <a:pt x="41" y="50"/>
                  <a:pt x="40" y="49"/>
                  <a:pt x="39" y="49"/>
                </a:cubicBezTo>
                <a:cubicBezTo>
                  <a:pt x="39" y="48"/>
                  <a:pt x="39" y="45"/>
                  <a:pt x="38" y="44"/>
                </a:cubicBezTo>
                <a:cubicBezTo>
                  <a:pt x="37" y="43"/>
                  <a:pt x="37" y="43"/>
                  <a:pt x="37" y="43"/>
                </a:cubicBezTo>
                <a:cubicBezTo>
                  <a:pt x="37" y="42"/>
                  <a:pt x="37" y="37"/>
                  <a:pt x="37" y="37"/>
                </a:cubicBezTo>
                <a:cubicBezTo>
                  <a:pt x="38" y="33"/>
                  <a:pt x="37" y="31"/>
                  <a:pt x="40" y="30"/>
                </a:cubicBezTo>
                <a:cubicBezTo>
                  <a:pt x="41" y="30"/>
                  <a:pt x="41" y="30"/>
                  <a:pt x="41" y="30"/>
                </a:cubicBezTo>
                <a:cubicBezTo>
                  <a:pt x="43" y="28"/>
                  <a:pt x="43" y="24"/>
                  <a:pt x="43" y="22"/>
                </a:cubicBezTo>
                <a:cubicBezTo>
                  <a:pt x="44" y="23"/>
                  <a:pt x="45" y="23"/>
                  <a:pt x="45" y="23"/>
                </a:cubicBezTo>
                <a:cubicBezTo>
                  <a:pt x="46" y="23"/>
                  <a:pt x="46" y="21"/>
                  <a:pt x="47" y="20"/>
                </a:cubicBezTo>
                <a:cubicBezTo>
                  <a:pt x="46" y="18"/>
                  <a:pt x="46" y="16"/>
                  <a:pt x="45" y="14"/>
                </a:cubicBezTo>
                <a:cubicBezTo>
                  <a:pt x="45" y="14"/>
                  <a:pt x="43" y="13"/>
                  <a:pt x="43" y="12"/>
                </a:cubicBezTo>
                <a:cubicBezTo>
                  <a:pt x="42" y="9"/>
                  <a:pt x="43" y="5"/>
                  <a:pt x="45" y="3"/>
                </a:cubicBezTo>
                <a:cubicBezTo>
                  <a:pt x="45" y="3"/>
                  <a:pt x="44" y="2"/>
                  <a:pt x="44" y="1"/>
                </a:cubicBezTo>
                <a:cubicBezTo>
                  <a:pt x="42" y="2"/>
                  <a:pt x="38" y="6"/>
                  <a:pt x="35" y="2"/>
                </a:cubicBezTo>
                <a:cubicBezTo>
                  <a:pt x="35" y="2"/>
                  <a:pt x="36" y="1"/>
                  <a:pt x="35" y="0"/>
                </a:cubicBezTo>
                <a:cubicBezTo>
                  <a:pt x="34" y="0"/>
                  <a:pt x="33" y="1"/>
                  <a:pt x="32" y="0"/>
                </a:cubicBezTo>
                <a:close/>
              </a:path>
            </a:pathLst>
          </a:custGeom>
          <a:solidFill>
            <a:srgbClr val="C9CFD9"/>
          </a:solidFill>
          <a:ln w="127" cap="rnd">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Oval 96">
            <a:extLst>
              <a:ext uri="{FF2B5EF4-FFF2-40B4-BE49-F238E27FC236}">
                <a16:creationId xmlns:a16="http://schemas.microsoft.com/office/drawing/2014/main" id="{B3F61F01-B2E3-4CC7-87FE-52D4416604C9}"/>
              </a:ext>
            </a:extLst>
          </p:cNvPr>
          <p:cNvSpPr/>
          <p:nvPr/>
        </p:nvSpPr>
        <p:spPr bwMode="auto">
          <a:xfrm>
            <a:off x="7112650" y="5606179"/>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1" name="Rectangle 9">
            <a:extLst>
              <a:ext uri="{FF2B5EF4-FFF2-40B4-BE49-F238E27FC236}">
                <a16:creationId xmlns:a16="http://schemas.microsoft.com/office/drawing/2014/main" id="{28EE0ABF-B33E-4EB4-BC32-391B3752BC9D}"/>
              </a:ext>
            </a:extLst>
          </p:cNvPr>
          <p:cNvSpPr txBox="1">
            <a:spLocks noChangeArrowheads="1"/>
          </p:cNvSpPr>
          <p:nvPr/>
        </p:nvSpPr>
        <p:spPr bwMode="auto">
          <a:xfrm>
            <a:off x="5495425" y="5133772"/>
            <a:ext cx="1529245" cy="1095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SG" altLang="en-US" sz="1000" b="1" dirty="0">
                <a:solidFill>
                  <a:srgbClr val="ED1C24"/>
                </a:solidFill>
                <a:latin typeface="Calibri" panose="020F0502020204030204" pitchFamily="34" charset="0"/>
                <a:cs typeface="Calibri" panose="020F0502020204030204" pitchFamily="34" charset="0"/>
              </a:rPr>
              <a:t>CEBU:</a:t>
            </a:r>
            <a:r>
              <a:rPr lang="en-SG" altLang="en-US" sz="1000" dirty="0">
                <a:solidFill>
                  <a:srgbClr val="ED1C24"/>
                </a:solidFill>
                <a:latin typeface="Calibri" panose="020F0502020204030204" pitchFamily="34" charset="0"/>
                <a:cs typeface="Calibri" panose="020F0502020204030204" pitchFamily="34" charset="0"/>
              </a:rPr>
              <a:t> </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Australia</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New Zealand</a:t>
            </a:r>
          </a:p>
          <a:p>
            <a:pPr marL="0" indent="0">
              <a:spcBef>
                <a:spcPts val="0"/>
              </a:spcBef>
              <a:spcAft>
                <a:spcPts val="0"/>
              </a:spcAft>
              <a:buNone/>
            </a:pPr>
            <a:endParaRPr lang="en-SG" altLang="en-US" sz="1000" dirty="0">
              <a:solidFill>
                <a:srgbClr val="525F75"/>
              </a:solidFill>
              <a:latin typeface="Calibri" panose="020F0502020204030204" pitchFamily="34" charset="0"/>
              <a:cs typeface="Calibri" panose="020F0502020204030204" pitchFamily="34" charset="0"/>
            </a:endParaRPr>
          </a:p>
        </p:txBody>
      </p:sp>
      <p:sp>
        <p:nvSpPr>
          <p:cNvPr id="99" name="TextBox 98">
            <a:extLst>
              <a:ext uri="{FF2B5EF4-FFF2-40B4-BE49-F238E27FC236}">
                <a16:creationId xmlns:a16="http://schemas.microsoft.com/office/drawing/2014/main" id="{5A79993B-C424-4786-8942-02691ECE08E6}"/>
              </a:ext>
            </a:extLst>
          </p:cNvPr>
          <p:cNvSpPr txBox="1"/>
          <p:nvPr/>
        </p:nvSpPr>
        <p:spPr>
          <a:xfrm>
            <a:off x="389944" y="265772"/>
            <a:ext cx="9264193" cy="492443"/>
          </a:xfrm>
          <a:prstGeom prst="rect">
            <a:avLst/>
          </a:prstGeom>
          <a:noFill/>
        </p:spPr>
        <p:txBody>
          <a:bodyPr wrap="square" lIns="0" tIns="0" rIns="0" bIns="0" rtlCol="0" anchor="ctr">
            <a:spAutoFit/>
          </a:bodyPr>
          <a:lstStyle/>
          <a:p>
            <a:r>
              <a:rPr lang="en-US" sz="3200" cap="all" dirty="0">
                <a:latin typeface="+mj-lt"/>
              </a:rPr>
              <a:t>GLOBAL SERVICE DELIVERY FOOTPRINT –.</a:t>
            </a:r>
            <a:endParaRPr lang="en-US" sz="2000" b="1" i="1" cap="all" dirty="0">
              <a:solidFill>
                <a:srgbClr val="FF0000"/>
              </a:solidFill>
              <a:latin typeface="+mj-lt"/>
            </a:endParaRPr>
          </a:p>
        </p:txBody>
      </p:sp>
      <p:sp>
        <p:nvSpPr>
          <p:cNvPr id="98" name="TextBox 97">
            <a:extLst>
              <a:ext uri="{FF2B5EF4-FFF2-40B4-BE49-F238E27FC236}">
                <a16:creationId xmlns:a16="http://schemas.microsoft.com/office/drawing/2014/main" id="{F4B2D4FF-7472-42BC-91BA-5BFBE0A22B28}"/>
              </a:ext>
            </a:extLst>
          </p:cNvPr>
          <p:cNvSpPr txBox="1"/>
          <p:nvPr/>
        </p:nvSpPr>
        <p:spPr>
          <a:xfrm>
            <a:off x="1474463" y="6394992"/>
            <a:ext cx="1451041" cy="200055"/>
          </a:xfrm>
          <a:prstGeom prst="rect">
            <a:avLst/>
          </a:prstGeom>
          <a:noFill/>
        </p:spPr>
        <p:txBody>
          <a:bodyPr wrap="square">
            <a:spAutoFit/>
          </a:bodyPr>
          <a:lstStyle/>
          <a:p>
            <a:r>
              <a:rPr lang="en-SG" altLang="en-US" sz="700" dirty="0">
                <a:solidFill>
                  <a:srgbClr val="525F75"/>
                </a:solidFill>
                <a:latin typeface="Century Gothic (Headings)"/>
                <a:cs typeface="Arial" panose="020B0604020202020204" pitchFamily="34" charset="0"/>
              </a:rPr>
              <a:t>Sales and Execution Office</a:t>
            </a:r>
            <a:endParaRPr lang="en-AU" sz="700" dirty="0"/>
          </a:p>
        </p:txBody>
      </p:sp>
      <p:sp>
        <p:nvSpPr>
          <p:cNvPr id="101" name="TextBox 100">
            <a:extLst>
              <a:ext uri="{FF2B5EF4-FFF2-40B4-BE49-F238E27FC236}">
                <a16:creationId xmlns:a16="http://schemas.microsoft.com/office/drawing/2014/main" id="{81A89C1A-90DB-472B-B2CE-E5149ED109A8}"/>
              </a:ext>
            </a:extLst>
          </p:cNvPr>
          <p:cNvSpPr txBox="1"/>
          <p:nvPr/>
        </p:nvSpPr>
        <p:spPr>
          <a:xfrm>
            <a:off x="3311174" y="6401480"/>
            <a:ext cx="1280874" cy="200055"/>
          </a:xfrm>
          <a:prstGeom prst="rect">
            <a:avLst/>
          </a:prstGeom>
          <a:noFill/>
        </p:spPr>
        <p:txBody>
          <a:bodyPr wrap="square">
            <a:spAutoFit/>
          </a:bodyPr>
          <a:lstStyle/>
          <a:p>
            <a:r>
              <a:rPr lang="en-SG" altLang="en-US" sz="700" dirty="0">
                <a:solidFill>
                  <a:srgbClr val="525F75"/>
                </a:solidFill>
                <a:latin typeface="Century Gothic (Headings)"/>
                <a:cs typeface="Arial" panose="020B0604020202020204" pitchFamily="34" charset="0"/>
              </a:rPr>
              <a:t>Execution Office Only</a:t>
            </a:r>
            <a:endParaRPr lang="en-AU" sz="700" dirty="0"/>
          </a:p>
        </p:txBody>
      </p:sp>
      <p:sp>
        <p:nvSpPr>
          <p:cNvPr id="102" name="Freeform 2">
            <a:extLst>
              <a:ext uri="{FF2B5EF4-FFF2-40B4-BE49-F238E27FC236}">
                <a16:creationId xmlns:a16="http://schemas.microsoft.com/office/drawing/2014/main" id="{57070D4A-956D-4C9D-8A01-9755F619591A}"/>
              </a:ext>
            </a:extLst>
          </p:cNvPr>
          <p:cNvSpPr/>
          <p:nvPr/>
        </p:nvSpPr>
        <p:spPr bwMode="auto">
          <a:xfrm rot="8100000">
            <a:off x="3213076" y="6447508"/>
            <a:ext cx="108000" cy="10800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03" name="Freeform 2">
            <a:extLst>
              <a:ext uri="{FF2B5EF4-FFF2-40B4-BE49-F238E27FC236}">
                <a16:creationId xmlns:a16="http://schemas.microsoft.com/office/drawing/2014/main" id="{29899911-0B65-4504-AE74-2369BEFE531F}"/>
              </a:ext>
            </a:extLst>
          </p:cNvPr>
          <p:cNvSpPr/>
          <p:nvPr/>
        </p:nvSpPr>
        <p:spPr bwMode="auto">
          <a:xfrm rot="8100000">
            <a:off x="1403879" y="6420264"/>
            <a:ext cx="108000" cy="10800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8" name="Freeform 31">
            <a:extLst>
              <a:ext uri="{FF2B5EF4-FFF2-40B4-BE49-F238E27FC236}">
                <a16:creationId xmlns:a16="http://schemas.microsoft.com/office/drawing/2014/main" id="{F871BD57-5B23-49B2-A4E4-DABF675ED525}"/>
              </a:ext>
            </a:extLst>
          </p:cNvPr>
          <p:cNvSpPr/>
          <p:nvPr/>
        </p:nvSpPr>
        <p:spPr bwMode="auto">
          <a:xfrm rot="8100000">
            <a:off x="4479049" y="1320159"/>
            <a:ext cx="159301" cy="159301"/>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2" name="Rectangle 21">
            <a:extLst>
              <a:ext uri="{FF2B5EF4-FFF2-40B4-BE49-F238E27FC236}">
                <a16:creationId xmlns:a16="http://schemas.microsoft.com/office/drawing/2014/main" id="{8F4F0003-2AC0-0E1F-3A59-3A977583CCC2}"/>
              </a:ext>
            </a:extLst>
          </p:cNvPr>
          <p:cNvSpPr/>
          <p:nvPr/>
        </p:nvSpPr>
        <p:spPr>
          <a:xfrm>
            <a:off x="4630662" y="1234878"/>
            <a:ext cx="2138668" cy="369332"/>
          </a:xfrm>
          <a:prstGeom prst="rect">
            <a:avLst/>
          </a:prstGeom>
        </p:spPr>
        <p:txBody>
          <a:bodyPr wrap="square">
            <a:spAutoFit/>
          </a:bodyPr>
          <a:lstStyle/>
          <a:p>
            <a:pPr algn="l"/>
            <a:r>
              <a:rPr lang="en-SG" altLang="en-US" b="1" dirty="0">
                <a:solidFill>
                  <a:srgbClr val="525F75"/>
                </a:solidFill>
                <a:latin typeface="Century Gothic (Headings)"/>
                <a:cs typeface="Arial" panose="020B0604020202020204" pitchFamily="34" charset="0"/>
              </a:rPr>
              <a:t>UNITED KINGDOM</a:t>
            </a:r>
          </a:p>
        </p:txBody>
      </p:sp>
      <p:sp>
        <p:nvSpPr>
          <p:cNvPr id="26" name="Oval 25">
            <a:extLst>
              <a:ext uri="{FF2B5EF4-FFF2-40B4-BE49-F238E27FC236}">
                <a16:creationId xmlns:a16="http://schemas.microsoft.com/office/drawing/2014/main" id="{521CAFB7-38F9-6DAB-5AEA-9DDB764261AD}"/>
              </a:ext>
            </a:extLst>
          </p:cNvPr>
          <p:cNvSpPr/>
          <p:nvPr/>
        </p:nvSpPr>
        <p:spPr bwMode="auto">
          <a:xfrm>
            <a:off x="7439772" y="2337793"/>
            <a:ext cx="114300" cy="108329"/>
          </a:xfrm>
          <a:prstGeom prst="ellipse">
            <a:avLst/>
          </a:prstGeom>
          <a:solidFill>
            <a:srgbClr val="ED1C2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SG"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30" name="Rectangle 9">
            <a:extLst>
              <a:ext uri="{FF2B5EF4-FFF2-40B4-BE49-F238E27FC236}">
                <a16:creationId xmlns:a16="http://schemas.microsoft.com/office/drawing/2014/main" id="{0F8C88E4-F967-FE43-B415-7562E4982B3D}"/>
              </a:ext>
            </a:extLst>
          </p:cNvPr>
          <p:cNvSpPr txBox="1">
            <a:spLocks noChangeArrowheads="1"/>
          </p:cNvSpPr>
          <p:nvPr/>
        </p:nvSpPr>
        <p:spPr bwMode="auto">
          <a:xfrm>
            <a:off x="4831994" y="2712196"/>
            <a:ext cx="1648606" cy="1078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COVERING:</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 UK</a:t>
            </a:r>
          </a:p>
          <a:p>
            <a:pPr marL="0" indent="0">
              <a:spcBef>
                <a:spcPts val="0"/>
              </a:spcBef>
              <a:buFont typeface="Arial" panose="020B0604020202020204" pitchFamily="34" charset="0"/>
              <a:buNone/>
            </a:pPr>
            <a:r>
              <a:rPr lang="en-US" altLang="en-US" sz="1000" b="1" dirty="0">
                <a:solidFill>
                  <a:srgbClr val="525F75"/>
                </a:solidFill>
                <a:latin typeface="Calibri" panose="020F0502020204030204" pitchFamily="34" charset="0"/>
                <a:cs typeface="Calibri" panose="020F0502020204030204" pitchFamily="34" charset="0"/>
              </a:rPr>
              <a:t>-- Germany</a:t>
            </a:r>
          </a:p>
          <a:p>
            <a:pPr>
              <a:spcBef>
                <a:spcPts val="0"/>
              </a:spcBef>
              <a:buFontTx/>
              <a:buChar char="-"/>
            </a:pPr>
            <a:r>
              <a:rPr lang="en-US" altLang="en-US" sz="1000" b="1" dirty="0">
                <a:solidFill>
                  <a:srgbClr val="525F75"/>
                </a:solidFill>
                <a:latin typeface="Calibri" panose="020F0502020204030204" pitchFamily="34" charset="0"/>
                <a:cs typeface="Calibri" panose="020F0502020204030204" pitchFamily="34" charset="0"/>
              </a:rPr>
              <a:t>France</a:t>
            </a:r>
          </a:p>
          <a:p>
            <a:pPr>
              <a:spcBef>
                <a:spcPts val="0"/>
              </a:spcBef>
              <a:buFontTx/>
              <a:buChar char="-"/>
            </a:pPr>
            <a:r>
              <a:rPr lang="en-US" altLang="en-US" sz="1000" b="1" dirty="0">
                <a:solidFill>
                  <a:srgbClr val="525F75"/>
                </a:solidFill>
                <a:latin typeface="Calibri" panose="020F0502020204030204" pitchFamily="34" charset="0"/>
                <a:cs typeface="Calibri" panose="020F0502020204030204" pitchFamily="34" charset="0"/>
              </a:rPr>
              <a:t>All Europe counties</a:t>
            </a:r>
          </a:p>
          <a:p>
            <a:pPr>
              <a:spcBef>
                <a:spcPts val="0"/>
              </a:spcBef>
              <a:buFontTx/>
              <a:buChar char="-"/>
            </a:pPr>
            <a:endParaRPr lang="en-US" altLang="en-US" sz="1000" b="1" dirty="0">
              <a:solidFill>
                <a:srgbClr val="525F7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0181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4E9E19-6E3A-4B2A-80ED-E971956BB53A}"/>
              </a:ext>
            </a:extLst>
          </p:cNvPr>
          <p:cNvPicPr>
            <a:picLocks noChangeAspect="1"/>
          </p:cNvPicPr>
          <p:nvPr/>
        </p:nvPicPr>
        <p:blipFill>
          <a:blip r:embed="rId3">
            <a:alphaModFix amt="20000"/>
          </a:blip>
          <a:stretch>
            <a:fillRect/>
          </a:stretch>
        </p:blipFill>
        <p:spPr>
          <a:xfrm>
            <a:off x="5308717" y="25687"/>
            <a:ext cx="6858000" cy="6858000"/>
          </a:xfrm>
          <a:prstGeom prst="rect">
            <a:avLst/>
          </a:prstGeom>
        </p:spPr>
      </p:pic>
      <p:sp>
        <p:nvSpPr>
          <p:cNvPr id="107" name="TextBox 106">
            <a:extLst>
              <a:ext uri="{FF2B5EF4-FFF2-40B4-BE49-F238E27FC236}">
                <a16:creationId xmlns:a16="http://schemas.microsoft.com/office/drawing/2014/main" id="{03B7DC36-7DE8-47E9-B9DC-A1A6564F6753}"/>
              </a:ext>
            </a:extLst>
          </p:cNvPr>
          <p:cNvSpPr txBox="1"/>
          <p:nvPr/>
        </p:nvSpPr>
        <p:spPr>
          <a:xfrm>
            <a:off x="437569" y="289819"/>
            <a:ext cx="3207215" cy="492443"/>
          </a:xfrm>
          <a:prstGeom prst="rect">
            <a:avLst/>
          </a:prstGeom>
          <a:noFill/>
        </p:spPr>
        <p:txBody>
          <a:bodyPr wrap="square" lIns="0" tIns="0" rIns="0" bIns="0" rtlCol="0" anchor="ctr">
            <a:spAutoFit/>
          </a:bodyPr>
          <a:lstStyle/>
          <a:p>
            <a:r>
              <a:rPr lang="en-US" sz="3200" cap="all" dirty="0">
                <a:latin typeface="+mj-lt"/>
              </a:rPr>
              <a:t>Our</a:t>
            </a:r>
            <a:r>
              <a:rPr lang="en-US" sz="3200" b="1" cap="all" dirty="0">
                <a:latin typeface="+mj-lt"/>
              </a:rPr>
              <a:t> B2b data</a:t>
            </a:r>
          </a:p>
        </p:txBody>
      </p:sp>
      <p:grpSp>
        <p:nvGrpSpPr>
          <p:cNvPr id="62" name="Group 61">
            <a:extLst>
              <a:ext uri="{FF2B5EF4-FFF2-40B4-BE49-F238E27FC236}">
                <a16:creationId xmlns:a16="http://schemas.microsoft.com/office/drawing/2014/main" id="{1C90BDB6-F572-4B0F-9DDC-EA3702DE8D45}"/>
              </a:ext>
              <a:ext uri="{C183D7F6-B498-43B3-948B-1728B52AA6E4}">
                <adec:decorative xmlns:adec="http://schemas.microsoft.com/office/drawing/2017/decorative" val="1"/>
              </a:ext>
            </a:extLst>
          </p:cNvPr>
          <p:cNvGrpSpPr/>
          <p:nvPr/>
        </p:nvGrpSpPr>
        <p:grpSpPr>
          <a:xfrm>
            <a:off x="785091" y="1647098"/>
            <a:ext cx="1440873" cy="976388"/>
            <a:chOff x="304798" y="1577182"/>
            <a:chExt cx="3419023" cy="1684222"/>
          </a:xfrm>
          <a:effectLst>
            <a:outerShdw blurRad="50800" dist="38100" dir="2700000" algn="tl" rotWithShape="0">
              <a:prstClr val="black">
                <a:alpha val="40000"/>
              </a:prstClr>
            </a:outerShdw>
          </a:effectLst>
        </p:grpSpPr>
        <p:sp>
          <p:nvSpPr>
            <p:cNvPr id="63" name="Rectangle 62">
              <a:extLst>
                <a:ext uri="{FF2B5EF4-FFF2-40B4-BE49-F238E27FC236}">
                  <a16:creationId xmlns:a16="http://schemas.microsoft.com/office/drawing/2014/main" id="{2B42DAD2-9F50-4C80-93B3-2BC3C9619650}"/>
                </a:ext>
              </a:extLst>
            </p:cNvPr>
            <p:cNvSpPr/>
            <p:nvPr/>
          </p:nvSpPr>
          <p:spPr>
            <a:xfrm>
              <a:off x="304800" y="1577182"/>
              <a:ext cx="3419021" cy="1265123"/>
            </a:xfrm>
            <a:prstGeom prst="rect">
              <a:avLst/>
            </a:prstGeom>
            <a:solidFill>
              <a:srgbClr val="30B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b="1" dirty="0">
                  <a:latin typeface="+mj-lt"/>
                </a:rPr>
                <a:t>30,500,000+</a:t>
              </a:r>
            </a:p>
          </p:txBody>
        </p:sp>
        <p:sp>
          <p:nvSpPr>
            <p:cNvPr id="64" name="Rectangle 63">
              <a:extLst>
                <a:ext uri="{FF2B5EF4-FFF2-40B4-BE49-F238E27FC236}">
                  <a16:creationId xmlns:a16="http://schemas.microsoft.com/office/drawing/2014/main" id="{DA5E4FA1-8BA3-4733-9BC4-BA14BE2F1E3A}"/>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COMPANIES</a:t>
              </a:r>
            </a:p>
          </p:txBody>
        </p:sp>
      </p:grpSp>
      <p:sp>
        <p:nvSpPr>
          <p:cNvPr id="71" name="Oval 70">
            <a:extLst>
              <a:ext uri="{FF2B5EF4-FFF2-40B4-BE49-F238E27FC236}">
                <a16:creationId xmlns:a16="http://schemas.microsoft.com/office/drawing/2014/main" id="{E48C763B-3585-4C2E-BC7E-949EB96E0C1B}"/>
              </a:ext>
              <a:ext uri="{C183D7F6-B498-43B3-948B-1728B52AA6E4}">
                <adec:decorative xmlns:adec="http://schemas.microsoft.com/office/drawing/2017/decorative" val="1"/>
              </a:ext>
            </a:extLst>
          </p:cNvPr>
          <p:cNvSpPr/>
          <p:nvPr/>
        </p:nvSpPr>
        <p:spPr>
          <a:xfrm>
            <a:off x="1276341" y="1324967"/>
            <a:ext cx="458372" cy="459229"/>
          </a:xfrm>
          <a:prstGeom prst="ellipse">
            <a:avLst/>
          </a:prstGeom>
          <a:solidFill>
            <a:srgbClr val="30B29F"/>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115" name="Group 114">
            <a:extLst>
              <a:ext uri="{FF2B5EF4-FFF2-40B4-BE49-F238E27FC236}">
                <a16:creationId xmlns:a16="http://schemas.microsoft.com/office/drawing/2014/main" id="{29AE2806-8CCF-4A28-83B4-CBF0368AEF6C}"/>
              </a:ext>
              <a:ext uri="{C183D7F6-B498-43B3-948B-1728B52AA6E4}">
                <adec:decorative xmlns:adec="http://schemas.microsoft.com/office/drawing/2017/decorative" val="1"/>
              </a:ext>
            </a:extLst>
          </p:cNvPr>
          <p:cNvGrpSpPr/>
          <p:nvPr/>
        </p:nvGrpSpPr>
        <p:grpSpPr>
          <a:xfrm>
            <a:off x="2588488" y="1630682"/>
            <a:ext cx="1440873" cy="976388"/>
            <a:chOff x="304798" y="1577182"/>
            <a:chExt cx="3419023" cy="1684222"/>
          </a:xfrm>
          <a:effectLst>
            <a:outerShdw blurRad="50800" dist="38100" dir="2700000" algn="tl" rotWithShape="0">
              <a:prstClr val="black">
                <a:alpha val="40000"/>
              </a:prstClr>
            </a:outerShdw>
          </a:effectLst>
        </p:grpSpPr>
        <p:sp>
          <p:nvSpPr>
            <p:cNvPr id="116" name="Rectangle 115">
              <a:extLst>
                <a:ext uri="{FF2B5EF4-FFF2-40B4-BE49-F238E27FC236}">
                  <a16:creationId xmlns:a16="http://schemas.microsoft.com/office/drawing/2014/main" id="{181A0480-A7E1-480F-9FA4-D303FAE416C0}"/>
                </a:ext>
              </a:extLst>
            </p:cNvPr>
            <p:cNvSpPr/>
            <p:nvPr/>
          </p:nvSpPr>
          <p:spPr>
            <a:xfrm>
              <a:off x="304800" y="1577182"/>
              <a:ext cx="3419021" cy="12651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b="1" dirty="0">
                  <a:latin typeface="+mj-lt"/>
                </a:rPr>
                <a:t>55,000,000+</a:t>
              </a:r>
            </a:p>
          </p:txBody>
        </p:sp>
        <p:sp>
          <p:nvSpPr>
            <p:cNvPr id="117" name="Rectangle 116">
              <a:extLst>
                <a:ext uri="{FF2B5EF4-FFF2-40B4-BE49-F238E27FC236}">
                  <a16:creationId xmlns:a16="http://schemas.microsoft.com/office/drawing/2014/main" id="{03877AF1-BF8C-4DF9-9C3B-1ADF0F561CFA}"/>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CONTACTS</a:t>
              </a:r>
            </a:p>
          </p:txBody>
        </p:sp>
      </p:grpSp>
      <p:sp>
        <p:nvSpPr>
          <p:cNvPr id="118" name="Oval 117">
            <a:extLst>
              <a:ext uri="{FF2B5EF4-FFF2-40B4-BE49-F238E27FC236}">
                <a16:creationId xmlns:a16="http://schemas.microsoft.com/office/drawing/2014/main" id="{523494A6-896E-4C58-9E49-E27BE5F3A124}"/>
              </a:ext>
              <a:ext uri="{C183D7F6-B498-43B3-948B-1728B52AA6E4}">
                <adec:decorative xmlns:adec="http://schemas.microsoft.com/office/drawing/2017/decorative" val="1"/>
              </a:ext>
            </a:extLst>
          </p:cNvPr>
          <p:cNvSpPr/>
          <p:nvPr/>
        </p:nvSpPr>
        <p:spPr>
          <a:xfrm>
            <a:off x="3079738" y="1308551"/>
            <a:ext cx="458372" cy="459229"/>
          </a:xfrm>
          <a:prstGeom prst="ellipse">
            <a:avLst/>
          </a:prstGeom>
          <a:solidFill>
            <a:srgbClr val="404040"/>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135" name="Group 134">
            <a:extLst>
              <a:ext uri="{FF2B5EF4-FFF2-40B4-BE49-F238E27FC236}">
                <a16:creationId xmlns:a16="http://schemas.microsoft.com/office/drawing/2014/main" id="{B69A527A-BAF0-4372-BFFD-5EB7CF23787C}"/>
              </a:ext>
              <a:ext uri="{C183D7F6-B498-43B3-948B-1728B52AA6E4}">
                <adec:decorative xmlns:adec="http://schemas.microsoft.com/office/drawing/2017/decorative" val="1"/>
              </a:ext>
            </a:extLst>
          </p:cNvPr>
          <p:cNvGrpSpPr/>
          <p:nvPr/>
        </p:nvGrpSpPr>
        <p:grpSpPr>
          <a:xfrm>
            <a:off x="4364181" y="1645980"/>
            <a:ext cx="1537855" cy="976388"/>
            <a:chOff x="304798" y="1577182"/>
            <a:chExt cx="3419023" cy="1684222"/>
          </a:xfrm>
          <a:effectLst>
            <a:outerShdw blurRad="50800" dist="38100" dir="2700000" algn="tl" rotWithShape="0">
              <a:prstClr val="black">
                <a:alpha val="40000"/>
              </a:prstClr>
            </a:outerShdw>
          </a:effectLst>
        </p:grpSpPr>
        <p:sp>
          <p:nvSpPr>
            <p:cNvPr id="136" name="Rectangle 135">
              <a:extLst>
                <a:ext uri="{FF2B5EF4-FFF2-40B4-BE49-F238E27FC236}">
                  <a16:creationId xmlns:a16="http://schemas.microsoft.com/office/drawing/2014/main" id="{FF5E8B1C-45D7-4FDF-B49D-3D498A16FE19}"/>
                </a:ext>
              </a:extLst>
            </p:cNvPr>
            <p:cNvSpPr/>
            <p:nvPr/>
          </p:nvSpPr>
          <p:spPr>
            <a:xfrm>
              <a:off x="304800" y="1577182"/>
              <a:ext cx="3419021" cy="1265123"/>
            </a:xfrm>
            <a:prstGeom prst="rect">
              <a:avLst/>
            </a:prstGeom>
            <a:solidFill>
              <a:srgbClr val="30B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000" b="1" dirty="0">
                  <a:latin typeface="+mj-lt"/>
                </a:rPr>
                <a:t>3,000,000+</a:t>
              </a:r>
            </a:p>
          </p:txBody>
        </p:sp>
        <p:sp>
          <p:nvSpPr>
            <p:cNvPr id="137" name="Rectangle 136">
              <a:extLst>
                <a:ext uri="{FF2B5EF4-FFF2-40B4-BE49-F238E27FC236}">
                  <a16:creationId xmlns:a16="http://schemas.microsoft.com/office/drawing/2014/main" id="{21033B55-8E79-4C6B-853A-B6A66BC5B0F6}"/>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TECH INSTALLS</a:t>
              </a:r>
            </a:p>
          </p:txBody>
        </p:sp>
      </p:grpSp>
      <p:sp>
        <p:nvSpPr>
          <p:cNvPr id="138" name="Oval 137">
            <a:extLst>
              <a:ext uri="{FF2B5EF4-FFF2-40B4-BE49-F238E27FC236}">
                <a16:creationId xmlns:a16="http://schemas.microsoft.com/office/drawing/2014/main" id="{C7177954-D418-4B03-80B8-8BCF3D9AE0E4}"/>
              </a:ext>
              <a:ext uri="{C183D7F6-B498-43B3-948B-1728B52AA6E4}">
                <adec:decorative xmlns:adec="http://schemas.microsoft.com/office/drawing/2017/decorative" val="1"/>
              </a:ext>
            </a:extLst>
          </p:cNvPr>
          <p:cNvSpPr/>
          <p:nvPr/>
        </p:nvSpPr>
        <p:spPr>
          <a:xfrm>
            <a:off x="4855431" y="1323849"/>
            <a:ext cx="458372" cy="459229"/>
          </a:xfrm>
          <a:prstGeom prst="ellipse">
            <a:avLst/>
          </a:prstGeom>
          <a:solidFill>
            <a:srgbClr val="30B29F"/>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139" name="Group 138">
            <a:extLst>
              <a:ext uri="{FF2B5EF4-FFF2-40B4-BE49-F238E27FC236}">
                <a16:creationId xmlns:a16="http://schemas.microsoft.com/office/drawing/2014/main" id="{62397564-D94C-410D-AD41-F70530FCF4E9}"/>
              </a:ext>
              <a:ext uri="{C183D7F6-B498-43B3-948B-1728B52AA6E4}">
                <adec:decorative xmlns:adec="http://schemas.microsoft.com/office/drawing/2017/decorative" val="1"/>
              </a:ext>
            </a:extLst>
          </p:cNvPr>
          <p:cNvGrpSpPr/>
          <p:nvPr/>
        </p:nvGrpSpPr>
        <p:grpSpPr>
          <a:xfrm>
            <a:off x="6204522" y="1638800"/>
            <a:ext cx="1440873" cy="976388"/>
            <a:chOff x="304798" y="1577182"/>
            <a:chExt cx="3419023" cy="1684222"/>
          </a:xfrm>
          <a:effectLst>
            <a:outerShdw blurRad="50800" dist="38100" dir="2700000" algn="tl" rotWithShape="0">
              <a:prstClr val="black">
                <a:alpha val="40000"/>
              </a:prstClr>
            </a:outerShdw>
          </a:effectLst>
        </p:grpSpPr>
        <p:sp>
          <p:nvSpPr>
            <p:cNvPr id="140" name="Rectangle 139">
              <a:extLst>
                <a:ext uri="{FF2B5EF4-FFF2-40B4-BE49-F238E27FC236}">
                  <a16:creationId xmlns:a16="http://schemas.microsoft.com/office/drawing/2014/main" id="{00BD49E0-DECA-4FB7-BCE7-92686473732F}"/>
                </a:ext>
              </a:extLst>
            </p:cNvPr>
            <p:cNvSpPr/>
            <p:nvPr/>
          </p:nvSpPr>
          <p:spPr>
            <a:xfrm>
              <a:off x="304800" y="1577182"/>
              <a:ext cx="3419021" cy="12651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000" b="1" dirty="0">
                  <a:latin typeface="+mj-lt"/>
                </a:rPr>
                <a:t>80</a:t>
              </a:r>
            </a:p>
          </p:txBody>
        </p:sp>
        <p:sp>
          <p:nvSpPr>
            <p:cNvPr id="141" name="Rectangle 140">
              <a:extLst>
                <a:ext uri="{FF2B5EF4-FFF2-40B4-BE49-F238E27FC236}">
                  <a16:creationId xmlns:a16="http://schemas.microsoft.com/office/drawing/2014/main" id="{AD2653B5-7EA3-4743-A1E7-1ECEB381BF24}"/>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GLOBAL DATABASE</a:t>
              </a:r>
            </a:p>
          </p:txBody>
        </p:sp>
      </p:grpSp>
      <p:sp>
        <p:nvSpPr>
          <p:cNvPr id="142" name="Oval 141">
            <a:extLst>
              <a:ext uri="{FF2B5EF4-FFF2-40B4-BE49-F238E27FC236}">
                <a16:creationId xmlns:a16="http://schemas.microsoft.com/office/drawing/2014/main" id="{55972183-5E5E-49A4-AE55-E19593E4251A}"/>
              </a:ext>
              <a:ext uri="{C183D7F6-B498-43B3-948B-1728B52AA6E4}">
                <adec:decorative xmlns:adec="http://schemas.microsoft.com/office/drawing/2017/decorative" val="1"/>
              </a:ext>
            </a:extLst>
          </p:cNvPr>
          <p:cNvSpPr/>
          <p:nvPr/>
        </p:nvSpPr>
        <p:spPr>
          <a:xfrm>
            <a:off x="6695772" y="1316669"/>
            <a:ext cx="458372" cy="459229"/>
          </a:xfrm>
          <a:prstGeom prst="ellipse">
            <a:avLst/>
          </a:prstGeom>
          <a:solidFill>
            <a:srgbClr val="404040"/>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143" name="Group 142">
            <a:extLst>
              <a:ext uri="{FF2B5EF4-FFF2-40B4-BE49-F238E27FC236}">
                <a16:creationId xmlns:a16="http://schemas.microsoft.com/office/drawing/2014/main" id="{1A7433A8-F58C-4B03-A090-4FF6E8445B2B}"/>
              </a:ext>
              <a:ext uri="{C183D7F6-B498-43B3-948B-1728B52AA6E4}">
                <adec:decorative xmlns:adec="http://schemas.microsoft.com/office/drawing/2017/decorative" val="1"/>
              </a:ext>
            </a:extLst>
          </p:cNvPr>
          <p:cNvGrpSpPr/>
          <p:nvPr/>
        </p:nvGrpSpPr>
        <p:grpSpPr>
          <a:xfrm>
            <a:off x="8029860" y="1627013"/>
            <a:ext cx="1440873" cy="976388"/>
            <a:chOff x="304798" y="1577182"/>
            <a:chExt cx="3419023" cy="1684222"/>
          </a:xfrm>
          <a:effectLst>
            <a:outerShdw blurRad="50800" dist="38100" dir="2700000" algn="tl" rotWithShape="0">
              <a:prstClr val="black">
                <a:alpha val="40000"/>
              </a:prstClr>
            </a:outerShdw>
          </a:effectLst>
        </p:grpSpPr>
        <p:sp>
          <p:nvSpPr>
            <p:cNvPr id="144" name="Rectangle 143">
              <a:extLst>
                <a:ext uri="{FF2B5EF4-FFF2-40B4-BE49-F238E27FC236}">
                  <a16:creationId xmlns:a16="http://schemas.microsoft.com/office/drawing/2014/main" id="{F17506D5-0748-427E-9080-0E286CF4518F}"/>
                </a:ext>
              </a:extLst>
            </p:cNvPr>
            <p:cNvSpPr/>
            <p:nvPr/>
          </p:nvSpPr>
          <p:spPr>
            <a:xfrm>
              <a:off x="304800" y="1577182"/>
              <a:ext cx="3419021" cy="1265123"/>
            </a:xfrm>
            <a:prstGeom prst="rect">
              <a:avLst/>
            </a:prstGeom>
            <a:solidFill>
              <a:srgbClr val="30B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000" b="1" dirty="0">
                  <a:latin typeface="+mj-lt"/>
                </a:rPr>
                <a:t>150+</a:t>
              </a:r>
            </a:p>
          </p:txBody>
        </p:sp>
        <p:sp>
          <p:nvSpPr>
            <p:cNvPr id="145" name="Rectangle 144">
              <a:extLst>
                <a:ext uri="{FF2B5EF4-FFF2-40B4-BE49-F238E27FC236}">
                  <a16:creationId xmlns:a16="http://schemas.microsoft.com/office/drawing/2014/main" id="{E770B11C-2151-4B1E-AD11-19592AB60692}"/>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INDUSTRIES</a:t>
              </a:r>
            </a:p>
          </p:txBody>
        </p:sp>
      </p:grpSp>
      <p:sp>
        <p:nvSpPr>
          <p:cNvPr id="146" name="Oval 145">
            <a:extLst>
              <a:ext uri="{FF2B5EF4-FFF2-40B4-BE49-F238E27FC236}">
                <a16:creationId xmlns:a16="http://schemas.microsoft.com/office/drawing/2014/main" id="{30567DAA-7204-412D-8ACA-92847491C8C6}"/>
              </a:ext>
              <a:ext uri="{C183D7F6-B498-43B3-948B-1728B52AA6E4}">
                <adec:decorative xmlns:adec="http://schemas.microsoft.com/office/drawing/2017/decorative" val="1"/>
              </a:ext>
            </a:extLst>
          </p:cNvPr>
          <p:cNvSpPr/>
          <p:nvPr/>
        </p:nvSpPr>
        <p:spPr>
          <a:xfrm>
            <a:off x="8521110" y="1304882"/>
            <a:ext cx="458372" cy="459229"/>
          </a:xfrm>
          <a:prstGeom prst="ellipse">
            <a:avLst/>
          </a:prstGeom>
          <a:solidFill>
            <a:srgbClr val="30B29F"/>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147" name="Group 146">
            <a:extLst>
              <a:ext uri="{FF2B5EF4-FFF2-40B4-BE49-F238E27FC236}">
                <a16:creationId xmlns:a16="http://schemas.microsoft.com/office/drawing/2014/main" id="{A5125439-4A45-4C41-AF96-A7FD615A4817}"/>
              </a:ext>
              <a:ext uri="{C183D7F6-B498-43B3-948B-1728B52AA6E4}">
                <adec:decorative xmlns:adec="http://schemas.microsoft.com/office/drawing/2017/decorative" val="1"/>
              </a:ext>
            </a:extLst>
          </p:cNvPr>
          <p:cNvGrpSpPr/>
          <p:nvPr/>
        </p:nvGrpSpPr>
        <p:grpSpPr>
          <a:xfrm>
            <a:off x="9824021" y="1629069"/>
            <a:ext cx="1440873" cy="976388"/>
            <a:chOff x="304798" y="1577182"/>
            <a:chExt cx="3419023" cy="1684222"/>
          </a:xfrm>
          <a:effectLst>
            <a:outerShdw blurRad="50800" dist="38100" dir="2700000" algn="tl" rotWithShape="0">
              <a:prstClr val="black">
                <a:alpha val="40000"/>
              </a:prstClr>
            </a:outerShdw>
          </a:effectLst>
        </p:grpSpPr>
        <p:sp>
          <p:nvSpPr>
            <p:cNvPr id="148" name="Rectangle 147">
              <a:extLst>
                <a:ext uri="{FF2B5EF4-FFF2-40B4-BE49-F238E27FC236}">
                  <a16:creationId xmlns:a16="http://schemas.microsoft.com/office/drawing/2014/main" id="{53186ECA-0C87-4008-8B4C-53A054CF70F5}"/>
                </a:ext>
              </a:extLst>
            </p:cNvPr>
            <p:cNvSpPr/>
            <p:nvPr/>
          </p:nvSpPr>
          <p:spPr>
            <a:xfrm>
              <a:off x="304800" y="1577182"/>
              <a:ext cx="3419021" cy="12651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000" b="1" dirty="0">
                  <a:latin typeface="+mj-lt"/>
                </a:rPr>
                <a:t>30+</a:t>
              </a:r>
            </a:p>
          </p:txBody>
        </p:sp>
        <p:sp>
          <p:nvSpPr>
            <p:cNvPr id="149" name="Rectangle 148">
              <a:extLst>
                <a:ext uri="{FF2B5EF4-FFF2-40B4-BE49-F238E27FC236}">
                  <a16:creationId xmlns:a16="http://schemas.microsoft.com/office/drawing/2014/main" id="{1E0D6B02-433D-48B3-80A7-2E2A524274E6}"/>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JOB FUNCTIONS</a:t>
              </a:r>
            </a:p>
          </p:txBody>
        </p:sp>
      </p:grpSp>
      <p:sp>
        <p:nvSpPr>
          <p:cNvPr id="150" name="Oval 149">
            <a:extLst>
              <a:ext uri="{FF2B5EF4-FFF2-40B4-BE49-F238E27FC236}">
                <a16:creationId xmlns:a16="http://schemas.microsoft.com/office/drawing/2014/main" id="{7A0D7703-62B1-444A-ACAB-08C58DBB6844}"/>
              </a:ext>
              <a:ext uri="{C183D7F6-B498-43B3-948B-1728B52AA6E4}">
                <adec:decorative xmlns:adec="http://schemas.microsoft.com/office/drawing/2017/decorative" val="1"/>
              </a:ext>
            </a:extLst>
          </p:cNvPr>
          <p:cNvSpPr/>
          <p:nvPr/>
        </p:nvSpPr>
        <p:spPr>
          <a:xfrm>
            <a:off x="10315271" y="1306938"/>
            <a:ext cx="458372" cy="459229"/>
          </a:xfrm>
          <a:prstGeom prst="ellipse">
            <a:avLst/>
          </a:prstGeom>
          <a:solidFill>
            <a:srgbClr val="404040"/>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23" name="Picture 22">
            <a:extLst>
              <a:ext uri="{FF2B5EF4-FFF2-40B4-BE49-F238E27FC236}">
                <a16:creationId xmlns:a16="http://schemas.microsoft.com/office/drawing/2014/main" id="{CF401EEE-5BDC-4041-8752-A6EA16DEB8F9}"/>
              </a:ext>
            </a:extLst>
          </p:cNvPr>
          <p:cNvPicPr>
            <a:picLocks noChangeAspect="1"/>
          </p:cNvPicPr>
          <p:nvPr/>
        </p:nvPicPr>
        <p:blipFill>
          <a:blip r:embed="rId4"/>
          <a:stretch>
            <a:fillRect/>
          </a:stretch>
        </p:blipFill>
        <p:spPr>
          <a:xfrm>
            <a:off x="5303843" y="109998"/>
            <a:ext cx="1052786" cy="1052786"/>
          </a:xfrm>
          <a:prstGeom prst="rect">
            <a:avLst/>
          </a:prstGeom>
          <a:ln>
            <a:noFill/>
          </a:ln>
          <a:effectLst>
            <a:outerShdw blurRad="292100" dist="139700" dir="2700000" algn="tl" rotWithShape="0">
              <a:srgbClr val="333333">
                <a:alpha val="65000"/>
              </a:srgbClr>
            </a:outerShdw>
          </a:effectLst>
        </p:spPr>
      </p:pic>
      <p:pic>
        <p:nvPicPr>
          <p:cNvPr id="3" name="Graphic 2" descr="City with solid fill">
            <a:extLst>
              <a:ext uri="{FF2B5EF4-FFF2-40B4-BE49-F238E27FC236}">
                <a16:creationId xmlns:a16="http://schemas.microsoft.com/office/drawing/2014/main" id="{6E13E967-9D0C-4948-A175-C6245D458CC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79769" y="1432249"/>
            <a:ext cx="261895" cy="261895"/>
          </a:xfrm>
          <a:prstGeom prst="rect">
            <a:avLst/>
          </a:prstGeom>
        </p:spPr>
      </p:pic>
      <p:pic>
        <p:nvPicPr>
          <p:cNvPr id="38" name="Graphic 37" descr="Employee badge with solid fill">
            <a:extLst>
              <a:ext uri="{FF2B5EF4-FFF2-40B4-BE49-F238E27FC236}">
                <a16:creationId xmlns:a16="http://schemas.microsoft.com/office/drawing/2014/main" id="{85CF1415-7D82-4B87-AE4C-84130C924C8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182478" y="1401324"/>
            <a:ext cx="261895" cy="261895"/>
          </a:xfrm>
          <a:prstGeom prst="rect">
            <a:avLst/>
          </a:prstGeom>
        </p:spPr>
      </p:pic>
      <p:pic>
        <p:nvPicPr>
          <p:cNvPr id="39" name="Graphic 38" descr="Wireless router with solid fill">
            <a:extLst>
              <a:ext uri="{FF2B5EF4-FFF2-40B4-BE49-F238E27FC236}">
                <a16:creationId xmlns:a16="http://schemas.microsoft.com/office/drawing/2014/main" id="{2CAC3C64-39F7-428C-A313-EE293E25D5A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963882" y="1423013"/>
            <a:ext cx="261895" cy="261895"/>
          </a:xfrm>
          <a:prstGeom prst="rect">
            <a:avLst/>
          </a:prstGeom>
        </p:spPr>
      </p:pic>
      <p:sp>
        <p:nvSpPr>
          <p:cNvPr id="40" name="Rectangle 39">
            <a:extLst>
              <a:ext uri="{FF2B5EF4-FFF2-40B4-BE49-F238E27FC236}">
                <a16:creationId xmlns:a16="http://schemas.microsoft.com/office/drawing/2014/main" id="{9D57DE54-16E5-49F5-92E5-6BE243A820DD}"/>
              </a:ext>
            </a:extLst>
          </p:cNvPr>
          <p:cNvSpPr/>
          <p:nvPr/>
        </p:nvSpPr>
        <p:spPr>
          <a:xfrm>
            <a:off x="1596924" y="745637"/>
            <a:ext cx="1676951" cy="253916"/>
          </a:xfrm>
          <a:prstGeom prst="rect">
            <a:avLst/>
          </a:prstGeom>
          <a:solidFill>
            <a:srgbClr val="30B29F"/>
          </a:solidFill>
        </p:spPr>
        <p:txBody>
          <a:bodyPr wrap="square">
            <a:spAutoFit/>
          </a:bodyPr>
          <a:lstStyle/>
          <a:p>
            <a:pPr algn="l"/>
            <a:r>
              <a:rPr lang="en-SG" altLang="en-US" sz="1050" b="1" dirty="0">
                <a:solidFill>
                  <a:schemeClr val="bg1"/>
                </a:solidFill>
                <a:latin typeface="Century Gothic (Headings)"/>
                <a:cs typeface="Arial" panose="020B0604020202020204" pitchFamily="34" charset="0"/>
              </a:rPr>
              <a:t>POWERED BY DATAPLUS</a:t>
            </a:r>
            <a:endParaRPr lang="en-SG" altLang="en-US" sz="1050" dirty="0">
              <a:solidFill>
                <a:schemeClr val="bg1"/>
              </a:solidFill>
              <a:latin typeface="Century Gothic (Headings)"/>
              <a:cs typeface="Arial" panose="020B0604020202020204" pitchFamily="34" charset="0"/>
            </a:endParaRPr>
          </a:p>
        </p:txBody>
      </p:sp>
      <p:pic>
        <p:nvPicPr>
          <p:cNvPr id="41" name="Graphic 40" descr="Earth globe: Asia and Australia with solid fill">
            <a:extLst>
              <a:ext uri="{FF2B5EF4-FFF2-40B4-BE49-F238E27FC236}">
                <a16:creationId xmlns:a16="http://schemas.microsoft.com/office/drawing/2014/main" id="{56453D5A-3042-4F5D-9160-43E057DF7B2E}"/>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808377" y="1419795"/>
            <a:ext cx="261895" cy="261895"/>
          </a:xfrm>
          <a:prstGeom prst="rect">
            <a:avLst/>
          </a:prstGeom>
        </p:spPr>
      </p:pic>
      <p:pic>
        <p:nvPicPr>
          <p:cNvPr id="42" name="Graphic 41" descr="Production with solid fill">
            <a:extLst>
              <a:ext uri="{FF2B5EF4-FFF2-40B4-BE49-F238E27FC236}">
                <a16:creationId xmlns:a16="http://schemas.microsoft.com/office/drawing/2014/main" id="{40A86F0E-679D-47AD-A52E-8E83EE812A0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629135" y="1408186"/>
            <a:ext cx="261895" cy="261895"/>
          </a:xfrm>
          <a:prstGeom prst="rect">
            <a:avLst/>
          </a:prstGeom>
        </p:spPr>
      </p:pic>
      <p:pic>
        <p:nvPicPr>
          <p:cNvPr id="43" name="Graphic 42" descr="Office worker male with solid fill">
            <a:extLst>
              <a:ext uri="{FF2B5EF4-FFF2-40B4-BE49-F238E27FC236}">
                <a16:creationId xmlns:a16="http://schemas.microsoft.com/office/drawing/2014/main" id="{FBBBBEC2-6BBE-4C42-9F7F-386E4E329764}"/>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10413509" y="1395377"/>
            <a:ext cx="261895" cy="261895"/>
          </a:xfrm>
          <a:prstGeom prst="rect">
            <a:avLst/>
          </a:prstGeom>
        </p:spPr>
      </p:pic>
      <p:pic>
        <p:nvPicPr>
          <p:cNvPr id="2" name="Picture 1">
            <a:extLst>
              <a:ext uri="{FF2B5EF4-FFF2-40B4-BE49-F238E27FC236}">
                <a16:creationId xmlns:a16="http://schemas.microsoft.com/office/drawing/2014/main" id="{30C440FB-FE5A-9A15-EA28-24DA0AB1388A}"/>
              </a:ext>
            </a:extLst>
          </p:cNvPr>
          <p:cNvPicPr>
            <a:picLocks noChangeAspect="1"/>
          </p:cNvPicPr>
          <p:nvPr/>
        </p:nvPicPr>
        <p:blipFill>
          <a:blip r:embed="rId17"/>
          <a:stretch>
            <a:fillRect/>
          </a:stretch>
        </p:blipFill>
        <p:spPr>
          <a:xfrm>
            <a:off x="785091" y="3132334"/>
            <a:ext cx="5196573" cy="3365181"/>
          </a:xfrm>
          <a:prstGeom prst="rect">
            <a:avLst/>
          </a:prstGeom>
        </p:spPr>
      </p:pic>
      <p:sp>
        <p:nvSpPr>
          <p:cNvPr id="4" name="TextBox 3">
            <a:extLst>
              <a:ext uri="{FF2B5EF4-FFF2-40B4-BE49-F238E27FC236}">
                <a16:creationId xmlns:a16="http://schemas.microsoft.com/office/drawing/2014/main" id="{7CC12E56-CB46-8C96-9E5C-982796CA2302}"/>
              </a:ext>
            </a:extLst>
          </p:cNvPr>
          <p:cNvSpPr txBox="1"/>
          <p:nvPr/>
        </p:nvSpPr>
        <p:spPr>
          <a:xfrm>
            <a:off x="7154144" y="4141177"/>
            <a:ext cx="2628412" cy="369332"/>
          </a:xfrm>
          <a:prstGeom prst="rect">
            <a:avLst/>
          </a:prstGeom>
          <a:noFill/>
        </p:spPr>
        <p:txBody>
          <a:bodyPr wrap="none" rtlCol="0">
            <a:spAutoFit/>
          </a:bodyPr>
          <a:lstStyle/>
          <a:p>
            <a:r>
              <a:rPr lang="en-AU" dirty="0">
                <a:highlight>
                  <a:srgbClr val="FFFF00"/>
                </a:highlight>
              </a:rPr>
              <a:t>Show the counts in a map </a:t>
            </a:r>
          </a:p>
        </p:txBody>
      </p:sp>
    </p:spTree>
    <p:extLst>
      <p:ext uri="{BB962C8B-B14F-4D97-AF65-F5344CB8AC3E}">
        <p14:creationId xmlns:p14="http://schemas.microsoft.com/office/powerpoint/2010/main" val="2427114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9"/>
          <p:cNvSpPr txBox="1"/>
          <p:nvPr/>
        </p:nvSpPr>
        <p:spPr>
          <a:xfrm>
            <a:off x="6393618" y="3473757"/>
            <a:ext cx="4796400" cy="2391333"/>
          </a:xfrm>
          <a:prstGeom prst="rect">
            <a:avLst/>
          </a:prstGeom>
          <a:solidFill>
            <a:schemeClr val="lt1"/>
          </a:solidFill>
          <a:ln w="28575" cap="flat" cmpd="sng">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b" anchorCtr="0">
            <a:noAutofit/>
          </a:bodyPr>
          <a:lstStyle/>
          <a:p>
            <a:pPr marL="228600" marR="0" lvl="0" indent="-336550" algn="l" rtl="0">
              <a:spcBef>
                <a:spcPts val="0"/>
              </a:spcBef>
              <a:spcAft>
                <a:spcPts val="0"/>
              </a:spcAft>
              <a:buClr>
                <a:srgbClr val="00315D"/>
              </a:buClr>
              <a:buSzPts val="1700"/>
              <a:buFont typeface="Montserrat"/>
              <a:buChar char="⮚"/>
            </a:pPr>
            <a:r>
              <a:rPr lang="en-US" sz="1500" dirty="0">
                <a:solidFill>
                  <a:srgbClr val="00315D"/>
                </a:solidFill>
                <a:latin typeface="Montserrat"/>
                <a:ea typeface="Montserrat"/>
                <a:cs typeface="Montserrat"/>
                <a:sym typeface="Montserrat"/>
              </a:rPr>
              <a:t>Callers experienced in engaging with senior  </a:t>
            </a:r>
          </a:p>
          <a:p>
            <a:pPr marR="0" lvl="0" algn="l" rtl="0">
              <a:spcBef>
                <a:spcPts val="0"/>
              </a:spcBef>
              <a:spcAft>
                <a:spcPts val="0"/>
              </a:spcAft>
              <a:buClr>
                <a:srgbClr val="00315D"/>
              </a:buClr>
              <a:buSzPts val="1700"/>
            </a:pPr>
            <a:r>
              <a:rPr lang="en-US" sz="1500" dirty="0">
                <a:solidFill>
                  <a:srgbClr val="00315D"/>
                </a:solidFill>
                <a:latin typeface="Montserrat"/>
                <a:ea typeface="Montserrat"/>
                <a:cs typeface="Montserrat"/>
                <a:sym typeface="Montserrat"/>
              </a:rPr>
              <a:t>       contacts  </a:t>
            </a:r>
            <a:endParaRPr sz="1300" dirty="0">
              <a:latin typeface="Montserrat"/>
              <a:ea typeface="Montserrat"/>
              <a:cs typeface="Montserrat"/>
              <a:sym typeface="Montserrat"/>
            </a:endParaRPr>
          </a:p>
          <a:p>
            <a:pPr marL="228600" marR="0" lvl="0" indent="-336550" algn="l" rtl="0">
              <a:spcBef>
                <a:spcPts val="0"/>
              </a:spcBef>
              <a:spcAft>
                <a:spcPts val="0"/>
              </a:spcAft>
              <a:buClr>
                <a:srgbClr val="00315D"/>
              </a:buClr>
              <a:buSzPts val="1700"/>
              <a:buFont typeface="Montserrat"/>
              <a:buChar char="⮚"/>
            </a:pPr>
            <a:r>
              <a:rPr lang="en-US" sz="1500" dirty="0">
                <a:solidFill>
                  <a:srgbClr val="00315D"/>
                </a:solidFill>
                <a:latin typeface="Montserrat"/>
                <a:ea typeface="Montserrat"/>
                <a:cs typeface="Montserrat"/>
                <a:sym typeface="Montserrat"/>
              </a:rPr>
              <a:t>Positioning client’s solutions </a:t>
            </a:r>
            <a:endParaRPr sz="1300" dirty="0">
              <a:latin typeface="Montserrat"/>
              <a:ea typeface="Montserrat"/>
              <a:cs typeface="Montserrat"/>
              <a:sym typeface="Montserrat"/>
            </a:endParaRPr>
          </a:p>
          <a:p>
            <a:pPr marL="228600" marR="0" lvl="0" indent="-336550" algn="l" rtl="0">
              <a:spcBef>
                <a:spcPts val="0"/>
              </a:spcBef>
              <a:spcAft>
                <a:spcPts val="0"/>
              </a:spcAft>
              <a:buClr>
                <a:srgbClr val="00315D"/>
              </a:buClr>
              <a:buSzPts val="1700"/>
              <a:buFont typeface="Montserrat"/>
              <a:buChar char="⮚"/>
            </a:pPr>
            <a:r>
              <a:rPr lang="en-US" sz="1500" dirty="0">
                <a:solidFill>
                  <a:srgbClr val="00315D"/>
                </a:solidFill>
                <a:latin typeface="Montserrat"/>
                <a:ea typeface="Montserrat"/>
                <a:cs typeface="Montserrat"/>
                <a:sym typeface="Montserrat"/>
              </a:rPr>
              <a:t>Full qualification </a:t>
            </a:r>
          </a:p>
          <a:p>
            <a:pPr marL="228600" marR="0" lvl="0" indent="-336550" algn="l" rtl="0">
              <a:spcBef>
                <a:spcPts val="0"/>
              </a:spcBef>
              <a:spcAft>
                <a:spcPts val="0"/>
              </a:spcAft>
              <a:buClr>
                <a:srgbClr val="00315D"/>
              </a:buClr>
              <a:buSzPts val="1700"/>
              <a:buFont typeface="Montserrat"/>
              <a:buChar char="⮚"/>
            </a:pPr>
            <a:r>
              <a:rPr lang="en-US" sz="1500" dirty="0">
                <a:solidFill>
                  <a:srgbClr val="00315D"/>
                </a:solidFill>
                <a:latin typeface="Montserrat"/>
                <a:ea typeface="Montserrat"/>
                <a:cs typeface="Montserrat"/>
                <a:sym typeface="Montserrat"/>
              </a:rPr>
              <a:t>Nurture programs </a:t>
            </a:r>
          </a:p>
          <a:p>
            <a:pPr marL="228600" marR="0" lvl="0" indent="-336550" algn="l" rtl="0">
              <a:spcBef>
                <a:spcPts val="0"/>
              </a:spcBef>
              <a:spcAft>
                <a:spcPts val="0"/>
              </a:spcAft>
              <a:buClr>
                <a:srgbClr val="00315D"/>
              </a:buClr>
              <a:buSzPts val="1700"/>
              <a:buFont typeface="Montserrat"/>
              <a:buChar char="⮚"/>
            </a:pPr>
            <a:r>
              <a:rPr lang="en-US" sz="1500" dirty="0">
                <a:solidFill>
                  <a:srgbClr val="00315D"/>
                </a:solidFill>
                <a:latin typeface="Montserrat"/>
                <a:ea typeface="Montserrat"/>
                <a:cs typeface="Montserrat"/>
                <a:sym typeface="Montserrat"/>
              </a:rPr>
              <a:t>Double opt-in expertise </a:t>
            </a:r>
          </a:p>
          <a:p>
            <a:pPr marL="228600" marR="0" lvl="0" indent="-336550" algn="l" rtl="0">
              <a:spcBef>
                <a:spcPts val="0"/>
              </a:spcBef>
              <a:spcAft>
                <a:spcPts val="0"/>
              </a:spcAft>
              <a:buClr>
                <a:srgbClr val="00315D"/>
              </a:buClr>
              <a:buSzPts val="1700"/>
              <a:buFont typeface="Montserrat"/>
              <a:buChar char="⮚"/>
            </a:pPr>
            <a:r>
              <a:rPr lang="en-US" sz="1500" dirty="0">
                <a:solidFill>
                  <a:srgbClr val="00315D"/>
                </a:solidFill>
                <a:latin typeface="Montserrat"/>
                <a:ea typeface="Montserrat"/>
                <a:cs typeface="Montserrat"/>
                <a:sym typeface="Montserrat"/>
              </a:rPr>
              <a:t>Channel Programs</a:t>
            </a:r>
            <a:endParaRPr sz="1500" dirty="0">
              <a:solidFill>
                <a:srgbClr val="00315D"/>
              </a:solidFill>
              <a:latin typeface="Montserrat"/>
              <a:ea typeface="Montserrat"/>
              <a:cs typeface="Montserrat"/>
              <a:sym typeface="Montserrat"/>
            </a:endParaRPr>
          </a:p>
        </p:txBody>
      </p:sp>
      <p:sp>
        <p:nvSpPr>
          <p:cNvPr id="193" name="Google Shape;193;p19"/>
          <p:cNvSpPr txBox="1"/>
          <p:nvPr/>
        </p:nvSpPr>
        <p:spPr>
          <a:xfrm>
            <a:off x="391716" y="4802289"/>
            <a:ext cx="5002320" cy="1580375"/>
          </a:xfrm>
          <a:prstGeom prst="rect">
            <a:avLst/>
          </a:prstGeom>
          <a:solidFill>
            <a:schemeClr val="lt1"/>
          </a:solidFill>
          <a:ln w="28575" cap="flat" cmpd="sng">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b" anchorCtr="0">
            <a:noAutofit/>
          </a:bodyPr>
          <a:lstStyle/>
          <a:p>
            <a:pPr marL="457200" marR="0" lvl="0" indent="-323850" algn="l" rtl="0">
              <a:lnSpc>
                <a:spcPct val="100000"/>
              </a:lnSpc>
              <a:spcBef>
                <a:spcPts val="0"/>
              </a:spcBef>
              <a:spcAft>
                <a:spcPts val="0"/>
              </a:spcAft>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Our global file covers 56m decision making contacts </a:t>
            </a:r>
          </a:p>
          <a:p>
            <a:pPr marL="457200" marR="0" lvl="0" indent="-323850" algn="l" rtl="0">
              <a:lnSpc>
                <a:spcPct val="100000"/>
              </a:lnSpc>
              <a:spcBef>
                <a:spcPts val="0"/>
              </a:spcBef>
              <a:spcAft>
                <a:spcPts val="0"/>
              </a:spcAft>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Ongoing maintenance </a:t>
            </a:r>
          </a:p>
          <a:p>
            <a:pPr marL="457200" marR="0" lvl="0" indent="-323850" algn="l" rtl="0">
              <a:lnSpc>
                <a:spcPct val="100000"/>
              </a:lnSpc>
              <a:spcBef>
                <a:spcPts val="0"/>
              </a:spcBef>
              <a:spcAft>
                <a:spcPts val="0"/>
              </a:spcAft>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Data privacy compliant (PDPA, GDPR &amp; </a:t>
            </a:r>
            <a:r>
              <a:rPr lang="en-US" sz="1500" dirty="0" err="1">
                <a:solidFill>
                  <a:srgbClr val="00315D"/>
                </a:solidFill>
                <a:latin typeface="Montserrat"/>
                <a:ea typeface="Montserrat"/>
                <a:cs typeface="Montserrat"/>
                <a:sym typeface="Montserrat"/>
              </a:rPr>
              <a:t>ePrivacy</a:t>
            </a:r>
            <a:r>
              <a:rPr lang="en-US" sz="1500" dirty="0">
                <a:solidFill>
                  <a:srgbClr val="00315D"/>
                </a:solidFill>
                <a:latin typeface="Montserrat"/>
                <a:ea typeface="Montserrat"/>
                <a:cs typeface="Montserrat"/>
                <a:sym typeface="Montserrat"/>
              </a:rPr>
              <a:t>, etc.)</a:t>
            </a:r>
          </a:p>
        </p:txBody>
      </p:sp>
      <p:sp>
        <p:nvSpPr>
          <p:cNvPr id="194" name="Google Shape;194;p19"/>
          <p:cNvSpPr txBox="1"/>
          <p:nvPr/>
        </p:nvSpPr>
        <p:spPr>
          <a:xfrm>
            <a:off x="445373" y="3230512"/>
            <a:ext cx="5114917" cy="1055162"/>
          </a:xfrm>
          <a:prstGeom prst="rect">
            <a:avLst/>
          </a:prstGeom>
          <a:solidFill>
            <a:schemeClr val="lt1"/>
          </a:solidFill>
          <a:ln w="28575" cap="flat" cmpd="sng">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b" anchorCtr="0">
            <a:noAutofit/>
          </a:bodyPr>
          <a:lstStyle/>
          <a:p>
            <a:pPr marL="457200" marR="0" lvl="0" indent="-323850">
              <a:spcBef>
                <a:spcPts val="0"/>
              </a:spcBef>
              <a:spcAft>
                <a:spcPts val="0"/>
              </a:spcAft>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Covering most local languages globally</a:t>
            </a:r>
          </a:p>
          <a:p>
            <a:pPr marL="457200" lvl="0" indent="-323850">
              <a:buClr>
                <a:srgbClr val="00315D"/>
              </a:buClr>
              <a:buSzPts val="1500"/>
              <a:buFont typeface="Wingdings" panose="05000000000000000000" pitchFamily="2" charset="2"/>
              <a:buChar char="Ø"/>
            </a:pPr>
            <a:r>
              <a:rPr lang="en-GB" sz="1500" dirty="0">
                <a:solidFill>
                  <a:srgbClr val="00315D"/>
                </a:solidFill>
                <a:latin typeface="Montserrat"/>
                <a:ea typeface="Montserrat"/>
                <a:cs typeface="Montserrat"/>
              </a:rPr>
              <a:t>Programs set up and run based on local culture </a:t>
            </a:r>
            <a:endParaRPr sz="1500" dirty="0">
              <a:solidFill>
                <a:srgbClr val="00315D"/>
              </a:solidFill>
              <a:latin typeface="Montserrat"/>
              <a:ea typeface="Montserrat"/>
              <a:cs typeface="Montserrat"/>
              <a:sym typeface="Montserrat"/>
            </a:endParaRPr>
          </a:p>
        </p:txBody>
      </p:sp>
      <p:sp>
        <p:nvSpPr>
          <p:cNvPr id="195" name="Google Shape;195;p19"/>
          <p:cNvSpPr txBox="1"/>
          <p:nvPr/>
        </p:nvSpPr>
        <p:spPr>
          <a:xfrm>
            <a:off x="457200" y="1439165"/>
            <a:ext cx="4936836" cy="1465114"/>
          </a:xfrm>
          <a:prstGeom prst="rect">
            <a:avLst/>
          </a:prstGeom>
          <a:solidFill>
            <a:schemeClr val="lt1"/>
          </a:solidFill>
          <a:ln w="28575" cap="flat" cmpd="sng">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b" anchorCtr="0">
            <a:noAutofit/>
          </a:bodyPr>
          <a:lstStyle/>
          <a:p>
            <a:pPr marL="457200" indent="-323850">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Covering Europe, USA, APAC and LATAM</a:t>
            </a:r>
          </a:p>
          <a:p>
            <a:pPr marL="457200" indent="-323850">
              <a:buClr>
                <a:srgbClr val="00315D"/>
              </a:buClr>
              <a:buSzPts val="1500"/>
              <a:buFont typeface="Wingdings" panose="05000000000000000000" pitchFamily="2" charset="2"/>
              <a:buChar char="Ø"/>
            </a:pPr>
            <a:r>
              <a:rPr lang="en-GB" sz="1500" dirty="0">
                <a:solidFill>
                  <a:srgbClr val="00315D"/>
                </a:solidFill>
                <a:latin typeface="Montserrat"/>
                <a:ea typeface="Montserrat"/>
                <a:cs typeface="Montserrat"/>
              </a:rPr>
              <a:t>Calling Hubs in Ireland, Eastern Europe, The Philippines, network of remote resources to cover all global requirements </a:t>
            </a:r>
          </a:p>
        </p:txBody>
      </p:sp>
      <p:sp>
        <p:nvSpPr>
          <p:cNvPr id="196" name="Google Shape;196;p19"/>
          <p:cNvSpPr txBox="1"/>
          <p:nvPr/>
        </p:nvSpPr>
        <p:spPr>
          <a:xfrm>
            <a:off x="6393618" y="1434801"/>
            <a:ext cx="4884821" cy="1557410"/>
          </a:xfrm>
          <a:prstGeom prst="rect">
            <a:avLst/>
          </a:prstGeom>
          <a:solidFill>
            <a:schemeClr val="lt1"/>
          </a:solidFill>
          <a:ln w="28575" cap="flat" cmpd="sng">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b" anchorCtr="0">
            <a:noAutofit/>
          </a:bodyPr>
          <a:lstStyle/>
          <a:p>
            <a:pPr marL="457200" indent="-323850">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Positioning technology solutions </a:t>
            </a:r>
          </a:p>
          <a:p>
            <a:pPr marL="457200" indent="-323850">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Experienced callers able to identify and engage with senior contacts  </a:t>
            </a:r>
          </a:p>
          <a:p>
            <a:pPr marL="457200" indent="-323850">
              <a:buClr>
                <a:srgbClr val="00315D"/>
              </a:buClr>
              <a:buSzPts val="1500"/>
              <a:buFont typeface="Wingdings" panose="05000000000000000000" pitchFamily="2" charset="2"/>
              <a:buChar char="Ø"/>
            </a:pPr>
            <a:r>
              <a:rPr lang="en-US" sz="1500" dirty="0">
                <a:solidFill>
                  <a:srgbClr val="00315D"/>
                </a:solidFill>
                <a:latin typeface="Montserrat"/>
                <a:ea typeface="Montserrat"/>
                <a:cs typeface="Montserrat"/>
                <a:sym typeface="Montserrat"/>
              </a:rPr>
              <a:t>Understanding of technology propositions </a:t>
            </a:r>
            <a:endParaRPr sz="1500" dirty="0">
              <a:solidFill>
                <a:srgbClr val="00315D"/>
              </a:solidFill>
              <a:latin typeface="Montserrat"/>
              <a:ea typeface="Montserrat"/>
              <a:cs typeface="Montserrat"/>
              <a:sym typeface="Montserrat"/>
            </a:endParaRPr>
          </a:p>
        </p:txBody>
      </p:sp>
      <p:pic>
        <p:nvPicPr>
          <p:cNvPr id="197" name="Google Shape;197;p19"/>
          <p:cNvPicPr preferRelativeResize="0"/>
          <p:nvPr/>
        </p:nvPicPr>
        <p:blipFill rotWithShape="1">
          <a:blip r:embed="rId3">
            <a:alphaModFix/>
          </a:blip>
          <a:srcRect l="2213" t="4794" r="2375" b="76737"/>
          <a:stretch/>
        </p:blipFill>
        <p:spPr>
          <a:xfrm>
            <a:off x="0" y="0"/>
            <a:ext cx="12191997" cy="1277400"/>
          </a:xfrm>
          <a:prstGeom prst="rect">
            <a:avLst/>
          </a:prstGeom>
          <a:noFill/>
          <a:ln>
            <a:noFill/>
          </a:ln>
        </p:spPr>
      </p:pic>
      <p:sp>
        <p:nvSpPr>
          <p:cNvPr id="198" name="Google Shape;198;p19"/>
          <p:cNvSpPr txBox="1"/>
          <p:nvPr/>
        </p:nvSpPr>
        <p:spPr>
          <a:xfrm>
            <a:off x="574500" y="-3900"/>
            <a:ext cx="11043000" cy="12852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en-US" sz="3500" b="1" dirty="0">
                <a:solidFill>
                  <a:srgbClr val="BDF9FF"/>
                </a:solidFill>
                <a:latin typeface="Montserrat"/>
                <a:ea typeface="Montserrat"/>
                <a:cs typeface="Montserrat"/>
                <a:sym typeface="Montserrat"/>
              </a:rPr>
              <a:t>Best in class multilingual calling teams </a:t>
            </a:r>
            <a:endParaRPr sz="2400" b="1" dirty="0">
              <a:solidFill>
                <a:srgbClr val="BDF9FF"/>
              </a:solidFill>
              <a:latin typeface="Montserrat"/>
              <a:ea typeface="Montserrat"/>
              <a:cs typeface="Montserrat"/>
              <a:sym typeface="Montserrat"/>
            </a:endParaRPr>
          </a:p>
        </p:txBody>
      </p:sp>
      <p:sp>
        <p:nvSpPr>
          <p:cNvPr id="199" name="Google Shape;199;p19"/>
          <p:cNvSpPr/>
          <p:nvPr/>
        </p:nvSpPr>
        <p:spPr>
          <a:xfrm>
            <a:off x="445374" y="1405355"/>
            <a:ext cx="4948662" cy="457200"/>
          </a:xfrm>
          <a:prstGeom prst="rect">
            <a:avLst/>
          </a:prstGeom>
          <a:solidFill>
            <a:srgbClr val="00315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600" b="1" i="0" u="none" strike="noStrike" cap="none" dirty="0">
                <a:solidFill>
                  <a:srgbClr val="D5DBE5"/>
                </a:solidFill>
                <a:latin typeface="Montserrat"/>
                <a:ea typeface="Montserrat"/>
                <a:cs typeface="Montserrat"/>
                <a:sym typeface="Montserrat"/>
              </a:rPr>
              <a:t>International Calling Capabilities </a:t>
            </a:r>
            <a:endParaRPr sz="1600" b="1" i="0" u="none" strike="noStrike" cap="none" dirty="0">
              <a:solidFill>
                <a:srgbClr val="D5DBE5"/>
              </a:solidFill>
              <a:latin typeface="Montserrat"/>
              <a:ea typeface="Montserrat"/>
              <a:cs typeface="Montserrat"/>
              <a:sym typeface="Montserrat"/>
            </a:endParaRPr>
          </a:p>
        </p:txBody>
      </p:sp>
      <p:sp>
        <p:nvSpPr>
          <p:cNvPr id="200" name="Google Shape;200;p19"/>
          <p:cNvSpPr/>
          <p:nvPr/>
        </p:nvSpPr>
        <p:spPr>
          <a:xfrm>
            <a:off x="457199" y="3126958"/>
            <a:ext cx="4936837" cy="457200"/>
          </a:xfrm>
          <a:prstGeom prst="rect">
            <a:avLst/>
          </a:prstGeom>
          <a:solidFill>
            <a:srgbClr val="00315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ctr" anchorCtr="0">
            <a:noAutofit/>
          </a:bodyPr>
          <a:lstStyle/>
          <a:p>
            <a:pPr marL="0" marR="0" lvl="0" indent="0" algn="ctr" rtl="0">
              <a:spcBef>
                <a:spcPts val="0"/>
              </a:spcBef>
              <a:spcAft>
                <a:spcPts val="0"/>
              </a:spcAft>
              <a:buClr>
                <a:srgbClr val="000000"/>
              </a:buClr>
              <a:buSzPts val="1800"/>
              <a:buFont typeface="Arial"/>
              <a:buNone/>
            </a:pPr>
            <a:r>
              <a:rPr lang="en-US" sz="1600" b="1" dirty="0">
                <a:solidFill>
                  <a:srgbClr val="D5DBE5"/>
                </a:solidFill>
                <a:latin typeface="Montserrat"/>
                <a:ea typeface="Montserrat"/>
                <a:cs typeface="Montserrat"/>
                <a:sym typeface="Montserrat"/>
              </a:rPr>
              <a:t>Native language skills &amp; cultural knowledge</a:t>
            </a:r>
            <a:endParaRPr sz="1600" b="1" dirty="0">
              <a:solidFill>
                <a:srgbClr val="D5DBE5"/>
              </a:solidFill>
              <a:latin typeface="Montserrat"/>
              <a:ea typeface="Montserrat"/>
              <a:cs typeface="Montserrat"/>
              <a:sym typeface="Montserrat"/>
            </a:endParaRPr>
          </a:p>
        </p:txBody>
      </p:sp>
      <p:sp>
        <p:nvSpPr>
          <p:cNvPr id="201" name="Google Shape;201;p19"/>
          <p:cNvSpPr/>
          <p:nvPr/>
        </p:nvSpPr>
        <p:spPr>
          <a:xfrm>
            <a:off x="6405444" y="1434801"/>
            <a:ext cx="4796400" cy="457200"/>
          </a:xfrm>
          <a:prstGeom prst="rect">
            <a:avLst/>
          </a:prstGeom>
          <a:solidFill>
            <a:srgbClr val="00315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ctr" anchorCtr="0">
            <a:noAutofit/>
          </a:bodyPr>
          <a:lstStyle/>
          <a:p>
            <a:pPr marL="0" marR="0" lvl="0" indent="0" algn="ctr" rtl="0">
              <a:spcBef>
                <a:spcPts val="0"/>
              </a:spcBef>
              <a:spcAft>
                <a:spcPts val="0"/>
              </a:spcAft>
              <a:buClr>
                <a:srgbClr val="000000"/>
              </a:buClr>
              <a:buSzPts val="1800"/>
              <a:buFont typeface="Arial"/>
              <a:buNone/>
            </a:pPr>
            <a:r>
              <a:rPr lang="en-US" sz="1600" b="1" dirty="0">
                <a:solidFill>
                  <a:srgbClr val="D5DBE5"/>
                </a:solidFill>
                <a:latin typeface="Montserrat"/>
                <a:ea typeface="Montserrat"/>
                <a:cs typeface="Montserrat"/>
                <a:sym typeface="Montserrat"/>
              </a:rPr>
              <a:t>B2B technology focus</a:t>
            </a:r>
            <a:endParaRPr sz="1600" b="1" dirty="0">
              <a:solidFill>
                <a:srgbClr val="D5DBE5"/>
              </a:solidFill>
              <a:latin typeface="Montserrat"/>
              <a:ea typeface="Montserrat"/>
              <a:cs typeface="Montserrat"/>
              <a:sym typeface="Montserrat"/>
            </a:endParaRPr>
          </a:p>
        </p:txBody>
      </p:sp>
      <p:sp>
        <p:nvSpPr>
          <p:cNvPr id="202" name="Google Shape;202;p19"/>
          <p:cNvSpPr/>
          <p:nvPr/>
        </p:nvSpPr>
        <p:spPr>
          <a:xfrm>
            <a:off x="445374" y="4623296"/>
            <a:ext cx="4948661" cy="404020"/>
          </a:xfrm>
          <a:prstGeom prst="rect">
            <a:avLst/>
          </a:prstGeom>
          <a:solidFill>
            <a:srgbClr val="00315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ctr" anchorCtr="0">
            <a:noAutofit/>
          </a:bodyPr>
          <a:lstStyle/>
          <a:p>
            <a:pPr marL="0" marR="0" lvl="0" indent="0" algn="ctr" rtl="0">
              <a:spcBef>
                <a:spcPts val="0"/>
              </a:spcBef>
              <a:spcAft>
                <a:spcPts val="0"/>
              </a:spcAft>
              <a:buClr>
                <a:srgbClr val="000000"/>
              </a:buClr>
              <a:buSzPts val="1800"/>
              <a:buFont typeface="Arial"/>
              <a:buNone/>
            </a:pPr>
            <a:r>
              <a:rPr lang="en-US" sz="1600" b="1" dirty="0">
                <a:solidFill>
                  <a:srgbClr val="D5DBE5"/>
                </a:solidFill>
                <a:latin typeface="Montserrat"/>
                <a:ea typeface="Montserrat"/>
                <a:cs typeface="Montserrat"/>
                <a:sym typeface="Montserrat"/>
              </a:rPr>
              <a:t>Data-driven approach</a:t>
            </a:r>
            <a:endParaRPr sz="1600" b="1" dirty="0">
              <a:solidFill>
                <a:srgbClr val="D5DBE5"/>
              </a:solidFill>
              <a:latin typeface="Montserrat"/>
              <a:ea typeface="Montserrat"/>
              <a:cs typeface="Montserrat"/>
              <a:sym typeface="Montserrat"/>
            </a:endParaRPr>
          </a:p>
        </p:txBody>
      </p:sp>
      <p:sp>
        <p:nvSpPr>
          <p:cNvPr id="203" name="Google Shape;203;p19"/>
          <p:cNvSpPr/>
          <p:nvPr/>
        </p:nvSpPr>
        <p:spPr>
          <a:xfrm>
            <a:off x="6393618" y="3473757"/>
            <a:ext cx="4796400" cy="531839"/>
          </a:xfrm>
          <a:prstGeom prst="rect">
            <a:avLst/>
          </a:prstGeom>
          <a:solidFill>
            <a:srgbClr val="00315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91425" rIns="91425" bIns="91425" anchor="ctr" anchorCtr="0">
            <a:noAutofit/>
          </a:bodyPr>
          <a:lstStyle/>
          <a:p>
            <a:pPr marL="0" marR="0" lvl="0" indent="0" algn="ctr" rtl="0">
              <a:spcBef>
                <a:spcPts val="0"/>
              </a:spcBef>
              <a:spcAft>
                <a:spcPts val="0"/>
              </a:spcAft>
              <a:buClr>
                <a:srgbClr val="000000"/>
              </a:buClr>
              <a:buSzPts val="1800"/>
              <a:buFont typeface="Arial"/>
              <a:buNone/>
            </a:pPr>
            <a:r>
              <a:rPr lang="en-US" sz="1600" b="1">
                <a:solidFill>
                  <a:srgbClr val="D5DBE5"/>
                </a:solidFill>
                <a:latin typeface="Montserrat"/>
                <a:ea typeface="Montserrat"/>
                <a:cs typeface="Montserrat"/>
                <a:sym typeface="Montserrat"/>
              </a:rPr>
              <a:t>Experts in Demand Generation </a:t>
            </a:r>
            <a:endParaRPr sz="1600" b="1">
              <a:solidFill>
                <a:srgbClr val="D5DBE5"/>
              </a:solidFill>
              <a:latin typeface="Montserrat"/>
              <a:ea typeface="Montserrat"/>
              <a:cs typeface="Montserrat"/>
              <a:sym typeface="Montserrat"/>
            </a:endParaRPr>
          </a:p>
        </p:txBody>
      </p:sp>
      <p:sp>
        <p:nvSpPr>
          <p:cNvPr id="205" name="Google Shape;205;p19"/>
          <p:cNvSpPr txBox="1"/>
          <p:nvPr/>
        </p:nvSpPr>
        <p:spPr>
          <a:xfrm>
            <a:off x="2032150" y="781200"/>
            <a:ext cx="8244000" cy="5001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600"/>
              </a:spcBef>
              <a:spcAft>
                <a:spcPts val="0"/>
              </a:spcAft>
              <a:buNone/>
            </a:pPr>
            <a:r>
              <a:rPr lang="en-US" sz="1700">
                <a:solidFill>
                  <a:schemeClr val="lt1"/>
                </a:solidFill>
                <a:latin typeface="Montserrat Light"/>
                <a:ea typeface="Montserrat Light"/>
                <a:cs typeface="Montserrat Light"/>
                <a:sym typeface="Montserrat Light"/>
              </a:rPr>
              <a:t>Leads for every stage in the funnel </a:t>
            </a:r>
            <a:endParaRPr sz="1700">
              <a:solidFill>
                <a:schemeClr val="lt1"/>
              </a:solidFill>
              <a:latin typeface="Montserrat Light"/>
              <a:ea typeface="Montserrat Light"/>
              <a:cs typeface="Montserrat Light"/>
              <a:sym typeface="Montserrat Light"/>
            </a:endParaRP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3742" y="6233777"/>
            <a:ext cx="570508" cy="570508"/>
          </a:xfrm>
          <a:prstGeom prst="rect">
            <a:avLst/>
          </a:prstGeom>
        </p:spPr>
      </p:pic>
    </p:spTree>
    <p:extLst>
      <p:ext uri="{BB962C8B-B14F-4D97-AF65-F5344CB8AC3E}">
        <p14:creationId xmlns:p14="http://schemas.microsoft.com/office/powerpoint/2010/main" val="3604327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1" name="Google Shape;101;p14"/>
          <p:cNvPicPr preferRelativeResize="0"/>
          <p:nvPr/>
        </p:nvPicPr>
        <p:blipFill rotWithShape="1">
          <a:blip r:embed="rId3">
            <a:alphaModFix/>
          </a:blip>
          <a:srcRect l="2213" t="4794" r="2376" b="76738"/>
          <a:stretch/>
        </p:blipFill>
        <p:spPr>
          <a:xfrm>
            <a:off x="0" y="0"/>
            <a:ext cx="12191997" cy="1277400"/>
          </a:xfrm>
          <a:prstGeom prst="rect">
            <a:avLst/>
          </a:prstGeom>
          <a:noFill/>
          <a:ln>
            <a:noFill/>
          </a:ln>
        </p:spPr>
      </p:pic>
      <p:sp>
        <p:nvSpPr>
          <p:cNvPr id="102" name="Google Shape;102;p14"/>
          <p:cNvSpPr txBox="1"/>
          <p:nvPr/>
        </p:nvSpPr>
        <p:spPr>
          <a:xfrm>
            <a:off x="808522" y="0"/>
            <a:ext cx="9409478" cy="1277400"/>
          </a:xfrm>
          <a:prstGeom prst="rect">
            <a:avLst/>
          </a:prstGeom>
          <a:noFill/>
          <a:ln>
            <a:noFill/>
          </a:ln>
        </p:spPr>
        <p:txBody>
          <a:bodyPr spcFirstLastPara="1" wrap="square" lIns="91425" tIns="45700" rIns="91425" bIns="45700" anchor="ctr" anchorCtr="0">
            <a:normAutofit/>
          </a:bodyPr>
          <a:lstStyle/>
          <a:p>
            <a:pPr lvl="0" algn="ctr">
              <a:lnSpc>
                <a:spcPct val="90000"/>
              </a:lnSpc>
            </a:pPr>
            <a:r>
              <a:rPr lang="en-GB" sz="3500" b="1" dirty="0">
                <a:solidFill>
                  <a:srgbClr val="BDF9FF"/>
                </a:solidFill>
                <a:latin typeface="Montserrat"/>
                <a:ea typeface="Montserrat"/>
                <a:cs typeface="Montserrat"/>
                <a:sym typeface="Montserrat"/>
              </a:rPr>
              <a:t>Languages supported</a:t>
            </a:r>
            <a:endParaRPr lang="en-GB" sz="3600" dirty="0">
              <a:solidFill>
                <a:srgbClr val="BDF9FF"/>
              </a:solidFill>
              <a:latin typeface="Montserrat"/>
              <a:ea typeface="Montserrat"/>
              <a:cs typeface="Montserrat"/>
              <a:sym typeface="Montserrat"/>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21492" y="6291527"/>
            <a:ext cx="570508" cy="570508"/>
          </a:xfrm>
          <a:prstGeom prst="rect">
            <a:avLst/>
          </a:prstGeom>
        </p:spPr>
      </p:pic>
      <p:sp>
        <p:nvSpPr>
          <p:cNvPr id="2" name="TextBox 1">
            <a:extLst>
              <a:ext uri="{FF2B5EF4-FFF2-40B4-BE49-F238E27FC236}">
                <a16:creationId xmlns:a16="http://schemas.microsoft.com/office/drawing/2014/main" id="{030A5B2A-3F85-01B8-3704-A205BB822C5A}"/>
              </a:ext>
            </a:extLst>
          </p:cNvPr>
          <p:cNvSpPr txBox="1"/>
          <p:nvPr/>
        </p:nvSpPr>
        <p:spPr>
          <a:xfrm>
            <a:off x="808522" y="1568782"/>
            <a:ext cx="5130460" cy="4561249"/>
          </a:xfrm>
          <a:prstGeom prst="rect">
            <a:avLst/>
          </a:prstGeom>
          <a:noFill/>
        </p:spPr>
        <p:txBody>
          <a:bodyPr wrap="square" rtlCol="0">
            <a:spAutoFit/>
          </a:bodyPr>
          <a:lstStyle/>
          <a:p>
            <a:pPr>
              <a:lnSpc>
                <a:spcPct val="110000"/>
              </a:lnSpc>
              <a:buClr>
                <a:srgbClr val="002060"/>
              </a:buClr>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We support most languages, including </a:t>
            </a:r>
          </a:p>
          <a:p>
            <a:pPr>
              <a:lnSpc>
                <a:spcPct val="110000"/>
              </a:lnSpc>
              <a:buClr>
                <a:srgbClr val="002060"/>
              </a:buClr>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10000"/>
              </a:lnSpc>
              <a:buClr>
                <a:srgbClr val="002060"/>
              </a:buClr>
              <a:buFont typeface="Wingdings" panose="05000000000000000000" pitchFamily="2" charset="2"/>
              <a:buChar char="Ø"/>
            </a:pPr>
            <a:r>
              <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rPr>
              <a:t>English, German, French, Italian, Spanish, Dutch, Portuguese </a:t>
            </a:r>
          </a:p>
          <a:p>
            <a:pPr marL="342900" indent="-342900">
              <a:lnSpc>
                <a:spcPct val="110000"/>
              </a:lnSpc>
              <a:buClr>
                <a:srgbClr val="002060"/>
              </a:buClr>
              <a:buFont typeface="Wingdings" panose="05000000000000000000" pitchFamily="2" charset="2"/>
              <a:buChar char="Ø"/>
            </a:pPr>
            <a:r>
              <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rPr>
              <a:t>Danish, Swedish, Finnish, Norwegian</a:t>
            </a:r>
          </a:p>
          <a:p>
            <a:pPr marL="342900" indent="-342900">
              <a:lnSpc>
                <a:spcPct val="110000"/>
              </a:lnSpc>
              <a:buClr>
                <a:srgbClr val="002060"/>
              </a:buClr>
              <a:buFont typeface="Wingdings" panose="05000000000000000000" pitchFamily="2" charset="2"/>
              <a:buChar char="Ø"/>
            </a:pPr>
            <a:r>
              <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rPr>
              <a:t>Polish, Hungarian, Romanian, Bulgarian, Greek, Turkish, Czech, etc. </a:t>
            </a:r>
          </a:p>
          <a:p>
            <a:pPr marL="342900" indent="-342900">
              <a:lnSpc>
                <a:spcPct val="110000"/>
              </a:lnSpc>
              <a:buClr>
                <a:srgbClr val="002060"/>
              </a:buClr>
              <a:buFont typeface="Wingdings" panose="05000000000000000000" pitchFamily="2" charset="2"/>
              <a:buChar char="Ø"/>
            </a:pPr>
            <a:r>
              <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rPr>
              <a:t>Russian  </a:t>
            </a:r>
          </a:p>
          <a:p>
            <a:pPr marL="342900" indent="-342900">
              <a:lnSpc>
                <a:spcPct val="110000"/>
              </a:lnSpc>
              <a:buClr>
                <a:srgbClr val="002060"/>
              </a:buClr>
              <a:buFont typeface="Wingdings" panose="05000000000000000000" pitchFamily="2" charset="2"/>
              <a:buChar char="Ø"/>
            </a:pPr>
            <a:r>
              <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rPr>
              <a:t>Arabic </a:t>
            </a:r>
          </a:p>
          <a:p>
            <a:pPr marL="342900" indent="-342900">
              <a:lnSpc>
                <a:spcPct val="110000"/>
              </a:lnSpc>
              <a:buClr>
                <a:srgbClr val="002060"/>
              </a:buClr>
              <a:buFont typeface="Wingdings" panose="05000000000000000000" pitchFamily="2" charset="2"/>
              <a:buChar char="Ø"/>
            </a:pP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0000"/>
              </a:lnSpc>
              <a:buClr>
                <a:srgbClr val="002060"/>
              </a:buClr>
              <a:buFont typeface="Wingdings" panose="05000000000000000000" pitchFamily="2" charset="2"/>
              <a:buChar char="Ø"/>
            </a:pP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30A5B2A-3F85-01B8-3704-A205BB822C5A}"/>
              </a:ext>
            </a:extLst>
          </p:cNvPr>
          <p:cNvSpPr txBox="1"/>
          <p:nvPr/>
        </p:nvSpPr>
        <p:spPr>
          <a:xfrm>
            <a:off x="6179126" y="1568782"/>
            <a:ext cx="5735783" cy="4561249"/>
          </a:xfrm>
          <a:prstGeom prst="rect">
            <a:avLst/>
          </a:prstGeom>
          <a:noFill/>
        </p:spPr>
        <p:txBody>
          <a:bodyPr wrap="square" rtlCol="0">
            <a:spAutoFit/>
          </a:bodyPr>
          <a:lstStyle/>
          <a:p>
            <a:pPr>
              <a:lnSpc>
                <a:spcPct val="110000"/>
              </a:lnSpc>
              <a:buClr>
                <a:srgbClr val="002060"/>
              </a:buClr>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We support most Asian languages, including </a:t>
            </a:r>
          </a:p>
          <a:p>
            <a:pPr>
              <a:lnSpc>
                <a:spcPct val="110000"/>
              </a:lnSpc>
              <a:buClr>
                <a:srgbClr val="002060"/>
              </a:buClr>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Chinese (Mandarin and Cantonese) </a:t>
            </a: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Japanese </a:t>
            </a: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Tagalog </a:t>
            </a: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Cebuano</a:t>
            </a: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Korean </a:t>
            </a: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Thai </a:t>
            </a:r>
          </a:p>
          <a:p>
            <a:pPr marL="342900" indent="-342900">
              <a:lnSpc>
                <a:spcPct val="110000"/>
              </a:lnSpc>
              <a:buClr>
                <a:srgbClr val="002060"/>
              </a:buClr>
              <a:buFont typeface="Wingdings" panose="05000000000000000000" pitchFamily="2" charset="2"/>
              <a:buChar char="Ø"/>
            </a:pP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English</a:t>
            </a:r>
          </a:p>
          <a:p>
            <a:pPr marL="342900" indent="-342900">
              <a:lnSpc>
                <a:spcPct val="110000"/>
              </a:lnSpc>
              <a:buClr>
                <a:srgbClr val="002060"/>
              </a:buClr>
              <a:buFont typeface="Wingdings" panose="05000000000000000000" pitchFamily="2" charset="2"/>
              <a:buChar char="Ø"/>
            </a:pP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0000"/>
              </a:lnSpc>
              <a:buClr>
                <a:srgbClr val="002060"/>
              </a:buClr>
              <a:buFont typeface="Wingdings" panose="05000000000000000000" pitchFamily="2" charset="2"/>
              <a:buChar char="Ø"/>
            </a:pPr>
            <a:endParaRPr lang="en-GB"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1398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FAA6-E1F0-6A81-1913-4D8537301315}"/>
              </a:ext>
            </a:extLst>
          </p:cNvPr>
          <p:cNvSpPr>
            <a:spLocks noGrp="1"/>
          </p:cNvSpPr>
          <p:nvPr>
            <p:ph type="title"/>
          </p:nvPr>
        </p:nvSpPr>
        <p:spPr/>
        <p:txBody>
          <a:bodyPr/>
          <a:lstStyle/>
          <a:p>
            <a:r>
              <a:rPr lang="en-GB" dirty="0"/>
              <a:t>From contact to customer</a:t>
            </a:r>
          </a:p>
        </p:txBody>
      </p:sp>
      <p:graphicFrame>
        <p:nvGraphicFramePr>
          <p:cNvPr id="4" name="Content Placeholder 3">
            <a:extLst>
              <a:ext uri="{FF2B5EF4-FFF2-40B4-BE49-F238E27FC236}">
                <a16:creationId xmlns:a16="http://schemas.microsoft.com/office/drawing/2014/main" id="{D3906781-2C2A-36AB-3CE4-0E2C6D6A18C6}"/>
              </a:ext>
            </a:extLst>
          </p:cNvPr>
          <p:cNvGraphicFramePr>
            <a:graphicFrameLocks noGrp="1"/>
          </p:cNvGraphicFramePr>
          <p:nvPr>
            <p:ph idx="1"/>
            <p:extLst>
              <p:ext uri="{D42A27DB-BD31-4B8C-83A1-F6EECF244321}">
                <p14:modId xmlns:p14="http://schemas.microsoft.com/office/powerpoint/2010/main" val="3686006196"/>
              </p:ext>
            </p:extLst>
          </p:nvPr>
        </p:nvGraphicFramePr>
        <p:xfrm>
          <a:off x="720755" y="7452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8AFE643F-B1E6-ECE7-AD91-64401A3EC8B9}"/>
              </a:ext>
            </a:extLst>
          </p:cNvPr>
          <p:cNvSpPr txBox="1"/>
          <p:nvPr/>
        </p:nvSpPr>
        <p:spPr>
          <a:xfrm>
            <a:off x="1631857" y="2126556"/>
            <a:ext cx="1463862" cy="523220"/>
          </a:xfrm>
          <a:prstGeom prst="rect">
            <a:avLst/>
          </a:prstGeom>
          <a:noFill/>
        </p:spPr>
        <p:txBody>
          <a:bodyPr wrap="none" rtlCol="0">
            <a:spAutoFit/>
          </a:bodyPr>
          <a:lstStyle/>
          <a:p>
            <a:r>
              <a:rPr lang="en-GB" sz="2800" dirty="0">
                <a:latin typeface="+mj-lt"/>
              </a:rPr>
              <a:t>Identify</a:t>
            </a:r>
          </a:p>
        </p:txBody>
      </p:sp>
      <p:sp>
        <p:nvSpPr>
          <p:cNvPr id="10" name="TextBox 9">
            <a:extLst>
              <a:ext uri="{FF2B5EF4-FFF2-40B4-BE49-F238E27FC236}">
                <a16:creationId xmlns:a16="http://schemas.microsoft.com/office/drawing/2014/main" id="{108E9101-B5AE-AACE-0AD8-EB77929C42F3}"/>
              </a:ext>
            </a:extLst>
          </p:cNvPr>
          <p:cNvSpPr txBox="1"/>
          <p:nvPr/>
        </p:nvSpPr>
        <p:spPr>
          <a:xfrm>
            <a:off x="4211504" y="2126556"/>
            <a:ext cx="1669774" cy="461665"/>
          </a:xfrm>
          <a:prstGeom prst="rect">
            <a:avLst/>
          </a:prstGeom>
          <a:noFill/>
        </p:spPr>
        <p:txBody>
          <a:bodyPr wrap="square" rtlCol="0">
            <a:spAutoFit/>
          </a:bodyPr>
          <a:lstStyle/>
          <a:p>
            <a:r>
              <a:rPr lang="en-GB" sz="2400" dirty="0">
                <a:latin typeface="+mj-lt"/>
              </a:rPr>
              <a:t>Engage</a:t>
            </a:r>
          </a:p>
        </p:txBody>
      </p:sp>
      <p:sp>
        <p:nvSpPr>
          <p:cNvPr id="11" name="TextBox 10">
            <a:extLst>
              <a:ext uri="{FF2B5EF4-FFF2-40B4-BE49-F238E27FC236}">
                <a16:creationId xmlns:a16="http://schemas.microsoft.com/office/drawing/2014/main" id="{10FAE8F0-7C34-06A6-9C7E-363C94AB7C8B}"/>
              </a:ext>
            </a:extLst>
          </p:cNvPr>
          <p:cNvSpPr txBox="1"/>
          <p:nvPr/>
        </p:nvSpPr>
        <p:spPr>
          <a:xfrm>
            <a:off x="6889583" y="2126556"/>
            <a:ext cx="1457450" cy="523220"/>
          </a:xfrm>
          <a:prstGeom prst="rect">
            <a:avLst/>
          </a:prstGeom>
          <a:noFill/>
        </p:spPr>
        <p:txBody>
          <a:bodyPr wrap="none" rtlCol="0">
            <a:spAutoFit/>
          </a:bodyPr>
          <a:lstStyle/>
          <a:p>
            <a:r>
              <a:rPr lang="en-GB" sz="2800" dirty="0">
                <a:latin typeface="+mj-lt"/>
              </a:rPr>
              <a:t>Nurture</a:t>
            </a:r>
          </a:p>
        </p:txBody>
      </p:sp>
      <p:sp>
        <p:nvSpPr>
          <p:cNvPr id="12" name="TextBox 11">
            <a:extLst>
              <a:ext uri="{FF2B5EF4-FFF2-40B4-BE49-F238E27FC236}">
                <a16:creationId xmlns:a16="http://schemas.microsoft.com/office/drawing/2014/main" id="{1BD7DF35-1E70-5254-068A-F29E733897D9}"/>
              </a:ext>
            </a:extLst>
          </p:cNvPr>
          <p:cNvSpPr txBox="1"/>
          <p:nvPr/>
        </p:nvSpPr>
        <p:spPr>
          <a:xfrm>
            <a:off x="9556342" y="2126556"/>
            <a:ext cx="1138453" cy="523220"/>
          </a:xfrm>
          <a:prstGeom prst="rect">
            <a:avLst/>
          </a:prstGeom>
          <a:noFill/>
        </p:spPr>
        <p:txBody>
          <a:bodyPr wrap="none" rtlCol="0">
            <a:spAutoFit/>
          </a:bodyPr>
          <a:lstStyle/>
          <a:p>
            <a:r>
              <a:rPr lang="en-GB" sz="2800" dirty="0">
                <a:latin typeface="+mj-lt"/>
              </a:rPr>
              <a:t>Grow</a:t>
            </a:r>
          </a:p>
        </p:txBody>
      </p:sp>
      <p:sp>
        <p:nvSpPr>
          <p:cNvPr id="3" name="TextBox 2">
            <a:extLst>
              <a:ext uri="{FF2B5EF4-FFF2-40B4-BE49-F238E27FC236}">
                <a16:creationId xmlns:a16="http://schemas.microsoft.com/office/drawing/2014/main" id="{05979485-F91C-EC98-84FC-E784DBAFD876}"/>
              </a:ext>
            </a:extLst>
          </p:cNvPr>
          <p:cNvSpPr txBox="1"/>
          <p:nvPr/>
        </p:nvSpPr>
        <p:spPr>
          <a:xfrm>
            <a:off x="838200" y="3374921"/>
            <a:ext cx="2387194" cy="1569660"/>
          </a:xfrm>
          <a:prstGeom prst="rect">
            <a:avLst/>
          </a:prstGeom>
          <a:noFill/>
        </p:spPr>
        <p:txBody>
          <a:bodyPr wrap="square" rtlCol="0">
            <a:spAutoFit/>
          </a:bodyPr>
          <a:lstStyle/>
          <a:p>
            <a:pPr lvl="0"/>
            <a:r>
              <a:rPr lang="en-GB" sz="2400" dirty="0"/>
              <a:t>Identifying the best accounts to target with clean contact data</a:t>
            </a:r>
          </a:p>
        </p:txBody>
      </p:sp>
      <p:sp>
        <p:nvSpPr>
          <p:cNvPr id="5" name="TextBox 4">
            <a:extLst>
              <a:ext uri="{FF2B5EF4-FFF2-40B4-BE49-F238E27FC236}">
                <a16:creationId xmlns:a16="http://schemas.microsoft.com/office/drawing/2014/main" id="{54AC9F6C-F3B1-8BC4-732D-3F679D2C1460}"/>
              </a:ext>
            </a:extLst>
          </p:cNvPr>
          <p:cNvSpPr txBox="1"/>
          <p:nvPr/>
        </p:nvSpPr>
        <p:spPr>
          <a:xfrm>
            <a:off x="3385969" y="3328992"/>
            <a:ext cx="2495309" cy="1938992"/>
          </a:xfrm>
          <a:prstGeom prst="rect">
            <a:avLst/>
          </a:prstGeom>
          <a:noFill/>
        </p:spPr>
        <p:txBody>
          <a:bodyPr wrap="square" rtlCol="0">
            <a:spAutoFit/>
          </a:bodyPr>
          <a:lstStyle/>
          <a:p>
            <a:pPr lvl="0"/>
            <a:r>
              <a:rPr lang="en-GB" sz="2400" dirty="0"/>
              <a:t>Creating measurable engagement (MQL’s) with  net new customers</a:t>
            </a:r>
          </a:p>
        </p:txBody>
      </p:sp>
      <p:sp>
        <p:nvSpPr>
          <p:cNvPr id="6" name="TextBox 5">
            <a:extLst>
              <a:ext uri="{FF2B5EF4-FFF2-40B4-BE49-F238E27FC236}">
                <a16:creationId xmlns:a16="http://schemas.microsoft.com/office/drawing/2014/main" id="{C11EEA4B-1792-1727-A165-5DB54F4EA38A}"/>
              </a:ext>
            </a:extLst>
          </p:cNvPr>
          <p:cNvSpPr txBox="1"/>
          <p:nvPr/>
        </p:nvSpPr>
        <p:spPr>
          <a:xfrm>
            <a:off x="6096000" y="3358029"/>
            <a:ext cx="1935805" cy="830997"/>
          </a:xfrm>
          <a:prstGeom prst="rect">
            <a:avLst/>
          </a:prstGeom>
          <a:noFill/>
        </p:spPr>
        <p:txBody>
          <a:bodyPr wrap="square" rtlCol="0">
            <a:spAutoFit/>
          </a:bodyPr>
          <a:lstStyle/>
          <a:p>
            <a:pPr lvl="0"/>
            <a:r>
              <a:rPr lang="en-GB" sz="2400" dirty="0"/>
              <a:t>Nurturing MQL’s to SQL’s</a:t>
            </a:r>
          </a:p>
        </p:txBody>
      </p:sp>
      <p:sp>
        <p:nvSpPr>
          <p:cNvPr id="8" name="TextBox 7">
            <a:extLst>
              <a:ext uri="{FF2B5EF4-FFF2-40B4-BE49-F238E27FC236}">
                <a16:creationId xmlns:a16="http://schemas.microsoft.com/office/drawing/2014/main" id="{F3521E8A-E2C2-8180-5396-FAD7B7A1D5E4}"/>
              </a:ext>
            </a:extLst>
          </p:cNvPr>
          <p:cNvSpPr txBox="1"/>
          <p:nvPr/>
        </p:nvSpPr>
        <p:spPr>
          <a:xfrm>
            <a:off x="8866664" y="3225538"/>
            <a:ext cx="2604581" cy="1200329"/>
          </a:xfrm>
          <a:prstGeom prst="rect">
            <a:avLst/>
          </a:prstGeom>
          <a:noFill/>
        </p:spPr>
        <p:txBody>
          <a:bodyPr wrap="square">
            <a:spAutoFit/>
          </a:bodyPr>
          <a:lstStyle/>
          <a:p>
            <a:pPr lvl="0"/>
            <a:r>
              <a:rPr lang="en-GB" sz="2400" dirty="0"/>
              <a:t>Growing  and retaining  of existing customers</a:t>
            </a:r>
          </a:p>
        </p:txBody>
      </p:sp>
    </p:spTree>
    <p:extLst>
      <p:ext uri="{BB962C8B-B14F-4D97-AF65-F5344CB8AC3E}">
        <p14:creationId xmlns:p14="http://schemas.microsoft.com/office/powerpoint/2010/main" val="63097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5EE17-E438-7371-2E5F-9DC8B49B4898}"/>
              </a:ext>
            </a:extLst>
          </p:cNvPr>
          <p:cNvSpPr>
            <a:spLocks noGrp="1"/>
          </p:cNvSpPr>
          <p:nvPr>
            <p:ph type="title"/>
          </p:nvPr>
        </p:nvSpPr>
        <p:spPr/>
        <p:txBody>
          <a:bodyPr/>
          <a:lstStyle/>
          <a:p>
            <a:r>
              <a:rPr lang="en-GB" dirty="0"/>
              <a:t>How we can work with you.</a:t>
            </a:r>
          </a:p>
        </p:txBody>
      </p:sp>
      <p:grpSp>
        <p:nvGrpSpPr>
          <p:cNvPr id="15" name="Group 14">
            <a:extLst>
              <a:ext uri="{FF2B5EF4-FFF2-40B4-BE49-F238E27FC236}">
                <a16:creationId xmlns:a16="http://schemas.microsoft.com/office/drawing/2014/main" id="{B5084C15-1F45-0237-24F4-93525058B021}"/>
              </a:ext>
            </a:extLst>
          </p:cNvPr>
          <p:cNvGrpSpPr/>
          <p:nvPr/>
        </p:nvGrpSpPr>
        <p:grpSpPr>
          <a:xfrm>
            <a:off x="907945" y="1868796"/>
            <a:ext cx="10515599" cy="4444551"/>
            <a:chOff x="838200" y="1788340"/>
            <a:chExt cx="7650346" cy="4444551"/>
          </a:xfrm>
        </p:grpSpPr>
        <p:sp>
          <p:nvSpPr>
            <p:cNvPr id="10" name="Rectangle 9">
              <a:extLst>
                <a:ext uri="{FF2B5EF4-FFF2-40B4-BE49-F238E27FC236}">
                  <a16:creationId xmlns:a16="http://schemas.microsoft.com/office/drawing/2014/main" id="{E849770E-3C6B-4DAE-A0DC-8C697E1C5BFF}"/>
                </a:ext>
              </a:extLst>
            </p:cNvPr>
            <p:cNvSpPr/>
            <p:nvPr/>
          </p:nvSpPr>
          <p:spPr>
            <a:xfrm>
              <a:off x="838200" y="1788340"/>
              <a:ext cx="2398614" cy="3236814"/>
            </a:xfrm>
            <a:prstGeom prst="rect">
              <a:avLst/>
            </a:prstGeom>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7D89376B-2F35-A068-9C19-D0D6C5DB7DD9}"/>
                </a:ext>
              </a:extLst>
            </p:cNvPr>
            <p:cNvSpPr/>
            <p:nvPr/>
          </p:nvSpPr>
          <p:spPr>
            <a:xfrm>
              <a:off x="838200" y="5186995"/>
              <a:ext cx="5146535" cy="104589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646CEC80-F633-25F9-3BA6-A0821B917BD2}"/>
                </a:ext>
              </a:extLst>
            </p:cNvPr>
            <p:cNvSpPr/>
            <p:nvPr/>
          </p:nvSpPr>
          <p:spPr>
            <a:xfrm>
              <a:off x="3471483" y="1788340"/>
              <a:ext cx="2513252" cy="3236814"/>
            </a:xfrm>
            <a:prstGeom prst="rect">
              <a:avLst/>
            </a:prstGeom>
            <a:solidFill>
              <a:schemeClr val="accent3">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A6691A5D-85DB-5390-BC52-F97E0F9D6C89}"/>
                </a:ext>
              </a:extLst>
            </p:cNvPr>
            <p:cNvSpPr/>
            <p:nvPr/>
          </p:nvSpPr>
          <p:spPr>
            <a:xfrm>
              <a:off x="6219404" y="1788341"/>
              <a:ext cx="2269142" cy="4444550"/>
            </a:xfrm>
            <a:prstGeom prst="rect">
              <a:avLst/>
            </a:prstGeom>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path path="circle">
                <a:fillToRect l="100000" t="100000"/>
              </a:path>
              <a:tileRect r="-100000" b="-100000"/>
            </a:gra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pSp>
      <p:pic>
        <p:nvPicPr>
          <p:cNvPr id="23" name="Graphic 22" descr="Database outline">
            <a:extLst>
              <a:ext uri="{FF2B5EF4-FFF2-40B4-BE49-F238E27FC236}">
                <a16:creationId xmlns:a16="http://schemas.microsoft.com/office/drawing/2014/main" id="{68C0C1A7-AD63-73FA-571A-844F68062F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0367" y="5324409"/>
            <a:ext cx="914400" cy="914400"/>
          </a:xfrm>
          <a:prstGeom prst="rect">
            <a:avLst/>
          </a:prstGeom>
        </p:spPr>
      </p:pic>
      <p:pic>
        <p:nvPicPr>
          <p:cNvPr id="25" name="Graphic 24" descr="Business Growth outline">
            <a:extLst>
              <a:ext uri="{FF2B5EF4-FFF2-40B4-BE49-F238E27FC236}">
                <a16:creationId xmlns:a16="http://schemas.microsoft.com/office/drawing/2014/main" id="{7A6B67A1-9EA7-DA78-CAE4-2043DA28842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06044" y="1924811"/>
            <a:ext cx="914400" cy="914400"/>
          </a:xfrm>
          <a:prstGeom prst="rect">
            <a:avLst/>
          </a:prstGeom>
        </p:spPr>
      </p:pic>
      <p:pic>
        <p:nvPicPr>
          <p:cNvPr id="27" name="Graphic 26" descr="Server outline">
            <a:extLst>
              <a:ext uri="{FF2B5EF4-FFF2-40B4-BE49-F238E27FC236}">
                <a16:creationId xmlns:a16="http://schemas.microsoft.com/office/drawing/2014/main" id="{3B6F125E-5236-87BE-0A59-2D3989463D0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7945" y="1924811"/>
            <a:ext cx="914400" cy="914400"/>
          </a:xfrm>
          <a:prstGeom prst="rect">
            <a:avLst/>
          </a:prstGeom>
        </p:spPr>
      </p:pic>
      <p:pic>
        <p:nvPicPr>
          <p:cNvPr id="29" name="Graphic 28" descr="Handshake outline">
            <a:extLst>
              <a:ext uri="{FF2B5EF4-FFF2-40B4-BE49-F238E27FC236}">
                <a16:creationId xmlns:a16="http://schemas.microsoft.com/office/drawing/2014/main" id="{65C2534B-64BE-F0A4-1531-94C519A4514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48445" y="1852529"/>
            <a:ext cx="914400" cy="914400"/>
          </a:xfrm>
          <a:prstGeom prst="rect">
            <a:avLst/>
          </a:prstGeom>
        </p:spPr>
      </p:pic>
      <p:sp>
        <p:nvSpPr>
          <p:cNvPr id="33" name="TextBox 32">
            <a:extLst>
              <a:ext uri="{FF2B5EF4-FFF2-40B4-BE49-F238E27FC236}">
                <a16:creationId xmlns:a16="http://schemas.microsoft.com/office/drawing/2014/main" id="{6AF9A15B-6FBA-93FC-3D61-97F1F56D7CF3}"/>
              </a:ext>
            </a:extLst>
          </p:cNvPr>
          <p:cNvSpPr txBox="1"/>
          <p:nvPr/>
        </p:nvSpPr>
        <p:spPr>
          <a:xfrm>
            <a:off x="1896934" y="5486143"/>
            <a:ext cx="5515369" cy="590931"/>
          </a:xfrm>
          <a:prstGeom prst="rect">
            <a:avLst/>
          </a:prstGeom>
          <a:noFill/>
        </p:spPr>
        <p:txBody>
          <a:bodyPr wrap="square">
            <a:spAutoFit/>
          </a:bodyPr>
          <a:lstStyle/>
          <a:p>
            <a:pPr marL="0" lvl="1" algn="ctr" defTabSz="889000">
              <a:lnSpc>
                <a:spcPct val="90000"/>
              </a:lnSpc>
              <a:spcBef>
                <a:spcPct val="0"/>
              </a:spcBef>
              <a:spcAft>
                <a:spcPct val="15000"/>
              </a:spcAft>
            </a:pPr>
            <a:r>
              <a:rPr lang="en-GB" sz="1800" dirty="0"/>
              <a:t>Data Plus is our Self service platform where you can filter and download </a:t>
            </a:r>
            <a:r>
              <a:rPr lang="en-GB" dirty="0"/>
              <a:t>human verified B2B contact </a:t>
            </a:r>
            <a:r>
              <a:rPr lang="en-GB" sz="1800" dirty="0"/>
              <a:t>data</a:t>
            </a:r>
            <a:endParaRPr lang="en-GB" sz="1800" kern="1200" dirty="0"/>
          </a:p>
        </p:txBody>
      </p:sp>
      <p:sp>
        <p:nvSpPr>
          <p:cNvPr id="35" name="TextBox 34">
            <a:extLst>
              <a:ext uri="{FF2B5EF4-FFF2-40B4-BE49-F238E27FC236}">
                <a16:creationId xmlns:a16="http://schemas.microsoft.com/office/drawing/2014/main" id="{74388C74-33E2-5C91-FDE7-A5885EDCD164}"/>
              </a:ext>
            </a:extLst>
          </p:cNvPr>
          <p:cNvSpPr txBox="1"/>
          <p:nvPr/>
        </p:nvSpPr>
        <p:spPr>
          <a:xfrm>
            <a:off x="927179" y="3017319"/>
            <a:ext cx="3118995" cy="840230"/>
          </a:xfrm>
          <a:prstGeom prst="rect">
            <a:avLst/>
          </a:prstGeom>
          <a:noFill/>
        </p:spPr>
        <p:txBody>
          <a:bodyPr wrap="square">
            <a:spAutoFit/>
          </a:bodyPr>
          <a:lstStyle/>
          <a:p>
            <a:pPr marL="0" lvl="1" algn="ctr" defTabSz="889000">
              <a:lnSpc>
                <a:spcPct val="90000"/>
              </a:lnSpc>
              <a:spcBef>
                <a:spcPct val="0"/>
              </a:spcBef>
              <a:spcAft>
                <a:spcPct val="15000"/>
              </a:spcAft>
            </a:pPr>
            <a:r>
              <a:rPr lang="en-GB" dirty="0"/>
              <a:t>O</a:t>
            </a:r>
            <a:r>
              <a:rPr lang="en-GB" sz="1800" dirty="0"/>
              <a:t>ur data experts will work with you to make your data campaign ready. </a:t>
            </a:r>
            <a:endParaRPr lang="en-GB" sz="1800" kern="1200" dirty="0"/>
          </a:p>
        </p:txBody>
      </p:sp>
      <p:sp>
        <p:nvSpPr>
          <p:cNvPr id="39" name="TextBox 38">
            <a:extLst>
              <a:ext uri="{FF2B5EF4-FFF2-40B4-BE49-F238E27FC236}">
                <a16:creationId xmlns:a16="http://schemas.microsoft.com/office/drawing/2014/main" id="{646A2B0F-14A0-0B88-393B-11ABF3F7671E}"/>
              </a:ext>
            </a:extLst>
          </p:cNvPr>
          <p:cNvSpPr txBox="1"/>
          <p:nvPr/>
        </p:nvSpPr>
        <p:spPr>
          <a:xfrm>
            <a:off x="4706044" y="3035184"/>
            <a:ext cx="3021850" cy="1588127"/>
          </a:xfrm>
          <a:prstGeom prst="rect">
            <a:avLst/>
          </a:prstGeom>
          <a:noFill/>
        </p:spPr>
        <p:txBody>
          <a:bodyPr wrap="square">
            <a:spAutoFit/>
          </a:bodyPr>
          <a:lstStyle/>
          <a:p>
            <a:pPr marL="0" lvl="1" algn="ctr" defTabSz="889000">
              <a:lnSpc>
                <a:spcPct val="90000"/>
              </a:lnSpc>
              <a:spcBef>
                <a:spcPct val="0"/>
              </a:spcBef>
              <a:spcAft>
                <a:spcPct val="15000"/>
              </a:spcAft>
            </a:pPr>
            <a:r>
              <a:rPr lang="en-GB" sz="1800" dirty="0"/>
              <a:t>Using our proprietary data set &amp; network of contact centres we create content led demand generation programs that can deliver leads for any point in your pipeline</a:t>
            </a:r>
          </a:p>
        </p:txBody>
      </p:sp>
      <p:sp>
        <p:nvSpPr>
          <p:cNvPr id="42" name="TextBox 41">
            <a:extLst>
              <a:ext uri="{FF2B5EF4-FFF2-40B4-BE49-F238E27FC236}">
                <a16:creationId xmlns:a16="http://schemas.microsoft.com/office/drawing/2014/main" id="{9C925DA6-D138-CF7C-08BE-11C0CF446AF6}"/>
              </a:ext>
            </a:extLst>
          </p:cNvPr>
          <p:cNvSpPr txBox="1"/>
          <p:nvPr/>
        </p:nvSpPr>
        <p:spPr>
          <a:xfrm>
            <a:off x="8444309" y="3048677"/>
            <a:ext cx="2839746" cy="1380378"/>
          </a:xfrm>
          <a:prstGeom prst="rect">
            <a:avLst/>
          </a:prstGeom>
          <a:noFill/>
        </p:spPr>
        <p:txBody>
          <a:bodyPr wrap="square">
            <a:spAutoFit/>
          </a:bodyPr>
          <a:lstStyle/>
          <a:p>
            <a:pPr marL="0" lvl="1" algn="l" defTabSz="1111250">
              <a:lnSpc>
                <a:spcPct val="90000"/>
              </a:lnSpc>
              <a:spcBef>
                <a:spcPct val="0"/>
              </a:spcBef>
              <a:spcAft>
                <a:spcPct val="15000"/>
              </a:spcAft>
            </a:pPr>
            <a:r>
              <a:rPr lang="en-GB" dirty="0"/>
              <a:t>CNC make </a:t>
            </a:r>
            <a:r>
              <a:rPr lang="en-GB" sz="1800" dirty="0"/>
              <a:t>perfect outsourcing partner for your trickier data and Business Processes.</a:t>
            </a:r>
          </a:p>
          <a:p>
            <a:pPr marL="0" lvl="1" algn="l" defTabSz="1111250">
              <a:lnSpc>
                <a:spcPct val="90000"/>
              </a:lnSpc>
              <a:spcBef>
                <a:spcPct val="0"/>
              </a:spcBef>
              <a:spcAft>
                <a:spcPct val="15000"/>
              </a:spcAft>
            </a:pPr>
            <a:r>
              <a:rPr lang="en-GB" dirty="0"/>
              <a:t>.</a:t>
            </a:r>
            <a:endParaRPr lang="en-GB" sz="1800" kern="1200" dirty="0"/>
          </a:p>
        </p:txBody>
      </p:sp>
      <p:sp>
        <p:nvSpPr>
          <p:cNvPr id="3" name="Arrow: Up 2">
            <a:extLst>
              <a:ext uri="{FF2B5EF4-FFF2-40B4-BE49-F238E27FC236}">
                <a16:creationId xmlns:a16="http://schemas.microsoft.com/office/drawing/2014/main" id="{E68EFECC-C4D1-06BA-1F0B-B066CA9DE830}"/>
              </a:ext>
            </a:extLst>
          </p:cNvPr>
          <p:cNvSpPr/>
          <p:nvPr/>
        </p:nvSpPr>
        <p:spPr>
          <a:xfrm>
            <a:off x="5853684" y="4732535"/>
            <a:ext cx="484632" cy="590931"/>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Up 3">
            <a:extLst>
              <a:ext uri="{FF2B5EF4-FFF2-40B4-BE49-F238E27FC236}">
                <a16:creationId xmlns:a16="http://schemas.microsoft.com/office/drawing/2014/main" id="{6F7EDE5F-3050-1103-7614-C03A6E0398A3}"/>
              </a:ext>
            </a:extLst>
          </p:cNvPr>
          <p:cNvSpPr/>
          <p:nvPr/>
        </p:nvSpPr>
        <p:spPr>
          <a:xfrm>
            <a:off x="2129161" y="4623311"/>
            <a:ext cx="484632" cy="692495"/>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Up 4">
            <a:extLst>
              <a:ext uri="{FF2B5EF4-FFF2-40B4-BE49-F238E27FC236}">
                <a16:creationId xmlns:a16="http://schemas.microsoft.com/office/drawing/2014/main" id="{3EEDA3D2-C853-CBC3-F4CF-90901E3771CD}"/>
              </a:ext>
            </a:extLst>
          </p:cNvPr>
          <p:cNvSpPr/>
          <p:nvPr/>
        </p:nvSpPr>
        <p:spPr>
          <a:xfrm rot="5400000">
            <a:off x="8060977" y="3573751"/>
            <a:ext cx="484632" cy="494639"/>
          </a:xfrm>
          <a:prstGeom prst="upArrow">
            <a:avLst/>
          </a:prstGeom>
          <a:solidFill>
            <a:schemeClr val="bg2"/>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Arrow: Bent-Up 5">
            <a:extLst>
              <a:ext uri="{FF2B5EF4-FFF2-40B4-BE49-F238E27FC236}">
                <a16:creationId xmlns:a16="http://schemas.microsoft.com/office/drawing/2014/main" id="{FDF6F83A-D430-DFCE-9020-790ECFCB7040}"/>
              </a:ext>
            </a:extLst>
          </p:cNvPr>
          <p:cNvSpPr/>
          <p:nvPr/>
        </p:nvSpPr>
        <p:spPr>
          <a:xfrm rot="10800000" flipH="1">
            <a:off x="2246050" y="1405089"/>
            <a:ext cx="7696939" cy="647493"/>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Up 6">
            <a:extLst>
              <a:ext uri="{FF2B5EF4-FFF2-40B4-BE49-F238E27FC236}">
                <a16:creationId xmlns:a16="http://schemas.microsoft.com/office/drawing/2014/main" id="{A80936F2-1293-5E41-3441-9D56FD705977}"/>
              </a:ext>
            </a:extLst>
          </p:cNvPr>
          <p:cNvSpPr/>
          <p:nvPr/>
        </p:nvSpPr>
        <p:spPr>
          <a:xfrm>
            <a:off x="2144903" y="1686765"/>
            <a:ext cx="484632" cy="318556"/>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3405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83435-5D53-91B6-88B4-6901E8A43E3E}"/>
              </a:ext>
            </a:extLst>
          </p:cNvPr>
          <p:cNvSpPr>
            <a:spLocks noGrp="1"/>
          </p:cNvSpPr>
          <p:nvPr>
            <p:ph type="title"/>
          </p:nvPr>
        </p:nvSpPr>
        <p:spPr/>
        <p:txBody>
          <a:bodyPr/>
          <a:lstStyle/>
          <a:p>
            <a:r>
              <a:rPr lang="en-GB" dirty="0"/>
              <a:t>Why work with us? </a:t>
            </a:r>
          </a:p>
        </p:txBody>
      </p:sp>
      <p:sp>
        <p:nvSpPr>
          <p:cNvPr id="3" name="Content Placeholder 2">
            <a:extLst>
              <a:ext uri="{FF2B5EF4-FFF2-40B4-BE49-F238E27FC236}">
                <a16:creationId xmlns:a16="http://schemas.microsoft.com/office/drawing/2014/main" id="{80BA2559-4444-E480-8A26-509D00AD4927}"/>
              </a:ext>
            </a:extLst>
          </p:cNvPr>
          <p:cNvSpPr>
            <a:spLocks noGrp="1"/>
          </p:cNvSpPr>
          <p:nvPr>
            <p:ph sz="half" idx="1"/>
          </p:nvPr>
        </p:nvSpPr>
        <p:spPr>
          <a:xfrm>
            <a:off x="2747624" y="2076582"/>
            <a:ext cx="8257248" cy="4351338"/>
          </a:xfrm>
          <a:ln w="38100">
            <a:noFill/>
          </a:ln>
        </p:spPr>
        <p:txBody>
          <a:bodyPr>
            <a:normAutofit/>
          </a:bodyPr>
          <a:lstStyle/>
          <a:p>
            <a:pPr lvl="1">
              <a:lnSpc>
                <a:spcPct val="150000"/>
              </a:lnSpc>
              <a:buFont typeface="Wingdings" panose="05000000000000000000" pitchFamily="2" charset="2"/>
              <a:buChar char="Ø"/>
            </a:pPr>
            <a:r>
              <a:rPr lang="en-GB" sz="1800" dirty="0"/>
              <a:t>We can partner you on every step of your marketing journey</a:t>
            </a:r>
          </a:p>
          <a:p>
            <a:pPr lvl="1">
              <a:lnSpc>
                <a:spcPct val="150000"/>
              </a:lnSpc>
              <a:buFont typeface="Wingdings" panose="05000000000000000000" pitchFamily="2" charset="2"/>
              <a:buChar char="Ø"/>
            </a:pPr>
            <a:r>
              <a:rPr lang="en-GB" sz="1800" dirty="0"/>
              <a:t>Our global database of Human verified proprietary data offers unrivalled breadth, depth and accuracy</a:t>
            </a:r>
          </a:p>
          <a:p>
            <a:pPr lvl="1">
              <a:lnSpc>
                <a:spcPct val="150000"/>
              </a:lnSpc>
              <a:buFont typeface="Wingdings" panose="05000000000000000000" pitchFamily="2" charset="2"/>
              <a:buChar char="Ø"/>
            </a:pPr>
            <a:r>
              <a:rPr lang="en-US" sz="1800" dirty="0"/>
              <a:t>We provide localized interactions with your customers and prospects using our well-established contact centers across 8 countries in the Asia Pacific region.</a:t>
            </a:r>
            <a:endParaRPr lang="en-GB" sz="1800" dirty="0"/>
          </a:p>
          <a:p>
            <a:pPr lvl="1">
              <a:lnSpc>
                <a:spcPct val="150000"/>
              </a:lnSpc>
              <a:buFont typeface="Wingdings" panose="05000000000000000000" pitchFamily="2" charset="2"/>
              <a:buChar char="Ø"/>
            </a:pPr>
            <a:r>
              <a:rPr lang="en-GB" sz="1800" dirty="0"/>
              <a:t>We have a dedicated team of experts ready to advise, partner and deliver your objectives</a:t>
            </a:r>
          </a:p>
          <a:p>
            <a:pPr marL="0" indent="0">
              <a:lnSpc>
                <a:spcPct val="150000"/>
              </a:lnSpc>
              <a:buNone/>
            </a:pPr>
            <a:endParaRPr lang="en-GB" sz="2200" dirty="0"/>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2700426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a:extLst>
              <a:ext uri="{FF2B5EF4-FFF2-40B4-BE49-F238E27FC236}">
                <a16:creationId xmlns:a16="http://schemas.microsoft.com/office/drawing/2014/main" id="{03B7DC36-7DE8-47E9-B9DC-A1A6564F6753}"/>
              </a:ext>
            </a:extLst>
          </p:cNvPr>
          <p:cNvSpPr txBox="1"/>
          <p:nvPr/>
        </p:nvSpPr>
        <p:spPr>
          <a:xfrm>
            <a:off x="352446" y="224021"/>
            <a:ext cx="10013451" cy="677108"/>
          </a:xfrm>
          <a:prstGeom prst="rect">
            <a:avLst/>
          </a:prstGeom>
          <a:noFill/>
        </p:spPr>
        <p:txBody>
          <a:bodyPr wrap="square" lIns="0" tIns="0" rIns="0" bIns="0" rtlCol="0" anchor="ctr">
            <a:spAutoFit/>
          </a:bodyPr>
          <a:lstStyle/>
          <a:p>
            <a:r>
              <a:rPr lang="en-US" sz="4400" cap="all" dirty="0">
                <a:latin typeface="+mj-lt"/>
              </a:rPr>
              <a:t>You will be in good company</a:t>
            </a:r>
          </a:p>
        </p:txBody>
      </p:sp>
      <p:pic>
        <p:nvPicPr>
          <p:cNvPr id="6" name="Picture 5">
            <a:extLst>
              <a:ext uri="{FF2B5EF4-FFF2-40B4-BE49-F238E27FC236}">
                <a16:creationId xmlns:a16="http://schemas.microsoft.com/office/drawing/2014/main" id="{7E5B0FE5-84E2-46E4-A52F-EE349FC44577}"/>
              </a:ext>
            </a:extLst>
          </p:cNvPr>
          <p:cNvPicPr>
            <a:picLocks noChangeAspect="1"/>
          </p:cNvPicPr>
          <p:nvPr/>
        </p:nvPicPr>
        <p:blipFill>
          <a:blip r:embed="rId3"/>
          <a:stretch>
            <a:fillRect/>
          </a:stretch>
        </p:blipFill>
        <p:spPr>
          <a:xfrm>
            <a:off x="2851923" y="1340890"/>
            <a:ext cx="668557" cy="253590"/>
          </a:xfrm>
          <a:prstGeom prst="rect">
            <a:avLst/>
          </a:prstGeom>
        </p:spPr>
      </p:pic>
      <p:pic>
        <p:nvPicPr>
          <p:cNvPr id="8" name="Picture 7">
            <a:extLst>
              <a:ext uri="{FF2B5EF4-FFF2-40B4-BE49-F238E27FC236}">
                <a16:creationId xmlns:a16="http://schemas.microsoft.com/office/drawing/2014/main" id="{0627227E-397B-4CFD-ABE9-EC8D8E48533C}"/>
              </a:ext>
            </a:extLst>
          </p:cNvPr>
          <p:cNvPicPr>
            <a:picLocks noChangeAspect="1"/>
          </p:cNvPicPr>
          <p:nvPr/>
        </p:nvPicPr>
        <p:blipFill>
          <a:blip r:embed="rId4"/>
          <a:stretch>
            <a:fillRect/>
          </a:stretch>
        </p:blipFill>
        <p:spPr>
          <a:xfrm>
            <a:off x="1563674" y="1372413"/>
            <a:ext cx="1051745" cy="156913"/>
          </a:xfrm>
          <a:prstGeom prst="rect">
            <a:avLst/>
          </a:prstGeom>
        </p:spPr>
      </p:pic>
      <p:pic>
        <p:nvPicPr>
          <p:cNvPr id="9" name="Picture 8">
            <a:extLst>
              <a:ext uri="{FF2B5EF4-FFF2-40B4-BE49-F238E27FC236}">
                <a16:creationId xmlns:a16="http://schemas.microsoft.com/office/drawing/2014/main" id="{E2D7CDEE-C30D-42C3-87EB-2620E7A05377}"/>
              </a:ext>
            </a:extLst>
          </p:cNvPr>
          <p:cNvPicPr>
            <a:picLocks noChangeAspect="1"/>
          </p:cNvPicPr>
          <p:nvPr/>
        </p:nvPicPr>
        <p:blipFill>
          <a:blip r:embed="rId5"/>
          <a:stretch>
            <a:fillRect/>
          </a:stretch>
        </p:blipFill>
        <p:spPr>
          <a:xfrm>
            <a:off x="3877516" y="1358822"/>
            <a:ext cx="895340" cy="202565"/>
          </a:xfrm>
          <a:prstGeom prst="rect">
            <a:avLst/>
          </a:prstGeom>
        </p:spPr>
      </p:pic>
      <p:pic>
        <p:nvPicPr>
          <p:cNvPr id="10" name="Picture 9">
            <a:extLst>
              <a:ext uri="{FF2B5EF4-FFF2-40B4-BE49-F238E27FC236}">
                <a16:creationId xmlns:a16="http://schemas.microsoft.com/office/drawing/2014/main" id="{643ADFFF-AF9E-4716-B205-B6DF3D64FFA9}"/>
              </a:ext>
            </a:extLst>
          </p:cNvPr>
          <p:cNvPicPr>
            <a:picLocks noChangeAspect="1"/>
          </p:cNvPicPr>
          <p:nvPr/>
        </p:nvPicPr>
        <p:blipFill>
          <a:blip r:embed="rId6"/>
          <a:stretch>
            <a:fillRect/>
          </a:stretch>
        </p:blipFill>
        <p:spPr>
          <a:xfrm>
            <a:off x="744322" y="1929869"/>
            <a:ext cx="476304" cy="285782"/>
          </a:xfrm>
          <a:prstGeom prst="rect">
            <a:avLst/>
          </a:prstGeom>
        </p:spPr>
      </p:pic>
      <p:pic>
        <p:nvPicPr>
          <p:cNvPr id="11" name="Picture 10">
            <a:extLst>
              <a:ext uri="{FF2B5EF4-FFF2-40B4-BE49-F238E27FC236}">
                <a16:creationId xmlns:a16="http://schemas.microsoft.com/office/drawing/2014/main" id="{5E45F168-7288-4324-AF0D-F685F924A885}"/>
              </a:ext>
            </a:extLst>
          </p:cNvPr>
          <p:cNvPicPr>
            <a:picLocks noChangeAspect="1"/>
          </p:cNvPicPr>
          <p:nvPr/>
        </p:nvPicPr>
        <p:blipFill>
          <a:blip r:embed="rId7"/>
          <a:stretch>
            <a:fillRect/>
          </a:stretch>
        </p:blipFill>
        <p:spPr>
          <a:xfrm>
            <a:off x="5015674" y="1332932"/>
            <a:ext cx="877784" cy="202565"/>
          </a:xfrm>
          <a:prstGeom prst="rect">
            <a:avLst/>
          </a:prstGeom>
        </p:spPr>
      </p:pic>
      <p:pic>
        <p:nvPicPr>
          <p:cNvPr id="12" name="Picture 11">
            <a:extLst>
              <a:ext uri="{FF2B5EF4-FFF2-40B4-BE49-F238E27FC236}">
                <a16:creationId xmlns:a16="http://schemas.microsoft.com/office/drawing/2014/main" id="{440BBC1B-29FF-485D-9B82-68DB7CAB207F}"/>
              </a:ext>
            </a:extLst>
          </p:cNvPr>
          <p:cNvPicPr>
            <a:picLocks noChangeAspect="1"/>
          </p:cNvPicPr>
          <p:nvPr/>
        </p:nvPicPr>
        <p:blipFill>
          <a:blip r:embed="rId8"/>
          <a:stretch>
            <a:fillRect/>
          </a:stretch>
        </p:blipFill>
        <p:spPr>
          <a:xfrm>
            <a:off x="1772814" y="1887809"/>
            <a:ext cx="565412" cy="318605"/>
          </a:xfrm>
          <a:prstGeom prst="rect">
            <a:avLst/>
          </a:prstGeom>
        </p:spPr>
      </p:pic>
      <p:pic>
        <p:nvPicPr>
          <p:cNvPr id="14" name="Picture 13" descr="Image result for hpe png logo">
            <a:extLst>
              <a:ext uri="{FF2B5EF4-FFF2-40B4-BE49-F238E27FC236}">
                <a16:creationId xmlns:a16="http://schemas.microsoft.com/office/drawing/2014/main" id="{10A000E9-CC00-4DE3-A2BD-D9B31539F74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69097" y="2519901"/>
            <a:ext cx="668557" cy="29405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B46E052C-A6C1-4AAA-894C-5A02FC3E6094}"/>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055970" y="1898324"/>
            <a:ext cx="583647" cy="285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7672B870-494A-4540-9419-992ECB6AA35D}"/>
              </a:ext>
            </a:extLst>
          </p:cNvPr>
          <p:cNvPicPr>
            <a:picLocks noChangeAspect="1"/>
          </p:cNvPicPr>
          <p:nvPr/>
        </p:nvPicPr>
        <p:blipFill>
          <a:blip r:embed="rId11"/>
          <a:stretch>
            <a:fillRect/>
          </a:stretch>
        </p:blipFill>
        <p:spPr>
          <a:xfrm>
            <a:off x="2851923" y="1921371"/>
            <a:ext cx="779728" cy="262735"/>
          </a:xfrm>
          <a:prstGeom prst="rect">
            <a:avLst/>
          </a:prstGeom>
        </p:spPr>
      </p:pic>
      <p:pic>
        <p:nvPicPr>
          <p:cNvPr id="16" name="Picture 15">
            <a:extLst>
              <a:ext uri="{FF2B5EF4-FFF2-40B4-BE49-F238E27FC236}">
                <a16:creationId xmlns:a16="http://schemas.microsoft.com/office/drawing/2014/main" id="{F3C32238-CFCE-4D57-BB9E-8AB9ABCC59D5}"/>
              </a:ext>
            </a:extLst>
          </p:cNvPr>
          <p:cNvPicPr>
            <a:picLocks noChangeAspect="1"/>
          </p:cNvPicPr>
          <p:nvPr/>
        </p:nvPicPr>
        <p:blipFill>
          <a:blip r:embed="rId12"/>
          <a:stretch>
            <a:fillRect/>
          </a:stretch>
        </p:blipFill>
        <p:spPr>
          <a:xfrm>
            <a:off x="560647" y="2577703"/>
            <a:ext cx="812940" cy="178450"/>
          </a:xfrm>
          <a:prstGeom prst="rect">
            <a:avLst/>
          </a:prstGeom>
        </p:spPr>
      </p:pic>
      <p:pic>
        <p:nvPicPr>
          <p:cNvPr id="18" name="Picture 26" descr="Image result for veeam logo png">
            <a:extLst>
              <a:ext uri="{FF2B5EF4-FFF2-40B4-BE49-F238E27FC236}">
                <a16:creationId xmlns:a16="http://schemas.microsoft.com/office/drawing/2014/main" id="{C08085C2-0489-48C7-B54B-99C13A26AE5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43362" y="2564897"/>
            <a:ext cx="824315" cy="2573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4" descr="Image result for netapp logo png">
            <a:extLst>
              <a:ext uri="{FF2B5EF4-FFF2-40B4-BE49-F238E27FC236}">
                <a16:creationId xmlns:a16="http://schemas.microsoft.com/office/drawing/2014/main" id="{1A8564F4-7F56-4274-B83D-797E3C8D133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0466" y="3181179"/>
            <a:ext cx="824315" cy="15205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a:extLst>
              <a:ext uri="{FF2B5EF4-FFF2-40B4-BE49-F238E27FC236}">
                <a16:creationId xmlns:a16="http://schemas.microsoft.com/office/drawing/2014/main" id="{BC9933B4-EE16-4C0F-AB2C-224ABC7E27B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851923" y="2551934"/>
            <a:ext cx="812941" cy="229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a:extLst>
              <a:ext uri="{FF2B5EF4-FFF2-40B4-BE49-F238E27FC236}">
                <a16:creationId xmlns:a16="http://schemas.microsoft.com/office/drawing/2014/main" id="{A9AE450B-C9F9-499A-9563-0C3A137BBCB5}"/>
              </a:ext>
            </a:extLst>
          </p:cNvPr>
          <p:cNvPicPr>
            <a:picLocks noChangeAspect="1"/>
          </p:cNvPicPr>
          <p:nvPr/>
        </p:nvPicPr>
        <p:blipFill>
          <a:blip r:embed="rId16"/>
          <a:stretch>
            <a:fillRect/>
          </a:stretch>
        </p:blipFill>
        <p:spPr>
          <a:xfrm>
            <a:off x="3990700" y="2519901"/>
            <a:ext cx="668971" cy="294053"/>
          </a:xfrm>
          <a:prstGeom prst="rect">
            <a:avLst/>
          </a:prstGeom>
        </p:spPr>
      </p:pic>
      <p:pic>
        <p:nvPicPr>
          <p:cNvPr id="23" name="Picture 22">
            <a:extLst>
              <a:ext uri="{FF2B5EF4-FFF2-40B4-BE49-F238E27FC236}">
                <a16:creationId xmlns:a16="http://schemas.microsoft.com/office/drawing/2014/main" id="{81373C86-770C-408D-A278-F7647D6048EA}"/>
              </a:ext>
            </a:extLst>
          </p:cNvPr>
          <p:cNvPicPr>
            <a:picLocks noChangeAspect="1"/>
          </p:cNvPicPr>
          <p:nvPr/>
        </p:nvPicPr>
        <p:blipFill>
          <a:blip r:embed="rId17"/>
          <a:stretch>
            <a:fillRect/>
          </a:stretch>
        </p:blipFill>
        <p:spPr>
          <a:xfrm>
            <a:off x="647550" y="3646056"/>
            <a:ext cx="573076" cy="429254"/>
          </a:xfrm>
          <a:prstGeom prst="rect">
            <a:avLst/>
          </a:prstGeom>
        </p:spPr>
      </p:pic>
      <p:pic>
        <p:nvPicPr>
          <p:cNvPr id="25" name="Picture 24">
            <a:extLst>
              <a:ext uri="{FF2B5EF4-FFF2-40B4-BE49-F238E27FC236}">
                <a16:creationId xmlns:a16="http://schemas.microsoft.com/office/drawing/2014/main" id="{074C0D5C-60FD-45CD-87D5-557FBFE78323}"/>
              </a:ext>
            </a:extLst>
          </p:cNvPr>
          <p:cNvPicPr>
            <a:picLocks noChangeAspect="1"/>
          </p:cNvPicPr>
          <p:nvPr/>
        </p:nvPicPr>
        <p:blipFill>
          <a:blip r:embed="rId18"/>
          <a:stretch>
            <a:fillRect/>
          </a:stretch>
        </p:blipFill>
        <p:spPr>
          <a:xfrm>
            <a:off x="5014503" y="1929869"/>
            <a:ext cx="893696" cy="203113"/>
          </a:xfrm>
          <a:prstGeom prst="rect">
            <a:avLst/>
          </a:prstGeom>
        </p:spPr>
      </p:pic>
      <p:pic>
        <p:nvPicPr>
          <p:cNvPr id="27" name="Picture 26">
            <a:extLst>
              <a:ext uri="{FF2B5EF4-FFF2-40B4-BE49-F238E27FC236}">
                <a16:creationId xmlns:a16="http://schemas.microsoft.com/office/drawing/2014/main" id="{7870C554-4EBE-4B56-9067-32EF13A2B850}"/>
              </a:ext>
            </a:extLst>
          </p:cNvPr>
          <p:cNvPicPr>
            <a:picLocks noChangeAspect="1"/>
          </p:cNvPicPr>
          <p:nvPr/>
        </p:nvPicPr>
        <p:blipFill>
          <a:blip r:embed="rId19"/>
          <a:stretch>
            <a:fillRect/>
          </a:stretch>
        </p:blipFill>
        <p:spPr>
          <a:xfrm>
            <a:off x="674687" y="5065483"/>
            <a:ext cx="594109" cy="157621"/>
          </a:xfrm>
          <a:prstGeom prst="rect">
            <a:avLst/>
          </a:prstGeom>
        </p:spPr>
      </p:pic>
      <p:pic>
        <p:nvPicPr>
          <p:cNvPr id="30" name="Picture 4" descr="Image result for qlik logo png">
            <a:extLst>
              <a:ext uri="{FF2B5EF4-FFF2-40B4-BE49-F238E27FC236}">
                <a16:creationId xmlns:a16="http://schemas.microsoft.com/office/drawing/2014/main" id="{1BB3DDE8-61D7-47DC-9673-8B2FDC2123F9}"/>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876000" y="3650599"/>
            <a:ext cx="668971" cy="4324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1">
            <a:extLst>
              <a:ext uri="{FF2B5EF4-FFF2-40B4-BE49-F238E27FC236}">
                <a16:creationId xmlns:a16="http://schemas.microsoft.com/office/drawing/2014/main" id="{765517EA-A94B-4120-ADA9-2F4C80DDED38}"/>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958522" y="3127321"/>
            <a:ext cx="778541" cy="256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13">
            <a:extLst>
              <a:ext uri="{FF2B5EF4-FFF2-40B4-BE49-F238E27FC236}">
                <a16:creationId xmlns:a16="http://schemas.microsoft.com/office/drawing/2014/main" id="{9A562425-33E9-4957-BA51-9CFD1E9A52F6}"/>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999367" y="4388296"/>
            <a:ext cx="622463" cy="196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12">
            <a:extLst>
              <a:ext uri="{FF2B5EF4-FFF2-40B4-BE49-F238E27FC236}">
                <a16:creationId xmlns:a16="http://schemas.microsoft.com/office/drawing/2014/main" id="{65A42616-A13A-46A6-9765-4551ACAE9B4D}"/>
              </a:ext>
            </a:extLst>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8936" t="23128" r="7089" b="20592"/>
          <a:stretch/>
        </p:blipFill>
        <p:spPr bwMode="auto">
          <a:xfrm>
            <a:off x="2805630" y="5591716"/>
            <a:ext cx="826021" cy="248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3">
            <a:extLst>
              <a:ext uri="{FF2B5EF4-FFF2-40B4-BE49-F238E27FC236}">
                <a16:creationId xmlns:a16="http://schemas.microsoft.com/office/drawing/2014/main" id="{95E3504A-1CD8-49D7-BC5D-5362E16F90F0}"/>
              </a:ext>
            </a:extLst>
          </p:cNvPr>
          <p:cNvPicPr>
            <a:picLocks noChangeAspect="1"/>
          </p:cNvPicPr>
          <p:nvPr/>
        </p:nvPicPr>
        <p:blipFill rotWithShape="1">
          <a:blip r:embed="rId24"/>
          <a:srcRect t="30512" b="30412"/>
          <a:stretch/>
        </p:blipFill>
        <p:spPr>
          <a:xfrm>
            <a:off x="4995940" y="3183388"/>
            <a:ext cx="877784" cy="181745"/>
          </a:xfrm>
          <a:prstGeom prst="rect">
            <a:avLst/>
          </a:prstGeom>
        </p:spPr>
      </p:pic>
      <p:pic>
        <p:nvPicPr>
          <p:cNvPr id="29" name="Picture 28">
            <a:extLst>
              <a:ext uri="{FF2B5EF4-FFF2-40B4-BE49-F238E27FC236}">
                <a16:creationId xmlns:a16="http://schemas.microsoft.com/office/drawing/2014/main" id="{8ABA26B5-66EA-42B6-B48C-4D37E689052D}"/>
              </a:ext>
            </a:extLst>
          </p:cNvPr>
          <p:cNvPicPr>
            <a:picLocks noChangeAspect="1"/>
          </p:cNvPicPr>
          <p:nvPr/>
        </p:nvPicPr>
        <p:blipFill rotWithShape="1">
          <a:blip r:embed="rId25"/>
          <a:srcRect t="32090" b="27230"/>
          <a:stretch/>
        </p:blipFill>
        <p:spPr>
          <a:xfrm>
            <a:off x="1628431" y="3130490"/>
            <a:ext cx="986988" cy="225596"/>
          </a:xfrm>
          <a:prstGeom prst="rect">
            <a:avLst/>
          </a:prstGeom>
        </p:spPr>
      </p:pic>
      <p:pic>
        <p:nvPicPr>
          <p:cNvPr id="35" name="Picture 34">
            <a:extLst>
              <a:ext uri="{FF2B5EF4-FFF2-40B4-BE49-F238E27FC236}">
                <a16:creationId xmlns:a16="http://schemas.microsoft.com/office/drawing/2014/main" id="{75729295-7E00-47D4-A199-3846A7FA0093}"/>
              </a:ext>
            </a:extLst>
          </p:cNvPr>
          <p:cNvPicPr>
            <a:picLocks noChangeAspect="1"/>
          </p:cNvPicPr>
          <p:nvPr/>
        </p:nvPicPr>
        <p:blipFill rotWithShape="1">
          <a:blip r:embed="rId26"/>
          <a:srcRect t="16201" b="14602"/>
          <a:stretch/>
        </p:blipFill>
        <p:spPr>
          <a:xfrm>
            <a:off x="2860875" y="3017393"/>
            <a:ext cx="659605" cy="456427"/>
          </a:xfrm>
          <a:prstGeom prst="rect">
            <a:avLst/>
          </a:prstGeom>
        </p:spPr>
      </p:pic>
      <p:pic>
        <p:nvPicPr>
          <p:cNvPr id="36" name="Picture 35">
            <a:extLst>
              <a:ext uri="{FF2B5EF4-FFF2-40B4-BE49-F238E27FC236}">
                <a16:creationId xmlns:a16="http://schemas.microsoft.com/office/drawing/2014/main" id="{9AEE5AB1-EDD1-4824-BC46-81BF8BFB6F1F}"/>
              </a:ext>
            </a:extLst>
          </p:cNvPr>
          <p:cNvPicPr>
            <a:picLocks noChangeAspect="1"/>
          </p:cNvPicPr>
          <p:nvPr/>
        </p:nvPicPr>
        <p:blipFill rotWithShape="1">
          <a:blip r:embed="rId27"/>
          <a:srcRect l="15984" t="33819" r="13184" b="33666"/>
          <a:stretch/>
        </p:blipFill>
        <p:spPr>
          <a:xfrm>
            <a:off x="3940897" y="3763816"/>
            <a:ext cx="819563" cy="188705"/>
          </a:xfrm>
          <a:prstGeom prst="rect">
            <a:avLst/>
          </a:prstGeom>
        </p:spPr>
      </p:pic>
      <p:pic>
        <p:nvPicPr>
          <p:cNvPr id="38" name="Picture 37">
            <a:extLst>
              <a:ext uri="{FF2B5EF4-FFF2-40B4-BE49-F238E27FC236}">
                <a16:creationId xmlns:a16="http://schemas.microsoft.com/office/drawing/2014/main" id="{F04B97AF-6857-45D0-AFAB-9D951FD605D3}"/>
              </a:ext>
            </a:extLst>
          </p:cNvPr>
          <p:cNvPicPr>
            <a:picLocks noChangeAspect="1"/>
          </p:cNvPicPr>
          <p:nvPr/>
        </p:nvPicPr>
        <p:blipFill>
          <a:blip r:embed="rId28"/>
          <a:stretch>
            <a:fillRect/>
          </a:stretch>
        </p:blipFill>
        <p:spPr>
          <a:xfrm>
            <a:off x="5090727" y="5531075"/>
            <a:ext cx="758659" cy="384991"/>
          </a:xfrm>
          <a:prstGeom prst="rect">
            <a:avLst/>
          </a:prstGeom>
        </p:spPr>
      </p:pic>
      <p:pic>
        <p:nvPicPr>
          <p:cNvPr id="39" name="Picture 38">
            <a:extLst>
              <a:ext uri="{FF2B5EF4-FFF2-40B4-BE49-F238E27FC236}">
                <a16:creationId xmlns:a16="http://schemas.microsoft.com/office/drawing/2014/main" id="{C157C2B4-B89D-4DFA-B4B4-8D688EC31F9B}"/>
              </a:ext>
            </a:extLst>
          </p:cNvPr>
          <p:cNvPicPr>
            <a:picLocks noChangeAspect="1"/>
          </p:cNvPicPr>
          <p:nvPr/>
        </p:nvPicPr>
        <p:blipFill rotWithShape="1">
          <a:blip r:embed="rId29"/>
          <a:srcRect l="7678" t="25882" r="16779" b="29985"/>
          <a:stretch/>
        </p:blipFill>
        <p:spPr>
          <a:xfrm>
            <a:off x="2769359" y="4358876"/>
            <a:ext cx="893696" cy="249773"/>
          </a:xfrm>
          <a:prstGeom prst="rect">
            <a:avLst/>
          </a:prstGeom>
        </p:spPr>
      </p:pic>
      <p:pic>
        <p:nvPicPr>
          <p:cNvPr id="40" name="Picture 39">
            <a:extLst>
              <a:ext uri="{FF2B5EF4-FFF2-40B4-BE49-F238E27FC236}">
                <a16:creationId xmlns:a16="http://schemas.microsoft.com/office/drawing/2014/main" id="{A1075327-1786-4ACD-BAE5-2906D13FA36C}"/>
              </a:ext>
            </a:extLst>
          </p:cNvPr>
          <p:cNvPicPr>
            <a:picLocks noChangeAspect="1"/>
          </p:cNvPicPr>
          <p:nvPr/>
        </p:nvPicPr>
        <p:blipFill>
          <a:blip r:embed="rId30"/>
          <a:stretch>
            <a:fillRect/>
          </a:stretch>
        </p:blipFill>
        <p:spPr>
          <a:xfrm>
            <a:off x="1863522" y="4918673"/>
            <a:ext cx="411649" cy="413486"/>
          </a:xfrm>
          <a:prstGeom prst="rect">
            <a:avLst/>
          </a:prstGeom>
        </p:spPr>
      </p:pic>
      <p:pic>
        <p:nvPicPr>
          <p:cNvPr id="41" name="Picture 40">
            <a:extLst>
              <a:ext uri="{FF2B5EF4-FFF2-40B4-BE49-F238E27FC236}">
                <a16:creationId xmlns:a16="http://schemas.microsoft.com/office/drawing/2014/main" id="{8013107E-10FF-432A-8C85-D0C94F8AEDEB}"/>
              </a:ext>
            </a:extLst>
          </p:cNvPr>
          <p:cNvPicPr>
            <a:picLocks noChangeAspect="1"/>
          </p:cNvPicPr>
          <p:nvPr/>
        </p:nvPicPr>
        <p:blipFill>
          <a:blip r:embed="rId31"/>
          <a:stretch>
            <a:fillRect/>
          </a:stretch>
        </p:blipFill>
        <p:spPr>
          <a:xfrm>
            <a:off x="660466" y="4294169"/>
            <a:ext cx="740356" cy="385652"/>
          </a:xfrm>
          <a:prstGeom prst="rect">
            <a:avLst/>
          </a:prstGeom>
        </p:spPr>
      </p:pic>
      <p:pic>
        <p:nvPicPr>
          <p:cNvPr id="2" name="Picture 1">
            <a:extLst>
              <a:ext uri="{FF2B5EF4-FFF2-40B4-BE49-F238E27FC236}">
                <a16:creationId xmlns:a16="http://schemas.microsoft.com/office/drawing/2014/main" id="{787D6F55-1FF8-4BC2-9568-17BE882A5FC4}"/>
              </a:ext>
            </a:extLst>
          </p:cNvPr>
          <p:cNvPicPr>
            <a:picLocks noChangeAspect="1"/>
          </p:cNvPicPr>
          <p:nvPr/>
        </p:nvPicPr>
        <p:blipFill rotWithShape="1">
          <a:blip r:embed="rId32"/>
          <a:srcRect l="8819" t="35941" r="9374" b="38539"/>
          <a:stretch/>
        </p:blipFill>
        <p:spPr>
          <a:xfrm>
            <a:off x="4906853" y="4410124"/>
            <a:ext cx="986988" cy="204892"/>
          </a:xfrm>
          <a:prstGeom prst="rect">
            <a:avLst/>
          </a:prstGeom>
        </p:spPr>
      </p:pic>
      <p:pic>
        <p:nvPicPr>
          <p:cNvPr id="58" name="Picture 57">
            <a:extLst>
              <a:ext uri="{FF2B5EF4-FFF2-40B4-BE49-F238E27FC236}">
                <a16:creationId xmlns:a16="http://schemas.microsoft.com/office/drawing/2014/main" id="{6097C3BA-754C-47B0-80FA-EA00D8297491}"/>
              </a:ext>
            </a:extLst>
          </p:cNvPr>
          <p:cNvPicPr>
            <a:picLocks noChangeAspect="1"/>
          </p:cNvPicPr>
          <p:nvPr/>
        </p:nvPicPr>
        <p:blipFill>
          <a:blip r:embed="rId33"/>
          <a:stretch>
            <a:fillRect/>
          </a:stretch>
        </p:blipFill>
        <p:spPr>
          <a:xfrm>
            <a:off x="5100909" y="4993169"/>
            <a:ext cx="636745" cy="264494"/>
          </a:xfrm>
          <a:prstGeom prst="rect">
            <a:avLst/>
          </a:prstGeom>
        </p:spPr>
      </p:pic>
      <p:pic>
        <p:nvPicPr>
          <p:cNvPr id="64" name="Picture 63">
            <a:extLst>
              <a:ext uri="{FF2B5EF4-FFF2-40B4-BE49-F238E27FC236}">
                <a16:creationId xmlns:a16="http://schemas.microsoft.com/office/drawing/2014/main" id="{0EB75BF0-CB5D-4EAB-8FBD-06DB5B288566}"/>
              </a:ext>
            </a:extLst>
          </p:cNvPr>
          <p:cNvPicPr>
            <a:picLocks noChangeAspect="1"/>
          </p:cNvPicPr>
          <p:nvPr/>
        </p:nvPicPr>
        <p:blipFill>
          <a:blip r:embed="rId34"/>
          <a:stretch>
            <a:fillRect/>
          </a:stretch>
        </p:blipFill>
        <p:spPr>
          <a:xfrm>
            <a:off x="3911459" y="4909835"/>
            <a:ext cx="819563" cy="331728"/>
          </a:xfrm>
          <a:prstGeom prst="rect">
            <a:avLst/>
          </a:prstGeom>
        </p:spPr>
      </p:pic>
      <p:pic>
        <p:nvPicPr>
          <p:cNvPr id="84" name="Picture 83" descr="Logo&#10;&#10;Description automatically generated with medium confidence">
            <a:extLst>
              <a:ext uri="{FF2B5EF4-FFF2-40B4-BE49-F238E27FC236}">
                <a16:creationId xmlns:a16="http://schemas.microsoft.com/office/drawing/2014/main" id="{3186D44F-5AFE-4D86-A7FC-4DD40E31E9F8}"/>
              </a:ext>
            </a:extLst>
          </p:cNvPr>
          <p:cNvPicPr>
            <a:picLocks noChangeAspect="1"/>
          </p:cNvPicPr>
          <p:nvPr/>
        </p:nvPicPr>
        <p:blipFill rotWithShape="1">
          <a:blip r:embed="rId35"/>
          <a:srcRect l="14185" t="27712" r="14807" b="24226"/>
          <a:stretch/>
        </p:blipFill>
        <p:spPr>
          <a:xfrm>
            <a:off x="2825386" y="5015750"/>
            <a:ext cx="740356" cy="181848"/>
          </a:xfrm>
          <a:prstGeom prst="rect">
            <a:avLst/>
          </a:prstGeom>
        </p:spPr>
      </p:pic>
      <p:pic>
        <p:nvPicPr>
          <p:cNvPr id="103" name="Picture 102">
            <a:extLst>
              <a:ext uri="{FF2B5EF4-FFF2-40B4-BE49-F238E27FC236}">
                <a16:creationId xmlns:a16="http://schemas.microsoft.com/office/drawing/2014/main" id="{678ABB71-1535-4156-8689-81D73DB34079}"/>
              </a:ext>
            </a:extLst>
          </p:cNvPr>
          <p:cNvPicPr>
            <a:picLocks noChangeAspect="1"/>
          </p:cNvPicPr>
          <p:nvPr/>
        </p:nvPicPr>
        <p:blipFill>
          <a:blip r:embed="rId36"/>
          <a:stretch>
            <a:fillRect/>
          </a:stretch>
        </p:blipFill>
        <p:spPr>
          <a:xfrm>
            <a:off x="526539" y="5613326"/>
            <a:ext cx="907197" cy="164116"/>
          </a:xfrm>
          <a:prstGeom prst="rect">
            <a:avLst/>
          </a:prstGeom>
        </p:spPr>
      </p:pic>
      <p:pic>
        <p:nvPicPr>
          <p:cNvPr id="108" name="Picture 107" descr="Icon&#10;&#10;Description automatically generated">
            <a:extLst>
              <a:ext uri="{FF2B5EF4-FFF2-40B4-BE49-F238E27FC236}">
                <a16:creationId xmlns:a16="http://schemas.microsoft.com/office/drawing/2014/main" id="{460FC33F-8FE0-4F8B-8D2F-FED6B6961E5E}"/>
              </a:ext>
            </a:extLst>
          </p:cNvPr>
          <p:cNvPicPr>
            <a:picLocks noChangeAspect="1"/>
          </p:cNvPicPr>
          <p:nvPr/>
        </p:nvPicPr>
        <p:blipFill>
          <a:blip r:embed="rId37"/>
          <a:stretch>
            <a:fillRect/>
          </a:stretch>
        </p:blipFill>
        <p:spPr>
          <a:xfrm>
            <a:off x="1917983" y="5547445"/>
            <a:ext cx="338058" cy="338058"/>
          </a:xfrm>
          <a:prstGeom prst="rect">
            <a:avLst/>
          </a:prstGeom>
        </p:spPr>
      </p:pic>
      <p:pic>
        <p:nvPicPr>
          <p:cNvPr id="116" name="Picture 115">
            <a:extLst>
              <a:ext uri="{FF2B5EF4-FFF2-40B4-BE49-F238E27FC236}">
                <a16:creationId xmlns:a16="http://schemas.microsoft.com/office/drawing/2014/main" id="{1243ECFE-E1A5-4F91-894C-527CC8B4EF26}"/>
              </a:ext>
            </a:extLst>
          </p:cNvPr>
          <p:cNvPicPr>
            <a:picLocks noChangeAspect="1"/>
          </p:cNvPicPr>
          <p:nvPr/>
        </p:nvPicPr>
        <p:blipFill>
          <a:blip r:embed="rId38"/>
          <a:stretch>
            <a:fillRect/>
          </a:stretch>
        </p:blipFill>
        <p:spPr>
          <a:xfrm>
            <a:off x="1628431" y="3625671"/>
            <a:ext cx="891120" cy="445560"/>
          </a:xfrm>
          <a:prstGeom prst="rect">
            <a:avLst/>
          </a:prstGeom>
        </p:spPr>
      </p:pic>
      <p:pic>
        <p:nvPicPr>
          <p:cNvPr id="118" name="Picture 117" descr="A picture containing graphical user interface&#10;&#10;Description automatically generated">
            <a:extLst>
              <a:ext uri="{FF2B5EF4-FFF2-40B4-BE49-F238E27FC236}">
                <a16:creationId xmlns:a16="http://schemas.microsoft.com/office/drawing/2014/main" id="{A8AEA846-9376-4E5B-97CB-AF989BC5A787}"/>
              </a:ext>
            </a:extLst>
          </p:cNvPr>
          <p:cNvPicPr>
            <a:picLocks noChangeAspect="1"/>
          </p:cNvPicPr>
          <p:nvPr/>
        </p:nvPicPr>
        <p:blipFill rotWithShape="1">
          <a:blip r:embed="rId39"/>
          <a:srcRect t="17717" b="18203"/>
          <a:stretch/>
        </p:blipFill>
        <p:spPr>
          <a:xfrm>
            <a:off x="1610792" y="4331310"/>
            <a:ext cx="917110" cy="325323"/>
          </a:xfrm>
          <a:prstGeom prst="rect">
            <a:avLst/>
          </a:prstGeom>
        </p:spPr>
      </p:pic>
      <p:pic>
        <p:nvPicPr>
          <p:cNvPr id="122" name="Picture 121" descr="Logo&#10;&#10;Description automatically generated">
            <a:extLst>
              <a:ext uri="{FF2B5EF4-FFF2-40B4-BE49-F238E27FC236}">
                <a16:creationId xmlns:a16="http://schemas.microsoft.com/office/drawing/2014/main" id="{987B7F12-F56F-49A8-8E82-5124C5A06C37}"/>
              </a:ext>
            </a:extLst>
          </p:cNvPr>
          <p:cNvPicPr>
            <a:picLocks noChangeAspect="1"/>
          </p:cNvPicPr>
          <p:nvPr/>
        </p:nvPicPr>
        <p:blipFill rotWithShape="1">
          <a:blip r:embed="rId40"/>
          <a:srcRect t="26256" b="25584"/>
          <a:stretch/>
        </p:blipFill>
        <p:spPr>
          <a:xfrm>
            <a:off x="4991238" y="3730012"/>
            <a:ext cx="881499" cy="238533"/>
          </a:xfrm>
          <a:prstGeom prst="rect">
            <a:avLst/>
          </a:prstGeom>
        </p:spPr>
      </p:pic>
      <p:pic>
        <p:nvPicPr>
          <p:cNvPr id="124" name="Picture 123" descr="A picture containing clipart&#10;&#10;Description automatically generated">
            <a:extLst>
              <a:ext uri="{FF2B5EF4-FFF2-40B4-BE49-F238E27FC236}">
                <a16:creationId xmlns:a16="http://schemas.microsoft.com/office/drawing/2014/main" id="{5033360A-AF03-49C1-85C4-055064E7F95F}"/>
              </a:ext>
            </a:extLst>
          </p:cNvPr>
          <p:cNvPicPr>
            <a:picLocks noChangeAspect="1"/>
          </p:cNvPicPr>
          <p:nvPr/>
        </p:nvPicPr>
        <p:blipFill>
          <a:blip r:embed="rId41"/>
          <a:stretch>
            <a:fillRect/>
          </a:stretch>
        </p:blipFill>
        <p:spPr>
          <a:xfrm>
            <a:off x="3941199" y="5566425"/>
            <a:ext cx="837509" cy="236170"/>
          </a:xfrm>
          <a:prstGeom prst="rect">
            <a:avLst/>
          </a:prstGeom>
        </p:spPr>
      </p:pic>
      <p:pic>
        <p:nvPicPr>
          <p:cNvPr id="128" name="Picture 127" descr="Icon&#10;&#10;Description automatically generated">
            <a:extLst>
              <a:ext uri="{FF2B5EF4-FFF2-40B4-BE49-F238E27FC236}">
                <a16:creationId xmlns:a16="http://schemas.microsoft.com/office/drawing/2014/main" id="{BDA5877F-909B-4977-B215-19F32F9BA5F8}"/>
              </a:ext>
            </a:extLst>
          </p:cNvPr>
          <p:cNvPicPr>
            <a:picLocks noChangeAspect="1"/>
          </p:cNvPicPr>
          <p:nvPr/>
        </p:nvPicPr>
        <p:blipFill>
          <a:blip r:embed="rId42"/>
          <a:stretch>
            <a:fillRect/>
          </a:stretch>
        </p:blipFill>
        <p:spPr>
          <a:xfrm>
            <a:off x="776970" y="1223486"/>
            <a:ext cx="423426" cy="423426"/>
          </a:xfrm>
          <a:prstGeom prst="rect">
            <a:avLst/>
          </a:prstGeom>
        </p:spPr>
      </p:pic>
      <p:sp>
        <p:nvSpPr>
          <p:cNvPr id="28" name="Content Placeholder 27">
            <a:extLst>
              <a:ext uri="{FF2B5EF4-FFF2-40B4-BE49-F238E27FC236}">
                <a16:creationId xmlns:a16="http://schemas.microsoft.com/office/drawing/2014/main" id="{8E8922DE-F5F9-080B-488D-B6AAAF149549}"/>
              </a:ext>
            </a:extLst>
          </p:cNvPr>
          <p:cNvSpPr>
            <a:spLocks noGrp="1"/>
          </p:cNvSpPr>
          <p:nvPr>
            <p:ph sz="half" idx="2"/>
          </p:nvPr>
        </p:nvSpPr>
        <p:spPr/>
        <p:txBody>
          <a:bodyPr/>
          <a:lstStyle/>
          <a:p>
            <a:r>
              <a:rPr lang="en-GB" dirty="0"/>
              <a:t>We are a trusted  partner of some of the best known and most ambitious companies</a:t>
            </a:r>
          </a:p>
          <a:p>
            <a:pPr marL="0" indent="0">
              <a:buNone/>
            </a:pPr>
            <a:endParaRPr lang="en-GB" dirty="0"/>
          </a:p>
          <a:p>
            <a:r>
              <a:rPr lang="en-GB" b="0" i="0" dirty="0">
                <a:solidFill>
                  <a:srgbClr val="000000"/>
                </a:solidFill>
                <a:effectLst/>
              </a:rPr>
              <a:t>Over 85% of our business comes from repeat customers who have worked with us over multiple years.</a:t>
            </a:r>
            <a:r>
              <a:rPr lang="en-GB" sz="1800" b="0" i="0" dirty="0">
                <a:solidFill>
                  <a:srgbClr val="000000"/>
                </a:solidFill>
                <a:effectLst/>
              </a:rPr>
              <a:t>“</a:t>
            </a:r>
            <a:endParaRPr lang="en-GB" dirty="0"/>
          </a:p>
          <a:p>
            <a:pPr marL="0" indent="0">
              <a:buNone/>
            </a:pPr>
            <a:endParaRPr lang="en-GB" dirty="0"/>
          </a:p>
          <a:p>
            <a:pPr marL="0" indent="0">
              <a:buNone/>
            </a:pPr>
            <a:endParaRPr lang="en-GB" b="1" i="1" dirty="0">
              <a:solidFill>
                <a:srgbClr val="FF0000"/>
              </a:solidFill>
            </a:endParaRPr>
          </a:p>
        </p:txBody>
      </p:sp>
    </p:spTree>
    <p:extLst>
      <p:ext uri="{BB962C8B-B14F-4D97-AF65-F5344CB8AC3E}">
        <p14:creationId xmlns:p14="http://schemas.microsoft.com/office/powerpoint/2010/main" val="73144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5D07E9-D941-EC9A-FD2B-2F1706D2AC5A}"/>
              </a:ext>
            </a:extLst>
          </p:cNvPr>
          <p:cNvSpPr>
            <a:spLocks noGrp="1"/>
          </p:cNvSpPr>
          <p:nvPr>
            <p:ph type="title"/>
          </p:nvPr>
        </p:nvSpPr>
        <p:spPr/>
        <p:txBody>
          <a:bodyPr>
            <a:normAutofit fontScale="90000"/>
          </a:bodyPr>
          <a:lstStyle/>
          <a:p>
            <a:r>
              <a:rPr lang="en-GB" dirty="0"/>
              <a:t>Most Accurate &amp; Comprehensive Campaign Ready Data In APAC Region</a:t>
            </a:r>
          </a:p>
        </p:txBody>
      </p:sp>
      <p:cxnSp>
        <p:nvCxnSpPr>
          <p:cNvPr id="13" name="Straight Connector 12">
            <a:extLst>
              <a:ext uri="{FF2B5EF4-FFF2-40B4-BE49-F238E27FC236}">
                <a16:creationId xmlns:a16="http://schemas.microsoft.com/office/drawing/2014/main" id="{81524F46-0A2F-ED33-6DA3-FCBA7C624BEE}"/>
              </a:ext>
            </a:extLst>
          </p:cNvPr>
          <p:cNvCxnSpPr>
            <a:cxnSpLocks/>
          </p:cNvCxnSpPr>
          <p:nvPr/>
        </p:nvCxnSpPr>
        <p:spPr>
          <a:xfrm>
            <a:off x="6917302" y="1608049"/>
            <a:ext cx="0" cy="4265050"/>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F0B5B1E-48A2-E37F-D9B3-9ECCE9F589B6}"/>
              </a:ext>
            </a:extLst>
          </p:cNvPr>
          <p:cNvSpPr txBox="1"/>
          <p:nvPr/>
        </p:nvSpPr>
        <p:spPr>
          <a:xfrm>
            <a:off x="7729254" y="3157218"/>
            <a:ext cx="2451825" cy="1477328"/>
          </a:xfrm>
          <a:prstGeom prst="rect">
            <a:avLst/>
          </a:prstGeom>
          <a:noFill/>
        </p:spPr>
        <p:txBody>
          <a:bodyPr wrap="none" rtlCol="0">
            <a:spAutoFit/>
          </a:bodyPr>
          <a:lstStyle/>
          <a:p>
            <a:r>
              <a:rPr lang="en-GB" dirty="0"/>
              <a:t>Cleansing</a:t>
            </a:r>
          </a:p>
          <a:p>
            <a:r>
              <a:rPr lang="en-GB" dirty="0"/>
              <a:t>Profiling</a:t>
            </a:r>
          </a:p>
          <a:p>
            <a:r>
              <a:rPr lang="en-GB" dirty="0"/>
              <a:t>Append</a:t>
            </a:r>
          </a:p>
          <a:p>
            <a:r>
              <a:rPr lang="en-GB" dirty="0"/>
              <a:t>Data Acquisition</a:t>
            </a:r>
          </a:p>
          <a:p>
            <a:r>
              <a:rPr lang="en-GB" dirty="0"/>
              <a:t>Custom Data Acquisition</a:t>
            </a:r>
          </a:p>
        </p:txBody>
      </p:sp>
      <p:sp>
        <p:nvSpPr>
          <p:cNvPr id="29" name="TextBox 28">
            <a:extLst>
              <a:ext uri="{FF2B5EF4-FFF2-40B4-BE49-F238E27FC236}">
                <a16:creationId xmlns:a16="http://schemas.microsoft.com/office/drawing/2014/main" id="{D594D5F3-F4DB-B5FC-5843-39F87655158E}"/>
              </a:ext>
            </a:extLst>
          </p:cNvPr>
          <p:cNvSpPr txBox="1"/>
          <p:nvPr/>
        </p:nvSpPr>
        <p:spPr>
          <a:xfrm>
            <a:off x="7177942" y="1893914"/>
            <a:ext cx="4252058" cy="646331"/>
          </a:xfrm>
          <a:prstGeom prst="rect">
            <a:avLst/>
          </a:prstGeom>
          <a:solidFill>
            <a:schemeClr val="accent1">
              <a:lumMod val="40000"/>
              <a:lumOff val="60000"/>
            </a:schemeClr>
          </a:solidFill>
        </p:spPr>
        <p:txBody>
          <a:bodyPr wrap="square" rtlCol="0">
            <a:spAutoFit/>
          </a:bodyPr>
          <a:lstStyle/>
          <a:p>
            <a:r>
              <a:rPr lang="en-GB" dirty="0"/>
              <a:t>If what you need is more complex, we have a team of data experts ready to help</a:t>
            </a:r>
          </a:p>
        </p:txBody>
      </p:sp>
      <p:sp>
        <p:nvSpPr>
          <p:cNvPr id="2" name="TextBox 1">
            <a:extLst>
              <a:ext uri="{FF2B5EF4-FFF2-40B4-BE49-F238E27FC236}">
                <a16:creationId xmlns:a16="http://schemas.microsoft.com/office/drawing/2014/main" id="{83395D43-F4C9-160A-86DE-069028D073FF}"/>
              </a:ext>
            </a:extLst>
          </p:cNvPr>
          <p:cNvSpPr txBox="1"/>
          <p:nvPr/>
        </p:nvSpPr>
        <p:spPr>
          <a:xfrm>
            <a:off x="208520" y="1958309"/>
            <a:ext cx="6448143" cy="3416320"/>
          </a:xfrm>
          <a:prstGeom prst="rect">
            <a:avLst/>
          </a:prstGeom>
          <a:noFill/>
        </p:spPr>
        <p:txBody>
          <a:bodyPr wrap="square" rtlCol="0">
            <a:spAutoFit/>
          </a:bodyPr>
          <a:lstStyle/>
          <a:p>
            <a:pPr marL="285750" indent="-285750">
              <a:buFont typeface="Wingdings" panose="05000000000000000000" pitchFamily="2" charset="2"/>
              <a:buChar char="Ø"/>
            </a:pPr>
            <a:r>
              <a:rPr lang="en-US" sz="1800" dirty="0">
                <a:solidFill>
                  <a:schemeClr val="tx1"/>
                </a:solidFill>
                <a:latin typeface="Calibri Light (Body)"/>
                <a:cs typeface="Calibri" panose="020F0502020204030204" pitchFamily="34" charset="0"/>
              </a:rPr>
              <a:t>An enterprise level self serve </a:t>
            </a:r>
            <a:r>
              <a:rPr lang="en-US" dirty="0">
                <a:latin typeface="Calibri Light (Body)"/>
                <a:cs typeface="Calibri" panose="020F0502020204030204" pitchFamily="34" charset="0"/>
              </a:rPr>
              <a:t>DaaS </a:t>
            </a:r>
            <a:r>
              <a:rPr lang="en-US" sz="1800" dirty="0">
                <a:solidFill>
                  <a:schemeClr val="tx1"/>
                </a:solidFill>
                <a:latin typeface="Calibri Light (Body)"/>
                <a:cs typeface="Calibri" panose="020F0502020204030204" pitchFamily="34" charset="0"/>
              </a:rPr>
              <a:t>platform  that </a:t>
            </a:r>
            <a:r>
              <a:rPr lang="en-US" dirty="0">
                <a:latin typeface="Calibri Light (Body)"/>
                <a:cs typeface="Calibri" panose="020F0502020204030204" pitchFamily="34" charset="0"/>
              </a:rPr>
              <a:t>enables </a:t>
            </a:r>
            <a:r>
              <a:rPr lang="en-US" b="1" dirty="0">
                <a:latin typeface="Calibri Light (Body)"/>
                <a:cs typeface="Calibri" panose="020F0502020204030204" pitchFamily="34" charset="0"/>
              </a:rPr>
              <a:t>direct </a:t>
            </a:r>
            <a:r>
              <a:rPr lang="en-US" sz="1800" b="1" dirty="0">
                <a:solidFill>
                  <a:schemeClr val="tx1"/>
                </a:solidFill>
                <a:latin typeface="Calibri Light (Body)"/>
                <a:cs typeface="Calibri" panose="020F0502020204030204" pitchFamily="34" charset="0"/>
              </a:rPr>
              <a:t>access to high quality, hard to reach B2B data</a:t>
            </a:r>
            <a:r>
              <a:rPr lang="en-US" sz="1800" dirty="0">
                <a:solidFill>
                  <a:schemeClr val="tx1"/>
                </a:solidFill>
                <a:latin typeface="Calibri Light (Body)"/>
                <a:cs typeface="Calibri" panose="020F0502020204030204" pitchFamily="34" charset="0"/>
              </a:rPr>
              <a:t> in APAC.</a:t>
            </a:r>
          </a:p>
          <a:p>
            <a:pPr marL="285750" indent="-285750">
              <a:buFont typeface="Wingdings" panose="05000000000000000000" pitchFamily="2" charset="2"/>
              <a:buChar char="Ø"/>
            </a:pPr>
            <a:endParaRPr lang="en-US" sz="1800" dirty="0">
              <a:solidFill>
                <a:schemeClr val="tx1"/>
              </a:solidFill>
              <a:latin typeface="Calibri Light (Body)"/>
              <a:cs typeface="Calibri" panose="020F0502020204030204" pitchFamily="34" charset="0"/>
            </a:endParaRPr>
          </a:p>
          <a:p>
            <a:pPr marL="285750" indent="-285750">
              <a:buFont typeface="Wingdings" panose="05000000000000000000" pitchFamily="2" charset="2"/>
              <a:buChar char="Ø"/>
            </a:pPr>
            <a:r>
              <a:rPr lang="en-US" sz="1800" b="1" dirty="0">
                <a:solidFill>
                  <a:schemeClr val="tx1"/>
                </a:solidFill>
                <a:latin typeface="Calibri Light (Body)"/>
                <a:cs typeface="Calibri" panose="020F0502020204030204" pitchFamily="34" charset="0"/>
              </a:rPr>
              <a:t>Data coverage up to 25 Asia Pacific </a:t>
            </a:r>
            <a:r>
              <a:rPr lang="en-US" sz="1800" dirty="0">
                <a:solidFill>
                  <a:schemeClr val="tx1"/>
                </a:solidFill>
                <a:latin typeface="Calibri Light (Body)"/>
                <a:cs typeface="Calibri" panose="020F0502020204030204" pitchFamily="34" charset="0"/>
              </a:rPr>
              <a:t>countries Including ASEAN, ANZ, Greater China, India, Japan, Korea and Emerging Countries.</a:t>
            </a:r>
          </a:p>
          <a:p>
            <a:endParaRPr lang="en-US" dirty="0">
              <a:latin typeface="Calibri Light (Body)"/>
              <a:cs typeface="Calibri" panose="020F0502020204030204" pitchFamily="34" charset="0"/>
            </a:endParaRPr>
          </a:p>
          <a:p>
            <a:pPr marL="285750" indent="-285750">
              <a:buFont typeface="Wingdings" panose="05000000000000000000" pitchFamily="2" charset="2"/>
              <a:buChar char="Ø"/>
            </a:pPr>
            <a:r>
              <a:rPr lang="en-US" sz="1800" dirty="0">
                <a:solidFill>
                  <a:schemeClr val="tx1"/>
                </a:solidFill>
                <a:latin typeface="Calibri Light (Body)"/>
                <a:cs typeface="Calibri" panose="020F0502020204030204" pitchFamily="34" charset="0"/>
              </a:rPr>
              <a:t>Users </a:t>
            </a:r>
            <a:r>
              <a:rPr lang="en-US" dirty="0">
                <a:latin typeface="Calibri Light (Body)"/>
                <a:cs typeface="Calibri" panose="020F0502020204030204" pitchFamily="34" charset="0"/>
              </a:rPr>
              <a:t>can </a:t>
            </a:r>
            <a:r>
              <a:rPr lang="en-US" b="1" dirty="0">
                <a:latin typeface="Calibri Light (Body)"/>
                <a:cs typeface="Calibri" panose="020F0502020204030204" pitchFamily="34" charset="0"/>
              </a:rPr>
              <a:t>filter by </a:t>
            </a:r>
            <a:r>
              <a:rPr lang="en-US" sz="1800" b="1" dirty="0">
                <a:solidFill>
                  <a:schemeClr val="tx1"/>
                </a:solidFill>
                <a:latin typeface="Calibri Light (Body)"/>
                <a:cs typeface="Calibri" panose="020F0502020204030204" pitchFamily="34" charset="0"/>
              </a:rPr>
              <a:t> firmographics, demographics and technographics </a:t>
            </a:r>
            <a:r>
              <a:rPr lang="en-US" sz="1800" dirty="0">
                <a:solidFill>
                  <a:schemeClr val="tx1"/>
                </a:solidFill>
                <a:latin typeface="Calibri Light (Body)"/>
                <a:cs typeface="Calibri" panose="020F0502020204030204" pitchFamily="34" charset="0"/>
              </a:rPr>
              <a:t>details.</a:t>
            </a:r>
          </a:p>
          <a:p>
            <a:endParaRPr lang="en-US" sz="1800" dirty="0">
              <a:solidFill>
                <a:schemeClr val="tx1"/>
              </a:solidFill>
              <a:latin typeface="Calibri Light (Body)"/>
              <a:cs typeface="Calibri" panose="020F0502020204030204" pitchFamily="34" charset="0"/>
            </a:endParaRPr>
          </a:p>
          <a:p>
            <a:pPr marL="285750" indent="-285750">
              <a:buFont typeface="Wingdings" panose="05000000000000000000" pitchFamily="2" charset="2"/>
              <a:buChar char="Ø"/>
            </a:pPr>
            <a:r>
              <a:rPr lang="en-US" sz="1800" dirty="0">
                <a:solidFill>
                  <a:schemeClr val="tx1"/>
                </a:solidFill>
                <a:latin typeface="Calibri Light (Body)"/>
                <a:cs typeface="Calibri" panose="020F0502020204030204" pitchFamily="34" charset="0"/>
              </a:rPr>
              <a:t>Records are </a:t>
            </a:r>
            <a:r>
              <a:rPr lang="en-US" sz="1800" b="1" dirty="0">
                <a:solidFill>
                  <a:schemeClr val="tx1"/>
                </a:solidFill>
                <a:latin typeface="Calibri Light (Body)"/>
                <a:cs typeface="Calibri" panose="020F0502020204030204" pitchFamily="34" charset="0"/>
              </a:rPr>
              <a:t>human validated to ensure utmost accuracy </a:t>
            </a:r>
            <a:r>
              <a:rPr lang="en-US" sz="1800" dirty="0">
                <a:solidFill>
                  <a:schemeClr val="tx1"/>
                </a:solidFill>
                <a:latin typeface="Calibri Light (Body)"/>
                <a:cs typeface="Calibri" panose="020F0502020204030204" pitchFamily="34" charset="0"/>
              </a:rPr>
              <a:t>via our contact centers and only qualified and validated records are added to </a:t>
            </a:r>
            <a:r>
              <a:rPr lang="en-US" sz="1800" dirty="0" err="1">
                <a:solidFill>
                  <a:schemeClr val="tx1"/>
                </a:solidFill>
                <a:latin typeface="Calibri Light (Body)"/>
                <a:cs typeface="Calibri" panose="020F0502020204030204" pitchFamily="34" charset="0"/>
              </a:rPr>
              <a:t>dataplus</a:t>
            </a:r>
            <a:r>
              <a:rPr lang="en-US" sz="1800" dirty="0">
                <a:solidFill>
                  <a:schemeClr val="tx1"/>
                </a:solidFill>
                <a:latin typeface="Calibri Light (Body)"/>
                <a:cs typeface="Calibri" panose="020F0502020204030204" pitchFamily="34" charset="0"/>
              </a:rPr>
              <a:t>.</a:t>
            </a:r>
          </a:p>
        </p:txBody>
      </p:sp>
    </p:spTree>
    <p:extLst>
      <p:ext uri="{BB962C8B-B14F-4D97-AF65-F5344CB8AC3E}">
        <p14:creationId xmlns:p14="http://schemas.microsoft.com/office/powerpoint/2010/main" val="3407371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35" name="TextBox 34">
            <a:extLst>
              <a:ext uri="{FF2B5EF4-FFF2-40B4-BE49-F238E27FC236}">
                <a16:creationId xmlns:a16="http://schemas.microsoft.com/office/drawing/2014/main" id="{03B7DC36-7DE8-47E9-B9DC-A1A6564F6753}"/>
              </a:ext>
            </a:extLst>
          </p:cNvPr>
          <p:cNvSpPr txBox="1"/>
          <p:nvPr/>
        </p:nvSpPr>
        <p:spPr>
          <a:xfrm>
            <a:off x="348557" y="128591"/>
            <a:ext cx="6715790" cy="1354217"/>
          </a:xfrm>
          <a:prstGeom prst="rect">
            <a:avLst/>
          </a:prstGeom>
          <a:noFill/>
        </p:spPr>
        <p:txBody>
          <a:bodyPr wrap="square" lIns="0" tIns="0" rIns="0" bIns="0" rtlCol="0" anchor="ctr">
            <a:spAutoFit/>
          </a:bodyPr>
          <a:lstStyle/>
          <a:p>
            <a:r>
              <a:rPr lang="en-US" sz="4400" dirty="0">
                <a:latin typeface="+mj-lt"/>
              </a:rPr>
              <a:t>Demand Generation</a:t>
            </a:r>
          </a:p>
          <a:p>
            <a:endParaRPr lang="en-US" sz="4400" cap="all" dirty="0">
              <a:latin typeface="+mj-lt"/>
            </a:endParaRPr>
          </a:p>
        </p:txBody>
      </p:sp>
      <p:sp>
        <p:nvSpPr>
          <p:cNvPr id="6" name="TextBox 5">
            <a:extLst>
              <a:ext uri="{FF2B5EF4-FFF2-40B4-BE49-F238E27FC236}">
                <a16:creationId xmlns:a16="http://schemas.microsoft.com/office/drawing/2014/main" id="{15B98D47-8440-32E6-A7BD-FAFBCA17C658}"/>
              </a:ext>
            </a:extLst>
          </p:cNvPr>
          <p:cNvSpPr txBox="1"/>
          <p:nvPr/>
        </p:nvSpPr>
        <p:spPr>
          <a:xfrm>
            <a:off x="348557" y="2494402"/>
            <a:ext cx="3496458" cy="2144177"/>
          </a:xfrm>
          <a:prstGeom prst="rect">
            <a:avLst/>
          </a:prstGeom>
          <a:noFill/>
        </p:spPr>
        <p:txBody>
          <a:bodyPr wrap="square">
            <a:spAutoFit/>
          </a:bodyPr>
          <a:lstStyle/>
          <a:p>
            <a:pPr marL="463550" marR="0" lvl="0" indent="-342900" algn="l" rtl="0">
              <a:lnSpc>
                <a:spcPct val="125000"/>
              </a:lnSpc>
              <a:spcBef>
                <a:spcPts val="0"/>
              </a:spcBef>
              <a:spcAft>
                <a:spcPts val="0"/>
              </a:spcAft>
              <a:buClr>
                <a:srgbClr val="FF0000"/>
              </a:buClr>
              <a:buSzPts val="1700"/>
              <a:buFont typeface="Wingdings" pitchFamily="2" charset="2"/>
              <a:buChar char="Ø"/>
            </a:pPr>
            <a:r>
              <a:rPr lang="en-GB" dirty="0">
                <a:solidFill>
                  <a:srgbClr val="525F75"/>
                </a:solidFill>
                <a:latin typeface="Calibri" panose="020F0502020204030204" pitchFamily="34" charset="0"/>
                <a:ea typeface="Calibri Light" charset="0"/>
                <a:cs typeface="Calibri" panose="020F0502020204030204" pitchFamily="34" charset="0"/>
                <a:sym typeface="Montserrat"/>
              </a:rPr>
              <a:t>We can add detail you require using information contained in our data base as well as  calling via our contact </a:t>
            </a:r>
            <a:r>
              <a:rPr lang="en-GB" dirty="0" err="1">
                <a:solidFill>
                  <a:srgbClr val="525F75"/>
                </a:solidFill>
                <a:latin typeface="Calibri" panose="020F0502020204030204" pitchFamily="34" charset="0"/>
                <a:ea typeface="Calibri Light" charset="0"/>
                <a:cs typeface="Calibri" panose="020F0502020204030204" pitchFamily="34" charset="0"/>
                <a:sym typeface="Montserrat"/>
              </a:rPr>
              <a:t>centers</a:t>
            </a:r>
            <a:endParaRPr lang="en-GB" dirty="0">
              <a:solidFill>
                <a:srgbClr val="525F75"/>
              </a:solidFill>
              <a:latin typeface="Calibri" panose="020F0502020204030204" pitchFamily="34" charset="0"/>
              <a:ea typeface="Calibri Light" charset="0"/>
              <a:cs typeface="Calibri" panose="020F0502020204030204" pitchFamily="34" charset="0"/>
              <a:sym typeface="Montserrat"/>
            </a:endParaRPr>
          </a:p>
          <a:p>
            <a:pPr marL="463550" marR="0" lvl="0" indent="-342900" algn="l" rtl="0">
              <a:lnSpc>
                <a:spcPct val="125000"/>
              </a:lnSpc>
              <a:spcBef>
                <a:spcPts val="0"/>
              </a:spcBef>
              <a:spcAft>
                <a:spcPts val="0"/>
              </a:spcAft>
              <a:buClr>
                <a:srgbClr val="FF0000"/>
              </a:buClr>
              <a:buSzPts val="1700"/>
              <a:buFont typeface="Wingdings" pitchFamily="2" charset="2"/>
              <a:buChar char="Ø"/>
            </a:pPr>
            <a:endParaRPr lang="en-GB" dirty="0">
              <a:solidFill>
                <a:srgbClr val="525F75"/>
              </a:solidFill>
              <a:latin typeface="Calibri" panose="020F0502020204030204" pitchFamily="34" charset="0"/>
              <a:ea typeface="Calibri Light" charset="0"/>
              <a:cs typeface="Calibri" panose="020F0502020204030204" pitchFamily="34" charset="0"/>
              <a:sym typeface="Montserrat"/>
            </a:endParaRPr>
          </a:p>
          <a:p>
            <a:pPr marL="120650" marR="0" lvl="0" algn="l" rtl="0">
              <a:lnSpc>
                <a:spcPct val="125000"/>
              </a:lnSpc>
              <a:spcBef>
                <a:spcPts val="0"/>
              </a:spcBef>
              <a:spcAft>
                <a:spcPts val="0"/>
              </a:spcAft>
              <a:buClr>
                <a:srgbClr val="FF0000"/>
              </a:buClr>
              <a:buSzPts val="1700"/>
            </a:pPr>
            <a:endParaRPr lang="en-GB" dirty="0">
              <a:solidFill>
                <a:srgbClr val="525F75"/>
              </a:solidFill>
              <a:latin typeface="Calibri" panose="020F0502020204030204" pitchFamily="34" charset="0"/>
              <a:ea typeface="Calibri Light" charset="0"/>
              <a:cs typeface="Calibri" panose="020F0502020204030204" pitchFamily="34" charset="0"/>
              <a:sym typeface="Montserrat"/>
            </a:endParaRPr>
          </a:p>
        </p:txBody>
      </p:sp>
      <p:sp>
        <p:nvSpPr>
          <p:cNvPr id="8" name="TextBox 7">
            <a:extLst>
              <a:ext uri="{FF2B5EF4-FFF2-40B4-BE49-F238E27FC236}">
                <a16:creationId xmlns:a16="http://schemas.microsoft.com/office/drawing/2014/main" id="{D5B5C385-F0EE-BFB5-8CF1-B69AE1E86B7E}"/>
              </a:ext>
            </a:extLst>
          </p:cNvPr>
          <p:cNvSpPr txBox="1"/>
          <p:nvPr/>
        </p:nvSpPr>
        <p:spPr>
          <a:xfrm>
            <a:off x="359397" y="924964"/>
            <a:ext cx="3358894" cy="1451679"/>
          </a:xfrm>
          <a:prstGeom prst="rect">
            <a:avLst/>
          </a:prstGeom>
          <a:noFill/>
        </p:spPr>
        <p:txBody>
          <a:bodyPr wrap="square">
            <a:spAutoFit/>
          </a:bodyPr>
          <a:lstStyle/>
          <a:p>
            <a:pPr marL="463550" marR="0" lvl="0" indent="-342900" algn="l" rtl="0">
              <a:lnSpc>
                <a:spcPct val="125000"/>
              </a:lnSpc>
              <a:spcBef>
                <a:spcPts val="0"/>
              </a:spcBef>
              <a:spcAft>
                <a:spcPts val="0"/>
              </a:spcAft>
              <a:buClr>
                <a:srgbClr val="FF0000"/>
              </a:buClr>
              <a:buSzPts val="1700"/>
              <a:buFont typeface="Wingdings" pitchFamily="2" charset="2"/>
              <a:buChar char="Ø"/>
            </a:pPr>
            <a:endParaRPr lang="en-GB" sz="1800" dirty="0">
              <a:solidFill>
                <a:srgbClr val="525F75"/>
              </a:solidFill>
              <a:latin typeface="Calibri" panose="020F0502020204030204" pitchFamily="34" charset="0"/>
              <a:ea typeface="Calibri Light" charset="0"/>
              <a:cs typeface="Calibri" panose="020F0502020204030204" pitchFamily="34" charset="0"/>
              <a:sym typeface="Montserrat"/>
            </a:endParaRPr>
          </a:p>
          <a:p>
            <a:pPr marL="463550" marR="0" lvl="0" indent="-342900" algn="l" rtl="0">
              <a:lnSpc>
                <a:spcPct val="125000"/>
              </a:lnSpc>
              <a:spcBef>
                <a:spcPts val="0"/>
              </a:spcBef>
              <a:spcAft>
                <a:spcPts val="0"/>
              </a:spcAft>
              <a:buClr>
                <a:srgbClr val="FF0000"/>
              </a:buClr>
              <a:buSzPts val="1700"/>
              <a:buFont typeface="Wingdings" pitchFamily="2" charset="2"/>
              <a:buChar char="Ø"/>
            </a:pPr>
            <a:r>
              <a:rPr lang="en-GB" sz="1800" dirty="0">
                <a:solidFill>
                  <a:srgbClr val="525F75"/>
                </a:solidFill>
                <a:latin typeface="Calibri" panose="020F0502020204030204" pitchFamily="34" charset="0"/>
                <a:ea typeface="Calibri Light" charset="0"/>
                <a:cs typeface="Calibri" panose="020F0502020204030204" pitchFamily="34" charset="0"/>
                <a:sym typeface="Montserrat"/>
              </a:rPr>
              <a:t>We use our own carefully selected data to fuel activity resulting in leads</a:t>
            </a:r>
          </a:p>
        </p:txBody>
      </p:sp>
      <p:graphicFrame>
        <p:nvGraphicFramePr>
          <p:cNvPr id="2" name="Table 2">
            <a:extLst>
              <a:ext uri="{FF2B5EF4-FFF2-40B4-BE49-F238E27FC236}">
                <a16:creationId xmlns:a16="http://schemas.microsoft.com/office/drawing/2014/main" id="{F5FF8C0B-DE4B-527E-7088-AD35421EED00}"/>
              </a:ext>
            </a:extLst>
          </p:cNvPr>
          <p:cNvGraphicFramePr>
            <a:graphicFrameLocks noGrp="1"/>
          </p:cNvGraphicFramePr>
          <p:nvPr>
            <p:extLst>
              <p:ext uri="{D42A27DB-BD31-4B8C-83A1-F6EECF244321}">
                <p14:modId xmlns:p14="http://schemas.microsoft.com/office/powerpoint/2010/main" val="3441047776"/>
              </p:ext>
            </p:extLst>
          </p:nvPr>
        </p:nvGraphicFramePr>
        <p:xfrm>
          <a:off x="4046706" y="1291672"/>
          <a:ext cx="7688243" cy="4023360"/>
        </p:xfrm>
        <a:graphic>
          <a:graphicData uri="http://schemas.openxmlformats.org/drawingml/2006/table">
            <a:tbl>
              <a:tblPr firstRow="1" bandRow="1">
                <a:tableStyleId>{93296810-A885-4BE3-A3E7-6D5BEEA58F35}</a:tableStyleId>
              </a:tblPr>
              <a:tblGrid>
                <a:gridCol w="1892456">
                  <a:extLst>
                    <a:ext uri="{9D8B030D-6E8A-4147-A177-3AD203B41FA5}">
                      <a16:colId xmlns:a16="http://schemas.microsoft.com/office/drawing/2014/main" val="4268065706"/>
                    </a:ext>
                  </a:extLst>
                </a:gridCol>
                <a:gridCol w="2725444">
                  <a:extLst>
                    <a:ext uri="{9D8B030D-6E8A-4147-A177-3AD203B41FA5}">
                      <a16:colId xmlns:a16="http://schemas.microsoft.com/office/drawing/2014/main" val="2653883724"/>
                    </a:ext>
                  </a:extLst>
                </a:gridCol>
                <a:gridCol w="3070343">
                  <a:extLst>
                    <a:ext uri="{9D8B030D-6E8A-4147-A177-3AD203B41FA5}">
                      <a16:colId xmlns:a16="http://schemas.microsoft.com/office/drawing/2014/main" val="3588272470"/>
                    </a:ext>
                  </a:extLst>
                </a:gridCol>
              </a:tblGrid>
              <a:tr h="282638">
                <a:tc>
                  <a:txBody>
                    <a:bodyPr/>
                    <a:lstStyle/>
                    <a:p>
                      <a:r>
                        <a:rPr lang="en-GB" dirty="0"/>
                        <a:t> Lead Type</a:t>
                      </a:r>
                    </a:p>
                  </a:txBody>
                  <a:tcPr/>
                </a:tc>
                <a:tc>
                  <a:txBody>
                    <a:bodyPr/>
                    <a:lstStyle/>
                    <a:p>
                      <a:r>
                        <a:rPr lang="en-GB" dirty="0"/>
                        <a:t>Description</a:t>
                      </a:r>
                    </a:p>
                  </a:txBody>
                  <a:tcPr/>
                </a:tc>
                <a:tc>
                  <a:txBody>
                    <a:bodyPr/>
                    <a:lstStyle/>
                    <a:p>
                      <a:r>
                        <a:rPr lang="en-GB" dirty="0"/>
                        <a:t>Your Next Steps</a:t>
                      </a:r>
                    </a:p>
                  </a:txBody>
                  <a:tcPr/>
                </a:tc>
                <a:extLst>
                  <a:ext uri="{0D108BD9-81ED-4DB2-BD59-A6C34878D82A}">
                    <a16:rowId xmlns:a16="http://schemas.microsoft.com/office/drawing/2014/main" val="515068398"/>
                  </a:ext>
                </a:extLst>
              </a:tr>
              <a:tr h="370840">
                <a:tc>
                  <a:txBody>
                    <a:bodyPr/>
                    <a:lstStyle/>
                    <a:p>
                      <a:r>
                        <a:rPr lang="en-GB" dirty="0"/>
                        <a:t>Contact Acquisition</a:t>
                      </a:r>
                    </a:p>
                  </a:txBody>
                  <a:tcPr/>
                </a:tc>
                <a:tc>
                  <a:txBody>
                    <a:bodyPr/>
                    <a:lstStyle/>
                    <a:p>
                      <a:r>
                        <a:rPr lang="en-GB" dirty="0"/>
                        <a:t>Business Card Details </a:t>
                      </a:r>
                    </a:p>
                  </a:txBody>
                  <a:tcPr/>
                </a:tc>
                <a:tc>
                  <a:txBody>
                    <a:bodyPr/>
                    <a:lstStyle/>
                    <a:p>
                      <a:r>
                        <a:rPr lang="en-GB" dirty="0"/>
                        <a:t>Qualify and opt in to further communication</a:t>
                      </a:r>
                    </a:p>
                  </a:txBody>
                  <a:tcPr/>
                </a:tc>
                <a:extLst>
                  <a:ext uri="{0D108BD9-81ED-4DB2-BD59-A6C34878D82A}">
                    <a16:rowId xmlns:a16="http://schemas.microsoft.com/office/drawing/2014/main" val="1632022351"/>
                  </a:ext>
                </a:extLst>
              </a:tr>
              <a:tr h="370840">
                <a:tc>
                  <a:txBody>
                    <a:bodyPr/>
                    <a:lstStyle/>
                    <a:p>
                      <a:r>
                        <a:rPr lang="en-GB" dirty="0"/>
                        <a:t>MQL</a:t>
                      </a:r>
                    </a:p>
                  </a:txBody>
                  <a:tcPr/>
                </a:tc>
                <a:tc>
                  <a:txBody>
                    <a:bodyPr/>
                    <a:lstStyle/>
                    <a:p>
                      <a:r>
                        <a:rPr lang="en-GB" dirty="0"/>
                        <a:t>Business Card plus opt in</a:t>
                      </a:r>
                    </a:p>
                  </a:txBody>
                  <a:tcPr/>
                </a:tc>
                <a:tc>
                  <a:txBody>
                    <a:bodyPr/>
                    <a:lstStyle/>
                    <a:p>
                      <a:r>
                        <a:rPr lang="en-GB" dirty="0"/>
                        <a:t>Marketing/ BDR’s to Re-engage, nurture, score until ready to engage with sales</a:t>
                      </a:r>
                    </a:p>
                  </a:txBody>
                  <a:tcPr/>
                </a:tc>
                <a:extLst>
                  <a:ext uri="{0D108BD9-81ED-4DB2-BD59-A6C34878D82A}">
                    <a16:rowId xmlns:a16="http://schemas.microsoft.com/office/drawing/2014/main" val="3159726143"/>
                  </a:ext>
                </a:extLst>
              </a:tr>
              <a:tr h="370840">
                <a:tc>
                  <a:txBody>
                    <a:bodyPr/>
                    <a:lstStyle/>
                    <a:p>
                      <a:r>
                        <a:rPr lang="en-GB" dirty="0"/>
                        <a:t>Event Registration</a:t>
                      </a:r>
                    </a:p>
                  </a:txBody>
                  <a:tcPr/>
                </a:tc>
                <a:tc>
                  <a:txBody>
                    <a:bodyPr/>
                    <a:lstStyle/>
                    <a:p>
                      <a:r>
                        <a:rPr lang="en-GB" dirty="0"/>
                        <a:t>Business card and opted in contacts who have agreed to attend your event</a:t>
                      </a:r>
                    </a:p>
                  </a:txBody>
                  <a:tcPr/>
                </a:tc>
                <a:tc>
                  <a:txBody>
                    <a:bodyPr/>
                    <a:lstStyle/>
                    <a:p>
                      <a:r>
                        <a:rPr lang="en-GB" dirty="0"/>
                        <a:t>Communicate to ensure attendance.</a:t>
                      </a:r>
                    </a:p>
                  </a:txBody>
                  <a:tcPr/>
                </a:tc>
                <a:extLst>
                  <a:ext uri="{0D108BD9-81ED-4DB2-BD59-A6C34878D82A}">
                    <a16:rowId xmlns:a16="http://schemas.microsoft.com/office/drawing/2014/main" val="1494413959"/>
                  </a:ext>
                </a:extLst>
              </a:tr>
              <a:tr h="370840">
                <a:tc>
                  <a:txBody>
                    <a:bodyPr/>
                    <a:lstStyle/>
                    <a:p>
                      <a:r>
                        <a:rPr lang="en-GB" dirty="0"/>
                        <a:t>BANT/HQL</a:t>
                      </a:r>
                    </a:p>
                  </a:txBody>
                  <a:tcPr/>
                </a:tc>
                <a:tc>
                  <a:txBody>
                    <a:bodyPr/>
                    <a:lstStyle/>
                    <a:p>
                      <a:r>
                        <a:rPr lang="en-GB" dirty="0"/>
                        <a:t>Business card plus opt in, with additional information gathered.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Marketing/ BDR’s to Re-engage, nurture, score until ready to engage with sales</a:t>
                      </a:r>
                    </a:p>
                    <a:p>
                      <a:endParaRPr lang="en-GB" dirty="0"/>
                    </a:p>
                  </a:txBody>
                  <a:tcPr/>
                </a:tc>
                <a:extLst>
                  <a:ext uri="{0D108BD9-81ED-4DB2-BD59-A6C34878D82A}">
                    <a16:rowId xmlns:a16="http://schemas.microsoft.com/office/drawing/2014/main" val="3118632003"/>
                  </a:ext>
                </a:extLst>
              </a:tr>
            </a:tbl>
          </a:graphicData>
        </a:graphic>
      </p:graphicFrame>
      <p:sp>
        <p:nvSpPr>
          <p:cNvPr id="3" name="TextBox 2">
            <a:extLst>
              <a:ext uri="{FF2B5EF4-FFF2-40B4-BE49-F238E27FC236}">
                <a16:creationId xmlns:a16="http://schemas.microsoft.com/office/drawing/2014/main" id="{688FCF65-63C5-F897-4F82-145C64EF5E85}"/>
              </a:ext>
            </a:extLst>
          </p:cNvPr>
          <p:cNvSpPr txBox="1"/>
          <p:nvPr/>
        </p:nvSpPr>
        <p:spPr>
          <a:xfrm>
            <a:off x="754602" y="5770485"/>
            <a:ext cx="237566" cy="369332"/>
          </a:xfrm>
          <a:prstGeom prst="rect">
            <a:avLst/>
          </a:prstGeom>
          <a:noFill/>
        </p:spPr>
        <p:txBody>
          <a:bodyPr wrap="none" rtlCol="0">
            <a:spAutoFit/>
          </a:bodyPr>
          <a:lstStyle/>
          <a:p>
            <a:r>
              <a:rPr lang="en-GB" dirty="0"/>
              <a:t> </a:t>
            </a:r>
          </a:p>
        </p:txBody>
      </p:sp>
      <p:sp>
        <p:nvSpPr>
          <p:cNvPr id="4" name="TextBox 3">
            <a:extLst>
              <a:ext uri="{FF2B5EF4-FFF2-40B4-BE49-F238E27FC236}">
                <a16:creationId xmlns:a16="http://schemas.microsoft.com/office/drawing/2014/main" id="{0AB3F16C-9329-BA9C-6E78-5B0B396E3649}"/>
              </a:ext>
            </a:extLst>
          </p:cNvPr>
          <p:cNvSpPr txBox="1"/>
          <p:nvPr/>
        </p:nvSpPr>
        <p:spPr>
          <a:xfrm>
            <a:off x="348557" y="4080976"/>
            <a:ext cx="3165038" cy="1797928"/>
          </a:xfrm>
          <a:prstGeom prst="rect">
            <a:avLst/>
          </a:prstGeom>
          <a:noFill/>
        </p:spPr>
        <p:txBody>
          <a:bodyPr wrap="square" rtlCol="0">
            <a:spAutoFit/>
          </a:bodyPr>
          <a:lstStyle/>
          <a:p>
            <a:pPr marL="463550" marR="0" lvl="0" indent="-342900" algn="l" rtl="0">
              <a:lnSpc>
                <a:spcPct val="125000"/>
              </a:lnSpc>
              <a:spcBef>
                <a:spcPts val="0"/>
              </a:spcBef>
              <a:spcAft>
                <a:spcPts val="0"/>
              </a:spcAft>
              <a:buClr>
                <a:srgbClr val="FF0000"/>
              </a:buClr>
              <a:buSzPts val="1700"/>
              <a:buFont typeface="Wingdings" pitchFamily="2" charset="2"/>
              <a:buChar char="Ø"/>
            </a:pPr>
            <a:r>
              <a:rPr lang="en-GB" sz="1800" dirty="0">
                <a:solidFill>
                  <a:srgbClr val="525F75"/>
                </a:solidFill>
                <a:latin typeface="Calibri" panose="020F0502020204030204" pitchFamily="34" charset="0"/>
                <a:ea typeface="Calibri Light" charset="0"/>
                <a:cs typeface="Calibri" panose="020F0502020204030204" pitchFamily="34" charset="0"/>
                <a:sym typeface="Montserrat"/>
              </a:rPr>
              <a:t>Cost Per Lead (CPL), Cost Per Account &amp; Dedicated Resource options available for all lead types</a:t>
            </a:r>
          </a:p>
          <a:p>
            <a:pPr marL="120650" marR="0" lvl="0" algn="l" rtl="0">
              <a:lnSpc>
                <a:spcPct val="125000"/>
              </a:lnSpc>
              <a:spcBef>
                <a:spcPts val="0"/>
              </a:spcBef>
              <a:spcAft>
                <a:spcPts val="0"/>
              </a:spcAft>
              <a:buClr>
                <a:srgbClr val="FF0000"/>
              </a:buClr>
              <a:buSzPts val="1700"/>
            </a:pPr>
            <a:endParaRPr lang="en-GB" sz="1800" dirty="0">
              <a:solidFill>
                <a:srgbClr val="525F75"/>
              </a:solidFill>
              <a:latin typeface="Calibri" panose="020F0502020204030204" pitchFamily="34" charset="0"/>
              <a:ea typeface="Calibri Light" charset="0"/>
              <a:cs typeface="Calibri" panose="020F0502020204030204" pitchFamily="34" charset="0"/>
              <a:sym typeface="Montserrat"/>
            </a:endParaRPr>
          </a:p>
        </p:txBody>
      </p:sp>
    </p:spTree>
    <p:extLst>
      <p:ext uri="{BB962C8B-B14F-4D97-AF65-F5344CB8AC3E}">
        <p14:creationId xmlns:p14="http://schemas.microsoft.com/office/powerpoint/2010/main" val="4263228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3" name="Google Shape;103;p14"/>
          <p:cNvSpPr txBox="1"/>
          <p:nvPr/>
        </p:nvSpPr>
        <p:spPr>
          <a:xfrm>
            <a:off x="437569" y="951298"/>
            <a:ext cx="11022900" cy="5062884"/>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None/>
            </a:pPr>
            <a:r>
              <a:rPr lang="en-US" sz="2400" dirty="0">
                <a:solidFill>
                  <a:srgbClr val="525F75"/>
                </a:solidFill>
                <a:ea typeface="Calibri Light" charset="0"/>
                <a:cs typeface="Calibri" panose="020F0502020204030204" pitchFamily="34" charset="0"/>
                <a:sym typeface="Montserrat"/>
              </a:rPr>
              <a:t>We offer a range of demand generation programs for every stage of your buyer’s journey – from MQLs to BANT leads</a:t>
            </a:r>
            <a:endParaRPr sz="2400" i="0" u="none" strike="noStrike" cap="none" dirty="0">
              <a:solidFill>
                <a:srgbClr val="00315D"/>
              </a:solidFill>
              <a:ea typeface="Montserrat"/>
              <a:cs typeface="Montserrat"/>
              <a:sym typeface="Montserrat"/>
            </a:endParaRPr>
          </a:p>
          <a:p>
            <a:pPr marL="2863850" lvl="6">
              <a:lnSpc>
                <a:spcPct val="125000"/>
              </a:lnSpc>
              <a:buClr>
                <a:srgbClr val="FF0000"/>
              </a:buClr>
              <a:buSzPts val="1700"/>
            </a:pPr>
            <a:endParaRPr lang="en-US" sz="2000" b="1" dirty="0">
              <a:solidFill>
                <a:srgbClr val="525F75"/>
              </a:solidFill>
              <a:ea typeface="Calibri Light" charset="0"/>
              <a:cs typeface="Calibri" panose="020F0502020204030204" pitchFamily="34" charset="0"/>
              <a:sym typeface="Montserrat"/>
            </a:endParaRPr>
          </a:p>
          <a:p>
            <a:pPr marL="2863850" lvl="6">
              <a:lnSpc>
                <a:spcPct val="125000"/>
              </a:lnSpc>
              <a:buClr>
                <a:srgbClr val="FF0000"/>
              </a:buClr>
              <a:buSzPts val="1700"/>
            </a:pPr>
            <a:r>
              <a:rPr lang="en-US" sz="2000" dirty="0">
                <a:solidFill>
                  <a:srgbClr val="525F75"/>
                </a:solidFill>
                <a:highlight>
                  <a:srgbClr val="FFFFFF"/>
                </a:highlight>
                <a:ea typeface="Calibri Light" charset="0"/>
                <a:cs typeface="Calibri" panose="020F0502020204030204" pitchFamily="34" charset="0"/>
                <a:sym typeface="Montserrat"/>
              </a:rPr>
              <a:t>We understand your audience requirements and identify the ideal target companies and contacts from within our database</a:t>
            </a:r>
          </a:p>
          <a:p>
            <a:pPr marL="2863850" lvl="6">
              <a:lnSpc>
                <a:spcPct val="125000"/>
              </a:lnSpc>
              <a:buClr>
                <a:srgbClr val="FF0000"/>
              </a:buClr>
              <a:buSzPts val="1700"/>
            </a:pPr>
            <a:endParaRPr lang="en-GB" sz="2000" dirty="0">
              <a:solidFill>
                <a:srgbClr val="525F75"/>
              </a:solidFill>
              <a:ea typeface="Calibri Light" charset="0"/>
              <a:cs typeface="Calibri" panose="020F0502020204030204" pitchFamily="34" charset="0"/>
              <a:sym typeface="Montserrat"/>
            </a:endParaRPr>
          </a:p>
          <a:p>
            <a:pPr marL="2863850" lvl="6">
              <a:lnSpc>
                <a:spcPct val="125000"/>
              </a:lnSpc>
              <a:buClr>
                <a:srgbClr val="FF0000"/>
              </a:buClr>
              <a:buSzPts val="1700"/>
            </a:pPr>
            <a:r>
              <a:rPr lang="en-GB" sz="2000" dirty="0">
                <a:solidFill>
                  <a:srgbClr val="525F75"/>
                </a:solidFill>
                <a:ea typeface="Calibri Light" charset="0"/>
                <a:cs typeface="Calibri" panose="020F0502020204030204" pitchFamily="34" charset="0"/>
                <a:sym typeface="Montserrat"/>
              </a:rPr>
              <a:t>We use a multi-channel approach to engage your chosen contacts and create leads. Calling allows us to properly verify leads and  ask the questions you need </a:t>
            </a:r>
          </a:p>
          <a:p>
            <a:pPr marL="2863850" lvl="6">
              <a:lnSpc>
                <a:spcPct val="125000"/>
              </a:lnSpc>
              <a:buClr>
                <a:srgbClr val="FF0000"/>
              </a:buClr>
              <a:buSzPts val="1700"/>
            </a:pPr>
            <a:endParaRPr sz="2000" dirty="0">
              <a:solidFill>
                <a:srgbClr val="525F75"/>
              </a:solidFill>
              <a:ea typeface="Calibri Light" charset="0"/>
              <a:cs typeface="Calibri" panose="020F0502020204030204" pitchFamily="34" charset="0"/>
              <a:sym typeface="Montserrat"/>
            </a:endParaRPr>
          </a:p>
          <a:p>
            <a:pPr marL="2863850" lvl="6">
              <a:lnSpc>
                <a:spcPct val="125000"/>
              </a:lnSpc>
              <a:buClr>
                <a:srgbClr val="FF0000"/>
              </a:buClr>
              <a:buSzPts val="1700"/>
            </a:pPr>
            <a:r>
              <a:rPr lang="en-US" sz="2000" dirty="0">
                <a:solidFill>
                  <a:srgbClr val="525F75"/>
                </a:solidFill>
                <a:ea typeface="Calibri Light" charset="0"/>
                <a:cs typeface="Calibri" panose="020F0502020204030204" pitchFamily="34" charset="0"/>
                <a:sym typeface="Montserrat"/>
              </a:rPr>
              <a:t>We will ensure your content aligns with the campaign and can fill any content gaps by creating content for you</a:t>
            </a:r>
            <a:endParaRPr sz="2000" dirty="0">
              <a:solidFill>
                <a:srgbClr val="525F75"/>
              </a:solidFill>
              <a:ea typeface="Calibri Light" charset="0"/>
              <a:cs typeface="Calibri" panose="020F0502020204030204" pitchFamily="34" charset="0"/>
              <a:sym typeface="Montserrat"/>
            </a:endParaRPr>
          </a:p>
          <a:p>
            <a:pPr marL="548640" marR="0" lvl="2" indent="0" algn="l" rtl="0">
              <a:lnSpc>
                <a:spcPct val="125000"/>
              </a:lnSpc>
              <a:spcBef>
                <a:spcPts val="0"/>
              </a:spcBef>
              <a:spcAft>
                <a:spcPts val="0"/>
              </a:spcAft>
              <a:buClr>
                <a:schemeClr val="dk1"/>
              </a:buClr>
              <a:buSzPts val="2000"/>
              <a:buFont typeface="Calibri"/>
              <a:buNone/>
            </a:pPr>
            <a:endParaRPr sz="2000" b="0" i="0" u="none" strike="noStrike" cap="none" dirty="0">
              <a:solidFill>
                <a:srgbClr val="00315D"/>
              </a:solidFill>
              <a:latin typeface="Calibri"/>
              <a:ea typeface="Calibri"/>
              <a:cs typeface="Calibri"/>
              <a:sym typeface="Calibri"/>
            </a:endParaRPr>
          </a:p>
        </p:txBody>
      </p:sp>
      <p:sp>
        <p:nvSpPr>
          <p:cNvPr id="105" name="Google Shape;105;p14"/>
          <p:cNvSpPr txBox="1"/>
          <p:nvPr/>
        </p:nvSpPr>
        <p:spPr>
          <a:xfrm>
            <a:off x="946583" y="1972468"/>
            <a:ext cx="2195002" cy="797834"/>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Clr>
                <a:srgbClr val="FD0505"/>
              </a:buClr>
              <a:buSzPts val="1472"/>
              <a:buFont typeface="Noto Sans Symbols"/>
              <a:buNone/>
            </a:pPr>
            <a:r>
              <a:rPr lang="en-US" sz="2000" dirty="0">
                <a:solidFill>
                  <a:srgbClr val="525F75"/>
                </a:solidFill>
                <a:latin typeface="Calibri" panose="020F0502020204030204" pitchFamily="34" charset="0"/>
                <a:ea typeface="Calibri Light" charset="0"/>
                <a:cs typeface="Calibri" panose="020F0502020204030204" pitchFamily="34" charset="0"/>
                <a:sym typeface="Montserrat"/>
              </a:rPr>
              <a:t>Defining &amp; building a TAL</a:t>
            </a:r>
            <a:endParaRPr sz="1400" dirty="0">
              <a:solidFill>
                <a:srgbClr val="525F75"/>
              </a:solidFill>
              <a:latin typeface="Calibri" panose="020F0502020204030204" pitchFamily="34" charset="0"/>
              <a:ea typeface="Calibri Light" charset="0"/>
              <a:cs typeface="Calibri" panose="020F0502020204030204" pitchFamily="34" charset="0"/>
              <a:sym typeface="Montserrat"/>
            </a:endParaRPr>
          </a:p>
        </p:txBody>
      </p:sp>
      <p:sp>
        <p:nvSpPr>
          <p:cNvPr id="106" name="Google Shape;106;p14"/>
          <p:cNvSpPr txBox="1"/>
          <p:nvPr/>
        </p:nvSpPr>
        <p:spPr>
          <a:xfrm>
            <a:off x="953782" y="4912564"/>
            <a:ext cx="2192670" cy="791901"/>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a:buClr>
                <a:srgbClr val="FD0505"/>
              </a:buClr>
              <a:buSzPts val="1472"/>
            </a:pPr>
            <a:endParaRPr lang="en-US" sz="2000" dirty="0">
              <a:solidFill>
                <a:srgbClr val="525F75"/>
              </a:solidFill>
              <a:latin typeface="Calibri" panose="020F0502020204030204" pitchFamily="34" charset="0"/>
              <a:ea typeface="Calibri Light" charset="0"/>
              <a:cs typeface="Calibri" panose="020F0502020204030204" pitchFamily="34" charset="0"/>
              <a:sym typeface="Montserrat"/>
            </a:endParaRPr>
          </a:p>
          <a:p>
            <a:pPr algn="ctr">
              <a:buClr>
                <a:srgbClr val="FD0505"/>
              </a:buClr>
              <a:buSzPts val="1472"/>
            </a:pPr>
            <a:r>
              <a:rPr lang="en-US" sz="2000" dirty="0">
                <a:solidFill>
                  <a:srgbClr val="525F75"/>
                </a:solidFill>
                <a:latin typeface="Calibri" panose="020F0502020204030204" pitchFamily="34" charset="0"/>
                <a:ea typeface="Calibri Light" charset="0"/>
                <a:cs typeface="Calibri" panose="020F0502020204030204" pitchFamily="34" charset="0"/>
                <a:sym typeface="Montserrat"/>
              </a:rPr>
              <a:t>Content alignment and creation </a:t>
            </a:r>
          </a:p>
          <a:p>
            <a:pPr>
              <a:buClr>
                <a:srgbClr val="FD0505"/>
              </a:buClr>
              <a:buSzPts val="1472"/>
            </a:pPr>
            <a:endParaRPr sz="2000" dirty="0">
              <a:solidFill>
                <a:srgbClr val="525F75"/>
              </a:solidFill>
              <a:latin typeface="Calibri" panose="020F0502020204030204" pitchFamily="34" charset="0"/>
              <a:ea typeface="Calibri Light" charset="0"/>
              <a:cs typeface="Calibri" panose="020F0502020204030204" pitchFamily="34" charset="0"/>
              <a:sym typeface="Montserrat"/>
            </a:endParaRPr>
          </a:p>
        </p:txBody>
      </p:sp>
      <p:sp>
        <p:nvSpPr>
          <p:cNvPr id="107" name="Google Shape;107;p14"/>
          <p:cNvSpPr txBox="1"/>
          <p:nvPr/>
        </p:nvSpPr>
        <p:spPr>
          <a:xfrm>
            <a:off x="953782" y="3392554"/>
            <a:ext cx="2187803" cy="797835"/>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Clr>
                <a:srgbClr val="FD0505"/>
              </a:buClr>
              <a:buSzPts val="1472"/>
              <a:buFont typeface="Noto Sans Symbols"/>
              <a:buNone/>
            </a:pPr>
            <a:r>
              <a:rPr lang="en-US" sz="2000" dirty="0">
                <a:solidFill>
                  <a:srgbClr val="525F75"/>
                </a:solidFill>
                <a:latin typeface="Calibri" panose="020F0502020204030204" pitchFamily="34" charset="0"/>
                <a:ea typeface="Calibri Light" charset="0"/>
                <a:cs typeface="Calibri" panose="020F0502020204030204" pitchFamily="34" charset="0"/>
                <a:sym typeface="Montserrat"/>
              </a:rPr>
              <a:t>Digital &amp; phone engagement</a:t>
            </a:r>
            <a:endParaRPr sz="1200" dirty="0">
              <a:solidFill>
                <a:srgbClr val="3F3F3F"/>
              </a:solidFill>
              <a:latin typeface="Montserrat"/>
              <a:ea typeface="Montserrat"/>
              <a:cs typeface="Montserrat"/>
              <a:sym typeface="Montserrat"/>
            </a:endParaRPr>
          </a:p>
        </p:txBody>
      </p:sp>
      <p:sp>
        <p:nvSpPr>
          <p:cNvPr id="17" name="TextBox 16">
            <a:extLst>
              <a:ext uri="{FF2B5EF4-FFF2-40B4-BE49-F238E27FC236}">
                <a16:creationId xmlns:a16="http://schemas.microsoft.com/office/drawing/2014/main" id="{03B7DC36-7DE8-47E9-B9DC-A1A6564F6753}"/>
              </a:ext>
            </a:extLst>
          </p:cNvPr>
          <p:cNvSpPr txBox="1"/>
          <p:nvPr/>
        </p:nvSpPr>
        <p:spPr>
          <a:xfrm>
            <a:off x="437569" y="197487"/>
            <a:ext cx="9297149" cy="677108"/>
          </a:xfrm>
          <a:prstGeom prst="rect">
            <a:avLst/>
          </a:prstGeom>
          <a:noFill/>
        </p:spPr>
        <p:txBody>
          <a:bodyPr wrap="square" lIns="0" tIns="0" rIns="0" bIns="0" rtlCol="0" anchor="ctr">
            <a:spAutoFit/>
          </a:bodyPr>
          <a:lstStyle/>
          <a:p>
            <a:r>
              <a:rPr lang="en-US" sz="4400" dirty="0">
                <a:latin typeface="+mj-lt"/>
              </a:rPr>
              <a:t>Demand Generation</a:t>
            </a:r>
          </a:p>
        </p:txBody>
      </p:sp>
    </p:spTree>
    <p:extLst>
      <p:ext uri="{BB962C8B-B14F-4D97-AF65-F5344CB8AC3E}">
        <p14:creationId xmlns:p14="http://schemas.microsoft.com/office/powerpoint/2010/main" val="1729788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52">
            <a:extLst>
              <a:ext uri="{FF2B5EF4-FFF2-40B4-BE49-F238E27FC236}">
                <a16:creationId xmlns:a16="http://schemas.microsoft.com/office/drawing/2014/main" id="{E2738881-7DF3-544C-9C4A-9BE415381936}"/>
              </a:ext>
            </a:extLst>
          </p:cNvPr>
          <p:cNvSpPr>
            <a:spLocks noGrp="1"/>
          </p:cNvSpPr>
          <p:nvPr>
            <p:ph type="title"/>
          </p:nvPr>
        </p:nvSpPr>
        <p:spPr>
          <a:xfrm>
            <a:off x="370647" y="967547"/>
            <a:ext cx="8839200" cy="1329595"/>
          </a:xfrm>
        </p:spPr>
        <p:txBody>
          <a:bodyPr>
            <a:normAutofit/>
          </a:bodyPr>
          <a:lstStyle/>
          <a:p>
            <a:r>
              <a:rPr lang="en-US" dirty="0"/>
              <a:t>Getting started</a:t>
            </a:r>
            <a:endParaRPr lang="en-US" dirty="0">
              <a:solidFill>
                <a:schemeClr val="tx1"/>
              </a:solidFill>
            </a:endParaRPr>
          </a:p>
        </p:txBody>
      </p:sp>
      <p:sp>
        <p:nvSpPr>
          <p:cNvPr id="21" name="Rectangle 20">
            <a:extLst>
              <a:ext uri="{FF2B5EF4-FFF2-40B4-BE49-F238E27FC236}">
                <a16:creationId xmlns:a16="http://schemas.microsoft.com/office/drawing/2014/main" id="{C5D23E78-928F-694B-96DA-68BDD23E0545}"/>
              </a:ext>
            </a:extLst>
          </p:cNvPr>
          <p:cNvSpPr/>
          <p:nvPr/>
        </p:nvSpPr>
        <p:spPr>
          <a:xfrm>
            <a:off x="6894830" y="3936705"/>
            <a:ext cx="2237499" cy="558480"/>
          </a:xfrm>
          <a:prstGeom prst="rect">
            <a:avLst/>
          </a:prstGeom>
          <a:no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10000"/>
              </a:lnSpc>
              <a:spcAft>
                <a:spcPts val="300"/>
              </a:spcAft>
            </a:pPr>
            <a:r>
              <a:rPr lang="en-GB" sz="1600" dirty="0">
                <a:solidFill>
                  <a:schemeClr val="tx1"/>
                </a:solidFill>
                <a:latin typeface="Arial" panose="020B0604020202020204" pitchFamily="34" charset="0"/>
                <a:cs typeface="Arial" panose="020B0604020202020204" pitchFamily="34" charset="0"/>
              </a:rPr>
              <a:t>You supply content</a:t>
            </a:r>
          </a:p>
        </p:txBody>
      </p:sp>
      <p:sp>
        <p:nvSpPr>
          <p:cNvPr id="19" name="TextBox 18">
            <a:extLst>
              <a:ext uri="{FF2B5EF4-FFF2-40B4-BE49-F238E27FC236}">
                <a16:creationId xmlns:a16="http://schemas.microsoft.com/office/drawing/2014/main" id="{C6BBC8E2-3411-8C46-805A-BCA2CD612961}"/>
              </a:ext>
            </a:extLst>
          </p:cNvPr>
          <p:cNvSpPr txBox="1"/>
          <p:nvPr/>
        </p:nvSpPr>
        <p:spPr>
          <a:xfrm>
            <a:off x="6894830" y="3275735"/>
            <a:ext cx="583107" cy="553998"/>
          </a:xfrm>
          <a:prstGeom prst="rect">
            <a:avLst/>
          </a:prstGeom>
          <a:noFill/>
        </p:spPr>
        <p:txBody>
          <a:bodyPr wrap="square" lIns="0" tIns="0" rIns="0" bIns="0" rtlCol="0">
            <a:spAutoFit/>
          </a:bodyPr>
          <a:lstStyle/>
          <a:p>
            <a:r>
              <a:rPr lang="en-GB" sz="3600" spc="50" dirty="0">
                <a:latin typeface="Arial" panose="020B0604020202020204" pitchFamily="34" charset="0"/>
                <a:cs typeface="Arial" panose="020B0604020202020204" pitchFamily="34" charset="0"/>
              </a:rPr>
              <a:t>3.</a:t>
            </a:r>
          </a:p>
        </p:txBody>
      </p:sp>
      <p:sp>
        <p:nvSpPr>
          <p:cNvPr id="3" name="TextBox 2">
            <a:extLst>
              <a:ext uri="{FF2B5EF4-FFF2-40B4-BE49-F238E27FC236}">
                <a16:creationId xmlns:a16="http://schemas.microsoft.com/office/drawing/2014/main" id="{33A1E5CD-357A-104A-AC90-F7175FC10C27}"/>
              </a:ext>
            </a:extLst>
          </p:cNvPr>
          <p:cNvSpPr txBox="1"/>
          <p:nvPr/>
        </p:nvSpPr>
        <p:spPr>
          <a:xfrm>
            <a:off x="12939623" y="1328468"/>
            <a:ext cx="65" cy="215444"/>
          </a:xfrm>
          <a:prstGeom prst="rect">
            <a:avLst/>
          </a:prstGeom>
          <a:noFill/>
        </p:spPr>
        <p:txBody>
          <a:bodyPr wrap="none" lIns="0" tIns="0" rIns="0" bIns="0" rtlCol="0">
            <a:spAutoFit/>
          </a:bodyPr>
          <a:lstStyle/>
          <a:p>
            <a:pPr algn="l"/>
            <a:endParaRPr lang="en-US" sz="1400" dirty="0" err="1"/>
          </a:p>
        </p:txBody>
      </p:sp>
      <p:cxnSp>
        <p:nvCxnSpPr>
          <p:cNvPr id="22" name="Straight Connector 21">
            <a:extLst>
              <a:ext uri="{FF2B5EF4-FFF2-40B4-BE49-F238E27FC236}">
                <a16:creationId xmlns:a16="http://schemas.microsoft.com/office/drawing/2014/main" id="{7BF637A4-477F-0728-BBC5-9C4A5CCA7664}"/>
              </a:ext>
            </a:extLst>
          </p:cNvPr>
          <p:cNvCxnSpPr>
            <a:cxnSpLocks/>
          </p:cNvCxnSpPr>
          <p:nvPr/>
        </p:nvCxnSpPr>
        <p:spPr>
          <a:xfrm>
            <a:off x="6749784" y="3367583"/>
            <a:ext cx="0" cy="1097280"/>
          </a:xfrm>
          <a:prstGeom prst="line">
            <a:avLst/>
          </a:prstGeom>
          <a:ln w="50800">
            <a:solidFill>
              <a:schemeClr val="accent3">
                <a:lumMod val="40000"/>
                <a:lumOff val="60000"/>
              </a:schemeClr>
            </a:solidFill>
            <a:tailEnd type="none" w="med" len="sm"/>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4A21C874-7A24-3EAD-2608-CC14CD75C953}"/>
              </a:ext>
            </a:extLst>
          </p:cNvPr>
          <p:cNvSpPr/>
          <p:nvPr/>
        </p:nvSpPr>
        <p:spPr>
          <a:xfrm>
            <a:off x="4484283" y="3996061"/>
            <a:ext cx="2265501" cy="558480"/>
          </a:xfrm>
          <a:prstGeom prst="rect">
            <a:avLst/>
          </a:prstGeom>
          <a:no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10000"/>
              </a:lnSpc>
            </a:pPr>
            <a:r>
              <a:rPr lang="en-GB" sz="1600" dirty="0">
                <a:solidFill>
                  <a:schemeClr val="tx1"/>
                </a:solidFill>
                <a:latin typeface="Arial" panose="020B0604020202020204" pitchFamily="34" charset="0"/>
                <a:cs typeface="Arial" panose="020B0604020202020204" pitchFamily="34" charset="0"/>
              </a:rPr>
              <a:t>We supply a script for your approval</a:t>
            </a:r>
          </a:p>
        </p:txBody>
      </p:sp>
      <p:sp>
        <p:nvSpPr>
          <p:cNvPr id="26" name="TextBox 25">
            <a:extLst>
              <a:ext uri="{FF2B5EF4-FFF2-40B4-BE49-F238E27FC236}">
                <a16:creationId xmlns:a16="http://schemas.microsoft.com/office/drawing/2014/main" id="{146A081F-9EE2-24DD-7041-BDFA04F423DB}"/>
              </a:ext>
            </a:extLst>
          </p:cNvPr>
          <p:cNvSpPr txBox="1"/>
          <p:nvPr/>
        </p:nvSpPr>
        <p:spPr>
          <a:xfrm>
            <a:off x="4484283" y="3275735"/>
            <a:ext cx="583107" cy="553998"/>
          </a:xfrm>
          <a:prstGeom prst="rect">
            <a:avLst/>
          </a:prstGeom>
          <a:noFill/>
        </p:spPr>
        <p:txBody>
          <a:bodyPr wrap="square" lIns="0" tIns="0" rIns="0" bIns="0" rtlCol="0">
            <a:spAutoFit/>
          </a:bodyPr>
          <a:lstStyle/>
          <a:p>
            <a:r>
              <a:rPr lang="en-GB" sz="3600" spc="50" dirty="0">
                <a:latin typeface="Arial" panose="020B0604020202020204" pitchFamily="34" charset="0"/>
                <a:cs typeface="Arial" panose="020B0604020202020204" pitchFamily="34" charset="0"/>
              </a:rPr>
              <a:t>2.</a:t>
            </a:r>
          </a:p>
        </p:txBody>
      </p:sp>
      <p:cxnSp>
        <p:nvCxnSpPr>
          <p:cNvPr id="27" name="Straight Connector 26">
            <a:extLst>
              <a:ext uri="{FF2B5EF4-FFF2-40B4-BE49-F238E27FC236}">
                <a16:creationId xmlns:a16="http://schemas.microsoft.com/office/drawing/2014/main" id="{3AA8D379-8A08-2675-F616-3B4BA0E5E304}"/>
              </a:ext>
            </a:extLst>
          </p:cNvPr>
          <p:cNvCxnSpPr>
            <a:cxnSpLocks/>
          </p:cNvCxnSpPr>
          <p:nvPr/>
        </p:nvCxnSpPr>
        <p:spPr>
          <a:xfrm>
            <a:off x="4101006" y="3367583"/>
            <a:ext cx="0" cy="1097280"/>
          </a:xfrm>
          <a:prstGeom prst="line">
            <a:avLst/>
          </a:prstGeom>
          <a:ln w="50800">
            <a:solidFill>
              <a:schemeClr val="accent3">
                <a:lumMod val="40000"/>
                <a:lumOff val="60000"/>
              </a:schemeClr>
            </a:solidFill>
            <a:tailEnd type="none" w="med" len="sm"/>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4FD9D42-4CC9-62E1-22AF-E19F80DA3280}"/>
              </a:ext>
            </a:extLst>
          </p:cNvPr>
          <p:cNvSpPr/>
          <p:nvPr/>
        </p:nvSpPr>
        <p:spPr>
          <a:xfrm>
            <a:off x="1844612" y="3996061"/>
            <a:ext cx="2265501" cy="558480"/>
          </a:xfrm>
          <a:prstGeom prst="rect">
            <a:avLst/>
          </a:prstGeom>
          <a:no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10000"/>
              </a:lnSpc>
            </a:pPr>
            <a:r>
              <a:rPr lang="en-GB" sz="1600" dirty="0">
                <a:solidFill>
                  <a:schemeClr val="tx1"/>
                </a:solidFill>
                <a:latin typeface="Arial" panose="020B0604020202020204" pitchFamily="34" charset="0"/>
                <a:cs typeface="Arial" panose="020B0604020202020204" pitchFamily="34" charset="0"/>
              </a:rPr>
              <a:t>Identify campaign data  </a:t>
            </a:r>
          </a:p>
        </p:txBody>
      </p:sp>
      <p:sp>
        <p:nvSpPr>
          <p:cNvPr id="30" name="TextBox 29">
            <a:extLst>
              <a:ext uri="{FF2B5EF4-FFF2-40B4-BE49-F238E27FC236}">
                <a16:creationId xmlns:a16="http://schemas.microsoft.com/office/drawing/2014/main" id="{A351A23C-7DF9-7517-E0E4-22C4F589916C}"/>
              </a:ext>
            </a:extLst>
          </p:cNvPr>
          <p:cNvSpPr txBox="1"/>
          <p:nvPr/>
        </p:nvSpPr>
        <p:spPr>
          <a:xfrm>
            <a:off x="1844612" y="3275735"/>
            <a:ext cx="583107" cy="553998"/>
          </a:xfrm>
          <a:prstGeom prst="rect">
            <a:avLst/>
          </a:prstGeom>
          <a:noFill/>
        </p:spPr>
        <p:txBody>
          <a:bodyPr wrap="square" lIns="0" tIns="0" rIns="0" bIns="0" rtlCol="0">
            <a:spAutoFit/>
          </a:bodyPr>
          <a:lstStyle/>
          <a:p>
            <a:r>
              <a:rPr lang="en-GB" sz="3600" spc="50" dirty="0">
                <a:latin typeface="Arial" panose="020B0604020202020204" pitchFamily="34" charset="0"/>
                <a:cs typeface="Arial" panose="020B0604020202020204" pitchFamily="34" charset="0"/>
              </a:rPr>
              <a:t>1.</a:t>
            </a:r>
          </a:p>
        </p:txBody>
      </p:sp>
      <p:cxnSp>
        <p:nvCxnSpPr>
          <p:cNvPr id="31" name="Straight Connector 30">
            <a:extLst>
              <a:ext uri="{FF2B5EF4-FFF2-40B4-BE49-F238E27FC236}">
                <a16:creationId xmlns:a16="http://schemas.microsoft.com/office/drawing/2014/main" id="{4B5D0331-3B07-BAA6-0413-AB9DEFE6A26C}"/>
              </a:ext>
            </a:extLst>
          </p:cNvPr>
          <p:cNvCxnSpPr>
            <a:cxnSpLocks/>
          </p:cNvCxnSpPr>
          <p:nvPr/>
        </p:nvCxnSpPr>
        <p:spPr>
          <a:xfrm>
            <a:off x="1687832" y="3367583"/>
            <a:ext cx="0" cy="1097280"/>
          </a:xfrm>
          <a:prstGeom prst="line">
            <a:avLst/>
          </a:prstGeom>
          <a:ln w="50800">
            <a:solidFill>
              <a:schemeClr val="accent3">
                <a:lumMod val="40000"/>
                <a:lumOff val="60000"/>
              </a:schemeClr>
            </a:solidFill>
            <a:tailEnd type="none" w="med" len="sm"/>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8CF4B01-9172-D165-6322-7738429238C1}"/>
              </a:ext>
            </a:extLst>
          </p:cNvPr>
          <p:cNvSpPr/>
          <p:nvPr/>
        </p:nvSpPr>
        <p:spPr>
          <a:xfrm>
            <a:off x="2946401" y="2898891"/>
            <a:ext cx="1730702" cy="273576"/>
          </a:xfrm>
          <a:prstGeom prst="rect">
            <a:avLst/>
          </a:prstGeom>
          <a:no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10000"/>
              </a:lnSpc>
              <a:spcAft>
                <a:spcPts val="300"/>
              </a:spcAft>
            </a:pPr>
            <a:r>
              <a:rPr lang="en-GB" dirty="0">
                <a:solidFill>
                  <a:schemeClr val="tx1"/>
                </a:solidFill>
                <a:latin typeface="Arial" panose="020B0604020202020204" pitchFamily="34" charset="0"/>
                <a:cs typeface="Arial" panose="020B0604020202020204" pitchFamily="34" charset="0"/>
              </a:rPr>
              <a:t>Getting started</a:t>
            </a:r>
          </a:p>
        </p:txBody>
      </p:sp>
      <p:cxnSp>
        <p:nvCxnSpPr>
          <p:cNvPr id="34" name="Straight Connector 33">
            <a:extLst>
              <a:ext uri="{FF2B5EF4-FFF2-40B4-BE49-F238E27FC236}">
                <a16:creationId xmlns:a16="http://schemas.microsoft.com/office/drawing/2014/main" id="{05522A34-32A5-6CC7-E18A-5A00EF2316C8}"/>
              </a:ext>
            </a:extLst>
          </p:cNvPr>
          <p:cNvCxnSpPr/>
          <p:nvPr/>
        </p:nvCxnSpPr>
        <p:spPr>
          <a:xfrm flipH="1">
            <a:off x="390525" y="3048000"/>
            <a:ext cx="2279103" cy="0"/>
          </a:xfrm>
          <a:prstGeom prst="line">
            <a:avLst/>
          </a:prstGeom>
          <a:ln w="50800">
            <a:solidFill>
              <a:srgbClr val="00B050"/>
            </a:solidFill>
            <a:tailEnd type="none" w="med" len="sm"/>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1CD7A52-F083-2E59-1998-E77E99ABF76D}"/>
              </a:ext>
            </a:extLst>
          </p:cNvPr>
          <p:cNvCxnSpPr>
            <a:cxnSpLocks/>
          </p:cNvCxnSpPr>
          <p:nvPr/>
        </p:nvCxnSpPr>
        <p:spPr>
          <a:xfrm flipH="1">
            <a:off x="390525" y="4808488"/>
            <a:ext cx="3256915" cy="0"/>
          </a:xfrm>
          <a:prstGeom prst="line">
            <a:avLst/>
          </a:prstGeom>
          <a:ln w="50800" cap="flat">
            <a:solidFill>
              <a:srgbClr val="00B050"/>
            </a:solidFill>
            <a:headEnd type="arrow" w="sm" len="sm"/>
            <a:tailEnd type="none" w="med" len="sm"/>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1292EF0-37F8-730F-0DE6-E2C8D2ECB494}"/>
              </a:ext>
            </a:extLst>
          </p:cNvPr>
          <p:cNvCxnSpPr>
            <a:cxnSpLocks/>
          </p:cNvCxnSpPr>
          <p:nvPr/>
        </p:nvCxnSpPr>
        <p:spPr>
          <a:xfrm>
            <a:off x="415603" y="3048000"/>
            <a:ext cx="0" cy="1760488"/>
          </a:xfrm>
          <a:prstGeom prst="line">
            <a:avLst/>
          </a:prstGeom>
          <a:ln w="50800">
            <a:solidFill>
              <a:srgbClr val="00B050"/>
            </a:solidFill>
            <a:tailEnd type="none" w="med" len="sm"/>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258D412-7CAE-B45E-49E4-95D92760B2EF}"/>
              </a:ext>
            </a:extLst>
          </p:cNvPr>
          <p:cNvCxnSpPr>
            <a:cxnSpLocks/>
          </p:cNvCxnSpPr>
          <p:nvPr/>
        </p:nvCxnSpPr>
        <p:spPr>
          <a:xfrm flipH="1">
            <a:off x="4530007" y="4808488"/>
            <a:ext cx="2364823" cy="0"/>
          </a:xfrm>
          <a:prstGeom prst="line">
            <a:avLst/>
          </a:prstGeom>
          <a:ln w="50800" cap="flat">
            <a:solidFill>
              <a:srgbClr val="00B050"/>
            </a:solidFill>
            <a:headEnd type="arrow" w="sm" len="sm"/>
            <a:tailEnd type="none" w="med" len="sm"/>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1663595-0427-C69E-0C47-B61C9EDDE331}"/>
              </a:ext>
            </a:extLst>
          </p:cNvPr>
          <p:cNvCxnSpPr>
            <a:cxnSpLocks/>
          </p:cNvCxnSpPr>
          <p:nvPr/>
        </p:nvCxnSpPr>
        <p:spPr>
          <a:xfrm flipH="1">
            <a:off x="8870735" y="5876925"/>
            <a:ext cx="2364823" cy="0"/>
          </a:xfrm>
          <a:prstGeom prst="line">
            <a:avLst/>
          </a:prstGeom>
          <a:ln w="50800" cap="flat">
            <a:solidFill>
              <a:srgbClr val="00B050"/>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527187A-9A7D-27DC-0739-44D52F8237F7}"/>
              </a:ext>
            </a:extLst>
          </p:cNvPr>
          <p:cNvCxnSpPr>
            <a:cxnSpLocks/>
          </p:cNvCxnSpPr>
          <p:nvPr/>
        </p:nvCxnSpPr>
        <p:spPr>
          <a:xfrm flipH="1">
            <a:off x="7951467" y="4808488"/>
            <a:ext cx="3284091" cy="0"/>
          </a:xfrm>
          <a:prstGeom prst="line">
            <a:avLst/>
          </a:prstGeom>
          <a:ln w="50800">
            <a:solidFill>
              <a:srgbClr val="00B050"/>
            </a:solidFill>
            <a:tailEnd type="none" w="med" len="sm"/>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EF5B9F3-E26E-86EA-D707-26D6C4E5AD62}"/>
              </a:ext>
            </a:extLst>
          </p:cNvPr>
          <p:cNvCxnSpPr>
            <a:cxnSpLocks/>
          </p:cNvCxnSpPr>
          <p:nvPr/>
        </p:nvCxnSpPr>
        <p:spPr>
          <a:xfrm>
            <a:off x="11209725" y="4808488"/>
            <a:ext cx="0" cy="1068437"/>
          </a:xfrm>
          <a:prstGeom prst="line">
            <a:avLst/>
          </a:prstGeom>
          <a:ln w="50800">
            <a:solidFill>
              <a:srgbClr val="00B050"/>
            </a:solidFill>
            <a:tailEnd type="none" w="med" len="sm"/>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81962564-EFED-4DA9-6E96-0D3A717D4CF9}"/>
              </a:ext>
            </a:extLst>
          </p:cNvPr>
          <p:cNvSpPr/>
          <p:nvPr/>
        </p:nvSpPr>
        <p:spPr>
          <a:xfrm>
            <a:off x="6901015" y="5719117"/>
            <a:ext cx="1730702" cy="273576"/>
          </a:xfrm>
          <a:prstGeom prst="rect">
            <a:avLst/>
          </a:prstGeom>
          <a:no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r">
              <a:lnSpc>
                <a:spcPct val="110000"/>
              </a:lnSpc>
              <a:spcAft>
                <a:spcPts val="300"/>
              </a:spcAft>
            </a:pPr>
            <a:r>
              <a:rPr lang="en-GB" dirty="0">
                <a:solidFill>
                  <a:schemeClr val="tx1"/>
                </a:solidFill>
                <a:latin typeface="Arial" panose="020B0604020202020204" pitchFamily="34" charset="0"/>
                <a:cs typeface="Arial" panose="020B0604020202020204" pitchFamily="34" charset="0"/>
              </a:rPr>
              <a:t>LEADS</a:t>
            </a:r>
          </a:p>
        </p:txBody>
      </p:sp>
      <p:sp>
        <p:nvSpPr>
          <p:cNvPr id="4" name="TextBox 3">
            <a:extLst>
              <a:ext uri="{FF2B5EF4-FFF2-40B4-BE49-F238E27FC236}">
                <a16:creationId xmlns:a16="http://schemas.microsoft.com/office/drawing/2014/main" id="{5E3B260F-7686-BE78-1E47-6918915AAAD6}"/>
              </a:ext>
            </a:extLst>
          </p:cNvPr>
          <p:cNvSpPr txBox="1"/>
          <p:nvPr/>
        </p:nvSpPr>
        <p:spPr>
          <a:xfrm>
            <a:off x="9010405" y="3226056"/>
            <a:ext cx="583107" cy="553998"/>
          </a:xfrm>
          <a:prstGeom prst="rect">
            <a:avLst/>
          </a:prstGeom>
          <a:noFill/>
        </p:spPr>
        <p:txBody>
          <a:bodyPr wrap="square" lIns="0" tIns="0" rIns="0" bIns="0" rtlCol="0">
            <a:spAutoFit/>
          </a:bodyPr>
          <a:lstStyle/>
          <a:p>
            <a:r>
              <a:rPr lang="en-GB" sz="3600" spc="50" dirty="0">
                <a:latin typeface="Arial" panose="020B0604020202020204" pitchFamily="34" charset="0"/>
                <a:cs typeface="Arial" panose="020B0604020202020204" pitchFamily="34" charset="0"/>
              </a:rPr>
              <a:t>4.</a:t>
            </a:r>
          </a:p>
        </p:txBody>
      </p:sp>
      <p:sp>
        <p:nvSpPr>
          <p:cNvPr id="5" name="Rectangle 4">
            <a:extLst>
              <a:ext uri="{FF2B5EF4-FFF2-40B4-BE49-F238E27FC236}">
                <a16:creationId xmlns:a16="http://schemas.microsoft.com/office/drawing/2014/main" id="{04C445B5-8CE4-FBDE-B88D-BBE0AFB1BCF8}"/>
              </a:ext>
            </a:extLst>
          </p:cNvPr>
          <p:cNvSpPr/>
          <p:nvPr/>
        </p:nvSpPr>
        <p:spPr>
          <a:xfrm>
            <a:off x="8916244" y="3885993"/>
            <a:ext cx="2237499" cy="558480"/>
          </a:xfrm>
          <a:prstGeom prst="rect">
            <a:avLst/>
          </a:prstGeom>
          <a:no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10000"/>
              </a:lnSpc>
              <a:spcAft>
                <a:spcPts val="300"/>
              </a:spcAft>
            </a:pPr>
            <a:r>
              <a:rPr lang="en-GB" sz="1600" dirty="0">
                <a:solidFill>
                  <a:schemeClr val="tx1"/>
                </a:solidFill>
                <a:latin typeface="Arial" panose="020B0604020202020204" pitchFamily="34" charset="0"/>
                <a:cs typeface="Arial" panose="020B0604020202020204" pitchFamily="34" charset="0"/>
              </a:rPr>
              <a:t>We launch and manage the campaign</a:t>
            </a:r>
          </a:p>
        </p:txBody>
      </p:sp>
      <p:cxnSp>
        <p:nvCxnSpPr>
          <p:cNvPr id="2" name="Straight Connector 1">
            <a:extLst>
              <a:ext uri="{FF2B5EF4-FFF2-40B4-BE49-F238E27FC236}">
                <a16:creationId xmlns:a16="http://schemas.microsoft.com/office/drawing/2014/main" id="{4630AE70-10D6-170C-2350-C4D2BCA65135}"/>
              </a:ext>
            </a:extLst>
          </p:cNvPr>
          <p:cNvCxnSpPr>
            <a:cxnSpLocks/>
          </p:cNvCxnSpPr>
          <p:nvPr/>
        </p:nvCxnSpPr>
        <p:spPr>
          <a:xfrm>
            <a:off x="8713566" y="3337353"/>
            <a:ext cx="0" cy="1097280"/>
          </a:xfrm>
          <a:prstGeom prst="line">
            <a:avLst/>
          </a:prstGeom>
          <a:ln w="50800">
            <a:solidFill>
              <a:schemeClr val="accent3">
                <a:lumMod val="40000"/>
                <a:lumOff val="60000"/>
              </a:schemeClr>
            </a:solidFill>
            <a:tailEnd type="non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08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grpSp>
        <p:nvGrpSpPr>
          <p:cNvPr id="119" name="Google Shape;119;p15"/>
          <p:cNvGrpSpPr/>
          <p:nvPr/>
        </p:nvGrpSpPr>
        <p:grpSpPr>
          <a:xfrm>
            <a:off x="187719" y="1242442"/>
            <a:ext cx="3790469" cy="4890419"/>
            <a:chOff x="2595317" y="806656"/>
            <a:chExt cx="3672095" cy="3841879"/>
          </a:xfrm>
          <a:solidFill>
            <a:schemeClr val="accent5">
              <a:lumMod val="60000"/>
              <a:lumOff val="40000"/>
            </a:schemeClr>
          </a:solidFill>
          <a:scene3d>
            <a:camera prst="orthographicFront">
              <a:rot lat="0" lon="0" rev="0"/>
            </a:camera>
            <a:lightRig rig="contrasting" dir="t">
              <a:rot lat="0" lon="0" rev="1500000"/>
            </a:lightRig>
          </a:scene3d>
        </p:grpSpPr>
        <p:grpSp>
          <p:nvGrpSpPr>
            <p:cNvPr id="120" name="Google Shape;120;p15"/>
            <p:cNvGrpSpPr/>
            <p:nvPr/>
          </p:nvGrpSpPr>
          <p:grpSpPr>
            <a:xfrm>
              <a:off x="3811237" y="3246330"/>
              <a:ext cx="1186200" cy="701445"/>
              <a:chOff x="3631772" y="3246330"/>
              <a:chExt cx="1186200" cy="701445"/>
            </a:xfrm>
            <a:grpFill/>
          </p:grpSpPr>
          <p:sp>
            <p:nvSpPr>
              <p:cNvPr id="121" name="Google Shape;121;p15"/>
              <p:cNvSpPr/>
              <p:nvPr/>
            </p:nvSpPr>
            <p:spPr>
              <a:xfrm>
                <a:off x="3631772" y="3246330"/>
                <a:ext cx="1186200" cy="1086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sp>
            <p:nvSpPr>
              <p:cNvPr id="122" name="Google Shape;122;p15"/>
              <p:cNvSpPr/>
              <p:nvPr/>
            </p:nvSpPr>
            <p:spPr>
              <a:xfrm>
                <a:off x="3645578" y="3300701"/>
                <a:ext cx="1172322" cy="647074"/>
              </a:xfrm>
              <a:prstGeom prst="flowChartManualOperation">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sp>
          <p:nvSpPr>
            <p:cNvPr id="123" name="Google Shape;123;p15"/>
            <p:cNvSpPr/>
            <p:nvPr/>
          </p:nvSpPr>
          <p:spPr>
            <a:xfrm>
              <a:off x="4044827" y="3926368"/>
              <a:ext cx="717900" cy="765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nvGrpSpPr>
            <p:cNvPr id="124" name="Google Shape;124;p15"/>
            <p:cNvGrpSpPr/>
            <p:nvPr/>
          </p:nvGrpSpPr>
          <p:grpSpPr>
            <a:xfrm>
              <a:off x="3382194" y="2162757"/>
              <a:ext cx="2084536" cy="901600"/>
              <a:chOff x="3202729" y="2162757"/>
              <a:chExt cx="2084536" cy="901600"/>
            </a:xfrm>
            <a:grpFill/>
          </p:grpSpPr>
          <p:sp>
            <p:nvSpPr>
              <p:cNvPr id="125" name="Google Shape;125;p15"/>
              <p:cNvSpPr/>
              <p:nvPr/>
            </p:nvSpPr>
            <p:spPr>
              <a:xfrm>
                <a:off x="3216535" y="2162757"/>
                <a:ext cx="2070600" cy="1734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sp>
            <p:nvSpPr>
              <p:cNvPr id="126" name="Google Shape;126;p15"/>
              <p:cNvSpPr/>
              <p:nvPr/>
            </p:nvSpPr>
            <p:spPr>
              <a:xfrm>
                <a:off x="3202729" y="2265444"/>
                <a:ext cx="2084536" cy="798913"/>
              </a:xfrm>
              <a:prstGeom prst="flowChartManualOperation">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sp>
          <p:nvSpPr>
            <p:cNvPr id="127" name="Google Shape;127;p15"/>
            <p:cNvSpPr/>
            <p:nvPr/>
          </p:nvSpPr>
          <p:spPr>
            <a:xfrm>
              <a:off x="3811238" y="3023510"/>
              <a:ext cx="1245900" cy="960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nvGrpSpPr>
            <p:cNvPr id="128" name="Google Shape;128;p15"/>
            <p:cNvGrpSpPr/>
            <p:nvPr/>
          </p:nvGrpSpPr>
          <p:grpSpPr>
            <a:xfrm>
              <a:off x="2595317" y="806656"/>
              <a:ext cx="3672095" cy="1167234"/>
              <a:chOff x="2415852" y="806656"/>
              <a:chExt cx="3672095" cy="1167234"/>
            </a:xfrm>
            <a:grpFill/>
          </p:grpSpPr>
          <p:sp>
            <p:nvSpPr>
              <p:cNvPr id="129" name="Google Shape;129;p15"/>
              <p:cNvSpPr/>
              <p:nvPr/>
            </p:nvSpPr>
            <p:spPr>
              <a:xfrm>
                <a:off x="2415852" y="806656"/>
                <a:ext cx="3672000" cy="3468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sp>
            <p:nvSpPr>
              <p:cNvPr id="130" name="Google Shape;130;p15"/>
              <p:cNvSpPr/>
              <p:nvPr/>
            </p:nvSpPr>
            <p:spPr>
              <a:xfrm>
                <a:off x="2415852" y="980043"/>
                <a:ext cx="3672095" cy="993847"/>
              </a:xfrm>
              <a:prstGeom prst="flowChartManualOperation">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sp>
          <p:nvSpPr>
            <p:cNvPr id="131" name="Google Shape;131;p15"/>
            <p:cNvSpPr/>
            <p:nvPr/>
          </p:nvSpPr>
          <p:spPr>
            <a:xfrm>
              <a:off x="3326973" y="1897124"/>
              <a:ext cx="2222700" cy="1734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nvGrpSpPr>
            <p:cNvPr id="132" name="Google Shape;132;p15"/>
            <p:cNvGrpSpPr/>
            <p:nvPr/>
          </p:nvGrpSpPr>
          <p:grpSpPr>
            <a:xfrm>
              <a:off x="4031185" y="4092589"/>
              <a:ext cx="731736" cy="490282"/>
              <a:chOff x="3851557" y="4092571"/>
              <a:chExt cx="718445" cy="642151"/>
            </a:xfrm>
            <a:grpFill/>
          </p:grpSpPr>
          <p:sp>
            <p:nvSpPr>
              <p:cNvPr id="133" name="Google Shape;133;p15"/>
              <p:cNvSpPr/>
              <p:nvPr/>
            </p:nvSpPr>
            <p:spPr>
              <a:xfrm>
                <a:off x="3852102" y="4092571"/>
                <a:ext cx="717900" cy="765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sp>
            <p:nvSpPr>
              <p:cNvPr id="134" name="Google Shape;134;p15"/>
              <p:cNvSpPr/>
              <p:nvPr/>
            </p:nvSpPr>
            <p:spPr>
              <a:xfrm>
                <a:off x="3851557" y="4127222"/>
                <a:ext cx="717900" cy="607500"/>
              </a:xfrm>
              <a:prstGeom prst="rect">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sp>
          <p:nvSpPr>
            <p:cNvPr id="135" name="Google Shape;135;p15"/>
            <p:cNvSpPr/>
            <p:nvPr/>
          </p:nvSpPr>
          <p:spPr>
            <a:xfrm>
              <a:off x="4031022" y="4572035"/>
              <a:ext cx="717900" cy="76500"/>
            </a:xfrm>
            <a:prstGeom prst="ellipse">
              <a:avLst/>
            </a:prstGeom>
            <a:grp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chemeClr val="tx1">
                    <a:lumMod val="65000"/>
                    <a:lumOff val="35000"/>
                  </a:schemeClr>
                </a:solidFill>
                <a:latin typeface="Gill Sans"/>
                <a:ea typeface="Gill Sans"/>
                <a:cs typeface="Gill Sans"/>
                <a:sym typeface="Gill Sans"/>
              </a:endParaRPr>
            </a:p>
          </p:txBody>
        </p:sp>
      </p:grpSp>
      <p:sp>
        <p:nvSpPr>
          <p:cNvPr id="136" name="Google Shape;136;p15"/>
          <p:cNvSpPr txBox="1"/>
          <p:nvPr/>
        </p:nvSpPr>
        <p:spPr>
          <a:xfrm>
            <a:off x="1108847" y="1854753"/>
            <a:ext cx="1862757"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dirty="0">
                <a:solidFill>
                  <a:schemeClr val="tx1">
                    <a:lumMod val="65000"/>
                    <a:lumOff val="35000"/>
                  </a:schemeClr>
                </a:solidFill>
                <a:latin typeface="Montserrat"/>
                <a:ea typeface="Montserrat"/>
                <a:cs typeface="Montserrat"/>
                <a:sym typeface="Montserrat"/>
              </a:rPr>
              <a:t>Contact Acquisition</a:t>
            </a:r>
            <a:endParaRPr sz="1300" b="1" dirty="0">
              <a:solidFill>
                <a:schemeClr val="tx1">
                  <a:lumMod val="65000"/>
                  <a:lumOff val="35000"/>
                </a:schemeClr>
              </a:solidFill>
              <a:latin typeface="Montserrat"/>
              <a:ea typeface="Montserrat"/>
              <a:cs typeface="Montserrat"/>
              <a:sym typeface="Montserrat"/>
            </a:endParaRPr>
          </a:p>
        </p:txBody>
      </p:sp>
      <p:sp>
        <p:nvSpPr>
          <p:cNvPr id="137" name="Google Shape;137;p15"/>
          <p:cNvSpPr txBox="1"/>
          <p:nvPr/>
        </p:nvSpPr>
        <p:spPr>
          <a:xfrm>
            <a:off x="934048" y="3408283"/>
            <a:ext cx="2240857" cy="29234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dirty="0">
                <a:solidFill>
                  <a:schemeClr val="tx1">
                    <a:lumMod val="65000"/>
                    <a:lumOff val="35000"/>
                  </a:schemeClr>
                </a:solidFill>
                <a:latin typeface="Montserrat"/>
                <a:ea typeface="Montserrat"/>
                <a:cs typeface="Montserrat"/>
                <a:sym typeface="Montserrat"/>
              </a:rPr>
              <a:t>MQL</a:t>
            </a:r>
          </a:p>
        </p:txBody>
      </p:sp>
      <p:sp>
        <p:nvSpPr>
          <p:cNvPr id="138" name="Google Shape;138;p15"/>
          <p:cNvSpPr txBox="1"/>
          <p:nvPr/>
        </p:nvSpPr>
        <p:spPr>
          <a:xfrm>
            <a:off x="1693885" y="4650190"/>
            <a:ext cx="692680" cy="29234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dirty="0">
                <a:solidFill>
                  <a:schemeClr val="tx1">
                    <a:lumMod val="65000"/>
                    <a:lumOff val="35000"/>
                  </a:schemeClr>
                </a:solidFill>
                <a:latin typeface="Montserrat"/>
                <a:ea typeface="Montserrat"/>
                <a:cs typeface="Montserrat"/>
                <a:sym typeface="Montserrat"/>
              </a:rPr>
              <a:t>SQL</a:t>
            </a:r>
            <a:endParaRPr sz="1300" b="1" dirty="0">
              <a:solidFill>
                <a:schemeClr val="tx1">
                  <a:lumMod val="65000"/>
                  <a:lumOff val="35000"/>
                </a:schemeClr>
              </a:solidFill>
              <a:latin typeface="Montserrat"/>
              <a:ea typeface="Montserrat"/>
              <a:cs typeface="Montserrat"/>
              <a:sym typeface="Montserrat"/>
            </a:endParaRPr>
          </a:p>
        </p:txBody>
      </p:sp>
      <p:sp>
        <p:nvSpPr>
          <p:cNvPr id="139" name="Google Shape;139;p15"/>
          <p:cNvSpPr txBox="1"/>
          <p:nvPr/>
        </p:nvSpPr>
        <p:spPr>
          <a:xfrm>
            <a:off x="1623748" y="5637948"/>
            <a:ext cx="847002" cy="29234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dirty="0">
                <a:solidFill>
                  <a:schemeClr val="tx1">
                    <a:lumMod val="65000"/>
                    <a:lumOff val="35000"/>
                  </a:schemeClr>
                </a:solidFill>
                <a:latin typeface="Montserrat"/>
                <a:ea typeface="Montserrat"/>
                <a:cs typeface="Montserrat"/>
                <a:sym typeface="Montserrat"/>
              </a:rPr>
              <a:t>BANT</a:t>
            </a:r>
            <a:endParaRPr sz="1300" b="1" dirty="0">
              <a:solidFill>
                <a:schemeClr val="tx1">
                  <a:lumMod val="65000"/>
                  <a:lumOff val="35000"/>
                </a:schemeClr>
              </a:solidFill>
              <a:latin typeface="Montserrat"/>
              <a:ea typeface="Montserrat"/>
              <a:cs typeface="Montserrat"/>
              <a:sym typeface="Montserrat"/>
            </a:endParaRPr>
          </a:p>
        </p:txBody>
      </p:sp>
      <p:graphicFrame>
        <p:nvGraphicFramePr>
          <p:cNvPr id="141" name="Google Shape;141;p15"/>
          <p:cNvGraphicFramePr/>
          <p:nvPr/>
        </p:nvGraphicFramePr>
        <p:xfrm>
          <a:off x="4454758" y="1139086"/>
          <a:ext cx="7082486" cy="3847760"/>
        </p:xfrm>
        <a:graphic>
          <a:graphicData uri="http://schemas.openxmlformats.org/drawingml/2006/table">
            <a:tbl>
              <a:tblPr firstRow="1" bandRow="1">
                <a:noFill/>
                <a:effectLst>
                  <a:outerShdw blurRad="50800" dist="38100" dir="8100000" algn="tr" rotWithShape="0">
                    <a:prstClr val="black">
                      <a:alpha val="40000"/>
                    </a:prstClr>
                  </a:outerShdw>
                </a:effectLst>
              </a:tblPr>
              <a:tblGrid>
                <a:gridCol w="1224319">
                  <a:extLst>
                    <a:ext uri="{9D8B030D-6E8A-4147-A177-3AD203B41FA5}">
                      <a16:colId xmlns:a16="http://schemas.microsoft.com/office/drawing/2014/main" val="20000"/>
                    </a:ext>
                  </a:extLst>
                </a:gridCol>
                <a:gridCol w="3164067">
                  <a:extLst>
                    <a:ext uri="{9D8B030D-6E8A-4147-A177-3AD203B41FA5}">
                      <a16:colId xmlns:a16="http://schemas.microsoft.com/office/drawing/2014/main" val="20001"/>
                    </a:ext>
                  </a:extLst>
                </a:gridCol>
                <a:gridCol w="2694100">
                  <a:extLst>
                    <a:ext uri="{9D8B030D-6E8A-4147-A177-3AD203B41FA5}">
                      <a16:colId xmlns:a16="http://schemas.microsoft.com/office/drawing/2014/main" val="20002"/>
                    </a:ext>
                  </a:extLst>
                </a:gridCol>
              </a:tblGrid>
              <a:tr h="674008">
                <a:tc>
                  <a:txBody>
                    <a:bodyPr/>
                    <a:lstStyle/>
                    <a:p>
                      <a:pPr marL="0" marR="0" lvl="0" indent="0" algn="ctr" rtl="0">
                        <a:spcBef>
                          <a:spcPts val="0"/>
                        </a:spcBef>
                        <a:spcAft>
                          <a:spcPts val="0"/>
                        </a:spcAft>
                        <a:buFontTx/>
                        <a:buNone/>
                      </a:pPr>
                      <a:r>
                        <a:rPr lang="en-US" sz="1300" b="1" u="none" strike="noStrike" cap="none">
                          <a:solidFill>
                            <a:schemeClr val="bg1"/>
                          </a:solidFill>
                          <a:latin typeface="Arial" panose="020B0604020202020204" pitchFamily="34" charset="0"/>
                          <a:ea typeface="Montserrat"/>
                          <a:cs typeface="Arial" panose="020B0604020202020204" pitchFamily="34" charset="0"/>
                          <a:sym typeface="Montserrat"/>
                        </a:rPr>
                        <a:t>Lead </a:t>
                      </a:r>
                      <a:endParaRPr sz="1300" b="1" u="none" strike="noStrike" cap="none">
                        <a:solidFill>
                          <a:schemeClr val="bg1"/>
                        </a:solidFill>
                        <a:latin typeface="Arial" panose="020B0604020202020204" pitchFamily="34" charset="0"/>
                        <a:ea typeface="Montserrat"/>
                        <a:cs typeface="Arial" panose="020B0604020202020204" pitchFamily="34" charset="0"/>
                        <a:sym typeface="Montserrat"/>
                      </a:endParaRPr>
                    </a:p>
                    <a:p>
                      <a:pPr marL="0" marR="0" lvl="0" indent="0" algn="ctr" rtl="0">
                        <a:spcBef>
                          <a:spcPts val="0"/>
                        </a:spcBef>
                        <a:spcAft>
                          <a:spcPts val="0"/>
                        </a:spcAft>
                        <a:buFontTx/>
                        <a:buNone/>
                      </a:pPr>
                      <a:r>
                        <a:rPr lang="en-US" sz="1300" b="1" u="none" strike="noStrike" cap="none">
                          <a:solidFill>
                            <a:schemeClr val="bg1"/>
                          </a:solidFill>
                          <a:latin typeface="Arial" panose="020B0604020202020204" pitchFamily="34" charset="0"/>
                          <a:ea typeface="Montserrat"/>
                          <a:cs typeface="Arial" panose="020B0604020202020204" pitchFamily="34" charset="0"/>
                          <a:sym typeface="Montserrat"/>
                        </a:rPr>
                        <a:t>Offering </a:t>
                      </a:r>
                      <a:endParaRPr sz="1300" b="1" i="0" u="none" strike="noStrike" cap="none">
                        <a:solidFill>
                          <a:schemeClr val="bg1"/>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bg2">
                        <a:lumMod val="75000"/>
                      </a:schemeClr>
                    </a:solidFill>
                  </a:tcPr>
                </a:tc>
                <a:tc>
                  <a:txBody>
                    <a:bodyPr/>
                    <a:lstStyle/>
                    <a:p>
                      <a:pPr marL="0" marR="0" lvl="0" indent="0" algn="ctr" rtl="0">
                        <a:spcBef>
                          <a:spcPts val="0"/>
                        </a:spcBef>
                        <a:spcAft>
                          <a:spcPts val="0"/>
                        </a:spcAft>
                        <a:buFontTx/>
                        <a:buNone/>
                      </a:pPr>
                      <a:r>
                        <a:rPr lang="en-US" sz="1300" b="1" u="none" strike="noStrike" cap="none">
                          <a:solidFill>
                            <a:schemeClr val="bg1"/>
                          </a:solidFill>
                          <a:latin typeface="Arial" panose="020B0604020202020204" pitchFamily="34" charset="0"/>
                          <a:ea typeface="Montserrat"/>
                          <a:cs typeface="Arial" panose="020B0604020202020204" pitchFamily="34" charset="0"/>
                          <a:sym typeface="Montserrat"/>
                        </a:rPr>
                        <a:t>Output</a:t>
                      </a:r>
                      <a:endParaRPr sz="1300" b="1" i="0" u="none" strike="noStrike" cap="none">
                        <a:solidFill>
                          <a:schemeClr val="bg1"/>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bg2">
                        <a:lumMod val="75000"/>
                      </a:schemeClr>
                    </a:solidFill>
                  </a:tcPr>
                </a:tc>
                <a:tc>
                  <a:txBody>
                    <a:bodyPr/>
                    <a:lstStyle/>
                    <a:p>
                      <a:pPr marL="0" marR="0" lvl="0" indent="0" algn="ctr" rtl="0">
                        <a:spcBef>
                          <a:spcPts val="0"/>
                        </a:spcBef>
                        <a:spcAft>
                          <a:spcPts val="0"/>
                        </a:spcAft>
                        <a:buFontTx/>
                        <a:buNone/>
                      </a:pPr>
                      <a:r>
                        <a:rPr lang="en-US" sz="1300" b="1" u="none" strike="noStrike" cap="none">
                          <a:solidFill>
                            <a:schemeClr val="bg1"/>
                          </a:solidFill>
                          <a:latin typeface="Arial" panose="020B0604020202020204" pitchFamily="34" charset="0"/>
                          <a:ea typeface="Montserrat"/>
                          <a:cs typeface="Arial" panose="020B0604020202020204" pitchFamily="34" charset="0"/>
                          <a:sym typeface="Montserrat"/>
                        </a:rPr>
                        <a:t>Next Action </a:t>
                      </a:r>
                      <a:endParaRPr sz="1300" b="1" i="0" u="none" strike="noStrike" cap="none">
                        <a:solidFill>
                          <a:schemeClr val="bg1"/>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bg2">
                        <a:lumMod val="75000"/>
                      </a:schemeClr>
                    </a:solidFill>
                  </a:tcPr>
                </a:tc>
                <a:extLst>
                  <a:ext uri="{0D108BD9-81ED-4DB2-BD59-A6C34878D82A}">
                    <a16:rowId xmlns:a16="http://schemas.microsoft.com/office/drawing/2014/main" val="10000"/>
                  </a:ext>
                </a:extLst>
              </a:tr>
              <a:tr h="578194">
                <a:tc>
                  <a:txBody>
                    <a:bodyPr/>
                    <a:lstStyle/>
                    <a:p>
                      <a:pPr marL="0" marR="0" lvl="0" indent="0" algn="ctr" rtl="0">
                        <a:spcBef>
                          <a:spcPts val="0"/>
                        </a:spcBef>
                        <a:spcAft>
                          <a:spcPts val="0"/>
                        </a:spcAft>
                        <a:buFontTx/>
                        <a:buNone/>
                      </a:pPr>
                      <a:r>
                        <a:rPr lang="en-US" sz="1300" b="1"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Contact </a:t>
                      </a:r>
                    </a:p>
                    <a:p>
                      <a:pPr marL="0" marR="0" lvl="0" indent="0" algn="ctr" rtl="0">
                        <a:spcBef>
                          <a:spcPts val="0"/>
                        </a:spcBef>
                        <a:spcAft>
                          <a:spcPts val="0"/>
                        </a:spcAft>
                        <a:buFontTx/>
                        <a:buNone/>
                      </a:pPr>
                      <a:r>
                        <a:rPr lang="en-US" sz="1300" b="1"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Acquisition</a:t>
                      </a:r>
                      <a:endParaRPr sz="1300" b="1"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lt1"/>
                    </a:solidFill>
                  </a:tcPr>
                </a:tc>
                <a:tc>
                  <a:txBody>
                    <a:bodyPr/>
                    <a:lstStyle/>
                    <a:p>
                      <a:pPr marL="19050" marR="0" lvl="0" indent="0" algn="l" rtl="0">
                        <a:spcBef>
                          <a:spcPts val="0"/>
                        </a:spcBef>
                        <a:spcAft>
                          <a:spcPts val="0"/>
                        </a:spcAft>
                        <a:buClr>
                          <a:srgbClr val="00315D"/>
                        </a:buClr>
                        <a:buSzPts val="1100"/>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 Business card details </a:t>
                      </a:r>
                      <a:endParaRPr sz="1200"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Qualify &amp; Opt-in to further communication</a:t>
                      </a:r>
                      <a:endParaRPr sz="1200"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41247">
                <a:tc>
                  <a:txBody>
                    <a:bodyPr/>
                    <a:lstStyle/>
                    <a:p>
                      <a:pPr marL="0" marR="0" lvl="0" indent="0" algn="ctr" rtl="0">
                        <a:spcBef>
                          <a:spcPts val="0"/>
                        </a:spcBef>
                        <a:spcAft>
                          <a:spcPts val="0"/>
                        </a:spcAft>
                        <a:buFontTx/>
                        <a:buNone/>
                      </a:pPr>
                      <a:r>
                        <a:rPr lang="en-US" sz="1300" b="1"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MQL</a:t>
                      </a:r>
                      <a:endParaRPr sz="1300" b="1"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lgn="ctr">
                      <a:solidFill>
                        <a:srgbClr val="00315D"/>
                      </a:solidFill>
                      <a:prstDash val="solid"/>
                      <a:round/>
                      <a:headEnd type="none" w="sm" len="sm"/>
                      <a:tailEnd type="none" w="sm" len="sm"/>
                    </a:lnB>
                    <a:solidFill>
                      <a:schemeClr val="bg2">
                        <a:lumMod val="90000"/>
                      </a:schemeClr>
                    </a:solidFill>
                  </a:tcPr>
                </a:tc>
                <a:tc>
                  <a:txBody>
                    <a:bodyPr/>
                    <a:lstStyle/>
                    <a:p>
                      <a:pPr marL="19050" marR="0" lvl="0" indent="0" algn="l" rtl="0">
                        <a:spcBef>
                          <a:spcPts val="0"/>
                        </a:spcBef>
                        <a:spcAft>
                          <a:spcPts val="0"/>
                        </a:spcAft>
                        <a:buClr>
                          <a:srgbClr val="00315D"/>
                        </a:buClr>
                        <a:buSzPts val="1100"/>
                        <a:buFontTx/>
                        <a:buNone/>
                      </a:pP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 As above plus</a:t>
                      </a:r>
                      <a:endParaRPr sz="1200">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p>
                      <a:pPr marL="190500" marR="0" lvl="0" indent="-171450" algn="l" rtl="0">
                        <a:spcBef>
                          <a:spcPts val="0"/>
                        </a:spcBef>
                        <a:spcAft>
                          <a:spcPts val="0"/>
                        </a:spcAft>
                        <a:buClr>
                          <a:srgbClr val="00315D"/>
                        </a:buClr>
                        <a:buSzPts val="1100"/>
                        <a:buFont typeface="Wingdings" pitchFamily="2" charset="2"/>
                        <a:buChar char="Ø"/>
                      </a:pP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Lead opted-in to client contact</a:t>
                      </a:r>
                      <a:endParaRPr sz="1200"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lgn="ctr">
                      <a:solidFill>
                        <a:srgbClr val="00315D"/>
                      </a:solidFill>
                      <a:prstDash val="solid"/>
                      <a:round/>
                      <a:headEnd type="none" w="sm" len="sm"/>
                      <a:tailEnd type="none" w="sm" len="sm"/>
                    </a:lnB>
                    <a:solidFill>
                      <a:schemeClr val="bg2">
                        <a:lumMod val="90000"/>
                      </a:schemeClr>
                    </a:solidFill>
                  </a:tcPr>
                </a:tc>
                <a:tc>
                  <a:txBody>
                    <a:bodyPr/>
                    <a:lstStyle/>
                    <a:p>
                      <a:pPr marL="0" marR="0" lvl="0" indent="0" algn="ctr" rtl="0">
                        <a:spcBef>
                          <a:spcPts val="0"/>
                        </a:spcBef>
                        <a:spcAft>
                          <a:spcPts val="0"/>
                        </a:spcAft>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Nurture, intent scoring, engagement analysis &amp; programmatic advertising</a:t>
                      </a:r>
                      <a:endParaRPr lang="en-US" sz="1200"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lgn="ctr">
                      <a:solidFill>
                        <a:srgbClr val="00315D"/>
                      </a:solidFill>
                      <a:prstDash val="solid"/>
                      <a:round/>
                      <a:headEnd type="none" w="sm" len="sm"/>
                      <a:tailEnd type="none" w="sm" len="sm"/>
                    </a:lnB>
                    <a:solidFill>
                      <a:schemeClr val="bg2">
                        <a:lumMod val="90000"/>
                      </a:schemeClr>
                    </a:solidFill>
                  </a:tcPr>
                </a:tc>
                <a:extLst>
                  <a:ext uri="{0D108BD9-81ED-4DB2-BD59-A6C34878D82A}">
                    <a16:rowId xmlns:a16="http://schemas.microsoft.com/office/drawing/2014/main" val="10002"/>
                  </a:ext>
                </a:extLst>
              </a:tr>
              <a:tr h="918052">
                <a:tc>
                  <a:txBody>
                    <a:bodyPr/>
                    <a:lstStyle/>
                    <a:p>
                      <a:pPr marL="0" marR="0" lvl="0" indent="0" algn="ctr" rtl="0">
                        <a:spcBef>
                          <a:spcPts val="0"/>
                        </a:spcBef>
                        <a:spcAft>
                          <a:spcPts val="0"/>
                        </a:spcAft>
                        <a:buFontTx/>
                        <a:buNone/>
                      </a:pPr>
                      <a:r>
                        <a:rPr lang="en-US" sz="1300" b="1"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SQL</a:t>
                      </a:r>
                      <a:endParaRPr sz="1300" b="1"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lgn="ctr">
                      <a:solidFill>
                        <a:srgbClr val="00315D"/>
                      </a:solidFill>
                      <a:prstDash val="solid"/>
                      <a:round/>
                      <a:headEnd type="none" w="sm" len="sm"/>
                      <a:tailEnd type="none" w="sm" len="sm"/>
                    </a:lnB>
                    <a:solidFill>
                      <a:schemeClr val="lt1"/>
                    </a:solidFill>
                  </a:tcPr>
                </a:tc>
                <a:tc>
                  <a:txBody>
                    <a:bodyPr/>
                    <a:lstStyle/>
                    <a:p>
                      <a:pPr marL="19050" marR="0" lvl="0" indent="0" algn="l" rtl="0">
                        <a:spcBef>
                          <a:spcPts val="0"/>
                        </a:spcBef>
                        <a:spcAft>
                          <a:spcPts val="0"/>
                        </a:spcAft>
                        <a:buClr>
                          <a:srgbClr val="00315D"/>
                        </a:buClr>
                        <a:buSzPts val="1100"/>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 </a:t>
                      </a: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As above plus</a:t>
                      </a:r>
                      <a:endParaRPr lang="en-GB" sz="1200">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p>
                      <a:pPr marL="190500" marR="0" lvl="0" indent="-171450" algn="l" rtl="0">
                        <a:spcBef>
                          <a:spcPts val="0"/>
                        </a:spcBef>
                        <a:spcAft>
                          <a:spcPts val="0"/>
                        </a:spcAft>
                        <a:buClr>
                          <a:srgbClr val="00315D"/>
                        </a:buClr>
                        <a:buSzPts val="1100"/>
                        <a:buFont typeface="Wingdings" pitchFamily="2" charset="2"/>
                        <a:buChar char="Ø"/>
                      </a:pP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Decision making responsibility confirmed</a:t>
                      </a:r>
                    </a:p>
                    <a:p>
                      <a:pPr marL="190500" marR="0" lvl="0" indent="-171450" algn="l" rtl="0">
                        <a:spcBef>
                          <a:spcPts val="0"/>
                        </a:spcBef>
                        <a:spcAft>
                          <a:spcPts val="0"/>
                        </a:spcAft>
                        <a:buClr>
                          <a:srgbClr val="00315D"/>
                        </a:buClr>
                        <a:buSzPts val="1100"/>
                        <a:buFont typeface="Wingdings" pitchFamily="2" charset="2"/>
                        <a:buChar char="Ø"/>
                      </a:pP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Need / Requirement confirmed</a:t>
                      </a:r>
                      <a:endParaRPr sz="1200">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lgn="ctr">
                      <a:solidFill>
                        <a:srgbClr val="00315D"/>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As above plus consider assigning lead to SDR</a:t>
                      </a:r>
                      <a:endParaRPr sz="1200"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solidFill>
                        <a:srgbClr val="00315D"/>
                      </a:solidFill>
                      <a:prstDash val="solid"/>
                      <a:round/>
                      <a:headEnd type="none" w="sm" len="sm"/>
                      <a:tailEnd type="none" w="sm" len="sm"/>
                    </a:lnT>
                    <a:lnB w="28575" cap="flat" cmpd="sng" algn="ctr">
                      <a:solidFill>
                        <a:srgbClr val="00315D"/>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936259">
                <a:tc>
                  <a:txBody>
                    <a:bodyPr/>
                    <a:lstStyle/>
                    <a:p>
                      <a:pPr marL="0" marR="0" lvl="0" indent="0" algn="ctr" rtl="0">
                        <a:spcBef>
                          <a:spcPts val="0"/>
                        </a:spcBef>
                        <a:spcAft>
                          <a:spcPts val="0"/>
                        </a:spcAft>
                        <a:buFontTx/>
                        <a:buNone/>
                      </a:pPr>
                      <a:r>
                        <a:rPr lang="en-US" sz="1300" b="1"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BANT  </a:t>
                      </a:r>
                      <a:endParaRPr sz="1300" b="1"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lgn="ctr">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bg2">
                        <a:lumMod val="90000"/>
                      </a:schemeClr>
                    </a:solidFill>
                  </a:tcPr>
                </a:tc>
                <a:tc>
                  <a:txBody>
                    <a:bodyPr/>
                    <a:lstStyle/>
                    <a:p>
                      <a:pPr marL="19050" marR="0" lvl="0" indent="0" algn="l" rtl="0">
                        <a:spcBef>
                          <a:spcPts val="0"/>
                        </a:spcBef>
                        <a:spcAft>
                          <a:spcPts val="0"/>
                        </a:spcAft>
                        <a:buClr>
                          <a:srgbClr val="00315D"/>
                        </a:buClr>
                        <a:buSzPts val="1100"/>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 </a:t>
                      </a: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As above plus</a:t>
                      </a:r>
                      <a:endParaRPr lang="en-GB" sz="1200">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p>
                      <a:pPr marL="190500" marR="0" lvl="0" indent="-171450" algn="l" rtl="0">
                        <a:spcBef>
                          <a:spcPts val="0"/>
                        </a:spcBef>
                        <a:spcAft>
                          <a:spcPts val="0"/>
                        </a:spcAft>
                        <a:buClr>
                          <a:srgbClr val="00315D"/>
                        </a:buClr>
                        <a:buSzPts val="1100"/>
                        <a:buFont typeface="Wingdings" pitchFamily="2" charset="2"/>
                        <a:buChar char="Ø"/>
                      </a:pP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Funding confirmed</a:t>
                      </a:r>
                    </a:p>
                    <a:p>
                      <a:pPr marL="190500" marR="0" lvl="0" indent="-171450" algn="l" rtl="0">
                        <a:spcBef>
                          <a:spcPts val="0"/>
                        </a:spcBef>
                        <a:spcAft>
                          <a:spcPts val="0"/>
                        </a:spcAft>
                        <a:buClr>
                          <a:srgbClr val="00315D"/>
                        </a:buClr>
                        <a:buSzPts val="1100"/>
                        <a:buFont typeface="Wingdings" pitchFamily="2" charset="2"/>
                        <a:buChar char="Ø"/>
                      </a:pPr>
                      <a:r>
                        <a:rPr lang="en-GB"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Timeframe confirmed</a:t>
                      </a:r>
                      <a:endParaRPr lang="en-GB" sz="1200">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lgn="ctr">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bg2">
                        <a:lumMod val="90000"/>
                      </a:schemeClr>
                    </a:solidFill>
                  </a:tcPr>
                </a:tc>
                <a:tc>
                  <a:txBody>
                    <a:bodyPr/>
                    <a:lstStyle/>
                    <a:p>
                      <a:pPr marL="0" marR="0" lvl="0" indent="0" algn="ctr" rtl="0">
                        <a:spcBef>
                          <a:spcPts val="0"/>
                        </a:spcBef>
                        <a:spcAft>
                          <a:spcPts val="0"/>
                        </a:spcAft>
                        <a:buFontTx/>
                        <a:buNone/>
                      </a:pPr>
                      <a:r>
                        <a:rPr lang="en-US" sz="120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rPr>
                        <a:t>Ready for Inside Sales or Partner Delivery</a:t>
                      </a:r>
                      <a:endParaRPr sz="1200" i="0" u="none" strike="noStrike" cap="none">
                        <a:solidFill>
                          <a:schemeClr val="tx1">
                            <a:lumMod val="65000"/>
                            <a:lumOff val="35000"/>
                          </a:schemeClr>
                        </a:solidFill>
                        <a:latin typeface="Arial" panose="020B0604020202020204" pitchFamily="34" charset="0"/>
                        <a:ea typeface="Montserrat"/>
                        <a:cs typeface="Arial" panose="020B0604020202020204" pitchFamily="34" charset="0"/>
                        <a:sym typeface="Montserrat"/>
                      </a:endParaRPr>
                    </a:p>
                  </a:txBody>
                  <a:tcPr marL="5100" marR="5100" marT="5100" marB="0" anchor="ctr">
                    <a:lnL w="28575" cap="flat" cmpd="sng">
                      <a:solidFill>
                        <a:srgbClr val="00315D"/>
                      </a:solidFill>
                      <a:prstDash val="solid"/>
                      <a:round/>
                      <a:headEnd type="none" w="sm" len="sm"/>
                      <a:tailEnd type="none" w="sm" len="sm"/>
                    </a:lnL>
                    <a:lnR w="28575" cap="flat" cmpd="sng">
                      <a:solidFill>
                        <a:srgbClr val="00315D"/>
                      </a:solidFill>
                      <a:prstDash val="solid"/>
                      <a:round/>
                      <a:headEnd type="none" w="sm" len="sm"/>
                      <a:tailEnd type="none" w="sm" len="sm"/>
                    </a:lnR>
                    <a:lnT w="28575" cap="flat" cmpd="sng" algn="ctr">
                      <a:solidFill>
                        <a:srgbClr val="00315D"/>
                      </a:solidFill>
                      <a:prstDash val="solid"/>
                      <a:round/>
                      <a:headEnd type="none" w="sm" len="sm"/>
                      <a:tailEnd type="none" w="sm" len="sm"/>
                    </a:lnT>
                    <a:lnB w="28575" cap="flat" cmpd="sng">
                      <a:solidFill>
                        <a:srgbClr val="00315D"/>
                      </a:solidFill>
                      <a:prstDash val="solid"/>
                      <a:round/>
                      <a:headEnd type="none" w="sm" len="sm"/>
                      <a:tailEnd type="none" w="sm" len="sm"/>
                    </a:lnB>
                    <a:solidFill>
                      <a:schemeClr val="bg2">
                        <a:lumMod val="90000"/>
                      </a:schemeClr>
                    </a:solidFill>
                  </a:tcPr>
                </a:tc>
                <a:extLst>
                  <a:ext uri="{0D108BD9-81ED-4DB2-BD59-A6C34878D82A}">
                    <a16:rowId xmlns:a16="http://schemas.microsoft.com/office/drawing/2014/main" val="10004"/>
                  </a:ext>
                </a:extLst>
              </a:tr>
            </a:tbl>
          </a:graphicData>
        </a:graphic>
      </p:graphicFrame>
      <p:sp>
        <p:nvSpPr>
          <p:cNvPr id="35" name="TextBox 34">
            <a:extLst>
              <a:ext uri="{FF2B5EF4-FFF2-40B4-BE49-F238E27FC236}">
                <a16:creationId xmlns:a16="http://schemas.microsoft.com/office/drawing/2014/main" id="{03B7DC36-7DE8-47E9-B9DC-A1A6564F6753}"/>
              </a:ext>
            </a:extLst>
          </p:cNvPr>
          <p:cNvSpPr txBox="1"/>
          <p:nvPr/>
        </p:nvSpPr>
        <p:spPr>
          <a:xfrm>
            <a:off x="437570" y="166708"/>
            <a:ext cx="5021398" cy="738664"/>
          </a:xfrm>
          <a:prstGeom prst="rect">
            <a:avLst/>
          </a:prstGeom>
          <a:noFill/>
        </p:spPr>
        <p:txBody>
          <a:bodyPr wrap="square" lIns="0" tIns="0" rIns="0" bIns="0" rtlCol="0" anchor="ctr">
            <a:spAutoFit/>
          </a:bodyPr>
          <a:lstStyle/>
          <a:p>
            <a:r>
              <a:rPr lang="en-US" sz="3200" b="1" cap="all" dirty="0">
                <a:latin typeface="+mj-lt"/>
              </a:rPr>
              <a:t>DEMANd </a:t>
            </a:r>
            <a:r>
              <a:rPr lang="en-US" sz="3200" cap="all" dirty="0">
                <a:latin typeface="+mj-lt"/>
              </a:rPr>
              <a:t>GENERATION</a:t>
            </a:r>
          </a:p>
          <a:p>
            <a:r>
              <a:rPr lang="en-US" sz="1600" cap="all" dirty="0">
                <a:latin typeface="+mj-lt"/>
              </a:rPr>
              <a:t>Leads for any stage in the funnel </a:t>
            </a:r>
          </a:p>
        </p:txBody>
      </p:sp>
      <p:sp>
        <p:nvSpPr>
          <p:cNvPr id="3" name="Google Shape;103;p14">
            <a:extLst>
              <a:ext uri="{FF2B5EF4-FFF2-40B4-BE49-F238E27FC236}">
                <a16:creationId xmlns:a16="http://schemas.microsoft.com/office/drawing/2014/main" id="{591D717D-2763-AC4D-EC50-2F3D0F58A6FB}"/>
              </a:ext>
            </a:extLst>
          </p:cNvPr>
          <p:cNvSpPr txBox="1"/>
          <p:nvPr/>
        </p:nvSpPr>
        <p:spPr>
          <a:xfrm>
            <a:off x="4073186" y="5320232"/>
            <a:ext cx="7972059" cy="957914"/>
          </a:xfrm>
          <a:prstGeom prst="rect">
            <a:avLst/>
          </a:prstGeom>
          <a:noFill/>
          <a:ln>
            <a:noFill/>
          </a:ln>
        </p:spPr>
        <p:txBody>
          <a:bodyPr spcFirstLastPara="1" wrap="square" lIns="91425" tIns="45700" rIns="91425" bIns="45700" anchor="t" anchorCtr="0">
            <a:spAutoFit/>
          </a:bodyPr>
          <a:lstStyle/>
          <a:p>
            <a:pPr marL="463550" marR="0" lvl="0" indent="-342900" algn="l" rtl="0">
              <a:lnSpc>
                <a:spcPct val="125000"/>
              </a:lnSpc>
              <a:spcBef>
                <a:spcPts val="0"/>
              </a:spcBef>
              <a:spcAft>
                <a:spcPts val="0"/>
              </a:spcAft>
              <a:buClr>
                <a:srgbClr val="FF0000"/>
              </a:buClr>
              <a:buSzPts val="1700"/>
              <a:buFont typeface="Wingdings" pitchFamily="2" charset="2"/>
              <a:buChar char="Ø"/>
            </a:pPr>
            <a:r>
              <a:rPr lang="en-GB" sz="1500" dirty="0">
                <a:solidFill>
                  <a:srgbClr val="525F75"/>
                </a:solidFill>
                <a:latin typeface="Calibri" panose="020F0502020204030204" pitchFamily="34" charset="0"/>
                <a:ea typeface="Calibri Light" charset="0"/>
                <a:cs typeface="Calibri" panose="020F0502020204030204" pitchFamily="34" charset="0"/>
                <a:sym typeface="Montserrat"/>
              </a:rPr>
              <a:t>MQL, SQL &amp; BANT leads are exclusively generated per client &amp; per campaign</a:t>
            </a:r>
            <a:endParaRPr lang="en-US" sz="1500" dirty="0">
              <a:solidFill>
                <a:srgbClr val="525F75"/>
              </a:solidFill>
              <a:latin typeface="Calibri" panose="020F0502020204030204" pitchFamily="34" charset="0"/>
              <a:ea typeface="Calibri Light" charset="0"/>
              <a:cs typeface="Calibri" panose="020F0502020204030204" pitchFamily="34" charset="0"/>
              <a:sym typeface="Montserrat"/>
            </a:endParaRPr>
          </a:p>
          <a:p>
            <a:pPr marL="463550" marR="0" lvl="0" indent="-342900" algn="l" rtl="0">
              <a:lnSpc>
                <a:spcPct val="125000"/>
              </a:lnSpc>
              <a:spcBef>
                <a:spcPts val="0"/>
              </a:spcBef>
              <a:spcAft>
                <a:spcPts val="0"/>
              </a:spcAft>
              <a:buClr>
                <a:srgbClr val="FF0000"/>
              </a:buClr>
              <a:buSzPts val="1700"/>
              <a:buFont typeface="Wingdings" pitchFamily="2" charset="2"/>
              <a:buChar char="Ø"/>
            </a:pPr>
            <a:r>
              <a:rPr lang="en-GB" sz="1500" dirty="0">
                <a:solidFill>
                  <a:srgbClr val="525F75"/>
                </a:solidFill>
                <a:latin typeface="Calibri" panose="020F0502020204030204" pitchFamily="34" charset="0"/>
                <a:ea typeface="Calibri Light" charset="0"/>
                <a:cs typeface="Calibri" panose="020F0502020204030204" pitchFamily="34" charset="0"/>
                <a:sym typeface="Montserrat"/>
              </a:rPr>
              <a:t>Option to add technographic install information to all leads for additional cost</a:t>
            </a:r>
          </a:p>
          <a:p>
            <a:pPr marL="463550" marR="0" lvl="0" indent="-342900" algn="l" rtl="0">
              <a:lnSpc>
                <a:spcPct val="125000"/>
              </a:lnSpc>
              <a:spcBef>
                <a:spcPts val="0"/>
              </a:spcBef>
              <a:spcAft>
                <a:spcPts val="0"/>
              </a:spcAft>
              <a:buClr>
                <a:srgbClr val="FF0000"/>
              </a:buClr>
              <a:buSzPts val="1700"/>
              <a:buFont typeface="Wingdings" pitchFamily="2" charset="2"/>
              <a:buChar char="Ø"/>
            </a:pPr>
            <a:r>
              <a:rPr lang="en-GB" sz="1500" dirty="0">
                <a:solidFill>
                  <a:srgbClr val="525F75"/>
                </a:solidFill>
                <a:latin typeface="Calibri" panose="020F0502020204030204" pitchFamily="34" charset="0"/>
                <a:ea typeface="Calibri Light" charset="0"/>
                <a:cs typeface="Calibri" panose="020F0502020204030204" pitchFamily="34" charset="0"/>
                <a:sym typeface="Montserrat"/>
              </a:rPr>
              <a:t>Cost Per Lead (CPL), Cost Per Account &amp; Dedicated Resource options available for all lead types</a:t>
            </a:r>
            <a:endParaRPr sz="1500" dirty="0">
              <a:solidFill>
                <a:srgbClr val="525F75"/>
              </a:solidFill>
              <a:latin typeface="Calibri" panose="020F0502020204030204" pitchFamily="34" charset="0"/>
              <a:ea typeface="Calibri Light" charset="0"/>
              <a:cs typeface="Calibri" panose="020F0502020204030204" pitchFamily="34" charset="0"/>
              <a:sym typeface="Montserrat"/>
            </a:endParaRPr>
          </a:p>
        </p:txBody>
      </p:sp>
    </p:spTree>
    <p:extLst>
      <p:ext uri="{BB962C8B-B14F-4D97-AF65-F5344CB8AC3E}">
        <p14:creationId xmlns:p14="http://schemas.microsoft.com/office/powerpoint/2010/main" val="3671631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3C5FD7-18E4-5649-83FC-EF9B952AE5D3}"/>
              </a:ext>
            </a:extLst>
          </p:cNvPr>
          <p:cNvPicPr>
            <a:picLocks noChangeAspect="1"/>
          </p:cNvPicPr>
          <p:nvPr/>
        </p:nvPicPr>
        <p:blipFill rotWithShape="1">
          <a:blip r:embed="rId2"/>
          <a:srcRect l="2213" t="4794" r="2377" b="76738"/>
          <a:stretch/>
        </p:blipFill>
        <p:spPr>
          <a:xfrm>
            <a:off x="240145" y="234776"/>
            <a:ext cx="11662046" cy="1285103"/>
          </a:xfrm>
          <a:prstGeom prst="rect">
            <a:avLst/>
          </a:prstGeom>
        </p:spPr>
      </p:pic>
      <p:sp>
        <p:nvSpPr>
          <p:cNvPr id="9" name="TextBox 8">
            <a:extLst>
              <a:ext uri="{FF2B5EF4-FFF2-40B4-BE49-F238E27FC236}">
                <a16:creationId xmlns:a16="http://schemas.microsoft.com/office/drawing/2014/main" id="{922BA06B-EC37-3D49-AA80-D1A62123F63C}"/>
              </a:ext>
            </a:extLst>
          </p:cNvPr>
          <p:cNvSpPr txBox="1"/>
          <p:nvPr/>
        </p:nvSpPr>
        <p:spPr>
          <a:xfrm>
            <a:off x="1973992" y="234776"/>
            <a:ext cx="8244015" cy="1285103"/>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dirty="0">
                <a:solidFill>
                  <a:srgbClr val="BDF9FF"/>
                </a:solidFill>
                <a:latin typeface="+mj-lt"/>
                <a:ea typeface="+mj-ea"/>
                <a:cs typeface="+mj-cs"/>
              </a:rPr>
              <a:t>Email Programs </a:t>
            </a:r>
            <a:endParaRPr lang="en-US" sz="1900" dirty="0">
              <a:solidFill>
                <a:srgbClr val="BDF9FF"/>
              </a:solidFill>
            </a:endParaRPr>
          </a:p>
        </p:txBody>
      </p:sp>
      <p:sp>
        <p:nvSpPr>
          <p:cNvPr id="4" name="TextBox 3">
            <a:extLst>
              <a:ext uri="{FF2B5EF4-FFF2-40B4-BE49-F238E27FC236}">
                <a16:creationId xmlns:a16="http://schemas.microsoft.com/office/drawing/2014/main" id="{B0484209-A976-7B49-80AA-F96019DA7252}"/>
              </a:ext>
            </a:extLst>
          </p:cNvPr>
          <p:cNvSpPr txBox="1"/>
          <p:nvPr/>
        </p:nvSpPr>
        <p:spPr>
          <a:xfrm>
            <a:off x="240145" y="2009278"/>
            <a:ext cx="7702669" cy="5009064"/>
          </a:xfrm>
          <a:prstGeom prst="rect">
            <a:avLst/>
          </a:prstGeom>
          <a:noFill/>
        </p:spPr>
        <p:txBody>
          <a:bodyPr wrap="square" rtlCol="0">
            <a:spAutoFit/>
          </a:bodyPr>
          <a:lstStyle/>
          <a:p>
            <a:r>
              <a:rPr lang="en-US" dirty="0">
                <a:solidFill>
                  <a:srgbClr val="00315D"/>
                </a:solidFill>
              </a:rPr>
              <a:t>We apply Email engagement mainly to support our demand generation programs to “warm up the audience” or to follow up after a call. </a:t>
            </a:r>
          </a:p>
          <a:p>
            <a:endParaRPr lang="en-US" dirty="0">
              <a:solidFill>
                <a:srgbClr val="00315D"/>
              </a:solidFill>
            </a:endParaRPr>
          </a:p>
          <a:p>
            <a:r>
              <a:rPr lang="en-US" dirty="0">
                <a:solidFill>
                  <a:srgbClr val="00315D"/>
                </a:solidFill>
              </a:rPr>
              <a:t>We offer stand alone email broadcasting depending on opt-in requirements. </a:t>
            </a:r>
          </a:p>
          <a:p>
            <a:endParaRPr lang="en-US" dirty="0">
              <a:solidFill>
                <a:srgbClr val="00315D"/>
              </a:solidFill>
            </a:endParaRPr>
          </a:p>
          <a:p>
            <a:r>
              <a:rPr lang="en-US" dirty="0">
                <a:solidFill>
                  <a:srgbClr val="00315D"/>
                </a:solidFill>
              </a:rPr>
              <a:t>Our powerful messaging tools and a comprehensive hosted platform </a:t>
            </a:r>
          </a:p>
          <a:p>
            <a:pPr marL="742950" lvl="1" indent="-285750">
              <a:buFont typeface="Wingdings" panose="05000000000000000000" pitchFamily="2" charset="2"/>
              <a:buChar char="Ø"/>
            </a:pPr>
            <a:r>
              <a:rPr lang="en-US" b="1" dirty="0">
                <a:solidFill>
                  <a:srgbClr val="00315D"/>
                </a:solidFill>
              </a:rPr>
              <a:t>Build business rules to deliver relevant content dynamically</a:t>
            </a:r>
          </a:p>
          <a:p>
            <a:pPr marL="742950" lvl="1" indent="-285750">
              <a:buFont typeface="Wingdings" panose="05000000000000000000" pitchFamily="2" charset="2"/>
              <a:buChar char="Ø"/>
            </a:pPr>
            <a:r>
              <a:rPr lang="en-US" b="1" dirty="0">
                <a:solidFill>
                  <a:srgbClr val="00315D"/>
                </a:solidFill>
              </a:rPr>
              <a:t>Create workflows to power sophisticated drip marketing programs</a:t>
            </a:r>
          </a:p>
          <a:p>
            <a:pPr marL="742950" lvl="1" indent="-285750">
              <a:buFont typeface="Wingdings" panose="05000000000000000000" pitchFamily="2" charset="2"/>
              <a:buChar char="Ø"/>
            </a:pPr>
            <a:r>
              <a:rPr lang="en-US" b="1" dirty="0">
                <a:solidFill>
                  <a:srgbClr val="00315D"/>
                </a:solidFill>
              </a:rPr>
              <a:t>Boost response rates with automated AB testing </a:t>
            </a:r>
          </a:p>
          <a:p>
            <a:pPr lvl="1"/>
            <a:endParaRPr lang="en-US" b="1" dirty="0">
              <a:solidFill>
                <a:srgbClr val="00315D"/>
              </a:solidFill>
            </a:endParaRPr>
          </a:p>
          <a:p>
            <a:pPr>
              <a:spcAft>
                <a:spcPct val="25000"/>
              </a:spcAft>
            </a:pPr>
            <a:r>
              <a:rPr lang="en-US" dirty="0">
                <a:solidFill>
                  <a:srgbClr val="00315D"/>
                </a:solidFill>
              </a:rPr>
              <a:t>Extensive strategy and creative team to design digital messaging programs  that deliver strong ROI</a:t>
            </a:r>
          </a:p>
          <a:p>
            <a:pPr>
              <a:spcAft>
                <a:spcPct val="25000"/>
              </a:spcAft>
            </a:pPr>
            <a:r>
              <a:rPr lang="en-US" dirty="0">
                <a:solidFill>
                  <a:srgbClr val="00315D"/>
                </a:solidFill>
              </a:rPr>
              <a:t>Integrate email, social and mobile for impactful multichannel relationship marketing </a:t>
            </a:r>
          </a:p>
          <a:p>
            <a:pPr>
              <a:spcAft>
                <a:spcPct val="25000"/>
              </a:spcAft>
            </a:pPr>
            <a:endParaRPr lang="en-US" dirty="0">
              <a:solidFill>
                <a:srgbClr val="00315D"/>
              </a:solidFill>
            </a:endParaRPr>
          </a:p>
          <a:p>
            <a:endParaRPr lang="en-GB" dirty="0">
              <a:solidFill>
                <a:srgbClr val="00315D"/>
              </a:solidFill>
            </a:endParaRPr>
          </a:p>
          <a:p>
            <a:pPr marL="548640" lvl="2" indent="0">
              <a:spcBef>
                <a:spcPts val="0"/>
              </a:spcBef>
              <a:buClr>
                <a:schemeClr val="dk1"/>
              </a:buClr>
              <a:buSzPct val="100000"/>
              <a:buNone/>
            </a:pPr>
            <a:endParaRPr lang="en-GB" dirty="0">
              <a:solidFill>
                <a:srgbClr val="00315D"/>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9359" y="2681581"/>
            <a:ext cx="3257296" cy="18322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09316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1" name="Google Shape;181;p18"/>
          <p:cNvSpPr txBox="1"/>
          <p:nvPr/>
        </p:nvSpPr>
        <p:spPr>
          <a:xfrm>
            <a:off x="1064999" y="4408437"/>
            <a:ext cx="9681000" cy="1292621"/>
          </a:xfrm>
          <a:prstGeom prst="rect">
            <a:avLst/>
          </a:prstGeom>
          <a:noFill/>
          <a:ln>
            <a:noFill/>
          </a:ln>
        </p:spPr>
        <p:txBody>
          <a:bodyPr spcFirstLastPara="1" wrap="square" lIns="91425" tIns="45700" rIns="91425" bIns="45700" anchor="t" anchorCtr="0">
            <a:spAutoFit/>
          </a:bodyPr>
          <a:lstStyle/>
          <a:p>
            <a:pPr marL="342900" marR="0" lvl="2" indent="-342900" algn="l" rtl="0">
              <a:spcBef>
                <a:spcPts val="0"/>
              </a:spcBef>
              <a:spcAft>
                <a:spcPts val="0"/>
              </a:spcAft>
              <a:buClr>
                <a:srgbClr val="00315D"/>
              </a:buClr>
              <a:buSzPts val="1920"/>
              <a:buFont typeface="Arial" panose="020B0604020202020204" pitchFamily="34" charset="0"/>
              <a:buChar char="•"/>
            </a:pPr>
            <a:r>
              <a:rPr lang="en-US" sz="2000" dirty="0">
                <a:solidFill>
                  <a:srgbClr val="525F75"/>
                </a:solidFill>
                <a:latin typeface="Calibri" panose="020F0502020204030204" pitchFamily="34" charset="0"/>
                <a:ea typeface="Calibri Light" charset="0"/>
                <a:cs typeface="Calibri" panose="020F0502020204030204" pitchFamily="34" charset="0"/>
                <a:sym typeface="Montserrat"/>
              </a:rPr>
              <a:t>Do you need help in identifying the right content strategy for you?</a:t>
            </a:r>
          </a:p>
          <a:p>
            <a:pPr marL="342900" marR="0" lvl="2" indent="-342900" algn="l" rtl="0">
              <a:spcBef>
                <a:spcPts val="0"/>
              </a:spcBef>
              <a:spcAft>
                <a:spcPts val="0"/>
              </a:spcAft>
              <a:buClr>
                <a:srgbClr val="00315D"/>
              </a:buClr>
              <a:buSzPts val="1920"/>
              <a:buFont typeface="Arial" panose="020B0604020202020204" pitchFamily="34" charset="0"/>
              <a:buChar char="•"/>
            </a:pPr>
            <a:r>
              <a:rPr lang="en-US" sz="2000" dirty="0">
                <a:solidFill>
                  <a:srgbClr val="525F75"/>
                </a:solidFill>
                <a:latin typeface="Calibri" panose="020F0502020204030204" pitchFamily="34" charset="0"/>
                <a:ea typeface="Calibri Light" charset="0"/>
                <a:cs typeface="Calibri" panose="020F0502020204030204" pitchFamily="34" charset="0"/>
                <a:sym typeface="Montserrat"/>
              </a:rPr>
              <a:t>Do you need your content to deliver more?</a:t>
            </a:r>
          </a:p>
          <a:p>
            <a:pPr marL="342900" marR="0" lvl="2" indent="-342900" algn="l" rtl="0">
              <a:spcBef>
                <a:spcPts val="0"/>
              </a:spcBef>
              <a:spcAft>
                <a:spcPts val="0"/>
              </a:spcAft>
              <a:buClr>
                <a:srgbClr val="00315D"/>
              </a:buClr>
              <a:buSzPts val="1920"/>
              <a:buFont typeface="Arial" panose="020B0604020202020204" pitchFamily="34" charset="0"/>
              <a:buChar char="•"/>
            </a:pPr>
            <a:r>
              <a:rPr lang="en-US" sz="2000" dirty="0">
                <a:solidFill>
                  <a:srgbClr val="525F75"/>
                </a:solidFill>
                <a:latin typeface="Calibri" panose="020F0502020204030204" pitchFamily="34" charset="0"/>
                <a:ea typeface="Calibri Light" charset="0"/>
                <a:cs typeface="Calibri" panose="020F0502020204030204" pitchFamily="34" charset="0"/>
                <a:sym typeface="Montserrat"/>
              </a:rPr>
              <a:t>Do you have the time and resource to create the content you need?</a:t>
            </a:r>
          </a:p>
          <a:p>
            <a:pPr marL="0" marR="0" lvl="2" indent="0" algn="l" rtl="0">
              <a:spcBef>
                <a:spcPts val="0"/>
              </a:spcBef>
              <a:spcAft>
                <a:spcPts val="0"/>
              </a:spcAft>
              <a:buClr>
                <a:schemeClr val="dk1"/>
              </a:buClr>
              <a:buSzPts val="1920"/>
              <a:buFont typeface="Calibri"/>
              <a:buNone/>
            </a:pPr>
            <a:endParaRPr sz="1800" i="0" u="none" strike="noStrike" cap="none" dirty="0">
              <a:solidFill>
                <a:srgbClr val="00315D"/>
              </a:solidFill>
              <a:latin typeface="Montserrat"/>
              <a:ea typeface="Montserrat"/>
              <a:cs typeface="Montserrat"/>
              <a:sym typeface="Montserrat"/>
            </a:endParaRPr>
          </a:p>
        </p:txBody>
      </p:sp>
      <p:pic>
        <p:nvPicPr>
          <p:cNvPr id="182" name="Google Shape;182;p18"/>
          <p:cNvPicPr preferRelativeResize="0"/>
          <p:nvPr/>
        </p:nvPicPr>
        <p:blipFill rotWithShape="1">
          <a:blip r:embed="rId3">
            <a:alphaModFix/>
          </a:blip>
          <a:srcRect/>
          <a:stretch/>
        </p:blipFill>
        <p:spPr>
          <a:xfrm>
            <a:off x="1064999" y="1288155"/>
            <a:ext cx="8633460" cy="2444536"/>
          </a:xfrm>
          <a:prstGeom prst="rect">
            <a:avLst/>
          </a:prstGeom>
          <a:solidFill>
            <a:schemeClr val="accent1">
              <a:lumMod val="20000"/>
              <a:lumOff val="80000"/>
            </a:schemeClr>
          </a:solidFill>
          <a:ln w="38100" cap="flat" cmpd="sng">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TextBox 6">
            <a:extLst>
              <a:ext uri="{FF2B5EF4-FFF2-40B4-BE49-F238E27FC236}">
                <a16:creationId xmlns:a16="http://schemas.microsoft.com/office/drawing/2014/main" id="{03B7DC36-7DE8-47E9-B9DC-A1A6564F6753}"/>
              </a:ext>
            </a:extLst>
          </p:cNvPr>
          <p:cNvSpPr txBox="1"/>
          <p:nvPr/>
        </p:nvSpPr>
        <p:spPr>
          <a:xfrm>
            <a:off x="437569" y="289819"/>
            <a:ext cx="7606501" cy="492443"/>
          </a:xfrm>
          <a:prstGeom prst="rect">
            <a:avLst/>
          </a:prstGeom>
          <a:noFill/>
        </p:spPr>
        <p:txBody>
          <a:bodyPr wrap="square" lIns="0" tIns="0" rIns="0" bIns="0" rtlCol="0" anchor="ctr">
            <a:spAutoFit/>
          </a:bodyPr>
          <a:lstStyle/>
          <a:p>
            <a:r>
              <a:rPr lang="en-US" sz="3200" b="1" cap="all" dirty="0">
                <a:latin typeface="+mj-lt"/>
              </a:rPr>
              <a:t>Content </a:t>
            </a:r>
            <a:r>
              <a:rPr lang="en-US" sz="3200" cap="all" dirty="0">
                <a:latin typeface="+mj-lt"/>
              </a:rPr>
              <a:t>strategy &amp; CREATION</a:t>
            </a:r>
          </a:p>
        </p:txBody>
      </p:sp>
    </p:spTree>
    <p:extLst>
      <p:ext uri="{BB962C8B-B14F-4D97-AF65-F5344CB8AC3E}">
        <p14:creationId xmlns:p14="http://schemas.microsoft.com/office/powerpoint/2010/main" val="1317262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3C5FD7-18E4-5649-83FC-EF9B952AE5D3}"/>
              </a:ext>
            </a:extLst>
          </p:cNvPr>
          <p:cNvPicPr>
            <a:picLocks noChangeAspect="1"/>
          </p:cNvPicPr>
          <p:nvPr/>
        </p:nvPicPr>
        <p:blipFill rotWithShape="1">
          <a:blip r:embed="rId2"/>
          <a:srcRect l="2213" t="4794" r="2377" b="76738"/>
          <a:stretch/>
        </p:blipFill>
        <p:spPr>
          <a:xfrm>
            <a:off x="269823" y="234776"/>
            <a:ext cx="11632367" cy="1285103"/>
          </a:xfrm>
          <a:prstGeom prst="rect">
            <a:avLst/>
          </a:prstGeom>
        </p:spPr>
      </p:pic>
      <p:sp>
        <p:nvSpPr>
          <p:cNvPr id="9" name="TextBox 8">
            <a:extLst>
              <a:ext uri="{FF2B5EF4-FFF2-40B4-BE49-F238E27FC236}">
                <a16:creationId xmlns:a16="http://schemas.microsoft.com/office/drawing/2014/main" id="{922BA06B-EC37-3D49-AA80-D1A62123F63C}"/>
              </a:ext>
            </a:extLst>
          </p:cNvPr>
          <p:cNvSpPr txBox="1"/>
          <p:nvPr/>
        </p:nvSpPr>
        <p:spPr>
          <a:xfrm>
            <a:off x="1973992" y="234776"/>
            <a:ext cx="8244015" cy="1285103"/>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dirty="0">
                <a:solidFill>
                  <a:srgbClr val="BDF9FF"/>
                </a:solidFill>
                <a:latin typeface="+mj-lt"/>
                <a:ea typeface="+mj-ea"/>
                <a:cs typeface="+mj-cs"/>
              </a:rPr>
              <a:t>Intent based Advertising  </a:t>
            </a:r>
            <a:endParaRPr lang="en-US" sz="4000" dirty="0">
              <a:solidFill>
                <a:srgbClr val="BDF9FF"/>
              </a:solidFill>
            </a:endParaRPr>
          </a:p>
        </p:txBody>
      </p:sp>
      <p:sp>
        <p:nvSpPr>
          <p:cNvPr id="7" name="TextBox 6">
            <a:extLst>
              <a:ext uri="{FF2B5EF4-FFF2-40B4-BE49-F238E27FC236}">
                <a16:creationId xmlns:a16="http://schemas.microsoft.com/office/drawing/2014/main" id="{E3C55D56-A7E6-4876-B5D3-210A4EC5D380}"/>
              </a:ext>
            </a:extLst>
          </p:cNvPr>
          <p:cNvSpPr txBox="1"/>
          <p:nvPr/>
        </p:nvSpPr>
        <p:spPr>
          <a:xfrm>
            <a:off x="309061" y="1660768"/>
            <a:ext cx="10500110" cy="2790485"/>
          </a:xfrm>
          <a:prstGeom prst="rect">
            <a:avLst/>
          </a:prstGeom>
          <a:noFill/>
        </p:spPr>
        <p:txBody>
          <a:bodyPr wrap="square" lIns="121899" tIns="60949" rIns="121899" bIns="60949" rtlCol="0">
            <a:spAutoFit/>
          </a:bodyPr>
          <a:lstStyle/>
          <a:p>
            <a:pPr marL="891540" lvl="2"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Intent-Powered Digital Advertising that optimizes spend by reaching qualified prospects at the right point in the Buying Journey </a:t>
            </a:r>
          </a:p>
          <a:p>
            <a:pPr marL="891540" lvl="2"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Third party and first party intent combined with our unique engagement intent signals </a:t>
            </a:r>
          </a:p>
          <a:p>
            <a:pPr marL="891540" lvl="2"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Tracks performance of campaigns in real-time and provides actionable optimization insights </a:t>
            </a:r>
          </a:p>
          <a:p>
            <a:pPr marL="891540" lvl="2"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Sophisticated dashboard to track KPIs</a:t>
            </a:r>
          </a:p>
          <a:p>
            <a:pPr marL="891540" lvl="2"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These types of metrics allow to calculate Cost-Per-Visit, account penetration etc. </a:t>
            </a:r>
          </a:p>
          <a:p>
            <a:pPr marL="891540" lvl="2"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How quickly are accounts visiting your website after seeing your ad</a:t>
            </a:r>
          </a:p>
          <a:p>
            <a:pPr>
              <a:buClr>
                <a:srgbClr val="00315D"/>
              </a:buClr>
            </a:pPr>
            <a:endParaRPr lang="en-US" sz="2000" baseline="30000" dirty="0">
              <a:solidFill>
                <a:srgbClr val="363640"/>
              </a:solidFill>
            </a:endParaRPr>
          </a:p>
        </p:txBody>
      </p:sp>
      <p:pic>
        <p:nvPicPr>
          <p:cNvPr id="8" name="Picture 7"/>
          <p:cNvPicPr>
            <a:picLocks noChangeAspect="1"/>
          </p:cNvPicPr>
          <p:nvPr/>
        </p:nvPicPr>
        <p:blipFill>
          <a:blip r:embed="rId3"/>
          <a:stretch>
            <a:fillRect/>
          </a:stretch>
        </p:blipFill>
        <p:spPr>
          <a:xfrm>
            <a:off x="1655465" y="4421233"/>
            <a:ext cx="5833471" cy="243676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Picture 3"/>
          <p:cNvPicPr>
            <a:picLocks noChangeAspect="1"/>
          </p:cNvPicPr>
          <p:nvPr/>
        </p:nvPicPr>
        <p:blipFill>
          <a:blip r:embed="rId4"/>
          <a:stretch>
            <a:fillRect/>
          </a:stretch>
        </p:blipFill>
        <p:spPr>
          <a:xfrm>
            <a:off x="2350008" y="5291475"/>
            <a:ext cx="2624137" cy="1309540"/>
          </a:xfrm>
          <a:prstGeom prst="rect">
            <a:avLst/>
          </a:prstGeom>
        </p:spPr>
      </p:pic>
      <p:sp>
        <p:nvSpPr>
          <p:cNvPr id="10" name="AutoShape 4" descr="Why Dell Technologies is the World's Most Ethical company! - 3Gi Internet  Servic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 name="Picture 10"/>
          <p:cNvPicPr>
            <a:picLocks noChangeAspect="1"/>
          </p:cNvPicPr>
          <p:nvPr/>
        </p:nvPicPr>
        <p:blipFill>
          <a:blip r:embed="rId5"/>
          <a:stretch>
            <a:fillRect/>
          </a:stretch>
        </p:blipFill>
        <p:spPr>
          <a:xfrm>
            <a:off x="5036683" y="5319421"/>
            <a:ext cx="1695275" cy="487020"/>
          </a:xfrm>
          <a:prstGeom prst="rect">
            <a:avLst/>
          </a:prstGeom>
        </p:spPr>
      </p:pic>
      <p:pic>
        <p:nvPicPr>
          <p:cNvPr id="12" name="Picture 11"/>
          <p:cNvPicPr>
            <a:picLocks noChangeAspect="1"/>
          </p:cNvPicPr>
          <p:nvPr/>
        </p:nvPicPr>
        <p:blipFill>
          <a:blip r:embed="rId6"/>
          <a:stretch>
            <a:fillRect/>
          </a:stretch>
        </p:blipFill>
        <p:spPr>
          <a:xfrm>
            <a:off x="5787535" y="5872429"/>
            <a:ext cx="1066028" cy="523340"/>
          </a:xfrm>
          <a:prstGeom prst="rect">
            <a:avLst/>
          </a:prstGeom>
        </p:spPr>
      </p:pic>
      <p:pic>
        <p:nvPicPr>
          <p:cNvPr id="13" name="Picture 12"/>
          <p:cNvPicPr>
            <a:picLocks noChangeAspect="1"/>
          </p:cNvPicPr>
          <p:nvPr/>
        </p:nvPicPr>
        <p:blipFill>
          <a:blip r:embed="rId7"/>
          <a:stretch>
            <a:fillRect/>
          </a:stretch>
        </p:blipFill>
        <p:spPr>
          <a:xfrm>
            <a:off x="5055825" y="5786225"/>
            <a:ext cx="731710" cy="609544"/>
          </a:xfrm>
          <a:prstGeom prst="rect">
            <a:avLst/>
          </a:prstGeom>
        </p:spPr>
      </p:pic>
    </p:spTree>
    <p:extLst>
      <p:ext uri="{BB962C8B-B14F-4D97-AF65-F5344CB8AC3E}">
        <p14:creationId xmlns:p14="http://schemas.microsoft.com/office/powerpoint/2010/main" val="2641166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1" name="Google Shape;101;p14"/>
          <p:cNvPicPr preferRelativeResize="0"/>
          <p:nvPr/>
        </p:nvPicPr>
        <p:blipFill rotWithShape="1">
          <a:blip r:embed="rId3">
            <a:alphaModFix/>
          </a:blip>
          <a:srcRect l="2213" t="4794" r="2376" b="76738"/>
          <a:stretch/>
        </p:blipFill>
        <p:spPr>
          <a:xfrm>
            <a:off x="0" y="0"/>
            <a:ext cx="12191997" cy="1277400"/>
          </a:xfrm>
          <a:prstGeom prst="rect">
            <a:avLst/>
          </a:prstGeom>
          <a:noFill/>
          <a:ln>
            <a:noFill/>
          </a:ln>
        </p:spPr>
      </p:pic>
      <p:sp>
        <p:nvSpPr>
          <p:cNvPr id="102" name="Google Shape;102;p14"/>
          <p:cNvSpPr txBox="1"/>
          <p:nvPr/>
        </p:nvSpPr>
        <p:spPr>
          <a:xfrm>
            <a:off x="808522" y="0"/>
            <a:ext cx="9409478" cy="1277400"/>
          </a:xfrm>
          <a:prstGeom prst="rect">
            <a:avLst/>
          </a:prstGeom>
          <a:noFill/>
          <a:ln>
            <a:noFill/>
          </a:ln>
        </p:spPr>
        <p:txBody>
          <a:bodyPr spcFirstLastPara="1" wrap="square" lIns="91425" tIns="45700" rIns="91425" bIns="45700" anchor="ctr" anchorCtr="0">
            <a:normAutofit/>
          </a:bodyPr>
          <a:lstStyle/>
          <a:p>
            <a:pPr algn="ctr">
              <a:lnSpc>
                <a:spcPct val="90000"/>
              </a:lnSpc>
            </a:pPr>
            <a:r>
              <a:rPr lang="en-US" sz="4000" b="1" dirty="0">
                <a:solidFill>
                  <a:srgbClr val="BDF9FF"/>
                </a:solidFill>
                <a:latin typeface="Montserrat"/>
                <a:ea typeface="Montserrat"/>
                <a:cs typeface="Montserrat"/>
              </a:rPr>
              <a:t>Tailored Advertising</a:t>
            </a:r>
          </a:p>
        </p:txBody>
      </p:sp>
      <p:sp>
        <p:nvSpPr>
          <p:cNvPr id="2" name="TextBox 1">
            <a:extLst>
              <a:ext uri="{FF2B5EF4-FFF2-40B4-BE49-F238E27FC236}">
                <a16:creationId xmlns:a16="http://schemas.microsoft.com/office/drawing/2014/main" id="{8D98C11A-96CF-0414-66EC-D7FD37D561E7}"/>
              </a:ext>
            </a:extLst>
          </p:cNvPr>
          <p:cNvSpPr txBox="1"/>
          <p:nvPr/>
        </p:nvSpPr>
        <p:spPr>
          <a:xfrm>
            <a:off x="100679" y="1277400"/>
            <a:ext cx="11990642" cy="5355290"/>
          </a:xfrm>
          <a:prstGeom prst="rect">
            <a:avLst/>
          </a:prstGeom>
          <a:noFill/>
        </p:spPr>
        <p:txBody>
          <a:bodyPr wrap="square" lIns="121899" tIns="60949" rIns="121899" bIns="60949" rtlCol="0">
            <a:spAutoFit/>
          </a:bodyPr>
          <a:lstStyle/>
          <a:p>
            <a:pPr marL="91440" lvl="1">
              <a:buClr>
                <a:srgbClr val="00315D"/>
              </a:buClr>
              <a:buSzPct val="100000"/>
            </a:pPr>
            <a:r>
              <a:rPr lang="en-US" sz="2000" b="1" dirty="0">
                <a:solidFill>
                  <a:srgbClr val="00315D"/>
                </a:solidFill>
                <a:latin typeface="Calibri" panose="020F0502020204030204" pitchFamily="34" charset="0"/>
                <a:cs typeface="Calibri" panose="020F0502020204030204" pitchFamily="34" charset="0"/>
              </a:rPr>
              <a:t>Formats</a:t>
            </a:r>
          </a:p>
          <a:p>
            <a:pPr marL="434340" lvl="1" indent="-342900">
              <a:buClr>
                <a:srgbClr val="00315D"/>
              </a:buClr>
              <a:buSzPct val="100000"/>
              <a:buFont typeface="Wingdings" pitchFamily="2" charset="2"/>
              <a:buChar char="Ø"/>
            </a:pPr>
            <a:r>
              <a:rPr lang="en-US" sz="2000" b="1" dirty="0">
                <a:solidFill>
                  <a:srgbClr val="00315D"/>
                </a:solidFill>
                <a:latin typeface="Calibri" panose="020F0502020204030204" pitchFamily="34" charset="0"/>
                <a:cs typeface="Calibri" panose="020F0502020204030204" pitchFamily="34" charset="0"/>
              </a:rPr>
              <a:t>Display: </a:t>
            </a:r>
            <a:r>
              <a:rPr lang="en-US" sz="2000" dirty="0">
                <a:solidFill>
                  <a:srgbClr val="00315D"/>
                </a:solidFill>
                <a:latin typeface="Calibri" panose="020F0502020204030204" pitchFamily="34" charset="0"/>
                <a:cs typeface="Calibri" panose="020F0502020204030204" pitchFamily="34" charset="0"/>
              </a:rPr>
              <a:t>Drive awareness, consideration &amp; purchase through hyper-targeted display media, executed programmatically &amp; running on partner websites</a:t>
            </a:r>
          </a:p>
          <a:p>
            <a:pPr marL="434340" lvl="1" indent="-342900">
              <a:buClr>
                <a:srgbClr val="00315D"/>
              </a:buClr>
              <a:buSzPct val="100000"/>
              <a:buFont typeface="Wingdings" pitchFamily="2" charset="2"/>
              <a:buChar char="Ø"/>
            </a:pPr>
            <a:r>
              <a:rPr lang="en-US" sz="2000" b="1" dirty="0">
                <a:solidFill>
                  <a:srgbClr val="00315D"/>
                </a:solidFill>
                <a:latin typeface="Calibri" panose="020F0502020204030204" pitchFamily="34" charset="0"/>
                <a:cs typeface="Calibri" panose="020F0502020204030204" pitchFamily="34" charset="0"/>
              </a:rPr>
              <a:t>Native: </a:t>
            </a:r>
            <a:r>
              <a:rPr lang="en-GB" sz="2000" dirty="0">
                <a:solidFill>
                  <a:srgbClr val="00315D"/>
                </a:solidFill>
                <a:latin typeface="Calibri" panose="020F0502020204030204" pitchFamily="34" charset="0"/>
                <a:cs typeface="Calibri" panose="020F0502020204030204" pitchFamily="34" charset="0"/>
              </a:rPr>
              <a:t>Use native ads to amplify B2B content where your audience is already engaged</a:t>
            </a:r>
            <a:endParaRPr lang="en-US" sz="2000" b="1" dirty="0">
              <a:solidFill>
                <a:srgbClr val="00315D"/>
              </a:solidFill>
              <a:latin typeface="Calibri" panose="020F0502020204030204" pitchFamily="34" charset="0"/>
              <a:cs typeface="Calibri" panose="020F0502020204030204" pitchFamily="34" charset="0"/>
            </a:endParaRPr>
          </a:p>
          <a:p>
            <a:pPr marL="434340" lvl="1" indent="-342900">
              <a:buClr>
                <a:srgbClr val="00315D"/>
              </a:buClr>
              <a:buSzPct val="100000"/>
              <a:buFont typeface="Wingdings" pitchFamily="2" charset="2"/>
              <a:buChar char="Ø"/>
            </a:pPr>
            <a:r>
              <a:rPr lang="en-US" sz="2000" b="1" dirty="0">
                <a:solidFill>
                  <a:srgbClr val="00315D"/>
                </a:solidFill>
                <a:latin typeface="Calibri" panose="020F0502020204030204" pitchFamily="34" charset="0"/>
                <a:cs typeface="Calibri" panose="020F0502020204030204" pitchFamily="34" charset="0"/>
              </a:rPr>
              <a:t>Video: </a:t>
            </a:r>
            <a:r>
              <a:rPr lang="en-US" sz="2000" dirty="0">
                <a:solidFill>
                  <a:srgbClr val="00315D"/>
                </a:solidFill>
                <a:latin typeface="Calibri" panose="020F0502020204030204" pitchFamily="34" charset="0"/>
                <a:cs typeface="Calibri" panose="020F0502020204030204" pitchFamily="34" charset="0"/>
              </a:rPr>
              <a:t>Drive brand awareness &amp; CTR through high-impact video pre, mid and post-roll</a:t>
            </a:r>
          </a:p>
          <a:p>
            <a:pPr marL="434340" lvl="1" indent="-342900">
              <a:buClr>
                <a:srgbClr val="00315D"/>
              </a:buClr>
              <a:buSzPct val="100000"/>
              <a:buFont typeface="Wingdings" pitchFamily="2" charset="2"/>
              <a:buChar char="Ø"/>
            </a:pPr>
            <a:endParaRPr lang="en-US" sz="2000" dirty="0">
              <a:solidFill>
                <a:srgbClr val="00315D"/>
              </a:solidFill>
              <a:latin typeface="Calibri" panose="020F0502020204030204" pitchFamily="34" charset="0"/>
              <a:cs typeface="Calibri" panose="020F0502020204030204" pitchFamily="34" charset="0"/>
            </a:endParaRPr>
          </a:p>
          <a:p>
            <a:pPr marL="91440" lvl="1">
              <a:buClr>
                <a:srgbClr val="00315D"/>
              </a:buClr>
              <a:buSzPct val="100000"/>
            </a:pPr>
            <a:r>
              <a:rPr lang="en-GB" sz="2000" b="1" dirty="0">
                <a:solidFill>
                  <a:srgbClr val="00315D"/>
                </a:solidFill>
                <a:latin typeface="Calibri" panose="020F0502020204030204" pitchFamily="34" charset="0"/>
                <a:cs typeface="Calibri" panose="020F0502020204030204" pitchFamily="34" charset="0"/>
              </a:rPr>
              <a:t>Content</a:t>
            </a:r>
          </a:p>
          <a:p>
            <a:pPr marL="434340" lvl="1" indent="-342900">
              <a:buClr>
                <a:srgbClr val="00315D"/>
              </a:buClr>
              <a:buSzPct val="100000"/>
              <a:buFont typeface="Wingdings" panose="05000000000000000000" pitchFamily="2" charset="2"/>
              <a:buChar char="Ø"/>
            </a:pPr>
            <a:r>
              <a:rPr lang="en-GB" sz="2000" dirty="0">
                <a:solidFill>
                  <a:srgbClr val="00315D"/>
                </a:solidFill>
                <a:latin typeface="Calibri" panose="020F0502020204030204" pitchFamily="34" charset="0"/>
                <a:cs typeface="Calibri" panose="020F0502020204030204" pitchFamily="34" charset="0"/>
              </a:rPr>
              <a:t>On News, Business, Commerce, Education, Entertainment, Lifestyle websites</a:t>
            </a:r>
          </a:p>
          <a:p>
            <a:pPr marL="91440" lvl="1">
              <a:buClr>
                <a:srgbClr val="00315D"/>
              </a:buClr>
              <a:buSzPct val="100000"/>
            </a:pPr>
            <a:endParaRPr lang="en-GB" sz="2000" dirty="0">
              <a:solidFill>
                <a:srgbClr val="00315D"/>
              </a:solidFill>
              <a:latin typeface="Calibri" panose="020F0502020204030204" pitchFamily="34" charset="0"/>
              <a:cs typeface="Calibri" panose="020F0502020204030204" pitchFamily="34" charset="0"/>
            </a:endParaRPr>
          </a:p>
          <a:p>
            <a:pPr marL="91440" lvl="1">
              <a:buClr>
                <a:srgbClr val="00315D"/>
              </a:buClr>
              <a:buSzPct val="100000"/>
            </a:pPr>
            <a:r>
              <a:rPr lang="en-GB" sz="2000" b="1" dirty="0">
                <a:solidFill>
                  <a:srgbClr val="00315D"/>
                </a:solidFill>
                <a:latin typeface="Calibri" panose="020F0502020204030204" pitchFamily="34" charset="0"/>
                <a:cs typeface="Calibri" panose="020F0502020204030204" pitchFamily="34" charset="0"/>
              </a:rPr>
              <a:t>Device Categories </a:t>
            </a:r>
          </a:p>
          <a:p>
            <a:pPr marL="434340" lvl="1" indent="-342900">
              <a:buClr>
                <a:srgbClr val="00315D"/>
              </a:buClr>
              <a:buSzPct val="100000"/>
              <a:buFont typeface="Wingdings" panose="05000000000000000000" pitchFamily="2" charset="2"/>
              <a:buChar char="Ø"/>
            </a:pPr>
            <a:r>
              <a:rPr lang="en-GB" sz="2000" dirty="0">
                <a:solidFill>
                  <a:srgbClr val="00315D"/>
                </a:solidFill>
                <a:latin typeface="Calibri" panose="020F0502020204030204" pitchFamily="34" charset="0"/>
                <a:cs typeface="Calibri" panose="020F0502020204030204" pitchFamily="34" charset="0"/>
              </a:rPr>
              <a:t>Desktop/ Laptop / Mobile </a:t>
            </a:r>
          </a:p>
          <a:p>
            <a:pPr marL="434340" lvl="1" indent="-342900">
              <a:buClr>
                <a:srgbClr val="00315D"/>
              </a:buClr>
              <a:buSzPct val="100000"/>
              <a:buFont typeface="Wingdings" panose="05000000000000000000" pitchFamily="2" charset="2"/>
              <a:buChar char="Ø"/>
            </a:pPr>
            <a:endParaRPr lang="en-GB" sz="2000" dirty="0">
              <a:solidFill>
                <a:srgbClr val="00315D"/>
              </a:solidFill>
              <a:latin typeface="Calibri" panose="020F0502020204030204" pitchFamily="34" charset="0"/>
              <a:cs typeface="Calibri" panose="020F0502020204030204" pitchFamily="34" charset="0"/>
            </a:endParaRPr>
          </a:p>
          <a:p>
            <a:pPr marL="91440" lvl="1">
              <a:buClr>
                <a:srgbClr val="00315D"/>
              </a:buClr>
              <a:buSzPct val="100000"/>
            </a:pPr>
            <a:r>
              <a:rPr lang="en-US" sz="2000" b="1" dirty="0">
                <a:solidFill>
                  <a:srgbClr val="00315D"/>
                </a:solidFill>
                <a:latin typeface="Calibri" panose="020F0502020204030204" pitchFamily="34" charset="0"/>
                <a:cs typeface="Calibri" panose="020F0502020204030204" pitchFamily="34" charset="0"/>
              </a:rPr>
              <a:t>Targeting </a:t>
            </a:r>
          </a:p>
          <a:p>
            <a:pPr marL="434340" lvl="1" indent="-342900">
              <a:buClr>
                <a:srgbClr val="00315D"/>
              </a:buClr>
              <a:buSzPct val="100000"/>
              <a:buFont typeface="Wingdings" panose="05000000000000000000" pitchFamily="2" charset="2"/>
              <a:buChar char="Ø"/>
            </a:pPr>
            <a:r>
              <a:rPr lang="en-US" sz="2000" dirty="0">
                <a:solidFill>
                  <a:srgbClr val="00315D"/>
                </a:solidFill>
                <a:latin typeface="Calibri" panose="020F0502020204030204" pitchFamily="34" charset="0"/>
                <a:cs typeface="Calibri" panose="020F0502020204030204" pitchFamily="34" charset="0"/>
              </a:rPr>
              <a:t>Geography, Industry, Company Size, Personas, ABM based or by Market Segmentation </a:t>
            </a:r>
          </a:p>
          <a:p>
            <a:pPr marL="434340" lvl="1" indent="-342900">
              <a:buClr>
                <a:srgbClr val="00315D"/>
              </a:buClr>
              <a:buSzPct val="100000"/>
              <a:buFont typeface="Wingdings" panose="05000000000000000000" pitchFamily="2" charset="2"/>
              <a:buChar char="Ø"/>
            </a:pPr>
            <a:endParaRPr lang="en-US" sz="2000" dirty="0">
              <a:solidFill>
                <a:srgbClr val="00315D"/>
              </a:solidFill>
              <a:latin typeface="Calibri" panose="020F0502020204030204" pitchFamily="34" charset="0"/>
              <a:cs typeface="Calibri" panose="020F0502020204030204" pitchFamily="34" charset="0"/>
            </a:endParaRPr>
          </a:p>
          <a:p>
            <a:pPr marL="91440" lvl="1">
              <a:buClr>
                <a:srgbClr val="00315D"/>
              </a:buClr>
              <a:buSzPct val="100000"/>
            </a:pPr>
            <a:r>
              <a:rPr lang="en-US" sz="2000" b="1" dirty="0">
                <a:solidFill>
                  <a:srgbClr val="00315D"/>
                </a:solidFill>
                <a:latin typeface="Calibri" panose="020F0502020204030204" pitchFamily="34" charset="0"/>
                <a:cs typeface="Calibri" panose="020F0502020204030204" pitchFamily="34" charset="0"/>
              </a:rPr>
              <a:t>Ad Sizes </a:t>
            </a:r>
          </a:p>
          <a:p>
            <a:pPr marL="434340" lvl="1" indent="-342900">
              <a:buClr>
                <a:srgbClr val="00315D"/>
              </a:buClr>
              <a:buSzPct val="100000"/>
              <a:buFont typeface="Wingdings" panose="05000000000000000000" pitchFamily="2" charset="2"/>
              <a:buChar char="Ø"/>
            </a:pPr>
            <a:r>
              <a:rPr lang="en-GB" sz="2000" dirty="0">
                <a:solidFill>
                  <a:srgbClr val="00315D"/>
                </a:solidFill>
                <a:latin typeface="Calibri" panose="020F0502020204030204" pitchFamily="34" charset="0"/>
                <a:cs typeface="Calibri" panose="020F0502020204030204" pitchFamily="34" charset="0"/>
              </a:rPr>
              <a:t>970x250, 970x90, 728x90, 300x600, 160x600, 300x250, 300x50, 320x50</a:t>
            </a:r>
          </a:p>
        </p:txBody>
      </p:sp>
    </p:spTree>
    <p:extLst>
      <p:ext uri="{BB962C8B-B14F-4D97-AF65-F5344CB8AC3E}">
        <p14:creationId xmlns:p14="http://schemas.microsoft.com/office/powerpoint/2010/main" val="2819840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1" name="Google Shape;101;p14"/>
          <p:cNvPicPr preferRelativeResize="0"/>
          <p:nvPr/>
        </p:nvPicPr>
        <p:blipFill rotWithShape="1">
          <a:blip r:embed="rId3">
            <a:alphaModFix/>
          </a:blip>
          <a:srcRect l="2213" t="4794" r="2376" b="76738"/>
          <a:stretch/>
        </p:blipFill>
        <p:spPr>
          <a:xfrm>
            <a:off x="0" y="0"/>
            <a:ext cx="12191997" cy="1277400"/>
          </a:xfrm>
          <a:prstGeom prst="rect">
            <a:avLst/>
          </a:prstGeom>
          <a:noFill/>
          <a:ln>
            <a:noFill/>
          </a:ln>
        </p:spPr>
      </p:pic>
      <p:sp>
        <p:nvSpPr>
          <p:cNvPr id="102" name="Google Shape;102;p14"/>
          <p:cNvSpPr txBox="1"/>
          <p:nvPr/>
        </p:nvSpPr>
        <p:spPr>
          <a:xfrm>
            <a:off x="808522" y="0"/>
            <a:ext cx="9409478" cy="1277400"/>
          </a:xfrm>
          <a:prstGeom prst="rect">
            <a:avLst/>
          </a:prstGeom>
          <a:noFill/>
          <a:ln>
            <a:noFill/>
          </a:ln>
        </p:spPr>
        <p:txBody>
          <a:bodyPr spcFirstLastPara="1" wrap="square" lIns="91425" tIns="45700" rIns="91425" bIns="45700" anchor="ctr" anchorCtr="0">
            <a:normAutofit/>
          </a:bodyPr>
          <a:lstStyle/>
          <a:p>
            <a:pPr lvl="0" algn="ctr">
              <a:lnSpc>
                <a:spcPct val="90000"/>
              </a:lnSpc>
            </a:pPr>
            <a:r>
              <a:rPr lang="en-GB" sz="3500" b="1" dirty="0">
                <a:solidFill>
                  <a:srgbClr val="BDF9FF"/>
                </a:solidFill>
                <a:latin typeface="Montserrat"/>
                <a:ea typeface="Montserrat"/>
                <a:cs typeface="Montserrat"/>
                <a:sym typeface="Montserrat"/>
              </a:rPr>
              <a:t>Avails and CPM  </a:t>
            </a:r>
            <a:endParaRPr lang="en-GB" sz="3600" dirty="0">
              <a:solidFill>
                <a:srgbClr val="BDF9FF"/>
              </a:solidFill>
              <a:latin typeface="Montserrat"/>
              <a:ea typeface="Montserrat"/>
              <a:cs typeface="Montserrat"/>
              <a:sym typeface="Montserrat"/>
            </a:endParaRPr>
          </a:p>
        </p:txBody>
      </p:sp>
      <p:sp>
        <p:nvSpPr>
          <p:cNvPr id="4" name="Rectangle 1"/>
          <p:cNvSpPr>
            <a:spLocks noChangeArrowheads="1"/>
          </p:cNvSpPr>
          <p:nvPr/>
        </p:nvSpPr>
        <p:spPr bwMode="auto">
          <a:xfrm>
            <a:off x="5231523" y="2258929"/>
            <a:ext cx="605658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2060"/>
                </a:solidFill>
                <a:effectLst/>
                <a:cs typeface="Arial" panose="020B0604020202020204" pitchFamily="34" charset="0"/>
              </a:rPr>
              <a:t>We also cover Japan, China, Hong Kong, Indonesia, Taiwan, Pakistan, Sri Lanka, Nepal, Brunei and potentially other countries. </a:t>
            </a:r>
          </a:p>
        </p:txBody>
      </p:sp>
      <p:sp>
        <p:nvSpPr>
          <p:cNvPr id="5" name="Rectangle 4"/>
          <p:cNvSpPr/>
          <p:nvPr/>
        </p:nvSpPr>
        <p:spPr>
          <a:xfrm>
            <a:off x="378255" y="4923119"/>
            <a:ext cx="6096000" cy="923330"/>
          </a:xfrm>
          <a:prstGeom prst="rect">
            <a:avLst/>
          </a:prstGeom>
        </p:spPr>
        <p:txBody>
          <a:bodyPr>
            <a:spAutoFit/>
          </a:bodyPr>
          <a:lstStyle/>
          <a:p>
            <a:r>
              <a:rPr lang="en-GB" sz="1800" dirty="0">
                <a:solidFill>
                  <a:srgbClr val="002060"/>
                </a:solidFill>
                <a:latin typeface="Arial" panose="020B0604020202020204" pitchFamily="34" charset="0"/>
                <a:cs typeface="Arial" panose="020B0604020202020204" pitchFamily="34" charset="0"/>
              </a:rPr>
              <a:t>Display: 	standard filters $25 CPM, ABM $40 CPM</a:t>
            </a:r>
          </a:p>
          <a:p>
            <a:r>
              <a:rPr lang="en-GB" sz="1800" dirty="0">
                <a:solidFill>
                  <a:srgbClr val="002060"/>
                </a:solidFill>
                <a:latin typeface="Arial" panose="020B0604020202020204" pitchFamily="34" charset="0"/>
                <a:cs typeface="Arial" panose="020B0604020202020204" pitchFamily="34" charset="0"/>
              </a:rPr>
              <a:t>Native:	standard filters $40 CPM, </a:t>
            </a:r>
            <a:r>
              <a:rPr lang="en-GB" dirty="0">
                <a:solidFill>
                  <a:srgbClr val="002060"/>
                </a:solidFill>
                <a:latin typeface="Arial" panose="020B0604020202020204" pitchFamily="34" charset="0"/>
                <a:cs typeface="Arial" panose="020B0604020202020204" pitchFamily="34" charset="0"/>
              </a:rPr>
              <a:t>ABM</a:t>
            </a:r>
            <a:r>
              <a:rPr lang="en-GB" sz="1800" dirty="0">
                <a:solidFill>
                  <a:srgbClr val="002060"/>
                </a:solidFill>
                <a:latin typeface="Arial" panose="020B0604020202020204" pitchFamily="34" charset="0"/>
                <a:cs typeface="Arial" panose="020B0604020202020204" pitchFamily="34" charset="0"/>
              </a:rPr>
              <a:t> $50 CPM</a:t>
            </a:r>
          </a:p>
          <a:p>
            <a:r>
              <a:rPr lang="en-GB" sz="1800" dirty="0">
                <a:solidFill>
                  <a:srgbClr val="002060"/>
                </a:solidFill>
                <a:latin typeface="Arial" panose="020B0604020202020204" pitchFamily="34" charset="0"/>
                <a:cs typeface="Arial" panose="020B0604020202020204" pitchFamily="34" charset="0"/>
              </a:rPr>
              <a:t>Video: 	standard filters $50 CPM, </a:t>
            </a:r>
            <a:r>
              <a:rPr lang="en-GB" dirty="0">
                <a:solidFill>
                  <a:srgbClr val="002060"/>
                </a:solidFill>
                <a:latin typeface="Arial" panose="020B0604020202020204" pitchFamily="34" charset="0"/>
                <a:cs typeface="Arial" panose="020B0604020202020204" pitchFamily="34" charset="0"/>
              </a:rPr>
              <a:t>ABM</a:t>
            </a:r>
            <a:r>
              <a:rPr lang="en-GB" sz="1800" dirty="0">
                <a:solidFill>
                  <a:srgbClr val="002060"/>
                </a:solidFill>
                <a:latin typeface="Arial" panose="020B0604020202020204" pitchFamily="34" charset="0"/>
                <a:cs typeface="Arial" panose="020B0604020202020204" pitchFamily="34" charset="0"/>
              </a:rPr>
              <a:t> $60 CPM </a:t>
            </a:r>
          </a:p>
        </p:txBody>
      </p:sp>
      <p:pic>
        <p:nvPicPr>
          <p:cNvPr id="7" name="Picture 6"/>
          <p:cNvPicPr>
            <a:picLocks noChangeAspect="1"/>
          </p:cNvPicPr>
          <p:nvPr/>
        </p:nvPicPr>
        <p:blipFill>
          <a:blip r:embed="rId4"/>
          <a:stretch>
            <a:fillRect/>
          </a:stretch>
        </p:blipFill>
        <p:spPr>
          <a:xfrm>
            <a:off x="378255" y="1782879"/>
            <a:ext cx="4603763" cy="2640600"/>
          </a:xfrm>
          <a:prstGeom prst="rect">
            <a:avLst/>
          </a:prstGeom>
        </p:spPr>
      </p:pic>
    </p:spTree>
    <p:extLst>
      <p:ext uri="{BB962C8B-B14F-4D97-AF65-F5344CB8AC3E}">
        <p14:creationId xmlns:p14="http://schemas.microsoft.com/office/powerpoint/2010/main" val="830670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3C5FD7-18E4-5649-83FC-EF9B952AE5D3}"/>
              </a:ext>
            </a:extLst>
          </p:cNvPr>
          <p:cNvPicPr>
            <a:picLocks noChangeAspect="1"/>
          </p:cNvPicPr>
          <p:nvPr/>
        </p:nvPicPr>
        <p:blipFill rotWithShape="1">
          <a:blip r:embed="rId3"/>
          <a:srcRect l="2213" t="4794" r="2377" b="76738"/>
          <a:stretch/>
        </p:blipFill>
        <p:spPr>
          <a:xfrm>
            <a:off x="269823" y="234776"/>
            <a:ext cx="11632367" cy="1285103"/>
          </a:xfrm>
          <a:prstGeom prst="rect">
            <a:avLst/>
          </a:prstGeom>
        </p:spPr>
      </p:pic>
      <p:sp>
        <p:nvSpPr>
          <p:cNvPr id="9" name="TextBox 8">
            <a:extLst>
              <a:ext uri="{FF2B5EF4-FFF2-40B4-BE49-F238E27FC236}">
                <a16:creationId xmlns:a16="http://schemas.microsoft.com/office/drawing/2014/main" id="{922BA06B-EC37-3D49-AA80-D1A62123F63C}"/>
              </a:ext>
            </a:extLst>
          </p:cNvPr>
          <p:cNvSpPr txBox="1"/>
          <p:nvPr/>
        </p:nvSpPr>
        <p:spPr>
          <a:xfrm>
            <a:off x="1973992" y="234776"/>
            <a:ext cx="8244015" cy="1285103"/>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dirty="0">
                <a:solidFill>
                  <a:srgbClr val="BDF9FF"/>
                </a:solidFill>
                <a:latin typeface="+mj-lt"/>
                <a:ea typeface="+mj-ea"/>
                <a:cs typeface="+mj-cs"/>
              </a:rPr>
              <a:t>Website Personalization </a:t>
            </a:r>
            <a:endParaRPr lang="en-US" sz="1900" dirty="0">
              <a:solidFill>
                <a:srgbClr val="BDF9FF"/>
              </a:solidFill>
            </a:endParaRPr>
          </a:p>
        </p:txBody>
      </p:sp>
      <p:sp>
        <p:nvSpPr>
          <p:cNvPr id="4" name="TextBox 3">
            <a:extLst>
              <a:ext uri="{FF2B5EF4-FFF2-40B4-BE49-F238E27FC236}">
                <a16:creationId xmlns:a16="http://schemas.microsoft.com/office/drawing/2014/main" id="{B0484209-A976-7B49-80AA-F96019DA7252}"/>
              </a:ext>
            </a:extLst>
          </p:cNvPr>
          <p:cNvSpPr txBox="1"/>
          <p:nvPr/>
        </p:nvSpPr>
        <p:spPr>
          <a:xfrm>
            <a:off x="269823" y="1718700"/>
            <a:ext cx="5219805" cy="4062651"/>
          </a:xfrm>
          <a:prstGeom prst="rect">
            <a:avLst/>
          </a:prstGeom>
          <a:noFill/>
        </p:spPr>
        <p:txBody>
          <a:bodyPr wrap="square" rtlCol="0">
            <a:spAutoFit/>
          </a:bodyPr>
          <a:lstStyle/>
          <a:p>
            <a:r>
              <a:rPr lang="en-GB" sz="2000" dirty="0">
                <a:solidFill>
                  <a:srgbClr val="00315D"/>
                </a:solidFill>
                <a:latin typeface="Calibri" panose="020F0502020204030204" pitchFamily="34" charset="0"/>
                <a:cs typeface="Calibri" panose="020F0502020204030204" pitchFamily="34" charset="0"/>
              </a:rPr>
              <a:t>Even the best targeted campaigns fail because of lack of engagement. We can see who is coming to your site and add in personalized content</a:t>
            </a:r>
          </a:p>
          <a:p>
            <a:endParaRPr lang="en-GB" dirty="0">
              <a:solidFill>
                <a:srgbClr val="00315D"/>
              </a:solidFill>
            </a:endParaRPr>
          </a:p>
          <a:p>
            <a:pPr marL="257176" indent="-257176">
              <a:buFont typeface="Wingdings" panose="05000000000000000000" pitchFamily="2" charset="2"/>
              <a:buChar char="Ø"/>
            </a:pPr>
            <a:r>
              <a:rPr lang="en-GB" dirty="0">
                <a:solidFill>
                  <a:srgbClr val="00315D"/>
                </a:solidFill>
              </a:rPr>
              <a:t>Build journeys based on sequences of </a:t>
            </a:r>
            <a:r>
              <a:rPr lang="en-GB" b="1" dirty="0">
                <a:solidFill>
                  <a:srgbClr val="00315D"/>
                </a:solidFill>
              </a:rPr>
              <a:t>content consumption </a:t>
            </a:r>
          </a:p>
          <a:p>
            <a:pPr marL="257176" indent="-257176">
              <a:buFont typeface="Wingdings" panose="05000000000000000000" pitchFamily="2" charset="2"/>
              <a:buChar char="Ø"/>
            </a:pPr>
            <a:r>
              <a:rPr lang="en-GB" dirty="0">
                <a:solidFill>
                  <a:srgbClr val="00315D"/>
                </a:solidFill>
              </a:rPr>
              <a:t>Deliver calls to action and personalized content based on the completion/non-completion of </a:t>
            </a:r>
            <a:r>
              <a:rPr lang="en-GB" b="1" dirty="0">
                <a:solidFill>
                  <a:srgbClr val="00315D"/>
                </a:solidFill>
              </a:rPr>
              <a:t>custom events/actions/goals </a:t>
            </a:r>
          </a:p>
          <a:p>
            <a:pPr marL="257176" indent="-257176">
              <a:buFont typeface="Wingdings" panose="05000000000000000000" pitchFamily="2" charset="2"/>
              <a:buChar char="Ø"/>
            </a:pPr>
            <a:r>
              <a:rPr lang="en-GB" dirty="0">
                <a:solidFill>
                  <a:srgbClr val="00315D"/>
                </a:solidFill>
              </a:rPr>
              <a:t>Precision </a:t>
            </a:r>
            <a:r>
              <a:rPr lang="en-GB" b="1" dirty="0">
                <a:solidFill>
                  <a:srgbClr val="00315D"/>
                </a:solidFill>
              </a:rPr>
              <a:t>geo-targeting </a:t>
            </a:r>
          </a:p>
          <a:p>
            <a:pPr marL="257176" indent="-257176">
              <a:buFont typeface="Wingdings" panose="05000000000000000000" pitchFamily="2" charset="2"/>
              <a:buChar char="Ø"/>
            </a:pPr>
            <a:r>
              <a:rPr lang="en-GB" dirty="0">
                <a:solidFill>
                  <a:srgbClr val="00315D"/>
                </a:solidFill>
              </a:rPr>
              <a:t>Alter your messaging based on </a:t>
            </a:r>
            <a:r>
              <a:rPr lang="en-GB" b="1" dirty="0">
                <a:solidFill>
                  <a:srgbClr val="00315D"/>
                </a:solidFill>
              </a:rPr>
              <a:t>visit frequency and frequency </a:t>
            </a:r>
          </a:p>
          <a:p>
            <a:pPr marL="257176" indent="-257176">
              <a:buFont typeface="Wingdings" panose="05000000000000000000" pitchFamily="2" charset="2"/>
              <a:buChar char="Ø"/>
            </a:pPr>
            <a:r>
              <a:rPr lang="en-GB" dirty="0">
                <a:solidFill>
                  <a:srgbClr val="00315D"/>
                </a:solidFill>
              </a:rPr>
              <a:t>Identify and target visitors based upon </a:t>
            </a:r>
            <a:r>
              <a:rPr lang="en-GB" b="1" dirty="0">
                <a:solidFill>
                  <a:srgbClr val="00315D"/>
                </a:solidFill>
              </a:rPr>
              <a:t>customer’s unique data</a:t>
            </a:r>
            <a:endParaRPr lang="en-GB" sz="1200" b="1" dirty="0">
              <a:solidFill>
                <a:srgbClr val="00315D"/>
              </a:solidFill>
            </a:endParaRPr>
          </a:p>
        </p:txBody>
      </p:sp>
      <p:pic>
        <p:nvPicPr>
          <p:cNvPr id="5" name="Picture 4" descr="Logo, company name&#10;&#10;Description automatically generated">
            <a:extLst>
              <a:ext uri="{FF2B5EF4-FFF2-40B4-BE49-F238E27FC236}">
                <a16:creationId xmlns:a16="http://schemas.microsoft.com/office/drawing/2014/main" id="{0F262252-4A41-3444-8BDE-7153E3A2A69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100000" contrast="100000"/>
                    </a14:imgEffect>
                  </a14:imgLayer>
                </a14:imgProps>
              </a:ext>
            </a:extLst>
          </a:blip>
          <a:srcRect l="2" t="34973" r="181" b="34694"/>
          <a:stretch/>
        </p:blipFill>
        <p:spPr>
          <a:xfrm>
            <a:off x="5783355" y="5385227"/>
            <a:ext cx="5928810" cy="1081017"/>
          </a:xfrm>
          <a:prstGeom prst="rect">
            <a:avLst/>
          </a:prstGeom>
        </p:spPr>
      </p:pic>
      <p:pic>
        <p:nvPicPr>
          <p:cNvPr id="7" name="Picture 6"/>
          <p:cNvPicPr>
            <a:picLocks noChangeAspect="1"/>
          </p:cNvPicPr>
          <p:nvPr/>
        </p:nvPicPr>
        <p:blipFill>
          <a:blip r:embed="rId6"/>
          <a:stretch>
            <a:fillRect/>
          </a:stretch>
        </p:blipFill>
        <p:spPr>
          <a:xfrm>
            <a:off x="5877898" y="1532672"/>
            <a:ext cx="5300662" cy="255526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8" name="Picture 7"/>
          <p:cNvPicPr>
            <a:picLocks noChangeAspect="1"/>
          </p:cNvPicPr>
          <p:nvPr/>
        </p:nvPicPr>
        <p:blipFill>
          <a:blip r:embed="rId7"/>
          <a:stretch>
            <a:fillRect/>
          </a:stretch>
        </p:blipFill>
        <p:spPr>
          <a:xfrm>
            <a:off x="5896701" y="4258316"/>
            <a:ext cx="5392531" cy="22538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0212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4A585BD-2F69-1CE6-43A3-0F4BCEFCA96B}"/>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marL="0" indent="0"/>
            <a:endParaRPr lang="en-US" sz="3700" kern="1200" dirty="0">
              <a:latin typeface="+mj-lt"/>
              <a:ea typeface="+mj-ea"/>
              <a:cs typeface="+mj-cs"/>
            </a:endParaRPr>
          </a:p>
          <a:p>
            <a:pPr marL="0" indent="0"/>
            <a:r>
              <a:rPr lang="en-US" sz="3700" kern="1200" dirty="0">
                <a:latin typeface="+mj-lt"/>
                <a:ea typeface="+mj-ea"/>
                <a:cs typeface="+mj-cs"/>
              </a:rPr>
              <a:t>Business Process Outsourcing </a:t>
            </a:r>
          </a:p>
        </p:txBody>
      </p:sp>
      <p:grpSp>
        <p:nvGrpSpPr>
          <p:cNvPr id="16" name="Group 15">
            <a:extLst>
              <a:ext uri="{FF2B5EF4-FFF2-40B4-BE49-F238E27FC236}">
                <a16:creationId xmlns:a16="http://schemas.microsoft.com/office/drawing/2014/main" id="{B8A927C1-DDA3-D267-5139-801215003B02}"/>
              </a:ext>
            </a:extLst>
          </p:cNvPr>
          <p:cNvGrpSpPr/>
          <p:nvPr/>
        </p:nvGrpSpPr>
        <p:grpSpPr>
          <a:xfrm>
            <a:off x="1243708" y="1690688"/>
            <a:ext cx="9127815" cy="1361646"/>
            <a:chOff x="1187703" y="1885541"/>
            <a:chExt cx="8840182" cy="1361646"/>
          </a:xfrm>
        </p:grpSpPr>
        <p:sp>
          <p:nvSpPr>
            <p:cNvPr id="18" name="Rectangle 17" descr="Users">
              <a:extLst>
                <a:ext uri="{FF2B5EF4-FFF2-40B4-BE49-F238E27FC236}">
                  <a16:creationId xmlns:a16="http://schemas.microsoft.com/office/drawing/2014/main" id="{63243FD9-5C0F-75BB-5F8F-6CF319EA860F}"/>
                </a:ext>
              </a:extLst>
            </p:cNvPr>
            <p:cNvSpPr/>
            <p:nvPr/>
          </p:nvSpPr>
          <p:spPr>
            <a:xfrm>
              <a:off x="1540259" y="1917150"/>
              <a:ext cx="684228" cy="684228"/>
            </a:xfrm>
            <a:prstGeom prst="rect">
              <a:avLst/>
            </a:prstGeom>
            <a:no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GB" dirty="0"/>
            </a:p>
          </p:txBody>
        </p:sp>
        <p:sp>
          <p:nvSpPr>
            <p:cNvPr id="19" name="Free-form: Shape 18">
              <a:extLst>
                <a:ext uri="{FF2B5EF4-FFF2-40B4-BE49-F238E27FC236}">
                  <a16:creationId xmlns:a16="http://schemas.microsoft.com/office/drawing/2014/main" id="{1BEA429E-2013-361A-B980-26BB7399CD74}"/>
                </a:ext>
              </a:extLst>
            </p:cNvPr>
            <p:cNvSpPr/>
            <p:nvPr/>
          </p:nvSpPr>
          <p:spPr>
            <a:xfrm>
              <a:off x="1187703" y="2485207"/>
              <a:ext cx="1520507" cy="692765"/>
            </a:xfrm>
            <a:custGeom>
              <a:avLst/>
              <a:gdLst>
                <a:gd name="connsiteX0" fmla="*/ 0 w 1520507"/>
                <a:gd name="connsiteY0" fmla="*/ 0 h 608203"/>
                <a:gd name="connsiteX1" fmla="*/ 1520507 w 1520507"/>
                <a:gd name="connsiteY1" fmla="*/ 0 h 608203"/>
                <a:gd name="connsiteX2" fmla="*/ 1520507 w 1520507"/>
                <a:gd name="connsiteY2" fmla="*/ 608203 h 608203"/>
                <a:gd name="connsiteX3" fmla="*/ 0 w 1520507"/>
                <a:gd name="connsiteY3" fmla="*/ 608203 h 608203"/>
                <a:gd name="connsiteX4" fmla="*/ 0 w 1520507"/>
                <a:gd name="connsiteY4" fmla="*/ 0 h 608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507" h="608203">
                  <a:moveTo>
                    <a:pt x="0" y="0"/>
                  </a:moveTo>
                  <a:lnTo>
                    <a:pt x="1520507" y="0"/>
                  </a:lnTo>
                  <a:lnTo>
                    <a:pt x="1520507" y="608203"/>
                  </a:lnTo>
                  <a:lnTo>
                    <a:pt x="0" y="6082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pPr>
              <a:r>
                <a:rPr lang="en-GB" sz="2000" b="1" kern="1200" dirty="0"/>
                <a:t>Resource</a:t>
              </a:r>
              <a:endParaRPr lang="en-US" sz="2000" b="1" kern="1200" dirty="0"/>
            </a:p>
          </p:txBody>
        </p:sp>
        <p:sp>
          <p:nvSpPr>
            <p:cNvPr id="20" name="Rectangle 19" descr="Head with Gears">
              <a:extLst>
                <a:ext uri="{FF2B5EF4-FFF2-40B4-BE49-F238E27FC236}">
                  <a16:creationId xmlns:a16="http://schemas.microsoft.com/office/drawing/2014/main" id="{75A32730-F7A0-5FC5-47D4-637F73C21926}"/>
                </a:ext>
              </a:extLst>
            </p:cNvPr>
            <p:cNvSpPr/>
            <p:nvPr/>
          </p:nvSpPr>
          <p:spPr>
            <a:xfrm>
              <a:off x="5327164" y="1917150"/>
              <a:ext cx="684228" cy="684228"/>
            </a:xfrm>
            <a:prstGeom prst="rect">
              <a:avLst/>
            </a:prstGeom>
            <a:blipFill>
              <a:blip r:embed="rId3">
                <a:graysc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GB" dirty="0"/>
            </a:p>
          </p:txBody>
        </p:sp>
        <p:sp>
          <p:nvSpPr>
            <p:cNvPr id="21" name="Free-form: Shape 20">
              <a:extLst>
                <a:ext uri="{FF2B5EF4-FFF2-40B4-BE49-F238E27FC236}">
                  <a16:creationId xmlns:a16="http://schemas.microsoft.com/office/drawing/2014/main" id="{405F0CD8-D761-0249-0E9F-224AF6A2F189}"/>
                </a:ext>
              </a:extLst>
            </p:cNvPr>
            <p:cNvSpPr/>
            <p:nvPr/>
          </p:nvSpPr>
          <p:spPr>
            <a:xfrm>
              <a:off x="4890186" y="2601378"/>
              <a:ext cx="1558182" cy="608203"/>
            </a:xfrm>
            <a:custGeom>
              <a:avLst/>
              <a:gdLst>
                <a:gd name="connsiteX0" fmla="*/ 0 w 1520507"/>
                <a:gd name="connsiteY0" fmla="*/ 0 h 608203"/>
                <a:gd name="connsiteX1" fmla="*/ 1520507 w 1520507"/>
                <a:gd name="connsiteY1" fmla="*/ 0 h 608203"/>
                <a:gd name="connsiteX2" fmla="*/ 1520507 w 1520507"/>
                <a:gd name="connsiteY2" fmla="*/ 608203 h 608203"/>
                <a:gd name="connsiteX3" fmla="*/ 0 w 1520507"/>
                <a:gd name="connsiteY3" fmla="*/ 608203 h 608203"/>
                <a:gd name="connsiteX4" fmla="*/ 0 w 1520507"/>
                <a:gd name="connsiteY4" fmla="*/ 0 h 608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507" h="608203">
                  <a:moveTo>
                    <a:pt x="0" y="0"/>
                  </a:moveTo>
                  <a:lnTo>
                    <a:pt x="1520507" y="0"/>
                  </a:lnTo>
                  <a:lnTo>
                    <a:pt x="1520507" y="608203"/>
                  </a:lnTo>
                  <a:lnTo>
                    <a:pt x="0" y="6082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pPr>
              <a:r>
                <a:rPr lang="en-GB" sz="2000" b="1" kern="1200" dirty="0"/>
                <a:t>Expertise</a:t>
              </a:r>
              <a:endParaRPr lang="en-US" sz="2000" b="1" kern="1200" dirty="0"/>
            </a:p>
          </p:txBody>
        </p:sp>
        <p:sp>
          <p:nvSpPr>
            <p:cNvPr id="22" name="Rectangle 21" descr="Clock">
              <a:extLst>
                <a:ext uri="{FF2B5EF4-FFF2-40B4-BE49-F238E27FC236}">
                  <a16:creationId xmlns:a16="http://schemas.microsoft.com/office/drawing/2014/main" id="{6173A3E9-D921-633D-2C57-C9DE23829301}"/>
                </a:ext>
              </a:extLst>
            </p:cNvPr>
            <p:cNvSpPr/>
            <p:nvPr/>
          </p:nvSpPr>
          <p:spPr>
            <a:xfrm>
              <a:off x="8925519" y="1885541"/>
              <a:ext cx="684228" cy="684228"/>
            </a:xfrm>
            <a:prstGeom prst="rect">
              <a:avLst/>
            </a:prstGeom>
            <a:blipFill>
              <a:blip r:embed="rId5">
                <a:graysc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GB" dirty="0"/>
            </a:p>
          </p:txBody>
        </p:sp>
        <p:sp>
          <p:nvSpPr>
            <p:cNvPr id="23" name="Free-form: Shape 22">
              <a:extLst>
                <a:ext uri="{FF2B5EF4-FFF2-40B4-BE49-F238E27FC236}">
                  <a16:creationId xmlns:a16="http://schemas.microsoft.com/office/drawing/2014/main" id="{A8B9EEA7-D6B1-C284-1AA0-0E0BCD83C80F}"/>
                </a:ext>
              </a:extLst>
            </p:cNvPr>
            <p:cNvSpPr/>
            <p:nvPr/>
          </p:nvSpPr>
          <p:spPr>
            <a:xfrm>
              <a:off x="8507378" y="2638984"/>
              <a:ext cx="1520507" cy="608203"/>
            </a:xfrm>
            <a:custGeom>
              <a:avLst/>
              <a:gdLst>
                <a:gd name="connsiteX0" fmla="*/ 0 w 1520507"/>
                <a:gd name="connsiteY0" fmla="*/ 0 h 608203"/>
                <a:gd name="connsiteX1" fmla="*/ 1520507 w 1520507"/>
                <a:gd name="connsiteY1" fmla="*/ 0 h 608203"/>
                <a:gd name="connsiteX2" fmla="*/ 1520507 w 1520507"/>
                <a:gd name="connsiteY2" fmla="*/ 608203 h 608203"/>
                <a:gd name="connsiteX3" fmla="*/ 0 w 1520507"/>
                <a:gd name="connsiteY3" fmla="*/ 608203 h 608203"/>
                <a:gd name="connsiteX4" fmla="*/ 0 w 1520507"/>
                <a:gd name="connsiteY4" fmla="*/ 0 h 608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507" h="608203">
                  <a:moveTo>
                    <a:pt x="0" y="0"/>
                  </a:moveTo>
                  <a:lnTo>
                    <a:pt x="1520507" y="0"/>
                  </a:lnTo>
                  <a:lnTo>
                    <a:pt x="1520507" y="608203"/>
                  </a:lnTo>
                  <a:lnTo>
                    <a:pt x="0" y="6082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pPr>
              <a:r>
                <a:rPr lang="en-GB" sz="2000" b="1" kern="1200" dirty="0"/>
                <a:t>Time</a:t>
              </a:r>
              <a:endParaRPr lang="en-US" sz="2000" b="1" kern="1200" dirty="0"/>
            </a:p>
          </p:txBody>
        </p:sp>
      </p:grpSp>
      <p:sp>
        <p:nvSpPr>
          <p:cNvPr id="24" name="TextBox 23">
            <a:extLst>
              <a:ext uri="{FF2B5EF4-FFF2-40B4-BE49-F238E27FC236}">
                <a16:creationId xmlns:a16="http://schemas.microsoft.com/office/drawing/2014/main" id="{F11BEEE4-E1FA-884A-AD44-BA0D6D634ED5}"/>
              </a:ext>
            </a:extLst>
          </p:cNvPr>
          <p:cNvSpPr txBox="1"/>
          <p:nvPr/>
        </p:nvSpPr>
        <p:spPr>
          <a:xfrm>
            <a:off x="4542257" y="2966109"/>
            <a:ext cx="2926691" cy="2308324"/>
          </a:xfrm>
          <a:prstGeom prst="rect">
            <a:avLst/>
          </a:prstGeom>
          <a:noFill/>
        </p:spPr>
        <p:txBody>
          <a:bodyPr wrap="square" rtlCol="0">
            <a:spAutoFit/>
          </a:bodyPr>
          <a:lstStyle/>
          <a:p>
            <a:r>
              <a:rPr lang="en-GB" dirty="0"/>
              <a:t>There will always be times as a business grows and changes that we do not have the right expertise when we need it.  especially true when running a business function that sits outside our day to day business</a:t>
            </a:r>
          </a:p>
        </p:txBody>
      </p:sp>
      <p:sp>
        <p:nvSpPr>
          <p:cNvPr id="25" name="TextBox 24">
            <a:extLst>
              <a:ext uri="{FF2B5EF4-FFF2-40B4-BE49-F238E27FC236}">
                <a16:creationId xmlns:a16="http://schemas.microsoft.com/office/drawing/2014/main" id="{3200096D-AD2F-FBB8-A16D-F0F5D3C5686A}"/>
              </a:ext>
            </a:extLst>
          </p:cNvPr>
          <p:cNvSpPr txBox="1"/>
          <p:nvPr/>
        </p:nvSpPr>
        <p:spPr>
          <a:xfrm>
            <a:off x="8442095" y="2966109"/>
            <a:ext cx="2673318" cy="1477328"/>
          </a:xfrm>
          <a:prstGeom prst="rect">
            <a:avLst/>
          </a:prstGeom>
          <a:noFill/>
        </p:spPr>
        <p:txBody>
          <a:bodyPr wrap="square" rtlCol="0">
            <a:spAutoFit/>
          </a:bodyPr>
          <a:lstStyle/>
          <a:p>
            <a:r>
              <a:rPr lang="en-GB" dirty="0"/>
              <a:t>Even when we have the expertise, we don’t always have the time we need to dedicate to certain business areas.</a:t>
            </a:r>
          </a:p>
        </p:txBody>
      </p:sp>
      <p:sp>
        <p:nvSpPr>
          <p:cNvPr id="26" name="TextBox 25">
            <a:extLst>
              <a:ext uri="{FF2B5EF4-FFF2-40B4-BE49-F238E27FC236}">
                <a16:creationId xmlns:a16="http://schemas.microsoft.com/office/drawing/2014/main" id="{A5ECAF4B-0FB3-D4C9-5A41-8B6CACC016FD}"/>
              </a:ext>
            </a:extLst>
          </p:cNvPr>
          <p:cNvSpPr txBox="1"/>
          <p:nvPr/>
        </p:nvSpPr>
        <p:spPr>
          <a:xfrm>
            <a:off x="885714" y="2966109"/>
            <a:ext cx="2926691" cy="1477328"/>
          </a:xfrm>
          <a:prstGeom prst="rect">
            <a:avLst/>
          </a:prstGeom>
          <a:noFill/>
        </p:spPr>
        <p:txBody>
          <a:bodyPr wrap="square" rtlCol="0">
            <a:spAutoFit/>
          </a:bodyPr>
          <a:lstStyle/>
          <a:p>
            <a:r>
              <a:rPr lang="en-GB" dirty="0"/>
              <a:t>Having the right resource in the right place at the right time is always a challenge, especially when the demands of the business fluctuate</a:t>
            </a:r>
          </a:p>
        </p:txBody>
      </p:sp>
      <p:sp>
        <p:nvSpPr>
          <p:cNvPr id="27" name="Left Brace 26">
            <a:extLst>
              <a:ext uri="{FF2B5EF4-FFF2-40B4-BE49-F238E27FC236}">
                <a16:creationId xmlns:a16="http://schemas.microsoft.com/office/drawing/2014/main" id="{EDD5CE9E-5A2F-5EAD-C047-AAAFE6077C28}"/>
              </a:ext>
            </a:extLst>
          </p:cNvPr>
          <p:cNvSpPr/>
          <p:nvPr/>
        </p:nvSpPr>
        <p:spPr>
          <a:xfrm rot="16200000">
            <a:off x="5613223" y="1769891"/>
            <a:ext cx="618814" cy="7801763"/>
          </a:xfrm>
          <a:prstGeom prst="leftBrac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TextBox 27">
            <a:extLst>
              <a:ext uri="{FF2B5EF4-FFF2-40B4-BE49-F238E27FC236}">
                <a16:creationId xmlns:a16="http://schemas.microsoft.com/office/drawing/2014/main" id="{EDC002F3-6BB9-E9DF-3434-40F238145282}"/>
              </a:ext>
            </a:extLst>
          </p:cNvPr>
          <p:cNvSpPr txBox="1"/>
          <p:nvPr/>
        </p:nvSpPr>
        <p:spPr>
          <a:xfrm>
            <a:off x="4805754" y="5948889"/>
            <a:ext cx="2399696" cy="646331"/>
          </a:xfrm>
          <a:prstGeom prst="rect">
            <a:avLst/>
          </a:prstGeom>
          <a:noFill/>
        </p:spPr>
        <p:txBody>
          <a:bodyPr wrap="none" rtlCol="0">
            <a:spAutoFit/>
          </a:bodyPr>
          <a:lstStyle/>
          <a:p>
            <a:r>
              <a:rPr lang="en-GB" sz="3600" b="1" dirty="0"/>
              <a:t>Outsourcing</a:t>
            </a:r>
          </a:p>
        </p:txBody>
      </p:sp>
    </p:spTree>
    <p:extLst>
      <p:ext uri="{BB962C8B-B14F-4D97-AF65-F5344CB8AC3E}">
        <p14:creationId xmlns:p14="http://schemas.microsoft.com/office/powerpoint/2010/main" val="1256134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19CDE1-341D-C5B1-4CAB-5AEBF366D164}"/>
              </a:ext>
            </a:extLst>
          </p:cNvPr>
          <p:cNvSpPr>
            <a:spLocks noGrp="1"/>
          </p:cNvSpPr>
          <p:nvPr>
            <p:ph type="title"/>
          </p:nvPr>
        </p:nvSpPr>
        <p:spPr>
          <a:xfrm>
            <a:off x="838200" y="365125"/>
            <a:ext cx="10515600" cy="1325563"/>
          </a:xfrm>
        </p:spPr>
        <p:txBody>
          <a:bodyPr/>
          <a:lstStyle/>
          <a:p>
            <a:r>
              <a:rPr lang="en-US" dirty="0"/>
              <a:t>How it works</a:t>
            </a:r>
          </a:p>
        </p:txBody>
      </p:sp>
      <p:pic>
        <p:nvPicPr>
          <p:cNvPr id="5" name="Content Placeholder 4" descr="Database outline">
            <a:extLst>
              <a:ext uri="{FF2B5EF4-FFF2-40B4-BE49-F238E27FC236}">
                <a16:creationId xmlns:a16="http://schemas.microsoft.com/office/drawing/2014/main" id="{7CCC16F6-BE6C-0C33-0BB3-5B188BE39694}"/>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3978" y="1843569"/>
            <a:ext cx="975349" cy="975349"/>
          </a:xfrm>
        </p:spPr>
      </p:pic>
      <p:pic>
        <p:nvPicPr>
          <p:cNvPr id="9" name="Graphic 8" descr="Internet outline">
            <a:extLst>
              <a:ext uri="{FF2B5EF4-FFF2-40B4-BE49-F238E27FC236}">
                <a16:creationId xmlns:a16="http://schemas.microsoft.com/office/drawing/2014/main" id="{6CB4BAEC-92EB-0074-1CA8-F560B336D3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200" y="4582115"/>
            <a:ext cx="914400" cy="914400"/>
          </a:xfrm>
          <a:prstGeom prst="rect">
            <a:avLst/>
          </a:prstGeom>
        </p:spPr>
      </p:pic>
      <p:pic>
        <p:nvPicPr>
          <p:cNvPr id="12" name="Graphic 11" descr="Plug with solid fill">
            <a:extLst>
              <a:ext uri="{FF2B5EF4-FFF2-40B4-BE49-F238E27FC236}">
                <a16:creationId xmlns:a16="http://schemas.microsoft.com/office/drawing/2014/main" id="{0881B000-EB4A-0AF8-A337-4BB4290C6F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754452" y="3209534"/>
            <a:ext cx="914400" cy="914400"/>
          </a:xfrm>
          <a:prstGeom prst="rect">
            <a:avLst/>
          </a:prstGeom>
        </p:spPr>
      </p:pic>
      <p:pic>
        <p:nvPicPr>
          <p:cNvPr id="14" name="Graphic 13" descr="Alarm clock outline">
            <a:extLst>
              <a:ext uri="{FF2B5EF4-FFF2-40B4-BE49-F238E27FC236}">
                <a16:creationId xmlns:a16="http://schemas.microsoft.com/office/drawing/2014/main" id="{B02458AE-95F1-06AE-95F4-769FD491705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96000" y="4582115"/>
            <a:ext cx="914400" cy="914400"/>
          </a:xfrm>
          <a:prstGeom prst="rect">
            <a:avLst/>
          </a:prstGeom>
        </p:spPr>
      </p:pic>
      <p:pic>
        <p:nvPicPr>
          <p:cNvPr id="16" name="Graphic 15" descr="Group of people outline">
            <a:extLst>
              <a:ext uri="{FF2B5EF4-FFF2-40B4-BE49-F238E27FC236}">
                <a16:creationId xmlns:a16="http://schemas.microsoft.com/office/drawing/2014/main" id="{9720E542-1161-882D-1B06-4FFE504F311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96000" y="3292937"/>
            <a:ext cx="914400" cy="914400"/>
          </a:xfrm>
          <a:prstGeom prst="rect">
            <a:avLst/>
          </a:prstGeom>
        </p:spPr>
      </p:pic>
      <p:pic>
        <p:nvPicPr>
          <p:cNvPr id="18" name="Graphic 17" descr="Head with gears outline">
            <a:extLst>
              <a:ext uri="{FF2B5EF4-FFF2-40B4-BE49-F238E27FC236}">
                <a16:creationId xmlns:a16="http://schemas.microsoft.com/office/drawing/2014/main" id="{1636CDAA-4756-3D86-E4B1-B511AE9565A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096000" y="1907561"/>
            <a:ext cx="914400" cy="914400"/>
          </a:xfrm>
          <a:prstGeom prst="rect">
            <a:avLst/>
          </a:prstGeom>
        </p:spPr>
      </p:pic>
      <p:sp>
        <p:nvSpPr>
          <p:cNvPr id="23" name="TextBox 22">
            <a:extLst>
              <a:ext uri="{FF2B5EF4-FFF2-40B4-BE49-F238E27FC236}">
                <a16:creationId xmlns:a16="http://schemas.microsoft.com/office/drawing/2014/main" id="{FBDEB8B4-9913-623E-1753-B36E2D14C43B}"/>
              </a:ext>
            </a:extLst>
          </p:cNvPr>
          <p:cNvSpPr txBox="1"/>
          <p:nvPr/>
        </p:nvSpPr>
        <p:spPr>
          <a:xfrm>
            <a:off x="2046812" y="2072374"/>
            <a:ext cx="3172551" cy="461665"/>
          </a:xfrm>
          <a:prstGeom prst="rect">
            <a:avLst/>
          </a:prstGeom>
          <a:noFill/>
        </p:spPr>
        <p:txBody>
          <a:bodyPr wrap="square" rtlCol="0">
            <a:spAutoFit/>
          </a:bodyPr>
          <a:lstStyle/>
          <a:p>
            <a:r>
              <a:rPr lang="en-GB" sz="2400" b="1" dirty="0"/>
              <a:t>We work with your data, </a:t>
            </a:r>
          </a:p>
        </p:txBody>
      </p:sp>
      <p:sp>
        <p:nvSpPr>
          <p:cNvPr id="25" name="TextBox 24">
            <a:extLst>
              <a:ext uri="{FF2B5EF4-FFF2-40B4-BE49-F238E27FC236}">
                <a16:creationId xmlns:a16="http://schemas.microsoft.com/office/drawing/2014/main" id="{EFBFC9AC-5353-F9B7-4B69-A3181F76202F}"/>
              </a:ext>
            </a:extLst>
          </p:cNvPr>
          <p:cNvSpPr txBox="1"/>
          <p:nvPr/>
        </p:nvSpPr>
        <p:spPr>
          <a:xfrm>
            <a:off x="1990168" y="3292937"/>
            <a:ext cx="3382944" cy="830997"/>
          </a:xfrm>
          <a:prstGeom prst="rect">
            <a:avLst/>
          </a:prstGeom>
          <a:noFill/>
        </p:spPr>
        <p:txBody>
          <a:bodyPr wrap="square">
            <a:spAutoFit/>
          </a:bodyPr>
          <a:lstStyle/>
          <a:p>
            <a:r>
              <a:rPr lang="en-GB" sz="2400" b="1" dirty="0"/>
              <a:t>We follow your process, or one we agree together</a:t>
            </a:r>
          </a:p>
        </p:txBody>
      </p:sp>
      <p:sp>
        <p:nvSpPr>
          <p:cNvPr id="26" name="TextBox 25">
            <a:extLst>
              <a:ext uri="{FF2B5EF4-FFF2-40B4-BE49-F238E27FC236}">
                <a16:creationId xmlns:a16="http://schemas.microsoft.com/office/drawing/2014/main" id="{D6A5C46B-7390-1425-B8A3-D3764ED33CE9}"/>
              </a:ext>
            </a:extLst>
          </p:cNvPr>
          <p:cNvSpPr txBox="1"/>
          <p:nvPr/>
        </p:nvSpPr>
        <p:spPr>
          <a:xfrm>
            <a:off x="1993371" y="4759722"/>
            <a:ext cx="3629718" cy="830997"/>
          </a:xfrm>
          <a:prstGeom prst="rect">
            <a:avLst/>
          </a:prstGeom>
          <a:noFill/>
        </p:spPr>
        <p:txBody>
          <a:bodyPr wrap="square" rtlCol="0">
            <a:spAutoFit/>
          </a:bodyPr>
          <a:lstStyle/>
          <a:p>
            <a:r>
              <a:rPr lang="en-GB" sz="2400" b="1" dirty="0"/>
              <a:t>We can work directly into your systems</a:t>
            </a:r>
          </a:p>
        </p:txBody>
      </p:sp>
      <p:sp>
        <p:nvSpPr>
          <p:cNvPr id="27" name="TextBox 26">
            <a:extLst>
              <a:ext uri="{FF2B5EF4-FFF2-40B4-BE49-F238E27FC236}">
                <a16:creationId xmlns:a16="http://schemas.microsoft.com/office/drawing/2014/main" id="{856D3478-2B98-7AE6-4401-0BD259AEE1DA}"/>
              </a:ext>
            </a:extLst>
          </p:cNvPr>
          <p:cNvSpPr txBox="1"/>
          <p:nvPr/>
        </p:nvSpPr>
        <p:spPr>
          <a:xfrm>
            <a:off x="7483310" y="1843569"/>
            <a:ext cx="4433706" cy="1200329"/>
          </a:xfrm>
          <a:prstGeom prst="rect">
            <a:avLst/>
          </a:prstGeom>
          <a:noFill/>
        </p:spPr>
        <p:txBody>
          <a:bodyPr wrap="square" rtlCol="0">
            <a:spAutoFit/>
          </a:bodyPr>
          <a:lstStyle/>
          <a:p>
            <a:r>
              <a:rPr lang="en-GB" sz="2400" b="1" dirty="0"/>
              <a:t>We are specialists in data management and contact </a:t>
            </a:r>
            <a:r>
              <a:rPr lang="en-GB" sz="2400" b="1" dirty="0" err="1"/>
              <a:t>center</a:t>
            </a:r>
            <a:r>
              <a:rPr lang="en-GB" sz="2400" b="1" dirty="0"/>
              <a:t> management</a:t>
            </a:r>
          </a:p>
        </p:txBody>
      </p:sp>
      <p:sp>
        <p:nvSpPr>
          <p:cNvPr id="28" name="TextBox 27">
            <a:extLst>
              <a:ext uri="{FF2B5EF4-FFF2-40B4-BE49-F238E27FC236}">
                <a16:creationId xmlns:a16="http://schemas.microsoft.com/office/drawing/2014/main" id="{254311B9-B9E5-0AF8-41A4-CF654EF9F86B}"/>
              </a:ext>
            </a:extLst>
          </p:cNvPr>
          <p:cNvSpPr txBox="1"/>
          <p:nvPr/>
        </p:nvSpPr>
        <p:spPr>
          <a:xfrm>
            <a:off x="7483310" y="3374346"/>
            <a:ext cx="3870489" cy="1200329"/>
          </a:xfrm>
          <a:prstGeom prst="rect">
            <a:avLst/>
          </a:prstGeom>
          <a:noFill/>
        </p:spPr>
        <p:txBody>
          <a:bodyPr wrap="square" rtlCol="0">
            <a:spAutoFit/>
          </a:bodyPr>
          <a:lstStyle/>
          <a:p>
            <a:r>
              <a:rPr lang="en-GB" sz="2400" b="1" dirty="0"/>
              <a:t>We have experienced and pre-trained resource, ready to work for you. </a:t>
            </a:r>
          </a:p>
        </p:txBody>
      </p:sp>
      <p:sp>
        <p:nvSpPr>
          <p:cNvPr id="29" name="TextBox 28">
            <a:extLst>
              <a:ext uri="{FF2B5EF4-FFF2-40B4-BE49-F238E27FC236}">
                <a16:creationId xmlns:a16="http://schemas.microsoft.com/office/drawing/2014/main" id="{1AB25CC1-0AA3-60B5-1397-02DAB77A5559}"/>
              </a:ext>
            </a:extLst>
          </p:cNvPr>
          <p:cNvSpPr txBox="1"/>
          <p:nvPr/>
        </p:nvSpPr>
        <p:spPr>
          <a:xfrm>
            <a:off x="7483311" y="4676319"/>
            <a:ext cx="3797602" cy="830997"/>
          </a:xfrm>
          <a:prstGeom prst="rect">
            <a:avLst/>
          </a:prstGeom>
          <a:noFill/>
        </p:spPr>
        <p:txBody>
          <a:bodyPr wrap="square" rtlCol="0">
            <a:spAutoFit/>
          </a:bodyPr>
          <a:lstStyle/>
          <a:p>
            <a:r>
              <a:rPr lang="en-GB" sz="2400" b="1" dirty="0"/>
              <a:t>Spend your time on your core business </a:t>
            </a:r>
          </a:p>
        </p:txBody>
      </p:sp>
    </p:spTree>
    <p:extLst>
      <p:ext uri="{BB962C8B-B14F-4D97-AF65-F5344CB8AC3E}">
        <p14:creationId xmlns:p14="http://schemas.microsoft.com/office/powerpoint/2010/main" val="674608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326A-D980-3DB2-803D-C1769755870E}"/>
              </a:ext>
            </a:extLst>
          </p:cNvPr>
          <p:cNvSpPr>
            <a:spLocks noGrp="1"/>
          </p:cNvSpPr>
          <p:nvPr>
            <p:ph type="title"/>
          </p:nvPr>
        </p:nvSpPr>
        <p:spPr/>
        <p:txBody>
          <a:bodyPr/>
          <a:lstStyle/>
          <a:p>
            <a:r>
              <a:rPr lang="en-GB" dirty="0"/>
              <a:t>Use Cases</a:t>
            </a:r>
          </a:p>
        </p:txBody>
      </p:sp>
      <p:sp>
        <p:nvSpPr>
          <p:cNvPr id="5" name="TextBox 4">
            <a:extLst>
              <a:ext uri="{FF2B5EF4-FFF2-40B4-BE49-F238E27FC236}">
                <a16:creationId xmlns:a16="http://schemas.microsoft.com/office/drawing/2014/main" id="{9CB768D0-8FF8-34CB-EDE5-1DAD62EE3CFE}"/>
              </a:ext>
            </a:extLst>
          </p:cNvPr>
          <p:cNvSpPr txBox="1"/>
          <p:nvPr/>
        </p:nvSpPr>
        <p:spPr>
          <a:xfrm>
            <a:off x="838200" y="1590777"/>
            <a:ext cx="3060133" cy="461665"/>
          </a:xfrm>
          <a:prstGeom prst="rect">
            <a:avLst/>
          </a:prstGeom>
          <a:noFill/>
        </p:spPr>
        <p:txBody>
          <a:bodyPr wrap="none" rtlCol="0">
            <a:spAutoFit/>
          </a:bodyPr>
          <a:lstStyle/>
          <a:p>
            <a:r>
              <a:rPr lang="en-GB" sz="2400" dirty="0"/>
              <a:t>Managed Data Services</a:t>
            </a:r>
          </a:p>
        </p:txBody>
      </p:sp>
      <p:sp>
        <p:nvSpPr>
          <p:cNvPr id="6" name="TextBox 5">
            <a:extLst>
              <a:ext uri="{FF2B5EF4-FFF2-40B4-BE49-F238E27FC236}">
                <a16:creationId xmlns:a16="http://schemas.microsoft.com/office/drawing/2014/main" id="{313EDCBE-F3E2-38DB-8ADD-28916A1F2CC6}"/>
              </a:ext>
            </a:extLst>
          </p:cNvPr>
          <p:cNvSpPr txBox="1"/>
          <p:nvPr/>
        </p:nvSpPr>
        <p:spPr>
          <a:xfrm>
            <a:off x="4445148" y="1564112"/>
            <a:ext cx="2958182" cy="461665"/>
          </a:xfrm>
          <a:prstGeom prst="rect">
            <a:avLst/>
          </a:prstGeom>
          <a:noFill/>
        </p:spPr>
        <p:txBody>
          <a:bodyPr wrap="none" rtlCol="0">
            <a:spAutoFit/>
          </a:bodyPr>
          <a:lstStyle/>
          <a:p>
            <a:r>
              <a:rPr lang="en-GB" sz="2400" dirty="0"/>
              <a:t>Contact </a:t>
            </a:r>
            <a:r>
              <a:rPr lang="en-GB" sz="2400" dirty="0" err="1"/>
              <a:t>Center</a:t>
            </a:r>
            <a:r>
              <a:rPr lang="en-GB" sz="2400" dirty="0"/>
              <a:t> Teams</a:t>
            </a:r>
          </a:p>
        </p:txBody>
      </p:sp>
      <p:cxnSp>
        <p:nvCxnSpPr>
          <p:cNvPr id="25" name="Straight Connector 24">
            <a:extLst>
              <a:ext uri="{FF2B5EF4-FFF2-40B4-BE49-F238E27FC236}">
                <a16:creationId xmlns:a16="http://schemas.microsoft.com/office/drawing/2014/main" id="{784A628B-7620-D236-A8A4-F7284FB68873}"/>
              </a:ext>
            </a:extLst>
          </p:cNvPr>
          <p:cNvCxnSpPr>
            <a:cxnSpLocks/>
          </p:cNvCxnSpPr>
          <p:nvPr/>
        </p:nvCxnSpPr>
        <p:spPr>
          <a:xfrm>
            <a:off x="914400" y="2088928"/>
            <a:ext cx="2983933" cy="16776"/>
          </a:xfrm>
          <a:prstGeom prst="line">
            <a:avLst/>
          </a:prstGeom>
          <a:ln w="508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EA8E651-9B91-5A9F-0BEF-DA4757FFEC62}"/>
              </a:ext>
            </a:extLst>
          </p:cNvPr>
          <p:cNvCxnSpPr>
            <a:cxnSpLocks/>
          </p:cNvCxnSpPr>
          <p:nvPr/>
        </p:nvCxnSpPr>
        <p:spPr>
          <a:xfrm flipV="1">
            <a:off x="4532482" y="2052442"/>
            <a:ext cx="6236037" cy="19710"/>
          </a:xfrm>
          <a:prstGeom prst="line">
            <a:avLst/>
          </a:prstGeom>
          <a:ln w="508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0B3A779-3E55-AA5A-AF21-3D0BB1317424}"/>
              </a:ext>
            </a:extLst>
          </p:cNvPr>
          <p:cNvSpPr txBox="1"/>
          <p:nvPr/>
        </p:nvSpPr>
        <p:spPr>
          <a:xfrm>
            <a:off x="838200" y="2146318"/>
            <a:ext cx="3301703" cy="4524315"/>
          </a:xfrm>
          <a:prstGeom prst="rect">
            <a:avLst/>
          </a:prstGeom>
          <a:noFill/>
        </p:spPr>
        <p:txBody>
          <a:bodyPr wrap="square" rtlCol="0">
            <a:spAutoFit/>
          </a:bodyPr>
          <a:lstStyle/>
          <a:p>
            <a:r>
              <a:rPr lang="en-US" sz="1800" dirty="0">
                <a:solidFill>
                  <a:srgbClr val="44546A"/>
                </a:solidFill>
                <a:ea typeface="Calibri" panose="020F0502020204030204" pitchFamily="34" charset="0"/>
                <a:cs typeface="Calibri" panose="020F0502020204030204" pitchFamily="34" charset="0"/>
              </a:rPr>
              <a:t>Our team of experienced professionals are trained to handle each of these activities with professionalism, accuracy, and efficiency </a:t>
            </a:r>
            <a:r>
              <a:rPr lang="en-GB" sz="1800" dirty="0"/>
              <a:t>Let our experts take care of it</a:t>
            </a:r>
          </a:p>
          <a:p>
            <a:endParaRPr lang="en-GB" sz="1800" dirty="0"/>
          </a:p>
          <a:p>
            <a:pPr marL="285750" indent="-285750">
              <a:buFont typeface="Arial" panose="020B0604020202020204" pitchFamily="34" charset="0"/>
              <a:buChar char="•"/>
            </a:pPr>
            <a:r>
              <a:rPr lang="en-GB" dirty="0"/>
              <a:t>Data Management</a:t>
            </a:r>
          </a:p>
          <a:p>
            <a:pPr marL="285750" indent="-285750">
              <a:buFont typeface="Arial" panose="020B0604020202020204" pitchFamily="34" charset="0"/>
              <a:buChar char="•"/>
            </a:pPr>
            <a:r>
              <a:rPr lang="en-GB" dirty="0"/>
              <a:t>Data Entry</a:t>
            </a:r>
          </a:p>
          <a:p>
            <a:pPr marL="285750" indent="-285750">
              <a:buFont typeface="Arial" panose="020B0604020202020204" pitchFamily="34" charset="0"/>
              <a:buChar char="•"/>
            </a:pPr>
            <a:r>
              <a:rPr lang="en-GB" dirty="0"/>
              <a:t>Cleaning</a:t>
            </a:r>
          </a:p>
          <a:p>
            <a:pPr marL="285750" indent="-285750">
              <a:buFont typeface="Arial" panose="020B0604020202020204" pitchFamily="34" charset="0"/>
              <a:buChar char="•"/>
            </a:pPr>
            <a:r>
              <a:rPr lang="en-GB" dirty="0"/>
              <a:t>Updating</a:t>
            </a:r>
          </a:p>
          <a:p>
            <a:pPr marL="285750" indent="-285750">
              <a:buFont typeface="Arial" panose="020B0604020202020204" pitchFamily="34" charset="0"/>
              <a:buChar char="•"/>
            </a:pPr>
            <a:r>
              <a:rPr lang="en-GB" dirty="0"/>
              <a:t>Researching</a:t>
            </a:r>
          </a:p>
          <a:p>
            <a:pPr marL="285750" indent="-285750">
              <a:buFont typeface="Arial" panose="020B0604020202020204" pitchFamily="34" charset="0"/>
              <a:buChar char="•"/>
            </a:pPr>
            <a:r>
              <a:rPr lang="en-GB" dirty="0"/>
              <a:t>Processing</a:t>
            </a:r>
          </a:p>
          <a:p>
            <a:pPr marL="285750" indent="-285750">
              <a:buFont typeface="Arial" panose="020B0604020202020204" pitchFamily="34" charset="0"/>
              <a:buChar char="•"/>
            </a:pPr>
            <a:r>
              <a:rPr lang="en-GB" dirty="0"/>
              <a:t>Desktop research</a:t>
            </a:r>
          </a:p>
          <a:p>
            <a:endParaRPr lang="en-GB" sz="1800" dirty="0"/>
          </a:p>
          <a:p>
            <a:endParaRPr lang="en-GB" sz="1800" dirty="0"/>
          </a:p>
        </p:txBody>
      </p:sp>
      <p:sp>
        <p:nvSpPr>
          <p:cNvPr id="34" name="TextBox 33">
            <a:extLst>
              <a:ext uri="{FF2B5EF4-FFF2-40B4-BE49-F238E27FC236}">
                <a16:creationId xmlns:a16="http://schemas.microsoft.com/office/drawing/2014/main" id="{A52B361F-8631-979E-171F-95C56E701048}"/>
              </a:ext>
            </a:extLst>
          </p:cNvPr>
          <p:cNvSpPr txBox="1"/>
          <p:nvPr/>
        </p:nvSpPr>
        <p:spPr>
          <a:xfrm>
            <a:off x="4430890" y="2162170"/>
            <a:ext cx="3301703" cy="3693319"/>
          </a:xfrm>
          <a:prstGeom prst="rect">
            <a:avLst/>
          </a:prstGeom>
          <a:noFill/>
        </p:spPr>
        <p:txBody>
          <a:bodyPr wrap="square" rtlCol="0">
            <a:spAutoFit/>
          </a:bodyPr>
          <a:lstStyle/>
          <a:p>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Our Outbound Contact Center services are designed to help  increase  sales revenue, improve customer satisfaction, and streamline customer communication processes. </a:t>
            </a:r>
          </a:p>
          <a:p>
            <a:endPar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endParaRPr>
          </a:p>
          <a:p>
            <a:pPr marL="285750" indent="-285750">
              <a:buFont typeface="Arial" panose="020B0604020202020204" pitchFamily="34" charset="0"/>
              <a:buChar cha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Contact Acquisition</a:t>
            </a:r>
          </a:p>
          <a:p>
            <a:pPr marL="285750" indent="-285750">
              <a:buFont typeface="Arial" panose="020B0604020202020204" pitchFamily="34" charset="0"/>
              <a:buChar cha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Account Profiling</a:t>
            </a:r>
          </a:p>
          <a:p>
            <a:pPr marL="285750" indent="-285750">
              <a:buFont typeface="Arial" panose="020B0604020202020204" pitchFamily="34" charset="0"/>
              <a:buChar cha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Attendee Acquisition</a:t>
            </a:r>
          </a:p>
          <a:p>
            <a:pPr marL="285750" indent="-285750">
              <a:buFont typeface="Arial" panose="020B0604020202020204" pitchFamily="34" charset="0"/>
              <a:buChar cha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Lead Generation</a:t>
            </a:r>
          </a:p>
          <a:p>
            <a:pPr marL="285750" indent="-285750">
              <a:buFont typeface="Arial" panose="020B0604020202020204" pitchFamily="34" charset="0"/>
              <a:buChar cha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Customer Research</a:t>
            </a:r>
          </a:p>
          <a:p>
            <a:pPr marL="285750" indent="-285750">
              <a:buFont typeface="Arial" panose="020B0604020202020204" pitchFamily="34" charset="0"/>
              <a:buChar cha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Market Research</a:t>
            </a:r>
          </a:p>
        </p:txBody>
      </p:sp>
      <p:sp>
        <p:nvSpPr>
          <p:cNvPr id="4" name="TextBox 3">
            <a:extLst>
              <a:ext uri="{FF2B5EF4-FFF2-40B4-BE49-F238E27FC236}">
                <a16:creationId xmlns:a16="http://schemas.microsoft.com/office/drawing/2014/main" id="{155B6F02-0C14-98B7-A086-A0D29FB0D59F}"/>
              </a:ext>
            </a:extLst>
          </p:cNvPr>
          <p:cNvSpPr txBox="1"/>
          <p:nvPr/>
        </p:nvSpPr>
        <p:spPr>
          <a:xfrm>
            <a:off x="7747469" y="2105865"/>
            <a:ext cx="3483218"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Inbound Contact Center services are designed to help businesses provide exceptional customer service by providing prompt and effective support to their customers. Our team are trained to handle a wide range of customer inquiries,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technical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order processing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44546A"/>
                </a:solidFill>
                <a:latin typeface="Calibri Light" panose="020F0302020204030204" pitchFamily="34" charset="0"/>
                <a:ea typeface="Calibri" panose="020F0502020204030204" pitchFamily="34" charset="0"/>
                <a:cs typeface="Calibri Light" panose="020F0302020204030204" pitchFamily="34" charset="0"/>
              </a:rPr>
              <a:t>general customer service.</a:t>
            </a:r>
            <a:endParaRPr lang="en-MY" dirty="0">
              <a:solidFill>
                <a:srgbClr val="44546A"/>
              </a:solidFill>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1503513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7" name="TextBox 16">
            <a:extLst>
              <a:ext uri="{FF2B5EF4-FFF2-40B4-BE49-F238E27FC236}">
                <a16:creationId xmlns:a16="http://schemas.microsoft.com/office/drawing/2014/main" id="{03B7DC36-7DE8-47E9-B9DC-A1A6564F6753}"/>
              </a:ext>
            </a:extLst>
          </p:cNvPr>
          <p:cNvSpPr txBox="1"/>
          <p:nvPr/>
        </p:nvSpPr>
        <p:spPr>
          <a:xfrm>
            <a:off x="437570" y="320596"/>
            <a:ext cx="11754430" cy="430887"/>
          </a:xfrm>
          <a:prstGeom prst="rect">
            <a:avLst/>
          </a:prstGeom>
          <a:noFill/>
        </p:spPr>
        <p:txBody>
          <a:bodyPr wrap="square" lIns="0" tIns="0" rIns="0" bIns="0" rtlCol="0" anchor="ctr">
            <a:spAutoFit/>
          </a:bodyPr>
          <a:lstStyle/>
          <a:p>
            <a:r>
              <a:rPr lang="en-US" sz="2800" b="1" cap="all" dirty="0">
                <a:latin typeface="+mj-lt"/>
              </a:rPr>
              <a:t>CASE STUDY SLIDE</a:t>
            </a:r>
            <a:endParaRPr lang="en-US" sz="2800" cap="all" dirty="0">
              <a:latin typeface="+mj-lt"/>
            </a:endParaRPr>
          </a:p>
        </p:txBody>
      </p:sp>
      <p:pic>
        <p:nvPicPr>
          <p:cNvPr id="7" name="Picture 6" descr="Graphical user interface, text, application&#10;&#10;Description automatically generated">
            <a:extLst>
              <a:ext uri="{FF2B5EF4-FFF2-40B4-BE49-F238E27FC236}">
                <a16:creationId xmlns:a16="http://schemas.microsoft.com/office/drawing/2014/main" id="{8C2A549B-8C17-71E4-7718-1A5049680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481" y="702109"/>
            <a:ext cx="9254902" cy="5453781"/>
          </a:xfrm>
          <a:prstGeom prst="rect">
            <a:avLst/>
          </a:prstGeom>
        </p:spPr>
      </p:pic>
      <p:sp>
        <p:nvSpPr>
          <p:cNvPr id="8" name="TextBox 7">
            <a:extLst>
              <a:ext uri="{FF2B5EF4-FFF2-40B4-BE49-F238E27FC236}">
                <a16:creationId xmlns:a16="http://schemas.microsoft.com/office/drawing/2014/main" id="{C0892E85-A6FC-1548-15DC-0563E7055B7C}"/>
              </a:ext>
            </a:extLst>
          </p:cNvPr>
          <p:cNvSpPr txBox="1"/>
          <p:nvPr/>
        </p:nvSpPr>
        <p:spPr>
          <a:xfrm>
            <a:off x="168180" y="1034278"/>
            <a:ext cx="2381837" cy="4801314"/>
          </a:xfrm>
          <a:prstGeom prst="rect">
            <a:avLst/>
          </a:prstGeom>
          <a:noFill/>
        </p:spPr>
        <p:txBody>
          <a:bodyPr wrap="square" rtlCol="0">
            <a:spAutoFit/>
          </a:bodyPr>
          <a:lstStyle/>
          <a:p>
            <a:r>
              <a:rPr lang="en-GB" dirty="0"/>
              <a:t>Example of case study on new website (yet to be fully launched)</a:t>
            </a:r>
          </a:p>
          <a:p>
            <a:r>
              <a:rPr lang="en-GB" dirty="0">
                <a:hlinkClick r:id="rId4"/>
              </a:rPr>
              <a:t>https://cncdata.netlify.app/case-studies/#case1</a:t>
            </a:r>
            <a:endParaRPr lang="en-GB" dirty="0"/>
          </a:p>
          <a:p>
            <a:endParaRPr lang="en-GB" dirty="0"/>
          </a:p>
          <a:p>
            <a:r>
              <a:rPr lang="en-GB" dirty="0"/>
              <a:t>For ppt slides lets keep content template the same= </a:t>
            </a:r>
          </a:p>
          <a:p>
            <a:r>
              <a:rPr lang="en-GB" dirty="0"/>
              <a:t>Description at top</a:t>
            </a:r>
          </a:p>
          <a:p>
            <a:r>
              <a:rPr lang="en-GB" dirty="0"/>
              <a:t>Headline outcome on left – and then </a:t>
            </a:r>
          </a:p>
          <a:p>
            <a:pPr marL="285750" indent="-285750">
              <a:buFont typeface="Arial" panose="020B0604020202020204" pitchFamily="34" charset="0"/>
              <a:buChar char="•"/>
            </a:pPr>
            <a:r>
              <a:rPr lang="en-GB" dirty="0"/>
              <a:t>The Requirement</a:t>
            </a:r>
          </a:p>
          <a:p>
            <a:pPr marL="285750" indent="-285750">
              <a:buFont typeface="Arial" panose="020B0604020202020204" pitchFamily="34" charset="0"/>
              <a:buChar char="•"/>
            </a:pPr>
            <a:r>
              <a:rPr lang="en-GB" dirty="0"/>
              <a:t>Our Solution</a:t>
            </a:r>
          </a:p>
          <a:p>
            <a:pPr marL="285750" indent="-285750">
              <a:buFont typeface="Arial" panose="020B0604020202020204" pitchFamily="34" charset="0"/>
              <a:buChar char="•"/>
            </a:pPr>
            <a:r>
              <a:rPr lang="en-GB" dirty="0"/>
              <a:t>The Result </a:t>
            </a:r>
          </a:p>
          <a:p>
            <a:r>
              <a:rPr lang="en-GB" dirty="0"/>
              <a:t>as sub -headings/sections.</a:t>
            </a:r>
          </a:p>
        </p:txBody>
      </p:sp>
    </p:spTree>
    <p:extLst>
      <p:ext uri="{BB962C8B-B14F-4D97-AF65-F5344CB8AC3E}">
        <p14:creationId xmlns:p14="http://schemas.microsoft.com/office/powerpoint/2010/main" val="4217008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0" y="1701800"/>
            <a:ext cx="9610405" cy="3454400"/>
          </a:xfrm>
          <a:prstGeom prst="rect">
            <a:avLst/>
          </a:prstGeom>
          <a:solidFill>
            <a:srgbClr val="CA00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DC4CCBA-12AD-4433-A381-A03661E3D927}"/>
              </a:ext>
            </a:extLst>
          </p:cNvPr>
          <p:cNvSpPr txBox="1"/>
          <p:nvPr/>
        </p:nvSpPr>
        <p:spPr>
          <a:xfrm>
            <a:off x="3223600" y="4127624"/>
            <a:ext cx="5744800" cy="492443"/>
          </a:xfrm>
          <a:prstGeom prst="rect">
            <a:avLst/>
          </a:prstGeom>
          <a:noFill/>
        </p:spPr>
        <p:txBody>
          <a:bodyPr wrap="square" lIns="0" tIns="0" rIns="0" bIns="0" rtlCol="0" anchor="ctr">
            <a:spAutoFit/>
          </a:bodyPr>
          <a:lstStyle/>
          <a:p>
            <a:pPr algn="r"/>
            <a:r>
              <a:rPr lang="en-US" sz="3200" b="1" dirty="0">
                <a:solidFill>
                  <a:schemeClr val="bg1"/>
                </a:solidFill>
                <a:latin typeface="+mj-lt"/>
              </a:rPr>
              <a:t>Thank you slide</a:t>
            </a:r>
          </a:p>
        </p:txBody>
      </p:sp>
      <p:sp>
        <p:nvSpPr>
          <p:cNvPr id="2" name="Title 1" hidden="1">
            <a:extLst>
              <a:ext uri="{FF2B5EF4-FFF2-40B4-BE49-F238E27FC236}">
                <a16:creationId xmlns:a16="http://schemas.microsoft.com/office/drawing/2014/main" id="{BAC4DC87-4412-47EA-869B-E290F40E52AD}"/>
              </a:ext>
            </a:extLst>
          </p:cNvPr>
          <p:cNvSpPr>
            <a:spLocks noGrp="1"/>
          </p:cNvSpPr>
          <p:nvPr>
            <p:ph type="title" idx="4294967295"/>
          </p:nvPr>
        </p:nvSpPr>
        <p:spPr>
          <a:xfrm>
            <a:off x="0" y="365125"/>
            <a:ext cx="10515600" cy="1325563"/>
          </a:xfrm>
        </p:spPr>
        <p:txBody>
          <a:bodyPr/>
          <a:lstStyle/>
          <a:p>
            <a:r>
              <a:rPr lang="en-US" dirty="0"/>
              <a:t>Balanced scorecard slide 1</a:t>
            </a:r>
          </a:p>
        </p:txBody>
      </p:sp>
      <p:pic>
        <p:nvPicPr>
          <p:cNvPr id="3" name="Picture 2">
            <a:extLst>
              <a:ext uri="{FF2B5EF4-FFF2-40B4-BE49-F238E27FC236}">
                <a16:creationId xmlns:a16="http://schemas.microsoft.com/office/drawing/2014/main" id="{F92556CE-E963-4326-9C4F-327B609846FA}"/>
              </a:ext>
            </a:extLst>
          </p:cNvPr>
          <p:cNvPicPr>
            <a:picLocks noChangeAspect="1"/>
          </p:cNvPicPr>
          <p:nvPr/>
        </p:nvPicPr>
        <p:blipFill>
          <a:blip r:embed="rId3"/>
          <a:stretch>
            <a:fillRect/>
          </a:stretch>
        </p:blipFill>
        <p:spPr>
          <a:xfrm>
            <a:off x="7261411" y="1966690"/>
            <a:ext cx="1706989" cy="490760"/>
          </a:xfrm>
          <a:prstGeom prst="rect">
            <a:avLst/>
          </a:prstGeom>
        </p:spPr>
      </p:pic>
    </p:spTree>
    <p:extLst>
      <p:ext uri="{BB962C8B-B14F-4D97-AF65-F5344CB8AC3E}">
        <p14:creationId xmlns:p14="http://schemas.microsoft.com/office/powerpoint/2010/main" val="2906496893"/>
      </p:ext>
    </p:extLst>
  </p:cSld>
  <p:clrMapOvr>
    <a:masterClrMapping/>
  </p:clrMapOvr>
</p:sld>
</file>

<file path=ppt/theme/theme1.xml><?xml version="1.0" encoding="utf-8"?>
<a:theme xmlns:a="http://schemas.openxmlformats.org/drawingml/2006/main" name="Office Theme">
  <a:themeElements>
    <a:clrScheme name="McD color scheme">
      <a:dk1>
        <a:sysClr val="windowText" lastClr="000000"/>
      </a:dk1>
      <a:lt1>
        <a:sysClr val="window" lastClr="FFFFFF"/>
      </a:lt1>
      <a:dk2>
        <a:srgbClr val="44546A"/>
      </a:dk2>
      <a:lt2>
        <a:srgbClr val="E7E6E6"/>
      </a:lt2>
      <a:accent1>
        <a:srgbClr val="E31737"/>
      </a:accent1>
      <a:accent2>
        <a:srgbClr val="FFC427"/>
      </a:accent2>
      <a:accent3>
        <a:srgbClr val="B4D78E"/>
      </a:accent3>
      <a:accent4>
        <a:srgbClr val="749CD3"/>
      </a:accent4>
      <a:accent5>
        <a:srgbClr val="4472C4"/>
      </a:accent5>
      <a:accent6>
        <a:srgbClr val="70AD47"/>
      </a:accent6>
      <a:hlink>
        <a:srgbClr val="0563C1"/>
      </a:hlink>
      <a:folHlink>
        <a:srgbClr val="954F72"/>
      </a:folHlink>
    </a:clrScheme>
    <a:fontScheme name="Modern 04">
      <a:majorFont>
        <a:latin typeface="Century Gothic"/>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89048086_Balanced scorecard, from 24Slides_SL_V1.pptx" id="{6BFE50D7-0AB5-4B02-8B95-8C7F9FA851A2}" vid="{E07AABDE-8E2B-4665-809A-C7E8493823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4CC17A-C7FA-42F7-A285-99975430EB39}">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E6028FB-6012-4967-A451-C2FAE951FE25}">
  <ds:schemaRefs>
    <ds:schemaRef ds:uri="16c05727-aa75-4e4a-9b5f-8a80a1165891"/>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93496C2-30B3-40CB-ACDC-46FFFFC8A1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Balanced scorecard, from 24Slides</Template>
  <TotalTime>72063</TotalTime>
  <Words>2737</Words>
  <Application>Microsoft Office PowerPoint</Application>
  <PresentationFormat>Widescreen</PresentationFormat>
  <Paragraphs>440</Paragraphs>
  <Slides>28</Slides>
  <Notes>24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28</vt:i4>
      </vt:variant>
    </vt:vector>
  </HeadingPairs>
  <TitlesOfParts>
    <vt:vector size="41" baseType="lpstr">
      <vt:lpstr>Arial</vt:lpstr>
      <vt:lpstr>Calibri</vt:lpstr>
      <vt:lpstr>Calibri Light</vt:lpstr>
      <vt:lpstr>Calibri Light (Body)</vt:lpstr>
      <vt:lpstr>Century Gothic</vt:lpstr>
      <vt:lpstr>Century Gothic (Headings)</vt:lpstr>
      <vt:lpstr>Gill Sans</vt:lpstr>
      <vt:lpstr>Montserrat</vt:lpstr>
      <vt:lpstr>Montserrat Light</vt:lpstr>
      <vt:lpstr>Noto Sans Symbols</vt:lpstr>
      <vt:lpstr>Times New Roman</vt:lpstr>
      <vt:lpstr>Wingdings</vt:lpstr>
      <vt:lpstr>Office Theme</vt:lpstr>
      <vt:lpstr>Balanced scorecard slide 1</vt:lpstr>
      <vt:lpstr>PowerPoint Presentation</vt:lpstr>
      <vt:lpstr>Balanced scorecard slide 1</vt:lpstr>
      <vt:lpstr>PowerPoint Presentation</vt:lpstr>
      <vt:lpstr>PowerPoint Presentation</vt:lpstr>
      <vt:lpstr>PowerPoint Presentation</vt:lpstr>
      <vt:lpstr>PowerPoint Presentation</vt:lpstr>
      <vt:lpstr>PowerPoint Presentation</vt:lpstr>
      <vt:lpstr>From contact to customer</vt:lpstr>
      <vt:lpstr>How we can work with you.</vt:lpstr>
      <vt:lpstr>Why work with us? </vt:lpstr>
      <vt:lpstr>PowerPoint Presentation</vt:lpstr>
      <vt:lpstr>Most Accurate &amp; Comprehensive Campaign Ready Data In APAC Region</vt:lpstr>
      <vt:lpstr>PowerPoint Presentation</vt:lpstr>
      <vt:lpstr>PowerPoint Presentation</vt:lpstr>
      <vt:lpstr>Getting started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Business Process Outsourcing </vt:lpstr>
      <vt:lpstr>How it works</vt:lpstr>
      <vt:lpstr>Use Cases</vt:lpstr>
      <vt:lpstr>PowerPoint Presentation</vt:lpstr>
      <vt:lpstr>Balanced scorecard slide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CNCDATA</dc:title>
  <dc:creator>Raj Mohan</dc:creator>
  <cp:lastModifiedBy>Raj Mohan</cp:lastModifiedBy>
  <cp:revision>314</cp:revision>
  <dcterms:created xsi:type="dcterms:W3CDTF">2022-02-21T22:28:39Z</dcterms:created>
  <dcterms:modified xsi:type="dcterms:W3CDTF">2023-05-05T08:28:46Z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