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3" r:id="rId3"/>
    <p:sldId id="264" r:id="rId4"/>
    <p:sldId id="257" r:id="rId5"/>
    <p:sldId id="258" r:id="rId6"/>
    <p:sldId id="268" r:id="rId7"/>
    <p:sldId id="267" r:id="rId8"/>
    <p:sldId id="259" r:id="rId9"/>
    <p:sldId id="260" r:id="rId10"/>
    <p:sldId id="261" r:id="rId11"/>
    <p:sldId id="265" r:id="rId12"/>
    <p:sldId id="266" r:id="rId1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48"/>
    <p:restoredTop sz="96327"/>
  </p:normalViewPr>
  <p:slideViewPr>
    <p:cSldViewPr snapToGrid="0">
      <p:cViewPr varScale="1">
        <p:scale>
          <a:sx n="87" d="100"/>
          <a:sy n="87" d="100"/>
        </p:scale>
        <p:origin x="200" y="9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Arbeitsblat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ofPieChart>
        <c:ofPieType val="bar"/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Portion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53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889-6B4B-BFB2-2783125575DA}"/>
              </c:ext>
            </c:extLst>
          </c:dPt>
          <c:dPt>
            <c:idx val="1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889-6B4B-BFB2-2783125575DA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889-6B4B-BFB2-2783125575DA}"/>
              </c:ext>
            </c:extLst>
          </c:dPt>
          <c:dPt>
            <c:idx val="3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889-6B4B-BFB2-2783125575DA}"/>
              </c:ext>
            </c:extLst>
          </c:dPt>
          <c:dPt>
            <c:idx val="4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6889-6B4B-BFB2-2783125575DA}"/>
              </c:ext>
            </c:extLst>
          </c:dPt>
          <c:dPt>
            <c:idx val="5"/>
            <c:bubble3D val="0"/>
            <c:spPr>
              <a:solidFill>
                <a:schemeClr val="accent1">
                  <a:tint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6889-6B4B-BFB2-2783125575DA}"/>
              </c:ext>
            </c:extLst>
          </c:dPt>
          <c:dLbls>
            <c:dLbl>
              <c:idx val="0"/>
              <c:layout>
                <c:manualLayout>
                  <c:x val="0.12180058198230297"/>
                  <c:y val="-0.1843415824028517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Futura" panose="020B0602020204020303" pitchFamily="34" charset="-79"/>
                      <a:ea typeface="+mn-ea"/>
                      <a:cs typeface="Futura" panose="020B0602020204020303" pitchFamily="34" charset="-79"/>
                    </a:defRPr>
                  </a:pPr>
                  <a:endParaRPr lang="de-DE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889-6B4B-BFB2-2783125575DA}"/>
                </c:ext>
              </c:extLst>
            </c:dLbl>
            <c:dLbl>
              <c:idx val="1"/>
              <c:layout>
                <c:manualLayout>
                  <c:x val="5.9047255532100738E-2"/>
                  <c:y val="0.1169283921370993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Futura" panose="020B0602020204020303" pitchFamily="34" charset="-79"/>
                      <a:ea typeface="+mn-ea"/>
                      <a:cs typeface="Futura" panose="020B0602020204020303" pitchFamily="34" charset="-79"/>
                    </a:defRPr>
                  </a:pPr>
                  <a:endParaRPr lang="de-DE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889-6B4B-BFB2-2783125575DA}"/>
                </c:ext>
              </c:extLst>
            </c:dLbl>
            <c:dLbl>
              <c:idx val="2"/>
              <c:layout>
                <c:manualLayout>
                  <c:x val="-1.9085093368986051E-2"/>
                  <c:y val="0.1730392914090168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Futura" panose="020B0602020204020303" pitchFamily="34" charset="-79"/>
                      <a:ea typeface="+mn-ea"/>
                      <a:cs typeface="Futura" panose="020B0602020204020303" pitchFamily="34" charset="-79"/>
                    </a:defRPr>
                  </a:pPr>
                  <a:endParaRPr lang="de-DE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889-6B4B-BFB2-2783125575DA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71A3AC19-D95D-774A-B7C8-23EAD5B44F8E}" type="CATEGORYNAME">
                      <a:rPr lang="en-US" sz="1400"/>
                      <a:pPr/>
                      <a:t>[RUBRIKENNAME]</a:t>
                    </a:fld>
                    <a:endParaRPr lang="en-US" sz="1400" baseline="0" dirty="0"/>
                  </a:p>
                  <a:p>
                    <a:r>
                      <a:rPr lang="en-US" dirty="0"/>
                      <a:t>63%</a:t>
                    </a:r>
                  </a:p>
                </c:rich>
              </c:tx>
              <c:dLblPos val="ctr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6889-6B4B-BFB2-2783125575DA}"/>
                </c:ext>
              </c:extLst>
            </c:dLbl>
            <c:dLbl>
              <c:idx val="4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bg1"/>
                        </a:solidFill>
                        <a:latin typeface="Futura" panose="020B0602020204020303" pitchFamily="34" charset="-79"/>
                        <a:ea typeface="+mn-ea"/>
                        <a:cs typeface="Futura" panose="020B0602020204020303" pitchFamily="34" charset="-79"/>
                      </a:defRPr>
                    </a:pPr>
                    <a:fld id="{4B2C0919-DFF3-DA44-9F6E-A7B363ED0C5D}" type="CATEGORYNAME">
                      <a:rPr lang="en-US" sz="1600"/>
                      <a:pPr>
                        <a:defRPr sz="1600" b="1">
                          <a:solidFill>
                            <a:schemeClr val="bg1"/>
                          </a:solidFill>
                          <a:latin typeface="Futura" panose="020B0602020204020303" pitchFamily="34" charset="-79"/>
                          <a:cs typeface="Futura" panose="020B0602020204020303" pitchFamily="34" charset="-79"/>
                        </a:defRPr>
                      </a:pPr>
                      <a:t>[RUBRIKENNAME]</a:t>
                    </a:fld>
                    <a:endParaRPr lang="en-US" sz="1600" baseline="0" dirty="0"/>
                  </a:p>
                  <a:p>
                    <a:pPr>
                      <a:defRPr sz="1600" b="1">
                        <a:solidFill>
                          <a:schemeClr val="bg1"/>
                        </a:solidFill>
                        <a:latin typeface="Futura" panose="020B0602020204020303" pitchFamily="34" charset="-79"/>
                        <a:cs typeface="Futura" panose="020B0602020204020303" pitchFamily="34" charset="-79"/>
                      </a:defRPr>
                    </a:pPr>
                    <a:r>
                      <a:rPr lang="en-US" sz="1600"/>
                      <a:t>37%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Futura" panose="020B0602020204020303" pitchFamily="34" charset="-79"/>
                      <a:ea typeface="+mn-ea"/>
                      <a:cs typeface="Futura" panose="020B0602020204020303" pitchFamily="34" charset="-79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6889-6B4B-BFB2-2783125575DA}"/>
                </c:ext>
              </c:extLst>
            </c:dLbl>
            <c:dLbl>
              <c:idx val="5"/>
              <c:layout>
                <c:manualLayout>
                  <c:x val="-0.23208451906985042"/>
                  <c:y val="6.028876447684243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Futura" panose="020B0602020204020303" pitchFamily="34" charset="-79"/>
                        <a:ea typeface="+mn-ea"/>
                        <a:cs typeface="Futura" panose="020B0602020204020303" pitchFamily="34" charset="-79"/>
                      </a:defRPr>
                    </a:pPr>
                    <a:r>
                      <a:rPr lang="en-US" sz="1600" dirty="0"/>
                      <a:t>Food</a:t>
                    </a:r>
                    <a:endParaRPr lang="en-US" sz="1600" baseline="0" dirty="0"/>
                  </a:p>
                  <a:p>
                    <a:pPr>
                      <a:defRPr sz="1600" b="1">
                        <a:latin typeface="Futura" panose="020B0602020204020303" pitchFamily="34" charset="-79"/>
                        <a:cs typeface="Futura" panose="020B0602020204020303" pitchFamily="34" charset="-79"/>
                      </a:defRPr>
                    </a:pPr>
                    <a:fld id="{C88056C7-2230-BF40-8698-B5CAA608B151}" type="VALUE">
                      <a:rPr lang="en-US" sz="1600"/>
                      <a:pPr>
                        <a:defRPr sz="1600" b="1">
                          <a:latin typeface="Futura" panose="020B0602020204020303" pitchFamily="34" charset="-79"/>
                          <a:cs typeface="Futura" panose="020B0602020204020303" pitchFamily="34" charset="-79"/>
                        </a:defRPr>
                      </a:pPr>
                      <a:t>[WERT]</a:t>
                    </a:fld>
                    <a:endParaRPr lang="de-DE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Futura" panose="020B0602020204020303" pitchFamily="34" charset="-79"/>
                      <a:ea typeface="+mn-ea"/>
                      <a:cs typeface="Futura" panose="020B0602020204020303" pitchFamily="34" charset="-79"/>
                    </a:defRPr>
                  </a:pPr>
                  <a:endParaRPr lang="de-DE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7924036383674111"/>
                      <c:h val="0.2011685141154185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6889-6B4B-BFB2-2783125575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Futura" panose="020B0602020204020303" pitchFamily="34" charset="-79"/>
                    <a:ea typeface="+mn-ea"/>
                    <a:cs typeface="Futura" panose="020B0602020204020303" pitchFamily="34" charset="-79"/>
                  </a:defRPr>
                </a:pPr>
                <a:endParaRPr lang="de-DE"/>
              </a:p>
            </c:txPr>
            <c:dLblPos val="ctr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Tabelle1!$A$2:$A$6</c:f>
              <c:strCache>
                <c:ptCount val="5"/>
                <c:pt idx="0">
                  <c:v>Housing</c:v>
                </c:pt>
                <c:pt idx="1">
                  <c:v>Mobility</c:v>
                </c:pt>
                <c:pt idx="2">
                  <c:v>Other</c:v>
                </c:pt>
                <c:pt idx="3">
                  <c:v>Consumed</c:v>
                </c:pt>
                <c:pt idx="4">
                  <c:v>Wasted</c:v>
                </c:pt>
              </c:strCache>
            </c:strRef>
          </c:cat>
          <c:val>
            <c:numRef>
              <c:f>Tabelle1!$B$2:$B$6</c:f>
              <c:numCache>
                <c:formatCode>0%</c:formatCode>
                <c:ptCount val="5"/>
                <c:pt idx="0">
                  <c:v>0.28000000000000003</c:v>
                </c:pt>
                <c:pt idx="1">
                  <c:v>0.24</c:v>
                </c:pt>
                <c:pt idx="2">
                  <c:v>0.15</c:v>
                </c:pt>
                <c:pt idx="3">
                  <c:v>0.2079</c:v>
                </c:pt>
                <c:pt idx="4">
                  <c:v>0.1221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889-6B4B-BFB2-2783125575D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splitType val="pos"/>
        <c:splitPos val="2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8CCD7B-CB6C-CCD1-DFB4-57F975940F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58573F1-C41B-302D-276B-E7F86765F5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E314FF4-2D2A-B7E5-9F84-05457CDE4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DAC9F-038A-DB4C-AA3B-B118B9D55EE5}" type="datetimeFigureOut">
              <a:rPr lang="de-DE" smtClean="0"/>
              <a:t>11.04.23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C3E8079-F08A-D11C-33EC-962C3DC14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147B700-819D-66AD-24EC-51FC8A0C2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8F753-71A4-4449-8392-5ABD4238B9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2391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A48221-3BF4-01EF-027A-350DBAF1C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866DB1A-7D06-BC77-8437-B29CF09604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C712C64-1FD5-AC77-3782-C011C8CE2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DAC9F-038A-DB4C-AA3B-B118B9D55EE5}" type="datetimeFigureOut">
              <a:rPr lang="de-DE" smtClean="0"/>
              <a:t>11.04.23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5B034ED-075C-BF6F-4021-CAACEB6EB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4614D45-6533-97B5-5BF8-358350821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8F753-71A4-4449-8392-5ABD4238B9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4201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08E9DA-CAA0-3D63-714C-76DCFA768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08F5437-340F-BCC0-F8D2-F92D78F4FF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323519D-FA9A-1A6C-722B-8D332E501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DAC9F-038A-DB4C-AA3B-B118B9D55EE5}" type="datetimeFigureOut">
              <a:rPr lang="de-DE" smtClean="0"/>
              <a:t>11.04.23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708AA48-86B6-732A-C717-890AB71AA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D1E972D-E063-DB3E-E21C-265A88FFD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8F753-71A4-4449-8392-5ABD4238B9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4669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7CA954-24B5-3C87-AE64-D709C51CF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A5AD136-EB00-FD0F-0E1F-4E76C4B89A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72FB00E-D2E4-B31B-43D2-FB6F1CBFD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9F252C5-DCBB-B681-5DBA-39EF80793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DAC9F-038A-DB4C-AA3B-B118B9D55EE5}" type="datetimeFigureOut">
              <a:rPr lang="de-DE" smtClean="0"/>
              <a:t>11.04.23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5C93637-3CD8-1F03-3EC9-08ABBCA4D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3C1E155-1F14-F490-6C57-E8D3C020D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8F753-71A4-4449-8392-5ABD4238B9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0205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A6CE3B-0CB1-AE46-32F5-F38E1383E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FC26FC5-3180-F3BF-37B3-270F13438B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D44C41F-F5ED-AF30-5755-724BD06AD1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BE80964-F9ED-B497-E75E-493FD9DEFD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6022A25-A15E-7049-1442-BC74C805BC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003E1C37-2E9E-A1DA-D029-2D9A19454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DAC9F-038A-DB4C-AA3B-B118B9D55EE5}" type="datetimeFigureOut">
              <a:rPr lang="de-DE" smtClean="0"/>
              <a:t>11.04.23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DB120B41-9269-DD1C-6908-D4591EA00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A208CDC-F4E4-6C66-28FC-71375BABE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8F753-71A4-4449-8392-5ABD4238B9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6355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1DDE8C-2DCF-EC8A-9D7A-DBEEF214B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8A65619-3102-96B3-8879-7C1CA1695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DAC9F-038A-DB4C-AA3B-B118B9D55EE5}" type="datetimeFigureOut">
              <a:rPr lang="de-DE" smtClean="0"/>
              <a:t>11.04.23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8C7B657-64B0-1F2C-0532-37C619C38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F110F5A-7554-6437-3A7E-CE2FF2896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8F753-71A4-4449-8392-5ABD4238B9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2731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55B4008-B032-93D7-AD9C-DA78A2C5B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DAC9F-038A-DB4C-AA3B-B118B9D55EE5}" type="datetimeFigureOut">
              <a:rPr lang="de-DE" smtClean="0"/>
              <a:t>11.04.23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2410C08-CF2E-1BE1-9197-9B7B5C958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F1BE3F4-EE36-80C6-3B3B-22170E734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8F753-71A4-4449-8392-5ABD4238B9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1260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3FC56F-690B-9948-B39D-F68F72CF5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25AC8E3-1DE3-901C-6C1A-3AC9BC2452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1D3D2A3-3DA2-9C3F-0621-B6F954AEC2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35F651B-8A32-11E1-214E-832570EF1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DAC9F-038A-DB4C-AA3B-B118B9D55EE5}" type="datetimeFigureOut">
              <a:rPr lang="de-DE" smtClean="0"/>
              <a:t>11.04.23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6C31E9A-5F72-48CB-EFD7-183A19496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A0E0D7C-5AE5-BB37-620D-9E2818279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8F753-71A4-4449-8392-5ABD4238B9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789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06F97D-101D-70E6-3C30-EF897DFDC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C21DBC18-F4E1-5962-4531-7F37AB1CFD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D681B1B-5EFA-4900-F87B-EF0FD44B12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C0974A0-8A34-DFA9-AF8C-94BCB9623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DAC9F-038A-DB4C-AA3B-B118B9D55EE5}" type="datetimeFigureOut">
              <a:rPr lang="de-DE" smtClean="0"/>
              <a:t>11.04.23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655D07D-051A-A198-3AB4-2B0FBFF7D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7321D6-C1A6-6D0F-EB17-385063D60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8F753-71A4-4449-8392-5ABD4238B9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9365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649C2C-2FA9-632C-439F-EA8513404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18FFDE9-4174-6F59-8C64-D7F071FBB1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9529C7A-67B4-2557-1320-935353B15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DAC9F-038A-DB4C-AA3B-B118B9D55EE5}" type="datetimeFigureOut">
              <a:rPr lang="de-DE" smtClean="0"/>
              <a:t>11.04.23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5974415-8A9E-8141-B571-D6D9908B8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1CDBA0C-8D2D-7FA0-F285-91FA22C0A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8F753-71A4-4449-8392-5ABD4238B9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2017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A1240667-4C9C-612C-18FA-CB5E77BED6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80AAF67-85E9-24CF-DF40-E6127FA54C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E0A8D98-F70D-CC4A-3043-4DCBF1A7C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DAC9F-038A-DB4C-AA3B-B118B9D55EE5}" type="datetimeFigureOut">
              <a:rPr lang="de-DE" smtClean="0"/>
              <a:t>11.04.23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2998EA9-37FF-FC99-04AB-DB13C4453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9BE5212-8619-FC59-B1C0-BFE20FBB0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8F753-71A4-4449-8392-5ABD4238B9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4815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D53E916-9B7C-E218-0426-0AA707B81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5EB2BF9-60AB-833D-7F75-21FEAC4C99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941226F-613B-D671-DABF-A2B4395F78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2DAC9F-038A-DB4C-AA3B-B118B9D55EE5}" type="datetimeFigureOut">
              <a:rPr lang="de-DE" smtClean="0"/>
              <a:t>11.04.23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6AD47F6-3CF5-DFB8-9564-C5BD14C226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E6BCCD9-4744-40AA-5AEA-CFEDA96B99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98F753-71A4-4449-8392-5ABD4238B9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6806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18" Type="http://schemas.openxmlformats.org/officeDocument/2006/relationships/image" Target="../media/image3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32.png"/><Relationship Id="rId17" Type="http://schemas.microsoft.com/office/2007/relationships/hdphoto" Target="../media/hdphoto4.wdp"/><Relationship Id="rId2" Type="http://schemas.openxmlformats.org/officeDocument/2006/relationships/image" Target="../media/image25.png"/><Relationship Id="rId16" Type="http://schemas.openxmlformats.org/officeDocument/2006/relationships/image" Target="../media/image36.png"/><Relationship Id="rId20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1.jpeg"/><Relationship Id="rId5" Type="http://schemas.microsoft.com/office/2007/relationships/hdphoto" Target="../media/hdphoto2.wdp"/><Relationship Id="rId15" Type="http://schemas.openxmlformats.org/officeDocument/2006/relationships/image" Target="../media/image35.jpeg"/><Relationship Id="rId10" Type="http://schemas.openxmlformats.org/officeDocument/2006/relationships/image" Target="../media/image30.png"/><Relationship Id="rId19" Type="http://schemas.openxmlformats.org/officeDocument/2006/relationships/image" Target="../media/image38.png"/><Relationship Id="rId4" Type="http://schemas.openxmlformats.org/officeDocument/2006/relationships/image" Target="../media/image26.png"/><Relationship Id="rId9" Type="http://schemas.openxmlformats.org/officeDocument/2006/relationships/image" Target="../media/image29.png"/><Relationship Id="rId1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C0179D-D1C3-97C7-1EFE-6C69127D2E2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err="1"/>
              <a:t>Goods</a:t>
            </a:r>
            <a:r>
              <a:rPr lang="de-DE" dirty="0"/>
              <a:t> 4 </a:t>
            </a:r>
            <a:r>
              <a:rPr lang="de-DE" dirty="0" err="1"/>
              <a:t>Good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4F4E369-5B32-4E59-A1BA-4E7BE5D74D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Äss-Bar </a:t>
            </a:r>
            <a:r>
              <a:rPr lang="de-DE" dirty="0" err="1"/>
              <a:t>goes</a:t>
            </a:r>
            <a:r>
              <a:rPr lang="de-DE" dirty="0"/>
              <a:t> online</a:t>
            </a:r>
          </a:p>
        </p:txBody>
      </p:sp>
    </p:spTree>
    <p:extLst>
      <p:ext uri="{BB962C8B-B14F-4D97-AF65-F5344CB8AC3E}">
        <p14:creationId xmlns:p14="http://schemas.microsoft.com/office/powerpoint/2010/main" val="2397395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34C3AD-2D54-2491-89FC-6852935A1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4626"/>
            <a:ext cx="6462252" cy="1325563"/>
          </a:xfrm>
        </p:spPr>
        <p:txBody>
          <a:bodyPr>
            <a:normAutofit fontScale="90000"/>
          </a:bodyPr>
          <a:lstStyle/>
          <a:p>
            <a:r>
              <a:rPr lang="de-DE" b="1" dirty="0"/>
              <a:t>Global </a:t>
            </a:r>
            <a:r>
              <a:rPr lang="de-DE" b="1" dirty="0" err="1"/>
              <a:t>Warming</a:t>
            </a:r>
            <a:r>
              <a:rPr lang="de-DE" b="1" dirty="0"/>
              <a:t> </a:t>
            </a:r>
            <a:br>
              <a:rPr lang="de-DE" dirty="0"/>
            </a:br>
            <a:r>
              <a:rPr lang="de-DE" sz="3600" dirty="0" err="1"/>
              <a:t>Foodwaste</a:t>
            </a:r>
            <a:r>
              <a:rPr lang="de-DE" sz="3600" dirty="0"/>
              <a:t> </a:t>
            </a:r>
            <a:r>
              <a:rPr lang="de-DE" sz="3600" dirty="0" err="1"/>
              <a:t>is</a:t>
            </a:r>
            <a:r>
              <a:rPr lang="de-DE" sz="3600" dirty="0"/>
              <a:t> </a:t>
            </a:r>
            <a:r>
              <a:rPr lang="de-DE" sz="3600" dirty="0" err="1"/>
              <a:t>one</a:t>
            </a:r>
            <a:r>
              <a:rPr lang="de-DE" sz="3600" dirty="0"/>
              <a:t> </a:t>
            </a:r>
            <a:r>
              <a:rPr lang="de-DE" sz="3600" dirty="0" err="1"/>
              <a:t>of</a:t>
            </a:r>
            <a:r>
              <a:rPr lang="de-DE" sz="3600" dirty="0"/>
              <a:t> </a:t>
            </a:r>
            <a:r>
              <a:rPr lang="de-DE" sz="3600" dirty="0" err="1"/>
              <a:t>the</a:t>
            </a:r>
            <a:r>
              <a:rPr lang="de-DE" sz="3600" dirty="0"/>
              <a:t> </a:t>
            </a:r>
            <a:r>
              <a:rPr lang="de-DE" sz="3600" dirty="0" err="1"/>
              <a:t>main</a:t>
            </a:r>
            <a:r>
              <a:rPr lang="de-DE" sz="3600" dirty="0"/>
              <a:t> </a:t>
            </a:r>
            <a:r>
              <a:rPr lang="de-DE" sz="3600" dirty="0" err="1"/>
              <a:t>drivers</a:t>
            </a:r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A5B9254-8260-8990-D3B1-17ADCC7264EB}"/>
              </a:ext>
            </a:extLst>
          </p:cNvPr>
          <p:cNvSpPr txBox="1"/>
          <p:nvPr/>
        </p:nvSpPr>
        <p:spPr>
          <a:xfrm>
            <a:off x="6468699" y="4758487"/>
            <a:ext cx="33484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SzPct val="80000"/>
              <a:buFont typeface=".Apple Color Emoji UI"/>
              <a:buChar char="❌"/>
            </a:pPr>
            <a:r>
              <a:rPr lang="de-DE" dirty="0"/>
              <a:t>CHF 15 </a:t>
            </a:r>
            <a:r>
              <a:rPr lang="de-DE" dirty="0" err="1"/>
              <a:t>Billions</a:t>
            </a:r>
            <a:r>
              <a:rPr lang="de-DE" dirty="0"/>
              <a:t> </a:t>
            </a:r>
            <a:r>
              <a:rPr lang="de-DE" dirty="0" err="1"/>
              <a:t>worth</a:t>
            </a:r>
            <a:r>
              <a:rPr lang="de-DE" dirty="0"/>
              <a:t> not </a:t>
            </a:r>
            <a:r>
              <a:rPr lang="de-DE" dirty="0" err="1"/>
              <a:t>used</a:t>
            </a:r>
            <a:endParaRPr lang="de-DE" dirty="0"/>
          </a:p>
          <a:p>
            <a:pPr marL="285750" indent="-285750">
              <a:buSzPct val="80000"/>
              <a:buFont typeface=".Apple Color Emoji UI"/>
              <a:buChar char="❌"/>
            </a:pPr>
            <a:r>
              <a:rPr lang="de-DE" dirty="0"/>
              <a:t>2.4 </a:t>
            </a:r>
            <a:r>
              <a:rPr lang="de-DE" dirty="0" err="1"/>
              <a:t>Megatons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food</a:t>
            </a:r>
            <a:r>
              <a:rPr lang="de-DE" dirty="0"/>
              <a:t> </a:t>
            </a:r>
            <a:r>
              <a:rPr lang="de-DE" dirty="0" err="1"/>
              <a:t>wasted</a:t>
            </a:r>
            <a:endParaRPr lang="de-DE" dirty="0"/>
          </a:p>
          <a:p>
            <a:pPr marL="285750" indent="-285750">
              <a:buSzPct val="80000"/>
              <a:buFont typeface=".Apple Color Emoji UI"/>
              <a:buChar char="❌"/>
            </a:pPr>
            <a:r>
              <a:rPr lang="de-DE" dirty="0"/>
              <a:t>2‘900‘000‘000 kg </a:t>
            </a:r>
            <a:r>
              <a:rPr lang="de-DE" dirty="0" err="1"/>
              <a:t>surplus</a:t>
            </a:r>
            <a:r>
              <a:rPr lang="de-DE" dirty="0"/>
              <a:t> CO</a:t>
            </a:r>
            <a:r>
              <a:rPr lang="de-DE" baseline="-25000" dirty="0"/>
              <a:t>2</a:t>
            </a:r>
          </a:p>
        </p:txBody>
      </p:sp>
      <p:sp>
        <p:nvSpPr>
          <p:cNvPr id="5" name="TextBox 21">
            <a:extLst>
              <a:ext uri="{FF2B5EF4-FFF2-40B4-BE49-F238E27FC236}">
                <a16:creationId xmlns:a16="http://schemas.microsoft.com/office/drawing/2014/main" id="{836F3A24-5F07-90F2-6971-A0CA1A57ABBD}"/>
              </a:ext>
            </a:extLst>
          </p:cNvPr>
          <p:cNvSpPr txBox="1"/>
          <p:nvPr/>
        </p:nvSpPr>
        <p:spPr>
          <a:xfrm>
            <a:off x="838200" y="6494401"/>
            <a:ext cx="741075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dirty="0">
                <a:latin typeface="Arial"/>
                <a:cs typeface="Arial"/>
              </a:rPr>
              <a:t>Source: WWF Schweiz / Foodways Consulting; https://</a:t>
            </a:r>
            <a:r>
              <a:rPr lang="en-US" sz="1200" dirty="0" err="1">
                <a:latin typeface="Arial"/>
                <a:cs typeface="Arial"/>
              </a:rPr>
              <a:t>myemissions.green</a:t>
            </a:r>
            <a:endParaRPr lang="en-US" sz="1200" dirty="0">
              <a:latin typeface="Arial"/>
              <a:cs typeface="Arial"/>
            </a:endParaRPr>
          </a:p>
        </p:txBody>
      </p:sp>
      <p:graphicFrame>
        <p:nvGraphicFramePr>
          <p:cNvPr id="6" name="Diagramm 5">
            <a:extLst>
              <a:ext uri="{FF2B5EF4-FFF2-40B4-BE49-F238E27FC236}">
                <a16:creationId xmlns:a16="http://schemas.microsoft.com/office/drawing/2014/main" id="{B326EB6E-4476-F588-F070-08E5B285BC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0511418"/>
              </p:ext>
            </p:extLst>
          </p:nvPr>
        </p:nvGraphicFramePr>
        <p:xfrm>
          <a:off x="793956" y="2514356"/>
          <a:ext cx="5674743" cy="38970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2" descr="What is global warming? | New Scientist">
            <a:extLst>
              <a:ext uri="{FF2B5EF4-FFF2-40B4-BE49-F238E27FC236}">
                <a16:creationId xmlns:a16="http://schemas.microsoft.com/office/drawing/2014/main" id="{B670D176-3D0D-BADF-3703-19D555C5BD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33" r="23298" b="3759"/>
          <a:stretch/>
        </p:blipFill>
        <p:spPr bwMode="auto">
          <a:xfrm>
            <a:off x="7433634" y="362133"/>
            <a:ext cx="4529892" cy="358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2698D3FB-65DA-61F6-D2B6-C36F2F5AA434}"/>
              </a:ext>
            </a:extLst>
          </p:cNvPr>
          <p:cNvSpPr txBox="1"/>
          <p:nvPr/>
        </p:nvSpPr>
        <p:spPr>
          <a:xfrm>
            <a:off x="838200" y="2278383"/>
            <a:ext cx="2687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CO</a:t>
            </a:r>
            <a:r>
              <a:rPr lang="de-DE" baseline="-25000" dirty="0"/>
              <a:t>2</a:t>
            </a:r>
            <a:r>
              <a:rPr lang="de-DE" dirty="0"/>
              <a:t> Sources in </a:t>
            </a:r>
            <a:r>
              <a:rPr lang="de-DE" dirty="0" err="1"/>
              <a:t>Switzerland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44383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34C3AD-2D54-2491-89FC-6852935A1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Further </a:t>
            </a:r>
            <a:r>
              <a:rPr lang="de-DE" b="1" dirty="0" err="1"/>
              <a:t>ramifications</a:t>
            </a:r>
            <a:r>
              <a:rPr lang="de-DE" b="1" dirty="0"/>
              <a:t> </a:t>
            </a:r>
            <a:r>
              <a:rPr lang="de-DE" b="1" dirty="0" err="1"/>
              <a:t>of</a:t>
            </a:r>
            <a:r>
              <a:rPr lang="de-DE" b="1" dirty="0"/>
              <a:t> </a:t>
            </a:r>
            <a:r>
              <a:rPr lang="de-DE" b="1" dirty="0" err="1"/>
              <a:t>Foodwaste</a:t>
            </a:r>
            <a:endParaRPr lang="de-DE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92A9DF17-0F52-8E7D-EB74-E1B39A41A85D}"/>
              </a:ext>
            </a:extLst>
          </p:cNvPr>
          <p:cNvSpPr txBox="1"/>
          <p:nvPr/>
        </p:nvSpPr>
        <p:spPr>
          <a:xfrm>
            <a:off x="980778" y="1527532"/>
            <a:ext cx="3782072" cy="3204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dirty="0"/>
              <a:t>Global </a:t>
            </a:r>
            <a:r>
              <a:rPr lang="de-DE" dirty="0" err="1"/>
              <a:t>warming</a:t>
            </a:r>
            <a:r>
              <a:rPr lang="de-DE" dirty="0"/>
              <a:t> / CO</a:t>
            </a:r>
            <a:r>
              <a:rPr lang="de-DE" baseline="-25000" dirty="0"/>
              <a:t>2</a:t>
            </a:r>
          </a:p>
        </p:txBody>
      </p:sp>
      <p:pic>
        <p:nvPicPr>
          <p:cNvPr id="7" name="Picture 9">
            <a:extLst>
              <a:ext uri="{FF2B5EF4-FFF2-40B4-BE49-F238E27FC236}">
                <a16:creationId xmlns:a16="http://schemas.microsoft.com/office/drawing/2014/main" id="{8829C907-EB63-1272-7DFB-E86D3792AD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t="-1" r="10722" b="-263"/>
          <a:stretch/>
        </p:blipFill>
        <p:spPr>
          <a:xfrm>
            <a:off x="980779" y="4507694"/>
            <a:ext cx="3782072" cy="2126640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FEE24E01-6EB4-E933-7C8D-977387B75A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5523"/>
          <a:stretch/>
        </p:blipFill>
        <p:spPr>
          <a:xfrm>
            <a:off x="5113854" y="4507694"/>
            <a:ext cx="3778023" cy="2124364"/>
          </a:xfrm>
          <a:prstGeom prst="rect">
            <a:avLst/>
          </a:prstGeom>
        </p:spPr>
      </p:pic>
      <p:pic>
        <p:nvPicPr>
          <p:cNvPr id="9" name="Picture 10">
            <a:extLst>
              <a:ext uri="{FF2B5EF4-FFF2-40B4-BE49-F238E27FC236}">
                <a16:creationId xmlns:a16="http://schemas.microsoft.com/office/drawing/2014/main" id="{F192A0E3-4EDE-92DE-6275-11A9D8D1191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5943" b="90"/>
          <a:stretch/>
        </p:blipFill>
        <p:spPr>
          <a:xfrm>
            <a:off x="980778" y="1919879"/>
            <a:ext cx="3782072" cy="2124361"/>
          </a:xfrm>
          <a:prstGeom prst="rect">
            <a:avLst/>
          </a:prstGeom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F79B28F9-FBC2-8D3A-7231-07835F17ED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3854" y="1917599"/>
            <a:ext cx="3820744" cy="2126640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2AF8C80F-53BE-0F06-AC1A-1DF36A082A1E}"/>
              </a:ext>
            </a:extLst>
          </p:cNvPr>
          <p:cNvSpPr txBox="1"/>
          <p:nvPr/>
        </p:nvSpPr>
        <p:spPr>
          <a:xfrm>
            <a:off x="5113854" y="1527532"/>
            <a:ext cx="3782072" cy="3204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dirty="0"/>
              <a:t>Ressource &amp; </a:t>
            </a:r>
            <a:r>
              <a:rPr lang="de-DE" dirty="0" err="1"/>
              <a:t>water</a:t>
            </a:r>
            <a:r>
              <a:rPr lang="de-DE" dirty="0"/>
              <a:t> </a:t>
            </a:r>
            <a:r>
              <a:rPr lang="de-DE" dirty="0" err="1"/>
              <a:t>consumption</a:t>
            </a:r>
            <a:endParaRPr lang="de-DE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D20E1E71-DD34-8F50-D158-4FDC7931F623}"/>
              </a:ext>
            </a:extLst>
          </p:cNvPr>
          <p:cNvSpPr txBox="1"/>
          <p:nvPr/>
        </p:nvSpPr>
        <p:spPr>
          <a:xfrm>
            <a:off x="5113854" y="4113851"/>
            <a:ext cx="3782072" cy="3204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dirty="0" err="1"/>
              <a:t>Poverty</a:t>
            </a:r>
            <a:endParaRPr lang="de-DE" dirty="0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0965C651-9189-E34D-25E0-13045BB6A89B}"/>
              </a:ext>
            </a:extLst>
          </p:cNvPr>
          <p:cNvSpPr txBox="1"/>
          <p:nvPr/>
        </p:nvSpPr>
        <p:spPr>
          <a:xfrm>
            <a:off x="980778" y="4113851"/>
            <a:ext cx="3782072" cy="3204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dirty="0"/>
              <a:t>Urban </a:t>
            </a:r>
            <a:r>
              <a:rPr lang="de-DE" dirty="0" err="1"/>
              <a:t>sprawl</a:t>
            </a:r>
            <a:r>
              <a:rPr lang="de-DE" dirty="0"/>
              <a:t>, </a:t>
            </a:r>
            <a:r>
              <a:rPr lang="de-DE" dirty="0" err="1"/>
              <a:t>diversity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68001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C020FE-8687-568F-A8A8-6C7F5E3E3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8339"/>
            <a:ext cx="10515600" cy="949006"/>
          </a:xfrm>
          <a:solidFill>
            <a:srgbClr val="FFFFFF">
              <a:alpha val="65882"/>
            </a:srgbClr>
          </a:solidFill>
        </p:spPr>
        <p:txBody>
          <a:bodyPr>
            <a:normAutofit fontScale="90000"/>
          </a:bodyPr>
          <a:lstStyle/>
          <a:p>
            <a:r>
              <a:rPr lang="de-DE" dirty="0"/>
              <a:t>Äss-Bar</a:t>
            </a:r>
            <a:br>
              <a:rPr lang="de-DE" dirty="0"/>
            </a:br>
            <a:r>
              <a:rPr lang="de-DE" dirty="0"/>
              <a:t>The Swiss </a:t>
            </a:r>
            <a:r>
              <a:rPr lang="de-DE" dirty="0" err="1"/>
              <a:t>pioneer</a:t>
            </a:r>
            <a:r>
              <a:rPr lang="de-DE" dirty="0"/>
              <a:t> </a:t>
            </a:r>
            <a:r>
              <a:rPr lang="de-DE" dirty="0" err="1"/>
              <a:t>against</a:t>
            </a:r>
            <a:r>
              <a:rPr lang="de-DE" dirty="0"/>
              <a:t> </a:t>
            </a:r>
            <a:r>
              <a:rPr lang="de-DE" dirty="0" err="1"/>
              <a:t>foodwaste</a:t>
            </a:r>
            <a:endParaRPr lang="de-DE" dirty="0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B578BD48-4CDE-4D5E-C762-3E71F574D1B9}"/>
              </a:ext>
            </a:extLst>
          </p:cNvPr>
          <p:cNvSpPr txBox="1">
            <a:spLocks/>
          </p:cNvSpPr>
          <p:nvPr/>
        </p:nvSpPr>
        <p:spPr>
          <a:xfrm>
            <a:off x="838200" y="3429000"/>
            <a:ext cx="2971485" cy="2129575"/>
          </a:xfrm>
          <a:prstGeom prst="rect">
            <a:avLst/>
          </a:prstGeom>
          <a:solidFill>
            <a:schemeClr val="accent1">
              <a:lumMod val="40000"/>
              <a:lumOff val="60000"/>
              <a:alpha val="65882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Äss-Bar collects unsold bakery products from our partners and retails them the next day for halve the price via its own outlets</a:t>
            </a:r>
          </a:p>
        </p:txBody>
      </p:sp>
      <p:sp>
        <p:nvSpPr>
          <p:cNvPr id="15" name="Inhaltsplatzhalter 2">
            <a:extLst>
              <a:ext uri="{FF2B5EF4-FFF2-40B4-BE49-F238E27FC236}">
                <a16:creationId xmlns:a16="http://schemas.microsoft.com/office/drawing/2014/main" id="{0B66CFAB-9BC9-2D0C-2E69-29F58C6421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6893" y="2377624"/>
            <a:ext cx="7044357" cy="3850627"/>
          </a:xfrm>
          <a:solidFill>
            <a:srgbClr val="FFFFFF">
              <a:alpha val="65882"/>
            </a:srgbClr>
          </a:solidFill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1900" dirty="0">
                <a:latin typeface="+mn-lt"/>
                <a:cs typeface="+mn-cs"/>
              </a:rPr>
              <a:t>Founded 2013</a:t>
            </a:r>
          </a:p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1900" dirty="0">
                <a:latin typeface="+mn-lt"/>
                <a:cs typeface="+mn-cs"/>
              </a:rPr>
              <a:t>9 stores in Switzerland</a:t>
            </a:r>
          </a:p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1900" dirty="0">
                <a:latin typeface="+mn-lt"/>
                <a:cs typeface="+mn-cs"/>
              </a:rPr>
              <a:t>90+ employees</a:t>
            </a:r>
          </a:p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1900" dirty="0">
                <a:latin typeface="+mn-lt"/>
                <a:cs typeface="+mn-cs"/>
              </a:rPr>
              <a:t>&gt;220 bakery partners, &gt;12 large producers / WS</a:t>
            </a:r>
          </a:p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1900" dirty="0">
                <a:latin typeface="+mn-lt"/>
                <a:cs typeface="+mn-cs"/>
              </a:rPr>
              <a:t>&gt;1 million customers / year</a:t>
            </a:r>
          </a:p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1900" dirty="0">
                <a:latin typeface="+mn-lt"/>
                <a:cs typeface="+mn-cs"/>
              </a:rPr>
              <a:t>&gt;1‘000 event deliveries &amp; caterings / year</a:t>
            </a:r>
          </a:p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1900" dirty="0">
                <a:latin typeface="+mn-lt"/>
                <a:cs typeface="+mn-cs"/>
              </a:rPr>
              <a:t>Workshops, speeches &amp; trainings on </a:t>
            </a:r>
            <a:r>
              <a:rPr lang="en-US" sz="1900" dirty="0" err="1">
                <a:latin typeface="+mn-lt"/>
                <a:cs typeface="+mn-cs"/>
              </a:rPr>
              <a:t>foodwaste</a:t>
            </a:r>
            <a:endParaRPr lang="en-US" sz="1900" dirty="0">
              <a:latin typeface="+mn-lt"/>
              <a:cs typeface="+mn-cs"/>
            </a:endParaRPr>
          </a:p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1900" dirty="0">
                <a:latin typeface="+mn-lt"/>
                <a:cs typeface="+mn-cs"/>
              </a:rPr>
              <a:t>Upcycling </a:t>
            </a:r>
            <a:r>
              <a:rPr lang="en-US" sz="1900" dirty="0" err="1">
                <a:latin typeface="+mn-lt"/>
                <a:cs typeface="+mn-cs"/>
              </a:rPr>
              <a:t>cooperations</a:t>
            </a:r>
            <a:r>
              <a:rPr lang="en-US" sz="1900" dirty="0">
                <a:latin typeface="+mn-lt"/>
                <a:cs typeface="+mn-cs"/>
              </a:rPr>
              <a:t>: La </a:t>
            </a:r>
            <a:r>
              <a:rPr lang="en-US" sz="1900" dirty="0" err="1">
                <a:latin typeface="+mn-lt"/>
                <a:cs typeface="+mn-cs"/>
              </a:rPr>
              <a:t>Flor</a:t>
            </a:r>
            <a:r>
              <a:rPr lang="en-US" sz="1900" dirty="0">
                <a:latin typeface="+mn-lt"/>
                <a:cs typeface="+mn-cs"/>
              </a:rPr>
              <a:t>, </a:t>
            </a:r>
            <a:r>
              <a:rPr lang="en-US" sz="1900" dirty="0" err="1">
                <a:latin typeface="+mn-lt"/>
                <a:cs typeface="+mn-cs"/>
              </a:rPr>
              <a:t>Brauerei</a:t>
            </a:r>
            <a:r>
              <a:rPr lang="en-US" sz="1900" dirty="0">
                <a:latin typeface="+mn-lt"/>
                <a:cs typeface="+mn-cs"/>
              </a:rPr>
              <a:t> Oerlikon, </a:t>
            </a:r>
            <a:r>
              <a:rPr lang="en-US" sz="1900" dirty="0" err="1">
                <a:latin typeface="+mn-lt"/>
                <a:cs typeface="+mn-cs"/>
              </a:rPr>
              <a:t>a.o.</a:t>
            </a:r>
            <a:endParaRPr lang="en-US" sz="1900" dirty="0">
              <a:latin typeface="+mn-lt"/>
              <a:cs typeface="+mn-cs"/>
            </a:endParaRPr>
          </a:p>
          <a:p>
            <a:r>
              <a:rPr lang="en-US" sz="1900" dirty="0">
                <a:latin typeface="+mn-lt"/>
                <a:cs typeface="+mn-cs"/>
              </a:rPr>
              <a:t>&gt;80 clippings / year in regional and national media</a:t>
            </a:r>
            <a:br>
              <a:rPr lang="en-US" sz="1900" dirty="0">
                <a:latin typeface="+mn-lt"/>
                <a:cs typeface="+mn-cs"/>
              </a:rPr>
            </a:br>
            <a:r>
              <a:rPr lang="en-US" sz="1900" dirty="0">
                <a:latin typeface="+mn-lt"/>
                <a:cs typeface="+mn-cs"/>
              </a:rPr>
              <a:t>(newspaper, TV, radio) plus very active </a:t>
            </a:r>
            <a:r>
              <a:rPr lang="en-US" sz="1900" dirty="0" err="1">
                <a:latin typeface="+mn-lt"/>
                <a:cs typeface="+mn-cs"/>
              </a:rPr>
              <a:t>SoMe</a:t>
            </a:r>
            <a:r>
              <a:rPr lang="en-US" sz="1900" dirty="0">
                <a:latin typeface="+mn-lt"/>
                <a:cs typeface="+mn-cs"/>
              </a:rPr>
              <a:t> community</a:t>
            </a:r>
          </a:p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1900" b="1" dirty="0">
                <a:solidFill>
                  <a:srgbClr val="C00000"/>
                </a:solidFill>
                <a:latin typeface="+mn-lt"/>
                <a:cs typeface="+mn-cs"/>
              </a:rPr>
              <a:t>800t baked goods = ca. 800‘000 kg CO</a:t>
            </a:r>
            <a:r>
              <a:rPr lang="en-US" sz="1900" b="1" baseline="-25000" dirty="0">
                <a:solidFill>
                  <a:srgbClr val="C00000"/>
                </a:solidFill>
                <a:latin typeface="+mn-lt"/>
                <a:cs typeface="+mn-cs"/>
              </a:rPr>
              <a:t>2</a:t>
            </a:r>
            <a:r>
              <a:rPr lang="en-US" sz="1900" b="1" dirty="0">
                <a:solidFill>
                  <a:srgbClr val="C00000"/>
                </a:solidFill>
                <a:latin typeface="+mn-lt"/>
                <a:cs typeface="+mn-cs"/>
              </a:rPr>
              <a:t> saved / year</a:t>
            </a:r>
          </a:p>
        </p:txBody>
      </p:sp>
      <p:sp>
        <p:nvSpPr>
          <p:cNvPr id="16" name="Foliennummernplatzhalter 3">
            <a:extLst>
              <a:ext uri="{FF2B5EF4-FFF2-40B4-BE49-F238E27FC236}">
                <a16:creationId xmlns:a16="http://schemas.microsoft.com/office/drawing/2014/main" id="{3217CC80-F1D3-2740-1E20-40AC7ECFC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8446" y="7189479"/>
            <a:ext cx="601414" cy="35278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90820BC0-BCC4-0240-B565-FD27C7DAD031}" type="slidenum">
              <a:rPr lang="en-US" sz="900">
                <a:solidFill>
                  <a:schemeClr val="tx1"/>
                </a:solidFill>
              </a:rPr>
              <a:pPr defTabSz="914400">
                <a:spcAft>
                  <a:spcPts val="600"/>
                </a:spcAft>
              </a:pPr>
              <a:t>4</a:t>
            </a:fld>
            <a:r>
              <a:rPr lang="en-US" sz="900">
                <a:solidFill>
                  <a:schemeClr val="tx1"/>
                </a:solidFill>
              </a:rPr>
              <a:t> von 20</a:t>
            </a:r>
          </a:p>
        </p:txBody>
      </p:sp>
      <p:pic>
        <p:nvPicPr>
          <p:cNvPr id="17" name="Grafik 16" descr="Ein Bild, das Text, Molluske enthält.&#10;&#10;Automatisch generierte Beschreibung">
            <a:extLst>
              <a:ext uri="{FF2B5EF4-FFF2-40B4-BE49-F238E27FC236}">
                <a16:creationId xmlns:a16="http://schemas.microsoft.com/office/drawing/2014/main" id="{B909DA35-0CE3-5AB4-8709-AA9FEB3F5A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426" y="415078"/>
            <a:ext cx="1561824" cy="1569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044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264365F6-D958-DBF3-A9B6-7BE3D2209E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128" b="9430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3C020FE-8687-568F-A8A8-6C7F5E3E3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168" y="5163156"/>
            <a:ext cx="10515600" cy="1325563"/>
          </a:xfrm>
          <a:solidFill>
            <a:srgbClr val="FFFFFF"/>
          </a:solidFill>
        </p:spPr>
        <p:txBody>
          <a:bodyPr/>
          <a:lstStyle/>
          <a:p>
            <a:r>
              <a:rPr lang="de-DE" dirty="0"/>
              <a:t>Äss-Bar </a:t>
            </a:r>
            <a:r>
              <a:rPr lang="de-DE" dirty="0" err="1"/>
              <a:t>today</a:t>
            </a:r>
            <a:r>
              <a:rPr lang="de-DE" dirty="0"/>
              <a:t> (Impression)</a:t>
            </a:r>
          </a:p>
        </p:txBody>
      </p:sp>
      <p:sp>
        <p:nvSpPr>
          <p:cNvPr id="16" name="Foliennummernplatzhalter 3">
            <a:extLst>
              <a:ext uri="{FF2B5EF4-FFF2-40B4-BE49-F238E27FC236}">
                <a16:creationId xmlns:a16="http://schemas.microsoft.com/office/drawing/2014/main" id="{3217CC80-F1D3-2740-1E20-40AC7ECFC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8446" y="7189479"/>
            <a:ext cx="601414" cy="35278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90820BC0-BCC4-0240-B565-FD27C7DAD031}" type="slidenum">
              <a:rPr lang="en-US" sz="900">
                <a:solidFill>
                  <a:schemeClr val="tx1"/>
                </a:solidFill>
              </a:rPr>
              <a:pPr defTabSz="914400">
                <a:spcAft>
                  <a:spcPts val="600"/>
                </a:spcAft>
              </a:pPr>
              <a:t>5</a:t>
            </a:fld>
            <a:r>
              <a:rPr lang="en-US" sz="900">
                <a:solidFill>
                  <a:schemeClr val="tx1"/>
                </a:solidFill>
              </a:rPr>
              <a:t> von 20</a:t>
            </a:r>
          </a:p>
        </p:txBody>
      </p:sp>
    </p:spTree>
    <p:extLst>
      <p:ext uri="{BB962C8B-B14F-4D97-AF65-F5344CB8AC3E}">
        <p14:creationId xmlns:p14="http://schemas.microsoft.com/office/powerpoint/2010/main" val="1236841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C020FE-8687-568F-A8A8-6C7F5E3E3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8339"/>
            <a:ext cx="10515600" cy="949006"/>
          </a:xfrm>
          <a:solidFill>
            <a:srgbClr val="FFFFFF">
              <a:alpha val="65882"/>
            </a:srgbClr>
          </a:solidFill>
        </p:spPr>
        <p:txBody>
          <a:bodyPr>
            <a:normAutofit/>
          </a:bodyPr>
          <a:lstStyle/>
          <a:p>
            <a:r>
              <a:rPr lang="de-DE" dirty="0"/>
              <a:t>Äss-Bar - Awards &amp; Community</a:t>
            </a:r>
          </a:p>
        </p:txBody>
      </p:sp>
      <p:pic>
        <p:nvPicPr>
          <p:cNvPr id="17" name="Grafik 16" descr="Ein Bild, das Text, Molluske enthält.&#10;&#10;Automatisch generierte Beschreibung">
            <a:extLst>
              <a:ext uri="{FF2B5EF4-FFF2-40B4-BE49-F238E27FC236}">
                <a16:creationId xmlns:a16="http://schemas.microsoft.com/office/drawing/2014/main" id="{B909DA35-0CE3-5AB4-8709-AA9FEB3F5A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426" y="415078"/>
            <a:ext cx="1561824" cy="1569285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E4FC4E46-26DF-570A-CC7E-13B6E58F3E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3036" y="2423605"/>
            <a:ext cx="1770522" cy="1770522"/>
          </a:xfrm>
          <a:prstGeom prst="rect">
            <a:avLst/>
          </a:prstGeom>
          <a:effectLst>
            <a:outerShdw blurRad="38100" dist="25400" dir="2700000" sx="102000" sy="102000" algn="tl" rotWithShape="0">
              <a:prstClr val="black">
                <a:alpha val="65000"/>
              </a:prstClr>
            </a:outerShdw>
          </a:effectLst>
        </p:spPr>
      </p:pic>
      <p:pic>
        <p:nvPicPr>
          <p:cNvPr id="6" name="Picture 4" descr="award-entrepreneurial-innovation.jpg">
            <a:extLst>
              <a:ext uri="{FF2B5EF4-FFF2-40B4-BE49-F238E27FC236}">
                <a16:creationId xmlns:a16="http://schemas.microsoft.com/office/drawing/2014/main" id="{D1080D8C-6F41-1246-086E-8B778E2BE3A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423606"/>
            <a:ext cx="3540046" cy="1770522"/>
          </a:xfrm>
          <a:prstGeom prst="rect">
            <a:avLst/>
          </a:prstGeom>
          <a:effectLst>
            <a:outerShdw blurRad="38100" dist="25400" dir="2700000" sx="102000" sy="102000" algn="tl" rotWithShape="0">
              <a:prstClr val="black">
                <a:alpha val="65000"/>
              </a:prstClr>
            </a:outerShdw>
          </a:effectLst>
        </p:spPr>
      </p:pic>
      <p:sp>
        <p:nvSpPr>
          <p:cNvPr id="7" name="TextBox 69">
            <a:extLst>
              <a:ext uri="{FF2B5EF4-FFF2-40B4-BE49-F238E27FC236}">
                <a16:creationId xmlns:a16="http://schemas.microsoft.com/office/drawing/2014/main" id="{7F3F2B92-5557-3B8D-D909-FD998B96B842}"/>
              </a:ext>
            </a:extLst>
          </p:cNvPr>
          <p:cNvSpPr txBox="1"/>
          <p:nvPr/>
        </p:nvSpPr>
        <p:spPr>
          <a:xfrm>
            <a:off x="8954544" y="4847391"/>
            <a:ext cx="2679660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tabLst>
                <a:tab pos="2422525" algn="r"/>
              </a:tabLst>
            </a:pPr>
            <a:r>
              <a:rPr lang="en-US" sz="2000" b="1" dirty="0">
                <a:solidFill>
                  <a:srgbClr val="FF0000"/>
                </a:solidFill>
                <a:effectLst>
                  <a:glow rad="508000">
                    <a:prstClr val="white"/>
                  </a:glow>
                </a:effectLst>
                <a:latin typeface="Arial"/>
                <a:cs typeface="Arial"/>
              </a:rPr>
              <a:t>Nr. 1 of 402</a:t>
            </a:r>
            <a:br>
              <a:rPr lang="en-US" sz="2000" dirty="0">
                <a:solidFill>
                  <a:prstClr val="black"/>
                </a:solidFill>
                <a:effectLst>
                  <a:glow rad="508000">
                    <a:prstClr val="white"/>
                  </a:glow>
                </a:effectLst>
                <a:latin typeface="Arial"/>
                <a:cs typeface="Arial"/>
              </a:rPr>
            </a:br>
            <a:r>
              <a:rPr lang="en-US" sz="2000" dirty="0">
                <a:solidFill>
                  <a:prstClr val="black"/>
                </a:solidFill>
                <a:effectLst>
                  <a:glow rad="508000">
                    <a:prstClr val="white"/>
                  </a:glow>
                </a:effectLst>
                <a:latin typeface="Arial"/>
                <a:cs typeface="Arial"/>
              </a:rPr>
              <a:t>Restaurants in Bern</a:t>
            </a:r>
          </a:p>
          <a:p>
            <a:pPr defTabSz="914400">
              <a:tabLst>
                <a:tab pos="2422525" algn="r"/>
              </a:tabLst>
            </a:pPr>
            <a:endParaRPr lang="en-US" sz="1100" dirty="0">
              <a:solidFill>
                <a:prstClr val="black"/>
              </a:solidFill>
              <a:effectLst>
                <a:glow rad="508000">
                  <a:prstClr val="white"/>
                </a:glow>
              </a:effectLst>
              <a:latin typeface="Arial"/>
              <a:cs typeface="Arial"/>
            </a:endParaRPr>
          </a:p>
          <a:p>
            <a:pPr defTabSz="914400">
              <a:tabLst>
                <a:tab pos="2422525" algn="r"/>
              </a:tabLst>
            </a:pPr>
            <a:r>
              <a:rPr lang="en-US" sz="2000" b="1" dirty="0">
                <a:solidFill>
                  <a:srgbClr val="FF0000"/>
                </a:solidFill>
                <a:effectLst>
                  <a:glow rad="508000">
                    <a:prstClr val="white"/>
                  </a:glow>
                </a:effectLst>
                <a:latin typeface="Arial"/>
                <a:cs typeface="Arial"/>
              </a:rPr>
              <a:t>Nr. 1</a:t>
            </a:r>
            <a:br>
              <a:rPr lang="en-US" sz="2000" b="1" dirty="0">
                <a:solidFill>
                  <a:srgbClr val="FF0000"/>
                </a:solidFill>
                <a:effectLst>
                  <a:glow rad="508000">
                    <a:prstClr val="white"/>
                  </a:glow>
                </a:effectLst>
                <a:latin typeface="Arial"/>
                <a:cs typeface="Arial"/>
              </a:rPr>
            </a:br>
            <a:r>
              <a:rPr lang="en-US" sz="2000" dirty="0">
                <a:solidFill>
                  <a:prstClr val="black"/>
                </a:solidFill>
                <a:effectLst>
                  <a:glow rad="508000">
                    <a:prstClr val="white"/>
                  </a:glow>
                </a:effectLst>
                <a:latin typeface="Arial"/>
                <a:cs typeface="Arial"/>
              </a:rPr>
              <a:t>Bakery in Zürich</a:t>
            </a:r>
          </a:p>
        </p:txBody>
      </p:sp>
      <p:pic>
        <p:nvPicPr>
          <p:cNvPr id="8" name="Picture 10" descr="trip-ad.png">
            <a:extLst>
              <a:ext uri="{FF2B5EF4-FFF2-40B4-BE49-F238E27FC236}">
                <a16:creationId xmlns:a16="http://schemas.microsoft.com/office/drawing/2014/main" id="{7A7AAF8E-0F04-1659-7C75-81A6EC922C6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880" y="4803147"/>
            <a:ext cx="1965410" cy="1492716"/>
          </a:xfrm>
          <a:prstGeom prst="rect">
            <a:avLst/>
          </a:prstGeom>
          <a:effectLst>
            <a:outerShdw blurRad="38100" dist="25400" dir="2700000" sx="102000" sy="102000" algn="tl" rotWithShape="0">
              <a:prstClr val="black">
                <a:alpha val="65000"/>
              </a:prstClr>
            </a:outerShdw>
          </a:effectLst>
        </p:spPr>
      </p:pic>
      <p:pic>
        <p:nvPicPr>
          <p:cNvPr id="1026" name="Picture 2" descr="Bildergebnis für united against waste logo">
            <a:extLst>
              <a:ext uri="{FF2B5EF4-FFF2-40B4-BE49-F238E27FC236}">
                <a16:creationId xmlns:a16="http://schemas.microsoft.com/office/drawing/2014/main" id="{6FAE45DD-E471-BDB3-B260-31F1D3A29E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673" y="4860389"/>
            <a:ext cx="3213100" cy="149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ildergebnis für foodwaste.ch logo">
            <a:extLst>
              <a:ext uri="{FF2B5EF4-FFF2-40B4-BE49-F238E27FC236}">
                <a16:creationId xmlns:a16="http://schemas.microsoft.com/office/drawing/2014/main" id="{936C1DB1-7611-772B-26EE-238EA862F1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7280" y="4803147"/>
            <a:ext cx="1641168" cy="164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chwendimann AG - Münchenbuchsee - KMU-Preis der Zürcher Kantonalbank 2017">
            <a:extLst>
              <a:ext uri="{FF2B5EF4-FFF2-40B4-BE49-F238E27FC236}">
                <a16:creationId xmlns:a16="http://schemas.microsoft.com/office/drawing/2014/main" id="{6A88EE2F-4429-8414-EA6A-211BC2F316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92" b="5574"/>
          <a:stretch/>
        </p:blipFill>
        <p:spPr bwMode="auto">
          <a:xfrm>
            <a:off x="6889880" y="2423604"/>
            <a:ext cx="3404494" cy="1894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14C84077-A18B-A8E5-8766-7C8BA30C2994}"/>
              </a:ext>
            </a:extLst>
          </p:cNvPr>
          <p:cNvSpPr txBox="1"/>
          <p:nvPr/>
        </p:nvSpPr>
        <p:spPr>
          <a:xfrm>
            <a:off x="10515600" y="3303639"/>
            <a:ext cx="4395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977640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C020FE-8687-568F-A8A8-6C7F5E3E3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8339"/>
            <a:ext cx="10515600" cy="949006"/>
          </a:xfrm>
          <a:solidFill>
            <a:srgbClr val="FFFFFF">
              <a:alpha val="65882"/>
            </a:srgbClr>
          </a:solidFill>
        </p:spPr>
        <p:txBody>
          <a:bodyPr>
            <a:normAutofit/>
          </a:bodyPr>
          <a:lstStyle/>
          <a:p>
            <a:r>
              <a:rPr lang="de-DE" dirty="0"/>
              <a:t>Benefits </a:t>
            </a:r>
            <a:r>
              <a:rPr lang="de-DE" dirty="0" err="1"/>
              <a:t>for</a:t>
            </a:r>
            <a:r>
              <a:rPr lang="de-DE" dirty="0"/>
              <a:t> Partners</a:t>
            </a:r>
          </a:p>
        </p:txBody>
      </p:sp>
      <p:sp>
        <p:nvSpPr>
          <p:cNvPr id="15" name="Inhaltsplatzhalter 2">
            <a:extLst>
              <a:ext uri="{FF2B5EF4-FFF2-40B4-BE49-F238E27FC236}">
                <a16:creationId xmlns:a16="http://schemas.microsoft.com/office/drawing/2014/main" id="{0B66CFAB-9BC9-2D0C-2E69-29F58C6421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1" y="2150607"/>
            <a:ext cx="5309418" cy="4105966"/>
          </a:xfrm>
          <a:solidFill>
            <a:srgbClr val="FFFFFF">
              <a:alpha val="65882"/>
            </a:srgb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365125" indent="-365125" defTabSz="914400">
              <a:buFont typeface="Wingdings" pitchFamily="2" charset="2"/>
              <a:buChar char="ü"/>
            </a:pPr>
            <a:r>
              <a:rPr lang="en-US" sz="1600" b="1" dirty="0">
                <a:latin typeface="+mn-lt"/>
                <a:cs typeface="+mn-cs"/>
              </a:rPr>
              <a:t>Revenue share of goods sold</a:t>
            </a:r>
            <a:br>
              <a:rPr lang="en-US" sz="1600" dirty="0">
                <a:latin typeface="+mn-lt"/>
                <a:cs typeface="+mn-cs"/>
              </a:rPr>
            </a:br>
            <a:r>
              <a:rPr lang="en-US" sz="1600" dirty="0">
                <a:latin typeface="+mn-lt"/>
                <a:cs typeface="+mn-cs"/>
              </a:rPr>
              <a:t>The </a:t>
            </a:r>
            <a:r>
              <a:rPr lang="en-US" sz="1600" dirty="0" err="1">
                <a:latin typeface="+mn-lt"/>
                <a:cs typeface="+mn-cs"/>
              </a:rPr>
              <a:t>parnters</a:t>
            </a:r>
            <a:r>
              <a:rPr lang="en-US" sz="1600" dirty="0">
                <a:latin typeface="+mn-lt"/>
                <a:cs typeface="+mn-cs"/>
              </a:rPr>
              <a:t> may participate in the turnover of the Äss-Bar.</a:t>
            </a:r>
          </a:p>
          <a:p>
            <a:pPr marL="365125" indent="-365125" defTabSz="914400">
              <a:buFont typeface="Wingdings" pitchFamily="2" charset="2"/>
              <a:buChar char="ü"/>
            </a:pPr>
            <a:r>
              <a:rPr lang="en-US" sz="1600" b="1" dirty="0">
                <a:latin typeface="+mn-lt"/>
                <a:cs typeface="+mn-cs"/>
              </a:rPr>
              <a:t>Cost-reduction</a:t>
            </a:r>
            <a:br>
              <a:rPr lang="en-US" sz="1600" dirty="0"/>
            </a:br>
            <a:r>
              <a:rPr lang="en-US" sz="1600" dirty="0"/>
              <a:t>We </a:t>
            </a:r>
            <a:r>
              <a:rPr lang="en-US" sz="1600" dirty="0" err="1"/>
              <a:t>organise</a:t>
            </a:r>
            <a:r>
              <a:rPr lang="en-US" sz="1600" dirty="0"/>
              <a:t> the transport of the baked goods from the bakeries to the Äss-Bar sales outlet. The costs for discarding leftovers can significantly be reduced</a:t>
            </a:r>
          </a:p>
          <a:p>
            <a:pPr marL="365125" indent="-365125" defTabSz="914400">
              <a:buFont typeface="Wingdings" pitchFamily="2" charset="2"/>
              <a:buChar char="ü"/>
            </a:pPr>
            <a:r>
              <a:rPr lang="en-US" sz="1600" b="1" dirty="0">
                <a:latin typeface="+mn-lt"/>
                <a:cs typeface="+mn-cs"/>
              </a:rPr>
              <a:t>Image / Marketing</a:t>
            </a:r>
            <a:br>
              <a:rPr lang="en-US" sz="1600" dirty="0">
                <a:latin typeface="+mn-lt"/>
                <a:cs typeface="+mn-cs"/>
              </a:rPr>
            </a:br>
            <a:r>
              <a:rPr lang="en-US" sz="1600" dirty="0">
                <a:latin typeface="+mn-lt"/>
                <a:cs typeface="+mn-cs"/>
              </a:rPr>
              <a:t>According to the motto: "Do good and talk about it", participating bakeries also communicate the responsibility they perceive to their customers. </a:t>
            </a:r>
            <a:endParaRPr lang="en-US" sz="1600" dirty="0"/>
          </a:p>
          <a:p>
            <a:pPr marL="365125" indent="-365125">
              <a:buFont typeface="Wingdings" pitchFamily="2" charset="2"/>
              <a:buChar char="ü"/>
            </a:pPr>
            <a:r>
              <a:rPr lang="en-US" sz="1600" b="1" dirty="0">
                <a:latin typeface="+mn-lt"/>
                <a:cs typeface="+mn-cs"/>
              </a:rPr>
              <a:t>Corporate Social Responsibility</a:t>
            </a:r>
            <a:br>
              <a:rPr lang="en-US" sz="1600" dirty="0">
                <a:latin typeface="+mn-lt"/>
                <a:cs typeface="+mn-cs"/>
              </a:rPr>
            </a:br>
            <a:r>
              <a:rPr lang="en-US" sz="1600" dirty="0">
                <a:latin typeface="+mn-lt"/>
                <a:cs typeface="+mn-cs"/>
              </a:rPr>
              <a:t>Careful use of natural resources and support for the less fortunate are in line with the spirit of the times.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3F61182A-9205-8DCB-64C8-34629945C8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4477" y="290276"/>
            <a:ext cx="1391060" cy="1344862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68E2C13F-5A57-0544-467C-6A021507A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6153" y="2835202"/>
            <a:ext cx="2035556" cy="1967955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5920083A-2FC9-EA45-0719-F3A0D70AE7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3125" y="3975127"/>
            <a:ext cx="2679291" cy="2590311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49C7B88-97A9-2566-F4F3-BD7FA377F3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32548" y="146823"/>
            <a:ext cx="2679290" cy="259031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CED615C6-99EF-79D6-15AD-0420769315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34137" y="4992514"/>
            <a:ext cx="1777701" cy="1718663"/>
          </a:xfrm>
          <a:prstGeom prst="rect">
            <a:avLst/>
          </a:prstGeom>
        </p:spPr>
      </p:pic>
      <p:pic>
        <p:nvPicPr>
          <p:cNvPr id="3074" name="Picture 2" descr="Sustainable Development Goals - Wikipedia">
            <a:extLst>
              <a:ext uri="{FF2B5EF4-FFF2-40B4-BE49-F238E27FC236}">
                <a16:creationId xmlns:a16="http://schemas.microsoft.com/office/drawing/2014/main" id="{60E5F612-DF0E-B8AC-19A0-82F4125CE1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3981" y="1949155"/>
            <a:ext cx="2205271" cy="1772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375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571960C4-D23E-AE9F-FFF3-97C2DE20A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4963"/>
          </a:xfrm>
        </p:spPr>
        <p:txBody>
          <a:bodyPr>
            <a:normAutofit fontScale="90000"/>
          </a:bodyPr>
          <a:lstStyle/>
          <a:p>
            <a:r>
              <a:rPr lang="de-DE" dirty="0"/>
              <a:t>Äss-Bar Evolution</a:t>
            </a: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16BBA7E7-C9FD-D130-253F-E779E8B3FB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4292" y="1847987"/>
            <a:ext cx="1910167" cy="136192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Through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our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work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we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have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acquired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numerous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large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food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manufacturers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and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retail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/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wholesale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partners</a:t>
            </a:r>
            <a:endParaRPr lang="de-DE" sz="1600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9145B503-C37C-5804-8FEF-0782BD367C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292" y="3335526"/>
            <a:ext cx="1759755" cy="721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535A14B3-606D-9276-6DF0-C7B34393DD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573" y="4125208"/>
            <a:ext cx="1759756" cy="398577"/>
          </a:xfrm>
          <a:prstGeom prst="rect">
            <a:avLst/>
          </a:prstGeom>
        </p:spPr>
      </p:pic>
      <p:pic>
        <p:nvPicPr>
          <p:cNvPr id="9" name="Picture 6" descr="migrolino | Shopfinder">
            <a:extLst>
              <a:ext uri="{FF2B5EF4-FFF2-40B4-BE49-F238E27FC236}">
                <a16:creationId xmlns:a16="http://schemas.microsoft.com/office/drawing/2014/main" id="{287A6464-7737-AC63-D5D6-0E9C0CFF93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90" b="23934"/>
          <a:stretch/>
        </p:blipFill>
        <p:spPr bwMode="auto">
          <a:xfrm>
            <a:off x="1098619" y="4620986"/>
            <a:ext cx="1759755" cy="530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1617F780-1089-A55B-E550-F2CD2C8F3C04}"/>
              </a:ext>
            </a:extLst>
          </p:cNvPr>
          <p:cNvSpPr txBox="1"/>
          <p:nvPr/>
        </p:nvSpPr>
        <p:spPr>
          <a:xfrm>
            <a:off x="1063124" y="5198820"/>
            <a:ext cx="19101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Alnatura</a:t>
            </a: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424E6DDF-95CB-E2A2-5189-7522795E9C7A}"/>
              </a:ext>
            </a:extLst>
          </p:cNvPr>
          <p:cNvSpPr txBox="1">
            <a:spLocks/>
          </p:cNvSpPr>
          <p:nvPr/>
        </p:nvSpPr>
        <p:spPr>
          <a:xfrm>
            <a:off x="3913691" y="1847987"/>
            <a:ext cx="2569029" cy="3077723"/>
          </a:xfrm>
          <a:prstGeom prst="rect">
            <a:avLst/>
          </a:prstGeom>
        </p:spPr>
        <p:txBody>
          <a:bodyPr lIns="0" tIns="0" rIns="0" bIns="0"/>
          <a:lstStyle>
            <a:lvl1pPr marL="251986" indent="-251986" algn="l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lvl1pPr>
            <a:lvl2pPr marL="75595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lvl2pPr>
            <a:lvl3pPr marL="1259929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lvl3pPr>
            <a:lvl4pPr marL="1763900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lvl="1" indent="-347663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SzPct val="100000"/>
              <a:buFont typeface=".Apple Color Emoji UI"/>
              <a:buChar char="❌"/>
            </a:pP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Too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large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quantities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of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unsold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items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(&gt;1‘000 /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batch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)</a:t>
            </a:r>
          </a:p>
          <a:p>
            <a:pPr marL="357188" lvl="1" indent="-347663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SzPct val="100000"/>
              <a:buFont typeface=".Apple Color Emoji UI"/>
              <a:buChar char="❌"/>
            </a:pP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Not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expected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in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our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„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bakery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like“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outlets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 (e.g.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coffee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beans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,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honey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,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chocolate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bars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, etc.)</a:t>
            </a:r>
          </a:p>
          <a:p>
            <a:pPr marL="357188" lvl="1" indent="-347663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SzPct val="100000"/>
              <a:buFont typeface=".Apple Color Emoji UI"/>
              <a:buChar char="❌"/>
            </a:pP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Not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from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local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(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small-scale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)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producers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;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big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brands</a:t>
            </a:r>
            <a:endParaRPr lang="de-DE" sz="1600" dirty="0">
              <a:latin typeface="Futura" panose="020B0602020204020303" pitchFamily="34" charset="-79"/>
              <a:cs typeface="Futura" panose="020B0602020204020303" pitchFamily="34" charset="-79"/>
            </a:endParaRPr>
          </a:p>
          <a:p>
            <a:pPr marL="357188" lvl="1" indent="-347663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SzPct val="100000"/>
              <a:buFont typeface=".Apple Color Emoji UI"/>
              <a:buChar char="❌"/>
            </a:pP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Mostly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packaged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goods</a:t>
            </a:r>
            <a:endParaRPr lang="de-DE" sz="1600" dirty="0">
              <a:latin typeface="Futura" panose="020B0602020204020303" pitchFamily="34" charset="-79"/>
              <a:cs typeface="Futura" panose="020B0602020204020303" pitchFamily="34" charset="-79"/>
            </a:endParaRPr>
          </a:p>
          <a:p>
            <a:pPr marL="357188" lvl="1" indent="-347663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SzPct val="100000"/>
              <a:buFont typeface=".Apple Color Emoji UI"/>
              <a:buChar char="❌"/>
            </a:pP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Significantly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longer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shelf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life</a:t>
            </a:r>
            <a:endParaRPr lang="de-DE" sz="1600" dirty="0"/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321597CC-6F0E-5BBE-0B79-9FA31AFF666C}"/>
              </a:ext>
            </a:extLst>
          </p:cNvPr>
          <p:cNvSpPr txBox="1">
            <a:spLocks/>
          </p:cNvSpPr>
          <p:nvPr/>
        </p:nvSpPr>
        <p:spPr>
          <a:xfrm>
            <a:off x="4572553" y="3005583"/>
            <a:ext cx="1910167" cy="1357249"/>
          </a:xfrm>
          <a:prstGeom prst="rect">
            <a:avLst/>
          </a:prstGeom>
        </p:spPr>
        <p:txBody>
          <a:bodyPr lIns="0" tIns="0" rIns="0" bIns="0"/>
          <a:lstStyle>
            <a:lvl1pPr marL="251986" indent="-251986" algn="l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lvl1pPr>
            <a:lvl2pPr marL="75595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lvl2pPr>
            <a:lvl3pPr marL="1259929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lvl3pPr>
            <a:lvl4pPr marL="1763900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endParaRPr lang="de-DE" sz="1600" dirty="0"/>
          </a:p>
        </p:txBody>
      </p:sp>
      <p:sp>
        <p:nvSpPr>
          <p:cNvPr id="13" name="Inhaltsplatzhalter 2">
            <a:extLst>
              <a:ext uri="{FF2B5EF4-FFF2-40B4-BE49-F238E27FC236}">
                <a16:creationId xmlns:a16="http://schemas.microsoft.com/office/drawing/2014/main" id="{35A906EF-F522-C4E2-CEFB-C8819A535492}"/>
              </a:ext>
            </a:extLst>
          </p:cNvPr>
          <p:cNvSpPr txBox="1">
            <a:spLocks/>
          </p:cNvSpPr>
          <p:nvPr/>
        </p:nvSpPr>
        <p:spPr>
          <a:xfrm>
            <a:off x="4572553" y="4594895"/>
            <a:ext cx="1910167" cy="529901"/>
          </a:xfrm>
          <a:prstGeom prst="rect">
            <a:avLst/>
          </a:prstGeom>
        </p:spPr>
        <p:txBody>
          <a:bodyPr lIns="0" tIns="0" rIns="0" bIns="0"/>
          <a:lstStyle>
            <a:lvl1pPr marL="251986" indent="-251986" algn="l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lvl1pPr>
            <a:lvl2pPr marL="75595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lvl2pPr>
            <a:lvl3pPr marL="1259929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lvl3pPr>
            <a:lvl4pPr marL="1763900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endParaRPr lang="de-DE" sz="1600" dirty="0"/>
          </a:p>
        </p:txBody>
      </p:sp>
      <p:sp>
        <p:nvSpPr>
          <p:cNvPr id="14" name="Inhaltsplatzhalter 2">
            <a:extLst>
              <a:ext uri="{FF2B5EF4-FFF2-40B4-BE49-F238E27FC236}">
                <a16:creationId xmlns:a16="http://schemas.microsoft.com/office/drawing/2014/main" id="{8363B34C-1FA0-7428-9009-8D5EB83841AC}"/>
              </a:ext>
            </a:extLst>
          </p:cNvPr>
          <p:cNvSpPr txBox="1">
            <a:spLocks/>
          </p:cNvSpPr>
          <p:nvPr/>
        </p:nvSpPr>
        <p:spPr>
          <a:xfrm>
            <a:off x="4572553" y="5552840"/>
            <a:ext cx="1910167" cy="529901"/>
          </a:xfrm>
          <a:prstGeom prst="rect">
            <a:avLst/>
          </a:prstGeom>
        </p:spPr>
        <p:txBody>
          <a:bodyPr lIns="0" tIns="0" rIns="0" bIns="0"/>
          <a:lstStyle>
            <a:lvl1pPr marL="251986" indent="-251986" algn="l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lvl1pPr>
            <a:lvl2pPr marL="75595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lvl2pPr>
            <a:lvl3pPr marL="1259929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lvl3pPr>
            <a:lvl4pPr marL="1763900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endParaRPr lang="de-DE" sz="1600" dirty="0"/>
          </a:p>
        </p:txBody>
      </p:sp>
      <p:sp>
        <p:nvSpPr>
          <p:cNvPr id="15" name="Richtungspfeil 14">
            <a:extLst>
              <a:ext uri="{FF2B5EF4-FFF2-40B4-BE49-F238E27FC236}">
                <a16:creationId xmlns:a16="http://schemas.microsoft.com/office/drawing/2014/main" id="{D3A2F68C-A89D-8A43-157C-0332BE9D7B3F}"/>
              </a:ext>
            </a:extLst>
          </p:cNvPr>
          <p:cNvSpPr/>
          <p:nvPr/>
        </p:nvSpPr>
        <p:spPr>
          <a:xfrm>
            <a:off x="838200" y="1521412"/>
            <a:ext cx="2637627" cy="5023247"/>
          </a:xfrm>
          <a:prstGeom prst="homePlate">
            <a:avLst>
              <a:gd name="adj" fmla="val 1331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Inhaltsplatzhalter 2">
            <a:extLst>
              <a:ext uri="{FF2B5EF4-FFF2-40B4-BE49-F238E27FC236}">
                <a16:creationId xmlns:a16="http://schemas.microsoft.com/office/drawing/2014/main" id="{782C5AC0-B185-F52D-392D-A2ED93254F81}"/>
              </a:ext>
            </a:extLst>
          </p:cNvPr>
          <p:cNvSpPr txBox="1">
            <a:spLocks/>
          </p:cNvSpPr>
          <p:nvPr/>
        </p:nvSpPr>
        <p:spPr>
          <a:xfrm>
            <a:off x="1094292" y="955360"/>
            <a:ext cx="2280281" cy="345844"/>
          </a:xfrm>
          <a:prstGeom prst="rect">
            <a:avLst/>
          </a:prstGeom>
        </p:spPr>
        <p:txBody>
          <a:bodyPr lIns="0" tIns="0" rIns="0" bIns="0" anchor="ctr"/>
          <a:lstStyle>
            <a:lvl1pPr marL="251986" indent="-251986" algn="l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lvl1pPr>
            <a:lvl2pPr marL="75595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lvl2pPr>
            <a:lvl3pPr marL="1259929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lvl3pPr>
            <a:lvl4pPr marL="1763900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de-DE" sz="1800" dirty="0">
                <a:latin typeface="Futura" panose="020B0602020204020303" pitchFamily="34" charset="-79"/>
                <a:cs typeface="Futura" panose="020B0602020204020303" pitchFamily="34" charset="-79"/>
              </a:rPr>
              <a:t>Big Potential…</a:t>
            </a:r>
            <a:endParaRPr lang="de-DE" sz="1800" dirty="0"/>
          </a:p>
        </p:txBody>
      </p:sp>
      <p:sp>
        <p:nvSpPr>
          <p:cNvPr id="18" name="Inhaltsplatzhalter 2">
            <a:extLst>
              <a:ext uri="{FF2B5EF4-FFF2-40B4-BE49-F238E27FC236}">
                <a16:creationId xmlns:a16="http://schemas.microsoft.com/office/drawing/2014/main" id="{04EFD62E-EC8A-6611-21C9-262F4F757091}"/>
              </a:ext>
            </a:extLst>
          </p:cNvPr>
          <p:cNvSpPr txBox="1">
            <a:spLocks/>
          </p:cNvSpPr>
          <p:nvPr/>
        </p:nvSpPr>
        <p:spPr>
          <a:xfrm>
            <a:off x="3913691" y="955360"/>
            <a:ext cx="2569029" cy="345844"/>
          </a:xfrm>
          <a:prstGeom prst="rect">
            <a:avLst/>
          </a:prstGeom>
        </p:spPr>
        <p:txBody>
          <a:bodyPr lIns="0" tIns="0" rIns="0" bIns="0" anchor="ctr"/>
          <a:lstStyle>
            <a:lvl1pPr marL="251986" indent="-251986" algn="l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lvl1pPr>
            <a:lvl2pPr marL="75595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lvl2pPr>
            <a:lvl3pPr marL="1259929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lvl3pPr>
            <a:lvl4pPr marL="1763900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de-DE" sz="1800" dirty="0">
                <a:latin typeface="Futura" panose="020B0602020204020303" pitchFamily="34" charset="-79"/>
                <a:cs typeface="Futura" panose="020B0602020204020303" pitchFamily="34" charset="-79"/>
              </a:rPr>
              <a:t>…but not a </a:t>
            </a:r>
            <a:r>
              <a:rPr lang="de-DE" sz="1800" dirty="0" err="1">
                <a:latin typeface="Futura" panose="020B0602020204020303" pitchFamily="34" charset="-79"/>
                <a:cs typeface="Futura" panose="020B0602020204020303" pitchFamily="34" charset="-79"/>
              </a:rPr>
              <a:t>perfect</a:t>
            </a:r>
            <a:r>
              <a:rPr lang="de-DE" sz="1800" dirty="0">
                <a:latin typeface="Futura" panose="020B0602020204020303" pitchFamily="34" charset="-79"/>
                <a:cs typeface="Futura" panose="020B0602020204020303" pitchFamily="34" charset="-79"/>
              </a:rPr>
              <a:t> fit </a:t>
            </a:r>
            <a:r>
              <a:rPr lang="de-DE" sz="1800" dirty="0" err="1">
                <a:latin typeface="Futura" panose="020B0602020204020303" pitchFamily="34" charset="-79"/>
                <a:cs typeface="Futura" panose="020B0602020204020303" pitchFamily="34" charset="-79"/>
              </a:rPr>
              <a:t>with</a:t>
            </a:r>
            <a:r>
              <a:rPr lang="de-DE" sz="1800" dirty="0"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800" dirty="0" err="1">
                <a:latin typeface="Futura" panose="020B0602020204020303" pitchFamily="34" charset="-79"/>
                <a:cs typeface="Futura" panose="020B0602020204020303" pitchFamily="34" charset="-79"/>
              </a:rPr>
              <a:t>our</a:t>
            </a:r>
            <a:r>
              <a:rPr lang="de-DE" sz="1800" dirty="0"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800" dirty="0" err="1">
                <a:latin typeface="Futura" panose="020B0602020204020303" pitchFamily="34" charset="-79"/>
                <a:cs typeface="Futura" panose="020B0602020204020303" pitchFamily="34" charset="-79"/>
              </a:rPr>
              <a:t>point</a:t>
            </a:r>
            <a:r>
              <a:rPr lang="de-DE" sz="1800" dirty="0"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800" dirty="0" err="1">
                <a:latin typeface="Futura" panose="020B0602020204020303" pitchFamily="34" charset="-79"/>
                <a:cs typeface="Futura" panose="020B0602020204020303" pitchFamily="34" charset="-79"/>
              </a:rPr>
              <a:t>of</a:t>
            </a:r>
            <a:r>
              <a:rPr lang="de-DE" sz="1800" dirty="0"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800" dirty="0" err="1">
                <a:latin typeface="Futura" panose="020B0602020204020303" pitchFamily="34" charset="-79"/>
                <a:cs typeface="Futura" panose="020B0602020204020303" pitchFamily="34" charset="-79"/>
              </a:rPr>
              <a:t>sales</a:t>
            </a:r>
            <a:r>
              <a:rPr lang="de-DE" sz="1800" dirty="0">
                <a:latin typeface="Futura" panose="020B0602020204020303" pitchFamily="34" charset="-79"/>
                <a:cs typeface="Futura" panose="020B0602020204020303" pitchFamily="34" charset="-79"/>
              </a:rPr>
              <a:t>…</a:t>
            </a:r>
            <a:endParaRPr lang="de-DE" sz="1800" dirty="0"/>
          </a:p>
        </p:txBody>
      </p:sp>
      <p:sp>
        <p:nvSpPr>
          <p:cNvPr id="19" name="Richtungspfeil 18">
            <a:extLst>
              <a:ext uri="{FF2B5EF4-FFF2-40B4-BE49-F238E27FC236}">
                <a16:creationId xmlns:a16="http://schemas.microsoft.com/office/drawing/2014/main" id="{AEAF7D96-868E-CB70-8940-3FC60645D6B8}"/>
              </a:ext>
            </a:extLst>
          </p:cNvPr>
          <p:cNvSpPr/>
          <p:nvPr/>
        </p:nvSpPr>
        <p:spPr>
          <a:xfrm>
            <a:off x="3679370" y="1521412"/>
            <a:ext cx="3189516" cy="5023247"/>
          </a:xfrm>
          <a:prstGeom prst="homePlate">
            <a:avLst>
              <a:gd name="adj" fmla="val 1084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Inhaltsplatzhalter 2">
            <a:extLst>
              <a:ext uri="{FF2B5EF4-FFF2-40B4-BE49-F238E27FC236}">
                <a16:creationId xmlns:a16="http://schemas.microsoft.com/office/drawing/2014/main" id="{F7504FA5-D53B-D1CA-AE8B-57575DB1A34B}"/>
              </a:ext>
            </a:extLst>
          </p:cNvPr>
          <p:cNvSpPr txBox="1">
            <a:spLocks/>
          </p:cNvSpPr>
          <p:nvPr/>
        </p:nvSpPr>
        <p:spPr>
          <a:xfrm>
            <a:off x="7288262" y="955360"/>
            <a:ext cx="2280281" cy="345844"/>
          </a:xfrm>
          <a:prstGeom prst="rect">
            <a:avLst/>
          </a:prstGeom>
        </p:spPr>
        <p:txBody>
          <a:bodyPr lIns="0" tIns="0" rIns="0" bIns="0" anchor="ctr"/>
          <a:lstStyle>
            <a:lvl1pPr marL="251986" indent="-251986" algn="l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lvl1pPr>
            <a:lvl2pPr marL="75595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lvl2pPr>
            <a:lvl3pPr marL="1259929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lvl3pPr>
            <a:lvl4pPr marL="1763900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endParaRPr lang="de-DE" sz="1800" dirty="0"/>
          </a:p>
        </p:txBody>
      </p:sp>
      <p:sp>
        <p:nvSpPr>
          <p:cNvPr id="21" name="Richtungspfeil 20">
            <a:extLst>
              <a:ext uri="{FF2B5EF4-FFF2-40B4-BE49-F238E27FC236}">
                <a16:creationId xmlns:a16="http://schemas.microsoft.com/office/drawing/2014/main" id="{CEC3B3E2-D476-7910-86BE-BEA7862C0013}"/>
              </a:ext>
            </a:extLst>
          </p:cNvPr>
          <p:cNvSpPr/>
          <p:nvPr/>
        </p:nvSpPr>
        <p:spPr>
          <a:xfrm>
            <a:off x="7053941" y="1521412"/>
            <a:ext cx="3189516" cy="5023247"/>
          </a:xfrm>
          <a:prstGeom prst="homePlate">
            <a:avLst>
              <a:gd name="adj" fmla="val 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Inhaltsplatzhalter 2">
            <a:extLst>
              <a:ext uri="{FF2B5EF4-FFF2-40B4-BE49-F238E27FC236}">
                <a16:creationId xmlns:a16="http://schemas.microsoft.com/office/drawing/2014/main" id="{3460DB02-D6E3-81FC-38B1-5A8325DA163D}"/>
              </a:ext>
            </a:extLst>
          </p:cNvPr>
          <p:cNvSpPr txBox="1">
            <a:spLocks/>
          </p:cNvSpPr>
          <p:nvPr/>
        </p:nvSpPr>
        <p:spPr>
          <a:xfrm>
            <a:off x="7201175" y="880285"/>
            <a:ext cx="3189516" cy="345844"/>
          </a:xfrm>
          <a:prstGeom prst="rect">
            <a:avLst/>
          </a:prstGeom>
        </p:spPr>
        <p:txBody>
          <a:bodyPr lIns="0" tIns="0" rIns="0" bIns="0" anchor="ctr"/>
          <a:lstStyle>
            <a:lvl1pPr marL="251986" indent="-251986" algn="l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lvl1pPr>
            <a:lvl2pPr marL="75595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lvl2pPr>
            <a:lvl3pPr marL="1259929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lvl3pPr>
            <a:lvl4pPr marL="1763900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de-DE" sz="1800" dirty="0">
                <a:latin typeface="Futura" panose="020B0602020204020303" pitchFamily="34" charset="-79"/>
                <a:cs typeface="Futura" panose="020B0602020204020303" pitchFamily="34" charset="-79"/>
              </a:rPr>
              <a:t>…</a:t>
            </a:r>
            <a:r>
              <a:rPr lang="de-DE" sz="1800" dirty="0" err="1">
                <a:latin typeface="Futura" panose="020B0602020204020303" pitchFamily="34" charset="-79"/>
                <a:cs typeface="Futura" panose="020B0602020204020303" pitchFamily="34" charset="-79"/>
              </a:rPr>
              <a:t>requires</a:t>
            </a:r>
            <a:r>
              <a:rPr lang="de-DE" sz="1800" dirty="0"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800" dirty="0" err="1">
                <a:latin typeface="Futura" panose="020B0602020204020303" pitchFamily="34" charset="-79"/>
                <a:cs typeface="Futura" panose="020B0602020204020303" pitchFamily="34" charset="-79"/>
              </a:rPr>
              <a:t>new</a:t>
            </a:r>
            <a:r>
              <a:rPr lang="de-DE" sz="1800" dirty="0">
                <a:latin typeface="Futura" panose="020B0602020204020303" pitchFamily="34" charset="-79"/>
                <a:cs typeface="Futura" panose="020B0602020204020303" pitchFamily="34" charset="-79"/>
              </a:rPr>
              <a:t> go2market</a:t>
            </a:r>
            <a:endParaRPr lang="de-DE" sz="1800" dirty="0"/>
          </a:p>
        </p:txBody>
      </p:sp>
      <p:sp>
        <p:nvSpPr>
          <p:cNvPr id="23" name="Inhaltsplatzhalter 2">
            <a:extLst>
              <a:ext uri="{FF2B5EF4-FFF2-40B4-BE49-F238E27FC236}">
                <a16:creationId xmlns:a16="http://schemas.microsoft.com/office/drawing/2014/main" id="{C4018466-AD50-BFFB-2EE6-EDC83EA3F173}"/>
              </a:ext>
            </a:extLst>
          </p:cNvPr>
          <p:cNvSpPr txBox="1">
            <a:spLocks/>
          </p:cNvSpPr>
          <p:nvPr/>
        </p:nvSpPr>
        <p:spPr>
          <a:xfrm>
            <a:off x="7310035" y="1847987"/>
            <a:ext cx="2536372" cy="4597517"/>
          </a:xfrm>
          <a:prstGeom prst="rect">
            <a:avLst/>
          </a:prstGeom>
        </p:spPr>
        <p:txBody>
          <a:bodyPr lIns="0" tIns="0" rIns="0" bIns="0"/>
          <a:lstStyle>
            <a:lvl1pPr marL="251986" indent="-251986" algn="l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lvl1pPr>
            <a:lvl2pPr marL="75595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lvl2pPr>
            <a:lvl3pPr marL="1259929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lvl3pPr>
            <a:lvl4pPr marL="1763900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lvl="1" indent="-347663" defTabSz="457200">
              <a:lnSpc>
                <a:spcPct val="100000"/>
              </a:lnSpc>
              <a:spcBef>
                <a:spcPts val="1200"/>
              </a:spcBef>
              <a:buClr>
                <a:srgbClr val="00B050"/>
              </a:buClr>
              <a:buSzPct val="100000"/>
              <a:buFont typeface=".Apple Color Emoji UI"/>
              <a:buChar char="✅"/>
            </a:pP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Build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on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existing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&amp;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trusted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brand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„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Äss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-Bar“</a:t>
            </a:r>
          </a:p>
          <a:p>
            <a:pPr marL="357188" lvl="1" indent="-347663" defTabSz="457200">
              <a:lnSpc>
                <a:spcPct val="100000"/>
              </a:lnSpc>
              <a:spcBef>
                <a:spcPts val="1200"/>
              </a:spcBef>
              <a:buClr>
                <a:srgbClr val="00B050"/>
              </a:buClr>
              <a:buSzPct val="100000"/>
              <a:buFont typeface=".Apple Color Emoji UI"/>
              <a:buChar char="✅"/>
            </a:pP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Leverage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customer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base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of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owned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outlets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(&gt;1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Mio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pax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/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yr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)</a:t>
            </a:r>
          </a:p>
          <a:p>
            <a:pPr marL="357188" lvl="1" indent="-347663" defTabSz="457200">
              <a:lnSpc>
                <a:spcPct val="100000"/>
              </a:lnSpc>
              <a:spcBef>
                <a:spcPts val="1200"/>
              </a:spcBef>
              <a:buClr>
                <a:srgbClr val="00B050"/>
              </a:buClr>
              <a:buSzPct val="100000"/>
              <a:buFont typeface=".Apple Color Emoji UI"/>
              <a:buChar char="✅"/>
            </a:pP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Possibility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to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send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the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goods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nationwide</a:t>
            </a:r>
            <a:endParaRPr lang="de-DE" sz="1600" dirty="0">
              <a:latin typeface="Futura" panose="020B0602020204020303" pitchFamily="34" charset="-79"/>
              <a:cs typeface="Futura" panose="020B0602020204020303" pitchFamily="34" charset="-79"/>
            </a:endParaRPr>
          </a:p>
          <a:p>
            <a:pPr marL="357188" lvl="1" indent="-347663" defTabSz="457200">
              <a:lnSpc>
                <a:spcPct val="100000"/>
              </a:lnSpc>
              <a:spcBef>
                <a:spcPts val="1200"/>
              </a:spcBef>
              <a:buClr>
                <a:srgbClr val="00B050"/>
              </a:buClr>
              <a:buSzPct val="100000"/>
              <a:buFont typeface=".Apple Color Emoji UI"/>
              <a:buChar char="✅"/>
            </a:pP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Mix-and-match different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product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categories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(also non-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bakery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goods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)</a:t>
            </a:r>
          </a:p>
          <a:p>
            <a:pPr marL="357188" lvl="1" indent="-347663" defTabSz="457200">
              <a:lnSpc>
                <a:spcPct val="100000"/>
              </a:lnSpc>
              <a:spcBef>
                <a:spcPts val="1200"/>
              </a:spcBef>
              <a:buClr>
                <a:srgbClr val="00B050"/>
              </a:buClr>
              <a:buSzPct val="100000"/>
              <a:buFont typeface=".Apple Color Emoji UI"/>
              <a:buChar char="✅"/>
            </a:pP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Option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to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also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cater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to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large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events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(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concerts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,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conventions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,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sports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600" dirty="0" err="1">
                <a:latin typeface="Futura" panose="020B0602020204020303" pitchFamily="34" charset="-79"/>
                <a:cs typeface="Futura" panose="020B0602020204020303" pitchFamily="34" charset="-79"/>
              </a:rPr>
              <a:t>events</a:t>
            </a:r>
            <a:r>
              <a:rPr lang="de-DE" sz="1600" dirty="0">
                <a:latin typeface="Futura" panose="020B0602020204020303" pitchFamily="34" charset="-79"/>
                <a:cs typeface="Futura" panose="020B0602020204020303" pitchFamily="34" charset="-79"/>
              </a:rPr>
              <a:t>, etc.)</a:t>
            </a:r>
          </a:p>
          <a:p>
            <a:pPr marL="357188" lvl="1" indent="-347663" defTabSz="457200"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SzPct val="100000"/>
              <a:buFont typeface=".Apple Color Emoji UI"/>
              <a:buChar char="❌"/>
            </a:pPr>
            <a:endParaRPr lang="de-DE" sz="1600" dirty="0">
              <a:latin typeface="Futura" panose="020B0602020204020303" pitchFamily="34" charset="-79"/>
              <a:cs typeface="Futura" panose="020B0602020204020303" pitchFamily="34" charset="-79"/>
            </a:endParaRP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66854E55-8C30-C158-04A1-1942E749899F}"/>
              </a:ext>
            </a:extLst>
          </p:cNvPr>
          <p:cNvSpPr txBox="1"/>
          <p:nvPr/>
        </p:nvSpPr>
        <p:spPr>
          <a:xfrm>
            <a:off x="1063124" y="5774081"/>
            <a:ext cx="1910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BMC </a:t>
            </a:r>
            <a:r>
              <a:rPr lang="de-DE" dirty="0" err="1"/>
              <a:t>Foodline</a:t>
            </a:r>
            <a:r>
              <a:rPr lang="de-DE" dirty="0"/>
              <a:t> (Hilcona u.a.)</a:t>
            </a:r>
          </a:p>
        </p:txBody>
      </p:sp>
    </p:spTree>
    <p:extLst>
      <p:ext uri="{BB962C8B-B14F-4D97-AF65-F5344CB8AC3E}">
        <p14:creationId xmlns:p14="http://schemas.microsoft.com/office/powerpoint/2010/main" val="26135380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571960C4-D23E-AE9F-FFF3-97C2DE20A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4963"/>
          </a:xfrm>
        </p:spPr>
        <p:txBody>
          <a:bodyPr>
            <a:normAutofit fontScale="90000"/>
          </a:bodyPr>
          <a:lstStyle/>
          <a:p>
            <a:r>
              <a:rPr lang="de-DE" dirty="0"/>
              <a:t>Äss-Bar Online</a:t>
            </a: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FD434187-2868-0832-A9BE-5CAF3F48089B}"/>
              </a:ext>
            </a:extLst>
          </p:cNvPr>
          <p:cNvGrpSpPr/>
          <p:nvPr/>
        </p:nvGrpSpPr>
        <p:grpSpPr>
          <a:xfrm>
            <a:off x="963118" y="2493536"/>
            <a:ext cx="2188459" cy="2355202"/>
            <a:chOff x="685369" y="2851875"/>
            <a:chExt cx="2562377" cy="2759387"/>
          </a:xfrm>
        </p:grpSpPr>
        <p:sp>
          <p:nvSpPr>
            <p:cNvPr id="5" name="Textfeld 4">
              <a:extLst>
                <a:ext uri="{FF2B5EF4-FFF2-40B4-BE49-F238E27FC236}">
                  <a16:creationId xmlns:a16="http://schemas.microsoft.com/office/drawing/2014/main" id="{A48EC475-90F5-F1EC-5F3C-2CD7E8EA36E7}"/>
                </a:ext>
              </a:extLst>
            </p:cNvPr>
            <p:cNvSpPr txBox="1">
              <a:spLocks/>
            </p:cNvSpPr>
            <p:nvPr/>
          </p:nvSpPr>
          <p:spPr>
            <a:xfrm>
              <a:off x="685369" y="5250666"/>
              <a:ext cx="2562377" cy="360596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/>
            <a:p>
              <a:pPr algn="ctr">
                <a:spcBef>
                  <a:spcPct val="0"/>
                </a:spcBef>
                <a:spcAft>
                  <a:spcPct val="0"/>
                </a:spcAft>
              </a:pPr>
              <a:r>
                <a:rPr lang="de-CH" sz="2000" dirty="0">
                  <a:latin typeface="Gill Sans MT"/>
                </a:rPr>
                <a:t>Mo-Sa 09:00-18:30</a:t>
              </a:r>
            </a:p>
          </p:txBody>
        </p:sp>
        <p:pic>
          <p:nvPicPr>
            <p:cNvPr id="16" name="Picture 17" descr="laden.psd">
              <a:extLst>
                <a:ext uri="{FF2B5EF4-FFF2-40B4-BE49-F238E27FC236}">
                  <a16:creationId xmlns:a16="http://schemas.microsoft.com/office/drawing/2014/main" id="{95862CA5-06EA-09A0-5F65-832AF432C3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369" y="2851875"/>
              <a:ext cx="2562377" cy="2229268"/>
            </a:xfrm>
            <a:prstGeom prst="rect">
              <a:avLst/>
            </a:prstGeom>
          </p:spPr>
        </p:pic>
        <p:sp>
          <p:nvSpPr>
            <p:cNvPr id="25" name="Textfeld 24">
              <a:extLst>
                <a:ext uri="{FF2B5EF4-FFF2-40B4-BE49-F238E27FC236}">
                  <a16:creationId xmlns:a16="http://schemas.microsoft.com/office/drawing/2014/main" id="{AB0080C1-FA96-64D7-DBD1-C4CDBEF10AAA}"/>
                </a:ext>
              </a:extLst>
            </p:cNvPr>
            <p:cNvSpPr txBox="1">
              <a:spLocks/>
            </p:cNvSpPr>
            <p:nvPr/>
          </p:nvSpPr>
          <p:spPr>
            <a:xfrm>
              <a:off x="1709058" y="2949637"/>
              <a:ext cx="1152643" cy="297858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>
                <a:spcBef>
                  <a:spcPct val="0"/>
                </a:spcBef>
                <a:spcAft>
                  <a:spcPct val="0"/>
                </a:spcAft>
              </a:pPr>
              <a:r>
                <a:rPr lang="de-CH" sz="2000" b="1" dirty="0">
                  <a:latin typeface="Futura" panose="020B0602020204020303" pitchFamily="34" charset="-79"/>
                  <a:cs typeface="Futura" panose="020B0602020204020303" pitchFamily="34" charset="-79"/>
                </a:rPr>
                <a:t>Store</a:t>
              </a:r>
            </a:p>
          </p:txBody>
        </p:sp>
      </p:grpSp>
      <p:sp>
        <p:nvSpPr>
          <p:cNvPr id="28" name="Dreieck 27">
            <a:extLst>
              <a:ext uri="{FF2B5EF4-FFF2-40B4-BE49-F238E27FC236}">
                <a16:creationId xmlns:a16="http://schemas.microsoft.com/office/drawing/2014/main" id="{B103A60D-C032-F90F-4E76-F782A94965C5}"/>
              </a:ext>
            </a:extLst>
          </p:cNvPr>
          <p:cNvSpPr/>
          <p:nvPr/>
        </p:nvSpPr>
        <p:spPr>
          <a:xfrm rot="5400000">
            <a:off x="2989520" y="3491921"/>
            <a:ext cx="1536554" cy="272143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B8AEF106-81A9-461B-E46E-5846F461AEBB}"/>
              </a:ext>
            </a:extLst>
          </p:cNvPr>
          <p:cNvSpPr txBox="1">
            <a:spLocks/>
          </p:cNvSpPr>
          <p:nvPr/>
        </p:nvSpPr>
        <p:spPr>
          <a:xfrm>
            <a:off x="4713000" y="2493536"/>
            <a:ext cx="4410449" cy="2520251"/>
          </a:xfrm>
          <a:prstGeom prst="roundRect">
            <a:avLst>
              <a:gd name="adj" fmla="val 0"/>
            </a:avLst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accent1">
                <a:shade val="50000"/>
              </a:schemeClr>
            </a:solidFill>
            <a:prstDash val="solid"/>
          </a:ln>
        </p:spPr>
        <p:txBody>
          <a:bodyPr vert="horz" wrap="square" lIns="0" tIns="108000" rIns="0" bIns="0" rtlCol="0" anchor="t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de-CH" b="1" dirty="0">
                <a:latin typeface="Futura" panose="020B0602020204020303" pitchFamily="34" charset="-79"/>
                <a:cs typeface="Futura" panose="020B0602020204020303" pitchFamily="34" charset="-79"/>
              </a:rPr>
              <a:t>Web Shop</a:t>
            </a:r>
            <a:endParaRPr lang="de-CH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F26BE9D8-D9AE-E065-0CF7-9697113C5253}"/>
              </a:ext>
            </a:extLst>
          </p:cNvPr>
          <p:cNvSpPr txBox="1">
            <a:spLocks/>
          </p:cNvSpPr>
          <p:nvPr/>
        </p:nvSpPr>
        <p:spPr>
          <a:xfrm>
            <a:off x="4810335" y="3511355"/>
            <a:ext cx="4145632" cy="628591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accent1">
                <a:shade val="50000"/>
              </a:schemeClr>
            </a:solidFill>
            <a:prstDash val="solid"/>
          </a:ln>
        </p:spPr>
        <p:txBody>
          <a:bodyPr vert="horz" wrap="square" lIns="0" tIns="0" rIns="0" bIns="0" rtlCol="0" anchor="ctr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de-CH" dirty="0">
                <a:latin typeface="Futura" panose="020B0602020204020303" pitchFamily="34" charset="-79"/>
                <a:cs typeface="Futura" panose="020B0602020204020303" pitchFamily="34" charset="-79"/>
              </a:rPr>
              <a:t>B2C</a:t>
            </a:r>
            <a:br>
              <a:rPr lang="de-CH" dirty="0">
                <a:latin typeface="Futura" panose="020B0602020204020303" pitchFamily="34" charset="-79"/>
                <a:cs typeface="Futura" panose="020B0602020204020303" pitchFamily="34" charset="-79"/>
              </a:rPr>
            </a:br>
            <a:r>
              <a:rPr lang="de-CH" dirty="0">
                <a:latin typeface="Futura" panose="020B0602020204020303" pitchFamily="34" charset="-79"/>
                <a:cs typeface="Futura" panose="020B0602020204020303" pitchFamily="34" charset="-79"/>
              </a:rPr>
              <a:t>(incl. </a:t>
            </a:r>
            <a:r>
              <a:rPr lang="de-CH" dirty="0" err="1">
                <a:latin typeface="Futura" panose="020B0602020204020303" pitchFamily="34" charset="-79"/>
                <a:cs typeface="Futura" panose="020B0602020204020303" pitchFamily="34" charset="-79"/>
              </a:rPr>
              <a:t>Subscriptions</a:t>
            </a:r>
            <a:r>
              <a:rPr lang="de-CH" dirty="0">
                <a:latin typeface="Futura" panose="020B0602020204020303" pitchFamily="34" charset="-79"/>
                <a:cs typeface="Futura" panose="020B0602020204020303" pitchFamily="34" charset="-79"/>
              </a:rPr>
              <a:t>)</a:t>
            </a:r>
            <a:endParaRPr lang="de-CH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55CC1BF3-CB18-EFD4-3DE1-3EFE0430EDF0}"/>
              </a:ext>
            </a:extLst>
          </p:cNvPr>
          <p:cNvSpPr txBox="1">
            <a:spLocks/>
          </p:cNvSpPr>
          <p:nvPr/>
        </p:nvSpPr>
        <p:spPr>
          <a:xfrm>
            <a:off x="4810335" y="3035618"/>
            <a:ext cx="4145632" cy="394059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accent1">
                <a:shade val="50000"/>
              </a:schemeClr>
            </a:solidFill>
            <a:prstDash val="solid"/>
          </a:ln>
        </p:spPr>
        <p:txBody>
          <a:bodyPr vert="horz" wrap="square" lIns="0" tIns="0" rIns="0" bIns="0" rtlCol="0" anchor="ctr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de-CH" dirty="0">
                <a:latin typeface="Futura" panose="020B0602020204020303" pitchFamily="34" charset="-79"/>
                <a:cs typeface="Futura" panose="020B0602020204020303" pitchFamily="34" charset="-79"/>
              </a:rPr>
              <a:t>Caterings / Events</a:t>
            </a:r>
            <a:endParaRPr lang="de-CH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cxnSp>
        <p:nvCxnSpPr>
          <p:cNvPr id="34" name="Gerade Verbindung 33">
            <a:extLst>
              <a:ext uri="{FF2B5EF4-FFF2-40B4-BE49-F238E27FC236}">
                <a16:creationId xmlns:a16="http://schemas.microsoft.com/office/drawing/2014/main" id="{23A3FF02-E331-BB49-72B3-5644991A5E0A}"/>
              </a:ext>
            </a:extLst>
          </p:cNvPr>
          <p:cNvCxnSpPr/>
          <p:nvPr/>
        </p:nvCxnSpPr>
        <p:spPr>
          <a:xfrm>
            <a:off x="984339" y="2207312"/>
            <a:ext cx="212495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feld 34">
            <a:extLst>
              <a:ext uri="{FF2B5EF4-FFF2-40B4-BE49-F238E27FC236}">
                <a16:creationId xmlns:a16="http://schemas.microsoft.com/office/drawing/2014/main" id="{7063CC2F-3A30-679E-C520-DAE4C3755046}"/>
              </a:ext>
            </a:extLst>
          </p:cNvPr>
          <p:cNvSpPr txBox="1"/>
          <p:nvPr/>
        </p:nvSpPr>
        <p:spPr>
          <a:xfrm>
            <a:off x="984339" y="1888398"/>
            <a:ext cx="212495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b="1" dirty="0"/>
              <a:t>Today</a:t>
            </a:r>
          </a:p>
        </p:txBody>
      </p:sp>
      <p:grpSp>
        <p:nvGrpSpPr>
          <p:cNvPr id="41" name="Gruppieren 40">
            <a:extLst>
              <a:ext uri="{FF2B5EF4-FFF2-40B4-BE49-F238E27FC236}">
                <a16:creationId xmlns:a16="http://schemas.microsoft.com/office/drawing/2014/main" id="{B61C5389-3CC7-5DD6-8646-E68CCA9DA4EC}"/>
              </a:ext>
            </a:extLst>
          </p:cNvPr>
          <p:cNvGrpSpPr/>
          <p:nvPr/>
        </p:nvGrpSpPr>
        <p:grpSpPr>
          <a:xfrm>
            <a:off x="4713000" y="1888398"/>
            <a:ext cx="4410449" cy="318914"/>
            <a:chOff x="4476697" y="1888398"/>
            <a:chExt cx="4563728" cy="318914"/>
          </a:xfrm>
        </p:grpSpPr>
        <p:cxnSp>
          <p:nvCxnSpPr>
            <p:cNvPr id="36" name="Gerade Verbindung 35">
              <a:extLst>
                <a:ext uri="{FF2B5EF4-FFF2-40B4-BE49-F238E27FC236}">
                  <a16:creationId xmlns:a16="http://schemas.microsoft.com/office/drawing/2014/main" id="{FC569CC2-4046-8F2F-32C8-8E1D4E7BEF41}"/>
                </a:ext>
              </a:extLst>
            </p:cNvPr>
            <p:cNvCxnSpPr>
              <a:cxnSpLocks/>
            </p:cNvCxnSpPr>
            <p:nvPr/>
          </p:nvCxnSpPr>
          <p:spPr>
            <a:xfrm>
              <a:off x="4476697" y="2207312"/>
              <a:ext cx="4563728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feld 36">
              <a:extLst>
                <a:ext uri="{FF2B5EF4-FFF2-40B4-BE49-F238E27FC236}">
                  <a16:creationId xmlns:a16="http://schemas.microsoft.com/office/drawing/2014/main" id="{4B9EE837-45F6-7879-12A7-A2F8C02BE608}"/>
                </a:ext>
              </a:extLst>
            </p:cNvPr>
            <p:cNvSpPr txBox="1"/>
            <p:nvPr/>
          </p:nvSpPr>
          <p:spPr>
            <a:xfrm>
              <a:off x="4476697" y="1888398"/>
              <a:ext cx="4563728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de-DE" b="1" dirty="0"/>
                <a:t>Expansion</a:t>
              </a:r>
            </a:p>
          </p:txBody>
        </p:sp>
      </p:grpSp>
      <p:sp>
        <p:nvSpPr>
          <p:cNvPr id="38" name="Textfeld 37">
            <a:extLst>
              <a:ext uri="{FF2B5EF4-FFF2-40B4-BE49-F238E27FC236}">
                <a16:creationId xmlns:a16="http://schemas.microsoft.com/office/drawing/2014/main" id="{415E410B-9866-FF27-0DBD-3C504CC74C9F}"/>
              </a:ext>
            </a:extLst>
          </p:cNvPr>
          <p:cNvSpPr txBox="1">
            <a:spLocks/>
          </p:cNvSpPr>
          <p:nvPr/>
        </p:nvSpPr>
        <p:spPr>
          <a:xfrm>
            <a:off x="4810335" y="4223538"/>
            <a:ext cx="4145632" cy="672967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accent1">
                <a:shade val="50000"/>
              </a:schemeClr>
            </a:solidFill>
            <a:prstDash val="solid"/>
          </a:ln>
        </p:spPr>
        <p:txBody>
          <a:bodyPr vert="horz" wrap="square" lIns="0" tIns="0" rIns="0" bIns="0" rtlCol="0" anchor="ctr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de-CH" dirty="0">
                <a:latin typeface="Futura" panose="020B0602020204020303" pitchFamily="34" charset="-79"/>
                <a:cs typeface="Futura" panose="020B0602020204020303" pitchFamily="34" charset="-79"/>
              </a:rPr>
              <a:t>B2B</a:t>
            </a:r>
            <a:br>
              <a:rPr lang="de-CH" dirty="0">
                <a:latin typeface="Futura" panose="020B0602020204020303" pitchFamily="34" charset="-79"/>
                <a:cs typeface="Futura" panose="020B0602020204020303" pitchFamily="34" charset="-79"/>
              </a:rPr>
            </a:br>
            <a:r>
              <a:rPr lang="de-CH" dirty="0">
                <a:latin typeface="Futura" panose="020B0602020204020303" pitchFamily="34" charset="-79"/>
                <a:cs typeface="Futura" panose="020B0602020204020303" pitchFamily="34" charset="-79"/>
              </a:rPr>
              <a:t>(</a:t>
            </a:r>
            <a:r>
              <a:rPr lang="de-CH" dirty="0" err="1">
                <a:latin typeface="Futura" panose="020B0602020204020303" pitchFamily="34" charset="-79"/>
                <a:cs typeface="Futura" panose="020B0602020204020303" pitchFamily="34" charset="-79"/>
              </a:rPr>
              <a:t>restaurants</a:t>
            </a:r>
            <a:r>
              <a:rPr lang="de-CH" dirty="0">
                <a:latin typeface="Futura" panose="020B0602020204020303" pitchFamily="34" charset="-79"/>
                <a:cs typeface="Futura" panose="020B0602020204020303" pitchFamily="34" charset="-79"/>
              </a:rPr>
              <a:t>, </a:t>
            </a:r>
            <a:r>
              <a:rPr lang="de-CH" dirty="0" err="1">
                <a:latin typeface="Futura" panose="020B0602020204020303" pitchFamily="34" charset="-79"/>
                <a:cs typeface="Futura" panose="020B0602020204020303" pitchFamily="34" charset="-79"/>
              </a:rPr>
              <a:t>hotels</a:t>
            </a:r>
            <a:r>
              <a:rPr lang="de-CH" dirty="0">
                <a:latin typeface="Futura" panose="020B0602020204020303" pitchFamily="34" charset="-79"/>
                <a:cs typeface="Futura" panose="020B0602020204020303" pitchFamily="34" charset="-79"/>
              </a:rPr>
              <a:t>, </a:t>
            </a:r>
            <a:r>
              <a:rPr lang="de-CH" dirty="0" err="1">
                <a:latin typeface="Futura" panose="020B0602020204020303" pitchFamily="34" charset="-79"/>
                <a:cs typeface="Futura" panose="020B0602020204020303" pitchFamily="34" charset="-79"/>
              </a:rPr>
              <a:t>camps</a:t>
            </a:r>
            <a:r>
              <a:rPr lang="de-CH" dirty="0">
                <a:latin typeface="Futura" panose="020B0602020204020303" pitchFamily="34" charset="-79"/>
                <a:cs typeface="Futura" panose="020B0602020204020303" pitchFamily="34" charset="-79"/>
              </a:rPr>
              <a:t>, etc.) </a:t>
            </a:r>
            <a:endParaRPr lang="de-CH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829869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571960C4-D23E-AE9F-FFF3-97C2DE20A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4963"/>
          </a:xfrm>
        </p:spPr>
        <p:txBody>
          <a:bodyPr>
            <a:normAutofit fontScale="90000"/>
          </a:bodyPr>
          <a:lstStyle/>
          <a:p>
            <a:r>
              <a:rPr lang="de-DE" dirty="0"/>
              <a:t>Web Shop  |  </a:t>
            </a:r>
            <a:r>
              <a:rPr lang="de-DE" dirty="0" err="1"/>
              <a:t>www.aess-bar.ch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2D39584-6E32-1845-5B6E-7E1637015CE4}"/>
              </a:ext>
            </a:extLst>
          </p:cNvPr>
          <p:cNvSpPr txBox="1">
            <a:spLocks/>
          </p:cNvSpPr>
          <p:nvPr/>
        </p:nvSpPr>
        <p:spPr>
          <a:xfrm>
            <a:off x="735062" y="657471"/>
            <a:ext cx="9221689" cy="6085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de-DE" dirty="0"/>
          </a:p>
        </p:txBody>
      </p:sp>
      <p:sp>
        <p:nvSpPr>
          <p:cNvPr id="6" name="Gefaltete Ecke 5">
            <a:extLst>
              <a:ext uri="{FF2B5EF4-FFF2-40B4-BE49-F238E27FC236}">
                <a16:creationId xmlns:a16="http://schemas.microsoft.com/office/drawing/2014/main" id="{E22DCE01-6F07-704D-7DD0-D360B8E081F0}"/>
              </a:ext>
            </a:extLst>
          </p:cNvPr>
          <p:cNvSpPr/>
          <p:nvPr/>
        </p:nvSpPr>
        <p:spPr>
          <a:xfrm>
            <a:off x="7462433" y="1585320"/>
            <a:ext cx="2530652" cy="1381851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tlCol="0" anchor="t"/>
          <a:lstStyle/>
          <a:p>
            <a:pPr marL="251986" lvl="0" indent="-251986" defTabSz="1007943">
              <a:spcBef>
                <a:spcPts val="600"/>
              </a:spcBef>
              <a:buFont typeface="Wingdings" pitchFamily="2" charset="2"/>
              <a:buChar char="§"/>
            </a:pPr>
            <a:r>
              <a:rPr lang="de-DE" sz="1600" dirty="0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Gift </a:t>
            </a:r>
            <a:r>
              <a:rPr lang="de-DE" sz="1600" dirty="0" err="1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vouchers</a:t>
            </a:r>
            <a:endParaRPr lang="de-DE" sz="1600" dirty="0">
              <a:solidFill>
                <a:schemeClr val="tx1"/>
              </a:solidFill>
              <a:latin typeface="Futura" panose="020B0602020204020303" pitchFamily="34" charset="-79"/>
              <a:cs typeface="Futura" panose="020B0602020204020303" pitchFamily="34" charset="-79"/>
            </a:endParaRPr>
          </a:p>
          <a:p>
            <a:pPr marL="251986" lvl="0" indent="-251986" defTabSz="1007943">
              <a:spcBef>
                <a:spcPts val="600"/>
              </a:spcBef>
              <a:buFont typeface="Wingdings" pitchFamily="2" charset="2"/>
              <a:buChar char="§"/>
            </a:pPr>
            <a:r>
              <a:rPr lang="de-DE" sz="1600" dirty="0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Merchandising</a:t>
            </a:r>
          </a:p>
          <a:p>
            <a:pPr marL="251986" lvl="0" indent="-251986" defTabSz="1007943">
              <a:spcBef>
                <a:spcPts val="600"/>
              </a:spcBef>
              <a:buFont typeface="Wingdings" pitchFamily="2" charset="2"/>
              <a:buChar char="§"/>
            </a:pPr>
            <a:r>
              <a:rPr lang="de-DE" sz="1600" dirty="0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Books, </a:t>
            </a:r>
            <a:r>
              <a:rPr lang="de-DE" sz="1600" dirty="0" err="1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recipes</a:t>
            </a:r>
            <a:r>
              <a:rPr lang="de-DE" sz="1600" dirty="0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, etc. </a:t>
            </a:r>
            <a:r>
              <a:rPr lang="de-DE" sz="1600" dirty="0" err="1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about</a:t>
            </a:r>
            <a:r>
              <a:rPr lang="de-DE" sz="1600" dirty="0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600" dirty="0" err="1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foodwaste</a:t>
            </a:r>
            <a:r>
              <a:rPr lang="de-DE" sz="1600" dirty="0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, …</a:t>
            </a:r>
          </a:p>
        </p:txBody>
      </p:sp>
      <p:sp>
        <p:nvSpPr>
          <p:cNvPr id="7" name="Gefaltete Ecke 6">
            <a:extLst>
              <a:ext uri="{FF2B5EF4-FFF2-40B4-BE49-F238E27FC236}">
                <a16:creationId xmlns:a16="http://schemas.microsoft.com/office/drawing/2014/main" id="{04E436D7-3129-1DFA-139E-9CC29B6E745E}"/>
              </a:ext>
            </a:extLst>
          </p:cNvPr>
          <p:cNvSpPr/>
          <p:nvPr/>
        </p:nvSpPr>
        <p:spPr>
          <a:xfrm>
            <a:off x="7462433" y="3521730"/>
            <a:ext cx="2530652" cy="1229476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tlCol="0" anchor="t"/>
          <a:lstStyle/>
          <a:p>
            <a:pPr marL="251986" lvl="0" indent="-251986" defTabSz="1007943">
              <a:spcBef>
                <a:spcPts val="600"/>
              </a:spcBef>
              <a:buFont typeface="Wingdings" pitchFamily="2" charset="2"/>
              <a:buChar char="§"/>
            </a:pPr>
            <a:r>
              <a:rPr lang="de-DE" sz="1600" dirty="0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Online </a:t>
            </a:r>
            <a:r>
              <a:rPr lang="de-DE" sz="1600" dirty="0" err="1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order</a:t>
            </a:r>
            <a:r>
              <a:rPr lang="de-DE" sz="1600" dirty="0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600" dirty="0" err="1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tool</a:t>
            </a:r>
            <a:r>
              <a:rPr lang="de-DE" sz="1600" dirty="0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600" dirty="0" err="1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for</a:t>
            </a:r>
            <a:r>
              <a:rPr lang="de-DE" sz="1600" dirty="0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600" dirty="0" err="1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delivery</a:t>
            </a:r>
            <a:r>
              <a:rPr lang="de-DE" sz="1600" dirty="0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600" dirty="0" err="1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service</a:t>
            </a:r>
            <a:r>
              <a:rPr lang="de-DE" sz="1600" dirty="0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600" dirty="0" err="1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for</a:t>
            </a:r>
            <a:r>
              <a:rPr lang="de-DE" sz="1600" dirty="0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600" dirty="0" err="1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up</a:t>
            </a:r>
            <a:r>
              <a:rPr lang="de-DE" sz="1600" dirty="0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600" dirty="0" err="1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to</a:t>
            </a:r>
            <a:r>
              <a:rPr lang="de-DE" sz="1600" dirty="0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 200 </a:t>
            </a:r>
            <a:r>
              <a:rPr lang="de-DE" sz="1600" dirty="0" err="1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guests</a:t>
            </a:r>
            <a:r>
              <a:rPr lang="de-DE" sz="1600" dirty="0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: </a:t>
            </a:r>
            <a:r>
              <a:rPr lang="de-DE" sz="1600" dirty="0" err="1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sweet</a:t>
            </a:r>
            <a:r>
              <a:rPr lang="de-DE" sz="1600" dirty="0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, </a:t>
            </a:r>
            <a:r>
              <a:rPr lang="de-DE" sz="1600" dirty="0" err="1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savory</a:t>
            </a:r>
            <a:r>
              <a:rPr lang="de-DE" sz="1600" dirty="0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, </a:t>
            </a:r>
            <a:r>
              <a:rPr lang="de-DE" sz="1600" dirty="0" err="1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drinks</a:t>
            </a:r>
            <a:endParaRPr lang="de-DE" sz="1600" dirty="0">
              <a:solidFill>
                <a:schemeClr val="tx1"/>
              </a:solidFill>
              <a:latin typeface="Futura" panose="020B0602020204020303" pitchFamily="34" charset="-79"/>
              <a:cs typeface="Futura" panose="020B0602020204020303" pitchFamily="34" charset="-79"/>
            </a:endParaRPr>
          </a:p>
        </p:txBody>
      </p:sp>
      <p:sp>
        <p:nvSpPr>
          <p:cNvPr id="8" name="Gefaltete Ecke 7">
            <a:extLst>
              <a:ext uri="{FF2B5EF4-FFF2-40B4-BE49-F238E27FC236}">
                <a16:creationId xmlns:a16="http://schemas.microsoft.com/office/drawing/2014/main" id="{26CEB81A-603F-28BA-EDBC-C30E77DF5E68}"/>
              </a:ext>
            </a:extLst>
          </p:cNvPr>
          <p:cNvSpPr/>
          <p:nvPr/>
        </p:nvSpPr>
        <p:spPr>
          <a:xfrm>
            <a:off x="7462433" y="5258905"/>
            <a:ext cx="2530652" cy="1229476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tlCol="0" anchor="t"/>
          <a:lstStyle/>
          <a:p>
            <a:pPr marL="251986" lvl="0" indent="-251986" defTabSz="1007943">
              <a:spcBef>
                <a:spcPts val="600"/>
              </a:spcBef>
              <a:buFont typeface="Wingdings" pitchFamily="2" charset="2"/>
              <a:buChar char="§"/>
            </a:pPr>
            <a:r>
              <a:rPr lang="de-DE" sz="1600" dirty="0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B2C Web </a:t>
            </a:r>
            <a:r>
              <a:rPr lang="de-DE" sz="1600" dirty="0" err="1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shop</a:t>
            </a:r>
            <a:r>
              <a:rPr lang="de-DE" sz="1600" dirty="0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600" dirty="0" err="1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for</a:t>
            </a:r>
            <a:r>
              <a:rPr lang="de-DE" sz="1600" dirty="0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600" dirty="0" err="1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goods</a:t>
            </a:r>
            <a:r>
              <a:rPr lang="de-DE" sz="1600" dirty="0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600" dirty="0" err="1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close</a:t>
            </a:r>
            <a:r>
              <a:rPr lang="de-DE" sz="1600" dirty="0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600" dirty="0" err="1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to</a:t>
            </a:r>
            <a:r>
              <a:rPr lang="de-DE" sz="1600" dirty="0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600" dirty="0" err="1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the</a:t>
            </a:r>
            <a:r>
              <a:rPr lang="de-DE" sz="1600" dirty="0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600" dirty="0" err="1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expiry</a:t>
            </a:r>
            <a:r>
              <a:rPr lang="de-DE" sz="1600" dirty="0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 date, </a:t>
            </a:r>
            <a:r>
              <a:rPr lang="de-DE" sz="1600" dirty="0" err="1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faulty</a:t>
            </a:r>
            <a:r>
              <a:rPr lang="de-DE" sz="1600" dirty="0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 &amp; </a:t>
            </a:r>
            <a:r>
              <a:rPr lang="de-DE" sz="1600" dirty="0" err="1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over</a:t>
            </a:r>
            <a:r>
              <a:rPr lang="de-DE" sz="1600" dirty="0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 </a:t>
            </a:r>
            <a:r>
              <a:rPr lang="de-DE" sz="1600" dirty="0" err="1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productions</a:t>
            </a:r>
            <a:r>
              <a:rPr lang="de-DE" sz="1600" dirty="0">
                <a:solidFill>
                  <a:schemeClr val="tx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, etc.</a:t>
            </a:r>
          </a:p>
        </p:txBody>
      </p:sp>
      <p:cxnSp>
        <p:nvCxnSpPr>
          <p:cNvPr id="9" name="Gerade Verbindung 8">
            <a:extLst>
              <a:ext uri="{FF2B5EF4-FFF2-40B4-BE49-F238E27FC236}">
                <a16:creationId xmlns:a16="http://schemas.microsoft.com/office/drawing/2014/main" id="{F463EE8A-E853-329C-08E3-4FBAA5B3B8DF}"/>
              </a:ext>
            </a:extLst>
          </p:cNvPr>
          <p:cNvCxnSpPr/>
          <p:nvPr/>
        </p:nvCxnSpPr>
        <p:spPr>
          <a:xfrm>
            <a:off x="1534886" y="4133345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fik 9">
            <a:extLst>
              <a:ext uri="{FF2B5EF4-FFF2-40B4-BE49-F238E27FC236}">
                <a16:creationId xmlns:a16="http://schemas.microsoft.com/office/drawing/2014/main" id="{5422772C-95CC-65FF-9EDD-EC252310FF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062" y="1975935"/>
            <a:ext cx="5676520" cy="404617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1" name="Gewinkelte Verbindung 10">
            <a:extLst>
              <a:ext uri="{FF2B5EF4-FFF2-40B4-BE49-F238E27FC236}">
                <a16:creationId xmlns:a16="http://schemas.microsoft.com/office/drawing/2014/main" id="{392C72E0-2E02-6AF1-8338-66F7DA9BB852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4572000" y="3619396"/>
            <a:ext cx="2890433" cy="517072"/>
          </a:xfrm>
          <a:prstGeom prst="bentConnector3">
            <a:avLst>
              <a:gd name="adj1" fmla="val 50000"/>
            </a:avLst>
          </a:prstGeom>
          <a:ln w="25400">
            <a:solidFill>
              <a:srgbClr val="00B0F0"/>
            </a:solidFill>
            <a:headEnd type="diamond" w="lg" len="lg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winkelte Verbindung 11">
            <a:extLst>
              <a:ext uri="{FF2B5EF4-FFF2-40B4-BE49-F238E27FC236}">
                <a16:creationId xmlns:a16="http://schemas.microsoft.com/office/drawing/2014/main" id="{F3469B5F-3925-7124-F6F7-799417A1EF85}"/>
              </a:ext>
            </a:extLst>
          </p:cNvPr>
          <p:cNvCxnSpPr>
            <a:cxnSpLocks/>
            <a:stCxn id="8" idx="1"/>
            <a:endCxn id="6" idx="1"/>
          </p:cNvCxnSpPr>
          <p:nvPr/>
        </p:nvCxnSpPr>
        <p:spPr>
          <a:xfrm rot="10800000">
            <a:off x="7462433" y="2276247"/>
            <a:ext cx="12700" cy="3597397"/>
          </a:xfrm>
          <a:prstGeom prst="bentConnector3">
            <a:avLst>
              <a:gd name="adj1" fmla="val 4371425"/>
            </a:avLst>
          </a:prstGeom>
          <a:ln w="25400">
            <a:solidFill>
              <a:srgbClr val="00B0F0"/>
            </a:solidFill>
            <a:headEnd type="diamond" w="lg" len="lg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83AC3D22-A346-E888-18AC-22347335BBE0}"/>
              </a:ext>
            </a:extLst>
          </p:cNvPr>
          <p:cNvSpPr/>
          <p:nvPr/>
        </p:nvSpPr>
        <p:spPr>
          <a:xfrm>
            <a:off x="7265773" y="1423369"/>
            <a:ext cx="378941" cy="37894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de-DE" b="1" dirty="0">
                <a:latin typeface="Futura" panose="020B0602020204020303" pitchFamily="34" charset="-79"/>
                <a:cs typeface="Futura" panose="020B0602020204020303" pitchFamily="34" charset="-79"/>
              </a:rPr>
              <a:t>1.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B700CC5-F339-D0DD-99CF-93CBE45D3B72}"/>
              </a:ext>
            </a:extLst>
          </p:cNvPr>
          <p:cNvSpPr/>
          <p:nvPr/>
        </p:nvSpPr>
        <p:spPr>
          <a:xfrm>
            <a:off x="7265773" y="3342788"/>
            <a:ext cx="378941" cy="37894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de-DE" b="1" dirty="0">
                <a:latin typeface="Futura" panose="020B0602020204020303" pitchFamily="34" charset="-79"/>
                <a:cs typeface="Futura" panose="020B0602020204020303" pitchFamily="34" charset="-79"/>
              </a:rPr>
              <a:t>2.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81657A0-AB41-7DED-BB57-BA5C53B2EC8F}"/>
              </a:ext>
            </a:extLst>
          </p:cNvPr>
          <p:cNvSpPr/>
          <p:nvPr/>
        </p:nvSpPr>
        <p:spPr>
          <a:xfrm>
            <a:off x="7265773" y="5072731"/>
            <a:ext cx="378941" cy="37894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de-DE" b="1" dirty="0">
                <a:latin typeface="Futura" panose="020B0602020204020303" pitchFamily="34" charset="-79"/>
                <a:cs typeface="Futura" panose="020B0602020204020303" pitchFamily="34" charset="-79"/>
              </a:rPr>
              <a:t>3.</a:t>
            </a:r>
          </a:p>
        </p:txBody>
      </p:sp>
      <p:sp>
        <p:nvSpPr>
          <p:cNvPr id="17" name="Dreieck 16">
            <a:extLst>
              <a:ext uri="{FF2B5EF4-FFF2-40B4-BE49-F238E27FC236}">
                <a16:creationId xmlns:a16="http://schemas.microsoft.com/office/drawing/2014/main" id="{E12C6C8D-6257-F655-D3E8-8CE64CB55DA6}"/>
              </a:ext>
            </a:extLst>
          </p:cNvPr>
          <p:cNvSpPr/>
          <p:nvPr/>
        </p:nvSpPr>
        <p:spPr>
          <a:xfrm rot="10800000">
            <a:off x="8020213" y="3109161"/>
            <a:ext cx="1350701" cy="15420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Dreieck 17">
            <a:extLst>
              <a:ext uri="{FF2B5EF4-FFF2-40B4-BE49-F238E27FC236}">
                <a16:creationId xmlns:a16="http://schemas.microsoft.com/office/drawing/2014/main" id="{600B422F-CCEE-471C-C402-E6EFC469E6C7}"/>
              </a:ext>
            </a:extLst>
          </p:cNvPr>
          <p:cNvSpPr/>
          <p:nvPr/>
        </p:nvSpPr>
        <p:spPr>
          <a:xfrm rot="10800000">
            <a:off x="8020213" y="4979151"/>
            <a:ext cx="1350701" cy="15420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935893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571960C4-D23E-AE9F-FFF3-97C2DE20A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4963"/>
          </a:xfrm>
        </p:spPr>
        <p:txBody>
          <a:bodyPr>
            <a:normAutofit fontScale="90000"/>
          </a:bodyPr>
          <a:lstStyle/>
          <a:p>
            <a:r>
              <a:rPr lang="de-DE" dirty="0"/>
              <a:t>Team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experienced</a:t>
            </a:r>
            <a:r>
              <a:rPr lang="de-DE" dirty="0"/>
              <a:t> </a:t>
            </a:r>
            <a:r>
              <a:rPr lang="de-DE" dirty="0" err="1"/>
              <a:t>entrepreneurs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2D39584-6E32-1845-5B6E-7E1637015CE4}"/>
              </a:ext>
            </a:extLst>
          </p:cNvPr>
          <p:cNvSpPr txBox="1">
            <a:spLocks/>
          </p:cNvSpPr>
          <p:nvPr/>
        </p:nvSpPr>
        <p:spPr>
          <a:xfrm>
            <a:off x="735062" y="657471"/>
            <a:ext cx="9221689" cy="6085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de-DE" dirty="0"/>
          </a:p>
        </p:txBody>
      </p:sp>
      <p:pic>
        <p:nvPicPr>
          <p:cNvPr id="3" name="Picture 2" descr="Team, Über uns - Verve-Webdesign und Grafik GmbH, Uster">
            <a:extLst>
              <a:ext uri="{FF2B5EF4-FFF2-40B4-BE49-F238E27FC236}">
                <a16:creationId xmlns:a16="http://schemas.microsoft.com/office/drawing/2014/main" id="{5B4D2C03-10FB-08DA-EE8D-D4F42055FA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23" t="1" r="24328" b="23285"/>
          <a:stretch/>
        </p:blipFill>
        <p:spPr bwMode="auto">
          <a:xfrm>
            <a:off x="6656882" y="5064807"/>
            <a:ext cx="900000" cy="900000"/>
          </a:xfrm>
          <a:prstGeom prst="ellipse">
            <a:avLst/>
          </a:prstGeom>
          <a:ln w="127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Sandro Furnari – Problem erkannt und beim Schopf gepackt">
            <a:extLst>
              <a:ext uri="{FF2B5EF4-FFF2-40B4-BE49-F238E27FC236}">
                <a16:creationId xmlns:a16="http://schemas.microsoft.com/office/drawing/2014/main" id="{03966BD2-6E87-CA70-3A7D-879FFB3262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00" r="18503"/>
          <a:stretch/>
        </p:blipFill>
        <p:spPr bwMode="auto">
          <a:xfrm>
            <a:off x="964286" y="5064807"/>
            <a:ext cx="900000" cy="900000"/>
          </a:xfrm>
          <a:prstGeom prst="ellipse">
            <a:avLst/>
          </a:prstGeom>
          <a:ln w="127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8A4ABF85-DE99-36FC-F886-A60F5B679689}"/>
              </a:ext>
            </a:extLst>
          </p:cNvPr>
          <p:cNvSpPr txBox="1"/>
          <p:nvPr/>
        </p:nvSpPr>
        <p:spPr>
          <a:xfrm>
            <a:off x="6662819" y="6076942"/>
            <a:ext cx="165801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b="1" dirty="0">
                <a:latin typeface="Futura" panose="020B0602020204020303" pitchFamily="34" charset="-79"/>
                <a:cs typeface="Futura" panose="020B0602020204020303" pitchFamily="34" charset="-79"/>
              </a:rPr>
              <a:t>Res Nägeli</a:t>
            </a:r>
          </a:p>
          <a:p>
            <a:r>
              <a:rPr lang="de-DE" sz="1600" dirty="0"/>
              <a:t>Design &amp; Web-Shop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C7EA12E3-CCA1-A6F7-C1C5-3C5A88857D6B}"/>
              </a:ext>
            </a:extLst>
          </p:cNvPr>
          <p:cNvSpPr txBox="1"/>
          <p:nvPr/>
        </p:nvSpPr>
        <p:spPr>
          <a:xfrm>
            <a:off x="946452" y="6051643"/>
            <a:ext cx="1930465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b="1" dirty="0">
                <a:latin typeface="Futura" panose="020B0602020204020303" pitchFamily="34" charset="-79"/>
                <a:cs typeface="Futura" panose="020B0602020204020303" pitchFamily="34" charset="-79"/>
              </a:rPr>
              <a:t>Sandro </a:t>
            </a:r>
            <a:r>
              <a:rPr lang="de-DE" sz="1600" b="1" dirty="0" err="1">
                <a:latin typeface="Futura" panose="020B0602020204020303" pitchFamily="34" charset="-79"/>
                <a:cs typeface="Futura" panose="020B0602020204020303" pitchFamily="34" charset="-79"/>
              </a:rPr>
              <a:t>Furnari</a:t>
            </a:r>
            <a:endParaRPr lang="de-DE" sz="1600" b="1" dirty="0">
              <a:latin typeface="Futura" panose="020B0602020204020303" pitchFamily="34" charset="-79"/>
              <a:cs typeface="Futura" panose="020B0602020204020303" pitchFamily="34" charset="-79"/>
            </a:endParaRPr>
          </a:p>
          <a:p>
            <a:r>
              <a:rPr lang="de-DE" sz="1600" dirty="0"/>
              <a:t>Stores &amp; Corp. Services</a:t>
            </a:r>
          </a:p>
        </p:txBody>
      </p:sp>
      <p:pic>
        <p:nvPicPr>
          <p:cNvPr id="20" name="Picture 6" descr="Carina Bauer">
            <a:extLst>
              <a:ext uri="{FF2B5EF4-FFF2-40B4-BE49-F238E27FC236}">
                <a16:creationId xmlns:a16="http://schemas.microsoft.com/office/drawing/2014/main" id="{091115D7-0E82-0C2C-BF00-264BF59D63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879" b="12879"/>
          <a:stretch/>
        </p:blipFill>
        <p:spPr bwMode="auto">
          <a:xfrm>
            <a:off x="3810584" y="5064807"/>
            <a:ext cx="900000" cy="900000"/>
          </a:xfrm>
          <a:prstGeom prst="ellipse">
            <a:avLst/>
          </a:prstGeom>
          <a:ln w="127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feld 20">
            <a:extLst>
              <a:ext uri="{FF2B5EF4-FFF2-40B4-BE49-F238E27FC236}">
                <a16:creationId xmlns:a16="http://schemas.microsoft.com/office/drawing/2014/main" id="{5892C4E6-22CA-8F80-2100-9BE23D40CE75}"/>
              </a:ext>
            </a:extLst>
          </p:cNvPr>
          <p:cNvSpPr txBox="1"/>
          <p:nvPr/>
        </p:nvSpPr>
        <p:spPr>
          <a:xfrm>
            <a:off x="3810584" y="6051643"/>
            <a:ext cx="144443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b="1" dirty="0">
                <a:latin typeface="Futura" panose="020B0602020204020303" pitchFamily="34" charset="-79"/>
                <a:cs typeface="Futura" panose="020B0602020204020303" pitchFamily="34" charset="-79"/>
              </a:rPr>
              <a:t>Corina Bauer</a:t>
            </a:r>
          </a:p>
          <a:p>
            <a:r>
              <a:rPr lang="de-DE" sz="1600" dirty="0"/>
              <a:t>Event </a:t>
            </a:r>
            <a:r>
              <a:rPr lang="de-DE" sz="1600" dirty="0" err="1"/>
              <a:t>Delivery</a:t>
            </a:r>
            <a:endParaRPr lang="de-DE" sz="1600" dirty="0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98117BF4-789E-A95E-731B-46D1786327DC}"/>
              </a:ext>
            </a:extLst>
          </p:cNvPr>
          <p:cNvSpPr txBox="1"/>
          <p:nvPr/>
        </p:nvSpPr>
        <p:spPr>
          <a:xfrm>
            <a:off x="4552338" y="2638200"/>
            <a:ext cx="2005357" cy="64633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b="1" dirty="0">
                <a:latin typeface="Futura" panose="020B0602020204020303" pitchFamily="34" charset="-79"/>
                <a:cs typeface="Futura" panose="020B0602020204020303" pitchFamily="34" charset="-79"/>
              </a:rPr>
              <a:t>Corinne Vogel</a:t>
            </a:r>
            <a:br>
              <a:rPr lang="de-DE" sz="1600" b="1" dirty="0">
                <a:latin typeface="Futura" panose="020B0602020204020303" pitchFamily="34" charset="-79"/>
                <a:cs typeface="Futura" panose="020B0602020204020303" pitchFamily="34" charset="-79"/>
              </a:rPr>
            </a:br>
            <a:r>
              <a:rPr lang="de-DE" sz="1000" i="1" dirty="0">
                <a:latin typeface="Futura" panose="020B0602020204020303" pitchFamily="34" charset="-79"/>
                <a:cs typeface="Futura" panose="020B0602020204020303" pitchFamily="34" charset="-79"/>
              </a:rPr>
              <a:t>MBA Uni BE, Dipl. Teacher Uni LU</a:t>
            </a:r>
            <a:endParaRPr lang="de-DE" sz="1600" i="1" dirty="0">
              <a:latin typeface="Futura" panose="020B0602020204020303" pitchFamily="34" charset="-79"/>
              <a:cs typeface="Futura" panose="020B0602020204020303" pitchFamily="34" charset="-79"/>
            </a:endParaRPr>
          </a:p>
          <a:p>
            <a:r>
              <a:rPr lang="de-DE" sz="1600" dirty="0" err="1"/>
              <a:t>Supervisory</a:t>
            </a:r>
            <a:r>
              <a:rPr lang="de-DE" sz="1600" dirty="0"/>
              <a:t> Board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BE6DFDBD-1A3A-CA7C-77EE-9C8DE82FCC9E}"/>
              </a:ext>
            </a:extLst>
          </p:cNvPr>
          <p:cNvSpPr txBox="1"/>
          <p:nvPr/>
        </p:nvSpPr>
        <p:spPr>
          <a:xfrm>
            <a:off x="8168203" y="2638199"/>
            <a:ext cx="2098331" cy="64633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b="1" dirty="0">
                <a:latin typeface="Futura" panose="020B0602020204020303" pitchFamily="34" charset="-79"/>
                <a:cs typeface="Futura" panose="020B0602020204020303" pitchFamily="34" charset="-79"/>
              </a:rPr>
              <a:t>Raoul Stöckle</a:t>
            </a:r>
            <a:br>
              <a:rPr lang="de-DE" sz="1600" b="1" dirty="0">
                <a:latin typeface="Futura" panose="020B0602020204020303" pitchFamily="34" charset="-79"/>
                <a:cs typeface="Futura" panose="020B0602020204020303" pitchFamily="34" charset="-79"/>
              </a:rPr>
            </a:br>
            <a:r>
              <a:rPr lang="de-DE" sz="1000" i="1" dirty="0">
                <a:latin typeface="Futura" panose="020B0602020204020303" pitchFamily="34" charset="-79"/>
                <a:cs typeface="Futura" panose="020B0602020204020303" pitchFamily="34" charset="-79"/>
              </a:rPr>
              <a:t>PhD ETHZ, MBA INSEAD, </a:t>
            </a:r>
            <a:r>
              <a:rPr lang="de-DE" sz="1000" i="1" dirty="0" err="1">
                <a:latin typeface="Futura" panose="020B0602020204020303" pitchFamily="34" charset="-79"/>
                <a:cs typeface="Futura" panose="020B0602020204020303" pitchFamily="34" charset="-79"/>
              </a:rPr>
              <a:t>MSc</a:t>
            </a:r>
            <a:r>
              <a:rPr lang="de-DE" sz="1000" i="1" dirty="0">
                <a:latin typeface="Futura" panose="020B0602020204020303" pitchFamily="34" charset="-79"/>
                <a:cs typeface="Futura" panose="020B0602020204020303" pitchFamily="34" charset="-79"/>
              </a:rPr>
              <a:t> UKC</a:t>
            </a:r>
          </a:p>
          <a:p>
            <a:r>
              <a:rPr lang="de-DE" sz="1600" dirty="0" err="1"/>
              <a:t>Supervisory</a:t>
            </a:r>
            <a:r>
              <a:rPr lang="de-DE" sz="1600" dirty="0"/>
              <a:t> Board</a:t>
            </a:r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97808734-007E-784B-361B-F9BF0CEFFA1C}"/>
              </a:ext>
            </a:extLst>
          </p:cNvPr>
          <p:cNvPicPr>
            <a:picLocks/>
          </p:cNvPicPr>
          <p:nvPr/>
        </p:nvPicPr>
        <p:blipFill rotWithShape="1">
          <a:blip r:embed="rId8"/>
          <a:srcRect l="14005" t="5864" r="15479" b="20906"/>
          <a:stretch/>
        </p:blipFill>
        <p:spPr>
          <a:xfrm>
            <a:off x="4532801" y="1220971"/>
            <a:ext cx="1260000" cy="1260000"/>
          </a:xfrm>
          <a:prstGeom prst="ellipse">
            <a:avLst/>
          </a:prstGeom>
          <a:ln w="127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DD7A27E6-C2EA-3236-17A8-BA5A614AF523}"/>
              </a:ext>
            </a:extLst>
          </p:cNvPr>
          <p:cNvPicPr>
            <a:picLocks/>
          </p:cNvPicPr>
          <p:nvPr/>
        </p:nvPicPr>
        <p:blipFill rotWithShape="1">
          <a:blip r:embed="rId9"/>
          <a:srcRect l="8569" r="16377" b="17845"/>
          <a:stretch/>
        </p:blipFill>
        <p:spPr>
          <a:xfrm>
            <a:off x="8112909" y="1220971"/>
            <a:ext cx="1260000" cy="1260000"/>
          </a:xfrm>
          <a:prstGeom prst="ellipse">
            <a:avLst/>
          </a:prstGeom>
          <a:ln w="127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8" name="Picture 10" descr="Bildergebnis für logo projuventute">
            <a:extLst>
              <a:ext uri="{FF2B5EF4-FFF2-40B4-BE49-F238E27FC236}">
                <a16:creationId xmlns:a16="http://schemas.microsoft.com/office/drawing/2014/main" id="{1A8058FB-51D9-F7DC-2360-60DB7AC167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084" y="3330021"/>
            <a:ext cx="463102" cy="463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feld 28">
            <a:extLst>
              <a:ext uri="{FF2B5EF4-FFF2-40B4-BE49-F238E27FC236}">
                <a16:creationId xmlns:a16="http://schemas.microsoft.com/office/drawing/2014/main" id="{2F55FBE6-2042-4685-99AB-38E1377AF698}"/>
              </a:ext>
            </a:extLst>
          </p:cNvPr>
          <p:cNvSpPr txBox="1"/>
          <p:nvPr/>
        </p:nvSpPr>
        <p:spPr>
          <a:xfrm>
            <a:off x="5024484" y="3347980"/>
            <a:ext cx="21693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/>
              <a:t>Pro Juventute,</a:t>
            </a:r>
          </a:p>
          <a:p>
            <a:r>
              <a:rPr lang="de-DE" sz="1100" dirty="0"/>
              <a:t>Head Fundraising &amp; Partnerships</a:t>
            </a: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8E3CEA39-CF19-6285-8465-A0CC6777816A}"/>
              </a:ext>
            </a:extLst>
          </p:cNvPr>
          <p:cNvSpPr txBox="1"/>
          <p:nvPr/>
        </p:nvSpPr>
        <p:spPr>
          <a:xfrm>
            <a:off x="5036078" y="4142122"/>
            <a:ext cx="165664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/>
              <a:t>Mobiliar,</a:t>
            </a:r>
          </a:p>
          <a:p>
            <a:r>
              <a:rPr lang="de-DE" sz="1100" dirty="0"/>
              <a:t>Chief </a:t>
            </a:r>
            <a:r>
              <a:rPr lang="de-DE" sz="1100" dirty="0" err="1"/>
              <a:t>of</a:t>
            </a:r>
            <a:r>
              <a:rPr lang="de-DE" sz="1100" dirty="0"/>
              <a:t> </a:t>
            </a:r>
            <a:r>
              <a:rPr lang="de-DE" sz="1100" dirty="0" err="1"/>
              <a:t>Staff</a:t>
            </a:r>
            <a:r>
              <a:rPr lang="de-DE" sz="1100" dirty="0"/>
              <a:t> / Member </a:t>
            </a:r>
            <a:r>
              <a:rPr lang="de-DE" sz="1100" dirty="0" err="1"/>
              <a:t>of</a:t>
            </a:r>
            <a:r>
              <a:rPr lang="de-DE" sz="1100" dirty="0"/>
              <a:t> Senior Management</a:t>
            </a:r>
          </a:p>
        </p:txBody>
      </p:sp>
      <p:pic>
        <p:nvPicPr>
          <p:cNvPr id="33" name="Picture 14" descr="Die Mobiliar logo">
            <a:extLst>
              <a:ext uri="{FF2B5EF4-FFF2-40B4-BE49-F238E27FC236}">
                <a16:creationId xmlns:a16="http://schemas.microsoft.com/office/drawing/2014/main" id="{E3E59430-F69B-A319-9A52-32CB1DFC52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7974" y="4224337"/>
            <a:ext cx="430887" cy="43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feld 33">
            <a:extLst>
              <a:ext uri="{FF2B5EF4-FFF2-40B4-BE49-F238E27FC236}">
                <a16:creationId xmlns:a16="http://schemas.microsoft.com/office/drawing/2014/main" id="{9F586033-CFA3-B67C-5BC6-0EE0921B7405}"/>
              </a:ext>
            </a:extLst>
          </p:cNvPr>
          <p:cNvSpPr txBox="1"/>
          <p:nvPr/>
        </p:nvSpPr>
        <p:spPr>
          <a:xfrm>
            <a:off x="5036078" y="3758218"/>
            <a:ext cx="16566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/>
              <a:t>Sharely,</a:t>
            </a:r>
          </a:p>
          <a:p>
            <a:r>
              <a:rPr lang="de-DE" sz="1100" dirty="0"/>
              <a:t>Member </a:t>
            </a:r>
            <a:r>
              <a:rPr lang="de-DE" sz="1100" dirty="0" err="1"/>
              <a:t>of</a:t>
            </a:r>
            <a:r>
              <a:rPr lang="de-DE" sz="1100" dirty="0"/>
              <a:t> </a:t>
            </a:r>
            <a:r>
              <a:rPr lang="de-DE" sz="1100" dirty="0" err="1"/>
              <a:t>BoD</a:t>
            </a:r>
            <a:endParaRPr lang="de-DE" sz="1100" dirty="0"/>
          </a:p>
        </p:txBody>
      </p:sp>
      <p:pic>
        <p:nvPicPr>
          <p:cNvPr id="35" name="Picture 18" descr="Jobs at Sharely | JOIN">
            <a:extLst>
              <a:ext uri="{FF2B5EF4-FFF2-40B4-BE49-F238E27FC236}">
                <a16:creationId xmlns:a16="http://schemas.microsoft.com/office/drawing/2014/main" id="{321154EC-7080-5E8C-6100-D33D38B2F4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8" t="4352" r="4352" b="5078"/>
          <a:stretch/>
        </p:blipFill>
        <p:spPr bwMode="auto">
          <a:xfrm>
            <a:off x="4546787" y="3766900"/>
            <a:ext cx="430887" cy="43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12" descr="Bond Mobility - Crunchbase Company Profile &amp; Funding">
            <a:extLst>
              <a:ext uri="{FF2B5EF4-FFF2-40B4-BE49-F238E27FC236}">
                <a16:creationId xmlns:a16="http://schemas.microsoft.com/office/drawing/2014/main" id="{5F462A67-8FE6-9668-EBC9-1C7EFB3C7A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9499" y="4231108"/>
            <a:ext cx="430887" cy="43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feld 36">
            <a:extLst>
              <a:ext uri="{FF2B5EF4-FFF2-40B4-BE49-F238E27FC236}">
                <a16:creationId xmlns:a16="http://schemas.microsoft.com/office/drawing/2014/main" id="{4C0C4156-E4DC-DC32-C827-3F6E164EBFB7}"/>
              </a:ext>
            </a:extLst>
          </p:cNvPr>
          <p:cNvSpPr txBox="1"/>
          <p:nvPr/>
        </p:nvSpPr>
        <p:spPr>
          <a:xfrm>
            <a:off x="8674857" y="4245887"/>
            <a:ext cx="16566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/>
              <a:t>Bond Mobility Inc.</a:t>
            </a:r>
          </a:p>
          <a:p>
            <a:r>
              <a:rPr lang="de-DE" sz="1100" dirty="0"/>
              <a:t>Co-Founder, CEO</a:t>
            </a:r>
          </a:p>
        </p:txBody>
      </p:sp>
      <p:pic>
        <p:nvPicPr>
          <p:cNvPr id="38" name="Picture 22" descr="Äss-Bar GmbH logo">
            <a:extLst>
              <a:ext uri="{FF2B5EF4-FFF2-40B4-BE49-F238E27FC236}">
                <a16:creationId xmlns:a16="http://schemas.microsoft.com/office/drawing/2014/main" id="{7B2B0383-BF66-3AFD-27A0-1BECD041ED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92" t="19439" r="12098" b="18404"/>
          <a:stretch/>
        </p:blipFill>
        <p:spPr bwMode="auto">
          <a:xfrm>
            <a:off x="8124732" y="3436702"/>
            <a:ext cx="475982" cy="392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feld 38">
            <a:extLst>
              <a:ext uri="{FF2B5EF4-FFF2-40B4-BE49-F238E27FC236}">
                <a16:creationId xmlns:a16="http://schemas.microsoft.com/office/drawing/2014/main" id="{F41C6211-B1ED-A053-CF06-48A87CC77719}"/>
              </a:ext>
            </a:extLst>
          </p:cNvPr>
          <p:cNvSpPr txBox="1"/>
          <p:nvPr/>
        </p:nvSpPr>
        <p:spPr>
          <a:xfrm>
            <a:off x="8674857" y="3385227"/>
            <a:ext cx="16566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/>
              <a:t>Äss-Bar</a:t>
            </a:r>
          </a:p>
          <a:p>
            <a:r>
              <a:rPr lang="de-DE" sz="1100" dirty="0"/>
              <a:t>Co-Founder, Chairman</a:t>
            </a:r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5B0B4A80-65FD-7702-3F13-A41E8EB6FA40}"/>
              </a:ext>
            </a:extLst>
          </p:cNvPr>
          <p:cNvSpPr txBox="1"/>
          <p:nvPr/>
        </p:nvSpPr>
        <p:spPr>
          <a:xfrm>
            <a:off x="8674857" y="3840550"/>
            <a:ext cx="23523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err="1"/>
              <a:t>Switzerland</a:t>
            </a:r>
            <a:r>
              <a:rPr lang="de-DE" sz="1100" dirty="0"/>
              <a:t> Innovation Park (Biel)</a:t>
            </a:r>
          </a:p>
          <a:p>
            <a:r>
              <a:rPr lang="de-DE" sz="1100" dirty="0"/>
              <a:t>CEO</a:t>
            </a:r>
          </a:p>
        </p:txBody>
      </p:sp>
      <p:pic>
        <p:nvPicPr>
          <p:cNvPr id="41" name="Picture 24" descr="Switzerland Innovation Park Biel/Bienne Ltd. logo">
            <a:extLst>
              <a:ext uri="{FF2B5EF4-FFF2-40B4-BE49-F238E27FC236}">
                <a16:creationId xmlns:a16="http://schemas.microsoft.com/office/drawing/2014/main" id="{2AB47934-BA1E-C442-16B3-FF9DB36624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8203" y="3824061"/>
            <a:ext cx="430402" cy="430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feld 43">
            <a:extLst>
              <a:ext uri="{FF2B5EF4-FFF2-40B4-BE49-F238E27FC236}">
                <a16:creationId xmlns:a16="http://schemas.microsoft.com/office/drawing/2014/main" id="{BD6F7E52-4E2C-97B2-D91F-583B938541D5}"/>
              </a:ext>
            </a:extLst>
          </p:cNvPr>
          <p:cNvSpPr txBox="1"/>
          <p:nvPr/>
        </p:nvSpPr>
        <p:spPr>
          <a:xfrm>
            <a:off x="9503181" y="6051643"/>
            <a:ext cx="1888209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b="1" dirty="0">
                <a:latin typeface="Futura" panose="020B0602020204020303" pitchFamily="34" charset="-79"/>
                <a:cs typeface="Futura" panose="020B0602020204020303" pitchFamily="34" charset="-79"/>
              </a:rPr>
              <a:t>Michèle George</a:t>
            </a:r>
          </a:p>
          <a:p>
            <a:r>
              <a:rPr lang="de-DE" sz="1600" dirty="0"/>
              <a:t>Business Development</a:t>
            </a:r>
          </a:p>
        </p:txBody>
      </p:sp>
      <p:pic>
        <p:nvPicPr>
          <p:cNvPr id="45" name="Picture 28" descr="lab360: Energietrends auf der Spur – Energie 360°">
            <a:extLst>
              <a:ext uri="{FF2B5EF4-FFF2-40B4-BE49-F238E27FC236}">
                <a16:creationId xmlns:a16="http://schemas.microsoft.com/office/drawing/2014/main" id="{B2D5DDB7-E7EA-9EF5-A56A-B33C3B768D10}"/>
              </a:ext>
            </a:extLst>
          </p:cNvPr>
          <p:cNvPicPr>
            <a:picLocks noChangeArrowheads="1"/>
          </p:cNvPicPr>
          <p:nvPr/>
        </p:nvPicPr>
        <p:blipFill rotWithShape="1">
          <a:blip r:embed="rId1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219" t="6085" r="50970" b="50148"/>
          <a:stretch/>
        </p:blipFill>
        <p:spPr bwMode="auto">
          <a:xfrm>
            <a:off x="9503181" y="5064807"/>
            <a:ext cx="900000" cy="900000"/>
          </a:xfrm>
          <a:prstGeom prst="ellipse">
            <a:avLst/>
          </a:prstGeom>
          <a:ln w="127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feld 45">
            <a:extLst>
              <a:ext uri="{FF2B5EF4-FFF2-40B4-BE49-F238E27FC236}">
                <a16:creationId xmlns:a16="http://schemas.microsoft.com/office/drawing/2014/main" id="{C3DAF285-5E9A-059E-6C9C-80A96C482D78}"/>
              </a:ext>
            </a:extLst>
          </p:cNvPr>
          <p:cNvSpPr txBox="1"/>
          <p:nvPr/>
        </p:nvSpPr>
        <p:spPr>
          <a:xfrm>
            <a:off x="1002619" y="2642373"/>
            <a:ext cx="2275495" cy="64633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b="1" dirty="0">
                <a:latin typeface="Futura" panose="020B0602020204020303" pitchFamily="34" charset="-79"/>
                <a:cs typeface="Futura" panose="020B0602020204020303" pitchFamily="34" charset="-79"/>
              </a:rPr>
              <a:t>Martina Biedermann</a:t>
            </a:r>
            <a:br>
              <a:rPr lang="de-DE" sz="1600" b="1" dirty="0">
                <a:latin typeface="Futura" panose="020B0602020204020303" pitchFamily="34" charset="-79"/>
                <a:cs typeface="Futura" panose="020B0602020204020303" pitchFamily="34" charset="-79"/>
              </a:rPr>
            </a:br>
            <a:r>
              <a:rPr lang="de-DE" sz="1000" i="1" dirty="0">
                <a:latin typeface="Futura" panose="020B0602020204020303" pitchFamily="34" charset="-79"/>
                <a:cs typeface="Futura" panose="020B0602020204020303" pitchFamily="34" charset="-79"/>
              </a:rPr>
              <a:t>MBA Uni BE / New Mexico State Univ.</a:t>
            </a:r>
          </a:p>
          <a:p>
            <a:r>
              <a:rPr lang="de-DE" sz="1600" dirty="0"/>
              <a:t>Executive </a:t>
            </a:r>
            <a:r>
              <a:rPr lang="de-DE" sz="1600" dirty="0" err="1"/>
              <a:t>Director</a:t>
            </a:r>
            <a:endParaRPr lang="de-DE" sz="1600" dirty="0"/>
          </a:p>
        </p:txBody>
      </p:sp>
      <p:pic>
        <p:nvPicPr>
          <p:cNvPr id="47" name="Grafik 46">
            <a:extLst>
              <a:ext uri="{FF2B5EF4-FFF2-40B4-BE49-F238E27FC236}">
                <a16:creationId xmlns:a16="http://schemas.microsoft.com/office/drawing/2014/main" id="{E41836FC-E9EB-7AD1-C7C3-9F3E51E786BE}"/>
              </a:ext>
            </a:extLst>
          </p:cNvPr>
          <p:cNvPicPr>
            <a:picLocks/>
          </p:cNvPicPr>
          <p:nvPr/>
        </p:nvPicPr>
        <p:blipFill rotWithShape="1">
          <a:blip r:embed="rId18"/>
          <a:srcRect l="11650" t="2743" r="12292" b="21199"/>
          <a:stretch/>
        </p:blipFill>
        <p:spPr>
          <a:xfrm>
            <a:off x="952693" y="1220971"/>
            <a:ext cx="1260000" cy="1260000"/>
          </a:xfrm>
          <a:prstGeom prst="ellipse">
            <a:avLst/>
          </a:prstGeom>
          <a:ln w="127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9" name="Textfeld 48">
            <a:extLst>
              <a:ext uri="{FF2B5EF4-FFF2-40B4-BE49-F238E27FC236}">
                <a16:creationId xmlns:a16="http://schemas.microsoft.com/office/drawing/2014/main" id="{DFA4845B-2089-54E6-2370-FFC1900EC1FC}"/>
              </a:ext>
            </a:extLst>
          </p:cNvPr>
          <p:cNvSpPr txBox="1"/>
          <p:nvPr/>
        </p:nvSpPr>
        <p:spPr>
          <a:xfrm>
            <a:off x="1492019" y="3815083"/>
            <a:ext cx="16566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err="1"/>
              <a:t>Buildigo</a:t>
            </a:r>
            <a:r>
              <a:rPr lang="de-DE" sz="1100" dirty="0"/>
              <a:t>,</a:t>
            </a:r>
          </a:p>
          <a:p>
            <a:r>
              <a:rPr lang="de-DE" sz="1100" dirty="0"/>
              <a:t>COO</a:t>
            </a:r>
          </a:p>
        </p:txBody>
      </p:sp>
      <p:sp>
        <p:nvSpPr>
          <p:cNvPr id="52" name="Textfeld 51">
            <a:extLst>
              <a:ext uri="{FF2B5EF4-FFF2-40B4-BE49-F238E27FC236}">
                <a16:creationId xmlns:a16="http://schemas.microsoft.com/office/drawing/2014/main" id="{374B3B60-61A8-0581-0082-D382AA673F3C}"/>
              </a:ext>
            </a:extLst>
          </p:cNvPr>
          <p:cNvSpPr txBox="1"/>
          <p:nvPr/>
        </p:nvSpPr>
        <p:spPr>
          <a:xfrm>
            <a:off x="1492019" y="3431519"/>
            <a:ext cx="20685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/>
              <a:t>HEGIAS,</a:t>
            </a:r>
          </a:p>
          <a:p>
            <a:r>
              <a:rPr lang="de-DE" sz="1100" dirty="0"/>
              <a:t>Head Business Development</a:t>
            </a:r>
          </a:p>
        </p:txBody>
      </p:sp>
      <p:sp>
        <p:nvSpPr>
          <p:cNvPr id="56" name="Textfeld 55">
            <a:extLst>
              <a:ext uri="{FF2B5EF4-FFF2-40B4-BE49-F238E27FC236}">
                <a16:creationId xmlns:a16="http://schemas.microsoft.com/office/drawing/2014/main" id="{187C4970-9B01-3E65-F584-8617F48C0C20}"/>
              </a:ext>
            </a:extLst>
          </p:cNvPr>
          <p:cNvSpPr txBox="1"/>
          <p:nvPr/>
        </p:nvSpPr>
        <p:spPr>
          <a:xfrm>
            <a:off x="1473469" y="4259459"/>
            <a:ext cx="16566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/>
              <a:t>Mobiliar,</a:t>
            </a:r>
          </a:p>
          <a:p>
            <a:r>
              <a:rPr lang="de-DE" sz="1100" dirty="0"/>
              <a:t>Division Lead Innovation</a:t>
            </a:r>
          </a:p>
        </p:txBody>
      </p:sp>
      <p:pic>
        <p:nvPicPr>
          <p:cNvPr id="57" name="Picture 14" descr="Die Mobiliar logo">
            <a:extLst>
              <a:ext uri="{FF2B5EF4-FFF2-40B4-BE49-F238E27FC236}">
                <a16:creationId xmlns:a16="http://schemas.microsoft.com/office/drawing/2014/main" id="{4008F683-7388-A6BC-1437-D99FD467E5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365" y="4227418"/>
            <a:ext cx="430887" cy="43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Buildigo – Die besten Handwerker für Ihr Zuhause">
            <a:extLst>
              <a:ext uri="{FF2B5EF4-FFF2-40B4-BE49-F238E27FC236}">
                <a16:creationId xmlns:a16="http://schemas.microsoft.com/office/drawing/2014/main" id="{2493B076-D137-4FB4-4C4D-089CA51CAC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286" y="3781738"/>
            <a:ext cx="403209" cy="397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EGIAS AG - Your project at the touch of a button in VR">
            <a:extLst>
              <a:ext uri="{FF2B5EF4-FFF2-40B4-BE49-F238E27FC236}">
                <a16:creationId xmlns:a16="http://schemas.microsoft.com/office/drawing/2014/main" id="{61A9ED17-5BD9-E066-6496-52F8B12FA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923" y="3406601"/>
            <a:ext cx="398103" cy="404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33918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40FDD005-0908-650D-6A1C-26DC6150F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Contribute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initiative!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20BFCA62-5205-83BC-CF6D-265374F5F5DD}"/>
              </a:ext>
            </a:extLst>
          </p:cNvPr>
          <p:cNvSpPr txBox="1"/>
          <p:nvPr/>
        </p:nvSpPr>
        <p:spPr>
          <a:xfrm>
            <a:off x="838200" y="1861457"/>
            <a:ext cx="1073331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err="1"/>
              <a:t>We‘re</a:t>
            </a:r>
            <a:r>
              <a:rPr lang="de-DE" sz="2400" b="1" dirty="0"/>
              <a:t> </a:t>
            </a:r>
            <a:r>
              <a:rPr lang="de-DE" sz="2400" b="1" dirty="0" err="1"/>
              <a:t>looking</a:t>
            </a:r>
            <a:r>
              <a:rPr lang="de-DE" sz="2400" b="1" dirty="0"/>
              <a:t> </a:t>
            </a:r>
            <a:r>
              <a:rPr lang="de-DE" sz="2400" b="1" dirty="0" err="1"/>
              <a:t>for</a:t>
            </a:r>
            <a:r>
              <a:rPr lang="de-DE" sz="2400" b="1" dirty="0"/>
              <a:t> additional </a:t>
            </a:r>
            <a:r>
              <a:rPr lang="de-DE" sz="2400" b="1" dirty="0" err="1"/>
              <a:t>partners</a:t>
            </a:r>
            <a:r>
              <a:rPr lang="de-DE" sz="2400" b="1" dirty="0"/>
              <a:t> </a:t>
            </a:r>
            <a:r>
              <a:rPr lang="de-DE" sz="2400" b="1" dirty="0" err="1"/>
              <a:t>who</a:t>
            </a:r>
            <a:r>
              <a:rPr lang="de-DE" sz="2400" b="1" dirty="0"/>
              <a:t> </a:t>
            </a:r>
            <a:r>
              <a:rPr lang="de-DE" sz="2400" b="1" dirty="0" err="1"/>
              <a:t>join</a:t>
            </a:r>
            <a:r>
              <a:rPr lang="de-DE" sz="2400" b="1" dirty="0"/>
              <a:t> </a:t>
            </a:r>
            <a:r>
              <a:rPr lang="de-DE" sz="2400" b="1" dirty="0" err="1"/>
              <a:t>the</a:t>
            </a:r>
            <a:r>
              <a:rPr lang="de-DE" sz="2400" b="1" dirty="0"/>
              <a:t> </a:t>
            </a:r>
            <a:r>
              <a:rPr lang="de-DE" sz="2400" b="1" dirty="0" err="1"/>
              <a:t>mission</a:t>
            </a:r>
            <a:r>
              <a:rPr lang="de-DE" sz="2400" b="1" dirty="0"/>
              <a:t> </a:t>
            </a:r>
            <a:r>
              <a:rPr lang="de-DE" sz="2400" b="1" dirty="0" err="1"/>
              <a:t>to</a:t>
            </a:r>
            <a:r>
              <a:rPr lang="de-DE" sz="2400" b="1" dirty="0"/>
              <a:t> </a:t>
            </a:r>
            <a:r>
              <a:rPr lang="de-DE" sz="2400" b="1" dirty="0" err="1"/>
              <a:t>reduce</a:t>
            </a:r>
            <a:r>
              <a:rPr lang="de-DE" sz="2400" b="1" dirty="0"/>
              <a:t> </a:t>
            </a:r>
            <a:r>
              <a:rPr lang="de-DE" sz="2400" b="1" dirty="0" err="1"/>
              <a:t>foodwaste</a:t>
            </a:r>
            <a:endParaRPr lang="de-DE" sz="2400" b="1" dirty="0"/>
          </a:p>
          <a:p>
            <a:pPr marL="285750" indent="-285750">
              <a:buFont typeface="Wingdings" pitchFamily="2" charset="2"/>
              <a:buChar char="§"/>
            </a:pPr>
            <a:endParaRPr lang="de-DE" dirty="0"/>
          </a:p>
          <a:p>
            <a:pPr marL="285750" indent="-285750">
              <a:buFont typeface="Wingdings" pitchFamily="2" charset="2"/>
              <a:buChar char="§"/>
            </a:pPr>
            <a:r>
              <a:rPr lang="de-DE" dirty="0"/>
              <a:t>Surplus Foods</a:t>
            </a:r>
          </a:p>
          <a:p>
            <a:pPr marL="742950" lvl="1" indent="-285750">
              <a:buFont typeface="Symbol" pitchFamily="2" charset="2"/>
              <a:buChar char="-"/>
            </a:pPr>
            <a:r>
              <a:rPr lang="de-DE" dirty="0" err="1"/>
              <a:t>Goods</a:t>
            </a:r>
            <a:r>
              <a:rPr lang="de-DE" dirty="0"/>
              <a:t> </a:t>
            </a:r>
            <a:r>
              <a:rPr lang="de-DE" dirty="0" err="1"/>
              <a:t>close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expiry</a:t>
            </a:r>
            <a:r>
              <a:rPr lang="de-DE" dirty="0"/>
              <a:t> </a:t>
            </a:r>
            <a:r>
              <a:rPr lang="de-DE" dirty="0" err="1"/>
              <a:t>dates</a:t>
            </a:r>
            <a:endParaRPr lang="de-DE" dirty="0"/>
          </a:p>
          <a:p>
            <a:pPr marL="742950" lvl="1" indent="-285750">
              <a:buFont typeface="Symbol" pitchFamily="2" charset="2"/>
              <a:buChar char="-"/>
            </a:pPr>
            <a:r>
              <a:rPr lang="de-DE" dirty="0" err="1"/>
              <a:t>Faulty</a:t>
            </a:r>
            <a:r>
              <a:rPr lang="de-DE" dirty="0"/>
              <a:t> </a:t>
            </a:r>
            <a:r>
              <a:rPr lang="de-DE" dirty="0" err="1"/>
              <a:t>productions</a:t>
            </a:r>
            <a:endParaRPr lang="de-DE" dirty="0"/>
          </a:p>
          <a:p>
            <a:pPr marL="742950" lvl="1" indent="-285750">
              <a:buFont typeface="Symbol" pitchFamily="2" charset="2"/>
              <a:buChar char="-"/>
            </a:pPr>
            <a:r>
              <a:rPr lang="de-DE" dirty="0"/>
              <a:t>End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season</a:t>
            </a:r>
            <a:r>
              <a:rPr lang="de-DE" dirty="0"/>
              <a:t> </a:t>
            </a:r>
            <a:r>
              <a:rPr lang="de-DE" dirty="0" err="1"/>
              <a:t>products</a:t>
            </a:r>
            <a:endParaRPr lang="de-DE" dirty="0"/>
          </a:p>
          <a:p>
            <a:pPr marL="742950" lvl="1" indent="-285750">
              <a:buFont typeface="Symbol" pitchFamily="2" charset="2"/>
              <a:buChar char="-"/>
            </a:pPr>
            <a:r>
              <a:rPr lang="de-DE" dirty="0"/>
              <a:t>Change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batches</a:t>
            </a:r>
            <a:endParaRPr lang="de-DE" dirty="0"/>
          </a:p>
          <a:p>
            <a:pPr marL="742950" lvl="1" indent="-285750">
              <a:buFont typeface="Symbol" pitchFamily="2" charset="2"/>
              <a:buChar char="-"/>
            </a:pPr>
            <a:r>
              <a:rPr lang="de-DE" dirty="0"/>
              <a:t>Etc.</a:t>
            </a:r>
          </a:p>
          <a:p>
            <a:pPr marL="742950" lvl="1" indent="-285750">
              <a:buFont typeface="Wingdings" pitchFamily="2" charset="2"/>
              <a:buChar char="§"/>
            </a:pPr>
            <a:endParaRPr lang="de-DE" dirty="0"/>
          </a:p>
          <a:p>
            <a:pPr marL="285750" indent="-285750">
              <a:buFont typeface="Wingdings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Network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producers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retailers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wholesalers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, etc.)</a:t>
            </a:r>
          </a:p>
          <a:p>
            <a:pPr marL="285750" indent="-285750">
              <a:buFont typeface="Wingdings" pitchFamily="2" charset="2"/>
              <a:buChar char="§"/>
            </a:pPr>
            <a:endParaRPr lang="de-DE" dirty="0">
              <a:solidFill>
                <a:schemeClr val="bg1">
                  <a:lumMod val="65000"/>
                </a:schemeClr>
              </a:solidFill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Logistic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 and 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storage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partners</a:t>
            </a:r>
            <a:endParaRPr lang="de-DE" dirty="0">
              <a:solidFill>
                <a:schemeClr val="bg1">
                  <a:lumMod val="65000"/>
                </a:schemeClr>
              </a:solidFill>
            </a:endParaRPr>
          </a:p>
          <a:p>
            <a:pPr marL="285750" indent="-285750">
              <a:buFont typeface="Wingdings" pitchFamily="2" charset="2"/>
              <a:buChar char="§"/>
            </a:pPr>
            <a:endParaRPr lang="de-DE" dirty="0">
              <a:solidFill>
                <a:schemeClr val="bg1">
                  <a:lumMod val="65000"/>
                </a:schemeClr>
              </a:solidFill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Financial 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sponsors</a:t>
            </a:r>
            <a:endParaRPr lang="de-DE" dirty="0">
              <a:solidFill>
                <a:schemeClr val="bg1">
                  <a:lumMod val="65000"/>
                </a:schemeClr>
              </a:solidFill>
            </a:endParaRPr>
          </a:p>
          <a:p>
            <a:pPr marL="742950" lvl="1" indent="-285750">
              <a:buFont typeface="Wingdings" pitchFamily="2" charset="2"/>
              <a:buChar char="§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93024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750</Words>
  <Application>Microsoft Macintosh PowerPoint</Application>
  <PresentationFormat>Breitbild</PresentationFormat>
  <Paragraphs>130</Paragraphs>
  <Slides>12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22" baseType="lpstr">
      <vt:lpstr>.Apple Color Emoji UI</vt:lpstr>
      <vt:lpstr>Arial</vt:lpstr>
      <vt:lpstr>Calibri</vt:lpstr>
      <vt:lpstr>Calibri Light</vt:lpstr>
      <vt:lpstr>Futura</vt:lpstr>
      <vt:lpstr>Futura Medium</vt:lpstr>
      <vt:lpstr>Gill Sans MT</vt:lpstr>
      <vt:lpstr>Symbol</vt:lpstr>
      <vt:lpstr>Wingdings</vt:lpstr>
      <vt:lpstr>Office</vt:lpstr>
      <vt:lpstr>Goods 4 Good</vt:lpstr>
      <vt:lpstr>Global Warming  Foodwaste is one of the main drivers</vt:lpstr>
      <vt:lpstr>Further ramifications of Foodwaste</vt:lpstr>
      <vt:lpstr>Äss-Bar The Swiss pioneer against foodwaste</vt:lpstr>
      <vt:lpstr>Äss-Bar today (Impression)</vt:lpstr>
      <vt:lpstr>Äss-Bar - Awards &amp; Community</vt:lpstr>
      <vt:lpstr>Benefits for Partners</vt:lpstr>
      <vt:lpstr>Äss-Bar Evolution</vt:lpstr>
      <vt:lpstr>Äss-Bar Online</vt:lpstr>
      <vt:lpstr>Web Shop  |  www.aess-bar.ch</vt:lpstr>
      <vt:lpstr>Team of experienced entrepreneurs</vt:lpstr>
      <vt:lpstr>Contribute to the initiative!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Goods to Go</dc:title>
  <dc:creator>Raoul Stöckle</dc:creator>
  <cp:lastModifiedBy>Raoul Stöckle</cp:lastModifiedBy>
  <cp:revision>29</cp:revision>
  <dcterms:created xsi:type="dcterms:W3CDTF">2023-04-11T13:15:54Z</dcterms:created>
  <dcterms:modified xsi:type="dcterms:W3CDTF">2023-04-11T16:11:50Z</dcterms:modified>
</cp:coreProperties>
</file>