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1274" r:id="rId2"/>
    <p:sldId id="1282" r:id="rId3"/>
    <p:sldId id="1202" r:id="rId4"/>
    <p:sldId id="1283" r:id="rId5"/>
    <p:sldId id="1284" r:id="rId6"/>
    <p:sldId id="1285" r:id="rId7"/>
    <p:sldId id="1286" r:id="rId8"/>
    <p:sldId id="1287" r:id="rId9"/>
    <p:sldId id="1288" r:id="rId10"/>
    <p:sldId id="1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villus Overview" id="{C3378D82-C07E-1C4E-9F58-3AF53AEA41FD}">
          <p14:sldIdLst>
            <p14:sldId id="1274"/>
            <p14:sldId id="1282"/>
            <p14:sldId id="1202"/>
            <p14:sldId id="1283"/>
            <p14:sldId id="1284"/>
            <p14:sldId id="1285"/>
            <p14:sldId id="1286"/>
            <p14:sldId id="1287"/>
            <p14:sldId id="1288"/>
            <p14:sldId id="1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F"/>
    <a:srgbClr val="FBFBFB"/>
    <a:srgbClr val="3E3E3F"/>
    <a:srgbClr val="2F2F30"/>
    <a:srgbClr val="424242"/>
    <a:srgbClr val="3A539B"/>
    <a:srgbClr val="808283"/>
    <a:srgbClr val="000000"/>
    <a:srgbClr val="BFBFBF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43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02DE-1391-4D55-8CC4-721815D6BD6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02F39-D3A7-4D73-A9E9-7A3E7BF7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1B8310AF-DDD7-0D4C-8392-92C218177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720" y="2972"/>
            <a:ext cx="9733279" cy="67703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5CD8CD-5D8C-0C45-93A3-B0284280E769}"/>
              </a:ext>
            </a:extLst>
          </p:cNvPr>
          <p:cNvSpPr/>
          <p:nvPr/>
        </p:nvSpPr>
        <p:spPr>
          <a:xfrm>
            <a:off x="2458720" y="2972"/>
            <a:ext cx="9093200" cy="6777468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271A1-4627-6944-AA0B-4325B1D9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550" y="1709738"/>
            <a:ext cx="7148533" cy="2852737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05052-9337-2E4C-9830-C62D763F6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3550" y="4589463"/>
            <a:ext cx="7148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Helvetica Neue 20pt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4A0B1-A72F-0F49-A272-8CE11D171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" y="689018"/>
            <a:ext cx="3492500" cy="658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337FE56-F8A6-4232-8880-FFF6A11E2A8E}"/>
              </a:ext>
            </a:extLst>
          </p:cNvPr>
          <p:cNvGrpSpPr/>
          <p:nvPr userDrawn="1"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21B526-2F0B-4418-82C5-F4AD96DAD02B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2E11F-B6F0-40FC-A27E-56C703C89B3E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632225-2184-43F1-A253-E06345AF71DB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86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2288-9843-0048-9B00-108C05F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57E3-7288-3B46-8722-F296F522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353788"/>
            <a:ext cx="11424062" cy="4823175"/>
          </a:xfrm>
        </p:spPr>
        <p:txBody>
          <a:bodyPr lIns="0" tIns="0" rIns="0" bIns="0">
            <a:noAutofit/>
          </a:bodyPr>
          <a:lstStyle>
            <a:lvl1pPr marL="228600" indent="-228600">
              <a:tabLst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461963" indent="-225425">
              <a:buFont typeface="System Font Regular"/>
              <a:buChar char="–"/>
              <a:tabLst/>
              <a:defRPr sz="1800">
                <a:solidFill>
                  <a:schemeClr val="accent4">
                    <a:lumMod val="75000"/>
                  </a:schemeClr>
                </a:solidFill>
              </a:defRPr>
            </a:lvl2pPr>
            <a:lvl3pPr marL="687388" indent="-225425"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5513" indent="-225425"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50938" indent="-225425"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B5CBB0-7C8E-714B-8A16-830D387A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09" y="6311900"/>
            <a:ext cx="4114800" cy="365125"/>
          </a:xfrm>
        </p:spPr>
        <p:txBody>
          <a:bodyPr/>
          <a:lstStyle>
            <a:lvl1pPr algn="l">
              <a:defRPr sz="1000" i="1"/>
            </a:lvl1pPr>
          </a:lstStyle>
          <a:p>
            <a:r>
              <a:rPr lang="en-US" dirty="0"/>
              <a:t>©2022 Novillus. All rights reserved.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65A5E-E0A2-F54A-BF31-7C15483B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0872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5ED0-15CE-804A-A5A7-A8D25E81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09" y="365125"/>
            <a:ext cx="11424063" cy="90138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B3E2C-1B7F-0B48-8649-C37453EB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B1E3F0-0689-2A46-9DB1-91278154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09" y="631190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©2022 Novillus. All rights reserved.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56D4F6-1810-6245-AA9C-F18495147E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0010" y="1365662"/>
            <a:ext cx="5543065" cy="4811301"/>
          </a:xfrm>
        </p:spPr>
        <p:txBody>
          <a:bodyPr lIns="0" tIns="0" rIns="0" bIns="0">
            <a:noAutofit/>
          </a:bodyPr>
          <a:lstStyle>
            <a:lvl1pPr marL="228600" indent="-228600">
              <a:buClr>
                <a:schemeClr val="tx2"/>
              </a:buClr>
              <a:tabLst/>
              <a:defRPr sz="1800">
                <a:solidFill>
                  <a:schemeClr val="tx1"/>
                </a:solidFill>
              </a:defRPr>
            </a:lvl1pPr>
            <a:lvl2pPr marL="461963" indent="-225425">
              <a:buClr>
                <a:schemeClr val="tx2"/>
              </a:buClr>
              <a:buFont typeface="System Font Regular"/>
              <a:buChar char="–"/>
              <a:tabLst/>
              <a:defRPr sz="1800">
                <a:solidFill>
                  <a:schemeClr val="tx1"/>
                </a:solidFill>
              </a:defRPr>
            </a:lvl2pPr>
            <a:lvl3pPr marL="687388" indent="-225425">
              <a:buClr>
                <a:schemeClr val="tx2"/>
              </a:buClr>
              <a:tabLst/>
              <a:defRPr sz="1400">
                <a:solidFill>
                  <a:schemeClr val="tx2"/>
                </a:solidFill>
              </a:defRPr>
            </a:lvl3pPr>
            <a:lvl4pPr marL="925513" indent="-225425">
              <a:buClr>
                <a:schemeClr val="tx2"/>
              </a:buClr>
              <a:tabLst/>
              <a:defRPr sz="1400">
                <a:solidFill>
                  <a:schemeClr val="tx2"/>
                </a:solidFill>
              </a:defRPr>
            </a:lvl4pPr>
            <a:lvl5pPr marL="1150938" indent="-225425">
              <a:buClr>
                <a:schemeClr val="tx2"/>
              </a:buClr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55C63D-CB19-C249-BCC1-1BB35EF5F3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1007" y="1365662"/>
            <a:ext cx="5543065" cy="4811301"/>
          </a:xfrm>
        </p:spPr>
        <p:txBody>
          <a:bodyPr lIns="0" tIns="0" rIns="0" bIns="0">
            <a:noAutofit/>
          </a:bodyPr>
          <a:lstStyle>
            <a:lvl1pPr marL="228600" indent="-228600">
              <a:buClr>
                <a:schemeClr val="tx2"/>
              </a:buClr>
              <a:tabLst/>
              <a:defRPr sz="1800">
                <a:solidFill>
                  <a:schemeClr val="tx1"/>
                </a:solidFill>
              </a:defRPr>
            </a:lvl1pPr>
            <a:lvl2pPr marL="461963" indent="-225425">
              <a:buClr>
                <a:schemeClr val="tx2"/>
              </a:buClr>
              <a:buFont typeface="System Font Regular"/>
              <a:buChar char="–"/>
              <a:tabLst/>
              <a:defRPr sz="1800">
                <a:solidFill>
                  <a:schemeClr val="tx1"/>
                </a:solidFill>
              </a:defRPr>
            </a:lvl2pPr>
            <a:lvl3pPr marL="687388" indent="-225425">
              <a:buClr>
                <a:schemeClr val="tx2"/>
              </a:buClr>
              <a:tabLst/>
              <a:defRPr sz="1400">
                <a:solidFill>
                  <a:schemeClr val="tx2"/>
                </a:solidFill>
              </a:defRPr>
            </a:lvl3pPr>
            <a:lvl4pPr marL="925513" indent="-225425">
              <a:buClr>
                <a:schemeClr val="tx2"/>
              </a:buClr>
              <a:tabLst/>
              <a:defRPr sz="1400">
                <a:solidFill>
                  <a:schemeClr val="tx2"/>
                </a:solidFill>
              </a:defRPr>
            </a:lvl4pPr>
            <a:lvl5pPr marL="1150938" indent="-225425">
              <a:buClr>
                <a:schemeClr val="tx2"/>
              </a:buClr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3358-8933-8F46-B397-37F675A8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9013B-B71A-974E-B19F-4AACF64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335F8E-8780-4649-BE6D-049BD02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09" y="631190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©2022 Novillus.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139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02BCB-12CA-1745-970B-512C24B2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A95C5-D493-8540-B554-D543F472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09" y="631190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©2022 Novillus.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6374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gradFill>
          <a:gsLst>
            <a:gs pos="100000">
              <a:schemeClr val="accent4"/>
            </a:gs>
            <a:gs pos="25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2288-9843-0048-9B00-108C05F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57E3-7288-3B46-8722-F296F522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353788"/>
            <a:ext cx="11424062" cy="4823175"/>
          </a:xfrm>
        </p:spPr>
        <p:txBody>
          <a:bodyPr lIns="0" tIns="0" rIns="0" bIns="0">
            <a:noAutofit/>
          </a:bodyPr>
          <a:lstStyle>
            <a:lvl1pPr marL="228600" indent="-228600">
              <a:buClr>
                <a:schemeClr val="accent1"/>
              </a:buClr>
              <a:tabLst/>
              <a:defRPr sz="1800">
                <a:solidFill>
                  <a:schemeClr val="bg1"/>
                </a:solidFill>
              </a:defRPr>
            </a:lvl1pPr>
            <a:lvl2pPr marL="461963" indent="-225425">
              <a:buClr>
                <a:schemeClr val="accent1"/>
              </a:buClr>
              <a:buFont typeface="System Font Regular"/>
              <a:buChar char="–"/>
              <a:tabLst/>
              <a:defRPr sz="1800">
                <a:solidFill>
                  <a:schemeClr val="bg1"/>
                </a:solidFill>
              </a:defRPr>
            </a:lvl2pPr>
            <a:lvl3pPr marL="687388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3pPr>
            <a:lvl4pPr marL="925513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4pPr>
            <a:lvl5pPr marL="1150938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B5CBB0-7C8E-714B-8A16-830D387A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09" y="6311900"/>
            <a:ext cx="4114800" cy="365125"/>
          </a:xfrm>
        </p:spPr>
        <p:txBody>
          <a:bodyPr/>
          <a:lstStyle>
            <a:lvl1pPr algn="l">
              <a:defRPr sz="1000" i="1">
                <a:solidFill>
                  <a:schemeClr val="bg2"/>
                </a:solidFill>
              </a:defRPr>
            </a:lvl1pPr>
          </a:lstStyle>
          <a:p>
            <a:r>
              <a:rPr lang="en-US"/>
              <a:t>©2020 Novillus. All rights reserved.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65A5E-E0A2-F54A-BF31-7C15483B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0872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6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dark">
    <p:bg>
      <p:bgPr>
        <a:gradFill>
          <a:gsLst>
            <a:gs pos="100000">
              <a:schemeClr val="accent4"/>
            </a:gs>
            <a:gs pos="25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63D517-6582-AB45-8DDE-2E76B87044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0010" y="1365662"/>
            <a:ext cx="5543065" cy="4811301"/>
          </a:xfrm>
        </p:spPr>
        <p:txBody>
          <a:bodyPr lIns="0" tIns="0" rIns="0" bIns="0">
            <a:noAutofit/>
          </a:bodyPr>
          <a:lstStyle>
            <a:lvl1pPr marL="228600" indent="-228600">
              <a:buClr>
                <a:schemeClr val="accent1"/>
              </a:buClr>
              <a:tabLst/>
              <a:defRPr sz="1800">
                <a:solidFill>
                  <a:schemeClr val="bg1"/>
                </a:solidFill>
              </a:defRPr>
            </a:lvl1pPr>
            <a:lvl2pPr marL="461963" indent="-225425">
              <a:buClr>
                <a:schemeClr val="accent1"/>
              </a:buClr>
              <a:buFont typeface="System Font Regular"/>
              <a:buChar char="–"/>
              <a:tabLst/>
              <a:defRPr sz="1800">
                <a:solidFill>
                  <a:schemeClr val="bg1"/>
                </a:solidFill>
              </a:defRPr>
            </a:lvl2pPr>
            <a:lvl3pPr marL="687388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3pPr>
            <a:lvl4pPr marL="925513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4pPr>
            <a:lvl5pPr marL="1150938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1B7AFA-C85D-C644-96F7-97DEBB198F3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1007" y="1365662"/>
            <a:ext cx="5543065" cy="4811301"/>
          </a:xfrm>
        </p:spPr>
        <p:txBody>
          <a:bodyPr lIns="0" tIns="0" rIns="0" bIns="0">
            <a:noAutofit/>
          </a:bodyPr>
          <a:lstStyle>
            <a:lvl1pPr marL="228600" indent="-228600">
              <a:buClr>
                <a:schemeClr val="accent1"/>
              </a:buClr>
              <a:tabLst/>
              <a:defRPr sz="1800">
                <a:solidFill>
                  <a:schemeClr val="bg1"/>
                </a:solidFill>
              </a:defRPr>
            </a:lvl1pPr>
            <a:lvl2pPr marL="461963" indent="-225425">
              <a:buClr>
                <a:schemeClr val="accent1"/>
              </a:buClr>
              <a:buFont typeface="System Font Regular"/>
              <a:buChar char="–"/>
              <a:tabLst/>
              <a:defRPr sz="1800">
                <a:solidFill>
                  <a:schemeClr val="bg1"/>
                </a:solidFill>
              </a:defRPr>
            </a:lvl2pPr>
            <a:lvl3pPr marL="687388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3pPr>
            <a:lvl4pPr marL="925513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4pPr>
            <a:lvl5pPr marL="1150938" indent="-225425">
              <a:buClr>
                <a:schemeClr val="accent1"/>
              </a:buClr>
              <a:tabLst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05ED0-15CE-804A-A5A7-A8D25E81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09" y="365125"/>
            <a:ext cx="11424063" cy="90138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B3E2C-1B7F-0B48-8649-C37453EB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B1E3F0-0689-2A46-9DB1-91278154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09" y="6311900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©2020 Novillus.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8704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gradFill>
          <a:gsLst>
            <a:gs pos="100000">
              <a:schemeClr val="accent4"/>
            </a:gs>
            <a:gs pos="25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3358-8933-8F46-B397-37F675A8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9013B-B71A-974E-B19F-4AACF64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335F8E-8780-4649-BE6D-049BD02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009" y="6311900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©2020 Novillus.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3948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dark">
    <p:bg>
      <p:bgPr>
        <a:gradFill>
          <a:gsLst>
            <a:gs pos="100000">
              <a:schemeClr val="accent4"/>
            </a:gs>
            <a:gs pos="25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83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94B191-F79D-D04F-82CC-0E4571345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0864" y="2709622"/>
            <a:ext cx="7570273" cy="1438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79D5D6-C838-43D7-B5AA-7B31FAAFD27C}"/>
              </a:ext>
            </a:extLst>
          </p:cNvPr>
          <p:cNvGrpSpPr/>
          <p:nvPr userDrawn="1"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15F82B-0083-44F4-B2A3-D457D4EE364D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3987B1-0CAD-4541-A870-C7C6EBF0F57B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82D4ED-E6B1-4721-90DD-DE4FED7B16A4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236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dark">
    <p:bg>
      <p:bgPr>
        <a:gradFill>
          <a:gsLst>
            <a:gs pos="100000">
              <a:schemeClr val="accent4"/>
            </a:gs>
            <a:gs pos="25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E2D65-3029-BA4E-A246-7B7EF3A34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0864" y="2709622"/>
            <a:ext cx="7570273" cy="1438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F3A621-3A8F-4D9E-BA8D-DDF3DFEA5014}"/>
              </a:ext>
            </a:extLst>
          </p:cNvPr>
          <p:cNvGrpSpPr/>
          <p:nvPr userDrawn="1"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BDD1B7-1777-4FE7-A9D2-CB302EC95022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4EAB3C-5D92-4770-B026-8A9CE3F5F343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14757E-5E7D-41F6-8422-810253ADD277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06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AF1B9-A393-8043-BAB1-F1F3F0365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42" r="15646"/>
          <a:stretch/>
        </p:blipFill>
        <p:spPr>
          <a:xfrm>
            <a:off x="1277954" y="0"/>
            <a:ext cx="1091404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F59DDD-D3B5-E34E-8796-2F7343B751BA}"/>
              </a:ext>
            </a:extLst>
          </p:cNvPr>
          <p:cNvSpPr/>
          <p:nvPr/>
        </p:nvSpPr>
        <p:spPr>
          <a:xfrm>
            <a:off x="1277954" y="1988"/>
            <a:ext cx="9093200" cy="6764942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271A1-4627-6944-AA0B-4325B1D9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550" y="1709738"/>
            <a:ext cx="7148533" cy="285273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/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05052-9337-2E4C-9830-C62D763F6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3550" y="4589463"/>
            <a:ext cx="7148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Helvetica Neue 20pt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6388D-3E55-894D-96F2-BC0667A41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" y="689018"/>
            <a:ext cx="3492500" cy="658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AEFEF6D-ADE4-45D6-8830-D0302B51D9DC}"/>
              </a:ext>
            </a:extLst>
          </p:cNvPr>
          <p:cNvGrpSpPr/>
          <p:nvPr userDrawn="1"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09727D-ACE0-42E1-82E5-8C6A74172B1D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DAE361-1BAD-48F7-9CD3-A518126174AC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F6F01C-9724-48BD-AA38-25024575EDF2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13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5DF223-0E86-CF4F-9B3E-687B4B0D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66"/>
          <a:stretch/>
        </p:blipFill>
        <p:spPr>
          <a:xfrm flipH="1">
            <a:off x="2458719" y="15498"/>
            <a:ext cx="9733279" cy="67649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F59DDD-D3B5-E34E-8796-2F7343B751BA}"/>
              </a:ext>
            </a:extLst>
          </p:cNvPr>
          <p:cNvSpPr/>
          <p:nvPr/>
        </p:nvSpPr>
        <p:spPr>
          <a:xfrm>
            <a:off x="2458720" y="15498"/>
            <a:ext cx="9093200" cy="6764942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271A1-4627-6944-AA0B-4325B1D9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550" y="1709738"/>
            <a:ext cx="7148533" cy="285273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/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05052-9337-2E4C-9830-C62D763F6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3550" y="4589463"/>
            <a:ext cx="7148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Helvetica Neue 20pt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6388D-3E55-894D-96F2-BC0667A41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" y="689018"/>
            <a:ext cx="3492500" cy="658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AEFEF6D-ADE4-45D6-8830-D0302B51D9DC}"/>
              </a:ext>
            </a:extLst>
          </p:cNvPr>
          <p:cNvGrpSpPr/>
          <p:nvPr userDrawn="1"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09727D-ACE0-42E1-82E5-8C6A74172B1D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DAE361-1BAD-48F7-9CD3-A518126174AC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F6F01C-9724-48BD-AA38-25024575EDF2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10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 - dark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66B131-5DCB-7647-AE50-02548ADA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42" r="15646"/>
          <a:stretch/>
        </p:blipFill>
        <p:spPr>
          <a:xfrm>
            <a:off x="1277954" y="8792"/>
            <a:ext cx="1091404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AFDD10-0403-E444-8E46-2460F26D9751}"/>
              </a:ext>
            </a:extLst>
          </p:cNvPr>
          <p:cNvSpPr/>
          <p:nvPr/>
        </p:nvSpPr>
        <p:spPr>
          <a:xfrm>
            <a:off x="1277954" y="6706"/>
            <a:ext cx="9093200" cy="6764942"/>
          </a:xfrm>
          <a:prstGeom prst="rect">
            <a:avLst/>
          </a:prstGeom>
          <a:gradFill flip="none" rotWithShape="1">
            <a:gsLst>
              <a:gs pos="50000">
                <a:srgbClr val="303031">
                  <a:alpha val="67000"/>
                </a:srgbClr>
              </a:gs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271A1-4627-6944-AA0B-4325B1D9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550" y="1709738"/>
            <a:ext cx="7148533" cy="285273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05052-9337-2E4C-9830-C62D763F6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3550" y="4589463"/>
            <a:ext cx="7148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Helvetica Neue 20pt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D5444-0219-A94F-90AF-135CFAFD2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" y="698215"/>
            <a:ext cx="3492500" cy="658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8F3482-5EA7-4648-9F4A-D666E6FB796E}"/>
              </a:ext>
            </a:extLst>
          </p:cNvPr>
          <p:cNvGrpSpPr/>
          <p:nvPr userDrawn="1"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70BDB-E06D-43A5-B439-88B7EE219DBF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DD589F-5747-4857-AC43-301C9CB34F7A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B11B00-3ABA-486E-A2F8-A54B472BD85A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- dark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5DF223-0E86-CF4F-9B3E-687B4B0D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66"/>
          <a:stretch/>
        </p:blipFill>
        <p:spPr>
          <a:xfrm flipH="1">
            <a:off x="2458719" y="15498"/>
            <a:ext cx="9733279" cy="6764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AFDD10-0403-E444-8E46-2460F26D9751}"/>
              </a:ext>
            </a:extLst>
          </p:cNvPr>
          <p:cNvSpPr/>
          <p:nvPr/>
        </p:nvSpPr>
        <p:spPr>
          <a:xfrm>
            <a:off x="2458720" y="15498"/>
            <a:ext cx="9093200" cy="6764942"/>
          </a:xfrm>
          <a:prstGeom prst="rect">
            <a:avLst/>
          </a:prstGeom>
          <a:gradFill flip="none" rotWithShape="1">
            <a:gsLst>
              <a:gs pos="50000">
                <a:srgbClr val="303031">
                  <a:alpha val="67000"/>
                </a:srgbClr>
              </a:gs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271A1-4627-6944-AA0B-4325B1D9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550" y="1709738"/>
            <a:ext cx="7148533" cy="2852737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05052-9337-2E4C-9830-C62D763F6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3550" y="4589463"/>
            <a:ext cx="7148533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Helvetica Neue 20pt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D5444-0219-A94F-90AF-135CFAFD2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" y="698215"/>
            <a:ext cx="3492500" cy="658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8F3482-5EA7-4648-9F4A-D666E6FB796E}"/>
              </a:ext>
            </a:extLst>
          </p:cNvPr>
          <p:cNvGrpSpPr/>
          <p:nvPr userDrawn="1"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70BDB-E06D-43A5-B439-88B7EE219DBF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DD589F-5747-4857-AC43-301C9CB34F7A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B11B00-3ABA-486E-A2F8-A54B472BD85A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756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15A2-EA60-E54D-842D-41C8E6F763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03105"/>
            <a:ext cx="9144000" cy="2122629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3E8DF-6FEA-E841-8FDC-51A3950BA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52355"/>
            <a:ext cx="12191999" cy="32261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1F9C48-D132-C24A-AB06-49902795C6E1}"/>
              </a:ext>
            </a:extLst>
          </p:cNvPr>
          <p:cNvSpPr/>
          <p:nvPr/>
        </p:nvSpPr>
        <p:spPr>
          <a:xfrm rot="16200000">
            <a:off x="4773534" y="-639994"/>
            <a:ext cx="2644930" cy="12192002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79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0E76F-FE65-334A-9754-8CF38E0FC061}"/>
              </a:ext>
            </a:extLst>
          </p:cNvPr>
          <p:cNvGrpSpPr/>
          <p:nvPr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121533-7669-024D-AA1D-52FC1490B2B1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F8CA1C-04BB-2E4D-9C0F-D1577ECCEC37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1DDBE8-790C-5443-93D9-B52EE2A24AB6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F70787C-75E4-0F47-B706-7AFCCFA67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2522"/>
            <a:ext cx="9144000" cy="3786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D4FB08-D5F7-AF4C-B8F8-76A4724ED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0555" y="5968923"/>
            <a:ext cx="2570040" cy="4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ark">
    <p:bg>
      <p:bgPr>
        <a:gradFill flip="none" rotWithShape="1">
          <a:gsLst>
            <a:gs pos="100000">
              <a:schemeClr val="accent4"/>
            </a:gs>
            <a:gs pos="25000">
              <a:schemeClr val="accent4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15A2-EA60-E54D-842D-41C8E6F763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03105"/>
            <a:ext cx="9144000" cy="212262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3E8DF-6FEA-E841-8FDC-51A3950BA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52355"/>
            <a:ext cx="12191999" cy="32261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1F9C48-D132-C24A-AB06-49902795C6E1}"/>
              </a:ext>
            </a:extLst>
          </p:cNvPr>
          <p:cNvSpPr/>
          <p:nvPr/>
        </p:nvSpPr>
        <p:spPr>
          <a:xfrm rot="16200000">
            <a:off x="4773534" y="-639994"/>
            <a:ext cx="2644930" cy="12192002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79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0E76F-FE65-334A-9754-8CF38E0FC061}"/>
              </a:ext>
            </a:extLst>
          </p:cNvPr>
          <p:cNvGrpSpPr/>
          <p:nvPr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121533-7669-024D-AA1D-52FC1490B2B1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F8CA1C-04BB-2E4D-9C0F-D1577ECCEC37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1DDBE8-790C-5443-93D9-B52EE2A24AB6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F70787C-75E4-0F47-B706-7AFCCFA67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2522"/>
            <a:ext cx="9144000" cy="3786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0F51A2-93FF-504F-81B0-78F0FF3E2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0555" y="5968923"/>
            <a:ext cx="2570040" cy="4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8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ransi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1A1-4627-6944-AA0B-4325B1D9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05052-9337-2E4C-9830-C62D763F6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B3136C-6CBD-F346-8EFB-AA309DE56BE6}"/>
              </a:ext>
            </a:extLst>
          </p:cNvPr>
          <p:cNvGrpSpPr/>
          <p:nvPr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9BED18-738E-0444-8C5D-DCB251FC61D2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724F34-7A32-4643-9E64-4E0D52F57762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3FC326-5104-C240-A909-72A1F6C392FE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88DC7E-0067-2E4C-9A88-C186E5A20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539751"/>
            <a:ext cx="822615" cy="8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6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Transition - dark">
    <p:bg>
      <p:bgPr>
        <a:gradFill flip="none" rotWithShape="1">
          <a:gsLst>
            <a:gs pos="100000">
              <a:schemeClr val="accent4"/>
            </a:gs>
            <a:gs pos="25000">
              <a:schemeClr val="accent4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1A1-4627-6944-AA0B-4325B1D9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Helvetica Neue Bold 44pt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05052-9337-2E4C-9830-C62D763F6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Helvetica Neue 20pt.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B3136C-6CBD-F346-8EFB-AA309DE56BE6}"/>
              </a:ext>
            </a:extLst>
          </p:cNvPr>
          <p:cNvGrpSpPr/>
          <p:nvPr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9BED18-738E-0444-8C5D-DCB251FC61D2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724F34-7A32-4643-9E64-4E0D52F57762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3FC326-5104-C240-A909-72A1F6C392FE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97152B8-6872-4F43-A9D7-E1F06199C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539751"/>
            <a:ext cx="822615" cy="8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56F37-D118-B740-9251-E9E59BD4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09" y="365125"/>
            <a:ext cx="11424063" cy="9013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1D7CF-9177-E949-968E-06872B720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010" y="1447483"/>
            <a:ext cx="11424062" cy="4729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48273-8BC2-C941-BCBA-06FBBAB53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92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B5D5-FD20-5C44-8F41-4620BBC19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©2022 Novillus.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78613-6F4D-B04D-BCE2-3FBDC7510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0872" y="6316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566849CC-FC63-5B41-B61C-108E014509D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633C08-42A4-BD46-9527-05B9045A53FD}"/>
              </a:ext>
            </a:extLst>
          </p:cNvPr>
          <p:cNvGrpSpPr/>
          <p:nvPr/>
        </p:nvGrpSpPr>
        <p:grpSpPr>
          <a:xfrm>
            <a:off x="0" y="6766513"/>
            <a:ext cx="12192000" cy="114344"/>
            <a:chOff x="0" y="6157870"/>
            <a:chExt cx="12168555" cy="5251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0B6813-1C27-C946-9948-494A51053A71}"/>
                </a:ext>
              </a:extLst>
            </p:cNvPr>
            <p:cNvSpPr/>
            <p:nvPr/>
          </p:nvSpPr>
          <p:spPr>
            <a:xfrm>
              <a:off x="0" y="6157870"/>
              <a:ext cx="4056185" cy="52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A31D19-880D-7345-9571-A2FDC46788E0}"/>
                </a:ext>
              </a:extLst>
            </p:cNvPr>
            <p:cNvSpPr/>
            <p:nvPr/>
          </p:nvSpPr>
          <p:spPr>
            <a:xfrm>
              <a:off x="4056185" y="6157870"/>
              <a:ext cx="4056185" cy="52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B13914-4897-5A44-802B-AC34E6844AC0}"/>
                </a:ext>
              </a:extLst>
            </p:cNvPr>
            <p:cNvSpPr/>
            <p:nvPr/>
          </p:nvSpPr>
          <p:spPr>
            <a:xfrm>
              <a:off x="8112370" y="6157870"/>
              <a:ext cx="4056185" cy="52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0D9AEC-7EBD-2C44-8625-55C5C1D845CD}"/>
              </a:ext>
            </a:extLst>
          </p:cNvPr>
          <p:cNvCxnSpPr/>
          <p:nvPr/>
        </p:nvCxnSpPr>
        <p:spPr>
          <a:xfrm>
            <a:off x="11380518" y="6316980"/>
            <a:ext cx="0" cy="3651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B3FE360-9EEC-8B4F-9491-FEFEB25EB78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06165" y="6329101"/>
            <a:ext cx="335868" cy="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4" r:id="rId4"/>
    <p:sldLayoutId id="2147483680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678" r:id="rId18"/>
    <p:sldLayoutId id="2147483676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4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accent4">
              <a:lumMod val="7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System Font Regular"/>
        <a:buChar char="–"/>
        <a:tabLst/>
        <a:defRPr sz="1800" kern="1200">
          <a:solidFill>
            <a:schemeClr val="accent4">
              <a:lumMod val="7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C563-EA4A-D147-D72F-307A45AD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2040248"/>
            <a:ext cx="8482146" cy="2852737"/>
          </a:xfrm>
        </p:spPr>
        <p:txBody>
          <a:bodyPr/>
          <a:lstStyle/>
          <a:p>
            <a:r>
              <a:rPr lang="en-US" dirty="0" err="1"/>
              <a:t>Elevance</a:t>
            </a:r>
            <a:r>
              <a:rPr lang="en-US" dirty="0"/>
              <a:t> Health Medicare Stars Training Series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6D4A0-954C-FB05-1D2B-1254255D5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5000999"/>
            <a:ext cx="8228758" cy="1500187"/>
          </a:xfrm>
        </p:spPr>
        <p:txBody>
          <a:bodyPr/>
          <a:lstStyle/>
          <a:p>
            <a:r>
              <a:rPr lang="en-US" dirty="0"/>
              <a:t>Overview: Statement-of-Work</a:t>
            </a:r>
          </a:p>
        </p:txBody>
      </p:sp>
    </p:spTree>
    <p:extLst>
      <p:ext uri="{BB962C8B-B14F-4D97-AF65-F5344CB8AC3E}">
        <p14:creationId xmlns:p14="http://schemas.microsoft.com/office/powerpoint/2010/main" val="42528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36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54E51C-4A4B-4A46-45D5-61498324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F9DCB-6261-E1FF-A081-DB669B70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41CAE-58CD-244E-DD6C-1A7882F6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 Novillus. All rights reserved.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3E574-B502-8B04-A0D8-47FE678D2AA6}"/>
              </a:ext>
            </a:extLst>
          </p:cNvPr>
          <p:cNvSpPr txBox="1"/>
          <p:nvPr/>
        </p:nvSpPr>
        <p:spPr>
          <a:xfrm>
            <a:off x="2647405" y="2305615"/>
            <a:ext cx="7236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The purpose of the training is to educate targeted </a:t>
            </a:r>
            <a:r>
              <a:rPr lang="en-US" sz="2800" dirty="0" err="1">
                <a:solidFill>
                  <a:schemeClr val="accent2"/>
                </a:solidFill>
              </a:rPr>
              <a:t>Elevance</a:t>
            </a:r>
            <a:r>
              <a:rPr lang="en-US" sz="2800" dirty="0">
                <a:solidFill>
                  <a:schemeClr val="accent2"/>
                </a:solidFill>
              </a:rPr>
              <a:t> Health employees about the Medicare Stars Ratings so they can drive performance improvement and revenue.</a:t>
            </a:r>
          </a:p>
        </p:txBody>
      </p:sp>
    </p:spTree>
    <p:extLst>
      <p:ext uri="{BB962C8B-B14F-4D97-AF65-F5344CB8AC3E}">
        <p14:creationId xmlns:p14="http://schemas.microsoft.com/office/powerpoint/2010/main" val="236956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5A7C50-99EB-0AB0-1A5F-9A69BB7D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923C5-331C-F73E-5391-88E37AE20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 is not a driving factor</a:t>
            </a:r>
          </a:p>
          <a:p>
            <a:r>
              <a:rPr lang="en-US" dirty="0"/>
              <a:t>Superhero theme is a stated requirement</a:t>
            </a:r>
          </a:p>
          <a:p>
            <a:r>
              <a:rPr lang="en-US" dirty="0"/>
              <a:t>Goal is to set the standard for Stars training in the industry</a:t>
            </a:r>
          </a:p>
          <a:p>
            <a:r>
              <a:rPr lang="en-US" dirty="0"/>
              <a:t>Video production will strive to entertain while not distracting from the educational purpose of the training</a:t>
            </a:r>
          </a:p>
          <a:p>
            <a:r>
              <a:rPr lang="en-US" dirty="0"/>
              <a:t>The </a:t>
            </a:r>
            <a:r>
              <a:rPr lang="en-US" dirty="0" err="1"/>
              <a:t>Elevance</a:t>
            </a:r>
            <a:r>
              <a:rPr lang="en-US" dirty="0"/>
              <a:t> Health Medicare Stars team will be the primary reviewer and approver of content</a:t>
            </a:r>
          </a:p>
          <a:p>
            <a:r>
              <a:rPr lang="en-US" dirty="0"/>
              <a:t>The training series will be packaged in a “Stars Month” campaign internally</a:t>
            </a:r>
          </a:p>
          <a:p>
            <a:r>
              <a:rPr lang="en-US" dirty="0"/>
              <a:t>4,000 employees will be required to complete the entire training, while others may be asked to do select modules (</a:t>
            </a:r>
            <a:r>
              <a:rPr lang="en-US" dirty="0" err="1"/>
              <a:t>e.g</a:t>
            </a:r>
            <a:r>
              <a:rPr lang="en-US" dirty="0"/>
              <a:t>…Overview)</a:t>
            </a:r>
          </a:p>
          <a:p>
            <a:r>
              <a:rPr lang="en-US" dirty="0"/>
              <a:t>The content may need annual updates over a period of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D1286-7A9A-428F-B274-6A30ED2A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©2023 Novillus.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12E9F-413A-4711-896B-4E2F3C593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8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D332CB-D108-11E5-EADA-8DE53349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EAB9D-B30D-6A32-AED4-8D36F297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BF86E-29A9-2C54-324E-A507EBC2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 Novillus.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2F87C-2946-FBFF-9900-F22ED5BFF5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0010" y="1689463"/>
            <a:ext cx="5543065" cy="4487500"/>
          </a:xfrm>
        </p:spPr>
        <p:txBody>
          <a:bodyPr/>
          <a:lstStyle/>
          <a:p>
            <a:r>
              <a:rPr lang="en-US" dirty="0"/>
              <a:t>Stars Overview (30 minutes)</a:t>
            </a:r>
          </a:p>
          <a:p>
            <a:r>
              <a:rPr lang="en-US" dirty="0"/>
              <a:t>Health Equity (20 minutes)</a:t>
            </a:r>
          </a:p>
          <a:p>
            <a:r>
              <a:rPr lang="en-US" dirty="0"/>
              <a:t>Condition Management (20 minutes)</a:t>
            </a:r>
          </a:p>
          <a:p>
            <a:r>
              <a:rPr lang="en-US" dirty="0"/>
              <a:t>Post-Acute Management (20 minutes)</a:t>
            </a:r>
          </a:p>
          <a:p>
            <a:r>
              <a:rPr lang="en-US" dirty="0"/>
              <a:t>Preventative Care (20 minutes)</a:t>
            </a:r>
          </a:p>
          <a:p>
            <a:r>
              <a:rPr lang="en-US" dirty="0"/>
              <a:t>Patient Experience with Providers (20 minutes)</a:t>
            </a:r>
          </a:p>
          <a:p>
            <a:r>
              <a:rPr lang="en-US" dirty="0"/>
              <a:t>Member Experience with Plan (20 minutes)</a:t>
            </a:r>
          </a:p>
          <a:p>
            <a:r>
              <a:rPr lang="en-US" dirty="0"/>
              <a:t>Pricing Accuracy, Tele-sales and Appeals (20 minutes)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DF0719-1C13-6A5F-AC28-99D3ECDA36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1007" y="1689463"/>
            <a:ext cx="5543065" cy="4487500"/>
          </a:xfrm>
        </p:spPr>
        <p:txBody>
          <a:bodyPr/>
          <a:lstStyle/>
          <a:p>
            <a:r>
              <a:rPr lang="en-US" dirty="0"/>
              <a:t>Teaser (1 minute)</a:t>
            </a:r>
          </a:p>
          <a:p>
            <a:pPr lvl="1"/>
            <a:r>
              <a:rPr lang="en-US" dirty="0"/>
              <a:t>Video to promote the training series to employees, encouraging them to engage quickly</a:t>
            </a:r>
          </a:p>
          <a:p>
            <a:pPr lvl="1"/>
            <a:r>
              <a:rPr lang="en-US" dirty="0"/>
              <a:t>Delivered via email link to 4,000 employees</a:t>
            </a:r>
          </a:p>
          <a:p>
            <a:r>
              <a:rPr lang="en-US" dirty="0"/>
              <a:t>Celebration (1 minute)</a:t>
            </a:r>
          </a:p>
          <a:p>
            <a:pPr lvl="1"/>
            <a:r>
              <a:rPr lang="en-US" dirty="0"/>
              <a:t>Video celebrating the completion of training, welcoming them to the superhero team</a:t>
            </a:r>
          </a:p>
          <a:p>
            <a:pPr lvl="1"/>
            <a:r>
              <a:rPr lang="en-US" dirty="0"/>
              <a:t>Delivered via email link upon completion of the training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72A08-C3D2-F312-9C40-BB9453CF5FA1}"/>
              </a:ext>
            </a:extLst>
          </p:cNvPr>
          <p:cNvSpPr txBox="1"/>
          <p:nvPr/>
        </p:nvSpPr>
        <p:spPr>
          <a:xfrm>
            <a:off x="284215" y="1216779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Training Series Modules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0359E-390A-1312-10B0-AECFBAC65E44}"/>
              </a:ext>
            </a:extLst>
          </p:cNvPr>
          <p:cNvSpPr txBox="1"/>
          <p:nvPr/>
        </p:nvSpPr>
        <p:spPr>
          <a:xfrm>
            <a:off x="6198064" y="121677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Promotional Modules</a:t>
            </a:r>
          </a:p>
        </p:txBody>
      </p:sp>
    </p:spTree>
    <p:extLst>
      <p:ext uri="{BB962C8B-B14F-4D97-AF65-F5344CB8AC3E}">
        <p14:creationId xmlns:p14="http://schemas.microsoft.com/office/powerpoint/2010/main" val="126635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EDBB00-A60D-E2CC-B165-99222A3A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6B9A11-005D-C600-688E-B6B64B3C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schedule based on stakeholder availability and 48-hour review turnarounds</a:t>
            </a:r>
          </a:p>
          <a:p>
            <a:r>
              <a:rPr lang="en-US" dirty="0"/>
              <a:t>Define screen content and assemble visual assets to support it</a:t>
            </a:r>
          </a:p>
          <a:p>
            <a:r>
              <a:rPr lang="en-US" dirty="0"/>
              <a:t>Edit script to integrate superhero theme</a:t>
            </a:r>
          </a:p>
          <a:p>
            <a:r>
              <a:rPr lang="en-US" dirty="0"/>
              <a:t>Define creative treatment with superhero team and character descriptions</a:t>
            </a:r>
          </a:p>
          <a:p>
            <a:r>
              <a:rPr lang="en-US" dirty="0"/>
              <a:t>Create character and module </a:t>
            </a:r>
            <a:r>
              <a:rPr lang="en-US" dirty="0" err="1"/>
              <a:t>styleframes</a:t>
            </a:r>
            <a:endParaRPr lang="en-US" dirty="0"/>
          </a:p>
          <a:p>
            <a:r>
              <a:rPr lang="en-US" dirty="0"/>
              <a:t>Research voiceover and music options for review and selection</a:t>
            </a:r>
          </a:p>
          <a:p>
            <a:r>
              <a:rPr lang="en-US" dirty="0"/>
              <a:t>Produce eight training modules and two promotional videos on a phased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AB1E2-02C9-DC7D-6B89-6C99F710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 Novillus.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D8F36-4E4D-1A7A-BBB2-E893900E8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0B1A-8D0F-11F9-33C0-F948797C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CDAE-3280-988A-BDBC-EEE97942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353788"/>
            <a:ext cx="5715990" cy="4823175"/>
          </a:xfrm>
        </p:spPr>
        <p:txBody>
          <a:bodyPr/>
          <a:lstStyle/>
          <a:p>
            <a:r>
              <a:rPr lang="en-US" dirty="0"/>
              <a:t>The vision is to break new ground in the world of employee training</a:t>
            </a:r>
          </a:p>
          <a:p>
            <a:r>
              <a:rPr lang="en-US" dirty="0"/>
              <a:t>There is no precedent to follow. Imagination and the courage of a superhero is required.</a:t>
            </a:r>
          </a:p>
          <a:p>
            <a:r>
              <a:rPr lang="en-US" dirty="0"/>
              <a:t>We are taking inspiration from short-form design and animation and applying similar techniques to a lengthy educational experience</a:t>
            </a:r>
          </a:p>
          <a:p>
            <a:r>
              <a:rPr lang="en-US" dirty="0"/>
              <a:t>The project will explore the right balance between education and entertainment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DCFD6-4506-A8D7-0382-5D7FB90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 Novillus.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B78D6-059C-E435-336C-05C2F087C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Wow Comic Text Bubble Vector Isolated Color Icon Stock Vector -  Illustration of sign, background: 86350886">
            <a:extLst>
              <a:ext uri="{FF2B5EF4-FFF2-40B4-BE49-F238E27FC236}">
                <a16:creationId xmlns:a16="http://schemas.microsoft.com/office/drawing/2014/main" id="{D4BBA04C-420F-E16C-948B-BD08BD91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3" y="539931"/>
            <a:ext cx="5190310" cy="51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86124F-A553-3A68-5A78-B235105F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96D04-34D6-A914-5C68-B83864AD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386C8-ACD2-A9AF-7515-7F767676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 Novillus. All rights reserved.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A7527-F9E0-2CD3-72F1-12691509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87"/>
          <a:stretch/>
        </p:blipFill>
        <p:spPr>
          <a:xfrm>
            <a:off x="409301" y="2405199"/>
            <a:ext cx="3640183" cy="1922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66C84-5080-A425-248B-0D41A6CC9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7"/>
          <a:stretch/>
        </p:blipFill>
        <p:spPr>
          <a:xfrm>
            <a:off x="4171404" y="2405198"/>
            <a:ext cx="3640183" cy="1922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1ECB75-EF43-0171-2B11-50F1D4180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87"/>
          <a:stretch/>
        </p:blipFill>
        <p:spPr>
          <a:xfrm>
            <a:off x="7933507" y="2405198"/>
            <a:ext cx="3640183" cy="19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1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5819FB-07E9-29AB-78A1-D7F98946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1C55F-E381-492D-DE86-CFCF0DFD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953" y="6040346"/>
            <a:ext cx="2743200" cy="365125"/>
          </a:xfrm>
        </p:spPr>
        <p:txBody>
          <a:bodyPr/>
          <a:lstStyle/>
          <a:p>
            <a:fld id="{566849CC-FC63-5B41-B61C-108E014509DF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BDC0D-F3DA-47E8-BED1-2AD8DF76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 Novillus. All rights reserved.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3ECC8C-5235-F346-8FEF-78845B292F22}"/>
              </a:ext>
            </a:extLst>
          </p:cNvPr>
          <p:cNvSpPr/>
          <p:nvPr/>
        </p:nvSpPr>
        <p:spPr>
          <a:xfrm>
            <a:off x="705394" y="1149531"/>
            <a:ext cx="10197738" cy="53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46125-B26D-384A-7256-5AEED266CC47}"/>
              </a:ext>
            </a:extLst>
          </p:cNvPr>
          <p:cNvSpPr/>
          <p:nvPr/>
        </p:nvSpPr>
        <p:spPr>
          <a:xfrm>
            <a:off x="2126079" y="1808297"/>
            <a:ext cx="1306286" cy="360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Creative treatment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A9522-C800-A51E-8ABF-CEFBA740F6FE}"/>
              </a:ext>
            </a:extLst>
          </p:cNvPr>
          <p:cNvSpPr/>
          <p:nvPr/>
        </p:nvSpPr>
        <p:spPr>
          <a:xfrm>
            <a:off x="3432365" y="2407759"/>
            <a:ext cx="1245324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Character/module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66EF2-5931-B230-F98E-DBB0D7161C4A}"/>
              </a:ext>
            </a:extLst>
          </p:cNvPr>
          <p:cNvSpPr txBox="1"/>
          <p:nvPr/>
        </p:nvSpPr>
        <p:spPr>
          <a:xfrm>
            <a:off x="3169677" y="128970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April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D53B5-662D-ADB0-DDA3-6D822EA61885}"/>
              </a:ext>
            </a:extLst>
          </p:cNvPr>
          <p:cNvSpPr txBox="1"/>
          <p:nvPr/>
        </p:nvSpPr>
        <p:spPr>
          <a:xfrm>
            <a:off x="4906383" y="12897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447C0-9723-C254-8AA3-6585A2F8D7DD}"/>
              </a:ext>
            </a:extLst>
          </p:cNvPr>
          <p:cNvSpPr txBox="1"/>
          <p:nvPr/>
        </p:nvSpPr>
        <p:spPr>
          <a:xfrm>
            <a:off x="6461020" y="128322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June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100EE-64EC-1500-2B79-63C41C30C818}"/>
              </a:ext>
            </a:extLst>
          </p:cNvPr>
          <p:cNvSpPr txBox="1"/>
          <p:nvPr/>
        </p:nvSpPr>
        <p:spPr>
          <a:xfrm>
            <a:off x="8037841" y="129054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123DE-A31E-BCB3-09C0-036FDE3DBF25}"/>
              </a:ext>
            </a:extLst>
          </p:cNvPr>
          <p:cNvSpPr txBox="1"/>
          <p:nvPr/>
        </p:nvSpPr>
        <p:spPr>
          <a:xfrm>
            <a:off x="9514775" y="1290543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9ADC9-7BE2-8EAE-1AE3-152D659F065D}"/>
              </a:ext>
            </a:extLst>
          </p:cNvPr>
          <p:cNvSpPr/>
          <p:nvPr/>
        </p:nvSpPr>
        <p:spPr>
          <a:xfrm>
            <a:off x="4798946" y="3673638"/>
            <a:ext cx="560768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Voice/Music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B3C7CA-AD41-F697-4019-16A2297BD0B9}"/>
              </a:ext>
            </a:extLst>
          </p:cNvPr>
          <p:cNvSpPr/>
          <p:nvPr/>
        </p:nvSpPr>
        <p:spPr>
          <a:xfrm>
            <a:off x="5389207" y="4836064"/>
            <a:ext cx="5397492" cy="316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Production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5FF8E9CC-9249-B3B0-28E3-F1D837526C46}"/>
              </a:ext>
            </a:extLst>
          </p:cNvPr>
          <p:cNvSpPr/>
          <p:nvPr/>
        </p:nvSpPr>
        <p:spPr>
          <a:xfrm>
            <a:off x="3563887" y="3050548"/>
            <a:ext cx="1407825" cy="4876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Content approved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12729-D893-48BB-A6EC-DB528D3A7A37}"/>
              </a:ext>
            </a:extLst>
          </p:cNvPr>
          <p:cNvSpPr txBox="1"/>
          <p:nvPr/>
        </p:nvSpPr>
        <p:spPr>
          <a:xfrm>
            <a:off x="1305265" y="128970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5115BE-57B6-3323-C6C5-BF103C40A71F}"/>
              </a:ext>
            </a:extLst>
          </p:cNvPr>
          <p:cNvSpPr txBox="1"/>
          <p:nvPr/>
        </p:nvSpPr>
        <p:spPr>
          <a:xfrm>
            <a:off x="2389243" y="1280996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C4C385-0893-11EC-CB32-FA48DACCE3ED}"/>
              </a:ext>
            </a:extLst>
          </p:cNvPr>
          <p:cNvSpPr txBox="1"/>
          <p:nvPr/>
        </p:nvSpPr>
        <p:spPr>
          <a:xfrm>
            <a:off x="4137539" y="1277063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539AC5-0725-BA24-A81D-534044412906}"/>
              </a:ext>
            </a:extLst>
          </p:cNvPr>
          <p:cNvSpPr txBox="1"/>
          <p:nvPr/>
        </p:nvSpPr>
        <p:spPr>
          <a:xfrm>
            <a:off x="5851012" y="1277062"/>
            <a:ext cx="21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FB4E99-7114-486B-47D0-635A4523F397}"/>
              </a:ext>
            </a:extLst>
          </p:cNvPr>
          <p:cNvSpPr txBox="1"/>
          <p:nvPr/>
        </p:nvSpPr>
        <p:spPr>
          <a:xfrm>
            <a:off x="7368545" y="1277061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83910A-9625-674D-25D3-DE0DF8317704}"/>
              </a:ext>
            </a:extLst>
          </p:cNvPr>
          <p:cNvSpPr txBox="1"/>
          <p:nvPr/>
        </p:nvSpPr>
        <p:spPr>
          <a:xfrm>
            <a:off x="8977302" y="1277060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B27E30-158C-A8E7-C19D-5F51F16CEFAF}"/>
              </a:ext>
            </a:extLst>
          </p:cNvPr>
          <p:cNvSpPr/>
          <p:nvPr/>
        </p:nvSpPr>
        <p:spPr>
          <a:xfrm>
            <a:off x="7127578" y="5280522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4F90ED0-4354-0EBF-2D83-3DA86858C436}"/>
              </a:ext>
            </a:extLst>
          </p:cNvPr>
          <p:cNvSpPr/>
          <p:nvPr/>
        </p:nvSpPr>
        <p:spPr>
          <a:xfrm>
            <a:off x="7594070" y="5280522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E7E91A-6205-963E-CBD7-57DA8D9AC41B}"/>
              </a:ext>
            </a:extLst>
          </p:cNvPr>
          <p:cNvSpPr/>
          <p:nvPr/>
        </p:nvSpPr>
        <p:spPr>
          <a:xfrm>
            <a:off x="8068312" y="5289227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2BAA6E-CDA5-96D8-7A3C-9AB44F0869B8}"/>
              </a:ext>
            </a:extLst>
          </p:cNvPr>
          <p:cNvSpPr/>
          <p:nvPr/>
        </p:nvSpPr>
        <p:spPr>
          <a:xfrm>
            <a:off x="8534804" y="5274534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25C7CC-7F4D-9B11-26A7-1DC34D39570B}"/>
              </a:ext>
            </a:extLst>
          </p:cNvPr>
          <p:cNvSpPr/>
          <p:nvPr/>
        </p:nvSpPr>
        <p:spPr>
          <a:xfrm>
            <a:off x="9001296" y="5274533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C8A9557-BE2C-7D6A-3EC5-9481E7D83831}"/>
              </a:ext>
            </a:extLst>
          </p:cNvPr>
          <p:cNvSpPr/>
          <p:nvPr/>
        </p:nvSpPr>
        <p:spPr>
          <a:xfrm>
            <a:off x="9467788" y="5260248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DA25B7-2A95-C8AF-BD51-B2E329ACA376}"/>
              </a:ext>
            </a:extLst>
          </p:cNvPr>
          <p:cNvSpPr/>
          <p:nvPr/>
        </p:nvSpPr>
        <p:spPr>
          <a:xfrm>
            <a:off x="9942030" y="5260248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F75CF4A-77B3-FF5E-F755-CB44F9DB2D1D}"/>
              </a:ext>
            </a:extLst>
          </p:cNvPr>
          <p:cNvSpPr/>
          <p:nvPr/>
        </p:nvSpPr>
        <p:spPr>
          <a:xfrm>
            <a:off x="10402935" y="5241695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70A37D-AE8D-B3E8-F932-199B5E9E7565}"/>
              </a:ext>
            </a:extLst>
          </p:cNvPr>
          <p:cNvSpPr txBox="1"/>
          <p:nvPr/>
        </p:nvSpPr>
        <p:spPr>
          <a:xfrm>
            <a:off x="6298155" y="5345655"/>
            <a:ext cx="69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1497E1-3D8C-5AE5-5592-F337EB42C989}"/>
              </a:ext>
            </a:extLst>
          </p:cNvPr>
          <p:cNvSpPr txBox="1"/>
          <p:nvPr/>
        </p:nvSpPr>
        <p:spPr>
          <a:xfrm>
            <a:off x="6323115" y="5860240"/>
            <a:ext cx="69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Promos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BAA1690-B18F-67E8-7B81-12D7D89B819F}"/>
              </a:ext>
            </a:extLst>
          </p:cNvPr>
          <p:cNvSpPr/>
          <p:nvPr/>
        </p:nvSpPr>
        <p:spPr>
          <a:xfrm>
            <a:off x="7131928" y="5807389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3EDF30-C5DB-6383-BDEE-FAC72B7BDB62}"/>
              </a:ext>
            </a:extLst>
          </p:cNvPr>
          <p:cNvSpPr/>
          <p:nvPr/>
        </p:nvSpPr>
        <p:spPr>
          <a:xfrm>
            <a:off x="8534804" y="5807389"/>
            <a:ext cx="383764" cy="374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0274A8-5442-455F-8F46-E0778683CAC4}"/>
              </a:ext>
            </a:extLst>
          </p:cNvPr>
          <p:cNvSpPr/>
          <p:nvPr/>
        </p:nvSpPr>
        <p:spPr>
          <a:xfrm>
            <a:off x="3545997" y="4268201"/>
            <a:ext cx="5092906" cy="316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Screen content and graphics</a:t>
            </a:r>
          </a:p>
        </p:txBody>
      </p:sp>
    </p:spTree>
    <p:extLst>
      <p:ext uri="{BB962C8B-B14F-4D97-AF65-F5344CB8AC3E}">
        <p14:creationId xmlns:p14="http://schemas.microsoft.com/office/powerpoint/2010/main" val="26198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FA41-B5F2-CF73-28D8-AD82BAF1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5895FF-CDF9-D9BC-2E27-6AFE085E2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Total: $793,320</a:t>
            </a:r>
          </a:p>
          <a:p>
            <a:pPr lvl="1"/>
            <a:r>
              <a:rPr lang="en-US" dirty="0"/>
              <a:t>50% deposit ($396,660) invoiced up front (Net 15)</a:t>
            </a:r>
          </a:p>
          <a:p>
            <a:pPr lvl="1"/>
            <a:r>
              <a:rPr lang="en-US" dirty="0"/>
              <a:t>25% ($193,330) invoiced (Net 30) upon completion of 4</a:t>
            </a:r>
            <a:r>
              <a:rPr lang="en-US" baseline="30000" dirty="0"/>
              <a:t>th</a:t>
            </a:r>
            <a:r>
              <a:rPr lang="en-US" dirty="0"/>
              <a:t> training module</a:t>
            </a:r>
          </a:p>
          <a:p>
            <a:pPr lvl="1"/>
            <a:r>
              <a:rPr lang="en-US" dirty="0"/>
              <a:t>25% ($193,330) invoiced (Net 30) upon completion of final training module</a:t>
            </a:r>
          </a:p>
          <a:p>
            <a:r>
              <a:rPr lang="en-US" dirty="0"/>
              <a:t>Full statement of work document addresses rights, excluded work, client obligations, and payment terms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A648F-E6D4-77B4-729E-69F28581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©2022 Novillus.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A7E3C-9C19-65D0-9581-9B9742C60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6849CC-FC63-5B41-B61C-108E014509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65029"/>
      </p:ext>
    </p:extLst>
  </p:cSld>
  <p:clrMapOvr>
    <a:masterClrMapping/>
  </p:clrMapOvr>
</p:sld>
</file>

<file path=ppt/theme/theme1.xml><?xml version="1.0" encoding="utf-8"?>
<a:theme xmlns:a="http://schemas.openxmlformats.org/drawingml/2006/main" name="NOVILLUS-2020">
  <a:themeElements>
    <a:clrScheme name="NOVILLUS - 2020">
      <a:dk1>
        <a:srgbClr val="000000"/>
      </a:dk1>
      <a:lt1>
        <a:srgbClr val="FFFFFF"/>
      </a:lt1>
      <a:dk2>
        <a:srgbClr val="6D6E71"/>
      </a:dk2>
      <a:lt2>
        <a:srgbClr val="C7C8CA"/>
      </a:lt2>
      <a:accent1>
        <a:srgbClr val="8AC43E"/>
      </a:accent1>
      <a:accent2>
        <a:srgbClr val="2BA7DF"/>
      </a:accent2>
      <a:accent3>
        <a:srgbClr val="3A539B"/>
      </a:accent3>
      <a:accent4>
        <a:srgbClr val="404041"/>
      </a:accent4>
      <a:accent5>
        <a:srgbClr val="C7C8CA"/>
      </a:accent5>
      <a:accent6>
        <a:srgbClr val="FFFFFF"/>
      </a:accent6>
      <a:hlink>
        <a:srgbClr val="2BA7DF"/>
      </a:hlink>
      <a:folHlink>
        <a:srgbClr val="3A53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ILLUS-2020" id="{399E4D0C-547A-224D-B1C9-A3083F26B346}" vid="{8014650F-CD34-574F-950A-F6A0075A9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56130</TotalTime>
  <Words>564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System Font Regular</vt:lpstr>
      <vt:lpstr>NOVILLUS-2020</vt:lpstr>
      <vt:lpstr>Elevance Health Medicare Stars Training Series</vt:lpstr>
      <vt:lpstr>Purpose</vt:lpstr>
      <vt:lpstr>Considerations</vt:lpstr>
      <vt:lpstr>Deliverables</vt:lpstr>
      <vt:lpstr>Process</vt:lpstr>
      <vt:lpstr>Guiding Principles</vt:lpstr>
      <vt:lpstr>Animation Examples</vt:lpstr>
      <vt:lpstr>Sample Schedule</vt:lpstr>
      <vt:lpstr>Budget</vt:lpstr>
      <vt:lpstr>PowerPoint Presentation</vt:lpstr>
    </vt:vector>
  </TitlesOfParts>
  <Manager/>
  <Company>Novillus,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Novillus Care Gap Solution</dc:title>
  <dc:subject/>
  <dc:creator>Grant Roholt</dc:creator>
  <cp:keywords/>
  <dc:description/>
  <cp:lastModifiedBy>Grant Kimball</cp:lastModifiedBy>
  <cp:revision>398</cp:revision>
  <dcterms:created xsi:type="dcterms:W3CDTF">2020-10-10T16:28:27Z</dcterms:created>
  <dcterms:modified xsi:type="dcterms:W3CDTF">2023-03-16T18:51:59Z</dcterms:modified>
  <cp:category/>
</cp:coreProperties>
</file>