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276" r:id="rId3"/>
    <p:sldId id="277" r:id="rId4"/>
    <p:sldId id="278" r:id="rId5"/>
    <p:sldId id="279" r:id="rId6"/>
    <p:sldId id="256" r:id="rId7"/>
    <p:sldId id="257" r:id="rId8"/>
    <p:sldId id="259" r:id="rId9"/>
    <p:sldId id="258" r:id="rId10"/>
    <p:sldId id="275" r:id="rId11"/>
    <p:sldId id="263" r:id="rId12"/>
    <p:sldId id="264" r:id="rId13"/>
    <p:sldId id="265" r:id="rId14"/>
    <p:sldId id="266" r:id="rId15"/>
    <p:sldId id="267" r:id="rId16"/>
    <p:sldId id="268" r:id="rId17"/>
    <p:sldId id="262" r:id="rId18"/>
    <p:sldId id="269" r:id="rId19"/>
    <p:sldId id="261" r:id="rId20"/>
    <p:sldId id="270" r:id="rId21"/>
    <p:sldId id="271" r:id="rId22"/>
    <p:sldId id="272" r:id="rId23"/>
    <p:sldId id="273" r:id="rId24"/>
    <p:sldId id="274" r:id="rId25"/>
    <p:sldId id="280"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2" autoAdjust="0"/>
    <p:restoredTop sz="94660"/>
  </p:normalViewPr>
  <p:slideViewPr>
    <p:cSldViewPr snapToGrid="0">
      <p:cViewPr varScale="1">
        <p:scale>
          <a:sx n="84" d="100"/>
          <a:sy n="84" d="100"/>
        </p:scale>
        <p:origin x="73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818B46-991E-C80D-CB3A-4108A287D9B1}"/>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AA7A219-EE46-D334-FEF1-44ED92942D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B54235B-38CD-45EC-6CFC-602BA7378204}"/>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5" name="Fußzeilenplatzhalter 4">
            <a:extLst>
              <a:ext uri="{FF2B5EF4-FFF2-40B4-BE49-F238E27FC236}">
                <a16:creationId xmlns:a16="http://schemas.microsoft.com/office/drawing/2014/main" id="{0961B919-3112-25D6-A0F0-CC3E5F1D06F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920606B-42B3-77E2-4D01-8F408A4EB80F}"/>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365396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B1E2AC-C454-EB96-0684-EFA89AFA608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913DB6B-F1F7-1E04-4ADF-BA04813D0C6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A4C31AA-A0CC-793D-CCAD-A6BF4D661659}"/>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5" name="Fußzeilenplatzhalter 4">
            <a:extLst>
              <a:ext uri="{FF2B5EF4-FFF2-40B4-BE49-F238E27FC236}">
                <a16:creationId xmlns:a16="http://schemas.microsoft.com/office/drawing/2014/main" id="{0C7E461D-72D3-0804-71EA-8657A7FDA8E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117F924-589A-DB95-44CB-778B6F52CCF7}"/>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2538458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250A1F-3586-6402-3941-E4F77288B4C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7F605F1-B440-B82C-2DA4-1542AF7C94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8433024-831B-EB44-4C5B-50AD5F4B4E61}"/>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5" name="Fußzeilenplatzhalter 4">
            <a:extLst>
              <a:ext uri="{FF2B5EF4-FFF2-40B4-BE49-F238E27FC236}">
                <a16:creationId xmlns:a16="http://schemas.microsoft.com/office/drawing/2014/main" id="{FAA352F5-7A01-91F1-52E7-C0F70757EAB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8EEE8A5-90C7-256A-ED5A-A51D99D61814}"/>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420461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3B76C5-539F-3A76-0300-542FEABEAC7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47647F1-90D2-6008-69FD-FBDA2866BFF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B754D69-1175-3A70-4181-A31B244BB87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39D9E6FD-5C02-D4B8-D57F-1E6C7030C5DE}"/>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6" name="Fußzeilenplatzhalter 5">
            <a:extLst>
              <a:ext uri="{FF2B5EF4-FFF2-40B4-BE49-F238E27FC236}">
                <a16:creationId xmlns:a16="http://schemas.microsoft.com/office/drawing/2014/main" id="{C71A4F42-763D-E3FB-F47B-013E9F28EBB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79AF4A-412E-9DAD-4F4B-1D8E861A121F}"/>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1649131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05D954-1988-7945-23A8-5D857AAAEEC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AF712DF-68F5-33DB-84DF-E7E6FB835D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14BF1AD-A9CB-5CAF-67F8-103BA17F11B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75443440-B48A-47F0-4E8C-50435FF162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9470E24-4898-26A7-9391-481B50ECB62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1292AD7-83E0-E8B4-5D05-FE4B5D3007C5}"/>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8" name="Fußzeilenplatzhalter 7">
            <a:extLst>
              <a:ext uri="{FF2B5EF4-FFF2-40B4-BE49-F238E27FC236}">
                <a16:creationId xmlns:a16="http://schemas.microsoft.com/office/drawing/2014/main" id="{200803AD-0B02-53B5-DF32-48E65838B9D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46CE6866-A46C-B396-D69D-95A24EB2597F}"/>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3826740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BAC77A-5452-9DC8-4FC0-537EE1C209E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705B46A-80F7-9373-52FF-0EE8FE3827D5}"/>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4" name="Fußzeilenplatzhalter 3">
            <a:extLst>
              <a:ext uri="{FF2B5EF4-FFF2-40B4-BE49-F238E27FC236}">
                <a16:creationId xmlns:a16="http://schemas.microsoft.com/office/drawing/2014/main" id="{0F0326D6-1896-BFB2-489B-BEE65639BCB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D1E38AC-70AF-A546-9339-509C7A01F4B3}"/>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3259872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FF0BDF1-302F-C390-A73D-F87167DF09F4}"/>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3" name="Fußzeilenplatzhalter 2">
            <a:extLst>
              <a:ext uri="{FF2B5EF4-FFF2-40B4-BE49-F238E27FC236}">
                <a16:creationId xmlns:a16="http://schemas.microsoft.com/office/drawing/2014/main" id="{E8233329-6F58-0E4B-8DD8-4835E3A248C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CD878C13-CF17-19A2-EA20-BF2015062F52}"/>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4087801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31D070-1658-C2D6-E99F-2BEEAAB4AD0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96DADED-A43D-7BF3-420E-342D2DDB97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BB8EB44-9B52-8F42-1201-09C6C0EBD4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C870E2A-86D8-D820-307C-66C363FB50C8}"/>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6" name="Fußzeilenplatzhalter 5">
            <a:extLst>
              <a:ext uri="{FF2B5EF4-FFF2-40B4-BE49-F238E27FC236}">
                <a16:creationId xmlns:a16="http://schemas.microsoft.com/office/drawing/2014/main" id="{55D364BA-E1A3-73AE-BCE5-D36CABC91CE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098DB69-ADD8-4FC9-11EA-1A17E263363D}"/>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1200009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6C7082-CD9D-30A4-45E8-F107CCC2C61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DCEA175-C59C-78A3-8AD7-07A6CE2F8C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191A539-9E7B-E2D6-20E0-80C5012950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300535F-2D60-7BD0-9282-C45638C757CF}"/>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6" name="Fußzeilenplatzhalter 5">
            <a:extLst>
              <a:ext uri="{FF2B5EF4-FFF2-40B4-BE49-F238E27FC236}">
                <a16:creationId xmlns:a16="http://schemas.microsoft.com/office/drawing/2014/main" id="{2CB0EA30-DDD1-53DE-FAE9-2E40CCA8073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C151521-19CD-3DA2-0C1E-8567520D9E7F}"/>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170635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1C2763-5A6F-5F76-4AE4-00B6CF024C2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A7EFFB5-080C-17C3-5F64-0E47C258595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22D8CD4-85A0-185F-7DC2-7171CB408A18}"/>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5" name="Fußzeilenplatzhalter 4">
            <a:extLst>
              <a:ext uri="{FF2B5EF4-FFF2-40B4-BE49-F238E27FC236}">
                <a16:creationId xmlns:a16="http://schemas.microsoft.com/office/drawing/2014/main" id="{157CA76D-9F9D-7E84-910C-A25859C4B01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927F0AA-8C43-1C99-6AA2-B4EDA9EE5230}"/>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310760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20F7576-82FB-CF49-92BD-0B4A1CB52A73}"/>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CC468A0-7C64-8B71-74B2-02669A7F421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2101162-6985-46FE-3735-5477705AB4D7}"/>
              </a:ext>
            </a:extLst>
          </p:cNvPr>
          <p:cNvSpPr>
            <a:spLocks noGrp="1"/>
          </p:cNvSpPr>
          <p:nvPr>
            <p:ph type="dt" sz="half" idx="10"/>
          </p:nvPr>
        </p:nvSpPr>
        <p:spPr/>
        <p:txBody>
          <a:bodyPr/>
          <a:lstStyle/>
          <a:p>
            <a:fld id="{ED1EF393-B1CB-4F56-8973-393BAF071D84}" type="datetimeFigureOut">
              <a:rPr lang="de-DE" smtClean="0"/>
              <a:t>01.03.2023</a:t>
            </a:fld>
            <a:endParaRPr lang="de-DE"/>
          </a:p>
        </p:txBody>
      </p:sp>
      <p:sp>
        <p:nvSpPr>
          <p:cNvPr id="5" name="Fußzeilenplatzhalter 4">
            <a:extLst>
              <a:ext uri="{FF2B5EF4-FFF2-40B4-BE49-F238E27FC236}">
                <a16:creationId xmlns:a16="http://schemas.microsoft.com/office/drawing/2014/main" id="{5B9F7C4C-A47B-BD04-860B-0B5ACC06CD2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634A145-08F1-4816-9B8D-EDB84630568F}"/>
              </a:ext>
            </a:extLst>
          </p:cNvPr>
          <p:cNvSpPr>
            <a:spLocks noGrp="1"/>
          </p:cNvSpPr>
          <p:nvPr>
            <p:ph type="sldNum" sz="quarter" idx="12"/>
          </p:nvPr>
        </p:nvSpPr>
        <p:spPr/>
        <p:txBody>
          <a:bodyPr/>
          <a:lstStyle/>
          <a:p>
            <a:fld id="{92B6394A-11E5-4847-9A53-B3F691F3A227}" type="slidenum">
              <a:rPr lang="de-DE" smtClean="0"/>
              <a:t>‹Nr.›</a:t>
            </a:fld>
            <a:endParaRPr lang="de-DE"/>
          </a:p>
        </p:txBody>
      </p:sp>
    </p:spTree>
    <p:extLst>
      <p:ext uri="{BB962C8B-B14F-4D97-AF65-F5344CB8AC3E}">
        <p14:creationId xmlns:p14="http://schemas.microsoft.com/office/powerpoint/2010/main" val="168906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E2498DC-ABF9-28BC-DCDD-2C9A8E733F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1B95930-CE74-ABAB-6928-21865FFE96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857E042-23B0-B863-EA37-7224875974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1EF393-B1CB-4F56-8973-393BAF071D84}" type="datetimeFigureOut">
              <a:rPr lang="de-DE" smtClean="0"/>
              <a:t>01.03.2023</a:t>
            </a:fld>
            <a:endParaRPr lang="de-DE"/>
          </a:p>
        </p:txBody>
      </p:sp>
      <p:sp>
        <p:nvSpPr>
          <p:cNvPr id="5" name="Fußzeilenplatzhalter 4">
            <a:extLst>
              <a:ext uri="{FF2B5EF4-FFF2-40B4-BE49-F238E27FC236}">
                <a16:creationId xmlns:a16="http://schemas.microsoft.com/office/drawing/2014/main" id="{F19FEE17-3ACA-D73A-AA52-4E2D0F2B2D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1CCFD614-855F-88F8-9D9A-4E261CAB01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6394A-11E5-4847-9A53-B3F691F3A227}" type="slidenum">
              <a:rPr lang="de-DE" smtClean="0"/>
              <a:t>‹Nr.›</a:t>
            </a:fld>
            <a:endParaRPr lang="de-DE"/>
          </a:p>
        </p:txBody>
      </p:sp>
    </p:spTree>
    <p:extLst>
      <p:ext uri="{BB962C8B-B14F-4D97-AF65-F5344CB8AC3E}">
        <p14:creationId xmlns:p14="http://schemas.microsoft.com/office/powerpoint/2010/main" val="3647729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image" Target="../media/image15.png"/><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 Target="slide13.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1.png"/><Relationship Id="rId3" Type="http://schemas.openxmlformats.org/officeDocument/2006/relationships/slide" Target="slide16.xml"/><Relationship Id="rId7" Type="http://schemas.openxmlformats.org/officeDocument/2006/relationships/slide" Target="slide20.xml"/><Relationship Id="rId12" Type="http://schemas.openxmlformats.org/officeDocument/2006/relationships/slide" Target="slide15.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slide" Target="slide19.xml"/><Relationship Id="rId11" Type="http://schemas.openxmlformats.org/officeDocument/2006/relationships/image" Target="../media/image20.png"/><Relationship Id="rId5" Type="http://schemas.openxmlformats.org/officeDocument/2006/relationships/slide" Target="slide18.xml"/><Relationship Id="rId10" Type="http://schemas.openxmlformats.org/officeDocument/2006/relationships/image" Target="../media/image19.png"/><Relationship Id="rId4" Type="http://schemas.openxmlformats.org/officeDocument/2006/relationships/slide" Target="slide17.xml"/><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22.png"/><Relationship Id="rId4" Type="http://schemas.openxmlformats.org/officeDocument/2006/relationships/slide" Target="slide2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7.jpg"/><Relationship Id="rId4" Type="http://schemas.openxmlformats.org/officeDocument/2006/relationships/image" Target="../media/image46.jp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F3C0535-21A8-B4B8-4545-270741ED8D3A}"/>
              </a:ext>
            </a:extLst>
          </p:cNvPr>
          <p:cNvSpPr txBox="1"/>
          <p:nvPr/>
        </p:nvSpPr>
        <p:spPr>
          <a:xfrm>
            <a:off x="1977390" y="1188720"/>
            <a:ext cx="9658734" cy="1754326"/>
          </a:xfrm>
          <a:prstGeom prst="rect">
            <a:avLst/>
          </a:prstGeom>
          <a:noFill/>
        </p:spPr>
        <p:txBody>
          <a:bodyPr wrap="none" rtlCol="0">
            <a:spAutoFit/>
          </a:bodyPr>
          <a:lstStyle/>
          <a:p>
            <a:r>
              <a:rPr lang="de-DE"/>
              <a:t>Projekt: Informationsangebot über die angebotenen Dienstleistungen der dvb Dienstleistungs GmbH.</a:t>
            </a:r>
          </a:p>
          <a:p>
            <a:endParaRPr lang="de-DE"/>
          </a:p>
          <a:p>
            <a:r>
              <a:rPr lang="de-DE"/>
              <a:t>Wordpress-Template.</a:t>
            </a:r>
          </a:p>
          <a:p>
            <a:endParaRPr lang="de-DE"/>
          </a:p>
          <a:p>
            <a:endParaRPr lang="de-DE"/>
          </a:p>
          <a:p>
            <a:endParaRPr lang="de-DE"/>
          </a:p>
        </p:txBody>
      </p:sp>
    </p:spTree>
    <p:extLst>
      <p:ext uri="{BB962C8B-B14F-4D97-AF65-F5344CB8AC3E}">
        <p14:creationId xmlns:p14="http://schemas.microsoft.com/office/powerpoint/2010/main" val="3748207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enthält.&#10;&#10;Automatisch generierte Beschreibung">
            <a:extLst>
              <a:ext uri="{FF2B5EF4-FFF2-40B4-BE49-F238E27FC236}">
                <a16:creationId xmlns:a16="http://schemas.microsoft.com/office/drawing/2014/main" id="{F5CAD5AA-5494-C441-99F6-D65591628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3793" y="1156608"/>
            <a:ext cx="8496300" cy="3695700"/>
          </a:xfrm>
          <a:prstGeom prst="rect">
            <a:avLst/>
          </a:prstGeom>
        </p:spPr>
      </p:pic>
      <p:sp>
        <p:nvSpPr>
          <p:cNvPr id="8" name="Textfeld 7">
            <a:extLst>
              <a:ext uri="{FF2B5EF4-FFF2-40B4-BE49-F238E27FC236}">
                <a16:creationId xmlns:a16="http://schemas.microsoft.com/office/drawing/2014/main" id="{B33395BB-3693-557C-6B2F-CAF49C6F5AEB}"/>
              </a:ext>
            </a:extLst>
          </p:cNvPr>
          <p:cNvSpPr txBox="1"/>
          <p:nvPr/>
        </p:nvSpPr>
        <p:spPr>
          <a:xfrm>
            <a:off x="9500260" y="95002"/>
            <a:ext cx="944489" cy="369332"/>
          </a:xfrm>
          <a:prstGeom prst="rect">
            <a:avLst/>
          </a:prstGeom>
          <a:noFill/>
        </p:spPr>
        <p:txBody>
          <a:bodyPr wrap="none" rtlCol="0">
            <a:spAutoFit/>
          </a:bodyPr>
          <a:lstStyle/>
          <a:p>
            <a:r>
              <a:rPr lang="de-DE" b="1">
                <a:highlight>
                  <a:srgbClr val="FFFF00"/>
                </a:highlight>
              </a:rPr>
              <a:t>Ebene 1</a:t>
            </a:r>
          </a:p>
        </p:txBody>
      </p:sp>
    </p:spTree>
    <p:extLst>
      <p:ext uri="{BB962C8B-B14F-4D97-AF65-F5344CB8AC3E}">
        <p14:creationId xmlns:p14="http://schemas.microsoft.com/office/powerpoint/2010/main" val="2279198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enthält.&#10;&#10;Automatisch generierte Beschreibung">
            <a:extLst>
              <a:ext uri="{FF2B5EF4-FFF2-40B4-BE49-F238E27FC236}">
                <a16:creationId xmlns:a16="http://schemas.microsoft.com/office/drawing/2014/main" id="{66018BD3-EBA5-0CA9-259D-4827CADAF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850" y="209550"/>
            <a:ext cx="8496300" cy="6648450"/>
          </a:xfrm>
          <a:prstGeom prst="rect">
            <a:avLst/>
          </a:prstGeom>
        </p:spPr>
      </p:pic>
      <p:sp>
        <p:nvSpPr>
          <p:cNvPr id="8" name="Textfeld 7">
            <a:extLst>
              <a:ext uri="{FF2B5EF4-FFF2-40B4-BE49-F238E27FC236}">
                <a16:creationId xmlns:a16="http://schemas.microsoft.com/office/drawing/2014/main" id="{9112CEA6-7507-1874-CE3B-7E1EACEFED96}"/>
              </a:ext>
            </a:extLst>
          </p:cNvPr>
          <p:cNvSpPr txBox="1"/>
          <p:nvPr/>
        </p:nvSpPr>
        <p:spPr>
          <a:xfrm>
            <a:off x="10692246" y="209550"/>
            <a:ext cx="944489" cy="369332"/>
          </a:xfrm>
          <a:prstGeom prst="rect">
            <a:avLst/>
          </a:prstGeom>
          <a:noFill/>
        </p:spPr>
        <p:txBody>
          <a:bodyPr wrap="none" rtlCol="0">
            <a:spAutoFit/>
          </a:bodyPr>
          <a:lstStyle/>
          <a:p>
            <a:r>
              <a:rPr lang="de-DE" b="1">
                <a:highlight>
                  <a:srgbClr val="FFFF00"/>
                </a:highlight>
              </a:rPr>
              <a:t>Ebene 2</a:t>
            </a:r>
          </a:p>
        </p:txBody>
      </p:sp>
    </p:spTree>
    <p:extLst>
      <p:ext uri="{BB962C8B-B14F-4D97-AF65-F5344CB8AC3E}">
        <p14:creationId xmlns:p14="http://schemas.microsoft.com/office/powerpoint/2010/main" val="4014638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enthält.&#10;&#10;Automatisch generierte Beschreibung">
            <a:extLst>
              <a:ext uri="{FF2B5EF4-FFF2-40B4-BE49-F238E27FC236}">
                <a16:creationId xmlns:a16="http://schemas.microsoft.com/office/drawing/2014/main" id="{0CD3A419-4663-433F-1196-F55C80470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319" y="346450"/>
            <a:ext cx="10355234" cy="6419781"/>
          </a:xfrm>
          <a:prstGeom prst="rect">
            <a:avLst/>
          </a:prstGeom>
        </p:spPr>
      </p:pic>
      <p:sp>
        <p:nvSpPr>
          <p:cNvPr id="4" name="Textfeld 3">
            <a:extLst>
              <a:ext uri="{FF2B5EF4-FFF2-40B4-BE49-F238E27FC236}">
                <a16:creationId xmlns:a16="http://schemas.microsoft.com/office/drawing/2014/main" id="{76965555-97CA-0E21-1EAD-48E86A250809}"/>
              </a:ext>
            </a:extLst>
          </p:cNvPr>
          <p:cNvSpPr txBox="1"/>
          <p:nvPr/>
        </p:nvSpPr>
        <p:spPr>
          <a:xfrm>
            <a:off x="10100203" y="161784"/>
            <a:ext cx="1944700" cy="369332"/>
          </a:xfrm>
          <a:prstGeom prst="rect">
            <a:avLst/>
          </a:prstGeom>
          <a:noFill/>
        </p:spPr>
        <p:txBody>
          <a:bodyPr wrap="none" rtlCol="0">
            <a:spAutoFit/>
          </a:bodyPr>
          <a:lstStyle/>
          <a:p>
            <a:r>
              <a:rPr lang="de-DE" b="1">
                <a:highlight>
                  <a:srgbClr val="FFFF00"/>
                </a:highlight>
              </a:rPr>
              <a:t>Ebene 3 (Variante)</a:t>
            </a:r>
          </a:p>
        </p:txBody>
      </p:sp>
    </p:spTree>
    <p:extLst>
      <p:ext uri="{BB962C8B-B14F-4D97-AF65-F5344CB8AC3E}">
        <p14:creationId xmlns:p14="http://schemas.microsoft.com/office/powerpoint/2010/main" val="326899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5268548-92FA-5D68-914F-288634341A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 y="0"/>
            <a:ext cx="9461212" cy="6858000"/>
          </a:xfrm>
          <a:prstGeom prst="rect">
            <a:avLst/>
          </a:prstGeom>
        </p:spPr>
      </p:pic>
      <p:sp>
        <p:nvSpPr>
          <p:cNvPr id="2" name="Textfeld 1">
            <a:extLst>
              <a:ext uri="{FF2B5EF4-FFF2-40B4-BE49-F238E27FC236}">
                <a16:creationId xmlns:a16="http://schemas.microsoft.com/office/drawing/2014/main" id="{090FC8EA-B33F-7E4C-D954-85A8E7E4E27D}"/>
              </a:ext>
            </a:extLst>
          </p:cNvPr>
          <p:cNvSpPr txBox="1"/>
          <p:nvPr/>
        </p:nvSpPr>
        <p:spPr>
          <a:xfrm>
            <a:off x="10098776" y="222397"/>
            <a:ext cx="1944700" cy="369332"/>
          </a:xfrm>
          <a:prstGeom prst="rect">
            <a:avLst/>
          </a:prstGeom>
          <a:noFill/>
        </p:spPr>
        <p:txBody>
          <a:bodyPr wrap="none" rtlCol="0">
            <a:spAutoFit/>
          </a:bodyPr>
          <a:lstStyle/>
          <a:p>
            <a:r>
              <a:rPr lang="de-DE" b="1">
                <a:highlight>
                  <a:srgbClr val="FFFF00"/>
                </a:highlight>
              </a:rPr>
              <a:t>Ebene 3 (Variante)</a:t>
            </a:r>
          </a:p>
        </p:txBody>
      </p:sp>
    </p:spTree>
    <p:extLst>
      <p:ext uri="{BB962C8B-B14F-4D97-AF65-F5344CB8AC3E}">
        <p14:creationId xmlns:p14="http://schemas.microsoft.com/office/powerpoint/2010/main" val="1892728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68D8F502-D40B-B2A2-0327-DBE32BC90849}"/>
              </a:ext>
            </a:extLst>
          </p:cNvPr>
          <p:cNvSpPr txBox="1"/>
          <p:nvPr/>
        </p:nvSpPr>
        <p:spPr>
          <a:xfrm>
            <a:off x="891057" y="548998"/>
            <a:ext cx="8725918" cy="1200329"/>
          </a:xfrm>
          <a:prstGeom prst="rect">
            <a:avLst/>
          </a:prstGeom>
          <a:noFill/>
        </p:spPr>
        <p:txBody>
          <a:bodyPr wrap="square">
            <a:spAutoFit/>
          </a:bodyPr>
          <a:lstStyle/>
          <a:p>
            <a:r>
              <a:rPr lang="de-DE" b="1"/>
              <a:t>dvb Dienstleistungs GmbH</a:t>
            </a:r>
            <a:endParaRPr lang="de-DE"/>
          </a:p>
          <a:p>
            <a:endParaRPr lang="de-DE"/>
          </a:p>
          <a:p>
            <a:r>
              <a:rPr lang="de-DE" b="0" i="0">
                <a:solidFill>
                  <a:srgbClr val="333333"/>
                </a:solidFill>
                <a:effectLst/>
                <a:latin typeface="-apple-system"/>
              </a:rPr>
              <a:t>Wir sind die führende Informationsplattform für Maklerprozesse im Versicherungsvertrieb. Wir erstellen Marktanalysen, erläutern Fachprozesse und begleiten die Umsetzung.</a:t>
            </a:r>
            <a:endParaRPr lang="de-DE"/>
          </a:p>
        </p:txBody>
      </p:sp>
      <p:pic>
        <p:nvPicPr>
          <p:cNvPr id="1029" name="Picture 5" descr="Feedback, Star Rating, User-Bewertung, Qualität">
            <a:extLst>
              <a:ext uri="{FF2B5EF4-FFF2-40B4-BE49-F238E27FC236}">
                <a16:creationId xmlns:a16="http://schemas.microsoft.com/office/drawing/2014/main" id="{7CB9B851-BF22-9F59-F895-02E8E5224BD2}"/>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849682" y="2959101"/>
            <a:ext cx="956444" cy="704381"/>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a:extLst>
              <a:ext uri="{FF2B5EF4-FFF2-40B4-BE49-F238E27FC236}">
                <a16:creationId xmlns:a16="http://schemas.microsoft.com/office/drawing/2014/main" id="{3437E660-8F4C-D093-B4E7-7F1C35900AE6}"/>
              </a:ext>
            </a:extLst>
          </p:cNvPr>
          <p:cNvSpPr txBox="1"/>
          <p:nvPr/>
        </p:nvSpPr>
        <p:spPr>
          <a:xfrm>
            <a:off x="620602" y="4139493"/>
            <a:ext cx="3057708" cy="369332"/>
          </a:xfrm>
          <a:prstGeom prst="rect">
            <a:avLst/>
          </a:prstGeom>
          <a:noFill/>
        </p:spPr>
        <p:txBody>
          <a:bodyPr wrap="square" rtlCol="0">
            <a:spAutoFit/>
          </a:bodyPr>
          <a:lstStyle/>
          <a:p>
            <a:r>
              <a:rPr lang="de-DE" b="1"/>
              <a:t>Marktanalyse</a:t>
            </a:r>
          </a:p>
        </p:txBody>
      </p:sp>
      <p:pic>
        <p:nvPicPr>
          <p:cNvPr id="1031" name="Picture 7" descr="Dialog, Trinkgeld, Beratung, Hinweis, Apropos, Reden">
            <a:extLst>
              <a:ext uri="{FF2B5EF4-FFF2-40B4-BE49-F238E27FC236}">
                <a16:creationId xmlns:a16="http://schemas.microsoft.com/office/drawing/2014/main" id="{8D8F1EFF-055B-B846-3831-93AED7A00929}"/>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6807902" y="2959101"/>
            <a:ext cx="1132472" cy="805706"/>
          </a:xfrm>
          <a:prstGeom prst="rect">
            <a:avLst/>
          </a:prstGeom>
          <a:noFill/>
          <a:extLst>
            <a:ext uri="{909E8E84-426E-40DD-AFC4-6F175D3DCCD1}">
              <a14:hiddenFill xmlns:a14="http://schemas.microsoft.com/office/drawing/2010/main">
                <a:solidFill>
                  <a:srgbClr val="FFFFFF"/>
                </a:solidFill>
              </a14:hiddenFill>
            </a:ext>
          </a:extLst>
        </p:spPr>
      </p:pic>
      <p:sp>
        <p:nvSpPr>
          <p:cNvPr id="13" name="Textfeld 12">
            <a:extLst>
              <a:ext uri="{FF2B5EF4-FFF2-40B4-BE49-F238E27FC236}">
                <a16:creationId xmlns:a16="http://schemas.microsoft.com/office/drawing/2014/main" id="{F5396D4C-DA18-A18D-A211-86895695BB16}"/>
              </a:ext>
            </a:extLst>
          </p:cNvPr>
          <p:cNvSpPr txBox="1"/>
          <p:nvPr/>
        </p:nvSpPr>
        <p:spPr>
          <a:xfrm>
            <a:off x="6257767" y="4139493"/>
            <a:ext cx="3365214" cy="369332"/>
          </a:xfrm>
          <a:prstGeom prst="rect">
            <a:avLst/>
          </a:prstGeom>
          <a:noFill/>
        </p:spPr>
        <p:txBody>
          <a:bodyPr wrap="square" rtlCol="0">
            <a:spAutoFit/>
          </a:bodyPr>
          <a:lstStyle/>
          <a:p>
            <a:r>
              <a:rPr lang="de-DE" b="1"/>
              <a:t>Projekt Unterstützung</a:t>
            </a:r>
          </a:p>
        </p:txBody>
      </p:sp>
      <p:pic>
        <p:nvPicPr>
          <p:cNvPr id="1033" name="Picture 9" descr="Gruppe, Diskussion, Menschen, Personen, Gespräch, Team">
            <a:extLst>
              <a:ext uri="{FF2B5EF4-FFF2-40B4-BE49-F238E27FC236}">
                <a16:creationId xmlns:a16="http://schemas.microsoft.com/office/drawing/2014/main" id="{091A8BFA-8876-A479-5D88-FB54E4392359}"/>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3722308" y="2588311"/>
            <a:ext cx="1301856" cy="1309129"/>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a:extLst>
              <a:ext uri="{FF2B5EF4-FFF2-40B4-BE49-F238E27FC236}">
                <a16:creationId xmlns:a16="http://schemas.microsoft.com/office/drawing/2014/main" id="{CAB77095-EF33-FAB0-962A-14B78897DD30}"/>
              </a:ext>
            </a:extLst>
          </p:cNvPr>
          <p:cNvSpPr txBox="1"/>
          <p:nvPr/>
        </p:nvSpPr>
        <p:spPr>
          <a:xfrm>
            <a:off x="3127528" y="4139493"/>
            <a:ext cx="3213278" cy="369332"/>
          </a:xfrm>
          <a:prstGeom prst="rect">
            <a:avLst/>
          </a:prstGeom>
          <a:noFill/>
        </p:spPr>
        <p:txBody>
          <a:bodyPr wrap="square" rtlCol="0">
            <a:spAutoFit/>
          </a:bodyPr>
          <a:lstStyle/>
          <a:p>
            <a:r>
              <a:rPr lang="de-DE" b="1"/>
              <a:t>Brancheninformationen</a:t>
            </a:r>
          </a:p>
        </p:txBody>
      </p:sp>
      <p:pic>
        <p:nvPicPr>
          <p:cNvPr id="16" name="Grafik 15">
            <a:extLst>
              <a:ext uri="{FF2B5EF4-FFF2-40B4-BE49-F238E27FC236}">
                <a16:creationId xmlns:a16="http://schemas.microsoft.com/office/drawing/2014/main" id="{3F9A8993-8F88-C7CA-0394-0A46CD432E6A}"/>
              </a:ext>
            </a:extLst>
          </p:cNvPr>
          <p:cNvPicPr>
            <a:picLocks noChangeAspect="1"/>
          </p:cNvPicPr>
          <p:nvPr/>
        </p:nvPicPr>
        <p:blipFill>
          <a:blip r:embed="rId5"/>
          <a:stretch>
            <a:fillRect/>
          </a:stretch>
        </p:blipFill>
        <p:spPr>
          <a:xfrm>
            <a:off x="11213473" y="208007"/>
            <a:ext cx="647700" cy="504825"/>
          </a:xfrm>
          <a:prstGeom prst="rect">
            <a:avLst/>
          </a:prstGeom>
        </p:spPr>
      </p:pic>
      <p:pic>
        <p:nvPicPr>
          <p:cNvPr id="3" name="Grafik 2">
            <a:extLst>
              <a:ext uri="{FF2B5EF4-FFF2-40B4-BE49-F238E27FC236}">
                <a16:creationId xmlns:a16="http://schemas.microsoft.com/office/drawing/2014/main" id="{D5782969-B9E0-F720-3935-267EB9992485}"/>
              </a:ext>
            </a:extLst>
          </p:cNvPr>
          <p:cNvPicPr>
            <a:picLocks noChangeAspect="1"/>
          </p:cNvPicPr>
          <p:nvPr/>
        </p:nvPicPr>
        <p:blipFill rotWithShape="1">
          <a:blip r:embed="rId6">
            <a:clrChange>
              <a:clrFrom>
                <a:srgbClr val="FFFFFF"/>
              </a:clrFrom>
              <a:clrTo>
                <a:srgbClr val="FFFFFF">
                  <a:alpha val="0"/>
                </a:srgbClr>
              </a:clrTo>
            </a:clrChange>
          </a:blip>
          <a:srcRect t="13778" b="15394"/>
          <a:stretch/>
        </p:blipFill>
        <p:spPr>
          <a:xfrm>
            <a:off x="2099311" y="5799169"/>
            <a:ext cx="3154705" cy="704381"/>
          </a:xfrm>
          <a:prstGeom prst="rect">
            <a:avLst/>
          </a:prstGeom>
        </p:spPr>
      </p:pic>
      <p:sp>
        <p:nvSpPr>
          <p:cNvPr id="4" name="Textfeld 3">
            <a:extLst>
              <a:ext uri="{FF2B5EF4-FFF2-40B4-BE49-F238E27FC236}">
                <a16:creationId xmlns:a16="http://schemas.microsoft.com/office/drawing/2014/main" id="{FCAB10B9-8747-7F8F-C9E8-FB4E56B49469}"/>
              </a:ext>
            </a:extLst>
          </p:cNvPr>
          <p:cNvSpPr txBox="1"/>
          <p:nvPr/>
        </p:nvSpPr>
        <p:spPr>
          <a:xfrm>
            <a:off x="10722391" y="868131"/>
            <a:ext cx="1245982" cy="646331"/>
          </a:xfrm>
          <a:prstGeom prst="rect">
            <a:avLst/>
          </a:prstGeom>
          <a:noFill/>
        </p:spPr>
        <p:txBody>
          <a:bodyPr wrap="none" rtlCol="0">
            <a:spAutoFit/>
          </a:bodyPr>
          <a:lstStyle/>
          <a:p>
            <a:pPr marL="285750" indent="-285750">
              <a:buFont typeface="Arial" panose="020B0604020202020204" pitchFamily="34" charset="0"/>
              <a:buChar char="•"/>
            </a:pPr>
            <a:r>
              <a:rPr lang="de-DE" sz="1200"/>
              <a:t>Kontakt</a:t>
            </a:r>
          </a:p>
          <a:p>
            <a:pPr marL="285750" indent="-285750">
              <a:buFont typeface="Arial" panose="020B0604020202020204" pitchFamily="34" charset="0"/>
              <a:buChar char="•"/>
            </a:pPr>
            <a:r>
              <a:rPr lang="de-DE" sz="1200"/>
              <a:t>Datenschutz</a:t>
            </a:r>
          </a:p>
          <a:p>
            <a:pPr marL="285750" indent="-285750">
              <a:buFont typeface="Arial" panose="020B0604020202020204" pitchFamily="34" charset="0"/>
              <a:buChar char="•"/>
            </a:pPr>
            <a:r>
              <a:rPr lang="de-DE" sz="1200"/>
              <a:t>Impressum</a:t>
            </a:r>
          </a:p>
        </p:txBody>
      </p:sp>
      <p:sp>
        <p:nvSpPr>
          <p:cNvPr id="5" name="Textfeld 4">
            <a:extLst>
              <a:ext uri="{FF2B5EF4-FFF2-40B4-BE49-F238E27FC236}">
                <a16:creationId xmlns:a16="http://schemas.microsoft.com/office/drawing/2014/main" id="{CF1D6A40-80D6-1E18-4DE5-52F8E8949DDB}"/>
              </a:ext>
            </a:extLst>
          </p:cNvPr>
          <p:cNvSpPr txBox="1"/>
          <p:nvPr/>
        </p:nvSpPr>
        <p:spPr>
          <a:xfrm>
            <a:off x="9757551" y="4139493"/>
            <a:ext cx="3365214" cy="369332"/>
          </a:xfrm>
          <a:prstGeom prst="rect">
            <a:avLst/>
          </a:prstGeom>
          <a:noFill/>
        </p:spPr>
        <p:txBody>
          <a:bodyPr wrap="square" rtlCol="0">
            <a:spAutoFit/>
          </a:bodyPr>
          <a:lstStyle/>
          <a:p>
            <a:r>
              <a:rPr lang="de-DE" b="1"/>
              <a:t>Maklerservices</a:t>
            </a:r>
          </a:p>
        </p:txBody>
      </p:sp>
      <p:sp>
        <p:nvSpPr>
          <p:cNvPr id="6" name="Textfeld 5">
            <a:extLst>
              <a:ext uri="{FF2B5EF4-FFF2-40B4-BE49-F238E27FC236}">
                <a16:creationId xmlns:a16="http://schemas.microsoft.com/office/drawing/2014/main" id="{22BF9237-4EF2-6DE0-B60E-937FCE246B72}"/>
              </a:ext>
            </a:extLst>
          </p:cNvPr>
          <p:cNvSpPr txBox="1"/>
          <p:nvPr/>
        </p:nvSpPr>
        <p:spPr>
          <a:xfrm>
            <a:off x="9500260" y="95002"/>
            <a:ext cx="944489" cy="369332"/>
          </a:xfrm>
          <a:prstGeom prst="rect">
            <a:avLst/>
          </a:prstGeom>
          <a:noFill/>
        </p:spPr>
        <p:txBody>
          <a:bodyPr wrap="none" rtlCol="0">
            <a:spAutoFit/>
          </a:bodyPr>
          <a:lstStyle/>
          <a:p>
            <a:r>
              <a:rPr lang="de-DE" b="1">
                <a:highlight>
                  <a:srgbClr val="FFFF00"/>
                </a:highlight>
              </a:rPr>
              <a:t>Ebene 1</a:t>
            </a:r>
          </a:p>
        </p:txBody>
      </p:sp>
      <p:pic>
        <p:nvPicPr>
          <p:cNvPr id="8" name="Grafik 7">
            <a:extLst>
              <a:ext uri="{FF2B5EF4-FFF2-40B4-BE49-F238E27FC236}">
                <a16:creationId xmlns:a16="http://schemas.microsoft.com/office/drawing/2014/main" id="{DAAAF1BD-A9FB-9722-2C0D-8018DEE37356}"/>
              </a:ext>
            </a:extLst>
          </p:cNvPr>
          <p:cNvPicPr>
            <a:picLocks noChangeAspect="1"/>
          </p:cNvPicPr>
          <p:nvPr/>
        </p:nvPicPr>
        <p:blipFill>
          <a:blip r:embed="rId7"/>
          <a:stretch>
            <a:fillRect/>
          </a:stretch>
        </p:blipFill>
        <p:spPr>
          <a:xfrm>
            <a:off x="6489928" y="5908618"/>
            <a:ext cx="2900891" cy="800767"/>
          </a:xfrm>
          <a:prstGeom prst="rect">
            <a:avLst/>
          </a:prstGeom>
        </p:spPr>
      </p:pic>
      <p:sp>
        <p:nvSpPr>
          <p:cNvPr id="10" name="Textfeld 9">
            <a:extLst>
              <a:ext uri="{FF2B5EF4-FFF2-40B4-BE49-F238E27FC236}">
                <a16:creationId xmlns:a16="http://schemas.microsoft.com/office/drawing/2014/main" id="{60BFBDFA-A81C-7AC1-3029-98A435867690}"/>
              </a:ext>
            </a:extLst>
          </p:cNvPr>
          <p:cNvSpPr txBox="1"/>
          <p:nvPr/>
        </p:nvSpPr>
        <p:spPr>
          <a:xfrm>
            <a:off x="4069075" y="5333451"/>
            <a:ext cx="4464620" cy="369332"/>
          </a:xfrm>
          <a:prstGeom prst="rect">
            <a:avLst/>
          </a:prstGeom>
          <a:noFill/>
        </p:spPr>
        <p:txBody>
          <a:bodyPr wrap="none" rtlCol="0">
            <a:spAutoFit/>
          </a:bodyPr>
          <a:lstStyle/>
          <a:p>
            <a:r>
              <a:rPr lang="de-DE"/>
              <a:t>Besuchen Sie unsere Brancheninformationen</a:t>
            </a:r>
          </a:p>
        </p:txBody>
      </p:sp>
      <p:pic>
        <p:nvPicPr>
          <p:cNvPr id="17" name="Grafik 16" descr="Änderungen &amp; Schneider Silhouette">
            <a:extLst>
              <a:ext uri="{FF2B5EF4-FFF2-40B4-BE49-F238E27FC236}">
                <a16:creationId xmlns:a16="http://schemas.microsoft.com/office/drawing/2014/main" id="{BE148583-EFA2-19D3-C0E5-FFECB5360B7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39548" y="2959101"/>
            <a:ext cx="914400" cy="914400"/>
          </a:xfrm>
          <a:prstGeom prst="rect">
            <a:avLst/>
          </a:prstGeom>
        </p:spPr>
      </p:pic>
    </p:spTree>
    <p:extLst>
      <p:ext uri="{BB962C8B-B14F-4D97-AF65-F5344CB8AC3E}">
        <p14:creationId xmlns:p14="http://schemas.microsoft.com/office/powerpoint/2010/main" val="2151731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4" name="Rechteck 23">
            <a:extLst>
              <a:ext uri="{FF2B5EF4-FFF2-40B4-BE49-F238E27FC236}">
                <a16:creationId xmlns:a16="http://schemas.microsoft.com/office/drawing/2014/main" id="{A4B6ADCA-86B6-FF15-1C4C-6BE616036906}"/>
              </a:ext>
            </a:extLst>
          </p:cNvPr>
          <p:cNvSpPr/>
          <p:nvPr/>
        </p:nvSpPr>
        <p:spPr>
          <a:xfrm>
            <a:off x="600286" y="136398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a:extLst>
              <a:ext uri="{FF2B5EF4-FFF2-40B4-BE49-F238E27FC236}">
                <a16:creationId xmlns:a16="http://schemas.microsoft.com/office/drawing/2014/main" id="{32E0BFC1-C47C-FCC7-9C0A-3823187AA100}"/>
              </a:ext>
            </a:extLst>
          </p:cNvPr>
          <p:cNvSpPr/>
          <p:nvPr/>
        </p:nvSpPr>
        <p:spPr>
          <a:xfrm>
            <a:off x="2739637" y="135636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B5D0300D-3D94-2728-D16A-910568693094}"/>
              </a:ext>
            </a:extLst>
          </p:cNvPr>
          <p:cNvSpPr/>
          <p:nvPr/>
        </p:nvSpPr>
        <p:spPr>
          <a:xfrm>
            <a:off x="4878988" y="136398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8EF820B2-6B95-9615-56C3-CA384131DF3D}"/>
              </a:ext>
            </a:extLst>
          </p:cNvPr>
          <p:cNvSpPr txBox="1"/>
          <p:nvPr/>
        </p:nvSpPr>
        <p:spPr>
          <a:xfrm>
            <a:off x="544025" y="363086"/>
            <a:ext cx="1491049" cy="369332"/>
          </a:xfrm>
          <a:prstGeom prst="rect">
            <a:avLst/>
          </a:prstGeom>
          <a:noFill/>
        </p:spPr>
        <p:txBody>
          <a:bodyPr wrap="none" rtlCol="0">
            <a:spAutoFit/>
          </a:bodyPr>
          <a:lstStyle/>
          <a:p>
            <a:r>
              <a:rPr lang="de-DE" b="1"/>
              <a:t>Marktanalyse</a:t>
            </a:r>
          </a:p>
        </p:txBody>
      </p:sp>
      <p:sp>
        <p:nvSpPr>
          <p:cNvPr id="6" name="Textfeld 5">
            <a:extLst>
              <a:ext uri="{FF2B5EF4-FFF2-40B4-BE49-F238E27FC236}">
                <a16:creationId xmlns:a16="http://schemas.microsoft.com/office/drawing/2014/main" id="{1176ED3D-2489-0D26-23AB-BC9A044057EF}"/>
              </a:ext>
            </a:extLst>
          </p:cNvPr>
          <p:cNvSpPr txBox="1"/>
          <p:nvPr/>
        </p:nvSpPr>
        <p:spPr>
          <a:xfrm>
            <a:off x="757385" y="1416676"/>
            <a:ext cx="1758815" cy="461665"/>
          </a:xfrm>
          <a:prstGeom prst="rect">
            <a:avLst/>
          </a:prstGeom>
          <a:noFill/>
        </p:spPr>
        <p:txBody>
          <a:bodyPr wrap="none" rtlCol="0">
            <a:spAutoFit/>
          </a:bodyPr>
          <a:lstStyle/>
          <a:p>
            <a:r>
              <a:rPr lang="de-DE" sz="1200"/>
              <a:t>Jährliche Marktstudie</a:t>
            </a:r>
          </a:p>
          <a:p>
            <a:r>
              <a:rPr lang="de-DE" sz="1200"/>
              <a:t>Makler- und VU-Prozesse</a:t>
            </a:r>
          </a:p>
        </p:txBody>
      </p:sp>
      <p:sp>
        <p:nvSpPr>
          <p:cNvPr id="7" name="Textfeld 6">
            <a:extLst>
              <a:ext uri="{FF2B5EF4-FFF2-40B4-BE49-F238E27FC236}">
                <a16:creationId xmlns:a16="http://schemas.microsoft.com/office/drawing/2014/main" id="{86F29A41-7AA6-C353-8F47-3CBB4640D171}"/>
              </a:ext>
            </a:extLst>
          </p:cNvPr>
          <p:cNvSpPr txBox="1"/>
          <p:nvPr/>
        </p:nvSpPr>
        <p:spPr>
          <a:xfrm>
            <a:off x="701040" y="3246858"/>
            <a:ext cx="1758815" cy="1631216"/>
          </a:xfrm>
          <a:prstGeom prst="rect">
            <a:avLst/>
          </a:prstGeom>
          <a:noFill/>
        </p:spPr>
        <p:txBody>
          <a:bodyPr wrap="square" rtlCol="0">
            <a:spAutoFit/>
          </a:bodyPr>
          <a:lstStyle/>
          <a:p>
            <a:r>
              <a:rPr lang="de-DE" sz="1000"/>
              <a:t>Marktstudie zu den IT-Prozessen im Maklerunternehmen</a:t>
            </a:r>
          </a:p>
          <a:p>
            <a:r>
              <a:rPr lang="de-DE" sz="1000"/>
              <a:t>und dem technischen Serviceangebot der Versicherer.</a:t>
            </a:r>
          </a:p>
          <a:p>
            <a:r>
              <a:rPr lang="de-DE" sz="1000"/>
              <a:t>Für einen umfassenden Marktüberblick.</a:t>
            </a:r>
          </a:p>
          <a:p>
            <a:endParaRPr lang="de-DE" sz="1000"/>
          </a:p>
          <a:p>
            <a:r>
              <a:rPr lang="de-DE" sz="1000">
                <a:solidFill>
                  <a:srgbClr val="0070C0"/>
                </a:solidFill>
                <a:hlinkClick r:id="rId2" action="ppaction://hlinksldjump"/>
              </a:rPr>
              <a:t>Mehr erfahren…</a:t>
            </a:r>
            <a:endParaRPr lang="de-DE" sz="1000">
              <a:solidFill>
                <a:srgbClr val="0070C0"/>
              </a:solidFill>
            </a:endParaRPr>
          </a:p>
        </p:txBody>
      </p:sp>
      <p:sp>
        <p:nvSpPr>
          <p:cNvPr id="9" name="Textfeld 8">
            <a:extLst>
              <a:ext uri="{FF2B5EF4-FFF2-40B4-BE49-F238E27FC236}">
                <a16:creationId xmlns:a16="http://schemas.microsoft.com/office/drawing/2014/main" id="{D6D723D7-FC11-502A-117D-D659864FDAAE}"/>
              </a:ext>
            </a:extLst>
          </p:cNvPr>
          <p:cNvSpPr txBox="1"/>
          <p:nvPr/>
        </p:nvSpPr>
        <p:spPr>
          <a:xfrm>
            <a:off x="3055427" y="1423219"/>
            <a:ext cx="1374864" cy="276999"/>
          </a:xfrm>
          <a:prstGeom prst="rect">
            <a:avLst/>
          </a:prstGeom>
          <a:noFill/>
        </p:spPr>
        <p:txBody>
          <a:bodyPr wrap="none" rtlCol="0">
            <a:spAutoFit/>
          </a:bodyPr>
          <a:lstStyle/>
          <a:p>
            <a:r>
              <a:rPr lang="de-DE" sz="1200"/>
              <a:t>MVP-Marktanalyse</a:t>
            </a:r>
          </a:p>
        </p:txBody>
      </p:sp>
      <p:sp>
        <p:nvSpPr>
          <p:cNvPr id="10" name="Textfeld 9">
            <a:extLst>
              <a:ext uri="{FF2B5EF4-FFF2-40B4-BE49-F238E27FC236}">
                <a16:creationId xmlns:a16="http://schemas.microsoft.com/office/drawing/2014/main" id="{3E35995D-FAB2-A2E4-0F5C-B096D1903495}"/>
              </a:ext>
            </a:extLst>
          </p:cNvPr>
          <p:cNvSpPr txBox="1"/>
          <p:nvPr/>
        </p:nvSpPr>
        <p:spPr>
          <a:xfrm>
            <a:off x="2826046" y="3240315"/>
            <a:ext cx="1563043" cy="1631216"/>
          </a:xfrm>
          <a:prstGeom prst="rect">
            <a:avLst/>
          </a:prstGeom>
          <a:noFill/>
        </p:spPr>
        <p:txBody>
          <a:bodyPr wrap="square" rtlCol="0">
            <a:spAutoFit/>
          </a:bodyPr>
          <a:lstStyle/>
          <a:p>
            <a:r>
              <a:rPr lang="de-DE" sz="1000"/>
              <a:t>13 MVP-Systeme wurden mit über 1.200 Kriteren durch Makler einem Praxistest unterzogen.</a:t>
            </a:r>
          </a:p>
          <a:p>
            <a:endParaRPr lang="de-DE" sz="1000"/>
          </a:p>
          <a:p>
            <a:r>
              <a:rPr lang="de-DE" sz="1000"/>
              <a:t>Die Bedarfsanalyse ist für Makler kostenlos nutzbar.</a:t>
            </a:r>
          </a:p>
          <a:p>
            <a:endParaRPr lang="de-DE" sz="1000"/>
          </a:p>
          <a:p>
            <a:endParaRPr lang="de-DE" sz="1000"/>
          </a:p>
          <a:p>
            <a:r>
              <a:rPr lang="de-DE" sz="1000">
                <a:solidFill>
                  <a:srgbClr val="0070C0"/>
                </a:solidFill>
                <a:hlinkClick r:id="rId3" action="ppaction://hlinksldjump"/>
              </a:rPr>
              <a:t>Mehr erfahren…</a:t>
            </a:r>
            <a:endParaRPr lang="de-DE" sz="1000">
              <a:solidFill>
                <a:srgbClr val="0070C0"/>
              </a:solidFill>
            </a:endParaRPr>
          </a:p>
        </p:txBody>
      </p:sp>
      <p:sp>
        <p:nvSpPr>
          <p:cNvPr id="15" name="Textfeld 14">
            <a:extLst>
              <a:ext uri="{FF2B5EF4-FFF2-40B4-BE49-F238E27FC236}">
                <a16:creationId xmlns:a16="http://schemas.microsoft.com/office/drawing/2014/main" id="{B1A67860-6726-4478-40FE-0C978EF4E6A4}"/>
              </a:ext>
            </a:extLst>
          </p:cNvPr>
          <p:cNvSpPr txBox="1"/>
          <p:nvPr/>
        </p:nvSpPr>
        <p:spPr>
          <a:xfrm>
            <a:off x="5346450" y="1410014"/>
            <a:ext cx="804516" cy="276999"/>
          </a:xfrm>
          <a:prstGeom prst="rect">
            <a:avLst/>
          </a:prstGeom>
          <a:noFill/>
        </p:spPr>
        <p:txBody>
          <a:bodyPr wrap="none" rtlCol="0">
            <a:spAutoFit/>
          </a:bodyPr>
          <a:lstStyle/>
          <a:p>
            <a:r>
              <a:rPr lang="de-DE" sz="1200"/>
              <a:t>Umfragen</a:t>
            </a:r>
          </a:p>
        </p:txBody>
      </p:sp>
      <p:sp>
        <p:nvSpPr>
          <p:cNvPr id="16" name="Textfeld 15">
            <a:extLst>
              <a:ext uri="{FF2B5EF4-FFF2-40B4-BE49-F238E27FC236}">
                <a16:creationId xmlns:a16="http://schemas.microsoft.com/office/drawing/2014/main" id="{41953527-2906-9520-9752-FB8194F77515}"/>
              </a:ext>
            </a:extLst>
          </p:cNvPr>
          <p:cNvSpPr txBox="1"/>
          <p:nvPr/>
        </p:nvSpPr>
        <p:spPr>
          <a:xfrm>
            <a:off x="4900621" y="3240315"/>
            <a:ext cx="1731109" cy="1631216"/>
          </a:xfrm>
          <a:prstGeom prst="rect">
            <a:avLst/>
          </a:prstGeom>
          <a:noFill/>
        </p:spPr>
        <p:txBody>
          <a:bodyPr wrap="square" rtlCol="0">
            <a:spAutoFit/>
          </a:bodyPr>
          <a:lstStyle/>
          <a:p>
            <a:r>
              <a:rPr lang="de-DE" sz="1000"/>
              <a:t>Neben der jährlichen Befragung im Rahmen unserer Marktstudie (dvb-Makler-Audit) werden auch die täglichen Newsletter um einen Umfragepunkt zu einem aktuellen Thema ergänzt.</a:t>
            </a:r>
          </a:p>
          <a:p>
            <a:endParaRPr lang="de-DE" sz="1000"/>
          </a:p>
          <a:p>
            <a:r>
              <a:rPr lang="de-DE" sz="1000">
                <a:solidFill>
                  <a:srgbClr val="0070C0"/>
                </a:solidFill>
                <a:hlinkClick r:id="rId4" action="ppaction://hlinksldjump"/>
              </a:rPr>
              <a:t>Mehr erfahren…</a:t>
            </a:r>
            <a:endParaRPr lang="de-DE" sz="1000">
              <a:solidFill>
                <a:srgbClr val="0070C0"/>
              </a:solidFill>
            </a:endParaRPr>
          </a:p>
        </p:txBody>
      </p:sp>
      <p:pic>
        <p:nvPicPr>
          <p:cNvPr id="30" name="Grafik 29">
            <a:extLst>
              <a:ext uri="{FF2B5EF4-FFF2-40B4-BE49-F238E27FC236}">
                <a16:creationId xmlns:a16="http://schemas.microsoft.com/office/drawing/2014/main" id="{5D0D656B-C712-35BD-1540-F17FF2E8818B}"/>
              </a:ext>
            </a:extLst>
          </p:cNvPr>
          <p:cNvPicPr>
            <a:picLocks noChangeAspect="1"/>
          </p:cNvPicPr>
          <p:nvPr/>
        </p:nvPicPr>
        <p:blipFill>
          <a:blip r:embed="rId5"/>
          <a:stretch>
            <a:fillRect/>
          </a:stretch>
        </p:blipFill>
        <p:spPr>
          <a:xfrm>
            <a:off x="2899178" y="1856843"/>
            <a:ext cx="1531113" cy="1272540"/>
          </a:xfrm>
          <a:prstGeom prst="rect">
            <a:avLst/>
          </a:prstGeom>
        </p:spPr>
      </p:pic>
      <p:pic>
        <p:nvPicPr>
          <p:cNvPr id="34" name="Grafik 33">
            <a:extLst>
              <a:ext uri="{FF2B5EF4-FFF2-40B4-BE49-F238E27FC236}">
                <a16:creationId xmlns:a16="http://schemas.microsoft.com/office/drawing/2014/main" id="{FFB97F53-6C45-21C0-7354-51D0E3A866A4}"/>
              </a:ext>
            </a:extLst>
          </p:cNvPr>
          <p:cNvPicPr>
            <a:picLocks noChangeAspect="1"/>
          </p:cNvPicPr>
          <p:nvPr/>
        </p:nvPicPr>
        <p:blipFill>
          <a:blip r:embed="rId6"/>
          <a:stretch>
            <a:fillRect/>
          </a:stretch>
        </p:blipFill>
        <p:spPr>
          <a:xfrm>
            <a:off x="1172296" y="1930283"/>
            <a:ext cx="930125" cy="1256714"/>
          </a:xfrm>
          <a:prstGeom prst="rect">
            <a:avLst/>
          </a:prstGeom>
        </p:spPr>
      </p:pic>
      <p:pic>
        <p:nvPicPr>
          <p:cNvPr id="36" name="Grafik 35">
            <a:extLst>
              <a:ext uri="{FF2B5EF4-FFF2-40B4-BE49-F238E27FC236}">
                <a16:creationId xmlns:a16="http://schemas.microsoft.com/office/drawing/2014/main" id="{860804CF-F733-43E3-D197-6CECBACE08B4}"/>
              </a:ext>
            </a:extLst>
          </p:cNvPr>
          <p:cNvPicPr>
            <a:picLocks noChangeAspect="1"/>
          </p:cNvPicPr>
          <p:nvPr/>
        </p:nvPicPr>
        <p:blipFill>
          <a:blip r:embed="rId7"/>
          <a:stretch>
            <a:fillRect/>
          </a:stretch>
        </p:blipFill>
        <p:spPr>
          <a:xfrm>
            <a:off x="5013675" y="1931084"/>
            <a:ext cx="1470067" cy="935789"/>
          </a:xfrm>
          <a:prstGeom prst="rect">
            <a:avLst/>
          </a:prstGeom>
        </p:spPr>
      </p:pic>
      <p:sp>
        <p:nvSpPr>
          <p:cNvPr id="3" name="Textfeld 2">
            <a:extLst>
              <a:ext uri="{FF2B5EF4-FFF2-40B4-BE49-F238E27FC236}">
                <a16:creationId xmlns:a16="http://schemas.microsoft.com/office/drawing/2014/main" id="{38747CA8-8D1A-3127-A33F-60B82D1FD8AA}"/>
              </a:ext>
            </a:extLst>
          </p:cNvPr>
          <p:cNvSpPr txBox="1"/>
          <p:nvPr/>
        </p:nvSpPr>
        <p:spPr>
          <a:xfrm>
            <a:off x="10426535" y="95002"/>
            <a:ext cx="941283" cy="369332"/>
          </a:xfrm>
          <a:prstGeom prst="rect">
            <a:avLst/>
          </a:prstGeom>
          <a:noFill/>
        </p:spPr>
        <p:txBody>
          <a:bodyPr wrap="none" rtlCol="0">
            <a:spAutoFit/>
          </a:bodyPr>
          <a:lstStyle/>
          <a:p>
            <a:r>
              <a:rPr lang="de-DE" b="1">
                <a:highlight>
                  <a:srgbClr val="FFFF00"/>
                </a:highlight>
              </a:rPr>
              <a:t>Ebene 2</a:t>
            </a:r>
          </a:p>
        </p:txBody>
      </p:sp>
    </p:spTree>
    <p:extLst>
      <p:ext uri="{BB962C8B-B14F-4D97-AF65-F5344CB8AC3E}">
        <p14:creationId xmlns:p14="http://schemas.microsoft.com/office/powerpoint/2010/main" val="754251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BBE99990-7EA3-62C2-2A2D-6CDB666CBF80}"/>
              </a:ext>
            </a:extLst>
          </p:cNvPr>
          <p:cNvSpPr/>
          <p:nvPr/>
        </p:nvSpPr>
        <p:spPr>
          <a:xfrm>
            <a:off x="199897" y="1421496"/>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08DEF4CF-688C-52B4-FF49-97E1D28F0F15}"/>
              </a:ext>
            </a:extLst>
          </p:cNvPr>
          <p:cNvSpPr/>
          <p:nvPr/>
        </p:nvSpPr>
        <p:spPr>
          <a:xfrm>
            <a:off x="2300123" y="1428039"/>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EAEC1B14-1C7A-4253-2C4F-38309E7EA460}"/>
              </a:ext>
            </a:extLst>
          </p:cNvPr>
          <p:cNvSpPr/>
          <p:nvPr/>
        </p:nvSpPr>
        <p:spPr>
          <a:xfrm>
            <a:off x="4400349" y="1428039"/>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2DDA6513-E0B8-F7EF-DA39-E36A5EC048FC}"/>
              </a:ext>
            </a:extLst>
          </p:cNvPr>
          <p:cNvSpPr/>
          <p:nvPr/>
        </p:nvSpPr>
        <p:spPr>
          <a:xfrm>
            <a:off x="6500575" y="1421496"/>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27BD209C-B058-E2EB-0419-0C9EA492F8B6}"/>
              </a:ext>
            </a:extLst>
          </p:cNvPr>
          <p:cNvSpPr/>
          <p:nvPr/>
        </p:nvSpPr>
        <p:spPr>
          <a:xfrm>
            <a:off x="8600802" y="1387643"/>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8EF820B2-6B95-9615-56C3-CA384131DF3D}"/>
              </a:ext>
            </a:extLst>
          </p:cNvPr>
          <p:cNvSpPr txBox="1"/>
          <p:nvPr/>
        </p:nvSpPr>
        <p:spPr>
          <a:xfrm>
            <a:off x="688805" y="378438"/>
            <a:ext cx="2461892" cy="369332"/>
          </a:xfrm>
          <a:prstGeom prst="rect">
            <a:avLst/>
          </a:prstGeom>
          <a:noFill/>
        </p:spPr>
        <p:txBody>
          <a:bodyPr wrap="none" rtlCol="0">
            <a:spAutoFit/>
          </a:bodyPr>
          <a:lstStyle/>
          <a:p>
            <a:r>
              <a:rPr lang="de-DE" b="1"/>
              <a:t>Brancheninformationen</a:t>
            </a:r>
          </a:p>
        </p:txBody>
      </p:sp>
      <p:pic>
        <p:nvPicPr>
          <p:cNvPr id="5" name="Grafik 4">
            <a:extLst>
              <a:ext uri="{FF2B5EF4-FFF2-40B4-BE49-F238E27FC236}">
                <a16:creationId xmlns:a16="http://schemas.microsoft.com/office/drawing/2014/main" id="{2DD4D622-4380-AB75-D8D3-0E49CFE3C1E6}"/>
              </a:ext>
            </a:extLst>
          </p:cNvPr>
          <p:cNvPicPr>
            <a:picLocks noChangeAspect="1"/>
          </p:cNvPicPr>
          <p:nvPr/>
        </p:nvPicPr>
        <p:blipFill>
          <a:blip r:embed="rId2"/>
          <a:stretch>
            <a:fillRect/>
          </a:stretch>
        </p:blipFill>
        <p:spPr>
          <a:xfrm>
            <a:off x="466314" y="1890328"/>
            <a:ext cx="1411747" cy="1291664"/>
          </a:xfrm>
          <a:prstGeom prst="rect">
            <a:avLst/>
          </a:prstGeom>
        </p:spPr>
      </p:pic>
      <p:sp>
        <p:nvSpPr>
          <p:cNvPr id="6" name="Textfeld 5">
            <a:extLst>
              <a:ext uri="{FF2B5EF4-FFF2-40B4-BE49-F238E27FC236}">
                <a16:creationId xmlns:a16="http://schemas.microsoft.com/office/drawing/2014/main" id="{1176ED3D-2489-0D26-23AB-BC9A044057EF}"/>
              </a:ext>
            </a:extLst>
          </p:cNvPr>
          <p:cNvSpPr txBox="1"/>
          <p:nvPr/>
        </p:nvSpPr>
        <p:spPr>
          <a:xfrm>
            <a:off x="428439" y="1471693"/>
            <a:ext cx="1618392" cy="276999"/>
          </a:xfrm>
          <a:prstGeom prst="rect">
            <a:avLst/>
          </a:prstGeom>
          <a:noFill/>
        </p:spPr>
        <p:txBody>
          <a:bodyPr wrap="none" rtlCol="0">
            <a:spAutoFit/>
          </a:bodyPr>
          <a:lstStyle/>
          <a:p>
            <a:r>
              <a:rPr lang="de-DE" sz="1200"/>
              <a:t>Täglicher Pressespiegel</a:t>
            </a:r>
          </a:p>
        </p:txBody>
      </p:sp>
      <p:sp>
        <p:nvSpPr>
          <p:cNvPr id="7" name="Textfeld 6">
            <a:extLst>
              <a:ext uri="{FF2B5EF4-FFF2-40B4-BE49-F238E27FC236}">
                <a16:creationId xmlns:a16="http://schemas.microsoft.com/office/drawing/2014/main" id="{86F29A41-7AA6-C353-8F47-3CBB4640D171}"/>
              </a:ext>
            </a:extLst>
          </p:cNvPr>
          <p:cNvSpPr txBox="1"/>
          <p:nvPr/>
        </p:nvSpPr>
        <p:spPr>
          <a:xfrm>
            <a:off x="334920" y="3318876"/>
            <a:ext cx="1711911" cy="1323439"/>
          </a:xfrm>
          <a:prstGeom prst="rect">
            <a:avLst/>
          </a:prstGeom>
          <a:noFill/>
        </p:spPr>
        <p:txBody>
          <a:bodyPr wrap="square" rtlCol="0">
            <a:spAutoFit/>
          </a:bodyPr>
          <a:lstStyle/>
          <a:p>
            <a:r>
              <a:rPr lang="de-DE" sz="1000"/>
              <a:t>Werktägliche Informationszusammenfassung per Mail frei Haus. Fachlich in die Bereiche Versicherungen und Finanzen unterteilt. </a:t>
            </a:r>
          </a:p>
          <a:p>
            <a:endParaRPr lang="de-DE" sz="1000"/>
          </a:p>
          <a:p>
            <a:r>
              <a:rPr lang="de-DE" sz="1000">
                <a:solidFill>
                  <a:srgbClr val="0070C0"/>
                </a:solidFill>
                <a:hlinkClick r:id="rId3" action="ppaction://hlinksldjump"/>
              </a:rPr>
              <a:t>Mehr erfahren…</a:t>
            </a:r>
            <a:endParaRPr lang="de-DE" sz="1000">
              <a:solidFill>
                <a:srgbClr val="0070C0"/>
              </a:solidFill>
            </a:endParaRPr>
          </a:p>
        </p:txBody>
      </p:sp>
      <p:sp>
        <p:nvSpPr>
          <p:cNvPr id="9" name="Textfeld 8">
            <a:extLst>
              <a:ext uri="{FF2B5EF4-FFF2-40B4-BE49-F238E27FC236}">
                <a16:creationId xmlns:a16="http://schemas.microsoft.com/office/drawing/2014/main" id="{D6D723D7-FC11-502A-117D-D659864FDAAE}"/>
              </a:ext>
            </a:extLst>
          </p:cNvPr>
          <p:cNvSpPr txBox="1"/>
          <p:nvPr/>
        </p:nvSpPr>
        <p:spPr>
          <a:xfrm>
            <a:off x="2536084" y="1410340"/>
            <a:ext cx="1610973" cy="461665"/>
          </a:xfrm>
          <a:prstGeom prst="rect">
            <a:avLst/>
          </a:prstGeom>
          <a:noFill/>
        </p:spPr>
        <p:txBody>
          <a:bodyPr wrap="square" rtlCol="0">
            <a:spAutoFit/>
          </a:bodyPr>
          <a:lstStyle/>
          <a:p>
            <a:r>
              <a:rPr lang="de-DE" sz="1200"/>
              <a:t>Fachlicher Content </a:t>
            </a:r>
            <a:br>
              <a:rPr lang="de-DE" sz="1200"/>
            </a:br>
            <a:r>
              <a:rPr lang="de-DE" sz="1200"/>
              <a:t>„Maklerprozesse“</a:t>
            </a:r>
          </a:p>
        </p:txBody>
      </p:sp>
      <p:sp>
        <p:nvSpPr>
          <p:cNvPr id="10" name="Textfeld 9">
            <a:extLst>
              <a:ext uri="{FF2B5EF4-FFF2-40B4-BE49-F238E27FC236}">
                <a16:creationId xmlns:a16="http://schemas.microsoft.com/office/drawing/2014/main" id="{3E35995D-FAB2-A2E4-0F5C-B096D1903495}"/>
              </a:ext>
            </a:extLst>
          </p:cNvPr>
          <p:cNvSpPr txBox="1"/>
          <p:nvPr/>
        </p:nvSpPr>
        <p:spPr>
          <a:xfrm>
            <a:off x="2423098" y="3318875"/>
            <a:ext cx="1665039" cy="1323439"/>
          </a:xfrm>
          <a:prstGeom prst="rect">
            <a:avLst/>
          </a:prstGeom>
          <a:noFill/>
        </p:spPr>
        <p:txBody>
          <a:bodyPr wrap="square" rtlCol="0">
            <a:spAutoFit/>
          </a:bodyPr>
          <a:lstStyle/>
          <a:p>
            <a:r>
              <a:rPr lang="de-DE" sz="1000"/>
              <a:t>Auch komplizierte Technik kann man einfach erklären. Die Marktabhängigkeiten erklären. Fachgespräche mit Entscheidern, Herstellern und Technikern führen.</a:t>
            </a:r>
          </a:p>
          <a:p>
            <a:endParaRPr lang="de-DE" sz="1000"/>
          </a:p>
          <a:p>
            <a:r>
              <a:rPr lang="de-DE" sz="1000">
                <a:solidFill>
                  <a:srgbClr val="0070C0"/>
                </a:solidFill>
                <a:hlinkClick r:id="rId4" action="ppaction://hlinksldjump"/>
              </a:rPr>
              <a:t>Mehr erfahren…</a:t>
            </a:r>
            <a:endParaRPr lang="de-DE" sz="1000">
              <a:solidFill>
                <a:srgbClr val="0070C0"/>
              </a:solidFill>
            </a:endParaRPr>
          </a:p>
        </p:txBody>
      </p:sp>
      <p:sp>
        <p:nvSpPr>
          <p:cNvPr id="3" name="Textfeld 2">
            <a:extLst>
              <a:ext uri="{FF2B5EF4-FFF2-40B4-BE49-F238E27FC236}">
                <a16:creationId xmlns:a16="http://schemas.microsoft.com/office/drawing/2014/main" id="{8A00FFD7-6592-9887-C7A2-C71B9E939F35}"/>
              </a:ext>
            </a:extLst>
          </p:cNvPr>
          <p:cNvSpPr txBox="1"/>
          <p:nvPr/>
        </p:nvSpPr>
        <p:spPr>
          <a:xfrm>
            <a:off x="4883150" y="1492760"/>
            <a:ext cx="881332" cy="276999"/>
          </a:xfrm>
          <a:prstGeom prst="rect">
            <a:avLst/>
          </a:prstGeom>
          <a:noFill/>
        </p:spPr>
        <p:txBody>
          <a:bodyPr wrap="none" rtlCol="0">
            <a:spAutoFit/>
          </a:bodyPr>
          <a:lstStyle/>
          <a:p>
            <a:r>
              <a:rPr lang="de-DE" sz="1200"/>
              <a:t>Workshops</a:t>
            </a:r>
          </a:p>
        </p:txBody>
      </p:sp>
      <p:sp>
        <p:nvSpPr>
          <p:cNvPr id="4" name="Textfeld 3">
            <a:extLst>
              <a:ext uri="{FF2B5EF4-FFF2-40B4-BE49-F238E27FC236}">
                <a16:creationId xmlns:a16="http://schemas.microsoft.com/office/drawing/2014/main" id="{46CBBF31-08CF-03C6-1782-732026FA7A12}"/>
              </a:ext>
            </a:extLst>
          </p:cNvPr>
          <p:cNvSpPr txBox="1"/>
          <p:nvPr/>
        </p:nvSpPr>
        <p:spPr>
          <a:xfrm>
            <a:off x="4598945" y="3249277"/>
            <a:ext cx="1558004" cy="1785104"/>
          </a:xfrm>
          <a:prstGeom prst="rect">
            <a:avLst/>
          </a:prstGeom>
          <a:noFill/>
        </p:spPr>
        <p:txBody>
          <a:bodyPr wrap="square" rtlCol="0">
            <a:spAutoFit/>
          </a:bodyPr>
          <a:lstStyle/>
          <a:p>
            <a:r>
              <a:rPr lang="de-DE" sz="1000"/>
              <a:t>Unsere Workshops sind Branchentreffen, um Themen rund um die Maklerprozesse vorzustellen, zu diskutieren und sich im Detail auszutauschen. Das Networking und der persönliche Austausch stehen im Vordergrund.</a:t>
            </a:r>
          </a:p>
          <a:p>
            <a:r>
              <a:rPr lang="de-DE" sz="1000">
                <a:solidFill>
                  <a:srgbClr val="0070C0"/>
                </a:solidFill>
                <a:hlinkClick r:id="rId5" action="ppaction://hlinksldjump"/>
              </a:rPr>
              <a:t>Mehr erfahren…</a:t>
            </a:r>
            <a:endParaRPr lang="de-DE" sz="1000">
              <a:solidFill>
                <a:srgbClr val="0070C0"/>
              </a:solidFill>
            </a:endParaRPr>
          </a:p>
        </p:txBody>
      </p:sp>
      <p:sp>
        <p:nvSpPr>
          <p:cNvPr id="11" name="Textfeld 10">
            <a:extLst>
              <a:ext uri="{FF2B5EF4-FFF2-40B4-BE49-F238E27FC236}">
                <a16:creationId xmlns:a16="http://schemas.microsoft.com/office/drawing/2014/main" id="{6D884A66-4981-71F3-DADA-85933C72544A}"/>
              </a:ext>
            </a:extLst>
          </p:cNvPr>
          <p:cNvSpPr txBox="1"/>
          <p:nvPr/>
        </p:nvSpPr>
        <p:spPr>
          <a:xfrm>
            <a:off x="6886719" y="1471693"/>
            <a:ext cx="1201291" cy="276999"/>
          </a:xfrm>
          <a:prstGeom prst="rect">
            <a:avLst/>
          </a:prstGeom>
          <a:noFill/>
        </p:spPr>
        <p:txBody>
          <a:bodyPr wrap="none" rtlCol="0">
            <a:spAutoFit/>
          </a:bodyPr>
          <a:lstStyle/>
          <a:p>
            <a:r>
              <a:rPr lang="de-DE" sz="1200"/>
              <a:t>Veranstaltungen</a:t>
            </a:r>
          </a:p>
        </p:txBody>
      </p:sp>
      <p:sp>
        <p:nvSpPr>
          <p:cNvPr id="13" name="Textfeld 12">
            <a:extLst>
              <a:ext uri="{FF2B5EF4-FFF2-40B4-BE49-F238E27FC236}">
                <a16:creationId xmlns:a16="http://schemas.microsoft.com/office/drawing/2014/main" id="{8D9C19C6-6527-649B-240C-63BAED19771F}"/>
              </a:ext>
            </a:extLst>
          </p:cNvPr>
          <p:cNvSpPr txBox="1"/>
          <p:nvPr/>
        </p:nvSpPr>
        <p:spPr>
          <a:xfrm>
            <a:off x="6592136" y="3227436"/>
            <a:ext cx="1665040" cy="1631216"/>
          </a:xfrm>
          <a:prstGeom prst="rect">
            <a:avLst/>
          </a:prstGeom>
          <a:noFill/>
        </p:spPr>
        <p:txBody>
          <a:bodyPr wrap="square" rtlCol="0">
            <a:spAutoFit/>
          </a:bodyPr>
          <a:lstStyle/>
          <a:p>
            <a:r>
              <a:rPr lang="de-DE" sz="1000"/>
              <a:t>Individuelle Veranstaltungen sowohl online als auch in Präsenz: Themen rund um die Maklerprozesse werden unterhaltsam vorgestellt, mit Experten diskutiert und Fragen der Makler beantwortet.</a:t>
            </a:r>
          </a:p>
          <a:p>
            <a:endParaRPr lang="de-DE" sz="1000"/>
          </a:p>
          <a:p>
            <a:r>
              <a:rPr lang="de-DE" sz="1000">
                <a:solidFill>
                  <a:srgbClr val="0070C0"/>
                </a:solidFill>
                <a:hlinkClick r:id="rId6" action="ppaction://hlinksldjump"/>
              </a:rPr>
              <a:t>Mehr erfahren…</a:t>
            </a:r>
            <a:endParaRPr lang="de-DE" sz="1000">
              <a:solidFill>
                <a:srgbClr val="0070C0"/>
              </a:solidFill>
            </a:endParaRPr>
          </a:p>
        </p:txBody>
      </p:sp>
      <p:sp>
        <p:nvSpPr>
          <p:cNvPr id="15" name="Textfeld 14">
            <a:extLst>
              <a:ext uri="{FF2B5EF4-FFF2-40B4-BE49-F238E27FC236}">
                <a16:creationId xmlns:a16="http://schemas.microsoft.com/office/drawing/2014/main" id="{B5FECE98-0939-D3C3-0032-0A4BBC4E78AE}"/>
              </a:ext>
            </a:extLst>
          </p:cNvPr>
          <p:cNvSpPr txBox="1"/>
          <p:nvPr/>
        </p:nvSpPr>
        <p:spPr>
          <a:xfrm>
            <a:off x="9081446" y="1454766"/>
            <a:ext cx="728982" cy="276999"/>
          </a:xfrm>
          <a:prstGeom prst="rect">
            <a:avLst/>
          </a:prstGeom>
          <a:noFill/>
        </p:spPr>
        <p:txBody>
          <a:bodyPr wrap="none" rtlCol="0">
            <a:spAutoFit/>
          </a:bodyPr>
          <a:lstStyle/>
          <a:p>
            <a:r>
              <a:rPr lang="de-DE" sz="1200"/>
              <a:t>VersWiki</a:t>
            </a:r>
          </a:p>
        </p:txBody>
      </p:sp>
      <p:sp>
        <p:nvSpPr>
          <p:cNvPr id="16" name="Textfeld 15">
            <a:extLst>
              <a:ext uri="{FF2B5EF4-FFF2-40B4-BE49-F238E27FC236}">
                <a16:creationId xmlns:a16="http://schemas.microsoft.com/office/drawing/2014/main" id="{59F0F040-D3B4-3775-CF44-C05C55761FA8}"/>
              </a:ext>
            </a:extLst>
          </p:cNvPr>
          <p:cNvSpPr txBox="1"/>
          <p:nvPr/>
        </p:nvSpPr>
        <p:spPr>
          <a:xfrm>
            <a:off x="8784293" y="3236871"/>
            <a:ext cx="1604235" cy="1631216"/>
          </a:xfrm>
          <a:prstGeom prst="rect">
            <a:avLst/>
          </a:prstGeom>
          <a:noFill/>
        </p:spPr>
        <p:txBody>
          <a:bodyPr wrap="square" rtlCol="0">
            <a:spAutoFit/>
          </a:bodyPr>
          <a:lstStyle/>
          <a:p>
            <a:r>
              <a:rPr lang="de-DE" sz="1000"/>
              <a:t>Man kann nicht alles wissen. Und auch Google braucht eine Anlaufstelle für die vielen Fragen. Rund um Versicherungen ist unser Wiki eine häufig gewählte Informationsquelle.</a:t>
            </a:r>
          </a:p>
          <a:p>
            <a:endParaRPr lang="de-DE" sz="1000"/>
          </a:p>
          <a:p>
            <a:r>
              <a:rPr lang="de-DE" sz="1000">
                <a:solidFill>
                  <a:srgbClr val="0070C0"/>
                </a:solidFill>
                <a:hlinkClick r:id="rId7" action="ppaction://hlinksldjump"/>
              </a:rPr>
              <a:t>Mehr erfahren…</a:t>
            </a:r>
            <a:endParaRPr lang="de-DE" sz="1000">
              <a:solidFill>
                <a:srgbClr val="0070C0"/>
              </a:solidFill>
            </a:endParaRPr>
          </a:p>
        </p:txBody>
      </p:sp>
      <p:pic>
        <p:nvPicPr>
          <p:cNvPr id="12" name="Grafik 11">
            <a:extLst>
              <a:ext uri="{FF2B5EF4-FFF2-40B4-BE49-F238E27FC236}">
                <a16:creationId xmlns:a16="http://schemas.microsoft.com/office/drawing/2014/main" id="{AC4CE1B1-E7B8-6ED4-AB16-3B01804065C5}"/>
              </a:ext>
            </a:extLst>
          </p:cNvPr>
          <p:cNvPicPr>
            <a:picLocks noChangeAspect="1"/>
          </p:cNvPicPr>
          <p:nvPr/>
        </p:nvPicPr>
        <p:blipFill>
          <a:blip r:embed="rId8"/>
          <a:stretch>
            <a:fillRect/>
          </a:stretch>
        </p:blipFill>
        <p:spPr>
          <a:xfrm>
            <a:off x="2551171" y="1917284"/>
            <a:ext cx="1408895" cy="1171499"/>
          </a:xfrm>
          <a:prstGeom prst="rect">
            <a:avLst/>
          </a:prstGeom>
        </p:spPr>
      </p:pic>
      <p:pic>
        <p:nvPicPr>
          <p:cNvPr id="17" name="Grafik 16">
            <a:extLst>
              <a:ext uri="{FF2B5EF4-FFF2-40B4-BE49-F238E27FC236}">
                <a16:creationId xmlns:a16="http://schemas.microsoft.com/office/drawing/2014/main" id="{C8ACA77D-EFFA-4277-A7EC-76AEF637DB62}"/>
              </a:ext>
            </a:extLst>
          </p:cNvPr>
          <p:cNvPicPr>
            <a:picLocks noChangeAspect="1"/>
          </p:cNvPicPr>
          <p:nvPr/>
        </p:nvPicPr>
        <p:blipFill>
          <a:blip r:embed="rId9"/>
          <a:stretch>
            <a:fillRect/>
          </a:stretch>
        </p:blipFill>
        <p:spPr>
          <a:xfrm>
            <a:off x="4598944" y="1890328"/>
            <a:ext cx="1473443" cy="1254910"/>
          </a:xfrm>
          <a:prstGeom prst="rect">
            <a:avLst/>
          </a:prstGeom>
        </p:spPr>
      </p:pic>
      <p:pic>
        <p:nvPicPr>
          <p:cNvPr id="24" name="Grafik 23">
            <a:extLst>
              <a:ext uri="{FF2B5EF4-FFF2-40B4-BE49-F238E27FC236}">
                <a16:creationId xmlns:a16="http://schemas.microsoft.com/office/drawing/2014/main" id="{F85F2C2C-6CC9-8864-4164-F1AF13FCB588}"/>
              </a:ext>
            </a:extLst>
          </p:cNvPr>
          <p:cNvPicPr>
            <a:picLocks noChangeAspect="1"/>
          </p:cNvPicPr>
          <p:nvPr/>
        </p:nvPicPr>
        <p:blipFill>
          <a:blip r:embed="rId10"/>
          <a:stretch>
            <a:fillRect/>
          </a:stretch>
        </p:blipFill>
        <p:spPr>
          <a:xfrm>
            <a:off x="8732652" y="1798888"/>
            <a:ext cx="1707515" cy="1197735"/>
          </a:xfrm>
          <a:prstGeom prst="rect">
            <a:avLst/>
          </a:prstGeom>
        </p:spPr>
      </p:pic>
      <p:sp>
        <p:nvSpPr>
          <p:cNvPr id="25" name="Rechteck: abgerundete Ecken 24">
            <a:extLst>
              <a:ext uri="{FF2B5EF4-FFF2-40B4-BE49-F238E27FC236}">
                <a16:creationId xmlns:a16="http://schemas.microsoft.com/office/drawing/2014/main" id="{BBE8522D-8901-F18F-3425-4A84D3AA18B2}"/>
              </a:ext>
            </a:extLst>
          </p:cNvPr>
          <p:cNvSpPr/>
          <p:nvPr/>
        </p:nvSpPr>
        <p:spPr>
          <a:xfrm>
            <a:off x="6871734" y="1951995"/>
            <a:ext cx="1196662" cy="1168330"/>
          </a:xfrm>
          <a:prstGeom prst="roundRect">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9081A17F-A03A-CC53-88C0-1AEDACF76DEB}"/>
              </a:ext>
            </a:extLst>
          </p:cNvPr>
          <p:cNvSpPr/>
          <p:nvPr/>
        </p:nvSpPr>
        <p:spPr>
          <a:xfrm>
            <a:off x="10623658" y="1387643"/>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72BCC815-4642-8DF8-185E-57CA735686A9}"/>
              </a:ext>
            </a:extLst>
          </p:cNvPr>
          <p:cNvSpPr txBox="1"/>
          <p:nvPr/>
        </p:nvSpPr>
        <p:spPr>
          <a:xfrm>
            <a:off x="10841578" y="1454502"/>
            <a:ext cx="1052917" cy="276999"/>
          </a:xfrm>
          <a:prstGeom prst="rect">
            <a:avLst/>
          </a:prstGeom>
          <a:noFill/>
        </p:spPr>
        <p:txBody>
          <a:bodyPr wrap="none" rtlCol="0">
            <a:spAutoFit/>
          </a:bodyPr>
          <a:lstStyle/>
          <a:p>
            <a:r>
              <a:rPr lang="de-DE" sz="1200"/>
              <a:t>Karrieremarkt</a:t>
            </a:r>
          </a:p>
        </p:txBody>
      </p:sp>
      <p:sp>
        <p:nvSpPr>
          <p:cNvPr id="23" name="Textfeld 22">
            <a:extLst>
              <a:ext uri="{FF2B5EF4-FFF2-40B4-BE49-F238E27FC236}">
                <a16:creationId xmlns:a16="http://schemas.microsoft.com/office/drawing/2014/main" id="{BABE699F-FECE-1E2C-CEB8-345624020971}"/>
              </a:ext>
            </a:extLst>
          </p:cNvPr>
          <p:cNvSpPr txBox="1"/>
          <p:nvPr/>
        </p:nvSpPr>
        <p:spPr>
          <a:xfrm>
            <a:off x="10777611" y="3278141"/>
            <a:ext cx="1579038" cy="1323439"/>
          </a:xfrm>
          <a:prstGeom prst="rect">
            <a:avLst/>
          </a:prstGeom>
          <a:noFill/>
        </p:spPr>
        <p:txBody>
          <a:bodyPr wrap="square" rtlCol="0">
            <a:spAutoFit/>
          </a:bodyPr>
          <a:lstStyle/>
          <a:p>
            <a:r>
              <a:rPr lang="de-DE" sz="1000"/>
              <a:t>Auch auf dem Arbeitsmarkt bringen wir als Ansprechpartner für Makler und Versicherer Angebot und Nachfrage zusammen.</a:t>
            </a:r>
          </a:p>
          <a:p>
            <a:endParaRPr lang="de-DE" sz="1000"/>
          </a:p>
          <a:p>
            <a:r>
              <a:rPr lang="de-DE" sz="1000">
                <a:solidFill>
                  <a:srgbClr val="0070C0"/>
                </a:solidFill>
                <a:hlinkClick r:id="rId12" action="ppaction://hlinksldjump"/>
              </a:rPr>
              <a:t>Mehr erfahren…</a:t>
            </a:r>
            <a:endParaRPr lang="de-DE" sz="1000">
              <a:solidFill>
                <a:srgbClr val="0070C0"/>
              </a:solidFill>
            </a:endParaRPr>
          </a:p>
        </p:txBody>
      </p:sp>
      <p:pic>
        <p:nvPicPr>
          <p:cNvPr id="26" name="Grafik 25">
            <a:extLst>
              <a:ext uri="{FF2B5EF4-FFF2-40B4-BE49-F238E27FC236}">
                <a16:creationId xmlns:a16="http://schemas.microsoft.com/office/drawing/2014/main" id="{2044F5FD-1818-275B-DF28-811B5A39A02C}"/>
              </a:ext>
            </a:extLst>
          </p:cNvPr>
          <p:cNvPicPr>
            <a:picLocks noChangeAspect="1"/>
          </p:cNvPicPr>
          <p:nvPr/>
        </p:nvPicPr>
        <p:blipFill>
          <a:blip r:embed="rId13"/>
          <a:stretch>
            <a:fillRect/>
          </a:stretch>
        </p:blipFill>
        <p:spPr>
          <a:xfrm>
            <a:off x="10857036" y="1961566"/>
            <a:ext cx="1515071" cy="864109"/>
          </a:xfrm>
          <a:prstGeom prst="rect">
            <a:avLst/>
          </a:prstGeom>
        </p:spPr>
      </p:pic>
      <p:sp>
        <p:nvSpPr>
          <p:cNvPr id="27" name="Textfeld 26">
            <a:extLst>
              <a:ext uri="{FF2B5EF4-FFF2-40B4-BE49-F238E27FC236}">
                <a16:creationId xmlns:a16="http://schemas.microsoft.com/office/drawing/2014/main" id="{5F9C5AB0-5C10-C2D9-5470-32C6F911A780}"/>
              </a:ext>
            </a:extLst>
          </p:cNvPr>
          <p:cNvSpPr txBox="1"/>
          <p:nvPr/>
        </p:nvSpPr>
        <p:spPr>
          <a:xfrm>
            <a:off x="10426535" y="95002"/>
            <a:ext cx="941283" cy="369332"/>
          </a:xfrm>
          <a:prstGeom prst="rect">
            <a:avLst/>
          </a:prstGeom>
          <a:noFill/>
        </p:spPr>
        <p:txBody>
          <a:bodyPr wrap="none" rtlCol="0">
            <a:spAutoFit/>
          </a:bodyPr>
          <a:lstStyle/>
          <a:p>
            <a:r>
              <a:rPr lang="de-DE" b="1">
                <a:highlight>
                  <a:srgbClr val="FFFF00"/>
                </a:highlight>
              </a:rPr>
              <a:t>Ebene 2</a:t>
            </a:r>
          </a:p>
        </p:txBody>
      </p:sp>
    </p:spTree>
    <p:extLst>
      <p:ext uri="{BB962C8B-B14F-4D97-AF65-F5344CB8AC3E}">
        <p14:creationId xmlns:p14="http://schemas.microsoft.com/office/powerpoint/2010/main" val="4128922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A78CD5A2-A70E-234B-5CFB-3AA2768B9733}"/>
              </a:ext>
            </a:extLst>
          </p:cNvPr>
          <p:cNvSpPr/>
          <p:nvPr/>
        </p:nvSpPr>
        <p:spPr>
          <a:xfrm>
            <a:off x="5308963" y="125730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4D3F0002-1A63-5A96-0491-A89C9ABC76FA}"/>
              </a:ext>
            </a:extLst>
          </p:cNvPr>
          <p:cNvSpPr/>
          <p:nvPr/>
        </p:nvSpPr>
        <p:spPr>
          <a:xfrm>
            <a:off x="3236908" y="125730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84A5609D-F5AB-E96E-B5CA-E2007354D5E7}"/>
              </a:ext>
            </a:extLst>
          </p:cNvPr>
          <p:cNvSpPr/>
          <p:nvPr/>
        </p:nvSpPr>
        <p:spPr>
          <a:xfrm>
            <a:off x="1150620" y="125730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1B605675-5C8F-7669-A2E0-1E4E0B176743}"/>
              </a:ext>
            </a:extLst>
          </p:cNvPr>
          <p:cNvSpPr txBox="1"/>
          <p:nvPr/>
        </p:nvSpPr>
        <p:spPr>
          <a:xfrm>
            <a:off x="1076240" y="426069"/>
            <a:ext cx="6094926" cy="369332"/>
          </a:xfrm>
          <a:prstGeom prst="rect">
            <a:avLst/>
          </a:prstGeom>
          <a:noFill/>
        </p:spPr>
        <p:txBody>
          <a:bodyPr wrap="square">
            <a:spAutoFit/>
          </a:bodyPr>
          <a:lstStyle/>
          <a:p>
            <a:r>
              <a:rPr lang="de-DE" b="1"/>
              <a:t>Projekt Unterstützung</a:t>
            </a:r>
          </a:p>
        </p:txBody>
      </p:sp>
      <p:pic>
        <p:nvPicPr>
          <p:cNvPr id="4" name="Grafik 3">
            <a:extLst>
              <a:ext uri="{FF2B5EF4-FFF2-40B4-BE49-F238E27FC236}">
                <a16:creationId xmlns:a16="http://schemas.microsoft.com/office/drawing/2014/main" id="{C0D1729A-5CBA-547D-7B7E-9003058709C7}"/>
              </a:ext>
            </a:extLst>
          </p:cNvPr>
          <p:cNvPicPr>
            <a:picLocks noChangeAspect="1"/>
          </p:cNvPicPr>
          <p:nvPr/>
        </p:nvPicPr>
        <p:blipFill>
          <a:blip r:embed="rId2"/>
          <a:stretch>
            <a:fillRect/>
          </a:stretch>
        </p:blipFill>
        <p:spPr>
          <a:xfrm>
            <a:off x="1408726" y="1894892"/>
            <a:ext cx="1411747" cy="1291664"/>
          </a:xfrm>
          <a:prstGeom prst="rect">
            <a:avLst/>
          </a:prstGeom>
        </p:spPr>
      </p:pic>
      <p:sp>
        <p:nvSpPr>
          <p:cNvPr id="5" name="Textfeld 4">
            <a:extLst>
              <a:ext uri="{FF2B5EF4-FFF2-40B4-BE49-F238E27FC236}">
                <a16:creationId xmlns:a16="http://schemas.microsoft.com/office/drawing/2014/main" id="{34362C5D-771E-0480-09B6-6745A5398B40}"/>
              </a:ext>
            </a:extLst>
          </p:cNvPr>
          <p:cNvSpPr txBox="1"/>
          <p:nvPr/>
        </p:nvSpPr>
        <p:spPr>
          <a:xfrm>
            <a:off x="1408726" y="1421498"/>
            <a:ext cx="1678729" cy="461665"/>
          </a:xfrm>
          <a:prstGeom prst="rect">
            <a:avLst/>
          </a:prstGeom>
          <a:noFill/>
        </p:spPr>
        <p:txBody>
          <a:bodyPr wrap="none" rtlCol="0">
            <a:spAutoFit/>
          </a:bodyPr>
          <a:lstStyle/>
          <a:p>
            <a:r>
              <a:rPr lang="de-DE" sz="1200"/>
              <a:t>Produktentwicklung mit</a:t>
            </a:r>
          </a:p>
          <a:p>
            <a:r>
              <a:rPr lang="de-DE" sz="1200"/>
              <a:t>Maklerbeteiliung </a:t>
            </a:r>
          </a:p>
        </p:txBody>
      </p:sp>
      <p:sp>
        <p:nvSpPr>
          <p:cNvPr id="6" name="Textfeld 5">
            <a:extLst>
              <a:ext uri="{FF2B5EF4-FFF2-40B4-BE49-F238E27FC236}">
                <a16:creationId xmlns:a16="http://schemas.microsoft.com/office/drawing/2014/main" id="{67C1D4B2-8707-D1C0-0292-755A00352E27}"/>
              </a:ext>
            </a:extLst>
          </p:cNvPr>
          <p:cNvSpPr txBox="1"/>
          <p:nvPr/>
        </p:nvSpPr>
        <p:spPr>
          <a:xfrm>
            <a:off x="1408726" y="3246858"/>
            <a:ext cx="1411747" cy="1323439"/>
          </a:xfrm>
          <a:prstGeom prst="rect">
            <a:avLst/>
          </a:prstGeom>
          <a:noFill/>
        </p:spPr>
        <p:txBody>
          <a:bodyPr wrap="square" rtlCol="0">
            <a:spAutoFit/>
          </a:bodyPr>
          <a:lstStyle/>
          <a:p>
            <a:r>
              <a:rPr lang="de-DE" sz="1000"/>
              <a:t>Ein erfahrenes Maklerpanel hilft bei der Bewertung von technischen Services, Produktgestaltung und der Markteinführung. </a:t>
            </a:r>
          </a:p>
          <a:p>
            <a:endParaRPr lang="de-DE" sz="1000"/>
          </a:p>
          <a:p>
            <a:r>
              <a:rPr lang="de-DE" sz="1000">
                <a:solidFill>
                  <a:srgbClr val="0070C0"/>
                </a:solidFill>
                <a:hlinkClick r:id="rId3" action="ppaction://hlinksldjump"/>
              </a:rPr>
              <a:t>Mehr erfahren…</a:t>
            </a:r>
            <a:endParaRPr lang="de-DE" sz="1000">
              <a:solidFill>
                <a:srgbClr val="0070C0"/>
              </a:solidFill>
            </a:endParaRPr>
          </a:p>
        </p:txBody>
      </p:sp>
      <p:sp>
        <p:nvSpPr>
          <p:cNvPr id="7" name="Textfeld 6">
            <a:extLst>
              <a:ext uri="{FF2B5EF4-FFF2-40B4-BE49-F238E27FC236}">
                <a16:creationId xmlns:a16="http://schemas.microsoft.com/office/drawing/2014/main" id="{45568BE3-FFFB-F518-BA8A-5194BDBAC707}"/>
              </a:ext>
            </a:extLst>
          </p:cNvPr>
          <p:cNvSpPr txBox="1"/>
          <p:nvPr/>
        </p:nvSpPr>
        <p:spPr>
          <a:xfrm>
            <a:off x="3428357" y="1437971"/>
            <a:ext cx="1253035" cy="276999"/>
          </a:xfrm>
          <a:prstGeom prst="rect">
            <a:avLst/>
          </a:prstGeom>
          <a:noFill/>
        </p:spPr>
        <p:txBody>
          <a:bodyPr wrap="none" rtlCol="0">
            <a:spAutoFit/>
          </a:bodyPr>
          <a:lstStyle/>
          <a:p>
            <a:r>
              <a:rPr lang="de-DE" sz="1200"/>
              <a:t>BiPRO-Marketing</a:t>
            </a:r>
          </a:p>
        </p:txBody>
      </p:sp>
      <p:sp>
        <p:nvSpPr>
          <p:cNvPr id="8" name="Textfeld 7">
            <a:extLst>
              <a:ext uri="{FF2B5EF4-FFF2-40B4-BE49-F238E27FC236}">
                <a16:creationId xmlns:a16="http://schemas.microsoft.com/office/drawing/2014/main" id="{6A2B236F-574A-04BD-F276-D991A683AEC6}"/>
              </a:ext>
            </a:extLst>
          </p:cNvPr>
          <p:cNvSpPr txBox="1"/>
          <p:nvPr/>
        </p:nvSpPr>
        <p:spPr>
          <a:xfrm>
            <a:off x="3417830" y="3246858"/>
            <a:ext cx="1411747" cy="1477328"/>
          </a:xfrm>
          <a:prstGeom prst="rect">
            <a:avLst/>
          </a:prstGeom>
          <a:noFill/>
        </p:spPr>
        <p:txBody>
          <a:bodyPr wrap="square" rtlCol="0">
            <a:spAutoFit/>
          </a:bodyPr>
          <a:lstStyle/>
          <a:p>
            <a:r>
              <a:rPr lang="de-DE" sz="1000"/>
              <a:t>BiPRO-Services müssen vom Makler „gekauft“ werden. Er muss seine konkreten Mehrwerte erkennen und in der eigenen IT umsetzen. Wir helfen bei der Vermarktung.</a:t>
            </a:r>
          </a:p>
          <a:p>
            <a:r>
              <a:rPr lang="de-DE" sz="1000">
                <a:solidFill>
                  <a:srgbClr val="0070C0"/>
                </a:solidFill>
                <a:hlinkClick r:id="rId4" action="ppaction://hlinksldjump"/>
              </a:rPr>
              <a:t>Mehr erfahren…</a:t>
            </a:r>
            <a:endParaRPr lang="de-DE" sz="1000">
              <a:solidFill>
                <a:srgbClr val="0070C0"/>
              </a:solidFill>
            </a:endParaRPr>
          </a:p>
        </p:txBody>
      </p:sp>
      <p:pic>
        <p:nvPicPr>
          <p:cNvPr id="9" name="Grafik 8">
            <a:extLst>
              <a:ext uri="{FF2B5EF4-FFF2-40B4-BE49-F238E27FC236}">
                <a16:creationId xmlns:a16="http://schemas.microsoft.com/office/drawing/2014/main" id="{48C79360-32B2-0EA9-7C46-8FC1AD0425AF}"/>
              </a:ext>
            </a:extLst>
          </p:cNvPr>
          <p:cNvPicPr>
            <a:picLocks noChangeAspect="1"/>
          </p:cNvPicPr>
          <p:nvPr/>
        </p:nvPicPr>
        <p:blipFill>
          <a:blip r:embed="rId5"/>
          <a:stretch>
            <a:fillRect/>
          </a:stretch>
        </p:blipFill>
        <p:spPr>
          <a:xfrm>
            <a:off x="3388686" y="2023891"/>
            <a:ext cx="1470034" cy="1079540"/>
          </a:xfrm>
          <a:prstGeom prst="rect">
            <a:avLst/>
          </a:prstGeom>
        </p:spPr>
      </p:pic>
      <p:sp>
        <p:nvSpPr>
          <p:cNvPr id="10" name="Textfeld 9">
            <a:extLst>
              <a:ext uri="{FF2B5EF4-FFF2-40B4-BE49-F238E27FC236}">
                <a16:creationId xmlns:a16="http://schemas.microsoft.com/office/drawing/2014/main" id="{11FD9724-0E0E-7312-F179-16D770A4081C}"/>
              </a:ext>
            </a:extLst>
          </p:cNvPr>
          <p:cNvSpPr txBox="1"/>
          <p:nvPr/>
        </p:nvSpPr>
        <p:spPr>
          <a:xfrm>
            <a:off x="5697961" y="1423219"/>
            <a:ext cx="1329210" cy="461665"/>
          </a:xfrm>
          <a:prstGeom prst="rect">
            <a:avLst/>
          </a:prstGeom>
          <a:noFill/>
        </p:spPr>
        <p:txBody>
          <a:bodyPr wrap="none" rtlCol="0">
            <a:spAutoFit/>
          </a:bodyPr>
          <a:lstStyle/>
          <a:p>
            <a:r>
              <a:rPr lang="de-DE" sz="1200"/>
              <a:t>Benchmarking für </a:t>
            </a:r>
            <a:br>
              <a:rPr lang="de-DE" sz="1200"/>
            </a:br>
            <a:r>
              <a:rPr lang="de-DE" sz="1200"/>
              <a:t>Versicherer</a:t>
            </a:r>
          </a:p>
        </p:txBody>
      </p:sp>
      <p:sp>
        <p:nvSpPr>
          <p:cNvPr id="11" name="Textfeld 10">
            <a:extLst>
              <a:ext uri="{FF2B5EF4-FFF2-40B4-BE49-F238E27FC236}">
                <a16:creationId xmlns:a16="http://schemas.microsoft.com/office/drawing/2014/main" id="{49777AC0-C7BB-C051-8DB6-14234EFBDAA3}"/>
              </a:ext>
            </a:extLst>
          </p:cNvPr>
          <p:cNvSpPr txBox="1"/>
          <p:nvPr/>
        </p:nvSpPr>
        <p:spPr>
          <a:xfrm>
            <a:off x="5447764" y="3358407"/>
            <a:ext cx="1723402" cy="1323439"/>
          </a:xfrm>
          <a:prstGeom prst="rect">
            <a:avLst/>
          </a:prstGeom>
          <a:noFill/>
        </p:spPr>
        <p:txBody>
          <a:bodyPr wrap="square" rtlCol="0">
            <a:spAutoFit/>
          </a:bodyPr>
          <a:lstStyle/>
          <a:p>
            <a:r>
              <a:rPr lang="de-DE" sz="1000"/>
              <a:t>Wo steht das eigene Unternehmen in Sachen Makler- und BiPRO-Prozessen? Was gehört im Bebauungsplan nach oben und warum? Wir liefern fundierte Informationen.</a:t>
            </a:r>
          </a:p>
          <a:p>
            <a:r>
              <a:rPr lang="de-DE" sz="1000">
                <a:solidFill>
                  <a:srgbClr val="0070C0"/>
                </a:solidFill>
                <a:hlinkClick r:id="rId6" action="ppaction://hlinksldjump"/>
              </a:rPr>
              <a:t>Mehr erfahren…</a:t>
            </a:r>
            <a:endParaRPr lang="de-DE" sz="1000">
              <a:solidFill>
                <a:srgbClr val="0070C0"/>
              </a:solidFill>
            </a:endParaRPr>
          </a:p>
        </p:txBody>
      </p:sp>
      <p:pic>
        <p:nvPicPr>
          <p:cNvPr id="12" name="Grafik 11">
            <a:extLst>
              <a:ext uri="{FF2B5EF4-FFF2-40B4-BE49-F238E27FC236}">
                <a16:creationId xmlns:a16="http://schemas.microsoft.com/office/drawing/2014/main" id="{38A680DB-E960-3448-172C-1111D1E19E99}"/>
              </a:ext>
            </a:extLst>
          </p:cNvPr>
          <p:cNvPicPr>
            <a:picLocks noChangeAspect="1"/>
          </p:cNvPicPr>
          <p:nvPr/>
        </p:nvPicPr>
        <p:blipFill>
          <a:blip r:embed="rId5"/>
          <a:stretch>
            <a:fillRect/>
          </a:stretch>
        </p:blipFill>
        <p:spPr>
          <a:xfrm>
            <a:off x="5560736" y="2135440"/>
            <a:ext cx="1470034" cy="1079540"/>
          </a:xfrm>
          <a:prstGeom prst="rect">
            <a:avLst/>
          </a:prstGeom>
        </p:spPr>
      </p:pic>
      <p:sp>
        <p:nvSpPr>
          <p:cNvPr id="2" name="Textfeld 1">
            <a:extLst>
              <a:ext uri="{FF2B5EF4-FFF2-40B4-BE49-F238E27FC236}">
                <a16:creationId xmlns:a16="http://schemas.microsoft.com/office/drawing/2014/main" id="{4A61D0F3-346D-F7DF-B272-E5ADD3ACD075}"/>
              </a:ext>
            </a:extLst>
          </p:cNvPr>
          <p:cNvSpPr txBox="1"/>
          <p:nvPr/>
        </p:nvSpPr>
        <p:spPr>
          <a:xfrm>
            <a:off x="10426535" y="95002"/>
            <a:ext cx="941283" cy="369332"/>
          </a:xfrm>
          <a:prstGeom prst="rect">
            <a:avLst/>
          </a:prstGeom>
          <a:noFill/>
        </p:spPr>
        <p:txBody>
          <a:bodyPr wrap="none" rtlCol="0">
            <a:spAutoFit/>
          </a:bodyPr>
          <a:lstStyle/>
          <a:p>
            <a:r>
              <a:rPr lang="de-DE" b="1">
                <a:highlight>
                  <a:srgbClr val="FFFF00"/>
                </a:highlight>
              </a:rPr>
              <a:t>Ebene 2</a:t>
            </a:r>
          </a:p>
        </p:txBody>
      </p:sp>
    </p:spTree>
    <p:extLst>
      <p:ext uri="{BB962C8B-B14F-4D97-AF65-F5344CB8AC3E}">
        <p14:creationId xmlns:p14="http://schemas.microsoft.com/office/powerpoint/2010/main" val="539200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7" name="Rechteck 26">
            <a:extLst>
              <a:ext uri="{FF2B5EF4-FFF2-40B4-BE49-F238E27FC236}">
                <a16:creationId xmlns:a16="http://schemas.microsoft.com/office/drawing/2014/main" id="{A4B0A4BF-0270-EF66-0B36-C15EEA25C4ED}"/>
              </a:ext>
            </a:extLst>
          </p:cNvPr>
          <p:cNvSpPr/>
          <p:nvPr/>
        </p:nvSpPr>
        <p:spPr>
          <a:xfrm>
            <a:off x="5018268" y="135636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8EF820B2-6B95-9615-56C3-CA384131DF3D}"/>
              </a:ext>
            </a:extLst>
          </p:cNvPr>
          <p:cNvSpPr txBox="1"/>
          <p:nvPr/>
        </p:nvSpPr>
        <p:spPr>
          <a:xfrm>
            <a:off x="544025" y="363086"/>
            <a:ext cx="1620187" cy="369332"/>
          </a:xfrm>
          <a:prstGeom prst="rect">
            <a:avLst/>
          </a:prstGeom>
          <a:noFill/>
        </p:spPr>
        <p:txBody>
          <a:bodyPr wrap="none" rtlCol="0">
            <a:spAutoFit/>
          </a:bodyPr>
          <a:lstStyle/>
          <a:p>
            <a:r>
              <a:rPr lang="de-DE" b="1"/>
              <a:t>Maklerservices</a:t>
            </a:r>
          </a:p>
        </p:txBody>
      </p:sp>
      <p:sp>
        <p:nvSpPr>
          <p:cNvPr id="18" name="Textfeld 17">
            <a:extLst>
              <a:ext uri="{FF2B5EF4-FFF2-40B4-BE49-F238E27FC236}">
                <a16:creationId xmlns:a16="http://schemas.microsoft.com/office/drawing/2014/main" id="{A1F49BE0-6050-2029-83AA-3ED57326F840}"/>
              </a:ext>
            </a:extLst>
          </p:cNvPr>
          <p:cNvSpPr txBox="1"/>
          <p:nvPr/>
        </p:nvSpPr>
        <p:spPr>
          <a:xfrm>
            <a:off x="5278850" y="1416676"/>
            <a:ext cx="540533" cy="276999"/>
          </a:xfrm>
          <a:prstGeom prst="rect">
            <a:avLst/>
          </a:prstGeom>
          <a:noFill/>
        </p:spPr>
        <p:txBody>
          <a:bodyPr wrap="none" rtlCol="0">
            <a:spAutoFit/>
          </a:bodyPr>
          <a:lstStyle/>
          <a:p>
            <a:r>
              <a:rPr lang="de-DE" sz="1200"/>
              <a:t>Leads</a:t>
            </a:r>
          </a:p>
        </p:txBody>
      </p:sp>
      <p:sp>
        <p:nvSpPr>
          <p:cNvPr id="19" name="Textfeld 18">
            <a:extLst>
              <a:ext uri="{FF2B5EF4-FFF2-40B4-BE49-F238E27FC236}">
                <a16:creationId xmlns:a16="http://schemas.microsoft.com/office/drawing/2014/main" id="{63851679-3DCA-0EF9-73DE-5683AB246ACB}"/>
              </a:ext>
            </a:extLst>
          </p:cNvPr>
          <p:cNvSpPr txBox="1"/>
          <p:nvPr/>
        </p:nvSpPr>
        <p:spPr>
          <a:xfrm>
            <a:off x="5183724" y="3120649"/>
            <a:ext cx="1567877" cy="1785104"/>
          </a:xfrm>
          <a:prstGeom prst="rect">
            <a:avLst/>
          </a:prstGeom>
          <a:noFill/>
        </p:spPr>
        <p:txBody>
          <a:bodyPr wrap="square" rtlCol="0">
            <a:spAutoFit/>
          </a:bodyPr>
          <a:lstStyle/>
          <a:p>
            <a:r>
              <a:rPr lang="de-DE" sz="1000" b="0" i="0">
                <a:solidFill>
                  <a:srgbClr val="292B2C"/>
                </a:solidFill>
                <a:effectLst/>
                <a:latin typeface="SignikaLight"/>
              </a:rPr>
              <a:t>Versicherungsvermittler finden in diesem Bereich vor allem Leads für Versicherungen aus dem kleingewerblichen Geschäft. Täglich werden neue Leads bzw. Kundenanfragen über eine Auktion angeboten.</a:t>
            </a:r>
          </a:p>
          <a:p>
            <a:endParaRPr lang="de-DE" sz="1000">
              <a:solidFill>
                <a:srgbClr val="292B2C"/>
              </a:solidFill>
              <a:latin typeface="SignikaLight"/>
            </a:endParaRPr>
          </a:p>
          <a:p>
            <a:r>
              <a:rPr lang="de-DE" sz="1000">
                <a:solidFill>
                  <a:srgbClr val="0070C0"/>
                </a:solidFill>
                <a:hlinkClick r:id="rId2" action="ppaction://hlinksldjump"/>
              </a:rPr>
              <a:t>Mehr erfahren…</a:t>
            </a:r>
            <a:endParaRPr lang="de-DE" sz="1000">
              <a:solidFill>
                <a:srgbClr val="0070C0"/>
              </a:solidFill>
            </a:endParaRPr>
          </a:p>
        </p:txBody>
      </p:sp>
      <p:pic>
        <p:nvPicPr>
          <p:cNvPr id="38" name="Grafik 37">
            <a:extLst>
              <a:ext uri="{FF2B5EF4-FFF2-40B4-BE49-F238E27FC236}">
                <a16:creationId xmlns:a16="http://schemas.microsoft.com/office/drawing/2014/main" id="{90BBE6D2-730F-B604-9196-DB22B9DD78BD}"/>
              </a:ext>
            </a:extLst>
          </p:cNvPr>
          <p:cNvPicPr>
            <a:picLocks noChangeAspect="1"/>
          </p:cNvPicPr>
          <p:nvPr/>
        </p:nvPicPr>
        <p:blipFill>
          <a:blip r:embed="rId3"/>
          <a:stretch>
            <a:fillRect/>
          </a:stretch>
        </p:blipFill>
        <p:spPr>
          <a:xfrm>
            <a:off x="5417415" y="1900063"/>
            <a:ext cx="1072483" cy="1036320"/>
          </a:xfrm>
          <a:prstGeom prst="rect">
            <a:avLst/>
          </a:prstGeom>
        </p:spPr>
      </p:pic>
      <p:sp>
        <p:nvSpPr>
          <p:cNvPr id="3" name="Rechteck 2">
            <a:extLst>
              <a:ext uri="{FF2B5EF4-FFF2-40B4-BE49-F238E27FC236}">
                <a16:creationId xmlns:a16="http://schemas.microsoft.com/office/drawing/2014/main" id="{BD73E684-AED3-81B0-FFE9-F415813016CA}"/>
              </a:ext>
            </a:extLst>
          </p:cNvPr>
          <p:cNvSpPr/>
          <p:nvPr/>
        </p:nvSpPr>
        <p:spPr>
          <a:xfrm>
            <a:off x="2602527" y="1356360"/>
            <a:ext cx="1973580" cy="36118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4F83B622-055A-DF28-9097-666871DD3F84}"/>
              </a:ext>
            </a:extLst>
          </p:cNvPr>
          <p:cNvSpPr txBox="1"/>
          <p:nvPr/>
        </p:nvSpPr>
        <p:spPr>
          <a:xfrm>
            <a:off x="2918317" y="1423219"/>
            <a:ext cx="1130118" cy="276999"/>
          </a:xfrm>
          <a:prstGeom prst="rect">
            <a:avLst/>
          </a:prstGeom>
          <a:noFill/>
        </p:spPr>
        <p:txBody>
          <a:bodyPr wrap="none" rtlCol="0">
            <a:spAutoFit/>
          </a:bodyPr>
          <a:lstStyle/>
          <a:p>
            <a:r>
              <a:rPr lang="de-DE" sz="1200"/>
              <a:t>MVP-Navigator</a:t>
            </a:r>
          </a:p>
        </p:txBody>
      </p:sp>
      <p:sp>
        <p:nvSpPr>
          <p:cNvPr id="5" name="Textfeld 4">
            <a:extLst>
              <a:ext uri="{FF2B5EF4-FFF2-40B4-BE49-F238E27FC236}">
                <a16:creationId xmlns:a16="http://schemas.microsoft.com/office/drawing/2014/main" id="{49B14B25-99FA-D89D-4442-0231F71D1A6E}"/>
              </a:ext>
            </a:extLst>
          </p:cNvPr>
          <p:cNvSpPr txBox="1"/>
          <p:nvPr/>
        </p:nvSpPr>
        <p:spPr>
          <a:xfrm>
            <a:off x="2716808" y="3246858"/>
            <a:ext cx="1563043" cy="1785104"/>
          </a:xfrm>
          <a:prstGeom prst="rect">
            <a:avLst/>
          </a:prstGeom>
          <a:noFill/>
        </p:spPr>
        <p:txBody>
          <a:bodyPr wrap="square" rtlCol="0">
            <a:spAutoFit/>
          </a:bodyPr>
          <a:lstStyle/>
          <a:p>
            <a:r>
              <a:rPr lang="de-DE" sz="1000"/>
              <a:t>13 MVP-Systeme wurden mit über 1.200 Kriteren durch Makler einem Praxistest unterzogen.</a:t>
            </a:r>
          </a:p>
          <a:p>
            <a:endParaRPr lang="de-DE" sz="1000"/>
          </a:p>
          <a:p>
            <a:r>
              <a:rPr lang="de-DE" sz="1000"/>
              <a:t>Der MVP-Navigator ist die Entscheidungshilfe für die Auswahl eines geeigneten MVP-Systems für das eigene Maklerbüro.</a:t>
            </a:r>
          </a:p>
          <a:p>
            <a:r>
              <a:rPr lang="de-DE" sz="1000">
                <a:solidFill>
                  <a:srgbClr val="0070C0"/>
                </a:solidFill>
                <a:hlinkClick r:id="rId4" action="ppaction://hlinksldjump"/>
              </a:rPr>
              <a:t>Mehr erfahren…</a:t>
            </a:r>
            <a:endParaRPr lang="de-DE" sz="1000">
              <a:solidFill>
                <a:srgbClr val="0070C0"/>
              </a:solidFill>
            </a:endParaRPr>
          </a:p>
        </p:txBody>
      </p:sp>
      <p:pic>
        <p:nvPicPr>
          <p:cNvPr id="8" name="Grafik 7">
            <a:extLst>
              <a:ext uri="{FF2B5EF4-FFF2-40B4-BE49-F238E27FC236}">
                <a16:creationId xmlns:a16="http://schemas.microsoft.com/office/drawing/2014/main" id="{984B2378-9F1F-6035-30A0-B51236A43C62}"/>
              </a:ext>
            </a:extLst>
          </p:cNvPr>
          <p:cNvPicPr>
            <a:picLocks noChangeAspect="1"/>
          </p:cNvPicPr>
          <p:nvPr/>
        </p:nvPicPr>
        <p:blipFill>
          <a:blip r:embed="rId5"/>
          <a:stretch>
            <a:fillRect/>
          </a:stretch>
        </p:blipFill>
        <p:spPr>
          <a:xfrm>
            <a:off x="2762068" y="1856843"/>
            <a:ext cx="1531113" cy="1272540"/>
          </a:xfrm>
          <a:prstGeom prst="rect">
            <a:avLst/>
          </a:prstGeom>
        </p:spPr>
      </p:pic>
      <p:sp>
        <p:nvSpPr>
          <p:cNvPr id="6" name="Textfeld 5">
            <a:extLst>
              <a:ext uri="{FF2B5EF4-FFF2-40B4-BE49-F238E27FC236}">
                <a16:creationId xmlns:a16="http://schemas.microsoft.com/office/drawing/2014/main" id="{46FDD557-D84F-3736-3F59-8549B46EE2E1}"/>
              </a:ext>
            </a:extLst>
          </p:cNvPr>
          <p:cNvSpPr txBox="1"/>
          <p:nvPr/>
        </p:nvSpPr>
        <p:spPr>
          <a:xfrm>
            <a:off x="10426535" y="95002"/>
            <a:ext cx="941283" cy="369332"/>
          </a:xfrm>
          <a:prstGeom prst="rect">
            <a:avLst/>
          </a:prstGeom>
          <a:noFill/>
        </p:spPr>
        <p:txBody>
          <a:bodyPr wrap="none" rtlCol="0">
            <a:spAutoFit/>
          </a:bodyPr>
          <a:lstStyle/>
          <a:p>
            <a:r>
              <a:rPr lang="de-DE" b="1">
                <a:highlight>
                  <a:srgbClr val="FFFF00"/>
                </a:highlight>
              </a:rPr>
              <a:t>Ebene 2</a:t>
            </a:r>
          </a:p>
        </p:txBody>
      </p:sp>
    </p:spTree>
    <p:extLst>
      <p:ext uri="{BB962C8B-B14F-4D97-AF65-F5344CB8AC3E}">
        <p14:creationId xmlns:p14="http://schemas.microsoft.com/office/powerpoint/2010/main" val="200152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54203" y="225164"/>
            <a:ext cx="4669838" cy="369332"/>
          </a:xfrm>
          <a:prstGeom prst="rect">
            <a:avLst/>
          </a:prstGeom>
          <a:noFill/>
        </p:spPr>
        <p:txBody>
          <a:bodyPr wrap="square" rtlCol="0">
            <a:spAutoFit/>
          </a:bodyPr>
          <a:lstStyle/>
          <a:p>
            <a:r>
              <a:rPr lang="de-DE" sz="1800"/>
              <a:t>Jährliche Marktstudie Makler- und VU-Prozesse</a:t>
            </a:r>
          </a:p>
        </p:txBody>
      </p:sp>
      <p:sp>
        <p:nvSpPr>
          <p:cNvPr id="5" name="Textfeld 4">
            <a:extLst>
              <a:ext uri="{FF2B5EF4-FFF2-40B4-BE49-F238E27FC236}">
                <a16:creationId xmlns:a16="http://schemas.microsoft.com/office/drawing/2014/main" id="{234EB9BD-3BDD-0C7B-272D-FB9651866E2D}"/>
              </a:ext>
            </a:extLst>
          </p:cNvPr>
          <p:cNvSpPr txBox="1"/>
          <p:nvPr/>
        </p:nvSpPr>
        <p:spPr>
          <a:xfrm>
            <a:off x="1691318" y="1181057"/>
            <a:ext cx="8727557" cy="2831544"/>
          </a:xfrm>
          <a:prstGeom prst="rect">
            <a:avLst/>
          </a:prstGeom>
          <a:noFill/>
        </p:spPr>
        <p:txBody>
          <a:bodyPr wrap="square" rtlCol="0">
            <a:spAutoFit/>
          </a:bodyPr>
          <a:lstStyle/>
          <a:p>
            <a:r>
              <a:rPr lang="de-DE" sz="1400"/>
              <a:t>Mit der Ergebnisstudie der dvb-Umfrage zur technischen Vertriebsunterstützung für Versicherungsmakler liegt ein jährliches Update zum Thema "Maklerprozesse" vor. Mit knapp 1.000 Befragungsteilnehmern verzeichnet die Studie eine hohe Maklerbeteiligung und stellt die Erkenntnisse auf eine breite Basis.</a:t>
            </a:r>
          </a:p>
          <a:p>
            <a:endParaRPr lang="de-DE" sz="1400"/>
          </a:p>
          <a:p>
            <a:r>
              <a:rPr lang="de-DE" sz="1400"/>
              <a:t>Neben den Befragungsdaten der Makler werden auch die Ergebnisse von 24 Versicherern ausgewertet. Im Ergebnis liegt der umfassendste und detaillierteste Berichtsband zur technischen Entwicklung im Maklermarkt vor. Neben dem Umsetzungsstand von BiPRO-Standards und anderen digitalen Services sind es wieder die direkten und ungeschminkten Kommentare der Makler, die dem Leser ein umfassendes Bild vermitteln: Welche Funktionen nutzen und wünschen sich die Makler, welche Hinderungsgründe nennen sie und wo liegen die Ansatzpunkte für Automatisierung und Dunkelverarbeitung. Die Studie ist nicht nur für Projektentscheider wertvoll, sondern vermittelt allen Projektmitarbeitern ein praxisnahes Bild der technischen Maklerunterstützung.</a:t>
            </a:r>
          </a:p>
          <a:p>
            <a:endParaRPr lang="de-DE" sz="1200"/>
          </a:p>
          <a:p>
            <a:r>
              <a:rPr lang="de-DE" sz="12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33888"/>
            <a:ext cx="3652154" cy="307777"/>
          </a:xfrm>
          <a:prstGeom prst="rect">
            <a:avLst/>
          </a:prstGeom>
          <a:noFill/>
        </p:spPr>
        <p:txBody>
          <a:bodyPr wrap="none" rtlCol="0">
            <a:spAutoFit/>
          </a:bodyPr>
          <a:lstStyle/>
          <a:p>
            <a:r>
              <a:rPr lang="de-DE" sz="1400"/>
              <a:t>Die Benchmark für Makler- und BiPRO-Prozesse</a:t>
            </a:r>
          </a:p>
        </p:txBody>
      </p:sp>
      <p:pic>
        <p:nvPicPr>
          <p:cNvPr id="9" name="Grafik 8">
            <a:extLst>
              <a:ext uri="{FF2B5EF4-FFF2-40B4-BE49-F238E27FC236}">
                <a16:creationId xmlns:a16="http://schemas.microsoft.com/office/drawing/2014/main" id="{CCBB875B-62F5-8F0D-82D7-B83A91DA4281}"/>
              </a:ext>
            </a:extLst>
          </p:cNvPr>
          <p:cNvPicPr>
            <a:picLocks noChangeAspect="1"/>
          </p:cNvPicPr>
          <p:nvPr/>
        </p:nvPicPr>
        <p:blipFill>
          <a:blip r:embed="rId2"/>
          <a:stretch>
            <a:fillRect/>
          </a:stretch>
        </p:blipFill>
        <p:spPr>
          <a:xfrm>
            <a:off x="1866900" y="3968680"/>
            <a:ext cx="4534634" cy="2505550"/>
          </a:xfrm>
          <a:prstGeom prst="rect">
            <a:avLst/>
          </a:prstGeom>
        </p:spPr>
      </p:pic>
      <p:sp>
        <p:nvSpPr>
          <p:cNvPr id="3" name="Textfeld 2">
            <a:extLst>
              <a:ext uri="{FF2B5EF4-FFF2-40B4-BE49-F238E27FC236}">
                <a16:creationId xmlns:a16="http://schemas.microsoft.com/office/drawing/2014/main" id="{3F88F221-E444-EAA7-AAFB-873100102D80}"/>
              </a:ext>
            </a:extLst>
          </p:cNvPr>
          <p:cNvSpPr txBox="1"/>
          <p:nvPr/>
        </p:nvSpPr>
        <p:spPr>
          <a:xfrm>
            <a:off x="7457704" y="4560125"/>
            <a:ext cx="4013150" cy="646331"/>
          </a:xfrm>
          <a:prstGeom prst="rect">
            <a:avLst/>
          </a:prstGeom>
          <a:noFill/>
        </p:spPr>
        <p:txBody>
          <a:bodyPr wrap="none" rtlCol="0">
            <a:spAutoFit/>
          </a:bodyPr>
          <a:lstStyle/>
          <a:p>
            <a:r>
              <a:rPr lang="de-DE"/>
              <a:t>Aktuell ist die Marktstudie von Okt. 2022</a:t>
            </a:r>
          </a:p>
          <a:p>
            <a:r>
              <a:rPr lang="de-DE">
                <a:solidFill>
                  <a:schemeClr val="bg1"/>
                </a:solidFill>
                <a:highlight>
                  <a:srgbClr val="0000FF"/>
                </a:highlight>
              </a:rPr>
              <a:t>Hier klicken</a:t>
            </a:r>
          </a:p>
        </p:txBody>
      </p:sp>
      <p:sp>
        <p:nvSpPr>
          <p:cNvPr id="4" name="Textfeld 3">
            <a:extLst>
              <a:ext uri="{FF2B5EF4-FFF2-40B4-BE49-F238E27FC236}">
                <a16:creationId xmlns:a16="http://schemas.microsoft.com/office/drawing/2014/main" id="{2A6D3538-55AA-2D8A-5AEC-5E02B2164B23}"/>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3966773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54203" y="206569"/>
            <a:ext cx="1970732" cy="369332"/>
          </a:xfrm>
          <a:prstGeom prst="rect">
            <a:avLst/>
          </a:prstGeom>
          <a:noFill/>
        </p:spPr>
        <p:txBody>
          <a:bodyPr wrap="none" rtlCol="0">
            <a:spAutoFit/>
          </a:bodyPr>
          <a:lstStyle/>
          <a:p>
            <a:r>
              <a:rPr lang="de-DE" sz="1800"/>
              <a:t>MVP-Marktanalyse</a:t>
            </a:r>
          </a:p>
        </p:txBody>
      </p:sp>
      <p:sp>
        <p:nvSpPr>
          <p:cNvPr id="5" name="Textfeld 4">
            <a:extLst>
              <a:ext uri="{FF2B5EF4-FFF2-40B4-BE49-F238E27FC236}">
                <a16:creationId xmlns:a16="http://schemas.microsoft.com/office/drawing/2014/main" id="{234EB9BD-3BDD-0C7B-272D-FB9651866E2D}"/>
              </a:ext>
            </a:extLst>
          </p:cNvPr>
          <p:cNvSpPr txBox="1"/>
          <p:nvPr/>
        </p:nvSpPr>
        <p:spPr>
          <a:xfrm>
            <a:off x="916618" y="1193757"/>
            <a:ext cx="8727557" cy="2923877"/>
          </a:xfrm>
          <a:prstGeom prst="rect">
            <a:avLst/>
          </a:prstGeom>
          <a:noFill/>
        </p:spPr>
        <p:txBody>
          <a:bodyPr wrap="square" rtlCol="0">
            <a:spAutoFit/>
          </a:bodyPr>
          <a:lstStyle/>
          <a:p>
            <a:pPr algn="l"/>
            <a:r>
              <a:rPr lang="de-DE" sz="1400" b="0" i="0">
                <a:solidFill>
                  <a:srgbClr val="333333"/>
                </a:solidFill>
                <a:effectLst/>
              </a:rPr>
              <a:t>Ziel der Untersuchung ist nicht die Bewertung des MVP oder die Vergabe eines Awards, sondern der Abgleich mit dem Kriterienkatalog. Daher gibt es auch keine Rangliste der Systeme.</a:t>
            </a:r>
          </a:p>
          <a:p>
            <a:pPr algn="l"/>
            <a:r>
              <a:rPr lang="de-DE" sz="1400" b="0" i="0">
                <a:solidFill>
                  <a:srgbClr val="333333"/>
                </a:solidFill>
                <a:effectLst/>
              </a:rPr>
              <a:t>Die MVP richten sich an unterschiedliche Zielgruppen, so dass es für den Makler wichtig ist, die Programme aus seiner Sicht entsprechend seiner Bedürfnisse zu betrachten.</a:t>
            </a:r>
          </a:p>
          <a:p>
            <a:pPr algn="l"/>
            <a:r>
              <a:rPr lang="de-DE" sz="1400" b="0" i="0">
                <a:solidFill>
                  <a:srgbClr val="333333"/>
                </a:solidFill>
                <a:effectLst/>
              </a:rPr>
              <a:t>Wenn ein Makler beispielsweise kein Inkasso betreibt, benötigt er kein MVP mit diesem Modul. Einige Makler möchten selbst bestimmen, wie sie ihr MVP einrichten - andere möchten so viel Struktur wie möglich durch das MVP vorgegeben bekommen. Andere Makler schwören auf eine Cloud-Lösung, bei der alle Kunden- und Vertragsdaten, die sie vom Versicherer erhalten, automatisch vom Hersteller verarbeitet und eingespielt werden. Dies wiederum ist für andere Makler unvorstellbar, sie wollen die Hoheit über die Daten behalten und den Server bei sich vor Ort aufstellen. Aus diesen und anderen Gründen ist es nicht möglich, ein Ranking der MVPs zu erstellen, sondern jeder Makler muss anhand seiner Bedürfnisse, Arbeitsweisen und Philosophien prüfen, welches MVP am besten zu ihm passt.</a:t>
            </a:r>
          </a:p>
          <a:p>
            <a:endParaRPr lang="de-DE" sz="1000"/>
          </a:p>
          <a:p>
            <a:endParaRPr lang="de-DE" sz="1000"/>
          </a:p>
          <a:p>
            <a:r>
              <a:rPr lang="de-DE" sz="10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33888"/>
            <a:ext cx="6346737" cy="307777"/>
          </a:xfrm>
          <a:prstGeom prst="rect">
            <a:avLst/>
          </a:prstGeom>
          <a:noFill/>
        </p:spPr>
        <p:txBody>
          <a:bodyPr wrap="none" rtlCol="0">
            <a:spAutoFit/>
          </a:bodyPr>
          <a:lstStyle/>
          <a:p>
            <a:r>
              <a:rPr lang="de-DE" sz="1400" b="0" i="0">
                <a:solidFill>
                  <a:srgbClr val="333333"/>
                </a:solidFill>
                <a:effectLst/>
                <a:latin typeface="-apple-system"/>
              </a:rPr>
              <a:t>Eine Marktübersicht der führenden MVP-Systeme auf Basis von 1.300 Prozessfragen.</a:t>
            </a:r>
            <a:endParaRPr lang="de-DE" sz="1400"/>
          </a:p>
        </p:txBody>
      </p:sp>
      <p:pic>
        <p:nvPicPr>
          <p:cNvPr id="1026" name="Picture 2">
            <a:extLst>
              <a:ext uri="{FF2B5EF4-FFF2-40B4-BE49-F238E27FC236}">
                <a16:creationId xmlns:a16="http://schemas.microsoft.com/office/drawing/2014/main" id="{9435BE9E-D392-E17D-7F56-B55D009D9A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618" y="4397862"/>
            <a:ext cx="3067840" cy="2114739"/>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7D40C04E-2A0F-5E64-8A27-B31A26963F00}"/>
              </a:ext>
            </a:extLst>
          </p:cNvPr>
          <p:cNvSpPr txBox="1"/>
          <p:nvPr/>
        </p:nvSpPr>
        <p:spPr>
          <a:xfrm>
            <a:off x="5158739" y="4397862"/>
            <a:ext cx="3344442" cy="2308324"/>
          </a:xfrm>
          <a:prstGeom prst="rect">
            <a:avLst/>
          </a:prstGeom>
          <a:noFill/>
        </p:spPr>
        <p:txBody>
          <a:bodyPr wrap="none" rtlCol="0">
            <a:spAutoFit/>
          </a:bodyPr>
          <a:lstStyle/>
          <a:p>
            <a:r>
              <a:rPr lang="de-DE"/>
              <a:t>Kostenloser Vergleich für Makler</a:t>
            </a:r>
          </a:p>
          <a:p>
            <a:r>
              <a:rPr lang="de-DE">
                <a:solidFill>
                  <a:schemeClr val="bg1"/>
                </a:solidFill>
                <a:highlight>
                  <a:srgbClr val="0000FF"/>
                </a:highlight>
              </a:rPr>
              <a:t>Hier klicken</a:t>
            </a:r>
          </a:p>
          <a:p>
            <a:endParaRPr lang="de-DE">
              <a:solidFill>
                <a:schemeClr val="bg1"/>
              </a:solidFill>
              <a:highlight>
                <a:srgbClr val="0000FF"/>
              </a:highlight>
            </a:endParaRPr>
          </a:p>
          <a:p>
            <a:endParaRPr lang="de-DE">
              <a:solidFill>
                <a:schemeClr val="bg1"/>
              </a:solidFill>
              <a:highlight>
                <a:srgbClr val="0000FF"/>
              </a:highlight>
            </a:endParaRPr>
          </a:p>
          <a:p>
            <a:r>
              <a:rPr lang="de-DE"/>
              <a:t>Informationen für MVP-Hersteller</a:t>
            </a:r>
          </a:p>
          <a:p>
            <a:r>
              <a:rPr lang="de-DE">
                <a:solidFill>
                  <a:schemeClr val="bg1"/>
                </a:solidFill>
                <a:highlight>
                  <a:srgbClr val="0000FF"/>
                </a:highlight>
              </a:rPr>
              <a:t>Hier klicken</a:t>
            </a:r>
          </a:p>
          <a:p>
            <a:endParaRPr lang="de-DE">
              <a:solidFill>
                <a:schemeClr val="bg1"/>
              </a:solidFill>
              <a:highlight>
                <a:srgbClr val="0000FF"/>
              </a:highlight>
            </a:endParaRPr>
          </a:p>
          <a:p>
            <a:endParaRPr lang="de-DE">
              <a:solidFill>
                <a:schemeClr val="bg1"/>
              </a:solidFill>
              <a:highlight>
                <a:srgbClr val="0000FF"/>
              </a:highlight>
            </a:endParaRPr>
          </a:p>
        </p:txBody>
      </p:sp>
      <p:sp>
        <p:nvSpPr>
          <p:cNvPr id="4" name="Textfeld 3">
            <a:extLst>
              <a:ext uri="{FF2B5EF4-FFF2-40B4-BE49-F238E27FC236}">
                <a16:creationId xmlns:a16="http://schemas.microsoft.com/office/drawing/2014/main" id="{748B6825-63EA-096A-42A0-46B29C398678}"/>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564062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54203" y="260552"/>
            <a:ext cx="1116011" cy="369332"/>
          </a:xfrm>
          <a:prstGeom prst="rect">
            <a:avLst/>
          </a:prstGeom>
          <a:noFill/>
        </p:spPr>
        <p:txBody>
          <a:bodyPr wrap="none" rtlCol="0">
            <a:spAutoFit/>
          </a:bodyPr>
          <a:lstStyle/>
          <a:p>
            <a:r>
              <a:rPr lang="de-DE"/>
              <a:t>Umfragen</a:t>
            </a:r>
          </a:p>
        </p:txBody>
      </p:sp>
      <p:sp>
        <p:nvSpPr>
          <p:cNvPr id="5" name="Textfeld 4">
            <a:extLst>
              <a:ext uri="{FF2B5EF4-FFF2-40B4-BE49-F238E27FC236}">
                <a16:creationId xmlns:a16="http://schemas.microsoft.com/office/drawing/2014/main" id="{234EB9BD-3BDD-0C7B-272D-FB9651866E2D}"/>
              </a:ext>
            </a:extLst>
          </p:cNvPr>
          <p:cNvSpPr txBox="1"/>
          <p:nvPr/>
        </p:nvSpPr>
        <p:spPr>
          <a:xfrm>
            <a:off x="854203" y="1396957"/>
            <a:ext cx="8727557" cy="1323439"/>
          </a:xfrm>
          <a:prstGeom prst="rect">
            <a:avLst/>
          </a:prstGeom>
          <a:noFill/>
        </p:spPr>
        <p:txBody>
          <a:bodyPr wrap="square" rtlCol="0">
            <a:spAutoFit/>
          </a:bodyPr>
          <a:lstStyle/>
          <a:p>
            <a:r>
              <a:rPr lang="de-DE" sz="1400">
                <a:solidFill>
                  <a:srgbClr val="333333"/>
                </a:solidFill>
              </a:rPr>
              <a:t>Wir konzipieren und realisieren Befragungen, führen die Befragung im eigenen Panel durch und erstellen eine aussagekräftige Auswertung. Durch unsere jährliche dvb-Maklerbefragung sind Verfahren und Anbieter bei den Maklern bekannt und als vertrauenswürdig anerkannt. Gerne unterstützen wir Sie damit bei Servicebefragungen, Nachfrageverhalten und Bedarfsanalysen bei Maklern.</a:t>
            </a:r>
          </a:p>
          <a:p>
            <a:endParaRPr lang="de-DE" sz="1000"/>
          </a:p>
          <a:p>
            <a:r>
              <a:rPr lang="de-DE" sz="14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65328"/>
            <a:ext cx="5696816" cy="307777"/>
          </a:xfrm>
          <a:prstGeom prst="rect">
            <a:avLst/>
          </a:prstGeom>
          <a:noFill/>
        </p:spPr>
        <p:txBody>
          <a:bodyPr wrap="none" rtlCol="0">
            <a:spAutoFit/>
          </a:bodyPr>
          <a:lstStyle/>
          <a:p>
            <a:r>
              <a:rPr lang="de-DE" sz="1400"/>
              <a:t>Vom schnellen Stimmungsbarometer bis zur qualifizierten Maklerbefragung	</a:t>
            </a:r>
          </a:p>
        </p:txBody>
      </p:sp>
      <p:pic>
        <p:nvPicPr>
          <p:cNvPr id="9" name="Grafik 8">
            <a:extLst>
              <a:ext uri="{FF2B5EF4-FFF2-40B4-BE49-F238E27FC236}">
                <a16:creationId xmlns:a16="http://schemas.microsoft.com/office/drawing/2014/main" id="{F9FF37FE-E9B2-B6DA-6997-E89CECE96488}"/>
              </a:ext>
            </a:extLst>
          </p:cNvPr>
          <p:cNvPicPr>
            <a:picLocks noChangeAspect="1"/>
          </p:cNvPicPr>
          <p:nvPr/>
        </p:nvPicPr>
        <p:blipFill>
          <a:blip r:embed="rId2"/>
          <a:stretch>
            <a:fillRect/>
          </a:stretch>
        </p:blipFill>
        <p:spPr>
          <a:xfrm>
            <a:off x="731080" y="3306545"/>
            <a:ext cx="4486901" cy="3115110"/>
          </a:xfrm>
          <a:prstGeom prst="rect">
            <a:avLst/>
          </a:prstGeom>
        </p:spPr>
      </p:pic>
      <p:pic>
        <p:nvPicPr>
          <p:cNvPr id="11" name="Grafik 10">
            <a:extLst>
              <a:ext uri="{FF2B5EF4-FFF2-40B4-BE49-F238E27FC236}">
                <a16:creationId xmlns:a16="http://schemas.microsoft.com/office/drawing/2014/main" id="{8E039757-EC00-6703-AE89-18C99D775030}"/>
              </a:ext>
            </a:extLst>
          </p:cNvPr>
          <p:cNvPicPr>
            <a:picLocks noChangeAspect="1"/>
          </p:cNvPicPr>
          <p:nvPr/>
        </p:nvPicPr>
        <p:blipFill>
          <a:blip r:embed="rId3"/>
          <a:stretch>
            <a:fillRect/>
          </a:stretch>
        </p:blipFill>
        <p:spPr>
          <a:xfrm>
            <a:off x="5891405" y="3306545"/>
            <a:ext cx="5353576" cy="3204222"/>
          </a:xfrm>
          <a:prstGeom prst="rect">
            <a:avLst/>
          </a:prstGeom>
        </p:spPr>
      </p:pic>
      <p:sp>
        <p:nvSpPr>
          <p:cNvPr id="3" name="Textfeld 2">
            <a:extLst>
              <a:ext uri="{FF2B5EF4-FFF2-40B4-BE49-F238E27FC236}">
                <a16:creationId xmlns:a16="http://schemas.microsoft.com/office/drawing/2014/main" id="{765F623E-B416-C58D-7044-284152606EBC}"/>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3207601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54203" y="225164"/>
            <a:ext cx="1863011" cy="369332"/>
          </a:xfrm>
          <a:prstGeom prst="rect">
            <a:avLst/>
          </a:prstGeom>
          <a:noFill/>
        </p:spPr>
        <p:txBody>
          <a:bodyPr wrap="none" rtlCol="0">
            <a:spAutoFit/>
          </a:bodyPr>
          <a:lstStyle/>
          <a:p>
            <a:r>
              <a:rPr lang="de-DE"/>
              <a:t>Lead Generierung</a:t>
            </a:r>
          </a:p>
        </p:txBody>
      </p:sp>
      <p:sp>
        <p:nvSpPr>
          <p:cNvPr id="5" name="Textfeld 4">
            <a:extLst>
              <a:ext uri="{FF2B5EF4-FFF2-40B4-BE49-F238E27FC236}">
                <a16:creationId xmlns:a16="http://schemas.microsoft.com/office/drawing/2014/main" id="{234EB9BD-3BDD-0C7B-272D-FB9651866E2D}"/>
              </a:ext>
            </a:extLst>
          </p:cNvPr>
          <p:cNvSpPr txBox="1"/>
          <p:nvPr/>
        </p:nvSpPr>
        <p:spPr>
          <a:xfrm>
            <a:off x="901712" y="1289918"/>
            <a:ext cx="8727557" cy="2031325"/>
          </a:xfrm>
          <a:prstGeom prst="rect">
            <a:avLst/>
          </a:prstGeom>
          <a:noFill/>
        </p:spPr>
        <p:txBody>
          <a:bodyPr wrap="square" rtlCol="0">
            <a:spAutoFit/>
          </a:bodyPr>
          <a:lstStyle/>
          <a:p>
            <a:r>
              <a:rPr lang="de-DE" sz="1400"/>
              <a:t>Die dvb stet als langjähriges Informationsmedium auf Du und Du mit Google und Co. Aus diesem Grund landen viele Anfragen von Verbrauchern und potentiellen Versicherungskunden auf unseren Seiten. Einen Vergleicher zu erstellen kam uns nie in den Sinn, Ehrlich gesagt haben wir es einmal versucht, sind aber an der Komplexität gescheitert. Seitdem berichten wir lieber über die Herausforderungen der Vergleicher und durchgehenden Prozesse zu den Maklern.</a:t>
            </a:r>
          </a:p>
          <a:p>
            <a:r>
              <a:rPr lang="de-DE" sz="1400"/>
              <a:t>Übrigens: Die Leads aus den Anfragen überlassen wir gegen ein geringes Entgelt an unsere mitlesenden Makler.</a:t>
            </a:r>
          </a:p>
          <a:p>
            <a:endParaRPr lang="de-DE" sz="1400"/>
          </a:p>
          <a:p>
            <a:endParaRPr lang="de-DE" sz="1400"/>
          </a:p>
          <a:p>
            <a:r>
              <a:rPr lang="de-DE" sz="14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33888"/>
            <a:ext cx="3034420" cy="307777"/>
          </a:xfrm>
          <a:prstGeom prst="rect">
            <a:avLst/>
          </a:prstGeom>
          <a:noFill/>
        </p:spPr>
        <p:txBody>
          <a:bodyPr wrap="none" rtlCol="0">
            <a:spAutoFit/>
          </a:bodyPr>
          <a:lstStyle/>
          <a:p>
            <a:r>
              <a:rPr lang="de-DE" sz="1400"/>
              <a:t>Vom SEO-Treffer zur konkreten Anfrage</a:t>
            </a:r>
          </a:p>
        </p:txBody>
      </p:sp>
      <p:pic>
        <p:nvPicPr>
          <p:cNvPr id="9" name="Grafik 8">
            <a:extLst>
              <a:ext uri="{FF2B5EF4-FFF2-40B4-BE49-F238E27FC236}">
                <a16:creationId xmlns:a16="http://schemas.microsoft.com/office/drawing/2014/main" id="{3280FFB3-275C-9659-1DC9-CAFF37A01FBF}"/>
              </a:ext>
            </a:extLst>
          </p:cNvPr>
          <p:cNvPicPr>
            <a:picLocks noChangeAspect="1"/>
          </p:cNvPicPr>
          <p:nvPr/>
        </p:nvPicPr>
        <p:blipFill>
          <a:blip r:embed="rId2"/>
          <a:stretch>
            <a:fillRect/>
          </a:stretch>
        </p:blipFill>
        <p:spPr>
          <a:xfrm>
            <a:off x="901712" y="3688377"/>
            <a:ext cx="4539375" cy="2944459"/>
          </a:xfrm>
          <a:prstGeom prst="rect">
            <a:avLst/>
          </a:prstGeom>
        </p:spPr>
      </p:pic>
      <p:sp>
        <p:nvSpPr>
          <p:cNvPr id="3" name="Textfeld 2">
            <a:extLst>
              <a:ext uri="{FF2B5EF4-FFF2-40B4-BE49-F238E27FC236}">
                <a16:creationId xmlns:a16="http://schemas.microsoft.com/office/drawing/2014/main" id="{89C13D79-2548-7D79-DAC5-043E77614E17}"/>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1215788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62154" y="225164"/>
            <a:ext cx="1487908" cy="369332"/>
          </a:xfrm>
          <a:prstGeom prst="rect">
            <a:avLst/>
          </a:prstGeom>
          <a:noFill/>
        </p:spPr>
        <p:txBody>
          <a:bodyPr wrap="none" rtlCol="0">
            <a:spAutoFit/>
          </a:bodyPr>
          <a:lstStyle/>
          <a:p>
            <a:r>
              <a:rPr lang="de-DE"/>
              <a:t>Karrieremarkt</a:t>
            </a:r>
          </a:p>
        </p:txBody>
      </p:sp>
      <p:sp>
        <p:nvSpPr>
          <p:cNvPr id="5" name="Textfeld 4">
            <a:extLst>
              <a:ext uri="{FF2B5EF4-FFF2-40B4-BE49-F238E27FC236}">
                <a16:creationId xmlns:a16="http://schemas.microsoft.com/office/drawing/2014/main" id="{234EB9BD-3BDD-0C7B-272D-FB9651866E2D}"/>
              </a:ext>
            </a:extLst>
          </p:cNvPr>
          <p:cNvSpPr txBox="1"/>
          <p:nvPr/>
        </p:nvSpPr>
        <p:spPr>
          <a:xfrm>
            <a:off x="854203" y="1194162"/>
            <a:ext cx="8727557" cy="1415772"/>
          </a:xfrm>
          <a:prstGeom prst="rect">
            <a:avLst/>
          </a:prstGeom>
          <a:noFill/>
        </p:spPr>
        <p:txBody>
          <a:bodyPr wrap="square" rtlCol="0">
            <a:spAutoFit/>
          </a:bodyPr>
          <a:lstStyle/>
          <a:p>
            <a:r>
              <a:rPr lang="de-DE" sz="1400" b="0" i="0">
                <a:solidFill>
                  <a:srgbClr val="333333"/>
                </a:solidFill>
                <a:effectLst/>
              </a:rPr>
              <a:t>Der dvb-Karrieremarkt ist ein Spezial-Stellenmarkt für Jobs und berufliche Kontakte rund um die Versicherungswirtschaft. Hier finden namhafte Unternehmen geeignete Mitarbeiterinnen und Mitarbeiter für den Innen- und Außendienst sowie für Nachfolgeregelungen. Schalten Sie Ihre Stellenanzeige gezielt bei Menschen aus der Versicherungsbranche.</a:t>
            </a:r>
          </a:p>
          <a:p>
            <a:endParaRPr lang="de-DE" sz="1000"/>
          </a:p>
          <a:p>
            <a:endParaRPr lang="de-DE" sz="1000"/>
          </a:p>
          <a:p>
            <a:r>
              <a:rPr lang="de-DE" sz="10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33888"/>
            <a:ext cx="4214744" cy="307777"/>
          </a:xfrm>
          <a:prstGeom prst="rect">
            <a:avLst/>
          </a:prstGeom>
          <a:noFill/>
        </p:spPr>
        <p:txBody>
          <a:bodyPr wrap="none" rtlCol="0">
            <a:spAutoFit/>
          </a:bodyPr>
          <a:lstStyle/>
          <a:p>
            <a:r>
              <a:rPr lang="de-DE" sz="1400"/>
              <a:t>Die richtigen Bewerber für die konkrete Aufgabe finden</a:t>
            </a:r>
          </a:p>
        </p:txBody>
      </p:sp>
      <p:pic>
        <p:nvPicPr>
          <p:cNvPr id="9" name="Grafik 8">
            <a:extLst>
              <a:ext uri="{FF2B5EF4-FFF2-40B4-BE49-F238E27FC236}">
                <a16:creationId xmlns:a16="http://schemas.microsoft.com/office/drawing/2014/main" id="{81E13C51-1C1A-D16D-E615-9F2BB6491FF6}"/>
              </a:ext>
            </a:extLst>
          </p:cNvPr>
          <p:cNvPicPr>
            <a:picLocks noChangeAspect="1"/>
          </p:cNvPicPr>
          <p:nvPr/>
        </p:nvPicPr>
        <p:blipFill>
          <a:blip r:embed="rId2"/>
          <a:stretch>
            <a:fillRect/>
          </a:stretch>
        </p:blipFill>
        <p:spPr>
          <a:xfrm>
            <a:off x="862154" y="3057103"/>
            <a:ext cx="5672711" cy="3496967"/>
          </a:xfrm>
          <a:prstGeom prst="rect">
            <a:avLst/>
          </a:prstGeom>
        </p:spPr>
      </p:pic>
      <p:sp>
        <p:nvSpPr>
          <p:cNvPr id="3" name="Textfeld 2">
            <a:extLst>
              <a:ext uri="{FF2B5EF4-FFF2-40B4-BE49-F238E27FC236}">
                <a16:creationId xmlns:a16="http://schemas.microsoft.com/office/drawing/2014/main" id="{AE5C461E-03DD-875E-368F-24405D154913}"/>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131306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CE11A6FC-A125-2573-514C-7D7350ACBE8B}"/>
              </a:ext>
            </a:extLst>
          </p:cNvPr>
          <p:cNvSpPr txBox="1"/>
          <p:nvPr/>
        </p:nvSpPr>
        <p:spPr>
          <a:xfrm>
            <a:off x="739568" y="158603"/>
            <a:ext cx="2333780" cy="369332"/>
          </a:xfrm>
          <a:prstGeom prst="rect">
            <a:avLst/>
          </a:prstGeom>
          <a:noFill/>
        </p:spPr>
        <p:txBody>
          <a:bodyPr wrap="none" rtlCol="0">
            <a:spAutoFit/>
          </a:bodyPr>
          <a:lstStyle/>
          <a:p>
            <a:r>
              <a:rPr lang="de-DE"/>
              <a:t>Täglicher Pressespiegel</a:t>
            </a:r>
          </a:p>
        </p:txBody>
      </p:sp>
      <p:sp>
        <p:nvSpPr>
          <p:cNvPr id="23" name="Textfeld 22">
            <a:extLst>
              <a:ext uri="{FF2B5EF4-FFF2-40B4-BE49-F238E27FC236}">
                <a16:creationId xmlns:a16="http://schemas.microsoft.com/office/drawing/2014/main" id="{5C97F742-8886-6272-8B80-FBDB96187334}"/>
              </a:ext>
            </a:extLst>
          </p:cNvPr>
          <p:cNvSpPr txBox="1"/>
          <p:nvPr/>
        </p:nvSpPr>
        <p:spPr>
          <a:xfrm>
            <a:off x="785623" y="959809"/>
            <a:ext cx="6986777" cy="2462213"/>
          </a:xfrm>
          <a:prstGeom prst="rect">
            <a:avLst/>
          </a:prstGeom>
          <a:noFill/>
        </p:spPr>
        <p:txBody>
          <a:bodyPr wrap="square" rtlCol="0">
            <a:spAutoFit/>
          </a:bodyPr>
          <a:lstStyle/>
          <a:p>
            <a:pPr algn="l"/>
            <a:r>
              <a:rPr lang="de-DE" sz="1400" b="0" i="0">
                <a:solidFill>
                  <a:srgbClr val="292B2C"/>
                </a:solidFill>
                <a:effectLst/>
              </a:rPr>
              <a:t>Mit den vielfältigen Angeboten auf der Internetseite sollen vor allem Informationsbefürfnisse und Interessen von freien Versicherungsvermittlern bedient werden.</a:t>
            </a:r>
          </a:p>
          <a:p>
            <a:pPr algn="l"/>
            <a:r>
              <a:rPr lang="de-DE" sz="1400" b="0" i="0">
                <a:solidFill>
                  <a:srgbClr val="292B2C"/>
                </a:solidFill>
                <a:effectLst/>
              </a:rPr>
              <a:t>Fachbereiche wie ein tagesaktueller Pressespiegel, Leads, ein Karrieremarkt, eine MVP Landkarte sowie zahlreiche Angebote aus dem Bereich Fachwissen (Workshops, Studien, MVP-Forum, Verswiki - Versicherungslexikon) liefern Unterstützung bei der täglichen Arbeit.</a:t>
            </a:r>
          </a:p>
          <a:p>
            <a:pPr algn="l"/>
            <a:r>
              <a:rPr lang="de-DE" sz="1400" b="0" i="0">
                <a:solidFill>
                  <a:srgbClr val="292B2C"/>
                </a:solidFill>
                <a:effectLst/>
              </a:rPr>
              <a:t>Der werktägliche und mehrfach ausgezeichnete Newsletter dvb-Pressespiegel behandelt u.a. folgende Themen: Vertriebsinfos und Produktupdates, aktuelles zur IDD, MiFID &amp; Co, Prozesse und BiPRO aus Maklersicht, Vertriebs- und Beratungs-Tipps, Sparten-Fachartikel, sowie aktuelle Unternehmensmeldungen.</a:t>
            </a:r>
          </a:p>
          <a:p>
            <a:br>
              <a:rPr lang="de-DE" sz="1400"/>
            </a:br>
            <a:r>
              <a:rPr lang="de-DE" sz="1400">
                <a:solidFill>
                  <a:schemeClr val="bg1"/>
                </a:solidFill>
                <a:highlight>
                  <a:srgbClr val="0000FF"/>
                </a:highlight>
              </a:rPr>
              <a:t>Kontakt aufnehmen</a:t>
            </a:r>
          </a:p>
        </p:txBody>
      </p:sp>
      <p:sp>
        <p:nvSpPr>
          <p:cNvPr id="24" name="Textfeld 23">
            <a:extLst>
              <a:ext uri="{FF2B5EF4-FFF2-40B4-BE49-F238E27FC236}">
                <a16:creationId xmlns:a16="http://schemas.microsoft.com/office/drawing/2014/main" id="{569AB3BE-BE41-3B84-3902-29643E169701}"/>
              </a:ext>
            </a:extLst>
          </p:cNvPr>
          <p:cNvSpPr txBox="1"/>
          <p:nvPr/>
        </p:nvSpPr>
        <p:spPr>
          <a:xfrm>
            <a:off x="785623" y="596728"/>
            <a:ext cx="5624360" cy="307777"/>
          </a:xfrm>
          <a:prstGeom prst="rect">
            <a:avLst/>
          </a:prstGeom>
          <a:noFill/>
        </p:spPr>
        <p:txBody>
          <a:bodyPr wrap="none" rtlCol="0">
            <a:spAutoFit/>
          </a:bodyPr>
          <a:lstStyle/>
          <a:p>
            <a:r>
              <a:rPr lang="de-DE" sz="1400"/>
              <a:t>Jeden Werktag auf den Tisch der VU-Entscheider und Versicherungsmakler</a:t>
            </a:r>
          </a:p>
        </p:txBody>
      </p:sp>
      <p:pic>
        <p:nvPicPr>
          <p:cNvPr id="6" name="Grafik 5">
            <a:extLst>
              <a:ext uri="{FF2B5EF4-FFF2-40B4-BE49-F238E27FC236}">
                <a16:creationId xmlns:a16="http://schemas.microsoft.com/office/drawing/2014/main" id="{7E53AFE7-07FF-C584-3DED-AB5222EBAB8F}"/>
              </a:ext>
            </a:extLst>
          </p:cNvPr>
          <p:cNvPicPr>
            <a:picLocks noChangeAspect="1"/>
          </p:cNvPicPr>
          <p:nvPr/>
        </p:nvPicPr>
        <p:blipFill>
          <a:blip r:embed="rId2"/>
          <a:stretch>
            <a:fillRect/>
          </a:stretch>
        </p:blipFill>
        <p:spPr>
          <a:xfrm>
            <a:off x="785623" y="3533566"/>
            <a:ext cx="6868484" cy="2991267"/>
          </a:xfrm>
          <a:prstGeom prst="rect">
            <a:avLst/>
          </a:prstGeom>
        </p:spPr>
      </p:pic>
      <p:sp>
        <p:nvSpPr>
          <p:cNvPr id="2" name="Textfeld 1">
            <a:extLst>
              <a:ext uri="{FF2B5EF4-FFF2-40B4-BE49-F238E27FC236}">
                <a16:creationId xmlns:a16="http://schemas.microsoft.com/office/drawing/2014/main" id="{09BEC397-E074-A2DC-AE32-8FAF3605A144}"/>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2070925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CE11A6FC-A125-2573-514C-7D7350ACBE8B}"/>
              </a:ext>
            </a:extLst>
          </p:cNvPr>
          <p:cNvSpPr txBox="1"/>
          <p:nvPr/>
        </p:nvSpPr>
        <p:spPr>
          <a:xfrm>
            <a:off x="726454" y="136224"/>
            <a:ext cx="4773656" cy="646331"/>
          </a:xfrm>
          <a:prstGeom prst="rect">
            <a:avLst/>
          </a:prstGeom>
          <a:noFill/>
        </p:spPr>
        <p:txBody>
          <a:bodyPr wrap="square" rtlCol="0">
            <a:spAutoFit/>
          </a:bodyPr>
          <a:lstStyle/>
          <a:p>
            <a:r>
              <a:rPr lang="de-DE" sz="1800"/>
              <a:t>Fachlicher Content „Maklerprozesse“</a:t>
            </a:r>
          </a:p>
          <a:p>
            <a:endParaRPr lang="de-DE"/>
          </a:p>
        </p:txBody>
      </p:sp>
      <p:sp>
        <p:nvSpPr>
          <p:cNvPr id="23" name="Textfeld 22">
            <a:extLst>
              <a:ext uri="{FF2B5EF4-FFF2-40B4-BE49-F238E27FC236}">
                <a16:creationId xmlns:a16="http://schemas.microsoft.com/office/drawing/2014/main" id="{5C97F742-8886-6272-8B80-FBDB96187334}"/>
              </a:ext>
            </a:extLst>
          </p:cNvPr>
          <p:cNvSpPr txBox="1"/>
          <p:nvPr/>
        </p:nvSpPr>
        <p:spPr>
          <a:xfrm>
            <a:off x="785623" y="959809"/>
            <a:ext cx="9844277" cy="2031325"/>
          </a:xfrm>
          <a:prstGeom prst="rect">
            <a:avLst/>
          </a:prstGeom>
          <a:noFill/>
        </p:spPr>
        <p:txBody>
          <a:bodyPr wrap="square" rtlCol="0">
            <a:spAutoFit/>
          </a:bodyPr>
          <a:lstStyle/>
          <a:p>
            <a:r>
              <a:rPr lang="de-DE" sz="1400"/>
              <a:t>BiPRO, Webservices, MVP-Systeme und Cyberattakten</a:t>
            </a:r>
          </a:p>
          <a:p>
            <a:endParaRPr lang="de-DE" sz="1400"/>
          </a:p>
          <a:p>
            <a:r>
              <a:rPr lang="de-DE" sz="1400"/>
              <a:t>Der Makler ist heute nicht mehr nur Verkäufer und Berater, sondern in hohem Maße auch IT-Experte. Er muss seine Systeme installieren und warten, Sicherheitspatches einspielen und sich nicht nur mit dem Produktangebot des Versicherers auseinandersetzen, sondern auch dessen Webservices und Prozessunterstützung kennen und in seine eigenen Prozesse integrieren.</a:t>
            </a:r>
          </a:p>
          <a:p>
            <a:endParaRPr lang="de-DE" sz="1400"/>
          </a:p>
          <a:p>
            <a:r>
              <a:rPr lang="de-DE" sz="1400"/>
              <a:t>Hier können wir unterstützen. Bei der Kommunikation der neuen Prozesse des Versicherers in Richtung Makler - und zwar so, dass er den Nutzen für sich erkennt und den Service auch tatsächlich nutzt.</a:t>
            </a:r>
            <a:br>
              <a:rPr lang="de-DE" sz="1400"/>
            </a:br>
            <a:r>
              <a:rPr lang="de-DE" sz="1400">
                <a:solidFill>
                  <a:schemeClr val="bg1"/>
                </a:solidFill>
                <a:highlight>
                  <a:srgbClr val="0000FF"/>
                </a:highlight>
              </a:rPr>
              <a:t>Kontakt aufnehmen</a:t>
            </a:r>
          </a:p>
        </p:txBody>
      </p:sp>
      <p:sp>
        <p:nvSpPr>
          <p:cNvPr id="24" name="Textfeld 23">
            <a:extLst>
              <a:ext uri="{FF2B5EF4-FFF2-40B4-BE49-F238E27FC236}">
                <a16:creationId xmlns:a16="http://schemas.microsoft.com/office/drawing/2014/main" id="{569AB3BE-BE41-3B84-3902-29643E169701}"/>
              </a:ext>
            </a:extLst>
          </p:cNvPr>
          <p:cNvSpPr txBox="1"/>
          <p:nvPr/>
        </p:nvSpPr>
        <p:spPr>
          <a:xfrm>
            <a:off x="785623" y="596728"/>
            <a:ext cx="2788199" cy="307777"/>
          </a:xfrm>
          <a:prstGeom prst="rect">
            <a:avLst/>
          </a:prstGeom>
          <a:noFill/>
        </p:spPr>
        <p:txBody>
          <a:bodyPr wrap="none" rtlCol="0">
            <a:spAutoFit/>
          </a:bodyPr>
          <a:lstStyle/>
          <a:p>
            <a:r>
              <a:rPr lang="de-DE" sz="1400"/>
              <a:t>Technik empfängerorientiert erklärt</a:t>
            </a:r>
          </a:p>
        </p:txBody>
      </p:sp>
      <p:pic>
        <p:nvPicPr>
          <p:cNvPr id="6" name="Grafik 5">
            <a:extLst>
              <a:ext uri="{FF2B5EF4-FFF2-40B4-BE49-F238E27FC236}">
                <a16:creationId xmlns:a16="http://schemas.microsoft.com/office/drawing/2014/main" id="{5515A58A-DC2A-D1B2-6901-41C7C719505B}"/>
              </a:ext>
            </a:extLst>
          </p:cNvPr>
          <p:cNvPicPr>
            <a:picLocks noChangeAspect="1"/>
          </p:cNvPicPr>
          <p:nvPr/>
        </p:nvPicPr>
        <p:blipFill>
          <a:blip r:embed="rId2"/>
          <a:stretch>
            <a:fillRect/>
          </a:stretch>
        </p:blipFill>
        <p:spPr>
          <a:xfrm>
            <a:off x="785623" y="3178175"/>
            <a:ext cx="4890135" cy="3083097"/>
          </a:xfrm>
          <a:prstGeom prst="rect">
            <a:avLst/>
          </a:prstGeom>
        </p:spPr>
      </p:pic>
      <p:sp>
        <p:nvSpPr>
          <p:cNvPr id="2" name="Textfeld 1">
            <a:extLst>
              <a:ext uri="{FF2B5EF4-FFF2-40B4-BE49-F238E27FC236}">
                <a16:creationId xmlns:a16="http://schemas.microsoft.com/office/drawing/2014/main" id="{E19DE646-8098-A57F-25AB-46A1E456D861}"/>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1689443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CE11A6FC-A125-2573-514C-7D7350ACBE8B}"/>
              </a:ext>
            </a:extLst>
          </p:cNvPr>
          <p:cNvSpPr txBox="1"/>
          <p:nvPr/>
        </p:nvSpPr>
        <p:spPr>
          <a:xfrm>
            <a:off x="758446" y="100667"/>
            <a:ext cx="1228093" cy="369332"/>
          </a:xfrm>
          <a:prstGeom prst="rect">
            <a:avLst/>
          </a:prstGeom>
          <a:noFill/>
        </p:spPr>
        <p:txBody>
          <a:bodyPr wrap="none" rtlCol="0">
            <a:spAutoFit/>
          </a:bodyPr>
          <a:lstStyle/>
          <a:p>
            <a:r>
              <a:rPr lang="de-DE"/>
              <a:t>Workshops</a:t>
            </a:r>
          </a:p>
        </p:txBody>
      </p:sp>
      <p:sp>
        <p:nvSpPr>
          <p:cNvPr id="5" name="Rechteck: abgerundete Ecken 4">
            <a:extLst>
              <a:ext uri="{FF2B5EF4-FFF2-40B4-BE49-F238E27FC236}">
                <a16:creationId xmlns:a16="http://schemas.microsoft.com/office/drawing/2014/main" id="{D605E9F7-FC4B-9DC6-A073-87CA945C9A15}"/>
              </a:ext>
            </a:extLst>
          </p:cNvPr>
          <p:cNvSpPr/>
          <p:nvPr/>
        </p:nvSpPr>
        <p:spPr>
          <a:xfrm>
            <a:off x="1683151" y="3177540"/>
            <a:ext cx="1196662" cy="116833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4E85D549-C142-69BF-AC6B-3C47E423247A}"/>
              </a:ext>
            </a:extLst>
          </p:cNvPr>
          <p:cNvSpPr txBox="1"/>
          <p:nvPr/>
        </p:nvSpPr>
        <p:spPr>
          <a:xfrm>
            <a:off x="1267737" y="4413719"/>
            <a:ext cx="2141933" cy="430887"/>
          </a:xfrm>
          <a:prstGeom prst="rect">
            <a:avLst/>
          </a:prstGeom>
          <a:noFill/>
        </p:spPr>
        <p:txBody>
          <a:bodyPr wrap="none" rtlCol="0">
            <a:spAutoFit/>
          </a:bodyPr>
          <a:lstStyle/>
          <a:p>
            <a:r>
              <a:rPr lang="de-DE" sz="1100"/>
              <a:t>Digitale Versicherer-Vermittler-</a:t>
            </a:r>
            <a:br>
              <a:rPr lang="de-DE" sz="1100"/>
            </a:br>
            <a:r>
              <a:rPr lang="de-DE" sz="1100"/>
              <a:t>Kommunikation: Jahresgespräche </a:t>
            </a:r>
          </a:p>
        </p:txBody>
      </p:sp>
      <p:sp>
        <p:nvSpPr>
          <p:cNvPr id="8" name="Rechteck: abgerundete Ecken 7">
            <a:extLst>
              <a:ext uri="{FF2B5EF4-FFF2-40B4-BE49-F238E27FC236}">
                <a16:creationId xmlns:a16="http://schemas.microsoft.com/office/drawing/2014/main" id="{0F5FFC0C-6F4A-A428-5DB1-38D944A5DC38}"/>
              </a:ext>
            </a:extLst>
          </p:cNvPr>
          <p:cNvSpPr/>
          <p:nvPr/>
        </p:nvSpPr>
        <p:spPr>
          <a:xfrm>
            <a:off x="4085061" y="3177540"/>
            <a:ext cx="1196662" cy="1168330"/>
          </a:xfrm>
          <a:prstGeom prst="round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9F48BD6A-FF11-4452-8D6A-27945D3A540B}"/>
              </a:ext>
            </a:extLst>
          </p:cNvPr>
          <p:cNvSpPr txBox="1"/>
          <p:nvPr/>
        </p:nvSpPr>
        <p:spPr>
          <a:xfrm>
            <a:off x="3849388" y="4431163"/>
            <a:ext cx="1463414" cy="461665"/>
          </a:xfrm>
          <a:prstGeom prst="rect">
            <a:avLst/>
          </a:prstGeom>
          <a:noFill/>
        </p:spPr>
        <p:txBody>
          <a:bodyPr wrap="none" rtlCol="0">
            <a:spAutoFit/>
          </a:bodyPr>
          <a:lstStyle/>
          <a:p>
            <a:r>
              <a:rPr lang="de-DE" sz="1200"/>
              <a:t>Austausch zwischen </a:t>
            </a:r>
            <a:br>
              <a:rPr lang="de-DE" sz="1200"/>
            </a:br>
            <a:r>
              <a:rPr lang="de-DE" sz="1200"/>
              <a:t>VU und Maklern</a:t>
            </a:r>
          </a:p>
        </p:txBody>
      </p:sp>
      <p:sp>
        <p:nvSpPr>
          <p:cNvPr id="10" name="Rechteck: abgerundete Ecken 9">
            <a:extLst>
              <a:ext uri="{FF2B5EF4-FFF2-40B4-BE49-F238E27FC236}">
                <a16:creationId xmlns:a16="http://schemas.microsoft.com/office/drawing/2014/main" id="{E9DD26B9-5AEF-6430-D913-540665068329}"/>
              </a:ext>
            </a:extLst>
          </p:cNvPr>
          <p:cNvSpPr/>
          <p:nvPr/>
        </p:nvSpPr>
        <p:spPr>
          <a:xfrm>
            <a:off x="6486971" y="3177540"/>
            <a:ext cx="1196662" cy="1168330"/>
          </a:xfrm>
          <a:prstGeom prst="round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93731E16-12D1-634C-313C-500DA2538399}"/>
              </a:ext>
            </a:extLst>
          </p:cNvPr>
          <p:cNvSpPr txBox="1"/>
          <p:nvPr/>
        </p:nvSpPr>
        <p:spPr>
          <a:xfrm>
            <a:off x="6426558" y="4490664"/>
            <a:ext cx="1258614" cy="276999"/>
          </a:xfrm>
          <a:prstGeom prst="rect">
            <a:avLst/>
          </a:prstGeom>
          <a:noFill/>
        </p:spPr>
        <p:txBody>
          <a:bodyPr wrap="none" rtlCol="0">
            <a:spAutoFit/>
          </a:bodyPr>
          <a:lstStyle/>
          <a:p>
            <a:r>
              <a:rPr lang="de-DE" sz="1200"/>
              <a:t>Gruppenarbeiten</a:t>
            </a:r>
          </a:p>
        </p:txBody>
      </p:sp>
      <p:sp>
        <p:nvSpPr>
          <p:cNvPr id="12" name="Rechteck: abgerundete Ecken 11">
            <a:extLst>
              <a:ext uri="{FF2B5EF4-FFF2-40B4-BE49-F238E27FC236}">
                <a16:creationId xmlns:a16="http://schemas.microsoft.com/office/drawing/2014/main" id="{95B58521-F92D-496F-5740-59E2FA033320}"/>
              </a:ext>
            </a:extLst>
          </p:cNvPr>
          <p:cNvSpPr/>
          <p:nvPr/>
        </p:nvSpPr>
        <p:spPr>
          <a:xfrm>
            <a:off x="8888881" y="3177540"/>
            <a:ext cx="1196662" cy="1168330"/>
          </a:xfrm>
          <a:prstGeom prst="round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DDB73714-CADF-81A1-6748-EA393A08BFC4}"/>
              </a:ext>
            </a:extLst>
          </p:cNvPr>
          <p:cNvSpPr txBox="1"/>
          <p:nvPr/>
        </p:nvSpPr>
        <p:spPr>
          <a:xfrm>
            <a:off x="8828468" y="4490664"/>
            <a:ext cx="1579663" cy="461665"/>
          </a:xfrm>
          <a:prstGeom prst="rect">
            <a:avLst/>
          </a:prstGeom>
          <a:noFill/>
        </p:spPr>
        <p:txBody>
          <a:bodyPr wrap="none" rtlCol="0">
            <a:spAutoFit/>
          </a:bodyPr>
          <a:lstStyle/>
          <a:p>
            <a:r>
              <a:rPr lang="de-DE" sz="1200"/>
              <a:t>Besprechung aktueller</a:t>
            </a:r>
            <a:br>
              <a:rPr lang="de-DE" sz="1200"/>
            </a:br>
            <a:r>
              <a:rPr lang="de-DE" sz="1200"/>
              <a:t> Studienergebnisse </a:t>
            </a:r>
          </a:p>
        </p:txBody>
      </p:sp>
      <p:sp>
        <p:nvSpPr>
          <p:cNvPr id="14" name="Rechteck: abgerundete Ecken 13">
            <a:extLst>
              <a:ext uri="{FF2B5EF4-FFF2-40B4-BE49-F238E27FC236}">
                <a16:creationId xmlns:a16="http://schemas.microsoft.com/office/drawing/2014/main" id="{66C8F9EA-BA2D-28C4-C794-C64CB85B97DA}"/>
              </a:ext>
            </a:extLst>
          </p:cNvPr>
          <p:cNvSpPr/>
          <p:nvPr/>
        </p:nvSpPr>
        <p:spPr>
          <a:xfrm>
            <a:off x="1683151" y="5030166"/>
            <a:ext cx="1196662" cy="1168330"/>
          </a:xfrm>
          <a:prstGeom prst="round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03F766C8-B271-C766-1354-21F020B44692}"/>
              </a:ext>
            </a:extLst>
          </p:cNvPr>
          <p:cNvSpPr txBox="1"/>
          <p:nvPr/>
        </p:nvSpPr>
        <p:spPr>
          <a:xfrm>
            <a:off x="1622738" y="6268147"/>
            <a:ext cx="1370760" cy="276999"/>
          </a:xfrm>
          <a:prstGeom prst="rect">
            <a:avLst/>
          </a:prstGeom>
          <a:noFill/>
        </p:spPr>
        <p:txBody>
          <a:bodyPr wrap="none" rtlCol="0">
            <a:spAutoFit/>
          </a:bodyPr>
          <a:lstStyle/>
          <a:p>
            <a:r>
              <a:rPr lang="de-DE" sz="1200"/>
              <a:t>Prioritätenabgleich</a:t>
            </a:r>
          </a:p>
        </p:txBody>
      </p:sp>
      <p:sp>
        <p:nvSpPr>
          <p:cNvPr id="16" name="Rechteck: abgerundete Ecken 15">
            <a:extLst>
              <a:ext uri="{FF2B5EF4-FFF2-40B4-BE49-F238E27FC236}">
                <a16:creationId xmlns:a16="http://schemas.microsoft.com/office/drawing/2014/main" id="{66391D77-8E54-794E-14C2-0373C2B850D6}"/>
              </a:ext>
            </a:extLst>
          </p:cNvPr>
          <p:cNvSpPr/>
          <p:nvPr/>
        </p:nvSpPr>
        <p:spPr>
          <a:xfrm>
            <a:off x="4085061" y="5030166"/>
            <a:ext cx="1196662" cy="1168330"/>
          </a:xfrm>
          <a:prstGeom prst="round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0D341F8C-61BC-11C7-1DA7-0233395474A5}"/>
              </a:ext>
            </a:extLst>
          </p:cNvPr>
          <p:cNvSpPr txBox="1"/>
          <p:nvPr/>
        </p:nvSpPr>
        <p:spPr>
          <a:xfrm>
            <a:off x="4131831" y="6330698"/>
            <a:ext cx="1729191" cy="276999"/>
          </a:xfrm>
          <a:prstGeom prst="rect">
            <a:avLst/>
          </a:prstGeom>
          <a:noFill/>
        </p:spPr>
        <p:txBody>
          <a:bodyPr wrap="none" rtlCol="0">
            <a:spAutoFit/>
          </a:bodyPr>
          <a:lstStyle/>
          <a:p>
            <a:r>
              <a:rPr lang="de-DE" sz="1200"/>
              <a:t>Abendliches Netzwerken</a:t>
            </a:r>
          </a:p>
        </p:txBody>
      </p:sp>
      <p:sp>
        <p:nvSpPr>
          <p:cNvPr id="23" name="Textfeld 22">
            <a:extLst>
              <a:ext uri="{FF2B5EF4-FFF2-40B4-BE49-F238E27FC236}">
                <a16:creationId xmlns:a16="http://schemas.microsoft.com/office/drawing/2014/main" id="{5C97F742-8886-6272-8B80-FBDB96187334}"/>
              </a:ext>
            </a:extLst>
          </p:cNvPr>
          <p:cNvSpPr txBox="1"/>
          <p:nvPr/>
        </p:nvSpPr>
        <p:spPr>
          <a:xfrm>
            <a:off x="785623" y="959809"/>
            <a:ext cx="5859017" cy="1323439"/>
          </a:xfrm>
          <a:prstGeom prst="rect">
            <a:avLst/>
          </a:prstGeom>
          <a:noFill/>
        </p:spPr>
        <p:txBody>
          <a:bodyPr wrap="square" rtlCol="0">
            <a:spAutoFit/>
          </a:bodyPr>
          <a:lstStyle/>
          <a:p>
            <a:r>
              <a:rPr lang="de-DE" sz="1000"/>
              <a:t>Die dvb-Workshop sind eine gute Gelegenheit, sich mit allen Branchenbeteiligten (Makler, Pools, Assekuradeure, Vergleicher, MVP-Hersteller, Versicherer) während einer einzigen Veranstaltung intensiv auszutauschen. Verschiedene Gruppen mit unterschiedlichen Fragestellungen, anschließend Ergebnisspräsention im Plenum und Austausch über die Ergebnisse und Erkenntnisse. Und was in der großen Runde nicht angesprochen werden soll, wird am Abend unter Zugabe eines guten Getränks unter vier Augen besprochen. Ganz unter uns, ohne Beratungsunternehmen.</a:t>
            </a:r>
          </a:p>
          <a:p>
            <a:br>
              <a:rPr lang="de-DE" sz="1000"/>
            </a:br>
            <a:r>
              <a:rPr lang="de-DE" sz="1000">
                <a:solidFill>
                  <a:schemeClr val="bg1"/>
                </a:solidFill>
                <a:highlight>
                  <a:srgbClr val="0000FF"/>
                </a:highlight>
              </a:rPr>
              <a:t>Kontakt aufnehmen</a:t>
            </a:r>
          </a:p>
        </p:txBody>
      </p:sp>
      <p:sp>
        <p:nvSpPr>
          <p:cNvPr id="24" name="Textfeld 23">
            <a:extLst>
              <a:ext uri="{FF2B5EF4-FFF2-40B4-BE49-F238E27FC236}">
                <a16:creationId xmlns:a16="http://schemas.microsoft.com/office/drawing/2014/main" id="{569AB3BE-BE41-3B84-3902-29643E169701}"/>
              </a:ext>
            </a:extLst>
          </p:cNvPr>
          <p:cNvSpPr txBox="1"/>
          <p:nvPr/>
        </p:nvSpPr>
        <p:spPr>
          <a:xfrm>
            <a:off x="785623" y="596728"/>
            <a:ext cx="1606722" cy="307777"/>
          </a:xfrm>
          <a:prstGeom prst="rect">
            <a:avLst/>
          </a:prstGeom>
          <a:noFill/>
        </p:spPr>
        <p:txBody>
          <a:bodyPr wrap="none" rtlCol="0">
            <a:spAutoFit/>
          </a:bodyPr>
          <a:lstStyle/>
          <a:p>
            <a:r>
              <a:rPr lang="de-DE" sz="1400"/>
              <a:t>Branchenaustausch</a:t>
            </a:r>
          </a:p>
        </p:txBody>
      </p:sp>
      <p:sp>
        <p:nvSpPr>
          <p:cNvPr id="25" name="Textfeld 24">
            <a:extLst>
              <a:ext uri="{FF2B5EF4-FFF2-40B4-BE49-F238E27FC236}">
                <a16:creationId xmlns:a16="http://schemas.microsoft.com/office/drawing/2014/main" id="{977FFE2F-0076-FC66-0107-2BF3F97EE0C6}"/>
              </a:ext>
            </a:extLst>
          </p:cNvPr>
          <p:cNvSpPr txBox="1"/>
          <p:nvPr/>
        </p:nvSpPr>
        <p:spPr>
          <a:xfrm>
            <a:off x="785623" y="2536707"/>
            <a:ext cx="1481046" cy="307777"/>
          </a:xfrm>
          <a:prstGeom prst="rect">
            <a:avLst/>
          </a:prstGeom>
          <a:noFill/>
        </p:spPr>
        <p:txBody>
          <a:bodyPr wrap="none" rtlCol="0">
            <a:spAutoFit/>
          </a:bodyPr>
          <a:lstStyle/>
          <a:p>
            <a:r>
              <a:rPr lang="de-DE" sz="1400"/>
              <a:t>Die Durchführung</a:t>
            </a:r>
          </a:p>
        </p:txBody>
      </p:sp>
      <p:sp>
        <p:nvSpPr>
          <p:cNvPr id="2" name="Textfeld 1">
            <a:extLst>
              <a:ext uri="{FF2B5EF4-FFF2-40B4-BE49-F238E27FC236}">
                <a16:creationId xmlns:a16="http://schemas.microsoft.com/office/drawing/2014/main" id="{38906C03-85FB-B9FA-9951-DFC2D34DE786}"/>
              </a:ext>
            </a:extLst>
          </p:cNvPr>
          <p:cNvSpPr txBox="1"/>
          <p:nvPr/>
        </p:nvSpPr>
        <p:spPr>
          <a:xfrm>
            <a:off x="6949151" y="1043897"/>
            <a:ext cx="4816130" cy="1169551"/>
          </a:xfrm>
          <a:prstGeom prst="rect">
            <a:avLst/>
          </a:prstGeom>
          <a:noFill/>
        </p:spPr>
        <p:txBody>
          <a:bodyPr wrap="square" rtlCol="0">
            <a:spAutoFit/>
          </a:bodyPr>
          <a:lstStyle/>
          <a:p>
            <a:pPr algn="l"/>
            <a:r>
              <a:rPr lang="de-DE" sz="1000" b="1"/>
              <a:t>Nächster Workshop:</a:t>
            </a:r>
            <a:br>
              <a:rPr lang="de-DE" sz="1000" b="1"/>
            </a:br>
            <a:endParaRPr lang="de-DE" sz="1000" b="1"/>
          </a:p>
          <a:p>
            <a:pPr algn="l"/>
            <a:r>
              <a:rPr lang="de-DE" sz="1000" b="0" i="0">
                <a:solidFill>
                  <a:srgbClr val="1D1D1D"/>
                </a:solidFill>
                <a:effectLst/>
                <a:latin typeface="Monda"/>
              </a:rPr>
              <a:t>Workshop am 4. und 5. Oktober 2022 in Berlin</a:t>
            </a:r>
          </a:p>
          <a:p>
            <a:pPr algn="l"/>
            <a:r>
              <a:rPr lang="de-DE" sz="1000" b="0" i="0">
                <a:solidFill>
                  <a:srgbClr val="1D1D1D"/>
                </a:solidFill>
                <a:effectLst/>
                <a:latin typeface="Monda"/>
              </a:rPr>
              <a:t>Digitale Versicherer-Vermittler-Kommunikation: Jahresgespräche 2022</a:t>
            </a:r>
          </a:p>
          <a:p>
            <a:pPr algn="l"/>
            <a:endParaRPr lang="de-DE" sz="1000">
              <a:solidFill>
                <a:srgbClr val="1D1D1D"/>
              </a:solidFill>
              <a:latin typeface="Monda"/>
            </a:endParaRPr>
          </a:p>
          <a:p>
            <a:pPr algn="l"/>
            <a:r>
              <a:rPr lang="de-DE" sz="1000" b="0" i="0">
                <a:solidFill>
                  <a:srgbClr val="002060"/>
                </a:solidFill>
                <a:effectLst/>
                <a:latin typeface="Monda"/>
              </a:rPr>
              <a:t>Hier geht es zu den vorherigen Workshops…</a:t>
            </a:r>
          </a:p>
          <a:p>
            <a:endParaRPr lang="de-DE" sz="1000">
              <a:solidFill>
                <a:schemeClr val="bg1"/>
              </a:solidFill>
              <a:highlight>
                <a:srgbClr val="0000FF"/>
              </a:highlight>
            </a:endParaRPr>
          </a:p>
        </p:txBody>
      </p:sp>
      <p:sp>
        <p:nvSpPr>
          <p:cNvPr id="3" name="Textfeld 2">
            <a:extLst>
              <a:ext uri="{FF2B5EF4-FFF2-40B4-BE49-F238E27FC236}">
                <a16:creationId xmlns:a16="http://schemas.microsoft.com/office/drawing/2014/main" id="{951C57FF-E298-F9D4-10BD-7302DF2D4CFF}"/>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525854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CE11A6FC-A125-2573-514C-7D7350ACBE8B}"/>
              </a:ext>
            </a:extLst>
          </p:cNvPr>
          <p:cNvSpPr txBox="1"/>
          <p:nvPr/>
        </p:nvSpPr>
        <p:spPr>
          <a:xfrm>
            <a:off x="785623" y="88004"/>
            <a:ext cx="3166188" cy="369332"/>
          </a:xfrm>
          <a:prstGeom prst="rect">
            <a:avLst/>
          </a:prstGeom>
          <a:noFill/>
        </p:spPr>
        <p:txBody>
          <a:bodyPr wrap="none" rtlCol="0">
            <a:spAutoFit/>
          </a:bodyPr>
          <a:lstStyle/>
          <a:p>
            <a:r>
              <a:rPr lang="de-DE"/>
              <a:t>Veranstaltungen mit Reichweite</a:t>
            </a:r>
          </a:p>
        </p:txBody>
      </p:sp>
      <p:sp>
        <p:nvSpPr>
          <p:cNvPr id="5" name="Rechteck: abgerundete Ecken 4">
            <a:extLst>
              <a:ext uri="{FF2B5EF4-FFF2-40B4-BE49-F238E27FC236}">
                <a16:creationId xmlns:a16="http://schemas.microsoft.com/office/drawing/2014/main" id="{D605E9F7-FC4B-9DC6-A073-87CA945C9A15}"/>
              </a:ext>
            </a:extLst>
          </p:cNvPr>
          <p:cNvSpPr/>
          <p:nvPr/>
        </p:nvSpPr>
        <p:spPr>
          <a:xfrm>
            <a:off x="1683151" y="3177540"/>
            <a:ext cx="1196662" cy="116833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4E85D549-C142-69BF-AC6B-3C47E423247A}"/>
              </a:ext>
            </a:extLst>
          </p:cNvPr>
          <p:cNvSpPr txBox="1"/>
          <p:nvPr/>
        </p:nvSpPr>
        <p:spPr>
          <a:xfrm>
            <a:off x="1127438" y="4400071"/>
            <a:ext cx="2274982" cy="600164"/>
          </a:xfrm>
          <a:prstGeom prst="rect">
            <a:avLst/>
          </a:prstGeom>
          <a:noFill/>
        </p:spPr>
        <p:txBody>
          <a:bodyPr wrap="none" rtlCol="0">
            <a:spAutoFit/>
          </a:bodyPr>
          <a:lstStyle/>
          <a:p>
            <a:r>
              <a:rPr lang="de-DE" sz="1100"/>
              <a:t>4 Gastvorträge von Versicherungen, </a:t>
            </a:r>
            <a:br>
              <a:rPr lang="de-DE" sz="1100"/>
            </a:br>
            <a:r>
              <a:rPr lang="de-DE" sz="1100"/>
              <a:t>gemeinsame Diskussionsrunde,</a:t>
            </a:r>
          </a:p>
          <a:p>
            <a:r>
              <a:rPr lang="de-DE" sz="1100"/>
              <a:t>150 Minuten Gesamtdauer.</a:t>
            </a:r>
          </a:p>
        </p:txBody>
      </p:sp>
      <p:sp>
        <p:nvSpPr>
          <p:cNvPr id="8" name="Rechteck: abgerundete Ecken 7">
            <a:extLst>
              <a:ext uri="{FF2B5EF4-FFF2-40B4-BE49-F238E27FC236}">
                <a16:creationId xmlns:a16="http://schemas.microsoft.com/office/drawing/2014/main" id="{0F5FFC0C-6F4A-A428-5DB1-38D944A5DC38}"/>
              </a:ext>
            </a:extLst>
          </p:cNvPr>
          <p:cNvSpPr/>
          <p:nvPr/>
        </p:nvSpPr>
        <p:spPr>
          <a:xfrm>
            <a:off x="4085061" y="3177540"/>
            <a:ext cx="1196662" cy="1168330"/>
          </a:xfrm>
          <a:prstGeom prst="round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9F48BD6A-FF11-4452-8D6A-27945D3A540B}"/>
              </a:ext>
            </a:extLst>
          </p:cNvPr>
          <p:cNvSpPr txBox="1"/>
          <p:nvPr/>
        </p:nvSpPr>
        <p:spPr>
          <a:xfrm>
            <a:off x="4024648" y="4490664"/>
            <a:ext cx="1784078" cy="461665"/>
          </a:xfrm>
          <a:prstGeom prst="rect">
            <a:avLst/>
          </a:prstGeom>
          <a:noFill/>
        </p:spPr>
        <p:txBody>
          <a:bodyPr wrap="none" rtlCol="0">
            <a:spAutoFit/>
          </a:bodyPr>
          <a:lstStyle/>
          <a:p>
            <a:r>
              <a:rPr lang="de-DE" sz="1200"/>
              <a:t>Moderation, Provokation </a:t>
            </a:r>
            <a:br>
              <a:rPr lang="de-DE" sz="1200"/>
            </a:br>
            <a:r>
              <a:rPr lang="de-DE" sz="1200"/>
              <a:t>und Unterhaltung</a:t>
            </a:r>
          </a:p>
        </p:txBody>
      </p:sp>
      <p:sp>
        <p:nvSpPr>
          <p:cNvPr id="10" name="Rechteck: abgerundete Ecken 9">
            <a:extLst>
              <a:ext uri="{FF2B5EF4-FFF2-40B4-BE49-F238E27FC236}">
                <a16:creationId xmlns:a16="http://schemas.microsoft.com/office/drawing/2014/main" id="{E9DD26B9-5AEF-6430-D913-540665068329}"/>
              </a:ext>
            </a:extLst>
          </p:cNvPr>
          <p:cNvSpPr/>
          <p:nvPr/>
        </p:nvSpPr>
        <p:spPr>
          <a:xfrm>
            <a:off x="6486971" y="3177540"/>
            <a:ext cx="1196662" cy="1168330"/>
          </a:xfrm>
          <a:prstGeom prst="round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93731E16-12D1-634C-313C-500DA2538399}"/>
              </a:ext>
            </a:extLst>
          </p:cNvPr>
          <p:cNvSpPr txBox="1"/>
          <p:nvPr/>
        </p:nvSpPr>
        <p:spPr>
          <a:xfrm>
            <a:off x="6426558" y="4490664"/>
            <a:ext cx="1125116" cy="461665"/>
          </a:xfrm>
          <a:prstGeom prst="rect">
            <a:avLst/>
          </a:prstGeom>
          <a:noFill/>
        </p:spPr>
        <p:txBody>
          <a:bodyPr wrap="none" rtlCol="0">
            <a:spAutoFit/>
          </a:bodyPr>
          <a:lstStyle/>
          <a:p>
            <a:r>
              <a:rPr lang="de-DE" sz="1200"/>
              <a:t>Bewerbung im </a:t>
            </a:r>
            <a:br>
              <a:rPr lang="de-DE" sz="1200"/>
            </a:br>
            <a:r>
              <a:rPr lang="de-DE" sz="1200"/>
              <a:t>Newsletter</a:t>
            </a:r>
          </a:p>
        </p:txBody>
      </p:sp>
      <p:sp>
        <p:nvSpPr>
          <p:cNvPr id="12" name="Rechteck: abgerundete Ecken 11">
            <a:extLst>
              <a:ext uri="{FF2B5EF4-FFF2-40B4-BE49-F238E27FC236}">
                <a16:creationId xmlns:a16="http://schemas.microsoft.com/office/drawing/2014/main" id="{95B58521-F92D-496F-5740-59E2FA033320}"/>
              </a:ext>
            </a:extLst>
          </p:cNvPr>
          <p:cNvSpPr/>
          <p:nvPr/>
        </p:nvSpPr>
        <p:spPr>
          <a:xfrm>
            <a:off x="8888881" y="3177540"/>
            <a:ext cx="1196662" cy="1168330"/>
          </a:xfrm>
          <a:prstGeom prst="round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DDB73714-CADF-81A1-6748-EA393A08BFC4}"/>
              </a:ext>
            </a:extLst>
          </p:cNvPr>
          <p:cNvSpPr txBox="1"/>
          <p:nvPr/>
        </p:nvSpPr>
        <p:spPr>
          <a:xfrm>
            <a:off x="8828468" y="4490664"/>
            <a:ext cx="1184427" cy="276999"/>
          </a:xfrm>
          <a:prstGeom prst="rect">
            <a:avLst/>
          </a:prstGeom>
          <a:noFill/>
        </p:spPr>
        <p:txBody>
          <a:bodyPr wrap="none" rtlCol="0">
            <a:spAutoFit/>
          </a:bodyPr>
          <a:lstStyle/>
          <a:p>
            <a:r>
              <a:rPr lang="de-DE" sz="1200"/>
              <a:t>Bannerwerbung</a:t>
            </a:r>
          </a:p>
        </p:txBody>
      </p:sp>
      <p:sp>
        <p:nvSpPr>
          <p:cNvPr id="14" name="Rechteck: abgerundete Ecken 13">
            <a:extLst>
              <a:ext uri="{FF2B5EF4-FFF2-40B4-BE49-F238E27FC236}">
                <a16:creationId xmlns:a16="http://schemas.microsoft.com/office/drawing/2014/main" id="{66C8F9EA-BA2D-28C4-C794-C64CB85B97DA}"/>
              </a:ext>
            </a:extLst>
          </p:cNvPr>
          <p:cNvSpPr/>
          <p:nvPr/>
        </p:nvSpPr>
        <p:spPr>
          <a:xfrm>
            <a:off x="1683151" y="5030166"/>
            <a:ext cx="1196662" cy="1168330"/>
          </a:xfrm>
          <a:prstGeom prst="round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03F766C8-B271-C766-1354-21F020B44692}"/>
              </a:ext>
            </a:extLst>
          </p:cNvPr>
          <p:cNvSpPr txBox="1"/>
          <p:nvPr/>
        </p:nvSpPr>
        <p:spPr>
          <a:xfrm>
            <a:off x="1622738" y="6268147"/>
            <a:ext cx="1585499" cy="461665"/>
          </a:xfrm>
          <a:prstGeom prst="rect">
            <a:avLst/>
          </a:prstGeom>
          <a:noFill/>
        </p:spPr>
        <p:txBody>
          <a:bodyPr wrap="none" rtlCol="0">
            <a:spAutoFit/>
          </a:bodyPr>
          <a:lstStyle/>
          <a:p>
            <a:r>
              <a:rPr lang="de-DE" sz="1200"/>
              <a:t>Anmeldeseite und </a:t>
            </a:r>
            <a:br>
              <a:rPr lang="de-DE" sz="1200"/>
            </a:br>
            <a:r>
              <a:rPr lang="de-DE" sz="1200"/>
              <a:t>Teilnehmerverwaltung</a:t>
            </a:r>
          </a:p>
        </p:txBody>
      </p:sp>
      <p:sp>
        <p:nvSpPr>
          <p:cNvPr id="16" name="Rechteck: abgerundete Ecken 15">
            <a:extLst>
              <a:ext uri="{FF2B5EF4-FFF2-40B4-BE49-F238E27FC236}">
                <a16:creationId xmlns:a16="http://schemas.microsoft.com/office/drawing/2014/main" id="{66391D77-8E54-794E-14C2-0373C2B850D6}"/>
              </a:ext>
            </a:extLst>
          </p:cNvPr>
          <p:cNvSpPr/>
          <p:nvPr/>
        </p:nvSpPr>
        <p:spPr>
          <a:xfrm>
            <a:off x="4085061" y="5030166"/>
            <a:ext cx="1196662" cy="1168330"/>
          </a:xfrm>
          <a:prstGeom prst="round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0D341F8C-61BC-11C7-1DA7-0233395474A5}"/>
              </a:ext>
            </a:extLst>
          </p:cNvPr>
          <p:cNvSpPr txBox="1"/>
          <p:nvPr/>
        </p:nvSpPr>
        <p:spPr>
          <a:xfrm>
            <a:off x="4131831" y="6330698"/>
            <a:ext cx="1103122" cy="276999"/>
          </a:xfrm>
          <a:prstGeom prst="rect">
            <a:avLst/>
          </a:prstGeom>
          <a:noFill/>
        </p:spPr>
        <p:txBody>
          <a:bodyPr wrap="none" rtlCol="0">
            <a:spAutoFit/>
          </a:bodyPr>
          <a:lstStyle/>
          <a:p>
            <a:r>
              <a:rPr lang="de-DE" sz="1200"/>
              <a:t>Erfolgstracking</a:t>
            </a:r>
          </a:p>
        </p:txBody>
      </p:sp>
      <p:sp>
        <p:nvSpPr>
          <p:cNvPr id="18" name="Rechteck: abgerundete Ecken 17">
            <a:extLst>
              <a:ext uri="{FF2B5EF4-FFF2-40B4-BE49-F238E27FC236}">
                <a16:creationId xmlns:a16="http://schemas.microsoft.com/office/drawing/2014/main" id="{39D2450E-9D9C-844A-DF7B-62E171783028}"/>
              </a:ext>
            </a:extLst>
          </p:cNvPr>
          <p:cNvSpPr/>
          <p:nvPr/>
        </p:nvSpPr>
        <p:spPr>
          <a:xfrm>
            <a:off x="6486971" y="5030166"/>
            <a:ext cx="1196662" cy="1168330"/>
          </a:xfrm>
          <a:prstGeom prst="roundRect">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A3037024-3C58-8738-8DD6-E060D15515FD}"/>
              </a:ext>
            </a:extLst>
          </p:cNvPr>
          <p:cNvSpPr txBox="1"/>
          <p:nvPr/>
        </p:nvSpPr>
        <p:spPr>
          <a:xfrm>
            <a:off x="6317088" y="6302322"/>
            <a:ext cx="1268232" cy="461665"/>
          </a:xfrm>
          <a:prstGeom prst="rect">
            <a:avLst/>
          </a:prstGeom>
          <a:noFill/>
        </p:spPr>
        <p:txBody>
          <a:bodyPr wrap="none" rtlCol="0">
            <a:spAutoFit/>
          </a:bodyPr>
          <a:lstStyle/>
          <a:p>
            <a:r>
              <a:rPr lang="de-DE" sz="1200"/>
              <a:t>Nachgelagerte</a:t>
            </a:r>
            <a:br>
              <a:rPr lang="de-DE" sz="1200"/>
            </a:br>
            <a:r>
              <a:rPr lang="de-DE" sz="1200"/>
              <a:t>Berichterstattung</a:t>
            </a:r>
          </a:p>
        </p:txBody>
      </p:sp>
      <p:sp>
        <p:nvSpPr>
          <p:cNvPr id="20" name="Rechteck: abgerundete Ecken 19">
            <a:extLst>
              <a:ext uri="{FF2B5EF4-FFF2-40B4-BE49-F238E27FC236}">
                <a16:creationId xmlns:a16="http://schemas.microsoft.com/office/drawing/2014/main" id="{9A70295B-D641-6420-E5A7-81B8AE380926}"/>
              </a:ext>
            </a:extLst>
          </p:cNvPr>
          <p:cNvSpPr/>
          <p:nvPr/>
        </p:nvSpPr>
        <p:spPr>
          <a:xfrm>
            <a:off x="8888881" y="5030166"/>
            <a:ext cx="1196662" cy="1168330"/>
          </a:xfrm>
          <a:prstGeom prst="roundRect">
            <a:avLst/>
          </a:prstGeom>
          <a:blipFill>
            <a:blip r:embed="rId9"/>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19B9E4E8-3453-DD34-B13E-F29AE9B755A6}"/>
              </a:ext>
            </a:extLst>
          </p:cNvPr>
          <p:cNvSpPr txBox="1"/>
          <p:nvPr/>
        </p:nvSpPr>
        <p:spPr>
          <a:xfrm>
            <a:off x="8828468" y="6268147"/>
            <a:ext cx="1070229" cy="461665"/>
          </a:xfrm>
          <a:prstGeom prst="rect">
            <a:avLst/>
          </a:prstGeom>
          <a:noFill/>
        </p:spPr>
        <p:txBody>
          <a:bodyPr wrap="none" rtlCol="0">
            <a:spAutoFit/>
          </a:bodyPr>
          <a:lstStyle/>
          <a:p>
            <a:r>
              <a:rPr lang="de-DE" sz="1200"/>
              <a:t>Bestätigung</a:t>
            </a:r>
            <a:br>
              <a:rPr lang="de-DE" sz="1200"/>
            </a:br>
            <a:r>
              <a:rPr lang="de-DE" sz="1200"/>
              <a:t>Weiterbildung</a:t>
            </a:r>
          </a:p>
        </p:txBody>
      </p:sp>
      <p:sp>
        <p:nvSpPr>
          <p:cNvPr id="23" name="Textfeld 22">
            <a:extLst>
              <a:ext uri="{FF2B5EF4-FFF2-40B4-BE49-F238E27FC236}">
                <a16:creationId xmlns:a16="http://schemas.microsoft.com/office/drawing/2014/main" id="{5C97F742-8886-6272-8B80-FBDB96187334}"/>
              </a:ext>
            </a:extLst>
          </p:cNvPr>
          <p:cNvSpPr txBox="1"/>
          <p:nvPr/>
        </p:nvSpPr>
        <p:spPr>
          <a:xfrm>
            <a:off x="1622738" y="1043897"/>
            <a:ext cx="8727557" cy="1323439"/>
          </a:xfrm>
          <a:prstGeom prst="rect">
            <a:avLst/>
          </a:prstGeom>
          <a:noFill/>
        </p:spPr>
        <p:txBody>
          <a:bodyPr wrap="square" rtlCol="0">
            <a:spAutoFit/>
          </a:bodyPr>
          <a:lstStyle/>
          <a:p>
            <a:r>
              <a:rPr lang="de-DE" sz="1000"/>
              <a:t>Moderation inklusive Provokation zu fachlichen Themen auf Augenhöhe. Informativ, aber auch unterhaltsam in technische Themen eintauchen, vertriebliche Prozesse am Praxisbeispiel vorstellen und versicherungsfachliche Fragestellungen bewerten: Das ist die Mischung für eine gelungene Veranstaltung ohne aufdringlichen Werbecharakter.</a:t>
            </a:r>
          </a:p>
          <a:p>
            <a:endParaRPr lang="de-DE" sz="1000"/>
          </a:p>
          <a:p>
            <a:r>
              <a:rPr lang="de-DE" sz="1000"/>
              <a:t>In diesem Beispiel eine Informationsveranstaltung zur Digitalisierung des Maklerbüros mit Hilfe von meinMVP: 820 Anmeldungen in 4 Wochen Kampagne, 610 eindeutige Teilnehmer, 550 durchgängig anwesende Makler.</a:t>
            </a:r>
          </a:p>
          <a:p>
            <a:endParaRPr lang="de-DE" sz="1000"/>
          </a:p>
          <a:p>
            <a:r>
              <a:rPr lang="de-DE" sz="1000">
                <a:solidFill>
                  <a:schemeClr val="bg1"/>
                </a:solidFill>
                <a:highlight>
                  <a:srgbClr val="0000FF"/>
                </a:highlight>
              </a:rPr>
              <a:t>Kontakt aufnehmen</a:t>
            </a:r>
          </a:p>
        </p:txBody>
      </p:sp>
      <p:sp>
        <p:nvSpPr>
          <p:cNvPr id="24" name="Textfeld 23">
            <a:extLst>
              <a:ext uri="{FF2B5EF4-FFF2-40B4-BE49-F238E27FC236}">
                <a16:creationId xmlns:a16="http://schemas.microsoft.com/office/drawing/2014/main" id="{569AB3BE-BE41-3B84-3902-29643E169701}"/>
              </a:ext>
            </a:extLst>
          </p:cNvPr>
          <p:cNvSpPr txBox="1"/>
          <p:nvPr/>
        </p:nvSpPr>
        <p:spPr>
          <a:xfrm>
            <a:off x="785623" y="596728"/>
            <a:ext cx="2042482" cy="307777"/>
          </a:xfrm>
          <a:prstGeom prst="rect">
            <a:avLst/>
          </a:prstGeom>
          <a:noFill/>
        </p:spPr>
        <p:txBody>
          <a:bodyPr wrap="none" rtlCol="0">
            <a:spAutoFit/>
          </a:bodyPr>
          <a:lstStyle/>
          <a:p>
            <a:r>
              <a:rPr lang="de-DE" sz="1400"/>
              <a:t>Informationen für Makler</a:t>
            </a:r>
          </a:p>
        </p:txBody>
      </p:sp>
      <p:sp>
        <p:nvSpPr>
          <p:cNvPr id="25" name="Textfeld 24">
            <a:extLst>
              <a:ext uri="{FF2B5EF4-FFF2-40B4-BE49-F238E27FC236}">
                <a16:creationId xmlns:a16="http://schemas.microsoft.com/office/drawing/2014/main" id="{977FFE2F-0076-FC66-0107-2BF3F97EE0C6}"/>
              </a:ext>
            </a:extLst>
          </p:cNvPr>
          <p:cNvSpPr txBox="1"/>
          <p:nvPr/>
        </p:nvSpPr>
        <p:spPr>
          <a:xfrm>
            <a:off x="785623" y="2536707"/>
            <a:ext cx="4687437" cy="307777"/>
          </a:xfrm>
          <a:prstGeom prst="rect">
            <a:avLst/>
          </a:prstGeom>
          <a:noFill/>
        </p:spPr>
        <p:txBody>
          <a:bodyPr wrap="none" rtlCol="0">
            <a:spAutoFit/>
          </a:bodyPr>
          <a:lstStyle/>
          <a:p>
            <a:r>
              <a:rPr lang="de-DE" sz="1400"/>
              <a:t>Online-Session für Makler: Technische Vertriebsunterstützung</a:t>
            </a:r>
          </a:p>
        </p:txBody>
      </p:sp>
      <p:sp>
        <p:nvSpPr>
          <p:cNvPr id="2" name="Textfeld 1">
            <a:extLst>
              <a:ext uri="{FF2B5EF4-FFF2-40B4-BE49-F238E27FC236}">
                <a16:creationId xmlns:a16="http://schemas.microsoft.com/office/drawing/2014/main" id="{306F05BC-D45A-06F3-F24B-965939D86BCA}"/>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1439937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CE11A6FC-A125-2573-514C-7D7350ACBE8B}"/>
              </a:ext>
            </a:extLst>
          </p:cNvPr>
          <p:cNvSpPr txBox="1"/>
          <p:nvPr/>
        </p:nvSpPr>
        <p:spPr>
          <a:xfrm>
            <a:off x="785623" y="121834"/>
            <a:ext cx="1042658" cy="369332"/>
          </a:xfrm>
          <a:prstGeom prst="rect">
            <a:avLst/>
          </a:prstGeom>
          <a:noFill/>
        </p:spPr>
        <p:txBody>
          <a:bodyPr wrap="none" rtlCol="0">
            <a:spAutoFit/>
          </a:bodyPr>
          <a:lstStyle/>
          <a:p>
            <a:r>
              <a:rPr lang="de-DE"/>
              <a:t>Vers.Wiki</a:t>
            </a:r>
          </a:p>
        </p:txBody>
      </p:sp>
      <p:sp>
        <p:nvSpPr>
          <p:cNvPr id="23" name="Textfeld 22">
            <a:extLst>
              <a:ext uri="{FF2B5EF4-FFF2-40B4-BE49-F238E27FC236}">
                <a16:creationId xmlns:a16="http://schemas.microsoft.com/office/drawing/2014/main" id="{5C97F742-8886-6272-8B80-FBDB96187334}"/>
              </a:ext>
            </a:extLst>
          </p:cNvPr>
          <p:cNvSpPr txBox="1"/>
          <p:nvPr/>
        </p:nvSpPr>
        <p:spPr>
          <a:xfrm>
            <a:off x="785623" y="959809"/>
            <a:ext cx="5859017" cy="1815882"/>
          </a:xfrm>
          <a:prstGeom prst="rect">
            <a:avLst/>
          </a:prstGeom>
          <a:noFill/>
        </p:spPr>
        <p:txBody>
          <a:bodyPr wrap="square" rtlCol="0">
            <a:spAutoFit/>
          </a:bodyPr>
          <a:lstStyle/>
          <a:p>
            <a:r>
              <a:rPr lang="de-DE" sz="1400" b="0" i="0">
                <a:solidFill>
                  <a:srgbClr val="292B2C"/>
                </a:solidFill>
                <a:effectLst/>
              </a:rPr>
              <a:t>VersWiki ist eine Sammlung der wichtigsten Begriffe aus der Versicherungsbranche, die in verständlicher und ausführlicher Form erklärt werden. Erweitern Sie Ihr Fachwissen auf einfache und schnelle Weise und stöbern Sie in unserem VersWiki. Nutzen Sie die freie Suche, um konkrete Fachbegriffe zu finden oder verschaffen Sie sich einnen Überblick mit der Suche per Anfangsbuchstaben.</a:t>
            </a:r>
          </a:p>
          <a:p>
            <a:br>
              <a:rPr lang="de-DE" sz="1400"/>
            </a:br>
            <a:r>
              <a:rPr lang="de-DE" sz="1400">
                <a:solidFill>
                  <a:schemeClr val="bg1"/>
                </a:solidFill>
                <a:highlight>
                  <a:srgbClr val="0000FF"/>
                </a:highlight>
              </a:rPr>
              <a:t>Kontakt aufnehmen</a:t>
            </a:r>
          </a:p>
        </p:txBody>
      </p:sp>
      <p:sp>
        <p:nvSpPr>
          <p:cNvPr id="24" name="Textfeld 23">
            <a:extLst>
              <a:ext uri="{FF2B5EF4-FFF2-40B4-BE49-F238E27FC236}">
                <a16:creationId xmlns:a16="http://schemas.microsoft.com/office/drawing/2014/main" id="{569AB3BE-BE41-3B84-3902-29643E169701}"/>
              </a:ext>
            </a:extLst>
          </p:cNvPr>
          <p:cNvSpPr txBox="1"/>
          <p:nvPr/>
        </p:nvSpPr>
        <p:spPr>
          <a:xfrm>
            <a:off x="785623" y="596728"/>
            <a:ext cx="4302012" cy="307777"/>
          </a:xfrm>
          <a:prstGeom prst="rect">
            <a:avLst/>
          </a:prstGeom>
          <a:noFill/>
        </p:spPr>
        <p:txBody>
          <a:bodyPr wrap="none" rtlCol="0">
            <a:spAutoFit/>
          </a:bodyPr>
          <a:lstStyle/>
          <a:p>
            <a:r>
              <a:rPr lang="de-DE" sz="1400"/>
              <a:t>Versicherungswissen als Wiki für Makler und Endkunden</a:t>
            </a:r>
          </a:p>
        </p:txBody>
      </p:sp>
      <p:pic>
        <p:nvPicPr>
          <p:cNvPr id="6" name="Grafik 5">
            <a:extLst>
              <a:ext uri="{FF2B5EF4-FFF2-40B4-BE49-F238E27FC236}">
                <a16:creationId xmlns:a16="http://schemas.microsoft.com/office/drawing/2014/main" id="{D6ACCD05-2361-3F89-8BDB-A3E659644081}"/>
              </a:ext>
            </a:extLst>
          </p:cNvPr>
          <p:cNvPicPr>
            <a:picLocks noChangeAspect="1"/>
          </p:cNvPicPr>
          <p:nvPr/>
        </p:nvPicPr>
        <p:blipFill>
          <a:blip r:embed="rId2"/>
          <a:stretch>
            <a:fillRect/>
          </a:stretch>
        </p:blipFill>
        <p:spPr>
          <a:xfrm>
            <a:off x="840777" y="3429000"/>
            <a:ext cx="4403903" cy="3326057"/>
          </a:xfrm>
          <a:prstGeom prst="rect">
            <a:avLst/>
          </a:prstGeom>
        </p:spPr>
      </p:pic>
      <p:sp>
        <p:nvSpPr>
          <p:cNvPr id="2" name="Textfeld 1">
            <a:extLst>
              <a:ext uri="{FF2B5EF4-FFF2-40B4-BE49-F238E27FC236}">
                <a16:creationId xmlns:a16="http://schemas.microsoft.com/office/drawing/2014/main" id="{CD68FDF8-ACEB-CFAC-3E3C-89237A8E9D4D}"/>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424875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17019" y="180290"/>
            <a:ext cx="2230354" cy="369332"/>
          </a:xfrm>
          <a:prstGeom prst="rect">
            <a:avLst/>
          </a:prstGeom>
          <a:noFill/>
        </p:spPr>
        <p:txBody>
          <a:bodyPr wrap="none" rtlCol="0">
            <a:spAutoFit/>
          </a:bodyPr>
          <a:lstStyle/>
          <a:p>
            <a:r>
              <a:rPr lang="de-DE"/>
              <a:t>Angebotsoptimierung</a:t>
            </a:r>
          </a:p>
        </p:txBody>
      </p:sp>
      <p:sp>
        <p:nvSpPr>
          <p:cNvPr id="5" name="Textfeld 4">
            <a:extLst>
              <a:ext uri="{FF2B5EF4-FFF2-40B4-BE49-F238E27FC236}">
                <a16:creationId xmlns:a16="http://schemas.microsoft.com/office/drawing/2014/main" id="{234EB9BD-3BDD-0C7B-272D-FB9651866E2D}"/>
              </a:ext>
            </a:extLst>
          </p:cNvPr>
          <p:cNvSpPr txBox="1"/>
          <p:nvPr/>
        </p:nvSpPr>
        <p:spPr>
          <a:xfrm>
            <a:off x="854203" y="1409140"/>
            <a:ext cx="8727557" cy="1600438"/>
          </a:xfrm>
          <a:prstGeom prst="rect">
            <a:avLst/>
          </a:prstGeom>
          <a:noFill/>
        </p:spPr>
        <p:txBody>
          <a:bodyPr wrap="square" rtlCol="0">
            <a:spAutoFit/>
          </a:bodyPr>
          <a:lstStyle/>
          <a:p>
            <a:r>
              <a:rPr lang="de-DE" sz="1400"/>
              <a:t>Gemeinsam mit Maklern aus unserem Panel haben wir ein neuartiges Produktangebot sowohl auf seine Marktfähigkeit als auch auf seine Tragfähigkeit im Sinne der Versicherungsbedingungen geprüft.</a:t>
            </a:r>
          </a:p>
          <a:p>
            <a:r>
              <a:rPr lang="de-DE" sz="1400"/>
              <a:t>Das Ergebnis ist ein marktfähiges und maklerfreundliches Angebotsprodukt. Inklusive Argumentationshilfe für den Maklervertrieb für Makler, die vielleicht nicht ganz so tief in der Materie stecken und noch etwas Vertriebsimpuls benötigen.</a:t>
            </a:r>
          </a:p>
          <a:p>
            <a:endParaRPr lang="de-DE" sz="1400"/>
          </a:p>
          <a:p>
            <a:r>
              <a:rPr lang="de-DE" sz="14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33888"/>
            <a:ext cx="4356705" cy="307777"/>
          </a:xfrm>
          <a:prstGeom prst="rect">
            <a:avLst/>
          </a:prstGeom>
          <a:noFill/>
        </p:spPr>
        <p:txBody>
          <a:bodyPr wrap="none" rtlCol="0">
            <a:spAutoFit/>
          </a:bodyPr>
          <a:lstStyle/>
          <a:p>
            <a:r>
              <a:rPr lang="de-DE" sz="1400"/>
              <a:t>Maklererfahrungen, bevor das Produkt auf dem Markt ist</a:t>
            </a:r>
          </a:p>
        </p:txBody>
      </p:sp>
      <p:sp>
        <p:nvSpPr>
          <p:cNvPr id="3" name="Textfeld 2">
            <a:extLst>
              <a:ext uri="{FF2B5EF4-FFF2-40B4-BE49-F238E27FC236}">
                <a16:creationId xmlns:a16="http://schemas.microsoft.com/office/drawing/2014/main" id="{632FFF3D-6B42-7E3D-F20C-31665FE0D15D}"/>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1191007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54203" y="294860"/>
            <a:ext cx="1881605" cy="369332"/>
          </a:xfrm>
          <a:prstGeom prst="rect">
            <a:avLst/>
          </a:prstGeom>
          <a:noFill/>
        </p:spPr>
        <p:txBody>
          <a:bodyPr wrap="none" rtlCol="0">
            <a:spAutoFit/>
          </a:bodyPr>
          <a:lstStyle/>
          <a:p>
            <a:r>
              <a:rPr lang="de-DE"/>
              <a:t>BiPRO Bewerbung</a:t>
            </a:r>
          </a:p>
        </p:txBody>
      </p:sp>
      <p:sp>
        <p:nvSpPr>
          <p:cNvPr id="5" name="Textfeld 4">
            <a:extLst>
              <a:ext uri="{FF2B5EF4-FFF2-40B4-BE49-F238E27FC236}">
                <a16:creationId xmlns:a16="http://schemas.microsoft.com/office/drawing/2014/main" id="{234EB9BD-3BDD-0C7B-272D-FB9651866E2D}"/>
              </a:ext>
            </a:extLst>
          </p:cNvPr>
          <p:cNvSpPr txBox="1"/>
          <p:nvPr/>
        </p:nvSpPr>
        <p:spPr>
          <a:xfrm>
            <a:off x="854203" y="1303768"/>
            <a:ext cx="8727557" cy="1384995"/>
          </a:xfrm>
          <a:prstGeom prst="rect">
            <a:avLst/>
          </a:prstGeom>
          <a:noFill/>
        </p:spPr>
        <p:txBody>
          <a:bodyPr wrap="square" rtlCol="0">
            <a:spAutoFit/>
          </a:bodyPr>
          <a:lstStyle/>
          <a:p>
            <a:r>
              <a:rPr lang="de-DE" sz="1400" b="0" i="0">
                <a:solidFill>
                  <a:srgbClr val="333333"/>
                </a:solidFill>
                <a:effectLst/>
              </a:rPr>
              <a:t>Die BiPRO-Dienste sind ein technisch ausgefeiltes Bindeglied zwischen Versicherer und Makler. Doch nicht jeder Makler ist ein technischer Experte, hier zählt vor allem der praktische Nutzen im täglichen Versicherungsvertrieb und die Effizienz bei der Durchführung von Verwaltungstätigkeiten. Der Nutzen muss daher maklergerecht aufbereitet und dargestellt werden - unsere Kommunikationsunterstützung hilft Ihnen dabei.</a:t>
            </a:r>
          </a:p>
          <a:p>
            <a:endParaRPr lang="de-DE" sz="1400"/>
          </a:p>
          <a:p>
            <a:r>
              <a:rPr lang="de-DE" sz="14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33888"/>
            <a:ext cx="2625270" cy="307777"/>
          </a:xfrm>
          <a:prstGeom prst="rect">
            <a:avLst/>
          </a:prstGeom>
          <a:noFill/>
        </p:spPr>
        <p:txBody>
          <a:bodyPr wrap="none" rtlCol="0">
            <a:spAutoFit/>
          </a:bodyPr>
          <a:lstStyle/>
          <a:p>
            <a:r>
              <a:rPr lang="de-DE" sz="1400"/>
              <a:t>Services müssen verkauft werden</a:t>
            </a:r>
          </a:p>
        </p:txBody>
      </p:sp>
      <p:sp>
        <p:nvSpPr>
          <p:cNvPr id="3" name="Textfeld 2">
            <a:extLst>
              <a:ext uri="{FF2B5EF4-FFF2-40B4-BE49-F238E27FC236}">
                <a16:creationId xmlns:a16="http://schemas.microsoft.com/office/drawing/2014/main" id="{72312015-E467-5A70-7A51-B22B34DB459A}"/>
              </a:ext>
            </a:extLst>
          </p:cNvPr>
          <p:cNvSpPr txBox="1"/>
          <p:nvPr/>
        </p:nvSpPr>
        <p:spPr>
          <a:xfrm>
            <a:off x="10426535" y="95002"/>
            <a:ext cx="944489" cy="369332"/>
          </a:xfrm>
          <a:prstGeom prst="rect">
            <a:avLst/>
          </a:prstGeom>
          <a:noFill/>
        </p:spPr>
        <p:txBody>
          <a:bodyPr wrap="none" rtlCol="0">
            <a:spAutoFit/>
          </a:bodyPr>
          <a:lstStyle/>
          <a:p>
            <a:r>
              <a:rPr lang="de-DE" b="1">
                <a:highlight>
                  <a:srgbClr val="FFFF00"/>
                </a:highlight>
              </a:rPr>
              <a:t>Ebene 3</a:t>
            </a:r>
          </a:p>
        </p:txBody>
      </p:sp>
    </p:spTree>
    <p:extLst>
      <p:ext uri="{BB962C8B-B14F-4D97-AF65-F5344CB8AC3E}">
        <p14:creationId xmlns:p14="http://schemas.microsoft.com/office/powerpoint/2010/main" val="2682936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521EC6B-6805-64ED-C425-D501C8F9AA6E}"/>
              </a:ext>
            </a:extLst>
          </p:cNvPr>
          <p:cNvSpPr txBox="1"/>
          <p:nvPr/>
        </p:nvSpPr>
        <p:spPr>
          <a:xfrm>
            <a:off x="854203" y="218598"/>
            <a:ext cx="1529586" cy="369332"/>
          </a:xfrm>
          <a:prstGeom prst="rect">
            <a:avLst/>
          </a:prstGeom>
          <a:noFill/>
        </p:spPr>
        <p:txBody>
          <a:bodyPr wrap="none" rtlCol="0">
            <a:spAutoFit/>
          </a:bodyPr>
          <a:lstStyle/>
          <a:p>
            <a:r>
              <a:rPr lang="de-DE"/>
              <a:t>Benchmarking</a:t>
            </a:r>
          </a:p>
        </p:txBody>
      </p:sp>
      <p:sp>
        <p:nvSpPr>
          <p:cNvPr id="5" name="Textfeld 4">
            <a:extLst>
              <a:ext uri="{FF2B5EF4-FFF2-40B4-BE49-F238E27FC236}">
                <a16:creationId xmlns:a16="http://schemas.microsoft.com/office/drawing/2014/main" id="{234EB9BD-3BDD-0C7B-272D-FB9651866E2D}"/>
              </a:ext>
            </a:extLst>
          </p:cNvPr>
          <p:cNvSpPr txBox="1"/>
          <p:nvPr/>
        </p:nvSpPr>
        <p:spPr>
          <a:xfrm>
            <a:off x="1691318" y="1181057"/>
            <a:ext cx="8727557" cy="2246769"/>
          </a:xfrm>
          <a:prstGeom prst="rect">
            <a:avLst/>
          </a:prstGeom>
          <a:noFill/>
        </p:spPr>
        <p:txBody>
          <a:bodyPr wrap="square" rtlCol="0">
            <a:spAutoFit/>
          </a:bodyPr>
          <a:lstStyle/>
          <a:p>
            <a:pPr algn="l"/>
            <a:r>
              <a:rPr lang="de-DE" sz="1400" b="0" i="0">
                <a:solidFill>
                  <a:srgbClr val="333333"/>
                </a:solidFill>
                <a:effectLst/>
              </a:rPr>
              <a:t>Die eigenen Services zu bewerten und zu priorisieren fällt im Gesamtbild des Marktes manchmal schwer: Unterschiedliche Sparten und Zielgruppen, dazu ein kaum überschaubarer Versicherungs- und Maklermarkt: Da ist die Frage des Vorstands schwer zu bewerten: Wo stehen wir, welche Dienstleistungen müssen als Nächstes umgesetzt werden und mit welchem Hebel lässt sich die größte Wirkung erzielen?</a:t>
            </a:r>
          </a:p>
          <a:p>
            <a:pPr algn="l"/>
            <a:br>
              <a:rPr lang="de-DE" sz="1400" b="0" i="0">
                <a:solidFill>
                  <a:srgbClr val="333333"/>
                </a:solidFill>
                <a:effectLst/>
              </a:rPr>
            </a:br>
            <a:endParaRPr lang="de-DE" sz="1400" b="0" i="0">
              <a:solidFill>
                <a:srgbClr val="333333"/>
              </a:solidFill>
              <a:effectLst/>
            </a:endParaRPr>
          </a:p>
          <a:p>
            <a:pPr algn="l"/>
            <a:r>
              <a:rPr lang="de-DE" sz="1400" b="0" i="0">
                <a:solidFill>
                  <a:srgbClr val="333333"/>
                </a:solidFill>
                <a:effectLst/>
              </a:rPr>
              <a:t>Mit unserem Marktverständnis und unserer Maklerexpertise können wir bei der Erstellung einer konkreten BiPRO-Entwicklungslandkarte unterstützen.</a:t>
            </a:r>
          </a:p>
          <a:p>
            <a:endParaRPr lang="de-DE" sz="1400"/>
          </a:p>
          <a:p>
            <a:r>
              <a:rPr lang="de-DE" sz="1400">
                <a:solidFill>
                  <a:schemeClr val="bg1"/>
                </a:solidFill>
                <a:highlight>
                  <a:srgbClr val="0000FF"/>
                </a:highlight>
              </a:rPr>
              <a:t>Kontakt aufnehmen</a:t>
            </a:r>
          </a:p>
        </p:txBody>
      </p:sp>
      <p:sp>
        <p:nvSpPr>
          <p:cNvPr id="6" name="Textfeld 5">
            <a:extLst>
              <a:ext uri="{FF2B5EF4-FFF2-40B4-BE49-F238E27FC236}">
                <a16:creationId xmlns:a16="http://schemas.microsoft.com/office/drawing/2014/main" id="{B4DD7412-2118-870B-B57F-D71B73E2644D}"/>
              </a:ext>
            </a:extLst>
          </p:cNvPr>
          <p:cNvSpPr txBox="1"/>
          <p:nvPr/>
        </p:nvSpPr>
        <p:spPr>
          <a:xfrm>
            <a:off x="854203" y="733888"/>
            <a:ext cx="4570610" cy="307777"/>
          </a:xfrm>
          <a:prstGeom prst="rect">
            <a:avLst/>
          </a:prstGeom>
          <a:noFill/>
        </p:spPr>
        <p:txBody>
          <a:bodyPr wrap="none" rtlCol="0">
            <a:spAutoFit/>
          </a:bodyPr>
          <a:lstStyle/>
          <a:p>
            <a:r>
              <a:rPr lang="de-DE" sz="1400"/>
              <a:t>Wo steht das eigene Unternehmen im BiPRO-Gesamtumfeld</a:t>
            </a:r>
          </a:p>
        </p:txBody>
      </p:sp>
    </p:spTree>
    <p:extLst>
      <p:ext uri="{BB962C8B-B14F-4D97-AF65-F5344CB8AC3E}">
        <p14:creationId xmlns:p14="http://schemas.microsoft.com/office/powerpoint/2010/main" val="1877780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F9A8993-8F88-C7CA-0394-0A46CD432E6A}"/>
              </a:ext>
            </a:extLst>
          </p:cNvPr>
          <p:cNvPicPr>
            <a:picLocks noChangeAspect="1"/>
          </p:cNvPicPr>
          <p:nvPr/>
        </p:nvPicPr>
        <p:blipFill>
          <a:blip r:embed="rId2"/>
          <a:stretch>
            <a:fillRect/>
          </a:stretch>
        </p:blipFill>
        <p:spPr>
          <a:xfrm>
            <a:off x="11213473" y="208007"/>
            <a:ext cx="647700" cy="504825"/>
          </a:xfrm>
          <a:prstGeom prst="rect">
            <a:avLst/>
          </a:prstGeom>
        </p:spPr>
      </p:pic>
      <p:pic>
        <p:nvPicPr>
          <p:cNvPr id="3" name="Grafik 2">
            <a:extLst>
              <a:ext uri="{FF2B5EF4-FFF2-40B4-BE49-F238E27FC236}">
                <a16:creationId xmlns:a16="http://schemas.microsoft.com/office/drawing/2014/main" id="{D5782969-B9E0-F720-3935-267EB9992485}"/>
              </a:ext>
            </a:extLst>
          </p:cNvPr>
          <p:cNvPicPr>
            <a:picLocks noChangeAspect="1"/>
          </p:cNvPicPr>
          <p:nvPr/>
        </p:nvPicPr>
        <p:blipFill rotWithShape="1">
          <a:blip r:embed="rId3">
            <a:clrChange>
              <a:clrFrom>
                <a:srgbClr val="FFFFFF"/>
              </a:clrFrom>
              <a:clrTo>
                <a:srgbClr val="FFFFFF">
                  <a:alpha val="0"/>
                </a:srgbClr>
              </a:clrTo>
            </a:clrChange>
          </a:blip>
          <a:srcRect t="13778" b="15394"/>
          <a:stretch/>
        </p:blipFill>
        <p:spPr>
          <a:xfrm>
            <a:off x="412990" y="368135"/>
            <a:ext cx="3686689" cy="823162"/>
          </a:xfrm>
          <a:prstGeom prst="rect">
            <a:avLst/>
          </a:prstGeom>
        </p:spPr>
      </p:pic>
      <p:sp>
        <p:nvSpPr>
          <p:cNvPr id="4" name="Textfeld 3">
            <a:extLst>
              <a:ext uri="{FF2B5EF4-FFF2-40B4-BE49-F238E27FC236}">
                <a16:creationId xmlns:a16="http://schemas.microsoft.com/office/drawing/2014/main" id="{FCAB10B9-8747-7F8F-C9E8-FB4E56B49469}"/>
              </a:ext>
            </a:extLst>
          </p:cNvPr>
          <p:cNvSpPr txBox="1"/>
          <p:nvPr/>
        </p:nvSpPr>
        <p:spPr>
          <a:xfrm>
            <a:off x="10722391" y="868131"/>
            <a:ext cx="1245982" cy="646331"/>
          </a:xfrm>
          <a:prstGeom prst="rect">
            <a:avLst/>
          </a:prstGeom>
          <a:noFill/>
        </p:spPr>
        <p:txBody>
          <a:bodyPr wrap="none" rtlCol="0">
            <a:spAutoFit/>
          </a:bodyPr>
          <a:lstStyle/>
          <a:p>
            <a:pPr marL="285750" indent="-285750">
              <a:buFont typeface="Arial" panose="020B0604020202020204" pitchFamily="34" charset="0"/>
              <a:buChar char="•"/>
            </a:pPr>
            <a:r>
              <a:rPr lang="de-DE" sz="1200"/>
              <a:t>Kontakt</a:t>
            </a:r>
          </a:p>
          <a:p>
            <a:pPr marL="285750" indent="-285750">
              <a:buFont typeface="Arial" panose="020B0604020202020204" pitchFamily="34" charset="0"/>
              <a:buChar char="•"/>
            </a:pPr>
            <a:r>
              <a:rPr lang="de-DE" sz="1200"/>
              <a:t>Datenschutz</a:t>
            </a:r>
          </a:p>
          <a:p>
            <a:pPr marL="285750" indent="-285750">
              <a:buFont typeface="Arial" panose="020B0604020202020204" pitchFamily="34" charset="0"/>
              <a:buChar char="•"/>
            </a:pPr>
            <a:r>
              <a:rPr lang="de-DE" sz="1200"/>
              <a:t>Impressum</a:t>
            </a:r>
          </a:p>
        </p:txBody>
      </p:sp>
      <p:sp>
        <p:nvSpPr>
          <p:cNvPr id="2" name="Textfeld 1">
            <a:extLst>
              <a:ext uri="{FF2B5EF4-FFF2-40B4-BE49-F238E27FC236}">
                <a16:creationId xmlns:a16="http://schemas.microsoft.com/office/drawing/2014/main" id="{0842C9B1-8CE0-1D87-A661-FBD202FEFBB7}"/>
              </a:ext>
            </a:extLst>
          </p:cNvPr>
          <p:cNvSpPr txBox="1"/>
          <p:nvPr/>
        </p:nvSpPr>
        <p:spPr>
          <a:xfrm>
            <a:off x="526329" y="2151258"/>
            <a:ext cx="5297861" cy="3416320"/>
          </a:xfrm>
          <a:prstGeom prst="rect">
            <a:avLst/>
          </a:prstGeom>
          <a:noFill/>
        </p:spPr>
        <p:txBody>
          <a:bodyPr wrap="none" rtlCol="0">
            <a:spAutoFit/>
          </a:bodyPr>
          <a:lstStyle/>
          <a:p>
            <a:r>
              <a:rPr lang="de-DE" b="1"/>
              <a:t>Impressum:</a:t>
            </a:r>
            <a:endParaRPr lang="de-DE"/>
          </a:p>
          <a:p>
            <a:endParaRPr lang="de-DE"/>
          </a:p>
          <a:p>
            <a:r>
              <a:rPr lang="de-DE"/>
              <a:t>dvb Dienstleistungs GmbH</a:t>
            </a:r>
            <a:br>
              <a:rPr lang="de-DE"/>
            </a:br>
            <a:r>
              <a:rPr lang="de-DE"/>
              <a:t>Komturstraße 58-62, 12099 Berlin</a:t>
            </a:r>
            <a:br>
              <a:rPr lang="de-DE"/>
            </a:br>
            <a:r>
              <a:rPr lang="de-DE"/>
              <a:t>Telefon: 030 609 8141 0</a:t>
            </a:r>
            <a:br>
              <a:rPr lang="de-DE"/>
            </a:br>
            <a:r>
              <a:rPr lang="de-DE"/>
              <a:t>E-Mail: info@deutsche-versicherungsboerse.de</a:t>
            </a:r>
            <a:br>
              <a:rPr lang="de-DE"/>
            </a:br>
            <a:br>
              <a:rPr lang="de-DE"/>
            </a:br>
            <a:r>
              <a:rPr lang="de-DE"/>
              <a:t>Umsatzsteuernummer: DE 259515642</a:t>
            </a:r>
            <a:br>
              <a:rPr lang="de-DE"/>
            </a:br>
            <a:br>
              <a:rPr lang="de-DE"/>
            </a:br>
            <a:r>
              <a:rPr lang="de-DE"/>
              <a:t>Geschäftsführer: Henning Plagemann, Maciej Homziuk</a:t>
            </a:r>
            <a:br>
              <a:rPr lang="de-DE"/>
            </a:br>
            <a:r>
              <a:rPr lang="de-DE"/>
              <a:t>HRB 111925B, Amtsgericht Charlottenburg</a:t>
            </a:r>
            <a:br>
              <a:rPr lang="de-DE"/>
            </a:br>
            <a:endParaRPr lang="de-DE"/>
          </a:p>
        </p:txBody>
      </p:sp>
      <p:pic>
        <p:nvPicPr>
          <p:cNvPr id="6" name="Grafik 5" descr="Ein Bild, das Person, Mann, Wand, drinnen enthält.&#10;&#10;Automatisch generierte Beschreibung">
            <a:extLst>
              <a:ext uri="{FF2B5EF4-FFF2-40B4-BE49-F238E27FC236}">
                <a16:creationId xmlns:a16="http://schemas.microsoft.com/office/drawing/2014/main" id="{A2A66737-7F00-9DBE-0EF6-61276A887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673" y="2394239"/>
            <a:ext cx="1047750" cy="1238250"/>
          </a:xfrm>
          <a:prstGeom prst="rect">
            <a:avLst/>
          </a:prstGeom>
        </p:spPr>
      </p:pic>
      <p:pic>
        <p:nvPicPr>
          <p:cNvPr id="11" name="Grafik 10">
            <a:extLst>
              <a:ext uri="{FF2B5EF4-FFF2-40B4-BE49-F238E27FC236}">
                <a16:creationId xmlns:a16="http://schemas.microsoft.com/office/drawing/2014/main" id="{E83C769E-05D3-2820-BA6E-85BC91F0B4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6305" y="4755996"/>
            <a:ext cx="1070270" cy="1264865"/>
          </a:xfrm>
          <a:prstGeom prst="rect">
            <a:avLst/>
          </a:prstGeom>
        </p:spPr>
      </p:pic>
      <p:sp>
        <p:nvSpPr>
          <p:cNvPr id="13" name="Textfeld 12">
            <a:extLst>
              <a:ext uri="{FF2B5EF4-FFF2-40B4-BE49-F238E27FC236}">
                <a16:creationId xmlns:a16="http://schemas.microsoft.com/office/drawing/2014/main" id="{5265BB8F-3193-5689-53C9-5883CC751429}"/>
              </a:ext>
            </a:extLst>
          </p:cNvPr>
          <p:cNvSpPr txBox="1"/>
          <p:nvPr/>
        </p:nvSpPr>
        <p:spPr>
          <a:xfrm>
            <a:off x="6861568" y="6114000"/>
            <a:ext cx="6097978" cy="769441"/>
          </a:xfrm>
          <a:prstGeom prst="rect">
            <a:avLst/>
          </a:prstGeom>
          <a:noFill/>
        </p:spPr>
        <p:txBody>
          <a:bodyPr wrap="square">
            <a:spAutoFit/>
          </a:bodyPr>
          <a:lstStyle/>
          <a:p>
            <a:r>
              <a:rPr lang="de-DE" sz="1100" kern="1200">
                <a:solidFill>
                  <a:srgbClr val="000000"/>
                </a:solidFill>
                <a:effectLst/>
                <a:latin typeface="Calibri" panose="020F0502020204030204" pitchFamily="34" charset="0"/>
                <a:ea typeface="+mn-ea"/>
                <a:cs typeface="+mn-cs"/>
              </a:rPr>
              <a:t>Maciej Homziuk</a:t>
            </a:r>
          </a:p>
          <a:p>
            <a:r>
              <a:rPr lang="de-DE" sz="1100" kern="1200">
                <a:solidFill>
                  <a:srgbClr val="000000"/>
                </a:solidFill>
                <a:effectLst/>
                <a:latin typeface="Calibri" panose="020F0502020204030204" pitchFamily="34" charset="0"/>
                <a:ea typeface="+mn-ea"/>
                <a:cs typeface="+mn-cs"/>
              </a:rPr>
              <a:t>Telefon: 030 609 8141 </a:t>
            </a:r>
            <a:r>
              <a:rPr lang="de-DE" sz="1100">
                <a:solidFill>
                  <a:srgbClr val="000000"/>
                </a:solidFill>
                <a:latin typeface="Calibri" panose="020F0502020204030204" pitchFamily="34" charset="0"/>
              </a:rPr>
              <a:t>44</a:t>
            </a:r>
            <a:br>
              <a:rPr lang="de-DE" sz="1100" kern="1200">
                <a:solidFill>
                  <a:srgbClr val="000000"/>
                </a:solidFill>
                <a:effectLst/>
                <a:latin typeface="Calibri" panose="020F0502020204030204" pitchFamily="34" charset="0"/>
                <a:ea typeface="+mn-ea"/>
                <a:cs typeface="+mn-cs"/>
              </a:rPr>
            </a:br>
            <a:r>
              <a:rPr lang="de-DE" sz="1100" kern="1200">
                <a:solidFill>
                  <a:srgbClr val="000000"/>
                </a:solidFill>
                <a:effectLst/>
                <a:latin typeface="Calibri" panose="020F0502020204030204" pitchFamily="34" charset="0"/>
                <a:ea typeface="+mn-ea"/>
                <a:cs typeface="+mn-cs"/>
              </a:rPr>
              <a:t>E-Mail: Maciej.Homziuk@dvb-gmbh.de</a:t>
            </a:r>
            <a:br>
              <a:rPr lang="de-DE" sz="1100" kern="1200">
                <a:solidFill>
                  <a:srgbClr val="000000"/>
                </a:solidFill>
                <a:effectLst/>
                <a:latin typeface="Calibri" panose="020F0502020204030204" pitchFamily="34" charset="0"/>
                <a:ea typeface="+mn-ea"/>
                <a:cs typeface="+mn-cs"/>
              </a:rPr>
            </a:br>
            <a:endParaRPr lang="de-DE" sz="1100"/>
          </a:p>
        </p:txBody>
      </p:sp>
      <p:sp>
        <p:nvSpPr>
          <p:cNvPr id="17" name="Textfeld 16">
            <a:extLst>
              <a:ext uri="{FF2B5EF4-FFF2-40B4-BE49-F238E27FC236}">
                <a16:creationId xmlns:a16="http://schemas.microsoft.com/office/drawing/2014/main" id="{2B4914A8-3F8A-AAD9-3558-7796F504BD8C}"/>
              </a:ext>
            </a:extLst>
          </p:cNvPr>
          <p:cNvSpPr txBox="1"/>
          <p:nvPr/>
        </p:nvSpPr>
        <p:spPr>
          <a:xfrm>
            <a:off x="6861568" y="3809522"/>
            <a:ext cx="6097978" cy="938719"/>
          </a:xfrm>
          <a:prstGeom prst="rect">
            <a:avLst/>
          </a:prstGeom>
          <a:noFill/>
        </p:spPr>
        <p:txBody>
          <a:bodyPr wrap="square">
            <a:spAutoFit/>
          </a:bodyPr>
          <a:lstStyle/>
          <a:p>
            <a:r>
              <a:rPr lang="de-DE" sz="1100" kern="1200">
                <a:solidFill>
                  <a:srgbClr val="000000"/>
                </a:solidFill>
                <a:effectLst/>
                <a:latin typeface="Calibri" panose="020F0502020204030204" pitchFamily="34" charset="0"/>
                <a:ea typeface="+mn-ea"/>
                <a:cs typeface="+mn-cs"/>
              </a:rPr>
              <a:t>Henning Plagemann</a:t>
            </a:r>
          </a:p>
          <a:p>
            <a:r>
              <a:rPr lang="de-DE" sz="1100" kern="1200">
                <a:solidFill>
                  <a:srgbClr val="000000"/>
                </a:solidFill>
                <a:effectLst/>
                <a:latin typeface="Calibri" panose="020F0502020204030204" pitchFamily="34" charset="0"/>
                <a:ea typeface="+mn-ea"/>
                <a:cs typeface="+mn-cs"/>
              </a:rPr>
              <a:t>Telefon: 030 609 8141 88</a:t>
            </a:r>
            <a:br>
              <a:rPr lang="de-DE" sz="1100" kern="1200">
                <a:solidFill>
                  <a:srgbClr val="000000"/>
                </a:solidFill>
                <a:effectLst/>
                <a:latin typeface="Calibri" panose="020F0502020204030204" pitchFamily="34" charset="0"/>
                <a:ea typeface="+mn-ea"/>
                <a:cs typeface="+mn-cs"/>
              </a:rPr>
            </a:br>
            <a:r>
              <a:rPr lang="de-DE" sz="1100" kern="1200">
                <a:solidFill>
                  <a:srgbClr val="000000"/>
                </a:solidFill>
                <a:effectLst/>
                <a:latin typeface="Calibri" panose="020F0502020204030204" pitchFamily="34" charset="0"/>
                <a:ea typeface="+mn-ea"/>
                <a:cs typeface="+mn-cs"/>
              </a:rPr>
              <a:t>Mobil: 0151 57347202</a:t>
            </a:r>
            <a:br>
              <a:rPr lang="de-DE" sz="1100" kern="1200">
                <a:solidFill>
                  <a:srgbClr val="000000"/>
                </a:solidFill>
                <a:effectLst/>
                <a:latin typeface="Calibri" panose="020F0502020204030204" pitchFamily="34" charset="0"/>
                <a:ea typeface="+mn-ea"/>
                <a:cs typeface="+mn-cs"/>
              </a:rPr>
            </a:br>
            <a:r>
              <a:rPr lang="de-DE" sz="1100" kern="1200">
                <a:solidFill>
                  <a:srgbClr val="000000"/>
                </a:solidFill>
                <a:effectLst/>
                <a:latin typeface="Calibri" panose="020F0502020204030204" pitchFamily="34" charset="0"/>
                <a:ea typeface="+mn-ea"/>
                <a:cs typeface="+mn-cs"/>
              </a:rPr>
              <a:t>E-Mail: Henning.Plagemann@dvb-gmbh.de</a:t>
            </a:r>
            <a:br>
              <a:rPr lang="de-DE" sz="1100" kern="1200">
                <a:solidFill>
                  <a:srgbClr val="000000"/>
                </a:solidFill>
                <a:effectLst/>
                <a:latin typeface="Calibri" panose="020F0502020204030204" pitchFamily="34" charset="0"/>
                <a:ea typeface="+mn-ea"/>
                <a:cs typeface="+mn-cs"/>
              </a:rPr>
            </a:br>
            <a:endParaRPr lang="de-DE" sz="1100"/>
          </a:p>
        </p:txBody>
      </p:sp>
      <p:sp>
        <p:nvSpPr>
          <p:cNvPr id="19" name="Textfeld 18">
            <a:extLst>
              <a:ext uri="{FF2B5EF4-FFF2-40B4-BE49-F238E27FC236}">
                <a16:creationId xmlns:a16="http://schemas.microsoft.com/office/drawing/2014/main" id="{BB63AF5B-9110-032A-DD01-B0B1C4669DE6}"/>
              </a:ext>
            </a:extLst>
          </p:cNvPr>
          <p:cNvSpPr txBox="1"/>
          <p:nvPr/>
        </p:nvSpPr>
        <p:spPr>
          <a:xfrm>
            <a:off x="6096000" y="2217206"/>
            <a:ext cx="6477988" cy="369332"/>
          </a:xfrm>
          <a:prstGeom prst="rect">
            <a:avLst/>
          </a:prstGeom>
          <a:noFill/>
        </p:spPr>
        <p:txBody>
          <a:bodyPr wrap="square">
            <a:spAutoFit/>
          </a:bodyPr>
          <a:lstStyle/>
          <a:p>
            <a:r>
              <a:rPr lang="de-DE" b="1"/>
              <a:t>Kontakt</a:t>
            </a:r>
            <a:r>
              <a:rPr lang="de-DE"/>
              <a:t>:</a:t>
            </a:r>
          </a:p>
        </p:txBody>
      </p:sp>
    </p:spTree>
    <p:extLst>
      <p:ext uri="{BB962C8B-B14F-4D97-AF65-F5344CB8AC3E}">
        <p14:creationId xmlns:p14="http://schemas.microsoft.com/office/powerpoint/2010/main" val="3105726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F9A8993-8F88-C7CA-0394-0A46CD432E6A}"/>
              </a:ext>
            </a:extLst>
          </p:cNvPr>
          <p:cNvPicPr>
            <a:picLocks noChangeAspect="1"/>
          </p:cNvPicPr>
          <p:nvPr/>
        </p:nvPicPr>
        <p:blipFill>
          <a:blip r:embed="rId2"/>
          <a:stretch>
            <a:fillRect/>
          </a:stretch>
        </p:blipFill>
        <p:spPr>
          <a:xfrm>
            <a:off x="11213473" y="208007"/>
            <a:ext cx="647700" cy="504825"/>
          </a:xfrm>
          <a:prstGeom prst="rect">
            <a:avLst/>
          </a:prstGeom>
        </p:spPr>
      </p:pic>
      <p:pic>
        <p:nvPicPr>
          <p:cNvPr id="3" name="Grafik 2">
            <a:extLst>
              <a:ext uri="{FF2B5EF4-FFF2-40B4-BE49-F238E27FC236}">
                <a16:creationId xmlns:a16="http://schemas.microsoft.com/office/drawing/2014/main" id="{D5782969-B9E0-F720-3935-267EB9992485}"/>
              </a:ext>
            </a:extLst>
          </p:cNvPr>
          <p:cNvPicPr>
            <a:picLocks noChangeAspect="1"/>
          </p:cNvPicPr>
          <p:nvPr/>
        </p:nvPicPr>
        <p:blipFill rotWithShape="1">
          <a:blip r:embed="rId3">
            <a:clrChange>
              <a:clrFrom>
                <a:srgbClr val="FFFFFF"/>
              </a:clrFrom>
              <a:clrTo>
                <a:srgbClr val="FFFFFF">
                  <a:alpha val="0"/>
                </a:srgbClr>
              </a:clrTo>
            </a:clrChange>
          </a:blip>
          <a:srcRect t="13778" b="15394"/>
          <a:stretch/>
        </p:blipFill>
        <p:spPr>
          <a:xfrm>
            <a:off x="412990" y="368135"/>
            <a:ext cx="3686689" cy="823162"/>
          </a:xfrm>
          <a:prstGeom prst="rect">
            <a:avLst/>
          </a:prstGeom>
        </p:spPr>
      </p:pic>
      <p:sp>
        <p:nvSpPr>
          <p:cNvPr id="4" name="Textfeld 3">
            <a:extLst>
              <a:ext uri="{FF2B5EF4-FFF2-40B4-BE49-F238E27FC236}">
                <a16:creationId xmlns:a16="http://schemas.microsoft.com/office/drawing/2014/main" id="{FCAB10B9-8747-7F8F-C9E8-FB4E56B49469}"/>
              </a:ext>
            </a:extLst>
          </p:cNvPr>
          <p:cNvSpPr txBox="1"/>
          <p:nvPr/>
        </p:nvSpPr>
        <p:spPr>
          <a:xfrm>
            <a:off x="10722391" y="868131"/>
            <a:ext cx="1245982" cy="646331"/>
          </a:xfrm>
          <a:prstGeom prst="rect">
            <a:avLst/>
          </a:prstGeom>
          <a:noFill/>
        </p:spPr>
        <p:txBody>
          <a:bodyPr wrap="none" rtlCol="0">
            <a:spAutoFit/>
          </a:bodyPr>
          <a:lstStyle/>
          <a:p>
            <a:pPr marL="285750" indent="-285750">
              <a:buFont typeface="Arial" panose="020B0604020202020204" pitchFamily="34" charset="0"/>
              <a:buChar char="•"/>
            </a:pPr>
            <a:r>
              <a:rPr lang="de-DE" sz="1200"/>
              <a:t>Kontakt</a:t>
            </a:r>
          </a:p>
          <a:p>
            <a:pPr marL="285750" indent="-285750">
              <a:buFont typeface="Arial" panose="020B0604020202020204" pitchFamily="34" charset="0"/>
              <a:buChar char="•"/>
            </a:pPr>
            <a:r>
              <a:rPr lang="de-DE" sz="1200"/>
              <a:t>Datenschutz</a:t>
            </a:r>
          </a:p>
          <a:p>
            <a:pPr marL="285750" indent="-285750">
              <a:buFont typeface="Arial" panose="020B0604020202020204" pitchFamily="34" charset="0"/>
              <a:buChar char="•"/>
            </a:pPr>
            <a:r>
              <a:rPr lang="de-DE" sz="1200"/>
              <a:t>Impressum</a:t>
            </a:r>
          </a:p>
        </p:txBody>
      </p:sp>
      <p:sp>
        <p:nvSpPr>
          <p:cNvPr id="2" name="Textfeld 1">
            <a:extLst>
              <a:ext uri="{FF2B5EF4-FFF2-40B4-BE49-F238E27FC236}">
                <a16:creationId xmlns:a16="http://schemas.microsoft.com/office/drawing/2014/main" id="{0842C9B1-8CE0-1D87-A661-FBD202FEFBB7}"/>
              </a:ext>
            </a:extLst>
          </p:cNvPr>
          <p:cNvSpPr txBox="1"/>
          <p:nvPr/>
        </p:nvSpPr>
        <p:spPr>
          <a:xfrm>
            <a:off x="538204" y="1514462"/>
            <a:ext cx="1428468" cy="369332"/>
          </a:xfrm>
          <a:prstGeom prst="rect">
            <a:avLst/>
          </a:prstGeom>
          <a:noFill/>
        </p:spPr>
        <p:txBody>
          <a:bodyPr wrap="none" rtlCol="0">
            <a:spAutoFit/>
          </a:bodyPr>
          <a:lstStyle/>
          <a:p>
            <a:r>
              <a:rPr lang="de-DE" b="1"/>
              <a:t>Datenschutz:</a:t>
            </a:r>
            <a:endParaRPr lang="de-DE"/>
          </a:p>
        </p:txBody>
      </p:sp>
      <p:sp>
        <p:nvSpPr>
          <p:cNvPr id="9" name="Textfeld 8">
            <a:extLst>
              <a:ext uri="{FF2B5EF4-FFF2-40B4-BE49-F238E27FC236}">
                <a16:creationId xmlns:a16="http://schemas.microsoft.com/office/drawing/2014/main" id="{E86675CB-5D19-BFA7-6050-3A530689C3DB}"/>
              </a:ext>
            </a:extLst>
          </p:cNvPr>
          <p:cNvSpPr txBox="1"/>
          <p:nvPr/>
        </p:nvSpPr>
        <p:spPr>
          <a:xfrm>
            <a:off x="538204" y="2455661"/>
            <a:ext cx="7389420" cy="369332"/>
          </a:xfrm>
          <a:prstGeom prst="rect">
            <a:avLst/>
          </a:prstGeom>
          <a:noFill/>
        </p:spPr>
        <p:txBody>
          <a:bodyPr wrap="square">
            <a:spAutoFit/>
          </a:bodyPr>
          <a:lstStyle/>
          <a:p>
            <a:r>
              <a:rPr lang="de-DE"/>
              <a:t>https://www.deutsche-versicherungsboerse.de/agb/datenschutz</a:t>
            </a:r>
          </a:p>
        </p:txBody>
      </p:sp>
    </p:spTree>
    <p:extLst>
      <p:ext uri="{BB962C8B-B14F-4D97-AF65-F5344CB8AC3E}">
        <p14:creationId xmlns:p14="http://schemas.microsoft.com/office/powerpoint/2010/main" val="121966726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1980</Words>
  <Application>Microsoft Office PowerPoint</Application>
  <PresentationFormat>Breitbild</PresentationFormat>
  <Paragraphs>226</Paragraphs>
  <Slides>25</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25</vt:i4>
      </vt:variant>
    </vt:vector>
  </HeadingPairs>
  <TitlesOfParts>
    <vt:vector size="32" baseType="lpstr">
      <vt:lpstr>-apple-system</vt:lpstr>
      <vt:lpstr>Arial</vt:lpstr>
      <vt:lpstr>Calibri</vt:lpstr>
      <vt:lpstr>Calibri Light</vt:lpstr>
      <vt:lpstr>Monda</vt:lpstr>
      <vt:lpstr>SignikaLight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Henning Plagemann</dc:creator>
  <cp:lastModifiedBy>Henning Plagemann</cp:lastModifiedBy>
  <cp:revision>17</cp:revision>
  <dcterms:created xsi:type="dcterms:W3CDTF">2023-01-18T08:39:22Z</dcterms:created>
  <dcterms:modified xsi:type="dcterms:W3CDTF">2023-03-01T08:55:39Z</dcterms:modified>
</cp:coreProperties>
</file>