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70" r:id="rId3"/>
    <p:sldId id="268" r:id="rId4"/>
    <p:sldId id="269" r:id="rId5"/>
    <p:sldId id="260" r:id="rId6"/>
    <p:sldId id="262" r:id="rId7"/>
    <p:sldId id="263" r:id="rId8"/>
    <p:sldId id="264" r:id="rId9"/>
    <p:sldId id="265" r:id="rId10"/>
    <p:sldId id="272" r:id="rId11"/>
    <p:sldId id="261" r:id="rId12"/>
    <p:sldId id="266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200920-AE03-7E4B-ACE7-5664CF3C3D32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</dgm:pt>
    <dgm:pt modelId="{89BE9A11-960F-1245-BC4A-F230A8D3AED2}">
      <dgm:prSet phldrT="[Text]"/>
      <dgm:spPr/>
      <dgm:t>
        <a:bodyPr/>
        <a:lstStyle/>
        <a:p>
          <a:r>
            <a:rPr lang="en-US" dirty="0"/>
            <a:t>Discovery</a:t>
          </a:r>
        </a:p>
      </dgm:t>
    </dgm:pt>
    <dgm:pt modelId="{8EF520EE-0456-624C-903D-6F3CABF1A397}" type="parTrans" cxnId="{84F52867-11C8-E442-B779-847203F8A173}">
      <dgm:prSet/>
      <dgm:spPr/>
      <dgm:t>
        <a:bodyPr/>
        <a:lstStyle/>
        <a:p>
          <a:endParaRPr lang="en-US"/>
        </a:p>
      </dgm:t>
    </dgm:pt>
    <dgm:pt modelId="{284625E4-D6F2-AD47-90EE-5B390BB3693D}" type="sibTrans" cxnId="{84F52867-11C8-E442-B779-847203F8A173}">
      <dgm:prSet/>
      <dgm:spPr/>
      <dgm:t>
        <a:bodyPr/>
        <a:lstStyle/>
        <a:p>
          <a:endParaRPr lang="en-US"/>
        </a:p>
      </dgm:t>
    </dgm:pt>
    <dgm:pt modelId="{FCF4CC2C-58F1-8F42-9F91-C1C5D15D5226}">
      <dgm:prSet phldrT="[Text]"/>
      <dgm:spPr/>
      <dgm:t>
        <a:bodyPr/>
        <a:lstStyle/>
        <a:p>
          <a:r>
            <a:rPr lang="en-US" dirty="0"/>
            <a:t>Innovative IP</a:t>
          </a:r>
        </a:p>
      </dgm:t>
    </dgm:pt>
    <dgm:pt modelId="{7C0D56DA-1552-F845-9D66-6760B1EAC747}" type="parTrans" cxnId="{6030ABC6-04CA-CC49-A06F-BA609D19E3AD}">
      <dgm:prSet/>
      <dgm:spPr/>
      <dgm:t>
        <a:bodyPr/>
        <a:lstStyle/>
        <a:p>
          <a:endParaRPr lang="en-US"/>
        </a:p>
      </dgm:t>
    </dgm:pt>
    <dgm:pt modelId="{768EC39F-5103-CE40-852D-5DB4685207C5}" type="sibTrans" cxnId="{6030ABC6-04CA-CC49-A06F-BA609D19E3AD}">
      <dgm:prSet/>
      <dgm:spPr/>
      <dgm:t>
        <a:bodyPr/>
        <a:lstStyle/>
        <a:p>
          <a:endParaRPr lang="en-US"/>
        </a:p>
      </dgm:t>
    </dgm:pt>
    <dgm:pt modelId="{BDE570E4-8AF9-B042-9904-9EADB64917EF}">
      <dgm:prSet phldrT="[Text]"/>
      <dgm:spPr/>
      <dgm:t>
        <a:bodyPr/>
        <a:lstStyle/>
        <a:p>
          <a:r>
            <a:rPr lang="en-US" dirty="0"/>
            <a:t>Company</a:t>
          </a:r>
        </a:p>
        <a:p>
          <a:r>
            <a:rPr lang="en-US" dirty="0"/>
            <a:t>Formation</a:t>
          </a:r>
        </a:p>
      </dgm:t>
    </dgm:pt>
    <dgm:pt modelId="{013A9BC1-87DD-1E49-86D0-B8507ED1E334}" type="parTrans" cxnId="{7B0483A2-46FA-904B-92AB-050741247034}">
      <dgm:prSet/>
      <dgm:spPr/>
      <dgm:t>
        <a:bodyPr/>
        <a:lstStyle/>
        <a:p>
          <a:endParaRPr lang="en-US"/>
        </a:p>
      </dgm:t>
    </dgm:pt>
    <dgm:pt modelId="{E0101FB4-34CF-494E-8B6E-C12AB9CEB428}" type="sibTrans" cxnId="{7B0483A2-46FA-904B-92AB-050741247034}">
      <dgm:prSet/>
      <dgm:spPr/>
      <dgm:t>
        <a:bodyPr/>
        <a:lstStyle/>
        <a:p>
          <a:endParaRPr lang="en-US"/>
        </a:p>
      </dgm:t>
    </dgm:pt>
    <dgm:pt modelId="{8F9F18CB-41DC-5A42-ABA7-2E98677B20B0}">
      <dgm:prSet/>
      <dgm:spPr/>
      <dgm:t>
        <a:bodyPr/>
        <a:lstStyle/>
        <a:p>
          <a:r>
            <a:rPr lang="en-US" b="1" dirty="0"/>
            <a:t>Strategic Business Plan</a:t>
          </a:r>
        </a:p>
      </dgm:t>
    </dgm:pt>
    <dgm:pt modelId="{6CC68A88-5A45-5A49-AE54-BD9F84FFF767}" type="parTrans" cxnId="{2205C5C0-6E7A-0D4F-B66F-0FF1EE19C7AC}">
      <dgm:prSet/>
      <dgm:spPr/>
      <dgm:t>
        <a:bodyPr/>
        <a:lstStyle/>
        <a:p>
          <a:endParaRPr lang="en-US"/>
        </a:p>
      </dgm:t>
    </dgm:pt>
    <dgm:pt modelId="{31A38231-6B55-2D43-939B-3547A276E539}" type="sibTrans" cxnId="{2205C5C0-6E7A-0D4F-B66F-0FF1EE19C7AC}">
      <dgm:prSet/>
      <dgm:spPr/>
      <dgm:t>
        <a:bodyPr/>
        <a:lstStyle/>
        <a:p>
          <a:endParaRPr lang="en-US"/>
        </a:p>
      </dgm:t>
    </dgm:pt>
    <dgm:pt modelId="{F7AFA7B5-DA3F-CA48-824C-01D673B9C656}" type="pres">
      <dgm:prSet presAssocID="{76200920-AE03-7E4B-ACE7-5664CF3C3D32}" presName="Name0" presStyleCnt="0">
        <dgm:presLayoutVars>
          <dgm:dir/>
          <dgm:resizeHandles val="exact"/>
        </dgm:presLayoutVars>
      </dgm:prSet>
      <dgm:spPr/>
    </dgm:pt>
    <dgm:pt modelId="{55022811-8042-F349-A5C6-BCBD4DEA2F26}" type="pres">
      <dgm:prSet presAssocID="{89BE9A11-960F-1245-BC4A-F230A8D3AED2}" presName="parTxOnly" presStyleLbl="node1" presStyleIdx="0" presStyleCnt="4" custLinFactNeighborY="-33768">
        <dgm:presLayoutVars>
          <dgm:bulletEnabled val="1"/>
        </dgm:presLayoutVars>
      </dgm:prSet>
      <dgm:spPr/>
    </dgm:pt>
    <dgm:pt modelId="{01AFC3EB-D1AE-624C-B59E-15B18F3EB853}" type="pres">
      <dgm:prSet presAssocID="{284625E4-D6F2-AD47-90EE-5B390BB3693D}" presName="parSpace" presStyleCnt="0"/>
      <dgm:spPr/>
    </dgm:pt>
    <dgm:pt modelId="{5DD2D995-8816-6143-96A7-CB73D2517EEF}" type="pres">
      <dgm:prSet presAssocID="{FCF4CC2C-58F1-8F42-9F91-C1C5D15D5226}" presName="parTxOnly" presStyleLbl="node1" presStyleIdx="1" presStyleCnt="4" custLinFactNeighborY="-33768">
        <dgm:presLayoutVars>
          <dgm:bulletEnabled val="1"/>
        </dgm:presLayoutVars>
      </dgm:prSet>
      <dgm:spPr/>
    </dgm:pt>
    <dgm:pt modelId="{C4C3F53E-F8CA-2740-9FF0-33B3E083777E}" type="pres">
      <dgm:prSet presAssocID="{768EC39F-5103-CE40-852D-5DB4685207C5}" presName="parSpace" presStyleCnt="0"/>
      <dgm:spPr/>
    </dgm:pt>
    <dgm:pt modelId="{919455DE-5A77-D140-948B-D20E150B4D46}" type="pres">
      <dgm:prSet presAssocID="{8F9F18CB-41DC-5A42-ABA7-2E98677B20B0}" presName="parTxOnly" presStyleLbl="node1" presStyleIdx="2" presStyleCnt="4" custLinFactNeighborX="2451" custLinFactNeighborY="-33172">
        <dgm:presLayoutVars>
          <dgm:bulletEnabled val="1"/>
        </dgm:presLayoutVars>
      </dgm:prSet>
      <dgm:spPr/>
    </dgm:pt>
    <dgm:pt modelId="{611F907C-37AA-0146-AB7C-1EF572B3E978}" type="pres">
      <dgm:prSet presAssocID="{31A38231-6B55-2D43-939B-3547A276E539}" presName="parSpace" presStyleCnt="0"/>
      <dgm:spPr/>
    </dgm:pt>
    <dgm:pt modelId="{1FCB0578-DBD0-2E47-8123-12494CE342A0}" type="pres">
      <dgm:prSet presAssocID="{BDE570E4-8AF9-B042-9904-9EADB64917EF}" presName="parTxOnly" presStyleLbl="node1" presStyleIdx="3" presStyleCnt="4" custLinFactNeighborY="-33768">
        <dgm:presLayoutVars>
          <dgm:bulletEnabled val="1"/>
        </dgm:presLayoutVars>
      </dgm:prSet>
      <dgm:spPr/>
    </dgm:pt>
  </dgm:ptLst>
  <dgm:cxnLst>
    <dgm:cxn modelId="{84F52867-11C8-E442-B779-847203F8A173}" srcId="{76200920-AE03-7E4B-ACE7-5664CF3C3D32}" destId="{89BE9A11-960F-1245-BC4A-F230A8D3AED2}" srcOrd="0" destOrd="0" parTransId="{8EF520EE-0456-624C-903D-6F3CABF1A397}" sibTransId="{284625E4-D6F2-AD47-90EE-5B390BB3693D}"/>
    <dgm:cxn modelId="{E62BD684-A512-3E43-A6F0-51700DE023A7}" type="presOf" srcId="{76200920-AE03-7E4B-ACE7-5664CF3C3D32}" destId="{F7AFA7B5-DA3F-CA48-824C-01D673B9C656}" srcOrd="0" destOrd="0" presId="urn:microsoft.com/office/officeart/2005/8/layout/hChevron3"/>
    <dgm:cxn modelId="{47456692-FBC4-204D-84A6-7AD7B1151BB9}" type="presOf" srcId="{8F9F18CB-41DC-5A42-ABA7-2E98677B20B0}" destId="{919455DE-5A77-D140-948B-D20E150B4D46}" srcOrd="0" destOrd="0" presId="urn:microsoft.com/office/officeart/2005/8/layout/hChevron3"/>
    <dgm:cxn modelId="{7B0483A2-46FA-904B-92AB-050741247034}" srcId="{76200920-AE03-7E4B-ACE7-5664CF3C3D32}" destId="{BDE570E4-8AF9-B042-9904-9EADB64917EF}" srcOrd="3" destOrd="0" parTransId="{013A9BC1-87DD-1E49-86D0-B8507ED1E334}" sibTransId="{E0101FB4-34CF-494E-8B6E-C12AB9CEB428}"/>
    <dgm:cxn modelId="{B705C8AC-A01A-7E42-B144-D93D46995EAF}" type="presOf" srcId="{FCF4CC2C-58F1-8F42-9F91-C1C5D15D5226}" destId="{5DD2D995-8816-6143-96A7-CB73D2517EEF}" srcOrd="0" destOrd="0" presId="urn:microsoft.com/office/officeart/2005/8/layout/hChevron3"/>
    <dgm:cxn modelId="{2205C5C0-6E7A-0D4F-B66F-0FF1EE19C7AC}" srcId="{76200920-AE03-7E4B-ACE7-5664CF3C3D32}" destId="{8F9F18CB-41DC-5A42-ABA7-2E98677B20B0}" srcOrd="2" destOrd="0" parTransId="{6CC68A88-5A45-5A49-AE54-BD9F84FFF767}" sibTransId="{31A38231-6B55-2D43-939B-3547A276E539}"/>
    <dgm:cxn modelId="{6030ABC6-04CA-CC49-A06F-BA609D19E3AD}" srcId="{76200920-AE03-7E4B-ACE7-5664CF3C3D32}" destId="{FCF4CC2C-58F1-8F42-9F91-C1C5D15D5226}" srcOrd="1" destOrd="0" parTransId="{7C0D56DA-1552-F845-9D66-6760B1EAC747}" sibTransId="{768EC39F-5103-CE40-852D-5DB4685207C5}"/>
    <dgm:cxn modelId="{B7A17EDC-AB83-2642-8F5D-89C52DC31857}" type="presOf" srcId="{89BE9A11-960F-1245-BC4A-F230A8D3AED2}" destId="{55022811-8042-F349-A5C6-BCBD4DEA2F26}" srcOrd="0" destOrd="0" presId="urn:microsoft.com/office/officeart/2005/8/layout/hChevron3"/>
    <dgm:cxn modelId="{9CF70DF0-6E1A-3340-B31B-45E6FFF974D3}" type="presOf" srcId="{BDE570E4-8AF9-B042-9904-9EADB64917EF}" destId="{1FCB0578-DBD0-2E47-8123-12494CE342A0}" srcOrd="0" destOrd="0" presId="urn:microsoft.com/office/officeart/2005/8/layout/hChevron3"/>
    <dgm:cxn modelId="{9F97455C-1096-E441-8F24-D0F7D08C8BE1}" type="presParOf" srcId="{F7AFA7B5-DA3F-CA48-824C-01D673B9C656}" destId="{55022811-8042-F349-A5C6-BCBD4DEA2F26}" srcOrd="0" destOrd="0" presId="urn:microsoft.com/office/officeart/2005/8/layout/hChevron3"/>
    <dgm:cxn modelId="{A0CAE42F-2A75-2744-8B8B-D85B0C3D7DF9}" type="presParOf" srcId="{F7AFA7B5-DA3F-CA48-824C-01D673B9C656}" destId="{01AFC3EB-D1AE-624C-B59E-15B18F3EB853}" srcOrd="1" destOrd="0" presId="urn:microsoft.com/office/officeart/2005/8/layout/hChevron3"/>
    <dgm:cxn modelId="{D3582FC2-FAED-BB48-AF4D-FD0CBD2DA08B}" type="presParOf" srcId="{F7AFA7B5-DA3F-CA48-824C-01D673B9C656}" destId="{5DD2D995-8816-6143-96A7-CB73D2517EEF}" srcOrd="2" destOrd="0" presId="urn:microsoft.com/office/officeart/2005/8/layout/hChevron3"/>
    <dgm:cxn modelId="{3A8BF26B-1275-D94C-92B6-76E60808A937}" type="presParOf" srcId="{F7AFA7B5-DA3F-CA48-824C-01D673B9C656}" destId="{C4C3F53E-F8CA-2740-9FF0-33B3E083777E}" srcOrd="3" destOrd="0" presId="urn:microsoft.com/office/officeart/2005/8/layout/hChevron3"/>
    <dgm:cxn modelId="{692A6F46-A135-184C-BF7B-45F0519E9132}" type="presParOf" srcId="{F7AFA7B5-DA3F-CA48-824C-01D673B9C656}" destId="{919455DE-5A77-D140-948B-D20E150B4D46}" srcOrd="4" destOrd="0" presId="urn:microsoft.com/office/officeart/2005/8/layout/hChevron3"/>
    <dgm:cxn modelId="{B4F99B56-D2DD-6447-AB28-9DC3AE255849}" type="presParOf" srcId="{F7AFA7B5-DA3F-CA48-824C-01D673B9C656}" destId="{611F907C-37AA-0146-AB7C-1EF572B3E978}" srcOrd="5" destOrd="0" presId="urn:microsoft.com/office/officeart/2005/8/layout/hChevron3"/>
    <dgm:cxn modelId="{83926591-04B4-A141-8867-62364441BAA5}" type="presParOf" srcId="{F7AFA7B5-DA3F-CA48-824C-01D673B9C656}" destId="{1FCB0578-DBD0-2E47-8123-12494CE342A0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022811-8042-F349-A5C6-BCBD4DEA2F26}">
      <dsp:nvSpPr>
        <dsp:cNvPr id="0" name=""/>
        <dsp:cNvSpPr/>
      </dsp:nvSpPr>
      <dsp:spPr>
        <a:xfrm>
          <a:off x="3150" y="466231"/>
          <a:ext cx="3161007" cy="12644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Discovery</a:t>
          </a:r>
        </a:p>
      </dsp:txBody>
      <dsp:txXfrm>
        <a:off x="3150" y="466231"/>
        <a:ext cx="2844907" cy="1264402"/>
      </dsp:txXfrm>
    </dsp:sp>
    <dsp:sp modelId="{5DD2D995-8816-6143-96A7-CB73D2517EEF}">
      <dsp:nvSpPr>
        <dsp:cNvPr id="0" name=""/>
        <dsp:cNvSpPr/>
      </dsp:nvSpPr>
      <dsp:spPr>
        <a:xfrm>
          <a:off x="2531956" y="466231"/>
          <a:ext cx="3161007" cy="12644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Innovative IP</a:t>
          </a:r>
        </a:p>
      </dsp:txBody>
      <dsp:txXfrm>
        <a:off x="3164157" y="466231"/>
        <a:ext cx="1896605" cy="1264402"/>
      </dsp:txXfrm>
    </dsp:sp>
    <dsp:sp modelId="{919455DE-5A77-D140-948B-D20E150B4D46}">
      <dsp:nvSpPr>
        <dsp:cNvPr id="0" name=""/>
        <dsp:cNvSpPr/>
      </dsp:nvSpPr>
      <dsp:spPr>
        <a:xfrm>
          <a:off x="5076257" y="473767"/>
          <a:ext cx="3161007" cy="12644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Strategic Business Plan</a:t>
          </a:r>
        </a:p>
      </dsp:txBody>
      <dsp:txXfrm>
        <a:off x="5708458" y="473767"/>
        <a:ext cx="1896605" cy="1264402"/>
      </dsp:txXfrm>
    </dsp:sp>
    <dsp:sp modelId="{1FCB0578-DBD0-2E47-8123-12494CE342A0}">
      <dsp:nvSpPr>
        <dsp:cNvPr id="0" name=""/>
        <dsp:cNvSpPr/>
      </dsp:nvSpPr>
      <dsp:spPr>
        <a:xfrm>
          <a:off x="7589567" y="466231"/>
          <a:ext cx="3161007" cy="12644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Company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Formation</a:t>
          </a:r>
        </a:p>
      </dsp:txBody>
      <dsp:txXfrm>
        <a:off x="8221768" y="466231"/>
        <a:ext cx="1896605" cy="1264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5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9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9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97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1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2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5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60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96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1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76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79A38635-AB41-4308-80B5-01A0CCBC97F6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4F53754-F352-4E33-8242-1F72B3E7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5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ally@tp3ag.com" TargetMode="External"/><Relationship Id="rId2" Type="http://schemas.openxmlformats.org/officeDocument/2006/relationships/hyperlink" Target="https://www.linkedin.com/in/bj-kerns-5210a04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linkedin.com/in/tj-johnson-1991534/" TargetMode="External"/><Relationship Id="rId4" Type="http://schemas.openxmlformats.org/officeDocument/2006/relationships/hyperlink" Target="https://www.linkedin.com/in/sallyabowden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59EF6-0453-DF09-DFA2-60964A86D9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/>
              <a:t>The P3 Acceleration Group™️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BE7FAC-46ED-1932-7FF5-773E81DD4E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Accelerating your innovative IP to market!</a:t>
            </a:r>
          </a:p>
        </p:txBody>
      </p:sp>
    </p:spTree>
    <p:extLst>
      <p:ext uri="{BB962C8B-B14F-4D97-AF65-F5344CB8AC3E}">
        <p14:creationId xmlns:p14="http://schemas.microsoft.com/office/powerpoint/2010/main" val="3422067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F7A7-101A-DE97-2F4C-C9BDB629B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67221"/>
          </a:xfrm>
        </p:spPr>
        <p:txBody>
          <a:bodyPr>
            <a:noAutofit/>
          </a:bodyPr>
          <a:lstStyle/>
          <a:p>
            <a:r>
              <a:rPr lang="en-US" sz="4800" dirty="0"/>
              <a:t>Voice of Customer (VOC) &amp; Product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A82FE-309E-B95D-7BC2-242EF7FF2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16442"/>
          </a:xfrm>
        </p:spPr>
        <p:txBody>
          <a:bodyPr>
            <a:normAutofit fontScale="92500" lnSpcReduction="20000"/>
          </a:bodyPr>
          <a:lstStyle/>
          <a:p>
            <a:pPr marL="0" marR="0" indent="228600">
              <a:spcBef>
                <a:spcPts val="0"/>
              </a:spcBef>
              <a:spcAft>
                <a:spcPts val="0"/>
              </a:spcAft>
            </a:pPr>
            <a:r>
              <a:rPr lang="en-US" sz="3200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Phase 4 – VOC Report-out (10 days)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Invention IP Review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Product Concept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Market Segments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Competitor Analysis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Phase 1 Customers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Phase 2 Customers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User Needs &amp; Gaps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Value Propositions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2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Regulatory &amp; Reimbursement Strategy</a:t>
            </a:r>
          </a:p>
        </p:txBody>
      </p:sp>
    </p:spTree>
    <p:extLst>
      <p:ext uri="{BB962C8B-B14F-4D97-AF65-F5344CB8AC3E}">
        <p14:creationId xmlns:p14="http://schemas.microsoft.com/office/powerpoint/2010/main" val="3923521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76ECC-48AA-E53F-7A51-25A57F9C0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4" y="329055"/>
            <a:ext cx="10753725" cy="972806"/>
          </a:xfrm>
        </p:spPr>
        <p:txBody>
          <a:bodyPr/>
          <a:lstStyle/>
          <a:p>
            <a:r>
              <a:rPr lang="en-US" dirty="0"/>
              <a:t>P3 Plan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FA5EC-914D-9837-6925-6D9735E8C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4" y="1545907"/>
            <a:ext cx="10753725" cy="4866468"/>
          </a:xfrm>
        </p:spPr>
        <p:txBody>
          <a:bodyPr>
            <a:normAutofit lnSpcReduction="10000"/>
          </a:bodyPr>
          <a:lstStyle/>
          <a:p>
            <a:r>
              <a:rPr lang="en-US" sz="2000" b="1" dirty="0"/>
              <a:t>Executive Summary: </a:t>
            </a:r>
            <a:r>
              <a:rPr lang="en-US" sz="2000" dirty="0"/>
              <a:t>Articulates a brief snapshot of the business model/plan, including name, location, products or services, mission statement, and organizational values/ cultural beliefs.</a:t>
            </a:r>
          </a:p>
          <a:p>
            <a:r>
              <a:rPr lang="en-US" sz="2000" b="1" dirty="0"/>
              <a:t>Company Description: </a:t>
            </a:r>
            <a:r>
              <a:rPr lang="en-US" sz="2000" dirty="0"/>
              <a:t>Describes a high-level view of the business nature, customer need being met, history, legality, short term, and long-term goals.</a:t>
            </a:r>
          </a:p>
          <a:p>
            <a:r>
              <a:rPr lang="en-US" sz="2000" b="1" dirty="0"/>
              <a:t>Products/Services: </a:t>
            </a:r>
            <a:r>
              <a:rPr lang="en-US" sz="2000" dirty="0"/>
              <a:t>Provides a description of the product/services, its competitive advantages, customer benefits, reimbursement, estimated supplier costs, the net revenue from the sale of the product or service and after sale support.</a:t>
            </a:r>
          </a:p>
          <a:p>
            <a:r>
              <a:rPr lang="en-US" sz="2000" b="1" dirty="0"/>
              <a:t>Market Analysis: </a:t>
            </a:r>
            <a:r>
              <a:rPr lang="en-US" sz="2000" dirty="0"/>
              <a:t>Displays research and plan to reach the target demographic as well as the size, direction, and competitors in the overall industry.</a:t>
            </a:r>
          </a:p>
          <a:p>
            <a:r>
              <a:rPr lang="en-US" sz="2000" b="1" dirty="0"/>
              <a:t>Operations/Strategy: </a:t>
            </a:r>
            <a:r>
              <a:rPr lang="en-US" sz="2000" dirty="0"/>
              <a:t>Explains how the company will function given the sales and marketing strategy, and the plan of operations from acquisition of suppliers to delivery, including regulatory and quality plan.</a:t>
            </a:r>
          </a:p>
          <a:p>
            <a:r>
              <a:rPr lang="en-US" sz="2000" b="1" dirty="0"/>
              <a:t>Financials</a:t>
            </a:r>
            <a:r>
              <a:rPr lang="en-US" sz="2000" dirty="0"/>
              <a:t>: Details estimates of all the important, financial documents, including balance sheet, cash flow, statement, capital, expenditure, budget, and income statement.</a:t>
            </a:r>
          </a:p>
          <a:p>
            <a:r>
              <a:rPr lang="en-US" sz="2000" b="1" dirty="0"/>
              <a:t>Organization &amp; Management Team: </a:t>
            </a:r>
            <a:r>
              <a:rPr lang="en-US" sz="2000" dirty="0"/>
              <a:t>Shows the company structure as well as identifying divisions and key management personnel.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9746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37394-5486-699C-8797-5EEC8833B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25908"/>
            <a:ext cx="10772775" cy="1028325"/>
          </a:xfrm>
        </p:spPr>
        <p:txBody>
          <a:bodyPr/>
          <a:lstStyle/>
          <a:p>
            <a:r>
              <a:rPr lang="en-US" dirty="0"/>
              <a:t>Pitch Book – Key areas covered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49484-C2FE-8FB9-58DD-1543E5F27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Introduction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to you and your business idea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Problem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that you want to solve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Solution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you discovered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Opportunity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you identified in the current market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Product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with all the details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Traction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to win first clients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Team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to found your business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Competition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you must beat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 Financials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and goals for the next years</a:t>
            </a:r>
          </a:p>
          <a:p>
            <a:pPr algn="l">
              <a:buFont typeface="+mj-lt"/>
              <a:buAutoNum type="arabicPeriod"/>
            </a:pPr>
            <a:r>
              <a:rPr lang="en-US" sz="2000" b="1" i="0" dirty="0">
                <a:solidFill>
                  <a:srgbClr val="202122"/>
                </a:solidFill>
                <a:effectLst/>
              </a:rPr>
              <a:t> Investment</a:t>
            </a:r>
            <a:r>
              <a:rPr lang="en-US" sz="2000" b="0" i="0" dirty="0">
                <a:solidFill>
                  <a:srgbClr val="202122"/>
                </a:solidFill>
                <a:effectLst/>
              </a:rPr>
              <a:t> Usage and targets</a:t>
            </a:r>
          </a:p>
        </p:txBody>
      </p:sp>
    </p:spTree>
    <p:extLst>
      <p:ext uri="{BB962C8B-B14F-4D97-AF65-F5344CB8AC3E}">
        <p14:creationId xmlns:p14="http://schemas.microsoft.com/office/powerpoint/2010/main" val="1390194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21CE-B00B-F953-520E-F46E72AD5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074624"/>
          </a:xfrm>
        </p:spPr>
        <p:txBody>
          <a:bodyPr/>
          <a:lstStyle/>
          <a:p>
            <a:r>
              <a:rPr lang="en-US" dirty="0"/>
              <a:t>Funding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37C9E-92AF-8AE5-C32F-0537E1A188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u="sng" dirty="0"/>
              <a:t>Venture Capital</a:t>
            </a:r>
          </a:p>
          <a:p>
            <a:r>
              <a:rPr lang="en-US" dirty="0"/>
              <a:t>Angel</a:t>
            </a:r>
          </a:p>
          <a:p>
            <a:r>
              <a:rPr lang="en-US" dirty="0"/>
              <a:t>Private Equity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311DCB-7619-906E-43B5-6A6DA33D6D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u="sng" dirty="0"/>
              <a:t>Other Sources</a:t>
            </a:r>
          </a:p>
          <a:p>
            <a:r>
              <a:rPr lang="en-US" dirty="0"/>
              <a:t>Grants (NIH/DOD)</a:t>
            </a:r>
          </a:p>
          <a:p>
            <a:r>
              <a:rPr lang="en-US" dirty="0"/>
              <a:t>Philanthropic</a:t>
            </a:r>
          </a:p>
          <a:p>
            <a:r>
              <a:rPr lang="en-US" dirty="0"/>
              <a:t>Industry</a:t>
            </a:r>
          </a:p>
          <a:p>
            <a:r>
              <a:rPr lang="en-US" dirty="0"/>
              <a:t>Institutional</a:t>
            </a:r>
          </a:p>
          <a:p>
            <a:r>
              <a:rPr lang="en-US"/>
              <a:t>Loans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016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5B715-CC4E-1B87-3FF4-46F97CE23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027931"/>
          </a:xfrm>
        </p:spPr>
        <p:txBody>
          <a:bodyPr>
            <a:normAutofit/>
          </a:bodyPr>
          <a:lstStyle/>
          <a:p>
            <a:r>
              <a:rPr lang="en-US" sz="4400" dirty="0"/>
              <a:t>Meet The Team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A08E7A-0753-B377-8868-35DD0A338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531" y="1998133"/>
            <a:ext cx="3132898" cy="44689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BJ Kerns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Marketing, Commercial Development, Product Development, Growth Strategy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30+ years of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marketing, sales, product development, and operations executive leader in the life science and diagnostic industries.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(608) 658-0403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bj@tp3ag.com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https://www.linkedin.com/in/bj-kerns-5210a04/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B9B6753-045B-90CA-6A46-DE61D282E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57538" y="1998133"/>
            <a:ext cx="3132898" cy="44689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Sally Bowden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Regulatory, Quality, Product Development, Operations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30+ years working in diagnostic and medical device area with focus on creative solutions to bring product to market.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(317)727-6761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sally@tp3ag.com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https://www.linkedin.com/in/sallyabowden/</a:t>
            </a:r>
            <a:r>
              <a:rPr lang="en-US" sz="1400" dirty="0">
                <a:effectLst/>
              </a:rPr>
              <a:t> </a:t>
            </a:r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3BD6DF37-E88B-4DE5-6C9B-AA048F504F3A}"/>
              </a:ext>
            </a:extLst>
          </p:cNvPr>
          <p:cNvSpPr txBox="1">
            <a:spLocks/>
          </p:cNvSpPr>
          <p:nvPr/>
        </p:nvSpPr>
        <p:spPr>
          <a:xfrm>
            <a:off x="7816655" y="1998133"/>
            <a:ext cx="3132898" cy="44689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TJ Johnson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Partner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Board Development, Funding, Back-office Set-up, Operations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30+ years accomplished CEO and well-rounded executive with more than 25 years of experience in medical devices, research tools and diagnostics.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(520) 668-9667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tj@tp3ag.com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https://www.linkedin.com/in/tj-johnson-1991534/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28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8378A-997B-9BC2-2C6B-A4C6A239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25" y="204105"/>
            <a:ext cx="6562726" cy="991642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3A01F79E-0B4E-372E-B18F-4AE4F358D5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12" r="9206" b="-2"/>
          <a:stretch/>
        </p:blipFill>
        <p:spPr>
          <a:xfrm>
            <a:off x="-13013" y="-6418"/>
            <a:ext cx="3515868" cy="686441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9B5D4-AA62-55A3-034E-DD2B0705C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0143" y="1195747"/>
            <a:ext cx="7920110" cy="5458148"/>
          </a:xfrm>
        </p:spPr>
        <p:txBody>
          <a:bodyPr>
            <a:normAutofit/>
          </a:bodyPr>
          <a:lstStyle/>
          <a:p>
            <a:r>
              <a:rPr lang="en-US" sz="2000" dirty="0"/>
              <a:t>The P3 Acceleration Group</a:t>
            </a:r>
            <a:r>
              <a:rPr lang="en-US" sz="2000" dirty="0">
                <a:sym typeface="Symbol" pitchFamily="2" charset="2"/>
              </a:rPr>
              <a:t></a:t>
            </a:r>
            <a:r>
              <a:rPr lang="en-US" sz="2000" dirty="0"/>
              <a:t> (P3) rapidly brings innovative and transformational IP to market by assisting with all elements of a company’s development.</a:t>
            </a:r>
          </a:p>
          <a:p>
            <a:r>
              <a:rPr lang="en-US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We Are…</a:t>
            </a:r>
            <a:r>
              <a:rPr lang="en-US" sz="2000" dirty="0"/>
              <a:t>experienced in strategic business planning </a:t>
            </a:r>
            <a:r>
              <a:rPr lang="en-US" sz="2000"/>
              <a:t>and execution, </a:t>
            </a:r>
            <a:r>
              <a:rPr lang="en-US" sz="2000" dirty="0"/>
              <a:t>and operational excellence. </a:t>
            </a:r>
          </a:p>
          <a:p>
            <a:endParaRPr lang="en-US" sz="2000" b="1" dirty="0"/>
          </a:p>
          <a:p>
            <a:r>
              <a:rPr lang="en-US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We Have…</a:t>
            </a:r>
            <a:r>
              <a:rPr lang="en-US" sz="2000" dirty="0"/>
              <a:t>100 years of collective experiences and vast network of people, partners, and processes.  </a:t>
            </a:r>
          </a:p>
          <a:p>
            <a:endParaRPr lang="en-US" sz="2000" b="1" dirty="0"/>
          </a:p>
          <a:p>
            <a:r>
              <a:rPr lang="en-US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We Can…</a:t>
            </a:r>
            <a:r>
              <a:rPr lang="en-US" sz="2000" dirty="0"/>
              <a:t>serve as the initial executive team to ensure strategic alignment with a focus on marketplace.</a:t>
            </a:r>
          </a:p>
          <a:p>
            <a:endParaRPr lang="en-US" sz="2000" b="1" dirty="0"/>
          </a:p>
          <a:p>
            <a:r>
              <a:rPr lang="en-US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We Will…</a:t>
            </a:r>
            <a:r>
              <a:rPr lang="en-US" sz="2000" dirty="0"/>
              <a:t>remove the uncertainty and confusion common in the initial stages of a company’s formation.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7B19C9-E5EE-98FC-44BB-AB51970D4E73}"/>
              </a:ext>
            </a:extLst>
          </p:cNvPr>
          <p:cNvSpPr txBox="1"/>
          <p:nvPr/>
        </p:nvSpPr>
        <p:spPr>
          <a:xfrm>
            <a:off x="664793" y="2668976"/>
            <a:ext cx="7056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231588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8378A-997B-9BC2-2C6B-A4C6A239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00667"/>
          </a:xfrm>
        </p:spPr>
        <p:txBody>
          <a:bodyPr>
            <a:normAutofit/>
          </a:bodyPr>
          <a:lstStyle/>
          <a:p>
            <a:r>
              <a:rPr lang="en-US" sz="4400" dirty="0"/>
              <a:t>The Problem &gt; The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9B5D4-AA62-55A3-034E-DD2B0705C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00200"/>
            <a:ext cx="10753725" cy="4758267"/>
          </a:xfrm>
        </p:spPr>
        <p:txBody>
          <a:bodyPr>
            <a:normAutofit lnSpcReduction="10000"/>
          </a:bodyPr>
          <a:lstStyle/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</a:rPr>
              <a:t>P3 was started to solve significant problems associated with rapidly bringing innovative and transformational IP to market.  </a:t>
            </a: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</a:rPr>
              <a:t>These costly problems include:</a:t>
            </a: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</a:rPr>
              <a:t>	Incomplete strategic planning, </a:t>
            </a: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</a:rPr>
              <a:t>	Difficulty finding leadership, </a:t>
            </a: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</a:rPr>
              <a:t>	Not able to differentiate a product or service from others that are already available, and</a:t>
            </a: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</a:rPr>
              <a:t>	Ignoring the needs of customer.</a:t>
            </a: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</a:rPr>
              <a:t>	(Capital shortages, poor locations, and scaling too soon can also cause a start-up to have problems.)</a:t>
            </a:r>
            <a:endParaRPr lang="en-US" sz="1800" spc="25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spc="25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marR="0" indent="0" algn="just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pc="25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The P3 Plan</a:t>
            </a:r>
            <a:r>
              <a:rPr lang="en-US" sz="1800" spc="25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  <a:sym typeface="Symbol" pitchFamily="2" charset="2"/>
              </a:rPr>
              <a:t></a:t>
            </a:r>
            <a:r>
              <a:rPr lang="en-US" sz="1800" spc="25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is unique to your organization</a:t>
            </a:r>
            <a:r>
              <a:rPr lang="en-US" sz="1800" spc="25" dirty="0">
                <a:solidFill>
                  <a:srgbClr val="000000"/>
                </a:solidFill>
                <a:ea typeface="Times New Roman" panose="02020603050405020304" pitchFamily="18" charset="0"/>
              </a:rPr>
              <a:t>al</a:t>
            </a:r>
            <a:r>
              <a:rPr lang="en-US" sz="1800" spc="25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needs and secures the right people, partners, and processes to ensure an efficient start-up with strategic growth, and access to funding sources to help scale the business.</a:t>
            </a:r>
            <a:endParaRPr lang="en-US" sz="18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7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3C0D9569-73E7-9BE9-84A1-F610F8F94B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084" y="2392281"/>
            <a:ext cx="1508861" cy="127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108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A6A7-EC85-7614-EE4D-32E633AF2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298059"/>
            <a:ext cx="10772775" cy="1105308"/>
          </a:xfrm>
        </p:spPr>
        <p:txBody>
          <a:bodyPr/>
          <a:lstStyle/>
          <a:p>
            <a:r>
              <a:rPr lang="en-US" dirty="0"/>
              <a:t>Discovery to Market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C8EBBF1-FF77-BB99-22AF-19DCBF821F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163584"/>
              </p:ext>
            </p:extLst>
          </p:nvPr>
        </p:nvGraphicFramePr>
        <p:xfrm>
          <a:off x="676275" y="1270856"/>
          <a:ext cx="10753725" cy="3050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0788471-BC0C-F3EA-45C0-C4CA2AE88E37}"/>
              </a:ext>
            </a:extLst>
          </p:cNvPr>
          <p:cNvSpPr txBox="1"/>
          <p:nvPr/>
        </p:nvSpPr>
        <p:spPr>
          <a:xfrm>
            <a:off x="3467843" y="2971951"/>
            <a:ext cx="19527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Inventor Disclosure</a:t>
            </a:r>
          </a:p>
          <a:p>
            <a:r>
              <a:rPr lang="en-US" sz="1600" dirty="0"/>
              <a:t>Provisional Patent</a:t>
            </a:r>
          </a:p>
          <a:p>
            <a:r>
              <a:rPr lang="en-US" sz="1600" dirty="0"/>
              <a:t>Licensing agreement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C67EF0-18BE-FE70-B4CC-EB707CD33802}"/>
              </a:ext>
            </a:extLst>
          </p:cNvPr>
          <p:cNvSpPr txBox="1"/>
          <p:nvPr/>
        </p:nvSpPr>
        <p:spPr>
          <a:xfrm>
            <a:off x="5872902" y="3033943"/>
            <a:ext cx="19785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Invention Assessment</a:t>
            </a:r>
          </a:p>
          <a:p>
            <a:r>
              <a:rPr lang="en-US" sz="1600" dirty="0"/>
              <a:t>Voice of Customer</a:t>
            </a:r>
          </a:p>
          <a:p>
            <a:r>
              <a:rPr lang="en-US" sz="1600" dirty="0"/>
              <a:t>Product Definition</a:t>
            </a:r>
          </a:p>
          <a:p>
            <a:endParaRPr lang="en-US" sz="1600" dirty="0"/>
          </a:p>
          <a:p>
            <a:r>
              <a:rPr lang="en-US" sz="1600" dirty="0"/>
              <a:t>Business Model/Plan</a:t>
            </a:r>
          </a:p>
          <a:p>
            <a:r>
              <a:rPr lang="en-US" sz="1600" dirty="0"/>
              <a:t>Pitch Deck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BD7ADF3-DAB7-B313-5A45-6E04C198960D}"/>
              </a:ext>
            </a:extLst>
          </p:cNvPr>
          <p:cNvSpPr/>
          <p:nvPr/>
        </p:nvSpPr>
        <p:spPr>
          <a:xfrm>
            <a:off x="5873858" y="1270855"/>
            <a:ext cx="5660918" cy="39412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AF748F-CA8E-9CA2-198A-D2F0CDE2AB85}"/>
              </a:ext>
            </a:extLst>
          </p:cNvPr>
          <p:cNvSpPr txBox="1"/>
          <p:nvPr/>
        </p:nvSpPr>
        <p:spPr>
          <a:xfrm>
            <a:off x="8367966" y="3033943"/>
            <a:ext cx="285667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dirty="0"/>
              <a:t>Experienced management</a:t>
            </a:r>
          </a:p>
          <a:p>
            <a:pPr algn="l"/>
            <a:r>
              <a:rPr lang="en-US" sz="1600" dirty="0"/>
              <a:t>How to build out the initial team</a:t>
            </a:r>
          </a:p>
          <a:p>
            <a:pPr algn="l"/>
            <a:r>
              <a:rPr lang="en-US" sz="1600" dirty="0"/>
              <a:t>Product definition</a:t>
            </a:r>
          </a:p>
          <a:p>
            <a:pPr algn="l"/>
            <a:r>
              <a:rPr lang="en-US" sz="1600" dirty="0"/>
              <a:t>Business model</a:t>
            </a:r>
          </a:p>
          <a:p>
            <a:pPr algn="l"/>
            <a:r>
              <a:rPr lang="en-US" sz="1600" dirty="0"/>
              <a:t>Org structure &amp; planning</a:t>
            </a:r>
          </a:p>
          <a:p>
            <a:pPr algn="l"/>
            <a:r>
              <a:rPr lang="en-US" sz="1600" dirty="0"/>
              <a:t>Cash planning</a:t>
            </a:r>
          </a:p>
          <a:p>
            <a:pPr algn="l"/>
            <a:r>
              <a:rPr lang="en-US" sz="1600" dirty="0"/>
              <a:t>Fund raising</a:t>
            </a:r>
          </a:p>
        </p:txBody>
      </p:sp>
    </p:spTree>
    <p:extLst>
      <p:ext uri="{BB962C8B-B14F-4D97-AF65-F5344CB8AC3E}">
        <p14:creationId xmlns:p14="http://schemas.microsoft.com/office/powerpoint/2010/main" val="286773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C80C-6D6A-522C-0AF4-B5F7CA256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95358"/>
            <a:ext cx="10772775" cy="1178796"/>
          </a:xfrm>
        </p:spPr>
        <p:txBody>
          <a:bodyPr/>
          <a:lstStyle/>
          <a:p>
            <a:r>
              <a:rPr lang="en-US" dirty="0"/>
              <a:t>Invention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E8CF1-9518-E904-A67E-DAEED0676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Review the invention disclosure &amp; provisional patent</a:t>
            </a:r>
          </a:p>
          <a:p>
            <a:endParaRPr lang="en-US" dirty="0"/>
          </a:p>
          <a:p>
            <a:r>
              <a:rPr lang="en-US" dirty="0"/>
              <a:t>Interview the inventor:</a:t>
            </a:r>
          </a:p>
          <a:p>
            <a:pPr lvl="1"/>
            <a:r>
              <a:rPr lang="en-US" dirty="0"/>
              <a:t>How did the invention come about?</a:t>
            </a:r>
          </a:p>
          <a:p>
            <a:pPr lvl="1"/>
            <a:r>
              <a:rPr lang="en-US" dirty="0"/>
              <a:t>What problem were they trying to solve?</a:t>
            </a:r>
          </a:p>
          <a:p>
            <a:pPr lvl="1"/>
            <a:r>
              <a:rPr lang="en-US" dirty="0"/>
              <a:t>How complete of a solution do they think they have invented?</a:t>
            </a:r>
          </a:p>
          <a:p>
            <a:pPr lvl="1"/>
            <a:r>
              <a:rPr lang="en-US" dirty="0"/>
              <a:t>Who do they see is their biggest competitor?</a:t>
            </a:r>
          </a:p>
          <a:p>
            <a:endParaRPr lang="en-US" dirty="0"/>
          </a:p>
          <a:p>
            <a:r>
              <a:rPr lang="en-US" dirty="0"/>
              <a:t>Brief review of the competitive landscape</a:t>
            </a:r>
          </a:p>
        </p:txBody>
      </p:sp>
    </p:spTree>
    <p:extLst>
      <p:ext uri="{BB962C8B-B14F-4D97-AF65-F5344CB8AC3E}">
        <p14:creationId xmlns:p14="http://schemas.microsoft.com/office/powerpoint/2010/main" val="2910983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279F-8877-7F4B-D476-F08684E2A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606" y="226161"/>
            <a:ext cx="10772775" cy="1093353"/>
          </a:xfrm>
        </p:spPr>
        <p:txBody>
          <a:bodyPr>
            <a:noAutofit/>
          </a:bodyPr>
          <a:lstStyle/>
          <a:p>
            <a:r>
              <a:rPr lang="en-US" sz="4800" dirty="0"/>
              <a:t>Voice of Customer (VOC) &amp; Product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5636A-1BBD-DE7E-BF5D-6F8212331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Phase 1- The Market Case: (30 - 45 days)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651510" indent="-285750">
              <a:spcBef>
                <a:spcPts val="0"/>
              </a:spcBef>
            </a:pPr>
            <a:r>
              <a:rPr lang="en-US" sz="2000" dirty="0"/>
              <a:t>Based on our understanding of the current Invention IP, we will identify 1-3 potential target markets. </a:t>
            </a:r>
          </a:p>
          <a:p>
            <a:pPr marL="651510" indent="-285750">
              <a:spcBef>
                <a:spcPts val="0"/>
              </a:spcBef>
            </a:pPr>
            <a:endParaRPr lang="en-US" sz="2000" dirty="0"/>
          </a:p>
          <a:p>
            <a:pPr marL="651510" indent="-285750">
              <a:spcBef>
                <a:spcPts val="0"/>
              </a:spcBef>
            </a:pPr>
            <a:r>
              <a:rPr lang="en-US" sz="2000" dirty="0"/>
              <a:t>A total of 15-20 interviews will be conducted across the target markets to identify unmet customer needs, customer insights and begin to firm up a potential Product Concept to support product development and the roadmap. </a:t>
            </a:r>
          </a:p>
          <a:p>
            <a:pPr marL="651510" indent="-285750">
              <a:spcBef>
                <a:spcPts val="0"/>
              </a:spcBef>
            </a:pPr>
            <a:endParaRPr lang="en-US" sz="2000" dirty="0"/>
          </a:p>
          <a:p>
            <a:pPr marL="651510" indent="-285750">
              <a:spcBef>
                <a:spcPts val="0"/>
              </a:spcBef>
            </a:pPr>
            <a:r>
              <a:rPr lang="en-US" sz="2000" dirty="0"/>
              <a:t>The top 10-20 User Needs will be defined per market segment and across the segments. </a:t>
            </a:r>
          </a:p>
          <a:p>
            <a:pPr marL="651510" indent="-285750">
              <a:spcBef>
                <a:spcPts val="0"/>
              </a:spcBef>
            </a:pPr>
            <a:endParaRPr lang="en-US" sz="2000" dirty="0"/>
          </a:p>
          <a:p>
            <a:pPr marL="651510" indent="-285750">
              <a:spcBef>
                <a:spcPts val="0"/>
              </a:spcBef>
            </a:pPr>
            <a:r>
              <a:rPr lang="en-US" sz="2000" dirty="0"/>
              <a:t>A business case reflecting the scale of the addressable market opportunity for the potential product will be developed. </a:t>
            </a:r>
          </a:p>
        </p:txBody>
      </p:sp>
    </p:spTree>
    <p:extLst>
      <p:ext uri="{BB962C8B-B14F-4D97-AF65-F5344CB8AC3E}">
        <p14:creationId xmlns:p14="http://schemas.microsoft.com/office/powerpoint/2010/main" val="1612454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279F-8877-7F4B-D476-F08684E2A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606" y="226161"/>
            <a:ext cx="10772775" cy="1093353"/>
          </a:xfrm>
        </p:spPr>
        <p:txBody>
          <a:bodyPr>
            <a:noAutofit/>
          </a:bodyPr>
          <a:lstStyle/>
          <a:p>
            <a:r>
              <a:rPr lang="en-US" sz="4800" dirty="0"/>
              <a:t>Voice of Customer (VOC) &amp; Product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5636A-1BBD-DE7E-BF5D-6F8212331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Phase 2 – The Winning Product: (30 – 45 days)</a:t>
            </a:r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Phase 2 builds on phase 1, and further adds prioritized User Needs, the Unique Value Proposition, and a Product Concept. </a:t>
            </a:r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15-20 additional interviews would be conducted to quantify the priorities of the different target segments and a Product Concept will be generated.</a:t>
            </a:r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Prioritized User Needs based on market satisfaction gaps (unmet needs that are very important AND where currently available solutions are not acceptable). </a:t>
            </a:r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Product Concept generation that addresses the identified market satisfaction gaps. </a:t>
            </a:r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36576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Unique Value Propositions will be derived from needs with the largest market satisfaction gaps.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4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279F-8877-7F4B-D476-F08684E2A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606" y="226161"/>
            <a:ext cx="10772775" cy="1093353"/>
          </a:xfrm>
        </p:spPr>
        <p:txBody>
          <a:bodyPr>
            <a:noAutofit/>
          </a:bodyPr>
          <a:lstStyle/>
          <a:p>
            <a:r>
              <a:rPr lang="en-US" sz="4800" dirty="0"/>
              <a:t>Voice of Customer (VOC) &amp; Product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5636A-1BBD-DE7E-BF5D-6F8212331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Phase 3- The Product Blueprint: (30 – 45 days)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Phase 3 builds on Phase 2 and adds significant value with traceable Product Requirements.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This additional work will ensure that the most effective (time, cost, and performance) approaches are employed to address the Product Concept/Unique Value propositions.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Regulatory and reimbursement landscape will also be evaluated.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This will also lead to an R&amp;D organization that is grounded in the customer world and fully aligned with the technical approach. </a:t>
            </a:r>
          </a:p>
        </p:txBody>
      </p:sp>
    </p:spTree>
    <p:extLst>
      <p:ext uri="{BB962C8B-B14F-4D97-AF65-F5344CB8AC3E}">
        <p14:creationId xmlns:p14="http://schemas.microsoft.com/office/powerpoint/2010/main" val="1364757398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</TotalTime>
  <Words>1192</Words>
  <Application>Microsoft Macintosh PowerPoint</Application>
  <PresentationFormat>Widescreen</PresentationFormat>
  <Paragraphs>176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Metropolitan</vt:lpstr>
      <vt:lpstr>The P3 Acceleration Group™️</vt:lpstr>
      <vt:lpstr>Meet The Team</vt:lpstr>
      <vt:lpstr>Introduction</vt:lpstr>
      <vt:lpstr>The Problem &gt; The Solution</vt:lpstr>
      <vt:lpstr>Discovery to Market</vt:lpstr>
      <vt:lpstr>Invention Assessment</vt:lpstr>
      <vt:lpstr>Voice of Customer (VOC) &amp; Product Definition</vt:lpstr>
      <vt:lpstr>Voice of Customer (VOC) &amp; Product Definition</vt:lpstr>
      <vt:lpstr>Voice of Customer (VOC) &amp; Product Definition</vt:lpstr>
      <vt:lpstr>Voice of Customer (VOC) &amp; Product Definition</vt:lpstr>
      <vt:lpstr>P3 Plan Elements</vt:lpstr>
      <vt:lpstr>Pitch Book – Key areas covered</vt:lpstr>
      <vt:lpstr>Funding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P3 Accelerator Group</dc:title>
  <dc:creator>Sally Bowden</dc:creator>
  <cp:lastModifiedBy>BJ Kerns</cp:lastModifiedBy>
  <cp:revision>86</cp:revision>
  <dcterms:created xsi:type="dcterms:W3CDTF">2022-12-28T18:46:10Z</dcterms:created>
  <dcterms:modified xsi:type="dcterms:W3CDTF">2023-01-19T13:22:01Z</dcterms:modified>
</cp:coreProperties>
</file>