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702A9578_6CC48CA3.xml" ContentType="application/vnd.ms-powerpoint.comments+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9"/>
  </p:notesMasterIdLst>
  <p:sldIdLst>
    <p:sldId id="256" r:id="rId2"/>
    <p:sldId id="257" r:id="rId3"/>
    <p:sldId id="259" r:id="rId4"/>
    <p:sldId id="258" r:id="rId5"/>
    <p:sldId id="260" r:id="rId6"/>
    <p:sldId id="261" r:id="rId7"/>
    <p:sldId id="262" r:id="rId8"/>
    <p:sldId id="263" r:id="rId9"/>
    <p:sldId id="265" r:id="rId10"/>
    <p:sldId id="264" r:id="rId11"/>
    <p:sldId id="266" r:id="rId12"/>
    <p:sldId id="269" r:id="rId13"/>
    <p:sldId id="267" r:id="rId14"/>
    <p:sldId id="268" r:id="rId15"/>
    <p:sldId id="270" r:id="rId16"/>
    <p:sldId id="271" r:id="rId17"/>
    <p:sldId id="273" r:id="rId18"/>
    <p:sldId id="274" r:id="rId19"/>
    <p:sldId id="272" r:id="rId20"/>
    <p:sldId id="275" r:id="rId21"/>
    <p:sldId id="1881838969" r:id="rId22"/>
    <p:sldId id="1881838966" r:id="rId23"/>
    <p:sldId id="1881838968" r:id="rId24"/>
    <p:sldId id="1881838796" r:id="rId25"/>
    <p:sldId id="1881838657" r:id="rId26"/>
    <p:sldId id="1881838662" r:id="rId27"/>
    <p:sldId id="1881838679" r:id="rId28"/>
  </p:sldIdLst>
  <p:sldSz cx="12192000" cy="6858000"/>
  <p:notesSz cx="6858000" cy="9144000"/>
  <p:embeddedFontLst>
    <p:embeddedFont>
      <p:font typeface="Avenir Black" panose="02000503020000020003" pitchFamily="2" charset="0"/>
      <p:bold r:id="rId30"/>
      <p:italic r:id="rId31"/>
      <p:boldItalic r:id="rId32"/>
    </p:embeddedFont>
    <p:embeddedFont>
      <p:font typeface="Avenir Heavy" panose="02000503020000020003" pitchFamily="2" charset="0"/>
      <p:bold r:id="rId33"/>
      <p:italic r:id="rId34"/>
      <p:boldItalic r:id="rId35"/>
    </p:embeddedFont>
    <p:embeddedFont>
      <p:font typeface="Avenir Light" panose="020B0402020203020204" pitchFamily="34" charset="77"/>
      <p:regular r:id="rId36"/>
      <p:italic r:id="rId37"/>
    </p:embeddedFont>
    <p:embeddedFont>
      <p:font typeface="Calibri" panose="020F0502020204030204" pitchFamily="34" charset="0"/>
      <p:regular r:id="rId38"/>
      <p:bold r:id="rId39"/>
      <p:italic r:id="rId40"/>
      <p:boldItalic r:id="rId41"/>
    </p:embeddedFont>
    <p:embeddedFont>
      <p:font typeface="Century Gothic" panose="020B0502020202020204" pitchFamily="34" charset="0"/>
      <p:regular r:id="rId42"/>
      <p:bold r:id="rId43"/>
      <p:italic r:id="rId44"/>
      <p:boldItalic r:id="rId45"/>
    </p:embeddedFont>
    <p:embeddedFont>
      <p:font typeface="Tw Cen MT" panose="020B0602020104020603" pitchFamily="34" charset="77"/>
      <p:regular r:id="rId46"/>
      <p:bold r:id="rId47"/>
      <p:italic r:id="rId48"/>
      <p:boldItalic r:id="rId49"/>
    </p:embeddedFont>
    <p:embeddedFont>
      <p:font typeface="Tw Cen MT Condensed" panose="020B0606020104020203" pitchFamily="34" charset="77"/>
      <p:regular r:id="rId50"/>
      <p:bold r:id="rId51"/>
    </p:embeddedFont>
    <p:embeddedFont>
      <p:font typeface="Wingdings 3" pitchFamily="2" charset="2"/>
      <p:regular r:id="rId5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FD2814-AA30-6F41-BCD7-DF19EF15EA04}" name="Mary Pietryga" initials="MP" userId="S::mpietryga@peregrinemarketaccess.com::5e8e28b4-1588-440a-8f30-f7a389058b31" providerId="AD"/>
  <p188:author id="{D239D5D7-4453-374F-0E0E-94E0154C13DB}" name="Gwen Dragon" initials="GD" userId="S::gdragon@peregrinemarketaccess.com::4c051eba-ee26-4e53-b8c1-c16d6d2c468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88"/>
    <p:restoredTop sz="86330"/>
  </p:normalViewPr>
  <p:slideViewPr>
    <p:cSldViewPr snapToGrid="0" snapToObjects="1">
      <p:cViewPr varScale="1">
        <p:scale>
          <a:sx n="89" d="100"/>
          <a:sy n="89" d="100"/>
        </p:scale>
        <p:origin x="184" y="4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2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font" Target="fonts/font12.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font" Target="fonts/font20.fntdata"/><Relationship Id="rId57" Type="http://schemas.microsoft.com/office/2018/10/relationships/authors" Target="authors.xml"/><Relationship Id="rId10" Type="http://schemas.openxmlformats.org/officeDocument/2006/relationships/slide" Target="slides/slide9.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font" Target="fonts/font2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2010</c:v>
                </c:pt>
              </c:strCache>
            </c:strRef>
          </c:tx>
          <c:spPr>
            <a:solidFill>
              <a:schemeClr val="accent1"/>
            </a:solidFill>
            <a:ln>
              <a:noFill/>
            </a:ln>
            <a:effectLst/>
          </c:spPr>
          <c:invertIfNegative val="0"/>
          <c:cat>
            <c:strRef>
              <c:f>Sheet1!$A$2:$A$4</c:f>
              <c:strCache>
                <c:ptCount val="3"/>
                <c:pt idx="0">
                  <c:v>General Counsel</c:v>
                </c:pt>
                <c:pt idx="1">
                  <c:v>Administration</c:v>
                </c:pt>
                <c:pt idx="2">
                  <c:v>Human Resources</c:v>
                </c:pt>
              </c:strCache>
            </c:strRef>
          </c:cat>
          <c:val>
            <c:numRef>
              <c:f>Sheet1!$B$2:$B$4</c:f>
              <c:numCache>
                <c:formatCode>General</c:formatCode>
                <c:ptCount val="3"/>
                <c:pt idx="0">
                  <c:v>14</c:v>
                </c:pt>
                <c:pt idx="1">
                  <c:v>14</c:v>
                </c:pt>
                <c:pt idx="2">
                  <c:v>29</c:v>
                </c:pt>
              </c:numCache>
            </c:numRef>
          </c:val>
          <c:extLst>
            <c:ext xmlns:c16="http://schemas.microsoft.com/office/drawing/2014/chart" uri="{C3380CC4-5D6E-409C-BE32-E72D297353CC}">
              <c16:uniqueId val="{00000000-89ED-924C-B422-0C5E8953F40F}"/>
            </c:ext>
          </c:extLst>
        </c:ser>
        <c:ser>
          <c:idx val="1"/>
          <c:order val="1"/>
          <c:tx>
            <c:strRef>
              <c:f>Sheet1!$C$1</c:f>
              <c:strCache>
                <c:ptCount val="1"/>
                <c:pt idx="0">
                  <c:v>2019</c:v>
                </c:pt>
              </c:strCache>
            </c:strRef>
          </c:tx>
          <c:spPr>
            <a:solidFill>
              <a:schemeClr val="accent2"/>
            </a:solidFill>
            <a:ln>
              <a:noFill/>
            </a:ln>
            <a:effectLst/>
          </c:spPr>
          <c:invertIfNegative val="0"/>
          <c:cat>
            <c:strRef>
              <c:f>Sheet1!$A$2:$A$4</c:f>
              <c:strCache>
                <c:ptCount val="3"/>
                <c:pt idx="0">
                  <c:v>General Counsel</c:v>
                </c:pt>
                <c:pt idx="1">
                  <c:v>Administration</c:v>
                </c:pt>
                <c:pt idx="2">
                  <c:v>Human Resources</c:v>
                </c:pt>
              </c:strCache>
            </c:strRef>
          </c:cat>
          <c:val>
            <c:numRef>
              <c:f>Sheet1!$C$2:$C$4</c:f>
              <c:numCache>
                <c:formatCode>General</c:formatCode>
                <c:ptCount val="3"/>
                <c:pt idx="0">
                  <c:v>9</c:v>
                </c:pt>
                <c:pt idx="1">
                  <c:v>17</c:v>
                </c:pt>
                <c:pt idx="2">
                  <c:v>23</c:v>
                </c:pt>
              </c:numCache>
            </c:numRef>
          </c:val>
          <c:extLst>
            <c:ext xmlns:c16="http://schemas.microsoft.com/office/drawing/2014/chart" uri="{C3380CC4-5D6E-409C-BE32-E72D297353CC}">
              <c16:uniqueId val="{00000001-89ED-924C-B422-0C5E8953F40F}"/>
            </c:ext>
          </c:extLst>
        </c:ser>
        <c:dLbls>
          <c:showLegendKey val="0"/>
          <c:showVal val="0"/>
          <c:showCatName val="0"/>
          <c:showSerName val="0"/>
          <c:showPercent val="0"/>
          <c:showBubbleSize val="0"/>
        </c:dLbls>
        <c:gapWidth val="150"/>
        <c:overlap val="100"/>
        <c:axId val="1694616687"/>
        <c:axId val="1683571119"/>
      </c:barChart>
      <c:catAx>
        <c:axId val="16946166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3571119"/>
        <c:crosses val="autoZero"/>
        <c:auto val="1"/>
        <c:lblAlgn val="ctr"/>
        <c:lblOffset val="100"/>
        <c:noMultiLvlLbl val="0"/>
      </c:catAx>
      <c:valAx>
        <c:axId val="1683571119"/>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4616687"/>
        <c:crosses val="autoZero"/>
        <c:crossBetween val="between"/>
      </c:valAx>
      <c:spPr>
        <a:noFill/>
        <a:ln>
          <a:noFill/>
        </a:ln>
        <a:effectLst/>
      </c:spPr>
    </c:plotArea>
    <c:legend>
      <c:legendPos val="b"/>
      <c:layout>
        <c:manualLayout>
          <c:xMode val="edge"/>
          <c:yMode val="edge"/>
          <c:x val="0.73267068291435256"/>
          <c:y val="0.41152607938041924"/>
          <c:w val="0.26553022690733702"/>
          <c:h val="0.16142267917825928"/>
        </c:manualLayout>
      </c:layout>
      <c:overlay val="0"/>
      <c:spPr>
        <a:solidFill>
          <a:schemeClr val="bg1"/>
        </a:solid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2010</c:v>
                </c:pt>
              </c:strCache>
            </c:strRef>
          </c:tx>
          <c:spPr>
            <a:solidFill>
              <a:schemeClr val="accent1"/>
            </a:solidFill>
            <a:ln>
              <a:noFill/>
            </a:ln>
            <a:effectLst/>
          </c:spPr>
          <c:invertIfNegative val="0"/>
          <c:cat>
            <c:strRef>
              <c:f>Sheet1!$A$2:$A$4</c:f>
              <c:strCache>
                <c:ptCount val="3"/>
                <c:pt idx="0">
                  <c:v>Head of Division</c:v>
                </c:pt>
                <c:pt idx="1">
                  <c:v>Sales</c:v>
                </c:pt>
                <c:pt idx="2">
                  <c:v>COO</c:v>
                </c:pt>
              </c:strCache>
            </c:strRef>
          </c:cat>
          <c:val>
            <c:numRef>
              <c:f>Sheet1!$B$2:$B$4</c:f>
              <c:numCache>
                <c:formatCode>General</c:formatCode>
                <c:ptCount val="3"/>
                <c:pt idx="0">
                  <c:v>6</c:v>
                </c:pt>
                <c:pt idx="1">
                  <c:v>7</c:v>
                </c:pt>
                <c:pt idx="2">
                  <c:v>7</c:v>
                </c:pt>
              </c:numCache>
            </c:numRef>
          </c:val>
          <c:extLst>
            <c:ext xmlns:c16="http://schemas.microsoft.com/office/drawing/2014/chart" uri="{C3380CC4-5D6E-409C-BE32-E72D297353CC}">
              <c16:uniqueId val="{00000000-89ED-924C-B422-0C5E8953F40F}"/>
            </c:ext>
          </c:extLst>
        </c:ser>
        <c:ser>
          <c:idx val="1"/>
          <c:order val="1"/>
          <c:tx>
            <c:strRef>
              <c:f>Sheet1!$C$1</c:f>
              <c:strCache>
                <c:ptCount val="1"/>
                <c:pt idx="0">
                  <c:v>2019</c:v>
                </c:pt>
              </c:strCache>
            </c:strRef>
          </c:tx>
          <c:spPr>
            <a:solidFill>
              <a:schemeClr val="accent2"/>
            </a:solidFill>
            <a:ln>
              <a:noFill/>
            </a:ln>
            <a:effectLst/>
          </c:spPr>
          <c:invertIfNegative val="0"/>
          <c:cat>
            <c:strRef>
              <c:f>Sheet1!$A$2:$A$4</c:f>
              <c:strCache>
                <c:ptCount val="3"/>
                <c:pt idx="0">
                  <c:v>Head of Division</c:v>
                </c:pt>
                <c:pt idx="1">
                  <c:v>Sales</c:v>
                </c:pt>
                <c:pt idx="2">
                  <c:v>COO</c:v>
                </c:pt>
              </c:strCache>
            </c:strRef>
          </c:cat>
          <c:val>
            <c:numRef>
              <c:f>Sheet1!$C$2:$C$4</c:f>
              <c:numCache>
                <c:formatCode>General</c:formatCode>
                <c:ptCount val="3"/>
                <c:pt idx="0">
                  <c:v>1</c:v>
                </c:pt>
                <c:pt idx="1">
                  <c:v>0.5</c:v>
                </c:pt>
                <c:pt idx="2">
                  <c:v>2</c:v>
                </c:pt>
              </c:numCache>
            </c:numRef>
          </c:val>
          <c:extLst>
            <c:ext xmlns:c16="http://schemas.microsoft.com/office/drawing/2014/chart" uri="{C3380CC4-5D6E-409C-BE32-E72D297353CC}">
              <c16:uniqueId val="{00000001-89ED-924C-B422-0C5E8953F40F}"/>
            </c:ext>
          </c:extLst>
        </c:ser>
        <c:dLbls>
          <c:showLegendKey val="0"/>
          <c:showVal val="0"/>
          <c:showCatName val="0"/>
          <c:showSerName val="0"/>
          <c:showPercent val="0"/>
          <c:showBubbleSize val="0"/>
        </c:dLbls>
        <c:gapWidth val="150"/>
        <c:overlap val="100"/>
        <c:axId val="1694616687"/>
        <c:axId val="1683571119"/>
      </c:barChart>
      <c:catAx>
        <c:axId val="16946166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3571119"/>
        <c:crosses val="autoZero"/>
        <c:auto val="1"/>
        <c:lblAlgn val="ctr"/>
        <c:lblOffset val="100"/>
        <c:noMultiLvlLbl val="0"/>
      </c:catAx>
      <c:valAx>
        <c:axId val="1683571119"/>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4616687"/>
        <c:crosses val="autoZero"/>
        <c:crossBetween val="between"/>
      </c:valAx>
      <c:spPr>
        <a:noFill/>
        <a:ln>
          <a:noFill/>
        </a:ln>
        <a:effectLst/>
      </c:spPr>
    </c:plotArea>
    <c:legend>
      <c:legendPos val="b"/>
      <c:layout>
        <c:manualLayout>
          <c:xMode val="edge"/>
          <c:yMode val="edge"/>
          <c:x val="0.73267068291435256"/>
          <c:y val="0.40298505455159284"/>
          <c:w val="0.26553022690733702"/>
          <c:h val="0.16142267917825925"/>
        </c:manualLayout>
      </c:layout>
      <c:overlay val="0"/>
      <c:spPr>
        <a:solidFill>
          <a:schemeClr val="bg1"/>
        </a:solid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02A9578_6CC48CA3.xml><?xml version="1.0" encoding="utf-8"?>
<p188:cmLst xmlns:a="http://schemas.openxmlformats.org/drawingml/2006/main" xmlns:r="http://schemas.openxmlformats.org/officeDocument/2006/relationships" xmlns:p188="http://schemas.microsoft.com/office/powerpoint/2018/8/main">
  <p188:cm id="{8BE8AB77-7CA9-0E4A-82BB-6A27BF23EA47}" authorId="{CFFD2814-AA30-6F41-BCD7-DF19EF15EA04}" created="2022-02-07T21:25:49.614">
    <ac:txMkLst xmlns:ac="http://schemas.microsoft.com/office/drawing/2013/main/command">
      <pc:docMk xmlns:pc="http://schemas.microsoft.com/office/powerpoint/2013/main/command"/>
      <pc:sldMk xmlns:pc="http://schemas.microsoft.com/office/powerpoint/2013/main/command" cId="1824820387" sldId="1881838968"/>
      <ac:spMk id="5" creationId="{C25B89E9-269A-3F44-B893-196AAAD904BB}"/>
      <ac:txMk cp="0">
        <ac:context len="140" hash="2777173887"/>
      </ac:txMk>
    </ac:txMkLst>
    <p188:pos x="8276735" y="583722"/>
    <p188:replyLst>
      <p188:reply id="{75BBC800-ECA2-0E42-A1C0-0645F24C1990}" authorId="{CFFD2814-AA30-6F41-BCD7-DF19EF15EA04}" created="2022-02-07T21:36:29.363">
        <p188:txBody>
          <a:bodyPr/>
          <a:lstStyle/>
          <a:p>
            <a:r>
              <a:rPr lang="en-US"/>
              <a:t>possibly the collective 
“we”  could work in place of the words Americans</a:t>
            </a:r>
          </a:p>
        </p188:txBody>
      </p188:reply>
    </p188:replyLst>
    <p188:txBody>
      <a:bodyPr/>
      <a:lstStyle/>
      <a:p>
        <a:r>
          <a:rPr lang="en-US"/>
          <a:t>Our goal is to become global so should we not state “ Americans”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58653F-F0AA-CD44-80C0-DF3631C6A76D}" type="datetimeFigureOut">
              <a:rPr lang="en-US" smtClean="0"/>
              <a:t>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E0E273-7636-404E-8B07-292BE2BB952A}" type="slidenum">
              <a:rPr lang="en-US" smtClean="0"/>
              <a:t>‹#›</a:t>
            </a:fld>
            <a:endParaRPr lang="en-US"/>
          </a:p>
        </p:txBody>
      </p:sp>
    </p:spTree>
    <p:extLst>
      <p:ext uri="{BB962C8B-B14F-4D97-AF65-F5344CB8AC3E}">
        <p14:creationId xmlns:p14="http://schemas.microsoft.com/office/powerpoint/2010/main" val="3492058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Women lack role models in the workplace, so why not lean in at home?</a:t>
            </a:r>
          </a:p>
          <a:p>
            <a:endParaRPr lang="en-US" dirty="0"/>
          </a:p>
          <a:p>
            <a:r>
              <a:rPr lang="en-US" dirty="0"/>
              <a:t>Namaste: the divine in me solutes the divine in you……..</a:t>
            </a:r>
          </a:p>
          <a:p>
            <a:endParaRPr lang="en-US" dirty="0"/>
          </a:p>
          <a:p>
            <a:r>
              <a:rPr lang="en-US" dirty="0"/>
              <a:t>Title Ideas?? </a:t>
            </a:r>
          </a:p>
          <a:p>
            <a:r>
              <a:rPr lang="en-US" dirty="0">
                <a:solidFill>
                  <a:srgbClr val="FF0000"/>
                </a:solidFill>
              </a:rPr>
              <a:t>“Just ask her”</a:t>
            </a:r>
            <a:r>
              <a:rPr lang="en-US" dirty="0"/>
              <a:t>  </a:t>
            </a:r>
          </a:p>
          <a:p>
            <a:r>
              <a:rPr lang="en-US" dirty="0"/>
              <a:t>“She knows the way”</a:t>
            </a:r>
          </a:p>
          <a:p>
            <a:r>
              <a:rPr lang="en-US" dirty="0"/>
              <a:t> </a:t>
            </a:r>
            <a:br>
              <a:rPr lang="en-US" dirty="0"/>
            </a:br>
            <a:r>
              <a:rPr lang="en-US" dirty="0"/>
              <a:t>“What does she think”</a:t>
            </a:r>
          </a:p>
          <a:p>
            <a:r>
              <a:rPr lang="en-US" dirty="0"/>
              <a:t> </a:t>
            </a:r>
            <a:br>
              <a:rPr lang="en-US" dirty="0"/>
            </a:br>
            <a:r>
              <a:rPr lang="en-US" dirty="0"/>
              <a:t>“Our daughters deserve more” </a:t>
            </a:r>
          </a:p>
          <a:p>
            <a:br>
              <a:rPr lang="en-US" dirty="0"/>
            </a:br>
            <a:r>
              <a:rPr lang="en-US" dirty="0"/>
              <a:t>“100 years, not an option”</a:t>
            </a:r>
            <a:endParaRPr lang="en-US" dirty="0">
              <a:solidFill>
                <a:srgbClr val="000000"/>
              </a:solidFill>
            </a:endParaRPr>
          </a:p>
        </p:txBody>
      </p:sp>
      <p:sp>
        <p:nvSpPr>
          <p:cNvPr id="4" name="Slide Number Placeholder 3"/>
          <p:cNvSpPr>
            <a:spLocks noGrp="1"/>
          </p:cNvSpPr>
          <p:nvPr>
            <p:ph type="sldNum" sz="quarter" idx="5"/>
          </p:nvPr>
        </p:nvSpPr>
        <p:spPr/>
        <p:txBody>
          <a:bodyPr/>
          <a:lstStyle/>
          <a:p>
            <a:fld id="{92E0E273-7636-404E-8B07-292BE2BB952A}" type="slidenum">
              <a:rPr lang="en-US" smtClean="0"/>
              <a:t>1</a:t>
            </a:fld>
            <a:endParaRPr lang="en-US"/>
          </a:p>
        </p:txBody>
      </p:sp>
    </p:spTree>
    <p:extLst>
      <p:ext uri="{BB962C8B-B14F-4D97-AF65-F5344CB8AC3E}">
        <p14:creationId xmlns:p14="http://schemas.microsoft.com/office/powerpoint/2010/main" val="1485057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E0E273-7636-404E-8B07-292BE2BB952A}" type="slidenum">
              <a:rPr lang="en-US" smtClean="0"/>
              <a:t>3</a:t>
            </a:fld>
            <a:endParaRPr lang="en-US"/>
          </a:p>
        </p:txBody>
      </p:sp>
    </p:spTree>
    <p:extLst>
      <p:ext uri="{BB962C8B-B14F-4D97-AF65-F5344CB8AC3E}">
        <p14:creationId xmlns:p14="http://schemas.microsoft.com/office/powerpoint/2010/main" val="320289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E0E273-7636-404E-8B07-292BE2BB952A}" type="slidenum">
              <a:rPr lang="en-US" smtClean="0"/>
              <a:t>7</a:t>
            </a:fld>
            <a:endParaRPr lang="en-US"/>
          </a:p>
        </p:txBody>
      </p:sp>
    </p:spTree>
    <p:extLst>
      <p:ext uri="{BB962C8B-B14F-4D97-AF65-F5344CB8AC3E}">
        <p14:creationId xmlns:p14="http://schemas.microsoft.com/office/powerpoint/2010/main" val="3484345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E0E273-7636-404E-8B07-292BE2BB952A}" type="slidenum">
              <a:rPr lang="en-US" smtClean="0"/>
              <a:t>8</a:t>
            </a:fld>
            <a:endParaRPr lang="en-US"/>
          </a:p>
        </p:txBody>
      </p:sp>
    </p:spTree>
    <p:extLst>
      <p:ext uri="{BB962C8B-B14F-4D97-AF65-F5344CB8AC3E}">
        <p14:creationId xmlns:p14="http://schemas.microsoft.com/office/powerpoint/2010/main" val="880469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using real women’s stories, we will capture people’s attention because the sentiments will be relatable.</a:t>
            </a:r>
          </a:p>
          <a:p>
            <a:endParaRPr lang="en-US" dirty="0"/>
          </a:p>
        </p:txBody>
      </p:sp>
      <p:sp>
        <p:nvSpPr>
          <p:cNvPr id="4" name="Slide Number Placeholder 3"/>
          <p:cNvSpPr>
            <a:spLocks noGrp="1"/>
          </p:cNvSpPr>
          <p:nvPr>
            <p:ph type="sldNum" sz="quarter" idx="5"/>
          </p:nvPr>
        </p:nvSpPr>
        <p:spPr/>
        <p:txBody>
          <a:bodyPr/>
          <a:lstStyle/>
          <a:p>
            <a:fld id="{92E0E273-7636-404E-8B07-292BE2BB952A}" type="slidenum">
              <a:rPr lang="en-US" smtClean="0"/>
              <a:t>11</a:t>
            </a:fld>
            <a:endParaRPr lang="en-US"/>
          </a:p>
        </p:txBody>
      </p:sp>
    </p:spTree>
    <p:extLst>
      <p:ext uri="{BB962C8B-B14F-4D97-AF65-F5344CB8AC3E}">
        <p14:creationId xmlns:p14="http://schemas.microsoft.com/office/powerpoint/2010/main" val="4077230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a:t>
            </a:r>
          </a:p>
        </p:txBody>
      </p:sp>
      <p:sp>
        <p:nvSpPr>
          <p:cNvPr id="4" name="Slide Number Placeholder 3"/>
          <p:cNvSpPr>
            <a:spLocks noGrp="1"/>
          </p:cNvSpPr>
          <p:nvPr>
            <p:ph type="sldNum" sz="quarter" idx="5"/>
          </p:nvPr>
        </p:nvSpPr>
        <p:spPr/>
        <p:txBody>
          <a:bodyPr/>
          <a:lstStyle/>
          <a:p>
            <a:fld id="{92E0E273-7636-404E-8B07-292BE2BB952A}" type="slidenum">
              <a:rPr lang="en-US" smtClean="0"/>
              <a:t>12</a:t>
            </a:fld>
            <a:endParaRPr lang="en-US"/>
          </a:p>
        </p:txBody>
      </p:sp>
    </p:spTree>
    <p:extLst>
      <p:ext uri="{BB962C8B-B14F-4D97-AF65-F5344CB8AC3E}">
        <p14:creationId xmlns:p14="http://schemas.microsoft.com/office/powerpoint/2010/main" val="3019717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E0E273-7636-404E-8B07-292BE2BB952A}" type="slidenum">
              <a:rPr lang="en-US" smtClean="0"/>
              <a:t>13</a:t>
            </a:fld>
            <a:endParaRPr lang="en-US"/>
          </a:p>
        </p:txBody>
      </p:sp>
    </p:spTree>
    <p:extLst>
      <p:ext uri="{BB962C8B-B14F-4D97-AF65-F5344CB8AC3E}">
        <p14:creationId xmlns:p14="http://schemas.microsoft.com/office/powerpoint/2010/main" val="2678009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E0E273-7636-404E-8B07-292BE2BB952A}" type="slidenum">
              <a:rPr lang="en-US" smtClean="0"/>
              <a:t>15</a:t>
            </a:fld>
            <a:endParaRPr lang="en-US"/>
          </a:p>
        </p:txBody>
      </p:sp>
    </p:spTree>
    <p:extLst>
      <p:ext uri="{BB962C8B-B14F-4D97-AF65-F5344CB8AC3E}">
        <p14:creationId xmlns:p14="http://schemas.microsoft.com/office/powerpoint/2010/main" val="1100476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E0E273-7636-404E-8B07-292BE2BB952A}" type="slidenum">
              <a:rPr lang="en-US" smtClean="0"/>
              <a:t>24</a:t>
            </a:fld>
            <a:endParaRPr lang="en-US"/>
          </a:p>
        </p:txBody>
      </p:sp>
    </p:spTree>
    <p:extLst>
      <p:ext uri="{BB962C8B-B14F-4D97-AF65-F5344CB8AC3E}">
        <p14:creationId xmlns:p14="http://schemas.microsoft.com/office/powerpoint/2010/main" val="13086164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CB209119-B593-2040-A406-F62A98EDC79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661" t="14113" r="4409" b="29622"/>
          <a:stretch/>
        </p:blipFill>
        <p:spPr>
          <a:xfrm>
            <a:off x="0" y="-1"/>
            <a:ext cx="12192000" cy="466793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040D5A86-4A58-7946-9CD4-A40340FFDF60}"/>
              </a:ext>
            </a:extLst>
          </p:cNvPr>
          <p:cNvSpPr>
            <a:spLocks noGrp="1"/>
          </p:cNvSpPr>
          <p:nvPr>
            <p:ph type="dt" sz="half" idx="2"/>
          </p:nvPr>
        </p:nvSpPr>
        <p:spPr>
          <a:xfrm>
            <a:off x="1024129" y="6470704"/>
            <a:ext cx="9720071"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dirty="0"/>
              <a:t>REFERENCE:</a:t>
            </a:r>
          </a:p>
        </p:txBody>
      </p:sp>
      <p:sp>
        <p:nvSpPr>
          <p:cNvPr id="8" name="Slide Number Placeholder 5">
            <a:extLst>
              <a:ext uri="{FF2B5EF4-FFF2-40B4-BE49-F238E27FC236}">
                <a16:creationId xmlns:a16="http://schemas.microsoft.com/office/drawing/2014/main" id="{AD01BC74-6602-B744-9FCD-AEEDF03526D1}"/>
              </a:ext>
            </a:extLst>
          </p:cNvPr>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6BE3B7D-4C62-6540-9D16-65DDBB5AD3C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040D5A86-4A58-7946-9CD4-A40340FFDF60}"/>
              </a:ext>
            </a:extLst>
          </p:cNvPr>
          <p:cNvSpPr>
            <a:spLocks noGrp="1"/>
          </p:cNvSpPr>
          <p:nvPr>
            <p:ph type="dt" sz="half" idx="2"/>
          </p:nvPr>
        </p:nvSpPr>
        <p:spPr>
          <a:xfrm>
            <a:off x="1024129" y="6470704"/>
            <a:ext cx="9720071"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dirty="0"/>
              <a:t>REFERENCE:</a:t>
            </a:r>
          </a:p>
        </p:txBody>
      </p:sp>
      <p:sp>
        <p:nvSpPr>
          <p:cNvPr id="8" name="Slide Number Placeholder 5">
            <a:extLst>
              <a:ext uri="{FF2B5EF4-FFF2-40B4-BE49-F238E27FC236}">
                <a16:creationId xmlns:a16="http://schemas.microsoft.com/office/drawing/2014/main" id="{AD01BC74-6602-B744-9FCD-AEEDF03526D1}"/>
              </a:ext>
            </a:extLst>
          </p:cNvPr>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6BE3B7D-4C62-6540-9D16-65DDBB5AD3C6}" type="slidenum">
              <a:rPr lang="en-US" smtClean="0"/>
              <a:pPr/>
              <a:t>‹#›</a:t>
            </a:fld>
            <a:endParaRPr lang="en-US" dirty="0"/>
          </a:p>
        </p:txBody>
      </p:sp>
      <p:grpSp>
        <p:nvGrpSpPr>
          <p:cNvPr id="4" name="Group 3">
            <a:extLst>
              <a:ext uri="{FF2B5EF4-FFF2-40B4-BE49-F238E27FC236}">
                <a16:creationId xmlns:a16="http://schemas.microsoft.com/office/drawing/2014/main" id="{E117D0E4-6A78-8B4F-B697-AEB4C1A2C0BF}"/>
              </a:ext>
            </a:extLst>
          </p:cNvPr>
          <p:cNvGrpSpPr/>
          <p:nvPr userDrawn="1"/>
        </p:nvGrpSpPr>
        <p:grpSpPr>
          <a:xfrm>
            <a:off x="11167872" y="370188"/>
            <a:ext cx="527637" cy="519755"/>
            <a:chOff x="1274731" y="-1755687"/>
            <a:chExt cx="1170266" cy="1152786"/>
          </a:xfrm>
        </p:grpSpPr>
        <p:sp>
          <p:nvSpPr>
            <p:cNvPr id="10" name="Regular Pentagon 4">
              <a:extLst>
                <a:ext uri="{FF2B5EF4-FFF2-40B4-BE49-F238E27FC236}">
                  <a16:creationId xmlns:a16="http://schemas.microsoft.com/office/drawing/2014/main" id="{50908321-9F50-994F-B651-378534584BFA}"/>
                </a:ext>
              </a:extLst>
            </p:cNvPr>
            <p:cNvSpPr/>
            <p:nvPr userDrawn="1"/>
          </p:nvSpPr>
          <p:spPr>
            <a:xfrm rot="1074825">
              <a:off x="1274731" y="-1755687"/>
              <a:ext cx="1170266" cy="1152786"/>
            </a:xfrm>
            <a:custGeom>
              <a:avLst/>
              <a:gdLst>
                <a:gd name="connsiteX0" fmla="*/ 1 w 1394234"/>
                <a:gd name="connsiteY0" fmla="*/ 480677 h 1258432"/>
                <a:gd name="connsiteX1" fmla="*/ 697117 w 1394234"/>
                <a:gd name="connsiteY1" fmla="*/ 0 h 1258432"/>
                <a:gd name="connsiteX2" fmla="*/ 1394233 w 1394234"/>
                <a:gd name="connsiteY2" fmla="*/ 480677 h 1258432"/>
                <a:gd name="connsiteX3" fmla="*/ 1127958 w 1394234"/>
                <a:gd name="connsiteY3" fmla="*/ 1258429 h 1258432"/>
                <a:gd name="connsiteX4" fmla="*/ 266276 w 1394234"/>
                <a:gd name="connsiteY4" fmla="*/ 1258429 h 1258432"/>
                <a:gd name="connsiteX5" fmla="*/ 1 w 1394234"/>
                <a:gd name="connsiteY5" fmla="*/ 480677 h 1258432"/>
                <a:gd name="connsiteX0" fmla="*/ 0 w 1403286"/>
                <a:gd name="connsiteY0" fmla="*/ 679010 h 1456762"/>
                <a:gd name="connsiteX1" fmla="*/ 697116 w 1403286"/>
                <a:gd name="connsiteY1" fmla="*/ 198333 h 1456762"/>
                <a:gd name="connsiteX2" fmla="*/ 1403286 w 1403286"/>
                <a:gd name="connsiteY2" fmla="*/ 0 h 1456762"/>
                <a:gd name="connsiteX3" fmla="*/ 1127957 w 1403286"/>
                <a:gd name="connsiteY3" fmla="*/ 1456762 h 1456762"/>
                <a:gd name="connsiteX4" fmla="*/ 266275 w 1403286"/>
                <a:gd name="connsiteY4" fmla="*/ 1456762 h 1456762"/>
                <a:gd name="connsiteX5" fmla="*/ 0 w 1403286"/>
                <a:gd name="connsiteY5" fmla="*/ 679010 h 1456762"/>
                <a:gd name="connsiteX0" fmla="*/ 0 w 1403286"/>
                <a:gd name="connsiteY0" fmla="*/ 679010 h 1456762"/>
                <a:gd name="connsiteX1" fmla="*/ 697116 w 1403286"/>
                <a:gd name="connsiteY1" fmla="*/ 198333 h 1456762"/>
                <a:gd name="connsiteX2" fmla="*/ 1403286 w 1403286"/>
                <a:gd name="connsiteY2" fmla="*/ 0 h 1456762"/>
                <a:gd name="connsiteX3" fmla="*/ 1164171 w 1403286"/>
                <a:gd name="connsiteY3" fmla="*/ 967875 h 1456762"/>
                <a:gd name="connsiteX4" fmla="*/ 266275 w 1403286"/>
                <a:gd name="connsiteY4" fmla="*/ 1456762 h 1456762"/>
                <a:gd name="connsiteX5" fmla="*/ 0 w 1403286"/>
                <a:gd name="connsiteY5" fmla="*/ 679010 h 1456762"/>
                <a:gd name="connsiteX0" fmla="*/ 0 w 1403286"/>
                <a:gd name="connsiteY0" fmla="*/ 679010 h 1067463"/>
                <a:gd name="connsiteX1" fmla="*/ 697116 w 1403286"/>
                <a:gd name="connsiteY1" fmla="*/ 198333 h 1067463"/>
                <a:gd name="connsiteX2" fmla="*/ 1403286 w 1403286"/>
                <a:gd name="connsiteY2" fmla="*/ 0 h 1067463"/>
                <a:gd name="connsiteX3" fmla="*/ 1164171 w 1403286"/>
                <a:gd name="connsiteY3" fmla="*/ 967875 h 1067463"/>
                <a:gd name="connsiteX4" fmla="*/ 583146 w 1403286"/>
                <a:gd name="connsiteY4" fmla="*/ 1067463 h 1067463"/>
                <a:gd name="connsiteX5" fmla="*/ 0 w 1403286"/>
                <a:gd name="connsiteY5" fmla="*/ 679010 h 1067463"/>
                <a:gd name="connsiteX0" fmla="*/ 0 w 1276538"/>
                <a:gd name="connsiteY0" fmla="*/ 461727 h 1067463"/>
                <a:gd name="connsiteX1" fmla="*/ 570368 w 1276538"/>
                <a:gd name="connsiteY1" fmla="*/ 198333 h 1067463"/>
                <a:gd name="connsiteX2" fmla="*/ 1276538 w 1276538"/>
                <a:gd name="connsiteY2" fmla="*/ 0 h 1067463"/>
                <a:gd name="connsiteX3" fmla="*/ 1037423 w 1276538"/>
                <a:gd name="connsiteY3" fmla="*/ 967875 h 1067463"/>
                <a:gd name="connsiteX4" fmla="*/ 456398 w 1276538"/>
                <a:gd name="connsiteY4" fmla="*/ 1067463 h 1067463"/>
                <a:gd name="connsiteX5" fmla="*/ 0 w 1276538"/>
                <a:gd name="connsiteY5" fmla="*/ 461727 h 1067463"/>
                <a:gd name="connsiteX0" fmla="*/ 0 w 1276538"/>
                <a:gd name="connsiteY0" fmla="*/ 462570 h 1068306"/>
                <a:gd name="connsiteX1" fmla="*/ 461727 w 1276538"/>
                <a:gd name="connsiteY1" fmla="*/ 0 h 1068306"/>
                <a:gd name="connsiteX2" fmla="*/ 1276538 w 1276538"/>
                <a:gd name="connsiteY2" fmla="*/ 843 h 1068306"/>
                <a:gd name="connsiteX3" fmla="*/ 1037423 w 1276538"/>
                <a:gd name="connsiteY3" fmla="*/ 968718 h 1068306"/>
                <a:gd name="connsiteX4" fmla="*/ 456398 w 1276538"/>
                <a:gd name="connsiteY4" fmla="*/ 1068306 h 1068306"/>
                <a:gd name="connsiteX5" fmla="*/ 0 w 1276538"/>
                <a:gd name="connsiteY5" fmla="*/ 462570 h 1068306"/>
                <a:gd name="connsiteX0" fmla="*/ 0 w 1276538"/>
                <a:gd name="connsiteY0" fmla="*/ 462570 h 1068306"/>
                <a:gd name="connsiteX1" fmla="*/ 461727 w 1276538"/>
                <a:gd name="connsiteY1" fmla="*/ 0 h 1068306"/>
                <a:gd name="connsiteX2" fmla="*/ 1276538 w 1276538"/>
                <a:gd name="connsiteY2" fmla="*/ 843 h 1068306"/>
                <a:gd name="connsiteX3" fmla="*/ 928781 w 1276538"/>
                <a:gd name="connsiteY3" fmla="*/ 715221 h 1068306"/>
                <a:gd name="connsiteX4" fmla="*/ 456398 w 1276538"/>
                <a:gd name="connsiteY4" fmla="*/ 1068306 h 1068306"/>
                <a:gd name="connsiteX5" fmla="*/ 0 w 1276538"/>
                <a:gd name="connsiteY5" fmla="*/ 462570 h 1068306"/>
                <a:gd name="connsiteX0" fmla="*/ 0 w 1276538"/>
                <a:gd name="connsiteY0" fmla="*/ 462570 h 869130"/>
                <a:gd name="connsiteX1" fmla="*/ 461727 w 1276538"/>
                <a:gd name="connsiteY1" fmla="*/ 0 h 869130"/>
                <a:gd name="connsiteX2" fmla="*/ 1276538 w 1276538"/>
                <a:gd name="connsiteY2" fmla="*/ 843 h 869130"/>
                <a:gd name="connsiteX3" fmla="*/ 928781 w 1276538"/>
                <a:gd name="connsiteY3" fmla="*/ 715221 h 869130"/>
                <a:gd name="connsiteX4" fmla="*/ 311543 w 1276538"/>
                <a:gd name="connsiteY4" fmla="*/ 869130 h 869130"/>
                <a:gd name="connsiteX5" fmla="*/ 0 w 1276538"/>
                <a:gd name="connsiteY5" fmla="*/ 462570 h 869130"/>
                <a:gd name="connsiteX0" fmla="*/ 0 w 1095468"/>
                <a:gd name="connsiteY0" fmla="*/ 462570 h 869130"/>
                <a:gd name="connsiteX1" fmla="*/ 461727 w 1095468"/>
                <a:gd name="connsiteY1" fmla="*/ 0 h 869130"/>
                <a:gd name="connsiteX2" fmla="*/ 1095468 w 1095468"/>
                <a:gd name="connsiteY2" fmla="*/ 82324 h 869130"/>
                <a:gd name="connsiteX3" fmla="*/ 928781 w 1095468"/>
                <a:gd name="connsiteY3" fmla="*/ 715221 h 869130"/>
                <a:gd name="connsiteX4" fmla="*/ 311543 w 1095468"/>
                <a:gd name="connsiteY4" fmla="*/ 869130 h 869130"/>
                <a:gd name="connsiteX5" fmla="*/ 0 w 1095468"/>
                <a:gd name="connsiteY5" fmla="*/ 462570 h 86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5468" h="869130">
                  <a:moveTo>
                    <a:pt x="0" y="462570"/>
                  </a:moveTo>
                  <a:lnTo>
                    <a:pt x="461727" y="0"/>
                  </a:lnTo>
                  <a:lnTo>
                    <a:pt x="1095468" y="82324"/>
                  </a:lnTo>
                  <a:lnTo>
                    <a:pt x="928781" y="715221"/>
                  </a:lnTo>
                  <a:lnTo>
                    <a:pt x="311543" y="869130"/>
                  </a:lnTo>
                  <a:lnTo>
                    <a:pt x="0" y="46257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101E7ECA-4807-5540-BAB0-4F4BE1B9FEA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535281" y="-1488897"/>
              <a:ext cx="649166" cy="738267"/>
            </a:xfrm>
            <a:prstGeom prst="rect">
              <a:avLst/>
            </a:prstGeom>
          </p:spPr>
        </p:pic>
      </p:grpSp>
    </p:spTree>
    <p:extLst>
      <p:ext uri="{BB962C8B-B14F-4D97-AF65-F5344CB8AC3E}">
        <p14:creationId xmlns:p14="http://schemas.microsoft.com/office/powerpoint/2010/main" val="464815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040D5A86-4A58-7946-9CD4-A40340FFDF60}"/>
              </a:ext>
            </a:extLst>
          </p:cNvPr>
          <p:cNvSpPr>
            <a:spLocks noGrp="1"/>
          </p:cNvSpPr>
          <p:nvPr>
            <p:ph type="dt" sz="half" idx="2"/>
          </p:nvPr>
        </p:nvSpPr>
        <p:spPr>
          <a:xfrm>
            <a:off x="1024129" y="6470704"/>
            <a:ext cx="9720071"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dirty="0"/>
              <a:t>REFERENCE:</a:t>
            </a:r>
          </a:p>
        </p:txBody>
      </p:sp>
      <p:sp>
        <p:nvSpPr>
          <p:cNvPr id="8" name="Slide Number Placeholder 5">
            <a:extLst>
              <a:ext uri="{FF2B5EF4-FFF2-40B4-BE49-F238E27FC236}">
                <a16:creationId xmlns:a16="http://schemas.microsoft.com/office/drawing/2014/main" id="{AD01BC74-6602-B744-9FCD-AEEDF03526D1}"/>
              </a:ext>
            </a:extLst>
          </p:cNvPr>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6BE3B7D-4C62-6540-9D16-65DDBB5AD3C6}" type="slidenum">
              <a:rPr lang="en-US" smtClean="0"/>
              <a:pPr/>
              <a:t>‹#›</a:t>
            </a:fld>
            <a:endParaRPr lang="en-US" dirty="0"/>
          </a:p>
        </p:txBody>
      </p:sp>
      <p:grpSp>
        <p:nvGrpSpPr>
          <p:cNvPr id="5" name="Group 4">
            <a:extLst>
              <a:ext uri="{FF2B5EF4-FFF2-40B4-BE49-F238E27FC236}">
                <a16:creationId xmlns:a16="http://schemas.microsoft.com/office/drawing/2014/main" id="{07EA4DEC-A07C-3F41-A16B-87EFCC75D0FB}"/>
              </a:ext>
            </a:extLst>
          </p:cNvPr>
          <p:cNvGrpSpPr/>
          <p:nvPr userDrawn="1"/>
        </p:nvGrpSpPr>
        <p:grpSpPr>
          <a:xfrm>
            <a:off x="11167872" y="371359"/>
            <a:ext cx="519756" cy="527637"/>
            <a:chOff x="3736953" y="-1764428"/>
            <a:chExt cx="1152786" cy="1170266"/>
          </a:xfrm>
        </p:grpSpPr>
        <p:sp>
          <p:nvSpPr>
            <p:cNvPr id="12" name="Regular Pentagon 4">
              <a:extLst>
                <a:ext uri="{FF2B5EF4-FFF2-40B4-BE49-F238E27FC236}">
                  <a16:creationId xmlns:a16="http://schemas.microsoft.com/office/drawing/2014/main" id="{6D3D9C38-1513-324C-929D-E8ABAC1B7A20}"/>
                </a:ext>
              </a:extLst>
            </p:cNvPr>
            <p:cNvSpPr/>
            <p:nvPr userDrawn="1"/>
          </p:nvSpPr>
          <p:spPr>
            <a:xfrm rot="5606339">
              <a:off x="3728213" y="-1755688"/>
              <a:ext cx="1170266" cy="1152786"/>
            </a:xfrm>
            <a:custGeom>
              <a:avLst/>
              <a:gdLst>
                <a:gd name="connsiteX0" fmla="*/ 1 w 1394234"/>
                <a:gd name="connsiteY0" fmla="*/ 480677 h 1258432"/>
                <a:gd name="connsiteX1" fmla="*/ 697117 w 1394234"/>
                <a:gd name="connsiteY1" fmla="*/ 0 h 1258432"/>
                <a:gd name="connsiteX2" fmla="*/ 1394233 w 1394234"/>
                <a:gd name="connsiteY2" fmla="*/ 480677 h 1258432"/>
                <a:gd name="connsiteX3" fmla="*/ 1127958 w 1394234"/>
                <a:gd name="connsiteY3" fmla="*/ 1258429 h 1258432"/>
                <a:gd name="connsiteX4" fmla="*/ 266276 w 1394234"/>
                <a:gd name="connsiteY4" fmla="*/ 1258429 h 1258432"/>
                <a:gd name="connsiteX5" fmla="*/ 1 w 1394234"/>
                <a:gd name="connsiteY5" fmla="*/ 480677 h 1258432"/>
                <a:gd name="connsiteX0" fmla="*/ 0 w 1403286"/>
                <a:gd name="connsiteY0" fmla="*/ 679010 h 1456762"/>
                <a:gd name="connsiteX1" fmla="*/ 697116 w 1403286"/>
                <a:gd name="connsiteY1" fmla="*/ 198333 h 1456762"/>
                <a:gd name="connsiteX2" fmla="*/ 1403286 w 1403286"/>
                <a:gd name="connsiteY2" fmla="*/ 0 h 1456762"/>
                <a:gd name="connsiteX3" fmla="*/ 1127957 w 1403286"/>
                <a:gd name="connsiteY3" fmla="*/ 1456762 h 1456762"/>
                <a:gd name="connsiteX4" fmla="*/ 266275 w 1403286"/>
                <a:gd name="connsiteY4" fmla="*/ 1456762 h 1456762"/>
                <a:gd name="connsiteX5" fmla="*/ 0 w 1403286"/>
                <a:gd name="connsiteY5" fmla="*/ 679010 h 1456762"/>
                <a:gd name="connsiteX0" fmla="*/ 0 w 1403286"/>
                <a:gd name="connsiteY0" fmla="*/ 679010 h 1456762"/>
                <a:gd name="connsiteX1" fmla="*/ 697116 w 1403286"/>
                <a:gd name="connsiteY1" fmla="*/ 198333 h 1456762"/>
                <a:gd name="connsiteX2" fmla="*/ 1403286 w 1403286"/>
                <a:gd name="connsiteY2" fmla="*/ 0 h 1456762"/>
                <a:gd name="connsiteX3" fmla="*/ 1164171 w 1403286"/>
                <a:gd name="connsiteY3" fmla="*/ 967875 h 1456762"/>
                <a:gd name="connsiteX4" fmla="*/ 266275 w 1403286"/>
                <a:gd name="connsiteY4" fmla="*/ 1456762 h 1456762"/>
                <a:gd name="connsiteX5" fmla="*/ 0 w 1403286"/>
                <a:gd name="connsiteY5" fmla="*/ 679010 h 1456762"/>
                <a:gd name="connsiteX0" fmla="*/ 0 w 1403286"/>
                <a:gd name="connsiteY0" fmla="*/ 679010 h 1067463"/>
                <a:gd name="connsiteX1" fmla="*/ 697116 w 1403286"/>
                <a:gd name="connsiteY1" fmla="*/ 198333 h 1067463"/>
                <a:gd name="connsiteX2" fmla="*/ 1403286 w 1403286"/>
                <a:gd name="connsiteY2" fmla="*/ 0 h 1067463"/>
                <a:gd name="connsiteX3" fmla="*/ 1164171 w 1403286"/>
                <a:gd name="connsiteY3" fmla="*/ 967875 h 1067463"/>
                <a:gd name="connsiteX4" fmla="*/ 583146 w 1403286"/>
                <a:gd name="connsiteY4" fmla="*/ 1067463 h 1067463"/>
                <a:gd name="connsiteX5" fmla="*/ 0 w 1403286"/>
                <a:gd name="connsiteY5" fmla="*/ 679010 h 1067463"/>
                <a:gd name="connsiteX0" fmla="*/ 0 w 1276538"/>
                <a:gd name="connsiteY0" fmla="*/ 461727 h 1067463"/>
                <a:gd name="connsiteX1" fmla="*/ 570368 w 1276538"/>
                <a:gd name="connsiteY1" fmla="*/ 198333 h 1067463"/>
                <a:gd name="connsiteX2" fmla="*/ 1276538 w 1276538"/>
                <a:gd name="connsiteY2" fmla="*/ 0 h 1067463"/>
                <a:gd name="connsiteX3" fmla="*/ 1037423 w 1276538"/>
                <a:gd name="connsiteY3" fmla="*/ 967875 h 1067463"/>
                <a:gd name="connsiteX4" fmla="*/ 456398 w 1276538"/>
                <a:gd name="connsiteY4" fmla="*/ 1067463 h 1067463"/>
                <a:gd name="connsiteX5" fmla="*/ 0 w 1276538"/>
                <a:gd name="connsiteY5" fmla="*/ 461727 h 1067463"/>
                <a:gd name="connsiteX0" fmla="*/ 0 w 1276538"/>
                <a:gd name="connsiteY0" fmla="*/ 462570 h 1068306"/>
                <a:gd name="connsiteX1" fmla="*/ 461727 w 1276538"/>
                <a:gd name="connsiteY1" fmla="*/ 0 h 1068306"/>
                <a:gd name="connsiteX2" fmla="*/ 1276538 w 1276538"/>
                <a:gd name="connsiteY2" fmla="*/ 843 h 1068306"/>
                <a:gd name="connsiteX3" fmla="*/ 1037423 w 1276538"/>
                <a:gd name="connsiteY3" fmla="*/ 968718 h 1068306"/>
                <a:gd name="connsiteX4" fmla="*/ 456398 w 1276538"/>
                <a:gd name="connsiteY4" fmla="*/ 1068306 h 1068306"/>
                <a:gd name="connsiteX5" fmla="*/ 0 w 1276538"/>
                <a:gd name="connsiteY5" fmla="*/ 462570 h 1068306"/>
                <a:gd name="connsiteX0" fmla="*/ 0 w 1276538"/>
                <a:gd name="connsiteY0" fmla="*/ 462570 h 1068306"/>
                <a:gd name="connsiteX1" fmla="*/ 461727 w 1276538"/>
                <a:gd name="connsiteY1" fmla="*/ 0 h 1068306"/>
                <a:gd name="connsiteX2" fmla="*/ 1276538 w 1276538"/>
                <a:gd name="connsiteY2" fmla="*/ 843 h 1068306"/>
                <a:gd name="connsiteX3" fmla="*/ 928781 w 1276538"/>
                <a:gd name="connsiteY3" fmla="*/ 715221 h 1068306"/>
                <a:gd name="connsiteX4" fmla="*/ 456398 w 1276538"/>
                <a:gd name="connsiteY4" fmla="*/ 1068306 h 1068306"/>
                <a:gd name="connsiteX5" fmla="*/ 0 w 1276538"/>
                <a:gd name="connsiteY5" fmla="*/ 462570 h 1068306"/>
                <a:gd name="connsiteX0" fmla="*/ 0 w 1276538"/>
                <a:gd name="connsiteY0" fmla="*/ 462570 h 869130"/>
                <a:gd name="connsiteX1" fmla="*/ 461727 w 1276538"/>
                <a:gd name="connsiteY1" fmla="*/ 0 h 869130"/>
                <a:gd name="connsiteX2" fmla="*/ 1276538 w 1276538"/>
                <a:gd name="connsiteY2" fmla="*/ 843 h 869130"/>
                <a:gd name="connsiteX3" fmla="*/ 928781 w 1276538"/>
                <a:gd name="connsiteY3" fmla="*/ 715221 h 869130"/>
                <a:gd name="connsiteX4" fmla="*/ 311543 w 1276538"/>
                <a:gd name="connsiteY4" fmla="*/ 869130 h 869130"/>
                <a:gd name="connsiteX5" fmla="*/ 0 w 1276538"/>
                <a:gd name="connsiteY5" fmla="*/ 462570 h 869130"/>
                <a:gd name="connsiteX0" fmla="*/ 0 w 1095468"/>
                <a:gd name="connsiteY0" fmla="*/ 462570 h 869130"/>
                <a:gd name="connsiteX1" fmla="*/ 461727 w 1095468"/>
                <a:gd name="connsiteY1" fmla="*/ 0 h 869130"/>
                <a:gd name="connsiteX2" fmla="*/ 1095468 w 1095468"/>
                <a:gd name="connsiteY2" fmla="*/ 82324 h 869130"/>
                <a:gd name="connsiteX3" fmla="*/ 928781 w 1095468"/>
                <a:gd name="connsiteY3" fmla="*/ 715221 h 869130"/>
                <a:gd name="connsiteX4" fmla="*/ 311543 w 1095468"/>
                <a:gd name="connsiteY4" fmla="*/ 869130 h 869130"/>
                <a:gd name="connsiteX5" fmla="*/ 0 w 1095468"/>
                <a:gd name="connsiteY5" fmla="*/ 462570 h 86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5468" h="869130">
                  <a:moveTo>
                    <a:pt x="0" y="462570"/>
                  </a:moveTo>
                  <a:lnTo>
                    <a:pt x="461727" y="0"/>
                  </a:lnTo>
                  <a:lnTo>
                    <a:pt x="1095468" y="82324"/>
                  </a:lnTo>
                  <a:lnTo>
                    <a:pt x="928781" y="715221"/>
                  </a:lnTo>
                  <a:lnTo>
                    <a:pt x="311543" y="869130"/>
                  </a:lnTo>
                  <a:lnTo>
                    <a:pt x="0" y="46257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8FFF5FC3-ED8D-1849-A350-07F34EC826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929382" y="-1563258"/>
              <a:ext cx="767928" cy="767928"/>
            </a:xfrm>
            <a:prstGeom prst="rect">
              <a:avLst/>
            </a:prstGeom>
          </p:spPr>
        </p:pic>
      </p:grpSp>
    </p:spTree>
    <p:extLst>
      <p:ext uri="{BB962C8B-B14F-4D97-AF65-F5344CB8AC3E}">
        <p14:creationId xmlns:p14="http://schemas.microsoft.com/office/powerpoint/2010/main" val="1920099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040D5A86-4A58-7946-9CD4-A40340FFDF60}"/>
              </a:ext>
            </a:extLst>
          </p:cNvPr>
          <p:cNvSpPr>
            <a:spLocks noGrp="1"/>
          </p:cNvSpPr>
          <p:nvPr>
            <p:ph type="dt" sz="half" idx="2"/>
          </p:nvPr>
        </p:nvSpPr>
        <p:spPr>
          <a:xfrm>
            <a:off x="1024129" y="6470704"/>
            <a:ext cx="9720071"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dirty="0"/>
              <a:t>REFERENCE:</a:t>
            </a:r>
          </a:p>
        </p:txBody>
      </p:sp>
      <p:sp>
        <p:nvSpPr>
          <p:cNvPr id="8" name="Slide Number Placeholder 5">
            <a:extLst>
              <a:ext uri="{FF2B5EF4-FFF2-40B4-BE49-F238E27FC236}">
                <a16:creationId xmlns:a16="http://schemas.microsoft.com/office/drawing/2014/main" id="{AD01BC74-6602-B744-9FCD-AEEDF03526D1}"/>
              </a:ext>
            </a:extLst>
          </p:cNvPr>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6BE3B7D-4C62-6540-9D16-65DDBB5AD3C6}" type="slidenum">
              <a:rPr lang="en-US" smtClean="0"/>
              <a:pPr/>
              <a:t>‹#›</a:t>
            </a:fld>
            <a:endParaRPr lang="en-US" dirty="0"/>
          </a:p>
        </p:txBody>
      </p:sp>
      <p:grpSp>
        <p:nvGrpSpPr>
          <p:cNvPr id="27" name="Group 26">
            <a:extLst>
              <a:ext uri="{FF2B5EF4-FFF2-40B4-BE49-F238E27FC236}">
                <a16:creationId xmlns:a16="http://schemas.microsoft.com/office/drawing/2014/main" id="{589754D3-D678-3848-BF9A-1BABA6A9FB5C}"/>
              </a:ext>
            </a:extLst>
          </p:cNvPr>
          <p:cNvGrpSpPr/>
          <p:nvPr userDrawn="1"/>
        </p:nvGrpSpPr>
        <p:grpSpPr>
          <a:xfrm>
            <a:off x="11204084" y="379241"/>
            <a:ext cx="527637" cy="519755"/>
            <a:chOff x="6223806" y="-1755688"/>
            <a:chExt cx="1170266" cy="1152786"/>
          </a:xfrm>
        </p:grpSpPr>
        <p:sp>
          <p:nvSpPr>
            <p:cNvPr id="14" name="Regular Pentagon 4">
              <a:extLst>
                <a:ext uri="{FF2B5EF4-FFF2-40B4-BE49-F238E27FC236}">
                  <a16:creationId xmlns:a16="http://schemas.microsoft.com/office/drawing/2014/main" id="{61F3AC7C-FE5A-4E46-AA7C-2F7B84D02DB6}"/>
                </a:ext>
              </a:extLst>
            </p:cNvPr>
            <p:cNvSpPr/>
            <p:nvPr userDrawn="1"/>
          </p:nvSpPr>
          <p:spPr>
            <a:xfrm rot="10454251">
              <a:off x="6223806" y="-1755688"/>
              <a:ext cx="1170266" cy="1152786"/>
            </a:xfrm>
            <a:custGeom>
              <a:avLst/>
              <a:gdLst>
                <a:gd name="connsiteX0" fmla="*/ 1 w 1394234"/>
                <a:gd name="connsiteY0" fmla="*/ 480677 h 1258432"/>
                <a:gd name="connsiteX1" fmla="*/ 697117 w 1394234"/>
                <a:gd name="connsiteY1" fmla="*/ 0 h 1258432"/>
                <a:gd name="connsiteX2" fmla="*/ 1394233 w 1394234"/>
                <a:gd name="connsiteY2" fmla="*/ 480677 h 1258432"/>
                <a:gd name="connsiteX3" fmla="*/ 1127958 w 1394234"/>
                <a:gd name="connsiteY3" fmla="*/ 1258429 h 1258432"/>
                <a:gd name="connsiteX4" fmla="*/ 266276 w 1394234"/>
                <a:gd name="connsiteY4" fmla="*/ 1258429 h 1258432"/>
                <a:gd name="connsiteX5" fmla="*/ 1 w 1394234"/>
                <a:gd name="connsiteY5" fmla="*/ 480677 h 1258432"/>
                <a:gd name="connsiteX0" fmla="*/ 0 w 1403286"/>
                <a:gd name="connsiteY0" fmla="*/ 679010 h 1456762"/>
                <a:gd name="connsiteX1" fmla="*/ 697116 w 1403286"/>
                <a:gd name="connsiteY1" fmla="*/ 198333 h 1456762"/>
                <a:gd name="connsiteX2" fmla="*/ 1403286 w 1403286"/>
                <a:gd name="connsiteY2" fmla="*/ 0 h 1456762"/>
                <a:gd name="connsiteX3" fmla="*/ 1127957 w 1403286"/>
                <a:gd name="connsiteY3" fmla="*/ 1456762 h 1456762"/>
                <a:gd name="connsiteX4" fmla="*/ 266275 w 1403286"/>
                <a:gd name="connsiteY4" fmla="*/ 1456762 h 1456762"/>
                <a:gd name="connsiteX5" fmla="*/ 0 w 1403286"/>
                <a:gd name="connsiteY5" fmla="*/ 679010 h 1456762"/>
                <a:gd name="connsiteX0" fmla="*/ 0 w 1403286"/>
                <a:gd name="connsiteY0" fmla="*/ 679010 h 1456762"/>
                <a:gd name="connsiteX1" fmla="*/ 697116 w 1403286"/>
                <a:gd name="connsiteY1" fmla="*/ 198333 h 1456762"/>
                <a:gd name="connsiteX2" fmla="*/ 1403286 w 1403286"/>
                <a:gd name="connsiteY2" fmla="*/ 0 h 1456762"/>
                <a:gd name="connsiteX3" fmla="*/ 1164171 w 1403286"/>
                <a:gd name="connsiteY3" fmla="*/ 967875 h 1456762"/>
                <a:gd name="connsiteX4" fmla="*/ 266275 w 1403286"/>
                <a:gd name="connsiteY4" fmla="*/ 1456762 h 1456762"/>
                <a:gd name="connsiteX5" fmla="*/ 0 w 1403286"/>
                <a:gd name="connsiteY5" fmla="*/ 679010 h 1456762"/>
                <a:gd name="connsiteX0" fmla="*/ 0 w 1403286"/>
                <a:gd name="connsiteY0" fmla="*/ 679010 h 1067463"/>
                <a:gd name="connsiteX1" fmla="*/ 697116 w 1403286"/>
                <a:gd name="connsiteY1" fmla="*/ 198333 h 1067463"/>
                <a:gd name="connsiteX2" fmla="*/ 1403286 w 1403286"/>
                <a:gd name="connsiteY2" fmla="*/ 0 h 1067463"/>
                <a:gd name="connsiteX3" fmla="*/ 1164171 w 1403286"/>
                <a:gd name="connsiteY3" fmla="*/ 967875 h 1067463"/>
                <a:gd name="connsiteX4" fmla="*/ 583146 w 1403286"/>
                <a:gd name="connsiteY4" fmla="*/ 1067463 h 1067463"/>
                <a:gd name="connsiteX5" fmla="*/ 0 w 1403286"/>
                <a:gd name="connsiteY5" fmla="*/ 679010 h 1067463"/>
                <a:gd name="connsiteX0" fmla="*/ 0 w 1276538"/>
                <a:gd name="connsiteY0" fmla="*/ 461727 h 1067463"/>
                <a:gd name="connsiteX1" fmla="*/ 570368 w 1276538"/>
                <a:gd name="connsiteY1" fmla="*/ 198333 h 1067463"/>
                <a:gd name="connsiteX2" fmla="*/ 1276538 w 1276538"/>
                <a:gd name="connsiteY2" fmla="*/ 0 h 1067463"/>
                <a:gd name="connsiteX3" fmla="*/ 1037423 w 1276538"/>
                <a:gd name="connsiteY3" fmla="*/ 967875 h 1067463"/>
                <a:gd name="connsiteX4" fmla="*/ 456398 w 1276538"/>
                <a:gd name="connsiteY4" fmla="*/ 1067463 h 1067463"/>
                <a:gd name="connsiteX5" fmla="*/ 0 w 1276538"/>
                <a:gd name="connsiteY5" fmla="*/ 461727 h 1067463"/>
                <a:gd name="connsiteX0" fmla="*/ 0 w 1276538"/>
                <a:gd name="connsiteY0" fmla="*/ 462570 h 1068306"/>
                <a:gd name="connsiteX1" fmla="*/ 461727 w 1276538"/>
                <a:gd name="connsiteY1" fmla="*/ 0 h 1068306"/>
                <a:gd name="connsiteX2" fmla="*/ 1276538 w 1276538"/>
                <a:gd name="connsiteY2" fmla="*/ 843 h 1068306"/>
                <a:gd name="connsiteX3" fmla="*/ 1037423 w 1276538"/>
                <a:gd name="connsiteY3" fmla="*/ 968718 h 1068306"/>
                <a:gd name="connsiteX4" fmla="*/ 456398 w 1276538"/>
                <a:gd name="connsiteY4" fmla="*/ 1068306 h 1068306"/>
                <a:gd name="connsiteX5" fmla="*/ 0 w 1276538"/>
                <a:gd name="connsiteY5" fmla="*/ 462570 h 1068306"/>
                <a:gd name="connsiteX0" fmla="*/ 0 w 1276538"/>
                <a:gd name="connsiteY0" fmla="*/ 462570 h 1068306"/>
                <a:gd name="connsiteX1" fmla="*/ 461727 w 1276538"/>
                <a:gd name="connsiteY1" fmla="*/ 0 h 1068306"/>
                <a:gd name="connsiteX2" fmla="*/ 1276538 w 1276538"/>
                <a:gd name="connsiteY2" fmla="*/ 843 h 1068306"/>
                <a:gd name="connsiteX3" fmla="*/ 928781 w 1276538"/>
                <a:gd name="connsiteY3" fmla="*/ 715221 h 1068306"/>
                <a:gd name="connsiteX4" fmla="*/ 456398 w 1276538"/>
                <a:gd name="connsiteY4" fmla="*/ 1068306 h 1068306"/>
                <a:gd name="connsiteX5" fmla="*/ 0 w 1276538"/>
                <a:gd name="connsiteY5" fmla="*/ 462570 h 1068306"/>
                <a:gd name="connsiteX0" fmla="*/ 0 w 1276538"/>
                <a:gd name="connsiteY0" fmla="*/ 462570 h 869130"/>
                <a:gd name="connsiteX1" fmla="*/ 461727 w 1276538"/>
                <a:gd name="connsiteY1" fmla="*/ 0 h 869130"/>
                <a:gd name="connsiteX2" fmla="*/ 1276538 w 1276538"/>
                <a:gd name="connsiteY2" fmla="*/ 843 h 869130"/>
                <a:gd name="connsiteX3" fmla="*/ 928781 w 1276538"/>
                <a:gd name="connsiteY3" fmla="*/ 715221 h 869130"/>
                <a:gd name="connsiteX4" fmla="*/ 311543 w 1276538"/>
                <a:gd name="connsiteY4" fmla="*/ 869130 h 869130"/>
                <a:gd name="connsiteX5" fmla="*/ 0 w 1276538"/>
                <a:gd name="connsiteY5" fmla="*/ 462570 h 869130"/>
                <a:gd name="connsiteX0" fmla="*/ 0 w 1095468"/>
                <a:gd name="connsiteY0" fmla="*/ 462570 h 869130"/>
                <a:gd name="connsiteX1" fmla="*/ 461727 w 1095468"/>
                <a:gd name="connsiteY1" fmla="*/ 0 h 869130"/>
                <a:gd name="connsiteX2" fmla="*/ 1095468 w 1095468"/>
                <a:gd name="connsiteY2" fmla="*/ 82324 h 869130"/>
                <a:gd name="connsiteX3" fmla="*/ 928781 w 1095468"/>
                <a:gd name="connsiteY3" fmla="*/ 715221 h 869130"/>
                <a:gd name="connsiteX4" fmla="*/ 311543 w 1095468"/>
                <a:gd name="connsiteY4" fmla="*/ 869130 h 869130"/>
                <a:gd name="connsiteX5" fmla="*/ 0 w 1095468"/>
                <a:gd name="connsiteY5" fmla="*/ 462570 h 86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5468" h="869130">
                  <a:moveTo>
                    <a:pt x="0" y="462570"/>
                  </a:moveTo>
                  <a:lnTo>
                    <a:pt x="461727" y="0"/>
                  </a:lnTo>
                  <a:lnTo>
                    <a:pt x="1095468" y="82324"/>
                  </a:lnTo>
                  <a:lnTo>
                    <a:pt x="928781" y="715221"/>
                  </a:lnTo>
                  <a:lnTo>
                    <a:pt x="311543" y="869130"/>
                  </a:lnTo>
                  <a:lnTo>
                    <a:pt x="0" y="462570"/>
                  </a:lnTo>
                  <a:close/>
                </a:path>
              </a:pathLst>
            </a:custGeom>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pic>
          <p:nvPicPr>
            <p:cNvPr id="19" name="Graphic 18">
              <a:extLst>
                <a:ext uri="{FF2B5EF4-FFF2-40B4-BE49-F238E27FC236}">
                  <a16:creationId xmlns:a16="http://schemas.microsoft.com/office/drawing/2014/main" id="{9B7C3914-BAA9-F044-AD17-BF77B0FA2FC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18506" y="-1369606"/>
              <a:ext cx="762302" cy="486106"/>
            </a:xfrm>
            <a:prstGeom prst="rect">
              <a:avLst/>
            </a:prstGeom>
          </p:spPr>
        </p:pic>
      </p:grpSp>
    </p:spTree>
    <p:extLst>
      <p:ext uri="{BB962C8B-B14F-4D97-AF65-F5344CB8AC3E}">
        <p14:creationId xmlns:p14="http://schemas.microsoft.com/office/powerpoint/2010/main" val="1420683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040D5A86-4A58-7946-9CD4-A40340FFDF60}"/>
              </a:ext>
            </a:extLst>
          </p:cNvPr>
          <p:cNvSpPr>
            <a:spLocks noGrp="1"/>
          </p:cNvSpPr>
          <p:nvPr>
            <p:ph type="dt" sz="half" idx="2"/>
          </p:nvPr>
        </p:nvSpPr>
        <p:spPr>
          <a:xfrm>
            <a:off x="1024129" y="6470704"/>
            <a:ext cx="9720071"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dirty="0"/>
              <a:t>REFERENCE:</a:t>
            </a:r>
          </a:p>
        </p:txBody>
      </p:sp>
      <p:sp>
        <p:nvSpPr>
          <p:cNvPr id="8" name="Slide Number Placeholder 5">
            <a:extLst>
              <a:ext uri="{FF2B5EF4-FFF2-40B4-BE49-F238E27FC236}">
                <a16:creationId xmlns:a16="http://schemas.microsoft.com/office/drawing/2014/main" id="{AD01BC74-6602-B744-9FCD-AEEDF03526D1}"/>
              </a:ext>
            </a:extLst>
          </p:cNvPr>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6BE3B7D-4C62-6540-9D16-65DDBB5AD3C6}" type="slidenum">
              <a:rPr lang="en-US" smtClean="0"/>
              <a:pPr/>
              <a:t>‹#›</a:t>
            </a:fld>
            <a:endParaRPr lang="en-US" dirty="0"/>
          </a:p>
        </p:txBody>
      </p:sp>
      <p:grpSp>
        <p:nvGrpSpPr>
          <p:cNvPr id="28" name="Group 27">
            <a:extLst>
              <a:ext uri="{FF2B5EF4-FFF2-40B4-BE49-F238E27FC236}">
                <a16:creationId xmlns:a16="http://schemas.microsoft.com/office/drawing/2014/main" id="{24AF056F-8B7A-C34F-BB5D-CFE336AF6A18}"/>
              </a:ext>
            </a:extLst>
          </p:cNvPr>
          <p:cNvGrpSpPr/>
          <p:nvPr userDrawn="1"/>
        </p:nvGrpSpPr>
        <p:grpSpPr>
          <a:xfrm>
            <a:off x="11225455" y="451889"/>
            <a:ext cx="519756" cy="527637"/>
            <a:chOff x="8773666" y="-1764428"/>
            <a:chExt cx="1152786" cy="1170266"/>
          </a:xfrm>
        </p:grpSpPr>
        <p:sp>
          <p:nvSpPr>
            <p:cNvPr id="15" name="Regular Pentagon 4">
              <a:extLst>
                <a:ext uri="{FF2B5EF4-FFF2-40B4-BE49-F238E27FC236}">
                  <a16:creationId xmlns:a16="http://schemas.microsoft.com/office/drawing/2014/main" id="{E052C3D3-134B-2F4B-8069-510BCBE7D9A1}"/>
                </a:ext>
              </a:extLst>
            </p:cNvPr>
            <p:cNvSpPr/>
            <p:nvPr userDrawn="1"/>
          </p:nvSpPr>
          <p:spPr>
            <a:xfrm rot="17764935">
              <a:off x="8764926" y="-1755688"/>
              <a:ext cx="1170266" cy="1152786"/>
            </a:xfrm>
            <a:custGeom>
              <a:avLst/>
              <a:gdLst>
                <a:gd name="connsiteX0" fmla="*/ 1 w 1394234"/>
                <a:gd name="connsiteY0" fmla="*/ 480677 h 1258432"/>
                <a:gd name="connsiteX1" fmla="*/ 697117 w 1394234"/>
                <a:gd name="connsiteY1" fmla="*/ 0 h 1258432"/>
                <a:gd name="connsiteX2" fmla="*/ 1394233 w 1394234"/>
                <a:gd name="connsiteY2" fmla="*/ 480677 h 1258432"/>
                <a:gd name="connsiteX3" fmla="*/ 1127958 w 1394234"/>
                <a:gd name="connsiteY3" fmla="*/ 1258429 h 1258432"/>
                <a:gd name="connsiteX4" fmla="*/ 266276 w 1394234"/>
                <a:gd name="connsiteY4" fmla="*/ 1258429 h 1258432"/>
                <a:gd name="connsiteX5" fmla="*/ 1 w 1394234"/>
                <a:gd name="connsiteY5" fmla="*/ 480677 h 1258432"/>
                <a:gd name="connsiteX0" fmla="*/ 0 w 1403286"/>
                <a:gd name="connsiteY0" fmla="*/ 679010 h 1456762"/>
                <a:gd name="connsiteX1" fmla="*/ 697116 w 1403286"/>
                <a:gd name="connsiteY1" fmla="*/ 198333 h 1456762"/>
                <a:gd name="connsiteX2" fmla="*/ 1403286 w 1403286"/>
                <a:gd name="connsiteY2" fmla="*/ 0 h 1456762"/>
                <a:gd name="connsiteX3" fmla="*/ 1127957 w 1403286"/>
                <a:gd name="connsiteY3" fmla="*/ 1456762 h 1456762"/>
                <a:gd name="connsiteX4" fmla="*/ 266275 w 1403286"/>
                <a:gd name="connsiteY4" fmla="*/ 1456762 h 1456762"/>
                <a:gd name="connsiteX5" fmla="*/ 0 w 1403286"/>
                <a:gd name="connsiteY5" fmla="*/ 679010 h 1456762"/>
                <a:gd name="connsiteX0" fmla="*/ 0 w 1403286"/>
                <a:gd name="connsiteY0" fmla="*/ 679010 h 1456762"/>
                <a:gd name="connsiteX1" fmla="*/ 697116 w 1403286"/>
                <a:gd name="connsiteY1" fmla="*/ 198333 h 1456762"/>
                <a:gd name="connsiteX2" fmla="*/ 1403286 w 1403286"/>
                <a:gd name="connsiteY2" fmla="*/ 0 h 1456762"/>
                <a:gd name="connsiteX3" fmla="*/ 1164171 w 1403286"/>
                <a:gd name="connsiteY3" fmla="*/ 967875 h 1456762"/>
                <a:gd name="connsiteX4" fmla="*/ 266275 w 1403286"/>
                <a:gd name="connsiteY4" fmla="*/ 1456762 h 1456762"/>
                <a:gd name="connsiteX5" fmla="*/ 0 w 1403286"/>
                <a:gd name="connsiteY5" fmla="*/ 679010 h 1456762"/>
                <a:gd name="connsiteX0" fmla="*/ 0 w 1403286"/>
                <a:gd name="connsiteY0" fmla="*/ 679010 h 1067463"/>
                <a:gd name="connsiteX1" fmla="*/ 697116 w 1403286"/>
                <a:gd name="connsiteY1" fmla="*/ 198333 h 1067463"/>
                <a:gd name="connsiteX2" fmla="*/ 1403286 w 1403286"/>
                <a:gd name="connsiteY2" fmla="*/ 0 h 1067463"/>
                <a:gd name="connsiteX3" fmla="*/ 1164171 w 1403286"/>
                <a:gd name="connsiteY3" fmla="*/ 967875 h 1067463"/>
                <a:gd name="connsiteX4" fmla="*/ 583146 w 1403286"/>
                <a:gd name="connsiteY4" fmla="*/ 1067463 h 1067463"/>
                <a:gd name="connsiteX5" fmla="*/ 0 w 1403286"/>
                <a:gd name="connsiteY5" fmla="*/ 679010 h 1067463"/>
                <a:gd name="connsiteX0" fmla="*/ 0 w 1276538"/>
                <a:gd name="connsiteY0" fmla="*/ 461727 h 1067463"/>
                <a:gd name="connsiteX1" fmla="*/ 570368 w 1276538"/>
                <a:gd name="connsiteY1" fmla="*/ 198333 h 1067463"/>
                <a:gd name="connsiteX2" fmla="*/ 1276538 w 1276538"/>
                <a:gd name="connsiteY2" fmla="*/ 0 h 1067463"/>
                <a:gd name="connsiteX3" fmla="*/ 1037423 w 1276538"/>
                <a:gd name="connsiteY3" fmla="*/ 967875 h 1067463"/>
                <a:gd name="connsiteX4" fmla="*/ 456398 w 1276538"/>
                <a:gd name="connsiteY4" fmla="*/ 1067463 h 1067463"/>
                <a:gd name="connsiteX5" fmla="*/ 0 w 1276538"/>
                <a:gd name="connsiteY5" fmla="*/ 461727 h 1067463"/>
                <a:gd name="connsiteX0" fmla="*/ 0 w 1276538"/>
                <a:gd name="connsiteY0" fmla="*/ 462570 h 1068306"/>
                <a:gd name="connsiteX1" fmla="*/ 461727 w 1276538"/>
                <a:gd name="connsiteY1" fmla="*/ 0 h 1068306"/>
                <a:gd name="connsiteX2" fmla="*/ 1276538 w 1276538"/>
                <a:gd name="connsiteY2" fmla="*/ 843 h 1068306"/>
                <a:gd name="connsiteX3" fmla="*/ 1037423 w 1276538"/>
                <a:gd name="connsiteY3" fmla="*/ 968718 h 1068306"/>
                <a:gd name="connsiteX4" fmla="*/ 456398 w 1276538"/>
                <a:gd name="connsiteY4" fmla="*/ 1068306 h 1068306"/>
                <a:gd name="connsiteX5" fmla="*/ 0 w 1276538"/>
                <a:gd name="connsiteY5" fmla="*/ 462570 h 1068306"/>
                <a:gd name="connsiteX0" fmla="*/ 0 w 1276538"/>
                <a:gd name="connsiteY0" fmla="*/ 462570 h 1068306"/>
                <a:gd name="connsiteX1" fmla="*/ 461727 w 1276538"/>
                <a:gd name="connsiteY1" fmla="*/ 0 h 1068306"/>
                <a:gd name="connsiteX2" fmla="*/ 1276538 w 1276538"/>
                <a:gd name="connsiteY2" fmla="*/ 843 h 1068306"/>
                <a:gd name="connsiteX3" fmla="*/ 928781 w 1276538"/>
                <a:gd name="connsiteY3" fmla="*/ 715221 h 1068306"/>
                <a:gd name="connsiteX4" fmla="*/ 456398 w 1276538"/>
                <a:gd name="connsiteY4" fmla="*/ 1068306 h 1068306"/>
                <a:gd name="connsiteX5" fmla="*/ 0 w 1276538"/>
                <a:gd name="connsiteY5" fmla="*/ 462570 h 1068306"/>
                <a:gd name="connsiteX0" fmla="*/ 0 w 1276538"/>
                <a:gd name="connsiteY0" fmla="*/ 462570 h 869130"/>
                <a:gd name="connsiteX1" fmla="*/ 461727 w 1276538"/>
                <a:gd name="connsiteY1" fmla="*/ 0 h 869130"/>
                <a:gd name="connsiteX2" fmla="*/ 1276538 w 1276538"/>
                <a:gd name="connsiteY2" fmla="*/ 843 h 869130"/>
                <a:gd name="connsiteX3" fmla="*/ 928781 w 1276538"/>
                <a:gd name="connsiteY3" fmla="*/ 715221 h 869130"/>
                <a:gd name="connsiteX4" fmla="*/ 311543 w 1276538"/>
                <a:gd name="connsiteY4" fmla="*/ 869130 h 869130"/>
                <a:gd name="connsiteX5" fmla="*/ 0 w 1276538"/>
                <a:gd name="connsiteY5" fmla="*/ 462570 h 869130"/>
                <a:gd name="connsiteX0" fmla="*/ 0 w 1095468"/>
                <a:gd name="connsiteY0" fmla="*/ 462570 h 869130"/>
                <a:gd name="connsiteX1" fmla="*/ 461727 w 1095468"/>
                <a:gd name="connsiteY1" fmla="*/ 0 h 869130"/>
                <a:gd name="connsiteX2" fmla="*/ 1095468 w 1095468"/>
                <a:gd name="connsiteY2" fmla="*/ 82324 h 869130"/>
                <a:gd name="connsiteX3" fmla="*/ 928781 w 1095468"/>
                <a:gd name="connsiteY3" fmla="*/ 715221 h 869130"/>
                <a:gd name="connsiteX4" fmla="*/ 311543 w 1095468"/>
                <a:gd name="connsiteY4" fmla="*/ 869130 h 869130"/>
                <a:gd name="connsiteX5" fmla="*/ 0 w 1095468"/>
                <a:gd name="connsiteY5" fmla="*/ 462570 h 86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5468" h="869130">
                  <a:moveTo>
                    <a:pt x="0" y="462570"/>
                  </a:moveTo>
                  <a:lnTo>
                    <a:pt x="461727" y="0"/>
                  </a:lnTo>
                  <a:lnTo>
                    <a:pt x="1095468" y="82324"/>
                  </a:lnTo>
                  <a:lnTo>
                    <a:pt x="928781" y="715221"/>
                  </a:lnTo>
                  <a:lnTo>
                    <a:pt x="311543" y="869130"/>
                  </a:lnTo>
                  <a:lnTo>
                    <a:pt x="0" y="462570"/>
                  </a:lnTo>
                  <a:close/>
                </a:path>
              </a:pathLst>
            </a:custGeom>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pic>
          <p:nvPicPr>
            <p:cNvPr id="20" name="Graphic 19">
              <a:extLst>
                <a:ext uri="{FF2B5EF4-FFF2-40B4-BE49-F238E27FC236}">
                  <a16:creationId xmlns:a16="http://schemas.microsoft.com/office/drawing/2014/main" id="{FE04570B-3182-B742-ABF7-25D80B176A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21459" y="-1407895"/>
              <a:ext cx="457200" cy="457200"/>
            </a:xfrm>
            <a:prstGeom prst="rect">
              <a:avLst/>
            </a:prstGeom>
          </p:spPr>
        </p:pic>
      </p:grpSp>
    </p:spTree>
    <p:extLst>
      <p:ext uri="{BB962C8B-B14F-4D97-AF65-F5344CB8AC3E}">
        <p14:creationId xmlns:p14="http://schemas.microsoft.com/office/powerpoint/2010/main" val="3868464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Graphic 9">
            <a:extLst>
              <a:ext uri="{FF2B5EF4-FFF2-40B4-BE49-F238E27FC236}">
                <a16:creationId xmlns:a16="http://schemas.microsoft.com/office/drawing/2014/main" id="{3BA4AB53-11E2-1348-BF07-41444200FB2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579" t="10985" r="4658" b="2749"/>
          <a:stretch/>
        </p:blipFill>
        <p:spPr>
          <a:xfrm>
            <a:off x="0" y="-1"/>
            <a:ext cx="12192000" cy="6858001"/>
          </a:xfrm>
          <a:prstGeom prst="rect">
            <a:avLst/>
          </a:prstGeom>
        </p:spPr>
      </p:pic>
      <p:sp>
        <p:nvSpPr>
          <p:cNvPr id="2" name="Title 1"/>
          <p:cNvSpPr>
            <a:spLocks noGrp="1"/>
          </p:cNvSpPr>
          <p:nvPr>
            <p:ph type="title"/>
          </p:nvPr>
        </p:nvSpPr>
        <p:spPr>
          <a:xfrm>
            <a:off x="-1" y="2697479"/>
            <a:ext cx="12192001" cy="1463040"/>
          </a:xfrm>
          <a:solidFill>
            <a:schemeClr val="bg1">
              <a:alpha val="80000"/>
            </a:schemeClr>
          </a:solidFill>
        </p:spPr>
        <p:txBody>
          <a:bodyPr tIns="182880" bIns="0" anchor="ctr">
            <a:normAutofit/>
          </a:bodyPr>
          <a:lstStyle>
            <a:lvl1pPr algn="ctr">
              <a:defRPr sz="5000" b="0" spc="200" baseline="0"/>
            </a:lvl1pPr>
          </a:lstStyle>
          <a:p>
            <a:r>
              <a:rPr lang="en-US" dirty="0"/>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a:extLst>
              <a:ext uri="{FF2B5EF4-FFF2-40B4-BE49-F238E27FC236}">
                <a16:creationId xmlns:a16="http://schemas.microsoft.com/office/drawing/2014/main" id="{1EB0DD5A-1175-984B-B147-026F31657C97}"/>
              </a:ext>
            </a:extLst>
          </p:cNvPr>
          <p:cNvSpPr>
            <a:spLocks noGrp="1"/>
          </p:cNvSpPr>
          <p:nvPr>
            <p:ph type="dt" sz="half" idx="10"/>
          </p:nvPr>
        </p:nvSpPr>
        <p:spPr>
          <a:xfrm>
            <a:off x="1024129" y="6470704"/>
            <a:ext cx="9720071"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dirty="0"/>
              <a:t>REFERENCE:</a:t>
            </a:r>
          </a:p>
        </p:txBody>
      </p:sp>
      <p:sp>
        <p:nvSpPr>
          <p:cNvPr id="9" name="Slide Number Placeholder 5">
            <a:extLst>
              <a:ext uri="{FF2B5EF4-FFF2-40B4-BE49-F238E27FC236}">
                <a16:creationId xmlns:a16="http://schemas.microsoft.com/office/drawing/2014/main" id="{156DDFAD-0D00-284C-93F7-DFD1C3A1A917}"/>
              </a:ext>
            </a:extLst>
          </p:cNvPr>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6BE3B7D-4C62-6540-9D16-65DDBB5AD3C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6DBD0DCA-4FD3-5C4D-9950-5E119A8CD522}"/>
              </a:ext>
            </a:extLst>
          </p:cNvPr>
          <p:cNvSpPr>
            <a:spLocks noGrp="1"/>
          </p:cNvSpPr>
          <p:nvPr>
            <p:ph type="dt" sz="half" idx="10"/>
          </p:nvPr>
        </p:nvSpPr>
        <p:spPr>
          <a:xfrm>
            <a:off x="1024129" y="6470704"/>
            <a:ext cx="9720071"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dirty="0"/>
              <a:t>REFERENCE:</a:t>
            </a:r>
          </a:p>
        </p:txBody>
      </p:sp>
      <p:sp>
        <p:nvSpPr>
          <p:cNvPr id="12" name="Slide Number Placeholder 5">
            <a:extLst>
              <a:ext uri="{FF2B5EF4-FFF2-40B4-BE49-F238E27FC236}">
                <a16:creationId xmlns:a16="http://schemas.microsoft.com/office/drawing/2014/main" id="{92D45709-260E-9141-9641-0431BE8930B8}"/>
              </a:ext>
            </a:extLst>
          </p:cNvPr>
          <p:cNvSpPr>
            <a:spLocks noGrp="1"/>
          </p:cNvSpPr>
          <p:nvPr>
            <p:ph type="sldNum" sz="quarter" idx="11"/>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6BE3B7D-4C62-6540-9D16-65DDBB5AD3C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a:extLst>
              <a:ext uri="{FF2B5EF4-FFF2-40B4-BE49-F238E27FC236}">
                <a16:creationId xmlns:a16="http://schemas.microsoft.com/office/drawing/2014/main" id="{A3FF695B-5818-2140-89DE-F56C902D15AB}"/>
              </a:ext>
            </a:extLst>
          </p:cNvPr>
          <p:cNvSpPr>
            <a:spLocks noGrp="1"/>
          </p:cNvSpPr>
          <p:nvPr>
            <p:ph type="dt" sz="half" idx="2"/>
          </p:nvPr>
        </p:nvSpPr>
        <p:spPr>
          <a:xfrm>
            <a:off x="1024129" y="6470704"/>
            <a:ext cx="9720071"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dirty="0"/>
              <a:t>REFERENCE:</a:t>
            </a:r>
          </a:p>
        </p:txBody>
      </p:sp>
      <p:sp>
        <p:nvSpPr>
          <p:cNvPr id="7" name="Slide Number Placeholder 5">
            <a:extLst>
              <a:ext uri="{FF2B5EF4-FFF2-40B4-BE49-F238E27FC236}">
                <a16:creationId xmlns:a16="http://schemas.microsoft.com/office/drawing/2014/main" id="{91506B84-032D-A84D-8F74-C1C6CAA41B62}"/>
              </a:ext>
            </a:extLst>
          </p:cNvPr>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6BE3B7D-4C62-6540-9D16-65DDBB5AD3C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43A6FA68-A832-3743-9102-018BBF39A789}"/>
              </a:ext>
            </a:extLst>
          </p:cNvPr>
          <p:cNvSpPr>
            <a:spLocks noGrp="1"/>
          </p:cNvSpPr>
          <p:nvPr>
            <p:ph type="dt" sz="half" idx="2"/>
          </p:nvPr>
        </p:nvSpPr>
        <p:spPr>
          <a:xfrm>
            <a:off x="1024129" y="6470704"/>
            <a:ext cx="9720071"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dirty="0"/>
              <a:t>REFERENCE:</a:t>
            </a:r>
          </a:p>
        </p:txBody>
      </p:sp>
      <p:sp>
        <p:nvSpPr>
          <p:cNvPr id="6" name="Slide Number Placeholder 5">
            <a:extLst>
              <a:ext uri="{FF2B5EF4-FFF2-40B4-BE49-F238E27FC236}">
                <a16:creationId xmlns:a16="http://schemas.microsoft.com/office/drawing/2014/main" id="{234C363B-1C25-704C-B09A-11140257E8E8}"/>
              </a:ext>
            </a:extLst>
          </p:cNvPr>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6BE3B7D-4C62-6540-9D16-65DDBB5AD3C6}"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A917C75A-A7EF-D947-8B50-5B67C372EDA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36" t="20580" r="2104" b="17441"/>
          <a:stretch/>
        </p:blipFill>
        <p:spPr>
          <a:xfrm>
            <a:off x="0" y="-1"/>
            <a:ext cx="12192000" cy="466793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149188"/>
            <a:ext cx="9720070" cy="149961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24128" y="1612591"/>
            <a:ext cx="9720071" cy="4626843"/>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9720071"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dirty="0"/>
              <a:t>REFERENCE:</a:t>
            </a: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6BE3B7D-4C62-6540-9D16-65DDBB5AD3C6}" type="slidenum">
              <a:rPr lang="en-US" smtClean="0"/>
              <a:pPr/>
              <a:t>‹#›</a:t>
            </a:fld>
            <a:endParaRPr lang="en-US" dirty="0"/>
          </a:p>
        </p:txBody>
      </p:sp>
      <p:cxnSp>
        <p:nvCxnSpPr>
          <p:cNvPr id="7" name="Straight Connector 6"/>
          <p:cNvCxnSpPr/>
          <p:nvPr/>
        </p:nvCxnSpPr>
        <p:spPr>
          <a:xfrm flipV="1">
            <a:off x="762000" y="35408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 id="2147483663" r:id="rId5"/>
    <p:sldLayoutId id="2147483664" r:id="rId6"/>
    <p:sldLayoutId id="2147483651" r:id="rId7"/>
    <p:sldLayoutId id="2147483652" r:id="rId8"/>
    <p:sldLayoutId id="2147483653" r:id="rId9"/>
    <p:sldLayoutId id="2147483654" r:id="rId10"/>
    <p:sldLayoutId id="2147483655" r:id="rId11"/>
    <p:sldLayoutId id="2147483656" r:id="rId12"/>
    <p:sldLayoutId id="2147483660" r:id="rId13"/>
  </p:sldLayoutIdLst>
  <p:txStyles>
    <p:titleStyle>
      <a:lvl1pPr algn="l" defTabSz="914400" rtl="0" eaLnBrk="1" latinLnBrk="0" hangingPunct="1">
        <a:lnSpc>
          <a:spcPts val="4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24.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sv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hyperlink" Target="https://www.wsj.com/articles/why-so-few-ceos-are-women-you-can-have-a-seat-at-the-table-and-not-be-a-player-11581003276" TargetMode="External"/><Relationship Id="rId1" Type="http://schemas.openxmlformats.org/officeDocument/2006/relationships/slideLayout" Target="../slideLayouts/slideLayout4.xml"/><Relationship Id="rId6" Type="http://schemas.openxmlformats.org/officeDocument/2006/relationships/chart" Target="../charts/chart2.xml"/><Relationship Id="rId5" Type="http://schemas.openxmlformats.org/officeDocument/2006/relationships/chart" Target="../charts/chart1.xml"/><Relationship Id="rId10" Type="http://schemas.openxmlformats.org/officeDocument/2006/relationships/image" Target="../media/image38.svg"/><Relationship Id="rId4" Type="http://schemas.openxmlformats.org/officeDocument/2006/relationships/image" Target="../media/image34.svg"/><Relationship Id="rId9" Type="http://schemas.openxmlformats.org/officeDocument/2006/relationships/image" Target="../media/image37.png"/></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40.sv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42.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1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 Id="rId9" Type="http://schemas.openxmlformats.org/officeDocument/2006/relationships/image" Target="../media/image54.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microsoft.com/office/2018/10/relationships/comments" Target="../comments/modernComment_702A9578_6CC48CA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ECFE2-297C-2044-9B64-F73C555981A0}"/>
              </a:ext>
            </a:extLst>
          </p:cNvPr>
          <p:cNvSpPr>
            <a:spLocks noGrp="1"/>
          </p:cNvSpPr>
          <p:nvPr>
            <p:ph type="ctrTitle"/>
          </p:nvPr>
        </p:nvSpPr>
        <p:spPr>
          <a:xfrm>
            <a:off x="457200" y="5269117"/>
            <a:ext cx="7772400" cy="914400"/>
          </a:xfrm>
        </p:spPr>
        <p:txBody>
          <a:bodyPr tIns="182880" bIns="0" anchor="ctr">
            <a:noAutofit/>
          </a:bodyPr>
          <a:lstStyle/>
          <a:p>
            <a:r>
              <a:rPr lang="en-US" dirty="0"/>
              <a:t>Just ask her</a:t>
            </a:r>
            <a:r>
              <a:rPr lang="en-US" sz="3600" dirty="0"/>
              <a:t>™</a:t>
            </a:r>
            <a:endParaRPr lang="en-US" dirty="0"/>
          </a:p>
        </p:txBody>
      </p:sp>
      <p:sp>
        <p:nvSpPr>
          <p:cNvPr id="3" name="Subtitle 2">
            <a:extLst>
              <a:ext uri="{FF2B5EF4-FFF2-40B4-BE49-F238E27FC236}">
                <a16:creationId xmlns:a16="http://schemas.microsoft.com/office/drawing/2014/main" id="{B1CB74A3-BD3F-D74C-B33E-296C2830D799}"/>
              </a:ext>
            </a:extLst>
          </p:cNvPr>
          <p:cNvSpPr>
            <a:spLocks noGrp="1"/>
          </p:cNvSpPr>
          <p:nvPr>
            <p:ph type="subTitle" idx="1"/>
          </p:nvPr>
        </p:nvSpPr>
        <p:spPr/>
        <p:txBody>
          <a:bodyPr>
            <a:normAutofit/>
          </a:bodyPr>
          <a:lstStyle/>
          <a:p>
            <a:r>
              <a:rPr lang="en-US" dirty="0"/>
              <a:t>A multigenerational approach </a:t>
            </a:r>
            <a:br>
              <a:rPr lang="en-US" dirty="0"/>
            </a:br>
            <a:r>
              <a:rPr lang="en-US" dirty="0"/>
              <a:t>to solving major barriers women face in the workplace today</a:t>
            </a:r>
          </a:p>
        </p:txBody>
      </p:sp>
      <p:sp>
        <p:nvSpPr>
          <p:cNvPr id="4" name="TextBox 3">
            <a:extLst>
              <a:ext uri="{FF2B5EF4-FFF2-40B4-BE49-F238E27FC236}">
                <a16:creationId xmlns:a16="http://schemas.microsoft.com/office/drawing/2014/main" id="{618FCE5C-ACDC-1915-8176-C6D22CDC5159}"/>
              </a:ext>
            </a:extLst>
          </p:cNvPr>
          <p:cNvSpPr txBox="1"/>
          <p:nvPr/>
        </p:nvSpPr>
        <p:spPr>
          <a:xfrm>
            <a:off x="10287000" y="6423177"/>
            <a:ext cx="1516697" cy="369332"/>
          </a:xfrm>
          <a:prstGeom prst="rect">
            <a:avLst/>
          </a:prstGeom>
          <a:noFill/>
        </p:spPr>
        <p:txBody>
          <a:bodyPr wrap="none" rtlCol="0">
            <a:spAutoFit/>
          </a:bodyPr>
          <a:lstStyle/>
          <a:p>
            <a:r>
              <a:rPr lang="en-US" dirty="0" err="1"/>
              <a:t>JustAskHer.org</a:t>
            </a:r>
            <a:endParaRPr lang="en-US" dirty="0"/>
          </a:p>
        </p:txBody>
      </p:sp>
    </p:spTree>
    <p:extLst>
      <p:ext uri="{BB962C8B-B14F-4D97-AF65-F5344CB8AC3E}">
        <p14:creationId xmlns:p14="http://schemas.microsoft.com/office/powerpoint/2010/main" val="2850481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B489CFAB-BE7B-CD44-ACC0-772391B0615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233593" y="1743344"/>
            <a:ext cx="4979222" cy="3576237"/>
          </a:xfrm>
          <a:prstGeom prst="rect">
            <a:avLst/>
          </a:prstGeom>
        </p:spPr>
      </p:pic>
      <p:sp>
        <p:nvSpPr>
          <p:cNvPr id="2" name="Title 1">
            <a:extLst>
              <a:ext uri="{FF2B5EF4-FFF2-40B4-BE49-F238E27FC236}">
                <a16:creationId xmlns:a16="http://schemas.microsoft.com/office/drawing/2014/main" id="{662AE85B-2FFE-4244-8532-4DB30B8F08E1}"/>
              </a:ext>
            </a:extLst>
          </p:cNvPr>
          <p:cNvSpPr>
            <a:spLocks noGrp="1"/>
          </p:cNvSpPr>
          <p:nvPr>
            <p:ph type="title"/>
          </p:nvPr>
        </p:nvSpPr>
        <p:spPr>
          <a:xfrm>
            <a:off x="1024128" y="112976"/>
            <a:ext cx="9720070" cy="1499616"/>
          </a:xfrm>
        </p:spPr>
        <p:txBody>
          <a:bodyPr/>
          <a:lstStyle/>
          <a:p>
            <a:r>
              <a:rPr lang="en-US" dirty="0"/>
              <a:t>We don’t have another </a:t>
            </a:r>
            <a:r>
              <a:rPr lang="en-US" spc="-300" dirty="0"/>
              <a:t>1</a:t>
            </a:r>
            <a:r>
              <a:rPr lang="en-US" dirty="0"/>
              <a:t>00 years to wait!</a:t>
            </a:r>
          </a:p>
        </p:txBody>
      </p:sp>
      <p:sp>
        <p:nvSpPr>
          <p:cNvPr id="3" name="Content Placeholder 2">
            <a:extLst>
              <a:ext uri="{FF2B5EF4-FFF2-40B4-BE49-F238E27FC236}">
                <a16:creationId xmlns:a16="http://schemas.microsoft.com/office/drawing/2014/main" id="{5BA22ACD-5710-CC41-BCC3-B680845CD6DC}"/>
              </a:ext>
            </a:extLst>
          </p:cNvPr>
          <p:cNvSpPr>
            <a:spLocks noGrp="1"/>
          </p:cNvSpPr>
          <p:nvPr>
            <p:ph idx="1"/>
          </p:nvPr>
        </p:nvSpPr>
        <p:spPr>
          <a:xfrm>
            <a:off x="969444" y="1413339"/>
            <a:ext cx="10471263" cy="1021819"/>
          </a:xfrm>
        </p:spPr>
        <p:txBody>
          <a:bodyPr>
            <a:normAutofit/>
          </a:bodyPr>
          <a:lstStyle/>
          <a:p>
            <a:r>
              <a:rPr lang="en-US" sz="3200" b="1" dirty="0">
                <a:latin typeface="+mj-lt"/>
              </a:rPr>
              <a:t>As of 2021, women in America represented</a:t>
            </a:r>
            <a:r>
              <a:rPr lang="en-US" sz="3200" b="1" baseline="30000" dirty="0">
                <a:latin typeface="+mj-lt"/>
              </a:rPr>
              <a:t>1</a:t>
            </a:r>
            <a:r>
              <a:rPr lang="en-US" sz="3200" b="1" dirty="0">
                <a:latin typeface="+mj-lt"/>
              </a:rPr>
              <a:t>…</a:t>
            </a:r>
          </a:p>
        </p:txBody>
      </p:sp>
      <p:sp>
        <p:nvSpPr>
          <p:cNvPr id="6" name="Date Placeholder 3">
            <a:extLst>
              <a:ext uri="{FF2B5EF4-FFF2-40B4-BE49-F238E27FC236}">
                <a16:creationId xmlns:a16="http://schemas.microsoft.com/office/drawing/2014/main" id="{54C3D96C-0B28-8744-9126-2510C883F853}"/>
              </a:ext>
            </a:extLst>
          </p:cNvPr>
          <p:cNvSpPr>
            <a:spLocks noGrp="1"/>
          </p:cNvSpPr>
          <p:nvPr>
            <p:ph type="dt" sz="half" idx="2"/>
          </p:nvPr>
        </p:nvSpPr>
        <p:spPr>
          <a:xfrm>
            <a:off x="1024129" y="6470704"/>
            <a:ext cx="9720071" cy="274320"/>
          </a:xfr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b="1" dirty="0"/>
              <a:t>REFERENCES: 1. </a:t>
            </a:r>
            <a:r>
              <a:rPr lang="en-US" dirty="0"/>
              <a:t>Women in the workplace 2021, </a:t>
            </a:r>
            <a:r>
              <a:rPr lang="en-US" dirty="0" err="1"/>
              <a:t>Leanin.org</a:t>
            </a:r>
            <a:r>
              <a:rPr lang="en-US" dirty="0"/>
              <a:t> and </a:t>
            </a:r>
            <a:r>
              <a:rPr lang="en-US" dirty="0" err="1"/>
              <a:t>McKinsy</a:t>
            </a:r>
            <a:r>
              <a:rPr lang="en-US" dirty="0"/>
              <a:t>, 2021 </a:t>
            </a:r>
            <a:r>
              <a:rPr lang="en-US" b="1" dirty="0"/>
              <a:t>2. </a:t>
            </a:r>
            <a:r>
              <a:rPr lang="en-US" dirty="0"/>
              <a:t>Forbes, March 2021</a:t>
            </a:r>
          </a:p>
        </p:txBody>
      </p:sp>
      <p:sp>
        <p:nvSpPr>
          <p:cNvPr id="7" name="Slide Number Placeholder 5">
            <a:extLst>
              <a:ext uri="{FF2B5EF4-FFF2-40B4-BE49-F238E27FC236}">
                <a16:creationId xmlns:a16="http://schemas.microsoft.com/office/drawing/2014/main" id="{07216D47-B83E-B24C-B06D-C769AE407783}"/>
              </a:ext>
            </a:extLst>
          </p:cNvPr>
          <p:cNvSpPr>
            <a:spLocks noGrp="1"/>
          </p:cNvSpPr>
          <p:nvPr>
            <p:ph type="sldNum" sz="quarter" idx="4"/>
          </p:nvPr>
        </p:nvSpPr>
        <p:spPr>
          <a:xfrm>
            <a:off x="10837333" y="6470704"/>
            <a:ext cx="973667" cy="274320"/>
          </a:xfrm>
        </p:spPr>
        <p:txBody>
          <a:bodyPr vert="horz" lIns="91440" tIns="45720" rIns="91440" bIns="45720" rtlCol="0" anchor="ctr"/>
          <a:lstStyle>
            <a:lvl1pPr algn="l">
              <a:defRPr sz="1000">
                <a:solidFill>
                  <a:schemeClr val="tx1">
                    <a:lumMod val="95000"/>
                    <a:lumOff val="5000"/>
                  </a:schemeClr>
                </a:solidFill>
                <a:latin typeface="+mj-lt"/>
              </a:defRPr>
            </a:lvl1pPr>
          </a:lstStyle>
          <a:p>
            <a:pPr algn="r"/>
            <a:fld id="{76BE3B7D-4C62-6540-9D16-65DDBB5AD3C6}" type="slidenum">
              <a:rPr lang="en-US" smtClean="0"/>
              <a:pPr algn="r"/>
              <a:t>2</a:t>
            </a:fld>
            <a:endParaRPr lang="en-US" dirty="0"/>
          </a:p>
        </p:txBody>
      </p:sp>
      <p:sp>
        <p:nvSpPr>
          <p:cNvPr id="20" name="TextBox 19">
            <a:extLst>
              <a:ext uri="{FF2B5EF4-FFF2-40B4-BE49-F238E27FC236}">
                <a16:creationId xmlns:a16="http://schemas.microsoft.com/office/drawing/2014/main" id="{AFC81A92-80F3-8647-B4B9-36264C26F374}"/>
              </a:ext>
            </a:extLst>
          </p:cNvPr>
          <p:cNvSpPr txBox="1"/>
          <p:nvPr/>
        </p:nvSpPr>
        <p:spPr>
          <a:xfrm>
            <a:off x="5965096" y="4428596"/>
            <a:ext cx="5592783" cy="1991314"/>
          </a:xfrm>
          <a:prstGeom prst="rect">
            <a:avLst/>
          </a:prstGeom>
          <a:noFill/>
          <a:ln>
            <a:solidFill>
              <a:srgbClr val="FF0000"/>
            </a:solidFill>
          </a:ln>
        </p:spPr>
        <p:txBody>
          <a:bodyPr wrap="square" rtlCol="0">
            <a:spAutoFit/>
          </a:bodyPr>
          <a:lstStyle/>
          <a:p>
            <a:pPr marL="265176" lvl="1" indent="-137160" defTabSz="914400">
              <a:lnSpc>
                <a:spcPct val="90000"/>
              </a:lnSpc>
              <a:spcBef>
                <a:spcPts val="200"/>
              </a:spcBef>
              <a:spcAft>
                <a:spcPts val="400"/>
              </a:spcAft>
              <a:buClr>
                <a:srgbClr val="F0A22E"/>
              </a:buClr>
              <a:buFont typeface="Wingdings 3" pitchFamily="18" charset="2"/>
              <a:buChar char=""/>
            </a:pPr>
            <a:r>
              <a:rPr lang="en-US" dirty="0">
                <a:solidFill>
                  <a:srgbClr val="000000"/>
                </a:solidFill>
              </a:rPr>
              <a:t>Women advancement remains significantly behind their male counterparts. </a:t>
            </a:r>
          </a:p>
          <a:p>
            <a:pPr marL="265176" lvl="1" indent="-137160" defTabSz="914400">
              <a:lnSpc>
                <a:spcPct val="90000"/>
              </a:lnSpc>
              <a:spcBef>
                <a:spcPts val="200"/>
              </a:spcBef>
              <a:spcAft>
                <a:spcPts val="400"/>
              </a:spcAft>
              <a:buClr>
                <a:srgbClr val="F0A22E"/>
              </a:buClr>
              <a:buFont typeface="Wingdings 3" pitchFamily="18" charset="2"/>
              <a:buChar char=""/>
            </a:pPr>
            <a:r>
              <a:rPr lang="en-US" dirty="0">
                <a:solidFill>
                  <a:srgbClr val="000000"/>
                </a:solidFill>
              </a:rPr>
              <a:t>Advancement from SVP to CEO has never accelerated, only stalled</a:t>
            </a:r>
          </a:p>
          <a:p>
            <a:pPr marL="265176" lvl="1" indent="-137160" defTabSz="914400">
              <a:lnSpc>
                <a:spcPct val="90000"/>
              </a:lnSpc>
              <a:spcBef>
                <a:spcPts val="200"/>
              </a:spcBef>
              <a:spcAft>
                <a:spcPts val="400"/>
              </a:spcAft>
              <a:buClr>
                <a:srgbClr val="F0A22E"/>
              </a:buClr>
              <a:buFont typeface="Wingdings 3" pitchFamily="18" charset="2"/>
              <a:buChar char=""/>
            </a:pPr>
            <a:r>
              <a:rPr lang="en-US" dirty="0">
                <a:solidFill>
                  <a:srgbClr val="000000"/>
                </a:solidFill>
              </a:rPr>
              <a:t>The continued lack of female representation at the C-Suite leave todays’ workforce with few women role models and impossible gender equality timelines.  </a:t>
            </a:r>
          </a:p>
        </p:txBody>
      </p:sp>
      <p:grpSp>
        <p:nvGrpSpPr>
          <p:cNvPr id="138" name="Group 137">
            <a:extLst>
              <a:ext uri="{FF2B5EF4-FFF2-40B4-BE49-F238E27FC236}">
                <a16:creationId xmlns:a16="http://schemas.microsoft.com/office/drawing/2014/main" id="{9FD145B5-AEB0-A546-BFBF-41D31AE70A90}"/>
              </a:ext>
            </a:extLst>
          </p:cNvPr>
          <p:cNvGrpSpPr/>
          <p:nvPr/>
        </p:nvGrpSpPr>
        <p:grpSpPr>
          <a:xfrm>
            <a:off x="1111249" y="2090413"/>
            <a:ext cx="4600168" cy="2406056"/>
            <a:chOff x="1183173" y="2282115"/>
            <a:chExt cx="5320886" cy="2783018"/>
          </a:xfrm>
        </p:grpSpPr>
        <p:grpSp>
          <p:nvGrpSpPr>
            <p:cNvPr id="38" name="Group 37">
              <a:extLst>
                <a:ext uri="{FF2B5EF4-FFF2-40B4-BE49-F238E27FC236}">
                  <a16:creationId xmlns:a16="http://schemas.microsoft.com/office/drawing/2014/main" id="{1F393BC3-553E-CF4E-BBBD-22EE80649D6D}"/>
                </a:ext>
              </a:extLst>
            </p:cNvPr>
            <p:cNvGrpSpPr/>
            <p:nvPr/>
          </p:nvGrpSpPr>
          <p:grpSpPr>
            <a:xfrm>
              <a:off x="1183173" y="2282115"/>
              <a:ext cx="2601332" cy="502398"/>
              <a:chOff x="1183173" y="2282115"/>
              <a:chExt cx="2601332" cy="502398"/>
            </a:xfrm>
          </p:grpSpPr>
          <p:pic>
            <p:nvPicPr>
              <p:cNvPr id="28" name="Graphic 27">
                <a:extLst>
                  <a:ext uri="{FF2B5EF4-FFF2-40B4-BE49-F238E27FC236}">
                    <a16:creationId xmlns:a16="http://schemas.microsoft.com/office/drawing/2014/main" id="{32562FC7-1ADF-B541-B93D-51595E07FB60}"/>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183173" y="2282115"/>
                <a:ext cx="180863" cy="502398"/>
              </a:xfrm>
              <a:prstGeom prst="rect">
                <a:avLst/>
              </a:prstGeom>
            </p:spPr>
          </p:pic>
          <p:pic>
            <p:nvPicPr>
              <p:cNvPr id="29" name="Graphic 28">
                <a:extLst>
                  <a:ext uri="{FF2B5EF4-FFF2-40B4-BE49-F238E27FC236}">
                    <a16:creationId xmlns:a16="http://schemas.microsoft.com/office/drawing/2014/main" id="{64586E5D-FE15-904B-915D-232D398BD10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52114" y="2282115"/>
                <a:ext cx="180863" cy="502398"/>
              </a:xfrm>
              <a:prstGeom prst="rect">
                <a:avLst/>
              </a:prstGeom>
            </p:spPr>
          </p:pic>
          <p:pic>
            <p:nvPicPr>
              <p:cNvPr id="30" name="Graphic 29">
                <a:extLst>
                  <a:ext uri="{FF2B5EF4-FFF2-40B4-BE49-F238E27FC236}">
                    <a16:creationId xmlns:a16="http://schemas.microsoft.com/office/drawing/2014/main" id="{31FFFE17-9B39-0F45-B27A-67CFA12E2041}"/>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721056" y="2282115"/>
                <a:ext cx="180863" cy="502398"/>
              </a:xfrm>
              <a:prstGeom prst="rect">
                <a:avLst/>
              </a:prstGeom>
            </p:spPr>
          </p:pic>
          <p:pic>
            <p:nvPicPr>
              <p:cNvPr id="31" name="Graphic 30">
                <a:extLst>
                  <a:ext uri="{FF2B5EF4-FFF2-40B4-BE49-F238E27FC236}">
                    <a16:creationId xmlns:a16="http://schemas.microsoft.com/office/drawing/2014/main" id="{9B1962D3-516A-3942-971D-AE8E0D750FC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989996" y="2282115"/>
                <a:ext cx="180863" cy="502398"/>
              </a:xfrm>
              <a:prstGeom prst="rect">
                <a:avLst/>
              </a:prstGeom>
            </p:spPr>
          </p:pic>
          <p:pic>
            <p:nvPicPr>
              <p:cNvPr id="32" name="Graphic 31">
                <a:extLst>
                  <a:ext uri="{FF2B5EF4-FFF2-40B4-BE49-F238E27FC236}">
                    <a16:creationId xmlns:a16="http://schemas.microsoft.com/office/drawing/2014/main" id="{40514ACD-6132-0848-8102-A7C77239168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258937" y="2282115"/>
                <a:ext cx="180863" cy="502398"/>
              </a:xfrm>
              <a:prstGeom prst="rect">
                <a:avLst/>
              </a:prstGeom>
            </p:spPr>
          </p:pic>
          <p:pic>
            <p:nvPicPr>
              <p:cNvPr id="33" name="Graphic 32">
                <a:extLst>
                  <a:ext uri="{FF2B5EF4-FFF2-40B4-BE49-F238E27FC236}">
                    <a16:creationId xmlns:a16="http://schemas.microsoft.com/office/drawing/2014/main" id="{95B67275-FD73-594A-9B76-9C65E1F8E4B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527878" y="2282115"/>
                <a:ext cx="180863" cy="502398"/>
              </a:xfrm>
              <a:prstGeom prst="rect">
                <a:avLst/>
              </a:prstGeom>
            </p:spPr>
          </p:pic>
          <p:pic>
            <p:nvPicPr>
              <p:cNvPr id="34" name="Graphic 33">
                <a:extLst>
                  <a:ext uri="{FF2B5EF4-FFF2-40B4-BE49-F238E27FC236}">
                    <a16:creationId xmlns:a16="http://schemas.microsoft.com/office/drawing/2014/main" id="{6E7D84B3-A660-484E-B799-DD2479B77D6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796819" y="2282115"/>
                <a:ext cx="180863" cy="502398"/>
              </a:xfrm>
              <a:prstGeom prst="rect">
                <a:avLst/>
              </a:prstGeom>
            </p:spPr>
          </p:pic>
          <p:pic>
            <p:nvPicPr>
              <p:cNvPr id="35" name="Graphic 34">
                <a:extLst>
                  <a:ext uri="{FF2B5EF4-FFF2-40B4-BE49-F238E27FC236}">
                    <a16:creationId xmlns:a16="http://schemas.microsoft.com/office/drawing/2014/main" id="{17A1E224-A19E-A74A-A4CB-E2EFD825D049}"/>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065759" y="2282115"/>
                <a:ext cx="180863" cy="502398"/>
              </a:xfrm>
              <a:prstGeom prst="rect">
                <a:avLst/>
              </a:prstGeom>
            </p:spPr>
          </p:pic>
          <p:pic>
            <p:nvPicPr>
              <p:cNvPr id="36" name="Graphic 35">
                <a:extLst>
                  <a:ext uri="{FF2B5EF4-FFF2-40B4-BE49-F238E27FC236}">
                    <a16:creationId xmlns:a16="http://schemas.microsoft.com/office/drawing/2014/main" id="{C6731DC1-6003-1645-AA28-E079F76D5AB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334701" y="2282115"/>
                <a:ext cx="180863" cy="502398"/>
              </a:xfrm>
              <a:prstGeom prst="rect">
                <a:avLst/>
              </a:prstGeom>
            </p:spPr>
          </p:pic>
          <p:pic>
            <p:nvPicPr>
              <p:cNvPr id="37" name="Graphic 36">
                <a:extLst>
                  <a:ext uri="{FF2B5EF4-FFF2-40B4-BE49-F238E27FC236}">
                    <a16:creationId xmlns:a16="http://schemas.microsoft.com/office/drawing/2014/main" id="{EE240A1C-44C9-A644-A1AF-00E863A49CE1}"/>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603642" y="2282115"/>
                <a:ext cx="180863" cy="502398"/>
              </a:xfrm>
              <a:prstGeom prst="rect">
                <a:avLst/>
              </a:prstGeom>
            </p:spPr>
          </p:pic>
        </p:grpSp>
        <p:grpSp>
          <p:nvGrpSpPr>
            <p:cNvPr id="39" name="Group 38">
              <a:extLst>
                <a:ext uri="{FF2B5EF4-FFF2-40B4-BE49-F238E27FC236}">
                  <a16:creationId xmlns:a16="http://schemas.microsoft.com/office/drawing/2014/main" id="{4FE738F7-64B6-5F48-BF7E-82CCC138F0A5}"/>
                </a:ext>
              </a:extLst>
            </p:cNvPr>
            <p:cNvGrpSpPr/>
            <p:nvPr/>
          </p:nvGrpSpPr>
          <p:grpSpPr>
            <a:xfrm>
              <a:off x="1183173" y="2852270"/>
              <a:ext cx="2601332" cy="502398"/>
              <a:chOff x="1183173" y="2282115"/>
              <a:chExt cx="2601332" cy="502398"/>
            </a:xfrm>
          </p:grpSpPr>
          <p:pic>
            <p:nvPicPr>
              <p:cNvPr id="40" name="Graphic 39">
                <a:extLst>
                  <a:ext uri="{FF2B5EF4-FFF2-40B4-BE49-F238E27FC236}">
                    <a16:creationId xmlns:a16="http://schemas.microsoft.com/office/drawing/2014/main" id="{7A704AA2-7A14-884B-AAA9-15EF4182E6E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183173" y="2282115"/>
                <a:ext cx="180863" cy="502398"/>
              </a:xfrm>
              <a:prstGeom prst="rect">
                <a:avLst/>
              </a:prstGeom>
            </p:spPr>
          </p:pic>
          <p:pic>
            <p:nvPicPr>
              <p:cNvPr id="41" name="Graphic 40">
                <a:extLst>
                  <a:ext uri="{FF2B5EF4-FFF2-40B4-BE49-F238E27FC236}">
                    <a16:creationId xmlns:a16="http://schemas.microsoft.com/office/drawing/2014/main" id="{F7097553-5716-E848-B3DD-35B036A346E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52114" y="2282115"/>
                <a:ext cx="180863" cy="502398"/>
              </a:xfrm>
              <a:prstGeom prst="rect">
                <a:avLst/>
              </a:prstGeom>
            </p:spPr>
          </p:pic>
          <p:pic>
            <p:nvPicPr>
              <p:cNvPr id="42" name="Graphic 41">
                <a:extLst>
                  <a:ext uri="{FF2B5EF4-FFF2-40B4-BE49-F238E27FC236}">
                    <a16:creationId xmlns:a16="http://schemas.microsoft.com/office/drawing/2014/main" id="{6ACD1244-7973-D34A-B8D5-BEBBDB1268A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721056" y="2282115"/>
                <a:ext cx="180863" cy="502398"/>
              </a:xfrm>
              <a:prstGeom prst="rect">
                <a:avLst/>
              </a:prstGeom>
            </p:spPr>
          </p:pic>
          <p:pic>
            <p:nvPicPr>
              <p:cNvPr id="43" name="Graphic 42">
                <a:extLst>
                  <a:ext uri="{FF2B5EF4-FFF2-40B4-BE49-F238E27FC236}">
                    <a16:creationId xmlns:a16="http://schemas.microsoft.com/office/drawing/2014/main" id="{FA48B1D3-7402-3045-ADCC-76FFC228B8F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989996" y="2282115"/>
                <a:ext cx="180863" cy="502398"/>
              </a:xfrm>
              <a:prstGeom prst="rect">
                <a:avLst/>
              </a:prstGeom>
            </p:spPr>
          </p:pic>
          <p:pic>
            <p:nvPicPr>
              <p:cNvPr id="44" name="Graphic 43">
                <a:extLst>
                  <a:ext uri="{FF2B5EF4-FFF2-40B4-BE49-F238E27FC236}">
                    <a16:creationId xmlns:a16="http://schemas.microsoft.com/office/drawing/2014/main" id="{F865A617-B152-4F41-9DBA-F22EF266912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258937" y="2282115"/>
                <a:ext cx="180863" cy="502398"/>
              </a:xfrm>
              <a:prstGeom prst="rect">
                <a:avLst/>
              </a:prstGeom>
            </p:spPr>
          </p:pic>
          <p:pic>
            <p:nvPicPr>
              <p:cNvPr id="45" name="Graphic 44">
                <a:extLst>
                  <a:ext uri="{FF2B5EF4-FFF2-40B4-BE49-F238E27FC236}">
                    <a16:creationId xmlns:a16="http://schemas.microsoft.com/office/drawing/2014/main" id="{ECDFB6D4-B442-8349-BDD3-7A35D7AECC8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527878" y="2282115"/>
                <a:ext cx="180863" cy="502398"/>
              </a:xfrm>
              <a:prstGeom prst="rect">
                <a:avLst/>
              </a:prstGeom>
            </p:spPr>
          </p:pic>
          <p:pic>
            <p:nvPicPr>
              <p:cNvPr id="46" name="Graphic 45">
                <a:extLst>
                  <a:ext uri="{FF2B5EF4-FFF2-40B4-BE49-F238E27FC236}">
                    <a16:creationId xmlns:a16="http://schemas.microsoft.com/office/drawing/2014/main" id="{6688A9D9-8F31-3A49-A2A7-C4E06934894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796819" y="2282115"/>
                <a:ext cx="180863" cy="502398"/>
              </a:xfrm>
              <a:prstGeom prst="rect">
                <a:avLst/>
              </a:prstGeom>
            </p:spPr>
          </p:pic>
          <p:pic>
            <p:nvPicPr>
              <p:cNvPr id="47" name="Graphic 46">
                <a:extLst>
                  <a:ext uri="{FF2B5EF4-FFF2-40B4-BE49-F238E27FC236}">
                    <a16:creationId xmlns:a16="http://schemas.microsoft.com/office/drawing/2014/main" id="{2CE17AD7-03FB-E544-9410-081D06C0C1F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065759" y="2282115"/>
                <a:ext cx="180863" cy="502398"/>
              </a:xfrm>
              <a:prstGeom prst="rect">
                <a:avLst/>
              </a:prstGeom>
            </p:spPr>
          </p:pic>
          <p:pic>
            <p:nvPicPr>
              <p:cNvPr id="48" name="Graphic 47">
                <a:extLst>
                  <a:ext uri="{FF2B5EF4-FFF2-40B4-BE49-F238E27FC236}">
                    <a16:creationId xmlns:a16="http://schemas.microsoft.com/office/drawing/2014/main" id="{64C16F78-AFE1-6544-9162-202DF20A9D2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334701" y="2282115"/>
                <a:ext cx="180863" cy="502398"/>
              </a:xfrm>
              <a:prstGeom prst="rect">
                <a:avLst/>
              </a:prstGeom>
            </p:spPr>
          </p:pic>
          <p:pic>
            <p:nvPicPr>
              <p:cNvPr id="49" name="Graphic 48">
                <a:extLst>
                  <a:ext uri="{FF2B5EF4-FFF2-40B4-BE49-F238E27FC236}">
                    <a16:creationId xmlns:a16="http://schemas.microsoft.com/office/drawing/2014/main" id="{EC441A38-C3B7-484F-95F7-B53FD24C699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603642" y="2282115"/>
                <a:ext cx="180863" cy="502398"/>
              </a:xfrm>
              <a:prstGeom prst="rect">
                <a:avLst/>
              </a:prstGeom>
            </p:spPr>
          </p:pic>
        </p:grpSp>
        <p:grpSp>
          <p:nvGrpSpPr>
            <p:cNvPr id="50" name="Group 49">
              <a:extLst>
                <a:ext uri="{FF2B5EF4-FFF2-40B4-BE49-F238E27FC236}">
                  <a16:creationId xmlns:a16="http://schemas.microsoft.com/office/drawing/2014/main" id="{9C213B37-73EF-E74B-B416-D63647AB5120}"/>
                </a:ext>
              </a:extLst>
            </p:cNvPr>
            <p:cNvGrpSpPr/>
            <p:nvPr/>
          </p:nvGrpSpPr>
          <p:grpSpPr>
            <a:xfrm>
              <a:off x="1183173" y="3422425"/>
              <a:ext cx="2601332" cy="502398"/>
              <a:chOff x="1183173" y="2282115"/>
              <a:chExt cx="2601332" cy="502398"/>
            </a:xfrm>
          </p:grpSpPr>
          <p:pic>
            <p:nvPicPr>
              <p:cNvPr id="51" name="Graphic 50">
                <a:extLst>
                  <a:ext uri="{FF2B5EF4-FFF2-40B4-BE49-F238E27FC236}">
                    <a16:creationId xmlns:a16="http://schemas.microsoft.com/office/drawing/2014/main" id="{2D0C0930-7845-EE48-934F-134130432692}"/>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183173" y="2282115"/>
                <a:ext cx="180863" cy="502398"/>
              </a:xfrm>
              <a:prstGeom prst="rect">
                <a:avLst/>
              </a:prstGeom>
            </p:spPr>
          </p:pic>
          <p:pic>
            <p:nvPicPr>
              <p:cNvPr id="52" name="Graphic 51">
                <a:extLst>
                  <a:ext uri="{FF2B5EF4-FFF2-40B4-BE49-F238E27FC236}">
                    <a16:creationId xmlns:a16="http://schemas.microsoft.com/office/drawing/2014/main" id="{AAD443C0-A8B8-9740-8610-3550824878E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52114" y="2282115"/>
                <a:ext cx="180863" cy="502398"/>
              </a:xfrm>
              <a:prstGeom prst="rect">
                <a:avLst/>
              </a:prstGeom>
            </p:spPr>
          </p:pic>
          <p:pic>
            <p:nvPicPr>
              <p:cNvPr id="53" name="Graphic 52">
                <a:extLst>
                  <a:ext uri="{FF2B5EF4-FFF2-40B4-BE49-F238E27FC236}">
                    <a16:creationId xmlns:a16="http://schemas.microsoft.com/office/drawing/2014/main" id="{96396063-47D7-E74D-8441-8243396D605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721056" y="2282115"/>
                <a:ext cx="180863" cy="502398"/>
              </a:xfrm>
              <a:prstGeom prst="rect">
                <a:avLst/>
              </a:prstGeom>
            </p:spPr>
          </p:pic>
          <p:pic>
            <p:nvPicPr>
              <p:cNvPr id="54" name="Graphic 53">
                <a:extLst>
                  <a:ext uri="{FF2B5EF4-FFF2-40B4-BE49-F238E27FC236}">
                    <a16:creationId xmlns:a16="http://schemas.microsoft.com/office/drawing/2014/main" id="{96932A83-4A0C-D242-91E3-B9240A114E0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989996" y="2282115"/>
                <a:ext cx="180863" cy="502398"/>
              </a:xfrm>
              <a:prstGeom prst="rect">
                <a:avLst/>
              </a:prstGeom>
            </p:spPr>
          </p:pic>
          <p:pic>
            <p:nvPicPr>
              <p:cNvPr id="55" name="Graphic 54">
                <a:extLst>
                  <a:ext uri="{FF2B5EF4-FFF2-40B4-BE49-F238E27FC236}">
                    <a16:creationId xmlns:a16="http://schemas.microsoft.com/office/drawing/2014/main" id="{29A33BF2-6890-4E40-BA71-8B77DC41307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258937" y="2282115"/>
                <a:ext cx="180863" cy="502398"/>
              </a:xfrm>
              <a:prstGeom prst="rect">
                <a:avLst/>
              </a:prstGeom>
            </p:spPr>
          </p:pic>
          <p:pic>
            <p:nvPicPr>
              <p:cNvPr id="56" name="Graphic 55">
                <a:extLst>
                  <a:ext uri="{FF2B5EF4-FFF2-40B4-BE49-F238E27FC236}">
                    <a16:creationId xmlns:a16="http://schemas.microsoft.com/office/drawing/2014/main" id="{384C6F0F-8A2E-EE42-AF5D-8C285069BE1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527878" y="2282115"/>
                <a:ext cx="180863" cy="502398"/>
              </a:xfrm>
              <a:prstGeom prst="rect">
                <a:avLst/>
              </a:prstGeom>
            </p:spPr>
          </p:pic>
          <p:pic>
            <p:nvPicPr>
              <p:cNvPr id="57" name="Graphic 56">
                <a:extLst>
                  <a:ext uri="{FF2B5EF4-FFF2-40B4-BE49-F238E27FC236}">
                    <a16:creationId xmlns:a16="http://schemas.microsoft.com/office/drawing/2014/main" id="{A68806F1-BAE1-EA43-A94E-5F047061ACA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796819" y="2282115"/>
                <a:ext cx="180863" cy="502398"/>
              </a:xfrm>
              <a:prstGeom prst="rect">
                <a:avLst/>
              </a:prstGeom>
            </p:spPr>
          </p:pic>
          <p:pic>
            <p:nvPicPr>
              <p:cNvPr id="58" name="Graphic 57">
                <a:extLst>
                  <a:ext uri="{FF2B5EF4-FFF2-40B4-BE49-F238E27FC236}">
                    <a16:creationId xmlns:a16="http://schemas.microsoft.com/office/drawing/2014/main" id="{9FFCC99A-4DD9-1840-9797-9680FE045887}"/>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065759" y="2282115"/>
                <a:ext cx="180863" cy="502398"/>
              </a:xfrm>
              <a:prstGeom prst="rect">
                <a:avLst/>
              </a:prstGeom>
            </p:spPr>
          </p:pic>
          <p:pic>
            <p:nvPicPr>
              <p:cNvPr id="59" name="Graphic 58">
                <a:extLst>
                  <a:ext uri="{FF2B5EF4-FFF2-40B4-BE49-F238E27FC236}">
                    <a16:creationId xmlns:a16="http://schemas.microsoft.com/office/drawing/2014/main" id="{4206F912-A810-2440-8AD9-1DAF9450983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334701" y="2282115"/>
                <a:ext cx="180863" cy="502398"/>
              </a:xfrm>
              <a:prstGeom prst="rect">
                <a:avLst/>
              </a:prstGeom>
            </p:spPr>
          </p:pic>
          <p:pic>
            <p:nvPicPr>
              <p:cNvPr id="60" name="Graphic 59">
                <a:extLst>
                  <a:ext uri="{FF2B5EF4-FFF2-40B4-BE49-F238E27FC236}">
                    <a16:creationId xmlns:a16="http://schemas.microsoft.com/office/drawing/2014/main" id="{42C4FC4A-0919-CD4A-BFFF-EC346B978AA0}"/>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603642" y="2282115"/>
                <a:ext cx="180863" cy="502398"/>
              </a:xfrm>
              <a:prstGeom prst="rect">
                <a:avLst/>
              </a:prstGeom>
            </p:spPr>
          </p:pic>
        </p:grpSp>
        <p:grpSp>
          <p:nvGrpSpPr>
            <p:cNvPr id="61" name="Group 60">
              <a:extLst>
                <a:ext uri="{FF2B5EF4-FFF2-40B4-BE49-F238E27FC236}">
                  <a16:creationId xmlns:a16="http://schemas.microsoft.com/office/drawing/2014/main" id="{A293C373-065F-ED47-8409-A56FA298DB97}"/>
                </a:ext>
              </a:extLst>
            </p:cNvPr>
            <p:cNvGrpSpPr/>
            <p:nvPr/>
          </p:nvGrpSpPr>
          <p:grpSpPr>
            <a:xfrm>
              <a:off x="1183173" y="3992580"/>
              <a:ext cx="2601332" cy="502398"/>
              <a:chOff x="1183173" y="2282115"/>
              <a:chExt cx="2601332" cy="502398"/>
            </a:xfrm>
          </p:grpSpPr>
          <p:pic>
            <p:nvPicPr>
              <p:cNvPr id="62" name="Graphic 61">
                <a:extLst>
                  <a:ext uri="{FF2B5EF4-FFF2-40B4-BE49-F238E27FC236}">
                    <a16:creationId xmlns:a16="http://schemas.microsoft.com/office/drawing/2014/main" id="{A519E4F9-11F6-5D4B-896A-C3F28EA598A9}"/>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183173" y="2282115"/>
                <a:ext cx="180863" cy="502398"/>
              </a:xfrm>
              <a:prstGeom prst="rect">
                <a:avLst/>
              </a:prstGeom>
            </p:spPr>
          </p:pic>
          <p:pic>
            <p:nvPicPr>
              <p:cNvPr id="63" name="Graphic 62">
                <a:extLst>
                  <a:ext uri="{FF2B5EF4-FFF2-40B4-BE49-F238E27FC236}">
                    <a16:creationId xmlns:a16="http://schemas.microsoft.com/office/drawing/2014/main" id="{58560C94-8DAD-9445-AA4A-68163824EC9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52114" y="2282115"/>
                <a:ext cx="180863" cy="502398"/>
              </a:xfrm>
              <a:prstGeom prst="rect">
                <a:avLst/>
              </a:prstGeom>
            </p:spPr>
          </p:pic>
          <p:pic>
            <p:nvPicPr>
              <p:cNvPr id="64" name="Graphic 63">
                <a:extLst>
                  <a:ext uri="{FF2B5EF4-FFF2-40B4-BE49-F238E27FC236}">
                    <a16:creationId xmlns:a16="http://schemas.microsoft.com/office/drawing/2014/main" id="{8DA8B052-0C11-7B4C-B6A5-ABD60C584C0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721056" y="2282115"/>
                <a:ext cx="180863" cy="502398"/>
              </a:xfrm>
              <a:prstGeom prst="rect">
                <a:avLst/>
              </a:prstGeom>
            </p:spPr>
          </p:pic>
          <p:pic>
            <p:nvPicPr>
              <p:cNvPr id="65" name="Graphic 64">
                <a:extLst>
                  <a:ext uri="{FF2B5EF4-FFF2-40B4-BE49-F238E27FC236}">
                    <a16:creationId xmlns:a16="http://schemas.microsoft.com/office/drawing/2014/main" id="{E5F82C54-DEC5-854B-81DF-ADBC6F1BE440}"/>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989996" y="2282115"/>
                <a:ext cx="180863" cy="502398"/>
              </a:xfrm>
              <a:prstGeom prst="rect">
                <a:avLst/>
              </a:prstGeom>
            </p:spPr>
          </p:pic>
          <p:pic>
            <p:nvPicPr>
              <p:cNvPr id="66" name="Graphic 65">
                <a:extLst>
                  <a:ext uri="{FF2B5EF4-FFF2-40B4-BE49-F238E27FC236}">
                    <a16:creationId xmlns:a16="http://schemas.microsoft.com/office/drawing/2014/main" id="{DAFEAF25-7E10-2740-A733-4597D27EB722}"/>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258937" y="2282115"/>
                <a:ext cx="180863" cy="502398"/>
              </a:xfrm>
              <a:prstGeom prst="rect">
                <a:avLst/>
              </a:prstGeom>
            </p:spPr>
          </p:pic>
          <p:pic>
            <p:nvPicPr>
              <p:cNvPr id="67" name="Graphic 66">
                <a:extLst>
                  <a:ext uri="{FF2B5EF4-FFF2-40B4-BE49-F238E27FC236}">
                    <a16:creationId xmlns:a16="http://schemas.microsoft.com/office/drawing/2014/main" id="{2103CE99-5515-6F48-8B57-B5BADA1105F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527878" y="2282115"/>
                <a:ext cx="180863" cy="502398"/>
              </a:xfrm>
              <a:prstGeom prst="rect">
                <a:avLst/>
              </a:prstGeom>
            </p:spPr>
          </p:pic>
          <p:pic>
            <p:nvPicPr>
              <p:cNvPr id="68" name="Graphic 67">
                <a:extLst>
                  <a:ext uri="{FF2B5EF4-FFF2-40B4-BE49-F238E27FC236}">
                    <a16:creationId xmlns:a16="http://schemas.microsoft.com/office/drawing/2014/main" id="{9C43EE44-660C-344C-B900-B78377EBEAB2}"/>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796819" y="2282115"/>
                <a:ext cx="180863" cy="502398"/>
              </a:xfrm>
              <a:prstGeom prst="rect">
                <a:avLst/>
              </a:prstGeom>
            </p:spPr>
          </p:pic>
          <p:pic>
            <p:nvPicPr>
              <p:cNvPr id="69" name="Graphic 68">
                <a:extLst>
                  <a:ext uri="{FF2B5EF4-FFF2-40B4-BE49-F238E27FC236}">
                    <a16:creationId xmlns:a16="http://schemas.microsoft.com/office/drawing/2014/main" id="{9C06EAD9-AD55-2E44-9DE6-196C2DE53737}"/>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065759" y="2282115"/>
                <a:ext cx="180863" cy="502398"/>
              </a:xfrm>
              <a:prstGeom prst="rect">
                <a:avLst/>
              </a:prstGeom>
            </p:spPr>
          </p:pic>
          <p:pic>
            <p:nvPicPr>
              <p:cNvPr id="70" name="Graphic 69">
                <a:extLst>
                  <a:ext uri="{FF2B5EF4-FFF2-40B4-BE49-F238E27FC236}">
                    <a16:creationId xmlns:a16="http://schemas.microsoft.com/office/drawing/2014/main" id="{C78F85BE-AD9C-0D44-90AB-33D74F0AC6F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334701" y="2282115"/>
                <a:ext cx="180863" cy="502398"/>
              </a:xfrm>
              <a:prstGeom prst="rect">
                <a:avLst/>
              </a:prstGeom>
            </p:spPr>
          </p:pic>
          <p:pic>
            <p:nvPicPr>
              <p:cNvPr id="71" name="Graphic 70">
                <a:extLst>
                  <a:ext uri="{FF2B5EF4-FFF2-40B4-BE49-F238E27FC236}">
                    <a16:creationId xmlns:a16="http://schemas.microsoft.com/office/drawing/2014/main" id="{DC409864-F2F4-D441-B654-A2BD6E72F75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603642" y="2282115"/>
                <a:ext cx="180863" cy="502398"/>
              </a:xfrm>
              <a:prstGeom prst="rect">
                <a:avLst/>
              </a:prstGeom>
            </p:spPr>
          </p:pic>
        </p:grpSp>
        <p:grpSp>
          <p:nvGrpSpPr>
            <p:cNvPr id="72" name="Group 71">
              <a:extLst>
                <a:ext uri="{FF2B5EF4-FFF2-40B4-BE49-F238E27FC236}">
                  <a16:creationId xmlns:a16="http://schemas.microsoft.com/office/drawing/2014/main" id="{16D437E0-AC8F-DD46-9813-A25C4B8E3C10}"/>
                </a:ext>
              </a:extLst>
            </p:cNvPr>
            <p:cNvGrpSpPr/>
            <p:nvPr/>
          </p:nvGrpSpPr>
          <p:grpSpPr>
            <a:xfrm>
              <a:off x="1183173" y="4562735"/>
              <a:ext cx="2601332" cy="502398"/>
              <a:chOff x="1183173" y="2282115"/>
              <a:chExt cx="2601332" cy="502398"/>
            </a:xfrm>
          </p:grpSpPr>
          <p:pic>
            <p:nvPicPr>
              <p:cNvPr id="73" name="Graphic 72">
                <a:extLst>
                  <a:ext uri="{FF2B5EF4-FFF2-40B4-BE49-F238E27FC236}">
                    <a16:creationId xmlns:a16="http://schemas.microsoft.com/office/drawing/2014/main" id="{6FC65FD4-FE80-1F40-A3C2-2463AA530D7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183173" y="2282115"/>
                <a:ext cx="180863" cy="502398"/>
              </a:xfrm>
              <a:prstGeom prst="rect">
                <a:avLst/>
              </a:prstGeom>
            </p:spPr>
          </p:pic>
          <p:pic>
            <p:nvPicPr>
              <p:cNvPr id="74" name="Graphic 73">
                <a:extLst>
                  <a:ext uri="{FF2B5EF4-FFF2-40B4-BE49-F238E27FC236}">
                    <a16:creationId xmlns:a16="http://schemas.microsoft.com/office/drawing/2014/main" id="{F4C38F58-1246-F64D-9E63-6741B104451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52114" y="2282115"/>
                <a:ext cx="180863" cy="502398"/>
              </a:xfrm>
              <a:prstGeom prst="rect">
                <a:avLst/>
              </a:prstGeom>
            </p:spPr>
          </p:pic>
          <p:pic>
            <p:nvPicPr>
              <p:cNvPr id="75" name="Graphic 74">
                <a:extLst>
                  <a:ext uri="{FF2B5EF4-FFF2-40B4-BE49-F238E27FC236}">
                    <a16:creationId xmlns:a16="http://schemas.microsoft.com/office/drawing/2014/main" id="{8B3E2159-7606-5D4D-9D4E-616B51BC4E1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721056" y="2282115"/>
                <a:ext cx="180863" cy="502398"/>
              </a:xfrm>
              <a:prstGeom prst="rect">
                <a:avLst/>
              </a:prstGeom>
            </p:spPr>
          </p:pic>
          <p:pic>
            <p:nvPicPr>
              <p:cNvPr id="76" name="Graphic 75">
                <a:extLst>
                  <a:ext uri="{FF2B5EF4-FFF2-40B4-BE49-F238E27FC236}">
                    <a16:creationId xmlns:a16="http://schemas.microsoft.com/office/drawing/2014/main" id="{15961F25-F26D-A047-AD05-5D6A5E8E2777}"/>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989996" y="2282115"/>
                <a:ext cx="180863" cy="502398"/>
              </a:xfrm>
              <a:prstGeom prst="rect">
                <a:avLst/>
              </a:prstGeom>
            </p:spPr>
          </p:pic>
          <p:pic>
            <p:nvPicPr>
              <p:cNvPr id="77" name="Graphic 76">
                <a:extLst>
                  <a:ext uri="{FF2B5EF4-FFF2-40B4-BE49-F238E27FC236}">
                    <a16:creationId xmlns:a16="http://schemas.microsoft.com/office/drawing/2014/main" id="{A86A1703-A89C-8140-B0C5-E3CD19A35E8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258937" y="2282115"/>
                <a:ext cx="180863" cy="502398"/>
              </a:xfrm>
              <a:prstGeom prst="rect">
                <a:avLst/>
              </a:prstGeom>
            </p:spPr>
          </p:pic>
          <p:pic>
            <p:nvPicPr>
              <p:cNvPr id="78" name="Graphic 77">
                <a:extLst>
                  <a:ext uri="{FF2B5EF4-FFF2-40B4-BE49-F238E27FC236}">
                    <a16:creationId xmlns:a16="http://schemas.microsoft.com/office/drawing/2014/main" id="{16013960-94F0-FA44-AE2F-58471453ADF2}"/>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527878" y="2282115"/>
                <a:ext cx="180863" cy="502398"/>
              </a:xfrm>
              <a:prstGeom prst="rect">
                <a:avLst/>
              </a:prstGeom>
            </p:spPr>
          </p:pic>
          <p:pic>
            <p:nvPicPr>
              <p:cNvPr id="79" name="Graphic 78">
                <a:extLst>
                  <a:ext uri="{FF2B5EF4-FFF2-40B4-BE49-F238E27FC236}">
                    <a16:creationId xmlns:a16="http://schemas.microsoft.com/office/drawing/2014/main" id="{57D57B83-3981-B04A-8C21-FEACAD1A858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796819" y="2282115"/>
                <a:ext cx="180863" cy="502398"/>
              </a:xfrm>
              <a:prstGeom prst="rect">
                <a:avLst/>
              </a:prstGeom>
            </p:spPr>
          </p:pic>
          <p:pic>
            <p:nvPicPr>
              <p:cNvPr id="80" name="Graphic 79">
                <a:extLst>
                  <a:ext uri="{FF2B5EF4-FFF2-40B4-BE49-F238E27FC236}">
                    <a16:creationId xmlns:a16="http://schemas.microsoft.com/office/drawing/2014/main" id="{19D0B835-9436-FB43-BB36-D01160211312}"/>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065759" y="2282115"/>
                <a:ext cx="180863" cy="502398"/>
              </a:xfrm>
              <a:prstGeom prst="rect">
                <a:avLst/>
              </a:prstGeom>
            </p:spPr>
          </p:pic>
          <p:pic>
            <p:nvPicPr>
              <p:cNvPr id="81" name="Graphic 80">
                <a:extLst>
                  <a:ext uri="{FF2B5EF4-FFF2-40B4-BE49-F238E27FC236}">
                    <a16:creationId xmlns:a16="http://schemas.microsoft.com/office/drawing/2014/main" id="{FECDA4C9-6807-9841-9A95-2FDDCE91541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334701" y="2282115"/>
                <a:ext cx="180863" cy="502398"/>
              </a:xfrm>
              <a:prstGeom prst="rect">
                <a:avLst/>
              </a:prstGeom>
            </p:spPr>
          </p:pic>
          <p:pic>
            <p:nvPicPr>
              <p:cNvPr id="82" name="Graphic 81">
                <a:extLst>
                  <a:ext uri="{FF2B5EF4-FFF2-40B4-BE49-F238E27FC236}">
                    <a16:creationId xmlns:a16="http://schemas.microsoft.com/office/drawing/2014/main" id="{72F17025-AD37-0049-924B-C5FD42324C9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603642" y="2282115"/>
                <a:ext cx="180863" cy="502398"/>
              </a:xfrm>
              <a:prstGeom prst="rect">
                <a:avLst/>
              </a:prstGeom>
            </p:spPr>
          </p:pic>
        </p:grpSp>
        <p:grpSp>
          <p:nvGrpSpPr>
            <p:cNvPr id="83" name="Group 82">
              <a:extLst>
                <a:ext uri="{FF2B5EF4-FFF2-40B4-BE49-F238E27FC236}">
                  <a16:creationId xmlns:a16="http://schemas.microsoft.com/office/drawing/2014/main" id="{E0ABEEE1-3F12-F245-8228-900158ABE4C1}"/>
                </a:ext>
              </a:extLst>
            </p:cNvPr>
            <p:cNvGrpSpPr/>
            <p:nvPr/>
          </p:nvGrpSpPr>
          <p:grpSpPr>
            <a:xfrm>
              <a:off x="3872583" y="2282115"/>
              <a:ext cx="2631476" cy="502398"/>
              <a:chOff x="1183173" y="2282115"/>
              <a:chExt cx="2631476" cy="502398"/>
            </a:xfrm>
          </p:grpSpPr>
          <p:pic>
            <p:nvPicPr>
              <p:cNvPr id="84" name="Graphic 83">
                <a:extLst>
                  <a:ext uri="{FF2B5EF4-FFF2-40B4-BE49-F238E27FC236}">
                    <a16:creationId xmlns:a16="http://schemas.microsoft.com/office/drawing/2014/main" id="{0D065C38-F0FC-994C-8316-F9CA669624F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183173" y="2282115"/>
                <a:ext cx="180863" cy="502398"/>
              </a:xfrm>
              <a:prstGeom prst="rect">
                <a:avLst/>
              </a:prstGeom>
            </p:spPr>
          </p:pic>
          <p:pic>
            <p:nvPicPr>
              <p:cNvPr id="85" name="Graphic 84">
                <a:extLst>
                  <a:ext uri="{FF2B5EF4-FFF2-40B4-BE49-F238E27FC236}">
                    <a16:creationId xmlns:a16="http://schemas.microsoft.com/office/drawing/2014/main" id="{383D751F-718A-194B-8461-C6F63574574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452114" y="2282115"/>
                <a:ext cx="180863" cy="502398"/>
              </a:xfrm>
              <a:prstGeom prst="rect">
                <a:avLst/>
              </a:prstGeom>
            </p:spPr>
          </p:pic>
          <p:pic>
            <p:nvPicPr>
              <p:cNvPr id="86" name="Graphic 85">
                <a:extLst>
                  <a:ext uri="{FF2B5EF4-FFF2-40B4-BE49-F238E27FC236}">
                    <a16:creationId xmlns:a16="http://schemas.microsoft.com/office/drawing/2014/main" id="{0BADB982-CC6E-B041-A41F-48FD7A809C0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90911" y="2282115"/>
                <a:ext cx="241151" cy="502398"/>
              </a:xfrm>
              <a:prstGeom prst="rect">
                <a:avLst/>
              </a:prstGeom>
            </p:spPr>
          </p:pic>
          <p:pic>
            <p:nvPicPr>
              <p:cNvPr id="87" name="Graphic 86">
                <a:extLst>
                  <a:ext uri="{FF2B5EF4-FFF2-40B4-BE49-F238E27FC236}">
                    <a16:creationId xmlns:a16="http://schemas.microsoft.com/office/drawing/2014/main" id="{02ABAEBC-069F-534C-9BFD-CB8AD93E874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959852" y="2282115"/>
                <a:ext cx="241151" cy="502398"/>
              </a:xfrm>
              <a:prstGeom prst="rect">
                <a:avLst/>
              </a:prstGeom>
            </p:spPr>
          </p:pic>
          <p:pic>
            <p:nvPicPr>
              <p:cNvPr id="88" name="Graphic 87">
                <a:extLst>
                  <a:ext uri="{FF2B5EF4-FFF2-40B4-BE49-F238E27FC236}">
                    <a16:creationId xmlns:a16="http://schemas.microsoft.com/office/drawing/2014/main" id="{514213BC-78CE-AC49-ACDA-5D4682A4CE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28793" y="2282115"/>
                <a:ext cx="241151" cy="502398"/>
              </a:xfrm>
              <a:prstGeom prst="rect">
                <a:avLst/>
              </a:prstGeom>
            </p:spPr>
          </p:pic>
          <p:pic>
            <p:nvPicPr>
              <p:cNvPr id="89" name="Graphic 88">
                <a:extLst>
                  <a:ext uri="{FF2B5EF4-FFF2-40B4-BE49-F238E27FC236}">
                    <a16:creationId xmlns:a16="http://schemas.microsoft.com/office/drawing/2014/main" id="{A2F396FE-3468-BF40-A63F-F53A9BE8BD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97734" y="2282115"/>
                <a:ext cx="241151" cy="502398"/>
              </a:xfrm>
              <a:prstGeom prst="rect">
                <a:avLst/>
              </a:prstGeom>
            </p:spPr>
          </p:pic>
          <p:pic>
            <p:nvPicPr>
              <p:cNvPr id="90" name="Graphic 89">
                <a:extLst>
                  <a:ext uri="{FF2B5EF4-FFF2-40B4-BE49-F238E27FC236}">
                    <a16:creationId xmlns:a16="http://schemas.microsoft.com/office/drawing/2014/main" id="{BEA63681-57F6-6041-B7DB-ABACA5805DB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66675" y="2282115"/>
                <a:ext cx="241151" cy="502398"/>
              </a:xfrm>
              <a:prstGeom prst="rect">
                <a:avLst/>
              </a:prstGeom>
            </p:spPr>
          </p:pic>
          <p:pic>
            <p:nvPicPr>
              <p:cNvPr id="91" name="Graphic 90">
                <a:extLst>
                  <a:ext uri="{FF2B5EF4-FFF2-40B4-BE49-F238E27FC236}">
                    <a16:creationId xmlns:a16="http://schemas.microsoft.com/office/drawing/2014/main" id="{8CF0E466-BA4B-064B-8192-9DB7952F439D}"/>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035616" y="2282115"/>
                <a:ext cx="241151" cy="502398"/>
              </a:xfrm>
              <a:prstGeom prst="rect">
                <a:avLst/>
              </a:prstGeom>
            </p:spPr>
          </p:pic>
          <p:pic>
            <p:nvPicPr>
              <p:cNvPr id="92" name="Graphic 91">
                <a:extLst>
                  <a:ext uri="{FF2B5EF4-FFF2-40B4-BE49-F238E27FC236}">
                    <a16:creationId xmlns:a16="http://schemas.microsoft.com/office/drawing/2014/main" id="{14168E27-709A-3A49-A0B9-817B3939A83D}"/>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304557" y="2282115"/>
                <a:ext cx="241151" cy="502398"/>
              </a:xfrm>
              <a:prstGeom prst="rect">
                <a:avLst/>
              </a:prstGeom>
            </p:spPr>
          </p:pic>
          <p:pic>
            <p:nvPicPr>
              <p:cNvPr id="93" name="Graphic 92">
                <a:extLst>
                  <a:ext uri="{FF2B5EF4-FFF2-40B4-BE49-F238E27FC236}">
                    <a16:creationId xmlns:a16="http://schemas.microsoft.com/office/drawing/2014/main" id="{E3A4EF31-7817-5842-98F9-B4FA8B5BA2DD}"/>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573498" y="2282115"/>
                <a:ext cx="241151" cy="502398"/>
              </a:xfrm>
              <a:prstGeom prst="rect">
                <a:avLst/>
              </a:prstGeom>
            </p:spPr>
          </p:pic>
        </p:grpSp>
        <p:grpSp>
          <p:nvGrpSpPr>
            <p:cNvPr id="94" name="Group 93">
              <a:extLst>
                <a:ext uri="{FF2B5EF4-FFF2-40B4-BE49-F238E27FC236}">
                  <a16:creationId xmlns:a16="http://schemas.microsoft.com/office/drawing/2014/main" id="{29BFB940-6D01-B745-ACFC-B882B73D715B}"/>
                </a:ext>
              </a:extLst>
            </p:cNvPr>
            <p:cNvGrpSpPr/>
            <p:nvPr/>
          </p:nvGrpSpPr>
          <p:grpSpPr>
            <a:xfrm>
              <a:off x="3842439" y="2852270"/>
              <a:ext cx="2661620" cy="502398"/>
              <a:chOff x="1153029" y="2282115"/>
              <a:chExt cx="2661620" cy="502398"/>
            </a:xfrm>
          </p:grpSpPr>
          <p:pic>
            <p:nvPicPr>
              <p:cNvPr id="95" name="Graphic 94">
                <a:extLst>
                  <a:ext uri="{FF2B5EF4-FFF2-40B4-BE49-F238E27FC236}">
                    <a16:creationId xmlns:a16="http://schemas.microsoft.com/office/drawing/2014/main" id="{33FCB802-7240-0B4D-9701-E3B056C2F6B3}"/>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153029" y="2282115"/>
                <a:ext cx="241151" cy="502398"/>
              </a:xfrm>
              <a:prstGeom prst="rect">
                <a:avLst/>
              </a:prstGeom>
            </p:spPr>
          </p:pic>
          <p:pic>
            <p:nvPicPr>
              <p:cNvPr id="96" name="Graphic 95">
                <a:extLst>
                  <a:ext uri="{FF2B5EF4-FFF2-40B4-BE49-F238E27FC236}">
                    <a16:creationId xmlns:a16="http://schemas.microsoft.com/office/drawing/2014/main" id="{4A31324F-3A74-C246-92C9-6C33641CE07B}"/>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421970" y="2282115"/>
                <a:ext cx="241151" cy="502398"/>
              </a:xfrm>
              <a:prstGeom prst="rect">
                <a:avLst/>
              </a:prstGeom>
            </p:spPr>
          </p:pic>
          <p:pic>
            <p:nvPicPr>
              <p:cNvPr id="97" name="Graphic 96">
                <a:extLst>
                  <a:ext uri="{FF2B5EF4-FFF2-40B4-BE49-F238E27FC236}">
                    <a16:creationId xmlns:a16="http://schemas.microsoft.com/office/drawing/2014/main" id="{E7627779-DB1B-6C4A-89F8-E4A08FA97FF9}"/>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690911" y="2282115"/>
                <a:ext cx="241151" cy="502398"/>
              </a:xfrm>
              <a:prstGeom prst="rect">
                <a:avLst/>
              </a:prstGeom>
            </p:spPr>
          </p:pic>
          <p:pic>
            <p:nvPicPr>
              <p:cNvPr id="98" name="Graphic 97">
                <a:extLst>
                  <a:ext uri="{FF2B5EF4-FFF2-40B4-BE49-F238E27FC236}">
                    <a16:creationId xmlns:a16="http://schemas.microsoft.com/office/drawing/2014/main" id="{21C4C7E3-DB5C-FB48-A222-554A13BDBABF}"/>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959852" y="2282115"/>
                <a:ext cx="241151" cy="502398"/>
              </a:xfrm>
              <a:prstGeom prst="rect">
                <a:avLst/>
              </a:prstGeom>
            </p:spPr>
          </p:pic>
          <p:pic>
            <p:nvPicPr>
              <p:cNvPr id="99" name="Graphic 98">
                <a:extLst>
                  <a:ext uri="{FF2B5EF4-FFF2-40B4-BE49-F238E27FC236}">
                    <a16:creationId xmlns:a16="http://schemas.microsoft.com/office/drawing/2014/main" id="{A1FA09CC-D4CE-1D4B-84C7-E42E84131E86}"/>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228793" y="2282115"/>
                <a:ext cx="241151" cy="502398"/>
              </a:xfrm>
              <a:prstGeom prst="rect">
                <a:avLst/>
              </a:prstGeom>
            </p:spPr>
          </p:pic>
          <p:pic>
            <p:nvPicPr>
              <p:cNvPr id="100" name="Graphic 99">
                <a:extLst>
                  <a:ext uri="{FF2B5EF4-FFF2-40B4-BE49-F238E27FC236}">
                    <a16:creationId xmlns:a16="http://schemas.microsoft.com/office/drawing/2014/main" id="{DF4A1B17-BDCB-6348-8A1B-55C908DDBEEE}"/>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497734" y="2282115"/>
                <a:ext cx="241151" cy="502398"/>
              </a:xfrm>
              <a:prstGeom prst="rect">
                <a:avLst/>
              </a:prstGeom>
            </p:spPr>
          </p:pic>
          <p:pic>
            <p:nvPicPr>
              <p:cNvPr id="101" name="Graphic 100">
                <a:extLst>
                  <a:ext uri="{FF2B5EF4-FFF2-40B4-BE49-F238E27FC236}">
                    <a16:creationId xmlns:a16="http://schemas.microsoft.com/office/drawing/2014/main" id="{C6B8196C-DF2E-A748-AEA2-AE078D66C23B}"/>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766675" y="2282115"/>
                <a:ext cx="241151" cy="502398"/>
              </a:xfrm>
              <a:prstGeom prst="rect">
                <a:avLst/>
              </a:prstGeom>
            </p:spPr>
          </p:pic>
          <p:pic>
            <p:nvPicPr>
              <p:cNvPr id="102" name="Graphic 101">
                <a:extLst>
                  <a:ext uri="{FF2B5EF4-FFF2-40B4-BE49-F238E27FC236}">
                    <a16:creationId xmlns:a16="http://schemas.microsoft.com/office/drawing/2014/main" id="{C3D9365F-41BB-B54E-89C5-73AAE083434E}"/>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035616" y="2282115"/>
                <a:ext cx="241151" cy="502398"/>
              </a:xfrm>
              <a:prstGeom prst="rect">
                <a:avLst/>
              </a:prstGeom>
            </p:spPr>
          </p:pic>
          <p:pic>
            <p:nvPicPr>
              <p:cNvPr id="103" name="Graphic 102">
                <a:extLst>
                  <a:ext uri="{FF2B5EF4-FFF2-40B4-BE49-F238E27FC236}">
                    <a16:creationId xmlns:a16="http://schemas.microsoft.com/office/drawing/2014/main" id="{0A5D714C-75EC-F14C-9E8F-33249E2B27FB}"/>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304557" y="2282115"/>
                <a:ext cx="241151" cy="502398"/>
              </a:xfrm>
              <a:prstGeom prst="rect">
                <a:avLst/>
              </a:prstGeom>
            </p:spPr>
          </p:pic>
          <p:pic>
            <p:nvPicPr>
              <p:cNvPr id="104" name="Graphic 103">
                <a:extLst>
                  <a:ext uri="{FF2B5EF4-FFF2-40B4-BE49-F238E27FC236}">
                    <a16:creationId xmlns:a16="http://schemas.microsoft.com/office/drawing/2014/main" id="{98DA53B1-4985-5B45-ABE4-F9F82E43CDED}"/>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573498" y="2282115"/>
                <a:ext cx="241151" cy="502398"/>
              </a:xfrm>
              <a:prstGeom prst="rect">
                <a:avLst/>
              </a:prstGeom>
            </p:spPr>
          </p:pic>
        </p:grpSp>
        <p:grpSp>
          <p:nvGrpSpPr>
            <p:cNvPr id="105" name="Group 104">
              <a:extLst>
                <a:ext uri="{FF2B5EF4-FFF2-40B4-BE49-F238E27FC236}">
                  <a16:creationId xmlns:a16="http://schemas.microsoft.com/office/drawing/2014/main" id="{A7005E56-46C6-B34F-882E-8A1663AA8B48}"/>
                </a:ext>
              </a:extLst>
            </p:cNvPr>
            <p:cNvGrpSpPr/>
            <p:nvPr/>
          </p:nvGrpSpPr>
          <p:grpSpPr>
            <a:xfrm>
              <a:off x="3842439" y="3422425"/>
              <a:ext cx="2661620" cy="502398"/>
              <a:chOff x="1153029" y="2282115"/>
              <a:chExt cx="2661620" cy="502398"/>
            </a:xfrm>
          </p:grpSpPr>
          <p:pic>
            <p:nvPicPr>
              <p:cNvPr id="106" name="Graphic 105">
                <a:extLst>
                  <a:ext uri="{FF2B5EF4-FFF2-40B4-BE49-F238E27FC236}">
                    <a16:creationId xmlns:a16="http://schemas.microsoft.com/office/drawing/2014/main" id="{1B70BDC5-0326-8143-94D2-9D59967E7DEF}"/>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153029" y="2282115"/>
                <a:ext cx="241151" cy="502398"/>
              </a:xfrm>
              <a:prstGeom prst="rect">
                <a:avLst/>
              </a:prstGeom>
            </p:spPr>
          </p:pic>
          <p:pic>
            <p:nvPicPr>
              <p:cNvPr id="107" name="Graphic 106">
                <a:extLst>
                  <a:ext uri="{FF2B5EF4-FFF2-40B4-BE49-F238E27FC236}">
                    <a16:creationId xmlns:a16="http://schemas.microsoft.com/office/drawing/2014/main" id="{D96F1FD8-A919-6A4E-913A-C5A7D9B44932}"/>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421970" y="2282115"/>
                <a:ext cx="241151" cy="502398"/>
              </a:xfrm>
              <a:prstGeom prst="rect">
                <a:avLst/>
              </a:prstGeom>
            </p:spPr>
          </p:pic>
          <p:pic>
            <p:nvPicPr>
              <p:cNvPr id="108" name="Graphic 107">
                <a:extLst>
                  <a:ext uri="{FF2B5EF4-FFF2-40B4-BE49-F238E27FC236}">
                    <a16:creationId xmlns:a16="http://schemas.microsoft.com/office/drawing/2014/main" id="{77EC0F23-81AA-3A41-9642-AB4D337107CE}"/>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690911" y="2282115"/>
                <a:ext cx="241151" cy="502398"/>
              </a:xfrm>
              <a:prstGeom prst="rect">
                <a:avLst/>
              </a:prstGeom>
            </p:spPr>
          </p:pic>
          <p:pic>
            <p:nvPicPr>
              <p:cNvPr id="109" name="Graphic 108">
                <a:extLst>
                  <a:ext uri="{FF2B5EF4-FFF2-40B4-BE49-F238E27FC236}">
                    <a16:creationId xmlns:a16="http://schemas.microsoft.com/office/drawing/2014/main" id="{6AC166C4-24EC-5647-8556-FD460948D767}"/>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959852" y="2282115"/>
                <a:ext cx="241151" cy="502398"/>
              </a:xfrm>
              <a:prstGeom prst="rect">
                <a:avLst/>
              </a:prstGeom>
            </p:spPr>
          </p:pic>
          <p:pic>
            <p:nvPicPr>
              <p:cNvPr id="110" name="Graphic 109">
                <a:extLst>
                  <a:ext uri="{FF2B5EF4-FFF2-40B4-BE49-F238E27FC236}">
                    <a16:creationId xmlns:a16="http://schemas.microsoft.com/office/drawing/2014/main" id="{14890331-533D-7844-81F5-F7238B94596B}"/>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228793" y="2282115"/>
                <a:ext cx="241151" cy="502398"/>
              </a:xfrm>
              <a:prstGeom prst="rect">
                <a:avLst/>
              </a:prstGeom>
            </p:spPr>
          </p:pic>
          <p:pic>
            <p:nvPicPr>
              <p:cNvPr id="111" name="Graphic 110">
                <a:extLst>
                  <a:ext uri="{FF2B5EF4-FFF2-40B4-BE49-F238E27FC236}">
                    <a16:creationId xmlns:a16="http://schemas.microsoft.com/office/drawing/2014/main" id="{90EF8481-2732-8245-A968-09C3B0D01A4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497734" y="2282115"/>
                <a:ext cx="241151" cy="502398"/>
              </a:xfrm>
              <a:prstGeom prst="rect">
                <a:avLst/>
              </a:prstGeom>
            </p:spPr>
          </p:pic>
          <p:pic>
            <p:nvPicPr>
              <p:cNvPr id="112" name="Graphic 111">
                <a:extLst>
                  <a:ext uri="{FF2B5EF4-FFF2-40B4-BE49-F238E27FC236}">
                    <a16:creationId xmlns:a16="http://schemas.microsoft.com/office/drawing/2014/main" id="{3AC65A1E-D91E-AD43-B098-6F31E275912E}"/>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766675" y="2282115"/>
                <a:ext cx="241151" cy="502398"/>
              </a:xfrm>
              <a:prstGeom prst="rect">
                <a:avLst/>
              </a:prstGeom>
            </p:spPr>
          </p:pic>
          <p:pic>
            <p:nvPicPr>
              <p:cNvPr id="113" name="Graphic 112">
                <a:extLst>
                  <a:ext uri="{FF2B5EF4-FFF2-40B4-BE49-F238E27FC236}">
                    <a16:creationId xmlns:a16="http://schemas.microsoft.com/office/drawing/2014/main" id="{EFA2A3D7-62EB-9D4D-B5FC-1DD2FB3DA838}"/>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035616" y="2282115"/>
                <a:ext cx="241151" cy="502398"/>
              </a:xfrm>
              <a:prstGeom prst="rect">
                <a:avLst/>
              </a:prstGeom>
            </p:spPr>
          </p:pic>
          <p:pic>
            <p:nvPicPr>
              <p:cNvPr id="114" name="Graphic 113">
                <a:extLst>
                  <a:ext uri="{FF2B5EF4-FFF2-40B4-BE49-F238E27FC236}">
                    <a16:creationId xmlns:a16="http://schemas.microsoft.com/office/drawing/2014/main" id="{017BB114-9BBF-A64B-A29F-751ED2B46832}"/>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304557" y="2282115"/>
                <a:ext cx="241151" cy="502398"/>
              </a:xfrm>
              <a:prstGeom prst="rect">
                <a:avLst/>
              </a:prstGeom>
            </p:spPr>
          </p:pic>
          <p:pic>
            <p:nvPicPr>
              <p:cNvPr id="115" name="Graphic 114">
                <a:extLst>
                  <a:ext uri="{FF2B5EF4-FFF2-40B4-BE49-F238E27FC236}">
                    <a16:creationId xmlns:a16="http://schemas.microsoft.com/office/drawing/2014/main" id="{4CDE6ED8-35BD-9547-BB8F-126B39C89FC3}"/>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573498" y="2282115"/>
                <a:ext cx="241151" cy="502398"/>
              </a:xfrm>
              <a:prstGeom prst="rect">
                <a:avLst/>
              </a:prstGeom>
            </p:spPr>
          </p:pic>
        </p:grpSp>
        <p:grpSp>
          <p:nvGrpSpPr>
            <p:cNvPr id="116" name="Group 115">
              <a:extLst>
                <a:ext uri="{FF2B5EF4-FFF2-40B4-BE49-F238E27FC236}">
                  <a16:creationId xmlns:a16="http://schemas.microsoft.com/office/drawing/2014/main" id="{AE5729AF-5343-8D4F-9886-5419C203A83C}"/>
                </a:ext>
              </a:extLst>
            </p:cNvPr>
            <p:cNvGrpSpPr/>
            <p:nvPr/>
          </p:nvGrpSpPr>
          <p:grpSpPr>
            <a:xfrm>
              <a:off x="3842439" y="3992580"/>
              <a:ext cx="2661620" cy="502398"/>
              <a:chOff x="1153029" y="2282115"/>
              <a:chExt cx="2661620" cy="502398"/>
            </a:xfrm>
          </p:grpSpPr>
          <p:pic>
            <p:nvPicPr>
              <p:cNvPr id="117" name="Graphic 116">
                <a:extLst>
                  <a:ext uri="{FF2B5EF4-FFF2-40B4-BE49-F238E27FC236}">
                    <a16:creationId xmlns:a16="http://schemas.microsoft.com/office/drawing/2014/main" id="{B559AE7A-A91C-3144-A9B7-8545124A81C2}"/>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153029" y="2282115"/>
                <a:ext cx="241151" cy="502398"/>
              </a:xfrm>
              <a:prstGeom prst="rect">
                <a:avLst/>
              </a:prstGeom>
            </p:spPr>
          </p:pic>
          <p:pic>
            <p:nvPicPr>
              <p:cNvPr id="118" name="Graphic 117">
                <a:extLst>
                  <a:ext uri="{FF2B5EF4-FFF2-40B4-BE49-F238E27FC236}">
                    <a16:creationId xmlns:a16="http://schemas.microsoft.com/office/drawing/2014/main" id="{AC444559-6FF6-C94A-BF80-765F0AEC7EE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421970" y="2282115"/>
                <a:ext cx="241151" cy="502398"/>
              </a:xfrm>
              <a:prstGeom prst="rect">
                <a:avLst/>
              </a:prstGeom>
            </p:spPr>
          </p:pic>
          <p:pic>
            <p:nvPicPr>
              <p:cNvPr id="119" name="Graphic 118">
                <a:extLst>
                  <a:ext uri="{FF2B5EF4-FFF2-40B4-BE49-F238E27FC236}">
                    <a16:creationId xmlns:a16="http://schemas.microsoft.com/office/drawing/2014/main" id="{D3A69AC7-851E-754F-8026-C59D88C59B0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690911" y="2282115"/>
                <a:ext cx="241151" cy="502398"/>
              </a:xfrm>
              <a:prstGeom prst="rect">
                <a:avLst/>
              </a:prstGeom>
            </p:spPr>
          </p:pic>
          <p:pic>
            <p:nvPicPr>
              <p:cNvPr id="120" name="Graphic 119">
                <a:extLst>
                  <a:ext uri="{FF2B5EF4-FFF2-40B4-BE49-F238E27FC236}">
                    <a16:creationId xmlns:a16="http://schemas.microsoft.com/office/drawing/2014/main" id="{0B74C8F8-B958-244D-B47E-65DE4C6B54C9}"/>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959852" y="2282115"/>
                <a:ext cx="241151" cy="502398"/>
              </a:xfrm>
              <a:prstGeom prst="rect">
                <a:avLst/>
              </a:prstGeom>
            </p:spPr>
          </p:pic>
          <p:pic>
            <p:nvPicPr>
              <p:cNvPr id="121" name="Graphic 120">
                <a:extLst>
                  <a:ext uri="{FF2B5EF4-FFF2-40B4-BE49-F238E27FC236}">
                    <a16:creationId xmlns:a16="http://schemas.microsoft.com/office/drawing/2014/main" id="{5299FB3B-598C-6747-9145-5E945C787D6C}"/>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228793" y="2282115"/>
                <a:ext cx="241151" cy="502398"/>
              </a:xfrm>
              <a:prstGeom prst="rect">
                <a:avLst/>
              </a:prstGeom>
            </p:spPr>
          </p:pic>
          <p:pic>
            <p:nvPicPr>
              <p:cNvPr id="122" name="Graphic 121">
                <a:extLst>
                  <a:ext uri="{FF2B5EF4-FFF2-40B4-BE49-F238E27FC236}">
                    <a16:creationId xmlns:a16="http://schemas.microsoft.com/office/drawing/2014/main" id="{C3035CFC-10CC-E640-9810-1C72D93128BF}"/>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497734" y="2282115"/>
                <a:ext cx="241151" cy="502398"/>
              </a:xfrm>
              <a:prstGeom prst="rect">
                <a:avLst/>
              </a:prstGeom>
            </p:spPr>
          </p:pic>
          <p:pic>
            <p:nvPicPr>
              <p:cNvPr id="123" name="Graphic 122">
                <a:extLst>
                  <a:ext uri="{FF2B5EF4-FFF2-40B4-BE49-F238E27FC236}">
                    <a16:creationId xmlns:a16="http://schemas.microsoft.com/office/drawing/2014/main" id="{4081DD3C-0C2C-1F44-B198-ECFF0F640BD4}"/>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766675" y="2282115"/>
                <a:ext cx="241151" cy="502398"/>
              </a:xfrm>
              <a:prstGeom prst="rect">
                <a:avLst/>
              </a:prstGeom>
            </p:spPr>
          </p:pic>
          <p:pic>
            <p:nvPicPr>
              <p:cNvPr id="124" name="Graphic 123">
                <a:extLst>
                  <a:ext uri="{FF2B5EF4-FFF2-40B4-BE49-F238E27FC236}">
                    <a16:creationId xmlns:a16="http://schemas.microsoft.com/office/drawing/2014/main" id="{C77DB470-E7A9-DD41-BC1B-CAB51458EB1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035616" y="2282115"/>
                <a:ext cx="241151" cy="502398"/>
              </a:xfrm>
              <a:prstGeom prst="rect">
                <a:avLst/>
              </a:prstGeom>
            </p:spPr>
          </p:pic>
          <p:pic>
            <p:nvPicPr>
              <p:cNvPr id="125" name="Graphic 124">
                <a:extLst>
                  <a:ext uri="{FF2B5EF4-FFF2-40B4-BE49-F238E27FC236}">
                    <a16:creationId xmlns:a16="http://schemas.microsoft.com/office/drawing/2014/main" id="{05119259-E3E0-C54E-A41C-278185CD884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304557" y="2282115"/>
                <a:ext cx="241151" cy="502398"/>
              </a:xfrm>
              <a:prstGeom prst="rect">
                <a:avLst/>
              </a:prstGeom>
            </p:spPr>
          </p:pic>
          <p:pic>
            <p:nvPicPr>
              <p:cNvPr id="126" name="Graphic 125">
                <a:extLst>
                  <a:ext uri="{FF2B5EF4-FFF2-40B4-BE49-F238E27FC236}">
                    <a16:creationId xmlns:a16="http://schemas.microsoft.com/office/drawing/2014/main" id="{D29F3DC9-E260-AB47-8673-7CFB27CB0B92}"/>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573498" y="2282115"/>
                <a:ext cx="241151" cy="502398"/>
              </a:xfrm>
              <a:prstGeom prst="rect">
                <a:avLst/>
              </a:prstGeom>
            </p:spPr>
          </p:pic>
        </p:grpSp>
        <p:grpSp>
          <p:nvGrpSpPr>
            <p:cNvPr id="127" name="Group 126">
              <a:extLst>
                <a:ext uri="{FF2B5EF4-FFF2-40B4-BE49-F238E27FC236}">
                  <a16:creationId xmlns:a16="http://schemas.microsoft.com/office/drawing/2014/main" id="{47388373-E161-A34D-A340-50C513CCDAA6}"/>
                </a:ext>
              </a:extLst>
            </p:cNvPr>
            <p:cNvGrpSpPr/>
            <p:nvPr/>
          </p:nvGrpSpPr>
          <p:grpSpPr>
            <a:xfrm>
              <a:off x="3842439" y="4562735"/>
              <a:ext cx="2661620" cy="502398"/>
              <a:chOff x="1153029" y="2282115"/>
              <a:chExt cx="2661620" cy="502398"/>
            </a:xfrm>
          </p:grpSpPr>
          <p:pic>
            <p:nvPicPr>
              <p:cNvPr id="128" name="Graphic 127">
                <a:extLst>
                  <a:ext uri="{FF2B5EF4-FFF2-40B4-BE49-F238E27FC236}">
                    <a16:creationId xmlns:a16="http://schemas.microsoft.com/office/drawing/2014/main" id="{54FEBE4F-F48F-5843-A0F6-FE20A762B04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153029" y="2282115"/>
                <a:ext cx="241151" cy="502398"/>
              </a:xfrm>
              <a:prstGeom prst="rect">
                <a:avLst/>
              </a:prstGeom>
            </p:spPr>
          </p:pic>
          <p:pic>
            <p:nvPicPr>
              <p:cNvPr id="129" name="Graphic 128">
                <a:extLst>
                  <a:ext uri="{FF2B5EF4-FFF2-40B4-BE49-F238E27FC236}">
                    <a16:creationId xmlns:a16="http://schemas.microsoft.com/office/drawing/2014/main" id="{FB37DC91-1E8D-3D4B-BFE4-F7F5C2ADE8D9}"/>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421970" y="2282115"/>
                <a:ext cx="241151" cy="502398"/>
              </a:xfrm>
              <a:prstGeom prst="rect">
                <a:avLst/>
              </a:prstGeom>
            </p:spPr>
          </p:pic>
          <p:pic>
            <p:nvPicPr>
              <p:cNvPr id="130" name="Graphic 129">
                <a:extLst>
                  <a:ext uri="{FF2B5EF4-FFF2-40B4-BE49-F238E27FC236}">
                    <a16:creationId xmlns:a16="http://schemas.microsoft.com/office/drawing/2014/main" id="{6FE3B0E8-BC7F-CF45-A37F-C05985A32695}"/>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690911" y="2282115"/>
                <a:ext cx="241151" cy="502398"/>
              </a:xfrm>
              <a:prstGeom prst="rect">
                <a:avLst/>
              </a:prstGeom>
            </p:spPr>
          </p:pic>
          <p:pic>
            <p:nvPicPr>
              <p:cNvPr id="131" name="Graphic 130">
                <a:extLst>
                  <a:ext uri="{FF2B5EF4-FFF2-40B4-BE49-F238E27FC236}">
                    <a16:creationId xmlns:a16="http://schemas.microsoft.com/office/drawing/2014/main" id="{DDB4158A-F2B9-724D-B8E7-6CC30EE7C413}"/>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1959852" y="2282115"/>
                <a:ext cx="241151" cy="502398"/>
              </a:xfrm>
              <a:prstGeom prst="rect">
                <a:avLst/>
              </a:prstGeom>
            </p:spPr>
          </p:pic>
          <p:pic>
            <p:nvPicPr>
              <p:cNvPr id="132" name="Graphic 131">
                <a:extLst>
                  <a:ext uri="{FF2B5EF4-FFF2-40B4-BE49-F238E27FC236}">
                    <a16:creationId xmlns:a16="http://schemas.microsoft.com/office/drawing/2014/main" id="{FF994995-9C66-2548-9523-CA4C36A98574}"/>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228793" y="2282115"/>
                <a:ext cx="241151" cy="502398"/>
              </a:xfrm>
              <a:prstGeom prst="rect">
                <a:avLst/>
              </a:prstGeom>
            </p:spPr>
          </p:pic>
          <p:pic>
            <p:nvPicPr>
              <p:cNvPr id="133" name="Graphic 132">
                <a:extLst>
                  <a:ext uri="{FF2B5EF4-FFF2-40B4-BE49-F238E27FC236}">
                    <a16:creationId xmlns:a16="http://schemas.microsoft.com/office/drawing/2014/main" id="{0617B949-3E42-A14F-9B3E-6B5D14CD406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497734" y="2282115"/>
                <a:ext cx="241151" cy="502398"/>
              </a:xfrm>
              <a:prstGeom prst="rect">
                <a:avLst/>
              </a:prstGeom>
            </p:spPr>
          </p:pic>
          <p:pic>
            <p:nvPicPr>
              <p:cNvPr id="134" name="Graphic 133">
                <a:extLst>
                  <a:ext uri="{FF2B5EF4-FFF2-40B4-BE49-F238E27FC236}">
                    <a16:creationId xmlns:a16="http://schemas.microsoft.com/office/drawing/2014/main" id="{0C8C4E57-1AC9-DA48-A978-9E2E4A692899}"/>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766675" y="2282115"/>
                <a:ext cx="241151" cy="502398"/>
              </a:xfrm>
              <a:prstGeom prst="rect">
                <a:avLst/>
              </a:prstGeom>
            </p:spPr>
          </p:pic>
          <p:pic>
            <p:nvPicPr>
              <p:cNvPr id="135" name="Graphic 134">
                <a:extLst>
                  <a:ext uri="{FF2B5EF4-FFF2-40B4-BE49-F238E27FC236}">
                    <a16:creationId xmlns:a16="http://schemas.microsoft.com/office/drawing/2014/main" id="{C01AE3C0-CEE0-0A47-A139-16597A46E72E}"/>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035616" y="2282115"/>
                <a:ext cx="241151" cy="502398"/>
              </a:xfrm>
              <a:prstGeom prst="rect">
                <a:avLst/>
              </a:prstGeom>
            </p:spPr>
          </p:pic>
          <p:pic>
            <p:nvPicPr>
              <p:cNvPr id="136" name="Graphic 135">
                <a:extLst>
                  <a:ext uri="{FF2B5EF4-FFF2-40B4-BE49-F238E27FC236}">
                    <a16:creationId xmlns:a16="http://schemas.microsoft.com/office/drawing/2014/main" id="{128D07CE-37B5-A04C-B539-437DFAD0A054}"/>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304557" y="2282115"/>
                <a:ext cx="241151" cy="502398"/>
              </a:xfrm>
              <a:prstGeom prst="rect">
                <a:avLst/>
              </a:prstGeom>
            </p:spPr>
          </p:pic>
          <p:pic>
            <p:nvPicPr>
              <p:cNvPr id="137" name="Graphic 136">
                <a:extLst>
                  <a:ext uri="{FF2B5EF4-FFF2-40B4-BE49-F238E27FC236}">
                    <a16:creationId xmlns:a16="http://schemas.microsoft.com/office/drawing/2014/main" id="{DDF28C04-4A79-B344-B8E0-105AFCB4155A}"/>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573498" y="2282115"/>
                <a:ext cx="241151" cy="502398"/>
              </a:xfrm>
              <a:prstGeom prst="rect">
                <a:avLst/>
              </a:prstGeom>
            </p:spPr>
          </p:pic>
        </p:grpSp>
      </p:grpSp>
      <p:pic>
        <p:nvPicPr>
          <p:cNvPr id="153" name="Graphic 152">
            <a:extLst>
              <a:ext uri="{FF2B5EF4-FFF2-40B4-BE49-F238E27FC236}">
                <a16:creationId xmlns:a16="http://schemas.microsoft.com/office/drawing/2014/main" id="{8D16CDCE-961E-4A44-8DB2-D13A4B9AB79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29596" y="2092787"/>
            <a:ext cx="208487" cy="434348"/>
          </a:xfrm>
          <a:prstGeom prst="rect">
            <a:avLst/>
          </a:prstGeom>
        </p:spPr>
      </p:pic>
      <p:pic>
        <p:nvPicPr>
          <p:cNvPr id="154" name="Graphic 153">
            <a:extLst>
              <a:ext uri="{FF2B5EF4-FFF2-40B4-BE49-F238E27FC236}">
                <a16:creationId xmlns:a16="http://schemas.microsoft.com/office/drawing/2014/main" id="{869F9817-6A62-8443-A096-7D827D7AC83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499071" y="2091411"/>
            <a:ext cx="208487" cy="434348"/>
          </a:xfrm>
          <a:prstGeom prst="rect">
            <a:avLst/>
          </a:prstGeom>
        </p:spPr>
      </p:pic>
      <p:pic>
        <p:nvPicPr>
          <p:cNvPr id="155" name="Graphic 154">
            <a:extLst>
              <a:ext uri="{FF2B5EF4-FFF2-40B4-BE49-F238E27FC236}">
                <a16:creationId xmlns:a16="http://schemas.microsoft.com/office/drawing/2014/main" id="{3577EF63-9CFA-3748-9F00-00CA56FCD34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286716" y="2094226"/>
            <a:ext cx="208487" cy="434348"/>
          </a:xfrm>
          <a:prstGeom prst="rect">
            <a:avLst/>
          </a:prstGeom>
        </p:spPr>
      </p:pic>
      <p:pic>
        <p:nvPicPr>
          <p:cNvPr id="156" name="Graphic 155">
            <a:extLst>
              <a:ext uri="{FF2B5EF4-FFF2-40B4-BE49-F238E27FC236}">
                <a16:creationId xmlns:a16="http://schemas.microsoft.com/office/drawing/2014/main" id="{8BD7CCDC-94D7-1A4F-8231-51A1824FE81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78049" y="2091411"/>
            <a:ext cx="208487" cy="434348"/>
          </a:xfrm>
          <a:prstGeom prst="rect">
            <a:avLst/>
          </a:prstGeom>
        </p:spPr>
      </p:pic>
      <p:pic>
        <p:nvPicPr>
          <p:cNvPr id="157" name="Graphic 156">
            <a:extLst>
              <a:ext uri="{FF2B5EF4-FFF2-40B4-BE49-F238E27FC236}">
                <a16:creationId xmlns:a16="http://schemas.microsoft.com/office/drawing/2014/main" id="{CAEE34FD-0233-7C4B-8091-4CBEFB806B9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10562" y="2091411"/>
            <a:ext cx="208487" cy="434348"/>
          </a:xfrm>
          <a:prstGeom prst="rect">
            <a:avLst/>
          </a:prstGeom>
        </p:spPr>
      </p:pic>
      <p:pic>
        <p:nvPicPr>
          <p:cNvPr id="158" name="Graphic 157">
            <a:extLst>
              <a:ext uri="{FF2B5EF4-FFF2-40B4-BE49-F238E27FC236}">
                <a16:creationId xmlns:a16="http://schemas.microsoft.com/office/drawing/2014/main" id="{048EE9C2-4FA1-2B46-866B-0494D63DAA6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43075" y="2091411"/>
            <a:ext cx="208487" cy="434348"/>
          </a:xfrm>
          <a:prstGeom prst="rect">
            <a:avLst/>
          </a:prstGeom>
        </p:spPr>
      </p:pic>
      <p:pic>
        <p:nvPicPr>
          <p:cNvPr id="159" name="Graphic 158">
            <a:extLst>
              <a:ext uri="{FF2B5EF4-FFF2-40B4-BE49-F238E27FC236}">
                <a16:creationId xmlns:a16="http://schemas.microsoft.com/office/drawing/2014/main" id="{57B9B901-40AA-5E49-8788-7FD2D35B889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75587" y="2091411"/>
            <a:ext cx="208487" cy="434348"/>
          </a:xfrm>
          <a:prstGeom prst="rect">
            <a:avLst/>
          </a:prstGeom>
        </p:spPr>
      </p:pic>
      <p:pic>
        <p:nvPicPr>
          <p:cNvPr id="160" name="Graphic 159">
            <a:extLst>
              <a:ext uri="{FF2B5EF4-FFF2-40B4-BE49-F238E27FC236}">
                <a16:creationId xmlns:a16="http://schemas.microsoft.com/office/drawing/2014/main" id="{2D105360-49BB-924A-BE17-C56A73542AD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08100" y="2091411"/>
            <a:ext cx="208487" cy="434348"/>
          </a:xfrm>
          <a:prstGeom prst="rect">
            <a:avLst/>
          </a:prstGeom>
        </p:spPr>
      </p:pic>
      <p:pic>
        <p:nvPicPr>
          <p:cNvPr id="161" name="Graphic 160">
            <a:extLst>
              <a:ext uri="{FF2B5EF4-FFF2-40B4-BE49-F238E27FC236}">
                <a16:creationId xmlns:a16="http://schemas.microsoft.com/office/drawing/2014/main" id="{56CFF240-EB0E-8F4B-AC3D-EDE9F45E78E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40613" y="2091411"/>
            <a:ext cx="208487" cy="434348"/>
          </a:xfrm>
          <a:prstGeom prst="rect">
            <a:avLst/>
          </a:prstGeom>
        </p:spPr>
      </p:pic>
      <p:pic>
        <p:nvPicPr>
          <p:cNvPr id="162" name="Graphic 161">
            <a:extLst>
              <a:ext uri="{FF2B5EF4-FFF2-40B4-BE49-F238E27FC236}">
                <a16:creationId xmlns:a16="http://schemas.microsoft.com/office/drawing/2014/main" id="{47DE5CB3-5B28-7549-8141-76BEF3E4F73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573126" y="2091411"/>
            <a:ext cx="208487" cy="434348"/>
          </a:xfrm>
          <a:prstGeom prst="rect">
            <a:avLst/>
          </a:prstGeom>
        </p:spPr>
      </p:pic>
      <p:pic>
        <p:nvPicPr>
          <p:cNvPr id="163" name="Graphic 162">
            <a:extLst>
              <a:ext uri="{FF2B5EF4-FFF2-40B4-BE49-F238E27FC236}">
                <a16:creationId xmlns:a16="http://schemas.microsoft.com/office/drawing/2014/main" id="{81E78F3F-46D3-E84C-A0E3-82021D95B0F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05638" y="2091411"/>
            <a:ext cx="208487" cy="434348"/>
          </a:xfrm>
          <a:prstGeom prst="rect">
            <a:avLst/>
          </a:prstGeom>
        </p:spPr>
      </p:pic>
      <p:pic>
        <p:nvPicPr>
          <p:cNvPr id="164" name="Graphic 163">
            <a:extLst>
              <a:ext uri="{FF2B5EF4-FFF2-40B4-BE49-F238E27FC236}">
                <a16:creationId xmlns:a16="http://schemas.microsoft.com/office/drawing/2014/main" id="{6B310185-7932-F046-98A7-86283F61752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38151" y="2091411"/>
            <a:ext cx="208487" cy="434348"/>
          </a:xfrm>
          <a:prstGeom prst="rect">
            <a:avLst/>
          </a:prstGeom>
        </p:spPr>
      </p:pic>
      <p:pic>
        <p:nvPicPr>
          <p:cNvPr id="165" name="Graphic 164">
            <a:extLst>
              <a:ext uri="{FF2B5EF4-FFF2-40B4-BE49-F238E27FC236}">
                <a16:creationId xmlns:a16="http://schemas.microsoft.com/office/drawing/2014/main" id="{675D387B-95CF-004E-AB74-8408A432A45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70664" y="2091411"/>
            <a:ext cx="208487" cy="434348"/>
          </a:xfrm>
          <a:prstGeom prst="rect">
            <a:avLst/>
          </a:prstGeom>
        </p:spPr>
      </p:pic>
      <p:pic>
        <p:nvPicPr>
          <p:cNvPr id="166" name="Graphic 165">
            <a:extLst>
              <a:ext uri="{FF2B5EF4-FFF2-40B4-BE49-F238E27FC236}">
                <a16:creationId xmlns:a16="http://schemas.microsoft.com/office/drawing/2014/main" id="{8BB841D4-D7ED-EF42-B3E9-40B9B3A2FF5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67681" y="2094226"/>
            <a:ext cx="208487" cy="434348"/>
          </a:xfrm>
          <a:prstGeom prst="rect">
            <a:avLst/>
          </a:prstGeom>
        </p:spPr>
      </p:pic>
      <p:pic>
        <p:nvPicPr>
          <p:cNvPr id="167" name="Graphic 166">
            <a:extLst>
              <a:ext uri="{FF2B5EF4-FFF2-40B4-BE49-F238E27FC236}">
                <a16:creationId xmlns:a16="http://schemas.microsoft.com/office/drawing/2014/main" id="{DBCA793F-AAF6-3640-A68C-21DB8808D38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200194" y="2094226"/>
            <a:ext cx="208487" cy="434348"/>
          </a:xfrm>
          <a:prstGeom prst="rect">
            <a:avLst/>
          </a:prstGeom>
        </p:spPr>
      </p:pic>
      <p:pic>
        <p:nvPicPr>
          <p:cNvPr id="168" name="Graphic 167">
            <a:extLst>
              <a:ext uri="{FF2B5EF4-FFF2-40B4-BE49-F238E27FC236}">
                <a16:creationId xmlns:a16="http://schemas.microsoft.com/office/drawing/2014/main" id="{B5EF18C1-D707-A344-96B8-90DE332938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32707" y="2094226"/>
            <a:ext cx="208487" cy="434348"/>
          </a:xfrm>
          <a:prstGeom prst="rect">
            <a:avLst/>
          </a:prstGeom>
        </p:spPr>
      </p:pic>
      <p:pic>
        <p:nvPicPr>
          <p:cNvPr id="169" name="Graphic 168">
            <a:extLst>
              <a:ext uri="{FF2B5EF4-FFF2-40B4-BE49-F238E27FC236}">
                <a16:creationId xmlns:a16="http://schemas.microsoft.com/office/drawing/2014/main" id="{A9E770E5-6A58-DD47-9F92-7479077726E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65219" y="2094226"/>
            <a:ext cx="208487" cy="434348"/>
          </a:xfrm>
          <a:prstGeom prst="rect">
            <a:avLst/>
          </a:prstGeom>
        </p:spPr>
      </p:pic>
      <p:pic>
        <p:nvPicPr>
          <p:cNvPr id="170" name="Graphic 169">
            <a:extLst>
              <a:ext uri="{FF2B5EF4-FFF2-40B4-BE49-F238E27FC236}">
                <a16:creationId xmlns:a16="http://schemas.microsoft.com/office/drawing/2014/main" id="{D9CC613E-A249-C049-BB9D-0623029CEEE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897732" y="2094226"/>
            <a:ext cx="208487" cy="434348"/>
          </a:xfrm>
          <a:prstGeom prst="rect">
            <a:avLst/>
          </a:prstGeom>
        </p:spPr>
      </p:pic>
      <p:pic>
        <p:nvPicPr>
          <p:cNvPr id="171" name="Graphic 170">
            <a:extLst>
              <a:ext uri="{FF2B5EF4-FFF2-40B4-BE49-F238E27FC236}">
                <a16:creationId xmlns:a16="http://schemas.microsoft.com/office/drawing/2014/main" id="{31A5A51E-21D9-5E4B-9930-76ED6E1A19A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30245" y="2094226"/>
            <a:ext cx="208487" cy="434348"/>
          </a:xfrm>
          <a:prstGeom prst="rect">
            <a:avLst/>
          </a:prstGeom>
        </p:spPr>
      </p:pic>
      <p:pic>
        <p:nvPicPr>
          <p:cNvPr id="172" name="Graphic 171">
            <a:extLst>
              <a:ext uri="{FF2B5EF4-FFF2-40B4-BE49-F238E27FC236}">
                <a16:creationId xmlns:a16="http://schemas.microsoft.com/office/drawing/2014/main" id="{208010A4-5124-E841-9791-B7672E3A08B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62758" y="2094226"/>
            <a:ext cx="208487" cy="434348"/>
          </a:xfrm>
          <a:prstGeom prst="rect">
            <a:avLst/>
          </a:prstGeom>
        </p:spPr>
      </p:pic>
      <p:pic>
        <p:nvPicPr>
          <p:cNvPr id="173" name="Graphic 172">
            <a:extLst>
              <a:ext uri="{FF2B5EF4-FFF2-40B4-BE49-F238E27FC236}">
                <a16:creationId xmlns:a16="http://schemas.microsoft.com/office/drawing/2014/main" id="{C3878157-2ADC-F54E-9C29-BE4ACD0F348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595270" y="2094226"/>
            <a:ext cx="208487" cy="434348"/>
          </a:xfrm>
          <a:prstGeom prst="rect">
            <a:avLst/>
          </a:prstGeom>
        </p:spPr>
      </p:pic>
      <p:pic>
        <p:nvPicPr>
          <p:cNvPr id="174" name="Graphic 173">
            <a:extLst>
              <a:ext uri="{FF2B5EF4-FFF2-40B4-BE49-F238E27FC236}">
                <a16:creationId xmlns:a16="http://schemas.microsoft.com/office/drawing/2014/main" id="{D0CA6BD8-12B8-9641-8902-C84D0928333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827783" y="2094226"/>
            <a:ext cx="208487" cy="434348"/>
          </a:xfrm>
          <a:prstGeom prst="rect">
            <a:avLst/>
          </a:prstGeom>
        </p:spPr>
      </p:pic>
      <p:pic>
        <p:nvPicPr>
          <p:cNvPr id="175" name="Graphic 174">
            <a:extLst>
              <a:ext uri="{FF2B5EF4-FFF2-40B4-BE49-F238E27FC236}">
                <a16:creationId xmlns:a16="http://schemas.microsoft.com/office/drawing/2014/main" id="{8F23F1E6-42C5-F549-AB49-E146201ABA9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060296" y="2094226"/>
            <a:ext cx="208487" cy="434348"/>
          </a:xfrm>
          <a:prstGeom prst="rect">
            <a:avLst/>
          </a:prstGeom>
        </p:spPr>
      </p:pic>
      <p:grpSp>
        <p:nvGrpSpPr>
          <p:cNvPr id="207" name="Group 206">
            <a:extLst>
              <a:ext uri="{FF2B5EF4-FFF2-40B4-BE49-F238E27FC236}">
                <a16:creationId xmlns:a16="http://schemas.microsoft.com/office/drawing/2014/main" id="{1EECC3E2-1442-7945-BE53-07A124BA1EC6}"/>
              </a:ext>
            </a:extLst>
          </p:cNvPr>
          <p:cNvGrpSpPr/>
          <p:nvPr/>
        </p:nvGrpSpPr>
        <p:grpSpPr>
          <a:xfrm>
            <a:off x="6183881" y="2636672"/>
            <a:ext cx="5311322" cy="544873"/>
            <a:chOff x="1116066" y="5892280"/>
            <a:chExt cx="2778489" cy="544873"/>
          </a:xfrm>
        </p:grpSpPr>
        <p:sp>
          <p:nvSpPr>
            <p:cNvPr id="144" name="Rectangle 143">
              <a:extLst>
                <a:ext uri="{FF2B5EF4-FFF2-40B4-BE49-F238E27FC236}">
                  <a16:creationId xmlns:a16="http://schemas.microsoft.com/office/drawing/2014/main" id="{BB6834D5-7FEF-9D44-8674-F62E7BA4A4F4}"/>
                </a:ext>
              </a:extLst>
            </p:cNvPr>
            <p:cNvSpPr/>
            <p:nvPr/>
          </p:nvSpPr>
          <p:spPr>
            <a:xfrm>
              <a:off x="1116066" y="5932605"/>
              <a:ext cx="2778489" cy="504548"/>
            </a:xfrm>
            <a:prstGeom prst="rect">
              <a:avLst/>
            </a:prstGeom>
            <a:solidFill>
              <a:schemeClr val="bg1">
                <a:alpha val="77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TextBox 144">
              <a:extLst>
                <a:ext uri="{FF2B5EF4-FFF2-40B4-BE49-F238E27FC236}">
                  <a16:creationId xmlns:a16="http://schemas.microsoft.com/office/drawing/2014/main" id="{860A6FB3-36F9-244F-ADA0-A379DF398D10}"/>
                </a:ext>
              </a:extLst>
            </p:cNvPr>
            <p:cNvSpPr txBox="1"/>
            <p:nvPr/>
          </p:nvSpPr>
          <p:spPr>
            <a:xfrm>
              <a:off x="1129971" y="5892280"/>
              <a:ext cx="2745548" cy="400110"/>
            </a:xfrm>
            <a:prstGeom prst="rect">
              <a:avLst/>
            </a:prstGeom>
            <a:noFill/>
          </p:spPr>
          <p:txBody>
            <a:bodyPr wrap="square" anchor="ctr">
              <a:spAutoFit/>
            </a:bodyPr>
            <a:lstStyle/>
            <a:p>
              <a:pPr marL="0" lvl="1" algn="ctr"/>
              <a:r>
                <a:rPr lang="en-US" sz="2000" dirty="0">
                  <a:latin typeface="+mj-lt"/>
                </a:rPr>
                <a:t>23% OF C-SUITE POSITIONS</a:t>
              </a:r>
            </a:p>
          </p:txBody>
        </p:sp>
      </p:grpSp>
      <p:sp>
        <p:nvSpPr>
          <p:cNvPr id="177" name="TextBox 176">
            <a:extLst>
              <a:ext uri="{FF2B5EF4-FFF2-40B4-BE49-F238E27FC236}">
                <a16:creationId xmlns:a16="http://schemas.microsoft.com/office/drawing/2014/main" id="{CC0C9DF3-19CF-C445-95BE-442E97F067B3}"/>
              </a:ext>
            </a:extLst>
          </p:cNvPr>
          <p:cNvSpPr txBox="1"/>
          <p:nvPr/>
        </p:nvSpPr>
        <p:spPr>
          <a:xfrm>
            <a:off x="6178049" y="2878982"/>
            <a:ext cx="5276044" cy="307777"/>
          </a:xfrm>
          <a:prstGeom prst="rect">
            <a:avLst/>
          </a:prstGeom>
          <a:noFill/>
        </p:spPr>
        <p:txBody>
          <a:bodyPr wrap="square">
            <a:spAutoFit/>
          </a:bodyPr>
          <a:lstStyle/>
          <a:p>
            <a:pPr marL="0" lvl="1" algn="ctr"/>
            <a:r>
              <a:rPr lang="en-US" sz="1400" dirty="0">
                <a:latin typeface="+mj-lt"/>
              </a:rPr>
              <a:t>(this number has made significant strides)</a:t>
            </a:r>
          </a:p>
        </p:txBody>
      </p:sp>
      <p:sp>
        <p:nvSpPr>
          <p:cNvPr id="184" name="Right Brace 183">
            <a:extLst>
              <a:ext uri="{FF2B5EF4-FFF2-40B4-BE49-F238E27FC236}">
                <a16:creationId xmlns:a16="http://schemas.microsoft.com/office/drawing/2014/main" id="{26BC2E2E-3318-3A46-B95F-E25D20C087FC}"/>
              </a:ext>
            </a:extLst>
          </p:cNvPr>
          <p:cNvSpPr/>
          <p:nvPr/>
        </p:nvSpPr>
        <p:spPr>
          <a:xfrm>
            <a:off x="5856582" y="2108761"/>
            <a:ext cx="205733" cy="1072783"/>
          </a:xfrm>
          <a:prstGeom prst="rightBrace">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7" name="Right Brace 186">
            <a:extLst>
              <a:ext uri="{FF2B5EF4-FFF2-40B4-BE49-F238E27FC236}">
                <a16:creationId xmlns:a16="http://schemas.microsoft.com/office/drawing/2014/main" id="{8CF35E9A-4AD3-4645-95A0-857ACA56F369}"/>
              </a:ext>
            </a:extLst>
          </p:cNvPr>
          <p:cNvSpPr/>
          <p:nvPr/>
        </p:nvSpPr>
        <p:spPr>
          <a:xfrm>
            <a:off x="5856582" y="3552346"/>
            <a:ext cx="195038" cy="434348"/>
          </a:xfrm>
          <a:prstGeom prst="rightBrac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06" name="Group 205">
            <a:extLst>
              <a:ext uri="{FF2B5EF4-FFF2-40B4-BE49-F238E27FC236}">
                <a16:creationId xmlns:a16="http://schemas.microsoft.com/office/drawing/2014/main" id="{1FC14C30-86CB-5A43-8350-D7186684A7B1}"/>
              </a:ext>
            </a:extLst>
          </p:cNvPr>
          <p:cNvGrpSpPr/>
          <p:nvPr/>
        </p:nvGrpSpPr>
        <p:grpSpPr>
          <a:xfrm>
            <a:off x="6170685" y="3552346"/>
            <a:ext cx="1371051" cy="434348"/>
            <a:chOff x="4081949" y="6316322"/>
            <a:chExt cx="1371051" cy="434348"/>
          </a:xfrm>
        </p:grpSpPr>
        <p:pic>
          <p:nvPicPr>
            <p:cNvPr id="188" name="Graphic 187">
              <a:extLst>
                <a:ext uri="{FF2B5EF4-FFF2-40B4-BE49-F238E27FC236}">
                  <a16:creationId xmlns:a16="http://schemas.microsoft.com/office/drawing/2014/main" id="{47E28A7F-0D0F-B647-B8B1-7827234284A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081949" y="6316322"/>
              <a:ext cx="208487" cy="434348"/>
            </a:xfrm>
            <a:prstGeom prst="rect">
              <a:avLst/>
            </a:prstGeom>
          </p:spPr>
        </p:pic>
        <p:pic>
          <p:nvPicPr>
            <p:cNvPr id="189" name="Graphic 188">
              <a:extLst>
                <a:ext uri="{FF2B5EF4-FFF2-40B4-BE49-F238E27FC236}">
                  <a16:creationId xmlns:a16="http://schemas.microsoft.com/office/drawing/2014/main" id="{97DF9094-194F-3345-9261-47458C3CBCE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14462" y="6316322"/>
              <a:ext cx="208487" cy="434348"/>
            </a:xfrm>
            <a:prstGeom prst="rect">
              <a:avLst/>
            </a:prstGeom>
          </p:spPr>
        </p:pic>
        <p:pic>
          <p:nvPicPr>
            <p:cNvPr id="190" name="Graphic 189">
              <a:extLst>
                <a:ext uri="{FF2B5EF4-FFF2-40B4-BE49-F238E27FC236}">
                  <a16:creationId xmlns:a16="http://schemas.microsoft.com/office/drawing/2014/main" id="{C03A08B6-4651-4441-95E6-119406546D2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46975" y="6316322"/>
              <a:ext cx="208487" cy="434348"/>
            </a:xfrm>
            <a:prstGeom prst="rect">
              <a:avLst/>
            </a:prstGeom>
          </p:spPr>
        </p:pic>
        <p:pic>
          <p:nvPicPr>
            <p:cNvPr id="191" name="Graphic 190">
              <a:extLst>
                <a:ext uri="{FF2B5EF4-FFF2-40B4-BE49-F238E27FC236}">
                  <a16:creationId xmlns:a16="http://schemas.microsoft.com/office/drawing/2014/main" id="{4C8F67EF-6BED-474D-834C-190B0BE626C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779487" y="6316322"/>
              <a:ext cx="208487" cy="434348"/>
            </a:xfrm>
            <a:prstGeom prst="rect">
              <a:avLst/>
            </a:prstGeom>
          </p:spPr>
        </p:pic>
        <p:pic>
          <p:nvPicPr>
            <p:cNvPr id="192" name="Graphic 191">
              <a:extLst>
                <a:ext uri="{FF2B5EF4-FFF2-40B4-BE49-F238E27FC236}">
                  <a16:creationId xmlns:a16="http://schemas.microsoft.com/office/drawing/2014/main" id="{10E0925D-F4B2-D045-9AF0-E82DF3E8115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012000" y="6316322"/>
              <a:ext cx="208487" cy="434348"/>
            </a:xfrm>
            <a:prstGeom prst="rect">
              <a:avLst/>
            </a:prstGeom>
          </p:spPr>
        </p:pic>
        <p:pic>
          <p:nvPicPr>
            <p:cNvPr id="193" name="Graphic 192">
              <a:extLst>
                <a:ext uri="{FF2B5EF4-FFF2-40B4-BE49-F238E27FC236}">
                  <a16:creationId xmlns:a16="http://schemas.microsoft.com/office/drawing/2014/main" id="{3C4FCD30-3592-9E41-B55C-461B0B91C8A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244513" y="6316322"/>
              <a:ext cx="208487" cy="434348"/>
            </a:xfrm>
            <a:prstGeom prst="rect">
              <a:avLst/>
            </a:prstGeom>
          </p:spPr>
        </p:pic>
      </p:grpSp>
      <p:grpSp>
        <p:nvGrpSpPr>
          <p:cNvPr id="198" name="Group 197">
            <a:extLst>
              <a:ext uri="{FF2B5EF4-FFF2-40B4-BE49-F238E27FC236}">
                <a16:creationId xmlns:a16="http://schemas.microsoft.com/office/drawing/2014/main" id="{286D672C-1185-D74C-BB63-25E033543ED4}"/>
              </a:ext>
            </a:extLst>
          </p:cNvPr>
          <p:cNvGrpSpPr/>
          <p:nvPr/>
        </p:nvGrpSpPr>
        <p:grpSpPr>
          <a:xfrm>
            <a:off x="7694663" y="3546173"/>
            <a:ext cx="3800540" cy="446695"/>
            <a:chOff x="2383445" y="3500560"/>
            <a:chExt cx="2885554" cy="446695"/>
          </a:xfrm>
        </p:grpSpPr>
        <p:sp>
          <p:nvSpPr>
            <p:cNvPr id="200" name="Rectangle 199">
              <a:extLst>
                <a:ext uri="{FF2B5EF4-FFF2-40B4-BE49-F238E27FC236}">
                  <a16:creationId xmlns:a16="http://schemas.microsoft.com/office/drawing/2014/main" id="{48E2D4AD-E837-6044-8D25-F476F202CC3B}"/>
                </a:ext>
              </a:extLst>
            </p:cNvPr>
            <p:cNvSpPr/>
            <p:nvPr/>
          </p:nvSpPr>
          <p:spPr>
            <a:xfrm>
              <a:off x="2383445" y="3500560"/>
              <a:ext cx="2885553" cy="446695"/>
            </a:xfrm>
            <a:prstGeom prst="rect">
              <a:avLst/>
            </a:prstGeom>
            <a:solidFill>
              <a:schemeClr val="bg1">
                <a:alpha val="77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TextBox 200">
              <a:extLst>
                <a:ext uri="{FF2B5EF4-FFF2-40B4-BE49-F238E27FC236}">
                  <a16:creationId xmlns:a16="http://schemas.microsoft.com/office/drawing/2014/main" id="{E3B4578A-7AE7-C841-B0AB-6130395C2F2E}"/>
                </a:ext>
              </a:extLst>
            </p:cNvPr>
            <p:cNvSpPr txBox="1"/>
            <p:nvPr/>
          </p:nvSpPr>
          <p:spPr>
            <a:xfrm>
              <a:off x="2383446" y="3518667"/>
              <a:ext cx="2885553" cy="400110"/>
            </a:xfrm>
            <a:prstGeom prst="rect">
              <a:avLst/>
            </a:prstGeom>
            <a:noFill/>
          </p:spPr>
          <p:txBody>
            <a:bodyPr wrap="square" anchor="ctr">
              <a:spAutoFit/>
            </a:bodyPr>
            <a:lstStyle/>
            <a:p>
              <a:pPr marL="0" lvl="1" algn="ctr"/>
              <a:r>
                <a:rPr lang="en-US" sz="2000" dirty="0">
                  <a:latin typeface="+mj-lt"/>
                </a:rPr>
                <a:t>AND ONLY 6% OF CEO POSITIONS</a:t>
              </a:r>
            </a:p>
          </p:txBody>
        </p:sp>
      </p:grpSp>
      <p:grpSp>
        <p:nvGrpSpPr>
          <p:cNvPr id="202" name="Group 201">
            <a:extLst>
              <a:ext uri="{FF2B5EF4-FFF2-40B4-BE49-F238E27FC236}">
                <a16:creationId xmlns:a16="http://schemas.microsoft.com/office/drawing/2014/main" id="{274EE991-8A18-2C4D-B2AE-E493CCA1BC9F}"/>
              </a:ext>
            </a:extLst>
          </p:cNvPr>
          <p:cNvGrpSpPr/>
          <p:nvPr/>
        </p:nvGrpSpPr>
        <p:grpSpPr>
          <a:xfrm>
            <a:off x="1775341" y="3086567"/>
            <a:ext cx="3332567" cy="429085"/>
            <a:chOff x="2383446" y="3330312"/>
            <a:chExt cx="2280623" cy="293642"/>
          </a:xfrm>
        </p:grpSpPr>
        <p:sp>
          <p:nvSpPr>
            <p:cNvPr id="203" name="Rectangle 202">
              <a:extLst>
                <a:ext uri="{FF2B5EF4-FFF2-40B4-BE49-F238E27FC236}">
                  <a16:creationId xmlns:a16="http://schemas.microsoft.com/office/drawing/2014/main" id="{4E1E221F-87D6-4946-9CD7-0BE38E265C54}"/>
                </a:ext>
              </a:extLst>
            </p:cNvPr>
            <p:cNvSpPr/>
            <p:nvPr/>
          </p:nvSpPr>
          <p:spPr>
            <a:xfrm>
              <a:off x="2383447" y="3330312"/>
              <a:ext cx="2280622" cy="293642"/>
            </a:xfrm>
            <a:prstGeom prst="rect">
              <a:avLst/>
            </a:prstGeom>
            <a:solidFill>
              <a:schemeClr val="bg1">
                <a:alpha val="77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TextBox 203">
              <a:extLst>
                <a:ext uri="{FF2B5EF4-FFF2-40B4-BE49-F238E27FC236}">
                  <a16:creationId xmlns:a16="http://schemas.microsoft.com/office/drawing/2014/main" id="{A7228085-3D05-D948-B862-B264A5A35463}"/>
                </a:ext>
              </a:extLst>
            </p:cNvPr>
            <p:cNvSpPr txBox="1"/>
            <p:nvPr/>
          </p:nvSpPr>
          <p:spPr>
            <a:xfrm>
              <a:off x="2383446" y="3337495"/>
              <a:ext cx="2280622" cy="273813"/>
            </a:xfrm>
            <a:prstGeom prst="rect">
              <a:avLst/>
            </a:prstGeom>
            <a:noFill/>
          </p:spPr>
          <p:txBody>
            <a:bodyPr wrap="square" anchor="ctr">
              <a:spAutoFit/>
            </a:bodyPr>
            <a:lstStyle/>
            <a:p>
              <a:pPr marL="0" lvl="1" algn="ctr"/>
              <a:r>
                <a:rPr lang="en-US" sz="2000" dirty="0">
                  <a:latin typeface="+mj-lt"/>
                </a:rPr>
                <a:t>48% OF THE WORKFORCE</a:t>
              </a:r>
            </a:p>
          </p:txBody>
        </p:sp>
      </p:grpSp>
      <p:sp>
        <p:nvSpPr>
          <p:cNvPr id="210" name="Rectangle 209">
            <a:extLst>
              <a:ext uri="{FF2B5EF4-FFF2-40B4-BE49-F238E27FC236}">
                <a16:creationId xmlns:a16="http://schemas.microsoft.com/office/drawing/2014/main" id="{F4E2E22F-DABA-E940-AA77-64C24936BE30}"/>
              </a:ext>
            </a:extLst>
          </p:cNvPr>
          <p:cNvSpPr/>
          <p:nvPr/>
        </p:nvSpPr>
        <p:spPr>
          <a:xfrm>
            <a:off x="0" y="4902006"/>
            <a:ext cx="5703458" cy="840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TextBox 208">
            <a:extLst>
              <a:ext uri="{FF2B5EF4-FFF2-40B4-BE49-F238E27FC236}">
                <a16:creationId xmlns:a16="http://schemas.microsoft.com/office/drawing/2014/main" id="{76035F3C-D373-934D-A28C-ED4359186E03}"/>
              </a:ext>
            </a:extLst>
          </p:cNvPr>
          <p:cNvSpPr txBox="1"/>
          <p:nvPr/>
        </p:nvSpPr>
        <p:spPr>
          <a:xfrm>
            <a:off x="1119854" y="4902006"/>
            <a:ext cx="4301089" cy="840699"/>
          </a:xfrm>
          <a:prstGeom prst="rect">
            <a:avLst/>
          </a:prstGeom>
          <a:noFill/>
        </p:spPr>
        <p:txBody>
          <a:bodyPr wrap="square" lIns="0" rIns="0" anchor="ctr">
            <a:noAutofit/>
          </a:bodyPr>
          <a:lstStyle/>
          <a:p>
            <a:pPr marL="0" indent="0">
              <a:lnSpc>
                <a:spcPts val="1680"/>
              </a:lnSpc>
              <a:buNone/>
            </a:pPr>
            <a:r>
              <a:rPr lang="en-US" b="1" dirty="0">
                <a:solidFill>
                  <a:schemeClr val="bg1"/>
                </a:solidFill>
                <a:latin typeface="+mj-lt"/>
              </a:rPr>
              <a:t>The latest estimates are stating that it will take ~100 years for women to achieve true gender equity</a:t>
            </a:r>
            <a:r>
              <a:rPr lang="en-US" b="1" baseline="30000" dirty="0">
                <a:solidFill>
                  <a:schemeClr val="bg1"/>
                </a:solidFill>
                <a:latin typeface="+mj-lt"/>
              </a:rPr>
              <a:t>2</a:t>
            </a:r>
            <a:r>
              <a:rPr lang="en-US" b="1" dirty="0">
                <a:solidFill>
                  <a:schemeClr val="bg1"/>
                </a:solidFill>
                <a:latin typeface="+mj-lt"/>
              </a:rPr>
              <a:t> </a:t>
            </a:r>
          </a:p>
        </p:txBody>
      </p:sp>
      <p:pic>
        <p:nvPicPr>
          <p:cNvPr id="212" name="Graphic 211">
            <a:extLst>
              <a:ext uri="{FF2B5EF4-FFF2-40B4-BE49-F238E27FC236}">
                <a16:creationId xmlns:a16="http://schemas.microsoft.com/office/drawing/2014/main" id="{1E61E2C0-DA07-7641-9C29-7D9A154A78C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04634" y="4997880"/>
            <a:ext cx="648950" cy="648950"/>
          </a:xfrm>
          <a:prstGeom prst="rect">
            <a:avLst/>
          </a:prstGeom>
        </p:spPr>
      </p:pic>
    </p:spTree>
    <p:extLst>
      <p:ext uri="{BB962C8B-B14F-4D97-AF65-F5344CB8AC3E}">
        <p14:creationId xmlns:p14="http://schemas.microsoft.com/office/powerpoint/2010/main" val="1882847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B98C1-B0C9-334A-B2AA-14277B0E494B}"/>
              </a:ext>
            </a:extLst>
          </p:cNvPr>
          <p:cNvSpPr>
            <a:spLocks noGrp="1"/>
          </p:cNvSpPr>
          <p:nvPr>
            <p:ph type="title"/>
          </p:nvPr>
        </p:nvSpPr>
        <p:spPr>
          <a:xfrm>
            <a:off x="-1" y="2697479"/>
            <a:ext cx="12192001" cy="1463040"/>
          </a:xfrm>
          <a:solidFill>
            <a:schemeClr val="bg1">
              <a:alpha val="85000"/>
            </a:schemeClr>
          </a:solidFill>
        </p:spPr>
        <p:txBody>
          <a:bodyPr tIns="91440" bIns="0"/>
          <a:lstStyle/>
          <a:p>
            <a:r>
              <a:rPr lang="en-US" dirty="0"/>
              <a:t>Key Barriers</a:t>
            </a:r>
          </a:p>
        </p:txBody>
      </p:sp>
    </p:spTree>
    <p:extLst>
      <p:ext uri="{BB962C8B-B14F-4D97-AF65-F5344CB8AC3E}">
        <p14:creationId xmlns:p14="http://schemas.microsoft.com/office/powerpoint/2010/main" val="4053003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FFE31-660D-044F-9878-2591DD99B29A}"/>
              </a:ext>
            </a:extLst>
          </p:cNvPr>
          <p:cNvSpPr>
            <a:spLocks noGrp="1"/>
          </p:cNvSpPr>
          <p:nvPr>
            <p:ph type="title"/>
          </p:nvPr>
        </p:nvSpPr>
        <p:spPr/>
        <p:txBody>
          <a:bodyPr/>
          <a:lstStyle/>
          <a:p>
            <a:r>
              <a:rPr lang="en-US" dirty="0"/>
              <a:t>Key barriers to focus on: </a:t>
            </a:r>
          </a:p>
        </p:txBody>
      </p:sp>
      <p:sp>
        <p:nvSpPr>
          <p:cNvPr id="3" name="Content Placeholder 2">
            <a:extLst>
              <a:ext uri="{FF2B5EF4-FFF2-40B4-BE49-F238E27FC236}">
                <a16:creationId xmlns:a16="http://schemas.microsoft.com/office/drawing/2014/main" id="{C05AF5CB-20D4-4648-B61F-965BCEB80DF3}"/>
              </a:ext>
            </a:extLst>
          </p:cNvPr>
          <p:cNvSpPr>
            <a:spLocks noGrp="1"/>
          </p:cNvSpPr>
          <p:nvPr>
            <p:ph idx="1"/>
          </p:nvPr>
        </p:nvSpPr>
        <p:spPr>
          <a:xfrm>
            <a:off x="1336700" y="3931372"/>
            <a:ext cx="1417189" cy="627927"/>
          </a:xfrm>
        </p:spPr>
        <p:txBody>
          <a:bodyPr>
            <a:normAutofit/>
          </a:bodyPr>
          <a:lstStyle/>
          <a:p>
            <a:pPr marL="128016" lvl="1" indent="0">
              <a:buClr>
                <a:srgbClr val="F0A22E"/>
              </a:buClr>
              <a:buNone/>
            </a:pPr>
            <a:r>
              <a:rPr lang="en-US" sz="2400" dirty="0">
                <a:solidFill>
                  <a:srgbClr val="000000"/>
                </a:solidFill>
              </a:rPr>
              <a:t>“Burnout” </a:t>
            </a:r>
          </a:p>
        </p:txBody>
      </p:sp>
      <p:sp>
        <p:nvSpPr>
          <p:cNvPr id="4" name="Content Placeholder 2">
            <a:extLst>
              <a:ext uri="{FF2B5EF4-FFF2-40B4-BE49-F238E27FC236}">
                <a16:creationId xmlns:a16="http://schemas.microsoft.com/office/drawing/2014/main" id="{8B563996-18B5-EC42-A509-9807F9027CF8}"/>
              </a:ext>
            </a:extLst>
          </p:cNvPr>
          <p:cNvSpPr txBox="1">
            <a:spLocks/>
          </p:cNvSpPr>
          <p:nvPr/>
        </p:nvSpPr>
        <p:spPr>
          <a:xfrm>
            <a:off x="1159930" y="2639166"/>
            <a:ext cx="1149066" cy="1347968"/>
          </a:xfrm>
          <a:prstGeom prst="rect">
            <a:avLst/>
          </a:prstGeom>
        </p:spPr>
        <p:txBody>
          <a:bodyPr vert="horz" lIns="45720" tIns="45720" rIns="45720" bIns="45720" rtlCol="0" anchor="b">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7200" b="1" dirty="0">
                <a:latin typeface="+mj-lt"/>
              </a:rPr>
              <a:t>1</a:t>
            </a:r>
          </a:p>
        </p:txBody>
      </p:sp>
      <p:sp>
        <p:nvSpPr>
          <p:cNvPr id="5" name="Regular Pentagon 4">
            <a:extLst>
              <a:ext uri="{FF2B5EF4-FFF2-40B4-BE49-F238E27FC236}">
                <a16:creationId xmlns:a16="http://schemas.microsoft.com/office/drawing/2014/main" id="{1F496F1A-FADA-2C49-8214-F90D38BB207E}"/>
              </a:ext>
            </a:extLst>
          </p:cNvPr>
          <p:cNvSpPr/>
          <p:nvPr/>
        </p:nvSpPr>
        <p:spPr>
          <a:xfrm rot="1074825">
            <a:off x="1727404" y="2648606"/>
            <a:ext cx="1170266" cy="1152786"/>
          </a:xfrm>
          <a:custGeom>
            <a:avLst/>
            <a:gdLst>
              <a:gd name="connsiteX0" fmla="*/ 1 w 1394234"/>
              <a:gd name="connsiteY0" fmla="*/ 480677 h 1258432"/>
              <a:gd name="connsiteX1" fmla="*/ 697117 w 1394234"/>
              <a:gd name="connsiteY1" fmla="*/ 0 h 1258432"/>
              <a:gd name="connsiteX2" fmla="*/ 1394233 w 1394234"/>
              <a:gd name="connsiteY2" fmla="*/ 480677 h 1258432"/>
              <a:gd name="connsiteX3" fmla="*/ 1127958 w 1394234"/>
              <a:gd name="connsiteY3" fmla="*/ 1258429 h 1258432"/>
              <a:gd name="connsiteX4" fmla="*/ 266276 w 1394234"/>
              <a:gd name="connsiteY4" fmla="*/ 1258429 h 1258432"/>
              <a:gd name="connsiteX5" fmla="*/ 1 w 1394234"/>
              <a:gd name="connsiteY5" fmla="*/ 480677 h 1258432"/>
              <a:gd name="connsiteX0" fmla="*/ 0 w 1403286"/>
              <a:gd name="connsiteY0" fmla="*/ 679010 h 1456762"/>
              <a:gd name="connsiteX1" fmla="*/ 697116 w 1403286"/>
              <a:gd name="connsiteY1" fmla="*/ 198333 h 1456762"/>
              <a:gd name="connsiteX2" fmla="*/ 1403286 w 1403286"/>
              <a:gd name="connsiteY2" fmla="*/ 0 h 1456762"/>
              <a:gd name="connsiteX3" fmla="*/ 1127957 w 1403286"/>
              <a:gd name="connsiteY3" fmla="*/ 1456762 h 1456762"/>
              <a:gd name="connsiteX4" fmla="*/ 266275 w 1403286"/>
              <a:gd name="connsiteY4" fmla="*/ 1456762 h 1456762"/>
              <a:gd name="connsiteX5" fmla="*/ 0 w 1403286"/>
              <a:gd name="connsiteY5" fmla="*/ 679010 h 1456762"/>
              <a:gd name="connsiteX0" fmla="*/ 0 w 1403286"/>
              <a:gd name="connsiteY0" fmla="*/ 679010 h 1456762"/>
              <a:gd name="connsiteX1" fmla="*/ 697116 w 1403286"/>
              <a:gd name="connsiteY1" fmla="*/ 198333 h 1456762"/>
              <a:gd name="connsiteX2" fmla="*/ 1403286 w 1403286"/>
              <a:gd name="connsiteY2" fmla="*/ 0 h 1456762"/>
              <a:gd name="connsiteX3" fmla="*/ 1164171 w 1403286"/>
              <a:gd name="connsiteY3" fmla="*/ 967875 h 1456762"/>
              <a:gd name="connsiteX4" fmla="*/ 266275 w 1403286"/>
              <a:gd name="connsiteY4" fmla="*/ 1456762 h 1456762"/>
              <a:gd name="connsiteX5" fmla="*/ 0 w 1403286"/>
              <a:gd name="connsiteY5" fmla="*/ 679010 h 1456762"/>
              <a:gd name="connsiteX0" fmla="*/ 0 w 1403286"/>
              <a:gd name="connsiteY0" fmla="*/ 679010 h 1067463"/>
              <a:gd name="connsiteX1" fmla="*/ 697116 w 1403286"/>
              <a:gd name="connsiteY1" fmla="*/ 198333 h 1067463"/>
              <a:gd name="connsiteX2" fmla="*/ 1403286 w 1403286"/>
              <a:gd name="connsiteY2" fmla="*/ 0 h 1067463"/>
              <a:gd name="connsiteX3" fmla="*/ 1164171 w 1403286"/>
              <a:gd name="connsiteY3" fmla="*/ 967875 h 1067463"/>
              <a:gd name="connsiteX4" fmla="*/ 583146 w 1403286"/>
              <a:gd name="connsiteY4" fmla="*/ 1067463 h 1067463"/>
              <a:gd name="connsiteX5" fmla="*/ 0 w 1403286"/>
              <a:gd name="connsiteY5" fmla="*/ 679010 h 1067463"/>
              <a:gd name="connsiteX0" fmla="*/ 0 w 1276538"/>
              <a:gd name="connsiteY0" fmla="*/ 461727 h 1067463"/>
              <a:gd name="connsiteX1" fmla="*/ 570368 w 1276538"/>
              <a:gd name="connsiteY1" fmla="*/ 198333 h 1067463"/>
              <a:gd name="connsiteX2" fmla="*/ 1276538 w 1276538"/>
              <a:gd name="connsiteY2" fmla="*/ 0 h 1067463"/>
              <a:gd name="connsiteX3" fmla="*/ 1037423 w 1276538"/>
              <a:gd name="connsiteY3" fmla="*/ 967875 h 1067463"/>
              <a:gd name="connsiteX4" fmla="*/ 456398 w 1276538"/>
              <a:gd name="connsiteY4" fmla="*/ 1067463 h 1067463"/>
              <a:gd name="connsiteX5" fmla="*/ 0 w 1276538"/>
              <a:gd name="connsiteY5" fmla="*/ 461727 h 1067463"/>
              <a:gd name="connsiteX0" fmla="*/ 0 w 1276538"/>
              <a:gd name="connsiteY0" fmla="*/ 462570 h 1068306"/>
              <a:gd name="connsiteX1" fmla="*/ 461727 w 1276538"/>
              <a:gd name="connsiteY1" fmla="*/ 0 h 1068306"/>
              <a:gd name="connsiteX2" fmla="*/ 1276538 w 1276538"/>
              <a:gd name="connsiteY2" fmla="*/ 843 h 1068306"/>
              <a:gd name="connsiteX3" fmla="*/ 1037423 w 1276538"/>
              <a:gd name="connsiteY3" fmla="*/ 968718 h 1068306"/>
              <a:gd name="connsiteX4" fmla="*/ 456398 w 1276538"/>
              <a:gd name="connsiteY4" fmla="*/ 1068306 h 1068306"/>
              <a:gd name="connsiteX5" fmla="*/ 0 w 1276538"/>
              <a:gd name="connsiteY5" fmla="*/ 462570 h 1068306"/>
              <a:gd name="connsiteX0" fmla="*/ 0 w 1276538"/>
              <a:gd name="connsiteY0" fmla="*/ 462570 h 1068306"/>
              <a:gd name="connsiteX1" fmla="*/ 461727 w 1276538"/>
              <a:gd name="connsiteY1" fmla="*/ 0 h 1068306"/>
              <a:gd name="connsiteX2" fmla="*/ 1276538 w 1276538"/>
              <a:gd name="connsiteY2" fmla="*/ 843 h 1068306"/>
              <a:gd name="connsiteX3" fmla="*/ 928781 w 1276538"/>
              <a:gd name="connsiteY3" fmla="*/ 715221 h 1068306"/>
              <a:gd name="connsiteX4" fmla="*/ 456398 w 1276538"/>
              <a:gd name="connsiteY4" fmla="*/ 1068306 h 1068306"/>
              <a:gd name="connsiteX5" fmla="*/ 0 w 1276538"/>
              <a:gd name="connsiteY5" fmla="*/ 462570 h 1068306"/>
              <a:gd name="connsiteX0" fmla="*/ 0 w 1276538"/>
              <a:gd name="connsiteY0" fmla="*/ 462570 h 869130"/>
              <a:gd name="connsiteX1" fmla="*/ 461727 w 1276538"/>
              <a:gd name="connsiteY1" fmla="*/ 0 h 869130"/>
              <a:gd name="connsiteX2" fmla="*/ 1276538 w 1276538"/>
              <a:gd name="connsiteY2" fmla="*/ 843 h 869130"/>
              <a:gd name="connsiteX3" fmla="*/ 928781 w 1276538"/>
              <a:gd name="connsiteY3" fmla="*/ 715221 h 869130"/>
              <a:gd name="connsiteX4" fmla="*/ 311543 w 1276538"/>
              <a:gd name="connsiteY4" fmla="*/ 869130 h 869130"/>
              <a:gd name="connsiteX5" fmla="*/ 0 w 1276538"/>
              <a:gd name="connsiteY5" fmla="*/ 462570 h 869130"/>
              <a:gd name="connsiteX0" fmla="*/ 0 w 1095468"/>
              <a:gd name="connsiteY0" fmla="*/ 462570 h 869130"/>
              <a:gd name="connsiteX1" fmla="*/ 461727 w 1095468"/>
              <a:gd name="connsiteY1" fmla="*/ 0 h 869130"/>
              <a:gd name="connsiteX2" fmla="*/ 1095468 w 1095468"/>
              <a:gd name="connsiteY2" fmla="*/ 82324 h 869130"/>
              <a:gd name="connsiteX3" fmla="*/ 928781 w 1095468"/>
              <a:gd name="connsiteY3" fmla="*/ 715221 h 869130"/>
              <a:gd name="connsiteX4" fmla="*/ 311543 w 1095468"/>
              <a:gd name="connsiteY4" fmla="*/ 869130 h 869130"/>
              <a:gd name="connsiteX5" fmla="*/ 0 w 1095468"/>
              <a:gd name="connsiteY5" fmla="*/ 462570 h 86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5468" h="869130">
                <a:moveTo>
                  <a:pt x="0" y="462570"/>
                </a:moveTo>
                <a:lnTo>
                  <a:pt x="461727" y="0"/>
                </a:lnTo>
                <a:lnTo>
                  <a:pt x="1095468" y="82324"/>
                </a:lnTo>
                <a:lnTo>
                  <a:pt x="928781" y="715221"/>
                </a:lnTo>
                <a:lnTo>
                  <a:pt x="311543" y="869130"/>
                </a:lnTo>
                <a:lnTo>
                  <a:pt x="0" y="46257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82CF6351-C632-B244-ADDB-8F7985D08A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87954" y="2915396"/>
            <a:ext cx="649166" cy="738267"/>
          </a:xfrm>
          <a:prstGeom prst="rect">
            <a:avLst/>
          </a:prstGeom>
        </p:spPr>
      </p:pic>
      <p:sp>
        <p:nvSpPr>
          <p:cNvPr id="8" name="Regular Pentagon 4">
            <a:extLst>
              <a:ext uri="{FF2B5EF4-FFF2-40B4-BE49-F238E27FC236}">
                <a16:creationId xmlns:a16="http://schemas.microsoft.com/office/drawing/2014/main" id="{176BAD2C-CB78-D842-8653-40DB87D93000}"/>
              </a:ext>
            </a:extLst>
          </p:cNvPr>
          <p:cNvSpPr/>
          <p:nvPr/>
        </p:nvSpPr>
        <p:spPr>
          <a:xfrm rot="5606339">
            <a:off x="4180886" y="2648605"/>
            <a:ext cx="1170266" cy="1152786"/>
          </a:xfrm>
          <a:custGeom>
            <a:avLst/>
            <a:gdLst>
              <a:gd name="connsiteX0" fmla="*/ 1 w 1394234"/>
              <a:gd name="connsiteY0" fmla="*/ 480677 h 1258432"/>
              <a:gd name="connsiteX1" fmla="*/ 697117 w 1394234"/>
              <a:gd name="connsiteY1" fmla="*/ 0 h 1258432"/>
              <a:gd name="connsiteX2" fmla="*/ 1394233 w 1394234"/>
              <a:gd name="connsiteY2" fmla="*/ 480677 h 1258432"/>
              <a:gd name="connsiteX3" fmla="*/ 1127958 w 1394234"/>
              <a:gd name="connsiteY3" fmla="*/ 1258429 h 1258432"/>
              <a:gd name="connsiteX4" fmla="*/ 266276 w 1394234"/>
              <a:gd name="connsiteY4" fmla="*/ 1258429 h 1258432"/>
              <a:gd name="connsiteX5" fmla="*/ 1 w 1394234"/>
              <a:gd name="connsiteY5" fmla="*/ 480677 h 1258432"/>
              <a:gd name="connsiteX0" fmla="*/ 0 w 1403286"/>
              <a:gd name="connsiteY0" fmla="*/ 679010 h 1456762"/>
              <a:gd name="connsiteX1" fmla="*/ 697116 w 1403286"/>
              <a:gd name="connsiteY1" fmla="*/ 198333 h 1456762"/>
              <a:gd name="connsiteX2" fmla="*/ 1403286 w 1403286"/>
              <a:gd name="connsiteY2" fmla="*/ 0 h 1456762"/>
              <a:gd name="connsiteX3" fmla="*/ 1127957 w 1403286"/>
              <a:gd name="connsiteY3" fmla="*/ 1456762 h 1456762"/>
              <a:gd name="connsiteX4" fmla="*/ 266275 w 1403286"/>
              <a:gd name="connsiteY4" fmla="*/ 1456762 h 1456762"/>
              <a:gd name="connsiteX5" fmla="*/ 0 w 1403286"/>
              <a:gd name="connsiteY5" fmla="*/ 679010 h 1456762"/>
              <a:gd name="connsiteX0" fmla="*/ 0 w 1403286"/>
              <a:gd name="connsiteY0" fmla="*/ 679010 h 1456762"/>
              <a:gd name="connsiteX1" fmla="*/ 697116 w 1403286"/>
              <a:gd name="connsiteY1" fmla="*/ 198333 h 1456762"/>
              <a:gd name="connsiteX2" fmla="*/ 1403286 w 1403286"/>
              <a:gd name="connsiteY2" fmla="*/ 0 h 1456762"/>
              <a:gd name="connsiteX3" fmla="*/ 1164171 w 1403286"/>
              <a:gd name="connsiteY3" fmla="*/ 967875 h 1456762"/>
              <a:gd name="connsiteX4" fmla="*/ 266275 w 1403286"/>
              <a:gd name="connsiteY4" fmla="*/ 1456762 h 1456762"/>
              <a:gd name="connsiteX5" fmla="*/ 0 w 1403286"/>
              <a:gd name="connsiteY5" fmla="*/ 679010 h 1456762"/>
              <a:gd name="connsiteX0" fmla="*/ 0 w 1403286"/>
              <a:gd name="connsiteY0" fmla="*/ 679010 h 1067463"/>
              <a:gd name="connsiteX1" fmla="*/ 697116 w 1403286"/>
              <a:gd name="connsiteY1" fmla="*/ 198333 h 1067463"/>
              <a:gd name="connsiteX2" fmla="*/ 1403286 w 1403286"/>
              <a:gd name="connsiteY2" fmla="*/ 0 h 1067463"/>
              <a:gd name="connsiteX3" fmla="*/ 1164171 w 1403286"/>
              <a:gd name="connsiteY3" fmla="*/ 967875 h 1067463"/>
              <a:gd name="connsiteX4" fmla="*/ 583146 w 1403286"/>
              <a:gd name="connsiteY4" fmla="*/ 1067463 h 1067463"/>
              <a:gd name="connsiteX5" fmla="*/ 0 w 1403286"/>
              <a:gd name="connsiteY5" fmla="*/ 679010 h 1067463"/>
              <a:gd name="connsiteX0" fmla="*/ 0 w 1276538"/>
              <a:gd name="connsiteY0" fmla="*/ 461727 h 1067463"/>
              <a:gd name="connsiteX1" fmla="*/ 570368 w 1276538"/>
              <a:gd name="connsiteY1" fmla="*/ 198333 h 1067463"/>
              <a:gd name="connsiteX2" fmla="*/ 1276538 w 1276538"/>
              <a:gd name="connsiteY2" fmla="*/ 0 h 1067463"/>
              <a:gd name="connsiteX3" fmla="*/ 1037423 w 1276538"/>
              <a:gd name="connsiteY3" fmla="*/ 967875 h 1067463"/>
              <a:gd name="connsiteX4" fmla="*/ 456398 w 1276538"/>
              <a:gd name="connsiteY4" fmla="*/ 1067463 h 1067463"/>
              <a:gd name="connsiteX5" fmla="*/ 0 w 1276538"/>
              <a:gd name="connsiteY5" fmla="*/ 461727 h 1067463"/>
              <a:gd name="connsiteX0" fmla="*/ 0 w 1276538"/>
              <a:gd name="connsiteY0" fmla="*/ 462570 h 1068306"/>
              <a:gd name="connsiteX1" fmla="*/ 461727 w 1276538"/>
              <a:gd name="connsiteY1" fmla="*/ 0 h 1068306"/>
              <a:gd name="connsiteX2" fmla="*/ 1276538 w 1276538"/>
              <a:gd name="connsiteY2" fmla="*/ 843 h 1068306"/>
              <a:gd name="connsiteX3" fmla="*/ 1037423 w 1276538"/>
              <a:gd name="connsiteY3" fmla="*/ 968718 h 1068306"/>
              <a:gd name="connsiteX4" fmla="*/ 456398 w 1276538"/>
              <a:gd name="connsiteY4" fmla="*/ 1068306 h 1068306"/>
              <a:gd name="connsiteX5" fmla="*/ 0 w 1276538"/>
              <a:gd name="connsiteY5" fmla="*/ 462570 h 1068306"/>
              <a:gd name="connsiteX0" fmla="*/ 0 w 1276538"/>
              <a:gd name="connsiteY0" fmla="*/ 462570 h 1068306"/>
              <a:gd name="connsiteX1" fmla="*/ 461727 w 1276538"/>
              <a:gd name="connsiteY1" fmla="*/ 0 h 1068306"/>
              <a:gd name="connsiteX2" fmla="*/ 1276538 w 1276538"/>
              <a:gd name="connsiteY2" fmla="*/ 843 h 1068306"/>
              <a:gd name="connsiteX3" fmla="*/ 928781 w 1276538"/>
              <a:gd name="connsiteY3" fmla="*/ 715221 h 1068306"/>
              <a:gd name="connsiteX4" fmla="*/ 456398 w 1276538"/>
              <a:gd name="connsiteY4" fmla="*/ 1068306 h 1068306"/>
              <a:gd name="connsiteX5" fmla="*/ 0 w 1276538"/>
              <a:gd name="connsiteY5" fmla="*/ 462570 h 1068306"/>
              <a:gd name="connsiteX0" fmla="*/ 0 w 1276538"/>
              <a:gd name="connsiteY0" fmla="*/ 462570 h 869130"/>
              <a:gd name="connsiteX1" fmla="*/ 461727 w 1276538"/>
              <a:gd name="connsiteY1" fmla="*/ 0 h 869130"/>
              <a:gd name="connsiteX2" fmla="*/ 1276538 w 1276538"/>
              <a:gd name="connsiteY2" fmla="*/ 843 h 869130"/>
              <a:gd name="connsiteX3" fmla="*/ 928781 w 1276538"/>
              <a:gd name="connsiteY3" fmla="*/ 715221 h 869130"/>
              <a:gd name="connsiteX4" fmla="*/ 311543 w 1276538"/>
              <a:gd name="connsiteY4" fmla="*/ 869130 h 869130"/>
              <a:gd name="connsiteX5" fmla="*/ 0 w 1276538"/>
              <a:gd name="connsiteY5" fmla="*/ 462570 h 869130"/>
              <a:gd name="connsiteX0" fmla="*/ 0 w 1095468"/>
              <a:gd name="connsiteY0" fmla="*/ 462570 h 869130"/>
              <a:gd name="connsiteX1" fmla="*/ 461727 w 1095468"/>
              <a:gd name="connsiteY1" fmla="*/ 0 h 869130"/>
              <a:gd name="connsiteX2" fmla="*/ 1095468 w 1095468"/>
              <a:gd name="connsiteY2" fmla="*/ 82324 h 869130"/>
              <a:gd name="connsiteX3" fmla="*/ 928781 w 1095468"/>
              <a:gd name="connsiteY3" fmla="*/ 715221 h 869130"/>
              <a:gd name="connsiteX4" fmla="*/ 311543 w 1095468"/>
              <a:gd name="connsiteY4" fmla="*/ 869130 h 869130"/>
              <a:gd name="connsiteX5" fmla="*/ 0 w 1095468"/>
              <a:gd name="connsiteY5" fmla="*/ 462570 h 86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5468" h="869130">
                <a:moveTo>
                  <a:pt x="0" y="462570"/>
                </a:moveTo>
                <a:lnTo>
                  <a:pt x="461727" y="0"/>
                </a:lnTo>
                <a:lnTo>
                  <a:pt x="1095468" y="82324"/>
                </a:lnTo>
                <a:lnTo>
                  <a:pt x="928781" y="715221"/>
                </a:lnTo>
                <a:lnTo>
                  <a:pt x="311543" y="869130"/>
                </a:lnTo>
                <a:lnTo>
                  <a:pt x="0" y="46257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4E5D7AC3-6731-0347-BC71-5DD4880C302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82055" y="2841035"/>
            <a:ext cx="767928" cy="767928"/>
          </a:xfrm>
          <a:prstGeom prst="rect">
            <a:avLst/>
          </a:prstGeom>
        </p:spPr>
      </p:pic>
      <p:sp>
        <p:nvSpPr>
          <p:cNvPr id="11" name="Regular Pentagon 4">
            <a:extLst>
              <a:ext uri="{FF2B5EF4-FFF2-40B4-BE49-F238E27FC236}">
                <a16:creationId xmlns:a16="http://schemas.microsoft.com/office/drawing/2014/main" id="{007E2084-C7EA-F94E-8EB2-1EB5C0ECBC1E}"/>
              </a:ext>
            </a:extLst>
          </p:cNvPr>
          <p:cNvSpPr/>
          <p:nvPr/>
        </p:nvSpPr>
        <p:spPr>
          <a:xfrm rot="10454251">
            <a:off x="6676479" y="2648605"/>
            <a:ext cx="1170266" cy="1152786"/>
          </a:xfrm>
          <a:custGeom>
            <a:avLst/>
            <a:gdLst>
              <a:gd name="connsiteX0" fmla="*/ 1 w 1394234"/>
              <a:gd name="connsiteY0" fmla="*/ 480677 h 1258432"/>
              <a:gd name="connsiteX1" fmla="*/ 697117 w 1394234"/>
              <a:gd name="connsiteY1" fmla="*/ 0 h 1258432"/>
              <a:gd name="connsiteX2" fmla="*/ 1394233 w 1394234"/>
              <a:gd name="connsiteY2" fmla="*/ 480677 h 1258432"/>
              <a:gd name="connsiteX3" fmla="*/ 1127958 w 1394234"/>
              <a:gd name="connsiteY3" fmla="*/ 1258429 h 1258432"/>
              <a:gd name="connsiteX4" fmla="*/ 266276 w 1394234"/>
              <a:gd name="connsiteY4" fmla="*/ 1258429 h 1258432"/>
              <a:gd name="connsiteX5" fmla="*/ 1 w 1394234"/>
              <a:gd name="connsiteY5" fmla="*/ 480677 h 1258432"/>
              <a:gd name="connsiteX0" fmla="*/ 0 w 1403286"/>
              <a:gd name="connsiteY0" fmla="*/ 679010 h 1456762"/>
              <a:gd name="connsiteX1" fmla="*/ 697116 w 1403286"/>
              <a:gd name="connsiteY1" fmla="*/ 198333 h 1456762"/>
              <a:gd name="connsiteX2" fmla="*/ 1403286 w 1403286"/>
              <a:gd name="connsiteY2" fmla="*/ 0 h 1456762"/>
              <a:gd name="connsiteX3" fmla="*/ 1127957 w 1403286"/>
              <a:gd name="connsiteY3" fmla="*/ 1456762 h 1456762"/>
              <a:gd name="connsiteX4" fmla="*/ 266275 w 1403286"/>
              <a:gd name="connsiteY4" fmla="*/ 1456762 h 1456762"/>
              <a:gd name="connsiteX5" fmla="*/ 0 w 1403286"/>
              <a:gd name="connsiteY5" fmla="*/ 679010 h 1456762"/>
              <a:gd name="connsiteX0" fmla="*/ 0 w 1403286"/>
              <a:gd name="connsiteY0" fmla="*/ 679010 h 1456762"/>
              <a:gd name="connsiteX1" fmla="*/ 697116 w 1403286"/>
              <a:gd name="connsiteY1" fmla="*/ 198333 h 1456762"/>
              <a:gd name="connsiteX2" fmla="*/ 1403286 w 1403286"/>
              <a:gd name="connsiteY2" fmla="*/ 0 h 1456762"/>
              <a:gd name="connsiteX3" fmla="*/ 1164171 w 1403286"/>
              <a:gd name="connsiteY3" fmla="*/ 967875 h 1456762"/>
              <a:gd name="connsiteX4" fmla="*/ 266275 w 1403286"/>
              <a:gd name="connsiteY4" fmla="*/ 1456762 h 1456762"/>
              <a:gd name="connsiteX5" fmla="*/ 0 w 1403286"/>
              <a:gd name="connsiteY5" fmla="*/ 679010 h 1456762"/>
              <a:gd name="connsiteX0" fmla="*/ 0 w 1403286"/>
              <a:gd name="connsiteY0" fmla="*/ 679010 h 1067463"/>
              <a:gd name="connsiteX1" fmla="*/ 697116 w 1403286"/>
              <a:gd name="connsiteY1" fmla="*/ 198333 h 1067463"/>
              <a:gd name="connsiteX2" fmla="*/ 1403286 w 1403286"/>
              <a:gd name="connsiteY2" fmla="*/ 0 h 1067463"/>
              <a:gd name="connsiteX3" fmla="*/ 1164171 w 1403286"/>
              <a:gd name="connsiteY3" fmla="*/ 967875 h 1067463"/>
              <a:gd name="connsiteX4" fmla="*/ 583146 w 1403286"/>
              <a:gd name="connsiteY4" fmla="*/ 1067463 h 1067463"/>
              <a:gd name="connsiteX5" fmla="*/ 0 w 1403286"/>
              <a:gd name="connsiteY5" fmla="*/ 679010 h 1067463"/>
              <a:gd name="connsiteX0" fmla="*/ 0 w 1276538"/>
              <a:gd name="connsiteY0" fmla="*/ 461727 h 1067463"/>
              <a:gd name="connsiteX1" fmla="*/ 570368 w 1276538"/>
              <a:gd name="connsiteY1" fmla="*/ 198333 h 1067463"/>
              <a:gd name="connsiteX2" fmla="*/ 1276538 w 1276538"/>
              <a:gd name="connsiteY2" fmla="*/ 0 h 1067463"/>
              <a:gd name="connsiteX3" fmla="*/ 1037423 w 1276538"/>
              <a:gd name="connsiteY3" fmla="*/ 967875 h 1067463"/>
              <a:gd name="connsiteX4" fmla="*/ 456398 w 1276538"/>
              <a:gd name="connsiteY4" fmla="*/ 1067463 h 1067463"/>
              <a:gd name="connsiteX5" fmla="*/ 0 w 1276538"/>
              <a:gd name="connsiteY5" fmla="*/ 461727 h 1067463"/>
              <a:gd name="connsiteX0" fmla="*/ 0 w 1276538"/>
              <a:gd name="connsiteY0" fmla="*/ 462570 h 1068306"/>
              <a:gd name="connsiteX1" fmla="*/ 461727 w 1276538"/>
              <a:gd name="connsiteY1" fmla="*/ 0 h 1068306"/>
              <a:gd name="connsiteX2" fmla="*/ 1276538 w 1276538"/>
              <a:gd name="connsiteY2" fmla="*/ 843 h 1068306"/>
              <a:gd name="connsiteX3" fmla="*/ 1037423 w 1276538"/>
              <a:gd name="connsiteY3" fmla="*/ 968718 h 1068306"/>
              <a:gd name="connsiteX4" fmla="*/ 456398 w 1276538"/>
              <a:gd name="connsiteY4" fmla="*/ 1068306 h 1068306"/>
              <a:gd name="connsiteX5" fmla="*/ 0 w 1276538"/>
              <a:gd name="connsiteY5" fmla="*/ 462570 h 1068306"/>
              <a:gd name="connsiteX0" fmla="*/ 0 w 1276538"/>
              <a:gd name="connsiteY0" fmla="*/ 462570 h 1068306"/>
              <a:gd name="connsiteX1" fmla="*/ 461727 w 1276538"/>
              <a:gd name="connsiteY1" fmla="*/ 0 h 1068306"/>
              <a:gd name="connsiteX2" fmla="*/ 1276538 w 1276538"/>
              <a:gd name="connsiteY2" fmla="*/ 843 h 1068306"/>
              <a:gd name="connsiteX3" fmla="*/ 928781 w 1276538"/>
              <a:gd name="connsiteY3" fmla="*/ 715221 h 1068306"/>
              <a:gd name="connsiteX4" fmla="*/ 456398 w 1276538"/>
              <a:gd name="connsiteY4" fmla="*/ 1068306 h 1068306"/>
              <a:gd name="connsiteX5" fmla="*/ 0 w 1276538"/>
              <a:gd name="connsiteY5" fmla="*/ 462570 h 1068306"/>
              <a:gd name="connsiteX0" fmla="*/ 0 w 1276538"/>
              <a:gd name="connsiteY0" fmla="*/ 462570 h 869130"/>
              <a:gd name="connsiteX1" fmla="*/ 461727 w 1276538"/>
              <a:gd name="connsiteY1" fmla="*/ 0 h 869130"/>
              <a:gd name="connsiteX2" fmla="*/ 1276538 w 1276538"/>
              <a:gd name="connsiteY2" fmla="*/ 843 h 869130"/>
              <a:gd name="connsiteX3" fmla="*/ 928781 w 1276538"/>
              <a:gd name="connsiteY3" fmla="*/ 715221 h 869130"/>
              <a:gd name="connsiteX4" fmla="*/ 311543 w 1276538"/>
              <a:gd name="connsiteY4" fmla="*/ 869130 h 869130"/>
              <a:gd name="connsiteX5" fmla="*/ 0 w 1276538"/>
              <a:gd name="connsiteY5" fmla="*/ 462570 h 869130"/>
              <a:gd name="connsiteX0" fmla="*/ 0 w 1095468"/>
              <a:gd name="connsiteY0" fmla="*/ 462570 h 869130"/>
              <a:gd name="connsiteX1" fmla="*/ 461727 w 1095468"/>
              <a:gd name="connsiteY1" fmla="*/ 0 h 869130"/>
              <a:gd name="connsiteX2" fmla="*/ 1095468 w 1095468"/>
              <a:gd name="connsiteY2" fmla="*/ 82324 h 869130"/>
              <a:gd name="connsiteX3" fmla="*/ 928781 w 1095468"/>
              <a:gd name="connsiteY3" fmla="*/ 715221 h 869130"/>
              <a:gd name="connsiteX4" fmla="*/ 311543 w 1095468"/>
              <a:gd name="connsiteY4" fmla="*/ 869130 h 869130"/>
              <a:gd name="connsiteX5" fmla="*/ 0 w 1095468"/>
              <a:gd name="connsiteY5" fmla="*/ 462570 h 86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5468" h="869130">
                <a:moveTo>
                  <a:pt x="0" y="462570"/>
                </a:moveTo>
                <a:lnTo>
                  <a:pt x="461727" y="0"/>
                </a:lnTo>
                <a:lnTo>
                  <a:pt x="1095468" y="82324"/>
                </a:lnTo>
                <a:lnTo>
                  <a:pt x="928781" y="715221"/>
                </a:lnTo>
                <a:lnTo>
                  <a:pt x="311543" y="869130"/>
                </a:lnTo>
                <a:lnTo>
                  <a:pt x="0" y="462570"/>
                </a:lnTo>
                <a:close/>
              </a:path>
            </a:pathLst>
          </a:custGeom>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12" name="Regular Pentagon 4">
            <a:extLst>
              <a:ext uri="{FF2B5EF4-FFF2-40B4-BE49-F238E27FC236}">
                <a16:creationId xmlns:a16="http://schemas.microsoft.com/office/drawing/2014/main" id="{65596A73-24E8-334E-95AB-41DB5BECD41D}"/>
              </a:ext>
            </a:extLst>
          </p:cNvPr>
          <p:cNvSpPr/>
          <p:nvPr/>
        </p:nvSpPr>
        <p:spPr>
          <a:xfrm rot="17764935">
            <a:off x="9217599" y="2648605"/>
            <a:ext cx="1170266" cy="1152786"/>
          </a:xfrm>
          <a:custGeom>
            <a:avLst/>
            <a:gdLst>
              <a:gd name="connsiteX0" fmla="*/ 1 w 1394234"/>
              <a:gd name="connsiteY0" fmla="*/ 480677 h 1258432"/>
              <a:gd name="connsiteX1" fmla="*/ 697117 w 1394234"/>
              <a:gd name="connsiteY1" fmla="*/ 0 h 1258432"/>
              <a:gd name="connsiteX2" fmla="*/ 1394233 w 1394234"/>
              <a:gd name="connsiteY2" fmla="*/ 480677 h 1258432"/>
              <a:gd name="connsiteX3" fmla="*/ 1127958 w 1394234"/>
              <a:gd name="connsiteY3" fmla="*/ 1258429 h 1258432"/>
              <a:gd name="connsiteX4" fmla="*/ 266276 w 1394234"/>
              <a:gd name="connsiteY4" fmla="*/ 1258429 h 1258432"/>
              <a:gd name="connsiteX5" fmla="*/ 1 w 1394234"/>
              <a:gd name="connsiteY5" fmla="*/ 480677 h 1258432"/>
              <a:gd name="connsiteX0" fmla="*/ 0 w 1403286"/>
              <a:gd name="connsiteY0" fmla="*/ 679010 h 1456762"/>
              <a:gd name="connsiteX1" fmla="*/ 697116 w 1403286"/>
              <a:gd name="connsiteY1" fmla="*/ 198333 h 1456762"/>
              <a:gd name="connsiteX2" fmla="*/ 1403286 w 1403286"/>
              <a:gd name="connsiteY2" fmla="*/ 0 h 1456762"/>
              <a:gd name="connsiteX3" fmla="*/ 1127957 w 1403286"/>
              <a:gd name="connsiteY3" fmla="*/ 1456762 h 1456762"/>
              <a:gd name="connsiteX4" fmla="*/ 266275 w 1403286"/>
              <a:gd name="connsiteY4" fmla="*/ 1456762 h 1456762"/>
              <a:gd name="connsiteX5" fmla="*/ 0 w 1403286"/>
              <a:gd name="connsiteY5" fmla="*/ 679010 h 1456762"/>
              <a:gd name="connsiteX0" fmla="*/ 0 w 1403286"/>
              <a:gd name="connsiteY0" fmla="*/ 679010 h 1456762"/>
              <a:gd name="connsiteX1" fmla="*/ 697116 w 1403286"/>
              <a:gd name="connsiteY1" fmla="*/ 198333 h 1456762"/>
              <a:gd name="connsiteX2" fmla="*/ 1403286 w 1403286"/>
              <a:gd name="connsiteY2" fmla="*/ 0 h 1456762"/>
              <a:gd name="connsiteX3" fmla="*/ 1164171 w 1403286"/>
              <a:gd name="connsiteY3" fmla="*/ 967875 h 1456762"/>
              <a:gd name="connsiteX4" fmla="*/ 266275 w 1403286"/>
              <a:gd name="connsiteY4" fmla="*/ 1456762 h 1456762"/>
              <a:gd name="connsiteX5" fmla="*/ 0 w 1403286"/>
              <a:gd name="connsiteY5" fmla="*/ 679010 h 1456762"/>
              <a:gd name="connsiteX0" fmla="*/ 0 w 1403286"/>
              <a:gd name="connsiteY0" fmla="*/ 679010 h 1067463"/>
              <a:gd name="connsiteX1" fmla="*/ 697116 w 1403286"/>
              <a:gd name="connsiteY1" fmla="*/ 198333 h 1067463"/>
              <a:gd name="connsiteX2" fmla="*/ 1403286 w 1403286"/>
              <a:gd name="connsiteY2" fmla="*/ 0 h 1067463"/>
              <a:gd name="connsiteX3" fmla="*/ 1164171 w 1403286"/>
              <a:gd name="connsiteY3" fmla="*/ 967875 h 1067463"/>
              <a:gd name="connsiteX4" fmla="*/ 583146 w 1403286"/>
              <a:gd name="connsiteY4" fmla="*/ 1067463 h 1067463"/>
              <a:gd name="connsiteX5" fmla="*/ 0 w 1403286"/>
              <a:gd name="connsiteY5" fmla="*/ 679010 h 1067463"/>
              <a:gd name="connsiteX0" fmla="*/ 0 w 1276538"/>
              <a:gd name="connsiteY0" fmla="*/ 461727 h 1067463"/>
              <a:gd name="connsiteX1" fmla="*/ 570368 w 1276538"/>
              <a:gd name="connsiteY1" fmla="*/ 198333 h 1067463"/>
              <a:gd name="connsiteX2" fmla="*/ 1276538 w 1276538"/>
              <a:gd name="connsiteY2" fmla="*/ 0 h 1067463"/>
              <a:gd name="connsiteX3" fmla="*/ 1037423 w 1276538"/>
              <a:gd name="connsiteY3" fmla="*/ 967875 h 1067463"/>
              <a:gd name="connsiteX4" fmla="*/ 456398 w 1276538"/>
              <a:gd name="connsiteY4" fmla="*/ 1067463 h 1067463"/>
              <a:gd name="connsiteX5" fmla="*/ 0 w 1276538"/>
              <a:gd name="connsiteY5" fmla="*/ 461727 h 1067463"/>
              <a:gd name="connsiteX0" fmla="*/ 0 w 1276538"/>
              <a:gd name="connsiteY0" fmla="*/ 462570 h 1068306"/>
              <a:gd name="connsiteX1" fmla="*/ 461727 w 1276538"/>
              <a:gd name="connsiteY1" fmla="*/ 0 h 1068306"/>
              <a:gd name="connsiteX2" fmla="*/ 1276538 w 1276538"/>
              <a:gd name="connsiteY2" fmla="*/ 843 h 1068306"/>
              <a:gd name="connsiteX3" fmla="*/ 1037423 w 1276538"/>
              <a:gd name="connsiteY3" fmla="*/ 968718 h 1068306"/>
              <a:gd name="connsiteX4" fmla="*/ 456398 w 1276538"/>
              <a:gd name="connsiteY4" fmla="*/ 1068306 h 1068306"/>
              <a:gd name="connsiteX5" fmla="*/ 0 w 1276538"/>
              <a:gd name="connsiteY5" fmla="*/ 462570 h 1068306"/>
              <a:gd name="connsiteX0" fmla="*/ 0 w 1276538"/>
              <a:gd name="connsiteY0" fmla="*/ 462570 h 1068306"/>
              <a:gd name="connsiteX1" fmla="*/ 461727 w 1276538"/>
              <a:gd name="connsiteY1" fmla="*/ 0 h 1068306"/>
              <a:gd name="connsiteX2" fmla="*/ 1276538 w 1276538"/>
              <a:gd name="connsiteY2" fmla="*/ 843 h 1068306"/>
              <a:gd name="connsiteX3" fmla="*/ 928781 w 1276538"/>
              <a:gd name="connsiteY3" fmla="*/ 715221 h 1068306"/>
              <a:gd name="connsiteX4" fmla="*/ 456398 w 1276538"/>
              <a:gd name="connsiteY4" fmla="*/ 1068306 h 1068306"/>
              <a:gd name="connsiteX5" fmla="*/ 0 w 1276538"/>
              <a:gd name="connsiteY5" fmla="*/ 462570 h 1068306"/>
              <a:gd name="connsiteX0" fmla="*/ 0 w 1276538"/>
              <a:gd name="connsiteY0" fmla="*/ 462570 h 869130"/>
              <a:gd name="connsiteX1" fmla="*/ 461727 w 1276538"/>
              <a:gd name="connsiteY1" fmla="*/ 0 h 869130"/>
              <a:gd name="connsiteX2" fmla="*/ 1276538 w 1276538"/>
              <a:gd name="connsiteY2" fmla="*/ 843 h 869130"/>
              <a:gd name="connsiteX3" fmla="*/ 928781 w 1276538"/>
              <a:gd name="connsiteY3" fmla="*/ 715221 h 869130"/>
              <a:gd name="connsiteX4" fmla="*/ 311543 w 1276538"/>
              <a:gd name="connsiteY4" fmla="*/ 869130 h 869130"/>
              <a:gd name="connsiteX5" fmla="*/ 0 w 1276538"/>
              <a:gd name="connsiteY5" fmla="*/ 462570 h 869130"/>
              <a:gd name="connsiteX0" fmla="*/ 0 w 1095468"/>
              <a:gd name="connsiteY0" fmla="*/ 462570 h 869130"/>
              <a:gd name="connsiteX1" fmla="*/ 461727 w 1095468"/>
              <a:gd name="connsiteY1" fmla="*/ 0 h 869130"/>
              <a:gd name="connsiteX2" fmla="*/ 1095468 w 1095468"/>
              <a:gd name="connsiteY2" fmla="*/ 82324 h 869130"/>
              <a:gd name="connsiteX3" fmla="*/ 928781 w 1095468"/>
              <a:gd name="connsiteY3" fmla="*/ 715221 h 869130"/>
              <a:gd name="connsiteX4" fmla="*/ 311543 w 1095468"/>
              <a:gd name="connsiteY4" fmla="*/ 869130 h 869130"/>
              <a:gd name="connsiteX5" fmla="*/ 0 w 1095468"/>
              <a:gd name="connsiteY5" fmla="*/ 462570 h 86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5468" h="869130">
                <a:moveTo>
                  <a:pt x="0" y="462570"/>
                </a:moveTo>
                <a:lnTo>
                  <a:pt x="461727" y="0"/>
                </a:lnTo>
                <a:lnTo>
                  <a:pt x="1095468" y="82324"/>
                </a:lnTo>
                <a:lnTo>
                  <a:pt x="928781" y="715221"/>
                </a:lnTo>
                <a:lnTo>
                  <a:pt x="311543" y="869130"/>
                </a:lnTo>
                <a:lnTo>
                  <a:pt x="0" y="462570"/>
                </a:lnTo>
                <a:close/>
              </a:path>
            </a:pathLst>
          </a:custGeom>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1D353050-D8C1-EF4B-BEC0-94299BAE8F2F}"/>
              </a:ext>
            </a:extLst>
          </p:cNvPr>
          <p:cNvSpPr txBox="1">
            <a:spLocks/>
          </p:cNvSpPr>
          <p:nvPr/>
        </p:nvSpPr>
        <p:spPr>
          <a:xfrm>
            <a:off x="3568145" y="2639166"/>
            <a:ext cx="1149066" cy="1347968"/>
          </a:xfrm>
          <a:prstGeom prst="rect">
            <a:avLst/>
          </a:prstGeom>
        </p:spPr>
        <p:txBody>
          <a:bodyPr vert="horz" lIns="45720" tIns="45720" rIns="45720" bIns="45720" rtlCol="0" anchor="b">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7200" b="1" dirty="0">
                <a:latin typeface="+mj-lt"/>
              </a:rPr>
              <a:t>2</a:t>
            </a:r>
          </a:p>
        </p:txBody>
      </p:sp>
      <p:sp>
        <p:nvSpPr>
          <p:cNvPr id="14" name="Content Placeholder 2">
            <a:extLst>
              <a:ext uri="{FF2B5EF4-FFF2-40B4-BE49-F238E27FC236}">
                <a16:creationId xmlns:a16="http://schemas.microsoft.com/office/drawing/2014/main" id="{455092DE-6481-264E-A918-46F472371F8A}"/>
              </a:ext>
            </a:extLst>
          </p:cNvPr>
          <p:cNvSpPr txBox="1">
            <a:spLocks/>
          </p:cNvSpPr>
          <p:nvPr/>
        </p:nvSpPr>
        <p:spPr>
          <a:xfrm>
            <a:off x="6054423" y="2639166"/>
            <a:ext cx="1149066" cy="1347968"/>
          </a:xfrm>
          <a:prstGeom prst="rect">
            <a:avLst/>
          </a:prstGeom>
        </p:spPr>
        <p:txBody>
          <a:bodyPr vert="horz" lIns="45720" tIns="45720" rIns="45720" bIns="45720" rtlCol="0" anchor="b">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7200" b="1" dirty="0">
                <a:latin typeface="+mj-lt"/>
              </a:rPr>
              <a:t>3</a:t>
            </a:r>
          </a:p>
        </p:txBody>
      </p:sp>
      <p:sp>
        <p:nvSpPr>
          <p:cNvPr id="15" name="Content Placeholder 2">
            <a:extLst>
              <a:ext uri="{FF2B5EF4-FFF2-40B4-BE49-F238E27FC236}">
                <a16:creationId xmlns:a16="http://schemas.microsoft.com/office/drawing/2014/main" id="{D029EE13-FADF-C84D-AD6A-D72E2FCEF68D}"/>
              </a:ext>
            </a:extLst>
          </p:cNvPr>
          <p:cNvSpPr txBox="1">
            <a:spLocks/>
          </p:cNvSpPr>
          <p:nvPr/>
        </p:nvSpPr>
        <p:spPr>
          <a:xfrm>
            <a:off x="8604597" y="2639166"/>
            <a:ext cx="1149066" cy="1347968"/>
          </a:xfrm>
          <a:prstGeom prst="rect">
            <a:avLst/>
          </a:prstGeom>
        </p:spPr>
        <p:txBody>
          <a:bodyPr vert="horz" lIns="45720" tIns="45720" rIns="45720" bIns="45720" rtlCol="0" anchor="b">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7200" b="1" dirty="0">
                <a:latin typeface="+mj-lt"/>
              </a:rPr>
              <a:t>4</a:t>
            </a:r>
          </a:p>
        </p:txBody>
      </p:sp>
      <p:pic>
        <p:nvPicPr>
          <p:cNvPr id="19" name="Graphic 18">
            <a:extLst>
              <a:ext uri="{FF2B5EF4-FFF2-40B4-BE49-F238E27FC236}">
                <a16:creationId xmlns:a16="http://schemas.microsoft.com/office/drawing/2014/main" id="{ED50CF11-E73A-E949-B377-A05EA4070D5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71179" y="3034687"/>
            <a:ext cx="762302" cy="486106"/>
          </a:xfrm>
          <a:prstGeom prst="rect">
            <a:avLst/>
          </a:prstGeom>
        </p:spPr>
      </p:pic>
      <p:pic>
        <p:nvPicPr>
          <p:cNvPr id="27" name="Graphic 26">
            <a:extLst>
              <a:ext uri="{FF2B5EF4-FFF2-40B4-BE49-F238E27FC236}">
                <a16:creationId xmlns:a16="http://schemas.microsoft.com/office/drawing/2014/main" id="{2CDFC86C-B54E-DA46-8E9E-6BFFFC3C19F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74132" y="2996398"/>
            <a:ext cx="457200" cy="457200"/>
          </a:xfrm>
          <a:prstGeom prst="rect">
            <a:avLst/>
          </a:prstGeom>
        </p:spPr>
      </p:pic>
      <p:sp>
        <p:nvSpPr>
          <p:cNvPr id="29" name="TextBox 28">
            <a:extLst>
              <a:ext uri="{FF2B5EF4-FFF2-40B4-BE49-F238E27FC236}">
                <a16:creationId xmlns:a16="http://schemas.microsoft.com/office/drawing/2014/main" id="{FD09981A-3482-1C4D-9968-3050A7CCBE7F}"/>
              </a:ext>
            </a:extLst>
          </p:cNvPr>
          <p:cNvSpPr txBox="1"/>
          <p:nvPr/>
        </p:nvSpPr>
        <p:spPr>
          <a:xfrm>
            <a:off x="3586115" y="3931373"/>
            <a:ext cx="1639245" cy="923330"/>
          </a:xfrm>
          <a:prstGeom prst="rect">
            <a:avLst/>
          </a:prstGeom>
          <a:noFill/>
        </p:spPr>
        <p:txBody>
          <a:bodyPr wrap="square">
            <a:spAutoFit/>
          </a:bodyPr>
          <a:lstStyle/>
          <a:p>
            <a:pPr marL="128016" lvl="1" defTabSz="914400">
              <a:lnSpc>
                <a:spcPct val="90000"/>
              </a:lnSpc>
              <a:spcBef>
                <a:spcPts val="200"/>
              </a:spcBef>
              <a:spcAft>
                <a:spcPts val="400"/>
              </a:spcAft>
              <a:buClr>
                <a:srgbClr val="F0A22E"/>
              </a:buClr>
            </a:pPr>
            <a:r>
              <a:rPr lang="en-US" sz="2000" dirty="0">
                <a:solidFill>
                  <a:srgbClr val="000000"/>
                </a:solidFill>
              </a:rPr>
              <a:t>Gaining the right experience </a:t>
            </a:r>
          </a:p>
        </p:txBody>
      </p:sp>
      <p:sp>
        <p:nvSpPr>
          <p:cNvPr id="31" name="TextBox 30">
            <a:extLst>
              <a:ext uri="{FF2B5EF4-FFF2-40B4-BE49-F238E27FC236}">
                <a16:creationId xmlns:a16="http://schemas.microsoft.com/office/drawing/2014/main" id="{B30DD0C9-0D29-714A-A9F0-7C25A0413562}"/>
              </a:ext>
            </a:extLst>
          </p:cNvPr>
          <p:cNvSpPr txBox="1"/>
          <p:nvPr/>
        </p:nvSpPr>
        <p:spPr>
          <a:xfrm>
            <a:off x="6136796" y="3931373"/>
            <a:ext cx="1970836" cy="646331"/>
          </a:xfrm>
          <a:prstGeom prst="rect">
            <a:avLst/>
          </a:prstGeom>
          <a:noFill/>
        </p:spPr>
        <p:txBody>
          <a:bodyPr wrap="square">
            <a:spAutoFit/>
          </a:bodyPr>
          <a:lstStyle/>
          <a:p>
            <a:pPr marL="128016" lvl="1" defTabSz="914400">
              <a:lnSpc>
                <a:spcPct val="90000"/>
              </a:lnSpc>
              <a:spcBef>
                <a:spcPts val="200"/>
              </a:spcBef>
              <a:spcAft>
                <a:spcPts val="400"/>
              </a:spcAft>
              <a:buClr>
                <a:srgbClr val="F0A22E"/>
              </a:buClr>
            </a:pPr>
            <a:r>
              <a:rPr lang="en-US" sz="2000" dirty="0">
                <a:solidFill>
                  <a:srgbClr val="000000"/>
                </a:solidFill>
              </a:rPr>
              <a:t>Competence In Question</a:t>
            </a:r>
          </a:p>
        </p:txBody>
      </p:sp>
      <p:sp>
        <p:nvSpPr>
          <p:cNvPr id="33" name="TextBox 32">
            <a:extLst>
              <a:ext uri="{FF2B5EF4-FFF2-40B4-BE49-F238E27FC236}">
                <a16:creationId xmlns:a16="http://schemas.microsoft.com/office/drawing/2014/main" id="{AA48BBC6-42CE-BD49-9612-DFDDFE801B54}"/>
              </a:ext>
            </a:extLst>
          </p:cNvPr>
          <p:cNvSpPr txBox="1"/>
          <p:nvPr/>
        </p:nvSpPr>
        <p:spPr>
          <a:xfrm>
            <a:off x="8604595" y="3931373"/>
            <a:ext cx="2634903" cy="1200329"/>
          </a:xfrm>
          <a:prstGeom prst="rect">
            <a:avLst/>
          </a:prstGeom>
          <a:noFill/>
        </p:spPr>
        <p:txBody>
          <a:bodyPr wrap="square">
            <a:spAutoFit/>
          </a:bodyPr>
          <a:lstStyle/>
          <a:p>
            <a:pPr marL="265176" lvl="1" indent="-137160" defTabSz="914400">
              <a:lnSpc>
                <a:spcPct val="90000"/>
              </a:lnSpc>
              <a:spcBef>
                <a:spcPts val="200"/>
              </a:spcBef>
              <a:spcAft>
                <a:spcPts val="400"/>
              </a:spcAft>
              <a:buClr>
                <a:srgbClr val="F0A22E"/>
              </a:buClr>
              <a:buFont typeface="Wingdings 3" pitchFamily="18" charset="2"/>
              <a:buChar char=""/>
            </a:pPr>
            <a:r>
              <a:rPr lang="en-US" sz="2000" dirty="0">
                <a:solidFill>
                  <a:srgbClr val="000000"/>
                </a:solidFill>
              </a:rPr>
              <a:t>The “only” experience creates compounded barriers for women</a:t>
            </a:r>
          </a:p>
        </p:txBody>
      </p:sp>
      <p:cxnSp>
        <p:nvCxnSpPr>
          <p:cNvPr id="36" name="Straight Connector 35">
            <a:extLst>
              <a:ext uri="{FF2B5EF4-FFF2-40B4-BE49-F238E27FC236}">
                <a16:creationId xmlns:a16="http://schemas.microsoft.com/office/drawing/2014/main" id="{60435531-1BD5-7E42-ABE4-88937B4FE408}"/>
              </a:ext>
            </a:extLst>
          </p:cNvPr>
          <p:cNvCxnSpPr>
            <a:cxnSpLocks/>
          </p:cNvCxnSpPr>
          <p:nvPr/>
        </p:nvCxnSpPr>
        <p:spPr>
          <a:xfrm>
            <a:off x="5821369" y="2353899"/>
            <a:ext cx="0" cy="2706986"/>
          </a:xfrm>
          <a:prstGeom prst="line">
            <a:avLst/>
          </a:prstGeom>
          <a:ln>
            <a:solidFill>
              <a:schemeClr val="bg1">
                <a:lumMod val="50000"/>
              </a:schemeClr>
            </a:solidFill>
          </a:ln>
        </p:spPr>
        <p:style>
          <a:lnRef idx="1">
            <a:schemeClr val="accent4"/>
          </a:lnRef>
          <a:fillRef idx="0">
            <a:schemeClr val="accent4"/>
          </a:fillRef>
          <a:effectRef idx="0">
            <a:schemeClr val="accent4"/>
          </a:effectRef>
          <a:fontRef idx="minor">
            <a:schemeClr val="tx1"/>
          </a:fontRef>
        </p:style>
      </p:cxnSp>
      <p:cxnSp>
        <p:nvCxnSpPr>
          <p:cNvPr id="44" name="Straight Connector 43">
            <a:extLst>
              <a:ext uri="{FF2B5EF4-FFF2-40B4-BE49-F238E27FC236}">
                <a16:creationId xmlns:a16="http://schemas.microsoft.com/office/drawing/2014/main" id="{611EE21F-8C47-194C-BC65-B59915B25295}"/>
              </a:ext>
            </a:extLst>
          </p:cNvPr>
          <p:cNvCxnSpPr>
            <a:cxnSpLocks/>
          </p:cNvCxnSpPr>
          <p:nvPr/>
        </p:nvCxnSpPr>
        <p:spPr>
          <a:xfrm>
            <a:off x="3413154" y="2353899"/>
            <a:ext cx="0" cy="2706986"/>
          </a:xfrm>
          <a:prstGeom prst="line">
            <a:avLst/>
          </a:prstGeom>
          <a:ln>
            <a:solidFill>
              <a:schemeClr val="bg1">
                <a:lumMod val="50000"/>
              </a:schemeClr>
            </a:solidFill>
          </a:ln>
        </p:spPr>
        <p:style>
          <a:lnRef idx="1">
            <a:schemeClr val="accent4"/>
          </a:lnRef>
          <a:fillRef idx="0">
            <a:schemeClr val="accent4"/>
          </a:fillRef>
          <a:effectRef idx="0">
            <a:schemeClr val="accent4"/>
          </a:effectRef>
          <a:fontRef idx="minor">
            <a:schemeClr val="tx1"/>
          </a:fontRef>
        </p:style>
      </p:cxnSp>
      <p:cxnSp>
        <p:nvCxnSpPr>
          <p:cNvPr id="45" name="Straight Connector 44">
            <a:extLst>
              <a:ext uri="{FF2B5EF4-FFF2-40B4-BE49-F238E27FC236}">
                <a16:creationId xmlns:a16="http://schemas.microsoft.com/office/drawing/2014/main" id="{0E962DDF-BE96-4C4B-ABFD-A78249E86F53}"/>
              </a:ext>
            </a:extLst>
          </p:cNvPr>
          <p:cNvCxnSpPr>
            <a:cxnSpLocks/>
          </p:cNvCxnSpPr>
          <p:nvPr/>
        </p:nvCxnSpPr>
        <p:spPr>
          <a:xfrm>
            <a:off x="8383495" y="2353899"/>
            <a:ext cx="0" cy="2706986"/>
          </a:xfrm>
          <a:prstGeom prst="line">
            <a:avLst/>
          </a:prstGeom>
          <a:ln>
            <a:solidFill>
              <a:schemeClr val="bg1">
                <a:lumMod val="50000"/>
              </a:schemeClr>
            </a:solidFill>
          </a:ln>
        </p:spPr>
        <p:style>
          <a:lnRef idx="1">
            <a:schemeClr val="accent4"/>
          </a:lnRef>
          <a:fillRef idx="0">
            <a:schemeClr val="accent4"/>
          </a:fillRef>
          <a:effectRef idx="0">
            <a:schemeClr val="accent4"/>
          </a:effectRef>
          <a:fontRef idx="minor">
            <a:schemeClr val="tx1"/>
          </a:fontRef>
        </p:style>
      </p:cxnSp>
      <p:sp>
        <p:nvSpPr>
          <p:cNvPr id="47" name="Slide Number Placeholder 5">
            <a:extLst>
              <a:ext uri="{FF2B5EF4-FFF2-40B4-BE49-F238E27FC236}">
                <a16:creationId xmlns:a16="http://schemas.microsoft.com/office/drawing/2014/main" id="{B468214E-FD51-104F-82A2-692C1CEA429B}"/>
              </a:ext>
            </a:extLst>
          </p:cNvPr>
          <p:cNvSpPr>
            <a:spLocks noGrp="1"/>
          </p:cNvSpPr>
          <p:nvPr>
            <p:ph type="sldNum" sz="quarter" idx="4"/>
          </p:nvPr>
        </p:nvSpPr>
        <p:spPr>
          <a:xfrm>
            <a:off x="10837863" y="6470650"/>
            <a:ext cx="973137" cy="274638"/>
          </a:xfrm>
        </p:spPr>
        <p:txBody>
          <a:bodyPr vert="horz" lIns="91440" tIns="45720" rIns="91440" bIns="45720" rtlCol="0" anchor="ctr"/>
          <a:lstStyle>
            <a:lvl1pPr algn="l">
              <a:defRPr sz="1000">
                <a:solidFill>
                  <a:schemeClr val="tx1">
                    <a:lumMod val="95000"/>
                    <a:lumOff val="5000"/>
                  </a:schemeClr>
                </a:solidFill>
                <a:latin typeface="+mj-lt"/>
              </a:defRPr>
            </a:lvl1pPr>
          </a:lstStyle>
          <a:p>
            <a:pPr algn="r"/>
            <a:fld id="{76BE3B7D-4C62-6540-9D16-65DDBB5AD3C6}" type="slidenum">
              <a:rPr lang="en-US" smtClean="0"/>
              <a:pPr algn="r"/>
              <a:t>4</a:t>
            </a:fld>
            <a:endParaRPr lang="en-US" dirty="0"/>
          </a:p>
        </p:txBody>
      </p:sp>
    </p:spTree>
    <p:extLst>
      <p:ext uri="{BB962C8B-B14F-4D97-AF65-F5344CB8AC3E}">
        <p14:creationId xmlns:p14="http://schemas.microsoft.com/office/powerpoint/2010/main" val="2117239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2B061-8843-F547-B530-BAF585294C00}"/>
              </a:ext>
            </a:extLst>
          </p:cNvPr>
          <p:cNvSpPr>
            <a:spLocks noGrp="1"/>
          </p:cNvSpPr>
          <p:nvPr>
            <p:ph type="title"/>
          </p:nvPr>
        </p:nvSpPr>
        <p:spPr>
          <a:xfrm>
            <a:off x="1023938" y="148925"/>
            <a:ext cx="9720262" cy="1500187"/>
          </a:xfrm>
        </p:spPr>
        <p:txBody>
          <a:bodyPr/>
          <a:lstStyle/>
          <a:p>
            <a:r>
              <a:rPr lang="en-US" dirty="0"/>
              <a:t>1. Burnout on the upswing for women more than men</a:t>
            </a:r>
          </a:p>
        </p:txBody>
      </p:sp>
      <p:sp>
        <p:nvSpPr>
          <p:cNvPr id="5" name="Content Placeholder 4">
            <a:extLst>
              <a:ext uri="{FF2B5EF4-FFF2-40B4-BE49-F238E27FC236}">
                <a16:creationId xmlns:a16="http://schemas.microsoft.com/office/drawing/2014/main" id="{253462F3-04EA-CB48-903E-D2DE9ED2720F}"/>
              </a:ext>
            </a:extLst>
          </p:cNvPr>
          <p:cNvSpPr>
            <a:spLocks noGrp="1"/>
          </p:cNvSpPr>
          <p:nvPr>
            <p:ph idx="1"/>
          </p:nvPr>
        </p:nvSpPr>
        <p:spPr>
          <a:xfrm>
            <a:off x="1024128" y="1821994"/>
            <a:ext cx="9984886" cy="3293213"/>
          </a:xfrm>
        </p:spPr>
        <p:txBody>
          <a:bodyPr numCol="2" spcCol="274320">
            <a:normAutofit/>
          </a:bodyPr>
          <a:lstStyle/>
          <a:p>
            <a:r>
              <a:rPr lang="en-US" sz="1800" dirty="0"/>
              <a:t>Burnout is hitting senior-level women the hardest, with </a:t>
            </a:r>
            <a:r>
              <a:rPr lang="en-US" sz="1800" b="1" dirty="0">
                <a:solidFill>
                  <a:schemeClr val="accent2"/>
                </a:solidFill>
              </a:rPr>
              <a:t>fully 50 percent</a:t>
            </a:r>
            <a:r>
              <a:rPr lang="en-US" sz="1800" dirty="0">
                <a:solidFill>
                  <a:schemeClr val="accent2"/>
                </a:solidFill>
              </a:rPr>
              <a:t> </a:t>
            </a:r>
            <a:r>
              <a:rPr lang="en-US" sz="1800" dirty="0"/>
              <a:t>saying they are burned out </a:t>
            </a:r>
            <a:br>
              <a:rPr lang="en-US" sz="1800" dirty="0"/>
            </a:br>
            <a:r>
              <a:rPr lang="en-US" sz="1800" dirty="0"/>
              <a:t>at work. In 2020, a quarter of women in senior leadership roles said they wanted to leave the workforce or downshift their careers.</a:t>
            </a:r>
            <a:r>
              <a:rPr lang="en-US" sz="1800" baseline="30000" dirty="0"/>
              <a:t>1</a:t>
            </a:r>
          </a:p>
          <a:p>
            <a:endParaRPr lang="en-US" sz="1800" baseline="30000" dirty="0"/>
          </a:p>
          <a:p>
            <a:endParaRPr lang="en-US" sz="1800" baseline="30000" dirty="0"/>
          </a:p>
          <a:p>
            <a:endParaRPr lang="en-US" sz="1800" baseline="30000" dirty="0"/>
          </a:p>
          <a:p>
            <a:endParaRPr lang="en-US" sz="1800" baseline="30000" dirty="0"/>
          </a:p>
          <a:p>
            <a:endParaRPr lang="en-US" sz="1800" baseline="30000" dirty="0"/>
          </a:p>
          <a:p>
            <a:r>
              <a:rPr lang="en-US" sz="1800" dirty="0"/>
              <a:t>Women are working more. They are working more at home (the “second shift”), and they are doing more work outside their normal hours and formal roles (the new “third shift”) than men.</a:t>
            </a:r>
            <a:r>
              <a:rPr lang="en-US" sz="1800" baseline="30000" dirty="0"/>
              <a:t>2</a:t>
            </a:r>
            <a:r>
              <a:rPr lang="en-US" sz="1800" dirty="0"/>
              <a:t> </a:t>
            </a:r>
            <a:br>
              <a:rPr lang="en-US" sz="1800" dirty="0"/>
            </a:br>
            <a:r>
              <a:rPr lang="en-US" sz="1800" dirty="0"/>
              <a:t>It is unsurprising, then, that women in both the </a:t>
            </a:r>
            <a:br>
              <a:rPr lang="en-US" sz="1800" dirty="0"/>
            </a:br>
            <a:r>
              <a:rPr lang="en-US" sz="1800" dirty="0"/>
              <a:t>public, social, and </a:t>
            </a:r>
            <a:br>
              <a:rPr lang="en-US" sz="1800" dirty="0"/>
            </a:br>
            <a:r>
              <a:rPr lang="en-US" sz="1800" dirty="0"/>
              <a:t>private sectors feel </a:t>
            </a:r>
            <a:br>
              <a:rPr lang="en-US" sz="1800" dirty="0"/>
            </a:br>
            <a:r>
              <a:rPr lang="en-US" sz="1800" dirty="0"/>
              <a:t>more burned out </a:t>
            </a:r>
            <a:br>
              <a:rPr lang="en-US" sz="1800" dirty="0"/>
            </a:br>
            <a:r>
              <a:rPr lang="en-US" sz="1800" dirty="0"/>
              <a:t>than ever, and </a:t>
            </a:r>
            <a:br>
              <a:rPr lang="en-US" sz="1800" dirty="0"/>
            </a:br>
            <a:r>
              <a:rPr lang="en-US" sz="1800" dirty="0"/>
              <a:t>more so than their </a:t>
            </a:r>
            <a:br>
              <a:rPr lang="en-US" sz="1800" dirty="0"/>
            </a:br>
            <a:r>
              <a:rPr lang="en-US" sz="1800" dirty="0"/>
              <a:t>male counterparts.</a:t>
            </a:r>
            <a:r>
              <a:rPr lang="en-US" sz="1800" baseline="30000" dirty="0"/>
              <a:t>1</a:t>
            </a:r>
            <a:endParaRPr lang="en-US" sz="1800" dirty="0"/>
          </a:p>
        </p:txBody>
      </p:sp>
      <p:sp>
        <p:nvSpPr>
          <p:cNvPr id="6" name="Date Placeholder 3">
            <a:extLst>
              <a:ext uri="{FF2B5EF4-FFF2-40B4-BE49-F238E27FC236}">
                <a16:creationId xmlns:a16="http://schemas.microsoft.com/office/drawing/2014/main" id="{61011BED-5414-CD43-8592-FAEFDBBCAF80}"/>
              </a:ext>
            </a:extLst>
          </p:cNvPr>
          <p:cNvSpPr>
            <a:spLocks noGrp="1"/>
          </p:cNvSpPr>
          <p:nvPr>
            <p:ph type="dt" sz="half" idx="2"/>
          </p:nvPr>
        </p:nvSpPr>
        <p:spPr>
          <a:xfrm>
            <a:off x="1023938" y="6470650"/>
            <a:ext cx="9720262" cy="274638"/>
          </a:xfr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b="1" dirty="0"/>
              <a:t>REFERENCES: 1. </a:t>
            </a:r>
            <a:r>
              <a:rPr lang="en-US" dirty="0"/>
              <a:t>“Women in the Workplace 2021,” </a:t>
            </a:r>
            <a:r>
              <a:rPr lang="en-US" dirty="0" err="1"/>
              <a:t>McKinsey.com</a:t>
            </a:r>
            <a:r>
              <a:rPr lang="en-US" dirty="0"/>
              <a:t>. Nov. 12, 2021 </a:t>
            </a:r>
            <a:r>
              <a:rPr lang="en-US" b="1" dirty="0"/>
              <a:t>2. </a:t>
            </a:r>
            <a:r>
              <a:rPr lang="en-US" dirty="0"/>
              <a:t>Forbes, March, 2021 </a:t>
            </a:r>
          </a:p>
        </p:txBody>
      </p:sp>
      <p:sp>
        <p:nvSpPr>
          <p:cNvPr id="7" name="Slide Number Placeholder 5">
            <a:extLst>
              <a:ext uri="{FF2B5EF4-FFF2-40B4-BE49-F238E27FC236}">
                <a16:creationId xmlns:a16="http://schemas.microsoft.com/office/drawing/2014/main" id="{47CF679C-6D7B-A145-BD5C-1F8B8D1F6137}"/>
              </a:ext>
            </a:extLst>
          </p:cNvPr>
          <p:cNvSpPr>
            <a:spLocks noGrp="1"/>
          </p:cNvSpPr>
          <p:nvPr>
            <p:ph type="sldNum" sz="quarter" idx="4"/>
          </p:nvPr>
        </p:nvSpPr>
        <p:spPr>
          <a:xfrm>
            <a:off x="10837863" y="6470650"/>
            <a:ext cx="973137" cy="274638"/>
          </a:xfrm>
        </p:spPr>
        <p:txBody>
          <a:bodyPr vert="horz" lIns="91440" tIns="45720" rIns="91440" bIns="45720" rtlCol="0" anchor="ctr"/>
          <a:lstStyle>
            <a:lvl1pPr algn="l">
              <a:defRPr sz="1000">
                <a:solidFill>
                  <a:schemeClr val="tx1">
                    <a:lumMod val="95000"/>
                    <a:lumOff val="5000"/>
                  </a:schemeClr>
                </a:solidFill>
                <a:latin typeface="+mj-lt"/>
              </a:defRPr>
            </a:lvl1pPr>
          </a:lstStyle>
          <a:p>
            <a:pPr algn="r"/>
            <a:fld id="{76BE3B7D-4C62-6540-9D16-65DDBB5AD3C6}" type="slidenum">
              <a:rPr lang="en-US" smtClean="0"/>
              <a:pPr algn="r"/>
              <a:t>5</a:t>
            </a:fld>
            <a:endParaRPr lang="en-US" dirty="0"/>
          </a:p>
        </p:txBody>
      </p:sp>
      <p:sp>
        <p:nvSpPr>
          <p:cNvPr id="8" name="Rectangle 7">
            <a:extLst>
              <a:ext uri="{FF2B5EF4-FFF2-40B4-BE49-F238E27FC236}">
                <a16:creationId xmlns:a16="http://schemas.microsoft.com/office/drawing/2014/main" id="{ED13D994-2314-654D-8EA6-7309F4FB3F49}"/>
              </a:ext>
            </a:extLst>
          </p:cNvPr>
          <p:cNvSpPr/>
          <p:nvPr/>
        </p:nvSpPr>
        <p:spPr>
          <a:xfrm>
            <a:off x="0" y="5043514"/>
            <a:ext cx="5874002" cy="840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029D016-3F83-184D-817D-5463A4E16E16}"/>
              </a:ext>
            </a:extLst>
          </p:cNvPr>
          <p:cNvSpPr txBox="1"/>
          <p:nvPr/>
        </p:nvSpPr>
        <p:spPr>
          <a:xfrm>
            <a:off x="1119854" y="5043514"/>
            <a:ext cx="4754148" cy="840699"/>
          </a:xfrm>
          <a:prstGeom prst="rect">
            <a:avLst/>
          </a:prstGeom>
          <a:noFill/>
        </p:spPr>
        <p:txBody>
          <a:bodyPr wrap="square" lIns="0" rIns="0" anchor="ctr">
            <a:noAutofit/>
          </a:bodyPr>
          <a:lstStyle/>
          <a:p>
            <a:pPr>
              <a:lnSpc>
                <a:spcPts val="1680"/>
              </a:lnSpc>
            </a:pPr>
            <a:r>
              <a:rPr lang="en-US" b="1" dirty="0">
                <a:solidFill>
                  <a:schemeClr val="bg1"/>
                </a:solidFill>
                <a:latin typeface="+mj-lt"/>
              </a:rPr>
              <a:t>COVID-19, working from home only further exacerbated burnout for women, creating significant setback</a:t>
            </a:r>
          </a:p>
        </p:txBody>
      </p:sp>
      <p:pic>
        <p:nvPicPr>
          <p:cNvPr id="10" name="Graphic 9">
            <a:extLst>
              <a:ext uri="{FF2B5EF4-FFF2-40B4-BE49-F238E27FC236}">
                <a16:creationId xmlns:a16="http://schemas.microsoft.com/office/drawing/2014/main" id="{57158DF2-3FCF-8640-806C-43E731A171D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04634" y="5139388"/>
            <a:ext cx="648950" cy="648950"/>
          </a:xfrm>
          <a:prstGeom prst="rect">
            <a:avLst/>
          </a:prstGeom>
        </p:spPr>
      </p:pic>
      <p:pic>
        <p:nvPicPr>
          <p:cNvPr id="17" name="Graphic 16">
            <a:extLst>
              <a:ext uri="{FF2B5EF4-FFF2-40B4-BE49-F238E27FC236}">
                <a16:creationId xmlns:a16="http://schemas.microsoft.com/office/drawing/2014/main" id="{DC803C2C-E29B-0945-8301-DF7377D3F16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11864" y="3358501"/>
            <a:ext cx="620136" cy="1404426"/>
          </a:xfrm>
          <a:prstGeom prst="rect">
            <a:avLst/>
          </a:prstGeom>
        </p:spPr>
      </p:pic>
      <p:pic>
        <p:nvPicPr>
          <p:cNvPr id="4" name="Graphic 3">
            <a:extLst>
              <a:ext uri="{FF2B5EF4-FFF2-40B4-BE49-F238E27FC236}">
                <a16:creationId xmlns:a16="http://schemas.microsoft.com/office/drawing/2014/main" id="{EE9B9C7A-D766-3A4D-AC51-ACC8E6DB17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02258" y="3273944"/>
            <a:ext cx="3708742" cy="3039952"/>
          </a:xfrm>
          <a:prstGeom prst="rect">
            <a:avLst/>
          </a:prstGeom>
        </p:spPr>
      </p:pic>
    </p:spTree>
    <p:extLst>
      <p:ext uri="{BB962C8B-B14F-4D97-AF65-F5344CB8AC3E}">
        <p14:creationId xmlns:p14="http://schemas.microsoft.com/office/powerpoint/2010/main" val="4281300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2B061-8843-F547-B530-BAF585294C00}"/>
              </a:ext>
            </a:extLst>
          </p:cNvPr>
          <p:cNvSpPr>
            <a:spLocks noGrp="1"/>
          </p:cNvSpPr>
          <p:nvPr>
            <p:ph type="title"/>
          </p:nvPr>
        </p:nvSpPr>
        <p:spPr>
          <a:xfrm>
            <a:off x="1024128" y="149188"/>
            <a:ext cx="7626030" cy="1499616"/>
          </a:xfrm>
        </p:spPr>
        <p:txBody>
          <a:bodyPr/>
          <a:lstStyle/>
          <a:p>
            <a:r>
              <a:rPr lang="en-US" sz="5400" dirty="0"/>
              <a:t>2. Gaining the right experience is paramount</a:t>
            </a:r>
            <a:endParaRPr lang="en-US" dirty="0"/>
          </a:p>
        </p:txBody>
      </p:sp>
      <p:sp>
        <p:nvSpPr>
          <p:cNvPr id="5" name="Content Placeholder 4">
            <a:extLst>
              <a:ext uri="{FF2B5EF4-FFF2-40B4-BE49-F238E27FC236}">
                <a16:creationId xmlns:a16="http://schemas.microsoft.com/office/drawing/2014/main" id="{253462F3-04EA-CB48-903E-D2DE9ED2720F}"/>
              </a:ext>
            </a:extLst>
          </p:cNvPr>
          <p:cNvSpPr>
            <a:spLocks noGrp="1"/>
          </p:cNvSpPr>
          <p:nvPr>
            <p:ph idx="1"/>
          </p:nvPr>
        </p:nvSpPr>
        <p:spPr>
          <a:xfrm>
            <a:off x="1024129" y="1612591"/>
            <a:ext cx="5162868" cy="4626843"/>
          </a:xfrm>
        </p:spPr>
        <p:txBody>
          <a:bodyPr numCol="1" spcCol="274320">
            <a:normAutofit/>
          </a:bodyPr>
          <a:lstStyle/>
          <a:p>
            <a:r>
              <a:rPr lang="en-US" sz="1800" dirty="0"/>
              <a:t>According to another study (reported in the Wall Street Journal), women were one-third as likely as men </a:t>
            </a:r>
            <a:r>
              <a:rPr lang="en-US" sz="1800" dirty="0">
                <a:solidFill>
                  <a:schemeClr val="accent2"/>
                </a:solidFill>
                <a:hlinkClick r:id="rId2" tooltip="https://www.wsj.com/articles/why-so-few-ceos-are-women-you-can-have-a-seat-at-the-table-and-not-be-a-player-11581003276">
                  <a:extLst>
                    <a:ext uri="{A12FA001-AC4F-418D-AE19-62706E023703}">
                      <ahyp:hlinkClr xmlns:ahyp="http://schemas.microsoft.com/office/drawing/2018/hyperlinkcolor" val="tx"/>
                    </a:ext>
                  </a:extLst>
                </a:hlinkClick>
              </a:rPr>
              <a:t>“to have been encouraged to consider a P&amp;L role,” and men were “twice as likely to have been promoted or selected for leadership training in the past two years. Nearly half the men reported getting detailed advice at work on how to chart their path to a P&amp;L job, compared with 15% of women surveyed.”</a:t>
            </a:r>
            <a:r>
              <a:rPr lang="en-US" sz="1800" baseline="30000" dirty="0"/>
              <a:t>1</a:t>
            </a:r>
            <a:endParaRPr lang="en-US" sz="1800" dirty="0"/>
          </a:p>
        </p:txBody>
      </p:sp>
      <p:sp>
        <p:nvSpPr>
          <p:cNvPr id="6" name="Date Placeholder 3">
            <a:extLst>
              <a:ext uri="{FF2B5EF4-FFF2-40B4-BE49-F238E27FC236}">
                <a16:creationId xmlns:a16="http://schemas.microsoft.com/office/drawing/2014/main" id="{61011BED-5414-CD43-8592-FAEFDBBCAF80}"/>
              </a:ext>
            </a:extLst>
          </p:cNvPr>
          <p:cNvSpPr>
            <a:spLocks noGrp="1"/>
          </p:cNvSpPr>
          <p:nvPr>
            <p:ph type="dt" sz="half" idx="2"/>
          </p:nvPr>
        </p:nvSpPr>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b="1" dirty="0"/>
              <a:t>REFERENCE: 1. </a:t>
            </a:r>
            <a:r>
              <a:rPr lang="en-US" dirty="0"/>
              <a:t>Where are all the women CEOs? WSJ, Feb. 2020 </a:t>
            </a:r>
            <a:r>
              <a:rPr lang="en-US" b="1" dirty="0"/>
              <a:t>2. </a:t>
            </a:r>
            <a:r>
              <a:rPr lang="en-US" dirty="0" err="1"/>
              <a:t>Equilar</a:t>
            </a:r>
            <a:r>
              <a:rPr lang="en-US" dirty="0"/>
              <a:t> analysis of Russell 3000 companies</a:t>
            </a:r>
          </a:p>
        </p:txBody>
      </p:sp>
      <p:sp>
        <p:nvSpPr>
          <p:cNvPr id="7" name="Slide Number Placeholder 5">
            <a:extLst>
              <a:ext uri="{FF2B5EF4-FFF2-40B4-BE49-F238E27FC236}">
                <a16:creationId xmlns:a16="http://schemas.microsoft.com/office/drawing/2014/main" id="{47CF679C-6D7B-A145-BD5C-1F8B8D1F6137}"/>
              </a:ext>
            </a:extLst>
          </p:cNvPr>
          <p:cNvSpPr>
            <a:spLocks noGrp="1"/>
          </p:cNvSpPr>
          <p:nvPr>
            <p:ph type="sldNum" sz="quarter" idx="4"/>
          </p:nvPr>
        </p:nvSpPr>
        <p:spPr/>
        <p:txBody>
          <a:bodyPr vert="horz" lIns="91440" tIns="45720" rIns="91440" bIns="45720" rtlCol="0" anchor="ctr"/>
          <a:lstStyle>
            <a:lvl1pPr algn="l">
              <a:defRPr sz="1000">
                <a:solidFill>
                  <a:schemeClr val="tx1">
                    <a:lumMod val="95000"/>
                    <a:lumOff val="5000"/>
                  </a:schemeClr>
                </a:solidFill>
                <a:latin typeface="+mj-lt"/>
              </a:defRPr>
            </a:lvl1pPr>
          </a:lstStyle>
          <a:p>
            <a:pPr algn="r"/>
            <a:fld id="{76BE3B7D-4C62-6540-9D16-65DDBB5AD3C6}" type="slidenum">
              <a:rPr lang="en-US" smtClean="0"/>
              <a:pPr algn="r"/>
              <a:t>6</a:t>
            </a:fld>
            <a:endParaRPr lang="en-US" dirty="0"/>
          </a:p>
        </p:txBody>
      </p:sp>
      <p:sp>
        <p:nvSpPr>
          <p:cNvPr id="8" name="Rectangle 7">
            <a:extLst>
              <a:ext uri="{FF2B5EF4-FFF2-40B4-BE49-F238E27FC236}">
                <a16:creationId xmlns:a16="http://schemas.microsoft.com/office/drawing/2014/main" id="{ED13D994-2314-654D-8EA6-7309F4FB3F49}"/>
              </a:ext>
            </a:extLst>
          </p:cNvPr>
          <p:cNvSpPr/>
          <p:nvPr/>
        </p:nvSpPr>
        <p:spPr>
          <a:xfrm>
            <a:off x="-1" y="5074720"/>
            <a:ext cx="6096001" cy="840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029D016-3F83-184D-817D-5463A4E16E16}"/>
              </a:ext>
            </a:extLst>
          </p:cNvPr>
          <p:cNvSpPr txBox="1"/>
          <p:nvPr/>
        </p:nvSpPr>
        <p:spPr>
          <a:xfrm>
            <a:off x="1119854" y="5074720"/>
            <a:ext cx="3653314" cy="840699"/>
          </a:xfrm>
          <a:prstGeom prst="rect">
            <a:avLst/>
          </a:prstGeom>
          <a:noFill/>
        </p:spPr>
        <p:txBody>
          <a:bodyPr wrap="square" lIns="0" rIns="0" anchor="ctr">
            <a:noAutofit/>
          </a:bodyPr>
          <a:lstStyle/>
          <a:p>
            <a:pPr>
              <a:lnSpc>
                <a:spcPts val="1680"/>
              </a:lnSpc>
            </a:pPr>
            <a:r>
              <a:rPr lang="en-US" b="1" dirty="0">
                <a:solidFill>
                  <a:schemeClr val="bg1"/>
                </a:solidFill>
                <a:latin typeface="+mj-lt"/>
              </a:rPr>
              <a:t>Lack of P&amp;L responsibility is a “knock out” for CEO opportunities </a:t>
            </a:r>
          </a:p>
        </p:txBody>
      </p:sp>
      <p:pic>
        <p:nvPicPr>
          <p:cNvPr id="4" name="Graphic 3">
            <a:extLst>
              <a:ext uri="{FF2B5EF4-FFF2-40B4-BE49-F238E27FC236}">
                <a16:creationId xmlns:a16="http://schemas.microsoft.com/office/drawing/2014/main" id="{DE1D395A-881B-8B47-A0A9-C30FE35BD2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3505" y="5146510"/>
            <a:ext cx="697118" cy="697118"/>
          </a:xfrm>
          <a:prstGeom prst="rect">
            <a:avLst/>
          </a:prstGeom>
        </p:spPr>
      </p:pic>
      <p:sp>
        <p:nvSpPr>
          <p:cNvPr id="16" name="Content Placeholder 2">
            <a:extLst>
              <a:ext uri="{FF2B5EF4-FFF2-40B4-BE49-F238E27FC236}">
                <a16:creationId xmlns:a16="http://schemas.microsoft.com/office/drawing/2014/main" id="{DF8C1171-EC51-754A-8924-5601E4E89531}"/>
              </a:ext>
            </a:extLst>
          </p:cNvPr>
          <p:cNvSpPr txBox="1">
            <a:spLocks/>
          </p:cNvSpPr>
          <p:nvPr/>
        </p:nvSpPr>
        <p:spPr>
          <a:xfrm>
            <a:off x="6509442" y="1462920"/>
            <a:ext cx="4931265" cy="1021819"/>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3200" b="1" dirty="0">
                <a:latin typeface="+mj-lt"/>
              </a:rPr>
              <a:t>Right place?</a:t>
            </a:r>
            <a:r>
              <a:rPr lang="en-US" sz="3200" b="1" baseline="30000" dirty="0">
                <a:latin typeface="+mj-lt"/>
              </a:rPr>
              <a:t>2</a:t>
            </a:r>
          </a:p>
        </p:txBody>
      </p:sp>
      <p:sp>
        <p:nvSpPr>
          <p:cNvPr id="18" name="TextBox 17">
            <a:extLst>
              <a:ext uri="{FF2B5EF4-FFF2-40B4-BE49-F238E27FC236}">
                <a16:creationId xmlns:a16="http://schemas.microsoft.com/office/drawing/2014/main" id="{5EFEE784-39D1-7545-BF33-63348C35F40A}"/>
              </a:ext>
            </a:extLst>
          </p:cNvPr>
          <p:cNvSpPr txBox="1"/>
          <p:nvPr/>
        </p:nvSpPr>
        <p:spPr>
          <a:xfrm>
            <a:off x="6509443" y="1984519"/>
            <a:ext cx="4789282" cy="978729"/>
          </a:xfrm>
          <a:prstGeom prst="rect">
            <a:avLst/>
          </a:prstGeom>
          <a:noFill/>
        </p:spPr>
        <p:txBody>
          <a:bodyPr wrap="square" rtlCol="0">
            <a:spAutoFit/>
          </a:bodyPr>
          <a:lstStyle/>
          <a:p>
            <a:pPr marL="265176" lvl="1" indent="-137160" defTabSz="914400">
              <a:lnSpc>
                <a:spcPct val="90000"/>
              </a:lnSpc>
              <a:spcBef>
                <a:spcPts val="200"/>
              </a:spcBef>
              <a:spcAft>
                <a:spcPts val="400"/>
              </a:spcAft>
              <a:buClr>
                <a:srgbClr val="F0A22E"/>
              </a:buClr>
              <a:buFont typeface="Wingdings 3" pitchFamily="18" charset="2"/>
              <a:buChar char=""/>
            </a:pPr>
            <a:r>
              <a:rPr lang="en-US" sz="1600" dirty="0">
                <a:solidFill>
                  <a:srgbClr val="000000"/>
                </a:solidFill>
              </a:rPr>
              <a:t>More women have become executives in supportive roles, but their share of jobs with profit-to-loss (P&amp;L) responsibility—considered stepping stones to the CEO—has been flat</a:t>
            </a:r>
            <a:r>
              <a:rPr lang="en-US" sz="1400" dirty="0">
                <a:solidFill>
                  <a:srgbClr val="000000"/>
                </a:solidFill>
              </a:rPr>
              <a:t>.</a:t>
            </a:r>
          </a:p>
        </p:txBody>
      </p:sp>
      <p:grpSp>
        <p:nvGrpSpPr>
          <p:cNvPr id="20" name="Group 19">
            <a:extLst>
              <a:ext uri="{FF2B5EF4-FFF2-40B4-BE49-F238E27FC236}">
                <a16:creationId xmlns:a16="http://schemas.microsoft.com/office/drawing/2014/main" id="{337835EC-6DB8-E74F-AF03-5BAFDECE0604}"/>
              </a:ext>
            </a:extLst>
          </p:cNvPr>
          <p:cNvGrpSpPr/>
          <p:nvPr/>
        </p:nvGrpSpPr>
        <p:grpSpPr>
          <a:xfrm>
            <a:off x="6509442" y="3038481"/>
            <a:ext cx="4931265" cy="1775061"/>
            <a:chOff x="6509442" y="3150763"/>
            <a:chExt cx="4931265" cy="1775061"/>
          </a:xfrm>
        </p:grpSpPr>
        <p:sp>
          <p:nvSpPr>
            <p:cNvPr id="19" name="Content Placeholder 2">
              <a:extLst>
                <a:ext uri="{FF2B5EF4-FFF2-40B4-BE49-F238E27FC236}">
                  <a16:creationId xmlns:a16="http://schemas.microsoft.com/office/drawing/2014/main" id="{790C0AEB-5EB5-E542-B955-3C3AEDB4F225}"/>
                </a:ext>
              </a:extLst>
            </p:cNvPr>
            <p:cNvSpPr txBox="1">
              <a:spLocks/>
            </p:cNvSpPr>
            <p:nvPr/>
          </p:nvSpPr>
          <p:spPr>
            <a:xfrm>
              <a:off x="6509442" y="3150763"/>
              <a:ext cx="4931265" cy="1021819"/>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2000" b="1" dirty="0">
                  <a:latin typeface="+mj-lt"/>
                </a:rPr>
                <a:t>Roles without P&amp;L responsibility</a:t>
              </a:r>
            </a:p>
          </p:txBody>
        </p:sp>
        <p:graphicFrame>
          <p:nvGraphicFramePr>
            <p:cNvPr id="14" name="Chart 13">
              <a:extLst>
                <a:ext uri="{FF2B5EF4-FFF2-40B4-BE49-F238E27FC236}">
                  <a16:creationId xmlns:a16="http://schemas.microsoft.com/office/drawing/2014/main" id="{AF962001-F976-BC4F-8AA9-C6CD0E208690}"/>
                </a:ext>
              </a:extLst>
            </p:cNvPr>
            <p:cNvGraphicFramePr/>
            <p:nvPr>
              <p:extLst>
                <p:ext uri="{D42A27DB-BD31-4B8C-83A1-F6EECF244321}">
                  <p14:modId xmlns:p14="http://schemas.microsoft.com/office/powerpoint/2010/main" val="1448850146"/>
                </p:ext>
              </p:extLst>
            </p:nvPr>
          </p:nvGraphicFramePr>
          <p:xfrm>
            <a:off x="6600439" y="3438883"/>
            <a:ext cx="4378880" cy="1486941"/>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23" name="Group 22">
            <a:extLst>
              <a:ext uri="{FF2B5EF4-FFF2-40B4-BE49-F238E27FC236}">
                <a16:creationId xmlns:a16="http://schemas.microsoft.com/office/drawing/2014/main" id="{F8BED6FE-FE78-7D43-87D0-810B4171C136}"/>
              </a:ext>
            </a:extLst>
          </p:cNvPr>
          <p:cNvGrpSpPr/>
          <p:nvPr/>
        </p:nvGrpSpPr>
        <p:grpSpPr>
          <a:xfrm>
            <a:off x="6509442" y="4473426"/>
            <a:ext cx="4931265" cy="1766008"/>
            <a:chOff x="6509442" y="4704696"/>
            <a:chExt cx="4931265" cy="1766008"/>
          </a:xfrm>
        </p:grpSpPr>
        <p:sp>
          <p:nvSpPr>
            <p:cNvPr id="21" name="Content Placeholder 2">
              <a:extLst>
                <a:ext uri="{FF2B5EF4-FFF2-40B4-BE49-F238E27FC236}">
                  <a16:creationId xmlns:a16="http://schemas.microsoft.com/office/drawing/2014/main" id="{933B4996-DE9E-BB4B-A7D7-753C0B89E313}"/>
                </a:ext>
              </a:extLst>
            </p:cNvPr>
            <p:cNvSpPr txBox="1">
              <a:spLocks/>
            </p:cNvSpPr>
            <p:nvPr/>
          </p:nvSpPr>
          <p:spPr>
            <a:xfrm>
              <a:off x="6509442" y="4704696"/>
              <a:ext cx="4931265" cy="1021819"/>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2000" b="1" dirty="0">
                  <a:latin typeface="+mj-lt"/>
                </a:rPr>
                <a:t>P&amp;L roles</a:t>
              </a:r>
            </a:p>
          </p:txBody>
        </p:sp>
        <p:graphicFrame>
          <p:nvGraphicFramePr>
            <p:cNvPr id="22" name="Chart 21">
              <a:extLst>
                <a:ext uri="{FF2B5EF4-FFF2-40B4-BE49-F238E27FC236}">
                  <a16:creationId xmlns:a16="http://schemas.microsoft.com/office/drawing/2014/main" id="{D21FA103-AD44-7147-A4BF-2224A0274F37}"/>
                </a:ext>
              </a:extLst>
            </p:cNvPr>
            <p:cNvGraphicFramePr/>
            <p:nvPr>
              <p:extLst>
                <p:ext uri="{D42A27DB-BD31-4B8C-83A1-F6EECF244321}">
                  <p14:modId xmlns:p14="http://schemas.microsoft.com/office/powerpoint/2010/main" val="2483190995"/>
                </p:ext>
              </p:extLst>
            </p:nvPr>
          </p:nvGraphicFramePr>
          <p:xfrm>
            <a:off x="6600439" y="4983763"/>
            <a:ext cx="4378880" cy="1486941"/>
          </p:xfrm>
          <a:graphic>
            <a:graphicData uri="http://schemas.openxmlformats.org/drawingml/2006/chart">
              <c:chart xmlns:c="http://schemas.openxmlformats.org/drawingml/2006/chart" xmlns:r="http://schemas.openxmlformats.org/officeDocument/2006/relationships" r:id="rId6"/>
            </a:graphicData>
          </a:graphic>
        </p:graphicFrame>
      </p:grpSp>
      <p:pic>
        <p:nvPicPr>
          <p:cNvPr id="10" name="Graphic 9">
            <a:extLst>
              <a:ext uri="{FF2B5EF4-FFF2-40B4-BE49-F238E27FC236}">
                <a16:creationId xmlns:a16="http://schemas.microsoft.com/office/drawing/2014/main" id="{01459AAB-1562-CF4C-8D51-B3C92A5E710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02791" y="3981069"/>
            <a:ext cx="800100" cy="723900"/>
          </a:xfrm>
          <a:prstGeom prst="rect">
            <a:avLst/>
          </a:prstGeom>
        </p:spPr>
      </p:pic>
      <p:pic>
        <p:nvPicPr>
          <p:cNvPr id="12" name="Graphic 11">
            <a:extLst>
              <a:ext uri="{FF2B5EF4-FFF2-40B4-BE49-F238E27FC236}">
                <a16:creationId xmlns:a16="http://schemas.microsoft.com/office/drawing/2014/main" id="{08639E19-0976-0E48-B131-EF77CCF9BA6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94966" y="3981069"/>
            <a:ext cx="800100" cy="723900"/>
          </a:xfrm>
          <a:prstGeom prst="rect">
            <a:avLst/>
          </a:prstGeom>
        </p:spPr>
      </p:pic>
    </p:spTree>
    <p:extLst>
      <p:ext uri="{BB962C8B-B14F-4D97-AF65-F5344CB8AC3E}">
        <p14:creationId xmlns:p14="http://schemas.microsoft.com/office/powerpoint/2010/main" val="3437545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FADC52A6-EA89-B142-B868-181ECEFC1819}"/>
              </a:ext>
            </a:extLst>
          </p:cNvPr>
          <p:cNvSpPr/>
          <p:nvPr/>
        </p:nvSpPr>
        <p:spPr>
          <a:xfrm>
            <a:off x="8232902" y="0"/>
            <a:ext cx="395909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D86839-8076-FF49-B726-AD795FB907B0}"/>
              </a:ext>
            </a:extLst>
          </p:cNvPr>
          <p:cNvSpPr>
            <a:spLocks noGrp="1"/>
          </p:cNvSpPr>
          <p:nvPr>
            <p:ph type="title"/>
          </p:nvPr>
        </p:nvSpPr>
        <p:spPr/>
        <p:txBody>
          <a:bodyPr/>
          <a:lstStyle/>
          <a:p>
            <a:r>
              <a:rPr lang="en-US" sz="5400" dirty="0"/>
              <a:t>3. Competence in question</a:t>
            </a:r>
            <a:endParaRPr lang="en-US" dirty="0"/>
          </a:p>
        </p:txBody>
      </p:sp>
      <p:sp>
        <p:nvSpPr>
          <p:cNvPr id="3" name="Content Placeholder 2">
            <a:extLst>
              <a:ext uri="{FF2B5EF4-FFF2-40B4-BE49-F238E27FC236}">
                <a16:creationId xmlns:a16="http://schemas.microsoft.com/office/drawing/2014/main" id="{FCED1A6D-9D9F-CD40-B382-84266DD97955}"/>
              </a:ext>
            </a:extLst>
          </p:cNvPr>
          <p:cNvSpPr>
            <a:spLocks noGrp="1"/>
          </p:cNvSpPr>
          <p:nvPr>
            <p:ph idx="1"/>
          </p:nvPr>
        </p:nvSpPr>
        <p:spPr>
          <a:xfrm>
            <a:off x="1024128" y="1612591"/>
            <a:ext cx="6272784" cy="2429057"/>
          </a:xfrm>
        </p:spPr>
        <p:txBody>
          <a:bodyPr/>
          <a:lstStyle/>
          <a:p>
            <a:r>
              <a:rPr lang="en-US" sz="1800" dirty="0"/>
              <a:t>Although significant gains have been made over the last five years, women are still significantly underrepresented at all levels of management. On top of this, women continue to have a worse day-to-day experience at work. </a:t>
            </a:r>
          </a:p>
          <a:p>
            <a:r>
              <a:rPr lang="en-US" sz="1800" dirty="0"/>
              <a:t>Women are more likely than men to have their competence questioned and their authority undermined. Women of color and other women with traditionally marginalized identities are especially likely to face disrespectful and “othering” behavior.</a:t>
            </a:r>
            <a:r>
              <a:rPr lang="en-US" sz="1800" baseline="30000" dirty="0"/>
              <a:t>1</a:t>
            </a:r>
          </a:p>
          <a:p>
            <a:endParaRPr lang="en-US" dirty="0"/>
          </a:p>
        </p:txBody>
      </p:sp>
      <p:sp>
        <p:nvSpPr>
          <p:cNvPr id="4" name="Date Placeholder 3">
            <a:extLst>
              <a:ext uri="{FF2B5EF4-FFF2-40B4-BE49-F238E27FC236}">
                <a16:creationId xmlns:a16="http://schemas.microsoft.com/office/drawing/2014/main" id="{739451B7-CED8-954D-A9C7-995659345B35}"/>
              </a:ext>
            </a:extLst>
          </p:cNvPr>
          <p:cNvSpPr>
            <a:spLocks noGrp="1"/>
          </p:cNvSpPr>
          <p:nvPr>
            <p:ph type="dt" sz="half" idx="2"/>
          </p:nvPr>
        </p:nvSpPr>
        <p:spPr>
          <a:xfrm>
            <a:off x="1024129" y="6470704"/>
            <a:ext cx="9720071" cy="274320"/>
          </a:xfr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b="1" dirty="0"/>
              <a:t>REFERENCE: 1. </a:t>
            </a:r>
            <a:r>
              <a:rPr lang="en-US" dirty="0"/>
              <a:t>Women in the workplace 2021, </a:t>
            </a:r>
            <a:r>
              <a:rPr lang="en-US" dirty="0" err="1"/>
              <a:t>Leanin.org</a:t>
            </a:r>
            <a:r>
              <a:rPr lang="en-US" dirty="0"/>
              <a:t> and </a:t>
            </a:r>
            <a:r>
              <a:rPr lang="en-US" dirty="0" err="1"/>
              <a:t>McKinsy</a:t>
            </a:r>
            <a:r>
              <a:rPr lang="en-US" dirty="0"/>
              <a:t>, 2021 </a:t>
            </a:r>
            <a:r>
              <a:rPr lang="en-US" b="1" dirty="0"/>
              <a:t>2. </a:t>
            </a:r>
            <a:r>
              <a:rPr lang="en-US" dirty="0"/>
              <a:t>The Power of Talk: Who Gets Heard and Why; D. Tannen HBR September–October 1995</a:t>
            </a:r>
          </a:p>
        </p:txBody>
      </p:sp>
      <p:sp>
        <p:nvSpPr>
          <p:cNvPr id="5" name="Slide Number Placeholder 5">
            <a:extLst>
              <a:ext uri="{FF2B5EF4-FFF2-40B4-BE49-F238E27FC236}">
                <a16:creationId xmlns:a16="http://schemas.microsoft.com/office/drawing/2014/main" id="{1F6133DE-7298-2042-BAA7-0E8A6BD3F0A2}"/>
              </a:ext>
            </a:extLst>
          </p:cNvPr>
          <p:cNvSpPr>
            <a:spLocks noGrp="1"/>
          </p:cNvSpPr>
          <p:nvPr>
            <p:ph type="sldNum" sz="quarter" idx="4"/>
          </p:nvPr>
        </p:nvSpPr>
        <p:spPr>
          <a:xfrm>
            <a:off x="10837333" y="6470704"/>
            <a:ext cx="973667" cy="274320"/>
          </a:xfrm>
        </p:spPr>
        <p:txBody>
          <a:bodyPr vert="horz" lIns="91440" tIns="45720" rIns="91440" bIns="45720" rtlCol="0" anchor="ctr"/>
          <a:lstStyle>
            <a:lvl1pPr algn="l">
              <a:defRPr sz="1000">
                <a:solidFill>
                  <a:schemeClr val="tx1">
                    <a:lumMod val="95000"/>
                    <a:lumOff val="5000"/>
                  </a:schemeClr>
                </a:solidFill>
                <a:latin typeface="+mj-lt"/>
              </a:defRPr>
            </a:lvl1pPr>
          </a:lstStyle>
          <a:p>
            <a:pPr algn="r"/>
            <a:fld id="{76BE3B7D-4C62-6540-9D16-65DDBB5AD3C6}" type="slidenum">
              <a:rPr lang="en-US" smtClean="0"/>
              <a:pPr algn="r"/>
              <a:t>7</a:t>
            </a:fld>
            <a:endParaRPr lang="en-US" dirty="0"/>
          </a:p>
        </p:txBody>
      </p:sp>
      <p:sp>
        <p:nvSpPr>
          <p:cNvPr id="25" name="TextBox 24">
            <a:extLst>
              <a:ext uri="{FF2B5EF4-FFF2-40B4-BE49-F238E27FC236}">
                <a16:creationId xmlns:a16="http://schemas.microsoft.com/office/drawing/2014/main" id="{7B959113-945D-B143-BD61-13824A8A96E9}"/>
              </a:ext>
            </a:extLst>
          </p:cNvPr>
          <p:cNvSpPr txBox="1"/>
          <p:nvPr/>
        </p:nvSpPr>
        <p:spPr>
          <a:xfrm>
            <a:off x="1198384" y="3980873"/>
            <a:ext cx="5836134" cy="2339102"/>
          </a:xfrm>
          <a:prstGeom prst="rect">
            <a:avLst/>
          </a:prstGeom>
          <a:noFill/>
        </p:spPr>
        <p:txBody>
          <a:bodyPr wrap="square">
            <a:spAutoFit/>
          </a:bodyPr>
          <a:lstStyle/>
          <a:p>
            <a:pPr marL="265176" lvl="1" indent="-137160" defTabSz="914400">
              <a:lnSpc>
                <a:spcPct val="90000"/>
              </a:lnSpc>
              <a:spcBef>
                <a:spcPts val="200"/>
              </a:spcBef>
              <a:spcAft>
                <a:spcPts val="400"/>
              </a:spcAft>
              <a:buClr>
                <a:srgbClr val="F0A22E"/>
              </a:buClr>
              <a:buFont typeface="Wingdings 3" pitchFamily="18" charset="2"/>
              <a:buChar char=""/>
            </a:pPr>
            <a:r>
              <a:rPr lang="en-US" sz="1400" dirty="0">
                <a:solidFill>
                  <a:srgbClr val="000000"/>
                </a:solidFill>
              </a:rPr>
              <a:t>Is it a linguistic style that men equate to competency? </a:t>
            </a:r>
          </a:p>
          <a:p>
            <a:pPr marL="722376" lvl="2" indent="-137160" defTabSz="914400">
              <a:lnSpc>
                <a:spcPct val="90000"/>
              </a:lnSpc>
              <a:spcBef>
                <a:spcPts val="200"/>
              </a:spcBef>
              <a:spcAft>
                <a:spcPts val="400"/>
              </a:spcAft>
              <a:buClr>
                <a:srgbClr val="F0A22E"/>
              </a:buClr>
              <a:buFont typeface="Wingdings 3" pitchFamily="18" charset="2"/>
              <a:buChar char=""/>
            </a:pPr>
            <a:r>
              <a:rPr lang="en-US" sz="1400" dirty="0">
                <a:solidFill>
                  <a:srgbClr val="000000"/>
                </a:solidFill>
              </a:rPr>
              <a:t>Girls learn to downplay ways in which one is better than the others and to emphasize ways in which they are all the same. From childhood, most girls learn that sounding too sure of themselves will make them unpopular with their peers—thus girls learn to talk in ways that balance their own needs with those of others.</a:t>
            </a:r>
            <a:r>
              <a:rPr lang="en-US" sz="1400" baseline="30000" dirty="0">
                <a:solidFill>
                  <a:srgbClr val="000000"/>
                </a:solidFill>
              </a:rPr>
              <a:t>2</a:t>
            </a:r>
          </a:p>
          <a:p>
            <a:pPr marL="265176" lvl="1" indent="-137160" defTabSz="914400">
              <a:lnSpc>
                <a:spcPct val="90000"/>
              </a:lnSpc>
              <a:spcBef>
                <a:spcPts val="200"/>
              </a:spcBef>
              <a:spcAft>
                <a:spcPts val="400"/>
              </a:spcAft>
              <a:buClr>
                <a:srgbClr val="F0A22E"/>
              </a:buClr>
              <a:buFont typeface="Wingdings 3" pitchFamily="18" charset="2"/>
              <a:buChar char=""/>
            </a:pPr>
            <a:r>
              <a:rPr lang="en-US" sz="1400" dirty="0">
                <a:solidFill>
                  <a:srgbClr val="000000"/>
                </a:solidFill>
              </a:rPr>
              <a:t>Are women too concerned about “being polite” to speak out? Are they too afraid of being wrong? </a:t>
            </a:r>
          </a:p>
          <a:p>
            <a:pPr marL="265176" lvl="1" indent="-137160" defTabSz="914400">
              <a:lnSpc>
                <a:spcPct val="90000"/>
              </a:lnSpc>
              <a:spcBef>
                <a:spcPts val="200"/>
              </a:spcBef>
              <a:spcAft>
                <a:spcPts val="400"/>
              </a:spcAft>
              <a:buClr>
                <a:srgbClr val="F0A22E"/>
              </a:buClr>
              <a:buFont typeface="Wingdings 3" pitchFamily="18" charset="2"/>
              <a:buChar char=""/>
            </a:pPr>
            <a:r>
              <a:rPr lang="en-US" sz="1400" dirty="0">
                <a:solidFill>
                  <a:srgbClr val="000000"/>
                </a:solidFill>
              </a:rPr>
              <a:t>When is it valuable to be a “bitch”? </a:t>
            </a:r>
          </a:p>
          <a:p>
            <a:pPr marL="265176" lvl="1" indent="-137160" defTabSz="914400">
              <a:lnSpc>
                <a:spcPct val="90000"/>
              </a:lnSpc>
              <a:spcBef>
                <a:spcPts val="200"/>
              </a:spcBef>
              <a:spcAft>
                <a:spcPts val="400"/>
              </a:spcAft>
              <a:buClr>
                <a:srgbClr val="F0A22E"/>
              </a:buClr>
              <a:buFont typeface="Wingdings 3" pitchFamily="18" charset="2"/>
              <a:buChar char=""/>
            </a:pPr>
            <a:r>
              <a:rPr lang="en-US" sz="1400" dirty="0">
                <a:solidFill>
                  <a:srgbClr val="000000"/>
                </a:solidFill>
              </a:rPr>
              <a:t>Do women self promote? Do women know how? Should we???</a:t>
            </a:r>
          </a:p>
        </p:txBody>
      </p:sp>
      <p:pic>
        <p:nvPicPr>
          <p:cNvPr id="28" name="Graphic 27">
            <a:extLst>
              <a:ext uri="{FF2B5EF4-FFF2-40B4-BE49-F238E27FC236}">
                <a16:creationId xmlns:a16="http://schemas.microsoft.com/office/drawing/2014/main" id="{C128FEE0-BD3B-FE4C-98A8-F31527267C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17917" y="2778891"/>
            <a:ext cx="4547707" cy="3576178"/>
          </a:xfrm>
          <a:prstGeom prst="rect">
            <a:avLst/>
          </a:prstGeom>
        </p:spPr>
      </p:pic>
      <p:grpSp>
        <p:nvGrpSpPr>
          <p:cNvPr id="30" name="Group 29">
            <a:extLst>
              <a:ext uri="{FF2B5EF4-FFF2-40B4-BE49-F238E27FC236}">
                <a16:creationId xmlns:a16="http://schemas.microsoft.com/office/drawing/2014/main" id="{A626B967-B95C-CF4D-A81F-371D76589B0E}"/>
              </a:ext>
            </a:extLst>
          </p:cNvPr>
          <p:cNvGrpSpPr/>
          <p:nvPr/>
        </p:nvGrpSpPr>
        <p:grpSpPr>
          <a:xfrm>
            <a:off x="11204084" y="379241"/>
            <a:ext cx="527637" cy="519755"/>
            <a:chOff x="6223806" y="-1755688"/>
            <a:chExt cx="1170266" cy="1152786"/>
          </a:xfrm>
        </p:grpSpPr>
        <p:sp>
          <p:nvSpPr>
            <p:cNvPr id="31" name="Regular Pentagon 4">
              <a:extLst>
                <a:ext uri="{FF2B5EF4-FFF2-40B4-BE49-F238E27FC236}">
                  <a16:creationId xmlns:a16="http://schemas.microsoft.com/office/drawing/2014/main" id="{B394A27F-3742-1E40-9EFD-1D5171484EB3}"/>
                </a:ext>
              </a:extLst>
            </p:cNvPr>
            <p:cNvSpPr/>
            <p:nvPr userDrawn="1"/>
          </p:nvSpPr>
          <p:spPr>
            <a:xfrm rot="10454251">
              <a:off x="6223806" y="-1755688"/>
              <a:ext cx="1170266" cy="1152786"/>
            </a:xfrm>
            <a:custGeom>
              <a:avLst/>
              <a:gdLst>
                <a:gd name="connsiteX0" fmla="*/ 1 w 1394234"/>
                <a:gd name="connsiteY0" fmla="*/ 480677 h 1258432"/>
                <a:gd name="connsiteX1" fmla="*/ 697117 w 1394234"/>
                <a:gd name="connsiteY1" fmla="*/ 0 h 1258432"/>
                <a:gd name="connsiteX2" fmla="*/ 1394233 w 1394234"/>
                <a:gd name="connsiteY2" fmla="*/ 480677 h 1258432"/>
                <a:gd name="connsiteX3" fmla="*/ 1127958 w 1394234"/>
                <a:gd name="connsiteY3" fmla="*/ 1258429 h 1258432"/>
                <a:gd name="connsiteX4" fmla="*/ 266276 w 1394234"/>
                <a:gd name="connsiteY4" fmla="*/ 1258429 h 1258432"/>
                <a:gd name="connsiteX5" fmla="*/ 1 w 1394234"/>
                <a:gd name="connsiteY5" fmla="*/ 480677 h 1258432"/>
                <a:gd name="connsiteX0" fmla="*/ 0 w 1403286"/>
                <a:gd name="connsiteY0" fmla="*/ 679010 h 1456762"/>
                <a:gd name="connsiteX1" fmla="*/ 697116 w 1403286"/>
                <a:gd name="connsiteY1" fmla="*/ 198333 h 1456762"/>
                <a:gd name="connsiteX2" fmla="*/ 1403286 w 1403286"/>
                <a:gd name="connsiteY2" fmla="*/ 0 h 1456762"/>
                <a:gd name="connsiteX3" fmla="*/ 1127957 w 1403286"/>
                <a:gd name="connsiteY3" fmla="*/ 1456762 h 1456762"/>
                <a:gd name="connsiteX4" fmla="*/ 266275 w 1403286"/>
                <a:gd name="connsiteY4" fmla="*/ 1456762 h 1456762"/>
                <a:gd name="connsiteX5" fmla="*/ 0 w 1403286"/>
                <a:gd name="connsiteY5" fmla="*/ 679010 h 1456762"/>
                <a:gd name="connsiteX0" fmla="*/ 0 w 1403286"/>
                <a:gd name="connsiteY0" fmla="*/ 679010 h 1456762"/>
                <a:gd name="connsiteX1" fmla="*/ 697116 w 1403286"/>
                <a:gd name="connsiteY1" fmla="*/ 198333 h 1456762"/>
                <a:gd name="connsiteX2" fmla="*/ 1403286 w 1403286"/>
                <a:gd name="connsiteY2" fmla="*/ 0 h 1456762"/>
                <a:gd name="connsiteX3" fmla="*/ 1164171 w 1403286"/>
                <a:gd name="connsiteY3" fmla="*/ 967875 h 1456762"/>
                <a:gd name="connsiteX4" fmla="*/ 266275 w 1403286"/>
                <a:gd name="connsiteY4" fmla="*/ 1456762 h 1456762"/>
                <a:gd name="connsiteX5" fmla="*/ 0 w 1403286"/>
                <a:gd name="connsiteY5" fmla="*/ 679010 h 1456762"/>
                <a:gd name="connsiteX0" fmla="*/ 0 w 1403286"/>
                <a:gd name="connsiteY0" fmla="*/ 679010 h 1067463"/>
                <a:gd name="connsiteX1" fmla="*/ 697116 w 1403286"/>
                <a:gd name="connsiteY1" fmla="*/ 198333 h 1067463"/>
                <a:gd name="connsiteX2" fmla="*/ 1403286 w 1403286"/>
                <a:gd name="connsiteY2" fmla="*/ 0 h 1067463"/>
                <a:gd name="connsiteX3" fmla="*/ 1164171 w 1403286"/>
                <a:gd name="connsiteY3" fmla="*/ 967875 h 1067463"/>
                <a:gd name="connsiteX4" fmla="*/ 583146 w 1403286"/>
                <a:gd name="connsiteY4" fmla="*/ 1067463 h 1067463"/>
                <a:gd name="connsiteX5" fmla="*/ 0 w 1403286"/>
                <a:gd name="connsiteY5" fmla="*/ 679010 h 1067463"/>
                <a:gd name="connsiteX0" fmla="*/ 0 w 1276538"/>
                <a:gd name="connsiteY0" fmla="*/ 461727 h 1067463"/>
                <a:gd name="connsiteX1" fmla="*/ 570368 w 1276538"/>
                <a:gd name="connsiteY1" fmla="*/ 198333 h 1067463"/>
                <a:gd name="connsiteX2" fmla="*/ 1276538 w 1276538"/>
                <a:gd name="connsiteY2" fmla="*/ 0 h 1067463"/>
                <a:gd name="connsiteX3" fmla="*/ 1037423 w 1276538"/>
                <a:gd name="connsiteY3" fmla="*/ 967875 h 1067463"/>
                <a:gd name="connsiteX4" fmla="*/ 456398 w 1276538"/>
                <a:gd name="connsiteY4" fmla="*/ 1067463 h 1067463"/>
                <a:gd name="connsiteX5" fmla="*/ 0 w 1276538"/>
                <a:gd name="connsiteY5" fmla="*/ 461727 h 1067463"/>
                <a:gd name="connsiteX0" fmla="*/ 0 w 1276538"/>
                <a:gd name="connsiteY0" fmla="*/ 462570 h 1068306"/>
                <a:gd name="connsiteX1" fmla="*/ 461727 w 1276538"/>
                <a:gd name="connsiteY1" fmla="*/ 0 h 1068306"/>
                <a:gd name="connsiteX2" fmla="*/ 1276538 w 1276538"/>
                <a:gd name="connsiteY2" fmla="*/ 843 h 1068306"/>
                <a:gd name="connsiteX3" fmla="*/ 1037423 w 1276538"/>
                <a:gd name="connsiteY3" fmla="*/ 968718 h 1068306"/>
                <a:gd name="connsiteX4" fmla="*/ 456398 w 1276538"/>
                <a:gd name="connsiteY4" fmla="*/ 1068306 h 1068306"/>
                <a:gd name="connsiteX5" fmla="*/ 0 w 1276538"/>
                <a:gd name="connsiteY5" fmla="*/ 462570 h 1068306"/>
                <a:gd name="connsiteX0" fmla="*/ 0 w 1276538"/>
                <a:gd name="connsiteY0" fmla="*/ 462570 h 1068306"/>
                <a:gd name="connsiteX1" fmla="*/ 461727 w 1276538"/>
                <a:gd name="connsiteY1" fmla="*/ 0 h 1068306"/>
                <a:gd name="connsiteX2" fmla="*/ 1276538 w 1276538"/>
                <a:gd name="connsiteY2" fmla="*/ 843 h 1068306"/>
                <a:gd name="connsiteX3" fmla="*/ 928781 w 1276538"/>
                <a:gd name="connsiteY3" fmla="*/ 715221 h 1068306"/>
                <a:gd name="connsiteX4" fmla="*/ 456398 w 1276538"/>
                <a:gd name="connsiteY4" fmla="*/ 1068306 h 1068306"/>
                <a:gd name="connsiteX5" fmla="*/ 0 w 1276538"/>
                <a:gd name="connsiteY5" fmla="*/ 462570 h 1068306"/>
                <a:gd name="connsiteX0" fmla="*/ 0 w 1276538"/>
                <a:gd name="connsiteY0" fmla="*/ 462570 h 869130"/>
                <a:gd name="connsiteX1" fmla="*/ 461727 w 1276538"/>
                <a:gd name="connsiteY1" fmla="*/ 0 h 869130"/>
                <a:gd name="connsiteX2" fmla="*/ 1276538 w 1276538"/>
                <a:gd name="connsiteY2" fmla="*/ 843 h 869130"/>
                <a:gd name="connsiteX3" fmla="*/ 928781 w 1276538"/>
                <a:gd name="connsiteY3" fmla="*/ 715221 h 869130"/>
                <a:gd name="connsiteX4" fmla="*/ 311543 w 1276538"/>
                <a:gd name="connsiteY4" fmla="*/ 869130 h 869130"/>
                <a:gd name="connsiteX5" fmla="*/ 0 w 1276538"/>
                <a:gd name="connsiteY5" fmla="*/ 462570 h 869130"/>
                <a:gd name="connsiteX0" fmla="*/ 0 w 1095468"/>
                <a:gd name="connsiteY0" fmla="*/ 462570 h 869130"/>
                <a:gd name="connsiteX1" fmla="*/ 461727 w 1095468"/>
                <a:gd name="connsiteY1" fmla="*/ 0 h 869130"/>
                <a:gd name="connsiteX2" fmla="*/ 1095468 w 1095468"/>
                <a:gd name="connsiteY2" fmla="*/ 82324 h 869130"/>
                <a:gd name="connsiteX3" fmla="*/ 928781 w 1095468"/>
                <a:gd name="connsiteY3" fmla="*/ 715221 h 869130"/>
                <a:gd name="connsiteX4" fmla="*/ 311543 w 1095468"/>
                <a:gd name="connsiteY4" fmla="*/ 869130 h 869130"/>
                <a:gd name="connsiteX5" fmla="*/ 0 w 1095468"/>
                <a:gd name="connsiteY5" fmla="*/ 462570 h 86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5468" h="869130">
                  <a:moveTo>
                    <a:pt x="0" y="462570"/>
                  </a:moveTo>
                  <a:lnTo>
                    <a:pt x="461727" y="0"/>
                  </a:lnTo>
                  <a:lnTo>
                    <a:pt x="1095468" y="82324"/>
                  </a:lnTo>
                  <a:lnTo>
                    <a:pt x="928781" y="715221"/>
                  </a:lnTo>
                  <a:lnTo>
                    <a:pt x="311543" y="869130"/>
                  </a:lnTo>
                  <a:lnTo>
                    <a:pt x="0" y="462570"/>
                  </a:lnTo>
                  <a:close/>
                </a:path>
              </a:pathLst>
            </a:custGeom>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pic>
          <p:nvPicPr>
            <p:cNvPr id="32" name="Graphic 31">
              <a:extLst>
                <a:ext uri="{FF2B5EF4-FFF2-40B4-BE49-F238E27FC236}">
                  <a16:creationId xmlns:a16="http://schemas.microsoft.com/office/drawing/2014/main" id="{EA45B37F-2399-6845-8879-FEE73D426C5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418506" y="-1369606"/>
              <a:ext cx="762302" cy="486106"/>
            </a:xfrm>
            <a:prstGeom prst="rect">
              <a:avLst/>
            </a:prstGeom>
          </p:spPr>
        </p:pic>
      </p:grpSp>
    </p:spTree>
    <p:extLst>
      <p:ext uri="{BB962C8B-B14F-4D97-AF65-F5344CB8AC3E}">
        <p14:creationId xmlns:p14="http://schemas.microsoft.com/office/powerpoint/2010/main" val="450351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450F62-A9C7-3143-890D-065BCF703E22}"/>
              </a:ext>
            </a:extLst>
          </p:cNvPr>
          <p:cNvSpPr/>
          <p:nvPr/>
        </p:nvSpPr>
        <p:spPr>
          <a:xfrm>
            <a:off x="0" y="0"/>
            <a:ext cx="882396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374C61-AF2A-EC4E-8B6F-85DF4996225D}"/>
              </a:ext>
            </a:extLst>
          </p:cNvPr>
          <p:cNvSpPr>
            <a:spLocks noGrp="1"/>
          </p:cNvSpPr>
          <p:nvPr>
            <p:ph type="title"/>
          </p:nvPr>
        </p:nvSpPr>
        <p:spPr>
          <a:xfrm>
            <a:off x="1024129" y="585216"/>
            <a:ext cx="4523230" cy="1499616"/>
          </a:xfrm>
        </p:spPr>
        <p:txBody>
          <a:bodyPr vert="horz" lIns="91440" tIns="45720" rIns="91440" bIns="45720" rtlCol="0" anchor="ctr">
            <a:normAutofit/>
          </a:bodyPr>
          <a:lstStyle/>
          <a:p>
            <a:pPr>
              <a:lnSpc>
                <a:spcPct val="80000"/>
              </a:lnSpc>
            </a:pPr>
            <a:r>
              <a:rPr lang="en-US" dirty="0">
                <a:solidFill>
                  <a:srgbClr val="FFFFFF"/>
                </a:solidFill>
              </a:rPr>
              <a:t>4. Being the “Only” </a:t>
            </a:r>
          </a:p>
        </p:txBody>
      </p:sp>
      <p:cxnSp>
        <p:nvCxnSpPr>
          <p:cNvPr id="14" name="Straight Connector 13">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1E1B4F7-313D-BF4F-9282-E8DA2A2749D2}"/>
              </a:ext>
            </a:extLst>
          </p:cNvPr>
          <p:cNvSpPr>
            <a:spLocks noGrp="1"/>
          </p:cNvSpPr>
          <p:nvPr>
            <p:ph idx="1"/>
          </p:nvPr>
        </p:nvSpPr>
        <p:spPr>
          <a:xfrm>
            <a:off x="1024129" y="1843088"/>
            <a:ext cx="5468547" cy="4931310"/>
          </a:xfrm>
        </p:spPr>
        <p:txBody>
          <a:bodyPr vert="horz" lIns="45720" tIns="45720" rIns="45720" bIns="45720" rtlCol="0">
            <a:normAutofit/>
          </a:bodyPr>
          <a:lstStyle/>
          <a:p>
            <a:pPr marL="0" indent="0">
              <a:buNone/>
            </a:pPr>
            <a:r>
              <a:rPr lang="en-US" sz="1600" dirty="0">
                <a:solidFill>
                  <a:srgbClr val="FFFFFF"/>
                </a:solidFill>
              </a:rPr>
              <a:t>“</a:t>
            </a:r>
            <a:r>
              <a:rPr lang="en-US" sz="1800" dirty="0">
                <a:solidFill>
                  <a:srgbClr val="FFFFFF"/>
                </a:solidFill>
              </a:rPr>
              <a:t>Even in 2020, many women in tech still face the very real possibility of being the only woman on their team. And being the only woman on a team full of men can sometimes mean having to fight harder to have your voice heard and ideas honored.”</a:t>
            </a:r>
            <a:r>
              <a:rPr lang="en-US" sz="1800" baseline="30000" dirty="0">
                <a:solidFill>
                  <a:srgbClr val="FFFFFF"/>
                </a:solidFill>
              </a:rPr>
              <a:t>1</a:t>
            </a:r>
            <a:r>
              <a:rPr lang="en-US" sz="1800" dirty="0">
                <a:solidFill>
                  <a:srgbClr val="FFFFFF"/>
                </a:solidFill>
              </a:rPr>
              <a:t> </a:t>
            </a:r>
          </a:p>
          <a:p>
            <a:pPr marL="0" indent="0">
              <a:buNone/>
            </a:pPr>
            <a:r>
              <a:rPr lang="en-US" sz="1800" dirty="0">
                <a:solidFill>
                  <a:srgbClr val="FFFFFF"/>
                </a:solidFill>
              </a:rPr>
              <a:t>Women who are “</a:t>
            </a:r>
            <a:r>
              <a:rPr lang="en-US" sz="1800" dirty="0" err="1">
                <a:solidFill>
                  <a:srgbClr val="FFFFFF"/>
                </a:solidFill>
              </a:rPr>
              <a:t>Onlys</a:t>
            </a:r>
            <a:r>
              <a:rPr lang="en-US" sz="1800" dirty="0">
                <a:solidFill>
                  <a:srgbClr val="FFFFFF"/>
                </a:solidFill>
              </a:rPr>
              <a:t>”—meaning, they are often one of the only people of their race or gender in the room at work—have especially difficult day-to-day experiences. </a:t>
            </a:r>
          </a:p>
          <a:p>
            <a:pPr marL="0" indent="0">
              <a:buNone/>
            </a:pPr>
            <a:r>
              <a:rPr lang="en-US" sz="1800" dirty="0" err="1">
                <a:solidFill>
                  <a:srgbClr val="FFFFFF"/>
                </a:solidFill>
              </a:rPr>
              <a:t>Onlys</a:t>
            </a:r>
            <a:r>
              <a:rPr lang="en-US" sz="1800" dirty="0">
                <a:solidFill>
                  <a:srgbClr val="FFFFFF"/>
                </a:solidFill>
              </a:rPr>
              <a:t> stand out, and because of that, they tend to be more heavily scrutinized. Their successes and failures are often put under a microscope, and they are more likely to encounter comments and behavior that reduce them to negative stereotypes.</a:t>
            </a:r>
            <a:r>
              <a:rPr lang="en-US" sz="1800" baseline="30000" dirty="0">
                <a:solidFill>
                  <a:srgbClr val="FFFFFF"/>
                </a:solidFill>
              </a:rPr>
              <a:t>2</a:t>
            </a:r>
          </a:p>
          <a:p>
            <a:pPr marL="0" indent="0">
              <a:buNone/>
            </a:pPr>
            <a:r>
              <a:rPr lang="en-US" sz="1800" dirty="0">
                <a:solidFill>
                  <a:srgbClr val="FFFFFF"/>
                </a:solidFill>
              </a:rPr>
              <a:t>When they do achieve VP/SVP status, they are more likely to be exited more rapidly than their male counterparts (need to validate)</a:t>
            </a:r>
          </a:p>
          <a:p>
            <a:endParaRPr lang="en-US" sz="1200" dirty="0">
              <a:solidFill>
                <a:srgbClr val="FFFFFF"/>
              </a:solidFill>
            </a:endParaRPr>
          </a:p>
        </p:txBody>
      </p:sp>
      <p:pic>
        <p:nvPicPr>
          <p:cNvPr id="5" name="Graphic 4">
            <a:extLst>
              <a:ext uri="{FF2B5EF4-FFF2-40B4-BE49-F238E27FC236}">
                <a16:creationId xmlns:a16="http://schemas.microsoft.com/office/drawing/2014/main" id="{AACCC890-ED15-EE4A-A355-18244960AA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72831" y="1319634"/>
            <a:ext cx="5044979" cy="4931310"/>
          </a:xfrm>
          <a:prstGeom prst="rect">
            <a:avLst/>
          </a:prstGeom>
        </p:spPr>
      </p:pic>
      <p:sp>
        <p:nvSpPr>
          <p:cNvPr id="11" name="Date Placeholder 3">
            <a:extLst>
              <a:ext uri="{FF2B5EF4-FFF2-40B4-BE49-F238E27FC236}">
                <a16:creationId xmlns:a16="http://schemas.microsoft.com/office/drawing/2014/main" id="{AB085157-E3EC-1345-9B40-B4D059692B52}"/>
              </a:ext>
            </a:extLst>
          </p:cNvPr>
          <p:cNvSpPr>
            <a:spLocks noGrp="1"/>
          </p:cNvSpPr>
          <p:nvPr>
            <p:ph type="dt" sz="half" idx="2"/>
          </p:nvPr>
        </p:nvSpPr>
        <p:spPr>
          <a:xfrm>
            <a:off x="1024129" y="6470704"/>
            <a:ext cx="9720071" cy="274320"/>
          </a:xfr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b="1" dirty="0"/>
              <a:t>REFERENCE: 1. </a:t>
            </a:r>
            <a:r>
              <a:rPr lang="en-US" dirty="0"/>
              <a:t>How to Navigate Being the Only Woman on Your Team: Advice From Local Women in Tech, October 2020 </a:t>
            </a:r>
            <a:r>
              <a:rPr lang="en-US" b="1" dirty="0"/>
              <a:t>2. </a:t>
            </a:r>
            <a:r>
              <a:rPr lang="en-US" dirty="0"/>
              <a:t>Women in the workplace 2021, </a:t>
            </a:r>
            <a:r>
              <a:rPr lang="en-US" dirty="0" err="1"/>
              <a:t>Leanin.org</a:t>
            </a:r>
            <a:r>
              <a:rPr lang="en-US" dirty="0"/>
              <a:t> and </a:t>
            </a:r>
            <a:r>
              <a:rPr lang="en-US" dirty="0" err="1"/>
              <a:t>McKinsy</a:t>
            </a:r>
            <a:r>
              <a:rPr lang="en-US" dirty="0"/>
              <a:t>, 2021 </a:t>
            </a:r>
          </a:p>
        </p:txBody>
      </p:sp>
      <p:sp>
        <p:nvSpPr>
          <p:cNvPr id="13" name="Slide Number Placeholder 5">
            <a:extLst>
              <a:ext uri="{FF2B5EF4-FFF2-40B4-BE49-F238E27FC236}">
                <a16:creationId xmlns:a16="http://schemas.microsoft.com/office/drawing/2014/main" id="{D96438D9-B303-5948-B2B6-5297A4C63F4A}"/>
              </a:ext>
            </a:extLst>
          </p:cNvPr>
          <p:cNvSpPr>
            <a:spLocks noGrp="1"/>
          </p:cNvSpPr>
          <p:nvPr>
            <p:ph type="sldNum" sz="quarter" idx="4"/>
          </p:nvPr>
        </p:nvSpPr>
        <p:spPr>
          <a:xfrm>
            <a:off x="10837333" y="6470704"/>
            <a:ext cx="973667" cy="274320"/>
          </a:xfrm>
        </p:spPr>
        <p:txBody>
          <a:bodyPr vert="horz" lIns="91440" tIns="45720" rIns="91440" bIns="45720" rtlCol="0" anchor="ctr"/>
          <a:lstStyle>
            <a:lvl1pPr algn="l">
              <a:defRPr sz="1000">
                <a:solidFill>
                  <a:schemeClr val="tx1">
                    <a:lumMod val="95000"/>
                    <a:lumOff val="5000"/>
                  </a:schemeClr>
                </a:solidFill>
                <a:latin typeface="+mj-lt"/>
              </a:defRPr>
            </a:lvl1pPr>
          </a:lstStyle>
          <a:p>
            <a:pPr algn="r"/>
            <a:fld id="{76BE3B7D-4C62-6540-9D16-65DDBB5AD3C6}" type="slidenum">
              <a:rPr lang="en-US" smtClean="0"/>
              <a:pPr algn="r"/>
              <a:t>8</a:t>
            </a:fld>
            <a:endParaRPr lang="en-US" dirty="0"/>
          </a:p>
        </p:txBody>
      </p:sp>
    </p:spTree>
    <p:extLst>
      <p:ext uri="{BB962C8B-B14F-4D97-AF65-F5344CB8AC3E}">
        <p14:creationId xmlns:p14="http://schemas.microsoft.com/office/powerpoint/2010/main" val="2256591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B98C1-B0C9-334A-B2AA-14277B0E494B}"/>
              </a:ext>
            </a:extLst>
          </p:cNvPr>
          <p:cNvSpPr>
            <a:spLocks noGrp="1"/>
          </p:cNvSpPr>
          <p:nvPr>
            <p:ph type="title"/>
          </p:nvPr>
        </p:nvSpPr>
        <p:spPr>
          <a:solidFill>
            <a:schemeClr val="bg1">
              <a:alpha val="84568"/>
            </a:schemeClr>
          </a:solidFill>
        </p:spPr>
        <p:txBody>
          <a:bodyPr tIns="91440" bIns="0"/>
          <a:lstStyle/>
          <a:p>
            <a:r>
              <a:rPr lang="en-US" dirty="0"/>
              <a:t>Our Goal &amp; Approach </a:t>
            </a:r>
          </a:p>
        </p:txBody>
      </p:sp>
    </p:spTree>
    <p:extLst>
      <p:ext uri="{BB962C8B-B14F-4D97-AF65-F5344CB8AC3E}">
        <p14:creationId xmlns:p14="http://schemas.microsoft.com/office/powerpoint/2010/main" val="142565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F92C-8EE5-FF4E-BAC9-4688E136943E}"/>
              </a:ext>
            </a:extLst>
          </p:cNvPr>
          <p:cNvSpPr>
            <a:spLocks noGrp="1"/>
          </p:cNvSpPr>
          <p:nvPr>
            <p:ph type="title"/>
          </p:nvPr>
        </p:nvSpPr>
        <p:spPr/>
        <p:txBody>
          <a:bodyPr/>
          <a:lstStyle/>
          <a:p>
            <a:r>
              <a:rPr lang="en-US" dirty="0"/>
              <a:t>We now have multiple generations </a:t>
            </a:r>
            <a:br>
              <a:rPr lang="en-US" dirty="0"/>
            </a:br>
            <a:r>
              <a:rPr lang="en-US" dirty="0"/>
              <a:t>of females in the workplace</a:t>
            </a:r>
          </a:p>
        </p:txBody>
      </p:sp>
      <p:sp>
        <p:nvSpPr>
          <p:cNvPr id="4" name="Date Placeholder 3">
            <a:extLst>
              <a:ext uri="{FF2B5EF4-FFF2-40B4-BE49-F238E27FC236}">
                <a16:creationId xmlns:a16="http://schemas.microsoft.com/office/drawing/2014/main" id="{3EF418B5-3AA8-1842-99CC-4A1BEFE1A457}"/>
              </a:ext>
            </a:extLst>
          </p:cNvPr>
          <p:cNvSpPr>
            <a:spLocks noGrp="1"/>
          </p:cNvSpPr>
          <p:nvPr>
            <p:ph type="dt" sz="half" idx="2"/>
          </p:nvPr>
        </p:nvSpPr>
        <p:spPr>
          <a:xfrm>
            <a:off x="1024129" y="6470704"/>
            <a:ext cx="9720071" cy="274320"/>
          </a:xfr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b="1" dirty="0"/>
              <a:t>REFERENCE: 1.</a:t>
            </a:r>
            <a:r>
              <a:rPr lang="en-US" dirty="0"/>
              <a:t> FPO</a:t>
            </a:r>
          </a:p>
        </p:txBody>
      </p:sp>
      <p:sp>
        <p:nvSpPr>
          <p:cNvPr id="5" name="Slide Number Placeholder 5">
            <a:extLst>
              <a:ext uri="{FF2B5EF4-FFF2-40B4-BE49-F238E27FC236}">
                <a16:creationId xmlns:a16="http://schemas.microsoft.com/office/drawing/2014/main" id="{9FE68EA2-9345-254A-8C37-73E3AC244D19}"/>
              </a:ext>
            </a:extLst>
          </p:cNvPr>
          <p:cNvSpPr>
            <a:spLocks noGrp="1"/>
          </p:cNvSpPr>
          <p:nvPr>
            <p:ph type="sldNum" sz="quarter" idx="4"/>
          </p:nvPr>
        </p:nvSpPr>
        <p:spPr>
          <a:xfrm>
            <a:off x="10837333" y="6470704"/>
            <a:ext cx="973667" cy="274320"/>
          </a:xfrm>
        </p:spPr>
        <p:txBody>
          <a:bodyPr vert="horz" lIns="91440" tIns="45720" rIns="91440" bIns="45720" rtlCol="0" anchor="ctr"/>
          <a:lstStyle>
            <a:lvl1pPr algn="l">
              <a:defRPr sz="1000">
                <a:solidFill>
                  <a:schemeClr val="tx1">
                    <a:lumMod val="95000"/>
                    <a:lumOff val="5000"/>
                  </a:schemeClr>
                </a:solidFill>
                <a:latin typeface="+mj-lt"/>
              </a:defRPr>
            </a:lvl1pPr>
          </a:lstStyle>
          <a:p>
            <a:pPr algn="r"/>
            <a:fld id="{76BE3B7D-4C62-6540-9D16-65DDBB5AD3C6}" type="slidenum">
              <a:rPr lang="en-US" smtClean="0"/>
              <a:pPr algn="r"/>
              <a:t>10</a:t>
            </a:fld>
            <a:endParaRPr lang="en-US" dirty="0"/>
          </a:p>
        </p:txBody>
      </p:sp>
      <p:sp>
        <p:nvSpPr>
          <p:cNvPr id="6" name="Content Placeholder 2">
            <a:extLst>
              <a:ext uri="{FF2B5EF4-FFF2-40B4-BE49-F238E27FC236}">
                <a16:creationId xmlns:a16="http://schemas.microsoft.com/office/drawing/2014/main" id="{42861E0E-59CD-784F-B0E3-36BA5C1C615C}"/>
              </a:ext>
            </a:extLst>
          </p:cNvPr>
          <p:cNvSpPr txBox="1">
            <a:spLocks/>
          </p:cNvSpPr>
          <p:nvPr/>
        </p:nvSpPr>
        <p:spPr>
          <a:xfrm>
            <a:off x="1024128" y="2594259"/>
            <a:ext cx="10250424" cy="1021819"/>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lnSpc>
                <a:spcPct val="70000"/>
              </a:lnSpc>
              <a:buNone/>
            </a:pPr>
            <a:r>
              <a:rPr lang="en-US" sz="3200" b="1" dirty="0"/>
              <a:t>Women lack role models in the workplace, so why not look to home? </a:t>
            </a:r>
          </a:p>
        </p:txBody>
      </p:sp>
      <p:sp>
        <p:nvSpPr>
          <p:cNvPr id="7" name="TextBox 6">
            <a:extLst>
              <a:ext uri="{FF2B5EF4-FFF2-40B4-BE49-F238E27FC236}">
                <a16:creationId xmlns:a16="http://schemas.microsoft.com/office/drawing/2014/main" id="{E84DD120-170C-1E47-941F-9B5A7F2F96ED}"/>
              </a:ext>
            </a:extLst>
          </p:cNvPr>
          <p:cNvSpPr txBox="1"/>
          <p:nvPr/>
        </p:nvSpPr>
        <p:spPr>
          <a:xfrm>
            <a:off x="139701" y="3479800"/>
            <a:ext cx="5384799" cy="3797300"/>
          </a:xfrm>
          <a:prstGeom prst="rect">
            <a:avLst/>
          </a:prstGeom>
          <a:noFill/>
        </p:spPr>
        <p:txBody>
          <a:bodyPr wrap="square" rtlCol="0">
            <a:noAutofit/>
          </a:bodyPr>
          <a:lstStyle/>
          <a:p>
            <a:pPr marL="265176" lvl="1" indent="-137160" defTabSz="914400">
              <a:lnSpc>
                <a:spcPct val="90000"/>
              </a:lnSpc>
              <a:spcBef>
                <a:spcPts val="200"/>
              </a:spcBef>
              <a:spcAft>
                <a:spcPts val="400"/>
              </a:spcAft>
              <a:buClr>
                <a:srgbClr val="F0A22E"/>
              </a:buClr>
              <a:buFont typeface="Wingdings 3" pitchFamily="18" charset="2"/>
              <a:buChar char=""/>
            </a:pPr>
            <a:r>
              <a:rPr lang="en-US" sz="1600" dirty="0">
                <a:solidFill>
                  <a:srgbClr val="000000"/>
                </a:solidFill>
              </a:rPr>
              <a:t>We want uncover through valid research combined with collating courageous, actionable advice from people we know and trust; our grandmothers, mothers and daughters.</a:t>
            </a:r>
          </a:p>
          <a:p>
            <a:pPr marL="265176" lvl="1" indent="-137160" defTabSz="914400">
              <a:lnSpc>
                <a:spcPct val="90000"/>
              </a:lnSpc>
              <a:spcBef>
                <a:spcPts val="200"/>
              </a:spcBef>
              <a:spcAft>
                <a:spcPts val="400"/>
              </a:spcAft>
              <a:buClr>
                <a:srgbClr val="F0A22E"/>
              </a:buClr>
              <a:buFont typeface="Wingdings 3" pitchFamily="18" charset="2"/>
              <a:buChar char=""/>
            </a:pPr>
            <a:endParaRPr lang="en-US" sz="1600" dirty="0">
              <a:solidFill>
                <a:srgbClr val="000000"/>
              </a:solidFill>
            </a:endParaRPr>
          </a:p>
          <a:p>
            <a:pPr marL="265176" lvl="1" indent="-137160" defTabSz="914400">
              <a:lnSpc>
                <a:spcPct val="90000"/>
              </a:lnSpc>
              <a:spcBef>
                <a:spcPts val="200"/>
              </a:spcBef>
              <a:spcAft>
                <a:spcPts val="400"/>
              </a:spcAft>
              <a:buClr>
                <a:srgbClr val="F0A22E"/>
              </a:buClr>
              <a:buFont typeface="Wingdings 3" pitchFamily="18" charset="2"/>
              <a:buChar char=""/>
            </a:pPr>
            <a:r>
              <a:rPr lang="en-US" sz="1600" dirty="0">
                <a:solidFill>
                  <a:srgbClr val="000000"/>
                </a:solidFill>
              </a:rPr>
              <a:t>Our project will engage multi-generational families of women to inspire and share meaningful, real-life wisdom, hope, and ultimately, accelerate the gender equity time.</a:t>
            </a:r>
          </a:p>
          <a:p>
            <a:pPr marL="265176" lvl="1" indent="-137160" defTabSz="914400">
              <a:lnSpc>
                <a:spcPct val="90000"/>
              </a:lnSpc>
              <a:spcBef>
                <a:spcPts val="200"/>
              </a:spcBef>
              <a:spcAft>
                <a:spcPts val="400"/>
              </a:spcAft>
              <a:buClr>
                <a:srgbClr val="F0A22E"/>
              </a:buClr>
              <a:buFont typeface="Wingdings 3" pitchFamily="18" charset="2"/>
              <a:buChar char=""/>
            </a:pPr>
            <a:endParaRPr lang="en-US" sz="1600" dirty="0">
              <a:solidFill>
                <a:srgbClr val="000000"/>
              </a:solidFill>
            </a:endParaRPr>
          </a:p>
          <a:p>
            <a:pPr marL="265176" lvl="1" indent="-137160" defTabSz="914400">
              <a:lnSpc>
                <a:spcPct val="90000"/>
              </a:lnSpc>
              <a:spcBef>
                <a:spcPts val="200"/>
              </a:spcBef>
              <a:spcAft>
                <a:spcPts val="400"/>
              </a:spcAft>
              <a:buClr>
                <a:srgbClr val="F0A22E"/>
              </a:buClr>
              <a:buFont typeface="Wingdings 3" pitchFamily="18" charset="2"/>
              <a:buChar char=""/>
            </a:pPr>
            <a:r>
              <a:rPr lang="en-US" sz="1600" dirty="0">
                <a:solidFill>
                  <a:srgbClr val="000000"/>
                </a:solidFill>
              </a:rPr>
              <a:t>We will do this by creating the conversation focused on the top barriers that to stand in the way of real progress; burnout, gaining the necessary experiences, unwavering confidence &amp; strength when faced with being “the </a:t>
            </a:r>
            <a:r>
              <a:rPr lang="en-US" sz="1400" dirty="0">
                <a:solidFill>
                  <a:srgbClr val="000000"/>
                </a:solidFill>
              </a:rPr>
              <a:t>Only”.</a:t>
            </a:r>
          </a:p>
        </p:txBody>
      </p:sp>
      <p:pic>
        <p:nvPicPr>
          <p:cNvPr id="9" name="Graphic 8">
            <a:extLst>
              <a:ext uri="{FF2B5EF4-FFF2-40B4-BE49-F238E27FC236}">
                <a16:creationId xmlns:a16="http://schemas.microsoft.com/office/drawing/2014/main" id="{2D422BEC-2562-2044-A165-56BEB94C10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60900" y="3112207"/>
            <a:ext cx="6458715" cy="3268636"/>
          </a:xfrm>
          <a:prstGeom prst="rect">
            <a:avLst/>
          </a:prstGeom>
        </p:spPr>
      </p:pic>
      <p:sp>
        <p:nvSpPr>
          <p:cNvPr id="11" name="Rectangle 10">
            <a:extLst>
              <a:ext uri="{FF2B5EF4-FFF2-40B4-BE49-F238E27FC236}">
                <a16:creationId xmlns:a16="http://schemas.microsoft.com/office/drawing/2014/main" id="{F4E3BB29-C317-F84A-B57F-31B82A040DB0}"/>
              </a:ext>
            </a:extLst>
          </p:cNvPr>
          <p:cNvSpPr/>
          <p:nvPr/>
        </p:nvSpPr>
        <p:spPr>
          <a:xfrm>
            <a:off x="0" y="1583257"/>
            <a:ext cx="12192000" cy="733054"/>
          </a:xfrm>
          <a:prstGeom prst="rect">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0E97694-40BE-B245-A87F-DFDE68056316}"/>
              </a:ext>
            </a:extLst>
          </p:cNvPr>
          <p:cNvSpPr>
            <a:spLocks noGrp="1"/>
          </p:cNvSpPr>
          <p:nvPr>
            <p:ph idx="1"/>
          </p:nvPr>
        </p:nvSpPr>
        <p:spPr>
          <a:xfrm>
            <a:off x="1024128" y="1780062"/>
            <a:ext cx="10143744" cy="527105"/>
          </a:xfrm>
        </p:spPr>
        <p:txBody>
          <a:bodyPr/>
          <a:lstStyle/>
          <a:p>
            <a:r>
              <a:rPr lang="en-US" dirty="0">
                <a:solidFill>
                  <a:schemeClr val="bg1"/>
                </a:solidFill>
              </a:rPr>
              <a:t>2021 marks the first time in the US workforce, that we have four generations of women.</a:t>
            </a:r>
            <a:r>
              <a:rPr lang="en-US" baseline="30000" dirty="0">
                <a:solidFill>
                  <a:schemeClr val="bg1"/>
                </a:solidFill>
              </a:rPr>
              <a:t>3</a:t>
            </a:r>
            <a:endParaRPr lang="en-US" dirty="0">
              <a:solidFill>
                <a:schemeClr val="bg1"/>
              </a:solidFill>
            </a:endParaRPr>
          </a:p>
          <a:p>
            <a:endParaRPr lang="en-US" dirty="0"/>
          </a:p>
        </p:txBody>
      </p:sp>
    </p:spTree>
    <p:extLst>
      <p:ext uri="{BB962C8B-B14F-4D97-AF65-F5344CB8AC3E}">
        <p14:creationId xmlns:p14="http://schemas.microsoft.com/office/powerpoint/2010/main" val="3813817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561EFE7-5D71-DA46-B848-DAEBA1DE2FE0}"/>
              </a:ext>
            </a:extLst>
          </p:cNvPr>
          <p:cNvSpPr/>
          <p:nvPr/>
        </p:nvSpPr>
        <p:spPr>
          <a:xfrm>
            <a:off x="0" y="1508760"/>
            <a:ext cx="12192000" cy="1682496"/>
          </a:xfrm>
          <a:prstGeom prst="rect">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BD91D7-A16F-964F-912C-BC58FE9595F7}"/>
              </a:ext>
            </a:extLst>
          </p:cNvPr>
          <p:cNvSpPr>
            <a:spLocks noGrp="1"/>
          </p:cNvSpPr>
          <p:nvPr>
            <p:ph type="title"/>
          </p:nvPr>
        </p:nvSpPr>
        <p:spPr>
          <a:xfrm>
            <a:off x="1024128" y="149188"/>
            <a:ext cx="10786872" cy="1499616"/>
          </a:xfrm>
        </p:spPr>
        <p:txBody>
          <a:bodyPr>
            <a:normAutofit/>
          </a:bodyPr>
          <a:lstStyle/>
          <a:p>
            <a:r>
              <a:rPr lang="en-US" dirty="0"/>
              <a:t>Hypothesis: </a:t>
            </a:r>
            <a:r>
              <a:rPr lang="en-US" dirty="0">
                <a:solidFill>
                  <a:schemeClr val="tx1"/>
                </a:solidFill>
              </a:rPr>
              <a:t>useful solutions can be unearthed right at home </a:t>
            </a:r>
          </a:p>
        </p:txBody>
      </p:sp>
      <p:sp>
        <p:nvSpPr>
          <p:cNvPr id="3" name="Content Placeholder 2">
            <a:extLst>
              <a:ext uri="{FF2B5EF4-FFF2-40B4-BE49-F238E27FC236}">
                <a16:creationId xmlns:a16="http://schemas.microsoft.com/office/drawing/2014/main" id="{BBB880AF-3DD6-2E4F-BCC1-68FDB4E3FF9F}"/>
              </a:ext>
            </a:extLst>
          </p:cNvPr>
          <p:cNvSpPr>
            <a:spLocks noGrp="1"/>
          </p:cNvSpPr>
          <p:nvPr>
            <p:ph idx="1"/>
          </p:nvPr>
        </p:nvSpPr>
        <p:spPr>
          <a:xfrm>
            <a:off x="1024128" y="1722138"/>
            <a:ext cx="9784080" cy="1395784"/>
          </a:xfrm>
        </p:spPr>
        <p:txBody>
          <a:bodyPr>
            <a:normAutofit/>
          </a:bodyPr>
          <a:lstStyle/>
          <a:p>
            <a:r>
              <a:rPr lang="en-US" dirty="0">
                <a:solidFill>
                  <a:schemeClr val="bg1"/>
                </a:solidFill>
              </a:rPr>
              <a:t>Create awareness of current timelines (if nothing changes, woman have another </a:t>
            </a:r>
            <a:r>
              <a:rPr lang="en-US" spc="-300" dirty="0">
                <a:solidFill>
                  <a:schemeClr val="bg1"/>
                </a:solidFill>
              </a:rPr>
              <a:t>1</a:t>
            </a:r>
            <a:r>
              <a:rPr lang="en-US" dirty="0">
                <a:solidFill>
                  <a:schemeClr val="bg1"/>
                </a:solidFill>
              </a:rPr>
              <a:t>00 years before gender equity) and the 4 major barriers that contribute to this timeline. Spread the word through example that useful solutions can be unearthed right at home through multi-generations of real-world experience, lessons learned and advice.</a:t>
            </a:r>
          </a:p>
        </p:txBody>
      </p:sp>
      <p:sp>
        <p:nvSpPr>
          <p:cNvPr id="4" name="TextBox 3">
            <a:extLst>
              <a:ext uri="{FF2B5EF4-FFF2-40B4-BE49-F238E27FC236}">
                <a16:creationId xmlns:a16="http://schemas.microsoft.com/office/drawing/2014/main" id="{A26D5B2C-BF94-1746-AA5C-CF84E7709C82}"/>
              </a:ext>
            </a:extLst>
          </p:cNvPr>
          <p:cNvSpPr txBox="1"/>
          <p:nvPr/>
        </p:nvSpPr>
        <p:spPr>
          <a:xfrm>
            <a:off x="0" y="2940812"/>
            <a:ext cx="11938000" cy="3768000"/>
          </a:xfrm>
          <a:prstGeom prst="rect">
            <a:avLst/>
          </a:prstGeom>
          <a:noFill/>
        </p:spPr>
        <p:txBody>
          <a:bodyPr wrap="square" rtlCol="0">
            <a:noAutofit/>
          </a:bodyPr>
          <a:lstStyle/>
          <a:p>
            <a:pPr marL="128016" lvl="1" defTabSz="914400">
              <a:lnSpc>
                <a:spcPct val="90000"/>
              </a:lnSpc>
              <a:spcBef>
                <a:spcPts val="200"/>
              </a:spcBef>
              <a:spcAft>
                <a:spcPts val="400"/>
              </a:spcAft>
              <a:buClr>
                <a:schemeClr val="accent1"/>
              </a:buClr>
            </a:pPr>
            <a:endParaRPr lang="en-US" dirty="0"/>
          </a:p>
          <a:p>
            <a:pPr marL="128016" lvl="1" defTabSz="914400">
              <a:lnSpc>
                <a:spcPct val="90000"/>
              </a:lnSpc>
              <a:spcBef>
                <a:spcPts val="200"/>
              </a:spcBef>
              <a:spcAft>
                <a:spcPts val="400"/>
              </a:spcAft>
              <a:buClr>
                <a:schemeClr val="accent1"/>
              </a:buClr>
            </a:pPr>
            <a:r>
              <a:rPr lang="en-US" u="sng" dirty="0"/>
              <a:t>Ideal Outcome: </a:t>
            </a:r>
          </a:p>
          <a:p>
            <a:pPr marL="128016" lvl="1" defTabSz="914400">
              <a:lnSpc>
                <a:spcPct val="90000"/>
              </a:lnSpc>
              <a:spcBef>
                <a:spcPts val="200"/>
              </a:spcBef>
              <a:spcAft>
                <a:spcPts val="400"/>
              </a:spcAft>
              <a:buClr>
                <a:schemeClr val="accent1"/>
              </a:buClr>
            </a:pPr>
            <a:r>
              <a:rPr lang="en-US" dirty="0"/>
              <a:t>Generate a collection of stories/advice captured via Podcasts and publications. This will create a viral sensation empowering woman of all generations to accelerate their and others’ careers to significantly condense the  “time to gender equity” so that true gender equity will be realized in our daughters’ lifetime. </a:t>
            </a:r>
          </a:p>
          <a:p>
            <a:pPr marL="870966" lvl="2" indent="-285750" defTabSz="914400">
              <a:lnSpc>
                <a:spcPct val="90000"/>
              </a:lnSpc>
              <a:spcBef>
                <a:spcPts val="200"/>
              </a:spcBef>
              <a:spcAft>
                <a:spcPts val="400"/>
              </a:spcAft>
              <a:buClr>
                <a:schemeClr val="accent1"/>
              </a:buClr>
              <a:buFont typeface="Arial" panose="020B0604020202020204" pitchFamily="34" charset="0"/>
              <a:buChar char="•"/>
            </a:pPr>
            <a:r>
              <a:rPr lang="en-US" dirty="0"/>
              <a:t>Men and woman become aware and outraged of current corporate gender equity timelines and lean in to make a significant difference within their homes, organizations and communities.</a:t>
            </a:r>
          </a:p>
          <a:p>
            <a:pPr marL="870966" lvl="2" indent="-285750" defTabSz="914400">
              <a:lnSpc>
                <a:spcPct val="90000"/>
              </a:lnSpc>
              <a:spcBef>
                <a:spcPts val="200"/>
              </a:spcBef>
              <a:spcAft>
                <a:spcPts val="400"/>
              </a:spcAft>
              <a:buClr>
                <a:schemeClr val="accent1"/>
              </a:buClr>
              <a:buFont typeface="Arial" panose="020B0604020202020204" pitchFamily="34" charset="0"/>
              <a:buChar char="•"/>
            </a:pPr>
            <a:r>
              <a:rPr lang="en-US" dirty="0"/>
              <a:t>Woman of all ages are armed with the knowledge and tools to break down existing barriers at home and in the corporate world.</a:t>
            </a:r>
          </a:p>
          <a:p>
            <a:pPr marL="870966" lvl="2" indent="-285750" defTabSz="914400">
              <a:lnSpc>
                <a:spcPct val="90000"/>
              </a:lnSpc>
              <a:spcBef>
                <a:spcPts val="200"/>
              </a:spcBef>
              <a:spcAft>
                <a:spcPts val="400"/>
              </a:spcAft>
              <a:buClr>
                <a:schemeClr val="accent1"/>
              </a:buClr>
              <a:buFont typeface="Arial" panose="020B0604020202020204" pitchFamily="34" charset="0"/>
              <a:buChar char="•"/>
            </a:pPr>
            <a:r>
              <a:rPr lang="en-US" dirty="0"/>
              <a:t>”Just Ask Her” becomes a statement that has multiple meanings supporting awareness and enhanced gender equity</a:t>
            </a:r>
          </a:p>
          <a:p>
            <a:pPr marL="128016" lvl="1" defTabSz="914400">
              <a:lnSpc>
                <a:spcPct val="90000"/>
              </a:lnSpc>
              <a:spcBef>
                <a:spcPts val="200"/>
              </a:spcBef>
              <a:spcAft>
                <a:spcPts val="400"/>
              </a:spcAft>
              <a:buClr>
                <a:schemeClr val="accent1"/>
              </a:buClr>
            </a:pPr>
            <a:r>
              <a:rPr lang="en-US" u="sng" dirty="0"/>
              <a:t>Minimum Outcome: </a:t>
            </a:r>
          </a:p>
          <a:p>
            <a:pPr marL="128016" lvl="1" defTabSz="914400">
              <a:lnSpc>
                <a:spcPct val="90000"/>
              </a:lnSpc>
              <a:spcBef>
                <a:spcPts val="200"/>
              </a:spcBef>
              <a:spcAft>
                <a:spcPts val="400"/>
              </a:spcAft>
              <a:buClr>
                <a:schemeClr val="accent1"/>
              </a:buClr>
            </a:pPr>
            <a:r>
              <a:rPr lang="en-US" dirty="0"/>
              <a:t>We inspire women enrolled in the ”Just Ask Her” project such that they will carry the message and drive awareness within their personal sphere of influence</a:t>
            </a:r>
          </a:p>
          <a:p>
            <a:pPr marL="128016" lvl="1" defTabSz="914400">
              <a:lnSpc>
                <a:spcPct val="90000"/>
              </a:lnSpc>
              <a:spcBef>
                <a:spcPts val="200"/>
              </a:spcBef>
              <a:spcAft>
                <a:spcPts val="400"/>
              </a:spcAft>
              <a:buClr>
                <a:schemeClr val="accent1"/>
              </a:buClr>
            </a:pPr>
            <a:endParaRPr lang="en-US" u="sng" dirty="0"/>
          </a:p>
          <a:p>
            <a:pPr marL="128016" lvl="1" defTabSz="914400">
              <a:lnSpc>
                <a:spcPct val="90000"/>
              </a:lnSpc>
              <a:spcBef>
                <a:spcPts val="200"/>
              </a:spcBef>
              <a:spcAft>
                <a:spcPts val="400"/>
              </a:spcAft>
              <a:buClr>
                <a:schemeClr val="accent1"/>
              </a:buClr>
            </a:pPr>
            <a:endParaRPr lang="en-US" u="sng" dirty="0"/>
          </a:p>
          <a:p>
            <a:pPr marL="128016" lvl="1" defTabSz="914400">
              <a:lnSpc>
                <a:spcPct val="90000"/>
              </a:lnSpc>
              <a:spcBef>
                <a:spcPts val="200"/>
              </a:spcBef>
              <a:spcAft>
                <a:spcPts val="400"/>
              </a:spcAft>
              <a:buClr>
                <a:schemeClr val="accent1"/>
              </a:buClr>
            </a:pPr>
            <a:endParaRPr lang="en-US" dirty="0"/>
          </a:p>
          <a:p>
            <a:pPr marL="128016" lvl="1" defTabSz="914400">
              <a:lnSpc>
                <a:spcPct val="90000"/>
              </a:lnSpc>
              <a:spcBef>
                <a:spcPts val="200"/>
              </a:spcBef>
              <a:spcAft>
                <a:spcPts val="400"/>
              </a:spcAft>
              <a:buClr>
                <a:schemeClr val="accent1"/>
              </a:buClr>
            </a:pPr>
            <a:endParaRPr lang="en-US" dirty="0"/>
          </a:p>
          <a:p>
            <a:pPr marL="128016" lvl="1" defTabSz="914400">
              <a:lnSpc>
                <a:spcPct val="90000"/>
              </a:lnSpc>
              <a:spcBef>
                <a:spcPts val="200"/>
              </a:spcBef>
              <a:spcAft>
                <a:spcPts val="400"/>
              </a:spcAft>
              <a:buClr>
                <a:schemeClr val="accent1"/>
              </a:buClr>
            </a:pPr>
            <a:endParaRPr lang="en-US" sz="1400" dirty="0">
              <a:solidFill>
                <a:srgbClr val="000000"/>
              </a:solidFill>
            </a:endParaRPr>
          </a:p>
          <a:p>
            <a:pPr marL="128016" lvl="1" defTabSz="914400">
              <a:lnSpc>
                <a:spcPct val="90000"/>
              </a:lnSpc>
              <a:spcBef>
                <a:spcPts val="200"/>
              </a:spcBef>
              <a:spcAft>
                <a:spcPts val="400"/>
              </a:spcAft>
              <a:buClr>
                <a:schemeClr val="accent1"/>
              </a:buClr>
            </a:pPr>
            <a:br>
              <a:rPr lang="en-US" sz="1400" dirty="0">
                <a:solidFill>
                  <a:srgbClr val="000000"/>
                </a:solidFill>
              </a:rPr>
            </a:br>
            <a:endParaRPr lang="en-US" sz="1400" dirty="0">
              <a:solidFill>
                <a:srgbClr val="000000"/>
              </a:solidFill>
            </a:endParaRPr>
          </a:p>
        </p:txBody>
      </p:sp>
      <p:sp>
        <p:nvSpPr>
          <p:cNvPr id="9" name="Slide Number Placeholder 5">
            <a:extLst>
              <a:ext uri="{FF2B5EF4-FFF2-40B4-BE49-F238E27FC236}">
                <a16:creationId xmlns:a16="http://schemas.microsoft.com/office/drawing/2014/main" id="{579CCA6D-4EEA-4147-966A-DDC923E69809}"/>
              </a:ext>
            </a:extLst>
          </p:cNvPr>
          <p:cNvSpPr>
            <a:spLocks noGrp="1"/>
          </p:cNvSpPr>
          <p:nvPr>
            <p:ph type="sldNum" sz="quarter" idx="4"/>
          </p:nvPr>
        </p:nvSpPr>
        <p:spPr>
          <a:xfrm>
            <a:off x="10837333" y="6470704"/>
            <a:ext cx="973667" cy="274320"/>
          </a:xfrm>
        </p:spPr>
        <p:txBody>
          <a:bodyPr vert="horz" lIns="91440" tIns="45720" rIns="91440" bIns="45720" rtlCol="0" anchor="ctr"/>
          <a:lstStyle>
            <a:lvl1pPr algn="l">
              <a:defRPr sz="1000">
                <a:solidFill>
                  <a:schemeClr val="tx1">
                    <a:lumMod val="95000"/>
                    <a:lumOff val="5000"/>
                  </a:schemeClr>
                </a:solidFill>
                <a:latin typeface="+mj-lt"/>
              </a:defRPr>
            </a:lvl1pPr>
          </a:lstStyle>
          <a:p>
            <a:pPr algn="r"/>
            <a:fld id="{76BE3B7D-4C62-6540-9D16-65DDBB5AD3C6}" type="slidenum">
              <a:rPr lang="en-US" smtClean="0"/>
              <a:pPr algn="r"/>
              <a:t>11</a:t>
            </a:fld>
            <a:endParaRPr lang="en-US" dirty="0"/>
          </a:p>
        </p:txBody>
      </p:sp>
    </p:spTree>
    <p:extLst>
      <p:ext uri="{BB962C8B-B14F-4D97-AF65-F5344CB8AC3E}">
        <p14:creationId xmlns:p14="http://schemas.microsoft.com/office/powerpoint/2010/main" val="2860683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0C39F-3676-E144-A914-23CEF07A5EB5}"/>
              </a:ext>
            </a:extLst>
          </p:cNvPr>
          <p:cNvSpPr>
            <a:spLocks noGrp="1"/>
          </p:cNvSpPr>
          <p:nvPr>
            <p:ph type="title"/>
          </p:nvPr>
        </p:nvSpPr>
        <p:spPr/>
        <p:txBody>
          <a:bodyPr>
            <a:normAutofit/>
          </a:bodyPr>
          <a:lstStyle/>
          <a:p>
            <a:r>
              <a:rPr lang="en-US" dirty="0"/>
              <a:t>Achievable/ Reasonable </a:t>
            </a:r>
            <a:r>
              <a:rPr lang="en-US" dirty="0" err="1"/>
              <a:t>OutcomeS</a:t>
            </a:r>
            <a:br>
              <a:rPr lang="en-US" dirty="0"/>
            </a:br>
            <a:endParaRPr lang="en-US" dirty="0"/>
          </a:p>
        </p:txBody>
      </p:sp>
      <p:sp>
        <p:nvSpPr>
          <p:cNvPr id="3" name="Content Placeholder 2">
            <a:extLst>
              <a:ext uri="{FF2B5EF4-FFF2-40B4-BE49-F238E27FC236}">
                <a16:creationId xmlns:a16="http://schemas.microsoft.com/office/drawing/2014/main" id="{80AACCC0-15E8-F04B-99DD-E7283B8DC4F4}"/>
              </a:ext>
            </a:extLst>
          </p:cNvPr>
          <p:cNvSpPr>
            <a:spLocks noGrp="1"/>
          </p:cNvSpPr>
          <p:nvPr>
            <p:ph idx="1"/>
          </p:nvPr>
        </p:nvSpPr>
        <p:spPr>
          <a:xfrm>
            <a:off x="114300" y="1460500"/>
            <a:ext cx="12077700" cy="5071034"/>
          </a:xfrm>
        </p:spPr>
        <p:txBody>
          <a:bodyPr>
            <a:normAutofit/>
          </a:bodyPr>
          <a:lstStyle/>
          <a:p>
            <a:pPr marL="0" indent="0">
              <a:buNone/>
            </a:pPr>
            <a:r>
              <a:rPr lang="en-US" u="sng" dirty="0"/>
              <a:t>Achievable Outcome </a:t>
            </a:r>
          </a:p>
          <a:p>
            <a:pPr marL="0" indent="0">
              <a:buNone/>
            </a:pPr>
            <a:r>
              <a:rPr lang="en-US" dirty="0"/>
              <a:t>We secure a BOD of successful women committed to the JAH vision and mission</a:t>
            </a:r>
          </a:p>
          <a:p>
            <a:pPr>
              <a:buFont typeface="Wingdings" pitchFamily="2" charset="2"/>
              <a:buChar char="§"/>
            </a:pPr>
            <a:r>
              <a:rPr lang="en-US" dirty="0"/>
              <a:t> 	They operate as the nucleus for the project contributing to strategy and execution</a:t>
            </a:r>
          </a:p>
          <a:p>
            <a:pPr>
              <a:buFont typeface="Wingdings" pitchFamily="2" charset="2"/>
              <a:buChar char="§"/>
            </a:pPr>
            <a:r>
              <a:rPr lang="en-US" dirty="0"/>
              <a:t>          Connect personal and professional networks and partnerships to accelerate and strengthen 	project</a:t>
            </a:r>
          </a:p>
          <a:p>
            <a:pPr marL="0" indent="0">
              <a:buNone/>
            </a:pPr>
            <a:r>
              <a:rPr lang="en-US" dirty="0"/>
              <a:t>Record and publish minimum of 20 (5 per identified barrier) Video Podcasts that generate a meaningful initial followership within first 12 months of project launch</a:t>
            </a:r>
          </a:p>
          <a:p>
            <a:pPr marL="0" indent="0">
              <a:buNone/>
            </a:pPr>
            <a:r>
              <a:rPr lang="en-US" dirty="0"/>
              <a:t>Complete a Series of Focus groups that analyze key findings from Podcasts and generate published whitepapers and PR opportunities</a:t>
            </a:r>
          </a:p>
          <a:p>
            <a:pPr marL="0" indent="0">
              <a:buNone/>
            </a:pPr>
            <a:r>
              <a:rPr lang="en-US" dirty="0"/>
              <a:t>Gain significant followership with a presence on social media platforms such as Twitter, Facebook, and LinkedIn</a:t>
            </a:r>
          </a:p>
          <a:p>
            <a:pPr marL="0" indent="0">
              <a:buNone/>
            </a:pPr>
            <a:r>
              <a:rPr lang="en-US" dirty="0"/>
              <a:t>Implement metrics and milestones that can measure impact of JAH over time </a:t>
            </a:r>
          </a:p>
          <a:p>
            <a:pPr marL="0" indent="0">
              <a:buNone/>
            </a:pPr>
            <a:endParaRPr lang="en-US" dirty="0"/>
          </a:p>
          <a:p>
            <a:pPr marL="0" indent="0">
              <a:buNone/>
            </a:pPr>
            <a:endParaRPr lang="en-US" dirty="0"/>
          </a:p>
          <a:p>
            <a:pPr marL="0" indent="0">
              <a:buNone/>
            </a:pPr>
            <a:endParaRPr lang="en-US" dirty="0"/>
          </a:p>
          <a:p>
            <a:pPr lvl="4">
              <a:buFont typeface="Wingdings" pitchFamily="2" charset="2"/>
              <a:buChar char="§"/>
            </a:pPr>
            <a:endParaRPr lang="en-US" dirty="0"/>
          </a:p>
          <a:p>
            <a:pPr lvl="4"/>
            <a:endParaRPr lang="en-US" dirty="0"/>
          </a:p>
        </p:txBody>
      </p:sp>
    </p:spTree>
    <p:extLst>
      <p:ext uri="{BB962C8B-B14F-4D97-AF65-F5344CB8AC3E}">
        <p14:creationId xmlns:p14="http://schemas.microsoft.com/office/powerpoint/2010/main" val="458108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9A0A3C5-4AE2-6145-B324-262EB352BA7A}"/>
              </a:ext>
            </a:extLst>
          </p:cNvPr>
          <p:cNvSpPr/>
          <p:nvPr/>
        </p:nvSpPr>
        <p:spPr>
          <a:xfrm>
            <a:off x="0" y="1508760"/>
            <a:ext cx="12192000" cy="1307592"/>
          </a:xfrm>
          <a:prstGeom prst="rect">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33C932-DAC6-9B4A-927A-F510D6F3B52E}"/>
              </a:ext>
            </a:extLst>
          </p:cNvPr>
          <p:cNvSpPr>
            <a:spLocks noGrp="1"/>
          </p:cNvSpPr>
          <p:nvPr>
            <p:ph type="title"/>
          </p:nvPr>
        </p:nvSpPr>
        <p:spPr/>
        <p:txBody>
          <a:bodyPr/>
          <a:lstStyle/>
          <a:p>
            <a:r>
              <a:rPr lang="en-US" dirty="0"/>
              <a:t>Target Audience</a:t>
            </a:r>
          </a:p>
        </p:txBody>
      </p:sp>
      <p:sp>
        <p:nvSpPr>
          <p:cNvPr id="3" name="Content Placeholder 2">
            <a:extLst>
              <a:ext uri="{FF2B5EF4-FFF2-40B4-BE49-F238E27FC236}">
                <a16:creationId xmlns:a16="http://schemas.microsoft.com/office/drawing/2014/main" id="{F1170BDB-A5EC-A044-9C37-AC9C35F5BE20}"/>
              </a:ext>
            </a:extLst>
          </p:cNvPr>
          <p:cNvSpPr>
            <a:spLocks noGrp="1"/>
          </p:cNvSpPr>
          <p:nvPr>
            <p:ph idx="1"/>
          </p:nvPr>
        </p:nvSpPr>
        <p:spPr>
          <a:xfrm>
            <a:off x="114300" y="3008376"/>
            <a:ext cx="7795260" cy="3815932"/>
          </a:xfrm>
        </p:spPr>
        <p:txBody>
          <a:bodyPr numCol="1">
            <a:normAutofit/>
          </a:bodyPr>
          <a:lstStyle/>
          <a:p>
            <a:pPr marL="0" indent="0">
              <a:lnSpc>
                <a:spcPct val="100000"/>
              </a:lnSpc>
              <a:buNone/>
            </a:pPr>
            <a:r>
              <a:rPr lang="en-US" sz="3800" b="1" dirty="0">
                <a:solidFill>
                  <a:schemeClr val="accent1"/>
                </a:solidFill>
              </a:rPr>
              <a:t>How best to engage? </a:t>
            </a:r>
          </a:p>
          <a:p>
            <a:pPr lvl="1"/>
            <a:r>
              <a:rPr lang="en-US" dirty="0"/>
              <a:t>Discussion guide for consistency</a:t>
            </a:r>
          </a:p>
          <a:p>
            <a:pPr lvl="1"/>
            <a:r>
              <a:rPr lang="en-US" dirty="0"/>
              <a:t>Zoom and in person (in person ideal) </a:t>
            </a:r>
          </a:p>
          <a:p>
            <a:pPr lvl="1"/>
            <a:r>
              <a:rPr lang="en-US" dirty="0"/>
              <a:t>Retreat environment for Focus Groups </a:t>
            </a:r>
          </a:p>
          <a:p>
            <a:pPr lvl="1"/>
            <a:r>
              <a:rPr lang="en-US" dirty="0"/>
              <a:t>Video Podcasts </a:t>
            </a:r>
          </a:p>
          <a:p>
            <a:pPr lvl="2"/>
            <a:r>
              <a:rPr lang="en-US" dirty="0"/>
              <a:t>Generate snackable videos from recordings for viral uptake</a:t>
            </a:r>
          </a:p>
          <a:p>
            <a:pPr marL="0" indent="0">
              <a:lnSpc>
                <a:spcPct val="100000"/>
              </a:lnSpc>
              <a:buNone/>
            </a:pPr>
            <a:r>
              <a:rPr lang="en-US" sz="3800" b="1" dirty="0">
                <a:solidFill>
                  <a:schemeClr val="accent6"/>
                </a:solidFill>
              </a:rPr>
              <a:t>Leverage Social Media</a:t>
            </a:r>
          </a:p>
          <a:p>
            <a:pPr lvl="1">
              <a:lnSpc>
                <a:spcPct val="110000"/>
              </a:lnSpc>
            </a:pPr>
            <a:r>
              <a:rPr lang="en-US" dirty="0">
                <a:solidFill>
                  <a:srgbClr val="000000"/>
                </a:solidFill>
              </a:rPr>
              <a:t>Create presence and share content social media platforms</a:t>
            </a:r>
          </a:p>
          <a:p>
            <a:pPr lvl="1">
              <a:lnSpc>
                <a:spcPct val="110000"/>
              </a:lnSpc>
            </a:pPr>
            <a:r>
              <a:rPr lang="en-US" dirty="0">
                <a:solidFill>
                  <a:srgbClr val="000000"/>
                </a:solidFill>
              </a:rPr>
              <a:t>Release series of interviews and key soundbites with consistent cadence</a:t>
            </a:r>
          </a:p>
        </p:txBody>
      </p:sp>
      <p:sp>
        <p:nvSpPr>
          <p:cNvPr id="5" name="TextBox 4">
            <a:extLst>
              <a:ext uri="{FF2B5EF4-FFF2-40B4-BE49-F238E27FC236}">
                <a16:creationId xmlns:a16="http://schemas.microsoft.com/office/drawing/2014/main" id="{39ACCA5E-F9F0-4E40-B5F4-8667C84AC9D1}"/>
              </a:ext>
            </a:extLst>
          </p:cNvPr>
          <p:cNvSpPr txBox="1"/>
          <p:nvPr/>
        </p:nvSpPr>
        <p:spPr>
          <a:xfrm>
            <a:off x="932686" y="1643677"/>
            <a:ext cx="9811512" cy="1077218"/>
          </a:xfrm>
          <a:prstGeom prst="rect">
            <a:avLst/>
          </a:prstGeom>
          <a:noFill/>
        </p:spPr>
        <p:txBody>
          <a:bodyPr wrap="square">
            <a:spAutoFit/>
          </a:bodyPr>
          <a:lstStyle/>
          <a:p>
            <a:pPr marL="265176" lvl="1" indent="-137160" defTabSz="914400">
              <a:lnSpc>
                <a:spcPct val="90000"/>
              </a:lnSpc>
              <a:spcBef>
                <a:spcPts val="200"/>
              </a:spcBef>
              <a:spcAft>
                <a:spcPts val="400"/>
              </a:spcAft>
              <a:buClr>
                <a:schemeClr val="accent1"/>
              </a:buClr>
              <a:buFont typeface="Wingdings 3" pitchFamily="18" charset="2"/>
              <a:buChar char=""/>
            </a:pPr>
            <a:r>
              <a:rPr lang="en-US" sz="1500" dirty="0">
                <a:solidFill>
                  <a:schemeClr val="bg1"/>
                </a:solidFill>
              </a:rPr>
              <a:t>Families of three/four generations of working women</a:t>
            </a:r>
          </a:p>
          <a:p>
            <a:pPr marL="265176" lvl="1" indent="-137160" defTabSz="914400">
              <a:lnSpc>
                <a:spcPct val="90000"/>
              </a:lnSpc>
              <a:spcBef>
                <a:spcPts val="200"/>
              </a:spcBef>
              <a:spcAft>
                <a:spcPts val="400"/>
              </a:spcAft>
              <a:buClr>
                <a:schemeClr val="accent1"/>
              </a:buClr>
              <a:buFont typeface="Wingdings 3" pitchFamily="18" charset="2"/>
              <a:buChar char=""/>
            </a:pPr>
            <a:r>
              <a:rPr lang="en-US" sz="1500" dirty="0">
                <a:solidFill>
                  <a:schemeClr val="bg1"/>
                </a:solidFill>
              </a:rPr>
              <a:t>Will require representation from of multiple industries: Engineers, business/finance, life sciences, law, &amp; entrepreneurial</a:t>
            </a:r>
          </a:p>
          <a:p>
            <a:pPr marL="265176" lvl="1" indent="-137160" defTabSz="914400">
              <a:lnSpc>
                <a:spcPct val="90000"/>
              </a:lnSpc>
              <a:spcBef>
                <a:spcPts val="200"/>
              </a:spcBef>
              <a:spcAft>
                <a:spcPts val="400"/>
              </a:spcAft>
              <a:buClr>
                <a:schemeClr val="accent1"/>
              </a:buClr>
              <a:buFont typeface="Wingdings 3" pitchFamily="18" charset="2"/>
              <a:buChar char=""/>
            </a:pPr>
            <a:r>
              <a:rPr lang="en-US" sz="1500" dirty="0">
                <a:solidFill>
                  <a:schemeClr val="bg1"/>
                </a:solidFill>
              </a:rPr>
              <a:t>Easiest to find multigenerational families by targeting working women 25-30 who’s mother (possibly grandmother) are still actively working (easiest to find through social media)</a:t>
            </a:r>
          </a:p>
        </p:txBody>
      </p:sp>
      <p:pic>
        <p:nvPicPr>
          <p:cNvPr id="9" name="Graphic 8">
            <a:extLst>
              <a:ext uri="{FF2B5EF4-FFF2-40B4-BE49-F238E27FC236}">
                <a16:creationId xmlns:a16="http://schemas.microsoft.com/office/drawing/2014/main" id="{15DB6BE3-87D5-E746-888D-6BA123E622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01585" y="3148420"/>
            <a:ext cx="3066288" cy="3078732"/>
          </a:xfrm>
          <a:prstGeom prst="rect">
            <a:avLst/>
          </a:prstGeom>
        </p:spPr>
      </p:pic>
      <p:sp>
        <p:nvSpPr>
          <p:cNvPr id="11" name="Slide Number Placeholder 5">
            <a:extLst>
              <a:ext uri="{FF2B5EF4-FFF2-40B4-BE49-F238E27FC236}">
                <a16:creationId xmlns:a16="http://schemas.microsoft.com/office/drawing/2014/main" id="{E8CDE03E-0525-614A-9252-A961ABB2DF86}"/>
              </a:ext>
            </a:extLst>
          </p:cNvPr>
          <p:cNvSpPr>
            <a:spLocks noGrp="1"/>
          </p:cNvSpPr>
          <p:nvPr>
            <p:ph type="sldNum" sz="quarter" idx="4"/>
          </p:nvPr>
        </p:nvSpPr>
        <p:spPr>
          <a:xfrm>
            <a:off x="10837333" y="6470704"/>
            <a:ext cx="973667" cy="274320"/>
          </a:xfrm>
        </p:spPr>
        <p:txBody>
          <a:bodyPr vert="horz" lIns="91440" tIns="45720" rIns="91440" bIns="45720" rtlCol="0" anchor="ctr"/>
          <a:lstStyle>
            <a:lvl1pPr algn="l">
              <a:defRPr sz="1000">
                <a:solidFill>
                  <a:schemeClr val="tx1">
                    <a:lumMod val="95000"/>
                    <a:lumOff val="5000"/>
                  </a:schemeClr>
                </a:solidFill>
                <a:latin typeface="+mj-lt"/>
              </a:defRPr>
            </a:lvl1pPr>
          </a:lstStyle>
          <a:p>
            <a:pPr algn="r"/>
            <a:fld id="{76BE3B7D-4C62-6540-9D16-65DDBB5AD3C6}" type="slidenum">
              <a:rPr lang="en-US" smtClean="0"/>
              <a:pPr algn="r"/>
              <a:t>13</a:t>
            </a:fld>
            <a:endParaRPr lang="en-US" dirty="0"/>
          </a:p>
        </p:txBody>
      </p:sp>
    </p:spTree>
    <p:extLst>
      <p:ext uri="{BB962C8B-B14F-4D97-AF65-F5344CB8AC3E}">
        <p14:creationId xmlns:p14="http://schemas.microsoft.com/office/powerpoint/2010/main" val="4119127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0B99526-9F04-9A4A-AFD7-94984ACB269A}"/>
              </a:ext>
            </a:extLst>
          </p:cNvPr>
          <p:cNvSpPr/>
          <p:nvPr/>
        </p:nvSpPr>
        <p:spPr>
          <a:xfrm>
            <a:off x="4422648" y="2433792"/>
            <a:ext cx="7283367" cy="3251924"/>
          </a:xfrm>
          <a:prstGeom prst="rect">
            <a:avLst/>
          </a:prstGeom>
          <a:no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2613E7D-8A91-2645-B78C-10BD8C50BBA1}"/>
              </a:ext>
            </a:extLst>
          </p:cNvPr>
          <p:cNvSpPr/>
          <p:nvPr/>
        </p:nvSpPr>
        <p:spPr>
          <a:xfrm>
            <a:off x="1139952" y="1648804"/>
            <a:ext cx="4209288" cy="4821900"/>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396CFA-B32D-8742-BE25-D4622105BDB2}"/>
              </a:ext>
            </a:extLst>
          </p:cNvPr>
          <p:cNvSpPr>
            <a:spLocks noGrp="1"/>
          </p:cNvSpPr>
          <p:nvPr>
            <p:ph type="title"/>
          </p:nvPr>
        </p:nvSpPr>
        <p:spPr>
          <a:xfrm>
            <a:off x="1024128" y="149188"/>
            <a:ext cx="8357616" cy="1499616"/>
          </a:xfrm>
        </p:spPr>
        <p:txBody>
          <a:bodyPr/>
          <a:lstStyle/>
          <a:p>
            <a:r>
              <a:rPr lang="en-US" dirty="0" err="1"/>
              <a:t>Asprirational</a:t>
            </a:r>
            <a:r>
              <a:rPr lang="en-US" dirty="0"/>
              <a:t> “partners” for publications or sponsorship</a:t>
            </a:r>
          </a:p>
        </p:txBody>
      </p:sp>
      <p:sp>
        <p:nvSpPr>
          <p:cNvPr id="5" name="Slide Number Placeholder 5">
            <a:extLst>
              <a:ext uri="{FF2B5EF4-FFF2-40B4-BE49-F238E27FC236}">
                <a16:creationId xmlns:a16="http://schemas.microsoft.com/office/drawing/2014/main" id="{E1813F50-4230-8C4A-A6BE-EA69E5948BE4}"/>
              </a:ext>
            </a:extLst>
          </p:cNvPr>
          <p:cNvSpPr>
            <a:spLocks noGrp="1"/>
          </p:cNvSpPr>
          <p:nvPr>
            <p:ph type="sldNum" sz="quarter" idx="4"/>
          </p:nvPr>
        </p:nvSpPr>
        <p:spPr>
          <a:xfrm>
            <a:off x="10837333" y="6470704"/>
            <a:ext cx="973667" cy="274320"/>
          </a:xfrm>
        </p:spPr>
        <p:txBody>
          <a:bodyPr vert="horz" lIns="91440" tIns="45720" rIns="91440" bIns="45720" rtlCol="0" anchor="ctr"/>
          <a:lstStyle>
            <a:lvl1pPr algn="l">
              <a:defRPr sz="1000">
                <a:solidFill>
                  <a:schemeClr val="tx1">
                    <a:lumMod val="95000"/>
                    <a:lumOff val="5000"/>
                  </a:schemeClr>
                </a:solidFill>
                <a:latin typeface="+mj-lt"/>
              </a:defRPr>
            </a:lvl1pPr>
          </a:lstStyle>
          <a:p>
            <a:pPr algn="r"/>
            <a:fld id="{76BE3B7D-4C62-6540-9D16-65DDBB5AD3C6}" type="slidenum">
              <a:rPr lang="en-US" smtClean="0"/>
              <a:pPr algn="r"/>
              <a:t>14</a:t>
            </a:fld>
            <a:endParaRPr lang="en-US" dirty="0"/>
          </a:p>
        </p:txBody>
      </p:sp>
      <p:sp>
        <p:nvSpPr>
          <p:cNvPr id="7" name="TextBox 6">
            <a:extLst>
              <a:ext uri="{FF2B5EF4-FFF2-40B4-BE49-F238E27FC236}">
                <a16:creationId xmlns:a16="http://schemas.microsoft.com/office/drawing/2014/main" id="{47A63D7B-E244-9249-888E-DF2601D037F1}"/>
              </a:ext>
            </a:extLst>
          </p:cNvPr>
          <p:cNvSpPr txBox="1"/>
          <p:nvPr/>
        </p:nvSpPr>
        <p:spPr>
          <a:xfrm>
            <a:off x="5606967" y="2643137"/>
            <a:ext cx="6099048" cy="2833234"/>
          </a:xfrm>
          <a:prstGeom prst="rect">
            <a:avLst/>
          </a:prstGeom>
          <a:noFill/>
        </p:spPr>
        <p:txBody>
          <a:bodyPr wrap="square">
            <a:noAutofit/>
          </a:bodyPr>
          <a:lstStyle/>
          <a:p>
            <a:r>
              <a:rPr lang="en-US" sz="1800" b="1" dirty="0"/>
              <a:t>Top 15 Online Women's Business Magazines &amp; Publications</a:t>
            </a:r>
            <a:endParaRPr lang="en-US" sz="1800" dirty="0"/>
          </a:p>
          <a:p>
            <a:r>
              <a:rPr lang="en-US" sz="1800" dirty="0"/>
              <a:t>Professional Woman’s Magazine | The Working Woman’s Magazine</a:t>
            </a:r>
          </a:p>
          <a:p>
            <a:r>
              <a:rPr lang="en-US" sz="1800" dirty="0"/>
              <a:t>Lioness Magazine | For The Female Entrepreneur</a:t>
            </a:r>
          </a:p>
          <a:p>
            <a:r>
              <a:rPr lang="en-US" sz="1800" dirty="0"/>
              <a:t>Diversity Woman Media</a:t>
            </a:r>
          </a:p>
          <a:p>
            <a:r>
              <a:rPr lang="en-US" sz="1800" dirty="0"/>
              <a:t>THE BUSINESS MAGAZINE FOR WOMEN</a:t>
            </a:r>
          </a:p>
          <a:p>
            <a:r>
              <a:rPr lang="en-US" sz="1800" dirty="0"/>
              <a:t>Women Entrepreneur Magazine</a:t>
            </a:r>
          </a:p>
          <a:p>
            <a:r>
              <a:rPr lang="en-US" sz="1800" dirty="0" err="1"/>
              <a:t>Bizwomen</a:t>
            </a:r>
            <a:r>
              <a:rPr lang="en-US" sz="1800" dirty="0"/>
              <a:t> | The Business Journal</a:t>
            </a:r>
          </a:p>
          <a:p>
            <a:r>
              <a:rPr lang="en-US" sz="1800" dirty="0"/>
              <a:t>Global Woman Magazine</a:t>
            </a:r>
          </a:p>
          <a:p>
            <a:r>
              <a:rPr lang="en-US" sz="1800" dirty="0"/>
              <a:t>HER Magazine | Women's Business Magazine</a:t>
            </a:r>
            <a:endParaRPr lang="en-US" dirty="0"/>
          </a:p>
        </p:txBody>
      </p:sp>
      <p:pic>
        <p:nvPicPr>
          <p:cNvPr id="9" name="Picture 8" descr="Logo&#10;&#10;Description automatically generated">
            <a:extLst>
              <a:ext uri="{FF2B5EF4-FFF2-40B4-BE49-F238E27FC236}">
                <a16:creationId xmlns:a16="http://schemas.microsoft.com/office/drawing/2014/main" id="{B80EA5D1-14AB-9C44-9002-6D330435B563}"/>
              </a:ext>
            </a:extLst>
          </p:cNvPr>
          <p:cNvPicPr>
            <a:picLocks noChangeAspect="1"/>
          </p:cNvPicPr>
          <p:nvPr/>
        </p:nvPicPr>
        <p:blipFill>
          <a:blip r:embed="rId2"/>
          <a:stretch>
            <a:fillRect/>
          </a:stretch>
        </p:blipFill>
        <p:spPr>
          <a:xfrm>
            <a:off x="1741060" y="1946318"/>
            <a:ext cx="2894298" cy="773993"/>
          </a:xfrm>
          <a:prstGeom prst="rect">
            <a:avLst/>
          </a:prstGeom>
        </p:spPr>
      </p:pic>
      <p:pic>
        <p:nvPicPr>
          <p:cNvPr id="14" name="Graphic 13">
            <a:extLst>
              <a:ext uri="{FF2B5EF4-FFF2-40B4-BE49-F238E27FC236}">
                <a16:creationId xmlns:a16="http://schemas.microsoft.com/office/drawing/2014/main" id="{9568B94F-15DF-DC41-9182-08799EB7A5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27046" y="3081194"/>
            <a:ext cx="1435100" cy="355600"/>
          </a:xfrm>
          <a:prstGeom prst="rect">
            <a:avLst/>
          </a:prstGeom>
        </p:spPr>
      </p:pic>
      <p:pic>
        <p:nvPicPr>
          <p:cNvPr id="16" name="Graphic 15">
            <a:extLst>
              <a:ext uri="{FF2B5EF4-FFF2-40B4-BE49-F238E27FC236}">
                <a16:creationId xmlns:a16="http://schemas.microsoft.com/office/drawing/2014/main" id="{5331F4A2-7231-0742-B5A6-8287DC5AA4B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41060" y="3797677"/>
            <a:ext cx="2785644" cy="309516"/>
          </a:xfrm>
          <a:prstGeom prst="rect">
            <a:avLst/>
          </a:prstGeom>
        </p:spPr>
      </p:pic>
      <p:pic>
        <p:nvPicPr>
          <p:cNvPr id="18" name="Picture 17" descr="A picture containing text, clipart&#10;&#10;Description automatically generated">
            <a:extLst>
              <a:ext uri="{FF2B5EF4-FFF2-40B4-BE49-F238E27FC236}">
                <a16:creationId xmlns:a16="http://schemas.microsoft.com/office/drawing/2014/main" id="{D66FC887-0926-FF45-951E-454B0938E077}"/>
              </a:ext>
            </a:extLst>
          </p:cNvPr>
          <p:cNvPicPr>
            <a:picLocks noChangeAspect="1"/>
          </p:cNvPicPr>
          <p:nvPr/>
        </p:nvPicPr>
        <p:blipFill>
          <a:blip r:embed="rId7"/>
          <a:stretch>
            <a:fillRect/>
          </a:stretch>
        </p:blipFill>
        <p:spPr>
          <a:xfrm>
            <a:off x="1856657" y="4468076"/>
            <a:ext cx="2670047" cy="467258"/>
          </a:xfrm>
          <a:prstGeom prst="rect">
            <a:avLst/>
          </a:prstGeom>
        </p:spPr>
      </p:pic>
      <p:pic>
        <p:nvPicPr>
          <p:cNvPr id="20" name="Graphic 19">
            <a:extLst>
              <a:ext uri="{FF2B5EF4-FFF2-40B4-BE49-F238E27FC236}">
                <a16:creationId xmlns:a16="http://schemas.microsoft.com/office/drawing/2014/main" id="{60C52494-3070-4F4E-97F8-BA91C05A4B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729485" y="5296217"/>
            <a:ext cx="814331" cy="876972"/>
          </a:xfrm>
          <a:prstGeom prst="rect">
            <a:avLst/>
          </a:prstGeom>
        </p:spPr>
      </p:pic>
    </p:spTree>
    <p:extLst>
      <p:ext uri="{BB962C8B-B14F-4D97-AF65-F5344CB8AC3E}">
        <p14:creationId xmlns:p14="http://schemas.microsoft.com/office/powerpoint/2010/main" val="1462149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4995A-2C72-BF43-80DB-B9F5F18833F6}"/>
              </a:ext>
            </a:extLst>
          </p:cNvPr>
          <p:cNvSpPr>
            <a:spLocks noGrp="1"/>
          </p:cNvSpPr>
          <p:nvPr>
            <p:ph type="title"/>
          </p:nvPr>
        </p:nvSpPr>
        <p:spPr/>
        <p:txBody>
          <a:bodyPr/>
          <a:lstStyle/>
          <a:p>
            <a:r>
              <a:rPr lang="en-US" dirty="0"/>
              <a:t>First things first…</a:t>
            </a:r>
          </a:p>
        </p:txBody>
      </p:sp>
      <p:sp>
        <p:nvSpPr>
          <p:cNvPr id="3" name="Content Placeholder 2">
            <a:extLst>
              <a:ext uri="{FF2B5EF4-FFF2-40B4-BE49-F238E27FC236}">
                <a16:creationId xmlns:a16="http://schemas.microsoft.com/office/drawing/2014/main" id="{B8AE4374-B1BC-0648-A5A5-811B3B076CC8}"/>
              </a:ext>
            </a:extLst>
          </p:cNvPr>
          <p:cNvSpPr>
            <a:spLocks noGrp="1"/>
          </p:cNvSpPr>
          <p:nvPr>
            <p:ph idx="1"/>
          </p:nvPr>
        </p:nvSpPr>
        <p:spPr>
          <a:xfrm>
            <a:off x="266700" y="1498601"/>
            <a:ext cx="12280900" cy="5448300"/>
          </a:xfrm>
        </p:spPr>
        <p:txBody>
          <a:bodyPr>
            <a:normAutofit fontScale="92500" lnSpcReduction="20000"/>
          </a:bodyPr>
          <a:lstStyle/>
          <a:p>
            <a:pPr marL="0" indent="-45720">
              <a:buNone/>
            </a:pPr>
            <a:endParaRPr lang="en-US" sz="2600" dirty="0">
              <a:solidFill>
                <a:srgbClr val="FFC000"/>
              </a:solidFill>
            </a:endParaRPr>
          </a:p>
          <a:p>
            <a:pPr lvl="1">
              <a:buFont typeface="Arial" panose="020B0604020202020204" pitchFamily="34" charset="0"/>
              <a:buChar char="•"/>
            </a:pPr>
            <a:r>
              <a:rPr lang="en-US" sz="2400" dirty="0"/>
              <a:t>Trademark </a:t>
            </a:r>
            <a:r>
              <a:rPr lang="en-US" sz="2400" dirty="0">
                <a:solidFill>
                  <a:srgbClr val="FF0000"/>
                </a:solidFill>
              </a:rPr>
              <a:t>(submitted for approval 9/22)</a:t>
            </a:r>
          </a:p>
          <a:p>
            <a:pPr lvl="1">
              <a:buFont typeface="Arial" panose="020B0604020202020204" pitchFamily="34" charset="0"/>
              <a:buChar char="•"/>
            </a:pPr>
            <a:r>
              <a:rPr lang="en-US" sz="2400" dirty="0"/>
              <a:t>Secure Social Media Platforms: LinkedIn, Facebook, Twitter Handle</a:t>
            </a:r>
          </a:p>
          <a:p>
            <a:pPr lvl="2">
              <a:buFont typeface="Arial" panose="020B0604020202020204" pitchFamily="34" charset="0"/>
              <a:buChar char="•"/>
            </a:pPr>
            <a:r>
              <a:rPr lang="en-US" sz="2000" dirty="0" err="1">
                <a:solidFill>
                  <a:srgbClr val="FF0000"/>
                </a:solidFill>
              </a:rPr>
              <a:t>JustAskHer.org</a:t>
            </a:r>
            <a:r>
              <a:rPr lang="en-US" sz="2000" dirty="0">
                <a:solidFill>
                  <a:srgbClr val="FF0000"/>
                </a:solidFill>
              </a:rPr>
              <a:t> secured 9/22</a:t>
            </a:r>
          </a:p>
          <a:p>
            <a:pPr lvl="2">
              <a:buFont typeface="Arial" panose="020B0604020202020204" pitchFamily="34" charset="0"/>
              <a:buChar char="•"/>
            </a:pPr>
            <a:endParaRPr lang="en-US" sz="2000" dirty="0"/>
          </a:p>
          <a:p>
            <a:pPr marL="0" indent="0">
              <a:buNone/>
            </a:pPr>
            <a:r>
              <a:rPr lang="en-US" sz="2600" dirty="0">
                <a:solidFill>
                  <a:srgbClr val="FFC000"/>
                </a:solidFill>
              </a:rPr>
              <a:t>Sept ‘22</a:t>
            </a:r>
          </a:p>
          <a:p>
            <a:pPr lvl="1">
              <a:buFont typeface="Arial" panose="020B0604020202020204" pitchFamily="34" charset="0"/>
              <a:buChar char="•"/>
            </a:pPr>
            <a:r>
              <a:rPr lang="en-US" sz="2400" dirty="0"/>
              <a:t> Hold “Ideation” Virtual Focus Group” (✓)</a:t>
            </a:r>
          </a:p>
          <a:p>
            <a:pPr lvl="2"/>
            <a:r>
              <a:rPr lang="en-US" sz="1800" dirty="0"/>
              <a:t>Solidify Vision, Mission and Goals (✓)</a:t>
            </a:r>
          </a:p>
          <a:p>
            <a:pPr lvl="2"/>
            <a:r>
              <a:rPr lang="en-US" sz="1800" dirty="0"/>
              <a:t>Build out high level strategy and tactical plan </a:t>
            </a:r>
          </a:p>
          <a:p>
            <a:pPr lvl="2"/>
            <a:r>
              <a:rPr lang="en-US" sz="1800" dirty="0"/>
              <a:t>Gain commitment </a:t>
            </a:r>
          </a:p>
          <a:p>
            <a:pPr lvl="2"/>
            <a:r>
              <a:rPr lang="en-US" sz="1800" dirty="0"/>
              <a:t>Generate initial target list and strategy to identify and secure </a:t>
            </a:r>
          </a:p>
          <a:p>
            <a:pPr lvl="1">
              <a:buFont typeface="Arial" panose="020B0604020202020204" pitchFamily="34" charset="0"/>
              <a:buChar char="•"/>
            </a:pPr>
            <a:r>
              <a:rPr lang="en-US" sz="2400" dirty="0"/>
              <a:t> Identify BOD to guide and invest in JAH project </a:t>
            </a:r>
          </a:p>
          <a:p>
            <a:pPr lvl="1">
              <a:buFont typeface="Arial" panose="020B0604020202020204" pitchFamily="34" charset="0"/>
              <a:buChar char="•"/>
            </a:pPr>
            <a:r>
              <a:rPr lang="en-US" sz="2400" dirty="0"/>
              <a:t> Develop a series of discussion guides for each Barrier</a:t>
            </a:r>
          </a:p>
          <a:p>
            <a:pPr lvl="1">
              <a:buFont typeface="Arial" panose="020B0604020202020204" pitchFamily="34" charset="0"/>
              <a:buChar char="•"/>
            </a:pPr>
            <a:r>
              <a:rPr lang="en-US" sz="2400" dirty="0"/>
              <a:t> Social Media, Publication and Communication Strategy &amp; Plan</a:t>
            </a:r>
          </a:p>
          <a:p>
            <a:pPr lvl="1">
              <a:buFont typeface="Arial" panose="020B0604020202020204" pitchFamily="34" charset="0"/>
              <a:buChar char="•"/>
            </a:pPr>
            <a:r>
              <a:rPr lang="en-US" sz="2400" dirty="0"/>
              <a:t> Develop Comprehensive Launch plan with Timeline and Milestones </a:t>
            </a:r>
          </a:p>
          <a:p>
            <a:pPr marL="128016" lvl="1" indent="0">
              <a:buNone/>
            </a:pPr>
            <a:r>
              <a:rPr lang="en-US" sz="2600" dirty="0">
                <a:solidFill>
                  <a:srgbClr val="FFC000"/>
                </a:solidFill>
              </a:rPr>
              <a:t> March ‘23</a:t>
            </a:r>
          </a:p>
          <a:p>
            <a:pPr marL="128016" lvl="1" indent="0">
              <a:buNone/>
            </a:pPr>
            <a:r>
              <a:rPr lang="en-US" sz="2400" dirty="0"/>
              <a:t>“Just Ask Her” Generational Pilot Conversations</a:t>
            </a:r>
          </a:p>
          <a:p>
            <a:endParaRPr lang="en-US" dirty="0"/>
          </a:p>
          <a:p>
            <a:endParaRPr lang="en-US" dirty="0"/>
          </a:p>
        </p:txBody>
      </p:sp>
    </p:spTree>
    <p:extLst>
      <p:ext uri="{BB962C8B-B14F-4D97-AF65-F5344CB8AC3E}">
        <p14:creationId xmlns:p14="http://schemas.microsoft.com/office/powerpoint/2010/main" val="3864227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DB8B0-54E6-8B47-9C8A-56E9B418C518}"/>
              </a:ext>
            </a:extLst>
          </p:cNvPr>
          <p:cNvSpPr>
            <a:spLocks noGrp="1"/>
          </p:cNvSpPr>
          <p:nvPr>
            <p:ph type="title"/>
          </p:nvPr>
        </p:nvSpPr>
        <p:spPr/>
        <p:txBody>
          <a:bodyPr/>
          <a:lstStyle/>
          <a:p>
            <a:r>
              <a:rPr lang="en-US" dirty="0"/>
              <a:t>March – </a:t>
            </a:r>
            <a:r>
              <a:rPr lang="en-US" dirty="0" err="1"/>
              <a:t>JuLy</a:t>
            </a:r>
            <a:r>
              <a:rPr lang="en-US" dirty="0"/>
              <a:t> ’23       Pilot Phase </a:t>
            </a:r>
          </a:p>
        </p:txBody>
      </p:sp>
      <p:sp>
        <p:nvSpPr>
          <p:cNvPr id="3" name="Content Placeholder 2">
            <a:extLst>
              <a:ext uri="{FF2B5EF4-FFF2-40B4-BE49-F238E27FC236}">
                <a16:creationId xmlns:a16="http://schemas.microsoft.com/office/drawing/2014/main" id="{2E9D8E96-C4A9-E340-A75D-43634D710890}"/>
              </a:ext>
            </a:extLst>
          </p:cNvPr>
          <p:cNvSpPr>
            <a:spLocks noGrp="1"/>
          </p:cNvSpPr>
          <p:nvPr>
            <p:ph idx="1"/>
          </p:nvPr>
        </p:nvSpPr>
        <p:spPr>
          <a:xfrm>
            <a:off x="126999" y="1494744"/>
            <a:ext cx="11713901" cy="5183852"/>
          </a:xfrm>
        </p:spPr>
        <p:txBody>
          <a:bodyPr>
            <a:normAutofit fontScale="70000" lnSpcReduction="20000"/>
          </a:bodyPr>
          <a:lstStyle/>
          <a:p>
            <a:r>
              <a:rPr lang="en-US" dirty="0">
                <a:solidFill>
                  <a:srgbClr val="FFC000"/>
                </a:solidFill>
              </a:rPr>
              <a:t>1. Branding &amp; Marketing Campaign					Jan-Feb</a:t>
            </a:r>
          </a:p>
          <a:p>
            <a:pPr marL="128016" lvl="1" indent="0">
              <a:buNone/>
            </a:pPr>
            <a:r>
              <a:rPr lang="en-US" dirty="0"/>
              <a:t>JAH Brand Identity workshop (✓)</a:t>
            </a:r>
          </a:p>
          <a:p>
            <a:pPr marL="128016" lvl="1" indent="0">
              <a:buNone/>
            </a:pPr>
            <a:r>
              <a:rPr lang="en-US" dirty="0"/>
              <a:t>Positioning, Messaging and Creative Concepting (✓)</a:t>
            </a:r>
          </a:p>
          <a:p>
            <a:pPr marL="128016" lvl="1" indent="0">
              <a:buNone/>
            </a:pPr>
            <a:r>
              <a:rPr lang="en-US" dirty="0"/>
              <a:t>Competitive Landscape Assessment</a:t>
            </a:r>
          </a:p>
          <a:p>
            <a:pPr marL="128016" lvl="1" indent="0">
              <a:buNone/>
            </a:pPr>
            <a:r>
              <a:rPr lang="en-US" dirty="0"/>
              <a:t>JAH Brand Logo </a:t>
            </a:r>
          </a:p>
          <a:p>
            <a:pPr marL="128016" lvl="1" indent="0">
              <a:buNone/>
            </a:pPr>
            <a:endParaRPr lang="en-US" dirty="0"/>
          </a:p>
          <a:p>
            <a:pPr marL="128016" lvl="1" indent="0">
              <a:buNone/>
            </a:pPr>
            <a:r>
              <a:rPr lang="en-US" sz="2200" dirty="0">
                <a:solidFill>
                  <a:srgbClr val="FFC000"/>
                </a:solidFill>
              </a:rPr>
              <a:t>2</a:t>
            </a:r>
            <a:r>
              <a:rPr lang="en-US" sz="2200" dirty="0">
                <a:solidFill>
                  <a:srgbClr val="FF0000"/>
                </a:solidFill>
              </a:rPr>
              <a:t>. Secure Trademark &amp; URL </a:t>
            </a:r>
            <a:r>
              <a:rPr lang="en-US" sz="2000" dirty="0"/>
              <a:t>(✓)</a:t>
            </a:r>
            <a:r>
              <a:rPr lang="en-US" sz="1400" dirty="0">
                <a:solidFill>
                  <a:srgbClr val="FF0000"/>
                </a:solidFill>
              </a:rPr>
              <a:t>  </a:t>
            </a:r>
            <a:r>
              <a:rPr lang="en-US" sz="2200" dirty="0">
                <a:solidFill>
                  <a:srgbClr val="FFC000"/>
                </a:solidFill>
              </a:rPr>
              <a:t>						October ‘22</a:t>
            </a:r>
          </a:p>
          <a:p>
            <a:pPr marL="128016" lvl="1" indent="0">
              <a:buNone/>
            </a:pPr>
            <a:r>
              <a:rPr lang="en-US" sz="2200" dirty="0">
                <a:solidFill>
                  <a:srgbClr val="FFC000"/>
                </a:solidFill>
              </a:rPr>
              <a:t>3. Legal Consultation</a:t>
            </a:r>
          </a:p>
          <a:p>
            <a:pPr marL="128016" lvl="1" indent="0">
              <a:buNone/>
            </a:pPr>
            <a:r>
              <a:rPr lang="en-US" sz="2200" dirty="0">
                <a:solidFill>
                  <a:srgbClr val="FFC000"/>
                </a:solidFill>
              </a:rPr>
              <a:t>    Consent Forms</a:t>
            </a:r>
          </a:p>
          <a:p>
            <a:pPr marL="128016" lvl="1" indent="0">
              <a:buNone/>
            </a:pPr>
            <a:r>
              <a:rPr lang="en-US" sz="2200" dirty="0">
                <a:solidFill>
                  <a:srgbClr val="FFC000"/>
                </a:solidFill>
              </a:rPr>
              <a:t>    Non-Compete &amp; NDA</a:t>
            </a:r>
          </a:p>
          <a:p>
            <a:pPr marL="128016" lvl="1" indent="0">
              <a:buNone/>
            </a:pPr>
            <a:endParaRPr lang="en-US" sz="2200" dirty="0">
              <a:solidFill>
                <a:srgbClr val="FFC000"/>
              </a:solidFill>
            </a:endParaRPr>
          </a:p>
          <a:p>
            <a:pPr marL="128016" lvl="1" indent="0" algn="just">
              <a:buNone/>
            </a:pPr>
            <a:r>
              <a:rPr lang="en-US" sz="2200" dirty="0">
                <a:solidFill>
                  <a:srgbClr val="FFC000"/>
                </a:solidFill>
              </a:rPr>
              <a:t>3. Complete 3 Sessions Focused On Competence in Question        			June/Jul</a:t>
            </a:r>
          </a:p>
          <a:p>
            <a:pPr marL="128016" lvl="1" indent="0" algn="just">
              <a:buNone/>
            </a:pPr>
            <a:r>
              <a:rPr lang="en-US" sz="2200" dirty="0">
                <a:solidFill>
                  <a:schemeClr val="accent3"/>
                </a:solidFill>
              </a:rPr>
              <a:t> </a:t>
            </a:r>
            <a:r>
              <a:rPr lang="en-US" sz="1900" i="1" dirty="0"/>
              <a:t>(Finding your voice, Imposter Syndrome, Finance Experience) </a:t>
            </a:r>
          </a:p>
          <a:p>
            <a:pPr marL="128016" lvl="1" indent="0">
              <a:buNone/>
            </a:pPr>
            <a:r>
              <a:rPr lang="en-US" dirty="0"/>
              <a:t>	</a:t>
            </a:r>
          </a:p>
          <a:p>
            <a:pPr marL="173736" lvl="1" indent="-45720">
              <a:buNone/>
            </a:pPr>
            <a:r>
              <a:rPr lang="en-US" dirty="0">
                <a:solidFill>
                  <a:srgbClr val="FF0000"/>
                </a:solidFill>
              </a:rPr>
              <a:t>	</a:t>
            </a:r>
            <a:r>
              <a:rPr lang="en-US" dirty="0"/>
              <a:t>Discussion Guide</a:t>
            </a:r>
          </a:p>
          <a:p>
            <a:pPr marL="173736" lvl="1" indent="-45720">
              <a:buNone/>
            </a:pPr>
            <a:r>
              <a:rPr lang="en-US" dirty="0"/>
              <a:t>	Identify Pilot Group</a:t>
            </a:r>
          </a:p>
          <a:p>
            <a:pPr marL="173736" lvl="1" indent="-45720">
              <a:buNone/>
            </a:pPr>
            <a:r>
              <a:rPr lang="en-US" dirty="0"/>
              <a:t>	Determine video capabilities ( ask Zack ) </a:t>
            </a:r>
          </a:p>
          <a:p>
            <a:pPr marL="173736" lvl="1" indent="-45720">
              <a:buNone/>
            </a:pPr>
            <a:r>
              <a:rPr lang="en-US" dirty="0"/>
              <a:t>	Set Dates/Venue &amp; Confirm Participants for 3 sessions</a:t>
            </a:r>
          </a:p>
          <a:p>
            <a:pPr marL="173736" lvl="1" indent="-45720">
              <a:buNone/>
            </a:pPr>
            <a:r>
              <a:rPr lang="en-US" dirty="0"/>
              <a:t>	Share w/ BOD and Advisors </a:t>
            </a:r>
          </a:p>
          <a:p>
            <a:pPr marL="173736" lvl="1" indent="-45720">
              <a:buNone/>
            </a:pPr>
            <a:r>
              <a:rPr lang="en-US" dirty="0"/>
              <a:t> Funding??</a:t>
            </a:r>
          </a:p>
          <a:p>
            <a:pPr marL="173736" lvl="1" indent="-45720">
              <a:buNone/>
            </a:pPr>
            <a:r>
              <a:rPr lang="en-US" dirty="0"/>
              <a:t> Executive Summary of Amazing Discussions</a:t>
            </a:r>
          </a:p>
          <a:p>
            <a:pPr marL="128016" lvl="1" indent="0">
              <a:buNone/>
            </a:pPr>
            <a:r>
              <a:rPr lang="en-US" dirty="0"/>
              <a:t>	</a:t>
            </a:r>
          </a:p>
          <a:p>
            <a:pPr marL="128016" lvl="1" indent="0">
              <a:buNone/>
            </a:pPr>
            <a:endParaRPr lang="en-US" dirty="0"/>
          </a:p>
          <a:p>
            <a:pPr marL="128016" lvl="1" indent="0">
              <a:buNone/>
            </a:pPr>
            <a:endParaRPr lang="en-US" dirty="0"/>
          </a:p>
        </p:txBody>
      </p:sp>
    </p:spTree>
    <p:extLst>
      <p:ext uri="{BB962C8B-B14F-4D97-AF65-F5344CB8AC3E}">
        <p14:creationId xmlns:p14="http://schemas.microsoft.com/office/powerpoint/2010/main" val="506455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334E-7392-464A-AEEC-7E916FA85F38}"/>
              </a:ext>
            </a:extLst>
          </p:cNvPr>
          <p:cNvSpPr>
            <a:spLocks noGrp="1"/>
          </p:cNvSpPr>
          <p:nvPr>
            <p:ph type="title"/>
          </p:nvPr>
        </p:nvSpPr>
        <p:spPr>
          <a:xfrm>
            <a:off x="1024128" y="149188"/>
            <a:ext cx="10508114" cy="1499616"/>
          </a:xfrm>
        </p:spPr>
        <p:txBody>
          <a:bodyPr/>
          <a:lstStyle/>
          <a:p>
            <a:r>
              <a:rPr lang="en-US" dirty="0"/>
              <a:t>Aug – Dec ’23		Vision becomes Reality</a:t>
            </a:r>
          </a:p>
        </p:txBody>
      </p:sp>
      <p:sp>
        <p:nvSpPr>
          <p:cNvPr id="3" name="Content Placeholder 2">
            <a:extLst>
              <a:ext uri="{FF2B5EF4-FFF2-40B4-BE49-F238E27FC236}">
                <a16:creationId xmlns:a16="http://schemas.microsoft.com/office/drawing/2014/main" id="{A5E024AE-8AAC-224B-8CD0-C5BA4AF53620}"/>
              </a:ext>
            </a:extLst>
          </p:cNvPr>
          <p:cNvSpPr>
            <a:spLocks noGrp="1"/>
          </p:cNvSpPr>
          <p:nvPr>
            <p:ph idx="1"/>
          </p:nvPr>
        </p:nvSpPr>
        <p:spPr>
          <a:xfrm>
            <a:off x="659758" y="1648804"/>
            <a:ext cx="10084442" cy="4590630"/>
          </a:xfrm>
        </p:spPr>
        <p:txBody>
          <a:bodyPr>
            <a:normAutofit/>
          </a:bodyPr>
          <a:lstStyle/>
          <a:p>
            <a:r>
              <a:rPr lang="en-US" dirty="0">
                <a:solidFill>
                  <a:srgbClr val="FFC000"/>
                </a:solidFill>
              </a:rPr>
              <a:t>1. Conduct 9 additional sessions						Aug-Oct</a:t>
            </a:r>
          </a:p>
          <a:p>
            <a:pPr lvl="1"/>
            <a:r>
              <a:rPr lang="en-US" dirty="0"/>
              <a:t>August: 3 sessions on “Burn Out”</a:t>
            </a:r>
          </a:p>
          <a:p>
            <a:pPr lvl="1"/>
            <a:r>
              <a:rPr lang="en-US" dirty="0"/>
              <a:t>September: 3 Sessions on “ The Only” </a:t>
            </a:r>
          </a:p>
          <a:p>
            <a:pPr lvl="1"/>
            <a:r>
              <a:rPr lang="en-US" dirty="0"/>
              <a:t>October: 3 Sessions on “ Career Path&amp; The right Experiences” </a:t>
            </a:r>
          </a:p>
          <a:p>
            <a:endParaRPr lang="en-US" dirty="0"/>
          </a:p>
          <a:p>
            <a:r>
              <a:rPr lang="en-US" dirty="0">
                <a:solidFill>
                  <a:srgbClr val="FFC000"/>
                </a:solidFill>
              </a:rPr>
              <a:t>2. Create executive Summary for each of the 4 Barriers/12 Interviews	Nov</a:t>
            </a:r>
          </a:p>
          <a:p>
            <a:r>
              <a:rPr lang="en-US" dirty="0">
                <a:solidFill>
                  <a:srgbClr val="FFC000"/>
                </a:solidFill>
              </a:rPr>
              <a:t>3. Retreat to share exec summary &amp; planning				Dec</a:t>
            </a:r>
          </a:p>
          <a:p>
            <a:r>
              <a:rPr lang="en-US" dirty="0">
                <a:solidFill>
                  <a:srgbClr val="FFC000"/>
                </a:solidFill>
              </a:rPr>
              <a:t>3. Determine Social Media Plan						Dec</a:t>
            </a:r>
          </a:p>
          <a:p>
            <a:pPr marL="0" indent="0">
              <a:buNone/>
            </a:pPr>
            <a:r>
              <a:rPr lang="en-US" dirty="0">
                <a:solidFill>
                  <a:srgbClr val="FFC000"/>
                </a:solidFill>
              </a:rPr>
              <a:t> 4. Create Website to House content and Network w/ Interviewees 	Dec</a:t>
            </a:r>
          </a:p>
          <a:p>
            <a:r>
              <a:rPr lang="en-US" dirty="0">
                <a:solidFill>
                  <a:srgbClr val="FFC000"/>
                </a:solidFill>
              </a:rPr>
              <a:t> </a:t>
            </a:r>
          </a:p>
          <a:p>
            <a:endParaRPr lang="en-US" dirty="0"/>
          </a:p>
        </p:txBody>
      </p:sp>
    </p:spTree>
    <p:extLst>
      <p:ext uri="{BB962C8B-B14F-4D97-AF65-F5344CB8AC3E}">
        <p14:creationId xmlns:p14="http://schemas.microsoft.com/office/powerpoint/2010/main" val="3158949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F5B2B-FC55-404C-8987-4B26FCBE745C}"/>
              </a:ext>
            </a:extLst>
          </p:cNvPr>
          <p:cNvSpPr>
            <a:spLocks noGrp="1"/>
          </p:cNvSpPr>
          <p:nvPr>
            <p:ph type="title"/>
          </p:nvPr>
        </p:nvSpPr>
        <p:spPr/>
        <p:txBody>
          <a:bodyPr/>
          <a:lstStyle/>
          <a:p>
            <a:r>
              <a:rPr lang="en-US" dirty="0"/>
              <a:t>Pilot Discussion: Competence in Questions</a:t>
            </a:r>
          </a:p>
        </p:txBody>
      </p:sp>
      <p:sp>
        <p:nvSpPr>
          <p:cNvPr id="3" name="Content Placeholder 2">
            <a:extLst>
              <a:ext uri="{FF2B5EF4-FFF2-40B4-BE49-F238E27FC236}">
                <a16:creationId xmlns:a16="http://schemas.microsoft.com/office/drawing/2014/main" id="{D415FF04-6142-9948-A87D-B546FD803BD2}"/>
              </a:ext>
            </a:extLst>
          </p:cNvPr>
          <p:cNvSpPr>
            <a:spLocks noGrp="1"/>
          </p:cNvSpPr>
          <p:nvPr>
            <p:ph idx="1"/>
          </p:nvPr>
        </p:nvSpPr>
        <p:spPr>
          <a:xfrm>
            <a:off x="352797" y="1612591"/>
            <a:ext cx="9720071" cy="4626843"/>
          </a:xfrm>
        </p:spPr>
        <p:txBody>
          <a:bodyPr>
            <a:normAutofit fontScale="47500" lnSpcReduction="20000"/>
          </a:bodyPr>
          <a:lstStyle/>
          <a:p>
            <a:r>
              <a:rPr lang="en-US" dirty="0">
                <a:solidFill>
                  <a:schemeClr val="accent3"/>
                </a:solidFill>
              </a:rPr>
              <a:t>Discussion Framework:</a:t>
            </a:r>
          </a:p>
          <a:p>
            <a:r>
              <a:rPr lang="en-US" dirty="0"/>
              <a:t>Introductions &amp; Consent</a:t>
            </a:r>
          </a:p>
          <a:p>
            <a:r>
              <a:rPr lang="en-US" dirty="0"/>
              <a:t>-need a legal consent document</a:t>
            </a:r>
          </a:p>
          <a:p>
            <a:r>
              <a:rPr lang="en-US" dirty="0"/>
              <a:t>-Define JAH Project, Rationale and Goals</a:t>
            </a:r>
          </a:p>
          <a:p>
            <a:r>
              <a:rPr lang="en-US" dirty="0"/>
              <a:t>-Share “ Competence In Question” Concept</a:t>
            </a:r>
          </a:p>
          <a:p>
            <a:pPr marL="265176" lvl="1" indent="-137160" defTabSz="914400">
              <a:lnSpc>
                <a:spcPct val="90000"/>
              </a:lnSpc>
              <a:spcBef>
                <a:spcPts val="200"/>
              </a:spcBef>
              <a:spcAft>
                <a:spcPts val="400"/>
              </a:spcAft>
              <a:buClr>
                <a:srgbClr val="F0A22E"/>
              </a:buClr>
              <a:buFont typeface="Wingdings 3" pitchFamily="18" charset="2"/>
              <a:buChar char=""/>
            </a:pPr>
            <a:r>
              <a:rPr lang="en-US" sz="2500" dirty="0">
                <a:solidFill>
                  <a:srgbClr val="000000"/>
                </a:solidFill>
              </a:rPr>
              <a:t>Is it a linguistic style that men equate to competency? </a:t>
            </a:r>
          </a:p>
          <a:p>
            <a:pPr marL="722376" lvl="2" indent="-137160" defTabSz="914400">
              <a:lnSpc>
                <a:spcPct val="90000"/>
              </a:lnSpc>
              <a:spcBef>
                <a:spcPts val="200"/>
              </a:spcBef>
              <a:spcAft>
                <a:spcPts val="400"/>
              </a:spcAft>
              <a:buClr>
                <a:srgbClr val="F0A22E"/>
              </a:buClr>
              <a:buFont typeface="Wingdings 3" pitchFamily="18" charset="2"/>
              <a:buChar char=""/>
            </a:pPr>
            <a:r>
              <a:rPr lang="en-US" sz="2500" dirty="0">
                <a:solidFill>
                  <a:srgbClr val="000000"/>
                </a:solidFill>
              </a:rPr>
              <a:t>Girls learn to downplay ways in which one is better than the others and to emphasize ways in which they are all the same. From childhood, most girls learn that sounding too sure of themselves will make them unpopular with their peers—thus girls learn to talk in ways that balance their own needs with those of others.</a:t>
            </a:r>
            <a:r>
              <a:rPr lang="en-US" sz="2500" baseline="30000" dirty="0">
                <a:solidFill>
                  <a:srgbClr val="000000"/>
                </a:solidFill>
              </a:rPr>
              <a:t>2</a:t>
            </a:r>
          </a:p>
          <a:p>
            <a:pPr marL="265176" lvl="1" indent="-137160" defTabSz="914400">
              <a:lnSpc>
                <a:spcPct val="90000"/>
              </a:lnSpc>
              <a:spcBef>
                <a:spcPts val="200"/>
              </a:spcBef>
              <a:spcAft>
                <a:spcPts val="400"/>
              </a:spcAft>
              <a:buClr>
                <a:srgbClr val="F0A22E"/>
              </a:buClr>
              <a:buFont typeface="Wingdings 3" pitchFamily="18" charset="2"/>
              <a:buChar char=""/>
            </a:pPr>
            <a:r>
              <a:rPr lang="en-US" sz="2500" dirty="0">
                <a:solidFill>
                  <a:srgbClr val="000000"/>
                </a:solidFill>
              </a:rPr>
              <a:t>Are women too concerned about “being polite” to speak out? Are they too afraid of being wrong? </a:t>
            </a:r>
          </a:p>
          <a:p>
            <a:pPr marL="265176" lvl="1" indent="-137160" defTabSz="914400">
              <a:lnSpc>
                <a:spcPct val="90000"/>
              </a:lnSpc>
              <a:spcBef>
                <a:spcPts val="200"/>
              </a:spcBef>
              <a:spcAft>
                <a:spcPts val="400"/>
              </a:spcAft>
              <a:buClr>
                <a:srgbClr val="F0A22E"/>
              </a:buClr>
              <a:buFont typeface="Wingdings 3" pitchFamily="18" charset="2"/>
              <a:buChar char=""/>
            </a:pPr>
            <a:r>
              <a:rPr lang="en-US" sz="2500" dirty="0">
                <a:solidFill>
                  <a:srgbClr val="000000"/>
                </a:solidFill>
              </a:rPr>
              <a:t>When is it valuable to be a “bitch”? </a:t>
            </a:r>
          </a:p>
          <a:p>
            <a:pPr marL="265176" lvl="1" indent="-137160" defTabSz="914400">
              <a:lnSpc>
                <a:spcPct val="90000"/>
              </a:lnSpc>
              <a:spcBef>
                <a:spcPts val="200"/>
              </a:spcBef>
              <a:spcAft>
                <a:spcPts val="400"/>
              </a:spcAft>
              <a:buClr>
                <a:srgbClr val="F0A22E"/>
              </a:buClr>
              <a:buFont typeface="Wingdings 3" pitchFamily="18" charset="2"/>
              <a:buChar char=""/>
            </a:pPr>
            <a:r>
              <a:rPr lang="en-US" sz="2500" dirty="0">
                <a:solidFill>
                  <a:srgbClr val="000000"/>
                </a:solidFill>
              </a:rPr>
              <a:t>Do women self promote? Do women know how? Should we?</a:t>
            </a:r>
          </a:p>
          <a:p>
            <a:pPr marL="0" indent="0">
              <a:buNone/>
            </a:pPr>
            <a:r>
              <a:rPr lang="en-US" dirty="0"/>
              <a:t>Key Questions: </a:t>
            </a:r>
          </a:p>
          <a:p>
            <a:r>
              <a:rPr lang="en-US" dirty="0"/>
              <a:t>Do you or have you ever experienced this? </a:t>
            </a:r>
          </a:p>
          <a:p>
            <a:r>
              <a:rPr lang="en-US" dirty="0"/>
              <a:t>What have you learned? Do you have any stories or “ best practices” on how you have handled or over come this and what were the results?</a:t>
            </a:r>
          </a:p>
          <a:p>
            <a:r>
              <a:rPr lang="en-US" dirty="0"/>
              <a:t>What advise would you give other women and men?</a:t>
            </a:r>
          </a:p>
          <a:p>
            <a:r>
              <a:rPr lang="en-US" dirty="0"/>
              <a:t>Any  “game changing” tools, resources or tips &amp; tricks you would recommend?</a:t>
            </a:r>
          </a:p>
          <a:p>
            <a:r>
              <a:rPr lang="en-US" dirty="0"/>
              <a:t>What can you do to make a difference?  </a:t>
            </a:r>
          </a:p>
        </p:txBody>
      </p:sp>
    </p:spTree>
    <p:extLst>
      <p:ext uri="{BB962C8B-B14F-4D97-AF65-F5344CB8AC3E}">
        <p14:creationId xmlns:p14="http://schemas.microsoft.com/office/powerpoint/2010/main" val="2831782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3187C-843D-8B41-A1EC-DA7E2F3F3B1F}"/>
              </a:ext>
            </a:extLst>
          </p:cNvPr>
          <p:cNvSpPr>
            <a:spLocks noGrp="1"/>
          </p:cNvSpPr>
          <p:nvPr>
            <p:ph type="title"/>
          </p:nvPr>
        </p:nvSpPr>
        <p:spPr/>
        <p:txBody>
          <a:bodyPr/>
          <a:lstStyle/>
          <a:p>
            <a:r>
              <a:rPr lang="en-US" dirty="0"/>
              <a:t>JAH Advisors/Mentors/network</a:t>
            </a:r>
          </a:p>
        </p:txBody>
      </p:sp>
      <p:sp>
        <p:nvSpPr>
          <p:cNvPr id="3" name="Content Placeholder 2">
            <a:extLst>
              <a:ext uri="{FF2B5EF4-FFF2-40B4-BE49-F238E27FC236}">
                <a16:creationId xmlns:a16="http://schemas.microsoft.com/office/drawing/2014/main" id="{184FD7FD-8F7E-AB4F-A8A4-BDBD6917DB1D}"/>
              </a:ext>
            </a:extLst>
          </p:cNvPr>
          <p:cNvSpPr>
            <a:spLocks noGrp="1"/>
          </p:cNvSpPr>
          <p:nvPr>
            <p:ph idx="1"/>
          </p:nvPr>
        </p:nvSpPr>
        <p:spPr/>
        <p:txBody>
          <a:bodyPr>
            <a:normAutofit/>
          </a:bodyPr>
          <a:lstStyle/>
          <a:p>
            <a:r>
              <a:rPr lang="en-US" dirty="0"/>
              <a:t>Mary </a:t>
            </a:r>
            <a:r>
              <a:rPr lang="en-US" dirty="0" err="1"/>
              <a:t>Pietryga</a:t>
            </a:r>
            <a:endParaRPr lang="en-US" dirty="0"/>
          </a:p>
          <a:p>
            <a:r>
              <a:rPr lang="en-US" dirty="0"/>
              <a:t>Erin Slattery</a:t>
            </a:r>
          </a:p>
          <a:p>
            <a:r>
              <a:rPr lang="en-US" dirty="0"/>
              <a:t>Mackenzie</a:t>
            </a:r>
          </a:p>
          <a:p>
            <a:r>
              <a:rPr lang="en-US" dirty="0" err="1"/>
              <a:t>Edelyne</a:t>
            </a:r>
            <a:r>
              <a:rPr lang="en-US" dirty="0"/>
              <a:t>, Danielle, Linda, Eder, Kayla, Julia</a:t>
            </a:r>
          </a:p>
          <a:p>
            <a:r>
              <a:rPr lang="en-US" dirty="0"/>
              <a:t>Day &amp; Ashley</a:t>
            </a:r>
          </a:p>
          <a:p>
            <a:r>
              <a:rPr lang="en-US" dirty="0" err="1"/>
              <a:t>Quita</a:t>
            </a:r>
            <a:r>
              <a:rPr lang="en-US" dirty="0"/>
              <a:t> ?</a:t>
            </a:r>
          </a:p>
          <a:p>
            <a:r>
              <a:rPr lang="en-US" dirty="0"/>
              <a:t>Ayana ?</a:t>
            </a:r>
          </a:p>
          <a:p>
            <a:r>
              <a:rPr lang="en-US" dirty="0"/>
              <a:t>Kathi, Mary and Kara</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91294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F085F3-94D1-216B-BC38-F5139D1EE6F5}"/>
              </a:ext>
            </a:extLst>
          </p:cNvPr>
          <p:cNvSpPr>
            <a:spLocks noGrp="1"/>
          </p:cNvSpPr>
          <p:nvPr>
            <p:ph idx="1"/>
          </p:nvPr>
        </p:nvSpPr>
        <p:spPr/>
        <p:txBody>
          <a:bodyPr>
            <a:normAutofit/>
          </a:bodyPr>
          <a:lstStyle/>
          <a:p>
            <a:pPr marL="457200" lvl="3" indent="0" algn="ctr">
              <a:buNone/>
            </a:pPr>
            <a:r>
              <a:rPr lang="en-US" sz="3600" dirty="0"/>
              <a:t>Branding Ideation</a:t>
            </a:r>
          </a:p>
        </p:txBody>
      </p:sp>
    </p:spTree>
    <p:extLst>
      <p:ext uri="{BB962C8B-B14F-4D97-AF65-F5344CB8AC3E}">
        <p14:creationId xmlns:p14="http://schemas.microsoft.com/office/powerpoint/2010/main" val="2077830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D1220-65FE-054E-BCD4-C48A96A44777}"/>
              </a:ext>
            </a:extLst>
          </p:cNvPr>
          <p:cNvSpPr>
            <a:spLocks noGrp="1"/>
          </p:cNvSpPr>
          <p:nvPr>
            <p:ph type="title"/>
          </p:nvPr>
        </p:nvSpPr>
        <p:spPr/>
        <p:txBody>
          <a:bodyPr/>
          <a:lstStyle/>
          <a:p>
            <a:r>
              <a:rPr lang="en-US" dirty="0"/>
              <a:t>the JAH positioning statement</a:t>
            </a:r>
          </a:p>
        </p:txBody>
      </p:sp>
      <p:sp>
        <p:nvSpPr>
          <p:cNvPr id="4" name="Footer Placeholder 3">
            <a:extLst>
              <a:ext uri="{FF2B5EF4-FFF2-40B4-BE49-F238E27FC236}">
                <a16:creationId xmlns:a16="http://schemas.microsoft.com/office/drawing/2014/main" id="{730B94F6-D931-D94D-91C5-419DE69825B3}"/>
              </a:ext>
            </a:extLst>
          </p:cNvPr>
          <p:cNvSpPr>
            <a:spLocks noGrp="1"/>
          </p:cNvSpPr>
          <p:nvPr>
            <p:ph type="ftr" sz="quarter" idx="10"/>
          </p:nvPr>
        </p:nvSpPr>
        <p:spPr>
          <a:xfrm>
            <a:off x="457199" y="6408275"/>
            <a:ext cx="9731557" cy="320682"/>
          </a:xfrm>
          <a:prstGeom prst="rect">
            <a:avLst/>
          </a:prstGeom>
        </p:spPr>
        <p:txBody>
          <a:bodyPr vert="horz" lIns="0" tIns="0" rIns="0" bIns="0" rtlCol="0" anchor="b"/>
          <a:lstStyle>
            <a:defPPr>
              <a:defRPr lang="en-US"/>
            </a:defPPr>
            <a:lvl1pPr marL="0" algn="l" defTabSz="914400" rtl="0" eaLnBrk="1" latinLnBrk="0" hangingPunct="1">
              <a:defRPr lang="en-US" sz="1000" b="0" i="0" kern="1200" dirty="0">
                <a:solidFill>
                  <a:schemeClr val="accent1"/>
                </a:solidFill>
                <a:latin typeface="Avenir Light" panose="020B04020202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aphicFrame>
        <p:nvGraphicFramePr>
          <p:cNvPr id="6" name="Group 3">
            <a:extLst>
              <a:ext uri="{FF2B5EF4-FFF2-40B4-BE49-F238E27FC236}">
                <a16:creationId xmlns:a16="http://schemas.microsoft.com/office/drawing/2014/main" id="{52D5957B-077B-2B43-B7D3-718E2A4C67B2}"/>
              </a:ext>
            </a:extLst>
          </p:cNvPr>
          <p:cNvGraphicFramePr>
            <a:graphicFrameLocks/>
          </p:cNvGraphicFramePr>
          <p:nvPr>
            <p:extLst>
              <p:ext uri="{D42A27DB-BD31-4B8C-83A1-F6EECF244321}">
                <p14:modId xmlns:p14="http://schemas.microsoft.com/office/powerpoint/2010/main" val="3007889959"/>
              </p:ext>
            </p:extLst>
          </p:nvPr>
        </p:nvGraphicFramePr>
        <p:xfrm>
          <a:off x="50800" y="1282698"/>
          <a:ext cx="12103100" cy="5588001"/>
        </p:xfrm>
        <a:graphic>
          <a:graphicData uri="http://schemas.openxmlformats.org/drawingml/2006/table">
            <a:tbl>
              <a:tblPr/>
              <a:tblGrid>
                <a:gridCol w="2336800">
                  <a:extLst>
                    <a:ext uri="{9D8B030D-6E8A-4147-A177-3AD203B41FA5}">
                      <a16:colId xmlns:a16="http://schemas.microsoft.com/office/drawing/2014/main" val="20000"/>
                    </a:ext>
                  </a:extLst>
                </a:gridCol>
                <a:gridCol w="9766300">
                  <a:extLst>
                    <a:ext uri="{9D8B030D-6E8A-4147-A177-3AD203B41FA5}">
                      <a16:colId xmlns:a16="http://schemas.microsoft.com/office/drawing/2014/main" val="20001"/>
                    </a:ext>
                  </a:extLst>
                </a:gridCol>
              </a:tblGrid>
              <a:tr h="1232802">
                <a:tc>
                  <a:txBody>
                    <a:bodyPr/>
                    <a:lstStyle/>
                    <a:p>
                      <a:pPr marL="0" marR="0" lvl="0" indent="0" algn="r" defTabSz="914400" rtl="0" eaLnBrk="1" fontAlgn="base" latinLnBrk="0" hangingPunct="1">
                        <a:lnSpc>
                          <a:spcPct val="100000"/>
                        </a:lnSpc>
                        <a:spcBef>
                          <a:spcPct val="0"/>
                        </a:spcBef>
                        <a:spcAft>
                          <a:spcPct val="20000"/>
                        </a:spcAft>
                        <a:buClr>
                          <a:schemeClr val="tx2"/>
                        </a:buClr>
                        <a:buSzTx/>
                        <a:buFont typeface="Century Gothic" pitchFamily="34" charset="0"/>
                        <a:buNone/>
                        <a:tabLst/>
                      </a:pPr>
                      <a:r>
                        <a:rPr kumimoji="0" lang="en-US" sz="1800" b="1" i="0" u="none" strike="noStrike" cap="none" normalizeH="0" baseline="0" dirty="0">
                          <a:ln>
                            <a:noFill/>
                          </a:ln>
                          <a:solidFill>
                            <a:schemeClr val="accent3"/>
                          </a:solidFill>
                          <a:effectLst/>
                          <a:latin typeface="Avenir Black" panose="02000503020000020003" pitchFamily="2" charset="0"/>
                        </a:rPr>
                        <a:t>TARGET AUDIENCE</a:t>
                      </a: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rgbClr val="EAEAEA"/>
                    </a:solidFill>
                  </a:tcPr>
                </a:tc>
                <a:tc>
                  <a:txBody>
                    <a:bodyPr/>
                    <a:lstStyle/>
                    <a:p>
                      <a:pPr marL="265176" lvl="1" indent="-137160" defTabSz="914400">
                        <a:lnSpc>
                          <a:spcPct val="90000"/>
                        </a:lnSpc>
                        <a:spcBef>
                          <a:spcPts val="200"/>
                        </a:spcBef>
                        <a:spcAft>
                          <a:spcPts val="400"/>
                        </a:spcAft>
                        <a:buClr>
                          <a:schemeClr val="accent1"/>
                        </a:buClr>
                        <a:buFont typeface="Wingdings 3" pitchFamily="18" charset="2"/>
                        <a:buChar char=""/>
                      </a:pPr>
                      <a:r>
                        <a:rPr lang="en-US" sz="1800" kern="1200" dirty="0">
                          <a:solidFill>
                            <a:schemeClr val="tx1"/>
                          </a:solidFill>
                          <a:latin typeface="+mn-lt"/>
                          <a:ea typeface="+mn-ea"/>
                          <a:cs typeface="+mn-cs"/>
                        </a:rPr>
                        <a:t>Families of three/four generations of working women</a:t>
                      </a:r>
                    </a:p>
                    <a:p>
                      <a:pPr marL="265176" lvl="1" indent="-137160" defTabSz="914400">
                        <a:lnSpc>
                          <a:spcPct val="90000"/>
                        </a:lnSpc>
                        <a:spcBef>
                          <a:spcPts val="200"/>
                        </a:spcBef>
                        <a:spcAft>
                          <a:spcPts val="400"/>
                        </a:spcAft>
                        <a:buClr>
                          <a:schemeClr val="accent1"/>
                        </a:buClr>
                        <a:buFont typeface="Wingdings 3" pitchFamily="18" charset="2"/>
                        <a:buChar char=""/>
                      </a:pPr>
                      <a:r>
                        <a:rPr lang="en-US" sz="1800" kern="1200" dirty="0">
                          <a:solidFill>
                            <a:schemeClr val="tx1"/>
                          </a:solidFill>
                          <a:latin typeface="+mn-lt"/>
                          <a:ea typeface="+mn-ea"/>
                          <a:cs typeface="+mn-cs"/>
                        </a:rPr>
                        <a:t>Representation from of multiple industries</a:t>
                      </a:r>
                    </a:p>
                    <a:p>
                      <a:pPr marL="265176" lvl="1" indent="-137160" defTabSz="914400">
                        <a:lnSpc>
                          <a:spcPct val="90000"/>
                        </a:lnSpc>
                        <a:spcBef>
                          <a:spcPts val="200"/>
                        </a:spcBef>
                        <a:spcAft>
                          <a:spcPts val="400"/>
                        </a:spcAft>
                        <a:buClr>
                          <a:schemeClr val="accent1"/>
                        </a:buClr>
                        <a:buFont typeface="Wingdings 3" pitchFamily="18" charset="2"/>
                        <a:buChar char=""/>
                      </a:pPr>
                      <a:r>
                        <a:rPr lang="en-US" sz="1800" kern="1200" dirty="0">
                          <a:solidFill>
                            <a:schemeClr val="tx1"/>
                          </a:solidFill>
                          <a:latin typeface="+mn-lt"/>
                          <a:ea typeface="+mn-ea"/>
                          <a:cs typeface="+mn-cs"/>
                        </a:rPr>
                        <a:t>Working women 25-30 who’s mother (possibly grandmother) are still actively working (easiest to find through social media)</a:t>
                      </a: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1383110">
                <a:tc>
                  <a:txBody>
                    <a:bodyPr/>
                    <a:lstStyle/>
                    <a:p>
                      <a:pPr marL="0" marR="0" lvl="0" indent="0" algn="r" defTabSz="914400" rtl="0" eaLnBrk="1" fontAlgn="base" latinLnBrk="0" hangingPunct="1">
                        <a:lnSpc>
                          <a:spcPct val="100000"/>
                        </a:lnSpc>
                        <a:spcBef>
                          <a:spcPct val="0"/>
                        </a:spcBef>
                        <a:spcAft>
                          <a:spcPct val="20000"/>
                        </a:spcAft>
                        <a:buClr>
                          <a:schemeClr val="tx2"/>
                        </a:buClr>
                        <a:buSzTx/>
                        <a:buFont typeface="Century Gothic" pitchFamily="34" charset="0"/>
                        <a:buNone/>
                        <a:tabLst/>
                      </a:pPr>
                      <a:r>
                        <a:rPr kumimoji="0" lang="en-US" sz="1800" b="1" i="0" u="none" strike="noStrike" cap="none" normalizeH="0" baseline="0" dirty="0">
                          <a:ln>
                            <a:noFill/>
                          </a:ln>
                          <a:solidFill>
                            <a:schemeClr val="accent3"/>
                          </a:solidFill>
                          <a:effectLst/>
                          <a:latin typeface="Avenir Black" panose="02000503020000020003" pitchFamily="2" charset="0"/>
                        </a:rPr>
                        <a:t>BRAND</a:t>
                      </a: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20000"/>
                        </a:spcAft>
                        <a:buClr>
                          <a:schemeClr val="tx2"/>
                        </a:buClr>
                        <a:buSzTx/>
                        <a:buFont typeface="Century Gothic" pitchFamily="34" charset="0"/>
                        <a:buNone/>
                        <a:tabLst/>
                        <a:defRPr/>
                      </a:pPr>
                      <a:r>
                        <a:rPr lang="en-US" dirty="0"/>
                        <a:t>A collection of courageous, actionable stories/advice captured via Podcasts and publications. Designed to create a viral sensation empowering woman of all generations to accelerate their and others’ careers. This work will be designed to significantly condense the  “time to gender equity” so that true gender equity will be realized in our daughters’ lifetime. </a:t>
                      </a: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609525">
                <a:tc>
                  <a:txBody>
                    <a:bodyPr/>
                    <a:lstStyle/>
                    <a:p>
                      <a:pPr marL="0" marR="0" lvl="0" indent="0" algn="r" defTabSz="914400" rtl="0" eaLnBrk="1" fontAlgn="base" latinLnBrk="0" hangingPunct="1">
                        <a:lnSpc>
                          <a:spcPct val="100000"/>
                        </a:lnSpc>
                        <a:spcBef>
                          <a:spcPct val="0"/>
                        </a:spcBef>
                        <a:spcAft>
                          <a:spcPct val="20000"/>
                        </a:spcAft>
                        <a:buClr>
                          <a:schemeClr val="tx2"/>
                        </a:buClr>
                        <a:buSzTx/>
                        <a:buFont typeface="Century Gothic" pitchFamily="34" charset="0"/>
                        <a:buNone/>
                        <a:tabLst/>
                      </a:pPr>
                      <a:r>
                        <a:rPr kumimoji="0" lang="en-US" sz="1800" b="1" i="0" u="none" strike="noStrike" cap="none" normalizeH="0" baseline="0" dirty="0">
                          <a:ln>
                            <a:noFill/>
                          </a:ln>
                          <a:solidFill>
                            <a:schemeClr val="accent3"/>
                          </a:solidFill>
                          <a:effectLst/>
                          <a:latin typeface="Avenir Black" panose="02000503020000020003" pitchFamily="2" charset="0"/>
                        </a:rPr>
                        <a:t>CATEGORY</a:t>
                      </a: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1" fontAlgn="base" latinLnBrk="0" hangingPunct="1">
                        <a:lnSpc>
                          <a:spcPct val="100000"/>
                        </a:lnSpc>
                        <a:spcBef>
                          <a:spcPct val="0"/>
                        </a:spcBef>
                        <a:spcAft>
                          <a:spcPct val="20000"/>
                        </a:spcAft>
                        <a:buClr>
                          <a:schemeClr val="tx1"/>
                        </a:buClr>
                        <a:buSzTx/>
                        <a:buFont typeface="Century Gothic" pitchFamily="34" charset="0"/>
                        <a:buNone/>
                        <a:tabLst/>
                      </a:pPr>
                      <a:r>
                        <a:rPr lang="en-US" sz="1800" kern="1200" dirty="0">
                          <a:solidFill>
                            <a:schemeClr val="tx1"/>
                          </a:solidFill>
                          <a:latin typeface="+mn-lt"/>
                          <a:ea typeface="+mn-ea"/>
                          <a:cs typeface="+mn-cs"/>
                        </a:rPr>
                        <a:t>Self-Help/Activism</a:t>
                      </a: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2"/>
                  </a:ext>
                </a:extLst>
              </a:tr>
              <a:tr h="751377">
                <a:tc>
                  <a:txBody>
                    <a:bodyPr/>
                    <a:lstStyle/>
                    <a:p>
                      <a:pPr marL="0" marR="0" lvl="0" indent="0" algn="r" defTabSz="914400" rtl="0" eaLnBrk="1" fontAlgn="base" latinLnBrk="0" hangingPunct="1">
                        <a:lnSpc>
                          <a:spcPct val="100000"/>
                        </a:lnSpc>
                        <a:spcBef>
                          <a:spcPct val="0"/>
                        </a:spcBef>
                        <a:spcAft>
                          <a:spcPct val="20000"/>
                        </a:spcAft>
                        <a:buClr>
                          <a:schemeClr val="tx2"/>
                        </a:buClr>
                        <a:buSzTx/>
                        <a:buFont typeface="Century Gothic" pitchFamily="34" charset="0"/>
                        <a:buNone/>
                        <a:tabLst/>
                      </a:pPr>
                      <a:r>
                        <a:rPr kumimoji="0" lang="en-US" sz="1800" b="1" i="0" u="none" strike="noStrike" cap="none" normalizeH="0" baseline="0" dirty="0">
                          <a:ln>
                            <a:noFill/>
                          </a:ln>
                          <a:solidFill>
                            <a:schemeClr val="accent3"/>
                          </a:solidFill>
                          <a:effectLst/>
                          <a:latin typeface="Avenir Black" panose="02000503020000020003" pitchFamily="2" charset="0"/>
                        </a:rPr>
                        <a:t>POINT OF DIFFERENCE</a:t>
                      </a: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20000"/>
                        </a:spcAft>
                        <a:buClr>
                          <a:schemeClr val="tx1"/>
                        </a:buClr>
                        <a:buSzTx/>
                        <a:buFont typeface="Century Gothic" pitchFamily="34" charset="0"/>
                        <a:buNone/>
                        <a:tabLst/>
                      </a:pPr>
                      <a:r>
                        <a:rPr lang="en-US" sz="1800" kern="1200" dirty="0">
                          <a:solidFill>
                            <a:schemeClr val="tx1"/>
                          </a:solidFill>
                          <a:latin typeface="+mn-lt"/>
                          <a:ea typeface="+mn-ea"/>
                          <a:cs typeface="+mn-cs"/>
                        </a:rPr>
                        <a:t>For the first time, creating a body of work to uncover how multi generational women within their own family can support each other on the crusade to improve gender equity in the United States  </a:t>
                      </a: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40813">
                <a:tc>
                  <a:txBody>
                    <a:bodyPr/>
                    <a:lstStyle/>
                    <a:p>
                      <a:pPr marL="0" marR="0" lvl="0" indent="0" algn="r" defTabSz="914400" rtl="0" eaLnBrk="1" fontAlgn="base" latinLnBrk="0" hangingPunct="1">
                        <a:lnSpc>
                          <a:spcPct val="100000"/>
                        </a:lnSpc>
                        <a:spcBef>
                          <a:spcPct val="0"/>
                        </a:spcBef>
                        <a:spcAft>
                          <a:spcPct val="20000"/>
                        </a:spcAft>
                        <a:buClr>
                          <a:schemeClr val="tx2"/>
                        </a:buClr>
                        <a:buSzTx/>
                        <a:buFont typeface="Century Gothic" pitchFamily="34" charset="0"/>
                        <a:buNone/>
                        <a:tabLst/>
                      </a:pPr>
                      <a:r>
                        <a:rPr kumimoji="0" lang="en-US" sz="1800" b="1" i="0" u="none" strike="noStrike" cap="none" normalizeH="0" baseline="0" dirty="0">
                          <a:ln>
                            <a:noFill/>
                          </a:ln>
                          <a:solidFill>
                            <a:schemeClr val="accent3"/>
                          </a:solidFill>
                          <a:effectLst/>
                          <a:latin typeface="Avenir Black" panose="02000503020000020003" pitchFamily="2" charset="0"/>
                        </a:rPr>
                        <a:t>END BENEFIT</a:t>
                      </a: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1" fontAlgn="base" latinLnBrk="0" hangingPunct="1">
                        <a:lnSpc>
                          <a:spcPct val="100000"/>
                        </a:lnSpc>
                        <a:spcBef>
                          <a:spcPct val="0"/>
                        </a:spcBef>
                        <a:spcAft>
                          <a:spcPct val="20000"/>
                        </a:spcAft>
                        <a:buClr>
                          <a:schemeClr val="tx1"/>
                        </a:buClr>
                        <a:buSzTx/>
                        <a:buFont typeface="Century Gothic" pitchFamily="34" charset="0"/>
                        <a:buNone/>
                        <a:tabLst/>
                      </a:pPr>
                      <a:r>
                        <a:rPr lang="en-US" sz="1800" kern="1200" dirty="0">
                          <a:solidFill>
                            <a:schemeClr val="tx1"/>
                          </a:solidFill>
                          <a:latin typeface="+mn-lt"/>
                          <a:ea typeface="+mn-ea"/>
                          <a:cs typeface="+mn-cs"/>
                        </a:rPr>
                        <a:t>to capture the hearts and minds of the general public that will spark action in a meaningful/ sustainable manner that rapidly improves gender equity</a:t>
                      </a: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4"/>
                  </a:ext>
                </a:extLst>
              </a:tr>
              <a:tr h="970374">
                <a:tc>
                  <a:txBody>
                    <a:bodyPr/>
                    <a:lstStyle/>
                    <a:p>
                      <a:pPr marL="0" marR="0" lvl="0" indent="0" algn="r" defTabSz="914400" rtl="0" eaLnBrk="1" fontAlgn="base" latinLnBrk="0" hangingPunct="1">
                        <a:lnSpc>
                          <a:spcPct val="100000"/>
                        </a:lnSpc>
                        <a:spcBef>
                          <a:spcPct val="0"/>
                        </a:spcBef>
                        <a:spcAft>
                          <a:spcPct val="20000"/>
                        </a:spcAft>
                        <a:buClr>
                          <a:schemeClr val="tx2"/>
                        </a:buClr>
                        <a:buSzTx/>
                        <a:buFont typeface="Century Gothic" pitchFamily="34" charset="0"/>
                        <a:buNone/>
                        <a:tabLst/>
                      </a:pPr>
                      <a:r>
                        <a:rPr kumimoji="0" lang="en-US" sz="1800" b="1" i="0" u="none" strike="noStrike" cap="none" normalizeH="0" baseline="0" dirty="0">
                          <a:ln>
                            <a:noFill/>
                          </a:ln>
                          <a:solidFill>
                            <a:schemeClr val="accent3"/>
                          </a:solidFill>
                          <a:effectLst/>
                          <a:latin typeface="Avenir Black" panose="02000503020000020003" pitchFamily="2" charset="0"/>
                        </a:rPr>
                        <a:t>REASON TO BELIEVE</a:t>
                      </a: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20000"/>
                        </a:spcAft>
                        <a:buClr>
                          <a:schemeClr val="tx1"/>
                        </a:buClr>
                        <a:buSzTx/>
                        <a:buFont typeface="Century Gothic" pitchFamily="34" charset="0"/>
                        <a:buNone/>
                        <a:tabLst/>
                        <a:defRPr/>
                      </a:pPr>
                      <a:r>
                        <a:rPr lang="en-US" dirty="0"/>
                        <a:t>By using real women’s stories, we will capture people’s attention because the sentiments will be relatable and actionable </a:t>
                      </a:r>
                    </a:p>
                    <a:p>
                      <a:pPr marL="0" marR="0" lvl="0" indent="0" algn="l" defTabSz="914400" rtl="0" eaLnBrk="1" fontAlgn="base" latinLnBrk="0" hangingPunct="1">
                        <a:lnSpc>
                          <a:spcPct val="100000"/>
                        </a:lnSpc>
                        <a:spcBef>
                          <a:spcPct val="0"/>
                        </a:spcBef>
                        <a:spcAft>
                          <a:spcPct val="20000"/>
                        </a:spcAft>
                        <a:buClr>
                          <a:schemeClr val="tx1"/>
                        </a:buClr>
                        <a:buSzTx/>
                        <a:buFont typeface="Century Gothic" pitchFamily="34" charset="0"/>
                        <a:buNone/>
                        <a:tabLst/>
                      </a:pPr>
                      <a:endParaRPr kumimoji="0" lang="en-US" sz="1800" b="0" i="0" u="none" strike="noStrike" cap="none" normalizeH="0" baseline="0" dirty="0">
                        <a:ln>
                          <a:noFill/>
                        </a:ln>
                        <a:solidFill>
                          <a:srgbClr val="FF0000"/>
                        </a:solidFill>
                        <a:effectLst/>
                        <a:latin typeface="Avenir Light" panose="020B0402020203020204" pitchFamily="34" charset="77"/>
                      </a:endParaRPr>
                    </a:p>
                  </a:txBody>
                  <a:tcPr anchor="ctr" horzOverflow="overflow">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04867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6D4BAC57-9163-B847-AD23-93BBA79B2F1F}"/>
              </a:ext>
            </a:extLst>
          </p:cNvPr>
          <p:cNvSpPr/>
          <p:nvPr/>
        </p:nvSpPr>
        <p:spPr>
          <a:xfrm>
            <a:off x="746760" y="1714500"/>
            <a:ext cx="10698480" cy="431546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”Just Ask Her” is a movement driven by a group of motivated, strong women who are committed to the advancement of gender equity in the workplace</a:t>
            </a:r>
          </a:p>
          <a:p>
            <a:endParaRPr lang="en-US" dirty="0"/>
          </a:p>
          <a:p>
            <a:r>
              <a:rPr lang="en-US" dirty="0"/>
              <a:t>Their goal is to create awareness of current timelines (if nothing changes, woman have another </a:t>
            </a:r>
            <a:r>
              <a:rPr lang="en-US" spc="-300" dirty="0"/>
              <a:t>1</a:t>
            </a:r>
            <a:r>
              <a:rPr lang="en-US" dirty="0"/>
              <a:t>00 years before gender equity is achieved in the United States) and the 4 major barriers that contribute to this timeline. </a:t>
            </a:r>
          </a:p>
          <a:p>
            <a:endParaRPr lang="en-US" dirty="0"/>
          </a:p>
          <a:p>
            <a:r>
              <a:rPr lang="en-US" dirty="0"/>
              <a:t>Driven by viral marketing to share useful solutions that were unearthed right at home through multi-generations of real-world experience, lessons learned and advice from the people we trust the most.</a:t>
            </a:r>
          </a:p>
          <a:p>
            <a:endParaRPr lang="en-US" dirty="0"/>
          </a:p>
          <a:p>
            <a:r>
              <a:rPr lang="en-US" dirty="0"/>
              <a:t>A collection of courageous, actionable stories will be captured via Podcasts and publications. Designed to create a viral sensation empowering woman of all generations to accelerate their and others’ careers to significantly condense the  “time to gender equity” so that true gender equity will be realized in our daughters’ lifetime. </a:t>
            </a:r>
          </a:p>
          <a:p>
            <a:endParaRPr lang="en-US" dirty="0"/>
          </a:p>
        </p:txBody>
      </p:sp>
      <p:sp>
        <p:nvSpPr>
          <p:cNvPr id="2" name="Title 1">
            <a:extLst>
              <a:ext uri="{FF2B5EF4-FFF2-40B4-BE49-F238E27FC236}">
                <a16:creationId xmlns:a16="http://schemas.microsoft.com/office/drawing/2014/main" id="{AF7D1220-65FE-054E-BCD4-C48A96A44777}"/>
              </a:ext>
            </a:extLst>
          </p:cNvPr>
          <p:cNvSpPr>
            <a:spLocks noGrp="1"/>
          </p:cNvSpPr>
          <p:nvPr>
            <p:ph type="title"/>
          </p:nvPr>
        </p:nvSpPr>
        <p:spPr/>
        <p:txBody>
          <a:bodyPr/>
          <a:lstStyle/>
          <a:p>
            <a:r>
              <a:rPr lang="en-US" dirty="0"/>
              <a:t>What, Who and Why? </a:t>
            </a:r>
          </a:p>
        </p:txBody>
      </p:sp>
      <p:sp>
        <p:nvSpPr>
          <p:cNvPr id="4" name="Footer Placeholder 3">
            <a:extLst>
              <a:ext uri="{FF2B5EF4-FFF2-40B4-BE49-F238E27FC236}">
                <a16:creationId xmlns:a16="http://schemas.microsoft.com/office/drawing/2014/main" id="{730B94F6-D931-D94D-91C5-419DE69825B3}"/>
              </a:ext>
            </a:extLst>
          </p:cNvPr>
          <p:cNvSpPr>
            <a:spLocks noGrp="1"/>
          </p:cNvSpPr>
          <p:nvPr>
            <p:ph type="ftr" sz="quarter" idx="10"/>
          </p:nvPr>
        </p:nvSpPr>
        <p:spPr>
          <a:xfrm>
            <a:off x="457199" y="6408275"/>
            <a:ext cx="9731557" cy="320682"/>
          </a:xfrm>
          <a:prstGeom prst="rect">
            <a:avLst/>
          </a:prstGeom>
        </p:spPr>
        <p:txBody>
          <a:bodyPr vert="horz" lIns="0" tIns="0" rIns="0" bIns="0" rtlCol="0" anchor="b"/>
          <a:lstStyle>
            <a:defPPr>
              <a:defRPr lang="en-US"/>
            </a:defPPr>
            <a:lvl1pPr marL="0" algn="l" defTabSz="914400" rtl="0" eaLnBrk="1" latinLnBrk="0" hangingPunct="1">
              <a:defRPr lang="en-US" sz="1000" b="0" i="0" kern="1200" dirty="0">
                <a:solidFill>
                  <a:schemeClr val="accent1"/>
                </a:solidFill>
                <a:latin typeface="Avenir Light" panose="020B04020202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33424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8CE5A620-8866-194B-A714-B661222FFCCE}"/>
              </a:ext>
            </a:extLst>
          </p:cNvPr>
          <p:cNvSpPr/>
          <p:nvPr/>
        </p:nvSpPr>
        <p:spPr>
          <a:xfrm>
            <a:off x="746760" y="2763078"/>
            <a:ext cx="10698480" cy="193813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7D1220-65FE-054E-BCD4-C48A96A44777}"/>
              </a:ext>
            </a:extLst>
          </p:cNvPr>
          <p:cNvSpPr>
            <a:spLocks noGrp="1"/>
          </p:cNvSpPr>
          <p:nvPr>
            <p:ph type="title"/>
          </p:nvPr>
        </p:nvSpPr>
        <p:spPr/>
        <p:txBody>
          <a:bodyPr/>
          <a:lstStyle/>
          <a:p>
            <a:r>
              <a:rPr lang="en-US" dirty="0"/>
              <a:t>WHY—the JAH brand vision</a:t>
            </a:r>
          </a:p>
        </p:txBody>
      </p:sp>
      <p:sp>
        <p:nvSpPr>
          <p:cNvPr id="4" name="Footer Placeholder 3">
            <a:extLst>
              <a:ext uri="{FF2B5EF4-FFF2-40B4-BE49-F238E27FC236}">
                <a16:creationId xmlns:a16="http://schemas.microsoft.com/office/drawing/2014/main" id="{730B94F6-D931-D94D-91C5-419DE69825B3}"/>
              </a:ext>
            </a:extLst>
          </p:cNvPr>
          <p:cNvSpPr>
            <a:spLocks noGrp="1"/>
          </p:cNvSpPr>
          <p:nvPr>
            <p:ph type="ftr" sz="quarter" idx="10"/>
          </p:nvPr>
        </p:nvSpPr>
        <p:spPr>
          <a:xfrm>
            <a:off x="457199" y="6408275"/>
            <a:ext cx="9731557" cy="320682"/>
          </a:xfrm>
          <a:prstGeom prst="rect">
            <a:avLst/>
          </a:prstGeom>
        </p:spPr>
        <p:txBody>
          <a:bodyPr vert="horz" lIns="0" tIns="0" rIns="0" bIns="0" rtlCol="0" anchor="b"/>
          <a:lstStyle>
            <a:defPPr>
              <a:defRPr lang="en-US"/>
            </a:defPPr>
            <a:lvl1pPr marL="0" algn="l" defTabSz="914400" rtl="0" eaLnBrk="1" latinLnBrk="0" hangingPunct="1">
              <a:defRPr lang="en-US" sz="1000" b="0" i="0" kern="1200" dirty="0">
                <a:solidFill>
                  <a:schemeClr val="accent1"/>
                </a:solidFill>
                <a:latin typeface="Avenir Light" panose="020B04020202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 name="TextBox 4">
            <a:extLst>
              <a:ext uri="{FF2B5EF4-FFF2-40B4-BE49-F238E27FC236}">
                <a16:creationId xmlns:a16="http://schemas.microsoft.com/office/drawing/2014/main" id="{C25B89E9-269A-3F44-B893-196AAAD904BB}"/>
              </a:ext>
            </a:extLst>
          </p:cNvPr>
          <p:cNvSpPr txBox="1"/>
          <p:nvPr/>
        </p:nvSpPr>
        <p:spPr>
          <a:xfrm>
            <a:off x="1391921" y="3407649"/>
            <a:ext cx="9265920" cy="707886"/>
          </a:xfrm>
          <a:prstGeom prst="rect">
            <a:avLst/>
          </a:prstGeom>
        </p:spPr>
        <p:txBody>
          <a:bodyPr wrap="square" rtlCol="0" anchor="ctr">
            <a:spAutoFit/>
          </a:bodyPr>
          <a:lstStyle/>
          <a:p>
            <a:pPr algn="ctr"/>
            <a:r>
              <a:rPr lang="en-US" sz="2000" dirty="0">
                <a:solidFill>
                  <a:schemeClr val="bg1"/>
                </a:solidFill>
              </a:rPr>
              <a:t>”Just Ask Her” ignites meaningful conversations and positive change driving accelerated progress towards enhanced gender equity in the U.S.</a:t>
            </a:r>
            <a:endParaRPr lang="en-US" sz="2000" b="1" dirty="0">
              <a:solidFill>
                <a:schemeClr val="bg1"/>
              </a:solidFill>
              <a:latin typeface="Avenir Heavy" panose="02000503020000020003" pitchFamily="2" charset="0"/>
            </a:endParaRPr>
          </a:p>
        </p:txBody>
      </p:sp>
    </p:spTree>
    <p:extLst>
      <p:ext uri="{BB962C8B-B14F-4D97-AF65-F5344CB8AC3E}">
        <p14:creationId xmlns:p14="http://schemas.microsoft.com/office/powerpoint/2010/main" val="1824820387"/>
      </p:ext>
    </p:extLst>
  </p:cSld>
  <p:clrMapOvr>
    <a:masterClrMapping/>
  </p:clrMapOvr>
  <p:extLst>
    <p:ext uri="{6950BFC3-D8DA-4A85-94F7-54DA5524770B}">
      <p188:commentRel xmlns:p188="http://schemas.microsoft.com/office/powerpoint/2018/8/main" r:id="rId2"/>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D1220-65FE-054E-BCD4-C48A96A44777}"/>
              </a:ext>
            </a:extLst>
          </p:cNvPr>
          <p:cNvSpPr>
            <a:spLocks noGrp="1"/>
          </p:cNvSpPr>
          <p:nvPr>
            <p:ph type="title"/>
          </p:nvPr>
        </p:nvSpPr>
        <p:spPr/>
        <p:txBody>
          <a:bodyPr/>
          <a:lstStyle/>
          <a:p>
            <a:r>
              <a:rPr lang="en-US" dirty="0"/>
              <a:t>The JAH brand identity expression</a:t>
            </a:r>
          </a:p>
        </p:txBody>
      </p:sp>
      <p:sp>
        <p:nvSpPr>
          <p:cNvPr id="4" name="Footer Placeholder 3">
            <a:extLst>
              <a:ext uri="{FF2B5EF4-FFF2-40B4-BE49-F238E27FC236}">
                <a16:creationId xmlns:a16="http://schemas.microsoft.com/office/drawing/2014/main" id="{730B94F6-D931-D94D-91C5-419DE69825B3}"/>
              </a:ext>
            </a:extLst>
          </p:cNvPr>
          <p:cNvSpPr>
            <a:spLocks noGrp="1"/>
          </p:cNvSpPr>
          <p:nvPr>
            <p:ph type="ftr" sz="quarter" idx="10"/>
          </p:nvPr>
        </p:nvSpPr>
        <p:spPr>
          <a:xfrm>
            <a:off x="457199" y="6408275"/>
            <a:ext cx="9731557" cy="320682"/>
          </a:xfrm>
          <a:prstGeom prst="rect">
            <a:avLst/>
          </a:prstGeom>
        </p:spPr>
        <p:txBody>
          <a:bodyPr vert="horz" lIns="0" tIns="0" rIns="0" bIns="0" rtlCol="0" anchor="b"/>
          <a:lstStyle>
            <a:defPPr>
              <a:defRPr lang="en-US"/>
            </a:defPPr>
            <a:lvl1pPr marL="0" algn="l" defTabSz="914400" rtl="0" eaLnBrk="1" latinLnBrk="0" hangingPunct="1">
              <a:defRPr lang="en-US" sz="1000" b="0" i="0" kern="1200" dirty="0">
                <a:solidFill>
                  <a:schemeClr val="accent1"/>
                </a:solidFill>
                <a:latin typeface="Avenir Light" panose="020B04020202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16" name="Group 15">
            <a:extLst>
              <a:ext uri="{FF2B5EF4-FFF2-40B4-BE49-F238E27FC236}">
                <a16:creationId xmlns:a16="http://schemas.microsoft.com/office/drawing/2014/main" id="{E4953F5D-4FFD-2C46-88C3-4950D3C445B0}"/>
              </a:ext>
            </a:extLst>
          </p:cNvPr>
          <p:cNvGrpSpPr/>
          <p:nvPr/>
        </p:nvGrpSpPr>
        <p:grpSpPr>
          <a:xfrm>
            <a:off x="1639614" y="1258352"/>
            <a:ext cx="8912772" cy="5237042"/>
            <a:chOff x="2473470" y="1511300"/>
            <a:chExt cx="6520319" cy="4635500"/>
          </a:xfrm>
        </p:grpSpPr>
        <p:sp>
          <p:nvSpPr>
            <p:cNvPr id="17" name="Oval 16">
              <a:extLst>
                <a:ext uri="{FF2B5EF4-FFF2-40B4-BE49-F238E27FC236}">
                  <a16:creationId xmlns:a16="http://schemas.microsoft.com/office/drawing/2014/main" id="{473B92C2-DA3C-6949-AF00-9BB3478FD833}"/>
                </a:ext>
              </a:extLst>
            </p:cNvPr>
            <p:cNvSpPr/>
            <p:nvPr/>
          </p:nvSpPr>
          <p:spPr>
            <a:xfrm>
              <a:off x="2473470" y="1511300"/>
              <a:ext cx="6520319" cy="46355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8" name="Oval 17">
              <a:extLst>
                <a:ext uri="{FF2B5EF4-FFF2-40B4-BE49-F238E27FC236}">
                  <a16:creationId xmlns:a16="http://schemas.microsoft.com/office/drawing/2014/main" id="{EB5FCEC0-16FE-6F4F-A4FD-3CC5B0A5AC06}"/>
                </a:ext>
              </a:extLst>
            </p:cNvPr>
            <p:cNvSpPr/>
            <p:nvPr/>
          </p:nvSpPr>
          <p:spPr>
            <a:xfrm>
              <a:off x="2562370" y="2038350"/>
              <a:ext cx="4158119" cy="36449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9" name="Oval 18">
              <a:extLst>
                <a:ext uri="{FF2B5EF4-FFF2-40B4-BE49-F238E27FC236}">
                  <a16:creationId xmlns:a16="http://schemas.microsoft.com/office/drawing/2014/main" id="{B2C7B6BB-A45B-B54B-B516-5EF8EF82E954}"/>
                </a:ext>
              </a:extLst>
            </p:cNvPr>
            <p:cNvSpPr/>
            <p:nvPr/>
          </p:nvSpPr>
          <p:spPr>
            <a:xfrm>
              <a:off x="2651270" y="2692400"/>
              <a:ext cx="2336800" cy="23368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extBox 19">
              <a:extLst>
                <a:ext uri="{FF2B5EF4-FFF2-40B4-BE49-F238E27FC236}">
                  <a16:creationId xmlns:a16="http://schemas.microsoft.com/office/drawing/2014/main" id="{BBD55D54-5736-6B4C-851D-A6377349988A}"/>
                </a:ext>
              </a:extLst>
            </p:cNvPr>
            <p:cNvSpPr txBox="1"/>
            <p:nvPr/>
          </p:nvSpPr>
          <p:spPr>
            <a:xfrm>
              <a:off x="2996042" y="3469291"/>
              <a:ext cx="1600200" cy="899001"/>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Achieving true gender equity, now</a:t>
              </a:r>
            </a:p>
          </p:txBody>
        </p:sp>
        <p:sp>
          <p:nvSpPr>
            <p:cNvPr id="21" name="TextBox 20">
              <a:extLst>
                <a:ext uri="{FF2B5EF4-FFF2-40B4-BE49-F238E27FC236}">
                  <a16:creationId xmlns:a16="http://schemas.microsoft.com/office/drawing/2014/main" id="{6174C147-8355-3A4E-9201-CA52150F49BD}"/>
                </a:ext>
              </a:extLst>
            </p:cNvPr>
            <p:cNvSpPr txBox="1"/>
            <p:nvPr/>
          </p:nvSpPr>
          <p:spPr>
            <a:xfrm>
              <a:off x="4735506" y="2824975"/>
              <a:ext cx="1549531" cy="354152"/>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Being Ethical</a:t>
              </a:r>
            </a:p>
          </p:txBody>
        </p:sp>
        <p:sp>
          <p:nvSpPr>
            <p:cNvPr id="22" name="TextBox 21">
              <a:extLst>
                <a:ext uri="{FF2B5EF4-FFF2-40B4-BE49-F238E27FC236}">
                  <a16:creationId xmlns:a16="http://schemas.microsoft.com/office/drawing/2014/main" id="{06B7F924-2CF3-B748-ADFD-0524C9DBEC3B}"/>
                </a:ext>
              </a:extLst>
            </p:cNvPr>
            <p:cNvSpPr txBox="1"/>
            <p:nvPr/>
          </p:nvSpPr>
          <p:spPr>
            <a:xfrm>
              <a:off x="4890699" y="3958092"/>
              <a:ext cx="1827495" cy="354152"/>
            </a:xfrm>
            <a:prstGeom prst="rect">
              <a:avLst/>
            </a:prstGeom>
          </p:spPr>
          <p:txBody>
            <a:bodyPr wrap="square" rtlCol="0" anchor="ctr">
              <a:spAutoFit/>
            </a:bodyPr>
            <a:lstStyle/>
            <a:p>
              <a:pPr algn="ctr"/>
              <a:endParaRPr lang="en-US" sz="2000" b="1" dirty="0">
                <a:solidFill>
                  <a:schemeClr val="bg1"/>
                </a:solidFill>
                <a:latin typeface="Avenir Black" panose="02000503020000020003" pitchFamily="2" charset="0"/>
              </a:endParaRPr>
            </a:p>
          </p:txBody>
        </p:sp>
        <p:sp>
          <p:nvSpPr>
            <p:cNvPr id="23" name="TextBox 22">
              <a:extLst>
                <a:ext uri="{FF2B5EF4-FFF2-40B4-BE49-F238E27FC236}">
                  <a16:creationId xmlns:a16="http://schemas.microsoft.com/office/drawing/2014/main" id="{5E7B6F2A-5869-D149-8F6D-745098BCF57C}"/>
                </a:ext>
              </a:extLst>
            </p:cNvPr>
            <p:cNvSpPr txBox="1"/>
            <p:nvPr/>
          </p:nvSpPr>
          <p:spPr>
            <a:xfrm>
              <a:off x="4596039" y="4524651"/>
              <a:ext cx="1827495" cy="354152"/>
            </a:xfrm>
            <a:prstGeom prst="rect">
              <a:avLst/>
            </a:prstGeom>
          </p:spPr>
          <p:txBody>
            <a:bodyPr wrap="square" rtlCol="0" anchor="ctr">
              <a:spAutoFit/>
            </a:bodyPr>
            <a:lstStyle/>
            <a:p>
              <a:pPr algn="ctr"/>
              <a:endParaRPr lang="en-US" sz="2000" b="1" dirty="0">
                <a:solidFill>
                  <a:schemeClr val="bg1"/>
                </a:solidFill>
                <a:latin typeface="Avenir Black" panose="02000503020000020003" pitchFamily="2" charset="0"/>
              </a:endParaRPr>
            </a:p>
          </p:txBody>
        </p:sp>
        <p:sp>
          <p:nvSpPr>
            <p:cNvPr id="29" name="TextBox 28">
              <a:extLst>
                <a:ext uri="{FF2B5EF4-FFF2-40B4-BE49-F238E27FC236}">
                  <a16:creationId xmlns:a16="http://schemas.microsoft.com/office/drawing/2014/main" id="{93039258-26C6-4A43-8A6B-99353996D2F4}"/>
                </a:ext>
              </a:extLst>
            </p:cNvPr>
            <p:cNvSpPr txBox="1"/>
            <p:nvPr/>
          </p:nvSpPr>
          <p:spPr>
            <a:xfrm>
              <a:off x="4900485" y="3391533"/>
              <a:ext cx="1807923" cy="354152"/>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Equal Opportunity</a:t>
              </a:r>
            </a:p>
          </p:txBody>
        </p:sp>
        <p:sp>
          <p:nvSpPr>
            <p:cNvPr id="31" name="TextBox 30">
              <a:extLst>
                <a:ext uri="{FF2B5EF4-FFF2-40B4-BE49-F238E27FC236}">
                  <a16:creationId xmlns:a16="http://schemas.microsoft.com/office/drawing/2014/main" id="{F4543F91-A679-894B-9606-D16637A8B095}"/>
                </a:ext>
              </a:extLst>
            </p:cNvPr>
            <p:cNvSpPr txBox="1"/>
            <p:nvPr/>
          </p:nvSpPr>
          <p:spPr>
            <a:xfrm>
              <a:off x="4071917" y="2258417"/>
              <a:ext cx="1549531" cy="354152"/>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Each Other</a:t>
              </a:r>
            </a:p>
          </p:txBody>
        </p:sp>
        <p:sp>
          <p:nvSpPr>
            <p:cNvPr id="32" name="TextBox 31">
              <a:extLst>
                <a:ext uri="{FF2B5EF4-FFF2-40B4-BE49-F238E27FC236}">
                  <a16:creationId xmlns:a16="http://schemas.microsoft.com/office/drawing/2014/main" id="{87E0967E-72D5-1F4E-A371-165C1EAB9EA9}"/>
                </a:ext>
              </a:extLst>
            </p:cNvPr>
            <p:cNvSpPr txBox="1"/>
            <p:nvPr/>
          </p:nvSpPr>
          <p:spPr>
            <a:xfrm>
              <a:off x="4071917" y="5091209"/>
              <a:ext cx="1549531" cy="354152"/>
            </a:xfrm>
            <a:prstGeom prst="rect">
              <a:avLst/>
            </a:prstGeom>
          </p:spPr>
          <p:txBody>
            <a:bodyPr wrap="square" rtlCol="0" anchor="ctr">
              <a:spAutoFit/>
            </a:bodyPr>
            <a:lstStyle/>
            <a:p>
              <a:pPr algn="ctr"/>
              <a:endParaRPr lang="en-US" sz="2000" b="1" dirty="0">
                <a:solidFill>
                  <a:schemeClr val="bg1"/>
                </a:solidFill>
                <a:latin typeface="Avenir Black" panose="02000503020000020003" pitchFamily="2" charset="0"/>
              </a:endParaRPr>
            </a:p>
          </p:txBody>
        </p:sp>
        <p:sp>
          <p:nvSpPr>
            <p:cNvPr id="33" name="TextBox 32">
              <a:extLst>
                <a:ext uri="{FF2B5EF4-FFF2-40B4-BE49-F238E27FC236}">
                  <a16:creationId xmlns:a16="http://schemas.microsoft.com/office/drawing/2014/main" id="{2B4A4F0C-F8CF-4347-A3D0-8E8F3FFFCD02}"/>
                </a:ext>
              </a:extLst>
            </p:cNvPr>
            <p:cNvSpPr txBox="1"/>
            <p:nvPr/>
          </p:nvSpPr>
          <p:spPr>
            <a:xfrm>
              <a:off x="6735080" y="2655915"/>
              <a:ext cx="1549531" cy="354152"/>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Courageous </a:t>
              </a:r>
            </a:p>
          </p:txBody>
        </p:sp>
        <p:sp>
          <p:nvSpPr>
            <p:cNvPr id="34" name="TextBox 33">
              <a:extLst>
                <a:ext uri="{FF2B5EF4-FFF2-40B4-BE49-F238E27FC236}">
                  <a16:creationId xmlns:a16="http://schemas.microsoft.com/office/drawing/2014/main" id="{9276A438-7306-8C42-BD3A-5F784D5F7933}"/>
                </a:ext>
              </a:extLst>
            </p:cNvPr>
            <p:cNvSpPr txBox="1"/>
            <p:nvPr/>
          </p:nvSpPr>
          <p:spPr>
            <a:xfrm>
              <a:off x="6868460" y="4014445"/>
              <a:ext cx="1827495" cy="354152"/>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Purposeful</a:t>
              </a:r>
            </a:p>
          </p:txBody>
        </p:sp>
        <p:sp>
          <p:nvSpPr>
            <p:cNvPr id="35" name="TextBox 34">
              <a:extLst>
                <a:ext uri="{FF2B5EF4-FFF2-40B4-BE49-F238E27FC236}">
                  <a16:creationId xmlns:a16="http://schemas.microsoft.com/office/drawing/2014/main" id="{6529B22D-1301-2244-9B08-14FBB1004D9E}"/>
                </a:ext>
              </a:extLst>
            </p:cNvPr>
            <p:cNvSpPr txBox="1"/>
            <p:nvPr/>
          </p:nvSpPr>
          <p:spPr>
            <a:xfrm>
              <a:off x="6595613" y="4693709"/>
              <a:ext cx="1827495" cy="354152"/>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Authentic</a:t>
              </a:r>
            </a:p>
          </p:txBody>
        </p:sp>
        <p:sp>
          <p:nvSpPr>
            <p:cNvPr id="36" name="TextBox 35">
              <a:extLst>
                <a:ext uri="{FF2B5EF4-FFF2-40B4-BE49-F238E27FC236}">
                  <a16:creationId xmlns:a16="http://schemas.microsoft.com/office/drawing/2014/main" id="{63309BF3-7DD8-664C-AFAA-AB027A640CBF}"/>
                </a:ext>
              </a:extLst>
            </p:cNvPr>
            <p:cNvSpPr txBox="1"/>
            <p:nvPr/>
          </p:nvSpPr>
          <p:spPr>
            <a:xfrm>
              <a:off x="6878246" y="3335180"/>
              <a:ext cx="1807923" cy="354152"/>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Aspirational</a:t>
              </a:r>
            </a:p>
          </p:txBody>
        </p:sp>
        <p:sp>
          <p:nvSpPr>
            <p:cNvPr id="37" name="TextBox 36">
              <a:extLst>
                <a:ext uri="{FF2B5EF4-FFF2-40B4-BE49-F238E27FC236}">
                  <a16:creationId xmlns:a16="http://schemas.microsoft.com/office/drawing/2014/main" id="{E58BCCB9-73DF-8D4A-895C-FEE4F55A0575}"/>
                </a:ext>
              </a:extLst>
            </p:cNvPr>
            <p:cNvSpPr txBox="1"/>
            <p:nvPr/>
          </p:nvSpPr>
          <p:spPr>
            <a:xfrm>
              <a:off x="6071491" y="1976650"/>
              <a:ext cx="1549531" cy="354152"/>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Inspirational</a:t>
              </a:r>
            </a:p>
          </p:txBody>
        </p:sp>
        <p:sp>
          <p:nvSpPr>
            <p:cNvPr id="38" name="TextBox 37">
              <a:extLst>
                <a:ext uri="{FF2B5EF4-FFF2-40B4-BE49-F238E27FC236}">
                  <a16:creationId xmlns:a16="http://schemas.microsoft.com/office/drawing/2014/main" id="{64B2AE6F-6DD7-7347-8AB4-7EB0F090D2B6}"/>
                </a:ext>
              </a:extLst>
            </p:cNvPr>
            <p:cNvSpPr txBox="1"/>
            <p:nvPr/>
          </p:nvSpPr>
          <p:spPr>
            <a:xfrm>
              <a:off x="6071491" y="5372976"/>
              <a:ext cx="1549531" cy="354152"/>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Daring</a:t>
              </a:r>
            </a:p>
          </p:txBody>
        </p:sp>
      </p:grpSp>
      <p:sp>
        <p:nvSpPr>
          <p:cNvPr id="24" name="TextBox 23">
            <a:extLst>
              <a:ext uri="{FF2B5EF4-FFF2-40B4-BE49-F238E27FC236}">
                <a16:creationId xmlns:a16="http://schemas.microsoft.com/office/drawing/2014/main" id="{7FC9B05E-84BB-4B00-52F4-C5EB35D397E4}"/>
              </a:ext>
            </a:extLst>
          </p:cNvPr>
          <p:cNvSpPr txBox="1"/>
          <p:nvPr/>
        </p:nvSpPr>
        <p:spPr>
          <a:xfrm>
            <a:off x="5011042" y="4063301"/>
            <a:ext cx="2118089" cy="400110"/>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Personal Choice</a:t>
            </a:r>
          </a:p>
        </p:txBody>
      </p:sp>
      <p:sp>
        <p:nvSpPr>
          <p:cNvPr id="25" name="TextBox 24">
            <a:extLst>
              <a:ext uri="{FF2B5EF4-FFF2-40B4-BE49-F238E27FC236}">
                <a16:creationId xmlns:a16="http://schemas.microsoft.com/office/drawing/2014/main" id="{565584D5-3AC5-B7EE-7CD4-8499A590C791}"/>
              </a:ext>
            </a:extLst>
          </p:cNvPr>
          <p:cNvSpPr txBox="1"/>
          <p:nvPr/>
        </p:nvSpPr>
        <p:spPr>
          <a:xfrm>
            <a:off x="4807842" y="4736401"/>
            <a:ext cx="2118089" cy="400110"/>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Collaboration</a:t>
            </a:r>
          </a:p>
        </p:txBody>
      </p:sp>
      <p:sp>
        <p:nvSpPr>
          <p:cNvPr id="26" name="TextBox 25">
            <a:extLst>
              <a:ext uri="{FF2B5EF4-FFF2-40B4-BE49-F238E27FC236}">
                <a16:creationId xmlns:a16="http://schemas.microsoft.com/office/drawing/2014/main" id="{FA988CE6-34EC-40B0-9249-9FBBEBBC63D5}"/>
              </a:ext>
            </a:extLst>
          </p:cNvPr>
          <p:cNvSpPr txBox="1"/>
          <p:nvPr/>
        </p:nvSpPr>
        <p:spPr>
          <a:xfrm>
            <a:off x="4160142" y="5295201"/>
            <a:ext cx="2118089" cy="400110"/>
          </a:xfrm>
          <a:prstGeom prst="rect">
            <a:avLst/>
          </a:prstGeom>
        </p:spPr>
        <p:txBody>
          <a:bodyPr wrap="square" rtlCol="0" anchor="ctr">
            <a:spAutoFit/>
          </a:bodyPr>
          <a:lstStyle/>
          <a:p>
            <a:pPr algn="ctr"/>
            <a:r>
              <a:rPr lang="en-US" sz="2000" b="1" dirty="0">
                <a:solidFill>
                  <a:schemeClr val="bg1"/>
                </a:solidFill>
                <a:latin typeface="Avenir Black" panose="02000503020000020003" pitchFamily="2" charset="0"/>
              </a:rPr>
              <a:t>Individuality</a:t>
            </a:r>
          </a:p>
        </p:txBody>
      </p:sp>
    </p:spTree>
    <p:extLst>
      <p:ext uri="{BB962C8B-B14F-4D97-AF65-F5344CB8AC3E}">
        <p14:creationId xmlns:p14="http://schemas.microsoft.com/office/powerpoint/2010/main" val="3569018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59950D-2624-AF41-BBA3-6F4968B19AF6}"/>
              </a:ext>
            </a:extLst>
          </p:cNvPr>
          <p:cNvPicPr>
            <a:picLocks noChangeAspect="1"/>
          </p:cNvPicPr>
          <p:nvPr/>
        </p:nvPicPr>
        <p:blipFill>
          <a:blip r:embed="rId2"/>
          <a:stretch>
            <a:fillRect/>
          </a:stretch>
        </p:blipFill>
        <p:spPr>
          <a:xfrm>
            <a:off x="0" y="0"/>
            <a:ext cx="6858000" cy="6858000"/>
          </a:xfrm>
          <a:prstGeom prst="rect">
            <a:avLst/>
          </a:prstGeom>
        </p:spPr>
      </p:pic>
      <p:sp>
        <p:nvSpPr>
          <p:cNvPr id="6" name="TextBox 5">
            <a:extLst>
              <a:ext uri="{FF2B5EF4-FFF2-40B4-BE49-F238E27FC236}">
                <a16:creationId xmlns:a16="http://schemas.microsoft.com/office/drawing/2014/main" id="{F88E95DB-EA92-4843-BC16-6593779A35C1}"/>
              </a:ext>
            </a:extLst>
          </p:cNvPr>
          <p:cNvSpPr txBox="1"/>
          <p:nvPr/>
        </p:nvSpPr>
        <p:spPr>
          <a:xfrm>
            <a:off x="7245750" y="577678"/>
            <a:ext cx="4344888" cy="5355312"/>
          </a:xfrm>
          <a:prstGeom prst="rect">
            <a:avLst/>
          </a:prstGeom>
          <a:noFill/>
        </p:spPr>
        <p:txBody>
          <a:bodyPr wrap="square" rtlCol="0">
            <a:spAutoFit/>
          </a:bodyPr>
          <a:lstStyle/>
          <a:p>
            <a:r>
              <a:rPr lang="en-US" b="1" dirty="0"/>
              <a:t>The Hero Personality</a:t>
            </a:r>
          </a:p>
          <a:p>
            <a:endParaRPr lang="en-US" dirty="0"/>
          </a:p>
          <a:p>
            <a:r>
              <a:rPr lang="en-US" dirty="0"/>
              <a:t>The Hero’s main motivation is to prove their worth through courage and determination.</a:t>
            </a:r>
          </a:p>
          <a:p>
            <a:endParaRPr lang="en-US" dirty="0"/>
          </a:p>
          <a:p>
            <a:r>
              <a:rPr lang="en-US" dirty="0"/>
              <a:t>They work hard in order to have the skills they deem requirements and take pride that their work rate sets them apart from the rest. </a:t>
            </a:r>
          </a:p>
          <a:p>
            <a:endParaRPr lang="en-US" dirty="0"/>
          </a:p>
          <a:p>
            <a:r>
              <a:rPr lang="en-US" dirty="0"/>
              <a:t>They need to meet challenges head-on and carry defeats or failures until they are corrected.</a:t>
            </a:r>
          </a:p>
          <a:p>
            <a:endParaRPr lang="en-US" dirty="0"/>
          </a:p>
          <a:p>
            <a:r>
              <a:rPr lang="en-US" dirty="0"/>
              <a:t>The Hero wants to save the day to prove their worth to themselves but also so the world knows of their ability.</a:t>
            </a:r>
          </a:p>
          <a:p>
            <a:br>
              <a:rPr lang="en-US" dirty="0"/>
            </a:br>
            <a:endParaRPr lang="en-US" dirty="0"/>
          </a:p>
        </p:txBody>
      </p:sp>
    </p:spTree>
    <p:extLst>
      <p:ext uri="{BB962C8B-B14F-4D97-AF65-F5344CB8AC3E}">
        <p14:creationId xmlns:p14="http://schemas.microsoft.com/office/powerpoint/2010/main" val="2779779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72491D-E06E-B54F-8977-9CD853F5A5BF}"/>
              </a:ext>
            </a:extLst>
          </p:cNvPr>
          <p:cNvPicPr>
            <a:picLocks noChangeAspect="1"/>
          </p:cNvPicPr>
          <p:nvPr/>
        </p:nvPicPr>
        <p:blipFill>
          <a:blip r:embed="rId2"/>
          <a:stretch>
            <a:fillRect/>
          </a:stretch>
        </p:blipFill>
        <p:spPr>
          <a:xfrm>
            <a:off x="0" y="0"/>
            <a:ext cx="6858000" cy="6858000"/>
          </a:xfrm>
          <a:prstGeom prst="rect">
            <a:avLst/>
          </a:prstGeom>
        </p:spPr>
      </p:pic>
      <p:sp>
        <p:nvSpPr>
          <p:cNvPr id="6" name="TextBox 5">
            <a:extLst>
              <a:ext uri="{FF2B5EF4-FFF2-40B4-BE49-F238E27FC236}">
                <a16:creationId xmlns:a16="http://schemas.microsoft.com/office/drawing/2014/main" id="{F88E95DB-EA92-4843-BC16-6593779A35C1}"/>
              </a:ext>
            </a:extLst>
          </p:cNvPr>
          <p:cNvSpPr txBox="1"/>
          <p:nvPr/>
        </p:nvSpPr>
        <p:spPr>
          <a:xfrm>
            <a:off x="7245750" y="577678"/>
            <a:ext cx="4344888" cy="4524315"/>
          </a:xfrm>
          <a:prstGeom prst="rect">
            <a:avLst/>
          </a:prstGeom>
          <a:noFill/>
        </p:spPr>
        <p:txBody>
          <a:bodyPr wrap="square" rtlCol="0">
            <a:spAutoFit/>
          </a:bodyPr>
          <a:lstStyle/>
          <a:p>
            <a:r>
              <a:rPr lang="en-US" b="1" dirty="0"/>
              <a:t>The Everyman Personality</a:t>
            </a:r>
          </a:p>
          <a:p>
            <a:endParaRPr lang="en-US" dirty="0"/>
          </a:p>
          <a:p>
            <a:r>
              <a:rPr lang="en-US" dirty="0"/>
              <a:t>The Everyman above all wants simply to belong. They tend to blend into society as ‘everybody” and don’t like to stand out in the crowd. They’re friendly and easy to talk without being overly funny or overly rude or overly loud.</a:t>
            </a:r>
          </a:p>
          <a:p>
            <a:endParaRPr lang="en-US" dirty="0"/>
          </a:p>
          <a:p>
            <a:r>
              <a:rPr lang="en-US" dirty="0"/>
              <a:t>They lend their trust easily though they fear being rejected. They are relatively positive and strive to fit into the group. They tend to have a liking for most things without being overly passionate about one. The Everyman can be quite liked but can also be easily forgotten.</a:t>
            </a:r>
          </a:p>
        </p:txBody>
      </p:sp>
    </p:spTree>
    <p:extLst>
      <p:ext uri="{BB962C8B-B14F-4D97-AF65-F5344CB8AC3E}">
        <p14:creationId xmlns:p14="http://schemas.microsoft.com/office/powerpoint/2010/main" val="111761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B544E6-F02E-1A43-8AEF-DEDA6A0FE261}"/>
              </a:ext>
            </a:extLst>
          </p:cNvPr>
          <p:cNvPicPr>
            <a:picLocks noChangeAspect="1"/>
          </p:cNvPicPr>
          <p:nvPr/>
        </p:nvPicPr>
        <p:blipFill>
          <a:blip r:embed="rId2"/>
          <a:stretch>
            <a:fillRect/>
          </a:stretch>
        </p:blipFill>
        <p:spPr>
          <a:xfrm>
            <a:off x="0" y="0"/>
            <a:ext cx="6858000" cy="6858000"/>
          </a:xfrm>
          <a:prstGeom prst="rect">
            <a:avLst/>
          </a:prstGeom>
        </p:spPr>
      </p:pic>
      <p:sp>
        <p:nvSpPr>
          <p:cNvPr id="6" name="TextBox 5">
            <a:extLst>
              <a:ext uri="{FF2B5EF4-FFF2-40B4-BE49-F238E27FC236}">
                <a16:creationId xmlns:a16="http://schemas.microsoft.com/office/drawing/2014/main" id="{F88E95DB-EA92-4843-BC16-6593779A35C1}"/>
              </a:ext>
            </a:extLst>
          </p:cNvPr>
          <p:cNvSpPr txBox="1"/>
          <p:nvPr/>
        </p:nvSpPr>
        <p:spPr>
          <a:xfrm>
            <a:off x="7245750" y="577678"/>
            <a:ext cx="4344887" cy="3139321"/>
          </a:xfrm>
          <a:prstGeom prst="rect">
            <a:avLst/>
          </a:prstGeom>
          <a:noFill/>
        </p:spPr>
        <p:txBody>
          <a:bodyPr wrap="square" rtlCol="0">
            <a:spAutoFit/>
          </a:bodyPr>
          <a:lstStyle/>
          <a:p>
            <a:r>
              <a:rPr lang="en-US" b="1" dirty="0"/>
              <a:t>The Explorer Personality</a:t>
            </a:r>
          </a:p>
          <a:p>
            <a:endParaRPr lang="en-US" dirty="0"/>
          </a:p>
          <a:p>
            <a:r>
              <a:rPr lang="en-US" dirty="0"/>
              <a:t>The explorer has a palpable inner drive to push themselves outside their comfort and conformity of everyday life; into the rugged environment they feel at home in. They are brave, adventurous and love a challenge. The challenges are more about understanding themselves more than proving to others and they are on an everlasting journey of discovery.</a:t>
            </a:r>
          </a:p>
        </p:txBody>
      </p:sp>
    </p:spTree>
    <p:extLst>
      <p:ext uri="{BB962C8B-B14F-4D97-AF65-F5344CB8AC3E}">
        <p14:creationId xmlns:p14="http://schemas.microsoft.com/office/powerpoint/2010/main" val="29845232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Custom 14">
      <a:dk1>
        <a:srgbClr val="000000"/>
      </a:dk1>
      <a:lt1>
        <a:srgbClr val="FFFFFF"/>
      </a:lt1>
      <a:dk2>
        <a:srgbClr val="4E3B30"/>
      </a:dk2>
      <a:lt2>
        <a:srgbClr val="FBEEC9"/>
      </a:lt2>
      <a:accent1>
        <a:srgbClr val="F0A22E"/>
      </a:accent1>
      <a:accent2>
        <a:srgbClr val="A5644E"/>
      </a:accent2>
      <a:accent3>
        <a:srgbClr val="B58B80"/>
      </a:accent3>
      <a:accent4>
        <a:srgbClr val="D1BF9E"/>
      </a:accent4>
      <a:accent5>
        <a:srgbClr val="A19574"/>
      </a:accent5>
      <a:accent6>
        <a:srgbClr val="C17529"/>
      </a:accent6>
      <a:hlink>
        <a:srgbClr val="AD1F1F"/>
      </a:hlink>
      <a:folHlink>
        <a:srgbClr val="FFC42F"/>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27909</TotalTime>
  <Words>3069</Words>
  <Application>Microsoft Macintosh PowerPoint</Application>
  <PresentationFormat>Widescreen</PresentationFormat>
  <Paragraphs>287</Paragraphs>
  <Slides>27</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Calibri</vt:lpstr>
      <vt:lpstr>Arial</vt:lpstr>
      <vt:lpstr>Avenir Light</vt:lpstr>
      <vt:lpstr>Wingdings</vt:lpstr>
      <vt:lpstr>Avenir Black</vt:lpstr>
      <vt:lpstr>Century Gothic</vt:lpstr>
      <vt:lpstr>Avenir Heavy</vt:lpstr>
      <vt:lpstr>Tw Cen MT Condensed</vt:lpstr>
      <vt:lpstr>Wingdings 3</vt:lpstr>
      <vt:lpstr>Tw Cen MT</vt:lpstr>
      <vt:lpstr>Integral</vt:lpstr>
      <vt:lpstr>Just ask her™</vt:lpstr>
      <vt:lpstr>We don’t have another 100 years to wait!</vt:lpstr>
      <vt:lpstr>Key Barriers</vt:lpstr>
      <vt:lpstr>Key barriers to focus on: </vt:lpstr>
      <vt:lpstr>1. Burnout on the upswing for women more than men</vt:lpstr>
      <vt:lpstr>2. Gaining the right experience is paramount</vt:lpstr>
      <vt:lpstr>3. Competence in question</vt:lpstr>
      <vt:lpstr>4. Being the “Only” </vt:lpstr>
      <vt:lpstr>Our Goal &amp; Approach </vt:lpstr>
      <vt:lpstr>We now have multiple generations  of females in the workplace</vt:lpstr>
      <vt:lpstr>Hypothesis: useful solutions can be unearthed right at home </vt:lpstr>
      <vt:lpstr>Achievable/ Reasonable OutcomeS </vt:lpstr>
      <vt:lpstr>Target Audience</vt:lpstr>
      <vt:lpstr>Asprirational “partners” for publications or sponsorship</vt:lpstr>
      <vt:lpstr>First things first…</vt:lpstr>
      <vt:lpstr>March – JuLy ’23       Pilot Phase </vt:lpstr>
      <vt:lpstr>Aug – Dec ’23  Vision becomes Reality</vt:lpstr>
      <vt:lpstr>Pilot Discussion: Competence in Questions</vt:lpstr>
      <vt:lpstr>JAH Advisors/Mentors/network</vt:lpstr>
      <vt:lpstr>PowerPoint Presentation</vt:lpstr>
      <vt:lpstr>the JAH positioning statement</vt:lpstr>
      <vt:lpstr>What, Who and Why? </vt:lpstr>
      <vt:lpstr>WHY—the JAH brand vision</vt:lpstr>
      <vt:lpstr>The JAH brand identity expression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 ask her</dc:title>
  <dc:creator>Gwen Dragon</dc:creator>
  <cp:lastModifiedBy>Mary Pietryga</cp:lastModifiedBy>
  <cp:revision>23</cp:revision>
  <dcterms:created xsi:type="dcterms:W3CDTF">2022-01-03T15:00:43Z</dcterms:created>
  <dcterms:modified xsi:type="dcterms:W3CDTF">2023-02-02T14:54:49Z</dcterms:modified>
</cp:coreProperties>
</file>