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85" r:id="rId3"/>
    <p:sldId id="305" r:id="rId4"/>
    <p:sldId id="308" r:id="rId5"/>
    <p:sldId id="309" r:id="rId6"/>
    <p:sldId id="306" r:id="rId7"/>
    <p:sldId id="307" r:id="rId8"/>
    <p:sldId id="269" r:id="rId9"/>
    <p:sldId id="292" r:id="rId10"/>
    <p:sldId id="27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99D5"/>
    <a:srgbClr val="F57A20"/>
    <a:srgbClr val="293892"/>
    <a:srgbClr val="268E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53" autoAdjust="0"/>
    <p:restoredTop sz="96731"/>
  </p:normalViewPr>
  <p:slideViewPr>
    <p:cSldViewPr snapToGrid="0">
      <p:cViewPr varScale="1">
        <p:scale>
          <a:sx n="108" d="100"/>
          <a:sy n="108" d="100"/>
        </p:scale>
        <p:origin x="1072" y="20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109" d="100"/>
          <a:sy n="109" d="100"/>
        </p:scale>
        <p:origin x="464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1DF191-8397-049C-5B41-1F25CF22E3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C2553A-488C-BC0F-D8E9-9FB7E3A707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F16C0A-633D-D944-BD6D-1B4789643FE6}" type="datetimeFigureOut">
              <a:rPr lang="en-US" smtClean="0"/>
              <a:t>1/24/23</a:t>
            </a:fld>
            <a:endParaRPr lang="en-US" dirty="0"/>
          </a:p>
        </p:txBody>
      </p:sp>
      <p:sp>
        <p:nvSpPr>
          <p:cNvPr id="4" name="Footer Placeholder 3">
            <a:extLst>
              <a:ext uri="{FF2B5EF4-FFF2-40B4-BE49-F238E27FC236}">
                <a16:creationId xmlns:a16="http://schemas.microsoft.com/office/drawing/2014/main" id="{ABF76966-D47F-02B8-8E0A-2A9A5DD963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AFABF96-9213-296C-96A7-BBC2FF01697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796328-7F3B-6345-A321-42D23C028E73}" type="slidenum">
              <a:rPr lang="en-US" smtClean="0"/>
              <a:t>‹#›</a:t>
            </a:fld>
            <a:endParaRPr lang="en-US" dirty="0"/>
          </a:p>
        </p:txBody>
      </p:sp>
    </p:spTree>
    <p:extLst>
      <p:ext uri="{BB962C8B-B14F-4D97-AF65-F5344CB8AC3E}">
        <p14:creationId xmlns:p14="http://schemas.microsoft.com/office/powerpoint/2010/main" val="872092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37964B-AC48-451D-911C-799BD26BDCDC}" type="datetimeFigureOut">
              <a:rPr lang="en-GB" smtClean="0"/>
              <a:t>24/01/2023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0901BE-4B16-4CC4-9D25-01CA85AC2296}" type="slidenum">
              <a:rPr lang="en-GB" smtClean="0"/>
              <a:t>‹#›</a:t>
            </a:fld>
            <a:endParaRPr lang="en-GB" dirty="0"/>
          </a:p>
        </p:txBody>
      </p:sp>
    </p:spTree>
    <p:extLst>
      <p:ext uri="{BB962C8B-B14F-4D97-AF65-F5344CB8AC3E}">
        <p14:creationId xmlns:p14="http://schemas.microsoft.com/office/powerpoint/2010/main" val="1493867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Calibri" panose="020F0502020204030204" pitchFamily="34" charset="0"/>
              </a:rPr>
              <a:t>"Careers in Sports Business for HBCU Students and Students of Color"</a:t>
            </a:r>
            <a:endParaRPr lang="en-US" dirty="0"/>
          </a:p>
        </p:txBody>
      </p:sp>
      <p:sp>
        <p:nvSpPr>
          <p:cNvPr id="4" name="Slide Number Placeholder 3"/>
          <p:cNvSpPr>
            <a:spLocks noGrp="1"/>
          </p:cNvSpPr>
          <p:nvPr>
            <p:ph type="sldNum" sz="quarter" idx="5"/>
          </p:nvPr>
        </p:nvSpPr>
        <p:spPr/>
        <p:txBody>
          <a:bodyPr/>
          <a:lstStyle/>
          <a:p>
            <a:fld id="{110901BE-4B16-4CC4-9D25-01CA85AC2296}" type="slidenum">
              <a:rPr lang="en-GB" smtClean="0"/>
              <a:t>1</a:t>
            </a:fld>
            <a:endParaRPr lang="en-GB" dirty="0"/>
          </a:p>
        </p:txBody>
      </p:sp>
    </p:spTree>
    <p:extLst>
      <p:ext uri="{BB962C8B-B14F-4D97-AF65-F5344CB8AC3E}">
        <p14:creationId xmlns:p14="http://schemas.microsoft.com/office/powerpoint/2010/main" val="3697947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901BE-4B16-4CC4-9D25-01CA85AC2296}" type="slidenum">
              <a:rPr lang="en-GB" smtClean="0"/>
              <a:t>2</a:t>
            </a:fld>
            <a:endParaRPr lang="en-GB" dirty="0"/>
          </a:p>
        </p:txBody>
      </p:sp>
    </p:spTree>
    <p:extLst>
      <p:ext uri="{BB962C8B-B14F-4D97-AF65-F5344CB8AC3E}">
        <p14:creationId xmlns:p14="http://schemas.microsoft.com/office/powerpoint/2010/main" val="614461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901BE-4B16-4CC4-9D25-01CA85AC2296}" type="slidenum">
              <a:rPr lang="en-GB" smtClean="0"/>
              <a:t>3</a:t>
            </a:fld>
            <a:endParaRPr lang="en-GB" dirty="0"/>
          </a:p>
        </p:txBody>
      </p:sp>
    </p:spTree>
    <p:extLst>
      <p:ext uri="{BB962C8B-B14F-4D97-AF65-F5344CB8AC3E}">
        <p14:creationId xmlns:p14="http://schemas.microsoft.com/office/powerpoint/2010/main" val="676369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901BE-4B16-4CC4-9D25-01CA85AC2296}" type="slidenum">
              <a:rPr lang="en-GB" smtClean="0"/>
              <a:t>4</a:t>
            </a:fld>
            <a:endParaRPr lang="en-GB" dirty="0"/>
          </a:p>
        </p:txBody>
      </p:sp>
    </p:spTree>
    <p:extLst>
      <p:ext uri="{BB962C8B-B14F-4D97-AF65-F5344CB8AC3E}">
        <p14:creationId xmlns:p14="http://schemas.microsoft.com/office/powerpoint/2010/main" val="542547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901BE-4B16-4CC4-9D25-01CA85AC2296}" type="slidenum">
              <a:rPr lang="en-GB" smtClean="0"/>
              <a:t>5</a:t>
            </a:fld>
            <a:endParaRPr lang="en-GB" dirty="0"/>
          </a:p>
        </p:txBody>
      </p:sp>
    </p:spTree>
    <p:extLst>
      <p:ext uri="{BB962C8B-B14F-4D97-AF65-F5344CB8AC3E}">
        <p14:creationId xmlns:p14="http://schemas.microsoft.com/office/powerpoint/2010/main" val="1321072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901BE-4B16-4CC4-9D25-01CA85AC2296}" type="slidenum">
              <a:rPr lang="en-GB" smtClean="0"/>
              <a:t>6</a:t>
            </a:fld>
            <a:endParaRPr lang="en-GB" dirty="0"/>
          </a:p>
        </p:txBody>
      </p:sp>
    </p:spTree>
    <p:extLst>
      <p:ext uri="{BB962C8B-B14F-4D97-AF65-F5344CB8AC3E}">
        <p14:creationId xmlns:p14="http://schemas.microsoft.com/office/powerpoint/2010/main" val="3663489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901BE-4B16-4CC4-9D25-01CA85AC2296}" type="slidenum">
              <a:rPr lang="en-GB" smtClean="0"/>
              <a:t>7</a:t>
            </a:fld>
            <a:endParaRPr lang="en-GB" dirty="0"/>
          </a:p>
        </p:txBody>
      </p:sp>
    </p:spTree>
    <p:extLst>
      <p:ext uri="{BB962C8B-B14F-4D97-AF65-F5344CB8AC3E}">
        <p14:creationId xmlns:p14="http://schemas.microsoft.com/office/powerpoint/2010/main" val="2583045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your host, Neil Schwartz, President and Chief Data Officer. 26 years of market research</a:t>
            </a:r>
          </a:p>
          <a:p>
            <a:endParaRPr lang="en-US" dirty="0"/>
          </a:p>
        </p:txBody>
      </p:sp>
      <p:sp>
        <p:nvSpPr>
          <p:cNvPr id="4" name="Slide Number Placeholder 3"/>
          <p:cNvSpPr>
            <a:spLocks noGrp="1"/>
          </p:cNvSpPr>
          <p:nvPr>
            <p:ph type="sldNum" sz="quarter" idx="5"/>
          </p:nvPr>
        </p:nvSpPr>
        <p:spPr/>
        <p:txBody>
          <a:bodyPr/>
          <a:lstStyle/>
          <a:p>
            <a:fld id="{110901BE-4B16-4CC4-9D25-01CA85AC2296}" type="slidenum">
              <a:rPr lang="en-GB" smtClean="0"/>
              <a:t>8</a:t>
            </a:fld>
            <a:endParaRPr lang="en-GB" dirty="0"/>
          </a:p>
        </p:txBody>
      </p:sp>
    </p:spTree>
    <p:extLst>
      <p:ext uri="{BB962C8B-B14F-4D97-AF65-F5344CB8AC3E}">
        <p14:creationId xmlns:p14="http://schemas.microsoft.com/office/powerpoint/2010/main" val="2582725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901BE-4B16-4CC4-9D25-01CA85AC2296}" type="slidenum">
              <a:rPr lang="en-GB" smtClean="0"/>
              <a:t>9</a:t>
            </a:fld>
            <a:endParaRPr lang="en-GB" dirty="0"/>
          </a:p>
        </p:txBody>
      </p:sp>
    </p:spTree>
    <p:extLst>
      <p:ext uri="{BB962C8B-B14F-4D97-AF65-F5344CB8AC3E}">
        <p14:creationId xmlns:p14="http://schemas.microsoft.com/office/powerpoint/2010/main" val="3773508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everyone</a:t>
            </a:r>
          </a:p>
        </p:txBody>
      </p:sp>
      <p:sp>
        <p:nvSpPr>
          <p:cNvPr id="4" name="Slide Number Placeholder 3"/>
          <p:cNvSpPr>
            <a:spLocks noGrp="1"/>
          </p:cNvSpPr>
          <p:nvPr>
            <p:ph type="sldNum" sz="quarter" idx="5"/>
          </p:nvPr>
        </p:nvSpPr>
        <p:spPr/>
        <p:txBody>
          <a:bodyPr/>
          <a:lstStyle/>
          <a:p>
            <a:fld id="{110901BE-4B16-4CC4-9D25-01CA85AC2296}" type="slidenum">
              <a:rPr lang="en-GB" smtClean="0"/>
              <a:t>10</a:t>
            </a:fld>
            <a:endParaRPr lang="en-GB" dirty="0"/>
          </a:p>
        </p:txBody>
      </p:sp>
    </p:spTree>
    <p:extLst>
      <p:ext uri="{BB962C8B-B14F-4D97-AF65-F5344CB8AC3E}">
        <p14:creationId xmlns:p14="http://schemas.microsoft.com/office/powerpoint/2010/main" val="70379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4D8F6BF-B3D2-4C4C-BBC4-803B8D37945E}" type="slidenum">
              <a:rPr lang="en-GB" smtClean="0"/>
              <a:t>‹#›</a:t>
            </a:fld>
            <a:endParaRPr lang="en-GB" dirty="0"/>
          </a:p>
        </p:txBody>
      </p:sp>
    </p:spTree>
    <p:extLst>
      <p:ext uri="{BB962C8B-B14F-4D97-AF65-F5344CB8AC3E}">
        <p14:creationId xmlns:p14="http://schemas.microsoft.com/office/powerpoint/2010/main" val="1260399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4" name="Freeform 43"/>
          <p:cNvSpPr/>
          <p:nvPr userDrawn="1"/>
        </p:nvSpPr>
        <p:spPr>
          <a:xfrm>
            <a:off x="8812488" y="0"/>
            <a:ext cx="3422262" cy="1436915"/>
          </a:xfrm>
          <a:custGeom>
            <a:avLst/>
            <a:gdLst>
              <a:gd name="connsiteX0" fmla="*/ 0 w 3422262"/>
              <a:gd name="connsiteY0" fmla="*/ 0 h 1436915"/>
              <a:gd name="connsiteX1" fmla="*/ 3422262 w 3422262"/>
              <a:gd name="connsiteY1" fmla="*/ 0 h 1436915"/>
              <a:gd name="connsiteX2" fmla="*/ 3422262 w 3422262"/>
              <a:gd name="connsiteY2" fmla="*/ 1428103 h 1436915"/>
              <a:gd name="connsiteX3" fmla="*/ 3378400 w 3422262"/>
              <a:gd name="connsiteY3" fmla="*/ 1431438 h 1436915"/>
              <a:gd name="connsiteX4" fmla="*/ 3161798 w 3422262"/>
              <a:gd name="connsiteY4" fmla="*/ 1436915 h 1436915"/>
              <a:gd name="connsiteX5" fmla="*/ 185485 w 3422262"/>
              <a:gd name="connsiteY5" fmla="*/ 204085 h 1436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2262" h="1436915">
                <a:moveTo>
                  <a:pt x="0" y="0"/>
                </a:moveTo>
                <a:lnTo>
                  <a:pt x="3422262" y="0"/>
                </a:lnTo>
                <a:lnTo>
                  <a:pt x="3422262" y="1428103"/>
                </a:lnTo>
                <a:lnTo>
                  <a:pt x="3378400" y="1431438"/>
                </a:lnTo>
                <a:cubicBezTo>
                  <a:pt x="3306659" y="1435075"/>
                  <a:pt x="3234444" y="1436915"/>
                  <a:pt x="3161798" y="1436915"/>
                </a:cubicBezTo>
                <a:cubicBezTo>
                  <a:pt x="1999476" y="1436915"/>
                  <a:pt x="947190" y="965791"/>
                  <a:pt x="185485" y="204085"/>
                </a:cubicBezTo>
                <a:close/>
              </a:path>
            </a:pathLst>
          </a:custGeom>
          <a:solidFill>
            <a:schemeClr val="bg1">
              <a:lumMod val="9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40" name="Freeform 39"/>
          <p:cNvSpPr/>
          <p:nvPr userDrawn="1"/>
        </p:nvSpPr>
        <p:spPr>
          <a:xfrm>
            <a:off x="-1" y="5747989"/>
            <a:ext cx="3032705" cy="1125598"/>
          </a:xfrm>
          <a:custGeom>
            <a:avLst/>
            <a:gdLst>
              <a:gd name="connsiteX0" fmla="*/ 532026 w 3032705"/>
              <a:gd name="connsiteY0" fmla="*/ 0 h 1125598"/>
              <a:gd name="connsiteX1" fmla="*/ 2901837 w 3032705"/>
              <a:gd name="connsiteY1" fmla="*/ 981608 h 1125598"/>
              <a:gd name="connsiteX2" fmla="*/ 3032705 w 3032705"/>
              <a:gd name="connsiteY2" fmla="*/ 1125598 h 1125598"/>
              <a:gd name="connsiteX3" fmla="*/ 0 w 3032705"/>
              <a:gd name="connsiteY3" fmla="*/ 1125598 h 1125598"/>
              <a:gd name="connsiteX4" fmla="*/ 0 w 3032705"/>
              <a:gd name="connsiteY4" fmla="*/ 42480 h 1125598"/>
              <a:gd name="connsiteX5" fmla="*/ 21638 w 3032705"/>
              <a:gd name="connsiteY5" fmla="*/ 38616 h 1125598"/>
              <a:gd name="connsiteX6" fmla="*/ 532026 w 3032705"/>
              <a:gd name="connsiteY6" fmla="*/ 0 h 112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2705" h="1125598">
                <a:moveTo>
                  <a:pt x="532026" y="0"/>
                </a:moveTo>
                <a:cubicBezTo>
                  <a:pt x="1457495" y="0"/>
                  <a:pt x="2295350" y="375121"/>
                  <a:pt x="2901837" y="981608"/>
                </a:cubicBezTo>
                <a:lnTo>
                  <a:pt x="3032705" y="1125598"/>
                </a:lnTo>
                <a:lnTo>
                  <a:pt x="0" y="1125598"/>
                </a:lnTo>
                <a:lnTo>
                  <a:pt x="0" y="42480"/>
                </a:lnTo>
                <a:lnTo>
                  <a:pt x="21638" y="38616"/>
                </a:lnTo>
                <a:cubicBezTo>
                  <a:pt x="188055" y="13188"/>
                  <a:pt x="358501" y="0"/>
                  <a:pt x="532026" y="0"/>
                </a:cubicBez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42" name="Freeform 41"/>
          <p:cNvSpPr/>
          <p:nvPr userDrawn="1"/>
        </p:nvSpPr>
        <p:spPr>
          <a:xfrm>
            <a:off x="5553663" y="1"/>
            <a:ext cx="6681087" cy="2307773"/>
          </a:xfrm>
          <a:custGeom>
            <a:avLst/>
            <a:gdLst>
              <a:gd name="connsiteX0" fmla="*/ 0 w 6681087"/>
              <a:gd name="connsiteY0" fmla="*/ 0 h 2307773"/>
              <a:gd name="connsiteX1" fmla="*/ 6681087 w 6681087"/>
              <a:gd name="connsiteY1" fmla="*/ 0 h 2307773"/>
              <a:gd name="connsiteX2" fmla="*/ 6681087 w 6681087"/>
              <a:gd name="connsiteY2" fmla="*/ 1414414 h 2307773"/>
              <a:gd name="connsiteX3" fmla="*/ 6615254 w 6681087"/>
              <a:gd name="connsiteY3" fmla="*/ 1464264 h 2307773"/>
              <a:gd name="connsiteX4" fmla="*/ 3968580 w 6681087"/>
              <a:gd name="connsiteY4" fmla="*/ 2307773 h 2307773"/>
              <a:gd name="connsiteX5" fmla="*/ 177407 w 6681087"/>
              <a:gd name="connsiteY5" fmla="*/ 292022 h 230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1087" h="2307773">
                <a:moveTo>
                  <a:pt x="0" y="0"/>
                </a:moveTo>
                <a:lnTo>
                  <a:pt x="6681087" y="0"/>
                </a:lnTo>
                <a:lnTo>
                  <a:pt x="6681087" y="1414414"/>
                </a:lnTo>
                <a:lnTo>
                  <a:pt x="6615254" y="1464264"/>
                </a:lnTo>
                <a:cubicBezTo>
                  <a:pt x="5868322" y="1995433"/>
                  <a:pt x="4954927" y="2307773"/>
                  <a:pt x="3968580" y="2307773"/>
                </a:cubicBezTo>
                <a:cubicBezTo>
                  <a:pt x="2390428" y="2307773"/>
                  <a:pt x="999029" y="1508182"/>
                  <a:pt x="177407" y="292022"/>
                </a:cubicBezTo>
                <a:close/>
              </a:path>
            </a:pathLst>
          </a:custGeom>
          <a:solidFill>
            <a:schemeClr val="bg1">
              <a:lumMod val="9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8" name="Freeform 37"/>
          <p:cNvSpPr/>
          <p:nvPr userDrawn="1"/>
        </p:nvSpPr>
        <p:spPr>
          <a:xfrm>
            <a:off x="-1" y="5747990"/>
            <a:ext cx="3591503" cy="1125597"/>
          </a:xfrm>
          <a:custGeom>
            <a:avLst/>
            <a:gdLst>
              <a:gd name="connsiteX0" fmla="*/ 1090825 w 3591503"/>
              <a:gd name="connsiteY0" fmla="*/ 0 h 1125597"/>
              <a:gd name="connsiteX1" fmla="*/ 3460636 w 3591503"/>
              <a:gd name="connsiteY1" fmla="*/ 981608 h 1125597"/>
              <a:gd name="connsiteX2" fmla="*/ 3591503 w 3591503"/>
              <a:gd name="connsiteY2" fmla="*/ 1125597 h 1125597"/>
              <a:gd name="connsiteX3" fmla="*/ 0 w 3591503"/>
              <a:gd name="connsiteY3" fmla="*/ 1125597 h 1125597"/>
              <a:gd name="connsiteX4" fmla="*/ 0 w 3591503"/>
              <a:gd name="connsiteY4" fmla="*/ 182553 h 1125597"/>
              <a:gd name="connsiteX5" fmla="*/ 94216 w 3591503"/>
              <a:gd name="connsiteY5" fmla="*/ 150674 h 1125597"/>
              <a:gd name="connsiteX6" fmla="*/ 1090825 w 3591503"/>
              <a:gd name="connsiteY6" fmla="*/ 0 h 1125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91503" h="1125597">
                <a:moveTo>
                  <a:pt x="1090825" y="0"/>
                </a:moveTo>
                <a:cubicBezTo>
                  <a:pt x="2016294" y="0"/>
                  <a:pt x="2854149" y="375121"/>
                  <a:pt x="3460636" y="981608"/>
                </a:cubicBezTo>
                <a:lnTo>
                  <a:pt x="3591503" y="1125597"/>
                </a:lnTo>
                <a:lnTo>
                  <a:pt x="0" y="1125597"/>
                </a:lnTo>
                <a:lnTo>
                  <a:pt x="0" y="182553"/>
                </a:lnTo>
                <a:lnTo>
                  <a:pt x="94216" y="150674"/>
                </a:lnTo>
                <a:cubicBezTo>
                  <a:pt x="409044" y="52752"/>
                  <a:pt x="743774" y="0"/>
                  <a:pt x="1090825" y="0"/>
                </a:cubicBez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6" name="Slide Number Placeholder 5"/>
          <p:cNvSpPr>
            <a:spLocks noGrp="1"/>
          </p:cNvSpPr>
          <p:nvPr>
            <p:ph type="sldNum" sz="quarter" idx="12"/>
          </p:nvPr>
        </p:nvSpPr>
        <p:spPr>
          <a:xfrm>
            <a:off x="155631" y="6356350"/>
            <a:ext cx="568269" cy="365125"/>
          </a:xfrm>
        </p:spPr>
        <p:txBody>
          <a:bodyPr/>
          <a:lstStyle>
            <a:lvl1pPr algn="ctr">
              <a:defRPr sz="1400">
                <a:solidFill>
                  <a:schemeClr val="bg1">
                    <a:lumMod val="50000"/>
                  </a:schemeClr>
                </a:solidFill>
                <a:latin typeface="Segoe UI" panose="020B0502040204020203" pitchFamily="34" charset="0"/>
                <a:ea typeface="Segoe UI" panose="020B0502040204020203" pitchFamily="34" charset="0"/>
                <a:cs typeface="Segoe UI" panose="020B0502040204020203" pitchFamily="34" charset="0"/>
              </a:defRPr>
            </a:lvl1pPr>
          </a:lstStyle>
          <a:p>
            <a:fld id="{64D8F6BF-B3D2-4C4C-BBC4-803B8D37945E}" type="slidenum">
              <a:rPr lang="en-GB" smtClean="0"/>
              <a:pPr/>
              <a:t>‹#›</a:t>
            </a:fld>
            <a:endParaRPr lang="en-GB" dirty="0"/>
          </a:p>
        </p:txBody>
      </p:sp>
      <p:sp>
        <p:nvSpPr>
          <p:cNvPr id="22" name="Rectangle 21">
            <a:extLst>
              <a:ext uri="{FF2B5EF4-FFF2-40B4-BE49-F238E27FC236}">
                <a16:creationId xmlns:a16="http://schemas.microsoft.com/office/drawing/2014/main" id="{24167833-F8CF-4ABE-99B3-937AC87156C4}"/>
              </a:ext>
            </a:extLst>
          </p:cNvPr>
          <p:cNvSpPr/>
          <p:nvPr userDrawn="1"/>
        </p:nvSpPr>
        <p:spPr>
          <a:xfrm>
            <a:off x="-812605" y="1"/>
            <a:ext cx="478972" cy="478972"/>
          </a:xfrm>
          <a:prstGeom prst="rect">
            <a:avLst/>
          </a:prstGeom>
          <a:solidFill>
            <a:srgbClr val="2938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F7AD6EE8-9F21-4F7D-8144-22BB2E64E412}"/>
              </a:ext>
            </a:extLst>
          </p:cNvPr>
          <p:cNvSpPr/>
          <p:nvPr userDrawn="1"/>
        </p:nvSpPr>
        <p:spPr>
          <a:xfrm>
            <a:off x="-812605" y="609601"/>
            <a:ext cx="478972" cy="478972"/>
          </a:xfrm>
          <a:prstGeom prst="rect">
            <a:avLst/>
          </a:prstGeom>
          <a:solidFill>
            <a:srgbClr val="F57A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D6EC788-4E18-421B-88EB-1D71C869968B}"/>
              </a:ext>
            </a:extLst>
          </p:cNvPr>
          <p:cNvSpPr/>
          <p:nvPr userDrawn="1"/>
        </p:nvSpPr>
        <p:spPr>
          <a:xfrm>
            <a:off x="-812605" y="1262744"/>
            <a:ext cx="478972" cy="4789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F75F58A-E955-42D7-A4F5-0C474B7107FB}"/>
              </a:ext>
            </a:extLst>
          </p:cNvPr>
          <p:cNvSpPr/>
          <p:nvPr userDrawn="1"/>
        </p:nvSpPr>
        <p:spPr>
          <a:xfrm>
            <a:off x="-812605" y="1872344"/>
            <a:ext cx="478972" cy="478972"/>
          </a:xfrm>
          <a:prstGeom prst="rect">
            <a:avLst/>
          </a:prstGeom>
          <a:solidFill>
            <a:srgbClr val="2999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Graphic 3">
            <a:extLst>
              <a:ext uri="{FF2B5EF4-FFF2-40B4-BE49-F238E27FC236}">
                <a16:creationId xmlns:a16="http://schemas.microsoft.com/office/drawing/2014/main" id="{2E13B35D-5981-43DB-A295-8E3774E96C2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377569" y="6546533"/>
            <a:ext cx="765661" cy="196378"/>
          </a:xfrm>
          <a:prstGeom prst="rect">
            <a:avLst/>
          </a:prstGeom>
        </p:spPr>
      </p:pic>
    </p:spTree>
    <p:extLst>
      <p:ext uri="{BB962C8B-B14F-4D97-AF65-F5344CB8AC3E}">
        <p14:creationId xmlns:p14="http://schemas.microsoft.com/office/powerpoint/2010/main" val="2985551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CC01183-DB76-2554-0B83-3C22443DC7C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9488" y="-132725"/>
            <a:ext cx="12484570" cy="7148165"/>
          </a:xfrm>
          <a:prstGeom prst="rect">
            <a:avLst/>
          </a:prstGeom>
        </p:spPr>
      </p:pic>
      <p:sp>
        <p:nvSpPr>
          <p:cNvPr id="10" name="TextBox 9">
            <a:extLst>
              <a:ext uri="{FF2B5EF4-FFF2-40B4-BE49-F238E27FC236}">
                <a16:creationId xmlns:a16="http://schemas.microsoft.com/office/drawing/2014/main" id="{4B6576EA-4F6A-6BAB-7FFC-DB82F79C1577}"/>
              </a:ext>
            </a:extLst>
          </p:cNvPr>
          <p:cNvSpPr txBox="1"/>
          <p:nvPr userDrawn="1"/>
        </p:nvSpPr>
        <p:spPr>
          <a:xfrm>
            <a:off x="2356834" y="308280"/>
            <a:ext cx="9324304" cy="523220"/>
          </a:xfrm>
          <a:prstGeom prst="rect">
            <a:avLst/>
          </a:prstGeom>
          <a:noFill/>
        </p:spPr>
        <p:txBody>
          <a:bodyPr wrap="square" rtlCol="0">
            <a:spAutoFit/>
          </a:bodyPr>
          <a:lstStyle/>
          <a:p>
            <a:r>
              <a:rPr lang="en-US" sz="2800" b="1" dirty="0">
                <a:solidFill>
                  <a:schemeClr val="bg1"/>
                </a:solidFill>
              </a:rPr>
              <a:t>Insert Title</a:t>
            </a:r>
          </a:p>
        </p:txBody>
      </p:sp>
      <p:pic>
        <p:nvPicPr>
          <p:cNvPr id="12" name="Picture 11">
            <a:extLst>
              <a:ext uri="{FF2B5EF4-FFF2-40B4-BE49-F238E27FC236}">
                <a16:creationId xmlns:a16="http://schemas.microsoft.com/office/drawing/2014/main" id="{2E52AA7F-EA82-4ED2-E933-D7E7BDC1772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6353" y="150790"/>
            <a:ext cx="1346200" cy="838200"/>
          </a:xfrm>
          <a:prstGeom prst="rect">
            <a:avLst/>
          </a:prstGeom>
        </p:spPr>
      </p:pic>
    </p:spTree>
    <p:extLst>
      <p:ext uri="{BB962C8B-B14F-4D97-AF65-F5344CB8AC3E}">
        <p14:creationId xmlns:p14="http://schemas.microsoft.com/office/powerpoint/2010/main" val="1795980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AAA57D-BD92-C0B2-590C-B9E1B84B21D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6325" y="-80819"/>
            <a:ext cx="12429460" cy="7079495"/>
          </a:xfrm>
          <a:prstGeom prst="rect">
            <a:avLst/>
          </a:prstGeom>
        </p:spPr>
      </p:pic>
    </p:spTree>
    <p:extLst>
      <p:ext uri="{BB962C8B-B14F-4D97-AF65-F5344CB8AC3E}">
        <p14:creationId xmlns:p14="http://schemas.microsoft.com/office/powerpoint/2010/main" val="3466761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DF35720-06B5-B286-9712-5BBED712998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236" y="-137693"/>
            <a:ext cx="12389563" cy="7133385"/>
          </a:xfrm>
          <a:prstGeom prst="rect">
            <a:avLst/>
          </a:prstGeom>
        </p:spPr>
      </p:pic>
      <p:sp>
        <p:nvSpPr>
          <p:cNvPr id="2" name="Title 1">
            <a:extLst>
              <a:ext uri="{FF2B5EF4-FFF2-40B4-BE49-F238E27FC236}">
                <a16:creationId xmlns:a16="http://schemas.microsoft.com/office/drawing/2014/main" id="{915FF985-E6AB-AE73-C360-6BCD0B66E28C}"/>
              </a:ext>
            </a:extLst>
          </p:cNvPr>
          <p:cNvSpPr>
            <a:spLocks noGrp="1"/>
          </p:cNvSpPr>
          <p:nvPr>
            <p:ph type="title"/>
          </p:nvPr>
        </p:nvSpPr>
        <p:spPr>
          <a:xfrm>
            <a:off x="652670" y="0"/>
            <a:ext cx="10515600" cy="1325563"/>
          </a:xfrm>
        </p:spPr>
        <p:txBody>
          <a:bodyPr/>
          <a:lstStyle>
            <a:lvl1pPr>
              <a:defRPr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6465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36ECC37-F944-3F2A-C824-B40D07D063A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72279" y="-130413"/>
            <a:ext cx="12537944" cy="7118826"/>
          </a:xfrm>
          <a:prstGeom prst="rect">
            <a:avLst/>
          </a:prstGeom>
        </p:spPr>
      </p:pic>
      <p:sp>
        <p:nvSpPr>
          <p:cNvPr id="2" name="Title 1">
            <a:extLst>
              <a:ext uri="{FF2B5EF4-FFF2-40B4-BE49-F238E27FC236}">
                <a16:creationId xmlns:a16="http://schemas.microsoft.com/office/drawing/2014/main" id="{CD958C70-0F87-4649-284F-A273F0012AEF}"/>
              </a:ext>
            </a:extLst>
          </p:cNvPr>
          <p:cNvSpPr>
            <a:spLocks noGrp="1"/>
          </p:cNvSpPr>
          <p:nvPr>
            <p:ph type="title" hasCustomPrompt="1"/>
          </p:nvPr>
        </p:nvSpPr>
        <p:spPr>
          <a:xfrm>
            <a:off x="506895" y="179594"/>
            <a:ext cx="10515600" cy="1325563"/>
          </a:xfrm>
        </p:spPr>
        <p:txBody>
          <a:bodyPr>
            <a:normAutofit/>
          </a:bodyPr>
          <a:lstStyle>
            <a:lvl1pPr>
              <a:defRPr sz="2800"/>
            </a:lvl1pPr>
          </a:lstStyle>
          <a:p>
            <a:r>
              <a:rPr lang="en-US" dirty="0"/>
              <a:t>		Click to edit Master title style</a:t>
            </a:r>
          </a:p>
        </p:txBody>
      </p:sp>
      <p:pic>
        <p:nvPicPr>
          <p:cNvPr id="9" name="Picture 8">
            <a:extLst>
              <a:ext uri="{FF2B5EF4-FFF2-40B4-BE49-F238E27FC236}">
                <a16:creationId xmlns:a16="http://schemas.microsoft.com/office/drawing/2014/main" id="{E407103A-5778-A440-0450-5C6068E5524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874" y="293205"/>
            <a:ext cx="1346200" cy="838200"/>
          </a:xfrm>
          <a:prstGeom prst="rect">
            <a:avLst/>
          </a:prstGeom>
        </p:spPr>
      </p:pic>
    </p:spTree>
    <p:extLst>
      <p:ext uri="{BB962C8B-B14F-4D97-AF65-F5344CB8AC3E}">
        <p14:creationId xmlns:p14="http://schemas.microsoft.com/office/powerpoint/2010/main" val="2682567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rgbClr val="2999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Freeform 11"/>
          <p:cNvSpPr/>
          <p:nvPr userDrawn="1"/>
        </p:nvSpPr>
        <p:spPr>
          <a:xfrm>
            <a:off x="8812488" y="0"/>
            <a:ext cx="3422262" cy="1436915"/>
          </a:xfrm>
          <a:custGeom>
            <a:avLst/>
            <a:gdLst>
              <a:gd name="connsiteX0" fmla="*/ 0 w 3422262"/>
              <a:gd name="connsiteY0" fmla="*/ 0 h 1436915"/>
              <a:gd name="connsiteX1" fmla="*/ 3422262 w 3422262"/>
              <a:gd name="connsiteY1" fmla="*/ 0 h 1436915"/>
              <a:gd name="connsiteX2" fmla="*/ 3422262 w 3422262"/>
              <a:gd name="connsiteY2" fmla="*/ 1428103 h 1436915"/>
              <a:gd name="connsiteX3" fmla="*/ 3378400 w 3422262"/>
              <a:gd name="connsiteY3" fmla="*/ 1431438 h 1436915"/>
              <a:gd name="connsiteX4" fmla="*/ 3161798 w 3422262"/>
              <a:gd name="connsiteY4" fmla="*/ 1436915 h 1436915"/>
              <a:gd name="connsiteX5" fmla="*/ 185485 w 3422262"/>
              <a:gd name="connsiteY5" fmla="*/ 204085 h 1436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2262" h="1436915">
                <a:moveTo>
                  <a:pt x="0" y="0"/>
                </a:moveTo>
                <a:lnTo>
                  <a:pt x="3422262" y="0"/>
                </a:lnTo>
                <a:lnTo>
                  <a:pt x="3422262" y="1428103"/>
                </a:lnTo>
                <a:lnTo>
                  <a:pt x="3378400" y="1431438"/>
                </a:lnTo>
                <a:cubicBezTo>
                  <a:pt x="3306659" y="1435075"/>
                  <a:pt x="3234444" y="1436915"/>
                  <a:pt x="3161798" y="1436915"/>
                </a:cubicBezTo>
                <a:cubicBezTo>
                  <a:pt x="1999476" y="1436915"/>
                  <a:pt x="947190" y="965791"/>
                  <a:pt x="185485" y="204085"/>
                </a:cubicBezTo>
                <a:close/>
              </a:path>
            </a:pathLst>
          </a:custGeom>
          <a:solidFill>
            <a:schemeClr val="bg1">
              <a:lumMod val="95000"/>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Freeform 12"/>
          <p:cNvSpPr/>
          <p:nvPr userDrawn="1"/>
        </p:nvSpPr>
        <p:spPr>
          <a:xfrm>
            <a:off x="-1" y="5747989"/>
            <a:ext cx="3032705" cy="1125598"/>
          </a:xfrm>
          <a:custGeom>
            <a:avLst/>
            <a:gdLst>
              <a:gd name="connsiteX0" fmla="*/ 532026 w 3032705"/>
              <a:gd name="connsiteY0" fmla="*/ 0 h 1125598"/>
              <a:gd name="connsiteX1" fmla="*/ 2901837 w 3032705"/>
              <a:gd name="connsiteY1" fmla="*/ 981608 h 1125598"/>
              <a:gd name="connsiteX2" fmla="*/ 3032705 w 3032705"/>
              <a:gd name="connsiteY2" fmla="*/ 1125598 h 1125598"/>
              <a:gd name="connsiteX3" fmla="*/ 0 w 3032705"/>
              <a:gd name="connsiteY3" fmla="*/ 1125598 h 1125598"/>
              <a:gd name="connsiteX4" fmla="*/ 0 w 3032705"/>
              <a:gd name="connsiteY4" fmla="*/ 42480 h 1125598"/>
              <a:gd name="connsiteX5" fmla="*/ 21638 w 3032705"/>
              <a:gd name="connsiteY5" fmla="*/ 38616 h 1125598"/>
              <a:gd name="connsiteX6" fmla="*/ 532026 w 3032705"/>
              <a:gd name="connsiteY6" fmla="*/ 0 h 112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2705" h="1125598">
                <a:moveTo>
                  <a:pt x="532026" y="0"/>
                </a:moveTo>
                <a:cubicBezTo>
                  <a:pt x="1457495" y="0"/>
                  <a:pt x="2295350" y="375121"/>
                  <a:pt x="2901837" y="981608"/>
                </a:cubicBezTo>
                <a:lnTo>
                  <a:pt x="3032705" y="1125598"/>
                </a:lnTo>
                <a:lnTo>
                  <a:pt x="0" y="1125598"/>
                </a:lnTo>
                <a:lnTo>
                  <a:pt x="0" y="42480"/>
                </a:lnTo>
                <a:lnTo>
                  <a:pt x="21638" y="38616"/>
                </a:lnTo>
                <a:cubicBezTo>
                  <a:pt x="188055" y="13188"/>
                  <a:pt x="358501" y="0"/>
                  <a:pt x="532026" y="0"/>
                </a:cubicBezTo>
                <a:close/>
              </a:path>
            </a:pathLst>
          </a:custGeom>
          <a:solidFill>
            <a:schemeClr val="bg1">
              <a:lumMod val="95000"/>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4" name="Freeform 13"/>
          <p:cNvSpPr/>
          <p:nvPr userDrawn="1"/>
        </p:nvSpPr>
        <p:spPr>
          <a:xfrm>
            <a:off x="5553663" y="1"/>
            <a:ext cx="6681087" cy="2307773"/>
          </a:xfrm>
          <a:custGeom>
            <a:avLst/>
            <a:gdLst>
              <a:gd name="connsiteX0" fmla="*/ 0 w 6681087"/>
              <a:gd name="connsiteY0" fmla="*/ 0 h 2307773"/>
              <a:gd name="connsiteX1" fmla="*/ 6681087 w 6681087"/>
              <a:gd name="connsiteY1" fmla="*/ 0 h 2307773"/>
              <a:gd name="connsiteX2" fmla="*/ 6681087 w 6681087"/>
              <a:gd name="connsiteY2" fmla="*/ 1414414 h 2307773"/>
              <a:gd name="connsiteX3" fmla="*/ 6615254 w 6681087"/>
              <a:gd name="connsiteY3" fmla="*/ 1464264 h 2307773"/>
              <a:gd name="connsiteX4" fmla="*/ 3968580 w 6681087"/>
              <a:gd name="connsiteY4" fmla="*/ 2307773 h 2307773"/>
              <a:gd name="connsiteX5" fmla="*/ 177407 w 6681087"/>
              <a:gd name="connsiteY5" fmla="*/ 292022 h 230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1087" h="2307773">
                <a:moveTo>
                  <a:pt x="0" y="0"/>
                </a:moveTo>
                <a:lnTo>
                  <a:pt x="6681087" y="0"/>
                </a:lnTo>
                <a:lnTo>
                  <a:pt x="6681087" y="1414414"/>
                </a:lnTo>
                <a:lnTo>
                  <a:pt x="6615254" y="1464264"/>
                </a:lnTo>
                <a:cubicBezTo>
                  <a:pt x="5868322" y="1995433"/>
                  <a:pt x="4954927" y="2307773"/>
                  <a:pt x="3968580" y="2307773"/>
                </a:cubicBezTo>
                <a:cubicBezTo>
                  <a:pt x="2390428" y="2307773"/>
                  <a:pt x="999029" y="1508182"/>
                  <a:pt x="177407" y="292022"/>
                </a:cubicBezTo>
                <a:close/>
              </a:path>
            </a:pathLst>
          </a:custGeom>
          <a:solidFill>
            <a:schemeClr val="bg1">
              <a:lumMod val="95000"/>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5" name="Freeform 14"/>
          <p:cNvSpPr/>
          <p:nvPr userDrawn="1"/>
        </p:nvSpPr>
        <p:spPr>
          <a:xfrm>
            <a:off x="-1" y="5747990"/>
            <a:ext cx="3591503" cy="1125597"/>
          </a:xfrm>
          <a:custGeom>
            <a:avLst/>
            <a:gdLst>
              <a:gd name="connsiteX0" fmla="*/ 1090825 w 3591503"/>
              <a:gd name="connsiteY0" fmla="*/ 0 h 1125597"/>
              <a:gd name="connsiteX1" fmla="*/ 3460636 w 3591503"/>
              <a:gd name="connsiteY1" fmla="*/ 981608 h 1125597"/>
              <a:gd name="connsiteX2" fmla="*/ 3591503 w 3591503"/>
              <a:gd name="connsiteY2" fmla="*/ 1125597 h 1125597"/>
              <a:gd name="connsiteX3" fmla="*/ 0 w 3591503"/>
              <a:gd name="connsiteY3" fmla="*/ 1125597 h 1125597"/>
              <a:gd name="connsiteX4" fmla="*/ 0 w 3591503"/>
              <a:gd name="connsiteY4" fmla="*/ 182553 h 1125597"/>
              <a:gd name="connsiteX5" fmla="*/ 94216 w 3591503"/>
              <a:gd name="connsiteY5" fmla="*/ 150674 h 1125597"/>
              <a:gd name="connsiteX6" fmla="*/ 1090825 w 3591503"/>
              <a:gd name="connsiteY6" fmla="*/ 0 h 1125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91503" h="1125597">
                <a:moveTo>
                  <a:pt x="1090825" y="0"/>
                </a:moveTo>
                <a:cubicBezTo>
                  <a:pt x="2016294" y="0"/>
                  <a:pt x="2854149" y="375121"/>
                  <a:pt x="3460636" y="981608"/>
                </a:cubicBezTo>
                <a:lnTo>
                  <a:pt x="3591503" y="1125597"/>
                </a:lnTo>
                <a:lnTo>
                  <a:pt x="0" y="1125597"/>
                </a:lnTo>
                <a:lnTo>
                  <a:pt x="0" y="182553"/>
                </a:lnTo>
                <a:lnTo>
                  <a:pt x="94216" y="150674"/>
                </a:lnTo>
                <a:cubicBezTo>
                  <a:pt x="409044" y="52752"/>
                  <a:pt x="743774" y="0"/>
                  <a:pt x="1090825" y="0"/>
                </a:cubicBezTo>
                <a:close/>
              </a:path>
            </a:pathLst>
          </a:custGeom>
          <a:solidFill>
            <a:schemeClr val="bg1">
              <a:lumMod val="95000"/>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6" name="Slide Number Placeholder 5"/>
          <p:cNvSpPr>
            <a:spLocks noGrp="1"/>
          </p:cNvSpPr>
          <p:nvPr>
            <p:ph type="sldNum" sz="quarter" idx="12"/>
          </p:nvPr>
        </p:nvSpPr>
        <p:spPr>
          <a:xfrm>
            <a:off x="155631" y="6356350"/>
            <a:ext cx="568269" cy="365125"/>
          </a:xfrm>
        </p:spPr>
        <p:txBody>
          <a:bodyPr/>
          <a:lstStyle>
            <a:lvl1pPr algn="ctr">
              <a:defRPr sz="140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fld id="{64D8F6BF-B3D2-4C4C-BBC4-803B8D37945E}" type="slidenum">
              <a:rPr lang="en-GB" smtClean="0"/>
              <a:pPr/>
              <a:t>‹#›</a:t>
            </a:fld>
            <a:endParaRPr lang="en-GB" dirty="0"/>
          </a:p>
        </p:txBody>
      </p:sp>
      <p:sp>
        <p:nvSpPr>
          <p:cNvPr id="22" name="Rectangle 21">
            <a:extLst>
              <a:ext uri="{FF2B5EF4-FFF2-40B4-BE49-F238E27FC236}">
                <a16:creationId xmlns:a16="http://schemas.microsoft.com/office/drawing/2014/main" id="{24167833-F8CF-4ABE-99B3-937AC87156C4}"/>
              </a:ext>
            </a:extLst>
          </p:cNvPr>
          <p:cNvSpPr/>
          <p:nvPr userDrawn="1"/>
        </p:nvSpPr>
        <p:spPr>
          <a:xfrm>
            <a:off x="-812605" y="1"/>
            <a:ext cx="478972" cy="478972"/>
          </a:xfrm>
          <a:prstGeom prst="rect">
            <a:avLst/>
          </a:prstGeom>
          <a:solidFill>
            <a:srgbClr val="2938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F7AD6EE8-9F21-4F7D-8144-22BB2E64E412}"/>
              </a:ext>
            </a:extLst>
          </p:cNvPr>
          <p:cNvSpPr/>
          <p:nvPr userDrawn="1"/>
        </p:nvSpPr>
        <p:spPr>
          <a:xfrm>
            <a:off x="-812605" y="609601"/>
            <a:ext cx="478972" cy="478972"/>
          </a:xfrm>
          <a:prstGeom prst="rect">
            <a:avLst/>
          </a:prstGeom>
          <a:solidFill>
            <a:srgbClr val="F57A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D6EC788-4E18-421B-88EB-1D71C869968B}"/>
              </a:ext>
            </a:extLst>
          </p:cNvPr>
          <p:cNvSpPr/>
          <p:nvPr userDrawn="1"/>
        </p:nvSpPr>
        <p:spPr>
          <a:xfrm>
            <a:off x="-812605" y="1262744"/>
            <a:ext cx="478972" cy="4789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F75F58A-E955-42D7-A4F5-0C474B7107FB}"/>
              </a:ext>
            </a:extLst>
          </p:cNvPr>
          <p:cNvSpPr/>
          <p:nvPr userDrawn="1"/>
        </p:nvSpPr>
        <p:spPr>
          <a:xfrm>
            <a:off x="-812605" y="1872344"/>
            <a:ext cx="478972" cy="478972"/>
          </a:xfrm>
          <a:prstGeom prst="rect">
            <a:avLst/>
          </a:prstGeom>
          <a:solidFill>
            <a:srgbClr val="2999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9538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4D8F6BF-B3D2-4C4C-BBC4-803B8D37945E}" type="slidenum">
              <a:rPr lang="en-GB" smtClean="0"/>
              <a:t>‹#›</a:t>
            </a:fld>
            <a:endParaRPr lang="en-GB" dirty="0"/>
          </a:p>
        </p:txBody>
      </p:sp>
    </p:spTree>
    <p:extLst>
      <p:ext uri="{BB962C8B-B14F-4D97-AF65-F5344CB8AC3E}">
        <p14:creationId xmlns:p14="http://schemas.microsoft.com/office/powerpoint/2010/main" val="248087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4D8F6BF-B3D2-4C4C-BBC4-803B8D37945E}" type="slidenum">
              <a:rPr lang="en-GB" smtClean="0"/>
              <a:t>‹#›</a:t>
            </a:fld>
            <a:endParaRPr lang="en-GB" dirty="0"/>
          </a:p>
        </p:txBody>
      </p:sp>
    </p:spTree>
    <p:extLst>
      <p:ext uri="{BB962C8B-B14F-4D97-AF65-F5344CB8AC3E}">
        <p14:creationId xmlns:p14="http://schemas.microsoft.com/office/powerpoint/2010/main" val="315463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4D8F6BF-B3D2-4C4C-BBC4-803B8D37945E}" type="slidenum">
              <a:rPr lang="en-GB" smtClean="0"/>
              <a:t>‹#›</a:t>
            </a:fld>
            <a:endParaRPr lang="en-GB" dirty="0"/>
          </a:p>
        </p:txBody>
      </p:sp>
    </p:spTree>
    <p:extLst>
      <p:ext uri="{BB962C8B-B14F-4D97-AF65-F5344CB8AC3E}">
        <p14:creationId xmlns:p14="http://schemas.microsoft.com/office/powerpoint/2010/main" val="3700795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4D8F6BF-B3D2-4C4C-BBC4-803B8D37945E}" type="slidenum">
              <a:rPr lang="en-GB" smtClean="0"/>
              <a:t>‹#›</a:t>
            </a:fld>
            <a:endParaRPr lang="en-GB" dirty="0"/>
          </a:p>
        </p:txBody>
      </p:sp>
    </p:spTree>
    <p:extLst>
      <p:ext uri="{BB962C8B-B14F-4D97-AF65-F5344CB8AC3E}">
        <p14:creationId xmlns:p14="http://schemas.microsoft.com/office/powerpoint/2010/main" val="421261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4D8F6BF-B3D2-4C4C-BBC4-803B8D37945E}" type="slidenum">
              <a:rPr lang="en-GB" smtClean="0"/>
              <a:t>‹#›</a:t>
            </a:fld>
            <a:endParaRPr lang="en-GB" dirty="0"/>
          </a:p>
        </p:txBody>
      </p:sp>
    </p:spTree>
    <p:extLst>
      <p:ext uri="{BB962C8B-B14F-4D97-AF65-F5344CB8AC3E}">
        <p14:creationId xmlns:p14="http://schemas.microsoft.com/office/powerpoint/2010/main" val="2352972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4D8F6BF-B3D2-4C4C-BBC4-803B8D37945E}" type="slidenum">
              <a:rPr lang="en-GB" smtClean="0"/>
              <a:t>‹#›</a:t>
            </a:fld>
            <a:endParaRPr lang="en-GB" dirty="0"/>
          </a:p>
        </p:txBody>
      </p:sp>
    </p:spTree>
    <p:extLst>
      <p:ext uri="{BB962C8B-B14F-4D97-AF65-F5344CB8AC3E}">
        <p14:creationId xmlns:p14="http://schemas.microsoft.com/office/powerpoint/2010/main" val="2635905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4D8F6BF-B3D2-4C4C-BBC4-803B8D37945E}" type="slidenum">
              <a:rPr lang="en-GB" smtClean="0"/>
              <a:t>‹#›</a:t>
            </a:fld>
            <a:endParaRPr lang="en-GB" dirty="0"/>
          </a:p>
        </p:txBody>
      </p:sp>
    </p:spTree>
    <p:extLst>
      <p:ext uri="{BB962C8B-B14F-4D97-AF65-F5344CB8AC3E}">
        <p14:creationId xmlns:p14="http://schemas.microsoft.com/office/powerpoint/2010/main" val="1069038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4D8F6BF-B3D2-4C4C-BBC4-803B8D37945E}" type="slidenum">
              <a:rPr lang="en-GB" smtClean="0"/>
              <a:t>‹#›</a:t>
            </a:fld>
            <a:endParaRPr lang="en-GB" dirty="0"/>
          </a:p>
        </p:txBody>
      </p:sp>
    </p:spTree>
    <p:extLst>
      <p:ext uri="{BB962C8B-B14F-4D97-AF65-F5344CB8AC3E}">
        <p14:creationId xmlns:p14="http://schemas.microsoft.com/office/powerpoint/2010/main" val="3256965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4D8F6BF-B3D2-4C4C-BBC4-803B8D37945E}" type="slidenum">
              <a:rPr lang="en-GB" smtClean="0"/>
              <a:t>‹#›</a:t>
            </a:fld>
            <a:endParaRPr lang="en-GB" dirty="0"/>
          </a:p>
        </p:txBody>
      </p:sp>
    </p:spTree>
    <p:extLst>
      <p:ext uri="{BB962C8B-B14F-4D97-AF65-F5344CB8AC3E}">
        <p14:creationId xmlns:p14="http://schemas.microsoft.com/office/powerpoint/2010/main" val="329010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D8F6BF-B3D2-4C4C-BBC4-803B8D37945E}" type="slidenum">
              <a:rPr lang="en-GB" smtClean="0"/>
              <a:t>‹#›</a:t>
            </a:fld>
            <a:endParaRPr lang="en-GB" dirty="0"/>
          </a:p>
        </p:txBody>
      </p:sp>
    </p:spTree>
    <p:extLst>
      <p:ext uri="{BB962C8B-B14F-4D97-AF65-F5344CB8AC3E}">
        <p14:creationId xmlns:p14="http://schemas.microsoft.com/office/powerpoint/2010/main" val="3070385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1" r:id="rId4"/>
    <p:sldLayoutId id="2147483662" r:id="rId5"/>
    <p:sldLayoutId id="2147483663" r:id="rId6"/>
    <p:sldLayoutId id="214748366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9.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p:cNvSpPr/>
          <p:nvPr/>
        </p:nvSpPr>
        <p:spPr>
          <a:xfrm>
            <a:off x="2179178" y="4533727"/>
            <a:ext cx="2656164" cy="2656155"/>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Oval 30"/>
          <p:cNvSpPr/>
          <p:nvPr/>
        </p:nvSpPr>
        <p:spPr>
          <a:xfrm>
            <a:off x="8268072" y="5080678"/>
            <a:ext cx="2134849" cy="2134842"/>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D2CBEB72-EDFF-4EE4-9ACE-B2F1108F7DB2}"/>
              </a:ext>
            </a:extLst>
          </p:cNvPr>
          <p:cNvSpPr txBox="1"/>
          <p:nvPr/>
        </p:nvSpPr>
        <p:spPr>
          <a:xfrm>
            <a:off x="249457" y="2698320"/>
            <a:ext cx="4250991" cy="1631216"/>
          </a:xfrm>
          <a:prstGeom prst="rect">
            <a:avLst/>
          </a:prstGeom>
          <a:noFill/>
          <a:effectLst>
            <a:outerShdw blurRad="63500" sx="102000" sy="102000" algn="ctr" rotWithShape="0">
              <a:prstClr val="black">
                <a:alpha val="40000"/>
              </a:prstClr>
            </a:outerShdw>
          </a:effectLst>
        </p:spPr>
        <p:txBody>
          <a:bodyPr wrap="square" lIns="0" rtlCol="0">
            <a:spAutoFit/>
          </a:bodyPr>
          <a:lstStyle/>
          <a:p>
            <a:pPr>
              <a:lnSpc>
                <a:spcPts val="3000"/>
              </a:lnSpc>
            </a:pPr>
            <a:r>
              <a:rPr lang="en-US" sz="2800" b="1" dirty="0">
                <a:solidFill>
                  <a:schemeClr val="bg1"/>
                </a:solidFill>
              </a:rPr>
              <a:t>Get in the Game      </a:t>
            </a:r>
          </a:p>
          <a:p>
            <a:pPr>
              <a:lnSpc>
                <a:spcPts val="3000"/>
              </a:lnSpc>
            </a:pPr>
            <a:r>
              <a:rPr lang="en-US" sz="2800" b="1" dirty="0">
                <a:solidFill>
                  <a:schemeClr val="bg1"/>
                </a:solidFill>
              </a:rPr>
              <a:t>Sports Career Conference</a:t>
            </a:r>
          </a:p>
          <a:p>
            <a:pPr>
              <a:lnSpc>
                <a:spcPts val="3000"/>
              </a:lnSpc>
            </a:pPr>
            <a:r>
              <a:rPr lang="en-US" sz="2800" b="1" dirty="0">
                <a:solidFill>
                  <a:schemeClr val="bg1"/>
                </a:solidFill>
              </a:rPr>
              <a:t>Baltimore, MD</a:t>
            </a:r>
          </a:p>
          <a:p>
            <a:pPr>
              <a:lnSpc>
                <a:spcPts val="3000"/>
              </a:lnSpc>
            </a:pPr>
            <a:r>
              <a:rPr lang="en-US" sz="2800" b="1" dirty="0">
                <a:solidFill>
                  <a:schemeClr val="bg1"/>
                </a:solidFill>
              </a:rPr>
              <a:t>October 2023</a:t>
            </a:r>
          </a:p>
        </p:txBody>
      </p:sp>
      <p:cxnSp>
        <p:nvCxnSpPr>
          <p:cNvPr id="8" name="Straight Connector 7">
            <a:extLst>
              <a:ext uri="{FF2B5EF4-FFF2-40B4-BE49-F238E27FC236}">
                <a16:creationId xmlns:a16="http://schemas.microsoft.com/office/drawing/2014/main" id="{53D1251A-EEC0-4DDC-B7BA-CEDCC2F7ECD5}"/>
              </a:ext>
            </a:extLst>
          </p:cNvPr>
          <p:cNvCxnSpPr>
            <a:cxnSpLocks/>
          </p:cNvCxnSpPr>
          <p:nvPr/>
        </p:nvCxnSpPr>
        <p:spPr>
          <a:xfrm>
            <a:off x="287835" y="4178806"/>
            <a:ext cx="4767296" cy="15073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Rounded Rectangle 17">
            <a:extLst>
              <a:ext uri="{FF2B5EF4-FFF2-40B4-BE49-F238E27FC236}">
                <a16:creationId xmlns:a16="http://schemas.microsoft.com/office/drawing/2014/main" id="{A0FAFA61-2AA6-4C6D-82D6-FA174A40791E}"/>
              </a:ext>
            </a:extLst>
          </p:cNvPr>
          <p:cNvSpPr/>
          <p:nvPr/>
        </p:nvSpPr>
        <p:spPr>
          <a:xfrm>
            <a:off x="359151" y="1800958"/>
            <a:ext cx="2616338" cy="79788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A picture containing text, plate, tableware, dishware&#10;&#10;Description automatically generated">
            <a:extLst>
              <a:ext uri="{FF2B5EF4-FFF2-40B4-BE49-F238E27FC236}">
                <a16:creationId xmlns:a16="http://schemas.microsoft.com/office/drawing/2014/main" id="{460FEDA4-057E-4AF8-AEB6-0AC9685B59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65981" y="1506530"/>
            <a:ext cx="2289250" cy="588855"/>
          </a:xfrm>
          <a:prstGeom prst="rect">
            <a:avLst/>
          </a:prstGeom>
        </p:spPr>
      </p:pic>
      <p:sp>
        <p:nvSpPr>
          <p:cNvPr id="27" name="Rounded Rectangle 26">
            <a:extLst>
              <a:ext uri="{FF2B5EF4-FFF2-40B4-BE49-F238E27FC236}">
                <a16:creationId xmlns:a16="http://schemas.microsoft.com/office/drawing/2014/main" id="{93188A4E-7002-BF89-A687-8B5F5CB34A7A}"/>
              </a:ext>
            </a:extLst>
          </p:cNvPr>
          <p:cNvSpPr/>
          <p:nvPr/>
        </p:nvSpPr>
        <p:spPr>
          <a:xfrm>
            <a:off x="307780" y="795660"/>
            <a:ext cx="2616338" cy="79788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Shape&#10;&#10;Description automatically generated with medium confidence">
            <a:extLst>
              <a:ext uri="{FF2B5EF4-FFF2-40B4-BE49-F238E27FC236}">
                <a16:creationId xmlns:a16="http://schemas.microsoft.com/office/drawing/2014/main" id="{DEE01D11-BEC9-9B89-E935-7963DD1592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72233" y="22438"/>
            <a:ext cx="2360826" cy="773222"/>
          </a:xfrm>
          <a:prstGeom prst="rect">
            <a:avLst/>
          </a:prstGeom>
        </p:spPr>
      </p:pic>
      <p:sp>
        <p:nvSpPr>
          <p:cNvPr id="2" name="TextBox 1">
            <a:extLst>
              <a:ext uri="{FF2B5EF4-FFF2-40B4-BE49-F238E27FC236}">
                <a16:creationId xmlns:a16="http://schemas.microsoft.com/office/drawing/2014/main" id="{AE69872A-7143-2CE6-D265-6640264EFC20}"/>
              </a:ext>
            </a:extLst>
          </p:cNvPr>
          <p:cNvSpPr txBox="1"/>
          <p:nvPr/>
        </p:nvSpPr>
        <p:spPr>
          <a:xfrm>
            <a:off x="254117" y="4246522"/>
            <a:ext cx="4348737" cy="707886"/>
          </a:xfrm>
          <a:prstGeom prst="rect">
            <a:avLst/>
          </a:prstGeom>
          <a:noFill/>
        </p:spPr>
        <p:txBody>
          <a:bodyPr wrap="square" lIns="0" rtlCol="0">
            <a:spAutoFit/>
          </a:bodyPr>
          <a:lstStyle/>
          <a:p>
            <a:r>
              <a:rPr lang="en-US" sz="2000" dirty="0">
                <a:solidFill>
                  <a:schemeClr val="bg1"/>
                </a:solidFill>
              </a:rPr>
              <a:t>Careers in the sports business for students at HBCUs</a:t>
            </a:r>
            <a:endParaRPr lang="en-US" sz="2000" dirty="0">
              <a:solidFill>
                <a:schemeClr val="bg1"/>
              </a:solidFill>
              <a:latin typeface="Segoe UI" panose="020B0502040204020203" pitchFamily="34" charset="0"/>
              <a:cs typeface="Segoe UI" panose="020B0502040204020203" pitchFamily="34" charset="0"/>
            </a:endParaRPr>
          </a:p>
        </p:txBody>
      </p:sp>
      <p:pic>
        <p:nvPicPr>
          <p:cNvPr id="4" name="Graphic 3" descr="Badge Tm outline">
            <a:extLst>
              <a:ext uri="{FF2B5EF4-FFF2-40B4-BE49-F238E27FC236}">
                <a16:creationId xmlns:a16="http://schemas.microsoft.com/office/drawing/2014/main" id="{0195952C-9E6F-4F2B-A089-34E124DD69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04448" y="-568015"/>
            <a:ext cx="245262" cy="245262"/>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131E6DE1-3E56-9793-FA1C-C1C9F2916B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814" y="22438"/>
            <a:ext cx="12053186" cy="6741027"/>
          </a:xfrm>
          <a:prstGeom prst="rect">
            <a:avLst/>
          </a:prstGeom>
        </p:spPr>
      </p:pic>
    </p:spTree>
    <p:extLst>
      <p:ext uri="{BB962C8B-B14F-4D97-AF65-F5344CB8AC3E}">
        <p14:creationId xmlns:p14="http://schemas.microsoft.com/office/powerpoint/2010/main" val="3693215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783D3A-22F2-D503-0878-37E4B5CD4B93}"/>
              </a:ext>
            </a:extLst>
          </p:cNvPr>
          <p:cNvSpPr>
            <a:spLocks noGrp="1"/>
          </p:cNvSpPr>
          <p:nvPr>
            <p:ph type="title"/>
          </p:nvPr>
        </p:nvSpPr>
        <p:spPr>
          <a:xfrm>
            <a:off x="1205339" y="875373"/>
            <a:ext cx="3885293" cy="1009765"/>
          </a:xfrm>
        </p:spPr>
        <p:txBody>
          <a:bodyPr vert="horz" lIns="91440" tIns="45720" rIns="91440" bIns="45720" rtlCol="0" anchor="b">
            <a:noAutofit/>
          </a:bodyPr>
          <a:lstStyle/>
          <a:p>
            <a:pPr algn="ctr"/>
            <a:r>
              <a:rPr lang="en-US" sz="2400" b="1" dirty="0">
                <a:latin typeface="Aldhabi" pitchFamily="2" charset="-78"/>
                <a:cs typeface="Aldhabi" pitchFamily="2" charset="-78"/>
              </a:rPr>
              <a:t> </a:t>
            </a:r>
            <a:r>
              <a:rPr lang="en-US" b="1" dirty="0">
                <a:latin typeface="Abadi" panose="020B0604020104020204" pitchFamily="34" charset="0"/>
                <a:cs typeface="Aldhabi" pitchFamily="2" charset="-78"/>
              </a:rPr>
              <a:t>What Is </a:t>
            </a:r>
            <a:br>
              <a:rPr lang="en-US" b="1" dirty="0">
                <a:latin typeface="Abadi" panose="020B0604020104020204" pitchFamily="34" charset="0"/>
                <a:cs typeface="Aldhabi" pitchFamily="2" charset="-78"/>
              </a:rPr>
            </a:br>
            <a:r>
              <a:rPr lang="en-US" b="1" dirty="0">
                <a:latin typeface="Abadi" panose="020B0604020104020204" pitchFamily="34" charset="0"/>
                <a:cs typeface="Aldhabi" pitchFamily="2" charset="-78"/>
              </a:rPr>
              <a:t>Get In The Game?</a:t>
            </a:r>
          </a:p>
        </p:txBody>
      </p:sp>
      <p:sp>
        <p:nvSpPr>
          <p:cNvPr id="2" name="Slide Number Placeholder 1"/>
          <p:cNvSpPr>
            <a:spLocks noGrp="1"/>
          </p:cNvSpPr>
          <p:nvPr>
            <p:ph type="sldNum" sz="quarter" idx="4294967295"/>
          </p:nvPr>
        </p:nvSpPr>
        <p:spPr>
          <a:xfrm>
            <a:off x="9448800" y="6356350"/>
            <a:ext cx="2743200" cy="365125"/>
          </a:xfrm>
        </p:spPr>
        <p:txBody>
          <a:bodyPr vert="horz" lIns="91440" tIns="45720" rIns="91440" bIns="45720" rtlCol="0" anchor="ctr">
            <a:normAutofit/>
          </a:bodyPr>
          <a:lstStyle/>
          <a:p>
            <a:pPr>
              <a:spcAft>
                <a:spcPts val="600"/>
              </a:spcAft>
              <a:defRPr/>
            </a:pPr>
            <a:fld id="{64D8F6BF-B3D2-4C4C-BBC4-803B8D37945E}" type="slidenum">
              <a:rPr lang="en-US">
                <a:solidFill>
                  <a:schemeClr val="bg1"/>
                </a:solidFill>
                <a:latin typeface="Calibri" panose="020F0502020204030204"/>
              </a:rPr>
              <a:pPr>
                <a:spcAft>
                  <a:spcPts val="600"/>
                </a:spcAft>
                <a:defRPr/>
              </a:pPr>
              <a:t>2</a:t>
            </a:fld>
            <a:endParaRPr lang="en-US" dirty="0">
              <a:solidFill>
                <a:schemeClr val="bg1"/>
              </a:solidFill>
              <a:latin typeface="Calibri" panose="020F0502020204030204"/>
            </a:endParaRPr>
          </a:p>
        </p:txBody>
      </p:sp>
      <p:sp>
        <p:nvSpPr>
          <p:cNvPr id="7" name="Content Placeholder 2">
            <a:extLst>
              <a:ext uri="{FF2B5EF4-FFF2-40B4-BE49-F238E27FC236}">
                <a16:creationId xmlns:a16="http://schemas.microsoft.com/office/drawing/2014/main" id="{02009B05-56F3-04D5-945A-10285B4FF992}"/>
              </a:ext>
            </a:extLst>
          </p:cNvPr>
          <p:cNvSpPr txBox="1">
            <a:spLocks/>
          </p:cNvSpPr>
          <p:nvPr/>
        </p:nvSpPr>
        <p:spPr>
          <a:xfrm>
            <a:off x="846285" y="1881077"/>
            <a:ext cx="5008980" cy="425391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sz="2400" dirty="0">
                <a:latin typeface="Abadi" panose="020B0604020104020204" pitchFamily="34" charset="0"/>
              </a:rPr>
              <a:t>Get In The Game is a three-day event in October 6-8, 2023 that provides HBCU students and college students of color with opportunities to learn more about the business of sports.</a:t>
            </a:r>
          </a:p>
          <a:p>
            <a:pPr marL="0"/>
            <a:r>
              <a:rPr lang="en-US" sz="2400" dirty="0">
                <a:latin typeface="Abadi" panose="020B0604020104020204" pitchFamily="34" charset="0"/>
              </a:rPr>
              <a:t>The sports industry is one of the most competitive industries around, yet many don’t truly understand the business of sports the vast amount of opportunities, or what to do to make it happen.</a:t>
            </a:r>
            <a:endParaRPr lang="en-US" sz="2000" dirty="0"/>
          </a:p>
          <a:p>
            <a:pPr marL="0" indent="0" algn="ctr">
              <a:buNone/>
            </a:pPr>
            <a:r>
              <a:rPr lang="en-US" u="sng" dirty="0">
                <a:latin typeface="Abadi" panose="020B0604020104020204" pitchFamily="34" charset="0"/>
              </a:rPr>
              <a:t>WE AIM TO CHANGE THAT</a:t>
            </a:r>
          </a:p>
        </p:txBody>
      </p:sp>
      <p:pic>
        <p:nvPicPr>
          <p:cNvPr id="8" name="Picture 7" descr="A group of people in a room&#10;&#10;Description automatically generated with medium confidence">
            <a:extLst>
              <a:ext uri="{FF2B5EF4-FFF2-40B4-BE49-F238E27FC236}">
                <a16:creationId xmlns:a16="http://schemas.microsoft.com/office/drawing/2014/main" id="{CCDA4F5B-1992-1121-91DE-369378BCB65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3476" r="13273" b="2"/>
          <a:stretch/>
        </p:blipFill>
        <p:spPr>
          <a:xfrm>
            <a:off x="5855265" y="723014"/>
            <a:ext cx="5674840" cy="4348716"/>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pic>
        <p:nvPicPr>
          <p:cNvPr id="5" name="Graphic 4" descr="Badge Tm outline">
            <a:extLst>
              <a:ext uri="{FF2B5EF4-FFF2-40B4-BE49-F238E27FC236}">
                <a16:creationId xmlns:a16="http://schemas.microsoft.com/office/drawing/2014/main" id="{DE611606-B881-A53F-80C3-69C58ED85FC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36595" y="301083"/>
            <a:ext cx="215590" cy="215590"/>
          </a:xfrm>
          <a:prstGeom prst="rect">
            <a:avLst/>
          </a:prstGeom>
        </p:spPr>
      </p:pic>
    </p:spTree>
    <p:extLst>
      <p:ext uri="{BB962C8B-B14F-4D97-AF65-F5344CB8AC3E}">
        <p14:creationId xmlns:p14="http://schemas.microsoft.com/office/powerpoint/2010/main" val="382866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783D3A-22F2-D503-0878-37E4B5CD4B93}"/>
              </a:ext>
            </a:extLst>
          </p:cNvPr>
          <p:cNvSpPr>
            <a:spLocks noGrp="1"/>
          </p:cNvSpPr>
          <p:nvPr>
            <p:ph type="title"/>
          </p:nvPr>
        </p:nvSpPr>
        <p:spPr>
          <a:xfrm>
            <a:off x="568325" y="247347"/>
            <a:ext cx="10515600" cy="940868"/>
          </a:xfrm>
        </p:spPr>
        <p:txBody>
          <a:bodyPr/>
          <a:lstStyle/>
          <a:p>
            <a:r>
              <a:rPr lang="en-US" dirty="0"/>
              <a:t>		</a:t>
            </a:r>
            <a:r>
              <a:rPr lang="en-US" sz="4000" b="1" dirty="0">
                <a:latin typeface="Abadi" panose="020B0604020104020204" pitchFamily="34" charset="0"/>
              </a:rPr>
              <a:t>Why Get In The Game?</a:t>
            </a:r>
          </a:p>
        </p:txBody>
      </p:sp>
      <p:sp>
        <p:nvSpPr>
          <p:cNvPr id="2" name="Slide Number Placeholder 1"/>
          <p:cNvSpPr>
            <a:spLocks noGrp="1"/>
          </p:cNvSpPr>
          <p:nvPr>
            <p:ph type="sldNum" sz="quarter" idx="4294967295"/>
          </p:nvPr>
        </p:nvSpPr>
        <p:spPr>
          <a:xfrm>
            <a:off x="130624" y="6356350"/>
            <a:ext cx="568325" cy="365125"/>
          </a:xfrm>
        </p:spPr>
        <p:txBody>
          <a:bodyPr/>
          <a:lstStyle/>
          <a:p>
            <a:fld id="{64D8F6BF-B3D2-4C4C-BBC4-803B8D37945E}" type="slidenum">
              <a:rPr lang="en-GB" smtClean="0"/>
              <a:pPr/>
              <a:t>3</a:t>
            </a:fld>
            <a:endParaRPr lang="en-GB" dirty="0"/>
          </a:p>
        </p:txBody>
      </p:sp>
      <p:sp>
        <p:nvSpPr>
          <p:cNvPr id="7" name="Content Placeholder 2">
            <a:extLst>
              <a:ext uri="{FF2B5EF4-FFF2-40B4-BE49-F238E27FC236}">
                <a16:creationId xmlns:a16="http://schemas.microsoft.com/office/drawing/2014/main" id="{02009B05-56F3-04D5-945A-10285B4FF992}"/>
              </a:ext>
            </a:extLst>
          </p:cNvPr>
          <p:cNvSpPr txBox="1">
            <a:spLocks/>
          </p:cNvSpPr>
          <p:nvPr/>
        </p:nvSpPr>
        <p:spPr>
          <a:xfrm>
            <a:off x="838200" y="1527059"/>
            <a:ext cx="10515600" cy="50835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600"/>
              </a:spcAft>
            </a:pPr>
            <a:r>
              <a:rPr lang="en-US" u="sng" dirty="0">
                <a:latin typeface="Abadi" panose="020F0502020204030204" pitchFamily="34" charset="0"/>
                <a:cs typeface="Aldhabi" panose="020F0502020204030204" pitchFamily="34" charset="0"/>
              </a:rPr>
              <a:t>Get In the Game </a:t>
            </a:r>
            <a:r>
              <a:rPr lang="en-US" dirty="0">
                <a:latin typeface="Abadi" panose="020F0502020204030204" pitchFamily="34" charset="0"/>
                <a:cs typeface="Aldhabi" panose="020F0502020204030204" pitchFamily="34" charset="0"/>
              </a:rPr>
              <a:t>creates a unique experience for students to learn about the sports business through:</a:t>
            </a:r>
          </a:p>
          <a:p>
            <a:pPr lvl="1">
              <a:spcBef>
                <a:spcPts val="600"/>
              </a:spcBef>
              <a:spcAft>
                <a:spcPts val="600"/>
              </a:spcAft>
              <a:buFont typeface="Courier New" panose="02070309020205020404" pitchFamily="49" charset="0"/>
              <a:buChar char="o"/>
            </a:pPr>
            <a:r>
              <a:rPr lang="en-US" dirty="0">
                <a:latin typeface="Abadi" panose="020F0502020204030204" pitchFamily="34" charset="0"/>
                <a:cs typeface="Aldhabi" panose="020F0502020204030204" pitchFamily="34" charset="0"/>
              </a:rPr>
              <a:t>Brand &amp; Retailer Keynotes and Case Studies</a:t>
            </a:r>
          </a:p>
          <a:p>
            <a:pPr lvl="1">
              <a:spcBef>
                <a:spcPts val="600"/>
              </a:spcBef>
              <a:spcAft>
                <a:spcPts val="600"/>
              </a:spcAft>
              <a:buFont typeface="Courier New" panose="02070309020205020404" pitchFamily="49" charset="0"/>
              <a:buChar char="o"/>
            </a:pPr>
            <a:r>
              <a:rPr lang="en-US" dirty="0">
                <a:latin typeface="Abadi" panose="020F0502020204030204" pitchFamily="34" charset="0"/>
                <a:cs typeface="Aldhabi" panose="020F0502020204030204" pitchFamily="34" charset="0"/>
              </a:rPr>
              <a:t>Panel discussions with Industry Professionals</a:t>
            </a:r>
          </a:p>
          <a:p>
            <a:pPr lvl="1">
              <a:spcBef>
                <a:spcPts val="600"/>
              </a:spcBef>
              <a:spcAft>
                <a:spcPts val="600"/>
              </a:spcAft>
              <a:buFont typeface="Courier New" panose="02070309020205020404" pitchFamily="49" charset="0"/>
              <a:buChar char="o"/>
            </a:pPr>
            <a:r>
              <a:rPr lang="en-US" dirty="0">
                <a:latin typeface="Abadi" panose="020F0502020204030204" pitchFamily="34" charset="0"/>
                <a:cs typeface="Aldhabi" panose="020F0502020204030204" pitchFamily="34" charset="0"/>
              </a:rPr>
              <a:t>Interactive Workshops</a:t>
            </a:r>
          </a:p>
          <a:p>
            <a:pPr lvl="1">
              <a:spcBef>
                <a:spcPts val="600"/>
              </a:spcBef>
              <a:spcAft>
                <a:spcPts val="600"/>
              </a:spcAft>
              <a:buFont typeface="Courier New" panose="02070309020205020404" pitchFamily="49" charset="0"/>
              <a:buChar char="o"/>
            </a:pPr>
            <a:r>
              <a:rPr lang="en-US" dirty="0">
                <a:latin typeface="Abadi" panose="020F0502020204030204" pitchFamily="34" charset="0"/>
                <a:cs typeface="Aldhabi" panose="020F0502020204030204" pitchFamily="34" charset="0"/>
              </a:rPr>
              <a:t>Networking and More</a:t>
            </a:r>
            <a:endParaRPr lang="en-US" sz="1200" dirty="0">
              <a:latin typeface="Abadi" panose="020F0502020204030204" pitchFamily="34" charset="0"/>
              <a:cs typeface="Aldhabi" panose="020F0502020204030204" pitchFamily="34" charset="0"/>
            </a:endParaRPr>
          </a:p>
          <a:p>
            <a:pPr>
              <a:spcBef>
                <a:spcPts val="600"/>
              </a:spcBef>
              <a:spcAft>
                <a:spcPts val="600"/>
              </a:spcAft>
            </a:pPr>
            <a:r>
              <a:rPr lang="en-US" u="sng" dirty="0">
                <a:latin typeface="Abadi" panose="020F0502020204030204" pitchFamily="34" charset="0"/>
                <a:cs typeface="Aldhabi" panose="020F0502020204030204" pitchFamily="34" charset="0"/>
              </a:rPr>
              <a:t>Get In The Game </a:t>
            </a:r>
            <a:r>
              <a:rPr lang="en-US" dirty="0">
                <a:latin typeface="Abadi" panose="020F0502020204030204" pitchFamily="34" charset="0"/>
                <a:cs typeface="Aldhabi" panose="020F0502020204030204" pitchFamily="34" charset="0"/>
              </a:rPr>
              <a:t>enables companies to connect with students:</a:t>
            </a:r>
          </a:p>
          <a:p>
            <a:pPr marL="635000" lvl="1" indent="-177800">
              <a:spcBef>
                <a:spcPts val="600"/>
              </a:spcBef>
              <a:spcAft>
                <a:spcPts val="600"/>
              </a:spcAft>
            </a:pPr>
            <a:r>
              <a:rPr lang="en-US" dirty="0">
                <a:latin typeface="Abadi" panose="020F0502020204030204" pitchFamily="34" charset="0"/>
                <a:cs typeface="Aldhabi" panose="020F0502020204030204" pitchFamily="34" charset="0"/>
              </a:rPr>
              <a:t> Educate them about your company and employment opportunities</a:t>
            </a:r>
          </a:p>
          <a:p>
            <a:pPr lvl="1">
              <a:spcBef>
                <a:spcPts val="600"/>
              </a:spcBef>
              <a:spcAft>
                <a:spcPts val="600"/>
              </a:spcAft>
            </a:pPr>
            <a:r>
              <a:rPr lang="en-US" dirty="0">
                <a:latin typeface="Abadi" panose="020F0502020204030204" pitchFamily="34" charset="0"/>
                <a:cs typeface="Aldhabi" panose="020F0502020204030204" pitchFamily="34" charset="0"/>
              </a:rPr>
              <a:t>Recruit and build a candidate pipeline</a:t>
            </a:r>
          </a:p>
          <a:p>
            <a:pPr lvl="1">
              <a:spcBef>
                <a:spcPts val="600"/>
              </a:spcBef>
              <a:spcAft>
                <a:spcPts val="600"/>
              </a:spcAft>
            </a:pPr>
            <a:r>
              <a:rPr lang="en-US" dirty="0">
                <a:latin typeface="Abadi" panose="020F0502020204030204" pitchFamily="34" charset="0"/>
                <a:cs typeface="Aldhabi" panose="020F0502020204030204" pitchFamily="34" charset="0"/>
              </a:rPr>
              <a:t>Teach students about operations, process, strategic planning marketing, sales, finance </a:t>
            </a:r>
          </a:p>
        </p:txBody>
      </p:sp>
      <p:pic>
        <p:nvPicPr>
          <p:cNvPr id="8" name="Graphic 7" descr="Badge Tm outline">
            <a:extLst>
              <a:ext uri="{FF2B5EF4-FFF2-40B4-BE49-F238E27FC236}">
                <a16:creationId xmlns:a16="http://schemas.microsoft.com/office/drawing/2014/main" id="{00D247F1-BCAF-17EA-5F93-B2E91E7917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80839" y="347708"/>
            <a:ext cx="165248" cy="165248"/>
          </a:xfrm>
          <a:prstGeom prst="rect">
            <a:avLst/>
          </a:prstGeom>
        </p:spPr>
      </p:pic>
    </p:spTree>
    <p:extLst>
      <p:ext uri="{BB962C8B-B14F-4D97-AF65-F5344CB8AC3E}">
        <p14:creationId xmlns:p14="http://schemas.microsoft.com/office/powerpoint/2010/main" val="751738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783D3A-22F2-D503-0878-37E4B5CD4B93}"/>
              </a:ext>
            </a:extLst>
          </p:cNvPr>
          <p:cNvSpPr>
            <a:spLocks noGrp="1"/>
          </p:cNvSpPr>
          <p:nvPr>
            <p:ph type="title"/>
          </p:nvPr>
        </p:nvSpPr>
        <p:spPr>
          <a:xfrm>
            <a:off x="568325" y="247347"/>
            <a:ext cx="10515600" cy="940868"/>
          </a:xfrm>
        </p:spPr>
        <p:txBody>
          <a:bodyPr>
            <a:normAutofit fontScale="90000"/>
          </a:bodyPr>
          <a:lstStyle/>
          <a:p>
            <a:r>
              <a:rPr lang="en-US" dirty="0"/>
              <a:t>		</a:t>
            </a:r>
            <a:r>
              <a:rPr lang="en-US" sz="4000" b="1" dirty="0">
                <a:latin typeface="+mn-lt"/>
              </a:rPr>
              <a:t>October 6 – 8, 2023</a:t>
            </a:r>
            <a:br>
              <a:rPr lang="en-US" sz="4000" b="1" dirty="0">
                <a:latin typeface="+mn-lt"/>
              </a:rPr>
            </a:br>
            <a:r>
              <a:rPr lang="en-US" sz="4000" b="1" dirty="0">
                <a:latin typeface="+mn-lt"/>
              </a:rPr>
              <a:t>		Sheraton Inner Harbor, Baltimore, MD</a:t>
            </a:r>
          </a:p>
        </p:txBody>
      </p:sp>
      <p:sp>
        <p:nvSpPr>
          <p:cNvPr id="2" name="Slide Number Placeholder 1"/>
          <p:cNvSpPr>
            <a:spLocks noGrp="1"/>
          </p:cNvSpPr>
          <p:nvPr>
            <p:ph type="sldNum" sz="quarter" idx="4294967295"/>
          </p:nvPr>
        </p:nvSpPr>
        <p:spPr>
          <a:xfrm>
            <a:off x="140672" y="6356350"/>
            <a:ext cx="568325" cy="365125"/>
          </a:xfrm>
        </p:spPr>
        <p:txBody>
          <a:bodyPr/>
          <a:lstStyle/>
          <a:p>
            <a:fld id="{64D8F6BF-B3D2-4C4C-BBC4-803B8D37945E}" type="slidenum">
              <a:rPr lang="en-GB" smtClean="0"/>
              <a:pPr/>
              <a:t>4</a:t>
            </a:fld>
            <a:endParaRPr lang="en-GB" dirty="0"/>
          </a:p>
        </p:txBody>
      </p:sp>
      <p:sp>
        <p:nvSpPr>
          <p:cNvPr id="7" name="Content Placeholder 2">
            <a:extLst>
              <a:ext uri="{FF2B5EF4-FFF2-40B4-BE49-F238E27FC236}">
                <a16:creationId xmlns:a16="http://schemas.microsoft.com/office/drawing/2014/main" id="{02009B05-56F3-04D5-945A-10285B4FF992}"/>
              </a:ext>
            </a:extLst>
          </p:cNvPr>
          <p:cNvSpPr txBox="1">
            <a:spLocks/>
          </p:cNvSpPr>
          <p:nvPr/>
        </p:nvSpPr>
        <p:spPr>
          <a:xfrm>
            <a:off x="1066799" y="1457011"/>
            <a:ext cx="10642601" cy="52644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Baltimore is an ideal location to reach HBCU students as it is surrounded by a number of HBCU institutions:</a:t>
            </a:r>
          </a:p>
          <a:p>
            <a:pPr marL="0" indent="0">
              <a:buNone/>
            </a:pPr>
            <a:endParaRPr lang="en-US" sz="1400" dirty="0"/>
          </a:p>
          <a:p>
            <a:pPr lvl="1"/>
            <a:r>
              <a:rPr lang="en-US" dirty="0"/>
              <a:t>Bowie State</a:t>
            </a:r>
          </a:p>
          <a:p>
            <a:pPr lvl="1"/>
            <a:r>
              <a:rPr lang="en-US" dirty="0"/>
              <a:t>Morgan State</a:t>
            </a:r>
          </a:p>
          <a:p>
            <a:pPr lvl="1"/>
            <a:r>
              <a:rPr lang="en-US" dirty="0"/>
              <a:t>Coppin State</a:t>
            </a:r>
          </a:p>
          <a:p>
            <a:pPr lvl="1"/>
            <a:r>
              <a:rPr lang="en-US" dirty="0"/>
              <a:t>Maryland Eastern Shore</a:t>
            </a:r>
          </a:p>
          <a:p>
            <a:pPr lvl="1"/>
            <a:r>
              <a:rPr lang="en-US" dirty="0"/>
              <a:t>Howard University</a:t>
            </a:r>
          </a:p>
          <a:p>
            <a:pPr marL="0" indent="0">
              <a:buNone/>
            </a:pPr>
            <a:endParaRPr lang="en-US" sz="2400" dirty="0"/>
          </a:p>
          <a:p>
            <a:pPr marL="0" indent="0">
              <a:buNone/>
            </a:pPr>
            <a:r>
              <a:rPr lang="en-US" dirty="0"/>
              <a:t>And with the success of the 2022 CIAA Tournament, and its proximity to Philadelphia, Washington DC and Virginia, Baltimore is a perfect destination for HBCU students and students of color who want to </a:t>
            </a:r>
            <a:r>
              <a:rPr lang="en-US" b="1" dirty="0"/>
              <a:t>Get In The Game!</a:t>
            </a:r>
          </a:p>
          <a:p>
            <a:pPr lvl="1"/>
            <a:endParaRPr lang="en-US" dirty="0"/>
          </a:p>
        </p:txBody>
      </p:sp>
      <p:pic>
        <p:nvPicPr>
          <p:cNvPr id="4" name="Picture 3">
            <a:extLst>
              <a:ext uri="{FF2B5EF4-FFF2-40B4-BE49-F238E27FC236}">
                <a16:creationId xmlns:a16="http://schemas.microsoft.com/office/drawing/2014/main" id="{066D1339-D1DE-F97C-D50C-7AD3ED72DDF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2221" t="6069" r="11908" b="5987"/>
          <a:stretch/>
        </p:blipFill>
        <p:spPr>
          <a:xfrm>
            <a:off x="7903774" y="2230734"/>
            <a:ext cx="3621686" cy="2361363"/>
          </a:xfrm>
          <a:prstGeom prst="rect">
            <a:avLst/>
          </a:prstGeom>
        </p:spPr>
      </p:pic>
      <p:pic>
        <p:nvPicPr>
          <p:cNvPr id="5" name="Graphic 4" descr="Badge Tm outline">
            <a:extLst>
              <a:ext uri="{FF2B5EF4-FFF2-40B4-BE49-F238E27FC236}">
                <a16:creationId xmlns:a16="http://schemas.microsoft.com/office/drawing/2014/main" id="{6C594F55-D868-749E-879D-BA3A350C23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80839" y="347708"/>
            <a:ext cx="165248" cy="165248"/>
          </a:xfrm>
          <a:prstGeom prst="rect">
            <a:avLst/>
          </a:prstGeom>
        </p:spPr>
      </p:pic>
    </p:spTree>
    <p:extLst>
      <p:ext uri="{BB962C8B-B14F-4D97-AF65-F5344CB8AC3E}">
        <p14:creationId xmlns:p14="http://schemas.microsoft.com/office/powerpoint/2010/main" val="1467170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783D3A-22F2-D503-0878-37E4B5CD4B93}"/>
              </a:ext>
            </a:extLst>
          </p:cNvPr>
          <p:cNvSpPr>
            <a:spLocks noGrp="1"/>
          </p:cNvSpPr>
          <p:nvPr>
            <p:ph type="title"/>
          </p:nvPr>
        </p:nvSpPr>
        <p:spPr>
          <a:xfrm>
            <a:off x="568325" y="247347"/>
            <a:ext cx="10515600" cy="940868"/>
          </a:xfrm>
        </p:spPr>
        <p:txBody>
          <a:bodyPr>
            <a:normAutofit fontScale="90000"/>
          </a:bodyPr>
          <a:lstStyle/>
          <a:p>
            <a:r>
              <a:rPr lang="en-US" dirty="0"/>
              <a:t>		</a:t>
            </a:r>
            <a:r>
              <a:rPr lang="en-US" sz="4000" b="1" dirty="0">
                <a:latin typeface="+mn-lt"/>
              </a:rPr>
              <a:t>October 6 – 8, 2023</a:t>
            </a:r>
            <a:br>
              <a:rPr lang="en-US" sz="4000" b="1" dirty="0">
                <a:latin typeface="+mn-lt"/>
              </a:rPr>
            </a:br>
            <a:r>
              <a:rPr lang="en-US" sz="4000" b="1" dirty="0">
                <a:latin typeface="+mn-lt"/>
              </a:rPr>
              <a:t>		Sheraton Inner Harbor, Baltimore, MD</a:t>
            </a:r>
          </a:p>
        </p:txBody>
      </p:sp>
      <p:sp>
        <p:nvSpPr>
          <p:cNvPr id="2" name="Slide Number Placeholder 1"/>
          <p:cNvSpPr>
            <a:spLocks noGrp="1"/>
          </p:cNvSpPr>
          <p:nvPr>
            <p:ph type="sldNum" sz="quarter" idx="4294967295"/>
          </p:nvPr>
        </p:nvSpPr>
        <p:spPr>
          <a:xfrm>
            <a:off x="140672" y="6356350"/>
            <a:ext cx="568325" cy="365125"/>
          </a:xfrm>
        </p:spPr>
        <p:txBody>
          <a:bodyPr/>
          <a:lstStyle/>
          <a:p>
            <a:fld id="{64D8F6BF-B3D2-4C4C-BBC4-803B8D37945E}" type="slidenum">
              <a:rPr lang="en-GB" smtClean="0"/>
              <a:pPr/>
              <a:t>5</a:t>
            </a:fld>
            <a:endParaRPr lang="en-GB" dirty="0"/>
          </a:p>
        </p:txBody>
      </p:sp>
      <p:pic>
        <p:nvPicPr>
          <p:cNvPr id="11" name="Picture 10" descr="A picture containing outdoor, sky, water, city&#10;&#10;Description automatically generated">
            <a:extLst>
              <a:ext uri="{FF2B5EF4-FFF2-40B4-BE49-F238E27FC236}">
                <a16:creationId xmlns:a16="http://schemas.microsoft.com/office/drawing/2014/main" id="{94717C8F-4AE4-CBA8-47A8-31796550637A}"/>
              </a:ext>
            </a:extLst>
          </p:cNvPr>
          <p:cNvPicPr>
            <a:picLocks noChangeAspect="1"/>
          </p:cNvPicPr>
          <p:nvPr/>
        </p:nvPicPr>
        <p:blipFill>
          <a:blip r:embed="rId3">
            <a:alphaModFix amt="28000"/>
            <a:extLst>
              <a:ext uri="{28A0092B-C50C-407E-A947-70E740481C1C}">
                <a14:useLocalDpi xmlns:a14="http://schemas.microsoft.com/office/drawing/2010/main" val="0"/>
              </a:ext>
            </a:extLst>
          </a:blip>
          <a:stretch>
            <a:fillRect/>
          </a:stretch>
        </p:blipFill>
        <p:spPr>
          <a:xfrm>
            <a:off x="437774" y="26328"/>
            <a:ext cx="11316452" cy="6805343"/>
          </a:xfrm>
          <a:prstGeom prst="rect">
            <a:avLst/>
          </a:prstGeom>
        </p:spPr>
      </p:pic>
      <p:pic>
        <p:nvPicPr>
          <p:cNvPr id="4" name="Graphic 3" descr="Badge Tm outline">
            <a:extLst>
              <a:ext uri="{FF2B5EF4-FFF2-40B4-BE49-F238E27FC236}">
                <a16:creationId xmlns:a16="http://schemas.microsoft.com/office/drawing/2014/main" id="{464D8BDA-D864-E553-DE9F-D59B842E1B8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80839" y="347708"/>
            <a:ext cx="165248" cy="165248"/>
          </a:xfrm>
          <a:prstGeom prst="rect">
            <a:avLst/>
          </a:prstGeom>
        </p:spPr>
      </p:pic>
    </p:spTree>
    <p:extLst>
      <p:ext uri="{BB962C8B-B14F-4D97-AF65-F5344CB8AC3E}">
        <p14:creationId xmlns:p14="http://schemas.microsoft.com/office/powerpoint/2010/main" val="128565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783D3A-22F2-D503-0878-37E4B5CD4B93}"/>
              </a:ext>
            </a:extLst>
          </p:cNvPr>
          <p:cNvSpPr>
            <a:spLocks noGrp="1"/>
          </p:cNvSpPr>
          <p:nvPr>
            <p:ph type="title"/>
          </p:nvPr>
        </p:nvSpPr>
        <p:spPr>
          <a:xfrm>
            <a:off x="609600" y="221626"/>
            <a:ext cx="10515600" cy="940868"/>
          </a:xfrm>
        </p:spPr>
        <p:txBody>
          <a:bodyPr>
            <a:normAutofit/>
          </a:bodyPr>
          <a:lstStyle/>
          <a:p>
            <a:r>
              <a:rPr lang="en-US" sz="3200" dirty="0"/>
              <a:t>		</a:t>
            </a:r>
            <a:r>
              <a:rPr kumimoji="0" lang="en-US" sz="3200" b="1" i="0" u="none" strike="noStrike" kern="1200" cap="none" spc="0" normalizeH="0" baseline="0" noProof="0" dirty="0">
                <a:ln>
                  <a:noFill/>
                </a:ln>
                <a:solidFill>
                  <a:prstClr val="black"/>
                </a:solidFill>
                <a:effectLst/>
                <a:uLnTx/>
                <a:uFillTx/>
                <a:latin typeface="Calibri" panose="020F0502020204030204"/>
                <a:ea typeface="+mj-ea"/>
                <a:cs typeface="+mj-cs"/>
              </a:rPr>
              <a:t> </a:t>
            </a:r>
            <a:r>
              <a:rPr kumimoji="0" lang="en-US" sz="3200" b="1" u="none" strike="noStrike" kern="1200" cap="none" spc="0" normalizeH="0" baseline="0" noProof="0" dirty="0">
                <a:ln>
                  <a:noFill/>
                </a:ln>
                <a:solidFill>
                  <a:prstClr val="black"/>
                </a:solidFill>
                <a:effectLst/>
                <a:uLnTx/>
                <a:uFillTx/>
                <a:latin typeface="Abadi" panose="020B0604020104020204" pitchFamily="34" charset="0"/>
              </a:rPr>
              <a:t>What is Get in The Game</a:t>
            </a:r>
            <a:endParaRPr lang="en-US" sz="3200" b="1" dirty="0">
              <a:latin typeface="Abadi" panose="020B0604020104020204" pitchFamily="34" charset="0"/>
            </a:endParaRPr>
          </a:p>
        </p:txBody>
      </p:sp>
      <p:sp>
        <p:nvSpPr>
          <p:cNvPr id="2" name="Slide Number Placeholder 1"/>
          <p:cNvSpPr>
            <a:spLocks noGrp="1"/>
          </p:cNvSpPr>
          <p:nvPr>
            <p:ph type="sldNum" sz="quarter" idx="4294967295"/>
          </p:nvPr>
        </p:nvSpPr>
        <p:spPr>
          <a:xfrm>
            <a:off x="150731" y="6356350"/>
            <a:ext cx="568325" cy="365125"/>
          </a:xfrm>
        </p:spPr>
        <p:txBody>
          <a:bodyPr/>
          <a:lstStyle/>
          <a:p>
            <a:fld id="{64D8F6BF-B3D2-4C4C-BBC4-803B8D37945E}" type="slidenum">
              <a:rPr lang="en-GB" smtClean="0"/>
              <a:pPr/>
              <a:t>6</a:t>
            </a:fld>
            <a:endParaRPr lang="en-GB" dirty="0"/>
          </a:p>
        </p:txBody>
      </p:sp>
      <p:sp>
        <p:nvSpPr>
          <p:cNvPr id="7" name="Content Placeholder 2">
            <a:extLst>
              <a:ext uri="{FF2B5EF4-FFF2-40B4-BE49-F238E27FC236}">
                <a16:creationId xmlns:a16="http://schemas.microsoft.com/office/drawing/2014/main" id="{02009B05-56F3-04D5-945A-10285B4FF992}"/>
              </a:ext>
            </a:extLst>
          </p:cNvPr>
          <p:cNvSpPr txBox="1">
            <a:spLocks/>
          </p:cNvSpPr>
          <p:nvPr/>
        </p:nvSpPr>
        <p:spPr>
          <a:xfrm>
            <a:off x="1066800" y="1450790"/>
            <a:ext cx="10058400" cy="46429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TextBox 4">
            <a:extLst>
              <a:ext uri="{FF2B5EF4-FFF2-40B4-BE49-F238E27FC236}">
                <a16:creationId xmlns:a16="http://schemas.microsoft.com/office/drawing/2014/main" id="{BDE43B7F-5A96-DE39-9F8F-32BF8FDD2E53}"/>
              </a:ext>
            </a:extLst>
          </p:cNvPr>
          <p:cNvSpPr txBox="1"/>
          <p:nvPr/>
        </p:nvSpPr>
        <p:spPr>
          <a:xfrm>
            <a:off x="568325" y="1378245"/>
            <a:ext cx="10438563" cy="5047536"/>
          </a:xfrm>
          <a:prstGeom prst="rect">
            <a:avLst/>
          </a:prstGeom>
          <a:noFill/>
        </p:spPr>
        <p:txBody>
          <a:bodyPr wrap="square">
            <a:spAutoFit/>
          </a:bodyPr>
          <a:lstStyle/>
          <a:p>
            <a:pPr marL="457200" indent="-457200">
              <a:spcBef>
                <a:spcPts val="600"/>
              </a:spcBef>
              <a:spcAft>
                <a:spcPts val="600"/>
              </a:spcAft>
              <a:buFont typeface="Arial" panose="020B0604020202020204" pitchFamily="34" charset="0"/>
              <a:buChar char="•"/>
            </a:pPr>
            <a:r>
              <a:rPr lang="en-US" sz="2800" dirty="0">
                <a:latin typeface="Abadi" panose="020B0604020104020204" pitchFamily="34" charset="0"/>
                <a:cs typeface="Aldhabi" pitchFamily="2" charset="-78"/>
              </a:rPr>
              <a:t>Keynote Sessions with Industry Leaders</a:t>
            </a:r>
          </a:p>
          <a:p>
            <a:pPr marL="457200" indent="-457200">
              <a:spcBef>
                <a:spcPts val="600"/>
              </a:spcBef>
              <a:spcAft>
                <a:spcPts val="600"/>
              </a:spcAft>
              <a:buFont typeface="Arial" panose="020B0604020202020204" pitchFamily="34" charset="0"/>
              <a:buChar char="•"/>
            </a:pPr>
            <a:r>
              <a:rPr lang="en-US" sz="2800" dirty="0">
                <a:latin typeface="Abadi" panose="020B0604020104020204" pitchFamily="34" charset="0"/>
                <a:cs typeface="Aldhabi" pitchFamily="2" charset="-78"/>
              </a:rPr>
              <a:t>Breakout Sessions and Workshops</a:t>
            </a:r>
          </a:p>
          <a:p>
            <a:pPr marL="914400" lvl="1" indent="-457200">
              <a:spcBef>
                <a:spcPts val="600"/>
              </a:spcBef>
              <a:spcAft>
                <a:spcPts val="600"/>
              </a:spcAft>
              <a:buFont typeface="Courier New" panose="02070309020205020404" pitchFamily="49" charset="0"/>
              <a:buChar char="o"/>
            </a:pPr>
            <a:r>
              <a:rPr lang="en-US" sz="2800" dirty="0">
                <a:latin typeface="Abadi" panose="020B0604020104020204" pitchFamily="34" charset="0"/>
                <a:cs typeface="Aldhabi" pitchFamily="2" charset="-78"/>
              </a:rPr>
              <a:t>How to create an effective resume</a:t>
            </a:r>
          </a:p>
          <a:p>
            <a:pPr marL="914400" lvl="1" indent="-457200">
              <a:spcBef>
                <a:spcPts val="600"/>
              </a:spcBef>
              <a:spcAft>
                <a:spcPts val="600"/>
              </a:spcAft>
              <a:buFont typeface="Courier New" panose="02070309020205020404" pitchFamily="49" charset="0"/>
              <a:buChar char="o"/>
            </a:pPr>
            <a:r>
              <a:rPr lang="en-US" sz="2800" dirty="0">
                <a:latin typeface="Abadi" panose="020B0604020104020204" pitchFamily="34" charset="0"/>
                <a:cs typeface="Aldhabi" pitchFamily="2" charset="-78"/>
              </a:rPr>
              <a:t>Interview skills and career development</a:t>
            </a:r>
          </a:p>
          <a:p>
            <a:pPr marL="914400" lvl="1" indent="-457200">
              <a:spcBef>
                <a:spcPts val="600"/>
              </a:spcBef>
              <a:spcAft>
                <a:spcPts val="600"/>
              </a:spcAft>
              <a:buFont typeface="Courier New" panose="02070309020205020404" pitchFamily="49" charset="0"/>
              <a:buChar char="o"/>
            </a:pPr>
            <a:r>
              <a:rPr lang="en-US" sz="2800" dirty="0">
                <a:latin typeface="Abadi" panose="020B0604020104020204" pitchFamily="34" charset="0"/>
                <a:cs typeface="Aldhabi" pitchFamily="2" charset="-78"/>
              </a:rPr>
              <a:t>Case studies (brand and product development, launching a sports program and more)</a:t>
            </a:r>
          </a:p>
          <a:p>
            <a:pPr marL="457200" indent="-457200">
              <a:spcBef>
                <a:spcPts val="600"/>
              </a:spcBef>
              <a:spcAft>
                <a:spcPts val="600"/>
              </a:spcAft>
              <a:buFont typeface="Arial" panose="020B0604020202020204" pitchFamily="34" charset="0"/>
              <a:buChar char="•"/>
            </a:pPr>
            <a:r>
              <a:rPr lang="en-US" sz="2800" dirty="0">
                <a:latin typeface="Abadi" panose="020B0604020104020204" pitchFamily="34" charset="0"/>
                <a:cs typeface="Aldhabi" pitchFamily="2" charset="-78"/>
              </a:rPr>
              <a:t>Individual meetings between companies and students</a:t>
            </a:r>
          </a:p>
          <a:p>
            <a:pPr marL="457200" indent="-457200">
              <a:spcBef>
                <a:spcPts val="600"/>
              </a:spcBef>
              <a:spcAft>
                <a:spcPts val="600"/>
              </a:spcAft>
              <a:buFont typeface="Arial" panose="020B0604020202020204" pitchFamily="34" charset="0"/>
              <a:buChar char="•"/>
            </a:pPr>
            <a:r>
              <a:rPr lang="en-US" sz="2800" dirty="0">
                <a:latin typeface="Abadi" panose="020B0604020104020204" pitchFamily="34" charset="0"/>
                <a:cs typeface="Aldhabi" pitchFamily="2" charset="-78"/>
              </a:rPr>
              <a:t>Stadium and venue visits</a:t>
            </a:r>
          </a:p>
          <a:p>
            <a:pPr marL="457200" indent="-457200">
              <a:spcBef>
                <a:spcPts val="600"/>
              </a:spcBef>
              <a:spcAft>
                <a:spcPts val="600"/>
              </a:spcAft>
              <a:buFont typeface="Arial" panose="020B0604020202020204" pitchFamily="34" charset="0"/>
              <a:buChar char="•"/>
            </a:pPr>
            <a:r>
              <a:rPr lang="en-US" sz="2800" dirty="0">
                <a:latin typeface="Abadi" panose="020B0604020104020204" pitchFamily="34" charset="0"/>
                <a:cs typeface="Aldhabi" pitchFamily="2" charset="-78"/>
              </a:rPr>
              <a:t>Networking and social events </a:t>
            </a:r>
          </a:p>
        </p:txBody>
      </p:sp>
      <p:pic>
        <p:nvPicPr>
          <p:cNvPr id="4" name="Picture 3">
            <a:extLst>
              <a:ext uri="{FF2B5EF4-FFF2-40B4-BE49-F238E27FC236}">
                <a16:creationId xmlns:a16="http://schemas.microsoft.com/office/drawing/2014/main" id="{F9A949AE-E411-0E82-B6AF-1CB7ADB3FF9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57064" y="183411"/>
            <a:ext cx="4248300" cy="2389668"/>
          </a:xfrm>
          <a:prstGeom prst="rect">
            <a:avLst/>
          </a:prstGeom>
        </p:spPr>
      </p:pic>
      <p:pic>
        <p:nvPicPr>
          <p:cNvPr id="6" name="Graphic 5" descr="Badge Tm outline">
            <a:extLst>
              <a:ext uri="{FF2B5EF4-FFF2-40B4-BE49-F238E27FC236}">
                <a16:creationId xmlns:a16="http://schemas.microsoft.com/office/drawing/2014/main" id="{CBFDC0A6-703F-4513-74E4-3E44F290F2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80839" y="347708"/>
            <a:ext cx="165248" cy="165248"/>
          </a:xfrm>
          <a:prstGeom prst="rect">
            <a:avLst/>
          </a:prstGeom>
        </p:spPr>
      </p:pic>
    </p:spTree>
    <p:extLst>
      <p:ext uri="{BB962C8B-B14F-4D97-AF65-F5344CB8AC3E}">
        <p14:creationId xmlns:p14="http://schemas.microsoft.com/office/powerpoint/2010/main" val="3931443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783D3A-22F2-D503-0878-37E4B5CD4B93}"/>
              </a:ext>
            </a:extLst>
          </p:cNvPr>
          <p:cNvSpPr>
            <a:spLocks noGrp="1"/>
          </p:cNvSpPr>
          <p:nvPr>
            <p:ph type="title"/>
          </p:nvPr>
        </p:nvSpPr>
        <p:spPr>
          <a:xfrm>
            <a:off x="568324" y="42522"/>
            <a:ext cx="11293475" cy="940868"/>
          </a:xfrm>
        </p:spPr>
        <p:txBody>
          <a:bodyPr>
            <a:normAutofit fontScale="90000"/>
          </a:bodyPr>
          <a:lstStyle/>
          <a:p>
            <a:r>
              <a:rPr lang="en-US" dirty="0"/>
              <a:t>	</a:t>
            </a:r>
            <a:r>
              <a:rPr lang="en-US" b="1" dirty="0"/>
              <a:t>	</a:t>
            </a:r>
            <a:r>
              <a:rPr lang="en-US" sz="3600" b="1" dirty="0">
                <a:solidFill>
                  <a:prstClr val="black"/>
                </a:solidFill>
                <a:latin typeface="Abadi" panose="020B0604020104020204" pitchFamily="34" charset="0"/>
              </a:rPr>
              <a:t>Sponsor Activations &amp; Partnership Opportunities</a:t>
            </a:r>
            <a:endParaRPr lang="en-US" sz="3600" b="1" dirty="0">
              <a:latin typeface="Abadi" panose="020B0604020104020204" pitchFamily="34" charset="0"/>
            </a:endParaRPr>
          </a:p>
        </p:txBody>
      </p:sp>
      <p:sp>
        <p:nvSpPr>
          <p:cNvPr id="2" name="Slide Number Placeholder 1"/>
          <p:cNvSpPr>
            <a:spLocks noGrp="1"/>
          </p:cNvSpPr>
          <p:nvPr>
            <p:ph type="sldNum" sz="quarter" idx="4294967295"/>
          </p:nvPr>
        </p:nvSpPr>
        <p:spPr>
          <a:xfrm>
            <a:off x="130624" y="6356350"/>
            <a:ext cx="568325" cy="365125"/>
          </a:xfrm>
        </p:spPr>
        <p:txBody>
          <a:bodyPr/>
          <a:lstStyle/>
          <a:p>
            <a:fld id="{64D8F6BF-B3D2-4C4C-BBC4-803B8D37945E}" type="slidenum">
              <a:rPr lang="en-GB" smtClean="0"/>
              <a:pPr/>
              <a:t>7</a:t>
            </a:fld>
            <a:endParaRPr lang="en-GB" dirty="0"/>
          </a:p>
        </p:txBody>
      </p:sp>
      <p:sp>
        <p:nvSpPr>
          <p:cNvPr id="7" name="Content Placeholder 2">
            <a:extLst>
              <a:ext uri="{FF2B5EF4-FFF2-40B4-BE49-F238E27FC236}">
                <a16:creationId xmlns:a16="http://schemas.microsoft.com/office/drawing/2014/main" id="{02009B05-56F3-04D5-945A-10285B4FF992}"/>
              </a:ext>
            </a:extLst>
          </p:cNvPr>
          <p:cNvSpPr txBox="1">
            <a:spLocks/>
          </p:cNvSpPr>
          <p:nvPr/>
        </p:nvSpPr>
        <p:spPr>
          <a:xfrm>
            <a:off x="1609724" y="936051"/>
            <a:ext cx="10252075" cy="58507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u="sng" dirty="0"/>
          </a:p>
          <a:p>
            <a:pPr lvl="1"/>
            <a:r>
              <a:rPr lang="en-US" sz="3000" dirty="0">
                <a:latin typeface="Abadi" panose="020B0604020104020204" pitchFamily="34" charset="0"/>
              </a:rPr>
              <a:t>Title and Presentation Sponsorships</a:t>
            </a:r>
          </a:p>
          <a:p>
            <a:pPr lvl="1"/>
            <a:r>
              <a:rPr lang="en-US" sz="3000" dirty="0">
                <a:latin typeface="Abadi" panose="020B0604020104020204" pitchFamily="34" charset="0"/>
              </a:rPr>
              <a:t>Pre-and post event promotion</a:t>
            </a:r>
          </a:p>
          <a:p>
            <a:pPr lvl="1"/>
            <a:r>
              <a:rPr lang="en-US" sz="3000" dirty="0">
                <a:latin typeface="Abadi" panose="020B0604020104020204" pitchFamily="34" charset="0"/>
              </a:rPr>
              <a:t>Individual event/panel sponsorship  </a:t>
            </a:r>
          </a:p>
          <a:p>
            <a:pPr lvl="1"/>
            <a:r>
              <a:rPr lang="en-US" sz="3000" dirty="0">
                <a:latin typeface="Abadi" panose="020B0604020104020204" pitchFamily="34" charset="0"/>
              </a:rPr>
              <a:t>Conference Participation (panelists, keynote speakers)</a:t>
            </a:r>
          </a:p>
          <a:p>
            <a:pPr lvl="1"/>
            <a:r>
              <a:rPr lang="en-US" sz="3000" dirty="0">
                <a:latin typeface="Abadi" panose="020B0604020104020204" pitchFamily="34" charset="0"/>
              </a:rPr>
              <a:t>Hospitality Suites for networking and meetings</a:t>
            </a:r>
          </a:p>
          <a:p>
            <a:pPr lvl="1"/>
            <a:r>
              <a:rPr lang="en-US" sz="3000" dirty="0">
                <a:latin typeface="Abadi" panose="020B0604020104020204" pitchFamily="34" charset="0"/>
              </a:rPr>
              <a:t>Meal and Networking Breaks</a:t>
            </a:r>
          </a:p>
          <a:p>
            <a:pPr lvl="1"/>
            <a:r>
              <a:rPr lang="en-US" sz="3000" dirty="0">
                <a:latin typeface="Abadi" panose="020B0604020104020204" pitchFamily="34" charset="0"/>
              </a:rPr>
              <a:t>Resume Database Access</a:t>
            </a:r>
          </a:p>
          <a:p>
            <a:pPr lvl="1"/>
            <a:r>
              <a:rPr lang="en-US" sz="3000" dirty="0">
                <a:latin typeface="Abadi" panose="020B0604020104020204" pitchFamily="34" charset="0"/>
              </a:rPr>
              <a:t>On-Site marketing and promotion</a:t>
            </a:r>
          </a:p>
          <a:p>
            <a:pPr lvl="1"/>
            <a:r>
              <a:rPr lang="en-US" sz="3000" dirty="0">
                <a:latin typeface="Abadi" panose="020B0604020104020204" pitchFamily="34" charset="0"/>
              </a:rPr>
              <a:t>Inclusion in registration bags</a:t>
            </a:r>
          </a:p>
          <a:p>
            <a:pPr lvl="1"/>
            <a:r>
              <a:rPr lang="en-US" sz="3000" dirty="0">
                <a:latin typeface="Abadi" panose="020B0604020104020204" pitchFamily="34" charset="0"/>
              </a:rPr>
              <a:t>Media across First and Pen &amp; SBRnet</a:t>
            </a:r>
          </a:p>
          <a:p>
            <a:pPr lvl="1"/>
            <a:r>
              <a:rPr lang="en-US" sz="3000" dirty="0">
                <a:latin typeface="Abadi" panose="020B0604020104020204" pitchFamily="34" charset="0"/>
              </a:rPr>
              <a:t>Registration scholarships and more </a:t>
            </a:r>
          </a:p>
        </p:txBody>
      </p:sp>
      <p:pic>
        <p:nvPicPr>
          <p:cNvPr id="4" name="Graphic 3" descr="Badge Tm outline">
            <a:extLst>
              <a:ext uri="{FF2B5EF4-FFF2-40B4-BE49-F238E27FC236}">
                <a16:creationId xmlns:a16="http://schemas.microsoft.com/office/drawing/2014/main" id="{BFA4143F-0EDC-1FBE-9AEF-8DEEDB0214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80839" y="347708"/>
            <a:ext cx="165248" cy="165248"/>
          </a:xfrm>
          <a:prstGeom prst="rect">
            <a:avLst/>
          </a:prstGeom>
        </p:spPr>
      </p:pic>
    </p:spTree>
    <p:extLst>
      <p:ext uri="{BB962C8B-B14F-4D97-AF65-F5344CB8AC3E}">
        <p14:creationId xmlns:p14="http://schemas.microsoft.com/office/powerpoint/2010/main" val="1081247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0" y="6356350"/>
            <a:ext cx="568325" cy="365125"/>
          </a:xfrm>
        </p:spPr>
        <p:txBody>
          <a:bodyPr/>
          <a:lstStyle/>
          <a:p>
            <a:fld id="{64D8F6BF-B3D2-4C4C-BBC4-803B8D37945E}" type="slidenum">
              <a:rPr lang="en-GB" smtClean="0"/>
              <a:pPr/>
              <a:t>8</a:t>
            </a:fld>
            <a:endParaRPr lang="en-GB" dirty="0"/>
          </a:p>
        </p:txBody>
      </p:sp>
      <p:sp>
        <p:nvSpPr>
          <p:cNvPr id="213" name="TextBox 212">
            <a:extLst>
              <a:ext uri="{FF2B5EF4-FFF2-40B4-BE49-F238E27FC236}">
                <a16:creationId xmlns:a16="http://schemas.microsoft.com/office/drawing/2014/main" id="{12ED4FBB-C609-46E4-8771-29CA217A67E6}"/>
              </a:ext>
            </a:extLst>
          </p:cNvPr>
          <p:cNvSpPr txBox="1"/>
          <p:nvPr/>
        </p:nvSpPr>
        <p:spPr>
          <a:xfrm>
            <a:off x="1107381" y="1139706"/>
            <a:ext cx="10546556" cy="461665"/>
          </a:xfrm>
          <a:prstGeom prst="rect">
            <a:avLst/>
          </a:prstGeom>
          <a:noFill/>
        </p:spPr>
        <p:txBody>
          <a:bodyPr wrap="square" lIns="0" rtlCol="0">
            <a:spAutoFit/>
          </a:bodyPr>
          <a:lstStyle/>
          <a:p>
            <a:pPr algn="ctr"/>
            <a:r>
              <a:rPr lang="en-US" sz="2400" dirty="0">
                <a:solidFill>
                  <a:schemeClr val="tx1">
                    <a:lumMod val="65000"/>
                    <a:lumOff val="35000"/>
                  </a:schemeClr>
                </a:solidFill>
                <a:latin typeface="Abadi" panose="020B0604020104020204" pitchFamily="34" charset="0"/>
                <a:cs typeface="Segoe UI" panose="020B0502040204020203" pitchFamily="34" charset="0"/>
              </a:rPr>
              <a:t>Connected to the College and University Community</a:t>
            </a:r>
          </a:p>
        </p:txBody>
      </p:sp>
      <p:sp>
        <p:nvSpPr>
          <p:cNvPr id="247" name="TextBox 246">
            <a:extLst>
              <a:ext uri="{FF2B5EF4-FFF2-40B4-BE49-F238E27FC236}">
                <a16:creationId xmlns:a16="http://schemas.microsoft.com/office/drawing/2014/main" id="{7CB76D79-61DB-4D1A-B3A4-7EC9DC991626}"/>
              </a:ext>
            </a:extLst>
          </p:cNvPr>
          <p:cNvSpPr txBox="1"/>
          <p:nvPr/>
        </p:nvSpPr>
        <p:spPr>
          <a:xfrm>
            <a:off x="1635547" y="1771502"/>
            <a:ext cx="5026987" cy="1040673"/>
          </a:xfrm>
          <a:prstGeom prst="rect">
            <a:avLst/>
          </a:prstGeom>
          <a:noFill/>
        </p:spPr>
        <p:txBody>
          <a:bodyPr wrap="square" lIns="0" rtlCol="0">
            <a:noAutofit/>
          </a:bodyPr>
          <a:lstStyle/>
          <a:p>
            <a:pPr>
              <a:spcAft>
                <a:spcPts val="1200"/>
              </a:spcAft>
            </a:pPr>
            <a:r>
              <a:rPr lang="en-US" sz="1400" dirty="0">
                <a:solidFill>
                  <a:schemeClr val="bg1">
                    <a:lumMod val="50000"/>
                  </a:schemeClr>
                </a:solidFill>
                <a:latin typeface="Abadi" panose="020B0604020104020204" pitchFamily="34" charset="0"/>
                <a:cs typeface="Segoe UI" panose="020B0502040204020203" pitchFamily="34" charset="0"/>
              </a:rPr>
              <a:t>Comprehensive online platform of nationwide sports marketing analytics, using syndicated and custom proprietary research for the professional and college sports, consumer research, industry reports, and licensed industry articles.</a:t>
            </a:r>
          </a:p>
        </p:txBody>
      </p:sp>
      <p:sp>
        <p:nvSpPr>
          <p:cNvPr id="248" name="Arrow: Chevron 247">
            <a:extLst>
              <a:ext uri="{FF2B5EF4-FFF2-40B4-BE49-F238E27FC236}">
                <a16:creationId xmlns:a16="http://schemas.microsoft.com/office/drawing/2014/main" id="{FB1D1EDF-0D1E-4646-B895-35A6026CEF58}"/>
              </a:ext>
            </a:extLst>
          </p:cNvPr>
          <p:cNvSpPr/>
          <p:nvPr/>
        </p:nvSpPr>
        <p:spPr>
          <a:xfrm>
            <a:off x="1345253" y="1851602"/>
            <a:ext cx="234004" cy="234004"/>
          </a:xfrm>
          <a:prstGeom prst="chevron">
            <a:avLst/>
          </a:prstGeom>
          <a:solidFill>
            <a:srgbClr val="F57A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9" name="Arrow: Chevron 248">
            <a:extLst>
              <a:ext uri="{FF2B5EF4-FFF2-40B4-BE49-F238E27FC236}">
                <a16:creationId xmlns:a16="http://schemas.microsoft.com/office/drawing/2014/main" id="{0C7433FF-97AE-4288-BC16-C29066FCFA0B}"/>
              </a:ext>
            </a:extLst>
          </p:cNvPr>
          <p:cNvSpPr/>
          <p:nvPr/>
        </p:nvSpPr>
        <p:spPr>
          <a:xfrm>
            <a:off x="7046337" y="1821851"/>
            <a:ext cx="234004" cy="234004"/>
          </a:xfrm>
          <a:prstGeom prst="chevron">
            <a:avLst/>
          </a:prstGeom>
          <a:solidFill>
            <a:srgbClr val="F57A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0" name="TextBox 249">
            <a:extLst>
              <a:ext uri="{FF2B5EF4-FFF2-40B4-BE49-F238E27FC236}">
                <a16:creationId xmlns:a16="http://schemas.microsoft.com/office/drawing/2014/main" id="{19AD1A66-8F42-4B48-BDF2-1B724B3B8C4D}"/>
              </a:ext>
            </a:extLst>
          </p:cNvPr>
          <p:cNvSpPr txBox="1"/>
          <p:nvPr/>
        </p:nvSpPr>
        <p:spPr>
          <a:xfrm>
            <a:off x="7337427" y="1771502"/>
            <a:ext cx="4029073" cy="1040673"/>
          </a:xfrm>
          <a:prstGeom prst="rect">
            <a:avLst/>
          </a:prstGeom>
          <a:noFill/>
        </p:spPr>
        <p:txBody>
          <a:bodyPr wrap="square" lIns="0" rtlCol="0">
            <a:noAutofit/>
          </a:bodyPr>
          <a:lstStyle/>
          <a:p>
            <a:pPr>
              <a:spcAft>
                <a:spcPts val="1200"/>
              </a:spcAft>
            </a:pPr>
            <a:r>
              <a:rPr lang="en-US" sz="1400" dirty="0">
                <a:solidFill>
                  <a:schemeClr val="bg1">
                    <a:lumMod val="50000"/>
                  </a:schemeClr>
                </a:solidFill>
                <a:latin typeface="Abadi" panose="020B0604020104020204" pitchFamily="34" charset="0"/>
                <a:cs typeface="Segoe UI" panose="020B0502040204020203" pitchFamily="34" charset="0"/>
              </a:rPr>
              <a:t>Extensive research and custom reports covering sports participation, the fan market and behaviors, venues, sponsorships, and expenditure on sporting goods, brand preference and more. </a:t>
            </a:r>
          </a:p>
        </p:txBody>
      </p:sp>
      <p:sp>
        <p:nvSpPr>
          <p:cNvPr id="253" name="TextBox 252">
            <a:extLst>
              <a:ext uri="{FF2B5EF4-FFF2-40B4-BE49-F238E27FC236}">
                <a16:creationId xmlns:a16="http://schemas.microsoft.com/office/drawing/2014/main" id="{4876DD04-BF1C-482E-AD2D-319AFDF2EF9E}"/>
              </a:ext>
            </a:extLst>
          </p:cNvPr>
          <p:cNvSpPr txBox="1"/>
          <p:nvPr/>
        </p:nvSpPr>
        <p:spPr>
          <a:xfrm>
            <a:off x="2377086" y="3267046"/>
            <a:ext cx="4120641" cy="1458601"/>
          </a:xfrm>
          <a:prstGeom prst="rect">
            <a:avLst/>
          </a:prstGeom>
          <a:noFill/>
        </p:spPr>
        <p:txBody>
          <a:bodyPr wrap="square" lIns="0" rtlCol="0">
            <a:noAutofit/>
          </a:bodyPr>
          <a:lstStyle/>
          <a:p>
            <a:pPr>
              <a:spcAft>
                <a:spcPts val="1200"/>
              </a:spcAft>
            </a:pPr>
            <a:r>
              <a:rPr lang="en-US" sz="1100" dirty="0">
                <a:latin typeface="Abadi" panose="020B0604020104020204" pitchFamily="34" charset="0"/>
                <a:cs typeface="Segoe UI" panose="020B0502040204020203" pitchFamily="34" charset="0"/>
              </a:rPr>
              <a:t>Neil Schwartz has more than 25 years of marketing &amp; consumer research experience in the sports, fitness and active lifestyle categories. He has worked for SportScan from SportsOneSource in addition to heading the research team at the Sports &amp; Fitness Industry Assoc. (SFIA) Neil has been a featured speaker at many industry conferences and events. He is also well respected for his work with leading financial and investment firms and top brands in the sports footwear and apparel </a:t>
            </a:r>
          </a:p>
        </p:txBody>
      </p:sp>
      <p:pic>
        <p:nvPicPr>
          <p:cNvPr id="254" name="Picture 253" descr="A person wearing glasses&#10;&#10;Description automatically generated">
            <a:extLst>
              <a:ext uri="{FF2B5EF4-FFF2-40B4-BE49-F238E27FC236}">
                <a16:creationId xmlns:a16="http://schemas.microsoft.com/office/drawing/2014/main" id="{92E3F0D4-6054-4C6F-85B7-A324C62A9425}"/>
              </a:ext>
            </a:extLst>
          </p:cNvPr>
          <p:cNvPicPr>
            <a:picLocks/>
          </p:cNvPicPr>
          <p:nvPr/>
        </p:nvPicPr>
        <p:blipFill rotWithShape="1">
          <a:blip r:embed="rId3" cstate="email">
            <a:extLst>
              <a:ext uri="{28A0092B-C50C-407E-A947-70E740481C1C}">
                <a14:useLocalDpi xmlns:a14="http://schemas.microsoft.com/office/drawing/2010/main"/>
              </a:ext>
            </a:extLst>
          </a:blip>
          <a:srcRect b="7794"/>
          <a:stretch/>
        </p:blipFill>
        <p:spPr>
          <a:xfrm>
            <a:off x="1057751" y="3204910"/>
            <a:ext cx="1146532" cy="1100048"/>
          </a:xfrm>
          <a:prstGeom prst="ellipse">
            <a:avLst/>
          </a:prstGeom>
        </p:spPr>
      </p:pic>
      <p:sp>
        <p:nvSpPr>
          <p:cNvPr id="256" name="TextBox 255">
            <a:extLst>
              <a:ext uri="{FF2B5EF4-FFF2-40B4-BE49-F238E27FC236}">
                <a16:creationId xmlns:a16="http://schemas.microsoft.com/office/drawing/2014/main" id="{61E64CDD-F3E6-47D1-A9D7-A5CB6C935F5F}"/>
              </a:ext>
            </a:extLst>
          </p:cNvPr>
          <p:cNvSpPr txBox="1"/>
          <p:nvPr/>
        </p:nvSpPr>
        <p:spPr>
          <a:xfrm>
            <a:off x="2394797" y="4891499"/>
            <a:ext cx="4040529" cy="941616"/>
          </a:xfrm>
          <a:prstGeom prst="rect">
            <a:avLst/>
          </a:prstGeom>
          <a:noFill/>
        </p:spPr>
        <p:txBody>
          <a:bodyPr wrap="square" lIns="0" rtlCol="0">
            <a:noAutofit/>
          </a:bodyPr>
          <a:lstStyle/>
          <a:p>
            <a:pPr>
              <a:spcAft>
                <a:spcPts val="1200"/>
              </a:spcAft>
            </a:pPr>
            <a:r>
              <a:rPr lang="en-US" sz="1100" dirty="0">
                <a:solidFill>
                  <a:schemeClr val="tx1">
                    <a:lumMod val="95000"/>
                    <a:lumOff val="5000"/>
                  </a:schemeClr>
                </a:solidFill>
                <a:latin typeface="Abadi" panose="020B0604020104020204" pitchFamily="34" charset="0"/>
                <a:cs typeface="Segoe UI" panose="020B0502040204020203" pitchFamily="34" charset="0"/>
              </a:rPr>
              <a:t>Mark Sullivan is a former editor and publisher in sports business and one of the founders of The Running Event, the largest B2B conference and trade show in the world for running. He sold The Running Event in 2018 and is now an adjunct professor of sports marketing at Montclair State University. </a:t>
            </a:r>
          </a:p>
        </p:txBody>
      </p:sp>
      <p:pic>
        <p:nvPicPr>
          <p:cNvPr id="259" name="Picture 258">
            <a:extLst>
              <a:ext uri="{FF2B5EF4-FFF2-40B4-BE49-F238E27FC236}">
                <a16:creationId xmlns:a16="http://schemas.microsoft.com/office/drawing/2014/main" id="{B4057C77-19D6-4CB7-8E6C-075D3234029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81085" y="5889419"/>
            <a:ext cx="2049701" cy="632753"/>
          </a:xfrm>
          <a:prstGeom prst="rect">
            <a:avLst/>
          </a:prstGeom>
        </p:spPr>
      </p:pic>
      <p:pic>
        <p:nvPicPr>
          <p:cNvPr id="7" name="Picture 6" descr="A picture containing logo&#10;&#10;Description automatically generated">
            <a:extLst>
              <a:ext uri="{FF2B5EF4-FFF2-40B4-BE49-F238E27FC236}">
                <a16:creationId xmlns:a16="http://schemas.microsoft.com/office/drawing/2014/main" id="{4F6CB104-C8DA-2DF8-9396-7A4D1AD9B6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1497" y="205991"/>
            <a:ext cx="2738844" cy="729881"/>
          </a:xfrm>
          <a:prstGeom prst="rect">
            <a:avLst/>
          </a:prstGeom>
        </p:spPr>
      </p:pic>
      <p:pic>
        <p:nvPicPr>
          <p:cNvPr id="10" name="Picture 9" descr="Logo, company name&#10;&#10;Description automatically generated">
            <a:extLst>
              <a:ext uri="{FF2B5EF4-FFF2-40B4-BE49-F238E27FC236}">
                <a16:creationId xmlns:a16="http://schemas.microsoft.com/office/drawing/2014/main" id="{7CD3FA6D-FEAD-8E69-2007-E3321674F5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79467" y="2897409"/>
            <a:ext cx="2474292" cy="1281186"/>
          </a:xfrm>
          <a:prstGeom prst="rect">
            <a:avLst/>
          </a:prstGeom>
        </p:spPr>
      </p:pic>
      <p:sp>
        <p:nvSpPr>
          <p:cNvPr id="11" name="TextBox 10">
            <a:extLst>
              <a:ext uri="{FF2B5EF4-FFF2-40B4-BE49-F238E27FC236}">
                <a16:creationId xmlns:a16="http://schemas.microsoft.com/office/drawing/2014/main" id="{9C9A9742-4239-5FCD-15F9-F7128EFC5E75}"/>
              </a:ext>
            </a:extLst>
          </p:cNvPr>
          <p:cNvSpPr txBox="1"/>
          <p:nvPr/>
        </p:nvSpPr>
        <p:spPr>
          <a:xfrm>
            <a:off x="6847955" y="4293046"/>
            <a:ext cx="4788689" cy="1292662"/>
          </a:xfrm>
          <a:prstGeom prst="rect">
            <a:avLst/>
          </a:prstGeom>
          <a:noFill/>
        </p:spPr>
        <p:txBody>
          <a:bodyPr wrap="square" rtlCol="0">
            <a:spAutoFit/>
          </a:bodyPr>
          <a:lstStyle/>
          <a:p>
            <a:r>
              <a:rPr lang="en-US" sz="1300" dirty="0">
                <a:solidFill>
                  <a:srgbClr val="1D1D1F"/>
                </a:solidFill>
                <a:effectLst/>
                <a:latin typeface="Abadi" panose="020B0604020104020204" pitchFamily="34" charset="0"/>
                <a:cs typeface="Segoe UI" panose="020B0502040204020203" pitchFamily="34" charset="0"/>
              </a:rPr>
              <a:t>SBRnet has prioritized the ability to share industry knowledge with students &amp; young professionals. The My First Job Web and Podcast provides guidance for students to a career in sports. </a:t>
            </a:r>
            <a:r>
              <a:rPr lang="en-US" sz="1300" dirty="0">
                <a:solidFill>
                  <a:srgbClr val="1D1D1F"/>
                </a:solidFill>
                <a:latin typeface="Abadi" panose="020B0604020104020204" pitchFamily="34" charset="0"/>
                <a:cs typeface="Segoe UI" panose="020B0502040204020203" pitchFamily="34" charset="0"/>
              </a:rPr>
              <a:t>Professionals </a:t>
            </a:r>
            <a:r>
              <a:rPr lang="en-US" sz="1300" dirty="0">
                <a:solidFill>
                  <a:srgbClr val="1D1D1F"/>
                </a:solidFill>
                <a:effectLst/>
                <a:latin typeface="Abadi" panose="020B0604020104020204" pitchFamily="34" charset="0"/>
                <a:cs typeface="Segoe UI" panose="020B0502040204020203" pitchFamily="34" charset="0"/>
              </a:rPr>
              <a:t>share how they broke into the business and what they wish they knew while they were in college. This podcast and web series aims to provide inspiration and education. </a:t>
            </a:r>
            <a:endParaRPr lang="en-US" sz="1300" dirty="0">
              <a:latin typeface="Abadi" panose="020B0604020104020204" pitchFamily="34" charset="0"/>
              <a:cs typeface="Segoe UI" panose="020B0502040204020203" pitchFamily="34" charset="0"/>
            </a:endParaRPr>
          </a:p>
        </p:txBody>
      </p:sp>
      <p:pic>
        <p:nvPicPr>
          <p:cNvPr id="13" name="Picture 12" descr="A person wearing glasses&#10;&#10;Description automatically generated with medium confidence">
            <a:extLst>
              <a:ext uri="{FF2B5EF4-FFF2-40B4-BE49-F238E27FC236}">
                <a16:creationId xmlns:a16="http://schemas.microsoft.com/office/drawing/2014/main" id="{8A1E0892-DF98-FB37-699E-7AF59B3CBB1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7751" y="4789193"/>
            <a:ext cx="1088136" cy="1300231"/>
          </a:xfrm>
          <a:prstGeom prst="ellipse">
            <a:avLst/>
          </a:prstGeom>
        </p:spPr>
      </p:pic>
      <p:pic>
        <p:nvPicPr>
          <p:cNvPr id="3" name="Graphic 2" descr="Badge Tm outline">
            <a:extLst>
              <a:ext uri="{FF2B5EF4-FFF2-40B4-BE49-F238E27FC236}">
                <a16:creationId xmlns:a16="http://schemas.microsoft.com/office/drawing/2014/main" id="{829EAED2-BEBE-E0D0-F60A-12ECF5E3C8A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80839" y="347708"/>
            <a:ext cx="165248" cy="165248"/>
          </a:xfrm>
          <a:prstGeom prst="rect">
            <a:avLst/>
          </a:prstGeom>
        </p:spPr>
      </p:pic>
    </p:spTree>
    <p:extLst>
      <p:ext uri="{BB962C8B-B14F-4D97-AF65-F5344CB8AC3E}">
        <p14:creationId xmlns:p14="http://schemas.microsoft.com/office/powerpoint/2010/main" val="3492804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0" y="6356350"/>
            <a:ext cx="568325" cy="365125"/>
          </a:xfrm>
        </p:spPr>
        <p:txBody>
          <a:bodyPr/>
          <a:lstStyle/>
          <a:p>
            <a:fld id="{64D8F6BF-B3D2-4C4C-BBC4-803B8D37945E}" type="slidenum">
              <a:rPr lang="en-GB" smtClean="0"/>
              <a:pPr/>
              <a:t>9</a:t>
            </a:fld>
            <a:endParaRPr lang="en-GB" dirty="0"/>
          </a:p>
        </p:txBody>
      </p:sp>
      <p:sp>
        <p:nvSpPr>
          <p:cNvPr id="213" name="TextBox 212">
            <a:extLst>
              <a:ext uri="{FF2B5EF4-FFF2-40B4-BE49-F238E27FC236}">
                <a16:creationId xmlns:a16="http://schemas.microsoft.com/office/drawing/2014/main" id="{12ED4FBB-C609-46E4-8771-29CA217A67E6}"/>
              </a:ext>
            </a:extLst>
          </p:cNvPr>
          <p:cNvSpPr txBox="1"/>
          <p:nvPr/>
        </p:nvSpPr>
        <p:spPr>
          <a:xfrm>
            <a:off x="403608" y="1950705"/>
            <a:ext cx="11384782" cy="400110"/>
          </a:xfrm>
          <a:prstGeom prst="rect">
            <a:avLst/>
          </a:prstGeom>
          <a:noFill/>
        </p:spPr>
        <p:txBody>
          <a:bodyPr wrap="square" lIns="0" rtlCol="0">
            <a:spAutoFit/>
          </a:bodyPr>
          <a:lstStyle/>
          <a:p>
            <a:pPr algn="ctr"/>
            <a:r>
              <a:rPr lang="en-US" sz="2000" dirty="0">
                <a:latin typeface="Abadi" panose="020B0604020104020204" pitchFamily="34" charset="0"/>
              </a:rPr>
              <a:t>Our Mission: “To inform, inspire and connect audiences through voices of color in sports.”</a:t>
            </a:r>
            <a:endParaRPr lang="en-US" sz="2000" dirty="0">
              <a:solidFill>
                <a:schemeClr val="tx1">
                  <a:lumMod val="65000"/>
                  <a:lumOff val="35000"/>
                </a:schemeClr>
              </a:solidFill>
              <a:latin typeface="Abadi" panose="020B0604020104020204" pitchFamily="34" charset="0"/>
              <a:cs typeface="Segoe UI" panose="020B0502040204020203" pitchFamily="34" charset="0"/>
            </a:endParaRPr>
          </a:p>
        </p:txBody>
      </p:sp>
      <p:sp>
        <p:nvSpPr>
          <p:cNvPr id="253" name="TextBox 252">
            <a:extLst>
              <a:ext uri="{FF2B5EF4-FFF2-40B4-BE49-F238E27FC236}">
                <a16:creationId xmlns:a16="http://schemas.microsoft.com/office/drawing/2014/main" id="{4876DD04-BF1C-482E-AD2D-319AFDF2EF9E}"/>
              </a:ext>
            </a:extLst>
          </p:cNvPr>
          <p:cNvSpPr txBox="1"/>
          <p:nvPr/>
        </p:nvSpPr>
        <p:spPr>
          <a:xfrm>
            <a:off x="3298739" y="2295041"/>
            <a:ext cx="7862084" cy="4594858"/>
          </a:xfrm>
          <a:prstGeom prst="rect">
            <a:avLst/>
          </a:prstGeom>
          <a:noFill/>
        </p:spPr>
        <p:txBody>
          <a:bodyPr wrap="square" lIns="0" rtlCol="0">
            <a:noAutofit/>
          </a:bodyPr>
          <a:lstStyle/>
          <a:p>
            <a:r>
              <a:rPr lang="en-US" sz="1600" dirty="0">
                <a:latin typeface="Abadi" panose="020B0604020104020204" pitchFamily="34" charset="0"/>
              </a:rPr>
              <a:t>Yussuf Khan has over two decades of experience in the fields of sports and multicultural media. After beginning his career at ESPN, he invested the last 18 years of his career in start-up ventures, building a successful track record at companies such as CSTV (now CBS Sports Network), Interactive One (now Urban One), Big Lead Sports and The Shadow League. His latest start up venture is founding digital sports media publisher, First and Pen. The media veteran has a unique and diverse career path with a long history in the fields of multimedia sales, marketing, communications, journalism, and content creation.</a:t>
            </a:r>
          </a:p>
          <a:p>
            <a:r>
              <a:rPr lang="en-US" sz="1600" dirty="0">
                <a:latin typeface="Abadi" panose="020B0604020104020204" pitchFamily="34" charset="0"/>
              </a:rPr>
              <a:t> </a:t>
            </a:r>
          </a:p>
          <a:p>
            <a:r>
              <a:rPr lang="en-US" sz="1600" dirty="0">
                <a:latin typeface="Abadi" panose="020B0604020104020204" pitchFamily="34" charset="0"/>
              </a:rPr>
              <a:t>His love for the industry fueled his desire to teach and help cultivate the next generation of media talent, so he moved into the classroom. He is currently an adjunct professor of sports marketing, management and communications at LIU, Rider University and Union College (NJ). He was recently nominated for an Excellence in Teaching Award for his work at Union College.</a:t>
            </a:r>
          </a:p>
          <a:p>
            <a:endParaRPr lang="en-US" sz="1600" dirty="0">
              <a:latin typeface="Abadi" panose="020B0604020104020204" pitchFamily="34" charset="0"/>
            </a:endParaRPr>
          </a:p>
          <a:p>
            <a:r>
              <a:rPr lang="en-US" sz="1600" dirty="0">
                <a:latin typeface="Abadi" panose="020B0604020104020204" pitchFamily="34" charset="0"/>
              </a:rPr>
              <a:t>His belief in giving back extends to community service. He has been a team leader at the annual New York Cares Clean Up Day for over two decades. In 2019 he was awarded with the Community Service Award by the Bronx Borough President’s Office for his efforts in, and service to, the borough.</a:t>
            </a:r>
          </a:p>
          <a:p>
            <a:r>
              <a:rPr lang="en-US" sz="1700" dirty="0"/>
              <a:t> </a:t>
            </a:r>
          </a:p>
        </p:txBody>
      </p:sp>
      <p:sp>
        <p:nvSpPr>
          <p:cNvPr id="4" name="TextBox 3">
            <a:extLst>
              <a:ext uri="{FF2B5EF4-FFF2-40B4-BE49-F238E27FC236}">
                <a16:creationId xmlns:a16="http://schemas.microsoft.com/office/drawing/2014/main" id="{2DFDB431-7547-AFA4-FBAE-9B9F62B30881}"/>
              </a:ext>
            </a:extLst>
          </p:cNvPr>
          <p:cNvSpPr txBox="1"/>
          <p:nvPr/>
        </p:nvSpPr>
        <p:spPr>
          <a:xfrm>
            <a:off x="844773" y="1278879"/>
            <a:ext cx="10700096" cy="584775"/>
          </a:xfrm>
          <a:prstGeom prst="rect">
            <a:avLst/>
          </a:prstGeom>
          <a:noFill/>
        </p:spPr>
        <p:txBody>
          <a:bodyPr wrap="square" rtlCol="0">
            <a:spAutoFit/>
          </a:bodyPr>
          <a:lstStyle/>
          <a:p>
            <a:r>
              <a:rPr lang="en-US" sz="1600" dirty="0">
                <a:latin typeface="Abadi" panose="020B0604020104020204" pitchFamily="34" charset="0"/>
              </a:rPr>
              <a:t>“First And Pen” is the sports media vertical from The Khanate Group; a media, tech, and eCommerce company fully committed to supporting and investing in underserved and overlooked communities, individuals, and voices of color.  </a:t>
            </a:r>
          </a:p>
        </p:txBody>
      </p:sp>
      <p:pic>
        <p:nvPicPr>
          <p:cNvPr id="21" name="Picture 20">
            <a:extLst>
              <a:ext uri="{FF2B5EF4-FFF2-40B4-BE49-F238E27FC236}">
                <a16:creationId xmlns:a16="http://schemas.microsoft.com/office/drawing/2014/main" id="{0601B280-FF14-235F-FDF8-27C0DA7531C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9765" y="2547257"/>
            <a:ext cx="2517775" cy="3782060"/>
          </a:xfrm>
          <a:prstGeom prst="rect">
            <a:avLst/>
          </a:prstGeom>
          <a:noFill/>
        </p:spPr>
      </p:pic>
      <p:pic>
        <p:nvPicPr>
          <p:cNvPr id="6" name="Picture 5" descr="Logo, company name&#10;&#10;Description automatically generated">
            <a:extLst>
              <a:ext uri="{FF2B5EF4-FFF2-40B4-BE49-F238E27FC236}">
                <a16:creationId xmlns:a16="http://schemas.microsoft.com/office/drawing/2014/main" id="{15B47A9B-FC72-4F54-CD60-2F5C1C3B895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9445" t="26977" r="10860" b="35777"/>
          <a:stretch/>
        </p:blipFill>
        <p:spPr>
          <a:xfrm>
            <a:off x="4744706" y="294256"/>
            <a:ext cx="2702587" cy="817629"/>
          </a:xfrm>
          <a:prstGeom prst="rect">
            <a:avLst/>
          </a:prstGeom>
        </p:spPr>
      </p:pic>
      <p:pic>
        <p:nvPicPr>
          <p:cNvPr id="3" name="Graphic 2" descr="Badge Tm outline">
            <a:extLst>
              <a:ext uri="{FF2B5EF4-FFF2-40B4-BE49-F238E27FC236}">
                <a16:creationId xmlns:a16="http://schemas.microsoft.com/office/drawing/2014/main" id="{AF7324C2-C063-F8D9-517D-5F7F99E902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80839" y="347708"/>
            <a:ext cx="165248" cy="165248"/>
          </a:xfrm>
          <a:prstGeom prst="rect">
            <a:avLst/>
          </a:prstGeom>
        </p:spPr>
      </p:pic>
    </p:spTree>
    <p:extLst>
      <p:ext uri="{BB962C8B-B14F-4D97-AF65-F5344CB8AC3E}">
        <p14:creationId xmlns:p14="http://schemas.microsoft.com/office/powerpoint/2010/main" val="3708414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F9765A4-51D2-4174-A2C2-0039721206CE}"/>
              </a:ext>
            </a:extLst>
          </p:cNvPr>
          <p:cNvSpPr txBox="1"/>
          <p:nvPr/>
        </p:nvSpPr>
        <p:spPr>
          <a:xfrm>
            <a:off x="3474195" y="711200"/>
            <a:ext cx="5243610" cy="487826"/>
          </a:xfrm>
          <a:prstGeom prst="rect">
            <a:avLst/>
          </a:prstGeom>
          <a:noFill/>
          <a:effectLst>
            <a:outerShdw blurRad="63500" sx="102000" sy="102000" algn="ctr" rotWithShape="0">
              <a:prstClr val="black">
                <a:alpha val="40000"/>
              </a:prstClr>
            </a:outerShdw>
          </a:effectLst>
        </p:spPr>
        <p:txBody>
          <a:bodyPr wrap="square" lIns="0" rtlCol="0">
            <a:spAutoFit/>
          </a:bodyPr>
          <a:lstStyle/>
          <a:p>
            <a:pPr algn="ctr">
              <a:lnSpc>
                <a:spcPts val="3000"/>
              </a:lnSpc>
            </a:pPr>
            <a:r>
              <a:rPr lang="en-US" sz="3200" dirty="0">
                <a:solidFill>
                  <a:schemeClr val="bg1"/>
                </a:solidFill>
                <a:latin typeface="Abadi" panose="020B0604020104020204" pitchFamily="34" charset="0"/>
                <a:cs typeface="Segoe UI" panose="020B0502040204020203" pitchFamily="34" charset="0"/>
              </a:rPr>
              <a:t>FOR MORE INFORMATION</a:t>
            </a:r>
          </a:p>
        </p:txBody>
      </p:sp>
      <p:cxnSp>
        <p:nvCxnSpPr>
          <p:cNvPr id="23" name="Straight Connector 22">
            <a:extLst>
              <a:ext uri="{FF2B5EF4-FFF2-40B4-BE49-F238E27FC236}">
                <a16:creationId xmlns:a16="http://schemas.microsoft.com/office/drawing/2014/main" id="{F7621949-D98E-4860-8BF2-DBCA2E73DE70}"/>
              </a:ext>
            </a:extLst>
          </p:cNvPr>
          <p:cNvCxnSpPr>
            <a:cxnSpLocks/>
          </p:cNvCxnSpPr>
          <p:nvPr/>
        </p:nvCxnSpPr>
        <p:spPr>
          <a:xfrm>
            <a:off x="3688070" y="1188254"/>
            <a:ext cx="4724410" cy="0"/>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6658510-B50A-4B98-AE02-C48891BAE9B2}"/>
              </a:ext>
            </a:extLst>
          </p:cNvPr>
          <p:cNvSpPr txBox="1"/>
          <p:nvPr/>
        </p:nvSpPr>
        <p:spPr>
          <a:xfrm>
            <a:off x="2566516" y="2626567"/>
            <a:ext cx="3698382" cy="2344444"/>
          </a:xfrm>
          <a:prstGeom prst="rect">
            <a:avLst/>
          </a:prstGeom>
          <a:noFill/>
        </p:spPr>
        <p:txBody>
          <a:bodyPr wrap="square" lIns="0" tIns="0" rtlCol="0">
            <a:noAutofit/>
          </a:bodyPr>
          <a:lstStyle/>
          <a:p>
            <a:pPr>
              <a:spcAft>
                <a:spcPts val="600"/>
              </a:spcAft>
              <a:buClr>
                <a:srgbClr val="2999D5"/>
              </a:buClr>
              <a:buSzPct val="150000"/>
            </a:pPr>
            <a:r>
              <a:rPr lang="en-US" sz="2400" dirty="0">
                <a:solidFill>
                  <a:schemeClr val="bg1"/>
                </a:solidFill>
                <a:latin typeface="Abadi" panose="020B0604020104020204" pitchFamily="34" charset="0"/>
                <a:cs typeface="Segoe UI" panose="020B0502040204020203" pitchFamily="34" charset="0"/>
              </a:rPr>
              <a:t>SBRnet, Inc</a:t>
            </a:r>
          </a:p>
          <a:p>
            <a:pPr>
              <a:spcAft>
                <a:spcPts val="600"/>
              </a:spcAft>
              <a:buClr>
                <a:srgbClr val="2999D5"/>
              </a:buClr>
              <a:buSzPct val="150000"/>
            </a:pPr>
            <a:r>
              <a:rPr lang="en-US" sz="2400" dirty="0">
                <a:solidFill>
                  <a:schemeClr val="bg1"/>
                </a:solidFill>
                <a:latin typeface="Abadi" panose="020B0604020104020204" pitchFamily="34" charset="0"/>
                <a:cs typeface="Segoe UI" panose="020B0502040204020203" pitchFamily="34" charset="0"/>
              </a:rPr>
              <a:t>mark@sbrnet.com</a:t>
            </a:r>
          </a:p>
          <a:p>
            <a:pPr>
              <a:spcAft>
                <a:spcPts val="600"/>
              </a:spcAft>
              <a:buClr>
                <a:srgbClr val="2999D5"/>
              </a:buClr>
              <a:buSzPct val="150000"/>
            </a:pPr>
            <a:r>
              <a:rPr lang="en-US" sz="2400" dirty="0">
                <a:solidFill>
                  <a:schemeClr val="bg1"/>
                </a:solidFill>
                <a:latin typeface="Abadi" panose="020B0604020104020204" pitchFamily="34" charset="0"/>
                <a:cs typeface="Segoe UI" panose="020B0502040204020203" pitchFamily="34" charset="0"/>
              </a:rPr>
              <a:t>646-319-7878</a:t>
            </a:r>
          </a:p>
          <a:p>
            <a:pPr>
              <a:spcAft>
                <a:spcPts val="600"/>
              </a:spcAft>
              <a:buClr>
                <a:srgbClr val="2999D5"/>
              </a:buClr>
              <a:buSzPct val="150000"/>
            </a:pPr>
            <a:endParaRPr lang="en-US" sz="2400" dirty="0">
              <a:solidFill>
                <a:schemeClr val="bg1"/>
              </a:solidFill>
              <a:latin typeface="Segoe UI" panose="020B0502040204020203" pitchFamily="34" charset="0"/>
              <a:cs typeface="Segoe UI" panose="020B0502040204020203" pitchFamily="34" charset="0"/>
            </a:endParaRPr>
          </a:p>
          <a:p>
            <a:pPr>
              <a:spcAft>
                <a:spcPts val="600"/>
              </a:spcAft>
              <a:buClr>
                <a:srgbClr val="2999D5"/>
              </a:buClr>
              <a:buSzPct val="150000"/>
            </a:pPr>
            <a:endParaRPr lang="en-US" sz="2400" dirty="0">
              <a:solidFill>
                <a:schemeClr val="bg1"/>
              </a:solidFill>
              <a:latin typeface="Segoe UI" panose="020B0502040204020203" pitchFamily="34" charset="0"/>
              <a:cs typeface="Segoe UI" panose="020B0502040204020203" pitchFamily="34" charset="0"/>
            </a:endParaRPr>
          </a:p>
        </p:txBody>
      </p:sp>
      <p:sp>
        <p:nvSpPr>
          <p:cNvPr id="8" name="Oval 7">
            <a:extLst>
              <a:ext uri="{FF2B5EF4-FFF2-40B4-BE49-F238E27FC236}">
                <a16:creationId xmlns:a16="http://schemas.microsoft.com/office/drawing/2014/main" id="{C752EACE-5662-4F27-8DA3-831BCB0987E8}"/>
              </a:ext>
            </a:extLst>
          </p:cNvPr>
          <p:cNvSpPr/>
          <p:nvPr/>
        </p:nvSpPr>
        <p:spPr>
          <a:xfrm>
            <a:off x="623969" y="2530677"/>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a:extLst>
              <a:ext uri="{FF2B5EF4-FFF2-40B4-BE49-F238E27FC236}">
                <a16:creationId xmlns:a16="http://schemas.microsoft.com/office/drawing/2014/main" id="{50824EF2-FCA1-4ACE-B74C-3372AC8F10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6542" y="3219946"/>
            <a:ext cx="1419069" cy="392607"/>
          </a:xfrm>
          <a:prstGeom prst="rect">
            <a:avLst/>
          </a:prstGeom>
        </p:spPr>
      </p:pic>
      <p:sp>
        <p:nvSpPr>
          <p:cNvPr id="32" name="Oval 31">
            <a:extLst>
              <a:ext uri="{FF2B5EF4-FFF2-40B4-BE49-F238E27FC236}">
                <a16:creationId xmlns:a16="http://schemas.microsoft.com/office/drawing/2014/main" id="{BF24690D-972C-4EB1-99B6-9D439910772F}"/>
              </a:ext>
            </a:extLst>
          </p:cNvPr>
          <p:cNvSpPr/>
          <p:nvPr/>
        </p:nvSpPr>
        <p:spPr>
          <a:xfrm>
            <a:off x="5464245" y="2626566"/>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4E90EA56-E7BD-4F70-BB5B-377F152A60E0}"/>
              </a:ext>
            </a:extLst>
          </p:cNvPr>
          <p:cNvSpPr txBox="1"/>
          <p:nvPr/>
        </p:nvSpPr>
        <p:spPr>
          <a:xfrm>
            <a:off x="7474721" y="2767176"/>
            <a:ext cx="4674510" cy="2016362"/>
          </a:xfrm>
          <a:prstGeom prst="rect">
            <a:avLst/>
          </a:prstGeom>
          <a:noFill/>
        </p:spPr>
        <p:txBody>
          <a:bodyPr wrap="square" lIns="0" tIns="0" rtlCol="0">
            <a:noAutofit/>
          </a:bodyPr>
          <a:lstStyle/>
          <a:p>
            <a:pPr>
              <a:spcAft>
                <a:spcPts val="600"/>
              </a:spcAft>
              <a:buClr>
                <a:srgbClr val="2999D5"/>
              </a:buClr>
              <a:buSzPct val="150000"/>
            </a:pPr>
            <a:r>
              <a:rPr lang="en-US" sz="2400" b="1" dirty="0">
                <a:solidFill>
                  <a:schemeClr val="bg1"/>
                </a:solidFill>
                <a:latin typeface="Abadi" panose="020B0604020104020204" pitchFamily="34" charset="0"/>
                <a:cs typeface="Segoe UI" panose="020B0502040204020203" pitchFamily="34" charset="0"/>
              </a:rPr>
              <a:t>First &amp; Pen</a:t>
            </a:r>
          </a:p>
          <a:p>
            <a:pPr>
              <a:spcAft>
                <a:spcPts val="600"/>
              </a:spcAft>
              <a:buClr>
                <a:srgbClr val="2999D5"/>
              </a:buClr>
              <a:buSzPct val="150000"/>
            </a:pPr>
            <a:r>
              <a:rPr lang="en-US" sz="2400" dirty="0">
                <a:solidFill>
                  <a:schemeClr val="bg1"/>
                </a:solidFill>
                <a:latin typeface="Abadi" panose="020B0604020104020204" pitchFamily="34" charset="0"/>
                <a:cs typeface="Segoe UI" panose="020B0502040204020203" pitchFamily="34" charset="0"/>
              </a:rPr>
              <a:t>yussuf@thekhanategroup.com</a:t>
            </a:r>
          </a:p>
          <a:p>
            <a:pPr>
              <a:spcAft>
                <a:spcPts val="600"/>
              </a:spcAft>
              <a:buClr>
                <a:srgbClr val="2999D5"/>
              </a:buClr>
              <a:buSzPct val="150000"/>
            </a:pPr>
            <a:r>
              <a:rPr lang="en-US" sz="2400" dirty="0">
                <a:solidFill>
                  <a:schemeClr val="bg1"/>
                </a:solidFill>
                <a:latin typeface="Abadi" panose="020B0604020104020204" pitchFamily="34" charset="0"/>
                <a:cs typeface="Segoe UI" panose="020B0502040204020203" pitchFamily="34" charset="0"/>
              </a:rPr>
              <a:t>917-754-0928</a:t>
            </a:r>
          </a:p>
        </p:txBody>
      </p:sp>
      <p:cxnSp>
        <p:nvCxnSpPr>
          <p:cNvPr id="46" name="Straight Connector 45">
            <a:extLst>
              <a:ext uri="{FF2B5EF4-FFF2-40B4-BE49-F238E27FC236}">
                <a16:creationId xmlns:a16="http://schemas.microsoft.com/office/drawing/2014/main" id="{F073136F-BED3-4B24-A276-2B9D9EEA6F87}"/>
              </a:ext>
            </a:extLst>
          </p:cNvPr>
          <p:cNvCxnSpPr>
            <a:cxnSpLocks/>
          </p:cNvCxnSpPr>
          <p:nvPr/>
        </p:nvCxnSpPr>
        <p:spPr>
          <a:xfrm>
            <a:off x="1562405" y="4606967"/>
            <a:ext cx="9550095" cy="0"/>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3" name="Picture 2" descr="Shape&#10;&#10;Description automatically generated with medium confidence">
            <a:extLst>
              <a:ext uri="{FF2B5EF4-FFF2-40B4-BE49-F238E27FC236}">
                <a16:creationId xmlns:a16="http://schemas.microsoft.com/office/drawing/2014/main" id="{BEF30A4D-52CE-BBEF-B351-F5838258F9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13300" y="3168655"/>
            <a:ext cx="1448304" cy="606702"/>
          </a:xfrm>
          <a:prstGeom prst="rect">
            <a:avLst/>
          </a:prstGeom>
        </p:spPr>
      </p:pic>
    </p:spTree>
    <p:extLst>
      <p:ext uri="{BB962C8B-B14F-4D97-AF65-F5344CB8AC3E}">
        <p14:creationId xmlns:p14="http://schemas.microsoft.com/office/powerpoint/2010/main" val="1674441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8251</TotalTime>
  <Words>1062</Words>
  <Application>Microsoft Macintosh PowerPoint</Application>
  <PresentationFormat>Widescreen</PresentationFormat>
  <Paragraphs>94</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Abadi</vt:lpstr>
      <vt:lpstr>Aldhabi</vt:lpstr>
      <vt:lpstr>Arial</vt:lpstr>
      <vt:lpstr>Calibri</vt:lpstr>
      <vt:lpstr>Calibri Light</vt:lpstr>
      <vt:lpstr>Courier New</vt:lpstr>
      <vt:lpstr>Segoe UI</vt:lpstr>
      <vt:lpstr>Office Theme</vt:lpstr>
      <vt:lpstr>PowerPoint Presentation</vt:lpstr>
      <vt:lpstr> What Is  Get In The Game?</vt:lpstr>
      <vt:lpstr>  Why Get In The Game?</vt:lpstr>
      <vt:lpstr>  October 6 – 8, 2023   Sheraton Inner Harbor, Baltimore, MD</vt:lpstr>
      <vt:lpstr>  October 6 – 8, 2023   Sheraton Inner Harbor, Baltimore, MD</vt:lpstr>
      <vt:lpstr>   What is Get in The Game</vt:lpstr>
      <vt:lpstr>  Sponsor Activations &amp; Partnership Opportunities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dezigndynamics</dc:creator>
  <cp:lastModifiedBy>Neil Schwartz</cp:lastModifiedBy>
  <cp:revision>235</cp:revision>
  <cp:lastPrinted>2022-12-30T13:52:50Z</cp:lastPrinted>
  <dcterms:created xsi:type="dcterms:W3CDTF">2021-03-18T05:44:55Z</dcterms:created>
  <dcterms:modified xsi:type="dcterms:W3CDTF">2023-01-24T21:20:24Z</dcterms:modified>
</cp:coreProperties>
</file>